
<file path=[Content_Types].xml><?xml version="1.0" encoding="utf-8"?>
<Types xmlns="http://schemas.openxmlformats.org/package/2006/content-types">
  <Default Extension="png" ContentType="image/png"/>
  <Default Extension="wmf" ContentType="image/x-wmf"/>
  <Default Extension="jpeg" ContentType="image/jpeg"/>
  <Default Extension="JPG" ContentType="image/.jp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3"/>
  </p:sldMasterIdLst>
  <p:notesMasterIdLst>
    <p:notesMasterId r:id="rId6"/>
  </p:notesMasterIdLst>
  <p:sldIdLst>
    <p:sldId id="652" r:id="rId4"/>
    <p:sldId id="653" r:id="rId5"/>
    <p:sldId id="654" r:id="rId7"/>
    <p:sldId id="655" r:id="rId8"/>
    <p:sldId id="656" r:id="rId9"/>
    <p:sldId id="657" r:id="rId10"/>
    <p:sldId id="658" r:id="rId11"/>
    <p:sldId id="659" r:id="rId12"/>
    <p:sldId id="660" r:id="rId13"/>
    <p:sldId id="661" r:id="rId14"/>
    <p:sldId id="662" r:id="rId15"/>
    <p:sldId id="663" r:id="rId16"/>
    <p:sldId id="664" r:id="rId17"/>
    <p:sldId id="665" r:id="rId18"/>
    <p:sldId id="666" r:id="rId19"/>
    <p:sldId id="668" r:id="rId20"/>
    <p:sldId id="669" r:id="rId21"/>
    <p:sldId id="670" r:id="rId22"/>
    <p:sldId id="671" r:id="rId23"/>
    <p:sldId id="672" r:id="rId24"/>
    <p:sldId id="673" r:id="rId25"/>
    <p:sldId id="674" r:id="rId26"/>
    <p:sldId id="675" r:id="rId27"/>
    <p:sldId id="676" r:id="rId28"/>
    <p:sldId id="677" r:id="rId29"/>
    <p:sldId id="678" r:id="rId30"/>
    <p:sldId id="679" r:id="rId31"/>
    <p:sldId id="680" r:id="rId32"/>
    <p:sldId id="681" r:id="rId33"/>
    <p:sldId id="682" r:id="rId34"/>
    <p:sldId id="683" r:id="rId35"/>
    <p:sldId id="684" r:id="rId36"/>
    <p:sldId id="685" r:id="rId37"/>
    <p:sldId id="686" r:id="rId38"/>
    <p:sldId id="687" r:id="rId39"/>
    <p:sldId id="688" r:id="rId40"/>
    <p:sldId id="690" r:id="rId41"/>
    <p:sldId id="691" r:id="rId42"/>
    <p:sldId id="692" r:id="rId43"/>
    <p:sldId id="693" r:id="rId44"/>
    <p:sldId id="694" r:id="rId45"/>
    <p:sldId id="695" r:id="rId46"/>
    <p:sldId id="696" r:id="rId47"/>
    <p:sldId id="697" r:id="rId48"/>
    <p:sldId id="698" r:id="rId49"/>
    <p:sldId id="699" r:id="rId50"/>
    <p:sldId id="700" r:id="rId51"/>
    <p:sldId id="701" r:id="rId52"/>
    <p:sldId id="702" r:id="rId53"/>
    <p:sldId id="703" r:id="rId54"/>
    <p:sldId id="704" r:id="rId55"/>
    <p:sldId id="705" r:id="rId56"/>
    <p:sldId id="706" r:id="rId57"/>
    <p:sldId id="707" r:id="rId58"/>
    <p:sldId id="708" r:id="rId59"/>
    <p:sldId id="709" r:id="rId60"/>
    <p:sldId id="710" r:id="rId61"/>
    <p:sldId id="711" r:id="rId62"/>
    <p:sldId id="712" r:id="rId63"/>
    <p:sldId id="713" r:id="rId64"/>
    <p:sldId id="714" r:id="rId65"/>
    <p:sldId id="715" r:id="rId66"/>
    <p:sldId id="716" r:id="rId67"/>
    <p:sldId id="717" r:id="rId68"/>
    <p:sldId id="718" r:id="rId69"/>
    <p:sldId id="719" r:id="rId70"/>
    <p:sldId id="720" r:id="rId71"/>
    <p:sldId id="721" r:id="rId72"/>
    <p:sldId id="722" r:id="rId73"/>
    <p:sldId id="723" r:id="rId74"/>
    <p:sldId id="724" r:id="rId75"/>
    <p:sldId id="725" r:id="rId76"/>
    <p:sldId id="726" r:id="rId77"/>
    <p:sldId id="727" r:id="rId78"/>
    <p:sldId id="728" r:id="rId79"/>
    <p:sldId id="729" r:id="rId80"/>
    <p:sldId id="730" r:id="rId81"/>
    <p:sldId id="731" r:id="rId82"/>
    <p:sldId id="732" r:id="rId83"/>
    <p:sldId id="733" r:id="rId84"/>
    <p:sldId id="734" r:id="rId85"/>
    <p:sldId id="735" r:id="rId86"/>
    <p:sldId id="736" r:id="rId87"/>
    <p:sldId id="737" r:id="rId88"/>
    <p:sldId id="738" r:id="rId89"/>
    <p:sldId id="739" r:id="rId90"/>
    <p:sldId id="740" r:id="rId91"/>
    <p:sldId id="741" r:id="rId92"/>
    <p:sldId id="742" r:id="rId93"/>
    <p:sldId id="743" r:id="rId94"/>
    <p:sldId id="744" r:id="rId95"/>
    <p:sldId id="745" r:id="rId96"/>
    <p:sldId id="746" r:id="rId97"/>
    <p:sldId id="747" r:id="rId98"/>
    <p:sldId id="748" r:id="rId99"/>
    <p:sldId id="749" r:id="rId100"/>
    <p:sldId id="750" r:id="rId101"/>
    <p:sldId id="751" r:id="rId102"/>
    <p:sldId id="752" r:id="rId103"/>
    <p:sldId id="754" r:id="rId104"/>
    <p:sldId id="755" r:id="rId105"/>
    <p:sldId id="756" r:id="rId106"/>
    <p:sldId id="757" r:id="rId107"/>
    <p:sldId id="758" r:id="rId108"/>
    <p:sldId id="759" r:id="rId109"/>
    <p:sldId id="760" r:id="rId110"/>
    <p:sldId id="761" r:id="rId111"/>
    <p:sldId id="762" r:id="rId112"/>
    <p:sldId id="763" r:id="rId113"/>
    <p:sldId id="764" r:id="rId114"/>
    <p:sldId id="765" r:id="rId115"/>
    <p:sldId id="766" r:id="rId116"/>
    <p:sldId id="767" r:id="rId117"/>
    <p:sldId id="768" r:id="rId118"/>
    <p:sldId id="769" r:id="rId119"/>
    <p:sldId id="770" r:id="rId120"/>
    <p:sldId id="771" r:id="rId121"/>
    <p:sldId id="772" r:id="rId122"/>
    <p:sldId id="811" r:id="rId123"/>
    <p:sldId id="812" r:id="rId124"/>
    <p:sldId id="813" r:id="rId125"/>
    <p:sldId id="814" r:id="rId126"/>
    <p:sldId id="815" r:id="rId127"/>
  </p:sldIdLst>
  <p:sldSz cx="12192000" cy="6858000"/>
  <p:notesSz cx="6858000" cy="9144000"/>
  <p:custDataLst>
    <p:tags r:id="rId131"/>
  </p:custDataLst>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7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33CC33"/>
    <a:srgbClr val="FF0000"/>
    <a:srgbClr val="CCFFFF"/>
    <a:srgbClr val="000000"/>
    <a:srgbClr val="FFFFFF"/>
    <a:srgbClr val="C00000"/>
    <a:srgbClr val="0000CC"/>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993"/>
    <p:restoredTop sz="96352"/>
  </p:normalViewPr>
  <p:slideViewPr>
    <p:cSldViewPr snapToGrid="0" showGuides="1">
      <p:cViewPr varScale="1">
        <p:scale>
          <a:sx n="66" d="100"/>
          <a:sy n="66" d="100"/>
        </p:scale>
        <p:origin x="668" y="40"/>
      </p:cViewPr>
      <p:guideLst>
        <p:guide orient="horz" pos="2160"/>
        <p:guide pos="3788"/>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1" Type="http://schemas.openxmlformats.org/officeDocument/2006/relationships/tags" Target="tags/tag65.xml"/><Relationship Id="rId130" Type="http://schemas.openxmlformats.org/officeDocument/2006/relationships/tableStyles" Target="tableStyles.xml"/><Relationship Id="rId13" Type="http://schemas.openxmlformats.org/officeDocument/2006/relationships/slide" Target="slides/slide9.xml"/><Relationship Id="rId129" Type="http://schemas.openxmlformats.org/officeDocument/2006/relationships/viewProps" Target="viewProps.xml"/><Relationship Id="rId128" Type="http://schemas.openxmlformats.org/officeDocument/2006/relationships/presProps" Target="presProps.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buFontTx/>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buFontTx/>
              <a:buNone/>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buFontTx/>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hangingPunct="1">
              <a:buFont typeface="Arial" panose="020B0604020202020204" pitchFamily="34" charset="0"/>
              <a:buNone/>
              <a:defRPr sz="1200" noProof="1">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99DD6C1-BD6B-461E-8017-0D4CED2547D5}" type="slidenum">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16387" name="Rectangle 2"/>
          <p:cNvSpPr>
            <a:spLocks noRot="1" noTextEdit="1"/>
          </p:cNvSpPr>
          <p:nvPr>
            <p:ph type="sldImg"/>
          </p:nvPr>
        </p:nvSpPr>
        <p:spPr>
          <a:xfrm>
            <a:off x="382588" y="685800"/>
            <a:ext cx="6096000" cy="3429000"/>
          </a:xfrm>
          <a:ln>
            <a:solidFill>
              <a:srgbClr val="000000">
                <a:alpha val="100000"/>
              </a:srgbClr>
            </a:solidFill>
            <a:miter lim="800000"/>
          </a:ln>
        </p:spPr>
      </p:sp>
      <p:sp>
        <p:nvSpPr>
          <p:cNvPr id="16388" name="Rectangle 3"/>
          <p:cNvSpPr>
            <a:spLocks noGrp="1"/>
          </p:cNvSpPr>
          <p:nvPr>
            <p:ph type="body"/>
          </p:nvPr>
        </p:nvSpPr>
        <p:spPr>
          <a:noFill/>
          <a:ln>
            <a:noFill/>
          </a:ln>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120835" name="Rectangle 2"/>
          <p:cNvSpPr>
            <a:spLocks noRot="1" noTextEdit="1"/>
          </p:cNvSpPr>
          <p:nvPr>
            <p:ph type="sldImg"/>
          </p:nvPr>
        </p:nvSpPr>
        <p:spPr>
          <a:ln>
            <a:solidFill>
              <a:srgbClr val="000000">
                <a:alpha val="100000"/>
              </a:srgbClr>
            </a:solidFill>
            <a:miter lim="800000"/>
          </a:ln>
        </p:spPr>
      </p:sp>
      <p:sp>
        <p:nvSpPr>
          <p:cNvPr id="120836" name="Rectangle 3"/>
          <p:cNvSpPr>
            <a:spLocks noGrp="1"/>
          </p:cNvSpPr>
          <p:nvPr>
            <p:ph type="body"/>
          </p:nvPr>
        </p:nvSpPr>
        <p:spPr>
          <a:noFill/>
          <a:ln>
            <a:noFill/>
          </a:ln>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29699" name="Rectangle 2"/>
          <p:cNvSpPr>
            <a:spLocks noRot="1" noTextEdit="1"/>
          </p:cNvSpPr>
          <p:nvPr>
            <p:ph type="sldImg"/>
          </p:nvPr>
        </p:nvSpPr>
        <p:spPr>
          <a:ln>
            <a:solidFill>
              <a:srgbClr val="000000">
                <a:alpha val="100000"/>
              </a:srgbClr>
            </a:solidFill>
            <a:miter lim="800000"/>
          </a:ln>
        </p:spPr>
      </p:sp>
      <p:sp>
        <p:nvSpPr>
          <p:cNvPr id="29700" name="Rectangle 3"/>
          <p:cNvSpPr>
            <a:spLocks noGrp="1"/>
          </p:cNvSpPr>
          <p:nvPr>
            <p:ph type="body"/>
          </p:nvPr>
        </p:nvSpPr>
        <p:spPr>
          <a:noFill/>
          <a:ln>
            <a:noFill/>
          </a:ln>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34819" name="Rectangle 2"/>
          <p:cNvSpPr>
            <a:spLocks noRot="1" noTextEdit="1"/>
          </p:cNvSpPr>
          <p:nvPr>
            <p:ph type="sldImg"/>
          </p:nvPr>
        </p:nvSpPr>
        <p:spPr>
          <a:ln>
            <a:solidFill>
              <a:srgbClr val="000000">
                <a:alpha val="100000"/>
              </a:srgbClr>
            </a:solidFill>
            <a:miter lim="800000"/>
          </a:ln>
        </p:spPr>
      </p:sp>
      <p:sp>
        <p:nvSpPr>
          <p:cNvPr id="34820" name="Rectangle 3"/>
          <p:cNvSpPr>
            <a:spLocks noGrp="1"/>
          </p:cNvSpPr>
          <p:nvPr>
            <p:ph type="body"/>
          </p:nvPr>
        </p:nvSpPr>
        <p:spPr>
          <a:noFill/>
          <a:ln>
            <a:noFill/>
          </a:ln>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37891" name="Rectangle 2"/>
          <p:cNvSpPr>
            <a:spLocks noRot="1" noTextEdit="1"/>
          </p:cNvSpPr>
          <p:nvPr>
            <p:ph type="sldImg"/>
          </p:nvPr>
        </p:nvSpPr>
        <p:spPr>
          <a:ln>
            <a:solidFill>
              <a:srgbClr val="000000">
                <a:alpha val="100000"/>
              </a:srgbClr>
            </a:solidFill>
            <a:miter lim="800000"/>
          </a:ln>
        </p:spPr>
      </p:sp>
      <p:sp>
        <p:nvSpPr>
          <p:cNvPr id="37892" name="Rectangle 3"/>
          <p:cNvSpPr>
            <a:spLocks noGrp="1"/>
          </p:cNvSpPr>
          <p:nvPr>
            <p:ph type="body"/>
          </p:nvPr>
        </p:nvSpPr>
        <p:spPr>
          <a:noFill/>
          <a:ln>
            <a:noFill/>
          </a:ln>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48131" name="Rectangle 2"/>
          <p:cNvSpPr>
            <a:spLocks noRot="1" noTextEdit="1"/>
          </p:cNvSpPr>
          <p:nvPr>
            <p:ph type="sldImg"/>
          </p:nvPr>
        </p:nvSpPr>
        <p:spPr>
          <a:ln>
            <a:solidFill>
              <a:srgbClr val="000000">
                <a:alpha val="100000"/>
              </a:srgbClr>
            </a:solidFill>
            <a:miter lim="800000"/>
          </a:ln>
        </p:spPr>
      </p:sp>
      <p:sp>
        <p:nvSpPr>
          <p:cNvPr id="48132" name="Rectangle 3"/>
          <p:cNvSpPr>
            <a:spLocks noGrp="1"/>
          </p:cNvSpPr>
          <p:nvPr>
            <p:ph type="body"/>
          </p:nvPr>
        </p:nvSpPr>
        <p:spPr>
          <a:noFill/>
          <a:ln>
            <a:noFill/>
          </a:ln>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50179" name="Rectangle 2"/>
          <p:cNvSpPr>
            <a:spLocks noRot="1" noTextEdit="1"/>
          </p:cNvSpPr>
          <p:nvPr>
            <p:ph type="sldImg"/>
          </p:nvPr>
        </p:nvSpPr>
        <p:spPr>
          <a:ln>
            <a:solidFill>
              <a:srgbClr val="000000">
                <a:alpha val="100000"/>
              </a:srgbClr>
            </a:solidFill>
            <a:miter lim="800000"/>
          </a:ln>
        </p:spPr>
      </p:sp>
      <p:sp>
        <p:nvSpPr>
          <p:cNvPr id="50180" name="Rectangle 3"/>
          <p:cNvSpPr>
            <a:spLocks noGrp="1"/>
          </p:cNvSpPr>
          <p:nvPr>
            <p:ph type="body"/>
          </p:nvPr>
        </p:nvSpPr>
        <p:spPr>
          <a:noFill/>
          <a:ln>
            <a:noFill/>
          </a:ln>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54275" name="Rectangle 2"/>
          <p:cNvSpPr>
            <a:spLocks noRot="1" noTextEdit="1"/>
          </p:cNvSpPr>
          <p:nvPr>
            <p:ph type="sldImg"/>
          </p:nvPr>
        </p:nvSpPr>
        <p:spPr>
          <a:ln>
            <a:solidFill>
              <a:srgbClr val="000000">
                <a:alpha val="100000"/>
              </a:srgbClr>
            </a:solidFill>
            <a:miter lim="800000"/>
          </a:ln>
        </p:spPr>
      </p:sp>
      <p:sp>
        <p:nvSpPr>
          <p:cNvPr id="54276" name="Rectangle 3"/>
          <p:cNvSpPr>
            <a:spLocks noGrp="1"/>
          </p:cNvSpPr>
          <p:nvPr>
            <p:ph type="body"/>
          </p:nvPr>
        </p:nvSpPr>
        <p:spPr>
          <a:noFill/>
          <a:ln>
            <a:noFill/>
          </a:ln>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72707"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72708" name="Rectangle 2"/>
          <p:cNvSpPr>
            <a:spLocks noRot="1" noTextEdit="1"/>
          </p:cNvSpPr>
          <p:nvPr>
            <p:ph type="sldImg"/>
          </p:nvPr>
        </p:nvSpPr>
        <p:spPr>
          <a:ln>
            <a:solidFill>
              <a:srgbClr val="000000">
                <a:alpha val="100000"/>
              </a:srgbClr>
            </a:solidFill>
            <a:miter lim="800000"/>
          </a:ln>
        </p:spPr>
      </p:sp>
      <p:sp>
        <p:nvSpPr>
          <p:cNvPr id="72709" name="Rectangle 3"/>
          <p:cNvSpPr>
            <a:spLocks noGrp="1"/>
          </p:cNvSpPr>
          <p:nvPr>
            <p:ph type="body"/>
          </p:nvPr>
        </p:nvSpPr>
        <p:spPr>
          <a:xfrm>
            <a:off x="914400" y="4343400"/>
            <a:ext cx="5029200" cy="4114800"/>
          </a:xfrm>
          <a:noFill/>
          <a:ln>
            <a:noFill/>
          </a:ln>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75779"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spcBef>
                <a:spcPct val="0"/>
              </a:spcBef>
              <a:buChar char="•"/>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75780" name="Rectangle 2"/>
          <p:cNvSpPr>
            <a:spLocks noRot="1" noTextEdit="1"/>
          </p:cNvSpPr>
          <p:nvPr>
            <p:ph type="sldImg"/>
          </p:nvPr>
        </p:nvSpPr>
        <p:spPr>
          <a:ln>
            <a:solidFill>
              <a:srgbClr val="000000">
                <a:alpha val="100000"/>
              </a:srgbClr>
            </a:solidFill>
            <a:miter lim="800000"/>
          </a:ln>
        </p:spPr>
      </p:sp>
      <p:sp>
        <p:nvSpPr>
          <p:cNvPr id="75781" name="Rectangle 3"/>
          <p:cNvSpPr>
            <a:spLocks noGrp="1"/>
          </p:cNvSpPr>
          <p:nvPr>
            <p:ph type="body"/>
          </p:nvPr>
        </p:nvSpPr>
        <p:spPr>
          <a:xfrm>
            <a:off x="914400" y="4343400"/>
            <a:ext cx="5029200" cy="4114800"/>
          </a:xfrm>
          <a:noFill/>
          <a:ln>
            <a:noFill/>
          </a:ln>
        </p:spPr>
        <p:txBody>
          <a:bodyPr wrap="square" lIns="91440" tIns="45720" rIns="91440" bIns="45720" anchor="t" anchorCtr="0"/>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image" Target="../media/image5.png"/><Relationship Id="rId2" Type="http://schemas.openxmlformats.org/officeDocument/2006/relationships/tags" Target="../tags/tag12.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hyperlink" Target="..\&#20316;&#19994;&#31995;&#32479;" TargetMode="External"/><Relationship Id="rId7" Type="http://schemas.openxmlformats.org/officeDocument/2006/relationships/hyperlink" Target="..\&#25945;&#23398;&#35270;&#39057;" TargetMode="External"/><Relationship Id="rId6" Type="http://schemas.openxmlformats.org/officeDocument/2006/relationships/hyperlink" Target="..\&#25945;&#23398;&#22823;&#32434;" TargetMode="External"/><Relationship Id="rId5" Type="http://schemas.openxmlformats.org/officeDocument/2006/relationships/hyperlink" Target="..\&#25945;&#23398;&#26696;&#21015;" TargetMode="External"/><Relationship Id="rId4" Type="http://schemas.openxmlformats.org/officeDocument/2006/relationships/hyperlink" Target="..\CPA&#32771;&#35797;&#39064;" TargetMode="External"/><Relationship Id="rId3" Type="http://schemas.openxmlformats.org/officeDocument/2006/relationships/hyperlink" Target="..\&#20250;&#35745;&#20934;&#21017;"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hyperlink" Target="..\&#20316;&#19994;&#31995;&#32479;" TargetMode="External"/><Relationship Id="rId7" Type="http://schemas.openxmlformats.org/officeDocument/2006/relationships/hyperlink" Target="..\&#25945;&#23398;&#35270;&#39057;" TargetMode="External"/><Relationship Id="rId6" Type="http://schemas.openxmlformats.org/officeDocument/2006/relationships/hyperlink" Target="..\&#25945;&#23398;&#22823;&#32434;" TargetMode="External"/><Relationship Id="rId5" Type="http://schemas.openxmlformats.org/officeDocument/2006/relationships/hyperlink" Target="..\&#25945;&#23398;&#26696;&#21015;" TargetMode="External"/><Relationship Id="rId4" Type="http://schemas.openxmlformats.org/officeDocument/2006/relationships/hyperlink" Target="..\CPA&#32771;&#35797;&#39064;" TargetMode="External"/><Relationship Id="rId3" Type="http://schemas.openxmlformats.org/officeDocument/2006/relationships/hyperlink" Target="..\&#20250;&#35745;&#20934;&#21017;"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3"/>
          <a:stretch>
            <a:fillRect/>
          </a:stretch>
        </p:blipFill>
        <p:spPr>
          <a:xfrm>
            <a:off x="187325" y="330200"/>
            <a:ext cx="3400425" cy="1316038"/>
          </a:xfrm>
          <a:prstGeom prst="rect">
            <a:avLst/>
          </a:prstGeom>
          <a:noFill/>
          <a:ln w="9525">
            <a:noFill/>
          </a:ln>
        </p:spPr>
      </p:pic>
      <p:sp>
        <p:nvSpPr>
          <p:cNvPr id="4" name="矩形 3"/>
          <p:cNvSpPr/>
          <p:nvPr/>
        </p:nvSpPr>
        <p:spPr>
          <a:xfrm>
            <a:off x="-25400" y="6275388"/>
            <a:ext cx="12217400" cy="582613"/>
          </a:xfrm>
          <a:prstGeom prst="rect">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mn-ea"/>
              <a:cs typeface="+mn-ea"/>
              <a:sym typeface="微软雅黑" panose="020B0503020204020204" pitchFamily="34" charset="-122"/>
            </a:endParaRPr>
          </a:p>
        </p:txBody>
      </p:sp>
      <p:sp>
        <p:nvSpPr>
          <p:cNvPr id="5" name="文本占位符 1"/>
          <p:cNvSpPr txBox="1"/>
          <p:nvPr/>
        </p:nvSpPr>
        <p:spPr bwMode="auto">
          <a:xfrm>
            <a:off x="2424113" y="2052638"/>
            <a:ext cx="45720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495">
              <a:defRPr>
                <a:solidFill>
                  <a:schemeClr val="tx1"/>
                </a:solidFill>
                <a:latin typeface="Arial" panose="020B0604020202020204" pitchFamily="34" charset="0"/>
                <a:ea typeface="微软雅黑" panose="020B0503020204020204" pitchFamily="34" charset="-122"/>
              </a:defRPr>
            </a:lvl1pPr>
            <a:lvl2pPr marL="742950" indent="-285750" defTabSz="912495">
              <a:defRPr>
                <a:solidFill>
                  <a:schemeClr val="tx1"/>
                </a:solidFill>
                <a:latin typeface="Arial" panose="020B0604020202020204" pitchFamily="34" charset="0"/>
                <a:ea typeface="微软雅黑" panose="020B0503020204020204" pitchFamily="34" charset="-122"/>
              </a:defRPr>
            </a:lvl2pPr>
            <a:lvl3pPr marL="1143000" indent="-228600" defTabSz="912495">
              <a:defRPr>
                <a:solidFill>
                  <a:schemeClr val="tx1"/>
                </a:solidFill>
                <a:latin typeface="Arial" panose="020B0604020202020204" pitchFamily="34" charset="0"/>
                <a:ea typeface="微软雅黑" panose="020B0503020204020204" pitchFamily="34" charset="-122"/>
              </a:defRPr>
            </a:lvl3pPr>
            <a:lvl4pPr marL="1600200" indent="-228600" defTabSz="912495">
              <a:defRPr>
                <a:solidFill>
                  <a:schemeClr val="tx1"/>
                </a:solidFill>
                <a:latin typeface="Arial" panose="020B0604020202020204" pitchFamily="34" charset="0"/>
                <a:ea typeface="微软雅黑" panose="020B0503020204020204" pitchFamily="34" charset="-122"/>
              </a:defRPr>
            </a:lvl4pPr>
            <a:lvl5pPr marL="2057400" indent="-228600" defTabSz="912495">
              <a:defRPr>
                <a:solidFill>
                  <a:schemeClr val="tx1"/>
                </a:solidFill>
                <a:latin typeface="Arial" panose="020B0604020202020204" pitchFamily="34" charset="0"/>
                <a:ea typeface="微软雅黑" panose="020B0503020204020204" pitchFamily="34" charset="-122"/>
              </a:defRPr>
            </a:lvl5pPr>
            <a:lvl6pPr marL="25146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中级财务会计</a:t>
            </a:r>
            <a:endParaRPr kumimoji="0" lang="zh-CN" altLang="en-US" sz="5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 name="页脚占位符 4"/>
          <p:cNvSpPr txBox="1"/>
          <p:nvPr/>
        </p:nvSpPr>
        <p:spPr>
          <a:xfrm>
            <a:off x="4648200" y="6345238"/>
            <a:ext cx="2895600" cy="476250"/>
          </a:xfrm>
          <a:prstGeom prst="rect">
            <a:avLst/>
          </a:prstGeom>
          <a:noFill/>
        </p:spPr>
        <p:txBody>
          <a:bodyPr/>
          <a:lstStyle>
            <a:lvl1pPr marL="228600" indent="-228600" algn="l" defTabSz="913765" rtl="0" eaLnBrk="1" latinLnBrk="0" hangingPunct="1">
              <a:lnSpc>
                <a:spcPct val="90000"/>
              </a:lnSpc>
              <a:spcBef>
                <a:spcPct val="20000"/>
              </a:spcBef>
              <a:buFont typeface="Arial" panose="020B0604020202020204" pitchFamily="34" charset="0"/>
              <a:buChar char="•"/>
              <a:defRPr sz="3200" b="1" kern="1200">
                <a:solidFill>
                  <a:schemeClr val="tx1"/>
                </a:solidFill>
                <a:latin typeface="Arial" panose="020B0604020202020204" pitchFamily="34" charset="0"/>
                <a:ea typeface="宋体" panose="02010600030101010101" pitchFamily="2" charset="-122"/>
                <a:cs typeface="+mn-cs"/>
              </a:defRPr>
            </a:lvl1pPr>
            <a:lvl2pPr marL="742950" indent="-285750" algn="l" defTabSz="913765" rtl="0" eaLnBrk="1" latinLnBrk="0" hangingPunct="1">
              <a:lnSpc>
                <a:spcPct val="90000"/>
              </a:lnSpc>
              <a:spcBef>
                <a:spcPct val="20000"/>
              </a:spcBef>
              <a:buFont typeface="Arial" panose="020B0604020202020204" pitchFamily="34" charset="0"/>
              <a:buChar char="–"/>
              <a:defRPr sz="2800" kern="1200">
                <a:solidFill>
                  <a:schemeClr val="tx1"/>
                </a:solidFill>
                <a:latin typeface="Arial" panose="020B0604020202020204" pitchFamily="34" charset="0"/>
                <a:ea typeface="宋体" panose="02010600030101010101" pitchFamily="2" charset="-122"/>
                <a:cs typeface="+mn-cs"/>
              </a:defRPr>
            </a:lvl2pPr>
            <a:lvl3pPr marL="1143000" indent="-228600" algn="l" defTabSz="913765" rtl="0" eaLnBrk="1" latinLnBrk="0" hangingPunct="1">
              <a:lnSpc>
                <a:spcPct val="90000"/>
              </a:lnSpc>
              <a:spcBef>
                <a:spcPct val="20000"/>
              </a:spcBef>
              <a:buFont typeface="Arial" panose="020B0604020202020204" pitchFamily="34" charset="0"/>
              <a:buChar char="•"/>
              <a:defRPr sz="2400" kern="1200">
                <a:solidFill>
                  <a:schemeClr val="tx1"/>
                </a:solidFill>
                <a:latin typeface="Arial" panose="020B0604020202020204" pitchFamily="34" charset="0"/>
                <a:ea typeface="宋体" panose="02010600030101010101" pitchFamily="2" charset="-122"/>
                <a:cs typeface="+mn-cs"/>
              </a:defRPr>
            </a:lvl3pPr>
            <a:lvl4pPr marL="1600200" indent="-228600" algn="l" defTabSz="913765" rtl="0" eaLnBrk="1" latinLnBrk="0" hangingPunct="1">
              <a:lnSpc>
                <a:spcPct val="90000"/>
              </a:lnSpc>
              <a:spcBef>
                <a:spcPct val="20000"/>
              </a:spcBef>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4pPr>
            <a:lvl5pPr marL="2057400" indent="-228600" algn="l" defTabSz="913765" rtl="0" eaLnBrk="1" latinLnBrk="0" hangingPunct="1">
              <a:lnSpc>
                <a:spcPct val="90000"/>
              </a:lnSpc>
              <a:spcBef>
                <a:spcPct val="20000"/>
              </a:spcBef>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5pPr>
            <a:lvl6pPr marL="25146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6pPr>
            <a:lvl7pPr marL="29718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7pPr>
            <a:lvl8pPr marL="34290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8pPr>
            <a:lvl9pPr marL="38862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9pPr>
          </a:lstStyle>
          <a:p>
            <a:pPr marL="228600" marR="0" lvl="0" indent="-228600" algn="l" defTabSz="913765" rtl="0" eaLnBrk="1" fontAlgn="auto" latinLnBrk="0" hangingPunct="1">
              <a:lnSpc>
                <a:spcPct val="90000"/>
              </a:lnSpc>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南京审计大学 路国平</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文本占位符 69"/>
          <p:cNvSpPr txBox="1"/>
          <p:nvPr/>
        </p:nvSpPr>
        <p:spPr>
          <a:xfrm>
            <a:off x="3460750" y="5227638"/>
            <a:ext cx="1296988" cy="503238"/>
          </a:xfrm>
          <a:prstGeom prst="rect">
            <a:avLst/>
          </a:prstGeom>
        </p:spPr>
        <p:txBody>
          <a:bodyPr/>
          <a:lstStyle>
            <a:lvl1pPr marL="227330" indent="-227330" algn="l" defTabSz="912495"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defTabSz="912495"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defTabSz="912495"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defTabSz="912495"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6130" indent="-227330" algn="l" defTabSz="912495"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3765"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tx1"/>
                </a:solidFill>
                <a:effectLst/>
                <a:uLnTx/>
                <a:uFillTx/>
                <a:latin typeface="微软雅黑" panose="020B0503020204020204" pitchFamily="34" charset="-122"/>
                <a:ea typeface="+mn-ea"/>
                <a:cs typeface="+mn-ea"/>
                <a:sym typeface="微软雅黑" panose="020B0503020204020204" pitchFamily="34" charset="-122"/>
              </a:rPr>
              <a:t>路国平</a:t>
            </a:r>
            <a:endParaRPr kumimoji="0" lang="zh-CN" altLang="en-US" sz="2800" b="0" i="0" u="none" strike="noStrike" kern="1200" cap="none" spc="0" normalizeH="0" baseline="0" noProof="0" dirty="0">
              <a:ln>
                <a:noFill/>
              </a:ln>
              <a:solidFill>
                <a:schemeClr val="tx1"/>
              </a:solidFill>
              <a:effectLst/>
              <a:uLnTx/>
              <a:uFillTx/>
              <a:latin typeface="微软雅黑" panose="020B0503020204020204" pitchFamily="34" charset="-122"/>
              <a:ea typeface="+mn-ea"/>
              <a:cs typeface="+mn-ea"/>
              <a:sym typeface="微软雅黑" panose="020B0503020204020204" pitchFamily="34" charset="-122"/>
            </a:endParaRPr>
          </a:p>
        </p:txBody>
      </p:sp>
      <p:sp>
        <p:nvSpPr>
          <p:cNvPr id="8" name="文本占位符 69"/>
          <p:cNvSpPr txBox="1"/>
          <p:nvPr/>
        </p:nvSpPr>
        <p:spPr>
          <a:xfrm>
            <a:off x="6464300" y="5300663"/>
            <a:ext cx="3409950" cy="425450"/>
          </a:xfrm>
          <a:prstGeom prst="rect">
            <a:avLst/>
          </a:prstGeom>
        </p:spPr>
        <p:txBody>
          <a:bodyPr/>
          <a:lstStyle>
            <a:lvl1pPr marL="228600" indent="-228600" algn="l" defTabSz="913765" rtl="0" eaLnBrk="1" latinLnBrk="0" hangingPunct="1">
              <a:lnSpc>
                <a:spcPct val="90000"/>
              </a:lnSpc>
              <a:spcBef>
                <a:spcPts val="1000"/>
              </a:spcBef>
              <a:buFont typeface="Arial" panose="020B0604020202020204" pitchFamily="34" charset="0"/>
              <a:buChar char="•"/>
              <a:defRPr sz="2400" b="1" kern="1200">
                <a:solidFill>
                  <a:srgbClr val="20517C"/>
                </a:solidFill>
                <a:latin typeface="华文细黑" panose="02010600040101010101" pitchFamily="2" charset="-122"/>
                <a:ea typeface="华文细黑" panose="02010600040101010101" pitchFamily="2" charset="-122"/>
                <a:cs typeface="+mn-cs"/>
              </a:defRPr>
            </a:lvl1pPr>
            <a:lvl2pPr marL="457200" indent="0" algn="l" defTabSz="913765"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3765"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3765"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3765"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3765"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20517C"/>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luguoping@Chinaacc.com</a:t>
            </a:r>
            <a:endParaRPr kumimoji="0" lang="en-US" altLang="zh-CN" sz="2000" b="0" i="0" u="none" strike="noStrike" kern="1200" cap="none" spc="0" normalizeH="0" baseline="0" noProof="0" dirty="0">
              <a:ln>
                <a:noFill/>
              </a:ln>
              <a:solidFill>
                <a:srgbClr val="20517C"/>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9" name="直接连接符 8"/>
          <p:cNvCxnSpPr/>
          <p:nvPr/>
        </p:nvCxnSpPr>
        <p:spPr>
          <a:xfrm>
            <a:off x="2584450" y="4543425"/>
            <a:ext cx="597376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 name="KSO_Shape"/>
          <p:cNvSpPr/>
          <p:nvPr/>
        </p:nvSpPr>
        <p:spPr bwMode="auto">
          <a:xfrm>
            <a:off x="2614613" y="5084763"/>
            <a:ext cx="693738" cy="644525"/>
          </a:xfrm>
          <a:custGeom>
            <a:avLst/>
            <a:gdLst>
              <a:gd name="T0" fmla="*/ 416334317 w 5965"/>
              <a:gd name="T1" fmla="*/ 75815881 h 5525"/>
              <a:gd name="T2" fmla="*/ 416538070 w 5965"/>
              <a:gd name="T3" fmla="*/ 102142015 h 5525"/>
              <a:gd name="T4" fmla="*/ 412968551 w 5965"/>
              <a:gd name="T5" fmla="*/ 149998739 h 5525"/>
              <a:gd name="T6" fmla="*/ 415008322 w 5965"/>
              <a:gd name="T7" fmla="*/ 163264210 h 5525"/>
              <a:gd name="T8" fmla="*/ 420413859 w 5965"/>
              <a:gd name="T9" fmla="*/ 173672291 h 5525"/>
              <a:gd name="T10" fmla="*/ 424493721 w 5965"/>
              <a:gd name="T11" fmla="*/ 190712788 h 5525"/>
              <a:gd name="T12" fmla="*/ 423983698 w 5965"/>
              <a:gd name="T13" fmla="*/ 209080215 h 5525"/>
              <a:gd name="T14" fmla="*/ 420107909 w 5965"/>
              <a:gd name="T15" fmla="*/ 229590285 h 5525"/>
              <a:gd name="T16" fmla="*/ 413478254 w 5965"/>
              <a:gd name="T17" fmla="*/ 244691987 h 5525"/>
              <a:gd name="T18" fmla="*/ 407766767 w 5965"/>
              <a:gd name="T19" fmla="*/ 249590096 h 5525"/>
              <a:gd name="T20" fmla="*/ 397465396 w 5965"/>
              <a:gd name="T21" fmla="*/ 255814496 h 5525"/>
              <a:gd name="T22" fmla="*/ 392671758 w 5965"/>
              <a:gd name="T23" fmla="*/ 263977690 h 5525"/>
              <a:gd name="T24" fmla="*/ 390020087 w 5965"/>
              <a:gd name="T25" fmla="*/ 284385517 h 5525"/>
              <a:gd name="T26" fmla="*/ 387878120 w 5965"/>
              <a:gd name="T27" fmla="*/ 299385614 h 5525"/>
              <a:gd name="T28" fmla="*/ 380840638 w 5965"/>
              <a:gd name="T29" fmla="*/ 311222230 h 5525"/>
              <a:gd name="T30" fmla="*/ 372681234 w 5965"/>
              <a:gd name="T31" fmla="*/ 324079365 h 5525"/>
              <a:gd name="T32" fmla="*/ 387878120 w 5965"/>
              <a:gd name="T33" fmla="*/ 335099630 h 5525"/>
              <a:gd name="T34" fmla="*/ 404502878 w 5965"/>
              <a:gd name="T35" fmla="*/ 367242149 h 5525"/>
              <a:gd name="T36" fmla="*/ 414090473 w 5965"/>
              <a:gd name="T37" fmla="*/ 377956321 h 5525"/>
              <a:gd name="T38" fmla="*/ 487932935 w 5965"/>
              <a:gd name="T39" fmla="*/ 405201051 h 5525"/>
              <a:gd name="T40" fmla="*/ 557083956 w 5965"/>
              <a:gd name="T41" fmla="*/ 433568224 h 5525"/>
              <a:gd name="T42" fmla="*/ 582786287 w 5965"/>
              <a:gd name="T43" fmla="*/ 444180473 h 5525"/>
              <a:gd name="T44" fmla="*/ 595535256 w 5965"/>
              <a:gd name="T45" fmla="*/ 453160019 h 5525"/>
              <a:gd name="T46" fmla="*/ 604816582 w 5965"/>
              <a:gd name="T47" fmla="*/ 465710742 h 5525"/>
              <a:gd name="T48" fmla="*/ 607774521 w 5965"/>
              <a:gd name="T49" fmla="*/ 515098245 h 5525"/>
              <a:gd name="T50" fmla="*/ 204073 w 5965"/>
              <a:gd name="T51" fmla="*/ 563771320 h 5525"/>
              <a:gd name="T52" fmla="*/ 1427872 w 5965"/>
              <a:gd name="T53" fmla="*/ 479588397 h 5525"/>
              <a:gd name="T54" fmla="*/ 6323706 w 5965"/>
              <a:gd name="T55" fmla="*/ 461017121 h 5525"/>
              <a:gd name="T56" fmla="*/ 16930707 w 5965"/>
              <a:gd name="T57" fmla="*/ 449792689 h 5525"/>
              <a:gd name="T58" fmla="*/ 30495968 w 5965"/>
              <a:gd name="T59" fmla="*/ 441629494 h 5525"/>
              <a:gd name="T60" fmla="*/ 67621272 w 5965"/>
              <a:gd name="T61" fmla="*/ 427751840 h 5525"/>
              <a:gd name="T62" fmla="*/ 156558744 w 5965"/>
              <a:gd name="T63" fmla="*/ 389895181 h 5525"/>
              <a:gd name="T64" fmla="*/ 196336039 w 5965"/>
              <a:gd name="T65" fmla="*/ 376425862 h 5525"/>
              <a:gd name="T66" fmla="*/ 207555259 w 5965"/>
              <a:gd name="T67" fmla="*/ 361425765 h 5525"/>
              <a:gd name="T68" fmla="*/ 232951320 w 5965"/>
              <a:gd name="T69" fmla="*/ 332038392 h 5525"/>
              <a:gd name="T70" fmla="*/ 227545783 w 5965"/>
              <a:gd name="T71" fmla="*/ 319283501 h 5525"/>
              <a:gd name="T72" fmla="*/ 219284183 w 5965"/>
              <a:gd name="T73" fmla="*/ 309487603 h 5525"/>
              <a:gd name="T74" fmla="*/ 211634801 w 5965"/>
              <a:gd name="T75" fmla="*/ 254079869 h 5525"/>
              <a:gd name="T76" fmla="*/ 201435626 w 5965"/>
              <a:gd name="T77" fmla="*/ 252038830 h 5525"/>
              <a:gd name="T78" fmla="*/ 194602217 w 5965"/>
              <a:gd name="T79" fmla="*/ 247549057 h 5525"/>
              <a:gd name="T80" fmla="*/ 188584461 w 5965"/>
              <a:gd name="T81" fmla="*/ 236324625 h 5525"/>
              <a:gd name="T82" fmla="*/ 183484873 w 5965"/>
              <a:gd name="T83" fmla="*/ 214284096 h 5525"/>
              <a:gd name="T84" fmla="*/ 180731007 w 5965"/>
              <a:gd name="T85" fmla="*/ 182651837 h 5525"/>
              <a:gd name="T86" fmla="*/ 183484873 w 5965"/>
              <a:gd name="T87" fmla="*/ 173978383 h 5525"/>
              <a:gd name="T88" fmla="*/ 188380388 w 5965"/>
              <a:gd name="T89" fmla="*/ 161325415 h 5525"/>
              <a:gd name="T90" fmla="*/ 186442494 w 5965"/>
              <a:gd name="T91" fmla="*/ 146325318 h 5525"/>
              <a:gd name="T92" fmla="*/ 182158878 w 5965"/>
              <a:gd name="T93" fmla="*/ 105101329 h 5525"/>
              <a:gd name="T94" fmla="*/ 185728718 w 5965"/>
              <a:gd name="T95" fmla="*/ 72550475 h 5525"/>
              <a:gd name="T96" fmla="*/ 195927893 w 5965"/>
              <a:gd name="T97" fmla="*/ 47856724 h 5525"/>
              <a:gd name="T98" fmla="*/ 211736678 w 5965"/>
              <a:gd name="T99" fmla="*/ 30203724 h 5525"/>
              <a:gd name="T100" fmla="*/ 231931275 w 5965"/>
              <a:gd name="T101" fmla="*/ 18979291 h 5525"/>
              <a:gd name="T102" fmla="*/ 260693422 w 5965"/>
              <a:gd name="T103" fmla="*/ 8367362 h 5525"/>
              <a:gd name="T104" fmla="*/ 283845639 w 5965"/>
              <a:gd name="T105" fmla="*/ 2346811 h 5525"/>
              <a:gd name="T106" fmla="*/ 309547969 w 5965"/>
              <a:gd name="T107" fmla="*/ 0 h 5525"/>
              <a:gd name="T108" fmla="*/ 336575975 w 5965"/>
              <a:gd name="T109" fmla="*/ 3469254 h 5525"/>
              <a:gd name="T110" fmla="*/ 364114003 w 5965"/>
              <a:gd name="T111" fmla="*/ 15305870 h 5525"/>
              <a:gd name="T112" fmla="*/ 399199536 w 5965"/>
              <a:gd name="T113" fmla="*/ 32550854 h 5525"/>
              <a:gd name="T114" fmla="*/ 407256744 w 5965"/>
              <a:gd name="T115" fmla="*/ 44081378 h 55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965" h="5525">
                <a:moveTo>
                  <a:pt x="4036" y="532"/>
                </a:moveTo>
                <a:lnTo>
                  <a:pt x="4036" y="532"/>
                </a:lnTo>
                <a:lnTo>
                  <a:pt x="4053" y="600"/>
                </a:lnTo>
                <a:lnTo>
                  <a:pt x="4065" y="654"/>
                </a:lnTo>
                <a:lnTo>
                  <a:pt x="4075" y="700"/>
                </a:lnTo>
                <a:lnTo>
                  <a:pt x="4082" y="743"/>
                </a:lnTo>
                <a:lnTo>
                  <a:pt x="4085" y="785"/>
                </a:lnTo>
                <a:lnTo>
                  <a:pt x="4088" y="833"/>
                </a:lnTo>
                <a:lnTo>
                  <a:pt x="4088" y="889"/>
                </a:lnTo>
                <a:lnTo>
                  <a:pt x="4087" y="959"/>
                </a:lnTo>
                <a:lnTo>
                  <a:pt x="4084" y="1001"/>
                </a:lnTo>
                <a:lnTo>
                  <a:pt x="4079" y="1065"/>
                </a:lnTo>
                <a:lnTo>
                  <a:pt x="4063" y="1229"/>
                </a:lnTo>
                <a:lnTo>
                  <a:pt x="4056" y="1316"/>
                </a:lnTo>
                <a:lnTo>
                  <a:pt x="4051" y="1398"/>
                </a:lnTo>
                <a:lnTo>
                  <a:pt x="4050" y="1436"/>
                </a:lnTo>
                <a:lnTo>
                  <a:pt x="4049" y="1470"/>
                </a:lnTo>
                <a:lnTo>
                  <a:pt x="4050" y="1499"/>
                </a:lnTo>
                <a:lnTo>
                  <a:pt x="4051" y="1523"/>
                </a:lnTo>
                <a:lnTo>
                  <a:pt x="4055" y="1555"/>
                </a:lnTo>
                <a:lnTo>
                  <a:pt x="4061" y="1580"/>
                </a:lnTo>
                <a:lnTo>
                  <a:pt x="4069" y="1600"/>
                </a:lnTo>
                <a:lnTo>
                  <a:pt x="4076" y="1619"/>
                </a:lnTo>
                <a:lnTo>
                  <a:pt x="4085" y="1636"/>
                </a:lnTo>
                <a:lnTo>
                  <a:pt x="4097" y="1655"/>
                </a:lnTo>
                <a:lnTo>
                  <a:pt x="4109" y="1676"/>
                </a:lnTo>
                <a:lnTo>
                  <a:pt x="4122" y="1702"/>
                </a:lnTo>
                <a:lnTo>
                  <a:pt x="4133" y="1727"/>
                </a:lnTo>
                <a:lnTo>
                  <a:pt x="4142" y="1754"/>
                </a:lnTo>
                <a:lnTo>
                  <a:pt x="4149" y="1782"/>
                </a:lnTo>
                <a:lnTo>
                  <a:pt x="4156" y="1811"/>
                </a:lnTo>
                <a:lnTo>
                  <a:pt x="4159" y="1840"/>
                </a:lnTo>
                <a:lnTo>
                  <a:pt x="4162" y="1869"/>
                </a:lnTo>
                <a:lnTo>
                  <a:pt x="4163" y="1899"/>
                </a:lnTo>
                <a:lnTo>
                  <a:pt x="4165" y="1929"/>
                </a:lnTo>
                <a:lnTo>
                  <a:pt x="4163" y="1959"/>
                </a:lnTo>
                <a:lnTo>
                  <a:pt x="4162" y="1989"/>
                </a:lnTo>
                <a:lnTo>
                  <a:pt x="4160" y="2018"/>
                </a:lnTo>
                <a:lnTo>
                  <a:pt x="4157" y="2049"/>
                </a:lnTo>
                <a:lnTo>
                  <a:pt x="4149" y="2104"/>
                </a:lnTo>
                <a:lnTo>
                  <a:pt x="4140" y="2158"/>
                </a:lnTo>
                <a:lnTo>
                  <a:pt x="4134" y="2187"/>
                </a:lnTo>
                <a:lnTo>
                  <a:pt x="4127" y="2218"/>
                </a:lnTo>
                <a:lnTo>
                  <a:pt x="4119" y="2250"/>
                </a:lnTo>
                <a:lnTo>
                  <a:pt x="4109" y="2283"/>
                </a:lnTo>
                <a:lnTo>
                  <a:pt x="4097" y="2315"/>
                </a:lnTo>
                <a:lnTo>
                  <a:pt x="4084" y="2345"/>
                </a:lnTo>
                <a:lnTo>
                  <a:pt x="4070" y="2373"/>
                </a:lnTo>
                <a:lnTo>
                  <a:pt x="4062" y="2387"/>
                </a:lnTo>
                <a:lnTo>
                  <a:pt x="4054" y="2398"/>
                </a:lnTo>
                <a:lnTo>
                  <a:pt x="4045" y="2410"/>
                </a:lnTo>
                <a:lnTo>
                  <a:pt x="4034" y="2420"/>
                </a:lnTo>
                <a:lnTo>
                  <a:pt x="4023" y="2430"/>
                </a:lnTo>
                <a:lnTo>
                  <a:pt x="4011" y="2438"/>
                </a:lnTo>
                <a:lnTo>
                  <a:pt x="3998" y="2446"/>
                </a:lnTo>
                <a:lnTo>
                  <a:pt x="3986" y="2452"/>
                </a:lnTo>
                <a:lnTo>
                  <a:pt x="3959" y="2467"/>
                </a:lnTo>
                <a:lnTo>
                  <a:pt x="3933" y="2480"/>
                </a:lnTo>
                <a:lnTo>
                  <a:pt x="3920" y="2488"/>
                </a:lnTo>
                <a:lnTo>
                  <a:pt x="3908" y="2497"/>
                </a:lnTo>
                <a:lnTo>
                  <a:pt x="3897" y="2507"/>
                </a:lnTo>
                <a:lnTo>
                  <a:pt x="3887" y="2517"/>
                </a:lnTo>
                <a:lnTo>
                  <a:pt x="3877" y="2529"/>
                </a:lnTo>
                <a:lnTo>
                  <a:pt x="3868" y="2544"/>
                </a:lnTo>
                <a:lnTo>
                  <a:pt x="3858" y="2565"/>
                </a:lnTo>
                <a:lnTo>
                  <a:pt x="3850" y="2587"/>
                </a:lnTo>
                <a:lnTo>
                  <a:pt x="3843" y="2611"/>
                </a:lnTo>
                <a:lnTo>
                  <a:pt x="3838" y="2634"/>
                </a:lnTo>
                <a:lnTo>
                  <a:pt x="3834" y="2659"/>
                </a:lnTo>
                <a:lnTo>
                  <a:pt x="3831" y="2684"/>
                </a:lnTo>
                <a:lnTo>
                  <a:pt x="3828" y="2736"/>
                </a:lnTo>
                <a:lnTo>
                  <a:pt x="3824" y="2787"/>
                </a:lnTo>
                <a:lnTo>
                  <a:pt x="3821" y="2837"/>
                </a:lnTo>
                <a:lnTo>
                  <a:pt x="3819" y="2863"/>
                </a:lnTo>
                <a:lnTo>
                  <a:pt x="3814" y="2887"/>
                </a:lnTo>
                <a:lnTo>
                  <a:pt x="3810" y="2911"/>
                </a:lnTo>
                <a:lnTo>
                  <a:pt x="3803" y="2934"/>
                </a:lnTo>
                <a:lnTo>
                  <a:pt x="3794" y="2959"/>
                </a:lnTo>
                <a:lnTo>
                  <a:pt x="3784" y="2980"/>
                </a:lnTo>
                <a:lnTo>
                  <a:pt x="3773" y="3000"/>
                </a:lnTo>
                <a:lnTo>
                  <a:pt x="3761" y="3018"/>
                </a:lnTo>
                <a:lnTo>
                  <a:pt x="3747" y="3035"/>
                </a:lnTo>
                <a:lnTo>
                  <a:pt x="3734" y="3050"/>
                </a:lnTo>
                <a:lnTo>
                  <a:pt x="3708" y="3081"/>
                </a:lnTo>
                <a:lnTo>
                  <a:pt x="3696" y="3098"/>
                </a:lnTo>
                <a:lnTo>
                  <a:pt x="3684" y="3115"/>
                </a:lnTo>
                <a:lnTo>
                  <a:pt x="3673" y="3133"/>
                </a:lnTo>
                <a:lnTo>
                  <a:pt x="3663" y="3153"/>
                </a:lnTo>
                <a:lnTo>
                  <a:pt x="3654" y="3176"/>
                </a:lnTo>
                <a:lnTo>
                  <a:pt x="3647" y="3201"/>
                </a:lnTo>
                <a:lnTo>
                  <a:pt x="3643" y="3229"/>
                </a:lnTo>
                <a:lnTo>
                  <a:pt x="3640" y="3261"/>
                </a:lnTo>
                <a:lnTo>
                  <a:pt x="3803" y="3284"/>
                </a:lnTo>
                <a:lnTo>
                  <a:pt x="3852" y="3389"/>
                </a:lnTo>
                <a:lnTo>
                  <a:pt x="3881" y="3449"/>
                </a:lnTo>
                <a:lnTo>
                  <a:pt x="3914" y="3511"/>
                </a:lnTo>
                <a:lnTo>
                  <a:pt x="3930" y="3542"/>
                </a:lnTo>
                <a:lnTo>
                  <a:pt x="3948" y="3571"/>
                </a:lnTo>
                <a:lnTo>
                  <a:pt x="3966" y="3599"/>
                </a:lnTo>
                <a:lnTo>
                  <a:pt x="3985" y="3626"/>
                </a:lnTo>
                <a:lnTo>
                  <a:pt x="4003" y="3649"/>
                </a:lnTo>
                <a:lnTo>
                  <a:pt x="4022" y="3670"/>
                </a:lnTo>
                <a:lnTo>
                  <a:pt x="4041" y="3689"/>
                </a:lnTo>
                <a:lnTo>
                  <a:pt x="4051" y="3697"/>
                </a:lnTo>
                <a:lnTo>
                  <a:pt x="4060" y="3704"/>
                </a:lnTo>
                <a:lnTo>
                  <a:pt x="4316" y="3774"/>
                </a:lnTo>
                <a:lnTo>
                  <a:pt x="4431" y="3821"/>
                </a:lnTo>
                <a:lnTo>
                  <a:pt x="4547" y="3870"/>
                </a:lnTo>
                <a:lnTo>
                  <a:pt x="4784" y="3971"/>
                </a:lnTo>
                <a:lnTo>
                  <a:pt x="5020" y="4073"/>
                </a:lnTo>
                <a:lnTo>
                  <a:pt x="5251" y="4171"/>
                </a:lnTo>
                <a:lnTo>
                  <a:pt x="5302" y="4192"/>
                </a:lnTo>
                <a:lnTo>
                  <a:pt x="5356" y="4211"/>
                </a:lnTo>
                <a:lnTo>
                  <a:pt x="5462" y="4249"/>
                </a:lnTo>
                <a:lnTo>
                  <a:pt x="5514" y="4267"/>
                </a:lnTo>
                <a:lnTo>
                  <a:pt x="5567" y="4287"/>
                </a:lnTo>
                <a:lnTo>
                  <a:pt x="5617" y="4307"/>
                </a:lnTo>
                <a:lnTo>
                  <a:pt x="5666" y="4328"/>
                </a:lnTo>
                <a:lnTo>
                  <a:pt x="5691" y="4341"/>
                </a:lnTo>
                <a:lnTo>
                  <a:pt x="5714" y="4353"/>
                </a:lnTo>
                <a:lnTo>
                  <a:pt x="5736" y="4365"/>
                </a:lnTo>
                <a:lnTo>
                  <a:pt x="5759" y="4379"/>
                </a:lnTo>
                <a:lnTo>
                  <a:pt x="5780" y="4393"/>
                </a:lnTo>
                <a:lnTo>
                  <a:pt x="5800" y="4408"/>
                </a:lnTo>
                <a:lnTo>
                  <a:pt x="5820" y="4424"/>
                </a:lnTo>
                <a:lnTo>
                  <a:pt x="5839" y="4441"/>
                </a:lnTo>
                <a:lnTo>
                  <a:pt x="5857" y="4459"/>
                </a:lnTo>
                <a:lnTo>
                  <a:pt x="5874" y="4477"/>
                </a:lnTo>
                <a:lnTo>
                  <a:pt x="5889" y="4497"/>
                </a:lnTo>
                <a:lnTo>
                  <a:pt x="5904" y="4518"/>
                </a:lnTo>
                <a:lnTo>
                  <a:pt x="5917" y="4540"/>
                </a:lnTo>
                <a:lnTo>
                  <a:pt x="5930" y="4564"/>
                </a:lnTo>
                <a:lnTo>
                  <a:pt x="5942" y="4588"/>
                </a:lnTo>
                <a:lnTo>
                  <a:pt x="5952" y="4615"/>
                </a:lnTo>
                <a:lnTo>
                  <a:pt x="5952" y="4700"/>
                </a:lnTo>
                <a:lnTo>
                  <a:pt x="5954" y="4804"/>
                </a:lnTo>
                <a:lnTo>
                  <a:pt x="5959" y="5048"/>
                </a:lnTo>
                <a:lnTo>
                  <a:pt x="5963" y="5176"/>
                </a:lnTo>
                <a:lnTo>
                  <a:pt x="5965" y="5302"/>
                </a:lnTo>
                <a:lnTo>
                  <a:pt x="5965" y="5420"/>
                </a:lnTo>
                <a:lnTo>
                  <a:pt x="5965" y="5525"/>
                </a:lnTo>
                <a:lnTo>
                  <a:pt x="2" y="5525"/>
                </a:lnTo>
                <a:lnTo>
                  <a:pt x="0" y="5420"/>
                </a:lnTo>
                <a:lnTo>
                  <a:pt x="2" y="5302"/>
                </a:lnTo>
                <a:lnTo>
                  <a:pt x="4" y="5176"/>
                </a:lnTo>
                <a:lnTo>
                  <a:pt x="6" y="5048"/>
                </a:lnTo>
                <a:lnTo>
                  <a:pt x="12" y="4804"/>
                </a:lnTo>
                <a:lnTo>
                  <a:pt x="14" y="4700"/>
                </a:lnTo>
                <a:lnTo>
                  <a:pt x="15" y="4615"/>
                </a:lnTo>
                <a:lnTo>
                  <a:pt x="25" y="4588"/>
                </a:lnTo>
                <a:lnTo>
                  <a:pt x="36" y="4564"/>
                </a:lnTo>
                <a:lnTo>
                  <a:pt x="48" y="4540"/>
                </a:lnTo>
                <a:lnTo>
                  <a:pt x="62" y="4518"/>
                </a:lnTo>
                <a:lnTo>
                  <a:pt x="77" y="4497"/>
                </a:lnTo>
                <a:lnTo>
                  <a:pt x="93" y="4477"/>
                </a:lnTo>
                <a:lnTo>
                  <a:pt x="110" y="4459"/>
                </a:lnTo>
                <a:lnTo>
                  <a:pt x="128" y="4441"/>
                </a:lnTo>
                <a:lnTo>
                  <a:pt x="147" y="4424"/>
                </a:lnTo>
                <a:lnTo>
                  <a:pt x="166" y="4408"/>
                </a:lnTo>
                <a:lnTo>
                  <a:pt x="187" y="4393"/>
                </a:lnTo>
                <a:lnTo>
                  <a:pt x="208" y="4379"/>
                </a:lnTo>
                <a:lnTo>
                  <a:pt x="230" y="4365"/>
                </a:lnTo>
                <a:lnTo>
                  <a:pt x="253" y="4353"/>
                </a:lnTo>
                <a:lnTo>
                  <a:pt x="276" y="4341"/>
                </a:lnTo>
                <a:lnTo>
                  <a:pt x="299" y="4328"/>
                </a:lnTo>
                <a:lnTo>
                  <a:pt x="349" y="4307"/>
                </a:lnTo>
                <a:lnTo>
                  <a:pt x="400" y="4287"/>
                </a:lnTo>
                <a:lnTo>
                  <a:pt x="451" y="4267"/>
                </a:lnTo>
                <a:lnTo>
                  <a:pt x="505" y="4249"/>
                </a:lnTo>
                <a:lnTo>
                  <a:pt x="611" y="4211"/>
                </a:lnTo>
                <a:lnTo>
                  <a:pt x="663" y="4192"/>
                </a:lnTo>
                <a:lnTo>
                  <a:pt x="716" y="4171"/>
                </a:lnTo>
                <a:lnTo>
                  <a:pt x="945" y="4073"/>
                </a:lnTo>
                <a:lnTo>
                  <a:pt x="1183" y="3971"/>
                </a:lnTo>
                <a:lnTo>
                  <a:pt x="1419" y="3870"/>
                </a:lnTo>
                <a:lnTo>
                  <a:pt x="1535" y="3821"/>
                </a:lnTo>
                <a:lnTo>
                  <a:pt x="1649" y="3774"/>
                </a:lnTo>
                <a:lnTo>
                  <a:pt x="1906" y="3704"/>
                </a:lnTo>
                <a:lnTo>
                  <a:pt x="1916" y="3697"/>
                </a:lnTo>
                <a:lnTo>
                  <a:pt x="1925" y="3689"/>
                </a:lnTo>
                <a:lnTo>
                  <a:pt x="1944" y="3670"/>
                </a:lnTo>
                <a:lnTo>
                  <a:pt x="1963" y="3649"/>
                </a:lnTo>
                <a:lnTo>
                  <a:pt x="1982" y="3626"/>
                </a:lnTo>
                <a:lnTo>
                  <a:pt x="1999" y="3599"/>
                </a:lnTo>
                <a:lnTo>
                  <a:pt x="2017" y="3571"/>
                </a:lnTo>
                <a:lnTo>
                  <a:pt x="2035" y="3542"/>
                </a:lnTo>
                <a:lnTo>
                  <a:pt x="2052" y="3511"/>
                </a:lnTo>
                <a:lnTo>
                  <a:pt x="2084" y="3449"/>
                </a:lnTo>
                <a:lnTo>
                  <a:pt x="2114" y="3389"/>
                </a:lnTo>
                <a:lnTo>
                  <a:pt x="2162" y="3284"/>
                </a:lnTo>
                <a:lnTo>
                  <a:pt x="2284" y="3254"/>
                </a:lnTo>
                <a:lnTo>
                  <a:pt x="2278" y="3228"/>
                </a:lnTo>
                <a:lnTo>
                  <a:pt x="2272" y="3203"/>
                </a:lnTo>
                <a:lnTo>
                  <a:pt x="2263" y="3182"/>
                </a:lnTo>
                <a:lnTo>
                  <a:pt x="2253" y="3162"/>
                </a:lnTo>
                <a:lnTo>
                  <a:pt x="2243" y="3145"/>
                </a:lnTo>
                <a:lnTo>
                  <a:pt x="2231" y="3129"/>
                </a:lnTo>
                <a:lnTo>
                  <a:pt x="2220" y="3115"/>
                </a:lnTo>
                <a:lnTo>
                  <a:pt x="2208" y="3100"/>
                </a:lnTo>
                <a:lnTo>
                  <a:pt x="2183" y="3075"/>
                </a:lnTo>
                <a:lnTo>
                  <a:pt x="2172" y="3061"/>
                </a:lnTo>
                <a:lnTo>
                  <a:pt x="2160" y="3048"/>
                </a:lnTo>
                <a:lnTo>
                  <a:pt x="2150" y="3033"/>
                </a:lnTo>
                <a:lnTo>
                  <a:pt x="2139" y="3017"/>
                </a:lnTo>
                <a:lnTo>
                  <a:pt x="2130" y="3000"/>
                </a:lnTo>
                <a:lnTo>
                  <a:pt x="2122" y="2981"/>
                </a:lnTo>
                <a:lnTo>
                  <a:pt x="2075" y="2490"/>
                </a:lnTo>
                <a:lnTo>
                  <a:pt x="2074" y="2491"/>
                </a:lnTo>
                <a:lnTo>
                  <a:pt x="2071" y="2491"/>
                </a:lnTo>
                <a:lnTo>
                  <a:pt x="2059" y="2490"/>
                </a:lnTo>
                <a:lnTo>
                  <a:pt x="2040" y="2487"/>
                </a:lnTo>
                <a:lnTo>
                  <a:pt x="2018" y="2481"/>
                </a:lnTo>
                <a:lnTo>
                  <a:pt x="1975" y="2470"/>
                </a:lnTo>
                <a:lnTo>
                  <a:pt x="1959" y="2465"/>
                </a:lnTo>
                <a:lnTo>
                  <a:pt x="1949" y="2460"/>
                </a:lnTo>
                <a:lnTo>
                  <a:pt x="1935" y="2450"/>
                </a:lnTo>
                <a:lnTo>
                  <a:pt x="1921" y="2439"/>
                </a:lnTo>
                <a:lnTo>
                  <a:pt x="1908" y="2426"/>
                </a:lnTo>
                <a:lnTo>
                  <a:pt x="1897" y="2410"/>
                </a:lnTo>
                <a:lnTo>
                  <a:pt x="1886" y="2394"/>
                </a:lnTo>
                <a:lnTo>
                  <a:pt x="1876" y="2377"/>
                </a:lnTo>
                <a:lnTo>
                  <a:pt x="1866" y="2358"/>
                </a:lnTo>
                <a:lnTo>
                  <a:pt x="1857" y="2337"/>
                </a:lnTo>
                <a:lnTo>
                  <a:pt x="1849" y="2316"/>
                </a:lnTo>
                <a:lnTo>
                  <a:pt x="1841" y="2295"/>
                </a:lnTo>
                <a:lnTo>
                  <a:pt x="1834" y="2273"/>
                </a:lnTo>
                <a:lnTo>
                  <a:pt x="1828" y="2249"/>
                </a:lnTo>
                <a:lnTo>
                  <a:pt x="1817" y="2200"/>
                </a:lnTo>
                <a:lnTo>
                  <a:pt x="1806" y="2151"/>
                </a:lnTo>
                <a:lnTo>
                  <a:pt x="1799" y="2100"/>
                </a:lnTo>
                <a:lnTo>
                  <a:pt x="1793" y="2050"/>
                </a:lnTo>
                <a:lnTo>
                  <a:pt x="1787" y="2000"/>
                </a:lnTo>
                <a:lnTo>
                  <a:pt x="1784" y="1952"/>
                </a:lnTo>
                <a:lnTo>
                  <a:pt x="1777" y="1863"/>
                </a:lnTo>
                <a:lnTo>
                  <a:pt x="1772" y="1790"/>
                </a:lnTo>
                <a:lnTo>
                  <a:pt x="1772" y="1775"/>
                </a:lnTo>
                <a:lnTo>
                  <a:pt x="1774" y="1762"/>
                </a:lnTo>
                <a:lnTo>
                  <a:pt x="1779" y="1747"/>
                </a:lnTo>
                <a:lnTo>
                  <a:pt x="1784" y="1734"/>
                </a:lnTo>
                <a:lnTo>
                  <a:pt x="1791" y="1720"/>
                </a:lnTo>
                <a:lnTo>
                  <a:pt x="1799" y="1705"/>
                </a:lnTo>
                <a:lnTo>
                  <a:pt x="1815" y="1674"/>
                </a:lnTo>
                <a:lnTo>
                  <a:pt x="1823" y="1657"/>
                </a:lnTo>
                <a:lnTo>
                  <a:pt x="1831" y="1640"/>
                </a:lnTo>
                <a:lnTo>
                  <a:pt x="1838" y="1621"/>
                </a:lnTo>
                <a:lnTo>
                  <a:pt x="1842" y="1602"/>
                </a:lnTo>
                <a:lnTo>
                  <a:pt x="1847" y="1581"/>
                </a:lnTo>
                <a:lnTo>
                  <a:pt x="1848" y="1559"/>
                </a:lnTo>
                <a:lnTo>
                  <a:pt x="1847" y="1536"/>
                </a:lnTo>
                <a:lnTo>
                  <a:pt x="1844" y="1523"/>
                </a:lnTo>
                <a:lnTo>
                  <a:pt x="1842" y="1510"/>
                </a:lnTo>
                <a:lnTo>
                  <a:pt x="1828" y="1434"/>
                </a:lnTo>
                <a:lnTo>
                  <a:pt x="1814" y="1360"/>
                </a:lnTo>
                <a:lnTo>
                  <a:pt x="1804" y="1290"/>
                </a:lnTo>
                <a:lnTo>
                  <a:pt x="1796" y="1221"/>
                </a:lnTo>
                <a:lnTo>
                  <a:pt x="1791" y="1155"/>
                </a:lnTo>
                <a:lnTo>
                  <a:pt x="1787" y="1092"/>
                </a:lnTo>
                <a:lnTo>
                  <a:pt x="1786" y="1030"/>
                </a:lnTo>
                <a:lnTo>
                  <a:pt x="1786" y="971"/>
                </a:lnTo>
                <a:lnTo>
                  <a:pt x="1790" y="915"/>
                </a:lnTo>
                <a:lnTo>
                  <a:pt x="1794" y="861"/>
                </a:lnTo>
                <a:lnTo>
                  <a:pt x="1802" y="808"/>
                </a:lnTo>
                <a:lnTo>
                  <a:pt x="1810" y="759"/>
                </a:lnTo>
                <a:lnTo>
                  <a:pt x="1821" y="711"/>
                </a:lnTo>
                <a:lnTo>
                  <a:pt x="1833" y="666"/>
                </a:lnTo>
                <a:lnTo>
                  <a:pt x="1848" y="622"/>
                </a:lnTo>
                <a:lnTo>
                  <a:pt x="1863" y="581"/>
                </a:lnTo>
                <a:lnTo>
                  <a:pt x="1881" y="542"/>
                </a:lnTo>
                <a:lnTo>
                  <a:pt x="1900" y="504"/>
                </a:lnTo>
                <a:lnTo>
                  <a:pt x="1921" y="469"/>
                </a:lnTo>
                <a:lnTo>
                  <a:pt x="1944" y="436"/>
                </a:lnTo>
                <a:lnTo>
                  <a:pt x="1967" y="403"/>
                </a:lnTo>
                <a:lnTo>
                  <a:pt x="1993" y="374"/>
                </a:lnTo>
                <a:lnTo>
                  <a:pt x="2020" y="347"/>
                </a:lnTo>
                <a:lnTo>
                  <a:pt x="2047" y="320"/>
                </a:lnTo>
                <a:lnTo>
                  <a:pt x="2076" y="296"/>
                </a:lnTo>
                <a:lnTo>
                  <a:pt x="2107" y="274"/>
                </a:lnTo>
                <a:lnTo>
                  <a:pt x="2138" y="253"/>
                </a:lnTo>
                <a:lnTo>
                  <a:pt x="2170" y="234"/>
                </a:lnTo>
                <a:lnTo>
                  <a:pt x="2204" y="216"/>
                </a:lnTo>
                <a:lnTo>
                  <a:pt x="2239" y="200"/>
                </a:lnTo>
                <a:lnTo>
                  <a:pt x="2274" y="186"/>
                </a:lnTo>
                <a:lnTo>
                  <a:pt x="2311" y="174"/>
                </a:lnTo>
                <a:lnTo>
                  <a:pt x="2364" y="151"/>
                </a:lnTo>
                <a:lnTo>
                  <a:pt x="2423" y="129"/>
                </a:lnTo>
                <a:lnTo>
                  <a:pt x="2488" y="105"/>
                </a:lnTo>
                <a:lnTo>
                  <a:pt x="2556" y="82"/>
                </a:lnTo>
                <a:lnTo>
                  <a:pt x="2592" y="71"/>
                </a:lnTo>
                <a:lnTo>
                  <a:pt x="2627" y="60"/>
                </a:lnTo>
                <a:lnTo>
                  <a:pt x="2665" y="50"/>
                </a:lnTo>
                <a:lnTo>
                  <a:pt x="2703" y="40"/>
                </a:lnTo>
                <a:lnTo>
                  <a:pt x="2742" y="31"/>
                </a:lnTo>
                <a:lnTo>
                  <a:pt x="2783" y="23"/>
                </a:lnTo>
                <a:lnTo>
                  <a:pt x="2823" y="16"/>
                </a:lnTo>
                <a:lnTo>
                  <a:pt x="2864" y="11"/>
                </a:lnTo>
                <a:lnTo>
                  <a:pt x="2906" y="5"/>
                </a:lnTo>
                <a:lnTo>
                  <a:pt x="2949" y="2"/>
                </a:lnTo>
                <a:lnTo>
                  <a:pt x="2991" y="0"/>
                </a:lnTo>
                <a:lnTo>
                  <a:pt x="3035" y="0"/>
                </a:lnTo>
                <a:lnTo>
                  <a:pt x="3078" y="1"/>
                </a:lnTo>
                <a:lnTo>
                  <a:pt x="3122" y="3"/>
                </a:lnTo>
                <a:lnTo>
                  <a:pt x="3166" y="9"/>
                </a:lnTo>
                <a:lnTo>
                  <a:pt x="3211" y="14"/>
                </a:lnTo>
                <a:lnTo>
                  <a:pt x="3255" y="23"/>
                </a:lnTo>
                <a:lnTo>
                  <a:pt x="3300" y="34"/>
                </a:lnTo>
                <a:lnTo>
                  <a:pt x="3346" y="47"/>
                </a:lnTo>
                <a:lnTo>
                  <a:pt x="3390" y="62"/>
                </a:lnTo>
                <a:lnTo>
                  <a:pt x="3435" y="80"/>
                </a:lnTo>
                <a:lnTo>
                  <a:pt x="3481" y="101"/>
                </a:lnTo>
                <a:lnTo>
                  <a:pt x="3525" y="123"/>
                </a:lnTo>
                <a:lnTo>
                  <a:pt x="3570" y="150"/>
                </a:lnTo>
                <a:lnTo>
                  <a:pt x="3688" y="260"/>
                </a:lnTo>
                <a:lnTo>
                  <a:pt x="3879" y="292"/>
                </a:lnTo>
                <a:lnTo>
                  <a:pt x="3888" y="297"/>
                </a:lnTo>
                <a:lnTo>
                  <a:pt x="3897" y="304"/>
                </a:lnTo>
                <a:lnTo>
                  <a:pt x="3914" y="319"/>
                </a:lnTo>
                <a:lnTo>
                  <a:pt x="3929" y="335"/>
                </a:lnTo>
                <a:lnTo>
                  <a:pt x="3944" y="353"/>
                </a:lnTo>
                <a:lnTo>
                  <a:pt x="3958" y="372"/>
                </a:lnTo>
                <a:lnTo>
                  <a:pt x="3971" y="392"/>
                </a:lnTo>
                <a:lnTo>
                  <a:pt x="3983" y="412"/>
                </a:lnTo>
                <a:lnTo>
                  <a:pt x="3993" y="432"/>
                </a:lnTo>
                <a:lnTo>
                  <a:pt x="4012" y="470"/>
                </a:lnTo>
                <a:lnTo>
                  <a:pt x="4025" y="502"/>
                </a:lnTo>
                <a:lnTo>
                  <a:pt x="4036" y="532"/>
                </a:lnTo>
                <a:close/>
              </a:path>
            </a:pathLst>
          </a:custGeom>
          <a:solidFill>
            <a:schemeClr val="accent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KSO_Shape"/>
          <p:cNvSpPr/>
          <p:nvPr/>
        </p:nvSpPr>
        <p:spPr>
          <a:xfrm>
            <a:off x="5710238" y="5189538"/>
            <a:ext cx="749300" cy="509588"/>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微软雅黑" panose="020B0503020204020204" pitchFamily="34" charset="-122"/>
              <a:ea typeface="+mn-ea"/>
              <a:cs typeface="+mn-ea"/>
              <a:sym typeface="微软雅黑" panose="020B0503020204020204" pitchFamily="34" charset="-122"/>
            </a:endParaRPr>
          </a:p>
        </p:txBody>
      </p:sp>
      <p:sp>
        <p:nvSpPr>
          <p:cNvPr id="12" name="任意多边形 11"/>
          <p:cNvSpPr/>
          <p:nvPr/>
        </p:nvSpPr>
        <p:spPr>
          <a:xfrm>
            <a:off x="0" y="0"/>
            <a:ext cx="12192000" cy="430213"/>
          </a:xfrm>
          <a:custGeom>
            <a:avLst/>
            <a:gdLst>
              <a:gd name="connsiteX0" fmla="*/ 2126510 w 12191999"/>
              <a:gd name="connsiteY0" fmla="*/ 0 h 430568"/>
              <a:gd name="connsiteX1" fmla="*/ 12191999 w 12191999"/>
              <a:gd name="connsiteY1" fmla="*/ 0 h 430568"/>
              <a:gd name="connsiteX2" fmla="*/ 12191999 w 12191999"/>
              <a:gd name="connsiteY2" fmla="*/ 430568 h 430568"/>
              <a:gd name="connsiteX3" fmla="*/ 1955602 w 12191999"/>
              <a:gd name="connsiteY3" fmla="*/ 430568 h 430568"/>
              <a:gd name="connsiteX4" fmla="*/ 1666531 w 12191999"/>
              <a:gd name="connsiteY4" fmla="*/ 0 h 430568"/>
              <a:gd name="connsiteX5" fmla="*/ 1965444 w 12191999"/>
              <a:gd name="connsiteY5" fmla="*/ 0 h 430568"/>
              <a:gd name="connsiteX6" fmla="*/ 1794536 w 12191999"/>
              <a:gd name="connsiteY6" fmla="*/ 430568 h 430568"/>
              <a:gd name="connsiteX7" fmla="*/ 1495623 w 12191999"/>
              <a:gd name="connsiteY7" fmla="*/ 430568 h 430568"/>
              <a:gd name="connsiteX8" fmla="*/ 1194144 w 12191999"/>
              <a:gd name="connsiteY8" fmla="*/ 0 h 430568"/>
              <a:gd name="connsiteX9" fmla="*/ 1505465 w 12191999"/>
              <a:gd name="connsiteY9" fmla="*/ 0 h 430568"/>
              <a:gd name="connsiteX10" fmla="*/ 1334557 w 12191999"/>
              <a:gd name="connsiteY10" fmla="*/ 430568 h 430568"/>
              <a:gd name="connsiteX11" fmla="*/ 1023236 w 12191999"/>
              <a:gd name="connsiteY11" fmla="*/ 430568 h 430568"/>
              <a:gd name="connsiteX12" fmla="*/ 740057 w 12191999"/>
              <a:gd name="connsiteY12" fmla="*/ 0 h 430568"/>
              <a:gd name="connsiteX13" fmla="*/ 1033078 w 12191999"/>
              <a:gd name="connsiteY13" fmla="*/ 0 h 430568"/>
              <a:gd name="connsiteX14" fmla="*/ 862170 w 12191999"/>
              <a:gd name="connsiteY14" fmla="*/ 430568 h 430568"/>
              <a:gd name="connsiteX15" fmla="*/ 569149 w 12191999"/>
              <a:gd name="connsiteY15" fmla="*/ 430568 h 430568"/>
              <a:gd name="connsiteX16" fmla="*/ 0 w 12191999"/>
              <a:gd name="connsiteY16" fmla="*/ 0 h 430568"/>
              <a:gd name="connsiteX17" fmla="*/ 578991 w 12191999"/>
              <a:gd name="connsiteY17" fmla="*/ 0 h 430568"/>
              <a:gd name="connsiteX18" fmla="*/ 408083 w 12191999"/>
              <a:gd name="connsiteY18" fmla="*/ 430568 h 430568"/>
              <a:gd name="connsiteX19" fmla="*/ 0 w 12191999"/>
              <a:gd name="connsiteY19" fmla="*/ 430568 h 43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1999" h="430568">
                <a:moveTo>
                  <a:pt x="2126510" y="0"/>
                </a:moveTo>
                <a:lnTo>
                  <a:pt x="12191999" y="0"/>
                </a:lnTo>
                <a:lnTo>
                  <a:pt x="12191999" y="430568"/>
                </a:lnTo>
                <a:lnTo>
                  <a:pt x="1955602" y="430568"/>
                </a:lnTo>
                <a:close/>
                <a:moveTo>
                  <a:pt x="1666531" y="0"/>
                </a:moveTo>
                <a:lnTo>
                  <a:pt x="1965444" y="0"/>
                </a:lnTo>
                <a:lnTo>
                  <a:pt x="1794536" y="430568"/>
                </a:lnTo>
                <a:lnTo>
                  <a:pt x="1495623" y="430568"/>
                </a:lnTo>
                <a:close/>
                <a:moveTo>
                  <a:pt x="1194144" y="0"/>
                </a:moveTo>
                <a:lnTo>
                  <a:pt x="1505465" y="0"/>
                </a:lnTo>
                <a:lnTo>
                  <a:pt x="1334557" y="430568"/>
                </a:lnTo>
                <a:lnTo>
                  <a:pt x="1023236" y="430568"/>
                </a:lnTo>
                <a:close/>
                <a:moveTo>
                  <a:pt x="740057" y="0"/>
                </a:moveTo>
                <a:lnTo>
                  <a:pt x="1033078" y="0"/>
                </a:lnTo>
                <a:lnTo>
                  <a:pt x="862170" y="430568"/>
                </a:lnTo>
                <a:lnTo>
                  <a:pt x="569149" y="430568"/>
                </a:lnTo>
                <a:close/>
                <a:moveTo>
                  <a:pt x="0" y="0"/>
                </a:moveTo>
                <a:lnTo>
                  <a:pt x="578991" y="0"/>
                </a:lnTo>
                <a:lnTo>
                  <a:pt x="408083" y="430568"/>
                </a:lnTo>
                <a:lnTo>
                  <a:pt x="0" y="430568"/>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mn-ea"/>
              <a:cs typeface="+mn-ea"/>
              <a:sym typeface="微软雅黑" panose="020B0503020204020204" pitchFamily="34" charset="-122"/>
            </a:endParaRPr>
          </a:p>
        </p:txBody>
      </p:sp>
      <p:sp>
        <p:nvSpPr>
          <p:cNvPr id="13" name="KSO_Shape"/>
          <p:cNvSpPr/>
          <p:nvPr/>
        </p:nvSpPr>
        <p:spPr bwMode="auto">
          <a:xfrm>
            <a:off x="9255125" y="2198688"/>
            <a:ext cx="2519363" cy="1533525"/>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20517C"/>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4" name="直接连接符 13"/>
          <p:cNvCxnSpPr/>
          <p:nvPr/>
        </p:nvCxnSpPr>
        <p:spPr>
          <a:xfrm>
            <a:off x="-25400" y="1484313"/>
            <a:ext cx="12217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876675" y="476250"/>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876675" y="593725"/>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876675" y="711200"/>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876675" y="827088"/>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876675" y="944563"/>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876675" y="1062038"/>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876675" y="1179513"/>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876675" y="1295400"/>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876675" y="1412875"/>
            <a:ext cx="8315325"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0" y="6140450"/>
            <a:ext cx="12192000" cy="968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mn-ea"/>
              <a:cs typeface="+mn-ea"/>
              <a:sym typeface="微软雅黑" panose="020B0503020204020204" pitchFamily="34" charset="-122"/>
            </a:endParaRPr>
          </a:p>
        </p:txBody>
      </p:sp>
      <p:sp>
        <p:nvSpPr>
          <p:cNvPr id="25" name="内容占位符 24"/>
          <p:cNvSpPr>
            <a:spLocks noGrp="1"/>
          </p:cNvSpPr>
          <p:nvPr>
            <p:ph sz="quarter" idx="10"/>
          </p:nvPr>
        </p:nvSpPr>
        <p:spPr>
          <a:xfrm>
            <a:off x="3728807" y="3626515"/>
            <a:ext cx="8628524" cy="914400"/>
          </a:xfrm>
          <a:prstGeom prst="rect">
            <a:avLst/>
          </a:prstGeom>
        </p:spPr>
        <p:txBody>
          <a:bodyPr/>
          <a:lstStyle>
            <a:lvl1pPr marL="0" indent="0">
              <a:buNone/>
              <a:defRPr sz="4400" b="1">
                <a:solidFill>
                  <a:srgbClr val="C00000"/>
                </a:solidFill>
                <a:latin typeface="+mj-ea"/>
                <a:ea typeface="+mj-ea"/>
              </a:defRPr>
            </a:lvl1pPr>
          </a:lstStyle>
          <a:p>
            <a:pPr lvl="0"/>
            <a:r>
              <a:rPr lang="zh-CN" altLang="en-US" noProof="1" smtClean="0"/>
              <a:t>单击此处编辑母版文本样式</a:t>
            </a:r>
            <a:endParaRPr lang="zh-CN" altLang="en-US" noProof="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0-#ppt_w/2"/>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par>
                                <p:cTn id="12" presetID="10" presetClass="entr" presetSubtype="0" fill="hold" nodeType="withEffect">
                                  <p:stCondLst>
                                    <p:cond delay="40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nodeType="withEffect">
                                  <p:stCondLst>
                                    <p:cond delay="6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nodeType="withEffect">
                                  <p:stCondLst>
                                    <p:cond delay="7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nodeType="withEffect">
                                  <p:stCondLst>
                                    <p:cond delay="8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nodeType="withEffect">
                                  <p:stCondLst>
                                    <p:cond delay="9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100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nodeType="withEffect">
                                  <p:stCondLst>
                                    <p:cond delay="110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nodeType="withEffect">
                                  <p:stCondLst>
                                    <p:cond delay="12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childTnLst>
                          </p:cTn>
                        </p:par>
                        <p:par>
                          <p:cTn id="43" fill="hold">
                            <p:stCondLst>
                              <p:cond delay="1000"/>
                            </p:stCondLst>
                            <p:childTnLst>
                              <p:par>
                                <p:cTn id="44" presetID="22" presetClass="entr" presetSubtype="8" fill="hold" grpId="0" nodeType="afterEffect">
                                  <p:stCondLst>
                                    <p:cond delay="0"/>
                                  </p:stCondLst>
                                  <p:childTnLst>
                                    <p:set>
                                      <p:cBhvr>
                                        <p:cTn id="45" dur="1" fill="hold">
                                          <p:stCondLst>
                                            <p:cond delay="0"/>
                                          </p:stCondLst>
                                        </p:cTn>
                                        <p:tgtEl>
                                          <p:spTgt spid="5">
                                            <p:txEl>
                                              <p:pRg st="0" end="0"/>
                                            </p:txEl>
                                          </p:spTgt>
                                        </p:tgtEl>
                                        <p:attrNameLst>
                                          <p:attrName>style.visibility</p:attrName>
                                        </p:attrNameLst>
                                      </p:cBhvr>
                                      <p:to>
                                        <p:strVal val="visible"/>
                                      </p:to>
                                    </p:set>
                                    <p:animEffect transition="in" filter="wipe(left)">
                                      <p:cBhvr>
                                        <p:cTn id="46" dur="500"/>
                                        <p:tgtEl>
                                          <p:spTgt spid="5">
                                            <p:txEl>
                                              <p:pRg st="0" end="0"/>
                                            </p:txEl>
                                          </p:spTgt>
                                        </p:tgtEl>
                                      </p:cBhvr>
                                    </p:animEffect>
                                  </p:childTnLst>
                                </p:cTn>
                              </p:par>
                              <p:par>
                                <p:cTn id="47" presetID="42"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1500"/>
                            </p:stCondLst>
                            <p:childTnLst>
                              <p:par>
                                <p:cTn id="53" presetID="22" presetClass="entr" presetSubtype="1"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up)">
                                      <p:cBhvr>
                                        <p:cTn id="55" dur="500"/>
                                        <p:tgtEl>
                                          <p:spTgt spid="9"/>
                                        </p:tgtEl>
                                      </p:cBhvr>
                                    </p:animEffect>
                                  </p:childTnLst>
                                </p:cTn>
                              </p:par>
                            </p:childTnLst>
                          </p:cTn>
                        </p:par>
                        <p:par>
                          <p:cTn id="56" fill="hold">
                            <p:stCondLst>
                              <p:cond delay="2000"/>
                            </p:stCondLst>
                            <p:childTnLst>
                              <p:par>
                                <p:cTn id="57" presetID="53" presetClass="entr" presetSubtype="16" fill="hold"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Effect transition="in" filter="fade">
                                      <p:cBhvr>
                                        <p:cTn id="61" dur="500"/>
                                        <p:tgtEl>
                                          <p:spTgt spid="10"/>
                                        </p:tgtEl>
                                      </p:cBhvr>
                                    </p:animEffect>
                                  </p:childTnLst>
                                </p:cTn>
                              </p:par>
                              <p:par>
                                <p:cTn id="62" presetID="53" presetClass="entr" presetSubtype="16" fill="hold"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childTnLst>
                          </p:cTn>
                        </p:par>
                        <p:par>
                          <p:cTn id="67" fill="hold">
                            <p:stCondLst>
                              <p:cond delay="2500"/>
                            </p:stCondLst>
                            <p:childTnLst>
                              <p:par>
                                <p:cTn id="68" presetID="22" presetClass="entr" presetSubtype="8" fill="hold" grpId="0" nodeType="afterEffect">
                                  <p:stCondLst>
                                    <p:cond delay="0"/>
                                  </p:stCondLst>
                                  <p:childTnLst>
                                    <p:set>
                                      <p:cBhvr>
                                        <p:cTn id="69" dur="1" fill="hold">
                                          <p:stCondLst>
                                            <p:cond delay="0"/>
                                          </p:stCondLst>
                                        </p:cTn>
                                        <p:tgtEl>
                                          <p:spTgt spid="7">
                                            <p:txEl>
                                              <p:pRg st="0" end="0"/>
                                            </p:txEl>
                                          </p:spTgt>
                                        </p:tgtEl>
                                        <p:attrNameLst>
                                          <p:attrName>style.visibility</p:attrName>
                                        </p:attrNameLst>
                                      </p:cBhvr>
                                      <p:to>
                                        <p:strVal val="visible"/>
                                      </p:to>
                                    </p:set>
                                    <p:animEffect transition="in" filter="wipe(left)">
                                      <p:cBhvr>
                                        <p:cTn id="70" dur="500"/>
                                        <p:tgtEl>
                                          <p:spTgt spid="7">
                                            <p:txEl>
                                              <p:pRg st="0" end="0"/>
                                            </p:txEl>
                                          </p:spTgt>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wipe(left)">
                                      <p:cBhvr>
                                        <p:cTn id="73" dur="500"/>
                                        <p:tgtEl>
                                          <p:spTgt spid="8"/>
                                        </p:tgtEl>
                                      </p:cBhvr>
                                    </p:animEffect>
                                  </p:childTnLst>
                                </p:cTn>
                              </p:par>
                            </p:childTnLst>
                          </p:cTn>
                        </p:par>
                        <p:par>
                          <p:cTn id="74" fill="hold">
                            <p:stCondLst>
                              <p:cond delay="3000"/>
                            </p:stCondLst>
                            <p:childTnLst>
                              <p:par>
                                <p:cTn id="75" presetID="22" presetClass="entr" presetSubtype="1"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up)">
                                      <p:cBhvr>
                                        <p:cTn id="77" dur="500"/>
                                        <p:tgtEl>
                                          <p:spTgt spid="24"/>
                                        </p:tgtEl>
                                      </p:cBhvr>
                                    </p:animEffect>
                                  </p:childTnLst>
                                </p:cTn>
                              </p:par>
                              <p:par>
                                <p:cTn id="78" presetID="22" presetClass="entr" presetSubtype="1" fill="hold" grpId="0" nodeType="withEffect">
                                  <p:stCondLst>
                                    <p:cond delay="150"/>
                                  </p:stCondLst>
                                  <p:childTnLst>
                                    <p:set>
                                      <p:cBhvr>
                                        <p:cTn id="79" dur="1" fill="hold">
                                          <p:stCondLst>
                                            <p:cond delay="0"/>
                                          </p:stCondLst>
                                        </p:cTn>
                                        <p:tgtEl>
                                          <p:spTgt spid="4"/>
                                        </p:tgtEl>
                                        <p:attrNameLst>
                                          <p:attrName>style.visibility</p:attrName>
                                        </p:attrNameLst>
                                      </p:cBhvr>
                                      <p:to>
                                        <p:strVal val="visible"/>
                                      </p:to>
                                    </p:set>
                                    <p:animEffect transition="in" filter="wipe(up)">
                                      <p:cBhvr>
                                        <p:cTn id="80" dur="500"/>
                                        <p:tgtEl>
                                          <p:spTgt spid="4"/>
                                        </p:tgtEl>
                                      </p:cBhvr>
                                    </p:animEffect>
                                  </p:childTnLst>
                                </p:cTn>
                              </p:par>
                            </p:childTnLst>
                          </p:cTn>
                        </p:par>
                        <p:par>
                          <p:cTn id="81" fill="hold">
                            <p:stCondLst>
                              <p:cond delay="3500"/>
                            </p:stCondLst>
                            <p:childTnLst>
                              <p:par>
                                <p:cTn id="82" presetID="10" presetClass="entr" presetSubtype="0"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P spid="6" grpId="0"/>
      <p:bldP spid="7" grpId="0" build="p"/>
      <p:bldP spid="8" grpId="0"/>
      <p:bldP spid="24"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3"/>
            </p:custDataLst>
          </p:nvPr>
        </p:nvSpPr>
        <p:spPr>
          <a:xfrm>
            <a:off x="1524001" y="2032001"/>
            <a:ext cx="9144000" cy="1396630"/>
          </a:xfrm>
        </p:spPr>
        <p:txBody>
          <a:bodyPr rIns="25400" anchor="b">
            <a:noAutofit/>
          </a:bodyPr>
          <a:lstStyle>
            <a:lvl1pPr algn="ctr">
              <a:defRPr sz="6400" spc="600">
                <a:solidFill>
                  <a:schemeClr val="bg1"/>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4"/>
            </p:custDataLst>
          </p:nvPr>
        </p:nvSpPr>
        <p:spPr>
          <a:xfrm>
            <a:off x="1524001" y="3587404"/>
            <a:ext cx="9144000" cy="1021031"/>
          </a:xfrm>
        </p:spPr>
        <p:txBody>
          <a:bodyPr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15"/>
          <p:cNvSpPr>
            <a:spLocks noGrp="1"/>
          </p:cNvSpPr>
          <p:nvPr>
            <p:ph type="dt" sz="half" idx="10"/>
            <p:custDataLst>
              <p:tags r:id="rId5"/>
            </p:custDataLst>
          </p:nvPr>
        </p:nvSpPr>
        <p:spPr/>
        <p:txBody>
          <a:bodyPr/>
          <a:lstStyle>
            <a:lvl1pPr>
              <a:buFontTx/>
              <a:buNone/>
              <a:defRPr noProof="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5" name="页脚占位符 16"/>
          <p:cNvSpPr>
            <a:spLocks noGrp="1"/>
          </p:cNvSpPr>
          <p:nvPr>
            <p:ph type="ftr" sz="quarter" idx="11"/>
            <p:custDataLst>
              <p:tags r:id="rId6"/>
            </p:custDataLst>
          </p:nvPr>
        </p:nvSpPr>
        <p:spPr/>
        <p:txBody>
          <a:bodyPr/>
          <a:lstStyle>
            <a:lvl1pPr>
              <a:buFontTx/>
              <a:buNone/>
              <a:defRPr noProof="0" dirty="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6" name="灯片编号占位符 17"/>
          <p:cNvSpPr>
            <a:spLocks noGrp="1"/>
          </p:cNvSpPr>
          <p:nvPr>
            <p:ph type="sldNum" sz="quarter" idx="12"/>
            <p:custDataLst>
              <p:tags r:id="rId7"/>
            </p:custDataLst>
          </p:nvPr>
        </p:nvSpPr>
        <p:spPr/>
        <p:txBody>
          <a:bodyPr/>
          <a:lstStyle>
            <a:lvl1pPr>
              <a:buFontTx/>
              <a:buNone/>
              <a:defRPr noProof="0">
                <a:solidFill>
                  <a:schemeClr val="tx1">
                    <a:tint val="75000"/>
                  </a:schemeClr>
                </a:solidFill>
              </a:defRPr>
            </a:lvl1pPr>
          </a:lstStyle>
          <a:p>
            <a:pPr>
              <a:defRPr/>
            </a:pPr>
            <a:fld id="{975BE554-67EB-49E0-AA54-2960A0DB85C8}" type="slidenum">
              <a:rPr lang="zh-CN" altLang="en-US"/>
            </a:fld>
            <a:endParaRPr lang="zh-CN" altLang="en-US" dirty="0"/>
          </a:p>
        </p:txBody>
      </p:sp>
    </p:spTree>
  </p:cSld>
  <p:clrMapOvr>
    <a:masterClrMapping/>
  </p:clrMapOvr>
  <p:hf sldNum="0"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4"/>
            </p:custDataLst>
          </p:nvPr>
        </p:nvSpPr>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8" name="页脚占位符 4"/>
          <p:cNvSpPr>
            <a:spLocks noGrp="1"/>
          </p:cNvSpPr>
          <p:nvPr>
            <p:ph type="ftr" sz="quarter" idx="11"/>
            <p:custDataLst>
              <p:tags r:id="rId5"/>
            </p:custDataLst>
          </p:nvPr>
        </p:nvSpPr>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9" name="灯片编号占位符 5"/>
          <p:cNvSpPr>
            <a:spLocks noGrp="1"/>
          </p:cNvSpPr>
          <p:nvPr>
            <p:ph type="sldNum" sz="quarter" idx="12"/>
            <p:custDataLst>
              <p:tags r:id="rId6"/>
            </p:custDataLst>
          </p:nvPr>
        </p:nvSpPr>
        <p:spPr/>
        <p:txBody>
          <a:bodyPr/>
          <a:lstStyle>
            <a:lvl1pPr>
              <a:defRPr smtClean="0">
                <a:solidFill>
                  <a:schemeClr val="tx1">
                    <a:lumMod val="85000"/>
                    <a:lumOff val="15000"/>
                  </a:schemeClr>
                </a:solidFill>
              </a:defRPr>
            </a:lvl1pPr>
          </a:lstStyle>
          <a:p>
            <a:pPr>
              <a:defRPr/>
            </a:pPr>
            <a:fld id="{43ABF76A-646E-409A-B0C3-8C00564EFC4F}" type="slidenum">
              <a:rPr lang="zh-CN" altLang="en-US"/>
            </a:fld>
            <a:endParaRPr lang="zh-CN" altLang="en-US"/>
          </a:p>
        </p:txBody>
      </p:sp>
      <p:sp>
        <p:nvSpPr>
          <p:cNvPr id="10" name="六边形 9"/>
          <p:cNvSpPr/>
          <p:nvPr>
            <p:custDataLst>
              <p:tags r:id="rId7"/>
            </p:custDataLst>
          </p:nvPr>
        </p:nvSpPr>
        <p:spPr>
          <a:xfrm>
            <a:off x="157949" y="443234"/>
            <a:ext cx="511932" cy="441964"/>
          </a:xfrm>
          <a:prstGeom prst="hexagon">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sz="3200" noProof="1">
              <a:latin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1" name="图片 10" descr="image1"/>
          <p:cNvPicPr>
            <a:picLocks noChangeAspect="1"/>
          </p:cNvPicPr>
          <p:nvPr>
            <p:custDataLst>
              <p:tags r:id="rId2"/>
            </p:custDataLst>
          </p:nvPr>
        </p:nvPicPr>
        <p:blipFill>
          <a:blip r:embed="rId3"/>
          <a:srcRect l="3780" r="3660"/>
          <a:stretch>
            <a:fillRect/>
          </a:stretch>
        </p:blipFill>
        <p:spPr>
          <a:xfrm rot="5400000">
            <a:off x="-1341755" y="1336675"/>
            <a:ext cx="6871335" cy="4185285"/>
          </a:xfrm>
          <a:prstGeom prst="rect">
            <a:avLst/>
          </a:prstGeom>
        </p:spPr>
      </p:pic>
      <p:sp>
        <p:nvSpPr>
          <p:cNvPr id="5" name="六边形 4"/>
          <p:cNvSpPr/>
          <p:nvPr>
            <p:custDataLst>
              <p:tags r:id="rId4"/>
            </p:custDataLst>
          </p:nvPr>
        </p:nvSpPr>
        <p:spPr>
          <a:xfrm>
            <a:off x="3614738" y="2924175"/>
            <a:ext cx="1173162" cy="1009650"/>
          </a:xfrm>
          <a:prstGeom prst="hexagon">
            <a:avLst/>
          </a:prstGeom>
          <a:solidFill>
            <a:schemeClr val="accent2"/>
          </a:solidFill>
          <a:ln>
            <a:solidFill>
              <a:schemeClr val="accen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3200">
              <a:solidFill>
                <a:schemeClr val="tx1">
                  <a:lumMod val="85000"/>
                  <a:lumOff val="15000"/>
                </a:schemeClr>
              </a:solidFill>
              <a:latin typeface="微软雅黑" panose="020B0503020204020204" pitchFamily="34" charset="-122"/>
              <a:cs typeface="微软雅黑" panose="020B0503020204020204" pitchFamily="34" charset="-122"/>
            </a:endParaRPr>
          </a:p>
        </p:txBody>
      </p:sp>
      <p:sp>
        <p:nvSpPr>
          <p:cNvPr id="2" name="标题 1"/>
          <p:cNvSpPr>
            <a:spLocks noGrp="1"/>
          </p:cNvSpPr>
          <p:nvPr>
            <p:ph type="title" hasCustomPrompt="1"/>
            <p:custDataLst>
              <p:tags r:id="rId5"/>
            </p:custDataLst>
          </p:nvPr>
        </p:nvSpPr>
        <p:spPr>
          <a:xfrm>
            <a:off x="5231905" y="2673627"/>
            <a:ext cx="4607834" cy="816646"/>
          </a:xfrm>
        </p:spPr>
        <p:txBody>
          <a:bodyPr rIns="63500" anchor="b">
            <a:noAutofit/>
          </a:bodyPr>
          <a:lstStyle>
            <a:lvl1pPr>
              <a:defRPr sz="4000" u="none" strike="noStrike" kern="1200" cap="none" spc="300" normalizeH="0">
                <a:solidFill>
                  <a:schemeClr val="tx1">
                    <a:lumMod val="85000"/>
                    <a:lumOff val="15000"/>
                  </a:schemeClr>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p:custDataLst>
              <p:tags r:id="rId6"/>
            </p:custDataLst>
          </p:nvPr>
        </p:nvSpPr>
        <p:spPr>
          <a:xfrm>
            <a:off x="5231904" y="3571479"/>
            <a:ext cx="4607835" cy="682469"/>
          </a:xfrm>
        </p:spPr>
        <p:txBody>
          <a:bodyPr tIns="38100" rIns="76200" bIns="38100">
            <a:noAutofit/>
          </a:bodyPr>
          <a:lstStyle>
            <a:lvl1pPr marL="0" indent="0" eaLnBrk="1" fontAlgn="auto" latinLnBrk="0" hangingPunct="1">
              <a:buNone/>
              <a:defRPr kumimoji="0" lang="zh-CN" altLang="en-US" sz="24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sym typeface="+mn-ea"/>
              </a:rPr>
              <a:t>单击此处</a:t>
            </a:r>
            <a:r>
              <a:rPr lang="zh-CN" altLang="en-US" noProof="1"/>
              <a:t>编辑母版文本样式</a:t>
            </a:r>
            <a:endParaRPr lang="zh-CN" altLang="en-US" noProof="1"/>
          </a:p>
        </p:txBody>
      </p:sp>
      <p:sp>
        <p:nvSpPr>
          <p:cNvPr id="6" name="日期占位符 3"/>
          <p:cNvSpPr>
            <a:spLocks noGrp="1"/>
          </p:cNvSpPr>
          <p:nvPr>
            <p:ph type="dt" sz="half" idx="10"/>
            <p:custDataLst>
              <p:tags r:id="rId7"/>
            </p:custDataLst>
          </p:nvPr>
        </p:nvSpPr>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7" name="页脚占位符 4"/>
          <p:cNvSpPr>
            <a:spLocks noGrp="1"/>
          </p:cNvSpPr>
          <p:nvPr>
            <p:ph type="ftr" sz="quarter" idx="11"/>
            <p:custDataLst>
              <p:tags r:id="rId8"/>
            </p:custDataLst>
          </p:nvPr>
        </p:nvSpPr>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8" name="灯片编号占位符 5"/>
          <p:cNvSpPr>
            <a:spLocks noGrp="1"/>
          </p:cNvSpPr>
          <p:nvPr>
            <p:ph type="sldNum" sz="quarter" idx="12"/>
            <p:custDataLst>
              <p:tags r:id="rId9"/>
            </p:custDataLst>
          </p:nvPr>
        </p:nvSpPr>
        <p:spPr/>
        <p:txBody>
          <a:bodyPr/>
          <a:lstStyle>
            <a:lvl1pPr>
              <a:defRPr smtClean="0">
                <a:solidFill>
                  <a:schemeClr val="tx1">
                    <a:lumMod val="85000"/>
                    <a:lumOff val="15000"/>
                  </a:schemeClr>
                </a:solidFill>
              </a:defRPr>
            </a:lvl1pPr>
          </a:lstStyle>
          <a:p>
            <a:pPr>
              <a:defRPr/>
            </a:pPr>
            <a:fld id="{A6A8661C-EE85-4C9E-B7E9-FE45CAC47B3D}" type="slidenum">
              <a:rPr lang="zh-CN" altLang="en-US"/>
            </a:fld>
            <a:endParaRPr lang="zh-CN" altLang="en-US"/>
          </a:p>
        </p:txBody>
      </p:sp>
    </p:spTree>
  </p:cSld>
  <p:clrMapOvr>
    <a:masterClrMapping/>
  </p:clrMapOvr>
  <p:hf sldNum="0"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solidFill>
                  <a:schemeClr val="tx1"/>
                </a:solidFill>
                <a:latin typeface="微软雅黑" panose="020B0503020204020204" pitchFamily="34" charset="-122"/>
                <a:ea typeface="微软雅黑" panose="020B0503020204020204" pitchFamily="34" charset="-122"/>
              </a:defRPr>
            </a:lvl1pPr>
            <a:lvl2pPr>
              <a:defRPr sz="1600">
                <a:solidFill>
                  <a:schemeClr val="tx1"/>
                </a:solidFill>
                <a:latin typeface="微软雅黑" panose="020B0503020204020204" pitchFamily="34" charset="-122"/>
                <a:ea typeface="微软雅黑" panose="020B0503020204020204" pitchFamily="34" charset="-122"/>
              </a:defRPr>
            </a:lvl2pPr>
            <a:lvl3pPr>
              <a:defRPr sz="1600">
                <a:solidFill>
                  <a:schemeClr val="tx1"/>
                </a:solidFill>
                <a:latin typeface="微软雅黑" panose="020B0503020204020204" pitchFamily="34" charset="-122"/>
                <a:ea typeface="微软雅黑" panose="020B0503020204020204" pitchFamily="34" charset="-122"/>
              </a:defRPr>
            </a:lvl3pPr>
            <a:lvl4pPr>
              <a:defRPr sz="1600">
                <a:solidFill>
                  <a:schemeClr val="tx1"/>
                </a:solidFill>
                <a:latin typeface="微软雅黑" panose="020B0503020204020204" pitchFamily="34" charset="-122"/>
                <a:ea typeface="微软雅黑" panose="020B0503020204020204" pitchFamily="34" charset="-122"/>
              </a:defRPr>
            </a:lvl4pPr>
            <a:lvl5pPr>
              <a:defRPr sz="1600">
                <a:solidFill>
                  <a:schemeClr val="tx1"/>
                </a:solidFill>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8" name="日期占位符 4"/>
          <p:cNvSpPr>
            <a:spLocks noGrp="1"/>
          </p:cNvSpPr>
          <p:nvPr>
            <p:ph type="dt" sz="half" idx="10"/>
            <p:custDataLst>
              <p:tags r:id="rId5"/>
            </p:custDataLst>
          </p:nvPr>
        </p:nvSpPr>
        <p:spPr/>
        <p:txBody>
          <a:bodyPr/>
          <a:lstStyle>
            <a:lvl1pPr>
              <a:buFontTx/>
              <a:buNone/>
              <a:defRPr noProof="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9" name="页脚占位符 5"/>
          <p:cNvSpPr>
            <a:spLocks noGrp="1"/>
          </p:cNvSpPr>
          <p:nvPr>
            <p:ph type="ftr" sz="quarter" idx="11"/>
            <p:custDataLst>
              <p:tags r:id="rId6"/>
            </p:custDataLst>
          </p:nvPr>
        </p:nvSpPr>
        <p:spPr/>
        <p:txBody>
          <a:bodyPr/>
          <a:lstStyle>
            <a:lvl1pPr>
              <a:buFontTx/>
              <a:buNone/>
              <a:defRPr noProof="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rPr>
              <a:t>南京审计学院 路国平</a:t>
            </a: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10" name="灯片编号占位符 6"/>
          <p:cNvSpPr>
            <a:spLocks noGrp="1"/>
          </p:cNvSpPr>
          <p:nvPr>
            <p:ph type="sldNum" sz="quarter" idx="12"/>
            <p:custDataLst>
              <p:tags r:id="rId7"/>
            </p:custDataLst>
          </p:nvPr>
        </p:nvSpPr>
        <p:spPr/>
        <p:txBody>
          <a:bodyPr/>
          <a:lstStyle>
            <a:lvl1pPr>
              <a:buFontTx/>
              <a:buNone/>
              <a:defRPr noProof="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A3597D6-1212-4E53-8C61-932E7D1C3E91}" type="slidenum">
              <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ea"/>
              </a:rPr>
            </a:fld>
            <a:endPar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hf sldNum="0" hdr="0" ftr="0" dt="0"/>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6"/>
          <p:cNvSpPr>
            <a:spLocks noGrp="1"/>
          </p:cNvSpPr>
          <p:nvPr>
            <p:ph type="dt" sz="half" idx="10"/>
            <p:custDataLst>
              <p:tags r:id="rId7"/>
            </p:custDataLst>
          </p:nvPr>
        </p:nvSpPr>
        <p:spPr/>
        <p:txBody>
          <a:bodyPr/>
          <a:lstStyle>
            <a:lvl1pPr>
              <a:buFontTx/>
              <a:buNone/>
              <a:defRPr noProof="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8" name="页脚占位符 7"/>
          <p:cNvSpPr>
            <a:spLocks noGrp="1"/>
          </p:cNvSpPr>
          <p:nvPr>
            <p:ph type="ftr" sz="quarter" idx="11"/>
            <p:custDataLst>
              <p:tags r:id="rId8"/>
            </p:custDataLst>
          </p:nvPr>
        </p:nvSpPr>
        <p:spPr/>
        <p:txBody>
          <a:bodyPr/>
          <a:lstStyle>
            <a:lvl1pPr>
              <a:buFontTx/>
              <a:buNone/>
              <a:defRPr noProof="0" dirty="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9" name="灯片编号占位符 8"/>
          <p:cNvSpPr>
            <a:spLocks noGrp="1"/>
          </p:cNvSpPr>
          <p:nvPr>
            <p:ph type="sldNum" sz="quarter" idx="12"/>
            <p:custDataLst>
              <p:tags r:id="rId9"/>
            </p:custDataLst>
          </p:nvPr>
        </p:nvSpPr>
        <p:spPr/>
        <p:txBody>
          <a:bodyPr/>
          <a:lstStyle>
            <a:lvl1pPr>
              <a:buFontTx/>
              <a:buNone/>
              <a:defRPr noProof="0">
                <a:solidFill>
                  <a:schemeClr val="tx1">
                    <a:tint val="75000"/>
                  </a:schemeClr>
                </a:solidFill>
              </a:defRPr>
            </a:lvl1pPr>
          </a:lstStyle>
          <a:p>
            <a:pPr>
              <a:defRPr/>
            </a:pPr>
            <a:fld id="{AFFDF6B5-7943-485F-9C55-E81913B8E920}" type="slidenum">
              <a:rPr lang="zh-CN" altLang="en-US"/>
            </a:fld>
            <a:endParaRPr lang="zh-CN" altLang="en-US" dirty="0"/>
          </a:p>
        </p:txBody>
      </p:sp>
    </p:spTree>
  </p:cSld>
  <p:clrMapOvr>
    <a:masterClrMapping/>
  </p:clrMapOvr>
  <p:hf sldNum="0" hdr="0" ftr="0" dt="0"/>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2"/>
          <p:cNvSpPr>
            <a:spLocks noGrp="1"/>
          </p:cNvSpPr>
          <p:nvPr>
            <p:ph type="dt" sz="half" idx="10"/>
            <p:custDataLst>
              <p:tags r:id="rId3"/>
            </p:custDataLst>
          </p:nvPr>
        </p:nvSpPr>
        <p:spPr/>
        <p:txBody>
          <a:bodyPr/>
          <a:lstStyle>
            <a:lvl1pPr>
              <a:defRPr smtClean="0"/>
            </a:lvl1pPr>
          </a:lstStyle>
          <a:p>
            <a:fld id="{760FBDFE-C587-4B4C-A407-44438C67B59E}" type="datetimeFigureOut">
              <a:rPr lang="zh-CN" altLang="en-US"/>
            </a:fld>
            <a:endParaRPr lang="zh-CN" altLang="en-US"/>
          </a:p>
        </p:txBody>
      </p:sp>
      <p:sp>
        <p:nvSpPr>
          <p:cNvPr id="4" name="页脚占位符 3"/>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Arial" panose="020B0604020202020204" pitchFamily="34" charset="0"/>
                <a:ea typeface="黑体" panose="02010609060101010101" pitchFamily="49" charset="-122"/>
                <a:cs typeface="+mn-cs"/>
              </a:defRPr>
            </a:lvl1pPr>
          </a:lstStyle>
          <a:p>
            <a:fld id="{8299DC12-85E7-4662-9733-FA0D798FE176}" type="slidenum">
              <a:rPr lang="zh-CN" altLang="en-US"/>
            </a:fld>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buFontTx/>
              <a:buNone/>
              <a:defRPr noProof="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3" name="页脚占位符 2"/>
          <p:cNvSpPr>
            <a:spLocks noGrp="1"/>
          </p:cNvSpPr>
          <p:nvPr>
            <p:ph type="ftr" sz="quarter" idx="11"/>
            <p:custDataLst>
              <p:tags r:id="rId3"/>
            </p:custDataLst>
          </p:nvPr>
        </p:nvSpPr>
        <p:spPr/>
        <p:txBody>
          <a:bodyPr/>
          <a:lstStyle>
            <a:lvl1pPr>
              <a:buFontTx/>
              <a:buNone/>
              <a:defRPr noProof="0" dirty="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tx2"/>
                </a:solidFill>
                <a:effectLst/>
                <a:uLnTx/>
                <a:uFillTx/>
                <a:latin typeface="Arial" panose="020B0604020202020204" pitchFamily="34" charset="0"/>
                <a:ea typeface="微软雅黑" panose="020B0503020204020204" pitchFamily="34" charset="-122"/>
                <a:cs typeface="+mn-ea"/>
              </a:rPr>
              <a:t>南京审计大学   路国平</a:t>
            </a:r>
            <a:endParaRPr kumimoji="0" lang="zh-CN" altLang="en-US" sz="1600" b="1" i="0" u="none" strike="noStrike" kern="1200" cap="none" spc="0" normalizeH="0" baseline="0" noProof="1">
              <a:ln>
                <a:noFill/>
              </a:ln>
              <a:solidFill>
                <a:schemeClr val="tx2"/>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custDataLst>
              <p:tags r:id="rId4"/>
            </p:custDataLst>
          </p:nvPr>
        </p:nvSpPr>
        <p:spPr/>
        <p:txBody>
          <a:bodyPr/>
          <a:lstStyle>
            <a:lvl1pPr>
              <a:buFontTx/>
              <a:buNone/>
              <a:defRPr noProof="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51D9CD-FE03-4D17-B3D0-4F4DBFAAE2BE}" type="slidenum">
              <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ea"/>
              </a:rPr>
            </a:fld>
            <a:endPar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pic>
        <p:nvPicPr>
          <p:cNvPr id="4099" name="图片 94"/>
          <p:cNvPicPr>
            <a:picLocks noChangeAspect="1"/>
          </p:cNvPicPr>
          <p:nvPr userDrawn="1"/>
        </p:nvPicPr>
        <p:blipFill>
          <a:blip r:embed="rId5"/>
          <a:stretch>
            <a:fillRect/>
          </a:stretch>
        </p:blipFill>
        <p:spPr>
          <a:xfrm>
            <a:off x="279400" y="0"/>
            <a:ext cx="2235200" cy="877888"/>
          </a:xfrm>
          <a:prstGeom prst="rect">
            <a:avLst/>
          </a:prstGeom>
          <a:noFill/>
          <a:ln w="9525">
            <a:noFill/>
          </a:ln>
        </p:spPr>
      </p:pic>
      <p:sp>
        <p:nvSpPr>
          <p:cNvPr id="4100" name="直接连接符 1031"/>
          <p:cNvSpPr/>
          <p:nvPr userDrawn="1"/>
        </p:nvSpPr>
        <p:spPr>
          <a:xfrm flipV="1">
            <a:off x="2489200" y="609600"/>
            <a:ext cx="9702800" cy="0"/>
          </a:xfrm>
          <a:prstGeom prst="line">
            <a:avLst/>
          </a:prstGeom>
          <a:ln w="9525" cap="flat" cmpd="sng">
            <a:solidFill>
              <a:schemeClr val="tx1"/>
            </a:solidFill>
            <a:prstDash val="solid"/>
            <a:headEnd type="none" w="med" len="med"/>
            <a:tailEnd type="none" w="med" len="med"/>
          </a:ln>
        </p:spPr>
      </p:sp>
      <p:sp>
        <p:nvSpPr>
          <p:cNvPr id="4101" name="直接连接符 1032"/>
          <p:cNvSpPr/>
          <p:nvPr userDrawn="1"/>
        </p:nvSpPr>
        <p:spPr>
          <a:xfrm flipV="1">
            <a:off x="0" y="6248400"/>
            <a:ext cx="12192000" cy="12700"/>
          </a:xfrm>
          <a:prstGeom prst="line">
            <a:avLst/>
          </a:prstGeom>
          <a:ln w="9525" cap="flat" cmpd="sng">
            <a:solidFill>
              <a:schemeClr val="tx1"/>
            </a:solidFill>
            <a:prstDash val="solid"/>
            <a:headEnd type="none" w="med" len="med"/>
            <a:tailEnd type="none" w="med" len="med"/>
          </a:ln>
        </p:spPr>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单击此处编辑母版文本样式</a:t>
            </a:r>
            <a:endParaRPr lang="zh-CN" altLang="en-US" noProof="1">
              <a:sym typeface="+mn-ea"/>
            </a:endParaRPr>
          </a:p>
        </p:txBody>
      </p:sp>
      <p:sp>
        <p:nvSpPr>
          <p:cNvPr id="8" name="日期占位符 4"/>
          <p:cNvSpPr>
            <a:spLocks noGrp="1"/>
          </p:cNvSpPr>
          <p:nvPr>
            <p:ph type="dt" sz="half" idx="10"/>
            <p:custDataLst>
              <p:tags r:id="rId5"/>
            </p:custDataLst>
          </p:nvPr>
        </p:nvSpPr>
        <p:spPr/>
        <p:txBody>
          <a:bodyPr/>
          <a:lstStyle>
            <a:lvl1pPr>
              <a:buFontTx/>
              <a:buNone/>
              <a:defRPr noProof="0" dirty="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9" name="页脚占位符 5"/>
          <p:cNvSpPr>
            <a:spLocks noGrp="1"/>
          </p:cNvSpPr>
          <p:nvPr>
            <p:ph type="ftr" sz="quarter" idx="11"/>
            <p:custDataLst>
              <p:tags r:id="rId6"/>
            </p:custDataLst>
          </p:nvPr>
        </p:nvSpPr>
        <p:spPr/>
        <p:txBody>
          <a:bodyPr/>
          <a:lstStyle>
            <a:lvl1pPr>
              <a:buFontTx/>
              <a:buNone/>
              <a:defRPr noProof="0" dirty="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10" name="灯片编号占位符 6"/>
          <p:cNvSpPr>
            <a:spLocks noGrp="1"/>
          </p:cNvSpPr>
          <p:nvPr>
            <p:ph type="sldNum" sz="quarter" idx="12"/>
            <p:custDataLst>
              <p:tags r:id="rId7"/>
            </p:custDataLst>
          </p:nvPr>
        </p:nvSpPr>
        <p:spPr/>
        <p:txBody>
          <a:bodyPr/>
          <a:lstStyle>
            <a:lvl1pPr>
              <a:buFontTx/>
              <a:buNone/>
              <a:defRPr noProof="0">
                <a:solidFill>
                  <a:schemeClr val="tx1">
                    <a:tint val="75000"/>
                  </a:schemeClr>
                </a:solidFill>
              </a:defRPr>
            </a:lvl1pPr>
          </a:lstStyle>
          <a:p>
            <a:pPr>
              <a:defRPr/>
            </a:pPr>
            <a:fld id="{51280CF6-B41E-4B17-ACC4-587203396787}" type="slidenum">
              <a:rPr lang="zh-CN" altLang="en-US"/>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buFontTx/>
              <a:buNone/>
              <a:defRPr noProof="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buFontTx/>
              <a:buNone/>
              <a:defRPr noProof="0" dirty="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buFontTx/>
              <a:buNone/>
              <a:defRPr noProof="0">
                <a:solidFill>
                  <a:schemeClr val="tx1">
                    <a:tint val="75000"/>
                  </a:schemeClr>
                </a:solidFill>
              </a:defRPr>
            </a:lvl1pPr>
          </a:lstStyle>
          <a:p>
            <a:pPr>
              <a:defRPr/>
            </a:pPr>
            <a:fld id="{F81FEE91-A58C-4A9F-AA02-A0DF68F240D0}" type="slidenum">
              <a:rPr lang="zh-CN" altLang="en-US"/>
            </a:fld>
            <a:endParaRPr lang="zh-CN" altLang="en-US" dirty="0"/>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6" name="日期占位符 2"/>
          <p:cNvSpPr>
            <a:spLocks noGrp="1"/>
          </p:cNvSpPr>
          <p:nvPr>
            <p:ph type="dt" sz="half" idx="14"/>
            <p:custDataLst>
              <p:tags r:id="rId3"/>
            </p:custDataLst>
          </p:nvPr>
        </p:nvSpPr>
        <p:spPr/>
        <p:txBody>
          <a:bodyPr/>
          <a:lstStyle>
            <a:lvl1pPr>
              <a:buFontTx/>
              <a:buNone/>
              <a:defRPr noProof="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8" name="页脚占位符 3"/>
          <p:cNvSpPr>
            <a:spLocks noGrp="1"/>
          </p:cNvSpPr>
          <p:nvPr>
            <p:ph type="ftr" sz="quarter" idx="15"/>
            <p:custDataLst>
              <p:tags r:id="rId4"/>
            </p:custDataLst>
          </p:nvPr>
        </p:nvSpPr>
        <p:spPr/>
        <p:txBody>
          <a:bodyPr/>
          <a:lstStyle>
            <a:lvl1pPr>
              <a:buFontTx/>
              <a:buNone/>
              <a:defRPr noProof="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rPr>
              <a:t>南京审计学院 路国平</a:t>
            </a: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4"/>
          <p:cNvSpPr>
            <a:spLocks noGrp="1"/>
          </p:cNvSpPr>
          <p:nvPr>
            <p:ph type="sldNum" sz="quarter" idx="16"/>
            <p:custDataLst>
              <p:tags r:id="rId5"/>
            </p:custDataLst>
          </p:nvPr>
        </p:nvSpPr>
        <p:spPr/>
        <p:txBody>
          <a:bodyPr/>
          <a:lstStyle>
            <a:lvl1pPr>
              <a:buFontTx/>
              <a:buNone/>
              <a:defRPr noProof="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ECA6CAC-9684-4D16-953A-B863054F128E}" type="slidenum">
              <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ea"/>
              </a:rPr>
            </a:fld>
            <a:endPar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pic>
        <p:nvPicPr>
          <p:cNvPr id="3" name="图片 2"/>
          <p:cNvPicPr>
            <a:picLocks noChangeAspect="1"/>
          </p:cNvPicPr>
          <p:nvPr userDrawn="1"/>
        </p:nvPicPr>
        <p:blipFill>
          <a:blip r:embed="rId6"/>
          <a:stretch>
            <a:fillRect/>
          </a:stretch>
        </p:blipFill>
        <p:spPr>
          <a:xfrm>
            <a:off x="187325" y="330200"/>
            <a:ext cx="3400425" cy="13160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2">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3075" name="图片 94"/>
          <p:cNvPicPr>
            <a:picLocks noChangeAspect="1"/>
          </p:cNvPicPr>
          <p:nvPr userDrawn="1"/>
        </p:nvPicPr>
        <p:blipFill>
          <a:blip r:embed="rId3"/>
          <a:stretch>
            <a:fillRect/>
          </a:stretch>
        </p:blipFill>
        <p:spPr>
          <a:xfrm>
            <a:off x="279400" y="0"/>
            <a:ext cx="2235200" cy="877888"/>
          </a:xfrm>
          <a:prstGeom prst="rect">
            <a:avLst/>
          </a:prstGeom>
          <a:noFill/>
          <a:ln w="9525">
            <a:noFill/>
          </a:ln>
        </p:spPr>
      </p:pic>
      <p:sp>
        <p:nvSpPr>
          <p:cNvPr id="3076" name="直接连接符 1031"/>
          <p:cNvSpPr/>
          <p:nvPr userDrawn="1"/>
        </p:nvSpPr>
        <p:spPr>
          <a:xfrm flipV="1">
            <a:off x="2489200" y="609600"/>
            <a:ext cx="9702800" cy="0"/>
          </a:xfrm>
          <a:prstGeom prst="line">
            <a:avLst/>
          </a:prstGeom>
          <a:ln w="9525" cap="flat" cmpd="sng">
            <a:solidFill>
              <a:schemeClr val="tx1"/>
            </a:solidFill>
            <a:prstDash val="solid"/>
            <a:headEnd type="none" w="med" len="med"/>
            <a:tailEnd type="none" w="med" len="med"/>
          </a:ln>
        </p:spPr>
      </p:sp>
      <p:sp>
        <p:nvSpPr>
          <p:cNvPr id="3077" name="直接连接符 1032"/>
          <p:cNvSpPr/>
          <p:nvPr userDrawn="1"/>
        </p:nvSpPr>
        <p:spPr>
          <a:xfrm flipV="1">
            <a:off x="0" y="6248400"/>
            <a:ext cx="12192000" cy="12700"/>
          </a:xfrm>
          <a:prstGeom prst="line">
            <a:avLst/>
          </a:prstGeom>
          <a:ln w="9525" cap="flat" cmpd="sng">
            <a:solidFill>
              <a:schemeClr val="tx1"/>
            </a:solidFill>
            <a:prstDash val="solid"/>
            <a:headEnd type="none" w="med" len="med"/>
            <a:tailEnd type="none" w="med" len="med"/>
          </a:ln>
        </p:spPr>
      </p:sp>
      <p:sp>
        <p:nvSpPr>
          <p:cNvPr id="10" name="内容占位符 9"/>
          <p:cNvSpPr>
            <a:spLocks noGrp="1"/>
          </p:cNvSpPr>
          <p:nvPr>
            <p:ph sz="quarter" idx="13"/>
          </p:nvPr>
        </p:nvSpPr>
        <p:spPr>
          <a:xfrm>
            <a:off x="1055976" y="939006"/>
            <a:ext cx="10091391" cy="914400"/>
          </a:xfrm>
          <a:prstGeom prst="rect">
            <a:avLst/>
          </a:prstGeom>
        </p:spPr>
        <p:txBody>
          <a:bodyPr/>
          <a:lstStyle>
            <a:lvl1pPr marL="0" indent="0">
              <a:buNone/>
              <a:defRPr sz="4400" b="1">
                <a:solidFill>
                  <a:srgbClr val="C00000"/>
                </a:solidFill>
                <a:latin typeface="+mj-ea"/>
                <a:ea typeface="+mj-ea"/>
              </a:defRPr>
            </a:lvl1pPr>
          </a:lstStyle>
          <a:p>
            <a:pPr lvl="0"/>
            <a:r>
              <a:rPr lang="zh-CN" altLang="en-US" noProof="1" smtClean="0"/>
              <a:t>单击此处编辑母版文本样式</a:t>
            </a:r>
            <a:endParaRPr lang="zh-CN" altLang="en-US" noProof="1" smtClean="0"/>
          </a:p>
        </p:txBody>
      </p:sp>
      <p:sp>
        <p:nvSpPr>
          <p:cNvPr id="12" name="文本占位符 11"/>
          <p:cNvSpPr>
            <a:spLocks noGrp="1"/>
          </p:cNvSpPr>
          <p:nvPr>
            <p:ph type="body" sz="quarter" idx="14"/>
          </p:nvPr>
        </p:nvSpPr>
        <p:spPr>
          <a:xfrm>
            <a:off x="1055976" y="2188369"/>
            <a:ext cx="10091391" cy="3680416"/>
          </a:xfrm>
          <a:prstGeom prst="rect">
            <a:avLst/>
          </a:prstGeom>
        </p:spPr>
        <p:txBody>
          <a:bodyPr/>
          <a:lstStyle>
            <a:lvl1pPr marL="0" indent="0">
              <a:buNone/>
              <a:defRPr sz="2400" b="1"/>
            </a:lvl1pPr>
          </a:lstStyle>
          <a:p>
            <a:pPr lvl="0"/>
            <a:endParaRPr lang="zh-CN" altLang="en-US" noProof="1"/>
          </a:p>
        </p:txBody>
      </p:sp>
      <p:sp>
        <p:nvSpPr>
          <p:cNvPr id="6" name="日期占位符 1"/>
          <p:cNvSpPr>
            <a:spLocks noGrp="1"/>
          </p:cNvSpPr>
          <p:nvPr>
            <p:ph type="dt" sz="half" idx="2"/>
          </p:nvPr>
        </p:nvSpPr>
        <p:spPr>
          <a:xfrm>
            <a:off x="609600" y="6245225"/>
            <a:ext cx="2844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7" name="页脚占位符 2"/>
          <p:cNvSpPr>
            <a:spLocks noGrp="1"/>
          </p:cNvSpPr>
          <p:nvPr>
            <p:ph type="ftr" sz="quarter" idx="3"/>
          </p:nvPr>
        </p:nvSpPr>
        <p:spPr>
          <a:xfrm>
            <a:off x="4508500" y="6318250"/>
            <a:ext cx="2501900" cy="323850"/>
          </a:xfrm>
          <a:prstGeom prst="rect">
            <a:avLst/>
          </a:prstGeom>
        </p:spPr>
        <p:txBody>
          <a:bodyPr/>
          <a:lstStyle>
            <a:lvl1pPr eaLnBrk="1" hangingPunct="1">
              <a:buFont typeface="Arial" panose="020B0604020202020204" pitchFamily="34" charset="0"/>
              <a:buNone/>
              <a:defRPr sz="1600" b="1" noProof="1">
                <a:solidFill>
                  <a:schemeClr val="tx2"/>
                </a:solidFill>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tx2"/>
                </a:solidFill>
                <a:effectLst/>
                <a:uLnTx/>
                <a:uFillTx/>
                <a:latin typeface="Arial" panose="020B0604020202020204" pitchFamily="34" charset="0"/>
                <a:ea typeface="微软雅黑" panose="020B0503020204020204" pitchFamily="34" charset="-122"/>
                <a:cs typeface="+mn-ea"/>
              </a:rPr>
              <a:t>南京审计大学   路国平</a:t>
            </a:r>
            <a:endParaRPr kumimoji="0" lang="zh-CN" altLang="en-US" sz="1600" b="1" i="0" u="none" strike="noStrike" kern="1200" cap="none" spc="0" normalizeH="0" baseline="0" noProof="1">
              <a:ln>
                <a:noFill/>
              </a:ln>
              <a:solidFill>
                <a:schemeClr val="tx2"/>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3"/>
          <p:cNvSpPr>
            <a:spLocks noGrp="1"/>
          </p:cNvSpPr>
          <p:nvPr>
            <p:ph type="sldNum" sz="quarter" idx="4"/>
          </p:nvPr>
        </p:nvSpPr>
        <p:spPr>
          <a:xfrm>
            <a:off x="8737600" y="6245225"/>
            <a:ext cx="2844800" cy="476250"/>
          </a:xfrm>
          <a:prstGeom prst="rect">
            <a:avLst/>
          </a:prstGeom>
        </p:spPr>
        <p:txBody>
          <a:bodyPr/>
          <a:lstStyle>
            <a:lvl1pPr eaLnBrk="1" hangingPunct="1">
              <a:buFont typeface="Arial" panose="020B0604020202020204" pitchFamily="34" charset="0"/>
              <a:buNone/>
              <a:defRPr noProof="1">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C077F3C-52C1-473A-B6FD-49C0369666B2}" type="slidenum">
              <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ea"/>
              </a:rPr>
            </a:fld>
            <a:endPar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末尾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3"/>
            </p:custDataLst>
          </p:nvPr>
        </p:nvSpPr>
        <p:spPr>
          <a:xfrm>
            <a:off x="838199" y="2473126"/>
            <a:ext cx="10515601" cy="1911747"/>
          </a:xfrm>
        </p:spPr>
        <p:txBody>
          <a:bodyPr rtlCol="0" anchor="ctr">
            <a:noAutofit/>
          </a:bodyPr>
          <a:lstStyle>
            <a:lvl1pPr marL="0" marR="0" lvl="0" algn="ctr" defTabSz="914400" rtl="0" eaLnBrk="1" fontAlgn="auto" latinLnBrk="0" hangingPunct="1">
              <a:lnSpc>
                <a:spcPct val="100000"/>
              </a:lnSpc>
              <a:buNone/>
              <a:defRPr kumimoji="0" lang="zh-CN" altLang="en-US" sz="8000" b="1" i="0" u="none" strike="noStrike" kern="1200" cap="none" spc="200" normalizeH="0" baseline="0" noProof="1" dirty="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单击此处编辑标题</a:t>
            </a:r>
            <a:endParaRPr noProof="1">
              <a:sym typeface="+mn-ea"/>
            </a:endParaRPr>
          </a:p>
        </p:txBody>
      </p:sp>
      <p:sp>
        <p:nvSpPr>
          <p:cNvPr id="3" name="日期占位符 2"/>
          <p:cNvSpPr>
            <a:spLocks noGrp="1"/>
          </p:cNvSpPr>
          <p:nvPr>
            <p:ph type="dt" sz="half" idx="10"/>
            <p:custDataLst>
              <p:tags r:id="rId4"/>
            </p:custDataLst>
          </p:nvPr>
        </p:nvSpPr>
        <p:spPr/>
        <p:txBody>
          <a:bodyPr/>
          <a:lstStyle>
            <a:lvl1pPr>
              <a:buFontTx/>
              <a:buNone/>
              <a:defRPr noProof="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4" name="页脚占位符 3"/>
          <p:cNvSpPr>
            <a:spLocks noGrp="1"/>
          </p:cNvSpPr>
          <p:nvPr>
            <p:ph type="ftr" sz="quarter" idx="11"/>
            <p:custDataLst>
              <p:tags r:id="rId5"/>
            </p:custDataLst>
          </p:nvPr>
        </p:nvSpPr>
        <p:spPr/>
        <p:txBody>
          <a:bodyPr/>
          <a:lstStyle>
            <a:lvl1pPr>
              <a:buFontTx/>
              <a:buNone/>
              <a:defRPr noProof="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5" name="灯片编号占位符 4"/>
          <p:cNvSpPr>
            <a:spLocks noGrp="1"/>
          </p:cNvSpPr>
          <p:nvPr>
            <p:ph type="sldNum" sz="quarter" idx="12"/>
            <p:custDataLst>
              <p:tags r:id="rId6"/>
            </p:custDataLst>
          </p:nvPr>
        </p:nvSpPr>
        <p:spPr/>
        <p:txBody>
          <a:bodyPr/>
          <a:lstStyle>
            <a:lvl1pPr>
              <a:buFontTx/>
              <a:buNone/>
              <a:defRPr noProof="0">
                <a:solidFill>
                  <a:schemeClr val="tx1">
                    <a:tint val="75000"/>
                  </a:schemeClr>
                </a:solidFill>
              </a:defRPr>
            </a:lvl1pPr>
          </a:lstStyle>
          <a:p>
            <a:pPr>
              <a:defRPr/>
            </a:pPr>
            <a:fld id="{3D74DE4A-AF88-4CC7-8A46-288F8CD57ECB}" type="slidenum">
              <a:rPr lang="zh-CN" altLang="en-US"/>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9" name="图片 94"/>
          <p:cNvPicPr>
            <a:picLocks noChangeAspect="1"/>
          </p:cNvPicPr>
          <p:nvPr userDrawn="1"/>
        </p:nvPicPr>
        <p:blipFill>
          <a:blip r:embed="rId3"/>
          <a:stretch>
            <a:fillRect/>
          </a:stretch>
        </p:blipFill>
        <p:spPr>
          <a:xfrm>
            <a:off x="279400" y="0"/>
            <a:ext cx="2235200" cy="877888"/>
          </a:xfrm>
          <a:prstGeom prst="rect">
            <a:avLst/>
          </a:prstGeom>
          <a:noFill/>
          <a:ln w="9525">
            <a:noFill/>
          </a:ln>
        </p:spPr>
      </p:pic>
      <p:sp>
        <p:nvSpPr>
          <p:cNvPr id="4100" name="直接连接符 1031"/>
          <p:cNvSpPr/>
          <p:nvPr userDrawn="1"/>
        </p:nvSpPr>
        <p:spPr>
          <a:xfrm flipV="1">
            <a:off x="2489200" y="609600"/>
            <a:ext cx="9702800" cy="0"/>
          </a:xfrm>
          <a:prstGeom prst="line">
            <a:avLst/>
          </a:prstGeom>
          <a:ln w="9525" cap="flat" cmpd="sng">
            <a:solidFill>
              <a:schemeClr val="tx1"/>
            </a:solidFill>
            <a:prstDash val="solid"/>
            <a:headEnd type="none" w="med" len="med"/>
            <a:tailEnd type="none" w="med" len="med"/>
          </a:ln>
        </p:spPr>
      </p:sp>
      <p:sp>
        <p:nvSpPr>
          <p:cNvPr id="4101" name="直接连接符 1032"/>
          <p:cNvSpPr/>
          <p:nvPr userDrawn="1"/>
        </p:nvSpPr>
        <p:spPr>
          <a:xfrm flipV="1">
            <a:off x="0" y="6248400"/>
            <a:ext cx="12192000" cy="12700"/>
          </a:xfrm>
          <a:prstGeom prst="line">
            <a:avLst/>
          </a:prstGeom>
          <a:ln w="9525" cap="flat" cmpd="sng">
            <a:solidFill>
              <a:schemeClr val="tx1"/>
            </a:solidFill>
            <a:prstDash val="solid"/>
            <a:headEnd type="none" w="med" len="med"/>
            <a:tailEnd type="none" w="med" len="med"/>
          </a:ln>
        </p:spPr>
      </p:sp>
      <p:sp>
        <p:nvSpPr>
          <p:cNvPr id="6" name="日期占位符 1"/>
          <p:cNvSpPr>
            <a:spLocks noGrp="1"/>
          </p:cNvSpPr>
          <p:nvPr>
            <p:ph type="dt" sz="half" idx="2"/>
          </p:nvPr>
        </p:nvSpPr>
        <p:spPr>
          <a:xfrm>
            <a:off x="609600" y="6245225"/>
            <a:ext cx="2844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7" name="页脚占位符 2"/>
          <p:cNvSpPr>
            <a:spLocks noGrp="1"/>
          </p:cNvSpPr>
          <p:nvPr>
            <p:ph type="ftr" sz="quarter" idx="3"/>
          </p:nvPr>
        </p:nvSpPr>
        <p:spPr>
          <a:xfrm>
            <a:off x="4508500" y="6318250"/>
            <a:ext cx="2501900" cy="323850"/>
          </a:xfrm>
          <a:prstGeom prst="rect">
            <a:avLst/>
          </a:prstGeom>
        </p:spPr>
        <p:txBody>
          <a:bodyPr/>
          <a:lstStyle>
            <a:lvl1pPr eaLnBrk="1" hangingPunct="1">
              <a:buFont typeface="Arial" panose="020B0604020202020204" pitchFamily="34" charset="0"/>
              <a:buNone/>
              <a:defRPr sz="1600" b="1" noProof="1">
                <a:solidFill>
                  <a:schemeClr val="tx2"/>
                </a:solidFill>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tx2"/>
                </a:solidFill>
                <a:effectLst/>
                <a:uLnTx/>
                <a:uFillTx/>
                <a:latin typeface="Arial" panose="020B0604020202020204" pitchFamily="34" charset="0"/>
                <a:ea typeface="微软雅黑" panose="020B0503020204020204" pitchFamily="34" charset="-122"/>
                <a:cs typeface="+mn-ea"/>
              </a:rPr>
              <a:t>南京审计大学   路国平</a:t>
            </a:r>
            <a:endParaRPr kumimoji="0" lang="zh-CN" altLang="en-US" sz="1600" b="1" i="0" u="none" strike="noStrike" kern="1200" cap="none" spc="0" normalizeH="0" baseline="0" noProof="1">
              <a:ln>
                <a:noFill/>
              </a:ln>
              <a:solidFill>
                <a:schemeClr val="tx2"/>
              </a:solidFill>
              <a:effectLst/>
              <a:uLnTx/>
              <a:uFillTx/>
              <a:latin typeface="Arial" panose="020B0604020202020204" pitchFamily="34" charset="0"/>
              <a:ea typeface="微软雅黑" panose="020B0503020204020204" pitchFamily="34" charset="-122"/>
              <a:cs typeface="+mn-cs"/>
            </a:endParaRPr>
          </a:p>
        </p:txBody>
      </p:sp>
      <p:sp>
        <p:nvSpPr>
          <p:cNvPr id="8" name="灯片编号占位符 3"/>
          <p:cNvSpPr>
            <a:spLocks noGrp="1"/>
          </p:cNvSpPr>
          <p:nvPr>
            <p:ph type="sldNum" sz="quarter" idx="4"/>
          </p:nvPr>
        </p:nvSpPr>
        <p:spPr>
          <a:xfrm>
            <a:off x="8737600" y="6245225"/>
            <a:ext cx="2844800" cy="476250"/>
          </a:xfrm>
          <a:prstGeom prst="rect">
            <a:avLst/>
          </a:prstGeom>
        </p:spPr>
        <p:txBody>
          <a:bodyPr/>
          <a:lstStyle>
            <a:lvl1pPr eaLnBrk="1" hangingPunct="1">
              <a:buFont typeface="Arial" panose="020B0604020202020204" pitchFamily="34" charset="0"/>
              <a:buNone/>
              <a:defRPr noProof="1">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51D9CD-FE03-4D17-B3D0-4F4DBFAAE2BE}" type="slidenum">
              <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ea"/>
              </a:rPr>
            </a:fld>
            <a:endPar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标题和表格">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609600" y="1600201"/>
            <a:ext cx="10972800" cy="4525963"/>
          </a:xfrm>
          <a:prstGeom prst="rect">
            <a:avLst/>
          </a:prstGeom>
        </p:spPr>
        <p:txBody>
          <a:bodyPr/>
          <a:lstStyle/>
          <a:p>
            <a:pPr marL="227330" marR="0" lvl="0" indent="-227330" algn="l" defTabSz="91313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2"/>
          </p:nvPr>
        </p:nvSpPr>
        <p:spPr>
          <a:xfrm>
            <a:off x="609600" y="6245225"/>
            <a:ext cx="2844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nvPr>
        </p:nvSpPr>
        <p:spPr>
          <a:xfrm>
            <a:off x="4165600" y="6245225"/>
            <a:ext cx="3860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rPr>
              <a:t>南京审计学院 路国平</a:t>
            </a: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737600" y="6245225"/>
            <a:ext cx="2844800" cy="476250"/>
          </a:xfrm>
          <a:prstGeom prst="rect">
            <a:avLst/>
          </a:prstGeom>
        </p:spPr>
        <p:txBody>
          <a:bodyPr/>
          <a:lstStyle>
            <a:lvl1pPr eaLnBrk="1" hangingPunct="1">
              <a:buFont typeface="Arial" panose="020B0604020202020204" pitchFamily="34" charset="0"/>
              <a:buNone/>
              <a:defRPr noProof="1">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F44884-0942-4A65-AF0B-43A528E578AE}" type="slidenum">
              <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ea"/>
              </a:rPr>
            </a:fld>
            <a:endPar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2"/>
          </p:nvPr>
        </p:nvSpPr>
        <p:spPr>
          <a:xfrm>
            <a:off x="609600" y="6245225"/>
            <a:ext cx="2844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6" name="页脚占位符 5"/>
          <p:cNvSpPr>
            <a:spLocks noGrp="1"/>
          </p:cNvSpPr>
          <p:nvPr>
            <p:ph type="ftr" sz="quarter" idx="3"/>
          </p:nvPr>
        </p:nvSpPr>
        <p:spPr>
          <a:xfrm>
            <a:off x="4165600" y="6245225"/>
            <a:ext cx="3860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rPr>
              <a:t>南京审计学院 路国平</a:t>
            </a: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4"/>
          </p:nvPr>
        </p:nvSpPr>
        <p:spPr>
          <a:xfrm>
            <a:off x="8737600" y="6245225"/>
            <a:ext cx="2844800" cy="476250"/>
          </a:xfrm>
          <a:prstGeom prst="rect">
            <a:avLst/>
          </a:prstGeom>
        </p:spPr>
        <p:txBody>
          <a:bodyPr/>
          <a:lstStyle>
            <a:lvl1pPr eaLnBrk="1" hangingPunct="1">
              <a:buFont typeface="Arial" panose="020B0604020202020204" pitchFamily="34" charset="0"/>
              <a:buNone/>
              <a:defRPr noProof="1">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A3597D6-1212-4E53-8C61-932E7D1C3E91}" type="slidenum">
              <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ea"/>
              </a:rPr>
            </a:fld>
            <a:endPar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cSld name="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2"/>
          <p:cNvSpPr>
            <a:spLocks noGrp="1"/>
          </p:cNvSpPr>
          <p:nvPr>
            <p:ph type="dt" sz="half" idx="2"/>
          </p:nvPr>
        </p:nvSpPr>
        <p:spPr>
          <a:xfrm>
            <a:off x="609600" y="6245225"/>
            <a:ext cx="2844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3"/>
          </p:nvPr>
        </p:nvSpPr>
        <p:spPr>
          <a:xfrm>
            <a:off x="4165600" y="6245225"/>
            <a:ext cx="3860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rPr>
              <a:t>南京审计学院 路国平</a:t>
            </a: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4"/>
          </p:nvPr>
        </p:nvSpPr>
        <p:spPr>
          <a:xfrm>
            <a:off x="8737600" y="6245225"/>
            <a:ext cx="2844800" cy="476250"/>
          </a:xfrm>
          <a:prstGeom prst="rect">
            <a:avLst/>
          </a:prstGeom>
        </p:spPr>
        <p:txBody>
          <a:bodyPr/>
          <a:lstStyle>
            <a:lvl1pPr eaLnBrk="1" hangingPunct="1">
              <a:buFont typeface="Arial" panose="020B0604020202020204" pitchFamily="34" charset="0"/>
              <a:buNone/>
              <a:defRPr noProof="1">
                <a:cs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ECA6CAC-9684-4D16-953A-B863054F128E}" type="slidenum">
              <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ea"/>
              </a:rPr>
            </a:fld>
            <a:endParaRPr kumimoji="0" lang="en-US" altLang="zh-CN" sz="18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3" name="直接连接符 8"/>
          <p:cNvCxnSpPr/>
          <p:nvPr/>
        </p:nvCxnSpPr>
        <p:spPr>
          <a:xfrm>
            <a:off x="2208213" y="981075"/>
            <a:ext cx="9983788"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4" name="直接连接符 9"/>
          <p:cNvCxnSpPr/>
          <p:nvPr/>
        </p:nvCxnSpPr>
        <p:spPr>
          <a:xfrm>
            <a:off x="2208213" y="44450"/>
            <a:ext cx="9983788"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5" name="直接连接符 10"/>
          <p:cNvCxnSpPr/>
          <p:nvPr/>
        </p:nvCxnSpPr>
        <p:spPr>
          <a:xfrm>
            <a:off x="2208213" y="115888"/>
            <a:ext cx="9983788"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sp>
        <p:nvSpPr>
          <p:cNvPr id="6" name="平行四边形 14"/>
          <p:cNvSpPr/>
          <p:nvPr/>
        </p:nvSpPr>
        <p:spPr>
          <a:xfrm>
            <a:off x="2495550" y="0"/>
            <a:ext cx="2663825" cy="179388"/>
          </a:xfrm>
          <a:prstGeom prst="parallelogram">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任意多边形 15"/>
          <p:cNvSpPr/>
          <p:nvPr/>
        </p:nvSpPr>
        <p:spPr>
          <a:xfrm>
            <a:off x="11857038" y="0"/>
            <a:ext cx="360363" cy="179388"/>
          </a:xfrm>
          <a:custGeom>
            <a:avLst/>
            <a:gdLst>
              <a:gd name="connsiteX0" fmla="*/ 45008 w 360040"/>
              <a:gd name="connsiteY0" fmla="*/ 0 h 180032"/>
              <a:gd name="connsiteX1" fmla="*/ 360040 w 360040"/>
              <a:gd name="connsiteY1" fmla="*/ 0 h 180032"/>
              <a:gd name="connsiteX2" fmla="*/ 360040 w 360040"/>
              <a:gd name="connsiteY2" fmla="*/ 180032 h 180032"/>
              <a:gd name="connsiteX3" fmla="*/ 0 w 360040"/>
              <a:gd name="connsiteY3" fmla="*/ 180032 h 180032"/>
            </a:gdLst>
            <a:ahLst/>
            <a:cxnLst>
              <a:cxn ang="0">
                <a:pos x="connsiteX0" y="connsiteY0"/>
              </a:cxn>
              <a:cxn ang="0">
                <a:pos x="connsiteX1" y="connsiteY1"/>
              </a:cxn>
              <a:cxn ang="0">
                <a:pos x="connsiteX2" y="connsiteY2"/>
              </a:cxn>
              <a:cxn ang="0">
                <a:pos x="connsiteX3" y="connsiteY3"/>
              </a:cxn>
            </a:cxnLst>
            <a:rect l="l" t="t" r="r" b="b"/>
            <a:pathLst>
              <a:path w="360040" h="180032">
                <a:moveTo>
                  <a:pt x="45008" y="0"/>
                </a:moveTo>
                <a:lnTo>
                  <a:pt x="360040" y="0"/>
                </a:lnTo>
                <a:lnTo>
                  <a:pt x="360040"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3" name="平行四边形 2"/>
          <p:cNvSpPr/>
          <p:nvPr/>
        </p:nvSpPr>
        <p:spPr>
          <a:xfrm>
            <a:off x="10266363" y="214313"/>
            <a:ext cx="1555750" cy="347663"/>
          </a:xfrm>
          <a:prstGeom prst="parallelogram">
            <a:avLst/>
          </a:prstGeom>
          <a:noFill/>
          <a:ln w="19050">
            <a:solidFill>
              <a:srgbClr val="20517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 </a:t>
            </a:r>
            <a:endParaRPr kumimoji="0" lang="zh-CN" altLang="en-US" sz="1800" b="0" i="0" u="none" strike="noStrike" kern="1200" cap="none" spc="0" normalizeH="0" baseline="0" noProof="0" dirty="0">
              <a:ln>
                <a:noFill/>
              </a:ln>
              <a:solidFill>
                <a:srgbClr val="20517C"/>
              </a:solidFill>
              <a:effectLst/>
              <a:uLnTx/>
              <a:uFillTx/>
              <a:latin typeface="+mn-lt"/>
              <a:ea typeface="+mn-ea"/>
              <a:cs typeface="+mn-cs"/>
            </a:endParaRPr>
          </a:p>
        </p:txBody>
      </p:sp>
      <p:cxnSp>
        <p:nvCxnSpPr>
          <p:cNvPr id="4" name="直接连接符 97"/>
          <p:cNvCxnSpPr/>
          <p:nvPr/>
        </p:nvCxnSpPr>
        <p:spPr>
          <a:xfrm>
            <a:off x="4943475" y="44450"/>
            <a:ext cx="7561263"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5" name="直接连接符 98"/>
          <p:cNvCxnSpPr/>
          <p:nvPr/>
        </p:nvCxnSpPr>
        <p:spPr>
          <a:xfrm>
            <a:off x="4800600" y="115888"/>
            <a:ext cx="7775575"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sp>
        <p:nvSpPr>
          <p:cNvPr id="6" name="任意多边形 102"/>
          <p:cNvSpPr/>
          <p:nvPr/>
        </p:nvSpPr>
        <p:spPr>
          <a:xfrm>
            <a:off x="2551113" y="0"/>
            <a:ext cx="2498725" cy="179388"/>
          </a:xfrm>
          <a:custGeom>
            <a:avLst/>
            <a:gdLst>
              <a:gd name="connsiteX0" fmla="*/ 2286898 w 2497501"/>
              <a:gd name="connsiteY0" fmla="*/ 0 h 180032"/>
              <a:gd name="connsiteX1" fmla="*/ 2497501 w 2497501"/>
              <a:gd name="connsiteY1" fmla="*/ 0 h 180032"/>
              <a:gd name="connsiteX2" fmla="*/ 2370843 w 2497501"/>
              <a:gd name="connsiteY2" fmla="*/ 180032 h 180032"/>
              <a:gd name="connsiteX3" fmla="*/ 2160240 w 2497501"/>
              <a:gd name="connsiteY3" fmla="*/ 180032 h 180032"/>
              <a:gd name="connsiteX4" fmla="*/ 1854850 w 2497501"/>
              <a:gd name="connsiteY4" fmla="*/ 0 h 180032"/>
              <a:gd name="connsiteX5" fmla="*/ 2065453 w 2497501"/>
              <a:gd name="connsiteY5" fmla="*/ 0 h 180032"/>
              <a:gd name="connsiteX6" fmla="*/ 1938795 w 2497501"/>
              <a:gd name="connsiteY6" fmla="*/ 180032 h 180032"/>
              <a:gd name="connsiteX7" fmla="*/ 1728192 w 2497501"/>
              <a:gd name="connsiteY7" fmla="*/ 180032 h 180032"/>
              <a:gd name="connsiteX8" fmla="*/ 1422802 w 2497501"/>
              <a:gd name="connsiteY8" fmla="*/ 0 h 180032"/>
              <a:gd name="connsiteX9" fmla="*/ 1633405 w 2497501"/>
              <a:gd name="connsiteY9" fmla="*/ 0 h 180032"/>
              <a:gd name="connsiteX10" fmla="*/ 1506747 w 2497501"/>
              <a:gd name="connsiteY10" fmla="*/ 180032 h 180032"/>
              <a:gd name="connsiteX11" fmla="*/ 1296144 w 2497501"/>
              <a:gd name="connsiteY11" fmla="*/ 180032 h 180032"/>
              <a:gd name="connsiteX12" fmla="*/ 990754 w 2497501"/>
              <a:gd name="connsiteY12" fmla="*/ 0 h 180032"/>
              <a:gd name="connsiteX13" fmla="*/ 1201357 w 2497501"/>
              <a:gd name="connsiteY13" fmla="*/ 0 h 180032"/>
              <a:gd name="connsiteX14" fmla="*/ 1074699 w 2497501"/>
              <a:gd name="connsiteY14" fmla="*/ 180032 h 180032"/>
              <a:gd name="connsiteX15" fmla="*/ 864096 w 2497501"/>
              <a:gd name="connsiteY15" fmla="*/ 180032 h 180032"/>
              <a:gd name="connsiteX16" fmla="*/ 558706 w 2497501"/>
              <a:gd name="connsiteY16" fmla="*/ 0 h 180032"/>
              <a:gd name="connsiteX17" fmla="*/ 769309 w 2497501"/>
              <a:gd name="connsiteY17" fmla="*/ 0 h 180032"/>
              <a:gd name="connsiteX18" fmla="*/ 642651 w 2497501"/>
              <a:gd name="connsiteY18" fmla="*/ 180032 h 180032"/>
              <a:gd name="connsiteX19" fmla="*/ 432048 w 2497501"/>
              <a:gd name="connsiteY19" fmla="*/ 180032 h 180032"/>
              <a:gd name="connsiteX20" fmla="*/ 126658 w 2497501"/>
              <a:gd name="connsiteY20" fmla="*/ 0 h 180032"/>
              <a:gd name="connsiteX21" fmla="*/ 337261 w 2497501"/>
              <a:gd name="connsiteY21" fmla="*/ 0 h 180032"/>
              <a:gd name="connsiteX22" fmla="*/ 210603 w 2497501"/>
              <a:gd name="connsiteY22" fmla="*/ 180032 h 180032"/>
              <a:gd name="connsiteX23" fmla="*/ 0 w 2497501"/>
              <a:gd name="connsiteY23" fmla="*/ 180032 h 1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7501" h="180032">
                <a:moveTo>
                  <a:pt x="2286898" y="0"/>
                </a:moveTo>
                <a:lnTo>
                  <a:pt x="2497501" y="0"/>
                </a:lnTo>
                <a:lnTo>
                  <a:pt x="2370843" y="180032"/>
                </a:lnTo>
                <a:lnTo>
                  <a:pt x="2160240" y="180032"/>
                </a:lnTo>
                <a:close/>
                <a:moveTo>
                  <a:pt x="1854850" y="0"/>
                </a:moveTo>
                <a:lnTo>
                  <a:pt x="2065453" y="0"/>
                </a:lnTo>
                <a:lnTo>
                  <a:pt x="1938795" y="180032"/>
                </a:lnTo>
                <a:lnTo>
                  <a:pt x="1728192" y="180032"/>
                </a:lnTo>
                <a:close/>
                <a:moveTo>
                  <a:pt x="1422802" y="0"/>
                </a:moveTo>
                <a:lnTo>
                  <a:pt x="1633405" y="0"/>
                </a:lnTo>
                <a:lnTo>
                  <a:pt x="1506747" y="180032"/>
                </a:lnTo>
                <a:lnTo>
                  <a:pt x="1296144" y="180032"/>
                </a:lnTo>
                <a:close/>
                <a:moveTo>
                  <a:pt x="990754" y="0"/>
                </a:moveTo>
                <a:lnTo>
                  <a:pt x="1201357" y="0"/>
                </a:lnTo>
                <a:lnTo>
                  <a:pt x="1074699" y="180032"/>
                </a:lnTo>
                <a:lnTo>
                  <a:pt x="864096" y="180032"/>
                </a:lnTo>
                <a:close/>
                <a:moveTo>
                  <a:pt x="558706" y="0"/>
                </a:moveTo>
                <a:lnTo>
                  <a:pt x="769309" y="0"/>
                </a:lnTo>
                <a:lnTo>
                  <a:pt x="642651" y="180032"/>
                </a:lnTo>
                <a:lnTo>
                  <a:pt x="432048" y="180032"/>
                </a:lnTo>
                <a:close/>
                <a:moveTo>
                  <a:pt x="126658" y="0"/>
                </a:moveTo>
                <a:lnTo>
                  <a:pt x="337261" y="0"/>
                </a:lnTo>
                <a:lnTo>
                  <a:pt x="210603"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7" name="任意多边形 103"/>
          <p:cNvSpPr/>
          <p:nvPr/>
        </p:nvSpPr>
        <p:spPr>
          <a:xfrm>
            <a:off x="11857038" y="0"/>
            <a:ext cx="360363" cy="179388"/>
          </a:xfrm>
          <a:custGeom>
            <a:avLst/>
            <a:gdLst>
              <a:gd name="connsiteX0" fmla="*/ 45008 w 360040"/>
              <a:gd name="connsiteY0" fmla="*/ 0 h 180032"/>
              <a:gd name="connsiteX1" fmla="*/ 360040 w 360040"/>
              <a:gd name="connsiteY1" fmla="*/ 0 h 180032"/>
              <a:gd name="connsiteX2" fmla="*/ 360040 w 360040"/>
              <a:gd name="connsiteY2" fmla="*/ 180032 h 180032"/>
              <a:gd name="connsiteX3" fmla="*/ 0 w 360040"/>
              <a:gd name="connsiteY3" fmla="*/ 180032 h 180032"/>
            </a:gdLst>
            <a:ahLst/>
            <a:cxnLst>
              <a:cxn ang="0">
                <a:pos x="connsiteX0" y="connsiteY0"/>
              </a:cxn>
              <a:cxn ang="0">
                <a:pos x="connsiteX1" y="connsiteY1"/>
              </a:cxn>
              <a:cxn ang="0">
                <a:pos x="connsiteX2" y="connsiteY2"/>
              </a:cxn>
              <a:cxn ang="0">
                <a:pos x="connsiteX3" y="connsiteY3"/>
              </a:cxn>
            </a:cxnLst>
            <a:rect l="l" t="t" r="r" b="b"/>
            <a:pathLst>
              <a:path w="360040" h="180032">
                <a:moveTo>
                  <a:pt x="45008" y="0"/>
                </a:moveTo>
                <a:lnTo>
                  <a:pt x="360040" y="0"/>
                </a:lnTo>
                <a:lnTo>
                  <a:pt x="360040"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8" name="圆角矩形 86"/>
          <p:cNvSpPr/>
          <p:nvPr/>
        </p:nvSpPr>
        <p:spPr>
          <a:xfrm>
            <a:off x="-4762" y="-387350"/>
            <a:ext cx="1847850" cy="7920038"/>
          </a:xfrm>
          <a:prstGeom prst="roundRect">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mn-lt"/>
              <a:ea typeface="+mn-ea"/>
              <a:cs typeface="+mn-ea"/>
              <a:sym typeface="+mn-lt"/>
            </a:endParaRPr>
          </a:p>
        </p:txBody>
      </p:sp>
      <p:cxnSp>
        <p:nvCxnSpPr>
          <p:cNvPr id="9" name="直接连接符 116"/>
          <p:cNvCxnSpPr/>
          <p:nvPr/>
        </p:nvCxnSpPr>
        <p:spPr>
          <a:xfrm>
            <a:off x="227013" y="666908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117"/>
          <p:cNvCxnSpPr/>
          <p:nvPr/>
        </p:nvCxnSpPr>
        <p:spPr>
          <a:xfrm>
            <a:off x="227013" y="6597650"/>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18"/>
          <p:cNvCxnSpPr/>
          <p:nvPr/>
        </p:nvCxnSpPr>
        <p:spPr>
          <a:xfrm>
            <a:off x="227013" y="67421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228" name="组合 119"/>
          <p:cNvGrpSpPr/>
          <p:nvPr userDrawn="1"/>
        </p:nvGrpSpPr>
        <p:grpSpPr>
          <a:xfrm>
            <a:off x="-101600" y="3373438"/>
            <a:ext cx="1944688" cy="144462"/>
            <a:chOff x="-96688" y="2708920"/>
            <a:chExt cx="1943521" cy="144016"/>
          </a:xfrm>
        </p:grpSpPr>
        <p:cxnSp>
          <p:nvCxnSpPr>
            <p:cNvPr id="13" name="直接连接符 120"/>
            <p:cNvCxnSpPr/>
            <p:nvPr/>
          </p:nvCxnSpPr>
          <p:spPr>
            <a:xfrm flipH="1">
              <a:off x="119952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21"/>
            <p:cNvCxnSpPr/>
            <p:nvPr/>
          </p:nvCxnSpPr>
          <p:spPr>
            <a:xfrm flipH="1">
              <a:off x="1270916"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22"/>
            <p:cNvCxnSpPr/>
            <p:nvPr/>
          </p:nvCxnSpPr>
          <p:spPr>
            <a:xfrm flipH="1">
              <a:off x="134389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23"/>
            <p:cNvCxnSpPr/>
            <p:nvPr/>
          </p:nvCxnSpPr>
          <p:spPr>
            <a:xfrm flipH="1">
              <a:off x="141529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24"/>
            <p:cNvCxnSpPr/>
            <p:nvPr/>
          </p:nvCxnSpPr>
          <p:spPr>
            <a:xfrm flipH="1">
              <a:off x="1488273"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25"/>
            <p:cNvCxnSpPr/>
            <p:nvPr/>
          </p:nvCxnSpPr>
          <p:spPr>
            <a:xfrm flipH="1">
              <a:off x="155966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26"/>
            <p:cNvCxnSpPr/>
            <p:nvPr/>
          </p:nvCxnSpPr>
          <p:spPr>
            <a:xfrm flipH="1">
              <a:off x="1631063"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27"/>
            <p:cNvCxnSpPr/>
            <p:nvPr/>
          </p:nvCxnSpPr>
          <p:spPr>
            <a:xfrm flipH="1">
              <a:off x="170245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128"/>
            <p:cNvCxnSpPr/>
            <p:nvPr/>
          </p:nvCxnSpPr>
          <p:spPr>
            <a:xfrm flipH="1">
              <a:off x="1120194"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129"/>
            <p:cNvCxnSpPr/>
            <p:nvPr/>
          </p:nvCxnSpPr>
          <p:spPr>
            <a:xfrm flipH="1">
              <a:off x="105514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130"/>
            <p:cNvCxnSpPr/>
            <p:nvPr/>
          </p:nvCxnSpPr>
          <p:spPr>
            <a:xfrm flipH="1">
              <a:off x="983751"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174"/>
            <p:cNvCxnSpPr/>
            <p:nvPr/>
          </p:nvCxnSpPr>
          <p:spPr>
            <a:xfrm flipH="1">
              <a:off x="91077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175"/>
            <p:cNvCxnSpPr/>
            <p:nvPr/>
          </p:nvCxnSpPr>
          <p:spPr>
            <a:xfrm flipH="1">
              <a:off x="1772265" y="2781720"/>
              <a:ext cx="71395" cy="712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176"/>
            <p:cNvCxnSpPr/>
            <p:nvPr/>
          </p:nvCxnSpPr>
          <p:spPr>
            <a:xfrm flipH="1">
              <a:off x="83937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177"/>
            <p:cNvCxnSpPr/>
            <p:nvPr/>
          </p:nvCxnSpPr>
          <p:spPr>
            <a:xfrm flipH="1">
              <a:off x="767981"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178"/>
            <p:cNvCxnSpPr/>
            <p:nvPr/>
          </p:nvCxnSpPr>
          <p:spPr>
            <a:xfrm flipH="1">
              <a:off x="69500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179"/>
            <p:cNvCxnSpPr/>
            <p:nvPr/>
          </p:nvCxnSpPr>
          <p:spPr>
            <a:xfrm flipH="1">
              <a:off x="62360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180"/>
            <p:cNvCxnSpPr/>
            <p:nvPr/>
          </p:nvCxnSpPr>
          <p:spPr>
            <a:xfrm flipH="1">
              <a:off x="55062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181"/>
            <p:cNvCxnSpPr/>
            <p:nvPr/>
          </p:nvCxnSpPr>
          <p:spPr>
            <a:xfrm flipH="1">
              <a:off x="47922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182"/>
            <p:cNvCxnSpPr/>
            <p:nvPr/>
          </p:nvCxnSpPr>
          <p:spPr>
            <a:xfrm flipH="1">
              <a:off x="40783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183"/>
            <p:cNvCxnSpPr/>
            <p:nvPr/>
          </p:nvCxnSpPr>
          <p:spPr>
            <a:xfrm flipH="1">
              <a:off x="33485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184"/>
            <p:cNvCxnSpPr/>
            <p:nvPr/>
          </p:nvCxnSpPr>
          <p:spPr>
            <a:xfrm flipH="1">
              <a:off x="26345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185"/>
            <p:cNvCxnSpPr/>
            <p:nvPr/>
          </p:nvCxnSpPr>
          <p:spPr>
            <a:xfrm flipH="1">
              <a:off x="19206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186"/>
            <p:cNvCxnSpPr/>
            <p:nvPr/>
          </p:nvCxnSpPr>
          <p:spPr>
            <a:xfrm flipH="1">
              <a:off x="119082"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187"/>
            <p:cNvCxnSpPr/>
            <p:nvPr/>
          </p:nvCxnSpPr>
          <p:spPr>
            <a:xfrm flipH="1">
              <a:off x="47688"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188"/>
            <p:cNvCxnSpPr/>
            <p:nvPr/>
          </p:nvCxnSpPr>
          <p:spPr>
            <a:xfrm flipH="1">
              <a:off x="-2529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200"/>
            <p:cNvCxnSpPr/>
            <p:nvPr/>
          </p:nvCxnSpPr>
          <p:spPr>
            <a:xfrm flipH="1">
              <a:off x="-96688"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229" name="组合 162"/>
          <p:cNvGrpSpPr/>
          <p:nvPr userDrawn="1"/>
        </p:nvGrpSpPr>
        <p:grpSpPr>
          <a:xfrm>
            <a:off x="-541337" y="1084263"/>
            <a:ext cx="2376487" cy="515937"/>
            <a:chOff x="-456728" y="881557"/>
            <a:chExt cx="2376264" cy="515798"/>
          </a:xfrm>
        </p:grpSpPr>
        <p:sp>
          <p:nvSpPr>
            <p:cNvPr id="41" name="六边形 163"/>
            <p:cNvSpPr/>
            <p:nvPr/>
          </p:nvSpPr>
          <p:spPr>
            <a:xfrm rot="5400000">
              <a:off x="206813" y="986280"/>
              <a:ext cx="32852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42" name="直接连接符 164"/>
            <p:cNvCxnSpPr/>
            <p:nvPr/>
          </p:nvCxnSpPr>
          <p:spPr>
            <a:xfrm>
              <a:off x="551240" y="115612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矩形 165"/>
            <p:cNvSpPr/>
            <p:nvPr/>
          </p:nvSpPr>
          <p:spPr>
            <a:xfrm>
              <a:off x="695689" y="881557"/>
              <a:ext cx="1152416" cy="515798"/>
            </a:xfrm>
            <a:prstGeom prst="rect">
              <a:avLst/>
            </a:prstGeom>
            <a:solidFill>
              <a:srgbClr val="BDD1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44" name="文本框 166"/>
            <p:cNvSpPr txBox="1">
              <a:spLocks noChangeArrowheads="1"/>
            </p:cNvSpPr>
            <p:nvPr/>
          </p:nvSpPr>
          <p:spPr bwMode="auto">
            <a:xfrm>
              <a:off x="622671" y="1022806"/>
              <a:ext cx="1152416" cy="276151"/>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rgbClr val="20517C"/>
                </a:solidFill>
                <a:effectLst/>
                <a:uLnTx/>
                <a:uFillTx/>
                <a:latin typeface="Arial" panose="020B0604020202020204" pitchFamily="34" charset="0"/>
                <a:ea typeface="微软雅黑" panose="020B0503020204020204" pitchFamily="34" charset="-122"/>
                <a:cs typeface="+mn-cs"/>
                <a:sym typeface="+mn-lt"/>
              </a:endParaRPr>
            </a:p>
          </p:txBody>
        </p:sp>
        <p:cxnSp>
          <p:nvCxnSpPr>
            <p:cNvPr id="45" name="直接连接符 167"/>
            <p:cNvCxnSpPr/>
            <p:nvPr/>
          </p:nvCxnSpPr>
          <p:spPr>
            <a:xfrm>
              <a:off x="-456728" y="1156120"/>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6" name="文本框 168"/>
          <p:cNvSpPr txBox="1">
            <a:spLocks noChangeArrowheads="1"/>
          </p:cNvSpPr>
          <p:nvPr/>
        </p:nvSpPr>
        <p:spPr bwMode="auto">
          <a:xfrm>
            <a:off x="623888" y="933450"/>
            <a:ext cx="935038" cy="2778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rgbClr val="20517C"/>
              </a:solidFill>
              <a:effectLst/>
              <a:uLnTx/>
              <a:uFillTx/>
              <a:latin typeface="Arial" panose="020B0604020202020204" pitchFamily="34" charset="0"/>
              <a:ea typeface="微软雅黑" panose="020B0503020204020204" pitchFamily="34" charset="-122"/>
              <a:cs typeface="+mn-cs"/>
              <a:sym typeface="+mn-lt"/>
            </a:endParaRPr>
          </a:p>
        </p:txBody>
      </p:sp>
      <p:cxnSp>
        <p:nvCxnSpPr>
          <p:cNvPr id="47" name="直接连接符 169"/>
          <p:cNvCxnSpPr/>
          <p:nvPr/>
        </p:nvCxnSpPr>
        <p:spPr>
          <a:xfrm>
            <a:off x="550863" y="1014413"/>
            <a:ext cx="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文本框 170"/>
          <p:cNvSpPr txBox="1">
            <a:spLocks noChangeArrowheads="1"/>
          </p:cNvSpPr>
          <p:nvPr/>
        </p:nvSpPr>
        <p:spPr bwMode="auto">
          <a:xfrm>
            <a:off x="623888" y="942975"/>
            <a:ext cx="576263" cy="3270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mn-lt"/>
            </a:endParaRPr>
          </a:p>
        </p:txBody>
      </p:sp>
      <p:sp>
        <p:nvSpPr>
          <p:cNvPr id="49" name="文本框 171"/>
          <p:cNvSpPr txBox="1">
            <a:spLocks noChangeArrowheads="1"/>
          </p:cNvSpPr>
          <p:nvPr/>
        </p:nvSpPr>
        <p:spPr bwMode="auto">
          <a:xfrm>
            <a:off x="517525" y="1103313"/>
            <a:ext cx="1362075" cy="5016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sym typeface="+mn-lt"/>
              </a:rPr>
              <a:t>企业合并</a:t>
            </a:r>
            <a:endParaRPr kumimoji="0" lang="en-US" altLang="zh-CN" sz="14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sym typeface="+mn-lt"/>
              </a:rPr>
              <a:t>概述</a:t>
            </a:r>
            <a:endParaRPr kumimoji="0" lang="en-US" altLang="zh-CN" sz="14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sym typeface="+mn-lt"/>
            </a:endParaRPr>
          </a:p>
        </p:txBody>
      </p:sp>
      <p:sp>
        <p:nvSpPr>
          <p:cNvPr id="50" name="文本框 172"/>
          <p:cNvSpPr txBox="1">
            <a:spLocks noChangeArrowheads="1"/>
          </p:cNvSpPr>
          <p:nvPr/>
        </p:nvSpPr>
        <p:spPr bwMode="auto">
          <a:xfrm>
            <a:off x="106363" y="1154113"/>
            <a:ext cx="360363" cy="3698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1</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1" name="矩形 173"/>
          <p:cNvSpPr/>
          <p:nvPr/>
        </p:nvSpPr>
        <p:spPr>
          <a:xfrm>
            <a:off x="635000" y="1108075"/>
            <a:ext cx="1092200" cy="452438"/>
          </a:xfrm>
          <a:prstGeom prst="rect">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grpSp>
        <p:nvGrpSpPr>
          <p:cNvPr id="9236" name="组合 189"/>
          <p:cNvGrpSpPr/>
          <p:nvPr userDrawn="1"/>
        </p:nvGrpSpPr>
        <p:grpSpPr>
          <a:xfrm>
            <a:off x="-541337" y="1700213"/>
            <a:ext cx="2376487" cy="720725"/>
            <a:chOff x="-456728" y="1704008"/>
            <a:chExt cx="2376264" cy="720080"/>
          </a:xfrm>
        </p:grpSpPr>
        <p:sp>
          <p:nvSpPr>
            <p:cNvPr id="53" name="六边形 190"/>
            <p:cNvSpPr/>
            <p:nvPr/>
          </p:nvSpPr>
          <p:spPr>
            <a:xfrm rot="5400000">
              <a:off x="206124" y="1937840"/>
              <a:ext cx="32990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54" name="直接连接符 191"/>
            <p:cNvCxnSpPr/>
            <p:nvPr/>
          </p:nvCxnSpPr>
          <p:spPr>
            <a:xfrm>
              <a:off x="551240" y="2076736"/>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矩形 192"/>
            <p:cNvSpPr/>
            <p:nvPr/>
          </p:nvSpPr>
          <p:spPr>
            <a:xfrm>
              <a:off x="695689" y="1704008"/>
              <a:ext cx="1152416"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56" name="直接连接符 193"/>
            <p:cNvCxnSpPr/>
            <p:nvPr/>
          </p:nvCxnSpPr>
          <p:spPr>
            <a:xfrm>
              <a:off x="-456728" y="2076736"/>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7" name="文本框 194"/>
          <p:cNvSpPr txBox="1">
            <a:spLocks noChangeArrowheads="1"/>
          </p:cNvSpPr>
          <p:nvPr/>
        </p:nvSpPr>
        <p:spPr bwMode="auto">
          <a:xfrm>
            <a:off x="681038" y="1731963"/>
            <a:ext cx="1079500" cy="7064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pitchFamily="34" charset="-122"/>
                <a:cs typeface="+mn-cs"/>
                <a:sym typeface="+mn-lt"/>
              </a:rPr>
              <a:t>同一控制下企业合并的会计处理</a:t>
            </a:r>
            <a:endParaRPr kumimoji="0" lang="zh-CN" altLang="en-US" sz="140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pitchFamily="34" charset="-122"/>
              <a:cs typeface="+mn-cs"/>
              <a:sym typeface="+mn-lt"/>
            </a:endParaRPr>
          </a:p>
        </p:txBody>
      </p:sp>
      <p:sp>
        <p:nvSpPr>
          <p:cNvPr id="58" name="文本框 195"/>
          <p:cNvSpPr txBox="1">
            <a:spLocks noChangeArrowheads="1"/>
          </p:cNvSpPr>
          <p:nvPr/>
        </p:nvSpPr>
        <p:spPr bwMode="auto">
          <a:xfrm>
            <a:off x="106363" y="1908175"/>
            <a:ext cx="360363" cy="368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9239" name="组合 196"/>
          <p:cNvGrpSpPr/>
          <p:nvPr userDrawn="1"/>
        </p:nvGrpSpPr>
        <p:grpSpPr>
          <a:xfrm>
            <a:off x="-542925" y="2536825"/>
            <a:ext cx="2376488" cy="719138"/>
            <a:chOff x="-456728" y="1704008"/>
            <a:chExt cx="2376264" cy="720080"/>
          </a:xfrm>
        </p:grpSpPr>
        <p:sp>
          <p:nvSpPr>
            <p:cNvPr id="60" name="六边形 197"/>
            <p:cNvSpPr/>
            <p:nvPr/>
          </p:nvSpPr>
          <p:spPr>
            <a:xfrm rot="5400000">
              <a:off x="206555" y="1937878"/>
              <a:ext cx="329043" cy="287310"/>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61" name="直接连接符 198"/>
            <p:cNvCxnSpPr/>
            <p:nvPr/>
          </p:nvCxnSpPr>
          <p:spPr>
            <a:xfrm>
              <a:off x="551240" y="207597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矩形 199"/>
            <p:cNvSpPr/>
            <p:nvPr/>
          </p:nvSpPr>
          <p:spPr>
            <a:xfrm>
              <a:off x="695688" y="1704008"/>
              <a:ext cx="1152416"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63" name="直接连接符 201"/>
            <p:cNvCxnSpPr/>
            <p:nvPr/>
          </p:nvCxnSpPr>
          <p:spPr>
            <a:xfrm>
              <a:off x="-456728" y="2075970"/>
              <a:ext cx="6476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4" name="文本框 202"/>
          <p:cNvSpPr txBox="1">
            <a:spLocks noChangeArrowheads="1"/>
          </p:cNvSpPr>
          <p:nvPr/>
        </p:nvSpPr>
        <p:spPr bwMode="auto">
          <a:xfrm>
            <a:off x="106363" y="2733675"/>
            <a:ext cx="360363" cy="368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5" name="文本框 205"/>
          <p:cNvSpPr txBox="1">
            <a:spLocks noChangeArrowheads="1"/>
          </p:cNvSpPr>
          <p:nvPr/>
        </p:nvSpPr>
        <p:spPr bwMode="auto">
          <a:xfrm>
            <a:off x="619125" y="2555875"/>
            <a:ext cx="1187450" cy="7064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pitchFamily="34" charset="-122"/>
                <a:cs typeface="+mn-cs"/>
                <a:sym typeface="+mn-lt"/>
              </a:rPr>
              <a:t>非同一控制下企业合并的会计处理</a:t>
            </a:r>
            <a:endParaRPr kumimoji="0" lang="zh-CN" altLang="en-US" sz="140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pitchFamily="34" charset="-122"/>
              <a:cs typeface="+mn-cs"/>
              <a:sym typeface="+mn-lt"/>
            </a:endParaRPr>
          </a:p>
        </p:txBody>
      </p:sp>
      <p:cxnSp>
        <p:nvCxnSpPr>
          <p:cNvPr id="66" name="直接连接符 239"/>
          <p:cNvCxnSpPr/>
          <p:nvPr/>
        </p:nvCxnSpPr>
        <p:spPr>
          <a:xfrm>
            <a:off x="227013" y="257175"/>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240"/>
          <p:cNvCxnSpPr/>
          <p:nvPr/>
        </p:nvCxnSpPr>
        <p:spPr>
          <a:xfrm>
            <a:off x="227013" y="18573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241"/>
          <p:cNvCxnSpPr/>
          <p:nvPr/>
        </p:nvCxnSpPr>
        <p:spPr>
          <a:xfrm>
            <a:off x="227013" y="3286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9" name="任意多边形 68"/>
          <p:cNvSpPr/>
          <p:nvPr/>
        </p:nvSpPr>
        <p:spPr>
          <a:xfrm>
            <a:off x="4968875" y="620713"/>
            <a:ext cx="7223125" cy="84138"/>
          </a:xfrm>
          <a:custGeom>
            <a:avLst/>
            <a:gdLst>
              <a:gd name="connsiteX0" fmla="*/ 0 w 7223124"/>
              <a:gd name="connsiteY0" fmla="*/ 0 h 84025"/>
              <a:gd name="connsiteX1" fmla="*/ 7223124 w 7223124"/>
              <a:gd name="connsiteY1" fmla="*/ 0 h 84025"/>
              <a:gd name="connsiteX2" fmla="*/ 7223124 w 7223124"/>
              <a:gd name="connsiteY2" fmla="*/ 84025 h 84025"/>
              <a:gd name="connsiteX3" fmla="*/ 0 w 7223124"/>
              <a:gd name="connsiteY3" fmla="*/ 84025 h 84025"/>
            </a:gdLst>
            <a:ahLst/>
            <a:cxnLst>
              <a:cxn ang="0">
                <a:pos x="connsiteX0" y="connsiteY0"/>
              </a:cxn>
              <a:cxn ang="0">
                <a:pos x="connsiteX1" y="connsiteY1"/>
              </a:cxn>
              <a:cxn ang="0">
                <a:pos x="connsiteX2" y="connsiteY2"/>
              </a:cxn>
              <a:cxn ang="0">
                <a:pos x="connsiteX3" y="connsiteY3"/>
              </a:cxn>
            </a:cxnLst>
            <a:rect l="l" t="t" r="r" b="b"/>
            <a:pathLst>
              <a:path w="7223124" h="84025">
                <a:moveTo>
                  <a:pt x="0" y="0"/>
                </a:moveTo>
                <a:lnTo>
                  <a:pt x="7223124" y="0"/>
                </a:lnTo>
                <a:lnTo>
                  <a:pt x="7223124" y="84025"/>
                </a:lnTo>
                <a:lnTo>
                  <a:pt x="0" y="84025"/>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任意多边形 69"/>
          <p:cNvSpPr/>
          <p:nvPr/>
        </p:nvSpPr>
        <p:spPr>
          <a:xfrm>
            <a:off x="4943475" y="392113"/>
            <a:ext cx="7259638" cy="84138"/>
          </a:xfrm>
          <a:custGeom>
            <a:avLst/>
            <a:gdLst>
              <a:gd name="connsiteX0" fmla="*/ 6841539 w 7258450"/>
              <a:gd name="connsiteY0" fmla="*/ 0 h 84025"/>
              <a:gd name="connsiteX1" fmla="*/ 7258450 w 7258450"/>
              <a:gd name="connsiteY1" fmla="*/ 0 h 84025"/>
              <a:gd name="connsiteX2" fmla="*/ 7258450 w 7258450"/>
              <a:gd name="connsiteY2" fmla="*/ 84025 h 84025"/>
              <a:gd name="connsiteX3" fmla="*/ 6820532 w 7258450"/>
              <a:gd name="connsiteY3" fmla="*/ 84025 h 84025"/>
              <a:gd name="connsiteX4" fmla="*/ 0 w 7258450"/>
              <a:gd name="connsiteY4" fmla="*/ 0 h 84025"/>
              <a:gd name="connsiteX5" fmla="*/ 5373300 w 7258450"/>
              <a:gd name="connsiteY5" fmla="*/ 0 h 84025"/>
              <a:gd name="connsiteX6" fmla="*/ 5352293 w 7258450"/>
              <a:gd name="connsiteY6" fmla="*/ 84025 h 84025"/>
              <a:gd name="connsiteX7" fmla="*/ 0 w 7258450"/>
              <a:gd name="connsiteY7" fmla="*/ 84025 h 8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8450" h="84025">
                <a:moveTo>
                  <a:pt x="6841539" y="0"/>
                </a:moveTo>
                <a:lnTo>
                  <a:pt x="7258450" y="0"/>
                </a:lnTo>
                <a:lnTo>
                  <a:pt x="7258450" y="84025"/>
                </a:lnTo>
                <a:lnTo>
                  <a:pt x="6820532" y="84025"/>
                </a:lnTo>
                <a:close/>
                <a:moveTo>
                  <a:pt x="0" y="0"/>
                </a:moveTo>
                <a:lnTo>
                  <a:pt x="5373300" y="0"/>
                </a:lnTo>
                <a:lnTo>
                  <a:pt x="5352293" y="84025"/>
                </a:lnTo>
                <a:lnTo>
                  <a:pt x="0" y="84025"/>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1" name="文本框 72"/>
          <p:cNvSpPr txBox="1">
            <a:spLocks noChangeArrowheads="1"/>
          </p:cNvSpPr>
          <p:nvPr/>
        </p:nvSpPr>
        <p:spPr bwMode="auto">
          <a:xfrm>
            <a:off x="10631488" y="215900"/>
            <a:ext cx="1171575" cy="3556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95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返回首页</a:t>
            </a:r>
            <a:endParaRPr kumimoji="0" lang="zh-CN" altLang="en-US" sz="1800" b="0" i="0" u="none" strike="noStrike" kern="1200" cap="none" spc="0" normalizeH="0" baseline="0" noProof="0" dirty="0">
              <a:ln>
                <a:noFill/>
              </a:ln>
              <a:solidFill>
                <a:srgbClr val="20517C"/>
              </a:solidFill>
              <a:effectLst/>
              <a:uLnTx/>
              <a:uFillTx/>
              <a:latin typeface="微软雅黑" panose="020B0503020204020204" pitchFamily="34" charset="-122"/>
              <a:ea typeface="微软雅黑" panose="020B0503020204020204" pitchFamily="34" charset="-122"/>
              <a:cs typeface="+mn-cs"/>
            </a:endParaRPr>
          </a:p>
        </p:txBody>
      </p:sp>
      <p:sp>
        <p:nvSpPr>
          <p:cNvPr id="72" name="KSO_Shape"/>
          <p:cNvSpPr/>
          <p:nvPr/>
        </p:nvSpPr>
        <p:spPr>
          <a:xfrm>
            <a:off x="10394950" y="274638"/>
            <a:ext cx="211138" cy="227013"/>
          </a:xfrm>
          <a:custGeom>
            <a:avLst/>
            <a:gdLst>
              <a:gd name="connsiteX0" fmla="*/ 84274 w 494050"/>
              <a:gd name="connsiteY0" fmla="*/ 98107 h 531069"/>
              <a:gd name="connsiteX1" fmla="*/ 84423 w 494050"/>
              <a:gd name="connsiteY1" fmla="*/ 98165 h 531069"/>
              <a:gd name="connsiteX2" fmla="*/ 83683 w 494050"/>
              <a:gd name="connsiteY2" fmla="*/ 98867 h 531069"/>
              <a:gd name="connsiteX3" fmla="*/ 423146 w 494050"/>
              <a:gd name="connsiteY3" fmla="*/ 0 h 531069"/>
              <a:gd name="connsiteX4" fmla="*/ 395440 w 494050"/>
              <a:gd name="connsiteY4" fmla="*/ 62229 h 531069"/>
              <a:gd name="connsiteX5" fmla="*/ 406255 w 494050"/>
              <a:gd name="connsiteY5" fmla="*/ 71591 h 531069"/>
              <a:gd name="connsiteX6" fmla="*/ 494044 w 494050"/>
              <a:gd name="connsiteY6" fmla="*/ 276386 h 531069"/>
              <a:gd name="connsiteX7" fmla="*/ 493844 w 494050"/>
              <a:gd name="connsiteY7" fmla="*/ 291720 h 531069"/>
              <a:gd name="connsiteX8" fmla="*/ 489376 w 494050"/>
              <a:gd name="connsiteY8" fmla="*/ 331393 h 531069"/>
              <a:gd name="connsiteX9" fmla="*/ 274337 w 494050"/>
              <a:gd name="connsiteY9" fmla="*/ 529541 h 531069"/>
              <a:gd name="connsiteX10" fmla="*/ 20946 w 494050"/>
              <a:gd name="connsiteY10" fmla="*/ 383604 h 531069"/>
              <a:gd name="connsiteX11" fmla="*/ 69840 w 494050"/>
              <a:gd name="connsiteY11" fmla="*/ 111994 h 531069"/>
              <a:gd name="connsiteX12" fmla="*/ 83683 w 494050"/>
              <a:gd name="connsiteY12" fmla="*/ 98867 h 531069"/>
              <a:gd name="connsiteX13" fmla="*/ 82441 w 494050"/>
              <a:gd name="connsiteY13" fmla="*/ 100464 h 531069"/>
              <a:gd name="connsiteX14" fmla="*/ 46275 w 494050"/>
              <a:gd name="connsiteY14" fmla="*/ 342257 h 531069"/>
              <a:gd name="connsiteX15" fmla="*/ 231312 w 494050"/>
              <a:gd name="connsiteY15" fmla="*/ 478390 h 531069"/>
              <a:gd name="connsiteX16" fmla="*/ 425060 w 494050"/>
              <a:gd name="connsiteY16" fmla="*/ 284642 h 531069"/>
              <a:gd name="connsiteX17" fmla="*/ 362655 w 494050"/>
              <a:gd name="connsiteY17" fmla="*/ 142208 h 531069"/>
              <a:gd name="connsiteX18" fmla="*/ 360587 w 494050"/>
              <a:gd name="connsiteY18" fmla="*/ 140509 h 531069"/>
              <a:gd name="connsiteX19" fmla="*/ 336426 w 494050"/>
              <a:gd name="connsiteY19" fmla="*/ 194776 h 531069"/>
              <a:gd name="connsiteX20" fmla="*/ 214880 w 494050"/>
              <a:gd name="connsiteY20" fmla="*/ 23967 h 53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4050" h="531069">
                <a:moveTo>
                  <a:pt x="84274" y="98107"/>
                </a:moveTo>
                <a:cubicBezTo>
                  <a:pt x="84621" y="97719"/>
                  <a:pt x="84687" y="97734"/>
                  <a:pt x="84423" y="98165"/>
                </a:cubicBezTo>
                <a:lnTo>
                  <a:pt x="83683" y="98867"/>
                </a:lnTo>
                <a:close/>
                <a:moveTo>
                  <a:pt x="423146" y="0"/>
                </a:moveTo>
                <a:lnTo>
                  <a:pt x="395440" y="62229"/>
                </a:lnTo>
                <a:lnTo>
                  <a:pt x="406255" y="71591"/>
                </a:lnTo>
                <a:cubicBezTo>
                  <a:pt x="473633" y="133566"/>
                  <a:pt x="493625" y="204832"/>
                  <a:pt x="494044" y="276386"/>
                </a:cubicBezTo>
                <a:cubicBezTo>
                  <a:pt x="494073" y="281497"/>
                  <a:pt x="494003" y="286610"/>
                  <a:pt x="493844" y="291720"/>
                </a:cubicBezTo>
                <a:cubicBezTo>
                  <a:pt x="493432" y="304888"/>
                  <a:pt x="491960" y="318150"/>
                  <a:pt x="489376" y="331393"/>
                </a:cubicBezTo>
                <a:cubicBezTo>
                  <a:pt x="468702" y="437339"/>
                  <a:pt x="381617" y="517584"/>
                  <a:pt x="274337" y="529541"/>
                </a:cubicBezTo>
                <a:cubicBezTo>
                  <a:pt x="167057" y="541499"/>
                  <a:pt x="64440" y="482398"/>
                  <a:pt x="20946" y="383604"/>
                </a:cubicBezTo>
                <a:cubicBezTo>
                  <a:pt x="-19829" y="290984"/>
                  <a:pt x="215" y="183599"/>
                  <a:pt x="69840" y="111994"/>
                </a:cubicBezTo>
                <a:lnTo>
                  <a:pt x="83683" y="98867"/>
                </a:lnTo>
                <a:lnTo>
                  <a:pt x="82441" y="100464"/>
                </a:lnTo>
                <a:cubicBezTo>
                  <a:pt x="70421" y="116975"/>
                  <a:pt x="13101" y="209765"/>
                  <a:pt x="46275" y="342257"/>
                </a:cubicBezTo>
                <a:cubicBezTo>
                  <a:pt x="70805" y="421126"/>
                  <a:pt x="144371" y="478390"/>
                  <a:pt x="231312" y="478390"/>
                </a:cubicBezTo>
                <a:cubicBezTo>
                  <a:pt x="338316" y="478390"/>
                  <a:pt x="425060" y="391646"/>
                  <a:pt x="425060" y="284642"/>
                </a:cubicBezTo>
                <a:cubicBezTo>
                  <a:pt x="425060" y="228319"/>
                  <a:pt x="401027" y="177609"/>
                  <a:pt x="362655" y="142208"/>
                </a:cubicBezTo>
                <a:lnTo>
                  <a:pt x="360587" y="140509"/>
                </a:lnTo>
                <a:lnTo>
                  <a:pt x="336426" y="194776"/>
                </a:lnTo>
                <a:lnTo>
                  <a:pt x="214880" y="23967"/>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73" name="文本框 105">
            <a:hlinkClick r:id="rId3" action="ppaction://hlinkfile"/>
          </p:cNvPr>
          <p:cNvSpPr txBox="1">
            <a:spLocks noChangeArrowheads="1"/>
          </p:cNvSpPr>
          <p:nvPr/>
        </p:nvSpPr>
        <p:spPr bwMode="auto">
          <a:xfrm>
            <a:off x="623888" y="4083050"/>
            <a:ext cx="1008063"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会计准则</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4" name="文本框 106">
            <a:hlinkClick r:id="rId4" action="ppaction://hlinkfile"/>
          </p:cNvPr>
          <p:cNvSpPr txBox="1">
            <a:spLocks noChangeArrowheads="1"/>
          </p:cNvSpPr>
          <p:nvPr/>
        </p:nvSpPr>
        <p:spPr bwMode="auto">
          <a:xfrm>
            <a:off x="550863" y="3578225"/>
            <a:ext cx="1223963"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微软雅黑" panose="020B0503020204020204" pitchFamily="34" charset="-122"/>
                <a:ea typeface="宋体" panose="02010600030101010101" pitchFamily="2" charset="-122"/>
                <a:cs typeface="+mn-cs"/>
                <a:sym typeface="+mn-lt"/>
              </a:rPr>
              <a:t>CPA</a:t>
            </a: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考试题</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5" name="文本框 107">
            <a:hlinkClick r:id="rId5" action="ppaction://hlinkfile"/>
          </p:cNvPr>
          <p:cNvSpPr txBox="1">
            <a:spLocks noChangeArrowheads="1"/>
          </p:cNvSpPr>
          <p:nvPr/>
        </p:nvSpPr>
        <p:spPr bwMode="auto">
          <a:xfrm>
            <a:off x="623888" y="4614863"/>
            <a:ext cx="1008063"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教学案列</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6" name="文本框 108">
            <a:hlinkClick r:id="rId6" action="ppaction://hlinkfile"/>
          </p:cNvPr>
          <p:cNvSpPr txBox="1">
            <a:spLocks noChangeArrowheads="1"/>
          </p:cNvSpPr>
          <p:nvPr/>
        </p:nvSpPr>
        <p:spPr bwMode="auto">
          <a:xfrm>
            <a:off x="623888" y="5119688"/>
            <a:ext cx="1008063"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教学大纲</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7" name="文本框 109">
            <a:hlinkClick r:id="rId7" action="ppaction://hlinkfile"/>
          </p:cNvPr>
          <p:cNvSpPr txBox="1">
            <a:spLocks noChangeArrowheads="1"/>
          </p:cNvSpPr>
          <p:nvPr/>
        </p:nvSpPr>
        <p:spPr bwMode="auto">
          <a:xfrm>
            <a:off x="582613" y="5637213"/>
            <a:ext cx="1081088"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 </a:t>
            </a: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教学视频</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8" name="文本框 110">
            <a:hlinkClick r:id="rId8" action="ppaction://hlinkfile"/>
          </p:cNvPr>
          <p:cNvSpPr txBox="1">
            <a:spLocks noChangeArrowheads="1"/>
          </p:cNvSpPr>
          <p:nvPr/>
        </p:nvSpPr>
        <p:spPr bwMode="auto">
          <a:xfrm>
            <a:off x="623888" y="6165850"/>
            <a:ext cx="1079500"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作业系统</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9255" name="Freeform 9"/>
          <p:cNvSpPr>
            <a:spLocks noEditPoints="1"/>
          </p:cNvSpPr>
          <p:nvPr/>
        </p:nvSpPr>
        <p:spPr>
          <a:xfrm>
            <a:off x="263525" y="4106863"/>
            <a:ext cx="290513" cy="287337"/>
          </a:xfrm>
          <a:custGeom>
            <a:avLst/>
            <a:gdLst/>
            <a:ahLst/>
            <a:cxnLst>
              <a:cxn ang="0">
                <a:pos x="145994" y="0"/>
              </a:cxn>
              <a:cxn ang="0">
                <a:pos x="0" y="143669"/>
              </a:cxn>
              <a:cxn ang="0">
                <a:pos x="145994" y="287337"/>
              </a:cxn>
              <a:cxn ang="0">
                <a:pos x="290513" y="143669"/>
              </a:cxn>
              <a:cxn ang="0">
                <a:pos x="145994" y="0"/>
              </a:cxn>
              <a:cxn ang="0">
                <a:pos x="145994" y="255085"/>
              </a:cxn>
              <a:cxn ang="0">
                <a:pos x="33918" y="143669"/>
              </a:cxn>
              <a:cxn ang="0">
                <a:pos x="145994" y="32252"/>
              </a:cxn>
              <a:cxn ang="0">
                <a:pos x="256595" y="143669"/>
              </a:cxn>
              <a:cxn ang="0">
                <a:pos x="145994" y="255085"/>
              </a:cxn>
              <a:cxn ang="0">
                <a:pos x="82582" y="206707"/>
              </a:cxn>
              <a:cxn ang="0">
                <a:pos x="169589" y="167125"/>
              </a:cxn>
              <a:cxn ang="0">
                <a:pos x="207931" y="80630"/>
              </a:cxn>
              <a:cxn ang="0">
                <a:pos x="122399" y="120212"/>
              </a:cxn>
              <a:cxn ang="0">
                <a:pos x="82582" y="206707"/>
              </a:cxn>
              <a:cxn ang="0">
                <a:pos x="160741" y="159795"/>
              </a:cxn>
              <a:cxn ang="0">
                <a:pos x="97329" y="190581"/>
              </a:cxn>
              <a:cxn ang="0">
                <a:pos x="129772" y="127542"/>
              </a:cxn>
              <a:cxn ang="0">
                <a:pos x="160741" y="159795"/>
              </a:cxn>
            </a:cxnLst>
            <a:pathLst>
              <a:path w="197" h="196">
                <a:moveTo>
                  <a:pt x="99" y="0"/>
                </a:moveTo>
                <a:cubicBezTo>
                  <a:pt x="44" y="0"/>
                  <a:pt x="0" y="44"/>
                  <a:pt x="0" y="98"/>
                </a:cubicBezTo>
                <a:cubicBezTo>
                  <a:pt x="0" y="152"/>
                  <a:pt x="44" y="196"/>
                  <a:pt x="99" y="196"/>
                </a:cubicBezTo>
                <a:cubicBezTo>
                  <a:pt x="153" y="196"/>
                  <a:pt x="197" y="152"/>
                  <a:pt x="197" y="98"/>
                </a:cubicBezTo>
                <a:cubicBezTo>
                  <a:pt x="197" y="44"/>
                  <a:pt x="153" y="0"/>
                  <a:pt x="99" y="0"/>
                </a:cubicBezTo>
                <a:close/>
                <a:moveTo>
                  <a:pt x="99" y="174"/>
                </a:moveTo>
                <a:cubicBezTo>
                  <a:pt x="57" y="174"/>
                  <a:pt x="23" y="140"/>
                  <a:pt x="23" y="98"/>
                </a:cubicBezTo>
                <a:cubicBezTo>
                  <a:pt x="23" y="56"/>
                  <a:pt x="57" y="22"/>
                  <a:pt x="99" y="22"/>
                </a:cubicBezTo>
                <a:cubicBezTo>
                  <a:pt x="140" y="22"/>
                  <a:pt x="174" y="56"/>
                  <a:pt x="174" y="98"/>
                </a:cubicBezTo>
                <a:cubicBezTo>
                  <a:pt x="174" y="140"/>
                  <a:pt x="140" y="174"/>
                  <a:pt x="99" y="174"/>
                </a:cubicBezTo>
                <a:close/>
                <a:moveTo>
                  <a:pt x="56" y="141"/>
                </a:moveTo>
                <a:cubicBezTo>
                  <a:pt x="115" y="114"/>
                  <a:pt x="115" y="114"/>
                  <a:pt x="115" y="114"/>
                </a:cubicBezTo>
                <a:cubicBezTo>
                  <a:pt x="141" y="55"/>
                  <a:pt x="141" y="55"/>
                  <a:pt x="141" y="55"/>
                </a:cubicBezTo>
                <a:cubicBezTo>
                  <a:pt x="83" y="82"/>
                  <a:pt x="83" y="82"/>
                  <a:pt x="83" y="82"/>
                </a:cubicBezTo>
                <a:lnTo>
                  <a:pt x="56" y="141"/>
                </a:lnTo>
                <a:close/>
                <a:moveTo>
                  <a:pt x="109" y="109"/>
                </a:moveTo>
                <a:cubicBezTo>
                  <a:pt x="66" y="130"/>
                  <a:pt x="66" y="130"/>
                  <a:pt x="66" y="130"/>
                </a:cubicBezTo>
                <a:cubicBezTo>
                  <a:pt x="88" y="87"/>
                  <a:pt x="88" y="87"/>
                  <a:pt x="88" y="87"/>
                </a:cubicBezTo>
                <a:lnTo>
                  <a:pt x="109" y="109"/>
                </a:lnTo>
                <a:close/>
              </a:path>
            </a:pathLst>
          </a:custGeom>
          <a:solidFill>
            <a:srgbClr val="FFFFFF">
              <a:alpha val="100000"/>
            </a:srgbClr>
          </a:solidFill>
          <a:ln w="9525">
            <a:noFill/>
          </a:ln>
        </p:spPr>
        <p:txBody>
          <a:bodyPr/>
          <a:p>
            <a:endParaRPr lang="zh-CN" altLang="en-US"/>
          </a:p>
        </p:txBody>
      </p:sp>
      <p:sp>
        <p:nvSpPr>
          <p:cNvPr id="80" name="KSO_Shape"/>
          <p:cNvSpPr/>
          <p:nvPr/>
        </p:nvSpPr>
        <p:spPr bwMode="auto">
          <a:xfrm>
            <a:off x="263525" y="5116513"/>
            <a:ext cx="287338" cy="290513"/>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微软雅黑" panose="020B0503020204020204" pitchFamily="34" charset="-122"/>
              <a:cs typeface="+mn-ea"/>
              <a:sym typeface="+mn-lt"/>
            </a:endParaRPr>
          </a:p>
        </p:txBody>
      </p:sp>
      <p:sp>
        <p:nvSpPr>
          <p:cNvPr id="81" name="KSO_Shape"/>
          <p:cNvSpPr/>
          <p:nvPr/>
        </p:nvSpPr>
        <p:spPr>
          <a:xfrm flipH="1">
            <a:off x="263525" y="4665663"/>
            <a:ext cx="287338" cy="203200"/>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82" name="KSO_Shape"/>
          <p:cNvSpPr/>
          <p:nvPr/>
        </p:nvSpPr>
        <p:spPr bwMode="auto">
          <a:xfrm flipV="1">
            <a:off x="263525" y="5661025"/>
            <a:ext cx="300038" cy="288925"/>
          </a:xfrm>
          <a:custGeom>
            <a:avLst/>
            <a:gdLst>
              <a:gd name="T0" fmla="*/ 1620166 w 3766"/>
              <a:gd name="T1" fmla="*/ 72220 h 3615"/>
              <a:gd name="T2" fmla="*/ 1800397 w 3766"/>
              <a:gd name="T3" fmla="*/ 252530 h 3615"/>
              <a:gd name="T4" fmla="*/ 1620166 w 3766"/>
              <a:gd name="T5" fmla="*/ 504582 h 3615"/>
              <a:gd name="T6" fmla="*/ 1800397 w 3766"/>
              <a:gd name="T7" fmla="*/ 1405178 h 3615"/>
              <a:gd name="T8" fmla="*/ 1620166 w 3766"/>
              <a:gd name="T9" fmla="*/ 1476919 h 3615"/>
              <a:gd name="T10" fmla="*/ 1800397 w 3766"/>
              <a:gd name="T11" fmla="*/ 1657229 h 3615"/>
              <a:gd name="T12" fmla="*/ 0 w 3766"/>
              <a:gd name="T13" fmla="*/ 1728971 h 3615"/>
              <a:gd name="T14" fmla="*/ 180231 w 3766"/>
              <a:gd name="T15" fmla="*/ 1657229 h 3615"/>
              <a:gd name="T16" fmla="*/ 0 w 3766"/>
              <a:gd name="T17" fmla="*/ 1476919 h 3615"/>
              <a:gd name="T18" fmla="*/ 36333 w 3766"/>
              <a:gd name="T19" fmla="*/ 1405178 h 3615"/>
              <a:gd name="T20" fmla="*/ 216086 w 3766"/>
              <a:gd name="T21" fmla="*/ 468711 h 3615"/>
              <a:gd name="T22" fmla="*/ 0 w 3766"/>
              <a:gd name="T23" fmla="*/ 324272 h 3615"/>
              <a:gd name="T24" fmla="*/ 180231 w 3766"/>
              <a:gd name="T25" fmla="*/ 252530 h 3615"/>
              <a:gd name="T26" fmla="*/ 0 w 3766"/>
              <a:gd name="T27" fmla="*/ 72220 h 3615"/>
              <a:gd name="T28" fmla="*/ 1800397 w 3766"/>
              <a:gd name="T29" fmla="*/ 0 h 3615"/>
              <a:gd name="T30" fmla="*/ 1187994 w 3766"/>
              <a:gd name="T31" fmla="*/ 1657229 h 3615"/>
              <a:gd name="T32" fmla="*/ 1476268 w 3766"/>
              <a:gd name="T33" fmla="*/ 1476919 h 3615"/>
              <a:gd name="T34" fmla="*/ 1187994 w 3766"/>
              <a:gd name="T35" fmla="*/ 1657229 h 3615"/>
              <a:gd name="T36" fmla="*/ 1044096 w 3766"/>
              <a:gd name="T37" fmla="*/ 1657229 h 3615"/>
              <a:gd name="T38" fmla="*/ 756301 w 3766"/>
              <a:gd name="T39" fmla="*/ 1476919 h 3615"/>
              <a:gd name="T40" fmla="*/ 324129 w 3766"/>
              <a:gd name="T41" fmla="*/ 1657229 h 3615"/>
              <a:gd name="T42" fmla="*/ 611925 w 3766"/>
              <a:gd name="T43" fmla="*/ 1476919 h 3615"/>
              <a:gd name="T44" fmla="*/ 324129 w 3766"/>
              <a:gd name="T45" fmla="*/ 1657229 h 3615"/>
              <a:gd name="T46" fmla="*/ 324129 w 3766"/>
              <a:gd name="T47" fmla="*/ 72220 h 3615"/>
              <a:gd name="T48" fmla="*/ 611925 w 3766"/>
              <a:gd name="T49" fmla="*/ 252530 h 3615"/>
              <a:gd name="T50" fmla="*/ 1044096 w 3766"/>
              <a:gd name="T51" fmla="*/ 72220 h 3615"/>
              <a:gd name="T52" fmla="*/ 756301 w 3766"/>
              <a:gd name="T53" fmla="*/ 252530 h 3615"/>
              <a:gd name="T54" fmla="*/ 1044096 w 3766"/>
              <a:gd name="T55" fmla="*/ 72220 h 3615"/>
              <a:gd name="T56" fmla="*/ 1187994 w 3766"/>
              <a:gd name="T57" fmla="*/ 72220 h 3615"/>
              <a:gd name="T58" fmla="*/ 1476268 w 3766"/>
              <a:gd name="T59" fmla="*/ 252530 h 3615"/>
              <a:gd name="T60" fmla="*/ 1512123 w 3766"/>
              <a:gd name="T61" fmla="*/ 504582 h 3615"/>
              <a:gd name="T62" fmla="*/ 503882 w 3766"/>
              <a:gd name="T63" fmla="*/ 324272 h 3615"/>
              <a:gd name="T64" fmla="*/ 324129 w 3766"/>
              <a:gd name="T65" fmla="*/ 1224867 h 3615"/>
              <a:gd name="T66" fmla="*/ 1332370 w 3766"/>
              <a:gd name="T67" fmla="*/ 1405178 h 3615"/>
              <a:gd name="T68" fmla="*/ 1512123 w 3766"/>
              <a:gd name="T69" fmla="*/ 504582 h 3615"/>
              <a:gd name="T70" fmla="*/ 438865 w 3766"/>
              <a:gd name="T71" fmla="*/ 885291 h 3615"/>
              <a:gd name="T72" fmla="*/ 1413163 w 3766"/>
              <a:gd name="T73" fmla="*/ 885291 h 3615"/>
              <a:gd name="T74" fmla="*/ 831357 w 3766"/>
              <a:gd name="T75" fmla="*/ 574889 h 3615"/>
              <a:gd name="T76" fmla="*/ 1176043 w 3766"/>
              <a:gd name="T77" fmla="*/ 858507 h 361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766" h="3615">
                <a:moveTo>
                  <a:pt x="3766" y="151"/>
                </a:moveTo>
                <a:cubicBezTo>
                  <a:pt x="3389" y="151"/>
                  <a:pt x="3389" y="151"/>
                  <a:pt x="3389" y="151"/>
                </a:cubicBezTo>
                <a:cubicBezTo>
                  <a:pt x="3389" y="528"/>
                  <a:pt x="3389" y="528"/>
                  <a:pt x="3389" y="528"/>
                </a:cubicBezTo>
                <a:cubicBezTo>
                  <a:pt x="3766" y="528"/>
                  <a:pt x="3766" y="528"/>
                  <a:pt x="3766" y="528"/>
                </a:cubicBezTo>
                <a:cubicBezTo>
                  <a:pt x="3766" y="678"/>
                  <a:pt x="3766" y="678"/>
                  <a:pt x="3766" y="678"/>
                </a:cubicBezTo>
                <a:cubicBezTo>
                  <a:pt x="3558" y="678"/>
                  <a:pt x="3389" y="847"/>
                  <a:pt x="3389" y="1055"/>
                </a:cubicBezTo>
                <a:cubicBezTo>
                  <a:pt x="3389" y="2561"/>
                  <a:pt x="3389" y="2561"/>
                  <a:pt x="3389" y="2561"/>
                </a:cubicBezTo>
                <a:cubicBezTo>
                  <a:pt x="3389" y="2769"/>
                  <a:pt x="3558" y="2938"/>
                  <a:pt x="3766" y="2938"/>
                </a:cubicBezTo>
                <a:cubicBezTo>
                  <a:pt x="3766" y="3088"/>
                  <a:pt x="3766" y="3088"/>
                  <a:pt x="3766" y="3088"/>
                </a:cubicBezTo>
                <a:cubicBezTo>
                  <a:pt x="3389" y="3088"/>
                  <a:pt x="3389" y="3088"/>
                  <a:pt x="3389" y="3088"/>
                </a:cubicBezTo>
                <a:cubicBezTo>
                  <a:pt x="3389" y="3465"/>
                  <a:pt x="3389" y="3465"/>
                  <a:pt x="3389" y="3465"/>
                </a:cubicBezTo>
                <a:cubicBezTo>
                  <a:pt x="3766" y="3465"/>
                  <a:pt x="3766" y="3465"/>
                  <a:pt x="3766" y="3465"/>
                </a:cubicBezTo>
                <a:cubicBezTo>
                  <a:pt x="3766" y="3615"/>
                  <a:pt x="3766" y="3615"/>
                  <a:pt x="3766" y="3615"/>
                </a:cubicBezTo>
                <a:cubicBezTo>
                  <a:pt x="0" y="3615"/>
                  <a:pt x="0" y="3615"/>
                  <a:pt x="0" y="3615"/>
                </a:cubicBezTo>
                <a:cubicBezTo>
                  <a:pt x="0" y="3465"/>
                  <a:pt x="0" y="3465"/>
                  <a:pt x="0" y="3465"/>
                </a:cubicBezTo>
                <a:cubicBezTo>
                  <a:pt x="377" y="3465"/>
                  <a:pt x="377" y="3465"/>
                  <a:pt x="377" y="3465"/>
                </a:cubicBezTo>
                <a:cubicBezTo>
                  <a:pt x="377" y="3088"/>
                  <a:pt x="377" y="3088"/>
                  <a:pt x="377" y="3088"/>
                </a:cubicBezTo>
                <a:cubicBezTo>
                  <a:pt x="0" y="3088"/>
                  <a:pt x="0" y="3088"/>
                  <a:pt x="0" y="3088"/>
                </a:cubicBezTo>
                <a:cubicBezTo>
                  <a:pt x="0" y="2938"/>
                  <a:pt x="0" y="2938"/>
                  <a:pt x="0" y="2938"/>
                </a:cubicBezTo>
                <a:cubicBezTo>
                  <a:pt x="76" y="2938"/>
                  <a:pt x="76" y="2938"/>
                  <a:pt x="76" y="2938"/>
                </a:cubicBezTo>
                <a:cubicBezTo>
                  <a:pt x="283" y="2938"/>
                  <a:pt x="452" y="2769"/>
                  <a:pt x="452" y="2561"/>
                </a:cubicBezTo>
                <a:cubicBezTo>
                  <a:pt x="452" y="980"/>
                  <a:pt x="452" y="980"/>
                  <a:pt x="452" y="980"/>
                </a:cubicBezTo>
                <a:cubicBezTo>
                  <a:pt x="452" y="772"/>
                  <a:pt x="283" y="678"/>
                  <a:pt x="76" y="678"/>
                </a:cubicBezTo>
                <a:cubicBezTo>
                  <a:pt x="0" y="678"/>
                  <a:pt x="0" y="678"/>
                  <a:pt x="0" y="678"/>
                </a:cubicBezTo>
                <a:cubicBezTo>
                  <a:pt x="0" y="528"/>
                  <a:pt x="0" y="528"/>
                  <a:pt x="0" y="528"/>
                </a:cubicBezTo>
                <a:cubicBezTo>
                  <a:pt x="377" y="528"/>
                  <a:pt x="377" y="528"/>
                  <a:pt x="377" y="528"/>
                </a:cubicBezTo>
                <a:cubicBezTo>
                  <a:pt x="377" y="151"/>
                  <a:pt x="377" y="151"/>
                  <a:pt x="377" y="151"/>
                </a:cubicBezTo>
                <a:cubicBezTo>
                  <a:pt x="0" y="151"/>
                  <a:pt x="0" y="151"/>
                  <a:pt x="0" y="151"/>
                </a:cubicBezTo>
                <a:cubicBezTo>
                  <a:pt x="0" y="0"/>
                  <a:pt x="0" y="0"/>
                  <a:pt x="0" y="0"/>
                </a:cubicBezTo>
                <a:cubicBezTo>
                  <a:pt x="3766" y="0"/>
                  <a:pt x="3766" y="0"/>
                  <a:pt x="3766" y="0"/>
                </a:cubicBezTo>
                <a:lnTo>
                  <a:pt x="3766" y="151"/>
                </a:lnTo>
                <a:close/>
                <a:moveTo>
                  <a:pt x="2485" y="3465"/>
                </a:moveTo>
                <a:cubicBezTo>
                  <a:pt x="3088" y="3465"/>
                  <a:pt x="3088" y="3465"/>
                  <a:pt x="3088" y="3465"/>
                </a:cubicBezTo>
                <a:cubicBezTo>
                  <a:pt x="3088" y="3088"/>
                  <a:pt x="3088" y="3088"/>
                  <a:pt x="3088" y="3088"/>
                </a:cubicBezTo>
                <a:cubicBezTo>
                  <a:pt x="2485" y="3088"/>
                  <a:pt x="2485" y="3088"/>
                  <a:pt x="2485" y="3088"/>
                </a:cubicBezTo>
                <a:lnTo>
                  <a:pt x="2485" y="3465"/>
                </a:lnTo>
                <a:close/>
                <a:moveTo>
                  <a:pt x="1582" y="3465"/>
                </a:moveTo>
                <a:cubicBezTo>
                  <a:pt x="2184" y="3465"/>
                  <a:pt x="2184" y="3465"/>
                  <a:pt x="2184" y="3465"/>
                </a:cubicBezTo>
                <a:cubicBezTo>
                  <a:pt x="2184" y="3088"/>
                  <a:pt x="2184" y="3088"/>
                  <a:pt x="2184" y="3088"/>
                </a:cubicBezTo>
                <a:cubicBezTo>
                  <a:pt x="1582" y="3088"/>
                  <a:pt x="1582" y="3088"/>
                  <a:pt x="1582" y="3088"/>
                </a:cubicBezTo>
                <a:lnTo>
                  <a:pt x="1582" y="3465"/>
                </a:lnTo>
                <a:close/>
                <a:moveTo>
                  <a:pt x="678" y="3465"/>
                </a:moveTo>
                <a:cubicBezTo>
                  <a:pt x="1280" y="3465"/>
                  <a:pt x="1280" y="3465"/>
                  <a:pt x="1280" y="3465"/>
                </a:cubicBezTo>
                <a:cubicBezTo>
                  <a:pt x="1280" y="3088"/>
                  <a:pt x="1280" y="3088"/>
                  <a:pt x="1280" y="3088"/>
                </a:cubicBezTo>
                <a:cubicBezTo>
                  <a:pt x="678" y="3088"/>
                  <a:pt x="678" y="3088"/>
                  <a:pt x="678" y="3088"/>
                </a:cubicBezTo>
                <a:lnTo>
                  <a:pt x="678" y="3465"/>
                </a:lnTo>
                <a:close/>
                <a:moveTo>
                  <a:pt x="1280" y="151"/>
                </a:moveTo>
                <a:cubicBezTo>
                  <a:pt x="678" y="151"/>
                  <a:pt x="678" y="151"/>
                  <a:pt x="678" y="151"/>
                </a:cubicBezTo>
                <a:cubicBezTo>
                  <a:pt x="678" y="528"/>
                  <a:pt x="678" y="528"/>
                  <a:pt x="678" y="528"/>
                </a:cubicBezTo>
                <a:cubicBezTo>
                  <a:pt x="1280" y="528"/>
                  <a:pt x="1280" y="528"/>
                  <a:pt x="1280" y="528"/>
                </a:cubicBezTo>
                <a:lnTo>
                  <a:pt x="1280" y="151"/>
                </a:lnTo>
                <a:close/>
                <a:moveTo>
                  <a:pt x="2184" y="151"/>
                </a:moveTo>
                <a:cubicBezTo>
                  <a:pt x="1582" y="151"/>
                  <a:pt x="1582" y="151"/>
                  <a:pt x="1582" y="151"/>
                </a:cubicBezTo>
                <a:cubicBezTo>
                  <a:pt x="1582" y="528"/>
                  <a:pt x="1582" y="528"/>
                  <a:pt x="1582" y="528"/>
                </a:cubicBezTo>
                <a:cubicBezTo>
                  <a:pt x="2184" y="528"/>
                  <a:pt x="2184" y="528"/>
                  <a:pt x="2184" y="528"/>
                </a:cubicBezTo>
                <a:lnTo>
                  <a:pt x="2184" y="151"/>
                </a:lnTo>
                <a:close/>
                <a:moveTo>
                  <a:pt x="3088" y="151"/>
                </a:moveTo>
                <a:cubicBezTo>
                  <a:pt x="2485" y="151"/>
                  <a:pt x="2485" y="151"/>
                  <a:pt x="2485" y="151"/>
                </a:cubicBezTo>
                <a:cubicBezTo>
                  <a:pt x="2485" y="528"/>
                  <a:pt x="2485" y="528"/>
                  <a:pt x="2485" y="528"/>
                </a:cubicBezTo>
                <a:cubicBezTo>
                  <a:pt x="3088" y="528"/>
                  <a:pt x="3088" y="528"/>
                  <a:pt x="3088" y="528"/>
                </a:cubicBezTo>
                <a:lnTo>
                  <a:pt x="3088" y="151"/>
                </a:lnTo>
                <a:close/>
                <a:moveTo>
                  <a:pt x="3163" y="1055"/>
                </a:moveTo>
                <a:cubicBezTo>
                  <a:pt x="3163" y="847"/>
                  <a:pt x="2995" y="678"/>
                  <a:pt x="2787" y="678"/>
                </a:cubicBezTo>
                <a:cubicBezTo>
                  <a:pt x="1054" y="678"/>
                  <a:pt x="1054" y="678"/>
                  <a:pt x="1054" y="678"/>
                </a:cubicBezTo>
                <a:cubicBezTo>
                  <a:pt x="847" y="678"/>
                  <a:pt x="678" y="772"/>
                  <a:pt x="678" y="980"/>
                </a:cubicBezTo>
                <a:cubicBezTo>
                  <a:pt x="678" y="2561"/>
                  <a:pt x="678" y="2561"/>
                  <a:pt x="678" y="2561"/>
                </a:cubicBezTo>
                <a:cubicBezTo>
                  <a:pt x="678" y="2769"/>
                  <a:pt x="847" y="2938"/>
                  <a:pt x="1054" y="2938"/>
                </a:cubicBezTo>
                <a:cubicBezTo>
                  <a:pt x="2787" y="2938"/>
                  <a:pt x="2787" y="2938"/>
                  <a:pt x="2787" y="2938"/>
                </a:cubicBezTo>
                <a:cubicBezTo>
                  <a:pt x="2995" y="2938"/>
                  <a:pt x="3163" y="2769"/>
                  <a:pt x="3163" y="2561"/>
                </a:cubicBezTo>
                <a:lnTo>
                  <a:pt x="3163" y="1055"/>
                </a:lnTo>
                <a:close/>
                <a:moveTo>
                  <a:pt x="1937" y="2845"/>
                </a:moveTo>
                <a:cubicBezTo>
                  <a:pt x="1374" y="2845"/>
                  <a:pt x="918" y="2414"/>
                  <a:pt x="918" y="1851"/>
                </a:cubicBezTo>
                <a:cubicBezTo>
                  <a:pt x="918" y="1288"/>
                  <a:pt x="1374" y="832"/>
                  <a:pt x="1937" y="832"/>
                </a:cubicBezTo>
                <a:cubicBezTo>
                  <a:pt x="2499" y="832"/>
                  <a:pt x="2956" y="1288"/>
                  <a:pt x="2956" y="1851"/>
                </a:cubicBezTo>
                <a:cubicBezTo>
                  <a:pt x="2956" y="2414"/>
                  <a:pt x="2499" y="2845"/>
                  <a:pt x="1937" y="2845"/>
                </a:cubicBezTo>
                <a:close/>
                <a:moveTo>
                  <a:pt x="1739" y="1202"/>
                </a:moveTo>
                <a:cubicBezTo>
                  <a:pt x="1739" y="2402"/>
                  <a:pt x="1739" y="2402"/>
                  <a:pt x="1739" y="2402"/>
                </a:cubicBezTo>
                <a:cubicBezTo>
                  <a:pt x="2460" y="1795"/>
                  <a:pt x="2460" y="1795"/>
                  <a:pt x="2460" y="1795"/>
                </a:cubicBezTo>
                <a:lnTo>
                  <a:pt x="1739" y="1202"/>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微软雅黑" panose="020B0503020204020204" pitchFamily="34" charset="-122"/>
              <a:cs typeface="+mn-ea"/>
              <a:sym typeface="+mn-lt"/>
            </a:endParaRPr>
          </a:p>
        </p:txBody>
      </p:sp>
      <p:sp>
        <p:nvSpPr>
          <p:cNvPr id="83" name="KSO_Shape"/>
          <p:cNvSpPr/>
          <p:nvPr/>
        </p:nvSpPr>
        <p:spPr bwMode="auto">
          <a:xfrm>
            <a:off x="263525" y="6202363"/>
            <a:ext cx="360363" cy="250825"/>
          </a:xfrm>
          <a:custGeom>
            <a:avLst/>
            <a:gdLst>
              <a:gd name="T0" fmla="*/ 1352369 w 8041"/>
              <a:gd name="T1" fmla="*/ 1071372 h 5610"/>
              <a:gd name="T2" fmla="*/ 913745 w 8041"/>
              <a:gd name="T3" fmla="*/ 1256091 h 5610"/>
              <a:gd name="T4" fmla="*/ 438624 w 8041"/>
              <a:gd name="T5" fmla="*/ 1083462 h 5610"/>
              <a:gd name="T6" fmla="*/ 0 w 8041"/>
              <a:gd name="T7" fmla="*/ 1250270 h 5610"/>
              <a:gd name="T8" fmla="*/ 132774 w 8041"/>
              <a:gd name="T9" fmla="*/ 124266 h 5610"/>
              <a:gd name="T10" fmla="*/ 496391 w 8041"/>
              <a:gd name="T11" fmla="*/ 0 h 5610"/>
              <a:gd name="T12" fmla="*/ 865606 w 8041"/>
              <a:gd name="T13" fmla="*/ 118444 h 5610"/>
              <a:gd name="T14" fmla="*/ 1225416 w 8041"/>
              <a:gd name="T15" fmla="*/ 12091 h 5610"/>
              <a:gd name="T16" fmla="*/ 1558135 w 8041"/>
              <a:gd name="T17" fmla="*/ 66723 h 5610"/>
              <a:gd name="T18" fmla="*/ 1800397 w 8041"/>
              <a:gd name="T19" fmla="*/ 1256091 h 5610"/>
              <a:gd name="T20" fmla="*/ 1352369 w 8041"/>
              <a:gd name="T21" fmla="*/ 1071372 h 5610"/>
              <a:gd name="T22" fmla="*/ 524379 w 8041"/>
              <a:gd name="T23" fmla="*/ 70305 h 5610"/>
              <a:gd name="T24" fmla="*/ 463030 w 8041"/>
              <a:gd name="T25" fmla="*/ 986737 h 5610"/>
              <a:gd name="T26" fmla="*/ 901654 w 8041"/>
              <a:gd name="T27" fmla="*/ 1181532 h 5610"/>
              <a:gd name="T28" fmla="*/ 878368 w 8041"/>
              <a:gd name="T29" fmla="*/ 191436 h 5610"/>
              <a:gd name="T30" fmla="*/ 877249 w 8041"/>
              <a:gd name="T31" fmla="*/ 192108 h 5610"/>
              <a:gd name="T32" fmla="*/ 524379 w 8041"/>
              <a:gd name="T33" fmla="*/ 70305 h 5610"/>
              <a:gd name="T34" fmla="*/ 1507309 w 8041"/>
              <a:gd name="T35" fmla="*/ 128520 h 5610"/>
              <a:gd name="T36" fmla="*/ 1241761 w 8041"/>
              <a:gd name="T37" fmla="*/ 90456 h 5610"/>
              <a:gd name="T38" fmla="*/ 1338039 w 8041"/>
              <a:gd name="T39" fmla="*/ 970392 h 5610"/>
              <a:gd name="T40" fmla="*/ 1694491 w 8041"/>
              <a:gd name="T41" fmla="*/ 1125332 h 5610"/>
              <a:gd name="T42" fmla="*/ 1507309 w 8041"/>
              <a:gd name="T43" fmla="*/ 128520 h 56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41" h="5610">
                <a:moveTo>
                  <a:pt x="6040" y="4785"/>
                </a:moveTo>
                <a:lnTo>
                  <a:pt x="4081" y="5610"/>
                </a:lnTo>
                <a:lnTo>
                  <a:pt x="1959" y="4839"/>
                </a:lnTo>
                <a:lnTo>
                  <a:pt x="0" y="5584"/>
                </a:lnTo>
                <a:lnTo>
                  <a:pt x="593" y="555"/>
                </a:lnTo>
                <a:lnTo>
                  <a:pt x="2217" y="0"/>
                </a:lnTo>
                <a:lnTo>
                  <a:pt x="3866" y="529"/>
                </a:lnTo>
                <a:lnTo>
                  <a:pt x="5473" y="54"/>
                </a:lnTo>
                <a:lnTo>
                  <a:pt x="6959" y="298"/>
                </a:lnTo>
                <a:lnTo>
                  <a:pt x="8041" y="5610"/>
                </a:lnTo>
                <a:lnTo>
                  <a:pt x="6040" y="4785"/>
                </a:lnTo>
                <a:close/>
                <a:moveTo>
                  <a:pt x="2342" y="314"/>
                </a:moveTo>
                <a:lnTo>
                  <a:pt x="2068" y="4407"/>
                </a:lnTo>
                <a:lnTo>
                  <a:pt x="4027" y="5277"/>
                </a:lnTo>
                <a:lnTo>
                  <a:pt x="3923" y="855"/>
                </a:lnTo>
                <a:lnTo>
                  <a:pt x="3918" y="858"/>
                </a:lnTo>
                <a:lnTo>
                  <a:pt x="2342" y="314"/>
                </a:lnTo>
                <a:close/>
                <a:moveTo>
                  <a:pt x="6732" y="574"/>
                </a:moveTo>
                <a:lnTo>
                  <a:pt x="5546" y="404"/>
                </a:lnTo>
                <a:lnTo>
                  <a:pt x="5976" y="4334"/>
                </a:lnTo>
                <a:lnTo>
                  <a:pt x="7568" y="5026"/>
                </a:lnTo>
                <a:lnTo>
                  <a:pt x="6732" y="574"/>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微软雅黑" panose="020B0503020204020204" pitchFamily="34" charset="-122"/>
              <a:cs typeface="+mn-ea"/>
              <a:sym typeface="+mn-lt"/>
            </a:endParaRPr>
          </a:p>
        </p:txBody>
      </p:sp>
      <p:sp>
        <p:nvSpPr>
          <p:cNvPr id="84" name="KSO_Shape"/>
          <p:cNvSpPr/>
          <p:nvPr/>
        </p:nvSpPr>
        <p:spPr bwMode="auto">
          <a:xfrm>
            <a:off x="263525" y="3573463"/>
            <a:ext cx="338138" cy="287338"/>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微软雅黑" panose="020B0503020204020204" pitchFamily="34" charset="-122"/>
              <a:cs typeface="+mn-ea"/>
              <a:sym typeface="+mn-lt"/>
            </a:endParaRPr>
          </a:p>
        </p:txBody>
      </p:sp>
      <p:pic>
        <p:nvPicPr>
          <p:cNvPr id="9261" name="图片 94"/>
          <p:cNvPicPr>
            <a:picLocks noChangeAspect="1"/>
          </p:cNvPicPr>
          <p:nvPr userDrawn="1"/>
        </p:nvPicPr>
        <p:blipFill>
          <a:blip r:embed="rId9"/>
          <a:stretch>
            <a:fillRect/>
          </a:stretch>
        </p:blipFill>
        <p:spPr>
          <a:xfrm>
            <a:off x="2373313" y="33338"/>
            <a:ext cx="2527300" cy="979487"/>
          </a:xfrm>
          <a:prstGeom prst="rect">
            <a:avLst/>
          </a:prstGeom>
          <a:noFill/>
          <a:ln w="9525">
            <a:noFill/>
          </a:ln>
        </p:spPr>
      </p:pic>
      <p:cxnSp>
        <p:nvCxnSpPr>
          <p:cNvPr id="86" name="直接连接符 187"/>
          <p:cNvCxnSpPr/>
          <p:nvPr/>
        </p:nvCxnSpPr>
        <p:spPr>
          <a:xfrm>
            <a:off x="1271588" y="650875"/>
            <a:ext cx="5762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直接连接符 188"/>
          <p:cNvCxnSpPr/>
          <p:nvPr/>
        </p:nvCxnSpPr>
        <p:spPr>
          <a:xfrm>
            <a:off x="-25400" y="650875"/>
            <a:ext cx="6492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8" name="圆角矩形 189"/>
          <p:cNvSpPr/>
          <p:nvPr/>
        </p:nvSpPr>
        <p:spPr>
          <a:xfrm>
            <a:off x="334963" y="390525"/>
            <a:ext cx="1223963" cy="571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200" b="0"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89" name="文本框 190"/>
          <p:cNvSpPr txBox="1">
            <a:spLocks noChangeArrowheads="1"/>
          </p:cNvSpPr>
          <p:nvPr/>
        </p:nvSpPr>
        <p:spPr bwMode="auto">
          <a:xfrm>
            <a:off x="338138" y="387350"/>
            <a:ext cx="1220788" cy="560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pitchFamily="34" charset="-122"/>
                <a:cs typeface="+mn-cs"/>
                <a:sym typeface="+mn-lt"/>
              </a:rPr>
              <a:t> 第三章</a:t>
            </a:r>
            <a:endParaRPr kumimoji="0" lang="en-US" altLang="zh-CN"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pitchFamily="34"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pitchFamily="34" charset="-122"/>
                <a:cs typeface="+mn-cs"/>
                <a:sym typeface="+mn-lt"/>
              </a:rPr>
              <a:t>企业合并</a:t>
            </a:r>
            <a:endPar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pitchFamily="34" charset="-122"/>
              <a:cs typeface="+mn-cs"/>
              <a:sym typeface="+mn-lt"/>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3" name="任意多边形 96"/>
          <p:cNvSpPr/>
          <p:nvPr/>
        </p:nvSpPr>
        <p:spPr>
          <a:xfrm>
            <a:off x="4968875" y="692150"/>
            <a:ext cx="7223125" cy="84138"/>
          </a:xfrm>
          <a:custGeom>
            <a:avLst/>
            <a:gdLst>
              <a:gd name="connsiteX0" fmla="*/ 0 w 7223124"/>
              <a:gd name="connsiteY0" fmla="*/ 0 h 84025"/>
              <a:gd name="connsiteX1" fmla="*/ 7223124 w 7223124"/>
              <a:gd name="connsiteY1" fmla="*/ 0 h 84025"/>
              <a:gd name="connsiteX2" fmla="*/ 7223124 w 7223124"/>
              <a:gd name="connsiteY2" fmla="*/ 84025 h 84025"/>
              <a:gd name="connsiteX3" fmla="*/ 0 w 7223124"/>
              <a:gd name="connsiteY3" fmla="*/ 84025 h 84025"/>
            </a:gdLst>
            <a:ahLst/>
            <a:cxnLst>
              <a:cxn ang="0">
                <a:pos x="connsiteX0" y="connsiteY0"/>
              </a:cxn>
              <a:cxn ang="0">
                <a:pos x="connsiteX1" y="connsiteY1"/>
              </a:cxn>
              <a:cxn ang="0">
                <a:pos x="connsiteX2" y="connsiteY2"/>
              </a:cxn>
              <a:cxn ang="0">
                <a:pos x="connsiteX3" y="connsiteY3"/>
              </a:cxn>
            </a:cxnLst>
            <a:rect l="l" t="t" r="r" b="b"/>
            <a:pathLst>
              <a:path w="7223124" h="84025">
                <a:moveTo>
                  <a:pt x="0" y="0"/>
                </a:moveTo>
                <a:lnTo>
                  <a:pt x="7223124" y="0"/>
                </a:lnTo>
                <a:lnTo>
                  <a:pt x="7223124" y="84025"/>
                </a:lnTo>
                <a:lnTo>
                  <a:pt x="0" y="84025"/>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cxnSp>
        <p:nvCxnSpPr>
          <p:cNvPr id="4" name="直接连接符 97"/>
          <p:cNvCxnSpPr/>
          <p:nvPr/>
        </p:nvCxnSpPr>
        <p:spPr>
          <a:xfrm>
            <a:off x="4943475" y="44450"/>
            <a:ext cx="7561263"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5" name="直接连接符 98"/>
          <p:cNvCxnSpPr/>
          <p:nvPr/>
        </p:nvCxnSpPr>
        <p:spPr>
          <a:xfrm>
            <a:off x="4800600" y="115888"/>
            <a:ext cx="7775575"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sp>
        <p:nvSpPr>
          <p:cNvPr id="6" name="任意多边形 102"/>
          <p:cNvSpPr/>
          <p:nvPr/>
        </p:nvSpPr>
        <p:spPr>
          <a:xfrm>
            <a:off x="2551113" y="0"/>
            <a:ext cx="2498725" cy="179388"/>
          </a:xfrm>
          <a:custGeom>
            <a:avLst/>
            <a:gdLst>
              <a:gd name="connsiteX0" fmla="*/ 2286898 w 2497501"/>
              <a:gd name="connsiteY0" fmla="*/ 0 h 180032"/>
              <a:gd name="connsiteX1" fmla="*/ 2497501 w 2497501"/>
              <a:gd name="connsiteY1" fmla="*/ 0 h 180032"/>
              <a:gd name="connsiteX2" fmla="*/ 2370843 w 2497501"/>
              <a:gd name="connsiteY2" fmla="*/ 180032 h 180032"/>
              <a:gd name="connsiteX3" fmla="*/ 2160240 w 2497501"/>
              <a:gd name="connsiteY3" fmla="*/ 180032 h 180032"/>
              <a:gd name="connsiteX4" fmla="*/ 1854850 w 2497501"/>
              <a:gd name="connsiteY4" fmla="*/ 0 h 180032"/>
              <a:gd name="connsiteX5" fmla="*/ 2065453 w 2497501"/>
              <a:gd name="connsiteY5" fmla="*/ 0 h 180032"/>
              <a:gd name="connsiteX6" fmla="*/ 1938795 w 2497501"/>
              <a:gd name="connsiteY6" fmla="*/ 180032 h 180032"/>
              <a:gd name="connsiteX7" fmla="*/ 1728192 w 2497501"/>
              <a:gd name="connsiteY7" fmla="*/ 180032 h 180032"/>
              <a:gd name="connsiteX8" fmla="*/ 1422802 w 2497501"/>
              <a:gd name="connsiteY8" fmla="*/ 0 h 180032"/>
              <a:gd name="connsiteX9" fmla="*/ 1633405 w 2497501"/>
              <a:gd name="connsiteY9" fmla="*/ 0 h 180032"/>
              <a:gd name="connsiteX10" fmla="*/ 1506747 w 2497501"/>
              <a:gd name="connsiteY10" fmla="*/ 180032 h 180032"/>
              <a:gd name="connsiteX11" fmla="*/ 1296144 w 2497501"/>
              <a:gd name="connsiteY11" fmla="*/ 180032 h 180032"/>
              <a:gd name="connsiteX12" fmla="*/ 990754 w 2497501"/>
              <a:gd name="connsiteY12" fmla="*/ 0 h 180032"/>
              <a:gd name="connsiteX13" fmla="*/ 1201357 w 2497501"/>
              <a:gd name="connsiteY13" fmla="*/ 0 h 180032"/>
              <a:gd name="connsiteX14" fmla="*/ 1074699 w 2497501"/>
              <a:gd name="connsiteY14" fmla="*/ 180032 h 180032"/>
              <a:gd name="connsiteX15" fmla="*/ 864096 w 2497501"/>
              <a:gd name="connsiteY15" fmla="*/ 180032 h 180032"/>
              <a:gd name="connsiteX16" fmla="*/ 558706 w 2497501"/>
              <a:gd name="connsiteY16" fmla="*/ 0 h 180032"/>
              <a:gd name="connsiteX17" fmla="*/ 769309 w 2497501"/>
              <a:gd name="connsiteY17" fmla="*/ 0 h 180032"/>
              <a:gd name="connsiteX18" fmla="*/ 642651 w 2497501"/>
              <a:gd name="connsiteY18" fmla="*/ 180032 h 180032"/>
              <a:gd name="connsiteX19" fmla="*/ 432048 w 2497501"/>
              <a:gd name="connsiteY19" fmla="*/ 180032 h 180032"/>
              <a:gd name="connsiteX20" fmla="*/ 126658 w 2497501"/>
              <a:gd name="connsiteY20" fmla="*/ 0 h 180032"/>
              <a:gd name="connsiteX21" fmla="*/ 337261 w 2497501"/>
              <a:gd name="connsiteY21" fmla="*/ 0 h 180032"/>
              <a:gd name="connsiteX22" fmla="*/ 210603 w 2497501"/>
              <a:gd name="connsiteY22" fmla="*/ 180032 h 180032"/>
              <a:gd name="connsiteX23" fmla="*/ 0 w 2497501"/>
              <a:gd name="connsiteY23" fmla="*/ 180032 h 1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7501" h="180032">
                <a:moveTo>
                  <a:pt x="2286898" y="0"/>
                </a:moveTo>
                <a:lnTo>
                  <a:pt x="2497501" y="0"/>
                </a:lnTo>
                <a:lnTo>
                  <a:pt x="2370843" y="180032"/>
                </a:lnTo>
                <a:lnTo>
                  <a:pt x="2160240" y="180032"/>
                </a:lnTo>
                <a:close/>
                <a:moveTo>
                  <a:pt x="1854850" y="0"/>
                </a:moveTo>
                <a:lnTo>
                  <a:pt x="2065453" y="0"/>
                </a:lnTo>
                <a:lnTo>
                  <a:pt x="1938795" y="180032"/>
                </a:lnTo>
                <a:lnTo>
                  <a:pt x="1728192" y="180032"/>
                </a:lnTo>
                <a:close/>
                <a:moveTo>
                  <a:pt x="1422802" y="0"/>
                </a:moveTo>
                <a:lnTo>
                  <a:pt x="1633405" y="0"/>
                </a:lnTo>
                <a:lnTo>
                  <a:pt x="1506747" y="180032"/>
                </a:lnTo>
                <a:lnTo>
                  <a:pt x="1296144" y="180032"/>
                </a:lnTo>
                <a:close/>
                <a:moveTo>
                  <a:pt x="990754" y="0"/>
                </a:moveTo>
                <a:lnTo>
                  <a:pt x="1201357" y="0"/>
                </a:lnTo>
                <a:lnTo>
                  <a:pt x="1074699" y="180032"/>
                </a:lnTo>
                <a:lnTo>
                  <a:pt x="864096" y="180032"/>
                </a:lnTo>
                <a:close/>
                <a:moveTo>
                  <a:pt x="558706" y="0"/>
                </a:moveTo>
                <a:lnTo>
                  <a:pt x="769309" y="0"/>
                </a:lnTo>
                <a:lnTo>
                  <a:pt x="642651" y="180032"/>
                </a:lnTo>
                <a:lnTo>
                  <a:pt x="432048" y="180032"/>
                </a:lnTo>
                <a:close/>
                <a:moveTo>
                  <a:pt x="126658" y="0"/>
                </a:moveTo>
                <a:lnTo>
                  <a:pt x="337261" y="0"/>
                </a:lnTo>
                <a:lnTo>
                  <a:pt x="210603"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7" name="任意多边形 103"/>
          <p:cNvSpPr/>
          <p:nvPr/>
        </p:nvSpPr>
        <p:spPr>
          <a:xfrm>
            <a:off x="11857038" y="0"/>
            <a:ext cx="360363" cy="179388"/>
          </a:xfrm>
          <a:custGeom>
            <a:avLst/>
            <a:gdLst>
              <a:gd name="connsiteX0" fmla="*/ 45008 w 360040"/>
              <a:gd name="connsiteY0" fmla="*/ 0 h 180032"/>
              <a:gd name="connsiteX1" fmla="*/ 360040 w 360040"/>
              <a:gd name="connsiteY1" fmla="*/ 0 h 180032"/>
              <a:gd name="connsiteX2" fmla="*/ 360040 w 360040"/>
              <a:gd name="connsiteY2" fmla="*/ 180032 h 180032"/>
              <a:gd name="connsiteX3" fmla="*/ 0 w 360040"/>
              <a:gd name="connsiteY3" fmla="*/ 180032 h 180032"/>
            </a:gdLst>
            <a:ahLst/>
            <a:cxnLst>
              <a:cxn ang="0">
                <a:pos x="connsiteX0" y="connsiteY0"/>
              </a:cxn>
              <a:cxn ang="0">
                <a:pos x="connsiteX1" y="connsiteY1"/>
              </a:cxn>
              <a:cxn ang="0">
                <a:pos x="connsiteX2" y="connsiteY2"/>
              </a:cxn>
              <a:cxn ang="0">
                <a:pos x="connsiteX3" y="connsiteY3"/>
              </a:cxn>
            </a:cxnLst>
            <a:rect l="l" t="t" r="r" b="b"/>
            <a:pathLst>
              <a:path w="360040" h="180032">
                <a:moveTo>
                  <a:pt x="45008" y="0"/>
                </a:moveTo>
                <a:lnTo>
                  <a:pt x="360040" y="0"/>
                </a:lnTo>
                <a:lnTo>
                  <a:pt x="360040"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8" name="圆角矩形 79"/>
          <p:cNvSpPr/>
          <p:nvPr/>
        </p:nvSpPr>
        <p:spPr>
          <a:xfrm>
            <a:off x="-4762" y="-387350"/>
            <a:ext cx="1847850" cy="7920038"/>
          </a:xfrm>
          <a:prstGeom prst="roundRect">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mn-lt"/>
              <a:ea typeface="+mn-ea"/>
              <a:cs typeface="+mn-ea"/>
              <a:sym typeface="+mn-lt"/>
            </a:endParaRPr>
          </a:p>
        </p:txBody>
      </p:sp>
      <p:cxnSp>
        <p:nvCxnSpPr>
          <p:cNvPr id="9" name="直接连接符 114"/>
          <p:cNvCxnSpPr/>
          <p:nvPr/>
        </p:nvCxnSpPr>
        <p:spPr>
          <a:xfrm>
            <a:off x="227013" y="666908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115"/>
          <p:cNvCxnSpPr/>
          <p:nvPr/>
        </p:nvCxnSpPr>
        <p:spPr>
          <a:xfrm>
            <a:off x="227013" y="6597650"/>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16"/>
          <p:cNvCxnSpPr/>
          <p:nvPr/>
        </p:nvCxnSpPr>
        <p:spPr>
          <a:xfrm>
            <a:off x="227013" y="67421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252" name="组合 117"/>
          <p:cNvGrpSpPr/>
          <p:nvPr userDrawn="1"/>
        </p:nvGrpSpPr>
        <p:grpSpPr>
          <a:xfrm>
            <a:off x="-101600" y="3373438"/>
            <a:ext cx="1944688" cy="144462"/>
            <a:chOff x="-96688" y="2708920"/>
            <a:chExt cx="1943521" cy="144016"/>
          </a:xfrm>
        </p:grpSpPr>
        <p:cxnSp>
          <p:nvCxnSpPr>
            <p:cNvPr id="13" name="直接连接符 118"/>
            <p:cNvCxnSpPr/>
            <p:nvPr/>
          </p:nvCxnSpPr>
          <p:spPr>
            <a:xfrm flipH="1">
              <a:off x="119952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19"/>
            <p:cNvCxnSpPr/>
            <p:nvPr/>
          </p:nvCxnSpPr>
          <p:spPr>
            <a:xfrm flipH="1">
              <a:off x="1270916"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20"/>
            <p:cNvCxnSpPr/>
            <p:nvPr/>
          </p:nvCxnSpPr>
          <p:spPr>
            <a:xfrm flipH="1">
              <a:off x="134389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21"/>
            <p:cNvCxnSpPr/>
            <p:nvPr/>
          </p:nvCxnSpPr>
          <p:spPr>
            <a:xfrm flipH="1">
              <a:off x="141529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22"/>
            <p:cNvCxnSpPr/>
            <p:nvPr/>
          </p:nvCxnSpPr>
          <p:spPr>
            <a:xfrm flipH="1">
              <a:off x="1488273"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23"/>
            <p:cNvCxnSpPr/>
            <p:nvPr/>
          </p:nvCxnSpPr>
          <p:spPr>
            <a:xfrm flipH="1">
              <a:off x="155966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24"/>
            <p:cNvCxnSpPr/>
            <p:nvPr/>
          </p:nvCxnSpPr>
          <p:spPr>
            <a:xfrm flipH="1">
              <a:off x="1631063"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25"/>
            <p:cNvCxnSpPr/>
            <p:nvPr/>
          </p:nvCxnSpPr>
          <p:spPr>
            <a:xfrm flipH="1">
              <a:off x="170245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126"/>
            <p:cNvCxnSpPr/>
            <p:nvPr/>
          </p:nvCxnSpPr>
          <p:spPr>
            <a:xfrm flipH="1">
              <a:off x="1120194"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127"/>
            <p:cNvCxnSpPr/>
            <p:nvPr/>
          </p:nvCxnSpPr>
          <p:spPr>
            <a:xfrm flipH="1">
              <a:off x="105514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128"/>
            <p:cNvCxnSpPr/>
            <p:nvPr/>
          </p:nvCxnSpPr>
          <p:spPr>
            <a:xfrm flipH="1">
              <a:off x="983751"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129"/>
            <p:cNvCxnSpPr/>
            <p:nvPr/>
          </p:nvCxnSpPr>
          <p:spPr>
            <a:xfrm flipH="1">
              <a:off x="91077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130"/>
            <p:cNvCxnSpPr/>
            <p:nvPr/>
          </p:nvCxnSpPr>
          <p:spPr>
            <a:xfrm flipH="1">
              <a:off x="1772265" y="2781720"/>
              <a:ext cx="71395" cy="712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163"/>
            <p:cNvCxnSpPr/>
            <p:nvPr/>
          </p:nvCxnSpPr>
          <p:spPr>
            <a:xfrm flipH="1">
              <a:off x="83937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169"/>
            <p:cNvCxnSpPr/>
            <p:nvPr/>
          </p:nvCxnSpPr>
          <p:spPr>
            <a:xfrm flipH="1">
              <a:off x="767981"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171"/>
            <p:cNvCxnSpPr/>
            <p:nvPr/>
          </p:nvCxnSpPr>
          <p:spPr>
            <a:xfrm flipH="1">
              <a:off x="69500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174"/>
            <p:cNvCxnSpPr/>
            <p:nvPr/>
          </p:nvCxnSpPr>
          <p:spPr>
            <a:xfrm flipH="1">
              <a:off x="62360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175"/>
            <p:cNvCxnSpPr/>
            <p:nvPr/>
          </p:nvCxnSpPr>
          <p:spPr>
            <a:xfrm flipH="1">
              <a:off x="55062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176"/>
            <p:cNvCxnSpPr/>
            <p:nvPr/>
          </p:nvCxnSpPr>
          <p:spPr>
            <a:xfrm flipH="1">
              <a:off x="47922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177"/>
            <p:cNvCxnSpPr/>
            <p:nvPr/>
          </p:nvCxnSpPr>
          <p:spPr>
            <a:xfrm flipH="1">
              <a:off x="40783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178"/>
            <p:cNvCxnSpPr/>
            <p:nvPr/>
          </p:nvCxnSpPr>
          <p:spPr>
            <a:xfrm flipH="1">
              <a:off x="33485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179"/>
            <p:cNvCxnSpPr/>
            <p:nvPr/>
          </p:nvCxnSpPr>
          <p:spPr>
            <a:xfrm flipH="1">
              <a:off x="26345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180"/>
            <p:cNvCxnSpPr/>
            <p:nvPr/>
          </p:nvCxnSpPr>
          <p:spPr>
            <a:xfrm flipH="1">
              <a:off x="19206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181"/>
            <p:cNvCxnSpPr/>
            <p:nvPr/>
          </p:nvCxnSpPr>
          <p:spPr>
            <a:xfrm flipH="1">
              <a:off x="119082"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182"/>
            <p:cNvCxnSpPr/>
            <p:nvPr/>
          </p:nvCxnSpPr>
          <p:spPr>
            <a:xfrm flipH="1">
              <a:off x="47688"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183"/>
            <p:cNvCxnSpPr/>
            <p:nvPr/>
          </p:nvCxnSpPr>
          <p:spPr>
            <a:xfrm flipH="1">
              <a:off x="-2529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184"/>
            <p:cNvCxnSpPr/>
            <p:nvPr/>
          </p:nvCxnSpPr>
          <p:spPr>
            <a:xfrm flipH="1">
              <a:off x="-96688"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253" name="组合 89"/>
          <p:cNvGrpSpPr/>
          <p:nvPr userDrawn="1"/>
        </p:nvGrpSpPr>
        <p:grpSpPr>
          <a:xfrm>
            <a:off x="-541337" y="1700213"/>
            <a:ext cx="2376487" cy="720725"/>
            <a:chOff x="-456728" y="1704008"/>
            <a:chExt cx="2376264" cy="720080"/>
          </a:xfrm>
        </p:grpSpPr>
        <p:sp>
          <p:nvSpPr>
            <p:cNvPr id="41" name="六边形 90"/>
            <p:cNvSpPr/>
            <p:nvPr/>
          </p:nvSpPr>
          <p:spPr>
            <a:xfrm rot="5400000">
              <a:off x="206124" y="1937840"/>
              <a:ext cx="32990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42" name="直接连接符 91"/>
            <p:cNvCxnSpPr/>
            <p:nvPr/>
          </p:nvCxnSpPr>
          <p:spPr>
            <a:xfrm>
              <a:off x="551240" y="2076736"/>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矩形 92"/>
            <p:cNvSpPr/>
            <p:nvPr/>
          </p:nvSpPr>
          <p:spPr>
            <a:xfrm>
              <a:off x="695689" y="1704008"/>
              <a:ext cx="1152416" cy="720080"/>
            </a:xfrm>
            <a:prstGeom prst="rect">
              <a:avLst/>
            </a:prstGeom>
            <a:solidFill>
              <a:srgbClr val="BDD1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44" name="直接连接符 93"/>
            <p:cNvCxnSpPr/>
            <p:nvPr/>
          </p:nvCxnSpPr>
          <p:spPr>
            <a:xfrm>
              <a:off x="-456728" y="2076736"/>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5" name="文本框 94"/>
          <p:cNvSpPr txBox="1">
            <a:spLocks noChangeArrowheads="1"/>
          </p:cNvSpPr>
          <p:nvPr/>
        </p:nvSpPr>
        <p:spPr bwMode="auto">
          <a:xfrm>
            <a:off x="681038" y="1731963"/>
            <a:ext cx="1079500" cy="706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同一控制下企业合并的会计处理</a:t>
            </a:r>
            <a:endParaRPr kumimoji="0" lang="zh-CN" altLang="en-US" sz="14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46" name="矩形 95"/>
          <p:cNvSpPr/>
          <p:nvPr/>
        </p:nvSpPr>
        <p:spPr>
          <a:xfrm>
            <a:off x="646113" y="1724025"/>
            <a:ext cx="1081088" cy="661988"/>
          </a:xfrm>
          <a:prstGeom prst="rect">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47" name="文本框 131"/>
          <p:cNvSpPr txBox="1">
            <a:spLocks noChangeArrowheads="1"/>
          </p:cNvSpPr>
          <p:nvPr/>
        </p:nvSpPr>
        <p:spPr bwMode="auto">
          <a:xfrm>
            <a:off x="106363" y="1908175"/>
            <a:ext cx="360363" cy="368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10257" name="组合 132"/>
          <p:cNvGrpSpPr/>
          <p:nvPr userDrawn="1"/>
        </p:nvGrpSpPr>
        <p:grpSpPr>
          <a:xfrm>
            <a:off x="-541337" y="1084263"/>
            <a:ext cx="2376487" cy="515937"/>
            <a:chOff x="-456728" y="881557"/>
            <a:chExt cx="2376264" cy="515798"/>
          </a:xfrm>
        </p:grpSpPr>
        <p:sp>
          <p:nvSpPr>
            <p:cNvPr id="49" name="六边形 133"/>
            <p:cNvSpPr/>
            <p:nvPr/>
          </p:nvSpPr>
          <p:spPr>
            <a:xfrm rot="5400000">
              <a:off x="206813" y="986280"/>
              <a:ext cx="32852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50" name="直接连接符 134"/>
            <p:cNvCxnSpPr/>
            <p:nvPr/>
          </p:nvCxnSpPr>
          <p:spPr>
            <a:xfrm>
              <a:off x="551240" y="115612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矩形 135"/>
            <p:cNvSpPr/>
            <p:nvPr/>
          </p:nvSpPr>
          <p:spPr>
            <a:xfrm>
              <a:off x="695689" y="881557"/>
              <a:ext cx="1152416" cy="515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52" name="文本框 136"/>
            <p:cNvSpPr txBox="1">
              <a:spLocks noChangeArrowheads="1"/>
            </p:cNvSpPr>
            <p:nvPr/>
          </p:nvSpPr>
          <p:spPr bwMode="auto">
            <a:xfrm>
              <a:off x="622671" y="1022806"/>
              <a:ext cx="1152416" cy="276151"/>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rgbClr val="20517C"/>
                </a:solidFill>
                <a:effectLst/>
                <a:uLnTx/>
                <a:uFillTx/>
                <a:latin typeface="Calibri" panose="020F0502020204030204" pitchFamily="34" charset="0"/>
                <a:ea typeface="宋体" panose="02010600030101010101" pitchFamily="2" charset="-122"/>
                <a:cs typeface="+mn-cs"/>
                <a:sym typeface="+mn-lt"/>
              </a:endParaRPr>
            </a:p>
          </p:txBody>
        </p:sp>
        <p:cxnSp>
          <p:nvCxnSpPr>
            <p:cNvPr id="53" name="直接连接符 137"/>
            <p:cNvCxnSpPr/>
            <p:nvPr/>
          </p:nvCxnSpPr>
          <p:spPr>
            <a:xfrm>
              <a:off x="-456728" y="1156120"/>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4" name="文本框 138"/>
          <p:cNvSpPr txBox="1">
            <a:spLocks noChangeArrowheads="1"/>
          </p:cNvSpPr>
          <p:nvPr/>
        </p:nvSpPr>
        <p:spPr bwMode="auto">
          <a:xfrm>
            <a:off x="623888" y="933450"/>
            <a:ext cx="935038" cy="277813"/>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rgbClr val="20517C"/>
              </a:solidFill>
              <a:effectLst/>
              <a:uLnTx/>
              <a:uFillTx/>
              <a:latin typeface="Calibri" panose="020F0502020204030204" pitchFamily="34" charset="0"/>
              <a:ea typeface="宋体" panose="02010600030101010101" pitchFamily="2" charset="-122"/>
              <a:cs typeface="+mn-cs"/>
              <a:sym typeface="+mn-lt"/>
            </a:endParaRPr>
          </a:p>
        </p:txBody>
      </p:sp>
      <p:sp>
        <p:nvSpPr>
          <p:cNvPr id="55" name="文本框 143"/>
          <p:cNvSpPr txBox="1">
            <a:spLocks noChangeArrowheads="1"/>
          </p:cNvSpPr>
          <p:nvPr/>
        </p:nvSpPr>
        <p:spPr bwMode="auto">
          <a:xfrm>
            <a:off x="623888" y="942975"/>
            <a:ext cx="576263"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mn-lt"/>
            </a:endParaRPr>
          </a:p>
        </p:txBody>
      </p:sp>
      <p:sp>
        <p:nvSpPr>
          <p:cNvPr id="56" name="文本框 145"/>
          <p:cNvSpPr txBox="1">
            <a:spLocks noChangeArrowheads="1"/>
          </p:cNvSpPr>
          <p:nvPr/>
        </p:nvSpPr>
        <p:spPr bwMode="auto">
          <a:xfrm>
            <a:off x="517525" y="1103313"/>
            <a:ext cx="1362075" cy="501650"/>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rPr>
              <a:t>企业合并</a:t>
            </a:r>
            <a:endParaRPr kumimoji="0" lang="en-US" altLang="zh-CN"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rPr>
              <a:t>概述</a:t>
            </a:r>
            <a:endParaRPr kumimoji="0" lang="en-US" altLang="zh-CN"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endParaRPr>
          </a:p>
        </p:txBody>
      </p:sp>
      <p:sp>
        <p:nvSpPr>
          <p:cNvPr id="57" name="文本框 146"/>
          <p:cNvSpPr txBox="1">
            <a:spLocks noChangeArrowheads="1"/>
          </p:cNvSpPr>
          <p:nvPr/>
        </p:nvSpPr>
        <p:spPr bwMode="auto">
          <a:xfrm>
            <a:off x="106363" y="1154113"/>
            <a:ext cx="360363" cy="3698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1</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10262" name="组合 147"/>
          <p:cNvGrpSpPr/>
          <p:nvPr userDrawn="1"/>
        </p:nvGrpSpPr>
        <p:grpSpPr>
          <a:xfrm>
            <a:off x="-542925" y="2536825"/>
            <a:ext cx="2376488" cy="719138"/>
            <a:chOff x="-456728" y="1704008"/>
            <a:chExt cx="2376264" cy="720080"/>
          </a:xfrm>
        </p:grpSpPr>
        <p:sp>
          <p:nvSpPr>
            <p:cNvPr id="59" name="六边形 148"/>
            <p:cNvSpPr/>
            <p:nvPr/>
          </p:nvSpPr>
          <p:spPr>
            <a:xfrm rot="5400000">
              <a:off x="206555" y="1937878"/>
              <a:ext cx="329043" cy="287310"/>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60" name="直接连接符 149"/>
            <p:cNvCxnSpPr/>
            <p:nvPr/>
          </p:nvCxnSpPr>
          <p:spPr>
            <a:xfrm>
              <a:off x="551240" y="207597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矩形 150"/>
            <p:cNvSpPr/>
            <p:nvPr/>
          </p:nvSpPr>
          <p:spPr>
            <a:xfrm>
              <a:off x="695688" y="1704008"/>
              <a:ext cx="1152416"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62" name="直接连接符 151"/>
            <p:cNvCxnSpPr/>
            <p:nvPr/>
          </p:nvCxnSpPr>
          <p:spPr>
            <a:xfrm>
              <a:off x="-456728" y="2075970"/>
              <a:ext cx="6476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文本框 152"/>
          <p:cNvSpPr txBox="1">
            <a:spLocks noChangeArrowheads="1"/>
          </p:cNvSpPr>
          <p:nvPr/>
        </p:nvSpPr>
        <p:spPr bwMode="auto">
          <a:xfrm>
            <a:off x="106363" y="2733675"/>
            <a:ext cx="360363" cy="368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文本框 153"/>
          <p:cNvSpPr txBox="1">
            <a:spLocks noChangeArrowheads="1"/>
          </p:cNvSpPr>
          <p:nvPr/>
        </p:nvSpPr>
        <p:spPr bwMode="auto">
          <a:xfrm>
            <a:off x="619125" y="2555875"/>
            <a:ext cx="1187450" cy="706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rPr>
              <a:t>非同一控制下企业合并的会计处理</a:t>
            </a:r>
            <a:endParaRPr kumimoji="0" lang="zh-CN" altLang="en-US"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endParaRPr>
          </a:p>
        </p:txBody>
      </p:sp>
      <p:cxnSp>
        <p:nvCxnSpPr>
          <p:cNvPr id="65" name="直接连接符 154"/>
          <p:cNvCxnSpPr/>
          <p:nvPr/>
        </p:nvCxnSpPr>
        <p:spPr>
          <a:xfrm>
            <a:off x="227013" y="257175"/>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155"/>
          <p:cNvCxnSpPr/>
          <p:nvPr/>
        </p:nvCxnSpPr>
        <p:spPr>
          <a:xfrm>
            <a:off x="227013" y="18573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156"/>
          <p:cNvCxnSpPr/>
          <p:nvPr/>
        </p:nvCxnSpPr>
        <p:spPr>
          <a:xfrm>
            <a:off x="227013" y="3286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文本框 105">
            <a:hlinkClick r:id="rId3" action="ppaction://hlinkfile"/>
          </p:cNvPr>
          <p:cNvSpPr txBox="1">
            <a:spLocks noChangeArrowheads="1"/>
          </p:cNvSpPr>
          <p:nvPr/>
        </p:nvSpPr>
        <p:spPr bwMode="auto">
          <a:xfrm>
            <a:off x="623888" y="4083050"/>
            <a:ext cx="1008063"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会计准则</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69" name="文本框 106">
            <a:hlinkClick r:id="rId4" action="ppaction://hlinkfile"/>
          </p:cNvPr>
          <p:cNvSpPr txBox="1">
            <a:spLocks noChangeArrowheads="1"/>
          </p:cNvSpPr>
          <p:nvPr/>
        </p:nvSpPr>
        <p:spPr bwMode="auto">
          <a:xfrm>
            <a:off x="550863" y="3578225"/>
            <a:ext cx="1223963"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微软雅黑" panose="020B0503020204020204" pitchFamily="34" charset="-122"/>
                <a:ea typeface="宋体" panose="02010600030101010101" pitchFamily="2" charset="-122"/>
                <a:cs typeface="+mn-cs"/>
                <a:sym typeface="+mn-lt"/>
              </a:rPr>
              <a:t>CPA</a:t>
            </a: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考试题</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0" name="文本框 107">
            <a:hlinkClick r:id="rId5" action="ppaction://hlinkfile"/>
          </p:cNvPr>
          <p:cNvSpPr txBox="1">
            <a:spLocks noChangeArrowheads="1"/>
          </p:cNvSpPr>
          <p:nvPr/>
        </p:nvSpPr>
        <p:spPr bwMode="auto">
          <a:xfrm>
            <a:off x="623888" y="4614863"/>
            <a:ext cx="1008063"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教学案列</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1" name="文本框 108">
            <a:hlinkClick r:id="rId6" action="ppaction://hlinkfile"/>
          </p:cNvPr>
          <p:cNvSpPr txBox="1">
            <a:spLocks noChangeArrowheads="1"/>
          </p:cNvSpPr>
          <p:nvPr/>
        </p:nvSpPr>
        <p:spPr bwMode="auto">
          <a:xfrm>
            <a:off x="623888" y="5119688"/>
            <a:ext cx="1008063"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教学大纲</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2" name="文本框 109">
            <a:hlinkClick r:id="rId7" action="ppaction://hlinkfile"/>
          </p:cNvPr>
          <p:cNvSpPr txBox="1">
            <a:spLocks noChangeArrowheads="1"/>
          </p:cNvSpPr>
          <p:nvPr/>
        </p:nvSpPr>
        <p:spPr bwMode="auto">
          <a:xfrm>
            <a:off x="582613" y="5637213"/>
            <a:ext cx="1081088"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 </a:t>
            </a: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教学视频</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3" name="文本框 110">
            <a:hlinkClick r:id="rId8" action="ppaction://hlinkfile"/>
          </p:cNvPr>
          <p:cNvSpPr txBox="1">
            <a:spLocks noChangeArrowheads="1"/>
          </p:cNvSpPr>
          <p:nvPr/>
        </p:nvSpPr>
        <p:spPr bwMode="auto">
          <a:xfrm>
            <a:off x="623888" y="6165850"/>
            <a:ext cx="1079500"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作业系统</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10274" name="Freeform 9"/>
          <p:cNvSpPr>
            <a:spLocks noEditPoints="1"/>
          </p:cNvSpPr>
          <p:nvPr/>
        </p:nvSpPr>
        <p:spPr>
          <a:xfrm>
            <a:off x="263525" y="4106863"/>
            <a:ext cx="290513" cy="287337"/>
          </a:xfrm>
          <a:custGeom>
            <a:avLst/>
            <a:gdLst/>
            <a:ahLst/>
            <a:cxnLst>
              <a:cxn ang="0">
                <a:pos x="145994" y="0"/>
              </a:cxn>
              <a:cxn ang="0">
                <a:pos x="0" y="143669"/>
              </a:cxn>
              <a:cxn ang="0">
                <a:pos x="145994" y="287337"/>
              </a:cxn>
              <a:cxn ang="0">
                <a:pos x="290513" y="143669"/>
              </a:cxn>
              <a:cxn ang="0">
                <a:pos x="145994" y="0"/>
              </a:cxn>
              <a:cxn ang="0">
                <a:pos x="145994" y="255085"/>
              </a:cxn>
              <a:cxn ang="0">
                <a:pos x="33918" y="143669"/>
              </a:cxn>
              <a:cxn ang="0">
                <a:pos x="145994" y="32252"/>
              </a:cxn>
              <a:cxn ang="0">
                <a:pos x="256595" y="143669"/>
              </a:cxn>
              <a:cxn ang="0">
                <a:pos x="145994" y="255085"/>
              </a:cxn>
              <a:cxn ang="0">
                <a:pos x="82582" y="206707"/>
              </a:cxn>
              <a:cxn ang="0">
                <a:pos x="169589" y="167125"/>
              </a:cxn>
              <a:cxn ang="0">
                <a:pos x="207931" y="80630"/>
              </a:cxn>
              <a:cxn ang="0">
                <a:pos x="122399" y="120212"/>
              </a:cxn>
              <a:cxn ang="0">
                <a:pos x="82582" y="206707"/>
              </a:cxn>
              <a:cxn ang="0">
                <a:pos x="160741" y="159795"/>
              </a:cxn>
              <a:cxn ang="0">
                <a:pos x="97329" y="190581"/>
              </a:cxn>
              <a:cxn ang="0">
                <a:pos x="129772" y="127542"/>
              </a:cxn>
              <a:cxn ang="0">
                <a:pos x="160741" y="159795"/>
              </a:cxn>
            </a:cxnLst>
            <a:pathLst>
              <a:path w="197" h="196">
                <a:moveTo>
                  <a:pt x="99" y="0"/>
                </a:moveTo>
                <a:cubicBezTo>
                  <a:pt x="44" y="0"/>
                  <a:pt x="0" y="44"/>
                  <a:pt x="0" y="98"/>
                </a:cubicBezTo>
                <a:cubicBezTo>
                  <a:pt x="0" y="152"/>
                  <a:pt x="44" y="196"/>
                  <a:pt x="99" y="196"/>
                </a:cubicBezTo>
                <a:cubicBezTo>
                  <a:pt x="153" y="196"/>
                  <a:pt x="197" y="152"/>
                  <a:pt x="197" y="98"/>
                </a:cubicBezTo>
                <a:cubicBezTo>
                  <a:pt x="197" y="44"/>
                  <a:pt x="153" y="0"/>
                  <a:pt x="99" y="0"/>
                </a:cubicBezTo>
                <a:close/>
                <a:moveTo>
                  <a:pt x="99" y="174"/>
                </a:moveTo>
                <a:cubicBezTo>
                  <a:pt x="57" y="174"/>
                  <a:pt x="23" y="140"/>
                  <a:pt x="23" y="98"/>
                </a:cubicBezTo>
                <a:cubicBezTo>
                  <a:pt x="23" y="56"/>
                  <a:pt x="57" y="22"/>
                  <a:pt x="99" y="22"/>
                </a:cubicBezTo>
                <a:cubicBezTo>
                  <a:pt x="140" y="22"/>
                  <a:pt x="174" y="56"/>
                  <a:pt x="174" y="98"/>
                </a:cubicBezTo>
                <a:cubicBezTo>
                  <a:pt x="174" y="140"/>
                  <a:pt x="140" y="174"/>
                  <a:pt x="99" y="174"/>
                </a:cubicBezTo>
                <a:close/>
                <a:moveTo>
                  <a:pt x="56" y="141"/>
                </a:moveTo>
                <a:cubicBezTo>
                  <a:pt x="115" y="114"/>
                  <a:pt x="115" y="114"/>
                  <a:pt x="115" y="114"/>
                </a:cubicBezTo>
                <a:cubicBezTo>
                  <a:pt x="141" y="55"/>
                  <a:pt x="141" y="55"/>
                  <a:pt x="141" y="55"/>
                </a:cubicBezTo>
                <a:cubicBezTo>
                  <a:pt x="83" y="82"/>
                  <a:pt x="83" y="82"/>
                  <a:pt x="83" y="82"/>
                </a:cubicBezTo>
                <a:lnTo>
                  <a:pt x="56" y="141"/>
                </a:lnTo>
                <a:close/>
                <a:moveTo>
                  <a:pt x="109" y="109"/>
                </a:moveTo>
                <a:cubicBezTo>
                  <a:pt x="66" y="130"/>
                  <a:pt x="66" y="130"/>
                  <a:pt x="66" y="130"/>
                </a:cubicBezTo>
                <a:cubicBezTo>
                  <a:pt x="88" y="87"/>
                  <a:pt x="88" y="87"/>
                  <a:pt x="88" y="87"/>
                </a:cubicBezTo>
                <a:lnTo>
                  <a:pt x="109" y="109"/>
                </a:lnTo>
                <a:close/>
              </a:path>
            </a:pathLst>
          </a:custGeom>
          <a:solidFill>
            <a:srgbClr val="FFFFFF">
              <a:alpha val="100000"/>
            </a:srgbClr>
          </a:solidFill>
          <a:ln w="9525">
            <a:noFill/>
          </a:ln>
        </p:spPr>
        <p:txBody>
          <a:bodyPr/>
          <a:p>
            <a:endParaRPr lang="zh-CN" altLang="en-US"/>
          </a:p>
        </p:txBody>
      </p:sp>
      <p:sp>
        <p:nvSpPr>
          <p:cNvPr id="75" name="KSO_Shape"/>
          <p:cNvSpPr/>
          <p:nvPr/>
        </p:nvSpPr>
        <p:spPr bwMode="auto">
          <a:xfrm>
            <a:off x="263525" y="5116513"/>
            <a:ext cx="287338" cy="290513"/>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微软雅黑" panose="020B0503020204020204" pitchFamily="34" charset="-122"/>
              <a:cs typeface="+mn-ea"/>
              <a:sym typeface="+mn-lt"/>
            </a:endParaRPr>
          </a:p>
        </p:txBody>
      </p:sp>
      <p:sp>
        <p:nvSpPr>
          <p:cNvPr id="76" name="KSO_Shape"/>
          <p:cNvSpPr/>
          <p:nvPr/>
        </p:nvSpPr>
        <p:spPr>
          <a:xfrm flipH="1">
            <a:off x="263525" y="4665663"/>
            <a:ext cx="287338" cy="203200"/>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77" name="KSO_Shape"/>
          <p:cNvSpPr/>
          <p:nvPr/>
        </p:nvSpPr>
        <p:spPr bwMode="auto">
          <a:xfrm flipV="1">
            <a:off x="263525" y="5661025"/>
            <a:ext cx="300038" cy="288925"/>
          </a:xfrm>
          <a:custGeom>
            <a:avLst/>
            <a:gdLst>
              <a:gd name="T0" fmla="*/ 1620166 w 3766"/>
              <a:gd name="T1" fmla="*/ 72220 h 3615"/>
              <a:gd name="T2" fmla="*/ 1800397 w 3766"/>
              <a:gd name="T3" fmla="*/ 252530 h 3615"/>
              <a:gd name="T4" fmla="*/ 1620166 w 3766"/>
              <a:gd name="T5" fmla="*/ 504582 h 3615"/>
              <a:gd name="T6" fmla="*/ 1800397 w 3766"/>
              <a:gd name="T7" fmla="*/ 1405178 h 3615"/>
              <a:gd name="T8" fmla="*/ 1620166 w 3766"/>
              <a:gd name="T9" fmla="*/ 1476919 h 3615"/>
              <a:gd name="T10" fmla="*/ 1800397 w 3766"/>
              <a:gd name="T11" fmla="*/ 1657229 h 3615"/>
              <a:gd name="T12" fmla="*/ 0 w 3766"/>
              <a:gd name="T13" fmla="*/ 1728971 h 3615"/>
              <a:gd name="T14" fmla="*/ 180231 w 3766"/>
              <a:gd name="T15" fmla="*/ 1657229 h 3615"/>
              <a:gd name="T16" fmla="*/ 0 w 3766"/>
              <a:gd name="T17" fmla="*/ 1476919 h 3615"/>
              <a:gd name="T18" fmla="*/ 36333 w 3766"/>
              <a:gd name="T19" fmla="*/ 1405178 h 3615"/>
              <a:gd name="T20" fmla="*/ 216086 w 3766"/>
              <a:gd name="T21" fmla="*/ 468711 h 3615"/>
              <a:gd name="T22" fmla="*/ 0 w 3766"/>
              <a:gd name="T23" fmla="*/ 324272 h 3615"/>
              <a:gd name="T24" fmla="*/ 180231 w 3766"/>
              <a:gd name="T25" fmla="*/ 252530 h 3615"/>
              <a:gd name="T26" fmla="*/ 0 w 3766"/>
              <a:gd name="T27" fmla="*/ 72220 h 3615"/>
              <a:gd name="T28" fmla="*/ 1800397 w 3766"/>
              <a:gd name="T29" fmla="*/ 0 h 3615"/>
              <a:gd name="T30" fmla="*/ 1187994 w 3766"/>
              <a:gd name="T31" fmla="*/ 1657229 h 3615"/>
              <a:gd name="T32" fmla="*/ 1476268 w 3766"/>
              <a:gd name="T33" fmla="*/ 1476919 h 3615"/>
              <a:gd name="T34" fmla="*/ 1187994 w 3766"/>
              <a:gd name="T35" fmla="*/ 1657229 h 3615"/>
              <a:gd name="T36" fmla="*/ 1044096 w 3766"/>
              <a:gd name="T37" fmla="*/ 1657229 h 3615"/>
              <a:gd name="T38" fmla="*/ 756301 w 3766"/>
              <a:gd name="T39" fmla="*/ 1476919 h 3615"/>
              <a:gd name="T40" fmla="*/ 324129 w 3766"/>
              <a:gd name="T41" fmla="*/ 1657229 h 3615"/>
              <a:gd name="T42" fmla="*/ 611925 w 3766"/>
              <a:gd name="T43" fmla="*/ 1476919 h 3615"/>
              <a:gd name="T44" fmla="*/ 324129 w 3766"/>
              <a:gd name="T45" fmla="*/ 1657229 h 3615"/>
              <a:gd name="T46" fmla="*/ 324129 w 3766"/>
              <a:gd name="T47" fmla="*/ 72220 h 3615"/>
              <a:gd name="T48" fmla="*/ 611925 w 3766"/>
              <a:gd name="T49" fmla="*/ 252530 h 3615"/>
              <a:gd name="T50" fmla="*/ 1044096 w 3766"/>
              <a:gd name="T51" fmla="*/ 72220 h 3615"/>
              <a:gd name="T52" fmla="*/ 756301 w 3766"/>
              <a:gd name="T53" fmla="*/ 252530 h 3615"/>
              <a:gd name="T54" fmla="*/ 1044096 w 3766"/>
              <a:gd name="T55" fmla="*/ 72220 h 3615"/>
              <a:gd name="T56" fmla="*/ 1187994 w 3766"/>
              <a:gd name="T57" fmla="*/ 72220 h 3615"/>
              <a:gd name="T58" fmla="*/ 1476268 w 3766"/>
              <a:gd name="T59" fmla="*/ 252530 h 3615"/>
              <a:gd name="T60" fmla="*/ 1512123 w 3766"/>
              <a:gd name="T61" fmla="*/ 504582 h 3615"/>
              <a:gd name="T62" fmla="*/ 503882 w 3766"/>
              <a:gd name="T63" fmla="*/ 324272 h 3615"/>
              <a:gd name="T64" fmla="*/ 324129 w 3766"/>
              <a:gd name="T65" fmla="*/ 1224867 h 3615"/>
              <a:gd name="T66" fmla="*/ 1332370 w 3766"/>
              <a:gd name="T67" fmla="*/ 1405178 h 3615"/>
              <a:gd name="T68" fmla="*/ 1512123 w 3766"/>
              <a:gd name="T69" fmla="*/ 504582 h 3615"/>
              <a:gd name="T70" fmla="*/ 438865 w 3766"/>
              <a:gd name="T71" fmla="*/ 885291 h 3615"/>
              <a:gd name="T72" fmla="*/ 1413163 w 3766"/>
              <a:gd name="T73" fmla="*/ 885291 h 3615"/>
              <a:gd name="T74" fmla="*/ 831357 w 3766"/>
              <a:gd name="T75" fmla="*/ 574889 h 3615"/>
              <a:gd name="T76" fmla="*/ 1176043 w 3766"/>
              <a:gd name="T77" fmla="*/ 858507 h 361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766" h="3615">
                <a:moveTo>
                  <a:pt x="3766" y="151"/>
                </a:moveTo>
                <a:cubicBezTo>
                  <a:pt x="3389" y="151"/>
                  <a:pt x="3389" y="151"/>
                  <a:pt x="3389" y="151"/>
                </a:cubicBezTo>
                <a:cubicBezTo>
                  <a:pt x="3389" y="528"/>
                  <a:pt x="3389" y="528"/>
                  <a:pt x="3389" y="528"/>
                </a:cubicBezTo>
                <a:cubicBezTo>
                  <a:pt x="3766" y="528"/>
                  <a:pt x="3766" y="528"/>
                  <a:pt x="3766" y="528"/>
                </a:cubicBezTo>
                <a:cubicBezTo>
                  <a:pt x="3766" y="678"/>
                  <a:pt x="3766" y="678"/>
                  <a:pt x="3766" y="678"/>
                </a:cubicBezTo>
                <a:cubicBezTo>
                  <a:pt x="3558" y="678"/>
                  <a:pt x="3389" y="847"/>
                  <a:pt x="3389" y="1055"/>
                </a:cubicBezTo>
                <a:cubicBezTo>
                  <a:pt x="3389" y="2561"/>
                  <a:pt x="3389" y="2561"/>
                  <a:pt x="3389" y="2561"/>
                </a:cubicBezTo>
                <a:cubicBezTo>
                  <a:pt x="3389" y="2769"/>
                  <a:pt x="3558" y="2938"/>
                  <a:pt x="3766" y="2938"/>
                </a:cubicBezTo>
                <a:cubicBezTo>
                  <a:pt x="3766" y="3088"/>
                  <a:pt x="3766" y="3088"/>
                  <a:pt x="3766" y="3088"/>
                </a:cubicBezTo>
                <a:cubicBezTo>
                  <a:pt x="3389" y="3088"/>
                  <a:pt x="3389" y="3088"/>
                  <a:pt x="3389" y="3088"/>
                </a:cubicBezTo>
                <a:cubicBezTo>
                  <a:pt x="3389" y="3465"/>
                  <a:pt x="3389" y="3465"/>
                  <a:pt x="3389" y="3465"/>
                </a:cubicBezTo>
                <a:cubicBezTo>
                  <a:pt x="3766" y="3465"/>
                  <a:pt x="3766" y="3465"/>
                  <a:pt x="3766" y="3465"/>
                </a:cubicBezTo>
                <a:cubicBezTo>
                  <a:pt x="3766" y="3615"/>
                  <a:pt x="3766" y="3615"/>
                  <a:pt x="3766" y="3615"/>
                </a:cubicBezTo>
                <a:cubicBezTo>
                  <a:pt x="0" y="3615"/>
                  <a:pt x="0" y="3615"/>
                  <a:pt x="0" y="3615"/>
                </a:cubicBezTo>
                <a:cubicBezTo>
                  <a:pt x="0" y="3465"/>
                  <a:pt x="0" y="3465"/>
                  <a:pt x="0" y="3465"/>
                </a:cubicBezTo>
                <a:cubicBezTo>
                  <a:pt x="377" y="3465"/>
                  <a:pt x="377" y="3465"/>
                  <a:pt x="377" y="3465"/>
                </a:cubicBezTo>
                <a:cubicBezTo>
                  <a:pt x="377" y="3088"/>
                  <a:pt x="377" y="3088"/>
                  <a:pt x="377" y="3088"/>
                </a:cubicBezTo>
                <a:cubicBezTo>
                  <a:pt x="0" y="3088"/>
                  <a:pt x="0" y="3088"/>
                  <a:pt x="0" y="3088"/>
                </a:cubicBezTo>
                <a:cubicBezTo>
                  <a:pt x="0" y="2938"/>
                  <a:pt x="0" y="2938"/>
                  <a:pt x="0" y="2938"/>
                </a:cubicBezTo>
                <a:cubicBezTo>
                  <a:pt x="76" y="2938"/>
                  <a:pt x="76" y="2938"/>
                  <a:pt x="76" y="2938"/>
                </a:cubicBezTo>
                <a:cubicBezTo>
                  <a:pt x="283" y="2938"/>
                  <a:pt x="452" y="2769"/>
                  <a:pt x="452" y="2561"/>
                </a:cubicBezTo>
                <a:cubicBezTo>
                  <a:pt x="452" y="980"/>
                  <a:pt x="452" y="980"/>
                  <a:pt x="452" y="980"/>
                </a:cubicBezTo>
                <a:cubicBezTo>
                  <a:pt x="452" y="772"/>
                  <a:pt x="283" y="678"/>
                  <a:pt x="76" y="678"/>
                </a:cubicBezTo>
                <a:cubicBezTo>
                  <a:pt x="0" y="678"/>
                  <a:pt x="0" y="678"/>
                  <a:pt x="0" y="678"/>
                </a:cubicBezTo>
                <a:cubicBezTo>
                  <a:pt x="0" y="528"/>
                  <a:pt x="0" y="528"/>
                  <a:pt x="0" y="528"/>
                </a:cubicBezTo>
                <a:cubicBezTo>
                  <a:pt x="377" y="528"/>
                  <a:pt x="377" y="528"/>
                  <a:pt x="377" y="528"/>
                </a:cubicBezTo>
                <a:cubicBezTo>
                  <a:pt x="377" y="151"/>
                  <a:pt x="377" y="151"/>
                  <a:pt x="377" y="151"/>
                </a:cubicBezTo>
                <a:cubicBezTo>
                  <a:pt x="0" y="151"/>
                  <a:pt x="0" y="151"/>
                  <a:pt x="0" y="151"/>
                </a:cubicBezTo>
                <a:cubicBezTo>
                  <a:pt x="0" y="0"/>
                  <a:pt x="0" y="0"/>
                  <a:pt x="0" y="0"/>
                </a:cubicBezTo>
                <a:cubicBezTo>
                  <a:pt x="3766" y="0"/>
                  <a:pt x="3766" y="0"/>
                  <a:pt x="3766" y="0"/>
                </a:cubicBezTo>
                <a:lnTo>
                  <a:pt x="3766" y="151"/>
                </a:lnTo>
                <a:close/>
                <a:moveTo>
                  <a:pt x="2485" y="3465"/>
                </a:moveTo>
                <a:cubicBezTo>
                  <a:pt x="3088" y="3465"/>
                  <a:pt x="3088" y="3465"/>
                  <a:pt x="3088" y="3465"/>
                </a:cubicBezTo>
                <a:cubicBezTo>
                  <a:pt x="3088" y="3088"/>
                  <a:pt x="3088" y="3088"/>
                  <a:pt x="3088" y="3088"/>
                </a:cubicBezTo>
                <a:cubicBezTo>
                  <a:pt x="2485" y="3088"/>
                  <a:pt x="2485" y="3088"/>
                  <a:pt x="2485" y="3088"/>
                </a:cubicBezTo>
                <a:lnTo>
                  <a:pt x="2485" y="3465"/>
                </a:lnTo>
                <a:close/>
                <a:moveTo>
                  <a:pt x="1582" y="3465"/>
                </a:moveTo>
                <a:cubicBezTo>
                  <a:pt x="2184" y="3465"/>
                  <a:pt x="2184" y="3465"/>
                  <a:pt x="2184" y="3465"/>
                </a:cubicBezTo>
                <a:cubicBezTo>
                  <a:pt x="2184" y="3088"/>
                  <a:pt x="2184" y="3088"/>
                  <a:pt x="2184" y="3088"/>
                </a:cubicBezTo>
                <a:cubicBezTo>
                  <a:pt x="1582" y="3088"/>
                  <a:pt x="1582" y="3088"/>
                  <a:pt x="1582" y="3088"/>
                </a:cubicBezTo>
                <a:lnTo>
                  <a:pt x="1582" y="3465"/>
                </a:lnTo>
                <a:close/>
                <a:moveTo>
                  <a:pt x="678" y="3465"/>
                </a:moveTo>
                <a:cubicBezTo>
                  <a:pt x="1280" y="3465"/>
                  <a:pt x="1280" y="3465"/>
                  <a:pt x="1280" y="3465"/>
                </a:cubicBezTo>
                <a:cubicBezTo>
                  <a:pt x="1280" y="3088"/>
                  <a:pt x="1280" y="3088"/>
                  <a:pt x="1280" y="3088"/>
                </a:cubicBezTo>
                <a:cubicBezTo>
                  <a:pt x="678" y="3088"/>
                  <a:pt x="678" y="3088"/>
                  <a:pt x="678" y="3088"/>
                </a:cubicBezTo>
                <a:lnTo>
                  <a:pt x="678" y="3465"/>
                </a:lnTo>
                <a:close/>
                <a:moveTo>
                  <a:pt x="1280" y="151"/>
                </a:moveTo>
                <a:cubicBezTo>
                  <a:pt x="678" y="151"/>
                  <a:pt x="678" y="151"/>
                  <a:pt x="678" y="151"/>
                </a:cubicBezTo>
                <a:cubicBezTo>
                  <a:pt x="678" y="528"/>
                  <a:pt x="678" y="528"/>
                  <a:pt x="678" y="528"/>
                </a:cubicBezTo>
                <a:cubicBezTo>
                  <a:pt x="1280" y="528"/>
                  <a:pt x="1280" y="528"/>
                  <a:pt x="1280" y="528"/>
                </a:cubicBezTo>
                <a:lnTo>
                  <a:pt x="1280" y="151"/>
                </a:lnTo>
                <a:close/>
                <a:moveTo>
                  <a:pt x="2184" y="151"/>
                </a:moveTo>
                <a:cubicBezTo>
                  <a:pt x="1582" y="151"/>
                  <a:pt x="1582" y="151"/>
                  <a:pt x="1582" y="151"/>
                </a:cubicBezTo>
                <a:cubicBezTo>
                  <a:pt x="1582" y="528"/>
                  <a:pt x="1582" y="528"/>
                  <a:pt x="1582" y="528"/>
                </a:cubicBezTo>
                <a:cubicBezTo>
                  <a:pt x="2184" y="528"/>
                  <a:pt x="2184" y="528"/>
                  <a:pt x="2184" y="528"/>
                </a:cubicBezTo>
                <a:lnTo>
                  <a:pt x="2184" y="151"/>
                </a:lnTo>
                <a:close/>
                <a:moveTo>
                  <a:pt x="3088" y="151"/>
                </a:moveTo>
                <a:cubicBezTo>
                  <a:pt x="2485" y="151"/>
                  <a:pt x="2485" y="151"/>
                  <a:pt x="2485" y="151"/>
                </a:cubicBezTo>
                <a:cubicBezTo>
                  <a:pt x="2485" y="528"/>
                  <a:pt x="2485" y="528"/>
                  <a:pt x="2485" y="528"/>
                </a:cubicBezTo>
                <a:cubicBezTo>
                  <a:pt x="3088" y="528"/>
                  <a:pt x="3088" y="528"/>
                  <a:pt x="3088" y="528"/>
                </a:cubicBezTo>
                <a:lnTo>
                  <a:pt x="3088" y="151"/>
                </a:lnTo>
                <a:close/>
                <a:moveTo>
                  <a:pt x="3163" y="1055"/>
                </a:moveTo>
                <a:cubicBezTo>
                  <a:pt x="3163" y="847"/>
                  <a:pt x="2995" y="678"/>
                  <a:pt x="2787" y="678"/>
                </a:cubicBezTo>
                <a:cubicBezTo>
                  <a:pt x="1054" y="678"/>
                  <a:pt x="1054" y="678"/>
                  <a:pt x="1054" y="678"/>
                </a:cubicBezTo>
                <a:cubicBezTo>
                  <a:pt x="847" y="678"/>
                  <a:pt x="678" y="772"/>
                  <a:pt x="678" y="980"/>
                </a:cubicBezTo>
                <a:cubicBezTo>
                  <a:pt x="678" y="2561"/>
                  <a:pt x="678" y="2561"/>
                  <a:pt x="678" y="2561"/>
                </a:cubicBezTo>
                <a:cubicBezTo>
                  <a:pt x="678" y="2769"/>
                  <a:pt x="847" y="2938"/>
                  <a:pt x="1054" y="2938"/>
                </a:cubicBezTo>
                <a:cubicBezTo>
                  <a:pt x="2787" y="2938"/>
                  <a:pt x="2787" y="2938"/>
                  <a:pt x="2787" y="2938"/>
                </a:cubicBezTo>
                <a:cubicBezTo>
                  <a:pt x="2995" y="2938"/>
                  <a:pt x="3163" y="2769"/>
                  <a:pt x="3163" y="2561"/>
                </a:cubicBezTo>
                <a:lnTo>
                  <a:pt x="3163" y="1055"/>
                </a:lnTo>
                <a:close/>
                <a:moveTo>
                  <a:pt x="1937" y="2845"/>
                </a:moveTo>
                <a:cubicBezTo>
                  <a:pt x="1374" y="2845"/>
                  <a:pt x="918" y="2414"/>
                  <a:pt x="918" y="1851"/>
                </a:cubicBezTo>
                <a:cubicBezTo>
                  <a:pt x="918" y="1288"/>
                  <a:pt x="1374" y="832"/>
                  <a:pt x="1937" y="832"/>
                </a:cubicBezTo>
                <a:cubicBezTo>
                  <a:pt x="2499" y="832"/>
                  <a:pt x="2956" y="1288"/>
                  <a:pt x="2956" y="1851"/>
                </a:cubicBezTo>
                <a:cubicBezTo>
                  <a:pt x="2956" y="2414"/>
                  <a:pt x="2499" y="2845"/>
                  <a:pt x="1937" y="2845"/>
                </a:cubicBezTo>
                <a:close/>
                <a:moveTo>
                  <a:pt x="1739" y="1202"/>
                </a:moveTo>
                <a:cubicBezTo>
                  <a:pt x="1739" y="2402"/>
                  <a:pt x="1739" y="2402"/>
                  <a:pt x="1739" y="2402"/>
                </a:cubicBezTo>
                <a:cubicBezTo>
                  <a:pt x="2460" y="1795"/>
                  <a:pt x="2460" y="1795"/>
                  <a:pt x="2460" y="1795"/>
                </a:cubicBezTo>
                <a:lnTo>
                  <a:pt x="1739" y="1202"/>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微软雅黑" panose="020B0503020204020204" pitchFamily="34" charset="-122"/>
              <a:cs typeface="+mn-ea"/>
              <a:sym typeface="+mn-lt"/>
            </a:endParaRPr>
          </a:p>
        </p:txBody>
      </p:sp>
      <p:sp>
        <p:nvSpPr>
          <p:cNvPr id="78" name="KSO_Shape"/>
          <p:cNvSpPr/>
          <p:nvPr/>
        </p:nvSpPr>
        <p:spPr bwMode="auto">
          <a:xfrm>
            <a:off x="263525" y="6202363"/>
            <a:ext cx="360363" cy="250825"/>
          </a:xfrm>
          <a:custGeom>
            <a:avLst/>
            <a:gdLst>
              <a:gd name="T0" fmla="*/ 1352369 w 8041"/>
              <a:gd name="T1" fmla="*/ 1071372 h 5610"/>
              <a:gd name="T2" fmla="*/ 913745 w 8041"/>
              <a:gd name="T3" fmla="*/ 1256091 h 5610"/>
              <a:gd name="T4" fmla="*/ 438624 w 8041"/>
              <a:gd name="T5" fmla="*/ 1083462 h 5610"/>
              <a:gd name="T6" fmla="*/ 0 w 8041"/>
              <a:gd name="T7" fmla="*/ 1250270 h 5610"/>
              <a:gd name="T8" fmla="*/ 132774 w 8041"/>
              <a:gd name="T9" fmla="*/ 124266 h 5610"/>
              <a:gd name="T10" fmla="*/ 496391 w 8041"/>
              <a:gd name="T11" fmla="*/ 0 h 5610"/>
              <a:gd name="T12" fmla="*/ 865606 w 8041"/>
              <a:gd name="T13" fmla="*/ 118444 h 5610"/>
              <a:gd name="T14" fmla="*/ 1225416 w 8041"/>
              <a:gd name="T15" fmla="*/ 12091 h 5610"/>
              <a:gd name="T16" fmla="*/ 1558135 w 8041"/>
              <a:gd name="T17" fmla="*/ 66723 h 5610"/>
              <a:gd name="T18" fmla="*/ 1800397 w 8041"/>
              <a:gd name="T19" fmla="*/ 1256091 h 5610"/>
              <a:gd name="T20" fmla="*/ 1352369 w 8041"/>
              <a:gd name="T21" fmla="*/ 1071372 h 5610"/>
              <a:gd name="T22" fmla="*/ 524379 w 8041"/>
              <a:gd name="T23" fmla="*/ 70305 h 5610"/>
              <a:gd name="T24" fmla="*/ 463030 w 8041"/>
              <a:gd name="T25" fmla="*/ 986737 h 5610"/>
              <a:gd name="T26" fmla="*/ 901654 w 8041"/>
              <a:gd name="T27" fmla="*/ 1181532 h 5610"/>
              <a:gd name="T28" fmla="*/ 878368 w 8041"/>
              <a:gd name="T29" fmla="*/ 191436 h 5610"/>
              <a:gd name="T30" fmla="*/ 877249 w 8041"/>
              <a:gd name="T31" fmla="*/ 192108 h 5610"/>
              <a:gd name="T32" fmla="*/ 524379 w 8041"/>
              <a:gd name="T33" fmla="*/ 70305 h 5610"/>
              <a:gd name="T34" fmla="*/ 1507309 w 8041"/>
              <a:gd name="T35" fmla="*/ 128520 h 5610"/>
              <a:gd name="T36" fmla="*/ 1241761 w 8041"/>
              <a:gd name="T37" fmla="*/ 90456 h 5610"/>
              <a:gd name="T38" fmla="*/ 1338039 w 8041"/>
              <a:gd name="T39" fmla="*/ 970392 h 5610"/>
              <a:gd name="T40" fmla="*/ 1694491 w 8041"/>
              <a:gd name="T41" fmla="*/ 1125332 h 5610"/>
              <a:gd name="T42" fmla="*/ 1507309 w 8041"/>
              <a:gd name="T43" fmla="*/ 128520 h 56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41" h="5610">
                <a:moveTo>
                  <a:pt x="6040" y="4785"/>
                </a:moveTo>
                <a:lnTo>
                  <a:pt x="4081" y="5610"/>
                </a:lnTo>
                <a:lnTo>
                  <a:pt x="1959" y="4839"/>
                </a:lnTo>
                <a:lnTo>
                  <a:pt x="0" y="5584"/>
                </a:lnTo>
                <a:lnTo>
                  <a:pt x="593" y="555"/>
                </a:lnTo>
                <a:lnTo>
                  <a:pt x="2217" y="0"/>
                </a:lnTo>
                <a:lnTo>
                  <a:pt x="3866" y="529"/>
                </a:lnTo>
                <a:lnTo>
                  <a:pt x="5473" y="54"/>
                </a:lnTo>
                <a:lnTo>
                  <a:pt x="6959" y="298"/>
                </a:lnTo>
                <a:lnTo>
                  <a:pt x="8041" y="5610"/>
                </a:lnTo>
                <a:lnTo>
                  <a:pt x="6040" y="4785"/>
                </a:lnTo>
                <a:close/>
                <a:moveTo>
                  <a:pt x="2342" y="314"/>
                </a:moveTo>
                <a:lnTo>
                  <a:pt x="2068" y="4407"/>
                </a:lnTo>
                <a:lnTo>
                  <a:pt x="4027" y="5277"/>
                </a:lnTo>
                <a:lnTo>
                  <a:pt x="3923" y="855"/>
                </a:lnTo>
                <a:lnTo>
                  <a:pt x="3918" y="858"/>
                </a:lnTo>
                <a:lnTo>
                  <a:pt x="2342" y="314"/>
                </a:lnTo>
                <a:close/>
                <a:moveTo>
                  <a:pt x="6732" y="574"/>
                </a:moveTo>
                <a:lnTo>
                  <a:pt x="5546" y="404"/>
                </a:lnTo>
                <a:lnTo>
                  <a:pt x="5976" y="4334"/>
                </a:lnTo>
                <a:lnTo>
                  <a:pt x="7568" y="5026"/>
                </a:lnTo>
                <a:lnTo>
                  <a:pt x="6732" y="574"/>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微软雅黑" panose="020B0503020204020204" pitchFamily="34" charset="-122"/>
              <a:cs typeface="+mn-ea"/>
              <a:sym typeface="+mn-lt"/>
            </a:endParaRPr>
          </a:p>
        </p:txBody>
      </p:sp>
      <p:sp>
        <p:nvSpPr>
          <p:cNvPr id="79" name="KSO_Shape"/>
          <p:cNvSpPr/>
          <p:nvPr/>
        </p:nvSpPr>
        <p:spPr bwMode="auto">
          <a:xfrm>
            <a:off x="263525" y="3573463"/>
            <a:ext cx="338138" cy="287338"/>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微软雅黑" panose="020B0503020204020204" pitchFamily="34" charset="-122"/>
              <a:cs typeface="+mn-ea"/>
              <a:sym typeface="+mn-lt"/>
            </a:endParaRPr>
          </a:p>
        </p:txBody>
      </p:sp>
      <p:pic>
        <p:nvPicPr>
          <p:cNvPr id="10280" name="图片 94"/>
          <p:cNvPicPr>
            <a:picLocks noChangeAspect="1"/>
          </p:cNvPicPr>
          <p:nvPr userDrawn="1"/>
        </p:nvPicPr>
        <p:blipFill>
          <a:blip r:embed="rId9"/>
          <a:stretch>
            <a:fillRect/>
          </a:stretch>
        </p:blipFill>
        <p:spPr>
          <a:xfrm>
            <a:off x="2373313" y="33338"/>
            <a:ext cx="2527300" cy="979487"/>
          </a:xfrm>
          <a:prstGeom prst="rect">
            <a:avLst/>
          </a:prstGeom>
          <a:noFill/>
          <a:ln w="9525">
            <a:noFill/>
          </a:ln>
        </p:spPr>
      </p:pic>
      <p:cxnSp>
        <p:nvCxnSpPr>
          <p:cNvPr id="81" name="直接连接符 187"/>
          <p:cNvCxnSpPr/>
          <p:nvPr/>
        </p:nvCxnSpPr>
        <p:spPr>
          <a:xfrm>
            <a:off x="1271588" y="650875"/>
            <a:ext cx="5762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188"/>
          <p:cNvCxnSpPr/>
          <p:nvPr/>
        </p:nvCxnSpPr>
        <p:spPr>
          <a:xfrm>
            <a:off x="-25400" y="650875"/>
            <a:ext cx="6492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3" name="圆角矩形 189"/>
          <p:cNvSpPr/>
          <p:nvPr/>
        </p:nvSpPr>
        <p:spPr>
          <a:xfrm>
            <a:off x="334963" y="390525"/>
            <a:ext cx="1223963" cy="571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200" b="0"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84" name="文本框 190"/>
          <p:cNvSpPr txBox="1">
            <a:spLocks noChangeArrowheads="1"/>
          </p:cNvSpPr>
          <p:nvPr/>
        </p:nvSpPr>
        <p:spPr bwMode="auto">
          <a:xfrm>
            <a:off x="338138" y="387350"/>
            <a:ext cx="1220788" cy="560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pitchFamily="34" charset="-122"/>
                <a:cs typeface="+mn-cs"/>
                <a:sym typeface="+mn-lt"/>
              </a:rPr>
              <a:t> 第三章</a:t>
            </a:r>
            <a:endParaRPr kumimoji="0" lang="en-US" altLang="zh-CN"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pitchFamily="34"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pitchFamily="34" charset="-122"/>
                <a:cs typeface="+mn-cs"/>
                <a:sym typeface="+mn-lt"/>
              </a:rPr>
              <a:t>企业合并</a:t>
            </a:r>
            <a:endPar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pitchFamily="34" charset="-122"/>
              <a:cs typeface="+mn-cs"/>
              <a:sym typeface="+mn-lt"/>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4.png"/><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9" Type="http://schemas.openxmlformats.org/officeDocument/2006/relationships/slideLayout" Target="../slideLayouts/slideLayout108.xml"/><Relationship Id="rId98" Type="http://schemas.openxmlformats.org/officeDocument/2006/relationships/slideLayout" Target="../slideLayouts/slideLayout107.xml"/><Relationship Id="rId97" Type="http://schemas.openxmlformats.org/officeDocument/2006/relationships/slideLayout" Target="../slideLayouts/slideLayout106.xml"/><Relationship Id="rId96" Type="http://schemas.openxmlformats.org/officeDocument/2006/relationships/slideLayout" Target="../slideLayouts/slideLayout105.xml"/><Relationship Id="rId95" Type="http://schemas.openxmlformats.org/officeDocument/2006/relationships/slideLayout" Target="../slideLayouts/slideLayout104.xml"/><Relationship Id="rId94" Type="http://schemas.openxmlformats.org/officeDocument/2006/relationships/slideLayout" Target="../slideLayouts/slideLayout103.xml"/><Relationship Id="rId93" Type="http://schemas.openxmlformats.org/officeDocument/2006/relationships/slideLayout" Target="../slideLayouts/slideLayout102.xml"/><Relationship Id="rId92" Type="http://schemas.openxmlformats.org/officeDocument/2006/relationships/slideLayout" Target="../slideLayouts/slideLayout101.xml"/><Relationship Id="rId91" Type="http://schemas.openxmlformats.org/officeDocument/2006/relationships/slideLayout" Target="../slideLayouts/slideLayout100.xml"/><Relationship Id="rId90" Type="http://schemas.openxmlformats.org/officeDocument/2006/relationships/slideLayout" Target="../slideLayouts/slideLayout99.xml"/><Relationship Id="rId9" Type="http://schemas.openxmlformats.org/officeDocument/2006/relationships/slideLayout" Target="../slideLayouts/slideLayout18.xml"/><Relationship Id="rId89" Type="http://schemas.openxmlformats.org/officeDocument/2006/relationships/slideLayout" Target="../slideLayouts/slideLayout98.xml"/><Relationship Id="rId88" Type="http://schemas.openxmlformats.org/officeDocument/2006/relationships/slideLayout" Target="../slideLayouts/slideLayout97.xml"/><Relationship Id="rId87" Type="http://schemas.openxmlformats.org/officeDocument/2006/relationships/slideLayout" Target="../slideLayouts/slideLayout96.xml"/><Relationship Id="rId86" Type="http://schemas.openxmlformats.org/officeDocument/2006/relationships/slideLayout" Target="../slideLayouts/slideLayout95.xml"/><Relationship Id="rId85" Type="http://schemas.openxmlformats.org/officeDocument/2006/relationships/slideLayout" Target="../slideLayouts/slideLayout94.xml"/><Relationship Id="rId84" Type="http://schemas.openxmlformats.org/officeDocument/2006/relationships/slideLayout" Target="../slideLayouts/slideLayout93.xml"/><Relationship Id="rId83" Type="http://schemas.openxmlformats.org/officeDocument/2006/relationships/slideLayout" Target="../slideLayouts/slideLayout92.xml"/><Relationship Id="rId82" Type="http://schemas.openxmlformats.org/officeDocument/2006/relationships/slideLayout" Target="../slideLayouts/slideLayout91.xml"/><Relationship Id="rId81" Type="http://schemas.openxmlformats.org/officeDocument/2006/relationships/slideLayout" Target="../slideLayouts/slideLayout90.xml"/><Relationship Id="rId80" Type="http://schemas.openxmlformats.org/officeDocument/2006/relationships/slideLayout" Target="../slideLayouts/slideLayout89.xml"/><Relationship Id="rId8" Type="http://schemas.openxmlformats.org/officeDocument/2006/relationships/slideLayout" Target="../slideLayouts/slideLayout17.xml"/><Relationship Id="rId79" Type="http://schemas.openxmlformats.org/officeDocument/2006/relationships/slideLayout" Target="../slideLayouts/slideLayout88.xml"/><Relationship Id="rId78" Type="http://schemas.openxmlformats.org/officeDocument/2006/relationships/slideLayout" Target="../slideLayouts/slideLayout87.xml"/><Relationship Id="rId77" Type="http://schemas.openxmlformats.org/officeDocument/2006/relationships/slideLayout" Target="../slideLayouts/slideLayout86.xml"/><Relationship Id="rId76" Type="http://schemas.openxmlformats.org/officeDocument/2006/relationships/slideLayout" Target="../slideLayouts/slideLayout85.xml"/><Relationship Id="rId75" Type="http://schemas.openxmlformats.org/officeDocument/2006/relationships/slideLayout" Target="../slideLayouts/slideLayout84.xml"/><Relationship Id="rId74" Type="http://schemas.openxmlformats.org/officeDocument/2006/relationships/slideLayout" Target="../slideLayouts/slideLayout83.xml"/><Relationship Id="rId73" Type="http://schemas.openxmlformats.org/officeDocument/2006/relationships/slideLayout" Target="../slideLayouts/slideLayout82.xml"/><Relationship Id="rId72" Type="http://schemas.openxmlformats.org/officeDocument/2006/relationships/slideLayout" Target="../slideLayouts/slideLayout81.xml"/><Relationship Id="rId71" Type="http://schemas.openxmlformats.org/officeDocument/2006/relationships/slideLayout" Target="../slideLayouts/slideLayout80.xml"/><Relationship Id="rId70" Type="http://schemas.openxmlformats.org/officeDocument/2006/relationships/slideLayout" Target="../slideLayouts/slideLayout79.xml"/><Relationship Id="rId7" Type="http://schemas.openxmlformats.org/officeDocument/2006/relationships/slideLayout" Target="../slideLayouts/slideLayout16.xml"/><Relationship Id="rId69" Type="http://schemas.openxmlformats.org/officeDocument/2006/relationships/slideLayout" Target="../slideLayouts/slideLayout78.xml"/><Relationship Id="rId68" Type="http://schemas.openxmlformats.org/officeDocument/2006/relationships/slideLayout" Target="../slideLayouts/slideLayout77.xml"/><Relationship Id="rId67" Type="http://schemas.openxmlformats.org/officeDocument/2006/relationships/slideLayout" Target="../slideLayouts/slideLayout76.xml"/><Relationship Id="rId66" Type="http://schemas.openxmlformats.org/officeDocument/2006/relationships/slideLayout" Target="../slideLayouts/slideLayout75.xml"/><Relationship Id="rId65" Type="http://schemas.openxmlformats.org/officeDocument/2006/relationships/slideLayout" Target="../slideLayouts/slideLayout74.xml"/><Relationship Id="rId64" Type="http://schemas.openxmlformats.org/officeDocument/2006/relationships/slideLayout" Target="../slideLayouts/slideLayout73.xml"/><Relationship Id="rId63" Type="http://schemas.openxmlformats.org/officeDocument/2006/relationships/slideLayout" Target="../slideLayouts/slideLayout72.xml"/><Relationship Id="rId62" Type="http://schemas.openxmlformats.org/officeDocument/2006/relationships/slideLayout" Target="../slideLayouts/slideLayout71.xml"/><Relationship Id="rId61" Type="http://schemas.openxmlformats.org/officeDocument/2006/relationships/slideLayout" Target="../slideLayouts/slideLayout70.xml"/><Relationship Id="rId60" Type="http://schemas.openxmlformats.org/officeDocument/2006/relationships/slideLayout" Target="../slideLayouts/slideLayout69.xml"/><Relationship Id="rId6" Type="http://schemas.openxmlformats.org/officeDocument/2006/relationships/slideLayout" Target="../slideLayouts/slideLayout15.xml"/><Relationship Id="rId59" Type="http://schemas.openxmlformats.org/officeDocument/2006/relationships/slideLayout" Target="../slideLayouts/slideLayout68.xml"/><Relationship Id="rId58" Type="http://schemas.openxmlformats.org/officeDocument/2006/relationships/slideLayout" Target="../slideLayouts/slideLayout67.xml"/><Relationship Id="rId57" Type="http://schemas.openxmlformats.org/officeDocument/2006/relationships/slideLayout" Target="../slideLayouts/slideLayout66.xml"/><Relationship Id="rId56" Type="http://schemas.openxmlformats.org/officeDocument/2006/relationships/slideLayout" Target="../slideLayouts/slideLayout65.xml"/><Relationship Id="rId55" Type="http://schemas.openxmlformats.org/officeDocument/2006/relationships/slideLayout" Target="../slideLayouts/slideLayout64.xml"/><Relationship Id="rId54" Type="http://schemas.openxmlformats.org/officeDocument/2006/relationships/slideLayout" Target="../slideLayouts/slideLayout63.xml"/><Relationship Id="rId53" Type="http://schemas.openxmlformats.org/officeDocument/2006/relationships/slideLayout" Target="../slideLayouts/slideLayout62.xml"/><Relationship Id="rId52" Type="http://schemas.openxmlformats.org/officeDocument/2006/relationships/slideLayout" Target="../slideLayouts/slideLayout61.xml"/><Relationship Id="rId51" Type="http://schemas.openxmlformats.org/officeDocument/2006/relationships/slideLayout" Target="../slideLayouts/slideLayout60.xml"/><Relationship Id="rId50" Type="http://schemas.openxmlformats.org/officeDocument/2006/relationships/slideLayout" Target="../slideLayouts/slideLayout59.xml"/><Relationship Id="rId5" Type="http://schemas.openxmlformats.org/officeDocument/2006/relationships/slideLayout" Target="../slideLayouts/slideLayout14.xml"/><Relationship Id="rId49" Type="http://schemas.openxmlformats.org/officeDocument/2006/relationships/slideLayout" Target="../slideLayouts/slideLayout58.xml"/><Relationship Id="rId48" Type="http://schemas.openxmlformats.org/officeDocument/2006/relationships/slideLayout" Target="../slideLayouts/slideLayout57.xml"/><Relationship Id="rId47" Type="http://schemas.openxmlformats.org/officeDocument/2006/relationships/slideLayout" Target="../slideLayouts/slideLayout56.xml"/><Relationship Id="rId46" Type="http://schemas.openxmlformats.org/officeDocument/2006/relationships/slideLayout" Target="../slideLayouts/slideLayout55.xml"/><Relationship Id="rId45" Type="http://schemas.openxmlformats.org/officeDocument/2006/relationships/slideLayout" Target="../slideLayouts/slideLayout54.xml"/><Relationship Id="rId44" Type="http://schemas.openxmlformats.org/officeDocument/2006/relationships/slideLayout" Target="../slideLayouts/slideLayout53.xml"/><Relationship Id="rId43" Type="http://schemas.openxmlformats.org/officeDocument/2006/relationships/slideLayout" Target="../slideLayouts/slideLayout52.xml"/><Relationship Id="rId42" Type="http://schemas.openxmlformats.org/officeDocument/2006/relationships/slideLayout" Target="../slideLayouts/slideLayout51.xml"/><Relationship Id="rId41" Type="http://schemas.openxmlformats.org/officeDocument/2006/relationships/slideLayout" Target="../slideLayouts/slideLayout50.xml"/><Relationship Id="rId40" Type="http://schemas.openxmlformats.org/officeDocument/2006/relationships/slideLayout" Target="../slideLayouts/slideLayout49.xml"/><Relationship Id="rId4" Type="http://schemas.openxmlformats.org/officeDocument/2006/relationships/slideLayout" Target="../slideLayouts/slideLayout13.xml"/><Relationship Id="rId39" Type="http://schemas.openxmlformats.org/officeDocument/2006/relationships/slideLayout" Target="../slideLayouts/slideLayout48.xml"/><Relationship Id="rId38" Type="http://schemas.openxmlformats.org/officeDocument/2006/relationships/slideLayout" Target="../slideLayouts/slideLayout47.xml"/><Relationship Id="rId37" Type="http://schemas.openxmlformats.org/officeDocument/2006/relationships/slideLayout" Target="../slideLayouts/slideLayout46.xml"/><Relationship Id="rId36" Type="http://schemas.openxmlformats.org/officeDocument/2006/relationships/slideLayout" Target="../slideLayouts/slideLayout45.xml"/><Relationship Id="rId35" Type="http://schemas.openxmlformats.org/officeDocument/2006/relationships/slideLayout" Target="../slideLayouts/slideLayout44.xml"/><Relationship Id="rId34" Type="http://schemas.openxmlformats.org/officeDocument/2006/relationships/slideLayout" Target="../slideLayouts/slideLayout43.xml"/><Relationship Id="rId33" Type="http://schemas.openxmlformats.org/officeDocument/2006/relationships/slideLayout" Target="../slideLayouts/slideLayout42.xml"/><Relationship Id="rId32" Type="http://schemas.openxmlformats.org/officeDocument/2006/relationships/slideLayout" Target="../slideLayouts/slideLayout41.xml"/><Relationship Id="rId31" Type="http://schemas.openxmlformats.org/officeDocument/2006/relationships/slideLayout" Target="../slideLayouts/slideLayout40.xml"/><Relationship Id="rId30" Type="http://schemas.openxmlformats.org/officeDocument/2006/relationships/slideLayout" Target="../slideLayouts/slideLayout39.xml"/><Relationship Id="rId3" Type="http://schemas.openxmlformats.org/officeDocument/2006/relationships/slideLayout" Target="../slideLayouts/slideLayout12.xml"/><Relationship Id="rId29" Type="http://schemas.openxmlformats.org/officeDocument/2006/relationships/slideLayout" Target="../slideLayouts/slideLayout38.xml"/><Relationship Id="rId28" Type="http://schemas.openxmlformats.org/officeDocument/2006/relationships/slideLayout" Target="../slideLayouts/slideLayout37.xml"/><Relationship Id="rId27" Type="http://schemas.openxmlformats.org/officeDocument/2006/relationships/slideLayout" Target="../slideLayouts/slideLayout36.xml"/><Relationship Id="rId26" Type="http://schemas.openxmlformats.org/officeDocument/2006/relationships/slideLayout" Target="../slideLayouts/slideLayout35.xml"/><Relationship Id="rId25" Type="http://schemas.openxmlformats.org/officeDocument/2006/relationships/slideLayout" Target="../slideLayouts/slideLayout34.xml"/><Relationship Id="rId24" Type="http://schemas.openxmlformats.org/officeDocument/2006/relationships/slideLayout" Target="../slideLayouts/slideLayout33.xml"/><Relationship Id="rId23" Type="http://schemas.openxmlformats.org/officeDocument/2006/relationships/slideLayout" Target="../slideLayouts/slideLayout32.xml"/><Relationship Id="rId22" Type="http://schemas.openxmlformats.org/officeDocument/2006/relationships/slideLayout" Target="../slideLayouts/slideLayout31.xml"/><Relationship Id="rId21" Type="http://schemas.openxmlformats.org/officeDocument/2006/relationships/slideLayout" Target="../slideLayouts/slideLayout30.xml"/><Relationship Id="rId20" Type="http://schemas.openxmlformats.org/officeDocument/2006/relationships/slideLayout" Target="../slideLayouts/slideLayout29.xml"/><Relationship Id="rId2" Type="http://schemas.openxmlformats.org/officeDocument/2006/relationships/slideLayout" Target="../slideLayouts/slideLayout11.xml"/><Relationship Id="rId19" Type="http://schemas.openxmlformats.org/officeDocument/2006/relationships/slideLayout" Target="../slideLayouts/slideLayout28.xml"/><Relationship Id="rId18" Type="http://schemas.openxmlformats.org/officeDocument/2006/relationships/slideLayout" Target="../slideLayouts/slideLayout27.xml"/><Relationship Id="rId17" Type="http://schemas.openxmlformats.org/officeDocument/2006/relationships/slideLayout" Target="../slideLayouts/slideLayout26.xml"/><Relationship Id="rId16" Type="http://schemas.openxmlformats.org/officeDocument/2006/relationships/slideLayout" Target="../slideLayouts/slideLayout25.xml"/><Relationship Id="rId15" Type="http://schemas.openxmlformats.org/officeDocument/2006/relationships/slideLayout" Target="../slideLayouts/slideLayout24.xml"/><Relationship Id="rId142" Type="http://schemas.openxmlformats.org/officeDocument/2006/relationships/theme" Target="../theme/theme2.xml"/><Relationship Id="rId141" Type="http://schemas.openxmlformats.org/officeDocument/2006/relationships/image" Target="../media/image4.png"/><Relationship Id="rId140" Type="http://schemas.openxmlformats.org/officeDocument/2006/relationships/tags" Target="../tags/tag64.xml"/><Relationship Id="rId14" Type="http://schemas.openxmlformats.org/officeDocument/2006/relationships/slideLayout" Target="../slideLayouts/slideLayout23.xml"/><Relationship Id="rId139" Type="http://schemas.openxmlformats.org/officeDocument/2006/relationships/tags" Target="../tags/tag63.xml"/><Relationship Id="rId138" Type="http://schemas.openxmlformats.org/officeDocument/2006/relationships/tags" Target="../tags/tag62.xml"/><Relationship Id="rId137" Type="http://schemas.openxmlformats.org/officeDocument/2006/relationships/tags" Target="../tags/tag61.xml"/><Relationship Id="rId136" Type="http://schemas.openxmlformats.org/officeDocument/2006/relationships/tags" Target="../tags/tag60.xml"/><Relationship Id="rId135" Type="http://schemas.openxmlformats.org/officeDocument/2006/relationships/tags" Target="../tags/tag59.xml"/><Relationship Id="rId134" Type="http://schemas.openxmlformats.org/officeDocument/2006/relationships/slideLayout" Target="../slideLayouts/slideLayout143.xml"/><Relationship Id="rId133" Type="http://schemas.openxmlformats.org/officeDocument/2006/relationships/slideLayout" Target="../slideLayouts/slideLayout142.xml"/><Relationship Id="rId132" Type="http://schemas.openxmlformats.org/officeDocument/2006/relationships/slideLayout" Target="../slideLayouts/slideLayout141.xml"/><Relationship Id="rId131" Type="http://schemas.openxmlformats.org/officeDocument/2006/relationships/slideLayout" Target="../slideLayouts/slideLayout140.xml"/><Relationship Id="rId130" Type="http://schemas.openxmlformats.org/officeDocument/2006/relationships/slideLayout" Target="../slideLayouts/slideLayout139.xml"/><Relationship Id="rId13" Type="http://schemas.openxmlformats.org/officeDocument/2006/relationships/slideLayout" Target="../slideLayouts/slideLayout22.xml"/><Relationship Id="rId129" Type="http://schemas.openxmlformats.org/officeDocument/2006/relationships/slideLayout" Target="../slideLayouts/slideLayout138.xml"/><Relationship Id="rId128" Type="http://schemas.openxmlformats.org/officeDocument/2006/relationships/slideLayout" Target="../slideLayouts/slideLayout137.xml"/><Relationship Id="rId127" Type="http://schemas.openxmlformats.org/officeDocument/2006/relationships/slideLayout" Target="../slideLayouts/slideLayout136.xml"/><Relationship Id="rId126" Type="http://schemas.openxmlformats.org/officeDocument/2006/relationships/slideLayout" Target="../slideLayouts/slideLayout135.xml"/><Relationship Id="rId125" Type="http://schemas.openxmlformats.org/officeDocument/2006/relationships/slideLayout" Target="../slideLayouts/slideLayout134.xml"/><Relationship Id="rId124" Type="http://schemas.openxmlformats.org/officeDocument/2006/relationships/slideLayout" Target="../slideLayouts/slideLayout133.xml"/><Relationship Id="rId123" Type="http://schemas.openxmlformats.org/officeDocument/2006/relationships/slideLayout" Target="../slideLayouts/slideLayout132.xml"/><Relationship Id="rId122" Type="http://schemas.openxmlformats.org/officeDocument/2006/relationships/slideLayout" Target="../slideLayouts/slideLayout131.xml"/><Relationship Id="rId121" Type="http://schemas.openxmlformats.org/officeDocument/2006/relationships/slideLayout" Target="../slideLayouts/slideLayout130.xml"/><Relationship Id="rId120" Type="http://schemas.openxmlformats.org/officeDocument/2006/relationships/slideLayout" Target="../slideLayouts/slideLayout129.xml"/><Relationship Id="rId12" Type="http://schemas.openxmlformats.org/officeDocument/2006/relationships/slideLayout" Target="../slideLayouts/slideLayout21.xml"/><Relationship Id="rId119" Type="http://schemas.openxmlformats.org/officeDocument/2006/relationships/slideLayout" Target="../slideLayouts/slideLayout128.xml"/><Relationship Id="rId118" Type="http://schemas.openxmlformats.org/officeDocument/2006/relationships/slideLayout" Target="../slideLayouts/slideLayout127.xml"/><Relationship Id="rId117" Type="http://schemas.openxmlformats.org/officeDocument/2006/relationships/slideLayout" Target="../slideLayouts/slideLayout126.xml"/><Relationship Id="rId116" Type="http://schemas.openxmlformats.org/officeDocument/2006/relationships/slideLayout" Target="../slideLayouts/slideLayout125.xml"/><Relationship Id="rId115" Type="http://schemas.openxmlformats.org/officeDocument/2006/relationships/slideLayout" Target="../slideLayouts/slideLayout124.xml"/><Relationship Id="rId114" Type="http://schemas.openxmlformats.org/officeDocument/2006/relationships/slideLayout" Target="../slideLayouts/slideLayout123.xml"/><Relationship Id="rId113" Type="http://schemas.openxmlformats.org/officeDocument/2006/relationships/slideLayout" Target="../slideLayouts/slideLayout122.xml"/><Relationship Id="rId112" Type="http://schemas.openxmlformats.org/officeDocument/2006/relationships/slideLayout" Target="../slideLayouts/slideLayout121.xml"/><Relationship Id="rId111" Type="http://schemas.openxmlformats.org/officeDocument/2006/relationships/slideLayout" Target="../slideLayouts/slideLayout120.xml"/><Relationship Id="rId110" Type="http://schemas.openxmlformats.org/officeDocument/2006/relationships/slideLayout" Target="../slideLayouts/slideLayout119.xml"/><Relationship Id="rId11" Type="http://schemas.openxmlformats.org/officeDocument/2006/relationships/slideLayout" Target="../slideLayouts/slideLayout20.xml"/><Relationship Id="rId109" Type="http://schemas.openxmlformats.org/officeDocument/2006/relationships/slideLayout" Target="../slideLayouts/slideLayout118.xml"/><Relationship Id="rId108" Type="http://schemas.openxmlformats.org/officeDocument/2006/relationships/slideLayout" Target="../slideLayouts/slideLayout117.xml"/><Relationship Id="rId107" Type="http://schemas.openxmlformats.org/officeDocument/2006/relationships/slideLayout" Target="../slideLayouts/slideLayout116.xml"/><Relationship Id="rId106" Type="http://schemas.openxmlformats.org/officeDocument/2006/relationships/slideLayout" Target="../slideLayouts/slideLayout115.xml"/><Relationship Id="rId105" Type="http://schemas.openxmlformats.org/officeDocument/2006/relationships/slideLayout" Target="../slideLayouts/slideLayout114.xml"/><Relationship Id="rId104" Type="http://schemas.openxmlformats.org/officeDocument/2006/relationships/slideLayout" Target="../slideLayouts/slideLayout113.xml"/><Relationship Id="rId103" Type="http://schemas.openxmlformats.org/officeDocument/2006/relationships/slideLayout" Target="../slideLayouts/slideLayout112.xml"/><Relationship Id="rId102" Type="http://schemas.openxmlformats.org/officeDocument/2006/relationships/slideLayout" Target="../slideLayouts/slideLayout111.xml"/><Relationship Id="rId101" Type="http://schemas.openxmlformats.org/officeDocument/2006/relationships/slideLayout" Target="../slideLayouts/slideLayout110.xml"/><Relationship Id="rId100" Type="http://schemas.openxmlformats.org/officeDocument/2006/relationships/slideLayout" Target="../slideLayouts/slideLayout109.xml"/><Relationship Id="rId10" Type="http://schemas.openxmlformats.org/officeDocument/2006/relationships/slideLayout" Target="../slideLayouts/slideLayout19.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p:pic>
        <p:nvPicPr>
          <p:cNvPr id="1026" name="图片 1"/>
          <p:cNvPicPr>
            <a:picLocks noChangeAspect="1"/>
          </p:cNvPicPr>
          <p:nvPr userDrawn="1"/>
        </p:nvPicPr>
        <p:blipFill>
          <a:blip r:embed="rId11"/>
          <a:stretch>
            <a:fillRect/>
          </a:stretch>
        </p:blipFill>
        <p:spPr>
          <a:xfrm>
            <a:off x="1879600" y="2832100"/>
            <a:ext cx="8432800" cy="11938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l" defTabSz="913130"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7330" indent="-227330" algn="l" defTabSz="913130"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defTabSz="913130"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defTabSz="913130"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defTabSz="913130"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defTabSz="913130"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35"/>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136"/>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37"/>
            </p:custDataLst>
          </p:nvPr>
        </p:nvSpPr>
        <p:spPr>
          <a:xfrm>
            <a:off x="879475" y="6350000"/>
            <a:ext cx="2700338" cy="315913"/>
          </a:xfrm>
          <a:prstGeom prst="rect">
            <a:avLst/>
          </a:prstGeom>
        </p:spPr>
        <p:txBody>
          <a:bodyPr vert="horz" lIns="91440" tIns="45720" rIns="91440" bIns="45720" rtlCol="0" anchor="ctr">
            <a:normAutofit/>
          </a:bodyPr>
          <a:lstStyle>
            <a:lvl1pPr algn="l">
              <a:defRPr sz="1200" noProof="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138"/>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noProof="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4"/>
            <p:custDataLst>
              <p:tags r:id="rId139"/>
            </p:custDataLst>
          </p:nvPr>
        </p:nvSpPr>
        <p:spPr>
          <a:xfrm>
            <a:off x="8610600" y="6350000"/>
            <a:ext cx="2700338" cy="315913"/>
          </a:xfrm>
          <a:prstGeom prst="rect">
            <a:avLst/>
          </a:prstGeom>
        </p:spPr>
        <p:txBody>
          <a:bodyPr vert="horz" lIns="91440" tIns="45720" rIns="91440" bIns="45720" rtlCol="0" anchor="ctr">
            <a:normAutofit/>
          </a:bodyPr>
          <a:lstStyle>
            <a:lvl1pPr algn="r">
              <a:defRPr sz="1200" noProof="1"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fld id="{792406D8-26EB-4522-8BD0-8ABE76B1480B}" type="slidenum">
              <a:rPr lang="zh-CN" altLang="en-US"/>
            </a:fld>
            <a:endParaRPr lang="zh-CN" altLang="en-US" dirty="0"/>
          </a:p>
        </p:txBody>
      </p:sp>
      <p:sp>
        <p:nvSpPr>
          <p:cNvPr id="7" name="KSO_TEMPLATE" hidden="1"/>
          <p:cNvSpPr/>
          <p:nvPr>
            <p:custDataLst>
              <p:tags r:id="rId14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pic>
        <p:nvPicPr>
          <p:cNvPr id="2" name="图片 1"/>
          <p:cNvPicPr>
            <a:picLocks noChangeAspect="1"/>
          </p:cNvPicPr>
          <p:nvPr userDrawn="1"/>
        </p:nvPicPr>
        <p:blipFill>
          <a:blip r:embed="rId141"/>
          <a:stretch>
            <a:fillRect/>
          </a:stretch>
        </p:blipFill>
        <p:spPr>
          <a:xfrm>
            <a:off x="1879600" y="2832100"/>
            <a:ext cx="8432800" cy="11938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 id="2147483704" r:id="rId46"/>
    <p:sldLayoutId id="2147483705" r:id="rId47"/>
    <p:sldLayoutId id="2147483706" r:id="rId48"/>
    <p:sldLayoutId id="2147483707" r:id="rId49"/>
    <p:sldLayoutId id="2147483708" r:id="rId50"/>
    <p:sldLayoutId id="2147483709" r:id="rId51"/>
    <p:sldLayoutId id="2147483710" r:id="rId52"/>
    <p:sldLayoutId id="2147483711" r:id="rId53"/>
    <p:sldLayoutId id="2147483712" r:id="rId54"/>
    <p:sldLayoutId id="2147483713" r:id="rId55"/>
    <p:sldLayoutId id="2147483714" r:id="rId56"/>
    <p:sldLayoutId id="2147483715" r:id="rId57"/>
    <p:sldLayoutId id="2147483716" r:id="rId58"/>
    <p:sldLayoutId id="2147483717" r:id="rId59"/>
    <p:sldLayoutId id="2147483718" r:id="rId60"/>
    <p:sldLayoutId id="2147483719" r:id="rId61"/>
    <p:sldLayoutId id="2147483720" r:id="rId62"/>
    <p:sldLayoutId id="2147483721" r:id="rId63"/>
    <p:sldLayoutId id="2147483722" r:id="rId64"/>
    <p:sldLayoutId id="2147483723" r:id="rId65"/>
    <p:sldLayoutId id="2147483724" r:id="rId66"/>
    <p:sldLayoutId id="2147483725" r:id="rId67"/>
    <p:sldLayoutId id="2147483726" r:id="rId68"/>
    <p:sldLayoutId id="2147483727" r:id="rId69"/>
    <p:sldLayoutId id="2147483728" r:id="rId70"/>
    <p:sldLayoutId id="2147483729" r:id="rId71"/>
    <p:sldLayoutId id="2147483730" r:id="rId72"/>
    <p:sldLayoutId id="2147483731" r:id="rId73"/>
    <p:sldLayoutId id="2147483732" r:id="rId74"/>
    <p:sldLayoutId id="2147483733" r:id="rId75"/>
    <p:sldLayoutId id="2147483734" r:id="rId76"/>
    <p:sldLayoutId id="2147483735" r:id="rId77"/>
    <p:sldLayoutId id="2147483736" r:id="rId78"/>
    <p:sldLayoutId id="2147483737" r:id="rId79"/>
    <p:sldLayoutId id="2147483738" r:id="rId80"/>
    <p:sldLayoutId id="2147483739" r:id="rId81"/>
    <p:sldLayoutId id="2147483740" r:id="rId82"/>
    <p:sldLayoutId id="2147483741" r:id="rId83"/>
    <p:sldLayoutId id="2147483742" r:id="rId84"/>
    <p:sldLayoutId id="2147483743" r:id="rId85"/>
    <p:sldLayoutId id="2147483744" r:id="rId86"/>
    <p:sldLayoutId id="2147483745" r:id="rId87"/>
    <p:sldLayoutId id="2147483746" r:id="rId88"/>
    <p:sldLayoutId id="2147483747" r:id="rId89"/>
    <p:sldLayoutId id="2147483748" r:id="rId90"/>
    <p:sldLayoutId id="2147483749" r:id="rId91"/>
    <p:sldLayoutId id="2147483750" r:id="rId92"/>
    <p:sldLayoutId id="2147483751" r:id="rId93"/>
    <p:sldLayoutId id="2147483752" r:id="rId94"/>
    <p:sldLayoutId id="2147483753" r:id="rId95"/>
    <p:sldLayoutId id="2147483754" r:id="rId96"/>
    <p:sldLayoutId id="2147483755" r:id="rId97"/>
    <p:sldLayoutId id="2147483756" r:id="rId98"/>
    <p:sldLayoutId id="2147483757" r:id="rId99"/>
    <p:sldLayoutId id="2147483758" r:id="rId100"/>
    <p:sldLayoutId id="2147483759" r:id="rId101"/>
    <p:sldLayoutId id="2147483760" r:id="rId102"/>
    <p:sldLayoutId id="2147483761" r:id="rId103"/>
    <p:sldLayoutId id="2147483762" r:id="rId104"/>
    <p:sldLayoutId id="2147483763" r:id="rId105"/>
    <p:sldLayoutId id="2147483764" r:id="rId106"/>
    <p:sldLayoutId id="2147483765" r:id="rId107"/>
    <p:sldLayoutId id="2147483766" r:id="rId108"/>
    <p:sldLayoutId id="2147483767" r:id="rId109"/>
    <p:sldLayoutId id="2147483768" r:id="rId110"/>
    <p:sldLayoutId id="2147483769" r:id="rId111"/>
    <p:sldLayoutId id="2147483770" r:id="rId112"/>
    <p:sldLayoutId id="2147483771" r:id="rId113"/>
    <p:sldLayoutId id="2147483772" r:id="rId114"/>
    <p:sldLayoutId id="2147483773" r:id="rId115"/>
    <p:sldLayoutId id="2147483774" r:id="rId116"/>
    <p:sldLayoutId id="2147483775" r:id="rId117"/>
    <p:sldLayoutId id="2147483776" r:id="rId118"/>
    <p:sldLayoutId id="2147483777" r:id="rId119"/>
    <p:sldLayoutId id="2147483778" r:id="rId120"/>
    <p:sldLayoutId id="2147483779" r:id="rId121"/>
    <p:sldLayoutId id="2147483780" r:id="rId122"/>
    <p:sldLayoutId id="2147483781" r:id="rId123"/>
    <p:sldLayoutId id="2147483782" r:id="rId124"/>
    <p:sldLayoutId id="2147483783" r:id="rId125"/>
    <p:sldLayoutId id="2147483784" r:id="rId126"/>
    <p:sldLayoutId id="2147483785" r:id="rId127"/>
    <p:sldLayoutId id="2147483786" r:id="rId128"/>
    <p:sldLayoutId id="2147483787" r:id="rId129"/>
    <p:sldLayoutId id="2147483788" r:id="rId130"/>
    <p:sldLayoutId id="2147483789" r:id="rId131"/>
    <p:sldLayoutId id="2147483790" r:id="rId132"/>
    <p:sldLayoutId id="2147483791" r:id="rId133"/>
    <p:sldLayoutId id="2147483792" r:id="rId134"/>
  </p:sldLayoutIdLst>
  <p:hf sldNum="0" hdr="0" ftr="0" dt="0"/>
  <p:txStyles>
    <p:titleStyle>
      <a:lvl1pPr algn="l" rtl="0" eaLnBrk="1" fontAlgn="base" hangingPunct="1">
        <a:spcBef>
          <a:spcPct val="0"/>
        </a:spcBef>
        <a:spcAft>
          <a:spcPct val="0"/>
        </a:spcAft>
        <a:defRPr sz="2400" b="1" kern="1200" spc="200">
          <a:solidFill>
            <a:srgbClr val="262626"/>
          </a:solidFill>
          <a:latin typeface="微软雅黑" panose="020B0503020204020204" pitchFamily="34" charset="-122"/>
          <a:ea typeface="微软雅黑" panose="020B0503020204020204" pitchFamily="34" charset="-122"/>
          <a:cs typeface="微软雅黑" panose="020B0503020204020204" pitchFamily="34" charset="-122"/>
        </a:defRPr>
      </a:lvl1pPr>
      <a:lvl2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rgbClr val="262626"/>
          </a:solidFill>
          <a:latin typeface="微软雅黑" panose="020B0503020204020204" pitchFamily="34" charset="-122"/>
          <a:ea typeface="微软雅黑" panose="020B0503020204020204" pitchFamily="34" charset="-122"/>
          <a:cs typeface="微软雅黑" panose="020B0503020204020204" pitchFamily="34" charset="-122"/>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62626"/>
          </a:solidFill>
          <a:latin typeface="微软雅黑" panose="020B0503020204020204" pitchFamily="34" charset="-122"/>
          <a:ea typeface="微软雅黑" panose="020B0503020204020204" pitchFamily="34" charset="-122"/>
          <a:cs typeface="微软雅黑" panose="020B0503020204020204" pitchFamily="34" charset="-122"/>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62626"/>
          </a:solidFill>
          <a:latin typeface="微软雅黑" panose="020B0503020204020204" pitchFamily="34" charset="-122"/>
          <a:ea typeface="微软雅黑" panose="020B0503020204020204" pitchFamily="34" charset="-122"/>
          <a:cs typeface="微软雅黑" panose="020B0503020204020204" pitchFamily="34" charset="-122"/>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62626"/>
          </a:solidFill>
          <a:latin typeface="微软雅黑" panose="020B0503020204020204" pitchFamily="34" charset="-122"/>
          <a:ea typeface="微软雅黑" panose="020B0503020204020204" pitchFamily="34" charset="-122"/>
          <a:cs typeface="微软雅黑" panose="020B0503020204020204" pitchFamily="34" charset="-122"/>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62626"/>
          </a:solidFill>
          <a:latin typeface="微软雅黑" panose="020B0503020204020204" pitchFamily="34" charset="-122"/>
          <a:ea typeface="微软雅黑" panose="020B0503020204020204" pitchFamily="34" charset="-122"/>
          <a:cs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6.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2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10.wmf"/></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4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8.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2.xml"/><Relationship Id="rId2" Type="http://schemas.openxmlformats.org/officeDocument/2006/relationships/image" Target="../media/image8.wmf"/><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0.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9.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0.xml"/><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14.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61.xml"/><Relationship Id="rId1" Type="http://schemas.openxmlformats.org/officeDocument/2006/relationships/image" Target="../media/image15.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1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0.xml"/><Relationship Id="rId1" Type="http://schemas.openxmlformats.org/officeDocument/2006/relationships/image" Target="../media/image17.w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2.xml"/><Relationship Id="rId1" Type="http://schemas.openxmlformats.org/officeDocument/2006/relationships/image" Target="../media/image18.GIF"/></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73.xml"/><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9.w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03.xml"/><Relationship Id="rId1" Type="http://schemas.openxmlformats.org/officeDocument/2006/relationships/image" Target="../media/image26.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27.jpe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16.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17.xml"/><Relationship Id="rId1" Type="http://schemas.openxmlformats.org/officeDocument/2006/relationships/image" Target="../media/image28.wmf"/></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Text Box 8"/>
          <p:cNvSpPr txBox="1"/>
          <p:nvPr/>
        </p:nvSpPr>
        <p:spPr>
          <a:xfrm>
            <a:off x="882650" y="2443163"/>
            <a:ext cx="885825" cy="479425"/>
          </a:xfrm>
          <a:prstGeom prst="rect">
            <a:avLst/>
          </a:prstGeom>
          <a:noFill/>
          <a:ln w="9525">
            <a:noFill/>
          </a:ln>
        </p:spPr>
        <p:txBody>
          <a:bodyPr wrap="none" lIns="108850" tIns="54425" rIns="108850" bIns="54425">
            <a:spAutoFit/>
          </a:bodyPr>
          <a:p>
            <a:pPr algn="ctr"/>
            <a:r>
              <a:rPr lang="en-US" altLang="zh-CN" sz="2400" b="1" dirty="0">
                <a:solidFill>
                  <a:schemeClr val="bg1"/>
                </a:solidFill>
                <a:latin typeface="Arial" panose="020B0604020202020204" pitchFamily="34" charset="0"/>
                <a:ea typeface="宋体" panose="02010600030101010101" pitchFamily="2" charset="-122"/>
              </a:rPr>
              <a:t>No.1</a:t>
            </a:r>
            <a:endParaRPr lang="en-US" altLang="zh-CN" sz="2400" b="1" dirty="0">
              <a:solidFill>
                <a:schemeClr val="bg1"/>
              </a:solidFill>
              <a:latin typeface="Arial" panose="020B0604020202020204" pitchFamily="34" charset="0"/>
              <a:ea typeface="宋体" panose="02010600030101010101" pitchFamily="2" charset="-122"/>
            </a:endParaRPr>
          </a:p>
        </p:txBody>
      </p:sp>
      <p:sp>
        <p:nvSpPr>
          <p:cNvPr id="14340" name="Text Box 12"/>
          <p:cNvSpPr txBox="1"/>
          <p:nvPr/>
        </p:nvSpPr>
        <p:spPr>
          <a:xfrm>
            <a:off x="958850" y="3789363"/>
            <a:ext cx="885825" cy="477837"/>
          </a:xfrm>
          <a:prstGeom prst="rect">
            <a:avLst/>
          </a:prstGeom>
          <a:noFill/>
          <a:ln w="9525">
            <a:noFill/>
          </a:ln>
        </p:spPr>
        <p:txBody>
          <a:bodyPr wrap="none" lIns="108850" tIns="54425" rIns="108850" bIns="54425">
            <a:spAutoFit/>
          </a:bodyPr>
          <a:p>
            <a:pPr algn="ctr"/>
            <a:r>
              <a:rPr lang="en-US" altLang="zh-CN" sz="2400" b="1" dirty="0">
                <a:solidFill>
                  <a:schemeClr val="bg1"/>
                </a:solidFill>
                <a:latin typeface="Arial" panose="020B0604020202020204" pitchFamily="34" charset="0"/>
                <a:ea typeface="宋体" panose="02010600030101010101" pitchFamily="2" charset="-122"/>
              </a:rPr>
              <a:t>No.2</a:t>
            </a:r>
            <a:endParaRPr lang="en-US" altLang="zh-CN" sz="2400" b="1" dirty="0">
              <a:solidFill>
                <a:schemeClr val="bg1"/>
              </a:solidFill>
              <a:latin typeface="Arial" panose="020B0604020202020204" pitchFamily="34" charset="0"/>
              <a:ea typeface="宋体" panose="02010600030101010101" pitchFamily="2" charset="-122"/>
            </a:endParaRPr>
          </a:p>
        </p:txBody>
      </p:sp>
      <p:sp>
        <p:nvSpPr>
          <p:cNvPr id="14341" name="Text Box 17"/>
          <p:cNvSpPr txBox="1"/>
          <p:nvPr/>
        </p:nvSpPr>
        <p:spPr>
          <a:xfrm>
            <a:off x="881063" y="4740275"/>
            <a:ext cx="885825" cy="479425"/>
          </a:xfrm>
          <a:prstGeom prst="rect">
            <a:avLst/>
          </a:prstGeom>
          <a:noFill/>
          <a:ln w="9525">
            <a:noFill/>
          </a:ln>
        </p:spPr>
        <p:txBody>
          <a:bodyPr wrap="none" lIns="108850" tIns="54425" rIns="108850" bIns="54425">
            <a:spAutoFit/>
          </a:bodyPr>
          <a:p>
            <a:pPr algn="ctr"/>
            <a:r>
              <a:rPr lang="en-US" altLang="zh-CN" sz="2400" b="1" dirty="0">
                <a:solidFill>
                  <a:schemeClr val="bg1"/>
                </a:solidFill>
                <a:latin typeface="Arial" panose="020B0604020202020204" pitchFamily="34" charset="0"/>
                <a:ea typeface="宋体" panose="02010600030101010101" pitchFamily="2" charset="-122"/>
              </a:rPr>
              <a:t>No.3</a:t>
            </a:r>
            <a:endParaRPr lang="en-US" altLang="zh-CN" sz="2400" b="1" dirty="0">
              <a:solidFill>
                <a:schemeClr val="bg1"/>
              </a:solidFill>
              <a:latin typeface="Arial" panose="020B0604020202020204" pitchFamily="34" charset="0"/>
              <a:ea typeface="宋体" panose="02010600030101010101" pitchFamily="2" charset="-122"/>
            </a:endParaRPr>
          </a:p>
        </p:txBody>
      </p:sp>
      <p:sp>
        <p:nvSpPr>
          <p:cNvPr id="14342" name="Text Box 8"/>
          <p:cNvSpPr txBox="1"/>
          <p:nvPr/>
        </p:nvSpPr>
        <p:spPr>
          <a:xfrm>
            <a:off x="862013" y="2420938"/>
            <a:ext cx="885825" cy="479425"/>
          </a:xfrm>
          <a:prstGeom prst="rect">
            <a:avLst/>
          </a:prstGeom>
          <a:noFill/>
          <a:ln w="9525">
            <a:noFill/>
          </a:ln>
        </p:spPr>
        <p:txBody>
          <a:bodyPr wrap="none" lIns="108850" tIns="54425" rIns="108850" bIns="54425">
            <a:spAutoFit/>
          </a:bodyPr>
          <a:p>
            <a:pPr algn="ctr"/>
            <a:r>
              <a:rPr lang="en-US" altLang="zh-CN" sz="2400" b="1" dirty="0">
                <a:solidFill>
                  <a:schemeClr val="bg1"/>
                </a:solidFill>
                <a:latin typeface="Arial" panose="020B0604020202020204" pitchFamily="34" charset="0"/>
                <a:ea typeface="宋体" panose="02010600030101010101" pitchFamily="2" charset="-122"/>
              </a:rPr>
              <a:t>No.1</a:t>
            </a:r>
            <a:endParaRPr lang="en-US" altLang="zh-CN" sz="2400" b="1" dirty="0">
              <a:solidFill>
                <a:schemeClr val="bg1"/>
              </a:solidFill>
              <a:latin typeface="Arial" panose="020B0604020202020204" pitchFamily="34" charset="0"/>
              <a:ea typeface="宋体" panose="02010600030101010101" pitchFamily="2" charset="-122"/>
            </a:endParaRPr>
          </a:p>
        </p:txBody>
      </p:sp>
      <p:grpSp>
        <p:nvGrpSpPr>
          <p:cNvPr id="2" name="Group 6"/>
          <p:cNvGrpSpPr/>
          <p:nvPr/>
        </p:nvGrpSpPr>
        <p:grpSpPr>
          <a:xfrm>
            <a:off x="576263" y="1974850"/>
            <a:ext cx="10977562" cy="1671638"/>
            <a:chOff x="229" y="1298"/>
            <a:chExt cx="5186" cy="1053"/>
          </a:xfrm>
        </p:grpSpPr>
        <p:sp>
          <p:nvSpPr>
            <p:cNvPr id="14357" name="AutoShape 5"/>
            <p:cNvSpPr/>
            <p:nvPr/>
          </p:nvSpPr>
          <p:spPr>
            <a:xfrm>
              <a:off x="657" y="1434"/>
              <a:ext cx="4758" cy="702"/>
            </a:xfrm>
            <a:prstGeom prst="roundRect">
              <a:avLst>
                <a:gd name="adj" fmla="val 16667"/>
              </a:avLst>
            </a:prstGeom>
            <a:noFill/>
            <a:ln w="28575" cap="flat" cmpd="sng">
              <a:solidFill>
                <a:schemeClr val="tx1"/>
              </a:solidFill>
              <a:prstDash val="solid"/>
              <a:headEnd type="none" w="med" len="med"/>
              <a:tailEnd type="none" w="med" len="med"/>
            </a:ln>
            <a:effectLst>
              <a:outerShdw dist="99190" dir="2388334" algn="ctr" rotWithShape="0">
                <a:schemeClr val="bg2">
                  <a:alpha val="50000"/>
                </a:schemeClr>
              </a:outerShdw>
            </a:effectLst>
          </p:spPr>
          <p:txBody>
            <a:bodyPr wrap="none" anchor="ctr" anchorCtr="0"/>
            <a:p>
              <a:pPr algn="ctr">
                <a:buNone/>
              </a:pPr>
              <a:endParaRPr lang="zh-CN" altLang="zh-CN" b="1" dirty="0">
                <a:solidFill>
                  <a:srgbClr val="FFFFFF"/>
                </a:solidFill>
                <a:latin typeface="Arial" panose="020B0604020202020204" pitchFamily="34" charset="0"/>
                <a:ea typeface="宋体" panose="02010600030101010101" pitchFamily="2" charset="-122"/>
              </a:endParaRPr>
            </a:p>
          </p:txBody>
        </p:sp>
        <p:sp>
          <p:nvSpPr>
            <p:cNvPr id="8200" name="Rectangle 8"/>
            <p:cNvSpPr>
              <a:spLocks noChangeArrowheads="1"/>
            </p:cNvSpPr>
            <p:nvPr/>
          </p:nvSpPr>
          <p:spPr bwMode="auto">
            <a:xfrm>
              <a:off x="1066" y="1661"/>
              <a:ext cx="4173" cy="392"/>
            </a:xfrm>
            <a:prstGeom prst="rect">
              <a:avLst/>
            </a:prstGeom>
            <a:noFill/>
            <a:ln>
              <a:noFill/>
            </a:ln>
            <a:effectLst/>
          </p:spPr>
          <p:txBody>
            <a:bodyPr>
              <a:spAutoFit/>
            </a:bodyPr>
            <a:lstStyle/>
            <a:p>
              <a:pPr marL="0" marR="0" lvl="0" indent="0" algn="l" defTabSz="914400" rtl="0" eaLnBrk="1" fontAlgn="base" latinLnBrk="0" hangingPunct="1">
                <a:lnSpc>
                  <a:spcPct val="120000"/>
                </a:lnSpc>
                <a:spcBef>
                  <a:spcPct val="20000"/>
                </a:spcBef>
                <a:spcAft>
                  <a:spcPct val="0"/>
                </a:spcAft>
                <a:buClr>
                  <a:schemeClr val="accent1"/>
                </a:buClr>
                <a:buSzPct val="65000"/>
                <a:buFont typeface="Wingdings" panose="05000000000000000000" pitchFamily="2" charset="2"/>
                <a:buNone/>
                <a:defRPr/>
              </a:pPr>
              <a:r>
                <a:rPr kumimoji="0" lang="zh-CN" altLang="en-US" sz="2900" b="1" i="0" u="none" strike="noStrike" kern="1200" cap="none" spc="0" normalizeH="0" baseline="0" noProof="0" dirty="0">
                  <a:ln>
                    <a:noFill/>
                  </a:ln>
                  <a:solidFill>
                    <a:srgbClr val="0000CC"/>
                  </a:solidFill>
                  <a:effectLst/>
                  <a:uLnTx/>
                  <a:uFillTx/>
                  <a:latin typeface="+mn-ea"/>
                  <a:ea typeface="+mn-ea"/>
                  <a:cs typeface="+mn-cs"/>
                </a:rPr>
                <a:t>掌握长期股权投资初始投资成本的确定</a:t>
              </a:r>
              <a:endParaRPr kumimoji="0" lang="zh-CN" altLang="en-US" sz="2900" b="1" i="0" u="none" strike="noStrike" kern="1200" cap="none" spc="0" normalizeH="0" baseline="0" noProof="0" dirty="0">
                <a:ln>
                  <a:noFill/>
                </a:ln>
                <a:solidFill>
                  <a:srgbClr val="0000CC"/>
                </a:solidFill>
                <a:effectLst/>
                <a:uLnTx/>
                <a:uFillTx/>
                <a:latin typeface="+mn-ea"/>
                <a:ea typeface="+mn-ea"/>
                <a:cs typeface="+mn-cs"/>
              </a:endParaRPr>
            </a:p>
          </p:txBody>
        </p:sp>
        <p:sp>
          <p:nvSpPr>
            <p:cNvPr id="14359" name="AutoShape 6"/>
            <p:cNvSpPr/>
            <p:nvPr/>
          </p:nvSpPr>
          <p:spPr>
            <a:xfrm>
              <a:off x="229" y="1298"/>
              <a:ext cx="752" cy="1053"/>
            </a:xfrm>
            <a:prstGeom prst="diamond">
              <a:avLst/>
            </a:prstGeom>
            <a:solidFill>
              <a:srgbClr val="008080"/>
            </a:solidFill>
            <a:ln w="25400" cap="flat" cmpd="sng">
              <a:solidFill>
                <a:schemeClr val="tx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pPr algn="ctr">
                <a:buNone/>
              </a:pPr>
              <a:endParaRPr lang="zh-CN" altLang="zh-CN" b="1" dirty="0">
                <a:solidFill>
                  <a:srgbClr val="FFFFFF"/>
                </a:solidFill>
                <a:latin typeface="Arial" panose="020B0604020202020204" pitchFamily="34" charset="0"/>
                <a:ea typeface="宋体" panose="02010600030101010101" pitchFamily="2" charset="-122"/>
              </a:endParaRPr>
            </a:p>
          </p:txBody>
        </p:sp>
        <p:sp>
          <p:nvSpPr>
            <p:cNvPr id="14360" name="Text Box 8"/>
            <p:cNvSpPr txBox="1"/>
            <p:nvPr/>
          </p:nvSpPr>
          <p:spPr>
            <a:xfrm>
              <a:off x="396" y="1661"/>
              <a:ext cx="399" cy="288"/>
            </a:xfrm>
            <a:prstGeom prst="rect">
              <a:avLst/>
            </a:prstGeom>
            <a:noFill/>
            <a:ln w="9525">
              <a:noFill/>
            </a:ln>
          </p:spPr>
          <p:txBody>
            <a:bodyPr wrap="none">
              <a:spAutoFit/>
            </a:bodyPr>
            <a:p>
              <a:pPr algn="ctr"/>
              <a:r>
                <a:rPr lang="en-US" altLang="zh-CN" sz="2400" b="1" dirty="0">
                  <a:solidFill>
                    <a:schemeClr val="bg1"/>
                  </a:solidFill>
                  <a:latin typeface="Arial" panose="020B0604020202020204" pitchFamily="34" charset="0"/>
                  <a:ea typeface="宋体" panose="02010600030101010101" pitchFamily="2" charset="-122"/>
                </a:rPr>
                <a:t>No.1</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3" name="Group 11"/>
          <p:cNvGrpSpPr/>
          <p:nvPr/>
        </p:nvGrpSpPr>
        <p:grpSpPr>
          <a:xfrm>
            <a:off x="527050" y="3044825"/>
            <a:ext cx="11042650" cy="1671638"/>
            <a:chOff x="249" y="1918"/>
            <a:chExt cx="5217" cy="1053"/>
          </a:xfrm>
        </p:grpSpPr>
        <p:sp>
          <p:nvSpPr>
            <p:cNvPr id="14353" name="AutoShape 9"/>
            <p:cNvSpPr/>
            <p:nvPr/>
          </p:nvSpPr>
          <p:spPr>
            <a:xfrm>
              <a:off x="657" y="2115"/>
              <a:ext cx="4757" cy="702"/>
            </a:xfrm>
            <a:prstGeom prst="roundRect">
              <a:avLst>
                <a:gd name="adj" fmla="val 16667"/>
              </a:avLst>
            </a:prstGeom>
            <a:noFill/>
            <a:ln w="28575" cap="flat" cmpd="sng">
              <a:solidFill>
                <a:schemeClr val="accent1"/>
              </a:solidFill>
              <a:prstDash val="solid"/>
              <a:headEnd type="none" w="med" len="med"/>
              <a:tailEnd type="none" w="med" len="med"/>
            </a:ln>
            <a:effectLst>
              <a:outerShdw dist="99190" dir="2388334" algn="ctr" rotWithShape="0">
                <a:schemeClr val="bg2">
                  <a:alpha val="50000"/>
                </a:schemeClr>
              </a:outerShdw>
            </a:effectLst>
          </p:spPr>
          <p:txBody>
            <a:bodyPr wrap="none" anchor="ctr" anchorCtr="0"/>
            <a:p>
              <a:pPr algn="ctr">
                <a:buNone/>
              </a:pPr>
              <a:endParaRPr lang="zh-CN" altLang="zh-CN" b="1" dirty="0">
                <a:solidFill>
                  <a:srgbClr val="FFFFFF"/>
                </a:solidFill>
                <a:latin typeface="Arial" panose="020B0604020202020204" pitchFamily="34" charset="0"/>
                <a:ea typeface="宋体" panose="02010600030101010101" pitchFamily="2" charset="-122"/>
              </a:endParaRPr>
            </a:p>
          </p:txBody>
        </p:sp>
        <p:sp>
          <p:nvSpPr>
            <p:cNvPr id="8205" name="Rectangle 13"/>
            <p:cNvSpPr>
              <a:spLocks noChangeArrowheads="1"/>
            </p:cNvSpPr>
            <p:nvPr/>
          </p:nvSpPr>
          <p:spPr bwMode="auto">
            <a:xfrm>
              <a:off x="1066" y="2251"/>
              <a:ext cx="4400" cy="509"/>
            </a:xfrm>
            <a:prstGeom prst="rect">
              <a:avLst/>
            </a:prstGeom>
            <a:noFill/>
            <a:ln>
              <a:noFill/>
            </a:ln>
            <a:effectLst/>
          </p:spPr>
          <p:txBody>
            <a:bodyPr>
              <a:spAutoFit/>
            </a:bodyPr>
            <a:lstStyle/>
            <a:p>
              <a:pPr marL="0" marR="0" lvl="0" indent="0" algn="l" defTabSz="914400" rtl="0" eaLnBrk="1" fontAlgn="base" latinLnBrk="0" hangingPunct="1">
                <a:lnSpc>
                  <a:spcPct val="160000"/>
                </a:lnSpc>
                <a:spcBef>
                  <a:spcPct val="35000"/>
                </a:spcBef>
                <a:spcAft>
                  <a:spcPct val="0"/>
                </a:spcAft>
                <a:buClr>
                  <a:schemeClr val="accent1"/>
                </a:buClr>
                <a:buSzPct val="65000"/>
                <a:buFont typeface="Wingdings" panose="05000000000000000000" pitchFamily="2" charset="2"/>
                <a:buNone/>
                <a:defRPr/>
              </a:pPr>
              <a:r>
                <a:rPr kumimoji="0" lang="zh-CN" altLang="en-US" sz="2900" b="1" i="0" u="none" strike="noStrike" kern="1200" cap="none" spc="0" normalizeH="0" baseline="0" noProof="0" dirty="0">
                  <a:ln>
                    <a:noFill/>
                  </a:ln>
                  <a:solidFill>
                    <a:srgbClr val="0000CC"/>
                  </a:solidFill>
                  <a:effectLst/>
                  <a:uLnTx/>
                  <a:uFillTx/>
                  <a:latin typeface="+mn-ea"/>
                  <a:ea typeface="+mn-ea"/>
                  <a:cs typeface="+mn-cs"/>
                </a:rPr>
                <a:t>掌握长期股权投资成本法和权益法的具体会计处理</a:t>
              </a:r>
              <a:endParaRPr kumimoji="0" lang="zh-CN" altLang="en-US" sz="2900" b="1" i="0" u="none" strike="noStrike" kern="1200" cap="none" spc="0" normalizeH="0" baseline="0" noProof="0" dirty="0">
                <a:ln>
                  <a:noFill/>
                </a:ln>
                <a:solidFill>
                  <a:srgbClr val="0000CC"/>
                </a:solidFill>
                <a:effectLst/>
                <a:uLnTx/>
                <a:uFillTx/>
                <a:latin typeface="+mn-ea"/>
                <a:ea typeface="+mn-ea"/>
                <a:cs typeface="+mn-cs"/>
              </a:endParaRPr>
            </a:p>
          </p:txBody>
        </p:sp>
        <p:sp>
          <p:nvSpPr>
            <p:cNvPr id="14355" name="AutoShape 15"/>
            <p:cNvSpPr/>
            <p:nvPr/>
          </p:nvSpPr>
          <p:spPr>
            <a:xfrm>
              <a:off x="249" y="1918"/>
              <a:ext cx="751" cy="1053"/>
            </a:xfrm>
            <a:prstGeom prst="diamond">
              <a:avLst/>
            </a:prstGeom>
            <a:solidFill>
              <a:srgbClr val="006600"/>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pPr algn="ctr">
                <a:buNone/>
              </a:pPr>
              <a:endParaRPr lang="zh-CN" altLang="zh-CN" b="1" dirty="0">
                <a:solidFill>
                  <a:srgbClr val="FFFFFF"/>
                </a:solidFill>
                <a:latin typeface="Arial" panose="020B0604020202020204" pitchFamily="34" charset="0"/>
                <a:ea typeface="宋体" panose="02010600030101010101" pitchFamily="2" charset="-122"/>
              </a:endParaRPr>
            </a:p>
          </p:txBody>
        </p:sp>
        <p:sp>
          <p:nvSpPr>
            <p:cNvPr id="14356" name="Text Box 8"/>
            <p:cNvSpPr txBox="1"/>
            <p:nvPr/>
          </p:nvSpPr>
          <p:spPr>
            <a:xfrm>
              <a:off x="415" y="2341"/>
              <a:ext cx="402" cy="291"/>
            </a:xfrm>
            <a:prstGeom prst="rect">
              <a:avLst/>
            </a:prstGeom>
            <a:noFill/>
            <a:ln w="9525">
              <a:noFill/>
            </a:ln>
          </p:spPr>
          <p:txBody>
            <a:bodyPr wrap="none">
              <a:spAutoFit/>
            </a:bodyPr>
            <a:p>
              <a:pPr algn="ctr"/>
              <a:r>
                <a:rPr lang="en-US" altLang="zh-CN" sz="2400" b="1" dirty="0">
                  <a:solidFill>
                    <a:schemeClr val="bg1"/>
                  </a:solidFill>
                  <a:latin typeface="Arial" panose="020B0604020202020204" pitchFamily="34" charset="0"/>
                  <a:ea typeface="宋体" panose="02010600030101010101" pitchFamily="2" charset="-122"/>
                </a:rPr>
                <a:t>No.2</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4" name="Group 16"/>
          <p:cNvGrpSpPr/>
          <p:nvPr/>
        </p:nvGrpSpPr>
        <p:grpSpPr>
          <a:xfrm>
            <a:off x="527050" y="4292600"/>
            <a:ext cx="11042650" cy="1671638"/>
            <a:chOff x="249" y="2704"/>
            <a:chExt cx="5217" cy="1053"/>
          </a:xfrm>
        </p:grpSpPr>
        <p:sp>
          <p:nvSpPr>
            <p:cNvPr id="14349" name="AutoShape 14"/>
            <p:cNvSpPr/>
            <p:nvPr/>
          </p:nvSpPr>
          <p:spPr>
            <a:xfrm>
              <a:off x="657" y="2840"/>
              <a:ext cx="4757" cy="702"/>
            </a:xfrm>
            <a:prstGeom prst="roundRect">
              <a:avLst>
                <a:gd name="adj" fmla="val 16667"/>
              </a:avLst>
            </a:prstGeom>
            <a:noFill/>
            <a:ln w="28575" cap="flat" cmpd="sng">
              <a:solidFill>
                <a:schemeClr val="hlink"/>
              </a:solidFill>
              <a:prstDash val="solid"/>
              <a:headEnd type="none" w="med" len="med"/>
              <a:tailEnd type="none" w="med" len="med"/>
            </a:ln>
            <a:effectLst>
              <a:outerShdw dist="99190" dir="2388334" algn="ctr" rotWithShape="0">
                <a:schemeClr val="bg2">
                  <a:alpha val="50000"/>
                </a:schemeClr>
              </a:outerShdw>
            </a:effectLst>
          </p:spPr>
          <p:txBody>
            <a:bodyPr wrap="none" anchor="ctr" anchorCtr="0"/>
            <a:p>
              <a:pPr algn="ctr">
                <a:buNone/>
              </a:pPr>
              <a:endParaRPr lang="zh-CN" altLang="zh-CN" b="1" dirty="0">
                <a:solidFill>
                  <a:srgbClr val="FFFFFF"/>
                </a:solidFill>
                <a:latin typeface="Arial" panose="020B0604020202020204" pitchFamily="34" charset="0"/>
                <a:ea typeface="宋体" panose="02010600030101010101" pitchFamily="2" charset="-122"/>
              </a:endParaRPr>
            </a:p>
          </p:txBody>
        </p:sp>
        <p:sp>
          <p:nvSpPr>
            <p:cNvPr id="8210" name="Rectangle 18"/>
            <p:cNvSpPr>
              <a:spLocks noChangeArrowheads="1"/>
            </p:cNvSpPr>
            <p:nvPr/>
          </p:nvSpPr>
          <p:spPr bwMode="auto">
            <a:xfrm>
              <a:off x="1111" y="3067"/>
              <a:ext cx="4355" cy="325"/>
            </a:xfrm>
            <a:prstGeom prst="rect">
              <a:avLst/>
            </a:prstGeom>
            <a:noFill/>
            <a:ln>
              <a:noFill/>
            </a:ln>
            <a:effectLst/>
          </p:spPr>
          <p:txBody>
            <a:bodyPr>
              <a:spAutoFit/>
            </a:body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2900" b="1" i="0" u="none" strike="noStrike" kern="1200" cap="none" spc="0" normalizeH="0" baseline="0" noProof="0" dirty="0">
                  <a:ln>
                    <a:noFill/>
                  </a:ln>
                  <a:solidFill>
                    <a:srgbClr val="0000CC"/>
                  </a:solidFill>
                  <a:effectLst/>
                  <a:uLnTx/>
                  <a:uFillTx/>
                  <a:latin typeface="+mn-ea"/>
                  <a:ea typeface="+mn-ea"/>
                  <a:cs typeface="+mn-cs"/>
                </a:rPr>
                <a:t>掌握长期股权投资转换和处置的会计处理</a:t>
              </a:r>
              <a:endParaRPr kumimoji="0" lang="zh-CN" altLang="en-US" sz="2900" b="1" i="0" u="none" strike="noStrike" kern="1200" cap="none" spc="0" normalizeH="0" baseline="0" noProof="0" dirty="0">
                <a:ln>
                  <a:noFill/>
                </a:ln>
                <a:solidFill>
                  <a:srgbClr val="0000CC"/>
                </a:solidFill>
                <a:effectLst/>
                <a:uLnTx/>
                <a:uFillTx/>
                <a:latin typeface="+mn-ea"/>
                <a:ea typeface="+mn-ea"/>
                <a:cs typeface="+mn-cs"/>
              </a:endParaRPr>
            </a:p>
          </p:txBody>
        </p:sp>
        <p:sp>
          <p:nvSpPr>
            <p:cNvPr id="14351" name="AutoShape 15"/>
            <p:cNvSpPr/>
            <p:nvPr/>
          </p:nvSpPr>
          <p:spPr>
            <a:xfrm>
              <a:off x="249" y="2704"/>
              <a:ext cx="751" cy="1053"/>
            </a:xfrm>
            <a:prstGeom prst="diamond">
              <a:avLst/>
            </a:prstGeom>
            <a:solidFill>
              <a:srgbClr val="990033"/>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pPr algn="ctr">
                <a:buNone/>
              </a:pPr>
              <a:endParaRPr lang="zh-CN" altLang="zh-CN" b="1" dirty="0">
                <a:solidFill>
                  <a:srgbClr val="FFFFFF"/>
                </a:solidFill>
                <a:latin typeface="Arial" panose="020B0604020202020204" pitchFamily="34" charset="0"/>
                <a:ea typeface="宋体" panose="02010600030101010101" pitchFamily="2" charset="-122"/>
              </a:endParaRPr>
            </a:p>
          </p:txBody>
        </p:sp>
        <p:sp>
          <p:nvSpPr>
            <p:cNvPr id="14352" name="Text Box 8"/>
            <p:cNvSpPr txBox="1"/>
            <p:nvPr/>
          </p:nvSpPr>
          <p:spPr>
            <a:xfrm>
              <a:off x="415" y="3113"/>
              <a:ext cx="402" cy="291"/>
            </a:xfrm>
            <a:prstGeom prst="rect">
              <a:avLst/>
            </a:prstGeom>
            <a:noFill/>
            <a:ln w="9525">
              <a:noFill/>
            </a:ln>
          </p:spPr>
          <p:txBody>
            <a:bodyPr wrap="none">
              <a:spAutoFit/>
            </a:bodyPr>
            <a:p>
              <a:pPr algn="ctr"/>
              <a:r>
                <a:rPr lang="en-US" altLang="zh-CN" sz="2400" b="1" dirty="0">
                  <a:solidFill>
                    <a:schemeClr val="bg1"/>
                  </a:solidFill>
                  <a:latin typeface="Arial" panose="020B0604020202020204" pitchFamily="34" charset="0"/>
                  <a:ea typeface="宋体" panose="02010600030101010101" pitchFamily="2" charset="-122"/>
                </a:rPr>
                <a:t>No.3</a:t>
              </a:r>
              <a:endParaRPr lang="en-US" altLang="zh-CN" sz="2400" b="1" dirty="0">
                <a:solidFill>
                  <a:schemeClr val="bg1"/>
                </a:solidFill>
                <a:latin typeface="Arial" panose="020B0604020202020204" pitchFamily="34" charset="0"/>
                <a:ea typeface="宋体" panose="02010600030101010101" pitchFamily="2" charset="-122"/>
              </a:endParaRPr>
            </a:p>
          </p:txBody>
        </p:sp>
      </p:grpSp>
      <p:sp>
        <p:nvSpPr>
          <p:cNvPr id="8213" name="AutoShape 21"/>
          <p:cNvSpPr>
            <a:spLocks noChangeArrowheads="1"/>
          </p:cNvSpPr>
          <p:nvPr/>
        </p:nvSpPr>
        <p:spPr bwMode="auto">
          <a:xfrm>
            <a:off x="527050" y="1412875"/>
            <a:ext cx="2974975" cy="503238"/>
          </a:xfrm>
          <a:prstGeom prst="flowChartTerminator">
            <a:avLst/>
          </a:prstGeom>
          <a:solidFill>
            <a:srgbClr val="F8F2A6"/>
          </a:solidFill>
          <a:ln w="9525" cap="rnd">
            <a:solidFill>
              <a:srgbClr val="3333FF"/>
            </a:solidFill>
            <a:prstDash val="sysDot"/>
            <a:miter lim="800000"/>
          </a:ln>
          <a:effec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300" b="1" i="0" u="none" strike="noStrike" kern="1200" cap="none" spc="0" normalizeH="0" baseline="0" noProof="0" dirty="0">
                <a:ln>
                  <a:noFill/>
                </a:ln>
                <a:solidFill>
                  <a:srgbClr val="FF0000"/>
                </a:solidFill>
                <a:effectLst/>
                <a:uLnTx/>
                <a:uFillTx/>
                <a:latin typeface="+mn-ea"/>
                <a:ea typeface="+mn-ea"/>
                <a:cs typeface="+mn-cs"/>
              </a:rPr>
              <a:t>学习目标</a:t>
            </a:r>
            <a:endParaRPr kumimoji="0" lang="zh-CN" altLang="en-US" sz="3300" b="1" i="0" u="none" strike="noStrike" kern="1200" cap="none" spc="0" normalizeH="0" baseline="0" noProof="0" dirty="0">
              <a:ln>
                <a:noFill/>
              </a:ln>
              <a:solidFill>
                <a:srgbClr val="FF0000"/>
              </a:solidFill>
              <a:effectLst/>
              <a:uLnTx/>
              <a:uFillTx/>
              <a:latin typeface="+mn-ea"/>
              <a:ea typeface="+mn-ea"/>
              <a:cs typeface="+mn-cs"/>
            </a:endParaRPr>
          </a:p>
        </p:txBody>
      </p:sp>
      <p:pic>
        <p:nvPicPr>
          <p:cNvPr id="14347" name="Picture 22" descr="j0416362"/>
          <p:cNvPicPr>
            <a:picLocks noChangeAspect="1"/>
          </p:cNvPicPr>
          <p:nvPr/>
        </p:nvPicPr>
        <p:blipFill>
          <a:blip r:embed="rId1"/>
          <a:stretch>
            <a:fillRect/>
          </a:stretch>
        </p:blipFill>
        <p:spPr>
          <a:xfrm>
            <a:off x="9745663" y="404813"/>
            <a:ext cx="1489075" cy="1674812"/>
          </a:xfrm>
          <a:prstGeom prst="rect">
            <a:avLst/>
          </a:prstGeom>
          <a:noFill/>
          <a:ln w="9525">
            <a:noFill/>
          </a:ln>
        </p:spPr>
      </p:pic>
      <p:sp>
        <p:nvSpPr>
          <p:cNvPr id="8215" name="Rectangle 23"/>
          <p:cNvSpPr>
            <a:spLocks noChangeArrowheads="1"/>
          </p:cNvSpPr>
          <p:nvPr/>
        </p:nvSpPr>
        <p:spPr bwMode="auto">
          <a:xfrm>
            <a:off x="3406775" y="765175"/>
            <a:ext cx="5337175" cy="695325"/>
          </a:xfrm>
          <a:prstGeom prst="rect">
            <a:avLst/>
          </a:prstGeom>
          <a:noFill/>
          <a:ln>
            <a:noFill/>
          </a:ln>
          <a:effectLst/>
        </p:spPr>
        <p:txBody>
          <a:bodyPr wrap="none" lIns="108850" tIns="54425" rIns="108850" bIns="54425">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800" b="1" i="0" u="none" strike="noStrike" kern="1200" cap="none" spc="0" normalizeH="0" baseline="0" noProof="0" dirty="0">
                <a:ln>
                  <a:noFill/>
                </a:ln>
                <a:solidFill>
                  <a:srgbClr val="FF0000"/>
                </a:solidFill>
                <a:effectLst/>
                <a:uLnTx/>
                <a:uFillTx/>
                <a:latin typeface="+mn-ea"/>
                <a:ea typeface="+mn-ea"/>
                <a:cs typeface="+mn-cs"/>
              </a:rPr>
              <a:t>第六章     长期股权投资</a:t>
            </a:r>
            <a:endParaRPr kumimoji="0" lang="zh-CN" altLang="en-US" sz="3800" b="1" i="0" u="none" strike="noStrike" kern="1200" cap="none" spc="0" normalizeH="0" baseline="0" noProof="0" dirty="0">
              <a:ln>
                <a:noFill/>
              </a:ln>
              <a:solidFill>
                <a:srgbClr val="FF0000"/>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6370" name="AutoShape 2"/>
          <p:cNvSpPr/>
          <p:nvPr/>
        </p:nvSpPr>
        <p:spPr>
          <a:xfrm>
            <a:off x="3424238" y="2979738"/>
            <a:ext cx="2711450" cy="1146175"/>
          </a:xfrm>
          <a:custGeom>
            <a:avLst/>
            <a:gdLst>
              <a:gd name="txL" fmla="*/ 3375 w 21600"/>
              <a:gd name="txT" fmla="*/ 1832 h 21600"/>
              <a:gd name="txR" fmla="*/ 15274 w 21600"/>
              <a:gd name="txB" fmla="*/ 19768 h 21600"/>
            </a:gdLst>
            <a:ahLst/>
            <a:cxnLst>
              <a:cxn ang="17694720">
                <a:pos x="1755162" y="0"/>
              </a:cxn>
              <a:cxn ang="11796480">
                <a:pos x="0" y="573088"/>
              </a:cxn>
              <a:cxn ang="5898240">
                <a:pos x="1755162" y="1146175"/>
              </a:cxn>
              <a:cxn ang="0">
                <a:pos x="2711450" y="573088"/>
              </a:cxn>
            </a:cxnLst>
            <a:rect l="txL" t="txT" r="txR" b="txB"/>
            <a:pathLst>
              <a:path w="21600" h="21600">
                <a:moveTo>
                  <a:pt x="13982" y="0"/>
                </a:moveTo>
                <a:lnTo>
                  <a:pt x="13982" y="1832"/>
                </a:lnTo>
                <a:lnTo>
                  <a:pt x="3375" y="1832"/>
                </a:lnTo>
                <a:lnTo>
                  <a:pt x="3375" y="19768"/>
                </a:lnTo>
                <a:lnTo>
                  <a:pt x="13982" y="19768"/>
                </a:lnTo>
                <a:lnTo>
                  <a:pt x="13982" y="21600"/>
                </a:lnTo>
                <a:lnTo>
                  <a:pt x="21600" y="10800"/>
                </a:lnTo>
                <a:lnTo>
                  <a:pt x="13982" y="0"/>
                </a:lnTo>
                <a:close/>
              </a:path>
              <a:path w="21600" h="21600">
                <a:moveTo>
                  <a:pt x="1350" y="1832"/>
                </a:moveTo>
                <a:lnTo>
                  <a:pt x="1350" y="19768"/>
                </a:lnTo>
                <a:lnTo>
                  <a:pt x="2700" y="19768"/>
                </a:lnTo>
                <a:lnTo>
                  <a:pt x="2700" y="1832"/>
                </a:lnTo>
                <a:lnTo>
                  <a:pt x="1350" y="1832"/>
                </a:lnTo>
                <a:close/>
              </a:path>
              <a:path w="21600" h="21600">
                <a:moveTo>
                  <a:pt x="0" y="1832"/>
                </a:moveTo>
                <a:lnTo>
                  <a:pt x="0" y="19768"/>
                </a:lnTo>
                <a:lnTo>
                  <a:pt x="675" y="19768"/>
                </a:lnTo>
                <a:lnTo>
                  <a:pt x="675" y="1832"/>
                </a:lnTo>
                <a:lnTo>
                  <a:pt x="0" y="1832"/>
                </a:lnTo>
                <a:close/>
              </a:path>
            </a:pathLst>
          </a:custGeom>
          <a:noFill/>
          <a:ln w="9525" cap="flat" cmpd="sng">
            <a:solidFill>
              <a:srgbClr val="A50021"/>
            </a:solidFill>
            <a:prstDash val="solid"/>
            <a:miter/>
            <a:headEnd type="none" w="med" len="med"/>
            <a:tailEnd type="none" w="med" len="med"/>
          </a:ln>
        </p:spPr>
        <p:txBody>
          <a:bodyPr wrap="none" lIns="127714" tIns="63857" rIns="127714" bIns="63857" anchor="ctr" anchorCtr="0"/>
          <a:p>
            <a:pPr algn="ctr" defTabSz="1073150" eaLnBrk="1" hangingPunct="1">
              <a:buFontTx/>
            </a:pPr>
            <a:r>
              <a:rPr lang="zh-CN" altLang="en-US" sz="2400" b="1" dirty="0">
                <a:latin typeface="微软雅黑" panose="020B0503020204020204" pitchFamily="34" charset="-122"/>
              </a:rPr>
              <a:t>分别两种</a:t>
            </a:r>
            <a:endParaRPr lang="zh-CN" altLang="en-US" sz="2400" b="1" dirty="0">
              <a:latin typeface="微软雅黑" panose="020B0503020204020204" pitchFamily="34" charset="-122"/>
            </a:endParaRPr>
          </a:p>
          <a:p>
            <a:pPr algn="ctr" defTabSz="1073150" eaLnBrk="1" hangingPunct="1">
              <a:buFontTx/>
            </a:pPr>
            <a:r>
              <a:rPr lang="zh-CN" altLang="en-US" sz="2400" b="1" dirty="0">
                <a:latin typeface="微软雅黑" panose="020B0503020204020204" pitchFamily="34" charset="-122"/>
              </a:rPr>
              <a:t>情况确定</a:t>
            </a:r>
            <a:endParaRPr lang="zh-CN" altLang="en-US" sz="2400" b="1" dirty="0">
              <a:latin typeface="微软雅黑" panose="020B0503020204020204" pitchFamily="34" charset="-122"/>
            </a:endParaRPr>
          </a:p>
        </p:txBody>
      </p:sp>
      <p:sp>
        <p:nvSpPr>
          <p:cNvPr id="186371" name="Rectangle 3"/>
          <p:cNvSpPr/>
          <p:nvPr/>
        </p:nvSpPr>
        <p:spPr>
          <a:xfrm>
            <a:off x="8907463" y="2503488"/>
            <a:ext cx="1709737" cy="501650"/>
          </a:xfrm>
          <a:prstGeom prst="rect">
            <a:avLst/>
          </a:prstGeom>
          <a:noFill/>
          <a:ln w="9525" cap="flat" cmpd="sng">
            <a:solidFill>
              <a:srgbClr val="A50021"/>
            </a:solidFill>
            <a:prstDash val="solid"/>
            <a:miter/>
            <a:headEnd type="none" w="med" len="med"/>
            <a:tailEnd type="none" w="med" len="med"/>
          </a:ln>
        </p:spPr>
        <p:txBody>
          <a:bodyPr lIns="127714" tIns="63857" rIns="127714" bIns="63857">
            <a:spAutoFit/>
          </a:bodyPr>
          <a:p>
            <a:pPr defTabSz="1073150" eaLnBrk="1" hangingPunct="1">
              <a:buFontTx/>
            </a:pPr>
            <a:r>
              <a:rPr lang="zh-CN" altLang="en-US" sz="2400" b="1" dirty="0">
                <a:solidFill>
                  <a:srgbClr val="0000CC"/>
                </a:solidFill>
                <a:latin typeface="微软雅黑" panose="020B0503020204020204" pitchFamily="34" charset="-122"/>
              </a:rPr>
              <a:t>同一控制</a:t>
            </a:r>
            <a:endParaRPr lang="zh-CN" altLang="en-US" sz="2400" b="1" dirty="0">
              <a:solidFill>
                <a:srgbClr val="0000CC"/>
              </a:solidFill>
              <a:latin typeface="微软雅黑" panose="020B0503020204020204" pitchFamily="34" charset="-122"/>
            </a:endParaRPr>
          </a:p>
        </p:txBody>
      </p:sp>
      <p:sp>
        <p:nvSpPr>
          <p:cNvPr id="186372" name="Rectangle 4"/>
          <p:cNvSpPr>
            <a:spLocks noChangeArrowheads="1"/>
          </p:cNvSpPr>
          <p:nvPr/>
        </p:nvSpPr>
        <p:spPr bwMode="auto">
          <a:xfrm>
            <a:off x="508000" y="990600"/>
            <a:ext cx="5799138" cy="544513"/>
          </a:xfrm>
          <a:prstGeom prst="rect">
            <a:avLst/>
          </a:prstGeom>
          <a:noFill/>
          <a:ln>
            <a:noFill/>
          </a:ln>
          <a:effectLst/>
        </p:spPr>
        <p:txBody>
          <a:bodyPr wrap="none" lIns="127714" tIns="63857" rIns="127714" bIns="63857">
            <a:spAutoFit/>
          </a:bodyPr>
          <a:lstStyle>
            <a:lvl1pPr defTabSz="1073150">
              <a:defRPr>
                <a:solidFill>
                  <a:schemeClr val="tx1"/>
                </a:solidFill>
                <a:latin typeface="Arial" panose="020B0604020202020204" pitchFamily="34" charset="0"/>
                <a:ea typeface="宋体" panose="02010600030101010101" pitchFamily="2" charset="-122"/>
              </a:defRPr>
            </a:lvl1pPr>
            <a:lvl2pPr marL="536575" defTabSz="1073150">
              <a:defRPr>
                <a:solidFill>
                  <a:schemeClr val="tx1"/>
                </a:solidFill>
                <a:latin typeface="Arial" panose="020B0604020202020204" pitchFamily="34" charset="0"/>
                <a:ea typeface="宋体" panose="02010600030101010101" pitchFamily="2" charset="-122"/>
              </a:defRPr>
            </a:lvl2pPr>
            <a:lvl3pPr marL="1073150" defTabSz="1073150">
              <a:defRPr>
                <a:solidFill>
                  <a:schemeClr val="tx1"/>
                </a:solidFill>
                <a:latin typeface="Arial" panose="020B0604020202020204" pitchFamily="34" charset="0"/>
                <a:ea typeface="宋体" panose="02010600030101010101" pitchFamily="2" charset="-122"/>
              </a:defRPr>
            </a:lvl3pPr>
            <a:lvl4pPr marL="1609725" defTabSz="1073150">
              <a:defRPr>
                <a:solidFill>
                  <a:schemeClr val="tx1"/>
                </a:solidFill>
                <a:latin typeface="Arial" panose="020B0604020202020204" pitchFamily="34" charset="0"/>
                <a:ea typeface="宋体" panose="02010600030101010101" pitchFamily="2" charset="-122"/>
              </a:defRPr>
            </a:lvl4pPr>
            <a:lvl5pPr marL="2146300" defTabSz="1073150">
              <a:defRPr>
                <a:solidFill>
                  <a:schemeClr val="tx1"/>
                </a:solidFill>
                <a:latin typeface="Arial" panose="020B0604020202020204" pitchFamily="34" charset="0"/>
                <a:ea typeface="宋体" panose="02010600030101010101" pitchFamily="2" charset="-122"/>
              </a:defRPr>
            </a:lvl5pPr>
            <a:lvl6pPr marL="2603500" defTabSz="10731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060700" defTabSz="10731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17900" defTabSz="10731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975100" defTabSz="10731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073150" rtl="0" eaLnBrk="1" fontAlgn="base" latinLnBrk="0" hangingPunct="1">
              <a:lnSpc>
                <a:spcPct val="100000"/>
              </a:lnSpc>
              <a:spcBef>
                <a:spcPct val="0"/>
              </a:spcBef>
              <a:spcAft>
                <a:spcPct val="0"/>
              </a:spcAft>
              <a:buClrTx/>
              <a:buSzTx/>
              <a:buFontTx/>
              <a:buNone/>
              <a:defRPr/>
            </a:pPr>
            <a:r>
              <a:rPr kumimoji="0" lang="zh-CN" altLang="en-US" sz="2700" b="1" i="0" u="none" strike="noStrike" kern="1200" cap="none" spc="0" normalizeH="0" baseline="0" noProof="0" dirty="0" smtClean="0">
                <a:ln>
                  <a:noFill/>
                </a:ln>
                <a:solidFill>
                  <a:srgbClr val="CC0000"/>
                </a:solidFill>
                <a:effectLst/>
                <a:uLnTx/>
                <a:uFillTx/>
                <a:latin typeface="+mn-ea"/>
                <a:ea typeface="+mn-ea"/>
                <a:cs typeface="+mn-cs"/>
              </a:rPr>
              <a:t>（三）长期股权投资的初始计量原则</a:t>
            </a:r>
            <a:endParaRPr kumimoji="0" lang="zh-CN" altLang="en-US" sz="2700" b="1" i="0" u="none" strike="noStrike" kern="1200" cap="none" spc="0" normalizeH="0" baseline="0" noProof="0" dirty="0" smtClean="0">
              <a:ln>
                <a:noFill/>
              </a:ln>
              <a:solidFill>
                <a:srgbClr val="CC0000"/>
              </a:solidFill>
              <a:effectLst/>
              <a:uLnTx/>
              <a:uFillTx/>
              <a:latin typeface="+mn-ea"/>
              <a:ea typeface="+mn-ea"/>
              <a:cs typeface="+mn-cs"/>
            </a:endParaRPr>
          </a:p>
        </p:txBody>
      </p:sp>
      <p:sp>
        <p:nvSpPr>
          <p:cNvPr id="186373" name="Rectangle 5"/>
          <p:cNvSpPr/>
          <p:nvPr/>
        </p:nvSpPr>
        <p:spPr>
          <a:xfrm>
            <a:off x="668338" y="3109913"/>
            <a:ext cx="2730500" cy="866775"/>
          </a:xfrm>
          <a:prstGeom prst="rect">
            <a:avLst/>
          </a:prstGeom>
          <a:noFill/>
          <a:ln w="9525" cap="flat" cmpd="sng">
            <a:solidFill>
              <a:srgbClr val="A50021"/>
            </a:solidFill>
            <a:prstDash val="solid"/>
            <a:miter/>
            <a:headEnd type="none" w="med" len="med"/>
            <a:tailEnd type="none" w="med" len="med"/>
          </a:ln>
        </p:spPr>
        <p:txBody>
          <a:bodyPr lIns="127714" tIns="63857" rIns="127714" bIns="63857">
            <a:spAutoFit/>
          </a:bodyPr>
          <a:p>
            <a:pPr defTabSz="1073150" eaLnBrk="1" hangingPunct="1">
              <a:buFontTx/>
            </a:pPr>
            <a:r>
              <a:rPr lang="zh-CN" altLang="en-US" sz="2400" b="1" dirty="0">
                <a:solidFill>
                  <a:srgbClr val="CC0000"/>
                </a:solidFill>
                <a:latin typeface="微软雅黑" panose="020B0503020204020204" pitchFamily="34" charset="-122"/>
              </a:rPr>
              <a:t>长期股权投资的</a:t>
            </a:r>
            <a:endParaRPr lang="zh-CN" altLang="en-US" sz="2400" b="1" dirty="0">
              <a:solidFill>
                <a:srgbClr val="CC0000"/>
              </a:solidFill>
              <a:latin typeface="微软雅黑" panose="020B0503020204020204" pitchFamily="34" charset="-122"/>
            </a:endParaRPr>
          </a:p>
          <a:p>
            <a:pPr defTabSz="1073150" eaLnBrk="1" hangingPunct="1">
              <a:buFontTx/>
            </a:pPr>
            <a:r>
              <a:rPr lang="zh-CN" altLang="en-US" sz="2400" b="1" dirty="0">
                <a:solidFill>
                  <a:srgbClr val="CC0000"/>
                </a:solidFill>
                <a:latin typeface="微软雅黑" panose="020B0503020204020204" pitchFamily="34" charset="-122"/>
              </a:rPr>
              <a:t>初始投资成本</a:t>
            </a:r>
            <a:endParaRPr lang="zh-CN" altLang="en-US" sz="2400" b="1" dirty="0">
              <a:solidFill>
                <a:srgbClr val="CC0000"/>
              </a:solidFill>
              <a:latin typeface="微软雅黑" panose="020B0503020204020204" pitchFamily="34" charset="-122"/>
            </a:endParaRPr>
          </a:p>
        </p:txBody>
      </p:sp>
      <p:sp>
        <p:nvSpPr>
          <p:cNvPr id="186374" name="Rectangle 6"/>
          <p:cNvSpPr/>
          <p:nvPr/>
        </p:nvSpPr>
        <p:spPr>
          <a:xfrm>
            <a:off x="6450013" y="2722563"/>
            <a:ext cx="1976437" cy="501650"/>
          </a:xfrm>
          <a:prstGeom prst="rect">
            <a:avLst/>
          </a:prstGeom>
          <a:noFill/>
          <a:ln w="9525" cap="flat" cmpd="sng">
            <a:solidFill>
              <a:srgbClr val="A50021"/>
            </a:solidFill>
            <a:prstDash val="solid"/>
            <a:miter/>
            <a:headEnd type="none" w="med" len="med"/>
            <a:tailEnd type="none" w="med" len="med"/>
          </a:ln>
        </p:spPr>
        <p:txBody>
          <a:bodyPr lIns="127714" tIns="63857" rIns="127714" bIns="63857">
            <a:spAutoFit/>
          </a:bodyPr>
          <a:p>
            <a:pPr defTabSz="1073150" eaLnBrk="1" hangingPunct="1">
              <a:buFontTx/>
            </a:pPr>
            <a:r>
              <a:rPr lang="zh-CN" altLang="en-US" sz="2400" b="1" dirty="0">
                <a:latin typeface="微软雅黑" panose="020B0503020204020204" pitchFamily="34" charset="-122"/>
              </a:rPr>
              <a:t>企业合并</a:t>
            </a:r>
            <a:endParaRPr lang="zh-CN" altLang="en-US" sz="2400" b="1" dirty="0">
              <a:latin typeface="微软雅黑" panose="020B0503020204020204" pitchFamily="34" charset="-122"/>
            </a:endParaRPr>
          </a:p>
        </p:txBody>
      </p:sp>
      <p:sp>
        <p:nvSpPr>
          <p:cNvPr id="186375" name="Rectangle 7"/>
          <p:cNvSpPr/>
          <p:nvPr/>
        </p:nvSpPr>
        <p:spPr>
          <a:xfrm>
            <a:off x="6424613" y="3860800"/>
            <a:ext cx="2195512" cy="501650"/>
          </a:xfrm>
          <a:prstGeom prst="rect">
            <a:avLst/>
          </a:prstGeom>
          <a:noFill/>
          <a:ln w="9525" cap="flat" cmpd="sng">
            <a:solidFill>
              <a:srgbClr val="A50021"/>
            </a:solidFill>
            <a:prstDash val="solid"/>
            <a:miter/>
            <a:headEnd type="none" w="med" len="med"/>
            <a:tailEnd type="none" w="med" len="med"/>
          </a:ln>
        </p:spPr>
        <p:txBody>
          <a:bodyPr lIns="127714" tIns="63857" rIns="127714" bIns="63857">
            <a:spAutoFit/>
          </a:bodyPr>
          <a:p>
            <a:pPr defTabSz="1073150" eaLnBrk="1" hangingPunct="1">
              <a:buFontTx/>
            </a:pPr>
            <a:r>
              <a:rPr lang="zh-CN" altLang="en-US" sz="2400" b="1" dirty="0">
                <a:solidFill>
                  <a:srgbClr val="0000CC"/>
                </a:solidFill>
                <a:latin typeface="微软雅黑" panose="020B0503020204020204" pitchFamily="34" charset="-122"/>
              </a:rPr>
              <a:t>非企业合并</a:t>
            </a:r>
            <a:endParaRPr lang="zh-CN" altLang="en-US" sz="2400" b="1" dirty="0">
              <a:solidFill>
                <a:srgbClr val="0000CC"/>
              </a:solidFill>
              <a:latin typeface="微软雅黑" panose="020B0503020204020204" pitchFamily="34" charset="-122"/>
            </a:endParaRPr>
          </a:p>
        </p:txBody>
      </p:sp>
      <p:sp>
        <p:nvSpPr>
          <p:cNvPr id="186376" name="AutoShape 8"/>
          <p:cNvSpPr/>
          <p:nvPr/>
        </p:nvSpPr>
        <p:spPr>
          <a:xfrm>
            <a:off x="6122988" y="2722563"/>
            <a:ext cx="263525" cy="1679575"/>
          </a:xfrm>
          <a:prstGeom prst="leftBrace">
            <a:avLst>
              <a:gd name="adj1" fmla="val 70757"/>
              <a:gd name="adj2" fmla="val 50000"/>
            </a:avLst>
          </a:prstGeom>
          <a:noFill/>
          <a:ln w="28575" cap="flat" cmpd="sng">
            <a:solidFill>
              <a:srgbClr val="A50021"/>
            </a:solidFill>
            <a:prstDash val="solid"/>
            <a:miter/>
            <a:headEnd type="none" w="med" len="med"/>
            <a:tailEnd type="none" w="med" len="med"/>
          </a:ln>
        </p:spPr>
        <p:txBody>
          <a:bodyPr wrap="none" lIns="108850" tIns="54425" rIns="108850" bIns="54425" anchor="ctr" anchorCtr="0"/>
          <a:p>
            <a:pPr eaLnBrk="1" hangingPunct="1"/>
            <a:endParaRPr lang="zh-CN" altLang="en-US" dirty="0">
              <a:latin typeface="Arial" panose="020B0604020202020204" pitchFamily="34" charset="0"/>
              <a:ea typeface="宋体" panose="02010600030101010101" pitchFamily="2" charset="-122"/>
            </a:endParaRPr>
          </a:p>
        </p:txBody>
      </p:sp>
      <p:sp>
        <p:nvSpPr>
          <p:cNvPr id="186377" name="AutoShape 9"/>
          <p:cNvSpPr/>
          <p:nvPr/>
        </p:nvSpPr>
        <p:spPr>
          <a:xfrm>
            <a:off x="8620125" y="2389188"/>
            <a:ext cx="192088" cy="1306512"/>
          </a:xfrm>
          <a:prstGeom prst="leftBrace">
            <a:avLst>
              <a:gd name="adj1" fmla="val 75510"/>
              <a:gd name="adj2" fmla="val 50000"/>
            </a:avLst>
          </a:prstGeom>
          <a:noFill/>
          <a:ln w="28575" cap="flat" cmpd="sng">
            <a:solidFill>
              <a:srgbClr val="A50021"/>
            </a:solidFill>
            <a:prstDash val="solid"/>
            <a:miter/>
            <a:headEnd type="none" w="med" len="med"/>
            <a:tailEnd type="none" w="med" len="med"/>
          </a:ln>
        </p:spPr>
        <p:txBody>
          <a:bodyPr wrap="none" lIns="108850" tIns="54425" rIns="108850" bIns="54425" anchor="ctr" anchorCtr="0"/>
          <a:p>
            <a:pPr eaLnBrk="1" hangingPunct="1"/>
            <a:endParaRPr lang="zh-CN" altLang="en-US" dirty="0">
              <a:latin typeface="Arial" panose="020B0604020202020204" pitchFamily="34" charset="0"/>
              <a:ea typeface="宋体" panose="02010600030101010101" pitchFamily="2" charset="-122"/>
            </a:endParaRPr>
          </a:p>
        </p:txBody>
      </p:sp>
      <p:sp>
        <p:nvSpPr>
          <p:cNvPr id="186378" name="Rectangle 10"/>
          <p:cNvSpPr/>
          <p:nvPr/>
        </p:nvSpPr>
        <p:spPr>
          <a:xfrm>
            <a:off x="8812213" y="3190875"/>
            <a:ext cx="1830387" cy="501650"/>
          </a:xfrm>
          <a:prstGeom prst="rect">
            <a:avLst/>
          </a:prstGeom>
          <a:noFill/>
          <a:ln w="9525" cap="flat" cmpd="sng">
            <a:solidFill>
              <a:srgbClr val="A50021"/>
            </a:solidFill>
            <a:prstDash val="solid"/>
            <a:miter/>
            <a:headEnd type="none" w="med" len="med"/>
            <a:tailEnd type="none" w="med" len="med"/>
          </a:ln>
        </p:spPr>
        <p:txBody>
          <a:bodyPr lIns="127714" tIns="63857" rIns="127714" bIns="63857">
            <a:spAutoFit/>
          </a:bodyPr>
          <a:p>
            <a:pPr defTabSz="1073150" eaLnBrk="1" hangingPunct="1">
              <a:buFontTx/>
            </a:pPr>
            <a:r>
              <a:rPr lang="zh-CN" altLang="en-US" sz="2400" b="1" dirty="0">
                <a:solidFill>
                  <a:srgbClr val="0000CC"/>
                </a:solidFill>
                <a:latin typeface="微软雅黑" panose="020B0503020204020204" pitchFamily="34" charset="-122"/>
              </a:rPr>
              <a:t>非同一控制</a:t>
            </a:r>
            <a:endParaRPr lang="zh-CN" altLang="en-US" sz="2400" b="1" dirty="0">
              <a:solidFill>
                <a:srgbClr val="0000CC"/>
              </a:solidFill>
              <a:latin typeface="微软雅黑" panose="020B0503020204020204" pitchFamily="34" charset="-122"/>
            </a:endParaRPr>
          </a:p>
        </p:txBody>
      </p:sp>
      <p:sp>
        <p:nvSpPr>
          <p:cNvPr id="186379" name="Text Box 11"/>
          <p:cNvSpPr txBox="1"/>
          <p:nvPr/>
        </p:nvSpPr>
        <p:spPr>
          <a:xfrm>
            <a:off x="406400" y="1676400"/>
            <a:ext cx="10236200" cy="584200"/>
          </a:xfrm>
          <a:prstGeom prst="rect">
            <a:avLst/>
          </a:prstGeom>
          <a:noFill/>
          <a:ln w="19050" cap="flat" cmpd="sng">
            <a:solidFill>
              <a:srgbClr val="FF0000"/>
            </a:solidFill>
            <a:prstDash val="dashDot"/>
            <a:miter/>
            <a:headEnd type="none" w="med" len="med"/>
            <a:tailEnd type="none" w="med" len="med"/>
          </a:ln>
        </p:spPr>
        <p:txBody>
          <a:bodyPr lIns="127714" tIns="63857" rIns="127714" bIns="63857">
            <a:spAutoFit/>
          </a:bodyPr>
          <a:p>
            <a:pPr algn="just" defTabSz="1073150" eaLnBrk="1" hangingPunct="1">
              <a:lnSpc>
                <a:spcPct val="120000"/>
              </a:lnSpc>
              <a:spcBef>
                <a:spcPct val="35000"/>
              </a:spcBef>
              <a:buFontTx/>
            </a:pPr>
            <a:r>
              <a:rPr lang="zh-CN" altLang="en-US" sz="2400" b="1" dirty="0">
                <a:latin typeface="微软雅黑" panose="020B0503020204020204" pitchFamily="34" charset="-122"/>
              </a:rPr>
              <a:t>企业取得长期股权投资时，应按初始投资成本入账。</a:t>
            </a:r>
            <a:endParaRPr lang="zh-CN" altLang="en-US" sz="2400" b="1" dirty="0">
              <a:latin typeface="微软雅黑" panose="020B0503020204020204" pitchFamily="34" charset="-122"/>
            </a:endParaRPr>
          </a:p>
        </p:txBody>
      </p:sp>
      <p:sp>
        <p:nvSpPr>
          <p:cNvPr id="186380" name="Rectangle 12"/>
          <p:cNvSpPr/>
          <p:nvPr/>
        </p:nvSpPr>
        <p:spPr>
          <a:xfrm>
            <a:off x="635000" y="4686300"/>
            <a:ext cx="10953750" cy="1241425"/>
          </a:xfrm>
          <a:prstGeom prst="rect">
            <a:avLst/>
          </a:prstGeom>
          <a:noFill/>
          <a:ln w="19050" cap="flat" cmpd="sng">
            <a:solidFill>
              <a:srgbClr val="FF0000"/>
            </a:solidFill>
            <a:prstDash val="lgDashDot"/>
            <a:miter/>
            <a:headEnd type="none" w="med" len="med"/>
            <a:tailEnd type="none" w="med" len="med"/>
          </a:ln>
        </p:spPr>
        <p:txBody>
          <a:bodyPr lIns="127714" tIns="63857" rIns="127714" bIns="63857">
            <a:spAutoFit/>
          </a:bodyPr>
          <a:p>
            <a:pPr defTabSz="1073150" eaLnBrk="1" hangingPunct="1">
              <a:lnSpc>
                <a:spcPct val="150000"/>
              </a:lnSpc>
              <a:buFontTx/>
            </a:pPr>
            <a:r>
              <a:rPr lang="zh-CN" altLang="en-US" sz="2400" dirty="0">
                <a:latin typeface="微软雅黑" panose="020B0503020204020204" pitchFamily="34" charset="-122"/>
              </a:rPr>
              <a:t>权益法下当初始投资成本小于享有的被投资方可辨认净资产公允价值份额的，个别报表中才调整长期股权投资的初始投资成本。</a:t>
            </a:r>
            <a:endParaRPr lang="zh-CN" altLang="zh-CN" sz="2400"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86379"/>
                                        </p:tgtEl>
                                        <p:attrNameLst>
                                          <p:attrName>style.visibility</p:attrName>
                                        </p:attrNameLst>
                                      </p:cBhvr>
                                      <p:to>
                                        <p:strVal val="visible"/>
                                      </p:to>
                                    </p:set>
                                    <p:animEffect transition="in" filter="slide(fromLeft)">
                                      <p:cBhvr>
                                        <p:cTn id="7" dur="1000"/>
                                        <p:tgtEl>
                                          <p:spTgt spid="18637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6373"/>
                                        </p:tgtEl>
                                        <p:attrNameLst>
                                          <p:attrName>style.visibility</p:attrName>
                                        </p:attrNameLst>
                                      </p:cBhvr>
                                      <p:to>
                                        <p:strVal val="visible"/>
                                      </p:to>
                                    </p:set>
                                    <p:animEffect transition="in" filter="blinds(horizontal)">
                                      <p:cBhvr>
                                        <p:cTn id="12" dur="500"/>
                                        <p:tgtEl>
                                          <p:spTgt spid="186373"/>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86370"/>
                                        </p:tgtEl>
                                        <p:attrNameLst>
                                          <p:attrName>style.visibility</p:attrName>
                                        </p:attrNameLst>
                                      </p:cBhvr>
                                      <p:to>
                                        <p:strVal val="visible"/>
                                      </p:to>
                                    </p:set>
                                    <p:animEffect transition="in" filter="blinds(horizontal)">
                                      <p:cBhvr>
                                        <p:cTn id="16" dur="500"/>
                                        <p:tgtEl>
                                          <p:spTgt spid="186370"/>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86376"/>
                                        </p:tgtEl>
                                        <p:attrNameLst>
                                          <p:attrName>style.visibility</p:attrName>
                                        </p:attrNameLst>
                                      </p:cBhvr>
                                      <p:to>
                                        <p:strVal val="visible"/>
                                      </p:to>
                                    </p:set>
                                    <p:animEffect transition="in" filter="blinds(horizontal)">
                                      <p:cBhvr>
                                        <p:cTn id="20" dur="500"/>
                                        <p:tgtEl>
                                          <p:spTgt spid="186376"/>
                                        </p:tgtEl>
                                      </p:cBhvr>
                                    </p:animEffect>
                                  </p:childTnLst>
                                </p:cTn>
                              </p:par>
                            </p:childTnLst>
                          </p:cTn>
                        </p:par>
                        <p:par>
                          <p:cTn id="21" fill="hold">
                            <p:stCondLst>
                              <p:cond delay="1500"/>
                            </p:stCondLst>
                            <p:childTnLst>
                              <p:par>
                                <p:cTn id="22" presetID="3" presetClass="entr" presetSubtype="10" fill="hold" grpId="0" nodeType="afterEffect">
                                  <p:stCondLst>
                                    <p:cond delay="0"/>
                                  </p:stCondLst>
                                  <p:childTnLst>
                                    <p:set>
                                      <p:cBhvr>
                                        <p:cTn id="23" dur="1" fill="hold">
                                          <p:stCondLst>
                                            <p:cond delay="0"/>
                                          </p:stCondLst>
                                        </p:cTn>
                                        <p:tgtEl>
                                          <p:spTgt spid="186374"/>
                                        </p:tgtEl>
                                        <p:attrNameLst>
                                          <p:attrName>style.visibility</p:attrName>
                                        </p:attrNameLst>
                                      </p:cBhvr>
                                      <p:to>
                                        <p:strVal val="visible"/>
                                      </p:to>
                                    </p:set>
                                    <p:animEffect transition="in" filter="blinds(horizontal)">
                                      <p:cBhvr>
                                        <p:cTn id="24" dur="500"/>
                                        <p:tgtEl>
                                          <p:spTgt spid="186374"/>
                                        </p:tgtEl>
                                      </p:cBhvr>
                                    </p:animEffect>
                                  </p:childTnLst>
                                </p:cTn>
                              </p:par>
                            </p:childTnLst>
                          </p:cTn>
                        </p:par>
                        <p:par>
                          <p:cTn id="25" fill="hold">
                            <p:stCondLst>
                              <p:cond delay="2000"/>
                            </p:stCondLst>
                            <p:childTnLst>
                              <p:par>
                                <p:cTn id="26" presetID="3" presetClass="entr" presetSubtype="10" fill="hold" grpId="0" nodeType="afterEffect">
                                  <p:stCondLst>
                                    <p:cond delay="0"/>
                                  </p:stCondLst>
                                  <p:childTnLst>
                                    <p:set>
                                      <p:cBhvr>
                                        <p:cTn id="27" dur="1" fill="hold">
                                          <p:stCondLst>
                                            <p:cond delay="0"/>
                                          </p:stCondLst>
                                        </p:cTn>
                                        <p:tgtEl>
                                          <p:spTgt spid="186375"/>
                                        </p:tgtEl>
                                        <p:attrNameLst>
                                          <p:attrName>style.visibility</p:attrName>
                                        </p:attrNameLst>
                                      </p:cBhvr>
                                      <p:to>
                                        <p:strVal val="visible"/>
                                      </p:to>
                                    </p:set>
                                    <p:animEffect transition="in" filter="blinds(horizontal)">
                                      <p:cBhvr>
                                        <p:cTn id="28" dur="500"/>
                                        <p:tgtEl>
                                          <p:spTgt spid="186375"/>
                                        </p:tgtEl>
                                      </p:cBhvr>
                                    </p:animEffect>
                                  </p:childTnLst>
                                </p:cTn>
                              </p:par>
                            </p:childTnLst>
                          </p:cTn>
                        </p:par>
                        <p:par>
                          <p:cTn id="29" fill="hold">
                            <p:stCondLst>
                              <p:cond delay="2500"/>
                            </p:stCondLst>
                            <p:childTnLst>
                              <p:par>
                                <p:cTn id="30" presetID="3" presetClass="entr" presetSubtype="10" fill="hold" grpId="0" nodeType="afterEffect">
                                  <p:stCondLst>
                                    <p:cond delay="0"/>
                                  </p:stCondLst>
                                  <p:childTnLst>
                                    <p:set>
                                      <p:cBhvr>
                                        <p:cTn id="31" dur="1" fill="hold">
                                          <p:stCondLst>
                                            <p:cond delay="0"/>
                                          </p:stCondLst>
                                        </p:cTn>
                                        <p:tgtEl>
                                          <p:spTgt spid="186377"/>
                                        </p:tgtEl>
                                        <p:attrNameLst>
                                          <p:attrName>style.visibility</p:attrName>
                                        </p:attrNameLst>
                                      </p:cBhvr>
                                      <p:to>
                                        <p:strVal val="visible"/>
                                      </p:to>
                                    </p:set>
                                    <p:animEffect transition="in" filter="blinds(horizontal)">
                                      <p:cBhvr>
                                        <p:cTn id="32" dur="500"/>
                                        <p:tgtEl>
                                          <p:spTgt spid="186377"/>
                                        </p:tgtEl>
                                      </p:cBhvr>
                                    </p:animEffect>
                                  </p:childTnLst>
                                </p:cTn>
                              </p:par>
                            </p:childTnLst>
                          </p:cTn>
                        </p:par>
                        <p:par>
                          <p:cTn id="33" fill="hold">
                            <p:stCondLst>
                              <p:cond delay="3000"/>
                            </p:stCondLst>
                            <p:childTnLst>
                              <p:par>
                                <p:cTn id="34" presetID="3" presetClass="entr" presetSubtype="10" fill="hold" grpId="0" nodeType="afterEffect">
                                  <p:stCondLst>
                                    <p:cond delay="0"/>
                                  </p:stCondLst>
                                  <p:childTnLst>
                                    <p:set>
                                      <p:cBhvr>
                                        <p:cTn id="35" dur="1" fill="hold">
                                          <p:stCondLst>
                                            <p:cond delay="0"/>
                                          </p:stCondLst>
                                        </p:cTn>
                                        <p:tgtEl>
                                          <p:spTgt spid="186371"/>
                                        </p:tgtEl>
                                        <p:attrNameLst>
                                          <p:attrName>style.visibility</p:attrName>
                                        </p:attrNameLst>
                                      </p:cBhvr>
                                      <p:to>
                                        <p:strVal val="visible"/>
                                      </p:to>
                                    </p:set>
                                    <p:animEffect transition="in" filter="blinds(horizontal)">
                                      <p:cBhvr>
                                        <p:cTn id="36" dur="500"/>
                                        <p:tgtEl>
                                          <p:spTgt spid="186371"/>
                                        </p:tgtEl>
                                      </p:cBhvr>
                                    </p:animEffect>
                                  </p:childTnLst>
                                </p:cTn>
                              </p:par>
                            </p:childTnLst>
                          </p:cTn>
                        </p:par>
                        <p:par>
                          <p:cTn id="37" fill="hold">
                            <p:stCondLst>
                              <p:cond delay="3500"/>
                            </p:stCondLst>
                            <p:childTnLst>
                              <p:par>
                                <p:cTn id="38" presetID="3" presetClass="entr" presetSubtype="10" fill="hold" grpId="0" nodeType="afterEffect">
                                  <p:stCondLst>
                                    <p:cond delay="0"/>
                                  </p:stCondLst>
                                  <p:childTnLst>
                                    <p:set>
                                      <p:cBhvr>
                                        <p:cTn id="39" dur="1" fill="hold">
                                          <p:stCondLst>
                                            <p:cond delay="0"/>
                                          </p:stCondLst>
                                        </p:cTn>
                                        <p:tgtEl>
                                          <p:spTgt spid="186378"/>
                                        </p:tgtEl>
                                        <p:attrNameLst>
                                          <p:attrName>style.visibility</p:attrName>
                                        </p:attrNameLst>
                                      </p:cBhvr>
                                      <p:to>
                                        <p:strVal val="visible"/>
                                      </p:to>
                                    </p:set>
                                    <p:animEffect transition="in" filter="blinds(horizontal)">
                                      <p:cBhvr>
                                        <p:cTn id="40" dur="500"/>
                                        <p:tgtEl>
                                          <p:spTgt spid="186378"/>
                                        </p:tgtEl>
                                      </p:cBhvr>
                                    </p:animEffect>
                                  </p:childTnLst>
                                </p:cTn>
                              </p:par>
                            </p:childTnLst>
                          </p:cTn>
                        </p:par>
                        <p:par>
                          <p:cTn id="41" fill="hold">
                            <p:stCondLst>
                              <p:cond delay="4000"/>
                            </p:stCondLst>
                            <p:childTnLst>
                              <p:par>
                                <p:cTn id="42" presetID="3" presetClass="entr" presetSubtype="10" fill="hold" grpId="0" nodeType="afterEffect">
                                  <p:stCondLst>
                                    <p:cond delay="0"/>
                                  </p:stCondLst>
                                  <p:childTnLst>
                                    <p:set>
                                      <p:cBhvr>
                                        <p:cTn id="43" dur="1" fill="hold">
                                          <p:stCondLst>
                                            <p:cond delay="0"/>
                                          </p:stCondLst>
                                        </p:cTn>
                                        <p:tgtEl>
                                          <p:spTgt spid="186380"/>
                                        </p:tgtEl>
                                        <p:attrNameLst>
                                          <p:attrName>style.visibility</p:attrName>
                                        </p:attrNameLst>
                                      </p:cBhvr>
                                      <p:to>
                                        <p:strVal val="visible"/>
                                      </p:to>
                                    </p:set>
                                    <p:animEffect transition="in" filter="blinds(horizontal)">
                                      <p:cBhvr>
                                        <p:cTn id="44" dur="500"/>
                                        <p:tgtEl>
                                          <p:spTgt spid="186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animBg="1"/>
      <p:bldP spid="186371" grpId="0" animBg="1"/>
      <p:bldP spid="186373" grpId="0" animBg="1"/>
      <p:bldP spid="186374" grpId="0" animBg="1"/>
      <p:bldP spid="186375" grpId="0" animBg="1"/>
      <p:bldP spid="186376" grpId="0" animBg="1"/>
      <p:bldP spid="186377" grpId="0" animBg="1"/>
      <p:bldP spid="186378" grpId="0" animBg="1"/>
      <p:bldP spid="186379" grpId="0" animBg="1"/>
      <p:bldP spid="186380"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5" name="Rectangle 2"/>
          <p:cNvSpPr>
            <a:spLocks noGrp="1"/>
          </p:cNvSpPr>
          <p:nvPr>
            <p:ph type="body" idx="4294967295"/>
          </p:nvPr>
        </p:nvSpPr>
        <p:spPr>
          <a:xfrm>
            <a:off x="745490" y="248285"/>
            <a:ext cx="10782935" cy="5717540"/>
          </a:xfrm>
          <a:prstGeom prst="rect">
            <a:avLst/>
          </a:prstGeom>
          <a:noFill/>
          <a:ln w="9525">
            <a:noFill/>
          </a:ln>
        </p:spPr>
        <p:txBody>
          <a:bodyPr lIns="108850" tIns="54425" rIns="108850" bIns="54425"/>
          <a:p>
            <a:pPr marL="0" indent="0" defTabSz="1085850" eaLnBrk="1" hangingPunct="1">
              <a:lnSpc>
                <a:spcPct val="125000"/>
              </a:lnSpc>
              <a:spcBef>
                <a:spcPct val="25000"/>
              </a:spcBef>
              <a:buNone/>
            </a:pPr>
            <a:r>
              <a:rPr lang="en-US" altLang="zh-CN" sz="2600" b="1" dirty="0">
                <a:latin typeface="华文楷体" panose="02010600040101010101" pitchFamily="2" charset="-122"/>
                <a:ea typeface="华文楷体" panose="02010600040101010101" pitchFamily="2" charset="-122"/>
              </a:rPr>
              <a:t>    </a:t>
            </a:r>
            <a:r>
              <a:rPr lang="en-US" altLang="zh-CN" sz="2000" b="1" dirty="0">
                <a:solidFill>
                  <a:srgbClr val="CC0000"/>
                </a:solidFill>
                <a:latin typeface="微软雅黑" panose="020B0503020204020204" pitchFamily="34" charset="-122"/>
              </a:rPr>
              <a:t>【</a:t>
            </a:r>
            <a:r>
              <a:rPr lang="zh-CN" altLang="en-US" sz="2000" b="1" dirty="0">
                <a:solidFill>
                  <a:srgbClr val="CC0000"/>
                </a:solidFill>
                <a:latin typeface="微软雅黑" panose="020B0503020204020204" pitchFamily="34" charset="-122"/>
              </a:rPr>
              <a:t>例题</a:t>
            </a:r>
            <a:r>
              <a:rPr lang="en-US" altLang="zh-CN" sz="2000" b="1" dirty="0">
                <a:solidFill>
                  <a:srgbClr val="000000"/>
                </a:solidFill>
                <a:latin typeface="微软雅黑" panose="020B0503020204020204" pitchFamily="34" charset="-122"/>
              </a:rPr>
              <a:t>14】2017</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日，甲公司以</a:t>
            </a:r>
            <a:r>
              <a:rPr lang="en-US" altLang="zh-CN" sz="2000" b="1" dirty="0">
                <a:solidFill>
                  <a:srgbClr val="000000"/>
                </a:solidFill>
                <a:latin typeface="微软雅黑" panose="020B0503020204020204" pitchFamily="34" charset="-122"/>
              </a:rPr>
              <a:t>3 300</a:t>
            </a:r>
            <a:r>
              <a:rPr lang="zh-CN" altLang="en-US" sz="2000" b="1" dirty="0">
                <a:solidFill>
                  <a:srgbClr val="000000"/>
                </a:solidFill>
                <a:latin typeface="微软雅黑" panose="020B0503020204020204" pitchFamily="34" charset="-122"/>
              </a:rPr>
              <a:t>万元取得</a:t>
            </a:r>
            <a:r>
              <a:rPr lang="en-US" altLang="zh-CN" sz="2000" b="1" dirty="0">
                <a:solidFill>
                  <a:srgbClr val="000000"/>
                </a:solidFill>
                <a:latin typeface="微软雅黑" panose="020B0503020204020204" pitchFamily="34" charset="-122"/>
              </a:rPr>
              <a:t>B</a:t>
            </a:r>
            <a:r>
              <a:rPr lang="zh-CN" altLang="en-US" sz="2000" b="1" dirty="0">
                <a:solidFill>
                  <a:srgbClr val="000000"/>
                </a:solidFill>
                <a:latin typeface="微软雅黑" panose="020B0503020204020204" pitchFamily="34" charset="-122"/>
              </a:rPr>
              <a:t>公司</a:t>
            </a:r>
            <a:r>
              <a:rPr lang="en-US" altLang="zh-CN" sz="2000" b="1" dirty="0">
                <a:solidFill>
                  <a:srgbClr val="000000"/>
                </a:solidFill>
                <a:latin typeface="微软雅黑" panose="020B0503020204020204" pitchFamily="34" charset="-122"/>
              </a:rPr>
              <a:t>60</a:t>
            </a:r>
            <a:r>
              <a:rPr lang="zh-CN" altLang="en-US" sz="2000" b="1" dirty="0">
                <a:solidFill>
                  <a:srgbClr val="000000"/>
                </a:solidFill>
                <a:latin typeface="微软雅黑" panose="020B0503020204020204" pitchFamily="34" charset="-122"/>
              </a:rPr>
              <a:t>％的股权，款项以银行存款支付， </a:t>
            </a:r>
            <a:r>
              <a:rPr lang="en-US" altLang="zh-CN" sz="2000" b="1" dirty="0">
                <a:solidFill>
                  <a:srgbClr val="000000"/>
                </a:solidFill>
                <a:latin typeface="微软雅黑" panose="020B0503020204020204" pitchFamily="34" charset="-122"/>
              </a:rPr>
              <a:t>B</a:t>
            </a:r>
            <a:r>
              <a:rPr lang="zh-CN" altLang="en-US" sz="2000" b="1" dirty="0">
                <a:solidFill>
                  <a:srgbClr val="000000"/>
                </a:solidFill>
                <a:latin typeface="微软雅黑" panose="020B0503020204020204" pitchFamily="34" charset="-122"/>
              </a:rPr>
              <a:t>公司</a:t>
            </a:r>
            <a:r>
              <a:rPr lang="en-US" altLang="zh-CN" sz="2000" b="1" dirty="0">
                <a:solidFill>
                  <a:srgbClr val="000000"/>
                </a:solidFill>
                <a:latin typeface="微软雅黑" panose="020B0503020204020204" pitchFamily="34" charset="-122"/>
              </a:rPr>
              <a:t>2017</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日可辨认净资产公允价值总额为</a:t>
            </a:r>
            <a:r>
              <a:rPr lang="en-US" altLang="zh-CN" sz="2000" b="1" dirty="0">
                <a:solidFill>
                  <a:srgbClr val="000000"/>
                </a:solidFill>
                <a:latin typeface="微软雅黑" panose="020B0503020204020204" pitchFamily="34" charset="-122"/>
              </a:rPr>
              <a:t>5 000</a:t>
            </a:r>
            <a:r>
              <a:rPr lang="zh-CN" altLang="en-US" sz="2000" b="1" dirty="0">
                <a:solidFill>
                  <a:srgbClr val="000000"/>
                </a:solidFill>
                <a:latin typeface="微软雅黑" panose="020B0503020204020204" pitchFamily="34" charset="-122"/>
              </a:rPr>
              <a:t>万元（假定其公允价值等于账面价值），甲公司对</a:t>
            </a:r>
            <a:r>
              <a:rPr lang="en-US" altLang="zh-CN" sz="2000" b="1" dirty="0">
                <a:solidFill>
                  <a:srgbClr val="000000"/>
                </a:solidFill>
                <a:latin typeface="微软雅黑" panose="020B0503020204020204" pitchFamily="34" charset="-122"/>
              </a:rPr>
              <a:t>B</a:t>
            </a:r>
            <a:r>
              <a:rPr lang="zh-CN" altLang="en-US" sz="2000" b="1" dirty="0">
                <a:solidFill>
                  <a:srgbClr val="000000"/>
                </a:solidFill>
                <a:latin typeface="微软雅黑" panose="020B0503020204020204" pitchFamily="34" charset="-122"/>
              </a:rPr>
              <a:t>公司具有控制权，并对该项投资采用成本法核算。甲公司每年均按</a:t>
            </a:r>
            <a:r>
              <a:rPr lang="en-US" altLang="zh-CN" sz="2000" b="1" dirty="0">
                <a:solidFill>
                  <a:srgbClr val="000000"/>
                </a:solidFill>
                <a:latin typeface="微软雅黑" panose="020B0503020204020204" pitchFamily="34" charset="-122"/>
              </a:rPr>
              <a:t>10%</a:t>
            </a:r>
            <a:r>
              <a:rPr lang="zh-CN" altLang="en-US" sz="2000" b="1" dirty="0">
                <a:solidFill>
                  <a:srgbClr val="000000"/>
                </a:solidFill>
                <a:latin typeface="微软雅黑" panose="020B0503020204020204" pitchFamily="34" charset="-122"/>
              </a:rPr>
              <a:t>提取盈余公积。</a:t>
            </a:r>
            <a:endParaRPr lang="zh-CN" altLang="en-US" sz="2000" b="1" dirty="0">
              <a:solidFill>
                <a:srgbClr val="000000"/>
              </a:solidFill>
              <a:latin typeface="微软雅黑" panose="020B0503020204020204" pitchFamily="34" charset="-122"/>
            </a:endParaRPr>
          </a:p>
          <a:p>
            <a:pPr marL="0" indent="0" defTabSz="1085850" eaLnBrk="1" hangingPunct="1">
              <a:lnSpc>
                <a:spcPct val="125000"/>
              </a:lnSpc>
              <a:spcBef>
                <a:spcPct val="25000"/>
              </a:spcBef>
              <a:buNone/>
            </a:pP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2017</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B</a:t>
            </a:r>
            <a:r>
              <a:rPr lang="zh-CN" altLang="en-US" sz="2000" b="1" dirty="0">
                <a:solidFill>
                  <a:srgbClr val="000000"/>
                </a:solidFill>
                <a:latin typeface="微软雅黑" panose="020B0503020204020204" pitchFamily="34" charset="-122"/>
              </a:rPr>
              <a:t>公司实现净利润</a:t>
            </a:r>
            <a:r>
              <a:rPr lang="en-US" altLang="zh-CN" sz="2000" b="1" dirty="0">
                <a:solidFill>
                  <a:srgbClr val="000000"/>
                </a:solidFill>
                <a:latin typeface="微软雅黑" panose="020B0503020204020204" pitchFamily="34" charset="-122"/>
              </a:rPr>
              <a:t>1 800</a:t>
            </a:r>
            <a:r>
              <a:rPr lang="zh-CN" altLang="en-US" sz="2000" b="1" dirty="0">
                <a:solidFill>
                  <a:srgbClr val="000000"/>
                </a:solidFill>
                <a:latin typeface="微软雅黑" panose="020B0503020204020204" pitchFamily="34" charset="-122"/>
              </a:rPr>
              <a:t>万元，未分派现金股利。因可供出售金融资产公允价值变动增加其他综合收益</a:t>
            </a:r>
            <a:r>
              <a:rPr lang="en-US" altLang="zh-CN" sz="2000" b="1" dirty="0">
                <a:solidFill>
                  <a:srgbClr val="000000"/>
                </a:solidFill>
                <a:latin typeface="微软雅黑" panose="020B0503020204020204" pitchFamily="34" charset="-122"/>
              </a:rPr>
              <a:t>200</a:t>
            </a:r>
            <a:r>
              <a:rPr lang="zh-CN" altLang="en-US" sz="2000" b="1" dirty="0">
                <a:solidFill>
                  <a:srgbClr val="000000"/>
                </a:solidFill>
                <a:latin typeface="微软雅黑" panose="020B0503020204020204" pitchFamily="34" charset="-122"/>
              </a:rPr>
              <a:t>万元。</a:t>
            </a:r>
            <a:endParaRPr lang="zh-CN" altLang="en-US" sz="2000" b="1" dirty="0">
              <a:solidFill>
                <a:srgbClr val="000000"/>
              </a:solidFill>
              <a:latin typeface="微软雅黑" panose="020B0503020204020204" pitchFamily="34" charset="-122"/>
            </a:endParaRPr>
          </a:p>
          <a:p>
            <a:pPr marL="0" indent="0" defTabSz="1085850" eaLnBrk="1" hangingPunct="1">
              <a:lnSpc>
                <a:spcPct val="125000"/>
              </a:lnSpc>
              <a:spcBef>
                <a:spcPct val="25000"/>
              </a:spcBef>
              <a:buNone/>
            </a:pP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2</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2018</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B</a:t>
            </a:r>
            <a:r>
              <a:rPr lang="zh-CN" altLang="en-US" sz="2000" b="1" dirty="0">
                <a:solidFill>
                  <a:srgbClr val="000000"/>
                </a:solidFill>
                <a:latin typeface="微软雅黑" panose="020B0503020204020204" pitchFamily="34" charset="-122"/>
              </a:rPr>
              <a:t>公司实现净利润</a:t>
            </a:r>
            <a:r>
              <a:rPr lang="en-US" altLang="zh-CN" sz="2000" b="1" dirty="0">
                <a:solidFill>
                  <a:srgbClr val="000000"/>
                </a:solidFill>
                <a:latin typeface="微软雅黑" panose="020B0503020204020204" pitchFamily="34" charset="-122"/>
              </a:rPr>
              <a:t>1 200</a:t>
            </a:r>
            <a:r>
              <a:rPr lang="zh-CN" altLang="en-US" sz="2000" b="1" dirty="0">
                <a:solidFill>
                  <a:srgbClr val="000000"/>
                </a:solidFill>
                <a:latin typeface="微软雅黑" panose="020B0503020204020204" pitchFamily="34" charset="-122"/>
              </a:rPr>
              <a:t>万元，未分派现金股利。</a:t>
            </a:r>
            <a:endParaRPr lang="zh-CN" altLang="en-US" sz="2000" b="1" dirty="0">
              <a:solidFill>
                <a:srgbClr val="000000"/>
              </a:solidFill>
              <a:latin typeface="微软雅黑" panose="020B0503020204020204" pitchFamily="34" charset="-122"/>
            </a:endParaRPr>
          </a:p>
          <a:p>
            <a:pPr marL="0" indent="0" defTabSz="1085850" eaLnBrk="1" hangingPunct="1">
              <a:lnSpc>
                <a:spcPct val="125000"/>
              </a:lnSpc>
              <a:spcBef>
                <a:spcPct val="25000"/>
              </a:spcBef>
              <a:buNone/>
            </a:pP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3</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2019</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3</a:t>
            </a:r>
            <a:r>
              <a:rPr lang="zh-CN" altLang="en-US" sz="2000" b="1" dirty="0">
                <a:solidFill>
                  <a:srgbClr val="000000"/>
                </a:solidFill>
                <a:latin typeface="微软雅黑" panose="020B0503020204020204" pitchFamily="34" charset="-122"/>
              </a:rPr>
              <a:t>日，甲公司出售</a:t>
            </a:r>
            <a:r>
              <a:rPr lang="en-US" altLang="zh-CN" sz="2000" b="1" dirty="0">
                <a:solidFill>
                  <a:srgbClr val="000000"/>
                </a:solidFill>
                <a:latin typeface="微软雅黑" panose="020B0503020204020204" pitchFamily="34" charset="-122"/>
              </a:rPr>
              <a:t>B</a:t>
            </a:r>
            <a:r>
              <a:rPr lang="zh-CN" altLang="en-US" sz="2000" b="1" dirty="0">
                <a:solidFill>
                  <a:srgbClr val="000000"/>
                </a:solidFill>
                <a:latin typeface="微软雅黑" panose="020B0503020204020204" pitchFamily="34" charset="-122"/>
              </a:rPr>
              <a:t>公司</a:t>
            </a:r>
            <a:r>
              <a:rPr lang="en-US" altLang="zh-CN" sz="2000" b="1" dirty="0">
                <a:solidFill>
                  <a:srgbClr val="000000"/>
                </a:solidFill>
                <a:latin typeface="微软雅黑" panose="020B0503020204020204" pitchFamily="34" charset="-122"/>
              </a:rPr>
              <a:t>30</a:t>
            </a:r>
            <a:r>
              <a:rPr lang="zh-CN" altLang="en-US" sz="2000" b="1" dirty="0">
                <a:solidFill>
                  <a:srgbClr val="000000"/>
                </a:solidFill>
                <a:latin typeface="微软雅黑" panose="020B0503020204020204" pitchFamily="34" charset="-122"/>
              </a:rPr>
              <a:t>％的股权，取得出售价款</a:t>
            </a:r>
            <a:r>
              <a:rPr lang="en-US" altLang="zh-CN" sz="2000" b="1" dirty="0">
                <a:solidFill>
                  <a:srgbClr val="000000"/>
                </a:solidFill>
                <a:latin typeface="微软雅黑" panose="020B0503020204020204" pitchFamily="34" charset="-122"/>
              </a:rPr>
              <a:t>2 600</a:t>
            </a:r>
            <a:r>
              <a:rPr lang="zh-CN" altLang="en-US" sz="2000" b="1" dirty="0">
                <a:solidFill>
                  <a:srgbClr val="000000"/>
                </a:solidFill>
                <a:latin typeface="微软雅黑" panose="020B0503020204020204" pitchFamily="34" charset="-122"/>
              </a:rPr>
              <a:t>万元，款项已收入银行存款户，剩余</a:t>
            </a:r>
            <a:r>
              <a:rPr lang="en-US" altLang="zh-CN" sz="2000" b="1" dirty="0">
                <a:solidFill>
                  <a:srgbClr val="000000"/>
                </a:solidFill>
                <a:latin typeface="微软雅黑" panose="020B0503020204020204" pitchFamily="34" charset="-122"/>
              </a:rPr>
              <a:t>30%</a:t>
            </a:r>
            <a:r>
              <a:rPr lang="zh-CN" altLang="en-US" sz="2000" b="1" dirty="0">
                <a:solidFill>
                  <a:srgbClr val="000000"/>
                </a:solidFill>
                <a:latin typeface="微软雅黑" panose="020B0503020204020204" pitchFamily="34" charset="-122"/>
              </a:rPr>
              <a:t>股权投资的公允价值为</a:t>
            </a:r>
            <a:r>
              <a:rPr lang="en-US" altLang="zh-CN" sz="2000" b="1" dirty="0">
                <a:solidFill>
                  <a:srgbClr val="000000"/>
                </a:solidFill>
                <a:latin typeface="微软雅黑" panose="020B0503020204020204" pitchFamily="34" charset="-122"/>
              </a:rPr>
              <a:t>3 000</a:t>
            </a:r>
            <a:r>
              <a:rPr lang="zh-CN" altLang="en-US" sz="2000" b="1" dirty="0">
                <a:solidFill>
                  <a:srgbClr val="000000"/>
                </a:solidFill>
                <a:latin typeface="微软雅黑" panose="020B0503020204020204" pitchFamily="34" charset="-122"/>
              </a:rPr>
              <a:t>万元。当日</a:t>
            </a:r>
            <a:r>
              <a:rPr lang="en-US" altLang="zh-CN" sz="2000" b="1" dirty="0">
                <a:solidFill>
                  <a:srgbClr val="000000"/>
                </a:solidFill>
                <a:latin typeface="微软雅黑" panose="020B0503020204020204" pitchFamily="34" charset="-122"/>
              </a:rPr>
              <a:t>B</a:t>
            </a:r>
            <a:r>
              <a:rPr lang="zh-CN" altLang="en-US" sz="2000" b="1" dirty="0">
                <a:solidFill>
                  <a:srgbClr val="000000"/>
                </a:solidFill>
                <a:latin typeface="微软雅黑" panose="020B0503020204020204" pitchFamily="34" charset="-122"/>
              </a:rPr>
              <a:t>公司可辨认净资产公允价值总额为</a:t>
            </a:r>
            <a:r>
              <a:rPr lang="en-US" altLang="zh-CN" sz="2000" b="1" dirty="0">
                <a:solidFill>
                  <a:srgbClr val="000000"/>
                </a:solidFill>
                <a:latin typeface="微软雅黑" panose="020B0503020204020204" pitchFamily="34" charset="-122"/>
              </a:rPr>
              <a:t>8 000</a:t>
            </a:r>
            <a:r>
              <a:rPr lang="zh-CN" altLang="en-US" sz="2000" b="1" dirty="0">
                <a:solidFill>
                  <a:srgbClr val="000000"/>
                </a:solidFill>
                <a:latin typeface="微软雅黑" panose="020B0503020204020204" pitchFamily="34" charset="-122"/>
              </a:rPr>
              <a:t>万元。</a:t>
            </a:r>
            <a:endParaRPr lang="zh-CN" altLang="en-US" sz="2000" b="1" dirty="0">
              <a:solidFill>
                <a:srgbClr val="000000"/>
              </a:solidFill>
              <a:latin typeface="微软雅黑" panose="020B0503020204020204" pitchFamily="34" charset="-122"/>
            </a:endParaRPr>
          </a:p>
          <a:p>
            <a:pPr marL="0" indent="0" defTabSz="1085850" eaLnBrk="1" hangingPunct="1">
              <a:lnSpc>
                <a:spcPct val="125000"/>
              </a:lnSpc>
              <a:spcBef>
                <a:spcPct val="25000"/>
              </a:spcBef>
              <a:buNone/>
            </a:pPr>
            <a:r>
              <a:rPr lang="zh-CN" altLang="en-US" sz="2000" b="1" dirty="0">
                <a:solidFill>
                  <a:srgbClr val="000000"/>
                </a:solidFill>
                <a:latin typeface="微软雅黑" panose="020B0503020204020204" pitchFamily="34" charset="-122"/>
              </a:rPr>
              <a:t>       出售该部分股权后，甲公司不能再对</a:t>
            </a:r>
            <a:r>
              <a:rPr lang="en-US" altLang="zh-CN" sz="2000" b="1" dirty="0">
                <a:solidFill>
                  <a:srgbClr val="000000"/>
                </a:solidFill>
                <a:latin typeface="微软雅黑" panose="020B0503020204020204" pitchFamily="34" charset="-122"/>
              </a:rPr>
              <a:t>B</a:t>
            </a:r>
            <a:r>
              <a:rPr lang="zh-CN" altLang="en-US" sz="2000" b="1" dirty="0">
                <a:solidFill>
                  <a:srgbClr val="000000"/>
                </a:solidFill>
                <a:latin typeface="微软雅黑" panose="020B0503020204020204" pitchFamily="34" charset="-122"/>
              </a:rPr>
              <a:t>公司实施控制，但能够对</a:t>
            </a:r>
            <a:r>
              <a:rPr lang="en-US" altLang="zh-CN" sz="2000" b="1" dirty="0">
                <a:solidFill>
                  <a:srgbClr val="000000"/>
                </a:solidFill>
                <a:latin typeface="微软雅黑" panose="020B0503020204020204" pitchFamily="34" charset="-122"/>
              </a:rPr>
              <a:t>B</a:t>
            </a:r>
            <a:r>
              <a:rPr lang="zh-CN" altLang="en-US" sz="2000" b="1" dirty="0">
                <a:solidFill>
                  <a:srgbClr val="000000"/>
                </a:solidFill>
                <a:latin typeface="微软雅黑" panose="020B0503020204020204" pitchFamily="34" charset="-122"/>
              </a:rPr>
              <a:t>公司施加重大影响，因此甲公司将对</a:t>
            </a:r>
            <a:r>
              <a:rPr lang="en-US" altLang="zh-CN" sz="2000" b="1" dirty="0">
                <a:solidFill>
                  <a:srgbClr val="000000"/>
                </a:solidFill>
                <a:latin typeface="微软雅黑" panose="020B0503020204020204" pitchFamily="34" charset="-122"/>
              </a:rPr>
              <a:t>B</a:t>
            </a:r>
            <a:r>
              <a:rPr lang="zh-CN" altLang="en-US" sz="2000" b="1" dirty="0">
                <a:solidFill>
                  <a:srgbClr val="000000"/>
                </a:solidFill>
                <a:latin typeface="微软雅黑" panose="020B0503020204020204" pitchFamily="34" charset="-122"/>
              </a:rPr>
              <a:t>公司的股权投资由成本法改为权益法核算。</a:t>
            </a:r>
            <a:r>
              <a:rPr lang="zh-CN" altLang="en-GB" sz="2000" b="1" dirty="0">
                <a:solidFill>
                  <a:srgbClr val="3333FF"/>
                </a:solidFill>
                <a:latin typeface="微软雅黑" panose="020B0503020204020204" pitchFamily="34" charset="-122"/>
              </a:rPr>
              <a:t>要求：</a:t>
            </a:r>
            <a:r>
              <a:rPr lang="zh-CN" altLang="en-US" sz="2000" b="1" dirty="0">
                <a:solidFill>
                  <a:srgbClr val="3333FF"/>
                </a:solidFill>
                <a:latin typeface="微软雅黑" panose="020B0503020204020204" pitchFamily="34" charset="-122"/>
              </a:rPr>
              <a:t>对甲公司股权投资进行会计处理。</a:t>
            </a:r>
            <a:endParaRPr lang="zh-CN" altLang="en-US" sz="2000" b="1" dirty="0">
              <a:solidFill>
                <a:srgbClr val="3333FF"/>
              </a:solidFill>
              <a:latin typeface="微软雅黑" panose="020B0503020204020204" pitchFamily="34"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05474" name="Rectangle 2"/>
          <p:cNvSpPr>
            <a:spLocks noGrp="1"/>
          </p:cNvSpPr>
          <p:nvPr>
            <p:ph type="body" idx="4294967295"/>
          </p:nvPr>
        </p:nvSpPr>
        <p:spPr>
          <a:xfrm>
            <a:off x="0" y="908050"/>
            <a:ext cx="10272395" cy="5473700"/>
          </a:xfrm>
          <a:prstGeom prst="rect">
            <a:avLst/>
          </a:prstGeom>
          <a:noFill/>
          <a:ln w="9525">
            <a:noFill/>
          </a:ln>
        </p:spPr>
        <p:txBody>
          <a:bodyPr lIns="108850" tIns="54425" rIns="108850" bIns="54425"/>
          <a:p>
            <a:pPr marL="269875" indent="-269875" defTabSz="1085850" eaLnBrk="1" hangingPunct="1">
              <a:lnSpc>
                <a:spcPct val="140000"/>
              </a:lnSpc>
              <a:buNone/>
            </a:pPr>
            <a:r>
              <a:rPr lang="en-US" altLang="zh-CN" sz="2400" b="1" dirty="0">
                <a:solidFill>
                  <a:srgbClr val="0000CC"/>
                </a:solidFill>
                <a:latin typeface="微软雅黑" panose="020B0503020204020204" pitchFamily="34" charset="-122"/>
              </a:rPr>
              <a:t>【</a:t>
            </a:r>
            <a:r>
              <a:rPr lang="zh-CN" altLang="en-US" sz="2400" b="1" dirty="0">
                <a:solidFill>
                  <a:srgbClr val="0000CC"/>
                </a:solidFill>
                <a:latin typeface="微软雅黑" panose="020B0503020204020204" pitchFamily="34" charset="-122"/>
              </a:rPr>
              <a:t>答案</a:t>
            </a:r>
            <a:r>
              <a:rPr lang="en-US" altLang="zh-CN" sz="2400" b="1" dirty="0">
                <a:solidFill>
                  <a:srgbClr val="0000CC"/>
                </a:solidFill>
                <a:latin typeface="微软雅黑" panose="020B0503020204020204" pitchFamily="34" charset="-122"/>
              </a:rPr>
              <a:t>】</a:t>
            </a:r>
            <a:endParaRPr lang="en-US" altLang="zh-CN" sz="2400" b="1" dirty="0">
              <a:solidFill>
                <a:srgbClr val="0000CC"/>
              </a:solidFill>
              <a:latin typeface="微软雅黑" panose="020B0503020204020204" pitchFamily="34" charset="-122"/>
            </a:endParaRPr>
          </a:p>
          <a:p>
            <a:pPr marL="269875" indent="-269875" defTabSz="1085850" eaLnBrk="1" hangingPunct="1">
              <a:lnSpc>
                <a:spcPct val="140000"/>
              </a:lnSpc>
              <a:buNone/>
            </a:pPr>
            <a:r>
              <a:rPr lang="zh-CN" altLang="en-US" sz="2400" dirty="0">
                <a:solidFill>
                  <a:srgbClr val="0000CC"/>
                </a:solidFill>
                <a:latin typeface="微软雅黑" panose="020B0503020204020204" pitchFamily="34" charset="-122"/>
              </a:rPr>
              <a:t>（</a:t>
            </a:r>
            <a:r>
              <a:rPr lang="en-US" altLang="zh-CN" sz="2400" dirty="0">
                <a:solidFill>
                  <a:srgbClr val="0000CC"/>
                </a:solidFill>
                <a:latin typeface="微软雅黑" panose="020B0503020204020204" pitchFamily="34" charset="-122"/>
              </a:rPr>
              <a:t>1</a:t>
            </a:r>
            <a:r>
              <a:rPr lang="zh-CN" altLang="en-US" sz="2400" dirty="0">
                <a:solidFill>
                  <a:srgbClr val="0000CC"/>
                </a:solidFill>
                <a:latin typeface="微软雅黑" panose="020B0503020204020204" pitchFamily="34" charset="-122"/>
              </a:rPr>
              <a:t>）</a:t>
            </a:r>
            <a:r>
              <a:rPr lang="en-US" altLang="zh-CN" sz="2400" dirty="0">
                <a:solidFill>
                  <a:srgbClr val="0000CC"/>
                </a:solidFill>
                <a:latin typeface="微软雅黑" panose="020B0503020204020204" pitchFamily="34" charset="-122"/>
              </a:rPr>
              <a:t>2017</a:t>
            </a:r>
            <a:r>
              <a:rPr lang="zh-CN" altLang="en-US" sz="2400" dirty="0">
                <a:solidFill>
                  <a:srgbClr val="0000CC"/>
                </a:solidFill>
                <a:latin typeface="微软雅黑" panose="020B0503020204020204" pitchFamily="34" charset="-122"/>
              </a:rPr>
              <a:t>年</a:t>
            </a:r>
            <a:r>
              <a:rPr lang="en-US" altLang="zh-CN" sz="2400" dirty="0">
                <a:solidFill>
                  <a:srgbClr val="0000CC"/>
                </a:solidFill>
                <a:latin typeface="微软雅黑" panose="020B0503020204020204" pitchFamily="34" charset="-122"/>
              </a:rPr>
              <a:t>1</a:t>
            </a:r>
            <a:r>
              <a:rPr lang="zh-CN" altLang="en-US" sz="2400" dirty="0">
                <a:solidFill>
                  <a:srgbClr val="0000CC"/>
                </a:solidFill>
                <a:latin typeface="微软雅黑" panose="020B0503020204020204" pitchFamily="34" charset="-122"/>
              </a:rPr>
              <a:t>月</a:t>
            </a:r>
            <a:r>
              <a:rPr lang="en-US" altLang="zh-CN" sz="2400" dirty="0">
                <a:solidFill>
                  <a:srgbClr val="0000CC"/>
                </a:solidFill>
                <a:latin typeface="微软雅黑" panose="020B0503020204020204" pitchFamily="34" charset="-122"/>
              </a:rPr>
              <a:t>1</a:t>
            </a:r>
            <a:r>
              <a:rPr lang="zh-CN" altLang="en-US" sz="2400" dirty="0">
                <a:solidFill>
                  <a:srgbClr val="0000CC"/>
                </a:solidFill>
                <a:latin typeface="微软雅黑" panose="020B0503020204020204" pitchFamily="34" charset="-122"/>
              </a:rPr>
              <a:t>日</a:t>
            </a:r>
            <a:endParaRPr lang="zh-CN" altLang="en-US" sz="2400" dirty="0">
              <a:solidFill>
                <a:srgbClr val="0000CC"/>
              </a:solidFill>
              <a:latin typeface="微软雅黑" panose="020B0503020204020204" pitchFamily="34" charset="-122"/>
            </a:endParaRPr>
          </a:p>
          <a:p>
            <a:pPr marL="269875" indent="-269875" defTabSz="1085850" eaLnBrk="1" hangingPunct="1">
              <a:lnSpc>
                <a:spcPct val="140000"/>
              </a:lnSpc>
              <a:buNone/>
            </a:pPr>
            <a:r>
              <a:rPr lang="zh-CN" altLang="en-US" sz="2400" dirty="0">
                <a:solidFill>
                  <a:srgbClr val="000000"/>
                </a:solidFill>
                <a:latin typeface="微软雅黑" panose="020B0503020204020204" pitchFamily="34" charset="-122"/>
              </a:rPr>
              <a:t>借：长期股权投资                  </a:t>
            </a:r>
            <a:r>
              <a:rPr lang="en-US" altLang="zh-CN" sz="2400" dirty="0">
                <a:solidFill>
                  <a:srgbClr val="000000"/>
                </a:solidFill>
                <a:latin typeface="微软雅黑" panose="020B0503020204020204" pitchFamily="34" charset="-122"/>
              </a:rPr>
              <a:t>3300 </a:t>
            </a:r>
            <a:endParaRPr lang="en-US" altLang="zh-CN" sz="2400" dirty="0">
              <a:solidFill>
                <a:srgbClr val="000000"/>
              </a:solidFill>
              <a:latin typeface="微软雅黑" panose="020B0503020204020204" pitchFamily="34" charset="-122"/>
            </a:endParaRPr>
          </a:p>
          <a:p>
            <a:pPr marL="269875" indent="-269875" defTabSz="1085850" eaLnBrk="1" hangingPunct="1">
              <a:lnSpc>
                <a:spcPct val="140000"/>
              </a:lnSpc>
              <a:buNone/>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贷：银行存款                           </a:t>
            </a:r>
            <a:r>
              <a:rPr lang="en-US" altLang="zh-CN" sz="2400" dirty="0">
                <a:solidFill>
                  <a:srgbClr val="000000"/>
                </a:solidFill>
                <a:latin typeface="微软雅黑" panose="020B0503020204020204" pitchFamily="34" charset="-122"/>
              </a:rPr>
              <a:t>3300</a:t>
            </a:r>
            <a:endParaRPr lang="en-US" altLang="zh-CN" sz="2400" dirty="0">
              <a:solidFill>
                <a:srgbClr val="000000"/>
              </a:solidFill>
              <a:latin typeface="微软雅黑" panose="020B0503020204020204" pitchFamily="34" charset="-122"/>
            </a:endParaRPr>
          </a:p>
          <a:p>
            <a:pPr marL="269875" indent="-269875" defTabSz="1085850" eaLnBrk="1" hangingPunct="1">
              <a:lnSpc>
                <a:spcPct val="140000"/>
              </a:lnSpc>
              <a:buNone/>
            </a:pPr>
            <a:r>
              <a:rPr lang="zh-CN" altLang="en-US" sz="2400" dirty="0">
                <a:solidFill>
                  <a:srgbClr val="0000CC"/>
                </a:solidFill>
                <a:latin typeface="微软雅黑" panose="020B0503020204020204" pitchFamily="34" charset="-122"/>
              </a:rPr>
              <a:t>（</a:t>
            </a:r>
            <a:r>
              <a:rPr lang="en-US" altLang="zh-CN" sz="2400" dirty="0">
                <a:solidFill>
                  <a:srgbClr val="0000CC"/>
                </a:solidFill>
                <a:latin typeface="微软雅黑" panose="020B0503020204020204" pitchFamily="34" charset="-122"/>
              </a:rPr>
              <a:t>2</a:t>
            </a:r>
            <a:r>
              <a:rPr lang="zh-CN" altLang="en-US" sz="2400" dirty="0">
                <a:solidFill>
                  <a:srgbClr val="0000CC"/>
                </a:solidFill>
                <a:latin typeface="微软雅黑" panose="020B0503020204020204" pitchFamily="34" charset="-122"/>
              </a:rPr>
              <a:t>）</a:t>
            </a:r>
            <a:r>
              <a:rPr lang="en-US" altLang="zh-CN" sz="2400" dirty="0">
                <a:solidFill>
                  <a:srgbClr val="0000CC"/>
                </a:solidFill>
                <a:latin typeface="微软雅黑" panose="020B0503020204020204" pitchFamily="34" charset="-122"/>
              </a:rPr>
              <a:t>2018</a:t>
            </a:r>
            <a:r>
              <a:rPr lang="zh-CN" altLang="en-US" sz="2400" dirty="0">
                <a:solidFill>
                  <a:srgbClr val="0000CC"/>
                </a:solidFill>
                <a:latin typeface="微软雅黑" panose="020B0503020204020204" pitchFamily="34" charset="-122"/>
              </a:rPr>
              <a:t>年</a:t>
            </a:r>
            <a:r>
              <a:rPr lang="en-US" altLang="zh-CN" sz="2400" dirty="0">
                <a:solidFill>
                  <a:srgbClr val="0000CC"/>
                </a:solidFill>
                <a:latin typeface="微软雅黑" panose="020B0503020204020204" pitchFamily="34" charset="-122"/>
              </a:rPr>
              <a:t>1</a:t>
            </a:r>
            <a:r>
              <a:rPr lang="zh-CN" altLang="en-US" sz="2400" dirty="0">
                <a:solidFill>
                  <a:srgbClr val="0000CC"/>
                </a:solidFill>
                <a:latin typeface="微软雅黑" panose="020B0503020204020204" pitchFamily="34" charset="-122"/>
              </a:rPr>
              <a:t>月</a:t>
            </a:r>
            <a:r>
              <a:rPr lang="en-US" altLang="zh-CN" sz="2400" dirty="0">
                <a:solidFill>
                  <a:srgbClr val="0000CC"/>
                </a:solidFill>
                <a:latin typeface="微软雅黑" panose="020B0503020204020204" pitchFamily="34" charset="-122"/>
              </a:rPr>
              <a:t>3</a:t>
            </a:r>
            <a:r>
              <a:rPr lang="zh-CN" altLang="en-US" sz="2400" dirty="0">
                <a:solidFill>
                  <a:srgbClr val="0000CC"/>
                </a:solidFill>
                <a:latin typeface="微软雅黑" panose="020B0503020204020204" pitchFamily="34" charset="-122"/>
              </a:rPr>
              <a:t>日</a:t>
            </a:r>
            <a:endParaRPr lang="zh-CN" altLang="en-US" sz="2400" dirty="0">
              <a:solidFill>
                <a:srgbClr val="0000CC"/>
              </a:solidFill>
              <a:latin typeface="微软雅黑" panose="020B0503020204020204" pitchFamily="34" charset="-122"/>
            </a:endParaRPr>
          </a:p>
          <a:p>
            <a:pPr marL="269875" indent="-269875" defTabSz="1085850" eaLnBrk="1" hangingPunct="1">
              <a:lnSpc>
                <a:spcPct val="140000"/>
              </a:lnSpc>
              <a:buNone/>
            </a:pPr>
            <a:r>
              <a:rPr lang="zh-CN" altLang="en-US" sz="2400" dirty="0">
                <a:solidFill>
                  <a:srgbClr val="000000"/>
                </a:solidFill>
                <a:latin typeface="微软雅黑" panose="020B0503020204020204" pitchFamily="34" charset="-122"/>
              </a:rPr>
              <a:t>①借：银行存款                </a:t>
            </a:r>
            <a:r>
              <a:rPr lang="en-US" altLang="zh-CN" sz="2400" dirty="0">
                <a:solidFill>
                  <a:srgbClr val="000000"/>
                </a:solidFill>
                <a:latin typeface="微软雅黑" panose="020B0503020204020204" pitchFamily="34" charset="-122"/>
              </a:rPr>
              <a:t>2600</a:t>
            </a:r>
            <a:endParaRPr lang="en-US" altLang="zh-CN" sz="2400" dirty="0">
              <a:solidFill>
                <a:srgbClr val="000000"/>
              </a:solidFill>
              <a:latin typeface="微软雅黑" panose="020B0503020204020204" pitchFamily="34" charset="-122"/>
            </a:endParaRPr>
          </a:p>
          <a:p>
            <a:pPr marL="269875" indent="-269875" defTabSz="1085850" eaLnBrk="1" hangingPunct="1">
              <a:lnSpc>
                <a:spcPct val="140000"/>
              </a:lnSpc>
              <a:buNone/>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贷： 长期股权投资                    </a:t>
            </a:r>
            <a:r>
              <a:rPr lang="en-US" altLang="zh-CN" sz="2400" dirty="0">
                <a:solidFill>
                  <a:srgbClr val="000000"/>
                </a:solidFill>
                <a:latin typeface="微软雅黑" panose="020B0503020204020204" pitchFamily="34" charset="-122"/>
              </a:rPr>
              <a:t>1650</a:t>
            </a:r>
            <a:endParaRPr lang="en-US" altLang="zh-CN" sz="2400" dirty="0">
              <a:solidFill>
                <a:srgbClr val="000000"/>
              </a:solidFill>
              <a:latin typeface="微软雅黑" panose="020B0503020204020204" pitchFamily="34" charset="-122"/>
            </a:endParaRPr>
          </a:p>
          <a:p>
            <a:pPr marL="269875" indent="-269875" defTabSz="1085850" eaLnBrk="1" hangingPunct="1">
              <a:lnSpc>
                <a:spcPct val="140000"/>
              </a:lnSpc>
              <a:buNone/>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投资收益                           </a:t>
            </a:r>
            <a:r>
              <a:rPr lang="en-US" altLang="zh-CN" sz="2400" dirty="0">
                <a:solidFill>
                  <a:srgbClr val="000000"/>
                </a:solidFill>
                <a:latin typeface="微软雅黑" panose="020B0503020204020204" pitchFamily="34" charset="-122"/>
              </a:rPr>
              <a:t>950</a:t>
            </a:r>
            <a:endParaRPr lang="en-US" altLang="zh-CN" sz="24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5474">
                                            <p:txEl>
                                              <p:charRg st="5" end="18"/>
                                            </p:txEl>
                                          </p:spTgt>
                                        </p:tgtEl>
                                        <p:attrNameLst>
                                          <p:attrName>style.visibility</p:attrName>
                                        </p:attrNameLst>
                                      </p:cBhvr>
                                      <p:to>
                                        <p:strVal val="visible"/>
                                      </p:to>
                                    </p:set>
                                    <p:animEffect transition="in" filter="blinds(horizontal)">
                                      <p:cBhvr>
                                        <p:cTn id="7" dur="500"/>
                                        <p:tgtEl>
                                          <p:spTgt spid="105474">
                                            <p:txEl>
                                              <p:charRg st="5" end="18"/>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5474">
                                            <p:txEl>
                                              <p:charRg st="18" end="50"/>
                                            </p:txEl>
                                          </p:spTgt>
                                        </p:tgtEl>
                                        <p:attrNameLst>
                                          <p:attrName>style.visibility</p:attrName>
                                        </p:attrNameLst>
                                      </p:cBhvr>
                                      <p:to>
                                        <p:strVal val="visible"/>
                                      </p:to>
                                    </p:set>
                                    <p:animEffect transition="in" filter="blinds(horizontal)">
                                      <p:cBhvr>
                                        <p:cTn id="10" dur="500"/>
                                        <p:tgtEl>
                                          <p:spTgt spid="105474">
                                            <p:txEl>
                                              <p:charRg st="18" end="5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5474">
                                            <p:txEl>
                                              <p:charRg st="50" end="98"/>
                                            </p:txEl>
                                          </p:spTgt>
                                        </p:tgtEl>
                                        <p:attrNameLst>
                                          <p:attrName>style.visibility</p:attrName>
                                        </p:attrNameLst>
                                      </p:cBhvr>
                                      <p:to>
                                        <p:strVal val="visible"/>
                                      </p:to>
                                    </p:set>
                                    <p:animEffect transition="in" filter="blinds(horizontal)">
                                      <p:cBhvr>
                                        <p:cTn id="13" dur="500"/>
                                        <p:tgtEl>
                                          <p:spTgt spid="105474">
                                            <p:txEl>
                                              <p:charRg st="50" end="9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5474">
                                            <p:txEl>
                                              <p:charRg st="98" end="111"/>
                                            </p:txEl>
                                          </p:spTgt>
                                        </p:tgtEl>
                                        <p:attrNameLst>
                                          <p:attrName>style.visibility</p:attrName>
                                        </p:attrNameLst>
                                      </p:cBhvr>
                                      <p:to>
                                        <p:strVal val="visible"/>
                                      </p:to>
                                    </p:set>
                                    <p:animEffect transition="in" filter="blinds(horizontal)">
                                      <p:cBhvr>
                                        <p:cTn id="18" dur="500"/>
                                        <p:tgtEl>
                                          <p:spTgt spid="105474">
                                            <p:txEl>
                                              <p:charRg st="98" end="111"/>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5474">
                                            <p:txEl>
                                              <p:charRg st="111" end="139"/>
                                            </p:txEl>
                                          </p:spTgt>
                                        </p:tgtEl>
                                        <p:attrNameLst>
                                          <p:attrName>style.visibility</p:attrName>
                                        </p:attrNameLst>
                                      </p:cBhvr>
                                      <p:to>
                                        <p:strVal val="visible"/>
                                      </p:to>
                                    </p:set>
                                    <p:animEffect transition="in" filter="blinds(horizontal)">
                                      <p:cBhvr>
                                        <p:cTn id="21" dur="500"/>
                                        <p:tgtEl>
                                          <p:spTgt spid="105474">
                                            <p:txEl>
                                              <p:charRg st="111" end="139"/>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5474">
                                            <p:txEl>
                                              <p:charRg st="139" end="184"/>
                                            </p:txEl>
                                          </p:spTgt>
                                        </p:tgtEl>
                                        <p:attrNameLst>
                                          <p:attrName>style.visibility</p:attrName>
                                        </p:attrNameLst>
                                      </p:cBhvr>
                                      <p:to>
                                        <p:strVal val="visible"/>
                                      </p:to>
                                    </p:set>
                                    <p:animEffect transition="in" filter="blinds(horizontal)">
                                      <p:cBhvr>
                                        <p:cTn id="24" dur="500"/>
                                        <p:tgtEl>
                                          <p:spTgt spid="105474">
                                            <p:txEl>
                                              <p:charRg st="139" end="184"/>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5474">
                                            <p:txEl>
                                              <p:charRg st="184" end="242"/>
                                            </p:txEl>
                                          </p:spTgt>
                                        </p:tgtEl>
                                        <p:attrNameLst>
                                          <p:attrName>style.visibility</p:attrName>
                                        </p:attrNameLst>
                                      </p:cBhvr>
                                      <p:to>
                                        <p:strVal val="visible"/>
                                      </p:to>
                                    </p:set>
                                    <p:animEffect transition="in" filter="blinds(horizontal)">
                                      <p:cBhvr>
                                        <p:cTn id="27" dur="500"/>
                                        <p:tgtEl>
                                          <p:spTgt spid="105474">
                                            <p:txEl>
                                              <p:charRg st="184" end="2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60769" name="页脚占位符 2"/>
          <p:cNvSpPr txBox="1">
            <a:spLocks noGrp="1" noChangeArrowheads="1"/>
          </p:cNvSpPr>
          <p:nvPr/>
        </p:nvSpPr>
        <p:spPr bwMode="auto">
          <a:xfrm>
            <a:off x="4508500" y="6318250"/>
            <a:ext cx="3009900" cy="463550"/>
          </a:xfrm>
          <a:prstGeom prst="rect">
            <a:avLst/>
          </a:prstGeom>
          <a:noFill/>
          <a:ln>
            <a:miter lim="800000"/>
          </a:ln>
        </p:spPr>
        <p:txBody>
          <a:bodyPr lIns="108850" tIns="54425" rIns="108850" bIns="54425"/>
          <a:lstStyle/>
          <a:p>
            <a:pPr marR="0" defTabSz="914400" eaLnBrk="1" hangingPunct="1">
              <a:buClrTx/>
              <a:buSzTx/>
              <a:buFont typeface="Arial" panose="020B0604020202020204" pitchFamily="34" charset="0"/>
              <a:buNone/>
              <a:defRPr/>
            </a:pPr>
            <a:r>
              <a:rPr kumimoji="0" lang="zh-CN" altLang="en-US" sz="1900" b="1" kern="1200" cap="none" spc="0" normalizeH="0" baseline="0" noProof="1">
                <a:solidFill>
                  <a:schemeClr val="tx2"/>
                </a:solidFill>
                <a:latin typeface="Arial" panose="020B0604020202020204" pitchFamily="34" charset="0"/>
                <a:ea typeface="微软雅黑" panose="020B0503020204020204" pitchFamily="34" charset="-122"/>
                <a:cs typeface="+mn-ea"/>
              </a:rPr>
              <a:t>南京审计大学   路国平</a:t>
            </a:r>
            <a:endParaRPr kumimoji="0" lang="zh-CN" altLang="en-US" sz="1900" b="1" kern="1200" cap="none" spc="0" normalizeH="0" baseline="0" noProof="1">
              <a:solidFill>
                <a:schemeClr val="tx2"/>
              </a:solidFill>
              <a:latin typeface="Arial" panose="020B0604020202020204" pitchFamily="34" charset="0"/>
              <a:ea typeface="微软雅黑" panose="020B0503020204020204" pitchFamily="34" charset="-122"/>
              <a:cs typeface="+mn-ea"/>
            </a:endParaRPr>
          </a:p>
        </p:txBody>
      </p:sp>
      <p:sp>
        <p:nvSpPr>
          <p:cNvPr id="106498" name="Rectangle 2"/>
          <p:cNvSpPr>
            <a:spLocks noGrp="1"/>
          </p:cNvSpPr>
          <p:nvPr>
            <p:ph type="body" idx="4294967295"/>
          </p:nvPr>
        </p:nvSpPr>
        <p:spPr>
          <a:xfrm>
            <a:off x="688975" y="1408430"/>
            <a:ext cx="11503025" cy="4705350"/>
          </a:xfrm>
          <a:prstGeom prst="rect">
            <a:avLst/>
          </a:prstGeom>
          <a:noFill/>
          <a:ln w="9525">
            <a:noFill/>
          </a:ln>
        </p:spPr>
        <p:txBody>
          <a:bodyPr lIns="108850" tIns="54425" rIns="108850" bIns="54425"/>
          <a:p>
            <a:pPr marL="0" indent="0" defTabSz="1085850" eaLnBrk="1" hangingPunct="1">
              <a:lnSpc>
                <a:spcPct val="130000"/>
              </a:lnSpc>
              <a:buNone/>
            </a:pPr>
            <a:r>
              <a:rPr lang="en-US" altLang="zh-CN" sz="3100" b="1" dirty="0">
                <a:latin typeface="微软雅黑" panose="020B0503020204020204" pitchFamily="34" charset="-122"/>
              </a:rPr>
              <a:t>    </a:t>
            </a:r>
            <a:r>
              <a:rPr lang="zh-CN" altLang="zh-CN" sz="2400" dirty="0">
                <a:solidFill>
                  <a:srgbClr val="0000CC"/>
                </a:solidFill>
                <a:latin typeface="微软雅黑" panose="020B0503020204020204" pitchFamily="34" charset="-122"/>
              </a:rPr>
              <a:t>② 对剩余股权改按权益法核算：</a:t>
            </a:r>
            <a:endParaRPr lang="zh-CN" altLang="zh-CN" sz="2400" dirty="0">
              <a:solidFill>
                <a:srgbClr val="0000CC"/>
              </a:solidFill>
              <a:latin typeface="微软雅黑" panose="020B0503020204020204" pitchFamily="34" charset="-122"/>
            </a:endParaRPr>
          </a:p>
          <a:p>
            <a:pPr marL="0" indent="0" defTabSz="1085850" eaLnBrk="1" hangingPunct="1">
              <a:lnSpc>
                <a:spcPct val="130000"/>
              </a:lnSpc>
              <a:buNone/>
            </a:pPr>
            <a:r>
              <a:rPr lang="zh-CN" altLang="en-US" sz="2400" dirty="0">
                <a:solidFill>
                  <a:srgbClr val="000000"/>
                </a:solidFill>
                <a:latin typeface="微软雅黑" panose="020B0503020204020204" pitchFamily="34" charset="-122"/>
              </a:rPr>
              <a:t>    </a:t>
            </a:r>
            <a:r>
              <a:rPr lang="zh-CN" altLang="zh-CN" sz="2400" dirty="0">
                <a:solidFill>
                  <a:srgbClr val="000000"/>
                </a:solidFill>
                <a:latin typeface="微软雅黑" panose="020B0503020204020204" pitchFamily="34" charset="-122"/>
              </a:rPr>
              <a:t>借：长期股权投资——</a:t>
            </a:r>
            <a:r>
              <a:rPr lang="zh-CN" altLang="en-US" sz="2400" dirty="0">
                <a:solidFill>
                  <a:srgbClr val="000000"/>
                </a:solidFill>
                <a:latin typeface="微软雅黑" panose="020B0503020204020204" pitchFamily="34" charset="-122"/>
              </a:rPr>
              <a:t>损益调整  </a:t>
            </a:r>
            <a:r>
              <a:rPr lang="en-US" altLang="zh-CN" sz="2400" dirty="0">
                <a:solidFill>
                  <a:srgbClr val="000000"/>
                </a:solidFill>
                <a:latin typeface="微软雅黑" panose="020B0503020204020204" pitchFamily="34" charset="-122"/>
              </a:rPr>
              <a:t>900            </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3000×30</a:t>
            </a:r>
            <a:r>
              <a:rPr lang="zh-CN" altLang="en-US" sz="2400" dirty="0">
                <a:solidFill>
                  <a:srgbClr val="000000"/>
                </a:solidFill>
                <a:latin typeface="微软雅黑" panose="020B0503020204020204" pitchFamily="34" charset="-122"/>
              </a:rPr>
              <a:t>％）</a:t>
            </a:r>
            <a:endParaRPr lang="zh-CN" altLang="en-US" sz="2400" dirty="0">
              <a:solidFill>
                <a:srgbClr val="000000"/>
              </a:solidFill>
              <a:latin typeface="微软雅黑" panose="020B0503020204020204" pitchFamily="34" charset="-122"/>
            </a:endParaRPr>
          </a:p>
          <a:p>
            <a:pPr marL="0" indent="0" defTabSz="1085850" eaLnBrk="1" hangingPunct="1">
              <a:lnSpc>
                <a:spcPct val="130000"/>
              </a:lnSpc>
              <a:buNone/>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其他综合收益 </a:t>
            </a:r>
            <a:r>
              <a:rPr lang="en-US" altLang="zh-CN" sz="2400" dirty="0">
                <a:solidFill>
                  <a:srgbClr val="000000"/>
                </a:solidFill>
                <a:latin typeface="微软雅黑" panose="020B0503020204020204" pitchFamily="34" charset="-122"/>
              </a:rPr>
              <a:t>60    </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200×30</a:t>
            </a:r>
            <a:r>
              <a:rPr lang="zh-CN" altLang="en-US" sz="2400" dirty="0">
                <a:solidFill>
                  <a:srgbClr val="000000"/>
                </a:solidFill>
                <a:latin typeface="微软雅黑" panose="020B0503020204020204" pitchFamily="34" charset="-122"/>
              </a:rPr>
              <a:t>％）</a:t>
            </a:r>
            <a:endParaRPr lang="zh-CN" altLang="en-US" sz="2400" dirty="0">
              <a:solidFill>
                <a:srgbClr val="000000"/>
              </a:solidFill>
              <a:latin typeface="微软雅黑" panose="020B0503020204020204" pitchFamily="34" charset="-122"/>
            </a:endParaRPr>
          </a:p>
          <a:p>
            <a:pPr marL="0" indent="0" defTabSz="1085850" eaLnBrk="1" hangingPunct="1">
              <a:lnSpc>
                <a:spcPct val="130000"/>
              </a:lnSpc>
              <a:buNone/>
            </a:pPr>
            <a:r>
              <a:rPr lang="zh-CN" altLang="en-US" sz="2400" dirty="0">
                <a:solidFill>
                  <a:srgbClr val="000000"/>
                </a:solidFill>
                <a:latin typeface="微软雅黑" panose="020B0503020204020204" pitchFamily="34" charset="-122"/>
              </a:rPr>
              <a:t>           贷：盈余公积         </a:t>
            </a:r>
            <a:r>
              <a:rPr lang="en-US" altLang="zh-CN" sz="2400" dirty="0">
                <a:solidFill>
                  <a:srgbClr val="000000"/>
                </a:solidFill>
                <a:latin typeface="微软雅黑" panose="020B0503020204020204" pitchFamily="34" charset="-122"/>
              </a:rPr>
              <a:t>90                 [</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1800</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1200</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×30</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×10</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a:t>
            </a:r>
            <a:endParaRPr lang="en-US" altLang="zh-CN" sz="2400" dirty="0">
              <a:solidFill>
                <a:srgbClr val="000000"/>
              </a:solidFill>
              <a:latin typeface="微软雅黑" panose="020B0503020204020204" pitchFamily="34" charset="-122"/>
            </a:endParaRPr>
          </a:p>
          <a:p>
            <a:pPr marL="0" indent="0" defTabSz="1085850" eaLnBrk="1" hangingPunct="1">
              <a:lnSpc>
                <a:spcPct val="130000"/>
              </a:lnSpc>
              <a:buNone/>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利润分配</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未分配利润       </a:t>
            </a:r>
            <a:r>
              <a:rPr lang="en-US" altLang="zh-CN" sz="2400" dirty="0">
                <a:solidFill>
                  <a:srgbClr val="000000"/>
                </a:solidFill>
                <a:latin typeface="微软雅黑" panose="020B0503020204020204" pitchFamily="34" charset="-122"/>
              </a:rPr>
              <a:t>810  </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3000×30</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×90%</a:t>
            </a:r>
            <a:r>
              <a:rPr lang="zh-CN" altLang="en-US" sz="2400" dirty="0">
                <a:solidFill>
                  <a:srgbClr val="000000"/>
                </a:solidFill>
                <a:latin typeface="微软雅黑" panose="020B0503020204020204" pitchFamily="34" charset="-122"/>
              </a:rPr>
              <a:t>）</a:t>
            </a:r>
            <a:endParaRPr lang="zh-CN" altLang="en-US" sz="2400" dirty="0">
              <a:solidFill>
                <a:srgbClr val="000000"/>
              </a:solidFill>
              <a:latin typeface="微软雅黑" panose="020B0503020204020204" pitchFamily="34" charset="-122"/>
            </a:endParaRPr>
          </a:p>
          <a:p>
            <a:pPr marL="0" indent="0" defTabSz="1085850" eaLnBrk="1" hangingPunct="1">
              <a:lnSpc>
                <a:spcPct val="130000"/>
              </a:lnSpc>
              <a:buNone/>
            </a:pPr>
            <a:r>
              <a:rPr lang="zh-CN" altLang="en-US" sz="2400" dirty="0">
                <a:solidFill>
                  <a:srgbClr val="000000"/>
                </a:solidFill>
                <a:latin typeface="微软雅黑" panose="020B0503020204020204" pitchFamily="34" charset="-122"/>
              </a:rPr>
              <a:t>                  其他综合收益                          </a:t>
            </a:r>
            <a:r>
              <a:rPr lang="en-US" altLang="zh-CN" sz="2400" dirty="0">
                <a:solidFill>
                  <a:srgbClr val="000000"/>
                </a:solidFill>
                <a:latin typeface="微软雅黑" panose="020B0503020204020204" pitchFamily="34" charset="-122"/>
              </a:rPr>
              <a:t>60          </a:t>
            </a:r>
            <a:endParaRPr lang="en-US" altLang="zh-CN" sz="24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6498">
                                            <p:txEl>
                                              <p:charRg st="0" end="20"/>
                                            </p:txEl>
                                          </p:spTgt>
                                        </p:tgtEl>
                                        <p:attrNameLst>
                                          <p:attrName>style.visibility</p:attrName>
                                        </p:attrNameLst>
                                      </p:cBhvr>
                                      <p:to>
                                        <p:strVal val="visible"/>
                                      </p:to>
                                    </p:set>
                                    <p:animEffect transition="in" filter="blinds(horizontal)">
                                      <p:cBhvr>
                                        <p:cTn id="7" dur="500"/>
                                        <p:tgtEl>
                                          <p:spTgt spid="106498">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6498">
                                            <p:txEl>
                                              <p:charRg st="20" end="66"/>
                                            </p:txEl>
                                          </p:spTgt>
                                        </p:tgtEl>
                                        <p:attrNameLst>
                                          <p:attrName>style.visibility</p:attrName>
                                        </p:attrNameLst>
                                      </p:cBhvr>
                                      <p:to>
                                        <p:strVal val="visible"/>
                                      </p:to>
                                    </p:set>
                                    <p:animEffect transition="in" filter="blinds(horizontal)">
                                      <p:cBhvr>
                                        <p:cTn id="12" dur="500"/>
                                        <p:tgtEl>
                                          <p:spTgt spid="106498">
                                            <p:txEl>
                                              <p:charRg st="20" end="6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6498">
                                            <p:txEl>
                                              <p:charRg st="66" end="126"/>
                                            </p:txEl>
                                          </p:spTgt>
                                        </p:tgtEl>
                                        <p:attrNameLst>
                                          <p:attrName>style.visibility</p:attrName>
                                        </p:attrNameLst>
                                      </p:cBhvr>
                                      <p:to>
                                        <p:strVal val="visible"/>
                                      </p:to>
                                    </p:set>
                                    <p:animEffect transition="in" filter="blinds(horizontal)">
                                      <p:cBhvr>
                                        <p:cTn id="17" dur="500"/>
                                        <p:tgtEl>
                                          <p:spTgt spid="106498">
                                            <p:txEl>
                                              <p:charRg st="66" end="12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6498">
                                            <p:txEl>
                                              <p:charRg st="126" end="193"/>
                                            </p:txEl>
                                          </p:spTgt>
                                        </p:tgtEl>
                                        <p:attrNameLst>
                                          <p:attrName>style.visibility</p:attrName>
                                        </p:attrNameLst>
                                      </p:cBhvr>
                                      <p:to>
                                        <p:strVal val="visible"/>
                                      </p:to>
                                    </p:set>
                                    <p:animEffect transition="in" filter="blinds(horizontal)">
                                      <p:cBhvr>
                                        <p:cTn id="22" dur="500"/>
                                        <p:tgtEl>
                                          <p:spTgt spid="106498">
                                            <p:txEl>
                                              <p:charRg st="126" end="19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6498">
                                            <p:txEl>
                                              <p:charRg st="193" end="249"/>
                                            </p:txEl>
                                          </p:spTgt>
                                        </p:tgtEl>
                                        <p:attrNameLst>
                                          <p:attrName>style.visibility</p:attrName>
                                        </p:attrNameLst>
                                      </p:cBhvr>
                                      <p:to>
                                        <p:strVal val="visible"/>
                                      </p:to>
                                    </p:set>
                                    <p:animEffect transition="in" filter="blinds(horizontal)">
                                      <p:cBhvr>
                                        <p:cTn id="27" dur="500"/>
                                        <p:tgtEl>
                                          <p:spTgt spid="106498">
                                            <p:txEl>
                                              <p:charRg st="193" end="24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6498">
                                            <p:txEl>
                                              <p:charRg st="249" end="312"/>
                                            </p:txEl>
                                          </p:spTgt>
                                        </p:tgtEl>
                                        <p:attrNameLst>
                                          <p:attrName>style.visibility</p:attrName>
                                        </p:attrNameLst>
                                      </p:cBhvr>
                                      <p:to>
                                        <p:strVal val="visible"/>
                                      </p:to>
                                    </p:set>
                                    <p:animEffect transition="in" filter="blinds(horizontal)">
                                      <p:cBhvr>
                                        <p:cTn id="32" dur="500"/>
                                        <p:tgtEl>
                                          <p:spTgt spid="106498">
                                            <p:txEl>
                                              <p:charRg st="249" end="3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graphicFrame>
        <p:nvGraphicFramePr>
          <p:cNvPr id="236568" name="Group 24"/>
          <p:cNvGraphicFramePr>
            <a:graphicFrameLocks noGrp="1"/>
          </p:cNvGraphicFramePr>
          <p:nvPr/>
        </p:nvGraphicFramePr>
        <p:xfrm>
          <a:off x="914400" y="4048125"/>
          <a:ext cx="10464800" cy="1719263"/>
        </p:xfrm>
        <a:graphic>
          <a:graphicData uri="http://schemas.openxmlformats.org/drawingml/2006/table">
            <a:tbl>
              <a:tblPr/>
              <a:tblGrid>
                <a:gridCol w="10464800"/>
              </a:tblGrid>
              <a:tr h="16160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35000"/>
                        </a:lnSpc>
                        <a:spcBef>
                          <a:spcPct val="20000"/>
                        </a:spcBef>
                        <a:spcAft>
                          <a:spcPct val="0"/>
                        </a:spcAft>
                        <a:buClrTx/>
                        <a:buSzTx/>
                        <a:buFontTx/>
                        <a:buNone/>
                      </a:pPr>
                      <a:r>
                        <a:rPr kumimoji="0" lang="en-US" altLang="zh-CN"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 </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借：</a:t>
                      </a:r>
                      <a:r>
                        <a:rPr kumimoji="1" lang="zh-CN" altLang="en-US" sz="2400" b="0" i="0" u="none" strike="noStrike" cap="none" normalizeH="0" baseline="0" smtClean="0">
                          <a:ln>
                            <a:noFill/>
                          </a:ln>
                          <a:solidFill>
                            <a:srgbClr val="000000"/>
                          </a:solidFill>
                          <a:effectLst/>
                          <a:latin typeface="Arial" panose="020B0604020202020204" pitchFamily="34" charset="0"/>
                          <a:ea typeface="微软雅黑" panose="020B0503020204020204" pitchFamily="34" charset="-122"/>
                        </a:rPr>
                        <a:t>其他权益工具投资</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等</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成本      （当日的公允价值）</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35000"/>
                        </a:lnSpc>
                        <a:spcBef>
                          <a:spcPct val="2000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       贷：长期股权投资                        （账面价值）</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35000"/>
                        </a:lnSpc>
                        <a:spcBef>
                          <a:spcPct val="2000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              投资收益                               （差额）</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lgDash"/>
                      <a:miter lim="800000"/>
                      <a:headEnd type="none" w="med" len="med"/>
                      <a:tailEnd type="none" w="med" len="med"/>
                    </a:lnL>
                    <a:lnR w="12700" cap="flat" cmpd="sng" algn="ctr">
                      <a:solidFill>
                        <a:schemeClr val="tx1"/>
                      </a:solidFill>
                      <a:prstDash val="lgDash"/>
                      <a:miter lim="800000"/>
                      <a:headEnd type="none" w="med" len="med"/>
                      <a:tailEnd type="none" w="med" len="med"/>
                    </a:lnR>
                    <a:lnT w="12700" cap="flat" cmpd="sng" algn="ctr">
                      <a:solidFill>
                        <a:schemeClr val="tx1"/>
                      </a:solidFill>
                      <a:prstDash val="lgDash"/>
                      <a:miter lim="800000"/>
                      <a:headEnd type="none" w="med" len="med"/>
                      <a:tailEnd type="none" w="med" len="med"/>
                    </a:lnT>
                    <a:lnB w="12700" cap="flat" cmpd="sng" algn="ctr">
                      <a:solidFill>
                        <a:schemeClr val="tx1"/>
                      </a:solidFill>
                      <a:prstDash val="lgDash"/>
                      <a:miter lim="800000"/>
                      <a:headEnd type="none" w="med" len="med"/>
                      <a:tailEnd type="none" w="med" len="med"/>
                    </a:lnB>
                    <a:lnTlToBr>
                      <a:noFill/>
                    </a:lnTlToBr>
                    <a:lnBlToTr>
                      <a:noFill/>
                    </a:lnBlToTr>
                    <a:noFill/>
                  </a:tcPr>
                </a:tc>
              </a:tr>
            </a:tbl>
          </a:graphicData>
        </a:graphic>
      </p:graphicFrame>
      <p:graphicFrame>
        <p:nvGraphicFramePr>
          <p:cNvPr id="236570" name="Group 26"/>
          <p:cNvGraphicFramePr>
            <a:graphicFrameLocks noGrp="1"/>
          </p:cNvGraphicFramePr>
          <p:nvPr/>
        </p:nvGraphicFramePr>
        <p:xfrm>
          <a:off x="341313" y="1295400"/>
          <a:ext cx="3824288" cy="2190750"/>
        </p:xfrm>
        <a:graphic>
          <a:graphicData uri="http://schemas.openxmlformats.org/drawingml/2006/table">
            <a:tbl>
              <a:tblPr/>
              <a:tblGrid>
                <a:gridCol w="3824287"/>
              </a:tblGrid>
              <a:tr h="219075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35000"/>
                        </a:lnSpc>
                        <a:spcBef>
                          <a:spcPct val="5000"/>
                        </a:spcBef>
                        <a:spcAft>
                          <a:spcPct val="0"/>
                        </a:spcAft>
                        <a:buClrTx/>
                        <a:buSzTx/>
                        <a:buFontTx/>
                        <a:buNone/>
                      </a:pPr>
                      <a:r>
                        <a:rPr kumimoji="0" lang="en-US" altLang="zh-CN" sz="2400" b="1" i="0" u="none" strike="noStrike" cap="none" normalizeH="0" baseline="0" smtClean="0">
                          <a:ln>
                            <a:noFill/>
                          </a:ln>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2</a:t>
                      </a:r>
                      <a:r>
                        <a:rPr kumimoji="0" lang="zh-CN" altLang="en-US" sz="2400" b="1" i="0" u="none" strike="noStrike" cap="none" normalizeH="0" baseline="0" smtClean="0">
                          <a:ln>
                            <a:noFill/>
                          </a:ln>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处置后的剩余股权</a:t>
                      </a:r>
                      <a:r>
                        <a:rPr kumimoji="0" lang="zh-CN" altLang="en-US" sz="24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不能</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对被投资单位</a:t>
                      </a:r>
                      <a:r>
                        <a:rPr kumimoji="0" lang="zh-CN" altLang="en-US" sz="2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实施控制、共同控制或施加重大影响</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的</a:t>
                      </a:r>
                      <a:r>
                        <a:rPr kumimoji="0" lang="zh-CN" altLang="en-US" sz="24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（如</a:t>
                      </a:r>
                      <a:r>
                        <a:rPr kumimoji="0" lang="en-US" altLang="zh-CN" sz="24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60% → 5%</a:t>
                      </a:r>
                      <a:r>
                        <a:rPr kumimoji="0" lang="zh-CN" altLang="en-US" sz="24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a:t>
                      </a:r>
                      <a:r>
                        <a:rPr kumimoji="0" lang="zh-CN" altLang="en-US" sz="2400" b="0"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 </a:t>
                      </a:r>
                      <a:endParaRPr kumimoji="0" lang="zh-CN" altLang="en-US" sz="2400" b="0"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rgbClr val="CC0000"/>
                      </a:solidFill>
                      <a:prstDash val="solid"/>
                      <a:miter lim="800000"/>
                      <a:headEnd type="none" w="med" len="med"/>
                      <a:tailEnd type="none" w="med" len="med"/>
                    </a:lnL>
                    <a:lnR w="12700" cap="flat" cmpd="sng" algn="ctr">
                      <a:solidFill>
                        <a:srgbClr val="CC0000"/>
                      </a:solidFill>
                      <a:prstDash val="solid"/>
                      <a:miter lim="800000"/>
                      <a:headEnd type="none" w="med" len="med"/>
                      <a:tailEnd type="none" w="med" len="med"/>
                    </a:lnR>
                    <a:lnT w="12700" cap="flat" cmpd="sng" algn="ctr">
                      <a:solidFill>
                        <a:srgbClr val="CC0000"/>
                      </a:solidFill>
                      <a:prstDash val="solid"/>
                      <a:miter lim="800000"/>
                      <a:headEnd type="none" w="med" len="med"/>
                      <a:tailEnd type="none" w="med" len="med"/>
                    </a:lnT>
                    <a:lnB w="12700" cap="flat" cmpd="sng" algn="ctr">
                      <a:solidFill>
                        <a:srgbClr val="CC0000"/>
                      </a:solidFill>
                      <a:prstDash val="solid"/>
                      <a:miter lim="800000"/>
                      <a:headEnd type="none" w="med" len="med"/>
                      <a:tailEnd type="none" w="med" len="med"/>
                    </a:lnB>
                    <a:lnTlToBr>
                      <a:noFill/>
                    </a:lnTlToBr>
                    <a:lnBlToTr>
                      <a:noFill/>
                    </a:lnBlToTr>
                    <a:noFill/>
                  </a:tcPr>
                </a:tc>
              </a:tr>
            </a:tbl>
          </a:graphicData>
        </a:graphic>
      </p:graphicFrame>
      <p:sp>
        <p:nvSpPr>
          <p:cNvPr id="109582" name="Rectangle 14"/>
          <p:cNvSpPr/>
          <p:nvPr/>
        </p:nvSpPr>
        <p:spPr>
          <a:xfrm>
            <a:off x="4470400" y="1371600"/>
            <a:ext cx="6877050" cy="1598613"/>
          </a:xfrm>
          <a:prstGeom prst="rect">
            <a:avLst/>
          </a:prstGeom>
          <a:noFill/>
          <a:ln w="9525" cap="flat" cmpd="sng">
            <a:solidFill>
              <a:srgbClr val="0000CC"/>
            </a:solidFill>
            <a:prstDash val="lgDashDot"/>
            <a:miter/>
            <a:headEnd type="none" w="med" len="med"/>
            <a:tailEnd type="none" w="med" len="med"/>
          </a:ln>
        </p:spPr>
        <p:txBody>
          <a:bodyPr lIns="108850" tIns="54425" rIns="108850" bIns="54425">
            <a:spAutoFit/>
          </a:bodyPr>
          <a:p>
            <a:pPr eaLnBrk="1" hangingPunct="1">
              <a:lnSpc>
                <a:spcPct val="135000"/>
              </a:lnSpc>
              <a:buClr>
                <a:schemeClr val="accent1"/>
              </a:buClr>
              <a:buSzPct val="65000"/>
              <a:buFont typeface="Wingdings" panose="05000000000000000000" pitchFamily="2" charset="2"/>
            </a:pPr>
            <a:r>
              <a:rPr lang="zh-CN" altLang="en-US" sz="2400" b="1" dirty="0">
                <a:latin typeface="微软雅黑" panose="020B0503020204020204" pitchFamily="34" charset="-122"/>
              </a:rPr>
              <a:t>应当</a:t>
            </a:r>
            <a:r>
              <a:rPr lang="zh-CN" altLang="en-US" sz="2400" b="1" dirty="0">
                <a:solidFill>
                  <a:srgbClr val="CC0000"/>
                </a:solidFill>
                <a:latin typeface="微软雅黑" panose="020B0503020204020204" pitchFamily="34" charset="-122"/>
              </a:rPr>
              <a:t>改按</a:t>
            </a:r>
            <a:r>
              <a:rPr lang="en-US" altLang="zh-CN" sz="2400" b="1" dirty="0">
                <a:latin typeface="微软雅黑" panose="020B0503020204020204" pitchFamily="34" charset="-122"/>
              </a:rPr>
              <a:t>《CAS22——</a:t>
            </a:r>
            <a:r>
              <a:rPr lang="zh-CN" altLang="en-US" sz="2400" b="1" dirty="0">
                <a:latin typeface="微软雅黑" panose="020B0503020204020204" pitchFamily="34" charset="-122"/>
              </a:rPr>
              <a:t>金融工具确认和计量</a:t>
            </a:r>
            <a:r>
              <a:rPr lang="en-US" altLang="zh-CN" sz="2400" b="1" dirty="0">
                <a:latin typeface="微软雅黑" panose="020B0503020204020204" pitchFamily="34" charset="-122"/>
              </a:rPr>
              <a:t>》</a:t>
            </a:r>
            <a:r>
              <a:rPr lang="zh-CN" altLang="en-US" sz="2400" b="1" dirty="0">
                <a:latin typeface="微软雅黑" panose="020B0503020204020204" pitchFamily="34" charset="-122"/>
              </a:rPr>
              <a:t>的有关规定进行会计处理，其在</a:t>
            </a:r>
            <a:r>
              <a:rPr lang="zh-CN" altLang="en-US" sz="2400" b="1" dirty="0">
                <a:solidFill>
                  <a:srgbClr val="CC0000"/>
                </a:solidFill>
                <a:latin typeface="微软雅黑" panose="020B0503020204020204" pitchFamily="34" charset="-122"/>
              </a:rPr>
              <a:t>丧失控制之日</a:t>
            </a:r>
            <a:r>
              <a:rPr lang="zh-CN" altLang="en-US" sz="2400" b="1" dirty="0">
                <a:latin typeface="微软雅黑" panose="020B0503020204020204" pitchFamily="34" charset="-122"/>
              </a:rPr>
              <a:t>的</a:t>
            </a:r>
            <a:r>
              <a:rPr lang="zh-CN" altLang="en-US" sz="2400" b="1" dirty="0">
                <a:solidFill>
                  <a:srgbClr val="0000CC"/>
                </a:solidFill>
                <a:latin typeface="微软雅黑" panose="020B0503020204020204" pitchFamily="34" charset="-122"/>
              </a:rPr>
              <a:t>公允价值与账面价值间的</a:t>
            </a:r>
            <a:r>
              <a:rPr lang="zh-CN" altLang="en-US" sz="2400" b="1" dirty="0">
                <a:solidFill>
                  <a:srgbClr val="CC0000"/>
                </a:solidFill>
                <a:latin typeface="微软雅黑" panose="020B0503020204020204" pitchFamily="34" charset="-122"/>
              </a:rPr>
              <a:t>差额</a:t>
            </a:r>
            <a:r>
              <a:rPr lang="zh-CN" altLang="en-US" sz="2400" b="1" dirty="0">
                <a:solidFill>
                  <a:srgbClr val="0000CC"/>
                </a:solidFill>
                <a:latin typeface="微软雅黑" panose="020B0503020204020204" pitchFamily="34" charset="-122"/>
              </a:rPr>
              <a:t>计入当期损益。</a:t>
            </a:r>
            <a:r>
              <a:rPr lang="zh-CN" altLang="en-US" sz="2400" dirty="0">
                <a:latin typeface="微软雅黑" panose="020B0503020204020204" pitchFamily="34" charset="-122"/>
              </a:rPr>
              <a:t> </a:t>
            </a:r>
            <a:endParaRPr lang="zh-CN" altLang="en-US" sz="2400"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9582"/>
                                        </p:tgtEl>
                                        <p:attrNameLst>
                                          <p:attrName>style.visibility</p:attrName>
                                        </p:attrNameLst>
                                      </p:cBhvr>
                                      <p:to>
                                        <p:strVal val="visible"/>
                                      </p:to>
                                    </p:set>
                                    <p:animEffect transition="in" filter="blinds(horizontal)">
                                      <p:cBhvr>
                                        <p:cTn id="7" dur="500"/>
                                        <p:tgtEl>
                                          <p:spTgt spid="1095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9582">
                                            <p:txEl>
                                              <p:charRg st="0" end="65"/>
                                            </p:txEl>
                                          </p:spTgt>
                                        </p:tgtEl>
                                        <p:attrNameLst>
                                          <p:attrName>style.visibility</p:attrName>
                                        </p:attrNameLst>
                                      </p:cBhvr>
                                      <p:to>
                                        <p:strVal val="visible"/>
                                      </p:to>
                                    </p:set>
                                    <p:animEffect transition="in" filter="blinds(horizontal)">
                                      <p:cBhvr>
                                        <p:cTn id="12" dur="500"/>
                                        <p:tgtEl>
                                          <p:spTgt spid="109582">
                                            <p:txEl>
                                              <p:charRg st="0" end="6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6568"/>
                                        </p:tgtEl>
                                        <p:attrNameLst>
                                          <p:attrName>style.visibility</p:attrName>
                                        </p:attrNameLst>
                                      </p:cBhvr>
                                      <p:to>
                                        <p:strVal val="visible"/>
                                      </p:to>
                                    </p:set>
                                    <p:animEffect transition="in" filter="blinds(horizontal)">
                                      <p:cBhvr>
                                        <p:cTn id="17" dur="500"/>
                                        <p:tgtEl>
                                          <p:spTgt spid="236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82" grpId="0" animBg="1"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graphicFrame>
        <p:nvGraphicFramePr>
          <p:cNvPr id="237593" name="Group 25"/>
          <p:cNvGraphicFramePr>
            <a:graphicFrameLocks noGrp="1"/>
          </p:cNvGraphicFramePr>
          <p:nvPr/>
        </p:nvGraphicFramePr>
        <p:xfrm>
          <a:off x="914400" y="4022725"/>
          <a:ext cx="10180638" cy="1663700"/>
        </p:xfrm>
        <a:graphic>
          <a:graphicData uri="http://schemas.openxmlformats.org/drawingml/2006/table">
            <a:tbl>
              <a:tblPr/>
              <a:tblGrid>
                <a:gridCol w="10180638"/>
              </a:tblGrid>
              <a:tr h="16414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20000"/>
                        </a:spcBef>
                        <a:spcAft>
                          <a:spcPct val="0"/>
                        </a:spcAft>
                        <a:buClrTx/>
                        <a:buSzTx/>
                        <a:buFontTx/>
                        <a:buNone/>
                      </a:pPr>
                      <a:r>
                        <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借：交易性金融资产等</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成本    （当日的公允价值）</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30000"/>
                        </a:lnSpc>
                        <a:spcBef>
                          <a:spcPct val="2000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         贷：长期股权投资                        （账面价值）</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30000"/>
                        </a:lnSpc>
                        <a:spcBef>
                          <a:spcPct val="2000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                 投资收益                                 （差额）</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lgDash"/>
                      <a:miter lim="800000"/>
                      <a:headEnd type="none" w="med" len="med"/>
                      <a:tailEnd type="none" w="med" len="med"/>
                    </a:lnL>
                    <a:lnR w="12700" cap="flat" cmpd="sng" algn="ctr">
                      <a:solidFill>
                        <a:schemeClr val="tx1"/>
                      </a:solidFill>
                      <a:prstDash val="lgDash"/>
                      <a:miter lim="800000"/>
                      <a:headEnd type="none" w="med" len="med"/>
                      <a:tailEnd type="none" w="med" len="med"/>
                    </a:lnR>
                    <a:lnT w="12700" cap="flat" cmpd="sng" algn="ctr">
                      <a:solidFill>
                        <a:schemeClr val="tx1"/>
                      </a:solidFill>
                      <a:prstDash val="lgDash"/>
                      <a:miter lim="800000"/>
                      <a:headEnd type="none" w="med" len="med"/>
                      <a:tailEnd type="none" w="med" len="med"/>
                    </a:lnT>
                    <a:lnB w="12700" cap="flat" cmpd="sng" algn="ctr">
                      <a:solidFill>
                        <a:schemeClr val="tx1"/>
                      </a:solidFill>
                      <a:prstDash val="lgDash"/>
                      <a:miter lim="800000"/>
                      <a:headEnd type="none" w="med" len="med"/>
                      <a:tailEnd type="none" w="med" len="med"/>
                    </a:lnB>
                    <a:lnTlToBr>
                      <a:noFill/>
                    </a:lnTlToBr>
                    <a:lnBlToTr>
                      <a:noFill/>
                    </a:lnBlToTr>
                    <a:noFill/>
                  </a:tcPr>
                </a:tc>
              </a:tr>
            </a:tbl>
          </a:graphicData>
        </a:graphic>
      </p:graphicFrame>
      <p:graphicFrame>
        <p:nvGraphicFramePr>
          <p:cNvPr id="237587" name="Group 19"/>
          <p:cNvGraphicFramePr>
            <a:graphicFrameLocks noGrp="1"/>
          </p:cNvGraphicFramePr>
          <p:nvPr/>
        </p:nvGraphicFramePr>
        <p:xfrm>
          <a:off x="609600" y="1295400"/>
          <a:ext cx="3556000" cy="2190750"/>
        </p:xfrm>
        <a:graphic>
          <a:graphicData uri="http://schemas.openxmlformats.org/drawingml/2006/table">
            <a:tbl>
              <a:tblPr/>
              <a:tblGrid>
                <a:gridCol w="3556000"/>
              </a:tblGrid>
              <a:tr h="219075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30000"/>
                        </a:lnSpc>
                        <a:spcBef>
                          <a:spcPct val="5000"/>
                        </a:spcBef>
                        <a:spcAft>
                          <a:spcPct val="0"/>
                        </a:spcAft>
                        <a:buClrTx/>
                        <a:buSzTx/>
                        <a:buFontTx/>
                        <a:buNone/>
                      </a:pPr>
                      <a:r>
                        <a:rPr kumimoji="0" lang="en-US" altLang="zh-CN" sz="2400" b="1" i="0" u="none" strike="noStrike" cap="none" normalizeH="0" baseline="0" smtClean="0">
                          <a:ln>
                            <a:noFill/>
                          </a:ln>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3</a:t>
                      </a:r>
                      <a:r>
                        <a:rPr kumimoji="0" lang="zh-CN" altLang="en-US" sz="2400" b="1" i="0" u="none" strike="noStrike" cap="none" normalizeH="0" baseline="0" smtClean="0">
                          <a:ln>
                            <a:noFill/>
                          </a:ln>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处置后的剩余股权</a:t>
                      </a:r>
                      <a:r>
                        <a:rPr kumimoji="0" lang="zh-CN" altLang="en-US" sz="24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不能</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对被投资单位</a:t>
                      </a:r>
                      <a:r>
                        <a:rPr kumimoji="0" lang="zh-CN" altLang="en-US" sz="2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实施共同控制或施加重大影响</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的</a:t>
                      </a:r>
                      <a:r>
                        <a:rPr kumimoji="0" lang="zh-CN" altLang="en-US" sz="24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（如</a:t>
                      </a:r>
                      <a:r>
                        <a:rPr kumimoji="0" lang="en-US" altLang="zh-CN" sz="24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30% → 5%</a:t>
                      </a:r>
                      <a:r>
                        <a:rPr kumimoji="0" lang="zh-CN" altLang="en-US" sz="24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a:t>
                      </a:r>
                      <a:r>
                        <a:rPr kumimoji="0" lang="zh-CN" altLang="en-US" sz="2400" b="0"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 </a:t>
                      </a:r>
                      <a:endParaRPr kumimoji="0" lang="zh-CN" altLang="en-US" sz="2400" b="0"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rgbClr val="CC0000"/>
                      </a:solidFill>
                      <a:prstDash val="solid"/>
                      <a:miter lim="800000"/>
                      <a:headEnd type="none" w="med" len="med"/>
                      <a:tailEnd type="none" w="med" len="med"/>
                    </a:lnL>
                    <a:lnR w="12700" cap="flat" cmpd="sng" algn="ctr">
                      <a:solidFill>
                        <a:srgbClr val="CC0000"/>
                      </a:solidFill>
                      <a:prstDash val="solid"/>
                      <a:miter lim="800000"/>
                      <a:headEnd type="none" w="med" len="med"/>
                      <a:tailEnd type="none" w="med" len="med"/>
                    </a:lnR>
                    <a:lnT w="12700" cap="flat" cmpd="sng" algn="ctr">
                      <a:solidFill>
                        <a:srgbClr val="CC0000"/>
                      </a:solidFill>
                      <a:prstDash val="solid"/>
                      <a:miter lim="800000"/>
                      <a:headEnd type="none" w="med" len="med"/>
                      <a:tailEnd type="none" w="med" len="med"/>
                    </a:lnT>
                    <a:lnB w="12700" cap="flat" cmpd="sng" algn="ctr">
                      <a:solidFill>
                        <a:srgbClr val="CC0000"/>
                      </a:solidFill>
                      <a:prstDash val="solid"/>
                      <a:miter lim="800000"/>
                      <a:headEnd type="none" w="med" len="med"/>
                      <a:tailEnd type="none" w="med" len="med"/>
                    </a:lnB>
                    <a:lnTlToBr>
                      <a:noFill/>
                    </a:lnTlToBr>
                    <a:lnBlToTr>
                      <a:noFill/>
                    </a:lnBlToTr>
                    <a:noFill/>
                  </a:tcPr>
                </a:tc>
              </a:tr>
            </a:tbl>
          </a:graphicData>
        </a:graphic>
      </p:graphicFrame>
      <p:sp>
        <p:nvSpPr>
          <p:cNvPr id="203790" name="Rectangle 14"/>
          <p:cNvSpPr/>
          <p:nvPr/>
        </p:nvSpPr>
        <p:spPr>
          <a:xfrm>
            <a:off x="4445000" y="1616075"/>
            <a:ext cx="6877050" cy="1541463"/>
          </a:xfrm>
          <a:prstGeom prst="rect">
            <a:avLst/>
          </a:prstGeom>
          <a:noFill/>
          <a:ln w="9525" cap="flat" cmpd="sng">
            <a:solidFill>
              <a:srgbClr val="0000CC"/>
            </a:solidFill>
            <a:prstDash val="lgDashDot"/>
            <a:miter/>
            <a:headEnd type="none" w="med" len="med"/>
            <a:tailEnd type="none" w="med" len="med"/>
          </a:ln>
        </p:spPr>
        <p:txBody>
          <a:bodyPr lIns="108850" tIns="54425" rIns="108850" bIns="54425">
            <a:spAutoFit/>
          </a:bodyPr>
          <a:p>
            <a:pPr eaLnBrk="1" hangingPunct="1">
              <a:lnSpc>
                <a:spcPct val="130000"/>
              </a:lnSpc>
              <a:buClr>
                <a:schemeClr val="accent1"/>
              </a:buClr>
              <a:buSzPct val="65000"/>
              <a:buFont typeface="Wingdings" panose="05000000000000000000" pitchFamily="2" charset="2"/>
            </a:pPr>
            <a:r>
              <a:rPr lang="zh-CN" altLang="en-US" sz="2400" b="1" dirty="0">
                <a:latin typeface="微软雅黑" panose="020B0503020204020204" pitchFamily="34" charset="-122"/>
              </a:rPr>
              <a:t>应当</a:t>
            </a:r>
            <a:r>
              <a:rPr lang="zh-CN" altLang="en-US" sz="2400" b="1" dirty="0">
                <a:solidFill>
                  <a:srgbClr val="CC0000"/>
                </a:solidFill>
                <a:latin typeface="微软雅黑" panose="020B0503020204020204" pitchFamily="34" charset="-122"/>
              </a:rPr>
              <a:t>改按</a:t>
            </a:r>
            <a:r>
              <a:rPr lang="en-US" altLang="zh-CN" sz="2400" b="1" dirty="0">
                <a:latin typeface="微软雅黑" panose="020B0503020204020204" pitchFamily="34" charset="-122"/>
              </a:rPr>
              <a:t>《CAS22——</a:t>
            </a:r>
            <a:r>
              <a:rPr lang="zh-CN" altLang="en-US" sz="2400" b="1" dirty="0">
                <a:latin typeface="微软雅黑" panose="020B0503020204020204" pitchFamily="34" charset="-122"/>
              </a:rPr>
              <a:t>金融工具确认和计量</a:t>
            </a:r>
            <a:r>
              <a:rPr lang="en-US" altLang="zh-CN" sz="2400" b="1" dirty="0">
                <a:latin typeface="微软雅黑" panose="020B0503020204020204" pitchFamily="34" charset="-122"/>
              </a:rPr>
              <a:t>》</a:t>
            </a:r>
            <a:r>
              <a:rPr lang="zh-CN" altLang="en-US" sz="2400" b="1" dirty="0">
                <a:latin typeface="微软雅黑" panose="020B0503020204020204" pitchFamily="34" charset="-122"/>
              </a:rPr>
              <a:t>的有关规定进行会计处理，其在</a:t>
            </a:r>
            <a:r>
              <a:rPr lang="zh-CN" altLang="en-US" sz="2400" b="1" dirty="0">
                <a:solidFill>
                  <a:srgbClr val="CC0000"/>
                </a:solidFill>
                <a:latin typeface="微软雅黑" panose="020B0503020204020204" pitchFamily="34" charset="-122"/>
              </a:rPr>
              <a:t>丧失控制之日</a:t>
            </a:r>
            <a:r>
              <a:rPr lang="zh-CN" altLang="en-US" sz="2400" b="1" dirty="0">
                <a:latin typeface="微软雅黑" panose="020B0503020204020204" pitchFamily="34" charset="-122"/>
              </a:rPr>
              <a:t>的</a:t>
            </a:r>
            <a:r>
              <a:rPr lang="zh-CN" altLang="en-US" sz="2400" b="1" dirty="0">
                <a:solidFill>
                  <a:srgbClr val="0000CC"/>
                </a:solidFill>
                <a:latin typeface="微软雅黑" panose="020B0503020204020204" pitchFamily="34" charset="-122"/>
              </a:rPr>
              <a:t>公允价值与账面价值间的</a:t>
            </a:r>
            <a:r>
              <a:rPr lang="zh-CN" altLang="en-US" sz="2400" b="1" dirty="0">
                <a:solidFill>
                  <a:srgbClr val="CC0000"/>
                </a:solidFill>
                <a:latin typeface="微软雅黑" panose="020B0503020204020204" pitchFamily="34" charset="-122"/>
              </a:rPr>
              <a:t>差额</a:t>
            </a:r>
            <a:r>
              <a:rPr lang="zh-CN" altLang="en-US" sz="2400" b="1" dirty="0">
                <a:solidFill>
                  <a:srgbClr val="0000CC"/>
                </a:solidFill>
                <a:latin typeface="微软雅黑" panose="020B0503020204020204" pitchFamily="34" charset="-122"/>
              </a:rPr>
              <a:t>计入当期损益。</a:t>
            </a:r>
            <a:r>
              <a:rPr lang="zh-CN" altLang="en-US" sz="2400" dirty="0">
                <a:latin typeface="微软雅黑" panose="020B0503020204020204" pitchFamily="34" charset="-122"/>
              </a:rPr>
              <a:t> </a:t>
            </a:r>
            <a:endParaRPr lang="zh-CN" altLang="en-US" sz="2400"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3790"/>
                                        </p:tgtEl>
                                        <p:attrNameLst>
                                          <p:attrName>style.visibility</p:attrName>
                                        </p:attrNameLst>
                                      </p:cBhvr>
                                      <p:to>
                                        <p:strVal val="visible"/>
                                      </p:to>
                                    </p:set>
                                    <p:animEffect transition="in" filter="blinds(horizontal)">
                                      <p:cBhvr>
                                        <p:cTn id="7" dur="500"/>
                                        <p:tgtEl>
                                          <p:spTgt spid="2037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3790">
                                            <p:txEl>
                                              <p:charRg st="0" end="65"/>
                                            </p:txEl>
                                          </p:spTgt>
                                        </p:tgtEl>
                                        <p:attrNameLst>
                                          <p:attrName>style.visibility</p:attrName>
                                        </p:attrNameLst>
                                      </p:cBhvr>
                                      <p:to>
                                        <p:strVal val="visible"/>
                                      </p:to>
                                    </p:set>
                                    <p:animEffect transition="in" filter="blinds(horizontal)">
                                      <p:cBhvr>
                                        <p:cTn id="12" dur="500"/>
                                        <p:tgtEl>
                                          <p:spTgt spid="203790">
                                            <p:txEl>
                                              <p:charRg st="0" end="6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7593"/>
                                        </p:tgtEl>
                                        <p:attrNameLst>
                                          <p:attrName>style.visibility</p:attrName>
                                        </p:attrNameLst>
                                      </p:cBhvr>
                                      <p:to>
                                        <p:strVal val="visible"/>
                                      </p:to>
                                    </p:set>
                                    <p:animEffect transition="in" filter="blinds(horizontal)">
                                      <p:cBhvr>
                                        <p:cTn id="17" dur="500"/>
                                        <p:tgtEl>
                                          <p:spTgt spid="237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90" grpId="0" animBg="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31075" name="Rectangle 4"/>
          <p:cNvSpPr/>
          <p:nvPr/>
        </p:nvSpPr>
        <p:spPr>
          <a:xfrm>
            <a:off x="304800" y="914400"/>
            <a:ext cx="11582400" cy="2101850"/>
          </a:xfrm>
          <a:prstGeom prst="rect">
            <a:avLst/>
          </a:prstGeom>
          <a:noFill/>
          <a:ln w="9525" cap="flat" cmpd="sng">
            <a:solidFill>
              <a:srgbClr val="0000CC"/>
            </a:solidFill>
            <a:prstDash val="lgDashDot"/>
            <a:miter/>
            <a:headEnd type="none" w="med" len="med"/>
            <a:tailEnd type="none" w="med" len="med"/>
          </a:ln>
        </p:spPr>
        <p:txBody>
          <a:bodyPr lIns="108850" tIns="54425" rIns="108850" bIns="54425">
            <a:spAutoFit/>
          </a:bodyPr>
          <a:p>
            <a:pPr eaLnBrk="1" hangingPunct="1">
              <a:lnSpc>
                <a:spcPct val="130000"/>
              </a:lnSpc>
              <a:buFontTx/>
            </a:pPr>
            <a:r>
              <a:rPr lang="en-US" altLang="zh-CN" sz="2000" b="1" dirty="0">
                <a:solidFill>
                  <a:srgbClr val="CC0000"/>
                </a:solidFill>
                <a:latin typeface="微软雅黑" panose="020B0503020204020204" pitchFamily="34" charset="-122"/>
              </a:rPr>
              <a:t>【</a:t>
            </a:r>
            <a:r>
              <a:rPr lang="zh-CN" altLang="en-US" sz="2000" b="1" dirty="0">
                <a:solidFill>
                  <a:srgbClr val="CC0000"/>
                </a:solidFill>
                <a:latin typeface="微软雅黑" panose="020B0503020204020204" pitchFamily="34" charset="-122"/>
              </a:rPr>
              <a:t>例题</a:t>
            </a:r>
            <a:r>
              <a:rPr lang="en-US" altLang="zh-CN" sz="2000" b="1" dirty="0">
                <a:solidFill>
                  <a:srgbClr val="CC0000"/>
                </a:solidFill>
                <a:latin typeface="微软雅黑" panose="020B0503020204020204" pitchFamily="34" charset="-122"/>
              </a:rPr>
              <a:t>15】</a:t>
            </a:r>
            <a:r>
              <a:rPr lang="zh-CN" altLang="en-US" sz="2000" b="1" dirty="0">
                <a:solidFill>
                  <a:srgbClr val="000000"/>
                </a:solidFill>
                <a:latin typeface="微软雅黑" panose="020B0503020204020204" pitchFamily="34" charset="-122"/>
              </a:rPr>
              <a:t>甲公司持有</a:t>
            </a:r>
            <a:r>
              <a:rPr lang="en-US" altLang="zh-CN" sz="2000" b="1" dirty="0">
                <a:solidFill>
                  <a:srgbClr val="000000"/>
                </a:solidFill>
                <a:latin typeface="微软雅黑" panose="020B0503020204020204" pitchFamily="34" charset="-122"/>
              </a:rPr>
              <a:t>A</a:t>
            </a:r>
            <a:r>
              <a:rPr lang="zh-CN" altLang="en-US" sz="2000" b="1" dirty="0">
                <a:solidFill>
                  <a:srgbClr val="000000"/>
                </a:solidFill>
                <a:latin typeface="微软雅黑" panose="020B0503020204020204" pitchFamily="34" charset="-122"/>
              </a:rPr>
              <a:t>公司</a:t>
            </a:r>
            <a:r>
              <a:rPr lang="en-US" altLang="zh-CN" sz="2000" b="1" dirty="0">
                <a:solidFill>
                  <a:srgbClr val="000000"/>
                </a:solidFill>
                <a:latin typeface="微软雅黑" panose="020B0503020204020204" pitchFamily="34" charset="-122"/>
              </a:rPr>
              <a:t>30</a:t>
            </a:r>
            <a:r>
              <a:rPr lang="zh-CN" altLang="en-US" sz="2000" b="1" dirty="0">
                <a:solidFill>
                  <a:srgbClr val="000000"/>
                </a:solidFill>
                <a:latin typeface="微软雅黑" panose="020B0503020204020204" pitchFamily="34" charset="-122"/>
              </a:rPr>
              <a:t>％的有表决权股份</a:t>
            </a:r>
            <a:r>
              <a:rPr lang="en-US" altLang="zh-CN" sz="2000" b="1" dirty="0">
                <a:solidFill>
                  <a:srgbClr val="00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因能够对</a:t>
            </a:r>
            <a:r>
              <a:rPr lang="en-US" altLang="zh-CN" sz="2000" b="1" dirty="0">
                <a:solidFill>
                  <a:srgbClr val="000000"/>
                </a:solidFill>
                <a:latin typeface="微软雅黑" panose="020B0503020204020204" pitchFamily="34" charset="-122"/>
              </a:rPr>
              <a:t>A</a:t>
            </a:r>
            <a:r>
              <a:rPr lang="zh-CN" altLang="en-US" sz="2000" b="1" dirty="0">
                <a:solidFill>
                  <a:srgbClr val="000000"/>
                </a:solidFill>
                <a:latin typeface="微软雅黑" panose="020B0503020204020204" pitchFamily="34" charset="-122"/>
              </a:rPr>
              <a:t>公司的生产经营决策施加重大影响，采用权益法核算。</a:t>
            </a:r>
            <a:r>
              <a:rPr lang="en-US" altLang="zh-CN" sz="2000" b="1" dirty="0">
                <a:solidFill>
                  <a:srgbClr val="000000"/>
                </a:solidFill>
                <a:latin typeface="微软雅黑" panose="020B0503020204020204" pitchFamily="34" charset="-122"/>
              </a:rPr>
              <a:t>2018</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3</a:t>
            </a:r>
            <a:r>
              <a:rPr lang="zh-CN" altLang="en-US" sz="2000" b="1" dirty="0">
                <a:solidFill>
                  <a:srgbClr val="000000"/>
                </a:solidFill>
                <a:latin typeface="微软雅黑" panose="020B0503020204020204" pitchFamily="34" charset="-122"/>
              </a:rPr>
              <a:t>月，甲公司将该项投资中的</a:t>
            </a:r>
            <a:r>
              <a:rPr lang="en-US" altLang="zh-CN" sz="2000" b="1" dirty="0">
                <a:solidFill>
                  <a:srgbClr val="000000"/>
                </a:solidFill>
                <a:latin typeface="微软雅黑" panose="020B0503020204020204" pitchFamily="34" charset="-122"/>
              </a:rPr>
              <a:t>50</a:t>
            </a:r>
            <a:r>
              <a:rPr lang="zh-CN" altLang="en-US" sz="2000" b="1" dirty="0">
                <a:solidFill>
                  <a:srgbClr val="000000"/>
                </a:solidFill>
                <a:latin typeface="微软雅黑" panose="020B0503020204020204" pitchFamily="34" charset="-122"/>
              </a:rPr>
              <a:t>％对外出售，出售以后，无法再对</a:t>
            </a:r>
            <a:r>
              <a:rPr lang="en-US" altLang="zh-CN" sz="2000" b="1" dirty="0">
                <a:solidFill>
                  <a:srgbClr val="000000"/>
                </a:solidFill>
                <a:latin typeface="微软雅黑" panose="020B0503020204020204" pitchFamily="34" charset="-122"/>
              </a:rPr>
              <a:t>A</a:t>
            </a:r>
            <a:r>
              <a:rPr lang="zh-CN" altLang="en-US" sz="2000" b="1" dirty="0">
                <a:solidFill>
                  <a:srgbClr val="000000"/>
                </a:solidFill>
                <a:latin typeface="微软雅黑" panose="020B0503020204020204" pitchFamily="34" charset="-122"/>
              </a:rPr>
              <a:t>公司施加重大影响，甲公司将剩余股权投资作为</a:t>
            </a:r>
            <a:r>
              <a:rPr lang="zh-CN" altLang="en-US" sz="2000" b="1" dirty="0">
                <a:solidFill>
                  <a:srgbClr val="000000"/>
                </a:solidFill>
                <a:latin typeface="Arial" panose="020B0604020202020204" pitchFamily="34" charset="0"/>
              </a:rPr>
              <a:t>其他权益工具投资</a:t>
            </a:r>
            <a:r>
              <a:rPr lang="zh-CN" altLang="en-US" sz="2000" b="1" dirty="0">
                <a:solidFill>
                  <a:srgbClr val="000000"/>
                </a:solidFill>
                <a:latin typeface="微软雅黑" panose="020B0503020204020204" pitchFamily="34" charset="-122"/>
              </a:rPr>
              <a:t>，剩余股权投资在当日的公允价值为</a:t>
            </a:r>
            <a:r>
              <a:rPr lang="en-US" altLang="zh-CN" sz="2000" b="1" dirty="0">
                <a:solidFill>
                  <a:srgbClr val="000000"/>
                </a:solidFill>
                <a:latin typeface="微软雅黑" panose="020B0503020204020204" pitchFamily="34" charset="-122"/>
              </a:rPr>
              <a:t>2000</a:t>
            </a:r>
            <a:r>
              <a:rPr lang="zh-CN" altLang="en-US" sz="2000" b="1" dirty="0">
                <a:solidFill>
                  <a:srgbClr val="000000"/>
                </a:solidFill>
                <a:latin typeface="微软雅黑" panose="020B0503020204020204" pitchFamily="34" charset="-122"/>
              </a:rPr>
              <a:t>万元。出售时，该项长期股权投资的账面价值为</a:t>
            </a:r>
            <a:r>
              <a:rPr lang="en-US" altLang="zh-CN" sz="2000" b="1" dirty="0">
                <a:solidFill>
                  <a:srgbClr val="000000"/>
                </a:solidFill>
                <a:latin typeface="微软雅黑" panose="020B0503020204020204" pitchFamily="34" charset="-122"/>
              </a:rPr>
              <a:t>3 200</a:t>
            </a:r>
            <a:r>
              <a:rPr lang="zh-CN" altLang="en-US" sz="2000" b="1" dirty="0">
                <a:solidFill>
                  <a:srgbClr val="000000"/>
                </a:solidFill>
                <a:latin typeface="微软雅黑" panose="020B0503020204020204" pitchFamily="34" charset="-122"/>
              </a:rPr>
              <a:t>万元，其中成本</a:t>
            </a:r>
            <a:r>
              <a:rPr lang="en-US" altLang="zh-CN" sz="2000" b="1" dirty="0">
                <a:solidFill>
                  <a:srgbClr val="000000"/>
                </a:solidFill>
                <a:latin typeface="微软雅黑" panose="020B0503020204020204" pitchFamily="34" charset="-122"/>
              </a:rPr>
              <a:t>2 600</a:t>
            </a:r>
            <a:r>
              <a:rPr lang="zh-CN" altLang="en-US" sz="2000" b="1" dirty="0">
                <a:solidFill>
                  <a:srgbClr val="000000"/>
                </a:solidFill>
                <a:latin typeface="微软雅黑" panose="020B0503020204020204" pitchFamily="34" charset="-122"/>
              </a:rPr>
              <a:t>万元，损益调整为</a:t>
            </a:r>
            <a:r>
              <a:rPr lang="en-US" altLang="zh-CN" sz="2000" b="1" dirty="0">
                <a:solidFill>
                  <a:srgbClr val="000000"/>
                </a:solidFill>
                <a:latin typeface="微软雅黑" panose="020B0503020204020204" pitchFamily="34" charset="-122"/>
              </a:rPr>
              <a:t>600</a:t>
            </a:r>
            <a:r>
              <a:rPr lang="zh-CN" altLang="en-US" sz="2000" b="1" dirty="0">
                <a:solidFill>
                  <a:srgbClr val="000000"/>
                </a:solidFill>
                <a:latin typeface="微软雅黑" panose="020B0503020204020204" pitchFamily="34" charset="-122"/>
              </a:rPr>
              <a:t>万元，出售取得价款</a:t>
            </a:r>
            <a:r>
              <a:rPr lang="en-US" altLang="zh-CN" sz="2000" b="1" dirty="0">
                <a:solidFill>
                  <a:srgbClr val="000000"/>
                </a:solidFill>
                <a:latin typeface="微软雅黑" panose="020B0503020204020204" pitchFamily="34" charset="-122"/>
              </a:rPr>
              <a:t>1 800</a:t>
            </a:r>
            <a:r>
              <a:rPr lang="zh-CN" altLang="en-US" sz="2000" b="1" dirty="0">
                <a:solidFill>
                  <a:srgbClr val="000000"/>
                </a:solidFill>
                <a:latin typeface="微软雅黑" panose="020B0503020204020204" pitchFamily="34" charset="-122"/>
              </a:rPr>
              <a:t>万元已收入银行存款户。</a:t>
            </a:r>
            <a:endParaRPr lang="zh-CN" altLang="en-US" sz="2000" b="1" dirty="0">
              <a:solidFill>
                <a:srgbClr val="000000"/>
              </a:solidFill>
              <a:latin typeface="微软雅黑" panose="020B0503020204020204" pitchFamily="34" charset="-122"/>
            </a:endParaRPr>
          </a:p>
        </p:txBody>
      </p:sp>
      <p:sp>
        <p:nvSpPr>
          <p:cNvPr id="132101" name="Rectangle 5"/>
          <p:cNvSpPr/>
          <p:nvPr/>
        </p:nvSpPr>
        <p:spPr>
          <a:xfrm>
            <a:off x="406400" y="4165600"/>
            <a:ext cx="3546475" cy="1704975"/>
          </a:xfrm>
          <a:prstGeom prst="rect">
            <a:avLst/>
          </a:prstGeom>
          <a:noFill/>
          <a:ln w="9525" cap="flat" cmpd="sng">
            <a:solidFill>
              <a:srgbClr val="FF0000"/>
            </a:solidFill>
            <a:prstDash val="lgDashDot"/>
            <a:miter/>
            <a:headEnd type="none" w="med" len="med"/>
            <a:tailEnd type="none" w="med" len="med"/>
          </a:ln>
        </p:spPr>
        <p:txBody>
          <a:bodyPr wrap="none" lIns="108850" tIns="54425" rIns="108850" bIns="54425" anchor="ctr" anchorCtr="0">
            <a:spAutoFit/>
          </a:bodyPr>
          <a:p>
            <a:pPr eaLnBrk="1" hangingPunct="1">
              <a:lnSpc>
                <a:spcPct val="130000"/>
              </a:lnSpc>
              <a:buFontTx/>
            </a:pPr>
            <a:r>
              <a:rPr lang="zh-CN" altLang="en-US" sz="2000" b="1" dirty="0">
                <a:solidFill>
                  <a:srgbClr val="CC0000"/>
                </a:solidFill>
                <a:latin typeface="微软雅黑" panose="020B0503020204020204" pitchFamily="34" charset="-122"/>
              </a:rPr>
              <a:t>出售股权投资</a:t>
            </a:r>
            <a:r>
              <a:rPr lang="en-US" altLang="zh-CN" sz="2000" b="1" dirty="0">
                <a:solidFill>
                  <a:srgbClr val="CC0000"/>
                </a:solidFill>
                <a:latin typeface="微软雅黑" panose="020B0503020204020204" pitchFamily="34" charset="-122"/>
              </a:rPr>
              <a:t>:  </a:t>
            </a:r>
            <a:endParaRPr lang="en-US" altLang="zh-CN" sz="2000" b="1" dirty="0">
              <a:solidFill>
                <a:srgbClr val="CC0000"/>
              </a:solidFill>
              <a:latin typeface="微软雅黑" panose="020B0503020204020204" pitchFamily="34" charset="-122"/>
            </a:endParaRPr>
          </a:p>
          <a:p>
            <a:pPr eaLnBrk="1" hangingPunct="1">
              <a:lnSpc>
                <a:spcPct val="130000"/>
              </a:lnSpc>
              <a:buFontTx/>
            </a:pPr>
            <a:r>
              <a:rPr lang="zh-CN" altLang="en-US" sz="2000" b="1" dirty="0">
                <a:solidFill>
                  <a:srgbClr val="000000"/>
                </a:solidFill>
                <a:latin typeface="微软雅黑" panose="020B0503020204020204" pitchFamily="34" charset="-122"/>
              </a:rPr>
              <a:t>借</a:t>
            </a:r>
            <a:r>
              <a:rPr lang="en-US" altLang="zh-CN" sz="2000" b="1" dirty="0">
                <a:solidFill>
                  <a:srgbClr val="00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银行存款	   </a:t>
            </a:r>
            <a:r>
              <a:rPr lang="en-US" altLang="zh-CN" sz="2000" b="1" dirty="0">
                <a:solidFill>
                  <a:srgbClr val="000000"/>
                </a:solidFill>
                <a:latin typeface="微软雅黑" panose="020B0503020204020204" pitchFamily="34" charset="-122"/>
              </a:rPr>
              <a:t>1 800</a:t>
            </a:r>
            <a:endParaRPr lang="en-US" altLang="zh-CN" sz="2000" b="1" dirty="0">
              <a:solidFill>
                <a:srgbClr val="000000"/>
              </a:solidFill>
              <a:latin typeface="微软雅黑" panose="020B0503020204020204" pitchFamily="34" charset="-122"/>
            </a:endParaRPr>
          </a:p>
          <a:p>
            <a:pPr eaLnBrk="1" hangingPunct="1">
              <a:lnSpc>
                <a:spcPct val="130000"/>
              </a:lnSpc>
              <a:buFontTx/>
            </a:pPr>
            <a:r>
              <a:rPr lang="en-US" altLang="zh-CN" sz="2000" b="1" dirty="0">
                <a:solidFill>
                  <a:srgbClr val="000000"/>
                </a:solidFill>
                <a:latin typeface="微软雅黑" panose="020B0503020204020204" pitchFamily="34" charset="-122"/>
              </a:rPr>
              <a:t>    </a:t>
            </a:r>
            <a:r>
              <a:rPr lang="zh-CN" altLang="en-US" sz="2000" b="1" dirty="0">
                <a:solidFill>
                  <a:srgbClr val="000000"/>
                </a:solidFill>
                <a:latin typeface="微软雅黑" panose="020B0503020204020204" pitchFamily="34" charset="-122"/>
              </a:rPr>
              <a:t>贷</a:t>
            </a:r>
            <a:r>
              <a:rPr lang="en-US" altLang="zh-CN" sz="2000" b="1" dirty="0">
                <a:solidFill>
                  <a:srgbClr val="00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长期股权投资    </a:t>
            </a:r>
            <a:r>
              <a:rPr lang="en-US" altLang="zh-CN" sz="2000" b="1" dirty="0">
                <a:solidFill>
                  <a:srgbClr val="000000"/>
                </a:solidFill>
                <a:latin typeface="微软雅黑" panose="020B0503020204020204" pitchFamily="34" charset="-122"/>
              </a:rPr>
              <a:t>1 600  </a:t>
            </a:r>
            <a:endParaRPr lang="en-US" altLang="zh-CN" sz="2000" b="1" dirty="0">
              <a:solidFill>
                <a:srgbClr val="000000"/>
              </a:solidFill>
              <a:latin typeface="微软雅黑" panose="020B0503020204020204" pitchFamily="34" charset="-122"/>
            </a:endParaRPr>
          </a:p>
          <a:p>
            <a:pPr eaLnBrk="1" hangingPunct="1">
              <a:lnSpc>
                <a:spcPct val="130000"/>
              </a:lnSpc>
              <a:buFontTx/>
            </a:pPr>
            <a:r>
              <a:rPr lang="en-US" altLang="zh-CN" sz="2000" b="1" dirty="0">
                <a:solidFill>
                  <a:srgbClr val="000000"/>
                </a:solidFill>
                <a:latin typeface="微软雅黑" panose="020B0503020204020204" pitchFamily="34" charset="-122"/>
              </a:rPr>
              <a:t>         </a:t>
            </a:r>
            <a:r>
              <a:rPr lang="zh-CN" altLang="en-US" sz="2000" b="1" dirty="0">
                <a:solidFill>
                  <a:srgbClr val="000000"/>
                </a:solidFill>
                <a:latin typeface="微软雅黑" panose="020B0503020204020204" pitchFamily="34" charset="-122"/>
              </a:rPr>
              <a:t>投资收益             </a:t>
            </a:r>
            <a:r>
              <a:rPr lang="en-US" altLang="zh-CN" sz="2000" b="1" dirty="0">
                <a:solidFill>
                  <a:srgbClr val="000000"/>
                </a:solidFill>
                <a:latin typeface="微软雅黑" panose="020B0503020204020204" pitchFamily="34" charset="-122"/>
              </a:rPr>
              <a:t>200</a:t>
            </a:r>
            <a:r>
              <a:rPr lang="en-US" altLang="zh-CN" sz="2000" b="1" dirty="0">
                <a:latin typeface="微软雅黑" panose="020B0503020204020204" pitchFamily="34" charset="-122"/>
              </a:rPr>
              <a:t> </a:t>
            </a:r>
            <a:endParaRPr lang="en-US" altLang="zh-CN" sz="2000" b="1" dirty="0">
              <a:latin typeface="微软雅黑" panose="020B0503020204020204" pitchFamily="34" charset="-122"/>
            </a:endParaRPr>
          </a:p>
        </p:txBody>
      </p:sp>
      <p:sp>
        <p:nvSpPr>
          <p:cNvPr id="132102" name="Rectangle 6"/>
          <p:cNvSpPr/>
          <p:nvPr/>
        </p:nvSpPr>
        <p:spPr>
          <a:xfrm>
            <a:off x="5080000" y="3836988"/>
            <a:ext cx="6604000" cy="2101850"/>
          </a:xfrm>
          <a:prstGeom prst="rect">
            <a:avLst/>
          </a:prstGeom>
          <a:noFill/>
          <a:ln w="9525" cap="flat" cmpd="sng">
            <a:solidFill>
              <a:srgbClr val="FF0000"/>
            </a:solidFill>
            <a:prstDash val="lgDashDot"/>
            <a:miter/>
            <a:headEnd type="none" w="med" len="med"/>
            <a:tailEnd type="none" w="med" len="med"/>
          </a:ln>
        </p:spPr>
        <p:txBody>
          <a:bodyPr lIns="108850" tIns="54425" rIns="108850" bIns="54425" anchor="ctr" anchorCtr="0">
            <a:spAutoFit/>
          </a:bodyPr>
          <a:p>
            <a:pPr eaLnBrk="1" hangingPunct="1">
              <a:lnSpc>
                <a:spcPct val="130000"/>
              </a:lnSpc>
              <a:buFontTx/>
            </a:pPr>
            <a:r>
              <a:rPr lang="zh-CN" altLang="en-US" sz="2000" b="1" dirty="0">
                <a:solidFill>
                  <a:srgbClr val="CC0000"/>
                </a:solidFill>
                <a:latin typeface="微软雅黑" panose="020B0503020204020204" pitchFamily="34" charset="-122"/>
              </a:rPr>
              <a:t>结转剩余股权</a:t>
            </a:r>
            <a:r>
              <a:rPr lang="en-US" altLang="zh-CN" sz="2000" b="1" dirty="0">
                <a:solidFill>
                  <a:srgbClr val="CC0000"/>
                </a:solidFill>
                <a:latin typeface="微软雅黑" panose="020B0503020204020204" pitchFamily="34" charset="-122"/>
              </a:rPr>
              <a:t>: </a:t>
            </a:r>
            <a:endParaRPr lang="en-US" altLang="zh-CN" sz="2000" b="1" dirty="0">
              <a:solidFill>
                <a:srgbClr val="CC0000"/>
              </a:solidFill>
              <a:latin typeface="微软雅黑" panose="020B0503020204020204" pitchFamily="34" charset="-122"/>
            </a:endParaRPr>
          </a:p>
          <a:p>
            <a:pPr eaLnBrk="1" hangingPunct="1">
              <a:lnSpc>
                <a:spcPct val="130000"/>
              </a:lnSpc>
              <a:buFontTx/>
            </a:pPr>
            <a:r>
              <a:rPr lang="zh-CN" altLang="en-US" sz="2000" b="1" dirty="0">
                <a:solidFill>
                  <a:srgbClr val="000000"/>
                </a:solidFill>
                <a:latin typeface="微软雅黑" panose="020B0503020204020204" pitchFamily="34" charset="-122"/>
              </a:rPr>
              <a:t>借</a:t>
            </a:r>
            <a:r>
              <a:rPr lang="en-US" altLang="zh-CN" sz="2000" b="1" dirty="0">
                <a:solidFill>
                  <a:srgbClr val="000000"/>
                </a:solidFill>
                <a:latin typeface="微软雅黑" panose="020B0503020204020204" pitchFamily="34" charset="-122"/>
              </a:rPr>
              <a:t>:</a:t>
            </a:r>
            <a:r>
              <a:rPr lang="zh-CN" altLang="en-US" sz="2000" b="1" dirty="0">
                <a:solidFill>
                  <a:srgbClr val="0000CC"/>
                </a:solidFill>
                <a:latin typeface="Arial" panose="020B0604020202020204" pitchFamily="34" charset="0"/>
              </a:rPr>
              <a:t>其他权益工具投资</a:t>
            </a:r>
            <a:r>
              <a:rPr lang="en-US" altLang="zh-CN" sz="2000" b="1" dirty="0">
                <a:solidFill>
                  <a:srgbClr val="00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成本 </a:t>
            </a:r>
            <a:r>
              <a:rPr lang="en-US" altLang="zh-CN" sz="2000" b="1" dirty="0">
                <a:solidFill>
                  <a:srgbClr val="000000"/>
                </a:solidFill>
                <a:latin typeface="微软雅黑" panose="020B0503020204020204" pitchFamily="34" charset="-122"/>
              </a:rPr>
              <a:t>2 000</a:t>
            </a:r>
            <a:endParaRPr lang="en-US" altLang="zh-CN" sz="2000" b="1" dirty="0">
              <a:solidFill>
                <a:srgbClr val="000000"/>
              </a:solidFill>
              <a:latin typeface="微软雅黑" panose="020B0503020204020204" pitchFamily="34" charset="-122"/>
            </a:endParaRPr>
          </a:p>
          <a:p>
            <a:pPr eaLnBrk="1" hangingPunct="1">
              <a:lnSpc>
                <a:spcPct val="130000"/>
              </a:lnSpc>
              <a:buFontTx/>
            </a:pPr>
            <a:r>
              <a:rPr lang="en-US" altLang="zh-CN" sz="2000" b="1" dirty="0">
                <a:solidFill>
                  <a:srgbClr val="000000"/>
                </a:solidFill>
                <a:latin typeface="微软雅黑" panose="020B0503020204020204" pitchFamily="34" charset="-122"/>
              </a:rPr>
              <a:t>      </a:t>
            </a:r>
            <a:r>
              <a:rPr lang="zh-CN" altLang="en-US" sz="2000" b="1" dirty="0">
                <a:solidFill>
                  <a:srgbClr val="000000"/>
                </a:solidFill>
                <a:latin typeface="微软雅黑" panose="020B0503020204020204" pitchFamily="34" charset="-122"/>
              </a:rPr>
              <a:t>贷</a:t>
            </a:r>
            <a:r>
              <a:rPr lang="en-US" altLang="zh-CN" sz="2000" b="1" dirty="0">
                <a:solidFill>
                  <a:srgbClr val="00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长期股权投资</a:t>
            </a:r>
            <a:r>
              <a:rPr lang="en-US" altLang="zh-CN" sz="2000" b="1" dirty="0">
                <a:solidFill>
                  <a:srgbClr val="00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成本             </a:t>
            </a:r>
            <a:r>
              <a:rPr lang="en-US" altLang="zh-CN" sz="2000" b="1" dirty="0">
                <a:solidFill>
                  <a:srgbClr val="000000"/>
                </a:solidFill>
                <a:latin typeface="微软雅黑" panose="020B0503020204020204" pitchFamily="34" charset="-122"/>
              </a:rPr>
              <a:t>1 300</a:t>
            </a:r>
            <a:endParaRPr lang="en-US" altLang="zh-CN" sz="2000" b="1" dirty="0">
              <a:solidFill>
                <a:srgbClr val="000000"/>
              </a:solidFill>
              <a:latin typeface="微软雅黑" panose="020B0503020204020204" pitchFamily="34" charset="-122"/>
            </a:endParaRPr>
          </a:p>
          <a:p>
            <a:pPr eaLnBrk="1" hangingPunct="1">
              <a:lnSpc>
                <a:spcPct val="130000"/>
              </a:lnSpc>
              <a:buFontTx/>
            </a:pPr>
            <a:r>
              <a:rPr lang="en-US" altLang="zh-CN" sz="2000" b="1" dirty="0">
                <a:solidFill>
                  <a:srgbClr val="000000"/>
                </a:solidFill>
                <a:latin typeface="微软雅黑" panose="020B0503020204020204" pitchFamily="34" charset="-122"/>
              </a:rPr>
              <a:t>                              ——</a:t>
            </a:r>
            <a:r>
              <a:rPr lang="zh-CN" altLang="en-US" sz="2000" b="1" dirty="0">
                <a:solidFill>
                  <a:srgbClr val="000000"/>
                </a:solidFill>
                <a:latin typeface="微软雅黑" panose="020B0503020204020204" pitchFamily="34" charset="-122"/>
              </a:rPr>
              <a:t>损益调整         </a:t>
            </a:r>
            <a:r>
              <a:rPr lang="en-US" altLang="zh-CN" sz="2000" b="1" dirty="0">
                <a:solidFill>
                  <a:srgbClr val="000000"/>
                </a:solidFill>
                <a:latin typeface="微软雅黑" panose="020B0503020204020204" pitchFamily="34" charset="-122"/>
              </a:rPr>
              <a:t>300</a:t>
            </a:r>
            <a:endParaRPr lang="en-US" altLang="zh-CN" sz="2000" b="1" dirty="0">
              <a:solidFill>
                <a:srgbClr val="000000"/>
              </a:solidFill>
              <a:latin typeface="微软雅黑" panose="020B0503020204020204" pitchFamily="34" charset="-122"/>
            </a:endParaRPr>
          </a:p>
          <a:p>
            <a:pPr eaLnBrk="1" hangingPunct="1">
              <a:lnSpc>
                <a:spcPct val="130000"/>
              </a:lnSpc>
              <a:buFontTx/>
            </a:pPr>
            <a:r>
              <a:rPr lang="en-US" altLang="zh-CN" sz="2000" b="1" dirty="0">
                <a:solidFill>
                  <a:srgbClr val="000000"/>
                </a:solidFill>
                <a:latin typeface="微软雅黑" panose="020B0503020204020204" pitchFamily="34" charset="-122"/>
              </a:rPr>
              <a:t>           </a:t>
            </a:r>
            <a:r>
              <a:rPr lang="zh-CN" altLang="en-US" sz="2000" b="1" dirty="0">
                <a:solidFill>
                  <a:srgbClr val="000000"/>
                </a:solidFill>
                <a:latin typeface="微软雅黑" panose="020B0503020204020204" pitchFamily="34" charset="-122"/>
              </a:rPr>
              <a:t>投资收益                                   </a:t>
            </a:r>
            <a:r>
              <a:rPr lang="en-US" altLang="zh-CN" sz="2000" b="1" dirty="0">
                <a:solidFill>
                  <a:srgbClr val="000000"/>
                </a:solidFill>
                <a:latin typeface="微软雅黑" panose="020B0503020204020204" pitchFamily="34" charset="-122"/>
              </a:rPr>
              <a:t>400</a:t>
            </a:r>
            <a:endParaRPr lang="en-US" altLang="zh-CN" sz="2000" b="1" dirty="0">
              <a:solidFill>
                <a:srgbClr val="000000"/>
              </a:solidFill>
              <a:latin typeface="微软雅黑" panose="020B0503020204020204" pitchFamily="34" charset="-122"/>
            </a:endParaRPr>
          </a:p>
        </p:txBody>
      </p:sp>
      <p:sp>
        <p:nvSpPr>
          <p:cNvPr id="132103" name="Rectangle 7"/>
          <p:cNvSpPr>
            <a:spLocks noChangeArrowheads="1"/>
          </p:cNvSpPr>
          <p:nvPr/>
        </p:nvSpPr>
        <p:spPr bwMode="auto">
          <a:xfrm>
            <a:off x="609600" y="3657600"/>
            <a:ext cx="3479800" cy="533400"/>
          </a:xfrm>
          <a:prstGeom prst="rect">
            <a:avLst/>
          </a:prstGeom>
          <a:noFill/>
          <a:ln>
            <a:noFill/>
          </a:ln>
          <a:effectLst/>
        </p:spPr>
        <p:txBody>
          <a:bodyPr wrap="none" lIns="108850" tIns="54425" rIns="108850" bIns="54425">
            <a:spAutoFit/>
          </a:bodyPr>
          <a:lstStyle/>
          <a:p>
            <a:pPr marL="0" marR="0" lvl="0" indent="0" algn="l" defTabSz="914400" rtl="0" eaLnBrk="1" fontAlgn="base" latinLnBrk="0" hangingPunct="1">
              <a:lnSpc>
                <a:spcPct val="115000"/>
              </a:lnSpc>
              <a:spcBef>
                <a:spcPct val="0"/>
              </a:spcBef>
              <a:spcAft>
                <a:spcPct val="0"/>
              </a:spcAft>
              <a:buClrTx/>
              <a:buSzTx/>
              <a:buFontTx/>
              <a:buNone/>
              <a:defRPr/>
            </a:pPr>
            <a:r>
              <a:rPr kumimoji="0" lang="zh-CN" altLang="en-US" sz="2400" b="1" i="0" u="sng" strike="noStrike" kern="1200" cap="none" spc="0" normalizeH="0" baseline="0" noProof="0" dirty="0">
                <a:ln>
                  <a:noFill/>
                </a:ln>
                <a:solidFill>
                  <a:srgbClr val="CC0000"/>
                </a:solidFill>
                <a:effectLst/>
                <a:uLnTx/>
                <a:uFillTx/>
                <a:latin typeface="+mn-ea"/>
                <a:ea typeface="+mn-ea"/>
                <a:cs typeface="+mn-cs"/>
              </a:rPr>
              <a:t>甲公司会计处理如下：</a:t>
            </a:r>
            <a:r>
              <a:rPr kumimoji="0" lang="zh-CN" altLang="en-US" sz="2400" b="1" i="0" u="none" strike="noStrike" kern="1200" cap="none" spc="0" normalizeH="0" baseline="0" noProof="0" dirty="0">
                <a:ln>
                  <a:noFill/>
                </a:ln>
                <a:solidFill>
                  <a:srgbClr val="CC0000"/>
                </a:solidFill>
                <a:effectLst/>
                <a:uLnTx/>
                <a:uFillTx/>
                <a:latin typeface="+mn-ea"/>
                <a:ea typeface="+mn-ea"/>
                <a:cs typeface="+mn-cs"/>
              </a:rPr>
              <a:t>  </a:t>
            </a:r>
            <a:endParaRPr kumimoji="0" lang="zh-CN" altLang="en-US" sz="2400" b="1" i="0" u="none" strike="noStrike" kern="1200" cap="none" spc="0" normalizeH="0" baseline="0" noProof="0" dirty="0">
              <a:ln>
                <a:noFill/>
              </a:ln>
              <a:solidFill>
                <a:srgbClr val="CC0000"/>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2103"/>
                                        </p:tgtEl>
                                        <p:attrNameLst>
                                          <p:attrName>style.visibility</p:attrName>
                                        </p:attrNameLst>
                                      </p:cBhvr>
                                      <p:to>
                                        <p:strVal val="visible"/>
                                      </p:to>
                                    </p:set>
                                    <p:anim calcmode="lin" valueType="num">
                                      <p:cBhvr additive="base">
                                        <p:cTn id="7" dur="1000" fill="hold"/>
                                        <p:tgtEl>
                                          <p:spTgt spid="132103"/>
                                        </p:tgtEl>
                                        <p:attrNameLst>
                                          <p:attrName>ppt_x</p:attrName>
                                        </p:attrNameLst>
                                      </p:cBhvr>
                                      <p:tavLst>
                                        <p:tav tm="0">
                                          <p:val>
                                            <p:strVal val="0-#ppt_w/2"/>
                                          </p:val>
                                        </p:tav>
                                        <p:tav tm="100000">
                                          <p:val>
                                            <p:strVal val="#ppt_x"/>
                                          </p:val>
                                        </p:tav>
                                      </p:tavLst>
                                    </p:anim>
                                    <p:anim calcmode="lin" valueType="num">
                                      <p:cBhvr additive="base">
                                        <p:cTn id="8" dur="1000" fill="hold"/>
                                        <p:tgtEl>
                                          <p:spTgt spid="13210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132101"/>
                                        </p:tgtEl>
                                        <p:attrNameLst>
                                          <p:attrName>style.visibility</p:attrName>
                                        </p:attrNameLst>
                                      </p:cBhvr>
                                      <p:to>
                                        <p:strVal val="visible"/>
                                      </p:to>
                                    </p:set>
                                    <p:anim calcmode="lin" valueType="num">
                                      <p:cBhvr additive="base">
                                        <p:cTn id="12" dur="1000" fill="hold"/>
                                        <p:tgtEl>
                                          <p:spTgt spid="132101"/>
                                        </p:tgtEl>
                                        <p:attrNameLst>
                                          <p:attrName>ppt_x</p:attrName>
                                        </p:attrNameLst>
                                      </p:cBhvr>
                                      <p:tavLst>
                                        <p:tav tm="0">
                                          <p:val>
                                            <p:strVal val="0-#ppt_w/2"/>
                                          </p:val>
                                        </p:tav>
                                        <p:tav tm="100000">
                                          <p:val>
                                            <p:strVal val="#ppt_x"/>
                                          </p:val>
                                        </p:tav>
                                      </p:tavLst>
                                    </p:anim>
                                    <p:anim calcmode="lin" valueType="num">
                                      <p:cBhvr additive="base">
                                        <p:cTn id="13" dur="1000" fill="hold"/>
                                        <p:tgtEl>
                                          <p:spTgt spid="13210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32102"/>
                                        </p:tgtEl>
                                        <p:attrNameLst>
                                          <p:attrName>style.visibility</p:attrName>
                                        </p:attrNameLst>
                                      </p:cBhvr>
                                      <p:to>
                                        <p:strVal val="visible"/>
                                      </p:to>
                                    </p:set>
                                    <p:anim calcmode="lin" valueType="num">
                                      <p:cBhvr additive="base">
                                        <p:cTn id="18" dur="1000" fill="hold"/>
                                        <p:tgtEl>
                                          <p:spTgt spid="132102"/>
                                        </p:tgtEl>
                                        <p:attrNameLst>
                                          <p:attrName>ppt_x</p:attrName>
                                        </p:attrNameLst>
                                      </p:cBhvr>
                                      <p:tavLst>
                                        <p:tav tm="0">
                                          <p:val>
                                            <p:strVal val="1+#ppt_w/2"/>
                                          </p:val>
                                        </p:tav>
                                        <p:tav tm="100000">
                                          <p:val>
                                            <p:strVal val="#ppt_x"/>
                                          </p:val>
                                        </p:tav>
                                      </p:tavLst>
                                    </p:anim>
                                    <p:anim calcmode="lin" valueType="num">
                                      <p:cBhvr additive="base">
                                        <p:cTn id="19" dur="1000" fill="hold"/>
                                        <p:tgtEl>
                                          <p:spTgt spid="132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1" grpId="0" animBg="1"/>
      <p:bldP spid="132102" grpId="0" animBg="1"/>
      <p:bldP spid="132103"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32099" name="Rectangle 2"/>
          <p:cNvSpPr/>
          <p:nvPr/>
        </p:nvSpPr>
        <p:spPr>
          <a:xfrm>
            <a:off x="382588" y="1419225"/>
            <a:ext cx="11176000" cy="4835525"/>
          </a:xfrm>
          <a:prstGeom prst="rect">
            <a:avLst/>
          </a:prstGeom>
          <a:noFill/>
          <a:ln w="9525" cap="flat" cmpd="sng">
            <a:solidFill>
              <a:srgbClr val="FF0000"/>
            </a:solidFill>
            <a:prstDash val="lgDashDotDot"/>
            <a:miter/>
            <a:headEnd type="none" w="med" len="med"/>
            <a:tailEnd type="none" w="med" len="med"/>
          </a:ln>
        </p:spPr>
        <p:txBody>
          <a:bodyPr lIns="108850" tIns="54425" rIns="108850" bIns="54425">
            <a:spAutoFit/>
          </a:bodyPr>
          <a:p>
            <a:pPr eaLnBrk="1" hangingPunct="1">
              <a:lnSpc>
                <a:spcPct val="125000"/>
              </a:lnSpc>
              <a:spcBef>
                <a:spcPct val="20000"/>
              </a:spcBef>
              <a:buFontTx/>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投资方因其他投资方对其子公司增资而导致本投资方持股比例下降，从而</a:t>
            </a:r>
            <a:r>
              <a:rPr lang="zh-CN" altLang="en-US" sz="2400" dirty="0">
                <a:solidFill>
                  <a:srgbClr val="0000CC"/>
                </a:solidFill>
                <a:latin typeface="微软雅黑" panose="020B0503020204020204" pitchFamily="34" charset="-122"/>
              </a:rPr>
              <a:t>丧失控制权但能实施共同控制或施加重大影响</a:t>
            </a:r>
            <a:r>
              <a:rPr lang="zh-CN" altLang="en-US" sz="2400" dirty="0">
                <a:solidFill>
                  <a:srgbClr val="000000"/>
                </a:solidFill>
                <a:latin typeface="微软雅黑" panose="020B0503020204020204" pitchFamily="34" charset="-122"/>
              </a:rPr>
              <a:t>的，投资方应当区分</a:t>
            </a:r>
            <a:r>
              <a:rPr lang="zh-CN" altLang="en-US" sz="2400" dirty="0">
                <a:solidFill>
                  <a:srgbClr val="0000CC"/>
                </a:solidFill>
                <a:latin typeface="微软雅黑" panose="020B0503020204020204" pitchFamily="34" charset="-122"/>
              </a:rPr>
              <a:t>个别财务报表</a:t>
            </a:r>
            <a:r>
              <a:rPr lang="zh-CN" altLang="en-US" sz="2400" dirty="0">
                <a:solidFill>
                  <a:srgbClr val="000000"/>
                </a:solidFill>
                <a:latin typeface="微软雅黑" panose="020B0503020204020204" pitchFamily="34" charset="-122"/>
              </a:rPr>
              <a:t> 和</a:t>
            </a:r>
            <a:r>
              <a:rPr lang="zh-CN" altLang="en-US" sz="2400" dirty="0">
                <a:solidFill>
                  <a:srgbClr val="0000CC"/>
                </a:solidFill>
                <a:latin typeface="微软雅黑" panose="020B0503020204020204" pitchFamily="34" charset="-122"/>
              </a:rPr>
              <a:t>合并财务报表</a:t>
            </a:r>
            <a:r>
              <a:rPr lang="zh-CN" altLang="en-US" sz="2400" dirty="0">
                <a:solidFill>
                  <a:srgbClr val="000000"/>
                </a:solidFill>
                <a:latin typeface="微软雅黑" panose="020B0503020204020204" pitchFamily="34" charset="-122"/>
              </a:rPr>
              <a:t>进行相关会计处理。</a:t>
            </a:r>
            <a:endParaRPr lang="zh-CN" altLang="en-US" sz="2400" dirty="0">
              <a:solidFill>
                <a:srgbClr val="000000"/>
              </a:solidFill>
              <a:latin typeface="微软雅黑" panose="020B0503020204020204" pitchFamily="34" charset="-122"/>
            </a:endParaRPr>
          </a:p>
          <a:p>
            <a:pPr eaLnBrk="1" hangingPunct="1">
              <a:lnSpc>
                <a:spcPct val="125000"/>
              </a:lnSpc>
              <a:spcBef>
                <a:spcPct val="20000"/>
              </a:spcBef>
              <a:buFontTx/>
            </a:pPr>
            <a:r>
              <a:rPr lang="zh-CN" altLang="en-US" sz="2400" dirty="0">
                <a:solidFill>
                  <a:srgbClr val="000000"/>
                </a:solidFill>
                <a:latin typeface="微软雅黑" panose="020B0503020204020204" pitchFamily="34" charset="-122"/>
              </a:rPr>
              <a:t>    </a:t>
            </a:r>
            <a:r>
              <a:rPr lang="zh-CN" altLang="en-US" sz="2400" b="1" dirty="0">
                <a:solidFill>
                  <a:srgbClr val="0000CC"/>
                </a:solidFill>
                <a:latin typeface="微软雅黑" panose="020B0503020204020204" pitchFamily="34" charset="-122"/>
              </a:rPr>
              <a:t>（</a:t>
            </a:r>
            <a:r>
              <a:rPr lang="en-US" altLang="zh-CN" sz="2400" b="1" dirty="0">
                <a:solidFill>
                  <a:srgbClr val="0000CC"/>
                </a:solidFill>
                <a:latin typeface="微软雅黑" panose="020B0503020204020204" pitchFamily="34" charset="-122"/>
              </a:rPr>
              <a:t>1</a:t>
            </a:r>
            <a:r>
              <a:rPr lang="zh-CN" altLang="en-US" sz="2400" b="1" dirty="0">
                <a:solidFill>
                  <a:srgbClr val="0000CC"/>
                </a:solidFill>
                <a:latin typeface="微软雅黑" panose="020B0503020204020204" pitchFamily="34" charset="-122"/>
              </a:rPr>
              <a:t>）在个别财务报表中</a:t>
            </a:r>
            <a:r>
              <a:rPr lang="zh-CN" altLang="en-US" sz="2400" dirty="0">
                <a:solidFill>
                  <a:srgbClr val="000000"/>
                </a:solidFill>
                <a:latin typeface="微软雅黑" panose="020B0503020204020204" pitchFamily="34" charset="-122"/>
              </a:rPr>
              <a:t>，应当对该项长期股权投资从</a:t>
            </a:r>
            <a:r>
              <a:rPr lang="zh-CN" altLang="en-US" sz="2400" b="1" dirty="0">
                <a:solidFill>
                  <a:srgbClr val="0000CC"/>
                </a:solidFill>
                <a:latin typeface="微软雅黑" panose="020B0503020204020204" pitchFamily="34" charset="-122"/>
              </a:rPr>
              <a:t>成本法转为权益法</a:t>
            </a:r>
            <a:r>
              <a:rPr lang="zh-CN" altLang="en-US" sz="2400" dirty="0">
                <a:solidFill>
                  <a:srgbClr val="000000"/>
                </a:solidFill>
                <a:latin typeface="微软雅黑" panose="020B0503020204020204" pitchFamily="34" charset="-122"/>
              </a:rPr>
              <a:t>核算。</a:t>
            </a:r>
            <a:r>
              <a:rPr lang="zh-CN" altLang="en-US" sz="2400" b="1" dirty="0">
                <a:solidFill>
                  <a:srgbClr val="0000CC"/>
                </a:solidFill>
                <a:latin typeface="微软雅黑" panose="020B0503020204020204" pitchFamily="34" charset="-122"/>
              </a:rPr>
              <a:t>首先，</a:t>
            </a:r>
            <a:r>
              <a:rPr lang="zh-CN" altLang="en-US" sz="2400" dirty="0">
                <a:solidFill>
                  <a:srgbClr val="000000"/>
                </a:solidFill>
                <a:latin typeface="微软雅黑" panose="020B0503020204020204" pitchFamily="34" charset="-122"/>
              </a:rPr>
              <a:t>按照新的持股比例确认本投资方应享有的原子公司因增资扩股而</a:t>
            </a:r>
            <a:r>
              <a:rPr lang="zh-CN" altLang="en-US" sz="2400" b="1" dirty="0">
                <a:solidFill>
                  <a:srgbClr val="0000CC"/>
                </a:solidFill>
                <a:latin typeface="微软雅黑" panose="020B0503020204020204" pitchFamily="34" charset="-122"/>
              </a:rPr>
              <a:t>增加净资产的份额</a:t>
            </a:r>
            <a:r>
              <a:rPr lang="zh-CN" altLang="en-US" sz="2400" dirty="0">
                <a:solidFill>
                  <a:srgbClr val="000000"/>
                </a:solidFill>
                <a:latin typeface="微软雅黑" panose="020B0503020204020204" pitchFamily="34" charset="-122"/>
              </a:rPr>
              <a:t>，与应</a:t>
            </a:r>
            <a:r>
              <a:rPr lang="zh-CN" altLang="en-US" sz="2400" dirty="0">
                <a:solidFill>
                  <a:srgbClr val="0000CC"/>
                </a:solidFill>
                <a:latin typeface="微软雅黑" panose="020B0503020204020204" pitchFamily="34" charset="-122"/>
              </a:rPr>
              <a:t>结转持股比例</a:t>
            </a:r>
            <a:r>
              <a:rPr lang="zh-CN" altLang="en-US" sz="2400" b="1" dirty="0">
                <a:solidFill>
                  <a:srgbClr val="0000CC"/>
                </a:solidFill>
                <a:latin typeface="微软雅黑" panose="020B0503020204020204" pitchFamily="34" charset="-122"/>
              </a:rPr>
              <a:t>下降部分</a:t>
            </a:r>
            <a:r>
              <a:rPr lang="zh-CN" altLang="en-US" sz="2400" dirty="0">
                <a:solidFill>
                  <a:srgbClr val="000000"/>
                </a:solidFill>
                <a:latin typeface="微软雅黑" panose="020B0503020204020204" pitchFamily="34" charset="-122"/>
              </a:rPr>
              <a:t>所对应的长期股权投资</a:t>
            </a:r>
            <a:r>
              <a:rPr lang="zh-CN" altLang="en-US" sz="2400" dirty="0">
                <a:solidFill>
                  <a:srgbClr val="0000CC"/>
                </a:solidFill>
                <a:latin typeface="微软雅黑" panose="020B0503020204020204" pitchFamily="34" charset="-122"/>
              </a:rPr>
              <a:t>原账面价值</a:t>
            </a:r>
            <a:r>
              <a:rPr lang="zh-CN" altLang="en-US" sz="2400" dirty="0">
                <a:solidFill>
                  <a:srgbClr val="000000"/>
                </a:solidFill>
                <a:latin typeface="微软雅黑" panose="020B0503020204020204" pitchFamily="34" charset="-122"/>
              </a:rPr>
              <a:t>之间的差额计入</a:t>
            </a:r>
            <a:r>
              <a:rPr lang="zh-CN" altLang="en-US" sz="2400" b="1" dirty="0">
                <a:solidFill>
                  <a:srgbClr val="0000CC"/>
                </a:solidFill>
                <a:latin typeface="微软雅黑" panose="020B0503020204020204" pitchFamily="34" charset="-122"/>
              </a:rPr>
              <a:t>当期损益</a:t>
            </a:r>
            <a:r>
              <a:rPr lang="zh-CN" altLang="en-US" sz="2400" dirty="0">
                <a:solidFill>
                  <a:srgbClr val="000000"/>
                </a:solidFill>
                <a:latin typeface="微软雅黑" panose="020B0503020204020204" pitchFamily="34" charset="-122"/>
              </a:rPr>
              <a:t>；然后，按照</a:t>
            </a:r>
            <a:r>
              <a:rPr lang="zh-CN" altLang="en-US" sz="2400" dirty="0">
                <a:solidFill>
                  <a:srgbClr val="0000CC"/>
                </a:solidFill>
                <a:latin typeface="微软雅黑" panose="020B0503020204020204" pitchFamily="34" charset="-122"/>
              </a:rPr>
              <a:t>新的持股比例视同</a:t>
            </a:r>
            <a:r>
              <a:rPr lang="zh-CN" altLang="en-US" sz="2400" b="1" dirty="0">
                <a:solidFill>
                  <a:srgbClr val="0000CC"/>
                </a:solidFill>
                <a:latin typeface="微软雅黑" panose="020B0503020204020204" pitchFamily="34" charset="-122"/>
              </a:rPr>
              <a:t>自取得</a:t>
            </a:r>
            <a:r>
              <a:rPr lang="zh-CN" altLang="en-US" sz="2400" dirty="0">
                <a:solidFill>
                  <a:srgbClr val="0000CC"/>
                </a:solidFill>
                <a:latin typeface="微软雅黑" panose="020B0503020204020204" pitchFamily="34" charset="-122"/>
              </a:rPr>
              <a:t>投资时即采用</a:t>
            </a:r>
            <a:r>
              <a:rPr lang="zh-CN" altLang="en-US" sz="2400" b="1" dirty="0">
                <a:solidFill>
                  <a:srgbClr val="0000CC"/>
                </a:solidFill>
                <a:latin typeface="微软雅黑" panose="020B0503020204020204" pitchFamily="34" charset="-122"/>
              </a:rPr>
              <a:t>权益法</a:t>
            </a:r>
            <a:r>
              <a:rPr lang="zh-CN" altLang="en-US" sz="2400" dirty="0">
                <a:solidFill>
                  <a:srgbClr val="000000"/>
                </a:solidFill>
                <a:latin typeface="微软雅黑" panose="020B0503020204020204" pitchFamily="34" charset="-122"/>
              </a:rPr>
              <a:t>核算进行调整。</a:t>
            </a:r>
            <a:endParaRPr lang="zh-CN" altLang="en-US" sz="2400" dirty="0">
              <a:solidFill>
                <a:srgbClr val="000000"/>
              </a:solidFill>
              <a:latin typeface="微软雅黑" panose="020B0503020204020204" pitchFamily="34" charset="-122"/>
            </a:endParaRPr>
          </a:p>
          <a:p>
            <a:pPr eaLnBrk="1" hangingPunct="1">
              <a:lnSpc>
                <a:spcPct val="125000"/>
              </a:lnSpc>
              <a:spcBef>
                <a:spcPct val="20000"/>
              </a:spcBef>
              <a:buFontTx/>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2</a:t>
            </a:r>
            <a:r>
              <a:rPr lang="zh-CN" altLang="en-US" sz="2400" dirty="0">
                <a:solidFill>
                  <a:srgbClr val="000000"/>
                </a:solidFill>
                <a:latin typeface="微软雅黑" panose="020B0503020204020204" pitchFamily="34" charset="-122"/>
              </a:rPr>
              <a:t>）在合并财务报表中，应当按照</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企业会计准则第</a:t>
            </a:r>
            <a:r>
              <a:rPr lang="en-US" altLang="zh-CN" sz="2400" dirty="0">
                <a:solidFill>
                  <a:srgbClr val="000000"/>
                </a:solidFill>
                <a:latin typeface="微软雅黑" panose="020B0503020204020204" pitchFamily="34" charset="-122"/>
              </a:rPr>
              <a:t>33</a:t>
            </a:r>
            <a:r>
              <a:rPr lang="zh-CN" altLang="en-US" sz="2400" dirty="0">
                <a:solidFill>
                  <a:srgbClr val="000000"/>
                </a:solidFill>
                <a:latin typeface="微软雅黑" panose="020B0503020204020204" pitchFamily="34" charset="-122"/>
              </a:rPr>
              <a:t>号</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合并财务报表</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的有关规定进行会计处理。</a:t>
            </a:r>
            <a:endParaRPr lang="zh-CN" altLang="en-US" sz="2400" dirty="0">
              <a:solidFill>
                <a:srgbClr val="000000"/>
              </a:solidFill>
              <a:latin typeface="微软雅黑" panose="020B0503020204020204" pitchFamily="34" charset="-122"/>
            </a:endParaRPr>
          </a:p>
        </p:txBody>
      </p:sp>
      <p:sp>
        <p:nvSpPr>
          <p:cNvPr id="132100" name="Rectangle 3"/>
          <p:cNvSpPr/>
          <p:nvPr/>
        </p:nvSpPr>
        <p:spPr>
          <a:xfrm>
            <a:off x="411163" y="828675"/>
            <a:ext cx="11156950" cy="473075"/>
          </a:xfrm>
          <a:prstGeom prst="rect">
            <a:avLst/>
          </a:prstGeom>
          <a:noFill/>
          <a:ln w="9525">
            <a:noFill/>
          </a:ln>
        </p:spPr>
        <p:txBody>
          <a:bodyPr lIns="108850" tIns="54425" rIns="108850" bIns="54425">
            <a:spAutoFit/>
          </a:bodyPr>
          <a:p>
            <a:pPr eaLnBrk="1" hangingPunct="1">
              <a:buFontTx/>
            </a:pPr>
            <a:r>
              <a:rPr lang="en-US" altLang="zh-CN" sz="2400" b="1" dirty="0">
                <a:solidFill>
                  <a:srgbClr val="CC0000"/>
                </a:solidFill>
                <a:latin typeface="微软雅黑" panose="020B0503020204020204" pitchFamily="34" charset="-122"/>
              </a:rPr>
              <a:t>4</a:t>
            </a:r>
            <a:r>
              <a:rPr lang="zh-CN" altLang="en-US" sz="2400" b="1" dirty="0">
                <a:solidFill>
                  <a:srgbClr val="CC0000"/>
                </a:solidFill>
                <a:latin typeface="微软雅黑" panose="020B0503020204020204" pitchFamily="34" charset="-122"/>
              </a:rPr>
              <a:t>、投资方因其他投资方对其子公司增资而导致本投资方持股比例下降的处理</a:t>
            </a:r>
            <a:endParaRPr lang="zh-CN" altLang="en-US" sz="2400" b="1" dirty="0">
              <a:solidFill>
                <a:srgbClr val="0000CC"/>
              </a:solidFill>
              <a:latin typeface="微软雅黑" panose="020B0503020204020204" pitchFamily="34"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33123" name="Rectangle 2"/>
          <p:cNvSpPr/>
          <p:nvPr/>
        </p:nvSpPr>
        <p:spPr>
          <a:xfrm>
            <a:off x="268288" y="784225"/>
            <a:ext cx="11582400" cy="2490788"/>
          </a:xfrm>
          <a:prstGeom prst="rect">
            <a:avLst/>
          </a:prstGeom>
          <a:noFill/>
          <a:ln w="9525" cap="flat" cmpd="sng">
            <a:solidFill>
              <a:srgbClr val="0000CC"/>
            </a:solidFill>
            <a:prstDash val="lgDashDot"/>
            <a:miter/>
            <a:headEnd type="none" w="med" len="med"/>
            <a:tailEnd type="none" w="med" len="med"/>
          </a:ln>
        </p:spPr>
        <p:txBody>
          <a:bodyPr lIns="108850" tIns="54425" rIns="108850" bIns="54425">
            <a:spAutoFit/>
          </a:bodyPr>
          <a:p>
            <a:pPr eaLnBrk="1" hangingPunct="1">
              <a:lnSpc>
                <a:spcPct val="130000"/>
              </a:lnSpc>
              <a:buFontTx/>
            </a:pPr>
            <a:r>
              <a:rPr lang="en-US" altLang="zh-CN" sz="2400" b="1" dirty="0">
                <a:solidFill>
                  <a:srgbClr val="CC0000"/>
                </a:solidFill>
                <a:latin typeface="微软雅黑" panose="020B0503020204020204" pitchFamily="34" charset="-122"/>
              </a:rPr>
              <a:t>【</a:t>
            </a:r>
            <a:r>
              <a:rPr lang="zh-CN" altLang="en-US" sz="2400" b="1" dirty="0">
                <a:solidFill>
                  <a:srgbClr val="CC0000"/>
                </a:solidFill>
                <a:latin typeface="微软雅黑" panose="020B0503020204020204" pitchFamily="34" charset="-122"/>
              </a:rPr>
              <a:t>例题</a:t>
            </a:r>
            <a:r>
              <a:rPr lang="en-US" altLang="zh-CN" sz="2400" b="1" dirty="0">
                <a:solidFill>
                  <a:srgbClr val="CC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甲公司持有</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60</a:t>
            </a:r>
            <a:r>
              <a:rPr lang="zh-CN" altLang="en-US" sz="2400" dirty="0">
                <a:solidFill>
                  <a:srgbClr val="000000"/>
                </a:solidFill>
                <a:latin typeface="微软雅黑" panose="020B0503020204020204" pitchFamily="34" charset="-122"/>
              </a:rPr>
              <a:t>％的有表决权股份，能够对</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公司实施控制，</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公司净资产的账面价值为</a:t>
            </a:r>
            <a:r>
              <a:rPr lang="en-US" altLang="zh-CN" sz="2400" dirty="0">
                <a:solidFill>
                  <a:srgbClr val="000000"/>
                </a:solidFill>
                <a:latin typeface="微软雅黑" panose="020B0503020204020204" pitchFamily="34" charset="-122"/>
              </a:rPr>
              <a:t>5 000</a:t>
            </a:r>
            <a:r>
              <a:rPr lang="zh-CN" altLang="en-US" sz="2400" dirty="0">
                <a:solidFill>
                  <a:srgbClr val="000000"/>
                </a:solidFill>
                <a:latin typeface="微软雅黑" panose="020B0503020204020204" pitchFamily="34" charset="-122"/>
              </a:rPr>
              <a:t>万元。甲公司对</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公司长期股权投资的账面价值为</a:t>
            </a:r>
            <a:r>
              <a:rPr lang="en-US" altLang="zh-CN" sz="2400" dirty="0">
                <a:solidFill>
                  <a:srgbClr val="000000"/>
                </a:solidFill>
                <a:latin typeface="微软雅黑" panose="020B0503020204020204" pitchFamily="34" charset="-122"/>
              </a:rPr>
              <a:t>2 400</a:t>
            </a:r>
            <a:r>
              <a:rPr lang="zh-CN" altLang="en-US" sz="2400" dirty="0">
                <a:solidFill>
                  <a:srgbClr val="000000"/>
                </a:solidFill>
                <a:latin typeface="微软雅黑" panose="020B0503020204020204" pitchFamily="34" charset="-122"/>
              </a:rPr>
              <a:t>万元。</a:t>
            </a:r>
            <a:r>
              <a:rPr lang="en-US" altLang="zh-CN" sz="2400" dirty="0">
                <a:solidFill>
                  <a:srgbClr val="000000"/>
                </a:solidFill>
                <a:latin typeface="微软雅黑" panose="020B0503020204020204" pitchFamily="34" charset="-122"/>
              </a:rPr>
              <a:t>2018</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公司增资扩股（均由其他投资者追加投资，甲公司不增资），增资后的净资产为</a:t>
            </a:r>
            <a:r>
              <a:rPr lang="en-US" altLang="zh-CN" sz="2400" dirty="0">
                <a:solidFill>
                  <a:srgbClr val="000000"/>
                </a:solidFill>
                <a:latin typeface="微软雅黑" panose="020B0503020204020204" pitchFamily="34" charset="-122"/>
              </a:rPr>
              <a:t>8 000</a:t>
            </a:r>
            <a:r>
              <a:rPr lang="zh-CN" altLang="en-US" sz="2400" dirty="0">
                <a:solidFill>
                  <a:srgbClr val="000000"/>
                </a:solidFill>
                <a:latin typeface="微软雅黑" panose="020B0503020204020204" pitchFamily="34" charset="-122"/>
              </a:rPr>
              <a:t>万元，甲公司的持股比例下降为</a:t>
            </a:r>
            <a:r>
              <a:rPr lang="en-US" altLang="zh-CN" sz="2400" dirty="0">
                <a:solidFill>
                  <a:srgbClr val="000000"/>
                </a:solidFill>
                <a:latin typeface="微软雅黑" panose="020B0503020204020204" pitchFamily="34" charset="-122"/>
              </a:rPr>
              <a:t>40%</a:t>
            </a:r>
            <a:r>
              <a:rPr lang="zh-CN" altLang="en-US" sz="2400" dirty="0">
                <a:solidFill>
                  <a:srgbClr val="000000"/>
                </a:solidFill>
                <a:latin typeface="微软雅黑" panose="020B0503020204020204" pitchFamily="34" charset="-122"/>
              </a:rPr>
              <a:t>，无法再对</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公司实施控制，但可对</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公司施加重大影响，甲公司将剩余股权投资改为权益法核算。</a:t>
            </a:r>
            <a:endParaRPr lang="zh-CN" altLang="en-US" sz="2400" dirty="0">
              <a:solidFill>
                <a:srgbClr val="000000"/>
              </a:solidFill>
              <a:latin typeface="微软雅黑" panose="020B0503020204020204" pitchFamily="34" charset="-122"/>
            </a:endParaRPr>
          </a:p>
        </p:txBody>
      </p:sp>
      <p:sp>
        <p:nvSpPr>
          <p:cNvPr id="205827" name="Rectangle 3"/>
          <p:cNvSpPr/>
          <p:nvPr/>
        </p:nvSpPr>
        <p:spPr>
          <a:xfrm rot="10800000" flipH="1" flipV="1">
            <a:off x="304800" y="3616325"/>
            <a:ext cx="11582400" cy="2133600"/>
          </a:xfrm>
          <a:prstGeom prst="rect">
            <a:avLst/>
          </a:prstGeom>
          <a:noFill/>
          <a:ln w="9525" cap="flat" cmpd="sng">
            <a:solidFill>
              <a:srgbClr val="FF0000"/>
            </a:solidFill>
            <a:prstDash val="lgDashDot"/>
            <a:miter/>
            <a:headEnd type="none" w="med" len="med"/>
            <a:tailEnd type="none" w="med" len="med"/>
          </a:ln>
        </p:spPr>
        <p:txBody>
          <a:bodyPr lIns="108850" tIns="54425" rIns="108850" bIns="54425" anchor="ctr" anchorCtr="0">
            <a:spAutoFit/>
          </a:bodyPr>
          <a:p>
            <a:pPr eaLnBrk="1" hangingPunct="1">
              <a:lnSpc>
                <a:spcPct val="135000"/>
              </a:lnSpc>
              <a:buFontTx/>
            </a:pPr>
            <a:r>
              <a:rPr lang="zh-CN" altLang="en-US" sz="2000" b="1" u="sng" dirty="0">
                <a:solidFill>
                  <a:srgbClr val="CC0000"/>
                </a:solidFill>
                <a:latin typeface="微软雅黑" panose="020B0503020204020204" pitchFamily="34" charset="-122"/>
              </a:rPr>
              <a:t>甲公司会计处理如下：</a:t>
            </a:r>
            <a:endParaRPr lang="zh-CN" altLang="en-US" sz="2000" b="1" u="sng" dirty="0">
              <a:solidFill>
                <a:srgbClr val="CC0000"/>
              </a:solidFill>
              <a:latin typeface="微软雅黑" panose="020B0503020204020204" pitchFamily="34" charset="-122"/>
            </a:endParaRPr>
          </a:p>
          <a:p>
            <a:pPr eaLnBrk="1" hangingPunct="1">
              <a:lnSpc>
                <a:spcPct val="135000"/>
              </a:lnSpc>
              <a:buFontTx/>
            </a:pPr>
            <a:r>
              <a:rPr lang="zh-CN" altLang="en-US" b="1" dirty="0">
                <a:solidFill>
                  <a:srgbClr val="0000CC"/>
                </a:solidFill>
                <a:latin typeface="微软雅黑" panose="020B0503020204020204" pitchFamily="34" charset="-122"/>
              </a:rPr>
              <a:t>按新持股比例</a:t>
            </a:r>
            <a:r>
              <a:rPr lang="zh-CN" altLang="en-US" b="1" dirty="0">
                <a:solidFill>
                  <a:srgbClr val="000000"/>
                </a:solidFill>
                <a:latin typeface="微软雅黑" panose="020B0503020204020204" pitchFamily="34" charset="-122"/>
              </a:rPr>
              <a:t>确认甲公司应享有</a:t>
            </a:r>
            <a:r>
              <a:rPr lang="en-US" altLang="zh-CN" b="1" dirty="0">
                <a:solidFill>
                  <a:srgbClr val="000000"/>
                </a:solidFill>
                <a:latin typeface="微软雅黑" panose="020B0503020204020204" pitchFamily="34" charset="-122"/>
              </a:rPr>
              <a:t>A</a:t>
            </a:r>
            <a:r>
              <a:rPr lang="zh-CN" altLang="en-US" b="1" dirty="0">
                <a:solidFill>
                  <a:srgbClr val="000000"/>
                </a:solidFill>
                <a:latin typeface="微软雅黑" panose="020B0503020204020204" pitchFamily="34" charset="-122"/>
              </a:rPr>
              <a:t>公司因增资扩股而</a:t>
            </a:r>
            <a:r>
              <a:rPr lang="zh-CN" altLang="en-US" b="1" dirty="0">
                <a:solidFill>
                  <a:srgbClr val="0000CC"/>
                </a:solidFill>
                <a:latin typeface="微软雅黑" panose="020B0503020204020204" pitchFamily="34" charset="-122"/>
              </a:rPr>
              <a:t>增加净资产的份额</a:t>
            </a:r>
            <a:r>
              <a:rPr lang="en-US" altLang="zh-CN" b="1" dirty="0">
                <a:solidFill>
                  <a:srgbClr val="0000CC"/>
                </a:solidFill>
                <a:latin typeface="微软雅黑" panose="020B0503020204020204" pitchFamily="34" charset="-122"/>
              </a:rPr>
              <a:t>=</a:t>
            </a:r>
            <a:r>
              <a:rPr lang="zh-CN" altLang="en-US" b="1" dirty="0">
                <a:solidFill>
                  <a:srgbClr val="000000"/>
                </a:solidFill>
                <a:latin typeface="微软雅黑" panose="020B0503020204020204" pitchFamily="34" charset="-122"/>
              </a:rPr>
              <a:t>（</a:t>
            </a:r>
            <a:r>
              <a:rPr lang="en-US" altLang="zh-CN" b="1" dirty="0">
                <a:solidFill>
                  <a:srgbClr val="000000"/>
                </a:solidFill>
                <a:latin typeface="微软雅黑" panose="020B0503020204020204" pitchFamily="34" charset="-122"/>
              </a:rPr>
              <a:t>8000</a:t>
            </a:r>
            <a:r>
              <a:rPr lang="en-US" altLang="en-US" b="1" dirty="0">
                <a:solidFill>
                  <a:srgbClr val="000000"/>
                </a:solidFill>
                <a:latin typeface="微软雅黑" panose="020B0503020204020204" pitchFamily="34" charset="-122"/>
              </a:rPr>
              <a:t>－</a:t>
            </a:r>
            <a:r>
              <a:rPr lang="en-US" altLang="zh-CN" b="1" dirty="0">
                <a:solidFill>
                  <a:srgbClr val="000000"/>
                </a:solidFill>
                <a:latin typeface="微软雅黑" panose="020B0503020204020204" pitchFamily="34" charset="-122"/>
              </a:rPr>
              <a:t>5000</a:t>
            </a:r>
            <a:r>
              <a:rPr lang="zh-CN" altLang="en-US" b="1" dirty="0">
                <a:solidFill>
                  <a:srgbClr val="000000"/>
                </a:solidFill>
                <a:latin typeface="微软雅黑" panose="020B0503020204020204" pitchFamily="34" charset="-122"/>
              </a:rPr>
              <a:t>）</a:t>
            </a:r>
            <a:r>
              <a:rPr lang="en-US" altLang="zh-CN" b="1" dirty="0">
                <a:solidFill>
                  <a:srgbClr val="0000CC"/>
                </a:solidFill>
                <a:latin typeface="微软雅黑" panose="020B0503020204020204" pitchFamily="34" charset="-122"/>
              </a:rPr>
              <a:t>×40%=1200</a:t>
            </a:r>
            <a:r>
              <a:rPr lang="zh-CN" altLang="en-US" b="1" dirty="0">
                <a:solidFill>
                  <a:srgbClr val="0000CC"/>
                </a:solidFill>
                <a:latin typeface="微软雅黑" panose="020B0503020204020204" pitchFamily="34" charset="-122"/>
              </a:rPr>
              <a:t>（万元）</a:t>
            </a:r>
            <a:endParaRPr lang="zh-CN" altLang="en-US" b="1" dirty="0">
              <a:solidFill>
                <a:srgbClr val="0000CC"/>
              </a:solidFill>
              <a:latin typeface="微软雅黑" panose="020B0503020204020204" pitchFamily="34" charset="-122"/>
            </a:endParaRPr>
          </a:p>
          <a:p>
            <a:pPr eaLnBrk="1" hangingPunct="1">
              <a:lnSpc>
                <a:spcPct val="135000"/>
              </a:lnSpc>
              <a:buFontTx/>
            </a:pPr>
            <a:r>
              <a:rPr lang="zh-CN" altLang="en-US" sz="2000" b="1" dirty="0">
                <a:solidFill>
                  <a:srgbClr val="000000"/>
                </a:solidFill>
                <a:latin typeface="微软雅黑" panose="020B0503020204020204" pitchFamily="34" charset="-122"/>
              </a:rPr>
              <a:t>持股比例下降部分所对应的长期股权投资</a:t>
            </a:r>
            <a:r>
              <a:rPr lang="zh-CN" altLang="en-US" sz="2000" b="1" dirty="0">
                <a:solidFill>
                  <a:srgbClr val="0000CC"/>
                </a:solidFill>
                <a:latin typeface="微软雅黑" panose="020B0503020204020204" pitchFamily="34" charset="-122"/>
              </a:rPr>
              <a:t>原账面价值</a:t>
            </a:r>
            <a:r>
              <a:rPr lang="en-US" altLang="zh-CN" sz="2000" b="1" dirty="0">
                <a:solidFill>
                  <a:srgbClr val="0000CC"/>
                </a:solidFill>
                <a:latin typeface="微软雅黑" panose="020B0503020204020204" pitchFamily="34" charset="-122"/>
              </a:rPr>
              <a:t>=2400×20%÷60%=800</a:t>
            </a:r>
            <a:r>
              <a:rPr lang="zh-CN" altLang="en-US" sz="2000" b="1" dirty="0">
                <a:solidFill>
                  <a:srgbClr val="0000CC"/>
                </a:solidFill>
                <a:latin typeface="微软雅黑" panose="020B0503020204020204" pitchFamily="34" charset="-122"/>
              </a:rPr>
              <a:t>万元</a:t>
            </a:r>
            <a:endParaRPr lang="zh-CN" altLang="en-US" sz="2000" b="1" dirty="0">
              <a:latin typeface="微软雅黑" panose="020B0503020204020204" pitchFamily="34" charset="-122"/>
            </a:endParaRPr>
          </a:p>
          <a:p>
            <a:pPr eaLnBrk="1" hangingPunct="1">
              <a:lnSpc>
                <a:spcPct val="135000"/>
              </a:lnSpc>
              <a:buFontTx/>
            </a:pPr>
            <a:r>
              <a:rPr lang="zh-CN" altLang="en-US" sz="2000" b="1" dirty="0">
                <a:latin typeface="微软雅黑" panose="020B0503020204020204" pitchFamily="34" charset="-122"/>
              </a:rPr>
              <a:t>     </a:t>
            </a:r>
            <a:r>
              <a:rPr lang="zh-CN" altLang="en-US" sz="2000" b="1" dirty="0">
                <a:solidFill>
                  <a:srgbClr val="000000"/>
                </a:solidFill>
                <a:latin typeface="微软雅黑" panose="020B0503020204020204" pitchFamily="34" charset="-122"/>
              </a:rPr>
              <a:t>借</a:t>
            </a:r>
            <a:r>
              <a:rPr lang="en-US" altLang="zh-CN" sz="2000" b="1" dirty="0">
                <a:solidFill>
                  <a:srgbClr val="00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长期股权投资                </a:t>
            </a:r>
            <a:r>
              <a:rPr lang="en-US" altLang="zh-CN" sz="2000" b="1" dirty="0">
                <a:solidFill>
                  <a:srgbClr val="000000"/>
                </a:solidFill>
                <a:latin typeface="微软雅黑" panose="020B0503020204020204" pitchFamily="34" charset="-122"/>
              </a:rPr>
              <a:t>400     </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1200</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800</a:t>
            </a:r>
            <a:r>
              <a:rPr lang="zh-CN" altLang="en-US" sz="2000" b="1" dirty="0">
                <a:solidFill>
                  <a:srgbClr val="000000"/>
                </a:solidFill>
                <a:latin typeface="微软雅黑" panose="020B0503020204020204" pitchFamily="34" charset="-122"/>
              </a:rPr>
              <a:t>）</a:t>
            </a:r>
            <a:endParaRPr lang="zh-CN" altLang="en-US" sz="2000" b="1" dirty="0">
              <a:solidFill>
                <a:srgbClr val="000000"/>
              </a:solidFill>
              <a:latin typeface="微软雅黑" panose="020B0503020204020204" pitchFamily="34" charset="-122"/>
            </a:endParaRPr>
          </a:p>
          <a:p>
            <a:pPr eaLnBrk="1" hangingPunct="1">
              <a:lnSpc>
                <a:spcPct val="135000"/>
              </a:lnSpc>
              <a:buFontTx/>
            </a:pPr>
            <a:r>
              <a:rPr lang="zh-CN" altLang="en-US" sz="2000" b="1" dirty="0">
                <a:solidFill>
                  <a:srgbClr val="000000"/>
                </a:solidFill>
                <a:latin typeface="微软雅黑" panose="020B0503020204020204" pitchFamily="34" charset="-122"/>
              </a:rPr>
              <a:t>          贷</a:t>
            </a:r>
            <a:r>
              <a:rPr lang="en-US" altLang="zh-CN" sz="2000" b="1" dirty="0">
                <a:solidFill>
                  <a:srgbClr val="00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投资收益                            </a:t>
            </a:r>
            <a:r>
              <a:rPr lang="en-US" altLang="zh-CN" sz="2000" b="1" dirty="0">
                <a:solidFill>
                  <a:srgbClr val="000000"/>
                </a:solidFill>
                <a:latin typeface="微软雅黑" panose="020B0503020204020204" pitchFamily="34" charset="-122"/>
              </a:rPr>
              <a:t>400</a:t>
            </a:r>
            <a:endParaRPr lang="en-US" altLang="zh-CN" sz="2000" b="1"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5827"/>
                                        </p:tgtEl>
                                        <p:attrNameLst>
                                          <p:attrName>style.visibility</p:attrName>
                                        </p:attrNameLst>
                                      </p:cBhvr>
                                      <p:to>
                                        <p:strVal val="visible"/>
                                      </p:to>
                                    </p:set>
                                    <p:anim calcmode="lin" valueType="num">
                                      <p:cBhvr additive="base">
                                        <p:cTn id="7" dur="1000" fill="hold"/>
                                        <p:tgtEl>
                                          <p:spTgt spid="205827"/>
                                        </p:tgtEl>
                                        <p:attrNameLst>
                                          <p:attrName>ppt_x</p:attrName>
                                        </p:attrNameLst>
                                      </p:cBhvr>
                                      <p:tavLst>
                                        <p:tav tm="0">
                                          <p:val>
                                            <p:strVal val="0-#ppt_w/2"/>
                                          </p:val>
                                        </p:tav>
                                        <p:tav tm="100000">
                                          <p:val>
                                            <p:strVal val="#ppt_x"/>
                                          </p:val>
                                        </p:tav>
                                      </p:tavLst>
                                    </p:anim>
                                    <p:anim calcmode="lin" valueType="num">
                                      <p:cBhvr additive="base">
                                        <p:cTn id="8" dur="1000" fill="hold"/>
                                        <p:tgtEl>
                                          <p:spTgt spid="2058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7"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74082" name="AutoShape 2"/>
          <p:cNvSpPr>
            <a:spLocks noChangeArrowheads="1"/>
          </p:cNvSpPr>
          <p:nvPr/>
        </p:nvSpPr>
        <p:spPr bwMode="auto">
          <a:xfrm>
            <a:off x="405269" y="761371"/>
            <a:ext cx="4588642" cy="506704"/>
          </a:xfrm>
          <a:prstGeom prst="roundRect">
            <a:avLst>
              <a:gd name="adj" fmla="val 16667"/>
            </a:avLst>
          </a:prstGeom>
          <a:gradFill rotWithShape="1">
            <a:gsLst>
              <a:gs pos="0">
                <a:srgbClr val="CCECFF">
                  <a:gamma/>
                  <a:shade val="46275"/>
                  <a:invGamma/>
                  <a:alpha val="30000"/>
                </a:srgbClr>
              </a:gs>
              <a:gs pos="50000">
                <a:srgbClr val="CCECFF">
                  <a:alpha val="10001"/>
                </a:srgbClr>
              </a:gs>
              <a:gs pos="100000">
                <a:srgbClr val="CCECFF">
                  <a:gamma/>
                  <a:shade val="46275"/>
                  <a:invGamma/>
                  <a:alpha val="30000"/>
                </a:srgbClr>
              </a:gs>
            </a:gsLst>
            <a:lin ang="5400000" scaled="1"/>
          </a:gradFill>
          <a:ln>
            <a:noFill/>
          </a:ln>
          <a:effectLst/>
        </p:spPr>
        <p:txBody>
          <a:bodyPr wrap="none" lIns="108850" tIns="54425" rIns="108850" bIns="54425"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35000"/>
              </a:spcBef>
              <a:spcAft>
                <a:spcPct val="0"/>
              </a:spcAft>
              <a:buClrTx/>
              <a:buSzTx/>
              <a:buFontTx/>
              <a:buNone/>
              <a:defRPr/>
            </a:pPr>
            <a:r>
              <a:rPr kumimoji="0" lang="zh-CN" altLang="en-US" sz="2800" b="1" i="0" u="none" strike="noStrike" kern="120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cs typeface="+mn-cs"/>
              </a:rPr>
              <a:t>五、长期股权投资的处置</a:t>
            </a:r>
            <a:endParaRPr kumimoji="0" lang="zh-CN" altLang="en-US" sz="2800" b="1" i="0" u="none" strike="noStrike" kern="120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74084" name="AutoShape 4"/>
          <p:cNvSpPr/>
          <p:nvPr/>
        </p:nvSpPr>
        <p:spPr>
          <a:xfrm>
            <a:off x="8042275" y="1143000"/>
            <a:ext cx="3652838" cy="2003425"/>
          </a:xfrm>
          <a:prstGeom prst="roundRect">
            <a:avLst>
              <a:gd name="adj" fmla="val 16667"/>
            </a:avLst>
          </a:prstGeom>
          <a:noFill/>
          <a:ln w="9525" cap="flat" cmpd="sng">
            <a:solidFill>
              <a:srgbClr val="C00000"/>
            </a:solidFill>
            <a:prstDash val="lgDashDotDot"/>
            <a:headEnd type="none" w="med" len="med"/>
            <a:tailEnd type="none" w="med" len="med"/>
          </a:ln>
        </p:spPr>
        <p:txBody>
          <a:bodyPr wrap="none" lIns="108850" tIns="54425" rIns="108850" bIns="54425" anchor="ctr" anchorCtr="0"/>
          <a:p>
            <a:pPr eaLnBrk="1" hangingPunct="1">
              <a:lnSpc>
                <a:spcPct val="140000"/>
              </a:lnSpc>
              <a:buFontTx/>
            </a:pPr>
            <a:r>
              <a:rPr lang="zh-CN" altLang="en-US" sz="2000" b="1" dirty="0">
                <a:solidFill>
                  <a:srgbClr val="000000"/>
                </a:solidFill>
                <a:latin typeface="微软雅黑" panose="020B0503020204020204" pitchFamily="34" charset="-122"/>
              </a:rPr>
              <a:t>借：银行存款等</a:t>
            </a:r>
            <a:endParaRPr lang="zh-CN" altLang="en-US" sz="2000" b="1" dirty="0">
              <a:latin typeface="微软雅黑" panose="020B0503020204020204" pitchFamily="34" charset="-122"/>
            </a:endParaRPr>
          </a:p>
          <a:p>
            <a:pPr eaLnBrk="1" hangingPunct="1">
              <a:lnSpc>
                <a:spcPct val="140000"/>
              </a:lnSpc>
              <a:buFontTx/>
            </a:pPr>
            <a:r>
              <a:rPr lang="zh-CN" altLang="en-US" sz="2000" b="1" dirty="0">
                <a:solidFill>
                  <a:srgbClr val="000000"/>
                </a:solidFill>
                <a:latin typeface="微软雅黑" panose="020B0503020204020204" pitchFamily="34" charset="-122"/>
              </a:rPr>
              <a:t>     长期股权投资减值准备</a:t>
            </a:r>
            <a:endParaRPr lang="zh-CN" altLang="en-US" sz="2000" b="1" dirty="0">
              <a:latin typeface="微软雅黑" panose="020B0503020204020204" pitchFamily="34" charset="-122"/>
            </a:endParaRPr>
          </a:p>
          <a:p>
            <a:pPr eaLnBrk="1" hangingPunct="1">
              <a:lnSpc>
                <a:spcPct val="140000"/>
              </a:lnSpc>
              <a:buFontTx/>
            </a:pPr>
            <a:r>
              <a:rPr lang="zh-CN" altLang="en-US" sz="2000" b="1" dirty="0">
                <a:solidFill>
                  <a:srgbClr val="000000"/>
                </a:solidFill>
                <a:latin typeface="微软雅黑" panose="020B0503020204020204" pitchFamily="34" charset="-122"/>
              </a:rPr>
              <a:t>     贷：长期股权投资</a:t>
            </a:r>
            <a:endParaRPr lang="zh-CN" altLang="en-US" sz="2000" b="1" dirty="0">
              <a:latin typeface="微软雅黑" panose="020B0503020204020204" pitchFamily="34" charset="-122"/>
            </a:endParaRPr>
          </a:p>
          <a:p>
            <a:pPr eaLnBrk="1" hangingPunct="1">
              <a:lnSpc>
                <a:spcPct val="140000"/>
              </a:lnSpc>
              <a:buFontTx/>
            </a:pPr>
            <a:r>
              <a:rPr lang="zh-CN" altLang="en-US" sz="2000" b="1" dirty="0">
                <a:solidFill>
                  <a:srgbClr val="000000"/>
                </a:solidFill>
                <a:latin typeface="微软雅黑" panose="020B0503020204020204" pitchFamily="34" charset="-122"/>
              </a:rPr>
              <a:t>   （贷或借）投资收益</a:t>
            </a:r>
            <a:endParaRPr lang="zh-CN" altLang="en-US" sz="2000" b="1" dirty="0">
              <a:solidFill>
                <a:srgbClr val="000000"/>
              </a:solidFill>
              <a:latin typeface="微软雅黑" panose="020B0503020204020204" pitchFamily="34" charset="-122"/>
            </a:endParaRPr>
          </a:p>
        </p:txBody>
      </p:sp>
      <p:sp>
        <p:nvSpPr>
          <p:cNvPr id="174085" name="Rectangle 5"/>
          <p:cNvSpPr/>
          <p:nvPr/>
        </p:nvSpPr>
        <p:spPr>
          <a:xfrm>
            <a:off x="266700" y="2951163"/>
            <a:ext cx="7259638" cy="2771775"/>
          </a:xfrm>
          <a:prstGeom prst="rect">
            <a:avLst/>
          </a:prstGeom>
          <a:noFill/>
          <a:ln w="9525" cap="flat" cmpd="sng">
            <a:solidFill>
              <a:srgbClr val="0000CC"/>
            </a:solidFill>
            <a:prstDash val="lgDashDot"/>
            <a:miter/>
            <a:headEnd type="none" w="med" len="med"/>
            <a:tailEnd type="none" w="med" len="med"/>
          </a:ln>
        </p:spPr>
        <p:txBody>
          <a:bodyPr lIns="108850" tIns="54425" rIns="108850" bIns="54425">
            <a:spAutoFit/>
          </a:bodyPr>
          <a:p>
            <a:pPr eaLnBrk="1" hangingPunct="1">
              <a:lnSpc>
                <a:spcPct val="140000"/>
              </a:lnSpc>
              <a:spcBef>
                <a:spcPct val="30000"/>
              </a:spcBef>
              <a:buClr>
                <a:schemeClr val="accent1"/>
              </a:buClr>
              <a:buSzPct val="65000"/>
              <a:buFont typeface="Wingdings" panose="05000000000000000000" pitchFamily="2" charset="2"/>
            </a:pPr>
            <a:r>
              <a:rPr lang="zh-CN" altLang="en-US" sz="2000" b="1" dirty="0">
                <a:latin typeface="微软雅黑" panose="020B0503020204020204" pitchFamily="34" charset="-122"/>
              </a:rPr>
              <a:t>    </a:t>
            </a:r>
            <a:r>
              <a:rPr lang="zh-CN" altLang="en-US" sz="2000" b="1" dirty="0">
                <a:solidFill>
                  <a:srgbClr val="000000"/>
                </a:solidFill>
                <a:latin typeface="微软雅黑" panose="020B0503020204020204" pitchFamily="34" charset="-122"/>
              </a:rPr>
              <a:t>处置长期股权投资时，原股权投资因采用权益法核算而确认的</a:t>
            </a:r>
            <a:r>
              <a:rPr lang="zh-CN" altLang="en-US" sz="2000" b="1" dirty="0">
                <a:solidFill>
                  <a:srgbClr val="CC0000"/>
                </a:solidFill>
                <a:latin typeface="微软雅黑" panose="020B0503020204020204" pitchFamily="34" charset="-122"/>
              </a:rPr>
              <a:t>其他综合收益</a:t>
            </a:r>
            <a:r>
              <a:rPr lang="en-US" altLang="zh-CN" sz="2000" b="1" dirty="0">
                <a:latin typeface="微软雅黑" panose="020B0503020204020204" pitchFamily="34" charset="-122"/>
              </a:rPr>
              <a:t>——</a:t>
            </a:r>
            <a:r>
              <a:rPr lang="zh-CN" altLang="en-US" sz="2000" b="1" dirty="0">
                <a:solidFill>
                  <a:srgbClr val="000000"/>
                </a:solidFill>
                <a:latin typeface="微软雅黑" panose="020B0503020204020204" pitchFamily="34" charset="-122"/>
              </a:rPr>
              <a:t>应当在</a:t>
            </a:r>
            <a:r>
              <a:rPr lang="zh-CN" altLang="en-US" sz="2000" b="1" dirty="0">
                <a:solidFill>
                  <a:srgbClr val="CC0000"/>
                </a:solidFill>
                <a:latin typeface="微软雅黑" panose="020B0503020204020204" pitchFamily="34" charset="-122"/>
              </a:rPr>
              <a:t>终止采用权益法核算时</a:t>
            </a:r>
            <a:r>
              <a:rPr lang="zh-CN" altLang="en-US" sz="2000" b="1" dirty="0">
                <a:solidFill>
                  <a:srgbClr val="000000"/>
                </a:solidFill>
                <a:latin typeface="微软雅黑" panose="020B0503020204020204" pitchFamily="34" charset="-122"/>
              </a:rPr>
              <a:t>采用与</a:t>
            </a:r>
            <a:r>
              <a:rPr lang="zh-CN" altLang="en-US" sz="2000" b="1" dirty="0">
                <a:solidFill>
                  <a:srgbClr val="0000CC"/>
                </a:solidFill>
                <a:latin typeface="微软雅黑" panose="020B0503020204020204" pitchFamily="34" charset="-122"/>
              </a:rPr>
              <a:t>被投资单位直接处置相关资产或负债相同的基础</a:t>
            </a:r>
            <a:r>
              <a:rPr lang="zh-CN" altLang="en-US" sz="2000" b="1" dirty="0">
                <a:solidFill>
                  <a:srgbClr val="000000"/>
                </a:solidFill>
                <a:latin typeface="微软雅黑" panose="020B0503020204020204" pitchFamily="34" charset="-122"/>
              </a:rPr>
              <a:t>进行会计处理。  </a:t>
            </a:r>
            <a:endParaRPr lang="zh-CN" altLang="en-US" sz="2000" b="1" dirty="0">
              <a:solidFill>
                <a:srgbClr val="000000"/>
              </a:solidFill>
              <a:latin typeface="微软雅黑" panose="020B0503020204020204" pitchFamily="34" charset="-122"/>
            </a:endParaRPr>
          </a:p>
          <a:p>
            <a:pPr eaLnBrk="1" hangingPunct="1">
              <a:lnSpc>
                <a:spcPct val="140000"/>
              </a:lnSpc>
              <a:spcBef>
                <a:spcPct val="30000"/>
              </a:spcBef>
              <a:buClr>
                <a:schemeClr val="accent1"/>
              </a:buClr>
              <a:buSzPct val="65000"/>
              <a:buFont typeface="Wingdings" panose="05000000000000000000" pitchFamily="2" charset="2"/>
            </a:pPr>
            <a:r>
              <a:rPr lang="zh-CN" altLang="en-US" sz="2000" b="1" dirty="0">
                <a:latin typeface="微软雅黑" panose="020B0503020204020204" pitchFamily="34" charset="-122"/>
              </a:rPr>
              <a:t>    </a:t>
            </a:r>
            <a:r>
              <a:rPr lang="zh-CN" altLang="en-US" sz="2000" b="1" dirty="0">
                <a:solidFill>
                  <a:srgbClr val="000000"/>
                </a:solidFill>
                <a:latin typeface="微软雅黑" panose="020B0503020204020204" pitchFamily="34" charset="-122"/>
              </a:rPr>
              <a:t>因被投资单位除净损益、其他综合收益和利润分配外的其他所有者权益变动而</a:t>
            </a:r>
            <a:r>
              <a:rPr lang="zh-CN" altLang="en-US" sz="2000" b="1" dirty="0">
                <a:solidFill>
                  <a:srgbClr val="0000CC"/>
                </a:solidFill>
                <a:latin typeface="微软雅黑" panose="020B0503020204020204" pitchFamily="34" charset="-122"/>
              </a:rPr>
              <a:t>确认的所有者权益</a:t>
            </a:r>
            <a:r>
              <a:rPr lang="en-US" altLang="zh-CN" sz="2000" b="1" dirty="0">
                <a:latin typeface="微软雅黑" panose="020B0503020204020204" pitchFamily="34" charset="-122"/>
              </a:rPr>
              <a:t>——</a:t>
            </a:r>
            <a:r>
              <a:rPr lang="zh-CN" altLang="en-US" sz="2000" b="1" dirty="0">
                <a:solidFill>
                  <a:srgbClr val="000000"/>
                </a:solidFill>
                <a:latin typeface="微软雅黑" panose="020B0503020204020204" pitchFamily="34" charset="-122"/>
              </a:rPr>
              <a:t>应当在</a:t>
            </a:r>
            <a:r>
              <a:rPr lang="zh-CN" altLang="en-US" sz="2000" b="1" dirty="0">
                <a:solidFill>
                  <a:srgbClr val="0000CC"/>
                </a:solidFill>
                <a:latin typeface="微软雅黑" panose="020B0503020204020204" pitchFamily="34" charset="-122"/>
              </a:rPr>
              <a:t>终止采用权益法核算时</a:t>
            </a:r>
            <a:r>
              <a:rPr lang="zh-CN" altLang="en-US" sz="2000" b="1" dirty="0">
                <a:solidFill>
                  <a:srgbClr val="CC0000"/>
                </a:solidFill>
                <a:latin typeface="微软雅黑" panose="020B0503020204020204" pitchFamily="34" charset="-122"/>
              </a:rPr>
              <a:t>全部转入当期损益。</a:t>
            </a:r>
            <a:r>
              <a:rPr lang="zh-CN" altLang="en-US" sz="2000" b="1" dirty="0">
                <a:solidFill>
                  <a:srgbClr val="FF0000"/>
                </a:solidFill>
                <a:latin typeface="微软雅黑" panose="020B0503020204020204" pitchFamily="34" charset="-122"/>
              </a:rPr>
              <a:t>（部分处置按比例结转）</a:t>
            </a:r>
            <a:endParaRPr lang="zh-CN" altLang="en-US" sz="2000" dirty="0">
              <a:solidFill>
                <a:srgbClr val="CC0000"/>
              </a:solidFill>
              <a:latin typeface="微软雅黑" panose="020B0503020204020204" pitchFamily="34" charset="-122"/>
            </a:endParaRPr>
          </a:p>
        </p:txBody>
      </p:sp>
      <p:sp>
        <p:nvSpPr>
          <p:cNvPr id="174086" name="AutoShape 6"/>
          <p:cNvSpPr/>
          <p:nvPr/>
        </p:nvSpPr>
        <p:spPr>
          <a:xfrm>
            <a:off x="7669213" y="3400425"/>
            <a:ext cx="4119562" cy="1865313"/>
          </a:xfrm>
          <a:prstGeom prst="roundRect">
            <a:avLst>
              <a:gd name="adj" fmla="val 16667"/>
            </a:avLst>
          </a:prstGeom>
          <a:noFill/>
          <a:ln w="9525" cap="flat" cmpd="sng">
            <a:solidFill>
              <a:srgbClr val="C00000"/>
            </a:solidFill>
            <a:prstDash val="lgDashDotDot"/>
            <a:headEnd type="none" w="med" len="med"/>
            <a:tailEnd type="none" w="med" len="med"/>
          </a:ln>
        </p:spPr>
        <p:txBody>
          <a:bodyPr wrap="none" lIns="108850" tIns="54425" rIns="108850" bIns="54425" anchor="ctr" anchorCtr="0"/>
          <a:p>
            <a:pPr eaLnBrk="1" hangingPunct="1">
              <a:lnSpc>
                <a:spcPct val="140000"/>
              </a:lnSpc>
              <a:buFontTx/>
            </a:pPr>
            <a:r>
              <a:rPr lang="zh-CN" altLang="en-US" sz="2000" b="1" dirty="0">
                <a:solidFill>
                  <a:srgbClr val="000000"/>
                </a:solidFill>
                <a:latin typeface="微软雅黑" panose="020B0503020204020204" pitchFamily="34" charset="-122"/>
              </a:rPr>
              <a:t>借：</a:t>
            </a:r>
            <a:r>
              <a:rPr lang="zh-CN" altLang="en-US" sz="2000" b="1" dirty="0">
                <a:solidFill>
                  <a:srgbClr val="0000CC"/>
                </a:solidFill>
                <a:latin typeface="微软雅黑" panose="020B0503020204020204" pitchFamily="34" charset="-122"/>
              </a:rPr>
              <a:t>其他综合收益</a:t>
            </a:r>
            <a:endParaRPr lang="zh-CN" altLang="en-US" sz="2000" b="1" dirty="0">
              <a:solidFill>
                <a:srgbClr val="0000CC"/>
              </a:solidFill>
              <a:latin typeface="微软雅黑" panose="020B0503020204020204" pitchFamily="34" charset="-122"/>
            </a:endParaRPr>
          </a:p>
          <a:p>
            <a:pPr eaLnBrk="1" hangingPunct="1">
              <a:lnSpc>
                <a:spcPct val="140000"/>
              </a:lnSpc>
              <a:buFontTx/>
            </a:pPr>
            <a:r>
              <a:rPr lang="zh-CN" altLang="en-US" sz="2000" b="1" dirty="0">
                <a:solidFill>
                  <a:srgbClr val="000000"/>
                </a:solidFill>
                <a:latin typeface="微软雅黑" panose="020B0503020204020204" pitchFamily="34" charset="-122"/>
              </a:rPr>
              <a:t>        资本公积</a:t>
            </a:r>
            <a:r>
              <a:rPr lang="en-US" altLang="zh-CN" sz="2000" b="1" dirty="0">
                <a:solidFill>
                  <a:srgbClr val="00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其他资本公积</a:t>
            </a:r>
            <a:endParaRPr lang="zh-CN" altLang="en-US" sz="2000" b="1" dirty="0">
              <a:latin typeface="微软雅黑" panose="020B0503020204020204" pitchFamily="34" charset="-122"/>
            </a:endParaRPr>
          </a:p>
          <a:p>
            <a:pPr eaLnBrk="1" hangingPunct="1">
              <a:lnSpc>
                <a:spcPct val="140000"/>
              </a:lnSpc>
              <a:buFontTx/>
            </a:pPr>
            <a:r>
              <a:rPr lang="zh-CN" altLang="en-US" sz="2000" b="1" dirty="0">
                <a:solidFill>
                  <a:srgbClr val="000000"/>
                </a:solidFill>
                <a:latin typeface="微软雅黑" panose="020B0503020204020204" pitchFamily="34" charset="-122"/>
              </a:rPr>
              <a:t>        贷：投资收益</a:t>
            </a:r>
            <a:endParaRPr lang="zh-CN" altLang="en-US" sz="2000" b="1" dirty="0">
              <a:latin typeface="微软雅黑" panose="020B0503020204020204" pitchFamily="34" charset="-122"/>
            </a:endParaRPr>
          </a:p>
          <a:p>
            <a:pPr eaLnBrk="1" hangingPunct="1">
              <a:lnSpc>
                <a:spcPct val="140000"/>
              </a:lnSpc>
              <a:buFontTx/>
            </a:pPr>
            <a:r>
              <a:rPr lang="zh-CN" altLang="en-US" sz="2000" b="1" dirty="0">
                <a:solidFill>
                  <a:srgbClr val="3333FF"/>
                </a:solidFill>
                <a:latin typeface="微软雅黑" panose="020B0503020204020204" pitchFamily="34" charset="-122"/>
              </a:rPr>
              <a:t>或做相反的分录。</a:t>
            </a:r>
            <a:r>
              <a:rPr lang="zh-CN" altLang="en-US" sz="2000" dirty="0">
                <a:latin typeface="微软雅黑" panose="020B0503020204020204" pitchFamily="34" charset="-122"/>
              </a:rPr>
              <a:t> </a:t>
            </a:r>
            <a:endParaRPr lang="zh-CN" altLang="en-US" sz="2000" dirty="0">
              <a:latin typeface="微软雅黑" panose="020B0503020204020204" pitchFamily="34" charset="-122"/>
            </a:endParaRPr>
          </a:p>
        </p:txBody>
      </p:sp>
      <p:sp>
        <p:nvSpPr>
          <p:cNvPr id="241676" name="Rectangle 12"/>
          <p:cNvSpPr/>
          <p:nvPr/>
        </p:nvSpPr>
        <p:spPr>
          <a:xfrm>
            <a:off x="438150" y="1511300"/>
            <a:ext cx="7191375" cy="1050925"/>
          </a:xfrm>
          <a:prstGeom prst="rect">
            <a:avLst/>
          </a:prstGeom>
          <a:noFill/>
          <a:ln w="9525" cap="flat" cmpd="sng">
            <a:solidFill>
              <a:srgbClr val="C00000"/>
            </a:solidFill>
            <a:prstDash val="lgDashDotDot"/>
            <a:miter/>
            <a:headEnd type="none" w="med" len="med"/>
            <a:tailEnd type="none" w="med" len="med"/>
          </a:ln>
        </p:spPr>
        <p:txBody>
          <a:bodyPr>
            <a:spAutoFit/>
          </a:bodyPr>
          <a:p>
            <a:pPr eaLnBrk="1" hangingPunct="1">
              <a:lnSpc>
                <a:spcPct val="130000"/>
              </a:lnSpc>
            </a:pPr>
            <a:r>
              <a:rPr lang="zh-CN" altLang="en-US" sz="2400" b="1" dirty="0">
                <a:solidFill>
                  <a:srgbClr val="800000"/>
                </a:solidFill>
                <a:latin typeface="Arial" panose="020B0604020202020204" pitchFamily="34" charset="0"/>
              </a:rPr>
              <a:t>处置长期股权投资</a:t>
            </a:r>
            <a:r>
              <a:rPr lang="en-US" altLang="zh-CN" sz="2400" b="1" dirty="0">
                <a:solidFill>
                  <a:srgbClr val="000000"/>
                </a:solidFill>
                <a:latin typeface="Arial" panose="020B0604020202020204" pitchFamily="34" charset="0"/>
              </a:rPr>
              <a:t>——</a:t>
            </a:r>
            <a:r>
              <a:rPr lang="zh-CN" altLang="en-US" sz="2400" b="1" dirty="0">
                <a:solidFill>
                  <a:srgbClr val="000000"/>
                </a:solidFill>
                <a:latin typeface="Arial" panose="020B0604020202020204" pitchFamily="34" charset="0"/>
              </a:rPr>
              <a:t>其账面价值与实际取得价款的差额，应当计入当期损益。</a:t>
            </a:r>
            <a:endParaRPr lang="zh-CN" altLang="en-US" sz="2400" b="1" dirty="0">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1676"/>
                                        </p:tgtEl>
                                        <p:attrNameLst>
                                          <p:attrName>style.visibility</p:attrName>
                                        </p:attrNameLst>
                                      </p:cBhvr>
                                      <p:to>
                                        <p:strVal val="visible"/>
                                      </p:to>
                                    </p:set>
                                    <p:animEffect transition="in" filter="blinds(horizontal)">
                                      <p:cBhvr>
                                        <p:cTn id="7" dur="500"/>
                                        <p:tgtEl>
                                          <p:spTgt spid="24167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74084"/>
                                        </p:tgtEl>
                                        <p:attrNameLst>
                                          <p:attrName>style.visibility</p:attrName>
                                        </p:attrNameLst>
                                      </p:cBhvr>
                                      <p:to>
                                        <p:strVal val="visible"/>
                                      </p:to>
                                    </p:set>
                                    <p:animEffect transition="in" filter="blinds(horizontal)">
                                      <p:cBhvr>
                                        <p:cTn id="11" dur="500"/>
                                        <p:tgtEl>
                                          <p:spTgt spid="174084"/>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74085"/>
                                        </p:tgtEl>
                                        <p:attrNameLst>
                                          <p:attrName>style.visibility</p:attrName>
                                        </p:attrNameLst>
                                      </p:cBhvr>
                                      <p:to>
                                        <p:strVal val="visible"/>
                                      </p:to>
                                    </p:set>
                                    <p:animEffect transition="in" filter="blinds(horizontal)">
                                      <p:cBhvr>
                                        <p:cTn id="16" dur="500"/>
                                        <p:tgtEl>
                                          <p:spTgt spid="174085"/>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174086"/>
                                        </p:tgtEl>
                                        <p:attrNameLst>
                                          <p:attrName>style.visibility</p:attrName>
                                        </p:attrNameLst>
                                      </p:cBhvr>
                                      <p:to>
                                        <p:strVal val="visible"/>
                                      </p:to>
                                    </p:set>
                                    <p:animEffect transition="in" filter="blinds(horizontal)">
                                      <p:cBhvr>
                                        <p:cTn id="20" dur="500"/>
                                        <p:tgtEl>
                                          <p:spTgt spid="174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animBg="1"/>
      <p:bldP spid="174085" grpId="0" animBg="1"/>
      <p:bldP spid="174086" grpId="0" animBg="1"/>
      <p:bldP spid="241676"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35171" name="Text Box 2"/>
          <p:cNvSpPr txBox="1"/>
          <p:nvPr/>
        </p:nvSpPr>
        <p:spPr>
          <a:xfrm>
            <a:off x="266700" y="698500"/>
            <a:ext cx="11366500" cy="5575300"/>
          </a:xfrm>
          <a:prstGeom prst="rect">
            <a:avLst/>
          </a:prstGeom>
          <a:noFill/>
          <a:ln w="9525">
            <a:noFill/>
          </a:ln>
        </p:spPr>
        <p:txBody>
          <a:bodyPr lIns="108850" tIns="54425" rIns="108850" bIns="54425">
            <a:spAutoFit/>
          </a:bodyPr>
          <a:p>
            <a:pPr indent="273050" algn="just" eaLnBrk="1" hangingPunct="1">
              <a:lnSpc>
                <a:spcPct val="135000"/>
              </a:lnSpc>
              <a:spcBef>
                <a:spcPct val="10000"/>
              </a:spcBef>
              <a:buFontTx/>
            </a:pPr>
            <a:r>
              <a:rPr lang="en-US" altLang="zh-CN" sz="2400" b="1" dirty="0">
                <a:solidFill>
                  <a:srgbClr val="CC0000"/>
                </a:solidFill>
                <a:latin typeface="微软雅黑" panose="020B0503020204020204" pitchFamily="34" charset="-122"/>
              </a:rPr>
              <a:t>【</a:t>
            </a:r>
            <a:r>
              <a:rPr lang="zh-CN" altLang="en-US" sz="2400" b="1" dirty="0">
                <a:solidFill>
                  <a:srgbClr val="CC0000"/>
                </a:solidFill>
                <a:latin typeface="微软雅黑" panose="020B0503020204020204" pitchFamily="34" charset="-122"/>
              </a:rPr>
              <a:t>例题</a:t>
            </a:r>
            <a:r>
              <a:rPr lang="en-US" altLang="zh-CN" sz="2400" b="1" dirty="0">
                <a:solidFill>
                  <a:srgbClr val="CC0000"/>
                </a:solidFill>
                <a:latin typeface="微软雅黑" panose="020B0503020204020204" pitchFamily="34" charset="-122"/>
              </a:rPr>
              <a:t>16】</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）甲</a:t>
            </a:r>
            <a:r>
              <a:rPr lang="zh-TW" altLang="en-US" sz="2400" dirty="0">
                <a:solidFill>
                  <a:srgbClr val="000000"/>
                </a:solidFill>
                <a:latin typeface="微软雅黑" panose="020B0503020204020204" pitchFamily="34" charset="-122"/>
              </a:rPr>
              <a:t>公司于</a:t>
            </a:r>
            <a:r>
              <a:rPr lang="en-US" altLang="zh-CN" sz="2400" dirty="0">
                <a:solidFill>
                  <a:srgbClr val="000000"/>
                </a:solidFill>
                <a:latin typeface="微软雅黑" panose="020B0503020204020204" pitchFamily="34" charset="-122"/>
              </a:rPr>
              <a:t>2016</a:t>
            </a:r>
            <a:r>
              <a:rPr lang="zh-TW"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7</a:t>
            </a:r>
            <a:r>
              <a:rPr lang="zh-TW"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TW" altLang="en-US" sz="2400" dirty="0">
                <a:solidFill>
                  <a:srgbClr val="000000"/>
                </a:solidFill>
                <a:latin typeface="微软雅黑" panose="020B0503020204020204" pitchFamily="34" charset="-122"/>
              </a:rPr>
              <a:t>日</a:t>
            </a:r>
            <a:r>
              <a:rPr lang="zh-CN" altLang="en-US" sz="2400" dirty="0">
                <a:solidFill>
                  <a:srgbClr val="000000"/>
                </a:solidFill>
                <a:latin typeface="微软雅黑" panose="020B0503020204020204" pitchFamily="34" charset="-122"/>
              </a:rPr>
              <a:t>，</a:t>
            </a:r>
            <a:r>
              <a:rPr lang="zh-TW" altLang="en-US" sz="2400" dirty="0">
                <a:solidFill>
                  <a:srgbClr val="000000"/>
                </a:solidFill>
                <a:latin typeface="微软雅黑" panose="020B0503020204020204" pitchFamily="34" charset="-122"/>
              </a:rPr>
              <a:t>以</a:t>
            </a:r>
            <a:r>
              <a:rPr lang="en-US" altLang="zh-CN" sz="2400" dirty="0">
                <a:solidFill>
                  <a:srgbClr val="000000"/>
                </a:solidFill>
                <a:latin typeface="微软雅黑" panose="020B0503020204020204" pitchFamily="34" charset="-122"/>
              </a:rPr>
              <a:t>900</a:t>
            </a:r>
            <a:r>
              <a:rPr lang="zh-TW" altLang="en-US" sz="2400" dirty="0">
                <a:solidFill>
                  <a:srgbClr val="000000"/>
                </a:solidFill>
                <a:latin typeface="微软雅黑" panose="020B0503020204020204" pitchFamily="34" charset="-122"/>
              </a:rPr>
              <a:t>万元购</a:t>
            </a:r>
            <a:r>
              <a:rPr lang="zh-CN" altLang="en-US" sz="2400" dirty="0">
                <a:solidFill>
                  <a:srgbClr val="000000"/>
                </a:solidFill>
                <a:latin typeface="微软雅黑" panose="020B0503020204020204" pitchFamily="34" charset="-122"/>
              </a:rPr>
              <a:t>入</a:t>
            </a:r>
            <a:r>
              <a:rPr lang="en-US" altLang="zh-CN" sz="2400" dirty="0">
                <a:solidFill>
                  <a:srgbClr val="000000"/>
                </a:solidFill>
                <a:latin typeface="微软雅黑" panose="020B0503020204020204" pitchFamily="34" charset="-122"/>
              </a:rPr>
              <a:t>B</a:t>
            </a:r>
            <a:r>
              <a:rPr lang="zh-TW"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20%</a:t>
            </a:r>
            <a:r>
              <a:rPr lang="zh-CN" altLang="en-US" sz="2400" dirty="0">
                <a:solidFill>
                  <a:srgbClr val="000000"/>
                </a:solidFill>
                <a:latin typeface="微软雅黑" panose="020B0503020204020204" pitchFamily="34" charset="-122"/>
              </a:rPr>
              <a:t>的普通股份，对</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公司有重大影响，甲</a:t>
            </a:r>
            <a:r>
              <a:rPr lang="zh-TW" altLang="en-US" sz="2400" dirty="0">
                <a:solidFill>
                  <a:srgbClr val="000000"/>
                </a:solidFill>
                <a:latin typeface="微软雅黑" panose="020B0503020204020204" pitchFamily="34" charset="-122"/>
              </a:rPr>
              <a:t>公司采用权益法核算此项投资。</a:t>
            </a:r>
            <a:r>
              <a:rPr lang="en-US" altLang="zh-CN" sz="2400" dirty="0">
                <a:solidFill>
                  <a:srgbClr val="000000"/>
                </a:solidFill>
                <a:latin typeface="微软雅黑" panose="020B0503020204020204" pitchFamily="34" charset="-122"/>
              </a:rPr>
              <a:t>2015</a:t>
            </a:r>
            <a:r>
              <a:rPr lang="zh-TW"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7</a:t>
            </a:r>
            <a:r>
              <a:rPr lang="zh-TW"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TW" altLang="en-US" sz="2400" dirty="0">
                <a:solidFill>
                  <a:srgbClr val="000000"/>
                </a:solidFill>
                <a:latin typeface="微软雅黑" panose="020B0503020204020204" pitchFamily="34" charset="-122"/>
              </a:rPr>
              <a:t>日</a:t>
            </a:r>
            <a:r>
              <a:rPr lang="en-US" altLang="zh-CN" sz="2400" dirty="0">
                <a:solidFill>
                  <a:srgbClr val="000000"/>
                </a:solidFill>
                <a:latin typeface="微软雅黑" panose="020B0503020204020204" pitchFamily="34" charset="-122"/>
              </a:rPr>
              <a:t>B</a:t>
            </a:r>
            <a:r>
              <a:rPr lang="zh-TW" altLang="en-US" sz="2400" dirty="0">
                <a:solidFill>
                  <a:srgbClr val="000000"/>
                </a:solidFill>
                <a:latin typeface="微软雅黑" panose="020B0503020204020204" pitchFamily="34" charset="-122"/>
              </a:rPr>
              <a:t>公司</a:t>
            </a:r>
            <a:r>
              <a:rPr lang="zh-CN" altLang="en-US" sz="2400" dirty="0">
                <a:solidFill>
                  <a:srgbClr val="000000"/>
                </a:solidFill>
                <a:latin typeface="微软雅黑" panose="020B0503020204020204" pitchFamily="34" charset="-122"/>
              </a:rPr>
              <a:t>净资产的公允价值</a:t>
            </a:r>
            <a:r>
              <a:rPr lang="zh-TW" altLang="en-US" sz="2400" dirty="0">
                <a:solidFill>
                  <a:srgbClr val="000000"/>
                </a:solidFill>
                <a:latin typeface="微软雅黑" panose="020B0503020204020204" pitchFamily="34" charset="-122"/>
              </a:rPr>
              <a:t>为</a:t>
            </a:r>
            <a:r>
              <a:rPr lang="en-US" altLang="zh-CN" sz="2400" dirty="0">
                <a:solidFill>
                  <a:srgbClr val="000000"/>
                </a:solidFill>
                <a:latin typeface="微软雅黑" panose="020B0503020204020204" pitchFamily="34" charset="-122"/>
              </a:rPr>
              <a:t>4 000</a:t>
            </a:r>
            <a:r>
              <a:rPr lang="zh-TW" altLang="en-US" sz="2400" dirty="0">
                <a:solidFill>
                  <a:srgbClr val="000000"/>
                </a:solidFill>
                <a:latin typeface="微软雅黑" panose="020B0503020204020204" pitchFamily="34" charset="-122"/>
              </a:rPr>
              <a:t>万元。</a:t>
            </a:r>
            <a:r>
              <a:rPr lang="zh-CN" altLang="en-US" sz="2400" dirty="0">
                <a:solidFill>
                  <a:srgbClr val="000000"/>
                </a:solidFill>
                <a:latin typeface="微软雅黑" panose="020B0503020204020204" pitchFamily="34" charset="-122"/>
              </a:rPr>
              <a:t> </a:t>
            </a:r>
            <a:endParaRPr lang="zh-CN" altLang="en-US" sz="2400" dirty="0">
              <a:latin typeface="微软雅黑" panose="020B0503020204020204" pitchFamily="34" charset="-122"/>
            </a:endParaRPr>
          </a:p>
          <a:p>
            <a:pPr indent="273050" algn="just" eaLnBrk="1" hangingPunct="1">
              <a:lnSpc>
                <a:spcPct val="135000"/>
              </a:lnSpc>
              <a:spcBef>
                <a:spcPct val="10000"/>
              </a:spcBef>
              <a:buFontTx/>
            </a:pP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2</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2016</a:t>
            </a:r>
            <a:r>
              <a:rPr lang="zh-TW"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B</a:t>
            </a:r>
            <a:r>
              <a:rPr lang="zh-TW" altLang="en-US" sz="2400" dirty="0">
                <a:solidFill>
                  <a:srgbClr val="000000"/>
                </a:solidFill>
                <a:latin typeface="微软雅黑" panose="020B0503020204020204" pitchFamily="34" charset="-122"/>
              </a:rPr>
              <a:t>公司实现净利润</a:t>
            </a:r>
            <a:r>
              <a:rPr lang="en-US" altLang="zh-CN" sz="2400" dirty="0">
                <a:solidFill>
                  <a:srgbClr val="000000"/>
                </a:solidFill>
                <a:latin typeface="微软雅黑" panose="020B0503020204020204" pitchFamily="34" charset="-122"/>
              </a:rPr>
              <a:t>600</a:t>
            </a:r>
            <a:r>
              <a:rPr lang="zh-TW" altLang="en-US" sz="2400" dirty="0">
                <a:solidFill>
                  <a:srgbClr val="000000"/>
                </a:solidFill>
                <a:latin typeface="微软雅黑" panose="020B0503020204020204" pitchFamily="34" charset="-122"/>
              </a:rPr>
              <a:t>万元</a:t>
            </a:r>
            <a:r>
              <a:rPr lang="zh-CN" altLang="en-US" sz="2400" dirty="0">
                <a:solidFill>
                  <a:srgbClr val="000000"/>
                </a:solidFill>
                <a:latin typeface="微软雅黑" panose="020B0503020204020204" pitchFamily="34" charset="-122"/>
              </a:rPr>
              <a:t>（</a:t>
            </a:r>
            <a:r>
              <a:rPr lang="zh-TW" altLang="en-US" sz="2400" dirty="0">
                <a:solidFill>
                  <a:srgbClr val="000000"/>
                </a:solidFill>
                <a:latin typeface="微软雅黑" panose="020B0503020204020204" pitchFamily="34" charset="-122"/>
              </a:rPr>
              <a:t>假定利润均衡发生</a:t>
            </a:r>
            <a:r>
              <a:rPr lang="zh-CN" altLang="en-US" sz="2400" dirty="0">
                <a:solidFill>
                  <a:srgbClr val="000000"/>
                </a:solidFill>
                <a:latin typeface="微软雅黑" panose="020B0503020204020204" pitchFamily="34" charset="-122"/>
              </a:rPr>
              <a:t>），股东大会批准利润分配方案，</a:t>
            </a:r>
            <a:r>
              <a:rPr lang="zh-TW" altLang="en-US" sz="2400" dirty="0">
                <a:solidFill>
                  <a:srgbClr val="000000"/>
                </a:solidFill>
                <a:latin typeface="微软雅黑" panose="020B0503020204020204" pitchFamily="34" charset="-122"/>
              </a:rPr>
              <a:t>提取盈余公积</a:t>
            </a:r>
            <a:r>
              <a:rPr lang="en-US" altLang="zh-CN" sz="2400" dirty="0">
                <a:solidFill>
                  <a:srgbClr val="000000"/>
                </a:solidFill>
                <a:latin typeface="微软雅黑" panose="020B0503020204020204" pitchFamily="34" charset="-122"/>
              </a:rPr>
              <a:t>90</a:t>
            </a:r>
            <a:r>
              <a:rPr lang="zh-TW" altLang="en-US" sz="2400" dirty="0">
                <a:solidFill>
                  <a:srgbClr val="000000"/>
                </a:solidFill>
                <a:latin typeface="微软雅黑" panose="020B0503020204020204" pitchFamily="34" charset="-122"/>
              </a:rPr>
              <a:t>万元</a:t>
            </a:r>
            <a:r>
              <a:rPr lang="zh-CN" altLang="en-US" sz="2400" dirty="0">
                <a:solidFill>
                  <a:srgbClr val="000000"/>
                </a:solidFill>
                <a:latin typeface="微软雅黑" panose="020B0503020204020204" pitchFamily="34" charset="-122"/>
              </a:rPr>
              <a:t>，分派</a:t>
            </a:r>
            <a:r>
              <a:rPr lang="zh-TW" altLang="en-US" sz="2400" dirty="0">
                <a:solidFill>
                  <a:srgbClr val="000000"/>
                </a:solidFill>
                <a:latin typeface="微软雅黑" panose="020B0503020204020204" pitchFamily="34" charset="-122"/>
              </a:rPr>
              <a:t>现金股利</a:t>
            </a:r>
            <a:r>
              <a:rPr lang="en-US" altLang="zh-CN" sz="2400" dirty="0">
                <a:solidFill>
                  <a:srgbClr val="000000"/>
                </a:solidFill>
                <a:latin typeface="微软雅黑" panose="020B0503020204020204" pitchFamily="34" charset="-122"/>
              </a:rPr>
              <a:t>100</a:t>
            </a:r>
            <a:r>
              <a:rPr lang="zh-TW" altLang="en-US" sz="2400" dirty="0">
                <a:solidFill>
                  <a:srgbClr val="000000"/>
                </a:solidFill>
                <a:latin typeface="微软雅黑" panose="020B0503020204020204" pitchFamily="34" charset="-122"/>
              </a:rPr>
              <a:t>万元</a:t>
            </a:r>
            <a:r>
              <a:rPr lang="zh-CN" altLang="en-US" sz="2400" dirty="0">
                <a:solidFill>
                  <a:srgbClr val="000000"/>
                </a:solidFill>
                <a:latin typeface="微软雅黑" panose="020B0503020204020204" pitchFamily="34" charset="-122"/>
              </a:rPr>
              <a:t>。</a:t>
            </a:r>
            <a:endParaRPr lang="zh-CN" altLang="en-US" sz="2400" dirty="0">
              <a:latin typeface="微软雅黑" panose="020B0503020204020204" pitchFamily="34" charset="-122"/>
            </a:endParaRPr>
          </a:p>
          <a:p>
            <a:pPr indent="273050" eaLnBrk="1" hangingPunct="1">
              <a:lnSpc>
                <a:spcPct val="135000"/>
              </a:lnSpc>
              <a:buFontTx/>
            </a:pP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3</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2017</a:t>
            </a:r>
            <a:r>
              <a:rPr lang="zh-TW"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B</a:t>
            </a:r>
            <a:r>
              <a:rPr lang="zh-TW" altLang="en-US" sz="2400" dirty="0">
                <a:solidFill>
                  <a:srgbClr val="000000"/>
                </a:solidFill>
                <a:latin typeface="微软雅黑" panose="020B0503020204020204" pitchFamily="34" charset="-122"/>
              </a:rPr>
              <a:t>公司实现净利润</a:t>
            </a:r>
            <a:r>
              <a:rPr lang="en-US" altLang="zh-CN" sz="2400" dirty="0">
                <a:solidFill>
                  <a:srgbClr val="000000"/>
                </a:solidFill>
                <a:latin typeface="微软雅黑" panose="020B0503020204020204" pitchFamily="34" charset="-122"/>
              </a:rPr>
              <a:t>800</a:t>
            </a:r>
            <a:r>
              <a:rPr lang="zh-TW" altLang="en-US" sz="2400" dirty="0">
                <a:solidFill>
                  <a:srgbClr val="000000"/>
                </a:solidFill>
                <a:latin typeface="微软雅黑" panose="020B0503020204020204" pitchFamily="34" charset="-122"/>
              </a:rPr>
              <a:t>万元</a:t>
            </a:r>
            <a:r>
              <a:rPr lang="zh-CN" altLang="en-US" sz="2400" dirty="0">
                <a:solidFill>
                  <a:srgbClr val="000000"/>
                </a:solidFill>
                <a:latin typeface="微软雅黑" panose="020B0503020204020204" pitchFamily="34" charset="-122"/>
              </a:rPr>
              <a:t>，股东大会批准利润分配方案，</a:t>
            </a:r>
            <a:r>
              <a:rPr lang="zh-TW" altLang="en-US" sz="2400" dirty="0">
                <a:solidFill>
                  <a:srgbClr val="000000"/>
                </a:solidFill>
                <a:latin typeface="微软雅黑" panose="020B0503020204020204" pitchFamily="34" charset="-122"/>
              </a:rPr>
              <a:t>提取盈余公积</a:t>
            </a:r>
            <a:r>
              <a:rPr lang="en-US" altLang="zh-CN" sz="2400" dirty="0">
                <a:solidFill>
                  <a:srgbClr val="000000"/>
                </a:solidFill>
                <a:latin typeface="微软雅黑" panose="020B0503020204020204" pitchFamily="34" charset="-122"/>
              </a:rPr>
              <a:t>120</a:t>
            </a:r>
            <a:r>
              <a:rPr lang="zh-TW" altLang="en-US" sz="2400" dirty="0">
                <a:solidFill>
                  <a:srgbClr val="000000"/>
                </a:solidFill>
                <a:latin typeface="微软雅黑" panose="020B0503020204020204" pitchFamily="34" charset="-122"/>
              </a:rPr>
              <a:t>万元</a:t>
            </a:r>
            <a:r>
              <a:rPr lang="zh-CN" altLang="en-US" sz="2400" dirty="0">
                <a:solidFill>
                  <a:srgbClr val="000000"/>
                </a:solidFill>
                <a:latin typeface="微软雅黑" panose="020B0503020204020204" pitchFamily="34" charset="-122"/>
              </a:rPr>
              <a:t>，分派</a:t>
            </a:r>
            <a:r>
              <a:rPr lang="zh-TW" altLang="en-US" sz="2400" dirty="0">
                <a:solidFill>
                  <a:srgbClr val="000000"/>
                </a:solidFill>
                <a:latin typeface="微软雅黑" panose="020B0503020204020204" pitchFamily="34" charset="-122"/>
              </a:rPr>
              <a:t>现金股利</a:t>
            </a:r>
            <a:r>
              <a:rPr lang="en-US" altLang="zh-CN" sz="2400" dirty="0">
                <a:solidFill>
                  <a:srgbClr val="000000"/>
                </a:solidFill>
                <a:latin typeface="微软雅黑" panose="020B0503020204020204" pitchFamily="34" charset="-122"/>
              </a:rPr>
              <a:t>300</a:t>
            </a:r>
            <a:r>
              <a:rPr lang="zh-TW" altLang="en-US" sz="2400" dirty="0">
                <a:solidFill>
                  <a:srgbClr val="000000"/>
                </a:solidFill>
                <a:latin typeface="微软雅黑" panose="020B0503020204020204" pitchFamily="34" charset="-122"/>
              </a:rPr>
              <a:t>万元</a:t>
            </a:r>
            <a:r>
              <a:rPr lang="zh-CN" altLang="en-US" sz="2400" dirty="0">
                <a:solidFill>
                  <a:srgbClr val="000000"/>
                </a:solidFill>
                <a:latin typeface="微软雅黑" panose="020B0503020204020204" pitchFamily="34" charset="-122"/>
              </a:rPr>
              <a:t>。</a:t>
            </a:r>
            <a:endParaRPr lang="zh-CN" altLang="en-US" sz="2400" dirty="0">
              <a:solidFill>
                <a:srgbClr val="000000"/>
              </a:solidFill>
              <a:latin typeface="微软雅黑" panose="020B0503020204020204" pitchFamily="34" charset="-122"/>
            </a:endParaRPr>
          </a:p>
          <a:p>
            <a:pPr indent="273050" eaLnBrk="1" hangingPunct="1">
              <a:lnSpc>
                <a:spcPct val="135000"/>
              </a:lnSpc>
              <a:buFontTx/>
            </a:pP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4</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2017</a:t>
            </a:r>
            <a:r>
              <a:rPr lang="zh-TW"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12</a:t>
            </a:r>
            <a:r>
              <a:rPr lang="zh-TW"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31</a:t>
            </a:r>
            <a:r>
              <a:rPr lang="zh-TW" altLang="en-US" sz="2400" dirty="0">
                <a:solidFill>
                  <a:srgbClr val="000000"/>
                </a:solidFill>
                <a:latin typeface="微软雅黑" panose="020B0503020204020204" pitchFamily="34" charset="-122"/>
              </a:rPr>
              <a:t>日</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B</a:t>
            </a:r>
            <a:r>
              <a:rPr lang="zh-TW" altLang="en-US" sz="2400" dirty="0">
                <a:solidFill>
                  <a:srgbClr val="000000"/>
                </a:solidFill>
                <a:latin typeface="微软雅黑" panose="020B0503020204020204" pitchFamily="34" charset="-122"/>
              </a:rPr>
              <a:t>公司</a:t>
            </a:r>
            <a:r>
              <a:rPr lang="zh-CN" altLang="en-US" sz="2400" dirty="0">
                <a:solidFill>
                  <a:srgbClr val="000000"/>
                </a:solidFill>
                <a:latin typeface="微软雅黑" panose="020B0503020204020204" pitchFamily="34" charset="-122"/>
              </a:rPr>
              <a:t>因持有的</a:t>
            </a:r>
            <a:r>
              <a:rPr lang="zh-CN" altLang="en-US" sz="2400" dirty="0">
                <a:solidFill>
                  <a:srgbClr val="0000CC"/>
                </a:solidFill>
                <a:latin typeface="微软雅黑" panose="020B0503020204020204" pitchFamily="34" charset="-122"/>
              </a:rPr>
              <a:t>其他债权投资</a:t>
            </a:r>
            <a:r>
              <a:rPr lang="zh-CN" altLang="en-US" sz="2400" dirty="0">
                <a:solidFill>
                  <a:srgbClr val="000000"/>
                </a:solidFill>
                <a:latin typeface="微软雅黑" panose="020B0503020204020204" pitchFamily="34" charset="-122"/>
              </a:rPr>
              <a:t>公允价值变动确认其他综合收益</a:t>
            </a:r>
            <a:r>
              <a:rPr lang="en-US" altLang="zh-CN" sz="2400" dirty="0">
                <a:solidFill>
                  <a:srgbClr val="000000"/>
                </a:solidFill>
                <a:latin typeface="微软雅黑" panose="020B0503020204020204" pitchFamily="34" charset="-122"/>
              </a:rPr>
              <a:t>l50</a:t>
            </a:r>
            <a:r>
              <a:rPr lang="zh-TW" altLang="en-US" sz="2400" dirty="0">
                <a:solidFill>
                  <a:srgbClr val="000000"/>
                </a:solidFill>
                <a:latin typeface="微软雅黑" panose="020B0503020204020204" pitchFamily="34" charset="-122"/>
              </a:rPr>
              <a:t>万元。</a:t>
            </a:r>
            <a:r>
              <a:rPr lang="zh-CN" altLang="en-US" sz="2400" dirty="0">
                <a:solidFill>
                  <a:srgbClr val="000000"/>
                </a:solidFill>
                <a:latin typeface="微软雅黑" panose="020B0503020204020204" pitchFamily="34" charset="-122"/>
              </a:rPr>
              <a:t> </a:t>
            </a:r>
            <a:endParaRPr lang="zh-CN" altLang="en-US" sz="2400" dirty="0">
              <a:latin typeface="微软雅黑" panose="020B0503020204020204" pitchFamily="34" charset="-122"/>
            </a:endParaRPr>
          </a:p>
          <a:p>
            <a:pPr indent="273050" eaLnBrk="1" hangingPunct="1">
              <a:lnSpc>
                <a:spcPct val="135000"/>
              </a:lnSpc>
              <a:buFontTx/>
            </a:pP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5</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2018</a:t>
            </a:r>
            <a:r>
              <a:rPr lang="zh-TW"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9</a:t>
            </a:r>
            <a:r>
              <a:rPr lang="zh-TW"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5</a:t>
            </a:r>
            <a:r>
              <a:rPr lang="zh-TW" altLang="en-US" sz="2400" dirty="0">
                <a:solidFill>
                  <a:srgbClr val="000000"/>
                </a:solidFill>
                <a:latin typeface="微软雅黑" panose="020B0503020204020204" pitchFamily="34" charset="-122"/>
              </a:rPr>
              <a:t>日</a:t>
            </a:r>
            <a:r>
              <a:rPr lang="zh-CN" altLang="en-US" sz="2400" dirty="0">
                <a:solidFill>
                  <a:srgbClr val="000000"/>
                </a:solidFill>
                <a:latin typeface="微软雅黑" panose="020B0503020204020204" pitchFamily="34" charset="-122"/>
              </a:rPr>
              <a:t>，甲</a:t>
            </a:r>
            <a:r>
              <a:rPr lang="zh-TW" altLang="en-US" sz="2400" dirty="0">
                <a:solidFill>
                  <a:srgbClr val="000000"/>
                </a:solidFill>
                <a:latin typeface="微软雅黑" panose="020B0503020204020204" pitchFamily="34" charset="-122"/>
              </a:rPr>
              <a:t>公司转让对</a:t>
            </a:r>
            <a:r>
              <a:rPr lang="en-US" altLang="zh-CN" sz="2400" dirty="0">
                <a:solidFill>
                  <a:srgbClr val="000000"/>
                </a:solidFill>
                <a:latin typeface="微软雅黑" panose="020B0503020204020204" pitchFamily="34" charset="-122"/>
              </a:rPr>
              <a:t>B</a:t>
            </a:r>
            <a:r>
              <a:rPr lang="zh-TW" altLang="en-US" sz="2400" dirty="0">
                <a:solidFill>
                  <a:srgbClr val="000000"/>
                </a:solidFill>
                <a:latin typeface="微软雅黑" panose="020B0503020204020204" pitchFamily="34" charset="-122"/>
              </a:rPr>
              <a:t>公司的全部投资</a:t>
            </a:r>
            <a:r>
              <a:rPr lang="zh-CN" altLang="en-US" sz="2400" dirty="0">
                <a:solidFill>
                  <a:srgbClr val="000000"/>
                </a:solidFill>
                <a:latin typeface="微软雅黑" panose="020B0503020204020204" pitchFamily="34" charset="-122"/>
              </a:rPr>
              <a:t>，</a:t>
            </a:r>
            <a:r>
              <a:rPr lang="zh-TW" altLang="en-US" sz="2400" dirty="0">
                <a:solidFill>
                  <a:srgbClr val="000000"/>
                </a:solidFill>
                <a:latin typeface="微软雅黑" panose="020B0503020204020204" pitchFamily="34" charset="-122"/>
              </a:rPr>
              <a:t>实得价款</a:t>
            </a:r>
            <a:r>
              <a:rPr lang="en-US" altLang="zh-CN" sz="2400" dirty="0">
                <a:solidFill>
                  <a:srgbClr val="000000"/>
                </a:solidFill>
                <a:latin typeface="微软雅黑" panose="020B0503020204020204" pitchFamily="34" charset="-122"/>
              </a:rPr>
              <a:t>1 200</a:t>
            </a:r>
            <a:r>
              <a:rPr lang="zh-TW" altLang="en-US" sz="2400" dirty="0">
                <a:solidFill>
                  <a:srgbClr val="000000"/>
                </a:solidFill>
                <a:latin typeface="微软雅黑" panose="020B0503020204020204" pitchFamily="34" charset="-122"/>
              </a:rPr>
              <a:t>万元。</a:t>
            </a:r>
            <a:r>
              <a:rPr lang="zh-CN" altLang="en-US" sz="2400" dirty="0">
                <a:solidFill>
                  <a:srgbClr val="3333FF"/>
                </a:solidFill>
                <a:latin typeface="微软雅黑" panose="020B0503020204020204" pitchFamily="34" charset="-122"/>
              </a:rPr>
              <a:t>假定甲公司与</a:t>
            </a:r>
            <a:r>
              <a:rPr lang="en-US" altLang="zh-CN" sz="2400" dirty="0">
                <a:solidFill>
                  <a:srgbClr val="3333FF"/>
                </a:solidFill>
                <a:latin typeface="微软雅黑" panose="020B0503020204020204" pitchFamily="34" charset="-122"/>
              </a:rPr>
              <a:t>B</a:t>
            </a:r>
            <a:r>
              <a:rPr lang="zh-CN" altLang="en-US" sz="2400" dirty="0">
                <a:solidFill>
                  <a:srgbClr val="3333FF"/>
                </a:solidFill>
                <a:latin typeface="微软雅黑" panose="020B0503020204020204" pitchFamily="34" charset="-122"/>
              </a:rPr>
              <a:t>公司之间未发生内部商品交易。</a:t>
            </a:r>
            <a:endParaRPr lang="zh-CN" altLang="en-US" sz="2400" dirty="0">
              <a:latin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 Box 2"/>
          <p:cNvSpPr txBox="1">
            <a:spLocks noChangeArrowheads="1"/>
          </p:cNvSpPr>
          <p:nvPr/>
        </p:nvSpPr>
        <p:spPr bwMode="auto">
          <a:xfrm>
            <a:off x="504759" y="917802"/>
            <a:ext cx="7834822" cy="668527"/>
          </a:xfrm>
          <a:prstGeom prst="rect">
            <a:avLst/>
          </a:prstGeom>
          <a:gradFill rotWithShape="1">
            <a:gsLst>
              <a:gs pos="0">
                <a:srgbClr val="CCFFFF">
                  <a:gamma/>
                  <a:shade val="46275"/>
                  <a:invGamma/>
                  <a:alpha val="28999"/>
                </a:srgbClr>
              </a:gs>
              <a:gs pos="50000">
                <a:srgbClr val="CCFFFF">
                  <a:alpha val="13000"/>
                </a:srgbClr>
              </a:gs>
              <a:gs pos="100000">
                <a:srgbClr val="CCFFFF">
                  <a:gamma/>
                  <a:shade val="46275"/>
                  <a:invGamma/>
                  <a:alpha val="28999"/>
                </a:srgbClr>
              </a:gs>
            </a:gsLst>
            <a:lin ang="5400000" scaled="1"/>
          </a:gradFill>
          <a:ln>
            <a:noFill/>
          </a:ln>
          <a:effectLst/>
        </p:spPr>
        <p:txBody>
          <a:bodyPr lIns="108850" tIns="54425" rIns="108850" bIns="54425">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just" defTabSz="914400" rtl="0" eaLnBrk="1" fontAlgn="base" latinLnBrk="0" hangingPunct="1">
              <a:lnSpc>
                <a:spcPct val="110000"/>
              </a:lnSpc>
              <a:spcBef>
                <a:spcPct val="30000"/>
              </a:spcBef>
              <a:spcAft>
                <a:spcPct val="0"/>
              </a:spcAft>
              <a:buClrTx/>
              <a:buSzTx/>
              <a:buFontTx/>
              <a:buNone/>
              <a:defRPr/>
            </a:pPr>
            <a:r>
              <a:rPr kumimoji="0" lang="en-US" altLang="zh-CN" sz="2800" b="1" i="0" u="none" strike="noStrike" kern="1200" cap="none" spc="0" normalizeH="0" baseline="0" noProof="0" smtClean="0">
                <a:ln>
                  <a:noFill/>
                </a:ln>
                <a:solidFill>
                  <a:srgbClr val="0000FF"/>
                </a:solidFill>
                <a:effectLst/>
                <a:uLnTx/>
                <a:uFillTx/>
                <a:latin typeface="宋体" panose="02010600030101010101" pitchFamily="2" charset="-122"/>
                <a:ea typeface="宋体" panose="02010600030101010101" pitchFamily="2" charset="-122"/>
                <a:cs typeface="+mn-cs"/>
              </a:rPr>
              <a:t> </a:t>
            </a:r>
            <a:r>
              <a:rPr kumimoji="0" lang="zh-CN" altLang="en-US" sz="2800" b="1" i="0" u="none" strike="noStrike" kern="1200" cap="none" spc="0" normalizeH="0" baseline="0" noProof="0" smtClean="0">
                <a:ln>
                  <a:noFill/>
                </a:ln>
                <a:solidFill>
                  <a:srgbClr val="CC0000"/>
                </a:solidFill>
                <a:effectLst/>
                <a:uLnTx/>
                <a:uFillTx/>
                <a:latin typeface="微软雅黑" panose="020B0503020204020204" pitchFamily="34" charset="-122"/>
                <a:ea typeface="微软雅黑" panose="020B0503020204020204" pitchFamily="34" charset="-122"/>
                <a:cs typeface="+mn-cs"/>
              </a:rPr>
              <a:t>二、企业合并形成的长期股权投资的初始计量</a:t>
            </a:r>
            <a:endParaRPr kumimoji="0" lang="zh-CN" altLang="en-US" sz="2800" b="1" i="0" u="none" strike="noStrike" kern="1200" cap="none" spc="0" normalizeH="0" baseline="0" noProof="0" smtClean="0">
              <a:ln>
                <a:noFill/>
              </a:ln>
              <a:solidFill>
                <a:srgbClr val="CC0000"/>
              </a:solidFill>
              <a:effectLst/>
              <a:uLnTx/>
              <a:uFillTx/>
              <a:latin typeface="微软雅黑" panose="020B0503020204020204" pitchFamily="34" charset="-122"/>
              <a:ea typeface="微软雅黑" panose="020B0503020204020204" pitchFamily="34" charset="-122"/>
              <a:cs typeface="+mn-cs"/>
            </a:endParaRPr>
          </a:p>
        </p:txBody>
      </p:sp>
      <p:sp>
        <p:nvSpPr>
          <p:cNvPr id="19459" name="Rectangle 3"/>
          <p:cNvSpPr/>
          <p:nvPr/>
        </p:nvSpPr>
        <p:spPr>
          <a:xfrm>
            <a:off x="5546725" y="4927600"/>
            <a:ext cx="6016625" cy="9937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20000"/>
              </a:lnSpc>
              <a:spcBef>
                <a:spcPct val="10000"/>
              </a:spcBef>
              <a:buFontTx/>
            </a:pPr>
            <a:r>
              <a:rPr lang="zh-CN" altLang="en-US" sz="2400" b="1" dirty="0">
                <a:solidFill>
                  <a:srgbClr val="000000"/>
                </a:solidFill>
                <a:latin typeface="微软雅黑" panose="020B0503020204020204" pitchFamily="34" charset="-122"/>
              </a:rPr>
              <a:t>指参与合并的各方在合并前后不受同一方或相同的多方最终控制。</a:t>
            </a:r>
            <a:endParaRPr lang="zh-CN" altLang="en-US" sz="2400" b="1" dirty="0">
              <a:solidFill>
                <a:srgbClr val="000000"/>
              </a:solidFill>
              <a:latin typeface="微软雅黑" panose="020B0503020204020204" pitchFamily="34" charset="-122"/>
            </a:endParaRPr>
          </a:p>
        </p:txBody>
      </p:sp>
      <p:sp>
        <p:nvSpPr>
          <p:cNvPr id="19460" name="Rectangle 4"/>
          <p:cNvSpPr>
            <a:spLocks noChangeArrowheads="1"/>
          </p:cNvSpPr>
          <p:nvPr/>
        </p:nvSpPr>
        <p:spPr bwMode="auto">
          <a:xfrm>
            <a:off x="5127625" y="3394075"/>
            <a:ext cx="6473825" cy="920750"/>
          </a:xfrm>
          <a:prstGeom prst="rect">
            <a:avLst/>
          </a:prstGeom>
          <a:noFill/>
          <a:ln w="9525">
            <a:solidFill>
              <a:srgbClr val="0000CC"/>
            </a:solidFill>
            <a:prstDash val="lgDashDotDot"/>
            <a:miter lim="800000"/>
          </a:ln>
          <a:extLst>
            <a:ext uri="{909E8E84-426E-40DD-AFC4-6F175D3DCCD1}">
              <a14:hiddenFill xmlns:a14="http://schemas.microsoft.com/office/drawing/2010/main">
                <a:solidFill>
                  <a:srgbClr val="FFFFFF"/>
                </a:solidFill>
              </a14:hiddenFill>
            </a:ext>
          </a:extLst>
        </p:spPr>
        <p:txBody>
          <a:bodyPr lIns="108850" tIns="54425" rIns="108850" bIns="54425">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10000"/>
              </a:lnSpc>
              <a:spcBef>
                <a:spcPct val="10000"/>
              </a:spcBef>
              <a:spcAft>
                <a:spcPct val="0"/>
              </a:spcAft>
              <a:buClrTx/>
              <a:buSzTx/>
              <a:buFontTx/>
              <a:buNone/>
              <a:defRPr/>
            </a:pPr>
            <a:r>
              <a:rPr kumimoji="0" lang="en-US" altLang="zh-CN" sz="24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zh-CN" altLang="en-US"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rPr>
              <a:t>指参与合并的各方在合并前后均受同一方或相同的多方最终控制，且该控制并非暂时性的。</a:t>
            </a:r>
            <a:endParaRPr kumimoji="0" lang="zh-CN" altLang="en-US"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9461" name="Rectangle 5"/>
          <p:cNvSpPr/>
          <p:nvPr/>
        </p:nvSpPr>
        <p:spPr>
          <a:xfrm>
            <a:off x="2325688" y="3408363"/>
            <a:ext cx="1752600" cy="993775"/>
          </a:xfrm>
          <a:prstGeom prst="rect">
            <a:avLst/>
          </a:prstGeom>
          <a:noFill/>
          <a:ln w="9525" cap="flat" cmpd="sng">
            <a:solidFill>
              <a:srgbClr val="0000CC"/>
            </a:solidFill>
            <a:prstDash val="solid"/>
            <a:miter/>
            <a:headEnd type="none" w="med" len="med"/>
            <a:tailEnd type="none" w="med" len="med"/>
          </a:ln>
        </p:spPr>
        <p:txBody>
          <a:bodyPr wrap="none" lIns="108850" tIns="54425" rIns="108850" bIns="54425">
            <a:spAutoFit/>
          </a:bodyPr>
          <a:p>
            <a:pPr eaLnBrk="1" hangingPunct="1">
              <a:lnSpc>
                <a:spcPct val="120000"/>
              </a:lnSpc>
              <a:buFontTx/>
            </a:pPr>
            <a:r>
              <a:rPr lang="zh-CN" altLang="en-US" sz="2400" b="1" dirty="0">
                <a:solidFill>
                  <a:srgbClr val="CC0000"/>
                </a:solidFill>
                <a:latin typeface="微软雅黑" panose="020B0503020204020204" pitchFamily="34" charset="-122"/>
              </a:rPr>
              <a:t>同一控制下</a:t>
            </a:r>
            <a:endParaRPr lang="zh-CN" altLang="en-US" sz="2400" b="1" dirty="0">
              <a:solidFill>
                <a:srgbClr val="CC0000"/>
              </a:solidFill>
              <a:latin typeface="微软雅黑" panose="020B0503020204020204" pitchFamily="34" charset="-122"/>
            </a:endParaRPr>
          </a:p>
          <a:p>
            <a:pPr eaLnBrk="1" hangingPunct="1">
              <a:lnSpc>
                <a:spcPct val="120000"/>
              </a:lnSpc>
              <a:buFontTx/>
            </a:pPr>
            <a:r>
              <a:rPr lang="zh-CN" altLang="en-US" sz="2400" b="1" dirty="0">
                <a:solidFill>
                  <a:srgbClr val="CC0000"/>
                </a:solidFill>
                <a:latin typeface="微软雅黑" panose="020B0503020204020204" pitchFamily="34" charset="-122"/>
              </a:rPr>
              <a:t>的企业合并</a:t>
            </a:r>
            <a:endParaRPr lang="zh-CN" altLang="en-US" sz="2400" b="1" dirty="0">
              <a:solidFill>
                <a:srgbClr val="CC0000"/>
              </a:solidFill>
              <a:latin typeface="微软雅黑" panose="020B0503020204020204" pitchFamily="34" charset="-122"/>
            </a:endParaRPr>
          </a:p>
        </p:txBody>
      </p:sp>
      <p:sp>
        <p:nvSpPr>
          <p:cNvPr id="19462" name="Rectangle 6"/>
          <p:cNvSpPr/>
          <p:nvPr/>
        </p:nvSpPr>
        <p:spPr>
          <a:xfrm>
            <a:off x="2420938" y="4991100"/>
            <a:ext cx="2144712" cy="993775"/>
          </a:xfrm>
          <a:prstGeom prst="rect">
            <a:avLst/>
          </a:prstGeom>
          <a:noFill/>
          <a:ln w="9525" cap="flat" cmpd="sng">
            <a:solidFill>
              <a:srgbClr val="0000CC"/>
            </a:solidFill>
            <a:prstDash val="solid"/>
            <a:miter/>
            <a:headEnd type="none" w="med" len="med"/>
            <a:tailEnd type="none" w="med" len="med"/>
          </a:ln>
        </p:spPr>
        <p:txBody>
          <a:bodyPr lIns="108850" tIns="54425" rIns="108850" bIns="54425">
            <a:spAutoFit/>
          </a:bodyPr>
          <a:p>
            <a:pPr eaLnBrk="1" hangingPunct="1">
              <a:lnSpc>
                <a:spcPct val="120000"/>
              </a:lnSpc>
              <a:buFontTx/>
            </a:pPr>
            <a:r>
              <a:rPr lang="zh-CN" altLang="en-US" sz="2400" b="1" dirty="0">
                <a:solidFill>
                  <a:srgbClr val="CC0000"/>
                </a:solidFill>
                <a:latin typeface="微软雅黑" panose="020B0503020204020204" pitchFamily="34" charset="-122"/>
              </a:rPr>
              <a:t>非同一控制下的企业合并</a:t>
            </a:r>
            <a:endParaRPr lang="zh-CN" altLang="en-US" sz="2400" b="1" dirty="0">
              <a:solidFill>
                <a:srgbClr val="CC0000"/>
              </a:solidFill>
              <a:latin typeface="微软雅黑" panose="020B0503020204020204" pitchFamily="34" charset="-122"/>
            </a:endParaRPr>
          </a:p>
        </p:txBody>
      </p:sp>
      <p:sp>
        <p:nvSpPr>
          <p:cNvPr id="19463" name="AutoShape 7"/>
          <p:cNvSpPr/>
          <p:nvPr/>
        </p:nvSpPr>
        <p:spPr>
          <a:xfrm>
            <a:off x="2032000" y="3538538"/>
            <a:ext cx="192088" cy="1943100"/>
          </a:xfrm>
          <a:prstGeom prst="leftBrace">
            <a:avLst>
              <a:gd name="adj1" fmla="val 112302"/>
              <a:gd name="adj2" fmla="val 50000"/>
            </a:avLst>
          </a:prstGeom>
          <a:noFill/>
          <a:ln w="38100" cap="flat" cmpd="sng">
            <a:solidFill>
              <a:srgbClr val="FF3300"/>
            </a:solidFill>
            <a:prstDash val="solid"/>
            <a:miter/>
            <a:headEnd type="none" w="med" len="med"/>
            <a:tailEnd type="none" w="med" len="med"/>
          </a:ln>
        </p:spPr>
        <p:txBody>
          <a:bodyPr wrap="none" lIns="108850" tIns="54425" rIns="108850" bIns="54425" anchor="ctr" anchorCtr="0"/>
          <a:p>
            <a:pPr algn="ctr" eaLnBrk="1" hangingPunct="1"/>
            <a:endParaRPr lang="zh-CN" altLang="zh-CN" dirty="0">
              <a:solidFill>
                <a:srgbClr val="FF3300"/>
              </a:solidFill>
              <a:latin typeface="Arial" panose="020B0604020202020204" pitchFamily="34" charset="0"/>
              <a:ea typeface="宋体" panose="02010600030101010101" pitchFamily="2" charset="-122"/>
            </a:endParaRPr>
          </a:p>
        </p:txBody>
      </p:sp>
      <p:sp>
        <p:nvSpPr>
          <p:cNvPr id="19464" name="AutoShape 8"/>
          <p:cNvSpPr/>
          <p:nvPr/>
        </p:nvSpPr>
        <p:spPr>
          <a:xfrm>
            <a:off x="1892300" y="1966913"/>
            <a:ext cx="9326563" cy="1058862"/>
          </a:xfrm>
          <a:prstGeom prst="borderCallout2">
            <a:avLst>
              <a:gd name="adj1" fmla="val 10796"/>
              <a:gd name="adj2" fmla="val -815"/>
              <a:gd name="adj3" fmla="val 10796"/>
              <a:gd name="adj4" fmla="val -5361"/>
              <a:gd name="adj5" fmla="val 201949"/>
              <a:gd name="adj6" fmla="val -10079"/>
            </a:avLst>
          </a:prstGeom>
          <a:noFill/>
          <a:ln w="9525" cap="flat" cmpd="sng">
            <a:solidFill>
              <a:srgbClr val="C00000"/>
            </a:solidFill>
            <a:prstDash val="solid"/>
            <a:miter/>
            <a:headEnd type="none" w="med" len="med"/>
            <a:tailEnd type="none" w="med" len="med"/>
          </a:ln>
        </p:spPr>
        <p:txBody>
          <a:bodyPr lIns="108850" tIns="54425" rIns="108850" bIns="54425"/>
          <a:p>
            <a:pPr eaLnBrk="1" hangingPunct="1">
              <a:lnSpc>
                <a:spcPct val="125000"/>
              </a:lnSpc>
              <a:buFontTx/>
            </a:pPr>
            <a:r>
              <a:rPr lang="zh-CN" altLang="en-US" sz="2400" b="1" dirty="0">
                <a:solidFill>
                  <a:srgbClr val="CC0000"/>
                </a:solidFill>
                <a:latin typeface="微软雅黑" panose="020B0503020204020204" pitchFamily="34" charset="-122"/>
              </a:rPr>
              <a:t>企业合并</a:t>
            </a:r>
            <a:r>
              <a:rPr lang="en-US" altLang="zh-CN" sz="2400" b="1" dirty="0">
                <a:solidFill>
                  <a:srgbClr val="CC0000"/>
                </a:solidFill>
                <a:latin typeface="微软雅黑" panose="020B0503020204020204" pitchFamily="34" charset="-122"/>
              </a:rPr>
              <a:t>——</a:t>
            </a:r>
            <a:r>
              <a:rPr lang="zh-CN" altLang="en-US" sz="2400" b="1" dirty="0">
                <a:solidFill>
                  <a:srgbClr val="000000"/>
                </a:solidFill>
                <a:latin typeface="微软雅黑" panose="020B0503020204020204" pitchFamily="34" charset="-122"/>
              </a:rPr>
              <a:t>是指将两个或者两个以上单独的企业合并形成一个报告主体的交易或事项。</a:t>
            </a:r>
            <a:endParaRPr lang="zh-CN" altLang="en-US" sz="2400" b="1" dirty="0">
              <a:solidFill>
                <a:srgbClr val="000000"/>
              </a:solidFill>
              <a:latin typeface="微软雅黑" panose="020B0503020204020204" pitchFamily="34" charset="-122"/>
            </a:endParaRPr>
          </a:p>
        </p:txBody>
      </p:sp>
      <p:sp>
        <p:nvSpPr>
          <p:cNvPr id="19465" name="AutoShape 9"/>
          <p:cNvSpPr/>
          <p:nvPr/>
        </p:nvSpPr>
        <p:spPr>
          <a:xfrm>
            <a:off x="4102100" y="3479800"/>
            <a:ext cx="1055688" cy="647700"/>
          </a:xfrm>
          <a:custGeom>
            <a:avLst/>
            <a:gdLst>
              <a:gd name="txL" fmla="*/ 0 w 21600"/>
              <a:gd name="txT" fmla="*/ 0 h 21600"/>
              <a:gd name="txR" fmla="*/ 21600 w 21600"/>
              <a:gd name="txB" fmla="*/ 21600 h 21600"/>
            </a:gdLst>
            <a:ahLst/>
            <a:cxnLst>
              <a:cxn ang="0">
                <a:pos x="38670829" y="0"/>
              </a:cxn>
              <a:cxn ang="0">
                <a:pos x="38670829" y="4487032"/>
              </a:cxn>
              <a:cxn ang="0">
                <a:pos x="8061888" y="4487032"/>
              </a:cxn>
              <a:cxn ang="0">
                <a:pos x="8061888" y="14982590"/>
              </a:cxn>
              <a:cxn ang="0">
                <a:pos x="38670829" y="14982590"/>
              </a:cxn>
              <a:cxn ang="0">
                <a:pos x="38670829" y="19469622"/>
              </a:cxn>
              <a:cxn ang="0">
                <a:pos x="51596165" y="9734811"/>
              </a:cxn>
              <a:cxn ang="0">
                <a:pos x="38670829" y="0"/>
              </a:cxn>
              <a:cxn ang="0">
                <a:pos x="3224785" y="4487032"/>
              </a:cxn>
              <a:cxn ang="0">
                <a:pos x="3224785" y="14982590"/>
              </a:cxn>
              <a:cxn ang="0">
                <a:pos x="6449521" y="14982590"/>
              </a:cxn>
              <a:cxn ang="0">
                <a:pos x="6449521" y="4487032"/>
              </a:cxn>
              <a:cxn ang="0">
                <a:pos x="3224785" y="4487032"/>
              </a:cxn>
              <a:cxn ang="0">
                <a:pos x="0" y="4487032"/>
              </a:cxn>
              <a:cxn ang="0">
                <a:pos x="0" y="14982590"/>
              </a:cxn>
              <a:cxn ang="0">
                <a:pos x="1612368" y="14982590"/>
              </a:cxn>
              <a:cxn ang="0">
                <a:pos x="1612368" y="4487032"/>
              </a:cxn>
              <a:cxn ang="0">
                <a:pos x="0" y="4487032"/>
              </a:cxn>
            </a:cxnLst>
            <a:rect l="txL" t="txT" r="txR" b="txB"/>
            <a:pathLst>
              <a:path w="21600" h="21600">
                <a:moveTo>
                  <a:pt x="16189" y="0"/>
                </a:moveTo>
                <a:lnTo>
                  <a:pt x="16189" y="4978"/>
                </a:lnTo>
                <a:lnTo>
                  <a:pt x="3375" y="4978"/>
                </a:lnTo>
                <a:lnTo>
                  <a:pt x="3375" y="16622"/>
                </a:lnTo>
                <a:lnTo>
                  <a:pt x="16189" y="16622"/>
                </a:lnTo>
                <a:lnTo>
                  <a:pt x="16189" y="21600"/>
                </a:lnTo>
                <a:lnTo>
                  <a:pt x="21600" y="10800"/>
                </a:lnTo>
                <a:lnTo>
                  <a:pt x="16189" y="0"/>
                </a:lnTo>
                <a:close/>
              </a:path>
              <a:path w="21600" h="21600">
                <a:moveTo>
                  <a:pt x="1350" y="4978"/>
                </a:moveTo>
                <a:lnTo>
                  <a:pt x="1350" y="16622"/>
                </a:lnTo>
                <a:lnTo>
                  <a:pt x="2700" y="16622"/>
                </a:lnTo>
                <a:lnTo>
                  <a:pt x="2700" y="4978"/>
                </a:lnTo>
                <a:lnTo>
                  <a:pt x="1350" y="4978"/>
                </a:lnTo>
                <a:close/>
              </a:path>
              <a:path w="21600" h="21600">
                <a:moveTo>
                  <a:pt x="0" y="4978"/>
                </a:moveTo>
                <a:lnTo>
                  <a:pt x="0" y="16622"/>
                </a:lnTo>
                <a:lnTo>
                  <a:pt x="675" y="16622"/>
                </a:lnTo>
                <a:lnTo>
                  <a:pt x="675" y="4978"/>
                </a:lnTo>
                <a:lnTo>
                  <a:pt x="0" y="4978"/>
                </a:lnTo>
                <a:close/>
              </a:path>
            </a:pathLst>
          </a:custGeom>
          <a:gradFill rotWithShape="1">
            <a:gsLst>
              <a:gs pos="0">
                <a:srgbClr val="33CC33">
                  <a:alpha val="39998"/>
                </a:srgbClr>
              </a:gs>
              <a:gs pos="100000">
                <a:srgbClr val="185E18">
                  <a:alpha val="100000"/>
                </a:srgbClr>
              </a:gs>
            </a:gsLst>
            <a:lin ang="0" scaled="1"/>
            <a:tileRect/>
          </a:gradFill>
          <a:ln w="9525">
            <a:noFill/>
          </a:ln>
        </p:spPr>
        <p:txBody>
          <a:bodyPr/>
          <a:p>
            <a:endParaRPr lang="zh-CN" altLang="en-US"/>
          </a:p>
        </p:txBody>
      </p:sp>
      <p:sp>
        <p:nvSpPr>
          <p:cNvPr id="19466" name="AutoShape 10"/>
          <p:cNvSpPr/>
          <p:nvPr/>
        </p:nvSpPr>
        <p:spPr>
          <a:xfrm>
            <a:off x="4578350" y="5076825"/>
            <a:ext cx="962025" cy="576263"/>
          </a:xfrm>
          <a:custGeom>
            <a:avLst/>
            <a:gdLst>
              <a:gd name="txL" fmla="*/ 0 w 21600"/>
              <a:gd name="txT" fmla="*/ 0 h 21600"/>
              <a:gd name="txR" fmla="*/ 21600 w 21600"/>
              <a:gd name="txB" fmla="*/ 21600 h 21600"/>
            </a:gdLst>
            <a:ahLst/>
            <a:cxnLst>
              <a:cxn ang="0">
                <a:pos x="32052402" y="0"/>
              </a:cxn>
              <a:cxn ang="0">
                <a:pos x="32052402" y="2713238"/>
              </a:cxn>
              <a:cxn ang="0">
                <a:pos x="6683758" y="2713238"/>
              </a:cxn>
              <a:cxn ang="0">
                <a:pos x="6683758" y="12660765"/>
              </a:cxn>
              <a:cxn ang="0">
                <a:pos x="32052402" y="12660765"/>
              </a:cxn>
              <a:cxn ang="0">
                <a:pos x="32052402" y="15374003"/>
              </a:cxn>
              <a:cxn ang="0">
                <a:pos x="42776174" y="7687002"/>
              </a:cxn>
              <a:cxn ang="0">
                <a:pos x="32052402" y="0"/>
              </a:cxn>
              <a:cxn ang="0">
                <a:pos x="2673494" y="2713238"/>
              </a:cxn>
              <a:cxn ang="0">
                <a:pos x="2673494" y="12660765"/>
              </a:cxn>
              <a:cxn ang="0">
                <a:pos x="5347033" y="12660765"/>
              </a:cxn>
              <a:cxn ang="0">
                <a:pos x="5347033" y="2713238"/>
              </a:cxn>
              <a:cxn ang="0">
                <a:pos x="2673494" y="2713238"/>
              </a:cxn>
              <a:cxn ang="0">
                <a:pos x="0" y="2713238"/>
              </a:cxn>
              <a:cxn ang="0">
                <a:pos x="0" y="12660765"/>
              </a:cxn>
              <a:cxn ang="0">
                <a:pos x="1336769" y="12660765"/>
              </a:cxn>
              <a:cxn ang="0">
                <a:pos x="1336769" y="2713238"/>
              </a:cxn>
              <a:cxn ang="0">
                <a:pos x="0" y="2713238"/>
              </a:cxn>
            </a:cxnLst>
            <a:rect l="txL" t="txT" r="txR" b="txB"/>
            <a:pathLst>
              <a:path w="21600" h="21600">
                <a:moveTo>
                  <a:pt x="16185" y="0"/>
                </a:moveTo>
                <a:lnTo>
                  <a:pt x="16185" y="3812"/>
                </a:lnTo>
                <a:lnTo>
                  <a:pt x="3375" y="3812"/>
                </a:lnTo>
                <a:lnTo>
                  <a:pt x="3375" y="17788"/>
                </a:lnTo>
                <a:lnTo>
                  <a:pt x="16185" y="17788"/>
                </a:lnTo>
                <a:lnTo>
                  <a:pt x="16185" y="21600"/>
                </a:lnTo>
                <a:lnTo>
                  <a:pt x="21600" y="10800"/>
                </a:lnTo>
                <a:lnTo>
                  <a:pt x="16185" y="0"/>
                </a:lnTo>
                <a:close/>
              </a:path>
              <a:path w="21600" h="21600">
                <a:moveTo>
                  <a:pt x="1350" y="3812"/>
                </a:moveTo>
                <a:lnTo>
                  <a:pt x="1350" y="17788"/>
                </a:lnTo>
                <a:lnTo>
                  <a:pt x="2700" y="17788"/>
                </a:lnTo>
                <a:lnTo>
                  <a:pt x="2700" y="3812"/>
                </a:lnTo>
                <a:lnTo>
                  <a:pt x="1350" y="3812"/>
                </a:lnTo>
                <a:close/>
              </a:path>
              <a:path w="21600" h="21600">
                <a:moveTo>
                  <a:pt x="0" y="3812"/>
                </a:moveTo>
                <a:lnTo>
                  <a:pt x="0" y="17788"/>
                </a:lnTo>
                <a:lnTo>
                  <a:pt x="675" y="17788"/>
                </a:lnTo>
                <a:lnTo>
                  <a:pt x="675" y="3812"/>
                </a:lnTo>
                <a:lnTo>
                  <a:pt x="0" y="3812"/>
                </a:lnTo>
                <a:close/>
              </a:path>
            </a:pathLst>
          </a:custGeom>
          <a:gradFill rotWithShape="1">
            <a:gsLst>
              <a:gs pos="0">
                <a:srgbClr val="33CC33">
                  <a:alpha val="43999"/>
                </a:srgbClr>
              </a:gs>
              <a:gs pos="100000">
                <a:srgbClr val="185E18">
                  <a:alpha val="100000"/>
                </a:srgbClr>
              </a:gs>
            </a:gsLst>
            <a:lin ang="0" scaled="1"/>
            <a:tileRect/>
          </a:gradFill>
          <a:ln w="9525">
            <a:noFill/>
          </a:ln>
        </p:spPr>
        <p:txBody>
          <a:bodyPr/>
          <a:p>
            <a:endParaRPr lang="zh-CN" altLang="en-US"/>
          </a:p>
        </p:txBody>
      </p:sp>
      <p:sp>
        <p:nvSpPr>
          <p:cNvPr id="19467" name="AutoShape 11"/>
          <p:cNvSpPr/>
          <p:nvPr/>
        </p:nvSpPr>
        <p:spPr>
          <a:xfrm>
            <a:off x="442913" y="3983038"/>
            <a:ext cx="1565275" cy="1008062"/>
          </a:xfrm>
          <a:prstGeom prst="roundRect">
            <a:avLst>
              <a:gd name="adj" fmla="val 16667"/>
            </a:avLst>
          </a:prstGeom>
          <a:solidFill>
            <a:srgbClr val="CCECFF"/>
          </a:solidFill>
          <a:ln w="28575" cap="sq" cmpd="sng">
            <a:solidFill>
              <a:schemeClr val="hlink"/>
            </a:solidFill>
            <a:prstDash val="solid"/>
            <a:headEnd type="none" w="sm" len="sm"/>
            <a:tailEnd type="none" w="sm" len="sm"/>
          </a:ln>
        </p:spPr>
        <p:txBody>
          <a:bodyPr wrap="none" lIns="108850" tIns="54425" rIns="108850" bIns="54425" anchor="ctr" anchorCtr="0"/>
          <a:p>
            <a:pPr algn="ctr" eaLnBrk="1" hangingPunct="1">
              <a:lnSpc>
                <a:spcPct val="120000"/>
              </a:lnSpc>
              <a:buFontTx/>
            </a:pPr>
            <a:r>
              <a:rPr lang="zh-CN" altLang="en-US" sz="2400" b="1" dirty="0">
                <a:solidFill>
                  <a:srgbClr val="FF3300"/>
                </a:solidFill>
                <a:latin typeface="微软雅黑" panose="020B0503020204020204" pitchFamily="34" charset="-122"/>
              </a:rPr>
              <a:t>企业合并</a:t>
            </a:r>
            <a:endParaRPr lang="zh-CN" altLang="en-US" sz="2400" b="1" dirty="0">
              <a:solidFill>
                <a:srgbClr val="FF3300"/>
              </a:solidFill>
              <a:latin typeface="微软雅黑" panose="020B0503020204020204" pitchFamily="34" charset="-122"/>
            </a:endParaRPr>
          </a:p>
          <a:p>
            <a:pPr algn="ctr" eaLnBrk="1" hangingPunct="1">
              <a:lnSpc>
                <a:spcPct val="120000"/>
              </a:lnSpc>
              <a:buFontTx/>
            </a:pPr>
            <a:r>
              <a:rPr lang="zh-CN" altLang="en-US" sz="2400" b="1" dirty="0">
                <a:solidFill>
                  <a:srgbClr val="FF3300"/>
                </a:solidFill>
                <a:latin typeface="微软雅黑" panose="020B0503020204020204" pitchFamily="34" charset="-122"/>
              </a:rPr>
              <a:t>及其类型</a:t>
            </a:r>
            <a:endParaRPr lang="zh-CN" altLang="en-US" sz="2400" b="1" dirty="0">
              <a:solidFill>
                <a:srgbClr val="FF33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67"/>
                                        </p:tgtEl>
                                        <p:attrNameLst>
                                          <p:attrName>style.visibility</p:attrName>
                                        </p:attrNameLst>
                                      </p:cBhvr>
                                      <p:to>
                                        <p:strVal val="visible"/>
                                      </p:to>
                                    </p:set>
                                    <p:animEffect transition="in" filter="blinds(horizontal)">
                                      <p:cBhvr>
                                        <p:cTn id="7" dur="500"/>
                                        <p:tgtEl>
                                          <p:spTgt spid="194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64"/>
                                        </p:tgtEl>
                                        <p:attrNameLst>
                                          <p:attrName>style.visibility</p:attrName>
                                        </p:attrNameLst>
                                      </p:cBhvr>
                                      <p:to>
                                        <p:strVal val="visible"/>
                                      </p:to>
                                    </p:set>
                                    <p:animEffect transition="in" filter="blinds(horizontal)">
                                      <p:cBhvr>
                                        <p:cTn id="12" dur="500"/>
                                        <p:tgtEl>
                                          <p:spTgt spid="1946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63"/>
                                        </p:tgtEl>
                                        <p:attrNameLst>
                                          <p:attrName>style.visibility</p:attrName>
                                        </p:attrNameLst>
                                      </p:cBhvr>
                                      <p:to>
                                        <p:strVal val="visible"/>
                                      </p:to>
                                    </p:set>
                                    <p:animEffect transition="in" filter="blinds(horizontal)">
                                      <p:cBhvr>
                                        <p:cTn id="17" dur="500"/>
                                        <p:tgtEl>
                                          <p:spTgt spid="1946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461"/>
                                        </p:tgtEl>
                                        <p:attrNameLst>
                                          <p:attrName>style.visibility</p:attrName>
                                        </p:attrNameLst>
                                      </p:cBhvr>
                                      <p:to>
                                        <p:strVal val="visible"/>
                                      </p:to>
                                    </p:set>
                                    <p:animEffect transition="in" filter="blinds(horizontal)">
                                      <p:cBhvr>
                                        <p:cTn id="22" dur="500"/>
                                        <p:tgtEl>
                                          <p:spTgt spid="1946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462"/>
                                        </p:tgtEl>
                                        <p:attrNameLst>
                                          <p:attrName>style.visibility</p:attrName>
                                        </p:attrNameLst>
                                      </p:cBhvr>
                                      <p:to>
                                        <p:strVal val="visible"/>
                                      </p:to>
                                    </p:set>
                                    <p:animEffect transition="in" filter="blinds(horizontal)">
                                      <p:cBhvr>
                                        <p:cTn id="27" dur="500"/>
                                        <p:tgtEl>
                                          <p:spTgt spid="1946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9465"/>
                                        </p:tgtEl>
                                        <p:attrNameLst>
                                          <p:attrName>style.visibility</p:attrName>
                                        </p:attrNameLst>
                                      </p:cBhvr>
                                      <p:to>
                                        <p:strVal val="visible"/>
                                      </p:to>
                                    </p:set>
                                    <p:animEffect transition="in" filter="blinds(horizontal)">
                                      <p:cBhvr>
                                        <p:cTn id="32" dur="500"/>
                                        <p:tgtEl>
                                          <p:spTgt spid="19465"/>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9460"/>
                                        </p:tgtEl>
                                        <p:attrNameLst>
                                          <p:attrName>style.visibility</p:attrName>
                                        </p:attrNameLst>
                                      </p:cBhvr>
                                      <p:to>
                                        <p:strVal val="visible"/>
                                      </p:to>
                                    </p:set>
                                    <p:animEffect transition="in" filter="blinds(horizontal)">
                                      <p:cBhvr>
                                        <p:cTn id="35" dur="500"/>
                                        <p:tgtEl>
                                          <p:spTgt spid="19460"/>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9466"/>
                                        </p:tgtEl>
                                        <p:attrNameLst>
                                          <p:attrName>style.visibility</p:attrName>
                                        </p:attrNameLst>
                                      </p:cBhvr>
                                      <p:to>
                                        <p:strVal val="visible"/>
                                      </p:to>
                                    </p:set>
                                    <p:animEffect transition="in" filter="blinds(horizontal)">
                                      <p:cBhvr>
                                        <p:cTn id="40" dur="500"/>
                                        <p:tgtEl>
                                          <p:spTgt spid="19466"/>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9459"/>
                                        </p:tgtEl>
                                        <p:attrNameLst>
                                          <p:attrName>style.visibility</p:attrName>
                                        </p:attrNameLst>
                                      </p:cBhvr>
                                      <p:to>
                                        <p:strVal val="visible"/>
                                      </p:to>
                                    </p:set>
                                    <p:animEffect transition="in" filter="blinds(horizontal)">
                                      <p:cBhvr>
                                        <p:cTn id="45"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P spid="19460" grpId="0" animBg="1"/>
      <p:bldP spid="19461" grpId="0" animBg="1"/>
      <p:bldP spid="19462" grpId="0" animBg="1"/>
      <p:bldP spid="19463" grpId="0" animBg="1"/>
      <p:bldP spid="19464" grpId="0" animBg="1"/>
      <p:bldP spid="19467"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graphicFrame>
        <p:nvGraphicFramePr>
          <p:cNvPr id="153603" name="表格 153602"/>
          <p:cNvGraphicFramePr>
            <a:graphicFrameLocks noGrp="1"/>
          </p:cNvGraphicFramePr>
          <p:nvPr/>
        </p:nvGraphicFramePr>
        <p:xfrm>
          <a:off x="334963" y="981075"/>
          <a:ext cx="11329988" cy="5184776"/>
        </p:xfrm>
        <a:graphic>
          <a:graphicData uri="http://schemas.openxmlformats.org/drawingml/2006/table">
            <a:tbl>
              <a:tblPr/>
              <a:tblGrid>
                <a:gridCol w="3743325"/>
                <a:gridCol w="7586662"/>
              </a:tblGrid>
              <a:tr h="1006475">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55000"/>
                        </a:lnSpc>
                        <a:spcBef>
                          <a:spcPct val="15000"/>
                        </a:spcBef>
                        <a:spcAft>
                          <a:spcPct val="0"/>
                        </a:spcAft>
                        <a:buClrTx/>
                        <a:buSzTx/>
                        <a:buFontTx/>
                        <a:buNone/>
                      </a:pPr>
                      <a:endParaRPr kumimoji="0" lang="zh-CN" altLang="zh-CN" sz="2500" b="1" i="0" u="none" strike="noStrike" cap="none" normalizeH="0" baseline="0" smtClean="0">
                        <a:ln>
                          <a:noFill/>
                        </a:ln>
                        <a:solidFill>
                          <a:srgbClr val="0000CC"/>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c>
                  <a:txBody>
                    <a:bodyPr/>
                    <a:lstStyle>
                      <a:lvl1pPr indent="228600"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228600" algn="l" defTabSz="1087755" rtl="0" eaLnBrk="1" fontAlgn="base" latinLnBrk="0" hangingPunct="1">
                        <a:lnSpc>
                          <a:spcPct val="115000"/>
                        </a:lnSpc>
                        <a:spcBef>
                          <a:spcPct val="15000"/>
                        </a:spcBef>
                        <a:spcAft>
                          <a:spcPct val="0"/>
                        </a:spcAft>
                        <a:buClrTx/>
                        <a:buSzTx/>
                        <a:buFontTx/>
                        <a:buNone/>
                      </a:pPr>
                      <a:endParaRPr kumimoji="0" lang="zh-CN" altLang="zh-CN" sz="2500" b="1" i="0" u="none" strike="noStrike" cap="none" normalizeH="0" baseline="0" smtClean="0">
                        <a:ln>
                          <a:noFill/>
                        </a:ln>
                        <a:solidFill>
                          <a:schemeClr val="tx1"/>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r>
              <a:tr h="1076325">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55000"/>
                        </a:lnSpc>
                        <a:spcBef>
                          <a:spcPct val="15000"/>
                        </a:spcBef>
                        <a:spcAft>
                          <a:spcPct val="0"/>
                        </a:spcAft>
                        <a:buClrTx/>
                        <a:buSzTx/>
                        <a:buFontTx/>
                        <a:buNone/>
                      </a:pPr>
                      <a:endParaRPr kumimoji="0" lang="zh-CN" altLang="zh-CN" sz="2500" b="1" i="0" u="none" strike="noStrike" cap="none" normalizeH="0" baseline="0" smtClean="0">
                        <a:ln>
                          <a:noFill/>
                        </a:ln>
                        <a:solidFill>
                          <a:srgbClr val="0000CC"/>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c>
                  <a:txBody>
                    <a:bodyPr/>
                    <a:lstStyle>
                      <a:lvl1pPr indent="228600"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228600" algn="l" defTabSz="1087755" rtl="0" eaLnBrk="1" fontAlgn="base" latinLnBrk="0" hangingPunct="1">
                        <a:lnSpc>
                          <a:spcPct val="115000"/>
                        </a:lnSpc>
                        <a:spcBef>
                          <a:spcPct val="15000"/>
                        </a:spcBef>
                        <a:spcAft>
                          <a:spcPct val="0"/>
                        </a:spcAft>
                        <a:buClrTx/>
                        <a:buSzTx/>
                        <a:buFontTx/>
                        <a:buNone/>
                      </a:pPr>
                      <a:endParaRPr kumimoji="0" lang="zh-CN" altLang="zh-CN" sz="2500" b="1" i="0" u="none" strike="noStrike" cap="none" normalizeH="0" baseline="0" smtClean="0">
                        <a:ln>
                          <a:noFill/>
                        </a:ln>
                        <a:solidFill>
                          <a:schemeClr val="tx1"/>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r>
              <a:tr h="1074738">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55000"/>
                        </a:lnSpc>
                        <a:spcBef>
                          <a:spcPct val="15000"/>
                        </a:spcBef>
                        <a:spcAft>
                          <a:spcPct val="0"/>
                        </a:spcAft>
                        <a:buClrTx/>
                        <a:buSzTx/>
                        <a:buFontTx/>
                        <a:buNone/>
                      </a:pPr>
                      <a:endParaRPr kumimoji="0" lang="zh-CN" altLang="zh-CN" sz="2500" b="1" i="0" u="none" strike="noStrike" cap="none" normalizeH="0" baseline="0" smtClean="0">
                        <a:ln>
                          <a:noFill/>
                        </a:ln>
                        <a:solidFill>
                          <a:srgbClr val="0000CC"/>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c>
                  <a:txBody>
                    <a:bodyPr/>
                    <a:lstStyle>
                      <a:lvl1pPr indent="228600"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228600" algn="l" defTabSz="1087755" rtl="0" eaLnBrk="1" fontAlgn="base" latinLnBrk="0" hangingPunct="1">
                        <a:lnSpc>
                          <a:spcPct val="115000"/>
                        </a:lnSpc>
                        <a:spcBef>
                          <a:spcPct val="15000"/>
                        </a:spcBef>
                        <a:spcAft>
                          <a:spcPct val="0"/>
                        </a:spcAft>
                        <a:buClrTx/>
                        <a:buSzTx/>
                        <a:buFontTx/>
                        <a:buNone/>
                      </a:pPr>
                      <a:endParaRPr kumimoji="0" lang="zh-CN" altLang="zh-CN" sz="2500" b="1" i="0" u="none" strike="noStrike" cap="none" normalizeH="0" baseline="0" smtClean="0">
                        <a:ln>
                          <a:noFill/>
                        </a:ln>
                        <a:solidFill>
                          <a:schemeClr val="tx1"/>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r>
              <a:tr h="1074738">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15000"/>
                        </a:lnSpc>
                        <a:spcBef>
                          <a:spcPct val="15000"/>
                        </a:spcBef>
                        <a:spcAft>
                          <a:spcPct val="0"/>
                        </a:spcAft>
                        <a:buClrTx/>
                        <a:buSzTx/>
                        <a:buFontTx/>
                        <a:buNone/>
                      </a:pPr>
                      <a:endParaRPr kumimoji="0" lang="zh-CN" altLang="zh-CN" sz="2500" b="1" i="0" u="none" strike="noStrike" cap="none" normalizeH="0" baseline="0" smtClean="0">
                        <a:ln>
                          <a:noFill/>
                        </a:ln>
                        <a:solidFill>
                          <a:srgbClr val="0000CC"/>
                        </a:solidFill>
                        <a:effectLst>
                          <a:outerShdw blurRad="38100" dist="38100" dir="2700000" algn="tl">
                            <a:srgbClr val="000000"/>
                          </a:outerShdw>
                        </a:effectLst>
                        <a:latin typeface="华文新魏" panose="02010800040101010101" pitchFamily="2" charset="-122"/>
                        <a:ea typeface="华文新魏" panose="020108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c>
                  <a:txBody>
                    <a:bodyPr/>
                    <a:lstStyle>
                      <a:lvl1pPr indent="228600"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228600" algn="l" defTabSz="1087755" rtl="0" eaLnBrk="1" fontAlgn="base" latinLnBrk="0" hangingPunct="1">
                        <a:lnSpc>
                          <a:spcPct val="115000"/>
                        </a:lnSpc>
                        <a:spcBef>
                          <a:spcPct val="15000"/>
                        </a:spcBef>
                        <a:spcAft>
                          <a:spcPct val="0"/>
                        </a:spcAft>
                        <a:buClrTx/>
                        <a:buSzTx/>
                        <a:buFontTx/>
                        <a:buNone/>
                      </a:pPr>
                      <a:endParaRPr kumimoji="0" lang="zh-CN" altLang="zh-CN" sz="2500" b="1" i="0" u="none" strike="noStrike" cap="none" normalizeH="0" baseline="0" smtClean="0">
                        <a:ln>
                          <a:noFill/>
                        </a:ln>
                        <a:solidFill>
                          <a:schemeClr val="tx1"/>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r>
              <a:tr h="95250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15000"/>
                        </a:lnSpc>
                        <a:spcBef>
                          <a:spcPct val="15000"/>
                        </a:spcBef>
                        <a:spcAft>
                          <a:spcPct val="0"/>
                        </a:spcAft>
                        <a:buClrTx/>
                        <a:buSzTx/>
                        <a:buFontTx/>
                        <a:buNone/>
                      </a:pPr>
                      <a:endParaRPr kumimoji="0" lang="zh-CN" altLang="zh-CN" sz="2500" b="1" i="0" u="none" strike="noStrike" cap="none" normalizeH="0" baseline="0" smtClean="0">
                        <a:ln>
                          <a:noFill/>
                        </a:ln>
                        <a:solidFill>
                          <a:srgbClr val="0000CC"/>
                        </a:solidFill>
                        <a:effectLst>
                          <a:outerShdw blurRad="38100" dist="38100" dir="2700000" algn="tl">
                            <a:srgbClr val="000000"/>
                          </a:outerShdw>
                        </a:effectLst>
                        <a:latin typeface="华文新魏" panose="02010800040101010101" pitchFamily="2" charset="-122"/>
                        <a:ea typeface="华文新魏" panose="020108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c>
                  <a:txBody>
                    <a:bodyPr/>
                    <a:lstStyle>
                      <a:lvl1pPr indent="228600"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228600" algn="l" defTabSz="1087755" rtl="0" eaLnBrk="1" fontAlgn="base" latinLnBrk="0" hangingPunct="1">
                        <a:lnSpc>
                          <a:spcPct val="115000"/>
                        </a:lnSpc>
                        <a:spcBef>
                          <a:spcPct val="15000"/>
                        </a:spcBef>
                        <a:spcAft>
                          <a:spcPct val="0"/>
                        </a:spcAft>
                        <a:buClrTx/>
                        <a:buSzTx/>
                        <a:buFontTx/>
                        <a:buNone/>
                      </a:pPr>
                      <a:endParaRPr kumimoji="0" lang="zh-CN" altLang="zh-CN" sz="2500" b="1" i="0" u="none" strike="noStrike" cap="none" normalizeH="0" baseline="0" smtClean="0">
                        <a:ln>
                          <a:noFill/>
                        </a:ln>
                        <a:solidFill>
                          <a:schemeClr val="tx1"/>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r>
            </a:tbl>
          </a:graphicData>
        </a:graphic>
      </p:graphicFrame>
      <p:sp>
        <p:nvSpPr>
          <p:cNvPr id="112662" name="Rectangle 22"/>
          <p:cNvSpPr/>
          <p:nvPr/>
        </p:nvSpPr>
        <p:spPr>
          <a:xfrm>
            <a:off x="4200525" y="1196975"/>
            <a:ext cx="7107238" cy="838200"/>
          </a:xfrm>
          <a:prstGeom prst="rect">
            <a:avLst/>
          </a:prstGeom>
          <a:noFill/>
          <a:ln w="9525">
            <a:noFill/>
          </a:ln>
        </p:spPr>
        <p:txBody>
          <a:bodyPr lIns="108850" tIns="54425" rIns="108850" bIns="54425">
            <a:spAutoFit/>
          </a:bodyPr>
          <a:p>
            <a:pPr eaLnBrk="1" hangingPunct="1">
              <a:lnSpc>
                <a:spcPct val="120000"/>
              </a:lnSpc>
              <a:buFontTx/>
            </a:pPr>
            <a:r>
              <a:rPr lang="zh-TW" altLang="en-US" sz="2000" b="1" dirty="0">
                <a:solidFill>
                  <a:srgbClr val="000000"/>
                </a:solidFill>
                <a:latin typeface="微软雅黑" panose="020B0503020204020204" pitchFamily="34" charset="-122"/>
              </a:rPr>
              <a:t>借</a:t>
            </a: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长期股权</a:t>
            </a:r>
            <a:r>
              <a:rPr lang="zh-CN" altLang="en-US" sz="2000" b="1" dirty="0">
                <a:solidFill>
                  <a:srgbClr val="000000"/>
                </a:solidFill>
                <a:latin typeface="微软雅黑" panose="020B0503020204020204" pitchFamily="34" charset="-122"/>
              </a:rPr>
              <a:t>投</a:t>
            </a:r>
            <a:r>
              <a:rPr lang="zh-TW" altLang="en-US" sz="2000" b="1" dirty="0">
                <a:solidFill>
                  <a:srgbClr val="000000"/>
                </a:solidFill>
                <a:latin typeface="微软雅黑" panose="020B0503020204020204" pitchFamily="34" charset="-122"/>
              </a:rPr>
              <a:t>资</a:t>
            </a:r>
            <a:r>
              <a:rPr lang="en-US" altLang="zh-CN" sz="2000" b="1" dirty="0">
                <a:solidFill>
                  <a:srgbClr val="000000"/>
                </a:solidFill>
                <a:latin typeface="微软雅黑" panose="020B0503020204020204" pitchFamily="34" charset="-122"/>
              </a:rPr>
              <a:t>——B</a:t>
            </a:r>
            <a:r>
              <a:rPr lang="zh-TW" altLang="en-US" sz="2000" b="1" dirty="0">
                <a:solidFill>
                  <a:srgbClr val="000000"/>
                </a:solidFill>
                <a:latin typeface="微软雅黑" panose="020B0503020204020204" pitchFamily="34" charset="-122"/>
              </a:rPr>
              <a:t>公司</a:t>
            </a:r>
            <a:r>
              <a:rPr lang="zh-CN" altLang="en-US" sz="2000" b="1" dirty="0">
                <a:solidFill>
                  <a:srgbClr val="000000"/>
                </a:solidFill>
                <a:latin typeface="微软雅黑" panose="020B0503020204020204" pitchFamily="34" charset="-122"/>
              </a:rPr>
              <a:t>（</a:t>
            </a:r>
            <a:r>
              <a:rPr lang="zh-TW" altLang="en-US" sz="2000" b="1" dirty="0">
                <a:solidFill>
                  <a:srgbClr val="000000"/>
                </a:solidFill>
                <a:latin typeface="微软雅黑" panose="020B0503020204020204" pitchFamily="34" charset="-122"/>
              </a:rPr>
              <a:t>成本</a:t>
            </a: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900</a:t>
            </a:r>
            <a:endParaRPr lang="en-US" altLang="zh-CN" sz="2000" b="1" dirty="0">
              <a:latin typeface="微软雅黑" panose="020B0503020204020204" pitchFamily="34" charset="-122"/>
            </a:endParaRPr>
          </a:p>
          <a:p>
            <a:pPr eaLnBrk="1" hangingPunct="1">
              <a:lnSpc>
                <a:spcPct val="120000"/>
              </a:lnSpc>
              <a:buFontTx/>
            </a:pPr>
            <a:r>
              <a:rPr lang="en-US" altLang="zh-CN" sz="2000" b="1" dirty="0">
                <a:latin typeface="微软雅黑" panose="020B0503020204020204" pitchFamily="34" charset="-122"/>
              </a:rPr>
              <a:t>      </a:t>
            </a:r>
            <a:r>
              <a:rPr lang="zh-TW" altLang="en-US" sz="2000" b="1" dirty="0">
                <a:solidFill>
                  <a:srgbClr val="000000"/>
                </a:solidFill>
                <a:latin typeface="微软雅黑" panose="020B0503020204020204" pitchFamily="34" charset="-122"/>
              </a:rPr>
              <a:t>贷</a:t>
            </a: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银行存款</a:t>
            </a: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900</a:t>
            </a:r>
            <a:endParaRPr lang="en-US" altLang="zh-CN" sz="2000" b="1" dirty="0">
              <a:solidFill>
                <a:srgbClr val="000000"/>
              </a:solidFill>
              <a:latin typeface="微软雅黑" panose="020B0503020204020204" pitchFamily="34" charset="-122"/>
            </a:endParaRPr>
          </a:p>
        </p:txBody>
      </p:sp>
      <p:sp>
        <p:nvSpPr>
          <p:cNvPr id="112663" name="Rectangle 23"/>
          <p:cNvSpPr/>
          <p:nvPr/>
        </p:nvSpPr>
        <p:spPr>
          <a:xfrm>
            <a:off x="4200525" y="2276475"/>
            <a:ext cx="7297738" cy="838200"/>
          </a:xfrm>
          <a:prstGeom prst="rect">
            <a:avLst/>
          </a:prstGeom>
          <a:noFill/>
          <a:ln w="9525">
            <a:noFill/>
          </a:ln>
        </p:spPr>
        <p:txBody>
          <a:bodyPr lIns="108850" tIns="54425" rIns="108850" bIns="54425">
            <a:spAutoFit/>
          </a:bodyPr>
          <a:p>
            <a:pPr eaLnBrk="1" hangingPunct="1">
              <a:lnSpc>
                <a:spcPct val="120000"/>
              </a:lnSpc>
              <a:buFontTx/>
            </a:pPr>
            <a:r>
              <a:rPr lang="zh-TW" altLang="en-US" sz="2000" b="1" dirty="0">
                <a:solidFill>
                  <a:srgbClr val="000000"/>
                </a:solidFill>
                <a:latin typeface="微软雅黑" panose="020B0503020204020204" pitchFamily="34" charset="-122"/>
              </a:rPr>
              <a:t>借</a:t>
            </a: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长期股权投资</a:t>
            </a:r>
            <a:r>
              <a:rPr lang="en-US" altLang="zh-CN" sz="2000" b="1" dirty="0">
                <a:solidFill>
                  <a:srgbClr val="000000"/>
                </a:solidFill>
                <a:latin typeface="微软雅黑" panose="020B0503020204020204" pitchFamily="34" charset="-122"/>
              </a:rPr>
              <a:t>——B</a:t>
            </a:r>
            <a:r>
              <a:rPr lang="zh-TW" altLang="en-US" sz="2000" b="1" dirty="0">
                <a:solidFill>
                  <a:srgbClr val="000000"/>
                </a:solidFill>
                <a:latin typeface="微软雅黑" panose="020B0503020204020204" pitchFamily="34" charset="-122"/>
              </a:rPr>
              <a:t>公司</a:t>
            </a:r>
            <a:r>
              <a:rPr lang="zh-CN" altLang="en-US" sz="2000" b="1" dirty="0">
                <a:solidFill>
                  <a:srgbClr val="000000"/>
                </a:solidFill>
                <a:latin typeface="微软雅黑" panose="020B0503020204020204" pitchFamily="34" charset="-122"/>
              </a:rPr>
              <a:t>（</a:t>
            </a:r>
            <a:r>
              <a:rPr lang="zh-TW" altLang="en-US" sz="2000" b="1" dirty="0">
                <a:solidFill>
                  <a:srgbClr val="000000"/>
                </a:solidFill>
                <a:latin typeface="微软雅黑" panose="020B0503020204020204" pitchFamily="34" charset="-122"/>
              </a:rPr>
              <a:t>损益调整</a:t>
            </a: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60</a:t>
            </a:r>
            <a:endParaRPr lang="en-US" altLang="zh-CN" sz="2000" b="1" dirty="0">
              <a:solidFill>
                <a:srgbClr val="000000"/>
              </a:solidFill>
              <a:latin typeface="微软雅黑" panose="020B0503020204020204" pitchFamily="34" charset="-122"/>
            </a:endParaRPr>
          </a:p>
          <a:p>
            <a:pPr eaLnBrk="1" hangingPunct="1">
              <a:lnSpc>
                <a:spcPct val="120000"/>
              </a:lnSpc>
              <a:buFontTx/>
            </a:pP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贷</a:t>
            </a:r>
            <a:r>
              <a:rPr lang="en-US" altLang="zh-CN" sz="2000" b="1" dirty="0">
                <a:solidFill>
                  <a:srgbClr val="000000"/>
                </a:solidFill>
                <a:latin typeface="微软雅黑" panose="020B0503020204020204" pitchFamily="34" charset="-122"/>
              </a:rPr>
              <a:t>: </a:t>
            </a:r>
            <a:r>
              <a:rPr lang="zh-CN" altLang="en-US" sz="2000" b="1" dirty="0">
                <a:solidFill>
                  <a:srgbClr val="000000"/>
                </a:solidFill>
                <a:latin typeface="微软雅黑" panose="020B0503020204020204" pitchFamily="34" charset="-122"/>
              </a:rPr>
              <a:t>投</a:t>
            </a:r>
            <a:r>
              <a:rPr lang="zh-TW" altLang="en-US" sz="2000" b="1" dirty="0">
                <a:solidFill>
                  <a:srgbClr val="000000"/>
                </a:solidFill>
                <a:latin typeface="微软雅黑" panose="020B0503020204020204" pitchFamily="34" charset="-122"/>
              </a:rPr>
              <a:t>资收益</a:t>
            </a: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60</a:t>
            </a:r>
            <a:endParaRPr lang="en-US" altLang="zh-CN" sz="2000" b="1" dirty="0">
              <a:solidFill>
                <a:srgbClr val="000000"/>
              </a:solidFill>
              <a:latin typeface="微软雅黑" panose="020B0503020204020204" pitchFamily="34" charset="-122"/>
            </a:endParaRPr>
          </a:p>
        </p:txBody>
      </p:sp>
      <p:sp>
        <p:nvSpPr>
          <p:cNvPr id="112664" name="Rectangle 24"/>
          <p:cNvSpPr/>
          <p:nvPr/>
        </p:nvSpPr>
        <p:spPr>
          <a:xfrm>
            <a:off x="4103688" y="3284538"/>
            <a:ext cx="7489825" cy="838200"/>
          </a:xfrm>
          <a:prstGeom prst="rect">
            <a:avLst/>
          </a:prstGeom>
          <a:noFill/>
          <a:ln w="9525">
            <a:noFill/>
          </a:ln>
        </p:spPr>
        <p:txBody>
          <a:bodyPr lIns="108850" tIns="54425" rIns="108850" bIns="54425">
            <a:spAutoFit/>
          </a:bodyPr>
          <a:p>
            <a:pPr eaLnBrk="1" hangingPunct="1">
              <a:lnSpc>
                <a:spcPct val="120000"/>
              </a:lnSpc>
              <a:buFontTx/>
            </a:pPr>
            <a:r>
              <a:rPr lang="zh-CN" altLang="en-US" sz="2000" b="1" dirty="0">
                <a:solidFill>
                  <a:srgbClr val="000000"/>
                </a:solidFill>
                <a:latin typeface="微软雅黑" panose="020B0503020204020204" pitchFamily="34" charset="-122"/>
              </a:rPr>
              <a:t>借：应收股利                                            </a:t>
            </a:r>
            <a:r>
              <a:rPr lang="en-US" altLang="zh-CN" sz="2000" b="1" dirty="0">
                <a:solidFill>
                  <a:srgbClr val="000000"/>
                </a:solidFill>
                <a:latin typeface="微软雅黑" panose="020B0503020204020204" pitchFamily="34" charset="-122"/>
              </a:rPr>
              <a:t>20</a:t>
            </a:r>
            <a:endParaRPr lang="en-US" altLang="zh-CN" sz="2000" b="1" dirty="0">
              <a:latin typeface="微软雅黑" panose="020B0503020204020204" pitchFamily="34" charset="-122"/>
            </a:endParaRPr>
          </a:p>
          <a:p>
            <a:pPr eaLnBrk="1" hangingPunct="1">
              <a:lnSpc>
                <a:spcPct val="120000"/>
              </a:lnSpc>
              <a:buFontTx/>
            </a:pPr>
            <a:r>
              <a:rPr lang="en-US" altLang="zh-CN" sz="2000" b="1" dirty="0">
                <a:solidFill>
                  <a:srgbClr val="000000"/>
                </a:solidFill>
                <a:latin typeface="微软雅黑" panose="020B0503020204020204" pitchFamily="34" charset="-122"/>
              </a:rPr>
              <a:t>      </a:t>
            </a:r>
            <a:r>
              <a:rPr lang="zh-CN" altLang="en-US" sz="2000" b="1" dirty="0">
                <a:solidFill>
                  <a:srgbClr val="000000"/>
                </a:solidFill>
                <a:latin typeface="微软雅黑" panose="020B0503020204020204" pitchFamily="34" charset="-122"/>
              </a:rPr>
              <a:t>贷：</a:t>
            </a:r>
            <a:r>
              <a:rPr lang="zh-TW" altLang="en-US" sz="2000" b="1" dirty="0">
                <a:solidFill>
                  <a:srgbClr val="000000"/>
                </a:solidFill>
                <a:latin typeface="微软雅黑" panose="020B0503020204020204" pitchFamily="34" charset="-122"/>
              </a:rPr>
              <a:t>长期股权投资</a:t>
            </a:r>
            <a:r>
              <a:rPr lang="en-US" altLang="zh-CN" sz="2000" b="1" dirty="0">
                <a:solidFill>
                  <a:srgbClr val="000000"/>
                </a:solidFill>
                <a:latin typeface="微软雅黑" panose="020B0503020204020204" pitchFamily="34" charset="-122"/>
              </a:rPr>
              <a:t>——B</a:t>
            </a:r>
            <a:r>
              <a:rPr lang="zh-TW" altLang="en-US" sz="2000" b="1" dirty="0">
                <a:solidFill>
                  <a:srgbClr val="000000"/>
                </a:solidFill>
                <a:latin typeface="微软雅黑" panose="020B0503020204020204" pitchFamily="34" charset="-122"/>
              </a:rPr>
              <a:t>公司</a:t>
            </a:r>
            <a:r>
              <a:rPr lang="zh-CN" altLang="en-US" sz="2000" b="1" dirty="0">
                <a:solidFill>
                  <a:srgbClr val="000000"/>
                </a:solidFill>
                <a:latin typeface="微软雅黑" panose="020B0503020204020204" pitchFamily="34" charset="-122"/>
              </a:rPr>
              <a:t>（</a:t>
            </a:r>
            <a:r>
              <a:rPr lang="zh-TW" altLang="en-US" sz="2000" b="1" dirty="0">
                <a:solidFill>
                  <a:srgbClr val="000000"/>
                </a:solidFill>
                <a:latin typeface="微软雅黑" panose="020B0503020204020204" pitchFamily="34" charset="-122"/>
              </a:rPr>
              <a:t>损益调整</a:t>
            </a: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20</a:t>
            </a:r>
            <a:endParaRPr lang="en-US" altLang="zh-CN" sz="2000" b="1" dirty="0">
              <a:solidFill>
                <a:srgbClr val="000000"/>
              </a:solidFill>
              <a:latin typeface="微软雅黑" panose="020B0503020204020204" pitchFamily="34" charset="-122"/>
            </a:endParaRPr>
          </a:p>
        </p:txBody>
      </p:sp>
      <p:sp>
        <p:nvSpPr>
          <p:cNvPr id="112665" name="Rectangle 25"/>
          <p:cNvSpPr/>
          <p:nvPr/>
        </p:nvSpPr>
        <p:spPr>
          <a:xfrm>
            <a:off x="565150" y="1196975"/>
            <a:ext cx="2589213" cy="838200"/>
          </a:xfrm>
          <a:prstGeom prst="rect">
            <a:avLst/>
          </a:prstGeom>
          <a:noFill/>
          <a:ln w="9525">
            <a:noFill/>
          </a:ln>
        </p:spPr>
        <p:txBody>
          <a:bodyPr wrap="none" lIns="108850" tIns="54425" rIns="108850" bIns="54425">
            <a:spAutoFit/>
          </a:bodyPr>
          <a:p>
            <a:pPr eaLnBrk="1" hangingPunct="1">
              <a:lnSpc>
                <a:spcPct val="120000"/>
              </a:lnSpc>
              <a:buFontTx/>
            </a:pP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1</a:t>
            </a: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2016</a:t>
            </a:r>
            <a:r>
              <a:rPr lang="zh-TW" altLang="en-US" sz="2000" b="1" dirty="0">
                <a:solidFill>
                  <a:srgbClr val="3333FF"/>
                </a:solidFill>
                <a:latin typeface="微软雅黑" panose="020B0503020204020204" pitchFamily="34" charset="-122"/>
              </a:rPr>
              <a:t>年</a:t>
            </a:r>
            <a:r>
              <a:rPr lang="en-US" altLang="zh-CN" sz="2000" b="1" dirty="0">
                <a:solidFill>
                  <a:srgbClr val="3333FF"/>
                </a:solidFill>
                <a:latin typeface="微软雅黑" panose="020B0503020204020204" pitchFamily="34" charset="-122"/>
              </a:rPr>
              <a:t>7</a:t>
            </a:r>
            <a:r>
              <a:rPr lang="zh-TW" altLang="en-US" sz="2000" b="1" dirty="0">
                <a:solidFill>
                  <a:srgbClr val="3333FF"/>
                </a:solidFill>
                <a:latin typeface="微软雅黑" panose="020B0503020204020204" pitchFamily="34" charset="-122"/>
              </a:rPr>
              <a:t>月</a:t>
            </a:r>
            <a:r>
              <a:rPr lang="en-US" altLang="zh-CN" sz="2000" b="1" dirty="0">
                <a:solidFill>
                  <a:srgbClr val="3333FF"/>
                </a:solidFill>
                <a:latin typeface="微软雅黑" panose="020B0503020204020204" pitchFamily="34" charset="-122"/>
              </a:rPr>
              <a:t>1</a:t>
            </a:r>
            <a:r>
              <a:rPr lang="zh-TW" altLang="en-US" sz="2000" b="1" dirty="0">
                <a:solidFill>
                  <a:srgbClr val="3333FF"/>
                </a:solidFill>
                <a:latin typeface="微软雅黑" panose="020B0503020204020204" pitchFamily="34" charset="-122"/>
              </a:rPr>
              <a:t>日</a:t>
            </a:r>
            <a:endParaRPr lang="zh-TW" altLang="zh-CN" sz="2000" b="1" dirty="0">
              <a:solidFill>
                <a:srgbClr val="3333FF"/>
              </a:solidFill>
              <a:latin typeface="微软雅黑" panose="020B0503020204020204" pitchFamily="34" charset="-122"/>
            </a:endParaRPr>
          </a:p>
          <a:p>
            <a:pPr eaLnBrk="1" hangingPunct="1">
              <a:lnSpc>
                <a:spcPct val="120000"/>
              </a:lnSpc>
              <a:buFontTx/>
            </a:pPr>
            <a:r>
              <a:rPr lang="zh-CN" altLang="en-US" sz="2000" b="1" dirty="0">
                <a:solidFill>
                  <a:srgbClr val="3333FF"/>
                </a:solidFill>
                <a:latin typeface="微软雅黑" panose="020B0503020204020204" pitchFamily="34" charset="-122"/>
              </a:rPr>
              <a:t>投</a:t>
            </a:r>
            <a:r>
              <a:rPr lang="zh-TW" altLang="en-US" sz="2000" b="1" dirty="0">
                <a:solidFill>
                  <a:srgbClr val="3333FF"/>
                </a:solidFill>
                <a:latin typeface="微软雅黑" panose="020B0503020204020204" pitchFamily="34" charset="-122"/>
              </a:rPr>
              <a:t>资时</a:t>
            </a:r>
            <a:endParaRPr lang="zh-CN" altLang="en-US" sz="2000" b="1" dirty="0">
              <a:solidFill>
                <a:srgbClr val="0000CC"/>
              </a:solidFill>
              <a:latin typeface="微软雅黑" panose="020B0503020204020204" pitchFamily="34" charset="-122"/>
            </a:endParaRPr>
          </a:p>
        </p:txBody>
      </p:sp>
      <p:sp>
        <p:nvSpPr>
          <p:cNvPr id="112666" name="Rectangle 26"/>
          <p:cNvSpPr/>
          <p:nvPr/>
        </p:nvSpPr>
        <p:spPr>
          <a:xfrm>
            <a:off x="373063" y="2205038"/>
            <a:ext cx="3935412" cy="838200"/>
          </a:xfrm>
          <a:prstGeom prst="rect">
            <a:avLst/>
          </a:prstGeom>
          <a:noFill/>
          <a:ln w="9525">
            <a:noFill/>
          </a:ln>
        </p:spPr>
        <p:txBody>
          <a:bodyPr lIns="108850" tIns="54425" rIns="108850" bIns="54425">
            <a:spAutoFit/>
          </a:bodyPr>
          <a:p>
            <a:pPr eaLnBrk="1" hangingPunct="1">
              <a:lnSpc>
                <a:spcPct val="120000"/>
              </a:lnSpc>
              <a:buFontTx/>
            </a:pP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2</a:t>
            </a:r>
            <a:r>
              <a:rPr lang="zh-CN" altLang="en-US" sz="2000" b="1" dirty="0">
                <a:solidFill>
                  <a:srgbClr val="3333FF"/>
                </a:solidFill>
                <a:latin typeface="微软雅黑" panose="020B0503020204020204" pitchFamily="34" charset="-122"/>
              </a:rPr>
              <a:t>） </a:t>
            </a:r>
            <a:r>
              <a:rPr lang="en-US" altLang="zh-CN" sz="2000" b="1" dirty="0">
                <a:solidFill>
                  <a:srgbClr val="3333FF"/>
                </a:solidFill>
                <a:latin typeface="微软雅黑" panose="020B0503020204020204" pitchFamily="34" charset="-122"/>
              </a:rPr>
              <a:t>2016</a:t>
            </a:r>
            <a:r>
              <a:rPr lang="zh-TW" altLang="en-US" sz="2000" b="1" dirty="0">
                <a:solidFill>
                  <a:srgbClr val="3333FF"/>
                </a:solidFill>
                <a:latin typeface="微软雅黑" panose="020B0503020204020204" pitchFamily="34" charset="-122"/>
              </a:rPr>
              <a:t>年</a:t>
            </a:r>
            <a:r>
              <a:rPr lang="zh-CN" altLang="en-US" sz="2000" b="1" dirty="0">
                <a:solidFill>
                  <a:srgbClr val="3333FF"/>
                </a:solidFill>
                <a:latin typeface="微软雅黑" panose="020B0503020204020204" pitchFamily="34" charset="-122"/>
              </a:rPr>
              <a:t> </a:t>
            </a:r>
            <a:r>
              <a:rPr lang="en-US" altLang="zh-CN" sz="2000" b="1" dirty="0">
                <a:solidFill>
                  <a:srgbClr val="3333FF"/>
                </a:solidFill>
                <a:latin typeface="微软雅黑" panose="020B0503020204020204" pitchFamily="34" charset="-122"/>
              </a:rPr>
              <a:t>B </a:t>
            </a:r>
            <a:r>
              <a:rPr lang="zh-TW" altLang="en-US" sz="2000" b="1" dirty="0">
                <a:solidFill>
                  <a:srgbClr val="3333FF"/>
                </a:solidFill>
                <a:latin typeface="微软雅黑" panose="020B0503020204020204" pitchFamily="34" charset="-122"/>
              </a:rPr>
              <a:t>公司</a:t>
            </a:r>
            <a:endParaRPr lang="zh-TW" altLang="zh-CN" sz="2000" b="1" dirty="0">
              <a:solidFill>
                <a:srgbClr val="3333FF"/>
              </a:solidFill>
              <a:latin typeface="微软雅黑" panose="020B0503020204020204" pitchFamily="34" charset="-122"/>
            </a:endParaRPr>
          </a:p>
          <a:p>
            <a:pPr eaLnBrk="1" hangingPunct="1">
              <a:lnSpc>
                <a:spcPct val="120000"/>
              </a:lnSpc>
              <a:buFontTx/>
            </a:pPr>
            <a:r>
              <a:rPr lang="zh-TW" altLang="en-US" sz="2000" b="1" dirty="0">
                <a:solidFill>
                  <a:srgbClr val="3333FF"/>
                </a:solidFill>
                <a:latin typeface="微软雅黑" panose="020B0503020204020204" pitchFamily="34" charset="-122"/>
              </a:rPr>
              <a:t>实现净利</a:t>
            </a:r>
            <a:r>
              <a:rPr lang="en-US" altLang="zh-CN" sz="2000" b="1" dirty="0">
                <a:solidFill>
                  <a:srgbClr val="3333FF"/>
                </a:solidFill>
                <a:latin typeface="微软雅黑" panose="020B0503020204020204" pitchFamily="34" charset="-122"/>
              </a:rPr>
              <a:t>600</a:t>
            </a:r>
            <a:r>
              <a:rPr lang="zh-TW" altLang="en-US" sz="2000" b="1" dirty="0">
                <a:solidFill>
                  <a:srgbClr val="3333FF"/>
                </a:solidFill>
                <a:latin typeface="微软雅黑" panose="020B0503020204020204" pitchFamily="34" charset="-122"/>
              </a:rPr>
              <a:t>万元</a:t>
            </a:r>
            <a:endParaRPr lang="zh-CN" altLang="en-US" sz="2000" b="1" dirty="0">
              <a:solidFill>
                <a:srgbClr val="3333FF"/>
              </a:solidFill>
              <a:latin typeface="微软雅黑" panose="020B0503020204020204" pitchFamily="34" charset="-122"/>
            </a:endParaRPr>
          </a:p>
        </p:txBody>
      </p:sp>
      <p:sp>
        <p:nvSpPr>
          <p:cNvPr id="112667" name="Rectangle 27"/>
          <p:cNvSpPr/>
          <p:nvPr/>
        </p:nvSpPr>
        <p:spPr>
          <a:xfrm>
            <a:off x="539750" y="3213100"/>
            <a:ext cx="2581275" cy="838200"/>
          </a:xfrm>
          <a:prstGeom prst="rect">
            <a:avLst/>
          </a:prstGeom>
          <a:noFill/>
          <a:ln w="9525">
            <a:noFill/>
          </a:ln>
        </p:spPr>
        <p:txBody>
          <a:bodyPr wrap="none" lIns="108850" tIns="54425" rIns="108850" bIns="54425">
            <a:spAutoFit/>
          </a:bodyPr>
          <a:p>
            <a:pPr eaLnBrk="1" hangingPunct="1">
              <a:lnSpc>
                <a:spcPct val="120000"/>
              </a:lnSpc>
              <a:buFontTx/>
            </a:pP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3</a:t>
            </a: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B</a:t>
            </a:r>
            <a:r>
              <a:rPr lang="zh-CN" altLang="en-US" sz="2000" b="1" dirty="0">
                <a:solidFill>
                  <a:srgbClr val="3333FF"/>
                </a:solidFill>
                <a:latin typeface="微软雅黑" panose="020B0503020204020204" pitchFamily="34" charset="-122"/>
              </a:rPr>
              <a:t>公司分派</a:t>
            </a:r>
            <a:r>
              <a:rPr lang="zh-TW" altLang="en-US" sz="2000" b="1" dirty="0">
                <a:solidFill>
                  <a:srgbClr val="3333FF"/>
                </a:solidFill>
                <a:latin typeface="微软雅黑" panose="020B0503020204020204" pitchFamily="34" charset="-122"/>
              </a:rPr>
              <a:t>现金</a:t>
            </a:r>
            <a:endParaRPr lang="zh-TW" altLang="zh-CN" sz="2000" b="1" dirty="0">
              <a:solidFill>
                <a:srgbClr val="3333FF"/>
              </a:solidFill>
              <a:latin typeface="微软雅黑" panose="020B0503020204020204" pitchFamily="34" charset="-122"/>
            </a:endParaRPr>
          </a:p>
          <a:p>
            <a:pPr eaLnBrk="1" hangingPunct="1">
              <a:lnSpc>
                <a:spcPct val="120000"/>
              </a:lnSpc>
              <a:buFontTx/>
            </a:pPr>
            <a:r>
              <a:rPr lang="zh-TW" altLang="en-US" sz="2000" b="1" dirty="0">
                <a:solidFill>
                  <a:srgbClr val="3333FF"/>
                </a:solidFill>
                <a:latin typeface="微软雅黑" panose="020B0503020204020204" pitchFamily="34" charset="-122"/>
              </a:rPr>
              <a:t>股利</a:t>
            </a:r>
            <a:r>
              <a:rPr lang="en-US" altLang="zh-CN" sz="2000" b="1" dirty="0">
                <a:solidFill>
                  <a:srgbClr val="3333FF"/>
                </a:solidFill>
                <a:latin typeface="微软雅黑" panose="020B0503020204020204" pitchFamily="34" charset="-122"/>
              </a:rPr>
              <a:t>100</a:t>
            </a:r>
            <a:r>
              <a:rPr lang="zh-TW" altLang="en-US" sz="2000" b="1" dirty="0">
                <a:solidFill>
                  <a:srgbClr val="3333FF"/>
                </a:solidFill>
                <a:latin typeface="微软雅黑" panose="020B0503020204020204" pitchFamily="34" charset="-122"/>
              </a:rPr>
              <a:t>万元</a:t>
            </a:r>
            <a:r>
              <a:rPr lang="zh-CN" altLang="en-US" sz="2000" b="1" dirty="0">
                <a:solidFill>
                  <a:srgbClr val="3333FF"/>
                </a:solidFill>
                <a:latin typeface="微软雅黑" panose="020B0503020204020204" pitchFamily="34" charset="-122"/>
              </a:rPr>
              <a:t>时</a:t>
            </a:r>
            <a:endParaRPr lang="zh-CN" altLang="en-US" sz="2000" b="1" dirty="0">
              <a:solidFill>
                <a:srgbClr val="3333FF"/>
              </a:solidFill>
              <a:latin typeface="微软雅黑" panose="020B0503020204020204" pitchFamily="34" charset="-122"/>
            </a:endParaRPr>
          </a:p>
        </p:txBody>
      </p:sp>
      <p:sp>
        <p:nvSpPr>
          <p:cNvPr id="112668" name="Rectangle 28"/>
          <p:cNvSpPr/>
          <p:nvPr/>
        </p:nvSpPr>
        <p:spPr>
          <a:xfrm>
            <a:off x="444500" y="4365625"/>
            <a:ext cx="3648075" cy="854075"/>
          </a:xfrm>
          <a:prstGeom prst="rect">
            <a:avLst/>
          </a:prstGeom>
          <a:noFill/>
          <a:ln w="9525">
            <a:noFill/>
          </a:ln>
        </p:spPr>
        <p:txBody>
          <a:bodyPr lIns="108850" tIns="54425" rIns="108850" bIns="54425">
            <a:spAutoFit/>
          </a:bodyPr>
          <a:p>
            <a:pPr eaLnBrk="1" hangingPunct="1">
              <a:lnSpc>
                <a:spcPct val="120000"/>
              </a:lnSpc>
              <a:spcBef>
                <a:spcPct val="5000"/>
              </a:spcBef>
              <a:buFontTx/>
            </a:pP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4</a:t>
            </a: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2017</a:t>
            </a:r>
            <a:r>
              <a:rPr lang="zh-TW" altLang="en-US" sz="2000" b="1" dirty="0">
                <a:solidFill>
                  <a:srgbClr val="3333FF"/>
                </a:solidFill>
                <a:latin typeface="微软雅黑" panose="020B0503020204020204" pitchFamily="34" charset="-122"/>
              </a:rPr>
              <a:t>年</a:t>
            </a:r>
            <a:r>
              <a:rPr lang="zh-CN" altLang="en-US" sz="2000" b="1" dirty="0">
                <a:solidFill>
                  <a:srgbClr val="3333FF"/>
                </a:solidFill>
                <a:latin typeface="微软雅黑" panose="020B0503020204020204" pitchFamily="34" charset="-122"/>
              </a:rPr>
              <a:t> </a:t>
            </a:r>
            <a:r>
              <a:rPr lang="en-US" altLang="zh-CN" sz="2000" b="1" dirty="0">
                <a:solidFill>
                  <a:srgbClr val="3333FF"/>
                </a:solidFill>
                <a:latin typeface="微软雅黑" panose="020B0503020204020204" pitchFamily="34" charset="-122"/>
              </a:rPr>
              <a:t>B </a:t>
            </a:r>
            <a:r>
              <a:rPr lang="zh-TW" altLang="en-US" sz="2000" b="1" dirty="0">
                <a:solidFill>
                  <a:srgbClr val="3333FF"/>
                </a:solidFill>
                <a:latin typeface="微软雅黑" panose="020B0503020204020204" pitchFamily="34" charset="-122"/>
              </a:rPr>
              <a:t>公司</a:t>
            </a:r>
            <a:endParaRPr lang="zh-TW" altLang="zh-CN" sz="2000" b="1" dirty="0">
              <a:solidFill>
                <a:srgbClr val="3333FF"/>
              </a:solidFill>
              <a:latin typeface="微软雅黑" panose="020B0503020204020204" pitchFamily="34" charset="-122"/>
            </a:endParaRPr>
          </a:p>
          <a:p>
            <a:pPr eaLnBrk="1" hangingPunct="1">
              <a:lnSpc>
                <a:spcPct val="120000"/>
              </a:lnSpc>
              <a:spcBef>
                <a:spcPct val="5000"/>
              </a:spcBef>
              <a:buFontTx/>
            </a:pPr>
            <a:r>
              <a:rPr lang="zh-TW" altLang="en-US" sz="2000" b="1" dirty="0">
                <a:solidFill>
                  <a:srgbClr val="3333FF"/>
                </a:solidFill>
                <a:latin typeface="微软雅黑" panose="020B0503020204020204" pitchFamily="34" charset="-122"/>
              </a:rPr>
              <a:t>实现净利润</a:t>
            </a:r>
            <a:r>
              <a:rPr lang="zh-CN" altLang="en-US" sz="2000" b="1" dirty="0">
                <a:solidFill>
                  <a:srgbClr val="3333FF"/>
                </a:solidFill>
                <a:latin typeface="微软雅黑" panose="020B0503020204020204" pitchFamily="34" charset="-122"/>
              </a:rPr>
              <a:t> </a:t>
            </a:r>
            <a:r>
              <a:rPr lang="en-US" altLang="zh-CN" sz="2000" b="1" dirty="0">
                <a:solidFill>
                  <a:srgbClr val="3333FF"/>
                </a:solidFill>
                <a:latin typeface="微软雅黑" panose="020B0503020204020204" pitchFamily="34" charset="-122"/>
              </a:rPr>
              <a:t>800</a:t>
            </a:r>
            <a:r>
              <a:rPr lang="zh-TW" altLang="en-US" sz="2000" b="1" dirty="0">
                <a:solidFill>
                  <a:srgbClr val="3333FF"/>
                </a:solidFill>
                <a:latin typeface="微软雅黑" panose="020B0503020204020204" pitchFamily="34" charset="-122"/>
              </a:rPr>
              <a:t>万元</a:t>
            </a:r>
            <a:endParaRPr lang="zh-CN" altLang="en-US" sz="2000" b="1" dirty="0">
              <a:solidFill>
                <a:srgbClr val="3333FF"/>
              </a:solidFill>
              <a:latin typeface="微软雅黑" panose="020B0503020204020204" pitchFamily="34" charset="-122"/>
            </a:endParaRPr>
          </a:p>
        </p:txBody>
      </p:sp>
      <p:sp>
        <p:nvSpPr>
          <p:cNvPr id="112669" name="Rectangle 29"/>
          <p:cNvSpPr/>
          <p:nvPr/>
        </p:nvSpPr>
        <p:spPr>
          <a:xfrm>
            <a:off x="4308475" y="4292600"/>
            <a:ext cx="7297738" cy="838200"/>
          </a:xfrm>
          <a:prstGeom prst="rect">
            <a:avLst/>
          </a:prstGeom>
          <a:noFill/>
          <a:ln w="9525">
            <a:noFill/>
          </a:ln>
        </p:spPr>
        <p:txBody>
          <a:bodyPr lIns="108850" tIns="54425" rIns="108850" bIns="54425">
            <a:spAutoFit/>
          </a:bodyPr>
          <a:p>
            <a:pPr eaLnBrk="1" hangingPunct="1">
              <a:lnSpc>
                <a:spcPct val="120000"/>
              </a:lnSpc>
              <a:buFontTx/>
            </a:pPr>
            <a:r>
              <a:rPr lang="zh-TW" altLang="en-US" sz="2000" b="1" dirty="0">
                <a:solidFill>
                  <a:srgbClr val="000000"/>
                </a:solidFill>
                <a:latin typeface="微软雅黑" panose="020B0503020204020204" pitchFamily="34" charset="-122"/>
              </a:rPr>
              <a:t>借</a:t>
            </a: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长期股权</a:t>
            </a:r>
            <a:r>
              <a:rPr lang="zh-CN" altLang="en-US" sz="2000" b="1" dirty="0">
                <a:solidFill>
                  <a:srgbClr val="000000"/>
                </a:solidFill>
                <a:latin typeface="微软雅黑" panose="020B0503020204020204" pitchFamily="34" charset="-122"/>
              </a:rPr>
              <a:t>投</a:t>
            </a:r>
            <a:r>
              <a:rPr lang="zh-TW" altLang="en-US" sz="2000" b="1" dirty="0">
                <a:solidFill>
                  <a:srgbClr val="000000"/>
                </a:solidFill>
                <a:latin typeface="微软雅黑" panose="020B0503020204020204" pitchFamily="34" charset="-122"/>
              </a:rPr>
              <a:t>资</a:t>
            </a:r>
            <a:r>
              <a:rPr lang="en-US" altLang="zh-CN" sz="2000" b="1" dirty="0">
                <a:solidFill>
                  <a:srgbClr val="000000"/>
                </a:solidFill>
                <a:latin typeface="微软雅黑" panose="020B0503020204020204" pitchFamily="34" charset="-122"/>
              </a:rPr>
              <a:t>——B</a:t>
            </a:r>
            <a:r>
              <a:rPr lang="zh-TW" altLang="en-US" sz="2000" b="1" dirty="0">
                <a:solidFill>
                  <a:srgbClr val="000000"/>
                </a:solidFill>
                <a:latin typeface="微软雅黑" panose="020B0503020204020204" pitchFamily="34" charset="-122"/>
              </a:rPr>
              <a:t>公司</a:t>
            </a:r>
            <a:r>
              <a:rPr lang="zh-CN" altLang="en-US" sz="2000" b="1" dirty="0">
                <a:solidFill>
                  <a:srgbClr val="000000"/>
                </a:solidFill>
                <a:latin typeface="微软雅黑" panose="020B0503020204020204" pitchFamily="34" charset="-122"/>
              </a:rPr>
              <a:t>（</a:t>
            </a:r>
            <a:r>
              <a:rPr lang="zh-TW" altLang="en-US" sz="2000" b="1" dirty="0">
                <a:solidFill>
                  <a:srgbClr val="000000"/>
                </a:solidFill>
                <a:latin typeface="微软雅黑" panose="020B0503020204020204" pitchFamily="34" charset="-122"/>
              </a:rPr>
              <a:t>损益调整</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160</a:t>
            </a:r>
            <a:endParaRPr lang="en-US" altLang="zh-CN" sz="2000" b="1" dirty="0">
              <a:latin typeface="微软雅黑" panose="020B0503020204020204" pitchFamily="34" charset="-122"/>
            </a:endParaRPr>
          </a:p>
          <a:p>
            <a:pPr eaLnBrk="1" hangingPunct="1">
              <a:lnSpc>
                <a:spcPct val="120000"/>
              </a:lnSpc>
              <a:buFontTx/>
            </a:pP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贷</a:t>
            </a: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投资收益</a:t>
            </a: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160</a:t>
            </a:r>
            <a:endParaRPr lang="en-US" altLang="zh-CN" sz="2000" b="1" dirty="0">
              <a:solidFill>
                <a:srgbClr val="000000"/>
              </a:solidFill>
              <a:latin typeface="微软雅黑" panose="020B0503020204020204" pitchFamily="34" charset="-122"/>
            </a:endParaRPr>
          </a:p>
        </p:txBody>
      </p:sp>
      <p:sp>
        <p:nvSpPr>
          <p:cNvPr id="112670" name="Rectangle 30"/>
          <p:cNvSpPr/>
          <p:nvPr/>
        </p:nvSpPr>
        <p:spPr>
          <a:xfrm>
            <a:off x="347663" y="5445125"/>
            <a:ext cx="3648075" cy="838200"/>
          </a:xfrm>
          <a:prstGeom prst="rect">
            <a:avLst/>
          </a:prstGeom>
          <a:noFill/>
          <a:ln w="9525">
            <a:noFill/>
          </a:ln>
        </p:spPr>
        <p:txBody>
          <a:bodyPr lIns="108850" tIns="54425" rIns="108850" bIns="54425">
            <a:spAutoFit/>
          </a:bodyPr>
          <a:p>
            <a:pPr algn="just" eaLnBrk="1" hangingPunct="1">
              <a:lnSpc>
                <a:spcPct val="120000"/>
              </a:lnSpc>
              <a:buFontTx/>
            </a:pP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5</a:t>
            </a: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2017</a:t>
            </a:r>
            <a:r>
              <a:rPr lang="zh-CN" altLang="en-US" sz="2000" b="1" dirty="0">
                <a:solidFill>
                  <a:srgbClr val="3333FF"/>
                </a:solidFill>
                <a:latin typeface="微软雅黑" panose="020B0503020204020204" pitchFamily="34" charset="-122"/>
              </a:rPr>
              <a:t>年</a:t>
            </a:r>
            <a:r>
              <a:rPr lang="en-US" altLang="zh-CN" sz="2000" b="1" dirty="0">
                <a:solidFill>
                  <a:srgbClr val="3333FF"/>
                </a:solidFill>
                <a:latin typeface="微软雅黑" panose="020B0503020204020204" pitchFamily="34" charset="-122"/>
              </a:rPr>
              <a:t>B</a:t>
            </a:r>
            <a:r>
              <a:rPr lang="zh-CN" altLang="en-US" sz="2000" b="1" dirty="0">
                <a:solidFill>
                  <a:srgbClr val="3333FF"/>
                </a:solidFill>
                <a:latin typeface="微软雅黑" panose="020B0503020204020204" pitchFamily="34" charset="-122"/>
              </a:rPr>
              <a:t>公司分派</a:t>
            </a:r>
            <a:r>
              <a:rPr lang="zh-TW" altLang="en-US" sz="2000" b="1" dirty="0">
                <a:solidFill>
                  <a:srgbClr val="3333FF"/>
                </a:solidFill>
                <a:latin typeface="微软雅黑" panose="020B0503020204020204" pitchFamily="34" charset="-122"/>
              </a:rPr>
              <a:t>现金股利</a:t>
            </a:r>
            <a:r>
              <a:rPr lang="en-US" altLang="zh-CN" sz="2000" b="1" dirty="0">
                <a:solidFill>
                  <a:srgbClr val="3333FF"/>
                </a:solidFill>
                <a:latin typeface="微软雅黑" panose="020B0503020204020204" pitchFamily="34" charset="-122"/>
              </a:rPr>
              <a:t>300</a:t>
            </a:r>
            <a:r>
              <a:rPr lang="zh-TW" altLang="en-US" sz="2000" b="1" dirty="0">
                <a:solidFill>
                  <a:srgbClr val="3333FF"/>
                </a:solidFill>
                <a:latin typeface="微软雅黑" panose="020B0503020204020204" pitchFamily="34" charset="-122"/>
              </a:rPr>
              <a:t>万元</a:t>
            </a:r>
            <a:r>
              <a:rPr lang="zh-CN" altLang="en-US" sz="2000" b="1" dirty="0">
                <a:solidFill>
                  <a:srgbClr val="3333FF"/>
                </a:solidFill>
                <a:latin typeface="微软雅黑" panose="020B0503020204020204" pitchFamily="34" charset="-122"/>
              </a:rPr>
              <a:t>时</a:t>
            </a:r>
            <a:endParaRPr lang="zh-CN" altLang="en-US" sz="2000" b="1" dirty="0">
              <a:solidFill>
                <a:srgbClr val="3333FF"/>
              </a:solidFill>
              <a:latin typeface="微软雅黑" panose="020B0503020204020204" pitchFamily="34" charset="-122"/>
            </a:endParaRPr>
          </a:p>
        </p:txBody>
      </p:sp>
      <p:sp>
        <p:nvSpPr>
          <p:cNvPr id="112671" name="Rectangle 31"/>
          <p:cNvSpPr/>
          <p:nvPr/>
        </p:nvSpPr>
        <p:spPr>
          <a:xfrm>
            <a:off x="4308475" y="5373688"/>
            <a:ext cx="7392988" cy="838200"/>
          </a:xfrm>
          <a:prstGeom prst="rect">
            <a:avLst/>
          </a:prstGeom>
          <a:noFill/>
          <a:ln w="9525">
            <a:noFill/>
          </a:ln>
        </p:spPr>
        <p:txBody>
          <a:bodyPr lIns="108850" tIns="54425" rIns="108850" bIns="54425">
            <a:spAutoFit/>
          </a:bodyPr>
          <a:p>
            <a:pPr eaLnBrk="1" hangingPunct="1">
              <a:lnSpc>
                <a:spcPct val="120000"/>
              </a:lnSpc>
              <a:buFontTx/>
            </a:pPr>
            <a:r>
              <a:rPr lang="zh-TW" altLang="en-US" sz="2000" b="1" dirty="0">
                <a:solidFill>
                  <a:srgbClr val="000000"/>
                </a:solidFill>
                <a:latin typeface="微软雅黑" panose="020B0503020204020204" pitchFamily="34" charset="-122"/>
              </a:rPr>
              <a:t>借</a:t>
            </a: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应收股利</a:t>
            </a: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60</a:t>
            </a:r>
            <a:endParaRPr lang="en-US" altLang="zh-CN" sz="2000" b="1" dirty="0">
              <a:latin typeface="微软雅黑" panose="020B0503020204020204" pitchFamily="34" charset="-122"/>
            </a:endParaRPr>
          </a:p>
          <a:p>
            <a:pPr eaLnBrk="1" hangingPunct="1">
              <a:lnSpc>
                <a:spcPct val="120000"/>
              </a:lnSpc>
              <a:buFontTx/>
            </a:pP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贷</a:t>
            </a: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长期股权</a:t>
            </a:r>
            <a:r>
              <a:rPr lang="zh-CN" altLang="en-US" sz="2000" b="1" dirty="0">
                <a:solidFill>
                  <a:srgbClr val="000000"/>
                </a:solidFill>
                <a:latin typeface="微软雅黑" panose="020B0503020204020204" pitchFamily="34" charset="-122"/>
              </a:rPr>
              <a:t>投</a:t>
            </a:r>
            <a:r>
              <a:rPr lang="zh-TW" altLang="en-US" sz="2000" b="1" dirty="0">
                <a:solidFill>
                  <a:srgbClr val="000000"/>
                </a:solidFill>
                <a:latin typeface="微软雅黑" panose="020B0503020204020204" pitchFamily="34" charset="-122"/>
              </a:rPr>
              <a:t>资 </a:t>
            </a:r>
            <a:r>
              <a:rPr lang="en-US" altLang="zh-CN" sz="2000" b="1" dirty="0">
                <a:solidFill>
                  <a:srgbClr val="000000"/>
                </a:solidFill>
                <a:latin typeface="微软雅黑" panose="020B0503020204020204" pitchFamily="34" charset="-122"/>
              </a:rPr>
              <a:t>——B </a:t>
            </a:r>
            <a:r>
              <a:rPr lang="zh-TW" altLang="en-US" sz="2000" b="1" dirty="0">
                <a:solidFill>
                  <a:srgbClr val="000000"/>
                </a:solidFill>
                <a:latin typeface="微软雅黑" panose="020B0503020204020204" pitchFamily="34" charset="-122"/>
              </a:rPr>
              <a:t>公司</a:t>
            </a:r>
            <a:r>
              <a:rPr lang="zh-CN" altLang="en-US" sz="2000" b="1" dirty="0">
                <a:solidFill>
                  <a:srgbClr val="000000"/>
                </a:solidFill>
                <a:latin typeface="微软雅黑" panose="020B0503020204020204" pitchFamily="34" charset="-122"/>
              </a:rPr>
              <a:t>（</a:t>
            </a:r>
            <a:r>
              <a:rPr lang="zh-TW" altLang="en-US" sz="2000" b="1" dirty="0">
                <a:solidFill>
                  <a:srgbClr val="000000"/>
                </a:solidFill>
                <a:latin typeface="微软雅黑" panose="020B0503020204020204" pitchFamily="34" charset="-122"/>
              </a:rPr>
              <a:t>损益调整</a:t>
            </a: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60</a:t>
            </a:r>
            <a:endParaRPr lang="en-US" altLang="zh-CN" sz="2000" b="1" dirty="0">
              <a:solidFill>
                <a:srgbClr val="000000"/>
              </a:solidFill>
              <a:latin typeface="微软雅黑" panose="020B0503020204020204" pitchFamily="34" charset="-122"/>
            </a:endParaRPr>
          </a:p>
        </p:txBody>
      </p:sp>
      <p:sp>
        <p:nvSpPr>
          <p:cNvPr id="136225" name="Rectangle 32"/>
          <p:cNvSpPr/>
          <p:nvPr/>
        </p:nvSpPr>
        <p:spPr>
          <a:xfrm>
            <a:off x="3862388" y="577850"/>
            <a:ext cx="3571875" cy="473075"/>
          </a:xfrm>
          <a:prstGeom prst="rect">
            <a:avLst/>
          </a:prstGeom>
          <a:noFill/>
          <a:ln w="9525">
            <a:noFill/>
          </a:ln>
        </p:spPr>
        <p:txBody>
          <a:bodyPr wrap="none" lIns="108850" tIns="54425" rIns="108850" bIns="54425">
            <a:spAutoFit/>
          </a:bodyPr>
          <a:p>
            <a:pPr eaLnBrk="1" hangingPunct="1">
              <a:buFontTx/>
            </a:pPr>
            <a:r>
              <a:rPr lang="zh-CN" altLang="en-US" sz="2400" b="1" dirty="0">
                <a:solidFill>
                  <a:srgbClr val="C00000"/>
                </a:solidFill>
                <a:latin typeface="微软雅黑" panose="020B0503020204020204" pitchFamily="34" charset="-122"/>
              </a:rPr>
              <a:t>甲</a:t>
            </a:r>
            <a:r>
              <a:rPr lang="zh-TW" altLang="en-US" sz="2400" b="1" dirty="0">
                <a:solidFill>
                  <a:srgbClr val="C00000"/>
                </a:solidFill>
                <a:latin typeface="微软雅黑" panose="020B0503020204020204" pitchFamily="34" charset="-122"/>
              </a:rPr>
              <a:t>公司</a:t>
            </a:r>
            <a:r>
              <a:rPr lang="zh-CN" altLang="en-US" sz="2400" b="1" dirty="0">
                <a:solidFill>
                  <a:srgbClr val="C00000"/>
                </a:solidFill>
                <a:latin typeface="微软雅黑" panose="020B0503020204020204" pitchFamily="34" charset="-122"/>
              </a:rPr>
              <a:t>有关</a:t>
            </a:r>
            <a:r>
              <a:rPr lang="zh-TW" altLang="en-US" sz="2400" b="1" dirty="0">
                <a:solidFill>
                  <a:srgbClr val="C00000"/>
                </a:solidFill>
                <a:latin typeface="微软雅黑" panose="020B0503020204020204" pitchFamily="34" charset="-122"/>
              </a:rPr>
              <a:t>会计分录</a:t>
            </a:r>
            <a:r>
              <a:rPr lang="zh-CN" altLang="en-US" sz="2400" b="1" dirty="0">
                <a:solidFill>
                  <a:srgbClr val="C00000"/>
                </a:solidFill>
                <a:latin typeface="微软雅黑" panose="020B0503020204020204" pitchFamily="34" charset="-122"/>
              </a:rPr>
              <a:t>如下</a:t>
            </a:r>
            <a:endParaRPr lang="zh-CN" altLang="en-US" sz="2400" b="1" dirty="0">
              <a:solidFill>
                <a:srgbClr val="C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2665">
                                            <p:txEl>
                                              <p:charRg st="0" end="13"/>
                                            </p:txEl>
                                          </p:spTgt>
                                        </p:tgtEl>
                                        <p:attrNameLst>
                                          <p:attrName>style.visibility</p:attrName>
                                        </p:attrNameLst>
                                      </p:cBhvr>
                                      <p:to>
                                        <p:strVal val="visible"/>
                                      </p:to>
                                    </p:set>
                                    <p:animEffect transition="in" filter="blinds(horizontal)">
                                      <p:cBhvr>
                                        <p:cTn id="7" dur="500"/>
                                        <p:tgtEl>
                                          <p:spTgt spid="112665">
                                            <p:txEl>
                                              <p:charRg st="0" end="1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2665">
                                            <p:txEl>
                                              <p:charRg st="13" end="17"/>
                                            </p:txEl>
                                          </p:spTgt>
                                        </p:tgtEl>
                                        <p:attrNameLst>
                                          <p:attrName>style.visibility</p:attrName>
                                        </p:attrNameLst>
                                      </p:cBhvr>
                                      <p:to>
                                        <p:strVal val="visible"/>
                                      </p:to>
                                    </p:set>
                                    <p:animEffect transition="in" filter="blinds(horizontal)">
                                      <p:cBhvr>
                                        <p:cTn id="10" dur="500"/>
                                        <p:tgtEl>
                                          <p:spTgt spid="112665">
                                            <p:txEl>
                                              <p:charRg st="13" end="1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12662">
                                            <p:txEl>
                                              <p:charRg st="0" end="28"/>
                                            </p:txEl>
                                          </p:spTgt>
                                        </p:tgtEl>
                                        <p:attrNameLst>
                                          <p:attrName>style.visibility</p:attrName>
                                        </p:attrNameLst>
                                      </p:cBhvr>
                                      <p:to>
                                        <p:strVal val="visible"/>
                                      </p:to>
                                    </p:set>
                                    <p:animEffect transition="in" filter="blinds(horizontal)">
                                      <p:cBhvr>
                                        <p:cTn id="15" dur="500"/>
                                        <p:tgtEl>
                                          <p:spTgt spid="112662">
                                            <p:txEl>
                                              <p:charRg st="0" end="28"/>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12662">
                                            <p:txEl>
                                              <p:charRg st="28" end="89"/>
                                            </p:txEl>
                                          </p:spTgt>
                                        </p:tgtEl>
                                        <p:attrNameLst>
                                          <p:attrName>style.visibility</p:attrName>
                                        </p:attrNameLst>
                                      </p:cBhvr>
                                      <p:to>
                                        <p:strVal val="visible"/>
                                      </p:to>
                                    </p:set>
                                    <p:animEffect transition="in" filter="blinds(horizontal)">
                                      <p:cBhvr>
                                        <p:cTn id="18" dur="500"/>
                                        <p:tgtEl>
                                          <p:spTgt spid="112662">
                                            <p:txEl>
                                              <p:charRg st="28" end="89"/>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2666">
                                            <p:txEl>
                                              <p:charRg st="0" end="15"/>
                                            </p:txEl>
                                          </p:spTgt>
                                        </p:tgtEl>
                                        <p:attrNameLst>
                                          <p:attrName>style.visibility</p:attrName>
                                        </p:attrNameLst>
                                      </p:cBhvr>
                                      <p:to>
                                        <p:strVal val="visible"/>
                                      </p:to>
                                    </p:set>
                                    <p:animEffect transition="in" filter="blinds(horizontal)">
                                      <p:cBhvr>
                                        <p:cTn id="23" dur="500"/>
                                        <p:tgtEl>
                                          <p:spTgt spid="112666">
                                            <p:txEl>
                                              <p:charRg st="0" end="15"/>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12666">
                                            <p:txEl>
                                              <p:charRg st="15" end="25"/>
                                            </p:txEl>
                                          </p:spTgt>
                                        </p:tgtEl>
                                        <p:attrNameLst>
                                          <p:attrName>style.visibility</p:attrName>
                                        </p:attrNameLst>
                                      </p:cBhvr>
                                      <p:to>
                                        <p:strVal val="visible"/>
                                      </p:to>
                                    </p:set>
                                    <p:animEffect transition="in" filter="blinds(horizontal)">
                                      <p:cBhvr>
                                        <p:cTn id="26" dur="500"/>
                                        <p:tgtEl>
                                          <p:spTgt spid="112666">
                                            <p:txEl>
                                              <p:charRg st="15" end="2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12663">
                                            <p:txEl>
                                              <p:charRg st="0" end="24"/>
                                            </p:txEl>
                                          </p:spTgt>
                                        </p:tgtEl>
                                        <p:attrNameLst>
                                          <p:attrName>style.visibility</p:attrName>
                                        </p:attrNameLst>
                                      </p:cBhvr>
                                      <p:to>
                                        <p:strVal val="visible"/>
                                      </p:to>
                                    </p:set>
                                    <p:animEffect transition="in" filter="blinds(horizontal)">
                                      <p:cBhvr>
                                        <p:cTn id="31" dur="500"/>
                                        <p:tgtEl>
                                          <p:spTgt spid="112663">
                                            <p:txEl>
                                              <p:charRg st="0" end="24"/>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12663">
                                            <p:txEl>
                                              <p:charRg st="24" end="86"/>
                                            </p:txEl>
                                          </p:spTgt>
                                        </p:tgtEl>
                                        <p:attrNameLst>
                                          <p:attrName>style.visibility</p:attrName>
                                        </p:attrNameLst>
                                      </p:cBhvr>
                                      <p:to>
                                        <p:strVal val="visible"/>
                                      </p:to>
                                    </p:set>
                                    <p:animEffect transition="in" filter="blinds(horizontal)">
                                      <p:cBhvr>
                                        <p:cTn id="34" dur="500"/>
                                        <p:tgtEl>
                                          <p:spTgt spid="112663">
                                            <p:txEl>
                                              <p:charRg st="24" end="8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12667"/>
                                        </p:tgtEl>
                                        <p:attrNameLst>
                                          <p:attrName>style.visibility</p:attrName>
                                        </p:attrNameLst>
                                      </p:cBhvr>
                                      <p:to>
                                        <p:strVal val="visible"/>
                                      </p:to>
                                    </p:set>
                                    <p:animEffect transition="in" filter="blinds(horizontal)">
                                      <p:cBhvr>
                                        <p:cTn id="39" dur="500"/>
                                        <p:tgtEl>
                                          <p:spTgt spid="112667"/>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12664">
                                            <p:txEl>
                                              <p:charRg st="0" end="53"/>
                                            </p:txEl>
                                          </p:spTgt>
                                        </p:tgtEl>
                                        <p:attrNameLst>
                                          <p:attrName>style.visibility</p:attrName>
                                        </p:attrNameLst>
                                      </p:cBhvr>
                                      <p:to>
                                        <p:strVal val="visible"/>
                                      </p:to>
                                    </p:set>
                                    <p:animEffect transition="in" filter="blinds(horizontal)">
                                      <p:cBhvr>
                                        <p:cTn id="44" dur="500"/>
                                        <p:tgtEl>
                                          <p:spTgt spid="112664">
                                            <p:txEl>
                                              <p:charRg st="0" end="53"/>
                                            </p:txEl>
                                          </p:spTgt>
                                        </p:tgtEl>
                                      </p:cBhvr>
                                    </p:animEffect>
                                  </p:childTnLst>
                                </p:cTn>
                              </p:par>
                              <p:par>
                                <p:cTn id="45" presetID="3" presetClass="entr" presetSubtype="10" fill="hold" nodeType="withEffect">
                                  <p:stCondLst>
                                    <p:cond delay="0"/>
                                  </p:stCondLst>
                                  <p:childTnLst>
                                    <p:set>
                                      <p:cBhvr>
                                        <p:cTn id="46" dur="1" fill="hold">
                                          <p:stCondLst>
                                            <p:cond delay="0"/>
                                          </p:stCondLst>
                                        </p:cTn>
                                        <p:tgtEl>
                                          <p:spTgt spid="112664">
                                            <p:txEl>
                                              <p:charRg st="53" end="84"/>
                                            </p:txEl>
                                          </p:spTgt>
                                        </p:tgtEl>
                                        <p:attrNameLst>
                                          <p:attrName>style.visibility</p:attrName>
                                        </p:attrNameLst>
                                      </p:cBhvr>
                                      <p:to>
                                        <p:strVal val="visible"/>
                                      </p:to>
                                    </p:set>
                                    <p:animEffect transition="in" filter="blinds(horizontal)">
                                      <p:cBhvr>
                                        <p:cTn id="47" dur="500"/>
                                        <p:tgtEl>
                                          <p:spTgt spid="112664">
                                            <p:txEl>
                                              <p:charRg st="53" end="8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2668"/>
                                        </p:tgtEl>
                                        <p:attrNameLst>
                                          <p:attrName>style.visibility</p:attrName>
                                        </p:attrNameLst>
                                      </p:cBhvr>
                                      <p:to>
                                        <p:strVal val="visible"/>
                                      </p:to>
                                    </p:set>
                                    <p:animEffect transition="in" filter="blinds(horizontal)">
                                      <p:cBhvr>
                                        <p:cTn id="52" dur="500"/>
                                        <p:tgtEl>
                                          <p:spTgt spid="11266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12669">
                                            <p:txEl>
                                              <p:charRg st="0" end="24"/>
                                            </p:txEl>
                                          </p:spTgt>
                                        </p:tgtEl>
                                        <p:attrNameLst>
                                          <p:attrName>style.visibility</p:attrName>
                                        </p:attrNameLst>
                                      </p:cBhvr>
                                      <p:to>
                                        <p:strVal val="visible"/>
                                      </p:to>
                                    </p:set>
                                    <p:animEffect transition="in" filter="blinds(horizontal)">
                                      <p:cBhvr>
                                        <p:cTn id="57" dur="500"/>
                                        <p:tgtEl>
                                          <p:spTgt spid="112669">
                                            <p:txEl>
                                              <p:charRg st="0" end="24"/>
                                            </p:txEl>
                                          </p:spTgt>
                                        </p:tgtEl>
                                      </p:cBhvr>
                                    </p:animEffect>
                                  </p:childTnLst>
                                </p:cTn>
                              </p:par>
                              <p:par>
                                <p:cTn id="58" presetID="3" presetClass="entr" presetSubtype="10" fill="hold" nodeType="withEffect">
                                  <p:stCondLst>
                                    <p:cond delay="0"/>
                                  </p:stCondLst>
                                  <p:childTnLst>
                                    <p:set>
                                      <p:cBhvr>
                                        <p:cTn id="59" dur="1" fill="hold">
                                          <p:stCondLst>
                                            <p:cond delay="0"/>
                                          </p:stCondLst>
                                        </p:cTn>
                                        <p:tgtEl>
                                          <p:spTgt spid="112669">
                                            <p:txEl>
                                              <p:charRg st="24" end="85"/>
                                            </p:txEl>
                                          </p:spTgt>
                                        </p:tgtEl>
                                        <p:attrNameLst>
                                          <p:attrName>style.visibility</p:attrName>
                                        </p:attrNameLst>
                                      </p:cBhvr>
                                      <p:to>
                                        <p:strVal val="visible"/>
                                      </p:to>
                                    </p:set>
                                    <p:animEffect transition="in" filter="blinds(horizontal)">
                                      <p:cBhvr>
                                        <p:cTn id="60" dur="500"/>
                                        <p:tgtEl>
                                          <p:spTgt spid="112669">
                                            <p:txEl>
                                              <p:charRg st="24" end="8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12670"/>
                                        </p:tgtEl>
                                        <p:attrNameLst>
                                          <p:attrName>style.visibility</p:attrName>
                                        </p:attrNameLst>
                                      </p:cBhvr>
                                      <p:to>
                                        <p:strVal val="visible"/>
                                      </p:to>
                                    </p:set>
                                    <p:animEffect transition="in" filter="blinds(horizontal)">
                                      <p:cBhvr>
                                        <p:cTn id="65" dur="500"/>
                                        <p:tgtEl>
                                          <p:spTgt spid="112670"/>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nodeType="clickEffect">
                                  <p:stCondLst>
                                    <p:cond delay="0"/>
                                  </p:stCondLst>
                                  <p:childTnLst>
                                    <p:set>
                                      <p:cBhvr>
                                        <p:cTn id="69" dur="1" fill="hold">
                                          <p:stCondLst>
                                            <p:cond delay="0"/>
                                          </p:stCondLst>
                                        </p:cTn>
                                        <p:tgtEl>
                                          <p:spTgt spid="112671">
                                            <p:txEl>
                                              <p:charRg st="0" end="49"/>
                                            </p:txEl>
                                          </p:spTgt>
                                        </p:tgtEl>
                                        <p:attrNameLst>
                                          <p:attrName>style.visibility</p:attrName>
                                        </p:attrNameLst>
                                      </p:cBhvr>
                                      <p:to>
                                        <p:strVal val="visible"/>
                                      </p:to>
                                    </p:set>
                                    <p:animEffect transition="in" filter="blinds(horizontal)">
                                      <p:cBhvr>
                                        <p:cTn id="70" dur="500"/>
                                        <p:tgtEl>
                                          <p:spTgt spid="112671">
                                            <p:txEl>
                                              <p:charRg st="0" end="49"/>
                                            </p:txEl>
                                          </p:spTgt>
                                        </p:tgtEl>
                                      </p:cBhvr>
                                    </p:animEffect>
                                  </p:childTnLst>
                                </p:cTn>
                              </p:par>
                              <p:par>
                                <p:cTn id="71" presetID="3" presetClass="entr" presetSubtype="10" fill="hold" nodeType="withEffect">
                                  <p:stCondLst>
                                    <p:cond delay="0"/>
                                  </p:stCondLst>
                                  <p:childTnLst>
                                    <p:set>
                                      <p:cBhvr>
                                        <p:cTn id="72" dur="1" fill="hold">
                                          <p:stCondLst>
                                            <p:cond delay="0"/>
                                          </p:stCondLst>
                                        </p:cTn>
                                        <p:tgtEl>
                                          <p:spTgt spid="112671">
                                            <p:txEl>
                                              <p:charRg st="49" end="80"/>
                                            </p:txEl>
                                          </p:spTgt>
                                        </p:tgtEl>
                                        <p:attrNameLst>
                                          <p:attrName>style.visibility</p:attrName>
                                        </p:attrNameLst>
                                      </p:cBhvr>
                                      <p:to>
                                        <p:strVal val="visible"/>
                                      </p:to>
                                    </p:set>
                                    <p:animEffect transition="in" filter="blinds(horizontal)">
                                      <p:cBhvr>
                                        <p:cTn id="73" dur="500"/>
                                        <p:tgtEl>
                                          <p:spTgt spid="112671">
                                            <p:txEl>
                                              <p:charRg st="49" end="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7" grpId="0"/>
      <p:bldP spid="112668" grpId="0"/>
      <p:bldP spid="112670"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graphicFrame>
        <p:nvGraphicFramePr>
          <p:cNvPr id="244760" name="Group 24"/>
          <p:cNvGraphicFramePr>
            <a:graphicFrameLocks noGrp="1"/>
          </p:cNvGraphicFramePr>
          <p:nvPr/>
        </p:nvGraphicFramePr>
        <p:xfrm>
          <a:off x="334963" y="1196975"/>
          <a:ext cx="11329988" cy="4733926"/>
        </p:xfrm>
        <a:graphic>
          <a:graphicData uri="http://schemas.openxmlformats.org/drawingml/2006/table">
            <a:tbl>
              <a:tblPr/>
              <a:tblGrid>
                <a:gridCol w="3743325"/>
                <a:gridCol w="7586662"/>
              </a:tblGrid>
              <a:tr h="1439863">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55000"/>
                        </a:lnSpc>
                        <a:spcBef>
                          <a:spcPct val="15000"/>
                        </a:spcBef>
                        <a:spcAft>
                          <a:spcPct val="0"/>
                        </a:spcAft>
                        <a:buClrTx/>
                        <a:buSzTx/>
                        <a:buFontTx/>
                        <a:buNone/>
                      </a:pPr>
                      <a:endParaRPr kumimoji="0" lang="zh-CN" altLang="zh-CN" sz="2500" b="1" i="0" u="none" strike="noStrike" cap="none" normalizeH="0" baseline="0" smtClean="0">
                        <a:ln>
                          <a:noFill/>
                        </a:ln>
                        <a:solidFill>
                          <a:srgbClr val="0000CC"/>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c>
                  <a:txBody>
                    <a:bodyPr/>
                    <a:lstStyle>
                      <a:lvl1pPr indent="228600"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228600" algn="l" defTabSz="1087755" rtl="0" eaLnBrk="1" fontAlgn="base" latinLnBrk="0" hangingPunct="1">
                        <a:lnSpc>
                          <a:spcPct val="115000"/>
                        </a:lnSpc>
                        <a:spcBef>
                          <a:spcPct val="15000"/>
                        </a:spcBef>
                        <a:spcAft>
                          <a:spcPct val="0"/>
                        </a:spcAft>
                        <a:buClrTx/>
                        <a:buSzTx/>
                        <a:buFontTx/>
                        <a:buNone/>
                      </a:pPr>
                      <a:endParaRPr kumimoji="0" lang="zh-CN" altLang="zh-CN" sz="2500" b="1" i="0" u="none" strike="noStrike" cap="none" normalizeH="0" baseline="0" smtClean="0">
                        <a:ln>
                          <a:noFill/>
                        </a:ln>
                        <a:solidFill>
                          <a:schemeClr val="tx1"/>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r>
              <a:tr h="2201863">
                <a:tc row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55000"/>
                        </a:lnSpc>
                        <a:spcBef>
                          <a:spcPct val="15000"/>
                        </a:spcBef>
                        <a:spcAft>
                          <a:spcPct val="0"/>
                        </a:spcAft>
                        <a:buClrTx/>
                        <a:buSzTx/>
                        <a:buFontTx/>
                        <a:buNone/>
                      </a:pPr>
                      <a:endParaRPr kumimoji="0" lang="zh-CN" altLang="zh-CN" sz="2500" b="1" i="0" u="none" strike="noStrike" cap="none" normalizeH="0" baseline="0" smtClean="0">
                        <a:ln>
                          <a:noFill/>
                        </a:ln>
                        <a:solidFill>
                          <a:srgbClr val="0000CC"/>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c>
                  <a:txBody>
                    <a:bodyPr/>
                    <a:lstStyle>
                      <a:lvl1pPr indent="228600"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228600" algn="l" defTabSz="1087755" rtl="0" eaLnBrk="1" fontAlgn="base" latinLnBrk="0" hangingPunct="1">
                        <a:lnSpc>
                          <a:spcPct val="115000"/>
                        </a:lnSpc>
                        <a:spcBef>
                          <a:spcPct val="15000"/>
                        </a:spcBef>
                        <a:spcAft>
                          <a:spcPct val="0"/>
                        </a:spcAft>
                        <a:buClrTx/>
                        <a:buSzTx/>
                        <a:buFontTx/>
                        <a:buNone/>
                      </a:pPr>
                      <a:endParaRPr kumimoji="0" lang="zh-CN" altLang="zh-CN" sz="2500" b="1" i="0" u="none" strike="noStrike" cap="none" normalizeH="0" baseline="0" smtClean="0">
                        <a:ln>
                          <a:noFill/>
                        </a:ln>
                        <a:solidFill>
                          <a:schemeClr val="tx1"/>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r>
              <a:tr h="1092200">
                <a:tc vMerge="1">
                  <a:tcPr/>
                </a:tc>
                <a:tc>
                  <a:txBody>
                    <a:bodyPr/>
                    <a:lstStyle>
                      <a:lvl1pPr indent="228600"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228600" algn="l" defTabSz="1087755" rtl="0" eaLnBrk="1" fontAlgn="base" latinLnBrk="0" hangingPunct="1">
                        <a:lnSpc>
                          <a:spcPct val="115000"/>
                        </a:lnSpc>
                        <a:spcBef>
                          <a:spcPct val="15000"/>
                        </a:spcBef>
                        <a:spcAft>
                          <a:spcPct val="0"/>
                        </a:spcAft>
                        <a:buClrTx/>
                        <a:buSzTx/>
                        <a:buFontTx/>
                        <a:buNone/>
                      </a:pPr>
                      <a:endParaRPr kumimoji="0" lang="zh-CN" altLang="zh-CN" sz="2500" b="1" i="0" u="none" strike="noStrike" cap="none" normalizeH="0" baseline="0" smtClean="0">
                        <a:ln>
                          <a:noFill/>
                        </a:ln>
                        <a:solidFill>
                          <a:schemeClr val="tx1"/>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txBody>
                  <a:tcPr marL="121904" marR="121904" marT="45731" marB="45731" horzOverflow="overflow">
                    <a:lnL w="38100" cap="flat" cmpd="sng" algn="ctr">
                      <a:solidFill>
                        <a:schemeClr val="bg1"/>
                      </a:solidFill>
                      <a:prstDash val="solid"/>
                      <a:miter lim="800000"/>
                      <a:headEnd type="none" w="med" len="med"/>
                      <a:tailEnd type="none" w="med" len="med"/>
                    </a:lnL>
                    <a:lnR w="38100" cap="flat" cmpd="sng" algn="ctr">
                      <a:solidFill>
                        <a:schemeClr val="bg1"/>
                      </a:solidFill>
                      <a:prstDash val="solid"/>
                      <a:miter lim="800000"/>
                      <a:headEnd type="none" w="med" len="med"/>
                      <a:tailEnd type="none" w="med" len="med"/>
                    </a:lnR>
                    <a:lnT w="38100" cap="flat" cmpd="sng" algn="ctr">
                      <a:solidFill>
                        <a:schemeClr val="bg1"/>
                      </a:solidFill>
                      <a:prstDash val="solid"/>
                      <a:miter lim="800000"/>
                      <a:headEnd type="none" w="med" len="med"/>
                      <a:tailEnd type="none" w="med" len="med"/>
                    </a:lnT>
                    <a:lnB w="38100" cap="flat" cmpd="sng" algn="ctr">
                      <a:solidFill>
                        <a:schemeClr val="bg1"/>
                      </a:solidFill>
                      <a:prstDash val="solid"/>
                      <a:miter lim="800000"/>
                      <a:headEnd type="none" w="med" len="med"/>
                      <a:tailEnd type="none" w="med" len="med"/>
                    </a:lnB>
                    <a:lnTlToBr>
                      <a:noFill/>
                    </a:lnTlToBr>
                    <a:lnBlToTr>
                      <a:noFill/>
                    </a:lnBlToTr>
                    <a:gradFill rotWithShape="1">
                      <a:gsLst>
                        <a:gs pos="0">
                          <a:srgbClr val="5E7676">
                            <a:alpha val="48000"/>
                          </a:srgbClr>
                        </a:gs>
                        <a:gs pos="100000">
                          <a:srgbClr val="CCFFFF">
                            <a:alpha val="10001"/>
                          </a:srgbClr>
                        </a:gs>
                      </a:gsLst>
                      <a:lin ang="5400000" scaled="1"/>
                    </a:gradFill>
                  </a:tcPr>
                </a:tc>
              </a:tr>
            </a:tbl>
          </a:graphicData>
        </a:graphic>
      </p:graphicFrame>
      <p:sp>
        <p:nvSpPr>
          <p:cNvPr id="113679" name="Rectangle 15"/>
          <p:cNvSpPr/>
          <p:nvPr/>
        </p:nvSpPr>
        <p:spPr>
          <a:xfrm>
            <a:off x="4175125" y="1577975"/>
            <a:ext cx="7107238" cy="838200"/>
          </a:xfrm>
          <a:prstGeom prst="rect">
            <a:avLst/>
          </a:prstGeom>
          <a:noFill/>
          <a:ln w="9525">
            <a:noFill/>
          </a:ln>
        </p:spPr>
        <p:txBody>
          <a:bodyPr lIns="108850" tIns="54425" rIns="108850" bIns="54425">
            <a:spAutoFit/>
          </a:bodyPr>
          <a:p>
            <a:pPr eaLnBrk="1" hangingPunct="1">
              <a:lnSpc>
                <a:spcPct val="120000"/>
              </a:lnSpc>
              <a:buFontTx/>
            </a:pPr>
            <a:r>
              <a:rPr lang="zh-TW" altLang="en-US" sz="2000" b="1" dirty="0">
                <a:solidFill>
                  <a:srgbClr val="000000"/>
                </a:solidFill>
                <a:latin typeface="微软雅黑" panose="020B0503020204020204" pitchFamily="34" charset="-122"/>
              </a:rPr>
              <a:t>借</a:t>
            </a: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长期股权</a:t>
            </a:r>
            <a:r>
              <a:rPr lang="zh-CN" altLang="en-US" sz="2000" b="1" dirty="0">
                <a:solidFill>
                  <a:srgbClr val="000000"/>
                </a:solidFill>
                <a:latin typeface="微软雅黑" panose="020B0503020204020204" pitchFamily="34" charset="-122"/>
              </a:rPr>
              <a:t>投</a:t>
            </a:r>
            <a:r>
              <a:rPr lang="zh-TW" altLang="en-US" sz="2000" b="1" dirty="0">
                <a:solidFill>
                  <a:srgbClr val="000000"/>
                </a:solidFill>
                <a:latin typeface="微软雅黑" panose="020B0503020204020204" pitchFamily="34" charset="-122"/>
              </a:rPr>
              <a:t>资</a:t>
            </a:r>
            <a:r>
              <a:rPr lang="en-US" altLang="zh-CN" sz="2000" b="1" dirty="0">
                <a:solidFill>
                  <a:srgbClr val="000000"/>
                </a:solidFill>
                <a:latin typeface="微软雅黑" panose="020B0503020204020204" pitchFamily="34" charset="-122"/>
              </a:rPr>
              <a:t>——B</a:t>
            </a:r>
            <a:r>
              <a:rPr lang="zh-TW" altLang="en-US" sz="2000" b="1" dirty="0">
                <a:solidFill>
                  <a:srgbClr val="000000"/>
                </a:solidFill>
                <a:latin typeface="微软雅黑" panose="020B0503020204020204" pitchFamily="34" charset="-122"/>
              </a:rPr>
              <a:t>公司 </a:t>
            </a:r>
            <a:r>
              <a:rPr lang="zh-CN" altLang="en-US" sz="2000" b="1" dirty="0">
                <a:solidFill>
                  <a:srgbClr val="000000"/>
                </a:solidFill>
                <a:latin typeface="微软雅黑" panose="020B0503020204020204" pitchFamily="34" charset="-122"/>
              </a:rPr>
              <a:t>（其他综合收益）  </a:t>
            </a:r>
            <a:r>
              <a:rPr lang="en-US" altLang="zh-CN" sz="2000" b="1" dirty="0">
                <a:solidFill>
                  <a:srgbClr val="000000"/>
                </a:solidFill>
                <a:latin typeface="微软雅黑" panose="020B0503020204020204" pitchFamily="34" charset="-122"/>
              </a:rPr>
              <a:t>30</a:t>
            </a:r>
            <a:endParaRPr lang="en-US" altLang="zh-CN" sz="2000" b="1" dirty="0">
              <a:latin typeface="微软雅黑" panose="020B0503020204020204" pitchFamily="34" charset="-122"/>
            </a:endParaRPr>
          </a:p>
          <a:p>
            <a:pPr eaLnBrk="1" hangingPunct="1">
              <a:lnSpc>
                <a:spcPct val="120000"/>
              </a:lnSpc>
              <a:buFontTx/>
            </a:pPr>
            <a:r>
              <a:rPr lang="zh-TW"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 </a:t>
            </a:r>
            <a:r>
              <a:rPr lang="zh-TW"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 </a:t>
            </a:r>
            <a:r>
              <a:rPr lang="zh-TW"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 贷</a:t>
            </a:r>
            <a:r>
              <a:rPr lang="en-US" altLang="zh-CN" sz="2000" b="1" dirty="0">
                <a:solidFill>
                  <a:srgbClr val="000000"/>
                </a:solidFill>
                <a:latin typeface="微软雅黑" panose="020B0503020204020204" pitchFamily="34" charset="-122"/>
              </a:rPr>
              <a:t>: </a:t>
            </a:r>
            <a:r>
              <a:rPr lang="zh-CN" altLang="en-US" sz="2000" b="1" dirty="0">
                <a:solidFill>
                  <a:srgbClr val="0000CC"/>
                </a:solidFill>
                <a:latin typeface="微软雅黑" panose="020B0503020204020204" pitchFamily="34" charset="-122"/>
              </a:rPr>
              <a:t>其他综合收益</a:t>
            </a: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30</a:t>
            </a:r>
            <a:endParaRPr lang="en-US" altLang="zh-CN" sz="2000" b="1" dirty="0">
              <a:solidFill>
                <a:srgbClr val="000000"/>
              </a:solidFill>
              <a:latin typeface="微软雅黑" panose="020B0503020204020204" pitchFamily="34" charset="-122"/>
            </a:endParaRPr>
          </a:p>
        </p:txBody>
      </p:sp>
      <p:sp>
        <p:nvSpPr>
          <p:cNvPr id="113680" name="Rectangle 16"/>
          <p:cNvSpPr/>
          <p:nvPr/>
        </p:nvSpPr>
        <p:spPr>
          <a:xfrm>
            <a:off x="3983038" y="2781300"/>
            <a:ext cx="7489825" cy="1933575"/>
          </a:xfrm>
          <a:prstGeom prst="rect">
            <a:avLst/>
          </a:prstGeom>
          <a:noFill/>
          <a:ln w="9525">
            <a:noFill/>
          </a:ln>
        </p:spPr>
        <p:txBody>
          <a:bodyPr lIns="108850" tIns="54425" rIns="108850" bIns="54425">
            <a:spAutoFit/>
          </a:bodyPr>
          <a:p>
            <a:pPr eaLnBrk="1" hangingPunct="1">
              <a:lnSpc>
                <a:spcPct val="120000"/>
              </a:lnSpc>
              <a:buFontTx/>
            </a:pPr>
            <a:r>
              <a:rPr lang="zh-TW" altLang="en-US" sz="2000" b="1" dirty="0">
                <a:solidFill>
                  <a:srgbClr val="000000"/>
                </a:solidFill>
                <a:latin typeface="微软雅黑" panose="020B0503020204020204" pitchFamily="34" charset="-122"/>
              </a:rPr>
              <a:t>  借</a:t>
            </a:r>
            <a:r>
              <a:rPr lang="en-US" altLang="zh-CN" sz="2000" b="1" dirty="0">
                <a:solidFill>
                  <a:srgbClr val="000000"/>
                </a:solidFill>
                <a:latin typeface="微软雅黑" panose="020B0503020204020204" pitchFamily="34" charset="-122"/>
              </a:rPr>
              <a:t>: </a:t>
            </a:r>
            <a:r>
              <a:rPr lang="zh-TW" altLang="en-US" sz="2000" b="1" dirty="0">
                <a:solidFill>
                  <a:srgbClr val="000000"/>
                </a:solidFill>
                <a:latin typeface="微软雅黑" panose="020B0503020204020204" pitchFamily="34" charset="-122"/>
              </a:rPr>
              <a:t>银行存款</a:t>
            </a: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1200</a:t>
            </a:r>
            <a:endParaRPr lang="en-US" altLang="zh-CN" sz="2000" b="1" dirty="0">
              <a:latin typeface="微软雅黑" panose="020B0503020204020204" pitchFamily="34" charset="-122"/>
            </a:endParaRPr>
          </a:p>
          <a:p>
            <a:pPr eaLnBrk="1" hangingPunct="1">
              <a:lnSpc>
                <a:spcPct val="120000"/>
              </a:lnSpc>
              <a:buFontTx/>
            </a:pPr>
            <a:r>
              <a:rPr lang="en-US" altLang="zh-CN" sz="2000" b="1" dirty="0">
                <a:solidFill>
                  <a:srgbClr val="000000"/>
                </a:solidFill>
                <a:latin typeface="微软雅黑" panose="020B0503020204020204" pitchFamily="34" charset="-122"/>
              </a:rPr>
              <a:t>        </a:t>
            </a:r>
            <a:r>
              <a:rPr lang="zh-CN" altLang="en-US" sz="2000" b="1" dirty="0">
                <a:solidFill>
                  <a:srgbClr val="000000"/>
                </a:solidFill>
                <a:latin typeface="微软雅黑" panose="020B0503020204020204" pitchFamily="34" charset="-122"/>
              </a:rPr>
              <a:t>贷：</a:t>
            </a:r>
            <a:r>
              <a:rPr lang="zh-TW" altLang="en-US" sz="2000" b="1" dirty="0">
                <a:solidFill>
                  <a:srgbClr val="000000"/>
                </a:solidFill>
                <a:latin typeface="微软雅黑" panose="020B0503020204020204" pitchFamily="34" charset="-122"/>
              </a:rPr>
              <a:t>长期股权投资</a:t>
            </a:r>
            <a:r>
              <a:rPr lang="en-US" altLang="zh-CN" sz="2000" b="1" dirty="0">
                <a:solidFill>
                  <a:srgbClr val="000000"/>
                </a:solidFill>
                <a:latin typeface="微软雅黑" panose="020B0503020204020204" pitchFamily="34" charset="-122"/>
              </a:rPr>
              <a:t>——B </a:t>
            </a:r>
            <a:r>
              <a:rPr lang="zh-TW" altLang="en-US" sz="2000" b="1" dirty="0">
                <a:solidFill>
                  <a:srgbClr val="000000"/>
                </a:solidFill>
                <a:latin typeface="微软雅黑" panose="020B0503020204020204" pitchFamily="34" charset="-122"/>
              </a:rPr>
              <a:t>公司 </a:t>
            </a:r>
            <a:r>
              <a:rPr lang="zh-CN" altLang="en-US" sz="2000" b="1" dirty="0">
                <a:solidFill>
                  <a:srgbClr val="000000"/>
                </a:solidFill>
                <a:latin typeface="微软雅黑" panose="020B0503020204020204" pitchFamily="34" charset="-122"/>
              </a:rPr>
              <a:t>（成本）              </a:t>
            </a:r>
            <a:r>
              <a:rPr lang="en-US" altLang="zh-CN" sz="2000" b="1" dirty="0">
                <a:solidFill>
                  <a:srgbClr val="000000"/>
                </a:solidFill>
                <a:latin typeface="微软雅黑" panose="020B0503020204020204" pitchFamily="34" charset="-122"/>
              </a:rPr>
              <a:t>900</a:t>
            </a:r>
            <a:endParaRPr lang="en-US" altLang="zh-CN" sz="2000" b="1" dirty="0">
              <a:latin typeface="微软雅黑" panose="020B0503020204020204" pitchFamily="34" charset="-122"/>
            </a:endParaRPr>
          </a:p>
          <a:p>
            <a:pPr eaLnBrk="1" hangingPunct="1">
              <a:lnSpc>
                <a:spcPct val="120000"/>
              </a:lnSpc>
              <a:buFontTx/>
            </a:pPr>
            <a:r>
              <a:rPr lang="en-US" altLang="zh-CN" sz="2000" b="1" dirty="0">
                <a:solidFill>
                  <a:srgbClr val="000000"/>
                </a:solidFill>
                <a:latin typeface="微软雅黑" panose="020B0503020204020204" pitchFamily="34" charset="-122"/>
              </a:rPr>
              <a:t>                                   ——B </a:t>
            </a:r>
            <a:r>
              <a:rPr lang="zh-TW" altLang="en-US" sz="2000" b="1" dirty="0">
                <a:solidFill>
                  <a:srgbClr val="000000"/>
                </a:solidFill>
                <a:latin typeface="微软雅黑" panose="020B0503020204020204" pitchFamily="34" charset="-122"/>
              </a:rPr>
              <a:t>公司 </a:t>
            </a:r>
            <a:r>
              <a:rPr lang="zh-CN" altLang="en-US" sz="2000" b="1" dirty="0">
                <a:solidFill>
                  <a:srgbClr val="000000"/>
                </a:solidFill>
                <a:latin typeface="微软雅黑" panose="020B0503020204020204" pitchFamily="34" charset="-122"/>
              </a:rPr>
              <a:t>（</a:t>
            </a:r>
            <a:r>
              <a:rPr lang="zh-TW" altLang="en-US" sz="2000" b="1" dirty="0">
                <a:solidFill>
                  <a:srgbClr val="000000"/>
                </a:solidFill>
                <a:latin typeface="微软雅黑" panose="020B0503020204020204" pitchFamily="34" charset="-122"/>
              </a:rPr>
              <a:t>损益调整</a:t>
            </a: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140</a:t>
            </a:r>
            <a:endParaRPr lang="en-US" altLang="zh-CN" sz="2000" b="1" dirty="0">
              <a:latin typeface="微软雅黑" panose="020B0503020204020204" pitchFamily="34" charset="-122"/>
            </a:endParaRPr>
          </a:p>
          <a:p>
            <a:pPr eaLnBrk="1" hangingPunct="1">
              <a:lnSpc>
                <a:spcPct val="120000"/>
              </a:lnSpc>
              <a:buFontTx/>
            </a:pPr>
            <a:r>
              <a:rPr lang="en-US" altLang="zh-CN" sz="2000" b="1" dirty="0">
                <a:solidFill>
                  <a:srgbClr val="000000"/>
                </a:solidFill>
                <a:latin typeface="微软雅黑" panose="020B0503020204020204" pitchFamily="34" charset="-122"/>
              </a:rPr>
              <a:t>                                   ——B </a:t>
            </a:r>
            <a:r>
              <a:rPr lang="zh-TW" altLang="en-US" sz="2000" b="1" dirty="0">
                <a:solidFill>
                  <a:srgbClr val="000000"/>
                </a:solidFill>
                <a:latin typeface="微软雅黑" panose="020B0503020204020204" pitchFamily="34" charset="-122"/>
              </a:rPr>
              <a:t>公司 </a:t>
            </a:r>
            <a:r>
              <a:rPr lang="zh-CN" altLang="en-US" sz="2000" b="1" dirty="0">
                <a:solidFill>
                  <a:srgbClr val="000000"/>
                </a:solidFill>
                <a:latin typeface="微软雅黑" panose="020B0503020204020204" pitchFamily="34" charset="-122"/>
              </a:rPr>
              <a:t>（其他综合收益）  </a:t>
            </a:r>
            <a:r>
              <a:rPr lang="en-US" altLang="zh-CN" sz="2000" b="1" dirty="0">
                <a:solidFill>
                  <a:srgbClr val="000000"/>
                </a:solidFill>
                <a:latin typeface="微软雅黑" panose="020B0503020204020204" pitchFamily="34" charset="-122"/>
              </a:rPr>
              <a:t>30</a:t>
            </a:r>
            <a:endParaRPr lang="en-US" altLang="zh-CN" sz="2000" b="1" dirty="0">
              <a:latin typeface="微软雅黑" panose="020B0503020204020204" pitchFamily="34" charset="-122"/>
            </a:endParaRPr>
          </a:p>
          <a:p>
            <a:pPr eaLnBrk="1" hangingPunct="1">
              <a:lnSpc>
                <a:spcPct val="120000"/>
              </a:lnSpc>
              <a:buFontTx/>
            </a:pPr>
            <a:r>
              <a:rPr lang="en-US" altLang="zh-CN" sz="2000" b="1" dirty="0">
                <a:solidFill>
                  <a:srgbClr val="000000"/>
                </a:solidFill>
                <a:latin typeface="微软雅黑" panose="020B0503020204020204" pitchFamily="34" charset="-122"/>
              </a:rPr>
              <a:t>            </a:t>
            </a:r>
            <a:r>
              <a:rPr lang="zh-CN" altLang="en-US" sz="2000" b="1" dirty="0">
                <a:solidFill>
                  <a:srgbClr val="000000"/>
                </a:solidFill>
                <a:latin typeface="微软雅黑" panose="020B0503020204020204" pitchFamily="34" charset="-122"/>
              </a:rPr>
              <a:t>投资收益                                                       </a:t>
            </a:r>
            <a:r>
              <a:rPr lang="en-US" altLang="zh-CN" sz="2000" b="1" dirty="0">
                <a:solidFill>
                  <a:srgbClr val="000000"/>
                </a:solidFill>
                <a:latin typeface="微软雅黑" panose="020B0503020204020204" pitchFamily="34" charset="-122"/>
              </a:rPr>
              <a:t>130</a:t>
            </a:r>
            <a:endParaRPr lang="en-US" altLang="zh-CN" sz="2000" b="1" dirty="0">
              <a:solidFill>
                <a:srgbClr val="000000"/>
              </a:solidFill>
              <a:latin typeface="微软雅黑" panose="020B0503020204020204" pitchFamily="34" charset="-122"/>
            </a:endParaRPr>
          </a:p>
        </p:txBody>
      </p:sp>
      <p:sp>
        <p:nvSpPr>
          <p:cNvPr id="113681" name="Rectangle 17"/>
          <p:cNvSpPr/>
          <p:nvPr/>
        </p:nvSpPr>
        <p:spPr>
          <a:xfrm>
            <a:off x="431800" y="1341438"/>
            <a:ext cx="3551238" cy="1203325"/>
          </a:xfrm>
          <a:prstGeom prst="rect">
            <a:avLst/>
          </a:prstGeom>
          <a:noFill/>
          <a:ln w="9525">
            <a:noFill/>
          </a:ln>
        </p:spPr>
        <p:txBody>
          <a:bodyPr lIns="108850" tIns="54425" rIns="108850" bIns="54425">
            <a:spAutoFit/>
          </a:bodyPr>
          <a:p>
            <a:pPr eaLnBrk="1" hangingPunct="1">
              <a:lnSpc>
                <a:spcPct val="120000"/>
              </a:lnSpc>
              <a:buFontTx/>
            </a:pP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6</a:t>
            </a: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B</a:t>
            </a:r>
            <a:r>
              <a:rPr lang="zh-TW" altLang="en-US" sz="2000" b="1" dirty="0">
                <a:solidFill>
                  <a:srgbClr val="3333FF"/>
                </a:solidFill>
                <a:latin typeface="微软雅黑" panose="020B0503020204020204" pitchFamily="34" charset="-122"/>
              </a:rPr>
              <a:t>公司</a:t>
            </a:r>
            <a:r>
              <a:rPr lang="zh-CN" altLang="en-US" sz="2000" b="1" dirty="0">
                <a:solidFill>
                  <a:srgbClr val="3333FF"/>
                </a:solidFill>
                <a:latin typeface="微软雅黑" panose="020B0503020204020204" pitchFamily="34" charset="-122"/>
              </a:rPr>
              <a:t>因持有的可供出售金融资产公允价值变动调整增加资本公积</a:t>
            </a:r>
            <a:r>
              <a:rPr lang="en-US" altLang="zh-CN" sz="2000" b="1" dirty="0">
                <a:solidFill>
                  <a:srgbClr val="3333FF"/>
                </a:solidFill>
                <a:latin typeface="微软雅黑" panose="020B0503020204020204" pitchFamily="34" charset="-122"/>
              </a:rPr>
              <a:t>l50</a:t>
            </a:r>
            <a:r>
              <a:rPr lang="zh-TW" altLang="en-US" sz="2000" b="1" dirty="0">
                <a:solidFill>
                  <a:srgbClr val="3333FF"/>
                </a:solidFill>
                <a:latin typeface="微软雅黑" panose="020B0503020204020204" pitchFamily="34" charset="-122"/>
              </a:rPr>
              <a:t>万元</a:t>
            </a:r>
            <a:r>
              <a:rPr lang="zh-CN" altLang="en-US" sz="2000" b="1" dirty="0">
                <a:solidFill>
                  <a:srgbClr val="3333FF"/>
                </a:solidFill>
                <a:latin typeface="微软雅黑" panose="020B0503020204020204" pitchFamily="34" charset="-122"/>
              </a:rPr>
              <a:t>时</a:t>
            </a:r>
            <a:endParaRPr lang="zh-CN" altLang="en-US" sz="2000" b="1" dirty="0">
              <a:solidFill>
                <a:srgbClr val="3333FF"/>
              </a:solidFill>
              <a:latin typeface="微软雅黑" panose="020B0503020204020204" pitchFamily="34" charset="-122"/>
            </a:endParaRPr>
          </a:p>
        </p:txBody>
      </p:sp>
      <p:sp>
        <p:nvSpPr>
          <p:cNvPr id="113682" name="Rectangle 18"/>
          <p:cNvSpPr/>
          <p:nvPr/>
        </p:nvSpPr>
        <p:spPr>
          <a:xfrm>
            <a:off x="431800" y="4149725"/>
            <a:ext cx="3517900" cy="838200"/>
          </a:xfrm>
          <a:prstGeom prst="rect">
            <a:avLst/>
          </a:prstGeom>
          <a:noFill/>
          <a:ln w="9525">
            <a:noFill/>
          </a:ln>
        </p:spPr>
        <p:txBody>
          <a:bodyPr lIns="108850" tIns="54425" rIns="108850" bIns="54425">
            <a:spAutoFit/>
          </a:bodyPr>
          <a:p>
            <a:pPr eaLnBrk="1" hangingPunct="1">
              <a:lnSpc>
                <a:spcPct val="120000"/>
              </a:lnSpc>
              <a:buFontTx/>
            </a:pP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7</a:t>
            </a:r>
            <a:r>
              <a:rPr lang="zh-CN" altLang="en-US" sz="2000" b="1" dirty="0">
                <a:solidFill>
                  <a:srgbClr val="3333FF"/>
                </a:solidFill>
                <a:latin typeface="微软雅黑" panose="020B0503020204020204" pitchFamily="34" charset="-122"/>
              </a:rPr>
              <a:t>） </a:t>
            </a:r>
            <a:r>
              <a:rPr lang="en-US" altLang="zh-CN" sz="2000" b="1" dirty="0">
                <a:solidFill>
                  <a:srgbClr val="3333FF"/>
                </a:solidFill>
                <a:latin typeface="微软雅黑" panose="020B0503020204020204" pitchFamily="34" charset="-122"/>
              </a:rPr>
              <a:t>2018</a:t>
            </a:r>
            <a:r>
              <a:rPr lang="zh-TW" altLang="en-US" sz="2000" b="1" dirty="0">
                <a:solidFill>
                  <a:srgbClr val="3333FF"/>
                </a:solidFill>
                <a:latin typeface="微软雅黑" panose="020B0503020204020204" pitchFamily="34" charset="-122"/>
              </a:rPr>
              <a:t>年</a:t>
            </a:r>
            <a:r>
              <a:rPr lang="en-US" altLang="zh-CN" sz="2000" b="1" dirty="0">
                <a:solidFill>
                  <a:srgbClr val="3333FF"/>
                </a:solidFill>
                <a:latin typeface="微软雅黑" panose="020B0503020204020204" pitchFamily="34" charset="-122"/>
              </a:rPr>
              <a:t>9</a:t>
            </a:r>
            <a:r>
              <a:rPr lang="zh-TW" altLang="en-US" sz="2000" b="1" dirty="0">
                <a:solidFill>
                  <a:srgbClr val="3333FF"/>
                </a:solidFill>
                <a:latin typeface="微软雅黑" panose="020B0503020204020204" pitchFamily="34" charset="-122"/>
              </a:rPr>
              <a:t>月</a:t>
            </a:r>
            <a:r>
              <a:rPr lang="en-US" altLang="zh-CN" sz="2000" b="1" dirty="0">
                <a:solidFill>
                  <a:srgbClr val="3333FF"/>
                </a:solidFill>
                <a:latin typeface="微软雅黑" panose="020B0503020204020204" pitchFamily="34" charset="-122"/>
              </a:rPr>
              <a:t>5</a:t>
            </a:r>
            <a:r>
              <a:rPr lang="zh-TW" altLang="en-US" sz="2000" b="1" dirty="0">
                <a:solidFill>
                  <a:srgbClr val="3333FF"/>
                </a:solidFill>
                <a:latin typeface="微软雅黑" panose="020B0503020204020204" pitchFamily="34" charset="-122"/>
              </a:rPr>
              <a:t>日</a:t>
            </a:r>
            <a:r>
              <a:rPr lang="zh-CN" altLang="en-US" sz="2000" b="1" dirty="0">
                <a:solidFill>
                  <a:srgbClr val="3333FF"/>
                </a:solidFill>
                <a:latin typeface="微软雅黑" panose="020B0503020204020204" pitchFamily="34" charset="-122"/>
              </a:rPr>
              <a:t>甲</a:t>
            </a:r>
            <a:r>
              <a:rPr lang="zh-TW" altLang="en-US" sz="2000" b="1" dirty="0">
                <a:solidFill>
                  <a:srgbClr val="3333FF"/>
                </a:solidFill>
                <a:latin typeface="微软雅黑" panose="020B0503020204020204" pitchFamily="34" charset="-122"/>
              </a:rPr>
              <a:t>公司转让对</a:t>
            </a:r>
            <a:r>
              <a:rPr lang="en-US" altLang="zh-CN" sz="2000" b="1" dirty="0">
                <a:solidFill>
                  <a:srgbClr val="3333FF"/>
                </a:solidFill>
                <a:latin typeface="微软雅黑" panose="020B0503020204020204" pitchFamily="34" charset="-122"/>
              </a:rPr>
              <a:t>B</a:t>
            </a:r>
            <a:r>
              <a:rPr lang="zh-TW" altLang="en-US" sz="2000" b="1" dirty="0">
                <a:solidFill>
                  <a:srgbClr val="3333FF"/>
                </a:solidFill>
                <a:latin typeface="微软雅黑" panose="020B0503020204020204" pitchFamily="34" charset="-122"/>
              </a:rPr>
              <a:t>公司的全部</a:t>
            </a:r>
            <a:r>
              <a:rPr lang="zh-CN" altLang="en-US" sz="2000" b="1" dirty="0">
                <a:solidFill>
                  <a:srgbClr val="3333FF"/>
                </a:solidFill>
                <a:latin typeface="微软雅黑" panose="020B0503020204020204" pitchFamily="34" charset="-122"/>
              </a:rPr>
              <a:t>投</a:t>
            </a:r>
            <a:r>
              <a:rPr lang="zh-TW" altLang="en-US" sz="2000" b="1" dirty="0">
                <a:solidFill>
                  <a:srgbClr val="3333FF"/>
                </a:solidFill>
                <a:latin typeface="微软雅黑" panose="020B0503020204020204" pitchFamily="34" charset="-122"/>
              </a:rPr>
              <a:t>资</a:t>
            </a:r>
            <a:r>
              <a:rPr lang="zh-CN" altLang="en-US" sz="2000" b="1" dirty="0">
                <a:solidFill>
                  <a:srgbClr val="3333FF"/>
                </a:solidFill>
                <a:latin typeface="微软雅黑" panose="020B0503020204020204" pitchFamily="34" charset="-122"/>
              </a:rPr>
              <a:t>时</a:t>
            </a:r>
            <a:endParaRPr lang="zh-CN" altLang="en-US" sz="2000" b="1" dirty="0">
              <a:solidFill>
                <a:srgbClr val="3333FF"/>
              </a:solidFill>
              <a:latin typeface="微软雅黑" panose="020B0503020204020204" pitchFamily="34" charset="-122"/>
            </a:endParaRPr>
          </a:p>
        </p:txBody>
      </p:sp>
      <p:sp>
        <p:nvSpPr>
          <p:cNvPr id="113683" name="Rectangle 19"/>
          <p:cNvSpPr/>
          <p:nvPr/>
        </p:nvSpPr>
        <p:spPr>
          <a:xfrm>
            <a:off x="4283075" y="5064125"/>
            <a:ext cx="7297738" cy="838200"/>
          </a:xfrm>
          <a:prstGeom prst="rect">
            <a:avLst/>
          </a:prstGeom>
          <a:noFill/>
          <a:ln w="9525">
            <a:noFill/>
          </a:ln>
        </p:spPr>
        <p:txBody>
          <a:bodyPr lIns="108850" tIns="54425" rIns="108850" bIns="54425">
            <a:spAutoFit/>
          </a:bodyPr>
          <a:p>
            <a:pPr eaLnBrk="1" hangingPunct="1">
              <a:lnSpc>
                <a:spcPct val="120000"/>
              </a:lnSpc>
              <a:buFontTx/>
            </a:pPr>
            <a:r>
              <a:rPr lang="zh-CN" altLang="en-US" sz="2000" b="1" dirty="0">
                <a:solidFill>
                  <a:srgbClr val="000000"/>
                </a:solidFill>
                <a:latin typeface="微软雅黑" panose="020B0503020204020204" pitchFamily="34" charset="-122"/>
              </a:rPr>
              <a:t>借：其他综合收益      </a:t>
            </a:r>
            <a:r>
              <a:rPr lang="en-US" altLang="zh-CN" sz="2000" b="1" dirty="0">
                <a:solidFill>
                  <a:srgbClr val="000000"/>
                </a:solidFill>
                <a:latin typeface="微软雅黑" panose="020B0503020204020204" pitchFamily="34" charset="-122"/>
              </a:rPr>
              <a:t>30</a:t>
            </a:r>
            <a:endParaRPr lang="en-US" altLang="zh-CN" sz="2000" b="1" dirty="0">
              <a:latin typeface="微软雅黑" panose="020B0503020204020204" pitchFamily="34" charset="-122"/>
            </a:endParaRPr>
          </a:p>
          <a:p>
            <a:pPr eaLnBrk="1" hangingPunct="1">
              <a:lnSpc>
                <a:spcPct val="120000"/>
              </a:lnSpc>
              <a:buFontTx/>
            </a:pPr>
            <a:r>
              <a:rPr lang="en-US" altLang="zh-CN" sz="2000" b="1" dirty="0">
                <a:solidFill>
                  <a:srgbClr val="000000"/>
                </a:solidFill>
                <a:latin typeface="微软雅黑" panose="020B0503020204020204" pitchFamily="34" charset="-122"/>
              </a:rPr>
              <a:t>        </a:t>
            </a:r>
            <a:r>
              <a:rPr lang="zh-CN" altLang="en-US" sz="2000" b="1" dirty="0">
                <a:solidFill>
                  <a:srgbClr val="000000"/>
                </a:solidFill>
                <a:latin typeface="微软雅黑" panose="020B0503020204020204" pitchFamily="34" charset="-122"/>
              </a:rPr>
              <a:t>贷：投资收益         </a:t>
            </a:r>
            <a:r>
              <a:rPr lang="en-US" altLang="zh-CN" sz="2000" b="1" dirty="0">
                <a:solidFill>
                  <a:srgbClr val="000000"/>
                </a:solidFill>
                <a:latin typeface="微软雅黑" panose="020B0503020204020204" pitchFamily="34" charset="-122"/>
              </a:rPr>
              <a:t>30</a:t>
            </a:r>
            <a:endParaRPr lang="en-US" altLang="zh-CN" sz="2000" b="1" dirty="0">
              <a:solidFill>
                <a:srgbClr val="000000"/>
              </a:solidFill>
              <a:latin typeface="微软雅黑" panose="020B0503020204020204" pitchFamily="34" charset="-122"/>
            </a:endParaRPr>
          </a:p>
        </p:txBody>
      </p:sp>
      <p:sp>
        <p:nvSpPr>
          <p:cNvPr id="113684" name="Rectangle 20"/>
          <p:cNvSpPr>
            <a:spLocks noChangeArrowheads="1"/>
          </p:cNvSpPr>
          <p:nvPr/>
        </p:nvSpPr>
        <p:spPr bwMode="auto">
          <a:xfrm>
            <a:off x="4179888" y="658813"/>
            <a:ext cx="3571875" cy="473075"/>
          </a:xfrm>
          <a:prstGeom prst="rect">
            <a:avLst/>
          </a:prstGeom>
          <a:noFill/>
          <a:ln>
            <a:noFill/>
          </a:ln>
          <a:effectLst/>
        </p:spPr>
        <p:txBody>
          <a:bodyPr wrap="none" lIns="108850" tIns="54425" rIns="108850" bIns="54425">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CC"/>
                </a:solidFill>
                <a:effectLst/>
                <a:uLnTx/>
                <a:uFillTx/>
                <a:latin typeface="+mn-ea"/>
                <a:ea typeface="+mn-ea"/>
                <a:cs typeface="+mn-cs"/>
              </a:rPr>
              <a:t>甲</a:t>
            </a:r>
            <a:r>
              <a:rPr kumimoji="0" lang="zh-TW" altLang="en-US" sz="2400" b="1" i="0" u="none" strike="noStrike" kern="1200" cap="none" spc="0" normalizeH="0" baseline="0" noProof="0" dirty="0">
                <a:ln>
                  <a:noFill/>
                </a:ln>
                <a:solidFill>
                  <a:srgbClr val="0000CC"/>
                </a:solidFill>
                <a:effectLst/>
                <a:uLnTx/>
                <a:uFillTx/>
                <a:latin typeface="+mn-ea"/>
                <a:ea typeface="+mn-ea"/>
                <a:cs typeface="+mn-cs"/>
              </a:rPr>
              <a:t>公司</a:t>
            </a:r>
            <a:r>
              <a:rPr kumimoji="0" lang="zh-CN" altLang="en-US" sz="2400" b="1" i="0" u="none" strike="noStrike" kern="1200" cap="none" spc="0" normalizeH="0" baseline="0" noProof="0" dirty="0">
                <a:ln>
                  <a:noFill/>
                </a:ln>
                <a:solidFill>
                  <a:srgbClr val="0000CC"/>
                </a:solidFill>
                <a:effectLst/>
                <a:uLnTx/>
                <a:uFillTx/>
                <a:latin typeface="+mn-ea"/>
                <a:ea typeface="+mn-ea"/>
                <a:cs typeface="+mn-cs"/>
              </a:rPr>
              <a:t>有关</a:t>
            </a:r>
            <a:r>
              <a:rPr kumimoji="0" lang="zh-TW" altLang="en-US" sz="2400" b="1" i="0" u="none" strike="noStrike" kern="1200" cap="none" spc="0" normalizeH="0" baseline="0" noProof="0" dirty="0">
                <a:ln>
                  <a:noFill/>
                </a:ln>
                <a:solidFill>
                  <a:srgbClr val="0000CC"/>
                </a:solidFill>
                <a:effectLst/>
                <a:uLnTx/>
                <a:uFillTx/>
                <a:latin typeface="+mn-ea"/>
                <a:ea typeface="+mn-ea"/>
                <a:cs typeface="+mn-cs"/>
              </a:rPr>
              <a:t>会计分录</a:t>
            </a:r>
            <a:r>
              <a:rPr kumimoji="0" lang="zh-CN" altLang="en-US" sz="2400" b="1" i="0" u="none" strike="noStrike" kern="1200" cap="none" spc="0" normalizeH="0" baseline="0" noProof="0" dirty="0">
                <a:ln>
                  <a:noFill/>
                </a:ln>
                <a:solidFill>
                  <a:srgbClr val="0000CC"/>
                </a:solidFill>
                <a:effectLst/>
                <a:uLnTx/>
                <a:uFillTx/>
                <a:latin typeface="+mn-ea"/>
                <a:ea typeface="+mn-ea"/>
                <a:cs typeface="+mn-cs"/>
              </a:rPr>
              <a:t>如下</a:t>
            </a:r>
            <a:endParaRPr kumimoji="0" lang="zh-CN" altLang="en-US" sz="2400" b="1" i="0" u="none" strike="noStrike" kern="1200" cap="none" spc="0" normalizeH="0" baseline="0" noProof="0" dirty="0">
              <a:ln>
                <a:noFill/>
              </a:ln>
              <a:solidFill>
                <a:srgbClr val="0000CC"/>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3681">
                                            <p:txEl>
                                              <p:charRg st="0" end="39"/>
                                            </p:txEl>
                                          </p:spTgt>
                                        </p:tgtEl>
                                        <p:attrNameLst>
                                          <p:attrName>style.visibility</p:attrName>
                                        </p:attrNameLst>
                                      </p:cBhvr>
                                      <p:to>
                                        <p:strVal val="visible"/>
                                      </p:to>
                                    </p:set>
                                    <p:animEffect transition="in" filter="blinds(horizontal)">
                                      <p:cBhvr>
                                        <p:cTn id="7" dur="500"/>
                                        <p:tgtEl>
                                          <p:spTgt spid="113681">
                                            <p:txEl>
                                              <p:charRg st="0" end="3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3679">
                                            <p:txEl>
                                              <p:charRg st="0" end="28"/>
                                            </p:txEl>
                                          </p:spTgt>
                                        </p:tgtEl>
                                        <p:attrNameLst>
                                          <p:attrName>style.visibility</p:attrName>
                                        </p:attrNameLst>
                                      </p:cBhvr>
                                      <p:to>
                                        <p:strVal val="visible"/>
                                      </p:to>
                                    </p:set>
                                    <p:animEffect transition="in" filter="blinds(horizontal)">
                                      <p:cBhvr>
                                        <p:cTn id="12" dur="500"/>
                                        <p:tgtEl>
                                          <p:spTgt spid="113679">
                                            <p:txEl>
                                              <p:charRg st="0" end="28"/>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13679">
                                            <p:txEl>
                                              <p:charRg st="28" end="72"/>
                                            </p:txEl>
                                          </p:spTgt>
                                        </p:tgtEl>
                                        <p:attrNameLst>
                                          <p:attrName>style.visibility</p:attrName>
                                        </p:attrNameLst>
                                      </p:cBhvr>
                                      <p:to>
                                        <p:strVal val="visible"/>
                                      </p:to>
                                    </p:set>
                                    <p:animEffect transition="in" filter="blinds(horizontal)">
                                      <p:cBhvr>
                                        <p:cTn id="15" dur="500"/>
                                        <p:tgtEl>
                                          <p:spTgt spid="113679">
                                            <p:txEl>
                                              <p:charRg st="28" end="7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3682"/>
                                        </p:tgtEl>
                                        <p:attrNameLst>
                                          <p:attrName>style.visibility</p:attrName>
                                        </p:attrNameLst>
                                      </p:cBhvr>
                                      <p:to>
                                        <p:strVal val="visible"/>
                                      </p:to>
                                    </p:set>
                                    <p:animEffect transition="in" filter="blinds(horizontal)">
                                      <p:cBhvr>
                                        <p:cTn id="20" dur="500"/>
                                        <p:tgtEl>
                                          <p:spTgt spid="11368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13680">
                                            <p:txEl>
                                              <p:charRg st="0" end="57"/>
                                            </p:txEl>
                                          </p:spTgt>
                                        </p:tgtEl>
                                        <p:attrNameLst>
                                          <p:attrName>style.visibility</p:attrName>
                                        </p:attrNameLst>
                                      </p:cBhvr>
                                      <p:to>
                                        <p:strVal val="visible"/>
                                      </p:to>
                                    </p:set>
                                    <p:animEffect transition="in" filter="blinds(horizontal)">
                                      <p:cBhvr>
                                        <p:cTn id="25" dur="500"/>
                                        <p:tgtEl>
                                          <p:spTgt spid="113680">
                                            <p:txEl>
                                              <p:charRg st="0" end="57"/>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13680">
                                            <p:txEl>
                                              <p:charRg st="57" end="102"/>
                                            </p:txEl>
                                          </p:spTgt>
                                        </p:tgtEl>
                                        <p:attrNameLst>
                                          <p:attrName>style.visibility</p:attrName>
                                        </p:attrNameLst>
                                      </p:cBhvr>
                                      <p:to>
                                        <p:strVal val="visible"/>
                                      </p:to>
                                    </p:set>
                                    <p:animEffect transition="in" filter="blinds(horizontal)">
                                      <p:cBhvr>
                                        <p:cTn id="28" dur="500"/>
                                        <p:tgtEl>
                                          <p:spTgt spid="113680">
                                            <p:txEl>
                                              <p:charRg st="57" end="102"/>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113680">
                                            <p:txEl>
                                              <p:charRg st="102" end="161"/>
                                            </p:txEl>
                                          </p:spTgt>
                                        </p:tgtEl>
                                        <p:attrNameLst>
                                          <p:attrName>style.visibility</p:attrName>
                                        </p:attrNameLst>
                                      </p:cBhvr>
                                      <p:to>
                                        <p:strVal val="visible"/>
                                      </p:to>
                                    </p:set>
                                    <p:animEffect transition="in" filter="blinds(horizontal)">
                                      <p:cBhvr>
                                        <p:cTn id="31" dur="500"/>
                                        <p:tgtEl>
                                          <p:spTgt spid="113680">
                                            <p:txEl>
                                              <p:charRg st="102" end="161"/>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13680">
                                            <p:txEl>
                                              <p:charRg st="161" end="216"/>
                                            </p:txEl>
                                          </p:spTgt>
                                        </p:tgtEl>
                                        <p:attrNameLst>
                                          <p:attrName>style.visibility</p:attrName>
                                        </p:attrNameLst>
                                      </p:cBhvr>
                                      <p:to>
                                        <p:strVal val="visible"/>
                                      </p:to>
                                    </p:set>
                                    <p:animEffect transition="in" filter="blinds(horizontal)">
                                      <p:cBhvr>
                                        <p:cTn id="34" dur="500"/>
                                        <p:tgtEl>
                                          <p:spTgt spid="113680">
                                            <p:txEl>
                                              <p:charRg st="161" end="216"/>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113680">
                                            <p:txEl>
                                              <p:charRg st="216" end="291"/>
                                            </p:txEl>
                                          </p:spTgt>
                                        </p:tgtEl>
                                        <p:attrNameLst>
                                          <p:attrName>style.visibility</p:attrName>
                                        </p:attrNameLst>
                                      </p:cBhvr>
                                      <p:to>
                                        <p:strVal val="visible"/>
                                      </p:to>
                                    </p:set>
                                    <p:animEffect transition="in" filter="blinds(horizontal)">
                                      <p:cBhvr>
                                        <p:cTn id="37" dur="500"/>
                                        <p:tgtEl>
                                          <p:spTgt spid="113680">
                                            <p:txEl>
                                              <p:charRg st="216" end="29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13683">
                                            <p:txEl>
                                              <p:charRg st="0" end="17"/>
                                            </p:txEl>
                                          </p:spTgt>
                                        </p:tgtEl>
                                        <p:attrNameLst>
                                          <p:attrName>style.visibility</p:attrName>
                                        </p:attrNameLst>
                                      </p:cBhvr>
                                      <p:to>
                                        <p:strVal val="visible"/>
                                      </p:to>
                                    </p:set>
                                    <p:animEffect transition="in" filter="blinds(horizontal)">
                                      <p:cBhvr>
                                        <p:cTn id="42" dur="500"/>
                                        <p:tgtEl>
                                          <p:spTgt spid="113683">
                                            <p:txEl>
                                              <p:charRg st="0" end="17"/>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113683">
                                            <p:txEl>
                                              <p:charRg st="17" end="43"/>
                                            </p:txEl>
                                          </p:spTgt>
                                        </p:tgtEl>
                                        <p:attrNameLst>
                                          <p:attrName>style.visibility</p:attrName>
                                        </p:attrNameLst>
                                      </p:cBhvr>
                                      <p:to>
                                        <p:strVal val="visible"/>
                                      </p:to>
                                    </p:set>
                                    <p:animEffect transition="in" filter="blinds(horizontal)">
                                      <p:cBhvr>
                                        <p:cTn id="45" dur="500"/>
                                        <p:tgtEl>
                                          <p:spTgt spid="113683">
                                            <p:txEl>
                                              <p:charRg st="17" end="4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8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3" name="Rectangle 2"/>
          <p:cNvSpPr>
            <a:spLocks noGrp="1"/>
          </p:cNvSpPr>
          <p:nvPr>
            <p:ph type="body" idx="4294967295"/>
          </p:nvPr>
        </p:nvSpPr>
        <p:spPr>
          <a:xfrm>
            <a:off x="1090295" y="838200"/>
            <a:ext cx="10327005" cy="3143250"/>
          </a:xfrm>
          <a:prstGeom prst="rect">
            <a:avLst/>
          </a:prstGeom>
          <a:noFill/>
          <a:ln w="9525">
            <a:noFill/>
          </a:ln>
        </p:spPr>
        <p:txBody>
          <a:bodyPr lIns="108850" tIns="54425" rIns="108850" bIns="54425"/>
          <a:p>
            <a:pPr marL="0" indent="88900" defTabSz="1085850" eaLnBrk="1" hangingPunct="1">
              <a:lnSpc>
                <a:spcPct val="145000"/>
              </a:lnSpc>
              <a:spcBef>
                <a:spcPts val="800"/>
              </a:spcBef>
              <a:buNone/>
            </a:pPr>
            <a:r>
              <a:rPr lang="en-US" altLang="zh-CN" sz="1900" b="1" dirty="0">
                <a:latin typeface="微软雅黑" panose="020B0503020204020204" pitchFamily="34" charset="-122"/>
              </a:rPr>
              <a:t>   </a:t>
            </a:r>
            <a:r>
              <a:rPr lang="en-US" altLang="zh-CN" sz="2000" b="1" dirty="0">
                <a:solidFill>
                  <a:srgbClr val="FF0000"/>
                </a:solidFill>
                <a:latin typeface="微软雅黑" panose="020B0503020204020204" pitchFamily="34" charset="-122"/>
              </a:rPr>
              <a:t>【CPA</a:t>
            </a:r>
            <a:r>
              <a:rPr lang="zh-CN" altLang="en-US" sz="2000" b="1" dirty="0">
                <a:solidFill>
                  <a:srgbClr val="FF0000"/>
                </a:solidFill>
                <a:latin typeface="微软雅黑" panose="020B0503020204020204" pitchFamily="34" charset="-122"/>
              </a:rPr>
              <a:t>考题</a:t>
            </a:r>
            <a:r>
              <a:rPr lang="en-US" altLang="zh-CN" sz="2000" b="1" dirty="0">
                <a:solidFill>
                  <a:srgbClr val="FF0000"/>
                </a:solidFill>
                <a:latin typeface="微软雅黑" panose="020B0503020204020204" pitchFamily="34" charset="-122"/>
              </a:rPr>
              <a:t>·</a:t>
            </a:r>
            <a:r>
              <a:rPr lang="zh-CN" altLang="en-US" sz="2000" b="1" dirty="0">
                <a:solidFill>
                  <a:srgbClr val="FF0000"/>
                </a:solidFill>
                <a:latin typeface="微软雅黑" panose="020B0503020204020204" pitchFamily="34" charset="-122"/>
              </a:rPr>
              <a:t>综合题</a:t>
            </a:r>
            <a:r>
              <a:rPr lang="en-US" altLang="zh-CN" sz="2000" b="1" dirty="0">
                <a:solidFill>
                  <a:srgbClr val="FF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甲公司为我国境内的上市公司，该公司</a:t>
            </a:r>
            <a:r>
              <a:rPr lang="en-US" altLang="zh-CN" sz="2000" b="1" dirty="0">
                <a:solidFill>
                  <a:srgbClr val="000000"/>
                </a:solidFill>
                <a:latin typeface="微软雅黑" panose="020B0503020204020204" pitchFamily="34" charset="-122"/>
              </a:rPr>
              <a:t>20×6</a:t>
            </a:r>
            <a:r>
              <a:rPr lang="zh-CN" altLang="en-US" sz="2000" b="1" dirty="0">
                <a:solidFill>
                  <a:srgbClr val="000000"/>
                </a:solidFill>
                <a:latin typeface="微软雅黑" panose="020B0503020204020204" pitchFamily="34" charset="-122"/>
              </a:rPr>
              <a:t>年经股东大会批准处置部分股权，其有关交易或事项如下：</a:t>
            </a:r>
            <a:endParaRPr lang="zh-CN" altLang="en-US" sz="2000" b="1" dirty="0">
              <a:solidFill>
                <a:srgbClr val="000000"/>
              </a:solidFill>
              <a:latin typeface="微软雅黑" panose="020B0503020204020204" pitchFamily="34" charset="-122"/>
            </a:endParaRPr>
          </a:p>
          <a:p>
            <a:pPr marL="0" indent="88900" defTabSz="1085850" eaLnBrk="1" hangingPunct="1">
              <a:lnSpc>
                <a:spcPct val="145000"/>
              </a:lnSpc>
              <a:spcBef>
                <a:spcPts val="800"/>
              </a:spcBef>
              <a:buNone/>
            </a:pPr>
            <a:r>
              <a:rPr lang="zh-CN" altLang="en-US" sz="2000" b="1" dirty="0">
                <a:solidFill>
                  <a:srgbClr val="000000"/>
                </a:solidFill>
                <a:latin typeface="微软雅黑" panose="020B0503020204020204" pitchFamily="34" charset="-122"/>
              </a:rPr>
              <a:t>   （</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）甲公司于</a:t>
            </a:r>
            <a:r>
              <a:rPr lang="en-US" altLang="zh-CN" sz="2000" b="1" dirty="0">
                <a:solidFill>
                  <a:srgbClr val="000000"/>
                </a:solidFill>
                <a:latin typeface="微软雅黑" panose="020B0503020204020204" pitchFamily="34" charset="-122"/>
              </a:rPr>
              <a:t>20×6</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7</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日出售其所持子公司（乙公司）股权的</a:t>
            </a:r>
            <a:r>
              <a:rPr lang="en-US" altLang="zh-CN" sz="2000" b="1" dirty="0">
                <a:solidFill>
                  <a:srgbClr val="000000"/>
                </a:solidFill>
                <a:latin typeface="微软雅黑" panose="020B0503020204020204" pitchFamily="34" charset="-122"/>
              </a:rPr>
              <a:t>60%</a:t>
            </a:r>
            <a:r>
              <a:rPr lang="zh-CN" altLang="en-US" sz="2000" b="1" dirty="0">
                <a:solidFill>
                  <a:srgbClr val="000000"/>
                </a:solidFill>
                <a:latin typeface="微软雅黑" panose="020B0503020204020204" pitchFamily="34" charset="-122"/>
              </a:rPr>
              <a:t>，所得价款</a:t>
            </a:r>
            <a:r>
              <a:rPr lang="en-US" altLang="zh-CN" sz="2000" b="1" dirty="0">
                <a:solidFill>
                  <a:srgbClr val="000000"/>
                </a:solidFill>
                <a:latin typeface="微软雅黑" panose="020B0503020204020204" pitchFamily="34" charset="-122"/>
              </a:rPr>
              <a:t>10 000</a:t>
            </a:r>
            <a:r>
              <a:rPr lang="zh-CN" altLang="en-US" sz="2000" b="1" dirty="0">
                <a:solidFill>
                  <a:srgbClr val="000000"/>
                </a:solidFill>
                <a:latin typeface="微软雅黑" panose="020B0503020204020204" pitchFamily="34" charset="-122"/>
              </a:rPr>
              <a:t>万元收存银行，同时办理了股权划转手续。当日，甲公司持有乙公司剩余股权的公允价值为</a:t>
            </a:r>
            <a:r>
              <a:rPr lang="en-US" altLang="zh-CN" sz="2000" b="1" dirty="0">
                <a:solidFill>
                  <a:srgbClr val="000000"/>
                </a:solidFill>
                <a:latin typeface="微软雅黑" panose="020B0503020204020204" pitchFamily="34" charset="-122"/>
              </a:rPr>
              <a:t>6 500</a:t>
            </a:r>
            <a:r>
              <a:rPr lang="zh-CN" altLang="en-US" sz="2000" b="1" dirty="0">
                <a:solidFill>
                  <a:srgbClr val="000000"/>
                </a:solidFill>
                <a:latin typeface="微软雅黑" panose="020B0503020204020204" pitchFamily="34" charset="-122"/>
              </a:rPr>
              <a:t>万元。甲公司出售乙公司股权后，仍持有乙公司</a:t>
            </a:r>
            <a:r>
              <a:rPr lang="en-US" altLang="zh-CN" sz="2000" b="1" dirty="0">
                <a:solidFill>
                  <a:srgbClr val="000000"/>
                </a:solidFill>
                <a:latin typeface="微软雅黑" panose="020B0503020204020204" pitchFamily="34" charset="-122"/>
              </a:rPr>
              <a:t>28%</a:t>
            </a:r>
            <a:r>
              <a:rPr lang="zh-CN" altLang="en-US" sz="2000" b="1" dirty="0">
                <a:solidFill>
                  <a:srgbClr val="000000"/>
                </a:solidFill>
                <a:latin typeface="微软雅黑" panose="020B0503020204020204" pitchFamily="34" charset="-122"/>
              </a:rPr>
              <a:t>股权并在乙公司董事会中派出</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名董事。</a:t>
            </a:r>
            <a:endParaRPr lang="zh-CN" altLang="en-US" sz="2000" b="1" dirty="0">
              <a:solidFill>
                <a:srgbClr val="000000"/>
              </a:solidFill>
              <a:latin typeface="微软雅黑" panose="020B0503020204020204" pitchFamily="34" charset="-122"/>
            </a:endParaRPr>
          </a:p>
          <a:p>
            <a:pPr marL="0" indent="88900" defTabSz="1085850" eaLnBrk="1" hangingPunct="1">
              <a:lnSpc>
                <a:spcPct val="145000"/>
              </a:lnSpc>
              <a:spcBef>
                <a:spcPts val="800"/>
              </a:spcBef>
              <a:buNone/>
            </a:pPr>
            <a:r>
              <a:rPr lang="zh-CN" altLang="en-US" sz="2000" b="1" dirty="0">
                <a:solidFill>
                  <a:srgbClr val="000000"/>
                </a:solidFill>
                <a:latin typeface="微软雅黑" panose="020B0503020204020204" pitchFamily="34" charset="-122"/>
              </a:rPr>
              <a:t>   </a:t>
            </a:r>
            <a:r>
              <a:rPr lang="zh-CN" altLang="en-US" sz="1400" b="1" dirty="0">
                <a:solidFill>
                  <a:srgbClr val="000000"/>
                </a:solidFill>
                <a:latin typeface="微软雅黑" panose="020B0503020204020204" pitchFamily="34" charset="-122"/>
              </a:rPr>
              <a:t>  甲公司原所持乙公司</a:t>
            </a:r>
            <a:r>
              <a:rPr lang="en-US" altLang="zh-CN" sz="1400" b="1" dirty="0">
                <a:solidFill>
                  <a:srgbClr val="000000"/>
                </a:solidFill>
                <a:latin typeface="微软雅黑" panose="020B0503020204020204" pitchFamily="34" charset="-122"/>
              </a:rPr>
              <a:t>70%</a:t>
            </a:r>
            <a:r>
              <a:rPr lang="zh-CN" altLang="en-US" sz="1400" b="1" dirty="0">
                <a:solidFill>
                  <a:srgbClr val="000000"/>
                </a:solidFill>
                <a:latin typeface="微软雅黑" panose="020B0503020204020204" pitchFamily="34" charset="-122"/>
              </a:rPr>
              <a:t>股权系</a:t>
            </a:r>
            <a:r>
              <a:rPr lang="en-US" altLang="zh-CN" sz="1400" b="1" dirty="0">
                <a:solidFill>
                  <a:srgbClr val="000000"/>
                </a:solidFill>
                <a:latin typeface="微软雅黑" panose="020B0503020204020204" pitchFamily="34" charset="-122"/>
              </a:rPr>
              <a:t>20×5</a:t>
            </a:r>
            <a:r>
              <a:rPr lang="zh-CN" altLang="en-US" sz="1400" b="1" dirty="0">
                <a:solidFill>
                  <a:srgbClr val="000000"/>
                </a:solidFill>
                <a:latin typeface="微软雅黑" panose="020B0503020204020204" pitchFamily="34" charset="-122"/>
              </a:rPr>
              <a:t>年</a:t>
            </a:r>
            <a:r>
              <a:rPr lang="en-US" altLang="zh-CN" sz="1400" b="1" dirty="0">
                <a:solidFill>
                  <a:srgbClr val="000000"/>
                </a:solidFill>
                <a:latin typeface="微软雅黑" panose="020B0503020204020204" pitchFamily="34" charset="-122"/>
              </a:rPr>
              <a:t>6</a:t>
            </a:r>
            <a:r>
              <a:rPr lang="zh-CN" altLang="en-US" sz="1400" b="1" dirty="0">
                <a:solidFill>
                  <a:srgbClr val="000000"/>
                </a:solidFill>
                <a:latin typeface="微软雅黑" panose="020B0503020204020204" pitchFamily="34" charset="-122"/>
              </a:rPr>
              <a:t>月</a:t>
            </a:r>
            <a:r>
              <a:rPr lang="en-US" altLang="zh-CN" sz="1400" b="1" dirty="0">
                <a:solidFill>
                  <a:srgbClr val="000000"/>
                </a:solidFill>
                <a:latin typeface="微软雅黑" panose="020B0503020204020204" pitchFamily="34" charset="-122"/>
              </a:rPr>
              <a:t>30</a:t>
            </a:r>
            <a:r>
              <a:rPr lang="zh-CN" altLang="en-US" sz="1400" b="1" dirty="0">
                <a:solidFill>
                  <a:srgbClr val="000000"/>
                </a:solidFill>
                <a:latin typeface="微软雅黑" panose="020B0503020204020204" pitchFamily="34" charset="-122"/>
              </a:rPr>
              <a:t>日以</a:t>
            </a:r>
            <a:r>
              <a:rPr lang="en-US" altLang="zh-CN" sz="1400" b="1" dirty="0">
                <a:solidFill>
                  <a:srgbClr val="000000"/>
                </a:solidFill>
                <a:latin typeface="微软雅黑" panose="020B0503020204020204" pitchFamily="34" charset="-122"/>
              </a:rPr>
              <a:t>11 000</a:t>
            </a:r>
            <a:r>
              <a:rPr lang="zh-CN" altLang="en-US" sz="1400" b="1" dirty="0">
                <a:solidFill>
                  <a:srgbClr val="000000"/>
                </a:solidFill>
                <a:latin typeface="微软雅黑" panose="020B0503020204020204" pitchFamily="34" charset="-122"/>
              </a:rPr>
              <a:t>万元从非关联方购入，购买日乙公司可辨认净资产的公允价值为</a:t>
            </a:r>
            <a:r>
              <a:rPr lang="en-US" altLang="zh-CN" sz="1400" b="1" dirty="0">
                <a:solidFill>
                  <a:srgbClr val="000000"/>
                </a:solidFill>
                <a:latin typeface="微软雅黑" panose="020B0503020204020204" pitchFamily="34" charset="-122"/>
              </a:rPr>
              <a:t>15000</a:t>
            </a:r>
            <a:r>
              <a:rPr lang="zh-CN" altLang="en-US" sz="1400" b="1" dirty="0">
                <a:solidFill>
                  <a:srgbClr val="000000"/>
                </a:solidFill>
                <a:latin typeface="微软雅黑" panose="020B0503020204020204" pitchFamily="34" charset="-122"/>
              </a:rPr>
              <a:t>万元，除办公楼的公允价值大于账面价值</a:t>
            </a:r>
            <a:r>
              <a:rPr lang="en-US" altLang="zh-CN" sz="1400" b="1" dirty="0">
                <a:solidFill>
                  <a:srgbClr val="000000"/>
                </a:solidFill>
                <a:latin typeface="微软雅黑" panose="020B0503020204020204" pitchFamily="34" charset="-122"/>
              </a:rPr>
              <a:t>4 000</a:t>
            </a:r>
            <a:r>
              <a:rPr lang="zh-CN" altLang="en-US" sz="1400" b="1" dirty="0">
                <a:solidFill>
                  <a:srgbClr val="000000"/>
                </a:solidFill>
                <a:latin typeface="微软雅黑" panose="020B0503020204020204" pitchFamily="34" charset="-122"/>
              </a:rPr>
              <a:t>万元外，其余各项可辨认资产、负债的公允价值与账面价值相同。上述办公楼按</a:t>
            </a:r>
            <a:r>
              <a:rPr lang="en-US" altLang="zh-CN" sz="1400" b="1" dirty="0">
                <a:solidFill>
                  <a:srgbClr val="000000"/>
                </a:solidFill>
                <a:latin typeface="微软雅黑" panose="020B0503020204020204" pitchFamily="34" charset="-122"/>
              </a:rPr>
              <a:t>20</a:t>
            </a:r>
            <a:r>
              <a:rPr lang="zh-CN" altLang="en-US" sz="1400" b="1" dirty="0">
                <a:solidFill>
                  <a:srgbClr val="000000"/>
                </a:solidFill>
                <a:latin typeface="微软雅黑" panose="020B0503020204020204" pitchFamily="34" charset="-122"/>
              </a:rPr>
              <a:t>年、采用年限平均法计提折旧，自购买日开始尚可使用</a:t>
            </a:r>
            <a:r>
              <a:rPr lang="en-US" altLang="zh-CN" sz="1400" b="1" dirty="0">
                <a:solidFill>
                  <a:srgbClr val="000000"/>
                </a:solidFill>
                <a:latin typeface="微软雅黑" panose="020B0503020204020204" pitchFamily="34" charset="-122"/>
              </a:rPr>
              <a:t>16</a:t>
            </a:r>
            <a:r>
              <a:rPr lang="zh-CN" altLang="en-US" sz="1400" b="1" dirty="0">
                <a:solidFill>
                  <a:srgbClr val="000000"/>
                </a:solidFill>
                <a:latin typeface="微软雅黑" panose="020B0503020204020204" pitchFamily="34" charset="-122"/>
              </a:rPr>
              <a:t>年，预计净残值为零。</a:t>
            </a:r>
            <a:endParaRPr lang="zh-CN" altLang="en-US" sz="1400" b="1" dirty="0">
              <a:solidFill>
                <a:srgbClr val="000000"/>
              </a:solidFill>
              <a:latin typeface="微软雅黑" panose="020B0503020204020204" pitchFamily="34" charset="-122"/>
            </a:endParaRPr>
          </a:p>
          <a:p>
            <a:pPr marL="0" indent="88900" defTabSz="1085850" eaLnBrk="1" hangingPunct="1">
              <a:lnSpc>
                <a:spcPct val="145000"/>
              </a:lnSpc>
              <a:spcBef>
                <a:spcPts val="800"/>
              </a:spcBef>
              <a:buNone/>
            </a:pPr>
            <a:r>
              <a:rPr lang="zh-CN" altLang="en-US" sz="1400" b="1" dirty="0">
                <a:solidFill>
                  <a:srgbClr val="000000"/>
                </a:solidFill>
                <a:latin typeface="微软雅黑" panose="020B0503020204020204" pitchFamily="34" charset="-122"/>
              </a:rPr>
              <a:t>      </a:t>
            </a:r>
            <a:r>
              <a:rPr lang="en-US" altLang="zh-CN" sz="1400" b="1" dirty="0">
                <a:solidFill>
                  <a:srgbClr val="000000"/>
                </a:solidFill>
                <a:latin typeface="微软雅黑" panose="020B0503020204020204" pitchFamily="34" charset="-122"/>
              </a:rPr>
              <a:t>20×5</a:t>
            </a:r>
            <a:r>
              <a:rPr lang="zh-CN" altLang="en-US" sz="1400" b="1" dirty="0">
                <a:solidFill>
                  <a:srgbClr val="000000"/>
                </a:solidFill>
                <a:latin typeface="微软雅黑" panose="020B0503020204020204" pitchFamily="34" charset="-122"/>
              </a:rPr>
              <a:t>年</a:t>
            </a:r>
            <a:r>
              <a:rPr lang="en-US" altLang="zh-CN" sz="1400" b="1" dirty="0">
                <a:solidFill>
                  <a:srgbClr val="000000"/>
                </a:solidFill>
                <a:latin typeface="微软雅黑" panose="020B0503020204020204" pitchFamily="34" charset="-122"/>
              </a:rPr>
              <a:t>7</a:t>
            </a:r>
            <a:r>
              <a:rPr lang="zh-CN" altLang="en-US" sz="1400" b="1" dirty="0">
                <a:solidFill>
                  <a:srgbClr val="000000"/>
                </a:solidFill>
                <a:latin typeface="微软雅黑" panose="020B0503020204020204" pitchFamily="34" charset="-122"/>
              </a:rPr>
              <a:t>月</a:t>
            </a:r>
            <a:r>
              <a:rPr lang="en-US" altLang="zh-CN" sz="1400" b="1" dirty="0">
                <a:solidFill>
                  <a:srgbClr val="000000"/>
                </a:solidFill>
                <a:latin typeface="微软雅黑" panose="020B0503020204020204" pitchFamily="34" charset="-122"/>
              </a:rPr>
              <a:t>1</a:t>
            </a:r>
            <a:r>
              <a:rPr lang="zh-CN" altLang="en-US" sz="1400" b="1" dirty="0">
                <a:solidFill>
                  <a:srgbClr val="000000"/>
                </a:solidFill>
                <a:latin typeface="微软雅黑" panose="020B0503020204020204" pitchFamily="34" charset="-122"/>
              </a:rPr>
              <a:t>日至</a:t>
            </a:r>
            <a:r>
              <a:rPr lang="en-US" altLang="zh-CN" sz="1400" b="1" dirty="0">
                <a:solidFill>
                  <a:srgbClr val="000000"/>
                </a:solidFill>
                <a:latin typeface="微软雅黑" panose="020B0503020204020204" pitchFamily="34" charset="-122"/>
              </a:rPr>
              <a:t>20×6</a:t>
            </a:r>
            <a:r>
              <a:rPr lang="zh-CN" altLang="en-US" sz="1400" b="1" dirty="0">
                <a:solidFill>
                  <a:srgbClr val="000000"/>
                </a:solidFill>
                <a:latin typeface="微软雅黑" panose="020B0503020204020204" pitchFamily="34" charset="-122"/>
              </a:rPr>
              <a:t>年</a:t>
            </a:r>
            <a:r>
              <a:rPr lang="en-US" altLang="zh-CN" sz="1400" b="1" dirty="0">
                <a:solidFill>
                  <a:srgbClr val="000000"/>
                </a:solidFill>
                <a:latin typeface="微软雅黑" panose="020B0503020204020204" pitchFamily="34" charset="-122"/>
              </a:rPr>
              <a:t>6</a:t>
            </a:r>
            <a:r>
              <a:rPr lang="zh-CN" altLang="en-US" sz="1400" b="1" dirty="0">
                <a:solidFill>
                  <a:srgbClr val="000000"/>
                </a:solidFill>
                <a:latin typeface="微软雅黑" panose="020B0503020204020204" pitchFamily="34" charset="-122"/>
              </a:rPr>
              <a:t>月</a:t>
            </a:r>
            <a:r>
              <a:rPr lang="en-US" altLang="zh-CN" sz="1400" b="1" dirty="0">
                <a:solidFill>
                  <a:srgbClr val="000000"/>
                </a:solidFill>
                <a:latin typeface="微软雅黑" panose="020B0503020204020204" pitchFamily="34" charset="-122"/>
              </a:rPr>
              <a:t>30</a:t>
            </a:r>
            <a:r>
              <a:rPr lang="zh-CN" altLang="en-US" sz="1400" b="1" dirty="0">
                <a:solidFill>
                  <a:srgbClr val="000000"/>
                </a:solidFill>
                <a:latin typeface="微软雅黑" panose="020B0503020204020204" pitchFamily="34" charset="-122"/>
              </a:rPr>
              <a:t>日，乙公司按其资产、负债账面价值计算的净资产增加</a:t>
            </a:r>
            <a:r>
              <a:rPr lang="en-US" altLang="zh-CN" sz="1400" b="1" dirty="0">
                <a:solidFill>
                  <a:srgbClr val="000000"/>
                </a:solidFill>
                <a:latin typeface="微软雅黑" panose="020B0503020204020204" pitchFamily="34" charset="-122"/>
              </a:rPr>
              <a:t>2400</a:t>
            </a:r>
            <a:r>
              <a:rPr lang="zh-CN" altLang="en-US" sz="1400" b="1" dirty="0">
                <a:solidFill>
                  <a:srgbClr val="000000"/>
                </a:solidFill>
                <a:latin typeface="微软雅黑" panose="020B0503020204020204" pitchFamily="34" charset="-122"/>
              </a:rPr>
              <a:t>万元，其中：净利润增加</a:t>
            </a:r>
            <a:r>
              <a:rPr lang="en-US" altLang="zh-CN" sz="1400" b="1" dirty="0">
                <a:solidFill>
                  <a:srgbClr val="000000"/>
                </a:solidFill>
                <a:latin typeface="微软雅黑" panose="020B0503020204020204" pitchFamily="34" charset="-122"/>
              </a:rPr>
              <a:t>2 000</a:t>
            </a:r>
            <a:r>
              <a:rPr lang="zh-CN" altLang="en-US" sz="1400" b="1" dirty="0">
                <a:solidFill>
                  <a:srgbClr val="000000"/>
                </a:solidFill>
                <a:latin typeface="微软雅黑" panose="020B0503020204020204" pitchFamily="34" charset="-122"/>
              </a:rPr>
              <a:t>万元，</a:t>
            </a:r>
            <a:r>
              <a:rPr lang="zh-CN" altLang="en-US" sz="1400" b="1" dirty="0">
                <a:solidFill>
                  <a:srgbClr val="0000CC"/>
                </a:solidFill>
                <a:latin typeface="微软雅黑" panose="020B0503020204020204" pitchFamily="34" charset="-122"/>
              </a:rPr>
              <a:t>其他债权投资</a:t>
            </a:r>
            <a:r>
              <a:rPr lang="zh-CN" altLang="en-US" sz="1400" b="1" dirty="0">
                <a:solidFill>
                  <a:srgbClr val="000000"/>
                </a:solidFill>
                <a:latin typeface="微软雅黑" panose="020B0503020204020204" pitchFamily="34" charset="-122"/>
              </a:rPr>
              <a:t>公允价值增加</a:t>
            </a:r>
            <a:r>
              <a:rPr lang="en-US" altLang="zh-CN" sz="1400" b="1" dirty="0">
                <a:solidFill>
                  <a:srgbClr val="000000"/>
                </a:solidFill>
                <a:latin typeface="微软雅黑" panose="020B0503020204020204" pitchFamily="34" charset="-122"/>
              </a:rPr>
              <a:t>400</a:t>
            </a:r>
            <a:r>
              <a:rPr lang="zh-CN" altLang="en-US" sz="1400" b="1" dirty="0">
                <a:solidFill>
                  <a:srgbClr val="000000"/>
                </a:solidFill>
                <a:latin typeface="微软雅黑" panose="020B0503020204020204" pitchFamily="34" charset="-122"/>
              </a:rPr>
              <a:t>万元</a:t>
            </a:r>
            <a:r>
              <a:rPr lang="zh-CN" altLang="en-US" sz="2000" b="1" dirty="0">
                <a:solidFill>
                  <a:srgbClr val="000000"/>
                </a:solidFill>
                <a:latin typeface="微软雅黑" panose="020B0503020204020204" pitchFamily="34" charset="-122"/>
              </a:rPr>
              <a:t>。</a:t>
            </a:r>
            <a:endParaRPr lang="zh-CN" altLang="en-US" sz="2000" b="1" dirty="0">
              <a:solidFill>
                <a:srgbClr val="000000"/>
              </a:solidFill>
              <a:latin typeface="微软雅黑" panose="020B0503020204020204" pitchFamily="34" charset="-122"/>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207874" name="Rectangle 2"/>
          <p:cNvSpPr>
            <a:spLocks noGrp="1" noChangeArrowheads="1"/>
          </p:cNvSpPr>
          <p:nvPr>
            <p:ph type="body" idx="4294967295"/>
          </p:nvPr>
        </p:nvSpPr>
        <p:spPr>
          <a:xfrm>
            <a:off x="0" y="762000"/>
            <a:ext cx="11772900" cy="5647055"/>
          </a:xfrm>
          <a:prstGeom prst="rect">
            <a:avLst/>
          </a:prstGeom>
        </p:spPr>
        <p:txBody>
          <a:bodyPr lIns="108850" tIns="54425" rIns="108850" bIns="54425"/>
          <a:lstStyle/>
          <a:p>
            <a:pPr marL="0" marR="0" lvl="0" indent="0" algn="l" defTabSz="1085850" rtl="0" eaLnBrk="1" fontAlgn="base" latinLnBrk="0" hangingPunct="1">
              <a:lnSpc>
                <a:spcPct val="100000"/>
              </a:lnSpc>
              <a:spcBef>
                <a:spcPts val="1000"/>
              </a:spcBef>
              <a:spcAft>
                <a:spcPct val="0"/>
              </a:spcAft>
              <a:buClrTx/>
              <a:buSzTx/>
              <a:buFont typeface="Arial" panose="020B0604020202020204" pitchFamily="34" charset="0"/>
              <a:buNone/>
              <a:defRPr/>
            </a:pPr>
            <a:r>
              <a:rPr kumimoji="0" lang="en-US" altLang="zh-CN" sz="19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）甲公司于</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20×6</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9</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日出售其所持子公司（丙公司）股权的</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，所得价款</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3 500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万元收存银行，同时办理了股权划转手续。甲公司出售丙公司股权后，仍持有丙公司</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90%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股权并保持对丙公司的控制。</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00000"/>
              </a:lnSpc>
              <a:spcBef>
                <a:spcPts val="10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甲公司所持丙公司</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股权系</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20×4</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日以</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30 000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万元投资设立，丙公司注册资本为</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30 000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万元，自丙公司设立起至出售股权止，丙公司除实现净利润</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4 500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万元外，无其他所有者权益变动。</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00000"/>
              </a:lnSpc>
              <a:spcBef>
                <a:spcPts val="10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）甲公司于</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20×6</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12</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日出售其所持联营企业（丁公司）股权的</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50%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，所得价款</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1 900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万元收存银行，同时办理了股权划转手续。甲公司出售丁公司股权后持有丁公司</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12%</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的股权</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对丁公司不再具有重大影响。</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00000"/>
              </a:lnSpc>
              <a:spcBef>
                <a:spcPts val="10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甲公司所持丁公司</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24%</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股权系</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20×3</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5</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日购入，初始投资成本为</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2 000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万元。投资日丁公司可辨认净资产公允价值为</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8 000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万元，除某项无形资产的公允价值大于账面价值</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900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万元外，其他各项可辨认资产、负债的公允价值与账面价值相同。上述无形资产自取得投资起按</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5</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年、直线法摊销，预计净残值为零。</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00000"/>
              </a:lnSpc>
              <a:spcBef>
                <a:spcPts val="10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20×6</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12</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日，按甲公司取得丁公司投资日确定的丁公司各项可辨认资产、负债的公允价值持续计算的丁公司净资产为</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12 500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万元，其中：实现净利润</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4 800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r>
              <a:rPr kumimoji="0" lang="zh-CN" altLang="en-US" sz="20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其他债权投资</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公允价值减少</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万元；按原投资日丁公司各项资产、负债账面价值持续计算的丁公司净资产为</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12 320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万元，其中：实现净利润</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5 520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r>
              <a:rPr kumimoji="0" lang="zh-CN" altLang="en-US" sz="20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其他债权投资</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公允价值减少</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r>
              <a:rPr kumimoji="0" lang="zh-CN" altLang="en-US" sz="20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a:t>
            </a:r>
            <a:endParaRPr kumimoji="0" lang="zh-CN" altLang="en-US" sz="20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73057" name="页脚占位符 2"/>
          <p:cNvSpPr txBox="1">
            <a:spLocks noGrp="1" noChangeArrowheads="1"/>
          </p:cNvSpPr>
          <p:nvPr/>
        </p:nvSpPr>
        <p:spPr bwMode="auto">
          <a:xfrm>
            <a:off x="4508500" y="6318250"/>
            <a:ext cx="3009900" cy="463550"/>
          </a:xfrm>
          <a:prstGeom prst="rect">
            <a:avLst/>
          </a:prstGeom>
          <a:noFill/>
          <a:ln>
            <a:miter lim="800000"/>
          </a:ln>
        </p:spPr>
        <p:txBody>
          <a:bodyPr lIns="108850" tIns="54425" rIns="108850" bIns="54425"/>
          <a:lstStyle/>
          <a:p>
            <a:pPr marR="0" defTabSz="914400" eaLnBrk="1" hangingPunct="1">
              <a:buClrTx/>
              <a:buSzTx/>
              <a:buFont typeface="Arial" panose="020B0604020202020204" pitchFamily="34" charset="0"/>
              <a:buNone/>
              <a:defRPr/>
            </a:pPr>
            <a:r>
              <a:rPr kumimoji="0" lang="zh-CN" altLang="en-US" sz="1900" b="1" kern="1200" cap="none" spc="0" normalizeH="0" baseline="0" noProof="1">
                <a:solidFill>
                  <a:schemeClr val="tx2"/>
                </a:solidFill>
                <a:latin typeface="Arial" panose="020B0604020202020204" pitchFamily="34" charset="0"/>
                <a:ea typeface="微软雅黑" panose="020B0503020204020204" pitchFamily="34" charset="-122"/>
                <a:cs typeface="+mn-ea"/>
              </a:rPr>
              <a:t>南京审计大学   路国平</a:t>
            </a:r>
            <a:endParaRPr kumimoji="0" lang="zh-CN" altLang="en-US" sz="1900" b="1" kern="1200" cap="none" spc="0" normalizeH="0" baseline="0" noProof="1">
              <a:solidFill>
                <a:schemeClr val="tx2"/>
              </a:solidFill>
              <a:latin typeface="Arial" panose="020B0604020202020204" pitchFamily="34" charset="0"/>
              <a:ea typeface="微软雅黑" panose="020B0503020204020204" pitchFamily="34" charset="-122"/>
              <a:cs typeface="+mn-ea"/>
            </a:endParaRPr>
          </a:p>
        </p:txBody>
      </p:sp>
      <p:sp>
        <p:nvSpPr>
          <p:cNvPr id="208898" name="Rectangle 2"/>
          <p:cNvSpPr>
            <a:spLocks noGrp="1" noChangeArrowheads="1"/>
          </p:cNvSpPr>
          <p:nvPr>
            <p:ph type="body" idx="4294967295"/>
          </p:nvPr>
        </p:nvSpPr>
        <p:spPr>
          <a:xfrm>
            <a:off x="0" y="685800"/>
            <a:ext cx="11620500" cy="5638800"/>
          </a:xfrm>
          <a:prstGeom prst="rect">
            <a:avLst/>
          </a:prstGeom>
        </p:spPr>
        <p:txBody>
          <a:bodyPr lIns="108850" tIns="54425" rIns="108850" bIns="54425"/>
          <a:lstStyle/>
          <a:p>
            <a:pPr marL="0" marR="0" lvl="0" indent="177800" algn="l" defTabSz="1085850" rtl="0" eaLnBrk="1" fontAlgn="base" latinLnBrk="0" hangingPunct="1">
              <a:lnSpc>
                <a:spcPct val="130000"/>
              </a:lnSpc>
              <a:spcBef>
                <a:spcPts val="200"/>
              </a:spcBef>
              <a:spcAft>
                <a:spcPct val="0"/>
              </a:spcAft>
              <a:buClrTx/>
              <a:buSzTx/>
              <a:buFont typeface="Arial" panose="020B0604020202020204" pitchFamily="34" charset="0"/>
              <a:buNone/>
              <a:defRPr/>
            </a:pPr>
            <a:r>
              <a:rPr kumimoji="0" lang="en-US" altLang="zh-CN" sz="19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）其他有关资料：</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177800" algn="l" defTabSz="1085850" rtl="0" eaLnBrk="1" fontAlgn="base" latinLnBrk="0" hangingPunct="1">
              <a:lnSpc>
                <a:spcPct val="130000"/>
              </a:lnSpc>
              <a:spcBef>
                <a:spcPts val="2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①甲公司实现净利润按</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提取法定盈余公积后不再分配；</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177800" algn="l" defTabSz="1085850" rtl="0" eaLnBrk="1" fontAlgn="base" latinLnBrk="0" hangingPunct="1">
              <a:lnSpc>
                <a:spcPct val="130000"/>
              </a:lnSpc>
              <a:spcBef>
                <a:spcPts val="2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②本题不考虑税费及其他因素。</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177800" algn="l" defTabSz="1085850" rtl="0" eaLnBrk="1" fontAlgn="base" latinLnBrk="0" hangingPunct="1">
              <a:lnSpc>
                <a:spcPct val="130000"/>
              </a:lnSpc>
              <a:spcBef>
                <a:spcPts val="2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zh-CN" altLang="en-US" sz="20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要求：</a:t>
            </a:r>
            <a:endParaRPr kumimoji="0" lang="zh-CN" altLang="en-US" sz="20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endParaRPr>
          </a:p>
          <a:p>
            <a:pPr marL="0" marR="0" lvl="0" indent="177800" algn="l" defTabSz="1085850" rtl="0" eaLnBrk="1" fontAlgn="base" latinLnBrk="0" hangingPunct="1">
              <a:lnSpc>
                <a:spcPct val="130000"/>
              </a:lnSpc>
              <a:spcBef>
                <a:spcPts val="2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）根据资料（</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①说明甲公司出售乙公司股权后对乙公司的投资应当采用的后续计量方法，并说明理由；②计算甲公司出售乙公司股权在其个别财务报表中应确认的投资收益，并编制相关会计分录；③计算甲公司出售乙公司股权在其合并财务报表中应确认的投资收益，并编制相关的调整分录；④编制甲公司因持有乙公司股权比例下降对其长期股权投资账面价值调整相关的会计分录。</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177800" algn="l" defTabSz="1085850" rtl="0" eaLnBrk="1" fontAlgn="base" latinLnBrk="0" hangingPunct="1">
              <a:lnSpc>
                <a:spcPct val="130000"/>
              </a:lnSpc>
              <a:spcBef>
                <a:spcPts val="2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）根据资料（</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①计算甲公司出售丙公司股权在其个别财务报表中应确认的投资收益；②说明甲公司出售丙公司股权在合并财务报表中的处理原则；③计算甲公司出售丙公司股权在合并资产负债表中应计入相关项目（指出项目名称）的金额。</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177800" algn="l" defTabSz="1085850" rtl="0" eaLnBrk="1" fontAlgn="base" latinLnBrk="0" hangingPunct="1">
              <a:lnSpc>
                <a:spcPct val="130000"/>
              </a:lnSpc>
              <a:spcBef>
                <a:spcPts val="2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）根据资料（</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）：①计算甲公司对丁公司投资于出售日前的账面价值；②计算甲公司出售丁公司股权在其个别财务报表中应确认的投资收益；③编制甲公司出售丁公司股权相关的会计分录。</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209922" name="Rectangle 2"/>
          <p:cNvSpPr>
            <a:spLocks noGrp="1" noChangeArrowheads="1"/>
          </p:cNvSpPr>
          <p:nvPr>
            <p:ph type="body" idx="4294967295"/>
          </p:nvPr>
        </p:nvSpPr>
        <p:spPr>
          <a:xfrm>
            <a:off x="0" y="914400"/>
            <a:ext cx="11023600" cy="5212080"/>
          </a:xfrm>
          <a:prstGeom prst="rect">
            <a:avLst/>
          </a:prstGeom>
        </p:spPr>
        <p:txBody>
          <a:bodyPr lIns="108850" tIns="54425" rIns="108850" bIns="54425"/>
          <a:lstStyle/>
          <a:p>
            <a:pPr marL="0" marR="0" lvl="0" indent="0" algn="l" defTabSz="1085850" rtl="0" eaLnBrk="1" fontAlgn="base" latinLnBrk="0" hangingPunct="1">
              <a:lnSpc>
                <a:spcPct val="130000"/>
              </a:lnSpc>
              <a:spcBef>
                <a:spcPts val="100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en-US" altLang="zh-CN" sz="2400" b="1"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rPr>
              <a:t>【</a:t>
            </a:r>
            <a:r>
              <a:rPr kumimoji="0" lang="zh-CN" altLang="en-US" sz="2400" b="1"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rPr>
              <a:t>答案</a:t>
            </a:r>
            <a:r>
              <a:rPr kumimoji="0" lang="en-US" altLang="zh-CN" sz="2400" b="1"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rPr>
              <a:t>】</a:t>
            </a:r>
            <a:endParaRPr kumimoji="0" lang="en-US" altLang="zh-CN" sz="2400" b="1"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30000"/>
              </a:lnSpc>
              <a:spcBef>
                <a:spcPct val="30000"/>
              </a:spcBef>
              <a:spcAft>
                <a:spcPct val="0"/>
              </a:spcAft>
              <a:buClrTx/>
              <a:buSzTx/>
              <a:buFont typeface="Arial" panose="020B0604020202020204" pitchFamily="34" charset="0"/>
              <a:buNone/>
              <a:defRPr/>
            </a:pPr>
            <a:r>
              <a:rPr kumimoji="0" lang="en-US" altLang="zh-CN" sz="2400" b="0" i="0" u="none" strike="noStrike" kern="1200" cap="none" spc="0" normalizeH="0" baseline="0" noProof="0" smtClean="0">
                <a:ln>
                  <a:noFill/>
                </a:ln>
                <a:solidFill>
                  <a:schemeClr val="tx1"/>
                </a:solidFill>
                <a:effectLst/>
                <a:uLnTx/>
                <a:uFillTx/>
                <a:latin typeface="微软雅黑" panose="020B0503020204020204" pitchFamily="34" charset="-122"/>
                <a:ea typeface="+mn-ea"/>
                <a:cs typeface="+mn-cs"/>
              </a:rPr>
              <a:t>   </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）①甲公司出售乙公司股权后对乙公司的投资采用权益法进行后续计量</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30000"/>
              </a:lnSpc>
              <a:spcBef>
                <a:spcPct val="30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理由：甲公司出售乙公司股权后在乙公司董事会中派出一名代表，对乙公司的财务和经营决策具有重大影响。</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30000"/>
              </a:lnSpc>
              <a:spcBef>
                <a:spcPct val="30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②甲公司出售乙公司股权在其个别报表中应确认的投资收益</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30000"/>
              </a:lnSpc>
              <a:spcBef>
                <a:spcPct val="30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10 000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11 000×60%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3 400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30000"/>
              </a:lnSpc>
              <a:spcBef>
                <a:spcPct val="30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借：银行存款   </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10 000</a:t>
            </a:r>
            <a:endPar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30000"/>
              </a:lnSpc>
              <a:spcBef>
                <a:spcPct val="30000"/>
              </a:spcBef>
              <a:spcAft>
                <a:spcPct val="0"/>
              </a:spcAft>
              <a:buClrTx/>
              <a:buSzTx/>
              <a:buFont typeface="Arial" panose="020B0604020202020204" pitchFamily="34" charset="0"/>
              <a:buNone/>
              <a:defRPr/>
            </a:pP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贷：长期股权投资</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乙公司    </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6 600</a:t>
            </a:r>
            <a:endPar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30000"/>
              </a:lnSpc>
              <a:spcBef>
                <a:spcPct val="30000"/>
              </a:spcBef>
              <a:spcAft>
                <a:spcPct val="0"/>
              </a:spcAft>
              <a:buClrTx/>
              <a:buSzTx/>
              <a:buFont typeface="Arial" panose="020B0604020202020204" pitchFamily="34" charset="0"/>
              <a:buNone/>
              <a:defRPr/>
            </a:pP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投资收益                                </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3 400</a:t>
            </a:r>
            <a:endPar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42339" name="Rectangle 2"/>
          <p:cNvSpPr>
            <a:spLocks noGrp="1"/>
          </p:cNvSpPr>
          <p:nvPr>
            <p:ph type="body" idx="4294967295"/>
          </p:nvPr>
        </p:nvSpPr>
        <p:spPr>
          <a:xfrm>
            <a:off x="0" y="838200"/>
            <a:ext cx="11633200" cy="5638800"/>
          </a:xfrm>
          <a:prstGeom prst="rect">
            <a:avLst/>
          </a:prstGeom>
          <a:noFill/>
          <a:ln w="9525">
            <a:noFill/>
          </a:ln>
        </p:spPr>
        <p:txBody>
          <a:bodyPr lIns="108850" tIns="54425" rIns="108850" bIns="54425"/>
          <a:p>
            <a:pPr marL="269875" indent="-269875" defTabSz="1085850" eaLnBrk="1" hangingPunct="1">
              <a:lnSpc>
                <a:spcPct val="105000"/>
              </a:lnSpc>
              <a:spcBef>
                <a:spcPct val="5000"/>
              </a:spcBef>
              <a:buNone/>
            </a:pPr>
            <a:r>
              <a:rPr lang="en-US" altLang="zh-CN" sz="1600" b="1" dirty="0">
                <a:latin typeface="微软雅黑" panose="020B0503020204020204" pitchFamily="34" charset="-122"/>
              </a:rPr>
              <a:t>    </a:t>
            </a:r>
            <a:r>
              <a:rPr lang="en-US" altLang="zh-CN" sz="1200" b="1" dirty="0">
                <a:latin typeface="微软雅黑" panose="020B0503020204020204" pitchFamily="34" charset="-122"/>
              </a:rPr>
              <a:t> </a:t>
            </a:r>
            <a:r>
              <a:rPr lang="en-US" altLang="zh-CN" sz="1200" b="1" dirty="0">
                <a:solidFill>
                  <a:srgbClr val="0000CC"/>
                </a:solidFill>
                <a:latin typeface="微软雅黑" panose="020B0503020204020204" pitchFamily="34" charset="-122"/>
              </a:rPr>
              <a:t>③</a:t>
            </a:r>
            <a:r>
              <a:rPr lang="zh-CN" altLang="en-US" sz="1200" b="1" dirty="0">
                <a:solidFill>
                  <a:srgbClr val="0000CC"/>
                </a:solidFill>
                <a:latin typeface="微软雅黑" panose="020B0503020204020204" pitchFamily="34" charset="-122"/>
              </a:rPr>
              <a:t>甲公司出售乙公司股权在其合并报表中应确认的投资收益</a:t>
            </a:r>
            <a:endParaRPr lang="zh-CN" altLang="en-US" sz="1200" b="1" dirty="0">
              <a:solidFill>
                <a:srgbClr val="0000CC"/>
              </a:solidFill>
              <a:latin typeface="微软雅黑" panose="020B0503020204020204" pitchFamily="34" charset="-122"/>
            </a:endParaRPr>
          </a:p>
          <a:p>
            <a:pPr marL="269875" indent="-269875" defTabSz="1085850" eaLnBrk="1" hangingPunct="1">
              <a:lnSpc>
                <a:spcPct val="105000"/>
              </a:lnSpc>
              <a:spcBef>
                <a:spcPct val="5000"/>
              </a:spcBef>
              <a:buNone/>
            </a:pPr>
            <a:r>
              <a:rPr lang="zh-CN" altLang="en-US" sz="1200" b="1" dirty="0">
                <a:latin typeface="微软雅黑" panose="020B0503020204020204" pitchFamily="34" charset="-122"/>
              </a:rPr>
              <a:t>    </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10 000</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6 500</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17 400</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250</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×70%</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500]</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400×70%</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solidFill>
                  <a:srgbClr val="000000"/>
                </a:solidFill>
                <a:latin typeface="微软雅黑" panose="020B0503020204020204" pitchFamily="34" charset="-122"/>
              </a:rPr>
              <a:t>    </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16 500</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12 005</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500</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280</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4 275</a:t>
            </a:r>
            <a:r>
              <a:rPr lang="zh-CN" altLang="en-US" sz="1200" b="1" dirty="0">
                <a:solidFill>
                  <a:srgbClr val="000000"/>
                </a:solidFill>
                <a:latin typeface="微软雅黑" panose="020B0503020204020204" pitchFamily="34" charset="-122"/>
              </a:rPr>
              <a:t>万元。</a:t>
            </a:r>
            <a:endParaRPr lang="zh-CN" altLang="en-US"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zh-CN" altLang="en-US" sz="1200" b="1" dirty="0">
                <a:solidFill>
                  <a:srgbClr val="000000"/>
                </a:solidFill>
                <a:latin typeface="微软雅黑" panose="020B0503020204020204" pitchFamily="34" charset="-122"/>
              </a:rPr>
              <a:t>   借：长期股权投资</a:t>
            </a:r>
            <a:r>
              <a:rPr lang="en-US" altLang="zh-CN" sz="1200" b="1" dirty="0">
                <a:solidFill>
                  <a:srgbClr val="000000"/>
                </a:solidFill>
                <a:latin typeface="微软雅黑" panose="020B0503020204020204" pitchFamily="34" charset="-122"/>
              </a:rPr>
              <a:t>——</a:t>
            </a:r>
            <a:r>
              <a:rPr lang="zh-CN" altLang="en-US" sz="1200" b="1" dirty="0">
                <a:solidFill>
                  <a:srgbClr val="000000"/>
                </a:solidFill>
                <a:latin typeface="微软雅黑" panose="020B0503020204020204" pitchFamily="34" charset="-122"/>
              </a:rPr>
              <a:t>乙公司              </a:t>
            </a:r>
            <a:r>
              <a:rPr lang="en-US" altLang="zh-CN" sz="1200" b="1" dirty="0">
                <a:solidFill>
                  <a:srgbClr val="000000"/>
                </a:solidFill>
                <a:latin typeface="微软雅黑" panose="020B0503020204020204" pitchFamily="34" charset="-122"/>
              </a:rPr>
              <a:t>6 500</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solidFill>
                  <a:srgbClr val="000000"/>
                </a:solidFill>
                <a:latin typeface="微软雅黑" panose="020B0503020204020204" pitchFamily="34" charset="-122"/>
              </a:rPr>
              <a:t>          </a:t>
            </a:r>
            <a:r>
              <a:rPr lang="zh-CN" altLang="en-US" sz="1200" b="1" dirty="0">
                <a:solidFill>
                  <a:srgbClr val="000000"/>
                </a:solidFill>
                <a:latin typeface="微软雅黑" panose="020B0503020204020204" pitchFamily="34" charset="-122"/>
              </a:rPr>
              <a:t>贷：长期股权投资</a:t>
            </a:r>
            <a:r>
              <a:rPr lang="en-US" altLang="zh-CN" sz="1200" b="1" dirty="0">
                <a:solidFill>
                  <a:srgbClr val="000000"/>
                </a:solidFill>
                <a:latin typeface="微软雅黑" panose="020B0503020204020204" pitchFamily="34" charset="-122"/>
              </a:rPr>
              <a:t>——</a:t>
            </a:r>
            <a:r>
              <a:rPr lang="zh-CN" altLang="en-US" sz="1200" b="1" dirty="0">
                <a:solidFill>
                  <a:srgbClr val="000000"/>
                </a:solidFill>
                <a:latin typeface="微软雅黑" panose="020B0503020204020204" pitchFamily="34" charset="-122"/>
              </a:rPr>
              <a:t>乙公司                </a:t>
            </a:r>
            <a:r>
              <a:rPr lang="en-US" altLang="zh-CN" sz="1200" b="1" dirty="0">
                <a:solidFill>
                  <a:srgbClr val="000000"/>
                </a:solidFill>
                <a:latin typeface="微软雅黑" panose="020B0503020204020204" pitchFamily="34" charset="-122"/>
              </a:rPr>
              <a:t>5 002</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solidFill>
                  <a:srgbClr val="000000"/>
                </a:solidFill>
                <a:latin typeface="微软雅黑" panose="020B0503020204020204" pitchFamily="34" charset="-122"/>
              </a:rPr>
              <a:t>                 </a:t>
            </a:r>
            <a:r>
              <a:rPr lang="zh-CN" altLang="en-US" sz="1200" b="1" dirty="0">
                <a:solidFill>
                  <a:srgbClr val="000000"/>
                </a:solidFill>
                <a:latin typeface="微软雅黑" panose="020B0503020204020204" pitchFamily="34" charset="-122"/>
              </a:rPr>
              <a:t>投资收益                                       </a:t>
            </a:r>
            <a:r>
              <a:rPr lang="en-US" altLang="zh-CN" sz="1200" b="1" dirty="0">
                <a:solidFill>
                  <a:srgbClr val="000000"/>
                </a:solidFill>
                <a:latin typeface="微软雅黑" panose="020B0503020204020204" pitchFamily="34" charset="-122"/>
              </a:rPr>
              <a:t>1 498</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solidFill>
                  <a:srgbClr val="000000"/>
                </a:solidFill>
                <a:latin typeface="微软雅黑" panose="020B0503020204020204" pitchFamily="34" charset="-122"/>
              </a:rPr>
              <a:t>   </a:t>
            </a:r>
            <a:r>
              <a:rPr lang="zh-CN" altLang="en-US" sz="1200" b="1" dirty="0">
                <a:solidFill>
                  <a:srgbClr val="000000"/>
                </a:solidFill>
                <a:latin typeface="微软雅黑" panose="020B0503020204020204" pitchFamily="34" charset="-122"/>
              </a:rPr>
              <a:t>借：投资收益                          </a:t>
            </a:r>
            <a:r>
              <a:rPr lang="en-US" altLang="zh-CN" sz="1200" b="1" dirty="0">
                <a:solidFill>
                  <a:srgbClr val="000000"/>
                </a:solidFill>
                <a:latin typeface="微软雅黑" panose="020B0503020204020204" pitchFamily="34" charset="-122"/>
              </a:rPr>
              <a:t>735</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solidFill>
                  <a:srgbClr val="000000"/>
                </a:solidFill>
                <a:latin typeface="微软雅黑" panose="020B0503020204020204" pitchFamily="34" charset="-122"/>
              </a:rPr>
              <a:t>          </a:t>
            </a:r>
            <a:r>
              <a:rPr lang="zh-CN" altLang="en-US" sz="1200" b="1" dirty="0">
                <a:solidFill>
                  <a:srgbClr val="000000"/>
                </a:solidFill>
                <a:latin typeface="微软雅黑" panose="020B0503020204020204" pitchFamily="34" charset="-122"/>
              </a:rPr>
              <a:t>贷：未分配利润 </a:t>
            </a:r>
            <a:r>
              <a:rPr lang="en-US" altLang="zh-CN" sz="1200" b="1" dirty="0">
                <a:solidFill>
                  <a:srgbClr val="000000"/>
                </a:solidFill>
                <a:latin typeface="微软雅黑" panose="020B0503020204020204" pitchFamily="34" charset="-122"/>
              </a:rPr>
              <a:t>[</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2 000-4000/16</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×42%×90% ]  661.5</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solidFill>
                  <a:srgbClr val="000000"/>
                </a:solidFill>
                <a:latin typeface="微软雅黑" panose="020B0503020204020204" pitchFamily="34" charset="-122"/>
              </a:rPr>
              <a:t>                  </a:t>
            </a:r>
            <a:r>
              <a:rPr lang="zh-CN" altLang="en-US" sz="1200" b="1" dirty="0">
                <a:solidFill>
                  <a:srgbClr val="000000"/>
                </a:solidFill>
                <a:latin typeface="微软雅黑" panose="020B0503020204020204" pitchFamily="34" charset="-122"/>
              </a:rPr>
              <a:t>盈余公积                                                                 </a:t>
            </a:r>
            <a:r>
              <a:rPr lang="en-US" altLang="zh-CN" sz="1200" b="1" dirty="0">
                <a:solidFill>
                  <a:srgbClr val="000000"/>
                </a:solidFill>
                <a:latin typeface="微软雅黑" panose="020B0503020204020204" pitchFamily="34" charset="-122"/>
              </a:rPr>
              <a:t>73.5</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solidFill>
                  <a:srgbClr val="000000"/>
                </a:solidFill>
                <a:latin typeface="微软雅黑" panose="020B0503020204020204" pitchFamily="34" charset="-122"/>
              </a:rPr>
              <a:t>    </a:t>
            </a:r>
            <a:r>
              <a:rPr lang="zh-CN" altLang="en-US" sz="1200" b="1" dirty="0">
                <a:solidFill>
                  <a:srgbClr val="000000"/>
                </a:solidFill>
                <a:latin typeface="微软雅黑" panose="020B0503020204020204" pitchFamily="34" charset="-122"/>
              </a:rPr>
              <a:t>借：其他综合收益     （</a:t>
            </a:r>
            <a:r>
              <a:rPr lang="en-US" altLang="zh-CN" sz="1200" b="1" dirty="0">
                <a:solidFill>
                  <a:srgbClr val="000000"/>
                </a:solidFill>
                <a:latin typeface="微软雅黑" panose="020B0503020204020204" pitchFamily="34" charset="-122"/>
              </a:rPr>
              <a:t>400×28%</a:t>
            </a:r>
            <a:r>
              <a:rPr lang="zh-CN" altLang="en-US" sz="1200" b="1" dirty="0">
                <a:solidFill>
                  <a:srgbClr val="000000"/>
                </a:solidFill>
                <a:latin typeface="微软雅黑" panose="020B0503020204020204" pitchFamily="34" charset="-122"/>
              </a:rPr>
              <a:t>）</a:t>
            </a:r>
            <a:r>
              <a:rPr lang="en-US" altLang="zh-CN" sz="1200" b="1" dirty="0">
                <a:solidFill>
                  <a:srgbClr val="000000"/>
                </a:solidFill>
                <a:latin typeface="微软雅黑" panose="020B0503020204020204" pitchFamily="34" charset="-122"/>
              </a:rPr>
              <a:t>112</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solidFill>
                  <a:srgbClr val="000000"/>
                </a:solidFill>
                <a:latin typeface="微软雅黑" panose="020B0503020204020204" pitchFamily="34" charset="-122"/>
              </a:rPr>
              <a:t>          </a:t>
            </a:r>
            <a:r>
              <a:rPr lang="zh-CN" altLang="en-US" sz="1200" b="1" dirty="0">
                <a:solidFill>
                  <a:srgbClr val="000000"/>
                </a:solidFill>
                <a:latin typeface="微软雅黑" panose="020B0503020204020204" pitchFamily="34" charset="-122"/>
              </a:rPr>
              <a:t>贷：投资收益                                       </a:t>
            </a:r>
            <a:r>
              <a:rPr lang="en-US" altLang="zh-CN" sz="1200" b="1" dirty="0">
                <a:solidFill>
                  <a:srgbClr val="000000"/>
                </a:solidFill>
                <a:latin typeface="微软雅黑" panose="020B0503020204020204" pitchFamily="34" charset="-122"/>
              </a:rPr>
              <a:t>112</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latin typeface="微软雅黑" panose="020B0503020204020204" pitchFamily="34" charset="-122"/>
              </a:rPr>
              <a:t>    </a:t>
            </a:r>
            <a:r>
              <a:rPr lang="en-US" altLang="zh-CN" sz="1200" b="1" dirty="0">
                <a:solidFill>
                  <a:srgbClr val="0000CC"/>
                </a:solidFill>
                <a:latin typeface="微软雅黑" panose="020B0503020204020204" pitchFamily="34" charset="-122"/>
              </a:rPr>
              <a:t>④</a:t>
            </a:r>
            <a:r>
              <a:rPr lang="zh-CN" altLang="en-US" sz="1200" b="1" dirty="0">
                <a:solidFill>
                  <a:srgbClr val="0000CC"/>
                </a:solidFill>
                <a:latin typeface="微软雅黑" panose="020B0503020204020204" pitchFamily="34" charset="-122"/>
              </a:rPr>
              <a:t>甲公司因持有乙公司股权比例下降对其长期股权投资账面价值调整相关的会计分录</a:t>
            </a:r>
            <a:endParaRPr lang="zh-CN" altLang="en-US" sz="1200" b="1" dirty="0">
              <a:solidFill>
                <a:srgbClr val="0000CC"/>
              </a:solidFill>
              <a:latin typeface="微软雅黑" panose="020B0503020204020204" pitchFamily="34" charset="-122"/>
            </a:endParaRPr>
          </a:p>
          <a:p>
            <a:pPr marL="269875" indent="-269875" defTabSz="1085850" eaLnBrk="1" hangingPunct="1">
              <a:lnSpc>
                <a:spcPct val="105000"/>
              </a:lnSpc>
              <a:spcBef>
                <a:spcPct val="5000"/>
              </a:spcBef>
              <a:buNone/>
            </a:pPr>
            <a:r>
              <a:rPr lang="zh-CN" altLang="en-US" sz="1200" b="1" dirty="0">
                <a:latin typeface="微软雅黑" panose="020B0503020204020204" pitchFamily="34" charset="-122"/>
              </a:rPr>
              <a:t>    </a:t>
            </a:r>
            <a:r>
              <a:rPr lang="zh-CN" altLang="en-US" sz="1200" b="1" dirty="0">
                <a:solidFill>
                  <a:srgbClr val="000000"/>
                </a:solidFill>
                <a:latin typeface="微软雅黑" panose="020B0503020204020204" pitchFamily="34" charset="-122"/>
              </a:rPr>
              <a:t>借：长期股权投资</a:t>
            </a:r>
            <a:r>
              <a:rPr lang="en-US" altLang="zh-CN" sz="1200" b="1" dirty="0">
                <a:solidFill>
                  <a:srgbClr val="000000"/>
                </a:solidFill>
                <a:latin typeface="微软雅黑" panose="020B0503020204020204" pitchFamily="34" charset="-122"/>
              </a:rPr>
              <a:t>——</a:t>
            </a:r>
            <a:r>
              <a:rPr lang="zh-CN" altLang="en-US" sz="1200" b="1" dirty="0">
                <a:solidFill>
                  <a:srgbClr val="000000"/>
                </a:solidFill>
                <a:latin typeface="微软雅黑" panose="020B0503020204020204" pitchFamily="34" charset="-122"/>
              </a:rPr>
              <a:t>乙公司          </a:t>
            </a:r>
            <a:r>
              <a:rPr lang="en-US" altLang="zh-CN" sz="1200" b="1" dirty="0">
                <a:solidFill>
                  <a:srgbClr val="000000"/>
                </a:solidFill>
                <a:latin typeface="微软雅黑" panose="020B0503020204020204" pitchFamily="34" charset="-122"/>
              </a:rPr>
              <a:t>602</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solidFill>
                  <a:srgbClr val="000000"/>
                </a:solidFill>
                <a:latin typeface="微软雅黑" panose="020B0503020204020204" pitchFamily="34" charset="-122"/>
              </a:rPr>
              <a:t>            </a:t>
            </a:r>
            <a:r>
              <a:rPr lang="zh-CN" altLang="en-US" sz="1200" b="1" dirty="0">
                <a:solidFill>
                  <a:srgbClr val="000000"/>
                </a:solidFill>
                <a:latin typeface="微软雅黑" panose="020B0503020204020204" pitchFamily="34" charset="-122"/>
              </a:rPr>
              <a:t>贷：利润分配</a:t>
            </a:r>
            <a:r>
              <a:rPr lang="en-US" altLang="zh-CN" sz="1200" b="1" dirty="0">
                <a:solidFill>
                  <a:srgbClr val="000000"/>
                </a:solidFill>
                <a:latin typeface="微软雅黑" panose="020B0503020204020204" pitchFamily="34" charset="-122"/>
              </a:rPr>
              <a:t>——</a:t>
            </a:r>
            <a:r>
              <a:rPr lang="zh-CN" altLang="en-US" sz="1200" b="1" dirty="0">
                <a:solidFill>
                  <a:srgbClr val="000000"/>
                </a:solidFill>
                <a:latin typeface="微软雅黑" panose="020B0503020204020204" pitchFamily="34" charset="-122"/>
              </a:rPr>
              <a:t>未分配利润             </a:t>
            </a:r>
            <a:r>
              <a:rPr lang="en-US" altLang="zh-CN" sz="1200" b="1" dirty="0">
                <a:solidFill>
                  <a:srgbClr val="000000"/>
                </a:solidFill>
                <a:latin typeface="微软雅黑" panose="020B0503020204020204" pitchFamily="34" charset="-122"/>
              </a:rPr>
              <a:t>441</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solidFill>
                  <a:srgbClr val="000000"/>
                </a:solidFill>
                <a:latin typeface="微软雅黑" panose="020B0503020204020204" pitchFamily="34" charset="-122"/>
              </a:rPr>
              <a:t>                    </a:t>
            </a:r>
            <a:r>
              <a:rPr lang="zh-CN" altLang="en-US" sz="1200" b="1" dirty="0">
                <a:solidFill>
                  <a:srgbClr val="000000"/>
                </a:solidFill>
                <a:latin typeface="微软雅黑" panose="020B0503020204020204" pitchFamily="34" charset="-122"/>
              </a:rPr>
              <a:t>盈余公积                                     </a:t>
            </a:r>
            <a:r>
              <a:rPr lang="en-US" altLang="zh-CN" sz="1200" b="1" dirty="0">
                <a:solidFill>
                  <a:srgbClr val="000000"/>
                </a:solidFill>
                <a:latin typeface="微软雅黑" panose="020B0503020204020204" pitchFamily="34" charset="-122"/>
              </a:rPr>
              <a:t>49</a:t>
            </a:r>
            <a:endParaRPr lang="en-US" altLang="zh-CN" sz="1200" b="1" dirty="0">
              <a:solidFill>
                <a:srgbClr val="000000"/>
              </a:solidFill>
              <a:latin typeface="微软雅黑" panose="020B0503020204020204" pitchFamily="34" charset="-122"/>
            </a:endParaRPr>
          </a:p>
          <a:p>
            <a:pPr marL="269875" indent="-269875" defTabSz="1085850" eaLnBrk="1" hangingPunct="1">
              <a:lnSpc>
                <a:spcPct val="105000"/>
              </a:lnSpc>
              <a:spcBef>
                <a:spcPct val="5000"/>
              </a:spcBef>
              <a:buNone/>
            </a:pPr>
            <a:r>
              <a:rPr lang="en-US" altLang="zh-CN" sz="1200" b="1" dirty="0">
                <a:solidFill>
                  <a:srgbClr val="000000"/>
                </a:solidFill>
                <a:latin typeface="微软雅黑" panose="020B0503020204020204" pitchFamily="34" charset="-122"/>
              </a:rPr>
              <a:t>                    </a:t>
            </a:r>
            <a:r>
              <a:rPr lang="zh-CN" altLang="en-US" sz="1200" b="1" dirty="0">
                <a:solidFill>
                  <a:srgbClr val="000000"/>
                </a:solidFill>
                <a:latin typeface="微软雅黑" panose="020B0503020204020204" pitchFamily="34" charset="-122"/>
              </a:rPr>
              <a:t>其他综合收益                             </a:t>
            </a:r>
            <a:r>
              <a:rPr lang="en-US" altLang="zh-CN" sz="1200" b="1" dirty="0">
                <a:solidFill>
                  <a:srgbClr val="000000"/>
                </a:solidFill>
                <a:latin typeface="微软雅黑" panose="020B0503020204020204" pitchFamily="34" charset="-122"/>
              </a:rPr>
              <a:t>112</a:t>
            </a:r>
            <a:endParaRPr lang="en-US" altLang="zh-CN" sz="1200" b="1" dirty="0">
              <a:solidFill>
                <a:srgbClr val="000000"/>
              </a:solidFill>
              <a:latin typeface="微软雅黑" panose="020B0503020204020204" pitchFamily="34"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211970" name="Rectangle 2"/>
          <p:cNvSpPr>
            <a:spLocks noGrp="1" noChangeArrowheads="1"/>
          </p:cNvSpPr>
          <p:nvPr>
            <p:ph type="body" idx="4294967295"/>
          </p:nvPr>
        </p:nvSpPr>
        <p:spPr>
          <a:xfrm>
            <a:off x="0" y="1143000"/>
            <a:ext cx="10731500" cy="4792980"/>
          </a:xfrm>
          <a:prstGeom prst="rect">
            <a:avLst/>
          </a:prstGeom>
        </p:spPr>
        <p:txBody>
          <a:bodyPr lIns="108850" tIns="54425" rIns="108850" bIns="54425"/>
          <a:lstStyle/>
          <a:p>
            <a:pPr marL="0" marR="0" lvl="0" indent="0" algn="l" defTabSz="1085850" rtl="0" eaLnBrk="1" fontAlgn="base" latinLnBrk="0" hangingPunct="1">
              <a:lnSpc>
                <a:spcPct val="150000"/>
              </a:lnSpc>
              <a:spcBef>
                <a:spcPct val="4500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）①甲公司出售丙公司股权在其个别报表中应确认的投资收益＝</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3 500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30 000×10%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500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50000"/>
              </a:lnSpc>
              <a:spcBef>
                <a:spcPct val="45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②甲公司出售丙公司股权并未丧失控制权情况下，在合并报表中的处理原则为：处置价款与处置长期股权投资相对应享有丙公司净资产的差额计入所有者权益（或资本公积）。</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50000"/>
              </a:lnSpc>
              <a:spcBef>
                <a:spcPct val="45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③甲公司出售丙公司股权在合并资产负债表中应计入所有者权益（资本公积）的金额＝（</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30 000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4 500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3 500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50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212994" name="Rectangle 2"/>
          <p:cNvSpPr>
            <a:spLocks noGrp="1" noChangeArrowheads="1"/>
          </p:cNvSpPr>
          <p:nvPr>
            <p:ph type="body" idx="4294967295"/>
          </p:nvPr>
        </p:nvSpPr>
        <p:spPr>
          <a:xfrm>
            <a:off x="0" y="687705"/>
            <a:ext cx="11150600" cy="5683250"/>
          </a:xfrm>
          <a:prstGeom prst="rect">
            <a:avLst/>
          </a:prstGeom>
        </p:spPr>
        <p:txBody>
          <a:bodyPr lIns="108850" tIns="54425" rIns="108850" bIns="54425"/>
          <a:lstStyle/>
          <a:p>
            <a:pPr marL="0" marR="0" lvl="0" indent="0" algn="l" defTabSz="1085850" rtl="0" eaLnBrk="1" fontAlgn="base" latinLnBrk="0" hangingPunct="1">
              <a:lnSpc>
                <a:spcPct val="140000"/>
              </a:lnSpc>
              <a:spcBef>
                <a:spcPct val="10000"/>
              </a:spcBef>
              <a:spcAft>
                <a:spcPct val="0"/>
              </a:spcAft>
              <a:buClrTx/>
              <a:buSzTx/>
              <a:buFont typeface="Arial" panose="020B0604020202020204" pitchFamily="34" charset="0"/>
              <a:buNone/>
              <a:defRPr/>
            </a:pPr>
            <a:r>
              <a:rPr kumimoji="0" lang="en-US" altLang="zh-CN" sz="19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）根据资料（</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）：①计算甲公司对丁公司投资于出售日前的账面价值；②计算甲公司出售丁公司股权在其个别报表中应确认的投资收益；③编制甲公司出售丁公司股权相关的会计分录。</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ct val="100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①甲公司对丁公司投资于出售日前的账面价值</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ct val="100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2 000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4 800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×24%</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3 080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ct val="100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②甲公司出售丁公司股权在其个别报表中应确认的投资收益</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ct val="100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1 900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1 540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36</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324</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ct val="100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③编制甲公司出售丁公司股权相关的会计分录</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ct val="100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借：银行存款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1 900</a:t>
            </a:r>
            <a:endPar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ct val="10000"/>
              </a:spcBef>
              <a:spcAft>
                <a:spcPct val="0"/>
              </a:spcAft>
              <a:buClrTx/>
              <a:buSzTx/>
              <a:buFont typeface="Arial" panose="020B0604020202020204" pitchFamily="34" charset="0"/>
              <a:buNone/>
              <a:defRPr/>
            </a:pP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贷：长期股权投资</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丁公司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1 540</a:t>
            </a:r>
            <a:endPar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ct val="10000"/>
              </a:spcBef>
              <a:spcAft>
                <a:spcPct val="0"/>
              </a:spcAft>
              <a:buClrTx/>
              <a:buSzTx/>
              <a:buFont typeface="Arial" panose="020B0604020202020204" pitchFamily="34" charset="0"/>
              <a:buNone/>
              <a:defRPr/>
            </a:pP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投资收益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360</a:t>
            </a:r>
            <a:endPar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ct val="10000"/>
              </a:spcBef>
              <a:spcAft>
                <a:spcPct val="0"/>
              </a:spcAft>
              <a:buClrTx/>
              <a:buSzTx/>
              <a:buFont typeface="Arial" panose="020B0604020202020204" pitchFamily="34" charset="0"/>
              <a:buNone/>
              <a:defRPr/>
            </a:pP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借：投资收益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36</a:t>
            </a:r>
            <a:endPar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ct val="10000"/>
              </a:spcBef>
              <a:spcAft>
                <a:spcPct val="0"/>
              </a:spcAft>
              <a:buClrTx/>
              <a:buSzTx/>
              <a:buFont typeface="Arial" panose="020B0604020202020204" pitchFamily="34" charset="0"/>
              <a:buNone/>
              <a:defRPr/>
            </a:pP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贷：其他综合收益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36</a:t>
            </a:r>
            <a:endPar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Rectangle 2"/>
          <p:cNvSpPr>
            <a:spLocks noGrp="1" noChangeArrowheads="1"/>
          </p:cNvSpPr>
          <p:nvPr>
            <p:ph type="title"/>
          </p:nvPr>
        </p:nvSpPr>
        <p:spPr>
          <a:prstGeom prst="rect">
            <a:avLst/>
          </a:prstGeom>
          <a:gradFill rotWithShape="1">
            <a:gsLst>
              <a:gs pos="0">
                <a:srgbClr val="CCFFFF">
                  <a:gamma/>
                  <a:shade val="46275"/>
                  <a:invGamma/>
                  <a:alpha val="46001"/>
                </a:srgbClr>
              </a:gs>
              <a:gs pos="50000">
                <a:srgbClr val="CCFFFF">
                  <a:alpha val="17000"/>
                </a:srgbClr>
              </a:gs>
              <a:gs pos="100000">
                <a:srgbClr val="CCFFFF">
                  <a:gamma/>
                  <a:shade val="46275"/>
                  <a:invGamma/>
                  <a:alpha val="46001"/>
                </a:srgbClr>
              </a:gs>
            </a:gsLst>
            <a:lin ang="5400000" scaled="1"/>
          </a:gradFill>
          <a:ln w="9525" cap="flat" cmpd="sng" algn="ctr">
            <a:noFill/>
            <a:prstDash val="solid"/>
          </a:ln>
          <a:effectLst/>
          <a:scene3d>
            <a:camera prst="orthographicFront"/>
            <a:lightRig rig="balanced" dir="t"/>
          </a:scene3d>
          <a:sp3d prstMaterial="plastic"/>
        </p:spPr>
        <p:txBody>
          <a:bodyPr lIns="108850" tIns="54425" rIns="108850" bIns="54425"/>
          <a:lstStyle>
            <a:lvl1pPr defTabSz="1085850" eaLnBrk="0" hangingPunct="0">
              <a:defRPr>
                <a:solidFill>
                  <a:schemeClr val="tx1"/>
                </a:solidFill>
                <a:latin typeface="Arial" panose="020B0604020202020204" pitchFamily="34" charset="0"/>
                <a:ea typeface="微软雅黑" panose="020B0503020204020204" pitchFamily="34" charset="-122"/>
              </a:defRPr>
            </a:lvl1pPr>
            <a:lvl2pPr marL="742950" indent="-285750" defTabSz="1085850" eaLnBrk="0" hangingPunct="0">
              <a:defRPr>
                <a:solidFill>
                  <a:schemeClr val="tx1"/>
                </a:solidFill>
                <a:latin typeface="Arial" panose="020B0604020202020204" pitchFamily="34" charset="0"/>
                <a:ea typeface="微软雅黑" panose="020B0503020204020204" pitchFamily="34" charset="-122"/>
              </a:defRPr>
            </a:lvl2pPr>
            <a:lvl3pPr marL="1143000" indent="-228600" defTabSz="1085850" eaLnBrk="0" hangingPunct="0">
              <a:defRPr>
                <a:solidFill>
                  <a:schemeClr val="tx1"/>
                </a:solidFill>
                <a:latin typeface="Arial" panose="020B0604020202020204" pitchFamily="34" charset="0"/>
                <a:ea typeface="微软雅黑" panose="020B0503020204020204" pitchFamily="34" charset="-122"/>
              </a:defRPr>
            </a:lvl3pPr>
            <a:lvl4pPr marL="1600200" indent="-228600" defTabSz="1085850" eaLnBrk="0" hangingPunct="0">
              <a:defRPr>
                <a:solidFill>
                  <a:schemeClr val="tx1"/>
                </a:solidFill>
                <a:latin typeface="Arial" panose="020B0604020202020204" pitchFamily="34" charset="0"/>
                <a:ea typeface="微软雅黑" panose="020B0503020204020204" pitchFamily="34" charset="-122"/>
              </a:defRPr>
            </a:lvl4pPr>
            <a:lvl5pPr marL="2057400" indent="-228600" defTabSz="1085850" eaLnBrk="0" hangingPunct="0">
              <a:defRPr>
                <a:solidFill>
                  <a:schemeClr val="tx1"/>
                </a:solidFill>
                <a:latin typeface="Arial" panose="020B0604020202020204" pitchFamily="34" charset="0"/>
                <a:ea typeface="微软雅黑" panose="020B0503020204020204" pitchFamily="34" charset="-122"/>
              </a:defRPr>
            </a:lvl5pPr>
            <a:lvl6pPr marL="2514600" indent="-228600" defTabSz="10858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58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58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58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5850" rtl="0" eaLnBrk="1" fontAlgn="base" latinLnBrk="0" hangingPunct="1">
              <a:lnSpc>
                <a:spcPct val="75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cs typeface="+mj-cs"/>
              </a:rPr>
              <a:t>六、长期股权投资的列报</a:t>
            </a:r>
            <a:r>
              <a:rPr kumimoji="0" lang="zh-CN" altLang="en-US" sz="57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j-cs"/>
              </a:rPr>
              <a:t> </a:t>
            </a:r>
            <a:endParaRPr kumimoji="0" lang="zh-CN" altLang="en-US" sz="57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134147" name="Rectangle 3"/>
          <p:cNvSpPr>
            <a:spLocks noChangeArrowheads="1"/>
          </p:cNvSpPr>
          <p:nvPr/>
        </p:nvSpPr>
        <p:spPr bwMode="auto">
          <a:xfrm>
            <a:off x="6197600" y="2011363"/>
            <a:ext cx="3622675" cy="549275"/>
          </a:xfrm>
          <a:prstGeom prst="rect">
            <a:avLst/>
          </a:prstGeom>
          <a:noFill/>
          <a:ln>
            <a:noFill/>
          </a:ln>
          <a:effectLst/>
        </p:spPr>
        <p:txBody>
          <a:bodyPr wrap="none" lIns="108850" tIns="54425" rIns="108850" bIns="54425"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900" b="1" i="0" u="sng"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资产负债表（简表）</a:t>
            </a:r>
            <a:endParaRPr kumimoji="0" lang="zh-CN" altLang="en-US" sz="2900" b="1" i="0" u="none" strike="noStrike" kern="1200" cap="none" spc="0" normalizeH="0" baseline="0" noProof="0" dirty="0">
              <a:ln>
                <a:noFill/>
              </a:ln>
              <a:solidFill>
                <a:schemeClr val="tx1"/>
              </a:solidFill>
              <a:effectLst/>
              <a:uLnTx/>
              <a:uFillTx/>
              <a:latin typeface="+mn-ea"/>
              <a:ea typeface="+mn-ea"/>
              <a:cs typeface="+mn-cs"/>
            </a:endParaRPr>
          </a:p>
        </p:txBody>
      </p:sp>
      <p:graphicFrame>
        <p:nvGraphicFramePr>
          <p:cNvPr id="291897" name="Group 57"/>
          <p:cNvGraphicFramePr>
            <a:graphicFrameLocks noGrp="1"/>
          </p:cNvGraphicFramePr>
          <p:nvPr/>
        </p:nvGraphicFramePr>
        <p:xfrm>
          <a:off x="4470400" y="2743200"/>
          <a:ext cx="7315200" cy="2686050"/>
        </p:xfrm>
        <a:graphic>
          <a:graphicData uri="http://schemas.openxmlformats.org/drawingml/2006/table">
            <a:tbl>
              <a:tblPr/>
              <a:tblGrid>
                <a:gridCol w="2540000"/>
                <a:gridCol w="1016000"/>
                <a:gridCol w="2743200"/>
                <a:gridCol w="1016000"/>
              </a:tblGrid>
              <a:tr h="7016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资   产</a:t>
                      </a:r>
                      <a:endPar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期末余额</a:t>
                      </a:r>
                      <a:endPar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负债和所有权益</a:t>
                      </a:r>
                      <a:endPar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期末余额</a:t>
                      </a:r>
                      <a:endPar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流动资产</a:t>
                      </a:r>
                      <a:endPar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流动负债</a:t>
                      </a:r>
                      <a:endPar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非流动资产</a:t>
                      </a:r>
                      <a:endParaRPr kumimoji="0" lang="zh-CN" altLang="en-US" sz="17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长期股权投资</a:t>
                      </a:r>
                      <a:endParaRPr kumimoji="0" lang="zh-CN" altLang="en-US" sz="17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291896" name="Group 56"/>
          <p:cNvGraphicFramePr>
            <a:graphicFrameLocks noGrp="1"/>
          </p:cNvGraphicFramePr>
          <p:nvPr/>
        </p:nvGraphicFramePr>
        <p:xfrm>
          <a:off x="304800" y="4038600"/>
          <a:ext cx="2540000" cy="1098550"/>
        </p:xfrm>
        <a:graphic>
          <a:graphicData uri="http://schemas.openxmlformats.org/drawingml/2006/table">
            <a:tbl>
              <a:tblPr/>
              <a:tblGrid>
                <a:gridCol w="2540000"/>
              </a:tblGrid>
              <a:tr h="3968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smtClean="0">
                          <a:ln>
                            <a:noFill/>
                          </a:ln>
                          <a:solidFill>
                            <a:srgbClr val="0000FF"/>
                          </a:solidFill>
                          <a:effectLst/>
                          <a:latin typeface="微软雅黑" panose="020B0503020204020204" pitchFamily="34" charset="-122"/>
                          <a:ea typeface="微软雅黑" panose="020B0503020204020204" pitchFamily="34" charset="-122"/>
                          <a:cs typeface="Times New Roman" panose="02020603050405020304" pitchFamily="18" charset="0"/>
                        </a:rPr>
                        <a:t>长期股权投资</a:t>
                      </a:r>
                      <a:endPar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16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smtClean="0">
                          <a:ln>
                            <a:noFill/>
                          </a:ln>
                          <a:solidFill>
                            <a:srgbClr val="0000FF"/>
                          </a:solidFill>
                          <a:effectLst/>
                          <a:latin typeface="微软雅黑" panose="020B0503020204020204" pitchFamily="34" charset="-122"/>
                          <a:ea typeface="微软雅黑" panose="020B0503020204020204" pitchFamily="34" charset="-122"/>
                          <a:cs typeface="Times New Roman" panose="02020603050405020304" pitchFamily="18" charset="0"/>
                        </a:rPr>
                        <a:t>长期股权投资减值准备</a:t>
                      </a:r>
                      <a:endParaRPr kumimoji="0" lang="zh-CN" altLang="en-US"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45460" name="Rectangle 49"/>
          <p:cNvSpPr/>
          <p:nvPr/>
        </p:nvSpPr>
        <p:spPr>
          <a:xfrm>
            <a:off x="76200" y="6886575"/>
            <a:ext cx="579438" cy="387350"/>
          </a:xfrm>
          <a:prstGeom prst="rect">
            <a:avLst/>
          </a:prstGeom>
          <a:noFill/>
          <a:ln w="9525">
            <a:noFill/>
          </a:ln>
        </p:spPr>
        <p:txBody>
          <a:bodyPr wrap="none" lIns="108850" tIns="54425" rIns="108850" bIns="54425" anchor="ctr" anchorCtr="0">
            <a:spAutoFit/>
          </a:bodyPr>
          <a:p>
            <a:pPr indent="355600" eaLnBrk="1" hangingPunct="1"/>
            <a:endParaRPr lang="zh-CN" altLang="zh-CN" dirty="0">
              <a:latin typeface="Arial" panose="020B0604020202020204" pitchFamily="34" charset="0"/>
              <a:ea typeface="宋体" panose="02010600030101010101" pitchFamily="2" charset="-122"/>
            </a:endParaRPr>
          </a:p>
        </p:txBody>
      </p:sp>
      <p:sp>
        <p:nvSpPr>
          <p:cNvPr id="134194" name="Rectangle 50"/>
          <p:cNvSpPr>
            <a:spLocks noChangeArrowheads="1"/>
          </p:cNvSpPr>
          <p:nvPr/>
        </p:nvSpPr>
        <p:spPr bwMode="auto">
          <a:xfrm>
            <a:off x="508000" y="3352800"/>
            <a:ext cx="1692275" cy="549275"/>
          </a:xfrm>
          <a:prstGeom prst="rect">
            <a:avLst/>
          </a:prstGeom>
          <a:noFill/>
          <a:ln>
            <a:noFill/>
          </a:ln>
          <a:effectLst/>
        </p:spPr>
        <p:txBody>
          <a:bodyPr wrap="none" lIns="108850" tIns="54425" rIns="108850" bIns="54425">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900" b="1" i="0" u="sng"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会计科目</a:t>
            </a:r>
            <a:endParaRPr kumimoji="0" lang="zh-CN" altLang="en-US" sz="2900" b="1" i="0" u="sng"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p:txBody>
      </p:sp>
      <p:sp>
        <p:nvSpPr>
          <p:cNvPr id="145462" name="Line 51"/>
          <p:cNvSpPr/>
          <p:nvPr/>
        </p:nvSpPr>
        <p:spPr>
          <a:xfrm>
            <a:off x="2540000" y="4267200"/>
            <a:ext cx="2032000" cy="533400"/>
          </a:xfrm>
          <a:prstGeom prst="line">
            <a:avLst/>
          </a:prstGeom>
          <a:ln w="9525" cap="flat" cmpd="sng">
            <a:solidFill>
              <a:srgbClr val="0000CC"/>
            </a:solidFill>
            <a:prstDash val="solid"/>
            <a:headEnd type="none" w="med" len="med"/>
            <a:tailEnd type="triangle" w="med" len="med"/>
          </a:ln>
        </p:spPr>
      </p:sp>
      <p:sp>
        <p:nvSpPr>
          <p:cNvPr id="145463" name="Line 52"/>
          <p:cNvSpPr/>
          <p:nvPr/>
        </p:nvSpPr>
        <p:spPr>
          <a:xfrm>
            <a:off x="2540000" y="4800600"/>
            <a:ext cx="2032000" cy="0"/>
          </a:xfrm>
          <a:prstGeom prst="line">
            <a:avLst/>
          </a:prstGeom>
          <a:ln w="9525" cap="flat" cmpd="sng">
            <a:solidFill>
              <a:srgbClr val="CC0000"/>
            </a:solidFill>
            <a:prstDash val="solid"/>
            <a:headEnd type="none" w="med" len="med"/>
            <a:tailEnd type="triangle" w="med" len="med"/>
          </a:ln>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ChangeArrowheads="1"/>
          </p:cNvSpPr>
          <p:nvPr/>
        </p:nvSpPr>
        <p:spPr bwMode="auto">
          <a:xfrm>
            <a:off x="702457" y="920961"/>
            <a:ext cx="4270963" cy="576396"/>
          </a:xfrm>
          <a:prstGeom prst="rect">
            <a:avLst/>
          </a:prstGeom>
          <a:gradFill rotWithShape="1">
            <a:gsLst>
              <a:gs pos="0">
                <a:srgbClr val="FFFFCC">
                  <a:gamma/>
                  <a:shade val="46275"/>
                  <a:invGamma/>
                  <a:alpha val="48000"/>
                </a:srgbClr>
              </a:gs>
              <a:gs pos="50000">
                <a:srgbClr val="FFFFCC">
                  <a:alpha val="17000"/>
                </a:srgbClr>
              </a:gs>
              <a:gs pos="100000">
                <a:srgbClr val="FFFFCC">
                  <a:gamma/>
                  <a:shade val="46275"/>
                  <a:invGamma/>
                  <a:alpha val="48000"/>
                </a:srgbClr>
              </a:gs>
            </a:gsLst>
            <a:lin ang="5400000" scaled="1"/>
          </a:gradFill>
          <a:ln>
            <a:noFill/>
          </a:ln>
          <a:effectLst/>
        </p:spPr>
        <p:txBody>
          <a:bodyPr lIns="108850" tIns="54425" rIns="108850" bIns="54425"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cs typeface="+mn-cs"/>
              </a:rPr>
              <a:t>同一控制下的企业合并：</a:t>
            </a:r>
            <a:endParaRPr kumimoji="0" lang="zh-CN" altLang="en-US" sz="2400" b="1" i="0" u="none" strike="noStrike" kern="120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26630" name="Rectangle 3"/>
          <p:cNvSpPr/>
          <p:nvPr/>
        </p:nvSpPr>
        <p:spPr>
          <a:xfrm>
            <a:off x="1398588" y="1989138"/>
            <a:ext cx="3328987" cy="576262"/>
          </a:xfrm>
          <a:prstGeom prst="rect">
            <a:avLst/>
          </a:prstGeom>
          <a:noFill/>
          <a:ln w="9525">
            <a:noFill/>
          </a:ln>
        </p:spPr>
        <p:txBody>
          <a:bodyPr lIns="108850" tIns="54425" rIns="108850" bIns="54425"/>
          <a:p>
            <a:pPr marL="342900" indent="-342900" eaLnBrk="1" hangingPunct="1">
              <a:spcBef>
                <a:spcPct val="20000"/>
              </a:spcBef>
              <a:buFontTx/>
            </a:pPr>
            <a:r>
              <a:rPr lang="en-US" altLang="zh-CN" sz="2400" b="1" dirty="0">
                <a:solidFill>
                  <a:schemeClr val="tx2"/>
                </a:solidFill>
                <a:latin typeface="微软雅黑" panose="020B0503020204020204" pitchFamily="34" charset="-122"/>
              </a:rPr>
              <a:t>        </a:t>
            </a:r>
            <a:r>
              <a:rPr lang="zh-CN" altLang="en-US" sz="2400" b="1" dirty="0">
                <a:solidFill>
                  <a:srgbClr val="0000CC"/>
                </a:solidFill>
                <a:latin typeface="微软雅黑" panose="020B0503020204020204" pitchFamily="34" charset="-122"/>
              </a:rPr>
              <a:t>企业合并前</a:t>
            </a:r>
            <a:endParaRPr lang="zh-CN" altLang="en-US" sz="2400" b="1" dirty="0">
              <a:solidFill>
                <a:srgbClr val="0000CC"/>
              </a:solidFill>
              <a:latin typeface="微软雅黑" panose="020B0503020204020204" pitchFamily="34" charset="-122"/>
            </a:endParaRPr>
          </a:p>
        </p:txBody>
      </p:sp>
      <p:sp>
        <p:nvSpPr>
          <p:cNvPr id="26631" name="Rectangle 4"/>
          <p:cNvSpPr/>
          <p:nvPr/>
        </p:nvSpPr>
        <p:spPr>
          <a:xfrm>
            <a:off x="2076450" y="2781300"/>
            <a:ext cx="2540000" cy="533400"/>
          </a:xfrm>
          <a:prstGeom prst="rect">
            <a:avLst/>
          </a:prstGeom>
          <a:solidFill>
            <a:srgbClr val="CCFFFF"/>
          </a:soli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400" b="1" dirty="0">
                <a:solidFill>
                  <a:srgbClr val="FF0000"/>
                </a:solidFill>
                <a:latin typeface="微软雅黑" panose="020B0503020204020204" pitchFamily="34" charset="-122"/>
              </a:rPr>
              <a:t>母公司</a:t>
            </a:r>
            <a:r>
              <a:rPr lang="en-US" altLang="zh-CN" sz="2400" b="1" dirty="0">
                <a:solidFill>
                  <a:srgbClr val="FF0000"/>
                </a:solidFill>
                <a:latin typeface="微软雅黑" panose="020B0503020204020204" pitchFamily="34" charset="-122"/>
              </a:rPr>
              <a:t>M</a:t>
            </a:r>
            <a:endParaRPr lang="en-US" altLang="zh-CN" sz="2400" b="1" dirty="0">
              <a:solidFill>
                <a:srgbClr val="FF0000"/>
              </a:solidFill>
              <a:latin typeface="微软雅黑" panose="020B0503020204020204" pitchFamily="34" charset="-122"/>
            </a:endParaRPr>
          </a:p>
        </p:txBody>
      </p:sp>
      <p:sp>
        <p:nvSpPr>
          <p:cNvPr id="26632" name="Rectangle 5"/>
          <p:cNvSpPr/>
          <p:nvPr/>
        </p:nvSpPr>
        <p:spPr>
          <a:xfrm>
            <a:off x="812800" y="4114800"/>
            <a:ext cx="1727200" cy="457200"/>
          </a:xfrm>
          <a:prstGeom prst="rect">
            <a:avLst/>
          </a:prstGeom>
          <a:solidFill>
            <a:srgbClr val="FFFF99"/>
          </a:soli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400" b="1" dirty="0">
                <a:solidFill>
                  <a:srgbClr val="0000CC"/>
                </a:solidFill>
                <a:latin typeface="微软雅黑" panose="020B0503020204020204" pitchFamily="34" charset="-122"/>
              </a:rPr>
              <a:t>子公司</a:t>
            </a:r>
            <a:r>
              <a:rPr lang="en-US" altLang="zh-CN" sz="2400" b="1" dirty="0">
                <a:solidFill>
                  <a:srgbClr val="0000CC"/>
                </a:solidFill>
                <a:latin typeface="微软雅黑" panose="020B0503020204020204" pitchFamily="34" charset="-122"/>
              </a:rPr>
              <a:t>A</a:t>
            </a:r>
            <a:endParaRPr lang="en-US" altLang="zh-CN" sz="2400" b="1" dirty="0">
              <a:solidFill>
                <a:srgbClr val="0000CC"/>
              </a:solidFill>
              <a:latin typeface="微软雅黑" panose="020B0503020204020204" pitchFamily="34" charset="-122"/>
            </a:endParaRPr>
          </a:p>
        </p:txBody>
      </p:sp>
      <p:sp>
        <p:nvSpPr>
          <p:cNvPr id="26633" name="Rectangle 6"/>
          <p:cNvSpPr/>
          <p:nvPr/>
        </p:nvSpPr>
        <p:spPr>
          <a:xfrm>
            <a:off x="3759200" y="4114800"/>
            <a:ext cx="1828800" cy="457200"/>
          </a:xfrm>
          <a:prstGeom prst="rect">
            <a:avLst/>
          </a:prstGeom>
          <a:solidFill>
            <a:srgbClr val="FFFF99"/>
          </a:soli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400" b="1" dirty="0">
                <a:solidFill>
                  <a:srgbClr val="0000CC"/>
                </a:solidFill>
                <a:latin typeface="微软雅黑" panose="020B0503020204020204" pitchFamily="34" charset="-122"/>
              </a:rPr>
              <a:t>子公司</a:t>
            </a:r>
            <a:r>
              <a:rPr lang="en-US" altLang="zh-CN" sz="2400" b="1" dirty="0">
                <a:solidFill>
                  <a:srgbClr val="0000CC"/>
                </a:solidFill>
                <a:latin typeface="微软雅黑" panose="020B0503020204020204" pitchFamily="34" charset="-122"/>
              </a:rPr>
              <a:t>B</a:t>
            </a:r>
            <a:endParaRPr lang="en-US" altLang="zh-CN" sz="2400" b="1" dirty="0">
              <a:solidFill>
                <a:srgbClr val="0000CC"/>
              </a:solidFill>
              <a:latin typeface="微软雅黑" panose="020B0503020204020204" pitchFamily="34" charset="-122"/>
            </a:endParaRPr>
          </a:p>
        </p:txBody>
      </p:sp>
      <p:sp>
        <p:nvSpPr>
          <p:cNvPr id="26634" name="Rectangle 7"/>
          <p:cNvSpPr/>
          <p:nvPr/>
        </p:nvSpPr>
        <p:spPr>
          <a:xfrm>
            <a:off x="3860800" y="5157788"/>
            <a:ext cx="1851025" cy="503237"/>
          </a:xfrm>
          <a:prstGeom prst="rect">
            <a:avLst/>
          </a:prstGeom>
          <a:solidFill>
            <a:srgbClr val="CCECFF"/>
          </a:soli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400" b="1" dirty="0">
                <a:solidFill>
                  <a:srgbClr val="FF0000"/>
                </a:solidFill>
                <a:latin typeface="微软雅黑" panose="020B0503020204020204" pitchFamily="34" charset="-122"/>
              </a:rPr>
              <a:t>子公司</a:t>
            </a:r>
            <a:r>
              <a:rPr lang="en-US" altLang="zh-CN" sz="2400" b="1" dirty="0">
                <a:solidFill>
                  <a:srgbClr val="FF0000"/>
                </a:solidFill>
                <a:latin typeface="微软雅黑" panose="020B0503020204020204" pitchFamily="34" charset="-122"/>
              </a:rPr>
              <a:t>C</a:t>
            </a:r>
            <a:endParaRPr lang="en-US" altLang="zh-CN" sz="2400" b="1" dirty="0">
              <a:solidFill>
                <a:srgbClr val="FF0000"/>
              </a:solidFill>
              <a:latin typeface="微软雅黑" panose="020B0503020204020204" pitchFamily="34" charset="-122"/>
            </a:endParaRPr>
          </a:p>
        </p:txBody>
      </p:sp>
      <p:sp>
        <p:nvSpPr>
          <p:cNvPr id="26635" name="Line 8"/>
          <p:cNvSpPr/>
          <p:nvPr/>
        </p:nvSpPr>
        <p:spPr>
          <a:xfrm>
            <a:off x="3119438" y="3357563"/>
            <a:ext cx="0" cy="288925"/>
          </a:xfrm>
          <a:prstGeom prst="line">
            <a:avLst/>
          </a:prstGeom>
          <a:ln w="28575" cap="flat" cmpd="sng">
            <a:solidFill>
              <a:srgbClr val="006600"/>
            </a:solidFill>
            <a:prstDash val="solid"/>
            <a:headEnd type="none" w="med" len="med"/>
            <a:tailEnd type="none" w="med" len="med"/>
          </a:ln>
        </p:spPr>
      </p:sp>
      <p:sp>
        <p:nvSpPr>
          <p:cNvPr id="26636" name="Line 9"/>
          <p:cNvSpPr/>
          <p:nvPr/>
        </p:nvSpPr>
        <p:spPr>
          <a:xfrm>
            <a:off x="1776413" y="3644900"/>
            <a:ext cx="2687637" cy="0"/>
          </a:xfrm>
          <a:prstGeom prst="line">
            <a:avLst/>
          </a:prstGeom>
          <a:ln w="28575" cap="flat" cmpd="sng">
            <a:solidFill>
              <a:srgbClr val="006600"/>
            </a:solidFill>
            <a:prstDash val="solid"/>
            <a:headEnd type="none" w="med" len="med"/>
            <a:tailEnd type="none" w="med" len="med"/>
          </a:ln>
        </p:spPr>
      </p:sp>
      <p:sp>
        <p:nvSpPr>
          <p:cNvPr id="26637" name="Line 10"/>
          <p:cNvSpPr/>
          <p:nvPr/>
        </p:nvSpPr>
        <p:spPr>
          <a:xfrm flipH="1">
            <a:off x="4656138" y="4581525"/>
            <a:ext cx="0" cy="576263"/>
          </a:xfrm>
          <a:prstGeom prst="line">
            <a:avLst/>
          </a:prstGeom>
          <a:ln w="28575" cap="flat" cmpd="sng">
            <a:solidFill>
              <a:srgbClr val="006600"/>
            </a:solidFill>
            <a:prstDash val="solid"/>
            <a:headEnd type="none" w="med" len="med"/>
            <a:tailEnd type="triangle" w="med" len="med"/>
          </a:ln>
        </p:spPr>
      </p:sp>
      <p:sp>
        <p:nvSpPr>
          <p:cNvPr id="20491" name="Rectangle 11"/>
          <p:cNvSpPr/>
          <p:nvPr/>
        </p:nvSpPr>
        <p:spPr>
          <a:xfrm>
            <a:off x="7620000" y="2708275"/>
            <a:ext cx="2336800" cy="492125"/>
          </a:xfrm>
          <a:prstGeom prst="rect">
            <a:avLst/>
          </a:prstGeom>
          <a:solidFill>
            <a:srgbClr val="CCFFFF"/>
          </a:soli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400" b="1" dirty="0">
                <a:solidFill>
                  <a:srgbClr val="FF0000"/>
                </a:solidFill>
                <a:latin typeface="微软雅黑" panose="020B0503020204020204" pitchFamily="34" charset="-122"/>
              </a:rPr>
              <a:t>母公司</a:t>
            </a:r>
            <a:r>
              <a:rPr lang="en-US" altLang="zh-CN" sz="2400" b="1" dirty="0">
                <a:solidFill>
                  <a:srgbClr val="FF0000"/>
                </a:solidFill>
                <a:latin typeface="微软雅黑" panose="020B0503020204020204" pitchFamily="34" charset="-122"/>
              </a:rPr>
              <a:t>M</a:t>
            </a:r>
            <a:endParaRPr lang="en-US" altLang="zh-CN" sz="2400" b="1" dirty="0">
              <a:solidFill>
                <a:srgbClr val="FF0000"/>
              </a:solidFill>
              <a:latin typeface="微软雅黑" panose="020B0503020204020204" pitchFamily="34" charset="-122"/>
            </a:endParaRPr>
          </a:p>
        </p:txBody>
      </p:sp>
      <p:sp>
        <p:nvSpPr>
          <p:cNvPr id="20492" name="Rectangle 12"/>
          <p:cNvSpPr/>
          <p:nvPr/>
        </p:nvSpPr>
        <p:spPr>
          <a:xfrm>
            <a:off x="7112000" y="4114800"/>
            <a:ext cx="1865313" cy="457200"/>
          </a:xfrm>
          <a:prstGeom prst="rect">
            <a:avLst/>
          </a:prstGeom>
          <a:solidFill>
            <a:srgbClr val="FFFFCC"/>
          </a:soli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400" b="1" dirty="0">
                <a:solidFill>
                  <a:srgbClr val="FF0000"/>
                </a:solidFill>
                <a:latin typeface="微软雅黑" panose="020B0503020204020204" pitchFamily="34" charset="-122"/>
              </a:rPr>
              <a:t>子公司</a:t>
            </a:r>
            <a:r>
              <a:rPr lang="en-US" altLang="zh-CN" sz="2400" dirty="0">
                <a:solidFill>
                  <a:srgbClr val="FF0000"/>
                </a:solidFill>
                <a:latin typeface="微软雅黑" panose="020B0503020204020204" pitchFamily="34" charset="-122"/>
              </a:rPr>
              <a:t>A</a:t>
            </a:r>
            <a:endParaRPr lang="en-US" altLang="zh-CN" sz="2400" dirty="0">
              <a:solidFill>
                <a:srgbClr val="FF0000"/>
              </a:solidFill>
              <a:latin typeface="微软雅黑" panose="020B0503020204020204" pitchFamily="34" charset="-122"/>
            </a:endParaRPr>
          </a:p>
        </p:txBody>
      </p:sp>
      <p:sp>
        <p:nvSpPr>
          <p:cNvPr id="20493" name="Rectangle 13"/>
          <p:cNvSpPr/>
          <p:nvPr/>
        </p:nvSpPr>
        <p:spPr>
          <a:xfrm>
            <a:off x="9652000" y="4114800"/>
            <a:ext cx="1930400" cy="457200"/>
          </a:xfrm>
          <a:prstGeom prst="rect">
            <a:avLst/>
          </a:prstGeom>
          <a:solidFill>
            <a:srgbClr val="FFFFCC"/>
          </a:soli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400" b="1" dirty="0">
                <a:solidFill>
                  <a:srgbClr val="FF0000"/>
                </a:solidFill>
                <a:latin typeface="微软雅黑" panose="020B0503020204020204" pitchFamily="34" charset="-122"/>
              </a:rPr>
              <a:t>子公司</a:t>
            </a:r>
            <a:r>
              <a:rPr lang="en-US" altLang="zh-CN" sz="2400" b="1" dirty="0">
                <a:solidFill>
                  <a:srgbClr val="FF0000"/>
                </a:solidFill>
                <a:latin typeface="微软雅黑" panose="020B0503020204020204" pitchFamily="34" charset="-122"/>
              </a:rPr>
              <a:t>B</a:t>
            </a:r>
            <a:endParaRPr lang="en-US" altLang="zh-CN" sz="2400" b="1" dirty="0">
              <a:solidFill>
                <a:srgbClr val="FF0000"/>
              </a:solidFill>
              <a:latin typeface="微软雅黑" panose="020B0503020204020204" pitchFamily="34" charset="-122"/>
            </a:endParaRPr>
          </a:p>
        </p:txBody>
      </p:sp>
      <p:sp>
        <p:nvSpPr>
          <p:cNvPr id="20494" name="Rectangle 14"/>
          <p:cNvSpPr/>
          <p:nvPr/>
        </p:nvSpPr>
        <p:spPr>
          <a:xfrm>
            <a:off x="6959600" y="5157788"/>
            <a:ext cx="2017713" cy="503237"/>
          </a:xfrm>
          <a:prstGeom prst="rect">
            <a:avLst/>
          </a:prstGeom>
          <a:solidFill>
            <a:srgbClr val="CCECFF"/>
          </a:soli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400" b="1" dirty="0">
                <a:solidFill>
                  <a:srgbClr val="FF0000"/>
                </a:solidFill>
                <a:latin typeface="微软雅黑" panose="020B0503020204020204" pitchFamily="34" charset="-122"/>
              </a:rPr>
              <a:t>子公司</a:t>
            </a:r>
            <a:r>
              <a:rPr lang="en-US" altLang="zh-CN" sz="2400" b="1" dirty="0">
                <a:solidFill>
                  <a:srgbClr val="FF0000"/>
                </a:solidFill>
                <a:latin typeface="微软雅黑" panose="020B0503020204020204" pitchFamily="34" charset="-122"/>
              </a:rPr>
              <a:t>C</a:t>
            </a:r>
            <a:endParaRPr lang="en-US" altLang="zh-CN" sz="2400" b="1" dirty="0">
              <a:solidFill>
                <a:srgbClr val="FF0000"/>
              </a:solidFill>
              <a:latin typeface="微软雅黑" panose="020B0503020204020204" pitchFamily="34" charset="-122"/>
            </a:endParaRPr>
          </a:p>
        </p:txBody>
      </p:sp>
      <p:sp>
        <p:nvSpPr>
          <p:cNvPr id="20495" name="Line 15"/>
          <p:cNvSpPr/>
          <p:nvPr/>
        </p:nvSpPr>
        <p:spPr>
          <a:xfrm>
            <a:off x="7823200" y="3657600"/>
            <a:ext cx="0" cy="419100"/>
          </a:xfrm>
          <a:prstGeom prst="line">
            <a:avLst/>
          </a:prstGeom>
          <a:ln w="28575" cap="flat" cmpd="sng">
            <a:solidFill>
              <a:srgbClr val="006600"/>
            </a:solidFill>
            <a:prstDash val="solid"/>
            <a:headEnd type="none" w="med" len="med"/>
            <a:tailEnd type="triangle" w="med" len="med"/>
          </a:ln>
        </p:spPr>
      </p:sp>
      <p:sp>
        <p:nvSpPr>
          <p:cNvPr id="20496" name="Line 16"/>
          <p:cNvSpPr/>
          <p:nvPr/>
        </p:nvSpPr>
        <p:spPr>
          <a:xfrm>
            <a:off x="10514013" y="3644900"/>
            <a:ext cx="0" cy="431800"/>
          </a:xfrm>
          <a:prstGeom prst="line">
            <a:avLst/>
          </a:prstGeom>
          <a:ln w="28575" cap="flat" cmpd="sng">
            <a:solidFill>
              <a:srgbClr val="006600"/>
            </a:solidFill>
            <a:prstDash val="solid"/>
            <a:headEnd type="none" w="med" len="med"/>
            <a:tailEnd type="triangle" w="med" len="med"/>
          </a:ln>
        </p:spPr>
      </p:sp>
      <p:sp>
        <p:nvSpPr>
          <p:cNvPr id="20497" name="Line 17"/>
          <p:cNvSpPr/>
          <p:nvPr/>
        </p:nvSpPr>
        <p:spPr>
          <a:xfrm flipH="1">
            <a:off x="7921625" y="4652963"/>
            <a:ext cx="9525" cy="509587"/>
          </a:xfrm>
          <a:prstGeom prst="line">
            <a:avLst/>
          </a:prstGeom>
          <a:ln w="28575" cap="flat" cmpd="sng">
            <a:solidFill>
              <a:srgbClr val="006600"/>
            </a:solidFill>
            <a:prstDash val="solid"/>
            <a:headEnd type="none" w="med" len="med"/>
            <a:tailEnd type="triangle" w="med" len="med"/>
          </a:ln>
        </p:spPr>
      </p:sp>
      <p:sp>
        <p:nvSpPr>
          <p:cNvPr id="20498" name="Line 18"/>
          <p:cNvSpPr/>
          <p:nvPr/>
        </p:nvSpPr>
        <p:spPr>
          <a:xfrm>
            <a:off x="8785225" y="3213100"/>
            <a:ext cx="0" cy="431800"/>
          </a:xfrm>
          <a:prstGeom prst="line">
            <a:avLst/>
          </a:prstGeom>
          <a:ln w="28575" cap="sq" cmpd="sng">
            <a:solidFill>
              <a:srgbClr val="006600"/>
            </a:solidFill>
            <a:prstDash val="solid"/>
            <a:headEnd type="none" w="sm" len="sm"/>
            <a:tailEnd type="none" w="sm" len="sm"/>
          </a:ln>
        </p:spPr>
      </p:sp>
      <p:sp>
        <p:nvSpPr>
          <p:cNvPr id="26646" name="Line 19"/>
          <p:cNvSpPr/>
          <p:nvPr/>
        </p:nvSpPr>
        <p:spPr>
          <a:xfrm>
            <a:off x="6178550" y="1920875"/>
            <a:ext cx="0" cy="4105275"/>
          </a:xfrm>
          <a:prstGeom prst="line">
            <a:avLst/>
          </a:prstGeom>
          <a:ln w="28575" cap="flat" cmpd="sng">
            <a:solidFill>
              <a:srgbClr val="0000CC"/>
            </a:solidFill>
            <a:prstDash val="lgDashDotDot"/>
            <a:miter/>
            <a:headEnd type="none" w="med" len="med"/>
            <a:tailEnd type="none" w="med" len="med"/>
          </a:ln>
        </p:spPr>
      </p:sp>
      <p:sp>
        <p:nvSpPr>
          <p:cNvPr id="26647" name="Line 20"/>
          <p:cNvSpPr/>
          <p:nvPr/>
        </p:nvSpPr>
        <p:spPr>
          <a:xfrm>
            <a:off x="1776413" y="3644900"/>
            <a:ext cx="0" cy="504825"/>
          </a:xfrm>
          <a:prstGeom prst="line">
            <a:avLst/>
          </a:prstGeom>
          <a:ln w="28575" cap="flat" cmpd="sng">
            <a:solidFill>
              <a:srgbClr val="006600"/>
            </a:solidFill>
            <a:prstDash val="solid"/>
            <a:miter/>
            <a:headEnd type="none" w="med" len="med"/>
            <a:tailEnd type="triangle" w="med" len="med"/>
          </a:ln>
        </p:spPr>
      </p:sp>
      <p:sp>
        <p:nvSpPr>
          <p:cNvPr id="26648" name="Line 21"/>
          <p:cNvSpPr/>
          <p:nvPr/>
        </p:nvSpPr>
        <p:spPr>
          <a:xfrm>
            <a:off x="4464050" y="3644900"/>
            <a:ext cx="0" cy="431800"/>
          </a:xfrm>
          <a:prstGeom prst="line">
            <a:avLst/>
          </a:prstGeom>
          <a:ln w="28575" cap="flat" cmpd="sng">
            <a:solidFill>
              <a:srgbClr val="006600"/>
            </a:solidFill>
            <a:prstDash val="solid"/>
            <a:miter/>
            <a:headEnd type="none" w="med" len="med"/>
            <a:tailEnd type="triangle" w="med" len="med"/>
          </a:ln>
        </p:spPr>
      </p:sp>
      <p:sp>
        <p:nvSpPr>
          <p:cNvPr id="20502" name="Line 22"/>
          <p:cNvSpPr/>
          <p:nvPr/>
        </p:nvSpPr>
        <p:spPr>
          <a:xfrm>
            <a:off x="7823200" y="3644900"/>
            <a:ext cx="2690813" cy="0"/>
          </a:xfrm>
          <a:prstGeom prst="line">
            <a:avLst/>
          </a:prstGeom>
          <a:ln w="28575" cap="flat" cmpd="sng">
            <a:solidFill>
              <a:srgbClr val="006600"/>
            </a:solidFill>
            <a:prstDash val="solid"/>
            <a:miter/>
            <a:headEnd type="none" w="med" len="med"/>
            <a:tailEnd type="none" w="med" len="med"/>
          </a:ln>
        </p:spPr>
      </p:sp>
      <p:sp>
        <p:nvSpPr>
          <p:cNvPr id="20503" name="Rectangle 23"/>
          <p:cNvSpPr/>
          <p:nvPr/>
        </p:nvSpPr>
        <p:spPr>
          <a:xfrm>
            <a:off x="7620000" y="1970088"/>
            <a:ext cx="2976563" cy="473075"/>
          </a:xfrm>
          <a:prstGeom prst="rect">
            <a:avLst/>
          </a:prstGeom>
          <a:noFill/>
          <a:ln w="9525">
            <a:noFill/>
          </a:ln>
        </p:spPr>
        <p:txBody>
          <a:bodyPr lIns="108850" tIns="54425" rIns="108850" bIns="54425">
            <a:spAutoFit/>
          </a:bodyPr>
          <a:p>
            <a:pPr eaLnBrk="1" hangingPunct="1">
              <a:spcBef>
                <a:spcPct val="20000"/>
              </a:spcBef>
              <a:buClr>
                <a:schemeClr val="accent1"/>
              </a:buClr>
              <a:buSzPct val="65000"/>
              <a:buFont typeface="Wingdings" panose="05000000000000000000" pitchFamily="2" charset="2"/>
            </a:pPr>
            <a:r>
              <a:rPr lang="zh-CN" altLang="en-US" sz="2400" b="1" dirty="0">
                <a:solidFill>
                  <a:srgbClr val="0000CC"/>
                </a:solidFill>
                <a:latin typeface="微软雅黑" panose="020B0503020204020204" pitchFamily="34" charset="-122"/>
              </a:rPr>
              <a:t>企业合并后</a:t>
            </a:r>
            <a:endParaRPr lang="zh-CN" altLang="en-US" sz="2400" b="1" dirty="0">
              <a:solidFill>
                <a:srgbClr val="0000CC"/>
              </a:solidFill>
              <a:latin typeface="微软雅黑" panose="020B0503020204020204" pitchFamily="34" charset="-122"/>
            </a:endParaRPr>
          </a:p>
        </p:txBody>
      </p:sp>
      <p:grpSp>
        <p:nvGrpSpPr>
          <p:cNvPr id="26651" name="Group 24"/>
          <p:cNvGrpSpPr/>
          <p:nvPr/>
        </p:nvGrpSpPr>
        <p:grpSpPr>
          <a:xfrm>
            <a:off x="9359900" y="476250"/>
            <a:ext cx="2208213" cy="865188"/>
            <a:chOff x="3969" y="3249"/>
            <a:chExt cx="1228" cy="859"/>
          </a:xfrm>
        </p:grpSpPr>
        <p:pic>
          <p:nvPicPr>
            <p:cNvPr id="26653" name="Picture 25" descr="j0416382"/>
            <p:cNvPicPr>
              <a:picLocks noChangeAspect="1"/>
            </p:cNvPicPr>
            <p:nvPr/>
          </p:nvPicPr>
          <p:blipFill>
            <a:blip r:embed="rId1"/>
            <a:stretch>
              <a:fillRect/>
            </a:stretch>
          </p:blipFill>
          <p:spPr>
            <a:xfrm>
              <a:off x="4150" y="3475"/>
              <a:ext cx="1047" cy="633"/>
            </a:xfrm>
            <a:prstGeom prst="rect">
              <a:avLst/>
            </a:prstGeom>
            <a:noFill/>
            <a:ln w="9525">
              <a:noFill/>
            </a:ln>
          </p:spPr>
        </p:pic>
        <p:sp>
          <p:nvSpPr>
            <p:cNvPr id="26654" name="Text Box 26"/>
            <p:cNvSpPr txBox="1"/>
            <p:nvPr/>
          </p:nvSpPr>
          <p:spPr>
            <a:xfrm>
              <a:off x="3969" y="3249"/>
              <a:ext cx="758" cy="458"/>
            </a:xfrm>
            <a:prstGeom prst="rect">
              <a:avLst/>
            </a:prstGeom>
            <a:noFill/>
            <a:ln w="9525">
              <a:noFill/>
            </a:ln>
          </p:spPr>
          <p:txBody>
            <a:bodyPr>
              <a:spAutoFit/>
            </a:bodyPr>
            <a:p>
              <a:pPr eaLnBrk="1" hangingPunct="1"/>
              <a:endParaRPr lang="zh-CN" altLang="zh-CN" sz="2400" b="1" dirty="0">
                <a:solidFill>
                  <a:schemeClr val="accent2"/>
                </a:solidFill>
                <a:latin typeface="Arial" panose="020B0604020202020204" pitchFamily="34" charset="0"/>
                <a:ea typeface="宋体" panose="02010600030101010101" pitchFamily="2" charset="-122"/>
              </a:endParaRPr>
            </a:p>
          </p:txBody>
        </p:sp>
      </p:grpSp>
      <p:sp>
        <p:nvSpPr>
          <p:cNvPr id="26652" name="AutoShape 27"/>
          <p:cNvSpPr/>
          <p:nvPr/>
        </p:nvSpPr>
        <p:spPr>
          <a:xfrm>
            <a:off x="487363" y="1717675"/>
            <a:ext cx="1157287" cy="576263"/>
          </a:xfrm>
          <a:prstGeom prst="wedgeRectCallout">
            <a:avLst>
              <a:gd name="adj1" fmla="val -17218"/>
              <a:gd name="adj2" fmla="val -41736"/>
            </a:avLst>
          </a:prstGeom>
          <a:noFill/>
          <a:ln w="9525">
            <a:noFill/>
          </a:ln>
        </p:spPr>
        <p:txBody>
          <a:bodyPr lIns="108850" tIns="54425" rIns="108850" bIns="54425"/>
          <a:p>
            <a:pPr algn="ctr" eaLnBrk="1" hangingPunct="1">
              <a:buFontTx/>
            </a:pPr>
            <a:r>
              <a:rPr lang="en-US" altLang="zh-CN" sz="2400" b="1" dirty="0">
                <a:solidFill>
                  <a:srgbClr val="CC0000"/>
                </a:solidFill>
                <a:latin typeface="微软雅黑" panose="020B0503020204020204" pitchFamily="34" charset="-122"/>
              </a:rPr>
              <a:t>【</a:t>
            </a:r>
            <a:r>
              <a:rPr lang="zh-CN" altLang="en-US" sz="2400" b="1" dirty="0">
                <a:solidFill>
                  <a:srgbClr val="CC0000"/>
                </a:solidFill>
                <a:latin typeface="微软雅黑" panose="020B0503020204020204" pitchFamily="34" charset="-122"/>
              </a:rPr>
              <a:t>例</a:t>
            </a:r>
            <a:r>
              <a:rPr lang="en-US" altLang="zh-CN" sz="2400" b="1" dirty="0">
                <a:solidFill>
                  <a:srgbClr val="CC0000"/>
                </a:solidFill>
                <a:latin typeface="微软雅黑" panose="020B0503020204020204" pitchFamily="34" charset="-122"/>
              </a:rPr>
              <a:t>】</a:t>
            </a:r>
            <a:endParaRPr lang="en-US" altLang="zh-CN" sz="2400" b="1" dirty="0">
              <a:solidFill>
                <a:srgbClr val="CC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503"/>
                                        </p:tgtEl>
                                        <p:attrNameLst>
                                          <p:attrName>style.visibility</p:attrName>
                                        </p:attrNameLst>
                                      </p:cBhvr>
                                      <p:to>
                                        <p:strVal val="visible"/>
                                      </p:to>
                                    </p:set>
                                    <p:animEffect transition="in" filter="blinds(horizontal)">
                                      <p:cBhvr>
                                        <p:cTn id="7" dur="500"/>
                                        <p:tgtEl>
                                          <p:spTgt spid="2050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491"/>
                                        </p:tgtEl>
                                        <p:attrNameLst>
                                          <p:attrName>style.visibility</p:attrName>
                                        </p:attrNameLst>
                                      </p:cBhvr>
                                      <p:to>
                                        <p:strVal val="visible"/>
                                      </p:to>
                                    </p:set>
                                    <p:animEffect transition="in" filter="blinds(horizontal)">
                                      <p:cBhvr>
                                        <p:cTn id="10" dur="500"/>
                                        <p:tgtEl>
                                          <p:spTgt spid="20491"/>
                                        </p:tgtEl>
                                      </p:cBhvr>
                                    </p:animEffect>
                                  </p:childTnLst>
                                </p:cTn>
                              </p:par>
                              <p:par>
                                <p:cTn id="11" presetID="3" presetClass="entr" presetSubtype="10" fill="hold" nodeType="withEffect">
                                  <p:stCondLst>
                                    <p:cond delay="0"/>
                                  </p:stCondLst>
                                  <p:childTnLst>
                                    <p:set>
                                      <p:cBhvr>
                                        <p:cTn id="12" dur="1" fill="hold">
                                          <p:stCondLst>
                                            <p:cond delay="0"/>
                                          </p:stCondLst>
                                        </p:cTn>
                                        <p:tgtEl>
                                          <p:spTgt spid="20498"/>
                                        </p:tgtEl>
                                        <p:attrNameLst>
                                          <p:attrName>style.visibility</p:attrName>
                                        </p:attrNameLst>
                                      </p:cBhvr>
                                      <p:to>
                                        <p:strVal val="visible"/>
                                      </p:to>
                                    </p:set>
                                    <p:animEffect transition="in" filter="blinds(horizontal)">
                                      <p:cBhvr>
                                        <p:cTn id="13" dur="500"/>
                                        <p:tgtEl>
                                          <p:spTgt spid="20498"/>
                                        </p:tgtEl>
                                      </p:cBhvr>
                                    </p:animEffect>
                                  </p:childTnLst>
                                </p:cTn>
                              </p:par>
                              <p:par>
                                <p:cTn id="14" presetID="3" presetClass="entr" presetSubtype="10" fill="hold" nodeType="withEffect">
                                  <p:stCondLst>
                                    <p:cond delay="0"/>
                                  </p:stCondLst>
                                  <p:childTnLst>
                                    <p:set>
                                      <p:cBhvr>
                                        <p:cTn id="15" dur="1" fill="hold">
                                          <p:stCondLst>
                                            <p:cond delay="0"/>
                                          </p:stCondLst>
                                        </p:cTn>
                                        <p:tgtEl>
                                          <p:spTgt spid="20502"/>
                                        </p:tgtEl>
                                        <p:attrNameLst>
                                          <p:attrName>style.visibility</p:attrName>
                                        </p:attrNameLst>
                                      </p:cBhvr>
                                      <p:to>
                                        <p:strVal val="visible"/>
                                      </p:to>
                                    </p:set>
                                    <p:animEffect transition="in" filter="blinds(horizontal)">
                                      <p:cBhvr>
                                        <p:cTn id="16" dur="500"/>
                                        <p:tgtEl>
                                          <p:spTgt spid="20502"/>
                                        </p:tgtEl>
                                      </p:cBhvr>
                                    </p:animEffect>
                                  </p:childTnLst>
                                </p:cTn>
                              </p:par>
                              <p:par>
                                <p:cTn id="17" presetID="3" presetClass="entr" presetSubtype="10" fill="hold" nodeType="withEffect">
                                  <p:stCondLst>
                                    <p:cond delay="0"/>
                                  </p:stCondLst>
                                  <p:childTnLst>
                                    <p:set>
                                      <p:cBhvr>
                                        <p:cTn id="18" dur="1" fill="hold">
                                          <p:stCondLst>
                                            <p:cond delay="0"/>
                                          </p:stCondLst>
                                        </p:cTn>
                                        <p:tgtEl>
                                          <p:spTgt spid="20495"/>
                                        </p:tgtEl>
                                        <p:attrNameLst>
                                          <p:attrName>style.visibility</p:attrName>
                                        </p:attrNameLst>
                                      </p:cBhvr>
                                      <p:to>
                                        <p:strVal val="visible"/>
                                      </p:to>
                                    </p:set>
                                    <p:animEffect transition="in" filter="blinds(horizontal)">
                                      <p:cBhvr>
                                        <p:cTn id="19" dur="500"/>
                                        <p:tgtEl>
                                          <p:spTgt spid="20495"/>
                                        </p:tgtEl>
                                      </p:cBhvr>
                                    </p:animEffect>
                                  </p:childTnLst>
                                </p:cTn>
                              </p:par>
                              <p:par>
                                <p:cTn id="20" presetID="3" presetClass="entr" presetSubtype="10" fill="hold" nodeType="withEffect">
                                  <p:stCondLst>
                                    <p:cond delay="0"/>
                                  </p:stCondLst>
                                  <p:childTnLst>
                                    <p:set>
                                      <p:cBhvr>
                                        <p:cTn id="21" dur="1" fill="hold">
                                          <p:stCondLst>
                                            <p:cond delay="0"/>
                                          </p:stCondLst>
                                        </p:cTn>
                                        <p:tgtEl>
                                          <p:spTgt spid="20496"/>
                                        </p:tgtEl>
                                        <p:attrNameLst>
                                          <p:attrName>style.visibility</p:attrName>
                                        </p:attrNameLst>
                                      </p:cBhvr>
                                      <p:to>
                                        <p:strVal val="visible"/>
                                      </p:to>
                                    </p:set>
                                    <p:animEffect transition="in" filter="blinds(horizontal)">
                                      <p:cBhvr>
                                        <p:cTn id="22" dur="500"/>
                                        <p:tgtEl>
                                          <p:spTgt spid="2049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0493"/>
                                        </p:tgtEl>
                                        <p:attrNameLst>
                                          <p:attrName>style.visibility</p:attrName>
                                        </p:attrNameLst>
                                      </p:cBhvr>
                                      <p:to>
                                        <p:strVal val="visible"/>
                                      </p:to>
                                    </p:set>
                                    <p:animEffect transition="in" filter="blinds(horizontal)">
                                      <p:cBhvr>
                                        <p:cTn id="25" dur="500"/>
                                        <p:tgtEl>
                                          <p:spTgt spid="2049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0492"/>
                                        </p:tgtEl>
                                        <p:attrNameLst>
                                          <p:attrName>style.visibility</p:attrName>
                                        </p:attrNameLst>
                                      </p:cBhvr>
                                      <p:to>
                                        <p:strVal val="visible"/>
                                      </p:to>
                                    </p:set>
                                    <p:animEffect transition="in" filter="blinds(horizontal)">
                                      <p:cBhvr>
                                        <p:cTn id="28" dur="500"/>
                                        <p:tgtEl>
                                          <p:spTgt spid="20492"/>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0497"/>
                                        </p:tgtEl>
                                        <p:attrNameLst>
                                          <p:attrName>style.visibility</p:attrName>
                                        </p:attrNameLst>
                                      </p:cBhvr>
                                      <p:to>
                                        <p:strVal val="visible"/>
                                      </p:to>
                                    </p:set>
                                    <p:animEffect transition="in" filter="blinds(horizontal)">
                                      <p:cBhvr>
                                        <p:cTn id="33" dur="500"/>
                                        <p:tgtEl>
                                          <p:spTgt spid="2049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20494"/>
                                        </p:tgtEl>
                                        <p:attrNameLst>
                                          <p:attrName>style.visibility</p:attrName>
                                        </p:attrNameLst>
                                      </p:cBhvr>
                                      <p:to>
                                        <p:strVal val="visible"/>
                                      </p:to>
                                    </p:set>
                                    <p:animEffect transition="in" filter="blinds(horizontal)">
                                      <p:cBhvr>
                                        <p:cTn id="36" dur="500"/>
                                        <p:tgtEl>
                                          <p:spTgt spid="20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1" grpId="0" animBg="1"/>
      <p:bldP spid="20492" grpId="0" animBg="1"/>
      <p:bldP spid="20493" grpId="0" animBg="1"/>
      <p:bldP spid="20494" grpId="0" animBg="1"/>
      <p:bldP spid="20503"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46435" name="Rectangle 2"/>
          <p:cNvSpPr>
            <a:spLocks noGrp="1"/>
          </p:cNvSpPr>
          <p:nvPr>
            <p:ph type="body" idx="4294967295"/>
          </p:nvPr>
        </p:nvSpPr>
        <p:spPr>
          <a:xfrm>
            <a:off x="0" y="890905"/>
            <a:ext cx="11282680" cy="5205095"/>
          </a:xfrm>
          <a:prstGeom prst="rect">
            <a:avLst/>
          </a:prstGeom>
          <a:noFill/>
          <a:ln w="9525">
            <a:noFill/>
          </a:ln>
        </p:spPr>
        <p:txBody>
          <a:bodyPr lIns="108850" tIns="54425" rIns="108850" bIns="54425"/>
          <a:p>
            <a:pPr marL="0" indent="0" defTabSz="1085850" eaLnBrk="1" hangingPunct="1">
              <a:lnSpc>
                <a:spcPct val="115000"/>
              </a:lnSpc>
              <a:spcBef>
                <a:spcPct val="15000"/>
              </a:spcBef>
              <a:buNone/>
            </a:pPr>
            <a:r>
              <a:rPr lang="en-US" altLang="zh-CN" b="1" dirty="0"/>
              <a:t>       </a:t>
            </a:r>
            <a:r>
              <a:rPr lang="zh-CN" altLang="en-US" b="1" dirty="0">
                <a:solidFill>
                  <a:srgbClr val="FF3300"/>
                </a:solidFill>
                <a:latin typeface="微软雅黑" panose="020B0503020204020204" pitchFamily="34" charset="-122"/>
              </a:rPr>
              <a:t>七、披露</a:t>
            </a:r>
            <a:endParaRPr lang="zh-CN" altLang="en-US" b="1" dirty="0">
              <a:solidFill>
                <a:srgbClr val="FF3300"/>
              </a:solidFill>
              <a:latin typeface="微软雅黑" panose="020B0503020204020204" pitchFamily="34" charset="-122"/>
            </a:endParaRPr>
          </a:p>
          <a:p>
            <a:pPr marL="0" indent="0" defTabSz="1085850" eaLnBrk="1" hangingPunct="1">
              <a:lnSpc>
                <a:spcPct val="130000"/>
              </a:lnSpc>
              <a:spcBef>
                <a:spcPct val="15000"/>
              </a:spcBef>
              <a:buNone/>
            </a:pPr>
            <a:r>
              <a:rPr lang="zh-CN" altLang="en-US" dirty="0">
                <a:latin typeface="微软雅黑" panose="020B0503020204020204" pitchFamily="34" charset="-122"/>
              </a:rPr>
              <a:t>　</a:t>
            </a:r>
            <a:r>
              <a:rPr lang="zh-CN" altLang="en-US" sz="2400" dirty="0">
                <a:solidFill>
                  <a:srgbClr val="CC0000"/>
                </a:solidFill>
                <a:latin typeface="微软雅黑" panose="020B0503020204020204" pitchFamily="34" charset="-122"/>
              </a:rPr>
              <a:t>准则规定：</a:t>
            </a:r>
            <a:r>
              <a:rPr lang="zh-CN" altLang="en-US" sz="2400" dirty="0">
                <a:solidFill>
                  <a:srgbClr val="000000"/>
                </a:solidFill>
                <a:latin typeface="微软雅黑" panose="020B0503020204020204" pitchFamily="34" charset="-122"/>
              </a:rPr>
              <a:t>投资企业应当在附注中披露与长期股权投资有关的下列信息：</a:t>
            </a:r>
            <a:endParaRPr lang="zh-CN" altLang="en-US" sz="2400" dirty="0">
              <a:solidFill>
                <a:srgbClr val="000000"/>
              </a:solidFill>
              <a:latin typeface="微软雅黑" panose="020B0503020204020204" pitchFamily="34" charset="-122"/>
            </a:endParaRPr>
          </a:p>
          <a:p>
            <a:pPr marL="0" indent="0" defTabSz="1085850" eaLnBrk="1" hangingPunct="1">
              <a:lnSpc>
                <a:spcPct val="130000"/>
              </a:lnSpc>
              <a:spcBef>
                <a:spcPct val="15000"/>
              </a:spcBef>
              <a:buNone/>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、子公司、合营企业和联营企业清单，包括企业名称、注册地、业务性质、投资企业的持股比例和表决权比例。</a:t>
            </a:r>
            <a:endParaRPr lang="zh-CN" altLang="en-US" sz="2400" dirty="0">
              <a:solidFill>
                <a:srgbClr val="000000"/>
              </a:solidFill>
              <a:latin typeface="微软雅黑" panose="020B0503020204020204" pitchFamily="34" charset="-122"/>
            </a:endParaRPr>
          </a:p>
          <a:p>
            <a:pPr marL="0" indent="0" defTabSz="1085850" eaLnBrk="1" hangingPunct="1">
              <a:lnSpc>
                <a:spcPct val="130000"/>
              </a:lnSpc>
              <a:spcBef>
                <a:spcPct val="15000"/>
              </a:spcBef>
              <a:buNone/>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2</a:t>
            </a:r>
            <a:r>
              <a:rPr lang="zh-CN" altLang="en-US" sz="2400" dirty="0">
                <a:solidFill>
                  <a:srgbClr val="000000"/>
                </a:solidFill>
                <a:latin typeface="微软雅黑" panose="020B0503020204020204" pitchFamily="34" charset="-122"/>
              </a:rPr>
              <a:t>、合营企业和联营企业当期的主要财务信息，包括资产、负债、收入、费用等合计金额。</a:t>
            </a:r>
            <a:endParaRPr lang="zh-CN" altLang="en-US" sz="2400" dirty="0">
              <a:solidFill>
                <a:srgbClr val="000000"/>
              </a:solidFill>
              <a:latin typeface="微软雅黑" panose="020B0503020204020204" pitchFamily="34" charset="-122"/>
            </a:endParaRPr>
          </a:p>
          <a:p>
            <a:pPr marL="0" indent="0" defTabSz="1085850" eaLnBrk="1" hangingPunct="1">
              <a:lnSpc>
                <a:spcPct val="130000"/>
              </a:lnSpc>
              <a:spcBef>
                <a:spcPct val="15000"/>
              </a:spcBef>
              <a:buNone/>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3</a:t>
            </a:r>
            <a:r>
              <a:rPr lang="zh-CN" altLang="en-US" sz="2400" dirty="0">
                <a:solidFill>
                  <a:srgbClr val="000000"/>
                </a:solidFill>
                <a:latin typeface="微软雅黑" panose="020B0503020204020204" pitchFamily="34" charset="-122"/>
              </a:rPr>
              <a:t>、被投资单位向投资企业转移资金的能力受到严格限制的情况。</a:t>
            </a:r>
            <a:endParaRPr lang="zh-CN" altLang="en-US" sz="2400" dirty="0">
              <a:solidFill>
                <a:srgbClr val="000000"/>
              </a:solidFill>
              <a:latin typeface="微软雅黑" panose="020B0503020204020204" pitchFamily="34" charset="-122"/>
            </a:endParaRPr>
          </a:p>
          <a:p>
            <a:pPr marL="0" indent="0" defTabSz="1085850" eaLnBrk="1" hangingPunct="1">
              <a:lnSpc>
                <a:spcPct val="130000"/>
              </a:lnSpc>
              <a:spcBef>
                <a:spcPct val="15000"/>
              </a:spcBef>
              <a:buNone/>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4</a:t>
            </a:r>
            <a:r>
              <a:rPr lang="zh-CN" altLang="en-US" sz="2400" dirty="0">
                <a:solidFill>
                  <a:srgbClr val="000000"/>
                </a:solidFill>
                <a:latin typeface="微软雅黑" panose="020B0503020204020204" pitchFamily="34" charset="-122"/>
              </a:rPr>
              <a:t>、当期及累计未确认的投资损失金额。</a:t>
            </a:r>
            <a:endParaRPr lang="zh-CN" altLang="en-US" sz="2400" dirty="0">
              <a:solidFill>
                <a:srgbClr val="000000"/>
              </a:solidFill>
              <a:latin typeface="微软雅黑" panose="020B0503020204020204" pitchFamily="34" charset="-122"/>
            </a:endParaRPr>
          </a:p>
          <a:p>
            <a:pPr marL="0" indent="0" defTabSz="1085850" eaLnBrk="1" hangingPunct="1">
              <a:lnSpc>
                <a:spcPct val="130000"/>
              </a:lnSpc>
              <a:spcBef>
                <a:spcPct val="15000"/>
              </a:spcBef>
              <a:buNone/>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5</a:t>
            </a:r>
            <a:r>
              <a:rPr lang="zh-CN" altLang="en-US" sz="2400" dirty="0">
                <a:solidFill>
                  <a:srgbClr val="000000"/>
                </a:solidFill>
                <a:latin typeface="微软雅黑" panose="020B0503020204020204" pitchFamily="34" charset="-122"/>
              </a:rPr>
              <a:t>、与对子公司、合营企业及联营企业投资相关的或有负债。</a:t>
            </a:r>
            <a:endParaRPr lang="zh-CN" altLang="en-US" sz="2400" dirty="0">
              <a:solidFill>
                <a:srgbClr val="000000"/>
              </a:solidFill>
              <a:latin typeface="微软雅黑" panose="020B0503020204020204" pitchFamily="34" charset="-122"/>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35170" name="Rectangle 2"/>
          <p:cNvSpPr>
            <a:spLocks noGrp="1" noChangeArrowheads="1"/>
          </p:cNvSpPr>
          <p:nvPr>
            <p:ph type="body" idx="4294967295"/>
          </p:nvPr>
        </p:nvSpPr>
        <p:spPr>
          <a:xfrm>
            <a:off x="0" y="732155"/>
            <a:ext cx="11580495" cy="5838825"/>
          </a:xfrm>
          <a:prstGeom prst="rect">
            <a:avLst/>
          </a:prstGeom>
        </p:spPr>
        <p:txBody>
          <a:bodyPr lIns="108850" tIns="54425" rIns="108850" bIns="54425"/>
          <a:lstStyle/>
          <a:p>
            <a:pPr marL="0" marR="0" lvl="0" indent="0" algn="l" defTabSz="1085850" rtl="0" eaLnBrk="1" fontAlgn="base" latinLnBrk="0" hangingPunct="1">
              <a:lnSpc>
                <a:spcPct val="120000"/>
              </a:lnSpc>
              <a:spcBef>
                <a:spcPts val="200"/>
              </a:spcBef>
              <a:spcAft>
                <a:spcPct val="0"/>
              </a:spcAft>
              <a:buClrTx/>
              <a:buSzTx/>
              <a:buFont typeface="Arial" panose="020B0604020202020204" pitchFamily="34" charset="0"/>
              <a:buNone/>
              <a:defRPr/>
            </a:pPr>
            <a:r>
              <a:rPr kumimoji="0" lang="en-US" altLang="zh-CN" sz="24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en-US" altLang="zh-CN" sz="2400" b="1" i="0" u="none" strike="noStrike" kern="1200" cap="none" spc="0" normalizeH="0" baseline="0" noProof="0" smtClean="0">
                <a:ln>
                  <a:noFill/>
                </a:ln>
                <a:solidFill>
                  <a:srgbClr val="C00000"/>
                </a:solidFill>
                <a:effectLst/>
                <a:uLnTx/>
                <a:uFillTx/>
                <a:latin typeface="微软雅黑" panose="020B0503020204020204" pitchFamily="34" charset="-122"/>
                <a:ea typeface="+mn-ea"/>
                <a:cs typeface="+mn-cs"/>
              </a:rPr>
              <a:t>【</a:t>
            </a:r>
            <a:r>
              <a:rPr kumimoji="0" lang="zh-CN" altLang="en-US" sz="2400" b="1" i="0" u="none" strike="noStrike" kern="1200" cap="none" spc="0" normalizeH="0" baseline="0" noProof="0" smtClean="0">
                <a:ln>
                  <a:noFill/>
                </a:ln>
                <a:solidFill>
                  <a:srgbClr val="C00000"/>
                </a:solidFill>
                <a:effectLst/>
                <a:uLnTx/>
                <a:uFillTx/>
                <a:latin typeface="微软雅黑" panose="020B0503020204020204" pitchFamily="34" charset="-122"/>
                <a:ea typeface="+mn-ea"/>
                <a:cs typeface="+mn-cs"/>
              </a:rPr>
              <a:t>练习题</a:t>
            </a:r>
            <a:r>
              <a:rPr kumimoji="0" lang="en-US" altLang="zh-CN" sz="2400" b="1" i="0" u="none" strike="noStrike" kern="1200" cap="none" spc="0" normalizeH="0" baseline="0" noProof="0" smtClean="0">
                <a:ln>
                  <a:noFill/>
                </a:ln>
                <a:solidFill>
                  <a:srgbClr val="C00000"/>
                </a:solidFill>
                <a:effectLst/>
                <a:uLnTx/>
                <a:uFillTx/>
                <a:latin typeface="微软雅黑" panose="020B0503020204020204" pitchFamily="34" charset="-122"/>
                <a:ea typeface="+mn-ea"/>
                <a:cs typeface="+mn-cs"/>
              </a:rPr>
              <a:t>】</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甲公司为上市公司，</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2017</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年度、</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2018</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年度与长期股权投资业务有关的资料如下：</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ts val="2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2017</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年度有关资料</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ts val="2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①</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日，甲公司以银行存款</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4 000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万元和公允价值为</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3 000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万元的专利技术（成本为</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3 200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万元，累计摊销为</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640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万元）从乙公司其他股东受让取得该公司</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15</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％的有表决权股份，对乙公司不具有重大影响，作为</a:t>
            </a:r>
            <a:r>
              <a:rPr kumimoji="0" lang="zh-CN" altLang="en-US" sz="2400" b="0"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其他权益工具投资</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核算。此前，甲公司与乙公司及其股东之间不存在关联方关系。</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ts val="2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当日，乙公司可辨认净资产公允价值和账面价值均为</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40 000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ts val="2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②</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25</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日，乙公司宣告分派上年度现金股利</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4 000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日甲公司收到乙公司分派的现金股利，款项存入银行。</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ts val="2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③乙公司</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2017</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年度实现净利润</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4 700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ts val="2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④</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12</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日，甲公司持有的乙公司股份的公允价值为</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7500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36194" name="Rectangle 2"/>
          <p:cNvSpPr>
            <a:spLocks noGrp="1" noChangeArrowheads="1"/>
          </p:cNvSpPr>
          <p:nvPr>
            <p:ph type="body" idx="4294967295"/>
          </p:nvPr>
        </p:nvSpPr>
        <p:spPr>
          <a:xfrm>
            <a:off x="0" y="838200"/>
            <a:ext cx="11430000" cy="5638800"/>
          </a:xfrm>
          <a:prstGeom prst="rect">
            <a:avLst/>
          </a:prstGeom>
        </p:spPr>
        <p:txBody>
          <a:bodyPr lIns="108850" tIns="54425" rIns="108850" bIns="54425"/>
          <a:lstStyle/>
          <a:p>
            <a:pPr marL="0" marR="0" lvl="0" indent="0" algn="l" defTabSz="1085850" rtl="0" eaLnBrk="1" fontAlgn="base" latinLnBrk="0" hangingPunct="1">
              <a:lnSpc>
                <a:spcPct val="120000"/>
              </a:lnSpc>
              <a:spcBef>
                <a:spcPct val="15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zh-CN" altLang="en-US" sz="19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zh-CN" altLang="en-US" sz="2400" b="0"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2</a:t>
            </a:r>
            <a:r>
              <a:rPr kumimoji="0" lang="zh-CN" altLang="en-US" sz="2400" b="0"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2018</a:t>
            </a:r>
            <a:r>
              <a:rPr kumimoji="0" lang="zh-CN" altLang="en-US" sz="2400" b="0"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年度有关资料</a:t>
            </a:r>
            <a:endParaRPr kumimoji="0" lang="zh-CN" altLang="en-US" sz="2400" b="0"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ct val="15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①</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日，甲公司以银行存款</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4 500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万元从乙公司其他股东受让取得该公司</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％的股份，并向乙公司派出一名董事。原持有的</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15%</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乙公司股份的公允价值为</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7600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ct val="15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当日，乙公司可辨认净资产公允价值为</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40 860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X</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存货的账面价值和公允价值分别为</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1 200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万元和</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1 360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万元；其他资产、负债的公允价值与账面价值相同。</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ct val="15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②</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28</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日，乙公司宣告分派上年度现金股利</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3 000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日，甲公司收到乙公司分派的现金股利，款项存入银行。</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ct val="15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③</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12</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日，乙公司持有的</a:t>
            </a:r>
            <a:r>
              <a:rPr kumimoji="0" lang="zh-CN" altLang="en-US" sz="2400" b="0"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其他权益工具投资</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公允价值增加</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ct val="15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④至</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12</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日，乙公司在</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日持有的</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X</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存货已有</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50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％对外出售。</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20000"/>
              </a:lnSpc>
              <a:spcBef>
                <a:spcPct val="15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⑤乙公司</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2018</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年度实现净利润</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5 000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Rectangle 2"/>
          <p:cNvSpPr>
            <a:spLocks noGrp="1" noChangeArrowheads="1"/>
          </p:cNvSpPr>
          <p:nvPr>
            <p:ph type="body" idx="4294967295"/>
          </p:nvPr>
        </p:nvSpPr>
        <p:spPr>
          <a:xfrm>
            <a:off x="0" y="890905"/>
            <a:ext cx="11480800" cy="5484495"/>
          </a:xfrm>
          <a:prstGeom prst="rect">
            <a:avLst/>
          </a:prstGeom>
        </p:spPr>
        <p:txBody>
          <a:bodyPr lIns="108850" tIns="54425" rIns="108850" bIns="54425"/>
          <a:lstStyle/>
          <a:p>
            <a:pPr marL="0" marR="0" lvl="0" indent="0" algn="l" defTabSz="1085850" rtl="0" eaLnBrk="1" fontAlgn="base" latinLnBrk="0" hangingPunct="1">
              <a:lnSpc>
                <a:spcPct val="1350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其他相关资料：甲公司与乙公司采用的会计期间和会计政策相同；均按净利润的</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％提取法定盈余公积；甲公司对乙公司的长期股权投资在</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2017</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年末和</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2018</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年末均未出现减值迹象；不考虑所得税等其他因素。</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35000"/>
              </a:lnSpc>
              <a:spcBef>
                <a:spcPts val="1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zh-CN" altLang="en-US" sz="24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要求：</a:t>
            </a:r>
            <a:endParaRPr kumimoji="0" lang="zh-CN" altLang="en-US" sz="24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35000"/>
              </a:lnSpc>
              <a:spcBef>
                <a:spcPts val="1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）编制甲公司</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2017</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年度与股权投资业务有关的会计分录。</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35000"/>
              </a:lnSpc>
              <a:spcBef>
                <a:spcPts val="1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）编制甲公司</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2018</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年度与股权投资业务有关的会计分录。</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35000"/>
              </a:lnSpc>
              <a:spcBef>
                <a:spcPts val="1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（答案中的金额单位用万元表示）</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AutoShape 2"/>
          <p:cNvSpPr/>
          <p:nvPr/>
        </p:nvSpPr>
        <p:spPr>
          <a:xfrm>
            <a:off x="2446338" y="2133600"/>
            <a:ext cx="95250" cy="3311525"/>
          </a:xfrm>
          <a:prstGeom prst="leftBrace">
            <a:avLst>
              <a:gd name="adj1" fmla="val 385974"/>
              <a:gd name="adj2" fmla="val 50000"/>
            </a:avLst>
          </a:prstGeom>
          <a:solidFill>
            <a:schemeClr val="accent2"/>
          </a:solidFill>
          <a:ln w="28575" cap="sq" cmpd="sng">
            <a:solidFill>
              <a:schemeClr val="hlink"/>
            </a:solidFill>
            <a:prstDash val="solid"/>
            <a:headEnd type="none" w="sm" len="sm"/>
            <a:tailEnd type="none" w="sm" len="sm"/>
          </a:ln>
        </p:spPr>
        <p:txBody>
          <a:bodyPr wrap="none" lIns="108850" tIns="54425" rIns="108850" bIns="54425" anchor="ctr" anchorCtr="0"/>
          <a:p>
            <a:pPr eaLnBrk="1" hangingPunct="1"/>
            <a:endParaRPr lang="zh-CN" altLang="en-US" dirty="0">
              <a:latin typeface="Arial" panose="020B0604020202020204" pitchFamily="34" charset="0"/>
              <a:ea typeface="宋体" panose="02010600030101010101" pitchFamily="2" charset="-122"/>
            </a:endParaRPr>
          </a:p>
        </p:txBody>
      </p:sp>
      <p:sp>
        <p:nvSpPr>
          <p:cNvPr id="27652" name="AutoShape 3"/>
          <p:cNvSpPr/>
          <p:nvPr/>
        </p:nvSpPr>
        <p:spPr>
          <a:xfrm>
            <a:off x="385763" y="3051175"/>
            <a:ext cx="1920875" cy="1296988"/>
          </a:xfrm>
          <a:prstGeom prst="roundRect">
            <a:avLst>
              <a:gd name="adj" fmla="val 16667"/>
            </a:avLst>
          </a:prstGeom>
          <a:solidFill>
            <a:srgbClr val="CCECFF"/>
          </a:solidFill>
          <a:ln w="28575" cap="sq" cmpd="sng">
            <a:solidFill>
              <a:schemeClr val="hlink"/>
            </a:solidFill>
            <a:prstDash val="solid"/>
            <a:headEnd type="none" w="sm" len="sm"/>
            <a:tailEnd type="none" w="sm" len="sm"/>
          </a:ln>
        </p:spPr>
        <p:txBody>
          <a:bodyPr wrap="none" lIns="108850" tIns="54425" rIns="108850" bIns="54425" anchor="ctr" anchorCtr="0"/>
          <a:p>
            <a:pPr algn="ctr" eaLnBrk="1" hangingPunct="1">
              <a:buFontTx/>
            </a:pPr>
            <a:r>
              <a:rPr lang="zh-CN" altLang="en-US" sz="2800" b="1" dirty="0">
                <a:solidFill>
                  <a:srgbClr val="FF3300"/>
                </a:solidFill>
                <a:latin typeface="微软雅黑" panose="020B0503020204020204" pitchFamily="34" charset="-122"/>
              </a:rPr>
              <a:t>企业合并</a:t>
            </a:r>
            <a:endParaRPr lang="zh-CN" altLang="en-US" sz="2800" b="1" dirty="0">
              <a:solidFill>
                <a:srgbClr val="FF3300"/>
              </a:solidFill>
              <a:latin typeface="微软雅黑" panose="020B0503020204020204" pitchFamily="34" charset="-122"/>
            </a:endParaRPr>
          </a:p>
          <a:p>
            <a:pPr algn="ctr" eaLnBrk="1" hangingPunct="1">
              <a:buFontTx/>
            </a:pPr>
            <a:r>
              <a:rPr lang="zh-CN" altLang="en-US" sz="2800" b="1" dirty="0">
                <a:solidFill>
                  <a:srgbClr val="FF3300"/>
                </a:solidFill>
                <a:latin typeface="微软雅黑" panose="020B0503020204020204" pitchFamily="34" charset="-122"/>
              </a:rPr>
              <a:t>的形式</a:t>
            </a:r>
            <a:endParaRPr lang="zh-CN" altLang="en-US" sz="2800" b="1" dirty="0">
              <a:solidFill>
                <a:srgbClr val="FF3300"/>
              </a:solidFill>
              <a:latin typeface="微软雅黑" panose="020B0503020204020204" pitchFamily="34" charset="-122"/>
            </a:endParaRPr>
          </a:p>
        </p:txBody>
      </p:sp>
      <p:sp>
        <p:nvSpPr>
          <p:cNvPr id="23556" name="AutoShape 4"/>
          <p:cNvSpPr/>
          <p:nvPr/>
        </p:nvSpPr>
        <p:spPr>
          <a:xfrm>
            <a:off x="2746375" y="3284538"/>
            <a:ext cx="2933700" cy="792162"/>
          </a:xfrm>
          <a:prstGeom prst="roundRect">
            <a:avLst>
              <a:gd name="adj" fmla="val 16667"/>
            </a:avLst>
          </a:prstGeom>
          <a:noFill/>
          <a:ln w="19050" cap="flat" cmpd="sng">
            <a:solidFill>
              <a:schemeClr val="hlink"/>
            </a:solidFill>
            <a:prstDash val="lgDashDotDot"/>
            <a:headEnd type="none" w="sm" len="sm"/>
            <a:tailEnd type="none" w="sm" len="sm"/>
          </a:ln>
        </p:spPr>
        <p:txBody>
          <a:bodyPr wrap="none" lIns="108850" tIns="54425" rIns="108850" bIns="54425" anchor="ctr" anchorCtr="0"/>
          <a:p>
            <a:pPr algn="ctr" eaLnBrk="1" hangingPunct="1">
              <a:lnSpc>
                <a:spcPct val="110000"/>
              </a:lnSpc>
              <a:spcBef>
                <a:spcPct val="10000"/>
              </a:spcBef>
              <a:buClr>
                <a:schemeClr val="accent1"/>
              </a:buClr>
              <a:buSzPct val="65000"/>
              <a:buFont typeface="Wingdings" panose="05000000000000000000" pitchFamily="2" charset="2"/>
            </a:pPr>
            <a:r>
              <a:rPr lang="zh-CN" altLang="en-US" sz="2800" b="1" dirty="0">
                <a:solidFill>
                  <a:srgbClr val="0000CC"/>
                </a:solidFill>
                <a:latin typeface="微软雅黑" panose="020B0503020204020204" pitchFamily="34" charset="-122"/>
              </a:rPr>
              <a:t>（</a:t>
            </a:r>
            <a:r>
              <a:rPr lang="en-US" altLang="zh-CN" sz="2800" b="1" dirty="0">
                <a:solidFill>
                  <a:srgbClr val="0000CC"/>
                </a:solidFill>
                <a:latin typeface="微软雅黑" panose="020B0503020204020204" pitchFamily="34" charset="-122"/>
              </a:rPr>
              <a:t>2</a:t>
            </a:r>
            <a:r>
              <a:rPr lang="zh-CN" altLang="en-US" sz="2800" b="1" dirty="0">
                <a:solidFill>
                  <a:srgbClr val="0000CC"/>
                </a:solidFill>
                <a:latin typeface="微软雅黑" panose="020B0503020204020204" pitchFamily="34" charset="-122"/>
              </a:rPr>
              <a:t>）新设合并</a:t>
            </a:r>
            <a:endParaRPr lang="zh-CN" altLang="en-US" sz="2800" b="1" dirty="0">
              <a:solidFill>
                <a:srgbClr val="0000CC"/>
              </a:solidFill>
              <a:latin typeface="微软雅黑" panose="020B0503020204020204" pitchFamily="34" charset="-122"/>
            </a:endParaRPr>
          </a:p>
        </p:txBody>
      </p:sp>
      <p:sp>
        <p:nvSpPr>
          <p:cNvPr id="23557" name="AutoShape 5"/>
          <p:cNvSpPr/>
          <p:nvPr/>
        </p:nvSpPr>
        <p:spPr>
          <a:xfrm>
            <a:off x="2746375" y="1844675"/>
            <a:ext cx="3021013" cy="720725"/>
          </a:xfrm>
          <a:prstGeom prst="roundRect">
            <a:avLst>
              <a:gd name="adj" fmla="val 16667"/>
            </a:avLst>
          </a:prstGeom>
          <a:noFill/>
          <a:ln w="19050" cap="flat" cmpd="sng">
            <a:solidFill>
              <a:schemeClr val="hlink"/>
            </a:solidFill>
            <a:prstDash val="lgDashDotDot"/>
            <a:headEnd type="none" w="sm" len="sm"/>
            <a:tailEnd type="none" w="sm" len="sm"/>
          </a:ln>
        </p:spPr>
        <p:txBody>
          <a:bodyPr wrap="none" lIns="108850" tIns="54425" rIns="108850" bIns="54425" anchor="ctr" anchorCtr="0"/>
          <a:p>
            <a:pPr eaLnBrk="1" hangingPunct="1">
              <a:lnSpc>
                <a:spcPct val="105000"/>
              </a:lnSpc>
              <a:spcBef>
                <a:spcPct val="5000"/>
              </a:spcBef>
              <a:buFontTx/>
            </a:pPr>
            <a:r>
              <a:rPr lang="zh-CN" altLang="en-US" sz="2800" b="1" dirty="0">
                <a:solidFill>
                  <a:srgbClr val="0000CC"/>
                </a:solidFill>
                <a:latin typeface="微软雅黑" panose="020B0503020204020204" pitchFamily="34" charset="-122"/>
              </a:rPr>
              <a:t>（</a:t>
            </a:r>
            <a:r>
              <a:rPr lang="en-US" altLang="zh-CN" sz="2800" b="1" dirty="0">
                <a:solidFill>
                  <a:srgbClr val="0000CC"/>
                </a:solidFill>
                <a:latin typeface="微软雅黑" panose="020B0503020204020204" pitchFamily="34" charset="-122"/>
              </a:rPr>
              <a:t>1</a:t>
            </a:r>
            <a:r>
              <a:rPr lang="zh-CN" altLang="en-US" sz="2800" b="1" dirty="0">
                <a:solidFill>
                  <a:srgbClr val="0000CC"/>
                </a:solidFill>
                <a:latin typeface="微软雅黑" panose="020B0503020204020204" pitchFamily="34" charset="-122"/>
              </a:rPr>
              <a:t>）吸收合并</a:t>
            </a:r>
            <a:endParaRPr lang="zh-CN" altLang="en-US" sz="2800" b="1" dirty="0">
              <a:solidFill>
                <a:srgbClr val="0000CC"/>
              </a:solidFill>
              <a:latin typeface="微软雅黑" panose="020B0503020204020204" pitchFamily="34" charset="-122"/>
            </a:endParaRPr>
          </a:p>
        </p:txBody>
      </p:sp>
      <p:sp>
        <p:nvSpPr>
          <p:cNvPr id="23558" name="AutoShape 6"/>
          <p:cNvSpPr/>
          <p:nvPr/>
        </p:nvSpPr>
        <p:spPr>
          <a:xfrm>
            <a:off x="2733675" y="4941888"/>
            <a:ext cx="3021013" cy="719137"/>
          </a:xfrm>
          <a:prstGeom prst="roundRect">
            <a:avLst>
              <a:gd name="adj" fmla="val 16667"/>
            </a:avLst>
          </a:prstGeom>
          <a:noFill/>
          <a:ln w="19050" cap="flat" cmpd="sng">
            <a:solidFill>
              <a:schemeClr val="hlink"/>
            </a:solidFill>
            <a:prstDash val="lgDashDotDot"/>
            <a:headEnd type="none" w="sm" len="sm"/>
            <a:tailEnd type="none" w="sm" len="sm"/>
          </a:ln>
        </p:spPr>
        <p:txBody>
          <a:bodyPr wrap="none" lIns="108850" tIns="54425" rIns="108850" bIns="54425" anchor="ctr" anchorCtr="0"/>
          <a:p>
            <a:pPr eaLnBrk="1" hangingPunct="1">
              <a:lnSpc>
                <a:spcPct val="110000"/>
              </a:lnSpc>
              <a:spcBef>
                <a:spcPct val="10000"/>
              </a:spcBef>
              <a:buClr>
                <a:schemeClr val="accent1"/>
              </a:buClr>
              <a:buSzPct val="65000"/>
              <a:buFont typeface="Wingdings" panose="05000000000000000000" pitchFamily="2" charset="2"/>
            </a:pPr>
            <a:r>
              <a:rPr lang="zh-CN" altLang="en-US" sz="2800" b="1" dirty="0">
                <a:solidFill>
                  <a:srgbClr val="0000CC"/>
                </a:solidFill>
                <a:latin typeface="微软雅黑" panose="020B0503020204020204" pitchFamily="34" charset="-122"/>
              </a:rPr>
              <a:t>（</a:t>
            </a:r>
            <a:r>
              <a:rPr lang="en-US" altLang="zh-CN" sz="2800" b="1" dirty="0">
                <a:solidFill>
                  <a:srgbClr val="0000CC"/>
                </a:solidFill>
                <a:latin typeface="微软雅黑" panose="020B0503020204020204" pitchFamily="34" charset="-122"/>
              </a:rPr>
              <a:t>3</a:t>
            </a:r>
            <a:r>
              <a:rPr lang="zh-CN" altLang="en-US" sz="2800" b="1" dirty="0">
                <a:solidFill>
                  <a:srgbClr val="0000CC"/>
                </a:solidFill>
                <a:latin typeface="微软雅黑" panose="020B0503020204020204" pitchFamily="34" charset="-122"/>
              </a:rPr>
              <a:t>）控股合并</a:t>
            </a:r>
            <a:endParaRPr lang="zh-CN" altLang="en-US" sz="2800" b="1" dirty="0">
              <a:solidFill>
                <a:srgbClr val="0000CC"/>
              </a:solidFill>
              <a:latin typeface="微软雅黑" panose="020B0503020204020204" pitchFamily="34" charset="-122"/>
            </a:endParaRPr>
          </a:p>
        </p:txBody>
      </p:sp>
      <p:sp>
        <p:nvSpPr>
          <p:cNvPr id="23559" name="AutoShape 7"/>
          <p:cNvSpPr/>
          <p:nvPr/>
        </p:nvSpPr>
        <p:spPr>
          <a:xfrm>
            <a:off x="7077075" y="1293813"/>
            <a:ext cx="3844925" cy="4019550"/>
          </a:xfrm>
          <a:prstGeom prst="accentBorderCallout1">
            <a:avLst>
              <a:gd name="adj1" fmla="val 2843"/>
              <a:gd name="adj2" fmla="val -1981"/>
              <a:gd name="adj3" fmla="val 23856"/>
              <a:gd name="adj4" fmla="val -40792"/>
            </a:avLst>
          </a:prstGeom>
          <a:solidFill>
            <a:srgbClr val="CCFFFF"/>
          </a:solidFill>
          <a:ln w="19050" cap="flat" cmpd="sng">
            <a:solidFill>
              <a:srgbClr val="0000CC"/>
            </a:solidFill>
            <a:prstDash val="solid"/>
            <a:miter/>
            <a:headEnd type="none" w="med" len="med"/>
            <a:tailEnd type="none" w="med" len="med"/>
          </a:ln>
        </p:spPr>
        <p:txBody>
          <a:bodyPr lIns="108850" tIns="54425" rIns="108850" bIns="54425"/>
          <a:p>
            <a:pPr eaLnBrk="1" hangingPunct="1">
              <a:lnSpc>
                <a:spcPct val="120000"/>
              </a:lnSpc>
            </a:pPr>
            <a:r>
              <a:rPr lang="zh-CN" altLang="en-US" sz="2400" b="1" dirty="0">
                <a:solidFill>
                  <a:srgbClr val="0000CC"/>
                </a:solidFill>
                <a:latin typeface="微软雅黑" panose="020B0503020204020204" pitchFamily="34" charset="-122"/>
              </a:rPr>
              <a:t>吸收合并</a:t>
            </a:r>
            <a:r>
              <a:rPr lang="en-US" altLang="zh-CN" sz="2400" b="1" dirty="0">
                <a:solidFill>
                  <a:srgbClr val="0000CC"/>
                </a:solidFill>
                <a:latin typeface="微软雅黑" panose="020B0503020204020204" pitchFamily="34" charset="-122"/>
              </a:rPr>
              <a:t>——</a:t>
            </a:r>
            <a:r>
              <a:rPr lang="zh-CN" altLang="en-US" sz="2400" b="1" dirty="0">
                <a:latin typeface="微软雅黑" panose="020B0503020204020204" pitchFamily="34" charset="-122"/>
              </a:rPr>
              <a:t>是指一个企业通过发行股票、支付现金或发行债券等方式取得其他一个或若干个企业。合并后仅有</a:t>
            </a:r>
            <a:r>
              <a:rPr lang="zh-CN" altLang="en-US" sz="2400" b="1" dirty="0">
                <a:solidFill>
                  <a:srgbClr val="0000CC"/>
                </a:solidFill>
                <a:latin typeface="微软雅黑" panose="020B0503020204020204" pitchFamily="34" charset="-122"/>
              </a:rPr>
              <a:t>合并方保持原有的法律地位，被合并方丧失其原有法人资格。   可用下式表示：</a:t>
            </a:r>
            <a:endParaRPr lang="zh-CN" altLang="en-US" sz="2400" b="1" dirty="0">
              <a:solidFill>
                <a:srgbClr val="0000CC"/>
              </a:solidFill>
              <a:latin typeface="微软雅黑" panose="020B0503020204020204" pitchFamily="34" charset="-122"/>
            </a:endParaRPr>
          </a:p>
          <a:p>
            <a:pPr eaLnBrk="1" hangingPunct="1">
              <a:lnSpc>
                <a:spcPct val="120000"/>
              </a:lnSpc>
            </a:pPr>
            <a:r>
              <a:rPr lang="en-US" altLang="zh-CN" sz="2400" b="1" dirty="0">
                <a:solidFill>
                  <a:srgbClr val="CC0000"/>
                </a:solidFill>
                <a:latin typeface="微软雅黑" panose="020B0503020204020204" pitchFamily="34" charset="-122"/>
              </a:rPr>
              <a:t>A</a:t>
            </a:r>
            <a:r>
              <a:rPr lang="zh-CN" altLang="en-US" sz="2400" b="1" dirty="0">
                <a:solidFill>
                  <a:srgbClr val="CC0000"/>
                </a:solidFill>
                <a:latin typeface="微软雅黑" panose="020B0503020204020204" pitchFamily="34" charset="-122"/>
              </a:rPr>
              <a:t>公司</a:t>
            </a:r>
            <a:r>
              <a:rPr lang="en-US" altLang="zh-CN" sz="2400" b="1" dirty="0">
                <a:solidFill>
                  <a:srgbClr val="CC0000"/>
                </a:solidFill>
                <a:latin typeface="微软雅黑" panose="020B0503020204020204" pitchFamily="34" charset="-122"/>
              </a:rPr>
              <a:t>+B</a:t>
            </a:r>
            <a:r>
              <a:rPr lang="zh-CN" altLang="en-US" sz="2400" b="1" dirty="0">
                <a:solidFill>
                  <a:srgbClr val="CC0000"/>
                </a:solidFill>
                <a:latin typeface="微软雅黑" panose="020B0503020204020204" pitchFamily="34" charset="-122"/>
              </a:rPr>
              <a:t>公司＝</a:t>
            </a:r>
            <a:r>
              <a:rPr lang="en-US" altLang="zh-CN" sz="2400" b="1" dirty="0">
                <a:solidFill>
                  <a:srgbClr val="CC0000"/>
                </a:solidFill>
                <a:latin typeface="微软雅黑" panose="020B0503020204020204" pitchFamily="34" charset="-122"/>
              </a:rPr>
              <a:t>A</a:t>
            </a:r>
            <a:r>
              <a:rPr lang="zh-CN" altLang="en-US" sz="2400" b="1" dirty="0">
                <a:solidFill>
                  <a:srgbClr val="CC0000"/>
                </a:solidFill>
                <a:latin typeface="微软雅黑" panose="020B0503020204020204" pitchFamily="34" charset="-122"/>
              </a:rPr>
              <a:t>公司</a:t>
            </a:r>
            <a:endParaRPr lang="zh-CN" altLang="en-US" sz="2400" b="1" dirty="0">
              <a:solidFill>
                <a:srgbClr val="CC0000"/>
              </a:solidFill>
              <a:latin typeface="微软雅黑" panose="020B0503020204020204" pitchFamily="34" charset="-122"/>
            </a:endParaRPr>
          </a:p>
        </p:txBody>
      </p:sp>
      <p:sp>
        <p:nvSpPr>
          <p:cNvPr id="23560" name="AutoShape 8"/>
          <p:cNvSpPr/>
          <p:nvPr/>
        </p:nvSpPr>
        <p:spPr>
          <a:xfrm>
            <a:off x="6981825" y="1392238"/>
            <a:ext cx="3844925" cy="4019550"/>
          </a:xfrm>
          <a:prstGeom prst="accentBorderCallout1">
            <a:avLst>
              <a:gd name="adj1" fmla="val 2843"/>
              <a:gd name="adj2" fmla="val -1981"/>
              <a:gd name="adj3" fmla="val 46602"/>
              <a:gd name="adj4" fmla="val -42319"/>
            </a:avLst>
          </a:prstGeom>
          <a:solidFill>
            <a:srgbClr val="FFFFCC"/>
          </a:solidFill>
          <a:ln w="28575" cap="flat" cmpd="sng">
            <a:solidFill>
              <a:srgbClr val="006600"/>
            </a:solidFill>
            <a:prstDash val="solid"/>
            <a:miter/>
            <a:headEnd type="none" w="med" len="med"/>
            <a:tailEnd type="none" w="med" len="med"/>
          </a:ln>
        </p:spPr>
        <p:txBody>
          <a:bodyPr lIns="108850" tIns="54425" rIns="108850" bIns="54425"/>
          <a:p>
            <a:pPr eaLnBrk="1" hangingPunct="1">
              <a:lnSpc>
                <a:spcPct val="120000"/>
              </a:lnSpc>
            </a:pPr>
            <a:r>
              <a:rPr lang="zh-CN" altLang="en-US" sz="2400" b="1" dirty="0">
                <a:solidFill>
                  <a:srgbClr val="0000CC"/>
                </a:solidFill>
                <a:latin typeface="微软雅黑" panose="020B0503020204020204" pitchFamily="34" charset="-122"/>
              </a:rPr>
              <a:t>新设合并</a:t>
            </a:r>
            <a:r>
              <a:rPr lang="en-US" altLang="zh-CN" sz="2400" b="1" dirty="0">
                <a:solidFill>
                  <a:srgbClr val="0000CC"/>
                </a:solidFill>
                <a:latin typeface="微软雅黑" panose="020B0503020204020204" pitchFamily="34" charset="-122"/>
              </a:rPr>
              <a:t>——</a:t>
            </a:r>
            <a:r>
              <a:rPr lang="zh-CN" altLang="en-US" sz="2400" b="1" dirty="0">
                <a:solidFill>
                  <a:srgbClr val="0000CC"/>
                </a:solidFill>
                <a:latin typeface="微软雅黑" panose="020B0503020204020204" pitchFamily="34" charset="-122"/>
              </a:rPr>
              <a:t>是指两个或两个以上的企业联合成立一个新的企业，合并后，新企业作为一个法人机构而存在，原来各公司均丧失法人资格。可用下式表示：</a:t>
            </a:r>
            <a:endParaRPr lang="zh-CN" altLang="en-US" sz="2400" b="1" dirty="0">
              <a:solidFill>
                <a:srgbClr val="0000CC"/>
              </a:solidFill>
              <a:latin typeface="微软雅黑" panose="020B0503020204020204" pitchFamily="34" charset="-122"/>
            </a:endParaRPr>
          </a:p>
          <a:p>
            <a:pPr eaLnBrk="1" hangingPunct="1">
              <a:lnSpc>
                <a:spcPct val="120000"/>
              </a:lnSpc>
            </a:pPr>
            <a:r>
              <a:rPr lang="en-US" altLang="zh-CN" sz="2400" b="1" dirty="0">
                <a:solidFill>
                  <a:srgbClr val="0000CC"/>
                </a:solidFill>
                <a:latin typeface="微软雅黑" panose="020B0503020204020204" pitchFamily="34" charset="-122"/>
              </a:rPr>
              <a:t>A</a:t>
            </a:r>
            <a:r>
              <a:rPr lang="zh-CN" altLang="en-US" sz="2400" b="1" dirty="0">
                <a:solidFill>
                  <a:srgbClr val="0000CC"/>
                </a:solidFill>
                <a:latin typeface="微软雅黑" panose="020B0503020204020204" pitchFamily="34" charset="-122"/>
              </a:rPr>
              <a:t>公司</a:t>
            </a:r>
            <a:r>
              <a:rPr lang="en-US" altLang="zh-CN" sz="2400" b="1" dirty="0">
                <a:solidFill>
                  <a:srgbClr val="0000CC"/>
                </a:solidFill>
                <a:latin typeface="微软雅黑" panose="020B0503020204020204" pitchFamily="34" charset="-122"/>
              </a:rPr>
              <a:t>+B</a:t>
            </a:r>
            <a:r>
              <a:rPr lang="zh-CN" altLang="en-US" sz="2400" b="1" dirty="0">
                <a:solidFill>
                  <a:srgbClr val="0000CC"/>
                </a:solidFill>
                <a:latin typeface="微软雅黑" panose="020B0503020204020204" pitchFamily="34" charset="-122"/>
              </a:rPr>
              <a:t>公司＝</a:t>
            </a:r>
            <a:r>
              <a:rPr lang="en-US" altLang="zh-CN" sz="2400" b="1" dirty="0">
                <a:solidFill>
                  <a:srgbClr val="0000CC"/>
                </a:solidFill>
                <a:latin typeface="微软雅黑" panose="020B0503020204020204" pitchFamily="34" charset="-122"/>
              </a:rPr>
              <a:t>C</a:t>
            </a:r>
            <a:r>
              <a:rPr lang="zh-CN" altLang="en-US" sz="2400" b="1" dirty="0">
                <a:solidFill>
                  <a:srgbClr val="0000CC"/>
                </a:solidFill>
                <a:latin typeface="微软雅黑" panose="020B0503020204020204" pitchFamily="34" charset="-122"/>
              </a:rPr>
              <a:t>公司</a:t>
            </a:r>
            <a:endParaRPr lang="zh-CN" altLang="en-US" sz="2400" b="1" dirty="0">
              <a:solidFill>
                <a:srgbClr val="0000CC"/>
              </a:solidFill>
              <a:latin typeface="微软雅黑" panose="020B0503020204020204" pitchFamily="34" charset="-122"/>
            </a:endParaRPr>
          </a:p>
        </p:txBody>
      </p:sp>
      <p:sp>
        <p:nvSpPr>
          <p:cNvPr id="23561" name="AutoShape 9"/>
          <p:cNvSpPr/>
          <p:nvPr/>
        </p:nvSpPr>
        <p:spPr>
          <a:xfrm>
            <a:off x="6959600" y="1331913"/>
            <a:ext cx="3846513" cy="4100512"/>
          </a:xfrm>
          <a:prstGeom prst="accentBorderCallout1">
            <a:avLst>
              <a:gd name="adj1" fmla="val 2787"/>
              <a:gd name="adj2" fmla="val -1981"/>
              <a:gd name="adj3" fmla="val 92838"/>
              <a:gd name="adj4" fmla="val -45565"/>
            </a:avLst>
          </a:prstGeom>
          <a:solidFill>
            <a:srgbClr val="CCFFFF"/>
          </a:solidFill>
          <a:ln w="38100" cap="flat" cmpd="sng">
            <a:solidFill>
              <a:srgbClr val="CC0000"/>
            </a:solidFill>
            <a:prstDash val="solid"/>
            <a:miter/>
            <a:headEnd type="none" w="med" len="med"/>
            <a:tailEnd type="none" w="med" len="med"/>
          </a:ln>
        </p:spPr>
        <p:txBody>
          <a:bodyPr lIns="108850" tIns="54425" rIns="108850" bIns="54425"/>
          <a:p>
            <a:pPr eaLnBrk="1" hangingPunct="1">
              <a:lnSpc>
                <a:spcPct val="120000"/>
              </a:lnSpc>
              <a:buFontTx/>
            </a:pPr>
            <a:r>
              <a:rPr lang="zh-CN" altLang="en-US" sz="2400" b="1" dirty="0">
                <a:solidFill>
                  <a:srgbClr val="CC0000"/>
                </a:solidFill>
                <a:latin typeface="微软雅黑" panose="020B0503020204020204" pitchFamily="34" charset="-122"/>
              </a:rPr>
              <a:t>控股合并</a:t>
            </a:r>
            <a:r>
              <a:rPr lang="en-US" altLang="zh-CN" sz="2400" b="1" dirty="0">
                <a:solidFill>
                  <a:srgbClr val="CC0000"/>
                </a:solidFill>
                <a:latin typeface="微软雅黑" panose="020B0503020204020204" pitchFamily="34" charset="-122"/>
              </a:rPr>
              <a:t>——</a:t>
            </a:r>
            <a:r>
              <a:rPr lang="zh-CN" altLang="en-US" sz="2400" b="1" dirty="0">
                <a:latin typeface="微软雅黑" panose="020B0503020204020204" pitchFamily="34" charset="-122"/>
              </a:rPr>
              <a:t>是指一个企业通过支付现金、发行股票或债券的方式取得另一个企业全部或部分有表决权的股份。</a:t>
            </a:r>
            <a:r>
              <a:rPr lang="zh-CN" altLang="en-US" sz="2400" b="1" dirty="0">
                <a:solidFill>
                  <a:srgbClr val="0000CC"/>
                </a:solidFill>
                <a:latin typeface="微软雅黑" panose="020B0503020204020204" pitchFamily="34" charset="-122"/>
              </a:rPr>
              <a:t>合并后，原来企业仍然保持其独立的法人地位。可用下式表示：</a:t>
            </a:r>
            <a:endParaRPr lang="zh-CN" altLang="en-US" sz="2400" b="1" dirty="0">
              <a:solidFill>
                <a:srgbClr val="0000CC"/>
              </a:solidFill>
              <a:latin typeface="微软雅黑" panose="020B0503020204020204" pitchFamily="34" charset="-122"/>
            </a:endParaRPr>
          </a:p>
          <a:p>
            <a:pPr eaLnBrk="1" hangingPunct="1">
              <a:lnSpc>
                <a:spcPct val="120000"/>
              </a:lnSpc>
              <a:buFontTx/>
            </a:pPr>
            <a:r>
              <a:rPr lang="en-US" altLang="zh-CN" sz="2400" b="1" dirty="0">
                <a:solidFill>
                  <a:srgbClr val="CC0000"/>
                </a:solidFill>
                <a:latin typeface="微软雅黑" panose="020B0503020204020204" pitchFamily="34" charset="-122"/>
              </a:rPr>
              <a:t>A</a:t>
            </a:r>
            <a:r>
              <a:rPr lang="zh-CN" altLang="en-US" sz="2400" b="1" dirty="0">
                <a:solidFill>
                  <a:srgbClr val="CC0000"/>
                </a:solidFill>
                <a:latin typeface="微软雅黑" panose="020B0503020204020204" pitchFamily="34" charset="-122"/>
              </a:rPr>
              <a:t>＋</a:t>
            </a:r>
            <a:r>
              <a:rPr lang="en-US" altLang="zh-CN" sz="2400" b="1" dirty="0">
                <a:solidFill>
                  <a:srgbClr val="CC0000"/>
                </a:solidFill>
                <a:latin typeface="微软雅黑" panose="020B0503020204020204" pitchFamily="34" charset="-122"/>
              </a:rPr>
              <a:t>B=A</a:t>
            </a:r>
            <a:r>
              <a:rPr lang="zh-CN" altLang="en-US" sz="2400" b="1" dirty="0">
                <a:solidFill>
                  <a:srgbClr val="CC0000"/>
                </a:solidFill>
                <a:latin typeface="微软雅黑" panose="020B0503020204020204" pitchFamily="34" charset="-122"/>
              </a:rPr>
              <a:t>＋</a:t>
            </a:r>
            <a:r>
              <a:rPr lang="en-US" altLang="zh-CN" sz="2400" b="1" dirty="0">
                <a:solidFill>
                  <a:srgbClr val="CC0000"/>
                </a:solidFill>
                <a:latin typeface="微软雅黑" panose="020B0503020204020204" pitchFamily="34" charset="-122"/>
              </a:rPr>
              <a:t>B</a:t>
            </a:r>
            <a:endParaRPr lang="en-US" altLang="zh-CN" sz="2400" b="1" dirty="0">
              <a:solidFill>
                <a:srgbClr val="CC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3557"/>
                                        </p:tgtEl>
                                        <p:attrNameLst>
                                          <p:attrName>style.visibility</p:attrName>
                                        </p:attrNameLst>
                                      </p:cBhvr>
                                      <p:to>
                                        <p:strVal val="visible"/>
                                      </p:to>
                                    </p:set>
                                    <p:animEffect transition="in" filter="blinds(horizontal)">
                                      <p:cBhvr>
                                        <p:cTn id="11" dur="500"/>
                                        <p:tgtEl>
                                          <p:spTgt spid="23557"/>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23556"/>
                                        </p:tgtEl>
                                        <p:attrNameLst>
                                          <p:attrName>style.visibility</p:attrName>
                                        </p:attrNameLst>
                                      </p:cBhvr>
                                      <p:to>
                                        <p:strVal val="visible"/>
                                      </p:to>
                                    </p:set>
                                    <p:animEffect transition="in" filter="blinds(horizontal)">
                                      <p:cBhvr>
                                        <p:cTn id="15" dur="500"/>
                                        <p:tgtEl>
                                          <p:spTgt spid="23556"/>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23558"/>
                                        </p:tgtEl>
                                        <p:attrNameLst>
                                          <p:attrName>style.visibility</p:attrName>
                                        </p:attrNameLst>
                                      </p:cBhvr>
                                      <p:to>
                                        <p:strVal val="visible"/>
                                      </p:to>
                                    </p:set>
                                    <p:animEffect transition="in" filter="blinds(horizontal)">
                                      <p:cBhvr>
                                        <p:cTn id="19" dur="500"/>
                                        <p:tgtEl>
                                          <p:spTgt spid="23558"/>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3559"/>
                                        </p:tgtEl>
                                        <p:attrNameLst>
                                          <p:attrName>style.visibility</p:attrName>
                                        </p:attrNameLst>
                                      </p:cBhvr>
                                      <p:to>
                                        <p:strVal val="visible"/>
                                      </p:to>
                                    </p:set>
                                    <p:animEffect transition="in" filter="blinds(horizontal)">
                                      <p:cBhvr>
                                        <p:cTn id="24" dur="500"/>
                                        <p:tgtEl>
                                          <p:spTgt spid="2355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3560"/>
                                        </p:tgtEl>
                                        <p:attrNameLst>
                                          <p:attrName>style.visibility</p:attrName>
                                        </p:attrNameLst>
                                      </p:cBhvr>
                                      <p:to>
                                        <p:strVal val="visible"/>
                                      </p:to>
                                    </p:set>
                                    <p:animEffect transition="in" filter="blinds(horizontal)">
                                      <p:cBhvr>
                                        <p:cTn id="29" dur="500"/>
                                        <p:tgtEl>
                                          <p:spTgt spid="2356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3561"/>
                                        </p:tgtEl>
                                        <p:attrNameLst>
                                          <p:attrName>style.visibility</p:attrName>
                                        </p:attrNameLst>
                                      </p:cBhvr>
                                      <p:to>
                                        <p:strVal val="visible"/>
                                      </p:to>
                                    </p:set>
                                    <p:animEffect transition="in" filter="blinds(horizontal)">
                                      <p:cBhvr>
                                        <p:cTn id="34" dur="500"/>
                                        <p:tgtEl>
                                          <p:spTgt spid="23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6" grpId="0" animBg="1"/>
      <p:bldP spid="23557" grpId="0" animBg="1"/>
      <p:bldP spid="23558" grpId="0" animBg="1"/>
      <p:bldP spid="23559" grpId="0" animBg="1"/>
      <p:bldP spid="23560" grpId="0" animBg="1"/>
      <p:bldP spid="2356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 Box 2"/>
          <p:cNvSpPr txBox="1">
            <a:spLocks noChangeArrowheads="1"/>
          </p:cNvSpPr>
          <p:nvPr/>
        </p:nvSpPr>
        <p:spPr bwMode="auto">
          <a:xfrm>
            <a:off x="636588" y="1065213"/>
            <a:ext cx="1955800" cy="849313"/>
          </a:xfrm>
          <a:prstGeom prst="rect">
            <a:avLst/>
          </a:prstGeom>
          <a:solidFill>
            <a:srgbClr val="CCFFFF"/>
          </a:solidFill>
          <a:ln w="9525">
            <a:solidFill>
              <a:srgbClr val="0000CC"/>
            </a:solidFill>
            <a:miter lim="800000"/>
          </a:ln>
          <a:effectLst/>
        </p:spPr>
        <p:txBody>
          <a:bodyPr lIns="108850" tIns="54425" rIns="108850" bIns="54425">
            <a:spAutoFit/>
          </a:bodyPr>
          <a:lstStyle/>
          <a:p>
            <a:pPr marR="0" defTabSz="914400" eaLnBrk="1" hangingPunct="1">
              <a:buClrTx/>
              <a:buSzTx/>
              <a:buFontTx/>
              <a:buNone/>
              <a:defRPr/>
            </a:pPr>
            <a:r>
              <a:rPr kumimoji="0" lang="zh-CN" altLang="en-US" sz="2400" b="1" kern="1200" cap="none" spc="0" normalizeH="0" baseline="0" noProof="0" dirty="0">
                <a:solidFill>
                  <a:srgbClr val="0000CC"/>
                </a:solidFill>
                <a:latin typeface="+mn-ea"/>
                <a:ea typeface="+mn-ea"/>
                <a:cs typeface="+mn-cs"/>
              </a:rPr>
              <a:t>同一控制下的企业合并</a:t>
            </a:r>
            <a:endParaRPr kumimoji="0" lang="zh-CN" altLang="en-US" sz="2400" b="1" kern="1200" cap="none" spc="0" normalizeH="0" baseline="0" noProof="0" dirty="0">
              <a:solidFill>
                <a:srgbClr val="0000CC"/>
              </a:solidFill>
              <a:latin typeface="+mn-ea"/>
              <a:ea typeface="+mn-ea"/>
              <a:cs typeface="+mn-cs"/>
            </a:endParaRPr>
          </a:p>
        </p:txBody>
      </p:sp>
      <p:sp>
        <p:nvSpPr>
          <p:cNvPr id="25603" name="Text Box 3"/>
          <p:cNvSpPr txBox="1">
            <a:spLocks noChangeArrowheads="1"/>
          </p:cNvSpPr>
          <p:nvPr/>
        </p:nvSpPr>
        <p:spPr bwMode="auto">
          <a:xfrm>
            <a:off x="6454775" y="1103313"/>
            <a:ext cx="2241550" cy="847725"/>
          </a:xfrm>
          <a:prstGeom prst="rect">
            <a:avLst/>
          </a:prstGeom>
          <a:solidFill>
            <a:srgbClr val="CCFFFF"/>
          </a:solidFill>
          <a:ln w="9525">
            <a:solidFill>
              <a:srgbClr val="0000CC"/>
            </a:solidFill>
            <a:miter lim="800000"/>
          </a:ln>
          <a:effectLst/>
        </p:spPr>
        <p:txBody>
          <a:bodyPr lIns="108850" tIns="54425" rIns="108850" bIns="54425">
            <a:spAutoFit/>
          </a:bodyPr>
          <a:lstStyle/>
          <a:p>
            <a:pPr marR="0" defTabSz="914400" eaLnBrk="1" hangingPunct="1">
              <a:buClrTx/>
              <a:buSzTx/>
              <a:buFontTx/>
              <a:buNone/>
              <a:defRPr/>
            </a:pPr>
            <a:r>
              <a:rPr kumimoji="0" lang="zh-CN" altLang="en-US" sz="2400" b="1" kern="1200" cap="none" spc="0" normalizeH="0" baseline="0" noProof="0" dirty="0">
                <a:solidFill>
                  <a:srgbClr val="0000CC"/>
                </a:solidFill>
                <a:latin typeface="+mn-ea"/>
                <a:ea typeface="+mn-ea"/>
                <a:cs typeface="+mn-cs"/>
              </a:rPr>
              <a:t>非同一控制下的企业合并</a:t>
            </a:r>
            <a:endParaRPr kumimoji="0" lang="zh-CN" altLang="en-US" sz="2400" b="1" kern="1200" cap="none" spc="0" normalizeH="0" baseline="0" noProof="0" dirty="0">
              <a:solidFill>
                <a:srgbClr val="0000CC"/>
              </a:solidFill>
              <a:latin typeface="+mn-ea"/>
              <a:ea typeface="+mn-ea"/>
              <a:cs typeface="+mn-cs"/>
            </a:endParaRPr>
          </a:p>
        </p:txBody>
      </p:sp>
      <p:sp>
        <p:nvSpPr>
          <p:cNvPr id="25604" name="Line 4"/>
          <p:cNvSpPr/>
          <p:nvPr/>
        </p:nvSpPr>
        <p:spPr>
          <a:xfrm>
            <a:off x="2159000" y="1787525"/>
            <a:ext cx="0" cy="288925"/>
          </a:xfrm>
          <a:prstGeom prst="line">
            <a:avLst/>
          </a:prstGeom>
          <a:ln w="28575" cap="flat" cmpd="sng">
            <a:solidFill>
              <a:srgbClr val="FF0000"/>
            </a:solidFill>
            <a:prstDash val="solid"/>
            <a:headEnd type="none" w="med" len="med"/>
            <a:tailEnd type="none" w="med" len="med"/>
          </a:ln>
        </p:spPr>
      </p:sp>
      <p:sp>
        <p:nvSpPr>
          <p:cNvPr id="25605" name="Line 5"/>
          <p:cNvSpPr/>
          <p:nvPr/>
        </p:nvSpPr>
        <p:spPr>
          <a:xfrm flipV="1">
            <a:off x="2159000" y="2076450"/>
            <a:ext cx="1016000" cy="0"/>
          </a:xfrm>
          <a:prstGeom prst="line">
            <a:avLst/>
          </a:prstGeom>
          <a:ln w="28575" cap="flat" cmpd="sng">
            <a:solidFill>
              <a:srgbClr val="FF0000"/>
            </a:solidFill>
            <a:prstDash val="solid"/>
            <a:headEnd type="none" w="med" len="med"/>
            <a:tailEnd type="none" w="med" len="med"/>
          </a:ln>
        </p:spPr>
      </p:sp>
      <p:sp>
        <p:nvSpPr>
          <p:cNvPr id="25606" name="Line 6"/>
          <p:cNvSpPr/>
          <p:nvPr/>
        </p:nvSpPr>
        <p:spPr>
          <a:xfrm flipV="1">
            <a:off x="7248525" y="1801813"/>
            <a:ext cx="0" cy="360362"/>
          </a:xfrm>
          <a:prstGeom prst="line">
            <a:avLst/>
          </a:prstGeom>
          <a:ln w="28575" cap="flat" cmpd="sng">
            <a:solidFill>
              <a:srgbClr val="FF0000"/>
            </a:solidFill>
            <a:prstDash val="solid"/>
            <a:headEnd type="none" w="med" len="med"/>
            <a:tailEnd type="none" w="med" len="med"/>
          </a:ln>
        </p:spPr>
      </p:sp>
      <p:sp>
        <p:nvSpPr>
          <p:cNvPr id="25607" name="Text Box 7"/>
          <p:cNvSpPr txBox="1"/>
          <p:nvPr/>
        </p:nvSpPr>
        <p:spPr>
          <a:xfrm>
            <a:off x="3413125" y="1628775"/>
            <a:ext cx="2822575" cy="7270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buFontTx/>
            </a:pPr>
            <a:r>
              <a:rPr lang="zh-CN" altLang="en-US" sz="2000" b="1" dirty="0">
                <a:solidFill>
                  <a:srgbClr val="0000CC"/>
                </a:solidFill>
                <a:latin typeface="微软雅黑" panose="020B0503020204020204" pitchFamily="34" charset="-122"/>
              </a:rPr>
              <a:t>结果</a:t>
            </a:r>
            <a:r>
              <a:rPr lang="en-US" altLang="zh-CN" sz="2000" b="1" dirty="0">
                <a:solidFill>
                  <a:srgbClr val="0000CC"/>
                </a:solidFill>
                <a:latin typeface="微软雅黑" panose="020B0503020204020204" pitchFamily="34" charset="-122"/>
              </a:rPr>
              <a:t>1</a:t>
            </a:r>
            <a:r>
              <a:rPr lang="zh-CN" altLang="en-US" sz="2000" b="1" dirty="0">
                <a:solidFill>
                  <a:srgbClr val="0000CC"/>
                </a:solidFill>
                <a:latin typeface="微软雅黑" panose="020B0503020204020204" pitchFamily="34" charset="-122"/>
              </a:rPr>
              <a:t>：</a:t>
            </a:r>
            <a:endParaRPr lang="zh-CN" altLang="en-US" sz="2000" b="1" dirty="0">
              <a:solidFill>
                <a:srgbClr val="0000CC"/>
              </a:solidFill>
              <a:latin typeface="微软雅黑" panose="020B0503020204020204" pitchFamily="34" charset="-122"/>
            </a:endParaRPr>
          </a:p>
          <a:p>
            <a:pPr eaLnBrk="1" hangingPunct="1">
              <a:buFontTx/>
            </a:pPr>
            <a:r>
              <a:rPr lang="zh-CN" altLang="en-US" sz="2000" b="1" dirty="0">
                <a:solidFill>
                  <a:srgbClr val="0000CC"/>
                </a:solidFill>
                <a:latin typeface="微软雅黑" panose="020B0503020204020204" pitchFamily="34" charset="-122"/>
              </a:rPr>
              <a:t>吸收合并、新设合并</a:t>
            </a:r>
            <a:endParaRPr lang="zh-CN" altLang="en-US" sz="2000" b="1" dirty="0">
              <a:solidFill>
                <a:srgbClr val="0000CC"/>
              </a:solidFill>
              <a:latin typeface="微软雅黑" panose="020B0503020204020204" pitchFamily="34" charset="-122"/>
            </a:endParaRPr>
          </a:p>
        </p:txBody>
      </p:sp>
      <p:sp>
        <p:nvSpPr>
          <p:cNvPr id="25608" name="Line 8"/>
          <p:cNvSpPr/>
          <p:nvPr/>
        </p:nvSpPr>
        <p:spPr>
          <a:xfrm>
            <a:off x="1582738" y="1844675"/>
            <a:ext cx="0" cy="914400"/>
          </a:xfrm>
          <a:prstGeom prst="line">
            <a:avLst/>
          </a:prstGeom>
          <a:ln w="28575" cap="flat" cmpd="sng">
            <a:solidFill>
              <a:srgbClr val="FF0000"/>
            </a:solidFill>
            <a:prstDash val="solid"/>
            <a:headEnd type="none" w="med" len="med"/>
            <a:tailEnd type="none" w="med" len="med"/>
          </a:ln>
        </p:spPr>
      </p:sp>
      <p:sp>
        <p:nvSpPr>
          <p:cNvPr id="25609" name="Line 9"/>
          <p:cNvSpPr/>
          <p:nvPr/>
        </p:nvSpPr>
        <p:spPr>
          <a:xfrm>
            <a:off x="7632700" y="1816100"/>
            <a:ext cx="0" cy="990600"/>
          </a:xfrm>
          <a:prstGeom prst="line">
            <a:avLst/>
          </a:prstGeom>
          <a:ln w="28575" cap="flat" cmpd="sng">
            <a:solidFill>
              <a:srgbClr val="FF0000"/>
            </a:solidFill>
            <a:prstDash val="solid"/>
            <a:headEnd type="none" w="med" len="med"/>
            <a:tailEnd type="none" w="med" len="med"/>
          </a:ln>
        </p:spPr>
      </p:sp>
      <p:sp>
        <p:nvSpPr>
          <p:cNvPr id="25610" name="Line 10"/>
          <p:cNvSpPr/>
          <p:nvPr/>
        </p:nvSpPr>
        <p:spPr>
          <a:xfrm>
            <a:off x="1582738" y="2781300"/>
            <a:ext cx="1524000" cy="0"/>
          </a:xfrm>
          <a:prstGeom prst="line">
            <a:avLst/>
          </a:prstGeom>
          <a:ln w="28575" cap="flat" cmpd="sng">
            <a:solidFill>
              <a:srgbClr val="FF0000"/>
            </a:solidFill>
            <a:prstDash val="solid"/>
            <a:headEnd type="none" w="med" len="med"/>
            <a:tailEnd type="none" w="med" len="med"/>
          </a:ln>
        </p:spPr>
      </p:sp>
      <p:sp>
        <p:nvSpPr>
          <p:cNvPr id="25611" name="Line 11"/>
          <p:cNvSpPr/>
          <p:nvPr/>
        </p:nvSpPr>
        <p:spPr>
          <a:xfrm flipH="1">
            <a:off x="5614988" y="2852738"/>
            <a:ext cx="2016125" cy="0"/>
          </a:xfrm>
          <a:prstGeom prst="line">
            <a:avLst/>
          </a:prstGeom>
          <a:ln w="28575" cap="flat" cmpd="sng">
            <a:solidFill>
              <a:srgbClr val="FF0000"/>
            </a:solidFill>
            <a:prstDash val="solid"/>
            <a:headEnd type="none" w="med" len="med"/>
            <a:tailEnd type="none" w="med" len="med"/>
          </a:ln>
        </p:spPr>
      </p:sp>
      <p:sp>
        <p:nvSpPr>
          <p:cNvPr id="25612" name="Text Box 12"/>
          <p:cNvSpPr txBox="1"/>
          <p:nvPr/>
        </p:nvSpPr>
        <p:spPr>
          <a:xfrm>
            <a:off x="3565525" y="2509838"/>
            <a:ext cx="1820863" cy="7270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buFontTx/>
            </a:pPr>
            <a:r>
              <a:rPr lang="zh-CN" altLang="en-US" sz="2000" b="1" dirty="0">
                <a:solidFill>
                  <a:srgbClr val="0000CC"/>
                </a:solidFill>
                <a:latin typeface="微软雅黑" panose="020B0503020204020204" pitchFamily="34" charset="-122"/>
              </a:rPr>
              <a:t>结果</a:t>
            </a:r>
            <a:r>
              <a:rPr lang="en-US" altLang="zh-CN" sz="2000" b="1" dirty="0">
                <a:solidFill>
                  <a:srgbClr val="0000CC"/>
                </a:solidFill>
                <a:latin typeface="微软雅黑" panose="020B0503020204020204" pitchFamily="34" charset="-122"/>
              </a:rPr>
              <a:t>2</a:t>
            </a:r>
            <a:r>
              <a:rPr lang="zh-CN" altLang="en-US" sz="2000" b="1" dirty="0">
                <a:solidFill>
                  <a:srgbClr val="0000CC"/>
                </a:solidFill>
                <a:latin typeface="微软雅黑" panose="020B0503020204020204" pitchFamily="34" charset="-122"/>
              </a:rPr>
              <a:t>：</a:t>
            </a:r>
            <a:endParaRPr lang="zh-CN" altLang="en-US" sz="2000" b="1" dirty="0">
              <a:solidFill>
                <a:srgbClr val="0000CC"/>
              </a:solidFill>
              <a:latin typeface="微软雅黑" panose="020B0503020204020204" pitchFamily="34" charset="-122"/>
            </a:endParaRPr>
          </a:p>
          <a:p>
            <a:pPr eaLnBrk="1" hangingPunct="1">
              <a:buFontTx/>
            </a:pPr>
            <a:r>
              <a:rPr lang="zh-CN" altLang="en-US" sz="2000" b="1" dirty="0">
                <a:solidFill>
                  <a:srgbClr val="0000CC"/>
                </a:solidFill>
                <a:latin typeface="微软雅黑" panose="020B0503020204020204" pitchFamily="34" charset="-122"/>
              </a:rPr>
              <a:t>控股合并</a:t>
            </a:r>
            <a:endParaRPr lang="zh-CN" altLang="en-US" sz="2000" b="1" dirty="0">
              <a:solidFill>
                <a:srgbClr val="0000CC"/>
              </a:solidFill>
              <a:latin typeface="微软雅黑" panose="020B0503020204020204" pitchFamily="34" charset="-122"/>
            </a:endParaRPr>
          </a:p>
        </p:txBody>
      </p:sp>
      <p:sp>
        <p:nvSpPr>
          <p:cNvPr id="25613" name="Line 13"/>
          <p:cNvSpPr/>
          <p:nvPr/>
        </p:nvSpPr>
        <p:spPr>
          <a:xfrm>
            <a:off x="6577013" y="2162175"/>
            <a:ext cx="576262" cy="0"/>
          </a:xfrm>
          <a:prstGeom prst="line">
            <a:avLst/>
          </a:prstGeom>
          <a:ln w="28575" cap="flat" cmpd="sng">
            <a:solidFill>
              <a:srgbClr val="FF0000"/>
            </a:solidFill>
            <a:prstDash val="solid"/>
            <a:headEnd type="none" w="med" len="med"/>
            <a:tailEnd type="none" w="med" len="med"/>
          </a:ln>
        </p:spPr>
      </p:sp>
      <p:sp>
        <p:nvSpPr>
          <p:cNvPr id="25614" name="Text Box 14"/>
          <p:cNvSpPr txBox="1"/>
          <p:nvPr/>
        </p:nvSpPr>
        <p:spPr>
          <a:xfrm>
            <a:off x="576263" y="4289425"/>
            <a:ext cx="841375" cy="1489075"/>
          </a:xfrm>
          <a:prstGeom prst="rect">
            <a:avLst/>
          </a:prstGeom>
          <a:solidFill>
            <a:srgbClr val="0000CC"/>
          </a:solidFill>
          <a:ln w="9525" cap="flat" cmpd="sng">
            <a:solidFill>
              <a:srgbClr val="0000CC"/>
            </a:solidFill>
            <a:prstDash val="solid"/>
            <a:miter/>
            <a:headEnd type="none" w="med" len="med"/>
            <a:tailEnd type="none" w="med" len="med"/>
          </a:ln>
        </p:spPr>
        <p:txBody>
          <a:bodyPr lIns="108850" tIns="54425" rIns="108850" bIns="54425">
            <a:spAutoFit/>
          </a:bodyPr>
          <a:p>
            <a:pPr eaLnBrk="1" hangingPunct="1">
              <a:lnSpc>
                <a:spcPct val="125000"/>
              </a:lnSpc>
              <a:buFontTx/>
            </a:pPr>
            <a:r>
              <a:rPr lang="zh-CN" altLang="en-US" sz="2400" b="1" dirty="0">
                <a:solidFill>
                  <a:schemeClr val="bg1"/>
                </a:solidFill>
                <a:latin typeface="微软雅黑" panose="020B0503020204020204" pitchFamily="34" charset="-122"/>
              </a:rPr>
              <a:t>长期股权投资</a:t>
            </a:r>
            <a:endParaRPr lang="zh-CN" altLang="en-US" sz="2400" b="1" dirty="0">
              <a:solidFill>
                <a:schemeClr val="bg1"/>
              </a:solidFill>
              <a:latin typeface="微软雅黑" panose="020B0503020204020204" pitchFamily="34" charset="-122"/>
            </a:endParaRPr>
          </a:p>
        </p:txBody>
      </p:sp>
      <p:sp>
        <p:nvSpPr>
          <p:cNvPr id="25615" name="AutoShape 15"/>
          <p:cNvSpPr>
            <a:spLocks noChangeArrowheads="1"/>
          </p:cNvSpPr>
          <p:nvPr/>
        </p:nvSpPr>
        <p:spPr bwMode="auto">
          <a:xfrm rot="-1871334">
            <a:off x="1238250" y="3708400"/>
            <a:ext cx="3051175" cy="935038"/>
          </a:xfrm>
          <a:prstGeom prst="leftArrow">
            <a:avLst>
              <a:gd name="adj1" fmla="val 53009"/>
              <a:gd name="adj2" fmla="val 143851"/>
            </a:avLst>
          </a:prstGeom>
          <a:noFill/>
          <a:ln w="9525">
            <a:solidFill>
              <a:srgbClr val="FF0000"/>
            </a:solidFill>
            <a:miter lim="800000"/>
          </a:ln>
          <a:extLst>
            <a:ext uri="{909E8E84-426E-40DD-AFC4-6F175D3DCCD1}">
              <a14:hiddenFill xmlns:a14="http://schemas.microsoft.com/office/drawing/2010/main">
                <a:solidFill>
                  <a:schemeClr val="bg1"/>
                </a:solidFill>
              </a14:hiddenFill>
            </a:ext>
          </a:ex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CC"/>
                </a:solidFill>
                <a:effectLst/>
                <a:uLnTx/>
                <a:uFillTx/>
                <a:latin typeface="+mn-ea"/>
                <a:ea typeface="+mn-ea"/>
                <a:cs typeface="+mn-cs"/>
              </a:rPr>
              <a:t>企业合并形成的</a:t>
            </a:r>
            <a:endParaRPr kumimoji="0" lang="zh-CN" altLang="en-US" sz="2400" b="1" i="0" u="none" strike="noStrike" kern="1200" cap="none" spc="0" normalizeH="0" baseline="0" noProof="0" dirty="0">
              <a:ln>
                <a:noFill/>
              </a:ln>
              <a:solidFill>
                <a:srgbClr val="0000CC"/>
              </a:solidFill>
              <a:effectLst/>
              <a:uLnTx/>
              <a:uFillTx/>
              <a:latin typeface="+mn-ea"/>
              <a:ea typeface="+mn-ea"/>
              <a:cs typeface="+mn-cs"/>
            </a:endParaRPr>
          </a:p>
        </p:txBody>
      </p:sp>
      <p:sp>
        <p:nvSpPr>
          <p:cNvPr id="25616" name="AutoShape 16"/>
          <p:cNvSpPr>
            <a:spLocks noChangeArrowheads="1"/>
          </p:cNvSpPr>
          <p:nvPr/>
        </p:nvSpPr>
        <p:spPr bwMode="auto">
          <a:xfrm rot="705838">
            <a:off x="1449388" y="4906963"/>
            <a:ext cx="2976563" cy="863600"/>
          </a:xfrm>
          <a:prstGeom prst="leftArrow">
            <a:avLst>
              <a:gd name="adj1" fmla="val 66185"/>
              <a:gd name="adj2" fmla="val 145096"/>
            </a:avLst>
          </a:prstGeom>
          <a:noFill/>
          <a:ln w="9525">
            <a:solidFill>
              <a:srgbClr val="FF0000"/>
            </a:solidFill>
            <a:miter lim="800000"/>
          </a:ln>
          <a:extLst>
            <a:ext uri="{909E8E84-426E-40DD-AFC4-6F175D3DCCD1}">
              <a14:hiddenFill xmlns:a14="http://schemas.microsoft.com/office/drawing/2010/main">
                <a:solidFill>
                  <a:schemeClr val="bg1"/>
                </a:solidFill>
              </a14:hiddenFill>
            </a:ext>
          </a:ex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CC"/>
                </a:solidFill>
                <a:effectLst/>
                <a:uLnTx/>
                <a:uFillTx/>
                <a:latin typeface="+mn-ea"/>
                <a:ea typeface="+mn-ea"/>
                <a:cs typeface="+mn-cs"/>
              </a:rPr>
              <a:t>其他方式取得的</a:t>
            </a:r>
            <a:endParaRPr kumimoji="0" lang="zh-CN" altLang="en-US" sz="2400" b="1" i="0" u="none" strike="noStrike" kern="1200" cap="none" spc="0" normalizeH="0" baseline="0" noProof="0" dirty="0">
              <a:ln>
                <a:noFill/>
              </a:ln>
              <a:solidFill>
                <a:srgbClr val="0000CC"/>
              </a:solidFill>
              <a:effectLst/>
              <a:uLnTx/>
              <a:uFillTx/>
              <a:latin typeface="+mn-ea"/>
              <a:ea typeface="+mn-ea"/>
              <a:cs typeface="+mn-cs"/>
            </a:endParaRPr>
          </a:p>
        </p:txBody>
      </p:sp>
      <p:sp>
        <p:nvSpPr>
          <p:cNvPr id="25617" name="AutoShape 17"/>
          <p:cNvSpPr/>
          <p:nvPr/>
        </p:nvSpPr>
        <p:spPr>
          <a:xfrm>
            <a:off x="7416800" y="3886200"/>
            <a:ext cx="404813" cy="1728788"/>
          </a:xfrm>
          <a:prstGeom prst="rightBrace">
            <a:avLst>
              <a:gd name="adj1" fmla="val 47411"/>
              <a:gd name="adj2" fmla="val 50000"/>
            </a:avLst>
          </a:prstGeom>
          <a:noFill/>
          <a:ln w="28575" cap="flat" cmpd="sng">
            <a:solidFill>
              <a:srgbClr val="FF0000"/>
            </a:solidFill>
            <a:prstDash val="solid"/>
            <a:headEnd type="none" w="med" len="med"/>
            <a:tailEnd type="none" w="med" len="med"/>
          </a:ln>
        </p:spPr>
        <p:txBody>
          <a:bodyPr wrap="none" lIns="108850" tIns="54425" rIns="108850" bIns="54425" anchor="ctr" anchorCtr="0"/>
          <a:p>
            <a:pPr eaLnBrk="1" hangingPunct="1"/>
            <a:endParaRPr lang="zh-CN" altLang="en-US" dirty="0">
              <a:latin typeface="Arial" panose="020B0604020202020204" pitchFamily="34" charset="0"/>
              <a:ea typeface="宋体" panose="02010600030101010101" pitchFamily="2" charset="-122"/>
            </a:endParaRPr>
          </a:p>
        </p:txBody>
      </p:sp>
      <p:sp>
        <p:nvSpPr>
          <p:cNvPr id="25618" name="Text Box 18"/>
          <p:cNvSpPr txBox="1"/>
          <p:nvPr/>
        </p:nvSpPr>
        <p:spPr>
          <a:xfrm>
            <a:off x="7905750" y="4297363"/>
            <a:ext cx="2590800" cy="9937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20000"/>
              </a:lnSpc>
              <a:buFontTx/>
            </a:pPr>
            <a:r>
              <a:rPr lang="zh-CN" altLang="en-US" sz="2400" b="1" dirty="0">
                <a:solidFill>
                  <a:srgbClr val="0000CC"/>
                </a:solidFill>
                <a:latin typeface="微软雅黑" panose="020B0503020204020204" pitchFamily="34" charset="-122"/>
              </a:rPr>
              <a:t>投资后的处理：</a:t>
            </a:r>
            <a:endParaRPr lang="zh-CN" altLang="en-US" sz="2400" b="1" dirty="0">
              <a:solidFill>
                <a:srgbClr val="0000CC"/>
              </a:solidFill>
              <a:latin typeface="微软雅黑" panose="020B0503020204020204" pitchFamily="34" charset="-122"/>
            </a:endParaRPr>
          </a:p>
          <a:p>
            <a:pPr eaLnBrk="1" hangingPunct="1">
              <a:lnSpc>
                <a:spcPct val="120000"/>
              </a:lnSpc>
              <a:buFontTx/>
            </a:pPr>
            <a:r>
              <a:rPr lang="zh-CN" altLang="en-US" sz="2400" b="1" dirty="0">
                <a:solidFill>
                  <a:srgbClr val="CC0000"/>
                </a:solidFill>
                <a:latin typeface="微软雅黑" panose="020B0503020204020204" pitchFamily="34" charset="-122"/>
              </a:rPr>
              <a:t>成本法、权益法</a:t>
            </a:r>
            <a:endParaRPr lang="zh-CN" altLang="en-US" sz="2400" b="1" dirty="0">
              <a:solidFill>
                <a:srgbClr val="CC0000"/>
              </a:solidFill>
              <a:latin typeface="微软雅黑" panose="020B0503020204020204" pitchFamily="34" charset="-122"/>
            </a:endParaRPr>
          </a:p>
        </p:txBody>
      </p:sp>
      <p:sp>
        <p:nvSpPr>
          <p:cNvPr id="25619" name="Text Box 19"/>
          <p:cNvSpPr txBox="1"/>
          <p:nvPr/>
        </p:nvSpPr>
        <p:spPr>
          <a:xfrm>
            <a:off x="8591550" y="2043113"/>
            <a:ext cx="3360738" cy="9937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20000"/>
              </a:lnSpc>
              <a:buFontTx/>
            </a:pPr>
            <a:r>
              <a:rPr lang="zh-CN" altLang="en-US" sz="2400" b="1" dirty="0">
                <a:solidFill>
                  <a:srgbClr val="0000CC"/>
                </a:solidFill>
                <a:latin typeface="微软雅黑" panose="020B0503020204020204" pitchFamily="34" charset="-122"/>
              </a:rPr>
              <a:t>合并时的处理：</a:t>
            </a:r>
            <a:endParaRPr lang="zh-CN" altLang="en-US" sz="2400" b="1" dirty="0">
              <a:solidFill>
                <a:srgbClr val="0000CC"/>
              </a:solidFill>
              <a:latin typeface="微软雅黑" panose="020B0503020204020204" pitchFamily="34" charset="-122"/>
            </a:endParaRPr>
          </a:p>
          <a:p>
            <a:pPr eaLnBrk="1" hangingPunct="1">
              <a:lnSpc>
                <a:spcPct val="120000"/>
              </a:lnSpc>
              <a:buFontTx/>
            </a:pPr>
            <a:r>
              <a:rPr lang="zh-CN" altLang="en-US" sz="2400" b="1" dirty="0">
                <a:solidFill>
                  <a:srgbClr val="0000CC"/>
                </a:solidFill>
                <a:latin typeface="微软雅黑" panose="020B0503020204020204" pitchFamily="34" charset="-122"/>
              </a:rPr>
              <a:t>购买法、权益结合法</a:t>
            </a:r>
            <a:endParaRPr lang="zh-CN" altLang="en-US" sz="2400" b="1" dirty="0">
              <a:solidFill>
                <a:srgbClr val="0000CC"/>
              </a:solidFill>
              <a:latin typeface="微软雅黑" panose="020B0503020204020204" pitchFamily="34" charset="-122"/>
            </a:endParaRPr>
          </a:p>
        </p:txBody>
      </p:sp>
      <p:sp>
        <p:nvSpPr>
          <p:cNvPr id="25620" name="Line 20"/>
          <p:cNvSpPr/>
          <p:nvPr/>
        </p:nvSpPr>
        <p:spPr>
          <a:xfrm>
            <a:off x="7137400" y="2159000"/>
            <a:ext cx="1344613" cy="0"/>
          </a:xfrm>
          <a:prstGeom prst="line">
            <a:avLst/>
          </a:prstGeom>
          <a:ln w="57150" cap="flat" cmpd="sng">
            <a:solidFill>
              <a:srgbClr val="006600"/>
            </a:solidFill>
            <a:prstDash val="solid"/>
            <a:headEnd type="none" w="med" len="med"/>
            <a:tailEnd type="triangle" w="med" len="med"/>
          </a:ln>
        </p:spPr>
      </p:sp>
      <p:sp>
        <p:nvSpPr>
          <p:cNvPr id="25621" name="AutoShape 21"/>
          <p:cNvSpPr/>
          <p:nvPr/>
        </p:nvSpPr>
        <p:spPr>
          <a:xfrm>
            <a:off x="5346700" y="4724400"/>
            <a:ext cx="1917700" cy="1143000"/>
          </a:xfrm>
          <a:prstGeom prst="borderCallout2">
            <a:avLst>
              <a:gd name="adj1" fmla="val 10000"/>
              <a:gd name="adj2" fmla="val -3972"/>
              <a:gd name="adj3" fmla="val 10000"/>
              <a:gd name="adj4" fmla="val -50745"/>
              <a:gd name="adj5" fmla="val 85278"/>
              <a:gd name="adj6" fmla="val -68458"/>
            </a:avLst>
          </a:prstGeom>
          <a:noFill/>
          <a:ln w="9525" cap="flat" cmpd="sng">
            <a:solidFill>
              <a:srgbClr val="0000CC"/>
            </a:solidFill>
            <a:prstDash val="lgDashDotDot"/>
            <a:miter/>
            <a:headEnd type="none" w="med" len="med"/>
            <a:tailEnd type="none" w="med" len="med"/>
          </a:ln>
        </p:spPr>
        <p:txBody>
          <a:bodyPr lIns="108850" tIns="54425" rIns="108850" bIns="54425"/>
          <a:p>
            <a:pPr algn="ctr" eaLnBrk="1" hangingPunct="1">
              <a:lnSpc>
                <a:spcPct val="130000"/>
              </a:lnSpc>
              <a:buFontTx/>
            </a:pPr>
            <a:r>
              <a:rPr lang="zh-CN" altLang="en-US" sz="2400" b="1" dirty="0">
                <a:solidFill>
                  <a:srgbClr val="0000CC"/>
                </a:solidFill>
                <a:latin typeface="微软雅黑" panose="020B0503020204020204" pitchFamily="34" charset="-122"/>
              </a:rPr>
              <a:t>共同控制</a:t>
            </a:r>
            <a:endParaRPr lang="zh-CN" altLang="en-US" sz="2400" b="1" dirty="0">
              <a:solidFill>
                <a:srgbClr val="0000CC"/>
              </a:solidFill>
              <a:latin typeface="微软雅黑" panose="020B0503020204020204" pitchFamily="34" charset="-122"/>
            </a:endParaRPr>
          </a:p>
          <a:p>
            <a:pPr algn="ctr" eaLnBrk="1" hangingPunct="1">
              <a:lnSpc>
                <a:spcPct val="130000"/>
              </a:lnSpc>
              <a:buFontTx/>
            </a:pPr>
            <a:r>
              <a:rPr lang="zh-CN" altLang="en-US" sz="2400" b="1" dirty="0">
                <a:solidFill>
                  <a:srgbClr val="0000CC"/>
                </a:solidFill>
                <a:latin typeface="微软雅黑" panose="020B0503020204020204" pitchFamily="34" charset="-122"/>
              </a:rPr>
              <a:t>重大影响</a:t>
            </a:r>
            <a:endParaRPr lang="zh-CN" altLang="en-US" sz="2400" b="1" dirty="0">
              <a:solidFill>
                <a:srgbClr val="0000CC"/>
              </a:solidFill>
              <a:latin typeface="微软雅黑" panose="020B0503020204020204" pitchFamily="34" charset="-122"/>
            </a:endParaRPr>
          </a:p>
        </p:txBody>
      </p:sp>
      <p:sp>
        <p:nvSpPr>
          <p:cNvPr id="25623" name="AutoShape 23"/>
          <p:cNvSpPr/>
          <p:nvPr/>
        </p:nvSpPr>
        <p:spPr>
          <a:xfrm>
            <a:off x="9586913" y="577850"/>
            <a:ext cx="803275" cy="1539875"/>
          </a:xfrm>
          <a:prstGeom prst="downArrow">
            <a:avLst>
              <a:gd name="adj1" fmla="val 69314"/>
              <a:gd name="adj2" fmla="val 112241"/>
            </a:avLst>
          </a:prstGeom>
          <a:gradFill rotWithShape="1">
            <a:gsLst>
              <a:gs pos="0">
                <a:srgbClr val="CCECFF">
                  <a:alpha val="17000"/>
                </a:srgbClr>
              </a:gs>
              <a:gs pos="100000">
                <a:srgbClr val="5E6D76">
                  <a:alpha val="70000"/>
                </a:srgbClr>
              </a:gs>
            </a:gsLst>
            <a:lin ang="5400000" scaled="1"/>
            <a:tileRect/>
          </a:gradFill>
          <a:ln w="9525">
            <a:noFill/>
          </a:ln>
        </p:spPr>
        <p:txBody>
          <a:bodyPr vert="eaVert" wrap="none" lIns="108850" tIns="54425" rIns="108850" bIns="54425" anchor="ctr" anchorCtr="0"/>
          <a:p>
            <a:pPr algn="ctr" eaLnBrk="1" hangingPunct="1">
              <a:buFontTx/>
            </a:pPr>
            <a:r>
              <a:rPr lang="zh-CN" altLang="en-US" sz="2400" b="1" dirty="0">
                <a:solidFill>
                  <a:srgbClr val="CC0000"/>
                </a:solidFill>
                <a:latin typeface="微软雅黑" panose="020B0503020204020204" pitchFamily="34" charset="-122"/>
              </a:rPr>
              <a:t>会计方法</a:t>
            </a:r>
            <a:endParaRPr lang="zh-CN" altLang="en-US" sz="2400" b="1" dirty="0">
              <a:solidFill>
                <a:srgbClr val="CC0000"/>
              </a:solidFill>
              <a:latin typeface="微软雅黑" panose="020B0503020204020204" pitchFamily="34" charset="-122"/>
            </a:endParaRPr>
          </a:p>
        </p:txBody>
      </p:sp>
      <p:sp>
        <p:nvSpPr>
          <p:cNvPr id="25624" name="AutoShape 24"/>
          <p:cNvSpPr/>
          <p:nvPr/>
        </p:nvSpPr>
        <p:spPr>
          <a:xfrm>
            <a:off x="5334000" y="3733800"/>
            <a:ext cx="1917700" cy="571500"/>
          </a:xfrm>
          <a:prstGeom prst="borderCallout2">
            <a:avLst>
              <a:gd name="adj1" fmla="val 20000"/>
              <a:gd name="adj2" fmla="val -3972"/>
              <a:gd name="adj3" fmla="val 20000"/>
              <a:gd name="adj4" fmla="val -48759"/>
              <a:gd name="adj5" fmla="val -13889"/>
              <a:gd name="adj6" fmla="val -65644"/>
            </a:avLst>
          </a:prstGeom>
          <a:noFill/>
          <a:ln w="9525" cap="flat" cmpd="sng">
            <a:solidFill>
              <a:srgbClr val="0000CC"/>
            </a:solidFill>
            <a:prstDash val="lgDashDotDot"/>
            <a:miter/>
            <a:headEnd type="none" w="med" len="med"/>
            <a:tailEnd type="none" w="med" len="med"/>
          </a:ln>
        </p:spPr>
        <p:txBody>
          <a:bodyPr lIns="108850" tIns="54425" rIns="108850" bIns="54425"/>
          <a:p>
            <a:pPr algn="ctr" eaLnBrk="1" hangingPunct="1">
              <a:buFontTx/>
            </a:pPr>
            <a:r>
              <a:rPr lang="zh-CN" altLang="en-US" sz="2400" b="1" dirty="0">
                <a:solidFill>
                  <a:srgbClr val="0000CC"/>
                </a:solidFill>
                <a:latin typeface="微软雅黑" panose="020B0503020204020204" pitchFamily="34" charset="-122"/>
              </a:rPr>
              <a:t>控    制</a:t>
            </a:r>
            <a:endParaRPr lang="zh-CN" altLang="en-US" sz="2400" b="1" dirty="0">
              <a:solidFill>
                <a:srgbClr val="0000CC"/>
              </a:solidFill>
              <a:latin typeface="微软雅黑" panose="020B0503020204020204" pitchFamily="34" charset="-122"/>
            </a:endParaRPr>
          </a:p>
        </p:txBody>
      </p:sp>
      <p:sp>
        <p:nvSpPr>
          <p:cNvPr id="28697" name="Rectangle 28"/>
          <p:cNvSpPr/>
          <p:nvPr/>
        </p:nvSpPr>
        <p:spPr>
          <a:xfrm>
            <a:off x="2578100" y="674688"/>
            <a:ext cx="4451350" cy="457200"/>
          </a:xfrm>
          <a:prstGeom prst="rect">
            <a:avLst/>
          </a:prstGeom>
          <a:noFill/>
          <a:ln w="9525">
            <a:noFill/>
          </a:ln>
        </p:spPr>
        <p:txBody>
          <a:bodyPr wrap="none">
            <a:spAutoFit/>
          </a:bodyPr>
          <a:p>
            <a:pPr eaLnBrk="1" hangingPunct="1"/>
            <a:r>
              <a:rPr lang="zh-CN" altLang="en-US" sz="2400" b="1" dirty="0">
                <a:solidFill>
                  <a:srgbClr val="FF0000"/>
                </a:solidFill>
                <a:latin typeface="Arial" panose="020B0604020202020204" pitchFamily="34" charset="0"/>
              </a:rPr>
              <a:t>企业合并与长期股权投资的关系</a:t>
            </a:r>
            <a:endParaRPr lang="zh-CN" altLang="en-US" sz="24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5603"/>
                                        </p:tgtEl>
                                        <p:attrNameLst>
                                          <p:attrName>style.visibility</p:attrName>
                                        </p:attrNameLst>
                                      </p:cBhvr>
                                      <p:to>
                                        <p:strVal val="visible"/>
                                      </p:to>
                                    </p:set>
                                    <p:animEffect transition="in" filter="blinds(horizontal)">
                                      <p:cBhvr>
                                        <p:cTn id="11" dur="500"/>
                                        <p:tgtEl>
                                          <p:spTgt spid="2560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25604"/>
                                        </p:tgtEl>
                                        <p:attrNameLst>
                                          <p:attrName>style.visibility</p:attrName>
                                        </p:attrNameLst>
                                      </p:cBhvr>
                                      <p:to>
                                        <p:strVal val="visible"/>
                                      </p:to>
                                    </p:set>
                                    <p:anim calcmode="lin" valueType="num">
                                      <p:cBhvr additive="base">
                                        <p:cTn id="16" dur="500" fill="hold"/>
                                        <p:tgtEl>
                                          <p:spTgt spid="25604"/>
                                        </p:tgtEl>
                                        <p:attrNameLst>
                                          <p:attrName>ppt_x</p:attrName>
                                        </p:attrNameLst>
                                      </p:cBhvr>
                                      <p:tavLst>
                                        <p:tav tm="0">
                                          <p:val>
                                            <p:strVal val="0-#ppt_w/2"/>
                                          </p:val>
                                        </p:tav>
                                        <p:tav tm="100000">
                                          <p:val>
                                            <p:strVal val="#ppt_x"/>
                                          </p:val>
                                        </p:tav>
                                      </p:tavLst>
                                    </p:anim>
                                    <p:anim calcmode="lin" valueType="num">
                                      <p:cBhvr additive="base">
                                        <p:cTn id="17" dur="500" fill="hold"/>
                                        <p:tgtEl>
                                          <p:spTgt spid="25604"/>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 presetClass="entr" presetSubtype="8" fill="hold" nodeType="afterEffect">
                                  <p:stCondLst>
                                    <p:cond delay="0"/>
                                  </p:stCondLst>
                                  <p:childTnLst>
                                    <p:set>
                                      <p:cBhvr>
                                        <p:cTn id="20" dur="1" fill="hold">
                                          <p:stCondLst>
                                            <p:cond delay="0"/>
                                          </p:stCondLst>
                                        </p:cTn>
                                        <p:tgtEl>
                                          <p:spTgt spid="25605"/>
                                        </p:tgtEl>
                                        <p:attrNameLst>
                                          <p:attrName>style.visibility</p:attrName>
                                        </p:attrNameLst>
                                      </p:cBhvr>
                                      <p:to>
                                        <p:strVal val="visible"/>
                                      </p:to>
                                    </p:set>
                                    <p:anim calcmode="lin" valueType="num">
                                      <p:cBhvr additive="base">
                                        <p:cTn id="21" dur="500" fill="hold"/>
                                        <p:tgtEl>
                                          <p:spTgt spid="25605"/>
                                        </p:tgtEl>
                                        <p:attrNameLst>
                                          <p:attrName>ppt_x</p:attrName>
                                        </p:attrNameLst>
                                      </p:cBhvr>
                                      <p:tavLst>
                                        <p:tav tm="0">
                                          <p:val>
                                            <p:strVal val="0-#ppt_w/2"/>
                                          </p:val>
                                        </p:tav>
                                        <p:tav tm="100000">
                                          <p:val>
                                            <p:strVal val="#ppt_x"/>
                                          </p:val>
                                        </p:tav>
                                      </p:tavLst>
                                    </p:anim>
                                    <p:anim calcmode="lin" valueType="num">
                                      <p:cBhvr additive="base">
                                        <p:cTn id="22" dur="500" fill="hold"/>
                                        <p:tgtEl>
                                          <p:spTgt spid="25605"/>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 presetClass="entr" presetSubtype="2" fill="hold" nodeType="afterEffect">
                                  <p:stCondLst>
                                    <p:cond delay="0"/>
                                  </p:stCondLst>
                                  <p:childTnLst>
                                    <p:set>
                                      <p:cBhvr>
                                        <p:cTn id="25" dur="1" fill="hold">
                                          <p:stCondLst>
                                            <p:cond delay="0"/>
                                          </p:stCondLst>
                                        </p:cTn>
                                        <p:tgtEl>
                                          <p:spTgt spid="25606"/>
                                        </p:tgtEl>
                                        <p:attrNameLst>
                                          <p:attrName>style.visibility</p:attrName>
                                        </p:attrNameLst>
                                      </p:cBhvr>
                                      <p:to>
                                        <p:strVal val="visible"/>
                                      </p:to>
                                    </p:set>
                                    <p:anim calcmode="lin" valueType="num">
                                      <p:cBhvr additive="base">
                                        <p:cTn id="26" dur="500" fill="hold"/>
                                        <p:tgtEl>
                                          <p:spTgt spid="25606"/>
                                        </p:tgtEl>
                                        <p:attrNameLst>
                                          <p:attrName>ppt_x</p:attrName>
                                        </p:attrNameLst>
                                      </p:cBhvr>
                                      <p:tavLst>
                                        <p:tav tm="0">
                                          <p:val>
                                            <p:strVal val="1+#ppt_w/2"/>
                                          </p:val>
                                        </p:tav>
                                        <p:tav tm="100000">
                                          <p:val>
                                            <p:strVal val="#ppt_x"/>
                                          </p:val>
                                        </p:tav>
                                      </p:tavLst>
                                    </p:anim>
                                    <p:anim calcmode="lin" valueType="num">
                                      <p:cBhvr additive="base">
                                        <p:cTn id="27" dur="500" fill="hold"/>
                                        <p:tgtEl>
                                          <p:spTgt spid="2560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nodeType="afterEffect">
                                  <p:stCondLst>
                                    <p:cond delay="0"/>
                                  </p:stCondLst>
                                  <p:childTnLst>
                                    <p:set>
                                      <p:cBhvr>
                                        <p:cTn id="30" dur="1" fill="hold">
                                          <p:stCondLst>
                                            <p:cond delay="0"/>
                                          </p:stCondLst>
                                        </p:cTn>
                                        <p:tgtEl>
                                          <p:spTgt spid="25613"/>
                                        </p:tgtEl>
                                        <p:attrNameLst>
                                          <p:attrName>style.visibility</p:attrName>
                                        </p:attrNameLst>
                                      </p:cBhvr>
                                      <p:to>
                                        <p:strVal val="visible"/>
                                      </p:to>
                                    </p:set>
                                    <p:anim calcmode="lin" valueType="num">
                                      <p:cBhvr additive="base">
                                        <p:cTn id="31" dur="500" fill="hold"/>
                                        <p:tgtEl>
                                          <p:spTgt spid="25613"/>
                                        </p:tgtEl>
                                        <p:attrNameLst>
                                          <p:attrName>ppt_x</p:attrName>
                                        </p:attrNameLst>
                                      </p:cBhvr>
                                      <p:tavLst>
                                        <p:tav tm="0">
                                          <p:val>
                                            <p:strVal val="1+#ppt_w/2"/>
                                          </p:val>
                                        </p:tav>
                                        <p:tav tm="100000">
                                          <p:val>
                                            <p:strVal val="#ppt_x"/>
                                          </p:val>
                                        </p:tav>
                                      </p:tavLst>
                                    </p:anim>
                                    <p:anim calcmode="lin" valueType="num">
                                      <p:cBhvr additive="base">
                                        <p:cTn id="32" dur="500" fill="hold"/>
                                        <p:tgtEl>
                                          <p:spTgt spid="25613"/>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3" presetClass="entr" presetSubtype="10" fill="hold" grpId="0" nodeType="afterEffect">
                                  <p:stCondLst>
                                    <p:cond delay="0"/>
                                  </p:stCondLst>
                                  <p:childTnLst>
                                    <p:set>
                                      <p:cBhvr>
                                        <p:cTn id="35" dur="1" fill="hold">
                                          <p:stCondLst>
                                            <p:cond delay="0"/>
                                          </p:stCondLst>
                                        </p:cTn>
                                        <p:tgtEl>
                                          <p:spTgt spid="25607"/>
                                        </p:tgtEl>
                                        <p:attrNameLst>
                                          <p:attrName>style.visibility</p:attrName>
                                        </p:attrNameLst>
                                      </p:cBhvr>
                                      <p:to>
                                        <p:strVal val="visible"/>
                                      </p:to>
                                    </p:set>
                                    <p:animEffect transition="in" filter="blinds(horizontal)">
                                      <p:cBhvr>
                                        <p:cTn id="36" dur="500"/>
                                        <p:tgtEl>
                                          <p:spTgt spid="25607"/>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25608"/>
                                        </p:tgtEl>
                                        <p:attrNameLst>
                                          <p:attrName>style.visibility</p:attrName>
                                        </p:attrNameLst>
                                      </p:cBhvr>
                                      <p:to>
                                        <p:strVal val="visible"/>
                                      </p:to>
                                    </p:set>
                                    <p:anim calcmode="lin" valueType="num">
                                      <p:cBhvr additive="base">
                                        <p:cTn id="41" dur="500" fill="hold"/>
                                        <p:tgtEl>
                                          <p:spTgt spid="25608"/>
                                        </p:tgtEl>
                                        <p:attrNameLst>
                                          <p:attrName>ppt_x</p:attrName>
                                        </p:attrNameLst>
                                      </p:cBhvr>
                                      <p:tavLst>
                                        <p:tav tm="0">
                                          <p:val>
                                            <p:strVal val="0-#ppt_w/2"/>
                                          </p:val>
                                        </p:tav>
                                        <p:tav tm="100000">
                                          <p:val>
                                            <p:strVal val="#ppt_x"/>
                                          </p:val>
                                        </p:tav>
                                      </p:tavLst>
                                    </p:anim>
                                    <p:anim calcmode="lin" valueType="num">
                                      <p:cBhvr additive="base">
                                        <p:cTn id="42" dur="500" fill="hold"/>
                                        <p:tgtEl>
                                          <p:spTgt spid="25608"/>
                                        </p:tgtEl>
                                        <p:attrNameLst>
                                          <p:attrName>ppt_y</p:attrName>
                                        </p:attrNameLst>
                                      </p:cBhvr>
                                      <p:tavLst>
                                        <p:tav tm="0">
                                          <p:val>
                                            <p:strVal val="#ppt_y"/>
                                          </p:val>
                                        </p:tav>
                                        <p:tav tm="100000">
                                          <p:val>
                                            <p:strVal val="#ppt_y"/>
                                          </p:val>
                                        </p:tav>
                                      </p:tavLst>
                                    </p:anim>
                                  </p:childTnLst>
                                </p:cTn>
                              </p:par>
                            </p:childTnLst>
                          </p:cTn>
                        </p:par>
                        <p:par>
                          <p:cTn id="43" fill="hold">
                            <p:stCondLst>
                              <p:cond delay="500"/>
                            </p:stCondLst>
                            <p:childTnLst>
                              <p:par>
                                <p:cTn id="44" presetID="2" presetClass="entr" presetSubtype="8" fill="hold" nodeType="afterEffect">
                                  <p:stCondLst>
                                    <p:cond delay="0"/>
                                  </p:stCondLst>
                                  <p:childTnLst>
                                    <p:set>
                                      <p:cBhvr>
                                        <p:cTn id="45" dur="1" fill="hold">
                                          <p:stCondLst>
                                            <p:cond delay="0"/>
                                          </p:stCondLst>
                                        </p:cTn>
                                        <p:tgtEl>
                                          <p:spTgt spid="25610"/>
                                        </p:tgtEl>
                                        <p:attrNameLst>
                                          <p:attrName>style.visibility</p:attrName>
                                        </p:attrNameLst>
                                      </p:cBhvr>
                                      <p:to>
                                        <p:strVal val="visible"/>
                                      </p:to>
                                    </p:set>
                                    <p:anim calcmode="lin" valueType="num">
                                      <p:cBhvr additive="base">
                                        <p:cTn id="46" dur="500" fill="hold"/>
                                        <p:tgtEl>
                                          <p:spTgt spid="25610"/>
                                        </p:tgtEl>
                                        <p:attrNameLst>
                                          <p:attrName>ppt_x</p:attrName>
                                        </p:attrNameLst>
                                      </p:cBhvr>
                                      <p:tavLst>
                                        <p:tav tm="0">
                                          <p:val>
                                            <p:strVal val="0-#ppt_w/2"/>
                                          </p:val>
                                        </p:tav>
                                        <p:tav tm="100000">
                                          <p:val>
                                            <p:strVal val="#ppt_x"/>
                                          </p:val>
                                        </p:tav>
                                      </p:tavLst>
                                    </p:anim>
                                    <p:anim calcmode="lin" valueType="num">
                                      <p:cBhvr additive="base">
                                        <p:cTn id="47" dur="500" fill="hold"/>
                                        <p:tgtEl>
                                          <p:spTgt spid="25610"/>
                                        </p:tgtEl>
                                        <p:attrNameLst>
                                          <p:attrName>ppt_y</p:attrName>
                                        </p:attrNameLst>
                                      </p:cBhvr>
                                      <p:tavLst>
                                        <p:tav tm="0">
                                          <p:val>
                                            <p:strVal val="#ppt_y"/>
                                          </p:val>
                                        </p:tav>
                                        <p:tav tm="100000">
                                          <p:val>
                                            <p:strVal val="#ppt_y"/>
                                          </p:val>
                                        </p:tav>
                                      </p:tavLst>
                                    </p:anim>
                                  </p:childTnLst>
                                </p:cTn>
                              </p:par>
                            </p:childTnLst>
                          </p:cTn>
                        </p:par>
                        <p:par>
                          <p:cTn id="48" fill="hold">
                            <p:stCondLst>
                              <p:cond delay="1000"/>
                            </p:stCondLst>
                            <p:childTnLst>
                              <p:par>
                                <p:cTn id="49" presetID="2" presetClass="entr" presetSubtype="2" fill="hold" nodeType="afterEffect">
                                  <p:stCondLst>
                                    <p:cond delay="0"/>
                                  </p:stCondLst>
                                  <p:childTnLst>
                                    <p:set>
                                      <p:cBhvr>
                                        <p:cTn id="50" dur="1" fill="hold">
                                          <p:stCondLst>
                                            <p:cond delay="0"/>
                                          </p:stCondLst>
                                        </p:cTn>
                                        <p:tgtEl>
                                          <p:spTgt spid="25609"/>
                                        </p:tgtEl>
                                        <p:attrNameLst>
                                          <p:attrName>style.visibility</p:attrName>
                                        </p:attrNameLst>
                                      </p:cBhvr>
                                      <p:to>
                                        <p:strVal val="visible"/>
                                      </p:to>
                                    </p:set>
                                    <p:anim calcmode="lin" valueType="num">
                                      <p:cBhvr additive="base">
                                        <p:cTn id="51" dur="500" fill="hold"/>
                                        <p:tgtEl>
                                          <p:spTgt spid="25609"/>
                                        </p:tgtEl>
                                        <p:attrNameLst>
                                          <p:attrName>ppt_x</p:attrName>
                                        </p:attrNameLst>
                                      </p:cBhvr>
                                      <p:tavLst>
                                        <p:tav tm="0">
                                          <p:val>
                                            <p:strVal val="1+#ppt_w/2"/>
                                          </p:val>
                                        </p:tav>
                                        <p:tav tm="100000">
                                          <p:val>
                                            <p:strVal val="#ppt_x"/>
                                          </p:val>
                                        </p:tav>
                                      </p:tavLst>
                                    </p:anim>
                                    <p:anim calcmode="lin" valueType="num">
                                      <p:cBhvr additive="base">
                                        <p:cTn id="52" dur="500" fill="hold"/>
                                        <p:tgtEl>
                                          <p:spTgt spid="25609"/>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 presetClass="entr" presetSubtype="2" fill="hold" nodeType="afterEffect">
                                  <p:stCondLst>
                                    <p:cond delay="0"/>
                                  </p:stCondLst>
                                  <p:childTnLst>
                                    <p:set>
                                      <p:cBhvr>
                                        <p:cTn id="55" dur="1" fill="hold">
                                          <p:stCondLst>
                                            <p:cond delay="0"/>
                                          </p:stCondLst>
                                        </p:cTn>
                                        <p:tgtEl>
                                          <p:spTgt spid="25611"/>
                                        </p:tgtEl>
                                        <p:attrNameLst>
                                          <p:attrName>style.visibility</p:attrName>
                                        </p:attrNameLst>
                                      </p:cBhvr>
                                      <p:to>
                                        <p:strVal val="visible"/>
                                      </p:to>
                                    </p:set>
                                    <p:anim calcmode="lin" valueType="num">
                                      <p:cBhvr additive="base">
                                        <p:cTn id="56" dur="500" fill="hold"/>
                                        <p:tgtEl>
                                          <p:spTgt spid="25611"/>
                                        </p:tgtEl>
                                        <p:attrNameLst>
                                          <p:attrName>ppt_x</p:attrName>
                                        </p:attrNameLst>
                                      </p:cBhvr>
                                      <p:tavLst>
                                        <p:tav tm="0">
                                          <p:val>
                                            <p:strVal val="1+#ppt_w/2"/>
                                          </p:val>
                                        </p:tav>
                                        <p:tav tm="100000">
                                          <p:val>
                                            <p:strVal val="#ppt_x"/>
                                          </p:val>
                                        </p:tav>
                                      </p:tavLst>
                                    </p:anim>
                                    <p:anim calcmode="lin" valueType="num">
                                      <p:cBhvr additive="base">
                                        <p:cTn id="57" dur="500" fill="hold"/>
                                        <p:tgtEl>
                                          <p:spTgt spid="25611"/>
                                        </p:tgtEl>
                                        <p:attrNameLst>
                                          <p:attrName>ppt_y</p:attrName>
                                        </p:attrNameLst>
                                      </p:cBhvr>
                                      <p:tavLst>
                                        <p:tav tm="0">
                                          <p:val>
                                            <p:strVal val="#ppt_y"/>
                                          </p:val>
                                        </p:tav>
                                        <p:tav tm="100000">
                                          <p:val>
                                            <p:strVal val="#ppt_y"/>
                                          </p:val>
                                        </p:tav>
                                      </p:tavLst>
                                    </p:anim>
                                  </p:childTnLst>
                                </p:cTn>
                              </p:par>
                            </p:childTnLst>
                          </p:cTn>
                        </p:par>
                        <p:par>
                          <p:cTn id="58" fill="hold">
                            <p:stCondLst>
                              <p:cond delay="2000"/>
                            </p:stCondLst>
                            <p:childTnLst>
                              <p:par>
                                <p:cTn id="59" presetID="3" presetClass="entr" presetSubtype="10" fill="hold" grpId="0" nodeType="afterEffect">
                                  <p:stCondLst>
                                    <p:cond delay="0"/>
                                  </p:stCondLst>
                                  <p:childTnLst>
                                    <p:set>
                                      <p:cBhvr>
                                        <p:cTn id="60" dur="1" fill="hold">
                                          <p:stCondLst>
                                            <p:cond delay="0"/>
                                          </p:stCondLst>
                                        </p:cTn>
                                        <p:tgtEl>
                                          <p:spTgt spid="25612"/>
                                        </p:tgtEl>
                                        <p:attrNameLst>
                                          <p:attrName>style.visibility</p:attrName>
                                        </p:attrNameLst>
                                      </p:cBhvr>
                                      <p:to>
                                        <p:strVal val="visible"/>
                                      </p:to>
                                    </p:set>
                                    <p:animEffect transition="in" filter="blinds(horizontal)">
                                      <p:cBhvr>
                                        <p:cTn id="61" dur="500"/>
                                        <p:tgtEl>
                                          <p:spTgt spid="25612"/>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25614"/>
                                        </p:tgtEl>
                                        <p:attrNameLst>
                                          <p:attrName>style.visibility</p:attrName>
                                        </p:attrNameLst>
                                      </p:cBhvr>
                                      <p:to>
                                        <p:strVal val="visible"/>
                                      </p:to>
                                    </p:set>
                                    <p:animEffect transition="in" filter="blinds(horizontal)">
                                      <p:cBhvr>
                                        <p:cTn id="66" dur="500"/>
                                        <p:tgtEl>
                                          <p:spTgt spid="25614"/>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25615"/>
                                        </p:tgtEl>
                                        <p:attrNameLst>
                                          <p:attrName>style.visibility</p:attrName>
                                        </p:attrNameLst>
                                      </p:cBhvr>
                                      <p:to>
                                        <p:strVal val="visible"/>
                                      </p:to>
                                    </p:set>
                                    <p:animEffect transition="in" filter="blinds(horizontal)">
                                      <p:cBhvr>
                                        <p:cTn id="71" dur="500"/>
                                        <p:tgtEl>
                                          <p:spTgt spid="25615"/>
                                        </p:tgtEl>
                                      </p:cBhvr>
                                    </p:animEffect>
                                  </p:childTnLst>
                                </p:cTn>
                              </p:par>
                            </p:childTnLst>
                          </p:cTn>
                        </p:par>
                        <p:par>
                          <p:cTn id="72" fill="hold">
                            <p:stCondLst>
                              <p:cond delay="500"/>
                            </p:stCondLst>
                            <p:childTnLst>
                              <p:par>
                                <p:cTn id="73" presetID="8" presetClass="emph" presetSubtype="0" fill="hold" grpId="1" nodeType="afterEffect">
                                  <p:stCondLst>
                                    <p:cond delay="0"/>
                                  </p:stCondLst>
                                  <p:childTnLst>
                                    <p:animRot by="21600000">
                                      <p:cBhvr>
                                        <p:cTn id="74" dur="2000" fill="hold"/>
                                        <p:tgtEl>
                                          <p:spTgt spid="25612"/>
                                        </p:tgtEl>
                                        <p:attrNameLst>
                                          <p:attrName>r</p:attrName>
                                        </p:attrNameLst>
                                      </p:cBhvr>
                                    </p:animRot>
                                  </p:childTnLst>
                                </p:cTn>
                              </p:par>
                            </p:childTnLst>
                          </p:cTn>
                        </p:par>
                        <p:par>
                          <p:cTn id="75" fill="hold">
                            <p:stCondLst>
                              <p:cond delay="2500"/>
                            </p:stCondLst>
                            <p:childTnLst>
                              <p:par>
                                <p:cTn id="76" presetID="3" presetClass="entr" presetSubtype="10" fill="hold" grpId="0" nodeType="afterEffect">
                                  <p:stCondLst>
                                    <p:cond delay="0"/>
                                  </p:stCondLst>
                                  <p:childTnLst>
                                    <p:set>
                                      <p:cBhvr>
                                        <p:cTn id="77" dur="1" fill="hold">
                                          <p:stCondLst>
                                            <p:cond delay="0"/>
                                          </p:stCondLst>
                                        </p:cTn>
                                        <p:tgtEl>
                                          <p:spTgt spid="25624"/>
                                        </p:tgtEl>
                                        <p:attrNameLst>
                                          <p:attrName>style.visibility</p:attrName>
                                        </p:attrNameLst>
                                      </p:cBhvr>
                                      <p:to>
                                        <p:strVal val="visible"/>
                                      </p:to>
                                    </p:set>
                                    <p:animEffect transition="in" filter="blinds(horizontal)">
                                      <p:cBhvr>
                                        <p:cTn id="78" dur="500"/>
                                        <p:tgtEl>
                                          <p:spTgt spid="25624"/>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25616"/>
                                        </p:tgtEl>
                                        <p:attrNameLst>
                                          <p:attrName>style.visibility</p:attrName>
                                        </p:attrNameLst>
                                      </p:cBhvr>
                                      <p:to>
                                        <p:strVal val="visible"/>
                                      </p:to>
                                    </p:set>
                                    <p:animEffect transition="in" filter="blinds(horizontal)">
                                      <p:cBhvr>
                                        <p:cTn id="83" dur="500"/>
                                        <p:tgtEl>
                                          <p:spTgt spid="25616"/>
                                        </p:tgtEl>
                                      </p:cBhvr>
                                    </p:animEffect>
                                  </p:childTnLst>
                                </p:cTn>
                              </p:par>
                            </p:childTnLst>
                          </p:cTn>
                        </p:par>
                        <p:par>
                          <p:cTn id="84" fill="hold">
                            <p:stCondLst>
                              <p:cond delay="500"/>
                            </p:stCondLst>
                            <p:childTnLst>
                              <p:par>
                                <p:cTn id="85" presetID="3" presetClass="entr" presetSubtype="10" fill="hold" grpId="0" nodeType="afterEffect">
                                  <p:stCondLst>
                                    <p:cond delay="0"/>
                                  </p:stCondLst>
                                  <p:childTnLst>
                                    <p:set>
                                      <p:cBhvr>
                                        <p:cTn id="86" dur="1" fill="hold">
                                          <p:stCondLst>
                                            <p:cond delay="0"/>
                                          </p:stCondLst>
                                        </p:cTn>
                                        <p:tgtEl>
                                          <p:spTgt spid="25621"/>
                                        </p:tgtEl>
                                        <p:attrNameLst>
                                          <p:attrName>style.visibility</p:attrName>
                                        </p:attrNameLst>
                                      </p:cBhvr>
                                      <p:to>
                                        <p:strVal val="visible"/>
                                      </p:to>
                                    </p:set>
                                    <p:animEffect transition="in" filter="blinds(horizontal)">
                                      <p:cBhvr>
                                        <p:cTn id="87" dur="500"/>
                                        <p:tgtEl>
                                          <p:spTgt spid="25621"/>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5623"/>
                                        </p:tgtEl>
                                        <p:attrNameLst>
                                          <p:attrName>style.visibility</p:attrName>
                                        </p:attrNameLst>
                                      </p:cBhvr>
                                      <p:to>
                                        <p:strVal val="visible"/>
                                      </p:to>
                                    </p:set>
                                    <p:animEffect transition="in" filter="blinds(horizontal)">
                                      <p:cBhvr>
                                        <p:cTn id="92" dur="500"/>
                                        <p:tgtEl>
                                          <p:spTgt spid="25623"/>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5620"/>
                                        </p:tgtEl>
                                        <p:attrNameLst>
                                          <p:attrName>style.visibility</p:attrName>
                                        </p:attrNameLst>
                                      </p:cBhvr>
                                      <p:to>
                                        <p:strVal val="visible"/>
                                      </p:to>
                                    </p:set>
                                    <p:animEffect transition="in" filter="blinds(horizontal)">
                                      <p:cBhvr>
                                        <p:cTn id="97" dur="500"/>
                                        <p:tgtEl>
                                          <p:spTgt spid="25620"/>
                                        </p:tgtEl>
                                      </p:cBhvr>
                                    </p:animEffect>
                                  </p:childTnLst>
                                </p:cTn>
                              </p:par>
                            </p:childTnLst>
                          </p:cTn>
                        </p:par>
                        <p:par>
                          <p:cTn id="98" fill="hold">
                            <p:stCondLst>
                              <p:cond delay="500"/>
                            </p:stCondLst>
                            <p:childTnLst>
                              <p:par>
                                <p:cTn id="99" presetID="3" presetClass="entr" presetSubtype="10" fill="hold" grpId="0" nodeType="afterEffect">
                                  <p:stCondLst>
                                    <p:cond delay="0"/>
                                  </p:stCondLst>
                                  <p:childTnLst>
                                    <p:set>
                                      <p:cBhvr>
                                        <p:cTn id="100" dur="1" fill="hold">
                                          <p:stCondLst>
                                            <p:cond delay="0"/>
                                          </p:stCondLst>
                                        </p:cTn>
                                        <p:tgtEl>
                                          <p:spTgt spid="25619"/>
                                        </p:tgtEl>
                                        <p:attrNameLst>
                                          <p:attrName>style.visibility</p:attrName>
                                        </p:attrNameLst>
                                      </p:cBhvr>
                                      <p:to>
                                        <p:strVal val="visible"/>
                                      </p:to>
                                    </p:set>
                                    <p:animEffect transition="in" filter="blinds(horizontal)">
                                      <p:cBhvr>
                                        <p:cTn id="101" dur="500"/>
                                        <p:tgtEl>
                                          <p:spTgt spid="25619"/>
                                        </p:tgtEl>
                                      </p:cBhvr>
                                    </p:animEffect>
                                  </p:childTnLst>
                                </p:cTn>
                              </p:par>
                            </p:childTnLst>
                          </p:cTn>
                        </p:par>
                        <p:par>
                          <p:cTn id="102" fill="hold">
                            <p:stCondLst>
                              <p:cond delay="1000"/>
                            </p:stCondLst>
                            <p:childTnLst>
                              <p:par>
                                <p:cTn id="103" presetID="3" presetClass="entr" presetSubtype="10" fill="hold" grpId="0" nodeType="afterEffect">
                                  <p:stCondLst>
                                    <p:cond delay="0"/>
                                  </p:stCondLst>
                                  <p:childTnLst>
                                    <p:set>
                                      <p:cBhvr>
                                        <p:cTn id="104" dur="1" fill="hold">
                                          <p:stCondLst>
                                            <p:cond delay="0"/>
                                          </p:stCondLst>
                                        </p:cTn>
                                        <p:tgtEl>
                                          <p:spTgt spid="25617"/>
                                        </p:tgtEl>
                                        <p:attrNameLst>
                                          <p:attrName>style.visibility</p:attrName>
                                        </p:attrNameLst>
                                      </p:cBhvr>
                                      <p:to>
                                        <p:strVal val="visible"/>
                                      </p:to>
                                    </p:set>
                                    <p:animEffect transition="in" filter="blinds(horizontal)">
                                      <p:cBhvr>
                                        <p:cTn id="105" dur="500"/>
                                        <p:tgtEl>
                                          <p:spTgt spid="25617"/>
                                        </p:tgtEl>
                                      </p:cBhvr>
                                    </p:animEffect>
                                  </p:childTnLst>
                                </p:cTn>
                              </p:par>
                            </p:childTnLst>
                          </p:cTn>
                        </p:par>
                        <p:par>
                          <p:cTn id="106" fill="hold">
                            <p:stCondLst>
                              <p:cond delay="1500"/>
                            </p:stCondLst>
                            <p:childTnLst>
                              <p:par>
                                <p:cTn id="107" presetID="3" presetClass="entr" presetSubtype="10" fill="hold" grpId="0" nodeType="afterEffect">
                                  <p:stCondLst>
                                    <p:cond delay="0"/>
                                  </p:stCondLst>
                                  <p:childTnLst>
                                    <p:set>
                                      <p:cBhvr>
                                        <p:cTn id="108" dur="1" fill="hold">
                                          <p:stCondLst>
                                            <p:cond delay="0"/>
                                          </p:stCondLst>
                                        </p:cTn>
                                        <p:tgtEl>
                                          <p:spTgt spid="25618"/>
                                        </p:tgtEl>
                                        <p:attrNameLst>
                                          <p:attrName>style.visibility</p:attrName>
                                        </p:attrNameLst>
                                      </p:cBhvr>
                                      <p:to>
                                        <p:strVal val="visible"/>
                                      </p:to>
                                    </p:set>
                                    <p:animEffect transition="in" filter="blinds(horizontal)">
                                      <p:cBhvr>
                                        <p:cTn id="109" dur="500"/>
                                        <p:tgtEl>
                                          <p:spTgt spid="25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3" grpId="0" animBg="1"/>
      <p:bldP spid="25607" grpId="0" animBg="1"/>
      <p:bldP spid="25612" grpId="0" animBg="1"/>
      <p:bldP spid="25612" grpId="1" animBg="1"/>
      <p:bldP spid="25614" grpId="0" animBg="1"/>
      <p:bldP spid="25615" grpId="0" animBg="1"/>
      <p:bldP spid="25616" grpId="0" animBg="1"/>
      <p:bldP spid="25617" grpId="0" animBg="1"/>
      <p:bldP spid="25618" grpId="0" animBg="1"/>
      <p:bldP spid="25619" grpId="0" animBg="1"/>
      <p:bldP spid="25621" grpId="0" animBg="1"/>
      <p:bldP spid="25623" grpId="0" animBg="1"/>
      <p:bldP spid="256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Text Box 3"/>
          <p:cNvSpPr txBox="1"/>
          <p:nvPr/>
        </p:nvSpPr>
        <p:spPr>
          <a:xfrm>
            <a:off x="1555750" y="2209800"/>
            <a:ext cx="219075" cy="387350"/>
          </a:xfrm>
          <a:prstGeom prst="rect">
            <a:avLst/>
          </a:prstGeom>
          <a:noFill/>
          <a:ln w="9525">
            <a:noFill/>
          </a:ln>
        </p:spPr>
        <p:txBody>
          <a:bodyPr wrap="none" lIns="108850" tIns="54425" rIns="108850" bIns="54425">
            <a:spAutoFit/>
          </a:bodyPr>
          <a:p>
            <a:pPr eaLnBrk="1" hangingPunct="1"/>
            <a:endParaRPr lang="zh-CN" altLang="zh-CN" dirty="0">
              <a:latin typeface="Arial" panose="020B0604020202020204" pitchFamily="34" charset="0"/>
              <a:ea typeface="宋体" panose="02010600030101010101" pitchFamily="2" charset="-122"/>
            </a:endParaRPr>
          </a:p>
        </p:txBody>
      </p:sp>
      <p:sp>
        <p:nvSpPr>
          <p:cNvPr id="27652" name="AutoShape 4"/>
          <p:cNvSpPr/>
          <p:nvPr/>
        </p:nvSpPr>
        <p:spPr>
          <a:xfrm>
            <a:off x="419100" y="2044700"/>
            <a:ext cx="11156950" cy="1122363"/>
          </a:xfrm>
          <a:prstGeom prst="roundRect">
            <a:avLst>
              <a:gd name="adj" fmla="val 16667"/>
            </a:avLst>
          </a:prstGeom>
          <a:noFill/>
          <a:ln w="9525" cap="flat" cmpd="sng">
            <a:solidFill>
              <a:srgbClr val="0000CC"/>
            </a:solidFill>
            <a:prstDash val="lgDashDotDot"/>
            <a:headEnd type="none" w="med" len="med"/>
            <a:tailEnd type="none" w="med" len="med"/>
          </a:ln>
        </p:spPr>
        <p:txBody>
          <a:bodyPr wrap="none" lIns="108850" tIns="54425" rIns="108850" bIns="54425" anchor="ctr" anchorCtr="0"/>
          <a:p>
            <a:pPr eaLnBrk="1" hangingPunct="1">
              <a:lnSpc>
                <a:spcPct val="130000"/>
              </a:lnSpc>
              <a:spcBef>
                <a:spcPct val="10000"/>
              </a:spcBef>
              <a:buFontTx/>
            </a:pPr>
            <a:r>
              <a:rPr lang="zh-CN" altLang="en-US" sz="2400" b="1" dirty="0">
                <a:latin typeface="微软雅黑" panose="020B0503020204020204" pitchFamily="34" charset="-122"/>
              </a:rPr>
              <a:t>在合并日按照</a:t>
            </a:r>
            <a:r>
              <a:rPr lang="zh-CN" altLang="en-US" sz="2400" b="1" dirty="0">
                <a:solidFill>
                  <a:srgbClr val="0000CC"/>
                </a:solidFill>
                <a:latin typeface="微软雅黑" panose="020B0503020204020204" pitchFamily="34" charset="-122"/>
              </a:rPr>
              <a:t>被合并方</a:t>
            </a:r>
            <a:r>
              <a:rPr lang="zh-CN" altLang="en-US" sz="2400" b="1" dirty="0">
                <a:latin typeface="微软雅黑" panose="020B0503020204020204" pitchFamily="34" charset="-122"/>
              </a:rPr>
              <a:t>在最终控制方</a:t>
            </a:r>
            <a:r>
              <a:rPr lang="zh-CN" altLang="en-US" sz="2400" b="1" dirty="0">
                <a:solidFill>
                  <a:srgbClr val="CC0000"/>
                </a:solidFill>
                <a:latin typeface="微软雅黑" panose="020B0503020204020204" pitchFamily="34" charset="-122"/>
              </a:rPr>
              <a:t>合并财务报表中的净资产</a:t>
            </a:r>
            <a:r>
              <a:rPr lang="zh-CN" altLang="en-US" sz="2400" b="1" dirty="0">
                <a:latin typeface="微软雅黑" panose="020B0503020204020204" pitchFamily="34" charset="-122"/>
              </a:rPr>
              <a:t>的</a:t>
            </a:r>
            <a:r>
              <a:rPr lang="zh-CN" altLang="en-US" sz="2400" b="1" dirty="0">
                <a:solidFill>
                  <a:srgbClr val="0000CC"/>
                </a:solidFill>
                <a:latin typeface="微软雅黑" panose="020B0503020204020204" pitchFamily="34" charset="-122"/>
              </a:rPr>
              <a:t>账面价值的份额</a:t>
            </a:r>
            <a:endParaRPr lang="zh-CN" altLang="en-US" sz="2400" b="1" dirty="0">
              <a:solidFill>
                <a:srgbClr val="0000CC"/>
              </a:solidFill>
              <a:latin typeface="微软雅黑" panose="020B0503020204020204" pitchFamily="34" charset="-122"/>
            </a:endParaRPr>
          </a:p>
          <a:p>
            <a:pPr eaLnBrk="1" hangingPunct="1">
              <a:lnSpc>
                <a:spcPct val="130000"/>
              </a:lnSpc>
              <a:spcBef>
                <a:spcPct val="10000"/>
              </a:spcBef>
              <a:buFontTx/>
            </a:pPr>
            <a:r>
              <a:rPr lang="en-US" altLang="zh-CN" sz="2400" b="1" dirty="0">
                <a:latin typeface="微软雅黑" panose="020B0503020204020204" pitchFamily="34" charset="-122"/>
              </a:rPr>
              <a:t>——</a:t>
            </a:r>
            <a:r>
              <a:rPr lang="zh-CN" altLang="en-US" sz="2400" b="1" dirty="0">
                <a:latin typeface="微软雅黑" panose="020B0503020204020204" pitchFamily="34" charset="-122"/>
              </a:rPr>
              <a:t>作为长期股权投资的初始投资成本。</a:t>
            </a:r>
            <a:r>
              <a:rPr lang="zh-CN" altLang="en-US" sz="2400" dirty="0">
                <a:latin typeface="微软雅黑" panose="020B0503020204020204" pitchFamily="34" charset="-122"/>
              </a:rPr>
              <a:t> </a:t>
            </a:r>
            <a:endParaRPr lang="zh-CN" altLang="en-US" sz="2400" dirty="0">
              <a:latin typeface="微软雅黑" panose="020B0503020204020204" pitchFamily="34" charset="-122"/>
            </a:endParaRPr>
          </a:p>
        </p:txBody>
      </p:sp>
      <p:grpSp>
        <p:nvGrpSpPr>
          <p:cNvPr id="2" name="Group 5"/>
          <p:cNvGrpSpPr/>
          <p:nvPr/>
        </p:nvGrpSpPr>
        <p:grpSpPr>
          <a:xfrm>
            <a:off x="431800" y="3357563"/>
            <a:ext cx="4800600" cy="2232025"/>
            <a:chOff x="204" y="2115"/>
            <a:chExt cx="2268" cy="1406"/>
          </a:xfrm>
        </p:grpSpPr>
        <p:sp>
          <p:nvSpPr>
            <p:cNvPr id="27654" name="AutoShape 6"/>
            <p:cNvSpPr>
              <a:spLocks noChangeArrowheads="1"/>
            </p:cNvSpPr>
            <p:nvPr/>
          </p:nvSpPr>
          <p:spPr bwMode="auto">
            <a:xfrm>
              <a:off x="204" y="2115"/>
              <a:ext cx="2268" cy="1406"/>
            </a:xfrm>
            <a:custGeom>
              <a:avLst/>
              <a:gdLst>
                <a:gd name="G0" fmla="+- 15914 0 0"/>
                <a:gd name="G1" fmla="+- 2907 0 0"/>
                <a:gd name="G2" fmla="+- 21600 0 2907"/>
                <a:gd name="G3" fmla="+- 10800 0 2907"/>
                <a:gd name="G4" fmla="+- 21600 0 15914"/>
                <a:gd name="G5" fmla="*/ G4 G3 10800"/>
                <a:gd name="G6" fmla="+- 21600 0 G5"/>
                <a:gd name="T0" fmla="*/ 15914 w 21600"/>
                <a:gd name="T1" fmla="*/ 0 h 21600"/>
                <a:gd name="T2" fmla="*/ 0 w 21600"/>
                <a:gd name="T3" fmla="*/ 10800 h 21600"/>
                <a:gd name="T4" fmla="*/ 15914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5914" y="0"/>
                  </a:moveTo>
                  <a:lnTo>
                    <a:pt x="15914" y="2907"/>
                  </a:lnTo>
                  <a:lnTo>
                    <a:pt x="3375" y="2907"/>
                  </a:lnTo>
                  <a:lnTo>
                    <a:pt x="3375" y="18693"/>
                  </a:lnTo>
                  <a:lnTo>
                    <a:pt x="15914" y="18693"/>
                  </a:lnTo>
                  <a:lnTo>
                    <a:pt x="15914" y="21600"/>
                  </a:lnTo>
                  <a:lnTo>
                    <a:pt x="21600" y="10800"/>
                  </a:lnTo>
                  <a:close/>
                </a:path>
                <a:path w="21600" h="21600">
                  <a:moveTo>
                    <a:pt x="1350" y="2907"/>
                  </a:moveTo>
                  <a:lnTo>
                    <a:pt x="1350" y="18693"/>
                  </a:lnTo>
                  <a:lnTo>
                    <a:pt x="2700" y="18693"/>
                  </a:lnTo>
                  <a:lnTo>
                    <a:pt x="2700" y="2907"/>
                  </a:lnTo>
                  <a:close/>
                </a:path>
                <a:path w="21600" h="21600">
                  <a:moveTo>
                    <a:pt x="0" y="2907"/>
                  </a:moveTo>
                  <a:lnTo>
                    <a:pt x="0" y="18693"/>
                  </a:lnTo>
                  <a:lnTo>
                    <a:pt x="675" y="18693"/>
                  </a:lnTo>
                  <a:lnTo>
                    <a:pt x="675" y="2907"/>
                  </a:lnTo>
                  <a:close/>
                </a:path>
              </a:pathLst>
            </a:custGeom>
            <a:gradFill rotWithShape="1">
              <a:gsLst>
                <a:gs pos="0">
                  <a:srgbClr val="CCECFF">
                    <a:alpha val="19000"/>
                  </a:srgbClr>
                </a:gs>
                <a:gs pos="100000">
                  <a:srgbClr val="CCECFF">
                    <a:gamma/>
                    <a:shade val="46275"/>
                    <a:invGamma/>
                    <a:alpha val="21001"/>
                  </a:srgbClr>
                </a:gs>
              </a:gsLst>
              <a:lin ang="0" scaled="1"/>
            </a:gradFill>
            <a:ln>
              <a:noFill/>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1" i="0" u="none" strike="noStrike" kern="1200" cap="none" spc="0" normalizeH="0" baseline="0" noProof="0">
                <a:ln>
                  <a:noFill/>
                </a:ln>
                <a:solidFill>
                  <a:srgbClr val="CC0000"/>
                </a:solidFill>
                <a:effectLst/>
                <a:uLnTx/>
                <a:uFillTx/>
                <a:latin typeface="+mn-ea"/>
                <a:ea typeface="+mn-ea"/>
                <a:cs typeface="+mn-cs"/>
              </a:endParaRPr>
            </a:p>
          </p:txBody>
        </p:sp>
        <p:sp>
          <p:nvSpPr>
            <p:cNvPr id="30731" name="Rectangle 7"/>
            <p:cNvSpPr/>
            <p:nvPr/>
          </p:nvSpPr>
          <p:spPr>
            <a:xfrm>
              <a:off x="431" y="2341"/>
              <a:ext cx="1859" cy="886"/>
            </a:xfrm>
            <a:prstGeom prst="rect">
              <a:avLst/>
            </a:prstGeom>
            <a:noFill/>
            <a:ln w="9525">
              <a:noFill/>
            </a:ln>
          </p:spPr>
          <p:txBody>
            <a:bodyPr>
              <a:spAutoFit/>
            </a:bodyPr>
            <a:p>
              <a:pPr eaLnBrk="1" hangingPunct="1">
                <a:lnSpc>
                  <a:spcPct val="120000"/>
                </a:lnSpc>
                <a:buFontTx/>
              </a:pPr>
              <a:r>
                <a:rPr lang="en-US" altLang="zh-CN" sz="2400" b="1" dirty="0">
                  <a:solidFill>
                    <a:srgbClr val="C00000"/>
                  </a:solidFill>
                  <a:latin typeface="微软雅黑" panose="020B0503020204020204" pitchFamily="34" charset="-122"/>
                </a:rPr>
                <a:t>1</a:t>
              </a:r>
              <a:r>
                <a:rPr lang="zh-CN" altLang="en-US" sz="2400" b="1" dirty="0">
                  <a:solidFill>
                    <a:srgbClr val="C00000"/>
                  </a:solidFill>
                  <a:latin typeface="微软雅黑" panose="020B0503020204020204" pitchFamily="34" charset="-122"/>
                </a:rPr>
                <a:t>、合并方以支付现金、转让非现金资产或承担债务方式作为合并对价的</a:t>
              </a:r>
              <a:endParaRPr lang="zh-CN" altLang="en-US" sz="2400" b="1" dirty="0">
                <a:solidFill>
                  <a:srgbClr val="C00000"/>
                </a:solidFill>
                <a:latin typeface="微软雅黑" panose="020B0503020204020204" pitchFamily="34" charset="-122"/>
              </a:endParaRPr>
            </a:p>
          </p:txBody>
        </p:sp>
      </p:grpSp>
      <p:grpSp>
        <p:nvGrpSpPr>
          <p:cNvPr id="3" name="Group 8"/>
          <p:cNvGrpSpPr/>
          <p:nvPr/>
        </p:nvGrpSpPr>
        <p:grpSpPr>
          <a:xfrm>
            <a:off x="5124450" y="3370263"/>
            <a:ext cx="6529388" cy="2290762"/>
            <a:chOff x="2517" y="1979"/>
            <a:chExt cx="3085" cy="1587"/>
          </a:xfrm>
        </p:grpSpPr>
        <p:sp>
          <p:nvSpPr>
            <p:cNvPr id="30728" name="AutoShape 9"/>
            <p:cNvSpPr/>
            <p:nvPr/>
          </p:nvSpPr>
          <p:spPr>
            <a:xfrm>
              <a:off x="2517" y="1979"/>
              <a:ext cx="3085" cy="1587"/>
            </a:xfrm>
            <a:prstGeom prst="roundRect">
              <a:avLst>
                <a:gd name="adj" fmla="val 16667"/>
              </a:avLst>
            </a:prstGeom>
            <a:noFill/>
            <a:ln w="9525" cap="flat" cmpd="sng">
              <a:solidFill>
                <a:srgbClr val="CC0000"/>
              </a:solidFill>
              <a:prstDash val="lgDashDotDot"/>
              <a:headEnd type="none" w="med" len="med"/>
              <a:tailEnd type="none" w="med" len="med"/>
            </a:ln>
          </p:spPr>
          <p:txBody>
            <a:bodyPr wrap="none" anchor="ctr" anchorCtr="0"/>
            <a:p>
              <a:pPr eaLnBrk="1" hangingPunct="1">
                <a:buFontTx/>
              </a:pPr>
              <a:endParaRPr lang="zh-CN" altLang="zh-CN" sz="2400" b="1" dirty="0">
                <a:solidFill>
                  <a:srgbClr val="000000"/>
                </a:solidFill>
                <a:latin typeface="微软雅黑" panose="020B0503020204020204" pitchFamily="34" charset="-122"/>
              </a:endParaRPr>
            </a:p>
          </p:txBody>
        </p:sp>
        <p:sp>
          <p:nvSpPr>
            <p:cNvPr id="30729" name="Rectangle 10"/>
            <p:cNvSpPr/>
            <p:nvPr/>
          </p:nvSpPr>
          <p:spPr>
            <a:xfrm>
              <a:off x="2562" y="2024"/>
              <a:ext cx="3040" cy="1432"/>
            </a:xfrm>
            <a:prstGeom prst="rect">
              <a:avLst/>
            </a:prstGeom>
            <a:noFill/>
            <a:ln w="9525">
              <a:noFill/>
            </a:ln>
          </p:spPr>
          <p:txBody>
            <a:bodyPr>
              <a:spAutoFit/>
            </a:bodyPr>
            <a:p>
              <a:pPr eaLnBrk="1" hangingPunct="1">
                <a:lnSpc>
                  <a:spcPct val="135000"/>
                </a:lnSpc>
                <a:buFontTx/>
              </a:pPr>
              <a:r>
                <a:rPr lang="en-US" altLang="zh-CN" sz="2400" b="1" dirty="0">
                  <a:solidFill>
                    <a:srgbClr val="000000"/>
                  </a:solidFill>
                  <a:latin typeface="微软雅黑" panose="020B0503020204020204" pitchFamily="34" charset="-122"/>
                </a:rPr>
                <a:t>    </a:t>
              </a:r>
              <a:r>
                <a:rPr lang="zh-CN" altLang="en-US" sz="2400" b="1" dirty="0">
                  <a:solidFill>
                    <a:srgbClr val="000000"/>
                  </a:solidFill>
                  <a:latin typeface="微软雅黑" panose="020B0503020204020204" pitchFamily="34" charset="-122"/>
                </a:rPr>
                <a:t>长期股权投资</a:t>
              </a:r>
              <a:r>
                <a:rPr lang="zh-CN" altLang="en-US" sz="2400" b="1" dirty="0">
                  <a:solidFill>
                    <a:srgbClr val="0000CC"/>
                  </a:solidFill>
                  <a:latin typeface="微软雅黑" panose="020B0503020204020204" pitchFamily="34" charset="-122"/>
                </a:rPr>
                <a:t>初始投资成本</a:t>
              </a:r>
              <a:r>
                <a:rPr lang="zh-CN" altLang="en-US" sz="2400" b="1" dirty="0">
                  <a:solidFill>
                    <a:srgbClr val="000000"/>
                  </a:solidFill>
                  <a:latin typeface="微软雅黑" panose="020B0503020204020204" pitchFamily="34" charset="-122"/>
                </a:rPr>
                <a:t>与支付的现金、转让的非现金资产以及所承担债务</a:t>
              </a:r>
              <a:r>
                <a:rPr lang="zh-CN" altLang="en-US" sz="2400" b="1" dirty="0">
                  <a:solidFill>
                    <a:srgbClr val="0000CC"/>
                  </a:solidFill>
                  <a:latin typeface="微软雅黑" panose="020B0503020204020204" pitchFamily="34" charset="-122"/>
                </a:rPr>
                <a:t>账面价值</a:t>
              </a:r>
              <a:r>
                <a:rPr lang="zh-CN" altLang="en-US" sz="2400" b="1" dirty="0">
                  <a:solidFill>
                    <a:srgbClr val="000000"/>
                  </a:solidFill>
                  <a:latin typeface="微软雅黑" panose="020B0503020204020204" pitchFamily="34" charset="-122"/>
                </a:rPr>
                <a:t>之 间 的 </a:t>
              </a:r>
              <a:r>
                <a:rPr lang="zh-CN" altLang="en-US" sz="2400" b="1" dirty="0">
                  <a:solidFill>
                    <a:srgbClr val="CC0000"/>
                  </a:solidFill>
                  <a:latin typeface="微软雅黑" panose="020B0503020204020204" pitchFamily="34" charset="-122"/>
                </a:rPr>
                <a:t>差额</a:t>
              </a:r>
              <a:r>
                <a:rPr lang="en-US" altLang="zh-CN" sz="2400" b="1" dirty="0">
                  <a:solidFill>
                    <a:srgbClr val="CC0000"/>
                  </a:solidFill>
                  <a:latin typeface="微软雅黑" panose="020B0503020204020204" pitchFamily="34" charset="-122"/>
                </a:rPr>
                <a:t>——</a:t>
              </a:r>
              <a:r>
                <a:rPr lang="zh-CN" altLang="en-US" sz="2400" b="1" dirty="0">
                  <a:solidFill>
                    <a:srgbClr val="3333FF"/>
                  </a:solidFill>
                  <a:latin typeface="微软雅黑" panose="020B0503020204020204" pitchFamily="34" charset="-122"/>
                </a:rPr>
                <a:t>应当调整资本公积</a:t>
              </a:r>
              <a:r>
                <a:rPr lang="zh-CN" altLang="en-US" sz="2400" b="1" dirty="0">
                  <a:solidFill>
                    <a:srgbClr val="000000"/>
                  </a:solidFill>
                  <a:latin typeface="微软雅黑" panose="020B0503020204020204" pitchFamily="34" charset="-122"/>
                </a:rPr>
                <a:t>；资本公积不足冲减的，调整留存收益。</a:t>
              </a:r>
              <a:endParaRPr lang="zh-CN" altLang="en-US" sz="2400" b="1" dirty="0">
                <a:solidFill>
                  <a:srgbClr val="000000"/>
                </a:solidFill>
                <a:latin typeface="微软雅黑" panose="020B0503020204020204" pitchFamily="34" charset="-122"/>
              </a:endParaRPr>
            </a:p>
          </p:txBody>
        </p:sp>
      </p:grpSp>
      <p:sp>
        <p:nvSpPr>
          <p:cNvPr id="30727" name="Rectangle 14"/>
          <p:cNvSpPr/>
          <p:nvPr/>
        </p:nvSpPr>
        <p:spPr>
          <a:xfrm>
            <a:off x="508000" y="1071563"/>
            <a:ext cx="8007350" cy="519112"/>
          </a:xfrm>
          <a:prstGeom prst="rect">
            <a:avLst/>
          </a:prstGeom>
          <a:noFill/>
          <a:ln w="9525">
            <a:noFill/>
          </a:ln>
        </p:spPr>
        <p:txBody>
          <a:bodyPr wrap="none">
            <a:spAutoFit/>
          </a:bodyPr>
          <a:p>
            <a:pPr eaLnBrk="1" hangingPunct="1">
              <a:buFontTx/>
            </a:pPr>
            <a:r>
              <a:rPr lang="zh-CN" altLang="en-US" sz="2800" b="1" dirty="0">
                <a:solidFill>
                  <a:srgbClr val="C00000"/>
                </a:solidFill>
                <a:latin typeface="Arial" panose="020B0604020202020204" pitchFamily="34" charset="0"/>
              </a:rPr>
              <a:t>（一）同一控制下的企业合并形成的长期股权投资</a:t>
            </a:r>
            <a:endParaRPr lang="zh-CN" altLang="en-US" sz="2800" b="1" dirty="0">
              <a:solidFill>
                <a:srgbClr val="C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1000" fill="hold"/>
                                        <p:tgtEl>
                                          <p:spTgt spid="27652"/>
                                        </p:tgtEl>
                                        <p:attrNameLst>
                                          <p:attrName>ppt_x</p:attrName>
                                        </p:attrNameLst>
                                      </p:cBhvr>
                                      <p:tavLst>
                                        <p:tav tm="0">
                                          <p:val>
                                            <p:strVal val="0-#ppt_w/2"/>
                                          </p:val>
                                        </p:tav>
                                        <p:tav tm="100000">
                                          <p:val>
                                            <p:strVal val="#ppt_x"/>
                                          </p:val>
                                        </p:tav>
                                      </p:tavLst>
                                    </p:anim>
                                    <p:anim calcmode="lin" valueType="num">
                                      <p:cBhvr additive="base">
                                        <p:cTn id="8" dur="1000" fill="hold"/>
                                        <p:tgtEl>
                                          <p:spTgt spid="2765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Rectangle 2"/>
          <p:cNvSpPr>
            <a:spLocks noGrp="1"/>
          </p:cNvSpPr>
          <p:nvPr>
            <p:ph type="body" idx="4294967295"/>
          </p:nvPr>
        </p:nvSpPr>
        <p:spPr>
          <a:xfrm>
            <a:off x="0" y="850900"/>
            <a:ext cx="11366500" cy="5288280"/>
          </a:xfrm>
          <a:prstGeom prst="rect">
            <a:avLst/>
          </a:prstGeom>
          <a:noFill/>
          <a:ln w="9525" cap="flat" cmpd="sng">
            <a:solidFill>
              <a:srgbClr val="000000"/>
            </a:solidFill>
            <a:prstDash val="lgDashDotDot"/>
            <a:headEnd type="none" w="med" len="med"/>
            <a:tailEnd type="none" w="med" len="med"/>
          </a:ln>
        </p:spPr>
        <p:txBody>
          <a:bodyPr lIns="108850" tIns="54425" rIns="108850" bIns="54425"/>
          <a:p>
            <a:pPr marL="0" indent="0" defTabSz="1085850" eaLnBrk="1" hangingPunct="1">
              <a:lnSpc>
                <a:spcPct val="150000"/>
              </a:lnSpc>
              <a:spcBef>
                <a:spcPct val="30000"/>
              </a:spcBef>
              <a:buNone/>
            </a:pPr>
            <a:r>
              <a:rPr lang="en-US" altLang="zh-CN" sz="1900" b="1" dirty="0">
                <a:solidFill>
                  <a:srgbClr val="FF0000"/>
                </a:solidFill>
                <a:latin typeface="微软雅黑" panose="020B0503020204020204" pitchFamily="34" charset="-122"/>
              </a:rPr>
              <a:t>       </a:t>
            </a:r>
            <a:r>
              <a:rPr lang="zh-CN" altLang="en-US" sz="2000" b="1" dirty="0">
                <a:solidFill>
                  <a:srgbClr val="FF0000"/>
                </a:solidFill>
                <a:latin typeface="微软雅黑" panose="020B0503020204020204" pitchFamily="34" charset="-122"/>
              </a:rPr>
              <a:t>例如，</a:t>
            </a:r>
            <a:r>
              <a:rPr lang="zh-CN" altLang="en-US" sz="2000" b="1" dirty="0">
                <a:latin typeface="微软雅黑" panose="020B0503020204020204" pitchFamily="34" charset="-122"/>
              </a:rPr>
              <a:t>甲公司为某一集团母公司，分别控制乙公司和丙公司。</a:t>
            </a:r>
            <a:r>
              <a:rPr lang="en-US" altLang="zh-CN" sz="2000" b="1" dirty="0">
                <a:latin typeface="微软雅黑" panose="020B0503020204020204" pitchFamily="34" charset="-122"/>
              </a:rPr>
              <a:t>2016</a:t>
            </a:r>
            <a:r>
              <a:rPr lang="zh-CN" altLang="en-US" sz="2000" b="1" dirty="0">
                <a:latin typeface="微软雅黑" panose="020B0503020204020204" pitchFamily="34" charset="-122"/>
              </a:rPr>
              <a:t>年</a:t>
            </a:r>
            <a:r>
              <a:rPr lang="en-US" altLang="zh-CN" sz="2000" b="1" dirty="0">
                <a:latin typeface="微软雅黑" panose="020B0503020204020204" pitchFamily="34" charset="-122"/>
              </a:rPr>
              <a:t>1</a:t>
            </a:r>
            <a:r>
              <a:rPr lang="zh-CN" altLang="en-US" sz="2000" b="1" dirty="0">
                <a:latin typeface="微软雅黑" panose="020B0503020204020204" pitchFamily="34" charset="-122"/>
              </a:rPr>
              <a:t>月</a:t>
            </a:r>
            <a:r>
              <a:rPr lang="en-US" altLang="zh-CN" sz="2000" b="1" dirty="0">
                <a:latin typeface="微软雅黑" panose="020B0503020204020204" pitchFamily="34" charset="-122"/>
              </a:rPr>
              <a:t>1</a:t>
            </a:r>
            <a:r>
              <a:rPr lang="zh-CN" altLang="en-US" sz="2000" b="1" dirty="0">
                <a:latin typeface="微软雅黑" panose="020B0503020204020204" pitchFamily="34" charset="-122"/>
              </a:rPr>
              <a:t>日，甲公司以</a:t>
            </a:r>
            <a:r>
              <a:rPr lang="en-US" altLang="zh-CN" sz="2000" b="1" dirty="0">
                <a:solidFill>
                  <a:srgbClr val="0000CC"/>
                </a:solidFill>
                <a:latin typeface="微软雅黑" panose="020B0503020204020204" pitchFamily="34" charset="-122"/>
              </a:rPr>
              <a:t>4 000</a:t>
            </a:r>
            <a:r>
              <a:rPr lang="zh-CN" altLang="en-US" sz="2000" b="1" dirty="0">
                <a:solidFill>
                  <a:srgbClr val="0000CC"/>
                </a:solidFill>
                <a:latin typeface="微软雅黑" panose="020B0503020204020204" pitchFamily="34" charset="-122"/>
              </a:rPr>
              <a:t>万</a:t>
            </a:r>
            <a:r>
              <a:rPr lang="zh-CN" altLang="en-US" sz="2000" b="1" dirty="0">
                <a:latin typeface="微软雅黑" panose="020B0503020204020204" pitchFamily="34" charset="-122"/>
              </a:rPr>
              <a:t>元从本集团外部购入丁公司</a:t>
            </a:r>
            <a:r>
              <a:rPr lang="en-US" altLang="zh-CN" sz="2000" b="1" dirty="0">
                <a:latin typeface="微软雅黑" panose="020B0503020204020204" pitchFamily="34" charset="-122"/>
              </a:rPr>
              <a:t>80%</a:t>
            </a:r>
            <a:r>
              <a:rPr lang="zh-CN" altLang="en-US" sz="2000" b="1" dirty="0">
                <a:latin typeface="微软雅黑" panose="020B0503020204020204" pitchFamily="34" charset="-122"/>
              </a:rPr>
              <a:t>股权（属于非同一控制下企业合并）并能够控制丁公司的财务和经营政策，购买日，丁公司可辨认资产、负债的公允价值为</a:t>
            </a:r>
            <a:r>
              <a:rPr lang="en-US" altLang="zh-CN" sz="2000" b="1" dirty="0">
                <a:solidFill>
                  <a:srgbClr val="0000CC"/>
                </a:solidFill>
                <a:latin typeface="微软雅黑" panose="020B0503020204020204" pitchFamily="34" charset="-122"/>
              </a:rPr>
              <a:t>5 000</a:t>
            </a:r>
            <a:r>
              <a:rPr lang="zh-CN" altLang="en-US" sz="2000" b="1" dirty="0">
                <a:solidFill>
                  <a:srgbClr val="0000CC"/>
                </a:solidFill>
                <a:latin typeface="微软雅黑" panose="020B0503020204020204" pitchFamily="34" charset="-122"/>
              </a:rPr>
              <a:t>万元</a:t>
            </a:r>
            <a:r>
              <a:rPr lang="zh-CN" altLang="en-US" sz="2000" b="1" dirty="0">
                <a:latin typeface="微软雅黑" panose="020B0503020204020204" pitchFamily="34" charset="-122"/>
              </a:rPr>
              <a:t>，账面价值为</a:t>
            </a:r>
            <a:r>
              <a:rPr lang="en-US" altLang="zh-CN" sz="2000" b="1" dirty="0">
                <a:latin typeface="微软雅黑" panose="020B0503020204020204" pitchFamily="34" charset="-122"/>
              </a:rPr>
              <a:t>3 500</a:t>
            </a:r>
            <a:r>
              <a:rPr lang="zh-CN" altLang="en-US" sz="2000" b="1" dirty="0">
                <a:latin typeface="微软雅黑" panose="020B0503020204020204" pitchFamily="34" charset="-122"/>
              </a:rPr>
              <a:t>万元。</a:t>
            </a:r>
            <a:endParaRPr lang="zh-CN" altLang="en-US" sz="2000" b="1" dirty="0">
              <a:latin typeface="微软雅黑" panose="020B0503020204020204" pitchFamily="34" charset="-122"/>
            </a:endParaRPr>
          </a:p>
          <a:p>
            <a:pPr marL="0" indent="0" defTabSz="1085850" eaLnBrk="1" hangingPunct="1">
              <a:lnSpc>
                <a:spcPct val="150000"/>
              </a:lnSpc>
              <a:spcBef>
                <a:spcPct val="30000"/>
              </a:spcBef>
              <a:buNone/>
            </a:pPr>
            <a:r>
              <a:rPr lang="zh-CN" altLang="en-US" sz="2000" b="1" dirty="0">
                <a:latin typeface="微软雅黑" panose="020B0503020204020204" pitchFamily="34" charset="-122"/>
              </a:rPr>
              <a:t>      </a:t>
            </a:r>
            <a:r>
              <a:rPr lang="en-US" altLang="zh-CN" sz="2000" b="1" dirty="0">
                <a:latin typeface="微软雅黑" panose="020B0503020204020204" pitchFamily="34" charset="-122"/>
              </a:rPr>
              <a:t>2017</a:t>
            </a:r>
            <a:r>
              <a:rPr lang="zh-CN" altLang="en-US" sz="2000" b="1" dirty="0">
                <a:latin typeface="微软雅黑" panose="020B0503020204020204" pitchFamily="34" charset="-122"/>
              </a:rPr>
              <a:t>年</a:t>
            </a:r>
            <a:r>
              <a:rPr lang="en-US" altLang="zh-CN" sz="2000" b="1" dirty="0">
                <a:latin typeface="微软雅黑" panose="020B0503020204020204" pitchFamily="34" charset="-122"/>
              </a:rPr>
              <a:t>12</a:t>
            </a:r>
            <a:r>
              <a:rPr lang="zh-CN" altLang="en-US" sz="2000" b="1" dirty="0">
                <a:latin typeface="微软雅黑" panose="020B0503020204020204" pitchFamily="34" charset="-122"/>
              </a:rPr>
              <a:t>月</a:t>
            </a:r>
            <a:r>
              <a:rPr lang="en-US" altLang="zh-CN" sz="2000" b="1" dirty="0">
                <a:latin typeface="微软雅黑" panose="020B0503020204020204" pitchFamily="34" charset="-122"/>
              </a:rPr>
              <a:t>31</a:t>
            </a:r>
            <a:r>
              <a:rPr lang="zh-CN" altLang="en-US" sz="2000" b="1" dirty="0">
                <a:latin typeface="微软雅黑" panose="020B0503020204020204" pitchFamily="34" charset="-122"/>
              </a:rPr>
              <a:t>日，乙公司购入甲公司所持丁公司的</a:t>
            </a:r>
            <a:r>
              <a:rPr lang="en-US" altLang="zh-CN" sz="2000" b="1" dirty="0">
                <a:latin typeface="微软雅黑" panose="020B0503020204020204" pitchFamily="34" charset="-122"/>
              </a:rPr>
              <a:t>80%</a:t>
            </a:r>
            <a:r>
              <a:rPr lang="zh-CN" altLang="en-US" sz="2000" b="1" dirty="0">
                <a:latin typeface="微软雅黑" panose="020B0503020204020204" pitchFamily="34" charset="-122"/>
              </a:rPr>
              <a:t>股权，形成同一控制下的企业合并。</a:t>
            </a:r>
            <a:r>
              <a:rPr lang="en-US" altLang="zh-CN" sz="2000" b="1" dirty="0">
                <a:latin typeface="微软雅黑" panose="020B0503020204020204" pitchFamily="34" charset="-122"/>
              </a:rPr>
              <a:t>2016</a:t>
            </a:r>
            <a:r>
              <a:rPr lang="zh-CN" altLang="en-US" sz="2000" b="1" dirty="0">
                <a:latin typeface="微软雅黑" panose="020B0503020204020204" pitchFamily="34" charset="-122"/>
              </a:rPr>
              <a:t>年</a:t>
            </a:r>
            <a:r>
              <a:rPr lang="en-US" altLang="zh-CN" sz="2000" b="1" dirty="0">
                <a:latin typeface="微软雅黑" panose="020B0503020204020204" pitchFamily="34" charset="-122"/>
              </a:rPr>
              <a:t>1</a:t>
            </a:r>
            <a:r>
              <a:rPr lang="zh-CN" altLang="en-US" sz="2000" b="1" dirty="0">
                <a:latin typeface="微软雅黑" panose="020B0503020204020204" pitchFamily="34" charset="-122"/>
              </a:rPr>
              <a:t>月至</a:t>
            </a:r>
            <a:r>
              <a:rPr lang="en-US" altLang="zh-CN" sz="2000" b="1" dirty="0">
                <a:latin typeface="微软雅黑" panose="020B0503020204020204" pitchFamily="34" charset="-122"/>
              </a:rPr>
              <a:t>2017</a:t>
            </a:r>
            <a:r>
              <a:rPr lang="zh-CN" altLang="en-US" sz="2000" b="1" dirty="0">
                <a:latin typeface="微软雅黑" panose="020B0503020204020204" pitchFamily="34" charset="-122"/>
              </a:rPr>
              <a:t>年</a:t>
            </a:r>
            <a:r>
              <a:rPr lang="en-US" altLang="zh-CN" sz="2000" b="1" dirty="0">
                <a:latin typeface="微软雅黑" panose="020B0503020204020204" pitchFamily="34" charset="-122"/>
              </a:rPr>
              <a:t>12</a:t>
            </a:r>
            <a:r>
              <a:rPr lang="zh-CN" altLang="en-US" sz="2000" b="1" dirty="0">
                <a:latin typeface="微软雅黑" panose="020B0503020204020204" pitchFamily="34" charset="-122"/>
              </a:rPr>
              <a:t>月</a:t>
            </a:r>
            <a:r>
              <a:rPr lang="en-US" altLang="zh-CN" sz="2000" b="1" dirty="0">
                <a:latin typeface="微软雅黑" panose="020B0503020204020204" pitchFamily="34" charset="-122"/>
              </a:rPr>
              <a:t>31</a:t>
            </a:r>
            <a:r>
              <a:rPr lang="zh-CN" altLang="en-US" sz="2000" b="1" dirty="0">
                <a:latin typeface="微软雅黑" panose="020B0503020204020204" pitchFamily="34" charset="-122"/>
              </a:rPr>
              <a:t>日，丁公司按照购买日公允价值净资产计算实现的净利润为</a:t>
            </a:r>
            <a:r>
              <a:rPr lang="en-US" altLang="zh-CN" sz="2000" b="1" dirty="0">
                <a:latin typeface="微软雅黑" panose="020B0503020204020204" pitchFamily="34" charset="-122"/>
              </a:rPr>
              <a:t>1 200</a:t>
            </a:r>
            <a:r>
              <a:rPr lang="zh-CN" altLang="en-US" sz="2000" b="1" dirty="0">
                <a:latin typeface="微软雅黑" panose="020B0503020204020204" pitchFamily="34" charset="-122"/>
              </a:rPr>
              <a:t>万元；按照购买日账面价值净资产计算实现的净利润为</a:t>
            </a:r>
            <a:r>
              <a:rPr lang="en-US" altLang="zh-CN" sz="2000" b="1" dirty="0">
                <a:latin typeface="微软雅黑" panose="020B0503020204020204" pitchFamily="34" charset="-122"/>
              </a:rPr>
              <a:t>1 500</a:t>
            </a:r>
            <a:r>
              <a:rPr lang="zh-CN" altLang="en-US" sz="2000" b="1" dirty="0">
                <a:latin typeface="微软雅黑" panose="020B0503020204020204" pitchFamily="34" charset="-122"/>
              </a:rPr>
              <a:t>万元。无其他所有者权益变动。</a:t>
            </a:r>
            <a:endParaRPr lang="zh-CN" altLang="en-US" sz="2000" b="1" dirty="0">
              <a:latin typeface="微软雅黑" panose="020B0503020204020204" pitchFamily="34" charset="-122"/>
            </a:endParaRPr>
          </a:p>
          <a:p>
            <a:pPr marL="0" indent="0" defTabSz="1085850" eaLnBrk="1" hangingPunct="1">
              <a:lnSpc>
                <a:spcPct val="150000"/>
              </a:lnSpc>
              <a:spcBef>
                <a:spcPct val="30000"/>
              </a:spcBef>
              <a:buNone/>
            </a:pPr>
            <a:r>
              <a:rPr lang="zh-CN" altLang="en-US" sz="2000" b="1" dirty="0">
                <a:latin typeface="微软雅黑" panose="020B0503020204020204" pitchFamily="34" charset="-122"/>
              </a:rPr>
              <a:t>      </a:t>
            </a:r>
            <a:r>
              <a:rPr lang="zh-CN" altLang="en-US" sz="2000" b="1" dirty="0">
                <a:solidFill>
                  <a:srgbClr val="0000CC"/>
                </a:solidFill>
                <a:latin typeface="微软雅黑" panose="020B0503020204020204" pitchFamily="34" charset="-122"/>
              </a:rPr>
              <a:t>要求：（</a:t>
            </a:r>
            <a:r>
              <a:rPr lang="en-US" altLang="zh-CN" sz="2000" b="1" dirty="0">
                <a:solidFill>
                  <a:srgbClr val="0000CC"/>
                </a:solidFill>
                <a:latin typeface="微软雅黑" panose="020B0503020204020204" pitchFamily="34" charset="-122"/>
              </a:rPr>
              <a:t>1</a:t>
            </a:r>
            <a:r>
              <a:rPr lang="zh-CN" altLang="en-US" sz="2000" b="1" dirty="0">
                <a:solidFill>
                  <a:srgbClr val="0000CC"/>
                </a:solidFill>
                <a:latin typeface="微软雅黑" panose="020B0503020204020204" pitchFamily="34" charset="-122"/>
              </a:rPr>
              <a:t>）确定丁公司</a:t>
            </a:r>
            <a:r>
              <a:rPr lang="en-US" altLang="zh-CN" sz="2000" b="1" dirty="0">
                <a:solidFill>
                  <a:srgbClr val="0000CC"/>
                </a:solidFill>
                <a:latin typeface="微软雅黑" panose="020B0503020204020204" pitchFamily="34" charset="-122"/>
              </a:rPr>
              <a:t>2017</a:t>
            </a:r>
            <a:r>
              <a:rPr lang="zh-CN" altLang="en-US" sz="2000" b="1" dirty="0">
                <a:solidFill>
                  <a:srgbClr val="0000CC"/>
                </a:solidFill>
                <a:latin typeface="微软雅黑" panose="020B0503020204020204" pitchFamily="34" charset="-122"/>
              </a:rPr>
              <a:t>年</a:t>
            </a:r>
            <a:r>
              <a:rPr lang="en-US" altLang="zh-CN" sz="2000" b="1" dirty="0">
                <a:solidFill>
                  <a:srgbClr val="0000CC"/>
                </a:solidFill>
                <a:latin typeface="微软雅黑" panose="020B0503020204020204" pitchFamily="34" charset="-122"/>
              </a:rPr>
              <a:t>12</a:t>
            </a:r>
            <a:r>
              <a:rPr lang="zh-CN" altLang="en-US" sz="2000" b="1" dirty="0">
                <a:solidFill>
                  <a:srgbClr val="0000CC"/>
                </a:solidFill>
                <a:latin typeface="微软雅黑" panose="020B0503020204020204" pitchFamily="34" charset="-122"/>
              </a:rPr>
              <a:t>月</a:t>
            </a:r>
            <a:r>
              <a:rPr lang="en-US" altLang="zh-CN" sz="2000" b="1" dirty="0">
                <a:solidFill>
                  <a:srgbClr val="0000CC"/>
                </a:solidFill>
                <a:latin typeface="微软雅黑" panose="020B0503020204020204" pitchFamily="34" charset="-122"/>
              </a:rPr>
              <a:t>31</a:t>
            </a:r>
            <a:r>
              <a:rPr lang="zh-CN" altLang="en-US" sz="2000" b="1" dirty="0">
                <a:solidFill>
                  <a:srgbClr val="0000CC"/>
                </a:solidFill>
                <a:latin typeface="微软雅黑" panose="020B0503020204020204" pitchFamily="34" charset="-122"/>
              </a:rPr>
              <a:t>日的所有者权益在甲公司合并财务报表中的账面价值；（</a:t>
            </a:r>
            <a:r>
              <a:rPr lang="en-US" altLang="zh-CN" sz="2000" b="1" dirty="0">
                <a:solidFill>
                  <a:srgbClr val="0000CC"/>
                </a:solidFill>
                <a:latin typeface="微软雅黑" panose="020B0503020204020204" pitchFamily="34" charset="-122"/>
              </a:rPr>
              <a:t>2</a:t>
            </a:r>
            <a:r>
              <a:rPr lang="zh-CN" altLang="en-US" sz="2000" b="1" dirty="0">
                <a:solidFill>
                  <a:srgbClr val="0000CC"/>
                </a:solidFill>
                <a:latin typeface="微软雅黑" panose="020B0503020204020204" pitchFamily="34" charset="-122"/>
              </a:rPr>
              <a:t>）计算乙公司购入丁公司股权的初始投资成本</a:t>
            </a:r>
            <a:endParaRPr lang="zh-CN" altLang="en-US" sz="2000" b="1" dirty="0">
              <a:solidFill>
                <a:srgbClr val="0000CC"/>
              </a:solidFill>
              <a:latin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Text Box 2"/>
          <p:cNvSpPr txBox="1"/>
          <p:nvPr/>
        </p:nvSpPr>
        <p:spPr>
          <a:xfrm>
            <a:off x="8077200" y="1143000"/>
            <a:ext cx="1257300" cy="457200"/>
          </a:xfrm>
          <a:prstGeom prst="rect">
            <a:avLst/>
          </a:prstGeom>
          <a:noFill/>
          <a:ln w="9525" cap="flat" cmpd="sng">
            <a:solidFill>
              <a:srgbClr val="000000"/>
            </a:solidFill>
            <a:prstDash val="lgDashDotDot"/>
            <a:miter/>
            <a:headEnd type="none" w="med" len="med"/>
            <a:tailEnd type="none" w="med" len="med"/>
          </a:ln>
        </p:spPr>
        <p:txBody>
          <a:bodyPr lIns="108850" tIns="54425" rIns="108850" bIns="54425"/>
          <a:p>
            <a:pPr algn="just" eaLnBrk="1" hangingPunct="1">
              <a:buFontTx/>
            </a:pPr>
            <a:r>
              <a:rPr lang="zh-CN" altLang="en-US" sz="2400" b="1" dirty="0">
                <a:solidFill>
                  <a:srgbClr val="0000FF"/>
                </a:solidFill>
                <a:latin typeface="微软雅黑" panose="020B0503020204020204" pitchFamily="34" charset="-122"/>
              </a:rPr>
              <a:t>甲公司</a:t>
            </a:r>
            <a:endParaRPr lang="zh-CN" altLang="en-US" sz="2400" dirty="0">
              <a:latin typeface="微软雅黑" panose="020B0503020204020204" pitchFamily="34" charset="-122"/>
            </a:endParaRPr>
          </a:p>
        </p:txBody>
      </p:sp>
      <p:sp>
        <p:nvSpPr>
          <p:cNvPr id="149507" name="Text Box 3"/>
          <p:cNvSpPr txBox="1"/>
          <p:nvPr/>
        </p:nvSpPr>
        <p:spPr>
          <a:xfrm>
            <a:off x="711200" y="1143000"/>
            <a:ext cx="1295400" cy="436563"/>
          </a:xfrm>
          <a:prstGeom prst="rect">
            <a:avLst/>
          </a:prstGeom>
          <a:noFill/>
          <a:ln w="9525" cap="flat" cmpd="sng">
            <a:solidFill>
              <a:srgbClr val="000000"/>
            </a:solidFill>
            <a:prstDash val="lgDashDotDot"/>
            <a:miter/>
            <a:headEnd type="none" w="med" len="med"/>
            <a:tailEnd type="none" w="med" len="med"/>
          </a:ln>
        </p:spPr>
        <p:txBody>
          <a:bodyPr lIns="108850" tIns="54425" rIns="108850" bIns="54425"/>
          <a:p>
            <a:pPr algn="just" eaLnBrk="1" hangingPunct="1">
              <a:buFontTx/>
            </a:pPr>
            <a:r>
              <a:rPr lang="zh-CN" altLang="en-US" sz="2400" b="1" dirty="0">
                <a:solidFill>
                  <a:srgbClr val="0000FF"/>
                </a:solidFill>
                <a:latin typeface="微软雅黑" panose="020B0503020204020204" pitchFamily="34" charset="-122"/>
              </a:rPr>
              <a:t>丁公司</a:t>
            </a:r>
            <a:endParaRPr lang="zh-CN" altLang="en-US" sz="2400" dirty="0">
              <a:latin typeface="微软雅黑" panose="020B0503020204020204" pitchFamily="34" charset="-122"/>
            </a:endParaRPr>
          </a:p>
        </p:txBody>
      </p:sp>
      <p:sp>
        <p:nvSpPr>
          <p:cNvPr id="149508" name="Line 4"/>
          <p:cNvSpPr/>
          <p:nvPr/>
        </p:nvSpPr>
        <p:spPr>
          <a:xfrm>
            <a:off x="2336800" y="1371600"/>
            <a:ext cx="5588000" cy="0"/>
          </a:xfrm>
          <a:prstGeom prst="line">
            <a:avLst/>
          </a:prstGeom>
          <a:ln w="28575" cap="flat" cmpd="sng">
            <a:solidFill>
              <a:srgbClr val="0000CC"/>
            </a:solidFill>
            <a:prstDash val="solid"/>
            <a:headEnd type="none" w="med" len="med"/>
            <a:tailEnd type="triangle" w="med" len="med"/>
          </a:ln>
        </p:spPr>
      </p:sp>
      <p:sp>
        <p:nvSpPr>
          <p:cNvPr id="149509" name="Text Box 5"/>
          <p:cNvSpPr txBox="1"/>
          <p:nvPr/>
        </p:nvSpPr>
        <p:spPr>
          <a:xfrm>
            <a:off x="3924300" y="1003300"/>
            <a:ext cx="3149600" cy="381000"/>
          </a:xfrm>
          <a:prstGeom prst="rect">
            <a:avLst/>
          </a:prstGeom>
          <a:noFill/>
          <a:ln w="9525" cap="flat" cmpd="sng">
            <a:solidFill>
              <a:srgbClr val="CC0000"/>
            </a:solidFill>
            <a:prstDash val="lgDashDotDot"/>
            <a:miter/>
            <a:headEnd type="none" w="med" len="med"/>
            <a:tailEnd type="none" w="med" len="med"/>
          </a:ln>
        </p:spPr>
        <p:txBody>
          <a:bodyPr lIns="108850" tIns="54425" rIns="108850" bIns="54425"/>
          <a:p>
            <a:pPr algn="just" eaLnBrk="1" hangingPunct="1">
              <a:buFontTx/>
            </a:pPr>
            <a:r>
              <a:rPr lang="en-US" altLang="zh-CN" sz="2400" b="1" dirty="0">
                <a:solidFill>
                  <a:srgbClr val="0000FF"/>
                </a:solidFill>
                <a:latin typeface="微软雅黑" panose="020B0503020204020204" pitchFamily="34" charset="-122"/>
              </a:rPr>
              <a:t>2016</a:t>
            </a:r>
            <a:r>
              <a:rPr lang="zh-CN" altLang="en-US" sz="2400" b="1" dirty="0">
                <a:solidFill>
                  <a:srgbClr val="0000FF"/>
                </a:solidFill>
                <a:latin typeface="微软雅黑" panose="020B0503020204020204" pitchFamily="34" charset="-122"/>
              </a:rPr>
              <a:t>年购入</a:t>
            </a:r>
            <a:r>
              <a:rPr lang="en-US" altLang="zh-CN" sz="2400" b="1" dirty="0">
                <a:solidFill>
                  <a:srgbClr val="0000FF"/>
                </a:solidFill>
                <a:latin typeface="微软雅黑" panose="020B0503020204020204" pitchFamily="34" charset="-122"/>
              </a:rPr>
              <a:t>80%</a:t>
            </a:r>
            <a:endParaRPr lang="en-US" altLang="zh-CN" sz="2400" dirty="0">
              <a:latin typeface="微软雅黑" panose="020B0503020204020204" pitchFamily="34" charset="-122"/>
            </a:endParaRPr>
          </a:p>
        </p:txBody>
      </p:sp>
      <p:sp>
        <p:nvSpPr>
          <p:cNvPr id="32775" name="Text Box 6"/>
          <p:cNvSpPr txBox="1"/>
          <p:nvPr/>
        </p:nvSpPr>
        <p:spPr>
          <a:xfrm>
            <a:off x="6502400" y="2895600"/>
            <a:ext cx="1308100" cy="457200"/>
          </a:xfrm>
          <a:prstGeom prst="rect">
            <a:avLst/>
          </a:prstGeom>
          <a:noFill/>
          <a:ln w="9525" cap="flat" cmpd="sng">
            <a:solidFill>
              <a:srgbClr val="000000"/>
            </a:solidFill>
            <a:prstDash val="lgDashDotDot"/>
            <a:miter/>
            <a:headEnd type="none" w="med" len="med"/>
            <a:tailEnd type="none" w="med" len="med"/>
          </a:ln>
        </p:spPr>
        <p:txBody>
          <a:bodyPr lIns="108850" tIns="54425" rIns="108850" bIns="54425"/>
          <a:p>
            <a:pPr algn="just" eaLnBrk="1" hangingPunct="1">
              <a:buFontTx/>
            </a:pPr>
            <a:r>
              <a:rPr lang="zh-CN" altLang="en-US" sz="2400" b="1" dirty="0">
                <a:solidFill>
                  <a:srgbClr val="0000FF"/>
                </a:solidFill>
                <a:latin typeface="微软雅黑" panose="020B0503020204020204" pitchFamily="34" charset="-122"/>
              </a:rPr>
              <a:t>乙公司</a:t>
            </a:r>
            <a:endParaRPr lang="zh-CN" altLang="en-US" sz="2400" dirty="0">
              <a:latin typeface="微软雅黑" panose="020B0503020204020204" pitchFamily="34" charset="-122"/>
            </a:endParaRPr>
          </a:p>
        </p:txBody>
      </p:sp>
      <p:sp>
        <p:nvSpPr>
          <p:cNvPr id="32776" name="Text Box 7"/>
          <p:cNvSpPr txBox="1"/>
          <p:nvPr/>
        </p:nvSpPr>
        <p:spPr>
          <a:xfrm>
            <a:off x="9093200" y="2895600"/>
            <a:ext cx="1308100" cy="457200"/>
          </a:xfrm>
          <a:prstGeom prst="rect">
            <a:avLst/>
          </a:prstGeom>
          <a:noFill/>
          <a:ln w="9525" cap="flat" cmpd="sng">
            <a:solidFill>
              <a:srgbClr val="000000"/>
            </a:solidFill>
            <a:prstDash val="lgDashDotDot"/>
            <a:miter/>
            <a:headEnd type="none" w="med" len="med"/>
            <a:tailEnd type="none" w="med" len="med"/>
          </a:ln>
        </p:spPr>
        <p:txBody>
          <a:bodyPr lIns="108850" tIns="54425" rIns="108850" bIns="54425"/>
          <a:p>
            <a:pPr algn="just" eaLnBrk="1" hangingPunct="1">
              <a:buFontTx/>
            </a:pPr>
            <a:r>
              <a:rPr lang="zh-CN" altLang="en-US" sz="2400" b="1" dirty="0">
                <a:solidFill>
                  <a:srgbClr val="0000FF"/>
                </a:solidFill>
                <a:latin typeface="微软雅黑" panose="020B0503020204020204" pitchFamily="34" charset="-122"/>
              </a:rPr>
              <a:t>丙公司</a:t>
            </a:r>
            <a:endParaRPr lang="zh-CN" altLang="en-US" sz="2400" dirty="0">
              <a:latin typeface="微软雅黑" panose="020B0503020204020204" pitchFamily="34" charset="-122"/>
            </a:endParaRPr>
          </a:p>
        </p:txBody>
      </p:sp>
      <p:sp>
        <p:nvSpPr>
          <p:cNvPr id="32777" name="Line 8"/>
          <p:cNvSpPr/>
          <p:nvPr/>
        </p:nvSpPr>
        <p:spPr>
          <a:xfrm flipV="1">
            <a:off x="7416800" y="1600200"/>
            <a:ext cx="1320800" cy="1219200"/>
          </a:xfrm>
          <a:prstGeom prst="line">
            <a:avLst/>
          </a:prstGeom>
          <a:ln w="28575" cap="flat" cmpd="sng">
            <a:solidFill>
              <a:srgbClr val="0000CC"/>
            </a:solidFill>
            <a:prstDash val="solid"/>
            <a:headEnd type="none" w="med" len="med"/>
            <a:tailEnd type="triangle" w="med" len="med"/>
          </a:ln>
        </p:spPr>
      </p:sp>
      <p:sp>
        <p:nvSpPr>
          <p:cNvPr id="32778" name="Line 9"/>
          <p:cNvSpPr/>
          <p:nvPr/>
        </p:nvSpPr>
        <p:spPr>
          <a:xfrm flipH="1" flipV="1">
            <a:off x="8839200" y="1600200"/>
            <a:ext cx="1016000" cy="1295400"/>
          </a:xfrm>
          <a:prstGeom prst="line">
            <a:avLst/>
          </a:prstGeom>
          <a:ln w="28575" cap="flat" cmpd="sng">
            <a:solidFill>
              <a:srgbClr val="0000CC"/>
            </a:solidFill>
            <a:prstDash val="solid"/>
            <a:headEnd type="none" w="med" len="med"/>
            <a:tailEnd type="triangle" w="med" len="med"/>
          </a:ln>
        </p:spPr>
      </p:sp>
      <p:sp>
        <p:nvSpPr>
          <p:cNvPr id="149514" name="Line 10"/>
          <p:cNvSpPr/>
          <p:nvPr/>
        </p:nvSpPr>
        <p:spPr>
          <a:xfrm>
            <a:off x="1930400" y="1600200"/>
            <a:ext cx="5181600" cy="1295400"/>
          </a:xfrm>
          <a:prstGeom prst="line">
            <a:avLst/>
          </a:prstGeom>
          <a:ln w="28575" cap="flat" cmpd="sng">
            <a:solidFill>
              <a:srgbClr val="FF0000"/>
            </a:solidFill>
            <a:prstDash val="solid"/>
            <a:headEnd type="none" w="med" len="med"/>
            <a:tailEnd type="triangle" w="med" len="med"/>
          </a:ln>
        </p:spPr>
      </p:sp>
      <p:sp>
        <p:nvSpPr>
          <p:cNvPr id="149515" name="Text Box 11"/>
          <p:cNvSpPr txBox="1"/>
          <p:nvPr/>
        </p:nvSpPr>
        <p:spPr>
          <a:xfrm>
            <a:off x="2247900" y="1943100"/>
            <a:ext cx="3263900" cy="685800"/>
          </a:xfrm>
          <a:prstGeom prst="rect">
            <a:avLst/>
          </a:prstGeom>
          <a:noFill/>
          <a:ln w="9525" cap="flat" cmpd="sng">
            <a:solidFill>
              <a:srgbClr val="CC0000"/>
            </a:solidFill>
            <a:prstDash val="solid"/>
            <a:miter/>
            <a:headEnd type="none" w="med" len="med"/>
            <a:tailEnd type="none" w="med" len="med"/>
          </a:ln>
        </p:spPr>
        <p:txBody>
          <a:bodyPr lIns="108850" tIns="54425" rIns="108850" bIns="54425"/>
          <a:p>
            <a:pPr algn="just" eaLnBrk="1" hangingPunct="1">
              <a:buFontTx/>
            </a:pPr>
            <a:r>
              <a:rPr lang="en-US" altLang="zh-CN" sz="2000" b="1" dirty="0">
                <a:solidFill>
                  <a:srgbClr val="0000FF"/>
                </a:solidFill>
                <a:latin typeface="微软雅黑" panose="020B0503020204020204" pitchFamily="34" charset="-122"/>
              </a:rPr>
              <a:t>2017</a:t>
            </a:r>
            <a:r>
              <a:rPr lang="zh-CN" altLang="en-US" sz="2000" b="1" dirty="0">
                <a:solidFill>
                  <a:srgbClr val="0000FF"/>
                </a:solidFill>
                <a:latin typeface="微软雅黑" panose="020B0503020204020204" pitchFamily="34" charset="-122"/>
              </a:rPr>
              <a:t>年末从甲公司购入其持有的乙公司</a:t>
            </a:r>
            <a:r>
              <a:rPr lang="en-US" altLang="zh-CN" sz="2000" b="1" dirty="0">
                <a:solidFill>
                  <a:srgbClr val="0000FF"/>
                </a:solidFill>
                <a:latin typeface="微软雅黑" panose="020B0503020204020204" pitchFamily="34" charset="-122"/>
              </a:rPr>
              <a:t>80%</a:t>
            </a:r>
            <a:endParaRPr lang="en-US" altLang="zh-CN" sz="2000" dirty="0">
              <a:latin typeface="微软雅黑" panose="020B0503020204020204" pitchFamily="34" charset="-122"/>
            </a:endParaRPr>
          </a:p>
        </p:txBody>
      </p:sp>
      <p:sp>
        <p:nvSpPr>
          <p:cNvPr id="149516" name="AutoShape 12"/>
          <p:cNvSpPr/>
          <p:nvPr/>
        </p:nvSpPr>
        <p:spPr>
          <a:xfrm>
            <a:off x="1130300" y="3606800"/>
            <a:ext cx="10566400" cy="2501900"/>
          </a:xfrm>
          <a:prstGeom prst="accentBorderCallout2">
            <a:avLst>
              <a:gd name="adj1" fmla="val 4569"/>
              <a:gd name="adj2" fmla="val -722"/>
              <a:gd name="adj3" fmla="val 4569"/>
              <a:gd name="adj4" fmla="val -903"/>
              <a:gd name="adj5" fmla="val -94227"/>
              <a:gd name="adj6" fmla="val -1083"/>
            </a:avLst>
          </a:prstGeom>
          <a:noFill/>
          <a:ln w="9525" cap="flat" cmpd="sng">
            <a:solidFill>
              <a:srgbClr val="CC0000"/>
            </a:solidFill>
            <a:prstDash val="solid"/>
            <a:miter/>
            <a:headEnd type="none" w="med" len="med"/>
            <a:tailEnd type="none" w="med" len="med"/>
          </a:ln>
        </p:spPr>
        <p:txBody>
          <a:bodyPr lIns="108850" tIns="54425" rIns="108850" bIns="54425"/>
          <a:p>
            <a:pPr algn="just" eaLnBrk="1" hangingPunct="1">
              <a:lnSpc>
                <a:spcPct val="145000"/>
              </a:lnSpc>
              <a:spcBef>
                <a:spcPct val="15000"/>
              </a:spcBef>
              <a:buFontTx/>
            </a:pP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2016</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日合并日，丁公司的所有者权益在甲公司合并财务报表中的账面价值为</a:t>
            </a:r>
            <a:r>
              <a:rPr lang="en-US" altLang="zh-CN" sz="2000" b="1" dirty="0">
                <a:solidFill>
                  <a:srgbClr val="00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自</a:t>
            </a:r>
            <a:r>
              <a:rPr lang="en-US" altLang="zh-CN" sz="2000" b="1" dirty="0">
                <a:solidFill>
                  <a:srgbClr val="000000"/>
                </a:solidFill>
                <a:latin typeface="微软雅黑" panose="020B0503020204020204" pitchFamily="34" charset="-122"/>
              </a:rPr>
              <a:t>2016</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日丁公司净资产公允价值</a:t>
            </a:r>
            <a:r>
              <a:rPr lang="en-US" altLang="zh-CN" sz="2000" b="1" dirty="0">
                <a:solidFill>
                  <a:srgbClr val="000000"/>
                </a:solidFill>
                <a:latin typeface="微软雅黑" panose="020B0503020204020204" pitchFamily="34" charset="-122"/>
              </a:rPr>
              <a:t>5 000</a:t>
            </a:r>
            <a:r>
              <a:rPr lang="zh-CN" altLang="en-US" sz="2000" b="1" dirty="0">
                <a:solidFill>
                  <a:srgbClr val="000000"/>
                </a:solidFill>
                <a:latin typeface="微软雅黑" panose="020B0503020204020204" pitchFamily="34" charset="-122"/>
              </a:rPr>
              <a:t>万元持续计算至</a:t>
            </a:r>
            <a:r>
              <a:rPr lang="en-US" altLang="zh-CN" sz="2000" b="1" dirty="0">
                <a:solidFill>
                  <a:srgbClr val="000000"/>
                </a:solidFill>
                <a:latin typeface="微软雅黑" panose="020B0503020204020204" pitchFamily="34" charset="-122"/>
              </a:rPr>
              <a:t>2017</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12</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31</a:t>
            </a:r>
            <a:r>
              <a:rPr lang="zh-CN" altLang="en-US" sz="2000" b="1" dirty="0">
                <a:solidFill>
                  <a:srgbClr val="000000"/>
                </a:solidFill>
                <a:latin typeface="微软雅黑" panose="020B0503020204020204" pitchFamily="34" charset="-122"/>
              </a:rPr>
              <a:t>日的账面价值</a:t>
            </a:r>
            <a:r>
              <a:rPr lang="en-US" altLang="zh-CN" sz="2000" b="1" dirty="0">
                <a:solidFill>
                  <a:srgbClr val="000000"/>
                </a:solidFill>
                <a:latin typeface="微软雅黑" panose="020B0503020204020204" pitchFamily="34" charset="-122"/>
              </a:rPr>
              <a:t>6 200</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5 000</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1 200</a:t>
            </a:r>
            <a:r>
              <a:rPr lang="zh-CN" altLang="en-US" sz="2000" b="1" dirty="0">
                <a:solidFill>
                  <a:srgbClr val="000000"/>
                </a:solidFill>
                <a:latin typeface="微软雅黑" panose="020B0503020204020204" pitchFamily="34" charset="-122"/>
              </a:rPr>
              <a:t>）万元。</a:t>
            </a:r>
            <a:endParaRPr lang="zh-CN" altLang="en-US" sz="2000" b="1" dirty="0">
              <a:solidFill>
                <a:srgbClr val="000000"/>
              </a:solidFill>
              <a:latin typeface="微软雅黑" panose="020B0503020204020204" pitchFamily="34" charset="-122"/>
            </a:endParaRPr>
          </a:p>
          <a:p>
            <a:pPr algn="just" eaLnBrk="1" hangingPunct="1">
              <a:lnSpc>
                <a:spcPct val="145000"/>
              </a:lnSpc>
              <a:spcBef>
                <a:spcPct val="15000"/>
              </a:spcBef>
              <a:buFontTx/>
            </a:pP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2</a:t>
            </a:r>
            <a:r>
              <a:rPr lang="zh-CN" altLang="en-US" sz="2000" b="1" dirty="0">
                <a:solidFill>
                  <a:srgbClr val="3333FF"/>
                </a:solidFill>
                <a:latin typeface="微软雅黑" panose="020B0503020204020204" pitchFamily="34" charset="-122"/>
              </a:rPr>
              <a:t>）乙公司购入丁公司的初始投资成本＝ （</a:t>
            </a:r>
            <a:r>
              <a:rPr lang="en-US" altLang="zh-CN" sz="2000" b="1" dirty="0">
                <a:solidFill>
                  <a:srgbClr val="3333FF"/>
                </a:solidFill>
                <a:latin typeface="微软雅黑" panose="020B0503020204020204" pitchFamily="34" charset="-122"/>
              </a:rPr>
              <a:t>5 000 + 1 200</a:t>
            </a: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×80%</a:t>
            </a:r>
            <a:r>
              <a:rPr lang="zh-CN" altLang="en-US" sz="2000" b="1" dirty="0">
                <a:solidFill>
                  <a:srgbClr val="3333FF"/>
                </a:solidFill>
                <a:latin typeface="微软雅黑" panose="020B0503020204020204" pitchFamily="34" charset="-122"/>
              </a:rPr>
              <a:t>＝</a:t>
            </a:r>
            <a:r>
              <a:rPr lang="en-US" altLang="zh-CN" sz="2000" b="1" dirty="0">
                <a:solidFill>
                  <a:srgbClr val="3333FF"/>
                </a:solidFill>
                <a:latin typeface="微软雅黑" panose="020B0503020204020204" pitchFamily="34" charset="-122"/>
              </a:rPr>
              <a:t>4 960</a:t>
            </a:r>
            <a:r>
              <a:rPr lang="zh-CN" altLang="en-US" sz="2000" b="1" dirty="0">
                <a:solidFill>
                  <a:srgbClr val="3333FF"/>
                </a:solidFill>
                <a:latin typeface="微软雅黑" panose="020B0503020204020204" pitchFamily="34" charset="-122"/>
              </a:rPr>
              <a:t>（万元 ）</a:t>
            </a:r>
            <a:endParaRPr lang="zh-CN" altLang="en-US" sz="2000" b="1" dirty="0">
              <a:solidFill>
                <a:srgbClr val="3333FF"/>
              </a:solidFill>
              <a:latin typeface="微软雅黑" panose="020B0503020204020204" pitchFamily="34" charset="-122"/>
            </a:endParaRPr>
          </a:p>
          <a:p>
            <a:pPr algn="just" eaLnBrk="1" hangingPunct="1">
              <a:lnSpc>
                <a:spcPct val="145000"/>
              </a:lnSpc>
              <a:spcBef>
                <a:spcPct val="15000"/>
              </a:spcBef>
              <a:buFontTx/>
            </a:pPr>
            <a:r>
              <a:rPr lang="zh-CN" altLang="en-US" sz="2000" b="1" dirty="0">
                <a:solidFill>
                  <a:srgbClr val="CC0000"/>
                </a:solidFill>
                <a:latin typeface="微软雅黑" panose="020B0503020204020204" pitchFamily="34" charset="-122"/>
              </a:rPr>
              <a:t>如果甲公司当初是以</a:t>
            </a:r>
            <a:r>
              <a:rPr lang="en-US" altLang="zh-CN" sz="2000" b="1" dirty="0">
                <a:solidFill>
                  <a:srgbClr val="CC0000"/>
                </a:solidFill>
                <a:latin typeface="微软雅黑" panose="020B0503020204020204" pitchFamily="34" charset="-122"/>
              </a:rPr>
              <a:t>4 400</a:t>
            </a:r>
            <a:r>
              <a:rPr lang="zh-CN" altLang="en-US" sz="2000" b="1" dirty="0">
                <a:solidFill>
                  <a:srgbClr val="CC0000"/>
                </a:solidFill>
                <a:latin typeface="微软雅黑" panose="020B0503020204020204" pitchFamily="34" charset="-122"/>
              </a:rPr>
              <a:t>万元 购买丁公司</a:t>
            </a:r>
            <a:r>
              <a:rPr lang="en-US" altLang="zh-CN" sz="2000" b="1" dirty="0">
                <a:solidFill>
                  <a:srgbClr val="CC0000"/>
                </a:solidFill>
                <a:latin typeface="微软雅黑" panose="020B0503020204020204" pitchFamily="34" charset="-122"/>
              </a:rPr>
              <a:t>80%</a:t>
            </a:r>
            <a:r>
              <a:rPr lang="zh-CN" altLang="en-US" sz="2000" b="1" dirty="0">
                <a:solidFill>
                  <a:srgbClr val="CC0000"/>
                </a:solidFill>
                <a:latin typeface="微软雅黑" panose="020B0503020204020204" pitchFamily="34" charset="-122"/>
              </a:rPr>
              <a:t>股份呢？ </a:t>
            </a:r>
            <a:endParaRPr lang="zh-CN" altLang="en-US" sz="2000" b="1" dirty="0">
              <a:solidFill>
                <a:srgbClr val="CC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9507"/>
                                        </p:tgtEl>
                                        <p:attrNameLst>
                                          <p:attrName>style.visibility</p:attrName>
                                        </p:attrNameLst>
                                      </p:cBhvr>
                                      <p:to>
                                        <p:strVal val="visible"/>
                                      </p:to>
                                    </p:set>
                                    <p:anim calcmode="lin" valueType="num">
                                      <p:cBhvr additive="base">
                                        <p:cTn id="7" dur="1000" fill="hold"/>
                                        <p:tgtEl>
                                          <p:spTgt spid="149507"/>
                                        </p:tgtEl>
                                        <p:attrNameLst>
                                          <p:attrName>ppt_x</p:attrName>
                                        </p:attrNameLst>
                                      </p:cBhvr>
                                      <p:tavLst>
                                        <p:tav tm="0">
                                          <p:val>
                                            <p:strVal val="0-#ppt_w/2"/>
                                          </p:val>
                                        </p:tav>
                                        <p:tav tm="100000">
                                          <p:val>
                                            <p:strVal val="#ppt_x"/>
                                          </p:val>
                                        </p:tav>
                                      </p:tavLst>
                                    </p:anim>
                                    <p:anim calcmode="lin" valueType="num">
                                      <p:cBhvr additive="base">
                                        <p:cTn id="8" dur="1000" fill="hold"/>
                                        <p:tgtEl>
                                          <p:spTgt spid="1495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49508"/>
                                        </p:tgtEl>
                                        <p:attrNameLst>
                                          <p:attrName>style.visibility</p:attrName>
                                        </p:attrNameLst>
                                      </p:cBhvr>
                                      <p:to>
                                        <p:strVal val="visible"/>
                                      </p:to>
                                    </p:set>
                                    <p:anim calcmode="lin" valueType="num">
                                      <p:cBhvr additive="base">
                                        <p:cTn id="13" dur="1000" fill="hold"/>
                                        <p:tgtEl>
                                          <p:spTgt spid="149508"/>
                                        </p:tgtEl>
                                        <p:attrNameLst>
                                          <p:attrName>ppt_x</p:attrName>
                                        </p:attrNameLst>
                                      </p:cBhvr>
                                      <p:tavLst>
                                        <p:tav tm="0">
                                          <p:val>
                                            <p:strVal val="0-#ppt_w/2"/>
                                          </p:val>
                                        </p:tav>
                                        <p:tav tm="100000">
                                          <p:val>
                                            <p:strVal val="#ppt_x"/>
                                          </p:val>
                                        </p:tav>
                                      </p:tavLst>
                                    </p:anim>
                                    <p:anim calcmode="lin" valueType="num">
                                      <p:cBhvr additive="base">
                                        <p:cTn id="14" dur="1000" fill="hold"/>
                                        <p:tgtEl>
                                          <p:spTgt spid="14950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 presetClass="entr" presetSubtype="10" fill="hold" grpId="0" nodeType="afterEffect">
                                  <p:stCondLst>
                                    <p:cond delay="0"/>
                                  </p:stCondLst>
                                  <p:childTnLst>
                                    <p:set>
                                      <p:cBhvr>
                                        <p:cTn id="17" dur="1" fill="hold">
                                          <p:stCondLst>
                                            <p:cond delay="0"/>
                                          </p:stCondLst>
                                        </p:cTn>
                                        <p:tgtEl>
                                          <p:spTgt spid="149509"/>
                                        </p:tgtEl>
                                        <p:attrNameLst>
                                          <p:attrName>style.visibility</p:attrName>
                                        </p:attrNameLst>
                                      </p:cBhvr>
                                      <p:to>
                                        <p:strVal val="visible"/>
                                      </p:to>
                                    </p:set>
                                    <p:animEffect transition="in" filter="blinds(horizontal)">
                                      <p:cBhvr>
                                        <p:cTn id="18" dur="1000"/>
                                        <p:tgtEl>
                                          <p:spTgt spid="14950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49514"/>
                                        </p:tgtEl>
                                        <p:attrNameLst>
                                          <p:attrName>style.visibility</p:attrName>
                                        </p:attrNameLst>
                                      </p:cBhvr>
                                      <p:to>
                                        <p:strVal val="visible"/>
                                      </p:to>
                                    </p:set>
                                    <p:anim calcmode="lin" valueType="num">
                                      <p:cBhvr additive="base">
                                        <p:cTn id="23" dur="1000" fill="hold"/>
                                        <p:tgtEl>
                                          <p:spTgt spid="149514"/>
                                        </p:tgtEl>
                                        <p:attrNameLst>
                                          <p:attrName>ppt_x</p:attrName>
                                        </p:attrNameLst>
                                      </p:cBhvr>
                                      <p:tavLst>
                                        <p:tav tm="0">
                                          <p:val>
                                            <p:strVal val="0-#ppt_w/2"/>
                                          </p:val>
                                        </p:tav>
                                        <p:tav tm="100000">
                                          <p:val>
                                            <p:strVal val="#ppt_x"/>
                                          </p:val>
                                        </p:tav>
                                      </p:tavLst>
                                    </p:anim>
                                    <p:anim calcmode="lin" valueType="num">
                                      <p:cBhvr additive="base">
                                        <p:cTn id="24" dur="1000" fill="hold"/>
                                        <p:tgtEl>
                                          <p:spTgt spid="14951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3" presetClass="entr" presetSubtype="10" fill="hold" grpId="0" nodeType="afterEffect">
                                  <p:stCondLst>
                                    <p:cond delay="0"/>
                                  </p:stCondLst>
                                  <p:childTnLst>
                                    <p:set>
                                      <p:cBhvr>
                                        <p:cTn id="27" dur="1" fill="hold">
                                          <p:stCondLst>
                                            <p:cond delay="0"/>
                                          </p:stCondLst>
                                        </p:cTn>
                                        <p:tgtEl>
                                          <p:spTgt spid="149515"/>
                                        </p:tgtEl>
                                        <p:attrNameLst>
                                          <p:attrName>style.visibility</p:attrName>
                                        </p:attrNameLst>
                                      </p:cBhvr>
                                      <p:to>
                                        <p:strVal val="visible"/>
                                      </p:to>
                                    </p:set>
                                    <p:animEffect transition="in" filter="blinds(horizontal)">
                                      <p:cBhvr>
                                        <p:cTn id="28" dur="1000"/>
                                        <p:tgtEl>
                                          <p:spTgt spid="149515"/>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49516"/>
                                        </p:tgtEl>
                                        <p:attrNameLst>
                                          <p:attrName>style.visibility</p:attrName>
                                        </p:attrNameLst>
                                      </p:cBhvr>
                                      <p:to>
                                        <p:strVal val="visible"/>
                                      </p:to>
                                    </p:set>
                                    <p:anim calcmode="lin" valueType="num">
                                      <p:cBhvr additive="base">
                                        <p:cTn id="33" dur="500" fill="hold"/>
                                        <p:tgtEl>
                                          <p:spTgt spid="149516"/>
                                        </p:tgtEl>
                                        <p:attrNameLst>
                                          <p:attrName>ppt_x</p:attrName>
                                        </p:attrNameLst>
                                      </p:cBhvr>
                                      <p:tavLst>
                                        <p:tav tm="0">
                                          <p:val>
                                            <p:strVal val="#ppt_x"/>
                                          </p:val>
                                        </p:tav>
                                        <p:tav tm="100000">
                                          <p:val>
                                            <p:strVal val="#ppt_x"/>
                                          </p:val>
                                        </p:tav>
                                      </p:tavLst>
                                    </p:anim>
                                    <p:anim calcmode="lin" valueType="num">
                                      <p:cBhvr additive="base">
                                        <p:cTn id="34" dur="500" fill="hold"/>
                                        <p:tgtEl>
                                          <p:spTgt spid="1495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animBg="1"/>
      <p:bldP spid="149509" grpId="0" animBg="1"/>
      <p:bldP spid="149515" grpId="0" animBg="1"/>
      <p:bldP spid="1495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5" name="Text Box 2"/>
          <p:cNvSpPr txBox="1"/>
          <p:nvPr/>
        </p:nvSpPr>
        <p:spPr>
          <a:xfrm>
            <a:off x="623888" y="908050"/>
            <a:ext cx="4789487" cy="473075"/>
          </a:xfrm>
          <a:prstGeom prst="rect">
            <a:avLst/>
          </a:prstGeom>
          <a:noFill/>
          <a:ln w="9525">
            <a:noFill/>
          </a:ln>
        </p:spPr>
        <p:txBody>
          <a:bodyPr lIns="108850" tIns="54425" rIns="108850" bIns="54425">
            <a:spAutoFit/>
          </a:bodyPr>
          <a:p>
            <a:pPr eaLnBrk="1" hangingPunct="1">
              <a:buClr>
                <a:srgbClr val="FF0000"/>
              </a:buClr>
              <a:buSzPct val="150000"/>
              <a:buFont typeface="Wingdings" panose="05000000000000000000" pitchFamily="2" charset="2"/>
              <a:buBlip>
                <a:blip r:embed="rId1"/>
              </a:buBlip>
            </a:pPr>
            <a:r>
              <a:rPr lang="zh-CN" altLang="en-US" sz="2400" b="1" dirty="0">
                <a:solidFill>
                  <a:srgbClr val="CC0000"/>
                </a:solidFill>
                <a:latin typeface="微软雅黑" panose="020B0503020204020204" pitchFamily="34" charset="-122"/>
              </a:rPr>
              <a:t>以发行债券作为合并对价：</a:t>
            </a:r>
            <a:endParaRPr lang="zh-CN" altLang="en-US" sz="2400" b="1" dirty="0">
              <a:solidFill>
                <a:srgbClr val="CC0000"/>
              </a:solidFill>
              <a:latin typeface="微软雅黑" panose="020B0503020204020204" pitchFamily="34" charset="-122"/>
            </a:endParaRPr>
          </a:p>
        </p:txBody>
      </p:sp>
      <p:sp>
        <p:nvSpPr>
          <p:cNvPr id="28675" name="Text Box 3"/>
          <p:cNvSpPr txBox="1"/>
          <p:nvPr/>
        </p:nvSpPr>
        <p:spPr>
          <a:xfrm>
            <a:off x="719138" y="1557338"/>
            <a:ext cx="10152062" cy="482600"/>
          </a:xfrm>
          <a:prstGeom prst="rect">
            <a:avLst/>
          </a:prstGeom>
          <a:noFill/>
          <a:ln w="9525" cap="flat" cmpd="sng">
            <a:solidFill>
              <a:schemeClr val="bg1"/>
            </a:solidFill>
            <a:prstDash val="solid"/>
            <a:miter/>
            <a:headEnd type="none" w="med" len="med"/>
            <a:tailEnd type="none" w="med" len="med"/>
          </a:ln>
        </p:spPr>
        <p:txBody>
          <a:bodyPr lIns="108850" tIns="54425" rIns="108850" bIns="54425">
            <a:spAutoFit/>
          </a:bodyPr>
          <a:p>
            <a:pPr eaLnBrk="1" hangingPunct="1">
              <a:buFontTx/>
            </a:pPr>
            <a:r>
              <a:rPr lang="zh-CN" altLang="en-US" sz="2400" b="1" dirty="0">
                <a:latin typeface="微软雅黑" panose="020B0503020204020204" pitchFamily="34" charset="-122"/>
              </a:rPr>
              <a:t>借：长期股权投资   </a:t>
            </a:r>
            <a:r>
              <a:rPr lang="en-US" altLang="zh-CN" sz="2400" dirty="0">
                <a:solidFill>
                  <a:srgbClr val="3333FF"/>
                </a:solidFill>
                <a:latin typeface="微软雅黑" panose="020B0503020204020204" pitchFamily="34" charset="-122"/>
              </a:rPr>
              <a:t>[</a:t>
            </a:r>
            <a:r>
              <a:rPr lang="zh-CN" altLang="en-US" sz="2400" dirty="0">
                <a:solidFill>
                  <a:srgbClr val="3333FF"/>
                </a:solidFill>
                <a:latin typeface="微软雅黑" panose="020B0503020204020204" pitchFamily="34" charset="-122"/>
              </a:rPr>
              <a:t>取得的被并方股东权益账面价值份额</a:t>
            </a:r>
            <a:r>
              <a:rPr lang="en-US" altLang="zh-CN" sz="2400" dirty="0">
                <a:solidFill>
                  <a:srgbClr val="3333FF"/>
                </a:solidFill>
                <a:latin typeface="微软雅黑" panose="020B0503020204020204" pitchFamily="34" charset="-122"/>
              </a:rPr>
              <a:t>]</a:t>
            </a:r>
            <a:r>
              <a:rPr lang="en-US" altLang="zh-CN" sz="2400" b="1" dirty="0">
                <a:latin typeface="微软雅黑" panose="020B0503020204020204" pitchFamily="34" charset="-122"/>
              </a:rPr>
              <a:t>          </a:t>
            </a:r>
            <a:r>
              <a:rPr lang="en-US" altLang="zh-CN" sz="2400" b="1" dirty="0">
                <a:solidFill>
                  <a:srgbClr val="3333FF"/>
                </a:solidFill>
                <a:latin typeface="微软雅黑" panose="020B0503020204020204" pitchFamily="34" charset="-122"/>
              </a:rPr>
              <a:t>A</a:t>
            </a:r>
            <a:r>
              <a:rPr lang="en-US" altLang="zh-CN" sz="2400" b="1" dirty="0">
                <a:latin typeface="微软雅黑" panose="020B0503020204020204" pitchFamily="34" charset="-122"/>
              </a:rPr>
              <a:t> </a:t>
            </a:r>
            <a:endParaRPr lang="en-US" altLang="zh-CN" sz="2400" b="1" dirty="0">
              <a:latin typeface="微软雅黑" panose="020B0503020204020204" pitchFamily="34" charset="-122"/>
            </a:endParaRPr>
          </a:p>
        </p:txBody>
      </p:sp>
      <p:sp>
        <p:nvSpPr>
          <p:cNvPr id="28676" name="Text Box 4"/>
          <p:cNvSpPr txBox="1"/>
          <p:nvPr/>
        </p:nvSpPr>
        <p:spPr>
          <a:xfrm>
            <a:off x="527050" y="1916113"/>
            <a:ext cx="11137900" cy="473075"/>
          </a:xfrm>
          <a:prstGeom prst="rect">
            <a:avLst/>
          </a:prstGeom>
          <a:noFill/>
          <a:ln w="9525">
            <a:noFill/>
          </a:ln>
        </p:spPr>
        <p:txBody>
          <a:bodyPr lIns="108850" tIns="54425" rIns="108850" bIns="54425">
            <a:spAutoFit/>
          </a:bodyPr>
          <a:p>
            <a:pPr eaLnBrk="1" hangingPunct="1">
              <a:buFontTx/>
            </a:pPr>
            <a:r>
              <a:rPr lang="en-US" altLang="zh-CN" sz="2400" b="1" dirty="0">
                <a:solidFill>
                  <a:schemeClr val="accent2"/>
                </a:solidFill>
                <a:latin typeface="微软雅黑" panose="020B0503020204020204" pitchFamily="34" charset="-122"/>
              </a:rPr>
              <a:t>        </a:t>
            </a:r>
            <a:r>
              <a:rPr lang="zh-CN" altLang="en-US" sz="2400" b="1" dirty="0">
                <a:latin typeface="微软雅黑" panose="020B0503020204020204" pitchFamily="34" charset="-122"/>
              </a:rPr>
              <a:t>贷：应付债券      </a:t>
            </a:r>
            <a:r>
              <a:rPr lang="en-US" altLang="zh-CN" sz="2400" dirty="0">
                <a:solidFill>
                  <a:srgbClr val="3333FF"/>
                </a:solidFill>
                <a:latin typeface="微软雅黑" panose="020B0503020204020204" pitchFamily="34" charset="-122"/>
              </a:rPr>
              <a:t>[</a:t>
            </a:r>
            <a:r>
              <a:rPr lang="zh-CN" altLang="en-US" sz="2400" dirty="0">
                <a:solidFill>
                  <a:srgbClr val="3333FF"/>
                </a:solidFill>
                <a:latin typeface="微软雅黑" panose="020B0503020204020204" pitchFamily="34" charset="-122"/>
              </a:rPr>
              <a:t>发行债券的面值－相关手续费佣金等</a:t>
            </a:r>
            <a:r>
              <a:rPr lang="en-US" altLang="zh-CN" sz="2400" dirty="0">
                <a:solidFill>
                  <a:srgbClr val="3333FF"/>
                </a:solidFill>
                <a:latin typeface="微软雅黑" panose="020B0503020204020204" pitchFamily="34" charset="-122"/>
              </a:rPr>
              <a:t>]</a:t>
            </a:r>
            <a:r>
              <a:rPr lang="en-US" altLang="zh-CN" sz="2400" b="1" dirty="0">
                <a:latin typeface="微软雅黑" panose="020B0503020204020204" pitchFamily="34" charset="-122"/>
              </a:rPr>
              <a:t>        </a:t>
            </a:r>
            <a:r>
              <a:rPr lang="en-US" altLang="zh-CN" sz="2400" b="1" dirty="0">
                <a:solidFill>
                  <a:srgbClr val="3333FF"/>
                </a:solidFill>
                <a:latin typeface="微软雅黑" panose="020B0503020204020204" pitchFamily="34" charset="-122"/>
              </a:rPr>
              <a:t>B</a:t>
            </a:r>
            <a:endParaRPr lang="en-US" altLang="zh-CN" sz="2400" b="1" dirty="0">
              <a:solidFill>
                <a:srgbClr val="3333FF"/>
              </a:solidFill>
              <a:latin typeface="微软雅黑" panose="020B0503020204020204" pitchFamily="34" charset="-122"/>
            </a:endParaRPr>
          </a:p>
        </p:txBody>
      </p:sp>
      <p:sp>
        <p:nvSpPr>
          <p:cNvPr id="28677" name="Text Box 5"/>
          <p:cNvSpPr txBox="1"/>
          <p:nvPr/>
        </p:nvSpPr>
        <p:spPr>
          <a:xfrm>
            <a:off x="1871663" y="2781300"/>
            <a:ext cx="7488237" cy="473075"/>
          </a:xfrm>
          <a:prstGeom prst="rect">
            <a:avLst/>
          </a:prstGeom>
          <a:noFill/>
          <a:ln w="9525">
            <a:noFill/>
          </a:ln>
        </p:spPr>
        <p:txBody>
          <a:bodyPr lIns="108850" tIns="54425" rIns="108850" bIns="54425">
            <a:spAutoFit/>
          </a:bodyPr>
          <a:p>
            <a:pPr eaLnBrk="1" hangingPunct="1">
              <a:buFontTx/>
            </a:pPr>
            <a:r>
              <a:rPr lang="zh-CN" altLang="en-US" sz="2400" b="1" dirty="0">
                <a:latin typeface="微软雅黑" panose="020B0503020204020204" pitchFamily="34" charset="-122"/>
              </a:rPr>
              <a:t>资本公积       </a:t>
            </a:r>
            <a:r>
              <a:rPr lang="en-US" altLang="zh-CN" sz="2400" dirty="0">
                <a:solidFill>
                  <a:srgbClr val="3333FF"/>
                </a:solidFill>
                <a:latin typeface="微软雅黑" panose="020B0503020204020204" pitchFamily="34" charset="-122"/>
              </a:rPr>
              <a:t>[ A</a:t>
            </a:r>
            <a:r>
              <a:rPr lang="zh-CN" altLang="en-US" sz="2400" dirty="0">
                <a:solidFill>
                  <a:srgbClr val="3333FF"/>
                </a:solidFill>
                <a:latin typeface="微软雅黑" panose="020B0503020204020204" pitchFamily="34" charset="-122"/>
              </a:rPr>
              <a:t>大于债券面值的差额</a:t>
            </a:r>
            <a:r>
              <a:rPr lang="en-US" altLang="zh-CN" sz="2400" dirty="0">
                <a:solidFill>
                  <a:srgbClr val="3333FF"/>
                </a:solidFill>
                <a:latin typeface="微软雅黑" panose="020B0503020204020204" pitchFamily="34" charset="-122"/>
              </a:rPr>
              <a:t>]</a:t>
            </a:r>
            <a:r>
              <a:rPr lang="en-US" altLang="zh-CN" sz="2400" b="1" dirty="0">
                <a:latin typeface="微软雅黑" panose="020B0503020204020204" pitchFamily="34" charset="-122"/>
              </a:rPr>
              <a:t>                                   </a:t>
            </a:r>
            <a:r>
              <a:rPr lang="en-US" altLang="zh-CN" sz="2400" b="1" dirty="0">
                <a:solidFill>
                  <a:srgbClr val="3333FF"/>
                </a:solidFill>
                <a:latin typeface="微软雅黑" panose="020B0503020204020204" pitchFamily="34" charset="-122"/>
              </a:rPr>
              <a:t> </a:t>
            </a:r>
            <a:endParaRPr lang="en-US" altLang="zh-CN" sz="2400" b="1" dirty="0">
              <a:solidFill>
                <a:schemeClr val="accent2"/>
              </a:solidFill>
              <a:latin typeface="微软雅黑" panose="020B0503020204020204" pitchFamily="34" charset="-122"/>
            </a:endParaRPr>
          </a:p>
        </p:txBody>
      </p:sp>
      <p:sp>
        <p:nvSpPr>
          <p:cNvPr id="28678" name="Text Box 6"/>
          <p:cNvSpPr txBox="1"/>
          <p:nvPr/>
        </p:nvSpPr>
        <p:spPr>
          <a:xfrm>
            <a:off x="1103313" y="2349500"/>
            <a:ext cx="8929687" cy="473075"/>
          </a:xfrm>
          <a:prstGeom prst="rect">
            <a:avLst/>
          </a:prstGeom>
          <a:noFill/>
          <a:ln w="9525">
            <a:noFill/>
          </a:ln>
        </p:spPr>
        <p:txBody>
          <a:bodyPr lIns="108850" tIns="54425" rIns="108850" bIns="54425">
            <a:spAutoFit/>
          </a:bodyPr>
          <a:p>
            <a:pPr eaLnBrk="1" hangingPunct="1">
              <a:buFontTx/>
            </a:pPr>
            <a:r>
              <a:rPr lang="en-US" altLang="zh-CN" sz="2400" b="1" dirty="0">
                <a:latin typeface="微软雅黑" panose="020B0503020204020204" pitchFamily="34" charset="-122"/>
              </a:rPr>
              <a:t>        </a:t>
            </a:r>
            <a:r>
              <a:rPr lang="zh-CN" altLang="en-US" sz="2400" b="1" dirty="0">
                <a:latin typeface="微软雅黑" panose="020B0503020204020204" pitchFamily="34" charset="-122"/>
              </a:rPr>
              <a:t>银行存款等   </a:t>
            </a:r>
            <a:r>
              <a:rPr lang="en-US" altLang="zh-CN" sz="2400" dirty="0">
                <a:solidFill>
                  <a:srgbClr val="3333FF"/>
                </a:solidFill>
                <a:latin typeface="微软雅黑" panose="020B0503020204020204" pitchFamily="34" charset="-122"/>
              </a:rPr>
              <a:t>[</a:t>
            </a:r>
            <a:r>
              <a:rPr lang="zh-CN" altLang="en-US" sz="2400" dirty="0">
                <a:solidFill>
                  <a:srgbClr val="3333FF"/>
                </a:solidFill>
                <a:latin typeface="微软雅黑" panose="020B0503020204020204" pitchFamily="34" charset="-122"/>
              </a:rPr>
              <a:t>支付发行债券相关的手续费佣金等</a:t>
            </a:r>
            <a:r>
              <a:rPr lang="en-US" altLang="zh-CN" sz="2400" dirty="0">
                <a:solidFill>
                  <a:srgbClr val="3333FF"/>
                </a:solidFill>
                <a:latin typeface="微软雅黑" panose="020B0503020204020204" pitchFamily="34" charset="-122"/>
              </a:rPr>
              <a:t>]</a:t>
            </a:r>
            <a:r>
              <a:rPr lang="en-US" altLang="zh-CN" sz="2400" b="1" dirty="0">
                <a:latin typeface="微软雅黑" panose="020B0503020204020204" pitchFamily="34" charset="-122"/>
              </a:rPr>
              <a:t>                          </a:t>
            </a:r>
            <a:endParaRPr lang="en-US" altLang="zh-CN" sz="2400" b="1" dirty="0">
              <a:solidFill>
                <a:srgbClr val="3333FF"/>
              </a:solidFill>
              <a:latin typeface="微软雅黑" panose="020B0503020204020204" pitchFamily="34" charset="-122"/>
            </a:endParaRPr>
          </a:p>
        </p:txBody>
      </p:sp>
      <p:sp>
        <p:nvSpPr>
          <p:cNvPr id="28679" name="Text Box 7"/>
          <p:cNvSpPr txBox="1"/>
          <p:nvPr/>
        </p:nvSpPr>
        <p:spPr>
          <a:xfrm>
            <a:off x="217488" y="3509963"/>
            <a:ext cx="4070350" cy="2403475"/>
          </a:xfrm>
          <a:prstGeom prst="rect">
            <a:avLst/>
          </a:prstGeom>
          <a:noFill/>
          <a:ln w="9525" cap="flat" cmpd="sng">
            <a:solidFill>
              <a:srgbClr val="CC0000"/>
            </a:solidFill>
            <a:prstDash val="dash"/>
            <a:miter/>
            <a:headEnd type="none" w="med" len="med"/>
            <a:tailEnd type="none" w="med" len="med"/>
          </a:ln>
        </p:spPr>
        <p:txBody>
          <a:bodyPr lIns="108850" tIns="54425" rIns="108850" bIns="54425">
            <a:spAutoFit/>
          </a:bodyPr>
          <a:p>
            <a:pPr eaLnBrk="1" hangingPunct="1">
              <a:lnSpc>
                <a:spcPct val="125000"/>
              </a:lnSpc>
              <a:buFontTx/>
            </a:pPr>
            <a:r>
              <a:rPr lang="zh-CN" altLang="en-US" sz="2000" b="1" dirty="0">
                <a:solidFill>
                  <a:srgbClr val="FF0000"/>
                </a:solidFill>
                <a:latin typeface="微软雅黑" panose="020B0503020204020204" pitchFamily="34" charset="-122"/>
              </a:rPr>
              <a:t>例题</a:t>
            </a:r>
            <a:r>
              <a:rPr lang="en-US" altLang="zh-CN" sz="2000" b="1" dirty="0">
                <a:solidFill>
                  <a:srgbClr val="FF0000"/>
                </a:solidFill>
                <a:latin typeface="微软雅黑" panose="020B0503020204020204" pitchFamily="34" charset="-122"/>
              </a:rPr>
              <a:t>1</a:t>
            </a:r>
            <a:r>
              <a:rPr lang="zh-CN" altLang="en-US" sz="2000" b="1" dirty="0">
                <a:solidFill>
                  <a:srgbClr val="FF0000"/>
                </a:solidFill>
                <a:latin typeface="微软雅黑" panose="020B0503020204020204" pitchFamily="34" charset="-122"/>
              </a:rPr>
              <a:t>：</a:t>
            </a:r>
            <a:r>
              <a:rPr lang="zh-CN" altLang="en-US" sz="2000" b="1" dirty="0">
                <a:solidFill>
                  <a:srgbClr val="0000CC"/>
                </a:solidFill>
                <a:latin typeface="微软雅黑" panose="020B0503020204020204" pitchFamily="34" charset="-122"/>
              </a:rPr>
              <a:t>甲企业按面值发行</a:t>
            </a:r>
            <a:r>
              <a:rPr lang="en-US" altLang="zh-CN" sz="2000" b="1" dirty="0">
                <a:solidFill>
                  <a:srgbClr val="0000CC"/>
                </a:solidFill>
                <a:latin typeface="微软雅黑" panose="020B0503020204020204" pitchFamily="34" charset="-122"/>
              </a:rPr>
              <a:t>1800</a:t>
            </a:r>
            <a:r>
              <a:rPr lang="zh-CN" altLang="en-US" sz="2000" b="1" dirty="0">
                <a:solidFill>
                  <a:srgbClr val="0000CC"/>
                </a:solidFill>
                <a:latin typeface="微软雅黑" panose="020B0503020204020204" pitchFamily="34" charset="-122"/>
              </a:rPr>
              <a:t>万元的债券给同一集团内的乙公司，取得乙公司的子公司</a:t>
            </a:r>
            <a:r>
              <a:rPr lang="en-US" altLang="zh-CN" sz="2000" b="1" dirty="0">
                <a:solidFill>
                  <a:srgbClr val="0000CC"/>
                </a:solidFill>
                <a:latin typeface="微软雅黑" panose="020B0503020204020204" pitchFamily="34" charset="-122"/>
              </a:rPr>
              <a:t>A</a:t>
            </a:r>
            <a:r>
              <a:rPr lang="zh-CN" altLang="en-US" sz="2000" b="1" dirty="0">
                <a:solidFill>
                  <a:srgbClr val="0000CC"/>
                </a:solidFill>
                <a:latin typeface="微软雅黑" panose="020B0503020204020204" pitchFamily="34" charset="-122"/>
              </a:rPr>
              <a:t>公司</a:t>
            </a:r>
            <a:r>
              <a:rPr lang="en-US" altLang="zh-CN" sz="2000" b="1" dirty="0">
                <a:solidFill>
                  <a:srgbClr val="0000CC"/>
                </a:solidFill>
                <a:latin typeface="微软雅黑" panose="020B0503020204020204" pitchFamily="34" charset="-122"/>
              </a:rPr>
              <a:t>80%</a:t>
            </a:r>
            <a:r>
              <a:rPr lang="zh-CN" altLang="en-US" sz="2000" b="1" dirty="0">
                <a:solidFill>
                  <a:srgbClr val="0000CC"/>
                </a:solidFill>
                <a:latin typeface="微软雅黑" panose="020B0503020204020204" pitchFamily="34" charset="-122"/>
              </a:rPr>
              <a:t>的股权。</a:t>
            </a:r>
            <a:r>
              <a:rPr lang="en-US" altLang="zh-CN" sz="2000" b="1" dirty="0">
                <a:solidFill>
                  <a:srgbClr val="0000CC"/>
                </a:solidFill>
                <a:latin typeface="微软雅黑" panose="020B0503020204020204" pitchFamily="34" charset="-122"/>
              </a:rPr>
              <a:t>A</a:t>
            </a:r>
            <a:r>
              <a:rPr lang="zh-CN" altLang="en-US" sz="2000" b="1" dirty="0">
                <a:solidFill>
                  <a:srgbClr val="0000CC"/>
                </a:solidFill>
                <a:latin typeface="微软雅黑" panose="020B0503020204020204" pitchFamily="34" charset="-122"/>
              </a:rPr>
              <a:t>公司合并日净资产账面价值为</a:t>
            </a:r>
            <a:r>
              <a:rPr lang="en-US" altLang="zh-CN" sz="2000" b="1" dirty="0">
                <a:solidFill>
                  <a:srgbClr val="0000CC"/>
                </a:solidFill>
                <a:latin typeface="微软雅黑" panose="020B0503020204020204" pitchFamily="34" charset="-122"/>
              </a:rPr>
              <a:t>2000</a:t>
            </a:r>
            <a:r>
              <a:rPr lang="zh-CN" altLang="en-US" sz="2000" b="1" dirty="0">
                <a:solidFill>
                  <a:srgbClr val="0000CC"/>
                </a:solidFill>
                <a:latin typeface="微软雅黑" panose="020B0503020204020204" pitchFamily="34" charset="-122"/>
              </a:rPr>
              <a:t>万元。甲公司另支付发行债券有关费用</a:t>
            </a:r>
            <a:r>
              <a:rPr lang="en-US" altLang="zh-CN" sz="2000" b="1" dirty="0">
                <a:solidFill>
                  <a:srgbClr val="0000CC"/>
                </a:solidFill>
                <a:latin typeface="微软雅黑" panose="020B0503020204020204" pitchFamily="34" charset="-122"/>
              </a:rPr>
              <a:t>10</a:t>
            </a:r>
            <a:r>
              <a:rPr lang="zh-CN" altLang="en-US" sz="2000" b="1" dirty="0">
                <a:solidFill>
                  <a:srgbClr val="0000CC"/>
                </a:solidFill>
                <a:latin typeface="微软雅黑" panose="020B0503020204020204" pitchFamily="34" charset="-122"/>
              </a:rPr>
              <a:t>万元。</a:t>
            </a:r>
            <a:endParaRPr lang="zh-CN" altLang="en-US" sz="2000" b="1" dirty="0">
              <a:solidFill>
                <a:srgbClr val="0000CC"/>
              </a:solidFill>
              <a:latin typeface="微软雅黑" panose="020B0503020204020204" pitchFamily="34" charset="-122"/>
            </a:endParaRPr>
          </a:p>
        </p:txBody>
      </p:sp>
      <p:grpSp>
        <p:nvGrpSpPr>
          <p:cNvPr id="2" name="Group 8"/>
          <p:cNvGrpSpPr/>
          <p:nvPr/>
        </p:nvGrpSpPr>
        <p:grpSpPr>
          <a:xfrm>
            <a:off x="4175125" y="3332163"/>
            <a:ext cx="7634288" cy="2978150"/>
            <a:chOff x="2154" y="2205"/>
            <a:chExt cx="3606" cy="1876"/>
          </a:xfrm>
        </p:grpSpPr>
        <p:sp>
          <p:nvSpPr>
            <p:cNvPr id="28681" name="Line 9"/>
            <p:cNvSpPr>
              <a:spLocks noChangeShapeType="1"/>
            </p:cNvSpPr>
            <p:nvPr/>
          </p:nvSpPr>
          <p:spPr bwMode="auto">
            <a:xfrm>
              <a:off x="2200" y="3067"/>
              <a:ext cx="1406" cy="0"/>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682" name="Text Box 10"/>
            <p:cNvSpPr txBox="1">
              <a:spLocks noChangeArrowheads="1"/>
            </p:cNvSpPr>
            <p:nvPr/>
          </p:nvSpPr>
          <p:spPr bwMode="auto">
            <a:xfrm>
              <a:off x="2336" y="2840"/>
              <a:ext cx="1452" cy="231"/>
            </a:xfrm>
            <a:prstGeom prst="rect">
              <a:avLst/>
            </a:prstGeom>
            <a:noFill/>
            <a:ln>
              <a:noFill/>
            </a:ln>
            <a:effectLst/>
          </p:spPr>
          <p:txBody>
            <a:bodyPr>
              <a:spAutoFit/>
            </a:bodyPr>
            <a:lstStyle/>
            <a:p>
              <a:pPr marR="0" defTabSz="914400" eaLnBrk="1" hangingPunct="1">
                <a:buClrTx/>
                <a:buSzTx/>
                <a:buFontTx/>
                <a:buNone/>
                <a:defRPr/>
              </a:pPr>
              <a:r>
                <a:rPr kumimoji="0" lang="zh-CN" altLang="en-US" b="1" kern="1200" cap="none" spc="0" normalizeH="0" baseline="0" noProof="0">
                  <a:solidFill>
                    <a:srgbClr val="0000CC"/>
                  </a:solidFill>
                  <a:latin typeface="+mn-ea"/>
                  <a:ea typeface="+mn-ea"/>
                  <a:cs typeface="+mn-cs"/>
                </a:rPr>
                <a:t>应付债券</a:t>
              </a:r>
              <a:r>
                <a:rPr kumimoji="0" lang="en-US" altLang="zh-CN" b="1" kern="1200" cap="none" spc="0" normalizeH="0" baseline="0" noProof="0">
                  <a:solidFill>
                    <a:srgbClr val="0000CC"/>
                  </a:solidFill>
                  <a:latin typeface="+mn-ea"/>
                  <a:ea typeface="+mn-ea"/>
                  <a:cs typeface="+mn-cs"/>
                </a:rPr>
                <a:t>——</a:t>
              </a:r>
              <a:r>
                <a:rPr kumimoji="0" lang="zh-CN" altLang="en-US" b="1" kern="1200" cap="none" spc="0" normalizeH="0" baseline="0" noProof="0">
                  <a:solidFill>
                    <a:srgbClr val="0000CC"/>
                  </a:solidFill>
                  <a:latin typeface="+mn-ea"/>
                  <a:ea typeface="+mn-ea"/>
                  <a:cs typeface="+mn-cs"/>
                </a:rPr>
                <a:t>面值</a:t>
              </a:r>
              <a:endParaRPr kumimoji="0" lang="zh-CN" altLang="en-US" b="1" kern="1200" cap="none" spc="0" normalizeH="0" baseline="0" noProof="0">
                <a:solidFill>
                  <a:srgbClr val="0000CC"/>
                </a:solidFill>
                <a:latin typeface="+mn-ea"/>
                <a:ea typeface="+mn-ea"/>
                <a:cs typeface="+mn-cs"/>
              </a:endParaRPr>
            </a:p>
          </p:txBody>
        </p:sp>
        <p:sp>
          <p:nvSpPr>
            <p:cNvPr id="28683" name="Text Box 11"/>
            <p:cNvSpPr txBox="1">
              <a:spLocks noChangeArrowheads="1"/>
            </p:cNvSpPr>
            <p:nvPr/>
          </p:nvSpPr>
          <p:spPr bwMode="auto">
            <a:xfrm>
              <a:off x="4195" y="2840"/>
              <a:ext cx="1565" cy="231"/>
            </a:xfrm>
            <a:prstGeom prst="rect">
              <a:avLst/>
            </a:prstGeom>
            <a:noFill/>
            <a:ln>
              <a:noFill/>
            </a:ln>
            <a:effectLst/>
          </p:spPr>
          <p:txBody>
            <a:bodyPr>
              <a:spAutoFit/>
            </a:bodyPr>
            <a:lstStyle/>
            <a:p>
              <a:pPr marR="0" defTabSz="914400" eaLnBrk="1" hangingPunct="1">
                <a:buClrTx/>
                <a:buSzTx/>
                <a:buFontTx/>
                <a:buNone/>
                <a:defRPr/>
              </a:pPr>
              <a:r>
                <a:rPr kumimoji="0" lang="zh-CN" altLang="en-US" b="1" kern="1200" cap="none" spc="0" normalizeH="0" baseline="0" noProof="0">
                  <a:solidFill>
                    <a:srgbClr val="0000CC"/>
                  </a:solidFill>
                  <a:latin typeface="+mn-ea"/>
                  <a:ea typeface="+mn-ea"/>
                  <a:cs typeface="+mn-cs"/>
                </a:rPr>
                <a:t>应付债券</a:t>
              </a:r>
              <a:r>
                <a:rPr kumimoji="0" lang="en-US" altLang="zh-CN" b="1" kern="1200" cap="none" spc="0" normalizeH="0" baseline="0" noProof="0">
                  <a:solidFill>
                    <a:srgbClr val="0000CC"/>
                  </a:solidFill>
                  <a:latin typeface="+mn-ea"/>
                  <a:ea typeface="+mn-ea"/>
                  <a:cs typeface="+mn-cs"/>
                </a:rPr>
                <a:t>——</a:t>
              </a:r>
              <a:r>
                <a:rPr kumimoji="0" lang="zh-CN" altLang="en-US" b="1" kern="1200" cap="none" spc="0" normalizeH="0" baseline="0" noProof="0">
                  <a:solidFill>
                    <a:srgbClr val="0000CC"/>
                  </a:solidFill>
                  <a:latin typeface="+mn-ea"/>
                  <a:ea typeface="+mn-ea"/>
                  <a:cs typeface="+mn-cs"/>
                </a:rPr>
                <a:t>利息调整</a:t>
              </a:r>
              <a:endParaRPr kumimoji="0" lang="zh-CN" altLang="en-US" b="1" kern="1200" cap="none" spc="0" normalizeH="0" baseline="0" noProof="0">
                <a:solidFill>
                  <a:srgbClr val="0000CC"/>
                </a:solidFill>
                <a:latin typeface="+mn-ea"/>
                <a:ea typeface="+mn-ea"/>
                <a:cs typeface="+mn-cs"/>
              </a:endParaRPr>
            </a:p>
          </p:txBody>
        </p:sp>
        <p:sp>
          <p:nvSpPr>
            <p:cNvPr id="28684" name="Line 12"/>
            <p:cNvSpPr>
              <a:spLocks noChangeShapeType="1"/>
            </p:cNvSpPr>
            <p:nvPr/>
          </p:nvSpPr>
          <p:spPr bwMode="auto">
            <a:xfrm>
              <a:off x="2154" y="2523"/>
              <a:ext cx="1407" cy="0"/>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685" name="Line 13"/>
            <p:cNvSpPr>
              <a:spLocks noChangeShapeType="1"/>
            </p:cNvSpPr>
            <p:nvPr/>
          </p:nvSpPr>
          <p:spPr bwMode="auto">
            <a:xfrm>
              <a:off x="2880" y="2523"/>
              <a:ext cx="0" cy="318"/>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686" name="Text Box 14"/>
            <p:cNvSpPr txBox="1">
              <a:spLocks noChangeArrowheads="1"/>
            </p:cNvSpPr>
            <p:nvPr/>
          </p:nvSpPr>
          <p:spPr bwMode="auto">
            <a:xfrm>
              <a:off x="2562" y="2251"/>
              <a:ext cx="919" cy="231"/>
            </a:xfrm>
            <a:prstGeom prst="rect">
              <a:avLst/>
            </a:prstGeom>
            <a:noFill/>
            <a:ln>
              <a:noFill/>
            </a:ln>
            <a:effectLst/>
          </p:spPr>
          <p:txBody>
            <a:bodyPr>
              <a:spAutoFit/>
            </a:bodyPr>
            <a:lstStyle/>
            <a:p>
              <a:pPr marR="0" defTabSz="914400" eaLnBrk="1" hangingPunct="1">
                <a:buClrTx/>
                <a:buSzTx/>
                <a:buFontTx/>
                <a:buNone/>
                <a:defRPr/>
              </a:pPr>
              <a:r>
                <a:rPr kumimoji="0" lang="zh-CN" altLang="en-US" b="1" kern="1200" cap="none" spc="0" normalizeH="0" baseline="0" noProof="0">
                  <a:solidFill>
                    <a:srgbClr val="0000CC"/>
                  </a:solidFill>
                  <a:latin typeface="+mn-ea"/>
                  <a:ea typeface="+mn-ea"/>
                  <a:cs typeface="+mn-cs"/>
                </a:rPr>
                <a:t>银行存款</a:t>
              </a:r>
              <a:endParaRPr kumimoji="0" lang="zh-CN" altLang="en-US" b="1" kern="1200" cap="none" spc="0" normalizeH="0" baseline="0" noProof="0">
                <a:solidFill>
                  <a:srgbClr val="0000CC"/>
                </a:solidFill>
                <a:latin typeface="+mn-ea"/>
                <a:ea typeface="+mn-ea"/>
                <a:cs typeface="+mn-cs"/>
              </a:endParaRPr>
            </a:p>
          </p:txBody>
        </p:sp>
        <p:sp>
          <p:nvSpPr>
            <p:cNvPr id="28687" name="Line 15"/>
            <p:cNvSpPr>
              <a:spLocks noChangeShapeType="1"/>
            </p:cNvSpPr>
            <p:nvPr/>
          </p:nvSpPr>
          <p:spPr bwMode="auto">
            <a:xfrm>
              <a:off x="4921" y="2478"/>
              <a:ext cx="0" cy="363"/>
            </a:xfrm>
            <a:prstGeom prst="line">
              <a:avLst/>
            </a:prstGeom>
            <a:noFill/>
            <a:ln w="9525">
              <a:solidFill>
                <a:schemeClr val="accent2"/>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688" name="Line 16"/>
            <p:cNvSpPr>
              <a:spLocks noChangeShapeType="1"/>
            </p:cNvSpPr>
            <p:nvPr/>
          </p:nvSpPr>
          <p:spPr bwMode="auto">
            <a:xfrm>
              <a:off x="4241" y="2478"/>
              <a:ext cx="1361" cy="0"/>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689" name="Line 17"/>
            <p:cNvSpPr>
              <a:spLocks noChangeShapeType="1"/>
            </p:cNvSpPr>
            <p:nvPr/>
          </p:nvSpPr>
          <p:spPr bwMode="auto">
            <a:xfrm>
              <a:off x="4241" y="3067"/>
              <a:ext cx="1361" cy="0"/>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690" name="Text Box 18"/>
            <p:cNvSpPr txBox="1">
              <a:spLocks noChangeArrowheads="1"/>
            </p:cNvSpPr>
            <p:nvPr/>
          </p:nvSpPr>
          <p:spPr bwMode="auto">
            <a:xfrm>
              <a:off x="4332" y="2205"/>
              <a:ext cx="1224" cy="231"/>
            </a:xfrm>
            <a:prstGeom prst="rect">
              <a:avLst/>
            </a:prstGeom>
            <a:noFill/>
            <a:ln>
              <a:noFill/>
            </a:ln>
            <a:effectLst/>
          </p:spPr>
          <p:txBody>
            <a:bodyPr>
              <a:spAutoFit/>
            </a:bodyPr>
            <a:lstStyle/>
            <a:p>
              <a:pPr marR="0" defTabSz="914400" eaLnBrk="1" hangingPunct="1">
                <a:buClrTx/>
                <a:buSzTx/>
                <a:buFontTx/>
                <a:buNone/>
                <a:defRPr/>
              </a:pPr>
              <a:r>
                <a:rPr kumimoji="0" lang="zh-CN" altLang="en-US" b="1" kern="1200" cap="none" spc="0" normalizeH="0" baseline="0" noProof="0">
                  <a:solidFill>
                    <a:srgbClr val="0000CC"/>
                  </a:solidFill>
                  <a:latin typeface="+mn-ea"/>
                  <a:ea typeface="+mn-ea"/>
                  <a:cs typeface="+mn-cs"/>
                </a:rPr>
                <a:t>长期股权投资</a:t>
              </a:r>
              <a:endParaRPr kumimoji="0" lang="zh-CN" altLang="en-US" b="1" kern="1200" cap="none" spc="0" normalizeH="0" baseline="0" noProof="0">
                <a:solidFill>
                  <a:srgbClr val="0000CC"/>
                </a:solidFill>
                <a:latin typeface="+mn-ea"/>
                <a:ea typeface="+mn-ea"/>
                <a:cs typeface="+mn-cs"/>
              </a:endParaRPr>
            </a:p>
          </p:txBody>
        </p:sp>
        <p:sp>
          <p:nvSpPr>
            <p:cNvPr id="28691" name="Line 19"/>
            <p:cNvSpPr>
              <a:spLocks noChangeShapeType="1"/>
            </p:cNvSpPr>
            <p:nvPr/>
          </p:nvSpPr>
          <p:spPr bwMode="auto">
            <a:xfrm>
              <a:off x="4921" y="3067"/>
              <a:ext cx="0" cy="364"/>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692" name="Line 20"/>
            <p:cNvSpPr>
              <a:spLocks noChangeShapeType="1"/>
            </p:cNvSpPr>
            <p:nvPr/>
          </p:nvSpPr>
          <p:spPr bwMode="auto">
            <a:xfrm>
              <a:off x="2925" y="3067"/>
              <a:ext cx="0" cy="364"/>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693" name="Text Box 21"/>
            <p:cNvSpPr txBox="1">
              <a:spLocks noChangeArrowheads="1"/>
            </p:cNvSpPr>
            <p:nvPr/>
          </p:nvSpPr>
          <p:spPr bwMode="auto">
            <a:xfrm>
              <a:off x="3016" y="3158"/>
              <a:ext cx="499" cy="288"/>
            </a:xfrm>
            <a:prstGeom prst="rect">
              <a:avLst/>
            </a:prstGeom>
            <a:noFill/>
            <a:ln>
              <a:noFill/>
            </a:ln>
            <a:effectLst/>
          </p:spPr>
          <p:txBody>
            <a:bodyPr>
              <a:spAutoFit/>
            </a:bodyPr>
            <a:lstStyle/>
            <a:p>
              <a:pPr marR="0" defTabSz="914400" eaLnBrk="1" hangingPunct="1">
                <a:buClrTx/>
                <a:buSzTx/>
                <a:buFontTx/>
                <a:buNone/>
                <a:defRPr/>
              </a:pPr>
              <a:r>
                <a:rPr kumimoji="0" lang="en-US" altLang="zh-CN" sz="2400" b="1" kern="1200" cap="none" spc="0" normalizeH="0" baseline="0" noProof="0" dirty="0">
                  <a:latin typeface="+mn-ea"/>
                  <a:ea typeface="+mn-ea"/>
                  <a:cs typeface="+mn-cs"/>
                </a:rPr>
                <a:t>1800</a:t>
              </a:r>
              <a:endParaRPr kumimoji="0" lang="en-US" altLang="zh-CN" sz="2400" b="1" kern="1200" cap="none" spc="0" normalizeH="0" baseline="0" noProof="0" dirty="0">
                <a:latin typeface="+mn-ea"/>
                <a:ea typeface="+mn-ea"/>
                <a:cs typeface="+mn-cs"/>
              </a:endParaRPr>
            </a:p>
          </p:txBody>
        </p:sp>
        <p:sp>
          <p:nvSpPr>
            <p:cNvPr id="28694" name="Text Box 22"/>
            <p:cNvSpPr txBox="1">
              <a:spLocks noChangeArrowheads="1"/>
            </p:cNvSpPr>
            <p:nvPr/>
          </p:nvSpPr>
          <p:spPr bwMode="auto">
            <a:xfrm>
              <a:off x="4604" y="3113"/>
              <a:ext cx="318" cy="288"/>
            </a:xfrm>
            <a:prstGeom prst="rect">
              <a:avLst/>
            </a:prstGeom>
            <a:noFill/>
            <a:ln>
              <a:noFill/>
            </a:ln>
            <a:effectLst/>
          </p:spPr>
          <p:txBody>
            <a:bodyPr>
              <a:spAutoFit/>
            </a:bodyPr>
            <a:lstStyle/>
            <a:p>
              <a:pPr marR="0" defTabSz="914400" eaLnBrk="1" hangingPunct="1">
                <a:buClrTx/>
                <a:buSzTx/>
                <a:buFontTx/>
                <a:buNone/>
                <a:defRPr/>
              </a:pPr>
              <a:r>
                <a:rPr kumimoji="0" lang="en-US" altLang="zh-CN" sz="2400" b="1" kern="1200" cap="none" spc="0" normalizeH="0" baseline="0" noProof="0" dirty="0">
                  <a:latin typeface="+mn-ea"/>
                  <a:ea typeface="+mn-ea"/>
                  <a:cs typeface="+mn-cs"/>
                </a:rPr>
                <a:t>10</a:t>
              </a:r>
              <a:endParaRPr kumimoji="0" lang="en-US" altLang="zh-CN" sz="2400" b="1" kern="1200" cap="none" spc="0" normalizeH="0" baseline="0" noProof="0" dirty="0">
                <a:latin typeface="+mn-ea"/>
                <a:ea typeface="+mn-ea"/>
                <a:cs typeface="+mn-cs"/>
              </a:endParaRPr>
            </a:p>
          </p:txBody>
        </p:sp>
        <p:sp>
          <p:nvSpPr>
            <p:cNvPr id="28695" name="Text Box 23"/>
            <p:cNvSpPr txBox="1">
              <a:spLocks noChangeArrowheads="1"/>
            </p:cNvSpPr>
            <p:nvPr/>
          </p:nvSpPr>
          <p:spPr bwMode="auto">
            <a:xfrm>
              <a:off x="3198" y="2568"/>
              <a:ext cx="317" cy="288"/>
            </a:xfrm>
            <a:prstGeom prst="rect">
              <a:avLst/>
            </a:prstGeom>
            <a:noFill/>
            <a:ln>
              <a:noFill/>
            </a:ln>
            <a:effectLst/>
          </p:spPr>
          <p:txBody>
            <a:bodyPr>
              <a:spAutoFit/>
            </a:bodyPr>
            <a:lstStyle/>
            <a:p>
              <a:pPr marR="0" defTabSz="914400" eaLnBrk="1" hangingPunct="1">
                <a:buClrTx/>
                <a:buSzTx/>
                <a:buFontTx/>
                <a:buNone/>
                <a:defRPr/>
              </a:pPr>
              <a:r>
                <a:rPr kumimoji="0" lang="en-US" altLang="zh-CN" sz="2400" b="1" kern="1200" cap="none" spc="0" normalizeH="0" baseline="0" noProof="0" dirty="0">
                  <a:latin typeface="+mn-ea"/>
                  <a:ea typeface="+mn-ea"/>
                  <a:cs typeface="+mn-cs"/>
                </a:rPr>
                <a:t>10</a:t>
              </a:r>
              <a:endParaRPr kumimoji="0" lang="en-US" altLang="zh-CN" sz="2400" b="1" kern="1200" cap="none" spc="0" normalizeH="0" baseline="0" noProof="0" dirty="0">
                <a:latin typeface="+mn-ea"/>
                <a:ea typeface="+mn-ea"/>
                <a:cs typeface="+mn-cs"/>
              </a:endParaRPr>
            </a:p>
          </p:txBody>
        </p:sp>
        <p:sp>
          <p:nvSpPr>
            <p:cNvPr id="28696" name="Text Box 24"/>
            <p:cNvSpPr txBox="1">
              <a:spLocks noChangeArrowheads="1"/>
            </p:cNvSpPr>
            <p:nvPr/>
          </p:nvSpPr>
          <p:spPr bwMode="auto">
            <a:xfrm>
              <a:off x="4377" y="2568"/>
              <a:ext cx="589" cy="288"/>
            </a:xfrm>
            <a:prstGeom prst="rect">
              <a:avLst/>
            </a:prstGeom>
            <a:noFill/>
            <a:ln>
              <a:noFill/>
            </a:ln>
            <a:effectLst/>
          </p:spPr>
          <p:txBody>
            <a:bodyPr>
              <a:spAutoFit/>
            </a:bodyPr>
            <a:lstStyle/>
            <a:p>
              <a:pPr marR="0" defTabSz="914400" eaLnBrk="1" hangingPunct="1">
                <a:buClrTx/>
                <a:buSzTx/>
                <a:buFontTx/>
                <a:buNone/>
                <a:defRPr/>
              </a:pPr>
              <a:r>
                <a:rPr kumimoji="0" lang="en-US" altLang="zh-CN" sz="2400" b="1" kern="1200" cap="none" spc="0" normalizeH="0" baseline="0" noProof="0" dirty="0">
                  <a:solidFill>
                    <a:srgbClr val="0000CC"/>
                  </a:solidFill>
                  <a:latin typeface="+mn-ea"/>
                  <a:ea typeface="+mn-ea"/>
                  <a:cs typeface="+mn-cs"/>
                </a:rPr>
                <a:t>1600</a:t>
              </a:r>
              <a:endParaRPr kumimoji="0" lang="en-US" altLang="zh-CN" sz="2400" b="1" kern="1200" cap="none" spc="0" normalizeH="0" baseline="0" noProof="0" dirty="0">
                <a:solidFill>
                  <a:srgbClr val="0000CC"/>
                </a:solidFill>
                <a:latin typeface="+mn-ea"/>
                <a:ea typeface="+mn-ea"/>
                <a:cs typeface="+mn-cs"/>
              </a:endParaRPr>
            </a:p>
          </p:txBody>
        </p:sp>
        <p:sp>
          <p:nvSpPr>
            <p:cNvPr id="28697" name="Text Box 25"/>
            <p:cNvSpPr txBox="1">
              <a:spLocks noChangeArrowheads="1"/>
            </p:cNvSpPr>
            <p:nvPr/>
          </p:nvSpPr>
          <p:spPr bwMode="auto">
            <a:xfrm>
              <a:off x="4604" y="3475"/>
              <a:ext cx="727" cy="231"/>
            </a:xfrm>
            <a:prstGeom prst="rect">
              <a:avLst/>
            </a:prstGeom>
            <a:noFill/>
            <a:ln>
              <a:noFill/>
            </a:ln>
            <a:effectLst/>
          </p:spPr>
          <p:txBody>
            <a:bodyPr>
              <a:spAutoFit/>
            </a:bodyPr>
            <a:lstStyle/>
            <a:p>
              <a:pPr marR="0" defTabSz="914400" eaLnBrk="1" hangingPunct="1">
                <a:buClrTx/>
                <a:buSzTx/>
                <a:buFontTx/>
                <a:buNone/>
                <a:defRPr/>
              </a:pPr>
              <a:r>
                <a:rPr kumimoji="0" lang="zh-CN" altLang="en-US" b="1" kern="1200" cap="none" spc="0" normalizeH="0" baseline="0" noProof="0">
                  <a:solidFill>
                    <a:srgbClr val="0000CC"/>
                  </a:solidFill>
                  <a:latin typeface="+mn-ea"/>
                  <a:ea typeface="+mn-ea"/>
                  <a:cs typeface="+mn-cs"/>
                </a:rPr>
                <a:t>资本公积</a:t>
              </a:r>
              <a:endParaRPr kumimoji="0" lang="zh-CN" altLang="en-US" b="1" kern="1200" cap="none" spc="0" normalizeH="0" baseline="0" noProof="0">
                <a:solidFill>
                  <a:srgbClr val="0000CC"/>
                </a:solidFill>
                <a:latin typeface="+mn-ea"/>
                <a:ea typeface="+mn-ea"/>
                <a:cs typeface="+mn-cs"/>
              </a:endParaRPr>
            </a:p>
          </p:txBody>
        </p:sp>
        <p:sp>
          <p:nvSpPr>
            <p:cNvPr id="28698" name="Line 26"/>
            <p:cNvSpPr>
              <a:spLocks noChangeShapeType="1"/>
            </p:cNvSpPr>
            <p:nvPr/>
          </p:nvSpPr>
          <p:spPr bwMode="auto">
            <a:xfrm>
              <a:off x="3696" y="3249"/>
              <a:ext cx="590" cy="0"/>
            </a:xfrm>
            <a:prstGeom prst="line">
              <a:avLst/>
            </a:prstGeom>
            <a:noFill/>
            <a:ln w="19050">
              <a:solidFill>
                <a:srgbClr val="FF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699" name="Line 27"/>
            <p:cNvSpPr>
              <a:spLocks noChangeShapeType="1"/>
            </p:cNvSpPr>
            <p:nvPr/>
          </p:nvSpPr>
          <p:spPr bwMode="auto">
            <a:xfrm>
              <a:off x="3742" y="2659"/>
              <a:ext cx="0" cy="1179"/>
            </a:xfrm>
            <a:prstGeom prst="line">
              <a:avLst/>
            </a:prstGeom>
            <a:noFill/>
            <a:ln w="19050">
              <a:solidFill>
                <a:srgbClr val="FF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700" name="Line 28"/>
            <p:cNvSpPr>
              <a:spLocks noChangeShapeType="1"/>
            </p:cNvSpPr>
            <p:nvPr/>
          </p:nvSpPr>
          <p:spPr bwMode="auto">
            <a:xfrm>
              <a:off x="3424" y="2659"/>
              <a:ext cx="863" cy="0"/>
            </a:xfrm>
            <a:prstGeom prst="line">
              <a:avLst/>
            </a:prstGeom>
            <a:noFill/>
            <a:ln w="19050">
              <a:solidFill>
                <a:srgbClr val="FF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701" name="Line 29"/>
            <p:cNvSpPr>
              <a:spLocks noChangeShapeType="1"/>
            </p:cNvSpPr>
            <p:nvPr/>
          </p:nvSpPr>
          <p:spPr bwMode="auto">
            <a:xfrm>
              <a:off x="4241" y="3702"/>
              <a:ext cx="1361" cy="0"/>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702" name="Line 30"/>
            <p:cNvSpPr>
              <a:spLocks noChangeShapeType="1"/>
            </p:cNvSpPr>
            <p:nvPr/>
          </p:nvSpPr>
          <p:spPr bwMode="auto">
            <a:xfrm>
              <a:off x="4921" y="3702"/>
              <a:ext cx="0" cy="363"/>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703" name="Text Box 31"/>
            <p:cNvSpPr txBox="1">
              <a:spLocks noChangeArrowheads="1"/>
            </p:cNvSpPr>
            <p:nvPr/>
          </p:nvSpPr>
          <p:spPr bwMode="auto">
            <a:xfrm>
              <a:off x="4468" y="3793"/>
              <a:ext cx="500" cy="288"/>
            </a:xfrm>
            <a:prstGeom prst="rect">
              <a:avLst/>
            </a:prstGeom>
            <a:noFill/>
            <a:ln>
              <a:noFill/>
            </a:ln>
            <a:effectLst/>
          </p:spPr>
          <p:txBody>
            <a:bodyPr>
              <a:spAutoFit/>
            </a:bodyPr>
            <a:lstStyle/>
            <a:p>
              <a:pPr marR="0" defTabSz="914400" eaLnBrk="1" hangingPunct="1">
                <a:buClrTx/>
                <a:buSzTx/>
                <a:buFontTx/>
                <a:buNone/>
                <a:defRPr/>
              </a:pPr>
              <a:r>
                <a:rPr kumimoji="0" lang="en-US" altLang="zh-CN" sz="2400" b="1" kern="1200" cap="none" spc="0" normalizeH="0" baseline="0" noProof="0" dirty="0">
                  <a:latin typeface="+mn-ea"/>
                  <a:ea typeface="+mn-ea"/>
                  <a:cs typeface="+mn-cs"/>
                </a:rPr>
                <a:t>200</a:t>
              </a:r>
              <a:endParaRPr kumimoji="0" lang="en-US" altLang="zh-CN" sz="2400" b="1" kern="1200" cap="none" spc="0" normalizeH="0" baseline="0" noProof="0" dirty="0">
                <a:latin typeface="+mn-ea"/>
                <a:ea typeface="+mn-ea"/>
                <a:cs typeface="+mn-cs"/>
              </a:endParaRPr>
            </a:p>
          </p:txBody>
        </p:sp>
        <p:sp>
          <p:nvSpPr>
            <p:cNvPr id="28704" name="Line 32"/>
            <p:cNvSpPr>
              <a:spLocks noChangeShapeType="1"/>
            </p:cNvSpPr>
            <p:nvPr/>
          </p:nvSpPr>
          <p:spPr bwMode="auto">
            <a:xfrm>
              <a:off x="3424" y="3249"/>
              <a:ext cx="318" cy="0"/>
            </a:xfrm>
            <a:prstGeom prst="line">
              <a:avLst/>
            </a:prstGeom>
            <a:noFill/>
            <a:ln w="19050">
              <a:solidFill>
                <a:srgbClr val="FF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28705" name="Line 33"/>
            <p:cNvSpPr>
              <a:spLocks noChangeShapeType="1"/>
            </p:cNvSpPr>
            <p:nvPr/>
          </p:nvSpPr>
          <p:spPr bwMode="auto">
            <a:xfrm>
              <a:off x="3742" y="3838"/>
              <a:ext cx="545" cy="0"/>
            </a:xfrm>
            <a:prstGeom prst="line">
              <a:avLst/>
            </a:prstGeom>
            <a:noFill/>
            <a:ln w="19050">
              <a:solidFill>
                <a:srgbClr val="FF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grpSp>
      <p:sp>
        <p:nvSpPr>
          <p:cNvPr id="33802" name="Oval 34"/>
          <p:cNvSpPr/>
          <p:nvPr/>
        </p:nvSpPr>
        <p:spPr>
          <a:xfrm>
            <a:off x="7505700" y="604838"/>
            <a:ext cx="4029075" cy="906462"/>
          </a:xfrm>
          <a:prstGeom prst="ellipse">
            <a:avLst/>
          </a:prstGeom>
          <a:solidFill>
            <a:srgbClr val="FFFFFF"/>
          </a:solidFill>
          <a:ln w="9525" cap="flat" cmpd="sng">
            <a:solidFill>
              <a:srgbClr val="0000CC"/>
            </a:solidFill>
            <a:prstDash val="solid"/>
            <a:headEnd type="none" w="med" len="med"/>
            <a:tailEnd type="none" w="med" len="med"/>
          </a:ln>
        </p:spPr>
        <p:txBody>
          <a:bodyPr wrap="none" lIns="108850" tIns="54425" rIns="108850" bIns="54425" anchor="ctr" anchorCtr="0"/>
          <a:p>
            <a:pPr algn="ctr" eaLnBrk="1" hangingPunct="1">
              <a:buFontTx/>
            </a:pPr>
            <a:r>
              <a:rPr lang="zh-CN" altLang="en-US" sz="2000" b="1" dirty="0">
                <a:solidFill>
                  <a:srgbClr val="C00000"/>
                </a:solidFill>
                <a:latin typeface="微软雅黑" panose="020B0503020204020204" pitchFamily="34" charset="-122"/>
              </a:rPr>
              <a:t>同一控制下的企业合并</a:t>
            </a:r>
            <a:endParaRPr lang="zh-CN" altLang="en-US" sz="2000" b="1" dirty="0">
              <a:solidFill>
                <a:srgbClr val="C00000"/>
              </a:solidFill>
              <a:latin typeface="微软雅黑" panose="020B0503020204020204" pitchFamily="34" charset="-122"/>
            </a:endParaRPr>
          </a:p>
          <a:p>
            <a:pPr algn="ctr" eaLnBrk="1" hangingPunct="1">
              <a:buFontTx/>
            </a:pPr>
            <a:r>
              <a:rPr lang="zh-CN" altLang="en-US" sz="2000" b="1" dirty="0">
                <a:solidFill>
                  <a:srgbClr val="C00000"/>
                </a:solidFill>
                <a:latin typeface="微软雅黑" panose="020B0503020204020204" pitchFamily="34" charset="-122"/>
              </a:rPr>
              <a:t>取得股权投资的账务处理</a:t>
            </a:r>
            <a:endParaRPr lang="zh-CN" altLang="en-US" sz="2000" b="1" dirty="0">
              <a:solidFill>
                <a:srgbClr val="C00000"/>
              </a:solidFill>
              <a:latin typeface="微软雅黑" panose="020B0503020204020204" pitchFamily="34" charset="-122"/>
            </a:endParaRPr>
          </a:p>
        </p:txBody>
      </p:sp>
      <p:sp>
        <p:nvSpPr>
          <p:cNvPr id="28707" name="AutoShape 35"/>
          <p:cNvSpPr/>
          <p:nvPr/>
        </p:nvSpPr>
        <p:spPr bwMode="auto">
          <a:xfrm>
            <a:off x="9772650" y="2781300"/>
            <a:ext cx="1893888" cy="431800"/>
          </a:xfrm>
          <a:prstGeom prst="borderCallout2">
            <a:avLst>
              <a:gd name="adj1" fmla="val 26472"/>
              <a:gd name="adj2" fmla="val -4023"/>
              <a:gd name="adj3" fmla="val 26472"/>
              <a:gd name="adj4" fmla="val -19782"/>
              <a:gd name="adj5" fmla="val 277204"/>
              <a:gd name="adj6" fmla="val -35875"/>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lIns="108850" tIns="54425" rIns="108850" bIns="54425"/>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2000×80%</a:t>
            </a:r>
            <a:endParaRPr kumimoji="0" lang="en-US" altLang="zh-CN" sz="20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sp>
        <p:nvSpPr>
          <p:cNvPr id="138278" name="Line 38"/>
          <p:cNvSpPr/>
          <p:nvPr/>
        </p:nvSpPr>
        <p:spPr>
          <a:xfrm>
            <a:off x="10020300" y="3784600"/>
            <a:ext cx="0" cy="431800"/>
          </a:xfrm>
          <a:prstGeom prst="line">
            <a:avLst/>
          </a:prstGeom>
          <a:ln w="9525" cap="flat" cmpd="sng">
            <a:solidFill>
              <a:schemeClr val="tx1"/>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checkerboard(across)">
                                      <p:cBhvr>
                                        <p:cTn id="7" dur="500"/>
                                        <p:tgtEl>
                                          <p:spTgt spid="2867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8676"/>
                                        </p:tgtEl>
                                        <p:attrNameLst>
                                          <p:attrName>style.visibility</p:attrName>
                                        </p:attrNameLst>
                                      </p:cBhvr>
                                      <p:to>
                                        <p:strVal val="visible"/>
                                      </p:to>
                                    </p:set>
                                    <p:animEffect transition="in" filter="checkerboard(across)">
                                      <p:cBhvr>
                                        <p:cTn id="12" dur="500"/>
                                        <p:tgtEl>
                                          <p:spTgt spid="28676"/>
                                        </p:tgtEl>
                                      </p:cBhvr>
                                    </p:animEffect>
                                  </p:childTnLst>
                                </p:cTn>
                              </p:par>
                            </p:childTnLst>
                          </p:cTn>
                        </p:par>
                        <p:par>
                          <p:cTn id="13" fill="hold">
                            <p:stCondLst>
                              <p:cond delay="500"/>
                            </p:stCondLst>
                            <p:childTnLst>
                              <p:par>
                                <p:cTn id="14" presetID="5" presetClass="entr" presetSubtype="10" fill="hold" grpId="0" nodeType="afterEffect">
                                  <p:stCondLst>
                                    <p:cond delay="0"/>
                                  </p:stCondLst>
                                  <p:childTnLst>
                                    <p:set>
                                      <p:cBhvr>
                                        <p:cTn id="15" dur="1" fill="hold">
                                          <p:stCondLst>
                                            <p:cond delay="0"/>
                                          </p:stCondLst>
                                        </p:cTn>
                                        <p:tgtEl>
                                          <p:spTgt spid="28678"/>
                                        </p:tgtEl>
                                        <p:attrNameLst>
                                          <p:attrName>style.visibility</p:attrName>
                                        </p:attrNameLst>
                                      </p:cBhvr>
                                      <p:to>
                                        <p:strVal val="visible"/>
                                      </p:to>
                                    </p:set>
                                    <p:animEffect transition="in" filter="checkerboard(across)">
                                      <p:cBhvr>
                                        <p:cTn id="16" dur="500"/>
                                        <p:tgtEl>
                                          <p:spTgt spid="28678"/>
                                        </p:tgtEl>
                                      </p:cBhvr>
                                    </p:animEffect>
                                  </p:childTnLst>
                                </p:cTn>
                              </p:par>
                            </p:childTnLst>
                          </p:cTn>
                        </p:par>
                        <p:par>
                          <p:cTn id="17" fill="hold">
                            <p:stCondLst>
                              <p:cond delay="1000"/>
                            </p:stCondLst>
                            <p:childTnLst>
                              <p:par>
                                <p:cTn id="18" presetID="5" presetClass="entr" presetSubtype="10" fill="hold" grpId="0" nodeType="afterEffect">
                                  <p:stCondLst>
                                    <p:cond delay="0"/>
                                  </p:stCondLst>
                                  <p:childTnLst>
                                    <p:set>
                                      <p:cBhvr>
                                        <p:cTn id="19" dur="1" fill="hold">
                                          <p:stCondLst>
                                            <p:cond delay="0"/>
                                          </p:stCondLst>
                                        </p:cTn>
                                        <p:tgtEl>
                                          <p:spTgt spid="28677"/>
                                        </p:tgtEl>
                                        <p:attrNameLst>
                                          <p:attrName>style.visibility</p:attrName>
                                        </p:attrNameLst>
                                      </p:cBhvr>
                                      <p:to>
                                        <p:strVal val="visible"/>
                                      </p:to>
                                    </p:set>
                                    <p:animEffect transition="in" filter="checkerboard(across)">
                                      <p:cBhvr>
                                        <p:cTn id="20" dur="500"/>
                                        <p:tgtEl>
                                          <p:spTgt spid="2867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grpId="0" nodeType="clickEffect">
                                  <p:stCondLst>
                                    <p:cond delay="0"/>
                                  </p:stCondLst>
                                  <p:childTnLst>
                                    <p:set>
                                      <p:cBhvr>
                                        <p:cTn id="24" dur="1" fill="hold">
                                          <p:stCondLst>
                                            <p:cond delay="0"/>
                                          </p:stCondLst>
                                        </p:cTn>
                                        <p:tgtEl>
                                          <p:spTgt spid="28679"/>
                                        </p:tgtEl>
                                        <p:attrNameLst>
                                          <p:attrName>style.visibility</p:attrName>
                                        </p:attrNameLst>
                                      </p:cBhvr>
                                      <p:to>
                                        <p:strVal val="visible"/>
                                      </p:to>
                                    </p:set>
                                    <p:animEffect transition="in" filter="slide(fromLeft)">
                                      <p:cBhvr>
                                        <p:cTn id="25" dur="500"/>
                                        <p:tgtEl>
                                          <p:spTgt spid="2867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checkerboard(across)">
                                      <p:cBhvr>
                                        <p:cTn id="30" dur="500"/>
                                        <p:tgtEl>
                                          <p:spTgt spid="2"/>
                                        </p:tgtEl>
                                      </p:cBhvr>
                                    </p:animEffect>
                                  </p:childTnLst>
                                </p:cTn>
                              </p:par>
                              <p:par>
                                <p:cTn id="31" presetID="3" presetClass="entr" presetSubtype="10" fill="hold" nodeType="withEffect">
                                  <p:stCondLst>
                                    <p:cond delay="0"/>
                                  </p:stCondLst>
                                  <p:childTnLst>
                                    <p:set>
                                      <p:cBhvr>
                                        <p:cTn id="32" dur="1" fill="hold">
                                          <p:stCondLst>
                                            <p:cond delay="0"/>
                                          </p:stCondLst>
                                        </p:cTn>
                                        <p:tgtEl>
                                          <p:spTgt spid="138278"/>
                                        </p:tgtEl>
                                        <p:attrNameLst>
                                          <p:attrName>style.visibility</p:attrName>
                                        </p:attrNameLst>
                                      </p:cBhvr>
                                      <p:to>
                                        <p:strVal val="visible"/>
                                      </p:to>
                                    </p:set>
                                    <p:animEffect transition="in" filter="blinds(horizontal)">
                                      <p:cBhvr>
                                        <p:cTn id="33" dur="500"/>
                                        <p:tgtEl>
                                          <p:spTgt spid="138278"/>
                                        </p:tgtEl>
                                      </p:cBhvr>
                                    </p:animEffect>
                                  </p:childTnLst>
                                </p:cTn>
                              </p:par>
                            </p:childTnLst>
                          </p:cTn>
                        </p:par>
                        <p:par>
                          <p:cTn id="34" fill="hold">
                            <p:stCondLst>
                              <p:cond delay="500"/>
                            </p:stCondLst>
                            <p:childTnLst>
                              <p:par>
                                <p:cTn id="35" presetID="3" presetClass="entr" presetSubtype="10" fill="hold" grpId="0" nodeType="afterEffect">
                                  <p:stCondLst>
                                    <p:cond delay="0"/>
                                  </p:stCondLst>
                                  <p:childTnLst>
                                    <p:set>
                                      <p:cBhvr>
                                        <p:cTn id="36" dur="1" fill="hold">
                                          <p:stCondLst>
                                            <p:cond delay="0"/>
                                          </p:stCondLst>
                                        </p:cTn>
                                        <p:tgtEl>
                                          <p:spTgt spid="28707"/>
                                        </p:tgtEl>
                                        <p:attrNameLst>
                                          <p:attrName>style.visibility</p:attrName>
                                        </p:attrNameLst>
                                      </p:cBhvr>
                                      <p:to>
                                        <p:strVal val="visible"/>
                                      </p:to>
                                    </p:set>
                                    <p:animEffect transition="in" filter="blinds(horizontal)">
                                      <p:cBhvr>
                                        <p:cTn id="37" dur="500"/>
                                        <p:tgtEl>
                                          <p:spTgt spid="28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P spid="28676" grpId="0"/>
      <p:bldP spid="28677" grpId="0"/>
      <p:bldP spid="28678" grpId="0"/>
      <p:bldP spid="28679" grpId="0" animBg="1"/>
      <p:bldP spid="2870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3" name="Text Box 3"/>
          <p:cNvSpPr txBox="1"/>
          <p:nvPr/>
        </p:nvSpPr>
        <p:spPr>
          <a:xfrm>
            <a:off x="1555750" y="2209800"/>
            <a:ext cx="219075" cy="387350"/>
          </a:xfrm>
          <a:prstGeom prst="rect">
            <a:avLst/>
          </a:prstGeom>
          <a:noFill/>
          <a:ln w="9525">
            <a:noFill/>
          </a:ln>
        </p:spPr>
        <p:txBody>
          <a:bodyPr wrap="none" lIns="108850" tIns="54425" rIns="108850" bIns="54425">
            <a:spAutoFit/>
          </a:bodyPr>
          <a:p>
            <a:pPr eaLnBrk="1" hangingPunct="1"/>
            <a:endParaRPr lang="zh-CN" altLang="zh-CN" dirty="0">
              <a:latin typeface="Arial" panose="020B0604020202020204" pitchFamily="34" charset="0"/>
              <a:ea typeface="宋体" panose="02010600030101010101" pitchFamily="2" charset="-122"/>
            </a:endParaRPr>
          </a:p>
        </p:txBody>
      </p:sp>
      <p:grpSp>
        <p:nvGrpSpPr>
          <p:cNvPr id="2" name="Group 5"/>
          <p:cNvGrpSpPr/>
          <p:nvPr/>
        </p:nvGrpSpPr>
        <p:grpSpPr>
          <a:xfrm>
            <a:off x="0" y="2781300"/>
            <a:ext cx="4645025" cy="1733550"/>
            <a:chOff x="0" y="2069"/>
            <a:chExt cx="2087" cy="1316"/>
          </a:xfrm>
        </p:grpSpPr>
        <p:sp>
          <p:nvSpPr>
            <p:cNvPr id="30726" name="AutoShape 6"/>
            <p:cNvSpPr>
              <a:spLocks noChangeArrowheads="1"/>
            </p:cNvSpPr>
            <p:nvPr/>
          </p:nvSpPr>
          <p:spPr bwMode="auto">
            <a:xfrm>
              <a:off x="0" y="2069"/>
              <a:ext cx="2087" cy="1316"/>
            </a:xfrm>
            <a:custGeom>
              <a:avLst/>
              <a:gdLst>
                <a:gd name="G0" fmla="+- 15984 0 0"/>
                <a:gd name="G1" fmla="+- 3466 0 0"/>
                <a:gd name="G2" fmla="+- 21600 0 3466"/>
                <a:gd name="G3" fmla="+- 10800 0 3466"/>
                <a:gd name="G4" fmla="+- 21600 0 15984"/>
                <a:gd name="G5" fmla="*/ G4 G3 10800"/>
                <a:gd name="G6" fmla="+- 21600 0 G5"/>
                <a:gd name="T0" fmla="*/ 15984 w 21600"/>
                <a:gd name="T1" fmla="*/ 0 h 21600"/>
                <a:gd name="T2" fmla="*/ 0 w 21600"/>
                <a:gd name="T3" fmla="*/ 10800 h 21600"/>
                <a:gd name="T4" fmla="*/ 15984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5984" y="0"/>
                  </a:moveTo>
                  <a:lnTo>
                    <a:pt x="15984" y="3466"/>
                  </a:lnTo>
                  <a:lnTo>
                    <a:pt x="3375" y="3466"/>
                  </a:lnTo>
                  <a:lnTo>
                    <a:pt x="3375" y="18134"/>
                  </a:lnTo>
                  <a:lnTo>
                    <a:pt x="15984" y="18134"/>
                  </a:lnTo>
                  <a:lnTo>
                    <a:pt x="15984" y="21600"/>
                  </a:lnTo>
                  <a:lnTo>
                    <a:pt x="21600" y="10800"/>
                  </a:lnTo>
                  <a:close/>
                </a:path>
                <a:path w="21600" h="21600">
                  <a:moveTo>
                    <a:pt x="1350" y="3466"/>
                  </a:moveTo>
                  <a:lnTo>
                    <a:pt x="1350" y="18134"/>
                  </a:lnTo>
                  <a:lnTo>
                    <a:pt x="2700" y="18134"/>
                  </a:lnTo>
                  <a:lnTo>
                    <a:pt x="2700" y="3466"/>
                  </a:lnTo>
                  <a:close/>
                </a:path>
                <a:path w="21600" h="21600">
                  <a:moveTo>
                    <a:pt x="0" y="3466"/>
                  </a:moveTo>
                  <a:lnTo>
                    <a:pt x="0" y="18134"/>
                  </a:lnTo>
                  <a:lnTo>
                    <a:pt x="675" y="18134"/>
                  </a:lnTo>
                  <a:lnTo>
                    <a:pt x="675" y="3466"/>
                  </a:lnTo>
                  <a:close/>
                </a:path>
              </a:pathLst>
            </a:custGeom>
            <a:gradFill rotWithShape="1">
              <a:gsLst>
                <a:gs pos="0">
                  <a:srgbClr val="FFFF99">
                    <a:alpha val="8000"/>
                  </a:srgbClr>
                </a:gs>
                <a:gs pos="100000">
                  <a:srgbClr val="FFFF99">
                    <a:gamma/>
                    <a:shade val="46275"/>
                    <a:invGamma/>
                    <a:alpha val="37000"/>
                  </a:srgbClr>
                </a:gs>
              </a:gsLst>
              <a:lin ang="0" scaled="1"/>
            </a:gradFill>
            <a:ln>
              <a:noFill/>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1" i="0" u="none" strike="noStrike" kern="1200" cap="none" spc="0" normalizeH="0" baseline="0" noProof="0">
                <a:ln>
                  <a:noFill/>
                </a:ln>
                <a:solidFill>
                  <a:srgbClr val="CC0000"/>
                </a:solidFill>
                <a:effectLst/>
                <a:uLnTx/>
                <a:uFillTx/>
                <a:latin typeface="+mn-ea"/>
                <a:ea typeface="+mn-ea"/>
                <a:cs typeface="+mn-cs"/>
              </a:endParaRPr>
            </a:p>
          </p:txBody>
        </p:sp>
        <p:sp>
          <p:nvSpPr>
            <p:cNvPr id="35849" name="Rectangle 7"/>
            <p:cNvSpPr/>
            <p:nvPr/>
          </p:nvSpPr>
          <p:spPr>
            <a:xfrm>
              <a:off x="499" y="2341"/>
              <a:ext cx="1496" cy="764"/>
            </a:xfrm>
            <a:prstGeom prst="rect">
              <a:avLst/>
            </a:prstGeom>
            <a:noFill/>
            <a:ln w="9525">
              <a:noFill/>
            </a:ln>
          </p:spPr>
          <p:txBody>
            <a:bodyPr>
              <a:spAutoFit/>
            </a:bodyPr>
            <a:p>
              <a:pPr eaLnBrk="1" hangingPunct="1">
                <a:lnSpc>
                  <a:spcPct val="125000"/>
                </a:lnSpc>
                <a:buFontTx/>
              </a:pPr>
              <a:r>
                <a:rPr lang="en-US" altLang="zh-CN" sz="2400" b="1" dirty="0">
                  <a:solidFill>
                    <a:srgbClr val="C00000"/>
                  </a:solidFill>
                  <a:latin typeface="微软雅黑" panose="020B0503020204020204" pitchFamily="34" charset="-122"/>
                </a:rPr>
                <a:t>2</a:t>
              </a:r>
              <a:r>
                <a:rPr lang="zh-CN" altLang="en-US" sz="2400" b="1" dirty="0">
                  <a:solidFill>
                    <a:srgbClr val="C00000"/>
                  </a:solidFill>
                  <a:latin typeface="微软雅黑" panose="020B0503020204020204" pitchFamily="34" charset="-122"/>
                </a:rPr>
                <a:t>、合并方以发行权益性证券作为合并对价的</a:t>
              </a:r>
              <a:endParaRPr lang="zh-CN" altLang="en-US" sz="2400" b="1" dirty="0">
                <a:solidFill>
                  <a:srgbClr val="C00000"/>
                </a:solidFill>
                <a:latin typeface="微软雅黑" panose="020B0503020204020204" pitchFamily="34" charset="-122"/>
              </a:endParaRPr>
            </a:p>
          </p:txBody>
        </p:sp>
      </p:grpSp>
      <p:grpSp>
        <p:nvGrpSpPr>
          <p:cNvPr id="3" name="Group 8"/>
          <p:cNvGrpSpPr/>
          <p:nvPr/>
        </p:nvGrpSpPr>
        <p:grpSpPr>
          <a:xfrm>
            <a:off x="4470400" y="2362200"/>
            <a:ext cx="7275513" cy="2520950"/>
            <a:chOff x="2200" y="2024"/>
            <a:chExt cx="3311" cy="1588"/>
          </a:xfrm>
        </p:grpSpPr>
        <p:sp>
          <p:nvSpPr>
            <p:cNvPr id="30729" name="AutoShape 9"/>
            <p:cNvSpPr>
              <a:spLocks noChangeArrowheads="1"/>
            </p:cNvSpPr>
            <p:nvPr/>
          </p:nvSpPr>
          <p:spPr bwMode="auto">
            <a:xfrm>
              <a:off x="2245" y="2024"/>
              <a:ext cx="3220" cy="1588"/>
            </a:xfrm>
            <a:prstGeom prst="roundRect">
              <a:avLst>
                <a:gd name="adj" fmla="val 16667"/>
              </a:avLst>
            </a:prstGeom>
            <a:noFill/>
            <a:ln w="9525">
              <a:solidFill>
                <a:srgbClr val="CC0000"/>
              </a:solidFill>
              <a:round/>
            </a:ln>
            <a:extLst>
              <a:ext uri="{909E8E84-426E-40DD-AFC4-6F175D3DCCD1}">
                <a14:hiddenFill xmlns:a14="http://schemas.microsoft.com/office/drawing/2010/main">
                  <a:solidFill>
                    <a:schemeClr val="bg1"/>
                  </a:solidFill>
                </a14:hiddenFill>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900" b="1" i="0" u="none" strike="noStrike" kern="1200" cap="none" spc="0" normalizeH="0" baseline="0" noProof="0" dirty="0">
                <a:ln>
                  <a:noFill/>
                </a:ln>
                <a:solidFill>
                  <a:srgbClr val="000000"/>
                </a:solidFill>
                <a:effectLst/>
                <a:uLnTx/>
                <a:uFillTx/>
                <a:latin typeface="+mn-ea"/>
                <a:ea typeface="+mn-ea"/>
                <a:cs typeface="+mn-cs"/>
              </a:endParaRPr>
            </a:p>
          </p:txBody>
        </p:sp>
        <p:sp>
          <p:nvSpPr>
            <p:cNvPr id="35847" name="Rectangle 10"/>
            <p:cNvSpPr/>
            <p:nvPr/>
          </p:nvSpPr>
          <p:spPr>
            <a:xfrm>
              <a:off x="2200" y="2024"/>
              <a:ext cx="3311" cy="1424"/>
            </a:xfrm>
            <a:prstGeom prst="rect">
              <a:avLst/>
            </a:prstGeom>
            <a:noFill/>
            <a:ln w="9525">
              <a:noFill/>
            </a:ln>
          </p:spPr>
          <p:txBody>
            <a:bodyPr>
              <a:spAutoFit/>
            </a:bodyPr>
            <a:p>
              <a:pPr eaLnBrk="1" hangingPunct="1">
                <a:lnSpc>
                  <a:spcPct val="135000"/>
                </a:lnSpc>
                <a:spcBef>
                  <a:spcPct val="25000"/>
                </a:spcBef>
                <a:buFontTx/>
              </a:pPr>
              <a:r>
                <a:rPr lang="en-US" altLang="zh-CN" sz="2900" b="1" dirty="0">
                  <a:solidFill>
                    <a:srgbClr val="FF3300"/>
                  </a:solidFill>
                  <a:latin typeface="微软雅黑" panose="020B0503020204020204" pitchFamily="34" charset="-122"/>
                </a:rPr>
                <a:t> </a:t>
              </a:r>
              <a:r>
                <a:rPr lang="en-US" altLang="zh-CN" sz="1900" b="1" dirty="0">
                  <a:solidFill>
                    <a:srgbClr val="FF3300"/>
                  </a:solidFill>
                  <a:latin typeface="微软雅黑" panose="020B0503020204020204" pitchFamily="34" charset="-122"/>
                </a:rPr>
                <a:t>●</a:t>
              </a:r>
              <a:r>
                <a:rPr lang="zh-CN" altLang="en-US" sz="2400" b="1" dirty="0">
                  <a:solidFill>
                    <a:srgbClr val="000000"/>
                  </a:solidFill>
                  <a:latin typeface="微软雅黑" panose="020B0503020204020204" pitchFamily="34" charset="-122"/>
                </a:rPr>
                <a:t>按照发行</a:t>
              </a:r>
              <a:r>
                <a:rPr lang="zh-CN" altLang="en-US" sz="2400" b="1" dirty="0">
                  <a:solidFill>
                    <a:srgbClr val="3333FF"/>
                  </a:solidFill>
                  <a:latin typeface="微软雅黑" panose="020B0503020204020204" pitchFamily="34" charset="-122"/>
                </a:rPr>
                <a:t>股份的面值总额作为股本</a:t>
              </a:r>
              <a:endParaRPr lang="zh-CN" altLang="en-US" sz="2400" b="1" dirty="0">
                <a:solidFill>
                  <a:srgbClr val="000000"/>
                </a:solidFill>
                <a:latin typeface="微软雅黑" panose="020B0503020204020204" pitchFamily="34" charset="-122"/>
              </a:endParaRPr>
            </a:p>
            <a:p>
              <a:pPr eaLnBrk="1" hangingPunct="1">
                <a:lnSpc>
                  <a:spcPct val="135000"/>
                </a:lnSpc>
                <a:spcBef>
                  <a:spcPct val="25000"/>
                </a:spcBef>
                <a:buFontTx/>
              </a:pPr>
              <a:r>
                <a:rPr lang="zh-CN" altLang="en-US" sz="2400" b="1" dirty="0">
                  <a:solidFill>
                    <a:srgbClr val="000000"/>
                  </a:solidFill>
                  <a:latin typeface="微软雅黑" panose="020B0503020204020204" pitchFamily="34" charset="-122"/>
                </a:rPr>
                <a:t> </a:t>
              </a:r>
              <a:r>
                <a:rPr lang="zh-CN" altLang="en-US" sz="2400" b="1" dirty="0">
                  <a:solidFill>
                    <a:srgbClr val="FF3300"/>
                  </a:solidFill>
                  <a:latin typeface="微软雅黑" panose="020B0503020204020204" pitchFamily="34" charset="-122"/>
                </a:rPr>
                <a:t>●</a:t>
              </a:r>
              <a:r>
                <a:rPr lang="zh-CN" altLang="en-US" sz="2400" b="1" dirty="0">
                  <a:solidFill>
                    <a:srgbClr val="000000"/>
                  </a:solidFill>
                  <a:latin typeface="微软雅黑" panose="020B0503020204020204" pitchFamily="34" charset="-122"/>
                </a:rPr>
                <a:t>长期股权投资</a:t>
              </a:r>
              <a:r>
                <a:rPr lang="zh-CN" altLang="en-US" sz="2400" b="1" dirty="0">
                  <a:solidFill>
                    <a:srgbClr val="3333FF"/>
                  </a:solidFill>
                  <a:latin typeface="微软雅黑" panose="020B0503020204020204" pitchFamily="34" charset="-122"/>
                </a:rPr>
                <a:t>初始投资成本与所发行股份面值总额之间的差额</a:t>
              </a:r>
              <a:r>
                <a:rPr lang="en-US" altLang="zh-CN" sz="2400" b="1" dirty="0">
                  <a:solidFill>
                    <a:srgbClr val="000000"/>
                  </a:solidFill>
                  <a:latin typeface="微软雅黑" panose="020B0503020204020204" pitchFamily="34" charset="-122"/>
                </a:rPr>
                <a:t>——</a:t>
              </a:r>
              <a:r>
                <a:rPr lang="zh-CN" altLang="en-US" sz="2400" b="1" dirty="0">
                  <a:solidFill>
                    <a:srgbClr val="000000"/>
                  </a:solidFill>
                  <a:latin typeface="微软雅黑" panose="020B0503020204020204" pitchFamily="34" charset="-122"/>
                </a:rPr>
                <a:t>应当调整资本公积；资本公积不足冲减的，调整留存收益。</a:t>
              </a:r>
              <a:endParaRPr lang="zh-CN" altLang="en-US" sz="2400" b="1" dirty="0">
                <a:solidFill>
                  <a:srgbClr val="000000"/>
                </a:solidFill>
                <a:latin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3" name="Picture 2" descr="spymac_icon0095"/>
          <p:cNvPicPr>
            <a:picLocks noChangeAspect="1"/>
          </p:cNvPicPr>
          <p:nvPr/>
        </p:nvPicPr>
        <p:blipFill>
          <a:blip r:embed="rId1"/>
          <a:stretch>
            <a:fillRect/>
          </a:stretch>
        </p:blipFill>
        <p:spPr>
          <a:xfrm>
            <a:off x="623888" y="1844675"/>
            <a:ext cx="1249362" cy="936625"/>
          </a:xfrm>
          <a:prstGeom prst="rect">
            <a:avLst/>
          </a:prstGeom>
          <a:noFill/>
          <a:ln w="9525">
            <a:noFill/>
          </a:ln>
        </p:spPr>
      </p:pic>
      <p:sp>
        <p:nvSpPr>
          <p:cNvPr id="9219" name="AutoShape 3"/>
          <p:cNvSpPr>
            <a:spLocks noChangeArrowheads="1"/>
          </p:cNvSpPr>
          <p:nvPr/>
        </p:nvSpPr>
        <p:spPr bwMode="auto">
          <a:xfrm>
            <a:off x="1102642" y="1916557"/>
            <a:ext cx="5667163" cy="863800"/>
          </a:xfrm>
          <a:prstGeom prst="chevron">
            <a:avLst>
              <a:gd name="adj" fmla="val 37135"/>
            </a:avLst>
          </a:prstGeom>
          <a:gradFill rotWithShape="1">
            <a:gsLst>
              <a:gs pos="0">
                <a:srgbClr val="99CCFF">
                  <a:alpha val="21001"/>
                </a:srgbClr>
              </a:gs>
              <a:gs pos="50000">
                <a:srgbClr val="99CCFF">
                  <a:gamma/>
                  <a:shade val="46275"/>
                  <a:invGamma/>
                  <a:alpha val="86000"/>
                </a:srgbClr>
              </a:gs>
              <a:gs pos="100000">
                <a:srgbClr val="99CCFF">
                  <a:alpha val="21001"/>
                </a:srgbClr>
              </a:gs>
            </a:gsLst>
            <a:lin ang="5400000" scaled="1"/>
          </a:gradFill>
          <a:ln>
            <a:noFill/>
          </a:ln>
          <a:effectLst/>
        </p:spPr>
        <p:txBody>
          <a:bodyPr wrap="none" lIns="108850" tIns="54425" rIns="108850" bIns="54425"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FFFF00"/>
                </a:solidFill>
                <a:effectLst/>
                <a:uLnTx/>
                <a:uFillTx/>
                <a:latin typeface="微软雅黑" panose="020B0503020204020204" pitchFamily="34" charset="-122"/>
                <a:ea typeface="微软雅黑" panose="020B0503020204020204" pitchFamily="34" charset="-122"/>
                <a:cs typeface="+mn-cs"/>
              </a:rPr>
              <a:t>教学重点与难点</a:t>
            </a:r>
            <a:endParaRPr kumimoji="0" lang="zh-CN" altLang="en-US" sz="2800" b="1" i="0" u="none" strike="noStrike" kern="1200" cap="none" spc="0" normalizeH="0" baseline="0" noProof="0" smtClean="0">
              <a:ln>
                <a:noFill/>
              </a:ln>
              <a:solidFill>
                <a:srgbClr val="FFFF00"/>
              </a:solidFill>
              <a:effectLst/>
              <a:uLnTx/>
              <a:uFillTx/>
              <a:latin typeface="微软雅黑" panose="020B0503020204020204" pitchFamily="34" charset="-122"/>
              <a:ea typeface="微软雅黑" panose="020B0503020204020204" pitchFamily="34" charset="-122"/>
              <a:cs typeface="+mn-cs"/>
            </a:endParaRPr>
          </a:p>
        </p:txBody>
      </p:sp>
      <p:sp>
        <p:nvSpPr>
          <p:cNvPr id="9220" name="AutoShape 4"/>
          <p:cNvSpPr/>
          <p:nvPr/>
        </p:nvSpPr>
        <p:spPr>
          <a:xfrm>
            <a:off x="3311525" y="3213100"/>
            <a:ext cx="8161338" cy="576263"/>
          </a:xfrm>
          <a:prstGeom prst="roundRect">
            <a:avLst>
              <a:gd name="adj" fmla="val 16667"/>
            </a:avLst>
          </a:prstGeom>
          <a:gradFill rotWithShape="1">
            <a:gsLst>
              <a:gs pos="0">
                <a:srgbClr val="5E6D76">
                  <a:alpha val="40999"/>
                </a:srgbClr>
              </a:gs>
              <a:gs pos="100000">
                <a:srgbClr val="CCECFF"/>
              </a:gs>
            </a:gsLst>
            <a:lin ang="0" scaled="1"/>
            <a:tileRect/>
          </a:gradFill>
          <a:ln w="9525">
            <a:noFill/>
          </a:ln>
        </p:spPr>
        <p:txBody>
          <a:bodyPr wrap="none" lIns="108850" tIns="54425" rIns="108850" bIns="54425" anchor="ctr" anchorCtr="0"/>
          <a:p>
            <a:pPr eaLnBrk="1" hangingPunct="1">
              <a:buFontTx/>
            </a:pPr>
            <a:r>
              <a:rPr lang="zh-CN" altLang="en-US" sz="2800" b="1" dirty="0">
                <a:solidFill>
                  <a:srgbClr val="000000"/>
                </a:solidFill>
                <a:latin typeface="微软雅黑" panose="020B0503020204020204" pitchFamily="34" charset="-122"/>
              </a:rPr>
              <a:t>成本法和权益法的会计处理及股权投资转换</a:t>
            </a:r>
            <a:endParaRPr lang="zh-CN" altLang="en-US" sz="2800" b="1" dirty="0">
              <a:solidFill>
                <a:srgbClr val="000000"/>
              </a:solidFill>
              <a:latin typeface="微软雅黑" panose="020B0503020204020204" pitchFamily="34" charset="-122"/>
            </a:endParaRPr>
          </a:p>
        </p:txBody>
      </p:sp>
      <p:grpSp>
        <p:nvGrpSpPr>
          <p:cNvPr id="2" name="Group 50"/>
          <p:cNvGrpSpPr/>
          <p:nvPr/>
        </p:nvGrpSpPr>
        <p:grpSpPr>
          <a:xfrm>
            <a:off x="801688" y="4525963"/>
            <a:ext cx="3568700" cy="1035050"/>
            <a:chOff x="365" y="2104"/>
            <a:chExt cx="1406" cy="805"/>
          </a:xfrm>
        </p:grpSpPr>
        <p:sp>
          <p:nvSpPr>
            <p:cNvPr id="3" name="Oval 29"/>
            <p:cNvSpPr>
              <a:spLocks noChangeArrowheads="1"/>
            </p:cNvSpPr>
            <p:nvPr/>
          </p:nvSpPr>
          <p:spPr bwMode="gray">
            <a:xfrm>
              <a:off x="780" y="2309"/>
              <a:ext cx="102" cy="404"/>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ln>
            <a:effectLst/>
          </p:spPr>
          <p:txBody>
            <a:bodyPr wrap="none"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4" name="Oval 30"/>
            <p:cNvSpPr>
              <a:spLocks noChangeArrowheads="1"/>
            </p:cNvSpPr>
            <p:nvPr/>
          </p:nvSpPr>
          <p:spPr bwMode="gray">
            <a:xfrm>
              <a:off x="780" y="2309"/>
              <a:ext cx="102" cy="404"/>
            </a:xfrm>
            <a:prstGeom prst="ellipse">
              <a:avLst/>
            </a:prstGeom>
            <a:gradFill rotWithShape="1">
              <a:gsLst>
                <a:gs pos="0">
                  <a:schemeClr val="accent1">
                    <a:alpha val="32001"/>
                  </a:schemeClr>
                </a:gs>
                <a:gs pos="100000">
                  <a:schemeClr val="accent1">
                    <a:gamma/>
                    <a:shade val="46275"/>
                    <a:invGamma/>
                  </a:schemeClr>
                </a:gs>
              </a:gsLst>
              <a:lin ang="2700000" scaled="1"/>
            </a:gradFill>
            <a:ln w="38100" algn="ctr">
              <a:noFill/>
              <a:round/>
            </a:ln>
            <a:effectLst/>
          </p:spPr>
          <p:txBody>
            <a:bodyPr wrap="none"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5" name="Oval 31"/>
            <p:cNvSpPr>
              <a:spLocks noChangeArrowheads="1"/>
            </p:cNvSpPr>
            <p:nvPr/>
          </p:nvSpPr>
          <p:spPr bwMode="gray">
            <a:xfrm>
              <a:off x="365" y="2308"/>
              <a:ext cx="933" cy="404"/>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6" name="Oval 32"/>
            <p:cNvSpPr>
              <a:spLocks noChangeArrowheads="1"/>
            </p:cNvSpPr>
            <p:nvPr/>
          </p:nvSpPr>
          <p:spPr bwMode="gray">
            <a:xfrm>
              <a:off x="366" y="2311"/>
              <a:ext cx="933" cy="404"/>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5388" name="Oval 33"/>
            <p:cNvSpPr/>
            <p:nvPr/>
          </p:nvSpPr>
          <p:spPr>
            <a:xfrm>
              <a:off x="411" y="2308"/>
              <a:ext cx="840" cy="404"/>
            </a:xfrm>
            <a:prstGeom prst="ellipse">
              <a:avLst/>
            </a:prstGeom>
            <a:solidFill>
              <a:srgbClr val="333333"/>
            </a:solidFill>
            <a:ln w="38100">
              <a:noFill/>
            </a:ln>
          </p:spPr>
          <p:txBody>
            <a:bodyPr anchor="ctr" anchorCtr="0">
              <a:spAutoFit/>
            </a:bodyPr>
            <a:p>
              <a:pPr algn="ctr"/>
              <a:endParaRPr lang="zh-CN" altLang="zh-CN" b="1" dirty="0">
                <a:solidFill>
                  <a:srgbClr val="FFFFFF"/>
                </a:solidFill>
                <a:latin typeface="Arial" panose="020B0604020202020204" pitchFamily="34" charset="0"/>
                <a:ea typeface="宋体" panose="02010600030101010101" pitchFamily="2" charset="-122"/>
              </a:endParaRPr>
            </a:p>
          </p:txBody>
        </p:sp>
        <p:grpSp>
          <p:nvGrpSpPr>
            <p:cNvPr id="15389" name="Group 34"/>
            <p:cNvGrpSpPr/>
            <p:nvPr/>
          </p:nvGrpSpPr>
          <p:grpSpPr>
            <a:xfrm>
              <a:off x="425" y="2104"/>
              <a:ext cx="813" cy="805"/>
              <a:chOff x="4166" y="1706"/>
              <a:chExt cx="1252" cy="1252"/>
            </a:xfrm>
          </p:grpSpPr>
          <p:sp>
            <p:nvSpPr>
              <p:cNvPr id="15392" name="Oval 35"/>
              <p:cNvSpPr/>
              <p:nvPr/>
            </p:nvSpPr>
            <p:spPr>
              <a:xfrm>
                <a:off x="4166" y="1706"/>
                <a:ext cx="1252" cy="1252"/>
              </a:xfrm>
              <a:prstGeom prst="ellipse">
                <a:avLst/>
              </a:prstGeom>
              <a:gradFill rotWithShape="1">
                <a:gsLst>
                  <a:gs pos="0">
                    <a:srgbClr val="636869"/>
                  </a:gs>
                  <a:gs pos="100000">
                    <a:srgbClr val="D6E1E2"/>
                  </a:gs>
                </a:gsLst>
                <a:lin ang="5400000" scaled="1"/>
                <a:tileRect/>
              </a:gradFill>
              <a:ln w="9525">
                <a:noFill/>
              </a:ln>
            </p:spPr>
            <p:txBody>
              <a:bodyPr vert="eaVert" wrap="none" anchor="ctr" anchorCtr="0"/>
              <a:p>
                <a:pPr algn="ctr"/>
                <a:endParaRPr lang="zh-CN" altLang="zh-CN" b="1" dirty="0">
                  <a:solidFill>
                    <a:srgbClr val="FFFFFF"/>
                  </a:solidFill>
                  <a:latin typeface="Arial" panose="020B0604020202020204" pitchFamily="34" charset="0"/>
                  <a:ea typeface="宋体" panose="02010600030101010101" pitchFamily="2" charset="-122"/>
                </a:endParaRPr>
              </a:p>
            </p:txBody>
          </p:sp>
          <p:sp>
            <p:nvSpPr>
              <p:cNvPr id="15393" name="Oval 36"/>
              <p:cNvSpPr/>
              <p:nvPr/>
            </p:nvSpPr>
            <p:spPr>
              <a:xfrm>
                <a:off x="4182" y="1713"/>
                <a:ext cx="1222" cy="1221"/>
              </a:xfrm>
              <a:prstGeom prst="ellipse">
                <a:avLst/>
              </a:prstGeom>
              <a:gradFill rotWithShape="1">
                <a:gsLst>
                  <a:gs pos="0">
                    <a:srgbClr val="D6E1E2">
                      <a:alpha val="0"/>
                    </a:srgbClr>
                  </a:gs>
                  <a:gs pos="100000">
                    <a:srgbClr val="F1F5F5"/>
                  </a:gs>
                </a:gsLst>
                <a:lin ang="5400000" scaled="1"/>
                <a:tileRect/>
              </a:gradFill>
              <a:ln w="9525">
                <a:noFill/>
              </a:ln>
            </p:spPr>
            <p:txBody>
              <a:bodyPr vert="eaVert" wrap="none" anchor="ctr" anchorCtr="0"/>
              <a:p>
                <a:pPr algn="ctr"/>
                <a:endParaRPr lang="zh-CN" altLang="zh-CN" b="1" dirty="0">
                  <a:solidFill>
                    <a:srgbClr val="FFFFFF"/>
                  </a:solidFill>
                  <a:latin typeface="Arial" panose="020B0604020202020204" pitchFamily="34" charset="0"/>
                  <a:ea typeface="宋体" panose="02010600030101010101" pitchFamily="2" charset="-122"/>
                </a:endParaRPr>
              </a:p>
            </p:txBody>
          </p:sp>
          <p:sp>
            <p:nvSpPr>
              <p:cNvPr id="15394" name="Oval 37"/>
              <p:cNvSpPr/>
              <p:nvPr/>
            </p:nvSpPr>
            <p:spPr>
              <a:xfrm>
                <a:off x="4195" y="1725"/>
                <a:ext cx="1162" cy="1141"/>
              </a:xfrm>
              <a:prstGeom prst="ellipse">
                <a:avLst/>
              </a:prstGeom>
              <a:gradFill rotWithShape="1">
                <a:gsLst>
                  <a:gs pos="0">
                    <a:srgbClr val="AAB2B3"/>
                  </a:gs>
                  <a:gs pos="100000">
                    <a:srgbClr val="D6E1E2">
                      <a:alpha val="48000"/>
                    </a:srgbClr>
                  </a:gs>
                </a:gsLst>
                <a:lin ang="5400000" scaled="1"/>
                <a:tileRect/>
              </a:gradFill>
              <a:ln w="9525">
                <a:noFill/>
              </a:ln>
            </p:spPr>
            <p:txBody>
              <a:bodyPr vert="eaVert" wrap="none" anchor="ctr" anchorCtr="0"/>
              <a:p>
                <a:pPr algn="ctr"/>
                <a:endParaRPr lang="zh-CN" altLang="zh-CN" b="1" dirty="0">
                  <a:solidFill>
                    <a:srgbClr val="FFFFFF"/>
                  </a:solidFill>
                  <a:latin typeface="Arial" panose="020B0604020202020204" pitchFamily="34" charset="0"/>
                  <a:ea typeface="宋体" panose="02010600030101010101" pitchFamily="2" charset="-122"/>
                </a:endParaRPr>
              </a:p>
            </p:txBody>
          </p:sp>
          <p:sp>
            <p:nvSpPr>
              <p:cNvPr id="15395" name="Oval 38"/>
              <p:cNvSpPr/>
              <p:nvPr/>
            </p:nvSpPr>
            <p:spPr>
              <a:xfrm>
                <a:off x="4263" y="1757"/>
                <a:ext cx="1033" cy="926"/>
              </a:xfrm>
              <a:prstGeom prst="ellipse">
                <a:avLst/>
              </a:prstGeom>
              <a:gradFill rotWithShape="1">
                <a:gsLst>
                  <a:gs pos="0">
                    <a:srgbClr val="FFFFFF"/>
                  </a:gs>
                  <a:gs pos="100000">
                    <a:srgbClr val="D6E1E2">
                      <a:alpha val="37999"/>
                    </a:srgbClr>
                  </a:gs>
                </a:gsLst>
                <a:lin ang="5400000" scaled="1"/>
                <a:tileRect/>
              </a:gradFill>
              <a:ln w="9525">
                <a:noFill/>
              </a:ln>
            </p:spPr>
            <p:txBody>
              <a:bodyPr vert="eaVert" wrap="none" anchor="ctr" anchorCtr="0"/>
              <a:p>
                <a:pPr algn="ctr"/>
                <a:endParaRPr lang="zh-CN" altLang="zh-CN" b="1" dirty="0">
                  <a:solidFill>
                    <a:srgbClr val="FFFFFF"/>
                  </a:solidFill>
                  <a:latin typeface="Arial" panose="020B0604020202020204" pitchFamily="34" charset="0"/>
                  <a:ea typeface="宋体" panose="02010600030101010101" pitchFamily="2" charset="-122"/>
                </a:endParaRPr>
              </a:p>
            </p:txBody>
          </p:sp>
        </p:grpSp>
        <p:sp>
          <p:nvSpPr>
            <p:cNvPr id="9232" name="AutoShape 12"/>
            <p:cNvSpPr>
              <a:spLocks noChangeArrowheads="1"/>
            </p:cNvSpPr>
            <p:nvPr/>
          </p:nvSpPr>
          <p:spPr bwMode="gray">
            <a:xfrm>
              <a:off x="1519" y="2341"/>
              <a:ext cx="252" cy="283"/>
            </a:xfrm>
            <a:prstGeom prst="chevron">
              <a:avLst>
                <a:gd name="adj" fmla="val 52514"/>
              </a:avLst>
            </a:prstGeom>
            <a:noFill/>
            <a:ln>
              <a:noFill/>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33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华文新魏" panose="02010800040101010101" pitchFamily="2" charset="-122"/>
                <a:cs typeface="+mn-cs"/>
              </a:endParaRPr>
            </a:p>
          </p:txBody>
        </p:sp>
        <p:sp>
          <p:nvSpPr>
            <p:cNvPr id="9233" name="Text Box 45"/>
            <p:cNvSpPr txBox="1">
              <a:spLocks noChangeArrowheads="1"/>
            </p:cNvSpPr>
            <p:nvPr/>
          </p:nvSpPr>
          <p:spPr bwMode="gray">
            <a:xfrm>
              <a:off x="658" y="2341"/>
              <a:ext cx="407" cy="467"/>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300" b="1" i="0" u="none" strike="noStrike" kern="1200" cap="none" spc="0" normalizeH="0" baseline="0" noProof="0" dirty="0" smtClean="0">
                  <a:ln>
                    <a:noFill/>
                  </a:ln>
                  <a:solidFill>
                    <a:srgbClr val="FF0000"/>
                  </a:solidFill>
                  <a:effectLst/>
                  <a:uLnTx/>
                  <a:uFillTx/>
                  <a:latin typeface="+mn-ea"/>
                  <a:ea typeface="+mn-ea"/>
                  <a:cs typeface="+mn-cs"/>
                </a:rPr>
                <a:t>难点</a:t>
              </a:r>
              <a:endParaRPr kumimoji="0" lang="zh-CN" altLang="en-US" sz="3300" b="1" i="0" u="none" strike="noStrike" kern="1200" cap="none" spc="0" normalizeH="0" baseline="0" noProof="0" dirty="0" smtClean="0">
                <a:ln>
                  <a:noFill/>
                </a:ln>
                <a:solidFill>
                  <a:srgbClr val="FF0000"/>
                </a:solidFill>
                <a:effectLst/>
                <a:uLnTx/>
                <a:uFillTx/>
                <a:latin typeface="+mn-ea"/>
                <a:ea typeface="+mn-ea"/>
                <a:cs typeface="+mn-cs"/>
              </a:endParaRPr>
            </a:p>
          </p:txBody>
        </p:sp>
      </p:grpSp>
      <p:sp>
        <p:nvSpPr>
          <p:cNvPr id="9234" name="AutoShape 18"/>
          <p:cNvSpPr/>
          <p:nvPr/>
        </p:nvSpPr>
        <p:spPr>
          <a:xfrm>
            <a:off x="3311525" y="4724400"/>
            <a:ext cx="8161338" cy="649288"/>
          </a:xfrm>
          <a:prstGeom prst="roundRect">
            <a:avLst>
              <a:gd name="adj" fmla="val 16667"/>
            </a:avLst>
          </a:prstGeom>
          <a:gradFill rotWithShape="1">
            <a:gsLst>
              <a:gs pos="0">
                <a:srgbClr val="5E6D76">
                  <a:alpha val="40999"/>
                </a:srgbClr>
              </a:gs>
              <a:gs pos="100000">
                <a:srgbClr val="CCECFF"/>
              </a:gs>
            </a:gsLst>
            <a:lin ang="0" scaled="1"/>
            <a:tileRect/>
          </a:gradFill>
          <a:ln w="9525">
            <a:noFill/>
          </a:ln>
        </p:spPr>
        <p:txBody>
          <a:bodyPr wrap="none" lIns="108850" tIns="54425" rIns="108850" bIns="54425" anchor="ctr" anchorCtr="0"/>
          <a:p>
            <a:pPr eaLnBrk="1" hangingPunct="1">
              <a:buFontTx/>
            </a:pPr>
            <a:r>
              <a:rPr lang="zh-CN" altLang="en-US" sz="2800" b="1" dirty="0">
                <a:solidFill>
                  <a:srgbClr val="000000"/>
                </a:solidFill>
                <a:latin typeface="微软雅黑" panose="020B0503020204020204" pitchFamily="34" charset="-122"/>
              </a:rPr>
              <a:t>权益法下的会计处理及股权投资转换的处理</a:t>
            </a:r>
            <a:endParaRPr lang="zh-CN" altLang="en-US" sz="2800" b="1" dirty="0">
              <a:solidFill>
                <a:srgbClr val="000000"/>
              </a:solidFill>
              <a:latin typeface="微软雅黑" panose="020B0503020204020204" pitchFamily="34" charset="-122"/>
            </a:endParaRPr>
          </a:p>
        </p:txBody>
      </p:sp>
      <p:grpSp>
        <p:nvGrpSpPr>
          <p:cNvPr id="8" name="Group 50"/>
          <p:cNvGrpSpPr/>
          <p:nvPr/>
        </p:nvGrpSpPr>
        <p:grpSpPr>
          <a:xfrm>
            <a:off x="801688" y="2941638"/>
            <a:ext cx="3568700" cy="1035050"/>
            <a:chOff x="365" y="2104"/>
            <a:chExt cx="1406" cy="805"/>
          </a:xfrm>
        </p:grpSpPr>
        <p:sp>
          <p:nvSpPr>
            <p:cNvPr id="141341" name="Oval 29"/>
            <p:cNvSpPr>
              <a:spLocks noChangeArrowheads="1"/>
            </p:cNvSpPr>
            <p:nvPr/>
          </p:nvSpPr>
          <p:spPr bwMode="gray">
            <a:xfrm>
              <a:off x="780" y="2309"/>
              <a:ext cx="102" cy="404"/>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ln>
            <a:effectLst/>
          </p:spPr>
          <p:txBody>
            <a:bodyPr wrap="none"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41342" name="Oval 30"/>
            <p:cNvSpPr>
              <a:spLocks noChangeArrowheads="1"/>
            </p:cNvSpPr>
            <p:nvPr/>
          </p:nvSpPr>
          <p:spPr bwMode="gray">
            <a:xfrm>
              <a:off x="780" y="2309"/>
              <a:ext cx="102" cy="404"/>
            </a:xfrm>
            <a:prstGeom prst="ellipse">
              <a:avLst/>
            </a:prstGeom>
            <a:gradFill rotWithShape="1">
              <a:gsLst>
                <a:gs pos="0">
                  <a:schemeClr val="accent1">
                    <a:alpha val="32001"/>
                  </a:schemeClr>
                </a:gs>
                <a:gs pos="100000">
                  <a:schemeClr val="accent1">
                    <a:gamma/>
                    <a:shade val="46275"/>
                    <a:invGamma/>
                  </a:schemeClr>
                </a:gs>
              </a:gsLst>
              <a:lin ang="2700000" scaled="1"/>
            </a:gradFill>
            <a:ln w="38100" algn="ctr">
              <a:noFill/>
              <a:round/>
            </a:ln>
            <a:effectLst/>
          </p:spPr>
          <p:txBody>
            <a:bodyPr wrap="none"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41343" name="Oval 31"/>
            <p:cNvSpPr>
              <a:spLocks noChangeArrowheads="1"/>
            </p:cNvSpPr>
            <p:nvPr/>
          </p:nvSpPr>
          <p:spPr bwMode="gray">
            <a:xfrm>
              <a:off x="365" y="2306"/>
              <a:ext cx="933" cy="405"/>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41344" name="Oval 32"/>
            <p:cNvSpPr>
              <a:spLocks noChangeArrowheads="1"/>
            </p:cNvSpPr>
            <p:nvPr/>
          </p:nvSpPr>
          <p:spPr bwMode="gray">
            <a:xfrm>
              <a:off x="366" y="2311"/>
              <a:ext cx="933" cy="404"/>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5376" name="Oval 33"/>
            <p:cNvSpPr/>
            <p:nvPr/>
          </p:nvSpPr>
          <p:spPr>
            <a:xfrm>
              <a:off x="411" y="2308"/>
              <a:ext cx="840" cy="404"/>
            </a:xfrm>
            <a:prstGeom prst="ellipse">
              <a:avLst/>
            </a:prstGeom>
            <a:solidFill>
              <a:srgbClr val="333333"/>
            </a:solidFill>
            <a:ln w="38100">
              <a:noFill/>
            </a:ln>
          </p:spPr>
          <p:txBody>
            <a:bodyPr anchor="ctr" anchorCtr="0">
              <a:spAutoFit/>
            </a:bodyPr>
            <a:p>
              <a:pPr algn="ctr"/>
              <a:endParaRPr lang="zh-CN" altLang="zh-CN" b="1" dirty="0">
                <a:solidFill>
                  <a:srgbClr val="FFFFFF"/>
                </a:solidFill>
                <a:latin typeface="Arial" panose="020B0604020202020204" pitchFamily="34" charset="0"/>
                <a:ea typeface="宋体" panose="02010600030101010101" pitchFamily="2" charset="-122"/>
              </a:endParaRPr>
            </a:p>
          </p:txBody>
        </p:sp>
        <p:grpSp>
          <p:nvGrpSpPr>
            <p:cNvPr id="15377" name="Group 34"/>
            <p:cNvGrpSpPr/>
            <p:nvPr/>
          </p:nvGrpSpPr>
          <p:grpSpPr>
            <a:xfrm>
              <a:off x="425" y="2104"/>
              <a:ext cx="813" cy="805"/>
              <a:chOff x="4166" y="1706"/>
              <a:chExt cx="1252" cy="1252"/>
            </a:xfrm>
          </p:grpSpPr>
          <p:sp>
            <p:nvSpPr>
              <p:cNvPr id="15380" name="Oval 35"/>
              <p:cNvSpPr/>
              <p:nvPr/>
            </p:nvSpPr>
            <p:spPr>
              <a:xfrm>
                <a:off x="4166" y="1706"/>
                <a:ext cx="1252" cy="1252"/>
              </a:xfrm>
              <a:prstGeom prst="ellipse">
                <a:avLst/>
              </a:prstGeom>
              <a:gradFill rotWithShape="1">
                <a:gsLst>
                  <a:gs pos="0">
                    <a:srgbClr val="636869"/>
                  </a:gs>
                  <a:gs pos="100000">
                    <a:srgbClr val="D6E1E2"/>
                  </a:gs>
                </a:gsLst>
                <a:lin ang="5400000" scaled="1"/>
                <a:tileRect/>
              </a:gradFill>
              <a:ln w="9525">
                <a:noFill/>
              </a:ln>
            </p:spPr>
            <p:txBody>
              <a:bodyPr vert="eaVert" wrap="none" anchor="ctr" anchorCtr="0"/>
              <a:p>
                <a:pPr algn="ctr"/>
                <a:endParaRPr lang="zh-CN" altLang="zh-CN" b="1" dirty="0">
                  <a:solidFill>
                    <a:srgbClr val="FFFFFF"/>
                  </a:solidFill>
                  <a:latin typeface="Arial" panose="020B0604020202020204" pitchFamily="34" charset="0"/>
                  <a:ea typeface="宋体" panose="02010600030101010101" pitchFamily="2" charset="-122"/>
                </a:endParaRPr>
              </a:p>
            </p:txBody>
          </p:sp>
          <p:sp>
            <p:nvSpPr>
              <p:cNvPr id="15381" name="Oval 36"/>
              <p:cNvSpPr/>
              <p:nvPr/>
            </p:nvSpPr>
            <p:spPr>
              <a:xfrm>
                <a:off x="4182" y="1713"/>
                <a:ext cx="1222" cy="1221"/>
              </a:xfrm>
              <a:prstGeom prst="ellipse">
                <a:avLst/>
              </a:prstGeom>
              <a:gradFill rotWithShape="1">
                <a:gsLst>
                  <a:gs pos="0">
                    <a:srgbClr val="D6E1E2">
                      <a:alpha val="0"/>
                    </a:srgbClr>
                  </a:gs>
                  <a:gs pos="100000">
                    <a:srgbClr val="F1F5F5"/>
                  </a:gs>
                </a:gsLst>
                <a:lin ang="5400000" scaled="1"/>
                <a:tileRect/>
              </a:gradFill>
              <a:ln w="9525">
                <a:noFill/>
              </a:ln>
            </p:spPr>
            <p:txBody>
              <a:bodyPr vert="eaVert" wrap="none" anchor="ctr" anchorCtr="0"/>
              <a:p>
                <a:pPr algn="ctr"/>
                <a:endParaRPr lang="zh-CN" altLang="zh-CN" b="1" dirty="0">
                  <a:solidFill>
                    <a:srgbClr val="FFFFFF"/>
                  </a:solidFill>
                  <a:latin typeface="Arial" panose="020B0604020202020204" pitchFamily="34" charset="0"/>
                  <a:ea typeface="宋体" panose="02010600030101010101" pitchFamily="2" charset="-122"/>
                </a:endParaRPr>
              </a:p>
            </p:txBody>
          </p:sp>
          <p:sp>
            <p:nvSpPr>
              <p:cNvPr id="15382" name="Oval 37"/>
              <p:cNvSpPr/>
              <p:nvPr/>
            </p:nvSpPr>
            <p:spPr>
              <a:xfrm>
                <a:off x="4195" y="1725"/>
                <a:ext cx="1162" cy="1141"/>
              </a:xfrm>
              <a:prstGeom prst="ellipse">
                <a:avLst/>
              </a:prstGeom>
              <a:gradFill rotWithShape="1">
                <a:gsLst>
                  <a:gs pos="0">
                    <a:srgbClr val="AAB2B3"/>
                  </a:gs>
                  <a:gs pos="100000">
                    <a:srgbClr val="D6E1E2">
                      <a:alpha val="48000"/>
                    </a:srgbClr>
                  </a:gs>
                </a:gsLst>
                <a:lin ang="5400000" scaled="1"/>
                <a:tileRect/>
              </a:gradFill>
              <a:ln w="9525">
                <a:noFill/>
              </a:ln>
            </p:spPr>
            <p:txBody>
              <a:bodyPr vert="eaVert" wrap="none" anchor="ctr" anchorCtr="0"/>
              <a:p>
                <a:pPr algn="ctr"/>
                <a:endParaRPr lang="zh-CN" altLang="zh-CN" b="1" dirty="0">
                  <a:solidFill>
                    <a:srgbClr val="FFFFFF"/>
                  </a:solidFill>
                  <a:latin typeface="Arial" panose="020B0604020202020204" pitchFamily="34" charset="0"/>
                  <a:ea typeface="宋体" panose="02010600030101010101" pitchFamily="2" charset="-122"/>
                </a:endParaRPr>
              </a:p>
            </p:txBody>
          </p:sp>
          <p:sp>
            <p:nvSpPr>
              <p:cNvPr id="15383" name="Oval 38"/>
              <p:cNvSpPr/>
              <p:nvPr/>
            </p:nvSpPr>
            <p:spPr>
              <a:xfrm>
                <a:off x="4263" y="1757"/>
                <a:ext cx="1033" cy="926"/>
              </a:xfrm>
              <a:prstGeom prst="ellipse">
                <a:avLst/>
              </a:prstGeom>
              <a:gradFill rotWithShape="1">
                <a:gsLst>
                  <a:gs pos="0">
                    <a:srgbClr val="FFFFFF"/>
                  </a:gs>
                  <a:gs pos="100000">
                    <a:srgbClr val="D6E1E2">
                      <a:alpha val="37999"/>
                    </a:srgbClr>
                  </a:gs>
                </a:gsLst>
                <a:lin ang="5400000" scaled="1"/>
                <a:tileRect/>
              </a:gradFill>
              <a:ln w="9525">
                <a:noFill/>
              </a:ln>
            </p:spPr>
            <p:txBody>
              <a:bodyPr vert="eaVert" wrap="none" anchor="ctr" anchorCtr="0"/>
              <a:p>
                <a:pPr algn="ctr"/>
                <a:endParaRPr lang="zh-CN" altLang="zh-CN" b="1" dirty="0">
                  <a:solidFill>
                    <a:srgbClr val="FFFFFF"/>
                  </a:solidFill>
                  <a:latin typeface="Arial" panose="020B0604020202020204" pitchFamily="34" charset="0"/>
                  <a:ea typeface="宋体" panose="02010600030101010101" pitchFamily="2" charset="-122"/>
                </a:endParaRPr>
              </a:p>
            </p:txBody>
          </p:sp>
        </p:grpSp>
        <p:sp>
          <p:nvSpPr>
            <p:cNvPr id="9246" name="AutoShape 12"/>
            <p:cNvSpPr>
              <a:spLocks noChangeArrowheads="1"/>
            </p:cNvSpPr>
            <p:nvPr/>
          </p:nvSpPr>
          <p:spPr bwMode="gray">
            <a:xfrm>
              <a:off x="1519" y="2341"/>
              <a:ext cx="252" cy="284"/>
            </a:xfrm>
            <a:prstGeom prst="chevron">
              <a:avLst>
                <a:gd name="adj" fmla="val 52514"/>
              </a:avLst>
            </a:prstGeom>
            <a:noFill/>
            <a:ln>
              <a:noFill/>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33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华文新魏" panose="02010800040101010101" pitchFamily="2" charset="-122"/>
                <a:cs typeface="+mn-cs"/>
              </a:endParaRPr>
            </a:p>
          </p:txBody>
        </p:sp>
        <p:sp>
          <p:nvSpPr>
            <p:cNvPr id="9247" name="Text Box 45"/>
            <p:cNvSpPr txBox="1">
              <a:spLocks noChangeArrowheads="1"/>
            </p:cNvSpPr>
            <p:nvPr/>
          </p:nvSpPr>
          <p:spPr bwMode="gray">
            <a:xfrm>
              <a:off x="658" y="2341"/>
              <a:ext cx="407" cy="467"/>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300" b="1" i="0" u="none" strike="noStrike" kern="1200" cap="none" spc="0" normalizeH="0" baseline="0" noProof="0" dirty="0" smtClean="0">
                  <a:ln>
                    <a:noFill/>
                  </a:ln>
                  <a:solidFill>
                    <a:srgbClr val="FF0000"/>
                  </a:solidFill>
                  <a:effectLst/>
                  <a:uLnTx/>
                  <a:uFillTx/>
                  <a:latin typeface="+mn-ea"/>
                  <a:ea typeface="+mn-ea"/>
                  <a:cs typeface="+mn-cs"/>
                </a:rPr>
                <a:t>重点</a:t>
              </a:r>
              <a:endParaRPr kumimoji="0" lang="zh-CN" altLang="en-US" sz="3300" b="1" i="0" u="none" strike="noStrike" kern="1200" cap="none" spc="0" normalizeH="0" baseline="0" noProof="0" dirty="0" smtClean="0">
                <a:ln>
                  <a:noFill/>
                </a:ln>
                <a:solidFill>
                  <a:srgbClr val="FF0000"/>
                </a:solidFill>
                <a:effectLst/>
                <a:uLnTx/>
                <a:uFillTx/>
                <a:latin typeface="+mn-ea"/>
                <a:ea typeface="+mn-ea"/>
                <a:cs typeface="+mn-cs"/>
              </a:endParaRPr>
            </a:p>
          </p:txBody>
        </p:sp>
      </p:grpSp>
      <p:pic>
        <p:nvPicPr>
          <p:cNvPr id="15371" name="Picture 32" descr="BD04914_"/>
          <p:cNvPicPr>
            <a:picLocks noChangeAspect="1"/>
          </p:cNvPicPr>
          <p:nvPr/>
        </p:nvPicPr>
        <p:blipFill>
          <a:blip r:embed="rId2"/>
          <a:stretch>
            <a:fillRect/>
          </a:stretch>
        </p:blipFill>
        <p:spPr>
          <a:xfrm>
            <a:off x="9648825" y="765175"/>
            <a:ext cx="1919288" cy="9366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blinds(horizontal)">
                                      <p:cBhvr>
                                        <p:cTn id="12" dur="500"/>
                                        <p:tgtEl>
                                          <p:spTgt spid="92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234"/>
                                        </p:tgtEl>
                                        <p:attrNameLst>
                                          <p:attrName>style.visibility</p:attrName>
                                        </p:attrNameLst>
                                      </p:cBhvr>
                                      <p:to>
                                        <p:strVal val="visible"/>
                                      </p:to>
                                    </p:set>
                                    <p:animEffect transition="in" filter="blinds(horizontal)">
                                      <p:cBhvr>
                                        <p:cTn id="22" dur="500"/>
                                        <p:tgtEl>
                                          <p:spTgt spid="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p:bldP spid="92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Text Box 2"/>
          <p:cNvSpPr txBox="1"/>
          <p:nvPr/>
        </p:nvSpPr>
        <p:spPr>
          <a:xfrm>
            <a:off x="623888" y="954088"/>
            <a:ext cx="4194175" cy="473075"/>
          </a:xfrm>
          <a:prstGeom prst="rect">
            <a:avLst/>
          </a:prstGeom>
          <a:noFill/>
          <a:ln w="9525">
            <a:noFill/>
          </a:ln>
        </p:spPr>
        <p:txBody>
          <a:bodyPr wrap="none" lIns="108850" tIns="54425" rIns="108850" bIns="54425">
            <a:spAutoFit/>
          </a:bodyPr>
          <a:p>
            <a:pPr eaLnBrk="1" hangingPunct="1">
              <a:buClr>
                <a:srgbClr val="FF0000"/>
              </a:buClr>
              <a:buSzPct val="150000"/>
              <a:buFont typeface="Wingdings" panose="05000000000000000000" pitchFamily="2" charset="2"/>
              <a:buBlip>
                <a:blip r:embed="rId1"/>
              </a:buBlip>
            </a:pPr>
            <a:r>
              <a:rPr lang="zh-CN" altLang="en-US" sz="2400" b="1" dirty="0">
                <a:solidFill>
                  <a:srgbClr val="CC0000"/>
                </a:solidFill>
                <a:latin typeface="微软雅黑" panose="020B0503020204020204" pitchFamily="34" charset="-122"/>
              </a:rPr>
              <a:t>以增发股票作为合并对价：</a:t>
            </a:r>
            <a:endParaRPr lang="zh-CN" altLang="en-US" sz="2400" b="1" dirty="0">
              <a:solidFill>
                <a:srgbClr val="CC0000"/>
              </a:solidFill>
              <a:latin typeface="微软雅黑" panose="020B0503020204020204" pitchFamily="34" charset="-122"/>
            </a:endParaRPr>
          </a:p>
        </p:txBody>
      </p:sp>
      <p:sp>
        <p:nvSpPr>
          <p:cNvPr id="31747" name="Text Box 3"/>
          <p:cNvSpPr txBox="1"/>
          <p:nvPr/>
        </p:nvSpPr>
        <p:spPr>
          <a:xfrm>
            <a:off x="1103313" y="2060575"/>
            <a:ext cx="10464800" cy="473075"/>
          </a:xfrm>
          <a:prstGeom prst="rect">
            <a:avLst/>
          </a:prstGeom>
          <a:noFill/>
          <a:ln w="9525">
            <a:noFill/>
          </a:ln>
        </p:spPr>
        <p:txBody>
          <a:bodyPr lIns="108850" tIns="54425" rIns="108850" bIns="54425">
            <a:spAutoFit/>
          </a:bodyPr>
          <a:p>
            <a:pPr eaLnBrk="1" hangingPunct="1">
              <a:buFontTx/>
            </a:pPr>
            <a:r>
              <a:rPr lang="en-US" altLang="zh-CN" sz="2400" b="1" dirty="0">
                <a:latin typeface="微软雅黑" panose="020B0503020204020204" pitchFamily="34" charset="-122"/>
              </a:rPr>
              <a:t>   </a:t>
            </a:r>
            <a:r>
              <a:rPr lang="zh-CN" altLang="en-US" sz="2400" b="1" dirty="0">
                <a:latin typeface="微软雅黑" panose="020B0503020204020204" pitchFamily="34" charset="-122"/>
              </a:rPr>
              <a:t>贷：股本            </a:t>
            </a:r>
            <a:r>
              <a:rPr lang="en-US" altLang="zh-CN" sz="2400" dirty="0">
                <a:solidFill>
                  <a:srgbClr val="3333FF"/>
                </a:solidFill>
                <a:latin typeface="微软雅黑" panose="020B0503020204020204" pitchFamily="34" charset="-122"/>
              </a:rPr>
              <a:t>[</a:t>
            </a:r>
            <a:r>
              <a:rPr lang="zh-CN" altLang="en-US" sz="2400" dirty="0">
                <a:solidFill>
                  <a:srgbClr val="3333FF"/>
                </a:solidFill>
                <a:latin typeface="微软雅黑" panose="020B0503020204020204" pitchFamily="34" charset="-122"/>
              </a:rPr>
              <a:t>发行股票的面值 </a:t>
            </a:r>
            <a:r>
              <a:rPr lang="en-US" altLang="zh-CN" sz="2400" dirty="0">
                <a:solidFill>
                  <a:srgbClr val="3333FF"/>
                </a:solidFill>
                <a:latin typeface="微软雅黑" panose="020B0503020204020204" pitchFamily="34" charset="-122"/>
              </a:rPr>
              <a:t>]</a:t>
            </a:r>
            <a:r>
              <a:rPr lang="en-US" altLang="zh-CN" sz="2400" b="1" dirty="0">
                <a:latin typeface="微软雅黑" panose="020B0503020204020204" pitchFamily="34" charset="-122"/>
              </a:rPr>
              <a:t>                                      </a:t>
            </a:r>
            <a:r>
              <a:rPr lang="en-US" altLang="zh-CN" sz="2400" b="1" dirty="0">
                <a:solidFill>
                  <a:srgbClr val="3333FF"/>
                </a:solidFill>
                <a:latin typeface="微软雅黑" panose="020B0503020204020204" pitchFamily="34" charset="-122"/>
              </a:rPr>
              <a:t>B</a:t>
            </a:r>
            <a:endParaRPr lang="en-US" altLang="zh-CN" sz="2400" b="1" dirty="0">
              <a:solidFill>
                <a:srgbClr val="3333FF"/>
              </a:solidFill>
              <a:latin typeface="微软雅黑" panose="020B0503020204020204" pitchFamily="34" charset="-122"/>
            </a:endParaRPr>
          </a:p>
        </p:txBody>
      </p:sp>
      <p:sp>
        <p:nvSpPr>
          <p:cNvPr id="31748" name="Text Box 4"/>
          <p:cNvSpPr txBox="1"/>
          <p:nvPr/>
        </p:nvSpPr>
        <p:spPr>
          <a:xfrm>
            <a:off x="1008063" y="2954338"/>
            <a:ext cx="10560050" cy="473075"/>
          </a:xfrm>
          <a:prstGeom prst="rect">
            <a:avLst/>
          </a:prstGeom>
          <a:noFill/>
          <a:ln w="9525">
            <a:noFill/>
          </a:ln>
        </p:spPr>
        <p:txBody>
          <a:bodyPr lIns="108850" tIns="54425" rIns="108850" bIns="54425">
            <a:spAutoFit/>
          </a:bodyPr>
          <a:p>
            <a:pPr eaLnBrk="1" hangingPunct="1">
              <a:buFontTx/>
            </a:pPr>
            <a:r>
              <a:rPr lang="en-US" altLang="zh-CN" sz="2400" b="1" dirty="0">
                <a:solidFill>
                  <a:schemeClr val="accent2"/>
                </a:solidFill>
                <a:latin typeface="微软雅黑" panose="020B0503020204020204" pitchFamily="34" charset="-122"/>
              </a:rPr>
              <a:t>          </a:t>
            </a:r>
            <a:r>
              <a:rPr lang="zh-CN" altLang="en-US" sz="2400" b="1" dirty="0">
                <a:latin typeface="微软雅黑" panose="020B0503020204020204" pitchFamily="34" charset="-122"/>
              </a:rPr>
              <a:t>资本公积       </a:t>
            </a:r>
            <a:r>
              <a:rPr lang="en-US" altLang="zh-CN" sz="2400" dirty="0">
                <a:solidFill>
                  <a:srgbClr val="3333FF"/>
                </a:solidFill>
                <a:latin typeface="微软雅黑" panose="020B0503020204020204" pitchFamily="34" charset="-122"/>
              </a:rPr>
              <a:t>[ A</a:t>
            </a:r>
            <a:r>
              <a:rPr lang="zh-CN" altLang="en-US" sz="2400" dirty="0">
                <a:solidFill>
                  <a:srgbClr val="3333FF"/>
                </a:solidFill>
                <a:latin typeface="微软雅黑" panose="020B0503020204020204" pitchFamily="34" charset="-122"/>
              </a:rPr>
              <a:t>大于</a:t>
            </a:r>
            <a:r>
              <a:rPr lang="en-US" altLang="zh-CN" sz="2400" dirty="0">
                <a:solidFill>
                  <a:srgbClr val="3333FF"/>
                </a:solidFill>
                <a:latin typeface="微软雅黑" panose="020B0503020204020204" pitchFamily="34" charset="-122"/>
              </a:rPr>
              <a:t>B</a:t>
            </a:r>
            <a:r>
              <a:rPr lang="zh-CN" altLang="en-US" sz="2400" dirty="0">
                <a:solidFill>
                  <a:srgbClr val="3333FF"/>
                </a:solidFill>
                <a:latin typeface="微软雅黑" panose="020B0503020204020204" pitchFamily="34" charset="-122"/>
              </a:rPr>
              <a:t>的差额－</a:t>
            </a:r>
            <a:r>
              <a:rPr lang="en-US" altLang="zh-CN" sz="2400" dirty="0">
                <a:solidFill>
                  <a:srgbClr val="3333FF"/>
                </a:solidFill>
                <a:latin typeface="微软雅黑" panose="020B0503020204020204" pitchFamily="34" charset="-122"/>
              </a:rPr>
              <a:t>C ]</a:t>
            </a:r>
            <a:r>
              <a:rPr lang="en-US" altLang="zh-CN" sz="2400" b="1" dirty="0">
                <a:latin typeface="微软雅黑" panose="020B0503020204020204" pitchFamily="34" charset="-122"/>
              </a:rPr>
              <a:t>                       </a:t>
            </a:r>
            <a:endParaRPr lang="en-US" altLang="zh-CN" sz="2400" b="1" dirty="0">
              <a:latin typeface="微软雅黑" panose="020B0503020204020204" pitchFamily="34" charset="-122"/>
            </a:endParaRPr>
          </a:p>
        </p:txBody>
      </p:sp>
      <p:sp>
        <p:nvSpPr>
          <p:cNvPr id="31749" name="Text Box 5"/>
          <p:cNvSpPr txBox="1"/>
          <p:nvPr/>
        </p:nvSpPr>
        <p:spPr>
          <a:xfrm>
            <a:off x="1046163" y="2497138"/>
            <a:ext cx="10752137" cy="473075"/>
          </a:xfrm>
          <a:prstGeom prst="rect">
            <a:avLst/>
          </a:prstGeom>
          <a:noFill/>
          <a:ln w="9525">
            <a:noFill/>
          </a:ln>
        </p:spPr>
        <p:txBody>
          <a:bodyPr lIns="108850" tIns="54425" rIns="108850" bIns="54425">
            <a:spAutoFit/>
          </a:bodyPr>
          <a:p>
            <a:pPr eaLnBrk="1" hangingPunct="1">
              <a:buFontTx/>
            </a:pPr>
            <a:r>
              <a:rPr lang="en-US" altLang="zh-CN" sz="2400" b="1" dirty="0">
                <a:solidFill>
                  <a:schemeClr val="accent2"/>
                </a:solidFill>
                <a:latin typeface="微软雅黑" panose="020B0503020204020204" pitchFamily="34" charset="-122"/>
              </a:rPr>
              <a:t>          </a:t>
            </a:r>
            <a:r>
              <a:rPr lang="zh-CN" altLang="en-US" sz="2400" b="1" dirty="0">
                <a:latin typeface="微软雅黑" panose="020B0503020204020204" pitchFamily="34" charset="-122"/>
              </a:rPr>
              <a:t>银行存款等   </a:t>
            </a:r>
            <a:r>
              <a:rPr lang="en-US" altLang="zh-CN" sz="2400" dirty="0">
                <a:solidFill>
                  <a:srgbClr val="3333FF"/>
                </a:solidFill>
                <a:latin typeface="微软雅黑" panose="020B0503020204020204" pitchFamily="34" charset="-122"/>
              </a:rPr>
              <a:t>[</a:t>
            </a:r>
            <a:r>
              <a:rPr lang="zh-CN" altLang="en-US" sz="2400" dirty="0">
                <a:solidFill>
                  <a:srgbClr val="3333FF"/>
                </a:solidFill>
                <a:latin typeface="微软雅黑" panose="020B0503020204020204" pitchFamily="34" charset="-122"/>
              </a:rPr>
              <a:t>支付发行股票相关的手续费佣金等</a:t>
            </a:r>
            <a:r>
              <a:rPr lang="en-US" altLang="zh-CN" sz="2400" dirty="0">
                <a:solidFill>
                  <a:srgbClr val="3333FF"/>
                </a:solidFill>
                <a:latin typeface="微软雅黑" panose="020B0503020204020204" pitchFamily="34" charset="-122"/>
              </a:rPr>
              <a:t>]</a:t>
            </a:r>
            <a:r>
              <a:rPr lang="en-US" altLang="zh-CN" sz="2400" b="1" dirty="0">
                <a:latin typeface="微软雅黑" panose="020B0503020204020204" pitchFamily="34" charset="-122"/>
              </a:rPr>
              <a:t>            </a:t>
            </a:r>
            <a:r>
              <a:rPr lang="en-US" altLang="zh-CN" sz="2400" b="1" dirty="0">
                <a:solidFill>
                  <a:srgbClr val="3333FF"/>
                </a:solidFill>
                <a:latin typeface="微软雅黑" panose="020B0503020204020204" pitchFamily="34" charset="-122"/>
              </a:rPr>
              <a:t>C</a:t>
            </a:r>
            <a:endParaRPr lang="en-US" altLang="zh-CN" sz="2400" b="1" dirty="0">
              <a:solidFill>
                <a:srgbClr val="3333FF"/>
              </a:solidFill>
              <a:latin typeface="微软雅黑" panose="020B0503020204020204" pitchFamily="34" charset="-122"/>
            </a:endParaRPr>
          </a:p>
        </p:txBody>
      </p:sp>
      <p:sp>
        <p:nvSpPr>
          <p:cNvPr id="31750" name="Text Box 6"/>
          <p:cNvSpPr txBox="1"/>
          <p:nvPr/>
        </p:nvSpPr>
        <p:spPr>
          <a:xfrm>
            <a:off x="195263" y="3636963"/>
            <a:ext cx="4073525" cy="2403475"/>
          </a:xfrm>
          <a:prstGeom prst="rect">
            <a:avLst/>
          </a:prstGeom>
          <a:noFill/>
          <a:ln w="9525" cap="flat" cmpd="sng">
            <a:solidFill>
              <a:srgbClr val="CC0000"/>
            </a:solidFill>
            <a:prstDash val="dash"/>
            <a:miter/>
            <a:headEnd type="none" w="med" len="med"/>
            <a:tailEnd type="none" w="med" len="med"/>
          </a:ln>
        </p:spPr>
        <p:txBody>
          <a:bodyPr lIns="108850" tIns="54425" rIns="108850" bIns="54425">
            <a:spAutoFit/>
          </a:bodyPr>
          <a:p>
            <a:pPr eaLnBrk="1" hangingPunct="1">
              <a:lnSpc>
                <a:spcPct val="125000"/>
              </a:lnSpc>
              <a:buFontTx/>
            </a:pPr>
            <a:r>
              <a:rPr lang="zh-CN" altLang="en-US" sz="2000" b="1" dirty="0">
                <a:solidFill>
                  <a:srgbClr val="FF0000"/>
                </a:solidFill>
                <a:latin typeface="微软雅黑" panose="020B0503020204020204" pitchFamily="34" charset="-122"/>
              </a:rPr>
              <a:t>例题</a:t>
            </a:r>
            <a:r>
              <a:rPr lang="en-US" altLang="zh-CN" sz="2000" b="1" dirty="0">
                <a:solidFill>
                  <a:srgbClr val="FF0000"/>
                </a:solidFill>
                <a:latin typeface="微软雅黑" panose="020B0503020204020204" pitchFamily="34" charset="-122"/>
              </a:rPr>
              <a:t>2</a:t>
            </a:r>
            <a:r>
              <a:rPr lang="zh-CN" altLang="en-US" sz="2000" b="1" dirty="0">
                <a:solidFill>
                  <a:srgbClr val="FF0000"/>
                </a:solidFill>
                <a:latin typeface="微软雅黑" panose="020B0503020204020204" pitchFamily="34" charset="-122"/>
              </a:rPr>
              <a:t>：</a:t>
            </a:r>
            <a:r>
              <a:rPr lang="zh-CN" altLang="en-US" sz="2000" b="1" dirty="0">
                <a:solidFill>
                  <a:srgbClr val="3333FF"/>
                </a:solidFill>
                <a:latin typeface="微软雅黑" panose="020B0503020204020204" pitchFamily="34" charset="-122"/>
              </a:rPr>
              <a:t>甲企业按面值增发</a:t>
            </a:r>
            <a:r>
              <a:rPr lang="en-US" altLang="zh-CN" sz="2000" b="1" dirty="0">
                <a:solidFill>
                  <a:srgbClr val="3333FF"/>
                </a:solidFill>
                <a:latin typeface="微软雅黑" panose="020B0503020204020204" pitchFamily="34" charset="-122"/>
              </a:rPr>
              <a:t>1500</a:t>
            </a:r>
            <a:r>
              <a:rPr lang="zh-CN" altLang="en-US" sz="2000" b="1" dirty="0">
                <a:solidFill>
                  <a:srgbClr val="3333FF"/>
                </a:solidFill>
                <a:latin typeface="微软雅黑" panose="020B0503020204020204" pitchFamily="34" charset="-122"/>
              </a:rPr>
              <a:t>万元的普通股给同一集团内的乙公司，取得乙公司持有的</a:t>
            </a:r>
            <a:r>
              <a:rPr lang="en-US" altLang="zh-CN" sz="2000" b="1" dirty="0">
                <a:solidFill>
                  <a:srgbClr val="3333FF"/>
                </a:solidFill>
                <a:latin typeface="微软雅黑" panose="020B0503020204020204" pitchFamily="34" charset="-122"/>
              </a:rPr>
              <a:t>A</a:t>
            </a:r>
            <a:r>
              <a:rPr lang="zh-CN" altLang="en-US" sz="2000" b="1" dirty="0">
                <a:solidFill>
                  <a:srgbClr val="3333FF"/>
                </a:solidFill>
                <a:latin typeface="微软雅黑" panose="020B0503020204020204" pitchFamily="34" charset="-122"/>
              </a:rPr>
              <a:t>公司</a:t>
            </a:r>
            <a:r>
              <a:rPr lang="en-US" altLang="zh-CN" sz="2000" b="1" dirty="0">
                <a:solidFill>
                  <a:srgbClr val="3333FF"/>
                </a:solidFill>
                <a:latin typeface="微软雅黑" panose="020B0503020204020204" pitchFamily="34" charset="-122"/>
              </a:rPr>
              <a:t>80%</a:t>
            </a:r>
            <a:r>
              <a:rPr lang="zh-CN" altLang="en-US" sz="2000" b="1" dirty="0">
                <a:solidFill>
                  <a:srgbClr val="3333FF"/>
                </a:solidFill>
                <a:latin typeface="微软雅黑" panose="020B0503020204020204" pitchFamily="34" charset="-122"/>
              </a:rPr>
              <a:t>的股权；</a:t>
            </a:r>
            <a:r>
              <a:rPr lang="en-US" altLang="zh-CN" sz="2000" b="1" dirty="0">
                <a:solidFill>
                  <a:srgbClr val="3333FF"/>
                </a:solidFill>
                <a:latin typeface="微软雅黑" panose="020B0503020204020204" pitchFamily="34" charset="-122"/>
              </a:rPr>
              <a:t>A</a:t>
            </a:r>
            <a:r>
              <a:rPr lang="zh-CN" altLang="en-US" sz="2000" b="1" dirty="0">
                <a:solidFill>
                  <a:srgbClr val="3333FF"/>
                </a:solidFill>
                <a:latin typeface="微软雅黑" panose="020B0503020204020204" pitchFamily="34" charset="-122"/>
              </a:rPr>
              <a:t>公司合并日净资产的账面价值为</a:t>
            </a:r>
            <a:r>
              <a:rPr lang="en-US" altLang="zh-CN" sz="2000" b="1" dirty="0">
                <a:solidFill>
                  <a:srgbClr val="3333FF"/>
                </a:solidFill>
                <a:latin typeface="微软雅黑" panose="020B0503020204020204" pitchFamily="34" charset="-122"/>
              </a:rPr>
              <a:t>2000</a:t>
            </a:r>
            <a:r>
              <a:rPr lang="zh-CN" altLang="en-US" sz="2000" b="1" dirty="0">
                <a:solidFill>
                  <a:srgbClr val="3333FF"/>
                </a:solidFill>
                <a:latin typeface="微软雅黑" panose="020B0503020204020204" pitchFamily="34" charset="-122"/>
              </a:rPr>
              <a:t>万元；甲公司另支付发行股票有关费用</a:t>
            </a:r>
            <a:r>
              <a:rPr lang="en-US" altLang="zh-CN" sz="2000" b="1" dirty="0">
                <a:solidFill>
                  <a:srgbClr val="3333FF"/>
                </a:solidFill>
                <a:latin typeface="微软雅黑" panose="020B0503020204020204" pitchFamily="34" charset="-122"/>
              </a:rPr>
              <a:t>10</a:t>
            </a:r>
            <a:r>
              <a:rPr lang="zh-CN" altLang="en-US" sz="2000" b="1" dirty="0">
                <a:solidFill>
                  <a:srgbClr val="3333FF"/>
                </a:solidFill>
                <a:latin typeface="微软雅黑" panose="020B0503020204020204" pitchFamily="34" charset="-122"/>
              </a:rPr>
              <a:t>万元。</a:t>
            </a:r>
            <a:endParaRPr lang="zh-CN" altLang="en-US" sz="2000" b="1" dirty="0">
              <a:solidFill>
                <a:srgbClr val="3333FF"/>
              </a:solidFill>
              <a:latin typeface="微软雅黑" panose="020B0503020204020204" pitchFamily="34" charset="-122"/>
            </a:endParaRPr>
          </a:p>
        </p:txBody>
      </p:sp>
      <p:grpSp>
        <p:nvGrpSpPr>
          <p:cNvPr id="2" name="Group 7"/>
          <p:cNvGrpSpPr/>
          <p:nvPr/>
        </p:nvGrpSpPr>
        <p:grpSpPr>
          <a:xfrm>
            <a:off x="5807075" y="3860800"/>
            <a:ext cx="4130675" cy="2333625"/>
            <a:chOff x="3016" y="2523"/>
            <a:chExt cx="1951" cy="1470"/>
          </a:xfrm>
        </p:grpSpPr>
        <p:sp>
          <p:nvSpPr>
            <p:cNvPr id="31752" name="Text Box 8"/>
            <p:cNvSpPr txBox="1">
              <a:spLocks noChangeArrowheads="1"/>
            </p:cNvSpPr>
            <p:nvPr/>
          </p:nvSpPr>
          <p:spPr bwMode="auto">
            <a:xfrm>
              <a:off x="3016" y="3158"/>
              <a:ext cx="499" cy="291"/>
            </a:xfrm>
            <a:prstGeom prst="rect">
              <a:avLst/>
            </a:prstGeom>
            <a:noFill/>
            <a:ln>
              <a:noFill/>
            </a:ln>
            <a:effectLst/>
          </p:spPr>
          <p:txBody>
            <a:bodyPr>
              <a:spAutoFit/>
            </a:bodyPr>
            <a:lstStyle/>
            <a:p>
              <a:pPr marR="0" defTabSz="914400" eaLnBrk="1" hangingPunct="1">
                <a:buClrTx/>
                <a:buSzTx/>
                <a:buFontTx/>
                <a:buNone/>
                <a:defRPr/>
              </a:pPr>
              <a:r>
                <a:rPr kumimoji="0" lang="en-US" altLang="zh-CN" sz="2400" b="1" kern="1200" cap="none" spc="0" normalizeH="0" baseline="0" noProof="0" dirty="0">
                  <a:solidFill>
                    <a:srgbClr val="00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1500</a:t>
              </a:r>
              <a:endParaRPr kumimoji="0" lang="en-US" altLang="zh-CN" sz="2400" b="1" kern="1200" cap="none" spc="0" normalizeH="0" baseline="0" noProof="0" dirty="0">
                <a:solidFill>
                  <a:srgbClr val="00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1753" name="Text Box 9"/>
            <p:cNvSpPr txBox="1">
              <a:spLocks noChangeArrowheads="1"/>
            </p:cNvSpPr>
            <p:nvPr/>
          </p:nvSpPr>
          <p:spPr bwMode="auto">
            <a:xfrm>
              <a:off x="4513" y="2523"/>
              <a:ext cx="454" cy="291"/>
            </a:xfrm>
            <a:prstGeom prst="rect">
              <a:avLst/>
            </a:prstGeom>
            <a:noFill/>
            <a:ln>
              <a:noFill/>
            </a:ln>
            <a:effectLst/>
          </p:spPr>
          <p:txBody>
            <a:bodyPr>
              <a:spAutoFit/>
            </a:bodyPr>
            <a:lstStyle/>
            <a:p>
              <a:pPr marR="0" defTabSz="914400" eaLnBrk="1" hangingPunct="1">
                <a:buClrTx/>
                <a:buSzTx/>
                <a:buFontTx/>
                <a:buNone/>
                <a:defRPr/>
              </a:pPr>
              <a:r>
                <a:rPr kumimoji="0" lang="en-US" altLang="zh-CN" sz="2400" b="1" kern="1200" cap="none" spc="0" normalizeH="0" baseline="0" noProof="0" dirty="0">
                  <a:solidFill>
                    <a:srgbClr val="00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1600</a:t>
              </a:r>
              <a:endParaRPr kumimoji="0" lang="en-US" altLang="zh-CN" sz="2400" b="1" kern="1200" cap="none" spc="0" normalizeH="0" baseline="0" noProof="0" dirty="0">
                <a:solidFill>
                  <a:srgbClr val="00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6892" name="Text Box 10"/>
            <p:cNvSpPr txBox="1"/>
            <p:nvPr/>
          </p:nvSpPr>
          <p:spPr>
            <a:xfrm>
              <a:off x="3198" y="2523"/>
              <a:ext cx="317" cy="291"/>
            </a:xfrm>
            <a:prstGeom prst="rect">
              <a:avLst/>
            </a:prstGeom>
            <a:noFill/>
            <a:ln w="9525">
              <a:noFill/>
            </a:ln>
          </p:spPr>
          <p:txBody>
            <a:bodyPr>
              <a:spAutoFit/>
            </a:bodyPr>
            <a:p>
              <a:pPr eaLnBrk="1" hangingPunct="1"/>
              <a:r>
                <a:rPr lang="en-US" altLang="zh-CN" sz="2400" b="1" dirty="0">
                  <a:solidFill>
                    <a:srgbClr val="0000CC"/>
                  </a:solidFill>
                  <a:latin typeface="Times New Roman" panose="02020603050405020304" pitchFamily="18" charset="0"/>
                  <a:ea typeface="宋体" panose="02010600030101010101" pitchFamily="2" charset="-122"/>
                </a:rPr>
                <a:t>10</a:t>
              </a:r>
              <a:endParaRPr lang="en-US" altLang="zh-CN" sz="2400" b="1" dirty="0">
                <a:solidFill>
                  <a:srgbClr val="0000CC"/>
                </a:solidFill>
                <a:latin typeface="Times New Roman" panose="02020603050405020304" pitchFamily="18" charset="0"/>
                <a:ea typeface="宋体" panose="02010600030101010101" pitchFamily="2" charset="-122"/>
              </a:endParaRPr>
            </a:p>
          </p:txBody>
        </p:sp>
        <p:sp>
          <p:nvSpPr>
            <p:cNvPr id="36893" name="Line 11"/>
            <p:cNvSpPr/>
            <p:nvPr/>
          </p:nvSpPr>
          <p:spPr>
            <a:xfrm>
              <a:off x="4332" y="2659"/>
              <a:ext cx="136" cy="0"/>
            </a:xfrm>
            <a:prstGeom prst="line">
              <a:avLst/>
            </a:prstGeom>
            <a:ln w="19050" cap="flat" cmpd="sng">
              <a:solidFill>
                <a:srgbClr val="FF0000"/>
              </a:solidFill>
              <a:prstDash val="solid"/>
              <a:headEnd type="none" w="med" len="med"/>
              <a:tailEnd type="none" w="med" len="med"/>
            </a:ln>
          </p:spPr>
        </p:sp>
        <p:sp>
          <p:nvSpPr>
            <p:cNvPr id="36894" name="Line 12"/>
            <p:cNvSpPr/>
            <p:nvPr/>
          </p:nvSpPr>
          <p:spPr>
            <a:xfrm>
              <a:off x="3424" y="2568"/>
              <a:ext cx="318" cy="0"/>
            </a:xfrm>
            <a:prstGeom prst="line">
              <a:avLst/>
            </a:prstGeom>
            <a:ln w="19050" cap="flat" cmpd="sng">
              <a:solidFill>
                <a:srgbClr val="FF0000"/>
              </a:solidFill>
              <a:prstDash val="solid"/>
              <a:headEnd type="none" w="med" len="med"/>
              <a:tailEnd type="none" w="med" len="med"/>
            </a:ln>
          </p:spPr>
        </p:sp>
        <p:sp>
          <p:nvSpPr>
            <p:cNvPr id="36895" name="Line 13"/>
            <p:cNvSpPr/>
            <p:nvPr/>
          </p:nvSpPr>
          <p:spPr>
            <a:xfrm>
              <a:off x="3742" y="2568"/>
              <a:ext cx="0" cy="1270"/>
            </a:xfrm>
            <a:prstGeom prst="line">
              <a:avLst/>
            </a:prstGeom>
            <a:ln w="19050" cap="flat" cmpd="sng">
              <a:solidFill>
                <a:srgbClr val="FF0000"/>
              </a:solidFill>
              <a:prstDash val="solid"/>
              <a:headEnd type="none" w="med" len="med"/>
              <a:tailEnd type="none" w="med" len="med"/>
            </a:ln>
          </p:spPr>
        </p:sp>
        <p:sp>
          <p:nvSpPr>
            <p:cNvPr id="36896" name="Line 14"/>
            <p:cNvSpPr/>
            <p:nvPr/>
          </p:nvSpPr>
          <p:spPr>
            <a:xfrm>
              <a:off x="4332" y="2659"/>
              <a:ext cx="0" cy="454"/>
            </a:xfrm>
            <a:prstGeom prst="line">
              <a:avLst/>
            </a:prstGeom>
            <a:ln w="19050" cap="flat" cmpd="sng">
              <a:solidFill>
                <a:srgbClr val="FF0000"/>
              </a:solidFill>
              <a:prstDash val="solid"/>
              <a:headEnd type="none" w="med" len="med"/>
              <a:tailEnd type="none" w="med" len="med"/>
            </a:ln>
          </p:spPr>
        </p:sp>
        <p:sp>
          <p:nvSpPr>
            <p:cNvPr id="36897" name="Line 15"/>
            <p:cNvSpPr/>
            <p:nvPr/>
          </p:nvSpPr>
          <p:spPr>
            <a:xfrm>
              <a:off x="3742" y="3113"/>
              <a:ext cx="589" cy="0"/>
            </a:xfrm>
            <a:prstGeom prst="line">
              <a:avLst/>
            </a:prstGeom>
            <a:ln w="19050" cap="flat" cmpd="sng">
              <a:solidFill>
                <a:srgbClr val="FF0000"/>
              </a:solidFill>
              <a:prstDash val="solid"/>
              <a:headEnd type="none" w="med" len="med"/>
              <a:tailEnd type="none" w="med" len="med"/>
            </a:ln>
          </p:spPr>
        </p:sp>
        <p:sp>
          <p:nvSpPr>
            <p:cNvPr id="31760" name="Text Box 16"/>
            <p:cNvSpPr txBox="1">
              <a:spLocks noChangeArrowheads="1"/>
            </p:cNvSpPr>
            <p:nvPr/>
          </p:nvSpPr>
          <p:spPr bwMode="auto">
            <a:xfrm>
              <a:off x="3152" y="3702"/>
              <a:ext cx="410" cy="291"/>
            </a:xfrm>
            <a:prstGeom prst="rect">
              <a:avLst/>
            </a:prstGeom>
            <a:noFill/>
            <a:ln>
              <a:noFill/>
            </a:ln>
            <a:effectLst/>
          </p:spPr>
          <p:txBody>
            <a:bodyPr>
              <a:spAutoFit/>
            </a:bodyPr>
            <a:lstStyle/>
            <a:p>
              <a:pPr marR="0" defTabSz="914400" eaLnBrk="1" hangingPunct="1">
                <a:buClrTx/>
                <a:buSzTx/>
                <a:buFontTx/>
                <a:buNone/>
                <a:defRPr/>
              </a:pPr>
              <a:r>
                <a:rPr kumimoji="0" lang="en-US" altLang="zh-CN" sz="2400" b="1" kern="1200" cap="none" spc="0" normalizeH="0" baseline="0" noProof="0" dirty="0">
                  <a:solidFill>
                    <a:srgbClr val="00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90</a:t>
              </a:r>
              <a:endParaRPr kumimoji="0" lang="en-US" altLang="zh-CN" sz="2400" b="1" kern="1200" cap="none" spc="0" normalizeH="0" baseline="0" noProof="0" dirty="0">
                <a:solidFill>
                  <a:srgbClr val="00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6899" name="Line 17"/>
            <p:cNvSpPr/>
            <p:nvPr/>
          </p:nvSpPr>
          <p:spPr>
            <a:xfrm>
              <a:off x="3424" y="3249"/>
              <a:ext cx="318" cy="0"/>
            </a:xfrm>
            <a:prstGeom prst="line">
              <a:avLst/>
            </a:prstGeom>
            <a:ln w="19050" cap="flat" cmpd="sng">
              <a:solidFill>
                <a:srgbClr val="FF0000"/>
              </a:solidFill>
              <a:prstDash val="solid"/>
              <a:headEnd type="none" w="med" len="med"/>
              <a:tailEnd type="none" w="med" len="med"/>
            </a:ln>
          </p:spPr>
        </p:sp>
        <p:sp>
          <p:nvSpPr>
            <p:cNvPr id="36900" name="Line 18"/>
            <p:cNvSpPr/>
            <p:nvPr/>
          </p:nvSpPr>
          <p:spPr>
            <a:xfrm>
              <a:off x="3424" y="3838"/>
              <a:ext cx="318" cy="0"/>
            </a:xfrm>
            <a:prstGeom prst="line">
              <a:avLst/>
            </a:prstGeom>
            <a:ln w="19050" cap="flat" cmpd="sng">
              <a:solidFill>
                <a:srgbClr val="FF0000"/>
              </a:solidFill>
              <a:prstDash val="solid"/>
              <a:headEnd type="none" w="med" len="med"/>
              <a:tailEnd type="none" w="med" len="med"/>
            </a:ln>
          </p:spPr>
        </p:sp>
      </p:grpSp>
      <p:sp>
        <p:nvSpPr>
          <p:cNvPr id="31763" name="Text Box 19"/>
          <p:cNvSpPr txBox="1"/>
          <p:nvPr/>
        </p:nvSpPr>
        <p:spPr>
          <a:xfrm>
            <a:off x="719138" y="1577975"/>
            <a:ext cx="11137900" cy="482600"/>
          </a:xfrm>
          <a:prstGeom prst="rect">
            <a:avLst/>
          </a:prstGeom>
          <a:noFill/>
          <a:ln w="9525" cap="flat" cmpd="sng">
            <a:solidFill>
              <a:schemeClr val="bg1"/>
            </a:solidFill>
            <a:prstDash val="solid"/>
            <a:miter/>
            <a:headEnd type="none" w="med" len="med"/>
            <a:tailEnd type="none" w="med" len="med"/>
          </a:ln>
        </p:spPr>
        <p:txBody>
          <a:bodyPr lIns="108850" tIns="54425" rIns="108850" bIns="54425">
            <a:spAutoFit/>
          </a:bodyPr>
          <a:p>
            <a:pPr eaLnBrk="1" hangingPunct="1">
              <a:buFontTx/>
            </a:pPr>
            <a:r>
              <a:rPr lang="zh-CN" altLang="en-US" sz="2400" b="1" dirty="0">
                <a:latin typeface="微软雅黑" panose="020B0503020204020204" pitchFamily="34" charset="-122"/>
              </a:rPr>
              <a:t>借：长期股权投资     </a:t>
            </a:r>
            <a:r>
              <a:rPr lang="en-US" altLang="zh-CN" sz="2400" dirty="0">
                <a:solidFill>
                  <a:srgbClr val="3333FF"/>
                </a:solidFill>
                <a:latin typeface="微软雅黑" panose="020B0503020204020204" pitchFamily="34" charset="-122"/>
              </a:rPr>
              <a:t>[</a:t>
            </a:r>
            <a:r>
              <a:rPr lang="zh-CN" altLang="en-US" sz="2400" dirty="0">
                <a:solidFill>
                  <a:srgbClr val="3333FF"/>
                </a:solidFill>
                <a:latin typeface="微软雅黑" panose="020B0503020204020204" pitchFamily="34" charset="-122"/>
              </a:rPr>
              <a:t>取得的被并方股东权益账面价值份额</a:t>
            </a:r>
            <a:r>
              <a:rPr lang="en-US" altLang="zh-CN" sz="2400" dirty="0">
                <a:solidFill>
                  <a:srgbClr val="3333FF"/>
                </a:solidFill>
                <a:latin typeface="微软雅黑" panose="020B0503020204020204" pitchFamily="34" charset="-122"/>
              </a:rPr>
              <a:t>]</a:t>
            </a:r>
            <a:r>
              <a:rPr lang="en-US" altLang="zh-CN" sz="2400" b="1" dirty="0">
                <a:latin typeface="微软雅黑" panose="020B0503020204020204" pitchFamily="34" charset="-122"/>
              </a:rPr>
              <a:t>         </a:t>
            </a:r>
            <a:r>
              <a:rPr lang="en-US" altLang="zh-CN" sz="2400" b="1" dirty="0">
                <a:solidFill>
                  <a:srgbClr val="3333FF"/>
                </a:solidFill>
                <a:latin typeface="微软雅黑" panose="020B0503020204020204" pitchFamily="34" charset="-122"/>
              </a:rPr>
              <a:t>A</a:t>
            </a:r>
            <a:r>
              <a:rPr lang="en-US" altLang="zh-CN" sz="2400" b="1" dirty="0">
                <a:latin typeface="微软雅黑" panose="020B0503020204020204" pitchFamily="34" charset="-122"/>
              </a:rPr>
              <a:t> </a:t>
            </a:r>
            <a:endParaRPr lang="en-US" altLang="zh-CN" sz="2400" b="1" dirty="0">
              <a:latin typeface="微软雅黑" panose="020B0503020204020204" pitchFamily="34" charset="-122"/>
            </a:endParaRPr>
          </a:p>
        </p:txBody>
      </p:sp>
      <p:grpSp>
        <p:nvGrpSpPr>
          <p:cNvPr id="3" name="Group 20"/>
          <p:cNvGrpSpPr/>
          <p:nvPr/>
        </p:nvGrpSpPr>
        <p:grpSpPr>
          <a:xfrm>
            <a:off x="4162425" y="3416300"/>
            <a:ext cx="7535863" cy="2881313"/>
            <a:chOff x="2200" y="2205"/>
            <a:chExt cx="3560" cy="1815"/>
          </a:xfrm>
        </p:grpSpPr>
        <p:sp>
          <p:nvSpPr>
            <p:cNvPr id="31765" name="Line 21"/>
            <p:cNvSpPr>
              <a:spLocks noChangeShapeType="1"/>
            </p:cNvSpPr>
            <p:nvPr/>
          </p:nvSpPr>
          <p:spPr bwMode="auto">
            <a:xfrm>
              <a:off x="2200" y="3067"/>
              <a:ext cx="1406" cy="0"/>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31766" name="Line 22"/>
            <p:cNvSpPr>
              <a:spLocks noChangeShapeType="1"/>
            </p:cNvSpPr>
            <p:nvPr/>
          </p:nvSpPr>
          <p:spPr bwMode="auto">
            <a:xfrm>
              <a:off x="2925" y="3657"/>
              <a:ext cx="0" cy="363"/>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31767" name="Line 23"/>
            <p:cNvSpPr>
              <a:spLocks noChangeShapeType="1"/>
            </p:cNvSpPr>
            <p:nvPr/>
          </p:nvSpPr>
          <p:spPr bwMode="auto">
            <a:xfrm>
              <a:off x="2245" y="2432"/>
              <a:ext cx="1361" cy="0"/>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31768" name="Line 24"/>
            <p:cNvSpPr>
              <a:spLocks noChangeShapeType="1"/>
            </p:cNvSpPr>
            <p:nvPr/>
          </p:nvSpPr>
          <p:spPr bwMode="auto">
            <a:xfrm>
              <a:off x="2925" y="2432"/>
              <a:ext cx="0" cy="318"/>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36882" name="Text Box 25"/>
            <p:cNvSpPr txBox="1"/>
            <p:nvPr/>
          </p:nvSpPr>
          <p:spPr>
            <a:xfrm>
              <a:off x="2562" y="2251"/>
              <a:ext cx="919" cy="250"/>
            </a:xfrm>
            <a:prstGeom prst="rect">
              <a:avLst/>
            </a:prstGeom>
            <a:noFill/>
            <a:ln w="9525">
              <a:noFill/>
            </a:ln>
          </p:spPr>
          <p:txBody>
            <a:bodyPr>
              <a:spAutoFit/>
            </a:bodyPr>
            <a:p>
              <a:pPr eaLnBrk="1" hangingPunct="1">
                <a:buFontTx/>
              </a:pPr>
              <a:r>
                <a:rPr lang="zh-CN" altLang="en-US" sz="2000" b="1" dirty="0">
                  <a:solidFill>
                    <a:srgbClr val="0000CC"/>
                  </a:solidFill>
                  <a:latin typeface="微软雅黑" panose="020B0503020204020204" pitchFamily="34" charset="-122"/>
                </a:rPr>
                <a:t>银行存款</a:t>
              </a:r>
              <a:endParaRPr lang="zh-CN" altLang="en-US" sz="2000" b="1" dirty="0">
                <a:solidFill>
                  <a:srgbClr val="0000CC"/>
                </a:solidFill>
                <a:latin typeface="微软雅黑" panose="020B0503020204020204" pitchFamily="34" charset="-122"/>
              </a:endParaRPr>
            </a:p>
          </p:txBody>
        </p:sp>
        <p:sp>
          <p:nvSpPr>
            <p:cNvPr id="31770" name="Line 26"/>
            <p:cNvSpPr>
              <a:spLocks noChangeShapeType="1"/>
            </p:cNvSpPr>
            <p:nvPr/>
          </p:nvSpPr>
          <p:spPr bwMode="auto">
            <a:xfrm>
              <a:off x="4286" y="2432"/>
              <a:ext cx="1474" cy="0"/>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31771" name="Text Box 27"/>
            <p:cNvSpPr txBox="1">
              <a:spLocks noChangeArrowheads="1"/>
            </p:cNvSpPr>
            <p:nvPr/>
          </p:nvSpPr>
          <p:spPr bwMode="auto">
            <a:xfrm>
              <a:off x="4513" y="2205"/>
              <a:ext cx="1043" cy="231"/>
            </a:xfrm>
            <a:prstGeom prst="rect">
              <a:avLst/>
            </a:prstGeom>
            <a:noFill/>
            <a:ln>
              <a:noFill/>
            </a:ln>
            <a:effectLst/>
          </p:spPr>
          <p:txBody>
            <a:bodyPr>
              <a:spAutoFit/>
            </a:bodyPr>
            <a:lstStyle/>
            <a:p>
              <a:pPr marR="0" defTabSz="914400" eaLnBrk="1" hangingPunct="1">
                <a:buClrTx/>
                <a:buSzTx/>
                <a:buFontTx/>
                <a:buNone/>
                <a:defRPr/>
              </a:pPr>
              <a:r>
                <a:rPr kumimoji="0" lang="zh-CN" altLang="en-US" b="1" kern="1200" cap="none" spc="0" normalizeH="0" baseline="0" noProof="0">
                  <a:solidFill>
                    <a:srgbClr val="0000CC"/>
                  </a:solidFill>
                  <a:latin typeface="+mn-ea"/>
                  <a:ea typeface="+mn-ea"/>
                  <a:cs typeface="+mn-cs"/>
                </a:rPr>
                <a:t>长期股权投资</a:t>
              </a:r>
              <a:endParaRPr kumimoji="0" lang="zh-CN" altLang="en-US" b="1" kern="1200" cap="none" spc="0" normalizeH="0" baseline="0" noProof="0">
                <a:solidFill>
                  <a:srgbClr val="0000CC"/>
                </a:solidFill>
                <a:latin typeface="+mn-ea"/>
                <a:ea typeface="+mn-ea"/>
                <a:cs typeface="+mn-cs"/>
              </a:endParaRPr>
            </a:p>
          </p:txBody>
        </p:sp>
        <p:sp>
          <p:nvSpPr>
            <p:cNvPr id="31772" name="Line 28"/>
            <p:cNvSpPr>
              <a:spLocks noChangeShapeType="1"/>
            </p:cNvSpPr>
            <p:nvPr/>
          </p:nvSpPr>
          <p:spPr bwMode="auto">
            <a:xfrm>
              <a:off x="5012" y="2432"/>
              <a:ext cx="0" cy="363"/>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31773" name="Line 29"/>
            <p:cNvSpPr>
              <a:spLocks noChangeShapeType="1"/>
            </p:cNvSpPr>
            <p:nvPr/>
          </p:nvSpPr>
          <p:spPr bwMode="auto">
            <a:xfrm>
              <a:off x="2925" y="3067"/>
              <a:ext cx="0" cy="363"/>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
          <p:nvSpPr>
            <p:cNvPr id="31774" name="Text Box 30"/>
            <p:cNvSpPr txBox="1">
              <a:spLocks noChangeArrowheads="1"/>
            </p:cNvSpPr>
            <p:nvPr/>
          </p:nvSpPr>
          <p:spPr bwMode="auto">
            <a:xfrm>
              <a:off x="2744" y="2840"/>
              <a:ext cx="1044" cy="231"/>
            </a:xfrm>
            <a:prstGeom prst="rect">
              <a:avLst/>
            </a:prstGeom>
            <a:noFill/>
            <a:ln>
              <a:noFill/>
            </a:ln>
            <a:effectLst/>
          </p:spPr>
          <p:txBody>
            <a:bodyPr>
              <a:spAutoFit/>
            </a:bodyPr>
            <a:lstStyle/>
            <a:p>
              <a:pPr marR="0" defTabSz="914400" eaLnBrk="1" hangingPunct="1">
                <a:buClrTx/>
                <a:buSzTx/>
                <a:buFontTx/>
                <a:buNone/>
                <a:defRPr/>
              </a:pPr>
              <a:r>
                <a:rPr kumimoji="0" lang="zh-CN" altLang="en-US" b="1" kern="1200" cap="none" spc="0" normalizeH="0" baseline="0" noProof="0">
                  <a:solidFill>
                    <a:srgbClr val="0000CC"/>
                  </a:solidFill>
                  <a:latin typeface="+mn-ea"/>
                  <a:ea typeface="+mn-ea"/>
                  <a:cs typeface="+mn-cs"/>
                </a:rPr>
                <a:t>股本</a:t>
              </a:r>
              <a:endParaRPr kumimoji="0" lang="zh-CN" altLang="en-US" b="1" kern="1200" cap="none" spc="0" normalizeH="0" baseline="0" noProof="0">
                <a:solidFill>
                  <a:srgbClr val="0000CC"/>
                </a:solidFill>
                <a:latin typeface="+mn-ea"/>
                <a:ea typeface="+mn-ea"/>
                <a:cs typeface="+mn-cs"/>
              </a:endParaRPr>
            </a:p>
          </p:txBody>
        </p:sp>
        <p:sp>
          <p:nvSpPr>
            <p:cNvPr id="31775" name="Text Box 31"/>
            <p:cNvSpPr txBox="1">
              <a:spLocks noChangeArrowheads="1"/>
            </p:cNvSpPr>
            <p:nvPr/>
          </p:nvSpPr>
          <p:spPr bwMode="auto">
            <a:xfrm>
              <a:off x="2562" y="3430"/>
              <a:ext cx="724" cy="231"/>
            </a:xfrm>
            <a:prstGeom prst="rect">
              <a:avLst/>
            </a:prstGeom>
            <a:noFill/>
            <a:ln>
              <a:noFill/>
            </a:ln>
            <a:effectLst/>
          </p:spPr>
          <p:txBody>
            <a:bodyPr>
              <a:spAutoFit/>
            </a:bodyPr>
            <a:lstStyle/>
            <a:p>
              <a:pPr marR="0" defTabSz="914400" eaLnBrk="1" hangingPunct="1">
                <a:buClrTx/>
                <a:buSzTx/>
                <a:buFontTx/>
                <a:buNone/>
                <a:defRPr/>
              </a:pPr>
              <a:r>
                <a:rPr kumimoji="0" lang="zh-CN" altLang="en-US" b="1" kern="1200" cap="none" spc="0" normalizeH="0" baseline="0" noProof="0">
                  <a:solidFill>
                    <a:srgbClr val="0000CC"/>
                  </a:solidFill>
                  <a:latin typeface="+mn-ea"/>
                  <a:ea typeface="+mn-ea"/>
                  <a:cs typeface="+mn-cs"/>
                </a:rPr>
                <a:t>资本公积</a:t>
              </a:r>
              <a:endParaRPr kumimoji="0" lang="zh-CN" altLang="en-US" b="1" kern="1200" cap="none" spc="0" normalizeH="0" baseline="0" noProof="0">
                <a:solidFill>
                  <a:srgbClr val="0000CC"/>
                </a:solidFill>
                <a:latin typeface="+mn-ea"/>
                <a:ea typeface="+mn-ea"/>
                <a:cs typeface="+mn-cs"/>
              </a:endParaRPr>
            </a:p>
          </p:txBody>
        </p:sp>
        <p:sp>
          <p:nvSpPr>
            <p:cNvPr id="31776" name="Line 32"/>
            <p:cNvSpPr>
              <a:spLocks noChangeShapeType="1"/>
            </p:cNvSpPr>
            <p:nvPr/>
          </p:nvSpPr>
          <p:spPr bwMode="auto">
            <a:xfrm>
              <a:off x="2245" y="3657"/>
              <a:ext cx="1315" cy="0"/>
            </a:xfrm>
            <a:prstGeom prst="line">
              <a:avLst/>
            </a:prstGeom>
            <a:noFill/>
            <a:ln w="19050">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grpSp>
      <p:sp>
        <p:nvSpPr>
          <p:cNvPr id="36875" name="Oval 34"/>
          <p:cNvSpPr/>
          <p:nvPr/>
        </p:nvSpPr>
        <p:spPr>
          <a:xfrm>
            <a:off x="7439025" y="523875"/>
            <a:ext cx="4029075" cy="919163"/>
          </a:xfrm>
          <a:prstGeom prst="ellipse">
            <a:avLst/>
          </a:prstGeom>
          <a:solidFill>
            <a:srgbClr val="FFFFCC"/>
          </a:solidFill>
          <a:ln w="9525" cap="flat" cmpd="sng">
            <a:solidFill>
              <a:schemeClr val="tx1"/>
            </a:solidFill>
            <a:prstDash val="solid"/>
            <a:headEnd type="none" w="med" len="med"/>
            <a:tailEnd type="none" w="med" len="med"/>
          </a:ln>
        </p:spPr>
        <p:txBody>
          <a:bodyPr wrap="none" lIns="108850" tIns="54425" rIns="108850" bIns="54425" anchor="ctr" anchorCtr="0"/>
          <a:p>
            <a:pPr algn="ctr" eaLnBrk="1" hangingPunct="1">
              <a:buFontTx/>
            </a:pPr>
            <a:r>
              <a:rPr lang="zh-CN" altLang="en-US" sz="2000" b="1" dirty="0">
                <a:solidFill>
                  <a:srgbClr val="C00000"/>
                </a:solidFill>
                <a:latin typeface="微软雅黑" panose="020B0503020204020204" pitchFamily="34" charset="-122"/>
              </a:rPr>
              <a:t>同一控制下的企业合并</a:t>
            </a:r>
            <a:endParaRPr lang="zh-CN" altLang="en-US" sz="2000" b="1" dirty="0">
              <a:solidFill>
                <a:srgbClr val="C00000"/>
              </a:solidFill>
              <a:latin typeface="微软雅黑" panose="020B0503020204020204" pitchFamily="34" charset="-122"/>
            </a:endParaRPr>
          </a:p>
          <a:p>
            <a:pPr algn="ctr" eaLnBrk="1" hangingPunct="1">
              <a:buFontTx/>
            </a:pPr>
            <a:r>
              <a:rPr lang="zh-CN" altLang="en-US" sz="2000" b="1" dirty="0">
                <a:solidFill>
                  <a:srgbClr val="C00000"/>
                </a:solidFill>
                <a:latin typeface="微软雅黑" panose="020B0503020204020204" pitchFamily="34" charset="-122"/>
              </a:rPr>
              <a:t>取得股权投资的账务处理</a:t>
            </a:r>
            <a:endParaRPr lang="zh-CN" altLang="en-US" sz="2000" b="1" dirty="0">
              <a:solidFill>
                <a:srgbClr val="C00000"/>
              </a:solidFill>
              <a:latin typeface="微软雅黑" panose="020B0503020204020204" pitchFamily="34" charset="-122"/>
            </a:endParaRPr>
          </a:p>
        </p:txBody>
      </p:sp>
      <p:sp>
        <p:nvSpPr>
          <p:cNvPr id="31779" name="AutoShape 35"/>
          <p:cNvSpPr/>
          <p:nvPr/>
        </p:nvSpPr>
        <p:spPr>
          <a:xfrm>
            <a:off x="8016875" y="5373688"/>
            <a:ext cx="1524000" cy="431800"/>
          </a:xfrm>
          <a:prstGeom prst="borderCallout2">
            <a:avLst>
              <a:gd name="adj1" fmla="val 26472"/>
              <a:gd name="adj2" fmla="val -5000"/>
              <a:gd name="adj3" fmla="val 26472"/>
              <a:gd name="adj4" fmla="val -49690"/>
              <a:gd name="adj5" fmla="val -42278"/>
              <a:gd name="adj6" fmla="val -96148"/>
            </a:avLst>
          </a:prstGeom>
          <a:noFill/>
          <a:ln w="9525" cap="flat" cmpd="sng">
            <a:solidFill>
              <a:srgbClr val="C00000"/>
            </a:solidFill>
            <a:prstDash val="solid"/>
            <a:miter/>
            <a:headEnd type="none" w="med" len="med"/>
            <a:tailEnd type="none" w="med" len="med"/>
          </a:ln>
        </p:spPr>
        <p:txBody>
          <a:bodyPr lIns="108850" tIns="54425" rIns="108850" bIns="54425"/>
          <a:p>
            <a:pPr algn="ctr" eaLnBrk="1" hangingPunct="1"/>
            <a:r>
              <a:rPr lang="zh-CN" altLang="en-US" sz="2000" b="1" dirty="0">
                <a:latin typeface="Arial" panose="020B0604020202020204" pitchFamily="34" charset="0"/>
              </a:rPr>
              <a:t>股票面值</a:t>
            </a:r>
            <a:endParaRPr lang="zh-CN" altLang="en-US" sz="2000" b="1" dirty="0">
              <a:latin typeface="Arial" panose="020B0604020202020204" pitchFamily="34" charset="0"/>
            </a:endParaRPr>
          </a:p>
        </p:txBody>
      </p:sp>
      <p:sp>
        <p:nvSpPr>
          <p:cNvPr id="31780" name="AutoShape 36"/>
          <p:cNvSpPr/>
          <p:nvPr/>
        </p:nvSpPr>
        <p:spPr>
          <a:xfrm>
            <a:off x="9936163" y="4581525"/>
            <a:ext cx="1055687" cy="431800"/>
          </a:xfrm>
          <a:prstGeom prst="borderCallout2">
            <a:avLst>
              <a:gd name="adj1" fmla="val 26472"/>
              <a:gd name="adj2" fmla="val -9620"/>
              <a:gd name="adj3" fmla="val 26472"/>
              <a:gd name="adj4" fmla="val -35671"/>
              <a:gd name="adj5" fmla="val -67648"/>
              <a:gd name="adj6" fmla="val -62727"/>
            </a:avLst>
          </a:prstGeom>
          <a:noFill/>
          <a:ln w="9525" cap="flat" cmpd="sng">
            <a:solidFill>
              <a:srgbClr val="C00000"/>
            </a:solidFill>
            <a:prstDash val="solid"/>
            <a:miter/>
            <a:headEnd type="none" w="med" len="med"/>
            <a:tailEnd type="none" w="med" len="med"/>
          </a:ln>
        </p:spPr>
        <p:txBody>
          <a:bodyPr lIns="108850" tIns="54425" rIns="108850" bIns="54425"/>
          <a:p>
            <a:pPr algn="ctr" eaLnBrk="1" hangingPunct="1"/>
            <a:r>
              <a:rPr lang="zh-CN" altLang="en-US" sz="2000" b="1" dirty="0">
                <a:latin typeface="Arial" panose="020B0604020202020204" pitchFamily="34" charset="0"/>
              </a:rPr>
              <a:t>份 额</a:t>
            </a:r>
            <a:endParaRPr lang="zh-CN" altLang="en-US" sz="20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763"/>
                                        </p:tgtEl>
                                        <p:attrNameLst>
                                          <p:attrName>style.visibility</p:attrName>
                                        </p:attrNameLst>
                                      </p:cBhvr>
                                      <p:to>
                                        <p:strVal val="visible"/>
                                      </p:to>
                                    </p:set>
                                    <p:animEffect transition="in" filter="checkerboard(across)">
                                      <p:cBhvr>
                                        <p:cTn id="7" dur="500"/>
                                        <p:tgtEl>
                                          <p:spTgt spid="3176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checkerboard(across)">
                                      <p:cBhvr>
                                        <p:cTn id="12" dur="500"/>
                                        <p:tgtEl>
                                          <p:spTgt spid="31747"/>
                                        </p:tgtEl>
                                      </p:cBhvr>
                                    </p:animEffect>
                                  </p:childTnLst>
                                </p:cTn>
                              </p:par>
                            </p:childTnLst>
                          </p:cTn>
                        </p:par>
                        <p:par>
                          <p:cTn id="13" fill="hold">
                            <p:stCondLst>
                              <p:cond delay="500"/>
                            </p:stCondLst>
                            <p:childTnLst>
                              <p:par>
                                <p:cTn id="14" presetID="5" presetClass="entr" presetSubtype="10" fill="hold" grpId="0" nodeType="afterEffect">
                                  <p:stCondLst>
                                    <p:cond delay="0"/>
                                  </p:stCondLst>
                                  <p:childTnLst>
                                    <p:set>
                                      <p:cBhvr>
                                        <p:cTn id="15" dur="1" fill="hold">
                                          <p:stCondLst>
                                            <p:cond delay="0"/>
                                          </p:stCondLst>
                                        </p:cTn>
                                        <p:tgtEl>
                                          <p:spTgt spid="31749"/>
                                        </p:tgtEl>
                                        <p:attrNameLst>
                                          <p:attrName>style.visibility</p:attrName>
                                        </p:attrNameLst>
                                      </p:cBhvr>
                                      <p:to>
                                        <p:strVal val="visible"/>
                                      </p:to>
                                    </p:set>
                                    <p:animEffect transition="in" filter="checkerboard(across)">
                                      <p:cBhvr>
                                        <p:cTn id="16" dur="500"/>
                                        <p:tgtEl>
                                          <p:spTgt spid="31749"/>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31748"/>
                                        </p:tgtEl>
                                        <p:attrNameLst>
                                          <p:attrName>style.visibility</p:attrName>
                                        </p:attrNameLst>
                                      </p:cBhvr>
                                      <p:to>
                                        <p:strVal val="visible"/>
                                      </p:to>
                                    </p:set>
                                    <p:animEffect transition="in" filter="checkerboard(across)">
                                      <p:cBhvr>
                                        <p:cTn id="21" dur="1000"/>
                                        <p:tgtEl>
                                          <p:spTgt spid="31748"/>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grpId="0" nodeType="clickEffect">
                                  <p:stCondLst>
                                    <p:cond delay="0"/>
                                  </p:stCondLst>
                                  <p:childTnLst>
                                    <p:set>
                                      <p:cBhvr>
                                        <p:cTn id="25" dur="1" fill="hold">
                                          <p:stCondLst>
                                            <p:cond delay="0"/>
                                          </p:stCondLst>
                                        </p:cTn>
                                        <p:tgtEl>
                                          <p:spTgt spid="31750"/>
                                        </p:tgtEl>
                                        <p:attrNameLst>
                                          <p:attrName>style.visibility</p:attrName>
                                        </p:attrNameLst>
                                      </p:cBhvr>
                                      <p:to>
                                        <p:strVal val="visible"/>
                                      </p:to>
                                    </p:set>
                                    <p:animEffect transition="in" filter="slide(fromLeft)">
                                      <p:cBhvr>
                                        <p:cTn id="26" dur="500"/>
                                        <p:tgtEl>
                                          <p:spTgt spid="3175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10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right)">
                                      <p:cBhvr>
                                        <p:cTn id="36" dur="3000"/>
                                        <p:tgtEl>
                                          <p:spTgt spid="2"/>
                                        </p:tgtEl>
                                      </p:cBhvr>
                                    </p:animEffect>
                                  </p:childTnLst>
                                </p:cTn>
                              </p:par>
                            </p:childTnLst>
                          </p:cTn>
                        </p:par>
                        <p:par>
                          <p:cTn id="37" fill="hold">
                            <p:stCondLst>
                              <p:cond delay="3000"/>
                            </p:stCondLst>
                            <p:childTnLst>
                              <p:par>
                                <p:cTn id="38" presetID="3" presetClass="entr" presetSubtype="10" fill="hold" grpId="0" nodeType="afterEffect">
                                  <p:stCondLst>
                                    <p:cond delay="0"/>
                                  </p:stCondLst>
                                  <p:childTnLst>
                                    <p:set>
                                      <p:cBhvr>
                                        <p:cTn id="39" dur="1" fill="hold">
                                          <p:stCondLst>
                                            <p:cond delay="0"/>
                                          </p:stCondLst>
                                        </p:cTn>
                                        <p:tgtEl>
                                          <p:spTgt spid="31779"/>
                                        </p:tgtEl>
                                        <p:attrNameLst>
                                          <p:attrName>style.visibility</p:attrName>
                                        </p:attrNameLst>
                                      </p:cBhvr>
                                      <p:to>
                                        <p:strVal val="visible"/>
                                      </p:to>
                                    </p:set>
                                    <p:animEffect transition="in" filter="blinds(horizontal)">
                                      <p:cBhvr>
                                        <p:cTn id="40" dur="500"/>
                                        <p:tgtEl>
                                          <p:spTgt spid="31779"/>
                                        </p:tgtEl>
                                      </p:cBhvr>
                                    </p:animEffect>
                                  </p:childTnLst>
                                </p:cTn>
                              </p:par>
                            </p:childTnLst>
                          </p:cTn>
                        </p:par>
                        <p:par>
                          <p:cTn id="41" fill="hold">
                            <p:stCondLst>
                              <p:cond delay="3500"/>
                            </p:stCondLst>
                            <p:childTnLst>
                              <p:par>
                                <p:cTn id="42" presetID="3" presetClass="entr" presetSubtype="10" fill="hold" grpId="0" nodeType="afterEffect">
                                  <p:stCondLst>
                                    <p:cond delay="0"/>
                                  </p:stCondLst>
                                  <p:childTnLst>
                                    <p:set>
                                      <p:cBhvr>
                                        <p:cTn id="43" dur="1" fill="hold">
                                          <p:stCondLst>
                                            <p:cond delay="0"/>
                                          </p:stCondLst>
                                        </p:cTn>
                                        <p:tgtEl>
                                          <p:spTgt spid="31780"/>
                                        </p:tgtEl>
                                        <p:attrNameLst>
                                          <p:attrName>style.visibility</p:attrName>
                                        </p:attrNameLst>
                                      </p:cBhvr>
                                      <p:to>
                                        <p:strVal val="visible"/>
                                      </p:to>
                                    </p:set>
                                    <p:animEffect transition="in" filter="blinds(horizontal)">
                                      <p:cBhvr>
                                        <p:cTn id="44" dur="500"/>
                                        <p:tgtEl>
                                          <p:spTgt spid="31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P spid="31749" grpId="0"/>
      <p:bldP spid="31750" grpId="0" animBg="1"/>
      <p:bldP spid="31763" grpId="0" animBg="1"/>
      <p:bldP spid="31779" grpId="0" animBg="1"/>
      <p:bldP spid="3178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Rectangle 2"/>
          <p:cNvSpPr>
            <a:spLocks noGrp="1"/>
          </p:cNvSpPr>
          <p:nvPr>
            <p:ph type="body" idx="4294967295"/>
          </p:nvPr>
        </p:nvSpPr>
        <p:spPr>
          <a:xfrm>
            <a:off x="0" y="1485900"/>
            <a:ext cx="11353800" cy="4406900"/>
          </a:xfrm>
          <a:prstGeom prst="rect">
            <a:avLst/>
          </a:prstGeom>
          <a:noFill/>
          <a:ln w="9525">
            <a:noFill/>
          </a:ln>
        </p:spPr>
        <p:txBody>
          <a:bodyPr lIns="108850" tIns="54425" rIns="108850" bIns="54425"/>
          <a:p>
            <a:pPr marL="0" indent="431800" defTabSz="1085850" eaLnBrk="1" hangingPunct="1">
              <a:lnSpc>
                <a:spcPct val="145000"/>
              </a:lnSpc>
              <a:spcBef>
                <a:spcPct val="0"/>
              </a:spcBef>
              <a:buNone/>
            </a:pPr>
            <a:r>
              <a:rPr lang="zh-CN" altLang="en-US" sz="2400" dirty="0">
                <a:solidFill>
                  <a:srgbClr val="000000"/>
                </a:solidFill>
                <a:latin typeface="微软雅黑" panose="020B0503020204020204" pitchFamily="34" charset="-122"/>
              </a:rPr>
              <a:t>企业通过多次交易分步取得同一控制下被投资单位的股权，最终形成企业合并的，应当判断多次交易是否属于</a:t>
            </a:r>
            <a:r>
              <a:rPr lang="zh-CN" altLang="en-US" sz="2400" b="1" dirty="0">
                <a:solidFill>
                  <a:srgbClr val="0000CC"/>
                </a:solidFill>
                <a:latin typeface="微软雅黑" panose="020B0503020204020204" pitchFamily="34" charset="-122"/>
              </a:rPr>
              <a:t>“一揽子交易”</a:t>
            </a:r>
            <a:r>
              <a:rPr lang="zh-CN" altLang="en-US" sz="2400" dirty="0">
                <a:solidFill>
                  <a:srgbClr val="000000"/>
                </a:solidFill>
                <a:latin typeface="微软雅黑" panose="020B0503020204020204" pitchFamily="34" charset="-122"/>
              </a:rPr>
              <a:t>。</a:t>
            </a:r>
            <a:endParaRPr lang="zh-CN" altLang="en-US" sz="2400" dirty="0">
              <a:solidFill>
                <a:srgbClr val="000000"/>
              </a:solidFill>
              <a:latin typeface="微软雅黑" panose="020B0503020204020204" pitchFamily="34" charset="-122"/>
            </a:endParaRPr>
          </a:p>
          <a:p>
            <a:pPr marL="0" indent="431800" defTabSz="1085850" eaLnBrk="1" hangingPunct="1">
              <a:lnSpc>
                <a:spcPct val="145000"/>
              </a:lnSpc>
              <a:spcBef>
                <a:spcPct val="0"/>
              </a:spcBef>
              <a:buNone/>
            </a:pPr>
            <a:r>
              <a:rPr lang="zh-CN" altLang="en-US" sz="2400" dirty="0">
                <a:solidFill>
                  <a:srgbClr val="000000"/>
                </a:solidFill>
                <a:latin typeface="微软雅黑" panose="020B0503020204020204" pitchFamily="34" charset="-122"/>
              </a:rPr>
              <a:t>各项交易的条款、条件以及经济影响符合以下一种或多种情况的，通常应将多次交易事项</a:t>
            </a:r>
            <a:r>
              <a:rPr lang="zh-CN" altLang="en-US" sz="2400" b="1" dirty="0">
                <a:solidFill>
                  <a:srgbClr val="0000CC"/>
                </a:solidFill>
                <a:latin typeface="微软雅黑" panose="020B0503020204020204" pitchFamily="34" charset="-122"/>
              </a:rPr>
              <a:t>作为“一揽子交易”</a:t>
            </a:r>
            <a:r>
              <a:rPr lang="zh-CN" altLang="en-US" sz="2400" dirty="0">
                <a:solidFill>
                  <a:srgbClr val="000000"/>
                </a:solidFill>
                <a:latin typeface="微软雅黑" panose="020B0503020204020204" pitchFamily="34" charset="-122"/>
              </a:rPr>
              <a:t>进行会计处理：</a:t>
            </a:r>
            <a:endParaRPr lang="zh-CN" altLang="en-US" sz="2400" dirty="0">
              <a:solidFill>
                <a:srgbClr val="000000"/>
              </a:solidFill>
              <a:latin typeface="微软雅黑" panose="020B0503020204020204" pitchFamily="34" charset="-122"/>
            </a:endParaRPr>
          </a:p>
          <a:p>
            <a:pPr marL="0" indent="431800" defTabSz="1085850" eaLnBrk="1" hangingPunct="1">
              <a:lnSpc>
                <a:spcPct val="145000"/>
              </a:lnSpc>
              <a:spcBef>
                <a:spcPct val="0"/>
              </a:spcBef>
              <a:buNone/>
            </a:pP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）这些交易是同时或者在考虑了彼此影响的情况下订立的；</a:t>
            </a:r>
            <a:endParaRPr lang="zh-CN" altLang="en-US" sz="2400" dirty="0">
              <a:solidFill>
                <a:srgbClr val="000000"/>
              </a:solidFill>
              <a:latin typeface="微软雅黑" panose="020B0503020204020204" pitchFamily="34" charset="-122"/>
            </a:endParaRPr>
          </a:p>
          <a:p>
            <a:pPr marL="0" indent="431800" defTabSz="1085850" eaLnBrk="1" hangingPunct="1">
              <a:lnSpc>
                <a:spcPct val="145000"/>
              </a:lnSpc>
              <a:spcBef>
                <a:spcPct val="0"/>
              </a:spcBef>
              <a:buNone/>
            </a:pP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2</a:t>
            </a:r>
            <a:r>
              <a:rPr lang="zh-CN" altLang="en-US" sz="2400" dirty="0">
                <a:solidFill>
                  <a:srgbClr val="000000"/>
                </a:solidFill>
                <a:latin typeface="微软雅黑" panose="020B0503020204020204" pitchFamily="34" charset="-122"/>
              </a:rPr>
              <a:t>）这些交易整体才能达成一项完整的商业结果；</a:t>
            </a:r>
            <a:endParaRPr lang="zh-CN" altLang="en-US" sz="2400" dirty="0">
              <a:solidFill>
                <a:srgbClr val="000000"/>
              </a:solidFill>
              <a:latin typeface="微软雅黑" panose="020B0503020204020204" pitchFamily="34" charset="-122"/>
            </a:endParaRPr>
          </a:p>
          <a:p>
            <a:pPr marL="0" indent="431800" defTabSz="1085850" eaLnBrk="1" hangingPunct="1">
              <a:lnSpc>
                <a:spcPct val="145000"/>
              </a:lnSpc>
              <a:spcBef>
                <a:spcPct val="0"/>
              </a:spcBef>
              <a:buNone/>
            </a:pP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3</a:t>
            </a:r>
            <a:r>
              <a:rPr lang="zh-CN" altLang="en-US" sz="2400" dirty="0">
                <a:solidFill>
                  <a:srgbClr val="000000"/>
                </a:solidFill>
                <a:latin typeface="微软雅黑" panose="020B0503020204020204" pitchFamily="34" charset="-122"/>
              </a:rPr>
              <a:t>）一项交易的发生取决于至少一项其他交易的发生；</a:t>
            </a:r>
            <a:endParaRPr lang="zh-CN" altLang="en-US" sz="2400" dirty="0">
              <a:solidFill>
                <a:srgbClr val="000000"/>
              </a:solidFill>
              <a:latin typeface="微软雅黑" panose="020B0503020204020204" pitchFamily="34" charset="-122"/>
            </a:endParaRPr>
          </a:p>
          <a:p>
            <a:pPr marL="0" indent="431800" defTabSz="1085850" eaLnBrk="1" hangingPunct="1">
              <a:lnSpc>
                <a:spcPct val="145000"/>
              </a:lnSpc>
              <a:spcBef>
                <a:spcPct val="0"/>
              </a:spcBef>
              <a:buNone/>
            </a:pP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4</a:t>
            </a:r>
            <a:r>
              <a:rPr lang="zh-CN" altLang="en-US" sz="2400" dirty="0">
                <a:solidFill>
                  <a:srgbClr val="000000"/>
                </a:solidFill>
                <a:latin typeface="微软雅黑" panose="020B0503020204020204" pitchFamily="34" charset="-122"/>
              </a:rPr>
              <a:t>）一项交易单独看是不经济的，但是和其他交易一并考虑时是经济的。</a:t>
            </a:r>
            <a:endParaRPr lang="zh-CN" altLang="en-US" sz="2400" dirty="0">
              <a:solidFill>
                <a:srgbClr val="000000"/>
              </a:solidFill>
              <a:latin typeface="微软雅黑" panose="020B0503020204020204" pitchFamily="34" charset="-122"/>
            </a:endParaRPr>
          </a:p>
        </p:txBody>
      </p:sp>
      <p:sp>
        <p:nvSpPr>
          <p:cNvPr id="38916" name="Rectangle 3"/>
          <p:cNvSpPr/>
          <p:nvPr/>
        </p:nvSpPr>
        <p:spPr>
          <a:xfrm>
            <a:off x="609600" y="868363"/>
            <a:ext cx="7948613" cy="549275"/>
          </a:xfrm>
          <a:prstGeom prst="rect">
            <a:avLst/>
          </a:prstGeom>
          <a:noFill/>
          <a:ln w="9525">
            <a:noFill/>
          </a:ln>
        </p:spPr>
        <p:txBody>
          <a:bodyPr wrap="none" lIns="108850" tIns="54425" rIns="108850" bIns="54425" anchor="ctr" anchorCtr="0">
            <a:spAutoFit/>
          </a:bodyPr>
          <a:p>
            <a:pPr eaLnBrk="1" hangingPunct="1">
              <a:buFontTx/>
            </a:pPr>
            <a:r>
              <a:rPr lang="zh-CN" altLang="en-US" sz="2400" b="1" dirty="0">
                <a:solidFill>
                  <a:srgbClr val="CC0000"/>
                </a:solidFill>
                <a:latin typeface="微软雅黑" panose="020B0503020204020204" pitchFamily="34" charset="-122"/>
              </a:rPr>
              <a:t>企业通过多次交易分步实现同一控制下的企业合并的处理</a:t>
            </a:r>
            <a:r>
              <a:rPr lang="zh-CN" altLang="en-US" sz="2900" b="1" dirty="0">
                <a:solidFill>
                  <a:srgbClr val="CC0000"/>
                </a:solidFill>
                <a:latin typeface="微软雅黑" panose="020B0503020204020204" pitchFamily="34" charset="-122"/>
              </a:rPr>
              <a:t> </a:t>
            </a:r>
            <a:endParaRPr lang="zh-CN" altLang="en-US" sz="2900" b="1" dirty="0">
              <a:solidFill>
                <a:srgbClr val="CC0000"/>
              </a:solidFill>
              <a:latin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Rectangle 2"/>
          <p:cNvSpPr>
            <a:spLocks noGrp="1"/>
          </p:cNvSpPr>
          <p:nvPr>
            <p:ph type="body" idx="4294967295"/>
          </p:nvPr>
        </p:nvSpPr>
        <p:spPr>
          <a:xfrm>
            <a:off x="0" y="952500"/>
            <a:ext cx="11290300" cy="4737100"/>
          </a:xfrm>
          <a:prstGeom prst="rect">
            <a:avLst/>
          </a:prstGeom>
          <a:noFill/>
          <a:ln w="9525">
            <a:noFill/>
          </a:ln>
        </p:spPr>
        <p:txBody>
          <a:bodyPr lIns="108850" tIns="54425" rIns="108850" bIns="54425"/>
          <a:p>
            <a:pPr marL="0" indent="431800" defTabSz="1085850" eaLnBrk="1" hangingPunct="1">
              <a:lnSpc>
                <a:spcPct val="160000"/>
              </a:lnSpc>
              <a:spcBef>
                <a:spcPts val="1300"/>
              </a:spcBef>
              <a:buNone/>
            </a:pPr>
            <a:r>
              <a:rPr lang="zh-CN" altLang="en-US" sz="2400" b="1" dirty="0">
                <a:solidFill>
                  <a:srgbClr val="0000CC"/>
                </a:solidFill>
                <a:latin typeface="微软雅黑" panose="020B0503020204020204" pitchFamily="34" charset="-122"/>
              </a:rPr>
              <a:t>属于一揽子交易的</a:t>
            </a:r>
            <a:r>
              <a:rPr lang="zh-CN" altLang="en-US" sz="2400" dirty="0">
                <a:latin typeface="微软雅黑" panose="020B0503020204020204" pitchFamily="34" charset="-122"/>
              </a:rPr>
              <a:t>，合并方应当将各项交易作为一项取得控制权的交易进行会计处理。</a:t>
            </a:r>
            <a:endParaRPr lang="zh-CN" altLang="en-US" sz="2400" dirty="0">
              <a:latin typeface="微软雅黑" panose="020B0503020204020204" pitchFamily="34" charset="-122"/>
            </a:endParaRPr>
          </a:p>
          <a:p>
            <a:pPr marL="0" indent="431800" defTabSz="1085850" eaLnBrk="1" hangingPunct="1">
              <a:lnSpc>
                <a:spcPct val="160000"/>
              </a:lnSpc>
              <a:spcBef>
                <a:spcPts val="1300"/>
              </a:spcBef>
              <a:buNone/>
            </a:pPr>
            <a:r>
              <a:rPr lang="zh-CN" altLang="en-US" sz="2400" b="1" dirty="0">
                <a:solidFill>
                  <a:srgbClr val="0000CC"/>
                </a:solidFill>
                <a:latin typeface="微软雅黑" panose="020B0503020204020204" pitchFamily="34" charset="-122"/>
              </a:rPr>
              <a:t>不属于“一揽子交易”的，</a:t>
            </a:r>
            <a:r>
              <a:rPr lang="zh-CN" altLang="en-US" sz="2400" dirty="0">
                <a:latin typeface="微软雅黑" panose="020B0503020204020204" pitchFamily="34" charset="-122"/>
              </a:rPr>
              <a:t>取得控制权日，应按照以下步骤进行会计处理：</a:t>
            </a:r>
            <a:endParaRPr lang="zh-CN" altLang="en-US" sz="2400" dirty="0">
              <a:latin typeface="微软雅黑" panose="020B0503020204020204" pitchFamily="34" charset="-122"/>
            </a:endParaRPr>
          </a:p>
          <a:p>
            <a:pPr marL="0" indent="431800" defTabSz="1085850" eaLnBrk="1" hangingPunct="1">
              <a:lnSpc>
                <a:spcPct val="160000"/>
              </a:lnSpc>
              <a:spcBef>
                <a:spcPts val="1300"/>
              </a:spcBef>
              <a:buNone/>
            </a:pPr>
            <a:r>
              <a:rPr lang="zh-CN" altLang="en-US" sz="2400" b="1" dirty="0">
                <a:solidFill>
                  <a:srgbClr val="CC0000"/>
                </a:solidFill>
                <a:latin typeface="微软雅黑" panose="020B0503020204020204" pitchFamily="34" charset="-122"/>
              </a:rPr>
              <a:t>（</a:t>
            </a:r>
            <a:r>
              <a:rPr lang="en-US" altLang="zh-CN" sz="2400" b="1" dirty="0">
                <a:solidFill>
                  <a:srgbClr val="CC0000"/>
                </a:solidFill>
                <a:latin typeface="微软雅黑" panose="020B0503020204020204" pitchFamily="34" charset="-122"/>
              </a:rPr>
              <a:t>1</a:t>
            </a:r>
            <a:r>
              <a:rPr lang="zh-CN" altLang="en-US" sz="2400" b="1" dirty="0">
                <a:solidFill>
                  <a:srgbClr val="CC0000"/>
                </a:solidFill>
                <a:latin typeface="微软雅黑" panose="020B0503020204020204" pitchFamily="34" charset="-122"/>
              </a:rPr>
              <a:t>）确定</a:t>
            </a:r>
            <a:r>
              <a:rPr lang="zh-CN" altLang="en-US" sz="2400" dirty="0">
                <a:solidFill>
                  <a:srgbClr val="CC0000"/>
                </a:solidFill>
                <a:latin typeface="微软雅黑" panose="020B0503020204020204" pitchFamily="34" charset="-122"/>
              </a:rPr>
              <a:t>同一控制下企业合并形成的长期股权投资的</a:t>
            </a:r>
            <a:r>
              <a:rPr lang="zh-CN" altLang="en-US" sz="2400" b="1" dirty="0">
                <a:solidFill>
                  <a:srgbClr val="CC0000"/>
                </a:solidFill>
                <a:latin typeface="微软雅黑" panose="020B0503020204020204" pitchFamily="34" charset="-122"/>
              </a:rPr>
              <a:t>初始投资成本</a:t>
            </a:r>
            <a:endParaRPr lang="zh-CN" altLang="en-US" sz="2400" b="1" dirty="0">
              <a:solidFill>
                <a:srgbClr val="CC0000"/>
              </a:solidFill>
              <a:latin typeface="微软雅黑" panose="020B0503020204020204" pitchFamily="34" charset="-122"/>
            </a:endParaRPr>
          </a:p>
          <a:p>
            <a:pPr marL="0" indent="431800" defTabSz="1085850" eaLnBrk="1" hangingPunct="1">
              <a:lnSpc>
                <a:spcPct val="160000"/>
              </a:lnSpc>
              <a:spcBef>
                <a:spcPts val="1300"/>
              </a:spcBef>
              <a:buNone/>
            </a:pPr>
            <a:r>
              <a:rPr lang="zh-CN" altLang="en-US" sz="2400" dirty="0">
                <a:latin typeface="微软雅黑" panose="020B0503020204020204" pitchFamily="34" charset="-122"/>
              </a:rPr>
              <a:t>在</a:t>
            </a:r>
            <a:r>
              <a:rPr lang="zh-CN" altLang="en-US" sz="2400" b="1" dirty="0">
                <a:solidFill>
                  <a:srgbClr val="0000CC"/>
                </a:solidFill>
                <a:latin typeface="微软雅黑" panose="020B0503020204020204" pitchFamily="34" charset="-122"/>
              </a:rPr>
              <a:t>合并日</a:t>
            </a:r>
            <a:r>
              <a:rPr lang="zh-CN" altLang="en-US" sz="2400" dirty="0">
                <a:latin typeface="微软雅黑" panose="020B0503020204020204" pitchFamily="34" charset="-122"/>
              </a:rPr>
              <a:t>，根据合并后</a:t>
            </a:r>
            <a:r>
              <a:rPr lang="zh-CN" altLang="en-US" sz="2400" b="1" dirty="0">
                <a:latin typeface="微软雅黑" panose="020B0503020204020204" pitchFamily="34" charset="-122"/>
              </a:rPr>
              <a:t>应享有被合并方净资产在最终控制方合并财务报表中的账面价值的</a:t>
            </a:r>
            <a:r>
              <a:rPr lang="zh-CN" altLang="en-US" sz="2400" b="1" dirty="0">
                <a:solidFill>
                  <a:srgbClr val="0000CC"/>
                </a:solidFill>
                <a:latin typeface="微软雅黑" panose="020B0503020204020204" pitchFamily="34" charset="-122"/>
              </a:rPr>
              <a:t>份额</a:t>
            </a:r>
            <a:r>
              <a:rPr lang="en-US" altLang="zh-CN" sz="2400" b="1" dirty="0">
                <a:solidFill>
                  <a:srgbClr val="0000CC"/>
                </a:solidFill>
                <a:latin typeface="微软雅黑" panose="020B0503020204020204" pitchFamily="34" charset="-122"/>
              </a:rPr>
              <a:t>——</a:t>
            </a:r>
            <a:r>
              <a:rPr lang="zh-CN" altLang="en-US" sz="2400" dirty="0">
                <a:latin typeface="微软雅黑" panose="020B0503020204020204" pitchFamily="34" charset="-122"/>
              </a:rPr>
              <a:t>确定长期股权投资的</a:t>
            </a:r>
            <a:r>
              <a:rPr lang="zh-CN" altLang="en-US" sz="2400" dirty="0">
                <a:solidFill>
                  <a:srgbClr val="0000CC"/>
                </a:solidFill>
                <a:latin typeface="微软雅黑" panose="020B0503020204020204" pitchFamily="34" charset="-122"/>
              </a:rPr>
              <a:t>初始投资成本。</a:t>
            </a:r>
            <a:endParaRPr lang="zh-CN" altLang="en-US" sz="2400" dirty="0">
              <a:solidFill>
                <a:srgbClr val="0000CC"/>
              </a:solidFill>
              <a:latin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Rectangle 2"/>
          <p:cNvSpPr>
            <a:spLocks noGrp="1"/>
          </p:cNvSpPr>
          <p:nvPr>
            <p:ph type="body" idx="4294967295"/>
          </p:nvPr>
        </p:nvSpPr>
        <p:spPr>
          <a:xfrm>
            <a:off x="0" y="1384300"/>
            <a:ext cx="11226800" cy="4038600"/>
          </a:xfrm>
          <a:prstGeom prst="rect">
            <a:avLst/>
          </a:prstGeom>
          <a:noFill/>
          <a:ln w="9525">
            <a:noFill/>
          </a:ln>
        </p:spPr>
        <p:txBody>
          <a:bodyPr lIns="108850" tIns="54425" rIns="108850" bIns="54425"/>
          <a:p>
            <a:pPr marL="0" indent="431800" defTabSz="1085850" eaLnBrk="1" hangingPunct="1">
              <a:lnSpc>
                <a:spcPct val="160000"/>
              </a:lnSpc>
              <a:buNone/>
            </a:pPr>
            <a:r>
              <a:rPr lang="zh-CN" altLang="en-US" sz="2400" b="1" dirty="0">
                <a:solidFill>
                  <a:srgbClr val="CC0000"/>
                </a:solidFill>
                <a:latin typeface="微软雅黑" panose="020B0503020204020204" pitchFamily="34" charset="-122"/>
              </a:rPr>
              <a:t>（</a:t>
            </a:r>
            <a:r>
              <a:rPr lang="en-US" altLang="zh-CN" sz="2400" b="1" dirty="0">
                <a:solidFill>
                  <a:srgbClr val="CC0000"/>
                </a:solidFill>
                <a:latin typeface="微软雅黑" panose="020B0503020204020204" pitchFamily="34" charset="-122"/>
              </a:rPr>
              <a:t>2</a:t>
            </a:r>
            <a:r>
              <a:rPr lang="zh-CN" altLang="en-US" sz="2400" b="1" dirty="0">
                <a:solidFill>
                  <a:srgbClr val="CC0000"/>
                </a:solidFill>
                <a:latin typeface="微软雅黑" panose="020B0503020204020204" pitchFamily="34" charset="-122"/>
              </a:rPr>
              <a:t>）长期股权投资初始投资成本与合并对价账面价值之间的</a:t>
            </a:r>
            <a:r>
              <a:rPr lang="zh-CN" altLang="en-US" sz="2400" b="1" dirty="0">
                <a:solidFill>
                  <a:srgbClr val="0000CC"/>
                </a:solidFill>
                <a:latin typeface="微软雅黑" panose="020B0503020204020204" pitchFamily="34" charset="-122"/>
              </a:rPr>
              <a:t>差额的处理</a:t>
            </a:r>
            <a:r>
              <a:rPr lang="zh-CN" altLang="en-US" sz="2400" b="1" dirty="0">
                <a:solidFill>
                  <a:srgbClr val="CC0000"/>
                </a:solidFill>
                <a:latin typeface="微软雅黑" panose="020B0503020204020204" pitchFamily="34" charset="-122"/>
              </a:rPr>
              <a:t>。</a:t>
            </a:r>
            <a:endParaRPr lang="zh-CN" altLang="en-US" sz="2400" b="1" dirty="0">
              <a:solidFill>
                <a:srgbClr val="CC0000"/>
              </a:solidFill>
              <a:latin typeface="微软雅黑" panose="020B0503020204020204" pitchFamily="34" charset="-122"/>
            </a:endParaRPr>
          </a:p>
          <a:p>
            <a:pPr marL="0" indent="431800" defTabSz="1085850" eaLnBrk="1" hangingPunct="1">
              <a:lnSpc>
                <a:spcPct val="160000"/>
              </a:lnSpc>
              <a:buNone/>
            </a:pPr>
            <a:r>
              <a:rPr lang="zh-CN" altLang="en-US" sz="2400" dirty="0">
                <a:solidFill>
                  <a:srgbClr val="000000"/>
                </a:solidFill>
                <a:latin typeface="微软雅黑" panose="020B0503020204020204" pitchFamily="34" charset="-122"/>
              </a:rPr>
              <a:t>合并日长期股权投资的</a:t>
            </a:r>
            <a:r>
              <a:rPr lang="zh-CN" altLang="en-US" sz="2400" b="1" dirty="0">
                <a:solidFill>
                  <a:srgbClr val="0000CC"/>
                </a:solidFill>
                <a:latin typeface="微软雅黑" panose="020B0503020204020204" pitchFamily="34" charset="-122"/>
              </a:rPr>
              <a:t>初始投资成本</a:t>
            </a:r>
            <a:r>
              <a:rPr lang="zh-CN" altLang="en-US" sz="2400" dirty="0">
                <a:solidFill>
                  <a:srgbClr val="000000"/>
                </a:solidFill>
                <a:latin typeface="微软雅黑" panose="020B0503020204020204" pitchFamily="34" charset="-122"/>
              </a:rPr>
              <a:t>，与达到</a:t>
            </a:r>
            <a:r>
              <a:rPr lang="zh-CN" altLang="en-US" sz="2400" b="1" dirty="0">
                <a:solidFill>
                  <a:srgbClr val="0000CC"/>
                </a:solidFill>
                <a:latin typeface="微软雅黑" panose="020B0503020204020204" pitchFamily="34" charset="-122"/>
              </a:rPr>
              <a:t>合并前</a:t>
            </a:r>
            <a:r>
              <a:rPr lang="zh-CN" altLang="en-US" sz="2400" dirty="0">
                <a:solidFill>
                  <a:srgbClr val="000000"/>
                </a:solidFill>
                <a:latin typeface="微软雅黑" panose="020B0503020204020204" pitchFamily="34" charset="-122"/>
              </a:rPr>
              <a:t>的长期股权投资</a:t>
            </a:r>
            <a:r>
              <a:rPr lang="zh-CN" altLang="en-US" sz="2400" b="1" dirty="0">
                <a:solidFill>
                  <a:srgbClr val="0000CC"/>
                </a:solidFill>
                <a:latin typeface="微软雅黑" panose="020B0503020204020204" pitchFamily="34" charset="-122"/>
              </a:rPr>
              <a:t>账面价值</a:t>
            </a:r>
            <a:r>
              <a:rPr lang="zh-CN" altLang="en-US" sz="2400" dirty="0">
                <a:solidFill>
                  <a:srgbClr val="000000"/>
                </a:solidFill>
                <a:latin typeface="微软雅黑" panose="020B0503020204020204" pitchFamily="34" charset="-122"/>
              </a:rPr>
              <a:t>加上合并日进一步取得股份</a:t>
            </a:r>
            <a:r>
              <a:rPr lang="zh-CN" altLang="en-US" sz="2400" dirty="0">
                <a:solidFill>
                  <a:srgbClr val="0000CC"/>
                </a:solidFill>
                <a:latin typeface="微软雅黑" panose="020B0503020204020204" pitchFamily="34" charset="-122"/>
              </a:rPr>
              <a:t>新支付对价的</a:t>
            </a:r>
            <a:r>
              <a:rPr lang="zh-CN" altLang="en-US" sz="2400" b="1" dirty="0">
                <a:solidFill>
                  <a:srgbClr val="0000CC"/>
                </a:solidFill>
                <a:latin typeface="微软雅黑" panose="020B0503020204020204" pitchFamily="34" charset="-122"/>
              </a:rPr>
              <a:t>账面价值之和</a:t>
            </a:r>
            <a:r>
              <a:rPr lang="zh-CN" altLang="en-US" sz="2400" dirty="0">
                <a:solidFill>
                  <a:srgbClr val="000000"/>
                </a:solidFill>
                <a:latin typeface="微软雅黑" panose="020B0503020204020204" pitchFamily="34" charset="-122"/>
              </a:rPr>
              <a:t>的</a:t>
            </a:r>
            <a:r>
              <a:rPr lang="zh-CN" altLang="en-US" sz="2400" b="1" dirty="0">
                <a:solidFill>
                  <a:srgbClr val="0000CC"/>
                </a:solidFill>
                <a:latin typeface="微软雅黑" panose="020B0503020204020204" pitchFamily="34" charset="-122"/>
              </a:rPr>
              <a:t>差额</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调整资本公积（资本溢价或股本溢价），资本公积不足冲减的，冲减留存收益。</a:t>
            </a:r>
            <a:endParaRPr lang="zh-CN" altLang="en-US" sz="2400" dirty="0">
              <a:solidFill>
                <a:srgbClr val="000000"/>
              </a:solidFill>
              <a:latin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Rectangle 2"/>
          <p:cNvSpPr>
            <a:spLocks noGrp="1"/>
          </p:cNvSpPr>
          <p:nvPr>
            <p:ph type="body" idx="4294967295"/>
          </p:nvPr>
        </p:nvSpPr>
        <p:spPr>
          <a:xfrm>
            <a:off x="711200" y="1030605"/>
            <a:ext cx="11480800" cy="4989195"/>
          </a:xfrm>
          <a:prstGeom prst="rect">
            <a:avLst/>
          </a:prstGeom>
          <a:noFill/>
          <a:ln w="9525">
            <a:noFill/>
          </a:ln>
        </p:spPr>
        <p:txBody>
          <a:bodyPr lIns="108850" tIns="54425" rIns="108850" bIns="54425"/>
          <a:p>
            <a:pPr marL="0" indent="431800" defTabSz="1085850" eaLnBrk="1" hangingPunct="1">
              <a:lnSpc>
                <a:spcPct val="135000"/>
              </a:lnSpc>
              <a:buNone/>
            </a:pPr>
            <a:r>
              <a:rPr lang="en-US" altLang="zh-CN" sz="2400" dirty="0">
                <a:latin typeface="微软雅黑" panose="020B0503020204020204" pitchFamily="34" charset="-122"/>
              </a:rPr>
              <a:t> </a:t>
            </a:r>
            <a:r>
              <a:rPr lang="zh-CN" altLang="en-US" sz="2300" dirty="0">
                <a:latin typeface="微软雅黑" panose="020B0503020204020204" pitchFamily="34" charset="-122"/>
              </a:rPr>
              <a:t>（</a:t>
            </a:r>
            <a:r>
              <a:rPr lang="en-US" altLang="zh-CN" sz="2300" dirty="0">
                <a:latin typeface="微软雅黑" panose="020B0503020204020204" pitchFamily="34" charset="-122"/>
              </a:rPr>
              <a:t>3</a:t>
            </a:r>
            <a:r>
              <a:rPr lang="zh-CN" altLang="en-US" sz="2300" dirty="0">
                <a:latin typeface="微软雅黑" panose="020B0503020204020204" pitchFamily="34" charset="-122"/>
              </a:rPr>
              <a:t>）合并日之前持有的股权投资，因采用</a:t>
            </a:r>
            <a:r>
              <a:rPr lang="zh-CN" altLang="en-US" sz="2300" b="1" dirty="0">
                <a:solidFill>
                  <a:srgbClr val="0000CC"/>
                </a:solidFill>
                <a:latin typeface="微软雅黑" panose="020B0503020204020204" pitchFamily="34" charset="-122"/>
              </a:rPr>
              <a:t>权益法</a:t>
            </a:r>
            <a:r>
              <a:rPr lang="zh-CN" altLang="en-US" sz="2300" dirty="0">
                <a:latin typeface="微软雅黑" panose="020B0503020204020204" pitchFamily="34" charset="-122"/>
              </a:rPr>
              <a:t>核算或</a:t>
            </a:r>
            <a:r>
              <a:rPr lang="zh-CN" altLang="en-US" sz="2300" b="1" dirty="0">
                <a:solidFill>
                  <a:srgbClr val="0000CC"/>
                </a:solidFill>
                <a:latin typeface="微软雅黑" panose="020B0503020204020204" pitchFamily="34" charset="-122"/>
              </a:rPr>
              <a:t>金融工具</a:t>
            </a:r>
            <a:r>
              <a:rPr lang="zh-CN" altLang="en-US" sz="2300" dirty="0">
                <a:latin typeface="微软雅黑" panose="020B0503020204020204" pitchFamily="34" charset="-122"/>
              </a:rPr>
              <a:t>确认和计量准则核算而确认的</a:t>
            </a:r>
            <a:r>
              <a:rPr lang="zh-CN" altLang="en-US" sz="2300" b="1" dirty="0">
                <a:solidFill>
                  <a:srgbClr val="0000CC"/>
                </a:solidFill>
                <a:latin typeface="微软雅黑" panose="020B0503020204020204" pitchFamily="34" charset="-122"/>
              </a:rPr>
              <a:t>其他综合收益</a:t>
            </a:r>
            <a:r>
              <a:rPr lang="zh-CN" altLang="en-US" sz="2300" dirty="0">
                <a:latin typeface="微软雅黑" panose="020B0503020204020204" pitchFamily="34" charset="-122"/>
              </a:rPr>
              <a:t>，</a:t>
            </a:r>
            <a:r>
              <a:rPr lang="zh-CN" altLang="en-US" sz="2300" dirty="0">
                <a:solidFill>
                  <a:srgbClr val="CC0000"/>
                </a:solidFill>
                <a:latin typeface="微软雅黑" panose="020B0503020204020204" pitchFamily="34" charset="-122"/>
              </a:rPr>
              <a:t>暂不进行会计处理</a:t>
            </a:r>
            <a:r>
              <a:rPr lang="zh-CN" altLang="en-US" sz="2300" dirty="0">
                <a:latin typeface="微软雅黑" panose="020B0503020204020204" pitchFamily="34" charset="-122"/>
              </a:rPr>
              <a:t>，直至</a:t>
            </a:r>
            <a:r>
              <a:rPr lang="zh-CN" altLang="en-US" sz="2300" b="1" dirty="0">
                <a:solidFill>
                  <a:srgbClr val="CC0000"/>
                </a:solidFill>
                <a:latin typeface="微软雅黑" panose="020B0503020204020204" pitchFamily="34" charset="-122"/>
              </a:rPr>
              <a:t>处置</a:t>
            </a:r>
            <a:r>
              <a:rPr lang="zh-CN" altLang="en-US" sz="2300" dirty="0">
                <a:latin typeface="微软雅黑" panose="020B0503020204020204" pitchFamily="34" charset="-122"/>
              </a:rPr>
              <a:t>该项投资时采用</a:t>
            </a:r>
            <a:r>
              <a:rPr lang="zh-CN" altLang="en-US" sz="2300" dirty="0">
                <a:solidFill>
                  <a:srgbClr val="0000CC"/>
                </a:solidFill>
                <a:latin typeface="微软雅黑" panose="020B0503020204020204" pitchFamily="34" charset="-122"/>
              </a:rPr>
              <a:t>与被投资单位</a:t>
            </a:r>
            <a:r>
              <a:rPr lang="zh-CN" altLang="en-US" sz="2300" dirty="0">
                <a:latin typeface="微软雅黑" panose="020B0503020204020204" pitchFamily="34" charset="-122"/>
              </a:rPr>
              <a:t>直接处置相关资产或负债相同的基础进行会计处理；</a:t>
            </a:r>
            <a:endParaRPr lang="zh-CN" altLang="en-US" sz="2300" dirty="0">
              <a:latin typeface="微软雅黑" panose="020B0503020204020204" pitchFamily="34" charset="-122"/>
            </a:endParaRPr>
          </a:p>
          <a:p>
            <a:pPr marL="0" indent="431800" defTabSz="1085850" eaLnBrk="1" hangingPunct="1">
              <a:lnSpc>
                <a:spcPct val="135000"/>
              </a:lnSpc>
              <a:buNone/>
            </a:pPr>
            <a:r>
              <a:rPr lang="zh-CN" altLang="en-US" sz="2300" dirty="0">
                <a:latin typeface="微软雅黑" panose="020B0503020204020204" pitchFamily="34" charset="-122"/>
              </a:rPr>
              <a:t>  因采用</a:t>
            </a:r>
            <a:r>
              <a:rPr lang="zh-CN" altLang="en-US" sz="2300" b="1" dirty="0">
                <a:solidFill>
                  <a:srgbClr val="0000CC"/>
                </a:solidFill>
                <a:latin typeface="微软雅黑" panose="020B0503020204020204" pitchFamily="34" charset="-122"/>
              </a:rPr>
              <a:t>权益法</a:t>
            </a:r>
            <a:r>
              <a:rPr lang="zh-CN" altLang="en-US" sz="2300" dirty="0">
                <a:latin typeface="微软雅黑" panose="020B0503020204020204" pitchFamily="34" charset="-122"/>
              </a:rPr>
              <a:t>核算而确认的被投资单位净资产中除净损益、其他综合收益和利润分配以外的</a:t>
            </a:r>
            <a:r>
              <a:rPr lang="zh-CN" altLang="en-US" sz="2300" b="1" dirty="0">
                <a:solidFill>
                  <a:srgbClr val="0000CC"/>
                </a:solidFill>
                <a:latin typeface="微软雅黑" panose="020B0503020204020204" pitchFamily="34" charset="-122"/>
              </a:rPr>
              <a:t>所有者权益其他变动</a:t>
            </a:r>
            <a:r>
              <a:rPr lang="zh-CN" altLang="en-US" sz="2300" dirty="0">
                <a:latin typeface="微软雅黑" panose="020B0503020204020204" pitchFamily="34" charset="-122"/>
              </a:rPr>
              <a:t>，</a:t>
            </a:r>
            <a:r>
              <a:rPr lang="zh-CN" altLang="en-US" sz="2300" dirty="0">
                <a:solidFill>
                  <a:srgbClr val="CC0000"/>
                </a:solidFill>
                <a:latin typeface="微软雅黑" panose="020B0503020204020204" pitchFamily="34" charset="-122"/>
              </a:rPr>
              <a:t>暂不进行会计处理</a:t>
            </a:r>
            <a:r>
              <a:rPr lang="zh-CN" altLang="en-US" sz="2300" dirty="0">
                <a:latin typeface="微软雅黑" panose="020B0503020204020204" pitchFamily="34" charset="-122"/>
              </a:rPr>
              <a:t>，直至</a:t>
            </a:r>
            <a:r>
              <a:rPr lang="zh-CN" altLang="en-US" sz="2300" dirty="0">
                <a:solidFill>
                  <a:srgbClr val="0000CC"/>
                </a:solidFill>
                <a:latin typeface="微软雅黑" panose="020B0503020204020204" pitchFamily="34" charset="-122"/>
              </a:rPr>
              <a:t>处置该项投资时转入当期损益</a:t>
            </a:r>
            <a:r>
              <a:rPr lang="zh-CN" altLang="en-US" sz="2300" dirty="0">
                <a:latin typeface="微软雅黑" panose="020B0503020204020204" pitchFamily="34" charset="-122"/>
              </a:rPr>
              <a:t>。</a:t>
            </a:r>
            <a:endParaRPr lang="zh-CN" altLang="en-US" sz="2300" dirty="0">
              <a:latin typeface="微软雅黑" panose="020B0503020204020204" pitchFamily="34" charset="-122"/>
            </a:endParaRPr>
          </a:p>
          <a:p>
            <a:pPr marL="0" indent="431800" defTabSz="1085850" eaLnBrk="1" hangingPunct="1">
              <a:lnSpc>
                <a:spcPct val="135000"/>
              </a:lnSpc>
              <a:buNone/>
            </a:pPr>
            <a:r>
              <a:rPr lang="zh-CN" altLang="en-US" sz="2300" dirty="0">
                <a:latin typeface="微软雅黑" panose="020B0503020204020204" pitchFamily="34" charset="-122"/>
              </a:rPr>
              <a:t>  其中，处置后的剩余股权根据</a:t>
            </a:r>
            <a:r>
              <a:rPr lang="zh-CN" altLang="en-US" sz="2300" b="1" dirty="0">
                <a:solidFill>
                  <a:srgbClr val="0000CC"/>
                </a:solidFill>
                <a:latin typeface="微软雅黑" panose="020B0503020204020204" pitchFamily="34" charset="-122"/>
              </a:rPr>
              <a:t>采用成本法或权益法</a:t>
            </a:r>
            <a:r>
              <a:rPr lang="zh-CN" altLang="en-US" sz="2300" dirty="0">
                <a:latin typeface="微软雅黑" panose="020B0503020204020204" pitchFamily="34" charset="-122"/>
              </a:rPr>
              <a:t>核算的，其他综合收益和其他所有者权益应</a:t>
            </a:r>
            <a:r>
              <a:rPr lang="zh-CN" altLang="en-US" sz="2300" b="1" dirty="0">
                <a:solidFill>
                  <a:srgbClr val="CC0000"/>
                </a:solidFill>
                <a:latin typeface="微软雅黑" panose="020B0503020204020204" pitchFamily="34" charset="-122"/>
              </a:rPr>
              <a:t>按比例结转</a:t>
            </a:r>
            <a:r>
              <a:rPr lang="zh-CN" altLang="en-US" sz="2300" dirty="0">
                <a:latin typeface="微软雅黑" panose="020B0503020204020204" pitchFamily="34" charset="-122"/>
              </a:rPr>
              <a:t>，处置后的剩余股权</a:t>
            </a:r>
            <a:r>
              <a:rPr lang="zh-CN" altLang="en-US" sz="2300" dirty="0">
                <a:solidFill>
                  <a:srgbClr val="0000CC"/>
                </a:solidFill>
                <a:latin typeface="微软雅黑" panose="020B0503020204020204" pitchFamily="34" charset="-122"/>
              </a:rPr>
              <a:t>改按金融工具确认和计量准则进行会计处理</a:t>
            </a:r>
            <a:r>
              <a:rPr lang="zh-CN" altLang="en-US" sz="2300" dirty="0">
                <a:latin typeface="微软雅黑" panose="020B0503020204020204" pitchFamily="34" charset="-122"/>
              </a:rPr>
              <a:t>的，其他综合收益和其他所有者权益</a:t>
            </a:r>
            <a:r>
              <a:rPr lang="zh-CN" altLang="en-US" sz="2300" b="1" dirty="0">
                <a:solidFill>
                  <a:srgbClr val="CC0000"/>
                </a:solidFill>
                <a:latin typeface="微软雅黑" panose="020B0503020204020204" pitchFamily="34" charset="-122"/>
              </a:rPr>
              <a:t>应全部结转</a:t>
            </a:r>
            <a:r>
              <a:rPr lang="zh-CN" altLang="en-US" sz="2300" dirty="0">
                <a:latin typeface="微软雅黑" panose="020B0503020204020204" pitchFamily="34" charset="-122"/>
              </a:rPr>
              <a:t>。</a:t>
            </a:r>
            <a:endParaRPr lang="zh-CN" altLang="en-US" sz="2300" dirty="0">
              <a:latin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Rectangle 2"/>
          <p:cNvSpPr>
            <a:spLocks noGrp="1"/>
          </p:cNvSpPr>
          <p:nvPr>
            <p:ph type="body" idx="4294967295"/>
          </p:nvPr>
        </p:nvSpPr>
        <p:spPr>
          <a:xfrm>
            <a:off x="143510" y="355600"/>
            <a:ext cx="11277600" cy="5257800"/>
          </a:xfrm>
          <a:prstGeom prst="rect">
            <a:avLst/>
          </a:prstGeom>
          <a:noFill/>
          <a:ln w="9525">
            <a:noFill/>
          </a:ln>
        </p:spPr>
        <p:txBody>
          <a:bodyPr lIns="108850" tIns="54425" rIns="108850" bIns="54425"/>
          <a:p>
            <a:pPr marL="0" indent="431800" defTabSz="1085850" eaLnBrk="1" hangingPunct="1">
              <a:lnSpc>
                <a:spcPct val="120000"/>
              </a:lnSpc>
              <a:spcBef>
                <a:spcPct val="5000"/>
              </a:spcBef>
              <a:buNone/>
            </a:pPr>
            <a:r>
              <a:rPr lang="en-US" altLang="zh-CN" sz="2400" b="1" dirty="0">
                <a:solidFill>
                  <a:srgbClr val="CC0000"/>
                </a:solidFill>
                <a:latin typeface="微软雅黑" panose="020B0503020204020204" pitchFamily="34" charset="-122"/>
              </a:rPr>
              <a:t>【</a:t>
            </a:r>
            <a:r>
              <a:rPr lang="zh-CN" altLang="en-US" sz="2400" b="1" dirty="0">
                <a:solidFill>
                  <a:srgbClr val="CC0000"/>
                </a:solidFill>
                <a:latin typeface="微软雅黑" panose="020B0503020204020204" pitchFamily="34" charset="-122"/>
              </a:rPr>
              <a:t>例题</a:t>
            </a:r>
            <a:r>
              <a:rPr lang="en-US" altLang="zh-CN" sz="2400" b="1" dirty="0">
                <a:solidFill>
                  <a:srgbClr val="CC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2015</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日，甲公司取得同一控制下的</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25%</a:t>
            </a:r>
            <a:r>
              <a:rPr lang="zh-CN" altLang="en-US" sz="2400" dirty="0">
                <a:solidFill>
                  <a:srgbClr val="000000"/>
                </a:solidFill>
                <a:latin typeface="微软雅黑" panose="020B0503020204020204" pitchFamily="34" charset="-122"/>
              </a:rPr>
              <a:t>的股份，实际支付款项</a:t>
            </a:r>
            <a:r>
              <a:rPr lang="en-US" altLang="zh-CN" sz="2400" dirty="0">
                <a:solidFill>
                  <a:srgbClr val="000000"/>
                </a:solidFill>
                <a:latin typeface="微软雅黑" panose="020B0503020204020204" pitchFamily="34" charset="-122"/>
              </a:rPr>
              <a:t>6000</a:t>
            </a:r>
            <a:r>
              <a:rPr lang="zh-CN" altLang="en-US" sz="2400" dirty="0">
                <a:solidFill>
                  <a:srgbClr val="000000"/>
                </a:solidFill>
                <a:latin typeface="微软雅黑" panose="020B0503020204020204" pitchFamily="34" charset="-122"/>
              </a:rPr>
              <a:t>万元，能够对</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公司施加重大影响。相关手续于当日办理完毕。当日，</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公司可辨认净资产账面价值为</a:t>
            </a:r>
            <a:r>
              <a:rPr lang="en-US" altLang="zh-CN" sz="2400" dirty="0">
                <a:solidFill>
                  <a:srgbClr val="000000"/>
                </a:solidFill>
                <a:latin typeface="微软雅黑" panose="020B0503020204020204" pitchFamily="34" charset="-122"/>
              </a:rPr>
              <a:t>22 000</a:t>
            </a:r>
            <a:r>
              <a:rPr lang="zh-CN" altLang="en-US" sz="2400" dirty="0">
                <a:solidFill>
                  <a:srgbClr val="000000"/>
                </a:solidFill>
                <a:latin typeface="微软雅黑" panose="020B0503020204020204" pitchFamily="34" charset="-122"/>
              </a:rPr>
              <a:t>万元（假定与公允价值相等）。</a:t>
            </a:r>
            <a:endParaRPr lang="zh-CN" altLang="en-US" sz="2400" dirty="0">
              <a:solidFill>
                <a:srgbClr val="000000"/>
              </a:solidFill>
              <a:latin typeface="微软雅黑" panose="020B0503020204020204" pitchFamily="34" charset="-122"/>
            </a:endParaRPr>
          </a:p>
          <a:p>
            <a:pPr marL="0" indent="431800" defTabSz="1085850" eaLnBrk="1" hangingPunct="1">
              <a:lnSpc>
                <a:spcPct val="120000"/>
              </a:lnSpc>
              <a:spcBef>
                <a:spcPct val="5000"/>
              </a:spcBef>
              <a:buNone/>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2015</a:t>
            </a:r>
            <a:r>
              <a:rPr lang="zh-CN" altLang="en-US" sz="2400" dirty="0">
                <a:solidFill>
                  <a:srgbClr val="000000"/>
                </a:solidFill>
                <a:latin typeface="微软雅黑" panose="020B0503020204020204" pitchFamily="34" charset="-122"/>
              </a:rPr>
              <a:t>年及</a:t>
            </a:r>
            <a:r>
              <a:rPr lang="en-US" altLang="zh-CN" sz="2400" dirty="0">
                <a:solidFill>
                  <a:srgbClr val="000000"/>
                </a:solidFill>
                <a:latin typeface="微软雅黑" panose="020B0503020204020204" pitchFamily="34" charset="-122"/>
              </a:rPr>
              <a:t>2016</a:t>
            </a:r>
            <a:r>
              <a:rPr lang="zh-CN" altLang="en-US" sz="2400" dirty="0">
                <a:solidFill>
                  <a:srgbClr val="000000"/>
                </a:solidFill>
                <a:latin typeface="微软雅黑" panose="020B0503020204020204" pitchFamily="34" charset="-122"/>
              </a:rPr>
              <a:t>年度，</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公司共实现净利润</a:t>
            </a:r>
            <a:r>
              <a:rPr lang="en-US" altLang="zh-CN" sz="2400" dirty="0">
                <a:solidFill>
                  <a:srgbClr val="000000"/>
                </a:solidFill>
                <a:latin typeface="微软雅黑" panose="020B0503020204020204" pitchFamily="34" charset="-122"/>
              </a:rPr>
              <a:t>1 000</a:t>
            </a:r>
            <a:r>
              <a:rPr lang="zh-CN" altLang="en-US" sz="2400" dirty="0">
                <a:solidFill>
                  <a:srgbClr val="000000"/>
                </a:solidFill>
                <a:latin typeface="微软雅黑" panose="020B0503020204020204" pitchFamily="34" charset="-122"/>
              </a:rPr>
              <a:t>万元，无其他所有者权益变动。</a:t>
            </a:r>
            <a:endParaRPr lang="zh-CN" altLang="en-US" sz="2400" dirty="0">
              <a:solidFill>
                <a:srgbClr val="000000"/>
              </a:solidFill>
              <a:latin typeface="微软雅黑" panose="020B0503020204020204" pitchFamily="34" charset="-122"/>
            </a:endParaRPr>
          </a:p>
          <a:p>
            <a:pPr marL="0" indent="431800" defTabSz="1085850" eaLnBrk="1" hangingPunct="1">
              <a:lnSpc>
                <a:spcPct val="120000"/>
              </a:lnSpc>
              <a:spcBef>
                <a:spcPct val="5000"/>
              </a:spcBef>
              <a:buNone/>
            </a:pPr>
            <a:r>
              <a:rPr lang="en-US" altLang="zh-CN" sz="2400" dirty="0">
                <a:solidFill>
                  <a:srgbClr val="000000"/>
                </a:solidFill>
                <a:latin typeface="微软雅黑" panose="020B0503020204020204" pitchFamily="34" charset="-122"/>
              </a:rPr>
              <a:t>2017</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日，甲公司以定向增发</a:t>
            </a:r>
            <a:r>
              <a:rPr lang="en-US" altLang="zh-CN" sz="2400" dirty="0">
                <a:solidFill>
                  <a:srgbClr val="000000"/>
                </a:solidFill>
                <a:latin typeface="微软雅黑" panose="020B0503020204020204" pitchFamily="34" charset="-122"/>
              </a:rPr>
              <a:t>2 000</a:t>
            </a:r>
            <a:r>
              <a:rPr lang="zh-CN" altLang="en-US" sz="2400" dirty="0">
                <a:solidFill>
                  <a:srgbClr val="000000"/>
                </a:solidFill>
                <a:latin typeface="微软雅黑" panose="020B0503020204020204" pitchFamily="34" charset="-122"/>
              </a:rPr>
              <a:t>万股普通股（每股面值为</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元，每股公允价值为</a:t>
            </a:r>
            <a:r>
              <a:rPr lang="en-US" altLang="zh-CN" sz="2400" dirty="0">
                <a:solidFill>
                  <a:srgbClr val="000000"/>
                </a:solidFill>
                <a:latin typeface="微软雅黑" panose="020B0503020204020204" pitchFamily="34" charset="-122"/>
              </a:rPr>
              <a:t>4.5</a:t>
            </a:r>
            <a:r>
              <a:rPr lang="zh-CN" altLang="en-US" sz="2400" dirty="0">
                <a:solidFill>
                  <a:srgbClr val="000000"/>
                </a:solidFill>
                <a:latin typeface="微软雅黑" panose="020B0503020204020204" pitchFamily="34" charset="-122"/>
              </a:rPr>
              <a:t>元）的方式购买同一控制下另一企业所持有的</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40%</a:t>
            </a:r>
            <a:r>
              <a:rPr lang="zh-CN" altLang="en-US" sz="2400" dirty="0">
                <a:solidFill>
                  <a:srgbClr val="000000"/>
                </a:solidFill>
                <a:latin typeface="微软雅黑" panose="020B0503020204020204" pitchFamily="34" charset="-122"/>
              </a:rPr>
              <a:t>股权，相关手续于当日完成。进一步取得投资后，甲公司能够对</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公司实施控制。当日，</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公司在最终控制方合并财务报表中的净资产的账面价值为</a:t>
            </a:r>
            <a:r>
              <a:rPr lang="en-US" altLang="zh-CN" sz="2400" dirty="0">
                <a:solidFill>
                  <a:srgbClr val="000000"/>
                </a:solidFill>
                <a:latin typeface="微软雅黑" panose="020B0503020204020204" pitchFamily="34" charset="-122"/>
              </a:rPr>
              <a:t>23 000</a:t>
            </a:r>
            <a:r>
              <a:rPr lang="zh-CN" altLang="en-US" sz="2400" dirty="0">
                <a:solidFill>
                  <a:srgbClr val="000000"/>
                </a:solidFill>
                <a:latin typeface="微软雅黑" panose="020B0503020204020204" pitchFamily="34" charset="-122"/>
              </a:rPr>
              <a:t>万元。假定甲公司和</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公司采用的会计政策和会计期间相同，均按照</a:t>
            </a:r>
            <a:r>
              <a:rPr lang="en-US" altLang="zh-CN" sz="2400" dirty="0">
                <a:solidFill>
                  <a:srgbClr val="000000"/>
                </a:solidFill>
                <a:latin typeface="微软雅黑" panose="020B0503020204020204" pitchFamily="34" charset="-122"/>
              </a:rPr>
              <a:t>10%</a:t>
            </a:r>
            <a:r>
              <a:rPr lang="zh-CN" altLang="en-US" sz="2400" dirty="0">
                <a:solidFill>
                  <a:srgbClr val="000000"/>
                </a:solidFill>
                <a:latin typeface="微软雅黑" panose="020B0503020204020204" pitchFamily="34" charset="-122"/>
              </a:rPr>
              <a:t>的比例提取盈余公积。甲公司和</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公司一直同受同一最终控制方控制。上述交易不属于一揽子交易。不考虑相关税费等其他因素影响。</a:t>
            </a:r>
            <a:endParaRPr lang="zh-CN" altLang="en-US" sz="2400" dirty="0">
              <a:solidFill>
                <a:srgbClr val="000000"/>
              </a:solidFill>
              <a:latin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Rectangle 2"/>
          <p:cNvSpPr>
            <a:spLocks noGrp="1"/>
          </p:cNvSpPr>
          <p:nvPr>
            <p:ph type="body" idx="4294967295"/>
          </p:nvPr>
        </p:nvSpPr>
        <p:spPr>
          <a:xfrm>
            <a:off x="0" y="965200"/>
            <a:ext cx="11176000" cy="4648200"/>
          </a:xfrm>
          <a:prstGeom prst="rect">
            <a:avLst/>
          </a:prstGeom>
          <a:noFill/>
          <a:ln w="9525">
            <a:noFill/>
          </a:ln>
        </p:spPr>
        <p:txBody>
          <a:bodyPr lIns="108850" tIns="54425" rIns="108850" bIns="54425"/>
          <a:p>
            <a:pPr marL="0" indent="431800" defTabSz="1085850" eaLnBrk="1" hangingPunct="1">
              <a:lnSpc>
                <a:spcPct val="125000"/>
              </a:lnSpc>
              <a:buNone/>
            </a:pPr>
            <a:r>
              <a:rPr lang="zh-CN" altLang="en-US" dirty="0">
                <a:solidFill>
                  <a:srgbClr val="CC0000"/>
                </a:solidFill>
                <a:latin typeface="微软雅黑" panose="020B0503020204020204" pitchFamily="34" charset="-122"/>
              </a:rPr>
              <a:t>甲公司有关会计处理如下：</a:t>
            </a:r>
            <a:endParaRPr lang="zh-CN" altLang="en-US" dirty="0">
              <a:solidFill>
                <a:srgbClr val="CC0000"/>
              </a:solidFill>
              <a:latin typeface="微软雅黑" panose="020B0503020204020204" pitchFamily="34" charset="-122"/>
            </a:endParaRPr>
          </a:p>
          <a:p>
            <a:pPr marL="0" indent="431800" defTabSz="1085850" eaLnBrk="1" hangingPunct="1">
              <a:lnSpc>
                <a:spcPct val="145000"/>
              </a:lnSpc>
              <a:buNone/>
            </a:pPr>
            <a:r>
              <a:rPr lang="en-US" altLang="zh-CN" dirty="0">
                <a:solidFill>
                  <a:srgbClr val="0000CC"/>
                </a:solidFill>
                <a:latin typeface="微软雅黑" panose="020B0503020204020204" pitchFamily="34" charset="-122"/>
              </a:rPr>
              <a:t>1.</a:t>
            </a:r>
            <a:r>
              <a:rPr lang="zh-CN" altLang="en-US" dirty="0">
                <a:solidFill>
                  <a:srgbClr val="0000CC"/>
                </a:solidFill>
                <a:latin typeface="微软雅黑" panose="020B0503020204020204" pitchFamily="34" charset="-122"/>
              </a:rPr>
              <a:t>确定合并日长期股权投资的初始投资成本。</a:t>
            </a:r>
            <a:endParaRPr lang="zh-CN" altLang="en-US" dirty="0">
              <a:solidFill>
                <a:srgbClr val="0000CC"/>
              </a:solidFill>
              <a:latin typeface="微软雅黑" panose="020B0503020204020204" pitchFamily="34" charset="-122"/>
            </a:endParaRPr>
          </a:p>
          <a:p>
            <a:pPr marL="0" indent="431800" defTabSz="1085850" eaLnBrk="1" hangingPunct="1">
              <a:lnSpc>
                <a:spcPct val="145000"/>
              </a:lnSpc>
              <a:buNone/>
            </a:pPr>
            <a:r>
              <a:rPr lang="zh-CN" altLang="en-US" dirty="0">
                <a:solidFill>
                  <a:srgbClr val="000000"/>
                </a:solidFill>
                <a:latin typeface="微软雅黑" panose="020B0503020204020204" pitchFamily="34" charset="-122"/>
              </a:rPr>
              <a:t>合并日追加投资后甲公司持有</a:t>
            </a:r>
            <a:r>
              <a:rPr lang="en-US" altLang="zh-CN" dirty="0">
                <a:solidFill>
                  <a:srgbClr val="000000"/>
                </a:solidFill>
                <a:latin typeface="微软雅黑" panose="020B0503020204020204" pitchFamily="34" charset="-122"/>
              </a:rPr>
              <a:t>A</a:t>
            </a:r>
            <a:r>
              <a:rPr lang="zh-CN" altLang="en-US" dirty="0">
                <a:solidFill>
                  <a:srgbClr val="000000"/>
                </a:solidFill>
                <a:latin typeface="微软雅黑" panose="020B0503020204020204" pitchFamily="34" charset="-122"/>
              </a:rPr>
              <a:t>公司股权比例为</a:t>
            </a:r>
            <a:r>
              <a:rPr lang="en-US" altLang="zh-CN" dirty="0">
                <a:solidFill>
                  <a:srgbClr val="000000"/>
                </a:solidFill>
                <a:latin typeface="微软雅黑" panose="020B0503020204020204" pitchFamily="34" charset="-122"/>
              </a:rPr>
              <a:t>65%</a:t>
            </a:r>
            <a:r>
              <a:rPr lang="zh-CN" altLang="en-US" dirty="0">
                <a:solidFill>
                  <a:srgbClr val="000000"/>
                </a:solidFill>
                <a:latin typeface="微软雅黑" panose="020B0503020204020204" pitchFamily="34" charset="-122"/>
              </a:rPr>
              <a:t>（</a:t>
            </a:r>
            <a:r>
              <a:rPr lang="en-US" altLang="zh-CN" dirty="0">
                <a:solidFill>
                  <a:srgbClr val="000000"/>
                </a:solidFill>
                <a:latin typeface="微软雅黑" panose="020B0503020204020204" pitchFamily="34" charset="-122"/>
              </a:rPr>
              <a:t>25%+40%</a:t>
            </a:r>
            <a:r>
              <a:rPr lang="zh-CN" altLang="en-US" dirty="0">
                <a:solidFill>
                  <a:srgbClr val="000000"/>
                </a:solidFill>
                <a:latin typeface="微软雅黑" panose="020B0503020204020204" pitchFamily="34" charset="-122"/>
              </a:rPr>
              <a:t>）</a:t>
            </a:r>
            <a:endParaRPr lang="zh-CN" altLang="en-US" dirty="0">
              <a:solidFill>
                <a:srgbClr val="000000"/>
              </a:solidFill>
              <a:latin typeface="微软雅黑" panose="020B0503020204020204" pitchFamily="34" charset="-122"/>
            </a:endParaRPr>
          </a:p>
          <a:p>
            <a:pPr marL="0" indent="431800" defTabSz="1085850" eaLnBrk="1" hangingPunct="1">
              <a:lnSpc>
                <a:spcPct val="145000"/>
              </a:lnSpc>
              <a:buNone/>
            </a:pPr>
            <a:r>
              <a:rPr lang="zh-CN" altLang="en-US" dirty="0">
                <a:solidFill>
                  <a:srgbClr val="000000"/>
                </a:solidFill>
                <a:latin typeface="微软雅黑" panose="020B0503020204020204" pitchFamily="34" charset="-122"/>
              </a:rPr>
              <a:t>合并日甲公司享有</a:t>
            </a:r>
            <a:r>
              <a:rPr lang="en-US" altLang="zh-CN" dirty="0">
                <a:solidFill>
                  <a:srgbClr val="000000"/>
                </a:solidFill>
                <a:latin typeface="微软雅黑" panose="020B0503020204020204" pitchFamily="34" charset="-122"/>
              </a:rPr>
              <a:t>A</a:t>
            </a:r>
            <a:r>
              <a:rPr lang="zh-CN" altLang="en-US" dirty="0">
                <a:solidFill>
                  <a:srgbClr val="000000"/>
                </a:solidFill>
                <a:latin typeface="微软雅黑" panose="020B0503020204020204" pitchFamily="34" charset="-122"/>
              </a:rPr>
              <a:t>公司在最终控制方合并财务报表中净资产的账面价值份额为</a:t>
            </a:r>
            <a:r>
              <a:rPr lang="en-US" altLang="zh-CN" dirty="0">
                <a:solidFill>
                  <a:srgbClr val="000000"/>
                </a:solidFill>
                <a:latin typeface="微软雅黑" panose="020B0503020204020204" pitchFamily="34" charset="-122"/>
              </a:rPr>
              <a:t>14950</a:t>
            </a:r>
            <a:r>
              <a:rPr lang="zh-CN" altLang="en-US" dirty="0">
                <a:solidFill>
                  <a:srgbClr val="000000"/>
                </a:solidFill>
                <a:latin typeface="微软雅黑" panose="020B0503020204020204" pitchFamily="34" charset="-122"/>
              </a:rPr>
              <a:t>万元（</a:t>
            </a:r>
            <a:r>
              <a:rPr lang="en-US" altLang="zh-CN" dirty="0">
                <a:solidFill>
                  <a:srgbClr val="000000"/>
                </a:solidFill>
                <a:latin typeface="微软雅黑" panose="020B0503020204020204" pitchFamily="34" charset="-122"/>
              </a:rPr>
              <a:t>23 000×65%</a:t>
            </a:r>
            <a:r>
              <a:rPr lang="zh-CN" altLang="en-US" dirty="0">
                <a:solidFill>
                  <a:srgbClr val="000000"/>
                </a:solidFill>
                <a:latin typeface="微软雅黑" panose="020B0503020204020204" pitchFamily="34" charset="-122"/>
              </a:rPr>
              <a:t>）</a:t>
            </a:r>
            <a:endParaRPr lang="zh-CN" altLang="en-US" dirty="0">
              <a:solidFill>
                <a:srgbClr val="000000"/>
              </a:solidFill>
              <a:latin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74753" name="页脚占位符 2"/>
          <p:cNvSpPr txBox="1">
            <a:spLocks noGrp="1" noChangeArrowheads="1"/>
          </p:cNvSpPr>
          <p:nvPr/>
        </p:nvSpPr>
        <p:spPr bwMode="auto">
          <a:xfrm>
            <a:off x="4508500" y="6318250"/>
            <a:ext cx="3009900" cy="463550"/>
          </a:xfrm>
          <a:prstGeom prst="rect">
            <a:avLst/>
          </a:prstGeom>
          <a:noFill/>
          <a:ln>
            <a:miter lim="800000"/>
          </a:ln>
        </p:spPr>
        <p:txBody>
          <a:bodyPr lIns="108850" tIns="54425" rIns="108850" bIns="54425"/>
          <a:lstStyle/>
          <a:p>
            <a:pPr marR="0" defTabSz="914400" eaLnBrk="1" hangingPunct="1">
              <a:buClrTx/>
              <a:buSzTx/>
              <a:buFont typeface="Arial" panose="020B0604020202020204" pitchFamily="34" charset="0"/>
              <a:buNone/>
              <a:defRPr/>
            </a:pPr>
            <a:r>
              <a:rPr kumimoji="0" lang="zh-CN" altLang="en-US" sz="1900" b="1" kern="1200" cap="none" spc="0" normalizeH="0" baseline="0" noProof="1">
                <a:solidFill>
                  <a:schemeClr val="tx2"/>
                </a:solidFill>
                <a:latin typeface="Arial" panose="020B0604020202020204" pitchFamily="34" charset="0"/>
                <a:ea typeface="微软雅黑" panose="020B0503020204020204" pitchFamily="34" charset="-122"/>
                <a:cs typeface="+mn-ea"/>
              </a:rPr>
              <a:t>南京审计大学   路国平</a:t>
            </a:r>
            <a:endParaRPr kumimoji="0" lang="zh-CN" altLang="en-US" sz="1900" b="1" kern="1200" cap="none" spc="0" normalizeH="0" baseline="0" noProof="1">
              <a:solidFill>
                <a:schemeClr val="tx2"/>
              </a:solidFill>
              <a:latin typeface="Arial" panose="020B0604020202020204" pitchFamily="34" charset="0"/>
              <a:ea typeface="微软雅黑" panose="020B0503020204020204" pitchFamily="34" charset="-122"/>
              <a:cs typeface="+mn-ea"/>
            </a:endParaRPr>
          </a:p>
        </p:txBody>
      </p:sp>
      <p:sp>
        <p:nvSpPr>
          <p:cNvPr id="149507" name="Rectangle 2"/>
          <p:cNvSpPr>
            <a:spLocks noGrp="1"/>
          </p:cNvSpPr>
          <p:nvPr>
            <p:ph type="body" idx="4294967295"/>
          </p:nvPr>
        </p:nvSpPr>
        <p:spPr>
          <a:xfrm>
            <a:off x="0" y="840105"/>
            <a:ext cx="12192000" cy="5484495"/>
          </a:xfrm>
          <a:prstGeom prst="rect">
            <a:avLst/>
          </a:prstGeom>
          <a:noFill/>
          <a:ln w="9525">
            <a:noFill/>
          </a:ln>
        </p:spPr>
        <p:txBody>
          <a:bodyPr lIns="108850" tIns="54425" rIns="108850" bIns="54425"/>
          <a:p>
            <a:pPr marL="0" indent="431800" defTabSz="1085850" eaLnBrk="1" hangingPunct="1">
              <a:lnSpc>
                <a:spcPct val="125000"/>
              </a:lnSpc>
              <a:buNone/>
            </a:pPr>
            <a:r>
              <a:rPr lang="en-US" altLang="zh-CN" sz="2400" b="1" dirty="0">
                <a:solidFill>
                  <a:srgbClr val="0000CC"/>
                </a:solidFill>
                <a:latin typeface="微软雅黑" panose="020B0503020204020204" pitchFamily="34" charset="-122"/>
              </a:rPr>
              <a:t>2.</a:t>
            </a:r>
            <a:r>
              <a:rPr lang="zh-CN" altLang="en-US" sz="2400" b="1" dirty="0">
                <a:solidFill>
                  <a:srgbClr val="0000CC"/>
                </a:solidFill>
                <a:latin typeface="微软雅黑" panose="020B0503020204020204" pitchFamily="34" charset="-122"/>
              </a:rPr>
              <a:t>长期股权投资初始投资成本与合并对价账面价值之间的差额的处理</a:t>
            </a:r>
            <a:endParaRPr lang="zh-CN" altLang="en-US" sz="2400" b="1" dirty="0">
              <a:solidFill>
                <a:srgbClr val="0000CC"/>
              </a:solidFill>
              <a:latin typeface="微软雅黑" panose="020B0503020204020204" pitchFamily="34" charset="-122"/>
            </a:endParaRPr>
          </a:p>
          <a:p>
            <a:pPr marL="0" indent="431800" defTabSz="1085850" eaLnBrk="1" hangingPunct="1">
              <a:lnSpc>
                <a:spcPct val="125000"/>
              </a:lnSpc>
              <a:buNone/>
            </a:pPr>
            <a:r>
              <a:rPr lang="zh-CN" altLang="en-US" sz="2000" b="1" dirty="0">
                <a:solidFill>
                  <a:srgbClr val="0000CC"/>
                </a:solidFill>
                <a:latin typeface="微软雅黑" panose="020B0503020204020204" pitchFamily="34" charset="-122"/>
              </a:rPr>
              <a:t>原</a:t>
            </a:r>
            <a:r>
              <a:rPr lang="en-US" altLang="zh-CN" sz="2000" b="1" dirty="0">
                <a:solidFill>
                  <a:srgbClr val="0000CC"/>
                </a:solidFill>
                <a:latin typeface="微软雅黑" panose="020B0503020204020204" pitchFamily="34" charset="-122"/>
              </a:rPr>
              <a:t>25%</a:t>
            </a:r>
            <a:r>
              <a:rPr lang="zh-CN" altLang="en-US" sz="2000" b="1" dirty="0">
                <a:solidFill>
                  <a:srgbClr val="0000CC"/>
                </a:solidFill>
                <a:latin typeface="微软雅黑" panose="020B0503020204020204" pitchFamily="34" charset="-122"/>
              </a:rPr>
              <a:t>的股权投资</a:t>
            </a:r>
            <a:r>
              <a:rPr lang="zh-CN" altLang="en-US" sz="2000" b="1" dirty="0">
                <a:latin typeface="微软雅黑" panose="020B0503020204020204" pitchFamily="34" charset="-122"/>
              </a:rPr>
              <a:t>采用权益法核算，在合并日的原账面价值为</a:t>
            </a:r>
            <a:r>
              <a:rPr lang="en-US" altLang="zh-CN" sz="2000" b="1" dirty="0">
                <a:latin typeface="微软雅黑" panose="020B0503020204020204" pitchFamily="34" charset="-122"/>
              </a:rPr>
              <a:t>6 250</a:t>
            </a:r>
            <a:r>
              <a:rPr lang="zh-CN" altLang="en-US" sz="2000" b="1" dirty="0">
                <a:latin typeface="微软雅黑" panose="020B0503020204020204" pitchFamily="34" charset="-122"/>
              </a:rPr>
              <a:t>万元（</a:t>
            </a:r>
            <a:r>
              <a:rPr lang="en-US" altLang="zh-CN" sz="2000" b="1" dirty="0">
                <a:latin typeface="微软雅黑" panose="020B0503020204020204" pitchFamily="34" charset="-122"/>
              </a:rPr>
              <a:t>6000+1 000×25%</a:t>
            </a:r>
            <a:r>
              <a:rPr lang="zh-CN" altLang="en-US" sz="2000" b="1" dirty="0">
                <a:latin typeface="微软雅黑" panose="020B0503020204020204" pitchFamily="34" charset="-122"/>
              </a:rPr>
              <a:t>）</a:t>
            </a:r>
            <a:endParaRPr lang="zh-CN" altLang="en-US" sz="2000" b="1" dirty="0">
              <a:latin typeface="微软雅黑" panose="020B0503020204020204" pitchFamily="34" charset="-122"/>
            </a:endParaRPr>
          </a:p>
          <a:p>
            <a:pPr marL="0" indent="431800" defTabSz="1085850" eaLnBrk="1" hangingPunct="1">
              <a:lnSpc>
                <a:spcPct val="125000"/>
              </a:lnSpc>
              <a:buNone/>
            </a:pPr>
            <a:r>
              <a:rPr lang="zh-CN" altLang="en-US" sz="2000" b="1" dirty="0">
                <a:solidFill>
                  <a:srgbClr val="0000CC"/>
                </a:solidFill>
                <a:latin typeface="微软雅黑" panose="020B0503020204020204" pitchFamily="34" charset="-122"/>
              </a:rPr>
              <a:t>追加投资</a:t>
            </a:r>
            <a:r>
              <a:rPr lang="zh-CN" altLang="en-US" sz="2000" b="1" dirty="0">
                <a:latin typeface="微软雅黑" panose="020B0503020204020204" pitchFamily="34" charset="-122"/>
              </a:rPr>
              <a:t>（</a:t>
            </a:r>
            <a:r>
              <a:rPr lang="en-US" altLang="zh-CN" sz="2000" b="1" dirty="0">
                <a:latin typeface="微软雅黑" panose="020B0503020204020204" pitchFamily="34" charset="-122"/>
              </a:rPr>
              <a:t>40%</a:t>
            </a:r>
            <a:r>
              <a:rPr lang="zh-CN" altLang="en-US" sz="2000" b="1" dirty="0">
                <a:latin typeface="微软雅黑" panose="020B0503020204020204" pitchFamily="34" charset="-122"/>
              </a:rPr>
              <a:t>）所支付对价的账面价值为</a:t>
            </a:r>
            <a:r>
              <a:rPr lang="en-US" altLang="zh-CN" sz="2000" b="1" dirty="0">
                <a:latin typeface="微软雅黑" panose="020B0503020204020204" pitchFamily="34" charset="-122"/>
              </a:rPr>
              <a:t>2 000</a:t>
            </a:r>
            <a:r>
              <a:rPr lang="zh-CN" altLang="en-US" sz="2000" b="1" dirty="0">
                <a:latin typeface="微软雅黑" panose="020B0503020204020204" pitchFamily="34" charset="-122"/>
              </a:rPr>
              <a:t>万元</a:t>
            </a:r>
            <a:endParaRPr lang="zh-CN" altLang="en-US" sz="2000" b="1" dirty="0">
              <a:latin typeface="微软雅黑" panose="020B0503020204020204" pitchFamily="34" charset="-122"/>
            </a:endParaRPr>
          </a:p>
          <a:p>
            <a:pPr marL="0" indent="431800" defTabSz="1085850" eaLnBrk="1" hangingPunct="1">
              <a:lnSpc>
                <a:spcPct val="125000"/>
              </a:lnSpc>
              <a:buNone/>
            </a:pPr>
            <a:r>
              <a:rPr lang="zh-CN" altLang="en-US" sz="2000" b="1" dirty="0">
                <a:solidFill>
                  <a:srgbClr val="0000CC"/>
                </a:solidFill>
                <a:latin typeface="微软雅黑" panose="020B0503020204020204" pitchFamily="34" charset="-122"/>
              </a:rPr>
              <a:t>合并对价账面价值</a:t>
            </a:r>
            <a:r>
              <a:rPr lang="zh-CN" altLang="en-US" sz="2000" b="1" dirty="0">
                <a:latin typeface="微软雅黑" panose="020B0503020204020204" pitchFamily="34" charset="-122"/>
              </a:rPr>
              <a:t>为</a:t>
            </a:r>
            <a:r>
              <a:rPr lang="en-US" altLang="zh-CN" sz="2000" b="1" dirty="0">
                <a:latin typeface="微软雅黑" panose="020B0503020204020204" pitchFamily="34" charset="-122"/>
              </a:rPr>
              <a:t>8 250</a:t>
            </a:r>
            <a:r>
              <a:rPr lang="zh-CN" altLang="en-US" sz="2000" b="1" dirty="0">
                <a:latin typeface="微软雅黑" panose="020B0503020204020204" pitchFamily="34" charset="-122"/>
              </a:rPr>
              <a:t>万元（</a:t>
            </a:r>
            <a:r>
              <a:rPr lang="en-US" altLang="zh-CN" sz="2000" b="1" dirty="0">
                <a:latin typeface="微软雅黑" panose="020B0503020204020204" pitchFamily="34" charset="-122"/>
              </a:rPr>
              <a:t>6 250+2 000</a:t>
            </a:r>
            <a:r>
              <a:rPr lang="zh-CN" altLang="en-US" sz="2000" b="1" dirty="0">
                <a:latin typeface="微软雅黑" panose="020B0503020204020204" pitchFamily="34" charset="-122"/>
              </a:rPr>
              <a:t>）</a:t>
            </a:r>
            <a:endParaRPr lang="zh-CN" altLang="en-US" sz="2000" b="1" dirty="0">
              <a:latin typeface="微软雅黑" panose="020B0503020204020204" pitchFamily="34" charset="-122"/>
            </a:endParaRPr>
          </a:p>
          <a:p>
            <a:pPr marL="0" indent="431800" defTabSz="1085850" eaLnBrk="1" hangingPunct="1">
              <a:lnSpc>
                <a:spcPct val="125000"/>
              </a:lnSpc>
              <a:buNone/>
            </a:pPr>
            <a:r>
              <a:rPr lang="zh-CN" altLang="en-US" sz="2000" b="1" dirty="0">
                <a:latin typeface="微软雅黑" panose="020B0503020204020204" pitchFamily="34" charset="-122"/>
              </a:rPr>
              <a:t>长期股权投资初始投资成本与合并对价</a:t>
            </a:r>
            <a:r>
              <a:rPr lang="zh-CN" altLang="en-US" sz="2000" b="1" dirty="0">
                <a:solidFill>
                  <a:srgbClr val="0000CC"/>
                </a:solidFill>
                <a:latin typeface="微软雅黑" panose="020B0503020204020204" pitchFamily="34" charset="-122"/>
              </a:rPr>
              <a:t>账面价值之间的差额为</a:t>
            </a:r>
            <a:r>
              <a:rPr lang="en-US" altLang="zh-CN" sz="2000" b="1" dirty="0">
                <a:solidFill>
                  <a:srgbClr val="0000CC"/>
                </a:solidFill>
                <a:latin typeface="微软雅黑" panose="020B0503020204020204" pitchFamily="34" charset="-122"/>
              </a:rPr>
              <a:t>6 700</a:t>
            </a:r>
            <a:r>
              <a:rPr lang="zh-CN" altLang="en-US" sz="2000" b="1" dirty="0">
                <a:solidFill>
                  <a:srgbClr val="0000CC"/>
                </a:solidFill>
                <a:latin typeface="微软雅黑" panose="020B0503020204020204" pitchFamily="34" charset="-122"/>
              </a:rPr>
              <a:t>万元（</a:t>
            </a:r>
            <a:r>
              <a:rPr lang="en-US" altLang="zh-CN" sz="2000" b="1" dirty="0">
                <a:solidFill>
                  <a:srgbClr val="0000CC"/>
                </a:solidFill>
                <a:latin typeface="微软雅黑" panose="020B0503020204020204" pitchFamily="34" charset="-122"/>
              </a:rPr>
              <a:t>14 950</a:t>
            </a:r>
            <a:r>
              <a:rPr lang="zh-CN" altLang="en-US" sz="2000" b="1" dirty="0">
                <a:solidFill>
                  <a:srgbClr val="0000CC"/>
                </a:solidFill>
              </a:rPr>
              <a:t>－</a:t>
            </a:r>
            <a:r>
              <a:rPr lang="en-US" altLang="zh-CN" sz="2000" b="1" dirty="0">
                <a:solidFill>
                  <a:srgbClr val="0000CC"/>
                </a:solidFill>
                <a:latin typeface="微软雅黑" panose="020B0503020204020204" pitchFamily="34" charset="-122"/>
              </a:rPr>
              <a:t>82 50</a:t>
            </a:r>
            <a:r>
              <a:rPr lang="zh-CN" altLang="en-US" sz="2000" b="1" dirty="0">
                <a:solidFill>
                  <a:srgbClr val="0000CC"/>
                </a:solidFill>
                <a:latin typeface="微软雅黑" panose="020B0503020204020204" pitchFamily="34" charset="-122"/>
              </a:rPr>
              <a:t>）</a:t>
            </a:r>
            <a:endParaRPr lang="zh-CN" altLang="en-US" sz="2000" b="1" dirty="0">
              <a:solidFill>
                <a:srgbClr val="0000CC"/>
              </a:solidFill>
              <a:latin typeface="微软雅黑" panose="020B0503020204020204" pitchFamily="34" charset="-122"/>
            </a:endParaRPr>
          </a:p>
          <a:p>
            <a:pPr marL="0" indent="431800" defTabSz="1085850" eaLnBrk="1" hangingPunct="1">
              <a:lnSpc>
                <a:spcPct val="125000"/>
              </a:lnSpc>
              <a:buNone/>
            </a:pPr>
            <a:r>
              <a:rPr lang="zh-CN" altLang="en-US" sz="2000" b="1" dirty="0">
                <a:latin typeface="微软雅黑" panose="020B0503020204020204" pitchFamily="34" charset="-122"/>
              </a:rPr>
              <a:t>借：长期股权投资                </a:t>
            </a:r>
            <a:r>
              <a:rPr lang="en-US" altLang="zh-CN" sz="2000" b="1" dirty="0">
                <a:latin typeface="微软雅黑" panose="020B0503020204020204" pitchFamily="34" charset="-122"/>
              </a:rPr>
              <a:t>149 500 000</a:t>
            </a:r>
            <a:endParaRPr lang="en-US" altLang="zh-CN" sz="2000" b="1" dirty="0">
              <a:latin typeface="微软雅黑" panose="020B0503020204020204" pitchFamily="34" charset="-122"/>
            </a:endParaRPr>
          </a:p>
          <a:p>
            <a:pPr marL="0" indent="431800" defTabSz="1085850" eaLnBrk="1" hangingPunct="1">
              <a:lnSpc>
                <a:spcPct val="125000"/>
              </a:lnSpc>
              <a:buNone/>
            </a:pPr>
            <a:r>
              <a:rPr lang="en-US" altLang="zh-CN" sz="2000" b="1" dirty="0">
                <a:latin typeface="微软雅黑" panose="020B0503020204020204" pitchFamily="34" charset="-122"/>
              </a:rPr>
              <a:t>       </a:t>
            </a:r>
            <a:r>
              <a:rPr lang="zh-CN" altLang="en-US" sz="2000" b="1" dirty="0">
                <a:latin typeface="微软雅黑" panose="020B0503020204020204" pitchFamily="34" charset="-122"/>
              </a:rPr>
              <a:t>贷：长期股权投资</a:t>
            </a:r>
            <a:r>
              <a:rPr lang="en-US" altLang="zh-CN" sz="2000" b="1" dirty="0">
                <a:latin typeface="微软雅黑" panose="020B0503020204020204" pitchFamily="34" charset="-122"/>
              </a:rPr>
              <a:t>——</a:t>
            </a:r>
            <a:r>
              <a:rPr lang="zh-CN" altLang="en-US" sz="2000" b="1" dirty="0">
                <a:latin typeface="微软雅黑" panose="020B0503020204020204" pitchFamily="34" charset="-122"/>
              </a:rPr>
              <a:t>投资成本     </a:t>
            </a:r>
            <a:r>
              <a:rPr lang="en-US" altLang="zh-CN" sz="2000" b="1" dirty="0">
                <a:latin typeface="微软雅黑" panose="020B0503020204020204" pitchFamily="34" charset="-122"/>
              </a:rPr>
              <a:t>60 000 000</a:t>
            </a:r>
            <a:endParaRPr lang="en-US" altLang="zh-CN" sz="2000" b="1" dirty="0">
              <a:latin typeface="微软雅黑" panose="020B0503020204020204" pitchFamily="34" charset="-122"/>
            </a:endParaRPr>
          </a:p>
          <a:p>
            <a:pPr marL="0" indent="431800" defTabSz="1085850" eaLnBrk="1" hangingPunct="1">
              <a:lnSpc>
                <a:spcPct val="125000"/>
              </a:lnSpc>
              <a:buNone/>
            </a:pPr>
            <a:r>
              <a:rPr lang="en-US" altLang="zh-CN" sz="2000" b="1" dirty="0">
                <a:latin typeface="微软雅黑" panose="020B0503020204020204" pitchFamily="34" charset="-122"/>
              </a:rPr>
              <a:t>                                  ——</a:t>
            </a:r>
            <a:r>
              <a:rPr lang="zh-CN" altLang="en-US" sz="2000" b="1" dirty="0">
                <a:latin typeface="微软雅黑" panose="020B0503020204020204" pitchFamily="34" charset="-122"/>
              </a:rPr>
              <a:t>损益调整       </a:t>
            </a:r>
            <a:r>
              <a:rPr lang="en-US" altLang="zh-CN" sz="2000" b="1" dirty="0">
                <a:latin typeface="微软雅黑" panose="020B0503020204020204" pitchFamily="34" charset="-122"/>
              </a:rPr>
              <a:t>2 500 000</a:t>
            </a:r>
            <a:endParaRPr lang="en-US" altLang="zh-CN" sz="2000" b="1" dirty="0">
              <a:latin typeface="微软雅黑" panose="020B0503020204020204" pitchFamily="34" charset="-122"/>
            </a:endParaRPr>
          </a:p>
          <a:p>
            <a:pPr marL="0" indent="431800" defTabSz="1085850" eaLnBrk="1" hangingPunct="1">
              <a:lnSpc>
                <a:spcPct val="125000"/>
              </a:lnSpc>
              <a:buNone/>
            </a:pPr>
            <a:r>
              <a:rPr lang="en-US" altLang="zh-CN" sz="2000" b="1" dirty="0">
                <a:latin typeface="微软雅黑" panose="020B0503020204020204" pitchFamily="34" charset="-122"/>
              </a:rPr>
              <a:t>              </a:t>
            </a:r>
            <a:r>
              <a:rPr lang="zh-CN" altLang="en-US" sz="2000" b="1" dirty="0">
                <a:latin typeface="微软雅黑" panose="020B0503020204020204" pitchFamily="34" charset="-122"/>
              </a:rPr>
              <a:t>股本 　　　　　　　　           </a:t>
            </a:r>
            <a:r>
              <a:rPr lang="en-US" altLang="zh-CN" sz="2000" b="1" dirty="0">
                <a:latin typeface="微软雅黑" panose="020B0503020204020204" pitchFamily="34" charset="-122"/>
              </a:rPr>
              <a:t>20 000 000</a:t>
            </a:r>
            <a:endParaRPr lang="en-US" altLang="zh-CN" sz="2000" b="1" dirty="0">
              <a:latin typeface="微软雅黑" panose="020B0503020204020204" pitchFamily="34" charset="-122"/>
            </a:endParaRPr>
          </a:p>
          <a:p>
            <a:pPr marL="0" indent="431800" defTabSz="1085850" eaLnBrk="1" hangingPunct="1">
              <a:lnSpc>
                <a:spcPct val="125000"/>
              </a:lnSpc>
              <a:buNone/>
            </a:pPr>
            <a:r>
              <a:rPr lang="en-US" altLang="zh-CN" sz="2000" b="1" dirty="0">
                <a:latin typeface="微软雅黑" panose="020B0503020204020204" pitchFamily="34" charset="-122"/>
              </a:rPr>
              <a:t>             </a:t>
            </a:r>
            <a:r>
              <a:rPr lang="zh-CN" altLang="en-US" sz="2000" b="1" dirty="0">
                <a:latin typeface="微软雅黑" panose="020B0503020204020204" pitchFamily="34" charset="-122"/>
              </a:rPr>
              <a:t>资本公积</a:t>
            </a:r>
            <a:r>
              <a:rPr lang="en-US" altLang="zh-CN" sz="2000" b="1" dirty="0">
                <a:latin typeface="微软雅黑" panose="020B0503020204020204" pitchFamily="34" charset="-122"/>
              </a:rPr>
              <a:t>——</a:t>
            </a:r>
            <a:r>
              <a:rPr lang="zh-CN" altLang="en-US" sz="2000" b="1" dirty="0">
                <a:latin typeface="微软雅黑" panose="020B0503020204020204" pitchFamily="34" charset="-122"/>
              </a:rPr>
              <a:t>股本溢价             </a:t>
            </a:r>
            <a:r>
              <a:rPr lang="en-US" altLang="zh-CN" sz="2000" b="1" dirty="0">
                <a:latin typeface="微软雅黑" panose="020B0503020204020204" pitchFamily="34" charset="-122"/>
              </a:rPr>
              <a:t>67 000 000</a:t>
            </a:r>
            <a:endParaRPr lang="en-US" altLang="zh-CN" sz="2000" b="1"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9507">
                                            <p:txEl>
                                              <p:charRg st="32" end="84"/>
                                            </p:txEl>
                                          </p:spTgt>
                                        </p:tgtEl>
                                        <p:attrNameLst>
                                          <p:attrName>style.visibility</p:attrName>
                                        </p:attrNameLst>
                                      </p:cBhvr>
                                      <p:to>
                                        <p:strVal val="visible"/>
                                      </p:to>
                                    </p:set>
                                    <p:anim calcmode="lin" valueType="num">
                                      <p:cBhvr additive="base">
                                        <p:cTn id="7" dur="500" fill="hold"/>
                                        <p:tgtEl>
                                          <p:spTgt spid="149507">
                                            <p:txEl>
                                              <p:charRg st="32" end="8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9507">
                                            <p:txEl>
                                              <p:charRg st="32" end="84"/>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49507">
                                            <p:txEl>
                                              <p:charRg st="84" end="112"/>
                                            </p:txEl>
                                          </p:spTgt>
                                        </p:tgtEl>
                                        <p:attrNameLst>
                                          <p:attrName>style.visibility</p:attrName>
                                        </p:attrNameLst>
                                      </p:cBhvr>
                                      <p:to>
                                        <p:strVal val="visible"/>
                                      </p:to>
                                    </p:set>
                                    <p:anim calcmode="lin" valueType="num">
                                      <p:cBhvr additive="base">
                                        <p:cTn id="12" dur="500" fill="hold"/>
                                        <p:tgtEl>
                                          <p:spTgt spid="149507">
                                            <p:txEl>
                                              <p:charRg st="84" end="11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49507">
                                            <p:txEl>
                                              <p:charRg st="84" end="112"/>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49507">
                                            <p:txEl>
                                              <p:charRg st="112" end="142"/>
                                            </p:txEl>
                                          </p:spTgt>
                                        </p:tgtEl>
                                        <p:attrNameLst>
                                          <p:attrName>style.visibility</p:attrName>
                                        </p:attrNameLst>
                                      </p:cBhvr>
                                      <p:to>
                                        <p:strVal val="visible"/>
                                      </p:to>
                                    </p:set>
                                    <p:anim calcmode="lin" valueType="num">
                                      <p:cBhvr additive="base">
                                        <p:cTn id="17" dur="500" fill="hold"/>
                                        <p:tgtEl>
                                          <p:spTgt spid="149507">
                                            <p:txEl>
                                              <p:charRg st="112" end="14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49507">
                                            <p:txEl>
                                              <p:charRg st="112" end="14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49507">
                                            <p:txEl>
                                              <p:charRg st="142" end="191"/>
                                            </p:txEl>
                                          </p:spTgt>
                                        </p:tgtEl>
                                        <p:attrNameLst>
                                          <p:attrName>style.visibility</p:attrName>
                                        </p:attrNameLst>
                                      </p:cBhvr>
                                      <p:to>
                                        <p:strVal val="visible"/>
                                      </p:to>
                                    </p:set>
                                    <p:anim calcmode="lin" valueType="num">
                                      <p:cBhvr additive="base">
                                        <p:cTn id="23" dur="500" fill="hold"/>
                                        <p:tgtEl>
                                          <p:spTgt spid="149507">
                                            <p:txEl>
                                              <p:charRg st="142" end="19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49507">
                                            <p:txEl>
                                              <p:charRg st="142" end="191"/>
                                            </p:txEl>
                                          </p:spTgt>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149507">
                                            <p:txEl>
                                              <p:charRg st="191" end="227"/>
                                            </p:txEl>
                                          </p:spTgt>
                                        </p:tgtEl>
                                        <p:attrNameLst>
                                          <p:attrName>style.visibility</p:attrName>
                                        </p:attrNameLst>
                                      </p:cBhvr>
                                      <p:to>
                                        <p:strVal val="visible"/>
                                      </p:to>
                                    </p:set>
                                    <p:anim calcmode="lin" valueType="num">
                                      <p:cBhvr additive="base">
                                        <p:cTn id="28" dur="500" fill="hold"/>
                                        <p:tgtEl>
                                          <p:spTgt spid="149507">
                                            <p:txEl>
                                              <p:charRg st="191" end="227"/>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149507">
                                            <p:txEl>
                                              <p:charRg st="191" end="227"/>
                                            </p:txEl>
                                          </p:spTgt>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149507">
                                            <p:txEl>
                                              <p:charRg st="227" end="264"/>
                                            </p:txEl>
                                          </p:spTgt>
                                        </p:tgtEl>
                                        <p:attrNameLst>
                                          <p:attrName>style.visibility</p:attrName>
                                        </p:attrNameLst>
                                      </p:cBhvr>
                                      <p:to>
                                        <p:strVal val="visible"/>
                                      </p:to>
                                    </p:set>
                                    <p:anim calcmode="lin" valueType="num">
                                      <p:cBhvr additive="base">
                                        <p:cTn id="33" dur="500" fill="hold"/>
                                        <p:tgtEl>
                                          <p:spTgt spid="149507">
                                            <p:txEl>
                                              <p:charRg st="227" end="264"/>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49507">
                                            <p:txEl>
                                              <p:charRg st="227" end="264"/>
                                            </p:txEl>
                                          </p:spTgt>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149507">
                                            <p:txEl>
                                              <p:charRg st="264" end="321"/>
                                            </p:txEl>
                                          </p:spTgt>
                                        </p:tgtEl>
                                        <p:attrNameLst>
                                          <p:attrName>style.visibility</p:attrName>
                                        </p:attrNameLst>
                                      </p:cBhvr>
                                      <p:to>
                                        <p:strVal val="visible"/>
                                      </p:to>
                                    </p:set>
                                    <p:anim calcmode="lin" valueType="num">
                                      <p:cBhvr additive="base">
                                        <p:cTn id="38" dur="500" fill="hold"/>
                                        <p:tgtEl>
                                          <p:spTgt spid="149507">
                                            <p:txEl>
                                              <p:charRg st="264" end="321"/>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149507">
                                            <p:txEl>
                                              <p:charRg st="264" end="321"/>
                                            </p:txEl>
                                          </p:spTgt>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8" fill="hold" nodeType="afterEffect">
                                  <p:stCondLst>
                                    <p:cond delay="0"/>
                                  </p:stCondLst>
                                  <p:childTnLst>
                                    <p:set>
                                      <p:cBhvr>
                                        <p:cTn id="42" dur="1" fill="hold">
                                          <p:stCondLst>
                                            <p:cond delay="0"/>
                                          </p:stCondLst>
                                        </p:cTn>
                                        <p:tgtEl>
                                          <p:spTgt spid="149507">
                                            <p:txEl>
                                              <p:charRg st="321" end="368"/>
                                            </p:txEl>
                                          </p:spTgt>
                                        </p:tgtEl>
                                        <p:attrNameLst>
                                          <p:attrName>style.visibility</p:attrName>
                                        </p:attrNameLst>
                                      </p:cBhvr>
                                      <p:to>
                                        <p:strVal val="visible"/>
                                      </p:to>
                                    </p:set>
                                    <p:anim calcmode="lin" valueType="num">
                                      <p:cBhvr additive="base">
                                        <p:cTn id="43" dur="500" fill="hold"/>
                                        <p:tgtEl>
                                          <p:spTgt spid="149507">
                                            <p:txEl>
                                              <p:charRg st="321" end="36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49507">
                                            <p:txEl>
                                              <p:charRg st="321" end="368"/>
                                            </p:txEl>
                                          </p:spTgt>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 presetClass="entr" presetSubtype="8" fill="hold" nodeType="afterEffect">
                                  <p:stCondLst>
                                    <p:cond delay="0"/>
                                  </p:stCondLst>
                                  <p:childTnLst>
                                    <p:set>
                                      <p:cBhvr>
                                        <p:cTn id="47" dur="1" fill="hold">
                                          <p:stCondLst>
                                            <p:cond delay="0"/>
                                          </p:stCondLst>
                                        </p:cTn>
                                        <p:tgtEl>
                                          <p:spTgt spid="149507">
                                            <p:txEl>
                                              <p:charRg st="368" end="415"/>
                                            </p:txEl>
                                          </p:spTgt>
                                        </p:tgtEl>
                                        <p:attrNameLst>
                                          <p:attrName>style.visibility</p:attrName>
                                        </p:attrNameLst>
                                      </p:cBhvr>
                                      <p:to>
                                        <p:strVal val="visible"/>
                                      </p:to>
                                    </p:set>
                                    <p:anim calcmode="lin" valueType="num">
                                      <p:cBhvr additive="base">
                                        <p:cTn id="48" dur="500" fill="hold"/>
                                        <p:tgtEl>
                                          <p:spTgt spid="149507">
                                            <p:txEl>
                                              <p:charRg st="368" end="415"/>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149507">
                                            <p:txEl>
                                              <p:charRg st="368" end="4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Text Box 2"/>
          <p:cNvSpPr txBox="1">
            <a:spLocks noChangeArrowheads="1"/>
          </p:cNvSpPr>
          <p:nvPr/>
        </p:nvSpPr>
        <p:spPr bwMode="auto">
          <a:xfrm>
            <a:off x="430716" y="760607"/>
            <a:ext cx="8630538" cy="693919"/>
          </a:xfrm>
          <a:prstGeom prst="rect">
            <a:avLst/>
          </a:prstGeom>
          <a:gradFill rotWithShape="1">
            <a:gsLst>
              <a:gs pos="0">
                <a:srgbClr val="CCECFF">
                  <a:gamma/>
                  <a:shade val="46275"/>
                  <a:invGamma/>
                  <a:alpha val="30000"/>
                </a:srgbClr>
              </a:gs>
              <a:gs pos="50000">
                <a:srgbClr val="CCECFF">
                  <a:alpha val="8000"/>
                </a:srgbClr>
              </a:gs>
              <a:gs pos="100000">
                <a:srgbClr val="CCECFF">
                  <a:gamma/>
                  <a:shade val="46275"/>
                  <a:invGamma/>
                  <a:alpha val="30000"/>
                </a:srgbClr>
              </a:gs>
            </a:gsLst>
            <a:lin ang="5400000" scaled="1"/>
          </a:gradFill>
          <a:ln>
            <a:noFill/>
          </a:ln>
          <a:effectLst/>
        </p:spPr>
        <p:txBody>
          <a:bodyPr lIns="108850" tIns="54425" rIns="108850" bIns="54425">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just" defTabSz="914400" rtl="0" eaLnBrk="1" fontAlgn="base" latinLnBrk="0" hangingPunct="1">
              <a:lnSpc>
                <a:spcPct val="115000"/>
              </a:lnSpc>
              <a:spcBef>
                <a:spcPct val="50000"/>
              </a:spcBef>
              <a:spcAft>
                <a:spcPct val="0"/>
              </a:spcAft>
              <a:buClrTx/>
              <a:buSzTx/>
              <a:buFontTx/>
              <a:buNone/>
              <a:defRPr/>
            </a:pPr>
            <a:r>
              <a:rPr kumimoji="0" lang="zh-CN" altLang="en-US" sz="2800" b="1" i="0" u="none" strike="noStrike" kern="1200" cap="none" spc="0" normalizeH="0" baseline="0" noProof="0" smtClean="0">
                <a:ln>
                  <a:noFill/>
                </a:ln>
                <a:solidFill>
                  <a:srgbClr val="FF3300"/>
                </a:solidFill>
                <a:effectLst/>
                <a:uLnTx/>
                <a:uFillTx/>
                <a:latin typeface="微软雅黑" panose="020B0503020204020204" pitchFamily="34" charset="-122"/>
                <a:ea typeface="微软雅黑" panose="020B0503020204020204" pitchFamily="34" charset="-122"/>
                <a:cs typeface="+mn-cs"/>
              </a:rPr>
              <a:t>（二）非同一控制下企业合并形成的长期股权投资</a:t>
            </a:r>
            <a:endParaRPr kumimoji="0" lang="zh-CN" altLang="en-US" sz="2800" b="1" i="0" u="none" strike="noStrike" kern="1200" cap="none" spc="0" normalizeH="0" baseline="0" noProof="0" smtClean="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34819" name="Line 3"/>
          <p:cNvSpPr/>
          <p:nvPr/>
        </p:nvSpPr>
        <p:spPr>
          <a:xfrm>
            <a:off x="527050" y="1484313"/>
            <a:ext cx="11136313" cy="0"/>
          </a:xfrm>
          <a:prstGeom prst="line">
            <a:avLst/>
          </a:prstGeom>
          <a:ln w="28575" cap="flat" cmpd="sng">
            <a:solidFill>
              <a:schemeClr val="accent2"/>
            </a:solidFill>
            <a:prstDash val="dashDot"/>
            <a:headEnd type="none" w="med" len="med"/>
            <a:tailEnd type="none" w="med" len="med"/>
          </a:ln>
        </p:spPr>
      </p:sp>
      <p:sp>
        <p:nvSpPr>
          <p:cNvPr id="34820" name="Text Box 4"/>
          <p:cNvSpPr txBox="1"/>
          <p:nvPr/>
        </p:nvSpPr>
        <p:spPr>
          <a:xfrm>
            <a:off x="385763" y="1684338"/>
            <a:ext cx="2976562" cy="3695700"/>
          </a:xfrm>
          <a:prstGeom prst="rect">
            <a:avLst/>
          </a:prstGeom>
          <a:noFill/>
          <a:ln w="9525" cap="flat" cmpd="sng">
            <a:solidFill>
              <a:srgbClr val="CC0000"/>
            </a:solidFill>
            <a:prstDash val="lgDashDotDot"/>
            <a:miter/>
            <a:headEnd type="none" w="med" len="med"/>
            <a:tailEnd type="none" w="med" len="med"/>
          </a:ln>
        </p:spPr>
        <p:txBody>
          <a:bodyPr lIns="108850" tIns="54425" rIns="108850" bIns="54425">
            <a:spAutoFit/>
          </a:bodyPr>
          <a:p>
            <a:pPr algn="just" eaLnBrk="1" hangingPunct="1">
              <a:lnSpc>
                <a:spcPct val="140000"/>
              </a:lnSpc>
              <a:spcBef>
                <a:spcPct val="20000"/>
              </a:spcBef>
              <a:buFontTx/>
            </a:pPr>
            <a:r>
              <a:rPr lang="zh-CN" altLang="en-US" sz="2400" b="1" dirty="0">
                <a:latin typeface="微软雅黑" panose="020B0503020204020204" pitchFamily="34" charset="-122"/>
              </a:rPr>
              <a:t>非同一控制下的企业合并，购买方在购买日应当区别下列情况，</a:t>
            </a:r>
            <a:r>
              <a:rPr lang="zh-CN" altLang="en-US" sz="2400" b="1" dirty="0">
                <a:solidFill>
                  <a:srgbClr val="FF3300"/>
                </a:solidFill>
                <a:latin typeface="微软雅黑" panose="020B0503020204020204" pitchFamily="34" charset="-122"/>
              </a:rPr>
              <a:t>确定企业合并成本</a:t>
            </a:r>
            <a:r>
              <a:rPr lang="en-US" altLang="zh-CN" sz="2400" b="1" dirty="0">
                <a:latin typeface="微软雅黑" panose="020B0503020204020204" pitchFamily="34" charset="-122"/>
              </a:rPr>
              <a:t>——</a:t>
            </a:r>
            <a:r>
              <a:rPr lang="zh-CN" altLang="en-US" sz="2400" b="1" dirty="0">
                <a:latin typeface="微软雅黑" panose="020B0503020204020204" pitchFamily="34" charset="-122"/>
              </a:rPr>
              <a:t>并将其作为长期股权投资的</a:t>
            </a:r>
            <a:r>
              <a:rPr lang="zh-CN" altLang="en-US" sz="2400" b="1" dirty="0">
                <a:solidFill>
                  <a:srgbClr val="FF3300"/>
                </a:solidFill>
                <a:latin typeface="微软雅黑" panose="020B0503020204020204" pitchFamily="34" charset="-122"/>
              </a:rPr>
              <a:t>初始投资成本。</a:t>
            </a:r>
            <a:endParaRPr lang="zh-CN" altLang="en-US" sz="2400" b="1" dirty="0">
              <a:solidFill>
                <a:srgbClr val="FF3300"/>
              </a:solidFill>
              <a:latin typeface="微软雅黑" panose="020B0503020204020204" pitchFamily="34" charset="-122"/>
            </a:endParaRPr>
          </a:p>
        </p:txBody>
      </p:sp>
      <p:sp>
        <p:nvSpPr>
          <p:cNvPr id="34821" name="Text Box 5"/>
          <p:cNvSpPr txBox="1"/>
          <p:nvPr/>
        </p:nvSpPr>
        <p:spPr>
          <a:xfrm>
            <a:off x="6607175" y="1811338"/>
            <a:ext cx="4873625" cy="2162175"/>
          </a:xfrm>
          <a:prstGeom prst="rect">
            <a:avLst/>
          </a:prstGeom>
          <a:noFill/>
          <a:ln w="9525" cap="flat" cmpd="sng">
            <a:solidFill>
              <a:srgbClr val="CC0000"/>
            </a:solidFill>
            <a:prstDash val="lgDashDotDot"/>
            <a:miter/>
            <a:headEnd type="none" w="med" len="med"/>
            <a:tailEnd type="none" w="med" len="med"/>
          </a:ln>
        </p:spPr>
        <p:txBody>
          <a:bodyPr lIns="108850" tIns="54425" rIns="108850" bIns="54425">
            <a:spAutoFit/>
          </a:bodyPr>
          <a:p>
            <a:pPr eaLnBrk="1" hangingPunct="1">
              <a:lnSpc>
                <a:spcPct val="140000"/>
              </a:lnSpc>
              <a:buFontTx/>
            </a:pPr>
            <a:r>
              <a:rPr lang="zh-CN" altLang="en-US" sz="2400" b="1" dirty="0">
                <a:solidFill>
                  <a:srgbClr val="CC0000"/>
                </a:solidFill>
                <a:latin typeface="微软雅黑" panose="020B0503020204020204" pitchFamily="34" charset="-122"/>
              </a:rPr>
              <a:t>合并成本</a:t>
            </a:r>
            <a:r>
              <a:rPr lang="en-US" altLang="zh-CN" sz="2400" b="1" dirty="0">
                <a:solidFill>
                  <a:srgbClr val="CC0000"/>
                </a:solidFill>
                <a:latin typeface="微软雅黑" panose="020B0503020204020204" pitchFamily="34" charset="-122"/>
              </a:rPr>
              <a:t>——</a:t>
            </a:r>
            <a:r>
              <a:rPr lang="zh-CN" altLang="en-US" sz="2400" b="1" dirty="0">
                <a:latin typeface="微软雅黑" panose="020B0503020204020204" pitchFamily="34" charset="-122"/>
              </a:rPr>
              <a:t>为购买方在购买日为取得对被购买方的控制权而付出的资产、发生或承担的负债以及发行的权益性证券的</a:t>
            </a:r>
            <a:r>
              <a:rPr lang="zh-CN" altLang="en-US" sz="2400" b="1" dirty="0">
                <a:solidFill>
                  <a:srgbClr val="3333FF"/>
                </a:solidFill>
                <a:latin typeface="微软雅黑" panose="020B0503020204020204" pitchFamily="34" charset="-122"/>
              </a:rPr>
              <a:t>公允价值。</a:t>
            </a:r>
            <a:endParaRPr lang="zh-CN" altLang="en-US" sz="2400" b="1" dirty="0">
              <a:solidFill>
                <a:srgbClr val="FF3300"/>
              </a:solidFill>
              <a:latin typeface="微软雅黑" panose="020B0503020204020204" pitchFamily="34" charset="-122"/>
            </a:endParaRPr>
          </a:p>
        </p:txBody>
      </p:sp>
      <p:grpSp>
        <p:nvGrpSpPr>
          <p:cNvPr id="2" name="Group 6"/>
          <p:cNvGrpSpPr/>
          <p:nvPr/>
        </p:nvGrpSpPr>
        <p:grpSpPr>
          <a:xfrm>
            <a:off x="3394075" y="2047875"/>
            <a:ext cx="3257550" cy="1779588"/>
            <a:chOff x="1610" y="1298"/>
            <a:chExt cx="1724" cy="953"/>
          </a:xfrm>
        </p:grpSpPr>
        <p:sp>
          <p:nvSpPr>
            <p:cNvPr id="34823" name="AutoShape 7"/>
            <p:cNvSpPr>
              <a:spLocks noChangeArrowheads="1"/>
            </p:cNvSpPr>
            <p:nvPr/>
          </p:nvSpPr>
          <p:spPr bwMode="auto">
            <a:xfrm>
              <a:off x="1655" y="1298"/>
              <a:ext cx="1679" cy="953"/>
            </a:xfrm>
            <a:custGeom>
              <a:avLst/>
              <a:gdLst>
                <a:gd name="G0" fmla="+- 14430 0 0"/>
                <a:gd name="G1" fmla="+- 2790 0 0"/>
                <a:gd name="G2" fmla="+- 21600 0 2790"/>
                <a:gd name="G3" fmla="+- 10800 0 2790"/>
                <a:gd name="G4" fmla="+- 21600 0 14430"/>
                <a:gd name="G5" fmla="*/ G4 G3 10800"/>
                <a:gd name="G6" fmla="+- 21600 0 G5"/>
                <a:gd name="T0" fmla="*/ 14430 w 21600"/>
                <a:gd name="T1" fmla="*/ 0 h 21600"/>
                <a:gd name="T2" fmla="*/ 0 w 21600"/>
                <a:gd name="T3" fmla="*/ 10800 h 21600"/>
                <a:gd name="T4" fmla="*/ 1443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4430" y="0"/>
                  </a:moveTo>
                  <a:lnTo>
                    <a:pt x="14430" y="2790"/>
                  </a:lnTo>
                  <a:lnTo>
                    <a:pt x="3375" y="2790"/>
                  </a:lnTo>
                  <a:lnTo>
                    <a:pt x="3375" y="18810"/>
                  </a:lnTo>
                  <a:lnTo>
                    <a:pt x="14430" y="18810"/>
                  </a:lnTo>
                  <a:lnTo>
                    <a:pt x="14430" y="21600"/>
                  </a:lnTo>
                  <a:lnTo>
                    <a:pt x="21600" y="10800"/>
                  </a:lnTo>
                  <a:close/>
                </a:path>
                <a:path w="21600" h="21600">
                  <a:moveTo>
                    <a:pt x="1350" y="2790"/>
                  </a:moveTo>
                  <a:lnTo>
                    <a:pt x="1350" y="18810"/>
                  </a:lnTo>
                  <a:lnTo>
                    <a:pt x="2700" y="18810"/>
                  </a:lnTo>
                  <a:lnTo>
                    <a:pt x="2700" y="2790"/>
                  </a:lnTo>
                  <a:close/>
                </a:path>
                <a:path w="21600" h="21600">
                  <a:moveTo>
                    <a:pt x="0" y="2790"/>
                  </a:moveTo>
                  <a:lnTo>
                    <a:pt x="0" y="18810"/>
                  </a:lnTo>
                  <a:lnTo>
                    <a:pt x="675" y="18810"/>
                  </a:lnTo>
                  <a:lnTo>
                    <a:pt x="675" y="2790"/>
                  </a:lnTo>
                  <a:close/>
                </a:path>
              </a:pathLst>
            </a:custGeom>
            <a:gradFill rotWithShape="1">
              <a:gsLst>
                <a:gs pos="0">
                  <a:srgbClr val="FFFF99">
                    <a:alpha val="10001"/>
                  </a:srgbClr>
                </a:gs>
                <a:gs pos="100000">
                  <a:srgbClr val="FFFF99">
                    <a:gamma/>
                    <a:shade val="46275"/>
                    <a:invGamma/>
                    <a:alpha val="63000"/>
                  </a:srgbClr>
                </a:gs>
              </a:gsLst>
              <a:lin ang="0" scaled="1"/>
            </a:gradFill>
            <a:ln>
              <a:noFill/>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1" i="0" u="none" strike="noStrike" kern="1200" cap="none" spc="0" normalizeH="0" baseline="0" noProof="0">
                <a:ln>
                  <a:noFill/>
                </a:ln>
                <a:solidFill>
                  <a:srgbClr val="CC0000"/>
                </a:solidFill>
                <a:effectLst/>
                <a:uLnTx/>
                <a:uFillTx/>
                <a:latin typeface="+mn-ea"/>
                <a:ea typeface="+mn-ea"/>
                <a:cs typeface="+mn-cs"/>
              </a:endParaRPr>
            </a:p>
          </p:txBody>
        </p:sp>
        <p:sp>
          <p:nvSpPr>
            <p:cNvPr id="46092" name="Rectangle 8"/>
            <p:cNvSpPr/>
            <p:nvPr/>
          </p:nvSpPr>
          <p:spPr>
            <a:xfrm>
              <a:off x="1610" y="1480"/>
              <a:ext cx="1633" cy="597"/>
            </a:xfrm>
            <a:prstGeom prst="rect">
              <a:avLst/>
            </a:prstGeom>
            <a:noFill/>
            <a:ln w="9525">
              <a:noFill/>
            </a:ln>
          </p:spPr>
          <p:txBody>
            <a:bodyPr>
              <a:spAutoFit/>
            </a:bodyPr>
            <a:p>
              <a:pPr eaLnBrk="1" hangingPunct="1">
                <a:lnSpc>
                  <a:spcPct val="140000"/>
                </a:lnSpc>
                <a:buFontTx/>
              </a:pPr>
              <a:r>
                <a:rPr lang="en-US" altLang="zh-CN" sz="2400" b="1" dirty="0">
                  <a:solidFill>
                    <a:srgbClr val="CC0000"/>
                  </a:solidFill>
                  <a:latin typeface="微软雅黑" panose="020B0503020204020204" pitchFamily="34" charset="-122"/>
                </a:rPr>
                <a:t>1</a:t>
              </a:r>
              <a:r>
                <a:rPr lang="zh-CN" altLang="en-US" sz="2400" b="1" dirty="0">
                  <a:solidFill>
                    <a:srgbClr val="CC0000"/>
                  </a:solidFill>
                  <a:latin typeface="微软雅黑" panose="020B0503020204020204" pitchFamily="34" charset="-122"/>
                </a:rPr>
                <a:t>、一次交换交易实现的企业合并</a:t>
              </a:r>
              <a:endParaRPr lang="zh-CN" altLang="en-US" sz="2400" b="1" dirty="0">
                <a:solidFill>
                  <a:srgbClr val="CC0000"/>
                </a:solidFill>
                <a:latin typeface="微软雅黑" panose="020B0503020204020204" pitchFamily="34" charset="-122"/>
              </a:endParaRPr>
            </a:p>
          </p:txBody>
        </p:sp>
      </p:grpSp>
      <p:sp>
        <p:nvSpPr>
          <p:cNvPr id="34825" name="AutoShape 9"/>
          <p:cNvSpPr/>
          <p:nvPr/>
        </p:nvSpPr>
        <p:spPr>
          <a:xfrm>
            <a:off x="3708400" y="4406900"/>
            <a:ext cx="6337300" cy="1330325"/>
          </a:xfrm>
          <a:prstGeom prst="cloudCallout">
            <a:avLst>
              <a:gd name="adj1" fmla="val 35569"/>
              <a:gd name="adj2" fmla="val -104532"/>
            </a:avLst>
          </a:prstGeom>
          <a:noFill/>
          <a:ln w="9525" cap="flat" cmpd="sng">
            <a:solidFill>
              <a:srgbClr val="FF0000"/>
            </a:solidFill>
            <a:prstDash val="solid"/>
            <a:miter/>
            <a:headEnd type="none" w="med" len="med"/>
            <a:tailEnd type="none" w="med" len="med"/>
          </a:ln>
        </p:spPr>
        <p:txBody>
          <a:bodyPr lIns="108850" tIns="54425" rIns="108850" bIns="54425"/>
          <a:p>
            <a:pPr>
              <a:lnSpc>
                <a:spcPct val="140000"/>
              </a:lnSpc>
              <a:buFontTx/>
            </a:pPr>
            <a:r>
              <a:rPr lang="zh-CN" altLang="en-US" sz="2400" b="1" dirty="0">
                <a:solidFill>
                  <a:srgbClr val="3333FF"/>
                </a:solidFill>
                <a:latin typeface="微软雅黑" panose="020B0503020204020204" pitchFamily="34" charset="-122"/>
              </a:rPr>
              <a:t>企业合并相关直接费用</a:t>
            </a:r>
            <a:endParaRPr lang="zh-CN" altLang="en-US" sz="2400" b="1" dirty="0">
              <a:solidFill>
                <a:srgbClr val="3333FF"/>
              </a:solidFill>
              <a:latin typeface="微软雅黑" panose="020B0503020204020204" pitchFamily="34" charset="-122"/>
            </a:endParaRPr>
          </a:p>
          <a:p>
            <a:pPr>
              <a:lnSpc>
                <a:spcPct val="140000"/>
              </a:lnSpc>
              <a:buFontTx/>
            </a:pPr>
            <a:r>
              <a:rPr lang="zh-CN" altLang="en-US" sz="2400" b="1" dirty="0">
                <a:solidFill>
                  <a:srgbClr val="3333FF"/>
                </a:solidFill>
                <a:latin typeface="微软雅黑" panose="020B0503020204020204" pitchFamily="34" charset="-122"/>
              </a:rPr>
              <a:t>   </a:t>
            </a:r>
            <a:r>
              <a:rPr lang="en-US" altLang="zh-CN" sz="2400" b="1" dirty="0">
                <a:solidFill>
                  <a:srgbClr val="3333FF"/>
                </a:solidFill>
                <a:latin typeface="微软雅黑" panose="020B0503020204020204" pitchFamily="34" charset="-122"/>
              </a:rPr>
              <a:t>——</a:t>
            </a:r>
            <a:r>
              <a:rPr lang="zh-CN" altLang="en-US" sz="2400" b="1" dirty="0">
                <a:solidFill>
                  <a:srgbClr val="3333FF"/>
                </a:solidFill>
                <a:latin typeface="微软雅黑" panose="020B0503020204020204" pitchFamily="34" charset="-122"/>
              </a:rPr>
              <a:t>单独计入管理费用</a:t>
            </a:r>
            <a:endParaRPr lang="zh-CN" altLang="en-US" sz="2400" b="1" dirty="0">
              <a:solidFill>
                <a:srgbClr val="3333FF"/>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500" fill="hold"/>
                                        <p:tgtEl>
                                          <p:spTgt spid="34819"/>
                                        </p:tgtEl>
                                        <p:attrNameLst>
                                          <p:attrName>ppt_w</p:attrName>
                                        </p:attrNameLst>
                                      </p:cBhvr>
                                      <p:tavLst>
                                        <p:tav tm="0">
                                          <p:val>
                                            <p:fltVal val="0.000000"/>
                                          </p:val>
                                        </p:tav>
                                        <p:tav tm="100000">
                                          <p:val>
                                            <p:strVal val="#ppt_w"/>
                                          </p:val>
                                        </p:tav>
                                      </p:tavLst>
                                    </p:anim>
                                    <p:anim calcmode="lin" valueType="num">
                                      <p:cBhvr>
                                        <p:cTn id="8" dur="500" fill="hold"/>
                                        <p:tgtEl>
                                          <p:spTgt spid="34819"/>
                                        </p:tgtEl>
                                        <p:attrNameLst>
                                          <p:attrName>ppt_h</p:attrName>
                                        </p:attrNameLst>
                                      </p:cBhvr>
                                      <p:tavLst>
                                        <p:tav tm="0">
                                          <p:val>
                                            <p:fltVal val="0.000000"/>
                                          </p:val>
                                        </p:tav>
                                        <p:tav tm="100000">
                                          <p:val>
                                            <p:strVal val="#ppt_h"/>
                                          </p:val>
                                        </p:tav>
                                      </p:tavLst>
                                    </p:anim>
                                  </p:childTnLst>
                                </p:cTn>
                              </p:par>
                              <p:par>
                                <p:cTn id="9" presetID="12" presetClass="entr" presetSubtype="8" fill="hold" grpId="0" nodeType="withEffect">
                                  <p:stCondLst>
                                    <p:cond delay="0"/>
                                  </p:stCondLst>
                                  <p:childTnLst>
                                    <p:set>
                                      <p:cBhvr>
                                        <p:cTn id="10" dur="1" fill="hold">
                                          <p:stCondLst>
                                            <p:cond delay="0"/>
                                          </p:stCondLst>
                                        </p:cTn>
                                        <p:tgtEl>
                                          <p:spTgt spid="34820"/>
                                        </p:tgtEl>
                                        <p:attrNameLst>
                                          <p:attrName>style.visibility</p:attrName>
                                        </p:attrNameLst>
                                      </p:cBhvr>
                                      <p:to>
                                        <p:strVal val="visible"/>
                                      </p:to>
                                    </p:set>
                                    <p:animEffect transition="in" filter="slide(fromLeft)">
                                      <p:cBhvr>
                                        <p:cTn id="11" dur="2000"/>
                                        <p:tgtEl>
                                          <p:spTgt spid="3482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0-#ppt_w/2"/>
                                          </p:val>
                                        </p:tav>
                                        <p:tav tm="100000">
                                          <p:val>
                                            <p:strVal val="#ppt_x"/>
                                          </p:val>
                                        </p:tav>
                                      </p:tavLst>
                                    </p:anim>
                                    <p:anim calcmode="lin" valueType="num">
                                      <p:cBhvr additive="base">
                                        <p:cTn id="17"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2" fill="hold" grpId="0" nodeType="clickEffect">
                                  <p:stCondLst>
                                    <p:cond delay="0"/>
                                  </p:stCondLst>
                                  <p:childTnLst>
                                    <p:set>
                                      <p:cBhvr>
                                        <p:cTn id="21" dur="1" fill="hold">
                                          <p:stCondLst>
                                            <p:cond delay="0"/>
                                          </p:stCondLst>
                                        </p:cTn>
                                        <p:tgtEl>
                                          <p:spTgt spid="34821"/>
                                        </p:tgtEl>
                                        <p:attrNameLst>
                                          <p:attrName>style.visibility</p:attrName>
                                        </p:attrNameLst>
                                      </p:cBhvr>
                                      <p:to>
                                        <p:strVal val="visible"/>
                                      </p:to>
                                    </p:set>
                                    <p:animEffect transition="in" filter="slide(fromRight)">
                                      <p:cBhvr>
                                        <p:cTn id="22" dur="2000"/>
                                        <p:tgtEl>
                                          <p:spTgt spid="34821"/>
                                        </p:tgtEl>
                                      </p:cBhvr>
                                    </p:animEffect>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34825"/>
                                        </p:tgtEl>
                                        <p:attrNameLst>
                                          <p:attrName>style.visibility</p:attrName>
                                        </p:attrNameLst>
                                      </p:cBhvr>
                                      <p:to>
                                        <p:strVal val="visible"/>
                                      </p:to>
                                    </p:set>
                                    <p:animEffect transition="in" filter="fade">
                                      <p:cBhvr>
                                        <p:cTn id="27" dur="800" decel="100000"/>
                                        <p:tgtEl>
                                          <p:spTgt spid="34825"/>
                                        </p:tgtEl>
                                      </p:cBhvr>
                                    </p:animEffect>
                                    <p:anim calcmode="lin" valueType="num">
                                      <p:cBhvr>
                                        <p:cTn id="28" dur="800" decel="100000" fill="hold"/>
                                        <p:tgtEl>
                                          <p:spTgt spid="34825"/>
                                        </p:tgtEl>
                                        <p:attrNameLst>
                                          <p:attrName>style.rotation</p:attrName>
                                        </p:attrNameLst>
                                      </p:cBhvr>
                                      <p:tavLst>
                                        <p:tav tm="0">
                                          <p:val>
                                            <p:fltVal val="-90.000000"/>
                                          </p:val>
                                        </p:tav>
                                        <p:tav tm="100000">
                                          <p:val>
                                            <p:fltVal val="0.000000"/>
                                          </p:val>
                                        </p:tav>
                                      </p:tavLst>
                                    </p:anim>
                                    <p:anim calcmode="lin" valueType="num">
                                      <p:cBhvr>
                                        <p:cTn id="29" dur="800" decel="100000" fill="hold"/>
                                        <p:tgtEl>
                                          <p:spTgt spid="34825"/>
                                        </p:tgtEl>
                                        <p:attrNameLst>
                                          <p:attrName>ppt_x</p:attrName>
                                        </p:attrNameLst>
                                      </p:cBhvr>
                                      <p:tavLst>
                                        <p:tav tm="0">
                                          <p:val>
                                            <p:strVal val="#ppt_x+0.4"/>
                                          </p:val>
                                        </p:tav>
                                        <p:tav tm="100000">
                                          <p:val>
                                            <p:strVal val="#ppt_x-0.05"/>
                                          </p:val>
                                        </p:tav>
                                      </p:tavLst>
                                    </p:anim>
                                    <p:anim calcmode="lin" valueType="num">
                                      <p:cBhvr>
                                        <p:cTn id="30" dur="800" decel="100000" fill="hold"/>
                                        <p:tgtEl>
                                          <p:spTgt spid="34825"/>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4825"/>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482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nimBg="1"/>
      <p:bldP spid="34821" grpId="0" animBg="1"/>
      <p:bldP spid="3482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7" name="Text Box 2"/>
          <p:cNvSpPr txBox="1"/>
          <p:nvPr/>
        </p:nvSpPr>
        <p:spPr>
          <a:xfrm>
            <a:off x="539750" y="785813"/>
            <a:ext cx="3584575" cy="473075"/>
          </a:xfrm>
          <a:prstGeom prst="rect">
            <a:avLst/>
          </a:prstGeom>
          <a:solidFill>
            <a:srgbClr val="CCFFFF"/>
          </a:solidFill>
          <a:ln w="9525">
            <a:noFill/>
          </a:ln>
        </p:spPr>
        <p:txBody>
          <a:bodyPr wrap="none" lIns="108850" tIns="54425" rIns="108850" bIns="54425">
            <a:spAutoFit/>
          </a:bodyPr>
          <a:p>
            <a:pPr eaLnBrk="1" hangingPunct="1">
              <a:buClr>
                <a:srgbClr val="FF0000"/>
              </a:buClr>
              <a:buSzPct val="150000"/>
              <a:buFont typeface="Wingdings" panose="05000000000000000000" pitchFamily="2" charset="2"/>
              <a:buBlip>
                <a:blip r:embed="rId1"/>
              </a:buBlip>
            </a:pPr>
            <a:r>
              <a:rPr lang="zh-CN" altLang="en-US" sz="2400" b="1" dirty="0">
                <a:solidFill>
                  <a:srgbClr val="FF0000"/>
                </a:solidFill>
                <a:latin typeface="微软雅黑" panose="020B0503020204020204" pitchFamily="34" charset="-122"/>
              </a:rPr>
              <a:t>以资产作为合并对价：</a:t>
            </a:r>
            <a:endParaRPr lang="zh-CN" altLang="en-US" sz="2400" b="1" dirty="0">
              <a:solidFill>
                <a:srgbClr val="FF0000"/>
              </a:solidFill>
              <a:latin typeface="微软雅黑" panose="020B0503020204020204" pitchFamily="34" charset="-122"/>
            </a:endParaRPr>
          </a:p>
        </p:txBody>
      </p:sp>
      <p:sp>
        <p:nvSpPr>
          <p:cNvPr id="35843" name="Text Box 3"/>
          <p:cNvSpPr txBox="1"/>
          <p:nvPr/>
        </p:nvSpPr>
        <p:spPr>
          <a:xfrm>
            <a:off x="1103313" y="5300663"/>
            <a:ext cx="8351837" cy="473075"/>
          </a:xfrm>
          <a:prstGeom prst="rect">
            <a:avLst/>
          </a:prstGeom>
          <a:noFill/>
          <a:ln w="9525">
            <a:noFill/>
          </a:ln>
        </p:spPr>
        <p:txBody>
          <a:bodyPr lIns="108850" tIns="54425" rIns="108850" bIns="54425">
            <a:spAutoFit/>
          </a:bodyPr>
          <a:p>
            <a:pPr eaLnBrk="1" hangingPunct="1">
              <a:buFontTx/>
            </a:pPr>
            <a:r>
              <a:rPr lang="en-US" altLang="zh-CN" sz="2400" b="1" dirty="0">
                <a:solidFill>
                  <a:schemeClr val="accent2"/>
                </a:solidFill>
                <a:latin typeface="微软雅黑" panose="020B0503020204020204" pitchFamily="34" charset="-122"/>
              </a:rPr>
              <a:t>     </a:t>
            </a:r>
            <a:r>
              <a:rPr lang="zh-CN" altLang="en-US" sz="2400" b="1" dirty="0">
                <a:latin typeface="微软雅黑" panose="020B0503020204020204" pitchFamily="34" charset="-122"/>
              </a:rPr>
              <a:t>贷：主营业务收入等</a:t>
            </a:r>
            <a:r>
              <a:rPr lang="zh-CN" altLang="en-US" sz="2400" b="1" dirty="0">
                <a:solidFill>
                  <a:srgbClr val="3333FF"/>
                </a:solidFill>
                <a:latin typeface="微软雅黑" panose="020B0503020204020204" pitchFamily="34" charset="-122"/>
              </a:rPr>
              <a:t>  </a:t>
            </a:r>
            <a:r>
              <a:rPr lang="en-US" altLang="zh-CN" b="1" dirty="0">
                <a:solidFill>
                  <a:srgbClr val="3333FF"/>
                </a:solidFill>
                <a:latin typeface="微软雅黑" panose="020B0503020204020204" pitchFamily="34" charset="-122"/>
              </a:rPr>
              <a:t>[</a:t>
            </a:r>
            <a:r>
              <a:rPr lang="zh-CN" altLang="en-US" b="1" dirty="0">
                <a:solidFill>
                  <a:srgbClr val="3333FF"/>
                </a:solidFill>
                <a:latin typeface="微软雅黑" panose="020B0503020204020204" pitchFamily="34" charset="-122"/>
              </a:rPr>
              <a:t>放弃存货的公允价值</a:t>
            </a:r>
            <a:r>
              <a:rPr lang="en-US" altLang="zh-CN" b="1" dirty="0">
                <a:solidFill>
                  <a:srgbClr val="3333FF"/>
                </a:solidFill>
                <a:latin typeface="微软雅黑" panose="020B0503020204020204" pitchFamily="34" charset="-122"/>
              </a:rPr>
              <a:t>]</a:t>
            </a:r>
            <a:r>
              <a:rPr lang="en-US" altLang="zh-CN" sz="2400" b="1" dirty="0">
                <a:solidFill>
                  <a:srgbClr val="3333FF"/>
                </a:solidFill>
                <a:latin typeface="微软雅黑" panose="020B0503020204020204" pitchFamily="34" charset="-122"/>
              </a:rPr>
              <a:t>         </a:t>
            </a:r>
            <a:endParaRPr lang="en-US" altLang="zh-CN" sz="2400" b="1" dirty="0">
              <a:solidFill>
                <a:srgbClr val="3333FF"/>
              </a:solidFill>
              <a:latin typeface="微软雅黑" panose="020B0503020204020204" pitchFamily="34" charset="-122"/>
            </a:endParaRPr>
          </a:p>
        </p:txBody>
      </p:sp>
      <p:sp>
        <p:nvSpPr>
          <p:cNvPr id="35844" name="Text Box 4"/>
          <p:cNvSpPr txBox="1"/>
          <p:nvPr/>
        </p:nvSpPr>
        <p:spPr>
          <a:xfrm>
            <a:off x="814388" y="4868863"/>
            <a:ext cx="3744912" cy="473075"/>
          </a:xfrm>
          <a:prstGeom prst="rect">
            <a:avLst/>
          </a:prstGeom>
          <a:noFill/>
          <a:ln w="9525">
            <a:noFill/>
          </a:ln>
        </p:spPr>
        <p:txBody>
          <a:bodyPr lIns="108850" tIns="54425" rIns="108850" bIns="54425">
            <a:spAutoFit/>
          </a:bodyPr>
          <a:p>
            <a:pPr eaLnBrk="1" hangingPunct="1">
              <a:buFontTx/>
            </a:pPr>
            <a:r>
              <a:rPr lang="zh-CN" altLang="en-US" sz="2400" b="1" dirty="0">
                <a:latin typeface="微软雅黑" panose="020B0503020204020204" pitchFamily="34" charset="-122"/>
              </a:rPr>
              <a:t>借：长期股权投资</a:t>
            </a:r>
            <a:endParaRPr lang="zh-CN" altLang="en-US" sz="2400" b="1" dirty="0">
              <a:latin typeface="微软雅黑" panose="020B0503020204020204" pitchFamily="34" charset="-122"/>
            </a:endParaRPr>
          </a:p>
        </p:txBody>
      </p:sp>
      <p:sp>
        <p:nvSpPr>
          <p:cNvPr id="35845" name="Text Box 5"/>
          <p:cNvSpPr txBox="1"/>
          <p:nvPr/>
        </p:nvSpPr>
        <p:spPr>
          <a:xfrm>
            <a:off x="334963" y="4437063"/>
            <a:ext cx="9505950" cy="473075"/>
          </a:xfrm>
          <a:prstGeom prst="rect">
            <a:avLst/>
          </a:prstGeom>
          <a:noFill/>
          <a:ln w="9525">
            <a:noFill/>
          </a:ln>
        </p:spPr>
        <p:txBody>
          <a:bodyPr lIns="108850" tIns="54425" rIns="108850" bIns="54425">
            <a:spAutoFit/>
          </a:bodyPr>
          <a:p>
            <a:pPr eaLnBrk="1" hangingPunct="1">
              <a:buFontTx/>
              <a:buBlip>
                <a:blip r:embed="rId2"/>
              </a:buBlip>
            </a:pPr>
            <a:r>
              <a:rPr lang="zh-CN" altLang="en-US" sz="2400" b="1" dirty="0">
                <a:solidFill>
                  <a:srgbClr val="3333FF"/>
                </a:solidFill>
                <a:latin typeface="微软雅黑" panose="020B0503020204020204" pitchFamily="34" charset="-122"/>
              </a:rPr>
              <a:t>如果放弃的非现金资产是库存商品等存货，则</a:t>
            </a:r>
            <a:endParaRPr lang="zh-CN" altLang="en-US" sz="2400" b="1" dirty="0">
              <a:solidFill>
                <a:srgbClr val="3333FF"/>
              </a:solidFill>
              <a:latin typeface="微软雅黑" panose="020B0503020204020204" pitchFamily="34" charset="-122"/>
            </a:endParaRPr>
          </a:p>
        </p:txBody>
      </p:sp>
      <p:sp>
        <p:nvSpPr>
          <p:cNvPr id="35846" name="Line 6"/>
          <p:cNvSpPr/>
          <p:nvPr/>
        </p:nvSpPr>
        <p:spPr>
          <a:xfrm>
            <a:off x="431800" y="4292600"/>
            <a:ext cx="8680450" cy="25400"/>
          </a:xfrm>
          <a:prstGeom prst="line">
            <a:avLst/>
          </a:prstGeom>
          <a:ln w="28575" cap="flat" cmpd="sng">
            <a:solidFill>
              <a:srgbClr val="FF0000"/>
            </a:solidFill>
            <a:prstDash val="dashDot"/>
            <a:headEnd type="none" w="med" len="med"/>
            <a:tailEnd type="none" w="med" len="med"/>
          </a:ln>
        </p:spPr>
      </p:sp>
      <p:sp>
        <p:nvSpPr>
          <p:cNvPr id="35847" name="Text Box 7"/>
          <p:cNvSpPr txBox="1"/>
          <p:nvPr/>
        </p:nvSpPr>
        <p:spPr>
          <a:xfrm>
            <a:off x="915988" y="2073275"/>
            <a:ext cx="3841750" cy="1203325"/>
          </a:xfrm>
          <a:prstGeom prst="rect">
            <a:avLst/>
          </a:prstGeom>
          <a:noFill/>
          <a:ln w="9525">
            <a:noFill/>
          </a:ln>
        </p:spPr>
        <p:txBody>
          <a:bodyPr lIns="108850" tIns="54425" rIns="108850" bIns="54425">
            <a:spAutoFit/>
          </a:bodyPr>
          <a:p>
            <a:pPr eaLnBrk="1" hangingPunct="1">
              <a:buFontTx/>
            </a:pPr>
            <a:r>
              <a:rPr lang="en-US" altLang="zh-CN" sz="2400" b="1" dirty="0">
                <a:solidFill>
                  <a:schemeClr val="accent2"/>
                </a:solidFill>
                <a:latin typeface="微软雅黑" panose="020B0503020204020204" pitchFamily="34" charset="-122"/>
              </a:rPr>
              <a:t> </a:t>
            </a:r>
            <a:r>
              <a:rPr lang="zh-CN" altLang="en-US" sz="2400" b="1" dirty="0">
                <a:latin typeface="微软雅黑" panose="020B0503020204020204" pitchFamily="34" charset="-122"/>
              </a:rPr>
              <a:t>贷：银行存款                           </a:t>
            </a:r>
            <a:endParaRPr lang="zh-CN" altLang="en-US" sz="2400" b="1" dirty="0">
              <a:latin typeface="微软雅黑" panose="020B0503020204020204" pitchFamily="34" charset="-122"/>
            </a:endParaRPr>
          </a:p>
          <a:p>
            <a:pPr eaLnBrk="1" hangingPunct="1">
              <a:buFontTx/>
            </a:pPr>
            <a:r>
              <a:rPr lang="zh-CN" altLang="en-US" sz="2400" b="1" dirty="0">
                <a:latin typeface="微软雅黑" panose="020B0503020204020204" pitchFamily="34" charset="-122"/>
              </a:rPr>
              <a:t>        固定资产清理</a:t>
            </a:r>
            <a:endParaRPr lang="zh-CN" altLang="en-US" sz="2400" b="1" dirty="0">
              <a:latin typeface="微软雅黑" panose="020B0503020204020204" pitchFamily="34" charset="-122"/>
            </a:endParaRPr>
          </a:p>
          <a:p>
            <a:pPr eaLnBrk="1" hangingPunct="1">
              <a:buFontTx/>
            </a:pPr>
            <a:r>
              <a:rPr lang="zh-CN" altLang="en-US" sz="2400" b="1" dirty="0">
                <a:latin typeface="微软雅黑" panose="020B0503020204020204" pitchFamily="34" charset="-122"/>
              </a:rPr>
              <a:t>        无形资产等</a:t>
            </a:r>
            <a:endParaRPr lang="zh-CN" altLang="en-US" sz="2400" b="1" dirty="0">
              <a:latin typeface="微软雅黑" panose="020B0503020204020204" pitchFamily="34" charset="-122"/>
            </a:endParaRPr>
          </a:p>
        </p:txBody>
      </p:sp>
      <p:sp>
        <p:nvSpPr>
          <p:cNvPr id="35848" name="AutoShape 8"/>
          <p:cNvSpPr/>
          <p:nvPr/>
        </p:nvSpPr>
        <p:spPr>
          <a:xfrm>
            <a:off x="3987800" y="2205038"/>
            <a:ext cx="203200" cy="914400"/>
          </a:xfrm>
          <a:prstGeom prst="rightBrace">
            <a:avLst>
              <a:gd name="adj1" fmla="val 49979"/>
              <a:gd name="adj2" fmla="val 50000"/>
            </a:avLst>
          </a:prstGeom>
          <a:noFill/>
          <a:ln w="28575" cap="flat" cmpd="sng">
            <a:solidFill>
              <a:srgbClr val="FF0000"/>
            </a:solidFill>
            <a:prstDash val="solid"/>
            <a:headEnd type="none" w="med" len="med"/>
            <a:tailEnd type="none" w="med" len="med"/>
          </a:ln>
        </p:spPr>
        <p:txBody>
          <a:bodyPr wrap="none" lIns="108850" tIns="54425" rIns="108850" bIns="54425" anchor="ctr" anchorCtr="0"/>
          <a:p>
            <a:pPr eaLnBrk="1" hangingPunct="1"/>
            <a:endParaRPr lang="zh-CN" altLang="en-US" dirty="0">
              <a:latin typeface="Arial" panose="020B0604020202020204" pitchFamily="34" charset="0"/>
              <a:ea typeface="宋体" panose="02010600030101010101" pitchFamily="2" charset="-122"/>
            </a:endParaRPr>
          </a:p>
        </p:txBody>
      </p:sp>
      <p:sp>
        <p:nvSpPr>
          <p:cNvPr id="35849" name="Text Box 9"/>
          <p:cNvSpPr txBox="1">
            <a:spLocks noChangeArrowheads="1"/>
          </p:cNvSpPr>
          <p:nvPr/>
        </p:nvSpPr>
        <p:spPr bwMode="auto">
          <a:xfrm>
            <a:off x="4249738" y="2332038"/>
            <a:ext cx="4321175" cy="473075"/>
          </a:xfrm>
          <a:prstGeom prst="rect">
            <a:avLst/>
          </a:prstGeom>
          <a:noFill/>
          <a:ln>
            <a:noFill/>
          </a:ln>
          <a:effectLst/>
        </p:spPr>
        <p:txBody>
          <a:bodyPr lIns="108850" tIns="54425" rIns="108850" bIns="54425">
            <a:spAutoFit/>
          </a:bodyPr>
          <a:lstStyle/>
          <a:p>
            <a:pPr marR="0" defTabSz="914400" eaLnBrk="1" hangingPunct="1">
              <a:buClrTx/>
              <a:buSzTx/>
              <a:buFontTx/>
              <a:buNone/>
              <a:defRPr/>
            </a:pPr>
            <a:r>
              <a:rPr kumimoji="0" lang="en-US"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支付的合并对价的账面价值</a:t>
            </a:r>
            <a:r>
              <a:rPr kumimoji="0" lang="en-US" altLang="zh-CN" b="1" kern="1200" cap="none" spc="0" normalizeH="0" baseline="0" noProof="0" dirty="0">
                <a:solidFill>
                  <a:srgbClr val="3333FF"/>
                </a:solidFill>
                <a:latin typeface="+mn-ea"/>
                <a:ea typeface="+mn-ea"/>
                <a:cs typeface="+mn-cs"/>
              </a:rPr>
              <a:t>]</a:t>
            </a:r>
            <a:r>
              <a:rPr kumimoji="0" lang="en-US" altLang="zh-CN" sz="2400" b="1" kern="1200" cap="none" spc="0" normalizeH="0" baseline="0" noProof="0" dirty="0">
                <a:solidFill>
                  <a:schemeClr val="accent2"/>
                </a:solidFill>
                <a:latin typeface="+mn-ea"/>
                <a:ea typeface="+mn-ea"/>
                <a:cs typeface="+mn-cs"/>
              </a:rPr>
              <a:t>          </a:t>
            </a:r>
            <a:endParaRPr kumimoji="0" lang="en-US" altLang="zh-CN" sz="2400" b="1" kern="1200" cap="none" spc="0" normalizeH="0" baseline="0" noProof="0" dirty="0">
              <a:solidFill>
                <a:schemeClr val="accent2"/>
              </a:solidFill>
              <a:latin typeface="+mn-ea"/>
              <a:ea typeface="+mn-ea"/>
              <a:cs typeface="+mn-cs"/>
            </a:endParaRPr>
          </a:p>
        </p:txBody>
      </p:sp>
      <p:sp>
        <p:nvSpPr>
          <p:cNvPr id="35850" name="Text Box 10"/>
          <p:cNvSpPr txBox="1"/>
          <p:nvPr/>
        </p:nvSpPr>
        <p:spPr>
          <a:xfrm>
            <a:off x="1417638" y="3128963"/>
            <a:ext cx="8832850" cy="549275"/>
          </a:xfrm>
          <a:prstGeom prst="rect">
            <a:avLst/>
          </a:prstGeom>
          <a:noFill/>
          <a:ln w="9525">
            <a:noFill/>
          </a:ln>
        </p:spPr>
        <p:txBody>
          <a:bodyPr lIns="108850" tIns="54425" rIns="108850" bIns="54425">
            <a:spAutoFit/>
          </a:bodyPr>
          <a:p>
            <a:pPr eaLnBrk="1" hangingPunct="1">
              <a:buFontTx/>
            </a:pPr>
            <a:r>
              <a:rPr lang="en-US" altLang="zh-CN" sz="2900" b="1" dirty="0">
                <a:solidFill>
                  <a:srgbClr val="3333FF"/>
                </a:solidFill>
                <a:latin typeface="微软雅黑" panose="020B0503020204020204" pitchFamily="34" charset="-122"/>
              </a:rPr>
              <a:t>  </a:t>
            </a:r>
            <a:r>
              <a:rPr lang="zh-CN" altLang="en-US" sz="2400" b="1" dirty="0">
                <a:latin typeface="微软雅黑" panose="020B0503020204020204" pitchFamily="34" charset="-122"/>
              </a:rPr>
              <a:t>营业外收入等</a:t>
            </a:r>
            <a:r>
              <a:rPr lang="zh-CN" altLang="en-US" sz="2400" b="1" dirty="0">
                <a:solidFill>
                  <a:srgbClr val="3333FF"/>
                </a:solidFill>
                <a:latin typeface="微软雅黑" panose="020B0503020204020204" pitchFamily="34" charset="-122"/>
              </a:rPr>
              <a:t>     </a:t>
            </a:r>
            <a:r>
              <a:rPr lang="en-US" altLang="zh-CN" b="1" dirty="0">
                <a:solidFill>
                  <a:srgbClr val="3333FF"/>
                </a:solidFill>
                <a:latin typeface="微软雅黑" panose="020B0503020204020204" pitchFamily="34" charset="-122"/>
              </a:rPr>
              <a:t>[</a:t>
            </a:r>
            <a:r>
              <a:rPr lang="zh-CN" altLang="en-US" b="1" dirty="0">
                <a:solidFill>
                  <a:srgbClr val="3333FF"/>
                </a:solidFill>
                <a:latin typeface="微软雅黑" panose="020B0503020204020204" pitchFamily="34" charset="-122"/>
              </a:rPr>
              <a:t>合并对价公允价值与账面价值之差</a:t>
            </a:r>
            <a:r>
              <a:rPr lang="en-US" altLang="zh-CN" b="1" dirty="0">
                <a:solidFill>
                  <a:srgbClr val="3333FF"/>
                </a:solidFill>
                <a:latin typeface="微软雅黑" panose="020B0503020204020204" pitchFamily="34" charset="-122"/>
              </a:rPr>
              <a:t>]</a:t>
            </a:r>
            <a:r>
              <a:rPr lang="en-US" altLang="zh-CN" sz="2400" b="1" dirty="0">
                <a:solidFill>
                  <a:srgbClr val="3333FF"/>
                </a:solidFill>
                <a:latin typeface="微软雅黑" panose="020B0503020204020204" pitchFamily="34" charset="-122"/>
              </a:rPr>
              <a:t>   </a:t>
            </a:r>
            <a:endParaRPr lang="en-US" altLang="zh-CN" sz="2400" b="1" dirty="0">
              <a:solidFill>
                <a:srgbClr val="3333FF"/>
              </a:solidFill>
              <a:latin typeface="微软雅黑" panose="020B0503020204020204" pitchFamily="34" charset="-122"/>
            </a:endParaRPr>
          </a:p>
        </p:txBody>
      </p:sp>
      <p:sp>
        <p:nvSpPr>
          <p:cNvPr id="35851" name="Line 11"/>
          <p:cNvSpPr/>
          <p:nvPr/>
        </p:nvSpPr>
        <p:spPr>
          <a:xfrm>
            <a:off x="7815263" y="2586038"/>
            <a:ext cx="1193800" cy="258762"/>
          </a:xfrm>
          <a:prstGeom prst="line">
            <a:avLst/>
          </a:prstGeom>
          <a:ln w="9525" cap="flat" cmpd="sng">
            <a:solidFill>
              <a:srgbClr val="FF0000"/>
            </a:solidFill>
            <a:prstDash val="solid"/>
            <a:headEnd type="none" w="med" len="med"/>
            <a:tailEnd type="none" w="med" len="med"/>
          </a:ln>
        </p:spPr>
      </p:sp>
      <p:sp>
        <p:nvSpPr>
          <p:cNvPr id="35852" name="Line 12"/>
          <p:cNvSpPr/>
          <p:nvPr/>
        </p:nvSpPr>
        <p:spPr>
          <a:xfrm flipH="1">
            <a:off x="7858125" y="2882900"/>
            <a:ext cx="1163638" cy="601663"/>
          </a:xfrm>
          <a:prstGeom prst="line">
            <a:avLst/>
          </a:prstGeom>
          <a:ln w="9525" cap="flat" cmpd="sng">
            <a:solidFill>
              <a:srgbClr val="FF0000"/>
            </a:solidFill>
            <a:prstDash val="solid"/>
            <a:headEnd type="none" w="med" len="med"/>
            <a:tailEnd type="none" w="med" len="med"/>
          </a:ln>
        </p:spPr>
      </p:sp>
      <p:sp>
        <p:nvSpPr>
          <p:cNvPr id="35853" name="Text Box 13"/>
          <p:cNvSpPr txBox="1"/>
          <p:nvPr/>
        </p:nvSpPr>
        <p:spPr>
          <a:xfrm>
            <a:off x="431800" y="1268413"/>
            <a:ext cx="4705350" cy="473075"/>
          </a:xfrm>
          <a:prstGeom prst="rect">
            <a:avLst/>
          </a:prstGeom>
          <a:noFill/>
          <a:ln w="9525">
            <a:noFill/>
          </a:ln>
        </p:spPr>
        <p:txBody>
          <a:bodyPr lIns="108850" tIns="54425" rIns="108850" bIns="54425">
            <a:spAutoFit/>
          </a:bodyPr>
          <a:p>
            <a:pPr eaLnBrk="1" hangingPunct="1">
              <a:buFontTx/>
            </a:pPr>
            <a:r>
              <a:rPr lang="zh-CN" altLang="en-US" sz="2400" b="1" dirty="0">
                <a:latin typeface="微软雅黑" panose="020B0503020204020204" pitchFamily="34" charset="-122"/>
              </a:rPr>
              <a:t>借：长期股权投资</a:t>
            </a:r>
            <a:endParaRPr lang="zh-CN" altLang="en-US" sz="2400" b="1" dirty="0">
              <a:latin typeface="微软雅黑" panose="020B0503020204020204" pitchFamily="34" charset="-122"/>
            </a:endParaRPr>
          </a:p>
        </p:txBody>
      </p:sp>
      <p:sp>
        <p:nvSpPr>
          <p:cNvPr id="35854" name="Text Box 14"/>
          <p:cNvSpPr txBox="1"/>
          <p:nvPr/>
        </p:nvSpPr>
        <p:spPr>
          <a:xfrm>
            <a:off x="1677988" y="5734050"/>
            <a:ext cx="7104062" cy="473075"/>
          </a:xfrm>
          <a:prstGeom prst="rect">
            <a:avLst/>
          </a:prstGeom>
          <a:noFill/>
          <a:ln w="9525">
            <a:noFill/>
          </a:ln>
        </p:spPr>
        <p:txBody>
          <a:bodyPr lIns="108850" tIns="54425" rIns="108850" bIns="54425">
            <a:spAutoFit/>
          </a:bodyPr>
          <a:p>
            <a:pPr eaLnBrk="1" hangingPunct="1">
              <a:buFontTx/>
            </a:pPr>
            <a:r>
              <a:rPr lang="en-US" altLang="zh-CN" sz="2400" b="1" dirty="0">
                <a:solidFill>
                  <a:schemeClr val="accent2"/>
                </a:solidFill>
                <a:latin typeface="微软雅黑" panose="020B0503020204020204" pitchFamily="34" charset="-122"/>
              </a:rPr>
              <a:t>       </a:t>
            </a:r>
            <a:r>
              <a:rPr lang="zh-CN" altLang="en-US" sz="2400" b="1" dirty="0">
                <a:latin typeface="微软雅黑" panose="020B0503020204020204" pitchFamily="34" charset="-122"/>
              </a:rPr>
              <a:t>应交税费等</a:t>
            </a:r>
            <a:r>
              <a:rPr lang="zh-CN" altLang="en-US" sz="2400" b="1" dirty="0">
                <a:solidFill>
                  <a:srgbClr val="3333FF"/>
                </a:solidFill>
                <a:latin typeface="微软雅黑" panose="020B0503020204020204" pitchFamily="34" charset="-122"/>
              </a:rPr>
              <a:t> </a:t>
            </a:r>
            <a:r>
              <a:rPr lang="en-US" altLang="zh-CN" sz="2400" b="1" dirty="0">
                <a:solidFill>
                  <a:srgbClr val="3333FF"/>
                </a:solidFill>
                <a:latin typeface="微软雅黑" panose="020B0503020204020204" pitchFamily="34" charset="-122"/>
              </a:rPr>
              <a:t>——</a:t>
            </a:r>
            <a:r>
              <a:rPr lang="zh-CN" altLang="en-US" sz="2400" b="1" dirty="0">
                <a:solidFill>
                  <a:srgbClr val="3333FF"/>
                </a:solidFill>
                <a:latin typeface="微软雅黑" panose="020B0503020204020204" pitchFamily="34" charset="-122"/>
              </a:rPr>
              <a:t>应交增值税 （销项税额）</a:t>
            </a:r>
            <a:r>
              <a:rPr lang="zh-CN" altLang="en-US" sz="2400" b="1" dirty="0">
                <a:solidFill>
                  <a:schemeClr val="accent2"/>
                </a:solidFill>
                <a:latin typeface="微软雅黑" panose="020B0503020204020204" pitchFamily="34" charset="-122"/>
              </a:rPr>
              <a:t>             </a:t>
            </a:r>
            <a:endParaRPr lang="zh-CN" altLang="en-US" sz="2400" b="1" dirty="0">
              <a:solidFill>
                <a:schemeClr val="accent2"/>
              </a:solidFill>
              <a:latin typeface="微软雅黑" panose="020B0503020204020204" pitchFamily="34" charset="-122"/>
            </a:endParaRPr>
          </a:p>
        </p:txBody>
      </p:sp>
      <p:sp>
        <p:nvSpPr>
          <p:cNvPr id="35855" name="AutoShape 15"/>
          <p:cNvSpPr>
            <a:spLocks noChangeArrowheads="1"/>
          </p:cNvSpPr>
          <p:nvPr/>
        </p:nvSpPr>
        <p:spPr bwMode="auto">
          <a:xfrm>
            <a:off x="7745413" y="6102350"/>
            <a:ext cx="4270375" cy="360363"/>
          </a:xfrm>
          <a:prstGeom prst="flowChartTerminator">
            <a:avLst/>
          </a:prstGeom>
          <a:solidFill>
            <a:srgbClr val="F8F2A6"/>
          </a:solidFill>
          <a:ln w="9525">
            <a:solidFill>
              <a:srgbClr val="3333FF"/>
            </a:solidFill>
            <a:prstDash val="lgDash"/>
            <a:miter lim="800000"/>
          </a:ln>
          <a:effec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Tx/>
              <a:buBlip>
                <a:blip r:embed="rId3"/>
              </a:buBlip>
              <a:defRPr/>
            </a:pPr>
            <a:r>
              <a:rPr kumimoji="0" lang="zh-CN" altLang="en-US" sz="1800" b="1" i="0" u="none" strike="noStrike" kern="1200" cap="none" spc="0" normalizeH="0" baseline="0" noProof="0">
                <a:ln>
                  <a:noFill/>
                </a:ln>
                <a:solidFill>
                  <a:srgbClr val="CC0000"/>
                </a:solidFill>
                <a:effectLst/>
                <a:uLnTx/>
                <a:uFillTx/>
                <a:latin typeface="+mn-ea"/>
                <a:ea typeface="+mn-ea"/>
                <a:cs typeface="+mn-cs"/>
              </a:rPr>
              <a:t>还要确认主营业务成本等</a:t>
            </a:r>
            <a:endParaRPr kumimoji="0" lang="zh-CN" altLang="en-US" sz="1800" b="1" i="0" u="none" strike="noStrike" kern="1200" cap="none" spc="0" normalizeH="0" baseline="0" noProof="0">
              <a:ln>
                <a:noFill/>
              </a:ln>
              <a:solidFill>
                <a:srgbClr val="CC0000"/>
              </a:solidFill>
              <a:effectLst/>
              <a:uLnTx/>
              <a:uFillTx/>
              <a:latin typeface="+mn-ea"/>
              <a:ea typeface="+mn-ea"/>
              <a:cs typeface="+mn-cs"/>
            </a:endParaRPr>
          </a:p>
        </p:txBody>
      </p:sp>
      <p:sp>
        <p:nvSpPr>
          <p:cNvPr id="35856" name="AutoShape 16"/>
          <p:cNvSpPr>
            <a:spLocks noChangeArrowheads="1"/>
          </p:cNvSpPr>
          <p:nvPr/>
        </p:nvSpPr>
        <p:spPr bwMode="auto">
          <a:xfrm>
            <a:off x="8291513" y="3203575"/>
            <a:ext cx="3394075" cy="517525"/>
          </a:xfrm>
          <a:prstGeom prst="wedgeRoundRectCallout">
            <a:avLst>
              <a:gd name="adj1" fmla="val -27736"/>
              <a:gd name="adj2" fmla="val -118713"/>
              <a:gd name="adj3" fmla="val 16667"/>
            </a:avLst>
          </a:prstGeom>
          <a:noFill/>
          <a:ln w="12700">
            <a:solidFill>
              <a:srgbClr val="A50021"/>
            </a:solidFill>
            <a:prstDash val="dashDot"/>
            <a:miter lim="800000"/>
          </a:ln>
          <a:extLst>
            <a:ext uri="{909E8E84-426E-40DD-AFC4-6F175D3DCCD1}">
              <a14:hiddenFill xmlns:a14="http://schemas.microsoft.com/office/drawing/2010/main">
                <a:solidFill>
                  <a:schemeClr val="bg1"/>
                </a:solidFill>
              </a14:hiddenFill>
            </a:ext>
          </a:extLst>
        </p:spPr>
        <p:txBody>
          <a:bodyPr lIns="108850" tIns="54425" rIns="108850" bIns="54425"/>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CC0000"/>
                </a:solidFill>
                <a:effectLst/>
                <a:uLnTx/>
                <a:uFillTx/>
                <a:latin typeface="+mn-ea"/>
                <a:ea typeface="+mn-ea"/>
                <a:cs typeface="+mn-cs"/>
              </a:rPr>
              <a:t>支付对价的公允价值</a:t>
            </a:r>
            <a:endParaRPr kumimoji="0" lang="zh-CN" altLang="en-US" sz="2400" b="1" i="0" u="none" strike="noStrike" kern="1200" cap="none" spc="0" normalizeH="0" baseline="0" noProof="0" dirty="0">
              <a:ln>
                <a:noFill/>
              </a:ln>
              <a:solidFill>
                <a:srgbClr val="CC0000"/>
              </a:solidFill>
              <a:effectLst/>
              <a:uLnTx/>
              <a:uFillTx/>
              <a:latin typeface="+mn-ea"/>
              <a:ea typeface="+mn-ea"/>
              <a:cs typeface="+mn-cs"/>
            </a:endParaRPr>
          </a:p>
        </p:txBody>
      </p:sp>
      <p:sp>
        <p:nvSpPr>
          <p:cNvPr id="35857" name="Text Box 17"/>
          <p:cNvSpPr txBox="1"/>
          <p:nvPr/>
        </p:nvSpPr>
        <p:spPr>
          <a:xfrm>
            <a:off x="1398588" y="3589338"/>
            <a:ext cx="8545512" cy="473075"/>
          </a:xfrm>
          <a:prstGeom prst="rect">
            <a:avLst/>
          </a:prstGeom>
          <a:noFill/>
          <a:ln w="9525">
            <a:noFill/>
          </a:ln>
        </p:spPr>
        <p:txBody>
          <a:bodyPr lIns="108850" tIns="54425" rIns="108850" bIns="54425">
            <a:spAutoFit/>
          </a:bodyPr>
          <a:p>
            <a:pPr eaLnBrk="1" hangingPunct="1">
              <a:buFontTx/>
            </a:pPr>
            <a:r>
              <a:rPr lang="en-US" altLang="zh-CN" sz="2400" b="1" dirty="0">
                <a:solidFill>
                  <a:srgbClr val="3333FF"/>
                </a:solidFill>
                <a:latin typeface="微软雅黑" panose="020B0503020204020204" pitchFamily="34" charset="-122"/>
              </a:rPr>
              <a:t>   </a:t>
            </a:r>
            <a:r>
              <a:rPr lang="zh-CN" altLang="en-US" sz="2400" b="1" dirty="0">
                <a:latin typeface="微软雅黑" panose="020B0503020204020204" pitchFamily="34" charset="-122"/>
              </a:rPr>
              <a:t>银行存款等</a:t>
            </a:r>
            <a:r>
              <a:rPr lang="zh-CN" altLang="en-US" sz="2400" b="1" dirty="0">
                <a:solidFill>
                  <a:srgbClr val="3333FF"/>
                </a:solidFill>
                <a:latin typeface="微软雅黑" panose="020B0503020204020204" pitchFamily="34" charset="-122"/>
              </a:rPr>
              <a:t>        </a:t>
            </a:r>
            <a:r>
              <a:rPr lang="en-US" altLang="zh-CN" b="1" dirty="0">
                <a:solidFill>
                  <a:srgbClr val="CC0000"/>
                </a:solidFill>
                <a:latin typeface="微软雅黑" panose="020B0503020204020204" pitchFamily="34" charset="-122"/>
              </a:rPr>
              <a:t>[</a:t>
            </a:r>
            <a:r>
              <a:rPr lang="zh-CN" altLang="en-US" b="1" dirty="0">
                <a:solidFill>
                  <a:srgbClr val="CC0000"/>
                </a:solidFill>
                <a:latin typeface="微软雅黑" panose="020B0503020204020204" pitchFamily="34" charset="-122"/>
              </a:rPr>
              <a:t>直接相关费用</a:t>
            </a:r>
            <a:r>
              <a:rPr lang="en-US" altLang="zh-CN" b="1" dirty="0">
                <a:solidFill>
                  <a:srgbClr val="CC0000"/>
                </a:solidFill>
                <a:latin typeface="微软雅黑" panose="020B0503020204020204" pitchFamily="34" charset="-122"/>
              </a:rPr>
              <a:t>]</a:t>
            </a:r>
            <a:r>
              <a:rPr lang="en-US" altLang="zh-CN" sz="2400" b="1" dirty="0">
                <a:solidFill>
                  <a:schemeClr val="accent2"/>
                </a:solidFill>
                <a:latin typeface="微软雅黑" panose="020B0503020204020204" pitchFamily="34" charset="-122"/>
              </a:rPr>
              <a:t>        </a:t>
            </a:r>
            <a:endParaRPr lang="en-US" altLang="zh-CN" sz="2400" b="1" dirty="0">
              <a:solidFill>
                <a:schemeClr val="accent2"/>
              </a:solidFill>
              <a:latin typeface="微软雅黑" panose="020B0503020204020204" pitchFamily="34" charset="-122"/>
            </a:endParaRPr>
          </a:p>
        </p:txBody>
      </p:sp>
      <p:sp>
        <p:nvSpPr>
          <p:cNvPr id="35858" name="Line 18"/>
          <p:cNvSpPr/>
          <p:nvPr/>
        </p:nvSpPr>
        <p:spPr>
          <a:xfrm flipV="1">
            <a:off x="6723063" y="4657725"/>
            <a:ext cx="4222750" cy="935038"/>
          </a:xfrm>
          <a:prstGeom prst="line">
            <a:avLst/>
          </a:prstGeom>
          <a:ln w="12700" cap="flat" cmpd="sng">
            <a:solidFill>
              <a:srgbClr val="FF0000"/>
            </a:solidFill>
            <a:prstDash val="dash"/>
            <a:headEnd type="none" w="med" len="med"/>
            <a:tailEnd type="none" w="med" len="med"/>
          </a:ln>
        </p:spPr>
      </p:sp>
      <p:sp>
        <p:nvSpPr>
          <p:cNvPr id="35859" name="Line 19"/>
          <p:cNvSpPr/>
          <p:nvPr/>
        </p:nvSpPr>
        <p:spPr>
          <a:xfrm flipV="1">
            <a:off x="10933113" y="3716338"/>
            <a:ext cx="0" cy="865187"/>
          </a:xfrm>
          <a:prstGeom prst="line">
            <a:avLst/>
          </a:prstGeom>
          <a:ln w="12700" cap="flat" cmpd="sng">
            <a:solidFill>
              <a:srgbClr val="FF0000"/>
            </a:solidFill>
            <a:prstDash val="dash"/>
            <a:headEnd type="none" w="med" len="med"/>
            <a:tailEnd type="triangle" w="med" len="med"/>
          </a:ln>
        </p:spPr>
      </p:sp>
      <p:sp>
        <p:nvSpPr>
          <p:cNvPr id="35860" name="Text Box 20"/>
          <p:cNvSpPr txBox="1">
            <a:spLocks noChangeArrowheads="1"/>
          </p:cNvSpPr>
          <p:nvPr/>
        </p:nvSpPr>
        <p:spPr bwMode="auto">
          <a:xfrm>
            <a:off x="3575050" y="1316038"/>
            <a:ext cx="2305050" cy="382588"/>
          </a:xfrm>
          <a:prstGeom prst="rect">
            <a:avLst/>
          </a:prstGeom>
          <a:noFill/>
          <a:ln>
            <a:noFill/>
          </a:ln>
          <a:effectLst/>
        </p:spPr>
        <p:txBody>
          <a:bodyPr lIns="108850" tIns="54425" rIns="108850" bIns="54425">
            <a:spAutoFit/>
          </a:bodyPr>
          <a:lstStyle/>
          <a:p>
            <a:pPr marR="0" defTabSz="914400" eaLnBrk="1" hangingPunct="1">
              <a:buClrTx/>
              <a:buSzTx/>
              <a:buFontTx/>
              <a:buNone/>
              <a:defRPr/>
            </a:pPr>
            <a:r>
              <a:rPr kumimoji="0" lang="en-US" altLang="zh-CN" b="1" kern="1200" cap="none" spc="0" normalizeH="0" baseline="0" noProof="0">
                <a:solidFill>
                  <a:srgbClr val="3333FF"/>
                </a:solidFill>
                <a:latin typeface="+mn-ea"/>
                <a:ea typeface="+mn-ea"/>
                <a:cs typeface="+mn-cs"/>
              </a:rPr>
              <a:t>[</a:t>
            </a:r>
            <a:r>
              <a:rPr kumimoji="0" lang="zh-CN" altLang="en-US" b="1" kern="1200" cap="none" spc="0" normalizeH="0" baseline="0" noProof="0">
                <a:solidFill>
                  <a:srgbClr val="3333FF"/>
                </a:solidFill>
                <a:latin typeface="+mn-ea"/>
                <a:ea typeface="+mn-ea"/>
                <a:cs typeface="+mn-cs"/>
              </a:rPr>
              <a:t>合并成本</a:t>
            </a:r>
            <a:r>
              <a:rPr kumimoji="0" lang="en-US" altLang="zh-CN" b="1" kern="1200" cap="none" spc="0" normalizeH="0" baseline="0" noProof="0">
                <a:solidFill>
                  <a:srgbClr val="3333FF"/>
                </a:solidFill>
                <a:latin typeface="+mn-ea"/>
                <a:ea typeface="+mn-ea"/>
                <a:cs typeface="+mn-cs"/>
              </a:rPr>
              <a:t>]</a:t>
            </a:r>
            <a:endParaRPr kumimoji="0" lang="en-US" altLang="zh-CN" b="1" kern="1200" cap="none" spc="0" normalizeH="0" baseline="0" noProof="0">
              <a:solidFill>
                <a:srgbClr val="3333FF"/>
              </a:solidFill>
              <a:latin typeface="+mn-ea"/>
              <a:ea typeface="+mn-ea"/>
              <a:cs typeface="+mn-cs"/>
            </a:endParaRPr>
          </a:p>
        </p:txBody>
      </p:sp>
      <p:sp>
        <p:nvSpPr>
          <p:cNvPr id="35861" name="Oval 21"/>
          <p:cNvSpPr>
            <a:spLocks noChangeArrowheads="1"/>
          </p:cNvSpPr>
          <p:nvPr/>
        </p:nvSpPr>
        <p:spPr bwMode="auto">
          <a:xfrm>
            <a:off x="7727950" y="260350"/>
            <a:ext cx="4129088" cy="936625"/>
          </a:xfrm>
          <a:prstGeom prst="ellipse">
            <a:avLst/>
          </a:prstGeom>
          <a:solidFill>
            <a:srgbClr val="CCECFF"/>
          </a:solidFill>
          <a:ln w="9525">
            <a:solidFill>
              <a:schemeClr val="bg1"/>
            </a:solidFill>
            <a:round/>
          </a:ln>
          <a:effec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00"/>
                </a:solidFill>
                <a:effectLst/>
                <a:uLnTx/>
                <a:uFillTx/>
                <a:latin typeface="+mn-ea"/>
                <a:ea typeface="+mn-ea"/>
                <a:cs typeface="+mn-cs"/>
              </a:rPr>
              <a:t>非同一控制下企业合并</a:t>
            </a:r>
            <a:endParaRPr kumimoji="0" lang="zh-CN" altLang="en-US" sz="1800" b="1" i="0" u="none" strike="noStrike" kern="1200" cap="none" spc="0" normalizeH="0" baseline="0" noProof="0">
              <a:ln>
                <a:noFill/>
              </a:ln>
              <a:solidFill>
                <a:srgbClr val="FF0000"/>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00"/>
                </a:solidFill>
                <a:effectLst/>
                <a:uLnTx/>
                <a:uFillTx/>
                <a:latin typeface="+mn-ea"/>
                <a:ea typeface="+mn-ea"/>
                <a:cs typeface="+mn-cs"/>
              </a:rPr>
              <a:t>取得股权投资的账务处理</a:t>
            </a:r>
            <a:endParaRPr kumimoji="0" lang="zh-CN" altLang="en-US" sz="1800" b="1" i="0" u="none" strike="noStrike" kern="1200" cap="none" spc="0" normalizeH="0" baseline="0" noProof="0">
              <a:ln>
                <a:noFill/>
              </a:ln>
              <a:solidFill>
                <a:srgbClr val="FF0000"/>
              </a:solidFill>
              <a:effectLst/>
              <a:uLnTx/>
              <a:uFillTx/>
              <a:latin typeface="+mn-ea"/>
              <a:ea typeface="+mn-ea"/>
              <a:cs typeface="+mn-cs"/>
            </a:endParaRPr>
          </a:p>
        </p:txBody>
      </p:sp>
      <p:sp>
        <p:nvSpPr>
          <p:cNvPr id="35862" name="Text Box 22"/>
          <p:cNvSpPr txBox="1"/>
          <p:nvPr/>
        </p:nvSpPr>
        <p:spPr>
          <a:xfrm>
            <a:off x="814388" y="1628775"/>
            <a:ext cx="6145212" cy="473075"/>
          </a:xfrm>
          <a:prstGeom prst="rect">
            <a:avLst/>
          </a:prstGeom>
          <a:noFill/>
          <a:ln w="9525">
            <a:noFill/>
          </a:ln>
        </p:spPr>
        <p:txBody>
          <a:bodyPr lIns="108850" tIns="54425" rIns="108850" bIns="54425">
            <a:spAutoFit/>
          </a:bodyPr>
          <a:p>
            <a:pPr eaLnBrk="1" hangingPunct="1">
              <a:buFontTx/>
            </a:pPr>
            <a:r>
              <a:rPr lang="en-US" altLang="zh-CN" sz="2400" b="1" dirty="0">
                <a:solidFill>
                  <a:srgbClr val="3333FF"/>
                </a:solidFill>
                <a:latin typeface="微软雅黑" panose="020B0503020204020204" pitchFamily="34" charset="-122"/>
              </a:rPr>
              <a:t>  </a:t>
            </a:r>
            <a:r>
              <a:rPr lang="zh-CN" altLang="en-US" sz="2400" b="1" dirty="0">
                <a:solidFill>
                  <a:srgbClr val="0000CC"/>
                </a:solidFill>
                <a:latin typeface="微软雅黑" panose="020B0503020204020204" pitchFamily="34" charset="-122"/>
              </a:rPr>
              <a:t>管理费用</a:t>
            </a:r>
            <a:r>
              <a:rPr lang="zh-CN" altLang="en-US" sz="2400" b="1" dirty="0">
                <a:solidFill>
                  <a:srgbClr val="3333FF"/>
                </a:solidFill>
                <a:latin typeface="微软雅黑" panose="020B0503020204020204" pitchFamily="34" charset="-122"/>
              </a:rPr>
              <a:t>               </a:t>
            </a:r>
            <a:r>
              <a:rPr lang="en-US" altLang="zh-CN" b="1" dirty="0">
                <a:solidFill>
                  <a:srgbClr val="0000CC"/>
                </a:solidFill>
                <a:latin typeface="微软雅黑" panose="020B0503020204020204" pitchFamily="34" charset="-122"/>
              </a:rPr>
              <a:t>[</a:t>
            </a:r>
            <a:r>
              <a:rPr lang="zh-CN" altLang="en-US" b="1" dirty="0">
                <a:solidFill>
                  <a:srgbClr val="0000CC"/>
                </a:solidFill>
                <a:latin typeface="微软雅黑" panose="020B0503020204020204" pitchFamily="34" charset="-122"/>
              </a:rPr>
              <a:t>直接相关费用</a:t>
            </a:r>
            <a:r>
              <a:rPr lang="en-US" altLang="zh-CN" b="1" dirty="0">
                <a:solidFill>
                  <a:srgbClr val="0000CC"/>
                </a:solidFill>
                <a:latin typeface="微软雅黑" panose="020B0503020204020204" pitchFamily="34" charset="-122"/>
              </a:rPr>
              <a:t>]</a:t>
            </a:r>
            <a:r>
              <a:rPr lang="en-US" altLang="zh-CN" sz="2000" b="1" dirty="0">
                <a:solidFill>
                  <a:srgbClr val="CC0000"/>
                </a:solidFill>
                <a:latin typeface="微软雅黑" panose="020B0503020204020204" pitchFamily="34" charset="-122"/>
              </a:rPr>
              <a:t>  </a:t>
            </a:r>
            <a:endParaRPr lang="en-US" altLang="zh-CN" sz="2000" b="1" dirty="0">
              <a:solidFill>
                <a:srgbClr val="CC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5853"/>
                                        </p:tgtEl>
                                        <p:attrNameLst>
                                          <p:attrName>style.visibility</p:attrName>
                                        </p:attrNameLst>
                                      </p:cBhvr>
                                      <p:to>
                                        <p:strVal val="visible"/>
                                      </p:to>
                                    </p:set>
                                    <p:animEffect transition="in" filter="checkerboard(across)">
                                      <p:cBhvr>
                                        <p:cTn id="7" dur="500"/>
                                        <p:tgtEl>
                                          <p:spTgt spid="3585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5860"/>
                                        </p:tgtEl>
                                        <p:attrNameLst>
                                          <p:attrName>style.visibility</p:attrName>
                                        </p:attrNameLst>
                                      </p:cBhvr>
                                      <p:to>
                                        <p:strVal val="visible"/>
                                      </p:to>
                                    </p:set>
                                    <p:animEffect transition="in" filter="checkerboard(across)">
                                      <p:cBhvr>
                                        <p:cTn id="11" dur="1000"/>
                                        <p:tgtEl>
                                          <p:spTgt spid="3586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5847"/>
                                        </p:tgtEl>
                                        <p:attrNameLst>
                                          <p:attrName>style.visibility</p:attrName>
                                        </p:attrNameLst>
                                      </p:cBhvr>
                                      <p:to>
                                        <p:strVal val="visible"/>
                                      </p:to>
                                    </p:set>
                                    <p:animEffect transition="in" filter="blinds(horizontal)">
                                      <p:cBhvr>
                                        <p:cTn id="16" dur="500"/>
                                        <p:tgtEl>
                                          <p:spTgt spid="3584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5848"/>
                                        </p:tgtEl>
                                        <p:attrNameLst>
                                          <p:attrName>style.visibility</p:attrName>
                                        </p:attrNameLst>
                                      </p:cBhvr>
                                      <p:to>
                                        <p:strVal val="visible"/>
                                      </p:to>
                                    </p:set>
                                    <p:animEffect transition="in" filter="blinds(horizontal)">
                                      <p:cBhvr>
                                        <p:cTn id="21" dur="500"/>
                                        <p:tgtEl>
                                          <p:spTgt spid="3584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5849"/>
                                        </p:tgtEl>
                                        <p:attrNameLst>
                                          <p:attrName>style.visibility</p:attrName>
                                        </p:attrNameLst>
                                      </p:cBhvr>
                                      <p:to>
                                        <p:strVal val="visible"/>
                                      </p:to>
                                    </p:set>
                                    <p:animEffect transition="in" filter="blinds(horizontal)">
                                      <p:cBhvr>
                                        <p:cTn id="26" dur="500"/>
                                        <p:tgtEl>
                                          <p:spTgt spid="3584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5850"/>
                                        </p:tgtEl>
                                        <p:attrNameLst>
                                          <p:attrName>style.visibility</p:attrName>
                                        </p:attrNameLst>
                                      </p:cBhvr>
                                      <p:to>
                                        <p:strVal val="visible"/>
                                      </p:to>
                                    </p:set>
                                    <p:animEffect transition="in" filter="blinds(horizontal)">
                                      <p:cBhvr>
                                        <p:cTn id="31" dur="500"/>
                                        <p:tgtEl>
                                          <p:spTgt spid="35850"/>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35851"/>
                                        </p:tgtEl>
                                        <p:attrNameLst>
                                          <p:attrName>style.visibility</p:attrName>
                                        </p:attrNameLst>
                                      </p:cBhvr>
                                      <p:to>
                                        <p:strVal val="visible"/>
                                      </p:to>
                                    </p:set>
                                    <p:animEffect transition="in" filter="blinds(horizontal)">
                                      <p:cBhvr>
                                        <p:cTn id="36" dur="500"/>
                                        <p:tgtEl>
                                          <p:spTgt spid="35851"/>
                                        </p:tgtEl>
                                      </p:cBhvr>
                                    </p:animEffect>
                                  </p:childTnLst>
                                </p:cTn>
                              </p:par>
                              <p:par>
                                <p:cTn id="37" presetID="3" presetClass="entr" presetSubtype="10" fill="hold" nodeType="withEffect">
                                  <p:stCondLst>
                                    <p:cond delay="0"/>
                                  </p:stCondLst>
                                  <p:childTnLst>
                                    <p:set>
                                      <p:cBhvr>
                                        <p:cTn id="38" dur="1" fill="hold">
                                          <p:stCondLst>
                                            <p:cond delay="0"/>
                                          </p:stCondLst>
                                        </p:cTn>
                                        <p:tgtEl>
                                          <p:spTgt spid="35852"/>
                                        </p:tgtEl>
                                        <p:attrNameLst>
                                          <p:attrName>style.visibility</p:attrName>
                                        </p:attrNameLst>
                                      </p:cBhvr>
                                      <p:to>
                                        <p:strVal val="visible"/>
                                      </p:to>
                                    </p:set>
                                    <p:animEffect transition="in" filter="blinds(horizontal)">
                                      <p:cBhvr>
                                        <p:cTn id="39" dur="500"/>
                                        <p:tgtEl>
                                          <p:spTgt spid="35852"/>
                                        </p:tgtEl>
                                      </p:cBhvr>
                                    </p:animEffect>
                                  </p:childTnLst>
                                </p:cTn>
                              </p:par>
                            </p:childTnLst>
                          </p:cTn>
                        </p:par>
                      </p:childTnLst>
                    </p:cTn>
                  </p:par>
                  <p:par>
                    <p:cTn id="40" fill="hold">
                      <p:stCondLst>
                        <p:cond delay="indefinite"/>
                      </p:stCondLst>
                      <p:childTnLst>
                        <p:par>
                          <p:cTn id="41" fill="hold">
                            <p:stCondLst>
                              <p:cond delay="0"/>
                            </p:stCondLst>
                            <p:childTnLst>
                              <p:par>
                                <p:cTn id="42" presetID="26" presetClass="entr" presetSubtype="0" fill="hold" grpId="0" nodeType="clickEffect">
                                  <p:stCondLst>
                                    <p:cond delay="0"/>
                                  </p:stCondLst>
                                  <p:childTnLst>
                                    <p:set>
                                      <p:cBhvr>
                                        <p:cTn id="43" dur="1" fill="hold">
                                          <p:stCondLst>
                                            <p:cond delay="0"/>
                                          </p:stCondLst>
                                        </p:cTn>
                                        <p:tgtEl>
                                          <p:spTgt spid="35856"/>
                                        </p:tgtEl>
                                        <p:attrNameLst>
                                          <p:attrName>style.visibility</p:attrName>
                                        </p:attrNameLst>
                                      </p:cBhvr>
                                      <p:to>
                                        <p:strVal val="visible"/>
                                      </p:to>
                                    </p:set>
                                    <p:animEffect transition="in" filter="wipe(down)">
                                      <p:cBhvr>
                                        <p:cTn id="44" dur="580">
                                          <p:stCondLst>
                                            <p:cond delay="0"/>
                                          </p:stCondLst>
                                        </p:cTn>
                                        <p:tgtEl>
                                          <p:spTgt spid="35856"/>
                                        </p:tgtEl>
                                      </p:cBhvr>
                                    </p:animEffect>
                                    <p:anim calcmode="lin" valueType="num">
                                      <p:cBhvr>
                                        <p:cTn id="45" dur="1822" tmFilter="0,0; 0.14,0.36; 0.43,0.73; 0.71,0.91; 1.0,1.0">
                                          <p:stCondLst>
                                            <p:cond delay="0"/>
                                          </p:stCondLst>
                                        </p:cTn>
                                        <p:tgtEl>
                                          <p:spTgt spid="35856"/>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35856"/>
                                        </p:tgtEl>
                                        <p:attrNameLst>
                                          <p:attrName>ppt_y</p:attrName>
                                        </p:attrNameLst>
                                      </p:cBhvr>
                                      <p:tavLst>
                                        <p:tav tm="0" fmla="#ppt_y-sin(pi*$)/3">
                                          <p:val>
                                            <p:fltVal val="0.500000"/>
                                          </p:val>
                                        </p:tav>
                                        <p:tav tm="100000">
                                          <p:val>
                                            <p:fltVal val="1.000000"/>
                                          </p:val>
                                        </p:tav>
                                      </p:tavLst>
                                    </p:anim>
                                    <p:anim calcmode="lin" valueType="num">
                                      <p:cBhvr>
                                        <p:cTn id="47" dur="664" tmFilter="0, 0; 0.125,0.2665; 0.25,0.4; 0.375,0.465; 0.5,0.5;  0.625,0.535; 0.75,0.6; 0.875,0.7335; 1,1">
                                          <p:stCondLst>
                                            <p:cond delay="664"/>
                                          </p:stCondLst>
                                        </p:cTn>
                                        <p:tgtEl>
                                          <p:spTgt spid="35856"/>
                                        </p:tgtEl>
                                        <p:attrNameLst>
                                          <p:attrName>ppt_y</p:attrName>
                                        </p:attrNameLst>
                                      </p:cBhvr>
                                      <p:tavLst>
                                        <p:tav tm="0" fmla="#ppt_y-sin(pi*$)/9">
                                          <p:val>
                                            <p:fltVal val="0.000000"/>
                                          </p:val>
                                        </p:tav>
                                        <p:tav tm="100000">
                                          <p:val>
                                            <p:fltVal val="1.000000"/>
                                          </p:val>
                                        </p:tav>
                                      </p:tavLst>
                                    </p:anim>
                                    <p:anim calcmode="lin" valueType="num">
                                      <p:cBhvr>
                                        <p:cTn id="48" dur="332" tmFilter="0, 0; 0.125,0.2665; 0.25,0.4; 0.375,0.465; 0.5,0.5;  0.625,0.535; 0.75,0.6; 0.875,0.7335; 1,1">
                                          <p:stCondLst>
                                            <p:cond delay="1324"/>
                                          </p:stCondLst>
                                        </p:cTn>
                                        <p:tgtEl>
                                          <p:spTgt spid="35856"/>
                                        </p:tgtEl>
                                        <p:attrNameLst>
                                          <p:attrName>ppt_y</p:attrName>
                                        </p:attrNameLst>
                                      </p:cBhvr>
                                      <p:tavLst>
                                        <p:tav tm="0" fmla="#ppt_y-sin(pi*$)/27">
                                          <p:val>
                                            <p:fltVal val="0.000000"/>
                                          </p:val>
                                        </p:tav>
                                        <p:tav tm="100000">
                                          <p:val>
                                            <p:fltVal val="1.000000"/>
                                          </p:val>
                                        </p:tav>
                                      </p:tavLst>
                                    </p:anim>
                                    <p:anim calcmode="lin" valueType="num">
                                      <p:cBhvr>
                                        <p:cTn id="49" dur="164" tmFilter="0, 0; 0.125,0.2665; 0.25,0.4; 0.375,0.465; 0.5,0.5;  0.625,0.535; 0.75,0.6; 0.875,0.7335; 1,1">
                                          <p:stCondLst>
                                            <p:cond delay="1656"/>
                                          </p:stCondLst>
                                        </p:cTn>
                                        <p:tgtEl>
                                          <p:spTgt spid="35856"/>
                                        </p:tgtEl>
                                        <p:attrNameLst>
                                          <p:attrName>ppt_y</p:attrName>
                                        </p:attrNameLst>
                                      </p:cBhvr>
                                      <p:tavLst>
                                        <p:tav tm="0" fmla="#ppt_y-sin(pi*$)/81">
                                          <p:val>
                                            <p:fltVal val="0.000000"/>
                                          </p:val>
                                        </p:tav>
                                        <p:tav tm="100000">
                                          <p:val>
                                            <p:fltVal val="1.000000"/>
                                          </p:val>
                                        </p:tav>
                                      </p:tavLst>
                                    </p:anim>
                                    <p:animScale>
                                      <p:cBhvr>
                                        <p:cTn id="50" dur="26">
                                          <p:stCondLst>
                                            <p:cond delay="650"/>
                                          </p:stCondLst>
                                        </p:cTn>
                                        <p:tgtEl>
                                          <p:spTgt spid="35856"/>
                                        </p:tgtEl>
                                      </p:cBhvr>
                                      <p:to x="100000" y="60000"/>
                                    </p:animScale>
                                    <p:animScale>
                                      <p:cBhvr>
                                        <p:cTn id="51" dur="166" decel="50000">
                                          <p:stCondLst>
                                            <p:cond delay="676"/>
                                          </p:stCondLst>
                                        </p:cTn>
                                        <p:tgtEl>
                                          <p:spTgt spid="35856"/>
                                        </p:tgtEl>
                                      </p:cBhvr>
                                      <p:to x="100000" y="100000"/>
                                    </p:animScale>
                                    <p:animScale>
                                      <p:cBhvr>
                                        <p:cTn id="52" dur="26">
                                          <p:stCondLst>
                                            <p:cond delay="1312"/>
                                          </p:stCondLst>
                                        </p:cTn>
                                        <p:tgtEl>
                                          <p:spTgt spid="35856"/>
                                        </p:tgtEl>
                                      </p:cBhvr>
                                      <p:to x="100000" y="80000"/>
                                    </p:animScale>
                                    <p:animScale>
                                      <p:cBhvr>
                                        <p:cTn id="53" dur="166" decel="50000">
                                          <p:stCondLst>
                                            <p:cond delay="1338"/>
                                          </p:stCondLst>
                                        </p:cTn>
                                        <p:tgtEl>
                                          <p:spTgt spid="35856"/>
                                        </p:tgtEl>
                                      </p:cBhvr>
                                      <p:to x="100000" y="100000"/>
                                    </p:animScale>
                                    <p:animScale>
                                      <p:cBhvr>
                                        <p:cTn id="54" dur="26">
                                          <p:stCondLst>
                                            <p:cond delay="1642"/>
                                          </p:stCondLst>
                                        </p:cTn>
                                        <p:tgtEl>
                                          <p:spTgt spid="35856"/>
                                        </p:tgtEl>
                                      </p:cBhvr>
                                      <p:to x="100000" y="90000"/>
                                    </p:animScale>
                                    <p:animScale>
                                      <p:cBhvr>
                                        <p:cTn id="55" dur="166" decel="50000">
                                          <p:stCondLst>
                                            <p:cond delay="1668"/>
                                          </p:stCondLst>
                                        </p:cTn>
                                        <p:tgtEl>
                                          <p:spTgt spid="35856"/>
                                        </p:tgtEl>
                                      </p:cBhvr>
                                      <p:to x="100000" y="100000"/>
                                    </p:animScale>
                                    <p:animScale>
                                      <p:cBhvr>
                                        <p:cTn id="56" dur="26">
                                          <p:stCondLst>
                                            <p:cond delay="1808"/>
                                          </p:stCondLst>
                                        </p:cTn>
                                        <p:tgtEl>
                                          <p:spTgt spid="35856"/>
                                        </p:tgtEl>
                                      </p:cBhvr>
                                      <p:to x="100000" y="95000"/>
                                    </p:animScale>
                                    <p:animScale>
                                      <p:cBhvr>
                                        <p:cTn id="57" dur="166" decel="50000">
                                          <p:stCondLst>
                                            <p:cond delay="1834"/>
                                          </p:stCondLst>
                                        </p:cTn>
                                        <p:tgtEl>
                                          <p:spTgt spid="35856"/>
                                        </p:tgtEl>
                                      </p:cBhvr>
                                      <p:to x="100000" y="100000"/>
                                    </p:animScale>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35857"/>
                                        </p:tgtEl>
                                        <p:attrNameLst>
                                          <p:attrName>style.visibility</p:attrName>
                                        </p:attrNameLst>
                                      </p:cBhvr>
                                      <p:to>
                                        <p:strVal val="visible"/>
                                      </p:to>
                                    </p:set>
                                    <p:animEffect transition="in" filter="checkerboard(across)">
                                      <p:cBhvr>
                                        <p:cTn id="62" dur="1000"/>
                                        <p:tgtEl>
                                          <p:spTgt spid="35857"/>
                                        </p:tgtEl>
                                      </p:cBhvr>
                                    </p:animEffect>
                                  </p:childTnLst>
                                </p:cTn>
                              </p:par>
                              <p:par>
                                <p:cTn id="63" presetID="5" presetClass="entr" presetSubtype="10" fill="hold" grpId="0" nodeType="withEffect">
                                  <p:stCondLst>
                                    <p:cond delay="0"/>
                                  </p:stCondLst>
                                  <p:childTnLst>
                                    <p:set>
                                      <p:cBhvr>
                                        <p:cTn id="64" dur="1" fill="hold">
                                          <p:stCondLst>
                                            <p:cond delay="0"/>
                                          </p:stCondLst>
                                        </p:cTn>
                                        <p:tgtEl>
                                          <p:spTgt spid="35862"/>
                                        </p:tgtEl>
                                        <p:attrNameLst>
                                          <p:attrName>style.visibility</p:attrName>
                                        </p:attrNameLst>
                                      </p:cBhvr>
                                      <p:to>
                                        <p:strVal val="visible"/>
                                      </p:to>
                                    </p:set>
                                    <p:animEffect transition="in" filter="checkerboard(across)">
                                      <p:cBhvr>
                                        <p:cTn id="65" dur="500"/>
                                        <p:tgtEl>
                                          <p:spTgt spid="35862"/>
                                        </p:tgtEl>
                                      </p:cBhvr>
                                    </p:animEffect>
                                  </p:childTnLst>
                                </p:cTn>
                              </p:par>
                            </p:childTnLst>
                          </p:cTn>
                        </p:par>
                        <p:par>
                          <p:cTn id="66" fill="hold">
                            <p:stCondLst>
                              <p:cond delay="1000"/>
                            </p:stCondLst>
                            <p:childTnLst>
                              <p:par>
                                <p:cTn id="67" presetID="3" presetClass="entr" presetSubtype="10" fill="hold" nodeType="afterEffect">
                                  <p:stCondLst>
                                    <p:cond delay="2000"/>
                                  </p:stCondLst>
                                  <p:childTnLst>
                                    <p:set>
                                      <p:cBhvr>
                                        <p:cTn id="68" dur="1" fill="hold">
                                          <p:stCondLst>
                                            <p:cond delay="0"/>
                                          </p:stCondLst>
                                        </p:cTn>
                                        <p:tgtEl>
                                          <p:spTgt spid="35846"/>
                                        </p:tgtEl>
                                        <p:attrNameLst>
                                          <p:attrName>style.visibility</p:attrName>
                                        </p:attrNameLst>
                                      </p:cBhvr>
                                      <p:to>
                                        <p:strVal val="visible"/>
                                      </p:to>
                                    </p:set>
                                    <p:animEffect transition="in" filter="blinds(horizontal)">
                                      <p:cBhvr>
                                        <p:cTn id="69" dur="500"/>
                                        <p:tgtEl>
                                          <p:spTgt spid="35846"/>
                                        </p:tgtEl>
                                      </p:cBhvr>
                                    </p:animEffect>
                                  </p:childTnLst>
                                </p:cTn>
                              </p:par>
                            </p:childTnLst>
                          </p:cTn>
                        </p:par>
                      </p:childTnLst>
                    </p:cTn>
                  </p:par>
                  <p:par>
                    <p:cTn id="70" fill="hold">
                      <p:stCondLst>
                        <p:cond delay="indefinite"/>
                      </p:stCondLst>
                      <p:childTnLst>
                        <p:par>
                          <p:cTn id="71" fill="hold">
                            <p:stCondLst>
                              <p:cond delay="0"/>
                            </p:stCondLst>
                            <p:childTnLst>
                              <p:par>
                                <p:cTn id="72" presetID="5" presetClass="entr" presetSubtype="10" fill="hold" grpId="0" nodeType="clickEffect">
                                  <p:stCondLst>
                                    <p:cond delay="0"/>
                                  </p:stCondLst>
                                  <p:childTnLst>
                                    <p:set>
                                      <p:cBhvr>
                                        <p:cTn id="73" dur="1" fill="hold">
                                          <p:stCondLst>
                                            <p:cond delay="0"/>
                                          </p:stCondLst>
                                        </p:cTn>
                                        <p:tgtEl>
                                          <p:spTgt spid="35845"/>
                                        </p:tgtEl>
                                        <p:attrNameLst>
                                          <p:attrName>style.visibility</p:attrName>
                                        </p:attrNameLst>
                                      </p:cBhvr>
                                      <p:to>
                                        <p:strVal val="visible"/>
                                      </p:to>
                                    </p:set>
                                    <p:animEffect transition="in" filter="checkerboard(across)">
                                      <p:cBhvr>
                                        <p:cTn id="74" dur="500"/>
                                        <p:tgtEl>
                                          <p:spTgt spid="35845"/>
                                        </p:tgtEl>
                                      </p:cBhvr>
                                    </p:animEffect>
                                  </p:childTnLst>
                                </p:cTn>
                              </p:par>
                            </p:childTnLst>
                          </p:cTn>
                        </p:par>
                        <p:par>
                          <p:cTn id="75" fill="hold">
                            <p:stCondLst>
                              <p:cond delay="500"/>
                            </p:stCondLst>
                            <p:childTnLst>
                              <p:par>
                                <p:cTn id="76" presetID="5" presetClass="entr" presetSubtype="10" fill="hold" grpId="0" nodeType="afterEffect">
                                  <p:stCondLst>
                                    <p:cond delay="2000"/>
                                  </p:stCondLst>
                                  <p:childTnLst>
                                    <p:set>
                                      <p:cBhvr>
                                        <p:cTn id="77" dur="1" fill="hold">
                                          <p:stCondLst>
                                            <p:cond delay="0"/>
                                          </p:stCondLst>
                                        </p:cTn>
                                        <p:tgtEl>
                                          <p:spTgt spid="35844"/>
                                        </p:tgtEl>
                                        <p:attrNameLst>
                                          <p:attrName>style.visibility</p:attrName>
                                        </p:attrNameLst>
                                      </p:cBhvr>
                                      <p:to>
                                        <p:strVal val="visible"/>
                                      </p:to>
                                    </p:set>
                                    <p:animEffect transition="in" filter="checkerboard(across)">
                                      <p:cBhvr>
                                        <p:cTn id="78" dur="1000"/>
                                        <p:tgtEl>
                                          <p:spTgt spid="35844"/>
                                        </p:tgtEl>
                                      </p:cBhvr>
                                    </p:animEffect>
                                  </p:childTnLst>
                                </p:cTn>
                              </p:par>
                            </p:childTnLst>
                          </p:cTn>
                        </p:par>
                        <p:par>
                          <p:cTn id="79" fill="hold">
                            <p:stCondLst>
                              <p:cond delay="3500"/>
                            </p:stCondLst>
                            <p:childTnLst>
                              <p:par>
                                <p:cTn id="80" presetID="5" presetClass="entr" presetSubtype="10" fill="hold" grpId="0" nodeType="afterEffect">
                                  <p:stCondLst>
                                    <p:cond delay="2000"/>
                                  </p:stCondLst>
                                  <p:childTnLst>
                                    <p:set>
                                      <p:cBhvr>
                                        <p:cTn id="81" dur="1" fill="hold">
                                          <p:stCondLst>
                                            <p:cond delay="0"/>
                                          </p:stCondLst>
                                        </p:cTn>
                                        <p:tgtEl>
                                          <p:spTgt spid="35843"/>
                                        </p:tgtEl>
                                        <p:attrNameLst>
                                          <p:attrName>style.visibility</p:attrName>
                                        </p:attrNameLst>
                                      </p:cBhvr>
                                      <p:to>
                                        <p:strVal val="visible"/>
                                      </p:to>
                                    </p:set>
                                    <p:animEffect transition="in" filter="checkerboard(across)">
                                      <p:cBhvr>
                                        <p:cTn id="82" dur="1000"/>
                                        <p:tgtEl>
                                          <p:spTgt spid="35843"/>
                                        </p:tgtEl>
                                      </p:cBhvr>
                                    </p:animEffect>
                                  </p:childTnLst>
                                </p:cTn>
                              </p:par>
                            </p:childTnLst>
                          </p:cTn>
                        </p:par>
                        <p:par>
                          <p:cTn id="83" fill="hold">
                            <p:stCondLst>
                              <p:cond delay="6500"/>
                            </p:stCondLst>
                            <p:childTnLst>
                              <p:par>
                                <p:cTn id="84" presetID="23" presetClass="entr" presetSubtype="16" fill="hold" nodeType="afterEffect">
                                  <p:stCondLst>
                                    <p:cond delay="0"/>
                                  </p:stCondLst>
                                  <p:childTnLst>
                                    <p:set>
                                      <p:cBhvr>
                                        <p:cTn id="85" dur="1" fill="hold">
                                          <p:stCondLst>
                                            <p:cond delay="0"/>
                                          </p:stCondLst>
                                        </p:cTn>
                                        <p:tgtEl>
                                          <p:spTgt spid="35858"/>
                                        </p:tgtEl>
                                        <p:attrNameLst>
                                          <p:attrName>style.visibility</p:attrName>
                                        </p:attrNameLst>
                                      </p:cBhvr>
                                      <p:to>
                                        <p:strVal val="visible"/>
                                      </p:to>
                                    </p:set>
                                    <p:anim calcmode="lin" valueType="num">
                                      <p:cBhvr>
                                        <p:cTn id="86" dur="500" fill="hold"/>
                                        <p:tgtEl>
                                          <p:spTgt spid="35858"/>
                                        </p:tgtEl>
                                        <p:attrNameLst>
                                          <p:attrName>ppt_w</p:attrName>
                                        </p:attrNameLst>
                                      </p:cBhvr>
                                      <p:tavLst>
                                        <p:tav tm="0">
                                          <p:val>
                                            <p:fltVal val="0.000000"/>
                                          </p:val>
                                        </p:tav>
                                        <p:tav tm="100000">
                                          <p:val>
                                            <p:strVal val="#ppt_w"/>
                                          </p:val>
                                        </p:tav>
                                      </p:tavLst>
                                    </p:anim>
                                    <p:anim calcmode="lin" valueType="num">
                                      <p:cBhvr>
                                        <p:cTn id="87" dur="500" fill="hold"/>
                                        <p:tgtEl>
                                          <p:spTgt spid="35858"/>
                                        </p:tgtEl>
                                        <p:attrNameLst>
                                          <p:attrName>ppt_h</p:attrName>
                                        </p:attrNameLst>
                                      </p:cBhvr>
                                      <p:tavLst>
                                        <p:tav tm="0">
                                          <p:val>
                                            <p:fltVal val="0.000000"/>
                                          </p:val>
                                        </p:tav>
                                        <p:tav tm="100000">
                                          <p:val>
                                            <p:strVal val="#ppt_h"/>
                                          </p:val>
                                        </p:tav>
                                      </p:tavLst>
                                    </p:anim>
                                  </p:childTnLst>
                                </p:cTn>
                              </p:par>
                            </p:childTnLst>
                          </p:cTn>
                        </p:par>
                        <p:par>
                          <p:cTn id="88" fill="hold">
                            <p:stCondLst>
                              <p:cond delay="7000"/>
                            </p:stCondLst>
                            <p:childTnLst>
                              <p:par>
                                <p:cTn id="89" presetID="23" presetClass="entr" presetSubtype="16" fill="hold" nodeType="afterEffect">
                                  <p:stCondLst>
                                    <p:cond delay="0"/>
                                  </p:stCondLst>
                                  <p:childTnLst>
                                    <p:set>
                                      <p:cBhvr>
                                        <p:cTn id="90" dur="1" fill="hold">
                                          <p:stCondLst>
                                            <p:cond delay="0"/>
                                          </p:stCondLst>
                                        </p:cTn>
                                        <p:tgtEl>
                                          <p:spTgt spid="35859"/>
                                        </p:tgtEl>
                                        <p:attrNameLst>
                                          <p:attrName>style.visibility</p:attrName>
                                        </p:attrNameLst>
                                      </p:cBhvr>
                                      <p:to>
                                        <p:strVal val="visible"/>
                                      </p:to>
                                    </p:set>
                                    <p:anim calcmode="lin" valueType="num">
                                      <p:cBhvr>
                                        <p:cTn id="91" dur="500" fill="hold"/>
                                        <p:tgtEl>
                                          <p:spTgt spid="35859"/>
                                        </p:tgtEl>
                                        <p:attrNameLst>
                                          <p:attrName>ppt_w</p:attrName>
                                        </p:attrNameLst>
                                      </p:cBhvr>
                                      <p:tavLst>
                                        <p:tav tm="0">
                                          <p:val>
                                            <p:fltVal val="0.000000"/>
                                          </p:val>
                                        </p:tav>
                                        <p:tav tm="100000">
                                          <p:val>
                                            <p:strVal val="#ppt_w"/>
                                          </p:val>
                                        </p:tav>
                                      </p:tavLst>
                                    </p:anim>
                                    <p:anim calcmode="lin" valueType="num">
                                      <p:cBhvr>
                                        <p:cTn id="92" dur="500" fill="hold"/>
                                        <p:tgtEl>
                                          <p:spTgt spid="35859"/>
                                        </p:tgtEl>
                                        <p:attrNameLst>
                                          <p:attrName>ppt_h</p:attrName>
                                        </p:attrNameLst>
                                      </p:cBhvr>
                                      <p:tavLst>
                                        <p:tav tm="0">
                                          <p:val>
                                            <p:fltVal val="0.000000"/>
                                          </p:val>
                                        </p:tav>
                                        <p:tav tm="100000">
                                          <p:val>
                                            <p:strVal val="#ppt_h"/>
                                          </p:val>
                                        </p:tav>
                                      </p:tavLst>
                                    </p:anim>
                                  </p:childTnLst>
                                </p:cTn>
                              </p:par>
                            </p:childTnLst>
                          </p:cTn>
                        </p:par>
                        <p:par>
                          <p:cTn id="93" fill="hold">
                            <p:stCondLst>
                              <p:cond delay="7500"/>
                            </p:stCondLst>
                            <p:childTnLst>
                              <p:par>
                                <p:cTn id="94" presetID="5" presetClass="entr" presetSubtype="10" fill="hold" grpId="0" nodeType="afterEffect">
                                  <p:stCondLst>
                                    <p:cond delay="2000"/>
                                  </p:stCondLst>
                                  <p:childTnLst>
                                    <p:set>
                                      <p:cBhvr>
                                        <p:cTn id="95" dur="1" fill="hold">
                                          <p:stCondLst>
                                            <p:cond delay="0"/>
                                          </p:stCondLst>
                                        </p:cTn>
                                        <p:tgtEl>
                                          <p:spTgt spid="35854"/>
                                        </p:tgtEl>
                                        <p:attrNameLst>
                                          <p:attrName>style.visibility</p:attrName>
                                        </p:attrNameLst>
                                      </p:cBhvr>
                                      <p:to>
                                        <p:strVal val="visible"/>
                                      </p:to>
                                    </p:set>
                                    <p:animEffect transition="in" filter="checkerboard(across)">
                                      <p:cBhvr>
                                        <p:cTn id="96" dur="1000"/>
                                        <p:tgtEl>
                                          <p:spTgt spid="35854"/>
                                        </p:tgtEl>
                                      </p:cBhvr>
                                    </p:animEffect>
                                  </p:childTnLst>
                                </p:cTn>
                              </p:par>
                            </p:childTnLst>
                          </p:cTn>
                        </p:par>
                        <p:par>
                          <p:cTn id="97" fill="hold">
                            <p:stCondLst>
                              <p:cond delay="10500"/>
                            </p:stCondLst>
                            <p:childTnLst>
                              <p:par>
                                <p:cTn id="98" presetID="12" presetClass="entr" presetSubtype="4" fill="hold" grpId="0" nodeType="afterEffect">
                                  <p:stCondLst>
                                    <p:cond delay="2000"/>
                                  </p:stCondLst>
                                  <p:childTnLst>
                                    <p:set>
                                      <p:cBhvr>
                                        <p:cTn id="99" dur="1" fill="hold">
                                          <p:stCondLst>
                                            <p:cond delay="0"/>
                                          </p:stCondLst>
                                        </p:cTn>
                                        <p:tgtEl>
                                          <p:spTgt spid="35855"/>
                                        </p:tgtEl>
                                        <p:attrNameLst>
                                          <p:attrName>style.visibility</p:attrName>
                                        </p:attrNameLst>
                                      </p:cBhvr>
                                      <p:to>
                                        <p:strVal val="visible"/>
                                      </p:to>
                                    </p:set>
                                    <p:animEffect transition="in" filter="slide(fromBottom)">
                                      <p:cBhvr>
                                        <p:cTn id="100" dur="1000"/>
                                        <p:tgtEl>
                                          <p:spTgt spid="35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P spid="35844" grpId="0"/>
      <p:bldP spid="35845" grpId="0"/>
      <p:bldP spid="35847" grpId="0"/>
      <p:bldP spid="35848" grpId="0" animBg="1"/>
      <p:bldP spid="35849" grpId="0"/>
      <p:bldP spid="35850" grpId="0"/>
      <p:bldP spid="35853" grpId="0"/>
      <p:bldP spid="35854" grpId="0"/>
      <p:bldP spid="35855" grpId="0" animBg="1"/>
      <p:bldP spid="35856" grpId="0" animBg="1"/>
      <p:bldP spid="35857" grpId="0"/>
      <p:bldP spid="35860" grpId="0"/>
      <p:bldP spid="3586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30" name="Text Box 18"/>
          <p:cNvSpPr txBox="1">
            <a:spLocks noChangeArrowheads="1"/>
          </p:cNvSpPr>
          <p:nvPr/>
        </p:nvSpPr>
        <p:spPr bwMode="auto">
          <a:xfrm>
            <a:off x="1906588" y="847725"/>
            <a:ext cx="8640763" cy="611188"/>
          </a:xfrm>
          <a:prstGeom prst="rect">
            <a:avLst/>
          </a:prstGeom>
          <a:noFill/>
          <a:ln>
            <a:noFill/>
          </a:ln>
          <a:effectLst/>
        </p:spPr>
        <p:txBody>
          <a:bodyPr lIns="108850" tIns="54425" rIns="108850" bIns="54425">
            <a:spAutoFit/>
          </a:bodyPr>
          <a:lstStyle/>
          <a:p>
            <a:pPr marR="0" defTabSz="914400" eaLnBrk="1" hangingPunct="1">
              <a:spcBef>
                <a:spcPct val="50000"/>
              </a:spcBef>
              <a:buClrTx/>
              <a:buSzTx/>
              <a:buFontTx/>
              <a:buNone/>
              <a:defRPr/>
            </a:pPr>
            <a:r>
              <a:rPr kumimoji="0" lang="en-US" altLang="zh-CN" sz="3300" b="1" kern="1200" cap="none" spc="0" normalizeH="0" baseline="0" noProof="0" dirty="0">
                <a:solidFill>
                  <a:srgbClr val="3333FF"/>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     </a:t>
            </a:r>
            <a:r>
              <a:rPr kumimoji="0" lang="zh-CN" altLang="en-US" sz="3300" b="1" kern="1200" cap="none" spc="0" normalizeH="0" baseline="0" noProof="0" dirty="0">
                <a:solidFill>
                  <a:srgbClr val="FF3300"/>
                </a:solidFill>
                <a:latin typeface="+mn-ea"/>
                <a:ea typeface="+mn-ea"/>
                <a:cs typeface="+mn-cs"/>
              </a:rPr>
              <a:t>第一节   长期股权投资的初始计量</a:t>
            </a:r>
            <a:endParaRPr kumimoji="0" lang="zh-CN" altLang="en-US" sz="3300" b="1" kern="1200" cap="none" spc="0" normalizeH="0" baseline="0" noProof="0" dirty="0">
              <a:solidFill>
                <a:srgbClr val="FF3300"/>
              </a:solidFill>
              <a:latin typeface="+mn-ea"/>
              <a:ea typeface="+mn-ea"/>
              <a:cs typeface="+mn-cs"/>
            </a:endParaRPr>
          </a:p>
        </p:txBody>
      </p:sp>
      <p:sp>
        <p:nvSpPr>
          <p:cNvPr id="115731" name="Rectangle 19"/>
          <p:cNvSpPr>
            <a:spLocks noChangeArrowheads="1"/>
          </p:cNvSpPr>
          <p:nvPr/>
        </p:nvSpPr>
        <p:spPr bwMode="auto">
          <a:xfrm>
            <a:off x="698500" y="1884363"/>
            <a:ext cx="6848475" cy="549275"/>
          </a:xfrm>
          <a:prstGeom prst="rect">
            <a:avLst/>
          </a:prstGeom>
          <a:noFill/>
          <a:ln>
            <a:noFill/>
          </a:ln>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50" tIns="54425" rIns="108850" bIns="54425">
            <a:spAutoFit/>
          </a:bodyPr>
          <a:lstStyle/>
          <a:p>
            <a:pPr marL="0" marR="0" lvl="0" indent="0" algn="l" defTabSz="914400" rtl="0" eaLnBrk="1" fontAlgn="base" latinLnBrk="0" hangingPunct="1">
              <a:lnSpc>
                <a:spcPct val="100000"/>
              </a:lnSpc>
              <a:spcBef>
                <a:spcPct val="35000"/>
              </a:spcBef>
              <a:spcAft>
                <a:spcPct val="0"/>
              </a:spcAft>
              <a:buClrTx/>
              <a:buSzTx/>
              <a:buFontTx/>
              <a:buNone/>
              <a:defRPr/>
            </a:pPr>
            <a:r>
              <a:rPr kumimoji="0" lang="zh-CN" altLang="en-US" sz="2900" b="1" i="0" u="none" strike="noStrike" kern="1200" cap="none" spc="0" normalizeH="0" baseline="0" noProof="0" dirty="0">
                <a:ln>
                  <a:noFill/>
                </a:ln>
                <a:solidFill>
                  <a:srgbClr val="0000CC"/>
                </a:solidFill>
                <a:effectLst/>
                <a:uLnTx/>
                <a:uFillTx/>
                <a:latin typeface="+mn-ea"/>
                <a:ea typeface="+mn-ea"/>
                <a:cs typeface="+mn-cs"/>
              </a:rPr>
              <a:t>一、长期股权投资的确认和初始计量原则</a:t>
            </a:r>
            <a:endParaRPr kumimoji="0" lang="zh-CN" altLang="en-US" sz="2900" b="1" i="0" u="none" strike="noStrike" kern="1200" cap="none" spc="0" normalizeH="0" baseline="0" noProof="0" dirty="0">
              <a:ln>
                <a:noFill/>
              </a:ln>
              <a:solidFill>
                <a:srgbClr val="0000CC"/>
              </a:solidFill>
              <a:effectLst/>
              <a:uLnTx/>
              <a:uFillTx/>
              <a:latin typeface="+mn-ea"/>
              <a:ea typeface="+mn-ea"/>
              <a:cs typeface="+mn-cs"/>
            </a:endParaRPr>
          </a:p>
        </p:txBody>
      </p:sp>
      <p:sp>
        <p:nvSpPr>
          <p:cNvPr id="115739" name="Text Box 27"/>
          <p:cNvSpPr txBox="1"/>
          <p:nvPr/>
        </p:nvSpPr>
        <p:spPr>
          <a:xfrm>
            <a:off x="495300" y="3987800"/>
            <a:ext cx="10850563" cy="1406525"/>
          </a:xfrm>
          <a:prstGeom prst="rect">
            <a:avLst/>
          </a:prstGeom>
          <a:noFill/>
          <a:ln w="19050" cap="flat" cmpd="sng">
            <a:solidFill>
              <a:srgbClr val="FF3300"/>
            </a:solidFill>
            <a:prstDash val="dashDot"/>
            <a:miter/>
            <a:headEnd type="none" w="med" len="med"/>
            <a:tailEnd type="none" w="med" len="med"/>
          </a:ln>
        </p:spPr>
        <p:txBody>
          <a:bodyPr lIns="108850" tIns="54425" rIns="108850" bIns="54425">
            <a:spAutoFit/>
          </a:bodyPr>
          <a:p>
            <a:pPr algn="just" eaLnBrk="1" hangingPunct="1">
              <a:lnSpc>
                <a:spcPct val="145000"/>
              </a:lnSpc>
              <a:spcBef>
                <a:spcPct val="35000"/>
              </a:spcBef>
              <a:buFontTx/>
            </a:pPr>
            <a:r>
              <a:rPr lang="zh-CN" altLang="en-US" sz="2900" b="1" dirty="0">
                <a:solidFill>
                  <a:srgbClr val="CC0000"/>
                </a:solidFill>
                <a:latin typeface="微软雅黑" panose="020B0503020204020204" pitchFamily="34" charset="-122"/>
              </a:rPr>
              <a:t>长期股权投资</a:t>
            </a:r>
            <a:r>
              <a:rPr lang="en-US" altLang="zh-CN" sz="2900" b="1" dirty="0">
                <a:solidFill>
                  <a:srgbClr val="CC0000"/>
                </a:solidFill>
                <a:latin typeface="微软雅黑" panose="020B0503020204020204" pitchFamily="34" charset="-122"/>
              </a:rPr>
              <a:t>——</a:t>
            </a:r>
            <a:r>
              <a:rPr lang="zh-CN" altLang="en-US" sz="2900" dirty="0">
                <a:solidFill>
                  <a:srgbClr val="0000CC"/>
                </a:solidFill>
                <a:latin typeface="微软雅黑" panose="020B0503020204020204" pitchFamily="34" charset="-122"/>
              </a:rPr>
              <a:t>是指投资方对被投资单位实施</a:t>
            </a:r>
            <a:r>
              <a:rPr lang="zh-CN" altLang="en-US" sz="2900" dirty="0">
                <a:solidFill>
                  <a:srgbClr val="CC0000"/>
                </a:solidFill>
                <a:latin typeface="微软雅黑" panose="020B0503020204020204" pitchFamily="34" charset="-122"/>
              </a:rPr>
              <a:t>控制、重大影响</a:t>
            </a:r>
            <a:r>
              <a:rPr lang="zh-CN" altLang="en-US" sz="2900" dirty="0">
                <a:solidFill>
                  <a:srgbClr val="0000CC"/>
                </a:solidFill>
                <a:latin typeface="微软雅黑" panose="020B0503020204020204" pitchFamily="34" charset="-122"/>
              </a:rPr>
              <a:t>的权益性投资，以及对其</a:t>
            </a:r>
            <a:r>
              <a:rPr lang="zh-CN" altLang="en-US" sz="2900" dirty="0">
                <a:solidFill>
                  <a:srgbClr val="CC0000"/>
                </a:solidFill>
                <a:latin typeface="微软雅黑" panose="020B0503020204020204" pitchFamily="34" charset="-122"/>
              </a:rPr>
              <a:t>合营企业</a:t>
            </a:r>
            <a:r>
              <a:rPr lang="zh-CN" altLang="en-US" sz="2900" dirty="0">
                <a:solidFill>
                  <a:srgbClr val="0000CC"/>
                </a:solidFill>
                <a:latin typeface="微软雅黑" panose="020B0503020204020204" pitchFamily="34" charset="-122"/>
              </a:rPr>
              <a:t>的权益性投资。</a:t>
            </a:r>
            <a:endParaRPr lang="zh-CN" altLang="en-US" sz="2900" dirty="0">
              <a:latin typeface="微软雅黑" panose="020B0503020204020204" pitchFamily="34" charset="-122"/>
            </a:endParaRPr>
          </a:p>
        </p:txBody>
      </p:sp>
      <p:sp>
        <p:nvSpPr>
          <p:cNvPr id="120841" name="Rectangle 9"/>
          <p:cNvSpPr/>
          <p:nvPr/>
        </p:nvSpPr>
        <p:spPr>
          <a:xfrm>
            <a:off x="693738" y="2827338"/>
            <a:ext cx="5518150" cy="519112"/>
          </a:xfrm>
          <a:prstGeom prst="rect">
            <a:avLst/>
          </a:prstGeom>
          <a:noFill/>
          <a:ln w="9525">
            <a:noFill/>
          </a:ln>
        </p:spPr>
        <p:txBody>
          <a:bodyPr wrap="none">
            <a:spAutoFit/>
          </a:bodyPr>
          <a:p>
            <a:pPr eaLnBrk="1" hangingPunct="1"/>
            <a:r>
              <a:rPr lang="zh-CN" altLang="en-US" sz="2800" b="1" dirty="0">
                <a:solidFill>
                  <a:srgbClr val="CC0000"/>
                </a:solidFill>
                <a:latin typeface="Arial" panose="020B0604020202020204" pitchFamily="34" charset="0"/>
              </a:rPr>
              <a:t>（一）长期股权投资及其核算内容</a:t>
            </a:r>
            <a:endParaRPr lang="zh-CN" altLang="en-US" sz="2800" b="1" dirty="0">
              <a:solidFill>
                <a:srgbClr val="CC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5731"/>
                                        </p:tgtEl>
                                        <p:attrNameLst>
                                          <p:attrName>style.visibility</p:attrName>
                                        </p:attrNameLst>
                                      </p:cBhvr>
                                      <p:to>
                                        <p:strVal val="visible"/>
                                      </p:to>
                                    </p:set>
                                    <p:animEffect transition="in" filter="blinds(horizontal)">
                                      <p:cBhvr>
                                        <p:cTn id="7" dur="500"/>
                                        <p:tgtEl>
                                          <p:spTgt spid="11573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0841"/>
                                        </p:tgtEl>
                                        <p:attrNameLst>
                                          <p:attrName>style.visibility</p:attrName>
                                        </p:attrNameLst>
                                      </p:cBhvr>
                                      <p:to>
                                        <p:strVal val="visible"/>
                                      </p:to>
                                    </p:set>
                                    <p:animEffect transition="in" filter="blinds(horizontal)">
                                      <p:cBhvr>
                                        <p:cTn id="11" dur="500"/>
                                        <p:tgtEl>
                                          <p:spTgt spid="120841"/>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15739"/>
                                        </p:tgtEl>
                                        <p:attrNameLst>
                                          <p:attrName>style.visibility</p:attrName>
                                        </p:attrNameLst>
                                      </p:cBhvr>
                                      <p:to>
                                        <p:strVal val="visible"/>
                                      </p:to>
                                    </p:set>
                                    <p:animEffect transition="in" filter="slide(fromLeft)">
                                      <p:cBhvr>
                                        <p:cTn id="15" dur="1000"/>
                                        <p:tgtEl>
                                          <p:spTgt spid="115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31" grpId="0"/>
      <p:bldP spid="115739" grpId="0" animBg="1"/>
      <p:bldP spid="1208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5" name="Text Box 2"/>
          <p:cNvSpPr txBox="1"/>
          <p:nvPr/>
        </p:nvSpPr>
        <p:spPr>
          <a:xfrm>
            <a:off x="527050" y="709613"/>
            <a:ext cx="3889375" cy="473075"/>
          </a:xfrm>
          <a:prstGeom prst="rect">
            <a:avLst/>
          </a:prstGeom>
          <a:solidFill>
            <a:srgbClr val="CCFFFF"/>
          </a:solidFill>
          <a:ln w="9525">
            <a:noFill/>
          </a:ln>
        </p:spPr>
        <p:txBody>
          <a:bodyPr wrap="none" lIns="108850" tIns="54425" rIns="108850" bIns="54425">
            <a:spAutoFit/>
          </a:bodyPr>
          <a:p>
            <a:pPr eaLnBrk="1" hangingPunct="1">
              <a:buClr>
                <a:srgbClr val="FF0000"/>
              </a:buClr>
              <a:buSzPct val="150000"/>
              <a:buFont typeface="Wingdings" panose="05000000000000000000" pitchFamily="2" charset="2"/>
              <a:buBlip>
                <a:blip r:embed="rId1"/>
              </a:buBlip>
            </a:pPr>
            <a:r>
              <a:rPr lang="zh-CN" altLang="en-US" sz="2400" b="1" dirty="0">
                <a:solidFill>
                  <a:srgbClr val="FF0000"/>
                </a:solidFill>
                <a:latin typeface="微软雅黑" panose="020B0503020204020204" pitchFamily="34" charset="-122"/>
              </a:rPr>
              <a:t>发行债券作为合并对价：</a:t>
            </a:r>
            <a:endParaRPr lang="zh-CN" altLang="en-US" sz="2400" b="1" dirty="0">
              <a:solidFill>
                <a:srgbClr val="FF0000"/>
              </a:solidFill>
              <a:latin typeface="微软雅黑" panose="020B0503020204020204" pitchFamily="34" charset="-122"/>
            </a:endParaRPr>
          </a:p>
        </p:txBody>
      </p:sp>
      <p:sp>
        <p:nvSpPr>
          <p:cNvPr id="37891" name="Text Box 3"/>
          <p:cNvSpPr txBox="1"/>
          <p:nvPr/>
        </p:nvSpPr>
        <p:spPr>
          <a:xfrm>
            <a:off x="527050" y="1268413"/>
            <a:ext cx="3887788" cy="473075"/>
          </a:xfrm>
          <a:prstGeom prst="rect">
            <a:avLst/>
          </a:prstGeom>
          <a:noFill/>
          <a:ln w="9525">
            <a:noFill/>
          </a:ln>
        </p:spPr>
        <p:txBody>
          <a:bodyPr lIns="108850" tIns="54425" rIns="108850" bIns="54425">
            <a:spAutoFit/>
          </a:bodyPr>
          <a:p>
            <a:pPr eaLnBrk="1" hangingPunct="1">
              <a:buFontTx/>
            </a:pPr>
            <a:r>
              <a:rPr lang="zh-CN" altLang="en-US" sz="2400" b="1" dirty="0">
                <a:latin typeface="微软雅黑" panose="020B0503020204020204" pitchFamily="34" charset="-122"/>
              </a:rPr>
              <a:t>借：长期股权投资</a:t>
            </a:r>
            <a:endParaRPr lang="zh-CN" altLang="en-US" sz="2400" b="1" dirty="0">
              <a:latin typeface="微软雅黑" panose="020B0503020204020204" pitchFamily="34" charset="-122"/>
            </a:endParaRPr>
          </a:p>
        </p:txBody>
      </p:sp>
      <p:sp>
        <p:nvSpPr>
          <p:cNvPr id="37892" name="Text Box 4"/>
          <p:cNvSpPr txBox="1"/>
          <p:nvPr/>
        </p:nvSpPr>
        <p:spPr>
          <a:xfrm>
            <a:off x="814388" y="1979613"/>
            <a:ext cx="5087937" cy="1479550"/>
          </a:xfrm>
          <a:prstGeom prst="rect">
            <a:avLst/>
          </a:prstGeom>
          <a:noFill/>
          <a:ln w="9525">
            <a:noFill/>
          </a:ln>
        </p:spPr>
        <p:txBody>
          <a:bodyPr lIns="108850" tIns="54425" rIns="108850" bIns="54425">
            <a:spAutoFit/>
          </a:bodyPr>
          <a:p>
            <a:pPr eaLnBrk="1" hangingPunct="1">
              <a:lnSpc>
                <a:spcPct val="125000"/>
              </a:lnSpc>
              <a:buFontTx/>
            </a:pPr>
            <a:r>
              <a:rPr lang="en-US" altLang="zh-CN" sz="2400" b="1" dirty="0">
                <a:solidFill>
                  <a:schemeClr val="accent2"/>
                </a:solidFill>
                <a:latin typeface="微软雅黑" panose="020B0503020204020204" pitchFamily="34" charset="-122"/>
              </a:rPr>
              <a:t> </a:t>
            </a:r>
            <a:r>
              <a:rPr lang="zh-CN" altLang="en-US" sz="2400" b="1" dirty="0">
                <a:latin typeface="微软雅黑" panose="020B0503020204020204" pitchFamily="34" charset="-122"/>
              </a:rPr>
              <a:t>贷：应付债券</a:t>
            </a:r>
            <a:r>
              <a:rPr lang="en-US" altLang="zh-CN" sz="2400" b="1" dirty="0">
                <a:latin typeface="微软雅黑" panose="020B0503020204020204" pitchFamily="34" charset="-122"/>
              </a:rPr>
              <a:t>——</a:t>
            </a:r>
            <a:r>
              <a:rPr lang="zh-CN" altLang="en-US" sz="2400" b="1" dirty="0">
                <a:latin typeface="微软雅黑" panose="020B0503020204020204" pitchFamily="34" charset="-122"/>
              </a:rPr>
              <a:t>面值</a:t>
            </a:r>
            <a:endParaRPr lang="zh-CN" altLang="en-US" sz="2400" b="1" dirty="0">
              <a:latin typeface="微软雅黑" panose="020B0503020204020204" pitchFamily="34" charset="-122"/>
            </a:endParaRPr>
          </a:p>
          <a:p>
            <a:pPr eaLnBrk="1" hangingPunct="1">
              <a:lnSpc>
                <a:spcPct val="125000"/>
              </a:lnSpc>
              <a:buFontTx/>
            </a:pPr>
            <a:r>
              <a:rPr lang="zh-CN" altLang="en-US" sz="2400" b="1" dirty="0">
                <a:latin typeface="微软雅黑" panose="020B0503020204020204" pitchFamily="34" charset="-122"/>
              </a:rPr>
              <a:t>                     </a:t>
            </a:r>
            <a:r>
              <a:rPr lang="en-US" altLang="zh-CN" sz="2400" b="1" dirty="0">
                <a:latin typeface="微软雅黑" panose="020B0503020204020204" pitchFamily="34" charset="-122"/>
              </a:rPr>
              <a:t>——</a:t>
            </a:r>
            <a:r>
              <a:rPr lang="zh-CN" altLang="en-US" sz="2400" b="1" dirty="0">
                <a:latin typeface="微软雅黑" panose="020B0503020204020204" pitchFamily="34" charset="-122"/>
              </a:rPr>
              <a:t>利息调整</a:t>
            </a:r>
            <a:endParaRPr lang="zh-CN" altLang="en-US" sz="2400" b="1" dirty="0">
              <a:latin typeface="微软雅黑" panose="020B0503020204020204" pitchFamily="34" charset="-122"/>
            </a:endParaRPr>
          </a:p>
          <a:p>
            <a:pPr eaLnBrk="1" hangingPunct="1">
              <a:lnSpc>
                <a:spcPct val="125000"/>
              </a:lnSpc>
              <a:buFontTx/>
            </a:pPr>
            <a:r>
              <a:rPr lang="zh-CN" altLang="en-US" sz="2400" b="1" dirty="0">
                <a:latin typeface="微软雅黑" panose="020B0503020204020204" pitchFamily="34" charset="-122"/>
              </a:rPr>
              <a:t>         银行存款等</a:t>
            </a:r>
            <a:endParaRPr lang="zh-CN" altLang="en-US" sz="2400" b="1" dirty="0">
              <a:latin typeface="微软雅黑" panose="020B0503020204020204" pitchFamily="34" charset="-122"/>
            </a:endParaRPr>
          </a:p>
        </p:txBody>
      </p:sp>
      <p:sp>
        <p:nvSpPr>
          <p:cNvPr id="37893" name="Text Box 5"/>
          <p:cNvSpPr txBox="1">
            <a:spLocks noChangeArrowheads="1"/>
          </p:cNvSpPr>
          <p:nvPr/>
        </p:nvSpPr>
        <p:spPr bwMode="auto">
          <a:xfrm>
            <a:off x="5005388" y="2382838"/>
            <a:ext cx="6577013" cy="473075"/>
          </a:xfrm>
          <a:prstGeom prst="rect">
            <a:avLst/>
          </a:prstGeom>
          <a:noFill/>
          <a:ln>
            <a:noFill/>
          </a:ln>
          <a:effectLst/>
        </p:spPr>
        <p:txBody>
          <a:bodyPr lIns="108850" tIns="54425" rIns="108850" bIns="54425">
            <a:spAutoFit/>
          </a:bodyPr>
          <a:lstStyle/>
          <a:p>
            <a:pPr marR="0" defTabSz="914400" eaLnBrk="1" hangingPunct="1">
              <a:buClrTx/>
              <a:buSzTx/>
              <a:buFontTx/>
              <a:buNone/>
              <a:defRPr/>
            </a:pPr>
            <a:r>
              <a:rPr kumimoji="0" lang="en-US"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债券公允价值</a:t>
            </a:r>
            <a:r>
              <a:rPr kumimoji="0" lang="zh-CN"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面值</a:t>
            </a:r>
            <a:r>
              <a:rPr kumimoji="0" lang="zh-CN" altLang="zh-CN" b="1" kern="1200" cap="none" spc="0" normalizeH="0" baseline="0" noProof="0" dirty="0">
                <a:latin typeface="+mn-ea"/>
                <a:ea typeface="+mn-ea"/>
                <a:cs typeface="+mn-cs"/>
              </a:rPr>
              <a:t>－</a:t>
            </a:r>
            <a:r>
              <a:rPr kumimoji="0" lang="zh-CN" altLang="en-US" b="1" kern="1200" cap="none" spc="0" normalizeH="0" baseline="0" noProof="0" dirty="0">
                <a:solidFill>
                  <a:srgbClr val="3333FF"/>
                </a:solidFill>
                <a:latin typeface="+mn-ea"/>
                <a:ea typeface="+mn-ea"/>
                <a:cs typeface="+mn-cs"/>
              </a:rPr>
              <a:t>债券相关费用</a:t>
            </a:r>
            <a:r>
              <a:rPr kumimoji="0" lang="en-US" altLang="zh-CN" b="1" kern="1200" cap="none" spc="0" normalizeH="0" baseline="0" noProof="0" dirty="0">
                <a:solidFill>
                  <a:srgbClr val="3333FF"/>
                </a:solidFill>
                <a:latin typeface="+mn-ea"/>
                <a:ea typeface="+mn-ea"/>
                <a:cs typeface="+mn-cs"/>
              </a:rPr>
              <a:t>]</a:t>
            </a:r>
            <a:r>
              <a:rPr kumimoji="0" lang="en-US" altLang="zh-CN" sz="2400" b="1" kern="1200" cap="none" spc="0" normalizeH="0" baseline="0" noProof="0" dirty="0">
                <a:solidFill>
                  <a:schemeClr val="accent2"/>
                </a:solidFill>
                <a:latin typeface="+mn-ea"/>
                <a:ea typeface="+mn-ea"/>
                <a:cs typeface="+mn-cs"/>
              </a:rPr>
              <a:t>  </a:t>
            </a:r>
            <a:r>
              <a:rPr kumimoji="0" lang="zh-CN" altLang="en-US" sz="1900" b="1" kern="1200" cap="none" spc="0" normalizeH="0" baseline="0" noProof="0" dirty="0">
                <a:solidFill>
                  <a:srgbClr val="FF0000"/>
                </a:solidFill>
                <a:latin typeface="+mn-ea"/>
                <a:ea typeface="+mn-ea"/>
                <a:cs typeface="+mn-cs"/>
              </a:rPr>
              <a:t>（溢价）</a:t>
            </a:r>
            <a:endParaRPr kumimoji="0" lang="zh-CN" altLang="en-US" sz="1900" b="1" kern="1200" cap="none" spc="0" normalizeH="0" baseline="0" noProof="0" dirty="0">
              <a:solidFill>
                <a:srgbClr val="FF0000"/>
              </a:solidFill>
              <a:latin typeface="+mn-ea"/>
              <a:ea typeface="+mn-ea"/>
              <a:cs typeface="+mn-cs"/>
            </a:endParaRPr>
          </a:p>
        </p:txBody>
      </p:sp>
      <p:sp>
        <p:nvSpPr>
          <p:cNvPr id="37894" name="Text Box 6"/>
          <p:cNvSpPr txBox="1">
            <a:spLocks noChangeArrowheads="1"/>
          </p:cNvSpPr>
          <p:nvPr/>
        </p:nvSpPr>
        <p:spPr bwMode="auto">
          <a:xfrm>
            <a:off x="5106988" y="2852738"/>
            <a:ext cx="4219575" cy="473075"/>
          </a:xfrm>
          <a:prstGeom prst="rect">
            <a:avLst/>
          </a:prstGeom>
          <a:noFill/>
          <a:ln>
            <a:noFill/>
          </a:ln>
          <a:effectLst/>
        </p:spPr>
        <p:txBody>
          <a:bodyPr wrap="none" lIns="108850" tIns="54425" rIns="108850" bIns="54425">
            <a:spAutoFit/>
          </a:bodyPr>
          <a:lstStyle/>
          <a:p>
            <a:pPr marR="0" defTabSz="914400" eaLnBrk="1" hangingPunct="1">
              <a:buClrTx/>
              <a:buSzTx/>
              <a:buFontTx/>
              <a:buNone/>
              <a:defRPr/>
            </a:pPr>
            <a:r>
              <a:rPr kumimoji="0" lang="en-US"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直接相关费用</a:t>
            </a:r>
            <a:r>
              <a:rPr kumimoji="0" lang="en-US"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债券相关费用</a:t>
            </a:r>
            <a:r>
              <a:rPr kumimoji="0" lang="en-US" altLang="zh-CN" b="1" kern="1200" cap="none" spc="0" normalizeH="0" baseline="0" noProof="0" dirty="0">
                <a:solidFill>
                  <a:srgbClr val="3333FF"/>
                </a:solidFill>
                <a:latin typeface="+mn-ea"/>
                <a:ea typeface="+mn-ea"/>
                <a:cs typeface="+mn-cs"/>
              </a:rPr>
              <a:t>]</a:t>
            </a:r>
            <a:r>
              <a:rPr kumimoji="0" lang="en-US" altLang="zh-CN" sz="2400" b="1" kern="1200" cap="none" spc="0" normalizeH="0" baseline="0" noProof="0" dirty="0">
                <a:solidFill>
                  <a:schemeClr val="accent2"/>
                </a:solidFill>
                <a:latin typeface="+mn-ea"/>
                <a:ea typeface="+mn-ea"/>
                <a:cs typeface="+mn-cs"/>
              </a:rPr>
              <a:t>          </a:t>
            </a:r>
            <a:endParaRPr kumimoji="0" lang="en-US" altLang="zh-CN" sz="2400" b="1" kern="1200" cap="none" spc="0" normalizeH="0" baseline="0" noProof="0" dirty="0">
              <a:solidFill>
                <a:schemeClr val="accent2"/>
              </a:solidFill>
              <a:latin typeface="+mn-ea"/>
              <a:ea typeface="+mn-ea"/>
              <a:cs typeface="+mn-cs"/>
            </a:endParaRPr>
          </a:p>
        </p:txBody>
      </p:sp>
      <p:sp>
        <p:nvSpPr>
          <p:cNvPr id="49160" name="Text Box 7"/>
          <p:cNvSpPr txBox="1"/>
          <p:nvPr/>
        </p:nvSpPr>
        <p:spPr>
          <a:xfrm>
            <a:off x="10240963" y="2262188"/>
            <a:ext cx="219075" cy="387350"/>
          </a:xfrm>
          <a:prstGeom prst="rect">
            <a:avLst/>
          </a:prstGeom>
          <a:noFill/>
          <a:ln w="9525">
            <a:noFill/>
          </a:ln>
        </p:spPr>
        <p:txBody>
          <a:bodyPr wrap="none" lIns="108850" tIns="54425" rIns="108850" bIns="54425">
            <a:spAutoFit/>
          </a:bodyPr>
          <a:p>
            <a:pPr eaLnBrk="1" hangingPunct="1"/>
            <a:endParaRPr lang="zh-CN" altLang="zh-CN" b="1" dirty="0">
              <a:solidFill>
                <a:schemeClr val="accent2"/>
              </a:solidFill>
              <a:latin typeface="Arial" panose="020B0604020202020204" pitchFamily="34" charset="0"/>
              <a:ea typeface="宋体" panose="02010600030101010101" pitchFamily="2" charset="-122"/>
            </a:endParaRPr>
          </a:p>
        </p:txBody>
      </p:sp>
      <p:sp>
        <p:nvSpPr>
          <p:cNvPr id="37896" name="Text Box 8"/>
          <p:cNvSpPr txBox="1">
            <a:spLocks noChangeArrowheads="1"/>
          </p:cNvSpPr>
          <p:nvPr/>
        </p:nvSpPr>
        <p:spPr bwMode="auto">
          <a:xfrm>
            <a:off x="5005388" y="1357313"/>
            <a:ext cx="4511675" cy="473075"/>
          </a:xfrm>
          <a:prstGeom prst="rect">
            <a:avLst/>
          </a:prstGeom>
          <a:noFill/>
          <a:ln>
            <a:noFill/>
          </a:ln>
          <a:effectLst/>
        </p:spPr>
        <p:txBody>
          <a:bodyPr lIns="108850" tIns="54425" rIns="108850" bIns="54425">
            <a:spAutoFit/>
          </a:bodyPr>
          <a:lstStyle/>
          <a:p>
            <a:pPr marR="0" defTabSz="914400" eaLnBrk="1" hangingPunct="1">
              <a:buClrTx/>
              <a:buSzTx/>
              <a:buFontTx/>
              <a:buNone/>
              <a:defRPr/>
            </a:pPr>
            <a:r>
              <a:rPr kumimoji="0" lang="en-US"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合并成本</a:t>
            </a:r>
            <a:r>
              <a:rPr kumimoji="0" lang="en-US"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债券公允价值</a:t>
            </a:r>
            <a:r>
              <a:rPr kumimoji="0" lang="en-US" altLang="zh-CN" b="1" kern="1200" cap="none" spc="0" normalizeH="0" baseline="0" noProof="0" dirty="0">
                <a:solidFill>
                  <a:srgbClr val="3333FF"/>
                </a:solidFill>
                <a:latin typeface="+mn-ea"/>
                <a:ea typeface="+mn-ea"/>
                <a:cs typeface="+mn-cs"/>
              </a:rPr>
              <a:t>]</a:t>
            </a:r>
            <a:r>
              <a:rPr kumimoji="0" lang="en-US" altLang="zh-CN" sz="2400" b="1" kern="1200" cap="none" spc="0" normalizeH="0" baseline="0" noProof="0" dirty="0">
                <a:solidFill>
                  <a:schemeClr val="accent2"/>
                </a:solidFill>
                <a:latin typeface="+mn-ea"/>
                <a:ea typeface="+mn-ea"/>
                <a:cs typeface="+mn-cs"/>
              </a:rPr>
              <a:t>    </a:t>
            </a:r>
            <a:endParaRPr kumimoji="0" lang="en-US" altLang="zh-CN" sz="2400" b="1" kern="1200" cap="none" spc="0" normalizeH="0" baseline="0" noProof="0" dirty="0">
              <a:solidFill>
                <a:schemeClr val="accent2"/>
              </a:solidFill>
              <a:latin typeface="+mn-ea"/>
              <a:ea typeface="+mn-ea"/>
              <a:cs typeface="+mn-cs"/>
            </a:endParaRPr>
          </a:p>
        </p:txBody>
      </p:sp>
      <p:sp>
        <p:nvSpPr>
          <p:cNvPr id="37897" name="Line 9"/>
          <p:cNvSpPr/>
          <p:nvPr/>
        </p:nvSpPr>
        <p:spPr>
          <a:xfrm>
            <a:off x="431800" y="3357563"/>
            <a:ext cx="11328400" cy="0"/>
          </a:xfrm>
          <a:prstGeom prst="line">
            <a:avLst/>
          </a:prstGeom>
          <a:ln w="28575" cap="flat" cmpd="sng">
            <a:solidFill>
              <a:srgbClr val="FF0000"/>
            </a:solidFill>
            <a:prstDash val="dashDot"/>
            <a:headEnd type="none" w="med" len="med"/>
            <a:tailEnd type="none" w="med" len="med"/>
          </a:ln>
        </p:spPr>
      </p:sp>
      <p:sp>
        <p:nvSpPr>
          <p:cNvPr id="37898" name="Text Box 10"/>
          <p:cNvSpPr txBox="1"/>
          <p:nvPr/>
        </p:nvSpPr>
        <p:spPr>
          <a:xfrm>
            <a:off x="527050" y="3500438"/>
            <a:ext cx="3889375" cy="473075"/>
          </a:xfrm>
          <a:prstGeom prst="rect">
            <a:avLst/>
          </a:prstGeom>
          <a:solidFill>
            <a:srgbClr val="CCFFFF"/>
          </a:solidFill>
          <a:ln w="9525">
            <a:noFill/>
          </a:ln>
        </p:spPr>
        <p:txBody>
          <a:bodyPr wrap="none" lIns="108850" tIns="54425" rIns="108850" bIns="54425">
            <a:spAutoFit/>
          </a:bodyPr>
          <a:p>
            <a:pPr eaLnBrk="1" hangingPunct="1">
              <a:buClr>
                <a:srgbClr val="FF0000"/>
              </a:buClr>
              <a:buSzPct val="150000"/>
              <a:buFont typeface="Wingdings" panose="05000000000000000000" pitchFamily="2" charset="2"/>
              <a:buBlip>
                <a:blip r:embed="rId1"/>
              </a:buBlip>
            </a:pPr>
            <a:r>
              <a:rPr lang="zh-CN" altLang="en-US" sz="2400" b="1" dirty="0">
                <a:solidFill>
                  <a:srgbClr val="FF0000"/>
                </a:solidFill>
                <a:latin typeface="微软雅黑" panose="020B0503020204020204" pitchFamily="34" charset="-122"/>
              </a:rPr>
              <a:t>发行股票作为合并对价：</a:t>
            </a:r>
            <a:endParaRPr lang="zh-CN" altLang="en-US" sz="2400" b="1" dirty="0">
              <a:solidFill>
                <a:srgbClr val="FF0000"/>
              </a:solidFill>
              <a:latin typeface="微软雅黑" panose="020B0503020204020204" pitchFamily="34" charset="-122"/>
            </a:endParaRPr>
          </a:p>
        </p:txBody>
      </p:sp>
      <p:sp>
        <p:nvSpPr>
          <p:cNvPr id="37899" name="Text Box 11"/>
          <p:cNvSpPr txBox="1"/>
          <p:nvPr/>
        </p:nvSpPr>
        <p:spPr>
          <a:xfrm>
            <a:off x="623888" y="4076700"/>
            <a:ext cx="3887787" cy="473075"/>
          </a:xfrm>
          <a:prstGeom prst="rect">
            <a:avLst/>
          </a:prstGeom>
          <a:noFill/>
          <a:ln w="9525">
            <a:noFill/>
          </a:ln>
        </p:spPr>
        <p:txBody>
          <a:bodyPr lIns="108850" tIns="54425" rIns="108850" bIns="54425">
            <a:spAutoFit/>
          </a:bodyPr>
          <a:p>
            <a:pPr eaLnBrk="1" hangingPunct="1">
              <a:buFontTx/>
            </a:pPr>
            <a:r>
              <a:rPr lang="zh-CN" altLang="en-US" sz="2400" b="1" dirty="0">
                <a:latin typeface="微软雅黑" panose="020B0503020204020204" pitchFamily="34" charset="-122"/>
              </a:rPr>
              <a:t>借：长期股权投资</a:t>
            </a:r>
            <a:endParaRPr lang="zh-CN" altLang="en-US" sz="2400" b="1" dirty="0">
              <a:latin typeface="微软雅黑" panose="020B0503020204020204" pitchFamily="34" charset="-122"/>
            </a:endParaRPr>
          </a:p>
        </p:txBody>
      </p:sp>
      <p:sp>
        <p:nvSpPr>
          <p:cNvPr id="37900" name="Text Box 12"/>
          <p:cNvSpPr txBox="1">
            <a:spLocks noChangeArrowheads="1"/>
          </p:cNvSpPr>
          <p:nvPr/>
        </p:nvSpPr>
        <p:spPr bwMode="auto">
          <a:xfrm>
            <a:off x="4656138" y="4076700"/>
            <a:ext cx="5184775" cy="477838"/>
          </a:xfrm>
          <a:prstGeom prst="rect">
            <a:avLst/>
          </a:prstGeom>
          <a:noFill/>
          <a:ln>
            <a:noFill/>
          </a:ln>
          <a:effectLst/>
        </p:spPr>
        <p:txBody>
          <a:bodyPr lIns="108850" tIns="54425" rIns="108850" bIns="54425">
            <a:spAutoFit/>
          </a:bodyPr>
          <a:lstStyle/>
          <a:p>
            <a:pPr marR="0" defTabSz="914400" eaLnBrk="1" hangingPunct="1">
              <a:buClrTx/>
              <a:buSzTx/>
              <a:buFontTx/>
              <a:buNone/>
              <a:defRPr/>
            </a:pPr>
            <a:r>
              <a:rPr kumimoji="0" lang="en-US"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合并成本</a:t>
            </a:r>
            <a:r>
              <a:rPr kumimoji="0" lang="en-US"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股票公允价值</a:t>
            </a:r>
            <a:r>
              <a:rPr kumimoji="0" lang="en-US" altLang="zh-CN" b="1" kern="1200" cap="none" spc="0" normalizeH="0" baseline="0" noProof="0" dirty="0">
                <a:solidFill>
                  <a:srgbClr val="3333FF"/>
                </a:solidFill>
                <a:latin typeface="+mn-ea"/>
                <a:ea typeface="+mn-ea"/>
                <a:cs typeface="+mn-cs"/>
              </a:rPr>
              <a:t>]</a:t>
            </a:r>
            <a:r>
              <a:rPr kumimoji="0" lang="en-US" altLang="zh-CN" sz="2400" b="1" kern="1200" cap="none" spc="0" normalizeH="0" baseline="0" noProof="0" dirty="0">
                <a:solidFill>
                  <a:schemeClr val="accent2"/>
                </a:solidFill>
                <a:latin typeface="+mn-ea"/>
                <a:ea typeface="+mn-ea"/>
                <a:cs typeface="+mn-cs"/>
              </a:rPr>
              <a:t>    </a:t>
            </a:r>
            <a:endParaRPr kumimoji="0" lang="en-US" altLang="zh-CN" sz="2400" b="1" kern="1200" cap="none" spc="0" normalizeH="0" baseline="0" noProof="0" dirty="0">
              <a:solidFill>
                <a:schemeClr val="accent2"/>
              </a:solidFill>
              <a:latin typeface="+mn-ea"/>
              <a:ea typeface="+mn-ea"/>
              <a:cs typeface="+mn-cs"/>
            </a:endParaRPr>
          </a:p>
        </p:txBody>
      </p:sp>
      <p:sp>
        <p:nvSpPr>
          <p:cNvPr id="37901" name="Text Box 13"/>
          <p:cNvSpPr txBox="1"/>
          <p:nvPr/>
        </p:nvSpPr>
        <p:spPr>
          <a:xfrm>
            <a:off x="1200150" y="4797425"/>
            <a:ext cx="3455988" cy="1514475"/>
          </a:xfrm>
          <a:prstGeom prst="rect">
            <a:avLst/>
          </a:prstGeom>
          <a:noFill/>
          <a:ln w="9525">
            <a:noFill/>
          </a:ln>
        </p:spPr>
        <p:txBody>
          <a:bodyPr lIns="108850" tIns="54425" rIns="108850" bIns="54425">
            <a:spAutoFit/>
          </a:bodyPr>
          <a:p>
            <a:pPr eaLnBrk="1" hangingPunct="1">
              <a:lnSpc>
                <a:spcPct val="120000"/>
              </a:lnSpc>
              <a:buFontTx/>
            </a:pPr>
            <a:r>
              <a:rPr lang="en-US" altLang="zh-CN" sz="2400" b="1" dirty="0">
                <a:solidFill>
                  <a:schemeClr val="accent2"/>
                </a:solidFill>
                <a:latin typeface="微软雅黑" panose="020B0503020204020204" pitchFamily="34" charset="-122"/>
              </a:rPr>
              <a:t> </a:t>
            </a:r>
            <a:r>
              <a:rPr lang="zh-CN" altLang="en-US" sz="2400" b="1" dirty="0">
                <a:latin typeface="微软雅黑" panose="020B0503020204020204" pitchFamily="34" charset="-122"/>
              </a:rPr>
              <a:t>贷：股本</a:t>
            </a:r>
            <a:endParaRPr lang="zh-CN" altLang="en-US" sz="2400" b="1" dirty="0">
              <a:latin typeface="微软雅黑" panose="020B0503020204020204" pitchFamily="34" charset="-122"/>
            </a:endParaRPr>
          </a:p>
          <a:p>
            <a:pPr eaLnBrk="1" hangingPunct="1">
              <a:lnSpc>
                <a:spcPct val="120000"/>
              </a:lnSpc>
              <a:buFontTx/>
            </a:pPr>
            <a:r>
              <a:rPr lang="zh-CN" altLang="en-US" sz="2400" b="1" dirty="0">
                <a:latin typeface="微软雅黑" panose="020B0503020204020204" pitchFamily="34" charset="-122"/>
              </a:rPr>
              <a:t>        资本公积</a:t>
            </a:r>
            <a:endParaRPr lang="zh-CN" altLang="en-US" sz="2400" b="1" dirty="0">
              <a:latin typeface="微软雅黑" panose="020B0503020204020204" pitchFamily="34" charset="-122"/>
            </a:endParaRPr>
          </a:p>
          <a:p>
            <a:pPr eaLnBrk="1" hangingPunct="1">
              <a:lnSpc>
                <a:spcPct val="120000"/>
              </a:lnSpc>
              <a:buFontTx/>
            </a:pPr>
            <a:r>
              <a:rPr lang="zh-CN" altLang="en-US" sz="2400" b="1" dirty="0">
                <a:latin typeface="微软雅黑" panose="020B0503020204020204" pitchFamily="34" charset="-122"/>
              </a:rPr>
              <a:t>        银行存款等</a:t>
            </a:r>
            <a:r>
              <a:rPr lang="zh-CN" altLang="en-US" sz="2900" b="1" dirty="0">
                <a:solidFill>
                  <a:srgbClr val="3333FF"/>
                </a:solidFill>
                <a:latin typeface="微软雅黑" panose="020B0503020204020204" pitchFamily="34" charset="-122"/>
              </a:rPr>
              <a:t>   </a:t>
            </a:r>
            <a:endParaRPr lang="zh-CN" altLang="en-US" sz="2900" dirty="0">
              <a:solidFill>
                <a:srgbClr val="3333FF"/>
              </a:solidFill>
              <a:latin typeface="微软雅黑" panose="020B0503020204020204" pitchFamily="34" charset="-122"/>
            </a:endParaRPr>
          </a:p>
        </p:txBody>
      </p:sp>
      <p:sp>
        <p:nvSpPr>
          <p:cNvPr id="37902" name="Text Box 14"/>
          <p:cNvSpPr txBox="1">
            <a:spLocks noChangeArrowheads="1"/>
          </p:cNvSpPr>
          <p:nvPr/>
        </p:nvSpPr>
        <p:spPr bwMode="auto">
          <a:xfrm>
            <a:off x="4148138" y="4868863"/>
            <a:ext cx="2087563" cy="473075"/>
          </a:xfrm>
          <a:prstGeom prst="rect">
            <a:avLst/>
          </a:prstGeom>
          <a:noFill/>
          <a:ln>
            <a:noFill/>
          </a:ln>
          <a:effectLst/>
        </p:spPr>
        <p:txBody>
          <a:bodyPr lIns="108850" tIns="54425" rIns="108850" bIns="54425">
            <a:spAutoFit/>
          </a:bodyPr>
          <a:lstStyle/>
          <a:p>
            <a:pPr marR="0" defTabSz="914400" eaLnBrk="1" hangingPunct="1">
              <a:buClrTx/>
              <a:buSzTx/>
              <a:buFontTx/>
              <a:buNone/>
              <a:defRPr/>
            </a:pPr>
            <a:r>
              <a:rPr kumimoji="0" lang="en-US"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面值</a:t>
            </a:r>
            <a:r>
              <a:rPr kumimoji="0" lang="en-US" altLang="zh-CN" b="1" kern="1200" cap="none" spc="0" normalizeH="0" baseline="0" noProof="0" dirty="0">
                <a:solidFill>
                  <a:srgbClr val="3333FF"/>
                </a:solidFill>
                <a:latin typeface="+mn-ea"/>
                <a:ea typeface="+mn-ea"/>
                <a:cs typeface="+mn-cs"/>
              </a:rPr>
              <a:t>]</a:t>
            </a:r>
            <a:r>
              <a:rPr kumimoji="0" lang="en-US" altLang="zh-CN" sz="2400" b="1" kern="1200" cap="none" spc="0" normalizeH="0" baseline="0" noProof="0" dirty="0">
                <a:solidFill>
                  <a:schemeClr val="accent2"/>
                </a:solidFill>
                <a:latin typeface="+mn-ea"/>
                <a:ea typeface="+mn-ea"/>
                <a:cs typeface="+mn-cs"/>
              </a:rPr>
              <a:t>          </a:t>
            </a:r>
            <a:endParaRPr kumimoji="0" lang="en-US" altLang="zh-CN" sz="2400" b="1" kern="1200" cap="none" spc="0" normalizeH="0" baseline="0" noProof="0" dirty="0">
              <a:solidFill>
                <a:schemeClr val="accent2"/>
              </a:solidFill>
              <a:latin typeface="+mn-ea"/>
              <a:ea typeface="+mn-ea"/>
              <a:cs typeface="+mn-cs"/>
            </a:endParaRPr>
          </a:p>
        </p:txBody>
      </p:sp>
      <p:sp>
        <p:nvSpPr>
          <p:cNvPr id="37903" name="Text Box 15"/>
          <p:cNvSpPr txBox="1">
            <a:spLocks noChangeArrowheads="1"/>
          </p:cNvSpPr>
          <p:nvPr/>
        </p:nvSpPr>
        <p:spPr bwMode="auto">
          <a:xfrm>
            <a:off x="4198938" y="5683250"/>
            <a:ext cx="4219575" cy="473075"/>
          </a:xfrm>
          <a:prstGeom prst="rect">
            <a:avLst/>
          </a:prstGeom>
          <a:noFill/>
          <a:ln>
            <a:noFill/>
          </a:ln>
          <a:effectLst/>
        </p:spPr>
        <p:txBody>
          <a:bodyPr wrap="none" lIns="108850" tIns="54425" rIns="108850" bIns="54425">
            <a:spAutoFit/>
          </a:bodyPr>
          <a:lstStyle/>
          <a:p>
            <a:pPr marR="0" defTabSz="914400" eaLnBrk="1" hangingPunct="1">
              <a:buClrTx/>
              <a:buSzTx/>
              <a:buFontTx/>
              <a:buNone/>
              <a:defRPr/>
            </a:pPr>
            <a:r>
              <a:rPr kumimoji="0" lang="en-US"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直接相关费用</a:t>
            </a:r>
            <a:r>
              <a:rPr kumimoji="0" lang="en-US" altLang="zh-CN" b="1" kern="1200" cap="none" spc="0" normalizeH="0" baseline="0" noProof="0" dirty="0">
                <a:solidFill>
                  <a:srgbClr val="3333FF"/>
                </a:solidFill>
                <a:latin typeface="+mn-ea"/>
                <a:ea typeface="+mn-ea"/>
                <a:cs typeface="+mn-cs"/>
              </a:rPr>
              <a:t>+</a:t>
            </a:r>
            <a:r>
              <a:rPr kumimoji="0" lang="zh-CN" altLang="en-US" b="1" kern="1200" cap="none" spc="0" normalizeH="0" baseline="0" noProof="0" dirty="0">
                <a:solidFill>
                  <a:srgbClr val="3333FF"/>
                </a:solidFill>
                <a:latin typeface="+mn-ea"/>
                <a:ea typeface="+mn-ea"/>
                <a:cs typeface="+mn-cs"/>
              </a:rPr>
              <a:t>股票发行费用</a:t>
            </a:r>
            <a:r>
              <a:rPr kumimoji="0" lang="en-US" altLang="zh-CN" b="1" kern="1200" cap="none" spc="0" normalizeH="0" baseline="0" noProof="0" dirty="0">
                <a:solidFill>
                  <a:srgbClr val="3333FF"/>
                </a:solidFill>
                <a:latin typeface="+mn-ea"/>
                <a:ea typeface="+mn-ea"/>
                <a:cs typeface="+mn-cs"/>
              </a:rPr>
              <a:t>]</a:t>
            </a:r>
            <a:r>
              <a:rPr kumimoji="0" lang="en-US" altLang="zh-CN" sz="2400" b="1" kern="1200" cap="none" spc="0" normalizeH="0" baseline="0" noProof="0" dirty="0">
                <a:solidFill>
                  <a:schemeClr val="accent2"/>
                </a:solidFill>
                <a:latin typeface="+mn-ea"/>
                <a:ea typeface="+mn-ea"/>
                <a:cs typeface="+mn-cs"/>
              </a:rPr>
              <a:t>          </a:t>
            </a:r>
            <a:endParaRPr kumimoji="0" lang="en-US" altLang="zh-CN" sz="2400" b="1" kern="1200" cap="none" spc="0" normalizeH="0" baseline="0" noProof="0" dirty="0">
              <a:solidFill>
                <a:schemeClr val="accent2"/>
              </a:solidFill>
              <a:latin typeface="+mn-ea"/>
              <a:ea typeface="+mn-ea"/>
              <a:cs typeface="+mn-cs"/>
            </a:endParaRPr>
          </a:p>
        </p:txBody>
      </p:sp>
      <p:sp>
        <p:nvSpPr>
          <p:cNvPr id="37904" name="Text Box 16"/>
          <p:cNvSpPr txBox="1"/>
          <p:nvPr/>
        </p:nvSpPr>
        <p:spPr>
          <a:xfrm>
            <a:off x="4122738" y="5237163"/>
            <a:ext cx="3359150" cy="473075"/>
          </a:xfrm>
          <a:prstGeom prst="rect">
            <a:avLst/>
          </a:prstGeom>
          <a:noFill/>
          <a:ln w="9525">
            <a:noFill/>
          </a:ln>
        </p:spPr>
        <p:txBody>
          <a:bodyPr wrap="none" lIns="108850" tIns="54425" rIns="108850" bIns="54425">
            <a:spAutoFit/>
          </a:bodyPr>
          <a:p>
            <a:pPr eaLnBrk="1" hangingPunct="1">
              <a:buFontTx/>
            </a:pPr>
            <a:r>
              <a:rPr lang="en-US" altLang="zh-CN" b="1" dirty="0">
                <a:solidFill>
                  <a:srgbClr val="3333FF"/>
                </a:solidFill>
                <a:latin typeface="微软雅黑" panose="020B0503020204020204" pitchFamily="34" charset="-122"/>
              </a:rPr>
              <a:t>[</a:t>
            </a:r>
            <a:r>
              <a:rPr lang="zh-CN" altLang="en-US" b="1" dirty="0">
                <a:solidFill>
                  <a:srgbClr val="3333FF"/>
                </a:solidFill>
                <a:latin typeface="微软雅黑" panose="020B0503020204020204" pitchFamily="34" charset="-122"/>
              </a:rPr>
              <a:t>溢价</a:t>
            </a:r>
            <a:r>
              <a:rPr lang="zh-CN" altLang="zh-CN" b="1" dirty="0">
                <a:solidFill>
                  <a:srgbClr val="3333FF"/>
                </a:solidFill>
                <a:latin typeface="微软雅黑" panose="020B0503020204020204" pitchFamily="34" charset="-122"/>
              </a:rPr>
              <a:t>－</a:t>
            </a:r>
            <a:r>
              <a:rPr lang="zh-CN" altLang="en-US" b="1" dirty="0">
                <a:solidFill>
                  <a:srgbClr val="3333FF"/>
                </a:solidFill>
                <a:latin typeface="微软雅黑" panose="020B0503020204020204" pitchFamily="34" charset="-122"/>
              </a:rPr>
              <a:t>股票发行费用</a:t>
            </a:r>
            <a:r>
              <a:rPr lang="en-US" altLang="zh-CN" b="1" dirty="0">
                <a:solidFill>
                  <a:srgbClr val="3333FF"/>
                </a:solidFill>
                <a:latin typeface="微软雅黑" panose="020B0503020204020204" pitchFamily="34" charset="-122"/>
              </a:rPr>
              <a:t>]</a:t>
            </a:r>
            <a:r>
              <a:rPr lang="en-US" altLang="zh-CN" sz="2400" b="1" dirty="0">
                <a:solidFill>
                  <a:schemeClr val="accent2"/>
                </a:solidFill>
                <a:latin typeface="微软雅黑" panose="020B0503020204020204" pitchFamily="34" charset="-122"/>
              </a:rPr>
              <a:t>          </a:t>
            </a:r>
            <a:endParaRPr lang="en-US" altLang="zh-CN" sz="2400" b="1" dirty="0">
              <a:solidFill>
                <a:schemeClr val="accent2"/>
              </a:solidFill>
              <a:latin typeface="微软雅黑" panose="020B0503020204020204" pitchFamily="34" charset="-122"/>
            </a:endParaRPr>
          </a:p>
        </p:txBody>
      </p:sp>
      <p:sp>
        <p:nvSpPr>
          <p:cNvPr id="37905" name="Oval 17"/>
          <p:cNvSpPr>
            <a:spLocks noChangeArrowheads="1"/>
          </p:cNvSpPr>
          <p:nvPr/>
        </p:nvSpPr>
        <p:spPr bwMode="auto">
          <a:xfrm>
            <a:off x="8208963" y="260350"/>
            <a:ext cx="3648075" cy="936625"/>
          </a:xfrm>
          <a:prstGeom prst="ellipse">
            <a:avLst/>
          </a:prstGeom>
          <a:solidFill>
            <a:srgbClr val="CCECFF"/>
          </a:solidFill>
          <a:ln w="9525">
            <a:solidFill>
              <a:schemeClr val="bg1"/>
            </a:solidFill>
            <a:round/>
          </a:ln>
          <a:effec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非同一控制下</a:t>
            </a:r>
            <a:endParaRPr kumimoji="0" lang="zh-CN" altLang="en-US" sz="18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控股合并的会计处理</a:t>
            </a:r>
            <a:endParaRPr kumimoji="0" lang="zh-CN" altLang="en-US" sz="18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37906" name="Text Box 18"/>
          <p:cNvSpPr txBox="1"/>
          <p:nvPr/>
        </p:nvSpPr>
        <p:spPr>
          <a:xfrm>
            <a:off x="1136650" y="1628775"/>
            <a:ext cx="8067675" cy="549275"/>
          </a:xfrm>
          <a:prstGeom prst="rect">
            <a:avLst/>
          </a:prstGeom>
          <a:noFill/>
          <a:ln w="9525">
            <a:noFill/>
          </a:ln>
        </p:spPr>
        <p:txBody>
          <a:bodyPr lIns="108850" tIns="54425" rIns="108850" bIns="54425">
            <a:spAutoFit/>
          </a:bodyPr>
          <a:p>
            <a:pPr eaLnBrk="1" hangingPunct="1">
              <a:buFontTx/>
            </a:pPr>
            <a:r>
              <a:rPr lang="zh-CN" altLang="en-US" sz="2400" b="1" dirty="0">
                <a:solidFill>
                  <a:srgbClr val="3333FF"/>
                </a:solidFill>
                <a:latin typeface="微软雅黑" panose="020B0503020204020204" pitchFamily="34" charset="-122"/>
              </a:rPr>
              <a:t>管理费用      </a:t>
            </a:r>
            <a:r>
              <a:rPr lang="zh-CN" altLang="en-US" sz="2900" b="1" dirty="0">
                <a:solidFill>
                  <a:srgbClr val="3333FF"/>
                </a:solidFill>
                <a:latin typeface="微软雅黑" panose="020B0503020204020204" pitchFamily="34" charset="-122"/>
              </a:rPr>
              <a:t>                 </a:t>
            </a:r>
            <a:r>
              <a:rPr lang="en-US" altLang="zh-CN" b="1" dirty="0">
                <a:solidFill>
                  <a:srgbClr val="3333FF"/>
                </a:solidFill>
                <a:latin typeface="微软雅黑" panose="020B0503020204020204" pitchFamily="34" charset="-122"/>
              </a:rPr>
              <a:t>[</a:t>
            </a:r>
            <a:r>
              <a:rPr lang="zh-CN" altLang="en-US" b="1" dirty="0">
                <a:solidFill>
                  <a:srgbClr val="3333FF"/>
                </a:solidFill>
                <a:latin typeface="微软雅黑" panose="020B0503020204020204" pitchFamily="34" charset="-122"/>
              </a:rPr>
              <a:t>直接相关费用</a:t>
            </a:r>
            <a:r>
              <a:rPr lang="en-US" altLang="zh-CN" b="1" dirty="0">
                <a:solidFill>
                  <a:srgbClr val="3333FF"/>
                </a:solidFill>
                <a:latin typeface="微软雅黑" panose="020B0503020204020204" pitchFamily="34" charset="-122"/>
              </a:rPr>
              <a:t>]</a:t>
            </a:r>
            <a:endParaRPr lang="en-US" altLang="zh-CN" b="1" dirty="0">
              <a:solidFill>
                <a:srgbClr val="3333FF"/>
              </a:solidFill>
              <a:latin typeface="微软雅黑" panose="020B0503020204020204" pitchFamily="34" charset="-122"/>
            </a:endParaRPr>
          </a:p>
        </p:txBody>
      </p:sp>
      <p:sp>
        <p:nvSpPr>
          <p:cNvPr id="37907" name="Text Box 19"/>
          <p:cNvSpPr txBox="1"/>
          <p:nvPr/>
        </p:nvSpPr>
        <p:spPr>
          <a:xfrm>
            <a:off x="1360488" y="4437063"/>
            <a:ext cx="6243637" cy="549275"/>
          </a:xfrm>
          <a:prstGeom prst="rect">
            <a:avLst/>
          </a:prstGeom>
          <a:noFill/>
          <a:ln w="9525">
            <a:noFill/>
          </a:ln>
        </p:spPr>
        <p:txBody>
          <a:bodyPr lIns="108850" tIns="54425" rIns="108850" bIns="54425">
            <a:spAutoFit/>
          </a:bodyPr>
          <a:p>
            <a:pPr eaLnBrk="1" hangingPunct="1">
              <a:buFontTx/>
            </a:pPr>
            <a:r>
              <a:rPr lang="zh-CN" altLang="en-US" sz="2400" b="1" dirty="0">
                <a:solidFill>
                  <a:srgbClr val="3333FF"/>
                </a:solidFill>
                <a:latin typeface="微软雅黑" panose="020B0503020204020204" pitchFamily="34" charset="-122"/>
              </a:rPr>
              <a:t>管理费用</a:t>
            </a:r>
            <a:r>
              <a:rPr lang="zh-CN" altLang="en-US" sz="2900" b="1" dirty="0">
                <a:solidFill>
                  <a:srgbClr val="3333FF"/>
                </a:solidFill>
                <a:latin typeface="微软雅黑" panose="020B0503020204020204" pitchFamily="34" charset="-122"/>
              </a:rPr>
              <a:t>              </a:t>
            </a:r>
            <a:r>
              <a:rPr lang="en-US" altLang="zh-CN" b="1" dirty="0">
                <a:solidFill>
                  <a:srgbClr val="3333FF"/>
                </a:solidFill>
                <a:latin typeface="微软雅黑" panose="020B0503020204020204" pitchFamily="34" charset="-122"/>
              </a:rPr>
              <a:t>[</a:t>
            </a:r>
            <a:r>
              <a:rPr lang="zh-CN" altLang="en-US" b="1" dirty="0">
                <a:solidFill>
                  <a:srgbClr val="3333FF"/>
                </a:solidFill>
                <a:latin typeface="微软雅黑" panose="020B0503020204020204" pitchFamily="34" charset="-122"/>
              </a:rPr>
              <a:t>直接相关费用</a:t>
            </a:r>
            <a:r>
              <a:rPr lang="en-US" altLang="zh-CN" b="1" dirty="0">
                <a:solidFill>
                  <a:srgbClr val="3333FF"/>
                </a:solidFill>
                <a:latin typeface="微软雅黑" panose="020B0503020204020204" pitchFamily="34" charset="-122"/>
              </a:rPr>
              <a:t>]</a:t>
            </a:r>
            <a:endParaRPr lang="en-US" altLang="zh-CN" b="1" dirty="0">
              <a:solidFill>
                <a:srgbClr val="3333FF"/>
              </a:solidFill>
              <a:latin typeface="微软雅黑" panose="020B0503020204020204" pitchFamily="34" charset="-122"/>
            </a:endParaRPr>
          </a:p>
        </p:txBody>
      </p:sp>
      <p:sp>
        <p:nvSpPr>
          <p:cNvPr id="37908" name="Oval 20"/>
          <p:cNvSpPr>
            <a:spLocks noChangeArrowheads="1"/>
          </p:cNvSpPr>
          <p:nvPr/>
        </p:nvSpPr>
        <p:spPr bwMode="auto">
          <a:xfrm>
            <a:off x="7727950" y="260350"/>
            <a:ext cx="4129088" cy="936625"/>
          </a:xfrm>
          <a:prstGeom prst="ellipse">
            <a:avLst/>
          </a:prstGeom>
          <a:solidFill>
            <a:srgbClr val="CCECFF"/>
          </a:solidFill>
          <a:ln w="9525">
            <a:solidFill>
              <a:schemeClr val="bg1"/>
            </a:solidFill>
            <a:round/>
          </a:ln>
          <a:effec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00"/>
                </a:solidFill>
                <a:effectLst/>
                <a:uLnTx/>
                <a:uFillTx/>
                <a:latin typeface="+mn-ea"/>
                <a:ea typeface="+mn-ea"/>
                <a:cs typeface="+mn-cs"/>
              </a:rPr>
              <a:t>非同一控制下企业合并</a:t>
            </a:r>
            <a:endParaRPr kumimoji="0" lang="zh-CN" altLang="en-US" sz="1800" b="1" i="0" u="none" strike="noStrike" kern="1200" cap="none" spc="0" normalizeH="0" baseline="0" noProof="0">
              <a:ln>
                <a:noFill/>
              </a:ln>
              <a:solidFill>
                <a:srgbClr val="FF0000"/>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00"/>
                </a:solidFill>
                <a:effectLst/>
                <a:uLnTx/>
                <a:uFillTx/>
                <a:latin typeface="+mn-ea"/>
                <a:ea typeface="+mn-ea"/>
                <a:cs typeface="+mn-cs"/>
              </a:rPr>
              <a:t>取得股权投资的账务处理</a:t>
            </a:r>
            <a:endParaRPr kumimoji="0" lang="zh-CN" altLang="en-US" sz="1800" b="1" i="0" u="none" strike="noStrike" kern="1200" cap="none" spc="0" normalizeH="0" baseline="0" noProof="0">
              <a:ln>
                <a:noFill/>
              </a:ln>
              <a:solidFill>
                <a:srgbClr val="FF0000"/>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checkerboard(across)">
                                      <p:cBhvr>
                                        <p:cTn id="7" dur="500"/>
                                        <p:tgtEl>
                                          <p:spTgt spid="3789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7896"/>
                                        </p:tgtEl>
                                        <p:attrNameLst>
                                          <p:attrName>style.visibility</p:attrName>
                                        </p:attrNameLst>
                                      </p:cBhvr>
                                      <p:to>
                                        <p:strVal val="visible"/>
                                      </p:to>
                                    </p:set>
                                    <p:animEffect transition="in" filter="checkerboard(across)">
                                      <p:cBhvr>
                                        <p:cTn id="11" dur="1000"/>
                                        <p:tgtEl>
                                          <p:spTgt spid="37896"/>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37906"/>
                                        </p:tgtEl>
                                        <p:attrNameLst>
                                          <p:attrName>style.visibility</p:attrName>
                                        </p:attrNameLst>
                                      </p:cBhvr>
                                      <p:to>
                                        <p:strVal val="visible"/>
                                      </p:to>
                                    </p:set>
                                    <p:animEffect transition="in" filter="checkerboard(across)">
                                      <p:cBhvr>
                                        <p:cTn id="16" dur="500"/>
                                        <p:tgtEl>
                                          <p:spTgt spid="3790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7892"/>
                                        </p:tgtEl>
                                        <p:attrNameLst>
                                          <p:attrName>style.visibility</p:attrName>
                                        </p:attrNameLst>
                                      </p:cBhvr>
                                      <p:to>
                                        <p:strVal val="visible"/>
                                      </p:to>
                                    </p:set>
                                    <p:animEffect transition="in" filter="blinds(horizontal)">
                                      <p:cBhvr>
                                        <p:cTn id="21" dur="500"/>
                                        <p:tgtEl>
                                          <p:spTgt spid="3789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7893"/>
                                        </p:tgtEl>
                                        <p:attrNameLst>
                                          <p:attrName>style.visibility</p:attrName>
                                        </p:attrNameLst>
                                      </p:cBhvr>
                                      <p:to>
                                        <p:strVal val="visible"/>
                                      </p:to>
                                    </p:set>
                                    <p:animEffect transition="in" filter="blinds(horizontal)">
                                      <p:cBhvr>
                                        <p:cTn id="26" dur="500"/>
                                        <p:tgtEl>
                                          <p:spTgt spid="3789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7894"/>
                                        </p:tgtEl>
                                        <p:attrNameLst>
                                          <p:attrName>style.visibility</p:attrName>
                                        </p:attrNameLst>
                                      </p:cBhvr>
                                      <p:to>
                                        <p:strVal val="visible"/>
                                      </p:to>
                                    </p:set>
                                    <p:animEffect transition="in" filter="blinds(horizontal)">
                                      <p:cBhvr>
                                        <p:cTn id="31" dur="500"/>
                                        <p:tgtEl>
                                          <p:spTgt spid="37894"/>
                                        </p:tgtEl>
                                      </p:cBhvr>
                                    </p:animEffect>
                                  </p:childTnLst>
                                </p:cTn>
                              </p:par>
                            </p:childTnLst>
                          </p:cTn>
                        </p:par>
                        <p:par>
                          <p:cTn id="32" fill="hold">
                            <p:stCondLst>
                              <p:cond delay="500"/>
                            </p:stCondLst>
                            <p:childTnLst>
                              <p:par>
                                <p:cTn id="33" presetID="3" presetClass="entr" presetSubtype="10" fill="hold" nodeType="afterEffect">
                                  <p:stCondLst>
                                    <p:cond delay="0"/>
                                  </p:stCondLst>
                                  <p:childTnLst>
                                    <p:set>
                                      <p:cBhvr>
                                        <p:cTn id="34" dur="1" fill="hold">
                                          <p:stCondLst>
                                            <p:cond delay="0"/>
                                          </p:stCondLst>
                                        </p:cTn>
                                        <p:tgtEl>
                                          <p:spTgt spid="37897"/>
                                        </p:tgtEl>
                                        <p:attrNameLst>
                                          <p:attrName>style.visibility</p:attrName>
                                        </p:attrNameLst>
                                      </p:cBhvr>
                                      <p:to>
                                        <p:strVal val="visible"/>
                                      </p:to>
                                    </p:set>
                                    <p:animEffect transition="in" filter="blinds(horizontal)">
                                      <p:cBhvr>
                                        <p:cTn id="35" dur="500"/>
                                        <p:tgtEl>
                                          <p:spTgt spid="3789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7898"/>
                                        </p:tgtEl>
                                        <p:attrNameLst>
                                          <p:attrName>style.visibility</p:attrName>
                                        </p:attrNameLst>
                                      </p:cBhvr>
                                      <p:to>
                                        <p:strVal val="visible"/>
                                      </p:to>
                                    </p:set>
                                    <p:animEffect transition="in" filter="blinds(horizontal)">
                                      <p:cBhvr>
                                        <p:cTn id="40" dur="500"/>
                                        <p:tgtEl>
                                          <p:spTgt spid="37898"/>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37899"/>
                                        </p:tgtEl>
                                        <p:attrNameLst>
                                          <p:attrName>style.visibility</p:attrName>
                                        </p:attrNameLst>
                                      </p:cBhvr>
                                      <p:to>
                                        <p:strVal val="visible"/>
                                      </p:to>
                                    </p:set>
                                    <p:animEffect transition="in" filter="checkerboard(across)">
                                      <p:cBhvr>
                                        <p:cTn id="45" dur="500"/>
                                        <p:tgtEl>
                                          <p:spTgt spid="37899"/>
                                        </p:tgtEl>
                                      </p:cBhvr>
                                    </p:animEffect>
                                  </p:childTnLst>
                                </p:cTn>
                              </p:par>
                            </p:childTnLst>
                          </p:cTn>
                        </p:par>
                        <p:par>
                          <p:cTn id="46" fill="hold">
                            <p:stCondLst>
                              <p:cond delay="500"/>
                            </p:stCondLst>
                            <p:childTnLst>
                              <p:par>
                                <p:cTn id="47" presetID="5" presetClass="entr" presetSubtype="10" fill="hold" grpId="0" nodeType="afterEffect">
                                  <p:stCondLst>
                                    <p:cond delay="2000"/>
                                  </p:stCondLst>
                                  <p:childTnLst>
                                    <p:set>
                                      <p:cBhvr>
                                        <p:cTn id="48" dur="1" fill="hold">
                                          <p:stCondLst>
                                            <p:cond delay="0"/>
                                          </p:stCondLst>
                                        </p:cTn>
                                        <p:tgtEl>
                                          <p:spTgt spid="37900"/>
                                        </p:tgtEl>
                                        <p:attrNameLst>
                                          <p:attrName>style.visibility</p:attrName>
                                        </p:attrNameLst>
                                      </p:cBhvr>
                                      <p:to>
                                        <p:strVal val="visible"/>
                                      </p:to>
                                    </p:set>
                                    <p:animEffect transition="in" filter="checkerboard(across)">
                                      <p:cBhvr>
                                        <p:cTn id="49" dur="1000"/>
                                        <p:tgtEl>
                                          <p:spTgt spid="37900"/>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37907"/>
                                        </p:tgtEl>
                                        <p:attrNameLst>
                                          <p:attrName>style.visibility</p:attrName>
                                        </p:attrNameLst>
                                      </p:cBhvr>
                                      <p:to>
                                        <p:strVal val="visible"/>
                                      </p:to>
                                    </p:set>
                                    <p:animEffect transition="in" filter="checkerboard(across)">
                                      <p:cBhvr>
                                        <p:cTn id="54" dur="500"/>
                                        <p:tgtEl>
                                          <p:spTgt spid="37907"/>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7901"/>
                                        </p:tgtEl>
                                        <p:attrNameLst>
                                          <p:attrName>style.visibility</p:attrName>
                                        </p:attrNameLst>
                                      </p:cBhvr>
                                      <p:to>
                                        <p:strVal val="visible"/>
                                      </p:to>
                                    </p:set>
                                    <p:animEffect transition="in" filter="blinds(horizontal)">
                                      <p:cBhvr>
                                        <p:cTn id="59" dur="500"/>
                                        <p:tgtEl>
                                          <p:spTgt spid="37901"/>
                                        </p:tgtEl>
                                      </p:cBhvr>
                                    </p:animEffect>
                                  </p:childTnLst>
                                </p:cTn>
                              </p:par>
                            </p:childTnLst>
                          </p:cTn>
                        </p:par>
                        <p:par>
                          <p:cTn id="60" fill="hold">
                            <p:stCondLst>
                              <p:cond delay="500"/>
                            </p:stCondLst>
                            <p:childTnLst>
                              <p:par>
                                <p:cTn id="61" presetID="3" presetClass="entr" presetSubtype="10" fill="hold" grpId="0" nodeType="afterEffect">
                                  <p:stCondLst>
                                    <p:cond delay="0"/>
                                  </p:stCondLst>
                                  <p:childTnLst>
                                    <p:set>
                                      <p:cBhvr>
                                        <p:cTn id="62" dur="1" fill="hold">
                                          <p:stCondLst>
                                            <p:cond delay="0"/>
                                          </p:stCondLst>
                                        </p:cTn>
                                        <p:tgtEl>
                                          <p:spTgt spid="37902"/>
                                        </p:tgtEl>
                                        <p:attrNameLst>
                                          <p:attrName>style.visibility</p:attrName>
                                        </p:attrNameLst>
                                      </p:cBhvr>
                                      <p:to>
                                        <p:strVal val="visible"/>
                                      </p:to>
                                    </p:set>
                                    <p:animEffect transition="in" filter="blinds(horizontal)">
                                      <p:cBhvr>
                                        <p:cTn id="63" dur="500"/>
                                        <p:tgtEl>
                                          <p:spTgt spid="37902"/>
                                        </p:tgtEl>
                                      </p:cBhvr>
                                    </p:animEffect>
                                  </p:childTnLst>
                                </p:cTn>
                              </p:par>
                            </p:childTnLst>
                          </p:cTn>
                        </p:par>
                        <p:par>
                          <p:cTn id="64" fill="hold">
                            <p:stCondLst>
                              <p:cond delay="1000"/>
                            </p:stCondLst>
                            <p:childTnLst>
                              <p:par>
                                <p:cTn id="65" presetID="3" presetClass="entr" presetSubtype="10" fill="hold" grpId="0" nodeType="afterEffect">
                                  <p:stCondLst>
                                    <p:cond delay="0"/>
                                  </p:stCondLst>
                                  <p:childTnLst>
                                    <p:set>
                                      <p:cBhvr>
                                        <p:cTn id="66" dur="1" fill="hold">
                                          <p:stCondLst>
                                            <p:cond delay="0"/>
                                          </p:stCondLst>
                                        </p:cTn>
                                        <p:tgtEl>
                                          <p:spTgt spid="37904"/>
                                        </p:tgtEl>
                                        <p:attrNameLst>
                                          <p:attrName>style.visibility</p:attrName>
                                        </p:attrNameLst>
                                      </p:cBhvr>
                                      <p:to>
                                        <p:strVal val="visible"/>
                                      </p:to>
                                    </p:set>
                                    <p:animEffect transition="in" filter="blinds(horizontal)">
                                      <p:cBhvr>
                                        <p:cTn id="67" dur="500"/>
                                        <p:tgtEl>
                                          <p:spTgt spid="37904"/>
                                        </p:tgtEl>
                                      </p:cBhvr>
                                    </p:animEffect>
                                  </p:childTnLst>
                                </p:cTn>
                              </p:par>
                            </p:childTnLst>
                          </p:cTn>
                        </p:par>
                        <p:par>
                          <p:cTn id="68" fill="hold">
                            <p:stCondLst>
                              <p:cond delay="1500"/>
                            </p:stCondLst>
                            <p:childTnLst>
                              <p:par>
                                <p:cTn id="69" presetID="3" presetClass="entr" presetSubtype="10" fill="hold" grpId="0" nodeType="afterEffect">
                                  <p:stCondLst>
                                    <p:cond delay="0"/>
                                  </p:stCondLst>
                                  <p:childTnLst>
                                    <p:set>
                                      <p:cBhvr>
                                        <p:cTn id="70" dur="1" fill="hold">
                                          <p:stCondLst>
                                            <p:cond delay="0"/>
                                          </p:stCondLst>
                                        </p:cTn>
                                        <p:tgtEl>
                                          <p:spTgt spid="37903"/>
                                        </p:tgtEl>
                                        <p:attrNameLst>
                                          <p:attrName>style.visibility</p:attrName>
                                        </p:attrNameLst>
                                      </p:cBhvr>
                                      <p:to>
                                        <p:strVal val="visible"/>
                                      </p:to>
                                    </p:set>
                                    <p:animEffect transition="in" filter="blinds(horizontal)">
                                      <p:cBhvr>
                                        <p:cTn id="71" dur="500"/>
                                        <p:tgtEl>
                                          <p:spTgt spid="379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892" grpId="0"/>
      <p:bldP spid="37893" grpId="0"/>
      <p:bldP spid="37894" grpId="0"/>
      <p:bldP spid="37896" grpId="0"/>
      <p:bldP spid="37898" grpId="0" animBg="1"/>
      <p:bldP spid="37899" grpId="0"/>
      <p:bldP spid="37900" grpId="0"/>
      <p:bldP spid="37901" grpId="0"/>
      <p:bldP spid="37902" grpId="0"/>
      <p:bldP spid="37903" grpId="0"/>
      <p:bldP spid="37904" grpId="0"/>
      <p:bldP spid="37906" grpId="0"/>
      <p:bldP spid="3790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Text Box 2"/>
          <p:cNvSpPr txBox="1"/>
          <p:nvPr/>
        </p:nvSpPr>
        <p:spPr>
          <a:xfrm>
            <a:off x="477838" y="1255713"/>
            <a:ext cx="11160125" cy="4221162"/>
          </a:xfrm>
          <a:prstGeom prst="rect">
            <a:avLst/>
          </a:prstGeom>
          <a:noFill/>
          <a:ln w="9525">
            <a:noFill/>
          </a:ln>
        </p:spPr>
        <p:txBody>
          <a:bodyPr lIns="108850" tIns="54425" rIns="108850" bIns="54425">
            <a:spAutoFit/>
          </a:bodyPr>
          <a:p>
            <a:pPr eaLnBrk="1" hangingPunct="1">
              <a:lnSpc>
                <a:spcPct val="155000"/>
              </a:lnSpc>
              <a:spcBef>
                <a:spcPct val="20000"/>
              </a:spcBef>
              <a:buFontTx/>
            </a:pPr>
            <a:r>
              <a:rPr lang="en-US" altLang="zh-CN" sz="2400" b="1" dirty="0">
                <a:solidFill>
                  <a:srgbClr val="0000CC"/>
                </a:solidFill>
                <a:latin typeface="微软雅黑" panose="020B0503020204020204" pitchFamily="34" charset="-122"/>
              </a:rPr>
              <a:t>    【</a:t>
            </a:r>
            <a:r>
              <a:rPr lang="zh-CN" altLang="en-US" sz="2400" b="1" dirty="0">
                <a:solidFill>
                  <a:srgbClr val="0000CC"/>
                </a:solidFill>
                <a:latin typeface="微软雅黑" panose="020B0503020204020204" pitchFamily="34" charset="-122"/>
              </a:rPr>
              <a:t>例题</a:t>
            </a:r>
            <a:r>
              <a:rPr lang="en-US" altLang="zh-CN" sz="2400" b="1" dirty="0">
                <a:solidFill>
                  <a:srgbClr val="0000CC"/>
                </a:solidFill>
                <a:latin typeface="微软雅黑" panose="020B0503020204020204" pitchFamily="34" charset="-122"/>
              </a:rPr>
              <a:t>3·</a:t>
            </a:r>
            <a:r>
              <a:rPr lang="zh-CN" altLang="en-US" sz="2400" b="1" dirty="0">
                <a:solidFill>
                  <a:srgbClr val="0000CC"/>
                </a:solidFill>
                <a:latin typeface="微软雅黑" panose="020B0503020204020204" pitchFamily="34" charset="-122"/>
              </a:rPr>
              <a:t>单选题</a:t>
            </a:r>
            <a:r>
              <a:rPr lang="en-US" altLang="zh-CN" sz="2400" b="1" dirty="0">
                <a:solidFill>
                  <a:srgbClr val="0000CC"/>
                </a:solidFill>
                <a:latin typeface="微软雅黑" panose="020B0503020204020204" pitchFamily="34" charset="-122"/>
              </a:rPr>
              <a:t>】</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两家公司属于非同一控制下的独立公司。</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公司于</a:t>
            </a:r>
            <a:r>
              <a:rPr lang="en-US" altLang="zh-CN" sz="2400" dirty="0">
                <a:solidFill>
                  <a:srgbClr val="000000"/>
                </a:solidFill>
                <a:latin typeface="微软雅黑" panose="020B0503020204020204" pitchFamily="34" charset="-122"/>
              </a:rPr>
              <a:t>2018</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日以本企业的固定资产对</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公司投资，取得</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60</a:t>
            </a:r>
            <a:r>
              <a:rPr lang="zh-CN" altLang="en-US" sz="2400" dirty="0">
                <a:solidFill>
                  <a:srgbClr val="000000"/>
                </a:solidFill>
                <a:latin typeface="微软雅黑" panose="020B0503020204020204" pitchFamily="34" charset="-122"/>
              </a:rPr>
              <a:t>％的股份。该固定资产原值</a:t>
            </a:r>
            <a:r>
              <a:rPr lang="en-US" altLang="zh-CN" sz="2400" dirty="0">
                <a:solidFill>
                  <a:srgbClr val="000000"/>
                </a:solidFill>
                <a:latin typeface="微软雅黑" panose="020B0503020204020204" pitchFamily="34" charset="-122"/>
              </a:rPr>
              <a:t>1500</a:t>
            </a:r>
            <a:r>
              <a:rPr lang="zh-CN" altLang="en-US" sz="2400" dirty="0">
                <a:solidFill>
                  <a:srgbClr val="000000"/>
                </a:solidFill>
                <a:latin typeface="微软雅黑" panose="020B0503020204020204" pitchFamily="34" charset="-122"/>
              </a:rPr>
              <a:t>万元，已计提折旧</a:t>
            </a:r>
            <a:r>
              <a:rPr lang="en-US" altLang="zh-CN" sz="2400" dirty="0">
                <a:solidFill>
                  <a:srgbClr val="000000"/>
                </a:solidFill>
                <a:latin typeface="微软雅黑" panose="020B0503020204020204" pitchFamily="34" charset="-122"/>
              </a:rPr>
              <a:t>400</a:t>
            </a:r>
            <a:r>
              <a:rPr lang="zh-CN" altLang="en-US" sz="2400" dirty="0">
                <a:solidFill>
                  <a:srgbClr val="000000"/>
                </a:solidFill>
                <a:latin typeface="微软雅黑" panose="020B0503020204020204" pitchFamily="34" charset="-122"/>
              </a:rPr>
              <a:t>万元，已提取减值准备</a:t>
            </a:r>
            <a:r>
              <a:rPr lang="en-US" altLang="zh-CN" sz="2400" dirty="0">
                <a:solidFill>
                  <a:srgbClr val="000000"/>
                </a:solidFill>
                <a:latin typeface="微软雅黑" panose="020B0503020204020204" pitchFamily="34" charset="-122"/>
              </a:rPr>
              <a:t>50</a:t>
            </a:r>
            <a:r>
              <a:rPr lang="zh-CN" altLang="en-US" sz="2400" dirty="0">
                <a:solidFill>
                  <a:srgbClr val="000000"/>
                </a:solidFill>
                <a:latin typeface="微软雅黑" panose="020B0503020204020204" pitchFamily="34" charset="-122"/>
              </a:rPr>
              <a:t>万元，固定资产公允价值为</a:t>
            </a:r>
            <a:r>
              <a:rPr lang="en-US" altLang="zh-CN" sz="2400" dirty="0">
                <a:solidFill>
                  <a:srgbClr val="000000"/>
                </a:solidFill>
                <a:latin typeface="微软雅黑" panose="020B0503020204020204" pitchFamily="34" charset="-122"/>
              </a:rPr>
              <a:t>1250</a:t>
            </a:r>
            <a:r>
              <a:rPr lang="zh-CN" altLang="en-US" sz="2400" dirty="0">
                <a:solidFill>
                  <a:srgbClr val="000000"/>
                </a:solidFill>
                <a:latin typeface="微软雅黑" panose="020B0503020204020204" pitchFamily="34" charset="-122"/>
              </a:rPr>
              <a:t>万元。</a:t>
            </a:r>
            <a:r>
              <a:rPr lang="en-US" altLang="zh-CN" sz="2400" dirty="0">
                <a:solidFill>
                  <a:srgbClr val="000000"/>
                </a:solidFill>
                <a:latin typeface="微软雅黑" panose="020B0503020204020204" pitchFamily="34" charset="-122"/>
              </a:rPr>
              <a:t>2018</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公司净资产的公允价值为</a:t>
            </a:r>
            <a:r>
              <a:rPr lang="en-US" altLang="zh-CN" sz="2400" dirty="0">
                <a:solidFill>
                  <a:srgbClr val="000000"/>
                </a:solidFill>
                <a:latin typeface="微软雅黑" panose="020B0503020204020204" pitchFamily="34" charset="-122"/>
              </a:rPr>
              <a:t>2000</a:t>
            </a:r>
            <a:r>
              <a:rPr lang="zh-CN" altLang="en-US" sz="2400" dirty="0">
                <a:solidFill>
                  <a:srgbClr val="000000"/>
                </a:solidFill>
                <a:latin typeface="微软雅黑" panose="020B0503020204020204" pitchFamily="34" charset="-122"/>
              </a:rPr>
              <a:t>万元。假定不考虑相关税费，甲公司该项股权投资的初始投资成本为（     ）万元。</a:t>
            </a:r>
            <a:endParaRPr lang="zh-CN" altLang="en-US" sz="2400" dirty="0">
              <a:solidFill>
                <a:srgbClr val="000000"/>
              </a:solidFill>
              <a:latin typeface="微软雅黑" panose="020B0503020204020204" pitchFamily="34" charset="-122"/>
            </a:endParaRPr>
          </a:p>
          <a:p>
            <a:pPr eaLnBrk="1" hangingPunct="1">
              <a:lnSpc>
                <a:spcPct val="155000"/>
              </a:lnSpc>
              <a:spcBef>
                <a:spcPct val="20000"/>
              </a:spcBef>
              <a:buFontTx/>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A. 1500           B. 1250            C. 1200           D. 1050</a:t>
            </a:r>
            <a:endParaRPr lang="en-US" altLang="zh-CN" sz="2400" dirty="0">
              <a:solidFill>
                <a:srgbClr val="000000"/>
              </a:solidFill>
              <a:latin typeface="微软雅黑" panose="020B0503020204020204" pitchFamily="34" charset="-122"/>
            </a:endParaRPr>
          </a:p>
          <a:p>
            <a:pPr eaLnBrk="1" hangingPunct="1">
              <a:lnSpc>
                <a:spcPct val="155000"/>
              </a:lnSpc>
              <a:spcBef>
                <a:spcPct val="20000"/>
              </a:spcBef>
              <a:buFontTx/>
            </a:pPr>
            <a:r>
              <a:rPr lang="en-US" altLang="zh-CN" sz="2400" b="1" dirty="0">
                <a:solidFill>
                  <a:srgbClr val="0000CC"/>
                </a:solidFill>
                <a:latin typeface="微软雅黑" panose="020B0503020204020204" pitchFamily="34" charset="-122"/>
              </a:rPr>
              <a:t>    【</a:t>
            </a:r>
            <a:r>
              <a:rPr lang="zh-CN" altLang="en-US" sz="2400" b="1" dirty="0">
                <a:solidFill>
                  <a:srgbClr val="0000CC"/>
                </a:solidFill>
                <a:latin typeface="微软雅黑" panose="020B0503020204020204" pitchFamily="34" charset="-122"/>
              </a:rPr>
              <a:t>答案</a:t>
            </a:r>
            <a:r>
              <a:rPr lang="en-US" altLang="zh-CN" sz="2400" b="1" dirty="0">
                <a:solidFill>
                  <a:srgbClr val="0000CC"/>
                </a:solidFill>
                <a:latin typeface="微软雅黑" panose="020B0503020204020204" pitchFamily="34" charset="-122"/>
              </a:rPr>
              <a:t>】 B</a:t>
            </a:r>
            <a:endParaRPr lang="en-US" altLang="zh-CN" sz="2400" b="1" dirty="0">
              <a:solidFill>
                <a:srgbClr val="0000CC"/>
              </a:solidFill>
              <a:latin typeface="微软雅黑" panose="020B0503020204020204" pitchFamily="34" charset="-122"/>
            </a:endParaRPr>
          </a:p>
        </p:txBody>
      </p:sp>
      <p:pic>
        <p:nvPicPr>
          <p:cNvPr id="51204" name="Picture 3" descr="j0343451"/>
          <p:cNvPicPr>
            <a:picLocks noChangeAspect="1"/>
          </p:cNvPicPr>
          <p:nvPr/>
        </p:nvPicPr>
        <p:blipFill>
          <a:blip r:embed="rId1"/>
          <a:stretch>
            <a:fillRect/>
          </a:stretch>
        </p:blipFill>
        <p:spPr>
          <a:xfrm>
            <a:off x="9072563" y="4797425"/>
            <a:ext cx="2400300" cy="13811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9938">
                                            <p:txEl>
                                              <p:charRg st="264" end="275"/>
                                            </p:txEl>
                                          </p:spTgt>
                                        </p:tgtEl>
                                        <p:attrNameLst>
                                          <p:attrName>style.visibility</p:attrName>
                                        </p:attrNameLst>
                                      </p:cBhvr>
                                      <p:to>
                                        <p:strVal val="visible"/>
                                      </p:to>
                                    </p:set>
                                    <p:animEffect transition="in" filter="slide(fromBottom)">
                                      <p:cBhvr>
                                        <p:cTn id="7" dur="500"/>
                                        <p:tgtEl>
                                          <p:spTgt spid="39938">
                                            <p:txEl>
                                              <p:charRg st="264" end="2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7394" name="AutoShape 2"/>
          <p:cNvSpPr/>
          <p:nvPr/>
        </p:nvSpPr>
        <p:spPr>
          <a:xfrm>
            <a:off x="309563" y="2530475"/>
            <a:ext cx="4799012" cy="1152525"/>
          </a:xfrm>
          <a:custGeom>
            <a:avLst/>
            <a:gdLst>
              <a:gd name="txL" fmla="*/ 3375 w 21600"/>
              <a:gd name="txT" fmla="*/ 5400 h 21600"/>
              <a:gd name="txR" fmla="*/ 18900 w 21600"/>
              <a:gd name="txB" fmla="*/ 16200 h 21600"/>
            </a:gdLst>
            <a:ahLst/>
            <a:cxnLst>
              <a:cxn ang="17694720">
                <a:pos x="799670701" y="0"/>
              </a:cxn>
              <a:cxn ang="11796480">
                <a:pos x="0" y="30790399"/>
              </a:cxn>
              <a:cxn ang="5898240">
                <a:pos x="799670701" y="61580745"/>
              </a:cxn>
              <a:cxn ang="0">
                <a:pos x="1066227601" y="30790399"/>
              </a:cxn>
            </a:cxnLst>
            <a:rect l="txL" t="txT" r="txR" b="txB"/>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FFFF"/>
          </a:solidFill>
          <a:ln w="9525">
            <a:noFill/>
          </a:ln>
        </p:spPr>
        <p:txBody>
          <a:bodyPr wrap="none" lIns="108850" tIns="54425" rIns="108850" bIns="54425" anchor="ctr" anchorCtr="0"/>
          <a:p>
            <a:pPr algn="ctr" eaLnBrk="1" hangingPunct="1">
              <a:lnSpc>
                <a:spcPct val="130000"/>
              </a:lnSpc>
              <a:buFontTx/>
            </a:pPr>
            <a:r>
              <a:rPr lang="zh-CN" altLang="en-US" sz="2400" b="1" dirty="0">
                <a:solidFill>
                  <a:srgbClr val="FF0000"/>
                </a:solidFill>
                <a:latin typeface="微软雅黑" panose="020B0503020204020204" pitchFamily="34" charset="-122"/>
              </a:rPr>
              <a:t>在购买方个别财务报表中</a:t>
            </a:r>
            <a:endParaRPr lang="zh-CN" altLang="en-US" sz="2400" b="1" dirty="0">
              <a:solidFill>
                <a:srgbClr val="FF0000"/>
              </a:solidFill>
              <a:latin typeface="微软雅黑" panose="020B0503020204020204" pitchFamily="34" charset="-122"/>
            </a:endParaRPr>
          </a:p>
        </p:txBody>
      </p:sp>
      <p:sp>
        <p:nvSpPr>
          <p:cNvPr id="187395" name="Rectangle 3"/>
          <p:cNvSpPr/>
          <p:nvPr/>
        </p:nvSpPr>
        <p:spPr>
          <a:xfrm>
            <a:off x="4994275" y="2311400"/>
            <a:ext cx="6599238" cy="1541463"/>
          </a:xfrm>
          <a:prstGeom prst="rect">
            <a:avLst/>
          </a:prstGeom>
          <a:noFill/>
          <a:ln w="9525" cap="flat" cmpd="sng">
            <a:solidFill>
              <a:schemeClr val="hlink"/>
            </a:solidFill>
            <a:prstDash val="lgDashDotDot"/>
            <a:miter/>
            <a:headEnd type="none" w="med" len="med"/>
            <a:tailEnd type="none" w="med" len="med"/>
          </a:ln>
        </p:spPr>
        <p:txBody>
          <a:bodyPr lIns="108850" tIns="54425" rIns="108850" bIns="54425">
            <a:spAutoFit/>
          </a:bodyPr>
          <a:p>
            <a:pPr eaLnBrk="1" hangingPunct="1">
              <a:lnSpc>
                <a:spcPct val="130000"/>
              </a:lnSpc>
              <a:buClr>
                <a:schemeClr val="accent1"/>
              </a:buClr>
              <a:buSzPct val="65000"/>
              <a:buFont typeface="Wingdings" panose="05000000000000000000" pitchFamily="2" charset="2"/>
            </a:pPr>
            <a:r>
              <a:rPr lang="zh-CN" altLang="en-US" sz="2400" b="1" dirty="0">
                <a:latin typeface="微软雅黑" panose="020B0503020204020204" pitchFamily="34" charset="-122"/>
              </a:rPr>
              <a:t>应当以购买日之前所持被购买方的股权投资的</a:t>
            </a:r>
            <a:r>
              <a:rPr lang="zh-CN" altLang="en-US" sz="2400" b="1" dirty="0">
                <a:solidFill>
                  <a:srgbClr val="CC0000"/>
                </a:solidFill>
                <a:latin typeface="微软雅黑" panose="020B0503020204020204" pitchFamily="34" charset="-122"/>
              </a:rPr>
              <a:t>账面价值</a:t>
            </a:r>
            <a:r>
              <a:rPr lang="zh-CN" altLang="en-US" sz="2400" b="1" dirty="0">
                <a:solidFill>
                  <a:srgbClr val="0000CC"/>
                </a:solidFill>
                <a:latin typeface="微软雅黑" panose="020B0503020204020204" pitchFamily="34" charset="-122"/>
              </a:rPr>
              <a:t>与购买日</a:t>
            </a:r>
            <a:r>
              <a:rPr lang="zh-CN" altLang="en-US" sz="2400" b="1" dirty="0">
                <a:solidFill>
                  <a:srgbClr val="CC0000"/>
                </a:solidFill>
                <a:latin typeface="微软雅黑" panose="020B0503020204020204" pitchFamily="34" charset="-122"/>
              </a:rPr>
              <a:t>新增投资成本之和</a:t>
            </a:r>
            <a:r>
              <a:rPr lang="zh-CN" altLang="en-US" sz="2400" b="1" dirty="0">
                <a:solidFill>
                  <a:srgbClr val="0000CC"/>
                </a:solidFill>
                <a:latin typeface="微软雅黑" panose="020B0503020204020204" pitchFamily="34" charset="-122"/>
              </a:rPr>
              <a:t>，</a:t>
            </a:r>
            <a:r>
              <a:rPr lang="zh-CN" altLang="en-US" sz="2400" b="1" dirty="0">
                <a:latin typeface="微软雅黑" panose="020B0503020204020204" pitchFamily="34" charset="-122"/>
              </a:rPr>
              <a:t>作为该项投资的</a:t>
            </a:r>
            <a:r>
              <a:rPr lang="zh-CN" altLang="en-US" sz="2400" b="1" dirty="0">
                <a:solidFill>
                  <a:srgbClr val="CC0000"/>
                </a:solidFill>
                <a:latin typeface="微软雅黑" panose="020B0503020204020204" pitchFamily="34" charset="-122"/>
              </a:rPr>
              <a:t>初始投资成本</a:t>
            </a:r>
            <a:endParaRPr lang="zh-CN" altLang="en-US" sz="2400" b="1" dirty="0">
              <a:solidFill>
                <a:srgbClr val="CC0000"/>
              </a:solidFill>
              <a:latin typeface="微软雅黑" panose="020B0503020204020204" pitchFamily="34" charset="-122"/>
            </a:endParaRPr>
          </a:p>
        </p:txBody>
      </p:sp>
      <p:sp>
        <p:nvSpPr>
          <p:cNvPr id="187396" name="AutoShape 4"/>
          <p:cNvSpPr/>
          <p:nvPr/>
        </p:nvSpPr>
        <p:spPr>
          <a:xfrm>
            <a:off x="268288" y="4386263"/>
            <a:ext cx="3536950" cy="1079500"/>
          </a:xfrm>
          <a:custGeom>
            <a:avLst/>
            <a:gdLst>
              <a:gd name="txL" fmla="*/ 3375 w 21600"/>
              <a:gd name="txT" fmla="*/ 5400 h 21600"/>
              <a:gd name="txR" fmla="*/ 18900 w 21600"/>
              <a:gd name="txB" fmla="*/ 16200 h 21600"/>
            </a:gdLst>
            <a:ahLst/>
            <a:cxnLst>
              <a:cxn ang="17694720">
                <a:pos x="2652713" y="0"/>
              </a:cxn>
              <a:cxn ang="11796480">
                <a:pos x="0" y="539750"/>
              </a:cxn>
              <a:cxn ang="5898240">
                <a:pos x="2652713" y="1079500"/>
              </a:cxn>
              <a:cxn ang="0">
                <a:pos x="3536950" y="539750"/>
              </a:cxn>
            </a:cxnLst>
            <a:rect l="txL" t="txT" r="txR" b="txB"/>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FFFF"/>
          </a:solidFill>
          <a:ln w="9525">
            <a:noFill/>
          </a:ln>
        </p:spPr>
        <p:txBody>
          <a:bodyPr wrap="none" lIns="108850" tIns="54425" rIns="108850" bIns="54425" anchor="ctr" anchorCtr="0"/>
          <a:p>
            <a:pPr algn="ctr" eaLnBrk="1" hangingPunct="1">
              <a:buFontTx/>
            </a:pPr>
            <a:r>
              <a:rPr lang="zh-CN" altLang="en-US" sz="2400" b="1" dirty="0">
                <a:solidFill>
                  <a:srgbClr val="FF0000"/>
                </a:solidFill>
                <a:latin typeface="微软雅黑" panose="020B0503020204020204" pitchFamily="34" charset="-122"/>
              </a:rPr>
              <a:t>在合并财务报表中</a:t>
            </a:r>
            <a:endParaRPr lang="zh-CN" altLang="en-US" sz="2400" b="1" dirty="0">
              <a:solidFill>
                <a:srgbClr val="FF0000"/>
              </a:solidFill>
              <a:latin typeface="微软雅黑" panose="020B0503020204020204" pitchFamily="34" charset="-122"/>
            </a:endParaRPr>
          </a:p>
        </p:txBody>
      </p:sp>
      <p:sp>
        <p:nvSpPr>
          <p:cNvPr id="187397" name="Rectangle 5"/>
          <p:cNvSpPr/>
          <p:nvPr/>
        </p:nvSpPr>
        <p:spPr>
          <a:xfrm>
            <a:off x="3908425" y="4457700"/>
            <a:ext cx="7672388" cy="1066800"/>
          </a:xfrm>
          <a:prstGeom prst="rect">
            <a:avLst/>
          </a:prstGeom>
          <a:noFill/>
          <a:ln w="9525" cap="flat" cmpd="sng">
            <a:solidFill>
              <a:schemeClr val="hlink"/>
            </a:solidFill>
            <a:prstDash val="lgDashDotDot"/>
            <a:miter/>
            <a:headEnd type="none" w="med" len="med"/>
            <a:tailEnd type="none" w="med" len="med"/>
          </a:ln>
        </p:spPr>
        <p:txBody>
          <a:bodyPr lIns="108850" tIns="54425" rIns="108850" bIns="54425">
            <a:spAutoFit/>
          </a:bodyPr>
          <a:p>
            <a:pPr eaLnBrk="1" hangingPunct="1">
              <a:lnSpc>
                <a:spcPct val="130000"/>
              </a:lnSpc>
              <a:spcBef>
                <a:spcPct val="10000"/>
              </a:spcBef>
              <a:buClr>
                <a:schemeClr val="accent1"/>
              </a:buClr>
              <a:buSzPct val="65000"/>
              <a:buFont typeface="Wingdings" panose="05000000000000000000" pitchFamily="2" charset="2"/>
            </a:pPr>
            <a:r>
              <a:rPr lang="zh-CN" altLang="en-US" sz="2400" b="1" dirty="0">
                <a:latin typeface="微软雅黑" panose="020B0503020204020204" pitchFamily="34" charset="-122"/>
              </a:rPr>
              <a:t>以购买日之前所持被购买方股权于</a:t>
            </a:r>
            <a:r>
              <a:rPr lang="zh-CN" altLang="en-US" sz="2400" b="1" dirty="0">
                <a:solidFill>
                  <a:srgbClr val="3333FF"/>
                </a:solidFill>
                <a:latin typeface="微软雅黑" panose="020B0503020204020204" pitchFamily="34" charset="-122"/>
              </a:rPr>
              <a:t>购买日的</a:t>
            </a:r>
            <a:r>
              <a:rPr lang="zh-CN" altLang="en-US" sz="2400" b="1" dirty="0">
                <a:solidFill>
                  <a:srgbClr val="CC0000"/>
                </a:solidFill>
                <a:latin typeface="微软雅黑" panose="020B0503020204020204" pitchFamily="34" charset="-122"/>
              </a:rPr>
              <a:t>公允价值</a:t>
            </a:r>
            <a:r>
              <a:rPr lang="zh-CN" altLang="en-US" sz="2400" b="1" dirty="0">
                <a:solidFill>
                  <a:srgbClr val="3333FF"/>
                </a:solidFill>
                <a:latin typeface="微软雅黑" panose="020B0503020204020204" pitchFamily="34" charset="-122"/>
              </a:rPr>
              <a:t>与购买日</a:t>
            </a:r>
            <a:r>
              <a:rPr lang="zh-CN" altLang="en-US" sz="2400" b="1" dirty="0">
                <a:solidFill>
                  <a:srgbClr val="CC0000"/>
                </a:solidFill>
                <a:latin typeface="微软雅黑" panose="020B0503020204020204" pitchFamily="34" charset="-122"/>
              </a:rPr>
              <a:t>支付对价的公允价值之和</a:t>
            </a:r>
            <a:r>
              <a:rPr lang="zh-CN" altLang="en-US" sz="2400" b="1" dirty="0">
                <a:solidFill>
                  <a:srgbClr val="3333FF"/>
                </a:solidFill>
                <a:latin typeface="微软雅黑" panose="020B0503020204020204" pitchFamily="34" charset="-122"/>
              </a:rPr>
              <a:t>，</a:t>
            </a:r>
            <a:r>
              <a:rPr lang="zh-CN" altLang="en-US" sz="2400" b="1" dirty="0">
                <a:latin typeface="微软雅黑" panose="020B0503020204020204" pitchFamily="34" charset="-122"/>
              </a:rPr>
              <a:t>作为</a:t>
            </a:r>
            <a:r>
              <a:rPr lang="zh-CN" altLang="en-US" sz="2400" b="1" dirty="0">
                <a:solidFill>
                  <a:srgbClr val="CC0000"/>
                </a:solidFill>
                <a:latin typeface="微软雅黑" panose="020B0503020204020204" pitchFamily="34" charset="-122"/>
              </a:rPr>
              <a:t>合并成本</a:t>
            </a:r>
            <a:endParaRPr lang="zh-CN" altLang="en-US" sz="2400" b="1" dirty="0">
              <a:solidFill>
                <a:srgbClr val="CC0000"/>
              </a:solidFill>
              <a:latin typeface="微软雅黑" panose="020B0503020204020204" pitchFamily="34" charset="-122"/>
            </a:endParaRPr>
          </a:p>
        </p:txBody>
      </p:sp>
      <p:sp>
        <p:nvSpPr>
          <p:cNvPr id="52231" name="Rectangle 6"/>
          <p:cNvSpPr/>
          <p:nvPr/>
        </p:nvSpPr>
        <p:spPr>
          <a:xfrm>
            <a:off x="539750" y="823913"/>
            <a:ext cx="11052175" cy="1057275"/>
          </a:xfrm>
          <a:prstGeom prst="rect">
            <a:avLst/>
          </a:prstGeom>
          <a:noFill/>
          <a:ln w="9525">
            <a:noFill/>
          </a:ln>
        </p:spPr>
        <p:txBody>
          <a:bodyPr lIns="108850" tIns="54425" rIns="108850" bIns="54425">
            <a:spAutoFit/>
          </a:bodyPr>
          <a:p>
            <a:pPr eaLnBrk="1" hangingPunct="1">
              <a:lnSpc>
                <a:spcPct val="130000"/>
              </a:lnSpc>
              <a:buFontTx/>
            </a:pPr>
            <a:r>
              <a:rPr lang="en-US" altLang="zh-CN" sz="2400" b="1" dirty="0">
                <a:solidFill>
                  <a:srgbClr val="C00000"/>
                </a:solidFill>
                <a:latin typeface="微软雅黑" panose="020B0503020204020204" pitchFamily="34" charset="-122"/>
              </a:rPr>
              <a:t>2</a:t>
            </a:r>
            <a:r>
              <a:rPr lang="zh-CN" altLang="en-US" sz="2400" b="1" dirty="0">
                <a:solidFill>
                  <a:srgbClr val="C00000"/>
                </a:solidFill>
                <a:latin typeface="微软雅黑" panose="020B0503020204020204" pitchFamily="34" charset="-122"/>
              </a:rPr>
              <a:t>、企业通过多次交易分步取得股权最终形成控股合并的，应当区分个别财务报表和合并财务报表进行相关会计处理：</a:t>
            </a:r>
            <a:endParaRPr lang="zh-CN" altLang="en-US" sz="2400" b="1" dirty="0">
              <a:solidFill>
                <a:srgbClr val="C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7394"/>
                                        </p:tgtEl>
                                        <p:attrNameLst>
                                          <p:attrName>style.visibility</p:attrName>
                                        </p:attrNameLst>
                                      </p:cBhvr>
                                      <p:to>
                                        <p:strVal val="visible"/>
                                      </p:to>
                                    </p:set>
                                    <p:animEffect transition="in" filter="blinds(horizontal)">
                                      <p:cBhvr>
                                        <p:cTn id="7" dur="500"/>
                                        <p:tgtEl>
                                          <p:spTgt spid="1873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7395"/>
                                        </p:tgtEl>
                                        <p:attrNameLst>
                                          <p:attrName>style.visibility</p:attrName>
                                        </p:attrNameLst>
                                      </p:cBhvr>
                                      <p:to>
                                        <p:strVal val="visible"/>
                                      </p:to>
                                    </p:set>
                                    <p:animEffect transition="in" filter="blinds(horizontal)">
                                      <p:cBhvr>
                                        <p:cTn id="12" dur="500"/>
                                        <p:tgtEl>
                                          <p:spTgt spid="18739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7396"/>
                                        </p:tgtEl>
                                        <p:attrNameLst>
                                          <p:attrName>style.visibility</p:attrName>
                                        </p:attrNameLst>
                                      </p:cBhvr>
                                      <p:to>
                                        <p:strVal val="visible"/>
                                      </p:to>
                                    </p:set>
                                    <p:animEffect transition="in" filter="blinds(horizontal)">
                                      <p:cBhvr>
                                        <p:cTn id="17" dur="500"/>
                                        <p:tgtEl>
                                          <p:spTgt spid="18739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7397"/>
                                        </p:tgtEl>
                                        <p:attrNameLst>
                                          <p:attrName>style.visibility</p:attrName>
                                        </p:attrNameLst>
                                      </p:cBhvr>
                                      <p:to>
                                        <p:strVal val="visible"/>
                                      </p:to>
                                    </p:set>
                                    <p:animEffect transition="in" filter="blinds(horizontal)">
                                      <p:cBhvr>
                                        <p:cTn id="22" dur="500"/>
                                        <p:tgtEl>
                                          <p:spTgt spid="187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4" grpId="0" animBg="1"/>
      <p:bldP spid="187395" grpId="0" animBg="1"/>
      <p:bldP spid="187396" grpId="0" animBg="1"/>
      <p:bldP spid="18739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8418" name="AutoShape 2"/>
          <p:cNvSpPr/>
          <p:nvPr/>
        </p:nvSpPr>
        <p:spPr>
          <a:xfrm>
            <a:off x="3060700" y="1016000"/>
            <a:ext cx="8748713" cy="822325"/>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0000"/>
              </a:lnSpc>
              <a:buFontTx/>
            </a:pPr>
            <a:r>
              <a:rPr lang="zh-CN" altLang="en-US" sz="2000" b="1" dirty="0">
                <a:solidFill>
                  <a:srgbClr val="0000CC"/>
                </a:solidFill>
                <a:latin typeface="微软雅黑" panose="020B0503020204020204" pitchFamily="34" charset="-122"/>
              </a:rPr>
              <a:t>长期股权投资初始投资成本</a:t>
            </a:r>
            <a:r>
              <a:rPr lang="en-US" altLang="zh-CN" sz="2000" b="1" dirty="0">
                <a:latin typeface="微软雅黑" panose="020B0503020204020204" pitchFamily="34" charset="-122"/>
              </a:rPr>
              <a:t>=</a:t>
            </a:r>
            <a:r>
              <a:rPr lang="zh-CN" altLang="en-US" sz="2000" b="1" dirty="0">
                <a:solidFill>
                  <a:srgbClr val="0000CC"/>
                </a:solidFill>
                <a:latin typeface="微软雅黑" panose="020B0503020204020204" pitchFamily="34" charset="-122"/>
              </a:rPr>
              <a:t>购买日之前所持被购买方的股权投资的</a:t>
            </a:r>
            <a:r>
              <a:rPr lang="zh-CN" altLang="en-US" sz="2000" b="1" dirty="0">
                <a:solidFill>
                  <a:srgbClr val="CC0000"/>
                </a:solidFill>
                <a:latin typeface="微软雅黑" panose="020B0503020204020204" pitchFamily="34" charset="-122"/>
              </a:rPr>
              <a:t>账面价值</a:t>
            </a:r>
            <a:endParaRPr lang="zh-CN" altLang="en-US" sz="2000" b="1" dirty="0">
              <a:solidFill>
                <a:srgbClr val="3333FF"/>
              </a:solidFill>
              <a:latin typeface="微软雅黑" panose="020B0503020204020204" pitchFamily="34" charset="-122"/>
            </a:endParaRPr>
          </a:p>
          <a:p>
            <a:pPr eaLnBrk="1" hangingPunct="1">
              <a:lnSpc>
                <a:spcPct val="120000"/>
              </a:lnSpc>
              <a:buFontTx/>
            </a:pPr>
            <a:r>
              <a:rPr lang="zh-CN" altLang="en-US" sz="2000" b="1" dirty="0">
                <a:latin typeface="微软雅黑" panose="020B0503020204020204" pitchFamily="34" charset="-122"/>
              </a:rPr>
              <a:t>                                         ＋</a:t>
            </a:r>
            <a:r>
              <a:rPr lang="zh-CN" altLang="en-US" sz="2000" b="1" dirty="0">
                <a:solidFill>
                  <a:srgbClr val="CC0000"/>
                </a:solidFill>
                <a:latin typeface="微软雅黑" panose="020B0503020204020204" pitchFamily="34" charset="-122"/>
              </a:rPr>
              <a:t>购买日新增投资成本</a:t>
            </a:r>
            <a:endParaRPr lang="zh-CN" altLang="en-US" sz="2000" b="1" dirty="0">
              <a:latin typeface="微软雅黑" panose="020B0503020204020204" pitchFamily="34" charset="-122"/>
            </a:endParaRPr>
          </a:p>
        </p:txBody>
      </p:sp>
      <p:sp>
        <p:nvSpPr>
          <p:cNvPr id="188419" name="AutoShape 3"/>
          <p:cNvSpPr/>
          <p:nvPr/>
        </p:nvSpPr>
        <p:spPr>
          <a:xfrm>
            <a:off x="2806700" y="2235200"/>
            <a:ext cx="8953500" cy="1816100"/>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30000"/>
              </a:lnSpc>
              <a:spcBef>
                <a:spcPct val="15000"/>
              </a:spcBef>
              <a:buFontTx/>
            </a:pPr>
            <a:r>
              <a:rPr lang="zh-CN" altLang="en-US" sz="2000" b="1" dirty="0">
                <a:solidFill>
                  <a:srgbClr val="0000CC"/>
                </a:solidFill>
                <a:latin typeface="微软雅黑" panose="020B0503020204020204" pitchFamily="34" charset="-122"/>
              </a:rPr>
              <a:t>初始投资成本</a:t>
            </a:r>
            <a:r>
              <a:rPr lang="en-US" altLang="zh-CN" sz="2000" b="1" dirty="0">
                <a:latin typeface="微软雅黑" panose="020B0503020204020204" pitchFamily="34" charset="-122"/>
              </a:rPr>
              <a:t>=</a:t>
            </a:r>
            <a:r>
              <a:rPr lang="zh-CN" altLang="en-US" sz="2000" b="1" dirty="0">
                <a:solidFill>
                  <a:srgbClr val="0000CC"/>
                </a:solidFill>
                <a:latin typeface="微软雅黑" panose="020B0503020204020204" pitchFamily="34" charset="-122"/>
              </a:rPr>
              <a:t>权益法下的</a:t>
            </a:r>
            <a:r>
              <a:rPr lang="zh-CN" altLang="en-US" sz="2000" b="1" dirty="0">
                <a:solidFill>
                  <a:srgbClr val="CC0000"/>
                </a:solidFill>
                <a:latin typeface="微软雅黑" panose="020B0503020204020204" pitchFamily="34" charset="-122"/>
              </a:rPr>
              <a:t>账面价值</a:t>
            </a:r>
            <a:r>
              <a:rPr lang="zh-CN" altLang="en-US" sz="2000" b="1" dirty="0">
                <a:latin typeface="微软雅黑" panose="020B0503020204020204" pitchFamily="34" charset="-122"/>
              </a:rPr>
              <a:t>＋购买日为取得新股份所支付的</a:t>
            </a:r>
            <a:r>
              <a:rPr lang="zh-CN" altLang="en-US" sz="2000" b="1" dirty="0">
                <a:solidFill>
                  <a:srgbClr val="CC0000"/>
                </a:solidFill>
                <a:latin typeface="微软雅黑" panose="020B0503020204020204" pitchFamily="34" charset="-122"/>
              </a:rPr>
              <a:t>对价的</a:t>
            </a:r>
            <a:endParaRPr lang="zh-CN" altLang="en-US" sz="2000" b="1" dirty="0">
              <a:solidFill>
                <a:srgbClr val="CC0000"/>
              </a:solidFill>
              <a:latin typeface="微软雅黑" panose="020B0503020204020204" pitchFamily="34" charset="-122"/>
            </a:endParaRPr>
          </a:p>
          <a:p>
            <a:pPr eaLnBrk="1" hangingPunct="1">
              <a:lnSpc>
                <a:spcPct val="130000"/>
              </a:lnSpc>
              <a:spcBef>
                <a:spcPct val="15000"/>
              </a:spcBef>
              <a:buFontTx/>
            </a:pPr>
            <a:r>
              <a:rPr lang="zh-CN" altLang="en-US" sz="2000" b="1" dirty="0">
                <a:solidFill>
                  <a:srgbClr val="CC0000"/>
                </a:solidFill>
                <a:latin typeface="微软雅黑" panose="020B0503020204020204" pitchFamily="34" charset="-122"/>
              </a:rPr>
              <a:t>                                                       公允价值之和</a:t>
            </a:r>
            <a:endParaRPr lang="zh-CN" altLang="en-US" sz="2000" b="1" dirty="0">
              <a:solidFill>
                <a:srgbClr val="CC0000"/>
              </a:solidFill>
              <a:latin typeface="微软雅黑" panose="020B0503020204020204" pitchFamily="34" charset="-122"/>
            </a:endParaRPr>
          </a:p>
          <a:p>
            <a:pPr eaLnBrk="1" hangingPunct="1">
              <a:lnSpc>
                <a:spcPct val="130000"/>
              </a:lnSpc>
              <a:spcBef>
                <a:spcPct val="15000"/>
              </a:spcBef>
              <a:buFontTx/>
            </a:pPr>
            <a:r>
              <a:rPr lang="zh-CN" altLang="en-US" b="1" dirty="0">
                <a:latin typeface="微软雅黑" panose="020B0503020204020204" pitchFamily="34" charset="-122"/>
              </a:rPr>
              <a:t>购买日之前因权益法形成的其他综合收益或其他资本公积</a:t>
            </a:r>
            <a:r>
              <a:rPr lang="zh-CN" altLang="en-US" b="1" dirty="0">
                <a:solidFill>
                  <a:srgbClr val="FF0000"/>
                </a:solidFill>
                <a:latin typeface="微软雅黑" panose="020B0503020204020204" pitchFamily="34" charset="-122"/>
              </a:rPr>
              <a:t>暂时不作处理，</a:t>
            </a:r>
            <a:r>
              <a:rPr lang="zh-CN" altLang="en-US" b="1" dirty="0">
                <a:solidFill>
                  <a:srgbClr val="0000CC"/>
                </a:solidFill>
                <a:latin typeface="微软雅黑" panose="020B0503020204020204" pitchFamily="34" charset="-122"/>
              </a:rPr>
              <a:t>待到处置</a:t>
            </a:r>
            <a:r>
              <a:rPr lang="zh-CN" altLang="en-US" b="1" dirty="0">
                <a:latin typeface="微软雅黑" panose="020B0503020204020204" pitchFamily="34" charset="-122"/>
              </a:rPr>
              <a:t>该项</a:t>
            </a:r>
            <a:endParaRPr lang="zh-CN" altLang="en-US" b="1" dirty="0">
              <a:solidFill>
                <a:srgbClr val="0000CC"/>
              </a:solidFill>
              <a:latin typeface="微软雅黑" panose="020B0503020204020204" pitchFamily="34" charset="-122"/>
            </a:endParaRPr>
          </a:p>
          <a:p>
            <a:pPr eaLnBrk="1" hangingPunct="1">
              <a:lnSpc>
                <a:spcPct val="130000"/>
              </a:lnSpc>
              <a:spcBef>
                <a:spcPct val="15000"/>
              </a:spcBef>
              <a:buFontTx/>
            </a:pPr>
            <a:r>
              <a:rPr lang="zh-CN" altLang="en-US" b="1" dirty="0">
                <a:latin typeface="微软雅黑" panose="020B0503020204020204" pitchFamily="34" charset="-122"/>
              </a:rPr>
              <a:t>投资时将与其相关的其他综合收益或其他资本公积再按长期股权投资的规定进行处理</a:t>
            </a:r>
            <a:r>
              <a:rPr lang="zh-CN" altLang="en-US" dirty="0">
                <a:latin typeface="微软雅黑" panose="020B0503020204020204" pitchFamily="34" charset="-122"/>
              </a:rPr>
              <a:t> </a:t>
            </a:r>
            <a:endParaRPr lang="zh-CN" altLang="en-US" dirty="0">
              <a:latin typeface="微软雅黑" panose="020B0503020204020204" pitchFamily="34" charset="-122"/>
            </a:endParaRPr>
          </a:p>
        </p:txBody>
      </p:sp>
      <p:sp>
        <p:nvSpPr>
          <p:cNvPr id="53253" name="Rectangle 4"/>
          <p:cNvSpPr/>
          <p:nvPr/>
        </p:nvSpPr>
        <p:spPr>
          <a:xfrm>
            <a:off x="368300" y="1371600"/>
            <a:ext cx="514350" cy="4165600"/>
          </a:xfrm>
          <a:prstGeom prst="rect">
            <a:avLst/>
          </a:prstGeom>
          <a:solidFill>
            <a:srgbClr val="CCFFFF"/>
          </a:solidFill>
          <a:ln w="9525">
            <a:noFill/>
          </a:ln>
        </p:spPr>
        <p:txBody>
          <a:bodyPr lIns="108850" tIns="54425" rIns="108850" bIns="54425">
            <a:spAutoFit/>
          </a:bodyPr>
          <a:p>
            <a:pPr eaLnBrk="1" hangingPunct="1">
              <a:lnSpc>
                <a:spcPct val="185000"/>
              </a:lnSpc>
              <a:buFontTx/>
            </a:pPr>
            <a:r>
              <a:rPr lang="zh-CN" altLang="en-US" sz="2400" b="1" dirty="0">
                <a:solidFill>
                  <a:srgbClr val="CC0000"/>
                </a:solidFill>
                <a:latin typeface="微软雅黑" panose="020B0503020204020204" pitchFamily="34" charset="-122"/>
              </a:rPr>
              <a:t>个别财务报表</a:t>
            </a:r>
            <a:endParaRPr lang="zh-CN" altLang="en-US" sz="2400" b="1" dirty="0">
              <a:solidFill>
                <a:srgbClr val="CC0000"/>
              </a:solidFill>
              <a:latin typeface="微软雅黑" panose="020B0503020204020204" pitchFamily="34" charset="-122"/>
            </a:endParaRPr>
          </a:p>
        </p:txBody>
      </p:sp>
      <p:sp>
        <p:nvSpPr>
          <p:cNvPr id="188421" name="AutoShape 5"/>
          <p:cNvSpPr/>
          <p:nvPr/>
        </p:nvSpPr>
        <p:spPr>
          <a:xfrm>
            <a:off x="1016000" y="1066800"/>
            <a:ext cx="2230438" cy="762000"/>
          </a:xfrm>
          <a:prstGeom prst="rightArrow">
            <a:avLst>
              <a:gd name="adj1" fmla="val 67648"/>
              <a:gd name="adj2" fmla="val 120389"/>
            </a:avLst>
          </a:prstGeom>
          <a:solidFill>
            <a:srgbClr val="CCECFF"/>
          </a:solidFill>
          <a:ln w="9525">
            <a:noFill/>
          </a:ln>
        </p:spPr>
        <p:txBody>
          <a:bodyPr wrap="none" lIns="108850" tIns="54425" rIns="108850" bIns="54425" anchor="ctr" anchorCtr="0"/>
          <a:p>
            <a:pPr algn="ctr" eaLnBrk="1" hangingPunct="1">
              <a:buFontTx/>
            </a:pPr>
            <a:r>
              <a:rPr lang="zh-CN" altLang="en-US" sz="2000" b="1" dirty="0">
                <a:solidFill>
                  <a:srgbClr val="FF0000"/>
                </a:solidFill>
                <a:latin typeface="微软雅黑" panose="020B0503020204020204" pitchFamily="34" charset="-122"/>
              </a:rPr>
              <a:t>初始投资成本</a:t>
            </a:r>
            <a:endParaRPr lang="zh-CN" altLang="en-US" sz="2000" b="1" dirty="0">
              <a:solidFill>
                <a:srgbClr val="FF0000"/>
              </a:solidFill>
              <a:latin typeface="微软雅黑" panose="020B0503020204020204" pitchFamily="34" charset="-122"/>
            </a:endParaRPr>
          </a:p>
        </p:txBody>
      </p:sp>
      <p:sp>
        <p:nvSpPr>
          <p:cNvPr id="188422" name="AutoShape 6"/>
          <p:cNvSpPr/>
          <p:nvPr/>
        </p:nvSpPr>
        <p:spPr>
          <a:xfrm>
            <a:off x="1066800" y="2463800"/>
            <a:ext cx="1879600" cy="952500"/>
          </a:xfrm>
          <a:prstGeom prst="rightArrow">
            <a:avLst>
              <a:gd name="adj1" fmla="val 74333"/>
              <a:gd name="adj2" fmla="val 84168"/>
            </a:avLst>
          </a:prstGeom>
          <a:solidFill>
            <a:srgbClr val="CCECFF"/>
          </a:solidFill>
          <a:ln w="9525">
            <a:noFill/>
          </a:ln>
        </p:spPr>
        <p:txBody>
          <a:bodyPr wrap="none" lIns="108850" tIns="54425" rIns="108850" bIns="54425" anchor="ctr" anchorCtr="0"/>
          <a:p>
            <a:pPr algn="ctr" eaLnBrk="1" hangingPunct="1">
              <a:buFontTx/>
            </a:pPr>
            <a:r>
              <a:rPr lang="zh-CN" altLang="en-US" sz="2000" b="1" dirty="0">
                <a:solidFill>
                  <a:srgbClr val="FF0000"/>
                </a:solidFill>
                <a:latin typeface="微软雅黑" panose="020B0503020204020204" pitchFamily="34" charset="-122"/>
              </a:rPr>
              <a:t>原采用</a:t>
            </a:r>
            <a:endParaRPr lang="zh-CN" altLang="en-US" sz="2000" b="1" dirty="0">
              <a:solidFill>
                <a:srgbClr val="FF0000"/>
              </a:solidFill>
              <a:latin typeface="微软雅黑" panose="020B0503020204020204" pitchFamily="34" charset="-122"/>
            </a:endParaRPr>
          </a:p>
          <a:p>
            <a:pPr algn="ctr" eaLnBrk="1" hangingPunct="1">
              <a:buFontTx/>
            </a:pPr>
            <a:r>
              <a:rPr lang="zh-CN" altLang="en-US" sz="2000" b="1" dirty="0">
                <a:solidFill>
                  <a:srgbClr val="FF0000"/>
                </a:solidFill>
                <a:latin typeface="微软雅黑" panose="020B0503020204020204" pitchFamily="34" charset="-122"/>
              </a:rPr>
              <a:t>权益法核算</a:t>
            </a:r>
            <a:endParaRPr lang="zh-CN" altLang="en-US" sz="2000" b="1" dirty="0">
              <a:solidFill>
                <a:srgbClr val="FF0000"/>
              </a:solidFill>
              <a:latin typeface="微软雅黑" panose="020B0503020204020204" pitchFamily="34" charset="-122"/>
            </a:endParaRPr>
          </a:p>
        </p:txBody>
      </p:sp>
      <p:sp>
        <p:nvSpPr>
          <p:cNvPr id="188423" name="AutoShape 7"/>
          <p:cNvSpPr/>
          <p:nvPr/>
        </p:nvSpPr>
        <p:spPr>
          <a:xfrm>
            <a:off x="914400" y="4686300"/>
            <a:ext cx="2235200" cy="952500"/>
          </a:xfrm>
          <a:prstGeom prst="rightArrow">
            <a:avLst>
              <a:gd name="adj1" fmla="val 81333"/>
              <a:gd name="adj2" fmla="val 99505"/>
            </a:avLst>
          </a:prstGeom>
          <a:solidFill>
            <a:srgbClr val="CCECFF"/>
          </a:solidFill>
          <a:ln w="9525">
            <a:noFill/>
          </a:ln>
        </p:spPr>
        <p:txBody>
          <a:bodyPr wrap="none" lIns="108850" tIns="54425" rIns="108850" bIns="54425" anchor="ctr" anchorCtr="0"/>
          <a:p>
            <a:pPr algn="ctr" eaLnBrk="1" hangingPunct="1">
              <a:buFontTx/>
            </a:pPr>
            <a:r>
              <a:rPr lang="zh-CN" altLang="en-US" sz="2000" b="1" dirty="0">
                <a:solidFill>
                  <a:srgbClr val="FF0000"/>
                </a:solidFill>
                <a:latin typeface="微软雅黑" panose="020B0503020204020204" pitchFamily="34" charset="-122"/>
              </a:rPr>
              <a:t>原采用</a:t>
            </a:r>
            <a:endParaRPr lang="zh-CN" altLang="en-US" sz="2000" b="1" dirty="0">
              <a:solidFill>
                <a:srgbClr val="FF0000"/>
              </a:solidFill>
              <a:latin typeface="微软雅黑" panose="020B0503020204020204" pitchFamily="34" charset="-122"/>
            </a:endParaRPr>
          </a:p>
          <a:p>
            <a:pPr algn="ctr" eaLnBrk="1" hangingPunct="1">
              <a:buFontTx/>
            </a:pPr>
            <a:r>
              <a:rPr lang="zh-CN" altLang="en-US" sz="2000" b="1" dirty="0">
                <a:solidFill>
                  <a:srgbClr val="FF0000"/>
                </a:solidFill>
                <a:latin typeface="微软雅黑" panose="020B0503020204020204" pitchFamily="34" charset="-122"/>
              </a:rPr>
              <a:t>公允价值计量</a:t>
            </a:r>
            <a:endParaRPr lang="zh-CN" altLang="en-US" sz="2000" b="1" dirty="0">
              <a:solidFill>
                <a:srgbClr val="FF0000"/>
              </a:solidFill>
              <a:latin typeface="微软雅黑" panose="020B0503020204020204" pitchFamily="34" charset="-122"/>
            </a:endParaRPr>
          </a:p>
        </p:txBody>
      </p:sp>
      <p:sp>
        <p:nvSpPr>
          <p:cNvPr id="188424" name="AutoShape 8"/>
          <p:cNvSpPr/>
          <p:nvPr/>
        </p:nvSpPr>
        <p:spPr>
          <a:xfrm>
            <a:off x="2933700" y="4457700"/>
            <a:ext cx="8915400" cy="1308100"/>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30000"/>
              </a:lnSpc>
              <a:buFontTx/>
            </a:pPr>
            <a:r>
              <a:rPr lang="zh-CN" altLang="en-US" sz="2000" b="1" dirty="0">
                <a:solidFill>
                  <a:srgbClr val="0000CC"/>
                </a:solidFill>
                <a:latin typeface="微软雅黑" panose="020B0503020204020204" pitchFamily="34" charset="-122"/>
              </a:rPr>
              <a:t>初始投资成本</a:t>
            </a:r>
            <a:r>
              <a:rPr lang="en-US" altLang="zh-CN" sz="2000" b="1" dirty="0">
                <a:latin typeface="微软雅黑" panose="020B0503020204020204" pitchFamily="34" charset="-122"/>
              </a:rPr>
              <a:t>=</a:t>
            </a:r>
            <a:r>
              <a:rPr lang="zh-CN" altLang="en-US" sz="2000" b="1" dirty="0">
                <a:solidFill>
                  <a:srgbClr val="0000CC"/>
                </a:solidFill>
                <a:latin typeface="微软雅黑" panose="020B0503020204020204" pitchFamily="34" charset="-122"/>
              </a:rPr>
              <a:t>原公允价值计量的</a:t>
            </a:r>
            <a:r>
              <a:rPr lang="zh-CN" altLang="en-US" sz="2000" b="1" dirty="0">
                <a:solidFill>
                  <a:srgbClr val="CC0000"/>
                </a:solidFill>
                <a:latin typeface="微软雅黑" panose="020B0503020204020204" pitchFamily="34" charset="-122"/>
              </a:rPr>
              <a:t>账面价值</a:t>
            </a:r>
            <a:r>
              <a:rPr lang="zh-CN" altLang="en-US" sz="2000" b="1" dirty="0">
                <a:latin typeface="微软雅黑" panose="020B0503020204020204" pitchFamily="34" charset="-122"/>
              </a:rPr>
              <a:t>＋购买日为取得新股份所支付的</a:t>
            </a:r>
            <a:endParaRPr lang="zh-CN" altLang="en-US" sz="2000" b="1" dirty="0">
              <a:latin typeface="微软雅黑" panose="020B0503020204020204" pitchFamily="34" charset="-122"/>
            </a:endParaRPr>
          </a:p>
          <a:p>
            <a:pPr eaLnBrk="1" hangingPunct="1">
              <a:lnSpc>
                <a:spcPct val="130000"/>
              </a:lnSpc>
              <a:buFontTx/>
            </a:pPr>
            <a:r>
              <a:rPr lang="zh-CN" altLang="en-US" sz="2000" b="1" dirty="0">
                <a:solidFill>
                  <a:srgbClr val="CC0000"/>
                </a:solidFill>
                <a:latin typeface="微软雅黑" panose="020B0503020204020204" pitchFamily="34" charset="-122"/>
              </a:rPr>
              <a:t>                                                                    对价的公允价值之和</a:t>
            </a:r>
            <a:endParaRPr lang="zh-CN" altLang="en-US" sz="2000" b="1" dirty="0">
              <a:solidFill>
                <a:srgbClr val="CC0000"/>
              </a:solidFill>
              <a:latin typeface="微软雅黑" panose="020B0503020204020204" pitchFamily="34" charset="-122"/>
            </a:endParaRPr>
          </a:p>
          <a:p>
            <a:pPr eaLnBrk="1" hangingPunct="1">
              <a:lnSpc>
                <a:spcPct val="130000"/>
              </a:lnSpc>
              <a:buFontTx/>
            </a:pPr>
            <a:r>
              <a:rPr lang="zh-CN" altLang="en-US" sz="2000" b="1" dirty="0">
                <a:latin typeface="微软雅黑" panose="020B0503020204020204" pitchFamily="34" charset="-122"/>
              </a:rPr>
              <a:t>购买日之前持有的被购买方股权涉及其他综合收益的</a:t>
            </a:r>
            <a:r>
              <a:rPr lang="zh-CN" altLang="en-US" sz="2000" b="1" dirty="0">
                <a:solidFill>
                  <a:srgbClr val="0000CC"/>
                </a:solidFill>
                <a:latin typeface="微软雅黑" panose="020B0503020204020204" pitchFamily="34" charset="-122"/>
              </a:rPr>
              <a:t>转入留存收益</a:t>
            </a:r>
            <a:endParaRPr lang="zh-CN" altLang="en-US" sz="2000" b="1" dirty="0">
              <a:solidFill>
                <a:srgbClr val="0000CC"/>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8421"/>
                                        </p:tgtEl>
                                        <p:attrNameLst>
                                          <p:attrName>style.visibility</p:attrName>
                                        </p:attrNameLst>
                                      </p:cBhvr>
                                      <p:to>
                                        <p:strVal val="visible"/>
                                      </p:to>
                                    </p:set>
                                    <p:anim calcmode="lin" valueType="num">
                                      <p:cBhvr additive="base">
                                        <p:cTn id="7" dur="500" fill="hold"/>
                                        <p:tgtEl>
                                          <p:spTgt spid="188421"/>
                                        </p:tgtEl>
                                        <p:attrNameLst>
                                          <p:attrName>ppt_x</p:attrName>
                                        </p:attrNameLst>
                                      </p:cBhvr>
                                      <p:tavLst>
                                        <p:tav tm="0">
                                          <p:val>
                                            <p:strVal val="0-#ppt_w/2"/>
                                          </p:val>
                                        </p:tav>
                                        <p:tav tm="100000">
                                          <p:val>
                                            <p:strVal val="#ppt_x"/>
                                          </p:val>
                                        </p:tav>
                                      </p:tavLst>
                                    </p:anim>
                                    <p:anim calcmode="lin" valueType="num">
                                      <p:cBhvr additive="base">
                                        <p:cTn id="8" dur="500" fill="hold"/>
                                        <p:tgtEl>
                                          <p:spTgt spid="1884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88418"/>
                                        </p:tgtEl>
                                        <p:attrNameLst>
                                          <p:attrName>style.visibility</p:attrName>
                                        </p:attrNameLst>
                                      </p:cBhvr>
                                      <p:to>
                                        <p:strVal val="visible"/>
                                      </p:to>
                                    </p:set>
                                    <p:animEffect transition="in" filter="slide(fromLeft)">
                                      <p:cBhvr>
                                        <p:cTn id="12" dur="1000"/>
                                        <p:tgtEl>
                                          <p:spTgt spid="18841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88422"/>
                                        </p:tgtEl>
                                        <p:attrNameLst>
                                          <p:attrName>style.visibility</p:attrName>
                                        </p:attrNameLst>
                                      </p:cBhvr>
                                      <p:to>
                                        <p:strVal val="visible"/>
                                      </p:to>
                                    </p:set>
                                    <p:anim calcmode="lin" valueType="num">
                                      <p:cBhvr additive="base">
                                        <p:cTn id="17" dur="500" fill="hold"/>
                                        <p:tgtEl>
                                          <p:spTgt spid="188422"/>
                                        </p:tgtEl>
                                        <p:attrNameLst>
                                          <p:attrName>ppt_x</p:attrName>
                                        </p:attrNameLst>
                                      </p:cBhvr>
                                      <p:tavLst>
                                        <p:tav tm="0">
                                          <p:val>
                                            <p:strVal val="0-#ppt_w/2"/>
                                          </p:val>
                                        </p:tav>
                                        <p:tav tm="100000">
                                          <p:val>
                                            <p:strVal val="#ppt_x"/>
                                          </p:val>
                                        </p:tav>
                                      </p:tavLst>
                                    </p:anim>
                                    <p:anim calcmode="lin" valueType="num">
                                      <p:cBhvr additive="base">
                                        <p:cTn id="18" dur="500" fill="hold"/>
                                        <p:tgtEl>
                                          <p:spTgt spid="188422"/>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2" presetClass="entr" presetSubtype="8" fill="hold" grpId="0" nodeType="afterEffect">
                                  <p:stCondLst>
                                    <p:cond delay="0"/>
                                  </p:stCondLst>
                                  <p:childTnLst>
                                    <p:set>
                                      <p:cBhvr>
                                        <p:cTn id="21" dur="1" fill="hold">
                                          <p:stCondLst>
                                            <p:cond delay="0"/>
                                          </p:stCondLst>
                                        </p:cTn>
                                        <p:tgtEl>
                                          <p:spTgt spid="188419"/>
                                        </p:tgtEl>
                                        <p:attrNameLst>
                                          <p:attrName>style.visibility</p:attrName>
                                        </p:attrNameLst>
                                      </p:cBhvr>
                                      <p:to>
                                        <p:strVal val="visible"/>
                                      </p:to>
                                    </p:set>
                                    <p:animEffect transition="in" filter="slide(fromLeft)">
                                      <p:cBhvr>
                                        <p:cTn id="22" dur="1000"/>
                                        <p:tgtEl>
                                          <p:spTgt spid="18841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88423"/>
                                        </p:tgtEl>
                                        <p:attrNameLst>
                                          <p:attrName>style.visibility</p:attrName>
                                        </p:attrNameLst>
                                      </p:cBhvr>
                                      <p:to>
                                        <p:strVal val="visible"/>
                                      </p:to>
                                    </p:set>
                                    <p:anim calcmode="lin" valueType="num">
                                      <p:cBhvr additive="base">
                                        <p:cTn id="27" dur="500" fill="hold"/>
                                        <p:tgtEl>
                                          <p:spTgt spid="188423"/>
                                        </p:tgtEl>
                                        <p:attrNameLst>
                                          <p:attrName>ppt_x</p:attrName>
                                        </p:attrNameLst>
                                      </p:cBhvr>
                                      <p:tavLst>
                                        <p:tav tm="0">
                                          <p:val>
                                            <p:strVal val="0-#ppt_w/2"/>
                                          </p:val>
                                        </p:tav>
                                        <p:tav tm="100000">
                                          <p:val>
                                            <p:strVal val="#ppt_x"/>
                                          </p:val>
                                        </p:tav>
                                      </p:tavLst>
                                    </p:anim>
                                    <p:anim calcmode="lin" valueType="num">
                                      <p:cBhvr additive="base">
                                        <p:cTn id="28" dur="500" fill="hold"/>
                                        <p:tgtEl>
                                          <p:spTgt spid="188423"/>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childTnLst>
                                    <p:set>
                                      <p:cBhvr>
                                        <p:cTn id="31" dur="1" fill="hold">
                                          <p:stCondLst>
                                            <p:cond delay="0"/>
                                          </p:stCondLst>
                                        </p:cTn>
                                        <p:tgtEl>
                                          <p:spTgt spid="188424"/>
                                        </p:tgtEl>
                                        <p:attrNameLst>
                                          <p:attrName>style.visibility</p:attrName>
                                        </p:attrNameLst>
                                      </p:cBhvr>
                                      <p:to>
                                        <p:strVal val="visible"/>
                                      </p:to>
                                    </p:set>
                                    <p:animEffect transition="in" filter="slide(fromLeft)">
                                      <p:cBhvr>
                                        <p:cTn id="32" dur="1000"/>
                                        <p:tgtEl>
                                          <p:spTgt spid="188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8" grpId="0" animBg="1"/>
      <p:bldP spid="188419" grpId="0" animBg="1"/>
      <p:bldP spid="188421" grpId="0" animBg="1"/>
      <p:bldP spid="188422" grpId="0" animBg="1"/>
      <p:bldP spid="188423" grpId="0" animBg="1"/>
      <p:bldP spid="18842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Rectangle 2"/>
          <p:cNvSpPr>
            <a:spLocks noGrp="1"/>
          </p:cNvSpPr>
          <p:nvPr>
            <p:ph type="body" idx="4294967295"/>
          </p:nvPr>
        </p:nvSpPr>
        <p:spPr>
          <a:xfrm>
            <a:off x="0" y="901700"/>
            <a:ext cx="11298555" cy="5029200"/>
          </a:xfrm>
          <a:prstGeom prst="rect">
            <a:avLst/>
          </a:prstGeom>
          <a:noFill/>
          <a:ln w="9525">
            <a:noFill/>
          </a:ln>
        </p:spPr>
        <p:txBody>
          <a:bodyPr lIns="108850" tIns="54425" rIns="108850" bIns="54425"/>
          <a:p>
            <a:pPr marL="0" indent="422275" defTabSz="1085850" eaLnBrk="1" hangingPunct="1">
              <a:lnSpc>
                <a:spcPct val="130000"/>
              </a:lnSpc>
              <a:buNone/>
            </a:pPr>
            <a:r>
              <a:rPr lang="en-US" altLang="zh-CN" sz="2400" b="1" dirty="0">
                <a:solidFill>
                  <a:srgbClr val="0000CC"/>
                </a:solidFill>
                <a:latin typeface="微软雅黑" panose="020B0503020204020204" pitchFamily="34" charset="-122"/>
              </a:rPr>
              <a:t>【</a:t>
            </a:r>
            <a:r>
              <a:rPr lang="zh-CN" altLang="en-US" sz="2400" b="1" dirty="0">
                <a:solidFill>
                  <a:srgbClr val="0000CC"/>
                </a:solidFill>
                <a:latin typeface="微软雅黑" panose="020B0503020204020204" pitchFamily="34" charset="-122"/>
              </a:rPr>
              <a:t>例题</a:t>
            </a:r>
            <a:r>
              <a:rPr lang="en-US" altLang="zh-CN" sz="2400" b="1" dirty="0">
                <a:solidFill>
                  <a:srgbClr val="0000CC"/>
                </a:solidFill>
                <a:latin typeface="微软雅黑" panose="020B0503020204020204" pitchFamily="34" charset="-122"/>
              </a:rPr>
              <a:t>4】</a:t>
            </a:r>
            <a:r>
              <a:rPr lang="en-US" altLang="zh-CN" sz="2400" dirty="0">
                <a:solidFill>
                  <a:srgbClr val="000000"/>
                </a:solidFill>
                <a:latin typeface="微软雅黑" panose="020B0503020204020204" pitchFamily="34" charset="-122"/>
              </a:rPr>
              <a:t>2017</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日，甲公司以</a:t>
            </a:r>
            <a:r>
              <a:rPr lang="en-US" altLang="zh-CN" sz="2400" dirty="0">
                <a:solidFill>
                  <a:srgbClr val="000000"/>
                </a:solidFill>
                <a:latin typeface="微软雅黑" panose="020B0503020204020204" pitchFamily="34" charset="-122"/>
              </a:rPr>
              <a:t>1 050</a:t>
            </a:r>
            <a:r>
              <a:rPr lang="zh-CN" altLang="en-US" sz="2400" dirty="0">
                <a:solidFill>
                  <a:srgbClr val="000000"/>
                </a:solidFill>
                <a:latin typeface="微软雅黑" panose="020B0503020204020204" pitchFamily="34" charset="-122"/>
              </a:rPr>
              <a:t>万元取得</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20</a:t>
            </a:r>
            <a:r>
              <a:rPr lang="zh-CN" altLang="en-US" sz="2400" dirty="0">
                <a:solidFill>
                  <a:srgbClr val="000000"/>
                </a:solidFill>
                <a:latin typeface="微软雅黑" panose="020B0503020204020204" pitchFamily="34" charset="-122"/>
              </a:rPr>
              <a:t>％的股权，款项以银行存款支付， </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2010</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日可辨认净资产公允价值总额为</a:t>
            </a:r>
            <a:r>
              <a:rPr lang="en-US" altLang="zh-CN" sz="2400" dirty="0">
                <a:solidFill>
                  <a:srgbClr val="000000"/>
                </a:solidFill>
                <a:latin typeface="微软雅黑" panose="020B0503020204020204" pitchFamily="34" charset="-122"/>
              </a:rPr>
              <a:t>5 000</a:t>
            </a:r>
            <a:r>
              <a:rPr lang="zh-CN" altLang="en-US" sz="2400" dirty="0">
                <a:solidFill>
                  <a:srgbClr val="000000"/>
                </a:solidFill>
                <a:latin typeface="微软雅黑" panose="020B0503020204020204" pitchFamily="34" charset="-122"/>
              </a:rPr>
              <a:t>万元（假定其公允价值等于账面价值），因对</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公司具有重大影响，甲公司对该项投资采用权益法核算。甲公司每年均按</a:t>
            </a:r>
            <a:r>
              <a:rPr lang="en-US" altLang="zh-CN" sz="2400" dirty="0">
                <a:solidFill>
                  <a:srgbClr val="000000"/>
                </a:solidFill>
                <a:latin typeface="微软雅黑" panose="020B0503020204020204" pitchFamily="34" charset="-122"/>
              </a:rPr>
              <a:t>10</a:t>
            </a:r>
            <a:r>
              <a:rPr lang="zh-CN" altLang="en-US" sz="2400" dirty="0">
                <a:solidFill>
                  <a:srgbClr val="000000"/>
                </a:solidFill>
                <a:latin typeface="微软雅黑" panose="020B0503020204020204" pitchFamily="34" charset="-122"/>
              </a:rPr>
              <a:t>％提取盈余公积。</a:t>
            </a:r>
            <a:endParaRPr lang="zh-CN" altLang="en-US" sz="2400" dirty="0">
              <a:solidFill>
                <a:srgbClr val="000000"/>
              </a:solidFill>
              <a:latin typeface="微软雅黑" panose="020B0503020204020204" pitchFamily="34" charset="-122"/>
            </a:endParaRPr>
          </a:p>
          <a:p>
            <a:pPr marL="0" indent="422275" defTabSz="1085850" eaLnBrk="1" hangingPunct="1">
              <a:lnSpc>
                <a:spcPct val="130000"/>
              </a:lnSpc>
              <a:buNone/>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2017</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公司实现净利润</a:t>
            </a:r>
            <a:r>
              <a:rPr lang="en-US" altLang="zh-CN" sz="2400" dirty="0">
                <a:solidFill>
                  <a:srgbClr val="000000"/>
                </a:solidFill>
                <a:latin typeface="微软雅黑" panose="020B0503020204020204" pitchFamily="34" charset="-122"/>
              </a:rPr>
              <a:t>800</a:t>
            </a:r>
            <a:r>
              <a:rPr lang="zh-CN" altLang="en-US" sz="2400" dirty="0">
                <a:solidFill>
                  <a:srgbClr val="000000"/>
                </a:solidFill>
                <a:latin typeface="微软雅黑" panose="020B0503020204020204" pitchFamily="34" charset="-122"/>
              </a:rPr>
              <a:t>万元，未分派现金股利。因可供出售金融资产公允价值变动确认其他综合收益</a:t>
            </a:r>
            <a:r>
              <a:rPr lang="en-US" altLang="zh-CN" sz="2400" dirty="0">
                <a:solidFill>
                  <a:srgbClr val="000000"/>
                </a:solidFill>
                <a:latin typeface="微软雅黑" panose="020B0503020204020204" pitchFamily="34" charset="-122"/>
              </a:rPr>
              <a:t>200</a:t>
            </a:r>
            <a:r>
              <a:rPr lang="zh-CN" altLang="en-US" sz="2400" dirty="0">
                <a:solidFill>
                  <a:srgbClr val="000000"/>
                </a:solidFill>
                <a:latin typeface="微软雅黑" panose="020B0503020204020204" pitchFamily="34" charset="-122"/>
              </a:rPr>
              <a:t>万元。</a:t>
            </a:r>
            <a:endParaRPr lang="zh-CN" altLang="en-US" sz="2400" dirty="0">
              <a:solidFill>
                <a:srgbClr val="000000"/>
              </a:solidFill>
              <a:latin typeface="微软雅黑" panose="020B0503020204020204" pitchFamily="34" charset="-122"/>
            </a:endParaRPr>
          </a:p>
          <a:p>
            <a:pPr marL="0" indent="422275" defTabSz="1085850" eaLnBrk="1" hangingPunct="1">
              <a:lnSpc>
                <a:spcPct val="130000"/>
              </a:lnSpc>
              <a:buNone/>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2018</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日，甲公司又以</a:t>
            </a:r>
            <a:r>
              <a:rPr lang="en-US" altLang="zh-CN" sz="2400" dirty="0">
                <a:solidFill>
                  <a:srgbClr val="000000"/>
                </a:solidFill>
                <a:latin typeface="微软雅黑" panose="020B0503020204020204" pitchFamily="34" charset="-122"/>
              </a:rPr>
              <a:t>2 600</a:t>
            </a:r>
            <a:r>
              <a:rPr lang="zh-CN" altLang="en-US" sz="2400" dirty="0">
                <a:solidFill>
                  <a:srgbClr val="000000"/>
                </a:solidFill>
                <a:latin typeface="微软雅黑" panose="020B0503020204020204" pitchFamily="34" charset="-122"/>
              </a:rPr>
              <a:t>万元取得</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40</a:t>
            </a:r>
            <a:r>
              <a:rPr lang="zh-CN" altLang="en-US" sz="2400" dirty="0">
                <a:solidFill>
                  <a:srgbClr val="000000"/>
                </a:solidFill>
                <a:latin typeface="微软雅黑" panose="020B0503020204020204" pitchFamily="34" charset="-122"/>
              </a:rPr>
              <a:t>％的股权，款项以银行存款支付，当日</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公司可辨认净资产公允价值总额为</a:t>
            </a:r>
            <a:r>
              <a:rPr lang="en-US" altLang="zh-CN" sz="2400" dirty="0">
                <a:solidFill>
                  <a:srgbClr val="000000"/>
                </a:solidFill>
                <a:latin typeface="微软雅黑" panose="020B0503020204020204" pitchFamily="34" charset="-122"/>
              </a:rPr>
              <a:t>6 000</a:t>
            </a:r>
            <a:r>
              <a:rPr lang="zh-CN" altLang="en-US" sz="2400" dirty="0">
                <a:solidFill>
                  <a:srgbClr val="000000"/>
                </a:solidFill>
                <a:latin typeface="微软雅黑" panose="020B0503020204020204" pitchFamily="34" charset="-122"/>
              </a:rPr>
              <a:t>万元，取得该部分股权后，甲公司能够对</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公司实施控制，因此甲公司将对</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公司的股权投资转为成本法核算。 甲公司之前所取得的</a:t>
            </a:r>
            <a:r>
              <a:rPr lang="en-US" altLang="zh-CN" sz="2400" dirty="0">
                <a:solidFill>
                  <a:srgbClr val="000000"/>
                </a:solidFill>
                <a:latin typeface="微软雅黑" panose="020B0503020204020204" pitchFamily="34" charset="-122"/>
              </a:rPr>
              <a:t>20%</a:t>
            </a:r>
            <a:r>
              <a:rPr lang="zh-CN" altLang="en-US" sz="2400" dirty="0">
                <a:solidFill>
                  <a:srgbClr val="000000"/>
                </a:solidFill>
                <a:latin typeface="微软雅黑" panose="020B0503020204020204" pitchFamily="34" charset="-122"/>
              </a:rPr>
              <a:t>股权于购买日的公允价值为</a:t>
            </a:r>
            <a:r>
              <a:rPr lang="en-US" altLang="zh-CN" sz="2400" dirty="0">
                <a:solidFill>
                  <a:srgbClr val="000000"/>
                </a:solidFill>
                <a:latin typeface="微软雅黑" panose="020B0503020204020204" pitchFamily="34" charset="-122"/>
              </a:rPr>
              <a:t>1300</a:t>
            </a:r>
            <a:r>
              <a:rPr lang="zh-CN" altLang="en-US" sz="2400" dirty="0">
                <a:solidFill>
                  <a:srgbClr val="000000"/>
                </a:solidFill>
                <a:latin typeface="微软雅黑" panose="020B0503020204020204" pitchFamily="34" charset="-122"/>
              </a:rPr>
              <a:t>万元。</a:t>
            </a:r>
            <a:endParaRPr lang="zh-CN" altLang="en-GB" sz="2400" dirty="0">
              <a:solidFill>
                <a:srgbClr val="000000"/>
              </a:solidFill>
              <a:latin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2" name="Rectangle 2"/>
          <p:cNvSpPr/>
          <p:nvPr/>
        </p:nvSpPr>
        <p:spPr>
          <a:xfrm>
            <a:off x="590550" y="1620838"/>
            <a:ext cx="10656888" cy="14890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25000"/>
              </a:lnSpc>
              <a:buFontTx/>
            </a:pPr>
            <a:r>
              <a:rPr lang="en-US" altLang="zh-CN" sz="2400" b="1" dirty="0">
                <a:solidFill>
                  <a:srgbClr val="3333FF"/>
                </a:solidFill>
                <a:latin typeface="微软雅黑" panose="020B0503020204020204" pitchFamily="34" charset="-122"/>
              </a:rPr>
              <a:t>①2017</a:t>
            </a:r>
            <a:r>
              <a:rPr lang="zh-CN" altLang="en-US" sz="2400" b="1" dirty="0">
                <a:solidFill>
                  <a:srgbClr val="3333FF"/>
                </a:solidFill>
                <a:latin typeface="微软雅黑" panose="020B0503020204020204" pitchFamily="34" charset="-122"/>
              </a:rPr>
              <a:t>年</a:t>
            </a:r>
            <a:r>
              <a:rPr lang="en-US" altLang="zh-CN" sz="2400" b="1" dirty="0">
                <a:solidFill>
                  <a:srgbClr val="3333FF"/>
                </a:solidFill>
                <a:latin typeface="微软雅黑" panose="020B0503020204020204" pitchFamily="34" charset="-122"/>
              </a:rPr>
              <a:t>1</a:t>
            </a:r>
            <a:r>
              <a:rPr lang="zh-CN" altLang="en-US" sz="2400" b="1" dirty="0">
                <a:solidFill>
                  <a:srgbClr val="3333FF"/>
                </a:solidFill>
                <a:latin typeface="微软雅黑" panose="020B0503020204020204" pitchFamily="34" charset="-122"/>
              </a:rPr>
              <a:t>月</a:t>
            </a:r>
            <a:r>
              <a:rPr lang="en-US" altLang="zh-CN" sz="2400" b="1" dirty="0">
                <a:solidFill>
                  <a:srgbClr val="3333FF"/>
                </a:solidFill>
                <a:latin typeface="微软雅黑" panose="020B0503020204020204" pitchFamily="34" charset="-122"/>
              </a:rPr>
              <a:t>1</a:t>
            </a:r>
            <a:r>
              <a:rPr lang="zh-CN" altLang="en-US" sz="2400" b="1" dirty="0">
                <a:solidFill>
                  <a:srgbClr val="3333FF"/>
                </a:solidFill>
                <a:latin typeface="微软雅黑" panose="020B0503020204020204" pitchFamily="34" charset="-122"/>
              </a:rPr>
              <a:t>日取得</a:t>
            </a:r>
            <a:r>
              <a:rPr lang="en-US" altLang="zh-CN" sz="2400" b="1" dirty="0">
                <a:solidFill>
                  <a:srgbClr val="3333FF"/>
                </a:solidFill>
                <a:latin typeface="微软雅黑" panose="020B0503020204020204" pitchFamily="34" charset="-122"/>
              </a:rPr>
              <a:t>20%</a:t>
            </a:r>
            <a:r>
              <a:rPr lang="zh-CN" altLang="en-US" sz="2400" b="1" dirty="0">
                <a:solidFill>
                  <a:srgbClr val="3333FF"/>
                </a:solidFill>
                <a:latin typeface="微软雅黑" panose="020B0503020204020204" pitchFamily="34" charset="-122"/>
              </a:rPr>
              <a:t>股权时：</a:t>
            </a:r>
            <a:endParaRPr lang="zh-CN" altLang="en-US" sz="2400" b="1" dirty="0">
              <a:solidFill>
                <a:srgbClr val="3333FF"/>
              </a:solidFill>
              <a:latin typeface="微软雅黑" panose="020B0503020204020204" pitchFamily="34" charset="-122"/>
            </a:endParaRPr>
          </a:p>
          <a:p>
            <a:pPr eaLnBrk="1" hangingPunct="1">
              <a:lnSpc>
                <a:spcPct val="125000"/>
              </a:lnSpc>
              <a:buFontTx/>
            </a:pPr>
            <a:r>
              <a:rPr lang="zh-CN" altLang="en-US" sz="2400" b="1" dirty="0">
                <a:latin typeface="微软雅黑" panose="020B0503020204020204" pitchFamily="34" charset="-122"/>
              </a:rPr>
              <a:t>借：长期股权投资</a:t>
            </a:r>
            <a:r>
              <a:rPr lang="en-US" altLang="zh-CN" sz="2400" b="1" dirty="0">
                <a:latin typeface="微软雅黑" panose="020B0503020204020204" pitchFamily="34" charset="-122"/>
              </a:rPr>
              <a:t>——C</a:t>
            </a:r>
            <a:r>
              <a:rPr lang="zh-CN" altLang="en-US" sz="2400" b="1" dirty="0">
                <a:latin typeface="微软雅黑" panose="020B0503020204020204" pitchFamily="34" charset="-122"/>
              </a:rPr>
              <a:t>公司（投资成本） </a:t>
            </a:r>
            <a:r>
              <a:rPr lang="en-US" altLang="zh-CN" sz="2400" b="1" dirty="0">
                <a:latin typeface="微软雅黑" panose="020B0503020204020204" pitchFamily="34" charset="-122"/>
              </a:rPr>
              <a:t>1050 </a:t>
            </a:r>
            <a:endParaRPr lang="en-US" altLang="zh-CN" sz="2400" b="1" dirty="0">
              <a:latin typeface="微软雅黑" panose="020B0503020204020204" pitchFamily="34" charset="-122"/>
            </a:endParaRPr>
          </a:p>
          <a:p>
            <a:pPr eaLnBrk="1" hangingPunct="1">
              <a:lnSpc>
                <a:spcPct val="125000"/>
              </a:lnSpc>
              <a:buFontTx/>
            </a:pPr>
            <a:r>
              <a:rPr lang="en-US" altLang="zh-CN" sz="2400" b="1" dirty="0">
                <a:latin typeface="微软雅黑" panose="020B0503020204020204" pitchFamily="34" charset="-122"/>
              </a:rPr>
              <a:t>       </a:t>
            </a:r>
            <a:r>
              <a:rPr lang="zh-CN" altLang="en-US" sz="2400" b="1" dirty="0">
                <a:latin typeface="微软雅黑" panose="020B0503020204020204" pitchFamily="34" charset="-122"/>
              </a:rPr>
              <a:t>贷：银行存款                                                </a:t>
            </a:r>
            <a:r>
              <a:rPr lang="en-US" altLang="zh-CN" sz="2400" b="1" dirty="0">
                <a:latin typeface="微软雅黑" panose="020B0503020204020204" pitchFamily="34" charset="-122"/>
              </a:rPr>
              <a:t>1050</a:t>
            </a:r>
            <a:endParaRPr lang="en-US" altLang="zh-CN" sz="2400" b="1" dirty="0">
              <a:latin typeface="微软雅黑" panose="020B0503020204020204" pitchFamily="34" charset="-122"/>
            </a:endParaRPr>
          </a:p>
        </p:txBody>
      </p:sp>
      <p:sp>
        <p:nvSpPr>
          <p:cNvPr id="179203" name="Rectangle 3"/>
          <p:cNvSpPr/>
          <p:nvPr/>
        </p:nvSpPr>
        <p:spPr>
          <a:xfrm>
            <a:off x="596900" y="3433763"/>
            <a:ext cx="10752138" cy="24034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25000"/>
              </a:lnSpc>
              <a:buFontTx/>
            </a:pPr>
            <a:r>
              <a:rPr lang="en-US" altLang="zh-CN" sz="2400" b="1" dirty="0">
                <a:solidFill>
                  <a:srgbClr val="3333FF"/>
                </a:solidFill>
                <a:latin typeface="微软雅黑" panose="020B0503020204020204" pitchFamily="34" charset="-122"/>
              </a:rPr>
              <a:t>②2017</a:t>
            </a:r>
            <a:r>
              <a:rPr lang="zh-CN" altLang="en-US" sz="2400" b="1" dirty="0">
                <a:solidFill>
                  <a:srgbClr val="3333FF"/>
                </a:solidFill>
                <a:latin typeface="微软雅黑" panose="020B0503020204020204" pitchFamily="34" charset="-122"/>
              </a:rPr>
              <a:t>年末：</a:t>
            </a:r>
            <a:endParaRPr lang="zh-CN" altLang="en-US" sz="2400" b="1" dirty="0">
              <a:solidFill>
                <a:srgbClr val="3333FF"/>
              </a:solidFill>
              <a:latin typeface="微软雅黑" panose="020B0503020204020204" pitchFamily="34" charset="-122"/>
            </a:endParaRPr>
          </a:p>
          <a:p>
            <a:pPr eaLnBrk="1" hangingPunct="1">
              <a:lnSpc>
                <a:spcPct val="125000"/>
              </a:lnSpc>
              <a:buFontTx/>
            </a:pPr>
            <a:r>
              <a:rPr lang="zh-CN" altLang="en-US" sz="2400" b="1" dirty="0">
                <a:latin typeface="微软雅黑" panose="020B0503020204020204" pitchFamily="34" charset="-122"/>
              </a:rPr>
              <a:t>借：长期股权投资</a:t>
            </a:r>
            <a:r>
              <a:rPr lang="en-US" altLang="zh-CN" sz="2400" b="1" dirty="0">
                <a:latin typeface="微软雅黑" panose="020B0503020204020204" pitchFamily="34" charset="-122"/>
              </a:rPr>
              <a:t>——C</a:t>
            </a:r>
            <a:r>
              <a:rPr lang="zh-CN" altLang="en-US" sz="2400" b="1" dirty="0">
                <a:latin typeface="微软雅黑" panose="020B0503020204020204" pitchFamily="34" charset="-122"/>
              </a:rPr>
              <a:t>公司（损益调整） </a:t>
            </a:r>
            <a:r>
              <a:rPr lang="en-US" altLang="zh-CN" sz="2400" b="1" dirty="0">
                <a:latin typeface="微软雅黑" panose="020B0503020204020204" pitchFamily="34" charset="-122"/>
              </a:rPr>
              <a:t>160</a:t>
            </a:r>
            <a:endParaRPr lang="en-US" altLang="zh-CN" sz="2400" b="1" dirty="0">
              <a:latin typeface="微软雅黑" panose="020B0503020204020204" pitchFamily="34" charset="-122"/>
            </a:endParaRPr>
          </a:p>
          <a:p>
            <a:pPr eaLnBrk="1" hangingPunct="1">
              <a:lnSpc>
                <a:spcPct val="125000"/>
              </a:lnSpc>
              <a:buFontTx/>
            </a:pPr>
            <a:r>
              <a:rPr lang="en-US" altLang="zh-CN" sz="2400" b="1" dirty="0">
                <a:latin typeface="微软雅黑" panose="020B0503020204020204" pitchFamily="34" charset="-122"/>
              </a:rPr>
              <a:t>      </a:t>
            </a:r>
            <a:r>
              <a:rPr lang="zh-CN" altLang="en-US" sz="2400" b="1" dirty="0">
                <a:latin typeface="微软雅黑" panose="020B0503020204020204" pitchFamily="34" charset="-122"/>
              </a:rPr>
              <a:t>贷：投资收益                                                     </a:t>
            </a:r>
            <a:r>
              <a:rPr lang="en-US" altLang="zh-CN" sz="2400" b="1" dirty="0">
                <a:latin typeface="微软雅黑" panose="020B0503020204020204" pitchFamily="34" charset="-122"/>
              </a:rPr>
              <a:t>160</a:t>
            </a:r>
            <a:endParaRPr lang="en-US" altLang="zh-CN" sz="2400" b="1" dirty="0">
              <a:latin typeface="微软雅黑" panose="020B0503020204020204" pitchFamily="34" charset="-122"/>
            </a:endParaRPr>
          </a:p>
          <a:p>
            <a:pPr eaLnBrk="1" hangingPunct="1">
              <a:lnSpc>
                <a:spcPct val="125000"/>
              </a:lnSpc>
              <a:buFontTx/>
            </a:pPr>
            <a:r>
              <a:rPr lang="zh-CN" altLang="en-US" sz="2400" b="1" dirty="0">
                <a:latin typeface="微软雅黑" panose="020B0503020204020204" pitchFamily="34" charset="-122"/>
              </a:rPr>
              <a:t>借：长期股权投资</a:t>
            </a:r>
            <a:r>
              <a:rPr lang="en-US" altLang="zh-CN" sz="2400" b="1" dirty="0">
                <a:latin typeface="微软雅黑" panose="020B0503020204020204" pitchFamily="34" charset="-122"/>
              </a:rPr>
              <a:t>——C</a:t>
            </a:r>
            <a:r>
              <a:rPr lang="zh-CN" altLang="en-US" sz="2400" b="1" dirty="0">
                <a:latin typeface="微软雅黑" panose="020B0503020204020204" pitchFamily="34" charset="-122"/>
              </a:rPr>
              <a:t>公司（其他综合收益）  </a:t>
            </a:r>
            <a:r>
              <a:rPr lang="en-US" altLang="zh-CN" sz="2400" b="1" dirty="0">
                <a:latin typeface="微软雅黑" panose="020B0503020204020204" pitchFamily="34" charset="-122"/>
              </a:rPr>
              <a:t>40</a:t>
            </a:r>
            <a:endParaRPr lang="en-US" altLang="zh-CN" sz="2400" b="1" dirty="0">
              <a:latin typeface="微软雅黑" panose="020B0503020204020204" pitchFamily="34" charset="-122"/>
            </a:endParaRPr>
          </a:p>
          <a:p>
            <a:pPr eaLnBrk="1" hangingPunct="1">
              <a:lnSpc>
                <a:spcPct val="125000"/>
              </a:lnSpc>
              <a:buFontTx/>
            </a:pPr>
            <a:r>
              <a:rPr lang="en-US" altLang="zh-CN" sz="2400" b="1" dirty="0">
                <a:latin typeface="微软雅黑" panose="020B0503020204020204" pitchFamily="34" charset="-122"/>
              </a:rPr>
              <a:t>       </a:t>
            </a:r>
            <a:r>
              <a:rPr lang="zh-CN" altLang="en-US" sz="2400" b="1" dirty="0">
                <a:latin typeface="微软雅黑" panose="020B0503020204020204" pitchFamily="34" charset="-122"/>
              </a:rPr>
              <a:t>贷：</a:t>
            </a:r>
            <a:r>
              <a:rPr lang="zh-CN" altLang="en-US" sz="2400" b="1" dirty="0">
                <a:solidFill>
                  <a:srgbClr val="0000CC"/>
                </a:solidFill>
                <a:latin typeface="微软雅黑" panose="020B0503020204020204" pitchFamily="34" charset="-122"/>
              </a:rPr>
              <a:t>其他综合收益</a:t>
            </a:r>
            <a:r>
              <a:rPr lang="zh-CN" altLang="en-US" sz="2400" b="1" dirty="0">
                <a:latin typeface="微软雅黑" panose="020B0503020204020204" pitchFamily="34" charset="-122"/>
              </a:rPr>
              <a:t>                                               </a:t>
            </a:r>
            <a:r>
              <a:rPr lang="en-US" altLang="zh-CN" sz="2400" b="1" dirty="0">
                <a:latin typeface="微软雅黑" panose="020B0503020204020204" pitchFamily="34" charset="-122"/>
              </a:rPr>
              <a:t>40</a:t>
            </a:r>
            <a:endParaRPr lang="en-US" altLang="zh-CN" sz="2400" b="1" dirty="0">
              <a:latin typeface="微软雅黑" panose="020B0503020204020204" pitchFamily="34" charset="-122"/>
            </a:endParaRPr>
          </a:p>
        </p:txBody>
      </p:sp>
      <p:sp>
        <p:nvSpPr>
          <p:cNvPr id="56325" name="Rectangle 4"/>
          <p:cNvSpPr/>
          <p:nvPr/>
        </p:nvSpPr>
        <p:spPr>
          <a:xfrm>
            <a:off x="647700" y="838200"/>
            <a:ext cx="6315075" cy="528638"/>
          </a:xfrm>
          <a:prstGeom prst="rect">
            <a:avLst/>
          </a:prstGeom>
          <a:noFill/>
          <a:ln w="9525">
            <a:noFill/>
          </a:ln>
        </p:spPr>
        <p:txBody>
          <a:bodyPr wrap="none" lIns="108850" tIns="54425" rIns="108850" bIns="54425">
            <a:spAutoFit/>
          </a:bodyPr>
          <a:p>
            <a:pPr eaLnBrk="1" hangingPunct="1">
              <a:lnSpc>
                <a:spcPct val="115000"/>
              </a:lnSpc>
              <a:buClr>
                <a:schemeClr val="accent1"/>
              </a:buClr>
              <a:buSzPct val="65000"/>
              <a:buFont typeface="Wingdings" panose="05000000000000000000" pitchFamily="2" charset="2"/>
            </a:pPr>
            <a:r>
              <a:rPr lang="zh-CN" altLang="en-GB" sz="2400" b="1" dirty="0">
                <a:solidFill>
                  <a:srgbClr val="CC0000"/>
                </a:solidFill>
                <a:latin typeface="微软雅黑" panose="020B0503020204020204" pitchFamily="34" charset="-122"/>
              </a:rPr>
              <a:t>甲公司对该项股权投资的有关会计处理如下：</a:t>
            </a:r>
            <a:endParaRPr lang="zh-CN" altLang="en-GB" sz="2400" b="1" dirty="0">
              <a:solidFill>
                <a:srgbClr val="CC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9202"/>
                                        </p:tgtEl>
                                        <p:attrNameLst>
                                          <p:attrName>style.visibility</p:attrName>
                                        </p:attrNameLst>
                                      </p:cBhvr>
                                      <p:to>
                                        <p:strVal val="visible"/>
                                      </p:to>
                                    </p:set>
                                    <p:animEffect transition="in" filter="blinds(horizontal)">
                                      <p:cBhvr>
                                        <p:cTn id="7" dur="500"/>
                                        <p:tgtEl>
                                          <p:spTgt spid="17920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9203"/>
                                        </p:tgtEl>
                                        <p:attrNameLst>
                                          <p:attrName>style.visibility</p:attrName>
                                        </p:attrNameLst>
                                      </p:cBhvr>
                                      <p:to>
                                        <p:strVal val="visible"/>
                                      </p:to>
                                    </p:set>
                                    <p:animEffect transition="in" filter="blinds(horizontal)">
                                      <p:cBhvr>
                                        <p:cTn id="12" dur="500"/>
                                        <p:tgtEl>
                                          <p:spTgt spid="179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animBg="1"/>
      <p:bldP spid="179203"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0226" name="Rectangle 2"/>
          <p:cNvSpPr/>
          <p:nvPr/>
        </p:nvSpPr>
        <p:spPr>
          <a:xfrm>
            <a:off x="622300" y="1104900"/>
            <a:ext cx="11010900" cy="4906963"/>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55000"/>
              </a:lnSpc>
              <a:spcBef>
                <a:spcPct val="10000"/>
              </a:spcBef>
              <a:buFontTx/>
            </a:pPr>
            <a:r>
              <a:rPr lang="en-US" altLang="zh-CN" sz="2400" b="1" dirty="0">
                <a:solidFill>
                  <a:srgbClr val="3333FF"/>
                </a:solidFill>
                <a:latin typeface="微软雅黑" panose="020B0503020204020204" pitchFamily="34" charset="-122"/>
              </a:rPr>
              <a:t>③2018</a:t>
            </a:r>
            <a:r>
              <a:rPr lang="zh-CN" altLang="en-US" sz="2400" b="1" dirty="0">
                <a:solidFill>
                  <a:srgbClr val="3333FF"/>
                </a:solidFill>
                <a:latin typeface="微软雅黑" panose="020B0503020204020204" pitchFamily="34" charset="-122"/>
              </a:rPr>
              <a:t>年</a:t>
            </a:r>
            <a:r>
              <a:rPr lang="en-US" altLang="zh-CN" sz="2400" b="1" dirty="0">
                <a:solidFill>
                  <a:srgbClr val="3333FF"/>
                </a:solidFill>
                <a:latin typeface="微软雅黑" panose="020B0503020204020204" pitchFamily="34" charset="-122"/>
              </a:rPr>
              <a:t>1</a:t>
            </a:r>
            <a:r>
              <a:rPr lang="zh-CN" altLang="en-US" sz="2400" b="1" dirty="0">
                <a:solidFill>
                  <a:srgbClr val="3333FF"/>
                </a:solidFill>
                <a:latin typeface="微软雅黑" panose="020B0503020204020204" pitchFamily="34" charset="-122"/>
              </a:rPr>
              <a:t>月</a:t>
            </a:r>
            <a:r>
              <a:rPr lang="en-US" altLang="zh-CN" sz="2400" b="1" dirty="0">
                <a:solidFill>
                  <a:srgbClr val="3333FF"/>
                </a:solidFill>
                <a:latin typeface="微软雅黑" panose="020B0503020204020204" pitchFamily="34" charset="-122"/>
              </a:rPr>
              <a:t>1</a:t>
            </a:r>
            <a:r>
              <a:rPr lang="zh-CN" altLang="en-US" sz="2400" b="1" dirty="0">
                <a:solidFill>
                  <a:srgbClr val="3333FF"/>
                </a:solidFill>
                <a:latin typeface="微软雅黑" panose="020B0503020204020204" pitchFamily="34" charset="-122"/>
              </a:rPr>
              <a:t>日购入</a:t>
            </a:r>
            <a:r>
              <a:rPr lang="en-US" altLang="zh-CN" sz="2400" b="1" dirty="0">
                <a:solidFill>
                  <a:srgbClr val="3333FF"/>
                </a:solidFill>
                <a:latin typeface="微软雅黑" panose="020B0503020204020204" pitchFamily="34" charset="-122"/>
              </a:rPr>
              <a:t>40</a:t>
            </a:r>
            <a:r>
              <a:rPr lang="zh-CN" altLang="en-US" sz="2400" b="1" dirty="0">
                <a:solidFill>
                  <a:srgbClr val="3333FF"/>
                </a:solidFill>
                <a:latin typeface="微软雅黑" panose="020B0503020204020204" pitchFamily="34" charset="-122"/>
              </a:rPr>
              <a:t>％股权时：</a:t>
            </a:r>
            <a:endParaRPr lang="zh-CN" altLang="en-US" sz="2400" b="1" dirty="0">
              <a:solidFill>
                <a:srgbClr val="3333FF"/>
              </a:solidFill>
              <a:latin typeface="微软雅黑" panose="020B0503020204020204" pitchFamily="34" charset="-122"/>
            </a:endParaRPr>
          </a:p>
          <a:p>
            <a:pPr eaLnBrk="1" hangingPunct="1">
              <a:lnSpc>
                <a:spcPct val="155000"/>
              </a:lnSpc>
              <a:spcBef>
                <a:spcPct val="10000"/>
              </a:spcBef>
              <a:buFontTx/>
            </a:pPr>
            <a:r>
              <a:rPr lang="zh-CN" altLang="en-US" sz="2400" b="1" dirty="0">
                <a:latin typeface="微软雅黑" panose="020B0503020204020204" pitchFamily="34" charset="-122"/>
              </a:rPr>
              <a:t>原持有</a:t>
            </a:r>
            <a:r>
              <a:rPr lang="en-US" altLang="zh-CN" sz="2400" b="1" dirty="0">
                <a:latin typeface="微软雅黑" panose="020B0503020204020204" pitchFamily="34" charset="-122"/>
              </a:rPr>
              <a:t>A</a:t>
            </a:r>
            <a:r>
              <a:rPr lang="zh-CN" altLang="en-US" sz="2400" b="1" dirty="0">
                <a:latin typeface="微软雅黑" panose="020B0503020204020204" pitchFamily="34" charset="-122"/>
              </a:rPr>
              <a:t>公司</a:t>
            </a:r>
            <a:r>
              <a:rPr lang="en-US" altLang="zh-CN" sz="2400" b="1" dirty="0">
                <a:latin typeface="微软雅黑" panose="020B0503020204020204" pitchFamily="34" charset="-122"/>
              </a:rPr>
              <a:t>20%</a:t>
            </a:r>
            <a:r>
              <a:rPr lang="zh-CN" altLang="en-US" sz="2400" b="1" dirty="0">
                <a:latin typeface="微软雅黑" panose="020B0503020204020204" pitchFamily="34" charset="-122"/>
              </a:rPr>
              <a:t>账面价值</a:t>
            </a:r>
            <a:r>
              <a:rPr lang="en-US" altLang="zh-CN" sz="2400" b="1" dirty="0">
                <a:latin typeface="微软雅黑" panose="020B0503020204020204" pitchFamily="34" charset="-122"/>
              </a:rPr>
              <a:t>1 050</a:t>
            </a:r>
            <a:r>
              <a:rPr lang="zh-CN" altLang="en-US" sz="2400" b="1" dirty="0">
                <a:latin typeface="微软雅黑" panose="020B0503020204020204" pitchFamily="34" charset="-122"/>
              </a:rPr>
              <a:t>＋</a:t>
            </a:r>
            <a:r>
              <a:rPr lang="en-US" altLang="zh-CN" sz="2400" b="1" dirty="0">
                <a:latin typeface="微软雅黑" panose="020B0503020204020204" pitchFamily="34" charset="-122"/>
              </a:rPr>
              <a:t>160</a:t>
            </a:r>
            <a:r>
              <a:rPr lang="zh-CN" altLang="en-US" sz="2400" b="1" dirty="0">
                <a:latin typeface="微软雅黑" panose="020B0503020204020204" pitchFamily="34" charset="-122"/>
              </a:rPr>
              <a:t>＋</a:t>
            </a:r>
            <a:r>
              <a:rPr lang="en-US" altLang="zh-CN" sz="2400" b="1" dirty="0">
                <a:latin typeface="微软雅黑" panose="020B0503020204020204" pitchFamily="34" charset="-122"/>
              </a:rPr>
              <a:t>20</a:t>
            </a:r>
            <a:r>
              <a:rPr lang="zh-CN" altLang="en-US" sz="2400" b="1" dirty="0">
                <a:latin typeface="微软雅黑" panose="020B0503020204020204" pitchFamily="34" charset="-122"/>
              </a:rPr>
              <a:t>＝</a:t>
            </a:r>
            <a:r>
              <a:rPr lang="en-US" altLang="zh-CN" sz="2400" b="1" dirty="0">
                <a:latin typeface="微软雅黑" panose="020B0503020204020204" pitchFamily="34" charset="-122"/>
              </a:rPr>
              <a:t>1 250</a:t>
            </a:r>
            <a:r>
              <a:rPr lang="zh-CN" altLang="en-US" sz="2400" b="1" dirty="0">
                <a:latin typeface="微软雅黑" panose="020B0503020204020204" pitchFamily="34" charset="-122"/>
              </a:rPr>
              <a:t>（万元）</a:t>
            </a:r>
            <a:endParaRPr lang="zh-CN" altLang="en-US" sz="2400" b="1" dirty="0">
              <a:latin typeface="微软雅黑" panose="020B0503020204020204" pitchFamily="34" charset="-122"/>
            </a:endParaRPr>
          </a:p>
          <a:p>
            <a:pPr eaLnBrk="1" hangingPunct="1">
              <a:lnSpc>
                <a:spcPct val="155000"/>
              </a:lnSpc>
              <a:spcBef>
                <a:spcPct val="10000"/>
              </a:spcBef>
              <a:buFontTx/>
            </a:pPr>
            <a:r>
              <a:rPr lang="zh-CN" altLang="en-US" sz="2400" b="1" dirty="0">
                <a:solidFill>
                  <a:srgbClr val="3333FF"/>
                </a:solidFill>
                <a:latin typeface="微软雅黑" panose="020B0503020204020204" pitchFamily="34" charset="-122"/>
              </a:rPr>
              <a:t>长期股权投资的初始投资成本</a:t>
            </a:r>
            <a:r>
              <a:rPr lang="zh-CN" altLang="en-US" sz="2400" b="1" dirty="0">
                <a:latin typeface="微软雅黑" panose="020B0503020204020204" pitchFamily="34" charset="-122"/>
              </a:rPr>
              <a:t>＝</a:t>
            </a:r>
            <a:r>
              <a:rPr lang="en-US" altLang="zh-CN" sz="2400" b="1" dirty="0">
                <a:latin typeface="微软雅黑" panose="020B0503020204020204" pitchFamily="34" charset="-122"/>
              </a:rPr>
              <a:t>1 250</a:t>
            </a:r>
            <a:r>
              <a:rPr lang="zh-CN" altLang="en-US" sz="2400" b="1" dirty="0">
                <a:latin typeface="微软雅黑" panose="020B0503020204020204" pitchFamily="34" charset="-122"/>
              </a:rPr>
              <a:t>＋</a:t>
            </a:r>
            <a:r>
              <a:rPr lang="en-US" altLang="zh-CN" sz="2400" b="1" dirty="0">
                <a:latin typeface="微软雅黑" panose="020B0503020204020204" pitchFamily="34" charset="-122"/>
              </a:rPr>
              <a:t>2 600</a:t>
            </a:r>
            <a:r>
              <a:rPr lang="zh-CN" altLang="en-US" sz="2400" b="1" dirty="0">
                <a:latin typeface="微软雅黑" panose="020B0503020204020204" pitchFamily="34" charset="-122"/>
              </a:rPr>
              <a:t>＝</a:t>
            </a:r>
            <a:r>
              <a:rPr lang="en-US" altLang="zh-CN" sz="2400" b="1" dirty="0">
                <a:latin typeface="微软雅黑" panose="020B0503020204020204" pitchFamily="34" charset="-122"/>
              </a:rPr>
              <a:t>3 850</a:t>
            </a:r>
            <a:r>
              <a:rPr lang="zh-CN" altLang="en-US" sz="2400" b="1" dirty="0">
                <a:latin typeface="微软雅黑" panose="020B0503020204020204" pitchFamily="34" charset="-122"/>
              </a:rPr>
              <a:t>（万元）</a:t>
            </a:r>
            <a:endParaRPr lang="zh-CN" altLang="en-US" sz="2400" b="1" dirty="0">
              <a:latin typeface="微软雅黑" panose="020B0503020204020204" pitchFamily="34" charset="-122"/>
            </a:endParaRPr>
          </a:p>
          <a:p>
            <a:pPr eaLnBrk="1" hangingPunct="1">
              <a:lnSpc>
                <a:spcPct val="155000"/>
              </a:lnSpc>
              <a:spcBef>
                <a:spcPct val="10000"/>
              </a:spcBef>
              <a:buFontTx/>
            </a:pPr>
            <a:r>
              <a:rPr lang="zh-CN" altLang="en-US" sz="2400" b="1" dirty="0">
                <a:latin typeface="微软雅黑" panose="020B0503020204020204" pitchFamily="34" charset="-122"/>
              </a:rPr>
              <a:t>借：长期股权投资</a:t>
            </a:r>
            <a:r>
              <a:rPr lang="en-US" altLang="zh-CN" sz="2400" b="1" dirty="0">
                <a:latin typeface="微软雅黑" panose="020B0503020204020204" pitchFamily="34" charset="-122"/>
              </a:rPr>
              <a:t>——C</a:t>
            </a:r>
            <a:r>
              <a:rPr lang="zh-CN" altLang="en-US" sz="2400" b="1" dirty="0">
                <a:latin typeface="微软雅黑" panose="020B0503020204020204" pitchFamily="34" charset="-122"/>
              </a:rPr>
              <a:t>公司                </a:t>
            </a:r>
            <a:r>
              <a:rPr lang="en-US" altLang="zh-CN" sz="2400" b="1" dirty="0">
                <a:latin typeface="微软雅黑" panose="020B0503020204020204" pitchFamily="34" charset="-122"/>
              </a:rPr>
              <a:t>3 850</a:t>
            </a:r>
            <a:endParaRPr lang="en-US" altLang="zh-CN" sz="2400" b="1" dirty="0">
              <a:latin typeface="微软雅黑" panose="020B0503020204020204" pitchFamily="34" charset="-122"/>
            </a:endParaRPr>
          </a:p>
          <a:p>
            <a:pPr eaLnBrk="1" hangingPunct="1">
              <a:lnSpc>
                <a:spcPct val="155000"/>
              </a:lnSpc>
              <a:spcBef>
                <a:spcPct val="10000"/>
              </a:spcBef>
              <a:buFontTx/>
            </a:pPr>
            <a:r>
              <a:rPr lang="en-US" altLang="zh-CN" sz="2400" b="1" dirty="0">
                <a:latin typeface="微软雅黑" panose="020B0503020204020204" pitchFamily="34" charset="-122"/>
              </a:rPr>
              <a:t>     </a:t>
            </a:r>
            <a:r>
              <a:rPr lang="zh-CN" altLang="en-US" sz="2400" b="1" dirty="0">
                <a:latin typeface="微软雅黑" panose="020B0503020204020204" pitchFamily="34" charset="-122"/>
              </a:rPr>
              <a:t>贷：银行存款                                                    </a:t>
            </a:r>
            <a:r>
              <a:rPr lang="en-US" altLang="zh-CN" sz="2400" b="1" dirty="0">
                <a:latin typeface="微软雅黑" panose="020B0503020204020204" pitchFamily="34" charset="-122"/>
              </a:rPr>
              <a:t>2 600</a:t>
            </a:r>
            <a:endParaRPr lang="en-US" altLang="zh-CN" sz="2400" b="1" dirty="0">
              <a:latin typeface="微软雅黑" panose="020B0503020204020204" pitchFamily="34" charset="-122"/>
            </a:endParaRPr>
          </a:p>
          <a:p>
            <a:pPr eaLnBrk="1" hangingPunct="1">
              <a:lnSpc>
                <a:spcPct val="155000"/>
              </a:lnSpc>
              <a:spcBef>
                <a:spcPct val="10000"/>
              </a:spcBef>
              <a:buFontTx/>
            </a:pPr>
            <a:r>
              <a:rPr lang="en-US" altLang="zh-CN" sz="2400" b="1" dirty="0">
                <a:latin typeface="微软雅黑" panose="020B0503020204020204" pitchFamily="34" charset="-122"/>
              </a:rPr>
              <a:t>               </a:t>
            </a:r>
            <a:r>
              <a:rPr lang="zh-CN" altLang="en-US" sz="2400" b="1" dirty="0">
                <a:latin typeface="微软雅黑" panose="020B0503020204020204" pitchFamily="34" charset="-122"/>
              </a:rPr>
              <a:t>长期股权投资</a:t>
            </a:r>
            <a:r>
              <a:rPr lang="en-US" altLang="zh-CN" sz="2400" b="1" dirty="0">
                <a:latin typeface="微软雅黑" panose="020B0503020204020204" pitchFamily="34" charset="-122"/>
              </a:rPr>
              <a:t>——C</a:t>
            </a:r>
            <a:r>
              <a:rPr lang="zh-CN" altLang="en-US" sz="2400" b="1" dirty="0">
                <a:latin typeface="微软雅黑" panose="020B0503020204020204" pitchFamily="34" charset="-122"/>
              </a:rPr>
              <a:t>公司（投资成本）      </a:t>
            </a:r>
            <a:r>
              <a:rPr lang="en-US" altLang="zh-CN" sz="2400" b="1" dirty="0">
                <a:latin typeface="微软雅黑" panose="020B0503020204020204" pitchFamily="34" charset="-122"/>
              </a:rPr>
              <a:t>1 050</a:t>
            </a:r>
            <a:endParaRPr lang="en-US" altLang="zh-CN" sz="2400" b="1" dirty="0">
              <a:latin typeface="微软雅黑" panose="020B0503020204020204" pitchFamily="34" charset="-122"/>
            </a:endParaRPr>
          </a:p>
          <a:p>
            <a:pPr eaLnBrk="1" hangingPunct="1">
              <a:lnSpc>
                <a:spcPct val="155000"/>
              </a:lnSpc>
              <a:spcBef>
                <a:spcPct val="10000"/>
              </a:spcBef>
              <a:buFontTx/>
            </a:pPr>
            <a:r>
              <a:rPr lang="en-US" altLang="zh-CN" sz="2400" b="1" dirty="0">
                <a:latin typeface="微软雅黑" panose="020B0503020204020204" pitchFamily="34" charset="-122"/>
              </a:rPr>
              <a:t>                                   ——C</a:t>
            </a:r>
            <a:r>
              <a:rPr lang="zh-CN" altLang="en-US" sz="2400" b="1" dirty="0">
                <a:latin typeface="微软雅黑" panose="020B0503020204020204" pitchFamily="34" charset="-122"/>
              </a:rPr>
              <a:t>公司（损益调整）          </a:t>
            </a:r>
            <a:r>
              <a:rPr lang="en-US" altLang="zh-CN" sz="2400" b="1" dirty="0">
                <a:latin typeface="微软雅黑" panose="020B0503020204020204" pitchFamily="34" charset="-122"/>
              </a:rPr>
              <a:t>160</a:t>
            </a:r>
            <a:endParaRPr lang="en-US" altLang="zh-CN" sz="2400" b="1" dirty="0">
              <a:latin typeface="微软雅黑" panose="020B0503020204020204" pitchFamily="34" charset="-122"/>
            </a:endParaRPr>
          </a:p>
          <a:p>
            <a:pPr eaLnBrk="1" hangingPunct="1">
              <a:lnSpc>
                <a:spcPct val="155000"/>
              </a:lnSpc>
              <a:spcBef>
                <a:spcPct val="10000"/>
              </a:spcBef>
              <a:buFontTx/>
            </a:pPr>
            <a:r>
              <a:rPr lang="en-US" altLang="zh-CN" sz="2400" b="1" dirty="0">
                <a:latin typeface="微软雅黑" panose="020B0503020204020204" pitchFamily="34" charset="-122"/>
              </a:rPr>
              <a:t>                                   ——C</a:t>
            </a:r>
            <a:r>
              <a:rPr lang="zh-CN" altLang="en-US" sz="2400" b="1" dirty="0">
                <a:latin typeface="微软雅黑" panose="020B0503020204020204" pitchFamily="34" charset="-122"/>
              </a:rPr>
              <a:t>公司（其他综合收益）     </a:t>
            </a:r>
            <a:r>
              <a:rPr lang="en-US" altLang="zh-CN" sz="2400" b="1" dirty="0">
                <a:latin typeface="微软雅黑" panose="020B0503020204020204" pitchFamily="34" charset="-122"/>
              </a:rPr>
              <a:t>40</a:t>
            </a:r>
            <a:endParaRPr lang="en-US" altLang="zh-CN" sz="2400" b="1"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0226">
                                            <p:txEl>
                                              <p:charRg st="92" end="127"/>
                                            </p:txEl>
                                          </p:spTgt>
                                        </p:tgtEl>
                                        <p:attrNameLst>
                                          <p:attrName>style.visibility</p:attrName>
                                        </p:attrNameLst>
                                      </p:cBhvr>
                                      <p:to>
                                        <p:strVal val="visible"/>
                                      </p:to>
                                    </p:set>
                                    <p:anim calcmode="lin" valueType="num">
                                      <p:cBhvr additive="base">
                                        <p:cTn id="7" dur="500" fill="hold"/>
                                        <p:tgtEl>
                                          <p:spTgt spid="180226">
                                            <p:txEl>
                                              <p:charRg st="92" end="127"/>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0226">
                                            <p:txEl>
                                              <p:charRg st="92" end="127"/>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80226">
                                            <p:txEl>
                                              <p:charRg st="127" end="196"/>
                                            </p:txEl>
                                          </p:spTgt>
                                        </p:tgtEl>
                                        <p:attrNameLst>
                                          <p:attrName>style.visibility</p:attrName>
                                        </p:attrNameLst>
                                      </p:cBhvr>
                                      <p:to>
                                        <p:strVal val="visible"/>
                                      </p:to>
                                    </p:set>
                                    <p:anim calcmode="lin" valueType="num">
                                      <p:cBhvr additive="base">
                                        <p:cTn id="12" dur="500" fill="hold"/>
                                        <p:tgtEl>
                                          <p:spTgt spid="180226">
                                            <p:txEl>
                                              <p:charRg st="127" end="196"/>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80226">
                                            <p:txEl>
                                              <p:charRg st="127" end="196"/>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80226">
                                            <p:txEl>
                                              <p:charRg st="196" end="240"/>
                                            </p:txEl>
                                          </p:spTgt>
                                        </p:tgtEl>
                                        <p:attrNameLst>
                                          <p:attrName>style.visibility</p:attrName>
                                        </p:attrNameLst>
                                      </p:cBhvr>
                                      <p:to>
                                        <p:strVal val="visible"/>
                                      </p:to>
                                    </p:set>
                                    <p:anim calcmode="lin" valueType="num">
                                      <p:cBhvr additive="base">
                                        <p:cTn id="17" dur="500" fill="hold"/>
                                        <p:tgtEl>
                                          <p:spTgt spid="180226">
                                            <p:txEl>
                                              <p:charRg st="196" end="24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80226">
                                            <p:txEl>
                                              <p:charRg st="196" end="240"/>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80226">
                                            <p:txEl>
                                              <p:charRg st="240" end="300"/>
                                            </p:txEl>
                                          </p:spTgt>
                                        </p:tgtEl>
                                        <p:attrNameLst>
                                          <p:attrName>style.visibility</p:attrName>
                                        </p:attrNameLst>
                                      </p:cBhvr>
                                      <p:to>
                                        <p:strVal val="visible"/>
                                      </p:to>
                                    </p:set>
                                    <p:anim calcmode="lin" valueType="num">
                                      <p:cBhvr additive="base">
                                        <p:cTn id="22" dur="500" fill="hold"/>
                                        <p:tgtEl>
                                          <p:spTgt spid="180226">
                                            <p:txEl>
                                              <p:charRg st="240" end="300"/>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180226">
                                            <p:txEl>
                                              <p:charRg st="240" end="30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80226">
                                            <p:txEl>
                                              <p:charRg st="300" end="356"/>
                                            </p:txEl>
                                          </p:spTgt>
                                        </p:tgtEl>
                                        <p:attrNameLst>
                                          <p:attrName>style.visibility</p:attrName>
                                        </p:attrNameLst>
                                      </p:cBhvr>
                                      <p:to>
                                        <p:strVal val="visible"/>
                                      </p:to>
                                    </p:set>
                                    <p:anim calcmode="lin" valueType="num">
                                      <p:cBhvr additive="base">
                                        <p:cTn id="27" dur="500" fill="hold"/>
                                        <p:tgtEl>
                                          <p:spTgt spid="180226">
                                            <p:txEl>
                                              <p:charRg st="300" end="356"/>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80226">
                                            <p:txEl>
                                              <p:charRg st="300" end="35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1" name="Rectangle 2"/>
          <p:cNvSpPr>
            <a:spLocks noGrp="1"/>
          </p:cNvSpPr>
          <p:nvPr>
            <p:ph type="body" idx="4294967295"/>
          </p:nvPr>
        </p:nvSpPr>
        <p:spPr>
          <a:xfrm>
            <a:off x="0" y="802005"/>
            <a:ext cx="11366500" cy="5408295"/>
          </a:xfrm>
          <a:prstGeom prst="rect">
            <a:avLst/>
          </a:prstGeom>
          <a:noFill/>
          <a:ln w="9525" cap="flat" cmpd="sng">
            <a:solidFill>
              <a:srgbClr val="000000"/>
            </a:solidFill>
            <a:prstDash val="lgDashDotDot"/>
            <a:headEnd type="none" w="med" len="med"/>
            <a:tailEnd type="none" w="med" len="med"/>
          </a:ln>
        </p:spPr>
        <p:txBody>
          <a:bodyPr lIns="108850" tIns="54425" rIns="108850" bIns="54425"/>
          <a:p>
            <a:pPr marL="0" indent="422275" defTabSz="1085850" eaLnBrk="1" hangingPunct="1">
              <a:lnSpc>
                <a:spcPct val="135000"/>
              </a:lnSpc>
              <a:spcBef>
                <a:spcPct val="30000"/>
              </a:spcBef>
              <a:buNone/>
            </a:pPr>
            <a:r>
              <a:rPr lang="en-US" altLang="zh-CN" sz="2400" b="1" dirty="0">
                <a:solidFill>
                  <a:srgbClr val="0000CC"/>
                </a:solidFill>
                <a:latin typeface="微软雅黑" panose="020B0503020204020204" pitchFamily="34" charset="-122"/>
              </a:rPr>
              <a:t>【</a:t>
            </a:r>
            <a:r>
              <a:rPr lang="zh-CN" altLang="en-US" sz="2400" b="1" dirty="0">
                <a:solidFill>
                  <a:srgbClr val="0000CC"/>
                </a:solidFill>
                <a:latin typeface="微软雅黑" panose="020B0503020204020204" pitchFamily="34" charset="-122"/>
              </a:rPr>
              <a:t>例题</a:t>
            </a:r>
            <a:r>
              <a:rPr lang="en-US" altLang="zh-CN" sz="2400" b="1" dirty="0">
                <a:solidFill>
                  <a:srgbClr val="0000CC"/>
                </a:solidFill>
                <a:latin typeface="微软雅黑" panose="020B0503020204020204" pitchFamily="34" charset="-122"/>
              </a:rPr>
              <a:t>5】</a:t>
            </a:r>
            <a:r>
              <a:rPr lang="en-US" altLang="zh-CN" sz="2400" dirty="0">
                <a:solidFill>
                  <a:srgbClr val="000000"/>
                </a:solidFill>
                <a:latin typeface="微软雅黑" panose="020B0503020204020204" pitchFamily="34" charset="-122"/>
              </a:rPr>
              <a:t>2017</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日，甲公司以</a:t>
            </a:r>
            <a:r>
              <a:rPr lang="en-US" altLang="zh-CN" sz="2400" dirty="0">
                <a:solidFill>
                  <a:srgbClr val="000000"/>
                </a:solidFill>
                <a:latin typeface="微软雅黑" panose="020B0503020204020204" pitchFamily="34" charset="-122"/>
              </a:rPr>
              <a:t>500</a:t>
            </a:r>
            <a:r>
              <a:rPr lang="zh-CN" altLang="en-US" sz="2400" dirty="0">
                <a:solidFill>
                  <a:srgbClr val="000000"/>
                </a:solidFill>
                <a:latin typeface="微软雅黑" panose="020B0503020204020204" pitchFamily="34" charset="-122"/>
              </a:rPr>
              <a:t>万元购入</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上市公司</a:t>
            </a:r>
            <a:r>
              <a:rPr lang="en-US" altLang="zh-CN" sz="2400" dirty="0">
                <a:solidFill>
                  <a:srgbClr val="000000"/>
                </a:solidFill>
                <a:latin typeface="微软雅黑" panose="020B0503020204020204" pitchFamily="34" charset="-122"/>
              </a:rPr>
              <a:t>4</a:t>
            </a:r>
            <a:r>
              <a:rPr lang="zh-CN" altLang="en-US" sz="2400" dirty="0">
                <a:solidFill>
                  <a:srgbClr val="000000"/>
                </a:solidFill>
                <a:latin typeface="微软雅黑" panose="020B0503020204020204" pitchFamily="34" charset="-122"/>
              </a:rPr>
              <a:t>％的股普通股权，甲公司对</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公司不具有重大影响，甲公司对</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公司的投资作为</a:t>
            </a:r>
            <a:r>
              <a:rPr lang="zh-CN" altLang="en-US" sz="2400" dirty="0">
                <a:solidFill>
                  <a:srgbClr val="0000CC"/>
                </a:solidFill>
                <a:latin typeface="微软雅黑" panose="020B0503020204020204" pitchFamily="34" charset="-122"/>
              </a:rPr>
              <a:t>其他权益工具投资</a:t>
            </a:r>
            <a:r>
              <a:rPr lang="zh-CN" altLang="en-US" sz="2400" dirty="0">
                <a:solidFill>
                  <a:srgbClr val="000000"/>
                </a:solidFill>
                <a:latin typeface="微软雅黑" panose="020B0503020204020204" pitchFamily="34" charset="-122"/>
              </a:rPr>
              <a:t>进行会计处理。</a:t>
            </a:r>
            <a:endParaRPr lang="zh-CN" altLang="en-US" sz="2400" dirty="0">
              <a:solidFill>
                <a:srgbClr val="000000"/>
              </a:solidFill>
              <a:latin typeface="微软雅黑" panose="020B0503020204020204" pitchFamily="34" charset="-122"/>
            </a:endParaRPr>
          </a:p>
          <a:p>
            <a:pPr marL="0" indent="422275" defTabSz="1085850" eaLnBrk="1" hangingPunct="1">
              <a:lnSpc>
                <a:spcPct val="135000"/>
              </a:lnSpc>
              <a:spcBef>
                <a:spcPct val="30000"/>
              </a:spcBef>
              <a:buNone/>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2018</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日，甲公司又以现金</a:t>
            </a:r>
            <a:r>
              <a:rPr lang="en-US" altLang="zh-CN" sz="2400" dirty="0">
                <a:solidFill>
                  <a:srgbClr val="000000"/>
                </a:solidFill>
                <a:latin typeface="微软雅黑" panose="020B0503020204020204" pitchFamily="34" charset="-122"/>
              </a:rPr>
              <a:t>12 000</a:t>
            </a:r>
            <a:r>
              <a:rPr lang="zh-CN" altLang="en-US" sz="2400" dirty="0">
                <a:solidFill>
                  <a:srgbClr val="000000"/>
                </a:solidFill>
                <a:latin typeface="微软雅黑" panose="020B0503020204020204" pitchFamily="34" charset="-122"/>
              </a:rPr>
              <a:t>万元作为对价，向</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公司的大股东收购</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50</a:t>
            </a:r>
            <a:r>
              <a:rPr lang="zh-CN" altLang="en-US" sz="2400" dirty="0">
                <a:solidFill>
                  <a:srgbClr val="000000"/>
                </a:solidFill>
                <a:latin typeface="微软雅黑" panose="020B0503020204020204" pitchFamily="34" charset="-122"/>
              </a:rPr>
              <a:t>％的股权，相关手续于当日完成。假定甲公司购买</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4%</a:t>
            </a:r>
            <a:r>
              <a:rPr lang="zh-CN" altLang="en-US" sz="2400" dirty="0">
                <a:solidFill>
                  <a:srgbClr val="000000"/>
                </a:solidFill>
                <a:latin typeface="微软雅黑" panose="020B0503020204020204" pitchFamily="34" charset="-122"/>
              </a:rPr>
              <a:t>的股权和后续购买</a:t>
            </a:r>
            <a:r>
              <a:rPr lang="en-US" altLang="zh-CN" sz="2400" dirty="0">
                <a:solidFill>
                  <a:srgbClr val="000000"/>
                </a:solidFill>
                <a:latin typeface="微软雅黑" panose="020B0503020204020204" pitchFamily="34" charset="-122"/>
              </a:rPr>
              <a:t>50%</a:t>
            </a:r>
            <a:r>
              <a:rPr lang="zh-CN" altLang="en-US" sz="2400" dirty="0">
                <a:solidFill>
                  <a:srgbClr val="000000"/>
                </a:solidFill>
                <a:latin typeface="微软雅黑" panose="020B0503020204020204" pitchFamily="34" charset="-122"/>
              </a:rPr>
              <a:t>的股权不构成“一揽子交易”，取得该部分股权后，甲公司能够对</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公司可能够实施控制，取得控制权之日为</a:t>
            </a:r>
            <a:r>
              <a:rPr lang="en-US" altLang="zh-CN" sz="2400" dirty="0">
                <a:solidFill>
                  <a:srgbClr val="000000"/>
                </a:solidFill>
                <a:latin typeface="微软雅黑" panose="020B0503020204020204" pitchFamily="34" charset="-122"/>
              </a:rPr>
              <a:t>2018</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日，当日甲公司原持有的</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4%</a:t>
            </a:r>
            <a:r>
              <a:rPr lang="zh-CN" altLang="en-US" sz="2400" dirty="0">
                <a:solidFill>
                  <a:srgbClr val="000000"/>
                </a:solidFill>
                <a:latin typeface="微软雅黑" panose="020B0503020204020204" pitchFamily="34" charset="-122"/>
              </a:rPr>
              <a:t>股权的公允价值为</a:t>
            </a:r>
            <a:r>
              <a:rPr lang="en-US" altLang="zh-CN" sz="2400" dirty="0">
                <a:solidFill>
                  <a:srgbClr val="000000"/>
                </a:solidFill>
                <a:latin typeface="微软雅黑" panose="020B0503020204020204" pitchFamily="34" charset="-122"/>
              </a:rPr>
              <a:t>800</a:t>
            </a:r>
            <a:r>
              <a:rPr lang="zh-CN" altLang="en-US" sz="2400" dirty="0">
                <a:solidFill>
                  <a:srgbClr val="000000"/>
                </a:solidFill>
                <a:latin typeface="微软雅黑" panose="020B0503020204020204" pitchFamily="34" charset="-122"/>
              </a:rPr>
              <a:t>万元（与</a:t>
            </a:r>
            <a:r>
              <a:rPr lang="en-US" altLang="zh-CN" sz="2400" dirty="0">
                <a:solidFill>
                  <a:srgbClr val="000000"/>
                </a:solidFill>
                <a:latin typeface="微软雅黑" panose="020B0503020204020204" pitchFamily="34" charset="-122"/>
              </a:rPr>
              <a:t>2017</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12</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31</a:t>
            </a:r>
            <a:r>
              <a:rPr lang="zh-CN" altLang="en-US" sz="2400" dirty="0">
                <a:solidFill>
                  <a:srgbClr val="000000"/>
                </a:solidFill>
                <a:latin typeface="微软雅黑" panose="020B0503020204020204" pitchFamily="34" charset="-122"/>
              </a:rPr>
              <a:t>日的公允价值相等），累计计入其他综合收益的金额为</a:t>
            </a:r>
            <a:r>
              <a:rPr lang="en-US" altLang="zh-CN" sz="2400" dirty="0">
                <a:solidFill>
                  <a:srgbClr val="000000"/>
                </a:solidFill>
                <a:latin typeface="微软雅黑" panose="020B0503020204020204" pitchFamily="34" charset="-122"/>
              </a:rPr>
              <a:t>300</a:t>
            </a:r>
            <a:r>
              <a:rPr lang="zh-CN" altLang="en-US" sz="2400" dirty="0">
                <a:solidFill>
                  <a:srgbClr val="000000"/>
                </a:solidFill>
                <a:latin typeface="微软雅黑" panose="020B0503020204020204" pitchFamily="34" charset="-122"/>
              </a:rPr>
              <a:t>万元。 </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公司可辨认净资产公允价值为   </a:t>
            </a:r>
            <a:r>
              <a:rPr lang="en-US" altLang="zh-CN" sz="2400" dirty="0">
                <a:solidFill>
                  <a:srgbClr val="000000"/>
                </a:solidFill>
                <a:latin typeface="微软雅黑" panose="020B0503020204020204" pitchFamily="34" charset="-122"/>
              </a:rPr>
              <a:t>20 000</a:t>
            </a:r>
            <a:r>
              <a:rPr lang="zh-CN" altLang="en-US" sz="2400" dirty="0">
                <a:solidFill>
                  <a:srgbClr val="000000"/>
                </a:solidFill>
                <a:latin typeface="微软雅黑" panose="020B0503020204020204" pitchFamily="34" charset="-122"/>
              </a:rPr>
              <a:t>万元。不考虑相关税费的影响。</a:t>
            </a:r>
            <a:endParaRPr lang="zh-CN" altLang="en-GB" sz="2400" dirty="0">
              <a:solidFill>
                <a:srgbClr val="000000"/>
              </a:solidFill>
              <a:latin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5" name="Rectangle 2"/>
          <p:cNvSpPr/>
          <p:nvPr/>
        </p:nvSpPr>
        <p:spPr>
          <a:xfrm>
            <a:off x="609600" y="966788"/>
            <a:ext cx="5705475" cy="528637"/>
          </a:xfrm>
          <a:prstGeom prst="rect">
            <a:avLst/>
          </a:prstGeom>
          <a:noFill/>
          <a:ln w="9525">
            <a:noFill/>
          </a:ln>
        </p:spPr>
        <p:txBody>
          <a:bodyPr wrap="none" lIns="108850" tIns="54425" rIns="108850" bIns="54425">
            <a:spAutoFit/>
          </a:bodyPr>
          <a:p>
            <a:pPr eaLnBrk="1" hangingPunct="1">
              <a:lnSpc>
                <a:spcPct val="115000"/>
              </a:lnSpc>
              <a:buClr>
                <a:schemeClr val="accent1"/>
              </a:buClr>
              <a:buSzPct val="65000"/>
              <a:buFont typeface="Wingdings" panose="05000000000000000000" pitchFamily="2" charset="2"/>
            </a:pPr>
            <a:r>
              <a:rPr lang="zh-CN" altLang="en-GB" sz="2400" b="1" dirty="0">
                <a:solidFill>
                  <a:srgbClr val="CC0000"/>
                </a:solidFill>
                <a:latin typeface="微软雅黑" panose="020B0503020204020204" pitchFamily="34" charset="-122"/>
              </a:rPr>
              <a:t>根据上述资料甲公司有关会计处理如下：</a:t>
            </a:r>
            <a:endParaRPr lang="zh-CN" altLang="en-GB" sz="2400" b="1" dirty="0">
              <a:solidFill>
                <a:srgbClr val="CC0000"/>
              </a:solidFill>
              <a:latin typeface="微软雅黑" panose="020B0503020204020204" pitchFamily="34" charset="-122"/>
            </a:endParaRPr>
          </a:p>
        </p:txBody>
      </p:sp>
      <p:sp>
        <p:nvSpPr>
          <p:cNvPr id="184323" name="Rectangle 3"/>
          <p:cNvSpPr/>
          <p:nvPr/>
        </p:nvSpPr>
        <p:spPr>
          <a:xfrm>
            <a:off x="508000" y="1676400"/>
            <a:ext cx="10656888" cy="1725613"/>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30000"/>
              </a:lnSpc>
              <a:spcBef>
                <a:spcPct val="25000"/>
              </a:spcBef>
              <a:buFontTx/>
            </a:pPr>
            <a:r>
              <a:rPr lang="en-US" altLang="zh-CN" sz="2400" b="1" dirty="0">
                <a:solidFill>
                  <a:srgbClr val="3333FF"/>
                </a:solidFill>
                <a:latin typeface="微软雅黑" panose="020B0503020204020204" pitchFamily="34" charset="-122"/>
              </a:rPr>
              <a:t>①2017</a:t>
            </a:r>
            <a:r>
              <a:rPr lang="zh-CN" altLang="en-US" sz="2400" b="1" dirty="0">
                <a:solidFill>
                  <a:srgbClr val="3333FF"/>
                </a:solidFill>
                <a:latin typeface="微软雅黑" panose="020B0503020204020204" pitchFamily="34" charset="-122"/>
              </a:rPr>
              <a:t>年</a:t>
            </a:r>
            <a:r>
              <a:rPr lang="en-US" altLang="zh-CN" sz="2400" b="1" dirty="0">
                <a:solidFill>
                  <a:srgbClr val="3333FF"/>
                </a:solidFill>
                <a:latin typeface="微软雅黑" panose="020B0503020204020204" pitchFamily="34" charset="-122"/>
              </a:rPr>
              <a:t>1</a:t>
            </a:r>
            <a:r>
              <a:rPr lang="zh-CN" altLang="en-US" sz="2400" b="1" dirty="0">
                <a:solidFill>
                  <a:srgbClr val="3333FF"/>
                </a:solidFill>
                <a:latin typeface="微软雅黑" panose="020B0503020204020204" pitchFamily="34" charset="-122"/>
              </a:rPr>
              <a:t>月</a:t>
            </a:r>
            <a:r>
              <a:rPr lang="en-US" altLang="zh-CN" sz="2400" b="1" dirty="0">
                <a:solidFill>
                  <a:srgbClr val="3333FF"/>
                </a:solidFill>
                <a:latin typeface="微软雅黑" panose="020B0503020204020204" pitchFamily="34" charset="-122"/>
              </a:rPr>
              <a:t>1</a:t>
            </a:r>
            <a:r>
              <a:rPr lang="zh-CN" altLang="en-US" sz="2400" b="1" dirty="0">
                <a:solidFill>
                  <a:srgbClr val="3333FF"/>
                </a:solidFill>
                <a:latin typeface="微软雅黑" panose="020B0503020204020204" pitchFamily="34" charset="-122"/>
              </a:rPr>
              <a:t>日购入</a:t>
            </a:r>
            <a:r>
              <a:rPr lang="en-US" altLang="zh-CN" sz="2400" b="1" dirty="0">
                <a:solidFill>
                  <a:srgbClr val="3333FF"/>
                </a:solidFill>
                <a:latin typeface="微软雅黑" panose="020B0503020204020204" pitchFamily="34" charset="-122"/>
              </a:rPr>
              <a:t>B</a:t>
            </a:r>
            <a:r>
              <a:rPr lang="zh-CN" altLang="en-US" sz="2400" b="1" dirty="0">
                <a:solidFill>
                  <a:srgbClr val="3333FF"/>
                </a:solidFill>
                <a:latin typeface="微软雅黑" panose="020B0503020204020204" pitchFamily="34" charset="-122"/>
              </a:rPr>
              <a:t>公司</a:t>
            </a:r>
            <a:r>
              <a:rPr lang="en-US" altLang="zh-CN" sz="2400" b="1" dirty="0">
                <a:solidFill>
                  <a:srgbClr val="3333FF"/>
                </a:solidFill>
                <a:latin typeface="微软雅黑" panose="020B0503020204020204" pitchFamily="34" charset="-122"/>
              </a:rPr>
              <a:t>4%</a:t>
            </a:r>
            <a:r>
              <a:rPr lang="zh-CN" altLang="en-US" sz="2400" b="1" dirty="0">
                <a:solidFill>
                  <a:srgbClr val="3333FF"/>
                </a:solidFill>
                <a:latin typeface="微软雅黑" panose="020B0503020204020204" pitchFamily="34" charset="-122"/>
              </a:rPr>
              <a:t>股权时：</a:t>
            </a:r>
            <a:endParaRPr lang="zh-CN" altLang="en-US" sz="2400" b="1" dirty="0">
              <a:solidFill>
                <a:srgbClr val="3333FF"/>
              </a:solidFill>
              <a:latin typeface="微软雅黑" panose="020B0503020204020204" pitchFamily="34" charset="-122"/>
            </a:endParaRPr>
          </a:p>
          <a:p>
            <a:pPr eaLnBrk="1" hangingPunct="1">
              <a:lnSpc>
                <a:spcPct val="130000"/>
              </a:lnSpc>
              <a:spcBef>
                <a:spcPct val="25000"/>
              </a:spcBef>
              <a:buFontTx/>
            </a:pPr>
            <a:r>
              <a:rPr lang="zh-CN" altLang="en-US" sz="2400" dirty="0">
                <a:solidFill>
                  <a:srgbClr val="000000"/>
                </a:solidFill>
                <a:latin typeface="微软雅黑" panose="020B0503020204020204" pitchFamily="34" charset="-122"/>
              </a:rPr>
              <a:t>借：</a:t>
            </a:r>
            <a:r>
              <a:rPr lang="zh-CN" altLang="en-US" sz="2400" dirty="0">
                <a:solidFill>
                  <a:srgbClr val="000000"/>
                </a:solidFill>
                <a:latin typeface="Arial" panose="020B0604020202020204" pitchFamily="34" charset="0"/>
              </a:rPr>
              <a:t>其他权益工具投资</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成本    </a:t>
            </a:r>
            <a:r>
              <a:rPr lang="en-US" altLang="zh-CN" sz="2400" dirty="0">
                <a:solidFill>
                  <a:srgbClr val="000000"/>
                </a:solidFill>
                <a:latin typeface="微软雅黑" panose="020B0503020204020204" pitchFamily="34" charset="-122"/>
              </a:rPr>
              <a:t>500 </a:t>
            </a:r>
            <a:endParaRPr lang="en-US" altLang="zh-CN" sz="2400" dirty="0">
              <a:solidFill>
                <a:srgbClr val="000000"/>
              </a:solidFill>
              <a:latin typeface="微软雅黑" panose="020B0503020204020204" pitchFamily="34" charset="-122"/>
            </a:endParaRPr>
          </a:p>
          <a:p>
            <a:pPr eaLnBrk="1" hangingPunct="1">
              <a:lnSpc>
                <a:spcPct val="130000"/>
              </a:lnSpc>
              <a:spcBef>
                <a:spcPct val="25000"/>
              </a:spcBef>
              <a:buFontTx/>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贷：银行存款                                                </a:t>
            </a:r>
            <a:r>
              <a:rPr lang="en-US" altLang="zh-CN" sz="2400" dirty="0">
                <a:solidFill>
                  <a:srgbClr val="000000"/>
                </a:solidFill>
                <a:latin typeface="微软雅黑" panose="020B0503020204020204" pitchFamily="34" charset="-122"/>
              </a:rPr>
              <a:t>500</a:t>
            </a:r>
            <a:endParaRPr lang="en-US" altLang="zh-CN" sz="2400" dirty="0">
              <a:solidFill>
                <a:srgbClr val="000000"/>
              </a:solidFill>
              <a:latin typeface="微软雅黑" panose="020B0503020204020204" pitchFamily="34" charset="-122"/>
            </a:endParaRPr>
          </a:p>
        </p:txBody>
      </p:sp>
      <p:sp>
        <p:nvSpPr>
          <p:cNvPr id="184324" name="Rectangle 4"/>
          <p:cNvSpPr/>
          <p:nvPr/>
        </p:nvSpPr>
        <p:spPr>
          <a:xfrm>
            <a:off x="508000" y="3886200"/>
            <a:ext cx="10752138" cy="1709738"/>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35000"/>
              </a:lnSpc>
              <a:spcBef>
                <a:spcPct val="15000"/>
              </a:spcBef>
              <a:buFontTx/>
            </a:pPr>
            <a:r>
              <a:rPr lang="en-US" altLang="zh-CN" sz="2400" b="1" dirty="0">
                <a:solidFill>
                  <a:srgbClr val="3333FF"/>
                </a:solidFill>
                <a:latin typeface="微软雅黑" panose="020B0503020204020204" pitchFamily="34" charset="-122"/>
              </a:rPr>
              <a:t>②2017</a:t>
            </a:r>
            <a:r>
              <a:rPr lang="zh-CN" altLang="en-US" sz="2400" b="1" dirty="0">
                <a:solidFill>
                  <a:srgbClr val="3333FF"/>
                </a:solidFill>
                <a:latin typeface="微软雅黑" panose="020B0503020204020204" pitchFamily="34" charset="-122"/>
              </a:rPr>
              <a:t>年末确认公允价值变动时：</a:t>
            </a:r>
            <a:endParaRPr lang="zh-CN" altLang="en-US" sz="2400" b="1" dirty="0">
              <a:solidFill>
                <a:srgbClr val="3333FF"/>
              </a:solidFill>
              <a:latin typeface="微软雅黑" panose="020B0503020204020204" pitchFamily="34" charset="-122"/>
            </a:endParaRPr>
          </a:p>
          <a:p>
            <a:pPr eaLnBrk="1" hangingPunct="1">
              <a:lnSpc>
                <a:spcPct val="135000"/>
              </a:lnSpc>
              <a:spcBef>
                <a:spcPct val="15000"/>
              </a:spcBef>
              <a:buFontTx/>
            </a:pPr>
            <a:r>
              <a:rPr lang="zh-CN" altLang="en-US" sz="2400" dirty="0">
                <a:solidFill>
                  <a:srgbClr val="000000"/>
                </a:solidFill>
                <a:latin typeface="微软雅黑" panose="020B0503020204020204" pitchFamily="34" charset="-122"/>
              </a:rPr>
              <a:t>借：</a:t>
            </a:r>
            <a:r>
              <a:rPr lang="zh-CN" altLang="en-US" sz="2400" dirty="0">
                <a:solidFill>
                  <a:srgbClr val="000000"/>
                </a:solidFill>
                <a:latin typeface="Arial" panose="020B0604020202020204" pitchFamily="34" charset="0"/>
              </a:rPr>
              <a:t>其他权益工具投资</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公允价值变动   </a:t>
            </a:r>
            <a:r>
              <a:rPr lang="en-US" altLang="zh-CN" sz="2400" dirty="0">
                <a:solidFill>
                  <a:srgbClr val="000000"/>
                </a:solidFill>
                <a:latin typeface="微软雅黑" panose="020B0503020204020204" pitchFamily="34" charset="-122"/>
              </a:rPr>
              <a:t>300</a:t>
            </a:r>
            <a:endParaRPr lang="en-US" altLang="zh-CN" sz="2400" dirty="0">
              <a:solidFill>
                <a:srgbClr val="000000"/>
              </a:solidFill>
              <a:latin typeface="微软雅黑" panose="020B0503020204020204" pitchFamily="34" charset="-122"/>
            </a:endParaRPr>
          </a:p>
          <a:p>
            <a:pPr eaLnBrk="1" hangingPunct="1">
              <a:lnSpc>
                <a:spcPct val="135000"/>
              </a:lnSpc>
              <a:spcBef>
                <a:spcPct val="15000"/>
              </a:spcBef>
              <a:buFontTx/>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贷：其他综合收益                                           </a:t>
            </a:r>
            <a:r>
              <a:rPr lang="en-US" altLang="zh-CN" sz="2400" dirty="0">
                <a:solidFill>
                  <a:srgbClr val="000000"/>
                </a:solidFill>
                <a:latin typeface="微软雅黑" panose="020B0503020204020204" pitchFamily="34" charset="-122"/>
              </a:rPr>
              <a:t>300</a:t>
            </a:r>
            <a:endParaRPr lang="en-US" altLang="zh-CN" sz="24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23"/>
                                        </p:tgtEl>
                                        <p:attrNameLst>
                                          <p:attrName>style.visibility</p:attrName>
                                        </p:attrNameLst>
                                      </p:cBhvr>
                                      <p:to>
                                        <p:strVal val="visible"/>
                                      </p:to>
                                    </p:set>
                                    <p:animEffect transition="in" filter="blinds(horizontal)">
                                      <p:cBhvr>
                                        <p:cTn id="7" dur="500"/>
                                        <p:tgtEl>
                                          <p:spTgt spid="1843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24"/>
                                        </p:tgtEl>
                                        <p:attrNameLst>
                                          <p:attrName>style.visibility</p:attrName>
                                        </p:attrNameLst>
                                      </p:cBhvr>
                                      <p:to>
                                        <p:strVal val="visible"/>
                                      </p:to>
                                    </p:set>
                                    <p:animEffect transition="in" filter="blinds(horizontal)">
                                      <p:cBhvr>
                                        <p:cTn id="12" dur="500"/>
                                        <p:tgtEl>
                                          <p:spTgt spid="184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animBg="1"/>
      <p:bldP spid="18432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5346" name="Rectangle 2"/>
          <p:cNvSpPr/>
          <p:nvPr/>
        </p:nvSpPr>
        <p:spPr>
          <a:xfrm>
            <a:off x="609600" y="1219200"/>
            <a:ext cx="10656888" cy="48164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25000"/>
              </a:lnSpc>
              <a:spcBef>
                <a:spcPct val="20000"/>
              </a:spcBef>
              <a:buFontTx/>
            </a:pPr>
            <a:r>
              <a:rPr lang="en-US" altLang="zh-CN" sz="2400" b="1" dirty="0">
                <a:solidFill>
                  <a:srgbClr val="3333FF"/>
                </a:solidFill>
                <a:latin typeface="微软雅黑" panose="020B0503020204020204" pitchFamily="34" charset="-122"/>
              </a:rPr>
              <a:t>③2018</a:t>
            </a:r>
            <a:r>
              <a:rPr lang="zh-CN" altLang="en-US" sz="2400" b="1" dirty="0">
                <a:solidFill>
                  <a:srgbClr val="3333FF"/>
                </a:solidFill>
                <a:latin typeface="微软雅黑" panose="020B0503020204020204" pitchFamily="34" charset="-122"/>
              </a:rPr>
              <a:t>年</a:t>
            </a:r>
            <a:r>
              <a:rPr lang="en-US" altLang="zh-CN" sz="2400" b="1" dirty="0">
                <a:solidFill>
                  <a:srgbClr val="3333FF"/>
                </a:solidFill>
                <a:latin typeface="微软雅黑" panose="020B0503020204020204" pitchFamily="34" charset="-122"/>
              </a:rPr>
              <a:t>1</a:t>
            </a:r>
            <a:r>
              <a:rPr lang="zh-CN" altLang="en-US" sz="2400" b="1" dirty="0">
                <a:solidFill>
                  <a:srgbClr val="3333FF"/>
                </a:solidFill>
                <a:latin typeface="微软雅黑" panose="020B0503020204020204" pitchFamily="34" charset="-122"/>
              </a:rPr>
              <a:t>月</a:t>
            </a:r>
            <a:r>
              <a:rPr lang="en-US" altLang="zh-CN" sz="2400" b="1" dirty="0">
                <a:solidFill>
                  <a:srgbClr val="3333FF"/>
                </a:solidFill>
                <a:latin typeface="微软雅黑" panose="020B0503020204020204" pitchFamily="34" charset="-122"/>
              </a:rPr>
              <a:t>1</a:t>
            </a:r>
            <a:r>
              <a:rPr lang="zh-CN" altLang="en-US" sz="2400" b="1" dirty="0">
                <a:solidFill>
                  <a:srgbClr val="3333FF"/>
                </a:solidFill>
                <a:latin typeface="微软雅黑" panose="020B0503020204020204" pitchFamily="34" charset="-122"/>
              </a:rPr>
              <a:t>日，又购入</a:t>
            </a:r>
            <a:r>
              <a:rPr lang="en-US" altLang="zh-CN" sz="2400" b="1" dirty="0">
                <a:solidFill>
                  <a:srgbClr val="3333FF"/>
                </a:solidFill>
                <a:latin typeface="微软雅黑" panose="020B0503020204020204" pitchFamily="34" charset="-122"/>
              </a:rPr>
              <a:t>B</a:t>
            </a:r>
            <a:r>
              <a:rPr lang="zh-CN" altLang="en-US" sz="2400" b="1" dirty="0">
                <a:solidFill>
                  <a:srgbClr val="3333FF"/>
                </a:solidFill>
                <a:latin typeface="微软雅黑" panose="020B0503020204020204" pitchFamily="34" charset="-122"/>
              </a:rPr>
              <a:t>公司</a:t>
            </a:r>
            <a:r>
              <a:rPr lang="en-US" altLang="zh-CN" sz="2400" b="1" dirty="0">
                <a:solidFill>
                  <a:srgbClr val="3333FF"/>
                </a:solidFill>
                <a:latin typeface="微软雅黑" panose="020B0503020204020204" pitchFamily="34" charset="-122"/>
              </a:rPr>
              <a:t>50%</a:t>
            </a:r>
            <a:r>
              <a:rPr lang="zh-CN" altLang="en-US" sz="2400" b="1" dirty="0">
                <a:solidFill>
                  <a:srgbClr val="3333FF"/>
                </a:solidFill>
                <a:latin typeface="微软雅黑" panose="020B0503020204020204" pitchFamily="34" charset="-122"/>
              </a:rPr>
              <a:t>股权时：</a:t>
            </a:r>
            <a:endParaRPr lang="zh-CN" altLang="en-US" sz="2400" b="1" dirty="0">
              <a:solidFill>
                <a:srgbClr val="3333FF"/>
              </a:solidFill>
              <a:latin typeface="微软雅黑" panose="020B0503020204020204" pitchFamily="34" charset="-122"/>
            </a:endParaRPr>
          </a:p>
          <a:p>
            <a:pPr eaLnBrk="1" hangingPunct="1">
              <a:lnSpc>
                <a:spcPct val="125000"/>
              </a:lnSpc>
              <a:spcBef>
                <a:spcPct val="20000"/>
              </a:spcBef>
              <a:buFontTx/>
            </a:pPr>
            <a:r>
              <a:rPr lang="zh-CN" altLang="en-US" sz="2400" dirty="0">
                <a:solidFill>
                  <a:srgbClr val="000000"/>
                </a:solidFill>
                <a:latin typeface="微软雅黑" panose="020B0503020204020204" pitchFamily="34" charset="-122"/>
              </a:rPr>
              <a:t>借：长期股权投资</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投资成本         </a:t>
            </a:r>
            <a:r>
              <a:rPr lang="en-US" altLang="zh-CN" sz="2400" dirty="0">
                <a:solidFill>
                  <a:srgbClr val="000000"/>
                </a:solidFill>
                <a:latin typeface="微软雅黑" panose="020B0503020204020204" pitchFamily="34" charset="-122"/>
              </a:rPr>
              <a:t>12 800   </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800</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12 000</a:t>
            </a:r>
            <a:r>
              <a:rPr lang="zh-CN" altLang="en-US" sz="2400" dirty="0">
                <a:solidFill>
                  <a:srgbClr val="000000"/>
                </a:solidFill>
                <a:latin typeface="微软雅黑" panose="020B0503020204020204" pitchFamily="34" charset="-122"/>
              </a:rPr>
              <a:t>）</a:t>
            </a:r>
            <a:endParaRPr lang="zh-CN" altLang="en-US" sz="2400" dirty="0">
              <a:solidFill>
                <a:srgbClr val="000000"/>
              </a:solidFill>
              <a:latin typeface="微软雅黑" panose="020B0503020204020204" pitchFamily="34" charset="-122"/>
            </a:endParaRPr>
          </a:p>
          <a:p>
            <a:pPr eaLnBrk="1" hangingPunct="1">
              <a:lnSpc>
                <a:spcPct val="125000"/>
              </a:lnSpc>
              <a:spcBef>
                <a:spcPct val="20000"/>
              </a:spcBef>
              <a:buFontTx/>
            </a:pPr>
            <a:r>
              <a:rPr lang="zh-CN" altLang="en-US" sz="2400" dirty="0">
                <a:solidFill>
                  <a:srgbClr val="000000"/>
                </a:solidFill>
                <a:latin typeface="微软雅黑" panose="020B0503020204020204" pitchFamily="34" charset="-122"/>
              </a:rPr>
              <a:t>         其他权益工具投资</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成本                     </a:t>
            </a:r>
            <a:r>
              <a:rPr lang="en-US" altLang="zh-CN" sz="2400" dirty="0">
                <a:solidFill>
                  <a:srgbClr val="000000"/>
                </a:solidFill>
                <a:latin typeface="微软雅黑" panose="020B0503020204020204" pitchFamily="34" charset="-122"/>
              </a:rPr>
              <a:t>500 </a:t>
            </a:r>
            <a:endParaRPr lang="en-US" altLang="zh-CN" sz="2400" dirty="0">
              <a:solidFill>
                <a:srgbClr val="000000"/>
              </a:solidFill>
              <a:latin typeface="微软雅黑" panose="020B0503020204020204" pitchFamily="34" charset="-122"/>
            </a:endParaRPr>
          </a:p>
          <a:p>
            <a:pPr eaLnBrk="1" hangingPunct="1">
              <a:lnSpc>
                <a:spcPct val="125000"/>
              </a:lnSpc>
              <a:spcBef>
                <a:spcPct val="20000"/>
              </a:spcBef>
              <a:buFontTx/>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公允价值变动       </a:t>
            </a:r>
            <a:r>
              <a:rPr lang="en-US" altLang="zh-CN" sz="2400" dirty="0">
                <a:solidFill>
                  <a:srgbClr val="000000"/>
                </a:solidFill>
                <a:latin typeface="微软雅黑" panose="020B0503020204020204" pitchFamily="34" charset="-122"/>
              </a:rPr>
              <a:t>300</a:t>
            </a:r>
            <a:endParaRPr lang="en-US" altLang="zh-CN" sz="2400" dirty="0">
              <a:solidFill>
                <a:srgbClr val="000000"/>
              </a:solidFill>
              <a:latin typeface="微软雅黑" panose="020B0503020204020204" pitchFamily="34" charset="-122"/>
            </a:endParaRPr>
          </a:p>
          <a:p>
            <a:pPr eaLnBrk="1" hangingPunct="1">
              <a:lnSpc>
                <a:spcPct val="125000"/>
              </a:lnSpc>
              <a:spcBef>
                <a:spcPct val="20000"/>
              </a:spcBef>
              <a:buFontTx/>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贷：银行存款                                                </a:t>
            </a:r>
            <a:r>
              <a:rPr lang="en-US" altLang="zh-CN" sz="2400" dirty="0">
                <a:solidFill>
                  <a:srgbClr val="000000"/>
                </a:solidFill>
                <a:latin typeface="微软雅黑" panose="020B0503020204020204" pitchFamily="34" charset="-122"/>
              </a:rPr>
              <a:t>12 000</a:t>
            </a:r>
            <a:endParaRPr lang="en-US" altLang="zh-CN" sz="2400" dirty="0">
              <a:solidFill>
                <a:srgbClr val="000000"/>
              </a:solidFill>
              <a:latin typeface="微软雅黑" panose="020B0503020204020204" pitchFamily="34" charset="-122"/>
            </a:endParaRPr>
          </a:p>
          <a:p>
            <a:pPr eaLnBrk="1" hangingPunct="1">
              <a:lnSpc>
                <a:spcPct val="125000"/>
              </a:lnSpc>
              <a:spcBef>
                <a:spcPct val="20000"/>
              </a:spcBef>
              <a:buFontTx/>
            </a:pPr>
            <a:r>
              <a:rPr lang="zh-CN" altLang="en-US" sz="2400" dirty="0">
                <a:solidFill>
                  <a:srgbClr val="000000"/>
                </a:solidFill>
                <a:latin typeface="微软雅黑" panose="020B0503020204020204" pitchFamily="34" charset="-122"/>
              </a:rPr>
              <a:t>同时：</a:t>
            </a:r>
            <a:endParaRPr lang="zh-CN" altLang="en-US" sz="2400" dirty="0">
              <a:solidFill>
                <a:srgbClr val="000000"/>
              </a:solidFill>
              <a:latin typeface="微软雅黑" panose="020B0503020204020204" pitchFamily="34" charset="-122"/>
            </a:endParaRPr>
          </a:p>
          <a:p>
            <a:pPr eaLnBrk="1" hangingPunct="1">
              <a:lnSpc>
                <a:spcPct val="125000"/>
              </a:lnSpc>
              <a:spcBef>
                <a:spcPct val="20000"/>
              </a:spcBef>
              <a:buFontTx/>
            </a:pPr>
            <a:r>
              <a:rPr lang="zh-CN" altLang="en-US" sz="2400" dirty="0">
                <a:solidFill>
                  <a:srgbClr val="000000"/>
                </a:solidFill>
                <a:latin typeface="微软雅黑" panose="020B0503020204020204" pitchFamily="34" charset="-122"/>
              </a:rPr>
              <a:t>借：其他综合收益                              </a:t>
            </a:r>
            <a:r>
              <a:rPr lang="en-US" altLang="zh-CN" sz="2400" dirty="0">
                <a:solidFill>
                  <a:srgbClr val="000000"/>
                </a:solidFill>
                <a:latin typeface="微软雅黑" panose="020B0503020204020204" pitchFamily="34" charset="-122"/>
              </a:rPr>
              <a:t>300</a:t>
            </a:r>
            <a:endParaRPr lang="en-US" altLang="zh-CN" sz="2400" dirty="0">
              <a:solidFill>
                <a:srgbClr val="000000"/>
              </a:solidFill>
              <a:latin typeface="微软雅黑" panose="020B0503020204020204" pitchFamily="34" charset="-122"/>
            </a:endParaRPr>
          </a:p>
          <a:p>
            <a:pPr eaLnBrk="1" hangingPunct="1">
              <a:lnSpc>
                <a:spcPct val="125000"/>
              </a:lnSpc>
              <a:spcBef>
                <a:spcPct val="20000"/>
              </a:spcBef>
              <a:buFontTx/>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贷：盈余公积</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法定盈余公积                  </a:t>
            </a:r>
            <a:r>
              <a:rPr lang="en-US" altLang="zh-CN" sz="2400" dirty="0">
                <a:solidFill>
                  <a:srgbClr val="000000"/>
                </a:solidFill>
                <a:latin typeface="微软雅黑" panose="020B0503020204020204" pitchFamily="34" charset="-122"/>
              </a:rPr>
              <a:t>30</a:t>
            </a:r>
            <a:endParaRPr lang="en-US" altLang="zh-CN" sz="2400" dirty="0">
              <a:solidFill>
                <a:srgbClr val="000000"/>
              </a:solidFill>
              <a:latin typeface="微软雅黑" panose="020B0503020204020204" pitchFamily="34" charset="-122"/>
            </a:endParaRPr>
          </a:p>
          <a:p>
            <a:pPr eaLnBrk="1" hangingPunct="1">
              <a:lnSpc>
                <a:spcPct val="125000"/>
              </a:lnSpc>
              <a:spcBef>
                <a:spcPct val="20000"/>
              </a:spcBef>
              <a:buFontTx/>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利润分配</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未分配利润                      </a:t>
            </a:r>
            <a:r>
              <a:rPr lang="en-US" altLang="zh-CN" sz="2400" dirty="0">
                <a:solidFill>
                  <a:srgbClr val="000000"/>
                </a:solidFill>
                <a:latin typeface="微软雅黑" panose="020B0503020204020204" pitchFamily="34" charset="-122"/>
              </a:rPr>
              <a:t>270</a:t>
            </a:r>
            <a:endParaRPr lang="en-US" altLang="zh-CN" sz="24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5346"/>
                                        </p:tgtEl>
                                        <p:attrNameLst>
                                          <p:attrName>style.visibility</p:attrName>
                                        </p:attrNameLst>
                                      </p:cBhvr>
                                      <p:to>
                                        <p:strVal val="visible"/>
                                      </p:to>
                                    </p:set>
                                    <p:animEffect transition="in" filter="blinds(horizontal)">
                                      <p:cBhvr>
                                        <p:cTn id="7" dur="500"/>
                                        <p:tgtEl>
                                          <p:spTgt spid="185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94" name="AutoShape 30"/>
          <p:cNvSpPr/>
          <p:nvPr/>
        </p:nvSpPr>
        <p:spPr>
          <a:xfrm>
            <a:off x="1155700" y="4864100"/>
            <a:ext cx="10464800" cy="1016000"/>
          </a:xfrm>
          <a:prstGeom prst="wedgeRectCallout">
            <a:avLst>
              <a:gd name="adj1" fmla="val -46435"/>
              <a:gd name="adj2" fmla="val -85315"/>
            </a:avLst>
          </a:prstGeom>
          <a:noFill/>
          <a:ln w="9525" cap="flat" cmpd="sng">
            <a:solidFill>
              <a:srgbClr val="FF0000"/>
            </a:solidFill>
            <a:prstDash val="solid"/>
            <a:miter/>
            <a:headEnd type="none" w="med" len="med"/>
            <a:tailEnd type="none" w="med" len="med"/>
          </a:ln>
        </p:spPr>
        <p:txBody>
          <a:bodyPr lIns="108850" tIns="54425" rIns="108850" bIns="54425"/>
          <a:p>
            <a:pPr eaLnBrk="1" hangingPunct="1">
              <a:lnSpc>
                <a:spcPct val="130000"/>
              </a:lnSpc>
              <a:buFontTx/>
            </a:pPr>
            <a:r>
              <a:rPr lang="zh-CN" altLang="en-US" sz="2000" b="1" dirty="0">
                <a:solidFill>
                  <a:srgbClr val="0000CC"/>
                </a:solidFill>
                <a:latin typeface="微软雅黑" panose="020B0503020204020204" pitchFamily="34" charset="-122"/>
              </a:rPr>
              <a:t>企业持有的对被投资单位</a:t>
            </a:r>
            <a:r>
              <a:rPr lang="zh-CN" altLang="en-US" sz="2000" b="1" dirty="0">
                <a:solidFill>
                  <a:srgbClr val="CC0000"/>
                </a:solidFill>
                <a:latin typeface="微软雅黑" panose="020B0503020204020204" pitchFamily="34" charset="-122"/>
              </a:rPr>
              <a:t>不具有控制、共同控制或重大影响</a:t>
            </a:r>
            <a:r>
              <a:rPr lang="zh-CN" altLang="en-US" sz="2000" b="1" dirty="0">
                <a:solidFill>
                  <a:srgbClr val="0000CC"/>
                </a:solidFill>
                <a:latin typeface="微软雅黑" panose="020B0503020204020204" pitchFamily="34" charset="-122"/>
              </a:rPr>
              <a:t>，并且在活跃市场中没有报价、公允价值不能可靠计量的权益性投资按</a:t>
            </a:r>
            <a:r>
              <a:rPr lang="en-US" altLang="zh-CN" sz="2000" b="1" dirty="0">
                <a:solidFill>
                  <a:srgbClr val="CC0000"/>
                </a:solidFill>
                <a:latin typeface="微软雅黑" panose="020B0503020204020204" pitchFamily="34" charset="-122"/>
              </a:rPr>
              <a:t>《CAS22—</a:t>
            </a:r>
            <a:r>
              <a:rPr lang="zh-CN" altLang="en-US" sz="2000" b="1" dirty="0">
                <a:solidFill>
                  <a:srgbClr val="CC0000"/>
                </a:solidFill>
                <a:latin typeface="微软雅黑" panose="020B0503020204020204" pitchFamily="34" charset="-122"/>
              </a:rPr>
              <a:t>金融资产的确认和计量</a:t>
            </a:r>
            <a:r>
              <a:rPr lang="en-US" altLang="zh-CN" sz="2000" b="1" dirty="0">
                <a:solidFill>
                  <a:srgbClr val="CC0000"/>
                </a:solidFill>
                <a:latin typeface="微软雅黑" panose="020B0503020204020204" pitchFamily="34" charset="-122"/>
              </a:rPr>
              <a:t>》</a:t>
            </a:r>
            <a:r>
              <a:rPr lang="zh-CN" altLang="en-US" sz="2000" b="1" dirty="0">
                <a:solidFill>
                  <a:srgbClr val="0000CC"/>
                </a:solidFill>
                <a:latin typeface="微软雅黑" panose="020B0503020204020204" pitchFamily="34" charset="-122"/>
              </a:rPr>
              <a:t>进行处理</a:t>
            </a:r>
            <a:endParaRPr lang="zh-CN" altLang="en-US" sz="2000" b="1" dirty="0">
              <a:solidFill>
                <a:srgbClr val="0000CC"/>
              </a:solidFill>
              <a:latin typeface="微软雅黑" panose="020B0503020204020204" pitchFamily="34" charset="-122"/>
            </a:endParaRPr>
          </a:p>
        </p:txBody>
      </p:sp>
      <p:sp>
        <p:nvSpPr>
          <p:cNvPr id="121878" name="Rectangle 22"/>
          <p:cNvSpPr/>
          <p:nvPr/>
        </p:nvSpPr>
        <p:spPr>
          <a:xfrm>
            <a:off x="698500" y="1830388"/>
            <a:ext cx="844550" cy="457200"/>
          </a:xfrm>
          <a:prstGeom prst="rect">
            <a:avLst/>
          </a:prstGeom>
          <a:solidFill>
            <a:schemeClr val="hlink"/>
          </a:solidFill>
          <a:ln w="9525">
            <a:noFill/>
          </a:ln>
        </p:spPr>
        <p:txBody>
          <a:bodyPr wrap="none">
            <a:spAutoFit/>
          </a:bodyPr>
          <a:p>
            <a:pPr eaLnBrk="1" hangingPunct="1"/>
            <a:r>
              <a:rPr lang="en-US" altLang="zh-CN" sz="2400" b="1" dirty="0">
                <a:solidFill>
                  <a:schemeClr val="bg1"/>
                </a:solidFill>
                <a:latin typeface="Arial" panose="020B0604020202020204" pitchFamily="34" charset="0"/>
              </a:rPr>
              <a:t>No.1</a:t>
            </a:r>
            <a:endParaRPr lang="zh-CN" altLang="en-US" sz="2400" b="1" dirty="0">
              <a:solidFill>
                <a:schemeClr val="bg1"/>
              </a:solidFill>
              <a:latin typeface="Arial" panose="020B0604020202020204" pitchFamily="34" charset="0"/>
            </a:endParaRPr>
          </a:p>
        </p:txBody>
      </p:sp>
      <p:sp>
        <p:nvSpPr>
          <p:cNvPr id="121879" name="Rectangle 23"/>
          <p:cNvSpPr/>
          <p:nvPr/>
        </p:nvSpPr>
        <p:spPr>
          <a:xfrm>
            <a:off x="1612900" y="1841500"/>
            <a:ext cx="9553575" cy="406400"/>
          </a:xfrm>
          <a:prstGeom prst="rect">
            <a:avLst/>
          </a:prstGeom>
          <a:noFill/>
          <a:ln w="9525" cap="flat" cmpd="sng">
            <a:solidFill>
              <a:schemeClr val="tx1"/>
            </a:solidFill>
            <a:prstDash val="lgDashDotDot"/>
            <a:miter/>
            <a:headEnd type="none" w="med" len="med"/>
            <a:tailEnd type="none" w="med" len="med"/>
          </a:ln>
        </p:spPr>
        <p:txBody>
          <a:bodyPr>
            <a:spAutoFit/>
          </a:bodyPr>
          <a:p>
            <a:pPr eaLnBrk="1" hangingPunct="1"/>
            <a:r>
              <a:rPr lang="zh-CN" altLang="en-US" sz="2000" b="1" dirty="0">
                <a:solidFill>
                  <a:srgbClr val="000000"/>
                </a:solidFill>
                <a:latin typeface="Arial" panose="020B0604020202020204" pitchFamily="34" charset="0"/>
              </a:rPr>
              <a:t>企业持有的能够对被投资单位实施</a:t>
            </a:r>
            <a:r>
              <a:rPr lang="zh-CN" altLang="en-US" sz="2000" b="1" dirty="0">
                <a:solidFill>
                  <a:srgbClr val="0000CC"/>
                </a:solidFill>
                <a:latin typeface="Arial" panose="020B0604020202020204" pitchFamily="34" charset="0"/>
              </a:rPr>
              <a:t>控制</a:t>
            </a:r>
            <a:r>
              <a:rPr lang="zh-CN" altLang="en-US" sz="2000" b="1" dirty="0">
                <a:solidFill>
                  <a:srgbClr val="000000"/>
                </a:solidFill>
                <a:latin typeface="Arial" panose="020B0604020202020204" pitchFamily="34" charset="0"/>
              </a:rPr>
              <a:t>的权益性投资</a:t>
            </a:r>
            <a:r>
              <a:rPr lang="en-US" altLang="zh-CN" sz="2000" b="1" dirty="0">
                <a:solidFill>
                  <a:srgbClr val="CC0000"/>
                </a:solidFill>
                <a:latin typeface="Arial" panose="020B0604020202020204" pitchFamily="34" charset="0"/>
              </a:rPr>
              <a:t>——</a:t>
            </a:r>
            <a:r>
              <a:rPr lang="zh-CN" altLang="en-US" sz="2000" b="1" dirty="0">
                <a:solidFill>
                  <a:srgbClr val="CC0000"/>
                </a:solidFill>
                <a:latin typeface="Arial" panose="020B0604020202020204" pitchFamily="34" charset="0"/>
              </a:rPr>
              <a:t>即对子公司的投资</a:t>
            </a:r>
            <a:endParaRPr lang="zh-CN" altLang="en-US" sz="2000" b="1" dirty="0">
              <a:solidFill>
                <a:srgbClr val="CC0000"/>
              </a:solidFill>
              <a:latin typeface="Arial" panose="020B0604020202020204" pitchFamily="34" charset="0"/>
            </a:endParaRPr>
          </a:p>
        </p:txBody>
      </p:sp>
      <p:sp>
        <p:nvSpPr>
          <p:cNvPr id="121880" name="Rectangle 24"/>
          <p:cNvSpPr/>
          <p:nvPr/>
        </p:nvSpPr>
        <p:spPr>
          <a:xfrm>
            <a:off x="647700" y="2795588"/>
            <a:ext cx="844550" cy="457200"/>
          </a:xfrm>
          <a:prstGeom prst="rect">
            <a:avLst/>
          </a:prstGeom>
          <a:solidFill>
            <a:srgbClr val="0000CC"/>
          </a:solidFill>
          <a:ln w="9525">
            <a:noFill/>
          </a:ln>
        </p:spPr>
        <p:txBody>
          <a:bodyPr wrap="none">
            <a:spAutoFit/>
          </a:bodyPr>
          <a:p>
            <a:pPr eaLnBrk="1" hangingPunct="1"/>
            <a:r>
              <a:rPr lang="en-US" altLang="zh-CN" sz="2400" b="1" dirty="0">
                <a:solidFill>
                  <a:schemeClr val="bg1"/>
                </a:solidFill>
                <a:latin typeface="Arial" panose="020B0604020202020204" pitchFamily="34" charset="0"/>
              </a:rPr>
              <a:t>No.2</a:t>
            </a:r>
            <a:endParaRPr lang="zh-CN" altLang="en-US" sz="2400" b="1" dirty="0">
              <a:solidFill>
                <a:schemeClr val="bg1"/>
              </a:solidFill>
              <a:latin typeface="Arial" panose="020B0604020202020204" pitchFamily="34" charset="0"/>
            </a:endParaRPr>
          </a:p>
        </p:txBody>
      </p:sp>
      <p:sp>
        <p:nvSpPr>
          <p:cNvPr id="121881" name="Rectangle 25"/>
          <p:cNvSpPr/>
          <p:nvPr/>
        </p:nvSpPr>
        <p:spPr>
          <a:xfrm>
            <a:off x="1549400" y="2806700"/>
            <a:ext cx="9540875" cy="406400"/>
          </a:xfrm>
          <a:prstGeom prst="rect">
            <a:avLst/>
          </a:prstGeom>
          <a:noFill/>
          <a:ln w="9525" cap="flat" cmpd="sng">
            <a:solidFill>
              <a:schemeClr val="tx1"/>
            </a:solidFill>
            <a:prstDash val="lgDashDotDot"/>
            <a:miter/>
            <a:headEnd type="none" w="med" len="med"/>
            <a:tailEnd type="none" w="med" len="med"/>
          </a:ln>
        </p:spPr>
        <p:txBody>
          <a:bodyPr>
            <a:spAutoFit/>
          </a:bodyPr>
          <a:p>
            <a:pPr eaLnBrk="1" hangingPunct="1"/>
            <a:r>
              <a:rPr lang="zh-CN" altLang="en-US" sz="2000" b="1" dirty="0">
                <a:solidFill>
                  <a:srgbClr val="000000"/>
                </a:solidFill>
                <a:latin typeface="Arial" panose="020B0604020202020204" pitchFamily="34" charset="0"/>
              </a:rPr>
              <a:t>企业持有的能够对被投资单位实施</a:t>
            </a:r>
            <a:r>
              <a:rPr lang="zh-CN" altLang="en-US" sz="2000" b="1" dirty="0">
                <a:solidFill>
                  <a:srgbClr val="0000CC"/>
                </a:solidFill>
                <a:latin typeface="Arial" panose="020B0604020202020204" pitchFamily="34" charset="0"/>
              </a:rPr>
              <a:t>共同控制</a:t>
            </a:r>
            <a:r>
              <a:rPr lang="zh-CN" altLang="en-US" sz="2000" b="1" dirty="0">
                <a:solidFill>
                  <a:srgbClr val="000000"/>
                </a:solidFill>
                <a:latin typeface="Arial" panose="020B0604020202020204" pitchFamily="34" charset="0"/>
              </a:rPr>
              <a:t>的权益性投资</a:t>
            </a:r>
            <a:r>
              <a:rPr lang="en-US" altLang="zh-CN" sz="2000" b="1" dirty="0">
                <a:solidFill>
                  <a:srgbClr val="CC0000"/>
                </a:solidFill>
                <a:latin typeface="Arial" panose="020B0604020202020204" pitchFamily="34" charset="0"/>
              </a:rPr>
              <a:t>——</a:t>
            </a:r>
            <a:r>
              <a:rPr lang="zh-CN" altLang="en-US" sz="2000" b="1" dirty="0">
                <a:solidFill>
                  <a:srgbClr val="CC0000"/>
                </a:solidFill>
                <a:latin typeface="Arial" panose="020B0604020202020204" pitchFamily="34" charset="0"/>
              </a:rPr>
              <a:t>即对合营企业的投资</a:t>
            </a:r>
            <a:r>
              <a:rPr lang="zh-CN" altLang="en-US" sz="2000" b="1" dirty="0">
                <a:solidFill>
                  <a:srgbClr val="000000"/>
                </a:solidFill>
                <a:latin typeface="Arial" panose="020B0604020202020204" pitchFamily="34" charset="0"/>
              </a:rPr>
              <a:t>                       </a:t>
            </a:r>
            <a:endParaRPr lang="zh-CN" altLang="en-US" sz="2000" b="1" dirty="0">
              <a:solidFill>
                <a:srgbClr val="000000"/>
              </a:solidFill>
              <a:latin typeface="Arial" panose="020B0604020202020204" pitchFamily="34" charset="0"/>
            </a:endParaRPr>
          </a:p>
        </p:txBody>
      </p:sp>
      <p:sp>
        <p:nvSpPr>
          <p:cNvPr id="121882" name="Rectangle 26"/>
          <p:cNvSpPr/>
          <p:nvPr/>
        </p:nvSpPr>
        <p:spPr>
          <a:xfrm>
            <a:off x="596900" y="3925888"/>
            <a:ext cx="844550" cy="457200"/>
          </a:xfrm>
          <a:prstGeom prst="rect">
            <a:avLst/>
          </a:prstGeom>
          <a:solidFill>
            <a:schemeClr val="tx1"/>
          </a:solidFill>
          <a:ln w="9525">
            <a:noFill/>
          </a:ln>
        </p:spPr>
        <p:txBody>
          <a:bodyPr wrap="none">
            <a:spAutoFit/>
          </a:bodyPr>
          <a:p>
            <a:pPr eaLnBrk="1" hangingPunct="1"/>
            <a:r>
              <a:rPr lang="en-US" altLang="zh-CN" sz="2400" b="1" dirty="0">
                <a:solidFill>
                  <a:schemeClr val="bg1"/>
                </a:solidFill>
                <a:latin typeface="Arial" panose="020B0604020202020204" pitchFamily="34" charset="0"/>
              </a:rPr>
              <a:t>No.3</a:t>
            </a:r>
            <a:endParaRPr lang="zh-CN" altLang="en-US" sz="2400" b="1" dirty="0">
              <a:solidFill>
                <a:schemeClr val="bg1"/>
              </a:solidFill>
              <a:latin typeface="Arial" panose="020B0604020202020204" pitchFamily="34" charset="0"/>
            </a:endParaRPr>
          </a:p>
        </p:txBody>
      </p:sp>
      <p:sp>
        <p:nvSpPr>
          <p:cNvPr id="121883" name="Rectangle 27"/>
          <p:cNvSpPr/>
          <p:nvPr/>
        </p:nvSpPr>
        <p:spPr>
          <a:xfrm>
            <a:off x="1524000" y="3937000"/>
            <a:ext cx="9426575" cy="406400"/>
          </a:xfrm>
          <a:prstGeom prst="rect">
            <a:avLst/>
          </a:prstGeom>
          <a:noFill/>
          <a:ln w="9525" cap="flat" cmpd="sng">
            <a:solidFill>
              <a:schemeClr val="tx1"/>
            </a:solidFill>
            <a:prstDash val="lgDashDotDot"/>
            <a:miter/>
            <a:headEnd type="none" w="med" len="med"/>
            <a:tailEnd type="none" w="med" len="med"/>
          </a:ln>
        </p:spPr>
        <p:txBody>
          <a:bodyPr>
            <a:spAutoFit/>
          </a:bodyPr>
          <a:p>
            <a:pPr eaLnBrk="1" hangingPunct="1"/>
            <a:r>
              <a:rPr lang="zh-CN" altLang="en-US" sz="2000" b="1" dirty="0">
                <a:solidFill>
                  <a:srgbClr val="000000"/>
                </a:solidFill>
                <a:latin typeface="Arial" panose="020B0604020202020204" pitchFamily="34" charset="0"/>
              </a:rPr>
              <a:t>企业持有的能够对被投资单位</a:t>
            </a:r>
            <a:r>
              <a:rPr lang="zh-CN" altLang="en-US" sz="2000" b="1" dirty="0">
                <a:latin typeface="Arial" panose="020B0604020202020204" pitchFamily="34" charset="0"/>
              </a:rPr>
              <a:t>施加</a:t>
            </a:r>
            <a:r>
              <a:rPr lang="zh-CN" altLang="en-US" sz="2000" b="1" dirty="0">
                <a:solidFill>
                  <a:srgbClr val="0000CC"/>
                </a:solidFill>
                <a:latin typeface="Arial" panose="020B0604020202020204" pitchFamily="34" charset="0"/>
              </a:rPr>
              <a:t>重大影响</a:t>
            </a:r>
            <a:r>
              <a:rPr lang="zh-CN" altLang="en-US" sz="2000" b="1" dirty="0">
                <a:solidFill>
                  <a:srgbClr val="000000"/>
                </a:solidFill>
                <a:latin typeface="Arial" panose="020B0604020202020204" pitchFamily="34" charset="0"/>
              </a:rPr>
              <a:t>的权益性投资</a:t>
            </a:r>
            <a:r>
              <a:rPr lang="en-US" altLang="zh-CN" sz="2000" b="1" dirty="0">
                <a:solidFill>
                  <a:srgbClr val="CC0000"/>
                </a:solidFill>
                <a:latin typeface="Arial" panose="020B0604020202020204" pitchFamily="34" charset="0"/>
              </a:rPr>
              <a:t>——</a:t>
            </a:r>
            <a:r>
              <a:rPr lang="zh-CN" altLang="en-US" sz="2000" b="1" dirty="0">
                <a:solidFill>
                  <a:srgbClr val="CC0000"/>
                </a:solidFill>
                <a:latin typeface="Arial" panose="020B0604020202020204" pitchFamily="34" charset="0"/>
              </a:rPr>
              <a:t>即对联营企业的投资                 </a:t>
            </a:r>
            <a:endParaRPr lang="zh-CN" altLang="en-US" sz="2000" b="1" dirty="0">
              <a:solidFill>
                <a:srgbClr val="CC0000"/>
              </a:solidFill>
              <a:latin typeface="Arial" panose="020B0604020202020204" pitchFamily="34" charset="0"/>
            </a:endParaRPr>
          </a:p>
        </p:txBody>
      </p:sp>
      <p:sp>
        <p:nvSpPr>
          <p:cNvPr id="18442" name="Rectangle 28"/>
          <p:cNvSpPr/>
          <p:nvPr/>
        </p:nvSpPr>
        <p:spPr>
          <a:xfrm>
            <a:off x="4000500" y="966788"/>
            <a:ext cx="3536950" cy="457200"/>
          </a:xfrm>
          <a:prstGeom prst="rect">
            <a:avLst/>
          </a:prstGeom>
          <a:noFill/>
          <a:ln w="9525">
            <a:noFill/>
          </a:ln>
        </p:spPr>
        <p:txBody>
          <a:bodyPr wrap="none">
            <a:spAutoFit/>
          </a:bodyPr>
          <a:p>
            <a:pPr eaLnBrk="1" hangingPunct="1"/>
            <a:r>
              <a:rPr lang="zh-CN" altLang="en-US" sz="2400" b="1" dirty="0">
                <a:solidFill>
                  <a:srgbClr val="C00000"/>
                </a:solidFill>
                <a:latin typeface="Arial" panose="020B0604020202020204" pitchFamily="34" charset="0"/>
              </a:rPr>
              <a:t>长期股权投资的核算内容</a:t>
            </a:r>
            <a:endParaRPr lang="zh-CN" altLang="en-US" sz="2400" b="1" dirty="0">
              <a:solidFill>
                <a:srgbClr val="C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1878"/>
                                        </p:tgtEl>
                                        <p:attrNameLst>
                                          <p:attrName>style.visibility</p:attrName>
                                        </p:attrNameLst>
                                      </p:cBhvr>
                                      <p:to>
                                        <p:strVal val="visible"/>
                                      </p:to>
                                    </p:set>
                                    <p:anim calcmode="lin" valueType="num">
                                      <p:cBhvr additive="base">
                                        <p:cTn id="7" dur="500" fill="hold"/>
                                        <p:tgtEl>
                                          <p:spTgt spid="121878"/>
                                        </p:tgtEl>
                                        <p:attrNameLst>
                                          <p:attrName>ppt_x</p:attrName>
                                        </p:attrNameLst>
                                      </p:cBhvr>
                                      <p:tavLst>
                                        <p:tav tm="0">
                                          <p:val>
                                            <p:strVal val="0-#ppt_w/2"/>
                                          </p:val>
                                        </p:tav>
                                        <p:tav tm="100000">
                                          <p:val>
                                            <p:strVal val="#ppt_x"/>
                                          </p:val>
                                        </p:tav>
                                      </p:tavLst>
                                    </p:anim>
                                    <p:anim calcmode="lin" valueType="num">
                                      <p:cBhvr additive="base">
                                        <p:cTn id="8" dur="500" fill="hold"/>
                                        <p:tgtEl>
                                          <p:spTgt spid="1218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1879"/>
                                        </p:tgtEl>
                                        <p:attrNameLst>
                                          <p:attrName>style.visibility</p:attrName>
                                        </p:attrNameLst>
                                      </p:cBhvr>
                                      <p:to>
                                        <p:strVal val="visible"/>
                                      </p:to>
                                    </p:set>
                                    <p:anim calcmode="lin" valueType="num">
                                      <p:cBhvr additive="base">
                                        <p:cTn id="12" dur="500" fill="hold"/>
                                        <p:tgtEl>
                                          <p:spTgt spid="121879"/>
                                        </p:tgtEl>
                                        <p:attrNameLst>
                                          <p:attrName>ppt_x</p:attrName>
                                        </p:attrNameLst>
                                      </p:cBhvr>
                                      <p:tavLst>
                                        <p:tav tm="0">
                                          <p:val>
                                            <p:strVal val="0-#ppt_w/2"/>
                                          </p:val>
                                        </p:tav>
                                        <p:tav tm="100000">
                                          <p:val>
                                            <p:strVal val="#ppt_x"/>
                                          </p:val>
                                        </p:tav>
                                      </p:tavLst>
                                    </p:anim>
                                    <p:anim calcmode="lin" valueType="num">
                                      <p:cBhvr additive="base">
                                        <p:cTn id="13" dur="500" fill="hold"/>
                                        <p:tgtEl>
                                          <p:spTgt spid="12187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21880"/>
                                        </p:tgtEl>
                                        <p:attrNameLst>
                                          <p:attrName>style.visibility</p:attrName>
                                        </p:attrNameLst>
                                      </p:cBhvr>
                                      <p:to>
                                        <p:strVal val="visible"/>
                                      </p:to>
                                    </p:set>
                                    <p:anim calcmode="lin" valueType="num">
                                      <p:cBhvr additive="base">
                                        <p:cTn id="18" dur="500" fill="hold"/>
                                        <p:tgtEl>
                                          <p:spTgt spid="121880"/>
                                        </p:tgtEl>
                                        <p:attrNameLst>
                                          <p:attrName>ppt_x</p:attrName>
                                        </p:attrNameLst>
                                      </p:cBhvr>
                                      <p:tavLst>
                                        <p:tav tm="0">
                                          <p:val>
                                            <p:strVal val="0-#ppt_w/2"/>
                                          </p:val>
                                        </p:tav>
                                        <p:tav tm="100000">
                                          <p:val>
                                            <p:strVal val="#ppt_x"/>
                                          </p:val>
                                        </p:tav>
                                      </p:tavLst>
                                    </p:anim>
                                    <p:anim calcmode="lin" valueType="num">
                                      <p:cBhvr additive="base">
                                        <p:cTn id="19" dur="500" fill="hold"/>
                                        <p:tgtEl>
                                          <p:spTgt spid="121880"/>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8" fill="hold" grpId="0" nodeType="afterEffect">
                                  <p:stCondLst>
                                    <p:cond delay="0"/>
                                  </p:stCondLst>
                                  <p:childTnLst>
                                    <p:set>
                                      <p:cBhvr>
                                        <p:cTn id="22" dur="1" fill="hold">
                                          <p:stCondLst>
                                            <p:cond delay="0"/>
                                          </p:stCondLst>
                                        </p:cTn>
                                        <p:tgtEl>
                                          <p:spTgt spid="121881"/>
                                        </p:tgtEl>
                                        <p:attrNameLst>
                                          <p:attrName>style.visibility</p:attrName>
                                        </p:attrNameLst>
                                      </p:cBhvr>
                                      <p:to>
                                        <p:strVal val="visible"/>
                                      </p:to>
                                    </p:set>
                                    <p:anim calcmode="lin" valueType="num">
                                      <p:cBhvr additive="base">
                                        <p:cTn id="23" dur="500" fill="hold"/>
                                        <p:tgtEl>
                                          <p:spTgt spid="121881"/>
                                        </p:tgtEl>
                                        <p:attrNameLst>
                                          <p:attrName>ppt_x</p:attrName>
                                        </p:attrNameLst>
                                      </p:cBhvr>
                                      <p:tavLst>
                                        <p:tav tm="0">
                                          <p:val>
                                            <p:strVal val="0-#ppt_w/2"/>
                                          </p:val>
                                        </p:tav>
                                        <p:tav tm="100000">
                                          <p:val>
                                            <p:strVal val="#ppt_x"/>
                                          </p:val>
                                        </p:tav>
                                      </p:tavLst>
                                    </p:anim>
                                    <p:anim calcmode="lin" valueType="num">
                                      <p:cBhvr additive="base">
                                        <p:cTn id="24" dur="500" fill="hold"/>
                                        <p:tgtEl>
                                          <p:spTgt spid="12188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21882"/>
                                        </p:tgtEl>
                                        <p:attrNameLst>
                                          <p:attrName>style.visibility</p:attrName>
                                        </p:attrNameLst>
                                      </p:cBhvr>
                                      <p:to>
                                        <p:strVal val="visible"/>
                                      </p:to>
                                    </p:set>
                                    <p:anim calcmode="lin" valueType="num">
                                      <p:cBhvr additive="base">
                                        <p:cTn id="29" dur="500" fill="hold"/>
                                        <p:tgtEl>
                                          <p:spTgt spid="121882"/>
                                        </p:tgtEl>
                                        <p:attrNameLst>
                                          <p:attrName>ppt_x</p:attrName>
                                        </p:attrNameLst>
                                      </p:cBhvr>
                                      <p:tavLst>
                                        <p:tav tm="0">
                                          <p:val>
                                            <p:strVal val="0-#ppt_w/2"/>
                                          </p:val>
                                        </p:tav>
                                        <p:tav tm="100000">
                                          <p:val>
                                            <p:strVal val="#ppt_x"/>
                                          </p:val>
                                        </p:tav>
                                      </p:tavLst>
                                    </p:anim>
                                    <p:anim calcmode="lin" valueType="num">
                                      <p:cBhvr additive="base">
                                        <p:cTn id="30" dur="500" fill="hold"/>
                                        <p:tgtEl>
                                          <p:spTgt spid="121882"/>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8" fill="hold" grpId="0" nodeType="afterEffect">
                                  <p:stCondLst>
                                    <p:cond delay="0"/>
                                  </p:stCondLst>
                                  <p:childTnLst>
                                    <p:set>
                                      <p:cBhvr>
                                        <p:cTn id="33" dur="1" fill="hold">
                                          <p:stCondLst>
                                            <p:cond delay="0"/>
                                          </p:stCondLst>
                                        </p:cTn>
                                        <p:tgtEl>
                                          <p:spTgt spid="121883"/>
                                        </p:tgtEl>
                                        <p:attrNameLst>
                                          <p:attrName>style.visibility</p:attrName>
                                        </p:attrNameLst>
                                      </p:cBhvr>
                                      <p:to>
                                        <p:strVal val="visible"/>
                                      </p:to>
                                    </p:set>
                                    <p:anim calcmode="lin" valueType="num">
                                      <p:cBhvr additive="base">
                                        <p:cTn id="34" dur="500" fill="hold"/>
                                        <p:tgtEl>
                                          <p:spTgt spid="121883"/>
                                        </p:tgtEl>
                                        <p:attrNameLst>
                                          <p:attrName>ppt_x</p:attrName>
                                        </p:attrNameLst>
                                      </p:cBhvr>
                                      <p:tavLst>
                                        <p:tav tm="0">
                                          <p:val>
                                            <p:strVal val="0-#ppt_w/2"/>
                                          </p:val>
                                        </p:tav>
                                        <p:tav tm="100000">
                                          <p:val>
                                            <p:strVal val="#ppt_x"/>
                                          </p:val>
                                        </p:tav>
                                      </p:tavLst>
                                    </p:anim>
                                    <p:anim calcmode="lin" valueType="num">
                                      <p:cBhvr additive="base">
                                        <p:cTn id="35" dur="500" fill="hold"/>
                                        <p:tgtEl>
                                          <p:spTgt spid="121883"/>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11294"/>
                                        </p:tgtEl>
                                        <p:attrNameLst>
                                          <p:attrName>style.visibility</p:attrName>
                                        </p:attrNameLst>
                                      </p:cBhvr>
                                      <p:to>
                                        <p:strVal val="visible"/>
                                      </p:to>
                                    </p:set>
                                    <p:anim calcmode="lin" valueType="num">
                                      <p:cBhvr additive="base">
                                        <p:cTn id="40" dur="1000" fill="hold"/>
                                        <p:tgtEl>
                                          <p:spTgt spid="11294"/>
                                        </p:tgtEl>
                                        <p:attrNameLst>
                                          <p:attrName>ppt_x</p:attrName>
                                        </p:attrNameLst>
                                      </p:cBhvr>
                                      <p:tavLst>
                                        <p:tav tm="0">
                                          <p:val>
                                            <p:strVal val="0-#ppt_w/2"/>
                                          </p:val>
                                        </p:tav>
                                        <p:tav tm="100000">
                                          <p:val>
                                            <p:strVal val="#ppt_x"/>
                                          </p:val>
                                        </p:tav>
                                      </p:tavLst>
                                    </p:anim>
                                    <p:anim calcmode="lin" valueType="num">
                                      <p:cBhvr additive="base">
                                        <p:cTn id="41" dur="1000" fill="hold"/>
                                        <p:tgtEl>
                                          <p:spTgt spid="112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4" grpId="0" animBg="1"/>
      <p:bldP spid="121878" grpId="0" animBg="1"/>
      <p:bldP spid="121879" grpId="0" animBg="1"/>
      <p:bldP spid="121880" grpId="0" animBg="1"/>
      <p:bldP spid="121881" grpId="0" animBg="1"/>
      <p:bldP spid="121882" grpId="0" animBg="1"/>
      <p:bldP spid="12188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3" name="Text Box 11"/>
          <p:cNvSpPr txBox="1"/>
          <p:nvPr/>
        </p:nvSpPr>
        <p:spPr>
          <a:xfrm>
            <a:off x="1924050" y="3016250"/>
            <a:ext cx="7950200" cy="477838"/>
          </a:xfrm>
          <a:prstGeom prst="rect">
            <a:avLst/>
          </a:prstGeom>
          <a:noFill/>
          <a:ln w="9525">
            <a:noFill/>
          </a:ln>
        </p:spPr>
        <p:txBody>
          <a:bodyPr lIns="108850" tIns="54425" rIns="108850" bIns="54425">
            <a:spAutoFit/>
          </a:bodyPr>
          <a:p>
            <a:pPr algn="ctr"/>
            <a:endParaRPr lang="zh-CN" altLang="zh-CN" sz="2400" b="1" dirty="0">
              <a:latin typeface="Arial" panose="020B0604020202020204" pitchFamily="34" charset="0"/>
              <a:ea typeface="宋体" panose="02010600030101010101" pitchFamily="2" charset="-122"/>
            </a:endParaRPr>
          </a:p>
        </p:txBody>
      </p:sp>
      <p:sp>
        <p:nvSpPr>
          <p:cNvPr id="314387" name="Text Box 19"/>
          <p:cNvSpPr txBox="1">
            <a:spLocks noChangeArrowheads="1"/>
          </p:cNvSpPr>
          <p:nvPr/>
        </p:nvSpPr>
        <p:spPr bwMode="auto">
          <a:xfrm>
            <a:off x="502035" y="743161"/>
            <a:ext cx="8082408" cy="617744"/>
          </a:xfrm>
          <a:prstGeom prst="rect">
            <a:avLst/>
          </a:prstGeom>
          <a:gradFill rotWithShape="1">
            <a:gsLst>
              <a:gs pos="0">
                <a:srgbClr val="CCECFF">
                  <a:gamma/>
                  <a:shade val="46275"/>
                  <a:invGamma/>
                  <a:alpha val="32001"/>
                </a:srgbClr>
              </a:gs>
              <a:gs pos="50000">
                <a:srgbClr val="CCECFF">
                  <a:alpha val="8000"/>
                </a:srgbClr>
              </a:gs>
              <a:gs pos="100000">
                <a:srgbClr val="CCECFF">
                  <a:gamma/>
                  <a:shade val="46275"/>
                  <a:invGamma/>
                  <a:alpha val="32001"/>
                </a:srgbClr>
              </a:gs>
            </a:gsLst>
            <a:lin ang="5400000" scaled="1"/>
          </a:gradFill>
          <a:ln>
            <a:noFill/>
          </a:ln>
        </p:spPr>
        <p:txBody>
          <a:bodyPr lIns="108850" tIns="54425" rIns="108850" bIns="54425">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FF3300"/>
                </a:solidFill>
                <a:effectLst/>
                <a:uLnTx/>
                <a:uFillTx/>
                <a:latin typeface="微软雅黑" panose="020B0503020204020204" pitchFamily="34" charset="-122"/>
                <a:ea typeface="微软雅黑" panose="020B0503020204020204" pitchFamily="34" charset="-122"/>
                <a:cs typeface="+mn-cs"/>
              </a:rPr>
              <a:t>三、企业合并以外其他方式取得的长期股权投资</a:t>
            </a:r>
            <a:endParaRPr kumimoji="0" lang="zh-CN" altLang="en-US" sz="2800" b="1" i="0" u="none" strike="noStrike" kern="1200" cap="none" spc="0" normalizeH="0" baseline="0" noProof="0" smtClean="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grpSp>
        <p:nvGrpSpPr>
          <p:cNvPr id="2" name="Group 4"/>
          <p:cNvGrpSpPr/>
          <p:nvPr/>
        </p:nvGrpSpPr>
        <p:grpSpPr>
          <a:xfrm>
            <a:off x="471488" y="1370013"/>
            <a:ext cx="10977562" cy="1595437"/>
            <a:chOff x="229" y="935"/>
            <a:chExt cx="5186" cy="1053"/>
          </a:xfrm>
        </p:grpSpPr>
        <p:sp>
          <p:nvSpPr>
            <p:cNvPr id="61461" name="AutoShape 5"/>
            <p:cNvSpPr/>
            <p:nvPr/>
          </p:nvSpPr>
          <p:spPr>
            <a:xfrm>
              <a:off x="657" y="1117"/>
              <a:ext cx="4758" cy="702"/>
            </a:xfrm>
            <a:prstGeom prst="roundRect">
              <a:avLst>
                <a:gd name="adj" fmla="val 16667"/>
              </a:avLst>
            </a:prstGeom>
            <a:noFill/>
            <a:ln w="28575" cap="flat" cmpd="sng">
              <a:solidFill>
                <a:schemeClr val="tx1"/>
              </a:solidFill>
              <a:prstDash val="solid"/>
              <a:headEnd type="none" w="med" len="med"/>
              <a:tailEnd type="none" w="med" len="med"/>
            </a:ln>
            <a:effectLst>
              <a:outerShdw dist="99190" dir="2388334" algn="ctr" rotWithShape="0">
                <a:schemeClr val="bg2">
                  <a:alpha val="50000"/>
                </a:schemeClr>
              </a:outerShdw>
            </a:effectLst>
          </p:spPr>
          <p:txBody>
            <a:bodyPr wrap="none" anchor="ctr" anchorCtr="0"/>
            <a:p>
              <a:pPr algn="ctr">
                <a:lnSpc>
                  <a:spcPct val="125000"/>
                </a:lnSpc>
                <a:buFontTx/>
              </a:pPr>
              <a:endParaRPr lang="zh-CN" altLang="zh-CN" sz="2000" b="1" dirty="0">
                <a:solidFill>
                  <a:srgbClr val="FFFFFF"/>
                </a:solidFill>
                <a:latin typeface="微软雅黑" panose="020B0503020204020204" pitchFamily="34" charset="-122"/>
              </a:endParaRPr>
            </a:p>
          </p:txBody>
        </p:sp>
        <p:sp>
          <p:nvSpPr>
            <p:cNvPr id="61462" name="AutoShape 6"/>
            <p:cNvSpPr/>
            <p:nvPr/>
          </p:nvSpPr>
          <p:spPr>
            <a:xfrm>
              <a:off x="229" y="935"/>
              <a:ext cx="752" cy="1053"/>
            </a:xfrm>
            <a:prstGeom prst="diamond">
              <a:avLst/>
            </a:prstGeom>
            <a:solidFill>
              <a:schemeClr val="tx2"/>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pPr algn="ctr">
                <a:lnSpc>
                  <a:spcPct val="125000"/>
                </a:lnSpc>
                <a:buFontTx/>
              </a:pPr>
              <a:endParaRPr lang="zh-CN" altLang="zh-CN" sz="2000" b="1" dirty="0">
                <a:solidFill>
                  <a:srgbClr val="FFFFFF"/>
                </a:solidFill>
                <a:latin typeface="微软雅黑" panose="020B0503020204020204" pitchFamily="34" charset="-122"/>
              </a:endParaRPr>
            </a:p>
          </p:txBody>
        </p:sp>
        <p:sp>
          <p:nvSpPr>
            <p:cNvPr id="61463" name="Text Box 8"/>
            <p:cNvSpPr txBox="1"/>
            <p:nvPr/>
          </p:nvSpPr>
          <p:spPr>
            <a:xfrm>
              <a:off x="453" y="1298"/>
              <a:ext cx="376" cy="312"/>
            </a:xfrm>
            <a:prstGeom prst="rect">
              <a:avLst/>
            </a:prstGeom>
            <a:noFill/>
            <a:ln w="9525">
              <a:noFill/>
            </a:ln>
          </p:spPr>
          <p:txBody>
            <a:bodyPr wrap="none">
              <a:spAutoFit/>
            </a:bodyPr>
            <a:p>
              <a:pPr algn="ctr">
                <a:lnSpc>
                  <a:spcPct val="125000"/>
                </a:lnSpc>
                <a:buFontTx/>
              </a:pPr>
              <a:r>
                <a:rPr lang="en-US" altLang="zh-CN" sz="2000" b="1" dirty="0">
                  <a:solidFill>
                    <a:schemeClr val="bg1"/>
                  </a:solidFill>
                  <a:latin typeface="微软雅黑" panose="020B0503020204020204" pitchFamily="34" charset="-122"/>
                </a:rPr>
                <a:t>No.1</a:t>
              </a:r>
              <a:endParaRPr lang="en-US" altLang="zh-CN" sz="2000" b="1" dirty="0">
                <a:solidFill>
                  <a:schemeClr val="bg1"/>
                </a:solidFill>
                <a:latin typeface="微软雅黑" panose="020B0503020204020204" pitchFamily="34" charset="-122"/>
              </a:endParaRPr>
            </a:p>
          </p:txBody>
        </p:sp>
        <p:sp>
          <p:nvSpPr>
            <p:cNvPr id="61464" name="Rectangle 8"/>
            <p:cNvSpPr/>
            <p:nvPr/>
          </p:nvSpPr>
          <p:spPr>
            <a:xfrm>
              <a:off x="1000" y="1162"/>
              <a:ext cx="4264" cy="564"/>
            </a:xfrm>
            <a:prstGeom prst="rect">
              <a:avLst/>
            </a:prstGeom>
            <a:noFill/>
            <a:ln w="9525">
              <a:noFill/>
            </a:ln>
          </p:spPr>
          <p:txBody>
            <a:bodyPr>
              <a:spAutoFit/>
            </a:bodyPr>
            <a:p>
              <a:pPr eaLnBrk="1" hangingPunct="1">
                <a:lnSpc>
                  <a:spcPct val="125000"/>
                </a:lnSpc>
                <a:buFontTx/>
              </a:pPr>
              <a:r>
                <a:rPr lang="zh-CN" altLang="en-US" sz="2000" b="1" dirty="0">
                  <a:solidFill>
                    <a:srgbClr val="3333FF"/>
                  </a:solidFill>
                  <a:latin typeface="微软雅黑" panose="020B0503020204020204" pitchFamily="34" charset="-122"/>
                </a:rPr>
                <a:t>以支付现金取得的长期股权投资</a:t>
              </a:r>
              <a:r>
                <a:rPr lang="en-US" altLang="zh-CN" sz="2000" b="1" dirty="0">
                  <a:solidFill>
                    <a:srgbClr val="CC0000"/>
                  </a:solidFill>
                  <a:latin typeface="微软雅黑" panose="020B0503020204020204" pitchFamily="34" charset="-122"/>
                </a:rPr>
                <a:t>——</a:t>
              </a:r>
              <a:r>
                <a:rPr lang="zh-CN" altLang="en-US" sz="2000" b="1" dirty="0">
                  <a:solidFill>
                    <a:srgbClr val="CC0000"/>
                  </a:solidFill>
                  <a:latin typeface="微软雅黑" panose="020B0503020204020204" pitchFamily="34" charset="-122"/>
                </a:rPr>
                <a:t>应当按照实际支付的购买价款作为初始投资成本，</a:t>
              </a:r>
              <a:r>
                <a:rPr lang="zh-CN" altLang="en-US" sz="2000" b="1" dirty="0">
                  <a:solidFill>
                    <a:srgbClr val="993366"/>
                  </a:solidFill>
                  <a:latin typeface="微软雅黑" panose="020B0503020204020204" pitchFamily="34" charset="-122"/>
                </a:rPr>
                <a:t>包括</a:t>
              </a:r>
              <a:r>
                <a:rPr lang="zh-CN" altLang="en-US" sz="2000" b="1" dirty="0">
                  <a:latin typeface="微软雅黑" panose="020B0503020204020204" pitchFamily="34" charset="-122"/>
                </a:rPr>
                <a:t>支付的手续费、税金等必要支出。</a:t>
              </a:r>
              <a:endParaRPr lang="zh-CN" altLang="en-US" sz="2000" b="1" dirty="0">
                <a:latin typeface="微软雅黑" panose="020B0503020204020204" pitchFamily="34" charset="-122"/>
              </a:endParaRPr>
            </a:p>
          </p:txBody>
        </p:sp>
      </p:grpSp>
      <p:grpSp>
        <p:nvGrpSpPr>
          <p:cNvPr id="3" name="Group 9"/>
          <p:cNvGrpSpPr/>
          <p:nvPr/>
        </p:nvGrpSpPr>
        <p:grpSpPr>
          <a:xfrm>
            <a:off x="520700" y="2501900"/>
            <a:ext cx="10933113" cy="1531938"/>
            <a:chOff x="249" y="1601"/>
            <a:chExt cx="5165" cy="1053"/>
          </a:xfrm>
        </p:grpSpPr>
        <p:sp>
          <p:nvSpPr>
            <p:cNvPr id="61457" name="AutoShape 9"/>
            <p:cNvSpPr/>
            <p:nvPr/>
          </p:nvSpPr>
          <p:spPr>
            <a:xfrm>
              <a:off x="657" y="1797"/>
              <a:ext cx="4757" cy="702"/>
            </a:xfrm>
            <a:prstGeom prst="roundRect">
              <a:avLst>
                <a:gd name="adj" fmla="val 16667"/>
              </a:avLst>
            </a:prstGeom>
            <a:noFill/>
            <a:ln w="28575" cap="flat" cmpd="sng">
              <a:solidFill>
                <a:schemeClr val="accent1"/>
              </a:solidFill>
              <a:prstDash val="solid"/>
              <a:headEnd type="none" w="med" len="med"/>
              <a:tailEnd type="none" w="med" len="med"/>
            </a:ln>
            <a:effectLst>
              <a:outerShdw dist="99190" dir="2388334" algn="ctr" rotWithShape="0">
                <a:schemeClr val="bg2">
                  <a:alpha val="50000"/>
                </a:schemeClr>
              </a:outerShdw>
            </a:effectLst>
          </p:spPr>
          <p:txBody>
            <a:bodyPr wrap="none" anchor="ctr" anchorCtr="0"/>
            <a:p>
              <a:pPr algn="ctr">
                <a:lnSpc>
                  <a:spcPct val="125000"/>
                </a:lnSpc>
                <a:buFontTx/>
              </a:pPr>
              <a:endParaRPr lang="zh-CN" altLang="zh-CN" b="1" dirty="0">
                <a:solidFill>
                  <a:srgbClr val="FFFFFF"/>
                </a:solidFill>
                <a:latin typeface="微软雅黑" panose="020B0503020204020204" pitchFamily="34" charset="-122"/>
              </a:endParaRPr>
            </a:p>
          </p:txBody>
        </p:sp>
        <p:sp>
          <p:nvSpPr>
            <p:cNvPr id="61458" name="AutoShape 10"/>
            <p:cNvSpPr/>
            <p:nvPr/>
          </p:nvSpPr>
          <p:spPr>
            <a:xfrm>
              <a:off x="249" y="1601"/>
              <a:ext cx="751" cy="1053"/>
            </a:xfrm>
            <a:prstGeom prst="diamond">
              <a:avLst/>
            </a:prstGeom>
            <a:solidFill>
              <a:srgbClr val="9966FF"/>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pPr algn="ctr">
                <a:lnSpc>
                  <a:spcPct val="125000"/>
                </a:lnSpc>
                <a:buFontTx/>
              </a:pPr>
              <a:endParaRPr lang="zh-CN" altLang="zh-CN" b="1" dirty="0">
                <a:solidFill>
                  <a:srgbClr val="FFFFFF"/>
                </a:solidFill>
                <a:latin typeface="微软雅黑" panose="020B0503020204020204" pitchFamily="34" charset="-122"/>
              </a:endParaRPr>
            </a:p>
          </p:txBody>
        </p:sp>
        <p:sp>
          <p:nvSpPr>
            <p:cNvPr id="61459" name="Text Box 12"/>
            <p:cNvSpPr txBox="1"/>
            <p:nvPr/>
          </p:nvSpPr>
          <p:spPr>
            <a:xfrm>
              <a:off x="398" y="2009"/>
              <a:ext cx="433" cy="378"/>
            </a:xfrm>
            <a:prstGeom prst="rect">
              <a:avLst/>
            </a:prstGeom>
            <a:noFill/>
            <a:ln w="9525">
              <a:noFill/>
            </a:ln>
          </p:spPr>
          <p:txBody>
            <a:bodyPr wrap="none">
              <a:spAutoFit/>
            </a:bodyPr>
            <a:p>
              <a:pPr algn="ctr">
                <a:lnSpc>
                  <a:spcPct val="125000"/>
                </a:lnSpc>
                <a:buFontTx/>
              </a:pPr>
              <a:r>
                <a:rPr lang="en-US" altLang="zh-CN" sz="2400" b="1" dirty="0">
                  <a:solidFill>
                    <a:schemeClr val="bg1"/>
                  </a:solidFill>
                  <a:latin typeface="微软雅黑" panose="020B0503020204020204" pitchFamily="34" charset="-122"/>
                </a:rPr>
                <a:t>No.2</a:t>
              </a:r>
              <a:endParaRPr lang="en-US" altLang="zh-CN" sz="2400" b="1" dirty="0">
                <a:solidFill>
                  <a:schemeClr val="bg1"/>
                </a:solidFill>
                <a:latin typeface="微软雅黑" panose="020B0503020204020204" pitchFamily="34" charset="-122"/>
              </a:endParaRPr>
            </a:p>
          </p:txBody>
        </p:sp>
        <p:sp>
          <p:nvSpPr>
            <p:cNvPr id="61460" name="Rectangle 13"/>
            <p:cNvSpPr/>
            <p:nvPr/>
          </p:nvSpPr>
          <p:spPr>
            <a:xfrm>
              <a:off x="1066" y="1933"/>
              <a:ext cx="4219" cy="639"/>
            </a:xfrm>
            <a:prstGeom prst="rect">
              <a:avLst/>
            </a:prstGeom>
            <a:noFill/>
            <a:ln w="9525">
              <a:noFill/>
            </a:ln>
          </p:spPr>
          <p:txBody>
            <a:bodyPr>
              <a:spAutoFit/>
            </a:bodyPr>
            <a:p>
              <a:pPr eaLnBrk="1" hangingPunct="1">
                <a:lnSpc>
                  <a:spcPct val="125000"/>
                </a:lnSpc>
                <a:buFontTx/>
              </a:pPr>
              <a:r>
                <a:rPr lang="zh-CN" altLang="en-US" sz="2000" b="1" dirty="0">
                  <a:solidFill>
                    <a:srgbClr val="3333FF"/>
                  </a:solidFill>
                  <a:latin typeface="微软雅黑" panose="020B0503020204020204" pitchFamily="34" charset="-122"/>
                </a:rPr>
                <a:t>以发行权益性证券取得的长期股权投资</a:t>
              </a:r>
              <a:r>
                <a:rPr lang="en-US" altLang="zh-CN" sz="2000" b="1" dirty="0">
                  <a:latin typeface="微软雅黑" panose="020B0503020204020204" pitchFamily="34" charset="-122"/>
                </a:rPr>
                <a:t>——</a:t>
              </a:r>
              <a:r>
                <a:rPr lang="zh-CN" altLang="en-US" sz="2000" b="1" dirty="0">
                  <a:latin typeface="微软雅黑" panose="020B0503020204020204" pitchFamily="34" charset="-122"/>
                </a:rPr>
                <a:t>应当按照</a:t>
              </a:r>
              <a:r>
                <a:rPr lang="zh-CN" altLang="en-US" sz="2000" b="1" dirty="0">
                  <a:solidFill>
                    <a:srgbClr val="CC0000"/>
                  </a:solidFill>
                  <a:latin typeface="微软雅黑" panose="020B0503020204020204" pitchFamily="34" charset="-122"/>
                </a:rPr>
                <a:t>发行权益性证券的公允价值</a:t>
              </a:r>
              <a:r>
                <a:rPr lang="zh-CN" altLang="en-US" sz="2000" b="1" dirty="0">
                  <a:latin typeface="微软雅黑" panose="020B0503020204020204" pitchFamily="34" charset="-122"/>
                </a:rPr>
                <a:t>作为初始投资成本</a:t>
              </a:r>
              <a:r>
                <a:rPr lang="zh-CN" altLang="en-US" sz="2400" b="1" dirty="0">
                  <a:latin typeface="微软雅黑" panose="020B0503020204020204" pitchFamily="34" charset="-122"/>
                </a:rPr>
                <a:t>。</a:t>
              </a:r>
              <a:endParaRPr lang="zh-CN" altLang="en-US" sz="2400" b="1" dirty="0">
                <a:latin typeface="微软雅黑" panose="020B0503020204020204" pitchFamily="34" charset="-122"/>
              </a:endParaRPr>
            </a:p>
          </p:txBody>
        </p:sp>
      </p:grpSp>
      <p:grpSp>
        <p:nvGrpSpPr>
          <p:cNvPr id="4" name="Group 14"/>
          <p:cNvGrpSpPr/>
          <p:nvPr/>
        </p:nvGrpSpPr>
        <p:grpSpPr>
          <a:xfrm>
            <a:off x="552450" y="3716338"/>
            <a:ext cx="10953750" cy="1481137"/>
            <a:chOff x="249" y="2341"/>
            <a:chExt cx="5175" cy="1053"/>
          </a:xfrm>
        </p:grpSpPr>
        <p:grpSp>
          <p:nvGrpSpPr>
            <p:cNvPr id="61451" name="Group 13"/>
            <p:cNvGrpSpPr/>
            <p:nvPr/>
          </p:nvGrpSpPr>
          <p:grpSpPr>
            <a:xfrm>
              <a:off x="249" y="2341"/>
              <a:ext cx="5175" cy="1053"/>
              <a:chOff x="431" y="2256"/>
              <a:chExt cx="4672" cy="825"/>
            </a:xfrm>
          </p:grpSpPr>
          <p:sp>
            <p:nvSpPr>
              <p:cNvPr id="61453" name="AutoShape 14"/>
              <p:cNvSpPr/>
              <p:nvPr/>
            </p:nvSpPr>
            <p:spPr>
              <a:xfrm>
                <a:off x="808" y="2399"/>
                <a:ext cx="4295" cy="550"/>
              </a:xfrm>
              <a:prstGeom prst="roundRect">
                <a:avLst>
                  <a:gd name="adj" fmla="val 16667"/>
                </a:avLst>
              </a:prstGeom>
              <a:noFill/>
              <a:ln w="28575" cap="flat" cmpd="sng">
                <a:solidFill>
                  <a:schemeClr val="hlink"/>
                </a:solidFill>
                <a:prstDash val="solid"/>
                <a:headEnd type="none" w="med" len="med"/>
                <a:tailEnd type="none" w="med" len="med"/>
              </a:ln>
              <a:effectLst>
                <a:outerShdw dist="99190" dir="2388334" algn="ctr" rotWithShape="0">
                  <a:schemeClr val="bg2">
                    <a:alpha val="50000"/>
                  </a:schemeClr>
                </a:outerShdw>
              </a:effectLst>
            </p:spPr>
            <p:txBody>
              <a:bodyPr wrap="none" anchor="ctr" anchorCtr="0"/>
              <a:p>
                <a:pPr algn="ctr">
                  <a:lnSpc>
                    <a:spcPct val="125000"/>
                  </a:lnSpc>
                  <a:buFontTx/>
                </a:pPr>
                <a:endParaRPr lang="zh-CN" altLang="zh-CN" sz="2000" b="1" dirty="0">
                  <a:solidFill>
                    <a:srgbClr val="FFFFFF"/>
                  </a:solidFill>
                  <a:latin typeface="微软雅黑" panose="020B0503020204020204" pitchFamily="34" charset="-122"/>
                </a:endParaRPr>
              </a:p>
            </p:txBody>
          </p:sp>
          <p:sp>
            <p:nvSpPr>
              <p:cNvPr id="61454" name="AutoShape 15"/>
              <p:cNvSpPr/>
              <p:nvPr/>
            </p:nvSpPr>
            <p:spPr>
              <a:xfrm>
                <a:off x="431" y="2256"/>
                <a:ext cx="678" cy="825"/>
              </a:xfrm>
              <a:prstGeom prst="diamond">
                <a:avLst/>
              </a:prstGeom>
              <a:solidFill>
                <a:schemeClr val="hlink"/>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pPr algn="ctr">
                  <a:lnSpc>
                    <a:spcPct val="125000"/>
                  </a:lnSpc>
                  <a:buFontTx/>
                </a:pPr>
                <a:endParaRPr lang="zh-CN" altLang="zh-CN" sz="2000" b="1" dirty="0">
                  <a:solidFill>
                    <a:srgbClr val="FFFFFF"/>
                  </a:solidFill>
                  <a:latin typeface="微软雅黑" panose="020B0503020204020204" pitchFamily="34" charset="-122"/>
                </a:endParaRPr>
              </a:p>
            </p:txBody>
          </p:sp>
          <p:sp>
            <p:nvSpPr>
              <p:cNvPr id="61455" name="Text Box 16"/>
              <p:cNvSpPr txBox="1"/>
              <p:nvPr/>
            </p:nvSpPr>
            <p:spPr>
              <a:xfrm>
                <a:off x="1033" y="2468"/>
                <a:ext cx="3392" cy="264"/>
              </a:xfrm>
              <a:prstGeom prst="rect">
                <a:avLst/>
              </a:prstGeom>
              <a:noFill/>
              <a:ln w="9525">
                <a:noFill/>
              </a:ln>
            </p:spPr>
            <p:txBody>
              <a:bodyPr>
                <a:spAutoFit/>
              </a:bodyPr>
              <a:p>
                <a:pPr algn="ctr">
                  <a:lnSpc>
                    <a:spcPct val="125000"/>
                  </a:lnSpc>
                  <a:buFontTx/>
                </a:pPr>
                <a:endParaRPr lang="zh-CN" altLang="zh-CN" sz="2000" b="1" dirty="0">
                  <a:latin typeface="微软雅黑" panose="020B0503020204020204" pitchFamily="34" charset="-122"/>
                </a:endParaRPr>
              </a:p>
            </p:txBody>
          </p:sp>
          <p:sp>
            <p:nvSpPr>
              <p:cNvPr id="61456" name="Text Box 17"/>
              <p:cNvSpPr txBox="1"/>
              <p:nvPr/>
            </p:nvSpPr>
            <p:spPr>
              <a:xfrm>
                <a:off x="602" y="2520"/>
                <a:ext cx="340" cy="264"/>
              </a:xfrm>
              <a:prstGeom prst="rect">
                <a:avLst/>
              </a:prstGeom>
              <a:noFill/>
              <a:ln w="9525">
                <a:noFill/>
              </a:ln>
            </p:spPr>
            <p:txBody>
              <a:bodyPr wrap="none">
                <a:spAutoFit/>
              </a:bodyPr>
              <a:p>
                <a:pPr algn="ctr">
                  <a:lnSpc>
                    <a:spcPct val="125000"/>
                  </a:lnSpc>
                  <a:buFontTx/>
                </a:pPr>
                <a:r>
                  <a:rPr lang="en-US" altLang="zh-CN" sz="2000" b="1" dirty="0">
                    <a:solidFill>
                      <a:schemeClr val="bg1"/>
                    </a:solidFill>
                    <a:latin typeface="微软雅黑" panose="020B0503020204020204" pitchFamily="34" charset="-122"/>
                  </a:rPr>
                  <a:t>No.3</a:t>
                </a:r>
                <a:endParaRPr lang="en-US" altLang="zh-CN" sz="2000" b="1" dirty="0">
                  <a:solidFill>
                    <a:schemeClr val="bg1"/>
                  </a:solidFill>
                  <a:latin typeface="微软雅黑" panose="020B0503020204020204" pitchFamily="34" charset="-122"/>
                </a:endParaRPr>
              </a:p>
            </p:txBody>
          </p:sp>
        </p:grpSp>
        <p:sp>
          <p:nvSpPr>
            <p:cNvPr id="61452" name="Rectangle 20"/>
            <p:cNvSpPr/>
            <p:nvPr/>
          </p:nvSpPr>
          <p:spPr>
            <a:xfrm>
              <a:off x="1020" y="2523"/>
              <a:ext cx="4309" cy="607"/>
            </a:xfrm>
            <a:prstGeom prst="rect">
              <a:avLst/>
            </a:prstGeom>
            <a:noFill/>
            <a:ln w="9525">
              <a:noFill/>
            </a:ln>
          </p:spPr>
          <p:txBody>
            <a:bodyPr>
              <a:spAutoFit/>
            </a:bodyPr>
            <a:p>
              <a:pPr eaLnBrk="1" hangingPunct="1">
                <a:lnSpc>
                  <a:spcPct val="125000"/>
                </a:lnSpc>
                <a:buFontTx/>
              </a:pPr>
              <a:r>
                <a:rPr lang="zh-CN" altLang="en-US" sz="2000" b="1" dirty="0">
                  <a:solidFill>
                    <a:srgbClr val="3333FF"/>
                  </a:solidFill>
                  <a:latin typeface="微软雅黑" panose="020B0503020204020204" pitchFamily="34" charset="-122"/>
                </a:rPr>
                <a:t>投资者投入的长期股权投资</a:t>
              </a:r>
              <a:r>
                <a:rPr lang="zh-CN" altLang="en-US" sz="2000" b="1" dirty="0">
                  <a:latin typeface="微软雅黑" panose="020B0503020204020204" pitchFamily="34" charset="-122"/>
                </a:rPr>
                <a:t> </a:t>
              </a:r>
              <a:r>
                <a:rPr lang="en-US" altLang="zh-CN" sz="2000" b="1" dirty="0">
                  <a:latin typeface="微软雅黑" panose="020B0503020204020204" pitchFamily="34" charset="-122"/>
                </a:rPr>
                <a:t>——</a:t>
              </a:r>
              <a:r>
                <a:rPr lang="zh-CN" altLang="en-US" sz="2000" b="1" dirty="0">
                  <a:latin typeface="微软雅黑" panose="020B0503020204020204" pitchFamily="34" charset="-122"/>
                </a:rPr>
                <a:t>应当按照投资</a:t>
              </a:r>
              <a:r>
                <a:rPr lang="zh-CN" altLang="en-US" sz="2000" b="1" dirty="0">
                  <a:solidFill>
                    <a:srgbClr val="CC0000"/>
                  </a:solidFill>
                  <a:latin typeface="微软雅黑" panose="020B0503020204020204" pitchFamily="34" charset="-122"/>
                </a:rPr>
                <a:t>合同或协议约定的价值</a:t>
              </a:r>
              <a:r>
                <a:rPr lang="zh-CN" altLang="en-US" sz="2000" b="1" dirty="0">
                  <a:latin typeface="微软雅黑" panose="020B0503020204020204" pitchFamily="34" charset="-122"/>
                </a:rPr>
                <a:t>作为初始投资成本，但合同或协议约定价值不公允的除外。</a:t>
              </a:r>
              <a:endParaRPr lang="zh-CN" altLang="en-US" sz="2000" b="1" dirty="0">
                <a:latin typeface="微软雅黑" panose="020B0503020204020204" pitchFamily="34" charset="-122"/>
              </a:endParaRPr>
            </a:p>
          </p:txBody>
        </p:sp>
      </p:grpSp>
      <p:sp>
        <p:nvSpPr>
          <p:cNvPr id="47125" name="Text Box 21"/>
          <p:cNvSpPr txBox="1"/>
          <p:nvPr/>
        </p:nvSpPr>
        <p:spPr>
          <a:xfrm>
            <a:off x="582613" y="5203825"/>
            <a:ext cx="11166475" cy="1060450"/>
          </a:xfrm>
          <a:prstGeom prst="rect">
            <a:avLst/>
          </a:prstGeom>
          <a:noFill/>
          <a:ln w="19050" cap="flat" cmpd="sng">
            <a:solidFill>
              <a:srgbClr val="FF3300"/>
            </a:solidFill>
            <a:prstDash val="dashDot"/>
            <a:miter/>
            <a:headEnd type="none" w="med" len="med"/>
            <a:tailEnd type="none" w="med" len="med"/>
          </a:ln>
        </p:spPr>
        <p:txBody>
          <a:bodyPr lIns="108850" tIns="54425" rIns="108850" bIns="54425">
            <a:spAutoFit/>
          </a:bodyPr>
          <a:p>
            <a:pPr algn="just" eaLnBrk="1" hangingPunct="1">
              <a:lnSpc>
                <a:spcPct val="125000"/>
              </a:lnSpc>
              <a:buFontTx/>
            </a:pPr>
            <a:r>
              <a:rPr lang="en-US" altLang="zh-CN" sz="2900" b="1" dirty="0">
                <a:solidFill>
                  <a:srgbClr val="CC0000"/>
                </a:solidFill>
                <a:latin typeface="微软雅黑" panose="020B0503020204020204" pitchFamily="34" charset="-122"/>
              </a:rPr>
              <a:t>◆</a:t>
            </a:r>
            <a:r>
              <a:rPr lang="zh-CN" altLang="en-US" sz="2000" b="1" dirty="0">
                <a:solidFill>
                  <a:srgbClr val="FF3300"/>
                </a:solidFill>
                <a:latin typeface="微软雅黑" panose="020B0503020204020204" pitchFamily="34" charset="-122"/>
              </a:rPr>
              <a:t>初始投资成本</a:t>
            </a:r>
            <a:r>
              <a:rPr lang="zh-CN" altLang="en-US" sz="2000" b="1" dirty="0">
                <a:solidFill>
                  <a:srgbClr val="000000"/>
                </a:solidFill>
                <a:latin typeface="微软雅黑" panose="020B0503020204020204" pitchFamily="34" charset="-122"/>
              </a:rPr>
              <a:t>不包括应自被投资单位收取的已宣告但尚未发放的现金股利或利润</a:t>
            </a:r>
            <a:r>
              <a:rPr lang="zh-CN" altLang="en-US" sz="2000" b="1" dirty="0">
                <a:solidFill>
                  <a:srgbClr val="3333FF"/>
                </a:solidFill>
                <a:latin typeface="微软雅黑" panose="020B0503020204020204" pitchFamily="34" charset="-122"/>
              </a:rPr>
              <a:t>（应作为应收项目处理）。</a:t>
            </a:r>
            <a:endParaRPr lang="zh-CN" altLang="en-US" sz="2000" b="1" dirty="0">
              <a:solidFill>
                <a:srgbClr val="3333FF"/>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47125"/>
                                        </p:tgtEl>
                                        <p:attrNameLst>
                                          <p:attrName>style.visibility</p:attrName>
                                        </p:attrNameLst>
                                      </p:cBhvr>
                                      <p:to>
                                        <p:strVal val="visible"/>
                                      </p:to>
                                    </p:set>
                                    <p:animEffect transition="in" filter="slide(fromLeft)">
                                      <p:cBhvr>
                                        <p:cTn id="22" dur="1000"/>
                                        <p:tgtEl>
                                          <p:spTgt spid="47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2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7" name="Rectangle 2"/>
          <p:cNvSpPr>
            <a:spLocks noGrp="1"/>
          </p:cNvSpPr>
          <p:nvPr>
            <p:ph type="body" idx="4294967295"/>
          </p:nvPr>
        </p:nvSpPr>
        <p:spPr>
          <a:xfrm>
            <a:off x="913130" y="900430"/>
            <a:ext cx="11278870" cy="5230495"/>
          </a:xfrm>
          <a:prstGeom prst="rect">
            <a:avLst/>
          </a:prstGeom>
          <a:noFill/>
          <a:ln w="9525">
            <a:noFill/>
          </a:ln>
        </p:spPr>
        <p:txBody>
          <a:bodyPr lIns="108850" tIns="54425" rIns="108850" bIns="54425"/>
          <a:p>
            <a:pPr marL="269875" indent="-269875" defTabSz="1085850" eaLnBrk="1" hangingPunct="1">
              <a:lnSpc>
                <a:spcPct val="125000"/>
              </a:lnSpc>
              <a:buNone/>
            </a:pPr>
            <a:r>
              <a:rPr lang="zh-CN" altLang="en-US" sz="2400" b="1" dirty="0">
                <a:solidFill>
                  <a:srgbClr val="3333FF"/>
                </a:solidFill>
                <a:latin typeface="微软雅黑" panose="020B0503020204020204" pitchFamily="34" charset="-122"/>
              </a:rPr>
              <a:t>基本账务处理如下：</a:t>
            </a:r>
            <a:endParaRPr lang="zh-CN" altLang="en-US" sz="2400" b="1" dirty="0">
              <a:solidFill>
                <a:srgbClr val="3333FF"/>
              </a:solidFill>
              <a:latin typeface="微软雅黑" panose="020B0503020204020204" pitchFamily="34" charset="-122"/>
            </a:endParaRPr>
          </a:p>
          <a:p>
            <a:pPr marL="269875" indent="-269875" defTabSz="1085850" eaLnBrk="1" hangingPunct="1">
              <a:lnSpc>
                <a:spcPct val="125000"/>
              </a:lnSpc>
              <a:buNone/>
            </a:pPr>
            <a:r>
              <a:rPr lang="zh-CN" altLang="en-US" sz="2400" b="1" dirty="0">
                <a:latin typeface="微软雅黑" panose="020B0503020204020204" pitchFamily="34" charset="-122"/>
              </a:rPr>
              <a:t>  </a:t>
            </a:r>
            <a:r>
              <a:rPr lang="zh-CN" altLang="en-US" sz="2400" dirty="0">
                <a:solidFill>
                  <a:srgbClr val="000000"/>
                </a:solidFill>
                <a:latin typeface="微软雅黑" panose="020B0503020204020204" pitchFamily="34" charset="-122"/>
              </a:rPr>
              <a:t>借：长期股权投资                            （股票的公允价值）</a:t>
            </a:r>
            <a:endParaRPr lang="zh-CN" altLang="en-US" sz="2400" dirty="0">
              <a:solidFill>
                <a:srgbClr val="000000"/>
              </a:solidFill>
              <a:latin typeface="微软雅黑" panose="020B0503020204020204" pitchFamily="34" charset="-122"/>
            </a:endParaRPr>
          </a:p>
          <a:p>
            <a:pPr marL="269875" indent="-269875" defTabSz="1085850" eaLnBrk="1" hangingPunct="1">
              <a:lnSpc>
                <a:spcPct val="125000"/>
              </a:lnSpc>
              <a:buNone/>
            </a:pPr>
            <a:r>
              <a:rPr lang="zh-CN" altLang="en-US" sz="2400" dirty="0">
                <a:solidFill>
                  <a:srgbClr val="000000"/>
                </a:solidFill>
                <a:latin typeface="微软雅黑" panose="020B0503020204020204" pitchFamily="34" charset="-122"/>
              </a:rPr>
              <a:t>          应收股利                                  （已宣告但尚未发放的现金股利）</a:t>
            </a:r>
            <a:endParaRPr lang="zh-CN" altLang="en-US" sz="2400" dirty="0">
              <a:solidFill>
                <a:srgbClr val="000000"/>
              </a:solidFill>
              <a:latin typeface="微软雅黑" panose="020B0503020204020204" pitchFamily="34" charset="-122"/>
            </a:endParaRPr>
          </a:p>
          <a:p>
            <a:pPr marL="269875" indent="-269875" defTabSz="1085850" eaLnBrk="1" hangingPunct="1">
              <a:lnSpc>
                <a:spcPct val="125000"/>
              </a:lnSpc>
              <a:buNone/>
            </a:pPr>
            <a:r>
              <a:rPr lang="zh-CN" altLang="en-US" sz="2400" dirty="0">
                <a:solidFill>
                  <a:srgbClr val="000000"/>
                </a:solidFill>
                <a:latin typeface="微软雅黑" panose="020B0503020204020204" pitchFamily="34" charset="-122"/>
              </a:rPr>
              <a:t>          贷：股本                                  （股票面值）</a:t>
            </a:r>
            <a:endParaRPr lang="zh-CN" altLang="en-US" sz="2400" dirty="0">
              <a:solidFill>
                <a:srgbClr val="000000"/>
              </a:solidFill>
              <a:latin typeface="微软雅黑" panose="020B0503020204020204" pitchFamily="34" charset="-122"/>
            </a:endParaRPr>
          </a:p>
          <a:p>
            <a:pPr marL="269875" indent="-269875" defTabSz="1085850" eaLnBrk="1" hangingPunct="1">
              <a:lnSpc>
                <a:spcPct val="125000"/>
              </a:lnSpc>
              <a:buNone/>
            </a:pPr>
            <a:r>
              <a:rPr lang="zh-CN" altLang="en-US" sz="2400" dirty="0">
                <a:solidFill>
                  <a:srgbClr val="000000"/>
                </a:solidFill>
                <a:latin typeface="微软雅黑" panose="020B0503020204020204" pitchFamily="34" charset="-122"/>
              </a:rPr>
              <a:t>                  资本公积</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股本溢价     （差额）</a:t>
            </a:r>
            <a:endParaRPr lang="zh-CN" altLang="en-US" sz="2400" dirty="0">
              <a:solidFill>
                <a:srgbClr val="000000"/>
              </a:solidFill>
              <a:latin typeface="微软雅黑" panose="020B0503020204020204" pitchFamily="34" charset="-122"/>
            </a:endParaRPr>
          </a:p>
          <a:p>
            <a:pPr marL="269875" indent="-269875" defTabSz="1085850" eaLnBrk="1" hangingPunct="1">
              <a:lnSpc>
                <a:spcPct val="125000"/>
              </a:lnSpc>
              <a:buNone/>
            </a:pPr>
            <a:r>
              <a:rPr lang="zh-CN" altLang="en-US" sz="2400" dirty="0">
                <a:solidFill>
                  <a:srgbClr val="0000CC"/>
                </a:solidFill>
                <a:latin typeface="微软雅黑" panose="020B0503020204020204" pitchFamily="34" charset="-122"/>
              </a:rPr>
              <a:t>发行权益性证券支付的手续费、佣金等</a:t>
            </a:r>
            <a:endParaRPr lang="zh-CN" altLang="en-US" sz="2400" dirty="0">
              <a:solidFill>
                <a:srgbClr val="0000CC"/>
              </a:solidFill>
              <a:latin typeface="微软雅黑" panose="020B0503020204020204" pitchFamily="34" charset="-122"/>
            </a:endParaRPr>
          </a:p>
          <a:p>
            <a:pPr marL="269875" indent="-269875" defTabSz="1085850" eaLnBrk="1" hangingPunct="1">
              <a:lnSpc>
                <a:spcPct val="125000"/>
              </a:lnSpc>
              <a:buNone/>
            </a:pPr>
            <a:r>
              <a:rPr lang="zh-CN" altLang="en-US" sz="2400" dirty="0">
                <a:solidFill>
                  <a:srgbClr val="000000"/>
                </a:solidFill>
                <a:latin typeface="微软雅黑" panose="020B0503020204020204" pitchFamily="34" charset="-122"/>
              </a:rPr>
              <a:t>    借：资本公积</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股本溢价</a:t>
            </a:r>
            <a:endParaRPr lang="zh-CN" altLang="en-US" sz="2400" dirty="0">
              <a:solidFill>
                <a:srgbClr val="000000"/>
              </a:solidFill>
              <a:latin typeface="微软雅黑" panose="020B0503020204020204" pitchFamily="34" charset="-122"/>
            </a:endParaRPr>
          </a:p>
          <a:p>
            <a:pPr marL="269875" indent="-269875" defTabSz="1085850" eaLnBrk="1" hangingPunct="1">
              <a:lnSpc>
                <a:spcPct val="125000"/>
              </a:lnSpc>
              <a:buNone/>
            </a:pPr>
            <a:r>
              <a:rPr lang="zh-CN" altLang="en-US" sz="2400" dirty="0">
                <a:solidFill>
                  <a:srgbClr val="000000"/>
                </a:solidFill>
                <a:latin typeface="微软雅黑" panose="020B0503020204020204" pitchFamily="34" charset="-122"/>
              </a:rPr>
              <a:t>            贷：银行存款 </a:t>
            </a:r>
            <a:endParaRPr lang="zh-CN" altLang="en-US" sz="2400" dirty="0">
              <a:solidFill>
                <a:srgbClr val="000000"/>
              </a:solidFill>
              <a:latin typeface="微软雅黑" panose="020B0503020204020204" pitchFamily="34" charset="-122"/>
            </a:endParaRPr>
          </a:p>
        </p:txBody>
      </p:sp>
      <p:pic>
        <p:nvPicPr>
          <p:cNvPr id="62468" name="Picture 3" descr="j0227544"/>
          <p:cNvPicPr>
            <a:picLocks noChangeAspect="1"/>
          </p:cNvPicPr>
          <p:nvPr/>
        </p:nvPicPr>
        <p:blipFill>
          <a:blip r:embed="rId1"/>
          <a:stretch>
            <a:fillRect/>
          </a:stretch>
        </p:blipFill>
        <p:spPr>
          <a:xfrm>
            <a:off x="9745663" y="5157788"/>
            <a:ext cx="2014537" cy="995362"/>
          </a:xfrm>
          <a:prstGeom prst="rect">
            <a:avLst/>
          </a:prstGeom>
          <a:noFill/>
          <a:ln w="9525">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2"/>
          <p:cNvSpPr>
            <a:spLocks noGrp="1"/>
          </p:cNvSpPr>
          <p:nvPr>
            <p:ph type="body" idx="4294967295"/>
          </p:nvPr>
        </p:nvSpPr>
        <p:spPr>
          <a:xfrm>
            <a:off x="0" y="3046730"/>
            <a:ext cx="11366500" cy="2966720"/>
          </a:xfrm>
          <a:prstGeom prst="rect">
            <a:avLst/>
          </a:prstGeom>
          <a:noFill/>
          <a:ln w="9525" cap="flat" cmpd="sng">
            <a:solidFill>
              <a:srgbClr val="0000CC"/>
            </a:solidFill>
            <a:prstDash val="lgDashDotDot"/>
            <a:headEnd type="none" w="med" len="med"/>
            <a:tailEnd type="none" w="med" len="med"/>
          </a:ln>
        </p:spPr>
        <p:txBody>
          <a:bodyPr lIns="108850" tIns="54425" rIns="108850" bIns="54425"/>
          <a:p>
            <a:pPr marL="269875" indent="-269875" defTabSz="1085850" eaLnBrk="1" hangingPunct="1">
              <a:lnSpc>
                <a:spcPct val="115000"/>
              </a:lnSpc>
              <a:spcBef>
                <a:spcPct val="0"/>
              </a:spcBef>
              <a:buNone/>
            </a:pPr>
            <a:r>
              <a:rPr lang="zh-CN" altLang="en-US" sz="2400" b="1" dirty="0">
                <a:solidFill>
                  <a:srgbClr val="3333FF"/>
                </a:solidFill>
                <a:latin typeface="微软雅黑" panose="020B0503020204020204" pitchFamily="34" charset="-122"/>
              </a:rPr>
              <a:t>甲公司有关会计处理如下： </a:t>
            </a:r>
            <a:endParaRPr lang="zh-CN" altLang="en-US" sz="2400" b="1" dirty="0">
              <a:solidFill>
                <a:srgbClr val="3333FF"/>
              </a:solidFill>
              <a:latin typeface="微软雅黑" panose="020B0503020204020204" pitchFamily="34" charset="-122"/>
            </a:endParaRPr>
          </a:p>
          <a:p>
            <a:pPr marL="269875" indent="-269875" defTabSz="1085850" eaLnBrk="1" hangingPunct="1">
              <a:lnSpc>
                <a:spcPct val="130000"/>
              </a:lnSpc>
              <a:spcBef>
                <a:spcPct val="0"/>
              </a:spcBef>
              <a:buNone/>
            </a:pPr>
            <a:r>
              <a:rPr lang="zh-CN" altLang="en-US" sz="2400" b="1" dirty="0">
                <a:latin typeface="微软雅黑" panose="020B0503020204020204" pitchFamily="34" charset="-122"/>
              </a:rPr>
              <a:t>     </a:t>
            </a:r>
            <a:r>
              <a:rPr lang="zh-CN" altLang="en-US" sz="2400" dirty="0">
                <a:solidFill>
                  <a:srgbClr val="000000"/>
                </a:solidFill>
                <a:latin typeface="微软雅黑" panose="020B0503020204020204" pitchFamily="34" charset="-122"/>
              </a:rPr>
              <a:t>借：长期股权投资                  </a:t>
            </a:r>
            <a:r>
              <a:rPr lang="en-US" altLang="zh-CN" sz="2400" dirty="0">
                <a:solidFill>
                  <a:srgbClr val="000000"/>
                </a:solidFill>
                <a:latin typeface="微软雅黑" panose="020B0503020204020204" pitchFamily="34" charset="-122"/>
              </a:rPr>
              <a:t>5 000</a:t>
            </a:r>
            <a:endParaRPr lang="en-US" altLang="zh-CN" sz="2400" dirty="0">
              <a:solidFill>
                <a:srgbClr val="000000"/>
              </a:solidFill>
              <a:latin typeface="微软雅黑" panose="020B0503020204020204" pitchFamily="34" charset="-122"/>
            </a:endParaRPr>
          </a:p>
          <a:p>
            <a:pPr marL="269875" indent="-269875" defTabSz="1085850" eaLnBrk="1" hangingPunct="1">
              <a:lnSpc>
                <a:spcPct val="130000"/>
              </a:lnSpc>
              <a:spcBef>
                <a:spcPct val="0"/>
              </a:spcBef>
              <a:buNone/>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贷：股本                                             </a:t>
            </a:r>
            <a:r>
              <a:rPr lang="en-US" altLang="zh-CN" sz="2400" dirty="0">
                <a:solidFill>
                  <a:srgbClr val="000000"/>
                </a:solidFill>
                <a:latin typeface="微软雅黑" panose="020B0503020204020204" pitchFamily="34" charset="-122"/>
              </a:rPr>
              <a:t>1 000       </a:t>
            </a:r>
            <a:endParaRPr lang="en-US" altLang="zh-CN" sz="2400" dirty="0">
              <a:solidFill>
                <a:srgbClr val="000000"/>
              </a:solidFill>
              <a:latin typeface="微软雅黑" panose="020B0503020204020204" pitchFamily="34" charset="-122"/>
            </a:endParaRPr>
          </a:p>
          <a:p>
            <a:pPr marL="269875" indent="-269875" defTabSz="1085850" eaLnBrk="1" hangingPunct="1">
              <a:lnSpc>
                <a:spcPct val="130000"/>
              </a:lnSpc>
              <a:spcBef>
                <a:spcPct val="0"/>
              </a:spcBef>
              <a:buNone/>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资本公积</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股本溢价                 </a:t>
            </a:r>
            <a:r>
              <a:rPr lang="en-US" altLang="zh-CN" sz="2400" dirty="0">
                <a:solidFill>
                  <a:srgbClr val="000000"/>
                </a:solidFill>
                <a:latin typeface="微软雅黑" panose="020B0503020204020204" pitchFamily="34" charset="-122"/>
              </a:rPr>
              <a:t>4 000</a:t>
            </a:r>
            <a:endParaRPr lang="en-US" altLang="zh-CN" sz="2400" dirty="0">
              <a:solidFill>
                <a:srgbClr val="000000"/>
              </a:solidFill>
              <a:latin typeface="微软雅黑" panose="020B0503020204020204" pitchFamily="34" charset="-122"/>
            </a:endParaRPr>
          </a:p>
          <a:p>
            <a:pPr marL="269875" indent="-269875" defTabSz="1085850" eaLnBrk="1" hangingPunct="1">
              <a:lnSpc>
                <a:spcPct val="130000"/>
              </a:lnSpc>
              <a:spcBef>
                <a:spcPct val="0"/>
              </a:spcBef>
              <a:buNone/>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借：资本公积</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股本溢价          </a:t>
            </a:r>
            <a:r>
              <a:rPr lang="en-US" altLang="zh-CN" sz="2400" dirty="0">
                <a:solidFill>
                  <a:srgbClr val="000000"/>
                </a:solidFill>
                <a:latin typeface="微软雅黑" panose="020B0503020204020204" pitchFamily="34" charset="-122"/>
              </a:rPr>
              <a:t>100</a:t>
            </a:r>
            <a:endParaRPr lang="en-US" altLang="zh-CN" sz="2400" dirty="0">
              <a:solidFill>
                <a:srgbClr val="000000"/>
              </a:solidFill>
              <a:latin typeface="微软雅黑" panose="020B0503020204020204" pitchFamily="34" charset="-122"/>
            </a:endParaRPr>
          </a:p>
          <a:p>
            <a:pPr marL="269875" indent="-269875" defTabSz="1085850" eaLnBrk="1" hangingPunct="1">
              <a:lnSpc>
                <a:spcPct val="130000"/>
              </a:lnSpc>
              <a:spcBef>
                <a:spcPct val="0"/>
              </a:spcBef>
              <a:buNone/>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贷：银行存款                                         </a:t>
            </a:r>
            <a:r>
              <a:rPr lang="en-US" altLang="zh-CN" sz="2400" dirty="0">
                <a:solidFill>
                  <a:srgbClr val="000000"/>
                </a:solidFill>
                <a:latin typeface="微软雅黑" panose="020B0503020204020204" pitchFamily="34" charset="-122"/>
              </a:rPr>
              <a:t>100</a:t>
            </a:r>
            <a:endParaRPr lang="en-US" altLang="zh-CN" sz="2400" dirty="0">
              <a:solidFill>
                <a:srgbClr val="000000"/>
              </a:solidFill>
              <a:latin typeface="微软雅黑" panose="020B0503020204020204" pitchFamily="34" charset="-122"/>
            </a:endParaRPr>
          </a:p>
        </p:txBody>
      </p:sp>
      <p:sp>
        <p:nvSpPr>
          <p:cNvPr id="63492" name="Rectangle 3"/>
          <p:cNvSpPr/>
          <p:nvPr/>
        </p:nvSpPr>
        <p:spPr>
          <a:xfrm>
            <a:off x="431800" y="836613"/>
            <a:ext cx="11282363" cy="201612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30000"/>
              </a:lnSpc>
              <a:spcBef>
                <a:spcPct val="15000"/>
              </a:spcBef>
              <a:buClr>
                <a:schemeClr val="accent1"/>
              </a:buClr>
              <a:buSzPct val="65000"/>
              <a:buFont typeface="Wingdings" panose="05000000000000000000" pitchFamily="2" charset="2"/>
            </a:pPr>
            <a:r>
              <a:rPr lang="en-US" altLang="zh-CN" sz="2400" b="1" dirty="0">
                <a:solidFill>
                  <a:srgbClr val="CC0000"/>
                </a:solidFill>
                <a:latin typeface="微软雅黑" panose="020B0503020204020204" pitchFamily="34" charset="-122"/>
              </a:rPr>
              <a:t>    【</a:t>
            </a:r>
            <a:r>
              <a:rPr lang="zh-CN" altLang="en-US" sz="2400" b="1" dirty="0">
                <a:solidFill>
                  <a:srgbClr val="CC0000"/>
                </a:solidFill>
                <a:latin typeface="微软雅黑" panose="020B0503020204020204" pitchFamily="34" charset="-122"/>
              </a:rPr>
              <a:t>例题</a:t>
            </a:r>
            <a:r>
              <a:rPr lang="en-US" altLang="zh-CN" sz="2400" b="1" dirty="0">
                <a:solidFill>
                  <a:srgbClr val="CC0000"/>
                </a:solidFill>
                <a:latin typeface="微软雅黑" panose="020B0503020204020204" pitchFamily="34" charset="-122"/>
              </a:rPr>
              <a:t>6】 </a:t>
            </a:r>
            <a:r>
              <a:rPr lang="en-US" altLang="zh-CN" sz="2400" dirty="0">
                <a:solidFill>
                  <a:srgbClr val="000000"/>
                </a:solidFill>
                <a:latin typeface="微软雅黑" panose="020B0503020204020204" pitchFamily="34" charset="-122"/>
              </a:rPr>
              <a:t>2018</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日，甲公司通过增发普通股票</a:t>
            </a:r>
            <a:r>
              <a:rPr lang="en-US" altLang="zh-CN" sz="2400" dirty="0">
                <a:solidFill>
                  <a:srgbClr val="000000"/>
                </a:solidFill>
                <a:latin typeface="微软雅黑" panose="020B0503020204020204" pitchFamily="34" charset="-122"/>
              </a:rPr>
              <a:t>1 000</a:t>
            </a:r>
            <a:r>
              <a:rPr lang="zh-CN" altLang="en-US" sz="2400" dirty="0">
                <a:solidFill>
                  <a:srgbClr val="000000"/>
                </a:solidFill>
                <a:latin typeface="微软雅黑" panose="020B0503020204020204" pitchFamily="34" charset="-122"/>
              </a:rPr>
              <a:t>万股（股票面值为每股</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元，市价为每股</a:t>
            </a:r>
            <a:r>
              <a:rPr lang="en-US" altLang="zh-CN" sz="2400" dirty="0">
                <a:solidFill>
                  <a:srgbClr val="000000"/>
                </a:solidFill>
                <a:latin typeface="微软雅黑" panose="020B0503020204020204" pitchFamily="34" charset="-122"/>
              </a:rPr>
              <a:t>5</a:t>
            </a:r>
            <a:r>
              <a:rPr lang="zh-CN" altLang="en-US" sz="2400" dirty="0">
                <a:solidFill>
                  <a:srgbClr val="000000"/>
                </a:solidFill>
                <a:latin typeface="微软雅黑" panose="020B0503020204020204" pitchFamily="34" charset="-122"/>
              </a:rPr>
              <a:t>元），取得</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20%</a:t>
            </a:r>
            <a:r>
              <a:rPr lang="zh-CN" altLang="en-US" sz="2400" dirty="0">
                <a:solidFill>
                  <a:srgbClr val="000000"/>
                </a:solidFill>
                <a:latin typeface="微软雅黑" panose="020B0503020204020204" pitchFamily="34" charset="-122"/>
              </a:rPr>
              <a:t>的普通股权，并对</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公司有重大影响。甲公司支付股票发行的佣金</a:t>
            </a:r>
            <a:r>
              <a:rPr lang="en-US" altLang="zh-CN" sz="2400" dirty="0">
                <a:solidFill>
                  <a:srgbClr val="000000"/>
                </a:solidFill>
                <a:latin typeface="微软雅黑" panose="020B0503020204020204" pitchFamily="34" charset="-122"/>
              </a:rPr>
              <a:t>100</a:t>
            </a:r>
            <a:r>
              <a:rPr lang="zh-CN" altLang="en-US" sz="2400" dirty="0">
                <a:solidFill>
                  <a:srgbClr val="000000"/>
                </a:solidFill>
                <a:latin typeface="微软雅黑" panose="020B0503020204020204" pitchFamily="34" charset="-122"/>
              </a:rPr>
              <a:t>万元。</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2018</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日的净资产公允价值总额为</a:t>
            </a:r>
            <a:r>
              <a:rPr lang="en-US" altLang="zh-CN" sz="2400" dirty="0">
                <a:solidFill>
                  <a:srgbClr val="000000"/>
                </a:solidFill>
                <a:latin typeface="微软雅黑" panose="020B0503020204020204" pitchFamily="34" charset="-122"/>
              </a:rPr>
              <a:t>25 000</a:t>
            </a:r>
            <a:r>
              <a:rPr lang="zh-CN" altLang="en-US" sz="2400" dirty="0">
                <a:solidFill>
                  <a:srgbClr val="000000"/>
                </a:solidFill>
                <a:latin typeface="微软雅黑" panose="020B0503020204020204" pitchFamily="34" charset="-122"/>
              </a:rPr>
              <a:t>万元。</a:t>
            </a:r>
            <a:endParaRPr lang="zh-CN" altLang="en-US" sz="24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4">
                                            <p:txEl>
                                              <p:charRg st="0" end="14"/>
                                            </p:txEl>
                                          </p:spTgt>
                                        </p:tgtEl>
                                        <p:attrNameLst>
                                          <p:attrName>style.visibility</p:attrName>
                                        </p:attrNameLst>
                                      </p:cBhvr>
                                      <p:to>
                                        <p:strVal val="visible"/>
                                      </p:to>
                                    </p:set>
                                    <p:animEffect transition="in" filter="blinds(horizontal)">
                                      <p:cBhvr>
                                        <p:cTn id="7" dur="500"/>
                                        <p:tgtEl>
                                          <p:spTgt spid="49154">
                                            <p:txEl>
                                              <p:charRg st="0" end="1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9154">
                                            <p:txEl>
                                              <p:charRg st="14" end="51"/>
                                            </p:txEl>
                                          </p:spTgt>
                                        </p:tgtEl>
                                        <p:attrNameLst>
                                          <p:attrName>style.visibility</p:attrName>
                                        </p:attrNameLst>
                                      </p:cBhvr>
                                      <p:to>
                                        <p:strVal val="visible"/>
                                      </p:to>
                                    </p:set>
                                    <p:animEffect transition="in" filter="blinds(horizontal)">
                                      <p:cBhvr>
                                        <p:cTn id="10" dur="500"/>
                                        <p:tgtEl>
                                          <p:spTgt spid="49154">
                                            <p:txEl>
                                              <p:charRg st="14" end="5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9154">
                                            <p:txEl>
                                              <p:charRg st="51" end="125"/>
                                            </p:txEl>
                                          </p:spTgt>
                                        </p:tgtEl>
                                        <p:attrNameLst>
                                          <p:attrName>style.visibility</p:attrName>
                                        </p:attrNameLst>
                                      </p:cBhvr>
                                      <p:to>
                                        <p:strVal val="visible"/>
                                      </p:to>
                                    </p:set>
                                    <p:animEffect transition="in" filter="blinds(horizontal)">
                                      <p:cBhvr>
                                        <p:cTn id="13" dur="500"/>
                                        <p:tgtEl>
                                          <p:spTgt spid="49154">
                                            <p:txEl>
                                              <p:charRg st="51" end="12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9154">
                                            <p:txEl>
                                              <p:charRg st="125" end="177"/>
                                            </p:txEl>
                                          </p:spTgt>
                                        </p:tgtEl>
                                        <p:attrNameLst>
                                          <p:attrName>style.visibility</p:attrName>
                                        </p:attrNameLst>
                                      </p:cBhvr>
                                      <p:to>
                                        <p:strVal val="visible"/>
                                      </p:to>
                                    </p:set>
                                    <p:animEffect transition="in" filter="blinds(horizontal)">
                                      <p:cBhvr>
                                        <p:cTn id="16" dur="500"/>
                                        <p:tgtEl>
                                          <p:spTgt spid="49154">
                                            <p:txEl>
                                              <p:charRg st="125" end="17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 fill="hold">
                                          <p:stCondLst>
                                            <p:cond delay="0"/>
                                          </p:stCondLst>
                                        </p:cTn>
                                        <p:tgtEl>
                                          <p:spTgt spid="49154">
                                            <p:txEl>
                                              <p:charRg st="177" end="209"/>
                                            </p:txEl>
                                          </p:spTgt>
                                        </p:tgtEl>
                                        <p:attrNameLst>
                                          <p:attrName>style.visibility</p:attrName>
                                        </p:attrNameLst>
                                      </p:cBhvr>
                                      <p:to>
                                        <p:strVal val="visible"/>
                                      </p:to>
                                    </p:set>
                                    <p:animEffect transition="in" filter="slide(fromLeft)">
                                      <p:cBhvr>
                                        <p:cTn id="21" dur="500"/>
                                        <p:tgtEl>
                                          <p:spTgt spid="49154">
                                            <p:txEl>
                                              <p:charRg st="177" end="209"/>
                                            </p:txEl>
                                          </p:spTgt>
                                        </p:tgtEl>
                                      </p:cBhvr>
                                    </p:animEffect>
                                  </p:childTnLst>
                                </p:cTn>
                              </p:par>
                              <p:par>
                                <p:cTn id="22" presetID="12" presetClass="entr" presetSubtype="8" fill="hold" nodeType="withEffect">
                                  <p:stCondLst>
                                    <p:cond delay="0"/>
                                  </p:stCondLst>
                                  <p:childTnLst>
                                    <p:set>
                                      <p:cBhvr>
                                        <p:cTn id="23" dur="1" fill="hold">
                                          <p:stCondLst>
                                            <p:cond delay="0"/>
                                          </p:stCondLst>
                                        </p:cTn>
                                        <p:tgtEl>
                                          <p:spTgt spid="49154">
                                            <p:txEl>
                                              <p:charRg st="209" end="272"/>
                                            </p:txEl>
                                          </p:spTgt>
                                        </p:tgtEl>
                                        <p:attrNameLst>
                                          <p:attrName>style.visibility</p:attrName>
                                        </p:attrNameLst>
                                      </p:cBhvr>
                                      <p:to>
                                        <p:strVal val="visible"/>
                                      </p:to>
                                    </p:set>
                                    <p:animEffect transition="in" filter="slide(fromLeft)">
                                      <p:cBhvr>
                                        <p:cTn id="24" dur="500"/>
                                        <p:tgtEl>
                                          <p:spTgt spid="49154">
                                            <p:txEl>
                                              <p:charRg st="209" end="2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5" name="AutoShape 2"/>
          <p:cNvSpPr/>
          <p:nvPr/>
        </p:nvSpPr>
        <p:spPr>
          <a:xfrm>
            <a:off x="1677988" y="1773238"/>
            <a:ext cx="9791700" cy="2782887"/>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40000"/>
              </a:lnSpc>
              <a:spcBef>
                <a:spcPct val="30000"/>
              </a:spcBef>
              <a:buFontTx/>
            </a:pPr>
            <a:r>
              <a:rPr lang="zh-CN" altLang="en-US" sz="2400" b="1" dirty="0">
                <a:solidFill>
                  <a:srgbClr val="3333FF"/>
                </a:solidFill>
                <a:latin typeface="微软雅黑" panose="020B0503020204020204" pitchFamily="34" charset="-122"/>
              </a:rPr>
              <a:t>通过债务重组、非货币性资产交换等方式取得的长期股权投资</a:t>
            </a:r>
            <a:endParaRPr lang="zh-CN" altLang="en-US" sz="2400" b="1" dirty="0">
              <a:solidFill>
                <a:srgbClr val="3333FF"/>
              </a:solidFill>
              <a:latin typeface="微软雅黑" panose="020B0503020204020204" pitchFamily="34" charset="-122"/>
            </a:endParaRPr>
          </a:p>
          <a:p>
            <a:pPr eaLnBrk="1" hangingPunct="1">
              <a:lnSpc>
                <a:spcPct val="140000"/>
              </a:lnSpc>
              <a:spcBef>
                <a:spcPct val="30000"/>
              </a:spcBef>
              <a:buFontTx/>
            </a:pPr>
            <a:r>
              <a:rPr lang="en-US" altLang="zh-CN" sz="2400" b="1" dirty="0">
                <a:solidFill>
                  <a:srgbClr val="CC0000"/>
                </a:solidFill>
                <a:latin typeface="微软雅黑" panose="020B0503020204020204" pitchFamily="34" charset="-122"/>
              </a:rPr>
              <a:t>——</a:t>
            </a:r>
            <a:r>
              <a:rPr lang="zh-CN" altLang="en-US" sz="2400" b="1" dirty="0">
                <a:solidFill>
                  <a:srgbClr val="CC0000"/>
                </a:solidFill>
                <a:latin typeface="微软雅黑" panose="020B0503020204020204" pitchFamily="34" charset="-122"/>
              </a:rPr>
              <a:t>初始投资成本</a:t>
            </a:r>
            <a:r>
              <a:rPr lang="zh-CN" altLang="en-US" sz="2400" b="1" dirty="0">
                <a:latin typeface="微软雅黑" panose="020B0503020204020204" pitchFamily="34" charset="-122"/>
              </a:rPr>
              <a:t>应按照</a:t>
            </a:r>
            <a:r>
              <a:rPr lang="en-US" altLang="zh-CN" sz="2400" b="1" dirty="0">
                <a:latin typeface="微软雅黑" panose="020B0503020204020204" pitchFamily="34" charset="-122"/>
              </a:rPr>
              <a:t>《</a:t>
            </a:r>
            <a:r>
              <a:rPr lang="zh-CN" altLang="en-US" sz="2400" b="1" dirty="0">
                <a:latin typeface="微软雅黑" panose="020B0503020204020204" pitchFamily="34" charset="-122"/>
              </a:rPr>
              <a:t>企业会计准则第</a:t>
            </a:r>
            <a:r>
              <a:rPr lang="en-US" altLang="zh-CN" sz="2400" b="1" dirty="0">
                <a:latin typeface="微软雅黑" panose="020B0503020204020204" pitchFamily="34" charset="-122"/>
              </a:rPr>
              <a:t>12</a:t>
            </a:r>
            <a:r>
              <a:rPr lang="zh-CN" altLang="en-US" sz="2400" b="1" dirty="0">
                <a:latin typeface="微软雅黑" panose="020B0503020204020204" pitchFamily="34" charset="-122"/>
              </a:rPr>
              <a:t>号</a:t>
            </a:r>
            <a:r>
              <a:rPr lang="en-US" altLang="zh-CN" sz="2400" b="1" dirty="0">
                <a:latin typeface="微软雅黑" panose="020B0503020204020204" pitchFamily="34" charset="-122"/>
              </a:rPr>
              <a:t>——</a:t>
            </a:r>
            <a:r>
              <a:rPr lang="zh-CN" altLang="en-US" sz="2400" b="1" dirty="0">
                <a:solidFill>
                  <a:srgbClr val="000000"/>
                </a:solidFill>
                <a:latin typeface="微软雅黑" panose="020B0503020204020204" pitchFamily="34" charset="-122"/>
              </a:rPr>
              <a:t>债务重组</a:t>
            </a:r>
            <a:r>
              <a:rPr lang="en-US" altLang="zh-CN" sz="2400" b="1" dirty="0">
                <a:solidFill>
                  <a:srgbClr val="000000"/>
                </a:solidFill>
                <a:latin typeface="微软雅黑" panose="020B0503020204020204" pitchFamily="34" charset="-122"/>
              </a:rPr>
              <a:t>》</a:t>
            </a:r>
            <a:r>
              <a:rPr lang="zh-CN" altLang="en-US" sz="2400" b="1" dirty="0">
                <a:solidFill>
                  <a:srgbClr val="000000"/>
                </a:solidFill>
                <a:latin typeface="微软雅黑" panose="020B0503020204020204" pitchFamily="34" charset="-122"/>
              </a:rPr>
              <a:t>和</a:t>
            </a:r>
            <a:endParaRPr lang="zh-CN" altLang="en-US" sz="2400" b="1" dirty="0">
              <a:solidFill>
                <a:srgbClr val="000000"/>
              </a:solidFill>
              <a:latin typeface="微软雅黑" panose="020B0503020204020204" pitchFamily="34" charset="-122"/>
            </a:endParaRPr>
          </a:p>
          <a:p>
            <a:pPr eaLnBrk="1" hangingPunct="1">
              <a:lnSpc>
                <a:spcPct val="140000"/>
              </a:lnSpc>
              <a:spcBef>
                <a:spcPct val="30000"/>
              </a:spcBef>
              <a:buFontTx/>
            </a:pPr>
            <a:r>
              <a:rPr lang="en-US" altLang="zh-CN" sz="2400" b="1" dirty="0">
                <a:latin typeface="微软雅黑" panose="020B0503020204020204" pitchFamily="34" charset="-122"/>
              </a:rPr>
              <a:t>《</a:t>
            </a:r>
            <a:r>
              <a:rPr lang="zh-CN" altLang="en-US" sz="2400" b="1" dirty="0">
                <a:latin typeface="微软雅黑" panose="020B0503020204020204" pitchFamily="34" charset="-122"/>
              </a:rPr>
              <a:t>企业会计准则第</a:t>
            </a:r>
            <a:r>
              <a:rPr lang="en-US" altLang="zh-CN" sz="2400" b="1" dirty="0">
                <a:latin typeface="微软雅黑" panose="020B0503020204020204" pitchFamily="34" charset="-122"/>
              </a:rPr>
              <a:t>7</a:t>
            </a:r>
            <a:r>
              <a:rPr lang="zh-CN" altLang="en-US" sz="2400" b="1" dirty="0">
                <a:latin typeface="微软雅黑" panose="020B0503020204020204" pitchFamily="34" charset="-122"/>
              </a:rPr>
              <a:t>号</a:t>
            </a:r>
            <a:r>
              <a:rPr lang="en-US" altLang="zh-CN" sz="2400" b="1" dirty="0">
                <a:latin typeface="微软雅黑" panose="020B0503020204020204" pitchFamily="34" charset="-122"/>
              </a:rPr>
              <a:t>——</a:t>
            </a:r>
            <a:r>
              <a:rPr lang="zh-CN" altLang="en-US" sz="2400" b="1" dirty="0">
                <a:latin typeface="微软雅黑" panose="020B0503020204020204" pitchFamily="34" charset="-122"/>
              </a:rPr>
              <a:t>非货币性资产交换</a:t>
            </a:r>
            <a:r>
              <a:rPr lang="en-US" altLang="zh-CN" sz="2400" b="1" dirty="0">
                <a:latin typeface="微软雅黑" panose="020B0503020204020204" pitchFamily="34" charset="-122"/>
              </a:rPr>
              <a:t>》</a:t>
            </a:r>
            <a:r>
              <a:rPr lang="zh-CN" altLang="en-US" sz="2400" b="1" dirty="0">
                <a:latin typeface="微软雅黑" panose="020B0503020204020204" pitchFamily="34" charset="-122"/>
              </a:rPr>
              <a:t>的有关规定确定。</a:t>
            </a:r>
            <a:r>
              <a:rPr lang="zh-CN" altLang="en-US" sz="2400" dirty="0">
                <a:latin typeface="微软雅黑" panose="020B0503020204020204" pitchFamily="34" charset="-122"/>
              </a:rPr>
              <a:t> </a:t>
            </a:r>
            <a:endParaRPr lang="zh-CN" altLang="en-US" sz="2400" dirty="0">
              <a:latin typeface="微软雅黑" panose="020B0503020204020204" pitchFamily="34" charset="-122"/>
            </a:endParaRPr>
          </a:p>
        </p:txBody>
      </p:sp>
      <p:sp>
        <p:nvSpPr>
          <p:cNvPr id="50179" name="AutoShape 3"/>
          <p:cNvSpPr>
            <a:spLocks noChangeArrowheads="1"/>
          </p:cNvSpPr>
          <p:nvPr/>
        </p:nvSpPr>
        <p:spPr bwMode="auto">
          <a:xfrm>
            <a:off x="623888" y="1341438"/>
            <a:ext cx="2305050" cy="792163"/>
          </a:xfrm>
          <a:prstGeom prst="diamond">
            <a:avLst/>
          </a:prstGeom>
          <a:solidFill>
            <a:srgbClr val="0000CC"/>
          </a:solidFill>
          <a:ln w="9525">
            <a:solidFill>
              <a:schemeClr val="tx1"/>
            </a:solidFill>
            <a:miter lim="800000"/>
          </a:ln>
          <a:effec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900" b="1" i="0" u="none" strike="noStrike" kern="1200" cap="none" spc="0" normalizeH="0" baseline="0" noProof="0" dirty="0">
                <a:ln>
                  <a:noFill/>
                </a:ln>
                <a:solidFill>
                  <a:schemeClr val="bg1"/>
                </a:solidFill>
                <a:effectLst/>
                <a:uLnTx/>
                <a:uFillTx/>
                <a:latin typeface="+mn-ea"/>
                <a:ea typeface="+mn-ea"/>
                <a:cs typeface="+mn-cs"/>
              </a:rPr>
              <a:t>No.4</a:t>
            </a:r>
            <a:endParaRPr kumimoji="0" lang="en-US" altLang="zh-CN" sz="2900" b="1" i="0" u="none" strike="noStrike" kern="1200" cap="none" spc="0" normalizeH="0" baseline="0" noProof="0" dirty="0">
              <a:ln>
                <a:noFill/>
              </a:ln>
              <a:solidFill>
                <a:schemeClr val="bg1"/>
              </a:solidFill>
              <a:effectLst/>
              <a:uLnTx/>
              <a:uFillTx/>
              <a:latin typeface="+mn-ea"/>
              <a:ea typeface="+mn-ea"/>
              <a:cs typeface="+mn-cs"/>
            </a:endParaRPr>
          </a:p>
        </p:txBody>
      </p:sp>
      <p:pic>
        <p:nvPicPr>
          <p:cNvPr id="64517" name="Picture 4" descr="001"/>
          <p:cNvPicPr>
            <a:picLocks noChangeAspect="1"/>
          </p:cNvPicPr>
          <p:nvPr/>
        </p:nvPicPr>
        <p:blipFill>
          <a:blip r:embed="rId1"/>
          <a:stretch>
            <a:fillRect/>
          </a:stretch>
        </p:blipFill>
        <p:spPr>
          <a:xfrm>
            <a:off x="9745663" y="4652963"/>
            <a:ext cx="1803400" cy="1333500"/>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9" name="Rectangle 2"/>
          <p:cNvSpPr/>
          <p:nvPr/>
        </p:nvSpPr>
        <p:spPr>
          <a:xfrm>
            <a:off x="508000" y="1439863"/>
            <a:ext cx="6924675" cy="473075"/>
          </a:xfrm>
          <a:prstGeom prst="rect">
            <a:avLst/>
          </a:prstGeom>
          <a:noFill/>
          <a:ln w="9525">
            <a:noFill/>
          </a:ln>
        </p:spPr>
        <p:txBody>
          <a:bodyPr wrap="none" lIns="108850" tIns="54425" rIns="108850" bIns="54425" anchor="ctr" anchorCtr="0">
            <a:spAutoFit/>
          </a:bodyPr>
          <a:p>
            <a:pPr eaLnBrk="1" hangingPunct="1">
              <a:buFontTx/>
            </a:pPr>
            <a:r>
              <a:rPr lang="zh-CN" altLang="en-US" sz="2400" b="1" dirty="0">
                <a:solidFill>
                  <a:srgbClr val="FF0000"/>
                </a:solidFill>
                <a:latin typeface="微软雅黑" panose="020B0503020204020204" pitchFamily="34" charset="-122"/>
                <a:cs typeface="Times New Roman" panose="02020603050405020304" pitchFamily="18" charset="0"/>
              </a:rPr>
              <a:t>长期股权投资的初始投资成本的确定可归纳如下：</a:t>
            </a:r>
            <a:endParaRPr lang="zh-CN" altLang="en-US" sz="2400" b="1" dirty="0">
              <a:latin typeface="微软雅黑" panose="020B0503020204020204" pitchFamily="34" charset="-122"/>
              <a:ea typeface="Times New Roman" panose="02020603050405020304" pitchFamily="18" charset="0"/>
            </a:endParaRPr>
          </a:p>
        </p:txBody>
      </p:sp>
      <p:graphicFrame>
        <p:nvGraphicFramePr>
          <p:cNvPr id="172053" name="Group 21"/>
          <p:cNvGraphicFramePr>
            <a:graphicFrameLocks noGrp="1"/>
          </p:cNvGraphicFramePr>
          <p:nvPr/>
        </p:nvGraphicFramePr>
        <p:xfrm>
          <a:off x="482600" y="2032000"/>
          <a:ext cx="11176000" cy="3719513"/>
        </p:xfrm>
        <a:graphic>
          <a:graphicData uri="http://schemas.openxmlformats.org/drawingml/2006/table">
            <a:tbl>
              <a:tblPr/>
              <a:tblGrid>
                <a:gridCol w="3352800"/>
                <a:gridCol w="7823200"/>
              </a:tblGrid>
              <a:tr h="457200">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10000"/>
                        </a:spcBef>
                        <a:spcAft>
                          <a:spcPct val="0"/>
                        </a:spcAft>
                        <a:buClrTx/>
                        <a:buSzTx/>
                        <a:buFontTx/>
                        <a:buNone/>
                      </a:pP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rPr>
                        <a:t>取得投资的方式</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10000"/>
                        </a:spcBef>
                        <a:spcAft>
                          <a:spcPct val="0"/>
                        </a:spcAft>
                        <a:buClrTx/>
                        <a:buSzTx/>
                        <a:buFontTx/>
                        <a:buNone/>
                      </a:pP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rPr>
                        <a:t>初始投资成本</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89038">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1000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（１）形成</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rPr>
                        <a:t>同一控制</a:t>
                      </a: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下控股合并取得的长期股权投资</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10000"/>
                        </a:spcBef>
                        <a:spcAft>
                          <a:spcPct val="0"/>
                        </a:spcAft>
                        <a:buClrTx/>
                        <a:buSzTx/>
                        <a:buFontTx/>
                        <a:buNone/>
                      </a:pPr>
                      <a:r>
                        <a:rPr kumimoji="0" lang="zh-CN" altLang="en-US" sz="2000" b="1" i="0" u="none" strike="noStrike" cap="none" normalizeH="0" baseline="0" smtClean="0">
                          <a:ln>
                            <a:noFill/>
                          </a:ln>
                          <a:solidFill>
                            <a:srgbClr val="0000FF"/>
                          </a:solidFill>
                          <a:effectLst/>
                          <a:latin typeface="微软雅黑" panose="020B0503020204020204" pitchFamily="34" charset="-122"/>
                          <a:ea typeface="微软雅黑" panose="020B0503020204020204" pitchFamily="34" charset="-122"/>
                          <a:cs typeface="Times New Roman" panose="02020603050405020304" pitchFamily="18" charset="0"/>
                        </a:rPr>
                        <a:t>初始投资成本</a:t>
                      </a:r>
                      <a:endParaRPr kumimoji="0" lang="zh-CN" altLang="en-US" sz="2000" b="1" i="0" u="none" strike="noStrike" cap="none" normalizeH="0" baseline="0" smtClean="0">
                        <a:ln>
                          <a:noFill/>
                        </a:ln>
                        <a:solidFill>
                          <a:srgbClr val="0000FF"/>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1" fontAlgn="base" latinLnBrk="0" hangingPunct="1">
                        <a:lnSpc>
                          <a:spcPct val="120000"/>
                        </a:lnSpc>
                        <a:spcBef>
                          <a:spcPct val="10000"/>
                        </a:spcBef>
                        <a:spcAft>
                          <a:spcPct val="0"/>
                        </a:spcAft>
                        <a:buClrTx/>
                        <a:buSzTx/>
                        <a:buFontTx/>
                        <a:buNone/>
                      </a:pPr>
                      <a:r>
                        <a:rPr kumimoji="0" lang="zh-CN" altLang="en-US" sz="2000" b="1" i="0" u="none" strike="noStrike" cap="none" normalizeH="0" baseline="0" smtClean="0">
                          <a:ln>
                            <a:noFill/>
                          </a:ln>
                          <a:solidFill>
                            <a:srgbClr val="0000FF"/>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rPr>
                        <a:t>＝被合并方所有者权益账面价值</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rPr>
                        <a:t>持股比例</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19200">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1000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（２）形成</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rPr>
                        <a:t>非同一控制</a:t>
                      </a: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下控股合并的长期股权投资</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10000"/>
                        </a:spcBef>
                        <a:spcAft>
                          <a:spcPct val="0"/>
                        </a:spcAft>
                        <a:buClrTx/>
                        <a:buSzTx/>
                        <a:buFontTx/>
                        <a:buNone/>
                      </a:pPr>
                      <a:r>
                        <a:rPr kumimoji="0" lang="zh-CN" altLang="en-US" sz="2000" b="1" i="0" u="none" strike="noStrike" cap="none" normalizeH="0" baseline="0" smtClean="0">
                          <a:ln>
                            <a:noFill/>
                          </a:ln>
                          <a:solidFill>
                            <a:srgbClr val="0000FF"/>
                          </a:solidFill>
                          <a:effectLst/>
                          <a:latin typeface="微软雅黑" panose="020B0503020204020204" pitchFamily="34" charset="-122"/>
                          <a:ea typeface="微软雅黑" panose="020B0503020204020204" pitchFamily="34" charset="-122"/>
                          <a:cs typeface="Times New Roman" panose="02020603050405020304" pitchFamily="18" charset="0"/>
                        </a:rPr>
                        <a:t>初始投资成本</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rPr>
                        <a:t>＝支付的合并对价的公允价值</a:t>
                      </a:r>
                      <a:r>
                        <a:rPr kumimoji="0" lang="zh-CN" altLang="en-US" sz="2000" b="1"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（购买方付出的资产、发生或承担的负债、发行的权益性证券的公允价值）</a:t>
                      </a:r>
                      <a:endParaRPr kumimoji="0" lang="zh-CN" altLang="en-US" sz="2000" b="1"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40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1000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（３）</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rPr>
                        <a:t>不形成控股合并</a:t>
                      </a: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的长期股权投资</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10000"/>
                        </a:spcBef>
                        <a:spcAft>
                          <a:spcPct val="0"/>
                        </a:spcAft>
                        <a:buClrTx/>
                        <a:buSzTx/>
                        <a:buFontTx/>
                        <a:buNone/>
                      </a:pPr>
                      <a:r>
                        <a:rPr kumimoji="0" lang="zh-CN" altLang="en-US" sz="2000" b="1" i="0" u="none" strike="noStrike" cap="none" normalizeH="0" baseline="0" smtClean="0">
                          <a:ln>
                            <a:noFill/>
                          </a:ln>
                          <a:solidFill>
                            <a:srgbClr val="0000FF"/>
                          </a:solidFill>
                          <a:effectLst/>
                          <a:latin typeface="微软雅黑" panose="020B0503020204020204" pitchFamily="34" charset="-122"/>
                          <a:ea typeface="微软雅黑" panose="020B0503020204020204" pitchFamily="34" charset="-122"/>
                          <a:cs typeface="Times New Roman" panose="02020603050405020304" pitchFamily="18" charset="0"/>
                        </a:rPr>
                        <a:t>初始投资成本＝</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rPr>
                        <a:t>支付的合并对价的公允价值＋支付的相关税费</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21904" marR="121904"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a:spLocks noGrp="1"/>
          </p:cNvSpPr>
          <p:nvPr>
            <p:ph type="title"/>
          </p:nvPr>
        </p:nvSpPr>
        <p:spPr>
          <a:prstGeom prst="rect">
            <a:avLst/>
          </a:prstGeom>
          <a:noFill/>
          <a:ln w="9525">
            <a:noFill/>
          </a:ln>
        </p:spPr>
        <p:txBody>
          <a:bodyPr lIns="108850" tIns="54425" rIns="108850" bIns="54425"/>
          <a:p>
            <a:pPr eaLnBrk="1" hangingPunct="1"/>
            <a:r>
              <a:rPr lang="zh-CN" altLang="en-US" sz="2300" b="1" dirty="0">
                <a:solidFill>
                  <a:srgbClr val="0000CC"/>
                </a:solidFill>
                <a:latin typeface="微软雅黑" panose="020B0503020204020204" pitchFamily="34" charset="-122"/>
              </a:rPr>
              <a:t>长期股权投资</a:t>
            </a:r>
            <a:endParaRPr lang="zh-CN" altLang="en-US" sz="2300" b="1" dirty="0">
              <a:solidFill>
                <a:srgbClr val="0000CC"/>
              </a:solidFill>
              <a:latin typeface="微软雅黑" panose="020B0503020204020204" pitchFamily="34" charset="-122"/>
            </a:endParaRPr>
          </a:p>
        </p:txBody>
      </p:sp>
      <p:sp>
        <p:nvSpPr>
          <p:cNvPr id="51203" name="Line 3"/>
          <p:cNvSpPr/>
          <p:nvPr/>
        </p:nvSpPr>
        <p:spPr>
          <a:xfrm>
            <a:off x="7823200" y="2924175"/>
            <a:ext cx="3360738" cy="0"/>
          </a:xfrm>
          <a:prstGeom prst="line">
            <a:avLst/>
          </a:prstGeom>
          <a:ln w="28575" cap="flat" cmpd="sng">
            <a:solidFill>
              <a:schemeClr val="tx1"/>
            </a:solidFill>
            <a:prstDash val="solid"/>
            <a:miter/>
            <a:headEnd type="none" w="med" len="med"/>
            <a:tailEnd type="none" w="med" len="med"/>
          </a:ln>
        </p:spPr>
      </p:sp>
      <p:sp>
        <p:nvSpPr>
          <p:cNvPr id="51204" name="Line 4"/>
          <p:cNvSpPr/>
          <p:nvPr/>
        </p:nvSpPr>
        <p:spPr>
          <a:xfrm>
            <a:off x="9553575" y="2924175"/>
            <a:ext cx="0" cy="2592388"/>
          </a:xfrm>
          <a:prstGeom prst="line">
            <a:avLst/>
          </a:prstGeom>
          <a:ln w="28575" cap="flat" cmpd="sng">
            <a:solidFill>
              <a:schemeClr val="tx1"/>
            </a:solidFill>
            <a:prstDash val="solid"/>
            <a:miter/>
            <a:headEnd type="none" w="med" len="med"/>
            <a:tailEnd type="none" w="med" len="med"/>
          </a:ln>
        </p:spPr>
      </p:sp>
      <p:sp>
        <p:nvSpPr>
          <p:cNvPr id="51205" name="Rectangle 5"/>
          <p:cNvSpPr/>
          <p:nvPr/>
        </p:nvSpPr>
        <p:spPr>
          <a:xfrm>
            <a:off x="7683500" y="3195638"/>
            <a:ext cx="1808163" cy="717550"/>
          </a:xfrm>
          <a:prstGeom prst="rect">
            <a:avLst/>
          </a:prstGeom>
          <a:noFill/>
          <a:ln w="9525">
            <a:noFill/>
          </a:ln>
        </p:spPr>
        <p:txBody>
          <a:bodyPr lIns="108850" tIns="54425" rIns="108850" bIns="54425">
            <a:spAutoFit/>
          </a:bodyPr>
          <a:p>
            <a:pPr eaLnBrk="1" hangingPunct="1">
              <a:buFontTx/>
            </a:pPr>
            <a:r>
              <a:rPr lang="zh-CN" altLang="en-US" sz="2000" b="1" dirty="0">
                <a:latin typeface="微软雅黑" panose="020B0503020204020204" pitchFamily="34" charset="-122"/>
              </a:rPr>
              <a:t>初始投资或追加投资的成本</a:t>
            </a:r>
            <a:endParaRPr lang="zh-CN" altLang="en-US" sz="2000" b="1" dirty="0">
              <a:latin typeface="微软雅黑" panose="020B0503020204020204" pitchFamily="34" charset="-122"/>
            </a:endParaRPr>
          </a:p>
        </p:txBody>
      </p:sp>
      <p:sp>
        <p:nvSpPr>
          <p:cNvPr id="51206" name="Rectangle 6"/>
          <p:cNvSpPr/>
          <p:nvPr/>
        </p:nvSpPr>
        <p:spPr>
          <a:xfrm>
            <a:off x="9744075" y="3192463"/>
            <a:ext cx="1439863" cy="717550"/>
          </a:xfrm>
          <a:prstGeom prst="rect">
            <a:avLst/>
          </a:prstGeom>
          <a:noFill/>
          <a:ln w="9525">
            <a:noFill/>
          </a:ln>
        </p:spPr>
        <p:txBody>
          <a:bodyPr lIns="108850" tIns="54425" rIns="108850" bIns="54425">
            <a:spAutoFit/>
          </a:bodyPr>
          <a:p>
            <a:pPr eaLnBrk="1" hangingPunct="1">
              <a:buClr>
                <a:schemeClr val="accent1"/>
              </a:buClr>
              <a:buSzPct val="65000"/>
              <a:buFont typeface="Wingdings" panose="05000000000000000000" pitchFamily="2" charset="2"/>
            </a:pPr>
            <a:r>
              <a:rPr lang="zh-CN" altLang="en-US" sz="2000" b="1" dirty="0">
                <a:latin typeface="微软雅黑" panose="020B0503020204020204" pitchFamily="34" charset="-122"/>
              </a:rPr>
              <a:t>收回投资的成本</a:t>
            </a:r>
            <a:endParaRPr lang="zh-CN" altLang="en-US" sz="2000" b="1" dirty="0">
              <a:latin typeface="微软雅黑" panose="020B0503020204020204" pitchFamily="34" charset="-122"/>
            </a:endParaRPr>
          </a:p>
        </p:txBody>
      </p:sp>
      <p:sp>
        <p:nvSpPr>
          <p:cNvPr id="51207" name="Rectangle 7"/>
          <p:cNvSpPr/>
          <p:nvPr/>
        </p:nvSpPr>
        <p:spPr>
          <a:xfrm>
            <a:off x="7350125" y="4445000"/>
            <a:ext cx="2247900" cy="717550"/>
          </a:xfrm>
          <a:prstGeom prst="rect">
            <a:avLst/>
          </a:prstGeom>
          <a:noFill/>
          <a:ln w="9525">
            <a:noFill/>
          </a:ln>
        </p:spPr>
        <p:txBody>
          <a:bodyPr lIns="108850" tIns="54425" rIns="108850" bIns="54425">
            <a:spAutoFit/>
          </a:bodyPr>
          <a:p>
            <a:pPr eaLnBrk="1" hangingPunct="1">
              <a:buFontTx/>
            </a:pPr>
            <a:r>
              <a:rPr lang="zh-CN" altLang="en-US" sz="2000" b="1" dirty="0">
                <a:solidFill>
                  <a:srgbClr val="0000CC"/>
                </a:solidFill>
                <a:latin typeface="微软雅黑" panose="020B0503020204020204" pitchFamily="34" charset="-122"/>
              </a:rPr>
              <a:t>余额：</a:t>
            </a:r>
            <a:r>
              <a:rPr lang="zh-CN" altLang="en-US" sz="2000" b="1" dirty="0">
                <a:latin typeface="微软雅黑" panose="020B0503020204020204" pitchFamily="34" charset="-122"/>
              </a:rPr>
              <a:t>尚未收回的投资成本</a:t>
            </a:r>
            <a:endParaRPr lang="zh-CN" altLang="en-US" sz="2000" b="1" dirty="0">
              <a:latin typeface="微软雅黑" panose="020B0503020204020204" pitchFamily="34" charset="-122"/>
            </a:endParaRPr>
          </a:p>
        </p:txBody>
      </p:sp>
      <p:sp>
        <p:nvSpPr>
          <p:cNvPr id="51208" name="Line 8"/>
          <p:cNvSpPr/>
          <p:nvPr/>
        </p:nvSpPr>
        <p:spPr>
          <a:xfrm>
            <a:off x="7823200" y="4221163"/>
            <a:ext cx="3455988" cy="0"/>
          </a:xfrm>
          <a:prstGeom prst="line">
            <a:avLst/>
          </a:prstGeom>
          <a:ln w="28575" cap="flat" cmpd="sng">
            <a:solidFill>
              <a:srgbClr val="CC0000"/>
            </a:solidFill>
            <a:prstDash val="solid"/>
            <a:miter/>
            <a:headEnd type="none" w="med" len="med"/>
            <a:tailEnd type="none" w="med" len="med"/>
          </a:ln>
        </p:spPr>
      </p:sp>
      <p:sp>
        <p:nvSpPr>
          <p:cNvPr id="51209" name="AutoShape 9"/>
          <p:cNvSpPr>
            <a:spLocks noChangeArrowheads="1"/>
          </p:cNvSpPr>
          <p:nvPr/>
        </p:nvSpPr>
        <p:spPr bwMode="auto">
          <a:xfrm>
            <a:off x="9485313" y="5000625"/>
            <a:ext cx="2160588" cy="919163"/>
          </a:xfrm>
          <a:prstGeom prst="cloudCallout">
            <a:avLst>
              <a:gd name="adj1" fmla="val -81227"/>
              <a:gd name="adj2" fmla="val -57426"/>
            </a:avLst>
          </a:prstGeom>
          <a:noFill/>
          <a:ln w="9525">
            <a:solidFill>
              <a:srgbClr val="FF3300"/>
            </a:solidFill>
            <a:miter lim="800000"/>
          </a:ln>
          <a:extLst>
            <a:ext uri="{909E8E84-426E-40DD-AFC4-6F175D3DCCD1}">
              <a14:hiddenFill xmlns:a14="http://schemas.microsoft.com/office/drawing/2010/main">
                <a:solidFill>
                  <a:schemeClr val="bg1"/>
                </a:solidFill>
              </a14:hiddenFill>
            </a:ext>
          </a:extLst>
        </p:spPr>
        <p:txBody>
          <a:bodyPr lIns="108850" tIns="54425" rIns="108850" bIns="54425"/>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900" b="1" i="0" u="none" strike="noStrike" kern="1200" cap="none" spc="0" normalizeH="0" baseline="0" noProof="0" dirty="0">
                <a:ln>
                  <a:noFill/>
                </a:ln>
                <a:solidFill>
                  <a:srgbClr val="0000CC"/>
                </a:solidFill>
                <a:effectLst/>
                <a:uLnTx/>
                <a:uFillTx/>
                <a:latin typeface="+mn-ea"/>
                <a:ea typeface="+mn-ea"/>
                <a:cs typeface="+mn-cs"/>
              </a:rPr>
              <a:t>账面价值一般不变</a:t>
            </a:r>
            <a:endParaRPr kumimoji="1" lang="zh-CN" altLang="en-US" sz="1900" b="1" i="0" u="none" strike="noStrike" kern="1200" cap="none" spc="0" normalizeH="0" baseline="0" noProof="0" dirty="0">
              <a:ln>
                <a:noFill/>
              </a:ln>
              <a:solidFill>
                <a:srgbClr val="0000CC"/>
              </a:solidFill>
              <a:effectLst/>
              <a:uLnTx/>
              <a:uFillTx/>
              <a:latin typeface="+mn-ea"/>
              <a:ea typeface="+mn-ea"/>
              <a:cs typeface="+mn-cs"/>
            </a:endParaRPr>
          </a:p>
        </p:txBody>
      </p:sp>
      <p:sp>
        <p:nvSpPr>
          <p:cNvPr id="66571" name="Text Box 10"/>
          <p:cNvSpPr txBox="1"/>
          <p:nvPr/>
        </p:nvSpPr>
        <p:spPr>
          <a:xfrm>
            <a:off x="2908300" y="739775"/>
            <a:ext cx="7702550" cy="595313"/>
          </a:xfrm>
          <a:prstGeom prst="rect">
            <a:avLst/>
          </a:prstGeom>
          <a:noFill/>
          <a:ln w="9525">
            <a:noFill/>
          </a:ln>
        </p:spPr>
        <p:txBody>
          <a:bodyPr lIns="108850" tIns="54425" rIns="108850" bIns="54425">
            <a:spAutoFit/>
          </a:bodyPr>
          <a:p>
            <a:pPr algn="just" eaLnBrk="1" hangingPunct="1">
              <a:spcBef>
                <a:spcPct val="50000"/>
              </a:spcBef>
              <a:buFontTx/>
            </a:pPr>
            <a:r>
              <a:rPr lang="en-US" altLang="zh-CN" sz="3200" b="1" dirty="0">
                <a:solidFill>
                  <a:srgbClr val="FF0000"/>
                </a:solidFill>
                <a:latin typeface="微软雅黑" panose="020B0503020204020204" pitchFamily="34" charset="-122"/>
              </a:rPr>
              <a:t>    </a:t>
            </a:r>
            <a:r>
              <a:rPr lang="zh-CN" altLang="en-US" sz="3200" b="1" dirty="0">
                <a:solidFill>
                  <a:srgbClr val="CC0000"/>
                </a:solidFill>
                <a:latin typeface="微软雅黑" panose="020B0503020204020204" pitchFamily="34" charset="-122"/>
              </a:rPr>
              <a:t>第二节  长期股权投资的后续计量</a:t>
            </a:r>
            <a:endParaRPr lang="zh-CN" altLang="en-US" sz="3200" b="1" dirty="0">
              <a:solidFill>
                <a:srgbClr val="CC0000"/>
              </a:solidFill>
              <a:latin typeface="微软雅黑" panose="020B0503020204020204" pitchFamily="34" charset="-122"/>
            </a:endParaRPr>
          </a:p>
        </p:txBody>
      </p:sp>
      <p:sp>
        <p:nvSpPr>
          <p:cNvPr id="141321" name="AutoShape 9"/>
          <p:cNvSpPr>
            <a:spLocks noChangeArrowheads="1"/>
          </p:cNvSpPr>
          <p:nvPr/>
        </p:nvSpPr>
        <p:spPr bwMode="auto">
          <a:xfrm>
            <a:off x="393700" y="3340100"/>
            <a:ext cx="5759450" cy="533400"/>
          </a:xfrm>
          <a:prstGeom prst="roundRect">
            <a:avLst>
              <a:gd name="adj" fmla="val 13745"/>
            </a:avLst>
          </a:prstGeom>
          <a:noFill/>
          <a:ln w="9525">
            <a:solidFill>
              <a:srgbClr val="CC0000"/>
            </a:solidFill>
            <a:prstDash val="lgDashDot"/>
            <a:round/>
          </a:ln>
          <a:extLst>
            <a:ext uri="{909E8E84-426E-40DD-AFC4-6F175D3DCCD1}">
              <a14:hiddenFill xmlns:a14="http://schemas.microsoft.com/office/drawing/2010/main">
                <a:solidFill>
                  <a:srgbClr val="FFFFFF"/>
                </a:solidFill>
              </a14:hiddenFill>
            </a:ext>
          </a:extLst>
        </p:spPr>
        <p:txBody>
          <a:bodyPr lIns="108850" tIns="54425" rIns="108850" bIns="5442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
                <a:schemeClr val="accent2"/>
              </a:buClr>
              <a:buSzTx/>
              <a:buFont typeface="Wingdings" panose="05000000000000000000" pitchFamily="2" charset="2"/>
              <a:buChar char="Ø"/>
              <a:defRPr/>
            </a:pPr>
            <a:r>
              <a:rPr kumimoji="0" lang="zh-CN" altLang="en-US" sz="2400" b="1" i="0" u="none" strike="noStrike" kern="1200" cap="none" spc="0" normalizeH="0" baseline="0" noProof="0" dirty="0" smtClean="0">
                <a:ln>
                  <a:noFill/>
                </a:ln>
                <a:solidFill>
                  <a:srgbClr val="0000CC"/>
                </a:solidFill>
                <a:effectLst/>
                <a:uLnTx/>
                <a:uFillTx/>
                <a:latin typeface="+mn-ea"/>
                <a:ea typeface="+mn-ea"/>
                <a:cs typeface="+mn-cs"/>
              </a:rPr>
              <a:t>成本法</a:t>
            </a:r>
            <a:r>
              <a:rPr kumimoji="0" lang="zh-CN" altLang="en-US" sz="2400" b="1" i="0" u="none" strike="noStrike" kern="1200" cap="none" spc="0" normalizeH="0" baseline="0" noProof="0" dirty="0" smtClean="0">
                <a:ln>
                  <a:noFill/>
                </a:ln>
                <a:solidFill>
                  <a:schemeClr val="tx1"/>
                </a:solidFill>
                <a:effectLst/>
                <a:uLnTx/>
                <a:uFillTx/>
                <a:latin typeface="+mn-ea"/>
                <a:ea typeface="+mn-ea"/>
                <a:cs typeface="+mn-cs"/>
              </a:rPr>
              <a:t>是指投资按成本计价的方法</a:t>
            </a:r>
            <a:endParaRPr kumimoji="0" lang="zh-CN" altLang="en-US" sz="24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 name="AutoShape 9"/>
          <p:cNvSpPr>
            <a:spLocks noChangeArrowheads="1"/>
          </p:cNvSpPr>
          <p:nvPr/>
        </p:nvSpPr>
        <p:spPr bwMode="auto">
          <a:xfrm>
            <a:off x="570386" y="2337383"/>
            <a:ext cx="4488931" cy="504942"/>
          </a:xfrm>
          <a:prstGeom prst="roundRect">
            <a:avLst>
              <a:gd name="adj" fmla="val 13745"/>
            </a:avLst>
          </a:prstGeom>
          <a:gradFill rotWithShape="1">
            <a:gsLst>
              <a:gs pos="0">
                <a:srgbClr val="FFFFCC">
                  <a:gamma/>
                  <a:shade val="46275"/>
                  <a:invGamma/>
                  <a:alpha val="39999"/>
                </a:srgbClr>
              </a:gs>
              <a:gs pos="50000">
                <a:srgbClr val="FFFFCC">
                  <a:alpha val="6000"/>
                </a:srgbClr>
              </a:gs>
              <a:gs pos="100000">
                <a:srgbClr val="FFFFCC">
                  <a:gamma/>
                  <a:shade val="46275"/>
                  <a:invGamma/>
                  <a:alpha val="39999"/>
                </a:srgbClr>
              </a:gs>
            </a:gsLst>
            <a:lin ang="5400000" scaled="1"/>
          </a:gradFill>
          <a:ln>
            <a:noFill/>
          </a:ln>
        </p:spPr>
        <p:txBody>
          <a:bodyPr lIns="108850" tIns="54425" rIns="108850" bIns="54425"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0" fontAlgn="base" latinLnBrk="0" hangingPunct="0">
              <a:lnSpc>
                <a:spcPct val="120000"/>
              </a:lnSpc>
              <a:spcBef>
                <a:spcPct val="0"/>
              </a:spcBef>
              <a:spcAft>
                <a:spcPct val="0"/>
              </a:spcAft>
              <a:buClr>
                <a:schemeClr val="accent2"/>
              </a:buClr>
              <a:buSzTx/>
              <a:buFont typeface="Wingdings" panose="05000000000000000000" pitchFamily="2" charset="2"/>
              <a:buNone/>
              <a:defRPr/>
            </a:pPr>
            <a:r>
              <a:rPr kumimoji="0" lang="zh-CN" altLang="en-US" sz="2400" b="1" i="0" u="none" strike="noStrike" kern="1200" cap="none" spc="0" normalizeH="0" baseline="0" noProof="0" smtClean="0">
                <a:ln>
                  <a:noFill/>
                </a:ln>
                <a:solidFill>
                  <a:srgbClr val="CC0000"/>
                </a:solidFill>
                <a:effectLst/>
                <a:uLnTx/>
                <a:uFillTx/>
                <a:latin typeface="微软雅黑" panose="020B0503020204020204" pitchFamily="34" charset="-122"/>
                <a:ea typeface="微软雅黑" panose="020B0503020204020204" pitchFamily="34" charset="-122"/>
                <a:cs typeface="+mn-cs"/>
              </a:rPr>
              <a:t>（一）成本法及其适用范围</a:t>
            </a:r>
            <a:endParaRPr kumimoji="0" lang="zh-CN" altLang="en-US" sz="2400" b="1" i="0" u="none" strike="noStrike" kern="1200" cap="none" spc="0" normalizeH="0" baseline="0" noProof="0" smtClean="0">
              <a:ln>
                <a:noFill/>
              </a:ln>
              <a:solidFill>
                <a:srgbClr val="CC0000"/>
              </a:solidFill>
              <a:effectLst/>
              <a:uLnTx/>
              <a:uFillTx/>
              <a:latin typeface="微软雅黑" panose="020B0503020204020204" pitchFamily="34" charset="-122"/>
              <a:ea typeface="微软雅黑" panose="020B0503020204020204" pitchFamily="34" charset="-122"/>
              <a:cs typeface="+mn-cs"/>
            </a:endParaRPr>
          </a:p>
        </p:txBody>
      </p:sp>
      <p:sp>
        <p:nvSpPr>
          <p:cNvPr id="51214" name="Line 14"/>
          <p:cNvSpPr/>
          <p:nvPr/>
        </p:nvSpPr>
        <p:spPr>
          <a:xfrm>
            <a:off x="6959600" y="2420938"/>
            <a:ext cx="0" cy="3671887"/>
          </a:xfrm>
          <a:prstGeom prst="line">
            <a:avLst/>
          </a:prstGeom>
          <a:ln w="38100" cap="flat" cmpd="sng">
            <a:solidFill>
              <a:srgbClr val="0000CC"/>
            </a:solidFill>
            <a:prstDash val="dashDot"/>
            <a:headEnd type="none" w="med" len="med"/>
            <a:tailEnd type="none" w="med" len="med"/>
          </a:ln>
        </p:spPr>
      </p:sp>
      <p:sp>
        <p:nvSpPr>
          <p:cNvPr id="4" name="AutoShape 9"/>
          <p:cNvSpPr>
            <a:spLocks noChangeArrowheads="1"/>
          </p:cNvSpPr>
          <p:nvPr/>
        </p:nvSpPr>
        <p:spPr bwMode="auto">
          <a:xfrm>
            <a:off x="406400" y="4495800"/>
            <a:ext cx="6096000" cy="1143000"/>
          </a:xfrm>
          <a:prstGeom prst="roundRect">
            <a:avLst>
              <a:gd name="adj" fmla="val 13745"/>
            </a:avLst>
          </a:prstGeom>
          <a:noFill/>
          <a:ln w="9525">
            <a:solidFill>
              <a:srgbClr val="0000CC"/>
            </a:solidFill>
            <a:prstDash val="lgDashDot"/>
            <a:round/>
          </a:ln>
          <a:extLst>
            <a:ext uri="{909E8E84-426E-40DD-AFC4-6F175D3DCCD1}">
              <a14:hiddenFill xmlns:a14="http://schemas.microsoft.com/office/drawing/2010/main">
                <a:solidFill>
                  <a:srgbClr val="FFFFFF"/>
                </a:solidFill>
              </a14:hiddenFill>
            </a:ext>
          </a:extLst>
        </p:spPr>
        <p:txBody>
          <a:bodyPr lIns="108850" tIns="54425" rIns="108850" bIns="5442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
                <a:schemeClr val="accent2"/>
              </a:buClr>
              <a:buSzTx/>
              <a:buFont typeface="Wingdings" panose="05000000000000000000" pitchFamily="2" charset="2"/>
              <a:buChar char="Ø"/>
              <a:defRPr/>
            </a:pPr>
            <a:r>
              <a:rPr kumimoji="0" lang="zh-CN" altLang="en-US" sz="2400" b="1" i="0" u="none" strike="noStrike" kern="1200" cap="none" spc="0" normalizeH="0" baseline="0" noProof="0" dirty="0" smtClean="0">
                <a:ln>
                  <a:noFill/>
                </a:ln>
                <a:solidFill>
                  <a:schemeClr val="tx1"/>
                </a:solidFill>
                <a:effectLst/>
                <a:uLnTx/>
                <a:uFillTx/>
                <a:latin typeface="+mn-ea"/>
                <a:ea typeface="+mn-ea"/>
                <a:cs typeface="+mn-cs"/>
              </a:rPr>
              <a:t>投资方能够对被投资单位</a:t>
            </a:r>
            <a:r>
              <a:rPr kumimoji="0" lang="zh-CN" altLang="en-US" sz="2400" b="1" i="0" u="none" strike="noStrike" kern="1200" cap="none" spc="0" normalizeH="0" baseline="0" noProof="0" dirty="0" smtClean="0">
                <a:ln>
                  <a:noFill/>
                </a:ln>
                <a:solidFill>
                  <a:srgbClr val="0000CC"/>
                </a:solidFill>
                <a:effectLst/>
                <a:uLnTx/>
                <a:uFillTx/>
                <a:latin typeface="+mn-ea"/>
                <a:ea typeface="+mn-ea"/>
                <a:cs typeface="+mn-cs"/>
              </a:rPr>
              <a:t>实施控制</a:t>
            </a:r>
            <a:r>
              <a:rPr kumimoji="0" lang="zh-CN" altLang="en-US" sz="2400" b="1" i="0" u="none" strike="noStrike" kern="1200" cap="none" spc="0" normalizeH="0" baseline="0" noProof="0" dirty="0" smtClean="0">
                <a:ln>
                  <a:noFill/>
                </a:ln>
                <a:solidFill>
                  <a:schemeClr val="tx1"/>
                </a:solidFill>
                <a:effectLst/>
                <a:uLnTx/>
                <a:uFillTx/>
                <a:latin typeface="+mn-ea"/>
                <a:ea typeface="+mn-ea"/>
                <a:cs typeface="+mn-cs"/>
              </a:rPr>
              <a:t>的长期股权投资应当</a:t>
            </a:r>
            <a:r>
              <a:rPr kumimoji="0" lang="zh-CN" altLang="en-US" sz="2400" b="1" i="0" u="none" strike="noStrike" kern="1200" cap="none" spc="0" normalizeH="0" baseline="0" noProof="0" dirty="0" smtClean="0">
                <a:ln>
                  <a:noFill/>
                </a:ln>
                <a:solidFill>
                  <a:srgbClr val="0000CC"/>
                </a:solidFill>
                <a:effectLst/>
                <a:uLnTx/>
                <a:uFillTx/>
                <a:latin typeface="+mn-ea"/>
                <a:ea typeface="+mn-ea"/>
                <a:cs typeface="+mn-cs"/>
              </a:rPr>
              <a:t>采用成本法</a:t>
            </a:r>
            <a:r>
              <a:rPr kumimoji="0" lang="zh-CN" altLang="en-US" sz="2400" b="1" i="0" u="none" strike="noStrike" kern="1200" cap="none" spc="0" normalizeH="0" baseline="0" noProof="0" dirty="0" smtClean="0">
                <a:ln>
                  <a:noFill/>
                </a:ln>
                <a:solidFill>
                  <a:schemeClr val="tx1"/>
                </a:solidFill>
                <a:effectLst/>
                <a:uLnTx/>
                <a:uFillTx/>
                <a:latin typeface="+mn-ea"/>
                <a:ea typeface="+mn-ea"/>
                <a:cs typeface="+mn-cs"/>
              </a:rPr>
              <a:t>核算</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24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66578" name="Rectangle 21"/>
          <p:cNvSpPr/>
          <p:nvPr/>
        </p:nvSpPr>
        <p:spPr>
          <a:xfrm>
            <a:off x="749300" y="1439863"/>
            <a:ext cx="1962150" cy="519112"/>
          </a:xfrm>
          <a:prstGeom prst="rect">
            <a:avLst/>
          </a:prstGeom>
          <a:noFill/>
          <a:ln w="9525">
            <a:noFill/>
          </a:ln>
        </p:spPr>
        <p:txBody>
          <a:bodyPr wrap="none">
            <a:spAutoFit/>
          </a:bodyPr>
          <a:p>
            <a:pPr eaLnBrk="1" hangingPunct="1"/>
            <a:r>
              <a:rPr lang="zh-CN" altLang="en-US" sz="2800" b="1" dirty="0">
                <a:solidFill>
                  <a:srgbClr val="FF3300"/>
                </a:solidFill>
                <a:latin typeface="Arial" panose="020B0604020202020204" pitchFamily="34" charset="0"/>
              </a:rPr>
              <a:t>一、成本法</a:t>
            </a:r>
            <a:endParaRPr lang="zh-CN" altLang="en-US" sz="2800" b="1" dirty="0">
              <a:solidFill>
                <a:srgbClr val="FF33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1321"/>
                                        </p:tgtEl>
                                        <p:attrNameLst>
                                          <p:attrName>style.visibility</p:attrName>
                                        </p:attrNameLst>
                                      </p:cBhvr>
                                      <p:to>
                                        <p:strVal val="visible"/>
                                      </p:to>
                                    </p:set>
                                    <p:animEffect transition="in" filter="blinds(horizontal)">
                                      <p:cBhvr>
                                        <p:cTn id="12" dur="500"/>
                                        <p:tgtEl>
                                          <p:spTgt spid="141321"/>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51214"/>
                                        </p:tgtEl>
                                        <p:attrNameLst>
                                          <p:attrName>style.visibility</p:attrName>
                                        </p:attrNameLst>
                                      </p:cBhvr>
                                      <p:to>
                                        <p:strVal val="visible"/>
                                      </p:to>
                                    </p:set>
                                    <p:animEffect transition="in" filter="blinds(horizontal)">
                                      <p:cBhvr>
                                        <p:cTn id="16" dur="500"/>
                                        <p:tgtEl>
                                          <p:spTgt spid="51214"/>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51202"/>
                                        </p:tgtEl>
                                        <p:attrNameLst>
                                          <p:attrName>style.visibility</p:attrName>
                                        </p:attrNameLst>
                                      </p:cBhvr>
                                      <p:to>
                                        <p:strVal val="visible"/>
                                      </p:to>
                                    </p:set>
                                    <p:animEffect transition="in" filter="blinds(horizontal)">
                                      <p:cBhvr>
                                        <p:cTn id="20" dur="500"/>
                                        <p:tgtEl>
                                          <p:spTgt spid="51202"/>
                                        </p:tgtEl>
                                      </p:cBhvr>
                                    </p:animEffect>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51203"/>
                                        </p:tgtEl>
                                        <p:attrNameLst>
                                          <p:attrName>style.visibility</p:attrName>
                                        </p:attrNameLst>
                                      </p:cBhvr>
                                      <p:to>
                                        <p:strVal val="visible"/>
                                      </p:to>
                                    </p:set>
                                    <p:anim calcmode="lin" valueType="num">
                                      <p:cBhvr additive="base">
                                        <p:cTn id="24" dur="500" fill="hold"/>
                                        <p:tgtEl>
                                          <p:spTgt spid="51203"/>
                                        </p:tgtEl>
                                        <p:attrNameLst>
                                          <p:attrName>ppt_x</p:attrName>
                                        </p:attrNameLst>
                                      </p:cBhvr>
                                      <p:tavLst>
                                        <p:tav tm="0">
                                          <p:val>
                                            <p:strVal val="0-#ppt_w/2"/>
                                          </p:val>
                                        </p:tav>
                                        <p:tav tm="100000">
                                          <p:val>
                                            <p:strVal val="#ppt_x"/>
                                          </p:val>
                                        </p:tav>
                                      </p:tavLst>
                                    </p:anim>
                                    <p:anim calcmode="lin" valueType="num">
                                      <p:cBhvr additive="base">
                                        <p:cTn id="25" dur="500" fill="hold"/>
                                        <p:tgtEl>
                                          <p:spTgt spid="51203"/>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1" fill="hold" nodeType="afterEffect">
                                  <p:stCondLst>
                                    <p:cond delay="0"/>
                                  </p:stCondLst>
                                  <p:childTnLst>
                                    <p:set>
                                      <p:cBhvr>
                                        <p:cTn id="28" dur="1" fill="hold">
                                          <p:stCondLst>
                                            <p:cond delay="0"/>
                                          </p:stCondLst>
                                        </p:cTn>
                                        <p:tgtEl>
                                          <p:spTgt spid="51204"/>
                                        </p:tgtEl>
                                        <p:attrNameLst>
                                          <p:attrName>style.visibility</p:attrName>
                                        </p:attrNameLst>
                                      </p:cBhvr>
                                      <p:to>
                                        <p:strVal val="visible"/>
                                      </p:to>
                                    </p:set>
                                    <p:anim calcmode="lin" valueType="num">
                                      <p:cBhvr additive="base">
                                        <p:cTn id="29" dur="500" fill="hold"/>
                                        <p:tgtEl>
                                          <p:spTgt spid="51204"/>
                                        </p:tgtEl>
                                        <p:attrNameLst>
                                          <p:attrName>ppt_x</p:attrName>
                                        </p:attrNameLst>
                                      </p:cBhvr>
                                      <p:tavLst>
                                        <p:tav tm="0">
                                          <p:val>
                                            <p:strVal val="#ppt_x"/>
                                          </p:val>
                                        </p:tav>
                                        <p:tav tm="100000">
                                          <p:val>
                                            <p:strVal val="#ppt_x"/>
                                          </p:val>
                                        </p:tav>
                                      </p:tavLst>
                                    </p:anim>
                                    <p:anim calcmode="lin" valueType="num">
                                      <p:cBhvr additive="base">
                                        <p:cTn id="30" dur="500" fill="hold"/>
                                        <p:tgtEl>
                                          <p:spTgt spid="51204"/>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51205"/>
                                        </p:tgtEl>
                                        <p:attrNameLst>
                                          <p:attrName>style.visibility</p:attrName>
                                        </p:attrNameLst>
                                      </p:cBhvr>
                                      <p:to>
                                        <p:strVal val="visible"/>
                                      </p:to>
                                    </p:set>
                                    <p:animEffect transition="in" filter="blinds(horizontal)">
                                      <p:cBhvr>
                                        <p:cTn id="35" dur="500"/>
                                        <p:tgtEl>
                                          <p:spTgt spid="51205"/>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51206"/>
                                        </p:tgtEl>
                                        <p:attrNameLst>
                                          <p:attrName>style.visibility</p:attrName>
                                        </p:attrNameLst>
                                      </p:cBhvr>
                                      <p:to>
                                        <p:strVal val="visible"/>
                                      </p:to>
                                    </p:set>
                                    <p:animEffect transition="in" filter="blinds(horizontal)">
                                      <p:cBhvr>
                                        <p:cTn id="40" dur="500"/>
                                        <p:tgtEl>
                                          <p:spTgt spid="51206"/>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51208"/>
                                        </p:tgtEl>
                                        <p:attrNameLst>
                                          <p:attrName>style.visibility</p:attrName>
                                        </p:attrNameLst>
                                      </p:cBhvr>
                                      <p:to>
                                        <p:strVal val="visible"/>
                                      </p:to>
                                    </p:set>
                                    <p:anim calcmode="lin" valueType="num">
                                      <p:cBhvr additive="base">
                                        <p:cTn id="45" dur="500" fill="hold"/>
                                        <p:tgtEl>
                                          <p:spTgt spid="51208"/>
                                        </p:tgtEl>
                                        <p:attrNameLst>
                                          <p:attrName>ppt_x</p:attrName>
                                        </p:attrNameLst>
                                      </p:cBhvr>
                                      <p:tavLst>
                                        <p:tav tm="0">
                                          <p:val>
                                            <p:strVal val="0-#ppt_w/2"/>
                                          </p:val>
                                        </p:tav>
                                        <p:tav tm="100000">
                                          <p:val>
                                            <p:strVal val="#ppt_x"/>
                                          </p:val>
                                        </p:tav>
                                      </p:tavLst>
                                    </p:anim>
                                    <p:anim calcmode="lin" valueType="num">
                                      <p:cBhvr additive="base">
                                        <p:cTn id="46" dur="500" fill="hold"/>
                                        <p:tgtEl>
                                          <p:spTgt spid="51208"/>
                                        </p:tgtEl>
                                        <p:attrNameLst>
                                          <p:attrName>ppt_y</p:attrName>
                                        </p:attrNameLst>
                                      </p:cBhvr>
                                      <p:tavLst>
                                        <p:tav tm="0">
                                          <p:val>
                                            <p:strVal val="#ppt_y"/>
                                          </p:val>
                                        </p:tav>
                                        <p:tav tm="100000">
                                          <p:val>
                                            <p:strVal val="#ppt_y"/>
                                          </p:val>
                                        </p:tav>
                                      </p:tavLst>
                                    </p:anim>
                                  </p:childTnLst>
                                </p:cTn>
                              </p:par>
                            </p:childTnLst>
                          </p:cTn>
                        </p:par>
                        <p:par>
                          <p:cTn id="47" fill="hold">
                            <p:stCondLst>
                              <p:cond delay="500"/>
                            </p:stCondLst>
                            <p:childTnLst>
                              <p:par>
                                <p:cTn id="48" presetID="3" presetClass="entr" presetSubtype="10" fill="hold" grpId="0" nodeType="afterEffect">
                                  <p:stCondLst>
                                    <p:cond delay="0"/>
                                  </p:stCondLst>
                                  <p:childTnLst>
                                    <p:set>
                                      <p:cBhvr>
                                        <p:cTn id="49" dur="1" fill="hold">
                                          <p:stCondLst>
                                            <p:cond delay="0"/>
                                          </p:stCondLst>
                                        </p:cTn>
                                        <p:tgtEl>
                                          <p:spTgt spid="51207"/>
                                        </p:tgtEl>
                                        <p:attrNameLst>
                                          <p:attrName>style.visibility</p:attrName>
                                        </p:attrNameLst>
                                      </p:cBhvr>
                                      <p:to>
                                        <p:strVal val="visible"/>
                                      </p:to>
                                    </p:set>
                                    <p:animEffect transition="in" filter="blinds(horizontal)">
                                      <p:cBhvr>
                                        <p:cTn id="50" dur="500"/>
                                        <p:tgtEl>
                                          <p:spTgt spid="51207"/>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51209"/>
                                        </p:tgtEl>
                                        <p:attrNameLst>
                                          <p:attrName>style.visibility</p:attrName>
                                        </p:attrNameLst>
                                      </p:cBhvr>
                                      <p:to>
                                        <p:strVal val="visible"/>
                                      </p:to>
                                    </p:set>
                                    <p:animEffect transition="in" filter="blinds(horizontal)">
                                      <p:cBhvr>
                                        <p:cTn id="55" dur="500"/>
                                        <p:tgtEl>
                                          <p:spTgt spid="51209"/>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blinds(horizontal)">
                                      <p:cBhvr>
                                        <p:cTn id="6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5" grpId="0"/>
      <p:bldP spid="51206" grpId="0"/>
      <p:bldP spid="51207" grpId="0"/>
      <p:bldP spid="51209" grpId="0" animBg="1"/>
      <p:bldP spid="141321" grpId="0" animBg="1"/>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7042" name="内容占位符 87041"/>
          <p:cNvGraphicFramePr>
            <a:graphicFrameLocks noGrp="1"/>
          </p:cNvGraphicFramePr>
          <p:nvPr>
            <p:ph sz="half" idx="4294967295"/>
          </p:nvPr>
        </p:nvGraphicFramePr>
        <p:xfrm>
          <a:off x="0" y="4942205"/>
          <a:ext cx="2879725" cy="966788"/>
        </p:xfrm>
        <a:graphic>
          <a:graphicData uri="http://schemas.openxmlformats.org/drawingml/2006/table">
            <a:tbl>
              <a:tblPr/>
              <a:tblGrid>
                <a:gridCol w="1385887"/>
                <a:gridCol w="1493838"/>
              </a:tblGrid>
              <a:tr h="487363">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100" b="1" i="0" u="none" strike="noStrike" cap="none" normalizeH="0" baseline="0" smtClean="0">
                          <a:ln>
                            <a:noFill/>
                          </a:ln>
                          <a:solidFill>
                            <a:srgbClr val="0000CC"/>
                          </a:solidFill>
                          <a:effectLst>
                            <a:outerShdw blurRad="38100" dist="38100" dir="2700000" algn="tl">
                              <a:srgbClr val="C0C0C0"/>
                            </a:outerShdw>
                          </a:effectLst>
                          <a:latin typeface="Lucida Sans Unicode" panose="020B0602030504020204" pitchFamily="34" charset="0"/>
                          <a:ea typeface="华文新魏" panose="02010800040101010101" pitchFamily="2" charset="-122"/>
                        </a:rPr>
                        <a:t>投资收益</a:t>
                      </a:r>
                      <a:endParaRPr kumimoji="0" lang="zh-CN" altLang="en-US" sz="2100" b="1" i="0" u="none" strike="noStrike" cap="none" normalizeH="0" baseline="0" smtClean="0">
                        <a:ln>
                          <a:noFill/>
                        </a:ln>
                        <a:solidFill>
                          <a:srgbClr val="0000CC"/>
                        </a:solidFill>
                        <a:effectLst>
                          <a:outerShdw blurRad="38100" dist="38100" dir="2700000" algn="tl">
                            <a:srgbClr val="C0C0C0"/>
                          </a:outerShdw>
                        </a:effectLst>
                        <a:latin typeface="Lucida Sans Unicode" panose="020B0602030504020204" pitchFamily="34" charset="0"/>
                        <a:ea typeface="华文新魏" panose="02010800040101010101" pitchFamily="2"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479425">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endParaRPr kumimoji="0" lang="zh-CN" altLang="zh-CN" sz="16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16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sp>
        <p:nvSpPr>
          <p:cNvPr id="53250" name="AutoShape 2"/>
          <p:cNvSpPr/>
          <p:nvPr/>
        </p:nvSpPr>
        <p:spPr>
          <a:xfrm>
            <a:off x="3203575" y="1785938"/>
            <a:ext cx="4718050" cy="1122362"/>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0000"/>
              </a:lnSpc>
              <a:buFontTx/>
            </a:pPr>
            <a:r>
              <a:rPr lang="zh-CN" altLang="en-US" sz="2400" dirty="0">
                <a:solidFill>
                  <a:srgbClr val="000000"/>
                </a:solidFill>
                <a:latin typeface="微软雅黑" panose="020B0503020204020204" pitchFamily="34" charset="-122"/>
              </a:rPr>
              <a:t>按初始投资或追加投资的成本</a:t>
            </a:r>
            <a:endParaRPr lang="zh-CN" altLang="en-US" sz="2400" dirty="0">
              <a:solidFill>
                <a:srgbClr val="000000"/>
              </a:solidFill>
              <a:latin typeface="微软雅黑" panose="020B0503020204020204" pitchFamily="34" charset="-122"/>
            </a:endParaRPr>
          </a:p>
          <a:p>
            <a:pPr eaLnBrk="1" hangingPunct="1">
              <a:lnSpc>
                <a:spcPct val="120000"/>
              </a:lnSpc>
              <a:buFontTx/>
            </a:pPr>
            <a:r>
              <a:rPr lang="zh-CN" altLang="en-US" sz="2400" dirty="0">
                <a:solidFill>
                  <a:srgbClr val="000000"/>
                </a:solidFill>
                <a:latin typeface="微软雅黑" panose="020B0503020204020204" pitchFamily="34" charset="-122"/>
              </a:rPr>
              <a:t>增加长期股权投资的账面价值。</a:t>
            </a:r>
            <a:endParaRPr lang="zh-CN" altLang="en-US" sz="2400" dirty="0">
              <a:solidFill>
                <a:srgbClr val="3333FF"/>
              </a:solidFill>
              <a:latin typeface="微软雅黑" panose="020B0503020204020204" pitchFamily="34" charset="-122"/>
            </a:endParaRPr>
          </a:p>
        </p:txBody>
      </p:sp>
      <p:sp>
        <p:nvSpPr>
          <p:cNvPr id="53251" name="AutoShape 3"/>
          <p:cNvSpPr/>
          <p:nvPr/>
        </p:nvSpPr>
        <p:spPr>
          <a:xfrm>
            <a:off x="317500" y="1866900"/>
            <a:ext cx="2743200" cy="1144588"/>
          </a:xfrm>
          <a:prstGeom prst="rightArrow">
            <a:avLst>
              <a:gd name="adj1" fmla="val 80305"/>
              <a:gd name="adj2" fmla="val 109569"/>
            </a:avLst>
          </a:prstGeom>
          <a:solidFill>
            <a:srgbClr val="CCFFFF">
              <a:alpha val="41176"/>
            </a:srgbClr>
          </a:soli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lnSpc>
                <a:spcPct val="120000"/>
              </a:lnSpc>
              <a:buFontTx/>
            </a:pPr>
            <a:r>
              <a:rPr lang="en-US" altLang="zh-CN" sz="2000" b="1" dirty="0">
                <a:solidFill>
                  <a:srgbClr val="CC0000"/>
                </a:solidFill>
                <a:latin typeface="微软雅黑" panose="020B0503020204020204" pitchFamily="34" charset="-122"/>
              </a:rPr>
              <a:t>1</a:t>
            </a:r>
            <a:r>
              <a:rPr lang="zh-CN" altLang="en-US" sz="2000" b="1" dirty="0">
                <a:solidFill>
                  <a:srgbClr val="CC0000"/>
                </a:solidFill>
                <a:latin typeface="微软雅黑" panose="020B0503020204020204" pitchFamily="34" charset="-122"/>
              </a:rPr>
              <a:t>．初始投资</a:t>
            </a:r>
            <a:endParaRPr lang="zh-CN" altLang="en-US" sz="2000" b="1" dirty="0">
              <a:solidFill>
                <a:srgbClr val="CC0000"/>
              </a:solidFill>
              <a:latin typeface="微软雅黑" panose="020B0503020204020204" pitchFamily="34" charset="-122"/>
            </a:endParaRPr>
          </a:p>
          <a:p>
            <a:pPr algn="ctr" eaLnBrk="1" hangingPunct="1">
              <a:lnSpc>
                <a:spcPct val="120000"/>
              </a:lnSpc>
              <a:buFontTx/>
            </a:pPr>
            <a:r>
              <a:rPr lang="zh-CN" altLang="en-US" sz="2000" b="1" dirty="0">
                <a:solidFill>
                  <a:srgbClr val="CC0000"/>
                </a:solidFill>
                <a:latin typeface="微软雅黑" panose="020B0503020204020204" pitchFamily="34" charset="-122"/>
              </a:rPr>
              <a:t>或追加投资时</a:t>
            </a:r>
            <a:endParaRPr lang="zh-CN" altLang="en-US" sz="2000" b="1" dirty="0">
              <a:solidFill>
                <a:srgbClr val="CC0000"/>
              </a:solidFill>
              <a:latin typeface="微软雅黑" panose="020B0503020204020204" pitchFamily="34" charset="-122"/>
            </a:endParaRPr>
          </a:p>
        </p:txBody>
      </p:sp>
      <p:sp>
        <p:nvSpPr>
          <p:cNvPr id="53252" name="AutoShape 4"/>
          <p:cNvSpPr/>
          <p:nvPr/>
        </p:nvSpPr>
        <p:spPr>
          <a:xfrm>
            <a:off x="8137525" y="1722438"/>
            <a:ext cx="3652838" cy="1223962"/>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0000"/>
              </a:lnSpc>
              <a:buFontTx/>
            </a:pPr>
            <a:r>
              <a:rPr lang="zh-CN" altLang="en-US" sz="2400" b="1" dirty="0">
                <a:solidFill>
                  <a:srgbClr val="FF3300"/>
                </a:solidFill>
                <a:latin typeface="微软雅黑" panose="020B0503020204020204" pitchFamily="34" charset="-122"/>
              </a:rPr>
              <a:t>会计分录：</a:t>
            </a:r>
            <a:endParaRPr lang="zh-CN" altLang="en-US" sz="2400" b="1" dirty="0">
              <a:solidFill>
                <a:srgbClr val="FF3300"/>
              </a:solidFill>
              <a:latin typeface="微软雅黑" panose="020B0503020204020204" pitchFamily="34" charset="-122"/>
            </a:endParaRPr>
          </a:p>
          <a:p>
            <a:pPr eaLnBrk="1" hangingPunct="1">
              <a:lnSpc>
                <a:spcPct val="120000"/>
              </a:lnSpc>
              <a:buFontTx/>
            </a:pPr>
            <a:r>
              <a:rPr lang="zh-CN" altLang="en-US" sz="2400" b="1" dirty="0">
                <a:solidFill>
                  <a:srgbClr val="0000CC"/>
                </a:solidFill>
                <a:latin typeface="微软雅黑" panose="020B0503020204020204" pitchFamily="34" charset="-122"/>
              </a:rPr>
              <a:t>借：</a:t>
            </a:r>
            <a:r>
              <a:rPr lang="zh-TW" altLang="en-US" sz="2400" b="1" dirty="0">
                <a:solidFill>
                  <a:srgbClr val="0000CC"/>
                </a:solidFill>
                <a:latin typeface="微软雅黑" panose="020B0503020204020204" pitchFamily="34" charset="-122"/>
              </a:rPr>
              <a:t>长期股权</a:t>
            </a:r>
            <a:r>
              <a:rPr lang="zh-CN" altLang="en-US" sz="2400" b="1" dirty="0">
                <a:solidFill>
                  <a:srgbClr val="0000CC"/>
                </a:solidFill>
                <a:latin typeface="微软雅黑" panose="020B0503020204020204" pitchFamily="34" charset="-122"/>
              </a:rPr>
              <a:t>投</a:t>
            </a:r>
            <a:r>
              <a:rPr lang="zh-TW" altLang="en-US" sz="2400" b="1" dirty="0">
                <a:solidFill>
                  <a:srgbClr val="0000CC"/>
                </a:solidFill>
                <a:latin typeface="微软雅黑" panose="020B0503020204020204" pitchFamily="34" charset="-122"/>
              </a:rPr>
              <a:t>资</a:t>
            </a:r>
            <a:endParaRPr lang="zh-CN" altLang="en-US" sz="2400" b="1" dirty="0">
              <a:solidFill>
                <a:srgbClr val="0000CC"/>
              </a:solidFill>
              <a:latin typeface="微软雅黑" panose="020B0503020204020204" pitchFamily="34" charset="-122"/>
            </a:endParaRPr>
          </a:p>
          <a:p>
            <a:pPr eaLnBrk="1" hangingPunct="1">
              <a:lnSpc>
                <a:spcPct val="120000"/>
              </a:lnSpc>
              <a:buFontTx/>
            </a:pPr>
            <a:r>
              <a:rPr lang="zh-CN" altLang="en-US" sz="2400" b="1" dirty="0">
                <a:solidFill>
                  <a:srgbClr val="0000CC"/>
                </a:solidFill>
                <a:latin typeface="微软雅黑" panose="020B0503020204020204" pitchFamily="34" charset="-122"/>
              </a:rPr>
              <a:t>        贷：银行存款等</a:t>
            </a:r>
            <a:r>
              <a:rPr lang="zh-CN" altLang="en-US" sz="2400" b="1" dirty="0">
                <a:solidFill>
                  <a:srgbClr val="FF6600"/>
                </a:solidFill>
                <a:latin typeface="微软雅黑" panose="020B0503020204020204" pitchFamily="34" charset="-122"/>
              </a:rPr>
              <a:t> </a:t>
            </a:r>
            <a:endParaRPr lang="zh-CN" altLang="en-US" sz="2400" b="1" dirty="0">
              <a:solidFill>
                <a:srgbClr val="FF6600"/>
              </a:solidFill>
              <a:latin typeface="微软雅黑" panose="020B0503020204020204" pitchFamily="34" charset="-122"/>
            </a:endParaRPr>
          </a:p>
        </p:txBody>
      </p:sp>
      <p:sp>
        <p:nvSpPr>
          <p:cNvPr id="53253" name="AutoShape 5"/>
          <p:cNvSpPr/>
          <p:nvPr/>
        </p:nvSpPr>
        <p:spPr>
          <a:xfrm>
            <a:off x="241300" y="3136900"/>
            <a:ext cx="3073400" cy="1295400"/>
          </a:xfrm>
          <a:prstGeom prst="rightArrow">
            <a:avLst>
              <a:gd name="adj1" fmla="val 77953"/>
              <a:gd name="adj2" fmla="val 45517"/>
            </a:avLst>
          </a:prstGeom>
          <a:solidFill>
            <a:srgbClr val="CCFFFF">
              <a:alpha val="45882"/>
            </a:srgbClr>
          </a:soli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lnSpc>
                <a:spcPct val="120000"/>
              </a:lnSpc>
              <a:buFontTx/>
            </a:pPr>
            <a:r>
              <a:rPr lang="en-US" altLang="zh-CN" sz="2000" b="1" dirty="0">
                <a:solidFill>
                  <a:srgbClr val="CC0000"/>
                </a:solidFill>
                <a:latin typeface="微软雅黑" panose="020B0503020204020204" pitchFamily="34" charset="-122"/>
              </a:rPr>
              <a:t>2</a:t>
            </a:r>
            <a:r>
              <a:rPr lang="zh-CN" altLang="en-US" sz="2000" b="1" dirty="0">
                <a:solidFill>
                  <a:srgbClr val="CC0000"/>
                </a:solidFill>
                <a:latin typeface="微软雅黑" panose="020B0503020204020204" pitchFamily="34" charset="-122"/>
              </a:rPr>
              <a:t>．被投资单位宣告</a:t>
            </a:r>
            <a:endParaRPr lang="zh-CN" altLang="en-US" sz="2000" b="1" dirty="0">
              <a:solidFill>
                <a:srgbClr val="CC0000"/>
              </a:solidFill>
              <a:latin typeface="微软雅黑" panose="020B0503020204020204" pitchFamily="34" charset="-122"/>
            </a:endParaRPr>
          </a:p>
          <a:p>
            <a:pPr algn="ctr" eaLnBrk="1" hangingPunct="1">
              <a:lnSpc>
                <a:spcPct val="120000"/>
              </a:lnSpc>
              <a:buFontTx/>
            </a:pPr>
            <a:r>
              <a:rPr lang="zh-CN" altLang="en-US" sz="2000" b="1" dirty="0">
                <a:solidFill>
                  <a:srgbClr val="CC0000"/>
                </a:solidFill>
                <a:latin typeface="微软雅黑" panose="020B0503020204020204" pitchFamily="34" charset="-122"/>
              </a:rPr>
              <a:t>分派现金股利时</a:t>
            </a:r>
            <a:endParaRPr lang="zh-CN" altLang="en-US" sz="2000" b="1" dirty="0">
              <a:solidFill>
                <a:srgbClr val="CC0000"/>
              </a:solidFill>
              <a:latin typeface="微软雅黑" panose="020B0503020204020204" pitchFamily="34" charset="-122"/>
            </a:endParaRPr>
          </a:p>
        </p:txBody>
      </p:sp>
      <p:sp>
        <p:nvSpPr>
          <p:cNvPr id="53254" name="AutoShape 6"/>
          <p:cNvSpPr/>
          <p:nvPr/>
        </p:nvSpPr>
        <p:spPr>
          <a:xfrm>
            <a:off x="3355975" y="3259138"/>
            <a:ext cx="4845050" cy="1076325"/>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0000"/>
              </a:lnSpc>
              <a:buFontTx/>
            </a:pPr>
            <a:r>
              <a:rPr lang="zh-CN" altLang="en-US" sz="2400" dirty="0">
                <a:solidFill>
                  <a:srgbClr val="000000"/>
                </a:solidFill>
                <a:latin typeface="微软雅黑" panose="020B0503020204020204" pitchFamily="34" charset="-122"/>
              </a:rPr>
              <a:t>投资企业应当按照可以获取的现金</a:t>
            </a:r>
            <a:endParaRPr lang="zh-CN" altLang="en-US" sz="2400" dirty="0">
              <a:solidFill>
                <a:srgbClr val="000000"/>
              </a:solidFill>
              <a:latin typeface="微软雅黑" panose="020B0503020204020204" pitchFamily="34" charset="-122"/>
            </a:endParaRPr>
          </a:p>
          <a:p>
            <a:pPr eaLnBrk="1" hangingPunct="1">
              <a:lnSpc>
                <a:spcPct val="120000"/>
              </a:lnSpc>
              <a:buFontTx/>
            </a:pPr>
            <a:r>
              <a:rPr lang="zh-CN" altLang="en-US" sz="2400" dirty="0">
                <a:solidFill>
                  <a:srgbClr val="000000"/>
                </a:solidFill>
                <a:latin typeface="微软雅黑" panose="020B0503020204020204" pitchFamily="34" charset="-122"/>
              </a:rPr>
              <a:t>股利或利润确认为当期的投资收益</a:t>
            </a:r>
            <a:r>
              <a:rPr lang="zh-CN" altLang="en-US" sz="2400" b="1" dirty="0">
                <a:solidFill>
                  <a:srgbClr val="000000"/>
                </a:solidFill>
                <a:latin typeface="微软雅黑" panose="020B0503020204020204" pitchFamily="34" charset="-122"/>
              </a:rPr>
              <a:t> </a:t>
            </a:r>
            <a:endParaRPr lang="zh-CN" altLang="en-US" sz="2400" b="1" dirty="0">
              <a:solidFill>
                <a:srgbClr val="000000"/>
              </a:solidFill>
              <a:latin typeface="微软雅黑" panose="020B0503020204020204" pitchFamily="34" charset="-122"/>
            </a:endParaRPr>
          </a:p>
        </p:txBody>
      </p:sp>
      <p:sp>
        <p:nvSpPr>
          <p:cNvPr id="53255" name="AutoShape 7"/>
          <p:cNvSpPr/>
          <p:nvPr/>
        </p:nvSpPr>
        <p:spPr>
          <a:xfrm>
            <a:off x="8404225" y="3284538"/>
            <a:ext cx="3500438" cy="1152525"/>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10000"/>
              </a:lnSpc>
              <a:buFontTx/>
            </a:pPr>
            <a:r>
              <a:rPr lang="zh-CN" altLang="en-US" sz="2400" b="1" dirty="0">
                <a:solidFill>
                  <a:srgbClr val="FF3300"/>
                </a:solidFill>
                <a:latin typeface="微软雅黑" panose="020B0503020204020204" pitchFamily="34" charset="-122"/>
              </a:rPr>
              <a:t>会计分录：</a:t>
            </a:r>
            <a:endParaRPr lang="zh-CN" altLang="en-US" sz="2400" b="1" dirty="0">
              <a:solidFill>
                <a:srgbClr val="0000CC"/>
              </a:solidFill>
              <a:latin typeface="微软雅黑" panose="020B0503020204020204" pitchFamily="34" charset="-122"/>
            </a:endParaRPr>
          </a:p>
          <a:p>
            <a:pPr eaLnBrk="1" hangingPunct="1">
              <a:lnSpc>
                <a:spcPct val="110000"/>
              </a:lnSpc>
              <a:buFontTx/>
            </a:pPr>
            <a:r>
              <a:rPr lang="zh-CN" altLang="en-US" sz="2400" b="1" dirty="0">
                <a:solidFill>
                  <a:srgbClr val="0000CC"/>
                </a:solidFill>
                <a:latin typeface="微软雅黑" panose="020B0503020204020204" pitchFamily="34" charset="-122"/>
              </a:rPr>
              <a:t> 借：应收股利      </a:t>
            </a:r>
            <a:endParaRPr lang="zh-CN" altLang="en-US" sz="2400" b="1" dirty="0">
              <a:solidFill>
                <a:srgbClr val="0000CC"/>
              </a:solidFill>
              <a:latin typeface="微软雅黑" panose="020B0503020204020204" pitchFamily="34" charset="-122"/>
            </a:endParaRPr>
          </a:p>
          <a:p>
            <a:pPr eaLnBrk="1" hangingPunct="1">
              <a:lnSpc>
                <a:spcPct val="110000"/>
              </a:lnSpc>
              <a:buFontTx/>
            </a:pPr>
            <a:r>
              <a:rPr lang="zh-CN" altLang="en-US" sz="2400" b="1" dirty="0">
                <a:solidFill>
                  <a:srgbClr val="0000CC"/>
                </a:solidFill>
                <a:latin typeface="微软雅黑" panose="020B0503020204020204" pitchFamily="34" charset="-122"/>
              </a:rPr>
              <a:t>       贷：投资收益   </a:t>
            </a:r>
            <a:endParaRPr lang="zh-CN" altLang="en-US" sz="2400" b="1" dirty="0">
              <a:solidFill>
                <a:srgbClr val="0000CC"/>
              </a:solidFill>
              <a:latin typeface="微软雅黑" panose="020B0503020204020204" pitchFamily="34" charset="-122"/>
            </a:endParaRPr>
          </a:p>
        </p:txBody>
      </p:sp>
      <p:sp>
        <p:nvSpPr>
          <p:cNvPr id="53256" name="AutoShape 8"/>
          <p:cNvSpPr>
            <a:spLocks noChangeArrowheads="1"/>
          </p:cNvSpPr>
          <p:nvPr/>
        </p:nvSpPr>
        <p:spPr bwMode="auto">
          <a:xfrm>
            <a:off x="443293" y="927312"/>
            <a:ext cx="4448342" cy="576396"/>
          </a:xfrm>
          <a:prstGeom prst="roundRect">
            <a:avLst>
              <a:gd name="adj" fmla="val 16667"/>
            </a:avLst>
          </a:prstGeom>
          <a:gradFill rotWithShape="1">
            <a:gsLst>
              <a:gs pos="0">
                <a:srgbClr val="FFFF99">
                  <a:gamma/>
                  <a:shade val="46275"/>
                  <a:invGamma/>
                  <a:alpha val="39999"/>
                </a:srgbClr>
              </a:gs>
              <a:gs pos="50000">
                <a:srgbClr val="FFFF99">
                  <a:alpha val="11000"/>
                </a:srgbClr>
              </a:gs>
              <a:gs pos="100000">
                <a:srgbClr val="FFFF99">
                  <a:gamma/>
                  <a:shade val="46275"/>
                  <a:invGamma/>
                  <a:alpha val="39999"/>
                </a:srgbClr>
              </a:gs>
            </a:gsLst>
            <a:lin ang="5400000" scaled="1"/>
          </a:gradFill>
          <a:ln>
            <a:noFill/>
          </a:ln>
          <a:effectLst/>
        </p:spPr>
        <p:txBody>
          <a:bodyPr wrap="none" lIns="108850" tIns="54425" rIns="108850" bIns="54425"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50000"/>
              </a:spcBef>
              <a:spcAft>
                <a:spcPct val="0"/>
              </a:spcAft>
              <a:buClrTx/>
              <a:buSzTx/>
              <a:buFontTx/>
              <a:buNone/>
              <a:defRPr/>
            </a:pPr>
            <a:r>
              <a:rPr kumimoji="0" lang="zh-CN" altLang="en-US" sz="2400" b="1" i="0" u="none" strike="noStrike" kern="1200" cap="none" spc="0" normalizeH="0" baseline="0" noProof="0" smtClean="0">
                <a:ln>
                  <a:noFill/>
                </a:ln>
                <a:solidFill>
                  <a:srgbClr val="FF3300"/>
                </a:solidFill>
                <a:effectLst/>
                <a:uLnTx/>
                <a:uFillTx/>
                <a:latin typeface="微软雅黑" panose="020B0503020204020204" pitchFamily="34" charset="-122"/>
                <a:ea typeface="微软雅黑" panose="020B0503020204020204" pitchFamily="34" charset="-122"/>
                <a:cs typeface="+mn-cs"/>
              </a:rPr>
              <a:t>（二）成本法下的会计处理</a:t>
            </a:r>
            <a:endParaRPr kumimoji="0" lang="zh-CN" altLang="en-US" sz="2400" b="1" i="0" u="none" strike="noStrike" kern="1200" cap="none" spc="0" normalizeH="0" baseline="0" noProof="0" smtClean="0">
              <a:ln>
                <a:noFill/>
              </a:ln>
              <a:solidFill>
                <a:srgbClr val="FF6600"/>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87058" name="表格 87057"/>
          <p:cNvGraphicFramePr>
            <a:graphicFrameLocks noGrp="1"/>
          </p:cNvGraphicFramePr>
          <p:nvPr/>
        </p:nvGraphicFramePr>
        <p:xfrm>
          <a:off x="4559300" y="4941888"/>
          <a:ext cx="2670175" cy="868363"/>
        </p:xfrm>
        <a:graphic>
          <a:graphicData uri="http://schemas.openxmlformats.org/drawingml/2006/table">
            <a:tbl>
              <a:tblPr/>
              <a:tblGrid>
                <a:gridCol w="1336675"/>
                <a:gridCol w="1333500"/>
              </a:tblGrid>
              <a:tr h="487363">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100" b="1" i="0" u="none" strike="noStrike" cap="none" normalizeH="0" baseline="0" smtClean="0">
                          <a:ln>
                            <a:noFill/>
                          </a:ln>
                          <a:solidFill>
                            <a:srgbClr val="0000CC"/>
                          </a:solidFill>
                          <a:effectLst>
                            <a:outerShdw blurRad="38100" dist="38100" dir="2700000" algn="tl">
                              <a:srgbClr val="C0C0C0"/>
                            </a:outerShdw>
                          </a:effectLst>
                          <a:latin typeface="Lucida Sans Unicode" panose="020B0602030504020204" pitchFamily="34" charset="0"/>
                          <a:ea typeface="华文新魏" panose="02010800040101010101" pitchFamily="2" charset="-122"/>
                        </a:rPr>
                        <a:t>应收股利</a:t>
                      </a:r>
                      <a:endParaRPr kumimoji="0" lang="zh-CN" altLang="en-US" sz="2100" b="1" i="0" u="none" strike="noStrike" cap="none" normalizeH="0" baseline="0" smtClean="0">
                        <a:ln>
                          <a:noFill/>
                        </a:ln>
                        <a:solidFill>
                          <a:srgbClr val="0000CC"/>
                        </a:solidFill>
                        <a:effectLst>
                          <a:outerShdw blurRad="38100" dist="38100" dir="2700000" algn="tl">
                            <a:srgbClr val="C0C0C0"/>
                          </a:outerShdw>
                        </a:effectLst>
                        <a:latin typeface="Lucida Sans Unicode" panose="020B0602030504020204" pitchFamily="34" charset="0"/>
                        <a:ea typeface="华文新魏" panose="02010800040101010101" pitchFamily="2" charset="-122"/>
                      </a:endParaRPr>
                    </a:p>
                  </a:txBody>
                  <a:tcPr marL="121904" marR="121904" marT="45731" marB="45731"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hMerge="1">
                  <a:tcPr/>
                </a:tc>
              </a:tr>
              <a:tr h="38100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16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16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bl>
          </a:graphicData>
        </a:graphic>
      </p:graphicFrame>
      <p:graphicFrame>
        <p:nvGraphicFramePr>
          <p:cNvPr id="87064" name="表格 87063"/>
          <p:cNvGraphicFramePr>
            <a:graphicFrameLocks noGrp="1"/>
          </p:cNvGraphicFramePr>
          <p:nvPr/>
        </p:nvGraphicFramePr>
        <p:xfrm>
          <a:off x="8785225" y="5013325"/>
          <a:ext cx="2668588" cy="868363"/>
        </p:xfrm>
        <a:graphic>
          <a:graphicData uri="http://schemas.openxmlformats.org/drawingml/2006/table">
            <a:tbl>
              <a:tblPr/>
              <a:tblGrid>
                <a:gridCol w="1335088"/>
                <a:gridCol w="1333500"/>
              </a:tblGrid>
              <a:tr h="487363">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100" b="1" i="0" u="none" strike="noStrike" cap="none" normalizeH="0" baseline="0" smtClean="0">
                          <a:ln>
                            <a:noFill/>
                          </a:ln>
                          <a:solidFill>
                            <a:srgbClr val="0000CC"/>
                          </a:solidFill>
                          <a:effectLst>
                            <a:outerShdw blurRad="38100" dist="38100" dir="2700000" algn="tl">
                              <a:srgbClr val="C0C0C0"/>
                            </a:outerShdw>
                          </a:effectLst>
                          <a:latin typeface="Lucida Sans Unicode" panose="020B0602030504020204" pitchFamily="34" charset="0"/>
                          <a:ea typeface="华文新魏" panose="02010800040101010101" pitchFamily="2" charset="-122"/>
                        </a:rPr>
                        <a:t>银行存款</a:t>
                      </a:r>
                      <a:endParaRPr kumimoji="0" lang="zh-CN" altLang="en-US" sz="2100" b="1" i="0" u="none" strike="noStrike" cap="none" normalizeH="0" baseline="0" smtClean="0">
                        <a:ln>
                          <a:noFill/>
                        </a:ln>
                        <a:solidFill>
                          <a:srgbClr val="0000CC"/>
                        </a:solidFill>
                        <a:effectLst>
                          <a:outerShdw blurRad="38100" dist="38100" dir="2700000" algn="tl">
                            <a:srgbClr val="C0C0C0"/>
                          </a:outerShdw>
                        </a:effectLst>
                        <a:latin typeface="Lucida Sans Unicode" panose="020B0602030504020204" pitchFamily="34" charset="0"/>
                        <a:ea typeface="华文新魏" panose="02010800040101010101" pitchFamily="2" charset="-122"/>
                      </a:endParaRPr>
                    </a:p>
                  </a:txBody>
                  <a:tcPr marL="121904" marR="121904" marT="45731" marB="45731"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hMerge="1">
                  <a:tcPr/>
                </a:tc>
              </a:tr>
              <a:tr h="38100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16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endParaRPr kumimoji="0" lang="zh-CN" altLang="zh-CN" sz="16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bl>
          </a:graphicData>
        </a:graphic>
      </p:graphicFrame>
      <p:sp>
        <p:nvSpPr>
          <p:cNvPr id="67614" name="Left Arrow 2"/>
          <p:cNvSpPr/>
          <p:nvPr/>
        </p:nvSpPr>
        <p:spPr>
          <a:xfrm rot="10800000">
            <a:off x="7153275" y="5445125"/>
            <a:ext cx="1631950" cy="501650"/>
          </a:xfrm>
          <a:prstGeom prst="leftArrow">
            <a:avLst>
              <a:gd name="adj1" fmla="val 50000"/>
              <a:gd name="adj2" fmla="val 29986"/>
            </a:avLst>
          </a:prstGeom>
          <a:solidFill>
            <a:srgbClr val="99CCFF"/>
          </a:solidFill>
          <a:ln w="12700">
            <a:noFill/>
          </a:ln>
        </p:spPr>
        <p:txBody>
          <a:bodyPr rot="10800000" lIns="108850" tIns="54425" rIns="108850" bIns="54425" anchor="ctr" anchorCtr="0"/>
          <a:p>
            <a:pPr algn="ctr" eaLnBrk="1" hangingPunct="1"/>
            <a:r>
              <a:rPr lang="zh-CN" altLang="en-US" b="1" dirty="0">
                <a:solidFill>
                  <a:srgbClr val="FF3300"/>
                </a:solidFill>
                <a:latin typeface="微软雅黑" panose="020B0503020204020204" pitchFamily="34" charset="-122"/>
              </a:rPr>
              <a:t>收到股利</a:t>
            </a:r>
            <a:endParaRPr lang="zh-CN" altLang="en-US" b="1" dirty="0">
              <a:solidFill>
                <a:srgbClr val="FF3300"/>
              </a:solidFill>
              <a:latin typeface="微软雅黑" panose="020B0503020204020204" pitchFamily="34" charset="-122"/>
            </a:endParaRPr>
          </a:p>
        </p:txBody>
      </p:sp>
      <p:sp>
        <p:nvSpPr>
          <p:cNvPr id="67615" name="Left Arrow 2"/>
          <p:cNvSpPr/>
          <p:nvPr/>
        </p:nvSpPr>
        <p:spPr>
          <a:xfrm rot="10800000">
            <a:off x="2927350" y="5373688"/>
            <a:ext cx="1631950" cy="504825"/>
          </a:xfrm>
          <a:prstGeom prst="leftArrow">
            <a:avLst>
              <a:gd name="adj1" fmla="val 50000"/>
              <a:gd name="adj2" fmla="val 29782"/>
            </a:avLst>
          </a:prstGeom>
          <a:solidFill>
            <a:srgbClr val="99CCFF"/>
          </a:solidFill>
          <a:ln w="12700" cap="flat" cmpd="sng">
            <a:solidFill>
              <a:srgbClr val="CCFFFF"/>
            </a:solidFill>
            <a:prstDash val="solid"/>
            <a:miter/>
            <a:headEnd type="none" w="med" len="med"/>
            <a:tailEnd type="none" w="med" len="med"/>
          </a:ln>
        </p:spPr>
        <p:txBody>
          <a:bodyPr rot="10800000" lIns="108850" tIns="54425" rIns="108850" bIns="54425" anchor="ctr" anchorCtr="0"/>
          <a:p>
            <a:pPr algn="ctr" eaLnBrk="1" hangingPunct="1"/>
            <a:r>
              <a:rPr lang="zh-CN" altLang="en-US" b="1" dirty="0">
                <a:solidFill>
                  <a:srgbClr val="FF3300"/>
                </a:solidFill>
                <a:latin typeface="微软雅黑" panose="020B0503020204020204" pitchFamily="34" charset="-122"/>
              </a:rPr>
              <a:t>宣告分派</a:t>
            </a:r>
            <a:endParaRPr lang="zh-CN" altLang="en-US" b="1" dirty="0">
              <a:solidFill>
                <a:srgbClr val="FF33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 calcmode="lin" valueType="num">
                                      <p:cBhvr additive="base">
                                        <p:cTn id="7" dur="500" fill="hold"/>
                                        <p:tgtEl>
                                          <p:spTgt spid="53251"/>
                                        </p:tgtEl>
                                        <p:attrNameLst>
                                          <p:attrName>ppt_x</p:attrName>
                                        </p:attrNameLst>
                                      </p:cBhvr>
                                      <p:tavLst>
                                        <p:tav tm="0">
                                          <p:val>
                                            <p:strVal val="0-#ppt_w/2"/>
                                          </p:val>
                                        </p:tav>
                                        <p:tav tm="100000">
                                          <p:val>
                                            <p:strVal val="#ppt_x"/>
                                          </p:val>
                                        </p:tav>
                                      </p:tavLst>
                                    </p:anim>
                                    <p:anim calcmode="lin" valueType="num">
                                      <p:cBhvr additive="base">
                                        <p:cTn id="8" dur="500" fill="hold"/>
                                        <p:tgtEl>
                                          <p:spTgt spid="532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53250"/>
                                        </p:tgtEl>
                                        <p:attrNameLst>
                                          <p:attrName>style.visibility</p:attrName>
                                        </p:attrNameLst>
                                      </p:cBhvr>
                                      <p:to>
                                        <p:strVal val="visible"/>
                                      </p:to>
                                    </p:set>
                                    <p:animEffect transition="in" filter="slide(fromLeft)">
                                      <p:cBhvr>
                                        <p:cTn id="12" dur="1000"/>
                                        <p:tgtEl>
                                          <p:spTgt spid="53250"/>
                                        </p:tgtEl>
                                      </p:cBhvr>
                                    </p:animEffect>
                                  </p:childTnLst>
                                </p:cTn>
                              </p:par>
                            </p:childTnLst>
                          </p:cTn>
                        </p:par>
                        <p:par>
                          <p:cTn id="13" fill="hold">
                            <p:stCondLst>
                              <p:cond delay="1500"/>
                            </p:stCondLst>
                            <p:childTnLst>
                              <p:par>
                                <p:cTn id="14" presetID="12" presetClass="entr" presetSubtype="8" fill="hold" grpId="0" nodeType="afterEffect">
                                  <p:stCondLst>
                                    <p:cond delay="0"/>
                                  </p:stCondLst>
                                  <p:childTnLst>
                                    <p:set>
                                      <p:cBhvr>
                                        <p:cTn id="15" dur="1" fill="hold">
                                          <p:stCondLst>
                                            <p:cond delay="0"/>
                                          </p:stCondLst>
                                        </p:cTn>
                                        <p:tgtEl>
                                          <p:spTgt spid="53252"/>
                                        </p:tgtEl>
                                        <p:attrNameLst>
                                          <p:attrName>style.visibility</p:attrName>
                                        </p:attrNameLst>
                                      </p:cBhvr>
                                      <p:to>
                                        <p:strVal val="visible"/>
                                      </p:to>
                                    </p:set>
                                    <p:animEffect transition="in" filter="slide(fromLeft)">
                                      <p:cBhvr>
                                        <p:cTn id="16" dur="1000"/>
                                        <p:tgtEl>
                                          <p:spTgt spid="5325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3253"/>
                                        </p:tgtEl>
                                        <p:attrNameLst>
                                          <p:attrName>style.visibility</p:attrName>
                                        </p:attrNameLst>
                                      </p:cBhvr>
                                      <p:to>
                                        <p:strVal val="visible"/>
                                      </p:to>
                                    </p:set>
                                    <p:anim calcmode="lin" valueType="num">
                                      <p:cBhvr additive="base">
                                        <p:cTn id="21" dur="500" fill="hold"/>
                                        <p:tgtEl>
                                          <p:spTgt spid="53253"/>
                                        </p:tgtEl>
                                        <p:attrNameLst>
                                          <p:attrName>ppt_x</p:attrName>
                                        </p:attrNameLst>
                                      </p:cBhvr>
                                      <p:tavLst>
                                        <p:tav tm="0">
                                          <p:val>
                                            <p:strVal val="0-#ppt_w/2"/>
                                          </p:val>
                                        </p:tav>
                                        <p:tav tm="100000">
                                          <p:val>
                                            <p:strVal val="#ppt_x"/>
                                          </p:val>
                                        </p:tav>
                                      </p:tavLst>
                                    </p:anim>
                                    <p:anim calcmode="lin" valueType="num">
                                      <p:cBhvr additive="base">
                                        <p:cTn id="22" dur="500" fill="hold"/>
                                        <p:tgtEl>
                                          <p:spTgt spid="53253"/>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12" presetClass="entr" presetSubtype="8" fill="hold" grpId="0" nodeType="afterEffect">
                                  <p:stCondLst>
                                    <p:cond delay="0"/>
                                  </p:stCondLst>
                                  <p:childTnLst>
                                    <p:set>
                                      <p:cBhvr>
                                        <p:cTn id="25" dur="1" fill="hold">
                                          <p:stCondLst>
                                            <p:cond delay="0"/>
                                          </p:stCondLst>
                                        </p:cTn>
                                        <p:tgtEl>
                                          <p:spTgt spid="53254"/>
                                        </p:tgtEl>
                                        <p:attrNameLst>
                                          <p:attrName>style.visibility</p:attrName>
                                        </p:attrNameLst>
                                      </p:cBhvr>
                                      <p:to>
                                        <p:strVal val="visible"/>
                                      </p:to>
                                    </p:set>
                                    <p:animEffect transition="in" filter="slide(fromLeft)">
                                      <p:cBhvr>
                                        <p:cTn id="26" dur="1000"/>
                                        <p:tgtEl>
                                          <p:spTgt spid="53254"/>
                                        </p:tgtEl>
                                      </p:cBhvr>
                                    </p:animEffect>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53255"/>
                                        </p:tgtEl>
                                        <p:attrNameLst>
                                          <p:attrName>style.visibility</p:attrName>
                                        </p:attrNameLst>
                                      </p:cBhvr>
                                      <p:to>
                                        <p:strVal val="visible"/>
                                      </p:to>
                                    </p:set>
                                    <p:animEffect transition="in" filter="slide(fromLeft)">
                                      <p:cBhvr>
                                        <p:cTn id="30" dur="1000"/>
                                        <p:tgtEl>
                                          <p:spTgt spid="53255"/>
                                        </p:tgtEl>
                                      </p:cBhvr>
                                    </p:animEffect>
                                  </p:childTnLst>
                                </p:cTn>
                              </p:par>
                            </p:childTnLst>
                          </p:cTn>
                        </p:par>
                        <p:par>
                          <p:cTn id="31" fill="hold">
                            <p:stCondLst>
                              <p:cond delay="2500"/>
                            </p:stCondLst>
                            <p:childTnLst>
                              <p:par>
                                <p:cTn id="32" presetID="3" presetClass="entr" presetSubtype="10" fill="hold" nodeType="afterEffect">
                                  <p:stCondLst>
                                    <p:cond delay="0"/>
                                  </p:stCondLst>
                                  <p:childTnLst>
                                    <p:set>
                                      <p:cBhvr>
                                        <p:cTn id="33" dur="1" fill="hold">
                                          <p:stCondLst>
                                            <p:cond delay="0"/>
                                          </p:stCondLst>
                                        </p:cTn>
                                        <p:tgtEl>
                                          <p:spTgt spid="87042"/>
                                        </p:tgtEl>
                                        <p:attrNameLst>
                                          <p:attrName>style.visibility</p:attrName>
                                        </p:attrNameLst>
                                      </p:cBhvr>
                                      <p:to>
                                        <p:strVal val="visible"/>
                                      </p:to>
                                    </p:set>
                                    <p:animEffect transition="in" filter="blinds(horizontal)">
                                      <p:cBhvr>
                                        <p:cTn id="34" dur="500"/>
                                        <p:tgtEl>
                                          <p:spTgt spid="8704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7615"/>
                                        </p:tgtEl>
                                        <p:attrNameLst>
                                          <p:attrName>style.visibility</p:attrName>
                                        </p:attrNameLst>
                                      </p:cBhvr>
                                      <p:to>
                                        <p:strVal val="visible"/>
                                      </p:to>
                                    </p:set>
                                    <p:animEffect transition="in" filter="fade">
                                      <p:cBhvr>
                                        <p:cTn id="37" dur="500"/>
                                        <p:tgtEl>
                                          <p:spTgt spid="67615"/>
                                        </p:tgtEl>
                                      </p:cBhvr>
                                    </p:animEffect>
                                  </p:childTnLst>
                                </p:cTn>
                              </p:par>
                              <p:par>
                                <p:cTn id="38" presetID="10" presetClass="entr" presetSubtype="0" fill="hold" nodeType="withEffect">
                                  <p:stCondLst>
                                    <p:cond delay="0"/>
                                  </p:stCondLst>
                                  <p:childTnLst>
                                    <p:set>
                                      <p:cBhvr>
                                        <p:cTn id="39" dur="1" fill="hold">
                                          <p:stCondLst>
                                            <p:cond delay="0"/>
                                          </p:stCondLst>
                                        </p:cTn>
                                        <p:tgtEl>
                                          <p:spTgt spid="87058"/>
                                        </p:tgtEl>
                                        <p:attrNameLst>
                                          <p:attrName>style.visibility</p:attrName>
                                        </p:attrNameLst>
                                      </p:cBhvr>
                                      <p:to>
                                        <p:strVal val="visible"/>
                                      </p:to>
                                    </p:set>
                                    <p:animEffect transition="in" filter="fade">
                                      <p:cBhvr>
                                        <p:cTn id="40" dur="500"/>
                                        <p:tgtEl>
                                          <p:spTgt spid="87058"/>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67614"/>
                                        </p:tgtEl>
                                        <p:attrNameLst>
                                          <p:attrName>style.visibility</p:attrName>
                                        </p:attrNameLst>
                                      </p:cBhvr>
                                      <p:to>
                                        <p:strVal val="visible"/>
                                      </p:to>
                                    </p:set>
                                    <p:animEffect transition="in" filter="fade">
                                      <p:cBhvr>
                                        <p:cTn id="44" dur="500"/>
                                        <p:tgtEl>
                                          <p:spTgt spid="67614"/>
                                        </p:tgtEl>
                                      </p:cBhvr>
                                    </p:animEffect>
                                  </p:childTnLst>
                                </p:cTn>
                              </p:par>
                              <p:par>
                                <p:cTn id="45" presetID="10" presetClass="entr" presetSubtype="0" fill="hold" nodeType="withEffect">
                                  <p:stCondLst>
                                    <p:cond delay="0"/>
                                  </p:stCondLst>
                                  <p:childTnLst>
                                    <p:set>
                                      <p:cBhvr>
                                        <p:cTn id="46" dur="1" fill="hold">
                                          <p:stCondLst>
                                            <p:cond delay="0"/>
                                          </p:stCondLst>
                                        </p:cTn>
                                        <p:tgtEl>
                                          <p:spTgt spid="87064"/>
                                        </p:tgtEl>
                                        <p:attrNameLst>
                                          <p:attrName>style.visibility</p:attrName>
                                        </p:attrNameLst>
                                      </p:cBhvr>
                                      <p:to>
                                        <p:strVal val="visible"/>
                                      </p:to>
                                    </p:set>
                                    <p:animEffect transition="in" filter="fade">
                                      <p:cBhvr>
                                        <p:cTn id="47" dur="500"/>
                                        <p:tgtEl>
                                          <p:spTgt spid="87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animBg="1"/>
      <p:bldP spid="53251" grpId="0" animBg="1"/>
      <p:bldP spid="53252" grpId="0" animBg="1"/>
      <p:bldP spid="53253" grpId="0" animBg="1"/>
      <p:bldP spid="53254" grpId="0" animBg="1"/>
      <p:bldP spid="53255" grpId="0" animBg="1"/>
      <p:bldP spid="67614" grpId="0" animBg="1"/>
      <p:bldP spid="6761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1" name="Text Box 2"/>
          <p:cNvSpPr txBox="1"/>
          <p:nvPr/>
        </p:nvSpPr>
        <p:spPr>
          <a:xfrm>
            <a:off x="334963" y="730250"/>
            <a:ext cx="11353800" cy="5229225"/>
          </a:xfrm>
          <a:prstGeom prst="rect">
            <a:avLst/>
          </a:prstGeom>
          <a:noFill/>
          <a:ln w="9525" cap="flat" cmpd="sng">
            <a:solidFill>
              <a:schemeClr val="tx1"/>
            </a:solidFill>
            <a:prstDash val="lgDashDotDot"/>
            <a:miter/>
            <a:headEnd type="none" w="med" len="med"/>
            <a:tailEnd type="none" w="med" len="med"/>
          </a:ln>
        </p:spPr>
        <p:txBody>
          <a:bodyPr lIns="108850" tIns="54425" rIns="108850" bIns="54425">
            <a:spAutoFit/>
          </a:bodyPr>
          <a:p>
            <a:pPr indent="355600" eaLnBrk="1" hangingPunct="1">
              <a:lnSpc>
                <a:spcPct val="120000"/>
              </a:lnSpc>
              <a:buFontTx/>
            </a:pPr>
            <a:r>
              <a:rPr lang="en-US" altLang="zh-CN" sz="2000" b="1" dirty="0">
                <a:solidFill>
                  <a:srgbClr val="0000CC"/>
                </a:solidFill>
                <a:latin typeface="微软雅黑" panose="020B0503020204020204" pitchFamily="34" charset="-122"/>
              </a:rPr>
              <a:t>【</a:t>
            </a:r>
            <a:r>
              <a:rPr lang="zh-CN" altLang="en-US" sz="2000" b="1" dirty="0">
                <a:solidFill>
                  <a:srgbClr val="0000CC"/>
                </a:solidFill>
                <a:latin typeface="微软雅黑" panose="020B0503020204020204" pitchFamily="34" charset="-122"/>
              </a:rPr>
              <a:t>例题</a:t>
            </a:r>
            <a:r>
              <a:rPr lang="en-US" altLang="zh-CN" sz="2000" b="1" dirty="0">
                <a:solidFill>
                  <a:srgbClr val="0000CC"/>
                </a:solidFill>
                <a:latin typeface="微软雅黑" panose="020B0503020204020204" pitchFamily="34" charset="-122"/>
              </a:rPr>
              <a:t>7】</a:t>
            </a:r>
            <a:r>
              <a:rPr lang="zh-CN" altLang="en-US" sz="2000" b="1" dirty="0">
                <a:solidFill>
                  <a:srgbClr val="000000"/>
                </a:solidFill>
                <a:latin typeface="微软雅黑" panose="020B0503020204020204" pitchFamily="34" charset="-122"/>
              </a:rPr>
              <a:t>甲公司有关投资资料如下：</a:t>
            </a:r>
            <a:endParaRPr lang="zh-CN" altLang="en-US" sz="2000" b="1" dirty="0">
              <a:solidFill>
                <a:srgbClr val="000000"/>
              </a:solidFill>
              <a:latin typeface="微软雅黑" panose="020B0503020204020204" pitchFamily="34" charset="-122"/>
            </a:endParaRPr>
          </a:p>
          <a:p>
            <a:pPr indent="355600" eaLnBrk="1" hangingPunct="1">
              <a:lnSpc>
                <a:spcPct val="120000"/>
              </a:lnSpc>
              <a:buFontTx/>
            </a:pP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2015</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日，甲公司以银行存款</a:t>
            </a:r>
            <a:r>
              <a:rPr lang="en-US" altLang="zh-CN" sz="2000" b="1" dirty="0">
                <a:solidFill>
                  <a:srgbClr val="000000"/>
                </a:solidFill>
                <a:latin typeface="微软雅黑" panose="020B0503020204020204" pitchFamily="34" charset="-122"/>
              </a:rPr>
              <a:t>8000</a:t>
            </a:r>
            <a:r>
              <a:rPr lang="zh-CN" altLang="en-US" sz="2000" b="1" dirty="0">
                <a:solidFill>
                  <a:srgbClr val="000000"/>
                </a:solidFill>
                <a:latin typeface="微软雅黑" panose="020B0503020204020204" pitchFamily="34" charset="-122"/>
              </a:rPr>
              <a:t>万元从乙公司购入其持有的</a:t>
            </a:r>
            <a:r>
              <a:rPr lang="en-US" altLang="zh-CN" sz="2000" b="1" dirty="0">
                <a:solidFill>
                  <a:srgbClr val="000000"/>
                </a:solidFill>
                <a:latin typeface="微软雅黑" panose="020B0503020204020204" pitchFamily="34" charset="-122"/>
              </a:rPr>
              <a:t>A</a:t>
            </a:r>
            <a:r>
              <a:rPr lang="zh-CN" altLang="en-US" sz="2000" b="1" dirty="0">
                <a:solidFill>
                  <a:srgbClr val="000000"/>
                </a:solidFill>
                <a:latin typeface="微软雅黑" panose="020B0503020204020204" pitchFamily="34" charset="-122"/>
              </a:rPr>
              <a:t>公司</a:t>
            </a:r>
            <a:r>
              <a:rPr lang="en-US" altLang="zh-CN" sz="2000" b="1" dirty="0">
                <a:solidFill>
                  <a:srgbClr val="000000"/>
                </a:solidFill>
                <a:latin typeface="微软雅黑" panose="020B0503020204020204" pitchFamily="34" charset="-122"/>
              </a:rPr>
              <a:t>60</a:t>
            </a:r>
            <a:r>
              <a:rPr lang="zh-CN" altLang="en-US" sz="2000" b="1" dirty="0">
                <a:solidFill>
                  <a:srgbClr val="000000"/>
                </a:solidFill>
                <a:latin typeface="微软雅黑" panose="020B0503020204020204" pitchFamily="34" charset="-122"/>
              </a:rPr>
              <a:t>％的股权，并取得对</a:t>
            </a:r>
            <a:r>
              <a:rPr lang="en-US" altLang="zh-CN" sz="2000" b="1" dirty="0">
                <a:solidFill>
                  <a:srgbClr val="000000"/>
                </a:solidFill>
                <a:latin typeface="微软雅黑" panose="020B0503020204020204" pitchFamily="34" charset="-122"/>
              </a:rPr>
              <a:t>A</a:t>
            </a:r>
            <a:r>
              <a:rPr lang="zh-CN" altLang="en-US" sz="2000" b="1" dirty="0">
                <a:solidFill>
                  <a:srgbClr val="000000"/>
                </a:solidFill>
                <a:latin typeface="微软雅黑" panose="020B0503020204020204" pitchFamily="34" charset="-122"/>
              </a:rPr>
              <a:t>公司的控制权。</a:t>
            </a:r>
            <a:endParaRPr lang="zh-CN" altLang="en-US" sz="2000" b="1" dirty="0">
              <a:solidFill>
                <a:srgbClr val="000000"/>
              </a:solidFill>
              <a:latin typeface="微软雅黑" panose="020B0503020204020204" pitchFamily="34" charset="-122"/>
            </a:endParaRPr>
          </a:p>
          <a:p>
            <a:pPr indent="355600" eaLnBrk="1" hangingPunct="1">
              <a:lnSpc>
                <a:spcPct val="120000"/>
              </a:lnSpc>
              <a:buFontTx/>
            </a:pP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2015</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3</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20</a:t>
            </a:r>
            <a:r>
              <a:rPr lang="zh-CN" altLang="en-US" sz="2000" b="1" dirty="0">
                <a:solidFill>
                  <a:srgbClr val="000000"/>
                </a:solidFill>
                <a:latin typeface="微软雅黑" panose="020B0503020204020204" pitchFamily="34" charset="-122"/>
              </a:rPr>
              <a:t>日，</a:t>
            </a:r>
            <a:r>
              <a:rPr lang="en-US" altLang="zh-CN" sz="2000" b="1" dirty="0">
                <a:solidFill>
                  <a:srgbClr val="000000"/>
                </a:solidFill>
                <a:latin typeface="微软雅黑" panose="020B0503020204020204" pitchFamily="34" charset="-122"/>
              </a:rPr>
              <a:t>A</a:t>
            </a:r>
            <a:r>
              <a:rPr lang="zh-CN" altLang="en-US" sz="2000" b="1" dirty="0">
                <a:solidFill>
                  <a:srgbClr val="000000"/>
                </a:solidFill>
                <a:latin typeface="微软雅黑" panose="020B0503020204020204" pitchFamily="34" charset="-122"/>
              </a:rPr>
              <a:t>公司宣告分配</a:t>
            </a:r>
            <a:r>
              <a:rPr lang="en-US" altLang="zh-CN" sz="2000" b="1" dirty="0">
                <a:solidFill>
                  <a:srgbClr val="000000"/>
                </a:solidFill>
                <a:latin typeface="微软雅黑" panose="020B0503020204020204" pitchFamily="34" charset="-122"/>
              </a:rPr>
              <a:t>2014</a:t>
            </a:r>
            <a:r>
              <a:rPr lang="zh-CN" altLang="en-US" sz="2000" b="1" dirty="0">
                <a:solidFill>
                  <a:srgbClr val="000000"/>
                </a:solidFill>
                <a:latin typeface="微软雅黑" panose="020B0503020204020204" pitchFamily="34" charset="-122"/>
              </a:rPr>
              <a:t>年实现的净利润，其中分配现金股利</a:t>
            </a:r>
            <a:r>
              <a:rPr lang="en-US" altLang="zh-CN" sz="2000" b="1" dirty="0">
                <a:solidFill>
                  <a:srgbClr val="000000"/>
                </a:solidFill>
                <a:latin typeface="微软雅黑" panose="020B0503020204020204" pitchFamily="34" charset="-122"/>
              </a:rPr>
              <a:t>100</a:t>
            </a:r>
            <a:r>
              <a:rPr lang="zh-CN" altLang="en-US" sz="2000" b="1" dirty="0">
                <a:solidFill>
                  <a:srgbClr val="000000"/>
                </a:solidFill>
                <a:latin typeface="微软雅黑" panose="020B0503020204020204" pitchFamily="34" charset="-122"/>
              </a:rPr>
              <a:t>万元。</a:t>
            </a:r>
            <a:endParaRPr lang="zh-CN" altLang="en-US" sz="2000" b="1" dirty="0">
              <a:solidFill>
                <a:srgbClr val="000000"/>
              </a:solidFill>
              <a:latin typeface="微软雅黑" panose="020B0503020204020204" pitchFamily="34" charset="-122"/>
            </a:endParaRPr>
          </a:p>
          <a:p>
            <a:pPr indent="355600" eaLnBrk="1" hangingPunct="1">
              <a:lnSpc>
                <a:spcPct val="120000"/>
              </a:lnSpc>
              <a:buFontTx/>
            </a:pP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3</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2015</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4</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20</a:t>
            </a:r>
            <a:r>
              <a:rPr lang="zh-CN" altLang="en-US" sz="2000" b="1" dirty="0">
                <a:solidFill>
                  <a:srgbClr val="000000"/>
                </a:solidFill>
                <a:latin typeface="微软雅黑" panose="020B0503020204020204" pitchFamily="34" charset="-122"/>
              </a:rPr>
              <a:t>日，甲公司收到现金股利</a:t>
            </a:r>
            <a:r>
              <a:rPr lang="en-US" altLang="zh-CN" sz="2000" b="1" dirty="0">
                <a:solidFill>
                  <a:srgbClr val="000000"/>
                </a:solidFill>
                <a:latin typeface="微软雅黑" panose="020B0503020204020204" pitchFamily="34" charset="-122"/>
              </a:rPr>
              <a:t>60</a:t>
            </a:r>
            <a:r>
              <a:rPr lang="zh-CN" altLang="en-US" sz="2000" b="1" dirty="0">
                <a:solidFill>
                  <a:srgbClr val="000000"/>
                </a:solidFill>
                <a:latin typeface="微软雅黑" panose="020B0503020204020204" pitchFamily="34" charset="-122"/>
              </a:rPr>
              <a:t>万元。</a:t>
            </a:r>
            <a:endParaRPr lang="zh-CN" altLang="en-US" sz="2000" b="1" dirty="0">
              <a:solidFill>
                <a:srgbClr val="000000"/>
              </a:solidFill>
              <a:latin typeface="微软雅黑" panose="020B0503020204020204" pitchFamily="34" charset="-122"/>
            </a:endParaRPr>
          </a:p>
          <a:p>
            <a:pPr indent="355600" eaLnBrk="1" hangingPunct="1">
              <a:lnSpc>
                <a:spcPct val="120000"/>
              </a:lnSpc>
              <a:buFontTx/>
            </a:pP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4</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2015</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A</a:t>
            </a:r>
            <a:r>
              <a:rPr lang="zh-CN" altLang="en-US" sz="2000" b="1" dirty="0">
                <a:solidFill>
                  <a:srgbClr val="000000"/>
                </a:solidFill>
                <a:latin typeface="微软雅黑" panose="020B0503020204020204" pitchFamily="34" charset="-122"/>
              </a:rPr>
              <a:t>公司实现净利润</a:t>
            </a:r>
            <a:r>
              <a:rPr lang="en-US" altLang="zh-CN" sz="2000" b="1" dirty="0">
                <a:solidFill>
                  <a:srgbClr val="000000"/>
                </a:solidFill>
                <a:latin typeface="微软雅黑" panose="020B0503020204020204" pitchFamily="34" charset="-122"/>
              </a:rPr>
              <a:t>500</a:t>
            </a:r>
            <a:r>
              <a:rPr lang="zh-CN" altLang="en-US" sz="2000" b="1" dirty="0">
                <a:solidFill>
                  <a:srgbClr val="000000"/>
                </a:solidFill>
                <a:latin typeface="微软雅黑" panose="020B0503020204020204" pitchFamily="34" charset="-122"/>
              </a:rPr>
              <a:t>万元。</a:t>
            </a:r>
            <a:endParaRPr lang="zh-CN" altLang="en-US" sz="2000" b="1" dirty="0">
              <a:solidFill>
                <a:srgbClr val="000000"/>
              </a:solidFill>
              <a:latin typeface="微软雅黑" panose="020B0503020204020204" pitchFamily="34" charset="-122"/>
            </a:endParaRPr>
          </a:p>
          <a:p>
            <a:pPr indent="355600" eaLnBrk="1" hangingPunct="1">
              <a:lnSpc>
                <a:spcPct val="120000"/>
              </a:lnSpc>
              <a:buFontTx/>
            </a:pP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5</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2016</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3</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18</a:t>
            </a:r>
            <a:r>
              <a:rPr lang="zh-CN" altLang="en-US" sz="2000" b="1" dirty="0">
                <a:solidFill>
                  <a:srgbClr val="000000"/>
                </a:solidFill>
                <a:latin typeface="微软雅黑" panose="020B0503020204020204" pitchFamily="34" charset="-122"/>
              </a:rPr>
              <a:t>日，</a:t>
            </a:r>
            <a:r>
              <a:rPr lang="en-US" altLang="zh-CN" sz="2000" b="1" dirty="0">
                <a:solidFill>
                  <a:srgbClr val="000000"/>
                </a:solidFill>
                <a:latin typeface="微软雅黑" panose="020B0503020204020204" pitchFamily="34" charset="-122"/>
              </a:rPr>
              <a:t>A</a:t>
            </a:r>
            <a:r>
              <a:rPr lang="zh-CN" altLang="en-US" sz="2000" b="1" dirty="0">
                <a:solidFill>
                  <a:srgbClr val="000000"/>
                </a:solidFill>
                <a:latin typeface="微软雅黑" panose="020B0503020204020204" pitchFamily="34" charset="-122"/>
              </a:rPr>
              <a:t>公司宣告分配</a:t>
            </a:r>
            <a:r>
              <a:rPr lang="en-US" altLang="zh-CN" sz="2000" b="1" dirty="0">
                <a:solidFill>
                  <a:srgbClr val="000000"/>
                </a:solidFill>
                <a:latin typeface="微软雅黑" panose="020B0503020204020204" pitchFamily="34" charset="-122"/>
              </a:rPr>
              <a:t>2015</a:t>
            </a:r>
            <a:r>
              <a:rPr lang="zh-CN" altLang="en-US" sz="2000" b="1" dirty="0">
                <a:solidFill>
                  <a:srgbClr val="000000"/>
                </a:solidFill>
                <a:latin typeface="微软雅黑" panose="020B0503020204020204" pitchFamily="34" charset="-122"/>
              </a:rPr>
              <a:t>年净利润，分配的现金股利为</a:t>
            </a:r>
            <a:r>
              <a:rPr lang="en-US" altLang="zh-CN" sz="2000" b="1" dirty="0">
                <a:solidFill>
                  <a:srgbClr val="000000"/>
                </a:solidFill>
                <a:latin typeface="微软雅黑" panose="020B0503020204020204" pitchFamily="34" charset="-122"/>
              </a:rPr>
              <a:t>200</a:t>
            </a:r>
            <a:r>
              <a:rPr lang="zh-CN" altLang="en-US" sz="2000" b="1" dirty="0">
                <a:solidFill>
                  <a:srgbClr val="000000"/>
                </a:solidFill>
                <a:latin typeface="微软雅黑" panose="020B0503020204020204" pitchFamily="34" charset="-122"/>
              </a:rPr>
              <a:t>万元。</a:t>
            </a:r>
            <a:endParaRPr lang="zh-CN" altLang="en-US" sz="2000" b="1" dirty="0">
              <a:solidFill>
                <a:srgbClr val="000000"/>
              </a:solidFill>
              <a:latin typeface="微软雅黑" panose="020B0503020204020204" pitchFamily="34" charset="-122"/>
            </a:endParaRPr>
          </a:p>
          <a:p>
            <a:pPr indent="355600" eaLnBrk="1" hangingPunct="1">
              <a:lnSpc>
                <a:spcPct val="120000"/>
              </a:lnSpc>
              <a:buFontTx/>
            </a:pP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6</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2016</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4</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18</a:t>
            </a:r>
            <a:r>
              <a:rPr lang="zh-CN" altLang="en-US" sz="2000" b="1" dirty="0">
                <a:solidFill>
                  <a:srgbClr val="000000"/>
                </a:solidFill>
                <a:latin typeface="微软雅黑" panose="020B0503020204020204" pitchFamily="34" charset="-122"/>
              </a:rPr>
              <a:t>日，收到现金股利</a:t>
            </a:r>
            <a:r>
              <a:rPr lang="en-US" altLang="zh-CN" sz="2000" b="1" dirty="0">
                <a:solidFill>
                  <a:srgbClr val="000000"/>
                </a:solidFill>
                <a:latin typeface="微软雅黑" panose="020B0503020204020204" pitchFamily="34" charset="-122"/>
              </a:rPr>
              <a:t>120</a:t>
            </a:r>
            <a:r>
              <a:rPr lang="zh-CN" altLang="en-US" sz="2000" b="1" dirty="0">
                <a:solidFill>
                  <a:srgbClr val="000000"/>
                </a:solidFill>
                <a:latin typeface="微软雅黑" panose="020B0503020204020204" pitchFamily="34" charset="-122"/>
              </a:rPr>
              <a:t>万元</a:t>
            </a:r>
            <a:endParaRPr lang="zh-CN" altLang="en-US" sz="2000" b="1" dirty="0">
              <a:solidFill>
                <a:srgbClr val="000000"/>
              </a:solidFill>
              <a:latin typeface="微软雅黑" panose="020B0503020204020204" pitchFamily="34" charset="-122"/>
            </a:endParaRPr>
          </a:p>
          <a:p>
            <a:pPr indent="355600" eaLnBrk="1" hangingPunct="1">
              <a:lnSpc>
                <a:spcPct val="120000"/>
              </a:lnSpc>
              <a:buFontTx/>
            </a:pP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7</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2016</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A</a:t>
            </a:r>
            <a:r>
              <a:rPr lang="zh-CN" altLang="en-US" sz="2000" b="1" dirty="0">
                <a:solidFill>
                  <a:srgbClr val="000000"/>
                </a:solidFill>
                <a:latin typeface="微软雅黑" panose="020B0503020204020204" pitchFamily="34" charset="-122"/>
              </a:rPr>
              <a:t>公司发生巨额亏损。甲公司预计对</a:t>
            </a:r>
            <a:r>
              <a:rPr lang="en-US" altLang="zh-CN" sz="2000" b="1" dirty="0">
                <a:solidFill>
                  <a:srgbClr val="000000"/>
                </a:solidFill>
                <a:latin typeface="微软雅黑" panose="020B0503020204020204" pitchFamily="34" charset="-122"/>
              </a:rPr>
              <a:t>A</a:t>
            </a:r>
            <a:r>
              <a:rPr lang="zh-CN" altLang="en-US" sz="2000" b="1" dirty="0">
                <a:solidFill>
                  <a:srgbClr val="000000"/>
                </a:solidFill>
                <a:latin typeface="微软雅黑" panose="020B0503020204020204" pitchFamily="34" charset="-122"/>
              </a:rPr>
              <a:t>公司投资按当时市场收益率确定的未来现金流量现值为</a:t>
            </a:r>
            <a:r>
              <a:rPr lang="en-US" altLang="zh-CN" sz="2000" b="1" dirty="0">
                <a:solidFill>
                  <a:srgbClr val="000000"/>
                </a:solidFill>
                <a:latin typeface="微软雅黑" panose="020B0503020204020204" pitchFamily="34" charset="-122"/>
              </a:rPr>
              <a:t>7800</a:t>
            </a:r>
            <a:r>
              <a:rPr lang="zh-CN" altLang="en-US" sz="2000" b="1" dirty="0">
                <a:solidFill>
                  <a:srgbClr val="000000"/>
                </a:solidFill>
                <a:latin typeface="微软雅黑" panose="020B0503020204020204" pitchFamily="34" charset="-122"/>
              </a:rPr>
              <a:t>万元。</a:t>
            </a:r>
            <a:endParaRPr lang="zh-CN" altLang="en-US" sz="2000" b="1" dirty="0">
              <a:solidFill>
                <a:srgbClr val="000000"/>
              </a:solidFill>
              <a:latin typeface="微软雅黑" panose="020B0503020204020204" pitchFamily="34" charset="-122"/>
            </a:endParaRPr>
          </a:p>
          <a:p>
            <a:pPr indent="355600" eaLnBrk="1" hangingPunct="1">
              <a:lnSpc>
                <a:spcPct val="120000"/>
              </a:lnSpc>
              <a:buFontTx/>
            </a:pP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8</a:t>
            </a: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2017</a:t>
            </a:r>
            <a:r>
              <a:rPr lang="zh-CN" altLang="en-US" sz="2000" b="1" dirty="0">
                <a:solidFill>
                  <a:srgbClr val="000000"/>
                </a:solidFill>
                <a:latin typeface="微软雅黑" panose="020B0503020204020204" pitchFamily="34" charset="-122"/>
              </a:rPr>
              <a:t>年</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月</a:t>
            </a:r>
            <a:r>
              <a:rPr lang="en-US" altLang="zh-CN" sz="2000" b="1" dirty="0">
                <a:solidFill>
                  <a:srgbClr val="000000"/>
                </a:solidFill>
                <a:latin typeface="微软雅黑" panose="020B0503020204020204" pitchFamily="34" charset="-122"/>
              </a:rPr>
              <a:t>10</a:t>
            </a:r>
            <a:r>
              <a:rPr lang="zh-CN" altLang="en-US" sz="2000" b="1" dirty="0">
                <a:solidFill>
                  <a:srgbClr val="000000"/>
                </a:solidFill>
                <a:latin typeface="微软雅黑" panose="020B0503020204020204" pitchFamily="34" charset="-122"/>
              </a:rPr>
              <a:t>日，甲公司将持有的</a:t>
            </a:r>
            <a:r>
              <a:rPr lang="en-US" altLang="zh-CN" sz="2000" b="1" dirty="0">
                <a:solidFill>
                  <a:srgbClr val="000000"/>
                </a:solidFill>
                <a:latin typeface="微软雅黑" panose="020B0503020204020204" pitchFamily="34" charset="-122"/>
              </a:rPr>
              <a:t>A</a:t>
            </a:r>
            <a:r>
              <a:rPr lang="zh-CN" altLang="en-US" sz="2000" b="1" dirty="0">
                <a:solidFill>
                  <a:srgbClr val="000000"/>
                </a:solidFill>
                <a:latin typeface="微软雅黑" panose="020B0503020204020204" pitchFamily="34" charset="-122"/>
              </a:rPr>
              <a:t>公司</a:t>
            </a:r>
            <a:r>
              <a:rPr lang="en-US" altLang="zh-CN" sz="2000" b="1" dirty="0">
                <a:solidFill>
                  <a:srgbClr val="000000"/>
                </a:solidFill>
                <a:latin typeface="微软雅黑" panose="020B0503020204020204" pitchFamily="34" charset="-122"/>
              </a:rPr>
              <a:t>60</a:t>
            </a:r>
            <a:r>
              <a:rPr lang="zh-CN" altLang="en-US" sz="2000" b="1" dirty="0">
                <a:solidFill>
                  <a:srgbClr val="000000"/>
                </a:solidFill>
                <a:latin typeface="微软雅黑" panose="020B0503020204020204" pitchFamily="34" charset="-122"/>
              </a:rPr>
              <a:t>％的股权转让给丙公司，收到股权转让款</a:t>
            </a:r>
            <a:r>
              <a:rPr lang="en-US" altLang="zh-CN" sz="2000" b="1" dirty="0">
                <a:solidFill>
                  <a:srgbClr val="000000"/>
                </a:solidFill>
                <a:latin typeface="微软雅黑" panose="020B0503020204020204" pitchFamily="34" charset="-122"/>
              </a:rPr>
              <a:t>8600</a:t>
            </a:r>
            <a:r>
              <a:rPr lang="zh-CN" altLang="en-US" sz="2000" b="1" dirty="0">
                <a:solidFill>
                  <a:srgbClr val="000000"/>
                </a:solidFill>
                <a:latin typeface="微软雅黑" panose="020B0503020204020204" pitchFamily="34" charset="-122"/>
              </a:rPr>
              <a:t>万元。</a:t>
            </a:r>
            <a:endParaRPr lang="zh-CN" altLang="en-US" sz="2000" b="1" dirty="0">
              <a:solidFill>
                <a:srgbClr val="000000"/>
              </a:solidFill>
              <a:latin typeface="微软雅黑" panose="020B0503020204020204" pitchFamily="34" charset="-122"/>
            </a:endParaRPr>
          </a:p>
          <a:p>
            <a:pPr indent="355600" eaLnBrk="1" hangingPunct="1">
              <a:lnSpc>
                <a:spcPct val="120000"/>
              </a:lnSpc>
              <a:buFontTx/>
            </a:pPr>
            <a:r>
              <a:rPr lang="zh-CN" altLang="en-US" sz="2000" b="1" dirty="0">
                <a:solidFill>
                  <a:srgbClr val="000000"/>
                </a:solidFill>
                <a:latin typeface="微软雅黑" panose="020B0503020204020204" pitchFamily="34" charset="-122"/>
              </a:rPr>
              <a:t>     </a:t>
            </a:r>
            <a:r>
              <a:rPr lang="zh-CN" altLang="en-US" sz="2000" b="1" dirty="0">
                <a:solidFill>
                  <a:srgbClr val="0000CC"/>
                </a:solidFill>
                <a:latin typeface="微软雅黑" panose="020B0503020204020204" pitchFamily="34" charset="-122"/>
              </a:rPr>
              <a:t>要求：</a:t>
            </a:r>
            <a:endParaRPr lang="zh-CN" altLang="en-US" sz="2000" b="1" dirty="0">
              <a:solidFill>
                <a:srgbClr val="0000CC"/>
              </a:solidFill>
              <a:latin typeface="微软雅黑" panose="020B0503020204020204" pitchFamily="34" charset="-122"/>
            </a:endParaRPr>
          </a:p>
          <a:p>
            <a:pPr indent="355600" eaLnBrk="1" hangingPunct="1">
              <a:lnSpc>
                <a:spcPct val="120000"/>
              </a:lnSpc>
              <a:buFontTx/>
            </a:pPr>
            <a:r>
              <a:rPr lang="zh-CN" altLang="en-US" sz="2000" b="1" dirty="0">
                <a:solidFill>
                  <a:srgbClr val="0000CC"/>
                </a:solidFill>
                <a:latin typeface="微软雅黑" panose="020B0503020204020204" pitchFamily="34" charset="-122"/>
              </a:rPr>
              <a:t>     根据上述资料编制甲公司有关会计分录。</a:t>
            </a:r>
            <a:endParaRPr lang="zh-CN" altLang="en-US" sz="2000" b="1" dirty="0">
              <a:solidFill>
                <a:srgbClr val="0000CC"/>
              </a:solidFill>
              <a:latin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76153" name="Group 25"/>
          <p:cNvGraphicFramePr>
            <a:graphicFrameLocks noGrp="1"/>
          </p:cNvGraphicFramePr>
          <p:nvPr/>
        </p:nvGraphicFramePr>
        <p:xfrm>
          <a:off x="431800" y="1484313"/>
          <a:ext cx="11425238" cy="4749801"/>
        </p:xfrm>
        <a:graphic>
          <a:graphicData uri="http://schemas.openxmlformats.org/drawingml/2006/table">
            <a:tbl>
              <a:tblPr/>
              <a:tblGrid>
                <a:gridCol w="4511675"/>
                <a:gridCol w="6913563"/>
              </a:tblGrid>
              <a:tr h="115252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1</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2015</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年</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1</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月</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1</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日，</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3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       取得投资时：</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3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223963">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2015</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年</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3</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月</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20</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日，宣告分派现金股利时：</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81100">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2000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3</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2015</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年</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4</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月</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20</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日，收到现金股利时：</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3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92213">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2000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4</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2015</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年末，</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公司实现净利润</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500</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万元</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3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55318" name="Rectangle 22"/>
          <p:cNvSpPr/>
          <p:nvPr/>
        </p:nvSpPr>
        <p:spPr>
          <a:xfrm>
            <a:off x="4943475" y="1700213"/>
            <a:ext cx="6913563" cy="984250"/>
          </a:xfrm>
          <a:prstGeom prst="rect">
            <a:avLst/>
          </a:prstGeom>
          <a:noFill/>
          <a:ln w="9525">
            <a:noFill/>
          </a:ln>
        </p:spPr>
        <p:txBody>
          <a:bodyPr lIns="108850" tIns="54425" rIns="108850" bIns="54425">
            <a:spAutoFit/>
          </a:bodyPr>
          <a:p>
            <a:pPr eaLnBrk="1" hangingPunct="1">
              <a:lnSpc>
                <a:spcPct val="120000"/>
              </a:lnSpc>
            </a:pPr>
            <a:r>
              <a:rPr lang="zh-CN" altLang="en-US" sz="2400" b="1" dirty="0">
                <a:latin typeface="微软雅黑" panose="020B0503020204020204" pitchFamily="34" charset="-122"/>
              </a:rPr>
              <a:t>借：长期股权投资</a:t>
            </a:r>
            <a:r>
              <a:rPr lang="en-US" altLang="zh-CN" sz="2400" b="1" dirty="0">
                <a:latin typeface="微软雅黑" panose="020B0503020204020204" pitchFamily="34" charset="-122"/>
              </a:rPr>
              <a:t>——A</a:t>
            </a:r>
            <a:r>
              <a:rPr lang="zh-CN" altLang="en-US" sz="2400" b="1" dirty="0">
                <a:latin typeface="微软雅黑" panose="020B0503020204020204" pitchFamily="34" charset="-122"/>
              </a:rPr>
              <a:t>公司  </a:t>
            </a:r>
            <a:r>
              <a:rPr lang="en-US" altLang="zh-CN" sz="2400" b="1" dirty="0">
                <a:latin typeface="微软雅黑" panose="020B0503020204020204" pitchFamily="34" charset="-122"/>
              </a:rPr>
              <a:t>8 000</a:t>
            </a:r>
            <a:endParaRPr lang="en-US" altLang="zh-CN" sz="2400" b="1" dirty="0">
              <a:latin typeface="微软雅黑" panose="020B0503020204020204" pitchFamily="34" charset="-122"/>
            </a:endParaRPr>
          </a:p>
          <a:p>
            <a:pPr eaLnBrk="1" hangingPunct="1">
              <a:lnSpc>
                <a:spcPct val="120000"/>
              </a:lnSpc>
            </a:pPr>
            <a:r>
              <a:rPr lang="en-US" altLang="zh-CN" sz="2400" b="1" dirty="0">
                <a:latin typeface="微软雅黑" panose="020B0503020204020204" pitchFamily="34" charset="-122"/>
              </a:rPr>
              <a:t>       </a:t>
            </a:r>
            <a:r>
              <a:rPr lang="zh-CN" altLang="en-US" sz="2400" b="1" dirty="0">
                <a:latin typeface="微软雅黑" panose="020B0503020204020204" pitchFamily="34" charset="-122"/>
              </a:rPr>
              <a:t>贷：银行存款 　　              　</a:t>
            </a:r>
            <a:r>
              <a:rPr lang="en-US" altLang="zh-CN" sz="2400" b="1" dirty="0">
                <a:latin typeface="微软雅黑" panose="020B0503020204020204" pitchFamily="34" charset="-122"/>
              </a:rPr>
              <a:t>8 000</a:t>
            </a:r>
            <a:r>
              <a:rPr lang="en-US" altLang="zh-CN" sz="2400" dirty="0">
                <a:latin typeface="微软雅黑" panose="020B0503020204020204" pitchFamily="34" charset="-122"/>
              </a:rPr>
              <a:t> </a:t>
            </a:r>
            <a:endParaRPr lang="en-US" altLang="zh-CN" sz="2400" dirty="0">
              <a:latin typeface="微软雅黑" panose="020B0503020204020204" pitchFamily="34" charset="-122"/>
            </a:endParaRPr>
          </a:p>
        </p:txBody>
      </p:sp>
      <p:sp>
        <p:nvSpPr>
          <p:cNvPr id="55319" name="Rectangle 23"/>
          <p:cNvSpPr/>
          <p:nvPr/>
        </p:nvSpPr>
        <p:spPr>
          <a:xfrm>
            <a:off x="4943475" y="2852738"/>
            <a:ext cx="6721475" cy="984250"/>
          </a:xfrm>
          <a:prstGeom prst="rect">
            <a:avLst/>
          </a:prstGeom>
          <a:noFill/>
          <a:ln w="9525">
            <a:noFill/>
          </a:ln>
        </p:spPr>
        <p:txBody>
          <a:bodyPr lIns="108850" tIns="54425" rIns="108850" bIns="54425">
            <a:spAutoFit/>
          </a:bodyPr>
          <a:p>
            <a:pPr eaLnBrk="1" hangingPunct="1">
              <a:lnSpc>
                <a:spcPct val="120000"/>
              </a:lnSpc>
            </a:pPr>
            <a:r>
              <a:rPr lang="zh-CN" altLang="en-US" sz="2400" b="1" dirty="0">
                <a:latin typeface="微软雅黑" panose="020B0503020204020204" pitchFamily="34" charset="-122"/>
              </a:rPr>
              <a:t>借：应收股利     </a:t>
            </a:r>
            <a:r>
              <a:rPr lang="en-US" altLang="zh-CN" sz="2400" b="1" dirty="0">
                <a:latin typeface="微软雅黑" panose="020B0503020204020204" pitchFamily="34" charset="-122"/>
              </a:rPr>
              <a:t>60  </a:t>
            </a:r>
            <a:r>
              <a:rPr lang="zh-CN" altLang="en-US" sz="2400" b="1" dirty="0">
                <a:latin typeface="微软雅黑" panose="020B0503020204020204" pitchFamily="34" charset="-122"/>
              </a:rPr>
              <a:t>（</a:t>
            </a:r>
            <a:r>
              <a:rPr lang="en-US" altLang="zh-CN" sz="2400" b="1" dirty="0">
                <a:latin typeface="微软雅黑" panose="020B0503020204020204" pitchFamily="34" charset="-122"/>
              </a:rPr>
              <a:t>100×60%</a:t>
            </a:r>
            <a:r>
              <a:rPr lang="zh-CN" altLang="en-US" sz="2400" b="1" dirty="0">
                <a:latin typeface="微软雅黑" panose="020B0503020204020204" pitchFamily="34" charset="-122"/>
              </a:rPr>
              <a:t>）</a:t>
            </a:r>
            <a:endParaRPr lang="zh-CN" altLang="en-US" sz="2400" b="1" dirty="0">
              <a:latin typeface="微软雅黑" panose="020B0503020204020204" pitchFamily="34" charset="-122"/>
            </a:endParaRPr>
          </a:p>
          <a:p>
            <a:pPr eaLnBrk="1" hangingPunct="1">
              <a:lnSpc>
                <a:spcPct val="120000"/>
              </a:lnSpc>
            </a:pPr>
            <a:r>
              <a:rPr lang="zh-CN" altLang="en-US" sz="2400" b="1" dirty="0">
                <a:latin typeface="微软雅黑" panose="020B0503020204020204" pitchFamily="34" charset="-122"/>
              </a:rPr>
              <a:t>　　贷：投资收益 　      </a:t>
            </a:r>
            <a:r>
              <a:rPr lang="en-US" altLang="zh-CN" sz="2400" b="1" dirty="0">
                <a:latin typeface="微软雅黑" panose="020B0503020204020204" pitchFamily="34" charset="-122"/>
              </a:rPr>
              <a:t>60</a:t>
            </a:r>
            <a:endParaRPr lang="en-US" altLang="zh-CN" sz="2400" b="1" dirty="0">
              <a:latin typeface="微软雅黑" panose="020B0503020204020204" pitchFamily="34" charset="-122"/>
            </a:endParaRPr>
          </a:p>
        </p:txBody>
      </p:sp>
      <p:sp>
        <p:nvSpPr>
          <p:cNvPr id="55320" name="Rectangle 24"/>
          <p:cNvSpPr/>
          <p:nvPr/>
        </p:nvSpPr>
        <p:spPr>
          <a:xfrm>
            <a:off x="4943475" y="4005263"/>
            <a:ext cx="6097588" cy="984250"/>
          </a:xfrm>
          <a:prstGeom prst="rect">
            <a:avLst/>
          </a:prstGeom>
          <a:noFill/>
          <a:ln w="9525">
            <a:noFill/>
          </a:ln>
        </p:spPr>
        <p:txBody>
          <a:bodyPr lIns="108850" tIns="54425" rIns="108850" bIns="54425">
            <a:spAutoFit/>
          </a:bodyPr>
          <a:p>
            <a:pPr eaLnBrk="1" hangingPunct="1">
              <a:lnSpc>
                <a:spcPct val="120000"/>
              </a:lnSpc>
            </a:pPr>
            <a:r>
              <a:rPr lang="zh-CN" altLang="en-US" sz="2400" b="1" dirty="0">
                <a:latin typeface="微软雅黑" panose="020B0503020204020204" pitchFamily="34" charset="-122"/>
              </a:rPr>
              <a:t>借：银行存款 　    　</a:t>
            </a:r>
            <a:r>
              <a:rPr lang="en-US" altLang="zh-CN" sz="2400" b="1" dirty="0">
                <a:latin typeface="微软雅黑" panose="020B0503020204020204" pitchFamily="34" charset="-122"/>
              </a:rPr>
              <a:t>60</a:t>
            </a:r>
            <a:endParaRPr lang="en-US" altLang="zh-CN" sz="2400" b="1" dirty="0">
              <a:latin typeface="微软雅黑" panose="020B0503020204020204" pitchFamily="34" charset="-122"/>
            </a:endParaRPr>
          </a:p>
          <a:p>
            <a:pPr eaLnBrk="1" hangingPunct="1">
              <a:lnSpc>
                <a:spcPct val="120000"/>
              </a:lnSpc>
            </a:pPr>
            <a:r>
              <a:rPr lang="en-US" altLang="zh-CN" sz="2400" b="1" dirty="0">
                <a:latin typeface="微软雅黑" panose="020B0503020204020204" pitchFamily="34" charset="-122"/>
              </a:rPr>
              <a:t>       </a:t>
            </a:r>
            <a:r>
              <a:rPr lang="zh-CN" altLang="en-US" sz="2400" b="1" dirty="0">
                <a:latin typeface="微软雅黑" panose="020B0503020204020204" pitchFamily="34" charset="-122"/>
              </a:rPr>
              <a:t>贷：应收股利 　　　</a:t>
            </a:r>
            <a:r>
              <a:rPr lang="en-US" altLang="zh-CN" sz="2400" b="1" dirty="0">
                <a:latin typeface="微软雅黑" panose="020B0503020204020204" pitchFamily="34" charset="-122"/>
              </a:rPr>
              <a:t>60</a:t>
            </a:r>
            <a:endParaRPr lang="en-US" altLang="zh-CN" sz="2400" b="1" dirty="0">
              <a:latin typeface="微软雅黑" panose="020B0503020204020204" pitchFamily="34" charset="-122"/>
            </a:endParaRPr>
          </a:p>
        </p:txBody>
      </p:sp>
      <p:sp>
        <p:nvSpPr>
          <p:cNvPr id="55321" name="Rectangle 25"/>
          <p:cNvSpPr/>
          <p:nvPr/>
        </p:nvSpPr>
        <p:spPr>
          <a:xfrm>
            <a:off x="5232400" y="5445125"/>
            <a:ext cx="2047875" cy="473075"/>
          </a:xfrm>
          <a:prstGeom prst="rect">
            <a:avLst/>
          </a:prstGeom>
          <a:noFill/>
          <a:ln w="9525">
            <a:noFill/>
          </a:ln>
        </p:spPr>
        <p:txBody>
          <a:bodyPr wrap="none" lIns="108850" tIns="54425" rIns="108850" bIns="54425">
            <a:spAutoFit/>
          </a:bodyPr>
          <a:p>
            <a:pPr eaLnBrk="1" hangingPunct="1">
              <a:spcBef>
                <a:spcPct val="20000"/>
              </a:spcBef>
              <a:buClr>
                <a:schemeClr val="accent1"/>
              </a:buClr>
              <a:buSzPct val="65000"/>
              <a:buFont typeface="Wingdings" panose="05000000000000000000" pitchFamily="2" charset="2"/>
            </a:pPr>
            <a:r>
              <a:rPr lang="zh-CN" altLang="en-US" sz="2400" b="1" dirty="0">
                <a:latin typeface="微软雅黑" panose="020B0503020204020204" pitchFamily="34" charset="-122"/>
              </a:rPr>
              <a:t>不作账务处理</a:t>
            </a:r>
            <a:endParaRPr lang="zh-CN" altLang="en-US" sz="2400" b="1" dirty="0">
              <a:latin typeface="微软雅黑" panose="020B0503020204020204" pitchFamily="34" charset="-122"/>
            </a:endParaRPr>
          </a:p>
        </p:txBody>
      </p:sp>
      <p:sp>
        <p:nvSpPr>
          <p:cNvPr id="55322" name="Rectangle 26"/>
          <p:cNvSpPr>
            <a:spLocks noChangeArrowheads="1"/>
          </p:cNvSpPr>
          <p:nvPr/>
        </p:nvSpPr>
        <p:spPr bwMode="auto">
          <a:xfrm>
            <a:off x="814388" y="908050"/>
            <a:ext cx="3567113" cy="555625"/>
          </a:xfrm>
          <a:prstGeom prst="rect">
            <a:avLst/>
          </a:prstGeom>
          <a:noFill/>
          <a:ln>
            <a:noFill/>
          </a:ln>
          <a:effectLst/>
        </p:spPr>
        <p:txBody>
          <a:bodyPr wrap="none" lIns="108850" tIns="54425" rIns="108850" bIns="54425">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900" b="1" i="0" u="sng" strike="noStrike" kern="1200" cap="none" spc="0" normalizeH="0" baseline="0" noProof="0" dirty="0">
                <a:ln>
                  <a:noFill/>
                </a:ln>
                <a:solidFill>
                  <a:srgbClr val="FF3300"/>
                </a:solidFill>
                <a:effectLst/>
                <a:uLnTx/>
                <a:uFillTx/>
                <a:latin typeface="+mn-ea"/>
                <a:ea typeface="+mn-ea"/>
                <a:cs typeface="+mn-cs"/>
              </a:rPr>
              <a:t>甲公司会计处理如下</a:t>
            </a:r>
            <a:endParaRPr kumimoji="0" lang="zh-CN" altLang="en-US" sz="2900" b="1" i="0" u="sng" strike="noStrike" kern="1200" cap="none" spc="0" normalizeH="0" baseline="0" noProof="0" dirty="0">
              <a:ln>
                <a:noFill/>
              </a:ln>
              <a:solidFill>
                <a:srgbClr val="FF3300"/>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318"/>
                                        </p:tgtEl>
                                        <p:attrNameLst>
                                          <p:attrName>style.visibility</p:attrName>
                                        </p:attrNameLst>
                                      </p:cBhvr>
                                      <p:to>
                                        <p:strVal val="visible"/>
                                      </p:to>
                                    </p:set>
                                    <p:animEffect transition="in" filter="blinds(horizontal)">
                                      <p:cBhvr>
                                        <p:cTn id="7" dur="500"/>
                                        <p:tgtEl>
                                          <p:spTgt spid="553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319"/>
                                        </p:tgtEl>
                                        <p:attrNameLst>
                                          <p:attrName>style.visibility</p:attrName>
                                        </p:attrNameLst>
                                      </p:cBhvr>
                                      <p:to>
                                        <p:strVal val="visible"/>
                                      </p:to>
                                    </p:set>
                                    <p:animEffect transition="in" filter="blinds(horizontal)">
                                      <p:cBhvr>
                                        <p:cTn id="12" dur="500"/>
                                        <p:tgtEl>
                                          <p:spTgt spid="553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320"/>
                                        </p:tgtEl>
                                        <p:attrNameLst>
                                          <p:attrName>style.visibility</p:attrName>
                                        </p:attrNameLst>
                                      </p:cBhvr>
                                      <p:to>
                                        <p:strVal val="visible"/>
                                      </p:to>
                                    </p:set>
                                    <p:animEffect transition="in" filter="blinds(horizontal)">
                                      <p:cBhvr>
                                        <p:cTn id="17" dur="500"/>
                                        <p:tgtEl>
                                          <p:spTgt spid="553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5321"/>
                                        </p:tgtEl>
                                        <p:attrNameLst>
                                          <p:attrName>style.visibility</p:attrName>
                                        </p:attrNameLst>
                                      </p:cBhvr>
                                      <p:to>
                                        <p:strVal val="visible"/>
                                      </p:to>
                                    </p:set>
                                    <p:animEffect transition="in" filter="blinds(horizontal)">
                                      <p:cBhvr>
                                        <p:cTn id="22" dur="500"/>
                                        <p:tgtEl>
                                          <p:spTgt spid="55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18" grpId="0"/>
      <p:bldP spid="55319" grpId="0"/>
      <p:bldP spid="55320" grpId="0"/>
      <p:bldP spid="5532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77176" name="Group 24"/>
          <p:cNvGraphicFramePr>
            <a:graphicFrameLocks noGrp="1"/>
          </p:cNvGraphicFramePr>
          <p:nvPr/>
        </p:nvGraphicFramePr>
        <p:xfrm>
          <a:off x="381000" y="1019175"/>
          <a:ext cx="11425238" cy="5089525"/>
        </p:xfrm>
        <a:graphic>
          <a:graphicData uri="http://schemas.openxmlformats.org/drawingml/2006/table">
            <a:tbl>
              <a:tblPr/>
              <a:tblGrid>
                <a:gridCol w="4511675"/>
                <a:gridCol w="6913563"/>
              </a:tblGrid>
              <a:tr h="110172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5</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2016</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年</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3</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月</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18</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日，宣告分派现金股利时：</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3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823913">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2000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6</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2016</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年</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4</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月</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18</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日，收到现金股利时</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3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3017838">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20000"/>
                        </a:lnSpc>
                        <a:spcBef>
                          <a:spcPct val="20000"/>
                        </a:spcBef>
                        <a:spcAft>
                          <a:spcPct val="0"/>
                        </a:spcAft>
                        <a:buClrTx/>
                        <a:buSzTx/>
                        <a:buFontTx/>
                        <a:buNone/>
                      </a:pP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7</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 </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2016</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年</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公司发生巨额亏损时，</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2016</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年末甲公司对</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A</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公司的投资预计可收回金额为</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7800</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万元，长期股权投资的账面价值为</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8000</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万元，应计提</a:t>
                      </a:r>
                      <a:r>
                        <a:rPr kumimoji="0" lang="en-US" altLang="zh-CN"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200</a:t>
                      </a:r>
                      <a:r>
                        <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rPr>
                        <a:t>万元减值准备</a:t>
                      </a:r>
                      <a:endParaRPr kumimoji="0" lang="zh-CN" altLang="en-US" sz="24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3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56336" name="Rectangle 16"/>
          <p:cNvSpPr/>
          <p:nvPr/>
        </p:nvSpPr>
        <p:spPr>
          <a:xfrm>
            <a:off x="4937125" y="1128713"/>
            <a:ext cx="6721475" cy="984250"/>
          </a:xfrm>
          <a:prstGeom prst="rect">
            <a:avLst/>
          </a:prstGeom>
          <a:noFill/>
          <a:ln w="9525">
            <a:noFill/>
          </a:ln>
        </p:spPr>
        <p:txBody>
          <a:bodyPr lIns="108850" tIns="54425" rIns="108850" bIns="54425">
            <a:spAutoFit/>
          </a:bodyPr>
          <a:p>
            <a:pPr eaLnBrk="1" hangingPunct="1">
              <a:lnSpc>
                <a:spcPct val="120000"/>
              </a:lnSpc>
            </a:pPr>
            <a:r>
              <a:rPr lang="zh-CN" altLang="en-US" sz="2400" b="1" dirty="0">
                <a:latin typeface="微软雅黑" panose="020B0503020204020204" pitchFamily="34" charset="-122"/>
              </a:rPr>
              <a:t>借：应收股利   </a:t>
            </a:r>
            <a:r>
              <a:rPr lang="en-US" altLang="zh-CN" sz="2400" b="1" dirty="0">
                <a:latin typeface="微软雅黑" panose="020B0503020204020204" pitchFamily="34" charset="-122"/>
              </a:rPr>
              <a:t>120  200×60%</a:t>
            </a:r>
            <a:r>
              <a:rPr lang="zh-CN" altLang="en-US" sz="2400" b="1" dirty="0">
                <a:latin typeface="微软雅黑" panose="020B0503020204020204" pitchFamily="34" charset="-122"/>
              </a:rPr>
              <a:t>）</a:t>
            </a:r>
            <a:endParaRPr lang="zh-CN" altLang="en-US" sz="2400" b="1" dirty="0">
              <a:latin typeface="微软雅黑" panose="020B0503020204020204" pitchFamily="34" charset="-122"/>
            </a:endParaRPr>
          </a:p>
          <a:p>
            <a:pPr eaLnBrk="1" hangingPunct="1">
              <a:lnSpc>
                <a:spcPct val="120000"/>
              </a:lnSpc>
            </a:pPr>
            <a:r>
              <a:rPr lang="zh-CN" altLang="en-US" sz="2400" b="1" dirty="0">
                <a:latin typeface="微软雅黑" panose="020B0503020204020204" pitchFamily="34" charset="-122"/>
              </a:rPr>
              <a:t>　   贷：投资收益 　      </a:t>
            </a:r>
            <a:r>
              <a:rPr lang="en-US" altLang="zh-CN" sz="2400" b="1" dirty="0">
                <a:latin typeface="微软雅黑" panose="020B0503020204020204" pitchFamily="34" charset="-122"/>
              </a:rPr>
              <a:t>120</a:t>
            </a:r>
            <a:endParaRPr lang="en-US" altLang="zh-CN" sz="2400" b="1" dirty="0">
              <a:latin typeface="微软雅黑" panose="020B0503020204020204" pitchFamily="34" charset="-122"/>
            </a:endParaRPr>
          </a:p>
        </p:txBody>
      </p:sp>
      <p:sp>
        <p:nvSpPr>
          <p:cNvPr id="56337" name="Rectangle 17"/>
          <p:cNvSpPr/>
          <p:nvPr/>
        </p:nvSpPr>
        <p:spPr>
          <a:xfrm>
            <a:off x="4994275" y="2136775"/>
            <a:ext cx="6097588" cy="984250"/>
          </a:xfrm>
          <a:prstGeom prst="rect">
            <a:avLst/>
          </a:prstGeom>
          <a:noFill/>
          <a:ln w="9525">
            <a:noFill/>
          </a:ln>
        </p:spPr>
        <p:txBody>
          <a:bodyPr lIns="108850" tIns="54425" rIns="108850" bIns="54425">
            <a:spAutoFit/>
          </a:bodyPr>
          <a:p>
            <a:pPr eaLnBrk="1" hangingPunct="1">
              <a:lnSpc>
                <a:spcPct val="120000"/>
              </a:lnSpc>
            </a:pPr>
            <a:r>
              <a:rPr lang="zh-CN" altLang="en-US" sz="2400" b="1" dirty="0">
                <a:latin typeface="微软雅黑" panose="020B0503020204020204" pitchFamily="34" charset="-122"/>
              </a:rPr>
              <a:t>借：银行存款 　    　</a:t>
            </a:r>
            <a:r>
              <a:rPr lang="en-US" altLang="zh-CN" sz="2400" b="1" dirty="0">
                <a:latin typeface="微软雅黑" panose="020B0503020204020204" pitchFamily="34" charset="-122"/>
              </a:rPr>
              <a:t>120</a:t>
            </a:r>
            <a:endParaRPr lang="en-US" altLang="zh-CN" sz="2400" b="1" dirty="0">
              <a:latin typeface="微软雅黑" panose="020B0503020204020204" pitchFamily="34" charset="-122"/>
            </a:endParaRPr>
          </a:p>
          <a:p>
            <a:pPr eaLnBrk="1" hangingPunct="1">
              <a:lnSpc>
                <a:spcPct val="120000"/>
              </a:lnSpc>
            </a:pPr>
            <a:r>
              <a:rPr lang="en-US" altLang="zh-CN" sz="2400" b="1" dirty="0">
                <a:latin typeface="微软雅黑" panose="020B0503020204020204" pitchFamily="34" charset="-122"/>
              </a:rPr>
              <a:t>      </a:t>
            </a:r>
            <a:r>
              <a:rPr lang="zh-CN" altLang="en-US" sz="2400" b="1" dirty="0">
                <a:latin typeface="微软雅黑" panose="020B0503020204020204" pitchFamily="34" charset="-122"/>
              </a:rPr>
              <a:t>贷：应收股利 　　   　</a:t>
            </a:r>
            <a:r>
              <a:rPr lang="en-US" altLang="zh-CN" sz="2400" b="1" dirty="0">
                <a:latin typeface="微软雅黑" panose="020B0503020204020204" pitchFamily="34" charset="-122"/>
              </a:rPr>
              <a:t>120</a:t>
            </a:r>
            <a:endParaRPr lang="en-US" altLang="zh-CN" sz="2400" b="1" dirty="0">
              <a:latin typeface="微软雅黑" panose="020B0503020204020204" pitchFamily="34" charset="-122"/>
            </a:endParaRPr>
          </a:p>
        </p:txBody>
      </p:sp>
      <p:sp>
        <p:nvSpPr>
          <p:cNvPr id="56339" name="Rectangle 19"/>
          <p:cNvSpPr/>
          <p:nvPr/>
        </p:nvSpPr>
        <p:spPr>
          <a:xfrm>
            <a:off x="4981575" y="3746500"/>
            <a:ext cx="6529388" cy="1168400"/>
          </a:xfrm>
          <a:prstGeom prst="rect">
            <a:avLst/>
          </a:prstGeom>
          <a:noFill/>
          <a:ln w="9525">
            <a:noFill/>
          </a:ln>
        </p:spPr>
        <p:txBody>
          <a:bodyPr lIns="108850" tIns="54425" rIns="108850" bIns="54425">
            <a:spAutoFit/>
          </a:bodyPr>
          <a:p>
            <a:pPr eaLnBrk="1" hangingPunct="1">
              <a:lnSpc>
                <a:spcPct val="145000"/>
              </a:lnSpc>
            </a:pPr>
            <a:r>
              <a:rPr lang="zh-CN" altLang="en-US" sz="2400" b="1" dirty="0">
                <a:latin typeface="微软雅黑" panose="020B0503020204020204" pitchFamily="34" charset="-122"/>
              </a:rPr>
              <a:t>借：资产减值损失    　</a:t>
            </a:r>
            <a:r>
              <a:rPr lang="en-US" altLang="zh-CN" sz="2400" b="1" dirty="0">
                <a:latin typeface="微软雅黑" panose="020B0503020204020204" pitchFamily="34" charset="-122"/>
              </a:rPr>
              <a:t>200</a:t>
            </a:r>
            <a:endParaRPr lang="en-US" altLang="zh-CN" sz="2400" b="1" dirty="0">
              <a:latin typeface="微软雅黑" panose="020B0503020204020204" pitchFamily="34" charset="-122"/>
            </a:endParaRPr>
          </a:p>
          <a:p>
            <a:pPr eaLnBrk="1" hangingPunct="1">
              <a:lnSpc>
                <a:spcPct val="145000"/>
              </a:lnSpc>
            </a:pPr>
            <a:r>
              <a:rPr lang="en-US" altLang="zh-CN" sz="2400" b="1" dirty="0">
                <a:latin typeface="微软雅黑" panose="020B0503020204020204" pitchFamily="34" charset="-122"/>
              </a:rPr>
              <a:t>       </a:t>
            </a:r>
            <a:r>
              <a:rPr lang="zh-CN" altLang="en-US" sz="2400" b="1" dirty="0">
                <a:latin typeface="微软雅黑" panose="020B0503020204020204" pitchFamily="34" charset="-122"/>
              </a:rPr>
              <a:t>贷：长期股权投资减值准备  </a:t>
            </a:r>
            <a:r>
              <a:rPr lang="en-US" altLang="zh-CN" sz="2400" b="1" dirty="0">
                <a:latin typeface="微软雅黑" panose="020B0503020204020204" pitchFamily="34" charset="-122"/>
              </a:rPr>
              <a:t>200</a:t>
            </a:r>
            <a:endParaRPr lang="en-US" altLang="zh-CN" sz="2400" b="1"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6336"/>
                                        </p:tgtEl>
                                        <p:attrNameLst>
                                          <p:attrName>style.visibility</p:attrName>
                                        </p:attrNameLst>
                                      </p:cBhvr>
                                      <p:to>
                                        <p:strVal val="visible"/>
                                      </p:to>
                                    </p:set>
                                    <p:animEffect transition="in" filter="blinds(horizontal)">
                                      <p:cBhvr>
                                        <p:cTn id="7" dur="500"/>
                                        <p:tgtEl>
                                          <p:spTgt spid="563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6337"/>
                                        </p:tgtEl>
                                        <p:attrNameLst>
                                          <p:attrName>style.visibility</p:attrName>
                                        </p:attrNameLst>
                                      </p:cBhvr>
                                      <p:to>
                                        <p:strVal val="visible"/>
                                      </p:to>
                                    </p:set>
                                    <p:animEffect transition="in" filter="blinds(horizontal)">
                                      <p:cBhvr>
                                        <p:cTn id="12" dur="500"/>
                                        <p:tgtEl>
                                          <p:spTgt spid="5633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6339"/>
                                        </p:tgtEl>
                                        <p:attrNameLst>
                                          <p:attrName>style.visibility</p:attrName>
                                        </p:attrNameLst>
                                      </p:cBhvr>
                                      <p:to>
                                        <p:strVal val="visible"/>
                                      </p:to>
                                    </p:set>
                                    <p:animEffect transition="in" filter="blinds(horizontal)">
                                      <p:cBhvr>
                                        <p:cTn id="17" dur="500"/>
                                        <p:tgtEl>
                                          <p:spTgt spid="56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6" grpId="0"/>
      <p:bldP spid="56337" grpId="0"/>
      <p:bldP spid="563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2290" name="Text Box 2"/>
          <p:cNvSpPr txBox="1"/>
          <p:nvPr/>
        </p:nvSpPr>
        <p:spPr>
          <a:xfrm>
            <a:off x="2540000" y="3200400"/>
            <a:ext cx="9144000" cy="1541463"/>
          </a:xfrm>
          <a:prstGeom prst="rect">
            <a:avLst/>
          </a:prstGeom>
          <a:noFill/>
          <a:ln w="9525" cap="flat" cmpd="sng">
            <a:solidFill>
              <a:srgbClr val="FF3300"/>
            </a:solidFill>
            <a:prstDash val="lgDashDot"/>
            <a:miter/>
            <a:headEnd type="none" w="med" len="med"/>
            <a:tailEnd type="none" w="med" len="med"/>
          </a:ln>
        </p:spPr>
        <p:txBody>
          <a:bodyPr lIns="108850" tIns="54425" rIns="108850" bIns="54425">
            <a:spAutoFit/>
          </a:bodyPr>
          <a:p>
            <a:pPr eaLnBrk="1" hangingPunct="1">
              <a:lnSpc>
                <a:spcPct val="130000"/>
              </a:lnSpc>
              <a:spcBef>
                <a:spcPct val="5000"/>
              </a:spcBef>
              <a:buFontTx/>
            </a:pPr>
            <a:r>
              <a:rPr lang="zh-CN" altLang="en-US" sz="2400" b="1" dirty="0">
                <a:solidFill>
                  <a:srgbClr val="C00000"/>
                </a:solidFill>
                <a:latin typeface="微软雅黑" panose="020B0503020204020204" pitchFamily="34" charset="-122"/>
              </a:rPr>
              <a:t>控制</a:t>
            </a:r>
            <a:r>
              <a:rPr lang="en-US" altLang="zh-CN" sz="2400" b="1" dirty="0">
                <a:solidFill>
                  <a:srgbClr val="3333FF"/>
                </a:solidFill>
                <a:latin typeface="微软雅黑" panose="020B0503020204020204" pitchFamily="34" charset="-122"/>
              </a:rPr>
              <a:t>——</a:t>
            </a:r>
            <a:r>
              <a:rPr lang="zh-CN" altLang="en-US" sz="2400" b="1" dirty="0">
                <a:latin typeface="微软雅黑" panose="020B0503020204020204" pitchFamily="34" charset="-122"/>
              </a:rPr>
              <a:t>是指投资方</a:t>
            </a:r>
            <a:r>
              <a:rPr lang="zh-CN" altLang="en-US" sz="2400" b="1" u="sng" dirty="0">
                <a:solidFill>
                  <a:srgbClr val="0000CC"/>
                </a:solidFill>
                <a:latin typeface="微软雅黑" panose="020B0503020204020204" pitchFamily="34" charset="-122"/>
              </a:rPr>
              <a:t>拥有对被投资方的权力</a:t>
            </a:r>
            <a:r>
              <a:rPr lang="zh-CN" altLang="en-US" sz="2400" b="1" dirty="0">
                <a:latin typeface="微软雅黑" panose="020B0503020204020204" pitchFamily="34" charset="-122"/>
              </a:rPr>
              <a:t>，通过参与被投资方的</a:t>
            </a:r>
            <a:r>
              <a:rPr lang="zh-CN" altLang="en-US" sz="2400" b="1" u="sng" dirty="0">
                <a:solidFill>
                  <a:srgbClr val="0000CC"/>
                </a:solidFill>
                <a:latin typeface="微软雅黑" panose="020B0503020204020204" pitchFamily="34" charset="-122"/>
              </a:rPr>
              <a:t>相关活动</a:t>
            </a:r>
            <a:r>
              <a:rPr lang="zh-CN" altLang="en-US" sz="2400" b="1" dirty="0">
                <a:latin typeface="微软雅黑" panose="020B0503020204020204" pitchFamily="34" charset="-122"/>
              </a:rPr>
              <a:t>而享有</a:t>
            </a:r>
            <a:r>
              <a:rPr lang="zh-CN" altLang="en-US" sz="2400" b="1" u="sng" dirty="0">
                <a:solidFill>
                  <a:srgbClr val="0000CC"/>
                </a:solidFill>
                <a:latin typeface="微软雅黑" panose="020B0503020204020204" pitchFamily="34" charset="-122"/>
              </a:rPr>
              <a:t>可变回报</a:t>
            </a:r>
            <a:r>
              <a:rPr lang="zh-CN" altLang="en-US" sz="2400" b="1" dirty="0">
                <a:latin typeface="微软雅黑" panose="020B0503020204020204" pitchFamily="34" charset="-122"/>
              </a:rPr>
              <a:t>，并且有能力运用对被投资方的权力影响其回报金额。 </a:t>
            </a:r>
            <a:r>
              <a:rPr lang="en-US" altLang="zh-CN" sz="2400" b="1" dirty="0">
                <a:solidFill>
                  <a:srgbClr val="CC0000"/>
                </a:solidFill>
                <a:latin typeface="微软雅黑" panose="020B0503020204020204" pitchFamily="34" charset="-122"/>
              </a:rPr>
              <a:t>《CAS33——</a:t>
            </a:r>
            <a:r>
              <a:rPr lang="zh-CN" altLang="en-US" sz="2400" b="1" dirty="0">
                <a:solidFill>
                  <a:srgbClr val="CC0000"/>
                </a:solidFill>
                <a:latin typeface="微软雅黑" panose="020B0503020204020204" pitchFamily="34" charset="-122"/>
              </a:rPr>
              <a:t>合并财务报表</a:t>
            </a:r>
            <a:r>
              <a:rPr lang="en-US" altLang="zh-CN" sz="2400" b="1" dirty="0">
                <a:solidFill>
                  <a:srgbClr val="CC0000"/>
                </a:solidFill>
                <a:latin typeface="微软雅黑" panose="020B0503020204020204" pitchFamily="34" charset="-122"/>
              </a:rPr>
              <a:t>》</a:t>
            </a:r>
            <a:endParaRPr lang="en-US" altLang="zh-CN" sz="2400" b="1" dirty="0">
              <a:solidFill>
                <a:srgbClr val="CC0000"/>
              </a:solidFill>
              <a:latin typeface="微软雅黑" panose="020B0503020204020204" pitchFamily="34" charset="-122"/>
            </a:endParaRPr>
          </a:p>
        </p:txBody>
      </p:sp>
      <p:sp>
        <p:nvSpPr>
          <p:cNvPr id="19460" name="AutoShape 3"/>
          <p:cNvSpPr/>
          <p:nvPr/>
        </p:nvSpPr>
        <p:spPr>
          <a:xfrm>
            <a:off x="406400" y="3276600"/>
            <a:ext cx="2209800" cy="935038"/>
          </a:xfrm>
          <a:custGeom>
            <a:avLst/>
            <a:gdLst>
              <a:gd name="txL" fmla="*/ 3375 w 21600"/>
              <a:gd name="txT" fmla="*/ 4185 h 21600"/>
              <a:gd name="txR" fmla="*/ 17320 w 21600"/>
              <a:gd name="txB" fmla="*/ 17415 h 21600"/>
            </a:gdLst>
            <a:ahLst/>
            <a:cxnLst>
              <a:cxn ang="17694720">
                <a:pos x="1494889" y="0"/>
              </a:cxn>
              <a:cxn ang="11796480">
                <a:pos x="0" y="467519"/>
              </a:cxn>
              <a:cxn ang="5898240">
                <a:pos x="1494889" y="935038"/>
              </a:cxn>
              <a:cxn ang="0">
                <a:pos x="2209800" y="467519"/>
              </a:cxn>
            </a:cxnLst>
            <a:rect l="txL" t="txT" r="txR" b="txB"/>
            <a:pathLst>
              <a:path w="21600" h="21600">
                <a:moveTo>
                  <a:pt x="14612" y="0"/>
                </a:moveTo>
                <a:lnTo>
                  <a:pt x="14612" y="4185"/>
                </a:lnTo>
                <a:lnTo>
                  <a:pt x="3375" y="4185"/>
                </a:lnTo>
                <a:lnTo>
                  <a:pt x="3375" y="17415"/>
                </a:lnTo>
                <a:lnTo>
                  <a:pt x="14612" y="17415"/>
                </a:lnTo>
                <a:lnTo>
                  <a:pt x="14612" y="21600"/>
                </a:lnTo>
                <a:lnTo>
                  <a:pt x="21600" y="10800"/>
                </a:lnTo>
                <a:lnTo>
                  <a:pt x="14612" y="0"/>
                </a:lnTo>
                <a:close/>
              </a:path>
              <a:path w="21600" h="21600">
                <a:moveTo>
                  <a:pt x="1350" y="4185"/>
                </a:moveTo>
                <a:lnTo>
                  <a:pt x="1350" y="17415"/>
                </a:lnTo>
                <a:lnTo>
                  <a:pt x="2700" y="17415"/>
                </a:lnTo>
                <a:lnTo>
                  <a:pt x="2700" y="4185"/>
                </a:lnTo>
                <a:lnTo>
                  <a:pt x="1350" y="4185"/>
                </a:lnTo>
                <a:close/>
              </a:path>
              <a:path w="21600" h="21600">
                <a:moveTo>
                  <a:pt x="0" y="4185"/>
                </a:moveTo>
                <a:lnTo>
                  <a:pt x="0" y="17415"/>
                </a:lnTo>
                <a:lnTo>
                  <a:pt x="675" y="17415"/>
                </a:lnTo>
                <a:lnTo>
                  <a:pt x="675" y="4185"/>
                </a:lnTo>
                <a:lnTo>
                  <a:pt x="0" y="4185"/>
                </a:lnTo>
                <a:close/>
              </a:path>
            </a:pathLst>
          </a:custGeom>
          <a:gradFill rotWithShape="1">
            <a:gsLst>
              <a:gs pos="0">
                <a:srgbClr val="5E6D76"/>
              </a:gs>
              <a:gs pos="50000">
                <a:srgbClr val="CCECFF"/>
              </a:gs>
              <a:gs pos="100000">
                <a:srgbClr val="5E6D76"/>
              </a:gs>
            </a:gsLst>
            <a:lin ang="5400000" scaled="1"/>
            <a:tileRect/>
          </a:gradFill>
          <a:ln w="9525" cap="flat" cmpd="sng">
            <a:solidFill>
              <a:srgbClr val="CCECFF"/>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400" b="1" dirty="0">
                <a:solidFill>
                  <a:srgbClr val="FF3300"/>
                </a:solidFill>
                <a:latin typeface="微软雅黑" panose="020B0503020204020204" pitchFamily="34" charset="-122"/>
              </a:rPr>
              <a:t>控制的定义</a:t>
            </a:r>
            <a:endParaRPr lang="zh-CN" altLang="en-US" sz="2400" b="1" dirty="0">
              <a:solidFill>
                <a:srgbClr val="FF3300"/>
              </a:solidFill>
              <a:latin typeface="微软雅黑" panose="020B0503020204020204" pitchFamily="34" charset="-122"/>
            </a:endParaRPr>
          </a:p>
        </p:txBody>
      </p:sp>
      <p:sp>
        <p:nvSpPr>
          <p:cNvPr id="12295" name="AutoShape 7"/>
          <p:cNvSpPr/>
          <p:nvPr/>
        </p:nvSpPr>
        <p:spPr>
          <a:xfrm>
            <a:off x="4356100" y="4914900"/>
            <a:ext cx="7048500" cy="1143000"/>
          </a:xfrm>
          <a:prstGeom prst="borderCallout2">
            <a:avLst>
              <a:gd name="adj1" fmla="val 10000"/>
              <a:gd name="adj2" fmla="val -1083"/>
              <a:gd name="adj3" fmla="val 10000"/>
              <a:gd name="adj4" fmla="val -5903"/>
              <a:gd name="adj5" fmla="val -71528"/>
              <a:gd name="adj6" fmla="val -11352"/>
            </a:avLst>
          </a:prstGeom>
          <a:noFill/>
          <a:ln w="9525" cap="flat" cmpd="sng">
            <a:solidFill>
              <a:srgbClr val="FF0000"/>
            </a:solidFill>
            <a:prstDash val="solid"/>
            <a:miter/>
            <a:headEnd type="none" w="med" len="med"/>
            <a:tailEnd type="none" w="med" len="med"/>
          </a:ln>
        </p:spPr>
        <p:txBody>
          <a:bodyPr lIns="108850" tIns="54425" rIns="108850" bIns="54425"/>
          <a:p>
            <a:pPr eaLnBrk="1" hangingPunct="1">
              <a:lnSpc>
                <a:spcPct val="120000"/>
              </a:lnSpc>
              <a:buFontTx/>
            </a:pPr>
            <a:r>
              <a:rPr lang="zh-CN" altLang="en-US" sz="2000" b="1" dirty="0">
                <a:solidFill>
                  <a:srgbClr val="CC0000"/>
                </a:solidFill>
                <a:latin typeface="微软雅黑" panose="020B0503020204020204" pitchFamily="34" charset="-122"/>
              </a:rPr>
              <a:t>相关活动</a:t>
            </a:r>
            <a:r>
              <a:rPr lang="en-US" altLang="zh-CN" sz="2000" b="1" dirty="0">
                <a:solidFill>
                  <a:srgbClr val="CC0000"/>
                </a:solidFill>
                <a:latin typeface="微软雅黑" panose="020B0503020204020204" pitchFamily="34" charset="-122"/>
              </a:rPr>
              <a:t>——</a:t>
            </a:r>
            <a:r>
              <a:rPr lang="zh-CN" altLang="en-US" sz="2000" b="1" dirty="0">
                <a:solidFill>
                  <a:srgbClr val="0000CC"/>
                </a:solidFill>
                <a:latin typeface="微软雅黑" panose="020B0503020204020204" pitchFamily="34" charset="-122"/>
              </a:rPr>
              <a:t>是指对被投资方的回报产生重大影响的活动。</a:t>
            </a:r>
            <a:r>
              <a:rPr lang="zh-CN" altLang="en-US" sz="2000" b="1" dirty="0">
                <a:latin typeface="微软雅黑" panose="020B0503020204020204" pitchFamily="34" charset="-122"/>
              </a:rPr>
              <a:t>通常包括商品或劳务的销售和购买、金融资产的管理、资产的购买和处置、研究与开发活动以及融资活动等 </a:t>
            </a:r>
            <a:endParaRPr lang="zh-CN" altLang="en-US" sz="2000" b="1" dirty="0">
              <a:latin typeface="微软雅黑" panose="020B0503020204020204" pitchFamily="34" charset="-122"/>
            </a:endParaRPr>
          </a:p>
        </p:txBody>
      </p:sp>
      <p:sp>
        <p:nvSpPr>
          <p:cNvPr id="12296" name="AutoShape 8"/>
          <p:cNvSpPr/>
          <p:nvPr/>
        </p:nvSpPr>
        <p:spPr>
          <a:xfrm>
            <a:off x="457200" y="1003300"/>
            <a:ext cx="4864100" cy="1803400"/>
          </a:xfrm>
          <a:prstGeom prst="borderCallout2">
            <a:avLst>
              <a:gd name="adj1" fmla="val 6338"/>
              <a:gd name="adj2" fmla="val 101565"/>
              <a:gd name="adj3" fmla="val 6338"/>
              <a:gd name="adj4" fmla="val 105745"/>
              <a:gd name="adj5" fmla="val 136005"/>
              <a:gd name="adj6" fmla="val 110051"/>
            </a:avLst>
          </a:prstGeom>
          <a:noFill/>
          <a:ln w="9525" cap="flat" cmpd="sng">
            <a:solidFill>
              <a:srgbClr val="FF0000"/>
            </a:solidFill>
            <a:prstDash val="solid"/>
            <a:miter/>
            <a:headEnd type="none" w="med" len="med"/>
            <a:tailEnd type="none" w="med" len="med"/>
          </a:ln>
        </p:spPr>
        <p:txBody>
          <a:bodyPr lIns="108850" tIns="54425" rIns="108850" bIns="54425"/>
          <a:p>
            <a:pPr eaLnBrk="1" hangingPunct="1">
              <a:lnSpc>
                <a:spcPct val="140000"/>
              </a:lnSpc>
              <a:buFontTx/>
            </a:pPr>
            <a:r>
              <a:rPr lang="en-US" altLang="zh-CN" sz="2000" dirty="0">
                <a:latin typeface="微软雅黑" panose="020B0503020204020204" pitchFamily="34" charset="-122"/>
              </a:rPr>
              <a:t> </a:t>
            </a:r>
            <a:r>
              <a:rPr lang="zh-CN" altLang="en-US" sz="2000" b="1" dirty="0">
                <a:latin typeface="微软雅黑" panose="020B0503020204020204" pitchFamily="34" charset="-122"/>
              </a:rPr>
              <a:t>投资方享有现时权利使其目前</a:t>
            </a:r>
            <a:r>
              <a:rPr lang="zh-CN" altLang="en-US" sz="2000" b="1" dirty="0">
                <a:solidFill>
                  <a:srgbClr val="CC0000"/>
                </a:solidFill>
                <a:latin typeface="微软雅黑" panose="020B0503020204020204" pitchFamily="34" charset="-122"/>
              </a:rPr>
              <a:t>有能力主导被投资方的相关活动</a:t>
            </a:r>
            <a:r>
              <a:rPr lang="zh-CN" altLang="en-US" sz="2000" b="1" dirty="0">
                <a:latin typeface="微软雅黑" panose="020B0503020204020204" pitchFamily="34" charset="-122"/>
              </a:rPr>
              <a:t>，而不论其是否实际行使该权利，</a:t>
            </a:r>
            <a:r>
              <a:rPr lang="zh-CN" altLang="en-US" sz="2000" b="1" dirty="0">
                <a:solidFill>
                  <a:srgbClr val="0000CC"/>
                </a:solidFill>
                <a:latin typeface="微软雅黑" panose="020B0503020204020204" pitchFamily="34" charset="-122"/>
              </a:rPr>
              <a:t>视为投资方拥有对被投资方的权力</a:t>
            </a:r>
            <a:endParaRPr lang="zh-CN" altLang="en-US" sz="2000" dirty="0">
              <a:solidFill>
                <a:srgbClr val="0000CC"/>
              </a:solidFill>
              <a:latin typeface="微软雅黑" panose="020B0503020204020204" pitchFamily="34" charset="-122"/>
            </a:endParaRPr>
          </a:p>
        </p:txBody>
      </p:sp>
      <p:sp>
        <p:nvSpPr>
          <p:cNvPr id="12299" name="AutoShape 11"/>
          <p:cNvSpPr/>
          <p:nvPr/>
        </p:nvSpPr>
        <p:spPr>
          <a:xfrm>
            <a:off x="7607300" y="1270000"/>
            <a:ext cx="4076700" cy="1524000"/>
          </a:xfrm>
          <a:prstGeom prst="borderCallout2">
            <a:avLst>
              <a:gd name="adj1" fmla="val 7500"/>
              <a:gd name="adj2" fmla="val -1870"/>
              <a:gd name="adj3" fmla="val 7500"/>
              <a:gd name="adj4" fmla="val -20718"/>
              <a:gd name="adj5" fmla="val 176356"/>
              <a:gd name="adj6" fmla="val -40069"/>
            </a:avLst>
          </a:prstGeom>
          <a:noFill/>
          <a:ln w="9525" cap="flat" cmpd="sng">
            <a:solidFill>
              <a:srgbClr val="FF0000"/>
            </a:solidFill>
            <a:prstDash val="solid"/>
            <a:miter/>
            <a:headEnd type="none" w="med" len="med"/>
            <a:tailEnd type="none" w="med" len="med"/>
          </a:ln>
        </p:spPr>
        <p:txBody>
          <a:bodyPr lIns="108850" tIns="54425" rIns="108850" bIns="54425"/>
          <a:p>
            <a:pPr eaLnBrk="1" hangingPunct="1">
              <a:lnSpc>
                <a:spcPct val="140000"/>
              </a:lnSpc>
              <a:buFontTx/>
            </a:pPr>
            <a:r>
              <a:rPr lang="zh-CN" altLang="en-US" sz="2000" b="1" dirty="0">
                <a:latin typeface="微软雅黑" panose="020B0503020204020204" pitchFamily="34" charset="-122"/>
              </a:rPr>
              <a:t>投资方自被投资方取得的</a:t>
            </a:r>
            <a:r>
              <a:rPr lang="zh-CN" altLang="en-US" sz="2000" b="1" dirty="0">
                <a:solidFill>
                  <a:srgbClr val="CC0000"/>
                </a:solidFill>
                <a:latin typeface="微软雅黑" panose="020B0503020204020204" pitchFamily="34" charset="-122"/>
              </a:rPr>
              <a:t>回报</a:t>
            </a:r>
            <a:r>
              <a:rPr lang="zh-CN" altLang="en-US" sz="2000" b="1" dirty="0">
                <a:solidFill>
                  <a:srgbClr val="0000CC"/>
                </a:solidFill>
                <a:latin typeface="微软雅黑" panose="020B0503020204020204" pitchFamily="34" charset="-122"/>
              </a:rPr>
              <a:t>可能会随着被投资方业绩而变动的</a:t>
            </a:r>
            <a:r>
              <a:rPr lang="zh-CN" altLang="en-US" sz="2000" b="1" dirty="0">
                <a:latin typeface="微软雅黑" panose="020B0503020204020204" pitchFamily="34" charset="-122"/>
              </a:rPr>
              <a:t>，视为享有</a:t>
            </a:r>
            <a:r>
              <a:rPr lang="zh-CN" altLang="en-US" sz="2000" b="1" dirty="0">
                <a:solidFill>
                  <a:srgbClr val="CC0000"/>
                </a:solidFill>
                <a:latin typeface="微软雅黑" panose="020B0503020204020204" pitchFamily="34" charset="-122"/>
              </a:rPr>
              <a:t>可变回报</a:t>
            </a:r>
            <a:r>
              <a:rPr lang="zh-CN" altLang="en-US" sz="2000" dirty="0">
                <a:latin typeface="微软雅黑" panose="020B0503020204020204" pitchFamily="34" charset="-122"/>
              </a:rPr>
              <a:t> </a:t>
            </a:r>
            <a:endParaRPr lang="zh-CN" altLang="en-US" sz="2000"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1000" fill="hold"/>
                                        <p:tgtEl>
                                          <p:spTgt spid="12290"/>
                                        </p:tgtEl>
                                        <p:attrNameLst>
                                          <p:attrName>ppt_x</p:attrName>
                                        </p:attrNameLst>
                                      </p:cBhvr>
                                      <p:tavLst>
                                        <p:tav tm="0">
                                          <p:val>
                                            <p:strVal val="0-#ppt_w/2"/>
                                          </p:val>
                                        </p:tav>
                                        <p:tav tm="100000">
                                          <p:val>
                                            <p:strVal val="#ppt_x"/>
                                          </p:val>
                                        </p:tav>
                                      </p:tavLst>
                                    </p:anim>
                                    <p:anim calcmode="lin" valueType="num">
                                      <p:cBhvr additive="base">
                                        <p:cTn id="8" dur="1000" fill="hold"/>
                                        <p:tgtEl>
                                          <p:spTgt spid="122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6"/>
                                        </p:tgtEl>
                                        <p:attrNameLst>
                                          <p:attrName>style.visibility</p:attrName>
                                        </p:attrNameLst>
                                      </p:cBhvr>
                                      <p:to>
                                        <p:strVal val="visible"/>
                                      </p:to>
                                    </p:set>
                                    <p:anim calcmode="lin" valueType="num">
                                      <p:cBhvr additive="base">
                                        <p:cTn id="13" dur="1000" fill="hold"/>
                                        <p:tgtEl>
                                          <p:spTgt spid="12296"/>
                                        </p:tgtEl>
                                        <p:attrNameLst>
                                          <p:attrName>ppt_x</p:attrName>
                                        </p:attrNameLst>
                                      </p:cBhvr>
                                      <p:tavLst>
                                        <p:tav tm="0">
                                          <p:val>
                                            <p:strVal val="0-#ppt_w/2"/>
                                          </p:val>
                                        </p:tav>
                                        <p:tav tm="100000">
                                          <p:val>
                                            <p:strVal val="#ppt_x"/>
                                          </p:val>
                                        </p:tav>
                                      </p:tavLst>
                                    </p:anim>
                                    <p:anim calcmode="lin" valueType="num">
                                      <p:cBhvr additive="base">
                                        <p:cTn id="14" dur="1000" fill="hold"/>
                                        <p:tgtEl>
                                          <p:spTgt spid="1229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5"/>
                                        </p:tgtEl>
                                        <p:attrNameLst>
                                          <p:attrName>style.visibility</p:attrName>
                                        </p:attrNameLst>
                                      </p:cBhvr>
                                      <p:to>
                                        <p:strVal val="visible"/>
                                      </p:to>
                                    </p:set>
                                    <p:anim calcmode="lin" valueType="num">
                                      <p:cBhvr additive="base">
                                        <p:cTn id="19" dur="1000" fill="hold"/>
                                        <p:tgtEl>
                                          <p:spTgt spid="12295"/>
                                        </p:tgtEl>
                                        <p:attrNameLst>
                                          <p:attrName>ppt_x</p:attrName>
                                        </p:attrNameLst>
                                      </p:cBhvr>
                                      <p:tavLst>
                                        <p:tav tm="0">
                                          <p:val>
                                            <p:strVal val="0-#ppt_w/2"/>
                                          </p:val>
                                        </p:tav>
                                        <p:tav tm="100000">
                                          <p:val>
                                            <p:strVal val="#ppt_x"/>
                                          </p:val>
                                        </p:tav>
                                      </p:tavLst>
                                    </p:anim>
                                    <p:anim calcmode="lin" valueType="num">
                                      <p:cBhvr additive="base">
                                        <p:cTn id="20" dur="1000" fill="hold"/>
                                        <p:tgtEl>
                                          <p:spTgt spid="1229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2299"/>
                                        </p:tgtEl>
                                        <p:attrNameLst>
                                          <p:attrName>style.visibility</p:attrName>
                                        </p:attrNameLst>
                                      </p:cBhvr>
                                      <p:to>
                                        <p:strVal val="visible"/>
                                      </p:to>
                                    </p:set>
                                    <p:anim calcmode="lin" valueType="num">
                                      <p:cBhvr additive="base">
                                        <p:cTn id="25" dur="1000" fill="hold"/>
                                        <p:tgtEl>
                                          <p:spTgt spid="12299"/>
                                        </p:tgtEl>
                                        <p:attrNameLst>
                                          <p:attrName>ppt_x</p:attrName>
                                        </p:attrNameLst>
                                      </p:cBhvr>
                                      <p:tavLst>
                                        <p:tav tm="0">
                                          <p:val>
                                            <p:strVal val="1+#ppt_w/2"/>
                                          </p:val>
                                        </p:tav>
                                        <p:tav tm="100000">
                                          <p:val>
                                            <p:strVal val="#ppt_x"/>
                                          </p:val>
                                        </p:tav>
                                      </p:tavLst>
                                    </p:anim>
                                    <p:anim calcmode="lin" valueType="num">
                                      <p:cBhvr additive="base">
                                        <p:cTn id="26" dur="1000" fill="hold"/>
                                        <p:tgtEl>
                                          <p:spTgt spid="122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5" grpId="0" animBg="1"/>
      <p:bldP spid="12296" grpId="0" animBg="1"/>
      <p:bldP spid="1229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21" name="AutoShape 9"/>
          <p:cNvSpPr/>
          <p:nvPr/>
        </p:nvSpPr>
        <p:spPr>
          <a:xfrm>
            <a:off x="623888" y="3429000"/>
            <a:ext cx="10753725" cy="1317625"/>
          </a:xfrm>
          <a:prstGeom prst="roundRect">
            <a:avLst>
              <a:gd name="adj" fmla="val 13745"/>
            </a:avLst>
          </a:prstGeom>
          <a:noFill/>
          <a:ln w="9525" cap="flat" cmpd="sng">
            <a:solidFill>
              <a:schemeClr val="accent1"/>
            </a:solidFill>
            <a:prstDash val="lgDashDotDot"/>
            <a:headEnd type="none" w="med" len="med"/>
            <a:tailEnd type="none" w="med" len="med"/>
          </a:ln>
        </p:spPr>
        <p:txBody>
          <a:bodyPr lIns="108850" tIns="54425" rIns="108850" bIns="54425" anchor="ctr" anchorCtr="0"/>
          <a:p>
            <a:pPr>
              <a:lnSpc>
                <a:spcPct val="140000"/>
              </a:lnSpc>
              <a:buClr>
                <a:schemeClr val="accent2"/>
              </a:buClr>
              <a:buFont typeface="Wingdings" panose="05000000000000000000" pitchFamily="2" charset="2"/>
              <a:buChar char="Ø"/>
            </a:pPr>
            <a:r>
              <a:rPr lang="zh-CN" altLang="en-US" sz="2400" b="1" dirty="0">
                <a:solidFill>
                  <a:srgbClr val="3333FF"/>
                </a:solidFill>
                <a:latin typeface="微软雅黑" panose="020B0503020204020204" pitchFamily="34" charset="-122"/>
              </a:rPr>
              <a:t>权益法</a:t>
            </a:r>
            <a:r>
              <a:rPr lang="en-US" altLang="zh-CN" sz="2400" b="1" dirty="0">
                <a:solidFill>
                  <a:srgbClr val="3333FF"/>
                </a:solidFill>
                <a:latin typeface="微软雅黑" panose="020B0503020204020204" pitchFamily="34" charset="-122"/>
              </a:rPr>
              <a:t>——</a:t>
            </a:r>
            <a:r>
              <a:rPr lang="zh-CN" altLang="en-US" sz="2400" b="1" dirty="0">
                <a:solidFill>
                  <a:srgbClr val="000000"/>
                </a:solidFill>
                <a:latin typeface="微软雅黑" panose="020B0503020204020204" pitchFamily="34" charset="-122"/>
              </a:rPr>
              <a:t>是指投资以初始投资成本计量后，在投资持有期间根据投资企业享有被投资单位所有者权益份额的变动对投资的账面价值进行</a:t>
            </a:r>
            <a:r>
              <a:rPr lang="zh-CN" altLang="en-US" sz="2400" b="1" dirty="0">
                <a:solidFill>
                  <a:srgbClr val="0000CC"/>
                </a:solidFill>
                <a:latin typeface="微软雅黑" panose="020B0503020204020204" pitchFamily="34" charset="-122"/>
              </a:rPr>
              <a:t>调整</a:t>
            </a:r>
            <a:r>
              <a:rPr lang="zh-CN" altLang="en-US" sz="2400" b="1" dirty="0">
                <a:solidFill>
                  <a:srgbClr val="000000"/>
                </a:solidFill>
                <a:latin typeface="微软雅黑" panose="020B0503020204020204" pitchFamily="34" charset="-122"/>
              </a:rPr>
              <a:t>的方法。</a:t>
            </a:r>
            <a:endParaRPr lang="zh-CN" altLang="en-US" sz="2400" b="1" dirty="0">
              <a:solidFill>
                <a:srgbClr val="000000"/>
              </a:solidFill>
              <a:latin typeface="微软雅黑" panose="020B0503020204020204" pitchFamily="34" charset="-122"/>
            </a:endParaRPr>
          </a:p>
        </p:txBody>
      </p:sp>
      <p:pic>
        <p:nvPicPr>
          <p:cNvPr id="71684" name="Picture 5" descr="BD07153_"/>
          <p:cNvPicPr>
            <a:picLocks noChangeAspect="1"/>
          </p:cNvPicPr>
          <p:nvPr/>
        </p:nvPicPr>
        <p:blipFill>
          <a:blip r:embed="rId1"/>
          <a:stretch>
            <a:fillRect/>
          </a:stretch>
        </p:blipFill>
        <p:spPr>
          <a:xfrm>
            <a:off x="10128250" y="404813"/>
            <a:ext cx="1574800" cy="1219200"/>
          </a:xfrm>
          <a:prstGeom prst="rect">
            <a:avLst/>
          </a:prstGeom>
          <a:noFill/>
          <a:ln w="9525">
            <a:noFill/>
          </a:ln>
        </p:spPr>
      </p:pic>
      <p:sp>
        <p:nvSpPr>
          <p:cNvPr id="71685" name="Rectangle 11"/>
          <p:cNvSpPr/>
          <p:nvPr/>
        </p:nvSpPr>
        <p:spPr>
          <a:xfrm>
            <a:off x="876300" y="1338263"/>
            <a:ext cx="2068513" cy="519112"/>
          </a:xfrm>
          <a:prstGeom prst="rect">
            <a:avLst/>
          </a:prstGeom>
          <a:noFill/>
          <a:ln w="9525">
            <a:noFill/>
          </a:ln>
        </p:spPr>
        <p:txBody>
          <a:bodyPr wrap="none">
            <a:spAutoFit/>
          </a:bodyPr>
          <a:p>
            <a:pPr eaLnBrk="1" hangingPunct="1"/>
            <a:r>
              <a:rPr lang="zh-CN" altLang="en-US" sz="2800" b="1" dirty="0">
                <a:solidFill>
                  <a:srgbClr val="C00000"/>
                </a:solidFill>
                <a:latin typeface="微软雅黑" panose="020B0503020204020204" pitchFamily="34" charset="-122"/>
              </a:rPr>
              <a:t>二、 权益法</a:t>
            </a:r>
            <a:endParaRPr lang="zh-CN" altLang="en-US" sz="2800" b="1" dirty="0">
              <a:solidFill>
                <a:srgbClr val="C00000"/>
              </a:solidFill>
              <a:latin typeface="微软雅黑" panose="020B0503020204020204" pitchFamily="34" charset="-122"/>
            </a:endParaRPr>
          </a:p>
        </p:txBody>
      </p:sp>
      <p:sp>
        <p:nvSpPr>
          <p:cNvPr id="71686" name="Rectangle 12"/>
          <p:cNvSpPr/>
          <p:nvPr/>
        </p:nvSpPr>
        <p:spPr>
          <a:xfrm>
            <a:off x="723900" y="2292350"/>
            <a:ext cx="4451350" cy="604838"/>
          </a:xfrm>
          <a:prstGeom prst="rect">
            <a:avLst/>
          </a:prstGeom>
          <a:noFill/>
          <a:ln w="9525">
            <a:noFill/>
          </a:ln>
        </p:spPr>
        <p:txBody>
          <a:bodyPr wrap="none">
            <a:spAutoFit/>
          </a:bodyPr>
          <a:p>
            <a:pPr>
              <a:lnSpc>
                <a:spcPct val="120000"/>
              </a:lnSpc>
              <a:buClr>
                <a:schemeClr val="accent2"/>
              </a:buClr>
              <a:buFont typeface="Wingdings" panose="05000000000000000000" pitchFamily="2" charset="2"/>
            </a:pPr>
            <a:r>
              <a:rPr lang="zh-CN" altLang="en-US" sz="2800" b="1" dirty="0">
                <a:solidFill>
                  <a:srgbClr val="0000CC"/>
                </a:solidFill>
                <a:latin typeface="Arial" panose="020B0604020202020204" pitchFamily="34" charset="0"/>
              </a:rPr>
              <a:t>（一）权益法及其适用范围</a:t>
            </a:r>
            <a:endParaRPr lang="zh-CN" altLang="en-US" sz="2800" b="1" dirty="0">
              <a:solidFill>
                <a:srgbClr val="0000CC"/>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1321"/>
                                        </p:tgtEl>
                                        <p:attrNameLst>
                                          <p:attrName>style.visibility</p:attrName>
                                        </p:attrNameLst>
                                      </p:cBhvr>
                                      <p:to>
                                        <p:strVal val="visible"/>
                                      </p:to>
                                    </p:set>
                                    <p:animEffect transition="in" filter="blinds(horizontal)">
                                      <p:cBhvr>
                                        <p:cTn id="7" dur="500"/>
                                        <p:tgtEl>
                                          <p:spTgt spid="141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2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a:spLocks noGrp="1"/>
          </p:cNvSpPr>
          <p:nvPr>
            <p:ph type="title"/>
          </p:nvPr>
        </p:nvSpPr>
        <p:spPr>
          <a:prstGeom prst="rect">
            <a:avLst/>
          </a:prstGeom>
          <a:noFill/>
          <a:ln w="9525">
            <a:noFill/>
          </a:ln>
        </p:spPr>
        <p:txBody>
          <a:bodyPr lIns="108850" tIns="54425" rIns="108850" bIns="54425"/>
          <a:p>
            <a:pPr eaLnBrk="1" hangingPunct="1"/>
            <a:r>
              <a:rPr lang="en-US" altLang="zh-CN" sz="2600" b="1" dirty="0">
                <a:solidFill>
                  <a:srgbClr val="0000CC"/>
                </a:solidFill>
                <a:latin typeface="微软雅黑" panose="020B0503020204020204" pitchFamily="34" charset="-122"/>
              </a:rPr>
              <a:t>         </a:t>
            </a:r>
            <a:r>
              <a:rPr lang="zh-CN" altLang="en-US" sz="2800" b="1" dirty="0">
                <a:solidFill>
                  <a:srgbClr val="0000CC"/>
                </a:solidFill>
                <a:latin typeface="微软雅黑" panose="020B0503020204020204" pitchFamily="34" charset="-122"/>
              </a:rPr>
              <a:t>长期股权投资</a:t>
            </a:r>
            <a:endParaRPr lang="zh-CN" altLang="en-US" sz="2800" b="1" dirty="0">
              <a:solidFill>
                <a:srgbClr val="0000CC"/>
              </a:solidFill>
              <a:latin typeface="微软雅黑" panose="020B0503020204020204" pitchFamily="34" charset="-122"/>
            </a:endParaRPr>
          </a:p>
        </p:txBody>
      </p:sp>
      <p:sp>
        <p:nvSpPr>
          <p:cNvPr id="73731" name="页脚占位符 4"/>
          <p:cNvSpPr txBox="1">
            <a:spLocks noGrp="1"/>
          </p:cNvSpPr>
          <p:nvPr/>
        </p:nvSpPr>
        <p:spPr>
          <a:xfrm>
            <a:off x="4165600" y="6245225"/>
            <a:ext cx="3860800" cy="476250"/>
          </a:xfrm>
          <a:prstGeom prst="rect">
            <a:avLst/>
          </a:prstGeom>
          <a:noFill/>
          <a:ln w="9525">
            <a:noFill/>
          </a:ln>
        </p:spPr>
        <p:txBody>
          <a:bodyPr lIns="108850" tIns="54425" rIns="108850" bIns="54425"/>
          <a:p>
            <a:r>
              <a:rPr lang="zh-CN" altLang="en-US" dirty="0">
                <a:latin typeface="Arial" panose="020B0604020202020204" pitchFamily="34" charset="0"/>
                <a:ea typeface="宋体" panose="02010600030101010101" pitchFamily="2" charset="-122"/>
              </a:rPr>
              <a:t>南京审计大学   路国平</a:t>
            </a:r>
            <a:endParaRPr lang="zh-CN" altLang="en-US" dirty="0">
              <a:latin typeface="Arial" panose="020B0604020202020204" pitchFamily="34" charset="0"/>
              <a:ea typeface="宋体" panose="02010600030101010101" pitchFamily="2" charset="-122"/>
            </a:endParaRPr>
          </a:p>
        </p:txBody>
      </p:sp>
      <p:sp>
        <p:nvSpPr>
          <p:cNvPr id="59395" name="Line 3"/>
          <p:cNvSpPr/>
          <p:nvPr/>
        </p:nvSpPr>
        <p:spPr>
          <a:xfrm>
            <a:off x="1200150" y="1844675"/>
            <a:ext cx="10272713" cy="0"/>
          </a:xfrm>
          <a:prstGeom prst="line">
            <a:avLst/>
          </a:prstGeom>
          <a:ln w="38100" cap="flat" cmpd="sng">
            <a:solidFill>
              <a:schemeClr val="tx1"/>
            </a:solidFill>
            <a:prstDash val="solid"/>
            <a:miter/>
            <a:headEnd type="none" w="med" len="med"/>
            <a:tailEnd type="none" w="med" len="med"/>
          </a:ln>
        </p:spPr>
      </p:sp>
      <p:sp>
        <p:nvSpPr>
          <p:cNvPr id="59396" name="Line 4"/>
          <p:cNvSpPr/>
          <p:nvPr/>
        </p:nvSpPr>
        <p:spPr>
          <a:xfrm flipH="1">
            <a:off x="6359525" y="1844675"/>
            <a:ext cx="25400" cy="3138488"/>
          </a:xfrm>
          <a:prstGeom prst="line">
            <a:avLst/>
          </a:prstGeom>
          <a:ln w="38100" cap="flat" cmpd="sng">
            <a:solidFill>
              <a:schemeClr val="tx1"/>
            </a:solidFill>
            <a:prstDash val="solid"/>
            <a:miter/>
            <a:headEnd type="none" w="med" len="med"/>
            <a:tailEnd type="none" w="med" len="med"/>
          </a:ln>
        </p:spPr>
      </p:sp>
      <p:sp>
        <p:nvSpPr>
          <p:cNvPr id="59397" name="Rectangle 5"/>
          <p:cNvSpPr/>
          <p:nvPr/>
        </p:nvSpPr>
        <p:spPr>
          <a:xfrm>
            <a:off x="608013" y="2001838"/>
            <a:ext cx="4989512" cy="565150"/>
          </a:xfrm>
          <a:prstGeom prst="rect">
            <a:avLst/>
          </a:prstGeom>
          <a:noFill/>
          <a:ln w="9525">
            <a:noFill/>
          </a:ln>
        </p:spPr>
        <p:txBody>
          <a:bodyPr lIns="108850" tIns="54425" rIns="108850" bIns="54425">
            <a:spAutoFit/>
          </a:bodyPr>
          <a:p>
            <a:pPr eaLnBrk="1" hangingPunct="1">
              <a:lnSpc>
                <a:spcPct val="125000"/>
              </a:lnSpc>
              <a:spcBef>
                <a:spcPct val="35000"/>
              </a:spcBef>
              <a:buClr>
                <a:schemeClr val="accent1"/>
              </a:buClr>
              <a:buSzPct val="65000"/>
              <a:buFont typeface="Wingdings" panose="05000000000000000000" pitchFamily="2" charset="2"/>
            </a:pPr>
            <a:r>
              <a:rPr lang="zh-CN" altLang="en-US" sz="2400" b="1" dirty="0">
                <a:latin typeface="微软雅黑" panose="020B0503020204020204" pitchFamily="34" charset="-122"/>
              </a:rPr>
              <a:t>（</a:t>
            </a:r>
            <a:r>
              <a:rPr lang="en-US" altLang="zh-CN" sz="2400" b="1" dirty="0">
                <a:latin typeface="微软雅黑" panose="020B0503020204020204" pitchFamily="34" charset="-122"/>
              </a:rPr>
              <a:t>1</a:t>
            </a:r>
            <a:r>
              <a:rPr lang="zh-CN" altLang="en-US" sz="2400" b="1" dirty="0">
                <a:latin typeface="微软雅黑" panose="020B0503020204020204" pitchFamily="34" charset="-122"/>
              </a:rPr>
              <a:t>）初始投资或追加投资的成本</a:t>
            </a:r>
            <a:endParaRPr lang="zh-CN" altLang="en-US" sz="2400" b="1" dirty="0">
              <a:latin typeface="微软雅黑" panose="020B0503020204020204" pitchFamily="34" charset="-122"/>
            </a:endParaRPr>
          </a:p>
        </p:txBody>
      </p:sp>
      <p:sp>
        <p:nvSpPr>
          <p:cNvPr id="59398" name="Rectangle 6"/>
          <p:cNvSpPr/>
          <p:nvPr/>
        </p:nvSpPr>
        <p:spPr>
          <a:xfrm>
            <a:off x="6492875" y="1916113"/>
            <a:ext cx="5280025" cy="1130300"/>
          </a:xfrm>
          <a:prstGeom prst="rect">
            <a:avLst/>
          </a:prstGeom>
          <a:noFill/>
          <a:ln w="9525">
            <a:noFill/>
          </a:ln>
        </p:spPr>
        <p:txBody>
          <a:bodyPr lIns="108850" tIns="54425" rIns="108850" bIns="54425">
            <a:spAutoFit/>
          </a:bodyPr>
          <a:p>
            <a:pPr eaLnBrk="1" hangingPunct="1">
              <a:lnSpc>
                <a:spcPct val="140000"/>
              </a:lnSpc>
              <a:spcBef>
                <a:spcPct val="15000"/>
              </a:spcBef>
              <a:buClr>
                <a:schemeClr val="accent1"/>
              </a:buClr>
              <a:buSzPct val="65000"/>
              <a:buFont typeface="Wingdings" panose="05000000000000000000" pitchFamily="2" charset="2"/>
            </a:pPr>
            <a:r>
              <a:rPr lang="zh-CN" altLang="en-US" sz="2400" b="1" dirty="0">
                <a:latin typeface="微软雅黑" panose="020B0503020204020204" pitchFamily="34" charset="-122"/>
              </a:rPr>
              <a:t>（</a:t>
            </a:r>
            <a:r>
              <a:rPr lang="en-US" altLang="zh-CN" sz="2400" b="1" dirty="0">
                <a:latin typeface="微软雅黑" panose="020B0503020204020204" pitchFamily="34" charset="-122"/>
              </a:rPr>
              <a:t>1</a:t>
            </a:r>
            <a:r>
              <a:rPr lang="zh-CN" altLang="en-US" sz="2400" b="1" dirty="0">
                <a:latin typeface="微软雅黑" panose="020B0503020204020204" pitchFamily="34" charset="-122"/>
              </a:rPr>
              <a:t>）被投资单位所有者权益减少额</a:t>
            </a:r>
            <a:r>
              <a:rPr lang="en-US" altLang="zh-CN" sz="2400" b="1" dirty="0">
                <a:latin typeface="微软雅黑" panose="020B0503020204020204" pitchFamily="34" charset="-122"/>
              </a:rPr>
              <a:t>×</a:t>
            </a:r>
            <a:r>
              <a:rPr lang="zh-CN" altLang="en-US" sz="2400" b="1" dirty="0">
                <a:latin typeface="微软雅黑" panose="020B0503020204020204" pitchFamily="34" charset="-122"/>
              </a:rPr>
              <a:t>持股比例</a:t>
            </a:r>
            <a:endParaRPr lang="zh-CN" altLang="en-US" sz="2400" b="1" dirty="0">
              <a:latin typeface="微软雅黑" panose="020B0503020204020204" pitchFamily="34" charset="-122"/>
            </a:endParaRPr>
          </a:p>
        </p:txBody>
      </p:sp>
      <p:sp>
        <p:nvSpPr>
          <p:cNvPr id="59399" name="Rectangle 7"/>
          <p:cNvSpPr/>
          <p:nvPr/>
        </p:nvSpPr>
        <p:spPr>
          <a:xfrm>
            <a:off x="6589713" y="3357563"/>
            <a:ext cx="4991100" cy="473075"/>
          </a:xfrm>
          <a:prstGeom prst="rect">
            <a:avLst/>
          </a:prstGeom>
          <a:noFill/>
          <a:ln w="9525">
            <a:noFill/>
          </a:ln>
        </p:spPr>
        <p:txBody>
          <a:bodyPr lIns="108850" tIns="54425" rIns="108850" bIns="54425">
            <a:spAutoFit/>
          </a:bodyPr>
          <a:p>
            <a:pPr eaLnBrk="1" hangingPunct="1">
              <a:buFontTx/>
            </a:pPr>
            <a:r>
              <a:rPr lang="zh-CN" altLang="en-US" sz="2400" b="1" dirty="0">
                <a:latin typeface="微软雅黑" panose="020B0503020204020204" pitchFamily="34" charset="-122"/>
              </a:rPr>
              <a:t>（</a:t>
            </a:r>
            <a:r>
              <a:rPr lang="en-US" altLang="zh-CN" sz="2400" b="1" dirty="0">
                <a:latin typeface="微软雅黑" panose="020B0503020204020204" pitchFamily="34" charset="-122"/>
              </a:rPr>
              <a:t>2</a:t>
            </a:r>
            <a:r>
              <a:rPr lang="zh-CN" altLang="en-US" sz="2400" b="1" dirty="0">
                <a:latin typeface="微软雅黑" panose="020B0503020204020204" pitchFamily="34" charset="-122"/>
              </a:rPr>
              <a:t>）收回投资的账面价值</a:t>
            </a:r>
            <a:endParaRPr lang="zh-CN" altLang="en-US" sz="2400" b="1" dirty="0">
              <a:latin typeface="微软雅黑" panose="020B0503020204020204" pitchFamily="34" charset="-122"/>
            </a:endParaRPr>
          </a:p>
        </p:txBody>
      </p:sp>
      <p:sp>
        <p:nvSpPr>
          <p:cNvPr id="59400" name="Rectangle 8"/>
          <p:cNvSpPr/>
          <p:nvPr/>
        </p:nvSpPr>
        <p:spPr>
          <a:xfrm>
            <a:off x="912813" y="4149725"/>
            <a:ext cx="5568950" cy="838200"/>
          </a:xfrm>
          <a:prstGeom prst="rect">
            <a:avLst/>
          </a:prstGeom>
          <a:noFill/>
          <a:ln w="9525">
            <a:noFill/>
          </a:ln>
        </p:spPr>
        <p:txBody>
          <a:bodyPr lIns="108850" tIns="54425" rIns="108850" bIns="54425">
            <a:spAutoFit/>
          </a:bodyPr>
          <a:p>
            <a:pPr eaLnBrk="1" hangingPunct="1">
              <a:buFontTx/>
            </a:pPr>
            <a:r>
              <a:rPr lang="zh-CN" altLang="en-US" sz="2400" b="1" dirty="0">
                <a:solidFill>
                  <a:srgbClr val="0000CC"/>
                </a:solidFill>
                <a:latin typeface="微软雅黑" panose="020B0503020204020204" pitchFamily="34" charset="-122"/>
              </a:rPr>
              <a:t>余额：</a:t>
            </a:r>
            <a:r>
              <a:rPr lang="zh-CN" altLang="en-US" sz="2400" b="1" dirty="0">
                <a:latin typeface="微软雅黑" panose="020B0503020204020204" pitchFamily="34" charset="-122"/>
              </a:rPr>
              <a:t>投资企业在被投资单位所有者权益中的</a:t>
            </a:r>
            <a:r>
              <a:rPr lang="zh-CN" altLang="en-US" sz="2400" b="1" dirty="0">
                <a:solidFill>
                  <a:srgbClr val="0000CC"/>
                </a:solidFill>
                <a:latin typeface="微软雅黑" panose="020B0503020204020204" pitchFamily="34" charset="-122"/>
              </a:rPr>
              <a:t>份额</a:t>
            </a:r>
            <a:endParaRPr lang="zh-CN" altLang="en-US" sz="2400" b="1" dirty="0">
              <a:solidFill>
                <a:srgbClr val="0000CC"/>
              </a:solidFill>
              <a:latin typeface="微软雅黑" panose="020B0503020204020204" pitchFamily="34" charset="-122"/>
            </a:endParaRPr>
          </a:p>
        </p:txBody>
      </p:sp>
      <p:sp>
        <p:nvSpPr>
          <p:cNvPr id="59401" name="Line 9"/>
          <p:cNvSpPr/>
          <p:nvPr/>
        </p:nvSpPr>
        <p:spPr>
          <a:xfrm>
            <a:off x="1320800" y="4038600"/>
            <a:ext cx="9986963" cy="0"/>
          </a:xfrm>
          <a:prstGeom prst="line">
            <a:avLst/>
          </a:prstGeom>
          <a:ln w="28575" cap="flat" cmpd="sng">
            <a:solidFill>
              <a:srgbClr val="CC0000"/>
            </a:solidFill>
            <a:prstDash val="solid"/>
            <a:miter/>
            <a:headEnd type="none" w="med" len="med"/>
            <a:tailEnd type="none" w="med" len="med"/>
          </a:ln>
        </p:spPr>
      </p:sp>
      <p:sp>
        <p:nvSpPr>
          <p:cNvPr id="59402" name="Rectangle 10"/>
          <p:cNvSpPr/>
          <p:nvPr/>
        </p:nvSpPr>
        <p:spPr>
          <a:xfrm>
            <a:off x="608013" y="2882900"/>
            <a:ext cx="5557837" cy="984250"/>
          </a:xfrm>
          <a:prstGeom prst="rect">
            <a:avLst/>
          </a:prstGeom>
          <a:noFill/>
          <a:ln w="9525">
            <a:noFill/>
          </a:ln>
        </p:spPr>
        <p:txBody>
          <a:bodyPr lIns="108850" tIns="54425" rIns="108850" bIns="54425">
            <a:spAutoFit/>
          </a:bodyPr>
          <a:p>
            <a:pPr eaLnBrk="1" hangingPunct="1">
              <a:lnSpc>
                <a:spcPct val="120000"/>
              </a:lnSpc>
              <a:buFontTx/>
            </a:pPr>
            <a:r>
              <a:rPr lang="zh-CN" altLang="en-US" sz="2400" b="1" dirty="0">
                <a:latin typeface="微软雅黑" panose="020B0503020204020204" pitchFamily="34" charset="-122"/>
              </a:rPr>
              <a:t>（</a:t>
            </a:r>
            <a:r>
              <a:rPr lang="en-US" altLang="zh-CN" sz="2400" b="1" dirty="0">
                <a:latin typeface="微软雅黑" panose="020B0503020204020204" pitchFamily="34" charset="-122"/>
              </a:rPr>
              <a:t>2</a:t>
            </a:r>
            <a:r>
              <a:rPr lang="zh-CN" altLang="en-US" sz="2400" b="1" dirty="0">
                <a:latin typeface="微软雅黑" panose="020B0503020204020204" pitchFamily="34" charset="-122"/>
              </a:rPr>
              <a:t>）被投资单位所有者权益增加额</a:t>
            </a:r>
            <a:r>
              <a:rPr lang="en-US" altLang="zh-CN" sz="2400" b="1" dirty="0">
                <a:latin typeface="微软雅黑" panose="020B0503020204020204" pitchFamily="34" charset="-122"/>
              </a:rPr>
              <a:t>×</a:t>
            </a:r>
            <a:r>
              <a:rPr lang="zh-CN" altLang="en-US" sz="2400" b="1" dirty="0">
                <a:latin typeface="微软雅黑" panose="020B0503020204020204" pitchFamily="34" charset="-122"/>
              </a:rPr>
              <a:t>持股比例</a:t>
            </a:r>
            <a:endParaRPr lang="zh-CN" altLang="en-US" sz="2400" b="1" dirty="0">
              <a:latin typeface="微软雅黑" panose="020B0503020204020204" pitchFamily="34" charset="-122"/>
            </a:endParaRPr>
          </a:p>
        </p:txBody>
      </p:sp>
      <p:sp>
        <p:nvSpPr>
          <p:cNvPr id="59403" name="AutoShape 11"/>
          <p:cNvSpPr/>
          <p:nvPr/>
        </p:nvSpPr>
        <p:spPr>
          <a:xfrm>
            <a:off x="3683000" y="5041900"/>
            <a:ext cx="7637463" cy="1042988"/>
          </a:xfrm>
          <a:prstGeom prst="borderCallout2">
            <a:avLst>
              <a:gd name="adj1" fmla="val 10958"/>
              <a:gd name="adj2" fmla="val -1000"/>
              <a:gd name="adj3" fmla="val 10958"/>
              <a:gd name="adj4" fmla="val -5069"/>
              <a:gd name="adj5" fmla="val -50380"/>
              <a:gd name="adj6" fmla="val -9144"/>
            </a:avLst>
          </a:prstGeom>
          <a:noFill/>
          <a:ln w="9525" cap="flat" cmpd="sng">
            <a:solidFill>
              <a:srgbClr val="FF0000"/>
            </a:solidFill>
            <a:prstDash val="solid"/>
            <a:miter/>
            <a:headEnd type="none" w="med" len="med"/>
            <a:tailEnd type="none" w="med" len="med"/>
          </a:ln>
        </p:spPr>
        <p:txBody>
          <a:bodyPr lIns="108850" tIns="54425" rIns="108850" bIns="54425"/>
          <a:p>
            <a:pPr eaLnBrk="1" hangingPunct="1">
              <a:lnSpc>
                <a:spcPct val="125000"/>
              </a:lnSpc>
              <a:buFontTx/>
            </a:pPr>
            <a:r>
              <a:rPr lang="zh-CN" altLang="en-US" sz="2400" b="1" dirty="0">
                <a:solidFill>
                  <a:srgbClr val="CC0000"/>
                </a:solidFill>
                <a:latin typeface="微软雅黑" panose="020B0503020204020204" pitchFamily="34" charset="-122"/>
              </a:rPr>
              <a:t>特  点</a:t>
            </a:r>
            <a:r>
              <a:rPr lang="en-US" altLang="zh-CN" sz="2400" b="1" dirty="0">
                <a:solidFill>
                  <a:srgbClr val="CC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长期股权投资的账面价值要随投资企业享有被投资单位所有者权益份额的变动而调整。</a:t>
            </a:r>
            <a:endParaRPr lang="zh-CN" altLang="en-US" sz="2400"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additive="base">
                                        <p:cTn id="7" dur="500" fill="hold"/>
                                        <p:tgtEl>
                                          <p:spTgt spid="59395"/>
                                        </p:tgtEl>
                                        <p:attrNameLst>
                                          <p:attrName>ppt_x</p:attrName>
                                        </p:attrNameLst>
                                      </p:cBhvr>
                                      <p:tavLst>
                                        <p:tav tm="0">
                                          <p:val>
                                            <p:strVal val="0-#ppt_w/2"/>
                                          </p:val>
                                        </p:tav>
                                        <p:tav tm="100000">
                                          <p:val>
                                            <p:strVal val="#ppt_x"/>
                                          </p:val>
                                        </p:tav>
                                      </p:tavLst>
                                    </p:anim>
                                    <p:anim calcmode="lin" valueType="num">
                                      <p:cBhvr additive="base">
                                        <p:cTn id="8" dur="500" fill="hold"/>
                                        <p:tgtEl>
                                          <p:spTgt spid="593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59396"/>
                                        </p:tgtEl>
                                        <p:attrNameLst>
                                          <p:attrName>style.visibility</p:attrName>
                                        </p:attrNameLst>
                                      </p:cBhvr>
                                      <p:to>
                                        <p:strVal val="visible"/>
                                      </p:to>
                                    </p:set>
                                    <p:anim calcmode="lin" valueType="num">
                                      <p:cBhvr additive="base">
                                        <p:cTn id="12" dur="1000" fill="hold"/>
                                        <p:tgtEl>
                                          <p:spTgt spid="59396"/>
                                        </p:tgtEl>
                                        <p:attrNameLst>
                                          <p:attrName>ppt_x</p:attrName>
                                        </p:attrNameLst>
                                      </p:cBhvr>
                                      <p:tavLst>
                                        <p:tav tm="0">
                                          <p:val>
                                            <p:strVal val="#ppt_x"/>
                                          </p:val>
                                        </p:tav>
                                        <p:tav tm="100000">
                                          <p:val>
                                            <p:strVal val="#ppt_x"/>
                                          </p:val>
                                        </p:tav>
                                      </p:tavLst>
                                    </p:anim>
                                    <p:anim calcmode="lin" valueType="num">
                                      <p:cBhvr additive="base">
                                        <p:cTn id="13" dur="1000" fill="hold"/>
                                        <p:tgtEl>
                                          <p:spTgt spid="5939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3" presetClass="entr" presetSubtype="10" fill="hold" grpId="0" nodeType="afterEffect">
                                  <p:stCondLst>
                                    <p:cond delay="0"/>
                                  </p:stCondLst>
                                  <p:childTnLst>
                                    <p:set>
                                      <p:cBhvr>
                                        <p:cTn id="16" dur="1" fill="hold">
                                          <p:stCondLst>
                                            <p:cond delay="0"/>
                                          </p:stCondLst>
                                        </p:cTn>
                                        <p:tgtEl>
                                          <p:spTgt spid="59397"/>
                                        </p:tgtEl>
                                        <p:attrNameLst>
                                          <p:attrName>style.visibility</p:attrName>
                                        </p:attrNameLst>
                                      </p:cBhvr>
                                      <p:to>
                                        <p:strVal val="visible"/>
                                      </p:to>
                                    </p:set>
                                    <p:animEffect transition="in" filter="blinds(horizontal)">
                                      <p:cBhvr>
                                        <p:cTn id="17" dur="500"/>
                                        <p:tgtEl>
                                          <p:spTgt spid="5939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9402"/>
                                        </p:tgtEl>
                                        <p:attrNameLst>
                                          <p:attrName>style.visibility</p:attrName>
                                        </p:attrNameLst>
                                      </p:cBhvr>
                                      <p:to>
                                        <p:strVal val="visible"/>
                                      </p:to>
                                    </p:set>
                                    <p:animEffect transition="in" filter="blinds(horizontal)">
                                      <p:cBhvr>
                                        <p:cTn id="22" dur="500"/>
                                        <p:tgtEl>
                                          <p:spTgt spid="5940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9398"/>
                                        </p:tgtEl>
                                        <p:attrNameLst>
                                          <p:attrName>style.visibility</p:attrName>
                                        </p:attrNameLst>
                                      </p:cBhvr>
                                      <p:to>
                                        <p:strVal val="visible"/>
                                      </p:to>
                                    </p:set>
                                    <p:animEffect transition="in" filter="blinds(horizontal)">
                                      <p:cBhvr>
                                        <p:cTn id="27" dur="500"/>
                                        <p:tgtEl>
                                          <p:spTgt spid="5939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9399"/>
                                        </p:tgtEl>
                                        <p:attrNameLst>
                                          <p:attrName>style.visibility</p:attrName>
                                        </p:attrNameLst>
                                      </p:cBhvr>
                                      <p:to>
                                        <p:strVal val="visible"/>
                                      </p:to>
                                    </p:set>
                                    <p:animEffect transition="in" filter="blinds(horizontal)">
                                      <p:cBhvr>
                                        <p:cTn id="32" dur="500"/>
                                        <p:tgtEl>
                                          <p:spTgt spid="5939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59401"/>
                                        </p:tgtEl>
                                        <p:attrNameLst>
                                          <p:attrName>style.visibility</p:attrName>
                                        </p:attrNameLst>
                                      </p:cBhvr>
                                      <p:to>
                                        <p:strVal val="visible"/>
                                      </p:to>
                                    </p:set>
                                    <p:anim calcmode="lin" valueType="num">
                                      <p:cBhvr additive="base">
                                        <p:cTn id="37" dur="500" fill="hold"/>
                                        <p:tgtEl>
                                          <p:spTgt spid="59401"/>
                                        </p:tgtEl>
                                        <p:attrNameLst>
                                          <p:attrName>ppt_x</p:attrName>
                                        </p:attrNameLst>
                                      </p:cBhvr>
                                      <p:tavLst>
                                        <p:tav tm="0">
                                          <p:val>
                                            <p:strVal val="0-#ppt_w/2"/>
                                          </p:val>
                                        </p:tav>
                                        <p:tav tm="100000">
                                          <p:val>
                                            <p:strVal val="#ppt_x"/>
                                          </p:val>
                                        </p:tav>
                                      </p:tavLst>
                                    </p:anim>
                                    <p:anim calcmode="lin" valueType="num">
                                      <p:cBhvr additive="base">
                                        <p:cTn id="38" dur="500" fill="hold"/>
                                        <p:tgtEl>
                                          <p:spTgt spid="59401"/>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3" presetClass="entr" presetSubtype="10" fill="hold" grpId="0" nodeType="afterEffect">
                                  <p:stCondLst>
                                    <p:cond delay="0"/>
                                  </p:stCondLst>
                                  <p:childTnLst>
                                    <p:set>
                                      <p:cBhvr>
                                        <p:cTn id="41" dur="1" fill="hold">
                                          <p:stCondLst>
                                            <p:cond delay="0"/>
                                          </p:stCondLst>
                                        </p:cTn>
                                        <p:tgtEl>
                                          <p:spTgt spid="59400"/>
                                        </p:tgtEl>
                                        <p:attrNameLst>
                                          <p:attrName>style.visibility</p:attrName>
                                        </p:attrNameLst>
                                      </p:cBhvr>
                                      <p:to>
                                        <p:strVal val="visible"/>
                                      </p:to>
                                    </p:set>
                                    <p:animEffect transition="in" filter="blinds(horizontal)">
                                      <p:cBhvr>
                                        <p:cTn id="42" dur="500"/>
                                        <p:tgtEl>
                                          <p:spTgt spid="59400"/>
                                        </p:tgtEl>
                                      </p:cBhvr>
                                    </p:animEffect>
                                  </p:childTnLst>
                                </p:cTn>
                              </p:par>
                            </p:childTnLst>
                          </p:cTn>
                        </p:par>
                        <p:par>
                          <p:cTn id="43" fill="hold">
                            <p:stCondLst>
                              <p:cond delay="1000"/>
                            </p:stCondLst>
                            <p:childTnLst>
                              <p:par>
                                <p:cTn id="44" presetID="3" presetClass="entr" presetSubtype="10" fill="hold" grpId="0" nodeType="afterEffect">
                                  <p:stCondLst>
                                    <p:cond delay="0"/>
                                  </p:stCondLst>
                                  <p:childTnLst>
                                    <p:set>
                                      <p:cBhvr>
                                        <p:cTn id="45" dur="1" fill="hold">
                                          <p:stCondLst>
                                            <p:cond delay="0"/>
                                          </p:stCondLst>
                                        </p:cTn>
                                        <p:tgtEl>
                                          <p:spTgt spid="59403"/>
                                        </p:tgtEl>
                                        <p:attrNameLst>
                                          <p:attrName>style.visibility</p:attrName>
                                        </p:attrNameLst>
                                      </p:cBhvr>
                                      <p:to>
                                        <p:strVal val="visible"/>
                                      </p:to>
                                    </p:set>
                                    <p:animEffect transition="in" filter="blinds(horizontal)">
                                      <p:cBhvr>
                                        <p:cTn id="46" dur="1000"/>
                                        <p:tgtEl>
                                          <p:spTgt spid="59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p:bldP spid="59398" grpId="0"/>
      <p:bldP spid="59399" grpId="0"/>
      <p:bldP spid="59400" grpId="0"/>
      <p:bldP spid="59402" grpId="0"/>
      <p:bldP spid="5940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21" name="AutoShape 9"/>
          <p:cNvSpPr/>
          <p:nvPr/>
        </p:nvSpPr>
        <p:spPr>
          <a:xfrm>
            <a:off x="958850" y="2759075"/>
            <a:ext cx="10406063" cy="835025"/>
          </a:xfrm>
          <a:prstGeom prst="roundRect">
            <a:avLst>
              <a:gd name="adj" fmla="val 13745"/>
            </a:avLst>
          </a:prstGeom>
          <a:noFill/>
          <a:ln w="9525" cap="flat" cmpd="sng">
            <a:solidFill>
              <a:schemeClr val="tx1"/>
            </a:solidFill>
            <a:prstDash val="lgDashDotDot"/>
            <a:headEnd type="none" w="med" len="med"/>
            <a:tailEnd type="none" w="med" len="med"/>
          </a:ln>
        </p:spPr>
        <p:txBody>
          <a:bodyPr lIns="108850" tIns="54425" rIns="108850" bIns="54425" anchor="ctr" anchorCtr="0"/>
          <a:p>
            <a:pPr>
              <a:lnSpc>
                <a:spcPct val="140000"/>
              </a:lnSpc>
              <a:buClr>
                <a:schemeClr val="accent2"/>
              </a:buClr>
              <a:buFont typeface="Wingdings" panose="05000000000000000000" pitchFamily="2" charset="2"/>
              <a:buChar char="Ø"/>
            </a:pPr>
            <a:r>
              <a:rPr lang="zh-CN" altLang="en-US" sz="2400" b="1" dirty="0">
                <a:solidFill>
                  <a:srgbClr val="3333FF"/>
                </a:solidFill>
                <a:latin typeface="微软雅黑" panose="020B0503020204020204" pitchFamily="34" charset="-122"/>
              </a:rPr>
              <a:t>权益法主要适用于</a:t>
            </a:r>
            <a:r>
              <a:rPr lang="en-US" altLang="zh-CN" sz="2400" b="1" dirty="0">
                <a:solidFill>
                  <a:srgbClr val="3333FF"/>
                </a:solidFill>
                <a:latin typeface="微软雅黑" panose="020B0503020204020204" pitchFamily="34" charset="-122"/>
              </a:rPr>
              <a:t>——</a:t>
            </a:r>
            <a:r>
              <a:rPr lang="zh-CN" altLang="en-US" sz="2400" b="1" dirty="0">
                <a:solidFill>
                  <a:srgbClr val="000000"/>
                </a:solidFill>
                <a:latin typeface="微软雅黑" panose="020B0503020204020204" pitchFamily="34" charset="-122"/>
              </a:rPr>
              <a:t>投资企业对</a:t>
            </a:r>
            <a:r>
              <a:rPr lang="zh-CN" altLang="en-US" sz="2400" b="1" dirty="0">
                <a:latin typeface="微软雅黑" panose="020B0503020204020204" pitchFamily="34" charset="-122"/>
              </a:rPr>
              <a:t>联营企业和合营企业的长期股权投资</a:t>
            </a:r>
            <a:r>
              <a:rPr lang="zh-CN" altLang="en-US" sz="2400" b="1" dirty="0">
                <a:solidFill>
                  <a:srgbClr val="000000"/>
                </a:solidFill>
                <a:latin typeface="微软雅黑" panose="020B0503020204020204" pitchFamily="34" charset="-122"/>
              </a:rPr>
              <a:t>。</a:t>
            </a:r>
            <a:endParaRPr lang="zh-CN" altLang="en-US" sz="2400" b="1" dirty="0">
              <a:solidFill>
                <a:srgbClr val="000000"/>
              </a:solidFill>
              <a:latin typeface="微软雅黑" panose="020B0503020204020204" pitchFamily="34" charset="-122"/>
            </a:endParaRPr>
          </a:p>
        </p:txBody>
      </p:sp>
      <p:sp>
        <p:nvSpPr>
          <p:cNvPr id="74756" name="AutoShape 9"/>
          <p:cNvSpPr/>
          <p:nvPr/>
        </p:nvSpPr>
        <p:spPr>
          <a:xfrm>
            <a:off x="925513" y="1331913"/>
            <a:ext cx="3468687" cy="731837"/>
          </a:xfrm>
          <a:prstGeom prst="roundRect">
            <a:avLst>
              <a:gd name="adj" fmla="val 13745"/>
            </a:avLst>
          </a:prstGeom>
          <a:noFill/>
          <a:ln w="9525" cap="flat" cmpd="sng">
            <a:solidFill>
              <a:srgbClr val="FF0000"/>
            </a:solidFill>
            <a:prstDash val="lgDashDotDot"/>
            <a:headEnd type="none" w="med" len="med"/>
            <a:tailEnd type="none" w="med" len="med"/>
          </a:ln>
        </p:spPr>
        <p:txBody>
          <a:bodyPr lIns="108850" tIns="54425" rIns="108850" bIns="54425" anchor="ctr" anchorCtr="0"/>
          <a:p>
            <a:pPr>
              <a:lnSpc>
                <a:spcPct val="120000"/>
              </a:lnSpc>
              <a:buClr>
                <a:schemeClr val="accent2"/>
              </a:buClr>
              <a:buFont typeface="Wingdings" panose="05000000000000000000" pitchFamily="2" charset="2"/>
            </a:pPr>
            <a:r>
              <a:rPr lang="zh-CN" altLang="en-US" sz="2900" b="1" dirty="0">
                <a:solidFill>
                  <a:srgbClr val="0000CC"/>
                </a:solidFill>
                <a:latin typeface="微软雅黑" panose="020B0503020204020204" pitchFamily="34" charset="-122"/>
              </a:rPr>
              <a:t>权益法的适用范围</a:t>
            </a:r>
            <a:endParaRPr lang="zh-CN" altLang="en-US" sz="2900" b="1" dirty="0">
              <a:solidFill>
                <a:srgbClr val="0000CC"/>
              </a:solidFill>
              <a:latin typeface="微软雅黑" panose="020B0503020204020204" pitchFamily="34" charset="-122"/>
            </a:endParaRPr>
          </a:p>
        </p:txBody>
      </p:sp>
      <p:pic>
        <p:nvPicPr>
          <p:cNvPr id="74757" name="Picture 4" descr="37199"/>
          <p:cNvPicPr>
            <a:picLocks noChangeAspect="1"/>
          </p:cNvPicPr>
          <p:nvPr/>
        </p:nvPicPr>
        <p:blipFill>
          <a:blip r:embed="rId1"/>
          <a:stretch>
            <a:fillRect/>
          </a:stretch>
        </p:blipFill>
        <p:spPr>
          <a:xfrm>
            <a:off x="8040688" y="650875"/>
            <a:ext cx="3057525" cy="1619250"/>
          </a:xfrm>
          <a:prstGeom prst="rect">
            <a:avLst/>
          </a:prstGeom>
          <a:noFill/>
          <a:ln w="9525">
            <a:noFill/>
          </a:ln>
        </p:spPr>
      </p:pic>
      <p:sp>
        <p:nvSpPr>
          <p:cNvPr id="60421" name="AutoShape 5"/>
          <p:cNvSpPr/>
          <p:nvPr/>
        </p:nvSpPr>
        <p:spPr>
          <a:xfrm rot="5400000" flipV="1">
            <a:off x="6021388" y="2682875"/>
            <a:ext cx="146050" cy="4225925"/>
          </a:xfrm>
          <a:prstGeom prst="leftBrace">
            <a:avLst>
              <a:gd name="adj1" fmla="val 143468"/>
              <a:gd name="adj2" fmla="val 52537"/>
            </a:avLst>
          </a:prstGeom>
          <a:noFill/>
          <a:ln w="38100" cap="flat" cmpd="sng">
            <a:solidFill>
              <a:schemeClr val="tx2"/>
            </a:solidFill>
            <a:prstDash val="solid"/>
            <a:headEnd type="none" w="med" len="med"/>
            <a:tailEnd type="none" w="med" len="med"/>
          </a:ln>
        </p:spPr>
        <p:txBody>
          <a:bodyPr wrap="none" lIns="108850" tIns="54425" rIns="108850" bIns="54425" anchor="ctr" anchorCtr="0"/>
          <a:p>
            <a:pPr eaLnBrk="1" hangingPunct="1"/>
            <a:endParaRPr lang="zh-CN" altLang="en-US" dirty="0">
              <a:latin typeface="Arial" panose="020B0604020202020204" pitchFamily="34" charset="0"/>
              <a:ea typeface="宋体" panose="02010600030101010101" pitchFamily="2" charset="-122"/>
            </a:endParaRPr>
          </a:p>
        </p:txBody>
      </p:sp>
      <p:sp>
        <p:nvSpPr>
          <p:cNvPr id="60422" name="Text Box 6"/>
          <p:cNvSpPr txBox="1">
            <a:spLocks noChangeArrowheads="1"/>
          </p:cNvSpPr>
          <p:nvPr/>
        </p:nvSpPr>
        <p:spPr bwMode="auto">
          <a:xfrm>
            <a:off x="3887788" y="4941888"/>
            <a:ext cx="1535113" cy="555625"/>
          </a:xfrm>
          <a:prstGeom prst="rect">
            <a:avLst/>
          </a:prstGeom>
          <a:noFill/>
          <a:ln>
            <a:noFill/>
          </a:ln>
          <a:effectLst/>
        </p:spPr>
        <p:txBody>
          <a:bodyPr lIns="108850" tIns="54425" rIns="108850" bIns="54425">
            <a:spAutoFit/>
          </a:bodyPr>
          <a:lstStyle/>
          <a:p>
            <a:pPr marR="0" defTabSz="914400" eaLnBrk="1" hangingPunct="1">
              <a:spcBef>
                <a:spcPct val="50000"/>
              </a:spcBef>
              <a:buClrTx/>
              <a:buSzTx/>
              <a:buFont typeface="Arial" panose="020B0604020202020204" pitchFamily="34" charset="0"/>
              <a:buNone/>
              <a:defRPr/>
            </a:pPr>
            <a:r>
              <a:rPr kumimoji="0" lang="en-US" altLang="zh-CN" sz="2900" b="1" kern="1200" cap="none" spc="0" normalizeH="0" baseline="0" noProof="0" dirty="0">
                <a:solidFill>
                  <a:srgbClr val="0000CC"/>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rPr>
              <a:t>≥20%</a:t>
            </a:r>
            <a:endParaRPr kumimoji="0" lang="en-US" altLang="zh-CN" sz="2900" b="1" kern="1200" cap="none" spc="0" normalizeH="0" baseline="0" noProof="0" dirty="0">
              <a:solidFill>
                <a:srgbClr val="0000CC"/>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endParaRPr>
          </a:p>
        </p:txBody>
      </p:sp>
      <p:sp>
        <p:nvSpPr>
          <p:cNvPr id="60423" name="Text Box 7"/>
          <p:cNvSpPr txBox="1">
            <a:spLocks noChangeArrowheads="1"/>
          </p:cNvSpPr>
          <p:nvPr/>
        </p:nvSpPr>
        <p:spPr bwMode="auto">
          <a:xfrm>
            <a:off x="5422900" y="4292600"/>
            <a:ext cx="1920875" cy="555625"/>
          </a:xfrm>
          <a:prstGeom prst="rect">
            <a:avLst/>
          </a:prstGeom>
          <a:noFill/>
          <a:ln>
            <a:noFill/>
          </a:ln>
          <a:effectLst/>
        </p:spPr>
        <p:txBody>
          <a:bodyPr lIns="108850" tIns="54425" rIns="108850" bIns="54425">
            <a:spAutoFit/>
          </a:bodyPr>
          <a:lstStyle/>
          <a:p>
            <a:pPr marR="0" defTabSz="914400" eaLnBrk="1" hangingPunct="1">
              <a:spcBef>
                <a:spcPct val="50000"/>
              </a:spcBef>
              <a:buClrTx/>
              <a:buSzTx/>
              <a:buFontTx/>
              <a:buNone/>
              <a:defRPr/>
            </a:pPr>
            <a:r>
              <a:rPr kumimoji="0" lang="zh-CN" altLang="en-US" sz="2900" b="1" kern="1200" cap="none" spc="0" normalizeH="0" baseline="0" noProof="0" dirty="0">
                <a:solidFill>
                  <a:srgbClr val="0000CC"/>
                </a:solidFill>
                <a:latin typeface="+mn-ea"/>
                <a:ea typeface="+mn-ea"/>
                <a:cs typeface="+mn-cs"/>
              </a:rPr>
              <a:t>权益法</a:t>
            </a:r>
            <a:endParaRPr kumimoji="0" lang="zh-CN" altLang="en-US" sz="2900" b="1" kern="1200" cap="none" spc="0" normalizeH="0" baseline="0" noProof="0" dirty="0">
              <a:solidFill>
                <a:srgbClr val="0000CC"/>
              </a:solidFill>
              <a:latin typeface="+mn-ea"/>
              <a:ea typeface="+mn-ea"/>
              <a:cs typeface="+mn-cs"/>
            </a:endParaRPr>
          </a:p>
        </p:txBody>
      </p:sp>
      <p:sp>
        <p:nvSpPr>
          <p:cNvPr id="60424" name="Line 8"/>
          <p:cNvSpPr/>
          <p:nvPr/>
        </p:nvSpPr>
        <p:spPr>
          <a:xfrm>
            <a:off x="1200150" y="4941888"/>
            <a:ext cx="9791700" cy="0"/>
          </a:xfrm>
          <a:prstGeom prst="line">
            <a:avLst/>
          </a:prstGeom>
          <a:ln w="28575" cap="flat" cmpd="sng">
            <a:solidFill>
              <a:srgbClr val="0000CC"/>
            </a:solidFill>
            <a:prstDash val="solid"/>
            <a:headEnd type="none" w="med" len="med"/>
            <a:tailEnd type="none" w="med" len="med"/>
          </a:ln>
        </p:spPr>
      </p:sp>
      <p:sp>
        <p:nvSpPr>
          <p:cNvPr id="60425" name="Line 9"/>
          <p:cNvSpPr/>
          <p:nvPr/>
        </p:nvSpPr>
        <p:spPr>
          <a:xfrm>
            <a:off x="8304213" y="4652963"/>
            <a:ext cx="0" cy="647700"/>
          </a:xfrm>
          <a:prstGeom prst="line">
            <a:avLst/>
          </a:prstGeom>
          <a:ln w="38100" cap="flat" cmpd="sng">
            <a:solidFill>
              <a:srgbClr val="CC0000"/>
            </a:solidFill>
            <a:prstDash val="solid"/>
            <a:miter/>
            <a:headEnd type="none" w="med" len="med"/>
            <a:tailEnd type="none" w="med" len="med"/>
          </a:ln>
        </p:spPr>
      </p:sp>
      <p:sp>
        <p:nvSpPr>
          <p:cNvPr id="60426" name="Line 10"/>
          <p:cNvSpPr/>
          <p:nvPr/>
        </p:nvSpPr>
        <p:spPr>
          <a:xfrm>
            <a:off x="3887788" y="4652963"/>
            <a:ext cx="0" cy="720725"/>
          </a:xfrm>
          <a:prstGeom prst="line">
            <a:avLst/>
          </a:prstGeom>
          <a:ln w="38100" cap="flat" cmpd="sng">
            <a:solidFill>
              <a:srgbClr val="CC0000"/>
            </a:solidFill>
            <a:prstDash val="solid"/>
            <a:miter/>
            <a:headEnd type="none" w="med" len="med"/>
            <a:tailEnd type="none" w="med" len="med"/>
          </a:ln>
        </p:spPr>
      </p:sp>
      <p:sp>
        <p:nvSpPr>
          <p:cNvPr id="60427" name="Text Box 11"/>
          <p:cNvSpPr txBox="1">
            <a:spLocks noChangeArrowheads="1"/>
          </p:cNvSpPr>
          <p:nvPr/>
        </p:nvSpPr>
        <p:spPr bwMode="auto">
          <a:xfrm>
            <a:off x="8401050" y="4941888"/>
            <a:ext cx="1535113" cy="555625"/>
          </a:xfrm>
          <a:prstGeom prst="rect">
            <a:avLst/>
          </a:prstGeom>
          <a:noFill/>
          <a:ln>
            <a:noFill/>
          </a:ln>
          <a:effectLst/>
        </p:spPr>
        <p:txBody>
          <a:bodyPr lIns="108850" tIns="54425" rIns="108850" bIns="54425">
            <a:spAutoFit/>
          </a:bodyPr>
          <a:lstStyle/>
          <a:p>
            <a:pPr marR="0" defTabSz="914400" eaLnBrk="1" hangingPunct="1">
              <a:spcBef>
                <a:spcPct val="50000"/>
              </a:spcBef>
              <a:buClrTx/>
              <a:buSzTx/>
              <a:buFont typeface="Arial" panose="020B0604020202020204" pitchFamily="34" charset="0"/>
              <a:buNone/>
              <a:defRPr/>
            </a:pPr>
            <a:r>
              <a:rPr kumimoji="0" lang="zh-CN" altLang="en-US" sz="2900" b="1" kern="1200" cap="none" spc="0" normalizeH="0" baseline="0" noProof="0" dirty="0">
                <a:solidFill>
                  <a:srgbClr val="0000CC"/>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rPr>
              <a:t>＞</a:t>
            </a:r>
            <a:r>
              <a:rPr kumimoji="0" lang="en-US" altLang="zh-CN" sz="2900" b="1" kern="1200" cap="none" spc="0" normalizeH="0" baseline="0" noProof="0" dirty="0">
                <a:solidFill>
                  <a:srgbClr val="0000CC"/>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rPr>
              <a:t>50%</a:t>
            </a:r>
            <a:endParaRPr kumimoji="0" lang="en-US" altLang="zh-CN" sz="2900" b="1" kern="1200" cap="none" spc="0" normalizeH="0" baseline="0" noProof="0" dirty="0">
              <a:solidFill>
                <a:srgbClr val="0000CC"/>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endParaRPr>
          </a:p>
        </p:txBody>
      </p:sp>
      <p:sp>
        <p:nvSpPr>
          <p:cNvPr id="60428" name="Text Box 12"/>
          <p:cNvSpPr txBox="1">
            <a:spLocks noChangeArrowheads="1"/>
          </p:cNvSpPr>
          <p:nvPr/>
        </p:nvSpPr>
        <p:spPr bwMode="auto">
          <a:xfrm>
            <a:off x="2351088" y="4941888"/>
            <a:ext cx="1535113" cy="555625"/>
          </a:xfrm>
          <a:prstGeom prst="rect">
            <a:avLst/>
          </a:prstGeom>
          <a:noFill/>
          <a:ln>
            <a:noFill/>
          </a:ln>
          <a:effectLst/>
        </p:spPr>
        <p:txBody>
          <a:bodyPr lIns="108850" tIns="54425" rIns="108850" bIns="54425">
            <a:spAutoFit/>
          </a:bodyPr>
          <a:lstStyle/>
          <a:p>
            <a:pPr marR="0" defTabSz="914400" eaLnBrk="1" hangingPunct="1">
              <a:spcBef>
                <a:spcPct val="50000"/>
              </a:spcBef>
              <a:buClrTx/>
              <a:buSzTx/>
              <a:buFontTx/>
              <a:buNone/>
              <a:defRPr/>
            </a:pPr>
            <a:r>
              <a:rPr kumimoji="0" lang="en-US" altLang="zh-CN" sz="2900" b="1" kern="1200" cap="none" spc="0" normalizeH="0" baseline="0" noProof="0" dirty="0">
                <a:solidFill>
                  <a:srgbClr val="0000CC"/>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rPr>
              <a:t>&lt;</a:t>
            </a:r>
            <a:r>
              <a:rPr kumimoji="0" lang="en-US" altLang="zh-CN" sz="2900" kern="1200" cap="none" spc="0" normalizeH="0" baseline="0" noProof="0" dirty="0">
                <a:solidFill>
                  <a:srgbClr val="0000CC"/>
                </a:solidFill>
                <a:latin typeface="华文楷体" panose="02010600040101010101" pitchFamily="2" charset="-122"/>
                <a:ea typeface="华文楷体" panose="02010600040101010101" pitchFamily="2" charset="-122"/>
                <a:cs typeface="+mn-cs"/>
              </a:rPr>
              <a:t> </a:t>
            </a:r>
            <a:r>
              <a:rPr kumimoji="0" lang="en-US" altLang="zh-CN" sz="2900" b="1" kern="1200" cap="none" spc="0" normalizeH="0" baseline="0" noProof="0" dirty="0">
                <a:solidFill>
                  <a:srgbClr val="0000CC"/>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rPr>
              <a:t>20%</a:t>
            </a:r>
            <a:endParaRPr kumimoji="0" lang="en-US" altLang="zh-CN" sz="2900" b="1" kern="1200" cap="none" spc="0" normalizeH="0" baseline="0" noProof="0" dirty="0">
              <a:solidFill>
                <a:srgbClr val="0000CC"/>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endParaRPr>
          </a:p>
        </p:txBody>
      </p:sp>
      <p:sp>
        <p:nvSpPr>
          <p:cNvPr id="60429" name="Text Box 13"/>
          <p:cNvSpPr txBox="1">
            <a:spLocks noChangeArrowheads="1"/>
          </p:cNvSpPr>
          <p:nvPr/>
        </p:nvSpPr>
        <p:spPr bwMode="auto">
          <a:xfrm>
            <a:off x="6769100" y="4941888"/>
            <a:ext cx="1535113" cy="555625"/>
          </a:xfrm>
          <a:prstGeom prst="rect">
            <a:avLst/>
          </a:prstGeom>
          <a:noFill/>
          <a:ln>
            <a:noFill/>
          </a:ln>
          <a:effectLst/>
        </p:spPr>
        <p:txBody>
          <a:bodyPr lIns="108850" tIns="54425" rIns="108850" bIns="54425">
            <a:spAutoFit/>
          </a:bodyPr>
          <a:lstStyle/>
          <a:p>
            <a:pPr marR="0" defTabSz="914400" eaLnBrk="1" hangingPunct="1">
              <a:spcBef>
                <a:spcPct val="50000"/>
              </a:spcBef>
              <a:buClrTx/>
              <a:buSzTx/>
              <a:buFont typeface="Arial" panose="020B0604020202020204" pitchFamily="34" charset="0"/>
              <a:buNone/>
              <a:defRPr/>
            </a:pPr>
            <a:r>
              <a:rPr kumimoji="0" lang="en-US" altLang="zh-CN" sz="2900" b="1" kern="1200" cap="none" spc="0" normalizeH="0" baseline="0" noProof="0" dirty="0">
                <a:solidFill>
                  <a:srgbClr val="0000CC"/>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rPr>
              <a:t>≤50%</a:t>
            </a:r>
            <a:endParaRPr kumimoji="0" lang="en-US" altLang="zh-CN" sz="2900" b="1" kern="1200" cap="none" spc="0" normalizeH="0" baseline="0" noProof="0" dirty="0">
              <a:solidFill>
                <a:srgbClr val="0000CC"/>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endParaRPr>
          </a:p>
        </p:txBody>
      </p:sp>
      <p:sp>
        <p:nvSpPr>
          <p:cNvPr id="60430" name="Text Box 14"/>
          <p:cNvSpPr txBox="1">
            <a:spLocks noChangeArrowheads="1"/>
          </p:cNvSpPr>
          <p:nvPr/>
        </p:nvSpPr>
        <p:spPr bwMode="auto">
          <a:xfrm>
            <a:off x="1219200" y="4419600"/>
            <a:ext cx="2390775" cy="555625"/>
          </a:xfrm>
          <a:prstGeom prst="rect">
            <a:avLst/>
          </a:prstGeom>
          <a:noFill/>
          <a:ln>
            <a:noFill/>
          </a:ln>
          <a:effectLst/>
        </p:spPr>
        <p:txBody>
          <a:bodyPr lIns="108850" tIns="54425" rIns="108850" bIns="54425">
            <a:spAutoFit/>
          </a:bodyPr>
          <a:lstStyle/>
          <a:p>
            <a:pPr marR="0" defTabSz="914400" eaLnBrk="1" hangingPunct="1">
              <a:spcBef>
                <a:spcPct val="50000"/>
              </a:spcBef>
              <a:buClrTx/>
              <a:buSzTx/>
              <a:buFontTx/>
              <a:buNone/>
              <a:defRPr/>
            </a:pPr>
            <a:r>
              <a:rPr kumimoji="0" lang="zh-CN" altLang="en-US" sz="2900" b="1" kern="1200" cap="none" spc="0" normalizeH="0" baseline="0" noProof="0" dirty="0">
                <a:solidFill>
                  <a:srgbClr val="0000CC"/>
                </a:solidFill>
                <a:latin typeface="+mn-ea"/>
                <a:ea typeface="+mn-ea"/>
                <a:cs typeface="+mn-cs"/>
              </a:rPr>
              <a:t>金融资产</a:t>
            </a:r>
            <a:endParaRPr kumimoji="0" lang="zh-CN" altLang="en-US" sz="2900" b="1" kern="1200" cap="none" spc="0" normalizeH="0" baseline="0" noProof="0" dirty="0">
              <a:solidFill>
                <a:srgbClr val="0000CC"/>
              </a:solidFill>
              <a:latin typeface="+mn-ea"/>
              <a:ea typeface="+mn-ea"/>
              <a:cs typeface="+mn-cs"/>
            </a:endParaRPr>
          </a:p>
        </p:txBody>
      </p:sp>
      <p:sp>
        <p:nvSpPr>
          <p:cNvPr id="60431" name="Text Box 15"/>
          <p:cNvSpPr txBox="1">
            <a:spLocks noChangeArrowheads="1"/>
          </p:cNvSpPr>
          <p:nvPr/>
        </p:nvSpPr>
        <p:spPr bwMode="auto">
          <a:xfrm>
            <a:off x="8689975" y="4437063"/>
            <a:ext cx="1919288" cy="555625"/>
          </a:xfrm>
          <a:prstGeom prst="rect">
            <a:avLst/>
          </a:prstGeom>
          <a:noFill/>
          <a:ln>
            <a:noFill/>
          </a:ln>
          <a:effectLst/>
        </p:spPr>
        <p:txBody>
          <a:bodyPr lIns="108850" tIns="54425" rIns="108850" bIns="54425">
            <a:spAutoFit/>
          </a:bodyPr>
          <a:lstStyle/>
          <a:p>
            <a:pPr marR="0" defTabSz="914400" eaLnBrk="1" hangingPunct="1">
              <a:spcBef>
                <a:spcPct val="50000"/>
              </a:spcBef>
              <a:buClrTx/>
              <a:buSzTx/>
              <a:buFontTx/>
              <a:buNone/>
              <a:defRPr/>
            </a:pPr>
            <a:r>
              <a:rPr kumimoji="0" lang="zh-CN" altLang="en-US" sz="2900" b="1" kern="1200" cap="none" spc="0" normalizeH="0" baseline="0" noProof="0" dirty="0">
                <a:solidFill>
                  <a:srgbClr val="0000CC"/>
                </a:solidFill>
                <a:latin typeface="+mn-ea"/>
                <a:ea typeface="+mn-ea"/>
                <a:cs typeface="+mn-cs"/>
              </a:rPr>
              <a:t>成本法</a:t>
            </a:r>
            <a:endParaRPr kumimoji="0" lang="zh-CN" altLang="en-US" sz="2900" b="1" kern="1200" cap="none" spc="0" normalizeH="0" baseline="0" noProof="0" dirty="0">
              <a:solidFill>
                <a:srgbClr val="0000CC"/>
              </a:solidFill>
              <a:latin typeface="+mn-ea"/>
              <a:ea typeface="+mn-ea"/>
              <a:cs typeface="+mn-cs"/>
            </a:endParaRPr>
          </a:p>
        </p:txBody>
      </p:sp>
      <p:sp>
        <p:nvSpPr>
          <p:cNvPr id="60432" name="Line 16"/>
          <p:cNvSpPr/>
          <p:nvPr/>
        </p:nvSpPr>
        <p:spPr>
          <a:xfrm>
            <a:off x="1200150" y="4941888"/>
            <a:ext cx="2687638" cy="0"/>
          </a:xfrm>
          <a:prstGeom prst="line">
            <a:avLst/>
          </a:prstGeom>
          <a:ln w="38100" cap="flat" cmpd="sng">
            <a:solidFill>
              <a:srgbClr val="CC0000"/>
            </a:solidFill>
            <a:prstDash val="solid"/>
            <a:miter/>
            <a:headEnd type="none" w="med" len="med"/>
            <a:tailEnd type="triangle" w="med" len="med"/>
          </a:ln>
        </p:spPr>
      </p:sp>
      <p:sp>
        <p:nvSpPr>
          <p:cNvPr id="60433" name="Line 17"/>
          <p:cNvSpPr/>
          <p:nvPr/>
        </p:nvSpPr>
        <p:spPr>
          <a:xfrm>
            <a:off x="8304213" y="4941888"/>
            <a:ext cx="2687637" cy="0"/>
          </a:xfrm>
          <a:prstGeom prst="line">
            <a:avLst/>
          </a:prstGeom>
          <a:ln w="38100" cap="flat" cmpd="sng">
            <a:solidFill>
              <a:srgbClr val="CC0000"/>
            </a:solidFill>
            <a:prstDash val="solid"/>
            <a:miter/>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1321"/>
                                        </p:tgtEl>
                                        <p:attrNameLst>
                                          <p:attrName>style.visibility</p:attrName>
                                        </p:attrNameLst>
                                      </p:cBhvr>
                                      <p:to>
                                        <p:strVal val="visible"/>
                                      </p:to>
                                    </p:set>
                                    <p:animEffect transition="in" filter="blinds(horizontal)">
                                      <p:cBhvr>
                                        <p:cTn id="7" dur="500"/>
                                        <p:tgtEl>
                                          <p:spTgt spid="1413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0424"/>
                                        </p:tgtEl>
                                        <p:attrNameLst>
                                          <p:attrName>style.visibility</p:attrName>
                                        </p:attrNameLst>
                                      </p:cBhvr>
                                      <p:to>
                                        <p:strVal val="visible"/>
                                      </p:to>
                                    </p:set>
                                    <p:animEffect transition="in" filter="blinds(horizontal)">
                                      <p:cBhvr>
                                        <p:cTn id="12" dur="500"/>
                                        <p:tgtEl>
                                          <p:spTgt spid="6042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60426"/>
                                        </p:tgtEl>
                                        <p:attrNameLst>
                                          <p:attrName>style.visibility</p:attrName>
                                        </p:attrNameLst>
                                      </p:cBhvr>
                                      <p:to>
                                        <p:strVal val="visible"/>
                                      </p:to>
                                    </p:set>
                                    <p:anim calcmode="lin" valueType="num">
                                      <p:cBhvr additive="base">
                                        <p:cTn id="17" dur="500" fill="hold"/>
                                        <p:tgtEl>
                                          <p:spTgt spid="60426"/>
                                        </p:tgtEl>
                                        <p:attrNameLst>
                                          <p:attrName>ppt_x</p:attrName>
                                        </p:attrNameLst>
                                      </p:cBhvr>
                                      <p:tavLst>
                                        <p:tav tm="0">
                                          <p:val>
                                            <p:strVal val="#ppt_x"/>
                                          </p:val>
                                        </p:tav>
                                        <p:tav tm="100000">
                                          <p:val>
                                            <p:strVal val="#ppt_x"/>
                                          </p:val>
                                        </p:tav>
                                      </p:tavLst>
                                    </p:anim>
                                    <p:anim calcmode="lin" valueType="num">
                                      <p:cBhvr additive="base">
                                        <p:cTn id="18" dur="500" fill="hold"/>
                                        <p:tgtEl>
                                          <p:spTgt spid="60426"/>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stCondLst>
                                    <p:cond delay="0"/>
                                  </p:stCondLst>
                                  <p:childTnLst>
                                    <p:set>
                                      <p:cBhvr>
                                        <p:cTn id="22" dur="1" fill="hold">
                                          <p:stCondLst>
                                            <p:cond delay="0"/>
                                          </p:stCondLst>
                                        </p:cTn>
                                        <p:tgtEl>
                                          <p:spTgt spid="60425"/>
                                        </p:tgtEl>
                                        <p:attrNameLst>
                                          <p:attrName>style.visibility</p:attrName>
                                        </p:attrNameLst>
                                      </p:cBhvr>
                                      <p:to>
                                        <p:strVal val="visible"/>
                                      </p:to>
                                    </p:set>
                                    <p:anim calcmode="lin" valueType="num">
                                      <p:cBhvr additive="base">
                                        <p:cTn id="23" dur="500" fill="hold"/>
                                        <p:tgtEl>
                                          <p:spTgt spid="60425"/>
                                        </p:tgtEl>
                                        <p:attrNameLst>
                                          <p:attrName>ppt_x</p:attrName>
                                        </p:attrNameLst>
                                      </p:cBhvr>
                                      <p:tavLst>
                                        <p:tav tm="0">
                                          <p:val>
                                            <p:strVal val="#ppt_x"/>
                                          </p:val>
                                        </p:tav>
                                        <p:tav tm="100000">
                                          <p:val>
                                            <p:strVal val="#ppt_x"/>
                                          </p:val>
                                        </p:tav>
                                      </p:tavLst>
                                    </p:anim>
                                    <p:anim calcmode="lin" valueType="num">
                                      <p:cBhvr additive="base">
                                        <p:cTn id="24" dur="500" fill="hold"/>
                                        <p:tgtEl>
                                          <p:spTgt spid="60425"/>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60432"/>
                                        </p:tgtEl>
                                        <p:attrNameLst>
                                          <p:attrName>style.visibility</p:attrName>
                                        </p:attrNameLst>
                                      </p:cBhvr>
                                      <p:to>
                                        <p:strVal val="visible"/>
                                      </p:to>
                                    </p:set>
                                    <p:anim calcmode="lin" valueType="num">
                                      <p:cBhvr additive="base">
                                        <p:cTn id="29" dur="500" fill="hold"/>
                                        <p:tgtEl>
                                          <p:spTgt spid="60432"/>
                                        </p:tgtEl>
                                        <p:attrNameLst>
                                          <p:attrName>ppt_x</p:attrName>
                                        </p:attrNameLst>
                                      </p:cBhvr>
                                      <p:tavLst>
                                        <p:tav tm="0">
                                          <p:val>
                                            <p:strVal val="0-#ppt_w/2"/>
                                          </p:val>
                                        </p:tav>
                                        <p:tav tm="100000">
                                          <p:val>
                                            <p:strVal val="#ppt_x"/>
                                          </p:val>
                                        </p:tav>
                                      </p:tavLst>
                                    </p:anim>
                                    <p:anim calcmode="lin" valueType="num">
                                      <p:cBhvr additive="base">
                                        <p:cTn id="30" dur="500" fill="hold"/>
                                        <p:tgtEl>
                                          <p:spTgt spid="604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60428"/>
                                        </p:tgtEl>
                                        <p:attrNameLst>
                                          <p:attrName>style.visibility</p:attrName>
                                        </p:attrNameLst>
                                      </p:cBhvr>
                                      <p:to>
                                        <p:strVal val="visible"/>
                                      </p:to>
                                    </p:set>
                                    <p:animEffect transition="in" filter="blinds(horizontal)">
                                      <p:cBhvr>
                                        <p:cTn id="35" dur="500"/>
                                        <p:tgtEl>
                                          <p:spTgt spid="60428"/>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60430"/>
                                        </p:tgtEl>
                                        <p:attrNameLst>
                                          <p:attrName>style.visibility</p:attrName>
                                        </p:attrNameLst>
                                      </p:cBhvr>
                                      <p:to>
                                        <p:strVal val="visible"/>
                                      </p:to>
                                    </p:set>
                                    <p:animEffect transition="in" filter="blinds(horizontal)">
                                      <p:cBhvr>
                                        <p:cTn id="38" dur="500"/>
                                        <p:tgtEl>
                                          <p:spTgt spid="6043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60433"/>
                                        </p:tgtEl>
                                        <p:attrNameLst>
                                          <p:attrName>style.visibility</p:attrName>
                                        </p:attrNameLst>
                                      </p:cBhvr>
                                      <p:to>
                                        <p:strVal val="visible"/>
                                      </p:to>
                                    </p:set>
                                    <p:anim calcmode="lin" valueType="num">
                                      <p:cBhvr additive="base">
                                        <p:cTn id="43" dur="500" fill="hold"/>
                                        <p:tgtEl>
                                          <p:spTgt spid="60433"/>
                                        </p:tgtEl>
                                        <p:attrNameLst>
                                          <p:attrName>ppt_x</p:attrName>
                                        </p:attrNameLst>
                                      </p:cBhvr>
                                      <p:tavLst>
                                        <p:tav tm="0">
                                          <p:val>
                                            <p:strVal val="0-#ppt_w/2"/>
                                          </p:val>
                                        </p:tav>
                                        <p:tav tm="100000">
                                          <p:val>
                                            <p:strVal val="#ppt_x"/>
                                          </p:val>
                                        </p:tav>
                                      </p:tavLst>
                                    </p:anim>
                                    <p:anim calcmode="lin" valueType="num">
                                      <p:cBhvr additive="base">
                                        <p:cTn id="44" dur="500" fill="hold"/>
                                        <p:tgtEl>
                                          <p:spTgt spid="6043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60427"/>
                                        </p:tgtEl>
                                        <p:attrNameLst>
                                          <p:attrName>style.visibility</p:attrName>
                                        </p:attrNameLst>
                                      </p:cBhvr>
                                      <p:to>
                                        <p:strVal val="visible"/>
                                      </p:to>
                                    </p:set>
                                    <p:animEffect transition="in" filter="blinds(horizontal)">
                                      <p:cBhvr>
                                        <p:cTn id="49" dur="500"/>
                                        <p:tgtEl>
                                          <p:spTgt spid="60427"/>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60431"/>
                                        </p:tgtEl>
                                        <p:attrNameLst>
                                          <p:attrName>style.visibility</p:attrName>
                                        </p:attrNameLst>
                                      </p:cBhvr>
                                      <p:to>
                                        <p:strVal val="visible"/>
                                      </p:to>
                                    </p:set>
                                    <p:animEffect transition="in" filter="blinds(horizontal)">
                                      <p:cBhvr>
                                        <p:cTn id="52" dur="500"/>
                                        <p:tgtEl>
                                          <p:spTgt spid="6043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60422"/>
                                        </p:tgtEl>
                                        <p:attrNameLst>
                                          <p:attrName>style.visibility</p:attrName>
                                        </p:attrNameLst>
                                      </p:cBhvr>
                                      <p:to>
                                        <p:strVal val="visible"/>
                                      </p:to>
                                    </p:set>
                                    <p:animEffect transition="in" filter="blinds(horizontal)">
                                      <p:cBhvr>
                                        <p:cTn id="57" dur="500"/>
                                        <p:tgtEl>
                                          <p:spTgt spid="60422"/>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60429"/>
                                        </p:tgtEl>
                                        <p:attrNameLst>
                                          <p:attrName>style.visibility</p:attrName>
                                        </p:attrNameLst>
                                      </p:cBhvr>
                                      <p:to>
                                        <p:strVal val="visible"/>
                                      </p:to>
                                    </p:set>
                                    <p:animEffect transition="in" filter="blinds(horizontal)">
                                      <p:cBhvr>
                                        <p:cTn id="60" dur="500"/>
                                        <p:tgtEl>
                                          <p:spTgt spid="60429"/>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60421"/>
                                        </p:tgtEl>
                                        <p:attrNameLst>
                                          <p:attrName>style.visibility</p:attrName>
                                        </p:attrNameLst>
                                      </p:cBhvr>
                                      <p:to>
                                        <p:strVal val="visible"/>
                                      </p:to>
                                    </p:set>
                                    <p:animEffect transition="in" filter="blinds(horizontal)">
                                      <p:cBhvr>
                                        <p:cTn id="65" dur="500"/>
                                        <p:tgtEl>
                                          <p:spTgt spid="60421"/>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60423"/>
                                        </p:tgtEl>
                                        <p:attrNameLst>
                                          <p:attrName>style.visibility</p:attrName>
                                        </p:attrNameLst>
                                      </p:cBhvr>
                                      <p:to>
                                        <p:strVal val="visible"/>
                                      </p:to>
                                    </p:set>
                                    <p:animEffect transition="in" filter="blinds(horizontal)">
                                      <p:cBhvr>
                                        <p:cTn id="68" dur="500"/>
                                        <p:tgtEl>
                                          <p:spTgt spid="60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21" grpId="0" animBg="1"/>
      <p:bldP spid="60421" grpId="0" animBg="1"/>
      <p:bldP spid="60422" grpId="0"/>
      <p:bldP spid="60423" grpId="0"/>
      <p:bldP spid="60427" grpId="0"/>
      <p:bldP spid="60428" grpId="0"/>
      <p:bldP spid="60429" grpId="0"/>
      <p:bldP spid="60430" grpId="0"/>
      <p:bldP spid="6043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0" name="AutoShape 2"/>
          <p:cNvSpPr/>
          <p:nvPr/>
        </p:nvSpPr>
        <p:spPr>
          <a:xfrm>
            <a:off x="3657600" y="2882900"/>
            <a:ext cx="241300" cy="2755900"/>
          </a:xfrm>
          <a:prstGeom prst="leftBrace">
            <a:avLst>
              <a:gd name="adj1" fmla="val 126794"/>
              <a:gd name="adj2" fmla="val 50000"/>
            </a:avLst>
          </a:prstGeom>
          <a:noFill/>
          <a:ln w="38100" cap="flat" cmpd="sng">
            <a:solidFill>
              <a:srgbClr val="CC0000"/>
            </a:solidFill>
            <a:prstDash val="solid"/>
            <a:miter/>
            <a:headEnd type="none" w="med" len="med"/>
            <a:tailEnd type="none" w="med" len="med"/>
          </a:ln>
        </p:spPr>
        <p:txBody>
          <a:bodyPr wrap="none" lIns="108850" tIns="54425" rIns="108850" bIns="54425" anchor="ctr" anchorCtr="0"/>
          <a:p>
            <a:pPr eaLnBrk="1" hangingPunct="1"/>
            <a:endParaRPr lang="zh-CN" altLang="en-US" dirty="0">
              <a:latin typeface="Arial" panose="020B0604020202020204" pitchFamily="34" charset="0"/>
              <a:ea typeface="宋体" panose="02010600030101010101" pitchFamily="2" charset="-122"/>
            </a:endParaRPr>
          </a:p>
        </p:txBody>
      </p:sp>
      <p:grpSp>
        <p:nvGrpSpPr>
          <p:cNvPr id="160771" name="Text Box 3"/>
          <p:cNvGrpSpPr/>
          <p:nvPr/>
        </p:nvGrpSpPr>
        <p:grpSpPr>
          <a:xfrm>
            <a:off x="1022350" y="2428875"/>
            <a:ext cx="1947863" cy="468313"/>
            <a:chOff x="388" y="1114"/>
            <a:chExt cx="1459" cy="407"/>
          </a:xfrm>
        </p:grpSpPr>
        <p:pic>
          <p:nvPicPr>
            <p:cNvPr id="76830" name="Text Box 3"/>
            <p:cNvPicPr/>
            <p:nvPr/>
          </p:nvPicPr>
          <p:blipFill>
            <a:blip r:embed="rId1"/>
            <a:stretch>
              <a:fillRect/>
            </a:stretch>
          </p:blipFill>
          <p:spPr>
            <a:xfrm>
              <a:off x="388" y="1114"/>
              <a:ext cx="1459" cy="407"/>
            </a:xfrm>
            <a:prstGeom prst="rect">
              <a:avLst/>
            </a:prstGeom>
            <a:solidFill>
              <a:srgbClr val="FFFFFF">
                <a:alpha val="52940"/>
              </a:srgbClr>
            </a:solidFill>
            <a:ln w="9525">
              <a:noFill/>
            </a:ln>
          </p:spPr>
        </p:pic>
        <p:sp>
          <p:nvSpPr>
            <p:cNvPr id="76831" name="Text Box 6"/>
            <p:cNvSpPr txBox="1"/>
            <p:nvPr/>
          </p:nvSpPr>
          <p:spPr>
            <a:xfrm>
              <a:off x="393" y="1117"/>
              <a:ext cx="1450" cy="379"/>
            </a:xfrm>
            <a:prstGeom prst="rect">
              <a:avLst/>
            </a:prstGeom>
            <a:solidFill>
              <a:srgbClr val="FFFFFF">
                <a:alpha val="52940"/>
              </a:srgbClr>
            </a:solidFill>
            <a:ln w="9525">
              <a:noFill/>
            </a:ln>
          </p:spPr>
          <p:txBody>
            <a:bodyPr lIns="108850" tIns="54425" rIns="108850" bIns="54425">
              <a:spAutoFit/>
            </a:bodyPr>
            <a:p>
              <a:pPr eaLnBrk="1" hangingPunct="1">
                <a:lnSpc>
                  <a:spcPct val="90000"/>
                </a:lnSpc>
                <a:buFontTx/>
              </a:pPr>
              <a:r>
                <a:rPr lang="en-US" altLang="zh-CN" sz="2400" b="1" dirty="0">
                  <a:solidFill>
                    <a:srgbClr val="CC0000"/>
                  </a:solidFill>
                  <a:latin typeface="微软雅黑" panose="020B0503020204020204" pitchFamily="34" charset="-122"/>
                </a:rPr>
                <a:t>  </a:t>
              </a:r>
              <a:r>
                <a:rPr lang="zh-CN" altLang="en-US" sz="2400" b="1" dirty="0">
                  <a:solidFill>
                    <a:srgbClr val="CC0000"/>
                  </a:solidFill>
                  <a:latin typeface="微软雅黑" panose="020B0503020204020204" pitchFamily="34" charset="-122"/>
                </a:rPr>
                <a:t>账户设置</a:t>
              </a:r>
              <a:r>
                <a:rPr lang="zh-CN" altLang="en-US" sz="2400" b="1" dirty="0">
                  <a:solidFill>
                    <a:schemeClr val="tx2"/>
                  </a:solidFill>
                  <a:latin typeface="微软雅黑" panose="020B0503020204020204" pitchFamily="34" charset="-122"/>
                </a:rPr>
                <a:t> </a:t>
              </a:r>
              <a:endParaRPr lang="zh-CN" altLang="en-US" sz="2400" b="1" dirty="0">
                <a:solidFill>
                  <a:schemeClr val="tx2"/>
                </a:solidFill>
                <a:latin typeface="微软雅黑" panose="020B0503020204020204" pitchFamily="34" charset="-122"/>
              </a:endParaRPr>
            </a:p>
          </p:txBody>
        </p:sp>
      </p:grpSp>
      <p:grpSp>
        <p:nvGrpSpPr>
          <p:cNvPr id="160772" name="AutoShape 4"/>
          <p:cNvGrpSpPr/>
          <p:nvPr/>
        </p:nvGrpSpPr>
        <p:grpSpPr>
          <a:xfrm>
            <a:off x="1062038" y="3894138"/>
            <a:ext cx="2317750" cy="658812"/>
            <a:chOff x="253" y="2446"/>
            <a:chExt cx="1940" cy="415"/>
          </a:xfrm>
        </p:grpSpPr>
        <p:pic>
          <p:nvPicPr>
            <p:cNvPr id="76828" name="AutoShape 4"/>
            <p:cNvPicPr/>
            <p:nvPr/>
          </p:nvPicPr>
          <p:blipFill>
            <a:blip r:embed="rId2"/>
            <a:stretch>
              <a:fillRect/>
            </a:stretch>
          </p:blipFill>
          <p:spPr>
            <a:xfrm>
              <a:off x="253" y="2446"/>
              <a:ext cx="1940" cy="415"/>
            </a:xfrm>
            <a:prstGeom prst="rect">
              <a:avLst/>
            </a:prstGeom>
            <a:solidFill>
              <a:srgbClr val="FFFFFF">
                <a:alpha val="52940"/>
              </a:srgbClr>
            </a:solidFill>
            <a:ln w="9525">
              <a:noFill/>
            </a:ln>
          </p:spPr>
        </p:pic>
        <p:sp>
          <p:nvSpPr>
            <p:cNvPr id="76829" name="Text Box 9"/>
            <p:cNvSpPr txBox="1"/>
            <p:nvPr/>
          </p:nvSpPr>
          <p:spPr>
            <a:xfrm>
              <a:off x="276" y="2468"/>
              <a:ext cx="1894" cy="369"/>
            </a:xfrm>
            <a:prstGeom prst="rect">
              <a:avLst/>
            </a:prstGeom>
            <a:solidFill>
              <a:srgbClr val="FFFFFF">
                <a:alpha val="52940"/>
              </a:srgbClr>
            </a:solidFill>
            <a:ln w="9525">
              <a:noFill/>
            </a:ln>
          </p:spPr>
          <p:txBody>
            <a:bodyPr wrap="none" lIns="108850" tIns="54425" rIns="108850" bIns="54425" anchor="ctr" anchorCtr="0"/>
            <a:p>
              <a:pPr eaLnBrk="1" hangingPunct="1">
                <a:lnSpc>
                  <a:spcPct val="120000"/>
                </a:lnSpc>
                <a:spcBef>
                  <a:spcPct val="20000"/>
                </a:spcBef>
                <a:buClr>
                  <a:schemeClr val="accent1"/>
                </a:buClr>
                <a:buSzPct val="65000"/>
                <a:buFont typeface="Wingdings" panose="05000000000000000000" pitchFamily="2" charset="2"/>
              </a:pPr>
              <a:r>
                <a:rPr lang="zh-CN" altLang="en-US" sz="2400" b="1" dirty="0">
                  <a:solidFill>
                    <a:srgbClr val="CC0000"/>
                  </a:solidFill>
                  <a:latin typeface="微软雅黑" panose="020B0503020204020204" pitchFamily="34" charset="-122"/>
                </a:rPr>
                <a:t>长期股权投资</a:t>
              </a:r>
              <a:endParaRPr lang="zh-CN" altLang="en-US" sz="2400" b="1" dirty="0">
                <a:solidFill>
                  <a:srgbClr val="CC0000"/>
                </a:solidFill>
                <a:latin typeface="微软雅黑" panose="020B0503020204020204" pitchFamily="34" charset="-122"/>
              </a:endParaRPr>
            </a:p>
          </p:txBody>
        </p:sp>
      </p:grpSp>
      <p:grpSp>
        <p:nvGrpSpPr>
          <p:cNvPr id="160773" name="AutoShape 5"/>
          <p:cNvGrpSpPr/>
          <p:nvPr/>
        </p:nvGrpSpPr>
        <p:grpSpPr>
          <a:xfrm>
            <a:off x="3968750" y="2663825"/>
            <a:ext cx="2030413" cy="584200"/>
            <a:chOff x="2492" y="1966"/>
            <a:chExt cx="1279" cy="369"/>
          </a:xfrm>
        </p:grpSpPr>
        <p:pic>
          <p:nvPicPr>
            <p:cNvPr id="76826" name="AutoShape 5"/>
            <p:cNvPicPr/>
            <p:nvPr/>
          </p:nvPicPr>
          <p:blipFill>
            <a:blip r:embed="rId3"/>
            <a:stretch>
              <a:fillRect/>
            </a:stretch>
          </p:blipFill>
          <p:spPr>
            <a:xfrm>
              <a:off x="2492" y="1966"/>
              <a:ext cx="1279" cy="369"/>
            </a:xfrm>
            <a:prstGeom prst="rect">
              <a:avLst/>
            </a:prstGeom>
            <a:solidFill>
              <a:srgbClr val="FFFFFF">
                <a:alpha val="52940"/>
              </a:srgbClr>
            </a:solidFill>
            <a:ln w="9525">
              <a:noFill/>
            </a:ln>
          </p:spPr>
        </p:pic>
        <p:sp>
          <p:nvSpPr>
            <p:cNvPr id="76827" name="Text Box 12"/>
            <p:cNvSpPr txBox="1"/>
            <p:nvPr/>
          </p:nvSpPr>
          <p:spPr>
            <a:xfrm>
              <a:off x="2513" y="1986"/>
              <a:ext cx="1236" cy="327"/>
            </a:xfrm>
            <a:prstGeom prst="rect">
              <a:avLst/>
            </a:prstGeom>
            <a:solidFill>
              <a:srgbClr val="FFFFFF">
                <a:alpha val="52940"/>
              </a:srgbClr>
            </a:solidFill>
            <a:ln w="9525">
              <a:noFill/>
            </a:ln>
          </p:spPr>
          <p:txBody>
            <a:bodyPr wrap="none" lIns="108850" tIns="54425" rIns="108850" bIns="54425" anchor="ctr" anchorCtr="0"/>
            <a:p>
              <a:pPr eaLnBrk="1" hangingPunct="1">
                <a:lnSpc>
                  <a:spcPct val="120000"/>
                </a:lnSpc>
                <a:spcBef>
                  <a:spcPct val="20000"/>
                </a:spcBef>
                <a:buClr>
                  <a:schemeClr val="accent1"/>
                </a:buClr>
                <a:buSzPct val="65000"/>
                <a:buFont typeface="Wingdings" panose="05000000000000000000" pitchFamily="2" charset="2"/>
              </a:pPr>
              <a:r>
                <a:rPr lang="en-US" altLang="zh-CN" sz="2400" b="1" dirty="0">
                  <a:solidFill>
                    <a:srgbClr val="0000CC"/>
                  </a:solidFill>
                  <a:latin typeface="微软雅黑" panose="020B0503020204020204" pitchFamily="34" charset="-122"/>
                </a:rPr>
                <a:t> </a:t>
              </a:r>
              <a:r>
                <a:rPr lang="zh-CN" altLang="en-US" sz="2400" b="1" dirty="0">
                  <a:solidFill>
                    <a:srgbClr val="0000CC"/>
                  </a:solidFill>
                  <a:latin typeface="微软雅黑" panose="020B0503020204020204" pitchFamily="34" charset="-122"/>
                </a:rPr>
                <a:t>投资成 本</a:t>
              </a:r>
              <a:endParaRPr lang="zh-CN" altLang="en-US" sz="2400" b="1" dirty="0">
                <a:solidFill>
                  <a:srgbClr val="0000CC"/>
                </a:solidFill>
                <a:latin typeface="微软雅黑" panose="020B0503020204020204" pitchFamily="34" charset="-122"/>
              </a:endParaRPr>
            </a:p>
          </p:txBody>
        </p:sp>
      </p:grpSp>
      <p:grpSp>
        <p:nvGrpSpPr>
          <p:cNvPr id="160774" name="AutoShape 6"/>
          <p:cNvGrpSpPr/>
          <p:nvPr/>
        </p:nvGrpSpPr>
        <p:grpSpPr>
          <a:xfrm>
            <a:off x="3917950" y="4665663"/>
            <a:ext cx="2701925" cy="592137"/>
            <a:chOff x="2492" y="2972"/>
            <a:chExt cx="1701" cy="373"/>
          </a:xfrm>
        </p:grpSpPr>
        <p:pic>
          <p:nvPicPr>
            <p:cNvPr id="76824" name="AutoShape 6"/>
            <p:cNvPicPr/>
            <p:nvPr/>
          </p:nvPicPr>
          <p:blipFill>
            <a:blip r:embed="rId4"/>
            <a:stretch>
              <a:fillRect/>
            </a:stretch>
          </p:blipFill>
          <p:spPr>
            <a:xfrm>
              <a:off x="2492" y="2972"/>
              <a:ext cx="1701" cy="373"/>
            </a:xfrm>
            <a:prstGeom prst="rect">
              <a:avLst/>
            </a:prstGeom>
            <a:solidFill>
              <a:srgbClr val="FFFFFF">
                <a:alpha val="52940"/>
              </a:srgbClr>
            </a:solidFill>
            <a:ln w="9525">
              <a:noFill/>
            </a:ln>
          </p:spPr>
        </p:pic>
        <p:sp>
          <p:nvSpPr>
            <p:cNvPr id="76825" name="Text Box 15"/>
            <p:cNvSpPr txBox="1"/>
            <p:nvPr/>
          </p:nvSpPr>
          <p:spPr>
            <a:xfrm>
              <a:off x="2513" y="2994"/>
              <a:ext cx="1658" cy="328"/>
            </a:xfrm>
            <a:prstGeom prst="rect">
              <a:avLst/>
            </a:prstGeom>
            <a:solidFill>
              <a:srgbClr val="FFFFFF">
                <a:alpha val="52940"/>
              </a:srgbClr>
            </a:solidFill>
            <a:ln w="9525">
              <a:noFill/>
            </a:ln>
          </p:spPr>
          <p:txBody>
            <a:bodyPr wrap="none" lIns="108850" tIns="54425" rIns="108850" bIns="54425" anchor="ctr" anchorCtr="0"/>
            <a:p>
              <a:pPr eaLnBrk="1" hangingPunct="1">
                <a:lnSpc>
                  <a:spcPct val="120000"/>
                </a:lnSpc>
                <a:spcBef>
                  <a:spcPct val="20000"/>
                </a:spcBef>
                <a:buClr>
                  <a:schemeClr val="accent1"/>
                </a:buClr>
                <a:buSzPct val="65000"/>
                <a:buFont typeface="Wingdings" panose="05000000000000000000" pitchFamily="2" charset="2"/>
              </a:pPr>
              <a:r>
                <a:rPr lang="zh-CN" altLang="en-US" sz="2400" b="1" dirty="0">
                  <a:solidFill>
                    <a:srgbClr val="CC0000"/>
                  </a:solidFill>
                  <a:latin typeface="微软雅黑" panose="020B0503020204020204" pitchFamily="34" charset="-122"/>
                </a:rPr>
                <a:t>其他综合收益</a:t>
              </a:r>
              <a:endParaRPr lang="zh-CN" altLang="en-US" sz="2400" b="1" dirty="0">
                <a:solidFill>
                  <a:srgbClr val="CC0000"/>
                </a:solidFill>
                <a:latin typeface="微软雅黑" panose="020B0503020204020204" pitchFamily="34" charset="-122"/>
              </a:endParaRPr>
            </a:p>
          </p:txBody>
        </p:sp>
      </p:grpSp>
      <p:sp>
        <p:nvSpPr>
          <p:cNvPr id="160775" name="AutoShape 7"/>
          <p:cNvSpPr/>
          <p:nvPr/>
        </p:nvSpPr>
        <p:spPr>
          <a:xfrm>
            <a:off x="5930900" y="2019300"/>
            <a:ext cx="5637213" cy="469900"/>
          </a:xfrm>
          <a:prstGeom prst="wedgeRectCallout">
            <a:avLst>
              <a:gd name="adj1" fmla="val -51491"/>
              <a:gd name="adj2" fmla="val 109120"/>
            </a:avLst>
          </a:prstGeom>
          <a:noFill/>
          <a:ln w="9525" cap="flat" cmpd="sng">
            <a:solidFill>
              <a:srgbClr val="CC0000"/>
            </a:solidFill>
            <a:prstDash val="solid"/>
            <a:miter/>
            <a:headEnd type="none" w="med" len="med"/>
            <a:tailEnd type="none" w="med" len="med"/>
          </a:ln>
        </p:spPr>
        <p:txBody>
          <a:bodyPr lIns="108850" tIns="54425" rIns="108850" bIns="54425"/>
          <a:p>
            <a:pPr eaLnBrk="1" hangingPunct="1">
              <a:buFontTx/>
            </a:pPr>
            <a:r>
              <a:rPr lang="zh-CN" altLang="en-US" sz="2000" b="1" dirty="0">
                <a:latin typeface="微软雅黑" panose="020B0503020204020204" pitchFamily="34" charset="-122"/>
              </a:rPr>
              <a:t>用来核算长期股权投资的投资成本的增减变动</a:t>
            </a:r>
            <a:r>
              <a:rPr lang="zh-CN" altLang="en-US" sz="2000" dirty="0">
                <a:latin typeface="微软雅黑" panose="020B0503020204020204" pitchFamily="34" charset="-122"/>
              </a:rPr>
              <a:t> </a:t>
            </a:r>
            <a:endParaRPr lang="zh-CN" altLang="en-US" sz="2000" dirty="0">
              <a:latin typeface="微软雅黑" panose="020B0503020204020204" pitchFamily="34" charset="-122"/>
            </a:endParaRPr>
          </a:p>
        </p:txBody>
      </p:sp>
      <p:sp>
        <p:nvSpPr>
          <p:cNvPr id="160776" name="AutoShape 8"/>
          <p:cNvSpPr>
            <a:spLocks noChangeArrowheads="1"/>
          </p:cNvSpPr>
          <p:nvPr/>
        </p:nvSpPr>
        <p:spPr bwMode="auto">
          <a:xfrm>
            <a:off x="7162800" y="4876800"/>
            <a:ext cx="4584700" cy="965200"/>
          </a:xfrm>
          <a:prstGeom prst="wedgeRectCallout">
            <a:avLst>
              <a:gd name="adj1" fmla="val -61324"/>
              <a:gd name="adj2" fmla="val 78454"/>
            </a:avLst>
          </a:prstGeom>
          <a:noFill/>
          <a:ln w="9525">
            <a:solidFill>
              <a:srgbClr val="CC0000"/>
            </a:solidFill>
            <a:miter lim="800000"/>
          </a:ln>
          <a:extLst>
            <a:ext uri="{909E8E84-426E-40DD-AFC4-6F175D3DCCD1}">
              <a14:hiddenFill xmlns:a14="http://schemas.microsoft.com/office/drawing/2010/main">
                <a:solidFill>
                  <a:srgbClr val="FFFFFF"/>
                </a:solidFill>
              </a14:hiddenFill>
            </a:ext>
          </a:extLst>
        </p:spPr>
        <p:txBody>
          <a:bodyPr lIns="108850" tIns="54425" rIns="108850" bIns="54425"/>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tx1"/>
                </a:solidFill>
                <a:effectLst/>
                <a:uLnTx/>
                <a:uFillTx/>
                <a:latin typeface="+mn-ea"/>
                <a:ea typeface="+mn-ea"/>
                <a:cs typeface="+mn-cs"/>
              </a:rPr>
              <a:t>用来核算因被投资单位除净损益、其他综合收益和分红以外所有者权益发生变动而调整长期股权投资账面价值的金额</a:t>
            </a:r>
            <a:r>
              <a:rPr kumimoji="0" lang="zh-CN" altLang="en-US" sz="1800" b="0" i="0" u="none" strike="noStrike" kern="1200" cap="none" spc="0" normalizeH="0" baseline="0" noProof="0">
                <a:ln>
                  <a:noFill/>
                </a:ln>
                <a:solidFill>
                  <a:schemeClr val="tx1"/>
                </a:solidFill>
                <a:effectLst/>
                <a:uLnTx/>
                <a:uFillTx/>
                <a:latin typeface="+mn-ea"/>
                <a:ea typeface="+mn-ea"/>
                <a:cs typeface="+mn-cs"/>
              </a:rPr>
              <a:t> </a:t>
            </a: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grpSp>
        <p:nvGrpSpPr>
          <p:cNvPr id="160779" name="AutoShape 11"/>
          <p:cNvGrpSpPr/>
          <p:nvPr/>
        </p:nvGrpSpPr>
        <p:grpSpPr>
          <a:xfrm>
            <a:off x="3968750" y="3725863"/>
            <a:ext cx="2030413" cy="592137"/>
            <a:chOff x="2492" y="2492"/>
            <a:chExt cx="1279" cy="373"/>
          </a:xfrm>
        </p:grpSpPr>
        <p:pic>
          <p:nvPicPr>
            <p:cNvPr id="76822" name="AutoShape 11"/>
            <p:cNvPicPr/>
            <p:nvPr/>
          </p:nvPicPr>
          <p:blipFill>
            <a:blip r:embed="rId5"/>
            <a:stretch>
              <a:fillRect/>
            </a:stretch>
          </p:blipFill>
          <p:spPr>
            <a:xfrm>
              <a:off x="2492" y="2492"/>
              <a:ext cx="1279" cy="373"/>
            </a:xfrm>
            <a:prstGeom prst="rect">
              <a:avLst/>
            </a:prstGeom>
            <a:solidFill>
              <a:srgbClr val="FFFFFF">
                <a:alpha val="52940"/>
              </a:srgbClr>
            </a:solidFill>
            <a:ln w="9525">
              <a:noFill/>
            </a:ln>
          </p:spPr>
        </p:pic>
        <p:sp>
          <p:nvSpPr>
            <p:cNvPr id="76823" name="Text Box 22"/>
            <p:cNvSpPr txBox="1"/>
            <p:nvPr/>
          </p:nvSpPr>
          <p:spPr>
            <a:xfrm>
              <a:off x="2513" y="2514"/>
              <a:ext cx="1235" cy="328"/>
            </a:xfrm>
            <a:prstGeom prst="rect">
              <a:avLst/>
            </a:prstGeom>
            <a:solidFill>
              <a:srgbClr val="FFFFFF">
                <a:alpha val="52940"/>
              </a:srgbClr>
            </a:solidFill>
            <a:ln w="9525">
              <a:noFill/>
            </a:ln>
          </p:spPr>
          <p:txBody>
            <a:bodyPr wrap="none" lIns="108850" tIns="54425" rIns="108850" bIns="54425" anchor="ctr" anchorCtr="0"/>
            <a:p>
              <a:pPr eaLnBrk="1" hangingPunct="1">
                <a:lnSpc>
                  <a:spcPct val="120000"/>
                </a:lnSpc>
                <a:spcBef>
                  <a:spcPct val="20000"/>
                </a:spcBef>
                <a:buClr>
                  <a:schemeClr val="accent1"/>
                </a:buClr>
                <a:buSzPct val="65000"/>
                <a:buFont typeface="Wingdings" panose="05000000000000000000" pitchFamily="2" charset="2"/>
              </a:pPr>
              <a:r>
                <a:rPr lang="zh-CN" altLang="en-US" sz="2400" b="1" dirty="0">
                  <a:solidFill>
                    <a:srgbClr val="0000CC"/>
                  </a:solidFill>
                  <a:latin typeface="微软雅黑" panose="020B0503020204020204" pitchFamily="34" charset="-122"/>
                </a:rPr>
                <a:t>损益调整</a:t>
              </a:r>
              <a:endParaRPr lang="zh-CN" altLang="en-US" sz="2400" b="1" dirty="0">
                <a:solidFill>
                  <a:srgbClr val="0000CC"/>
                </a:solidFill>
                <a:latin typeface="微软雅黑" panose="020B0503020204020204" pitchFamily="34" charset="-122"/>
              </a:endParaRPr>
            </a:p>
          </p:txBody>
        </p:sp>
      </p:grpSp>
      <p:grpSp>
        <p:nvGrpSpPr>
          <p:cNvPr id="160780" name="AutoShape 12"/>
          <p:cNvGrpSpPr/>
          <p:nvPr/>
        </p:nvGrpSpPr>
        <p:grpSpPr>
          <a:xfrm>
            <a:off x="1073150" y="5202238"/>
            <a:ext cx="2219325" cy="585787"/>
            <a:chOff x="380" y="3310"/>
            <a:chExt cx="1398" cy="369"/>
          </a:xfrm>
        </p:grpSpPr>
        <p:pic>
          <p:nvPicPr>
            <p:cNvPr id="76820" name="AutoShape 12"/>
            <p:cNvPicPr/>
            <p:nvPr/>
          </p:nvPicPr>
          <p:blipFill>
            <a:blip r:embed="rId6"/>
            <a:stretch>
              <a:fillRect/>
            </a:stretch>
          </p:blipFill>
          <p:spPr>
            <a:xfrm>
              <a:off x="380" y="3310"/>
              <a:ext cx="1398" cy="369"/>
            </a:xfrm>
            <a:prstGeom prst="rect">
              <a:avLst/>
            </a:prstGeom>
            <a:solidFill>
              <a:srgbClr val="FFFFFF">
                <a:alpha val="52940"/>
              </a:srgbClr>
            </a:solidFill>
            <a:ln w="9525">
              <a:noFill/>
            </a:ln>
          </p:spPr>
        </p:pic>
        <p:sp>
          <p:nvSpPr>
            <p:cNvPr id="76821" name="Text Box 25"/>
            <p:cNvSpPr txBox="1"/>
            <p:nvPr/>
          </p:nvSpPr>
          <p:spPr>
            <a:xfrm>
              <a:off x="402" y="3330"/>
              <a:ext cx="1355" cy="328"/>
            </a:xfrm>
            <a:prstGeom prst="rect">
              <a:avLst/>
            </a:prstGeom>
            <a:solidFill>
              <a:srgbClr val="FFFFFF">
                <a:alpha val="52940"/>
              </a:srgbClr>
            </a:solidFill>
            <a:ln w="9525">
              <a:noFill/>
            </a:ln>
          </p:spPr>
          <p:txBody>
            <a:bodyPr wrap="none" lIns="108850" tIns="54425" rIns="108850" bIns="54425" anchor="ctr" anchorCtr="0"/>
            <a:p>
              <a:pPr eaLnBrk="1" hangingPunct="1">
                <a:lnSpc>
                  <a:spcPct val="120000"/>
                </a:lnSpc>
                <a:spcBef>
                  <a:spcPct val="20000"/>
                </a:spcBef>
                <a:buClr>
                  <a:schemeClr val="accent1"/>
                </a:buClr>
                <a:buSzPct val="65000"/>
                <a:buFont typeface="Wingdings" panose="05000000000000000000" pitchFamily="2" charset="2"/>
              </a:pPr>
              <a:r>
                <a:rPr lang="zh-CN" altLang="en-US" sz="2400" b="1" dirty="0">
                  <a:solidFill>
                    <a:srgbClr val="0000CC"/>
                  </a:solidFill>
                  <a:latin typeface="微软雅黑" panose="020B0503020204020204" pitchFamily="34" charset="-122"/>
                </a:rPr>
                <a:t>应收股利</a:t>
              </a:r>
              <a:endParaRPr lang="zh-CN" altLang="en-US" sz="2400" b="1" dirty="0">
                <a:solidFill>
                  <a:srgbClr val="0000CC"/>
                </a:solidFill>
                <a:latin typeface="微软雅黑" panose="020B0503020204020204" pitchFamily="34" charset="-122"/>
              </a:endParaRPr>
            </a:p>
          </p:txBody>
        </p:sp>
      </p:grpSp>
      <p:sp>
        <p:nvSpPr>
          <p:cNvPr id="160781" name="AutoShape 13"/>
          <p:cNvSpPr>
            <a:spLocks noChangeArrowheads="1"/>
          </p:cNvSpPr>
          <p:nvPr/>
        </p:nvSpPr>
        <p:spPr bwMode="auto">
          <a:xfrm>
            <a:off x="6896100" y="2768600"/>
            <a:ext cx="4843463" cy="746125"/>
          </a:xfrm>
          <a:prstGeom prst="wedgeRectCallout">
            <a:avLst>
              <a:gd name="adj1" fmla="val -73370"/>
              <a:gd name="adj2" fmla="val 122343"/>
            </a:avLst>
          </a:prstGeom>
          <a:noFill/>
          <a:ln w="9525">
            <a:solidFill>
              <a:srgbClr val="CC0000"/>
            </a:solidFill>
            <a:miter lim="800000"/>
          </a:ln>
          <a:extLst>
            <a:ext uri="{909E8E84-426E-40DD-AFC4-6F175D3DCCD1}">
              <a14:hiddenFill xmlns:a14="http://schemas.microsoft.com/office/drawing/2010/main">
                <a:solidFill>
                  <a:srgbClr val="FFFFFF"/>
                </a:solidFill>
              </a14:hiddenFill>
            </a:ext>
          </a:extLst>
        </p:spPr>
        <p:txBody>
          <a:bodyPr lIns="108850" tIns="54425" rIns="108850" bIns="54425"/>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tx1"/>
                </a:solidFill>
                <a:effectLst/>
                <a:uLnTx/>
                <a:uFillTx/>
                <a:latin typeface="+mn-ea"/>
                <a:ea typeface="+mn-ea"/>
                <a:cs typeface="+mn-cs"/>
              </a:rPr>
              <a:t>用来核算因被投资单位实现净损益或分派现金股利而调整长期股权投资的账面价值的金额</a:t>
            </a:r>
            <a:r>
              <a:rPr kumimoji="0" lang="zh-CN" altLang="en-US" sz="1800" b="0" i="0" u="none" strike="noStrike" kern="1200" cap="none" spc="0" normalizeH="0" baseline="0" noProof="0">
                <a:ln>
                  <a:noFill/>
                </a:ln>
                <a:solidFill>
                  <a:schemeClr val="tx1"/>
                </a:solidFill>
                <a:effectLst/>
                <a:uLnTx/>
                <a:uFillTx/>
                <a:latin typeface="+mn-ea"/>
                <a:ea typeface="+mn-ea"/>
                <a:cs typeface="+mn-cs"/>
              </a:rPr>
              <a:t> </a:t>
            </a: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grpSp>
        <p:nvGrpSpPr>
          <p:cNvPr id="76813" name="AutoShape 9"/>
          <p:cNvGrpSpPr/>
          <p:nvPr/>
        </p:nvGrpSpPr>
        <p:grpSpPr>
          <a:xfrm>
            <a:off x="615950" y="1216025"/>
            <a:ext cx="4392613" cy="519113"/>
            <a:chOff x="388" y="614"/>
            <a:chExt cx="4182" cy="327"/>
          </a:xfrm>
        </p:grpSpPr>
        <p:pic>
          <p:nvPicPr>
            <p:cNvPr id="76818" name="AutoShape 9"/>
            <p:cNvPicPr/>
            <p:nvPr/>
          </p:nvPicPr>
          <p:blipFill>
            <a:blip r:embed="rId7"/>
            <a:stretch>
              <a:fillRect/>
            </a:stretch>
          </p:blipFill>
          <p:spPr>
            <a:xfrm>
              <a:off x="388" y="614"/>
              <a:ext cx="4182" cy="327"/>
            </a:xfrm>
            <a:prstGeom prst="rect">
              <a:avLst/>
            </a:prstGeom>
            <a:solidFill>
              <a:srgbClr val="FFFFFF">
                <a:alpha val="56078"/>
              </a:srgbClr>
            </a:solidFill>
            <a:ln w="9525">
              <a:noFill/>
            </a:ln>
          </p:spPr>
        </p:pic>
        <p:sp>
          <p:nvSpPr>
            <p:cNvPr id="76819" name="Text Box 29"/>
            <p:cNvSpPr txBox="1"/>
            <p:nvPr/>
          </p:nvSpPr>
          <p:spPr>
            <a:xfrm>
              <a:off x="406" y="631"/>
              <a:ext cx="4147" cy="292"/>
            </a:xfrm>
            <a:prstGeom prst="rect">
              <a:avLst/>
            </a:prstGeom>
            <a:solidFill>
              <a:srgbClr val="FFFFFF">
                <a:alpha val="56078"/>
              </a:srgbClr>
            </a:solidFill>
            <a:ln w="9525">
              <a:noFill/>
            </a:ln>
          </p:spPr>
          <p:txBody>
            <a:bodyPr lIns="108850" tIns="54425" rIns="108850" bIns="54425" anchor="ctr" anchorCtr="0"/>
            <a:p>
              <a:pPr>
                <a:lnSpc>
                  <a:spcPct val="120000"/>
                </a:lnSpc>
                <a:buClr>
                  <a:schemeClr val="accent2"/>
                </a:buClr>
                <a:buFont typeface="Wingdings" panose="05000000000000000000" pitchFamily="2" charset="2"/>
              </a:pPr>
              <a:r>
                <a:rPr lang="en-US" altLang="zh-CN" sz="2800" b="1" dirty="0">
                  <a:solidFill>
                    <a:srgbClr val="FF3300"/>
                  </a:solidFill>
                  <a:latin typeface="微软雅黑" panose="020B0503020204020204" pitchFamily="34" charset="-122"/>
                </a:rPr>
                <a:t>2</a:t>
              </a:r>
              <a:r>
                <a:rPr lang="zh-CN" altLang="en-US" sz="2800" b="1" dirty="0">
                  <a:solidFill>
                    <a:srgbClr val="FF3300"/>
                  </a:solidFill>
                  <a:latin typeface="微软雅黑" panose="020B0503020204020204" pitchFamily="34" charset="-122"/>
                </a:rPr>
                <a:t>、权益法下的会计核算</a:t>
              </a:r>
              <a:endParaRPr lang="zh-CN" altLang="en-US" sz="2800" b="1" dirty="0">
                <a:solidFill>
                  <a:srgbClr val="FF3300"/>
                </a:solidFill>
                <a:latin typeface="微软雅黑" panose="020B0503020204020204" pitchFamily="34" charset="-122"/>
              </a:endParaRPr>
            </a:p>
          </p:txBody>
        </p:sp>
      </p:grpSp>
      <p:grpSp>
        <p:nvGrpSpPr>
          <p:cNvPr id="160783" name="AutoShape 15"/>
          <p:cNvGrpSpPr/>
          <p:nvPr/>
        </p:nvGrpSpPr>
        <p:grpSpPr>
          <a:xfrm>
            <a:off x="3968750" y="5605463"/>
            <a:ext cx="2701925" cy="592137"/>
            <a:chOff x="2492" y="3452"/>
            <a:chExt cx="1701" cy="373"/>
          </a:xfrm>
        </p:grpSpPr>
        <p:pic>
          <p:nvPicPr>
            <p:cNvPr id="76816" name="AutoShape 15"/>
            <p:cNvPicPr/>
            <p:nvPr/>
          </p:nvPicPr>
          <p:blipFill>
            <a:blip r:embed="rId4"/>
            <a:stretch>
              <a:fillRect/>
            </a:stretch>
          </p:blipFill>
          <p:spPr>
            <a:xfrm>
              <a:off x="2492" y="3452"/>
              <a:ext cx="1701" cy="373"/>
            </a:xfrm>
            <a:prstGeom prst="rect">
              <a:avLst/>
            </a:prstGeom>
            <a:solidFill>
              <a:srgbClr val="FFFFFF">
                <a:alpha val="52940"/>
              </a:srgbClr>
            </a:solidFill>
            <a:ln w="9525">
              <a:noFill/>
            </a:ln>
          </p:spPr>
        </p:pic>
        <p:sp>
          <p:nvSpPr>
            <p:cNvPr id="76817" name="Text Box 32"/>
            <p:cNvSpPr txBox="1"/>
            <p:nvPr/>
          </p:nvSpPr>
          <p:spPr>
            <a:xfrm>
              <a:off x="2513" y="3475"/>
              <a:ext cx="1658" cy="327"/>
            </a:xfrm>
            <a:prstGeom prst="rect">
              <a:avLst/>
            </a:prstGeom>
            <a:solidFill>
              <a:srgbClr val="FFFFFF">
                <a:alpha val="52940"/>
              </a:srgbClr>
            </a:solidFill>
            <a:ln w="9525">
              <a:noFill/>
            </a:ln>
          </p:spPr>
          <p:txBody>
            <a:bodyPr wrap="none" lIns="108850" tIns="54425" rIns="108850" bIns="54425" anchor="ctr" anchorCtr="0"/>
            <a:p>
              <a:pPr eaLnBrk="1" hangingPunct="1">
                <a:lnSpc>
                  <a:spcPct val="120000"/>
                </a:lnSpc>
                <a:spcBef>
                  <a:spcPct val="20000"/>
                </a:spcBef>
                <a:buClr>
                  <a:schemeClr val="accent1"/>
                </a:buClr>
                <a:buSzPct val="65000"/>
                <a:buFont typeface="Wingdings" panose="05000000000000000000" pitchFamily="2" charset="2"/>
              </a:pPr>
              <a:r>
                <a:rPr lang="zh-CN" altLang="en-US" sz="2400" b="1" dirty="0">
                  <a:solidFill>
                    <a:srgbClr val="0000CC"/>
                  </a:solidFill>
                  <a:latin typeface="微软雅黑" panose="020B0503020204020204" pitchFamily="34" charset="-122"/>
                </a:rPr>
                <a:t>其他权益变动</a:t>
              </a:r>
              <a:endParaRPr lang="zh-CN" altLang="en-US" sz="2400" b="1" dirty="0">
                <a:solidFill>
                  <a:srgbClr val="0000CC"/>
                </a:solidFill>
                <a:latin typeface="微软雅黑" panose="020B0503020204020204" pitchFamily="34" charset="-122"/>
              </a:endParaRPr>
            </a:p>
          </p:txBody>
        </p:sp>
      </p:grpSp>
      <p:sp>
        <p:nvSpPr>
          <p:cNvPr id="160784" name="AutoShape 16"/>
          <p:cNvSpPr>
            <a:spLocks noChangeArrowheads="1"/>
          </p:cNvSpPr>
          <p:nvPr/>
        </p:nvSpPr>
        <p:spPr bwMode="auto">
          <a:xfrm>
            <a:off x="7277100" y="3873500"/>
            <a:ext cx="4508500" cy="657225"/>
          </a:xfrm>
          <a:prstGeom prst="wedgeRectCallout">
            <a:avLst>
              <a:gd name="adj1" fmla="val -63241"/>
              <a:gd name="adj2" fmla="val 95894"/>
            </a:avLst>
          </a:prstGeom>
          <a:noFill/>
          <a:ln w="9525">
            <a:solidFill>
              <a:srgbClr val="CC0000"/>
            </a:solidFill>
            <a:miter lim="800000"/>
          </a:ln>
          <a:extLst>
            <a:ext uri="{909E8E84-426E-40DD-AFC4-6F175D3DCCD1}">
              <a14:hiddenFill xmlns:a14="http://schemas.microsoft.com/office/drawing/2010/main">
                <a:solidFill>
                  <a:srgbClr val="FFFFFF"/>
                </a:solidFill>
              </a14:hiddenFill>
            </a:ext>
          </a:extLst>
        </p:spPr>
        <p:txBody>
          <a:bodyPr lIns="108850" tIns="54425" rIns="108850" bIns="54425"/>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tx1"/>
                </a:solidFill>
                <a:effectLst/>
                <a:uLnTx/>
                <a:uFillTx/>
                <a:latin typeface="+mn-ea"/>
                <a:ea typeface="+mn-ea"/>
                <a:cs typeface="+mn-cs"/>
              </a:rPr>
              <a:t>用来核算因被投资单位</a:t>
            </a:r>
            <a:r>
              <a:rPr kumimoji="0" lang="zh-CN" altLang="en-US" sz="1800" b="1" i="0" u="none" strike="noStrike" kern="1200" cap="none" spc="0" normalizeH="0" baseline="0" noProof="0">
                <a:ln>
                  <a:noFill/>
                </a:ln>
                <a:solidFill>
                  <a:srgbClr val="CC0000"/>
                </a:solidFill>
                <a:effectLst/>
                <a:uLnTx/>
                <a:uFillTx/>
                <a:latin typeface="+mn-ea"/>
                <a:ea typeface="+mn-ea"/>
                <a:cs typeface="+mn-cs"/>
              </a:rPr>
              <a:t>其他综合收益</a:t>
            </a:r>
            <a:r>
              <a:rPr kumimoji="0" lang="zh-CN" altLang="en-US" sz="1800" b="1" i="0" u="none" strike="noStrike" kern="1200" cap="none" spc="0" normalizeH="0" baseline="0" noProof="0">
                <a:ln>
                  <a:noFill/>
                </a:ln>
                <a:solidFill>
                  <a:schemeClr val="tx1"/>
                </a:solidFill>
                <a:effectLst/>
                <a:uLnTx/>
                <a:uFillTx/>
                <a:latin typeface="+mn-ea"/>
                <a:ea typeface="+mn-ea"/>
                <a:cs typeface="+mn-cs"/>
              </a:rPr>
              <a:t>发生变动而调整长期股权投资账面价值的金额</a:t>
            </a:r>
            <a:r>
              <a:rPr kumimoji="0" lang="zh-CN" altLang="en-US" sz="1800" b="0" i="0" u="none" strike="noStrike" kern="1200" cap="none" spc="0" normalizeH="0" baseline="0" noProof="0">
                <a:ln>
                  <a:noFill/>
                </a:ln>
                <a:solidFill>
                  <a:schemeClr val="tx1"/>
                </a:solidFill>
                <a:effectLst/>
                <a:uLnTx/>
                <a:uFillTx/>
                <a:latin typeface="+mn-ea"/>
                <a:ea typeface="+mn-ea"/>
                <a:cs typeface="+mn-cs"/>
              </a:rPr>
              <a:t> </a:t>
            </a: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0771"/>
                                        </p:tgtEl>
                                        <p:attrNameLst>
                                          <p:attrName>style.visibility</p:attrName>
                                        </p:attrNameLst>
                                      </p:cBhvr>
                                      <p:to>
                                        <p:strVal val="visible"/>
                                      </p:to>
                                    </p:set>
                                    <p:animEffect transition="in" filter="blinds(horizontal)">
                                      <p:cBhvr>
                                        <p:cTn id="7" dur="500"/>
                                        <p:tgtEl>
                                          <p:spTgt spid="160771"/>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0772"/>
                                        </p:tgtEl>
                                        <p:attrNameLst>
                                          <p:attrName>style.visibility</p:attrName>
                                        </p:attrNameLst>
                                      </p:cBhvr>
                                      <p:to>
                                        <p:strVal val="visible"/>
                                      </p:to>
                                    </p:set>
                                    <p:animEffect transition="in" filter="blinds(horizontal)">
                                      <p:cBhvr>
                                        <p:cTn id="11" dur="500"/>
                                        <p:tgtEl>
                                          <p:spTgt spid="160772"/>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60770"/>
                                        </p:tgtEl>
                                        <p:attrNameLst>
                                          <p:attrName>style.visibility</p:attrName>
                                        </p:attrNameLst>
                                      </p:cBhvr>
                                      <p:to>
                                        <p:strVal val="visible"/>
                                      </p:to>
                                    </p:set>
                                    <p:animEffect transition="in" filter="blinds(horizontal)">
                                      <p:cBhvr>
                                        <p:cTn id="15" dur="500"/>
                                        <p:tgtEl>
                                          <p:spTgt spid="16077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60773"/>
                                        </p:tgtEl>
                                        <p:attrNameLst>
                                          <p:attrName>style.visibility</p:attrName>
                                        </p:attrNameLst>
                                      </p:cBhvr>
                                      <p:to>
                                        <p:strVal val="visible"/>
                                      </p:to>
                                    </p:set>
                                    <p:animEffect transition="in" filter="blinds(horizontal)">
                                      <p:cBhvr>
                                        <p:cTn id="20" dur="500"/>
                                        <p:tgtEl>
                                          <p:spTgt spid="160773"/>
                                        </p:tgtEl>
                                      </p:cBhvr>
                                    </p:animEffect>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160775"/>
                                        </p:tgtEl>
                                        <p:attrNameLst>
                                          <p:attrName>style.visibility</p:attrName>
                                        </p:attrNameLst>
                                      </p:cBhvr>
                                      <p:to>
                                        <p:strVal val="visible"/>
                                      </p:to>
                                    </p:set>
                                    <p:animEffect transition="in" filter="blinds(horizontal)">
                                      <p:cBhvr>
                                        <p:cTn id="24" dur="500"/>
                                        <p:tgtEl>
                                          <p:spTgt spid="160775"/>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60779"/>
                                        </p:tgtEl>
                                        <p:attrNameLst>
                                          <p:attrName>style.visibility</p:attrName>
                                        </p:attrNameLst>
                                      </p:cBhvr>
                                      <p:to>
                                        <p:strVal val="visible"/>
                                      </p:to>
                                    </p:set>
                                    <p:animEffect transition="in" filter="blinds(horizontal)">
                                      <p:cBhvr>
                                        <p:cTn id="29" dur="500"/>
                                        <p:tgtEl>
                                          <p:spTgt spid="160779"/>
                                        </p:tgtEl>
                                      </p:cBhvr>
                                    </p:animEffect>
                                  </p:childTnLst>
                                </p:cTn>
                              </p:par>
                            </p:childTnLst>
                          </p:cTn>
                        </p:par>
                        <p:par>
                          <p:cTn id="30" fill="hold">
                            <p:stCondLst>
                              <p:cond delay="500"/>
                            </p:stCondLst>
                            <p:childTnLst>
                              <p:par>
                                <p:cTn id="31" presetID="3" presetClass="entr" presetSubtype="10" fill="hold" grpId="0" nodeType="afterEffect">
                                  <p:stCondLst>
                                    <p:cond delay="0"/>
                                  </p:stCondLst>
                                  <p:childTnLst>
                                    <p:set>
                                      <p:cBhvr>
                                        <p:cTn id="32" dur="1" fill="hold">
                                          <p:stCondLst>
                                            <p:cond delay="0"/>
                                          </p:stCondLst>
                                        </p:cTn>
                                        <p:tgtEl>
                                          <p:spTgt spid="160781"/>
                                        </p:tgtEl>
                                        <p:attrNameLst>
                                          <p:attrName>style.visibility</p:attrName>
                                        </p:attrNameLst>
                                      </p:cBhvr>
                                      <p:to>
                                        <p:strVal val="visible"/>
                                      </p:to>
                                    </p:set>
                                    <p:animEffect transition="in" filter="blinds(horizontal)">
                                      <p:cBhvr>
                                        <p:cTn id="33" dur="500"/>
                                        <p:tgtEl>
                                          <p:spTgt spid="160781"/>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60774"/>
                                        </p:tgtEl>
                                        <p:attrNameLst>
                                          <p:attrName>style.visibility</p:attrName>
                                        </p:attrNameLst>
                                      </p:cBhvr>
                                      <p:to>
                                        <p:strVal val="visible"/>
                                      </p:to>
                                    </p:set>
                                    <p:animEffect transition="in" filter="blinds(horizontal)">
                                      <p:cBhvr>
                                        <p:cTn id="38" dur="500"/>
                                        <p:tgtEl>
                                          <p:spTgt spid="160774"/>
                                        </p:tgtEl>
                                      </p:cBhvr>
                                    </p:animEffect>
                                  </p:childTnLst>
                                </p:cTn>
                              </p:par>
                            </p:childTnLst>
                          </p:cTn>
                        </p:par>
                        <p:par>
                          <p:cTn id="39" fill="hold">
                            <p:stCondLst>
                              <p:cond delay="500"/>
                            </p:stCondLst>
                            <p:childTnLst>
                              <p:par>
                                <p:cTn id="40" presetID="3" presetClass="entr" presetSubtype="10" fill="hold" grpId="0" nodeType="afterEffect">
                                  <p:stCondLst>
                                    <p:cond delay="0"/>
                                  </p:stCondLst>
                                  <p:childTnLst>
                                    <p:set>
                                      <p:cBhvr>
                                        <p:cTn id="41" dur="1" fill="hold">
                                          <p:stCondLst>
                                            <p:cond delay="0"/>
                                          </p:stCondLst>
                                        </p:cTn>
                                        <p:tgtEl>
                                          <p:spTgt spid="160784"/>
                                        </p:tgtEl>
                                        <p:attrNameLst>
                                          <p:attrName>style.visibility</p:attrName>
                                        </p:attrNameLst>
                                      </p:cBhvr>
                                      <p:to>
                                        <p:strVal val="visible"/>
                                      </p:to>
                                    </p:set>
                                    <p:animEffect transition="in" filter="blinds(horizontal)">
                                      <p:cBhvr>
                                        <p:cTn id="42" dur="500"/>
                                        <p:tgtEl>
                                          <p:spTgt spid="16078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60783"/>
                                        </p:tgtEl>
                                        <p:attrNameLst>
                                          <p:attrName>style.visibility</p:attrName>
                                        </p:attrNameLst>
                                      </p:cBhvr>
                                      <p:to>
                                        <p:strVal val="visible"/>
                                      </p:to>
                                    </p:set>
                                    <p:animEffect transition="in" filter="blinds(horizontal)">
                                      <p:cBhvr>
                                        <p:cTn id="47" dur="500"/>
                                        <p:tgtEl>
                                          <p:spTgt spid="160783"/>
                                        </p:tgtEl>
                                      </p:cBhvr>
                                    </p:animEffect>
                                  </p:childTnLst>
                                </p:cTn>
                              </p:par>
                            </p:childTnLst>
                          </p:cTn>
                        </p:par>
                        <p:par>
                          <p:cTn id="48" fill="hold">
                            <p:stCondLst>
                              <p:cond delay="500"/>
                            </p:stCondLst>
                            <p:childTnLst>
                              <p:par>
                                <p:cTn id="49" presetID="3" presetClass="entr" presetSubtype="10" fill="hold" grpId="0" nodeType="afterEffect">
                                  <p:stCondLst>
                                    <p:cond delay="0"/>
                                  </p:stCondLst>
                                  <p:childTnLst>
                                    <p:set>
                                      <p:cBhvr>
                                        <p:cTn id="50" dur="1" fill="hold">
                                          <p:stCondLst>
                                            <p:cond delay="0"/>
                                          </p:stCondLst>
                                        </p:cTn>
                                        <p:tgtEl>
                                          <p:spTgt spid="160776"/>
                                        </p:tgtEl>
                                        <p:attrNameLst>
                                          <p:attrName>style.visibility</p:attrName>
                                        </p:attrNameLst>
                                      </p:cBhvr>
                                      <p:to>
                                        <p:strVal val="visible"/>
                                      </p:to>
                                    </p:set>
                                    <p:animEffect transition="in" filter="blinds(horizontal)">
                                      <p:cBhvr>
                                        <p:cTn id="51" dur="500"/>
                                        <p:tgtEl>
                                          <p:spTgt spid="160776"/>
                                        </p:tgtEl>
                                      </p:cBhvr>
                                    </p:animEffect>
                                  </p:childTnLst>
                                </p:cTn>
                              </p:par>
                            </p:childTnLst>
                          </p:cTn>
                        </p:par>
                        <p:par>
                          <p:cTn id="52" fill="hold">
                            <p:stCondLst>
                              <p:cond delay="1000"/>
                            </p:stCondLst>
                            <p:childTnLst>
                              <p:par>
                                <p:cTn id="53" presetID="3" presetClass="entr" presetSubtype="10" fill="hold" nodeType="afterEffect">
                                  <p:stCondLst>
                                    <p:cond delay="0"/>
                                  </p:stCondLst>
                                  <p:childTnLst>
                                    <p:set>
                                      <p:cBhvr>
                                        <p:cTn id="54" dur="1" fill="hold">
                                          <p:stCondLst>
                                            <p:cond delay="0"/>
                                          </p:stCondLst>
                                        </p:cTn>
                                        <p:tgtEl>
                                          <p:spTgt spid="160780"/>
                                        </p:tgtEl>
                                        <p:attrNameLst>
                                          <p:attrName>style.visibility</p:attrName>
                                        </p:attrNameLst>
                                      </p:cBhvr>
                                      <p:to>
                                        <p:strVal val="visible"/>
                                      </p:to>
                                    </p:set>
                                    <p:animEffect transition="in" filter="blinds(horizontal)">
                                      <p:cBhvr>
                                        <p:cTn id="55" dur="1000"/>
                                        <p:tgtEl>
                                          <p:spTgt spid="160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animBg="1"/>
      <p:bldP spid="160775" grpId="0" animBg="1"/>
      <p:bldP spid="160776" grpId="0" animBg="1"/>
      <p:bldP spid="160781" grpId="0" animBg="1"/>
      <p:bldP spid="16078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Text Box 2"/>
          <p:cNvSpPr txBox="1"/>
          <p:nvPr/>
        </p:nvSpPr>
        <p:spPr>
          <a:xfrm>
            <a:off x="266700" y="3530600"/>
            <a:ext cx="2178050" cy="446088"/>
          </a:xfrm>
          <a:prstGeom prst="rect">
            <a:avLst/>
          </a:prstGeom>
          <a:noFill/>
          <a:ln w="9525" cap="flat" cmpd="sng">
            <a:solidFill>
              <a:srgbClr val="CC0000"/>
            </a:solidFill>
            <a:prstDash val="lgDashDotDot"/>
            <a:miter/>
            <a:headEnd type="none" w="med" len="med"/>
            <a:tailEnd type="none" w="med" len="med"/>
          </a:ln>
        </p:spPr>
        <p:txBody>
          <a:bodyPr lIns="108850" tIns="54425" rIns="108850" bIns="54425">
            <a:spAutoFit/>
          </a:bodyPr>
          <a:p>
            <a:pPr eaLnBrk="1" hangingPunct="1">
              <a:lnSpc>
                <a:spcPct val="90000"/>
              </a:lnSpc>
              <a:buFontTx/>
            </a:pPr>
            <a:r>
              <a:rPr lang="zh-CN" altLang="en-US" sz="2400" b="1" dirty="0">
                <a:solidFill>
                  <a:srgbClr val="0000CC"/>
                </a:solidFill>
                <a:latin typeface="微软雅黑" panose="020B0503020204020204" pitchFamily="34" charset="-122"/>
              </a:rPr>
              <a:t>初始投资成本</a:t>
            </a:r>
            <a:r>
              <a:rPr lang="zh-CN" altLang="en-US" sz="2400" b="1" dirty="0">
                <a:solidFill>
                  <a:schemeClr val="tx2"/>
                </a:solidFill>
                <a:latin typeface="微软雅黑" panose="020B0503020204020204" pitchFamily="34" charset="-122"/>
              </a:rPr>
              <a:t> </a:t>
            </a:r>
            <a:endParaRPr lang="zh-CN" altLang="en-US" sz="2400" b="1" dirty="0">
              <a:solidFill>
                <a:schemeClr val="tx2"/>
              </a:solidFill>
              <a:latin typeface="微软雅黑" panose="020B0503020204020204" pitchFamily="34" charset="-122"/>
            </a:endParaRPr>
          </a:p>
        </p:txBody>
      </p:sp>
      <p:sp>
        <p:nvSpPr>
          <p:cNvPr id="63491" name="Text Box 3"/>
          <p:cNvSpPr txBox="1">
            <a:spLocks noChangeArrowheads="1"/>
          </p:cNvSpPr>
          <p:nvPr/>
        </p:nvSpPr>
        <p:spPr bwMode="auto">
          <a:xfrm>
            <a:off x="2451100" y="3251200"/>
            <a:ext cx="1247775" cy="976313"/>
          </a:xfrm>
          <a:prstGeom prst="rect">
            <a:avLst/>
          </a:prstGeom>
          <a:noFill/>
          <a:ln>
            <a:noFill/>
          </a:ln>
          <a:effectLst/>
        </p:spPr>
        <p:txBody>
          <a:bodyPr lIns="108850" tIns="54425" rIns="108850" bIns="54425">
            <a:spAutoFit/>
          </a:bodyPr>
          <a:lstStyle/>
          <a:p>
            <a:pPr marR="0" defTabSz="914400" eaLnBrk="1" hangingPunct="1">
              <a:buClrTx/>
              <a:buSzTx/>
              <a:buFont typeface="Arial" panose="020B0604020202020204" pitchFamily="34" charset="0"/>
              <a:buNone/>
              <a:defRPr/>
            </a:pPr>
            <a:r>
              <a:rPr kumimoji="0" lang="zh-CN" altLang="en-US" sz="5700" b="1" kern="1200" cap="none" spc="0" normalizeH="0" baseline="0" noProof="0" dirty="0">
                <a:solidFill>
                  <a:srgbClr val="0000CC"/>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a:t>
            </a:r>
            <a:endParaRPr kumimoji="0" lang="zh-CN" altLang="en-US" sz="5700" b="1" kern="1200" cap="none" spc="0" normalizeH="0" baseline="0" noProof="0" dirty="0">
              <a:solidFill>
                <a:srgbClr val="0000CC"/>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endParaRPr>
          </a:p>
        </p:txBody>
      </p:sp>
      <p:sp>
        <p:nvSpPr>
          <p:cNvPr id="63492" name="Text Box 4"/>
          <p:cNvSpPr txBox="1"/>
          <p:nvPr/>
        </p:nvSpPr>
        <p:spPr>
          <a:xfrm>
            <a:off x="3327400" y="3517900"/>
            <a:ext cx="8043863" cy="482600"/>
          </a:xfrm>
          <a:prstGeom prst="rect">
            <a:avLst/>
          </a:prstGeom>
          <a:noFill/>
          <a:ln w="9525" cap="flat" cmpd="sng">
            <a:solidFill>
              <a:srgbClr val="CC0000"/>
            </a:solidFill>
            <a:prstDash val="lgDashDotDot"/>
            <a:miter/>
            <a:headEnd type="none" w="med" len="med"/>
            <a:tailEnd type="none" w="med" len="med"/>
          </a:ln>
        </p:spPr>
        <p:txBody>
          <a:bodyPr lIns="108850" tIns="54425" rIns="108850" bIns="54425">
            <a:spAutoFit/>
          </a:bodyPr>
          <a:p>
            <a:pPr eaLnBrk="1" hangingPunct="1">
              <a:buFontTx/>
            </a:pPr>
            <a:r>
              <a:rPr lang="zh-CN" altLang="en-US" sz="2400" b="1" dirty="0">
                <a:solidFill>
                  <a:srgbClr val="0000CC"/>
                </a:solidFill>
                <a:latin typeface="微软雅黑" panose="020B0503020204020204" pitchFamily="34" charset="-122"/>
              </a:rPr>
              <a:t>投资时应享有被投资单位可辨认净资产公允价值的份额 </a:t>
            </a:r>
            <a:endParaRPr lang="zh-CN" altLang="en-US" sz="2400" b="1" dirty="0">
              <a:solidFill>
                <a:srgbClr val="0000CC"/>
              </a:solidFill>
              <a:latin typeface="微软雅黑" panose="020B0503020204020204" pitchFamily="34" charset="-122"/>
            </a:endParaRPr>
          </a:p>
        </p:txBody>
      </p:sp>
      <p:sp>
        <p:nvSpPr>
          <p:cNvPr id="77830" name="AutoShape 5"/>
          <p:cNvSpPr/>
          <p:nvPr/>
        </p:nvSpPr>
        <p:spPr>
          <a:xfrm>
            <a:off x="642938" y="722313"/>
            <a:ext cx="4364037" cy="576262"/>
          </a:xfrm>
          <a:prstGeom prst="roundRect">
            <a:avLst>
              <a:gd name="adj" fmla="val 16667"/>
            </a:avLst>
          </a:prstGeom>
          <a:noFill/>
          <a:ln w="9525" cap="flat" cmpd="sng">
            <a:solidFill>
              <a:srgbClr val="3333FF"/>
            </a:solidFill>
            <a:prstDash val="solid"/>
            <a:headEnd type="none" w="med" len="med"/>
            <a:tailEnd type="none" w="med" len="med"/>
          </a:ln>
        </p:spPr>
        <p:txBody>
          <a:bodyPr wrap="none" lIns="108850" tIns="54425" rIns="108850" bIns="54425" anchor="ctr" anchorCtr="0"/>
          <a:p>
            <a:pPr eaLnBrk="1" hangingPunct="1">
              <a:lnSpc>
                <a:spcPct val="105000"/>
              </a:lnSpc>
              <a:spcBef>
                <a:spcPct val="10000"/>
              </a:spcBef>
              <a:buFontTx/>
            </a:pPr>
            <a:r>
              <a:rPr lang="zh-CN" altLang="en-US" sz="2800" b="1" dirty="0">
                <a:solidFill>
                  <a:srgbClr val="C00000"/>
                </a:solidFill>
                <a:latin typeface="微软雅黑" panose="020B0503020204020204" pitchFamily="34" charset="-122"/>
              </a:rPr>
              <a:t>权益法下的具体会计处理</a:t>
            </a:r>
            <a:endParaRPr lang="zh-CN" altLang="en-US" sz="2800" b="1" dirty="0">
              <a:solidFill>
                <a:srgbClr val="C00000"/>
              </a:solidFill>
              <a:latin typeface="微软雅黑" panose="020B0503020204020204" pitchFamily="34" charset="-122"/>
            </a:endParaRPr>
          </a:p>
        </p:txBody>
      </p:sp>
      <p:sp>
        <p:nvSpPr>
          <p:cNvPr id="63494" name="AutoShape 6"/>
          <p:cNvSpPr/>
          <p:nvPr/>
        </p:nvSpPr>
        <p:spPr>
          <a:xfrm>
            <a:off x="508000" y="1447800"/>
            <a:ext cx="8083550" cy="720725"/>
          </a:xfrm>
          <a:prstGeom prst="downArrowCallout">
            <a:avLst>
              <a:gd name="adj1" fmla="val 274059"/>
              <a:gd name="adj2" fmla="val 210349"/>
              <a:gd name="adj3" fmla="val 14537"/>
              <a:gd name="adj4" fmla="val 66667"/>
            </a:avLst>
          </a:prstGeom>
          <a:noFill/>
          <a:ln w="9525" cap="flat" cmpd="sng">
            <a:solidFill>
              <a:srgbClr val="C00000"/>
            </a:solidFill>
            <a:prstDash val="solid"/>
            <a:miter/>
            <a:headEnd type="none" w="med" len="med"/>
            <a:tailEnd type="none" w="med" len="med"/>
          </a:ln>
        </p:spPr>
        <p:txBody>
          <a:bodyPr wrap="none" lIns="108850" tIns="54425" rIns="108850" bIns="54425" anchor="ctr" anchorCtr="0"/>
          <a:p>
            <a:pPr algn="ctr" eaLnBrk="1" hangingPunct="1">
              <a:buFontTx/>
            </a:pPr>
            <a:r>
              <a:rPr lang="en-US" altLang="zh-CN" sz="2400" b="1" dirty="0">
                <a:solidFill>
                  <a:srgbClr val="0000CC"/>
                </a:solidFill>
                <a:latin typeface="微软雅黑" panose="020B0503020204020204" pitchFamily="34" charset="-122"/>
              </a:rPr>
              <a:t>1</a:t>
            </a:r>
            <a:r>
              <a:rPr lang="zh-CN" altLang="en-US" sz="2400" b="1" dirty="0">
                <a:solidFill>
                  <a:srgbClr val="0000CC"/>
                </a:solidFill>
                <a:latin typeface="微软雅黑" panose="020B0503020204020204" pitchFamily="34" charset="-122"/>
              </a:rPr>
              <a:t>、取得股权投资时</a:t>
            </a:r>
            <a:r>
              <a:rPr lang="en-US" altLang="zh-CN" sz="2400" b="1" dirty="0">
                <a:solidFill>
                  <a:srgbClr val="0000CC"/>
                </a:solidFill>
                <a:latin typeface="微软雅黑" panose="020B0503020204020204" pitchFamily="34" charset="-122"/>
              </a:rPr>
              <a:t>——</a:t>
            </a:r>
            <a:r>
              <a:rPr lang="zh-CN" altLang="en-US" sz="2400" b="1" dirty="0">
                <a:latin typeface="微软雅黑" panose="020B0503020204020204" pitchFamily="34" charset="-122"/>
              </a:rPr>
              <a:t>应先比较“成本”和“份额”</a:t>
            </a:r>
            <a:endParaRPr lang="zh-CN" altLang="en-US" sz="2400" b="1" dirty="0">
              <a:latin typeface="微软雅黑" panose="020B0503020204020204" pitchFamily="34" charset="-122"/>
            </a:endParaRPr>
          </a:p>
        </p:txBody>
      </p:sp>
      <p:sp>
        <p:nvSpPr>
          <p:cNvPr id="63496" name="AutoShape 8"/>
          <p:cNvSpPr/>
          <p:nvPr/>
        </p:nvSpPr>
        <p:spPr>
          <a:xfrm rot="5400000">
            <a:off x="2662238" y="4100513"/>
            <a:ext cx="1008062" cy="1247775"/>
          </a:xfrm>
          <a:custGeom>
            <a:avLst/>
            <a:gdLst>
              <a:gd name="txL" fmla="*/ 0 w 21600"/>
              <a:gd name="txT" fmla="*/ 0 h 21600"/>
              <a:gd name="txR" fmla="*/ 21600 w 21600"/>
              <a:gd name="txB" fmla="*/ 21600 h 21600"/>
            </a:gdLst>
            <a:ahLst/>
            <a:cxnLst>
              <a:cxn ang="0">
                <a:pos x="33605100" y="0"/>
              </a:cxn>
              <a:cxn ang="0">
                <a:pos x="20162173" y="27454054"/>
              </a:cxn>
              <a:cxn ang="0">
                <a:pos x="28205715" y="27454054"/>
              </a:cxn>
              <a:cxn ang="0">
                <a:pos x="28205715" y="52128342"/>
              </a:cxn>
              <a:cxn ang="0">
                <a:pos x="0" y="52128342"/>
              </a:cxn>
              <a:cxn ang="0">
                <a:pos x="0" y="72080669"/>
              </a:cxn>
              <a:cxn ang="0">
                <a:pos x="39002292" y="72080669"/>
              </a:cxn>
              <a:cxn ang="0">
                <a:pos x="39002292" y="27454054"/>
              </a:cxn>
              <a:cxn ang="0">
                <a:pos x="47045834" y="27454054"/>
              </a:cxn>
              <a:cxn ang="0">
                <a:pos x="33605100" y="0"/>
              </a:cxn>
            </a:cxnLst>
            <a:rect l="txL" t="txT" r="txR" b="txB"/>
            <a:pathLst>
              <a:path w="21600" h="21600">
                <a:moveTo>
                  <a:pt x="15429" y="0"/>
                </a:moveTo>
                <a:lnTo>
                  <a:pt x="9257" y="8227"/>
                </a:lnTo>
                <a:lnTo>
                  <a:pt x="12950" y="8227"/>
                </a:lnTo>
                <a:lnTo>
                  <a:pt x="12950" y="15621"/>
                </a:lnTo>
                <a:lnTo>
                  <a:pt x="0" y="15621"/>
                </a:lnTo>
                <a:lnTo>
                  <a:pt x="0" y="21600"/>
                </a:lnTo>
                <a:lnTo>
                  <a:pt x="17907" y="21600"/>
                </a:lnTo>
                <a:lnTo>
                  <a:pt x="17907" y="8227"/>
                </a:lnTo>
                <a:lnTo>
                  <a:pt x="21600" y="8227"/>
                </a:lnTo>
                <a:lnTo>
                  <a:pt x="15429" y="0"/>
                </a:lnTo>
                <a:close/>
              </a:path>
            </a:pathLst>
          </a:custGeom>
          <a:gradFill rotWithShape="1">
            <a:gsLst>
              <a:gs pos="0">
                <a:srgbClr val="CCFFFF">
                  <a:alpha val="51999"/>
                </a:srgbClr>
              </a:gs>
              <a:gs pos="100000">
                <a:srgbClr val="5E7676">
                  <a:alpha val="100000"/>
                </a:srgbClr>
              </a:gs>
            </a:gsLst>
            <a:lin ang="0" scaled="1"/>
            <a:tileRect/>
          </a:gradFill>
          <a:ln w="9525">
            <a:noFill/>
          </a:ln>
        </p:spPr>
        <p:txBody>
          <a:bodyPr/>
          <a:p>
            <a:endParaRPr lang="zh-CN" altLang="en-US"/>
          </a:p>
        </p:txBody>
      </p:sp>
      <p:sp>
        <p:nvSpPr>
          <p:cNvPr id="63497" name="AutoShape 9"/>
          <p:cNvSpPr/>
          <p:nvPr/>
        </p:nvSpPr>
        <p:spPr>
          <a:xfrm>
            <a:off x="719138" y="5614988"/>
            <a:ext cx="10560050" cy="504825"/>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80000"/>
              </a:lnSpc>
              <a:buFontTx/>
            </a:pPr>
            <a:r>
              <a:rPr lang="zh-CN" altLang="en-US" sz="2400" b="1" dirty="0">
                <a:solidFill>
                  <a:srgbClr val="0000CC"/>
                </a:solidFill>
                <a:latin typeface="微软雅黑" panose="020B0503020204020204" pitchFamily="34" charset="-122"/>
              </a:rPr>
              <a:t>差额作为商誉，</a:t>
            </a:r>
            <a:r>
              <a:rPr lang="zh-CN" altLang="en-US" sz="2400" b="1" dirty="0">
                <a:solidFill>
                  <a:srgbClr val="CC0000"/>
                </a:solidFill>
                <a:latin typeface="微软雅黑" panose="020B0503020204020204" pitchFamily="34" charset="-122"/>
              </a:rPr>
              <a:t>不调整</a:t>
            </a:r>
            <a:r>
              <a:rPr lang="zh-CN" altLang="en-US" sz="2400" b="1" dirty="0">
                <a:solidFill>
                  <a:srgbClr val="000000"/>
                </a:solidFill>
                <a:latin typeface="微软雅黑" panose="020B0503020204020204" pitchFamily="34" charset="-122"/>
              </a:rPr>
              <a:t>长期股权投资的初始投资成本</a:t>
            </a:r>
            <a:endParaRPr lang="zh-CN" altLang="en-US" sz="2400" b="1" dirty="0">
              <a:solidFill>
                <a:srgbClr val="FF6600"/>
              </a:solidFill>
              <a:latin typeface="微软雅黑" panose="020B0503020204020204" pitchFamily="34" charset="-122"/>
            </a:endParaRPr>
          </a:p>
        </p:txBody>
      </p:sp>
      <p:sp>
        <p:nvSpPr>
          <p:cNvPr id="63498" name="AutoShape 10"/>
          <p:cNvSpPr/>
          <p:nvPr/>
        </p:nvSpPr>
        <p:spPr>
          <a:xfrm>
            <a:off x="2032000" y="4191000"/>
            <a:ext cx="479425" cy="1368425"/>
          </a:xfrm>
          <a:prstGeom prst="downArrow">
            <a:avLst>
              <a:gd name="adj1" fmla="val 50000"/>
              <a:gd name="adj2" fmla="val 95090"/>
            </a:avLst>
          </a:prstGeom>
          <a:gradFill rotWithShape="1">
            <a:gsLst>
              <a:gs pos="0">
                <a:srgbClr val="CCFFFF">
                  <a:alpha val="42998"/>
                </a:srgbClr>
              </a:gs>
              <a:gs pos="100000">
                <a:srgbClr val="5E7676"/>
              </a:gs>
            </a:gsLst>
            <a:lin ang="5400000" scaled="1"/>
            <a:tileRect/>
          </a:gradFill>
          <a:ln w="9525">
            <a:noFill/>
          </a:ln>
        </p:spPr>
        <p:txBody>
          <a:bodyPr wrap="none" lIns="108850" tIns="54425" rIns="108850" bIns="54425" anchor="ctr" anchorCtr="0"/>
          <a:p>
            <a:pPr eaLnBrk="1" hangingPunct="1"/>
            <a:endParaRPr lang="zh-CN" altLang="en-US" dirty="0">
              <a:latin typeface="Arial" panose="020B0604020202020204" pitchFamily="34" charset="0"/>
              <a:ea typeface="宋体" panose="02010600030101010101" pitchFamily="2" charset="-122"/>
            </a:endParaRPr>
          </a:p>
        </p:txBody>
      </p:sp>
      <p:sp>
        <p:nvSpPr>
          <p:cNvPr id="63499" name="AutoShape 11"/>
          <p:cNvSpPr/>
          <p:nvPr/>
        </p:nvSpPr>
        <p:spPr>
          <a:xfrm>
            <a:off x="839788" y="2428875"/>
            <a:ext cx="8081962" cy="792163"/>
          </a:xfrm>
          <a:prstGeom prst="wedgeRectCallout">
            <a:avLst>
              <a:gd name="adj1" fmla="val 51963"/>
              <a:gd name="adj2" fmla="val 85069"/>
            </a:avLst>
          </a:prstGeom>
          <a:noFill/>
          <a:ln w="9525" cap="flat" cmpd="sng">
            <a:solidFill>
              <a:srgbClr val="C00000"/>
            </a:solidFill>
            <a:prstDash val="solid"/>
            <a:miter/>
            <a:headEnd type="none" w="med" len="med"/>
            <a:tailEnd type="none" w="med" len="med"/>
          </a:ln>
        </p:spPr>
        <p:txBody>
          <a:bodyPr lIns="108850" tIns="54425" rIns="108850" bIns="54425"/>
          <a:p>
            <a:pPr eaLnBrk="1" hangingPunct="1">
              <a:buFontTx/>
            </a:pPr>
            <a:r>
              <a:rPr lang="zh-CN" altLang="en-US" sz="2000" b="1" dirty="0">
                <a:solidFill>
                  <a:srgbClr val="CC0000"/>
                </a:solidFill>
                <a:latin typeface="微软雅黑" panose="020B0503020204020204" pitchFamily="34" charset="-122"/>
              </a:rPr>
              <a:t>应享有被投资单位可辨认净资产公允价值的份额</a:t>
            </a:r>
            <a:endParaRPr lang="zh-CN" altLang="en-US" sz="2000" b="1" dirty="0">
              <a:solidFill>
                <a:srgbClr val="CC0000"/>
              </a:solidFill>
              <a:latin typeface="微软雅黑" panose="020B0503020204020204" pitchFamily="34" charset="-122"/>
            </a:endParaRPr>
          </a:p>
          <a:p>
            <a:pPr eaLnBrk="1" hangingPunct="1">
              <a:buFontTx/>
            </a:pPr>
            <a:r>
              <a:rPr lang="zh-CN" altLang="en-US" sz="2000" b="1" dirty="0">
                <a:solidFill>
                  <a:srgbClr val="0000CC"/>
                </a:solidFill>
                <a:latin typeface="微软雅黑" panose="020B0503020204020204" pitchFamily="34" charset="-122"/>
              </a:rPr>
              <a:t>＝投资时被投资单位可辨认净资产公允价值</a:t>
            </a:r>
            <a:r>
              <a:rPr lang="en-US" altLang="zh-CN" sz="2000" b="1" dirty="0">
                <a:solidFill>
                  <a:srgbClr val="0000CC"/>
                </a:solidFill>
                <a:latin typeface="微软雅黑" panose="020B0503020204020204" pitchFamily="34" charset="-122"/>
              </a:rPr>
              <a:t>×</a:t>
            </a:r>
            <a:r>
              <a:rPr lang="zh-CN" altLang="en-US" sz="2000" b="1" dirty="0">
                <a:solidFill>
                  <a:srgbClr val="0000CC"/>
                </a:solidFill>
                <a:latin typeface="微软雅黑" panose="020B0503020204020204" pitchFamily="34" charset="-122"/>
              </a:rPr>
              <a:t>投资企业持股比例</a:t>
            </a:r>
            <a:endParaRPr lang="zh-CN" altLang="en-US" sz="2000" b="1" dirty="0">
              <a:solidFill>
                <a:srgbClr val="0000CC"/>
              </a:solidFill>
              <a:latin typeface="微软雅黑" panose="020B0503020204020204" pitchFamily="34" charset="-122"/>
            </a:endParaRPr>
          </a:p>
        </p:txBody>
      </p:sp>
      <p:sp>
        <p:nvSpPr>
          <p:cNvPr id="184335" name="Rectangle 15"/>
          <p:cNvSpPr/>
          <p:nvPr/>
        </p:nvSpPr>
        <p:spPr>
          <a:xfrm>
            <a:off x="3911600" y="4305300"/>
            <a:ext cx="6086475" cy="1016000"/>
          </a:xfrm>
          <a:prstGeom prst="rect">
            <a:avLst/>
          </a:prstGeom>
          <a:noFill/>
          <a:ln w="9525" cap="flat" cmpd="sng">
            <a:solidFill>
              <a:srgbClr val="C00000"/>
            </a:solidFill>
            <a:prstDash val="lgDashDotDot"/>
            <a:miter/>
            <a:headEnd type="none" w="med" len="med"/>
            <a:tailEnd type="none" w="med" len="med"/>
          </a:ln>
        </p:spPr>
        <p:txBody>
          <a:bodyPr>
            <a:spAutoFit/>
          </a:bodyPr>
          <a:p>
            <a:pPr eaLnBrk="1" hangingPunct="1">
              <a:lnSpc>
                <a:spcPct val="125000"/>
              </a:lnSpc>
            </a:pPr>
            <a:r>
              <a:rPr lang="zh-CN" altLang="en-US" sz="2400" b="1" dirty="0">
                <a:solidFill>
                  <a:srgbClr val="000000"/>
                </a:solidFill>
                <a:latin typeface="Arial" panose="020B0604020202020204" pitchFamily="34" charset="0"/>
              </a:rPr>
              <a:t>借：长期股权投资</a:t>
            </a:r>
            <a:r>
              <a:rPr lang="en-US" altLang="zh-CN" sz="2400" b="1" dirty="0">
                <a:solidFill>
                  <a:srgbClr val="000000"/>
                </a:solidFill>
                <a:latin typeface="Arial" panose="020B0604020202020204" pitchFamily="34" charset="0"/>
              </a:rPr>
              <a:t>——</a:t>
            </a:r>
            <a:r>
              <a:rPr lang="en-US" altLang="zh-CN" sz="2400" b="1" dirty="0">
                <a:latin typeface="Arial" panose="020B0604020202020204" pitchFamily="34" charset="0"/>
              </a:rPr>
              <a:t>××</a:t>
            </a:r>
            <a:r>
              <a:rPr lang="zh-CN" altLang="en-US" sz="2400" b="1" dirty="0">
                <a:latin typeface="Arial" panose="020B0604020202020204" pitchFamily="34" charset="0"/>
              </a:rPr>
              <a:t>公司（</a:t>
            </a:r>
            <a:r>
              <a:rPr lang="zh-CN" altLang="en-US" sz="2400" b="1" dirty="0">
                <a:solidFill>
                  <a:srgbClr val="000000"/>
                </a:solidFill>
                <a:latin typeface="Arial" panose="020B0604020202020204" pitchFamily="34" charset="0"/>
              </a:rPr>
              <a:t>成本）   </a:t>
            </a:r>
            <a:endParaRPr lang="zh-CN" altLang="en-US" sz="2400" b="1" dirty="0">
              <a:solidFill>
                <a:srgbClr val="800000"/>
              </a:solidFill>
              <a:latin typeface="Arial" panose="020B0604020202020204" pitchFamily="34" charset="0"/>
            </a:endParaRPr>
          </a:p>
          <a:p>
            <a:pPr eaLnBrk="1" hangingPunct="1">
              <a:lnSpc>
                <a:spcPct val="125000"/>
              </a:lnSpc>
            </a:pPr>
            <a:r>
              <a:rPr lang="zh-CN" altLang="en-US" sz="2400" b="1" dirty="0">
                <a:solidFill>
                  <a:srgbClr val="000000"/>
                </a:solidFill>
                <a:latin typeface="Arial" panose="020B0604020202020204" pitchFamily="34" charset="0"/>
              </a:rPr>
              <a:t>         贷：银行存款等</a:t>
            </a:r>
            <a:r>
              <a:rPr lang="zh-CN" altLang="en-US" sz="2400" dirty="0">
                <a:latin typeface="Arial" panose="020B0604020202020204" pitchFamily="34" charset="0"/>
              </a:rPr>
              <a:t> </a:t>
            </a:r>
            <a:endParaRPr lang="zh-CN" altLang="en-US" sz="2400"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3494"/>
                                        </p:tgtEl>
                                        <p:attrNameLst>
                                          <p:attrName>style.visibility</p:attrName>
                                        </p:attrNameLst>
                                      </p:cBhvr>
                                      <p:to>
                                        <p:strVal val="visible"/>
                                      </p:to>
                                    </p:set>
                                    <p:animEffect transition="in" filter="blinds(horizontal)">
                                      <p:cBhvr>
                                        <p:cTn id="7" dur="500"/>
                                        <p:tgtEl>
                                          <p:spTgt spid="634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3490"/>
                                        </p:tgtEl>
                                        <p:attrNameLst>
                                          <p:attrName>style.visibility</p:attrName>
                                        </p:attrNameLst>
                                      </p:cBhvr>
                                      <p:to>
                                        <p:strVal val="visible"/>
                                      </p:to>
                                    </p:set>
                                    <p:animEffect transition="in" filter="blinds(horizontal)">
                                      <p:cBhvr>
                                        <p:cTn id="12" dur="500"/>
                                        <p:tgtEl>
                                          <p:spTgt spid="63490"/>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63491"/>
                                        </p:tgtEl>
                                        <p:attrNameLst>
                                          <p:attrName>style.visibility</p:attrName>
                                        </p:attrNameLst>
                                      </p:cBhvr>
                                      <p:to>
                                        <p:strVal val="visible"/>
                                      </p:to>
                                    </p:set>
                                    <p:animEffect transition="in" filter="blinds(horizontal)">
                                      <p:cBhvr>
                                        <p:cTn id="16" dur="500"/>
                                        <p:tgtEl>
                                          <p:spTgt spid="63491"/>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63492"/>
                                        </p:tgtEl>
                                        <p:attrNameLst>
                                          <p:attrName>style.visibility</p:attrName>
                                        </p:attrNameLst>
                                      </p:cBhvr>
                                      <p:to>
                                        <p:strVal val="visible"/>
                                      </p:to>
                                    </p:set>
                                    <p:animEffect transition="in" filter="blinds(horizontal)">
                                      <p:cBhvr>
                                        <p:cTn id="20" dur="500"/>
                                        <p:tgtEl>
                                          <p:spTgt spid="6349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3499"/>
                                        </p:tgtEl>
                                        <p:attrNameLst>
                                          <p:attrName>style.visibility</p:attrName>
                                        </p:attrNameLst>
                                      </p:cBhvr>
                                      <p:to>
                                        <p:strVal val="visible"/>
                                      </p:to>
                                    </p:set>
                                    <p:animEffect transition="in" filter="blinds(horizontal)">
                                      <p:cBhvr>
                                        <p:cTn id="25" dur="500"/>
                                        <p:tgtEl>
                                          <p:spTgt spid="63499"/>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nodeType="clickEffect">
                                  <p:stCondLst>
                                    <p:cond delay="0"/>
                                  </p:stCondLst>
                                  <p:childTnLst>
                                    <p:set>
                                      <p:cBhvr>
                                        <p:cTn id="29" dur="1" fill="hold">
                                          <p:stCondLst>
                                            <p:cond delay="0"/>
                                          </p:stCondLst>
                                        </p:cTn>
                                        <p:tgtEl>
                                          <p:spTgt spid="63496"/>
                                        </p:tgtEl>
                                        <p:attrNameLst>
                                          <p:attrName>style.visibility</p:attrName>
                                        </p:attrNameLst>
                                      </p:cBhvr>
                                      <p:to>
                                        <p:strVal val="visible"/>
                                      </p:to>
                                    </p:set>
                                    <p:animEffect transition="in" filter="slide(fromTop)">
                                      <p:cBhvr>
                                        <p:cTn id="30" dur="500"/>
                                        <p:tgtEl>
                                          <p:spTgt spid="63496"/>
                                        </p:tgtEl>
                                      </p:cBhvr>
                                    </p:animEffec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184335"/>
                                        </p:tgtEl>
                                        <p:attrNameLst>
                                          <p:attrName>style.visibility</p:attrName>
                                        </p:attrNameLst>
                                      </p:cBhvr>
                                      <p:to>
                                        <p:strVal val="visible"/>
                                      </p:to>
                                    </p:set>
                                    <p:animEffect transition="in" filter="blinds(horizontal)">
                                      <p:cBhvr>
                                        <p:cTn id="34" dur="500"/>
                                        <p:tgtEl>
                                          <p:spTgt spid="184335"/>
                                        </p:tgtEl>
                                      </p:cBhvr>
                                    </p:animEffect>
                                  </p:childTnLst>
                                </p:cTn>
                              </p:par>
                            </p:childTnLst>
                          </p:cTn>
                        </p:par>
                        <p:par>
                          <p:cTn id="35" fill="hold">
                            <p:stCondLst>
                              <p:cond delay="1000"/>
                            </p:stCondLst>
                            <p:childTnLst>
                              <p:par>
                                <p:cTn id="36" presetID="3" presetClass="entr" presetSubtype="10" fill="hold" grpId="0" nodeType="afterEffect">
                                  <p:stCondLst>
                                    <p:cond delay="0"/>
                                  </p:stCondLst>
                                  <p:childTnLst>
                                    <p:set>
                                      <p:cBhvr>
                                        <p:cTn id="37" dur="1" fill="hold">
                                          <p:stCondLst>
                                            <p:cond delay="0"/>
                                          </p:stCondLst>
                                        </p:cTn>
                                        <p:tgtEl>
                                          <p:spTgt spid="63498"/>
                                        </p:tgtEl>
                                        <p:attrNameLst>
                                          <p:attrName>style.visibility</p:attrName>
                                        </p:attrNameLst>
                                      </p:cBhvr>
                                      <p:to>
                                        <p:strVal val="visible"/>
                                      </p:to>
                                    </p:set>
                                    <p:animEffect transition="in" filter="blinds(horizontal)">
                                      <p:cBhvr>
                                        <p:cTn id="38" dur="500"/>
                                        <p:tgtEl>
                                          <p:spTgt spid="63498"/>
                                        </p:tgtEl>
                                      </p:cBhvr>
                                    </p:animEffect>
                                  </p:childTnLst>
                                </p:cTn>
                              </p:par>
                            </p:childTnLst>
                          </p:cTn>
                        </p:par>
                        <p:par>
                          <p:cTn id="39" fill="hold">
                            <p:stCondLst>
                              <p:cond delay="1500"/>
                            </p:stCondLst>
                            <p:childTnLst>
                              <p:par>
                                <p:cTn id="40" presetID="3" presetClass="entr" presetSubtype="10" fill="hold" grpId="0" nodeType="afterEffect">
                                  <p:stCondLst>
                                    <p:cond delay="0"/>
                                  </p:stCondLst>
                                  <p:childTnLst>
                                    <p:set>
                                      <p:cBhvr>
                                        <p:cTn id="41" dur="1" fill="hold">
                                          <p:stCondLst>
                                            <p:cond delay="0"/>
                                          </p:stCondLst>
                                        </p:cTn>
                                        <p:tgtEl>
                                          <p:spTgt spid="63497"/>
                                        </p:tgtEl>
                                        <p:attrNameLst>
                                          <p:attrName>style.visibility</p:attrName>
                                        </p:attrNameLst>
                                      </p:cBhvr>
                                      <p:to>
                                        <p:strVal val="visible"/>
                                      </p:to>
                                    </p:set>
                                    <p:animEffect transition="in" filter="blinds(horizontal)">
                                      <p:cBhvr>
                                        <p:cTn id="42" dur="500"/>
                                        <p:tgtEl>
                                          <p:spTgt spid="63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animBg="1"/>
      <p:bldP spid="63491" grpId="0"/>
      <p:bldP spid="63492" grpId="0" animBg="1"/>
      <p:bldP spid="63494" grpId="0" animBg="1"/>
      <p:bldP spid="63497" grpId="0" animBg="1"/>
      <p:bldP spid="63498" grpId="0" animBg="1"/>
      <p:bldP spid="63499" grpId="0" animBg="1"/>
      <p:bldP spid="18433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Text Box 2"/>
          <p:cNvSpPr txBox="1"/>
          <p:nvPr/>
        </p:nvSpPr>
        <p:spPr>
          <a:xfrm>
            <a:off x="603250" y="3771900"/>
            <a:ext cx="10945813" cy="19081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algn="just" eaLnBrk="1" hangingPunct="1">
              <a:lnSpc>
                <a:spcPct val="140000"/>
              </a:lnSpc>
              <a:spcBef>
                <a:spcPct val="35000"/>
              </a:spcBef>
              <a:buFontTx/>
            </a:pPr>
            <a:r>
              <a:rPr lang="zh-CN" altLang="en-US" sz="2400" b="1" dirty="0">
                <a:solidFill>
                  <a:srgbClr val="0000CC"/>
                </a:solidFill>
                <a:latin typeface="微软雅黑" panose="020B0503020204020204" pitchFamily="34" charset="-122"/>
              </a:rPr>
              <a:t>甲公司会计分录如下：</a:t>
            </a:r>
            <a:endParaRPr lang="zh-CN" altLang="en-US" sz="2400" b="1" dirty="0">
              <a:solidFill>
                <a:srgbClr val="0000CC"/>
              </a:solidFill>
              <a:latin typeface="微软雅黑" panose="020B0503020204020204" pitchFamily="34" charset="-122"/>
            </a:endParaRPr>
          </a:p>
          <a:p>
            <a:pPr algn="just" eaLnBrk="1" hangingPunct="1">
              <a:lnSpc>
                <a:spcPct val="140000"/>
              </a:lnSpc>
              <a:spcBef>
                <a:spcPct val="35000"/>
              </a:spcBef>
              <a:buFontTx/>
            </a:pPr>
            <a:r>
              <a:rPr lang="zh-CN" altLang="en-US" sz="2400" b="1" dirty="0">
                <a:solidFill>
                  <a:srgbClr val="000000"/>
                </a:solidFill>
                <a:latin typeface="微软雅黑" panose="020B0503020204020204" pitchFamily="34" charset="-122"/>
              </a:rPr>
              <a:t>    借：长期股权投资</a:t>
            </a:r>
            <a:r>
              <a:rPr lang="en-US" altLang="zh-CN" sz="2400" b="1" dirty="0">
                <a:solidFill>
                  <a:srgbClr val="000000"/>
                </a:solidFill>
                <a:latin typeface="微软雅黑" panose="020B0503020204020204" pitchFamily="34" charset="-122"/>
              </a:rPr>
              <a:t>——</a:t>
            </a:r>
            <a:r>
              <a:rPr lang="en-US" altLang="zh-CN" sz="2400" b="1" dirty="0">
                <a:latin typeface="微软雅黑" panose="020B0503020204020204" pitchFamily="34" charset="-122"/>
              </a:rPr>
              <a:t>B</a:t>
            </a:r>
            <a:r>
              <a:rPr lang="zh-CN" altLang="en-US" sz="2400" b="1" dirty="0">
                <a:solidFill>
                  <a:srgbClr val="000000"/>
                </a:solidFill>
                <a:latin typeface="微软雅黑" panose="020B0503020204020204" pitchFamily="34" charset="-122"/>
              </a:rPr>
              <a:t>公司（成本） </a:t>
            </a:r>
            <a:r>
              <a:rPr lang="en-US" altLang="zh-CN" sz="2400" b="1" dirty="0">
                <a:solidFill>
                  <a:srgbClr val="000000"/>
                </a:solidFill>
                <a:latin typeface="微软雅黑" panose="020B0503020204020204" pitchFamily="34" charset="-122"/>
              </a:rPr>
              <a:t>860</a:t>
            </a:r>
            <a:endParaRPr lang="en-US" altLang="zh-CN" sz="2400" b="1" dirty="0">
              <a:latin typeface="微软雅黑" panose="020B0503020204020204" pitchFamily="34" charset="-122"/>
            </a:endParaRPr>
          </a:p>
          <a:p>
            <a:pPr eaLnBrk="1" hangingPunct="1">
              <a:lnSpc>
                <a:spcPct val="140000"/>
              </a:lnSpc>
              <a:spcBef>
                <a:spcPct val="35000"/>
              </a:spcBef>
              <a:buFontTx/>
            </a:pPr>
            <a:r>
              <a:rPr lang="en-US" altLang="zh-CN" sz="2400" b="1" dirty="0">
                <a:solidFill>
                  <a:srgbClr val="000000"/>
                </a:solidFill>
                <a:latin typeface="微软雅黑" panose="020B0503020204020204" pitchFamily="34" charset="-122"/>
              </a:rPr>
              <a:t>        </a:t>
            </a:r>
            <a:r>
              <a:rPr lang="zh-CN" altLang="en-US" sz="2400" b="1" dirty="0">
                <a:solidFill>
                  <a:srgbClr val="000000"/>
                </a:solidFill>
                <a:latin typeface="微软雅黑" panose="020B0503020204020204" pitchFamily="34" charset="-122"/>
              </a:rPr>
              <a:t>贷：银行存款                                                  </a:t>
            </a:r>
            <a:r>
              <a:rPr lang="en-US" altLang="zh-CN" sz="2400" b="1" dirty="0">
                <a:solidFill>
                  <a:srgbClr val="000000"/>
                </a:solidFill>
                <a:latin typeface="微软雅黑" panose="020B0503020204020204" pitchFamily="34" charset="-122"/>
              </a:rPr>
              <a:t>860</a:t>
            </a:r>
            <a:r>
              <a:rPr lang="en-US" altLang="zh-CN" sz="2400" b="1" dirty="0">
                <a:latin typeface="微软雅黑" panose="020B0503020204020204" pitchFamily="34" charset="-122"/>
              </a:rPr>
              <a:t> </a:t>
            </a:r>
            <a:endParaRPr lang="en-US" altLang="zh-CN" sz="2400" b="1" dirty="0">
              <a:latin typeface="微软雅黑" panose="020B0503020204020204" pitchFamily="34" charset="-122"/>
            </a:endParaRPr>
          </a:p>
        </p:txBody>
      </p:sp>
      <p:sp>
        <p:nvSpPr>
          <p:cNvPr id="78852" name="Rectangle 3"/>
          <p:cNvSpPr/>
          <p:nvPr/>
        </p:nvSpPr>
        <p:spPr>
          <a:xfrm>
            <a:off x="552450" y="1311275"/>
            <a:ext cx="10953750" cy="1651000"/>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40000"/>
              </a:lnSpc>
              <a:spcBef>
                <a:spcPct val="35000"/>
              </a:spcBef>
              <a:buFontTx/>
            </a:pPr>
            <a:r>
              <a:rPr lang="en-US" altLang="zh-CN" sz="2400" b="1" dirty="0">
                <a:solidFill>
                  <a:srgbClr val="CC0000"/>
                </a:solidFill>
                <a:latin typeface="微软雅黑" panose="020B0503020204020204" pitchFamily="34" charset="-122"/>
              </a:rPr>
              <a:t>【</a:t>
            </a:r>
            <a:r>
              <a:rPr lang="zh-CN" altLang="en-US" sz="2400" b="1" dirty="0">
                <a:solidFill>
                  <a:srgbClr val="CC0000"/>
                </a:solidFill>
                <a:latin typeface="微软雅黑" panose="020B0503020204020204" pitchFamily="34" charset="-122"/>
              </a:rPr>
              <a:t>例题</a:t>
            </a:r>
            <a:r>
              <a:rPr lang="en-US" altLang="zh-CN" sz="2400" b="1" dirty="0">
                <a:solidFill>
                  <a:srgbClr val="CC0000"/>
                </a:solidFill>
                <a:latin typeface="微软雅黑" panose="020B0503020204020204" pitchFamily="34" charset="-122"/>
              </a:rPr>
              <a:t>8】</a:t>
            </a:r>
            <a:r>
              <a:rPr lang="zh-CN" altLang="en-US" sz="2400" dirty="0">
                <a:solidFill>
                  <a:srgbClr val="000000"/>
                </a:solidFill>
                <a:latin typeface="微软雅黑" panose="020B0503020204020204" pitchFamily="34" charset="-122"/>
              </a:rPr>
              <a:t>甲公司</a:t>
            </a:r>
            <a:r>
              <a:rPr lang="en-US" altLang="zh-CN" sz="2400" dirty="0">
                <a:solidFill>
                  <a:srgbClr val="000000"/>
                </a:solidFill>
                <a:latin typeface="微软雅黑" panose="020B0503020204020204" pitchFamily="34" charset="-122"/>
              </a:rPr>
              <a:t>2015</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日，以</a:t>
            </a:r>
            <a:r>
              <a:rPr lang="en-US" altLang="zh-CN" sz="2400" dirty="0">
                <a:solidFill>
                  <a:srgbClr val="000000"/>
                </a:solidFill>
                <a:latin typeface="微软雅黑" panose="020B0503020204020204" pitchFamily="34" charset="-122"/>
              </a:rPr>
              <a:t>860</a:t>
            </a:r>
            <a:r>
              <a:rPr lang="zh-CN" altLang="en-US" sz="2400" dirty="0">
                <a:solidFill>
                  <a:srgbClr val="000000"/>
                </a:solidFill>
                <a:latin typeface="微软雅黑" panose="020B0503020204020204" pitchFamily="34" charset="-122"/>
              </a:rPr>
              <a:t>万元购入</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40%</a:t>
            </a:r>
            <a:r>
              <a:rPr lang="zh-CN" altLang="en-US" sz="2400" dirty="0">
                <a:solidFill>
                  <a:srgbClr val="000000"/>
                </a:solidFill>
                <a:latin typeface="微软雅黑" panose="020B0503020204020204" pitchFamily="34" charset="-122"/>
              </a:rPr>
              <a:t>普通股权，并对</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公司有重大影响，</a:t>
            </a:r>
            <a:r>
              <a:rPr lang="en-US" altLang="zh-CN" sz="2400" dirty="0">
                <a:solidFill>
                  <a:srgbClr val="000000"/>
                </a:solidFill>
                <a:latin typeface="微软雅黑" panose="020B0503020204020204" pitchFamily="34" charset="-122"/>
              </a:rPr>
              <a:t>2015</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a:t>
            </a: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公司可辨认净资产的公允价值为</a:t>
            </a:r>
            <a:r>
              <a:rPr lang="en-US" altLang="zh-CN" sz="2400" dirty="0">
                <a:solidFill>
                  <a:srgbClr val="000000"/>
                </a:solidFill>
                <a:latin typeface="微软雅黑" panose="020B0503020204020204" pitchFamily="34" charset="-122"/>
              </a:rPr>
              <a:t>2 000</a:t>
            </a:r>
            <a:r>
              <a:rPr lang="zh-CN" altLang="en-US" sz="2400" dirty="0">
                <a:solidFill>
                  <a:srgbClr val="000000"/>
                </a:solidFill>
                <a:latin typeface="微软雅黑" panose="020B0503020204020204" pitchFamily="34" charset="-122"/>
              </a:rPr>
              <a:t>万元，款项已以银行存款支付。</a:t>
            </a:r>
            <a:endParaRPr lang="zh-CN" altLang="en-US" sz="24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4514">
                                            <p:txEl>
                                              <p:charRg st="0" end="11"/>
                                            </p:txEl>
                                          </p:spTgt>
                                        </p:tgtEl>
                                        <p:attrNameLst>
                                          <p:attrName>style.visibility</p:attrName>
                                        </p:attrNameLst>
                                      </p:cBhvr>
                                      <p:to>
                                        <p:strVal val="visible"/>
                                      </p:to>
                                    </p:set>
                                    <p:animEffect transition="in" filter="blinds(horizontal)">
                                      <p:cBhvr>
                                        <p:cTn id="7" dur="500"/>
                                        <p:tgtEl>
                                          <p:spTgt spid="64514">
                                            <p:txEl>
                                              <p:charRg st="0" end="1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4514">
                                            <p:txEl>
                                              <p:charRg st="11" end="37"/>
                                            </p:txEl>
                                          </p:spTgt>
                                        </p:tgtEl>
                                        <p:attrNameLst>
                                          <p:attrName>style.visibility</p:attrName>
                                        </p:attrNameLst>
                                      </p:cBhvr>
                                      <p:to>
                                        <p:strVal val="visible"/>
                                      </p:to>
                                    </p:set>
                                    <p:animEffect transition="in" filter="blinds(horizontal)">
                                      <p:cBhvr>
                                        <p:cTn id="10" dur="500"/>
                                        <p:tgtEl>
                                          <p:spTgt spid="64514">
                                            <p:txEl>
                                              <p:charRg st="11" end="37"/>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4514">
                                            <p:txEl>
                                              <p:charRg st="37" end="106"/>
                                            </p:txEl>
                                          </p:spTgt>
                                        </p:tgtEl>
                                        <p:attrNameLst>
                                          <p:attrName>style.visibility</p:attrName>
                                        </p:attrNameLst>
                                      </p:cBhvr>
                                      <p:to>
                                        <p:strVal val="visible"/>
                                      </p:to>
                                    </p:set>
                                    <p:animEffect transition="in" filter="blinds(horizontal)">
                                      <p:cBhvr>
                                        <p:cTn id="13" dur="500"/>
                                        <p:tgtEl>
                                          <p:spTgt spid="64514">
                                            <p:txEl>
                                              <p:charRg st="37" end="106"/>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4514"/>
                                        </p:tgtEl>
                                        <p:attrNameLst>
                                          <p:attrName>style.visibility</p:attrName>
                                        </p:attrNameLst>
                                      </p:cBhvr>
                                      <p:to>
                                        <p:strVal val="visible"/>
                                      </p:to>
                                    </p:set>
                                    <p:animEffect transition="in" filter="blinds(horizontal)">
                                      <p:cBhvr>
                                        <p:cTn id="16" dur="500"/>
                                        <p:tgtEl>
                                          <p:spTgt spid="6451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4514">
                                            <p:txEl>
                                              <p:charRg st="0" end="11"/>
                                            </p:txEl>
                                          </p:spTgt>
                                        </p:tgtEl>
                                        <p:attrNameLst>
                                          <p:attrName>style.visibility</p:attrName>
                                        </p:attrNameLst>
                                      </p:cBhvr>
                                      <p:to>
                                        <p:strVal val="visible"/>
                                      </p:to>
                                    </p:set>
                                    <p:animEffect transition="in" filter="blinds(horizontal)">
                                      <p:cBhvr>
                                        <p:cTn id="19" dur="500"/>
                                        <p:tgtEl>
                                          <p:spTgt spid="64514">
                                            <p:txEl>
                                              <p:charRg st="0" end="11"/>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64514">
                                            <p:txEl>
                                              <p:charRg st="11" end="37"/>
                                            </p:txEl>
                                          </p:spTgt>
                                        </p:tgtEl>
                                        <p:attrNameLst>
                                          <p:attrName>style.visibility</p:attrName>
                                        </p:attrNameLst>
                                      </p:cBhvr>
                                      <p:to>
                                        <p:strVal val="visible"/>
                                      </p:to>
                                    </p:set>
                                    <p:animEffect transition="in" filter="blinds(horizontal)">
                                      <p:cBhvr>
                                        <p:cTn id="22" dur="500"/>
                                        <p:tgtEl>
                                          <p:spTgt spid="64514">
                                            <p:txEl>
                                              <p:charRg st="11" end="37"/>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64514">
                                            <p:txEl>
                                              <p:charRg st="37" end="106"/>
                                            </p:txEl>
                                          </p:spTgt>
                                        </p:tgtEl>
                                        <p:attrNameLst>
                                          <p:attrName>style.visibility</p:attrName>
                                        </p:attrNameLst>
                                      </p:cBhvr>
                                      <p:to>
                                        <p:strVal val="visible"/>
                                      </p:to>
                                    </p:set>
                                    <p:animEffect transition="in" filter="blinds(horizontal)">
                                      <p:cBhvr>
                                        <p:cTn id="25" dur="500"/>
                                        <p:tgtEl>
                                          <p:spTgt spid="64514">
                                            <p:txEl>
                                              <p:charRg st="37" end="10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nimBg="1" build="allAtOnce"/>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11617" name="页脚占位符 2"/>
          <p:cNvSpPr txBox="1">
            <a:spLocks noGrp="1" noChangeArrowheads="1"/>
          </p:cNvSpPr>
          <p:nvPr/>
        </p:nvSpPr>
        <p:spPr bwMode="auto">
          <a:xfrm>
            <a:off x="4508500" y="6318250"/>
            <a:ext cx="3009900" cy="463550"/>
          </a:xfrm>
          <a:prstGeom prst="rect">
            <a:avLst/>
          </a:prstGeom>
          <a:noFill/>
          <a:ln>
            <a:miter lim="800000"/>
          </a:ln>
        </p:spPr>
        <p:txBody>
          <a:bodyPr lIns="108850" tIns="54425" rIns="108850" bIns="54425"/>
          <a:lstStyle/>
          <a:p>
            <a:pPr marR="0" defTabSz="914400" eaLnBrk="1" hangingPunct="1">
              <a:buClrTx/>
              <a:buSzTx/>
              <a:buFont typeface="Arial" panose="020B0604020202020204" pitchFamily="34" charset="0"/>
              <a:buNone/>
              <a:defRPr/>
            </a:pPr>
            <a:r>
              <a:rPr kumimoji="0" lang="zh-CN" altLang="en-US" sz="1900" b="1" kern="1200" cap="none" spc="0" normalizeH="0" baseline="0" noProof="1">
                <a:solidFill>
                  <a:schemeClr val="tx2"/>
                </a:solidFill>
                <a:latin typeface="Arial" panose="020B0604020202020204" pitchFamily="34" charset="0"/>
                <a:ea typeface="微软雅黑" panose="020B0503020204020204" pitchFamily="34" charset="-122"/>
                <a:cs typeface="+mn-ea"/>
              </a:rPr>
              <a:t>南京审计大学   路国平</a:t>
            </a:r>
            <a:endParaRPr kumimoji="0" lang="zh-CN" altLang="en-US" sz="1900" b="1" kern="1200" cap="none" spc="0" normalizeH="0" baseline="0" noProof="1">
              <a:solidFill>
                <a:schemeClr val="tx2"/>
              </a:solidFill>
              <a:latin typeface="Arial" panose="020B0604020202020204" pitchFamily="34" charset="0"/>
              <a:ea typeface="微软雅黑" panose="020B0503020204020204" pitchFamily="34" charset="-122"/>
              <a:cs typeface="+mn-ea"/>
            </a:endParaRPr>
          </a:p>
        </p:txBody>
      </p:sp>
      <p:sp>
        <p:nvSpPr>
          <p:cNvPr id="65538" name="Text Box 2"/>
          <p:cNvSpPr txBox="1"/>
          <p:nvPr/>
        </p:nvSpPr>
        <p:spPr>
          <a:xfrm>
            <a:off x="463550" y="1765300"/>
            <a:ext cx="2089150" cy="446088"/>
          </a:xfrm>
          <a:prstGeom prst="rect">
            <a:avLst/>
          </a:prstGeom>
          <a:noFill/>
          <a:ln w="9525" cap="flat" cmpd="sng">
            <a:solidFill>
              <a:srgbClr val="CC0000"/>
            </a:solidFill>
            <a:prstDash val="lgDashDotDot"/>
            <a:miter/>
            <a:headEnd type="none" w="med" len="med"/>
            <a:tailEnd type="none" w="med" len="med"/>
          </a:ln>
        </p:spPr>
        <p:txBody>
          <a:bodyPr lIns="108850" tIns="54425" rIns="108850" bIns="54425">
            <a:spAutoFit/>
          </a:bodyPr>
          <a:p>
            <a:pPr eaLnBrk="1" hangingPunct="1">
              <a:lnSpc>
                <a:spcPct val="90000"/>
              </a:lnSpc>
              <a:buFontTx/>
            </a:pPr>
            <a:r>
              <a:rPr lang="zh-CN" altLang="en-US" sz="2400" b="1" dirty="0">
                <a:solidFill>
                  <a:srgbClr val="0000CC"/>
                </a:solidFill>
                <a:latin typeface="微软雅黑" panose="020B0503020204020204" pitchFamily="34" charset="-122"/>
              </a:rPr>
              <a:t>初始投资成本</a:t>
            </a:r>
            <a:r>
              <a:rPr lang="zh-CN" altLang="en-US" sz="2400" b="1" dirty="0">
                <a:solidFill>
                  <a:schemeClr val="tx2"/>
                </a:solidFill>
                <a:latin typeface="微软雅黑" panose="020B0503020204020204" pitchFamily="34" charset="-122"/>
              </a:rPr>
              <a:t> </a:t>
            </a:r>
            <a:endParaRPr lang="zh-CN" altLang="en-US" sz="2400" b="1" dirty="0">
              <a:solidFill>
                <a:schemeClr val="tx2"/>
              </a:solidFill>
              <a:latin typeface="微软雅黑" panose="020B0503020204020204" pitchFamily="34" charset="-122"/>
            </a:endParaRPr>
          </a:p>
        </p:txBody>
      </p:sp>
      <p:sp>
        <p:nvSpPr>
          <p:cNvPr id="65539" name="Text Box 3"/>
          <p:cNvSpPr txBox="1"/>
          <p:nvPr/>
        </p:nvSpPr>
        <p:spPr>
          <a:xfrm>
            <a:off x="3328988" y="1765300"/>
            <a:ext cx="7864475" cy="482600"/>
          </a:xfrm>
          <a:prstGeom prst="rect">
            <a:avLst/>
          </a:prstGeom>
          <a:noFill/>
          <a:ln w="9525" cap="flat" cmpd="sng">
            <a:solidFill>
              <a:srgbClr val="CC0000"/>
            </a:solidFill>
            <a:prstDash val="lgDashDotDot"/>
            <a:miter/>
            <a:headEnd type="none" w="med" len="med"/>
            <a:tailEnd type="none" w="med" len="med"/>
          </a:ln>
        </p:spPr>
        <p:txBody>
          <a:bodyPr lIns="108850" tIns="54425" rIns="108850" bIns="54425">
            <a:spAutoFit/>
          </a:bodyPr>
          <a:p>
            <a:pPr eaLnBrk="1" hangingPunct="1">
              <a:buFontTx/>
            </a:pPr>
            <a:r>
              <a:rPr lang="zh-CN" altLang="en-US" sz="2400" b="1" dirty="0">
                <a:solidFill>
                  <a:srgbClr val="0000CC"/>
                </a:solidFill>
                <a:latin typeface="微软雅黑" panose="020B0503020204020204" pitchFamily="34" charset="-122"/>
              </a:rPr>
              <a:t>投资时应享有被投资单位可辨认净资产公允价值的份额 </a:t>
            </a:r>
            <a:endParaRPr lang="zh-CN" altLang="en-US" sz="2400" b="1" dirty="0">
              <a:solidFill>
                <a:srgbClr val="0000CC"/>
              </a:solidFill>
              <a:latin typeface="微软雅黑" panose="020B0503020204020204" pitchFamily="34" charset="-122"/>
            </a:endParaRPr>
          </a:p>
        </p:txBody>
      </p:sp>
      <p:sp>
        <p:nvSpPr>
          <p:cNvPr id="65542" name="AutoShape 6"/>
          <p:cNvSpPr/>
          <p:nvPr/>
        </p:nvSpPr>
        <p:spPr>
          <a:xfrm rot="5400000">
            <a:off x="2613025" y="2719388"/>
            <a:ext cx="1728788" cy="1343025"/>
          </a:xfrm>
          <a:custGeom>
            <a:avLst/>
            <a:gdLst>
              <a:gd name="txL" fmla="*/ 0 w 21600"/>
              <a:gd name="txT" fmla="*/ 0 h 21600"/>
              <a:gd name="txR" fmla="*/ 21600 w 21600"/>
              <a:gd name="txB" fmla="*/ 21600 h 21600"/>
            </a:gdLst>
            <a:ahLst/>
            <a:cxnLst>
              <a:cxn ang="0">
                <a:pos x="98926372" y="0"/>
              </a:cxn>
              <a:cxn ang="0">
                <a:pos x="59353294" y="31805506"/>
              </a:cxn>
              <a:cxn ang="0">
                <a:pos x="83031767" y="31805506"/>
              </a:cxn>
              <a:cxn ang="0">
                <a:pos x="83031767" y="60390611"/>
              </a:cxn>
              <a:cxn ang="0">
                <a:pos x="0" y="60390611"/>
              </a:cxn>
              <a:cxn ang="0">
                <a:pos x="0" y="83505377"/>
              </a:cxn>
              <a:cxn ang="0">
                <a:pos x="114814654" y="83505377"/>
              </a:cxn>
              <a:cxn ang="0">
                <a:pos x="114814654" y="31805506"/>
              </a:cxn>
              <a:cxn ang="0">
                <a:pos x="138493127" y="31805506"/>
              </a:cxn>
              <a:cxn ang="0">
                <a:pos x="98926372" y="0"/>
              </a:cxn>
            </a:cxnLst>
            <a:rect l="txL" t="txT" r="txR" b="txB"/>
            <a:pathLst>
              <a:path w="21600" h="21600">
                <a:moveTo>
                  <a:pt x="15429" y="0"/>
                </a:moveTo>
                <a:lnTo>
                  <a:pt x="9257" y="8227"/>
                </a:lnTo>
                <a:lnTo>
                  <a:pt x="12950" y="8227"/>
                </a:lnTo>
                <a:lnTo>
                  <a:pt x="12950" y="15621"/>
                </a:lnTo>
                <a:lnTo>
                  <a:pt x="0" y="15621"/>
                </a:lnTo>
                <a:lnTo>
                  <a:pt x="0" y="21600"/>
                </a:lnTo>
                <a:lnTo>
                  <a:pt x="17907" y="21600"/>
                </a:lnTo>
                <a:lnTo>
                  <a:pt x="17907" y="8227"/>
                </a:lnTo>
                <a:lnTo>
                  <a:pt x="21600" y="8227"/>
                </a:lnTo>
                <a:lnTo>
                  <a:pt x="15429" y="0"/>
                </a:lnTo>
                <a:close/>
              </a:path>
            </a:pathLst>
          </a:custGeom>
          <a:gradFill rotWithShape="1">
            <a:gsLst>
              <a:gs pos="0">
                <a:srgbClr val="CCFFFF">
                  <a:alpha val="24001"/>
                </a:srgbClr>
              </a:gs>
              <a:gs pos="100000">
                <a:srgbClr val="5E7676">
                  <a:alpha val="100000"/>
                </a:srgbClr>
              </a:gs>
            </a:gsLst>
            <a:lin ang="0" scaled="1"/>
            <a:tileRect/>
          </a:gradFill>
          <a:ln w="9525" cap="flat" cmpd="sng">
            <a:solidFill>
              <a:schemeClr val="bg1">
                <a:alpha val="100000"/>
              </a:schemeClr>
            </a:solidFill>
            <a:prstDash val="solid"/>
            <a:miter lim="800000"/>
            <a:headEnd type="none" w="med" len="med"/>
            <a:tailEnd type="none" w="med" len="med"/>
          </a:ln>
        </p:spPr>
        <p:txBody>
          <a:bodyPr/>
          <a:p>
            <a:endParaRPr lang="zh-CN" altLang="en-US"/>
          </a:p>
        </p:txBody>
      </p:sp>
      <p:sp>
        <p:nvSpPr>
          <p:cNvPr id="65543" name="AutoShape 7"/>
          <p:cNvSpPr/>
          <p:nvPr/>
        </p:nvSpPr>
        <p:spPr>
          <a:xfrm>
            <a:off x="508000" y="4865688"/>
            <a:ext cx="8013700" cy="604837"/>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10000"/>
              </a:lnSpc>
              <a:buFontTx/>
            </a:pPr>
            <a:r>
              <a:rPr lang="zh-CN" altLang="en-US" sz="2400" b="1" dirty="0">
                <a:solidFill>
                  <a:srgbClr val="CC0000"/>
                </a:solidFill>
                <a:latin typeface="微软雅黑" panose="020B0503020204020204" pitchFamily="34" charset="-122"/>
              </a:rPr>
              <a:t>差额</a:t>
            </a:r>
            <a:r>
              <a:rPr lang="zh-CN" altLang="en-US" sz="2400" b="1" dirty="0">
                <a:solidFill>
                  <a:srgbClr val="0000CC"/>
                </a:solidFill>
                <a:latin typeface="微软雅黑" panose="020B0503020204020204" pitchFamily="34" charset="-122"/>
              </a:rPr>
              <a:t>应当计入当期损益（营业外收入），并调增投资成本</a:t>
            </a:r>
            <a:endParaRPr lang="zh-CN" altLang="en-US" sz="2400" b="1" dirty="0">
              <a:solidFill>
                <a:srgbClr val="0000CC"/>
              </a:solidFill>
              <a:latin typeface="微软雅黑" panose="020B0503020204020204" pitchFamily="34" charset="-122"/>
            </a:endParaRPr>
          </a:p>
        </p:txBody>
      </p:sp>
      <p:sp>
        <p:nvSpPr>
          <p:cNvPr id="65544" name="AutoShape 8"/>
          <p:cNvSpPr/>
          <p:nvPr/>
        </p:nvSpPr>
        <p:spPr>
          <a:xfrm>
            <a:off x="2222500" y="2547938"/>
            <a:ext cx="479425" cy="2317750"/>
          </a:xfrm>
          <a:prstGeom prst="downArrow">
            <a:avLst>
              <a:gd name="adj1" fmla="val 50000"/>
              <a:gd name="adj2" fmla="val 161058"/>
            </a:avLst>
          </a:prstGeom>
          <a:gradFill rotWithShape="1">
            <a:gsLst>
              <a:gs pos="0">
                <a:srgbClr val="CCFFFF">
                  <a:alpha val="18999"/>
                </a:srgbClr>
              </a:gs>
              <a:gs pos="100000">
                <a:srgbClr val="5E7676"/>
              </a:gs>
            </a:gsLst>
            <a:lin ang="5400000" scaled="1"/>
            <a:tileRect/>
          </a:gradFill>
          <a:ln w="9525" cap="flat" cmpd="sng">
            <a:solidFill>
              <a:srgbClr val="CCFFFF"/>
            </a:solidFill>
            <a:prstDash val="solid"/>
            <a:miter/>
            <a:headEnd type="none" w="med" len="med"/>
            <a:tailEnd type="none" w="med" len="med"/>
          </a:ln>
        </p:spPr>
        <p:txBody>
          <a:bodyPr wrap="none" lIns="108850" tIns="54425" rIns="108850" bIns="54425" anchor="ctr" anchorCtr="0"/>
          <a:p>
            <a:pPr eaLnBrk="1" hangingPunct="1"/>
            <a:endParaRPr lang="zh-CN" altLang="en-US" dirty="0">
              <a:latin typeface="Arial" panose="020B0604020202020204" pitchFamily="34" charset="0"/>
              <a:ea typeface="宋体" panose="02010600030101010101" pitchFamily="2" charset="-122"/>
            </a:endParaRPr>
          </a:p>
        </p:txBody>
      </p:sp>
      <p:sp>
        <p:nvSpPr>
          <p:cNvPr id="65545" name="Text Box 9"/>
          <p:cNvSpPr txBox="1">
            <a:spLocks noChangeArrowheads="1"/>
          </p:cNvSpPr>
          <p:nvPr/>
        </p:nvSpPr>
        <p:spPr bwMode="auto">
          <a:xfrm>
            <a:off x="2303463" y="1495425"/>
            <a:ext cx="942975" cy="976313"/>
          </a:xfrm>
          <a:prstGeom prst="rect">
            <a:avLst/>
          </a:prstGeom>
          <a:noFill/>
          <a:ln>
            <a:noFill/>
          </a:ln>
          <a:effectLst/>
        </p:spPr>
        <p:txBody>
          <a:bodyPr wrap="none" lIns="108850" tIns="54425" rIns="108850" bIns="54425">
            <a:spAutoFit/>
          </a:bodyPr>
          <a:lstStyle/>
          <a:p>
            <a:pPr marR="0" defTabSz="914400" eaLnBrk="1" hangingPunct="1">
              <a:buClrTx/>
              <a:buSzTx/>
              <a:buFont typeface="Arial" panose="020B0604020202020204" pitchFamily="34" charset="0"/>
              <a:buNone/>
              <a:defRPr/>
            </a:pPr>
            <a:r>
              <a:rPr kumimoji="0" lang="zh-CN" altLang="en-US" sz="5700" b="1" kern="1200" cap="none" spc="0" normalizeH="0" baseline="0" noProof="0" dirty="0">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a:t>
            </a:r>
            <a:endParaRPr kumimoji="0" lang="zh-CN" altLang="en-US" sz="5700" b="1" kern="1200" cap="none" spc="0" normalizeH="0" baseline="0" noProof="0" dirty="0">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endParaRPr>
          </a:p>
        </p:txBody>
      </p:sp>
      <p:sp>
        <p:nvSpPr>
          <p:cNvPr id="65546" name="AutoShape 10"/>
          <p:cNvSpPr/>
          <p:nvPr/>
        </p:nvSpPr>
        <p:spPr>
          <a:xfrm>
            <a:off x="10234613" y="3657600"/>
            <a:ext cx="1560512" cy="427038"/>
          </a:xfrm>
          <a:prstGeom prst="borderCallout2">
            <a:avLst>
              <a:gd name="adj1" fmla="val 26764"/>
              <a:gd name="adj2" fmla="val -4884"/>
              <a:gd name="adj3" fmla="val 26764"/>
              <a:gd name="adj4" fmla="val -13125"/>
              <a:gd name="adj5" fmla="val -81412"/>
              <a:gd name="adj6" fmla="val -41912"/>
            </a:avLst>
          </a:prstGeom>
          <a:noFill/>
          <a:ln w="9525" cap="flat" cmpd="sng">
            <a:solidFill>
              <a:srgbClr val="CC0000"/>
            </a:solidFill>
            <a:prstDash val="solid"/>
            <a:miter/>
            <a:headEnd type="none" w="med" len="med"/>
            <a:tailEnd type="none" w="med" len="med"/>
          </a:ln>
        </p:spPr>
        <p:txBody>
          <a:bodyPr lIns="108850" tIns="54425" rIns="108850" bIns="54425"/>
          <a:p>
            <a:pPr algn="ctr" eaLnBrk="1" hangingPunct="1">
              <a:buFontTx/>
            </a:pPr>
            <a:r>
              <a:rPr lang="zh-CN" altLang="en-US" sz="2000" b="1" dirty="0">
                <a:latin typeface="微软雅黑" panose="020B0503020204020204" pitchFamily="34" charset="-122"/>
              </a:rPr>
              <a:t>享有的份额</a:t>
            </a:r>
            <a:endParaRPr lang="zh-CN" altLang="en-US" sz="2000" b="1" dirty="0">
              <a:latin typeface="微软雅黑" panose="020B0503020204020204" pitchFamily="34" charset="-122"/>
            </a:endParaRPr>
          </a:p>
        </p:txBody>
      </p:sp>
      <p:sp>
        <p:nvSpPr>
          <p:cNvPr id="65547" name="AutoShape 11"/>
          <p:cNvSpPr/>
          <p:nvPr/>
        </p:nvSpPr>
        <p:spPr>
          <a:xfrm>
            <a:off x="8931275" y="4492625"/>
            <a:ext cx="960438" cy="358775"/>
          </a:xfrm>
          <a:prstGeom prst="borderCallout2">
            <a:avLst>
              <a:gd name="adj1" fmla="val 31856"/>
              <a:gd name="adj2" fmla="val -7935"/>
              <a:gd name="adj3" fmla="val 31856"/>
              <a:gd name="adj4" fmla="val -35370"/>
              <a:gd name="adj5" fmla="val -69468"/>
              <a:gd name="adj6" fmla="val -129750"/>
            </a:avLst>
          </a:prstGeom>
          <a:noFill/>
          <a:ln w="9525" cap="flat" cmpd="sng">
            <a:solidFill>
              <a:srgbClr val="CC0000"/>
            </a:solidFill>
            <a:prstDash val="solid"/>
            <a:miter/>
            <a:headEnd type="none" w="med" len="med"/>
            <a:tailEnd type="none" w="med" len="med"/>
          </a:ln>
        </p:spPr>
        <p:txBody>
          <a:bodyPr lIns="108850" tIns="54425" rIns="108850" bIns="54425"/>
          <a:p>
            <a:pPr algn="ctr" eaLnBrk="1" hangingPunct="1">
              <a:buFontTx/>
            </a:pPr>
            <a:r>
              <a:rPr lang="zh-CN" altLang="en-US" sz="2000" b="1" dirty="0">
                <a:latin typeface="微软雅黑" panose="020B0503020204020204" pitchFamily="34" charset="-122"/>
              </a:rPr>
              <a:t>差额</a:t>
            </a:r>
            <a:endParaRPr lang="zh-CN" altLang="en-US" sz="2000" b="1" dirty="0">
              <a:latin typeface="微软雅黑" panose="020B0503020204020204" pitchFamily="34" charset="-122"/>
            </a:endParaRPr>
          </a:p>
        </p:txBody>
      </p:sp>
      <p:sp>
        <p:nvSpPr>
          <p:cNvPr id="186383" name="Rectangle 15"/>
          <p:cNvSpPr/>
          <p:nvPr/>
        </p:nvSpPr>
        <p:spPr>
          <a:xfrm>
            <a:off x="4241800" y="2882900"/>
            <a:ext cx="6086475" cy="1625600"/>
          </a:xfrm>
          <a:prstGeom prst="rect">
            <a:avLst/>
          </a:prstGeom>
          <a:noFill/>
          <a:ln w="9525">
            <a:noFill/>
          </a:ln>
        </p:spPr>
        <p:txBody>
          <a:bodyPr>
            <a:spAutoFit/>
          </a:bodyPr>
          <a:p>
            <a:pPr eaLnBrk="1" hangingPunct="1">
              <a:lnSpc>
                <a:spcPct val="140000"/>
              </a:lnSpc>
            </a:pPr>
            <a:r>
              <a:rPr lang="zh-CN" altLang="en-US" sz="2400" b="1" dirty="0">
                <a:solidFill>
                  <a:srgbClr val="000000"/>
                </a:solidFill>
                <a:latin typeface="微软雅黑" panose="020B0503020204020204" pitchFamily="34" charset="-122"/>
              </a:rPr>
              <a:t>借：长期股权投资</a:t>
            </a:r>
            <a:r>
              <a:rPr lang="en-US" altLang="zh-CN" sz="2400" b="1" dirty="0">
                <a:solidFill>
                  <a:srgbClr val="000000"/>
                </a:solidFill>
                <a:latin typeface="微软雅黑" panose="020B0503020204020204" pitchFamily="34" charset="-122"/>
              </a:rPr>
              <a:t>——</a:t>
            </a:r>
            <a:r>
              <a:rPr lang="en-US" altLang="zh-CN" sz="2400" b="1" dirty="0">
                <a:latin typeface="微软雅黑" panose="020B0503020204020204" pitchFamily="34" charset="-122"/>
              </a:rPr>
              <a:t>××</a:t>
            </a:r>
            <a:r>
              <a:rPr lang="zh-CN" altLang="en-US" sz="2400" b="1" dirty="0">
                <a:latin typeface="微软雅黑" panose="020B0503020204020204" pitchFamily="34" charset="-122"/>
              </a:rPr>
              <a:t>公司（</a:t>
            </a:r>
            <a:r>
              <a:rPr lang="zh-CN" altLang="en-US" sz="2400" b="1" dirty="0">
                <a:solidFill>
                  <a:srgbClr val="000000"/>
                </a:solidFill>
                <a:latin typeface="微软雅黑" panose="020B0503020204020204" pitchFamily="34" charset="-122"/>
              </a:rPr>
              <a:t>成本）   </a:t>
            </a:r>
            <a:endParaRPr lang="zh-CN" altLang="en-US" sz="2400" b="1" dirty="0">
              <a:solidFill>
                <a:srgbClr val="800000"/>
              </a:solidFill>
              <a:latin typeface="微软雅黑" panose="020B0503020204020204" pitchFamily="34" charset="-122"/>
            </a:endParaRPr>
          </a:p>
          <a:p>
            <a:pPr eaLnBrk="1" hangingPunct="1">
              <a:lnSpc>
                <a:spcPct val="140000"/>
              </a:lnSpc>
            </a:pPr>
            <a:r>
              <a:rPr lang="zh-CN" altLang="en-US" sz="2400" b="1" dirty="0">
                <a:solidFill>
                  <a:srgbClr val="000000"/>
                </a:solidFill>
                <a:latin typeface="微软雅黑" panose="020B0503020204020204" pitchFamily="34" charset="-122"/>
              </a:rPr>
              <a:t>         贷：银行存款等 </a:t>
            </a:r>
            <a:endParaRPr lang="zh-CN" altLang="en-US" sz="2400" b="1" dirty="0">
              <a:solidFill>
                <a:srgbClr val="000000"/>
              </a:solidFill>
              <a:latin typeface="微软雅黑" panose="020B0503020204020204" pitchFamily="34" charset="-122"/>
            </a:endParaRPr>
          </a:p>
          <a:p>
            <a:pPr eaLnBrk="1" hangingPunct="1">
              <a:lnSpc>
                <a:spcPct val="140000"/>
              </a:lnSpc>
            </a:pPr>
            <a:r>
              <a:rPr lang="zh-CN" altLang="en-US" sz="2400" b="1" dirty="0">
                <a:solidFill>
                  <a:srgbClr val="000000"/>
                </a:solidFill>
                <a:latin typeface="微软雅黑" panose="020B0503020204020204" pitchFamily="34" charset="-122"/>
              </a:rPr>
              <a:t>                  营业外收入</a:t>
            </a:r>
            <a:endParaRPr lang="zh-CN" altLang="en-US" sz="2400" b="1" dirty="0">
              <a:solidFill>
                <a:srgbClr val="000000"/>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38"/>
                                        </p:tgtEl>
                                        <p:attrNameLst>
                                          <p:attrName>style.visibility</p:attrName>
                                        </p:attrNameLst>
                                      </p:cBhvr>
                                      <p:to>
                                        <p:strVal val="visible"/>
                                      </p:to>
                                    </p:set>
                                    <p:animEffect transition="in" filter="blinds(horizontal)">
                                      <p:cBhvr>
                                        <p:cTn id="7" dur="500"/>
                                        <p:tgtEl>
                                          <p:spTgt spid="6553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5545"/>
                                        </p:tgtEl>
                                        <p:attrNameLst>
                                          <p:attrName>style.visibility</p:attrName>
                                        </p:attrNameLst>
                                      </p:cBhvr>
                                      <p:to>
                                        <p:strVal val="visible"/>
                                      </p:to>
                                    </p:set>
                                    <p:animEffect transition="in" filter="blinds(horizontal)">
                                      <p:cBhvr>
                                        <p:cTn id="11" dur="500"/>
                                        <p:tgtEl>
                                          <p:spTgt spid="65545"/>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5539"/>
                                        </p:tgtEl>
                                        <p:attrNameLst>
                                          <p:attrName>style.visibility</p:attrName>
                                        </p:attrNameLst>
                                      </p:cBhvr>
                                      <p:to>
                                        <p:strVal val="visible"/>
                                      </p:to>
                                    </p:set>
                                    <p:animEffect transition="in" filter="blinds(horizontal)">
                                      <p:cBhvr>
                                        <p:cTn id="15" dur="500"/>
                                        <p:tgtEl>
                                          <p:spTgt spid="6553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5544"/>
                                        </p:tgtEl>
                                        <p:attrNameLst>
                                          <p:attrName>style.visibility</p:attrName>
                                        </p:attrNameLst>
                                      </p:cBhvr>
                                      <p:to>
                                        <p:strVal val="visible"/>
                                      </p:to>
                                    </p:set>
                                    <p:animEffect transition="in" filter="blinds(horizontal)">
                                      <p:cBhvr>
                                        <p:cTn id="20" dur="500"/>
                                        <p:tgtEl>
                                          <p:spTgt spid="65544"/>
                                        </p:tgtEl>
                                      </p:cBhvr>
                                    </p:animEffect>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65543"/>
                                        </p:tgtEl>
                                        <p:attrNameLst>
                                          <p:attrName>style.visibility</p:attrName>
                                        </p:attrNameLst>
                                      </p:cBhvr>
                                      <p:to>
                                        <p:strVal val="visible"/>
                                      </p:to>
                                    </p:set>
                                    <p:animEffect transition="in" filter="blinds(horizontal)">
                                      <p:cBhvr>
                                        <p:cTn id="24" dur="500"/>
                                        <p:tgtEl>
                                          <p:spTgt spid="6554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1" fill="hold" nodeType="clickEffect">
                                  <p:stCondLst>
                                    <p:cond delay="0"/>
                                  </p:stCondLst>
                                  <p:childTnLst>
                                    <p:set>
                                      <p:cBhvr>
                                        <p:cTn id="28" dur="1" fill="hold">
                                          <p:stCondLst>
                                            <p:cond delay="0"/>
                                          </p:stCondLst>
                                        </p:cTn>
                                        <p:tgtEl>
                                          <p:spTgt spid="65542"/>
                                        </p:tgtEl>
                                        <p:attrNameLst>
                                          <p:attrName>style.visibility</p:attrName>
                                        </p:attrNameLst>
                                      </p:cBhvr>
                                      <p:to>
                                        <p:strVal val="visible"/>
                                      </p:to>
                                    </p:set>
                                    <p:animEffect transition="in" filter="slide(fromTop)">
                                      <p:cBhvr>
                                        <p:cTn id="29" dur="500"/>
                                        <p:tgtEl>
                                          <p:spTgt spid="65542"/>
                                        </p:tgtEl>
                                      </p:cBhvr>
                                    </p:animEffect>
                                  </p:childTnLst>
                                </p:cTn>
                              </p:par>
                            </p:childTnLst>
                          </p:cTn>
                        </p:par>
                        <p:par>
                          <p:cTn id="30" fill="hold">
                            <p:stCondLst>
                              <p:cond delay="500"/>
                            </p:stCondLst>
                            <p:childTnLst>
                              <p:par>
                                <p:cTn id="31" presetID="2" presetClass="entr" presetSubtype="8" fill="hold" grpId="0" nodeType="afterEffect">
                                  <p:stCondLst>
                                    <p:cond delay="0"/>
                                  </p:stCondLst>
                                  <p:childTnLst>
                                    <p:set>
                                      <p:cBhvr>
                                        <p:cTn id="32" dur="1" fill="hold">
                                          <p:stCondLst>
                                            <p:cond delay="0"/>
                                          </p:stCondLst>
                                        </p:cTn>
                                        <p:tgtEl>
                                          <p:spTgt spid="186383"/>
                                        </p:tgtEl>
                                        <p:attrNameLst>
                                          <p:attrName>style.visibility</p:attrName>
                                        </p:attrNameLst>
                                      </p:cBhvr>
                                      <p:to>
                                        <p:strVal val="visible"/>
                                      </p:to>
                                    </p:set>
                                    <p:anim calcmode="lin" valueType="num">
                                      <p:cBhvr additive="base">
                                        <p:cTn id="33" dur="500" fill="hold"/>
                                        <p:tgtEl>
                                          <p:spTgt spid="186383"/>
                                        </p:tgtEl>
                                        <p:attrNameLst>
                                          <p:attrName>ppt_x</p:attrName>
                                        </p:attrNameLst>
                                      </p:cBhvr>
                                      <p:tavLst>
                                        <p:tav tm="0">
                                          <p:val>
                                            <p:strVal val="0-#ppt_w/2"/>
                                          </p:val>
                                        </p:tav>
                                        <p:tav tm="100000">
                                          <p:val>
                                            <p:strVal val="#ppt_x"/>
                                          </p:val>
                                        </p:tav>
                                      </p:tavLst>
                                    </p:anim>
                                    <p:anim calcmode="lin" valueType="num">
                                      <p:cBhvr additive="base">
                                        <p:cTn id="34" dur="500" fill="hold"/>
                                        <p:tgtEl>
                                          <p:spTgt spid="18638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3" presetClass="entr" presetSubtype="10" fill="hold" grpId="0" nodeType="afterEffect">
                                  <p:stCondLst>
                                    <p:cond delay="0"/>
                                  </p:stCondLst>
                                  <p:childTnLst>
                                    <p:set>
                                      <p:cBhvr>
                                        <p:cTn id="37" dur="1" fill="hold">
                                          <p:stCondLst>
                                            <p:cond delay="0"/>
                                          </p:stCondLst>
                                        </p:cTn>
                                        <p:tgtEl>
                                          <p:spTgt spid="65546"/>
                                        </p:tgtEl>
                                        <p:attrNameLst>
                                          <p:attrName>style.visibility</p:attrName>
                                        </p:attrNameLst>
                                      </p:cBhvr>
                                      <p:to>
                                        <p:strVal val="visible"/>
                                      </p:to>
                                    </p:set>
                                    <p:animEffect transition="in" filter="blinds(horizontal)">
                                      <p:cBhvr>
                                        <p:cTn id="38" dur="500"/>
                                        <p:tgtEl>
                                          <p:spTgt spid="65546"/>
                                        </p:tgtEl>
                                      </p:cBhvr>
                                    </p:animEffect>
                                  </p:childTnLst>
                                </p:cTn>
                              </p:par>
                            </p:childTnLst>
                          </p:cTn>
                        </p:par>
                        <p:par>
                          <p:cTn id="39" fill="hold">
                            <p:stCondLst>
                              <p:cond delay="1500"/>
                            </p:stCondLst>
                            <p:childTnLst>
                              <p:par>
                                <p:cTn id="40" presetID="3" presetClass="entr" presetSubtype="10" fill="hold" grpId="0" nodeType="afterEffect">
                                  <p:stCondLst>
                                    <p:cond delay="0"/>
                                  </p:stCondLst>
                                  <p:childTnLst>
                                    <p:set>
                                      <p:cBhvr>
                                        <p:cTn id="41" dur="1" fill="hold">
                                          <p:stCondLst>
                                            <p:cond delay="0"/>
                                          </p:stCondLst>
                                        </p:cTn>
                                        <p:tgtEl>
                                          <p:spTgt spid="65547"/>
                                        </p:tgtEl>
                                        <p:attrNameLst>
                                          <p:attrName>style.visibility</p:attrName>
                                        </p:attrNameLst>
                                      </p:cBhvr>
                                      <p:to>
                                        <p:strVal val="visible"/>
                                      </p:to>
                                    </p:set>
                                    <p:animEffect transition="in" filter="blinds(horizontal)">
                                      <p:cBhvr>
                                        <p:cTn id="42" dur="500"/>
                                        <p:tgtEl>
                                          <p:spTgt spid="65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animBg="1"/>
      <p:bldP spid="65539" grpId="0" animBg="1"/>
      <p:bldP spid="65543" grpId="0" animBg="1"/>
      <p:bldP spid="65544" grpId="0" animBg="1"/>
      <p:bldP spid="65545" grpId="0"/>
      <p:bldP spid="65546" grpId="0" animBg="1"/>
      <p:bldP spid="65547" grpId="0" animBg="1"/>
      <p:bldP spid="18638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80898" name="页脚占位符 4"/>
          <p:cNvSpPr txBox="1">
            <a:spLocks noGrp="1"/>
          </p:cNvSpPr>
          <p:nvPr/>
        </p:nvSpPr>
        <p:spPr>
          <a:xfrm>
            <a:off x="4165600" y="6245225"/>
            <a:ext cx="3860800" cy="476250"/>
          </a:xfrm>
          <a:prstGeom prst="rect">
            <a:avLst/>
          </a:prstGeom>
          <a:noFill/>
          <a:ln w="9525">
            <a:noFill/>
          </a:ln>
        </p:spPr>
        <p:txBody>
          <a:bodyPr lIns="108850" tIns="54425" rIns="108850" bIns="54425"/>
          <a:p>
            <a:r>
              <a:rPr lang="zh-CN" altLang="en-US" b="1" dirty="0">
                <a:solidFill>
                  <a:schemeClr val="tx2"/>
                </a:solidFill>
                <a:latin typeface="Arial" panose="020B0604020202020204" pitchFamily="34" charset="0"/>
                <a:ea typeface="宋体" panose="02010600030101010101" pitchFamily="2" charset="-122"/>
              </a:rPr>
              <a:t>南京审计大学   路国平</a:t>
            </a:r>
            <a:endParaRPr lang="zh-CN" altLang="en-US" b="1" dirty="0">
              <a:solidFill>
                <a:schemeClr val="tx2"/>
              </a:solidFill>
              <a:latin typeface="Arial" panose="020B0604020202020204" pitchFamily="34" charset="0"/>
              <a:ea typeface="宋体" panose="02010600030101010101" pitchFamily="2" charset="-122"/>
            </a:endParaRPr>
          </a:p>
        </p:txBody>
      </p:sp>
      <p:sp>
        <p:nvSpPr>
          <p:cNvPr id="66562" name="Text Box 2"/>
          <p:cNvSpPr txBox="1">
            <a:spLocks noChangeArrowheads="1"/>
          </p:cNvSpPr>
          <p:nvPr/>
        </p:nvSpPr>
        <p:spPr bwMode="auto">
          <a:xfrm>
            <a:off x="431800" y="3429000"/>
            <a:ext cx="11233150" cy="2344738"/>
          </a:xfrm>
          <a:prstGeom prst="rect">
            <a:avLst/>
          </a:prstGeom>
          <a:noFill/>
          <a:ln w="9525">
            <a:solidFill>
              <a:srgbClr val="0000CC"/>
            </a:solidFill>
            <a:prstDash val="lgDashDotDot"/>
            <a:miter lim="800000"/>
          </a:ln>
          <a:extLst>
            <a:ext uri="{909E8E84-426E-40DD-AFC4-6F175D3DCCD1}">
              <a14:hiddenFill xmlns:a14="http://schemas.microsoft.com/office/drawing/2010/main">
                <a:solidFill>
                  <a:srgbClr val="FFFFFF"/>
                </a:solidFill>
              </a14:hiddenFill>
            </a:ext>
          </a:extLst>
        </p:spPr>
        <p:txBody>
          <a:bodyPr lIns="108850" tIns="54425" rIns="108850" bIns="54425">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just" defTabSz="914400" rtl="0" eaLnBrk="1" fontAlgn="base" latinLnBrk="0" hangingPunct="1">
              <a:lnSpc>
                <a:spcPct val="130000"/>
              </a:lnSpc>
              <a:spcBef>
                <a:spcPct val="30000"/>
              </a:spcBef>
              <a:spcAft>
                <a:spcPct val="0"/>
              </a:spcAft>
              <a:buClrTx/>
              <a:buSzTx/>
              <a:buFontTx/>
              <a:buNone/>
              <a:defRPr/>
            </a:pPr>
            <a:r>
              <a:rPr kumimoji="0" lang="en-US" altLang="zh-CN"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华文新魏" panose="02010800040101010101" pitchFamily="2" charset="-122"/>
                <a:ea typeface="华文新魏" panose="02010800040101010101" pitchFamily="2" charset="-122"/>
                <a:cs typeface="+mn-cs"/>
              </a:rPr>
              <a:t>    </a:t>
            </a:r>
            <a:r>
              <a:rPr kumimoji="0" lang="zh-CN" altLang="en-US" sz="2400" b="1" i="0" u="none" strike="noStrike" kern="1200" cap="none" spc="0" normalizeH="0" baseline="0" noProof="0" smtClean="0">
                <a:ln>
                  <a:noFill/>
                </a:ln>
                <a:solidFill>
                  <a:srgbClr val="0000CC"/>
                </a:solidFill>
                <a:effectLst/>
                <a:uLnTx/>
                <a:uFillTx/>
                <a:latin typeface="微软雅黑" panose="020B0503020204020204" pitchFamily="34" charset="-122"/>
                <a:ea typeface="微软雅黑" panose="020B0503020204020204" pitchFamily="34" charset="-122"/>
                <a:cs typeface="+mn-cs"/>
              </a:rPr>
              <a:t>甲公司会计分录如下：</a:t>
            </a:r>
            <a:endParaRPr kumimoji="0" lang="zh-CN" altLang="en-US" sz="2400" b="1" i="0" u="none" strike="noStrike" kern="1200" cap="none" spc="0" normalizeH="0" baseline="0" noProof="0" smtClean="0">
              <a:ln>
                <a:noFill/>
              </a:ln>
              <a:solidFill>
                <a:srgbClr val="0000CC"/>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30000"/>
              </a:lnSpc>
              <a:spcBef>
                <a:spcPct val="30000"/>
              </a:spcBef>
              <a:spcAft>
                <a:spcPct val="0"/>
              </a:spcAft>
              <a:buClrTx/>
              <a:buSzTx/>
              <a:buFontTx/>
              <a:buNone/>
              <a:defRPr/>
            </a:pPr>
            <a:r>
              <a:rPr kumimoji="0" lang="zh-CN" altLang="en-US"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rPr>
              <a:t>    借：长期股权投资</a:t>
            </a:r>
            <a:r>
              <a:rPr kumimoji="0" lang="en-US" altLang="zh-CN"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2400" b="1"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rPr>
              <a:t>B</a:t>
            </a:r>
            <a:r>
              <a:rPr kumimoji="0" lang="zh-CN" altLang="en-US"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rPr>
              <a:t>公司（成本） </a:t>
            </a:r>
            <a:r>
              <a:rPr kumimoji="0" lang="en-US" altLang="zh-CN"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rPr>
              <a:t>800</a:t>
            </a:r>
            <a:endParaRPr kumimoji="0" lang="en-US" altLang="zh-CN" sz="2400" b="1"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30000"/>
              </a:lnSpc>
              <a:spcBef>
                <a:spcPct val="30000"/>
              </a:spcBef>
              <a:spcAft>
                <a:spcPct val="0"/>
              </a:spcAft>
              <a:buClrTx/>
              <a:buSzTx/>
              <a:buFontTx/>
              <a:buNone/>
              <a:defRPr/>
            </a:pPr>
            <a:r>
              <a:rPr kumimoji="0" lang="en-US" altLang="zh-CN"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rPr>
              <a:t>贷：银行存款                                          </a:t>
            </a:r>
            <a:r>
              <a:rPr kumimoji="0" lang="en-US" altLang="zh-CN"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rPr>
              <a:t>760</a:t>
            </a:r>
            <a:endParaRPr kumimoji="0" lang="en-US" altLang="zh-CN" sz="2400" b="1"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30000"/>
              </a:lnSpc>
              <a:spcBef>
                <a:spcPct val="30000"/>
              </a:spcBef>
              <a:spcAft>
                <a:spcPct val="0"/>
              </a:spcAft>
              <a:buClrTx/>
              <a:buSzTx/>
              <a:buFontTx/>
              <a:buNone/>
              <a:defRPr/>
            </a:pPr>
            <a:r>
              <a:rPr kumimoji="0" lang="en-US" altLang="zh-CN"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rPr>
              <a:t>营业外收入                                        </a:t>
            </a:r>
            <a:r>
              <a:rPr kumimoji="0" lang="en-US" altLang="zh-CN"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rPr>
              <a:t>40</a:t>
            </a:r>
            <a:endParaRPr kumimoji="0" lang="en-US" altLang="zh-CN"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0900" name="Rectangle 3"/>
          <p:cNvSpPr/>
          <p:nvPr/>
        </p:nvSpPr>
        <p:spPr>
          <a:xfrm>
            <a:off x="438150" y="1128713"/>
            <a:ext cx="11161713" cy="1784350"/>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30000"/>
              </a:lnSpc>
              <a:spcBef>
                <a:spcPct val="30000"/>
              </a:spcBef>
              <a:buFontTx/>
            </a:pPr>
            <a:r>
              <a:rPr lang="en-US" altLang="zh-CN" sz="2800" b="1" dirty="0">
                <a:solidFill>
                  <a:srgbClr val="CC0000"/>
                </a:solidFill>
                <a:latin typeface="微软雅黑" panose="020B0503020204020204" pitchFamily="34" charset="-122"/>
              </a:rPr>
              <a:t>【</a:t>
            </a:r>
            <a:r>
              <a:rPr lang="zh-CN" altLang="en-US" sz="2800" b="1" dirty="0">
                <a:solidFill>
                  <a:srgbClr val="CC0000"/>
                </a:solidFill>
                <a:latin typeface="微软雅黑" panose="020B0503020204020204" pitchFamily="34" charset="-122"/>
              </a:rPr>
              <a:t>例题</a:t>
            </a:r>
            <a:r>
              <a:rPr lang="en-US" altLang="zh-CN" sz="2800" b="1" dirty="0">
                <a:solidFill>
                  <a:srgbClr val="CC0000"/>
                </a:solidFill>
                <a:latin typeface="微软雅黑" panose="020B0503020204020204" pitchFamily="34" charset="-122"/>
              </a:rPr>
              <a:t>9】</a:t>
            </a:r>
            <a:r>
              <a:rPr lang="zh-CN" altLang="en-US" sz="2800" dirty="0">
                <a:solidFill>
                  <a:srgbClr val="000000"/>
                </a:solidFill>
                <a:latin typeface="微软雅黑" panose="020B0503020204020204" pitchFamily="34" charset="-122"/>
              </a:rPr>
              <a:t>甲公司</a:t>
            </a:r>
            <a:r>
              <a:rPr lang="en-US" altLang="zh-CN" sz="2800" dirty="0">
                <a:solidFill>
                  <a:srgbClr val="000000"/>
                </a:solidFill>
                <a:latin typeface="微软雅黑" panose="020B0503020204020204" pitchFamily="34" charset="-122"/>
              </a:rPr>
              <a:t>2015</a:t>
            </a:r>
            <a:r>
              <a:rPr lang="zh-CN" altLang="en-US" sz="2800" dirty="0">
                <a:solidFill>
                  <a:srgbClr val="000000"/>
                </a:solidFill>
                <a:latin typeface="微软雅黑" panose="020B0503020204020204" pitchFamily="34" charset="-122"/>
              </a:rPr>
              <a:t>年</a:t>
            </a:r>
            <a:r>
              <a:rPr lang="en-US" altLang="zh-CN" sz="2800" dirty="0">
                <a:solidFill>
                  <a:srgbClr val="000000"/>
                </a:solidFill>
                <a:latin typeface="微软雅黑" panose="020B0503020204020204" pitchFamily="34" charset="-122"/>
              </a:rPr>
              <a:t>1</a:t>
            </a:r>
            <a:r>
              <a:rPr lang="zh-CN" altLang="en-US" sz="2800" dirty="0">
                <a:solidFill>
                  <a:srgbClr val="000000"/>
                </a:solidFill>
                <a:latin typeface="微软雅黑" panose="020B0503020204020204" pitchFamily="34" charset="-122"/>
              </a:rPr>
              <a:t>月</a:t>
            </a:r>
            <a:r>
              <a:rPr lang="en-US" altLang="zh-CN" sz="2800" dirty="0">
                <a:solidFill>
                  <a:srgbClr val="000000"/>
                </a:solidFill>
                <a:latin typeface="微软雅黑" panose="020B0503020204020204" pitchFamily="34" charset="-122"/>
              </a:rPr>
              <a:t>1</a:t>
            </a:r>
            <a:r>
              <a:rPr lang="zh-CN" altLang="en-US" sz="2800" dirty="0">
                <a:solidFill>
                  <a:srgbClr val="000000"/>
                </a:solidFill>
                <a:latin typeface="微软雅黑" panose="020B0503020204020204" pitchFamily="34" charset="-122"/>
              </a:rPr>
              <a:t>日，以</a:t>
            </a:r>
            <a:r>
              <a:rPr lang="en-US" altLang="zh-CN" sz="2800" dirty="0">
                <a:solidFill>
                  <a:srgbClr val="000000"/>
                </a:solidFill>
                <a:latin typeface="微软雅黑" panose="020B0503020204020204" pitchFamily="34" charset="-122"/>
              </a:rPr>
              <a:t>760</a:t>
            </a:r>
            <a:r>
              <a:rPr lang="zh-CN" altLang="en-US" sz="2800" dirty="0">
                <a:solidFill>
                  <a:srgbClr val="000000"/>
                </a:solidFill>
                <a:latin typeface="微软雅黑" panose="020B0503020204020204" pitchFamily="34" charset="-122"/>
              </a:rPr>
              <a:t>万元购入</a:t>
            </a:r>
            <a:r>
              <a:rPr lang="en-US" altLang="zh-CN" sz="2800" dirty="0">
                <a:solidFill>
                  <a:srgbClr val="000000"/>
                </a:solidFill>
                <a:latin typeface="微软雅黑" panose="020B0503020204020204" pitchFamily="34" charset="-122"/>
              </a:rPr>
              <a:t>B</a:t>
            </a:r>
            <a:r>
              <a:rPr lang="zh-CN" altLang="en-US" sz="2800" dirty="0">
                <a:solidFill>
                  <a:srgbClr val="000000"/>
                </a:solidFill>
                <a:latin typeface="微软雅黑" panose="020B0503020204020204" pitchFamily="34" charset="-122"/>
              </a:rPr>
              <a:t>公司</a:t>
            </a:r>
            <a:r>
              <a:rPr lang="en-US" altLang="zh-CN" sz="2800" dirty="0">
                <a:solidFill>
                  <a:srgbClr val="000000"/>
                </a:solidFill>
                <a:latin typeface="微软雅黑" panose="020B0503020204020204" pitchFamily="34" charset="-122"/>
              </a:rPr>
              <a:t>40%</a:t>
            </a:r>
            <a:r>
              <a:rPr lang="zh-CN" altLang="en-US" sz="2800" dirty="0">
                <a:solidFill>
                  <a:srgbClr val="000000"/>
                </a:solidFill>
                <a:latin typeface="微软雅黑" panose="020B0503020204020204" pitchFamily="34" charset="-122"/>
              </a:rPr>
              <a:t>普通股权，并对</a:t>
            </a:r>
            <a:r>
              <a:rPr lang="en-US" altLang="zh-CN" sz="2800" dirty="0">
                <a:solidFill>
                  <a:srgbClr val="000000"/>
                </a:solidFill>
                <a:latin typeface="微软雅黑" panose="020B0503020204020204" pitchFamily="34" charset="-122"/>
              </a:rPr>
              <a:t>B</a:t>
            </a:r>
            <a:r>
              <a:rPr lang="zh-CN" altLang="en-US" sz="2800" dirty="0">
                <a:solidFill>
                  <a:srgbClr val="000000"/>
                </a:solidFill>
                <a:latin typeface="微软雅黑" panose="020B0503020204020204" pitchFamily="34" charset="-122"/>
              </a:rPr>
              <a:t>公司有重大影响，</a:t>
            </a:r>
            <a:r>
              <a:rPr lang="en-US" altLang="zh-CN" sz="2800" dirty="0">
                <a:solidFill>
                  <a:srgbClr val="000000"/>
                </a:solidFill>
                <a:latin typeface="微软雅黑" panose="020B0503020204020204" pitchFamily="34" charset="-122"/>
              </a:rPr>
              <a:t>2015</a:t>
            </a:r>
            <a:r>
              <a:rPr lang="zh-CN" altLang="en-US" sz="2800" dirty="0">
                <a:solidFill>
                  <a:srgbClr val="000000"/>
                </a:solidFill>
                <a:latin typeface="微软雅黑" panose="020B0503020204020204" pitchFamily="34" charset="-122"/>
              </a:rPr>
              <a:t>年</a:t>
            </a:r>
            <a:r>
              <a:rPr lang="en-US" altLang="zh-CN" sz="2800" dirty="0">
                <a:solidFill>
                  <a:srgbClr val="000000"/>
                </a:solidFill>
                <a:latin typeface="微软雅黑" panose="020B0503020204020204" pitchFamily="34" charset="-122"/>
              </a:rPr>
              <a:t>1</a:t>
            </a:r>
            <a:r>
              <a:rPr lang="zh-CN" altLang="en-US" sz="2800" dirty="0">
                <a:solidFill>
                  <a:srgbClr val="000000"/>
                </a:solidFill>
                <a:latin typeface="微软雅黑" panose="020B0503020204020204" pitchFamily="34" charset="-122"/>
              </a:rPr>
              <a:t>月</a:t>
            </a:r>
            <a:r>
              <a:rPr lang="en-US" altLang="zh-CN" sz="2800" dirty="0">
                <a:solidFill>
                  <a:srgbClr val="000000"/>
                </a:solidFill>
                <a:latin typeface="微软雅黑" panose="020B0503020204020204" pitchFamily="34" charset="-122"/>
              </a:rPr>
              <a:t>1</a:t>
            </a:r>
            <a:r>
              <a:rPr lang="zh-CN" altLang="en-US" sz="2800" dirty="0">
                <a:solidFill>
                  <a:srgbClr val="000000"/>
                </a:solidFill>
                <a:latin typeface="微软雅黑" panose="020B0503020204020204" pitchFamily="34" charset="-122"/>
              </a:rPr>
              <a:t>日，</a:t>
            </a:r>
            <a:r>
              <a:rPr lang="en-US" altLang="zh-CN" sz="2800" dirty="0">
                <a:solidFill>
                  <a:srgbClr val="000000"/>
                </a:solidFill>
                <a:latin typeface="微软雅黑" panose="020B0503020204020204" pitchFamily="34" charset="-122"/>
              </a:rPr>
              <a:t>B</a:t>
            </a:r>
            <a:r>
              <a:rPr lang="zh-CN" altLang="en-US" sz="2800" dirty="0">
                <a:solidFill>
                  <a:srgbClr val="000000"/>
                </a:solidFill>
                <a:latin typeface="微软雅黑" panose="020B0503020204020204" pitchFamily="34" charset="-122"/>
              </a:rPr>
              <a:t>公司可辨认净资产的公允价值为</a:t>
            </a:r>
            <a:r>
              <a:rPr lang="en-US" altLang="zh-CN" sz="2800" dirty="0">
                <a:solidFill>
                  <a:srgbClr val="000000"/>
                </a:solidFill>
                <a:latin typeface="微软雅黑" panose="020B0503020204020204" pitchFamily="34" charset="-122"/>
              </a:rPr>
              <a:t>2000</a:t>
            </a:r>
            <a:r>
              <a:rPr lang="zh-CN" altLang="en-US" sz="2800" dirty="0">
                <a:solidFill>
                  <a:srgbClr val="000000"/>
                </a:solidFill>
                <a:latin typeface="微软雅黑" panose="020B0503020204020204" pitchFamily="34" charset="-122"/>
              </a:rPr>
              <a:t>万元，款项已以银行存款支付。</a:t>
            </a:r>
            <a:endParaRPr lang="zh-CN" altLang="en-US" sz="28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6562">
                                            <p:txEl>
                                              <p:charRg st="0" end="15"/>
                                            </p:txEl>
                                          </p:spTgt>
                                        </p:tgtEl>
                                        <p:attrNameLst>
                                          <p:attrName>style.visibility</p:attrName>
                                        </p:attrNameLst>
                                      </p:cBhvr>
                                      <p:to>
                                        <p:strVal val="visible"/>
                                      </p:to>
                                    </p:set>
                                    <p:animEffect transition="in" filter="blinds(horizontal)">
                                      <p:cBhvr>
                                        <p:cTn id="7" dur="500"/>
                                        <p:tgtEl>
                                          <p:spTgt spid="66562">
                                            <p:txEl>
                                              <p:charRg st="0" end="1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6562">
                                            <p:txEl>
                                              <p:charRg st="15" end="41"/>
                                            </p:txEl>
                                          </p:spTgt>
                                        </p:tgtEl>
                                        <p:attrNameLst>
                                          <p:attrName>style.visibility</p:attrName>
                                        </p:attrNameLst>
                                      </p:cBhvr>
                                      <p:to>
                                        <p:strVal val="visible"/>
                                      </p:to>
                                    </p:set>
                                    <p:animEffect transition="in" filter="blinds(horizontal)">
                                      <p:cBhvr>
                                        <p:cTn id="10" dur="500"/>
                                        <p:tgtEl>
                                          <p:spTgt spid="66562">
                                            <p:txEl>
                                              <p:charRg st="15" end="4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6562">
                                            <p:txEl>
                                              <p:charRg st="41" end="104"/>
                                            </p:txEl>
                                          </p:spTgt>
                                        </p:tgtEl>
                                        <p:attrNameLst>
                                          <p:attrName>style.visibility</p:attrName>
                                        </p:attrNameLst>
                                      </p:cBhvr>
                                      <p:to>
                                        <p:strVal val="visible"/>
                                      </p:to>
                                    </p:set>
                                    <p:animEffect transition="in" filter="blinds(horizontal)">
                                      <p:cBhvr>
                                        <p:cTn id="13" dur="500"/>
                                        <p:tgtEl>
                                          <p:spTgt spid="66562">
                                            <p:txEl>
                                              <p:charRg st="41" end="10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6562">
                                            <p:txEl>
                                              <p:charRg st="104" end="171"/>
                                            </p:txEl>
                                          </p:spTgt>
                                        </p:tgtEl>
                                        <p:attrNameLst>
                                          <p:attrName>style.visibility</p:attrName>
                                        </p:attrNameLst>
                                      </p:cBhvr>
                                      <p:to>
                                        <p:strVal val="visible"/>
                                      </p:to>
                                    </p:set>
                                    <p:animEffect transition="in" filter="blinds(horizontal)">
                                      <p:cBhvr>
                                        <p:cTn id="16" dur="500"/>
                                        <p:tgtEl>
                                          <p:spTgt spid="66562">
                                            <p:txEl>
                                              <p:charRg st="104" end="171"/>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6562"/>
                                        </p:tgtEl>
                                        <p:attrNameLst>
                                          <p:attrName>style.visibility</p:attrName>
                                        </p:attrNameLst>
                                      </p:cBhvr>
                                      <p:to>
                                        <p:strVal val="visible"/>
                                      </p:to>
                                    </p:set>
                                    <p:animEffect transition="in" filter="blinds(horizontal)">
                                      <p:cBhvr>
                                        <p:cTn id="19" dur="500"/>
                                        <p:tgtEl>
                                          <p:spTgt spid="6656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66562">
                                            <p:txEl>
                                              <p:charRg st="0" end="15"/>
                                            </p:txEl>
                                          </p:spTgt>
                                        </p:tgtEl>
                                        <p:attrNameLst>
                                          <p:attrName>style.visibility</p:attrName>
                                        </p:attrNameLst>
                                      </p:cBhvr>
                                      <p:to>
                                        <p:strVal val="visible"/>
                                      </p:to>
                                    </p:set>
                                    <p:animEffect transition="in" filter="blinds(horizontal)">
                                      <p:cBhvr>
                                        <p:cTn id="22" dur="500"/>
                                        <p:tgtEl>
                                          <p:spTgt spid="66562">
                                            <p:txEl>
                                              <p:charRg st="0" end="1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66562">
                                            <p:txEl>
                                              <p:charRg st="15" end="41"/>
                                            </p:txEl>
                                          </p:spTgt>
                                        </p:tgtEl>
                                        <p:attrNameLst>
                                          <p:attrName>style.visibility</p:attrName>
                                        </p:attrNameLst>
                                      </p:cBhvr>
                                      <p:to>
                                        <p:strVal val="visible"/>
                                      </p:to>
                                    </p:set>
                                    <p:animEffect transition="in" filter="blinds(horizontal)">
                                      <p:cBhvr>
                                        <p:cTn id="25" dur="500"/>
                                        <p:tgtEl>
                                          <p:spTgt spid="66562">
                                            <p:txEl>
                                              <p:charRg st="15" end="41"/>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66562">
                                            <p:txEl>
                                              <p:charRg st="41" end="104"/>
                                            </p:txEl>
                                          </p:spTgt>
                                        </p:tgtEl>
                                        <p:attrNameLst>
                                          <p:attrName>style.visibility</p:attrName>
                                        </p:attrNameLst>
                                      </p:cBhvr>
                                      <p:to>
                                        <p:strVal val="visible"/>
                                      </p:to>
                                    </p:set>
                                    <p:animEffect transition="in" filter="blinds(horizontal)">
                                      <p:cBhvr>
                                        <p:cTn id="28" dur="500"/>
                                        <p:tgtEl>
                                          <p:spTgt spid="66562">
                                            <p:txEl>
                                              <p:charRg st="41" end="104"/>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66562">
                                            <p:txEl>
                                              <p:charRg st="104" end="171"/>
                                            </p:txEl>
                                          </p:spTgt>
                                        </p:tgtEl>
                                        <p:attrNameLst>
                                          <p:attrName>style.visibility</p:attrName>
                                        </p:attrNameLst>
                                      </p:cBhvr>
                                      <p:to>
                                        <p:strVal val="visible"/>
                                      </p:to>
                                    </p:set>
                                    <p:animEffect transition="in" filter="blinds(horizontal)">
                                      <p:cBhvr>
                                        <p:cTn id="31" dur="500"/>
                                        <p:tgtEl>
                                          <p:spTgt spid="66562">
                                            <p:txEl>
                                              <p:charRg st="104" end="17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nimBg="1" build="allAtOnce"/>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Content Placeholder 1"/>
          <p:cNvSpPr>
            <a:spLocks noGrp="1"/>
          </p:cNvSpPr>
          <p:nvPr>
            <p:ph idx="4294967295"/>
          </p:nvPr>
        </p:nvSpPr>
        <p:spPr>
          <a:xfrm>
            <a:off x="0" y="1484630"/>
            <a:ext cx="11120755" cy="1245870"/>
          </a:xfrm>
          <a:prstGeom prst="rect">
            <a:avLst/>
          </a:prstGeom>
          <a:noFill/>
          <a:ln w="9525" cap="flat" cmpd="sng">
            <a:solidFill>
              <a:srgbClr val="CC0000"/>
            </a:solidFill>
            <a:prstDash val="lgDashDotDot"/>
            <a:headEnd type="none" w="med" len="med"/>
            <a:tailEnd type="none" w="med" len="med"/>
          </a:ln>
        </p:spPr>
        <p:txBody>
          <a:bodyPr lIns="108850" tIns="54425" rIns="108850" bIns="54425"/>
          <a:p>
            <a:pPr marL="269875" indent="-269875" algn="just" defTabSz="1085850" eaLnBrk="1" hangingPunct="1">
              <a:lnSpc>
                <a:spcPct val="140000"/>
              </a:lnSpc>
              <a:spcBef>
                <a:spcPct val="30000"/>
              </a:spcBef>
              <a:buNone/>
            </a:pPr>
            <a:r>
              <a:rPr lang="zh-CN" altLang="en-US" sz="2400" b="1" dirty="0">
                <a:solidFill>
                  <a:srgbClr val="3333FF"/>
                </a:solidFill>
                <a:latin typeface="微软雅黑" panose="020B0503020204020204" pitchFamily="34" charset="-122"/>
              </a:rPr>
              <a:t>（</a:t>
            </a:r>
            <a:r>
              <a:rPr lang="en-US" altLang="zh-CN" sz="2400" b="1" dirty="0">
                <a:solidFill>
                  <a:srgbClr val="3333FF"/>
                </a:solidFill>
                <a:latin typeface="微软雅黑" panose="020B0503020204020204" pitchFamily="34" charset="-122"/>
              </a:rPr>
              <a:t>1</a:t>
            </a:r>
            <a:r>
              <a:rPr lang="zh-CN" altLang="en-US" sz="2400" b="1" dirty="0">
                <a:solidFill>
                  <a:srgbClr val="3333FF"/>
                </a:solidFill>
                <a:latin typeface="微软雅黑" panose="020B0503020204020204" pitchFamily="34" charset="-122"/>
              </a:rPr>
              <a:t>）被投资单位实现净利润时</a:t>
            </a:r>
            <a:r>
              <a:rPr lang="en-US" altLang="zh-CN" sz="2400" b="1" dirty="0">
                <a:solidFill>
                  <a:srgbClr val="3333FF"/>
                </a:solidFill>
                <a:latin typeface="微软雅黑" panose="020B0503020204020204" pitchFamily="34" charset="-122"/>
              </a:rPr>
              <a:t>——</a:t>
            </a:r>
            <a:r>
              <a:rPr lang="zh-CN" altLang="en-US" sz="2400" b="1" dirty="0">
                <a:solidFill>
                  <a:srgbClr val="000000"/>
                </a:solidFill>
                <a:latin typeface="微软雅黑" panose="020B0503020204020204" pitchFamily="34" charset="-122"/>
              </a:rPr>
              <a:t>应当按照应享有的被投资单位实现的净损益的</a:t>
            </a:r>
            <a:r>
              <a:rPr lang="zh-CN" altLang="en-US" sz="2400" b="1" dirty="0">
                <a:solidFill>
                  <a:srgbClr val="0000CC"/>
                </a:solidFill>
                <a:latin typeface="微软雅黑" panose="020B0503020204020204" pitchFamily="34" charset="-122"/>
              </a:rPr>
              <a:t>份额</a:t>
            </a:r>
            <a:r>
              <a:rPr lang="zh-CN" altLang="en-US" sz="2400" b="1" dirty="0">
                <a:solidFill>
                  <a:srgbClr val="000000"/>
                </a:solidFill>
                <a:latin typeface="微软雅黑" panose="020B0503020204020204" pitchFamily="34" charset="-122"/>
              </a:rPr>
              <a:t>，</a:t>
            </a:r>
            <a:r>
              <a:rPr lang="zh-CN" altLang="en-US" sz="2400" b="1" dirty="0">
                <a:solidFill>
                  <a:srgbClr val="0000CC"/>
                </a:solidFill>
                <a:latin typeface="微软雅黑" panose="020B0503020204020204" pitchFamily="34" charset="-122"/>
              </a:rPr>
              <a:t>确认投资损益</a:t>
            </a:r>
            <a:r>
              <a:rPr lang="zh-CN" altLang="en-US" sz="2400" b="1" dirty="0">
                <a:solidFill>
                  <a:srgbClr val="000000"/>
                </a:solidFill>
                <a:latin typeface="微软雅黑" panose="020B0503020204020204" pitchFamily="34" charset="-122"/>
              </a:rPr>
              <a:t>并调整长期股权投资的账面价值</a:t>
            </a:r>
            <a:endParaRPr lang="zh-CN" altLang="en-US" sz="2400" dirty="0">
              <a:latin typeface="微软雅黑" panose="020B0503020204020204" pitchFamily="34" charset="-122"/>
            </a:endParaRPr>
          </a:p>
        </p:txBody>
      </p:sp>
      <p:graphicFrame>
        <p:nvGraphicFramePr>
          <p:cNvPr id="188440" name="Group 24"/>
          <p:cNvGraphicFramePr>
            <a:graphicFrameLocks noGrp="1"/>
          </p:cNvGraphicFramePr>
          <p:nvPr/>
        </p:nvGraphicFramePr>
        <p:xfrm>
          <a:off x="3527425" y="3195638"/>
          <a:ext cx="2776538" cy="963613"/>
        </p:xfrm>
        <a:graphic>
          <a:graphicData uri="http://schemas.openxmlformats.org/drawingml/2006/table">
            <a:tbl>
              <a:tblPr/>
              <a:tblGrid>
                <a:gridCol w="1385888"/>
                <a:gridCol w="1390650"/>
              </a:tblGrid>
              <a:tr h="436563">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rPr>
                        <a:t>投资收益</a:t>
                      </a:r>
                      <a:endParaRPr kumimoji="0" lang="zh-CN" altLang="en-US"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endParaRPr>
                    </a:p>
                  </a:txBody>
                  <a:tcPr marL="121904" marR="121904" marT="45731" marB="45731"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hMerge="1">
                  <a:tcPr/>
                </a:tc>
              </a:tr>
              <a:tr h="52705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endParaRPr>
                    </a:p>
                  </a:txBody>
                  <a:tcPr marL="121904" marR="121904" marT="45731" marB="45731"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endParaRPr>
                    </a:p>
                  </a:txBody>
                  <a:tcPr marL="121904" marR="121904" marT="45731" marB="45731"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bl>
          </a:graphicData>
        </a:graphic>
      </p:graphicFrame>
      <p:graphicFrame>
        <p:nvGraphicFramePr>
          <p:cNvPr id="188439" name="Group 23"/>
          <p:cNvGraphicFramePr>
            <a:graphicFrameLocks noGrp="1"/>
          </p:cNvGraphicFramePr>
          <p:nvPr/>
        </p:nvGraphicFramePr>
        <p:xfrm>
          <a:off x="6672263" y="3141663"/>
          <a:ext cx="4797425" cy="949325"/>
        </p:xfrm>
        <a:graphic>
          <a:graphicData uri="http://schemas.openxmlformats.org/drawingml/2006/table">
            <a:tbl>
              <a:tblPr/>
              <a:tblGrid>
                <a:gridCol w="2401887"/>
                <a:gridCol w="2395538"/>
              </a:tblGrid>
              <a:tr h="498475">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rPr>
                        <a:t>长期股权投资</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rPr>
                        <a:t>损益调整</a:t>
                      </a:r>
                      <a:endParaRPr kumimoji="0" lang="zh-CN" altLang="en-US"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endParaRPr>
                    </a:p>
                  </a:txBody>
                  <a:tcPr marL="121904" marR="121904" marT="45731" marB="45731"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hMerge="1">
                  <a:tcPr/>
                </a:tc>
              </a:tr>
              <a:tr h="45085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rPr>
                        <a:t>　　</a:t>
                      </a:r>
                      <a:r>
                        <a:rPr kumimoji="0" lang="en-US" altLang="zh-CN"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endParaRPr>
                    </a:p>
                  </a:txBody>
                  <a:tcPr marL="121904" marR="121904" marT="45731" marB="45731"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微软雅黑" panose="020B0503020204020204" pitchFamily="34" charset="-122"/>
                      </a:endParaRPr>
                    </a:p>
                  </a:txBody>
                  <a:tcPr marL="121904" marR="121904" marT="45731" marB="45731"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bl>
          </a:graphicData>
        </a:graphic>
      </p:graphicFrame>
      <p:sp>
        <p:nvSpPr>
          <p:cNvPr id="81936" name="Left Arrow 6"/>
          <p:cNvSpPr/>
          <p:nvPr/>
        </p:nvSpPr>
        <p:spPr>
          <a:xfrm rot="10800000">
            <a:off x="6076950" y="3657600"/>
            <a:ext cx="1057275" cy="360363"/>
          </a:xfrm>
          <a:prstGeom prst="leftArrow">
            <a:avLst>
              <a:gd name="adj1" fmla="val 50000"/>
              <a:gd name="adj2" fmla="val 28958"/>
            </a:avLst>
          </a:prstGeom>
          <a:gradFill rotWithShape="1">
            <a:gsLst>
              <a:gs pos="0">
                <a:srgbClr val="478017">
                  <a:alpha val="100000"/>
                </a:srgbClr>
              </a:gs>
              <a:gs pos="50000">
                <a:srgbClr val="69B926">
                  <a:alpha val="100000"/>
                </a:srgbClr>
              </a:gs>
              <a:gs pos="100000">
                <a:srgbClr val="FFFFFF">
                  <a:alpha val="100000"/>
                </a:srgbClr>
              </a:gs>
            </a:gsLst>
            <a:lin ang="0" scaled="1"/>
            <a:tileRect/>
          </a:gradFill>
          <a:ln w="12700">
            <a:noFill/>
          </a:ln>
        </p:spPr>
        <p:txBody>
          <a:bodyPr rot="10800000" lIns="108850" tIns="54425" rIns="108850" bIns="54425" anchor="ctr" anchorCtr="0"/>
          <a:p>
            <a:pPr algn="ctr" eaLnBrk="1" hangingPunct="1"/>
            <a:endParaRPr lang="zh-CN" altLang="en-US" dirty="0">
              <a:solidFill>
                <a:srgbClr val="FFFFFF"/>
              </a:solidFill>
              <a:latin typeface="Arial" panose="020B0604020202020204" pitchFamily="34" charset="0"/>
            </a:endParaRPr>
          </a:p>
        </p:txBody>
      </p:sp>
      <p:sp>
        <p:nvSpPr>
          <p:cNvPr id="81937" name="AutoShape 16"/>
          <p:cNvSpPr/>
          <p:nvPr/>
        </p:nvSpPr>
        <p:spPr>
          <a:xfrm>
            <a:off x="508000" y="838200"/>
            <a:ext cx="7416800" cy="534988"/>
          </a:xfrm>
          <a:prstGeom prst="roundRect">
            <a:avLst>
              <a:gd name="adj" fmla="val 16667"/>
            </a:avLst>
          </a:prstGeom>
          <a:noFill/>
          <a:ln w="9525">
            <a:noFill/>
          </a:ln>
        </p:spPr>
        <p:txBody>
          <a:bodyPr wrap="none" lIns="108850" tIns="54425" rIns="108850" bIns="54425" anchor="ctr" anchorCtr="0"/>
          <a:p>
            <a:pPr eaLnBrk="1" hangingPunct="1">
              <a:lnSpc>
                <a:spcPct val="105000"/>
              </a:lnSpc>
              <a:spcBef>
                <a:spcPct val="10000"/>
              </a:spcBef>
              <a:buFontTx/>
            </a:pPr>
            <a:r>
              <a:rPr lang="en-US" altLang="zh-CN" sz="2800" b="1" dirty="0">
                <a:solidFill>
                  <a:srgbClr val="CC0000"/>
                </a:solidFill>
                <a:latin typeface="微软雅黑" panose="020B0503020204020204" pitchFamily="34" charset="-122"/>
              </a:rPr>
              <a:t>2</a:t>
            </a:r>
            <a:r>
              <a:rPr lang="zh-CN" altLang="en-US" sz="2800" b="1" dirty="0">
                <a:solidFill>
                  <a:srgbClr val="CC0000"/>
                </a:solidFill>
                <a:latin typeface="微软雅黑" panose="020B0503020204020204" pitchFamily="34" charset="-122"/>
              </a:rPr>
              <a:t>．投资后，被投资单位净损益的变动</a:t>
            </a:r>
            <a:endParaRPr lang="zh-CN" altLang="en-US" sz="2800" b="1" dirty="0">
              <a:solidFill>
                <a:srgbClr val="CC0000"/>
              </a:solidFill>
              <a:latin typeface="微软雅黑" panose="020B0503020204020204" pitchFamily="34" charset="-122"/>
            </a:endParaRPr>
          </a:p>
        </p:txBody>
      </p:sp>
      <p:sp>
        <p:nvSpPr>
          <p:cNvPr id="67601" name="AutoShape 17"/>
          <p:cNvSpPr>
            <a:spLocks noChangeArrowheads="1"/>
          </p:cNvSpPr>
          <p:nvPr/>
        </p:nvSpPr>
        <p:spPr bwMode="auto">
          <a:xfrm>
            <a:off x="431800" y="3141663"/>
            <a:ext cx="3070225" cy="1008063"/>
          </a:xfrm>
          <a:custGeom>
            <a:avLst/>
            <a:gdLst>
              <a:gd name="G0" fmla="+- 15364 0 0"/>
              <a:gd name="G1" fmla="+- 3061 0 0"/>
              <a:gd name="G2" fmla="+- 21600 0 3061"/>
              <a:gd name="G3" fmla="+- 10800 0 3061"/>
              <a:gd name="G4" fmla="+- 21600 0 15364"/>
              <a:gd name="G5" fmla="*/ G4 G3 10800"/>
              <a:gd name="G6" fmla="+- 21600 0 G5"/>
              <a:gd name="T0" fmla="*/ 15364 w 21600"/>
              <a:gd name="T1" fmla="*/ 0 h 21600"/>
              <a:gd name="T2" fmla="*/ 0 w 21600"/>
              <a:gd name="T3" fmla="*/ 10800 h 21600"/>
              <a:gd name="T4" fmla="*/ 15364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5364" y="0"/>
                </a:moveTo>
                <a:lnTo>
                  <a:pt x="15364" y="3061"/>
                </a:lnTo>
                <a:lnTo>
                  <a:pt x="3375" y="3061"/>
                </a:lnTo>
                <a:lnTo>
                  <a:pt x="3375" y="18539"/>
                </a:lnTo>
                <a:lnTo>
                  <a:pt x="15364" y="18539"/>
                </a:lnTo>
                <a:lnTo>
                  <a:pt x="15364" y="21600"/>
                </a:lnTo>
                <a:lnTo>
                  <a:pt x="21600" y="10800"/>
                </a:lnTo>
                <a:close/>
              </a:path>
              <a:path w="21600" h="21600">
                <a:moveTo>
                  <a:pt x="1350" y="3061"/>
                </a:moveTo>
                <a:lnTo>
                  <a:pt x="1350" y="18539"/>
                </a:lnTo>
                <a:lnTo>
                  <a:pt x="2700" y="18539"/>
                </a:lnTo>
                <a:lnTo>
                  <a:pt x="2700" y="3061"/>
                </a:lnTo>
                <a:close/>
              </a:path>
              <a:path w="21600" h="21600">
                <a:moveTo>
                  <a:pt x="0" y="3061"/>
                </a:moveTo>
                <a:lnTo>
                  <a:pt x="0" y="18539"/>
                </a:lnTo>
                <a:lnTo>
                  <a:pt x="675" y="18539"/>
                </a:lnTo>
                <a:lnTo>
                  <a:pt x="675" y="3061"/>
                </a:lnTo>
                <a:close/>
              </a:path>
            </a:pathLst>
          </a:custGeom>
          <a:gradFill rotWithShape="1">
            <a:gsLst>
              <a:gs pos="0">
                <a:srgbClr val="CCFFFF">
                  <a:alpha val="25000"/>
                </a:srgbClr>
              </a:gs>
              <a:gs pos="100000">
                <a:srgbClr val="CCFFFF">
                  <a:gamma/>
                  <a:shade val="46275"/>
                  <a:invGamma/>
                  <a:alpha val="35001"/>
                </a:srgbClr>
              </a:gs>
            </a:gsLst>
            <a:lin ang="0" scaled="1"/>
          </a:gradFill>
          <a:ln w="9525">
            <a:solidFill>
              <a:srgbClr val="CCFFFF"/>
            </a:solidFill>
            <a:miter lim="800000"/>
          </a:ln>
          <a:effec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CC0000"/>
                </a:solidFill>
                <a:effectLst/>
                <a:uLnTx/>
                <a:uFillTx/>
                <a:latin typeface="+mn-ea"/>
                <a:ea typeface="+mn-ea"/>
                <a:cs typeface="+mn-cs"/>
              </a:rPr>
              <a:t>按享有净利润</a:t>
            </a:r>
            <a:endParaRPr kumimoji="0" lang="zh-CN" altLang="en-US" sz="2400" b="1" i="0" u="none" strike="noStrike" kern="1200" cap="none" spc="0" normalizeH="0" baseline="0" noProof="0" dirty="0">
              <a:ln>
                <a:noFill/>
              </a:ln>
              <a:solidFill>
                <a:srgbClr val="CC0000"/>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CC0000"/>
                </a:solidFill>
                <a:effectLst/>
                <a:uLnTx/>
                <a:uFillTx/>
                <a:latin typeface="+mn-ea"/>
                <a:ea typeface="+mn-ea"/>
                <a:cs typeface="+mn-cs"/>
              </a:rPr>
              <a:t>的份额</a:t>
            </a:r>
            <a:endParaRPr kumimoji="0" lang="zh-CN" altLang="en-US" sz="2400" b="1" i="0" u="none" strike="noStrike" kern="1200" cap="none" spc="0" normalizeH="0" baseline="0" noProof="0" dirty="0">
              <a:ln>
                <a:noFill/>
              </a:ln>
              <a:solidFill>
                <a:srgbClr val="CC0000"/>
              </a:solidFill>
              <a:effectLst/>
              <a:uLnTx/>
              <a:uFillTx/>
              <a:latin typeface="+mn-ea"/>
              <a:ea typeface="+mn-ea"/>
              <a:cs typeface="+mn-cs"/>
            </a:endParaRPr>
          </a:p>
        </p:txBody>
      </p:sp>
      <p:sp>
        <p:nvSpPr>
          <p:cNvPr id="67602" name="Rectangle 18"/>
          <p:cNvSpPr/>
          <p:nvPr/>
        </p:nvSpPr>
        <p:spPr>
          <a:xfrm>
            <a:off x="527050" y="4264025"/>
            <a:ext cx="6402388" cy="14890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25000"/>
              </a:lnSpc>
              <a:buFontTx/>
            </a:pPr>
            <a:r>
              <a:rPr lang="zh-CN" altLang="en-US" sz="2400" b="1" dirty="0">
                <a:solidFill>
                  <a:srgbClr val="3333FF"/>
                </a:solidFill>
                <a:latin typeface="微软雅黑" panose="020B0503020204020204" pitchFamily="34" charset="-122"/>
              </a:rPr>
              <a:t>基本会计分录：</a:t>
            </a:r>
            <a:endParaRPr lang="zh-CN" altLang="en-US" sz="2400" b="1" dirty="0">
              <a:solidFill>
                <a:srgbClr val="3333FF"/>
              </a:solidFill>
              <a:latin typeface="微软雅黑" panose="020B0503020204020204" pitchFamily="34" charset="-122"/>
            </a:endParaRPr>
          </a:p>
          <a:p>
            <a:pPr eaLnBrk="1" hangingPunct="1">
              <a:lnSpc>
                <a:spcPct val="125000"/>
              </a:lnSpc>
              <a:buFontTx/>
            </a:pPr>
            <a:r>
              <a:rPr lang="zh-CN" altLang="en-US" sz="2400" b="1" dirty="0">
                <a:solidFill>
                  <a:srgbClr val="000000"/>
                </a:solidFill>
                <a:latin typeface="微软雅黑" panose="020B0503020204020204" pitchFamily="34" charset="-122"/>
              </a:rPr>
              <a:t>借：长期股权投资</a:t>
            </a:r>
            <a:r>
              <a:rPr lang="en-US" altLang="zh-CN" sz="2400" b="1" dirty="0">
                <a:solidFill>
                  <a:srgbClr val="000000"/>
                </a:solidFill>
                <a:latin typeface="微软雅黑" panose="020B0503020204020204" pitchFamily="34" charset="-122"/>
              </a:rPr>
              <a:t>——</a:t>
            </a:r>
            <a:r>
              <a:rPr lang="en-US" altLang="zh-CN" sz="2400" b="1" dirty="0">
                <a:latin typeface="微软雅黑" panose="020B0503020204020204" pitchFamily="34" charset="-122"/>
              </a:rPr>
              <a:t>××</a:t>
            </a:r>
            <a:r>
              <a:rPr lang="zh-CN" altLang="en-US" sz="2400" b="1" dirty="0">
                <a:solidFill>
                  <a:srgbClr val="000000"/>
                </a:solidFill>
                <a:latin typeface="微软雅黑" panose="020B0503020204020204" pitchFamily="34" charset="-122"/>
              </a:rPr>
              <a:t>公司（损益调整）</a:t>
            </a:r>
            <a:endParaRPr lang="zh-CN" altLang="en-US" sz="2400" b="1" dirty="0">
              <a:solidFill>
                <a:srgbClr val="800000"/>
              </a:solidFill>
              <a:latin typeface="微软雅黑" panose="020B0503020204020204" pitchFamily="34" charset="-122"/>
            </a:endParaRPr>
          </a:p>
          <a:p>
            <a:pPr eaLnBrk="1" hangingPunct="1">
              <a:lnSpc>
                <a:spcPct val="125000"/>
              </a:lnSpc>
              <a:buFontTx/>
            </a:pPr>
            <a:r>
              <a:rPr lang="zh-CN" altLang="en-US" sz="2400" b="1" dirty="0">
                <a:solidFill>
                  <a:srgbClr val="000000"/>
                </a:solidFill>
                <a:latin typeface="微软雅黑" panose="020B0503020204020204" pitchFamily="34" charset="-122"/>
              </a:rPr>
              <a:t>      贷：投资收益</a:t>
            </a:r>
            <a:endParaRPr lang="zh-CN" altLang="en-US" sz="2400" b="1" dirty="0">
              <a:solidFill>
                <a:srgbClr val="000000"/>
              </a:solidFill>
              <a:latin typeface="微软雅黑" panose="020B0503020204020204" pitchFamily="34" charset="-122"/>
            </a:endParaRPr>
          </a:p>
        </p:txBody>
      </p:sp>
      <p:sp>
        <p:nvSpPr>
          <p:cNvPr id="67603" name="AutoShape 19"/>
          <p:cNvSpPr/>
          <p:nvPr/>
        </p:nvSpPr>
        <p:spPr>
          <a:xfrm>
            <a:off x="7089775" y="5508625"/>
            <a:ext cx="4621213" cy="401638"/>
          </a:xfrm>
          <a:prstGeom prst="borderCallout2">
            <a:avLst>
              <a:gd name="adj1" fmla="val 28458"/>
              <a:gd name="adj2" fmla="val -1648"/>
              <a:gd name="adj3" fmla="val 28458"/>
              <a:gd name="adj4" fmla="val -11542"/>
              <a:gd name="adj5" fmla="val -21343"/>
              <a:gd name="adj6" fmla="val -21713"/>
            </a:avLst>
          </a:prstGeom>
          <a:noFill/>
          <a:ln w="9525" cap="flat" cmpd="sng">
            <a:solidFill>
              <a:srgbClr val="FF3300"/>
            </a:solidFill>
            <a:prstDash val="solid"/>
            <a:miter/>
            <a:headEnd type="none" w="med" len="med"/>
            <a:tailEnd type="none" w="med" len="med"/>
          </a:ln>
        </p:spPr>
        <p:txBody>
          <a:bodyPr lIns="108850" tIns="54425" rIns="108850" bIns="54425"/>
          <a:p>
            <a:pPr eaLnBrk="1" hangingPunct="1">
              <a:buFontTx/>
            </a:pPr>
            <a:r>
              <a:rPr lang="zh-CN" altLang="en-US" sz="2000" b="1" dirty="0">
                <a:solidFill>
                  <a:srgbClr val="0000CC"/>
                </a:solidFill>
                <a:latin typeface="微软雅黑" panose="020B0503020204020204" pitchFamily="34" charset="-122"/>
              </a:rPr>
              <a:t>被投资单位实现的净利润</a:t>
            </a:r>
            <a:r>
              <a:rPr lang="en-US" altLang="zh-CN" sz="2000" b="1" dirty="0">
                <a:solidFill>
                  <a:srgbClr val="0000CC"/>
                </a:solidFill>
                <a:latin typeface="微软雅黑" panose="020B0503020204020204" pitchFamily="34" charset="-122"/>
              </a:rPr>
              <a:t>×</a:t>
            </a:r>
            <a:r>
              <a:rPr lang="zh-CN" altLang="en-US" sz="2000" b="1" dirty="0">
                <a:solidFill>
                  <a:srgbClr val="0000CC"/>
                </a:solidFill>
                <a:latin typeface="微软雅黑" panose="020B0503020204020204" pitchFamily="34" charset="-122"/>
              </a:rPr>
              <a:t>持股比例</a:t>
            </a:r>
            <a:endParaRPr lang="zh-CN" altLang="en-US" sz="2000" dirty="0">
              <a:solidFill>
                <a:srgbClr val="0000CC"/>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blinds(horizontal)">
                                      <p:cBhvr>
                                        <p:cTn id="7" dur="500"/>
                                        <p:tgtEl>
                                          <p:spTgt spid="675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7586">
                                            <p:txEl>
                                              <p:charRg st="0" end="60"/>
                                            </p:txEl>
                                          </p:spTgt>
                                        </p:tgtEl>
                                        <p:attrNameLst>
                                          <p:attrName>style.visibility</p:attrName>
                                        </p:attrNameLst>
                                      </p:cBhvr>
                                      <p:to>
                                        <p:strVal val="visible"/>
                                      </p:to>
                                    </p:set>
                                    <p:animEffect transition="in" filter="blinds(horizontal)">
                                      <p:cBhvr>
                                        <p:cTn id="12" dur="500"/>
                                        <p:tgtEl>
                                          <p:spTgt spid="67586">
                                            <p:txEl>
                                              <p:charRg st="0" end="6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7601"/>
                                        </p:tgtEl>
                                        <p:attrNameLst>
                                          <p:attrName>style.visibility</p:attrName>
                                        </p:attrNameLst>
                                      </p:cBhvr>
                                      <p:to>
                                        <p:strVal val="visible"/>
                                      </p:to>
                                    </p:set>
                                    <p:animEffect transition="in" filter="blinds(horizontal)">
                                      <p:cBhvr>
                                        <p:cTn id="17" dur="500"/>
                                        <p:tgtEl>
                                          <p:spTgt spid="6760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7601">
                                            <p:txEl>
                                              <p:charRg st="0" end="7"/>
                                            </p:txEl>
                                          </p:spTgt>
                                        </p:tgtEl>
                                        <p:attrNameLst>
                                          <p:attrName>style.visibility</p:attrName>
                                        </p:attrNameLst>
                                      </p:cBhvr>
                                      <p:to>
                                        <p:strVal val="visible"/>
                                      </p:to>
                                    </p:set>
                                    <p:animEffect transition="in" filter="blinds(horizontal)">
                                      <p:cBhvr>
                                        <p:cTn id="22" dur="500"/>
                                        <p:tgtEl>
                                          <p:spTgt spid="67601">
                                            <p:txEl>
                                              <p:charRg st="0"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7601">
                                            <p:txEl>
                                              <p:charRg st="7" end="11"/>
                                            </p:txEl>
                                          </p:spTgt>
                                        </p:tgtEl>
                                        <p:attrNameLst>
                                          <p:attrName>style.visibility</p:attrName>
                                        </p:attrNameLst>
                                      </p:cBhvr>
                                      <p:to>
                                        <p:strVal val="visible"/>
                                      </p:to>
                                    </p:set>
                                    <p:animEffect transition="in" filter="blinds(horizontal)">
                                      <p:cBhvr>
                                        <p:cTn id="27" dur="500"/>
                                        <p:tgtEl>
                                          <p:spTgt spid="67601">
                                            <p:txEl>
                                              <p:charRg st="7" end="11"/>
                                            </p:txEl>
                                          </p:spTgt>
                                        </p:tgtEl>
                                      </p:cBhvr>
                                    </p:animEffec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499"/>
                                          </p:stCondLst>
                                        </p:cTn>
                                        <p:tgtEl>
                                          <p:spTgt spid="188440"/>
                                        </p:tgtEl>
                                        <p:attrNameLst>
                                          <p:attrName>style.visibility</p:attrName>
                                        </p:attrNameLst>
                                      </p:cBhvr>
                                      <p:to>
                                        <p:strVal val="visible"/>
                                      </p:to>
                                    </p:set>
                                  </p:childTnLst>
                                </p:cTn>
                              </p:par>
                            </p:childTnLst>
                          </p:cTn>
                        </p:par>
                        <p:par>
                          <p:cTn id="31" fill="hold">
                            <p:stCondLst>
                              <p:cond delay="1000"/>
                            </p:stCondLst>
                            <p:childTnLst>
                              <p:par>
                                <p:cTn id="32" presetID="1" presetClass="entr" presetSubtype="0" fill="hold" nodeType="afterEffect">
                                  <p:stCondLst>
                                    <p:cond delay="0"/>
                                  </p:stCondLst>
                                  <p:childTnLst>
                                    <p:set>
                                      <p:cBhvr>
                                        <p:cTn id="33" dur="1" fill="hold">
                                          <p:stCondLst>
                                            <p:cond delay="499"/>
                                          </p:stCondLst>
                                        </p:cTn>
                                        <p:tgtEl>
                                          <p:spTgt spid="188439"/>
                                        </p:tgtEl>
                                        <p:attrNameLst>
                                          <p:attrName>style.visibility</p:attrName>
                                        </p:attrNameLst>
                                      </p:cBhvr>
                                      <p:to>
                                        <p:strVal val="visible"/>
                                      </p:to>
                                    </p:set>
                                  </p:childTnLst>
                                </p:cTn>
                              </p:par>
                            </p:childTnLst>
                          </p:cTn>
                        </p:par>
                        <p:par>
                          <p:cTn id="34" fill="hold">
                            <p:stCondLst>
                              <p:cond delay="1500"/>
                            </p:stCondLst>
                            <p:childTnLst>
                              <p:par>
                                <p:cTn id="35" presetID="1" presetClass="entr" presetSubtype="0" fill="hold" grpId="0" nodeType="afterEffect">
                                  <p:stCondLst>
                                    <p:cond delay="0"/>
                                  </p:stCondLst>
                                  <p:childTnLst>
                                    <p:set>
                                      <p:cBhvr>
                                        <p:cTn id="36" dur="1" fill="hold">
                                          <p:stCondLst>
                                            <p:cond delay="499"/>
                                          </p:stCondLst>
                                        </p:cTn>
                                        <p:tgtEl>
                                          <p:spTgt spid="81936"/>
                                        </p:tgtEl>
                                        <p:attrNameLst>
                                          <p:attrName>style.visibility</p:attrName>
                                        </p:attrNameLst>
                                      </p:cBhvr>
                                      <p:to>
                                        <p:strVal val="visible"/>
                                      </p:to>
                                    </p:set>
                                  </p:childTnLst>
                                </p:cTn>
                              </p:par>
                            </p:childTnLst>
                          </p:cTn>
                        </p:par>
                        <p:par>
                          <p:cTn id="37" fill="hold">
                            <p:stCondLst>
                              <p:cond delay="2000"/>
                            </p:stCondLst>
                            <p:childTnLst>
                              <p:par>
                                <p:cTn id="38" presetID="1" presetClass="entr" presetSubtype="0" fill="hold" grpId="0" nodeType="afterEffect" nodePh="1">
                                  <p:stCondLst>
                                    <p:cond delay="0"/>
                                  </p:stCondLst>
                                  <p:endCondLst>
                                    <p:cond evt="begin" delay="0">
                                      <p:tn val="38"/>
                                    </p:cond>
                                  </p:endCondLst>
                                  <p:childTnLst>
                                    <p:set>
                                      <p:cBhvr>
                                        <p:cTn id="39" dur="1" fill="hold">
                                          <p:stCondLst>
                                            <p:cond delay="499"/>
                                          </p:stCondLst>
                                        </p:cTn>
                                        <p:tgtEl>
                                          <p:spTgt spid="81936">
                                            <p:txEl>
                                              <p:charRg st="0" end="1"/>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67602"/>
                                        </p:tgtEl>
                                        <p:attrNameLst>
                                          <p:attrName>style.visibility</p:attrName>
                                        </p:attrNameLst>
                                      </p:cBhvr>
                                      <p:to>
                                        <p:strVal val="visible"/>
                                      </p:to>
                                    </p:set>
                                    <p:animEffect transition="in" filter="blinds(horizontal)">
                                      <p:cBhvr>
                                        <p:cTn id="44" dur="500"/>
                                        <p:tgtEl>
                                          <p:spTgt spid="67602"/>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67602">
                                            <p:txEl>
                                              <p:charRg st="0" end="8"/>
                                            </p:txEl>
                                          </p:spTgt>
                                        </p:tgtEl>
                                        <p:attrNameLst>
                                          <p:attrName>style.visibility</p:attrName>
                                        </p:attrNameLst>
                                      </p:cBhvr>
                                      <p:to>
                                        <p:strVal val="visible"/>
                                      </p:to>
                                    </p:set>
                                    <p:animEffect transition="in" filter="blinds(horizontal)">
                                      <p:cBhvr>
                                        <p:cTn id="49" dur="500"/>
                                        <p:tgtEl>
                                          <p:spTgt spid="67602">
                                            <p:txEl>
                                              <p:charRg st="0" end="8"/>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67602">
                                            <p:txEl>
                                              <p:charRg st="8" end="29"/>
                                            </p:txEl>
                                          </p:spTgt>
                                        </p:tgtEl>
                                        <p:attrNameLst>
                                          <p:attrName>style.visibility</p:attrName>
                                        </p:attrNameLst>
                                      </p:cBhvr>
                                      <p:to>
                                        <p:strVal val="visible"/>
                                      </p:to>
                                    </p:set>
                                    <p:animEffect transition="in" filter="blinds(horizontal)">
                                      <p:cBhvr>
                                        <p:cTn id="54" dur="500"/>
                                        <p:tgtEl>
                                          <p:spTgt spid="67602">
                                            <p:txEl>
                                              <p:charRg st="8" end="29"/>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67602">
                                            <p:txEl>
                                              <p:charRg st="29" end="42"/>
                                            </p:txEl>
                                          </p:spTgt>
                                        </p:tgtEl>
                                        <p:attrNameLst>
                                          <p:attrName>style.visibility</p:attrName>
                                        </p:attrNameLst>
                                      </p:cBhvr>
                                      <p:to>
                                        <p:strVal val="visible"/>
                                      </p:to>
                                    </p:set>
                                    <p:animEffect transition="in" filter="blinds(horizontal)">
                                      <p:cBhvr>
                                        <p:cTn id="59" dur="500"/>
                                        <p:tgtEl>
                                          <p:spTgt spid="67602">
                                            <p:txEl>
                                              <p:charRg st="29" end="42"/>
                                            </p:txEl>
                                          </p:spTgt>
                                        </p:tgtEl>
                                      </p:cBhvr>
                                    </p:animEffect>
                                  </p:childTnLst>
                                </p:cTn>
                              </p:par>
                            </p:childTnLst>
                          </p:cTn>
                        </p:par>
                        <p:par>
                          <p:cTn id="60" fill="hold">
                            <p:stCondLst>
                              <p:cond delay="500"/>
                            </p:stCondLst>
                            <p:childTnLst>
                              <p:par>
                                <p:cTn id="61" presetID="3" presetClass="entr" presetSubtype="10" fill="hold" grpId="0" nodeType="afterEffect">
                                  <p:stCondLst>
                                    <p:cond delay="0"/>
                                  </p:stCondLst>
                                  <p:childTnLst>
                                    <p:set>
                                      <p:cBhvr>
                                        <p:cTn id="62" dur="1" fill="hold">
                                          <p:stCondLst>
                                            <p:cond delay="0"/>
                                          </p:stCondLst>
                                        </p:cTn>
                                        <p:tgtEl>
                                          <p:spTgt spid="67603"/>
                                        </p:tgtEl>
                                        <p:attrNameLst>
                                          <p:attrName>style.visibility</p:attrName>
                                        </p:attrNameLst>
                                      </p:cBhvr>
                                      <p:to>
                                        <p:strVal val="visible"/>
                                      </p:to>
                                    </p:set>
                                    <p:animEffect transition="in" filter="blinds(horizontal)">
                                      <p:cBhvr>
                                        <p:cTn id="63" dur="500"/>
                                        <p:tgtEl>
                                          <p:spTgt spid="67603"/>
                                        </p:tgtEl>
                                      </p:cBhvr>
                                    </p:animEffect>
                                  </p:childTnLst>
                                </p:cTn>
                              </p:par>
                            </p:childTnLst>
                          </p:cTn>
                        </p:par>
                        <p:par>
                          <p:cTn id="64" fill="hold">
                            <p:stCondLst>
                              <p:cond delay="1000"/>
                            </p:stCondLst>
                            <p:childTnLst>
                              <p:par>
                                <p:cTn id="65" presetID="3" presetClass="entr" presetSubtype="10" fill="hold" grpId="0" nodeType="afterEffect">
                                  <p:stCondLst>
                                    <p:cond delay="0"/>
                                  </p:stCondLst>
                                  <p:childTnLst>
                                    <p:set>
                                      <p:cBhvr>
                                        <p:cTn id="66" dur="1" fill="hold">
                                          <p:stCondLst>
                                            <p:cond delay="0"/>
                                          </p:stCondLst>
                                        </p:cTn>
                                        <p:tgtEl>
                                          <p:spTgt spid="67603">
                                            <p:txEl>
                                              <p:charRg st="0" end="17"/>
                                            </p:txEl>
                                          </p:spTgt>
                                        </p:tgtEl>
                                        <p:attrNameLst>
                                          <p:attrName>style.visibility</p:attrName>
                                        </p:attrNameLst>
                                      </p:cBhvr>
                                      <p:to>
                                        <p:strVal val="visible"/>
                                      </p:to>
                                    </p:set>
                                    <p:animEffect transition="in" filter="blinds(horizontal)">
                                      <p:cBhvr>
                                        <p:cTn id="67" dur="500"/>
                                        <p:tgtEl>
                                          <p:spTgt spid="67603">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animBg="1" build="p"/>
      <p:bldP spid="81936" grpId="0" animBg="1" advAuto="1000" build="p"/>
      <p:bldP spid="67601" grpId="0" animBg="1" build="p"/>
      <p:bldP spid="67602" grpId="0" animBg="1" build="p"/>
      <p:bldP spid="67603" grpId="0" animBg="1" advAuto="100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Text Box 2"/>
          <p:cNvSpPr txBox="1"/>
          <p:nvPr/>
        </p:nvSpPr>
        <p:spPr>
          <a:xfrm>
            <a:off x="719138" y="1773238"/>
            <a:ext cx="10945812" cy="3675062"/>
          </a:xfrm>
          <a:prstGeom prst="rect">
            <a:avLst/>
          </a:prstGeom>
          <a:noFill/>
          <a:ln w="9525">
            <a:noFill/>
          </a:ln>
        </p:spPr>
        <p:txBody>
          <a:bodyPr lIns="108850" tIns="54425" rIns="108850" bIns="54425">
            <a:spAutoFit/>
          </a:bodyPr>
          <a:p>
            <a:pPr algn="just" eaLnBrk="1" hangingPunct="1">
              <a:lnSpc>
                <a:spcPct val="135000"/>
              </a:lnSpc>
              <a:spcBef>
                <a:spcPct val="40000"/>
              </a:spcBef>
              <a:buFontTx/>
            </a:pPr>
            <a:r>
              <a:rPr lang="zh-CN" altLang="en-US" sz="2800" dirty="0">
                <a:solidFill>
                  <a:srgbClr val="CC0000"/>
                </a:solidFill>
                <a:latin typeface="微软雅黑" panose="020B0503020204020204" pitchFamily="34" charset="-122"/>
              </a:rPr>
              <a:t>接例题</a:t>
            </a:r>
            <a:r>
              <a:rPr lang="en-US" altLang="zh-CN" sz="2800" dirty="0">
                <a:solidFill>
                  <a:srgbClr val="CC0000"/>
                </a:solidFill>
                <a:latin typeface="微软雅黑" panose="020B0503020204020204" pitchFamily="34" charset="-122"/>
              </a:rPr>
              <a:t>8</a:t>
            </a:r>
            <a:r>
              <a:rPr lang="zh-CN" altLang="en-US" sz="2800" dirty="0">
                <a:solidFill>
                  <a:srgbClr val="CC0000"/>
                </a:solidFill>
                <a:latin typeface="微软雅黑" panose="020B0503020204020204" pitchFamily="34" charset="-122"/>
              </a:rPr>
              <a:t>：</a:t>
            </a:r>
            <a:r>
              <a:rPr lang="zh-CN" altLang="en-US" sz="2800" dirty="0">
                <a:solidFill>
                  <a:srgbClr val="000000"/>
                </a:solidFill>
                <a:latin typeface="微软雅黑" panose="020B0503020204020204" pitchFamily="34" charset="-122"/>
              </a:rPr>
              <a:t>假定</a:t>
            </a:r>
            <a:r>
              <a:rPr lang="en-US" altLang="zh-CN" sz="2800" dirty="0">
                <a:solidFill>
                  <a:srgbClr val="000000"/>
                </a:solidFill>
                <a:latin typeface="微软雅黑" panose="020B0503020204020204" pitchFamily="34" charset="-122"/>
              </a:rPr>
              <a:t>B</a:t>
            </a:r>
            <a:r>
              <a:rPr lang="zh-CN" altLang="en-US" sz="2800" dirty="0">
                <a:solidFill>
                  <a:srgbClr val="000000"/>
                </a:solidFill>
                <a:latin typeface="微软雅黑" panose="020B0503020204020204" pitchFamily="34" charset="-122"/>
              </a:rPr>
              <a:t>公司</a:t>
            </a:r>
            <a:r>
              <a:rPr lang="en-US" altLang="zh-CN" sz="2800" dirty="0">
                <a:solidFill>
                  <a:srgbClr val="000000"/>
                </a:solidFill>
                <a:latin typeface="微软雅黑" panose="020B0503020204020204" pitchFamily="34" charset="-122"/>
              </a:rPr>
              <a:t>2015</a:t>
            </a:r>
            <a:r>
              <a:rPr lang="zh-CN" altLang="en-US" sz="2800" dirty="0">
                <a:solidFill>
                  <a:srgbClr val="000000"/>
                </a:solidFill>
                <a:latin typeface="微软雅黑" panose="020B0503020204020204" pitchFamily="34" charset="-122"/>
              </a:rPr>
              <a:t>年度实现净利润</a:t>
            </a:r>
            <a:r>
              <a:rPr lang="en-US" altLang="zh-CN" sz="2800" dirty="0">
                <a:solidFill>
                  <a:srgbClr val="000000"/>
                </a:solidFill>
                <a:latin typeface="微软雅黑" panose="020B0503020204020204" pitchFamily="34" charset="-122"/>
              </a:rPr>
              <a:t>500</a:t>
            </a:r>
            <a:r>
              <a:rPr lang="zh-CN" altLang="en-US" sz="2800" dirty="0">
                <a:solidFill>
                  <a:srgbClr val="000000"/>
                </a:solidFill>
                <a:latin typeface="微软雅黑" panose="020B0503020204020204" pitchFamily="34" charset="-122"/>
              </a:rPr>
              <a:t>万元。</a:t>
            </a:r>
            <a:endParaRPr lang="zh-CN" altLang="en-US" sz="2800" dirty="0">
              <a:latin typeface="微软雅黑" panose="020B0503020204020204" pitchFamily="34" charset="-122"/>
            </a:endParaRPr>
          </a:p>
          <a:p>
            <a:pPr algn="just" eaLnBrk="1" hangingPunct="1">
              <a:lnSpc>
                <a:spcPct val="135000"/>
              </a:lnSpc>
              <a:spcBef>
                <a:spcPct val="40000"/>
              </a:spcBef>
              <a:buFontTx/>
            </a:pPr>
            <a:r>
              <a:rPr lang="zh-CN" altLang="en-US" sz="2800" dirty="0">
                <a:solidFill>
                  <a:srgbClr val="000000"/>
                </a:solidFill>
                <a:latin typeface="微软雅黑" panose="020B0503020204020204" pitchFamily="34" charset="-122"/>
              </a:rPr>
              <a:t>甲公司应享有的份额＝</a:t>
            </a:r>
            <a:r>
              <a:rPr lang="en-US" altLang="zh-CN" sz="2800" dirty="0">
                <a:solidFill>
                  <a:srgbClr val="000000"/>
                </a:solidFill>
                <a:latin typeface="微软雅黑" panose="020B0503020204020204" pitchFamily="34" charset="-122"/>
              </a:rPr>
              <a:t>500×40%</a:t>
            </a:r>
            <a:r>
              <a:rPr lang="zh-CN" altLang="en-US" sz="2800" dirty="0">
                <a:solidFill>
                  <a:srgbClr val="000000"/>
                </a:solidFill>
                <a:latin typeface="微软雅黑" panose="020B0503020204020204" pitchFamily="34" charset="-122"/>
              </a:rPr>
              <a:t>＝</a:t>
            </a:r>
            <a:r>
              <a:rPr lang="en-US" altLang="zh-CN" sz="2800" dirty="0">
                <a:solidFill>
                  <a:srgbClr val="000000"/>
                </a:solidFill>
                <a:latin typeface="微软雅黑" panose="020B0503020204020204" pitchFamily="34" charset="-122"/>
              </a:rPr>
              <a:t>200</a:t>
            </a:r>
            <a:r>
              <a:rPr lang="zh-CN" altLang="en-US" sz="2800" dirty="0">
                <a:solidFill>
                  <a:srgbClr val="000000"/>
                </a:solidFill>
                <a:latin typeface="微软雅黑" panose="020B0503020204020204" pitchFamily="34" charset="-122"/>
              </a:rPr>
              <a:t>（万元）</a:t>
            </a:r>
            <a:endParaRPr lang="zh-CN" altLang="en-US" sz="2800" dirty="0">
              <a:solidFill>
                <a:srgbClr val="000000"/>
              </a:solidFill>
              <a:latin typeface="微软雅黑" panose="020B0503020204020204" pitchFamily="34" charset="-122"/>
            </a:endParaRPr>
          </a:p>
          <a:p>
            <a:pPr algn="just" eaLnBrk="1" hangingPunct="1">
              <a:lnSpc>
                <a:spcPct val="135000"/>
              </a:lnSpc>
              <a:spcBef>
                <a:spcPct val="40000"/>
              </a:spcBef>
              <a:buFontTx/>
            </a:pPr>
            <a:r>
              <a:rPr lang="zh-CN" altLang="en-US" sz="2800" dirty="0">
                <a:solidFill>
                  <a:srgbClr val="0000CC"/>
                </a:solidFill>
                <a:latin typeface="微软雅黑" panose="020B0503020204020204" pitchFamily="34" charset="-122"/>
              </a:rPr>
              <a:t>会计处理如下：</a:t>
            </a:r>
            <a:endParaRPr lang="zh-CN" altLang="en-US" sz="2800" dirty="0">
              <a:solidFill>
                <a:srgbClr val="0000CC"/>
              </a:solidFill>
              <a:latin typeface="微软雅黑" panose="020B0503020204020204" pitchFamily="34" charset="-122"/>
            </a:endParaRPr>
          </a:p>
          <a:p>
            <a:pPr algn="just" eaLnBrk="1" hangingPunct="1">
              <a:lnSpc>
                <a:spcPct val="135000"/>
              </a:lnSpc>
              <a:spcBef>
                <a:spcPct val="40000"/>
              </a:spcBef>
              <a:buFontTx/>
            </a:pPr>
            <a:r>
              <a:rPr lang="zh-CN" altLang="en-US" sz="2800" dirty="0">
                <a:solidFill>
                  <a:srgbClr val="000000"/>
                </a:solidFill>
                <a:latin typeface="微软雅黑" panose="020B0503020204020204" pitchFamily="34" charset="-122"/>
              </a:rPr>
              <a:t>借：长期股权投资</a:t>
            </a:r>
            <a:r>
              <a:rPr lang="en-US" altLang="zh-CN" sz="2800" dirty="0">
                <a:solidFill>
                  <a:srgbClr val="000000"/>
                </a:solidFill>
                <a:latin typeface="微软雅黑" panose="020B0503020204020204" pitchFamily="34" charset="-122"/>
              </a:rPr>
              <a:t>——</a:t>
            </a:r>
            <a:r>
              <a:rPr lang="zh-CN" altLang="en-US" sz="2800" dirty="0">
                <a:latin typeface="微软雅黑" panose="020B0503020204020204" pitchFamily="34" charset="-122"/>
              </a:rPr>
              <a:t>Ｂ</a:t>
            </a:r>
            <a:r>
              <a:rPr lang="zh-CN" altLang="en-US" sz="2800" dirty="0">
                <a:solidFill>
                  <a:srgbClr val="000000"/>
                </a:solidFill>
                <a:latin typeface="微软雅黑" panose="020B0503020204020204" pitchFamily="34" charset="-122"/>
              </a:rPr>
              <a:t>公司（损益调整） </a:t>
            </a:r>
            <a:r>
              <a:rPr lang="en-US" altLang="zh-CN" sz="2800" dirty="0">
                <a:solidFill>
                  <a:srgbClr val="000000"/>
                </a:solidFill>
                <a:latin typeface="微软雅黑" panose="020B0503020204020204" pitchFamily="34" charset="-122"/>
              </a:rPr>
              <a:t>200</a:t>
            </a:r>
            <a:endParaRPr lang="en-US" altLang="zh-CN" sz="2800" dirty="0">
              <a:latin typeface="微软雅黑" panose="020B0503020204020204" pitchFamily="34" charset="-122"/>
            </a:endParaRPr>
          </a:p>
          <a:p>
            <a:pPr eaLnBrk="1" hangingPunct="1">
              <a:lnSpc>
                <a:spcPct val="135000"/>
              </a:lnSpc>
              <a:spcBef>
                <a:spcPct val="40000"/>
              </a:spcBef>
              <a:buFontTx/>
            </a:pPr>
            <a:r>
              <a:rPr lang="en-US" altLang="zh-CN" sz="2800" dirty="0">
                <a:solidFill>
                  <a:srgbClr val="000000"/>
                </a:solidFill>
                <a:latin typeface="微软雅黑" panose="020B0503020204020204" pitchFamily="34" charset="-122"/>
                <a:cs typeface="Times New Roman" panose="02020603050405020304" pitchFamily="18" charset="0"/>
              </a:rPr>
              <a:t>        </a:t>
            </a:r>
            <a:r>
              <a:rPr lang="zh-CN" altLang="en-US" sz="2800" dirty="0">
                <a:solidFill>
                  <a:srgbClr val="000000"/>
                </a:solidFill>
                <a:latin typeface="微软雅黑" panose="020B0503020204020204" pitchFamily="34" charset="-122"/>
              </a:rPr>
              <a:t>贷：投资收益                    　　                     </a:t>
            </a:r>
            <a:r>
              <a:rPr lang="en-US" altLang="zh-CN" sz="2800" dirty="0">
                <a:solidFill>
                  <a:srgbClr val="000000"/>
                </a:solidFill>
                <a:latin typeface="微软雅黑" panose="020B0503020204020204" pitchFamily="34" charset="-122"/>
              </a:rPr>
              <a:t>200</a:t>
            </a:r>
            <a:r>
              <a:rPr lang="en-US" altLang="zh-CN" sz="2800" dirty="0">
                <a:latin typeface="微软雅黑" panose="020B0503020204020204" pitchFamily="34" charset="-122"/>
              </a:rPr>
              <a:t> </a:t>
            </a:r>
            <a:endParaRPr lang="en-US" altLang="zh-CN" sz="2800"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8610">
                                            <p:txEl>
                                              <p:charRg st="54" end="62"/>
                                            </p:txEl>
                                          </p:spTgt>
                                        </p:tgtEl>
                                        <p:attrNameLst>
                                          <p:attrName>style.visibility</p:attrName>
                                        </p:attrNameLst>
                                      </p:cBhvr>
                                      <p:to>
                                        <p:strVal val="visible"/>
                                      </p:to>
                                    </p:set>
                                    <p:animEffect transition="in" filter="blinds(horizontal)">
                                      <p:cBhvr>
                                        <p:cTn id="7" dur="500"/>
                                        <p:tgtEl>
                                          <p:spTgt spid="68610">
                                            <p:txEl>
                                              <p:charRg st="54" end="6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8610">
                                            <p:txEl>
                                              <p:charRg st="62" end="86"/>
                                            </p:txEl>
                                          </p:spTgt>
                                        </p:tgtEl>
                                        <p:attrNameLst>
                                          <p:attrName>style.visibility</p:attrName>
                                        </p:attrNameLst>
                                      </p:cBhvr>
                                      <p:to>
                                        <p:strVal val="visible"/>
                                      </p:to>
                                    </p:set>
                                    <p:animEffect transition="in" filter="blinds(horizontal)">
                                      <p:cBhvr>
                                        <p:cTn id="10" dur="500"/>
                                        <p:tgtEl>
                                          <p:spTgt spid="68610">
                                            <p:txEl>
                                              <p:charRg st="62" end="86"/>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8610">
                                            <p:txEl>
                                              <p:charRg st="86" end="148"/>
                                            </p:txEl>
                                          </p:spTgt>
                                        </p:tgtEl>
                                        <p:attrNameLst>
                                          <p:attrName>style.visibility</p:attrName>
                                        </p:attrNameLst>
                                      </p:cBhvr>
                                      <p:to>
                                        <p:strVal val="visible"/>
                                      </p:to>
                                    </p:set>
                                    <p:animEffect transition="in" filter="blinds(horizontal)">
                                      <p:cBhvr>
                                        <p:cTn id="13" dur="500"/>
                                        <p:tgtEl>
                                          <p:spTgt spid="68610">
                                            <p:txEl>
                                              <p:charRg st="86" end="1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41" name="Rectangle 5"/>
          <p:cNvSpPr/>
          <p:nvPr/>
        </p:nvSpPr>
        <p:spPr>
          <a:xfrm>
            <a:off x="2247900" y="914400"/>
            <a:ext cx="9245600" cy="787400"/>
          </a:xfrm>
          <a:prstGeom prst="rect">
            <a:avLst/>
          </a:prstGeom>
          <a:noFill/>
          <a:ln w="9525" cap="flat" cmpd="sng">
            <a:solidFill>
              <a:srgbClr val="0000CC"/>
            </a:solidFill>
            <a:prstDash val="lgDashDot"/>
            <a:miter/>
            <a:headEnd type="none" w="med" len="med"/>
            <a:tailEnd type="none" w="med" len="med"/>
          </a:ln>
        </p:spPr>
        <p:txBody>
          <a:bodyPr lIns="108850" tIns="54425" rIns="108850" bIns="54425">
            <a:spAutoFit/>
          </a:bodyPr>
          <a:p>
            <a:pPr eaLnBrk="1" hangingPunct="1">
              <a:lnSpc>
                <a:spcPct val="110000"/>
              </a:lnSpc>
              <a:buFontTx/>
            </a:pPr>
            <a:r>
              <a:rPr lang="zh-CN" altLang="en-US" sz="2000" b="1" dirty="0">
                <a:solidFill>
                  <a:srgbClr val="0000CC"/>
                </a:solidFill>
                <a:latin typeface="微软雅黑" panose="020B0503020204020204" pitchFamily="34" charset="-122"/>
              </a:rPr>
              <a:t>（</a:t>
            </a:r>
            <a:r>
              <a:rPr lang="en-US" altLang="zh-CN" sz="2000" b="1" dirty="0">
                <a:solidFill>
                  <a:srgbClr val="0000CC"/>
                </a:solidFill>
                <a:latin typeface="微软雅黑" panose="020B0503020204020204" pitchFamily="34" charset="-122"/>
              </a:rPr>
              <a:t>1</a:t>
            </a:r>
            <a:r>
              <a:rPr lang="zh-CN" altLang="en-US" sz="2000" b="1" dirty="0">
                <a:solidFill>
                  <a:srgbClr val="0000CC"/>
                </a:solidFill>
                <a:latin typeface="微软雅黑" panose="020B0503020204020204" pitchFamily="34" charset="-122"/>
              </a:rPr>
              <a:t>）投资方持有被投资方</a:t>
            </a:r>
            <a:r>
              <a:rPr lang="zh-CN" altLang="en-US" sz="2000" b="1" dirty="0">
                <a:solidFill>
                  <a:srgbClr val="CC0000"/>
                </a:solidFill>
                <a:latin typeface="微软雅黑" panose="020B0503020204020204" pitchFamily="34" charset="-122"/>
              </a:rPr>
              <a:t>半数以上的表决权</a:t>
            </a:r>
            <a:r>
              <a:rPr lang="zh-CN" altLang="en-US" sz="2000" b="1" dirty="0">
                <a:solidFill>
                  <a:srgbClr val="0000CC"/>
                </a:solidFill>
                <a:latin typeface="微软雅黑" panose="020B0503020204020204" pitchFamily="34" charset="-122"/>
              </a:rPr>
              <a:t>的，通常表明其拥有对被投资方的权力。</a:t>
            </a:r>
            <a:r>
              <a:rPr lang="zh-CN" altLang="en-US" sz="2000" b="1" dirty="0">
                <a:latin typeface="微软雅黑" panose="020B0503020204020204" pitchFamily="34" charset="-122"/>
              </a:rPr>
              <a:t>但是，有确凿证据表明其不能主导被投资方相关活动的除外。</a:t>
            </a:r>
            <a:endParaRPr lang="zh-CN" altLang="en-US" sz="2000" b="1" dirty="0">
              <a:latin typeface="微软雅黑" panose="020B0503020204020204" pitchFamily="34" charset="-122"/>
            </a:endParaRPr>
          </a:p>
        </p:txBody>
      </p:sp>
      <p:sp>
        <p:nvSpPr>
          <p:cNvPr id="116742" name="Rectangle 6"/>
          <p:cNvSpPr/>
          <p:nvPr/>
        </p:nvSpPr>
        <p:spPr>
          <a:xfrm>
            <a:off x="2336800" y="2057400"/>
            <a:ext cx="9245600" cy="1122363"/>
          </a:xfrm>
          <a:prstGeom prst="rect">
            <a:avLst/>
          </a:prstGeom>
          <a:noFill/>
          <a:ln w="9525" cap="flat" cmpd="sng">
            <a:solidFill>
              <a:srgbClr val="0000CC"/>
            </a:solidFill>
            <a:prstDash val="lgDashDot"/>
            <a:miter/>
            <a:headEnd type="none" w="med" len="med"/>
            <a:tailEnd type="none" w="med" len="med"/>
          </a:ln>
        </p:spPr>
        <p:txBody>
          <a:bodyPr lIns="108850" tIns="54425" rIns="108850" bIns="54425">
            <a:spAutoFit/>
          </a:bodyPr>
          <a:p>
            <a:pPr eaLnBrk="1" hangingPunct="1">
              <a:lnSpc>
                <a:spcPct val="110000"/>
              </a:lnSpc>
              <a:spcBef>
                <a:spcPct val="20000"/>
              </a:spcBef>
              <a:buClr>
                <a:schemeClr val="accent1"/>
              </a:buClr>
              <a:buSzPct val="65000"/>
              <a:buFont typeface="Wingdings" panose="05000000000000000000" pitchFamily="2" charset="2"/>
            </a:pPr>
            <a:r>
              <a:rPr lang="zh-CN" altLang="en-US" sz="2000" b="1" dirty="0">
                <a:solidFill>
                  <a:srgbClr val="0000CC"/>
                </a:solidFill>
                <a:latin typeface="微软雅黑" panose="020B0503020204020204" pitchFamily="34" charset="-122"/>
              </a:rPr>
              <a:t>（</a:t>
            </a:r>
            <a:r>
              <a:rPr lang="en-US" altLang="zh-CN" sz="2000" b="1" dirty="0">
                <a:solidFill>
                  <a:srgbClr val="0000CC"/>
                </a:solidFill>
                <a:latin typeface="微软雅黑" panose="020B0503020204020204" pitchFamily="34" charset="-122"/>
              </a:rPr>
              <a:t>2</a:t>
            </a:r>
            <a:r>
              <a:rPr lang="zh-CN" altLang="en-US" sz="2000" b="1" dirty="0">
                <a:solidFill>
                  <a:srgbClr val="0000CC"/>
                </a:solidFill>
                <a:latin typeface="微软雅黑" panose="020B0503020204020204" pitchFamily="34" charset="-122"/>
              </a:rPr>
              <a:t>）投资方持有被投资方</a:t>
            </a:r>
            <a:r>
              <a:rPr lang="zh-CN" altLang="en-US" sz="2000" b="1" dirty="0">
                <a:solidFill>
                  <a:srgbClr val="CC0000"/>
                </a:solidFill>
                <a:latin typeface="微软雅黑" panose="020B0503020204020204" pitchFamily="34" charset="-122"/>
              </a:rPr>
              <a:t>半数或以下的表决权</a:t>
            </a:r>
            <a:r>
              <a:rPr lang="zh-CN" altLang="en-US" sz="2000" b="1" dirty="0">
                <a:solidFill>
                  <a:srgbClr val="0000CC"/>
                </a:solidFill>
                <a:latin typeface="微软雅黑" panose="020B0503020204020204" pitchFamily="34" charset="-122"/>
              </a:rPr>
              <a:t>，但通过与其他表决权持有人之间的协议</a:t>
            </a:r>
            <a:r>
              <a:rPr lang="zh-CN" altLang="en-US" sz="2000" b="1" dirty="0">
                <a:solidFill>
                  <a:srgbClr val="CC0000"/>
                </a:solidFill>
                <a:latin typeface="微软雅黑" panose="020B0503020204020204" pitchFamily="34" charset="-122"/>
              </a:rPr>
              <a:t>能够控制半数以上表决权行使</a:t>
            </a:r>
            <a:r>
              <a:rPr lang="zh-CN" altLang="en-US" sz="2000" b="1" dirty="0">
                <a:solidFill>
                  <a:srgbClr val="0000CC"/>
                </a:solidFill>
                <a:latin typeface="微软雅黑" panose="020B0503020204020204" pitchFamily="34" charset="-122"/>
              </a:rPr>
              <a:t>的，通常视为投资方拥有对被投资方的权力。</a:t>
            </a:r>
            <a:r>
              <a:rPr lang="zh-CN" altLang="en-US" sz="2000" b="1" dirty="0">
                <a:latin typeface="微软雅黑" panose="020B0503020204020204" pitchFamily="34" charset="-122"/>
              </a:rPr>
              <a:t>但是，有确凿证据表明其不能主导被投资方相关活动的除外。 </a:t>
            </a:r>
            <a:endParaRPr lang="zh-CN" altLang="en-US" sz="2000" b="1" dirty="0">
              <a:latin typeface="微软雅黑" panose="020B0503020204020204" pitchFamily="34" charset="-122"/>
            </a:endParaRPr>
          </a:p>
        </p:txBody>
      </p:sp>
      <p:sp>
        <p:nvSpPr>
          <p:cNvPr id="20485" name="Rectangle 7"/>
          <p:cNvSpPr/>
          <p:nvPr/>
        </p:nvSpPr>
        <p:spPr>
          <a:xfrm>
            <a:off x="330200" y="1397000"/>
            <a:ext cx="1562100" cy="1308100"/>
          </a:xfrm>
          <a:prstGeom prst="rect">
            <a:avLst/>
          </a:prstGeom>
          <a:noFill/>
          <a:ln w="9525" cap="flat" cmpd="sng">
            <a:solidFill>
              <a:srgbClr val="0000CC"/>
            </a:solidFill>
            <a:prstDash val="lgDashDot"/>
            <a:miter/>
            <a:headEnd type="none" w="med" len="med"/>
            <a:tailEnd type="none" w="med" len="med"/>
          </a:ln>
        </p:spPr>
        <p:txBody>
          <a:bodyPr lIns="108850" tIns="54425" rIns="108850" bIns="54425">
            <a:spAutoFit/>
          </a:bodyPr>
          <a:p>
            <a:pPr eaLnBrk="1" hangingPunct="1">
              <a:lnSpc>
                <a:spcPct val="130000"/>
              </a:lnSpc>
              <a:buFontTx/>
            </a:pPr>
            <a:r>
              <a:rPr lang="zh-CN" altLang="en-US" sz="2000" b="1" dirty="0">
                <a:solidFill>
                  <a:srgbClr val="C00000"/>
                </a:solidFill>
                <a:latin typeface="微软雅黑" panose="020B0503020204020204" pitchFamily="34" charset="-122"/>
              </a:rPr>
              <a:t>拥有对被投资方的权力的情形</a:t>
            </a:r>
            <a:endParaRPr lang="zh-CN" altLang="en-US" sz="2000" b="1" dirty="0">
              <a:solidFill>
                <a:srgbClr val="C00000"/>
              </a:solidFill>
              <a:latin typeface="微软雅黑" panose="020B0503020204020204" pitchFamily="34" charset="-122"/>
            </a:endParaRPr>
          </a:p>
        </p:txBody>
      </p:sp>
      <p:sp>
        <p:nvSpPr>
          <p:cNvPr id="116744" name="AutoShape 8"/>
          <p:cNvSpPr/>
          <p:nvPr/>
        </p:nvSpPr>
        <p:spPr>
          <a:xfrm>
            <a:off x="1993900" y="787400"/>
            <a:ext cx="304800" cy="2514600"/>
          </a:xfrm>
          <a:prstGeom prst="leftBrace">
            <a:avLst>
              <a:gd name="adj1" fmla="val 91590"/>
              <a:gd name="adj2" fmla="val 50000"/>
            </a:avLst>
          </a:prstGeom>
          <a:noFill/>
          <a:ln w="28575" cap="flat" cmpd="sng">
            <a:solidFill>
              <a:srgbClr val="0000CC"/>
            </a:solidFill>
            <a:prstDash val="solid"/>
            <a:headEnd type="none" w="med" len="med"/>
            <a:tailEnd type="none" w="med" len="med"/>
          </a:ln>
        </p:spPr>
        <p:txBody>
          <a:bodyPr wrap="none" lIns="108850" tIns="54425" rIns="108850" bIns="54425" anchor="ctr" anchorCtr="0"/>
          <a:p>
            <a:pPr eaLnBrk="1" hangingPunct="1"/>
            <a:endParaRPr lang="zh-CN" altLang="en-US" dirty="0">
              <a:latin typeface="Arial" panose="020B0604020202020204" pitchFamily="34" charset="0"/>
              <a:ea typeface="宋体" panose="02010600030101010101" pitchFamily="2" charset="-122"/>
            </a:endParaRPr>
          </a:p>
        </p:txBody>
      </p:sp>
      <p:sp>
        <p:nvSpPr>
          <p:cNvPr id="116745" name="AutoShape 9"/>
          <p:cNvSpPr/>
          <p:nvPr/>
        </p:nvSpPr>
        <p:spPr>
          <a:xfrm>
            <a:off x="355600" y="3390900"/>
            <a:ext cx="11341100" cy="2730500"/>
          </a:xfrm>
          <a:prstGeom prst="wedgeRectCallout">
            <a:avLst>
              <a:gd name="adj1" fmla="val 5097"/>
              <a:gd name="adj2" fmla="val -58606"/>
            </a:avLst>
          </a:prstGeom>
          <a:noFill/>
          <a:ln w="9525" cap="flat" cmpd="sng">
            <a:solidFill>
              <a:srgbClr val="FF0000"/>
            </a:solidFill>
            <a:prstDash val="solid"/>
            <a:miter/>
            <a:headEnd type="none" w="med" len="med"/>
            <a:tailEnd type="none" w="med" len="med"/>
          </a:ln>
        </p:spPr>
        <p:txBody>
          <a:bodyPr lIns="108850" tIns="54425" rIns="108850" bIns="54425"/>
          <a:p>
            <a:pPr eaLnBrk="1" hangingPunct="1">
              <a:lnSpc>
                <a:spcPct val="125000"/>
              </a:lnSpc>
              <a:buFontTx/>
            </a:pPr>
            <a:r>
              <a:rPr lang="zh-CN" altLang="en-US" sz="1900" b="1" dirty="0">
                <a:solidFill>
                  <a:srgbClr val="CC0000"/>
                </a:solidFill>
                <a:latin typeface="微软雅黑" panose="020B0503020204020204" pitchFamily="34" charset="-122"/>
              </a:rPr>
              <a:t>投资方持有被投资方半数或以下的表决权，</a:t>
            </a:r>
            <a:r>
              <a:rPr lang="zh-CN" altLang="en-US" sz="1900" b="1" dirty="0">
                <a:latin typeface="微软雅黑" panose="020B0503020204020204" pitchFamily="34" charset="-122"/>
              </a:rPr>
              <a:t>但综合考虑下列事实和情况后，判断投资方持有的表决权足以使其目前有能力主导被投资方相关活动的，</a:t>
            </a:r>
            <a:r>
              <a:rPr lang="zh-CN" altLang="en-US" sz="1900" b="1" dirty="0">
                <a:solidFill>
                  <a:srgbClr val="CC0000"/>
                </a:solidFill>
                <a:latin typeface="微软雅黑" panose="020B0503020204020204" pitchFamily="34" charset="-122"/>
              </a:rPr>
              <a:t>视为投资方拥有对被投资方的权力。</a:t>
            </a:r>
            <a:endParaRPr lang="zh-CN" altLang="en-US" sz="1900" b="1" dirty="0">
              <a:solidFill>
                <a:srgbClr val="CC0000"/>
              </a:solidFill>
              <a:latin typeface="微软雅黑" panose="020B0503020204020204" pitchFamily="34" charset="-122"/>
            </a:endParaRPr>
          </a:p>
          <a:p>
            <a:pPr eaLnBrk="1" hangingPunct="1">
              <a:lnSpc>
                <a:spcPct val="125000"/>
              </a:lnSpc>
              <a:buFontTx/>
            </a:pPr>
            <a:r>
              <a:rPr lang="zh-CN" altLang="en-US" b="1" dirty="0">
                <a:solidFill>
                  <a:srgbClr val="CC0000"/>
                </a:solidFill>
                <a:latin typeface="微软雅黑" panose="020B0503020204020204" pitchFamily="34" charset="-122"/>
              </a:rPr>
              <a:t>① </a:t>
            </a:r>
            <a:r>
              <a:rPr lang="zh-CN" altLang="en-US" b="1" dirty="0">
                <a:latin typeface="微软雅黑" panose="020B0503020204020204" pitchFamily="34" charset="-122"/>
              </a:rPr>
              <a:t>投资方持有的表决权</a:t>
            </a:r>
            <a:r>
              <a:rPr lang="zh-CN" altLang="en-US" b="1" dirty="0">
                <a:solidFill>
                  <a:srgbClr val="0000CC"/>
                </a:solidFill>
                <a:latin typeface="微软雅黑" panose="020B0503020204020204" pitchFamily="34" charset="-122"/>
              </a:rPr>
              <a:t>相对于其他投资方</a:t>
            </a:r>
            <a:r>
              <a:rPr lang="zh-CN" altLang="en-US" b="1" dirty="0">
                <a:latin typeface="微软雅黑" panose="020B0503020204020204" pitchFamily="34" charset="-122"/>
              </a:rPr>
              <a:t>持有的表决权</a:t>
            </a:r>
            <a:r>
              <a:rPr lang="zh-CN" altLang="en-US" b="1" dirty="0">
                <a:solidFill>
                  <a:srgbClr val="0000CC"/>
                </a:solidFill>
                <a:latin typeface="微软雅黑" panose="020B0503020204020204" pitchFamily="34" charset="-122"/>
              </a:rPr>
              <a:t>份额的大小</a:t>
            </a:r>
            <a:r>
              <a:rPr lang="zh-CN" altLang="en-US" b="1" dirty="0">
                <a:latin typeface="微软雅黑" panose="020B0503020204020204" pitchFamily="34" charset="-122"/>
              </a:rPr>
              <a:t>，以及其他投资方持有表决权的</a:t>
            </a:r>
            <a:r>
              <a:rPr lang="zh-CN" altLang="en-US" b="1" dirty="0">
                <a:solidFill>
                  <a:srgbClr val="0000CC"/>
                </a:solidFill>
                <a:latin typeface="微软雅黑" panose="020B0503020204020204" pitchFamily="34" charset="-122"/>
              </a:rPr>
              <a:t>分散程度</a:t>
            </a:r>
            <a:r>
              <a:rPr lang="zh-CN" altLang="en-US" b="1" dirty="0">
                <a:latin typeface="微软雅黑" panose="020B0503020204020204" pitchFamily="34" charset="-122"/>
              </a:rPr>
              <a:t>；     </a:t>
            </a:r>
            <a:endParaRPr lang="zh-CN" altLang="en-US" b="1" dirty="0">
              <a:latin typeface="微软雅黑" panose="020B0503020204020204" pitchFamily="34" charset="-122"/>
            </a:endParaRPr>
          </a:p>
          <a:p>
            <a:pPr eaLnBrk="1" hangingPunct="1">
              <a:lnSpc>
                <a:spcPct val="125000"/>
              </a:lnSpc>
              <a:buFontTx/>
            </a:pPr>
            <a:r>
              <a:rPr lang="zh-CN" altLang="en-US" b="1" dirty="0">
                <a:solidFill>
                  <a:srgbClr val="CC0000"/>
                </a:solidFill>
                <a:latin typeface="微软雅黑" panose="020B0503020204020204" pitchFamily="34" charset="-122"/>
              </a:rPr>
              <a:t>②</a:t>
            </a:r>
            <a:r>
              <a:rPr lang="zh-CN" altLang="en-US" b="1" dirty="0">
                <a:latin typeface="微软雅黑" panose="020B0503020204020204" pitchFamily="34" charset="-122"/>
              </a:rPr>
              <a:t> 投资方和其他投资方持有的被投资方具有实质性权利的</a:t>
            </a:r>
            <a:r>
              <a:rPr lang="zh-CN" altLang="en-US" b="1" dirty="0">
                <a:solidFill>
                  <a:srgbClr val="0000CC"/>
                </a:solidFill>
                <a:latin typeface="微软雅黑" panose="020B0503020204020204" pitchFamily="34" charset="-122"/>
              </a:rPr>
              <a:t>潜在表决权</a:t>
            </a:r>
            <a:r>
              <a:rPr lang="zh-CN" altLang="en-US" b="1" dirty="0">
                <a:latin typeface="微软雅黑" panose="020B0503020204020204" pitchFamily="34" charset="-122"/>
              </a:rPr>
              <a:t>，如</a:t>
            </a:r>
            <a:r>
              <a:rPr lang="zh-CN" altLang="en-US" b="1" dirty="0">
                <a:solidFill>
                  <a:srgbClr val="0000CC"/>
                </a:solidFill>
                <a:latin typeface="微软雅黑" panose="020B0503020204020204" pitchFamily="34" charset="-122"/>
              </a:rPr>
              <a:t>当期可转换公司债券、当期可执行认股权证</a:t>
            </a:r>
            <a:r>
              <a:rPr lang="zh-CN" altLang="en-US" b="1" dirty="0">
                <a:latin typeface="微软雅黑" panose="020B0503020204020204" pitchFamily="34" charset="-122"/>
              </a:rPr>
              <a:t>等；  </a:t>
            </a:r>
            <a:endParaRPr lang="zh-CN" altLang="en-US" b="1" dirty="0">
              <a:latin typeface="微软雅黑" panose="020B0503020204020204" pitchFamily="34" charset="-122"/>
            </a:endParaRPr>
          </a:p>
          <a:p>
            <a:pPr eaLnBrk="1" hangingPunct="1">
              <a:lnSpc>
                <a:spcPct val="125000"/>
              </a:lnSpc>
              <a:buFontTx/>
            </a:pPr>
            <a:r>
              <a:rPr lang="zh-CN" altLang="en-US" b="1" dirty="0">
                <a:solidFill>
                  <a:srgbClr val="CC0000"/>
                </a:solidFill>
                <a:latin typeface="微软雅黑" panose="020B0503020204020204" pitchFamily="34" charset="-122"/>
              </a:rPr>
              <a:t>③</a:t>
            </a:r>
            <a:r>
              <a:rPr lang="zh-CN" altLang="en-US" b="1" dirty="0">
                <a:latin typeface="微软雅黑" panose="020B0503020204020204" pitchFamily="34" charset="-122"/>
              </a:rPr>
              <a:t> </a:t>
            </a:r>
            <a:r>
              <a:rPr lang="zh-CN" altLang="en-US" b="1" dirty="0">
                <a:solidFill>
                  <a:srgbClr val="0000CC"/>
                </a:solidFill>
                <a:latin typeface="微软雅黑" panose="020B0503020204020204" pitchFamily="34" charset="-122"/>
              </a:rPr>
              <a:t>其他合同安排产生的权利</a:t>
            </a:r>
            <a:r>
              <a:rPr lang="zh-CN" altLang="en-US" b="1" dirty="0">
                <a:latin typeface="微软雅黑" panose="020B0503020204020204" pitchFamily="34" charset="-122"/>
              </a:rPr>
              <a:t>；   </a:t>
            </a:r>
            <a:endParaRPr lang="zh-CN" altLang="en-US" b="1" dirty="0">
              <a:latin typeface="微软雅黑" panose="020B0503020204020204" pitchFamily="34" charset="-122"/>
            </a:endParaRPr>
          </a:p>
          <a:p>
            <a:pPr eaLnBrk="1" hangingPunct="1">
              <a:lnSpc>
                <a:spcPct val="125000"/>
              </a:lnSpc>
              <a:buFontTx/>
            </a:pPr>
            <a:r>
              <a:rPr lang="zh-CN" altLang="en-US" b="1" dirty="0">
                <a:solidFill>
                  <a:srgbClr val="CC0000"/>
                </a:solidFill>
                <a:latin typeface="微软雅黑" panose="020B0503020204020204" pitchFamily="34" charset="-122"/>
              </a:rPr>
              <a:t>④ </a:t>
            </a:r>
            <a:r>
              <a:rPr lang="zh-CN" altLang="en-US" b="1" dirty="0">
                <a:latin typeface="微软雅黑" panose="020B0503020204020204" pitchFamily="34" charset="-122"/>
              </a:rPr>
              <a:t>被投资方以往的表决权行使情况等</a:t>
            </a:r>
            <a:r>
              <a:rPr lang="zh-CN" altLang="en-US" b="1" dirty="0">
                <a:solidFill>
                  <a:srgbClr val="0000CC"/>
                </a:solidFill>
                <a:latin typeface="微软雅黑" panose="020B0503020204020204" pitchFamily="34" charset="-122"/>
              </a:rPr>
              <a:t>其他相关事实</a:t>
            </a:r>
            <a:r>
              <a:rPr lang="zh-CN" altLang="en-US" b="1" dirty="0">
                <a:latin typeface="微软雅黑" panose="020B0503020204020204" pitchFamily="34" charset="-122"/>
              </a:rPr>
              <a:t>和情况。</a:t>
            </a:r>
            <a:endParaRPr lang="zh-CN" altLang="en-US" b="1"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6744"/>
                                        </p:tgtEl>
                                        <p:attrNameLst>
                                          <p:attrName>style.visibility</p:attrName>
                                        </p:attrNameLst>
                                      </p:cBhvr>
                                      <p:to>
                                        <p:strVal val="visible"/>
                                      </p:to>
                                    </p:set>
                                    <p:anim calcmode="lin" valueType="num">
                                      <p:cBhvr additive="base">
                                        <p:cTn id="7" dur="1000" fill="hold"/>
                                        <p:tgtEl>
                                          <p:spTgt spid="116744"/>
                                        </p:tgtEl>
                                        <p:attrNameLst>
                                          <p:attrName>ppt_x</p:attrName>
                                        </p:attrNameLst>
                                      </p:cBhvr>
                                      <p:tavLst>
                                        <p:tav tm="0">
                                          <p:val>
                                            <p:strVal val="0-#ppt_w/2"/>
                                          </p:val>
                                        </p:tav>
                                        <p:tav tm="100000">
                                          <p:val>
                                            <p:strVal val="#ppt_x"/>
                                          </p:val>
                                        </p:tav>
                                      </p:tavLst>
                                    </p:anim>
                                    <p:anim calcmode="lin" valueType="num">
                                      <p:cBhvr additive="base">
                                        <p:cTn id="8" dur="1000" fill="hold"/>
                                        <p:tgtEl>
                                          <p:spTgt spid="1167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3" presetClass="entr" presetSubtype="10" fill="hold" grpId="0" nodeType="afterEffect">
                                  <p:stCondLst>
                                    <p:cond delay="0"/>
                                  </p:stCondLst>
                                  <p:childTnLst>
                                    <p:set>
                                      <p:cBhvr>
                                        <p:cTn id="11" dur="1" fill="hold">
                                          <p:stCondLst>
                                            <p:cond delay="0"/>
                                          </p:stCondLst>
                                        </p:cTn>
                                        <p:tgtEl>
                                          <p:spTgt spid="116741"/>
                                        </p:tgtEl>
                                        <p:attrNameLst>
                                          <p:attrName>style.visibility</p:attrName>
                                        </p:attrNameLst>
                                      </p:cBhvr>
                                      <p:to>
                                        <p:strVal val="visible"/>
                                      </p:to>
                                    </p:set>
                                    <p:animEffect transition="in" filter="blinds(horizontal)">
                                      <p:cBhvr>
                                        <p:cTn id="12" dur="500"/>
                                        <p:tgtEl>
                                          <p:spTgt spid="1167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6742"/>
                                        </p:tgtEl>
                                        <p:attrNameLst>
                                          <p:attrName>style.visibility</p:attrName>
                                        </p:attrNameLst>
                                      </p:cBhvr>
                                      <p:to>
                                        <p:strVal val="visible"/>
                                      </p:to>
                                    </p:set>
                                    <p:animEffect transition="in" filter="blinds(horizontal)">
                                      <p:cBhvr>
                                        <p:cTn id="17" dur="500"/>
                                        <p:tgtEl>
                                          <p:spTgt spid="11674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116745"/>
                                        </p:tgtEl>
                                        <p:attrNameLst>
                                          <p:attrName>style.visibility</p:attrName>
                                        </p:attrNameLst>
                                      </p:cBhvr>
                                      <p:to>
                                        <p:strVal val="visible"/>
                                      </p:to>
                                    </p:set>
                                    <p:anim calcmode="lin" valueType="num">
                                      <p:cBhvr additive="base">
                                        <p:cTn id="22" dur="1000" fill="hold"/>
                                        <p:tgtEl>
                                          <p:spTgt spid="116745"/>
                                        </p:tgtEl>
                                        <p:attrNameLst>
                                          <p:attrName>ppt_x</p:attrName>
                                        </p:attrNameLst>
                                      </p:cBhvr>
                                      <p:tavLst>
                                        <p:tav tm="0">
                                          <p:val>
                                            <p:strVal val="1+#ppt_w/2"/>
                                          </p:val>
                                        </p:tav>
                                        <p:tav tm="100000">
                                          <p:val>
                                            <p:strVal val="#ppt_x"/>
                                          </p:val>
                                        </p:tav>
                                      </p:tavLst>
                                    </p:anim>
                                    <p:anim calcmode="lin" valueType="num">
                                      <p:cBhvr additive="base">
                                        <p:cTn id="23" dur="1000" fill="hold"/>
                                        <p:tgtEl>
                                          <p:spTgt spid="1167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1" grpId="0" animBg="1"/>
      <p:bldP spid="116742" grpId="0" animBg="1"/>
      <p:bldP spid="116744" grpId="0" animBg="1"/>
      <p:bldP spid="11674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AutoShape 2"/>
          <p:cNvSpPr/>
          <p:nvPr/>
        </p:nvSpPr>
        <p:spPr>
          <a:xfrm>
            <a:off x="5207000" y="2705100"/>
            <a:ext cx="6527800" cy="1028700"/>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5000"/>
              </a:lnSpc>
              <a:buFontTx/>
            </a:pPr>
            <a:r>
              <a:rPr lang="zh-CN" altLang="en-US" sz="2000" b="1" dirty="0">
                <a:solidFill>
                  <a:srgbClr val="0000CC"/>
                </a:solidFill>
                <a:latin typeface="微软雅黑" panose="020B0503020204020204" pitchFamily="34" charset="-122"/>
              </a:rPr>
              <a:t>应当按照投资企业的会计政策及会计期间</a:t>
            </a:r>
            <a:r>
              <a:rPr lang="zh-CN" altLang="en-US" sz="2000" b="1" dirty="0">
                <a:latin typeface="微软雅黑" panose="020B0503020204020204" pitchFamily="34" charset="-122"/>
              </a:rPr>
              <a:t>对被投资单位</a:t>
            </a:r>
            <a:endParaRPr lang="zh-CN" altLang="en-US" sz="2000" b="1" dirty="0">
              <a:solidFill>
                <a:srgbClr val="0000CC"/>
              </a:solidFill>
              <a:latin typeface="微软雅黑" panose="020B0503020204020204" pitchFamily="34" charset="-122"/>
            </a:endParaRPr>
          </a:p>
          <a:p>
            <a:pPr eaLnBrk="1" hangingPunct="1">
              <a:lnSpc>
                <a:spcPct val="125000"/>
              </a:lnSpc>
              <a:buFontTx/>
            </a:pPr>
            <a:r>
              <a:rPr lang="zh-CN" altLang="en-US" sz="2000" b="1" dirty="0">
                <a:latin typeface="微软雅黑" panose="020B0503020204020204" pitchFamily="34" charset="-122"/>
              </a:rPr>
              <a:t>的财务报表</a:t>
            </a:r>
            <a:r>
              <a:rPr lang="zh-CN" altLang="en-US" sz="2000" b="1" dirty="0">
                <a:solidFill>
                  <a:srgbClr val="0000CC"/>
                </a:solidFill>
                <a:latin typeface="微软雅黑" panose="020B0503020204020204" pitchFamily="34" charset="-122"/>
              </a:rPr>
              <a:t>进行调整，</a:t>
            </a:r>
            <a:r>
              <a:rPr lang="zh-CN" altLang="en-US" sz="2000" b="1" dirty="0">
                <a:latin typeface="微软雅黑" panose="020B0503020204020204" pitchFamily="34" charset="-122"/>
              </a:rPr>
              <a:t>并据以确认投资收益。</a:t>
            </a:r>
            <a:r>
              <a:rPr lang="zh-CN" altLang="en-US" sz="2000" dirty="0">
                <a:latin typeface="微软雅黑" panose="020B0503020204020204" pitchFamily="34" charset="-122"/>
              </a:rPr>
              <a:t> </a:t>
            </a:r>
            <a:endParaRPr lang="zh-CN" altLang="en-US" sz="2000" dirty="0">
              <a:latin typeface="微软雅黑" panose="020B0503020204020204" pitchFamily="34" charset="-122"/>
            </a:endParaRPr>
          </a:p>
        </p:txBody>
      </p:sp>
      <p:sp>
        <p:nvSpPr>
          <p:cNvPr id="69635" name="AutoShape 3"/>
          <p:cNvSpPr/>
          <p:nvPr/>
        </p:nvSpPr>
        <p:spPr>
          <a:xfrm>
            <a:off x="385763" y="2657475"/>
            <a:ext cx="4799012" cy="1296988"/>
          </a:xfrm>
          <a:prstGeom prst="rightArrow">
            <a:avLst>
              <a:gd name="adj1" fmla="val 72092"/>
              <a:gd name="adj2" fmla="val 132673"/>
            </a:avLst>
          </a:prstGeom>
          <a:gradFill rotWithShape="1">
            <a:gsLst>
              <a:gs pos="0">
                <a:srgbClr val="CCFFFF">
                  <a:alpha val="7999"/>
                </a:srgbClr>
              </a:gs>
              <a:gs pos="100000">
                <a:srgbClr val="5E7676">
                  <a:alpha val="37000"/>
                </a:srgbClr>
              </a:gs>
            </a:gsLst>
            <a:lin ang="0" scaled="1"/>
            <a:tileRect/>
          </a:gra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lnSpc>
                <a:spcPct val="135000"/>
              </a:lnSpc>
              <a:buFontTx/>
            </a:pPr>
            <a:r>
              <a:rPr lang="zh-CN" altLang="en-US" sz="2000" b="1" dirty="0">
                <a:solidFill>
                  <a:srgbClr val="C00000"/>
                </a:solidFill>
                <a:latin typeface="微软雅黑" panose="020B0503020204020204" pitchFamily="34" charset="-122"/>
              </a:rPr>
              <a:t>１）会计政策及会计期间</a:t>
            </a:r>
            <a:endParaRPr lang="zh-CN" altLang="en-US" sz="2000" b="1" dirty="0">
              <a:solidFill>
                <a:srgbClr val="C00000"/>
              </a:solidFill>
              <a:latin typeface="微软雅黑" panose="020B0503020204020204" pitchFamily="34" charset="-122"/>
            </a:endParaRPr>
          </a:p>
          <a:p>
            <a:pPr algn="ctr" eaLnBrk="1" hangingPunct="1">
              <a:lnSpc>
                <a:spcPct val="135000"/>
              </a:lnSpc>
              <a:buFontTx/>
            </a:pPr>
            <a:r>
              <a:rPr lang="zh-CN" altLang="en-US" sz="2000" b="1" dirty="0">
                <a:solidFill>
                  <a:srgbClr val="C00000"/>
                </a:solidFill>
                <a:latin typeface="微软雅黑" panose="020B0503020204020204" pitchFamily="34" charset="-122"/>
              </a:rPr>
              <a:t>与投资企业不一致的</a:t>
            </a:r>
            <a:endParaRPr lang="zh-CN" altLang="en-US" sz="2000" b="1" dirty="0">
              <a:solidFill>
                <a:srgbClr val="C00000"/>
              </a:solidFill>
              <a:latin typeface="微软雅黑" panose="020B0503020204020204" pitchFamily="34" charset="-122"/>
            </a:endParaRPr>
          </a:p>
        </p:txBody>
      </p:sp>
      <p:sp>
        <p:nvSpPr>
          <p:cNvPr id="69636" name="AutoShape 4"/>
          <p:cNvSpPr/>
          <p:nvPr/>
        </p:nvSpPr>
        <p:spPr>
          <a:xfrm>
            <a:off x="304800" y="4348163"/>
            <a:ext cx="5048250" cy="1520825"/>
          </a:xfrm>
          <a:prstGeom prst="rightArrow">
            <a:avLst>
              <a:gd name="adj1" fmla="val 82185"/>
              <a:gd name="adj2" fmla="val 128120"/>
            </a:avLst>
          </a:prstGeom>
          <a:gradFill rotWithShape="1">
            <a:gsLst>
              <a:gs pos="0">
                <a:srgbClr val="CCFFFF">
                  <a:alpha val="15999"/>
                </a:srgbClr>
              </a:gs>
              <a:gs pos="100000">
                <a:srgbClr val="5E7676">
                  <a:alpha val="32999"/>
                </a:srgbClr>
              </a:gs>
            </a:gsLst>
            <a:lin ang="0" scaled="1"/>
            <a:tileRect/>
          </a:gradFill>
          <a:ln w="9525" cap="flat" cmpd="sng">
            <a:solidFill>
              <a:schemeClr val="tx1"/>
            </a:solidFill>
            <a:prstDash val="solid"/>
            <a:miter/>
            <a:headEnd type="none" w="med" len="med"/>
            <a:tailEnd type="none" w="med" len="med"/>
          </a:ln>
        </p:spPr>
        <p:txBody>
          <a:bodyPr wrap="none" lIns="108850" tIns="54425" rIns="108850" bIns="54425" anchor="ctr" anchorCtr="0"/>
          <a:p>
            <a:pPr algn="ctr" eaLnBrk="1" hangingPunct="1">
              <a:lnSpc>
                <a:spcPct val="130000"/>
              </a:lnSpc>
              <a:buFontTx/>
            </a:pPr>
            <a:r>
              <a:rPr lang="zh-CN" altLang="en-US" sz="2000" b="1" dirty="0">
                <a:solidFill>
                  <a:srgbClr val="CC0000"/>
                </a:solidFill>
                <a:latin typeface="微软雅黑" panose="020B0503020204020204" pitchFamily="34" charset="-122"/>
              </a:rPr>
              <a:t>２）以取得投资时的公允价值</a:t>
            </a:r>
            <a:endParaRPr lang="zh-CN" altLang="en-US" sz="2000" b="1" dirty="0">
              <a:solidFill>
                <a:srgbClr val="CC0000"/>
              </a:solidFill>
              <a:latin typeface="微软雅黑" panose="020B0503020204020204" pitchFamily="34" charset="-122"/>
            </a:endParaRPr>
          </a:p>
          <a:p>
            <a:pPr algn="ctr" eaLnBrk="1" hangingPunct="1">
              <a:lnSpc>
                <a:spcPct val="130000"/>
              </a:lnSpc>
              <a:buFontTx/>
            </a:pPr>
            <a:r>
              <a:rPr lang="zh-CN" altLang="en-US" sz="2000" b="1" dirty="0">
                <a:solidFill>
                  <a:srgbClr val="CC0000"/>
                </a:solidFill>
                <a:latin typeface="微软雅黑" panose="020B0503020204020204" pitchFamily="34" charset="-122"/>
              </a:rPr>
              <a:t>为基础调整折旧或摊销额</a:t>
            </a:r>
            <a:endParaRPr lang="zh-CN" altLang="en-US" sz="2000" b="1" dirty="0">
              <a:solidFill>
                <a:srgbClr val="CC0000"/>
              </a:solidFill>
              <a:latin typeface="微软雅黑" panose="020B0503020204020204" pitchFamily="34" charset="-122"/>
            </a:endParaRPr>
          </a:p>
        </p:txBody>
      </p:sp>
      <p:sp>
        <p:nvSpPr>
          <p:cNvPr id="69637" name="AutoShape 5"/>
          <p:cNvSpPr/>
          <p:nvPr/>
        </p:nvSpPr>
        <p:spPr>
          <a:xfrm>
            <a:off x="5146675" y="4160838"/>
            <a:ext cx="6626225" cy="1766887"/>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5000"/>
              </a:lnSpc>
              <a:buFontTx/>
            </a:pPr>
            <a:r>
              <a:rPr lang="zh-CN" altLang="en-US" sz="2000" b="1" dirty="0">
                <a:latin typeface="微软雅黑" panose="020B0503020204020204" pitchFamily="34" charset="-122"/>
              </a:rPr>
              <a:t>以取得投资时被投资单位固定资产、无形资产的</a:t>
            </a:r>
            <a:r>
              <a:rPr lang="zh-CN" altLang="en-US" sz="2000" b="1" dirty="0">
                <a:solidFill>
                  <a:srgbClr val="3333FF"/>
                </a:solidFill>
                <a:latin typeface="微软雅黑" panose="020B0503020204020204" pitchFamily="34" charset="-122"/>
              </a:rPr>
              <a:t>公允价值</a:t>
            </a:r>
            <a:endParaRPr lang="zh-CN" altLang="en-US" sz="2000" b="1" dirty="0">
              <a:latin typeface="微软雅黑" panose="020B0503020204020204" pitchFamily="34" charset="-122"/>
            </a:endParaRPr>
          </a:p>
          <a:p>
            <a:pPr eaLnBrk="1" hangingPunct="1">
              <a:lnSpc>
                <a:spcPct val="125000"/>
              </a:lnSpc>
              <a:buFontTx/>
            </a:pPr>
            <a:r>
              <a:rPr lang="zh-CN" altLang="en-US" sz="2000" b="1" dirty="0">
                <a:solidFill>
                  <a:srgbClr val="3333FF"/>
                </a:solidFill>
                <a:latin typeface="微软雅黑" panose="020B0503020204020204" pitchFamily="34" charset="-122"/>
              </a:rPr>
              <a:t>为基础计提的折旧额或摊销额</a:t>
            </a:r>
            <a:r>
              <a:rPr lang="zh-CN" altLang="en-US" sz="2000" b="1" dirty="0">
                <a:latin typeface="微软雅黑" panose="020B0503020204020204" pitchFamily="34" charset="-122"/>
              </a:rPr>
              <a:t>，以及以投资企业取得投资</a:t>
            </a:r>
            <a:endParaRPr lang="zh-CN" altLang="en-US" sz="2000" b="1" dirty="0">
              <a:solidFill>
                <a:srgbClr val="3333FF"/>
              </a:solidFill>
              <a:latin typeface="微软雅黑" panose="020B0503020204020204" pitchFamily="34" charset="-122"/>
            </a:endParaRPr>
          </a:p>
          <a:p>
            <a:pPr eaLnBrk="1" hangingPunct="1">
              <a:lnSpc>
                <a:spcPct val="125000"/>
              </a:lnSpc>
              <a:buFontTx/>
            </a:pPr>
            <a:r>
              <a:rPr lang="zh-CN" altLang="en-US" sz="2000" b="1" dirty="0">
                <a:latin typeface="微软雅黑" panose="020B0503020204020204" pitchFamily="34" charset="-122"/>
              </a:rPr>
              <a:t>时的公允价值为基础计算确定的</a:t>
            </a:r>
            <a:r>
              <a:rPr lang="zh-CN" altLang="en-US" sz="2000" b="1" dirty="0">
                <a:solidFill>
                  <a:srgbClr val="0000CC"/>
                </a:solidFill>
                <a:latin typeface="微软雅黑" panose="020B0503020204020204" pitchFamily="34" charset="-122"/>
              </a:rPr>
              <a:t>资产减值准备金额</a:t>
            </a:r>
            <a:r>
              <a:rPr lang="zh-CN" altLang="en-US" sz="2000" b="1" dirty="0">
                <a:latin typeface="微软雅黑" panose="020B0503020204020204" pitchFamily="34" charset="-122"/>
              </a:rPr>
              <a:t>等对被</a:t>
            </a:r>
            <a:endParaRPr lang="zh-CN" altLang="en-US" sz="2000" b="1" dirty="0">
              <a:latin typeface="微软雅黑" panose="020B0503020204020204" pitchFamily="34" charset="-122"/>
            </a:endParaRPr>
          </a:p>
          <a:p>
            <a:pPr eaLnBrk="1" hangingPunct="1">
              <a:lnSpc>
                <a:spcPct val="125000"/>
              </a:lnSpc>
              <a:buFontTx/>
            </a:pPr>
            <a:r>
              <a:rPr lang="zh-CN" altLang="en-US" sz="2000" b="1" dirty="0">
                <a:latin typeface="微软雅黑" panose="020B0503020204020204" pitchFamily="34" charset="-122"/>
              </a:rPr>
              <a:t>投资单位净利润的影响。 </a:t>
            </a:r>
            <a:endParaRPr lang="zh-CN" altLang="en-US" sz="2000" b="1" dirty="0">
              <a:latin typeface="微软雅黑" panose="020B0503020204020204" pitchFamily="34" charset="-122"/>
            </a:endParaRPr>
          </a:p>
        </p:txBody>
      </p:sp>
      <p:sp>
        <p:nvSpPr>
          <p:cNvPr id="83975" name="AutoShape 6"/>
          <p:cNvSpPr/>
          <p:nvPr/>
        </p:nvSpPr>
        <p:spPr>
          <a:xfrm>
            <a:off x="3387725" y="828675"/>
            <a:ext cx="4530725" cy="576263"/>
          </a:xfrm>
          <a:prstGeom prst="roundRect">
            <a:avLst>
              <a:gd name="adj" fmla="val 16667"/>
            </a:avLst>
          </a:prstGeom>
          <a:noFill/>
          <a:ln w="9525">
            <a:noFill/>
          </a:ln>
        </p:spPr>
        <p:txBody>
          <a:bodyPr wrap="none" lIns="108850" tIns="54425" rIns="108850" bIns="54425" anchor="ctr" anchorCtr="0"/>
          <a:p>
            <a:pPr eaLnBrk="1" hangingPunct="1">
              <a:lnSpc>
                <a:spcPct val="140000"/>
              </a:lnSpc>
              <a:spcBef>
                <a:spcPct val="50000"/>
              </a:spcBef>
              <a:buFontTx/>
            </a:pPr>
            <a:r>
              <a:rPr lang="zh-CN" altLang="en-US" sz="2800" b="1" dirty="0">
                <a:solidFill>
                  <a:srgbClr val="CC0000"/>
                </a:solidFill>
                <a:latin typeface="微软雅黑" panose="020B0503020204020204" pitchFamily="34" charset="-122"/>
              </a:rPr>
              <a:t>被投资单位净利润的调整</a:t>
            </a:r>
            <a:endParaRPr lang="zh-CN" altLang="en-US" sz="2800" b="1" dirty="0">
              <a:solidFill>
                <a:srgbClr val="CC0000"/>
              </a:solidFill>
              <a:latin typeface="微软雅黑" panose="020B0503020204020204" pitchFamily="34" charset="-122"/>
            </a:endParaRPr>
          </a:p>
        </p:txBody>
      </p:sp>
      <p:sp>
        <p:nvSpPr>
          <p:cNvPr id="83976" name="Rectangle 7"/>
          <p:cNvSpPr/>
          <p:nvPr/>
        </p:nvSpPr>
        <p:spPr>
          <a:xfrm>
            <a:off x="360363" y="1603375"/>
            <a:ext cx="11329987" cy="847725"/>
          </a:xfrm>
          <a:prstGeom prst="rect">
            <a:avLst/>
          </a:prstGeom>
          <a:noFill/>
          <a:ln w="9525" cap="flat" cmpd="sng">
            <a:solidFill>
              <a:srgbClr val="FF3300"/>
            </a:solidFill>
            <a:prstDash val="lgDashDotDot"/>
            <a:miter/>
            <a:headEnd type="none" w="med" len="med"/>
            <a:tailEnd type="none" w="med" len="med"/>
          </a:ln>
        </p:spPr>
        <p:txBody>
          <a:bodyPr lIns="108850" tIns="54425" rIns="108850" bIns="54425">
            <a:spAutoFit/>
          </a:bodyPr>
          <a:p>
            <a:pPr eaLnBrk="1" hangingPunct="1">
              <a:buFontTx/>
            </a:pPr>
            <a:r>
              <a:rPr lang="en-US" altLang="zh-CN" sz="2400" b="1" dirty="0">
                <a:solidFill>
                  <a:srgbClr val="FF3300"/>
                </a:solidFill>
                <a:latin typeface="微软雅黑" panose="020B0503020204020204" pitchFamily="34" charset="-122"/>
              </a:rPr>
              <a:t>◆</a:t>
            </a:r>
            <a:r>
              <a:rPr lang="zh-CN" altLang="en-US" sz="2400" b="1" dirty="0">
                <a:latin typeface="微软雅黑" panose="020B0503020204020204" pitchFamily="34" charset="-122"/>
              </a:rPr>
              <a:t>在确认应享有被投资单位净利润，对被投资单位账面净利润，应考虑以下因素</a:t>
            </a:r>
            <a:r>
              <a:rPr lang="zh-CN" altLang="en-US" sz="2400" b="1" dirty="0">
                <a:solidFill>
                  <a:srgbClr val="CC0000"/>
                </a:solidFill>
                <a:latin typeface="微软雅黑" panose="020B0503020204020204" pitchFamily="34" charset="-122"/>
              </a:rPr>
              <a:t>进行适当调整</a:t>
            </a:r>
            <a:r>
              <a:rPr lang="zh-CN" altLang="en-US" sz="2400" b="1" dirty="0">
                <a:latin typeface="微软雅黑" panose="020B0503020204020204" pitchFamily="34" charset="-122"/>
              </a:rPr>
              <a:t>：</a:t>
            </a:r>
            <a:endParaRPr lang="zh-CN" altLang="en-US" sz="2400" b="1"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additive="base">
                                        <p:cTn id="7" dur="500" fill="hold"/>
                                        <p:tgtEl>
                                          <p:spTgt spid="69635"/>
                                        </p:tgtEl>
                                        <p:attrNameLst>
                                          <p:attrName>ppt_x</p:attrName>
                                        </p:attrNameLst>
                                      </p:cBhvr>
                                      <p:tavLst>
                                        <p:tav tm="0">
                                          <p:val>
                                            <p:strVal val="0-#ppt_w/2"/>
                                          </p:val>
                                        </p:tav>
                                        <p:tav tm="100000">
                                          <p:val>
                                            <p:strVal val="#ppt_x"/>
                                          </p:val>
                                        </p:tav>
                                      </p:tavLst>
                                    </p:anim>
                                    <p:anim calcmode="lin" valueType="num">
                                      <p:cBhvr additive="base">
                                        <p:cTn id="8" dur="500" fill="hold"/>
                                        <p:tgtEl>
                                          <p:spTgt spid="696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69634"/>
                                        </p:tgtEl>
                                        <p:attrNameLst>
                                          <p:attrName>style.visibility</p:attrName>
                                        </p:attrNameLst>
                                      </p:cBhvr>
                                      <p:to>
                                        <p:strVal val="visible"/>
                                      </p:to>
                                    </p:set>
                                    <p:animEffect transition="in" filter="slide(fromLeft)">
                                      <p:cBhvr>
                                        <p:cTn id="12" dur="1000"/>
                                        <p:tgtEl>
                                          <p:spTgt spid="6963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9636"/>
                                        </p:tgtEl>
                                        <p:attrNameLst>
                                          <p:attrName>style.visibility</p:attrName>
                                        </p:attrNameLst>
                                      </p:cBhvr>
                                      <p:to>
                                        <p:strVal val="visible"/>
                                      </p:to>
                                    </p:set>
                                    <p:anim calcmode="lin" valueType="num">
                                      <p:cBhvr additive="base">
                                        <p:cTn id="17" dur="500" fill="hold"/>
                                        <p:tgtEl>
                                          <p:spTgt spid="69636"/>
                                        </p:tgtEl>
                                        <p:attrNameLst>
                                          <p:attrName>ppt_x</p:attrName>
                                        </p:attrNameLst>
                                      </p:cBhvr>
                                      <p:tavLst>
                                        <p:tav tm="0">
                                          <p:val>
                                            <p:strVal val="0-#ppt_w/2"/>
                                          </p:val>
                                        </p:tav>
                                        <p:tav tm="100000">
                                          <p:val>
                                            <p:strVal val="#ppt_x"/>
                                          </p:val>
                                        </p:tav>
                                      </p:tavLst>
                                    </p:anim>
                                    <p:anim calcmode="lin" valueType="num">
                                      <p:cBhvr additive="base">
                                        <p:cTn id="18" dur="500" fill="hold"/>
                                        <p:tgtEl>
                                          <p:spTgt spid="6963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2" presetClass="entr" presetSubtype="8" fill="hold" grpId="0" nodeType="afterEffect">
                                  <p:stCondLst>
                                    <p:cond delay="0"/>
                                  </p:stCondLst>
                                  <p:childTnLst>
                                    <p:set>
                                      <p:cBhvr>
                                        <p:cTn id="21" dur="1" fill="hold">
                                          <p:stCondLst>
                                            <p:cond delay="0"/>
                                          </p:stCondLst>
                                        </p:cTn>
                                        <p:tgtEl>
                                          <p:spTgt spid="69637"/>
                                        </p:tgtEl>
                                        <p:attrNameLst>
                                          <p:attrName>style.visibility</p:attrName>
                                        </p:attrNameLst>
                                      </p:cBhvr>
                                      <p:to>
                                        <p:strVal val="visible"/>
                                      </p:to>
                                    </p:set>
                                    <p:animEffect transition="in" filter="slide(fromLeft)">
                                      <p:cBhvr>
                                        <p:cTn id="22" dur="10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animBg="1"/>
      <p:bldP spid="69635" grpId="0" animBg="1"/>
      <p:bldP spid="69636" grpId="0" animBg="1"/>
      <p:bldP spid="6963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5" name="Rectangle 2"/>
          <p:cNvSpPr/>
          <p:nvPr/>
        </p:nvSpPr>
        <p:spPr>
          <a:xfrm>
            <a:off x="508000" y="1231900"/>
            <a:ext cx="1143000" cy="482600"/>
          </a:xfrm>
          <a:prstGeom prst="rect">
            <a:avLst/>
          </a:prstGeom>
          <a:noFill/>
          <a:ln w="9525" cap="flat" cmpd="sng">
            <a:solidFill>
              <a:srgbClr val="3333FF"/>
            </a:solidFill>
            <a:prstDash val="solid"/>
            <a:miter/>
            <a:headEnd type="none" w="med" len="med"/>
            <a:tailEnd type="none" w="med" len="med"/>
          </a:ln>
        </p:spPr>
        <p:txBody>
          <a:bodyPr wrap="none" lIns="108850" tIns="54425" rIns="108850" bIns="54425">
            <a:spAutoFit/>
          </a:bodyPr>
          <a:p>
            <a:pPr eaLnBrk="1" hangingPunct="1">
              <a:buFontTx/>
            </a:pPr>
            <a:r>
              <a:rPr lang="zh-CN" altLang="en-US" sz="2400" b="1" dirty="0">
                <a:solidFill>
                  <a:srgbClr val="3333FF"/>
                </a:solidFill>
                <a:latin typeface="微软雅黑" panose="020B0503020204020204" pitchFamily="34" charset="-122"/>
              </a:rPr>
              <a:t>甲公司</a:t>
            </a:r>
            <a:endParaRPr lang="zh-CN" altLang="en-US" sz="2400" b="1" dirty="0">
              <a:solidFill>
                <a:srgbClr val="3333FF"/>
              </a:solidFill>
              <a:latin typeface="微软雅黑" panose="020B0503020204020204" pitchFamily="34" charset="-122"/>
            </a:endParaRPr>
          </a:p>
        </p:txBody>
      </p:sp>
      <p:sp>
        <p:nvSpPr>
          <p:cNvPr id="133123" name="AutoShape 3"/>
          <p:cNvSpPr/>
          <p:nvPr/>
        </p:nvSpPr>
        <p:spPr>
          <a:xfrm>
            <a:off x="2235200" y="990600"/>
            <a:ext cx="3352800" cy="990600"/>
          </a:xfrm>
          <a:prstGeom prst="leftArrow">
            <a:avLst>
              <a:gd name="adj1" fmla="val 71944"/>
              <a:gd name="adj2" fmla="val 71562"/>
            </a:avLst>
          </a:prstGeom>
          <a:noFill/>
          <a:ln w="9525" cap="flat" cmpd="sng">
            <a:solidFill>
              <a:srgbClr val="3333FF"/>
            </a:solidFill>
            <a:prstDash val="solid"/>
            <a:miter/>
            <a:headEnd type="none" w="med" len="med"/>
            <a:tailEnd type="none" w="med" len="med"/>
          </a:ln>
        </p:spPr>
        <p:txBody>
          <a:bodyPr wrap="none" lIns="108850" tIns="54425" rIns="108850" bIns="54425" anchor="ctr" anchorCtr="0"/>
          <a:p>
            <a:pPr algn="ctr" eaLnBrk="1" hangingPunct="1">
              <a:buFontTx/>
            </a:pPr>
            <a:r>
              <a:rPr lang="en-US" altLang="zh-CN" sz="2000" b="1" dirty="0">
                <a:solidFill>
                  <a:srgbClr val="FF0000"/>
                </a:solidFill>
                <a:latin typeface="微软雅黑" panose="020B0503020204020204" pitchFamily="34" charset="-122"/>
              </a:rPr>
              <a:t>2015</a:t>
            </a:r>
            <a:r>
              <a:rPr lang="zh-CN" altLang="en-US" sz="2000" b="1" dirty="0">
                <a:solidFill>
                  <a:srgbClr val="FF0000"/>
                </a:solidFill>
                <a:latin typeface="微软雅黑" panose="020B0503020204020204" pitchFamily="34" charset="-122"/>
              </a:rPr>
              <a:t>年</a:t>
            </a:r>
            <a:r>
              <a:rPr lang="en-US" altLang="zh-CN" sz="2000" b="1" dirty="0">
                <a:solidFill>
                  <a:srgbClr val="FF0000"/>
                </a:solidFill>
                <a:latin typeface="微软雅黑" panose="020B0503020204020204" pitchFamily="34" charset="-122"/>
              </a:rPr>
              <a:t>1</a:t>
            </a:r>
            <a:r>
              <a:rPr lang="zh-CN" altLang="en-US" sz="2000" b="1" dirty="0">
                <a:solidFill>
                  <a:srgbClr val="FF0000"/>
                </a:solidFill>
                <a:latin typeface="微软雅黑" panose="020B0503020204020204" pitchFamily="34" charset="-122"/>
              </a:rPr>
              <a:t>月</a:t>
            </a:r>
            <a:r>
              <a:rPr lang="en-US" altLang="zh-CN" sz="2000" b="1" dirty="0">
                <a:solidFill>
                  <a:srgbClr val="FF0000"/>
                </a:solidFill>
                <a:latin typeface="微软雅黑" panose="020B0503020204020204" pitchFamily="34" charset="-122"/>
              </a:rPr>
              <a:t>1</a:t>
            </a:r>
            <a:r>
              <a:rPr lang="zh-CN" altLang="en-US" sz="2000" b="1" dirty="0">
                <a:solidFill>
                  <a:srgbClr val="FF0000"/>
                </a:solidFill>
                <a:latin typeface="微软雅黑" panose="020B0503020204020204" pitchFamily="34" charset="-122"/>
              </a:rPr>
              <a:t>日</a:t>
            </a:r>
            <a:endParaRPr lang="zh-CN" altLang="en-US" sz="2000" b="1" dirty="0">
              <a:solidFill>
                <a:srgbClr val="FF0000"/>
              </a:solidFill>
              <a:latin typeface="微软雅黑" panose="020B0503020204020204" pitchFamily="34" charset="-122"/>
            </a:endParaRPr>
          </a:p>
          <a:p>
            <a:pPr algn="ctr" eaLnBrk="1" hangingPunct="1">
              <a:buFontTx/>
            </a:pPr>
            <a:r>
              <a:rPr lang="zh-CN" altLang="en-US" sz="2000" b="1" dirty="0">
                <a:solidFill>
                  <a:srgbClr val="FF0000"/>
                </a:solidFill>
                <a:latin typeface="微软雅黑" panose="020B0503020204020204" pitchFamily="34" charset="-122"/>
              </a:rPr>
              <a:t>购入</a:t>
            </a:r>
            <a:r>
              <a:rPr lang="en-US" altLang="zh-CN" sz="2000" b="1" dirty="0">
                <a:solidFill>
                  <a:srgbClr val="FF0000"/>
                </a:solidFill>
                <a:latin typeface="微软雅黑" panose="020B0503020204020204" pitchFamily="34" charset="-122"/>
              </a:rPr>
              <a:t>A</a:t>
            </a:r>
            <a:r>
              <a:rPr lang="zh-CN" altLang="en-US" sz="2000" b="1" dirty="0">
                <a:solidFill>
                  <a:srgbClr val="FF0000"/>
                </a:solidFill>
                <a:latin typeface="微软雅黑" panose="020B0503020204020204" pitchFamily="34" charset="-122"/>
              </a:rPr>
              <a:t>公司</a:t>
            </a:r>
            <a:r>
              <a:rPr lang="en-US" altLang="zh-CN" sz="2000" b="1" dirty="0">
                <a:solidFill>
                  <a:srgbClr val="FF0000"/>
                </a:solidFill>
                <a:latin typeface="微软雅黑" panose="020B0503020204020204" pitchFamily="34" charset="-122"/>
              </a:rPr>
              <a:t>20%</a:t>
            </a:r>
            <a:r>
              <a:rPr lang="zh-CN" altLang="en-US" sz="2000" b="1" dirty="0">
                <a:solidFill>
                  <a:srgbClr val="FF0000"/>
                </a:solidFill>
                <a:latin typeface="微软雅黑" panose="020B0503020204020204" pitchFamily="34" charset="-122"/>
              </a:rPr>
              <a:t>股权</a:t>
            </a:r>
            <a:endParaRPr lang="zh-CN" altLang="en-US" sz="2000" b="1" dirty="0">
              <a:solidFill>
                <a:srgbClr val="FF0000"/>
              </a:solidFill>
              <a:latin typeface="微软雅黑" panose="020B0503020204020204" pitchFamily="34" charset="-122"/>
            </a:endParaRPr>
          </a:p>
        </p:txBody>
      </p:sp>
      <p:sp>
        <p:nvSpPr>
          <p:cNvPr id="133124" name="Rectangle 4"/>
          <p:cNvSpPr/>
          <p:nvPr/>
        </p:nvSpPr>
        <p:spPr>
          <a:xfrm>
            <a:off x="5994400" y="1231900"/>
            <a:ext cx="1066800" cy="482600"/>
          </a:xfrm>
          <a:prstGeom prst="rect">
            <a:avLst/>
          </a:prstGeom>
          <a:noFill/>
          <a:ln w="9525" cap="flat" cmpd="sng">
            <a:solidFill>
              <a:srgbClr val="3333FF"/>
            </a:solidFill>
            <a:prstDash val="solid"/>
            <a:miter/>
            <a:headEnd type="none" w="med" len="med"/>
            <a:tailEnd type="none" w="med" len="med"/>
          </a:ln>
        </p:spPr>
        <p:txBody>
          <a:bodyPr wrap="none" lIns="108850" tIns="54425" rIns="108850" bIns="54425">
            <a:spAutoFit/>
          </a:bodyPr>
          <a:p>
            <a:pPr eaLnBrk="1" hangingPunct="1">
              <a:buFontTx/>
            </a:pPr>
            <a:r>
              <a:rPr lang="en-US" altLang="zh-CN" sz="2400" b="1" dirty="0">
                <a:solidFill>
                  <a:srgbClr val="3333FF"/>
                </a:solidFill>
                <a:latin typeface="微软雅黑" panose="020B0503020204020204" pitchFamily="34" charset="-122"/>
              </a:rPr>
              <a:t>A</a:t>
            </a:r>
            <a:r>
              <a:rPr lang="zh-CN" altLang="en-US" sz="2400" b="1" dirty="0">
                <a:solidFill>
                  <a:srgbClr val="3333FF"/>
                </a:solidFill>
                <a:latin typeface="微软雅黑" panose="020B0503020204020204" pitchFamily="34" charset="-122"/>
              </a:rPr>
              <a:t>公司</a:t>
            </a:r>
            <a:endParaRPr lang="zh-CN" altLang="en-US" sz="2400" b="1" dirty="0">
              <a:solidFill>
                <a:srgbClr val="3333FF"/>
              </a:solidFill>
              <a:latin typeface="微软雅黑" panose="020B0503020204020204" pitchFamily="34" charset="-122"/>
            </a:endParaRPr>
          </a:p>
        </p:txBody>
      </p:sp>
      <p:graphicFrame>
        <p:nvGraphicFramePr>
          <p:cNvPr id="191550" name="Group 62"/>
          <p:cNvGraphicFramePr>
            <a:graphicFrameLocks noGrp="1"/>
          </p:cNvGraphicFramePr>
          <p:nvPr/>
        </p:nvGraphicFramePr>
        <p:xfrm>
          <a:off x="7340600" y="914400"/>
          <a:ext cx="4508500" cy="1724025"/>
        </p:xfrm>
        <a:graphic>
          <a:graphicData uri="http://schemas.openxmlformats.org/drawingml/2006/table">
            <a:tbl>
              <a:tblPr/>
              <a:tblGrid>
                <a:gridCol w="1816100"/>
                <a:gridCol w="1333500"/>
                <a:gridCol w="1358900"/>
              </a:tblGrid>
              <a:tr h="35560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a:t>
                      </a:r>
                      <a:r>
                        <a:rPr kumimoji="0" lang="zh-CN" altLang="en-US" sz="2000" b="1" i="0" u="none" strike="noStrike" cap="none" normalizeH="0" baseline="0" smtClean="0">
                          <a:ln>
                            <a:noFill/>
                          </a:ln>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公司</a:t>
                      </a:r>
                      <a:endParaRPr kumimoji="0" lang="zh-CN" altLang="en-US" sz="2000" b="1" i="0" u="none" strike="noStrike" cap="none" normalizeH="0" baseline="0" smtClean="0">
                        <a:ln>
                          <a:noFill/>
                        </a:ln>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账面价值</a:t>
                      </a:r>
                      <a:endParaRPr kumimoji="0" lang="zh-CN" altLang="en-US"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公允价值</a:t>
                      </a:r>
                      <a:endParaRPr kumimoji="0" lang="zh-CN" altLang="en-US"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452438">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资产</a:t>
                      </a:r>
                      <a:endParaRPr kumimoji="0" lang="zh-CN" altLang="en-US"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4000</a:t>
                      </a:r>
                      <a:endPar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5000</a:t>
                      </a:r>
                      <a:endPar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479425">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负债</a:t>
                      </a:r>
                      <a:endParaRPr kumimoji="0" lang="zh-CN" altLang="en-US"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2000</a:t>
                      </a:r>
                      <a:endPar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2000</a:t>
                      </a:r>
                      <a:endPar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360363">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可辨认净资产</a:t>
                      </a:r>
                      <a:endParaRPr kumimoji="0" lang="zh-CN" altLang="en-US"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2000</a:t>
                      </a:r>
                      <a:endPar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3000</a:t>
                      </a:r>
                      <a:endParaRPr kumimoji="0" lang="en-US" altLang="zh-CN" sz="2000" b="1" i="0" u="none" strike="noStrike" cap="none" normalizeH="0" baseline="0" smtClean="0">
                        <a:ln>
                          <a:noFill/>
                        </a:ln>
                        <a:solidFill>
                          <a:srgbClr val="3333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133147" name="Rectangle 27"/>
          <p:cNvSpPr>
            <a:spLocks noChangeArrowheads="1"/>
          </p:cNvSpPr>
          <p:nvPr/>
        </p:nvSpPr>
        <p:spPr bwMode="auto">
          <a:xfrm>
            <a:off x="1320800" y="2133600"/>
            <a:ext cx="5688013" cy="479425"/>
          </a:xfrm>
          <a:prstGeom prst="rect">
            <a:avLst/>
          </a:prstGeom>
          <a:noFill/>
          <a:ln w="9525">
            <a:solidFill>
              <a:srgbClr val="3333FF"/>
            </a:solidFill>
            <a:miter lim="800000"/>
          </a:ln>
          <a:effectLst/>
        </p:spPr>
        <p:txBody>
          <a:bodyPr lIns="108850" tIns="54425" rIns="108850" bIns="54425">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400" b="1" i="0" u="none" strike="noStrike" kern="1200" cap="none" spc="0" normalizeH="0" baseline="0" noProof="0" dirty="0">
                <a:ln>
                  <a:noFill/>
                </a:ln>
                <a:solidFill>
                  <a:srgbClr val="3333FF"/>
                </a:solidFill>
                <a:effectLst/>
                <a:uLnTx/>
                <a:uFillTx/>
                <a:latin typeface="+mn-ea"/>
                <a:ea typeface="+mn-ea"/>
                <a:cs typeface="+mn-cs"/>
              </a:rPr>
              <a:t>A</a:t>
            </a:r>
            <a:r>
              <a:rPr kumimoji="1" lang="zh-CN" altLang="en-US" sz="2400" b="1" i="0" u="none" strike="noStrike" kern="1200" cap="none" spc="0" normalizeH="0" baseline="0" noProof="0" dirty="0">
                <a:ln>
                  <a:noFill/>
                </a:ln>
                <a:solidFill>
                  <a:srgbClr val="3333FF"/>
                </a:solidFill>
                <a:effectLst/>
                <a:uLnTx/>
                <a:uFillTx/>
                <a:latin typeface="+mn-ea"/>
                <a:ea typeface="+mn-ea"/>
                <a:cs typeface="+mn-cs"/>
              </a:rPr>
              <a:t>公司</a:t>
            </a:r>
            <a:r>
              <a:rPr kumimoji="1" lang="en-US" altLang="zh-CN" sz="2400" b="1" i="0" u="none" strike="noStrike" kern="1200" cap="none" spc="0" normalizeH="0" baseline="0" noProof="0" dirty="0">
                <a:ln>
                  <a:noFill/>
                </a:ln>
                <a:solidFill>
                  <a:srgbClr val="3333FF"/>
                </a:solidFill>
                <a:effectLst/>
                <a:uLnTx/>
                <a:uFillTx/>
                <a:latin typeface="+mn-ea"/>
                <a:ea typeface="+mn-ea"/>
                <a:cs typeface="+mn-cs"/>
              </a:rPr>
              <a:t>2015</a:t>
            </a:r>
            <a:r>
              <a:rPr kumimoji="1" lang="zh-CN" altLang="en-US" sz="2400" b="1" i="0" u="none" strike="noStrike" kern="1200" cap="none" spc="0" normalizeH="0" baseline="0" noProof="0" dirty="0">
                <a:ln>
                  <a:noFill/>
                </a:ln>
                <a:solidFill>
                  <a:srgbClr val="3333FF"/>
                </a:solidFill>
                <a:effectLst/>
                <a:uLnTx/>
                <a:uFillTx/>
                <a:latin typeface="+mn-ea"/>
                <a:ea typeface="+mn-ea"/>
                <a:cs typeface="+mn-cs"/>
              </a:rPr>
              <a:t>年账面净利润</a:t>
            </a:r>
            <a:r>
              <a:rPr kumimoji="1" lang="en-US" altLang="zh-CN" sz="2400" b="1" i="0" u="none" strike="noStrike" kern="1200" cap="none" spc="0" normalizeH="0" baseline="0" noProof="0" dirty="0">
                <a:ln>
                  <a:noFill/>
                </a:ln>
                <a:solidFill>
                  <a:srgbClr val="3333FF"/>
                </a:solidFill>
                <a:effectLst/>
                <a:uLnTx/>
                <a:uFillTx/>
                <a:latin typeface="+mn-ea"/>
                <a:ea typeface="+mn-ea"/>
                <a:cs typeface="+mn-cs"/>
              </a:rPr>
              <a:t>500</a:t>
            </a:r>
            <a:r>
              <a:rPr kumimoji="1" lang="zh-CN" altLang="en-US" sz="2400" b="1" i="0" u="none" strike="noStrike" kern="1200" cap="none" spc="0" normalizeH="0" baseline="0" noProof="0" dirty="0">
                <a:ln>
                  <a:noFill/>
                </a:ln>
                <a:solidFill>
                  <a:srgbClr val="3333FF"/>
                </a:solidFill>
                <a:effectLst/>
                <a:uLnTx/>
                <a:uFillTx/>
                <a:latin typeface="+mn-ea"/>
                <a:ea typeface="+mn-ea"/>
                <a:cs typeface="+mn-cs"/>
              </a:rPr>
              <a:t>万元</a:t>
            </a:r>
            <a:endParaRPr kumimoji="1" lang="zh-CN" altLang="en-US" sz="2400" b="1" i="0" u="none" strike="noStrike" kern="1200" cap="none" spc="0" normalizeH="0" baseline="0" noProof="0" dirty="0">
              <a:ln>
                <a:noFill/>
              </a:ln>
              <a:solidFill>
                <a:srgbClr val="3333FF"/>
              </a:solidFill>
              <a:effectLst/>
              <a:uLnTx/>
              <a:uFillTx/>
              <a:latin typeface="+mn-ea"/>
              <a:ea typeface="+mn-ea"/>
              <a:cs typeface="+mn-cs"/>
            </a:endParaRPr>
          </a:p>
        </p:txBody>
      </p:sp>
      <p:graphicFrame>
        <p:nvGraphicFramePr>
          <p:cNvPr id="191543" name="Group 55"/>
          <p:cNvGraphicFramePr>
            <a:graphicFrameLocks noGrp="1"/>
          </p:cNvGraphicFramePr>
          <p:nvPr/>
        </p:nvGraphicFramePr>
        <p:xfrm>
          <a:off x="3454400" y="4368800"/>
          <a:ext cx="8356600" cy="1587500"/>
        </p:xfrm>
        <a:graphic>
          <a:graphicData uri="http://schemas.openxmlformats.org/drawingml/2006/table">
            <a:tbl>
              <a:tblPr/>
              <a:tblGrid>
                <a:gridCol w="2082800"/>
                <a:gridCol w="2590800"/>
                <a:gridCol w="3683000"/>
              </a:tblGrid>
              <a:tr h="396875">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rPr>
                        <a:t>账面价值下的折旧</a:t>
                      </a:r>
                      <a:endPar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rPr>
                        <a:t>公允价值下的折旧</a:t>
                      </a:r>
                      <a:endPar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396875">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rPr>
                        <a:t>固定资产折旧</a:t>
                      </a:r>
                      <a:endPar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200</a:t>
                      </a:r>
                      <a:endPar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300</a:t>
                      </a:r>
                      <a:endPar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375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rPr>
                        <a:t>净利润</a:t>
                      </a:r>
                      <a:endPar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500</a:t>
                      </a:r>
                      <a:endPar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400</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500</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100</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ctr" defTabSz="1087755"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rPr>
                        <a:t>（假定调整时不考虑所得税）</a:t>
                      </a:r>
                      <a:endPar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133174" name="AutoShape 54"/>
          <p:cNvSpPr/>
          <p:nvPr/>
        </p:nvSpPr>
        <p:spPr>
          <a:xfrm>
            <a:off x="482600" y="2870200"/>
            <a:ext cx="6477000" cy="1295400"/>
          </a:xfrm>
          <a:prstGeom prst="borderCallout2">
            <a:avLst>
              <a:gd name="adj1" fmla="val 8824"/>
              <a:gd name="adj2" fmla="val 101176"/>
              <a:gd name="adj3" fmla="val 8824"/>
              <a:gd name="adj4" fmla="val 108824"/>
              <a:gd name="adj5" fmla="val -105023"/>
              <a:gd name="adj6" fmla="val 116472"/>
            </a:avLst>
          </a:prstGeom>
          <a:noFill/>
          <a:ln w="9525" cap="flat" cmpd="sng">
            <a:solidFill>
              <a:srgbClr val="FF0000"/>
            </a:solidFill>
            <a:prstDash val="solid"/>
            <a:miter/>
            <a:headEnd type="none" w="med" len="med"/>
            <a:tailEnd type="none" w="med" len="med"/>
          </a:ln>
        </p:spPr>
        <p:txBody>
          <a:bodyPr lIns="108850" tIns="54425" rIns="108850" bIns="54425"/>
          <a:p>
            <a:pPr eaLnBrk="1" hangingPunct="1">
              <a:lnSpc>
                <a:spcPct val="125000"/>
              </a:lnSpc>
              <a:buFontTx/>
            </a:pPr>
            <a:r>
              <a:rPr lang="zh-CN" altLang="en-US" sz="2000" b="1" dirty="0">
                <a:solidFill>
                  <a:srgbClr val="3333FF"/>
                </a:solidFill>
                <a:latin typeface="微软雅黑" panose="020B0503020204020204" pitchFamily="34" charset="-122"/>
              </a:rPr>
              <a:t>假定</a:t>
            </a:r>
            <a:r>
              <a:rPr lang="en-US" altLang="zh-CN" sz="2000" b="1" dirty="0">
                <a:solidFill>
                  <a:srgbClr val="3333FF"/>
                </a:solidFill>
                <a:latin typeface="微软雅黑" panose="020B0503020204020204" pitchFamily="34" charset="-122"/>
              </a:rPr>
              <a:t>A</a:t>
            </a:r>
            <a:r>
              <a:rPr lang="zh-CN" altLang="en-US" sz="2000" b="1" dirty="0">
                <a:solidFill>
                  <a:srgbClr val="3333FF"/>
                </a:solidFill>
                <a:latin typeface="微软雅黑" panose="020B0503020204020204" pitchFamily="34" charset="-122"/>
              </a:rPr>
              <a:t>公司资产公允价值大于账面价值的差额均为固定资产</a:t>
            </a:r>
            <a:r>
              <a:rPr lang="zh-CN" altLang="en-US" sz="2000" b="1" dirty="0">
                <a:latin typeface="微软雅黑" panose="020B0503020204020204" pitchFamily="34" charset="-122"/>
              </a:rPr>
              <a:t>（固定资产账面价值</a:t>
            </a:r>
            <a:r>
              <a:rPr lang="en-US" altLang="zh-CN" sz="2000" b="1" dirty="0">
                <a:latin typeface="微软雅黑" panose="020B0503020204020204" pitchFamily="34" charset="-122"/>
              </a:rPr>
              <a:t>2000</a:t>
            </a:r>
            <a:r>
              <a:rPr lang="zh-CN" altLang="en-US" sz="2000" b="1" dirty="0">
                <a:latin typeface="微软雅黑" panose="020B0503020204020204" pitchFamily="34" charset="-122"/>
              </a:rPr>
              <a:t>万元，公允价值</a:t>
            </a:r>
            <a:r>
              <a:rPr lang="en-US" altLang="zh-CN" sz="2000" b="1" dirty="0">
                <a:latin typeface="微软雅黑" panose="020B0503020204020204" pitchFamily="34" charset="-122"/>
              </a:rPr>
              <a:t>3000</a:t>
            </a:r>
            <a:r>
              <a:rPr lang="zh-CN" altLang="en-US" sz="2000" b="1" dirty="0">
                <a:latin typeface="微软雅黑" panose="020B0503020204020204" pitchFamily="34" charset="-122"/>
              </a:rPr>
              <a:t>万元，尚可使用年限</a:t>
            </a:r>
            <a:r>
              <a:rPr lang="en-US" altLang="zh-CN" sz="2000" b="1" dirty="0">
                <a:latin typeface="微软雅黑" panose="020B0503020204020204" pitchFamily="34" charset="-122"/>
              </a:rPr>
              <a:t>10</a:t>
            </a:r>
            <a:r>
              <a:rPr lang="zh-CN" altLang="en-US" sz="2000" b="1" dirty="0">
                <a:latin typeface="微软雅黑" panose="020B0503020204020204" pitchFamily="34" charset="-122"/>
              </a:rPr>
              <a:t>年，采用直线法计提折旧） 。</a:t>
            </a:r>
            <a:endParaRPr lang="zh-CN" altLang="en-US" sz="2000" b="1"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3123"/>
                                        </p:tgtEl>
                                        <p:attrNameLst>
                                          <p:attrName>style.visibility</p:attrName>
                                        </p:attrNameLst>
                                      </p:cBhvr>
                                      <p:to>
                                        <p:strVal val="visible"/>
                                      </p:to>
                                    </p:set>
                                    <p:anim calcmode="lin" valueType="num">
                                      <p:cBhvr additive="base">
                                        <p:cTn id="7" dur="500" fill="hold"/>
                                        <p:tgtEl>
                                          <p:spTgt spid="133123"/>
                                        </p:tgtEl>
                                        <p:attrNameLst>
                                          <p:attrName>ppt_x</p:attrName>
                                        </p:attrNameLst>
                                      </p:cBhvr>
                                      <p:tavLst>
                                        <p:tav tm="0">
                                          <p:val>
                                            <p:strVal val="1+#ppt_w/2"/>
                                          </p:val>
                                        </p:tav>
                                        <p:tav tm="100000">
                                          <p:val>
                                            <p:strVal val="#ppt_x"/>
                                          </p:val>
                                        </p:tav>
                                      </p:tavLst>
                                    </p:anim>
                                    <p:anim calcmode="lin" valueType="num">
                                      <p:cBhvr additive="base">
                                        <p:cTn id="8" dur="500" fill="hold"/>
                                        <p:tgtEl>
                                          <p:spTgt spid="1331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33123">
                                            <p:txEl>
                                              <p:charRg st="0" end="10"/>
                                            </p:txEl>
                                          </p:spTgt>
                                        </p:tgtEl>
                                        <p:attrNameLst>
                                          <p:attrName>style.visibility</p:attrName>
                                        </p:attrNameLst>
                                      </p:cBhvr>
                                      <p:to>
                                        <p:strVal val="visible"/>
                                      </p:to>
                                    </p:set>
                                    <p:anim calcmode="lin" valueType="num">
                                      <p:cBhvr additive="base">
                                        <p:cTn id="13" dur="500" fill="hold"/>
                                        <p:tgtEl>
                                          <p:spTgt spid="133123">
                                            <p:txEl>
                                              <p:charRg st="0" end="1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33123">
                                            <p:txEl>
                                              <p:charRg st="0" end="1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3123">
                                            <p:txEl>
                                              <p:charRg st="10" end="21"/>
                                            </p:txEl>
                                          </p:spTgt>
                                        </p:tgtEl>
                                        <p:attrNameLst>
                                          <p:attrName>style.visibility</p:attrName>
                                        </p:attrNameLst>
                                      </p:cBhvr>
                                      <p:to>
                                        <p:strVal val="visible"/>
                                      </p:to>
                                    </p:set>
                                    <p:anim calcmode="lin" valueType="num">
                                      <p:cBhvr additive="base">
                                        <p:cTn id="19" dur="500" fill="hold"/>
                                        <p:tgtEl>
                                          <p:spTgt spid="133123">
                                            <p:txEl>
                                              <p:charRg st="10" end="21"/>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33123">
                                            <p:txEl>
                                              <p:charRg st="10" end="2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33124"/>
                                        </p:tgtEl>
                                        <p:attrNameLst>
                                          <p:attrName>style.visibility</p:attrName>
                                        </p:attrNameLst>
                                      </p:cBhvr>
                                      <p:to>
                                        <p:strVal val="visible"/>
                                      </p:to>
                                    </p:set>
                                    <p:anim calcmode="lin" valueType="num">
                                      <p:cBhvr additive="base">
                                        <p:cTn id="25" dur="500" fill="hold"/>
                                        <p:tgtEl>
                                          <p:spTgt spid="133124"/>
                                        </p:tgtEl>
                                        <p:attrNameLst>
                                          <p:attrName>ppt_x</p:attrName>
                                        </p:attrNameLst>
                                      </p:cBhvr>
                                      <p:tavLst>
                                        <p:tav tm="0">
                                          <p:val>
                                            <p:strVal val="1+#ppt_w/2"/>
                                          </p:val>
                                        </p:tav>
                                        <p:tav tm="100000">
                                          <p:val>
                                            <p:strVal val="#ppt_x"/>
                                          </p:val>
                                        </p:tav>
                                      </p:tavLst>
                                    </p:anim>
                                    <p:anim calcmode="lin" valueType="num">
                                      <p:cBhvr additive="base">
                                        <p:cTn id="26" dur="500" fill="hold"/>
                                        <p:tgtEl>
                                          <p:spTgt spid="13312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33124">
                                            <p:txEl>
                                              <p:charRg st="0" end="4"/>
                                            </p:txEl>
                                          </p:spTgt>
                                        </p:tgtEl>
                                        <p:attrNameLst>
                                          <p:attrName>style.visibility</p:attrName>
                                        </p:attrNameLst>
                                      </p:cBhvr>
                                      <p:to>
                                        <p:strVal val="visible"/>
                                      </p:to>
                                    </p:set>
                                    <p:anim calcmode="lin" valueType="num">
                                      <p:cBhvr additive="base">
                                        <p:cTn id="31" dur="500" fill="hold"/>
                                        <p:tgtEl>
                                          <p:spTgt spid="133124">
                                            <p:txEl>
                                              <p:charRg st="0"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33124">
                                            <p:txEl>
                                              <p:charRg st="0"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91550"/>
                                        </p:tgtEl>
                                        <p:attrNameLst>
                                          <p:attrName>style.visibility</p:attrName>
                                        </p:attrNameLst>
                                      </p:cBhvr>
                                      <p:to>
                                        <p:strVal val="visible"/>
                                      </p:to>
                                    </p:set>
                                    <p:animEffect transition="in" filter="blinds(horizontal)">
                                      <p:cBhvr>
                                        <p:cTn id="37" dur="500"/>
                                        <p:tgtEl>
                                          <p:spTgt spid="19155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3147"/>
                                        </p:tgtEl>
                                        <p:attrNameLst>
                                          <p:attrName>style.visibility</p:attrName>
                                        </p:attrNameLst>
                                      </p:cBhvr>
                                      <p:to>
                                        <p:strVal val="visible"/>
                                      </p:to>
                                    </p:set>
                                    <p:animEffect transition="in" filter="blinds(horizontal)">
                                      <p:cBhvr>
                                        <p:cTn id="42" dur="500"/>
                                        <p:tgtEl>
                                          <p:spTgt spid="13314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3147">
                                            <p:txEl>
                                              <p:charRg st="0" end="19"/>
                                            </p:txEl>
                                          </p:spTgt>
                                        </p:tgtEl>
                                        <p:attrNameLst>
                                          <p:attrName>style.visibility</p:attrName>
                                        </p:attrNameLst>
                                      </p:cBhvr>
                                      <p:to>
                                        <p:strVal val="visible"/>
                                      </p:to>
                                    </p:set>
                                    <p:animEffect transition="in" filter="blinds(horizontal)">
                                      <p:cBhvr>
                                        <p:cTn id="47" dur="500"/>
                                        <p:tgtEl>
                                          <p:spTgt spid="133147">
                                            <p:txEl>
                                              <p:charRg st="0" end="1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3174"/>
                                        </p:tgtEl>
                                        <p:attrNameLst>
                                          <p:attrName>style.visibility</p:attrName>
                                        </p:attrNameLst>
                                      </p:cBhvr>
                                      <p:to>
                                        <p:strVal val="visible"/>
                                      </p:to>
                                    </p:set>
                                    <p:animEffect transition="in" filter="blinds(horizontal)">
                                      <p:cBhvr>
                                        <p:cTn id="52" dur="500"/>
                                        <p:tgtEl>
                                          <p:spTgt spid="13317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33174">
                                            <p:txEl>
                                              <p:charRg st="0" end="76"/>
                                            </p:txEl>
                                          </p:spTgt>
                                        </p:tgtEl>
                                        <p:attrNameLst>
                                          <p:attrName>style.visibility</p:attrName>
                                        </p:attrNameLst>
                                      </p:cBhvr>
                                      <p:to>
                                        <p:strVal val="visible"/>
                                      </p:to>
                                    </p:set>
                                    <p:animEffect transition="in" filter="blinds(horizontal)">
                                      <p:cBhvr>
                                        <p:cTn id="57" dur="500"/>
                                        <p:tgtEl>
                                          <p:spTgt spid="133174">
                                            <p:txEl>
                                              <p:charRg st="0" end="7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91543"/>
                                        </p:tgtEl>
                                        <p:attrNameLst>
                                          <p:attrName>style.visibility</p:attrName>
                                        </p:attrNameLst>
                                      </p:cBhvr>
                                      <p:to>
                                        <p:strVal val="visible"/>
                                      </p:to>
                                    </p:set>
                                    <p:animEffect transition="in" filter="blinds(horizontal)">
                                      <p:cBhvr>
                                        <p:cTn id="62" dur="500"/>
                                        <p:tgtEl>
                                          <p:spTgt spid="191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animBg="1" build="p"/>
      <p:bldP spid="133124" grpId="0" animBg="1" build="p"/>
      <p:bldP spid="133147" grpId="0" animBg="1" build="p"/>
      <p:bldP spid="133174"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9" name="文本占位符 1"/>
          <p:cNvSpPr>
            <a:spLocks noGrp="1"/>
          </p:cNvSpPr>
          <p:nvPr>
            <p:ph type="body" sz="quarter" idx="4294967295"/>
          </p:nvPr>
        </p:nvSpPr>
        <p:spPr>
          <a:xfrm>
            <a:off x="0" y="1625600"/>
            <a:ext cx="10946130" cy="3227705"/>
          </a:xfrm>
          <a:prstGeom prst="rect">
            <a:avLst/>
          </a:prstGeom>
          <a:noFill/>
          <a:ln w="9525">
            <a:noFill/>
          </a:ln>
        </p:spPr>
        <p:txBody>
          <a:bodyPr lIns="127714" tIns="63857" rIns="127714" bIns="63857"/>
          <a:lstStyle>
            <a:lvl1pPr lvl="0">
              <a:buClrTx/>
              <a:buSzTx/>
              <a:buFont typeface="Arial" panose="020B0604020202020204" pitchFamily="34" charset="0"/>
              <a:defRPr sz="2000"/>
            </a:lvl1pPr>
            <a:lvl2pPr lvl="1">
              <a:buClrTx/>
              <a:buSzTx/>
              <a:buFont typeface="Arial" panose="020B0604020202020204" pitchFamily="34" charset="0"/>
              <a:defRPr sz="1800"/>
            </a:lvl2pPr>
            <a:lvl3pPr lvl="2">
              <a:buClrTx/>
              <a:buSzTx/>
              <a:buFont typeface="Arial" panose="020B0604020202020204" pitchFamily="34" charset="0"/>
              <a:defRPr sz="16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0" lvl="0" indent="533400" algn="just" defTabSz="1085850" eaLnBrk="1" hangingPunct="1">
              <a:lnSpc>
                <a:spcPct val="150000"/>
              </a:lnSpc>
              <a:spcBef>
                <a:spcPct val="0"/>
              </a:spcBef>
              <a:buNone/>
            </a:pPr>
            <a:r>
              <a:rPr lang="zh-CN" altLang="zh-CN" sz="2800" dirty="0">
                <a:solidFill>
                  <a:srgbClr val="CC0000"/>
                </a:solidFill>
                <a:latin typeface="微软雅黑" panose="020B0503020204020204" pitchFamily="34" charset="-122"/>
              </a:rPr>
              <a:t>◆</a:t>
            </a:r>
            <a:r>
              <a:rPr lang="en-US" altLang="zh-CN" sz="2800" dirty="0">
                <a:solidFill>
                  <a:srgbClr val="CC0000"/>
                </a:solidFill>
                <a:latin typeface="微软雅黑" panose="020B0503020204020204" pitchFamily="34" charset="-122"/>
              </a:rPr>
              <a:t>3</a:t>
            </a:r>
            <a:r>
              <a:rPr lang="zh-CN" altLang="en-US" sz="2800" dirty="0">
                <a:solidFill>
                  <a:srgbClr val="CC0000"/>
                </a:solidFill>
                <a:latin typeface="微软雅黑" panose="020B0503020204020204" pitchFamily="34" charset="-122"/>
              </a:rPr>
              <a:t>）</a:t>
            </a:r>
            <a:r>
              <a:rPr lang="zh-CN" altLang="en-US" sz="2800" dirty="0">
                <a:latin typeface="微软雅黑" panose="020B0503020204020204" pitchFamily="34" charset="-122"/>
              </a:rPr>
              <a:t>在评估投资方对被投资方是否具有重大影响时，应考虑</a:t>
            </a:r>
            <a:r>
              <a:rPr lang="zh-CN" altLang="en-US" sz="2800" dirty="0">
                <a:solidFill>
                  <a:srgbClr val="0000CC"/>
                </a:solidFill>
                <a:latin typeface="微软雅黑" panose="020B0503020204020204" pitchFamily="34" charset="-122"/>
              </a:rPr>
              <a:t>潜在表决权的影响</a:t>
            </a:r>
            <a:r>
              <a:rPr lang="zh-CN" altLang="en-US" sz="2800" dirty="0">
                <a:latin typeface="微软雅黑" panose="020B0503020204020204" pitchFamily="34" charset="-122"/>
              </a:rPr>
              <a:t>，但在确定应享有被投资单位实现的净损益、其他综合收益和其他所有者权益变动的</a:t>
            </a:r>
            <a:r>
              <a:rPr lang="zh-CN" altLang="en-US" sz="2800" dirty="0">
                <a:solidFill>
                  <a:srgbClr val="CC0000"/>
                </a:solidFill>
                <a:latin typeface="微软雅黑" panose="020B0503020204020204" pitchFamily="34" charset="-122"/>
              </a:rPr>
              <a:t>份额</a:t>
            </a:r>
            <a:r>
              <a:rPr lang="zh-CN" altLang="en-US" sz="2800" dirty="0">
                <a:latin typeface="微软雅黑" panose="020B0503020204020204" pitchFamily="34" charset="-122"/>
              </a:rPr>
              <a:t>时，</a:t>
            </a:r>
            <a:r>
              <a:rPr lang="zh-CN" altLang="en-US" sz="2800" dirty="0">
                <a:solidFill>
                  <a:srgbClr val="0033CC"/>
                </a:solidFill>
                <a:latin typeface="微软雅黑" panose="020B0503020204020204" pitchFamily="34" charset="-122"/>
              </a:rPr>
              <a:t>潜在表决权</a:t>
            </a:r>
            <a:r>
              <a:rPr lang="zh-CN" altLang="en-US" sz="2800" dirty="0">
                <a:latin typeface="微软雅黑" panose="020B0503020204020204" pitchFamily="34" charset="-122"/>
              </a:rPr>
              <a:t>所对应的权益份额</a:t>
            </a:r>
            <a:r>
              <a:rPr lang="zh-CN" altLang="en-US" sz="2800" dirty="0">
                <a:solidFill>
                  <a:srgbClr val="0000CC"/>
                </a:solidFill>
                <a:latin typeface="微软雅黑" panose="020B0503020204020204" pitchFamily="34" charset="-122"/>
              </a:rPr>
              <a:t>不应予以考虑</a:t>
            </a:r>
            <a:r>
              <a:rPr lang="zh-CN" altLang="en-US" sz="2800" dirty="0">
                <a:latin typeface="微软雅黑" panose="020B0503020204020204" pitchFamily="34" charset="-122"/>
              </a:rPr>
              <a:t>。</a:t>
            </a:r>
            <a:endParaRPr lang="zh-CN" altLang="en-US" sz="2800" dirty="0">
              <a:solidFill>
                <a:srgbClr val="CC0000"/>
              </a:solidFill>
              <a:latin typeface="微软雅黑" panose="020B0503020204020204" pitchFamily="3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3" name="文本占位符 1"/>
          <p:cNvSpPr>
            <a:spLocks noGrp="1"/>
          </p:cNvSpPr>
          <p:nvPr>
            <p:ph type="body" sz="quarter" idx="4294967295"/>
          </p:nvPr>
        </p:nvSpPr>
        <p:spPr>
          <a:xfrm>
            <a:off x="0" y="927100"/>
            <a:ext cx="11168380" cy="4916805"/>
          </a:xfrm>
          <a:prstGeom prst="rect">
            <a:avLst/>
          </a:prstGeom>
          <a:noFill/>
          <a:ln w="9525">
            <a:noFill/>
          </a:ln>
        </p:spPr>
        <p:txBody>
          <a:bodyPr lIns="127714" tIns="63857" rIns="127714" bIns="63857"/>
          <a:lstStyle>
            <a:lvl1pPr lvl="0">
              <a:buClrTx/>
              <a:buSzTx/>
              <a:buFont typeface="Arial" panose="020B0604020202020204" pitchFamily="34" charset="0"/>
              <a:defRPr sz="2000"/>
            </a:lvl1pPr>
            <a:lvl2pPr lvl="1">
              <a:buClrTx/>
              <a:buSzTx/>
              <a:buFont typeface="Arial" panose="020B0604020202020204" pitchFamily="34" charset="0"/>
              <a:defRPr sz="1800"/>
            </a:lvl2pPr>
            <a:lvl3pPr lvl="2">
              <a:buClrTx/>
              <a:buSzTx/>
              <a:buFont typeface="Arial" panose="020B0604020202020204" pitchFamily="34" charset="0"/>
              <a:defRPr sz="16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0" lvl="0" indent="622300" algn="just" defTabSz="1085850" eaLnBrk="1" hangingPunct="1">
              <a:lnSpc>
                <a:spcPct val="150000"/>
              </a:lnSpc>
              <a:spcBef>
                <a:spcPct val="0"/>
              </a:spcBef>
              <a:buNone/>
            </a:pPr>
            <a:r>
              <a:rPr lang="zh-CN" altLang="zh-CN" sz="2800" dirty="0">
                <a:solidFill>
                  <a:srgbClr val="CC0000"/>
                </a:solidFill>
                <a:latin typeface="微软雅黑" panose="020B0503020204020204" pitchFamily="34" charset="-122"/>
              </a:rPr>
              <a:t>◆</a:t>
            </a:r>
            <a:r>
              <a:rPr lang="en-US" altLang="zh-CN" sz="2800" dirty="0">
                <a:solidFill>
                  <a:srgbClr val="CC0000"/>
                </a:solidFill>
                <a:latin typeface="微软雅黑" panose="020B0503020204020204" pitchFamily="34" charset="-122"/>
              </a:rPr>
              <a:t>4</a:t>
            </a:r>
            <a:r>
              <a:rPr lang="zh-CN" altLang="en-US" sz="2800" dirty="0">
                <a:solidFill>
                  <a:srgbClr val="CC0000"/>
                </a:solidFill>
                <a:latin typeface="微软雅黑" panose="020B0503020204020204" pitchFamily="34" charset="-122"/>
              </a:rPr>
              <a:t>）</a:t>
            </a:r>
            <a:r>
              <a:rPr lang="zh-CN" altLang="en-US" sz="2800" dirty="0">
                <a:latin typeface="微软雅黑" panose="020B0503020204020204" pitchFamily="34" charset="-122"/>
              </a:rPr>
              <a:t>在确认应享有或分担的被投资单位实现的净利润（或亏损）额时，法规或规章规定</a:t>
            </a:r>
            <a:r>
              <a:rPr lang="zh-CN" altLang="en-US" sz="2800" dirty="0">
                <a:solidFill>
                  <a:srgbClr val="0000CC"/>
                </a:solidFill>
                <a:latin typeface="微软雅黑" panose="020B0503020204020204" pitchFamily="34" charset="-122"/>
              </a:rPr>
              <a:t>不属于投资企业的净损益</a:t>
            </a:r>
            <a:r>
              <a:rPr lang="zh-CN" altLang="en-US" sz="2800" dirty="0">
                <a:latin typeface="微软雅黑" panose="020B0503020204020204" pitchFamily="34" charset="-122"/>
              </a:rPr>
              <a:t>应当予以</a:t>
            </a:r>
            <a:r>
              <a:rPr lang="zh-CN" altLang="en-US" sz="2800" dirty="0">
                <a:solidFill>
                  <a:srgbClr val="0033CC"/>
                </a:solidFill>
                <a:latin typeface="微软雅黑" panose="020B0503020204020204" pitchFamily="34" charset="-122"/>
              </a:rPr>
              <a:t>剔除</a:t>
            </a:r>
            <a:r>
              <a:rPr lang="zh-CN" altLang="en-US" sz="2800" dirty="0">
                <a:latin typeface="微软雅黑" panose="020B0503020204020204" pitchFamily="34" charset="-122"/>
              </a:rPr>
              <a:t>后计算。</a:t>
            </a:r>
            <a:endParaRPr lang="zh-CN" altLang="en-US" sz="2800" dirty="0">
              <a:latin typeface="微软雅黑" panose="020B0503020204020204" pitchFamily="34" charset="-122"/>
            </a:endParaRPr>
          </a:p>
          <a:p>
            <a:pPr marL="0" lvl="0" indent="622300" algn="just" defTabSz="1085850" eaLnBrk="1" hangingPunct="1">
              <a:lnSpc>
                <a:spcPct val="150000"/>
              </a:lnSpc>
              <a:spcBef>
                <a:spcPct val="0"/>
              </a:spcBef>
              <a:buNone/>
            </a:pPr>
            <a:r>
              <a:rPr lang="zh-CN" altLang="en-US" sz="2800" dirty="0">
                <a:latin typeface="微软雅黑" panose="020B0503020204020204" pitchFamily="34" charset="-122"/>
              </a:rPr>
              <a:t>如被投资单位发行了分类为权益的</a:t>
            </a:r>
            <a:r>
              <a:rPr lang="zh-CN" altLang="en-US" sz="2800" dirty="0">
                <a:solidFill>
                  <a:srgbClr val="CC0000"/>
                </a:solidFill>
                <a:latin typeface="微软雅黑" panose="020B0503020204020204" pitchFamily="34" charset="-122"/>
              </a:rPr>
              <a:t>可累积优先股</a:t>
            </a:r>
            <a:r>
              <a:rPr lang="zh-CN" altLang="en-US" sz="2800" dirty="0">
                <a:latin typeface="微软雅黑" panose="020B0503020204020204" pitchFamily="34" charset="-122"/>
              </a:rPr>
              <a:t>等类似的权益工具，无论被投资单位</a:t>
            </a:r>
            <a:r>
              <a:rPr lang="zh-CN" altLang="en-US" sz="2800" dirty="0">
                <a:solidFill>
                  <a:srgbClr val="0000CC"/>
                </a:solidFill>
                <a:latin typeface="微软雅黑" panose="020B0503020204020204" pitchFamily="34" charset="-122"/>
              </a:rPr>
              <a:t>是否宣告</a:t>
            </a:r>
            <a:r>
              <a:rPr lang="zh-CN" altLang="en-US" sz="2800" dirty="0">
                <a:latin typeface="微软雅黑" panose="020B0503020204020204" pitchFamily="34" charset="-122"/>
              </a:rPr>
              <a:t>分配优先股股利，投资方计算应享有被投资单位实现的净利润时，均应将归属于其他投资方的</a:t>
            </a:r>
            <a:r>
              <a:rPr lang="zh-CN" altLang="en-US" sz="2800" dirty="0">
                <a:solidFill>
                  <a:srgbClr val="0000CC"/>
                </a:solidFill>
                <a:latin typeface="微软雅黑" panose="020B0503020204020204" pitchFamily="34" charset="-122"/>
              </a:rPr>
              <a:t>累积优先股股利</a:t>
            </a:r>
            <a:r>
              <a:rPr lang="zh-CN" altLang="en-US" sz="2800" dirty="0">
                <a:solidFill>
                  <a:srgbClr val="CC0000"/>
                </a:solidFill>
                <a:latin typeface="微软雅黑" panose="020B0503020204020204" pitchFamily="34" charset="-122"/>
              </a:rPr>
              <a:t>予以剔除</a:t>
            </a:r>
            <a:r>
              <a:rPr lang="zh-CN" altLang="en-US" sz="2800" dirty="0">
                <a:solidFill>
                  <a:srgbClr val="0000CC"/>
                </a:solidFill>
                <a:latin typeface="微软雅黑" panose="020B0503020204020204" pitchFamily="34" charset="-122"/>
              </a:rPr>
              <a:t>。</a:t>
            </a:r>
            <a:endParaRPr lang="zh-CN" altLang="en-US" sz="2800" dirty="0">
              <a:solidFill>
                <a:srgbClr val="CC0000"/>
              </a:solidFill>
              <a:latin typeface="微软雅黑" panose="020B0503020204020204" pitchFamily="34"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7" name="Text Box 2"/>
          <p:cNvSpPr txBox="1"/>
          <p:nvPr/>
        </p:nvSpPr>
        <p:spPr>
          <a:xfrm>
            <a:off x="334963" y="765175"/>
            <a:ext cx="11233150" cy="2403475"/>
          </a:xfrm>
          <a:prstGeom prst="rect">
            <a:avLst/>
          </a:prstGeom>
          <a:noFill/>
          <a:ln w="9525" cap="flat" cmpd="sng">
            <a:solidFill>
              <a:srgbClr val="000000"/>
            </a:solidFill>
            <a:prstDash val="lgDashDotDot"/>
            <a:miter/>
            <a:headEnd type="none" w="med" len="med"/>
            <a:tailEnd type="none" w="med" len="med"/>
          </a:ln>
        </p:spPr>
        <p:txBody>
          <a:bodyPr lIns="108850" tIns="54425" rIns="108850" bIns="54425">
            <a:spAutoFit/>
          </a:bodyPr>
          <a:p>
            <a:pPr algn="just" eaLnBrk="1" hangingPunct="1">
              <a:lnSpc>
                <a:spcPct val="125000"/>
              </a:lnSpc>
              <a:spcBef>
                <a:spcPct val="10000"/>
              </a:spcBef>
              <a:buFontTx/>
            </a:pPr>
            <a:r>
              <a:rPr lang="en-US" altLang="zh-CN" sz="2400" b="1" dirty="0">
                <a:solidFill>
                  <a:srgbClr val="C00000"/>
                </a:solidFill>
                <a:latin typeface="微软雅黑" panose="020B0503020204020204" pitchFamily="34" charset="-122"/>
              </a:rPr>
              <a:t>【</a:t>
            </a:r>
            <a:r>
              <a:rPr lang="zh-CN" altLang="en-US" sz="2400" b="1" dirty="0">
                <a:solidFill>
                  <a:srgbClr val="C00000"/>
                </a:solidFill>
                <a:latin typeface="微软雅黑" panose="020B0503020204020204" pitchFamily="34" charset="-122"/>
              </a:rPr>
              <a:t>例题</a:t>
            </a:r>
            <a:r>
              <a:rPr lang="en-US" altLang="zh-CN" sz="2400" b="1" dirty="0">
                <a:solidFill>
                  <a:srgbClr val="C00000"/>
                </a:solidFill>
                <a:latin typeface="微软雅黑" panose="020B0503020204020204" pitchFamily="34" charset="-122"/>
              </a:rPr>
              <a:t>10】</a:t>
            </a:r>
            <a:r>
              <a:rPr lang="en-US" altLang="zh-CN" sz="2400" dirty="0">
                <a:solidFill>
                  <a:srgbClr val="000000"/>
                </a:solidFill>
                <a:latin typeface="微软雅黑" panose="020B0503020204020204" pitchFamily="34" charset="-122"/>
              </a:rPr>
              <a:t> 2015</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日，甲股份有限公司以</a:t>
            </a:r>
            <a:r>
              <a:rPr lang="en-US" altLang="zh-CN" sz="2400" dirty="0">
                <a:solidFill>
                  <a:srgbClr val="000000"/>
                </a:solidFill>
                <a:latin typeface="微软雅黑" panose="020B0503020204020204" pitchFamily="34" charset="-122"/>
              </a:rPr>
              <a:t>500</a:t>
            </a:r>
            <a:r>
              <a:rPr lang="zh-CN" altLang="en-US" sz="2400" dirty="0">
                <a:solidFill>
                  <a:srgbClr val="000000"/>
                </a:solidFill>
                <a:latin typeface="微软雅黑" panose="020B0503020204020204" pitchFamily="34" charset="-122"/>
              </a:rPr>
              <a:t>万元取得</a:t>
            </a:r>
            <a:r>
              <a:rPr lang="en-US" altLang="zh-CN" sz="2400" dirty="0">
                <a:solidFill>
                  <a:srgbClr val="000000"/>
                </a:solidFill>
                <a:latin typeface="微软雅黑" panose="020B0503020204020204" pitchFamily="34" charset="-122"/>
              </a:rPr>
              <a:t>D</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30</a:t>
            </a:r>
            <a:r>
              <a:rPr lang="zh-CN" altLang="en-US" sz="2400" dirty="0">
                <a:solidFill>
                  <a:srgbClr val="000000"/>
                </a:solidFill>
                <a:latin typeface="微软雅黑" panose="020B0503020204020204" pitchFamily="34" charset="-122"/>
              </a:rPr>
              <a:t>％的股权，并对</a:t>
            </a:r>
            <a:r>
              <a:rPr lang="en-US" altLang="zh-CN" sz="2400" dirty="0">
                <a:solidFill>
                  <a:srgbClr val="000000"/>
                </a:solidFill>
                <a:latin typeface="微软雅黑" panose="020B0503020204020204" pitchFamily="34" charset="-122"/>
              </a:rPr>
              <a:t>D</a:t>
            </a:r>
            <a:r>
              <a:rPr lang="zh-CN" altLang="en-US" sz="2400" dirty="0">
                <a:solidFill>
                  <a:srgbClr val="000000"/>
                </a:solidFill>
                <a:latin typeface="微软雅黑" panose="020B0503020204020204" pitchFamily="34" charset="-122"/>
              </a:rPr>
              <a:t>公司有重大影响，取得投资时</a:t>
            </a:r>
            <a:r>
              <a:rPr lang="en-US" altLang="zh-CN" sz="2400" dirty="0">
                <a:solidFill>
                  <a:srgbClr val="000000"/>
                </a:solidFill>
                <a:latin typeface="微软雅黑" panose="020B0503020204020204" pitchFamily="34" charset="-122"/>
              </a:rPr>
              <a:t>D</a:t>
            </a:r>
            <a:r>
              <a:rPr lang="zh-CN" altLang="en-US" sz="2400" dirty="0">
                <a:solidFill>
                  <a:srgbClr val="000000"/>
                </a:solidFill>
                <a:latin typeface="微软雅黑" panose="020B0503020204020204" pitchFamily="34" charset="-122"/>
              </a:rPr>
              <a:t>公司的固定资产公允价值为</a:t>
            </a:r>
            <a:r>
              <a:rPr lang="en-US" altLang="zh-CN" sz="2400" dirty="0">
                <a:solidFill>
                  <a:srgbClr val="000000"/>
                </a:solidFill>
                <a:latin typeface="微软雅黑" panose="020B0503020204020204" pitchFamily="34" charset="-122"/>
              </a:rPr>
              <a:t>1000 </a:t>
            </a:r>
            <a:r>
              <a:rPr lang="zh-CN" altLang="en-US" sz="2400" dirty="0">
                <a:solidFill>
                  <a:srgbClr val="000000"/>
                </a:solidFill>
                <a:latin typeface="微软雅黑" panose="020B0503020204020204" pitchFamily="34" charset="-122"/>
              </a:rPr>
              <a:t>万元，账面价值为</a:t>
            </a:r>
            <a:r>
              <a:rPr lang="en-US" altLang="zh-CN" sz="2400" dirty="0">
                <a:solidFill>
                  <a:srgbClr val="000000"/>
                </a:solidFill>
                <a:latin typeface="微软雅黑" panose="020B0503020204020204" pitchFamily="34" charset="-122"/>
              </a:rPr>
              <a:t>500 </a:t>
            </a:r>
            <a:r>
              <a:rPr lang="zh-CN" altLang="en-US" sz="2400" dirty="0">
                <a:solidFill>
                  <a:srgbClr val="000000"/>
                </a:solidFill>
                <a:latin typeface="微软雅黑" panose="020B0503020204020204" pitchFamily="34" charset="-122"/>
              </a:rPr>
              <a:t>万元，剩余使用年限为</a:t>
            </a:r>
            <a:r>
              <a:rPr lang="en-US" altLang="zh-CN" sz="2400" dirty="0">
                <a:solidFill>
                  <a:srgbClr val="000000"/>
                </a:solidFill>
                <a:latin typeface="微软雅黑" panose="020B0503020204020204" pitchFamily="34" charset="-122"/>
              </a:rPr>
              <a:t>10 </a:t>
            </a:r>
            <a:r>
              <a:rPr lang="zh-CN" altLang="en-US" sz="2400" dirty="0">
                <a:solidFill>
                  <a:srgbClr val="000000"/>
                </a:solidFill>
                <a:latin typeface="微软雅黑" panose="020B0503020204020204" pitchFamily="34" charset="-122"/>
              </a:rPr>
              <a:t>年，净残值为零，按照年限平均法计提折旧。</a:t>
            </a:r>
            <a:r>
              <a:rPr lang="en-US" altLang="zh-CN" sz="2400" dirty="0">
                <a:solidFill>
                  <a:srgbClr val="000000"/>
                </a:solidFill>
                <a:latin typeface="微软雅黑" panose="020B0503020204020204" pitchFamily="34" charset="-122"/>
              </a:rPr>
              <a:t>D</a:t>
            </a:r>
            <a:r>
              <a:rPr lang="zh-CN" altLang="en-US" sz="2400" dirty="0">
                <a:solidFill>
                  <a:srgbClr val="000000"/>
                </a:solidFill>
                <a:latin typeface="微软雅黑" panose="020B0503020204020204" pitchFamily="34" charset="-122"/>
              </a:rPr>
              <a:t>公司</a:t>
            </a:r>
            <a:r>
              <a:rPr lang="en-US" altLang="zh-CN" sz="2400" dirty="0">
                <a:solidFill>
                  <a:srgbClr val="000000"/>
                </a:solidFill>
                <a:latin typeface="微软雅黑" panose="020B0503020204020204" pitchFamily="34" charset="-122"/>
              </a:rPr>
              <a:t>2013</a:t>
            </a:r>
            <a:r>
              <a:rPr lang="zh-CN" altLang="en-US" sz="2400" dirty="0">
                <a:solidFill>
                  <a:srgbClr val="000000"/>
                </a:solidFill>
                <a:latin typeface="微软雅黑" panose="020B0503020204020204" pitchFamily="34" charset="-122"/>
              </a:rPr>
              <a:t>年度利润表中净利润为</a:t>
            </a:r>
            <a:r>
              <a:rPr lang="en-US" altLang="zh-CN" sz="2400" dirty="0">
                <a:solidFill>
                  <a:srgbClr val="000000"/>
                </a:solidFill>
                <a:latin typeface="微软雅黑" panose="020B0503020204020204" pitchFamily="34" charset="-122"/>
              </a:rPr>
              <a:t>600</a:t>
            </a:r>
            <a:r>
              <a:rPr lang="zh-CN" altLang="en-US" sz="2400" dirty="0">
                <a:solidFill>
                  <a:srgbClr val="000000"/>
                </a:solidFill>
                <a:latin typeface="微软雅黑" panose="020B0503020204020204" pitchFamily="34" charset="-122"/>
              </a:rPr>
              <a:t>万元。假定不考虑公允价值调整的所得税影响，甲公司</a:t>
            </a:r>
            <a:r>
              <a:rPr lang="en-US" altLang="zh-CN" sz="2400" dirty="0">
                <a:solidFill>
                  <a:srgbClr val="000000"/>
                </a:solidFill>
                <a:latin typeface="微软雅黑" panose="020B0503020204020204" pitchFamily="34" charset="-122"/>
              </a:rPr>
              <a:t>2015</a:t>
            </a:r>
            <a:r>
              <a:rPr lang="zh-CN" altLang="en-US" sz="2400" dirty="0">
                <a:solidFill>
                  <a:srgbClr val="000000"/>
                </a:solidFill>
                <a:latin typeface="微软雅黑" panose="020B0503020204020204" pitchFamily="34" charset="-122"/>
              </a:rPr>
              <a:t>年度对</a:t>
            </a:r>
            <a:r>
              <a:rPr lang="en-US" altLang="zh-CN" sz="2400" dirty="0">
                <a:solidFill>
                  <a:srgbClr val="000000"/>
                </a:solidFill>
                <a:latin typeface="微软雅黑" panose="020B0503020204020204" pitchFamily="34" charset="-122"/>
              </a:rPr>
              <a:t>D</a:t>
            </a:r>
            <a:r>
              <a:rPr lang="zh-CN" altLang="en-US" sz="2400" dirty="0">
                <a:solidFill>
                  <a:srgbClr val="000000"/>
                </a:solidFill>
                <a:latin typeface="微软雅黑" panose="020B0503020204020204" pitchFamily="34" charset="-122"/>
              </a:rPr>
              <a:t>公司投资应确认的投资收益计算确定如下：</a:t>
            </a:r>
            <a:endParaRPr lang="zh-CN" altLang="en-US" sz="2400" dirty="0">
              <a:solidFill>
                <a:srgbClr val="000000"/>
              </a:solidFill>
              <a:latin typeface="微软雅黑" panose="020B0503020204020204" pitchFamily="34" charset="-122"/>
            </a:endParaRPr>
          </a:p>
        </p:txBody>
      </p:sp>
      <p:sp>
        <p:nvSpPr>
          <p:cNvPr id="70659" name="Rectangle 3"/>
          <p:cNvSpPr/>
          <p:nvPr/>
        </p:nvSpPr>
        <p:spPr>
          <a:xfrm>
            <a:off x="484188" y="3365500"/>
            <a:ext cx="11071225" cy="2746375"/>
          </a:xfrm>
          <a:prstGeom prst="rect">
            <a:avLst/>
          </a:prstGeom>
          <a:noFill/>
          <a:ln w="9525" cap="flat" cmpd="sng">
            <a:solidFill>
              <a:srgbClr val="000000"/>
            </a:solidFill>
            <a:prstDash val="lgDashDotDot"/>
            <a:miter/>
            <a:headEnd type="none" w="med" len="med"/>
            <a:tailEnd type="none" w="med" len="med"/>
          </a:ln>
        </p:spPr>
        <p:txBody>
          <a:bodyPr lIns="108850" tIns="54425" rIns="108850" bIns="54425">
            <a:spAutoFit/>
          </a:bodyPr>
          <a:p>
            <a:pPr eaLnBrk="1" hangingPunct="1">
              <a:lnSpc>
                <a:spcPct val="120000"/>
              </a:lnSpc>
              <a:buFontTx/>
            </a:pPr>
            <a:r>
              <a:rPr lang="zh-CN" altLang="en-US" sz="2400" dirty="0">
                <a:solidFill>
                  <a:srgbClr val="0000CC"/>
                </a:solidFill>
                <a:latin typeface="微软雅黑" panose="020B0503020204020204" pitchFamily="34" charset="-122"/>
              </a:rPr>
              <a:t>按固定资产的公允价值与账面价值的差额调整增加的折旧</a:t>
            </a:r>
            <a:endParaRPr lang="zh-CN" altLang="en-US" sz="2400" dirty="0">
              <a:solidFill>
                <a:srgbClr val="0000CC"/>
              </a:solidFill>
              <a:latin typeface="微软雅黑" panose="020B0503020204020204" pitchFamily="34" charset="-122"/>
            </a:endParaRPr>
          </a:p>
          <a:p>
            <a:pPr eaLnBrk="1" hangingPunct="1">
              <a:lnSpc>
                <a:spcPct val="120000"/>
              </a:lnSpc>
              <a:buFontTx/>
            </a:pPr>
            <a:r>
              <a:rPr lang="zh-CN" altLang="en-US" sz="2400" dirty="0">
                <a:solidFill>
                  <a:srgbClr val="000000"/>
                </a:solidFill>
                <a:latin typeface="微软雅黑" panose="020B0503020204020204" pitchFamily="34" charset="-122"/>
              </a:rPr>
              <a:t>      ＝</a:t>
            </a:r>
            <a:r>
              <a:rPr lang="en-US" altLang="zh-CN" sz="2400" dirty="0">
                <a:solidFill>
                  <a:srgbClr val="000000"/>
                </a:solidFill>
                <a:latin typeface="微软雅黑" panose="020B0503020204020204" pitchFamily="34" charset="-122"/>
              </a:rPr>
              <a:t>1000/10</a:t>
            </a:r>
            <a:r>
              <a:rPr lang="zh-CN" altLang="zh-CN"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500/10</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50</a:t>
            </a:r>
            <a:r>
              <a:rPr lang="zh-CN" altLang="en-US" sz="2400" dirty="0">
                <a:solidFill>
                  <a:srgbClr val="000000"/>
                </a:solidFill>
                <a:latin typeface="微软雅黑" panose="020B0503020204020204" pitchFamily="34" charset="-122"/>
              </a:rPr>
              <a:t>（万元）</a:t>
            </a:r>
            <a:endParaRPr lang="zh-CN" altLang="en-US" sz="2400" dirty="0">
              <a:solidFill>
                <a:srgbClr val="000000"/>
              </a:solidFill>
              <a:latin typeface="微软雅黑" panose="020B0503020204020204" pitchFamily="34" charset="-122"/>
            </a:endParaRPr>
          </a:p>
          <a:p>
            <a:pPr eaLnBrk="1" hangingPunct="1">
              <a:lnSpc>
                <a:spcPct val="120000"/>
              </a:lnSpc>
              <a:buFontTx/>
            </a:pPr>
            <a:r>
              <a:rPr lang="zh-CN" altLang="en-US" sz="2400" dirty="0">
                <a:solidFill>
                  <a:srgbClr val="0000CC"/>
                </a:solidFill>
                <a:latin typeface="微软雅黑" panose="020B0503020204020204" pitchFamily="34" charset="-122"/>
              </a:rPr>
              <a:t>调整后的净利润</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600</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50 </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550</a:t>
            </a:r>
            <a:r>
              <a:rPr lang="zh-CN" altLang="en-US" sz="2400" dirty="0">
                <a:solidFill>
                  <a:srgbClr val="000000"/>
                </a:solidFill>
                <a:latin typeface="微软雅黑" panose="020B0503020204020204" pitchFamily="34" charset="-122"/>
              </a:rPr>
              <a:t>（万元）</a:t>
            </a:r>
            <a:endParaRPr lang="zh-CN" altLang="en-US" sz="2400" dirty="0">
              <a:solidFill>
                <a:srgbClr val="000000"/>
              </a:solidFill>
              <a:latin typeface="微软雅黑" panose="020B0503020204020204" pitchFamily="34" charset="-122"/>
            </a:endParaRPr>
          </a:p>
          <a:p>
            <a:pPr eaLnBrk="1" hangingPunct="1">
              <a:lnSpc>
                <a:spcPct val="120000"/>
              </a:lnSpc>
              <a:buFontTx/>
            </a:pPr>
            <a:r>
              <a:rPr lang="zh-CN" altLang="en-US" sz="2400" dirty="0">
                <a:solidFill>
                  <a:srgbClr val="0000CC"/>
                </a:solidFill>
                <a:latin typeface="微软雅黑" panose="020B0503020204020204" pitchFamily="34" charset="-122"/>
              </a:rPr>
              <a:t>甲公司应确认的投资收益</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550×30</a:t>
            </a:r>
            <a:r>
              <a:rPr lang="zh-CN" altLang="en-US" sz="2400" dirty="0">
                <a:solidFill>
                  <a:srgbClr val="000000"/>
                </a:solidFill>
                <a:latin typeface="微软雅黑" panose="020B0503020204020204" pitchFamily="34" charset="-122"/>
              </a:rPr>
              <a:t>％＝</a:t>
            </a:r>
            <a:r>
              <a:rPr lang="en-US" altLang="zh-CN" sz="2400" dirty="0">
                <a:solidFill>
                  <a:srgbClr val="000000"/>
                </a:solidFill>
                <a:latin typeface="微软雅黑" panose="020B0503020204020204" pitchFamily="34" charset="-122"/>
              </a:rPr>
              <a:t>165</a:t>
            </a:r>
            <a:r>
              <a:rPr lang="zh-CN" altLang="en-US" sz="2400" dirty="0">
                <a:solidFill>
                  <a:srgbClr val="000000"/>
                </a:solidFill>
                <a:latin typeface="微软雅黑" panose="020B0503020204020204" pitchFamily="34" charset="-122"/>
              </a:rPr>
              <a:t>（万元）</a:t>
            </a:r>
            <a:endParaRPr lang="zh-CN" altLang="en-US" sz="2400" dirty="0">
              <a:solidFill>
                <a:srgbClr val="000000"/>
              </a:solidFill>
              <a:latin typeface="微软雅黑" panose="020B0503020204020204" pitchFamily="34" charset="-122"/>
            </a:endParaRPr>
          </a:p>
          <a:p>
            <a:pPr eaLnBrk="1" hangingPunct="1">
              <a:lnSpc>
                <a:spcPct val="120000"/>
              </a:lnSpc>
              <a:buFontTx/>
            </a:pPr>
            <a:r>
              <a:rPr lang="zh-CN" altLang="en-US" sz="2400" dirty="0">
                <a:solidFill>
                  <a:srgbClr val="000000"/>
                </a:solidFill>
                <a:latin typeface="微软雅黑" panose="020B0503020204020204" pitchFamily="34" charset="-122"/>
              </a:rPr>
              <a:t>借：长期股权投资</a:t>
            </a:r>
            <a:r>
              <a:rPr lang="en-US" altLang="zh-CN" sz="2400" dirty="0">
                <a:solidFill>
                  <a:srgbClr val="000000"/>
                </a:solidFill>
                <a:latin typeface="微软雅黑" panose="020B0503020204020204" pitchFamily="34" charset="-122"/>
              </a:rPr>
              <a:t>——D</a:t>
            </a:r>
            <a:r>
              <a:rPr lang="zh-CN" altLang="en-US" sz="2400" dirty="0">
                <a:solidFill>
                  <a:srgbClr val="000000"/>
                </a:solidFill>
                <a:latin typeface="微软雅黑" panose="020B0503020204020204" pitchFamily="34" charset="-122"/>
              </a:rPr>
              <a:t>公司（损益调整）    </a:t>
            </a:r>
            <a:r>
              <a:rPr lang="en-US" altLang="zh-CN" sz="2400" dirty="0">
                <a:solidFill>
                  <a:srgbClr val="000000"/>
                </a:solidFill>
                <a:latin typeface="微软雅黑" panose="020B0503020204020204" pitchFamily="34" charset="-122"/>
              </a:rPr>
              <a:t>165</a:t>
            </a:r>
            <a:endParaRPr lang="en-US" altLang="zh-CN" sz="2400" dirty="0">
              <a:solidFill>
                <a:srgbClr val="000000"/>
              </a:solidFill>
              <a:latin typeface="微软雅黑" panose="020B0503020204020204" pitchFamily="34" charset="-122"/>
            </a:endParaRPr>
          </a:p>
          <a:p>
            <a:pPr eaLnBrk="1" hangingPunct="1">
              <a:lnSpc>
                <a:spcPct val="120000"/>
              </a:lnSpc>
              <a:buFontTx/>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贷：投资收益                                                </a:t>
            </a:r>
            <a:r>
              <a:rPr lang="en-US" altLang="zh-CN" sz="2400" dirty="0">
                <a:solidFill>
                  <a:srgbClr val="000000"/>
                </a:solidFill>
                <a:latin typeface="微软雅黑" panose="020B0503020204020204" pitchFamily="34" charset="-122"/>
              </a:rPr>
              <a:t>165</a:t>
            </a:r>
            <a:endParaRPr lang="en-US" altLang="zh-CN" sz="24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0659">
                                            <p:txEl>
                                              <p:charRg st="0" end="26"/>
                                            </p:txEl>
                                          </p:spTgt>
                                        </p:tgtEl>
                                        <p:attrNameLst>
                                          <p:attrName>style.visibility</p:attrName>
                                        </p:attrNameLst>
                                      </p:cBhvr>
                                      <p:to>
                                        <p:strVal val="visible"/>
                                      </p:to>
                                    </p:set>
                                    <p:animEffect transition="in" filter="blinds(horizontal)">
                                      <p:cBhvr>
                                        <p:cTn id="7" dur="500"/>
                                        <p:tgtEl>
                                          <p:spTgt spid="70659">
                                            <p:txEl>
                                              <p:charRg st="0" end="26"/>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70659">
                                            <p:txEl>
                                              <p:charRg st="26" end="55"/>
                                            </p:txEl>
                                          </p:spTgt>
                                        </p:tgtEl>
                                        <p:attrNameLst>
                                          <p:attrName>style.visibility</p:attrName>
                                        </p:attrNameLst>
                                      </p:cBhvr>
                                      <p:to>
                                        <p:strVal val="visible"/>
                                      </p:to>
                                    </p:set>
                                    <p:animEffect transition="in" filter="blinds(horizontal)">
                                      <p:cBhvr>
                                        <p:cTn id="11" dur="500"/>
                                        <p:tgtEl>
                                          <p:spTgt spid="70659">
                                            <p:txEl>
                                              <p:charRg st="26" end="5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70659">
                                            <p:txEl>
                                              <p:charRg st="55" end="79"/>
                                            </p:txEl>
                                          </p:spTgt>
                                        </p:tgtEl>
                                        <p:attrNameLst>
                                          <p:attrName>style.visibility</p:attrName>
                                        </p:attrNameLst>
                                      </p:cBhvr>
                                      <p:to>
                                        <p:strVal val="visible"/>
                                      </p:to>
                                    </p:set>
                                    <p:animEffect transition="in" filter="blinds(horizontal)">
                                      <p:cBhvr>
                                        <p:cTn id="16" dur="500"/>
                                        <p:tgtEl>
                                          <p:spTgt spid="70659">
                                            <p:txEl>
                                              <p:charRg st="55" end="79"/>
                                            </p:txEl>
                                          </p:spTgt>
                                        </p:tgtEl>
                                      </p:cBhvr>
                                    </p:animEffect>
                                  </p:childTnLst>
                                </p:cTn>
                              </p:par>
                            </p:childTnLst>
                          </p:cTn>
                        </p:par>
                        <p:par>
                          <p:cTn id="17" fill="hold">
                            <p:stCondLst>
                              <p:cond delay="500"/>
                            </p:stCondLst>
                            <p:childTnLst>
                              <p:par>
                                <p:cTn id="18" presetID="3" presetClass="entr" presetSubtype="10" fill="hold" nodeType="afterEffect">
                                  <p:stCondLst>
                                    <p:cond delay="0"/>
                                  </p:stCondLst>
                                  <p:childTnLst>
                                    <p:set>
                                      <p:cBhvr>
                                        <p:cTn id="19" dur="1" fill="hold">
                                          <p:stCondLst>
                                            <p:cond delay="0"/>
                                          </p:stCondLst>
                                        </p:cTn>
                                        <p:tgtEl>
                                          <p:spTgt spid="70659">
                                            <p:txEl>
                                              <p:charRg st="79" end="107"/>
                                            </p:txEl>
                                          </p:spTgt>
                                        </p:tgtEl>
                                        <p:attrNameLst>
                                          <p:attrName>style.visibility</p:attrName>
                                        </p:attrNameLst>
                                      </p:cBhvr>
                                      <p:to>
                                        <p:strVal val="visible"/>
                                      </p:to>
                                    </p:set>
                                    <p:animEffect transition="in" filter="blinds(horizontal)">
                                      <p:cBhvr>
                                        <p:cTn id="20" dur="500"/>
                                        <p:tgtEl>
                                          <p:spTgt spid="70659">
                                            <p:txEl>
                                              <p:charRg st="79" end="107"/>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70659">
                                            <p:txEl>
                                              <p:charRg st="107" end="134"/>
                                            </p:txEl>
                                          </p:spTgt>
                                        </p:tgtEl>
                                        <p:attrNameLst>
                                          <p:attrName>style.visibility</p:attrName>
                                        </p:attrNameLst>
                                      </p:cBhvr>
                                      <p:to>
                                        <p:strVal val="visible"/>
                                      </p:to>
                                    </p:set>
                                    <p:animEffect transition="in" filter="blinds(horizontal)">
                                      <p:cBhvr>
                                        <p:cTn id="25" dur="500"/>
                                        <p:tgtEl>
                                          <p:spTgt spid="70659">
                                            <p:txEl>
                                              <p:charRg st="107" end="134"/>
                                            </p:txEl>
                                          </p:spTgt>
                                        </p:tgtEl>
                                      </p:cBhvr>
                                    </p:animEffect>
                                  </p:childTnLst>
                                </p:cTn>
                              </p:par>
                            </p:childTnLst>
                          </p:cTn>
                        </p:par>
                        <p:par>
                          <p:cTn id="26" fill="hold">
                            <p:stCondLst>
                              <p:cond delay="500"/>
                            </p:stCondLst>
                            <p:childTnLst>
                              <p:par>
                                <p:cTn id="27" presetID="3" presetClass="entr" presetSubtype="10" fill="hold" nodeType="afterEffect">
                                  <p:stCondLst>
                                    <p:cond delay="0"/>
                                  </p:stCondLst>
                                  <p:childTnLst>
                                    <p:set>
                                      <p:cBhvr>
                                        <p:cTn id="28" dur="1" fill="hold">
                                          <p:stCondLst>
                                            <p:cond delay="0"/>
                                          </p:stCondLst>
                                        </p:cTn>
                                        <p:tgtEl>
                                          <p:spTgt spid="70659">
                                            <p:txEl>
                                              <p:charRg st="134" end="200"/>
                                            </p:txEl>
                                          </p:spTgt>
                                        </p:tgtEl>
                                        <p:attrNameLst>
                                          <p:attrName>style.visibility</p:attrName>
                                        </p:attrNameLst>
                                      </p:cBhvr>
                                      <p:to>
                                        <p:strVal val="visible"/>
                                      </p:to>
                                    </p:set>
                                    <p:animEffect transition="in" filter="blinds(horizontal)">
                                      <p:cBhvr>
                                        <p:cTn id="29" dur="500"/>
                                        <p:tgtEl>
                                          <p:spTgt spid="70659">
                                            <p:txEl>
                                              <p:charRg st="134" end="2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1" name="Rectangle 2"/>
          <p:cNvSpPr>
            <a:spLocks noGrp="1"/>
          </p:cNvSpPr>
          <p:nvPr>
            <p:ph type="body" idx="4294967295"/>
          </p:nvPr>
        </p:nvSpPr>
        <p:spPr>
          <a:xfrm>
            <a:off x="1077595" y="1301750"/>
            <a:ext cx="11114405" cy="1186180"/>
          </a:xfrm>
          <a:prstGeom prst="rect">
            <a:avLst/>
          </a:prstGeom>
          <a:noFill/>
          <a:ln w="9525" cap="flat" cmpd="sng">
            <a:solidFill>
              <a:srgbClr val="0000CC"/>
            </a:solidFill>
            <a:prstDash val="lgDashDotDot"/>
            <a:headEnd type="none" w="med" len="med"/>
            <a:tailEnd type="none" w="med" len="med"/>
          </a:ln>
        </p:spPr>
        <p:txBody>
          <a:bodyPr lIns="108850" tIns="54425" rIns="108850" bIns="54425"/>
          <a:p>
            <a:pPr marL="0" indent="0" defTabSz="1085850" eaLnBrk="1" hangingPunct="1">
              <a:lnSpc>
                <a:spcPct val="135000"/>
              </a:lnSpc>
              <a:buNone/>
            </a:pPr>
            <a:r>
              <a:rPr lang="en-US" altLang="zh-CN" sz="2400" b="1" dirty="0">
                <a:solidFill>
                  <a:srgbClr val="FF3300"/>
                </a:solidFill>
                <a:latin typeface="微软雅黑" panose="020B0503020204020204" pitchFamily="34" charset="-122"/>
              </a:rPr>
              <a:t>◆</a:t>
            </a:r>
            <a:r>
              <a:rPr lang="zh-CN" altLang="en-US" sz="2400" b="1" dirty="0">
                <a:solidFill>
                  <a:srgbClr val="CC0000"/>
                </a:solidFill>
                <a:latin typeface="微软雅黑" panose="020B0503020204020204" pitchFamily="34" charset="-122"/>
              </a:rPr>
              <a:t>符合下列条件之一的，投资企业可以按被投资单位的账面净利润为基础，计算确认投资收益，</a:t>
            </a:r>
            <a:r>
              <a:rPr lang="zh-CN" altLang="en-US" sz="2400" b="1" dirty="0">
                <a:latin typeface="微软雅黑" panose="020B0503020204020204" pitchFamily="34" charset="-122"/>
              </a:rPr>
              <a:t>同时在会计报表附注中说明不能按照准则中规定进行核算的原因。 </a:t>
            </a:r>
            <a:endParaRPr lang="zh-CN" altLang="en-US" sz="2400" b="1" dirty="0">
              <a:latin typeface="微软雅黑" panose="020B0503020204020204" pitchFamily="34" charset="-122"/>
            </a:endParaRPr>
          </a:p>
        </p:txBody>
      </p:sp>
      <p:graphicFrame>
        <p:nvGraphicFramePr>
          <p:cNvPr id="89092" name="表格 89091"/>
          <p:cNvGraphicFramePr/>
          <p:nvPr/>
        </p:nvGraphicFramePr>
        <p:xfrm>
          <a:off x="528638" y="2911475"/>
          <a:ext cx="11139488" cy="2865438"/>
        </p:xfrm>
        <a:graphic>
          <a:graphicData uri="http://schemas.openxmlformats.org/drawingml/2006/table">
            <a:tbl>
              <a:tblPr/>
              <a:tblGrid>
                <a:gridCol w="11139488"/>
              </a:tblGrid>
              <a:tr h="7080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eaLnBrk="1" hangingPunct="1">
                        <a:lnSpc>
                          <a:spcPct val="135000"/>
                        </a:lnSpc>
                        <a:spcBef>
                          <a:spcPct val="20000"/>
                        </a:spcBef>
                        <a:buFontTx/>
                        <a:buNone/>
                      </a:pPr>
                      <a:r>
                        <a:rPr lang="en-US" altLang="zh-CN" sz="2400" dirty="0">
                          <a:solidFill>
                            <a:srgbClr val="000000"/>
                          </a:solidFill>
                          <a:latin typeface="微软雅黑" panose="020B0503020204020204" pitchFamily="34" charset="-122"/>
                          <a:cs typeface="Times New Roman" panose="02020603050405020304" pitchFamily="18" charset="0"/>
                        </a:rPr>
                        <a:t>①</a:t>
                      </a:r>
                      <a:r>
                        <a:rPr lang="zh-CN" altLang="en-US" sz="2400" dirty="0">
                          <a:solidFill>
                            <a:srgbClr val="000000"/>
                          </a:solidFill>
                          <a:latin typeface="微软雅黑" panose="020B0503020204020204" pitchFamily="34" charset="-122"/>
                          <a:cs typeface="Times New Roman" panose="02020603050405020304" pitchFamily="18" charset="0"/>
                        </a:rPr>
                        <a:t>投资企业无法合理确定取得投资时被投资单位各项可辨认资产等的公允价值；</a:t>
                      </a:r>
                      <a:endParaRPr lang="zh-CN" altLang="en-US" sz="2400" dirty="0">
                        <a:solidFill>
                          <a:srgbClr val="000000"/>
                        </a:solidFill>
                        <a:latin typeface="微软雅黑" panose="020B0503020204020204" pitchFamily="34" charset="-122"/>
                        <a:ea typeface="Times New Roman" panose="02020603050405020304" pitchFamily="18" charset="0"/>
                      </a:endParaRPr>
                    </a:p>
                  </a:txBody>
                  <a:tcPr marL="121904" marR="121904" marT="45731" marB="4573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r>
              <a:tr h="10795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eaLnBrk="1" hangingPunct="1">
                        <a:lnSpc>
                          <a:spcPct val="135000"/>
                        </a:lnSpc>
                        <a:spcBef>
                          <a:spcPct val="20000"/>
                        </a:spcBef>
                        <a:buFontTx/>
                        <a:buNone/>
                      </a:pPr>
                      <a:r>
                        <a:rPr lang="en-US" altLang="zh-CN" sz="2400" dirty="0">
                          <a:solidFill>
                            <a:srgbClr val="000000"/>
                          </a:solidFill>
                          <a:latin typeface="微软雅黑" panose="020B0503020204020204" pitchFamily="34" charset="-122"/>
                          <a:cs typeface="Times New Roman" panose="02020603050405020304" pitchFamily="18" charset="0"/>
                        </a:rPr>
                        <a:t>②</a:t>
                      </a:r>
                      <a:r>
                        <a:rPr lang="zh-CN" altLang="en-US" sz="2400" dirty="0">
                          <a:solidFill>
                            <a:srgbClr val="000000"/>
                          </a:solidFill>
                          <a:latin typeface="微软雅黑" panose="020B0503020204020204" pitchFamily="34" charset="-122"/>
                          <a:cs typeface="Times New Roman" panose="02020603050405020304" pitchFamily="18" charset="0"/>
                        </a:rPr>
                        <a:t>投资时被投资单位可辨认资产等的公允价值与其账面价值相比，两者之间的差额不具重要性的；</a:t>
                      </a:r>
                      <a:endParaRPr lang="zh-CN" altLang="en-US" sz="2400" dirty="0">
                        <a:solidFill>
                          <a:srgbClr val="000000"/>
                        </a:solidFill>
                        <a:latin typeface="微软雅黑" panose="020B0503020204020204" pitchFamily="34" charset="-122"/>
                        <a:ea typeface="Times New Roman" panose="02020603050405020304" pitchFamily="18" charset="0"/>
                      </a:endParaRPr>
                    </a:p>
                  </a:txBody>
                  <a:tcPr marL="121904" marR="121904" marT="45731" marB="4573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r>
              <a:tr h="107791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eaLnBrk="1" hangingPunct="1">
                        <a:lnSpc>
                          <a:spcPct val="135000"/>
                        </a:lnSpc>
                        <a:spcBef>
                          <a:spcPct val="20000"/>
                        </a:spcBef>
                        <a:buFontTx/>
                        <a:buNone/>
                      </a:pPr>
                      <a:r>
                        <a:rPr lang="en-US" altLang="zh-CN" sz="2400" dirty="0">
                          <a:solidFill>
                            <a:srgbClr val="000000"/>
                          </a:solidFill>
                          <a:latin typeface="微软雅黑" panose="020B0503020204020204" pitchFamily="34" charset="-122"/>
                          <a:cs typeface="Times New Roman" panose="02020603050405020304" pitchFamily="18" charset="0"/>
                        </a:rPr>
                        <a:t>③</a:t>
                      </a:r>
                      <a:r>
                        <a:rPr lang="zh-CN" altLang="en-US" sz="2400" dirty="0">
                          <a:solidFill>
                            <a:srgbClr val="000000"/>
                          </a:solidFill>
                          <a:latin typeface="微软雅黑" panose="020B0503020204020204" pitchFamily="34" charset="-122"/>
                          <a:cs typeface="Times New Roman" panose="02020603050405020304" pitchFamily="18" charset="0"/>
                        </a:rPr>
                        <a:t>其他原因导致无法取得被投资单位的有关资料，不能按照准则中的规定对被投资单位净损益进行调整的。</a:t>
                      </a:r>
                      <a:endParaRPr lang="zh-CN" altLang="en-US" sz="2400" dirty="0">
                        <a:solidFill>
                          <a:srgbClr val="000000"/>
                        </a:solidFill>
                        <a:latin typeface="微软雅黑" panose="020B0503020204020204" pitchFamily="34" charset="-122"/>
                        <a:ea typeface="Times New Roman" panose="02020603050405020304" pitchFamily="18" charset="0"/>
                      </a:endParaRPr>
                    </a:p>
                  </a:txBody>
                  <a:tcPr marL="121904" marR="121904" marT="45731" marB="4573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9092"/>
                                        </p:tgtEl>
                                        <p:attrNameLst>
                                          <p:attrName>style.visibility</p:attrName>
                                        </p:attrNameLst>
                                      </p:cBhvr>
                                      <p:to>
                                        <p:strVal val="visible"/>
                                      </p:to>
                                    </p:set>
                                    <p:animEffect transition="in" filter="blinds(horizontal)">
                                      <p:cBhvr>
                                        <p:cTn id="7" dur="500"/>
                                        <p:tgtEl>
                                          <p:spTgt spid="89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AutoShape 2"/>
          <p:cNvSpPr>
            <a:spLocks noChangeArrowheads="1"/>
          </p:cNvSpPr>
          <p:nvPr/>
        </p:nvSpPr>
        <p:spPr bwMode="auto">
          <a:xfrm>
            <a:off x="647635" y="1117962"/>
            <a:ext cx="10560262" cy="1346140"/>
          </a:xfrm>
          <a:prstGeom prst="downArrowCallout">
            <a:avLst>
              <a:gd name="adj1" fmla="val 152793"/>
              <a:gd name="adj2" fmla="val 152849"/>
              <a:gd name="adj3" fmla="val 22796"/>
              <a:gd name="adj4" fmla="val 66667"/>
            </a:avLst>
          </a:prstGeom>
          <a:gradFill rotWithShape="1">
            <a:gsLst>
              <a:gs pos="0">
                <a:srgbClr val="CCFFFF">
                  <a:gamma/>
                  <a:shade val="46275"/>
                  <a:invGamma/>
                  <a:alpha val="48000"/>
                </a:srgbClr>
              </a:gs>
              <a:gs pos="50000">
                <a:srgbClr val="CCFFFF">
                  <a:alpha val="13000"/>
                </a:srgbClr>
              </a:gs>
              <a:gs pos="100000">
                <a:srgbClr val="CCFFFF">
                  <a:gamma/>
                  <a:shade val="46275"/>
                  <a:invGamma/>
                  <a:alpha val="48000"/>
                </a:srgbClr>
              </a:gs>
            </a:gsLst>
            <a:lin ang="5400000" scaled="1"/>
          </a:gradFill>
          <a:ln>
            <a:noFill/>
          </a:ln>
          <a:effectLst/>
        </p:spPr>
        <p:txBody>
          <a:bodyPr wrap="none" lIns="108850" tIns="54425" rIns="108850" bIns="54425"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rgbClr val="CC0000"/>
                </a:solidFill>
                <a:effectLst/>
                <a:uLnTx/>
                <a:uFillTx/>
                <a:latin typeface="微软雅黑" panose="020B0503020204020204" pitchFamily="34" charset="-122"/>
                <a:ea typeface="微软雅黑" panose="020B0503020204020204" pitchFamily="34" charset="-122"/>
                <a:cs typeface="+mn-cs"/>
              </a:rPr>
              <a:t>（</a:t>
            </a:r>
            <a:r>
              <a:rPr kumimoji="0" lang="en-US" altLang="zh-CN" sz="2400" b="1" i="0" u="none" strike="noStrike" kern="1200" cap="none" spc="0" normalizeH="0" baseline="0" noProof="0" smtClean="0">
                <a:ln>
                  <a:noFill/>
                </a:ln>
                <a:solidFill>
                  <a:srgbClr val="CC0000"/>
                </a:solidFill>
                <a:effectLst/>
                <a:uLnTx/>
                <a:uFillTx/>
                <a:latin typeface="微软雅黑" panose="020B0503020204020204" pitchFamily="34" charset="-122"/>
                <a:ea typeface="微软雅黑" panose="020B0503020204020204" pitchFamily="34" charset="-122"/>
                <a:cs typeface="+mn-cs"/>
              </a:rPr>
              <a:t>3</a:t>
            </a:r>
            <a:r>
              <a:rPr kumimoji="0" lang="zh-CN" altLang="en-US" sz="2400" b="1" i="0" u="none" strike="noStrike" kern="1200" cap="none" spc="0" normalizeH="0" baseline="0" noProof="0" smtClean="0">
                <a:ln>
                  <a:noFill/>
                </a:ln>
                <a:solidFill>
                  <a:srgbClr val="CC0000"/>
                </a:solidFill>
                <a:effectLst/>
                <a:uLnTx/>
                <a:uFillTx/>
                <a:latin typeface="微软雅黑" panose="020B0503020204020204" pitchFamily="34" charset="-122"/>
                <a:ea typeface="微软雅黑" panose="020B0503020204020204" pitchFamily="34" charset="-122"/>
                <a:cs typeface="+mn-cs"/>
              </a:rPr>
              <a:t>）投资企业（或纳入合并范围的子公司）与其联营企业</a:t>
            </a:r>
            <a:endParaRPr kumimoji="0" lang="zh-CN" altLang="en-US" sz="2400" b="1" i="0" u="none" strike="noStrike" kern="1200" cap="none" spc="0" normalizeH="0" baseline="0" noProof="0" smtClean="0">
              <a:ln>
                <a:noFill/>
              </a:ln>
              <a:solidFill>
                <a:srgbClr val="CC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rgbClr val="CC0000"/>
                </a:solidFill>
                <a:effectLst/>
                <a:uLnTx/>
                <a:uFillTx/>
                <a:latin typeface="微软雅黑" panose="020B0503020204020204" pitchFamily="34" charset="-122"/>
                <a:ea typeface="微软雅黑" panose="020B0503020204020204" pitchFamily="34" charset="-122"/>
                <a:cs typeface="+mn-cs"/>
              </a:rPr>
              <a:t>及合营企业之间发生的未实现内部交易损益的处理</a:t>
            </a:r>
            <a:endParaRPr kumimoji="0" lang="zh-CN" altLang="en-US" sz="2400" b="1"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61795" name="Rectangle 3"/>
          <p:cNvSpPr/>
          <p:nvPr/>
        </p:nvSpPr>
        <p:spPr>
          <a:xfrm>
            <a:off x="698500" y="2587625"/>
            <a:ext cx="10752138" cy="2038350"/>
          </a:xfrm>
          <a:prstGeom prst="rect">
            <a:avLst/>
          </a:prstGeom>
          <a:noFill/>
          <a:ln w="9525" cap="flat" cmpd="sng">
            <a:solidFill>
              <a:srgbClr val="CC0000"/>
            </a:solidFill>
            <a:prstDash val="lgDashDotDot"/>
            <a:miter/>
            <a:headEnd type="none" w="med" len="med"/>
            <a:tailEnd type="none" w="med" len="med"/>
          </a:ln>
        </p:spPr>
        <p:txBody>
          <a:bodyPr lIns="108850" tIns="54425" rIns="108850" bIns="54425">
            <a:spAutoFit/>
          </a:bodyPr>
          <a:p>
            <a:pPr eaLnBrk="1" hangingPunct="1">
              <a:lnSpc>
                <a:spcPct val="125000"/>
              </a:lnSpc>
              <a:spcBef>
                <a:spcPct val="25000"/>
              </a:spcBef>
              <a:buClr>
                <a:schemeClr val="accent1"/>
              </a:buClr>
              <a:buSzPct val="65000"/>
              <a:buFont typeface="Wingdings" panose="05000000000000000000" pitchFamily="2" charset="2"/>
            </a:pPr>
            <a:r>
              <a:rPr lang="zh-CN" altLang="en-US" sz="2400" dirty="0">
                <a:solidFill>
                  <a:srgbClr val="3333FF"/>
                </a:solidFill>
                <a:latin typeface="微软雅黑" panose="020B0503020204020204" pitchFamily="34" charset="-122"/>
              </a:rPr>
              <a:t>    投资企业与联营企业及合营企业之间发生的</a:t>
            </a:r>
            <a:r>
              <a:rPr lang="zh-CN" altLang="en-US" sz="2400" b="1" dirty="0">
                <a:solidFill>
                  <a:srgbClr val="3333FF"/>
                </a:solidFill>
                <a:latin typeface="微软雅黑" panose="020B0503020204020204" pitchFamily="34" charset="-122"/>
              </a:rPr>
              <a:t>未实现内部交易损益</a:t>
            </a:r>
            <a:r>
              <a:rPr lang="en-US" altLang="zh-CN" sz="2400" dirty="0">
                <a:solidFill>
                  <a:srgbClr val="3333FF"/>
                </a:solidFill>
                <a:latin typeface="微软雅黑" panose="020B0503020204020204" pitchFamily="34" charset="-122"/>
              </a:rPr>
              <a:t>——</a:t>
            </a:r>
            <a:r>
              <a:rPr lang="zh-CN" altLang="en-US" sz="2400" dirty="0">
                <a:solidFill>
                  <a:srgbClr val="3333FF"/>
                </a:solidFill>
                <a:latin typeface="微软雅黑" panose="020B0503020204020204" pitchFamily="34" charset="-122"/>
              </a:rPr>
              <a:t>按照持股比例计算</a:t>
            </a:r>
            <a:r>
              <a:rPr lang="zh-CN" altLang="en-US" sz="2400" b="1" dirty="0">
                <a:solidFill>
                  <a:srgbClr val="CC0000"/>
                </a:solidFill>
                <a:latin typeface="微软雅黑" panose="020B0503020204020204" pitchFamily="34" charset="-122"/>
              </a:rPr>
              <a:t>归属于投资企业</a:t>
            </a:r>
            <a:r>
              <a:rPr lang="zh-CN" altLang="en-US" sz="2400" dirty="0">
                <a:solidFill>
                  <a:srgbClr val="3333FF"/>
                </a:solidFill>
                <a:latin typeface="微软雅黑" panose="020B0503020204020204" pitchFamily="34" charset="-122"/>
              </a:rPr>
              <a:t>的部分应当予以</a:t>
            </a:r>
            <a:r>
              <a:rPr lang="zh-CN" altLang="en-US" sz="2400" b="1" dirty="0">
                <a:solidFill>
                  <a:srgbClr val="CC0000"/>
                </a:solidFill>
                <a:latin typeface="微软雅黑" panose="020B0503020204020204" pitchFamily="34" charset="-122"/>
              </a:rPr>
              <a:t>抵销</a:t>
            </a:r>
            <a:r>
              <a:rPr lang="zh-CN" altLang="en-US" sz="2400" dirty="0">
                <a:solidFill>
                  <a:srgbClr val="3333FF"/>
                </a:solidFill>
                <a:latin typeface="微软雅黑" panose="020B0503020204020204" pitchFamily="34" charset="-122"/>
              </a:rPr>
              <a:t>，在此基础上确认投资损益。</a:t>
            </a:r>
            <a:endParaRPr lang="zh-CN" altLang="en-US" sz="2400" dirty="0">
              <a:solidFill>
                <a:srgbClr val="3333FF"/>
              </a:solidFill>
              <a:latin typeface="微软雅黑" panose="020B0503020204020204" pitchFamily="34" charset="-122"/>
            </a:endParaRPr>
          </a:p>
          <a:p>
            <a:pPr eaLnBrk="1" hangingPunct="1">
              <a:lnSpc>
                <a:spcPct val="125000"/>
              </a:lnSpc>
              <a:spcBef>
                <a:spcPct val="25000"/>
              </a:spcBef>
              <a:buClr>
                <a:schemeClr val="accent1"/>
              </a:buClr>
              <a:buSzPct val="65000"/>
              <a:buFont typeface="Wingdings" panose="05000000000000000000" pitchFamily="2" charset="2"/>
            </a:pPr>
            <a:r>
              <a:rPr lang="zh-CN" altLang="en-US" sz="2400" dirty="0">
                <a:solidFill>
                  <a:srgbClr val="3333FF"/>
                </a:solidFill>
                <a:latin typeface="微软雅黑" panose="020B0503020204020204" pitchFamily="34" charset="-122"/>
              </a:rPr>
              <a:t>    投资方与被投资单位发生的</a:t>
            </a:r>
            <a:r>
              <a:rPr lang="zh-CN" altLang="en-US" sz="2400" b="1" dirty="0">
                <a:solidFill>
                  <a:srgbClr val="CC0000"/>
                </a:solidFill>
                <a:latin typeface="微软雅黑" panose="020B0503020204020204" pitchFamily="34" charset="-122"/>
              </a:rPr>
              <a:t>内部交易损失</a:t>
            </a:r>
            <a:r>
              <a:rPr lang="zh-CN" altLang="en-US" sz="2400" dirty="0">
                <a:solidFill>
                  <a:srgbClr val="3333FF"/>
                </a:solidFill>
                <a:latin typeface="微软雅黑" panose="020B0503020204020204" pitchFamily="34" charset="-122"/>
              </a:rPr>
              <a:t>，按照资产减值准则等规定属于资产减值损失的，</a:t>
            </a:r>
            <a:r>
              <a:rPr lang="zh-CN" altLang="en-US" sz="2400" b="1" dirty="0">
                <a:solidFill>
                  <a:srgbClr val="3333FF"/>
                </a:solidFill>
                <a:latin typeface="微软雅黑" panose="020B0503020204020204" pitchFamily="34" charset="-122"/>
              </a:rPr>
              <a:t>应当</a:t>
            </a:r>
            <a:r>
              <a:rPr lang="zh-CN" altLang="en-US" sz="2400" b="1" dirty="0">
                <a:solidFill>
                  <a:srgbClr val="CC0000"/>
                </a:solidFill>
                <a:latin typeface="微软雅黑" panose="020B0503020204020204" pitchFamily="34" charset="-122"/>
              </a:rPr>
              <a:t>全额确认</a:t>
            </a:r>
            <a:r>
              <a:rPr lang="zh-CN" altLang="en-US" sz="2400" dirty="0">
                <a:solidFill>
                  <a:srgbClr val="3333FF"/>
                </a:solidFill>
                <a:latin typeface="微软雅黑" panose="020B0503020204020204" pitchFamily="34" charset="-122"/>
              </a:rPr>
              <a:t>。</a:t>
            </a:r>
            <a:endParaRPr lang="zh-CN" altLang="en-US" sz="2400" dirty="0">
              <a:solidFill>
                <a:srgbClr val="3333FF"/>
              </a:solidFill>
              <a:latin typeface="微软雅黑" panose="020B0503020204020204" pitchFamily="34" charset="-122"/>
            </a:endParaRPr>
          </a:p>
        </p:txBody>
      </p:sp>
      <p:sp>
        <p:nvSpPr>
          <p:cNvPr id="161796" name="Rectangle 4"/>
          <p:cNvSpPr/>
          <p:nvPr/>
        </p:nvSpPr>
        <p:spPr>
          <a:xfrm>
            <a:off x="711200" y="5181600"/>
            <a:ext cx="8143875" cy="473075"/>
          </a:xfrm>
          <a:prstGeom prst="rect">
            <a:avLst/>
          </a:prstGeom>
          <a:noFill/>
          <a:ln w="9525">
            <a:noFill/>
          </a:ln>
        </p:spPr>
        <p:txBody>
          <a:bodyPr wrap="none" lIns="108850" tIns="54425" rIns="108850" bIns="54425">
            <a:spAutoFit/>
          </a:bodyPr>
          <a:p>
            <a:pPr eaLnBrk="1" hangingPunct="1">
              <a:buFontTx/>
            </a:pPr>
            <a:r>
              <a:rPr lang="zh-CN" altLang="en-US" sz="2400" b="1" dirty="0">
                <a:solidFill>
                  <a:srgbClr val="CC0000"/>
                </a:solidFill>
                <a:latin typeface="微软雅黑" panose="020B0503020204020204" pitchFamily="34" charset="-122"/>
              </a:rPr>
              <a:t>具体又要区分投出或出售资产的交易是否构成业务分别处理</a:t>
            </a:r>
            <a:endParaRPr lang="zh-CN" altLang="en-US" sz="2400" b="1" dirty="0">
              <a:solidFill>
                <a:srgbClr val="CC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1795"/>
                                        </p:tgtEl>
                                        <p:attrNameLst>
                                          <p:attrName>style.visibility</p:attrName>
                                        </p:attrNameLst>
                                      </p:cBhvr>
                                      <p:to>
                                        <p:strVal val="visible"/>
                                      </p:to>
                                    </p:set>
                                    <p:animEffect transition="in" filter="blinds(horizontal)">
                                      <p:cBhvr>
                                        <p:cTn id="7" dur="500"/>
                                        <p:tgtEl>
                                          <p:spTgt spid="16179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61796"/>
                                        </p:tgtEl>
                                        <p:attrNameLst>
                                          <p:attrName>style.visibility</p:attrName>
                                        </p:attrNameLst>
                                      </p:cBhvr>
                                      <p:to>
                                        <p:strVal val="visible"/>
                                      </p:to>
                                    </p:set>
                                    <p:animEffect transition="in" filter="blinds(horizontal)">
                                      <p:cBhvr>
                                        <p:cTn id="11" dur="500"/>
                                        <p:tgtEl>
                                          <p:spTgt spid="161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animBg="1"/>
      <p:bldP spid="16179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9" name="AutoShape 2"/>
          <p:cNvSpPr/>
          <p:nvPr/>
        </p:nvSpPr>
        <p:spPr>
          <a:xfrm>
            <a:off x="723900" y="825500"/>
            <a:ext cx="10560050" cy="1714500"/>
          </a:xfrm>
          <a:prstGeom prst="downArrowCallout">
            <a:avLst>
              <a:gd name="adj1" fmla="val 139494"/>
              <a:gd name="adj2" fmla="val 129914"/>
              <a:gd name="adj3" fmla="val 28541"/>
              <a:gd name="adj4" fmla="val 66667"/>
            </a:avLst>
          </a:prstGeom>
          <a:noFill/>
          <a:ln w="9525" cap="flat" cmpd="sng">
            <a:solidFill>
              <a:srgbClr val="FF0000"/>
            </a:solidFill>
            <a:prstDash val="solid"/>
            <a:miter/>
            <a:headEnd type="none" w="med" len="med"/>
            <a:tailEnd type="none" w="med" len="med"/>
          </a:ln>
        </p:spPr>
        <p:txBody>
          <a:bodyPr wrap="none" lIns="108850" tIns="54425" rIns="108850" bIns="54425" anchor="ctr" anchorCtr="0"/>
          <a:p>
            <a:pPr eaLnBrk="1" hangingPunct="1">
              <a:lnSpc>
                <a:spcPct val="120000"/>
              </a:lnSpc>
              <a:buFontTx/>
            </a:pPr>
            <a:r>
              <a:rPr lang="en-US" altLang="zh-CN" sz="2400" dirty="0">
                <a:solidFill>
                  <a:srgbClr val="0000CC"/>
                </a:solidFill>
                <a:latin typeface="微软雅黑" panose="020B0503020204020204" pitchFamily="34" charset="-122"/>
              </a:rPr>
              <a:t>  1</a:t>
            </a:r>
            <a:r>
              <a:rPr lang="zh-CN" altLang="en-US" sz="2400" dirty="0">
                <a:solidFill>
                  <a:srgbClr val="0000CC"/>
                </a:solidFill>
                <a:latin typeface="微软雅黑" panose="020B0503020204020204" pitchFamily="34" charset="-122"/>
              </a:rPr>
              <a:t>）投资企业与其联营企业、合营企业之间发生的</a:t>
            </a:r>
            <a:r>
              <a:rPr lang="zh-CN" altLang="en-US" sz="2400" dirty="0">
                <a:solidFill>
                  <a:srgbClr val="CC0000"/>
                </a:solidFill>
                <a:latin typeface="微软雅黑" panose="020B0503020204020204" pitchFamily="34" charset="-122"/>
              </a:rPr>
              <a:t>投出或出售资产的交易，</a:t>
            </a:r>
            <a:endParaRPr lang="zh-CN" altLang="en-US" sz="2400" dirty="0">
              <a:solidFill>
                <a:srgbClr val="0000CC"/>
              </a:solidFill>
              <a:latin typeface="微软雅黑" panose="020B0503020204020204" pitchFamily="34" charset="-122"/>
            </a:endParaRPr>
          </a:p>
          <a:p>
            <a:pPr eaLnBrk="1" hangingPunct="1">
              <a:lnSpc>
                <a:spcPct val="120000"/>
              </a:lnSpc>
              <a:buFontTx/>
            </a:pPr>
            <a:r>
              <a:rPr lang="zh-CN" altLang="en-US" sz="2400" dirty="0">
                <a:solidFill>
                  <a:srgbClr val="CC0000"/>
                </a:solidFill>
                <a:latin typeface="微软雅黑" panose="020B0503020204020204" pitchFamily="34" charset="-122"/>
              </a:rPr>
              <a:t>       该资产构成业务的</a:t>
            </a:r>
            <a:r>
              <a:rPr lang="zh-CN" altLang="en-US" sz="2400" dirty="0">
                <a:solidFill>
                  <a:srgbClr val="0000CC"/>
                </a:solidFill>
                <a:latin typeface="微软雅黑" panose="020B0503020204020204" pitchFamily="34" charset="-122"/>
              </a:rPr>
              <a:t>（按企业合并和合并财务报表准则的规定处理）</a:t>
            </a:r>
            <a:endParaRPr lang="zh-CN" altLang="en-US" sz="2400" dirty="0">
              <a:solidFill>
                <a:srgbClr val="0000CC"/>
              </a:solidFill>
              <a:latin typeface="微软雅黑" panose="020B0503020204020204" pitchFamily="34" charset="-122"/>
            </a:endParaRPr>
          </a:p>
        </p:txBody>
      </p:sp>
      <p:sp>
        <p:nvSpPr>
          <p:cNvPr id="162819" name="Rectangle 3"/>
          <p:cNvSpPr/>
          <p:nvPr/>
        </p:nvSpPr>
        <p:spPr>
          <a:xfrm>
            <a:off x="508000" y="2438400"/>
            <a:ext cx="11277600" cy="960438"/>
          </a:xfrm>
          <a:prstGeom prst="rect">
            <a:avLst/>
          </a:prstGeom>
          <a:noFill/>
          <a:ln w="9525" cap="flat" cmpd="sng">
            <a:solidFill>
              <a:schemeClr val="tx1"/>
            </a:solidFill>
            <a:prstDash val="lgDashDotDot"/>
            <a:miter/>
            <a:headEnd type="none" w="med" len="med"/>
            <a:tailEnd type="none" w="med" len="med"/>
          </a:ln>
        </p:spPr>
        <p:txBody>
          <a:bodyPr lIns="108850" tIns="54425" rIns="108850" bIns="54425">
            <a:spAutoFit/>
          </a:bodyPr>
          <a:p>
            <a:pPr eaLnBrk="1" hangingPunct="1">
              <a:lnSpc>
                <a:spcPct val="115000"/>
              </a:lnSpc>
              <a:spcBef>
                <a:spcPct val="20000"/>
              </a:spcBef>
              <a:buFontTx/>
            </a:pPr>
            <a:r>
              <a:rPr lang="en-US" altLang="zh-CN" sz="2400" dirty="0">
                <a:solidFill>
                  <a:srgbClr val="0000CC"/>
                </a:solidFill>
                <a:latin typeface="微软雅黑" panose="020B0503020204020204" pitchFamily="34" charset="-122"/>
              </a:rPr>
              <a:t>①</a:t>
            </a:r>
            <a:r>
              <a:rPr lang="zh-CN" altLang="en-US" sz="2400" dirty="0">
                <a:solidFill>
                  <a:srgbClr val="CC0000"/>
                </a:solidFill>
                <a:latin typeface="微软雅黑" panose="020B0503020204020204" pitchFamily="34" charset="-122"/>
              </a:rPr>
              <a:t>联营、合营企业向投资方出售业务的（逆流）</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投资方应按</a:t>
            </a:r>
            <a:r>
              <a:rPr lang="en-US" altLang="zh-CN" sz="2400" dirty="0">
                <a:solidFill>
                  <a:srgbClr val="0000CC"/>
                </a:solidFill>
                <a:latin typeface="微软雅黑" panose="020B0503020204020204" pitchFamily="34" charset="-122"/>
              </a:rPr>
              <a:t>《CAS20——</a:t>
            </a:r>
            <a:r>
              <a:rPr lang="zh-CN" altLang="en-US" sz="2400" dirty="0">
                <a:solidFill>
                  <a:srgbClr val="0000CC"/>
                </a:solidFill>
                <a:latin typeface="微软雅黑" panose="020B0503020204020204" pitchFamily="34" charset="-122"/>
              </a:rPr>
              <a:t>企业合并</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的规定进行会计处理。</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投资方应</a:t>
            </a:r>
            <a:r>
              <a:rPr lang="zh-CN" altLang="en-US" sz="2400" dirty="0">
                <a:solidFill>
                  <a:srgbClr val="CC0000"/>
                </a:solidFill>
                <a:latin typeface="微软雅黑" panose="020B0503020204020204" pitchFamily="34" charset="-122"/>
              </a:rPr>
              <a:t>全额确认</a:t>
            </a:r>
            <a:r>
              <a:rPr lang="zh-CN" altLang="en-US" sz="2400" dirty="0">
                <a:solidFill>
                  <a:srgbClr val="0000CC"/>
                </a:solidFill>
                <a:latin typeface="微软雅黑" panose="020B0503020204020204" pitchFamily="34" charset="-122"/>
              </a:rPr>
              <a:t>与交易相关的</a:t>
            </a:r>
            <a:r>
              <a:rPr lang="zh-CN" altLang="en-US" sz="2400" dirty="0">
                <a:solidFill>
                  <a:srgbClr val="CC0000"/>
                </a:solidFill>
                <a:latin typeface="微软雅黑" panose="020B0503020204020204" pitchFamily="34" charset="-122"/>
              </a:rPr>
              <a:t>利得或损失。</a:t>
            </a:r>
            <a:endParaRPr lang="zh-CN" altLang="en-US" sz="2400" dirty="0">
              <a:solidFill>
                <a:srgbClr val="CC0000"/>
              </a:solidFill>
              <a:latin typeface="微软雅黑" panose="020B0503020204020204" pitchFamily="34" charset="-122"/>
            </a:endParaRPr>
          </a:p>
        </p:txBody>
      </p:sp>
      <p:sp>
        <p:nvSpPr>
          <p:cNvPr id="162820" name="Rectangle 4"/>
          <p:cNvSpPr/>
          <p:nvPr/>
        </p:nvSpPr>
        <p:spPr>
          <a:xfrm>
            <a:off x="533400" y="3657600"/>
            <a:ext cx="11277600" cy="2476500"/>
          </a:xfrm>
          <a:prstGeom prst="rect">
            <a:avLst/>
          </a:prstGeom>
          <a:noFill/>
          <a:ln w="9525" cap="flat" cmpd="sng">
            <a:solidFill>
              <a:schemeClr val="tx1"/>
            </a:solidFill>
            <a:prstDash val="lgDashDotDot"/>
            <a:miter/>
            <a:headEnd type="none" w="med" len="med"/>
            <a:tailEnd type="none" w="med" len="med"/>
          </a:ln>
        </p:spPr>
        <p:txBody>
          <a:bodyPr lIns="108850" tIns="54425" rIns="108850" bIns="54425">
            <a:spAutoFit/>
          </a:bodyPr>
          <a:p>
            <a:pPr eaLnBrk="1" hangingPunct="1">
              <a:lnSpc>
                <a:spcPct val="125000"/>
              </a:lnSpc>
              <a:spcBef>
                <a:spcPct val="20000"/>
              </a:spcBef>
              <a:buFontTx/>
            </a:pPr>
            <a:r>
              <a:rPr lang="en-US" altLang="zh-CN" sz="2400" dirty="0">
                <a:solidFill>
                  <a:srgbClr val="0000CC"/>
                </a:solidFill>
                <a:latin typeface="微软雅黑" panose="020B0503020204020204" pitchFamily="34" charset="-122"/>
              </a:rPr>
              <a:t>②</a:t>
            </a:r>
            <a:r>
              <a:rPr lang="zh-CN" altLang="en-US" sz="2400" dirty="0">
                <a:solidFill>
                  <a:srgbClr val="CC0000"/>
                </a:solidFill>
                <a:latin typeface="微软雅黑" panose="020B0503020204020204" pitchFamily="34" charset="-122"/>
              </a:rPr>
              <a:t>投资方向联营、合营企业</a:t>
            </a:r>
            <a:r>
              <a:rPr lang="zh-CN" altLang="en-US" sz="2400" dirty="0">
                <a:solidFill>
                  <a:srgbClr val="FF0000"/>
                </a:solidFill>
                <a:latin typeface="微软雅黑" panose="020B0503020204020204" pitchFamily="34" charset="-122"/>
              </a:rPr>
              <a:t>投出业务</a:t>
            </a:r>
            <a:r>
              <a:rPr lang="zh-CN" altLang="en-US" sz="2400" dirty="0">
                <a:solidFill>
                  <a:srgbClr val="CC0000"/>
                </a:solidFill>
                <a:latin typeface="微软雅黑" panose="020B0503020204020204" pitchFamily="34" charset="-122"/>
              </a:rPr>
              <a:t>的</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投资方因此</a:t>
            </a:r>
            <a:r>
              <a:rPr lang="zh-CN" altLang="en-US" sz="2400" dirty="0">
                <a:solidFill>
                  <a:srgbClr val="CC0000"/>
                </a:solidFill>
                <a:latin typeface="微软雅黑" panose="020B0503020204020204" pitchFamily="34" charset="-122"/>
              </a:rPr>
              <a:t>取得长期股权投资</a:t>
            </a:r>
            <a:r>
              <a:rPr lang="zh-CN" altLang="en-US" sz="2400" dirty="0">
                <a:solidFill>
                  <a:srgbClr val="0000CC"/>
                </a:solidFill>
                <a:latin typeface="微软雅黑" panose="020B0503020204020204" pitchFamily="34" charset="-122"/>
              </a:rPr>
              <a:t>但</a:t>
            </a:r>
            <a:r>
              <a:rPr lang="zh-CN" altLang="en-US" sz="2400" dirty="0">
                <a:solidFill>
                  <a:srgbClr val="CC0000"/>
                </a:solidFill>
                <a:latin typeface="微软雅黑" panose="020B0503020204020204" pitchFamily="34" charset="-122"/>
              </a:rPr>
              <a:t>未取得控制权</a:t>
            </a:r>
            <a:r>
              <a:rPr lang="zh-CN" altLang="en-US" sz="2400" dirty="0">
                <a:solidFill>
                  <a:srgbClr val="0000CC"/>
                </a:solidFill>
                <a:latin typeface="微软雅黑" panose="020B0503020204020204" pitchFamily="34" charset="-122"/>
              </a:rPr>
              <a:t>的</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应以</a:t>
            </a:r>
            <a:r>
              <a:rPr lang="zh-CN" altLang="en-US" sz="2400" dirty="0">
                <a:solidFill>
                  <a:srgbClr val="CC0000"/>
                </a:solidFill>
                <a:latin typeface="微软雅黑" panose="020B0503020204020204" pitchFamily="34" charset="-122"/>
              </a:rPr>
              <a:t>投出业务的公允价值</a:t>
            </a:r>
            <a:r>
              <a:rPr lang="zh-CN" altLang="en-US" sz="2400" dirty="0">
                <a:solidFill>
                  <a:srgbClr val="0000CC"/>
                </a:solidFill>
                <a:latin typeface="微软雅黑" panose="020B0503020204020204" pitchFamily="34" charset="-122"/>
              </a:rPr>
              <a:t>作为新增投资的初始投资成本，初始投资成本与投出业务的账面价值</a:t>
            </a:r>
            <a:r>
              <a:rPr lang="zh-CN" altLang="en-US" sz="2400" dirty="0">
                <a:solidFill>
                  <a:srgbClr val="CC0000"/>
                </a:solidFill>
                <a:latin typeface="微软雅黑" panose="020B0503020204020204" pitchFamily="34" charset="-122"/>
              </a:rPr>
              <a:t>之差</a:t>
            </a:r>
            <a:r>
              <a:rPr lang="en-US" altLang="zh-CN" sz="2400" dirty="0">
                <a:solidFill>
                  <a:srgbClr val="0000CC"/>
                </a:solidFill>
                <a:latin typeface="微软雅黑" panose="020B0503020204020204" pitchFamily="34" charset="-122"/>
              </a:rPr>
              <a:t>——</a:t>
            </a:r>
            <a:r>
              <a:rPr lang="zh-CN" altLang="en-US" sz="2400" dirty="0">
                <a:solidFill>
                  <a:srgbClr val="CC0000"/>
                </a:solidFill>
                <a:latin typeface="微软雅黑" panose="020B0503020204020204" pitchFamily="34" charset="-122"/>
              </a:rPr>
              <a:t>全额计入当期损益</a:t>
            </a:r>
            <a:r>
              <a:rPr lang="zh-CN" altLang="en-US" sz="2400" dirty="0">
                <a:solidFill>
                  <a:srgbClr val="0000CC"/>
                </a:solidFill>
                <a:latin typeface="微软雅黑" panose="020B0503020204020204" pitchFamily="34" charset="-122"/>
              </a:rPr>
              <a:t>。</a:t>
            </a:r>
            <a:endParaRPr lang="zh-CN" altLang="en-US" sz="2400" dirty="0">
              <a:solidFill>
                <a:srgbClr val="0000CC"/>
              </a:solidFill>
              <a:latin typeface="微软雅黑" panose="020B0503020204020204" pitchFamily="34" charset="-122"/>
            </a:endParaRPr>
          </a:p>
          <a:p>
            <a:pPr eaLnBrk="1" hangingPunct="1">
              <a:lnSpc>
                <a:spcPct val="125000"/>
              </a:lnSpc>
              <a:spcBef>
                <a:spcPct val="20000"/>
              </a:spcBef>
              <a:buFontTx/>
            </a:pPr>
            <a:r>
              <a:rPr lang="zh-CN" altLang="en-US" sz="2400" dirty="0">
                <a:solidFill>
                  <a:srgbClr val="CC0000"/>
                </a:solidFill>
                <a:latin typeface="微软雅黑" panose="020B0503020204020204" pitchFamily="34" charset="-122"/>
              </a:rPr>
              <a:t>投资方向联营、合营企业</a:t>
            </a:r>
            <a:r>
              <a:rPr lang="zh-CN" altLang="en-US" sz="2400" dirty="0">
                <a:solidFill>
                  <a:srgbClr val="FF0000"/>
                </a:solidFill>
                <a:latin typeface="微软雅黑" panose="020B0503020204020204" pitchFamily="34" charset="-122"/>
              </a:rPr>
              <a:t>出售业务</a:t>
            </a:r>
            <a:r>
              <a:rPr lang="zh-CN" altLang="en-US" sz="2400" dirty="0">
                <a:solidFill>
                  <a:srgbClr val="CC0000"/>
                </a:solidFill>
                <a:latin typeface="微软雅黑" panose="020B0503020204020204" pitchFamily="34" charset="-122"/>
              </a:rPr>
              <a:t>的</a:t>
            </a:r>
            <a:r>
              <a:rPr lang="en-US" altLang="zh-CN" sz="2400" dirty="0">
                <a:solidFill>
                  <a:srgbClr val="0000CC"/>
                </a:solidFill>
                <a:latin typeface="微软雅黑" panose="020B0503020204020204" pitchFamily="34" charset="-122"/>
              </a:rPr>
              <a:t>——</a:t>
            </a:r>
            <a:r>
              <a:rPr lang="zh-CN" altLang="en-US" sz="2400" dirty="0">
                <a:solidFill>
                  <a:srgbClr val="CC0000"/>
                </a:solidFill>
                <a:latin typeface="微软雅黑" panose="020B0503020204020204" pitchFamily="34" charset="-122"/>
              </a:rPr>
              <a:t>取得的对价</a:t>
            </a:r>
            <a:r>
              <a:rPr lang="zh-CN" altLang="en-US" sz="2400" dirty="0">
                <a:solidFill>
                  <a:srgbClr val="0000CC"/>
                </a:solidFill>
                <a:latin typeface="微软雅黑" panose="020B0503020204020204" pitchFamily="34" charset="-122"/>
              </a:rPr>
              <a:t>与</a:t>
            </a:r>
            <a:r>
              <a:rPr lang="zh-CN" altLang="en-US" sz="2400" dirty="0">
                <a:solidFill>
                  <a:srgbClr val="CC0000"/>
                </a:solidFill>
                <a:latin typeface="微软雅黑" panose="020B0503020204020204" pitchFamily="34" charset="-122"/>
              </a:rPr>
              <a:t>业务的账面价值</a:t>
            </a:r>
            <a:r>
              <a:rPr lang="zh-CN" altLang="en-US" sz="2400" dirty="0">
                <a:solidFill>
                  <a:srgbClr val="0000CC"/>
                </a:solidFill>
                <a:latin typeface="微软雅黑" panose="020B0503020204020204" pitchFamily="34" charset="-122"/>
              </a:rPr>
              <a:t>之间的</a:t>
            </a:r>
            <a:r>
              <a:rPr lang="zh-CN" altLang="en-US" sz="2400" dirty="0">
                <a:solidFill>
                  <a:srgbClr val="CC0000"/>
                </a:solidFill>
                <a:latin typeface="微软雅黑" panose="020B0503020204020204" pitchFamily="34" charset="-122"/>
              </a:rPr>
              <a:t>差额</a:t>
            </a:r>
            <a:r>
              <a:rPr lang="en-US" altLang="zh-CN" sz="2400" dirty="0">
                <a:solidFill>
                  <a:srgbClr val="0000CC"/>
                </a:solidFill>
                <a:latin typeface="微软雅黑" panose="020B0503020204020204" pitchFamily="34" charset="-122"/>
              </a:rPr>
              <a:t>——</a:t>
            </a:r>
            <a:r>
              <a:rPr lang="zh-CN" altLang="en-US" sz="2400" dirty="0">
                <a:solidFill>
                  <a:srgbClr val="CC0000"/>
                </a:solidFill>
                <a:latin typeface="微软雅黑" panose="020B0503020204020204" pitchFamily="34" charset="-122"/>
              </a:rPr>
              <a:t>全额</a:t>
            </a:r>
            <a:r>
              <a:rPr lang="zh-CN" altLang="en-US" sz="2400" dirty="0">
                <a:solidFill>
                  <a:srgbClr val="0000CC"/>
                </a:solidFill>
                <a:latin typeface="微软雅黑" panose="020B0503020204020204" pitchFamily="34" charset="-122"/>
              </a:rPr>
              <a:t>计入当期损益。</a:t>
            </a:r>
            <a:endParaRPr lang="zh-CN" altLang="en-US" sz="2400" dirty="0">
              <a:solidFill>
                <a:srgbClr val="0000CC"/>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2819"/>
                                        </p:tgtEl>
                                        <p:attrNameLst>
                                          <p:attrName>style.visibility</p:attrName>
                                        </p:attrNameLst>
                                      </p:cBhvr>
                                      <p:to>
                                        <p:strVal val="visible"/>
                                      </p:to>
                                    </p:set>
                                    <p:animEffect transition="in" filter="blinds(horizontal)">
                                      <p:cBhvr>
                                        <p:cTn id="7" dur="500"/>
                                        <p:tgtEl>
                                          <p:spTgt spid="1628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2820"/>
                                        </p:tgtEl>
                                        <p:attrNameLst>
                                          <p:attrName>style.visibility</p:attrName>
                                        </p:attrNameLst>
                                      </p:cBhvr>
                                      <p:to>
                                        <p:strVal val="visible"/>
                                      </p:to>
                                    </p:set>
                                    <p:animEffect transition="in" filter="blinds(horizontal)">
                                      <p:cBhvr>
                                        <p:cTn id="12" dur="500"/>
                                        <p:tgtEl>
                                          <p:spTgt spid="162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animBg="1"/>
      <p:bldP spid="16282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3" name="AutoShape 2"/>
          <p:cNvSpPr/>
          <p:nvPr/>
        </p:nvSpPr>
        <p:spPr>
          <a:xfrm>
            <a:off x="2230438" y="981075"/>
            <a:ext cx="7664450" cy="1460500"/>
          </a:xfrm>
          <a:prstGeom prst="downArrowCallout">
            <a:avLst>
              <a:gd name="adj1" fmla="val 152769"/>
              <a:gd name="adj2" fmla="val 152842"/>
              <a:gd name="adj3" fmla="val 22796"/>
              <a:gd name="adj4" fmla="val 66667"/>
            </a:avLst>
          </a:prstGeom>
          <a:noFill/>
          <a:ln w="9525" cap="flat" cmpd="sng">
            <a:solidFill>
              <a:srgbClr val="FF0000"/>
            </a:solidFill>
            <a:prstDash val="solid"/>
            <a:miter/>
            <a:headEnd type="none" w="med" len="med"/>
            <a:tailEnd type="none" w="med" len="med"/>
          </a:ln>
        </p:spPr>
        <p:txBody>
          <a:bodyPr wrap="none" lIns="108850" tIns="54425" rIns="108850" bIns="54425" anchor="ctr" anchorCtr="0"/>
          <a:p>
            <a:pPr algn="ctr" eaLnBrk="1" hangingPunct="1">
              <a:lnSpc>
                <a:spcPct val="130000"/>
              </a:lnSpc>
              <a:buFontTx/>
            </a:pPr>
            <a:r>
              <a:rPr lang="en-US" altLang="zh-CN" sz="2400" b="1" dirty="0">
                <a:solidFill>
                  <a:srgbClr val="0000CC"/>
                </a:solidFill>
                <a:latin typeface="微软雅黑" panose="020B0503020204020204" pitchFamily="34" charset="-122"/>
              </a:rPr>
              <a:t>2</a:t>
            </a:r>
            <a:r>
              <a:rPr lang="zh-CN" altLang="en-US" sz="2400" b="1" dirty="0">
                <a:solidFill>
                  <a:srgbClr val="0000CC"/>
                </a:solidFill>
                <a:latin typeface="微软雅黑" panose="020B0503020204020204" pitchFamily="34" charset="-122"/>
              </a:rPr>
              <a:t>）投资企业与其联营企业、合营企业之间发生的</a:t>
            </a:r>
            <a:endParaRPr lang="zh-CN" altLang="en-US" sz="2400" b="1" dirty="0">
              <a:solidFill>
                <a:srgbClr val="0000CC"/>
              </a:solidFill>
              <a:latin typeface="微软雅黑" panose="020B0503020204020204" pitchFamily="34" charset="-122"/>
            </a:endParaRPr>
          </a:p>
          <a:p>
            <a:pPr algn="ctr" eaLnBrk="1" hangingPunct="1">
              <a:lnSpc>
                <a:spcPct val="130000"/>
              </a:lnSpc>
              <a:buFontTx/>
            </a:pPr>
            <a:r>
              <a:rPr lang="zh-CN" altLang="en-US" sz="2400" b="1" dirty="0">
                <a:solidFill>
                  <a:srgbClr val="CC0000"/>
                </a:solidFill>
                <a:latin typeface="微软雅黑" panose="020B0503020204020204" pitchFamily="34" charset="-122"/>
              </a:rPr>
              <a:t>投出或出售资产的交易，该资产</a:t>
            </a:r>
            <a:r>
              <a:rPr lang="zh-CN" altLang="en-US" sz="2400" b="1" dirty="0">
                <a:solidFill>
                  <a:srgbClr val="FF0000"/>
                </a:solidFill>
                <a:latin typeface="微软雅黑" panose="020B0503020204020204" pitchFamily="34" charset="-122"/>
              </a:rPr>
              <a:t>不构成</a:t>
            </a:r>
            <a:r>
              <a:rPr lang="zh-CN" altLang="en-US" sz="2400" b="1" dirty="0">
                <a:solidFill>
                  <a:srgbClr val="CC0000"/>
                </a:solidFill>
                <a:latin typeface="微软雅黑" panose="020B0503020204020204" pitchFamily="34" charset="-122"/>
              </a:rPr>
              <a:t>业务的</a:t>
            </a:r>
            <a:endParaRPr lang="zh-CN" altLang="en-US" sz="2400" b="1" dirty="0">
              <a:solidFill>
                <a:srgbClr val="CC0000"/>
              </a:solidFill>
              <a:latin typeface="微软雅黑" panose="020B0503020204020204" pitchFamily="34" charset="-122"/>
            </a:endParaRPr>
          </a:p>
        </p:txBody>
      </p:sp>
      <p:sp>
        <p:nvSpPr>
          <p:cNvPr id="163843" name="AutoShape 3"/>
          <p:cNvSpPr/>
          <p:nvPr/>
        </p:nvSpPr>
        <p:spPr>
          <a:xfrm>
            <a:off x="2895600" y="2400300"/>
            <a:ext cx="8850313" cy="647700"/>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buFontTx/>
            </a:pPr>
            <a:r>
              <a:rPr lang="zh-CN" altLang="en-US" sz="2400" b="1" dirty="0">
                <a:solidFill>
                  <a:srgbClr val="3333FF"/>
                </a:solidFill>
                <a:latin typeface="微软雅黑" panose="020B0503020204020204" pitchFamily="34" charset="-122"/>
              </a:rPr>
              <a:t>逆流交易</a:t>
            </a:r>
            <a:r>
              <a:rPr lang="en-US" altLang="zh-CN" sz="2400" b="1" dirty="0">
                <a:solidFill>
                  <a:srgbClr val="3333FF"/>
                </a:solidFill>
                <a:latin typeface="微软雅黑" panose="020B0503020204020204" pitchFamily="34" charset="-122"/>
              </a:rPr>
              <a:t>——</a:t>
            </a:r>
            <a:r>
              <a:rPr lang="zh-CN" altLang="en-US" sz="2400" b="1" dirty="0">
                <a:latin typeface="微软雅黑" panose="020B0503020204020204" pitchFamily="34" charset="-122"/>
              </a:rPr>
              <a:t>是指联营企业或合营企业向投资方</a:t>
            </a:r>
            <a:r>
              <a:rPr lang="zh-CN" altLang="en-US" sz="2400" b="1" dirty="0">
                <a:solidFill>
                  <a:srgbClr val="CC0000"/>
                </a:solidFill>
                <a:latin typeface="微软雅黑" panose="020B0503020204020204" pitchFamily="34" charset="-122"/>
              </a:rPr>
              <a:t>投出或出售</a:t>
            </a:r>
            <a:r>
              <a:rPr lang="zh-CN" altLang="en-US" sz="2400" b="1" dirty="0">
                <a:latin typeface="微软雅黑" panose="020B0503020204020204" pitchFamily="34" charset="-122"/>
              </a:rPr>
              <a:t>资产。</a:t>
            </a:r>
            <a:endParaRPr lang="zh-CN" altLang="en-US" sz="2400" b="1" dirty="0">
              <a:latin typeface="微软雅黑" panose="020B0503020204020204" pitchFamily="34" charset="-122"/>
            </a:endParaRPr>
          </a:p>
        </p:txBody>
      </p:sp>
      <p:sp>
        <p:nvSpPr>
          <p:cNvPr id="163844" name="AutoShape 4"/>
          <p:cNvSpPr/>
          <p:nvPr/>
        </p:nvSpPr>
        <p:spPr>
          <a:xfrm>
            <a:off x="331788" y="2382838"/>
            <a:ext cx="2647950" cy="766762"/>
          </a:xfrm>
          <a:prstGeom prst="rightArrow">
            <a:avLst>
              <a:gd name="adj1" fmla="val 72287"/>
              <a:gd name="adj2" fmla="val 138248"/>
            </a:avLst>
          </a:prstGeom>
          <a:gradFill rotWithShape="1">
            <a:gsLst>
              <a:gs pos="0">
                <a:srgbClr val="CCFFFF">
                  <a:alpha val="21999"/>
                </a:srgbClr>
              </a:gs>
              <a:gs pos="100000">
                <a:srgbClr val="5E7676">
                  <a:alpha val="49001"/>
                </a:srgbClr>
              </a:gs>
            </a:gsLst>
            <a:lin ang="0" scaled="1"/>
            <a:tileRect/>
          </a:gradFill>
          <a:ln w="9525">
            <a:noFill/>
          </a:ln>
        </p:spPr>
        <p:txBody>
          <a:bodyPr wrap="none" lIns="108850" tIns="54425" rIns="108850" bIns="54425" anchor="ctr" anchorCtr="0"/>
          <a:p>
            <a:pPr algn="ctr" eaLnBrk="1" hangingPunct="1">
              <a:buFontTx/>
            </a:pPr>
            <a:r>
              <a:rPr lang="en-US" altLang="zh-CN" sz="2400" b="1" dirty="0">
                <a:solidFill>
                  <a:srgbClr val="CC0000"/>
                </a:solidFill>
                <a:latin typeface="微软雅黑" panose="020B0503020204020204" pitchFamily="34" charset="-122"/>
              </a:rPr>
              <a:t>①</a:t>
            </a:r>
            <a:r>
              <a:rPr lang="zh-CN" altLang="en-US" sz="2400" b="1" dirty="0">
                <a:solidFill>
                  <a:srgbClr val="CC0000"/>
                </a:solidFill>
                <a:latin typeface="微软雅黑" panose="020B0503020204020204" pitchFamily="34" charset="-122"/>
              </a:rPr>
              <a:t>逆流交易</a:t>
            </a:r>
            <a:endParaRPr lang="zh-CN" altLang="en-US" sz="2400" b="1" dirty="0">
              <a:solidFill>
                <a:srgbClr val="CC0000"/>
              </a:solidFill>
              <a:latin typeface="微软雅黑" panose="020B0503020204020204" pitchFamily="34" charset="-122"/>
            </a:endParaRPr>
          </a:p>
        </p:txBody>
      </p:sp>
      <p:sp>
        <p:nvSpPr>
          <p:cNvPr id="163845" name="AutoShape 5"/>
          <p:cNvSpPr/>
          <p:nvPr/>
        </p:nvSpPr>
        <p:spPr>
          <a:xfrm>
            <a:off x="2876550" y="3551238"/>
            <a:ext cx="8858250" cy="622300"/>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10000"/>
              </a:lnSpc>
              <a:buClr>
                <a:schemeClr val="accent1"/>
              </a:buClr>
              <a:buSzPct val="65000"/>
              <a:buFont typeface="Wingdings" panose="05000000000000000000" pitchFamily="2" charset="2"/>
            </a:pPr>
            <a:r>
              <a:rPr lang="zh-CN" altLang="en-US" sz="2400" b="1" dirty="0">
                <a:solidFill>
                  <a:srgbClr val="3333FF"/>
                </a:solidFill>
                <a:latin typeface="微软雅黑" panose="020B0503020204020204" pitchFamily="34" charset="-122"/>
              </a:rPr>
              <a:t>顺流交易</a:t>
            </a:r>
            <a:r>
              <a:rPr lang="en-US" altLang="zh-CN" sz="2400" b="1" dirty="0">
                <a:solidFill>
                  <a:srgbClr val="3333FF"/>
                </a:solidFill>
                <a:latin typeface="微软雅黑" panose="020B0503020204020204" pitchFamily="34" charset="-122"/>
              </a:rPr>
              <a:t>——</a:t>
            </a:r>
            <a:r>
              <a:rPr lang="zh-CN" altLang="en-US" sz="2400" b="1" dirty="0">
                <a:latin typeface="微软雅黑" panose="020B0503020204020204" pitchFamily="34" charset="-122"/>
              </a:rPr>
              <a:t>是指投资方向联营企业或合营企业</a:t>
            </a:r>
            <a:r>
              <a:rPr lang="zh-CN" altLang="en-US" sz="2400" b="1" dirty="0">
                <a:solidFill>
                  <a:srgbClr val="CC0000"/>
                </a:solidFill>
                <a:latin typeface="微软雅黑" panose="020B0503020204020204" pitchFamily="34" charset="-122"/>
              </a:rPr>
              <a:t>投出或出售</a:t>
            </a:r>
            <a:r>
              <a:rPr lang="zh-CN" altLang="en-US" sz="2400" b="1" dirty="0">
                <a:latin typeface="微软雅黑" panose="020B0503020204020204" pitchFamily="34" charset="-122"/>
              </a:rPr>
              <a:t>资产。</a:t>
            </a:r>
            <a:endParaRPr lang="zh-CN" altLang="en-US" sz="2400" b="1" dirty="0">
              <a:latin typeface="微软雅黑" panose="020B0503020204020204" pitchFamily="34" charset="-122"/>
            </a:endParaRPr>
          </a:p>
        </p:txBody>
      </p:sp>
      <p:sp>
        <p:nvSpPr>
          <p:cNvPr id="163846" name="AutoShape 6"/>
          <p:cNvSpPr/>
          <p:nvPr/>
        </p:nvSpPr>
        <p:spPr>
          <a:xfrm>
            <a:off x="192088" y="3462338"/>
            <a:ext cx="2978150" cy="728662"/>
          </a:xfrm>
          <a:prstGeom prst="rightArrow">
            <a:avLst>
              <a:gd name="adj1" fmla="val 72287"/>
              <a:gd name="adj2" fmla="val 158604"/>
            </a:avLst>
          </a:prstGeom>
          <a:gradFill rotWithShape="1">
            <a:gsLst>
              <a:gs pos="0">
                <a:srgbClr val="CCFFFF">
                  <a:alpha val="24001"/>
                </a:srgbClr>
              </a:gs>
              <a:gs pos="100000">
                <a:srgbClr val="5E7676">
                  <a:alpha val="53998"/>
                </a:srgbClr>
              </a:gs>
            </a:gsLst>
            <a:lin ang="0" scaled="1"/>
            <a:tileRect/>
          </a:gradFill>
          <a:ln w="9525">
            <a:noFill/>
          </a:ln>
        </p:spPr>
        <p:txBody>
          <a:bodyPr wrap="none" lIns="108850" tIns="54425" rIns="108850" bIns="54425" anchor="ctr" anchorCtr="0"/>
          <a:p>
            <a:pPr algn="ctr" eaLnBrk="1" hangingPunct="1">
              <a:buFontTx/>
            </a:pPr>
            <a:r>
              <a:rPr lang="en-US" altLang="zh-CN" sz="2400" b="1" dirty="0">
                <a:solidFill>
                  <a:srgbClr val="CC0000"/>
                </a:solidFill>
                <a:latin typeface="微软雅黑" panose="020B0503020204020204" pitchFamily="34" charset="-122"/>
              </a:rPr>
              <a:t>②</a:t>
            </a:r>
            <a:r>
              <a:rPr lang="zh-CN" altLang="en-US" sz="2400" b="1" dirty="0">
                <a:solidFill>
                  <a:srgbClr val="CC0000"/>
                </a:solidFill>
                <a:latin typeface="微软雅黑" panose="020B0503020204020204" pitchFamily="34" charset="-122"/>
              </a:rPr>
              <a:t>顺流交易</a:t>
            </a:r>
            <a:endParaRPr lang="zh-CN" altLang="en-US" sz="2400" b="1" dirty="0">
              <a:solidFill>
                <a:srgbClr val="CC0000"/>
              </a:solidFill>
              <a:latin typeface="微软雅黑" panose="020B0503020204020204" pitchFamily="34" charset="-122"/>
            </a:endParaRPr>
          </a:p>
        </p:txBody>
      </p:sp>
      <p:sp>
        <p:nvSpPr>
          <p:cNvPr id="163847" name="Rectangle 7"/>
          <p:cNvSpPr/>
          <p:nvPr/>
        </p:nvSpPr>
        <p:spPr>
          <a:xfrm>
            <a:off x="604838" y="4581525"/>
            <a:ext cx="11172825" cy="1066800"/>
          </a:xfrm>
          <a:prstGeom prst="rect">
            <a:avLst/>
          </a:prstGeom>
          <a:noFill/>
          <a:ln w="9525" cap="flat" cmpd="sng">
            <a:solidFill>
              <a:srgbClr val="CC0000"/>
            </a:solidFill>
            <a:prstDash val="lgDashDotDot"/>
            <a:miter/>
            <a:headEnd type="none" w="med" len="med"/>
            <a:tailEnd type="none" w="med" len="med"/>
          </a:ln>
        </p:spPr>
        <p:txBody>
          <a:bodyPr lIns="108850" tIns="54425" rIns="108850" bIns="54425">
            <a:spAutoFit/>
          </a:bodyPr>
          <a:p>
            <a:pPr eaLnBrk="1" hangingPunct="1">
              <a:lnSpc>
                <a:spcPct val="130000"/>
              </a:lnSpc>
              <a:buClr>
                <a:schemeClr val="accent1"/>
              </a:buClr>
              <a:buSzPct val="65000"/>
              <a:buFont typeface="Wingdings" panose="05000000000000000000" pitchFamily="2" charset="2"/>
            </a:pPr>
            <a:r>
              <a:rPr lang="zh-CN" altLang="en-US" sz="2400" b="1" dirty="0">
                <a:solidFill>
                  <a:srgbClr val="3333FF"/>
                </a:solidFill>
                <a:latin typeface="微软雅黑" panose="020B0503020204020204" pitchFamily="34" charset="-122"/>
              </a:rPr>
              <a:t>投资企业与联营企业及合营企业之间发生的</a:t>
            </a:r>
            <a:r>
              <a:rPr lang="zh-CN" altLang="en-US" sz="2400" b="1" dirty="0">
                <a:solidFill>
                  <a:srgbClr val="CC0000"/>
                </a:solidFill>
                <a:latin typeface="微软雅黑" panose="020B0503020204020204" pitchFamily="34" charset="-122"/>
              </a:rPr>
              <a:t>未实现内部交易损益</a:t>
            </a:r>
            <a:r>
              <a:rPr lang="en-US" altLang="zh-CN" sz="2400" b="1" dirty="0">
                <a:solidFill>
                  <a:srgbClr val="3333FF"/>
                </a:solidFill>
                <a:latin typeface="微软雅黑" panose="020B0503020204020204" pitchFamily="34" charset="-122"/>
              </a:rPr>
              <a:t>——</a:t>
            </a:r>
            <a:r>
              <a:rPr lang="zh-CN" altLang="en-US" sz="2400" b="1" dirty="0">
                <a:solidFill>
                  <a:srgbClr val="3333FF"/>
                </a:solidFill>
                <a:latin typeface="微软雅黑" panose="020B0503020204020204" pitchFamily="34" charset="-122"/>
              </a:rPr>
              <a:t>按照持股比例计算</a:t>
            </a:r>
            <a:r>
              <a:rPr lang="zh-CN" altLang="en-US" sz="2400" b="1" dirty="0">
                <a:solidFill>
                  <a:srgbClr val="CC0000"/>
                </a:solidFill>
                <a:latin typeface="微软雅黑" panose="020B0503020204020204" pitchFamily="34" charset="-122"/>
              </a:rPr>
              <a:t>归属于投资企业</a:t>
            </a:r>
            <a:r>
              <a:rPr lang="zh-CN" altLang="en-US" sz="2400" b="1" dirty="0">
                <a:solidFill>
                  <a:srgbClr val="3333FF"/>
                </a:solidFill>
                <a:latin typeface="微软雅黑" panose="020B0503020204020204" pitchFamily="34" charset="-122"/>
              </a:rPr>
              <a:t>的部分应当予以</a:t>
            </a:r>
            <a:r>
              <a:rPr lang="zh-CN" altLang="en-US" sz="2400" b="1" dirty="0">
                <a:solidFill>
                  <a:srgbClr val="CC0000"/>
                </a:solidFill>
                <a:latin typeface="微软雅黑" panose="020B0503020204020204" pitchFamily="34" charset="-122"/>
              </a:rPr>
              <a:t>抵销</a:t>
            </a:r>
            <a:r>
              <a:rPr lang="zh-CN" altLang="en-US" sz="2400" b="1" dirty="0">
                <a:solidFill>
                  <a:srgbClr val="3333FF"/>
                </a:solidFill>
                <a:latin typeface="微软雅黑" panose="020B0503020204020204" pitchFamily="34" charset="-122"/>
              </a:rPr>
              <a:t>，在此基础上确认投资损益。</a:t>
            </a:r>
            <a:endParaRPr lang="zh-CN" altLang="en-US" sz="2400" b="1" dirty="0">
              <a:solidFill>
                <a:srgbClr val="3333FF"/>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44"/>
                                        </p:tgtEl>
                                        <p:attrNameLst>
                                          <p:attrName>style.visibility</p:attrName>
                                        </p:attrNameLst>
                                      </p:cBhvr>
                                      <p:to>
                                        <p:strVal val="visible"/>
                                      </p:to>
                                    </p:set>
                                    <p:anim calcmode="lin" valueType="num">
                                      <p:cBhvr additive="base">
                                        <p:cTn id="7" dur="500" fill="hold"/>
                                        <p:tgtEl>
                                          <p:spTgt spid="163844"/>
                                        </p:tgtEl>
                                        <p:attrNameLst>
                                          <p:attrName>ppt_x</p:attrName>
                                        </p:attrNameLst>
                                      </p:cBhvr>
                                      <p:tavLst>
                                        <p:tav tm="0">
                                          <p:val>
                                            <p:strVal val="0-#ppt_w/2"/>
                                          </p:val>
                                        </p:tav>
                                        <p:tav tm="100000">
                                          <p:val>
                                            <p:strVal val="#ppt_x"/>
                                          </p:val>
                                        </p:tav>
                                      </p:tavLst>
                                    </p:anim>
                                    <p:anim calcmode="lin" valueType="num">
                                      <p:cBhvr additive="base">
                                        <p:cTn id="8" dur="500" fill="hold"/>
                                        <p:tgtEl>
                                          <p:spTgt spid="1638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63843"/>
                                        </p:tgtEl>
                                        <p:attrNameLst>
                                          <p:attrName>style.visibility</p:attrName>
                                        </p:attrNameLst>
                                      </p:cBhvr>
                                      <p:to>
                                        <p:strVal val="visible"/>
                                      </p:to>
                                    </p:set>
                                    <p:animEffect transition="in" filter="slide(fromLeft)">
                                      <p:cBhvr>
                                        <p:cTn id="12" dur="1000"/>
                                        <p:tgtEl>
                                          <p:spTgt spid="16384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63846"/>
                                        </p:tgtEl>
                                        <p:attrNameLst>
                                          <p:attrName>style.visibility</p:attrName>
                                        </p:attrNameLst>
                                      </p:cBhvr>
                                      <p:to>
                                        <p:strVal val="visible"/>
                                      </p:to>
                                    </p:set>
                                    <p:anim calcmode="lin" valueType="num">
                                      <p:cBhvr additive="base">
                                        <p:cTn id="17" dur="500" fill="hold"/>
                                        <p:tgtEl>
                                          <p:spTgt spid="163846"/>
                                        </p:tgtEl>
                                        <p:attrNameLst>
                                          <p:attrName>ppt_x</p:attrName>
                                        </p:attrNameLst>
                                      </p:cBhvr>
                                      <p:tavLst>
                                        <p:tav tm="0">
                                          <p:val>
                                            <p:strVal val="0-#ppt_w/2"/>
                                          </p:val>
                                        </p:tav>
                                        <p:tav tm="100000">
                                          <p:val>
                                            <p:strVal val="#ppt_x"/>
                                          </p:val>
                                        </p:tav>
                                      </p:tavLst>
                                    </p:anim>
                                    <p:anim calcmode="lin" valueType="num">
                                      <p:cBhvr additive="base">
                                        <p:cTn id="18" dur="500" fill="hold"/>
                                        <p:tgtEl>
                                          <p:spTgt spid="16384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2" presetClass="entr" presetSubtype="8" fill="hold" grpId="0" nodeType="afterEffect">
                                  <p:stCondLst>
                                    <p:cond delay="0"/>
                                  </p:stCondLst>
                                  <p:childTnLst>
                                    <p:set>
                                      <p:cBhvr>
                                        <p:cTn id="21" dur="1" fill="hold">
                                          <p:stCondLst>
                                            <p:cond delay="0"/>
                                          </p:stCondLst>
                                        </p:cTn>
                                        <p:tgtEl>
                                          <p:spTgt spid="163845"/>
                                        </p:tgtEl>
                                        <p:attrNameLst>
                                          <p:attrName>style.visibility</p:attrName>
                                        </p:attrNameLst>
                                      </p:cBhvr>
                                      <p:to>
                                        <p:strVal val="visible"/>
                                      </p:to>
                                    </p:set>
                                    <p:animEffect transition="in" filter="slide(fromLeft)">
                                      <p:cBhvr>
                                        <p:cTn id="22" dur="1000"/>
                                        <p:tgtEl>
                                          <p:spTgt spid="16384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3847"/>
                                        </p:tgtEl>
                                        <p:attrNameLst>
                                          <p:attrName>style.visibility</p:attrName>
                                        </p:attrNameLst>
                                      </p:cBhvr>
                                      <p:to>
                                        <p:strVal val="visible"/>
                                      </p:to>
                                    </p:set>
                                    <p:animEffect transition="in" filter="blinds(horizontal)">
                                      <p:cBhvr>
                                        <p:cTn id="27" dur="500"/>
                                        <p:tgtEl>
                                          <p:spTgt spid="163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animBg="1"/>
      <p:bldP spid="163844" grpId="0" animBg="1"/>
      <p:bldP spid="163845" grpId="0" animBg="1"/>
      <p:bldP spid="163846" grpId="0" animBg="1"/>
      <p:bldP spid="16384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3538" name="Rectangle 2"/>
          <p:cNvSpPr>
            <a:spLocks noGrp="1"/>
          </p:cNvSpPr>
          <p:nvPr>
            <p:ph type="body" idx="4294967295"/>
          </p:nvPr>
        </p:nvSpPr>
        <p:spPr>
          <a:xfrm>
            <a:off x="1631950" y="3575050"/>
            <a:ext cx="10560050" cy="1978025"/>
          </a:xfrm>
          <a:prstGeom prst="rect">
            <a:avLst/>
          </a:prstGeom>
          <a:noFill/>
          <a:ln w="9525" cap="flat" cmpd="sng">
            <a:solidFill>
              <a:srgbClr val="FF3300"/>
            </a:solidFill>
            <a:prstDash val="lgDashDotDot"/>
            <a:headEnd type="none" w="med" len="med"/>
            <a:tailEnd type="none" w="med" len="med"/>
          </a:ln>
        </p:spPr>
        <p:txBody>
          <a:bodyPr lIns="108850" tIns="54425" rIns="108850" bIns="54425"/>
          <a:p>
            <a:pPr marL="269875" indent="-269875" defTabSz="1085850" eaLnBrk="1" hangingPunct="1">
              <a:lnSpc>
                <a:spcPct val="125000"/>
              </a:lnSpc>
              <a:buNone/>
            </a:pPr>
            <a:r>
              <a:rPr lang="zh-CN" altLang="en-US" dirty="0">
                <a:solidFill>
                  <a:srgbClr val="CC0000"/>
                </a:solidFill>
                <a:latin typeface="微软雅黑" panose="020B0503020204020204" pitchFamily="34" charset="-122"/>
              </a:rPr>
              <a:t>即在合并报表中作如下调整分录：</a:t>
            </a:r>
            <a:endParaRPr lang="zh-CN" altLang="en-US" dirty="0">
              <a:solidFill>
                <a:srgbClr val="CC0000"/>
              </a:solidFill>
              <a:latin typeface="微软雅黑" panose="020B0503020204020204" pitchFamily="34" charset="-122"/>
            </a:endParaRPr>
          </a:p>
          <a:p>
            <a:pPr marL="269875" indent="-269875" defTabSz="1085850" eaLnBrk="1" hangingPunct="1">
              <a:lnSpc>
                <a:spcPct val="125000"/>
              </a:lnSpc>
              <a:buNone/>
            </a:pPr>
            <a:r>
              <a:rPr lang="zh-CN" altLang="en-US" dirty="0">
                <a:latin typeface="微软雅黑" panose="020B0503020204020204" pitchFamily="34" charset="-122"/>
              </a:rPr>
              <a:t>      </a:t>
            </a:r>
            <a:r>
              <a:rPr lang="zh-CN" altLang="en-US" dirty="0">
                <a:solidFill>
                  <a:srgbClr val="3333FF"/>
                </a:solidFill>
                <a:latin typeface="微软雅黑" panose="020B0503020204020204" pitchFamily="34" charset="-122"/>
              </a:rPr>
              <a:t>借：长期股权投资  </a:t>
            </a:r>
            <a:endParaRPr lang="zh-CN" altLang="en-US" dirty="0">
              <a:solidFill>
                <a:srgbClr val="3333FF"/>
              </a:solidFill>
              <a:latin typeface="微软雅黑" panose="020B0503020204020204" pitchFamily="34" charset="-122"/>
            </a:endParaRPr>
          </a:p>
          <a:p>
            <a:pPr marL="269875" indent="-269875" defTabSz="1085850" eaLnBrk="1" hangingPunct="1">
              <a:lnSpc>
                <a:spcPct val="125000"/>
              </a:lnSpc>
              <a:buNone/>
            </a:pPr>
            <a:r>
              <a:rPr lang="zh-CN" altLang="en-US" dirty="0">
                <a:solidFill>
                  <a:srgbClr val="3333FF"/>
                </a:solidFill>
                <a:latin typeface="微软雅黑" panose="020B0503020204020204" pitchFamily="34" charset="-122"/>
              </a:rPr>
              <a:t>              贷：存货等     </a:t>
            </a:r>
            <a:r>
              <a:rPr lang="zh-CN" altLang="en-US" dirty="0">
                <a:latin typeface="微软雅黑" panose="020B0503020204020204" pitchFamily="34" charset="-122"/>
              </a:rPr>
              <a:t>（未实现内部交易损益</a:t>
            </a:r>
            <a:r>
              <a:rPr lang="en-US" altLang="zh-CN" dirty="0">
                <a:latin typeface="微软雅黑" panose="020B0503020204020204" pitchFamily="34" charset="-122"/>
              </a:rPr>
              <a:t>×</a:t>
            </a:r>
            <a:r>
              <a:rPr lang="zh-CN" altLang="en-US" dirty="0">
                <a:latin typeface="微软雅黑" panose="020B0503020204020204" pitchFamily="34" charset="-122"/>
              </a:rPr>
              <a:t>持股比例）</a:t>
            </a:r>
            <a:endParaRPr lang="zh-CN" altLang="en-US" dirty="0">
              <a:latin typeface="微软雅黑" panose="020B0503020204020204" pitchFamily="34" charset="-122"/>
            </a:endParaRPr>
          </a:p>
        </p:txBody>
      </p:sp>
      <p:sp>
        <p:nvSpPr>
          <p:cNvPr id="93188" name="Rectangle 3"/>
          <p:cNvSpPr/>
          <p:nvPr/>
        </p:nvSpPr>
        <p:spPr>
          <a:xfrm>
            <a:off x="469900" y="939800"/>
            <a:ext cx="11206163" cy="2092325"/>
          </a:xfrm>
          <a:prstGeom prst="rect">
            <a:avLst/>
          </a:prstGeom>
          <a:noFill/>
          <a:ln w="9525" cap="flat" cmpd="sng">
            <a:solidFill>
              <a:srgbClr val="FF3300"/>
            </a:solidFill>
            <a:prstDash val="lgDashDotDot"/>
            <a:miter/>
            <a:headEnd type="none" w="med" len="med"/>
            <a:tailEnd type="none" w="med" len="med"/>
          </a:ln>
        </p:spPr>
        <p:txBody>
          <a:bodyPr lIns="108850" tIns="54425" rIns="108850" bIns="54425">
            <a:spAutoFit/>
          </a:bodyPr>
          <a:p>
            <a:pPr eaLnBrk="1" hangingPunct="1">
              <a:lnSpc>
                <a:spcPct val="135000"/>
              </a:lnSpc>
              <a:buFontTx/>
            </a:pPr>
            <a:r>
              <a:rPr lang="zh-CN" altLang="en-US" sz="2400" b="1" dirty="0">
                <a:solidFill>
                  <a:srgbClr val="0000CC"/>
                </a:solidFill>
                <a:latin typeface="微软雅黑" panose="020B0503020204020204" pitchFamily="34" charset="-122"/>
              </a:rPr>
              <a:t>因</a:t>
            </a:r>
            <a:r>
              <a:rPr lang="zh-CN" altLang="en-US" sz="2400" b="1" dirty="0">
                <a:solidFill>
                  <a:srgbClr val="CC0000"/>
                </a:solidFill>
                <a:latin typeface="微软雅黑" panose="020B0503020204020204" pitchFamily="34" charset="-122"/>
              </a:rPr>
              <a:t>逆流交易</a:t>
            </a:r>
            <a:r>
              <a:rPr lang="zh-CN" altLang="en-US" sz="2400" b="1" dirty="0">
                <a:solidFill>
                  <a:srgbClr val="0000CC"/>
                </a:solidFill>
                <a:latin typeface="微软雅黑" panose="020B0503020204020204" pitchFamily="34" charset="-122"/>
              </a:rPr>
              <a:t>产生的未实现内部交易损益，</a:t>
            </a:r>
            <a:r>
              <a:rPr lang="zh-CN" altLang="en-US" sz="2400" b="1" dirty="0">
                <a:solidFill>
                  <a:srgbClr val="CC0000"/>
                </a:solidFill>
                <a:latin typeface="微软雅黑" panose="020B0503020204020204" pitchFamily="34" charset="-122"/>
              </a:rPr>
              <a:t>投资企业对外编制合并财务报表的</a:t>
            </a:r>
            <a:r>
              <a:rPr lang="en-US" altLang="zh-CN" sz="2400" b="1" dirty="0">
                <a:solidFill>
                  <a:srgbClr val="3333FF"/>
                </a:solidFill>
                <a:latin typeface="微软雅黑" panose="020B0503020204020204" pitchFamily="34" charset="-122"/>
              </a:rPr>
              <a:t>——</a:t>
            </a:r>
            <a:r>
              <a:rPr lang="zh-CN" altLang="en-US" sz="2400" b="1" dirty="0">
                <a:solidFill>
                  <a:srgbClr val="3333FF"/>
                </a:solidFill>
                <a:latin typeface="微软雅黑" panose="020B0503020204020204" pitchFamily="34" charset="-122"/>
              </a:rPr>
              <a:t>应在合并财务报表中对长期股权投资及包含未实现内部交易损益的资产账面价值进行调整，</a:t>
            </a:r>
            <a:r>
              <a:rPr lang="zh-CN" altLang="en-US" sz="2400" b="1" dirty="0">
                <a:latin typeface="微软雅黑" panose="020B0503020204020204" pitchFamily="34" charset="-122"/>
              </a:rPr>
              <a:t>抵销有关资产账面价值中包含的未实现内部交易损益，相应调整对联营企业或合营企业的长期股权投资。</a:t>
            </a:r>
            <a:endParaRPr lang="zh-CN" altLang="en-US" sz="2400" b="1"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3538"/>
                                        </p:tgtEl>
                                        <p:attrNameLst>
                                          <p:attrName>style.visibility</p:attrName>
                                        </p:attrNameLst>
                                      </p:cBhvr>
                                      <p:to>
                                        <p:strVal val="visible"/>
                                      </p:to>
                                    </p:set>
                                    <p:animEffect transition="in" filter="blinds(horizontal)">
                                      <p:cBhvr>
                                        <p:cTn id="7" dur="500"/>
                                        <p:tgtEl>
                                          <p:spTgt spid="19353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3538">
                                            <p:txEl>
                                              <p:charRg st="0" end="16"/>
                                            </p:txEl>
                                          </p:spTgt>
                                        </p:tgtEl>
                                        <p:attrNameLst>
                                          <p:attrName>style.visibility</p:attrName>
                                        </p:attrNameLst>
                                      </p:cBhvr>
                                      <p:to>
                                        <p:strVal val="visible"/>
                                      </p:to>
                                    </p:set>
                                    <p:animEffect transition="in" filter="blinds(horizontal)">
                                      <p:cBhvr>
                                        <p:cTn id="10" dur="500"/>
                                        <p:tgtEl>
                                          <p:spTgt spid="193538">
                                            <p:txEl>
                                              <p:charRg st="0" end="16"/>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3538">
                                            <p:txEl>
                                              <p:charRg st="16" end="33"/>
                                            </p:txEl>
                                          </p:spTgt>
                                        </p:tgtEl>
                                        <p:attrNameLst>
                                          <p:attrName>style.visibility</p:attrName>
                                        </p:attrNameLst>
                                      </p:cBhvr>
                                      <p:to>
                                        <p:strVal val="visible"/>
                                      </p:to>
                                    </p:set>
                                    <p:animEffect transition="in" filter="blinds(horizontal)">
                                      <p:cBhvr>
                                        <p:cTn id="13" dur="500"/>
                                        <p:tgtEl>
                                          <p:spTgt spid="193538">
                                            <p:txEl>
                                              <p:charRg st="16" end="33"/>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93538">
                                            <p:txEl>
                                              <p:charRg st="33" end="74"/>
                                            </p:txEl>
                                          </p:spTgt>
                                        </p:tgtEl>
                                        <p:attrNameLst>
                                          <p:attrName>style.visibility</p:attrName>
                                        </p:attrNameLst>
                                      </p:cBhvr>
                                      <p:to>
                                        <p:strVal val="visible"/>
                                      </p:to>
                                    </p:set>
                                    <p:animEffect transition="in" filter="blinds(horizontal)">
                                      <p:cBhvr>
                                        <p:cTn id="16" dur="500"/>
                                        <p:tgtEl>
                                          <p:spTgt spid="193538">
                                            <p:txEl>
                                              <p:charRg st="33" end="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8"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 Box 2"/>
          <p:cNvSpPr txBox="1"/>
          <p:nvPr/>
        </p:nvSpPr>
        <p:spPr>
          <a:xfrm>
            <a:off x="2413000" y="2324100"/>
            <a:ext cx="9283700" cy="1431925"/>
          </a:xfrm>
          <a:prstGeom prst="rect">
            <a:avLst/>
          </a:prstGeom>
          <a:noFill/>
          <a:ln w="9525" cap="flat" cmpd="sng">
            <a:solidFill>
              <a:srgbClr val="FF3300"/>
            </a:solidFill>
            <a:prstDash val="lgDashDotDot"/>
            <a:miter/>
            <a:headEnd type="none" w="med" len="med"/>
            <a:tailEnd type="none" w="med" len="med"/>
          </a:ln>
        </p:spPr>
        <p:txBody>
          <a:bodyPr lIns="108850" tIns="54425" rIns="108850" bIns="54425">
            <a:spAutoFit/>
          </a:bodyPr>
          <a:p>
            <a:pPr algn="just" eaLnBrk="1" hangingPunct="1">
              <a:lnSpc>
                <a:spcPct val="120000"/>
              </a:lnSpc>
              <a:spcBef>
                <a:spcPct val="35000"/>
              </a:spcBef>
              <a:buFontTx/>
            </a:pPr>
            <a:r>
              <a:rPr lang="zh-CN" altLang="en-US" sz="2400" b="1" dirty="0">
                <a:solidFill>
                  <a:srgbClr val="CC0000"/>
                </a:solidFill>
                <a:latin typeface="微软雅黑" panose="020B0503020204020204" pitchFamily="34" charset="-122"/>
              </a:rPr>
              <a:t>共同控制</a:t>
            </a:r>
            <a:r>
              <a:rPr lang="en-US" altLang="zh-CN" sz="2400" dirty="0">
                <a:solidFill>
                  <a:srgbClr val="CC0000"/>
                </a:solidFill>
                <a:latin typeface="微软雅黑" panose="020B0503020204020204" pitchFamily="34" charset="-122"/>
              </a:rPr>
              <a:t>——</a:t>
            </a:r>
            <a:r>
              <a:rPr lang="zh-CN" altLang="en-US" sz="2400" dirty="0">
                <a:latin typeface="微软雅黑" panose="020B0503020204020204" pitchFamily="34" charset="-122"/>
              </a:rPr>
              <a:t>是指按照相关约定对某项</a:t>
            </a:r>
            <a:r>
              <a:rPr lang="zh-CN" altLang="en-US" sz="2400" u="sng" dirty="0">
                <a:solidFill>
                  <a:srgbClr val="0000CC"/>
                </a:solidFill>
                <a:latin typeface="微软雅黑" panose="020B0503020204020204" pitchFamily="34" charset="-122"/>
              </a:rPr>
              <a:t>安排</a:t>
            </a:r>
            <a:r>
              <a:rPr lang="zh-CN" altLang="en-US" sz="2400" dirty="0">
                <a:latin typeface="微软雅黑" panose="020B0503020204020204" pitchFamily="34" charset="-122"/>
              </a:rPr>
              <a:t>所</a:t>
            </a:r>
            <a:r>
              <a:rPr lang="zh-CN" altLang="en-US" sz="2400" dirty="0">
                <a:solidFill>
                  <a:srgbClr val="0000CC"/>
                </a:solidFill>
                <a:latin typeface="微软雅黑" panose="020B0503020204020204" pitchFamily="34" charset="-122"/>
              </a:rPr>
              <a:t>共有的控制</a:t>
            </a:r>
            <a:r>
              <a:rPr lang="zh-CN" altLang="en-US" sz="2400" dirty="0">
                <a:latin typeface="微软雅黑" panose="020B0503020204020204" pitchFamily="34" charset="-122"/>
              </a:rPr>
              <a:t>，并且该安排的相关活动必须经过分享控制权的参与方一致同意后才能决策。</a:t>
            </a:r>
            <a:r>
              <a:rPr lang="en-US" altLang="zh-CN" sz="2400" dirty="0">
                <a:solidFill>
                  <a:srgbClr val="CC0000"/>
                </a:solidFill>
                <a:latin typeface="微软雅黑" panose="020B0503020204020204" pitchFamily="34" charset="-122"/>
              </a:rPr>
              <a:t>《CAS40——</a:t>
            </a:r>
            <a:r>
              <a:rPr lang="zh-CN" altLang="en-US" sz="2400" dirty="0">
                <a:solidFill>
                  <a:srgbClr val="CC0000"/>
                </a:solidFill>
                <a:latin typeface="微软雅黑" panose="020B0503020204020204" pitchFamily="34" charset="-122"/>
              </a:rPr>
              <a:t>合营安排</a:t>
            </a:r>
            <a:r>
              <a:rPr lang="en-US" altLang="zh-CN" sz="2400" dirty="0">
                <a:solidFill>
                  <a:srgbClr val="CC0000"/>
                </a:solidFill>
                <a:latin typeface="微软雅黑" panose="020B0503020204020204" pitchFamily="34" charset="-122"/>
              </a:rPr>
              <a:t>》</a:t>
            </a:r>
            <a:endParaRPr lang="en-US" altLang="zh-CN" sz="2400" dirty="0">
              <a:solidFill>
                <a:srgbClr val="CC0000"/>
              </a:solidFill>
              <a:latin typeface="微软雅黑" panose="020B0503020204020204" pitchFamily="34" charset="-122"/>
            </a:endParaRPr>
          </a:p>
        </p:txBody>
      </p:sp>
      <p:sp>
        <p:nvSpPr>
          <p:cNvPr id="15363" name="Text Box 3"/>
          <p:cNvSpPr txBox="1"/>
          <p:nvPr/>
        </p:nvSpPr>
        <p:spPr>
          <a:xfrm>
            <a:off x="533400" y="4152900"/>
            <a:ext cx="10845800" cy="939800"/>
          </a:xfrm>
          <a:prstGeom prst="rect">
            <a:avLst/>
          </a:prstGeom>
          <a:noFill/>
          <a:ln w="9525" cap="flat" cmpd="sng">
            <a:solidFill>
              <a:srgbClr val="FF3300"/>
            </a:solidFill>
            <a:prstDash val="lgDashDotDot"/>
            <a:miter/>
            <a:headEnd type="none" w="med" len="med"/>
            <a:tailEnd type="none" w="med" len="med"/>
          </a:ln>
        </p:spPr>
        <p:txBody>
          <a:bodyPr lIns="108850" tIns="54425" rIns="108850" bIns="54425">
            <a:spAutoFit/>
          </a:bodyPr>
          <a:p>
            <a:pPr algn="just" eaLnBrk="1" hangingPunct="1">
              <a:lnSpc>
                <a:spcPct val="135000"/>
              </a:lnSpc>
              <a:spcBef>
                <a:spcPct val="20000"/>
              </a:spcBef>
              <a:buFontTx/>
            </a:pPr>
            <a:r>
              <a:rPr lang="zh-CN" altLang="en-US" sz="2000" b="1" dirty="0">
                <a:latin typeface="微软雅黑" panose="020B0503020204020204" pitchFamily="34" charset="-122"/>
              </a:rPr>
              <a:t>在判断是否存在共同控制时，应当</a:t>
            </a:r>
            <a:r>
              <a:rPr lang="zh-CN" altLang="en-US" sz="2000" b="1" dirty="0">
                <a:solidFill>
                  <a:srgbClr val="CC0000"/>
                </a:solidFill>
                <a:latin typeface="微软雅黑" panose="020B0503020204020204" pitchFamily="34" charset="-122"/>
              </a:rPr>
              <a:t>首先</a:t>
            </a:r>
            <a:r>
              <a:rPr lang="zh-CN" altLang="en-US" sz="2000" b="1" dirty="0">
                <a:latin typeface="微软雅黑" panose="020B0503020204020204" pitchFamily="34" charset="-122"/>
              </a:rPr>
              <a:t>判断所有参与方或参与方组合</a:t>
            </a:r>
            <a:r>
              <a:rPr lang="zh-CN" altLang="en-US" sz="2000" b="1" dirty="0">
                <a:solidFill>
                  <a:srgbClr val="0000CC"/>
                </a:solidFill>
                <a:latin typeface="微软雅黑" panose="020B0503020204020204" pitchFamily="34" charset="-122"/>
              </a:rPr>
              <a:t>是否集体控制该安排</a:t>
            </a:r>
            <a:r>
              <a:rPr lang="zh-CN" altLang="en-US" sz="2000" b="1" dirty="0">
                <a:latin typeface="微软雅黑" panose="020B0503020204020204" pitchFamily="34" charset="-122"/>
              </a:rPr>
              <a:t>；</a:t>
            </a:r>
            <a:r>
              <a:rPr lang="zh-CN" altLang="en-US" sz="2000" b="1" dirty="0">
                <a:solidFill>
                  <a:srgbClr val="CC0000"/>
                </a:solidFill>
                <a:latin typeface="微软雅黑" panose="020B0503020204020204" pitchFamily="34" charset="-122"/>
              </a:rPr>
              <a:t>其次</a:t>
            </a:r>
            <a:r>
              <a:rPr lang="zh-CN" altLang="en-US" sz="2000" b="1" dirty="0">
                <a:latin typeface="微软雅黑" panose="020B0503020204020204" pitchFamily="34" charset="-122"/>
              </a:rPr>
              <a:t>再判断该安排相关活动的决策</a:t>
            </a:r>
            <a:r>
              <a:rPr lang="zh-CN" altLang="en-US" sz="2000" b="1" dirty="0">
                <a:solidFill>
                  <a:srgbClr val="0000CC"/>
                </a:solidFill>
                <a:latin typeface="微软雅黑" panose="020B0503020204020204" pitchFamily="34" charset="-122"/>
              </a:rPr>
              <a:t>是否必须经过这些集体控制</a:t>
            </a:r>
            <a:r>
              <a:rPr lang="zh-CN" altLang="en-US" sz="2000" b="1" dirty="0">
                <a:latin typeface="微软雅黑" panose="020B0503020204020204" pitchFamily="34" charset="-122"/>
              </a:rPr>
              <a:t>该安排的参与方一致同意。</a:t>
            </a:r>
            <a:endParaRPr lang="zh-CN" altLang="en-US" sz="2000" b="1" dirty="0">
              <a:latin typeface="微软雅黑" panose="020B0503020204020204" pitchFamily="34" charset="-122"/>
            </a:endParaRPr>
          </a:p>
        </p:txBody>
      </p:sp>
      <p:sp>
        <p:nvSpPr>
          <p:cNvPr id="21509" name="AutoShape 4"/>
          <p:cNvSpPr/>
          <p:nvPr/>
        </p:nvSpPr>
        <p:spPr>
          <a:xfrm>
            <a:off x="292100" y="2590800"/>
            <a:ext cx="2209800" cy="935038"/>
          </a:xfrm>
          <a:custGeom>
            <a:avLst/>
            <a:gdLst>
              <a:gd name="txL" fmla="*/ 3375 w 21600"/>
              <a:gd name="txT" fmla="*/ 4185 h 21600"/>
              <a:gd name="txR" fmla="*/ 17320 w 21600"/>
              <a:gd name="txB" fmla="*/ 17415 h 21600"/>
            </a:gdLst>
            <a:ahLst/>
            <a:cxnLst>
              <a:cxn ang="17694720">
                <a:pos x="1494889" y="0"/>
              </a:cxn>
              <a:cxn ang="11796480">
                <a:pos x="0" y="467519"/>
              </a:cxn>
              <a:cxn ang="5898240">
                <a:pos x="1494889" y="935038"/>
              </a:cxn>
              <a:cxn ang="0">
                <a:pos x="2209800" y="467519"/>
              </a:cxn>
            </a:cxnLst>
            <a:rect l="txL" t="txT" r="txR" b="txB"/>
            <a:pathLst>
              <a:path w="21600" h="21600">
                <a:moveTo>
                  <a:pt x="14612" y="0"/>
                </a:moveTo>
                <a:lnTo>
                  <a:pt x="14612" y="4185"/>
                </a:lnTo>
                <a:lnTo>
                  <a:pt x="3375" y="4185"/>
                </a:lnTo>
                <a:lnTo>
                  <a:pt x="3375" y="17415"/>
                </a:lnTo>
                <a:lnTo>
                  <a:pt x="14612" y="17415"/>
                </a:lnTo>
                <a:lnTo>
                  <a:pt x="14612" y="21600"/>
                </a:lnTo>
                <a:lnTo>
                  <a:pt x="21600" y="10800"/>
                </a:lnTo>
                <a:lnTo>
                  <a:pt x="14612" y="0"/>
                </a:lnTo>
                <a:close/>
              </a:path>
              <a:path w="21600" h="21600">
                <a:moveTo>
                  <a:pt x="1350" y="4185"/>
                </a:moveTo>
                <a:lnTo>
                  <a:pt x="1350" y="17415"/>
                </a:lnTo>
                <a:lnTo>
                  <a:pt x="2700" y="17415"/>
                </a:lnTo>
                <a:lnTo>
                  <a:pt x="2700" y="4185"/>
                </a:lnTo>
                <a:lnTo>
                  <a:pt x="1350" y="4185"/>
                </a:lnTo>
                <a:close/>
              </a:path>
              <a:path w="21600" h="21600">
                <a:moveTo>
                  <a:pt x="0" y="4185"/>
                </a:moveTo>
                <a:lnTo>
                  <a:pt x="0" y="17415"/>
                </a:lnTo>
                <a:lnTo>
                  <a:pt x="675" y="17415"/>
                </a:lnTo>
                <a:lnTo>
                  <a:pt x="675" y="4185"/>
                </a:lnTo>
                <a:lnTo>
                  <a:pt x="0" y="4185"/>
                </a:lnTo>
                <a:close/>
              </a:path>
            </a:pathLst>
          </a:custGeom>
          <a:gradFill rotWithShape="1">
            <a:gsLst>
              <a:gs pos="0">
                <a:srgbClr val="5E6D76"/>
              </a:gs>
              <a:gs pos="50000">
                <a:srgbClr val="CCECFF"/>
              </a:gs>
              <a:gs pos="100000">
                <a:srgbClr val="5E6D76"/>
              </a:gs>
            </a:gsLst>
            <a:lin ang="5400000" scaled="1"/>
            <a:tileRect/>
          </a:gradFill>
          <a:ln w="9525" cap="flat" cmpd="sng">
            <a:solidFill>
              <a:srgbClr val="CCECFF"/>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400" b="1" dirty="0">
                <a:solidFill>
                  <a:srgbClr val="FF3300"/>
                </a:solidFill>
                <a:latin typeface="微软雅黑" panose="020B0503020204020204" pitchFamily="34" charset="-122"/>
              </a:rPr>
              <a:t>共同控制</a:t>
            </a:r>
            <a:endParaRPr lang="zh-CN" altLang="en-US" sz="2400" b="1" dirty="0">
              <a:solidFill>
                <a:srgbClr val="FF3300"/>
              </a:solidFill>
              <a:latin typeface="微软雅黑" panose="020B0503020204020204" pitchFamily="34" charset="-122"/>
            </a:endParaRPr>
          </a:p>
        </p:txBody>
      </p:sp>
      <p:sp>
        <p:nvSpPr>
          <p:cNvPr id="15365" name="AutoShape 5"/>
          <p:cNvSpPr>
            <a:spLocks noChangeArrowheads="1"/>
          </p:cNvSpPr>
          <p:nvPr/>
        </p:nvSpPr>
        <p:spPr bwMode="auto">
          <a:xfrm>
            <a:off x="4876800" y="3771900"/>
            <a:ext cx="1441450" cy="381000"/>
          </a:xfrm>
          <a:prstGeom prst="downArrow">
            <a:avLst>
              <a:gd name="adj1" fmla="val 60648"/>
              <a:gd name="adj2" fmla="val 60000"/>
            </a:avLst>
          </a:prstGeom>
          <a:gradFill rotWithShape="1">
            <a:gsLst>
              <a:gs pos="0">
                <a:srgbClr val="CCECFF"/>
              </a:gs>
              <a:gs pos="100000">
                <a:srgbClr val="CCECFF">
                  <a:gamma/>
                  <a:shade val="46275"/>
                  <a:invGamma/>
                </a:srgbClr>
              </a:gs>
            </a:gsLst>
            <a:lin ang="5400000" scaled="1"/>
          </a:gradFill>
          <a:ln w="9525">
            <a:solidFill>
              <a:srgbClr val="CCECFF"/>
            </a:solidFill>
            <a:miter lim="800000"/>
          </a:ln>
          <a:effec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判断</a:t>
            </a:r>
            <a:endParaRPr kumimoji="0" lang="zh-CN" altLang="en-US" sz="2400" b="1" i="0" u="none" strike="noStrike" kern="1200" cap="none" spc="0" normalizeH="0" baseline="0" noProof="0" dirty="0">
              <a:ln>
                <a:noFill/>
              </a:ln>
              <a:solidFill>
                <a:srgbClr val="FF0000"/>
              </a:solidFill>
              <a:effectLst/>
              <a:uLnTx/>
              <a:uFillTx/>
              <a:latin typeface="+mn-ea"/>
              <a:ea typeface="+mn-ea"/>
              <a:cs typeface="+mn-cs"/>
            </a:endParaRPr>
          </a:p>
        </p:txBody>
      </p:sp>
      <p:pic>
        <p:nvPicPr>
          <p:cNvPr id="21511" name="Picture 7"/>
          <p:cNvPicPr>
            <a:picLocks noChangeAspect="1"/>
          </p:cNvPicPr>
          <p:nvPr/>
        </p:nvPicPr>
        <p:blipFill>
          <a:blip r:embed="rId1"/>
          <a:stretch>
            <a:fillRect/>
          </a:stretch>
        </p:blipFill>
        <p:spPr>
          <a:xfrm>
            <a:off x="9855200" y="5181600"/>
            <a:ext cx="1766888" cy="1079500"/>
          </a:xfrm>
          <a:prstGeom prst="rect">
            <a:avLst/>
          </a:prstGeom>
          <a:noFill/>
          <a:ln w="12700">
            <a:noFill/>
          </a:ln>
        </p:spPr>
      </p:pic>
      <p:sp>
        <p:nvSpPr>
          <p:cNvPr id="15369" name="AutoShape 9"/>
          <p:cNvSpPr/>
          <p:nvPr/>
        </p:nvSpPr>
        <p:spPr>
          <a:xfrm>
            <a:off x="495300" y="5295900"/>
            <a:ext cx="6413500" cy="800100"/>
          </a:xfrm>
          <a:prstGeom prst="wedgeRectCallout">
            <a:avLst>
              <a:gd name="adj1" fmla="val 39727"/>
              <a:gd name="adj2" fmla="val -79565"/>
            </a:avLst>
          </a:prstGeom>
          <a:noFill/>
          <a:ln w="9525" cap="flat" cmpd="sng">
            <a:solidFill>
              <a:srgbClr val="FF0000"/>
            </a:solidFill>
            <a:prstDash val="solid"/>
            <a:miter/>
            <a:headEnd type="none" w="med" len="med"/>
            <a:tailEnd type="none" w="med" len="med"/>
          </a:ln>
        </p:spPr>
        <p:txBody>
          <a:bodyPr lIns="108850" tIns="54425" rIns="108850" bIns="54425"/>
          <a:p>
            <a:pPr eaLnBrk="1" hangingPunct="1">
              <a:lnSpc>
                <a:spcPct val="110000"/>
              </a:lnSpc>
              <a:buFontTx/>
            </a:pPr>
            <a:r>
              <a:rPr lang="zh-CN" altLang="en-US" sz="2000" b="1" dirty="0">
                <a:latin typeface="微软雅黑" panose="020B0503020204020204" pitchFamily="34" charset="-122"/>
              </a:rPr>
              <a:t>如果存在</a:t>
            </a:r>
            <a:r>
              <a:rPr lang="zh-CN" altLang="en-US" sz="2000" b="1" dirty="0">
                <a:solidFill>
                  <a:srgbClr val="0000CC"/>
                </a:solidFill>
                <a:latin typeface="微软雅黑" panose="020B0503020204020204" pitchFamily="34" charset="-122"/>
              </a:rPr>
              <a:t>两个或两个以上</a:t>
            </a:r>
            <a:r>
              <a:rPr lang="zh-CN" altLang="en-US" sz="2000" b="1" dirty="0">
                <a:latin typeface="微软雅黑" panose="020B0503020204020204" pitchFamily="34" charset="-122"/>
              </a:rPr>
              <a:t>的参与方</a:t>
            </a:r>
            <a:r>
              <a:rPr lang="zh-CN" altLang="en-US" sz="2000" b="1" dirty="0">
                <a:solidFill>
                  <a:srgbClr val="CC0000"/>
                </a:solidFill>
                <a:latin typeface="微软雅黑" panose="020B0503020204020204" pitchFamily="34" charset="-122"/>
              </a:rPr>
              <a:t>组合</a:t>
            </a:r>
            <a:r>
              <a:rPr lang="zh-CN" altLang="en-US" sz="2000" b="1" dirty="0">
                <a:latin typeface="微软雅黑" panose="020B0503020204020204" pitchFamily="34" charset="-122"/>
              </a:rPr>
              <a:t>能够集体控制某项安排的</a:t>
            </a:r>
            <a:r>
              <a:rPr lang="en-US" altLang="zh-CN" sz="2000" b="1" dirty="0">
                <a:latin typeface="微软雅黑" panose="020B0503020204020204" pitchFamily="34" charset="-122"/>
              </a:rPr>
              <a:t>——</a:t>
            </a:r>
            <a:r>
              <a:rPr lang="zh-CN" altLang="en-US" sz="2000" b="1" dirty="0">
                <a:solidFill>
                  <a:srgbClr val="CC0000"/>
                </a:solidFill>
                <a:latin typeface="微软雅黑" panose="020B0503020204020204" pitchFamily="34" charset="-122"/>
              </a:rPr>
              <a:t>不构成共同控制</a:t>
            </a:r>
            <a:r>
              <a:rPr lang="zh-CN" altLang="en-US" sz="2000" b="1" dirty="0">
                <a:latin typeface="微软雅黑" panose="020B0503020204020204" pitchFamily="34" charset="-122"/>
              </a:rPr>
              <a:t>。</a:t>
            </a:r>
            <a:endParaRPr lang="zh-CN" altLang="en-US" sz="2000" b="1" dirty="0">
              <a:latin typeface="微软雅黑" panose="020B0503020204020204" pitchFamily="34" charset="-122"/>
            </a:endParaRPr>
          </a:p>
        </p:txBody>
      </p:sp>
      <p:sp>
        <p:nvSpPr>
          <p:cNvPr id="15371" name="AutoShape 11"/>
          <p:cNvSpPr/>
          <p:nvPr/>
        </p:nvSpPr>
        <p:spPr>
          <a:xfrm>
            <a:off x="508000" y="990600"/>
            <a:ext cx="5486400" cy="1193800"/>
          </a:xfrm>
          <a:prstGeom prst="wedgeRectCallout">
            <a:avLst>
              <a:gd name="adj1" fmla="val 55699"/>
              <a:gd name="adj2" fmla="val 60903"/>
            </a:avLst>
          </a:prstGeom>
          <a:noFill/>
          <a:ln w="9525" cap="flat" cmpd="sng">
            <a:solidFill>
              <a:srgbClr val="FF0000"/>
            </a:solidFill>
            <a:prstDash val="solid"/>
            <a:miter/>
            <a:headEnd type="none" w="med" len="med"/>
            <a:tailEnd type="none" w="med" len="med"/>
          </a:ln>
        </p:spPr>
        <p:txBody>
          <a:bodyPr lIns="108850" tIns="54425" rIns="108850" bIns="54425"/>
          <a:p>
            <a:pPr eaLnBrk="1" hangingPunct="1">
              <a:lnSpc>
                <a:spcPct val="120000"/>
              </a:lnSpc>
              <a:buFontTx/>
            </a:pPr>
            <a:r>
              <a:rPr lang="zh-CN" altLang="en-US" sz="2000" b="1" dirty="0">
                <a:solidFill>
                  <a:srgbClr val="CC0000"/>
                </a:solidFill>
                <a:latin typeface="微软雅黑" panose="020B0503020204020204" pitchFamily="34" charset="-122"/>
              </a:rPr>
              <a:t>合营安排</a:t>
            </a:r>
            <a:r>
              <a:rPr lang="en-US" altLang="zh-CN" sz="2000" b="1" dirty="0">
                <a:solidFill>
                  <a:srgbClr val="0000CC"/>
                </a:solidFill>
                <a:latin typeface="微软雅黑" panose="020B0503020204020204" pitchFamily="34" charset="-122"/>
              </a:rPr>
              <a:t>——</a:t>
            </a:r>
            <a:r>
              <a:rPr lang="zh-CN" altLang="en-US" sz="2000" b="1" dirty="0">
                <a:solidFill>
                  <a:srgbClr val="0000CC"/>
                </a:solidFill>
                <a:latin typeface="微软雅黑" panose="020B0503020204020204" pitchFamily="34" charset="-122"/>
              </a:rPr>
              <a:t>是指一项由两个或两个以上的参与方共同控制的安排。</a:t>
            </a:r>
            <a:endParaRPr lang="zh-CN" altLang="en-US" sz="2000" b="1" dirty="0">
              <a:solidFill>
                <a:srgbClr val="0000CC"/>
              </a:solidFill>
              <a:latin typeface="微软雅黑" panose="020B0503020204020204" pitchFamily="34" charset="-122"/>
            </a:endParaRPr>
          </a:p>
          <a:p>
            <a:pPr eaLnBrk="1" hangingPunct="1">
              <a:lnSpc>
                <a:spcPct val="120000"/>
              </a:lnSpc>
              <a:buFontTx/>
            </a:pPr>
            <a:r>
              <a:rPr lang="zh-CN" altLang="en-US" sz="2000" b="1" dirty="0">
                <a:latin typeface="微软雅黑" panose="020B0503020204020204" pitchFamily="34" charset="-122"/>
              </a:rPr>
              <a:t>合营安排分为</a:t>
            </a:r>
            <a:r>
              <a:rPr lang="zh-CN" altLang="en-US" sz="2000" b="1" dirty="0">
                <a:solidFill>
                  <a:srgbClr val="CC0000"/>
                </a:solidFill>
                <a:latin typeface="微软雅黑" panose="020B0503020204020204" pitchFamily="34" charset="-122"/>
              </a:rPr>
              <a:t>共同经营和合营企业</a:t>
            </a:r>
            <a:r>
              <a:rPr lang="zh-CN" altLang="en-US" sz="2000" b="1" dirty="0">
                <a:latin typeface="微软雅黑" panose="020B0503020204020204" pitchFamily="34" charset="-122"/>
              </a:rPr>
              <a:t>。</a:t>
            </a:r>
            <a:endParaRPr lang="zh-CN" altLang="en-US" sz="2000" b="1" dirty="0">
              <a:latin typeface="微软雅黑" panose="020B0503020204020204" pitchFamily="34" charset="-122"/>
            </a:endParaRPr>
          </a:p>
        </p:txBody>
      </p:sp>
      <p:sp>
        <p:nvSpPr>
          <p:cNvPr id="15370" name="AutoShape 10"/>
          <p:cNvSpPr/>
          <p:nvPr/>
        </p:nvSpPr>
        <p:spPr>
          <a:xfrm>
            <a:off x="6299200" y="584200"/>
            <a:ext cx="5384800" cy="1320800"/>
          </a:xfrm>
          <a:prstGeom prst="wedgeRectCallout">
            <a:avLst>
              <a:gd name="adj1" fmla="val -62884"/>
              <a:gd name="adj2" fmla="val 66829"/>
            </a:avLst>
          </a:prstGeom>
          <a:noFill/>
          <a:ln w="9525" cap="flat" cmpd="sng">
            <a:solidFill>
              <a:srgbClr val="0000CC"/>
            </a:solidFill>
            <a:prstDash val="solid"/>
            <a:miter/>
            <a:headEnd type="none" w="med" len="med"/>
            <a:tailEnd type="none" w="med" len="med"/>
          </a:ln>
        </p:spPr>
        <p:txBody>
          <a:bodyPr lIns="108850" tIns="54425" rIns="108850" bIns="54425"/>
          <a:p>
            <a:pPr eaLnBrk="1" hangingPunct="1">
              <a:buFontTx/>
            </a:pPr>
            <a:r>
              <a:rPr lang="zh-CN" altLang="en-US" sz="2000" b="1" dirty="0">
                <a:solidFill>
                  <a:srgbClr val="CC0000"/>
                </a:solidFill>
                <a:latin typeface="微软雅黑" panose="020B0503020204020204" pitchFamily="34" charset="-122"/>
              </a:rPr>
              <a:t>共同经营</a:t>
            </a:r>
            <a:r>
              <a:rPr lang="en-US" altLang="zh-CN" sz="2000" b="1" dirty="0">
                <a:latin typeface="微软雅黑" panose="020B0503020204020204" pitchFamily="34" charset="-122"/>
              </a:rPr>
              <a:t>——</a:t>
            </a:r>
            <a:r>
              <a:rPr lang="zh-CN" altLang="en-US" sz="2000" b="1" dirty="0">
                <a:latin typeface="微软雅黑" panose="020B0503020204020204" pitchFamily="34" charset="-122"/>
              </a:rPr>
              <a:t>是指合营方享有该安排相关资产且承担该安排相关负债的合营安排。</a:t>
            </a:r>
            <a:endParaRPr lang="zh-CN" altLang="en-US" sz="2000" b="1" dirty="0">
              <a:latin typeface="微软雅黑" panose="020B0503020204020204" pitchFamily="34" charset="-122"/>
            </a:endParaRPr>
          </a:p>
          <a:p>
            <a:pPr eaLnBrk="1" hangingPunct="1">
              <a:buFontTx/>
            </a:pPr>
            <a:r>
              <a:rPr lang="zh-CN" altLang="en-US" sz="2000" b="1" dirty="0">
                <a:solidFill>
                  <a:srgbClr val="CC0000"/>
                </a:solidFill>
                <a:latin typeface="微软雅黑" panose="020B0503020204020204" pitchFamily="34" charset="-122"/>
              </a:rPr>
              <a:t>合营企业</a:t>
            </a:r>
            <a:r>
              <a:rPr lang="en-US" altLang="zh-CN" sz="2000" b="1" dirty="0">
                <a:solidFill>
                  <a:srgbClr val="0000CC"/>
                </a:solidFill>
                <a:latin typeface="微软雅黑" panose="020B0503020204020204" pitchFamily="34" charset="-122"/>
              </a:rPr>
              <a:t>——</a:t>
            </a:r>
            <a:r>
              <a:rPr lang="zh-CN" altLang="en-US" sz="2000" b="1" dirty="0">
                <a:solidFill>
                  <a:srgbClr val="0000CC"/>
                </a:solidFill>
                <a:latin typeface="微软雅黑" panose="020B0503020204020204" pitchFamily="34" charset="-122"/>
              </a:rPr>
              <a:t>是指合营方仅对该安排的</a:t>
            </a:r>
            <a:r>
              <a:rPr lang="zh-CN" altLang="en-US" sz="2000" b="1" dirty="0">
                <a:solidFill>
                  <a:srgbClr val="CC0000"/>
                </a:solidFill>
                <a:latin typeface="微软雅黑" panose="020B0503020204020204" pitchFamily="34" charset="-122"/>
              </a:rPr>
              <a:t>净资产</a:t>
            </a:r>
            <a:r>
              <a:rPr lang="zh-CN" altLang="en-US" sz="2000" b="1" dirty="0">
                <a:solidFill>
                  <a:srgbClr val="0000CC"/>
                </a:solidFill>
                <a:latin typeface="微软雅黑" panose="020B0503020204020204" pitchFamily="34" charset="-122"/>
              </a:rPr>
              <a:t>享有权利的合营安排。</a:t>
            </a:r>
            <a:endParaRPr lang="zh-CN" altLang="en-US" sz="2000" b="1" dirty="0">
              <a:solidFill>
                <a:srgbClr val="0000CC"/>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1000" fill="hold"/>
                                        <p:tgtEl>
                                          <p:spTgt spid="15362"/>
                                        </p:tgtEl>
                                        <p:attrNameLst>
                                          <p:attrName>ppt_x</p:attrName>
                                        </p:attrNameLst>
                                      </p:cBhvr>
                                      <p:tavLst>
                                        <p:tav tm="0">
                                          <p:val>
                                            <p:strVal val="0-#ppt_w/2"/>
                                          </p:val>
                                        </p:tav>
                                        <p:tav tm="100000">
                                          <p:val>
                                            <p:strVal val="#ppt_x"/>
                                          </p:val>
                                        </p:tav>
                                      </p:tavLst>
                                    </p:anim>
                                    <p:anim calcmode="lin" valueType="num">
                                      <p:cBhvr additive="base">
                                        <p:cTn id="8" dur="1000" fill="hold"/>
                                        <p:tgtEl>
                                          <p:spTgt spid="1536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15371"/>
                                        </p:tgtEl>
                                        <p:attrNameLst>
                                          <p:attrName>style.visibility</p:attrName>
                                        </p:attrNameLst>
                                      </p:cBhvr>
                                      <p:to>
                                        <p:strVal val="visible"/>
                                      </p:to>
                                    </p:set>
                                    <p:anim calcmode="lin" valueType="num">
                                      <p:cBhvr additive="base">
                                        <p:cTn id="12" dur="1000" fill="hold"/>
                                        <p:tgtEl>
                                          <p:spTgt spid="15371"/>
                                        </p:tgtEl>
                                        <p:attrNameLst>
                                          <p:attrName>ppt_x</p:attrName>
                                        </p:attrNameLst>
                                      </p:cBhvr>
                                      <p:tavLst>
                                        <p:tav tm="0">
                                          <p:val>
                                            <p:strVal val="0-#ppt_w/2"/>
                                          </p:val>
                                        </p:tav>
                                        <p:tav tm="100000">
                                          <p:val>
                                            <p:strVal val="#ppt_x"/>
                                          </p:val>
                                        </p:tav>
                                      </p:tavLst>
                                    </p:anim>
                                    <p:anim calcmode="lin" valueType="num">
                                      <p:cBhvr additive="base">
                                        <p:cTn id="13" dur="1000" fill="hold"/>
                                        <p:tgtEl>
                                          <p:spTgt spid="1537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5370"/>
                                        </p:tgtEl>
                                        <p:attrNameLst>
                                          <p:attrName>style.visibility</p:attrName>
                                        </p:attrNameLst>
                                      </p:cBhvr>
                                      <p:to>
                                        <p:strVal val="visible"/>
                                      </p:to>
                                    </p:set>
                                    <p:anim calcmode="lin" valueType="num">
                                      <p:cBhvr additive="base">
                                        <p:cTn id="18" dur="1000" fill="hold"/>
                                        <p:tgtEl>
                                          <p:spTgt spid="15370"/>
                                        </p:tgtEl>
                                        <p:attrNameLst>
                                          <p:attrName>ppt_x</p:attrName>
                                        </p:attrNameLst>
                                      </p:cBhvr>
                                      <p:tavLst>
                                        <p:tav tm="0">
                                          <p:val>
                                            <p:strVal val="1+#ppt_w/2"/>
                                          </p:val>
                                        </p:tav>
                                        <p:tav tm="100000">
                                          <p:val>
                                            <p:strVal val="#ppt_x"/>
                                          </p:val>
                                        </p:tav>
                                      </p:tavLst>
                                    </p:anim>
                                    <p:anim calcmode="lin" valueType="num">
                                      <p:cBhvr additive="base">
                                        <p:cTn id="19" dur="1000" fill="hold"/>
                                        <p:tgtEl>
                                          <p:spTgt spid="15370"/>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5365"/>
                                        </p:tgtEl>
                                        <p:attrNameLst>
                                          <p:attrName>style.visibility</p:attrName>
                                        </p:attrNameLst>
                                      </p:cBhvr>
                                      <p:to>
                                        <p:strVal val="visible"/>
                                      </p:to>
                                    </p:set>
                                    <p:animEffect transition="in" filter="blinds(horizontal)">
                                      <p:cBhvr>
                                        <p:cTn id="24" dur="500"/>
                                        <p:tgtEl>
                                          <p:spTgt spid="15365"/>
                                        </p:tgtEl>
                                      </p:cBhvr>
                                    </p:animEffect>
                                  </p:childTnLst>
                                </p:cTn>
                              </p:par>
                              <p:par>
                                <p:cTn id="25" presetID="2" presetClass="entr" presetSubtype="8" fill="hold" grpId="0" nodeType="withEffect">
                                  <p:stCondLst>
                                    <p:cond delay="0"/>
                                  </p:stCondLst>
                                  <p:childTnLst>
                                    <p:set>
                                      <p:cBhvr>
                                        <p:cTn id="26" dur="1" fill="hold">
                                          <p:stCondLst>
                                            <p:cond delay="0"/>
                                          </p:stCondLst>
                                        </p:cTn>
                                        <p:tgtEl>
                                          <p:spTgt spid="15363"/>
                                        </p:tgtEl>
                                        <p:attrNameLst>
                                          <p:attrName>style.visibility</p:attrName>
                                        </p:attrNameLst>
                                      </p:cBhvr>
                                      <p:to>
                                        <p:strVal val="visible"/>
                                      </p:to>
                                    </p:set>
                                    <p:anim calcmode="lin" valueType="num">
                                      <p:cBhvr additive="base">
                                        <p:cTn id="27" dur="1000" fill="hold"/>
                                        <p:tgtEl>
                                          <p:spTgt spid="15363"/>
                                        </p:tgtEl>
                                        <p:attrNameLst>
                                          <p:attrName>ppt_x</p:attrName>
                                        </p:attrNameLst>
                                      </p:cBhvr>
                                      <p:tavLst>
                                        <p:tav tm="0">
                                          <p:val>
                                            <p:strVal val="0-#ppt_w/2"/>
                                          </p:val>
                                        </p:tav>
                                        <p:tav tm="100000">
                                          <p:val>
                                            <p:strVal val="#ppt_x"/>
                                          </p:val>
                                        </p:tav>
                                      </p:tavLst>
                                    </p:anim>
                                    <p:anim calcmode="lin" valueType="num">
                                      <p:cBhvr additive="base">
                                        <p:cTn id="28" dur="1000" fill="hold"/>
                                        <p:tgtEl>
                                          <p:spTgt spid="1536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5369"/>
                                        </p:tgtEl>
                                        <p:attrNameLst>
                                          <p:attrName>style.visibility</p:attrName>
                                        </p:attrNameLst>
                                      </p:cBhvr>
                                      <p:to>
                                        <p:strVal val="visible"/>
                                      </p:to>
                                    </p:set>
                                    <p:anim calcmode="lin" valueType="num">
                                      <p:cBhvr additive="base">
                                        <p:cTn id="33" dur="500" fill="hold"/>
                                        <p:tgtEl>
                                          <p:spTgt spid="15369"/>
                                        </p:tgtEl>
                                        <p:attrNameLst>
                                          <p:attrName>ppt_x</p:attrName>
                                        </p:attrNameLst>
                                      </p:cBhvr>
                                      <p:tavLst>
                                        <p:tav tm="0">
                                          <p:val>
                                            <p:strVal val="0-#ppt_w/2"/>
                                          </p:val>
                                        </p:tav>
                                        <p:tav tm="100000">
                                          <p:val>
                                            <p:strVal val="#ppt_x"/>
                                          </p:val>
                                        </p:tav>
                                      </p:tavLst>
                                    </p:anim>
                                    <p:anim calcmode="lin" valueType="num">
                                      <p:cBhvr additive="base">
                                        <p:cTn id="34" dur="500" fill="hold"/>
                                        <p:tgtEl>
                                          <p:spTgt spid="153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3" grpId="0" animBg="1"/>
      <p:bldP spid="15365" grpId="0" animBg="1"/>
      <p:bldP spid="15369" grpId="0" animBg="1"/>
      <p:bldP spid="15371" grpId="0" animBg="1"/>
      <p:bldP spid="1537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62" name="Rectangle 2"/>
          <p:cNvSpPr>
            <a:spLocks noGrp="1"/>
          </p:cNvSpPr>
          <p:nvPr>
            <p:ph type="body" idx="4294967295"/>
          </p:nvPr>
        </p:nvSpPr>
        <p:spPr>
          <a:xfrm>
            <a:off x="0" y="3302000"/>
            <a:ext cx="9429750" cy="2286000"/>
          </a:xfrm>
          <a:prstGeom prst="rect">
            <a:avLst/>
          </a:prstGeom>
          <a:noFill/>
          <a:ln w="9525" cap="flat" cmpd="sng">
            <a:solidFill>
              <a:srgbClr val="FF3300"/>
            </a:solidFill>
            <a:prstDash val="lgDashDotDot"/>
            <a:headEnd type="none" w="med" len="med"/>
            <a:tailEnd type="none" w="med" len="med"/>
          </a:ln>
        </p:spPr>
        <p:txBody>
          <a:bodyPr lIns="108850" tIns="54425" rIns="108850" bIns="54425"/>
          <a:p>
            <a:pPr marL="0" indent="0" defTabSz="1085850" eaLnBrk="1" hangingPunct="1">
              <a:lnSpc>
                <a:spcPct val="135000"/>
              </a:lnSpc>
              <a:spcBef>
                <a:spcPct val="5000"/>
              </a:spcBef>
              <a:buNone/>
            </a:pPr>
            <a:r>
              <a:rPr lang="zh-CN" altLang="en-US" sz="2400" b="1" dirty="0">
                <a:solidFill>
                  <a:srgbClr val="CC0000"/>
                </a:solidFill>
                <a:latin typeface="微软雅黑" panose="020B0503020204020204" pitchFamily="34" charset="-122"/>
              </a:rPr>
              <a:t>即在合并报表中作如下调整分录：</a:t>
            </a:r>
            <a:endParaRPr lang="zh-CN" altLang="en-US" sz="2400" b="1" dirty="0">
              <a:solidFill>
                <a:srgbClr val="CC0000"/>
              </a:solidFill>
              <a:latin typeface="微软雅黑" panose="020B0503020204020204" pitchFamily="34" charset="-122"/>
            </a:endParaRPr>
          </a:p>
          <a:p>
            <a:pPr marL="0" indent="0" defTabSz="1085850" eaLnBrk="1" hangingPunct="1">
              <a:lnSpc>
                <a:spcPct val="135000"/>
              </a:lnSpc>
              <a:spcBef>
                <a:spcPct val="5000"/>
              </a:spcBef>
              <a:buNone/>
            </a:pPr>
            <a:r>
              <a:rPr lang="zh-CN" altLang="en-US" sz="2400" b="1" dirty="0">
                <a:latin typeface="微软雅黑" panose="020B0503020204020204" pitchFamily="34" charset="-122"/>
              </a:rPr>
              <a:t>      </a:t>
            </a:r>
            <a:r>
              <a:rPr lang="zh-CN" altLang="en-US" sz="2400" b="1" dirty="0">
                <a:solidFill>
                  <a:srgbClr val="3333FF"/>
                </a:solidFill>
                <a:latin typeface="微软雅黑" panose="020B0503020204020204" pitchFamily="34" charset="-122"/>
              </a:rPr>
              <a:t>借：营业收入           </a:t>
            </a:r>
            <a:r>
              <a:rPr lang="zh-CN" altLang="en-US" sz="2400" dirty="0">
                <a:solidFill>
                  <a:srgbClr val="0000CC"/>
                </a:solidFill>
                <a:latin typeface="微软雅黑" panose="020B0503020204020204" pitchFamily="34" charset="-122"/>
              </a:rPr>
              <a:t>（售价</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投资方持股比例）</a:t>
            </a:r>
            <a:r>
              <a:rPr lang="zh-CN" altLang="en-US" sz="2400" b="1" dirty="0">
                <a:solidFill>
                  <a:srgbClr val="3333FF"/>
                </a:solidFill>
                <a:latin typeface="微软雅黑" panose="020B0503020204020204" pitchFamily="34" charset="-122"/>
              </a:rPr>
              <a:t>  </a:t>
            </a:r>
            <a:endParaRPr lang="zh-CN" altLang="en-US" sz="2400" b="1" dirty="0">
              <a:solidFill>
                <a:srgbClr val="3333FF"/>
              </a:solidFill>
              <a:latin typeface="微软雅黑" panose="020B0503020204020204" pitchFamily="34" charset="-122"/>
            </a:endParaRPr>
          </a:p>
          <a:p>
            <a:pPr marL="0" indent="0" defTabSz="1085850" eaLnBrk="1" hangingPunct="1">
              <a:lnSpc>
                <a:spcPct val="135000"/>
              </a:lnSpc>
              <a:spcBef>
                <a:spcPct val="5000"/>
              </a:spcBef>
              <a:buNone/>
            </a:pPr>
            <a:r>
              <a:rPr lang="zh-CN" altLang="en-US" sz="2400" b="1" dirty="0">
                <a:solidFill>
                  <a:srgbClr val="3333FF"/>
                </a:solidFill>
                <a:latin typeface="微软雅黑" panose="020B0503020204020204" pitchFamily="34" charset="-122"/>
              </a:rPr>
              <a:t>            贷：营业成本     </a:t>
            </a:r>
            <a:r>
              <a:rPr lang="zh-CN" altLang="en-US" sz="2400" dirty="0">
                <a:latin typeface="微软雅黑" panose="020B0503020204020204" pitchFamily="34" charset="-122"/>
              </a:rPr>
              <a:t>（内部交易成本</a:t>
            </a:r>
            <a:r>
              <a:rPr lang="en-US" altLang="zh-CN" sz="2400" dirty="0">
                <a:latin typeface="微软雅黑" panose="020B0503020204020204" pitchFamily="34" charset="-122"/>
              </a:rPr>
              <a:t>×</a:t>
            </a:r>
            <a:r>
              <a:rPr lang="zh-CN" altLang="en-US" sz="2400" dirty="0">
                <a:latin typeface="微软雅黑" panose="020B0503020204020204" pitchFamily="34" charset="-122"/>
              </a:rPr>
              <a:t>持股比例）</a:t>
            </a:r>
            <a:endParaRPr lang="zh-CN" altLang="en-US" sz="2400" dirty="0">
              <a:solidFill>
                <a:srgbClr val="3333FF"/>
              </a:solidFill>
              <a:latin typeface="微软雅黑" panose="020B0503020204020204" pitchFamily="34" charset="-122"/>
            </a:endParaRPr>
          </a:p>
          <a:p>
            <a:pPr marL="0" indent="0" defTabSz="1085850" eaLnBrk="1" hangingPunct="1">
              <a:lnSpc>
                <a:spcPct val="135000"/>
              </a:lnSpc>
              <a:spcBef>
                <a:spcPct val="5000"/>
              </a:spcBef>
              <a:buNone/>
            </a:pPr>
            <a:r>
              <a:rPr lang="zh-CN" altLang="en-US" sz="2400" b="1" dirty="0">
                <a:solidFill>
                  <a:srgbClr val="3333FF"/>
                </a:solidFill>
                <a:latin typeface="微软雅黑" panose="020B0503020204020204" pitchFamily="34" charset="-122"/>
              </a:rPr>
              <a:t>                     投资收益   </a:t>
            </a:r>
            <a:r>
              <a:rPr lang="zh-CN" altLang="en-US" sz="2400" dirty="0">
                <a:solidFill>
                  <a:srgbClr val="3333FF"/>
                </a:solidFill>
                <a:latin typeface="微软雅黑" panose="020B0503020204020204" pitchFamily="34" charset="-122"/>
              </a:rPr>
              <a:t>（差额）</a:t>
            </a:r>
            <a:endParaRPr lang="zh-CN" altLang="en-US" sz="2400" dirty="0">
              <a:solidFill>
                <a:srgbClr val="3333FF"/>
              </a:solidFill>
              <a:latin typeface="微软雅黑" panose="020B0503020204020204" pitchFamily="34" charset="-122"/>
            </a:endParaRPr>
          </a:p>
        </p:txBody>
      </p:sp>
      <p:sp>
        <p:nvSpPr>
          <p:cNvPr id="94212" name="Rectangle 3"/>
          <p:cNvSpPr/>
          <p:nvPr/>
        </p:nvSpPr>
        <p:spPr>
          <a:xfrm>
            <a:off x="520700" y="1171575"/>
            <a:ext cx="11206163" cy="1598613"/>
          </a:xfrm>
          <a:prstGeom prst="rect">
            <a:avLst/>
          </a:prstGeom>
          <a:noFill/>
          <a:ln w="9525" cap="flat" cmpd="sng">
            <a:solidFill>
              <a:srgbClr val="FF3300"/>
            </a:solidFill>
            <a:prstDash val="lgDashDotDot"/>
            <a:miter/>
            <a:headEnd type="none" w="med" len="med"/>
            <a:tailEnd type="none" w="med" len="med"/>
          </a:ln>
        </p:spPr>
        <p:txBody>
          <a:bodyPr lIns="108850" tIns="54425" rIns="108850" bIns="54425">
            <a:spAutoFit/>
          </a:bodyPr>
          <a:p>
            <a:pPr eaLnBrk="1" hangingPunct="1">
              <a:lnSpc>
                <a:spcPct val="135000"/>
              </a:lnSpc>
              <a:spcBef>
                <a:spcPct val="5000"/>
              </a:spcBef>
              <a:buFontTx/>
            </a:pPr>
            <a:r>
              <a:rPr lang="zh-CN" altLang="en-US" sz="2400" b="1" dirty="0">
                <a:solidFill>
                  <a:srgbClr val="0000CC"/>
                </a:solidFill>
                <a:latin typeface="微软雅黑" panose="020B0503020204020204" pitchFamily="34" charset="-122"/>
              </a:rPr>
              <a:t>因</a:t>
            </a:r>
            <a:r>
              <a:rPr lang="zh-CN" altLang="en-US" sz="2400" b="1" dirty="0">
                <a:solidFill>
                  <a:srgbClr val="CC0000"/>
                </a:solidFill>
                <a:latin typeface="微软雅黑" panose="020B0503020204020204" pitchFamily="34" charset="-122"/>
              </a:rPr>
              <a:t>顺流交易</a:t>
            </a:r>
            <a:r>
              <a:rPr lang="zh-CN" altLang="en-US" sz="2400" b="1" dirty="0">
                <a:solidFill>
                  <a:srgbClr val="0000CC"/>
                </a:solidFill>
                <a:latin typeface="微软雅黑" panose="020B0503020204020204" pitchFamily="34" charset="-122"/>
              </a:rPr>
              <a:t>产生的未实现内部交易损益，</a:t>
            </a:r>
            <a:r>
              <a:rPr lang="zh-CN" altLang="en-US" sz="2400" b="1" dirty="0">
                <a:solidFill>
                  <a:srgbClr val="CC0000"/>
                </a:solidFill>
                <a:latin typeface="微软雅黑" panose="020B0503020204020204" pitchFamily="34" charset="-122"/>
              </a:rPr>
              <a:t>投资企业对外编制合并财务报表的</a:t>
            </a:r>
            <a:r>
              <a:rPr lang="en-US" altLang="zh-CN" sz="2400" b="1" dirty="0">
                <a:solidFill>
                  <a:srgbClr val="3333FF"/>
                </a:solidFill>
                <a:latin typeface="微软雅黑" panose="020B0503020204020204" pitchFamily="34" charset="-122"/>
              </a:rPr>
              <a:t>——</a:t>
            </a:r>
            <a:r>
              <a:rPr lang="zh-CN" altLang="en-US" sz="2400" b="1" dirty="0">
                <a:solidFill>
                  <a:srgbClr val="3333FF"/>
                </a:solidFill>
                <a:latin typeface="微软雅黑" panose="020B0503020204020204" pitchFamily="34" charset="-122"/>
              </a:rPr>
              <a:t>应在合并财务报表中对未实现内部交易损益应在个别报表</a:t>
            </a:r>
            <a:r>
              <a:rPr lang="zh-CN" altLang="en-US" sz="2400" b="1" dirty="0">
                <a:solidFill>
                  <a:srgbClr val="CC0000"/>
                </a:solidFill>
                <a:latin typeface="微软雅黑" panose="020B0503020204020204" pitchFamily="34" charset="-122"/>
              </a:rPr>
              <a:t>已确认投资损益</a:t>
            </a:r>
            <a:r>
              <a:rPr lang="zh-CN" altLang="en-US" sz="2400" b="1" dirty="0">
                <a:solidFill>
                  <a:srgbClr val="3333FF"/>
                </a:solidFill>
                <a:latin typeface="微软雅黑" panose="020B0503020204020204" pitchFamily="34" charset="-122"/>
              </a:rPr>
              <a:t>的基础上进行调整。</a:t>
            </a:r>
            <a:endParaRPr lang="zh-CN" altLang="en-US" sz="2400" b="1"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62"/>
                                        </p:tgtEl>
                                        <p:attrNameLst>
                                          <p:attrName>style.visibility</p:attrName>
                                        </p:attrNameLst>
                                      </p:cBhvr>
                                      <p:to>
                                        <p:strVal val="visible"/>
                                      </p:to>
                                    </p:set>
                                    <p:animEffect transition="in" filter="blinds(horizontal)">
                                      <p:cBhvr>
                                        <p:cTn id="7" dur="500"/>
                                        <p:tgtEl>
                                          <p:spTgt spid="19456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4562">
                                            <p:txEl>
                                              <p:charRg st="0" end="16"/>
                                            </p:txEl>
                                          </p:spTgt>
                                        </p:tgtEl>
                                        <p:attrNameLst>
                                          <p:attrName>style.visibility</p:attrName>
                                        </p:attrNameLst>
                                      </p:cBhvr>
                                      <p:to>
                                        <p:strVal val="visible"/>
                                      </p:to>
                                    </p:set>
                                    <p:animEffect transition="in" filter="blinds(horizontal)">
                                      <p:cBhvr>
                                        <p:cTn id="10" dur="500"/>
                                        <p:tgtEl>
                                          <p:spTgt spid="194562">
                                            <p:txEl>
                                              <p:charRg st="0" end="16"/>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4562">
                                            <p:txEl>
                                              <p:charRg st="16" end="54"/>
                                            </p:txEl>
                                          </p:spTgt>
                                        </p:tgtEl>
                                        <p:attrNameLst>
                                          <p:attrName>style.visibility</p:attrName>
                                        </p:attrNameLst>
                                      </p:cBhvr>
                                      <p:to>
                                        <p:strVal val="visible"/>
                                      </p:to>
                                    </p:set>
                                    <p:animEffect transition="in" filter="blinds(horizontal)">
                                      <p:cBhvr>
                                        <p:cTn id="13" dur="500"/>
                                        <p:tgtEl>
                                          <p:spTgt spid="194562">
                                            <p:txEl>
                                              <p:charRg st="16" end="54"/>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94562">
                                            <p:txEl>
                                              <p:charRg st="54" end="91"/>
                                            </p:txEl>
                                          </p:spTgt>
                                        </p:tgtEl>
                                        <p:attrNameLst>
                                          <p:attrName>style.visibility</p:attrName>
                                        </p:attrNameLst>
                                      </p:cBhvr>
                                      <p:to>
                                        <p:strVal val="visible"/>
                                      </p:to>
                                    </p:set>
                                    <p:animEffect transition="in" filter="blinds(horizontal)">
                                      <p:cBhvr>
                                        <p:cTn id="16" dur="500"/>
                                        <p:tgtEl>
                                          <p:spTgt spid="194562">
                                            <p:txEl>
                                              <p:charRg st="54" end="91"/>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94562">
                                            <p:txEl>
                                              <p:charRg st="91" end="124"/>
                                            </p:txEl>
                                          </p:spTgt>
                                        </p:tgtEl>
                                        <p:attrNameLst>
                                          <p:attrName>style.visibility</p:attrName>
                                        </p:attrNameLst>
                                      </p:cBhvr>
                                      <p:to>
                                        <p:strVal val="visible"/>
                                      </p:to>
                                    </p:set>
                                    <p:animEffect transition="in" filter="blinds(horizontal)">
                                      <p:cBhvr>
                                        <p:cTn id="19" dur="500"/>
                                        <p:tgtEl>
                                          <p:spTgt spid="194562">
                                            <p:txEl>
                                              <p:charRg st="91" end="1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2"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body" idx="4294967295"/>
          </p:nvPr>
        </p:nvSpPr>
        <p:spPr>
          <a:xfrm>
            <a:off x="0" y="704850"/>
            <a:ext cx="11431905" cy="5613400"/>
          </a:xfrm>
          <a:prstGeom prst="rect">
            <a:avLst/>
          </a:prstGeom>
          <a:noFill/>
          <a:ln w="9525">
            <a:noFill/>
          </a:ln>
        </p:spPr>
        <p:txBody>
          <a:bodyPr lIns="108850" tIns="54425" rIns="108850" bIns="54425"/>
          <a:p>
            <a:pPr marL="0" indent="0" defTabSz="1085850" eaLnBrk="1" hangingPunct="1">
              <a:lnSpc>
                <a:spcPct val="125000"/>
              </a:lnSpc>
              <a:spcBef>
                <a:spcPct val="5000"/>
              </a:spcBef>
              <a:buNone/>
            </a:pPr>
            <a:r>
              <a:rPr lang="en-US" altLang="zh-CN" b="1" dirty="0">
                <a:solidFill>
                  <a:srgbClr val="3333FF"/>
                </a:solidFill>
                <a:latin typeface="微软雅黑" panose="020B0503020204020204" pitchFamily="34" charset="-122"/>
              </a:rPr>
              <a:t>    </a:t>
            </a:r>
            <a:r>
              <a:rPr lang="en-US" altLang="zh-CN" sz="2000" b="1" dirty="0">
                <a:solidFill>
                  <a:srgbClr val="CC0000"/>
                </a:solidFill>
                <a:latin typeface="微软雅黑" panose="020B0503020204020204" pitchFamily="34" charset="-122"/>
              </a:rPr>
              <a:t>【</a:t>
            </a:r>
            <a:r>
              <a:rPr lang="zh-CN" altLang="en-US" sz="2000" b="1" dirty="0">
                <a:solidFill>
                  <a:srgbClr val="CC0000"/>
                </a:solidFill>
                <a:latin typeface="微软雅黑" panose="020B0503020204020204" pitchFamily="34" charset="-122"/>
              </a:rPr>
              <a:t>例题</a:t>
            </a:r>
            <a:r>
              <a:rPr lang="en-US" altLang="zh-CN" sz="2000" b="1" dirty="0">
                <a:solidFill>
                  <a:srgbClr val="CC0000"/>
                </a:solidFill>
                <a:latin typeface="微软雅黑" panose="020B0503020204020204" pitchFamily="34" charset="-122"/>
              </a:rPr>
              <a:t>11·</a:t>
            </a:r>
            <a:r>
              <a:rPr lang="zh-CN" altLang="en-US" sz="2000" b="1" dirty="0">
                <a:solidFill>
                  <a:srgbClr val="CC0000"/>
                </a:solidFill>
                <a:latin typeface="微软雅黑" panose="020B0503020204020204" pitchFamily="34" charset="-122"/>
              </a:rPr>
              <a:t>单选题</a:t>
            </a:r>
            <a:r>
              <a:rPr lang="en-US" altLang="zh-CN" sz="2000" b="1" dirty="0">
                <a:solidFill>
                  <a:srgbClr val="CC0000"/>
                </a:solidFill>
                <a:latin typeface="微软雅黑" panose="020B0503020204020204" pitchFamily="34" charset="-122"/>
              </a:rPr>
              <a:t>】</a:t>
            </a:r>
            <a:r>
              <a:rPr lang="zh-CN" altLang="en-US" sz="2000" dirty="0">
                <a:solidFill>
                  <a:srgbClr val="000000"/>
                </a:solidFill>
                <a:latin typeface="微软雅黑" panose="020B0503020204020204" pitchFamily="34" charset="-122"/>
              </a:rPr>
              <a:t>甲公司于</a:t>
            </a:r>
            <a:r>
              <a:rPr lang="en-US" altLang="zh-CN" sz="2000" dirty="0">
                <a:solidFill>
                  <a:srgbClr val="000000"/>
                </a:solidFill>
                <a:latin typeface="微软雅黑" panose="020B0503020204020204" pitchFamily="34" charset="-122"/>
              </a:rPr>
              <a:t>2018</a:t>
            </a:r>
            <a:r>
              <a:rPr lang="zh-CN" altLang="en-US" sz="2000" dirty="0">
                <a:solidFill>
                  <a:srgbClr val="000000"/>
                </a:solidFill>
                <a:latin typeface="微软雅黑" panose="020B0503020204020204" pitchFamily="34" charset="-122"/>
              </a:rPr>
              <a:t>年</a:t>
            </a:r>
            <a:r>
              <a:rPr lang="en-US" altLang="zh-CN" sz="2000" dirty="0">
                <a:solidFill>
                  <a:srgbClr val="000000"/>
                </a:solidFill>
                <a:latin typeface="微软雅黑" panose="020B0503020204020204" pitchFamily="34" charset="-122"/>
              </a:rPr>
              <a:t>1</a:t>
            </a:r>
            <a:r>
              <a:rPr lang="zh-CN" altLang="en-US" sz="2000" dirty="0">
                <a:solidFill>
                  <a:srgbClr val="000000"/>
                </a:solidFill>
                <a:latin typeface="微软雅黑" panose="020B0503020204020204" pitchFamily="34" charset="-122"/>
              </a:rPr>
              <a:t>月</a:t>
            </a:r>
            <a:r>
              <a:rPr lang="en-US" altLang="zh-CN" sz="2000" dirty="0">
                <a:solidFill>
                  <a:srgbClr val="000000"/>
                </a:solidFill>
                <a:latin typeface="微软雅黑" panose="020B0503020204020204" pitchFamily="34" charset="-122"/>
              </a:rPr>
              <a:t>3</a:t>
            </a:r>
            <a:r>
              <a:rPr lang="zh-CN" altLang="en-US" sz="2000" dirty="0">
                <a:solidFill>
                  <a:srgbClr val="000000"/>
                </a:solidFill>
                <a:latin typeface="微软雅黑" panose="020B0503020204020204" pitchFamily="34" charset="-122"/>
              </a:rPr>
              <a:t>日以银行存款</a:t>
            </a:r>
            <a:r>
              <a:rPr lang="en-US" altLang="zh-CN" sz="2000" dirty="0">
                <a:solidFill>
                  <a:srgbClr val="000000"/>
                </a:solidFill>
                <a:latin typeface="微软雅黑" panose="020B0503020204020204" pitchFamily="34" charset="-122"/>
              </a:rPr>
              <a:t>2000</a:t>
            </a:r>
            <a:r>
              <a:rPr lang="zh-CN" altLang="en-US" sz="2000" dirty="0">
                <a:solidFill>
                  <a:srgbClr val="000000"/>
                </a:solidFill>
                <a:latin typeface="微软雅黑" panose="020B0503020204020204" pitchFamily="34" charset="-122"/>
              </a:rPr>
              <a:t>万元购入</a:t>
            </a:r>
            <a:r>
              <a:rPr lang="en-US" altLang="zh-CN" sz="2000" dirty="0">
                <a:solidFill>
                  <a:srgbClr val="000000"/>
                </a:solidFill>
                <a:latin typeface="微软雅黑" panose="020B0503020204020204" pitchFamily="34" charset="-122"/>
              </a:rPr>
              <a:t>A</a:t>
            </a:r>
            <a:r>
              <a:rPr lang="zh-CN" altLang="en-US" sz="2000" dirty="0">
                <a:solidFill>
                  <a:srgbClr val="000000"/>
                </a:solidFill>
                <a:latin typeface="微软雅黑" panose="020B0503020204020204" pitchFamily="34" charset="-122"/>
              </a:rPr>
              <a:t>公司</a:t>
            </a:r>
            <a:r>
              <a:rPr lang="en-US" altLang="zh-CN" sz="2000" dirty="0">
                <a:solidFill>
                  <a:srgbClr val="000000"/>
                </a:solidFill>
                <a:latin typeface="微软雅黑" panose="020B0503020204020204" pitchFamily="34" charset="-122"/>
              </a:rPr>
              <a:t>40%</a:t>
            </a:r>
            <a:r>
              <a:rPr lang="zh-CN" altLang="en-US" sz="2000" dirty="0">
                <a:solidFill>
                  <a:srgbClr val="000000"/>
                </a:solidFill>
                <a:latin typeface="微软雅黑" panose="020B0503020204020204" pitchFamily="34" charset="-122"/>
              </a:rPr>
              <a:t>有表决权股份，能够对</a:t>
            </a:r>
            <a:r>
              <a:rPr lang="en-US" altLang="zh-CN" sz="2000" dirty="0">
                <a:solidFill>
                  <a:srgbClr val="000000"/>
                </a:solidFill>
                <a:latin typeface="微软雅黑" panose="020B0503020204020204" pitchFamily="34" charset="-122"/>
              </a:rPr>
              <a:t>A</a:t>
            </a:r>
            <a:r>
              <a:rPr lang="zh-CN" altLang="en-US" sz="2000" dirty="0">
                <a:solidFill>
                  <a:srgbClr val="000000"/>
                </a:solidFill>
                <a:latin typeface="微软雅黑" panose="020B0503020204020204" pitchFamily="34" charset="-122"/>
              </a:rPr>
              <a:t>公司施加重大影响。假定取得该项投资时，被投资单位各项可辨认资产、负债的公允价值等于账面价值，双方采用的会计政策、会计期间相同。</a:t>
            </a:r>
            <a:r>
              <a:rPr lang="en-US" altLang="zh-CN" sz="2000" dirty="0">
                <a:solidFill>
                  <a:srgbClr val="000000"/>
                </a:solidFill>
                <a:latin typeface="微软雅黑" panose="020B0503020204020204" pitchFamily="34" charset="-122"/>
              </a:rPr>
              <a:t>2018</a:t>
            </a:r>
            <a:r>
              <a:rPr lang="zh-CN" altLang="en-US" sz="2000" dirty="0">
                <a:solidFill>
                  <a:srgbClr val="000000"/>
                </a:solidFill>
                <a:latin typeface="微软雅黑" panose="020B0503020204020204" pitchFamily="34" charset="-122"/>
              </a:rPr>
              <a:t>年</a:t>
            </a:r>
            <a:r>
              <a:rPr lang="en-US" altLang="zh-CN" sz="2000" dirty="0">
                <a:solidFill>
                  <a:srgbClr val="000000"/>
                </a:solidFill>
                <a:latin typeface="微软雅黑" panose="020B0503020204020204" pitchFamily="34" charset="-122"/>
              </a:rPr>
              <a:t>6</a:t>
            </a:r>
            <a:r>
              <a:rPr lang="zh-CN" altLang="en-US" sz="2000" dirty="0">
                <a:solidFill>
                  <a:srgbClr val="000000"/>
                </a:solidFill>
                <a:latin typeface="微软雅黑" panose="020B0503020204020204" pitchFamily="34" charset="-122"/>
              </a:rPr>
              <a:t>月</a:t>
            </a:r>
            <a:r>
              <a:rPr lang="en-US" altLang="zh-CN" sz="2000" dirty="0">
                <a:solidFill>
                  <a:srgbClr val="000000"/>
                </a:solidFill>
                <a:latin typeface="微软雅黑" panose="020B0503020204020204" pitchFamily="34" charset="-122"/>
              </a:rPr>
              <a:t>5</a:t>
            </a:r>
            <a:r>
              <a:rPr lang="zh-CN" altLang="en-US" sz="2000" dirty="0">
                <a:solidFill>
                  <a:srgbClr val="000000"/>
                </a:solidFill>
                <a:latin typeface="微软雅黑" panose="020B0503020204020204" pitchFamily="34" charset="-122"/>
              </a:rPr>
              <a:t>日，</a:t>
            </a:r>
            <a:r>
              <a:rPr lang="en-US" altLang="zh-CN" sz="2000" dirty="0">
                <a:solidFill>
                  <a:srgbClr val="000000"/>
                </a:solidFill>
                <a:latin typeface="微软雅黑" panose="020B0503020204020204" pitchFamily="34" charset="-122"/>
              </a:rPr>
              <a:t>A</a:t>
            </a:r>
            <a:r>
              <a:rPr lang="zh-CN" altLang="en-US" sz="2000" dirty="0">
                <a:solidFill>
                  <a:srgbClr val="000000"/>
                </a:solidFill>
                <a:latin typeface="微软雅黑" panose="020B0503020204020204" pitchFamily="34" charset="-122"/>
              </a:rPr>
              <a:t>公司出售商品一批给甲公司，商品成本为</a:t>
            </a:r>
            <a:r>
              <a:rPr lang="en-US" altLang="zh-CN" sz="2000" dirty="0">
                <a:solidFill>
                  <a:srgbClr val="000000"/>
                </a:solidFill>
                <a:latin typeface="微软雅黑" panose="020B0503020204020204" pitchFamily="34" charset="-122"/>
              </a:rPr>
              <a:t>400</a:t>
            </a:r>
            <a:r>
              <a:rPr lang="zh-CN" altLang="en-US" sz="2000" dirty="0">
                <a:solidFill>
                  <a:srgbClr val="000000"/>
                </a:solidFill>
                <a:latin typeface="微软雅黑" panose="020B0503020204020204" pitchFamily="34" charset="-122"/>
              </a:rPr>
              <a:t>万元，售价为</a:t>
            </a:r>
            <a:r>
              <a:rPr lang="en-US" altLang="zh-CN" sz="2000" dirty="0">
                <a:solidFill>
                  <a:srgbClr val="000000"/>
                </a:solidFill>
                <a:latin typeface="微软雅黑" panose="020B0503020204020204" pitchFamily="34" charset="-122"/>
              </a:rPr>
              <a:t>600</a:t>
            </a:r>
            <a:r>
              <a:rPr lang="zh-CN" altLang="en-US" sz="2000" dirty="0">
                <a:solidFill>
                  <a:srgbClr val="000000"/>
                </a:solidFill>
                <a:latin typeface="微软雅黑" panose="020B0503020204020204" pitchFamily="34" charset="-122"/>
              </a:rPr>
              <a:t>万元，甲公司购入的商品作为存货。至</a:t>
            </a:r>
            <a:r>
              <a:rPr lang="en-US" altLang="zh-CN" sz="2000" dirty="0">
                <a:solidFill>
                  <a:srgbClr val="000000"/>
                </a:solidFill>
                <a:latin typeface="微软雅黑" panose="020B0503020204020204" pitchFamily="34" charset="-122"/>
              </a:rPr>
              <a:t>2018</a:t>
            </a:r>
            <a:r>
              <a:rPr lang="zh-CN" altLang="en-US" sz="2000" dirty="0">
                <a:solidFill>
                  <a:srgbClr val="000000"/>
                </a:solidFill>
                <a:latin typeface="微软雅黑" panose="020B0503020204020204" pitchFamily="34" charset="-122"/>
              </a:rPr>
              <a:t>年末，甲公司已将从</a:t>
            </a:r>
            <a:r>
              <a:rPr lang="en-US" altLang="zh-CN" sz="2000" dirty="0">
                <a:solidFill>
                  <a:srgbClr val="000000"/>
                </a:solidFill>
                <a:latin typeface="微软雅黑" panose="020B0503020204020204" pitchFamily="34" charset="-122"/>
              </a:rPr>
              <a:t>A</a:t>
            </a:r>
            <a:r>
              <a:rPr lang="zh-CN" altLang="en-US" sz="2000" dirty="0">
                <a:solidFill>
                  <a:srgbClr val="000000"/>
                </a:solidFill>
                <a:latin typeface="微软雅黑" panose="020B0503020204020204" pitchFamily="34" charset="-122"/>
              </a:rPr>
              <a:t>公司购入商品的</a:t>
            </a:r>
            <a:r>
              <a:rPr lang="en-US" altLang="zh-CN" sz="2000" dirty="0">
                <a:solidFill>
                  <a:srgbClr val="000000"/>
                </a:solidFill>
                <a:latin typeface="微软雅黑" panose="020B0503020204020204" pitchFamily="34" charset="-122"/>
              </a:rPr>
              <a:t>50%</a:t>
            </a:r>
            <a:r>
              <a:rPr lang="zh-CN" altLang="en-US" sz="2000" dirty="0">
                <a:solidFill>
                  <a:srgbClr val="000000"/>
                </a:solidFill>
                <a:latin typeface="微软雅黑" panose="020B0503020204020204" pitchFamily="34" charset="-122"/>
              </a:rPr>
              <a:t>出售给外部独立的第三方。</a:t>
            </a:r>
            <a:r>
              <a:rPr lang="en-US" altLang="zh-CN" sz="2000" dirty="0">
                <a:solidFill>
                  <a:srgbClr val="000000"/>
                </a:solidFill>
                <a:latin typeface="微软雅黑" panose="020B0503020204020204" pitchFamily="34" charset="-122"/>
              </a:rPr>
              <a:t>A</a:t>
            </a:r>
            <a:r>
              <a:rPr lang="zh-CN" altLang="en-US" sz="2000" dirty="0">
                <a:solidFill>
                  <a:srgbClr val="000000"/>
                </a:solidFill>
                <a:latin typeface="微软雅黑" panose="020B0503020204020204" pitchFamily="34" charset="-122"/>
              </a:rPr>
              <a:t>公司</a:t>
            </a:r>
            <a:r>
              <a:rPr lang="en-US" altLang="zh-CN" sz="2000" dirty="0">
                <a:solidFill>
                  <a:srgbClr val="000000"/>
                </a:solidFill>
                <a:latin typeface="微软雅黑" panose="020B0503020204020204" pitchFamily="34" charset="-122"/>
              </a:rPr>
              <a:t>2018</a:t>
            </a:r>
            <a:r>
              <a:rPr lang="zh-CN" altLang="en-US" sz="2000" dirty="0">
                <a:solidFill>
                  <a:srgbClr val="000000"/>
                </a:solidFill>
                <a:latin typeface="微软雅黑" panose="020B0503020204020204" pitchFamily="34" charset="-122"/>
              </a:rPr>
              <a:t>年实现净利润</a:t>
            </a:r>
            <a:r>
              <a:rPr lang="en-US" altLang="zh-CN" sz="2000" dirty="0">
                <a:solidFill>
                  <a:srgbClr val="000000"/>
                </a:solidFill>
                <a:latin typeface="微软雅黑" panose="020B0503020204020204" pitchFamily="34" charset="-122"/>
              </a:rPr>
              <a:t>1200</a:t>
            </a:r>
            <a:r>
              <a:rPr lang="zh-CN" altLang="en-US" sz="2000" dirty="0">
                <a:solidFill>
                  <a:srgbClr val="000000"/>
                </a:solidFill>
                <a:latin typeface="微软雅黑" panose="020B0503020204020204" pitchFamily="34" charset="-122"/>
              </a:rPr>
              <a:t>万元。假定不考虑所得税因素。甲公司</a:t>
            </a:r>
            <a:r>
              <a:rPr lang="en-US" altLang="zh-CN" sz="2000" dirty="0">
                <a:solidFill>
                  <a:srgbClr val="000000"/>
                </a:solidFill>
                <a:latin typeface="微软雅黑" panose="020B0503020204020204" pitchFamily="34" charset="-122"/>
              </a:rPr>
              <a:t>2015</a:t>
            </a:r>
            <a:r>
              <a:rPr lang="zh-CN" altLang="en-US" sz="2000" dirty="0">
                <a:solidFill>
                  <a:srgbClr val="000000"/>
                </a:solidFill>
                <a:latin typeface="微软雅黑" panose="020B0503020204020204" pitchFamily="34" charset="-122"/>
              </a:rPr>
              <a:t>年应确认对</a:t>
            </a:r>
            <a:r>
              <a:rPr lang="en-US" altLang="zh-CN" sz="2000" dirty="0">
                <a:solidFill>
                  <a:srgbClr val="000000"/>
                </a:solidFill>
                <a:latin typeface="微软雅黑" panose="020B0503020204020204" pitchFamily="34" charset="-122"/>
              </a:rPr>
              <a:t>A</a:t>
            </a:r>
            <a:r>
              <a:rPr lang="zh-CN" altLang="en-US" sz="2000" dirty="0">
                <a:solidFill>
                  <a:srgbClr val="000000"/>
                </a:solidFill>
                <a:latin typeface="微软雅黑" panose="020B0503020204020204" pitchFamily="34" charset="-122"/>
              </a:rPr>
              <a:t>公司的投资收益为（     ）万元。</a:t>
            </a:r>
            <a:endParaRPr lang="zh-CN" altLang="en-US" sz="2000" dirty="0">
              <a:solidFill>
                <a:srgbClr val="000000"/>
              </a:solidFill>
              <a:latin typeface="微软雅黑" panose="020B0503020204020204" pitchFamily="34" charset="-122"/>
            </a:endParaRPr>
          </a:p>
          <a:p>
            <a:pPr marL="0" indent="0" defTabSz="1085850" eaLnBrk="1" hangingPunct="1">
              <a:lnSpc>
                <a:spcPct val="125000"/>
              </a:lnSpc>
              <a:spcBef>
                <a:spcPct val="5000"/>
              </a:spcBef>
              <a:buNone/>
            </a:pPr>
            <a:r>
              <a:rPr lang="zh-CN" altLang="en-US" sz="2000" dirty="0">
                <a:solidFill>
                  <a:srgbClr val="000000"/>
                </a:solidFill>
                <a:latin typeface="微软雅黑" panose="020B0503020204020204" pitchFamily="34" charset="-122"/>
              </a:rPr>
              <a:t>       </a:t>
            </a:r>
            <a:r>
              <a:rPr lang="en-US" altLang="zh-CN" sz="2000" dirty="0">
                <a:solidFill>
                  <a:srgbClr val="000000"/>
                </a:solidFill>
                <a:latin typeface="微软雅黑" panose="020B0503020204020204" pitchFamily="34" charset="-122"/>
              </a:rPr>
              <a:t>A</a:t>
            </a:r>
            <a:r>
              <a:rPr lang="zh-CN" altLang="en-US" sz="2000" dirty="0">
                <a:solidFill>
                  <a:srgbClr val="000000"/>
                </a:solidFill>
                <a:latin typeface="微软雅黑" panose="020B0503020204020204" pitchFamily="34" charset="-122"/>
              </a:rPr>
              <a:t>．</a:t>
            </a:r>
            <a:r>
              <a:rPr lang="en-US" altLang="zh-CN" sz="2000" dirty="0">
                <a:solidFill>
                  <a:srgbClr val="000000"/>
                </a:solidFill>
                <a:latin typeface="微软雅黑" panose="020B0503020204020204" pitchFamily="34" charset="-122"/>
              </a:rPr>
              <a:t>480      B</a:t>
            </a:r>
            <a:r>
              <a:rPr lang="zh-CN" altLang="en-US" sz="2000" dirty="0">
                <a:solidFill>
                  <a:srgbClr val="000000"/>
                </a:solidFill>
                <a:latin typeface="微软雅黑" panose="020B0503020204020204" pitchFamily="34" charset="-122"/>
              </a:rPr>
              <a:t>．</a:t>
            </a:r>
            <a:r>
              <a:rPr lang="en-US" altLang="zh-CN" sz="2000" dirty="0">
                <a:solidFill>
                  <a:srgbClr val="000000"/>
                </a:solidFill>
                <a:latin typeface="微软雅黑" panose="020B0503020204020204" pitchFamily="34" charset="-122"/>
              </a:rPr>
              <a:t>400      C</a:t>
            </a:r>
            <a:r>
              <a:rPr lang="zh-CN" altLang="en-US" sz="2000" dirty="0">
                <a:solidFill>
                  <a:srgbClr val="000000"/>
                </a:solidFill>
                <a:latin typeface="微软雅黑" panose="020B0503020204020204" pitchFamily="34" charset="-122"/>
              </a:rPr>
              <a:t>．</a:t>
            </a:r>
            <a:r>
              <a:rPr lang="en-US" altLang="zh-CN" sz="2000" dirty="0">
                <a:solidFill>
                  <a:srgbClr val="000000"/>
                </a:solidFill>
                <a:latin typeface="微软雅黑" panose="020B0503020204020204" pitchFamily="34" charset="-122"/>
              </a:rPr>
              <a:t>440       D</a:t>
            </a:r>
            <a:r>
              <a:rPr lang="zh-CN" altLang="en-US" sz="2000" dirty="0">
                <a:solidFill>
                  <a:srgbClr val="000000"/>
                </a:solidFill>
                <a:latin typeface="微软雅黑" panose="020B0503020204020204" pitchFamily="34" charset="-122"/>
              </a:rPr>
              <a:t>．</a:t>
            </a:r>
            <a:r>
              <a:rPr lang="en-US" altLang="zh-CN" sz="2000" dirty="0">
                <a:solidFill>
                  <a:srgbClr val="000000"/>
                </a:solidFill>
                <a:latin typeface="微软雅黑" panose="020B0503020204020204" pitchFamily="34" charset="-122"/>
              </a:rPr>
              <a:t>240</a:t>
            </a:r>
            <a:endParaRPr lang="en-US" altLang="zh-CN" sz="2000" dirty="0">
              <a:solidFill>
                <a:srgbClr val="000000"/>
              </a:solidFill>
              <a:latin typeface="微软雅黑" panose="020B0503020204020204" pitchFamily="34" charset="-122"/>
            </a:endParaRPr>
          </a:p>
          <a:p>
            <a:pPr marL="0" indent="0" defTabSz="1085850" eaLnBrk="1" hangingPunct="1">
              <a:lnSpc>
                <a:spcPct val="125000"/>
              </a:lnSpc>
              <a:spcBef>
                <a:spcPct val="5000"/>
              </a:spcBef>
              <a:buNone/>
            </a:pPr>
            <a:r>
              <a:rPr lang="en-US" altLang="zh-CN" sz="2000" dirty="0">
                <a:solidFill>
                  <a:srgbClr val="000000"/>
                </a:solidFill>
                <a:latin typeface="微软雅黑" panose="020B0503020204020204" pitchFamily="34" charset="-122"/>
              </a:rPr>
              <a:t>     </a:t>
            </a:r>
            <a:r>
              <a:rPr lang="en-US" altLang="zh-CN" sz="2000" b="1" dirty="0">
                <a:solidFill>
                  <a:srgbClr val="0000CC"/>
                </a:solidFill>
                <a:latin typeface="微软雅黑" panose="020B0503020204020204" pitchFamily="34" charset="-122"/>
              </a:rPr>
              <a:t>【</a:t>
            </a:r>
            <a:r>
              <a:rPr lang="zh-CN" altLang="en-US" sz="2000" b="1" dirty="0">
                <a:solidFill>
                  <a:srgbClr val="0000CC"/>
                </a:solidFill>
                <a:latin typeface="微软雅黑" panose="020B0503020204020204" pitchFamily="34" charset="-122"/>
              </a:rPr>
              <a:t>答案</a:t>
            </a:r>
            <a:r>
              <a:rPr lang="en-US" altLang="zh-CN" sz="2000" b="1" dirty="0">
                <a:solidFill>
                  <a:srgbClr val="0000CC"/>
                </a:solidFill>
                <a:latin typeface="微软雅黑" panose="020B0503020204020204" pitchFamily="34" charset="-122"/>
              </a:rPr>
              <a:t>】C</a:t>
            </a:r>
            <a:endParaRPr lang="en-US" altLang="zh-CN" sz="2000" b="1" dirty="0">
              <a:solidFill>
                <a:srgbClr val="0000CC"/>
              </a:solidFill>
              <a:latin typeface="微软雅黑" panose="020B0503020204020204" pitchFamily="34" charset="-122"/>
            </a:endParaRPr>
          </a:p>
          <a:p>
            <a:pPr marL="0" indent="0" defTabSz="1085850" eaLnBrk="1" hangingPunct="1">
              <a:lnSpc>
                <a:spcPct val="125000"/>
              </a:lnSpc>
              <a:spcBef>
                <a:spcPct val="5000"/>
              </a:spcBef>
              <a:buNone/>
            </a:pPr>
            <a:r>
              <a:rPr lang="en-US" altLang="zh-CN" sz="2000" b="1" dirty="0">
                <a:solidFill>
                  <a:srgbClr val="0000CC"/>
                </a:solidFill>
                <a:latin typeface="微软雅黑" panose="020B0503020204020204" pitchFamily="34" charset="-122"/>
              </a:rPr>
              <a:t>     【</a:t>
            </a:r>
            <a:r>
              <a:rPr lang="zh-CN" altLang="en-US" sz="2000" b="1" dirty="0">
                <a:solidFill>
                  <a:srgbClr val="0000CC"/>
                </a:solidFill>
                <a:latin typeface="微软雅黑" panose="020B0503020204020204" pitchFamily="34" charset="-122"/>
              </a:rPr>
              <a:t>解析</a:t>
            </a:r>
            <a:r>
              <a:rPr lang="en-US" altLang="zh-CN" sz="2000" b="1" dirty="0">
                <a:solidFill>
                  <a:srgbClr val="0000CC"/>
                </a:solidFill>
                <a:latin typeface="微软雅黑" panose="020B0503020204020204" pitchFamily="34" charset="-122"/>
              </a:rPr>
              <a:t>】</a:t>
            </a:r>
            <a:r>
              <a:rPr lang="zh-CN" altLang="en-US" sz="2000" dirty="0">
                <a:solidFill>
                  <a:srgbClr val="000000"/>
                </a:solidFill>
                <a:latin typeface="微软雅黑" panose="020B0503020204020204" pitchFamily="34" charset="-122"/>
              </a:rPr>
              <a:t>甲公司</a:t>
            </a:r>
            <a:r>
              <a:rPr lang="en-US" altLang="zh-CN" sz="2000" dirty="0">
                <a:solidFill>
                  <a:srgbClr val="000000"/>
                </a:solidFill>
                <a:latin typeface="微软雅黑" panose="020B0503020204020204" pitchFamily="34" charset="-122"/>
              </a:rPr>
              <a:t>2018</a:t>
            </a:r>
            <a:r>
              <a:rPr lang="zh-CN" altLang="en-US" sz="2000" dirty="0">
                <a:solidFill>
                  <a:srgbClr val="000000"/>
                </a:solidFill>
                <a:latin typeface="微软雅黑" panose="020B0503020204020204" pitchFamily="34" charset="-122"/>
              </a:rPr>
              <a:t>年应确认对</a:t>
            </a:r>
            <a:r>
              <a:rPr lang="en-US" altLang="zh-CN" sz="2000" dirty="0">
                <a:solidFill>
                  <a:srgbClr val="000000"/>
                </a:solidFill>
                <a:latin typeface="微软雅黑" panose="020B0503020204020204" pitchFamily="34" charset="-122"/>
              </a:rPr>
              <a:t>A</a:t>
            </a:r>
            <a:r>
              <a:rPr lang="zh-CN" altLang="en-US" sz="2000" dirty="0">
                <a:solidFill>
                  <a:srgbClr val="000000"/>
                </a:solidFill>
                <a:latin typeface="微软雅黑" panose="020B0503020204020204" pitchFamily="34" charset="-122"/>
              </a:rPr>
              <a:t>公司的投资收 ＝</a:t>
            </a:r>
            <a:r>
              <a:rPr lang="en-US" altLang="zh-CN" sz="2000" dirty="0">
                <a:solidFill>
                  <a:srgbClr val="000000"/>
                </a:solidFill>
                <a:latin typeface="微软雅黑" panose="020B0503020204020204" pitchFamily="34" charset="-122"/>
              </a:rPr>
              <a:t>[1200</a:t>
            </a:r>
            <a:r>
              <a:rPr lang="zh-CN" altLang="en-US" sz="2000" dirty="0">
                <a:solidFill>
                  <a:srgbClr val="000000"/>
                </a:solidFill>
                <a:latin typeface="微软雅黑" panose="020B0503020204020204" pitchFamily="34" charset="-122"/>
              </a:rPr>
              <a:t>－（</a:t>
            </a:r>
            <a:r>
              <a:rPr lang="en-US" altLang="zh-CN" sz="2000" dirty="0">
                <a:solidFill>
                  <a:srgbClr val="000000"/>
                </a:solidFill>
                <a:latin typeface="微软雅黑" panose="020B0503020204020204" pitchFamily="34" charset="-122"/>
              </a:rPr>
              <a:t>600</a:t>
            </a:r>
            <a:r>
              <a:rPr lang="zh-CN" altLang="en-US" sz="2000" dirty="0">
                <a:solidFill>
                  <a:srgbClr val="000000"/>
                </a:solidFill>
                <a:latin typeface="微软雅黑" panose="020B0503020204020204" pitchFamily="34" charset="-122"/>
              </a:rPr>
              <a:t>－</a:t>
            </a:r>
            <a:r>
              <a:rPr lang="en-US" altLang="zh-CN" sz="2000" dirty="0">
                <a:solidFill>
                  <a:srgbClr val="000000"/>
                </a:solidFill>
                <a:latin typeface="微软雅黑" panose="020B0503020204020204" pitchFamily="34" charset="-122"/>
              </a:rPr>
              <a:t>400</a:t>
            </a:r>
            <a:r>
              <a:rPr lang="zh-CN" altLang="en-US" sz="2000" dirty="0">
                <a:solidFill>
                  <a:srgbClr val="000000"/>
                </a:solidFill>
                <a:latin typeface="微软雅黑" panose="020B0503020204020204" pitchFamily="34" charset="-122"/>
              </a:rPr>
              <a:t>）</a:t>
            </a:r>
            <a:r>
              <a:rPr lang="en-US" altLang="zh-CN" sz="2000" dirty="0">
                <a:solidFill>
                  <a:srgbClr val="000000"/>
                </a:solidFill>
                <a:latin typeface="微软雅黑" panose="020B0503020204020204" pitchFamily="34" charset="-122"/>
              </a:rPr>
              <a:t>/2]×40%</a:t>
            </a:r>
            <a:r>
              <a:rPr lang="zh-CN" altLang="en-US" sz="2000" dirty="0">
                <a:solidFill>
                  <a:srgbClr val="000000"/>
                </a:solidFill>
                <a:latin typeface="微软雅黑" panose="020B0503020204020204" pitchFamily="34" charset="-122"/>
              </a:rPr>
              <a:t>＝</a:t>
            </a:r>
            <a:r>
              <a:rPr lang="en-US" altLang="zh-CN" sz="2000" dirty="0">
                <a:solidFill>
                  <a:srgbClr val="000000"/>
                </a:solidFill>
                <a:latin typeface="微软雅黑" panose="020B0503020204020204" pitchFamily="34" charset="-122"/>
              </a:rPr>
              <a:t>440</a:t>
            </a:r>
            <a:r>
              <a:rPr lang="zh-CN" altLang="en-US" sz="2000" dirty="0">
                <a:solidFill>
                  <a:srgbClr val="000000"/>
                </a:solidFill>
                <a:latin typeface="微软雅黑" panose="020B0503020204020204" pitchFamily="34" charset="-122"/>
              </a:rPr>
              <a:t>（万元）</a:t>
            </a:r>
            <a:endParaRPr lang="zh-CN" altLang="en-US" sz="20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4754">
                                            <p:txEl>
                                              <p:charRg st="324" end="335"/>
                                            </p:txEl>
                                          </p:spTgt>
                                        </p:tgtEl>
                                        <p:attrNameLst>
                                          <p:attrName>style.visibility</p:attrName>
                                        </p:attrNameLst>
                                      </p:cBhvr>
                                      <p:to>
                                        <p:strVal val="visible"/>
                                      </p:to>
                                    </p:set>
                                    <p:animEffect transition="in" filter="blinds(horizontal)">
                                      <p:cBhvr>
                                        <p:cTn id="7" dur="500"/>
                                        <p:tgtEl>
                                          <p:spTgt spid="74754">
                                            <p:txEl>
                                              <p:charRg st="324" end="33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4754">
                                            <p:txEl>
                                              <p:charRg st="335" end="365"/>
                                            </p:txEl>
                                          </p:spTgt>
                                        </p:tgtEl>
                                        <p:attrNameLst>
                                          <p:attrName>style.visibility</p:attrName>
                                        </p:attrNameLst>
                                      </p:cBhvr>
                                      <p:to>
                                        <p:strVal val="visible"/>
                                      </p:to>
                                    </p:set>
                                    <p:animEffect transition="in" filter="blinds(horizontal)">
                                      <p:cBhvr>
                                        <p:cTn id="10" dur="500"/>
                                        <p:tgtEl>
                                          <p:spTgt spid="74754">
                                            <p:txEl>
                                              <p:charRg st="335" end="3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5586" name="Rectangle 2"/>
          <p:cNvSpPr>
            <a:spLocks noGrp="1" noChangeArrowheads="1"/>
          </p:cNvSpPr>
          <p:nvPr>
            <p:ph type="body" idx="4294967295"/>
          </p:nvPr>
        </p:nvSpPr>
        <p:spPr>
          <a:xfrm>
            <a:off x="0" y="676275"/>
            <a:ext cx="11398250" cy="5539105"/>
          </a:xfrm>
          <a:prstGeom prst="rect">
            <a:avLst/>
          </a:prstGeom>
        </p:spPr>
        <p:txBody>
          <a:bodyPr lIns="108850" tIns="54425" rIns="108850" bIns="54425"/>
          <a:lstStyle/>
          <a:p>
            <a:pPr marL="0" marR="0" lvl="0" indent="177800" algn="l" defTabSz="1085850" rtl="0" eaLnBrk="1" fontAlgn="base" latinLnBrk="0" hangingPunct="1">
              <a:lnSpc>
                <a:spcPct val="135000"/>
              </a:lnSpc>
              <a:spcBef>
                <a:spcPct val="30000"/>
              </a:spcBef>
              <a:spcAft>
                <a:spcPct val="0"/>
              </a:spcAft>
              <a:buClrTx/>
              <a:buSzTx/>
              <a:buFont typeface="Arial" panose="020B0604020202020204" pitchFamily="34" charset="0"/>
              <a:buNone/>
              <a:defRPr/>
            </a:pPr>
            <a:r>
              <a:rPr kumimoji="0"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en-US" altLang="zh-CN" sz="2400" b="1" i="0" u="none" strike="noStrike" kern="1200" cap="none" spc="0" normalizeH="0" baseline="0" noProof="0" smtClean="0">
                <a:ln>
                  <a:noFill/>
                </a:ln>
                <a:solidFill>
                  <a:srgbClr val="FF0000"/>
                </a:solidFill>
                <a:effectLst/>
                <a:uLnTx/>
                <a:uFillTx/>
                <a:latin typeface="微软雅黑" panose="020B0503020204020204" pitchFamily="34" charset="-122"/>
                <a:ea typeface="+mn-ea"/>
                <a:cs typeface="+mn-cs"/>
              </a:rPr>
              <a:t>【CPA</a:t>
            </a:r>
            <a:r>
              <a:rPr kumimoji="0" lang="zh-CN" altLang="en-US" sz="2400" b="1" i="0" u="none" strike="noStrike" kern="1200" cap="none" spc="0" normalizeH="0" baseline="0" noProof="0" smtClean="0">
                <a:ln>
                  <a:noFill/>
                </a:ln>
                <a:solidFill>
                  <a:srgbClr val="FF0000"/>
                </a:solidFill>
                <a:effectLst/>
                <a:uLnTx/>
                <a:uFillTx/>
                <a:latin typeface="微软雅黑" panose="020B0503020204020204" pitchFamily="34" charset="-122"/>
                <a:ea typeface="+mn-ea"/>
                <a:cs typeface="+mn-cs"/>
              </a:rPr>
              <a:t>考题</a:t>
            </a:r>
            <a:r>
              <a:rPr kumimoji="0" lang="en-US" altLang="zh-CN" sz="2400" b="1" i="0" u="none" strike="noStrike" kern="1200" cap="none" spc="0" normalizeH="0" baseline="0" noProof="0" smtClean="0">
                <a:ln>
                  <a:noFill/>
                </a:ln>
                <a:solidFill>
                  <a:srgbClr val="FF0000"/>
                </a:solidFill>
                <a:effectLst/>
                <a:uLnTx/>
                <a:uFillTx/>
                <a:latin typeface="微软雅黑" panose="020B0503020204020204" pitchFamily="34" charset="-122"/>
                <a:ea typeface="+mn-ea"/>
                <a:cs typeface="+mn-cs"/>
              </a:rPr>
              <a:t>·</a:t>
            </a:r>
            <a:r>
              <a:rPr kumimoji="0" lang="zh-CN" altLang="en-US" sz="2400" b="1" i="0" u="none" strike="noStrike" kern="1200" cap="none" spc="0" normalizeH="0" baseline="0" noProof="0" smtClean="0">
                <a:ln>
                  <a:noFill/>
                </a:ln>
                <a:solidFill>
                  <a:srgbClr val="FF0000"/>
                </a:solidFill>
                <a:effectLst/>
                <a:uLnTx/>
                <a:uFillTx/>
                <a:latin typeface="微软雅黑" panose="020B0503020204020204" pitchFamily="34" charset="-122"/>
                <a:ea typeface="+mn-ea"/>
                <a:cs typeface="+mn-cs"/>
              </a:rPr>
              <a:t>单选题</a:t>
            </a:r>
            <a:r>
              <a:rPr kumimoji="0" lang="en-US" altLang="zh-CN" sz="2400" b="1" i="0" u="none" strike="noStrike" kern="1200" cap="none" spc="0" normalizeH="0" baseline="0" noProof="0" smtClean="0">
                <a:ln>
                  <a:noFill/>
                </a:ln>
                <a:solidFill>
                  <a:srgbClr val="FF0000"/>
                </a:solidFill>
                <a:effectLst/>
                <a:uLnTx/>
                <a:uFillTx/>
                <a:latin typeface="微软雅黑" panose="020B0503020204020204" pitchFamily="34" charset="-122"/>
                <a:ea typeface="+mn-ea"/>
                <a:cs typeface="+mn-cs"/>
              </a:rPr>
              <a:t>】</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甲公司持有乙公司</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％的股权，能够对乙公司施加重大影响。</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20×2</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年度乙公司实现净利润</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8 000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万元，当年</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6</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日，甲公司将成本为</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600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万元的商品以</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1 000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万元的价格出售给乙公司，乙公司将其作为管理用固定资产并于当月投入使用，预计使用</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年，净残值为零，采用年限平均法计提折旧。不考虑其他因素，甲公司在其</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20×2</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年度的个别财务报表中应确认对乙公司投资的投资收益为（ ）。</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177800" algn="l" defTabSz="1085850" rtl="0" eaLnBrk="1" fontAlgn="base" latinLnBrk="0" hangingPunct="1">
              <a:lnSpc>
                <a:spcPct val="135000"/>
              </a:lnSpc>
              <a:spcBef>
                <a:spcPct val="30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 2 100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          </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B. 2 280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          </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C. 2 286</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         </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D. 2 400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177800" algn="l" defTabSz="1085850" rtl="0" eaLnBrk="1" fontAlgn="base" latinLnBrk="0" hangingPunct="1">
              <a:lnSpc>
                <a:spcPct val="135000"/>
              </a:lnSpc>
              <a:spcBef>
                <a:spcPct val="30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4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a:t>
            </a:r>
            <a:r>
              <a:rPr kumimoji="0" lang="zh-CN" altLang="en-US" sz="24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答案</a:t>
            </a:r>
            <a:r>
              <a:rPr kumimoji="0" lang="en-US" altLang="zh-CN" sz="24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】C</a:t>
            </a:r>
            <a:endParaRPr kumimoji="0" lang="en-US" altLang="zh-CN" sz="24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endParaRPr>
          </a:p>
          <a:p>
            <a:pPr marL="0" marR="0" lvl="0" indent="177800" algn="l" defTabSz="1085850" rtl="0" eaLnBrk="1" fontAlgn="base" latinLnBrk="0" hangingPunct="1">
              <a:lnSpc>
                <a:spcPct val="135000"/>
              </a:lnSpc>
              <a:spcBef>
                <a:spcPct val="3000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   【</a:t>
            </a:r>
            <a:r>
              <a:rPr kumimoji="0" lang="zh-CN" altLang="en-US" sz="24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解析</a:t>
            </a:r>
            <a:r>
              <a:rPr kumimoji="0" lang="en-US" altLang="zh-CN" sz="24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甲公司在其</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20×2</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年度的个别财务报表中应确认对乙公司投资的投资收益＝（</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8 000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400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400/10×1/2</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2286</a:t>
            </a:r>
            <a:r>
              <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400" b="0"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5586">
                                            <p:txEl>
                                              <p:charRg st="275" end="284"/>
                                            </p:txEl>
                                          </p:spTgt>
                                        </p:tgtEl>
                                        <p:attrNameLst>
                                          <p:attrName>style.visibility</p:attrName>
                                        </p:attrNameLst>
                                      </p:cBhvr>
                                      <p:to>
                                        <p:strVal val="visible"/>
                                      </p:to>
                                    </p:set>
                                    <p:animEffect transition="in" filter="blinds(horizontal)">
                                      <p:cBhvr>
                                        <p:cTn id="7" dur="500"/>
                                        <p:tgtEl>
                                          <p:spTgt spid="195586">
                                            <p:txEl>
                                              <p:charRg st="275" end="28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5586">
                                            <p:txEl>
                                              <p:charRg st="284" end="361"/>
                                            </p:txEl>
                                          </p:spTgt>
                                        </p:tgtEl>
                                        <p:attrNameLst>
                                          <p:attrName>style.visibility</p:attrName>
                                        </p:attrNameLst>
                                      </p:cBhvr>
                                      <p:to>
                                        <p:strVal val="visible"/>
                                      </p:to>
                                    </p:set>
                                    <p:animEffect transition="in" filter="blinds(horizontal)">
                                      <p:cBhvr>
                                        <p:cTn id="10" dur="500"/>
                                        <p:tgtEl>
                                          <p:spTgt spid="195586">
                                            <p:txEl>
                                              <p:charRg st="284" end="3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3" name="AutoShape 2"/>
          <p:cNvSpPr/>
          <p:nvPr/>
        </p:nvSpPr>
        <p:spPr>
          <a:xfrm>
            <a:off x="558800" y="838200"/>
            <a:ext cx="11118850" cy="1473200"/>
          </a:xfrm>
          <a:prstGeom prst="downArrowCallout">
            <a:avLst>
              <a:gd name="adj1" fmla="val 139483"/>
              <a:gd name="adj2" fmla="val 129913"/>
              <a:gd name="adj3" fmla="val 28541"/>
              <a:gd name="adj4" fmla="val 66667"/>
            </a:avLst>
          </a:prstGeom>
          <a:noFill/>
          <a:ln w="9525" cap="flat" cmpd="sng">
            <a:solidFill>
              <a:srgbClr val="FF0000"/>
            </a:solidFill>
            <a:prstDash val="solid"/>
            <a:miter/>
            <a:headEnd type="none" w="med" len="med"/>
            <a:tailEnd type="none" w="med" len="med"/>
          </a:ln>
        </p:spPr>
        <p:txBody>
          <a:bodyPr wrap="none" lIns="108850" tIns="54425" rIns="108850" bIns="54425" anchor="ctr" anchorCtr="0"/>
          <a:p>
            <a:pPr algn="ctr" eaLnBrk="1" hangingPunct="1">
              <a:lnSpc>
                <a:spcPct val="120000"/>
              </a:lnSpc>
              <a:buFontTx/>
            </a:pPr>
            <a:r>
              <a:rPr lang="en-US" altLang="zh-CN" sz="2400" dirty="0">
                <a:solidFill>
                  <a:srgbClr val="0000CC"/>
                </a:solidFill>
                <a:latin typeface="微软雅黑" panose="020B0503020204020204" pitchFamily="34" charset="-122"/>
              </a:rPr>
              <a:t>③</a:t>
            </a:r>
            <a:r>
              <a:rPr lang="zh-CN" altLang="en-US" sz="2400" dirty="0">
                <a:solidFill>
                  <a:srgbClr val="0000CC"/>
                </a:solidFill>
                <a:latin typeface="微软雅黑" panose="020B0503020204020204" pitchFamily="34" charset="-122"/>
              </a:rPr>
              <a:t>投资企业与其联营企业、合营企业之间发生的</a:t>
            </a:r>
            <a:r>
              <a:rPr lang="zh-CN" altLang="en-US" sz="2400" dirty="0">
                <a:solidFill>
                  <a:srgbClr val="CC0000"/>
                </a:solidFill>
                <a:latin typeface="微软雅黑" panose="020B0503020204020204" pitchFamily="34" charset="-122"/>
              </a:rPr>
              <a:t>投出或出售资产的交易构成业务的</a:t>
            </a:r>
            <a:endParaRPr lang="zh-CN" altLang="en-US" sz="2400" dirty="0">
              <a:solidFill>
                <a:srgbClr val="CC0000"/>
              </a:solidFill>
              <a:latin typeface="微软雅黑" panose="020B0503020204020204" pitchFamily="34" charset="-122"/>
            </a:endParaRPr>
          </a:p>
          <a:p>
            <a:pPr algn="ctr" eaLnBrk="1" hangingPunct="1">
              <a:lnSpc>
                <a:spcPct val="120000"/>
              </a:lnSpc>
              <a:buFontTx/>
            </a:pPr>
            <a:r>
              <a:rPr lang="zh-CN" altLang="en-US" sz="2400" dirty="0">
                <a:solidFill>
                  <a:srgbClr val="0000CC"/>
                </a:solidFill>
                <a:latin typeface="微软雅黑" panose="020B0503020204020204" pitchFamily="34" charset="-122"/>
              </a:rPr>
              <a:t>（按企业合并和合并财务报表准则的规定处理</a:t>
            </a:r>
            <a:r>
              <a:rPr lang="zh-CN" altLang="en-US" sz="2400" dirty="0">
                <a:solidFill>
                  <a:srgbClr val="FF0000"/>
                </a:solidFill>
                <a:latin typeface="微软雅黑" panose="020B0503020204020204" pitchFamily="34" charset="-122"/>
              </a:rPr>
              <a:t>）  </a:t>
            </a:r>
            <a:endParaRPr lang="zh-CN" altLang="en-US" sz="2400" dirty="0">
              <a:solidFill>
                <a:srgbClr val="FF0000"/>
              </a:solidFill>
              <a:latin typeface="微软雅黑" panose="020B0503020204020204" pitchFamily="34" charset="-122"/>
            </a:endParaRPr>
          </a:p>
        </p:txBody>
      </p:sp>
      <p:sp>
        <p:nvSpPr>
          <p:cNvPr id="198659" name="Rectangle 3"/>
          <p:cNvSpPr/>
          <p:nvPr/>
        </p:nvSpPr>
        <p:spPr>
          <a:xfrm>
            <a:off x="495300" y="2413000"/>
            <a:ext cx="11277600" cy="960438"/>
          </a:xfrm>
          <a:prstGeom prst="rect">
            <a:avLst/>
          </a:prstGeom>
          <a:noFill/>
          <a:ln w="9525" cap="flat" cmpd="sng">
            <a:solidFill>
              <a:schemeClr val="tx1"/>
            </a:solidFill>
            <a:prstDash val="lgDashDotDot"/>
            <a:miter/>
            <a:headEnd type="none" w="med" len="med"/>
            <a:tailEnd type="none" w="med" len="med"/>
          </a:ln>
        </p:spPr>
        <p:txBody>
          <a:bodyPr lIns="108850" tIns="54425" rIns="108850" bIns="54425">
            <a:spAutoFit/>
          </a:bodyPr>
          <a:p>
            <a:pPr eaLnBrk="1" hangingPunct="1">
              <a:lnSpc>
                <a:spcPct val="115000"/>
              </a:lnSpc>
              <a:spcBef>
                <a:spcPct val="20000"/>
              </a:spcBef>
              <a:buFontTx/>
            </a:pPr>
            <a:r>
              <a:rPr lang="en-US" altLang="zh-CN" sz="2400" dirty="0">
                <a:solidFill>
                  <a:srgbClr val="CC0000"/>
                </a:solidFill>
                <a:latin typeface="微软雅黑" panose="020B0503020204020204" pitchFamily="34" charset="-122"/>
              </a:rPr>
              <a:t>    </a:t>
            </a:r>
            <a:r>
              <a:rPr lang="zh-CN" altLang="en-US" sz="2400" dirty="0">
                <a:solidFill>
                  <a:srgbClr val="CC0000"/>
                </a:solidFill>
                <a:latin typeface="微软雅黑" panose="020B0503020204020204" pitchFamily="34" charset="-122"/>
              </a:rPr>
              <a:t>联营、合营企业向投资方出售业务的（逆流）</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投资方应按</a:t>
            </a:r>
            <a:r>
              <a:rPr lang="en-US" altLang="zh-CN" sz="2400" dirty="0">
                <a:solidFill>
                  <a:srgbClr val="0000CC"/>
                </a:solidFill>
                <a:latin typeface="微软雅黑" panose="020B0503020204020204" pitchFamily="34" charset="-122"/>
              </a:rPr>
              <a:t>《CAS20——</a:t>
            </a:r>
            <a:r>
              <a:rPr lang="zh-CN" altLang="en-US" sz="2400" dirty="0">
                <a:solidFill>
                  <a:srgbClr val="0000CC"/>
                </a:solidFill>
                <a:latin typeface="微软雅黑" panose="020B0503020204020204" pitchFamily="34" charset="-122"/>
              </a:rPr>
              <a:t>企业合并</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的规定进行会计处理。</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投资方应</a:t>
            </a:r>
            <a:r>
              <a:rPr lang="zh-CN" altLang="en-US" sz="2400" dirty="0">
                <a:solidFill>
                  <a:srgbClr val="CC0000"/>
                </a:solidFill>
                <a:latin typeface="微软雅黑" panose="020B0503020204020204" pitchFamily="34" charset="-122"/>
              </a:rPr>
              <a:t>全额确认</a:t>
            </a:r>
            <a:r>
              <a:rPr lang="zh-CN" altLang="en-US" sz="2400" dirty="0">
                <a:solidFill>
                  <a:srgbClr val="0000CC"/>
                </a:solidFill>
                <a:latin typeface="微软雅黑" panose="020B0503020204020204" pitchFamily="34" charset="-122"/>
              </a:rPr>
              <a:t>与交易相关的</a:t>
            </a:r>
            <a:r>
              <a:rPr lang="zh-CN" altLang="en-US" sz="2400" dirty="0">
                <a:solidFill>
                  <a:srgbClr val="CC0000"/>
                </a:solidFill>
                <a:latin typeface="微软雅黑" panose="020B0503020204020204" pitchFamily="34" charset="-122"/>
              </a:rPr>
              <a:t>利得或损失。</a:t>
            </a:r>
            <a:endParaRPr lang="zh-CN" altLang="en-US" sz="2400" dirty="0">
              <a:solidFill>
                <a:srgbClr val="CC0000"/>
              </a:solidFill>
              <a:latin typeface="微软雅黑" panose="020B0503020204020204" pitchFamily="34" charset="-122"/>
            </a:endParaRPr>
          </a:p>
        </p:txBody>
      </p:sp>
      <p:sp>
        <p:nvSpPr>
          <p:cNvPr id="198660" name="Rectangle 4"/>
          <p:cNvSpPr/>
          <p:nvPr/>
        </p:nvSpPr>
        <p:spPr>
          <a:xfrm>
            <a:off x="469900" y="3517900"/>
            <a:ext cx="11277600" cy="2476500"/>
          </a:xfrm>
          <a:prstGeom prst="rect">
            <a:avLst/>
          </a:prstGeom>
          <a:noFill/>
          <a:ln w="9525" cap="flat" cmpd="sng">
            <a:solidFill>
              <a:schemeClr val="tx1"/>
            </a:solidFill>
            <a:prstDash val="lgDashDotDot"/>
            <a:miter/>
            <a:headEnd type="none" w="med" len="med"/>
            <a:tailEnd type="none" w="med" len="med"/>
          </a:ln>
        </p:spPr>
        <p:txBody>
          <a:bodyPr lIns="108850" tIns="54425" rIns="108850" bIns="54425">
            <a:spAutoFit/>
          </a:bodyPr>
          <a:p>
            <a:pPr eaLnBrk="1" hangingPunct="1">
              <a:lnSpc>
                <a:spcPct val="125000"/>
              </a:lnSpc>
              <a:spcBef>
                <a:spcPct val="20000"/>
              </a:spcBef>
              <a:buFontTx/>
            </a:pPr>
            <a:r>
              <a:rPr lang="en-US" altLang="zh-CN" sz="2400" dirty="0">
                <a:solidFill>
                  <a:srgbClr val="CC0000"/>
                </a:solidFill>
                <a:latin typeface="微软雅黑" panose="020B0503020204020204" pitchFamily="34" charset="-122"/>
              </a:rPr>
              <a:t>    </a:t>
            </a:r>
            <a:r>
              <a:rPr lang="zh-CN" altLang="en-US" sz="2400" dirty="0">
                <a:solidFill>
                  <a:srgbClr val="CC0000"/>
                </a:solidFill>
                <a:latin typeface="微软雅黑" panose="020B0503020204020204" pitchFamily="34" charset="-122"/>
              </a:rPr>
              <a:t>投资方向联营、合营企业</a:t>
            </a:r>
            <a:r>
              <a:rPr lang="zh-CN" altLang="en-US" sz="2400" dirty="0">
                <a:solidFill>
                  <a:srgbClr val="0000CC"/>
                </a:solidFill>
                <a:latin typeface="微软雅黑" panose="020B0503020204020204" pitchFamily="34" charset="-122"/>
              </a:rPr>
              <a:t>投出业务</a:t>
            </a:r>
            <a:r>
              <a:rPr lang="zh-CN" altLang="en-US" sz="2400" dirty="0">
                <a:solidFill>
                  <a:srgbClr val="CC0000"/>
                </a:solidFill>
                <a:latin typeface="微软雅黑" panose="020B0503020204020204" pitchFamily="34" charset="-122"/>
              </a:rPr>
              <a:t>的</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投资方因此</a:t>
            </a:r>
            <a:r>
              <a:rPr lang="zh-CN" altLang="en-US" sz="2400" dirty="0">
                <a:solidFill>
                  <a:srgbClr val="CC0000"/>
                </a:solidFill>
                <a:latin typeface="微软雅黑" panose="020B0503020204020204" pitchFamily="34" charset="-122"/>
              </a:rPr>
              <a:t>取得长期股权投资</a:t>
            </a:r>
            <a:r>
              <a:rPr lang="zh-CN" altLang="en-US" sz="2400" dirty="0">
                <a:solidFill>
                  <a:srgbClr val="0000CC"/>
                </a:solidFill>
                <a:latin typeface="微软雅黑" panose="020B0503020204020204" pitchFamily="34" charset="-122"/>
              </a:rPr>
              <a:t>但</a:t>
            </a:r>
            <a:r>
              <a:rPr lang="zh-CN" altLang="en-US" sz="2400" dirty="0">
                <a:solidFill>
                  <a:srgbClr val="CC0000"/>
                </a:solidFill>
                <a:latin typeface="微软雅黑" panose="020B0503020204020204" pitchFamily="34" charset="-122"/>
              </a:rPr>
              <a:t>未取得控制权</a:t>
            </a:r>
            <a:r>
              <a:rPr lang="zh-CN" altLang="en-US" sz="2400" dirty="0">
                <a:solidFill>
                  <a:srgbClr val="0000CC"/>
                </a:solidFill>
                <a:latin typeface="微软雅黑" panose="020B0503020204020204" pitchFamily="34" charset="-122"/>
              </a:rPr>
              <a:t>的</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应以</a:t>
            </a:r>
            <a:r>
              <a:rPr lang="zh-CN" altLang="en-US" sz="2400" dirty="0">
                <a:solidFill>
                  <a:srgbClr val="CC0000"/>
                </a:solidFill>
                <a:latin typeface="微软雅黑" panose="020B0503020204020204" pitchFamily="34" charset="-122"/>
              </a:rPr>
              <a:t>投出业务的公允价值</a:t>
            </a:r>
            <a:r>
              <a:rPr lang="zh-CN" altLang="en-US" sz="2400" dirty="0">
                <a:solidFill>
                  <a:srgbClr val="0000CC"/>
                </a:solidFill>
                <a:latin typeface="微软雅黑" panose="020B0503020204020204" pitchFamily="34" charset="-122"/>
              </a:rPr>
              <a:t>作为新增投资的初始投资成本，初始投资成本与投出业务的账面价值</a:t>
            </a:r>
            <a:r>
              <a:rPr lang="zh-CN" altLang="en-US" sz="2400" dirty="0">
                <a:solidFill>
                  <a:srgbClr val="CC0000"/>
                </a:solidFill>
                <a:latin typeface="微软雅黑" panose="020B0503020204020204" pitchFamily="34" charset="-122"/>
              </a:rPr>
              <a:t>之差</a:t>
            </a:r>
            <a:r>
              <a:rPr lang="en-US" altLang="zh-CN" sz="2400" dirty="0">
                <a:solidFill>
                  <a:srgbClr val="0000CC"/>
                </a:solidFill>
                <a:latin typeface="微软雅黑" panose="020B0503020204020204" pitchFamily="34" charset="-122"/>
              </a:rPr>
              <a:t>——</a:t>
            </a:r>
            <a:r>
              <a:rPr lang="zh-CN" altLang="en-US" sz="2400" dirty="0">
                <a:solidFill>
                  <a:srgbClr val="CC0000"/>
                </a:solidFill>
                <a:latin typeface="微软雅黑" panose="020B0503020204020204" pitchFamily="34" charset="-122"/>
              </a:rPr>
              <a:t>全额计入当期损益</a:t>
            </a:r>
            <a:r>
              <a:rPr lang="zh-CN" altLang="en-US" sz="2400" dirty="0">
                <a:solidFill>
                  <a:srgbClr val="0000CC"/>
                </a:solidFill>
                <a:latin typeface="微软雅黑" panose="020B0503020204020204" pitchFamily="34" charset="-122"/>
              </a:rPr>
              <a:t>。</a:t>
            </a:r>
            <a:endParaRPr lang="zh-CN" altLang="en-US" sz="2400" dirty="0">
              <a:solidFill>
                <a:srgbClr val="0000CC"/>
              </a:solidFill>
              <a:latin typeface="微软雅黑" panose="020B0503020204020204" pitchFamily="34" charset="-122"/>
            </a:endParaRPr>
          </a:p>
          <a:p>
            <a:pPr eaLnBrk="1" hangingPunct="1">
              <a:lnSpc>
                <a:spcPct val="125000"/>
              </a:lnSpc>
              <a:spcBef>
                <a:spcPct val="20000"/>
              </a:spcBef>
              <a:buFontTx/>
            </a:pPr>
            <a:r>
              <a:rPr lang="zh-CN" altLang="en-US" sz="2400" dirty="0">
                <a:solidFill>
                  <a:srgbClr val="CC0000"/>
                </a:solidFill>
                <a:latin typeface="微软雅黑" panose="020B0503020204020204" pitchFamily="34" charset="-122"/>
              </a:rPr>
              <a:t>     投资方向联营、合营企业</a:t>
            </a:r>
            <a:r>
              <a:rPr lang="zh-CN" altLang="en-US" sz="2400" dirty="0">
                <a:solidFill>
                  <a:srgbClr val="0000CC"/>
                </a:solidFill>
                <a:latin typeface="微软雅黑" panose="020B0503020204020204" pitchFamily="34" charset="-122"/>
              </a:rPr>
              <a:t>出售业务</a:t>
            </a:r>
            <a:r>
              <a:rPr lang="zh-CN" altLang="en-US" sz="2400" dirty="0">
                <a:solidFill>
                  <a:srgbClr val="CC0000"/>
                </a:solidFill>
                <a:latin typeface="微软雅黑" panose="020B0503020204020204" pitchFamily="34" charset="-122"/>
              </a:rPr>
              <a:t>的</a:t>
            </a:r>
            <a:r>
              <a:rPr lang="en-US" altLang="zh-CN" sz="2400" dirty="0">
                <a:solidFill>
                  <a:srgbClr val="0000CC"/>
                </a:solidFill>
                <a:latin typeface="微软雅黑" panose="020B0503020204020204" pitchFamily="34" charset="-122"/>
              </a:rPr>
              <a:t>——</a:t>
            </a:r>
            <a:r>
              <a:rPr lang="zh-CN" altLang="en-US" sz="2400" dirty="0">
                <a:solidFill>
                  <a:srgbClr val="CC0000"/>
                </a:solidFill>
                <a:latin typeface="微软雅黑" panose="020B0503020204020204" pitchFamily="34" charset="-122"/>
              </a:rPr>
              <a:t>取得的对价</a:t>
            </a:r>
            <a:r>
              <a:rPr lang="zh-CN" altLang="en-US" sz="2400" dirty="0">
                <a:solidFill>
                  <a:srgbClr val="0000CC"/>
                </a:solidFill>
                <a:latin typeface="微软雅黑" panose="020B0503020204020204" pitchFamily="34" charset="-122"/>
              </a:rPr>
              <a:t>与</a:t>
            </a:r>
            <a:r>
              <a:rPr lang="zh-CN" altLang="en-US" sz="2400" dirty="0">
                <a:solidFill>
                  <a:srgbClr val="CC0000"/>
                </a:solidFill>
                <a:latin typeface="微软雅黑" panose="020B0503020204020204" pitchFamily="34" charset="-122"/>
              </a:rPr>
              <a:t>业务的账面价值</a:t>
            </a:r>
            <a:r>
              <a:rPr lang="zh-CN" altLang="en-US" sz="2400" dirty="0">
                <a:solidFill>
                  <a:srgbClr val="0000CC"/>
                </a:solidFill>
                <a:latin typeface="微软雅黑" panose="020B0503020204020204" pitchFamily="34" charset="-122"/>
              </a:rPr>
              <a:t>之间的</a:t>
            </a:r>
            <a:r>
              <a:rPr lang="zh-CN" altLang="en-US" sz="2400" dirty="0">
                <a:solidFill>
                  <a:srgbClr val="CC0000"/>
                </a:solidFill>
                <a:latin typeface="微软雅黑" panose="020B0503020204020204" pitchFamily="34" charset="-122"/>
              </a:rPr>
              <a:t>差额</a:t>
            </a:r>
            <a:r>
              <a:rPr lang="en-US" altLang="zh-CN" sz="2400" dirty="0">
                <a:solidFill>
                  <a:srgbClr val="0000CC"/>
                </a:solidFill>
                <a:latin typeface="微软雅黑" panose="020B0503020204020204" pitchFamily="34" charset="-122"/>
              </a:rPr>
              <a:t>——</a:t>
            </a:r>
            <a:r>
              <a:rPr lang="zh-CN" altLang="en-US" sz="2400" dirty="0">
                <a:solidFill>
                  <a:srgbClr val="CC0000"/>
                </a:solidFill>
                <a:latin typeface="微软雅黑" panose="020B0503020204020204" pitchFamily="34" charset="-122"/>
              </a:rPr>
              <a:t>全额</a:t>
            </a:r>
            <a:r>
              <a:rPr lang="zh-CN" altLang="en-US" sz="2400" dirty="0">
                <a:solidFill>
                  <a:srgbClr val="0000CC"/>
                </a:solidFill>
                <a:latin typeface="微软雅黑" panose="020B0503020204020204" pitchFamily="34" charset="-122"/>
              </a:rPr>
              <a:t>计入当期损益。</a:t>
            </a:r>
            <a:endParaRPr lang="zh-CN" altLang="en-US" sz="2400" dirty="0">
              <a:solidFill>
                <a:srgbClr val="0000CC"/>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8659"/>
                                        </p:tgtEl>
                                        <p:attrNameLst>
                                          <p:attrName>style.visibility</p:attrName>
                                        </p:attrNameLst>
                                      </p:cBhvr>
                                      <p:to>
                                        <p:strVal val="visible"/>
                                      </p:to>
                                    </p:set>
                                    <p:animEffect transition="in" filter="blinds(horizontal)">
                                      <p:cBhvr>
                                        <p:cTn id="7" dur="500"/>
                                        <p:tgtEl>
                                          <p:spTgt spid="1986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8660"/>
                                        </p:tgtEl>
                                        <p:attrNameLst>
                                          <p:attrName>style.visibility</p:attrName>
                                        </p:attrNameLst>
                                      </p:cBhvr>
                                      <p:to>
                                        <p:strVal val="visible"/>
                                      </p:to>
                                    </p:set>
                                    <p:animEffect transition="in" filter="blinds(horizontal)">
                                      <p:cBhvr>
                                        <p:cTn id="12" dur="500"/>
                                        <p:tgtEl>
                                          <p:spTgt spid="198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animBg="1"/>
      <p:bldP spid="19866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7" name="AutoShape 2"/>
          <p:cNvSpPr/>
          <p:nvPr/>
        </p:nvSpPr>
        <p:spPr>
          <a:xfrm>
            <a:off x="417513" y="935038"/>
            <a:ext cx="8326437" cy="503237"/>
          </a:xfrm>
          <a:prstGeom prst="roundRect">
            <a:avLst>
              <a:gd name="adj" fmla="val 16667"/>
            </a:avLst>
          </a:prstGeom>
          <a:noFill/>
          <a:ln w="9525">
            <a:noFill/>
          </a:ln>
        </p:spPr>
        <p:txBody>
          <a:bodyPr wrap="none" lIns="108850" tIns="54425" rIns="108850" bIns="54425" anchor="ctr" anchorCtr="0"/>
          <a:p>
            <a:pPr eaLnBrk="1" hangingPunct="1">
              <a:lnSpc>
                <a:spcPct val="120000"/>
              </a:lnSpc>
              <a:buClr>
                <a:schemeClr val="accent1"/>
              </a:buClr>
              <a:buSzPct val="65000"/>
              <a:buFont typeface="Wingdings" panose="05000000000000000000" pitchFamily="2" charset="2"/>
            </a:pPr>
            <a:r>
              <a:rPr lang="en-US" altLang="zh-CN" sz="2400" b="1" dirty="0">
                <a:solidFill>
                  <a:srgbClr val="CC0000"/>
                </a:solidFill>
                <a:latin typeface="微软雅黑" panose="020B0503020204020204" pitchFamily="34" charset="-122"/>
              </a:rPr>
              <a:t>④</a:t>
            </a:r>
            <a:r>
              <a:rPr lang="zh-CN" altLang="en-US" sz="2400" b="1" dirty="0">
                <a:solidFill>
                  <a:srgbClr val="CC0000"/>
                </a:solidFill>
                <a:latin typeface="微软雅黑" panose="020B0503020204020204" pitchFamily="34" charset="-122"/>
              </a:rPr>
              <a:t>合营方向合营企业</a:t>
            </a:r>
            <a:r>
              <a:rPr lang="zh-CN" altLang="en-US" sz="2400" b="1" dirty="0">
                <a:solidFill>
                  <a:srgbClr val="0000CC"/>
                </a:solidFill>
                <a:latin typeface="微软雅黑" panose="020B0503020204020204" pitchFamily="34" charset="-122"/>
              </a:rPr>
              <a:t>投出非货币性资产</a:t>
            </a:r>
            <a:r>
              <a:rPr lang="zh-CN" altLang="en-US" sz="2400" b="1" dirty="0">
                <a:solidFill>
                  <a:srgbClr val="CC0000"/>
                </a:solidFill>
                <a:latin typeface="微软雅黑" panose="020B0503020204020204" pitchFamily="34" charset="-122"/>
              </a:rPr>
              <a:t>产生损益的处理</a:t>
            </a:r>
            <a:endParaRPr lang="zh-CN" altLang="en-US" sz="2400" b="1" dirty="0">
              <a:solidFill>
                <a:srgbClr val="CC0000"/>
              </a:solidFill>
              <a:latin typeface="微软雅黑" panose="020B0503020204020204" pitchFamily="34" charset="-122"/>
            </a:endParaRPr>
          </a:p>
        </p:txBody>
      </p:sp>
      <p:sp>
        <p:nvSpPr>
          <p:cNvPr id="10" name="AutoShape 3"/>
          <p:cNvSpPr/>
          <p:nvPr/>
        </p:nvSpPr>
        <p:spPr>
          <a:xfrm>
            <a:off x="4503738" y="1554163"/>
            <a:ext cx="7231062" cy="893762"/>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0000"/>
              </a:lnSpc>
              <a:spcBef>
                <a:spcPct val="20000"/>
              </a:spcBef>
              <a:buClr>
                <a:schemeClr val="accent1"/>
              </a:buClr>
              <a:buSzPct val="65000"/>
              <a:buFont typeface="Wingdings" panose="05000000000000000000" pitchFamily="2" charset="2"/>
            </a:pPr>
            <a:r>
              <a:rPr lang="zh-CN" altLang="en-US" sz="2400" dirty="0">
                <a:solidFill>
                  <a:srgbClr val="000000"/>
                </a:solidFill>
                <a:latin typeface="微软雅黑" panose="020B0503020204020204" pitchFamily="34" charset="-122"/>
              </a:rPr>
              <a:t>第一：与投出非货币性资产所有权有关的重大风险</a:t>
            </a:r>
            <a:endParaRPr lang="zh-CN" altLang="en-US" sz="2400" dirty="0">
              <a:solidFill>
                <a:srgbClr val="000000"/>
              </a:solidFill>
              <a:latin typeface="微软雅黑" panose="020B0503020204020204" pitchFamily="34" charset="-122"/>
            </a:endParaRPr>
          </a:p>
          <a:p>
            <a:pPr eaLnBrk="1" hangingPunct="1">
              <a:lnSpc>
                <a:spcPct val="120000"/>
              </a:lnSpc>
              <a:spcBef>
                <a:spcPct val="20000"/>
              </a:spcBef>
              <a:buClr>
                <a:schemeClr val="accent1"/>
              </a:buClr>
              <a:buSzPct val="65000"/>
              <a:buFont typeface="Wingdings" panose="05000000000000000000" pitchFamily="2" charset="2"/>
            </a:pPr>
            <a:r>
              <a:rPr lang="zh-CN" altLang="en-US" sz="2400" dirty="0">
                <a:solidFill>
                  <a:srgbClr val="000000"/>
                </a:solidFill>
                <a:latin typeface="微软雅黑" panose="020B0503020204020204" pitchFamily="34" charset="-122"/>
              </a:rPr>
              <a:t>和报酬没有转移给合营企业；</a:t>
            </a:r>
            <a:endParaRPr lang="zh-CN" altLang="en-US" sz="2400" dirty="0">
              <a:solidFill>
                <a:srgbClr val="000000"/>
              </a:solidFill>
              <a:latin typeface="微软雅黑" panose="020B0503020204020204" pitchFamily="34" charset="-122"/>
            </a:endParaRPr>
          </a:p>
        </p:txBody>
      </p:sp>
      <p:sp>
        <p:nvSpPr>
          <p:cNvPr id="11" name="AutoShape 4"/>
          <p:cNvSpPr/>
          <p:nvPr/>
        </p:nvSpPr>
        <p:spPr>
          <a:xfrm>
            <a:off x="369888" y="1922463"/>
            <a:ext cx="4513262" cy="1439862"/>
          </a:xfrm>
          <a:prstGeom prst="rightArrow">
            <a:avLst>
              <a:gd name="adj1" fmla="val 75231"/>
              <a:gd name="adj2" fmla="val 71179"/>
            </a:avLst>
          </a:prstGeom>
          <a:noFill/>
          <a:ln w="12700" cap="flat" cmpd="sng">
            <a:solidFill>
              <a:srgbClr val="A50021"/>
            </a:solidFill>
            <a:prstDash val="solid"/>
            <a:miter/>
            <a:headEnd type="none" w="med" len="med"/>
            <a:tailEnd type="none" w="med" len="med"/>
          </a:ln>
        </p:spPr>
        <p:txBody>
          <a:bodyPr wrap="none" lIns="108850" tIns="54425" rIns="108850" bIns="54425" anchor="ctr" anchorCtr="0"/>
          <a:p>
            <a:pPr algn="ctr" eaLnBrk="1" hangingPunct="1">
              <a:buFontTx/>
            </a:pPr>
            <a:r>
              <a:rPr lang="en-US" altLang="zh-CN" sz="2400" b="1" dirty="0">
                <a:solidFill>
                  <a:srgbClr val="000000"/>
                </a:solidFill>
                <a:latin typeface="微软雅黑" panose="020B0503020204020204" pitchFamily="34" charset="-122"/>
              </a:rPr>
              <a:t>● </a:t>
            </a:r>
            <a:r>
              <a:rPr lang="zh-CN" altLang="en-US" sz="2400" b="1" dirty="0">
                <a:solidFill>
                  <a:srgbClr val="A50021"/>
                </a:solidFill>
                <a:latin typeface="微软雅黑" panose="020B0503020204020204" pitchFamily="34" charset="-122"/>
              </a:rPr>
              <a:t>符合下列情况之一的，合营方</a:t>
            </a:r>
            <a:endParaRPr lang="zh-CN" altLang="en-US" sz="2400" b="1" dirty="0">
              <a:solidFill>
                <a:srgbClr val="A50021"/>
              </a:solidFill>
              <a:latin typeface="微软雅黑" panose="020B0503020204020204" pitchFamily="34" charset="-122"/>
            </a:endParaRPr>
          </a:p>
          <a:p>
            <a:pPr algn="ctr" eaLnBrk="1" hangingPunct="1">
              <a:buFontTx/>
            </a:pPr>
            <a:r>
              <a:rPr lang="zh-CN" altLang="en-US" sz="2400" b="1" dirty="0">
                <a:solidFill>
                  <a:srgbClr val="A50021"/>
                </a:solidFill>
                <a:latin typeface="微软雅黑" panose="020B0503020204020204" pitchFamily="34" charset="-122"/>
              </a:rPr>
              <a:t>不应确认该类交易的损益</a:t>
            </a:r>
            <a:endParaRPr lang="zh-CN" altLang="en-US" sz="2400" b="1" dirty="0">
              <a:solidFill>
                <a:srgbClr val="A50021"/>
              </a:solidFill>
              <a:latin typeface="微软雅黑" panose="020B0503020204020204" pitchFamily="34" charset="-122"/>
            </a:endParaRPr>
          </a:p>
        </p:txBody>
      </p:sp>
      <p:sp>
        <p:nvSpPr>
          <p:cNvPr id="12" name="AutoShape 5"/>
          <p:cNvSpPr/>
          <p:nvPr/>
        </p:nvSpPr>
        <p:spPr>
          <a:xfrm>
            <a:off x="4478338" y="2811463"/>
            <a:ext cx="7135812" cy="893762"/>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0000"/>
              </a:lnSpc>
              <a:spcBef>
                <a:spcPct val="20000"/>
              </a:spcBef>
              <a:buClr>
                <a:schemeClr val="accent1"/>
              </a:buClr>
              <a:buSzPct val="65000"/>
              <a:buFont typeface="Wingdings" panose="05000000000000000000" pitchFamily="2" charset="2"/>
            </a:pPr>
            <a:r>
              <a:rPr lang="zh-CN" altLang="en-US" sz="2400" dirty="0">
                <a:solidFill>
                  <a:srgbClr val="000000"/>
                </a:solidFill>
                <a:latin typeface="微软雅黑" panose="020B0503020204020204" pitchFamily="34" charset="-122"/>
              </a:rPr>
              <a:t>第二：投出非货币性资产的损益无法可靠计量；投出</a:t>
            </a:r>
            <a:endParaRPr lang="zh-CN" altLang="en-US" sz="2400" dirty="0">
              <a:solidFill>
                <a:srgbClr val="000000"/>
              </a:solidFill>
              <a:latin typeface="微软雅黑" panose="020B0503020204020204" pitchFamily="34" charset="-122"/>
            </a:endParaRPr>
          </a:p>
          <a:p>
            <a:pPr eaLnBrk="1" hangingPunct="1">
              <a:lnSpc>
                <a:spcPct val="120000"/>
              </a:lnSpc>
              <a:spcBef>
                <a:spcPct val="20000"/>
              </a:spcBef>
              <a:buClr>
                <a:schemeClr val="accent1"/>
              </a:buClr>
              <a:buSzPct val="65000"/>
              <a:buFont typeface="Wingdings" panose="05000000000000000000" pitchFamily="2" charset="2"/>
            </a:pPr>
            <a:r>
              <a:rPr lang="zh-CN" altLang="en-US" sz="2400" dirty="0">
                <a:solidFill>
                  <a:srgbClr val="000000"/>
                </a:solidFill>
                <a:latin typeface="微软雅黑" panose="020B0503020204020204" pitchFamily="34" charset="-122"/>
              </a:rPr>
              <a:t>非货币性资产交易不具有商业实质。</a:t>
            </a:r>
            <a:endParaRPr lang="zh-CN" altLang="en-US" sz="2400" dirty="0">
              <a:solidFill>
                <a:srgbClr val="000000"/>
              </a:solidFill>
              <a:latin typeface="微软雅黑" panose="020B0503020204020204" pitchFamily="34" charset="-122"/>
            </a:endParaRPr>
          </a:p>
        </p:txBody>
      </p:sp>
      <p:sp>
        <p:nvSpPr>
          <p:cNvPr id="13" name="AutoShape 6"/>
          <p:cNvSpPr/>
          <p:nvPr/>
        </p:nvSpPr>
        <p:spPr>
          <a:xfrm>
            <a:off x="280988" y="4154488"/>
            <a:ext cx="11582400" cy="1744662"/>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30000"/>
              </a:lnSpc>
              <a:buClr>
                <a:schemeClr val="accent1"/>
              </a:buClr>
              <a:buSzPct val="65000"/>
              <a:buFont typeface="Wingdings" panose="05000000000000000000" pitchFamily="2" charset="2"/>
            </a:pPr>
            <a:r>
              <a:rPr lang="en-US" altLang="zh-CN" sz="2400"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合营方转移了与投出非货币性资产所有权有关的重大风险和报酬并且投出资产留</a:t>
            </a:r>
            <a:endParaRPr lang="zh-CN" altLang="en-US" sz="2400" dirty="0">
              <a:solidFill>
                <a:srgbClr val="000000"/>
              </a:solidFill>
              <a:latin typeface="微软雅黑" panose="020B0503020204020204" pitchFamily="34" charset="-122"/>
            </a:endParaRPr>
          </a:p>
          <a:p>
            <a:pPr eaLnBrk="1" hangingPunct="1">
              <a:lnSpc>
                <a:spcPct val="130000"/>
              </a:lnSpc>
              <a:buClr>
                <a:schemeClr val="accent1"/>
              </a:buClr>
              <a:buSzPct val="65000"/>
              <a:buFont typeface="Wingdings" panose="05000000000000000000" pitchFamily="2" charset="2"/>
            </a:pPr>
            <a:r>
              <a:rPr lang="zh-CN" altLang="en-US" sz="2400" dirty="0">
                <a:solidFill>
                  <a:srgbClr val="000000"/>
                </a:solidFill>
                <a:latin typeface="微软雅黑" panose="020B0503020204020204" pitchFamily="34" charset="-122"/>
              </a:rPr>
              <a:t>给合营企业使用，应在该项交易中确认归属于合营企业其他合营方的利得和损失。</a:t>
            </a:r>
            <a:endParaRPr lang="zh-CN" altLang="en-US" sz="2400" dirty="0">
              <a:solidFill>
                <a:srgbClr val="000000"/>
              </a:solidFill>
              <a:latin typeface="微软雅黑" panose="020B0503020204020204" pitchFamily="34" charset="-122"/>
            </a:endParaRPr>
          </a:p>
          <a:p>
            <a:pPr eaLnBrk="1" hangingPunct="1">
              <a:lnSpc>
                <a:spcPct val="130000"/>
              </a:lnSpc>
              <a:buClr>
                <a:schemeClr val="accent1"/>
              </a:buClr>
              <a:buSzPct val="65000"/>
              <a:buFont typeface="Wingdings" panose="05000000000000000000" pitchFamily="2" charset="2"/>
            </a:pPr>
            <a:r>
              <a:rPr lang="zh-CN" altLang="en-US" sz="2400" dirty="0">
                <a:solidFill>
                  <a:srgbClr val="000000"/>
                </a:solidFill>
                <a:latin typeface="微软雅黑" panose="020B0503020204020204" pitchFamily="34" charset="-122"/>
              </a:rPr>
              <a:t>交易表明投出或出售非货币性资产发生减值损失的，合营方应当全额确认该部分损失。</a:t>
            </a:r>
            <a:endParaRPr lang="zh-CN" altLang="en-US" sz="24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slide(fromLeft)">
                                      <p:cBhvr>
                                        <p:cTn id="13" dur="1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slide(fromLeft)">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Left)">
                                      <p:cBhvr>
                                        <p:cTn id="2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1" name="AutoShape 2"/>
          <p:cNvSpPr/>
          <p:nvPr/>
        </p:nvSpPr>
        <p:spPr>
          <a:xfrm>
            <a:off x="1917700" y="939800"/>
            <a:ext cx="7258050" cy="792163"/>
          </a:xfrm>
          <a:prstGeom prst="downArrowCallout">
            <a:avLst>
              <a:gd name="adj1" fmla="val 171793"/>
              <a:gd name="adj2" fmla="val 171835"/>
              <a:gd name="adj3" fmla="val 22796"/>
              <a:gd name="adj4" fmla="val 66667"/>
            </a:avLst>
          </a:prstGeom>
          <a:noFill/>
          <a:ln w="9525" cap="flat" cmpd="sng">
            <a:solidFill>
              <a:srgbClr val="0000CC"/>
            </a:solidFill>
            <a:prstDash val="solid"/>
            <a:miter/>
            <a:headEnd type="none" w="med" len="med"/>
            <a:tailEnd type="none" w="med" len="med"/>
          </a:ln>
        </p:spPr>
        <p:txBody>
          <a:bodyPr wrap="none" lIns="108850" tIns="54425" rIns="108850" bIns="54425" anchor="ctr" anchorCtr="0"/>
          <a:p>
            <a:pPr algn="ctr" eaLnBrk="1" hangingPunct="1">
              <a:lnSpc>
                <a:spcPct val="115000"/>
              </a:lnSpc>
              <a:spcBef>
                <a:spcPct val="30000"/>
              </a:spcBef>
              <a:buFontTx/>
            </a:pPr>
            <a:r>
              <a:rPr lang="zh-CN" altLang="en-US" sz="2400" b="1" dirty="0">
                <a:solidFill>
                  <a:srgbClr val="A50021"/>
                </a:solidFill>
                <a:latin typeface="微软雅黑" panose="020B0503020204020204" pitchFamily="34" charset="-122"/>
              </a:rPr>
              <a:t>（</a:t>
            </a:r>
            <a:r>
              <a:rPr lang="en-US" altLang="zh-CN" sz="2400" b="1" dirty="0">
                <a:solidFill>
                  <a:srgbClr val="A50021"/>
                </a:solidFill>
                <a:latin typeface="微软雅黑" panose="020B0503020204020204" pitchFamily="34" charset="-122"/>
              </a:rPr>
              <a:t>2</a:t>
            </a:r>
            <a:r>
              <a:rPr lang="zh-CN" altLang="en-US" sz="2400" b="1" dirty="0">
                <a:solidFill>
                  <a:srgbClr val="A50021"/>
                </a:solidFill>
                <a:latin typeface="微软雅黑" panose="020B0503020204020204" pitchFamily="34" charset="-122"/>
              </a:rPr>
              <a:t>）被投资单位宣告分派利润或现金股利时</a:t>
            </a:r>
            <a:endParaRPr lang="zh-CN" altLang="en-US" sz="2400" b="1" dirty="0">
              <a:solidFill>
                <a:srgbClr val="A50021"/>
              </a:solidFill>
              <a:latin typeface="微软雅黑" panose="020B0503020204020204" pitchFamily="34" charset="-122"/>
            </a:endParaRPr>
          </a:p>
        </p:txBody>
      </p:sp>
      <p:sp>
        <p:nvSpPr>
          <p:cNvPr id="77827" name="AutoShape 3"/>
          <p:cNvSpPr/>
          <p:nvPr/>
        </p:nvSpPr>
        <p:spPr>
          <a:xfrm>
            <a:off x="444500" y="1866900"/>
            <a:ext cx="11133138" cy="736600"/>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15000"/>
              </a:lnSpc>
              <a:spcBef>
                <a:spcPct val="10000"/>
              </a:spcBef>
              <a:buFontTx/>
            </a:pPr>
            <a:r>
              <a:rPr lang="zh-CN" altLang="en-US" sz="2400" b="1" dirty="0">
                <a:solidFill>
                  <a:srgbClr val="000000"/>
                </a:solidFill>
                <a:latin typeface="微软雅黑" panose="020B0503020204020204" pitchFamily="34" charset="-122"/>
              </a:rPr>
              <a:t>投资企业自被投资单位取得的现金股利或利润，</a:t>
            </a:r>
            <a:r>
              <a:rPr lang="zh-CN" altLang="en-US" sz="2400" b="1" dirty="0">
                <a:solidFill>
                  <a:srgbClr val="0000CC"/>
                </a:solidFill>
                <a:latin typeface="微软雅黑" panose="020B0503020204020204" pitchFamily="34" charset="-122"/>
              </a:rPr>
              <a:t>应抵减长期股权投资的账面价值。</a:t>
            </a:r>
            <a:endParaRPr lang="zh-CN" altLang="en-US" sz="2400" b="1" dirty="0">
              <a:solidFill>
                <a:srgbClr val="0000CC"/>
              </a:solidFill>
              <a:latin typeface="微软雅黑" panose="020B0503020204020204" pitchFamily="34" charset="-122"/>
            </a:endParaRPr>
          </a:p>
        </p:txBody>
      </p:sp>
      <p:sp>
        <p:nvSpPr>
          <p:cNvPr id="77828" name="AutoShape 4"/>
          <p:cNvSpPr/>
          <p:nvPr/>
        </p:nvSpPr>
        <p:spPr>
          <a:xfrm>
            <a:off x="3009900" y="3213100"/>
            <a:ext cx="8832850" cy="1017588"/>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30000"/>
              </a:lnSpc>
              <a:buFontTx/>
            </a:pPr>
            <a:r>
              <a:rPr lang="zh-CN" altLang="en-US" sz="2400" b="1" dirty="0">
                <a:solidFill>
                  <a:srgbClr val="000000"/>
                </a:solidFill>
                <a:latin typeface="微软雅黑" panose="020B0503020204020204" pitchFamily="34" charset="-122"/>
              </a:rPr>
              <a:t>借：应收股利</a:t>
            </a:r>
            <a:endParaRPr lang="zh-CN" altLang="en-US" sz="2400" b="1" dirty="0">
              <a:solidFill>
                <a:srgbClr val="000000"/>
              </a:solidFill>
              <a:latin typeface="微软雅黑" panose="020B0503020204020204" pitchFamily="34" charset="-122"/>
            </a:endParaRPr>
          </a:p>
          <a:p>
            <a:pPr eaLnBrk="1" hangingPunct="1">
              <a:lnSpc>
                <a:spcPct val="130000"/>
              </a:lnSpc>
              <a:buFontTx/>
            </a:pPr>
            <a:r>
              <a:rPr lang="zh-CN" altLang="en-US" sz="2400" b="1" dirty="0">
                <a:solidFill>
                  <a:srgbClr val="000000"/>
                </a:solidFill>
                <a:latin typeface="微软雅黑" panose="020B0503020204020204" pitchFamily="34" charset="-122"/>
              </a:rPr>
              <a:t>       贷：长期股权投资</a:t>
            </a:r>
            <a:r>
              <a:rPr lang="en-US" altLang="zh-CN" sz="2400" b="1" dirty="0">
                <a:solidFill>
                  <a:srgbClr val="000000"/>
                </a:solidFill>
                <a:latin typeface="微软雅黑" panose="020B0503020204020204" pitchFamily="34" charset="-122"/>
              </a:rPr>
              <a:t>——××</a:t>
            </a:r>
            <a:r>
              <a:rPr lang="zh-CN" altLang="en-US" sz="2400" b="1" dirty="0">
                <a:solidFill>
                  <a:srgbClr val="000000"/>
                </a:solidFill>
                <a:latin typeface="微软雅黑" panose="020B0503020204020204" pitchFamily="34" charset="-122"/>
              </a:rPr>
              <a:t>公司（损益调整）</a:t>
            </a:r>
            <a:endParaRPr lang="zh-CN" altLang="en-US" sz="2400" b="1" dirty="0">
              <a:solidFill>
                <a:srgbClr val="000000"/>
              </a:solidFill>
              <a:latin typeface="微软雅黑" panose="020B0503020204020204" pitchFamily="34" charset="-122"/>
            </a:endParaRPr>
          </a:p>
        </p:txBody>
      </p:sp>
      <p:sp>
        <p:nvSpPr>
          <p:cNvPr id="77829" name="AutoShape 5"/>
          <p:cNvSpPr/>
          <p:nvPr/>
        </p:nvSpPr>
        <p:spPr>
          <a:xfrm>
            <a:off x="723900" y="3403600"/>
            <a:ext cx="2206625" cy="792163"/>
          </a:xfrm>
          <a:prstGeom prst="rightArrow">
            <a:avLst>
              <a:gd name="adj1" fmla="val 62305"/>
              <a:gd name="adj2" fmla="val 53402"/>
            </a:avLst>
          </a:prstGeom>
          <a:gradFill rotWithShape="1">
            <a:gsLst>
              <a:gs pos="0">
                <a:srgbClr val="5E7676"/>
              </a:gs>
              <a:gs pos="50000">
                <a:srgbClr val="CCFFFF"/>
              </a:gs>
              <a:gs pos="100000">
                <a:srgbClr val="5E7676"/>
              </a:gs>
            </a:gsLst>
            <a:lin ang="5400000" scaled="1"/>
            <a:tileRect/>
          </a:gradFill>
          <a:ln w="9525">
            <a:noFill/>
          </a:ln>
        </p:spPr>
        <p:txBody>
          <a:bodyPr wrap="none" lIns="108850" tIns="54425" rIns="108850" bIns="54425" anchor="ctr" anchorCtr="0"/>
          <a:p>
            <a:pPr algn="ctr" eaLnBrk="1" hangingPunct="1">
              <a:buFontTx/>
            </a:pPr>
            <a:r>
              <a:rPr lang="zh-CN" altLang="en-US" sz="2400" b="1" dirty="0">
                <a:solidFill>
                  <a:srgbClr val="CC0000"/>
                </a:solidFill>
                <a:latin typeface="微软雅黑" panose="020B0503020204020204" pitchFamily="34" charset="-122"/>
              </a:rPr>
              <a:t>会计分录</a:t>
            </a:r>
            <a:endParaRPr lang="zh-CN" altLang="en-US" sz="2400" b="1" dirty="0">
              <a:solidFill>
                <a:srgbClr val="CC0000"/>
              </a:solidFill>
              <a:latin typeface="微软雅黑" panose="020B0503020204020204" pitchFamily="34" charset="-122"/>
            </a:endParaRPr>
          </a:p>
        </p:txBody>
      </p:sp>
      <p:graphicFrame>
        <p:nvGraphicFramePr>
          <p:cNvPr id="205855" name="Group 31"/>
          <p:cNvGraphicFramePr>
            <a:graphicFrameLocks noGrp="1"/>
          </p:cNvGraphicFramePr>
          <p:nvPr/>
        </p:nvGraphicFramePr>
        <p:xfrm>
          <a:off x="546100" y="4932363"/>
          <a:ext cx="3381375" cy="804863"/>
        </p:xfrm>
        <a:graphic>
          <a:graphicData uri="http://schemas.openxmlformats.org/drawingml/2006/table">
            <a:tbl>
              <a:tblPr/>
              <a:tblGrid>
                <a:gridCol w="1689100"/>
                <a:gridCol w="1692275"/>
              </a:tblGrid>
              <a:tr h="363538">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rPr>
                        <a:t>长期股权投资</a:t>
                      </a:r>
                      <a:r>
                        <a:rPr kumimoji="0" lang="en-US" altLang="zh-CN"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rPr>
                        <a:t>——</a:t>
                      </a:r>
                      <a:r>
                        <a:rPr kumimoji="0" lang="zh-CN" altLang="en-US"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rPr>
                        <a:t>损益调整</a:t>
                      </a:r>
                      <a:endParaRPr kumimoji="0" lang="zh-CN" altLang="en-US"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407988">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graphicFrame>
        <p:nvGraphicFramePr>
          <p:cNvPr id="205853" name="Group 29"/>
          <p:cNvGraphicFramePr>
            <a:graphicFrameLocks noGrp="1"/>
          </p:cNvGraphicFramePr>
          <p:nvPr/>
        </p:nvGraphicFramePr>
        <p:xfrm>
          <a:off x="5311775" y="4902200"/>
          <a:ext cx="2574925" cy="823913"/>
        </p:xfrm>
        <a:graphic>
          <a:graphicData uri="http://schemas.openxmlformats.org/drawingml/2006/table">
            <a:tbl>
              <a:tblPr/>
              <a:tblGrid>
                <a:gridCol w="1290638"/>
                <a:gridCol w="1284287"/>
              </a:tblGrid>
              <a:tr h="427038">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rPr>
                        <a:t>应收股利</a:t>
                      </a:r>
                      <a:endParaRPr kumimoji="0" lang="zh-CN" altLang="en-US"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38100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sp>
        <p:nvSpPr>
          <p:cNvPr id="99347" name="Left Arrow 11"/>
          <p:cNvSpPr/>
          <p:nvPr/>
        </p:nvSpPr>
        <p:spPr>
          <a:xfrm rot="10800000">
            <a:off x="3328988" y="5378450"/>
            <a:ext cx="1809750" cy="546100"/>
          </a:xfrm>
          <a:prstGeom prst="leftArrow">
            <a:avLst>
              <a:gd name="adj1" fmla="val 63953"/>
              <a:gd name="adj2" fmla="val 81682"/>
            </a:avLst>
          </a:prstGeom>
          <a:gradFill rotWithShape="1">
            <a:gsLst>
              <a:gs pos="0">
                <a:srgbClr val="475E76"/>
              </a:gs>
              <a:gs pos="50000">
                <a:srgbClr val="99CCFF"/>
              </a:gs>
              <a:gs pos="100000">
                <a:srgbClr val="475E76"/>
              </a:gs>
            </a:gsLst>
            <a:lin ang="5400000" scaled="1"/>
            <a:tileRect/>
          </a:gradFill>
          <a:ln w="12700">
            <a:noFill/>
          </a:ln>
        </p:spPr>
        <p:txBody>
          <a:bodyPr rot="10800000" lIns="108850" tIns="54425" rIns="108850" bIns="54425" anchor="ctr" anchorCtr="0"/>
          <a:p>
            <a:pPr algn="ctr" eaLnBrk="1" hangingPunct="1"/>
            <a:r>
              <a:rPr lang="zh-CN" altLang="en-US" b="1" dirty="0">
                <a:solidFill>
                  <a:srgbClr val="FF3300"/>
                </a:solidFill>
                <a:latin typeface="微软雅黑" panose="020B0503020204020204" pitchFamily="34" charset="-122"/>
              </a:rPr>
              <a:t>宣告分派</a:t>
            </a:r>
            <a:endParaRPr lang="zh-CN" altLang="en-US" b="1" dirty="0">
              <a:solidFill>
                <a:srgbClr val="FF3300"/>
              </a:solidFill>
              <a:latin typeface="微软雅黑" panose="020B0503020204020204" pitchFamily="34" charset="-122"/>
            </a:endParaRPr>
          </a:p>
        </p:txBody>
      </p:sp>
      <p:graphicFrame>
        <p:nvGraphicFramePr>
          <p:cNvPr id="205854" name="Group 30"/>
          <p:cNvGraphicFramePr>
            <a:graphicFrameLocks noGrp="1"/>
          </p:cNvGraphicFramePr>
          <p:nvPr/>
        </p:nvGraphicFramePr>
        <p:xfrm>
          <a:off x="9169400" y="4899025"/>
          <a:ext cx="2573338" cy="823913"/>
        </p:xfrm>
        <a:graphic>
          <a:graphicData uri="http://schemas.openxmlformats.org/drawingml/2006/table">
            <a:tbl>
              <a:tblPr/>
              <a:tblGrid>
                <a:gridCol w="1289050"/>
                <a:gridCol w="1284288"/>
              </a:tblGrid>
              <a:tr h="427038">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rPr>
                        <a:t>银行存款</a:t>
                      </a:r>
                      <a:endParaRPr kumimoji="0" lang="zh-CN" altLang="en-US"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38100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sp>
        <p:nvSpPr>
          <p:cNvPr id="99354" name="Left Arrow 11"/>
          <p:cNvSpPr/>
          <p:nvPr/>
        </p:nvSpPr>
        <p:spPr>
          <a:xfrm rot="10800000">
            <a:off x="7645400" y="5441950"/>
            <a:ext cx="1631950" cy="461963"/>
          </a:xfrm>
          <a:prstGeom prst="leftArrow">
            <a:avLst>
              <a:gd name="adj1" fmla="val 65638"/>
              <a:gd name="adj2" fmla="val 120273"/>
            </a:avLst>
          </a:prstGeom>
          <a:gradFill rotWithShape="1">
            <a:gsLst>
              <a:gs pos="0">
                <a:srgbClr val="475E76"/>
              </a:gs>
              <a:gs pos="50000">
                <a:srgbClr val="99CCFF"/>
              </a:gs>
              <a:gs pos="100000">
                <a:srgbClr val="475E76"/>
              </a:gs>
            </a:gsLst>
            <a:lin ang="5400000" scaled="1"/>
            <a:tileRect/>
          </a:gradFill>
          <a:ln w="12700">
            <a:noFill/>
          </a:ln>
        </p:spPr>
        <p:txBody>
          <a:bodyPr rot="10800000" lIns="108850" tIns="54425" rIns="108850" bIns="54425" anchor="ctr" anchorCtr="0"/>
          <a:p>
            <a:pPr algn="ctr" eaLnBrk="1" hangingPunct="1"/>
            <a:r>
              <a:rPr lang="zh-CN" altLang="en-US" b="1" dirty="0">
                <a:solidFill>
                  <a:srgbClr val="FF3300"/>
                </a:solidFill>
                <a:latin typeface="微软雅黑" panose="020B0503020204020204" pitchFamily="34" charset="-122"/>
              </a:rPr>
              <a:t>收到股利</a:t>
            </a:r>
            <a:endParaRPr lang="zh-CN" altLang="en-US" b="1" dirty="0">
              <a:solidFill>
                <a:srgbClr val="FF33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7827"/>
                                        </p:tgtEl>
                                        <p:attrNameLst>
                                          <p:attrName>style.visibility</p:attrName>
                                        </p:attrNameLst>
                                      </p:cBhvr>
                                      <p:to>
                                        <p:strVal val="visible"/>
                                      </p:to>
                                    </p:set>
                                    <p:animEffect transition="in" filter="slide(fromLeft)">
                                      <p:cBhvr>
                                        <p:cTn id="7" dur="1000"/>
                                        <p:tgtEl>
                                          <p:spTgt spid="778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7829"/>
                                        </p:tgtEl>
                                        <p:attrNameLst>
                                          <p:attrName>style.visibility</p:attrName>
                                        </p:attrNameLst>
                                      </p:cBhvr>
                                      <p:to>
                                        <p:strVal val="visible"/>
                                      </p:to>
                                    </p:set>
                                    <p:anim calcmode="lin" valueType="num">
                                      <p:cBhvr additive="base">
                                        <p:cTn id="12" dur="500" fill="hold"/>
                                        <p:tgtEl>
                                          <p:spTgt spid="77829"/>
                                        </p:tgtEl>
                                        <p:attrNameLst>
                                          <p:attrName>ppt_x</p:attrName>
                                        </p:attrNameLst>
                                      </p:cBhvr>
                                      <p:tavLst>
                                        <p:tav tm="0">
                                          <p:val>
                                            <p:strVal val="0-#ppt_w/2"/>
                                          </p:val>
                                        </p:tav>
                                        <p:tav tm="100000">
                                          <p:val>
                                            <p:strVal val="#ppt_x"/>
                                          </p:val>
                                        </p:tav>
                                      </p:tavLst>
                                    </p:anim>
                                    <p:anim calcmode="lin" valueType="num">
                                      <p:cBhvr additive="base">
                                        <p:cTn id="13" dur="500" fill="hold"/>
                                        <p:tgtEl>
                                          <p:spTgt spid="778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77828"/>
                                        </p:tgtEl>
                                        <p:attrNameLst>
                                          <p:attrName>style.visibility</p:attrName>
                                        </p:attrNameLst>
                                      </p:cBhvr>
                                      <p:to>
                                        <p:strVal val="visible"/>
                                      </p:to>
                                    </p:set>
                                    <p:animEffect transition="in" filter="slide(fromLeft)">
                                      <p:cBhvr>
                                        <p:cTn id="17" dur="1000"/>
                                        <p:tgtEl>
                                          <p:spTgt spid="77828"/>
                                        </p:tgtEl>
                                      </p:cBhvr>
                                    </p:animEffect>
                                  </p:childTnLst>
                                </p:cTn>
                              </p:par>
                            </p:childTnLst>
                          </p:cTn>
                        </p:par>
                        <p:par>
                          <p:cTn id="18" fill="hold">
                            <p:stCondLst>
                              <p:cond delay="1500"/>
                            </p:stCondLst>
                            <p:childTnLst>
                              <p:par>
                                <p:cTn id="19" presetID="3" presetClass="entr" presetSubtype="10" fill="hold" nodeType="afterEffect">
                                  <p:stCondLst>
                                    <p:cond delay="0"/>
                                  </p:stCondLst>
                                  <p:childTnLst>
                                    <p:set>
                                      <p:cBhvr>
                                        <p:cTn id="20" dur="1" fill="hold">
                                          <p:stCondLst>
                                            <p:cond delay="0"/>
                                          </p:stCondLst>
                                        </p:cTn>
                                        <p:tgtEl>
                                          <p:spTgt spid="205855"/>
                                        </p:tgtEl>
                                        <p:attrNameLst>
                                          <p:attrName>style.visibility</p:attrName>
                                        </p:attrNameLst>
                                      </p:cBhvr>
                                      <p:to>
                                        <p:strVal val="visible"/>
                                      </p:to>
                                    </p:set>
                                    <p:animEffect transition="in" filter="blinds(horizontal)">
                                      <p:cBhvr>
                                        <p:cTn id="21" dur="500"/>
                                        <p:tgtEl>
                                          <p:spTgt spid="205855"/>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9347"/>
                                        </p:tgtEl>
                                        <p:attrNameLst>
                                          <p:attrName>style.visibility</p:attrName>
                                        </p:attrNameLst>
                                      </p:cBhvr>
                                      <p:to>
                                        <p:strVal val="visible"/>
                                      </p:to>
                                    </p:set>
                                    <p:animEffect transition="in" filter="fade">
                                      <p:cBhvr>
                                        <p:cTn id="25" dur="500"/>
                                        <p:tgtEl>
                                          <p:spTgt spid="99347"/>
                                        </p:tgtEl>
                                      </p:cBhvr>
                                    </p:animEffect>
                                  </p:childTnLst>
                                </p:cTn>
                              </p:par>
                            </p:childTnLst>
                          </p:cTn>
                        </p:par>
                        <p:par>
                          <p:cTn id="26" fill="hold">
                            <p:stCondLst>
                              <p:cond delay="2500"/>
                            </p:stCondLst>
                            <p:childTnLst>
                              <p:par>
                                <p:cTn id="27" presetID="3" presetClass="entr" presetSubtype="10" fill="hold" nodeType="afterEffect">
                                  <p:stCondLst>
                                    <p:cond delay="0"/>
                                  </p:stCondLst>
                                  <p:childTnLst>
                                    <p:set>
                                      <p:cBhvr>
                                        <p:cTn id="28" dur="1" fill="hold">
                                          <p:stCondLst>
                                            <p:cond delay="0"/>
                                          </p:stCondLst>
                                        </p:cTn>
                                        <p:tgtEl>
                                          <p:spTgt spid="205853"/>
                                        </p:tgtEl>
                                        <p:attrNameLst>
                                          <p:attrName>style.visibility</p:attrName>
                                        </p:attrNameLst>
                                      </p:cBhvr>
                                      <p:to>
                                        <p:strVal val="visible"/>
                                      </p:to>
                                    </p:set>
                                    <p:animEffect transition="in" filter="blinds(horizontal)">
                                      <p:cBhvr>
                                        <p:cTn id="29" dur="500"/>
                                        <p:tgtEl>
                                          <p:spTgt spid="205853"/>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9354"/>
                                        </p:tgtEl>
                                        <p:attrNameLst>
                                          <p:attrName>style.visibility</p:attrName>
                                        </p:attrNameLst>
                                      </p:cBhvr>
                                      <p:to>
                                        <p:strVal val="visible"/>
                                      </p:to>
                                    </p:set>
                                    <p:animEffect transition="in" filter="fade">
                                      <p:cBhvr>
                                        <p:cTn id="33" dur="500"/>
                                        <p:tgtEl>
                                          <p:spTgt spid="99354"/>
                                        </p:tgtEl>
                                      </p:cBhvr>
                                    </p:animEffect>
                                  </p:childTnLst>
                                </p:cTn>
                              </p:par>
                            </p:childTnLst>
                          </p:cTn>
                        </p:par>
                        <p:par>
                          <p:cTn id="34" fill="hold">
                            <p:stCondLst>
                              <p:cond delay="3500"/>
                            </p:stCondLst>
                            <p:childTnLst>
                              <p:par>
                                <p:cTn id="35" presetID="3" presetClass="entr" presetSubtype="10" fill="hold" nodeType="afterEffect">
                                  <p:stCondLst>
                                    <p:cond delay="0"/>
                                  </p:stCondLst>
                                  <p:childTnLst>
                                    <p:set>
                                      <p:cBhvr>
                                        <p:cTn id="36" dur="1" fill="hold">
                                          <p:stCondLst>
                                            <p:cond delay="0"/>
                                          </p:stCondLst>
                                        </p:cTn>
                                        <p:tgtEl>
                                          <p:spTgt spid="205854"/>
                                        </p:tgtEl>
                                        <p:attrNameLst>
                                          <p:attrName>style.visibility</p:attrName>
                                        </p:attrNameLst>
                                      </p:cBhvr>
                                      <p:to>
                                        <p:strVal val="visible"/>
                                      </p:to>
                                    </p:set>
                                    <p:animEffect transition="in" filter="blinds(horizontal)">
                                      <p:cBhvr>
                                        <p:cTn id="37" dur="500"/>
                                        <p:tgtEl>
                                          <p:spTgt spid="205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animBg="1"/>
      <p:bldP spid="77828" grpId="0" animBg="1"/>
      <p:bldP spid="77829" grpId="0" animBg="1"/>
      <p:bldP spid="99347" grpId="0" animBg="1"/>
      <p:bldP spid="9935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Text Box 2"/>
          <p:cNvSpPr txBox="1"/>
          <p:nvPr/>
        </p:nvSpPr>
        <p:spPr>
          <a:xfrm>
            <a:off x="534988" y="1166813"/>
            <a:ext cx="10934700" cy="3786187"/>
          </a:xfrm>
          <a:prstGeom prst="rect">
            <a:avLst/>
          </a:prstGeom>
          <a:noFill/>
          <a:ln w="9525">
            <a:noFill/>
          </a:ln>
        </p:spPr>
        <p:txBody>
          <a:bodyPr lIns="108850" tIns="54425" rIns="108850" bIns="54425">
            <a:spAutoFit/>
          </a:bodyPr>
          <a:p>
            <a:pPr algn="just" eaLnBrk="1" hangingPunct="1">
              <a:lnSpc>
                <a:spcPct val="140000"/>
              </a:lnSpc>
              <a:spcBef>
                <a:spcPct val="40000"/>
              </a:spcBef>
              <a:buFontTx/>
            </a:pPr>
            <a:r>
              <a:rPr lang="zh-CN" altLang="en-US" sz="2800" dirty="0">
                <a:solidFill>
                  <a:srgbClr val="CC0000"/>
                </a:solidFill>
                <a:latin typeface="微软雅黑" panose="020B0503020204020204" pitchFamily="34" charset="-122"/>
              </a:rPr>
              <a:t>接例</a:t>
            </a:r>
            <a:r>
              <a:rPr lang="en-US" altLang="zh-CN" sz="2800" dirty="0">
                <a:solidFill>
                  <a:srgbClr val="CC0000"/>
                </a:solidFill>
                <a:latin typeface="微软雅黑" panose="020B0503020204020204" pitchFamily="34" charset="-122"/>
              </a:rPr>
              <a:t>8</a:t>
            </a:r>
            <a:r>
              <a:rPr lang="zh-CN" altLang="en-US" sz="2800" dirty="0">
                <a:solidFill>
                  <a:srgbClr val="CC0000"/>
                </a:solidFill>
                <a:latin typeface="微软雅黑" panose="020B0503020204020204" pitchFamily="34" charset="-122"/>
              </a:rPr>
              <a:t>：</a:t>
            </a:r>
            <a:r>
              <a:rPr lang="zh-CN" altLang="en-US" sz="2800" dirty="0">
                <a:latin typeface="微软雅黑" panose="020B0503020204020204" pitchFamily="34" charset="-122"/>
              </a:rPr>
              <a:t>假定</a:t>
            </a:r>
            <a:r>
              <a:rPr lang="en-US" altLang="zh-CN" sz="2800" dirty="0">
                <a:latin typeface="微软雅黑" panose="020B0503020204020204" pitchFamily="34" charset="-122"/>
              </a:rPr>
              <a:t>B</a:t>
            </a:r>
            <a:r>
              <a:rPr lang="zh-CN" altLang="en-US" sz="2800" dirty="0">
                <a:latin typeface="微软雅黑" panose="020B0503020204020204" pitchFamily="34" charset="-122"/>
              </a:rPr>
              <a:t>公司</a:t>
            </a:r>
            <a:r>
              <a:rPr lang="en-US" altLang="zh-CN" sz="2800" dirty="0">
                <a:latin typeface="微软雅黑" panose="020B0503020204020204" pitchFamily="34" charset="-122"/>
              </a:rPr>
              <a:t>2016</a:t>
            </a:r>
            <a:r>
              <a:rPr lang="zh-CN" altLang="en-US" sz="2800" dirty="0">
                <a:latin typeface="微软雅黑" panose="020B0503020204020204" pitchFamily="34" charset="-122"/>
              </a:rPr>
              <a:t>年</a:t>
            </a:r>
            <a:r>
              <a:rPr lang="en-US" altLang="zh-CN" sz="2800" dirty="0">
                <a:latin typeface="微软雅黑" panose="020B0503020204020204" pitchFamily="34" charset="-122"/>
              </a:rPr>
              <a:t>3</a:t>
            </a:r>
            <a:r>
              <a:rPr lang="zh-CN" altLang="en-US" sz="2800" dirty="0">
                <a:latin typeface="微软雅黑" panose="020B0503020204020204" pitchFamily="34" charset="-122"/>
              </a:rPr>
              <a:t>月</a:t>
            </a:r>
            <a:r>
              <a:rPr lang="en-US" altLang="zh-CN" sz="2800" dirty="0">
                <a:latin typeface="微软雅黑" panose="020B0503020204020204" pitchFamily="34" charset="-122"/>
              </a:rPr>
              <a:t>2</a:t>
            </a:r>
            <a:r>
              <a:rPr lang="zh-CN" altLang="en-US" sz="2800" dirty="0">
                <a:latin typeface="微软雅黑" panose="020B0503020204020204" pitchFamily="34" charset="-122"/>
              </a:rPr>
              <a:t>日，宣告分派现金股利</a:t>
            </a:r>
            <a:r>
              <a:rPr lang="en-US" altLang="zh-CN" sz="2800" dirty="0">
                <a:latin typeface="微软雅黑" panose="020B0503020204020204" pitchFamily="34" charset="-122"/>
              </a:rPr>
              <a:t>200</a:t>
            </a:r>
            <a:r>
              <a:rPr lang="zh-CN" altLang="en-US" sz="2800" dirty="0">
                <a:latin typeface="微软雅黑" panose="020B0503020204020204" pitchFamily="34" charset="-122"/>
              </a:rPr>
              <a:t>万元。</a:t>
            </a:r>
            <a:endParaRPr lang="zh-CN" altLang="en-US" sz="2800" dirty="0">
              <a:latin typeface="微软雅黑" panose="020B0503020204020204" pitchFamily="34" charset="-122"/>
            </a:endParaRPr>
          </a:p>
          <a:p>
            <a:pPr algn="just" eaLnBrk="1" hangingPunct="1">
              <a:lnSpc>
                <a:spcPct val="140000"/>
              </a:lnSpc>
              <a:spcBef>
                <a:spcPct val="40000"/>
              </a:spcBef>
              <a:buFontTx/>
            </a:pPr>
            <a:r>
              <a:rPr lang="zh-CN" altLang="en-US" sz="2800" dirty="0">
                <a:solidFill>
                  <a:srgbClr val="0000CC"/>
                </a:solidFill>
                <a:latin typeface="微软雅黑" panose="020B0503020204020204" pitchFamily="34" charset="-122"/>
              </a:rPr>
              <a:t>甲公司应享有的份额＝</a:t>
            </a:r>
            <a:r>
              <a:rPr lang="en-US" altLang="zh-CN" sz="2800" dirty="0">
                <a:solidFill>
                  <a:srgbClr val="0000CC"/>
                </a:solidFill>
                <a:latin typeface="微软雅黑" panose="020B0503020204020204" pitchFamily="34" charset="-122"/>
              </a:rPr>
              <a:t>200×40%</a:t>
            </a:r>
            <a:r>
              <a:rPr lang="zh-CN" altLang="en-US" sz="2800" dirty="0">
                <a:solidFill>
                  <a:srgbClr val="0000CC"/>
                </a:solidFill>
                <a:latin typeface="微软雅黑" panose="020B0503020204020204" pitchFamily="34" charset="-122"/>
              </a:rPr>
              <a:t>＝</a:t>
            </a:r>
            <a:r>
              <a:rPr lang="en-US" altLang="zh-CN" sz="2800" dirty="0">
                <a:solidFill>
                  <a:srgbClr val="0000CC"/>
                </a:solidFill>
                <a:latin typeface="微软雅黑" panose="020B0503020204020204" pitchFamily="34" charset="-122"/>
              </a:rPr>
              <a:t>80</a:t>
            </a:r>
            <a:r>
              <a:rPr lang="zh-CN" altLang="en-US" sz="2800" dirty="0">
                <a:solidFill>
                  <a:srgbClr val="0000CC"/>
                </a:solidFill>
                <a:latin typeface="微软雅黑" panose="020B0503020204020204" pitchFamily="34" charset="-122"/>
              </a:rPr>
              <a:t>（万元）</a:t>
            </a:r>
            <a:endParaRPr lang="zh-CN" altLang="en-US" sz="2800" dirty="0">
              <a:solidFill>
                <a:srgbClr val="0000CC"/>
              </a:solidFill>
              <a:latin typeface="微软雅黑" panose="020B0503020204020204" pitchFamily="34" charset="-122"/>
            </a:endParaRPr>
          </a:p>
          <a:p>
            <a:pPr algn="just" eaLnBrk="1" hangingPunct="1">
              <a:lnSpc>
                <a:spcPct val="140000"/>
              </a:lnSpc>
              <a:spcBef>
                <a:spcPct val="40000"/>
              </a:spcBef>
              <a:buFontTx/>
            </a:pPr>
            <a:r>
              <a:rPr lang="zh-CN" altLang="en-US" sz="2800" dirty="0">
                <a:solidFill>
                  <a:srgbClr val="000000"/>
                </a:solidFill>
                <a:latin typeface="微软雅黑" panose="020B0503020204020204" pitchFamily="34" charset="-122"/>
              </a:rPr>
              <a:t>会计处理如下：</a:t>
            </a:r>
            <a:endParaRPr lang="zh-CN" altLang="en-US" sz="2800" dirty="0">
              <a:latin typeface="微软雅黑" panose="020B0503020204020204" pitchFamily="34" charset="-122"/>
            </a:endParaRPr>
          </a:p>
          <a:p>
            <a:pPr algn="just" eaLnBrk="1" hangingPunct="1">
              <a:lnSpc>
                <a:spcPct val="140000"/>
              </a:lnSpc>
              <a:spcBef>
                <a:spcPct val="40000"/>
              </a:spcBef>
              <a:buFontTx/>
            </a:pPr>
            <a:r>
              <a:rPr lang="zh-CN" altLang="en-US" sz="2800" dirty="0">
                <a:solidFill>
                  <a:srgbClr val="000000"/>
                </a:solidFill>
                <a:latin typeface="微软雅黑" panose="020B0503020204020204" pitchFamily="34" charset="-122"/>
              </a:rPr>
              <a:t> 借：应收股利                                       </a:t>
            </a:r>
            <a:r>
              <a:rPr lang="en-US" altLang="zh-CN" sz="2800" dirty="0">
                <a:solidFill>
                  <a:srgbClr val="000000"/>
                </a:solidFill>
                <a:latin typeface="微软雅黑" panose="020B0503020204020204" pitchFamily="34" charset="-122"/>
              </a:rPr>
              <a:t>80</a:t>
            </a:r>
            <a:endParaRPr lang="en-US" altLang="zh-CN" sz="2800" dirty="0">
              <a:latin typeface="微软雅黑" panose="020B0503020204020204" pitchFamily="34" charset="-122"/>
            </a:endParaRPr>
          </a:p>
          <a:p>
            <a:pPr algn="just" eaLnBrk="1" hangingPunct="1">
              <a:lnSpc>
                <a:spcPct val="140000"/>
              </a:lnSpc>
              <a:spcBef>
                <a:spcPct val="40000"/>
              </a:spcBef>
              <a:buFontTx/>
            </a:pPr>
            <a:r>
              <a:rPr lang="en-US" altLang="zh-CN" sz="2800" dirty="0">
                <a:solidFill>
                  <a:srgbClr val="000000"/>
                </a:solidFill>
                <a:latin typeface="微软雅黑" panose="020B0503020204020204" pitchFamily="34" charset="-122"/>
              </a:rPr>
              <a:t>   </a:t>
            </a:r>
            <a:r>
              <a:rPr lang="zh-CN" altLang="en-US" sz="2800" dirty="0">
                <a:solidFill>
                  <a:srgbClr val="000000"/>
                </a:solidFill>
                <a:latin typeface="微软雅黑" panose="020B0503020204020204" pitchFamily="34" charset="-122"/>
              </a:rPr>
              <a:t>贷：长期股权投资</a:t>
            </a:r>
            <a:r>
              <a:rPr lang="en-US" altLang="zh-CN" sz="2800" dirty="0">
                <a:solidFill>
                  <a:srgbClr val="000000"/>
                </a:solidFill>
                <a:latin typeface="微软雅黑" panose="020B0503020204020204" pitchFamily="34" charset="-122"/>
              </a:rPr>
              <a:t>——B</a:t>
            </a:r>
            <a:r>
              <a:rPr lang="zh-CN" altLang="en-US" sz="2800" dirty="0">
                <a:solidFill>
                  <a:srgbClr val="000000"/>
                </a:solidFill>
                <a:latin typeface="微软雅黑" panose="020B0503020204020204" pitchFamily="34" charset="-122"/>
              </a:rPr>
              <a:t>公司（损益调整）   </a:t>
            </a:r>
            <a:r>
              <a:rPr lang="en-US" altLang="zh-CN" sz="2800" dirty="0">
                <a:solidFill>
                  <a:srgbClr val="000000"/>
                </a:solidFill>
                <a:latin typeface="微软雅黑" panose="020B0503020204020204" pitchFamily="34" charset="-122"/>
              </a:rPr>
              <a:t>80</a:t>
            </a:r>
            <a:endParaRPr lang="en-US" altLang="zh-CN" sz="28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78850">
                                            <p:txEl>
                                              <p:charRg st="34" end="59"/>
                                            </p:txEl>
                                          </p:spTgt>
                                        </p:tgtEl>
                                        <p:attrNameLst>
                                          <p:attrName>style.visibility</p:attrName>
                                        </p:attrNameLst>
                                      </p:cBhvr>
                                      <p:to>
                                        <p:strVal val="visible"/>
                                      </p:to>
                                    </p:set>
                                    <p:animEffect transition="in" filter="slide(fromLeft)">
                                      <p:cBhvr>
                                        <p:cTn id="7" dur="500"/>
                                        <p:tgtEl>
                                          <p:spTgt spid="78850">
                                            <p:txEl>
                                              <p:charRg st="34" end="5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8850">
                                            <p:txEl>
                                              <p:charRg st="59" end="67"/>
                                            </p:txEl>
                                          </p:spTgt>
                                        </p:tgtEl>
                                        <p:attrNameLst>
                                          <p:attrName>style.visibility</p:attrName>
                                        </p:attrNameLst>
                                      </p:cBhvr>
                                      <p:to>
                                        <p:strVal val="visible"/>
                                      </p:to>
                                    </p:set>
                                    <p:animEffect transition="in" filter="blinds(horizontal)">
                                      <p:cBhvr>
                                        <p:cTn id="12" dur="500"/>
                                        <p:tgtEl>
                                          <p:spTgt spid="78850">
                                            <p:txEl>
                                              <p:charRg st="59" end="67"/>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78850">
                                            <p:txEl>
                                              <p:charRg st="67" end="116"/>
                                            </p:txEl>
                                          </p:spTgt>
                                        </p:tgtEl>
                                        <p:attrNameLst>
                                          <p:attrName>style.visibility</p:attrName>
                                        </p:attrNameLst>
                                      </p:cBhvr>
                                      <p:to>
                                        <p:strVal val="visible"/>
                                      </p:to>
                                    </p:set>
                                    <p:animEffect transition="in" filter="blinds(horizontal)">
                                      <p:cBhvr>
                                        <p:cTn id="15" dur="500"/>
                                        <p:tgtEl>
                                          <p:spTgt spid="78850">
                                            <p:txEl>
                                              <p:charRg st="67" end="116"/>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78850">
                                            <p:txEl>
                                              <p:charRg st="116" end="144"/>
                                            </p:txEl>
                                          </p:spTgt>
                                        </p:tgtEl>
                                        <p:attrNameLst>
                                          <p:attrName>style.visibility</p:attrName>
                                        </p:attrNameLst>
                                      </p:cBhvr>
                                      <p:to>
                                        <p:strVal val="visible"/>
                                      </p:to>
                                    </p:set>
                                    <p:animEffect transition="in" filter="blinds(horizontal)">
                                      <p:cBhvr>
                                        <p:cTn id="18" dur="500"/>
                                        <p:tgtEl>
                                          <p:spTgt spid="78850">
                                            <p:txEl>
                                              <p:charRg st="116" end="1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9" name="AutoShape 2"/>
          <p:cNvSpPr/>
          <p:nvPr/>
        </p:nvSpPr>
        <p:spPr>
          <a:xfrm>
            <a:off x="2589213" y="874713"/>
            <a:ext cx="6005512" cy="792162"/>
          </a:xfrm>
          <a:prstGeom prst="downArrowCallout">
            <a:avLst>
              <a:gd name="adj1" fmla="val 142146"/>
              <a:gd name="adj2" fmla="val 142181"/>
              <a:gd name="adj3" fmla="val 22796"/>
              <a:gd name="adj4" fmla="val 66667"/>
            </a:avLst>
          </a:prstGeom>
          <a:noFill/>
          <a:ln w="9525" cap="flat" cmpd="sng">
            <a:solidFill>
              <a:srgbClr val="A50021"/>
            </a:solidFill>
            <a:prstDash val="solid"/>
            <a:miter/>
            <a:headEnd type="none" w="med" len="med"/>
            <a:tailEnd type="none" w="med" len="med"/>
          </a:ln>
        </p:spPr>
        <p:txBody>
          <a:bodyPr wrap="none" lIns="108850" tIns="54425" rIns="108850" bIns="54425" anchor="ctr" anchorCtr="0"/>
          <a:p>
            <a:pPr algn="ctr" eaLnBrk="1" hangingPunct="1">
              <a:lnSpc>
                <a:spcPct val="115000"/>
              </a:lnSpc>
              <a:spcBef>
                <a:spcPct val="30000"/>
              </a:spcBef>
              <a:buFontTx/>
            </a:pPr>
            <a:r>
              <a:rPr lang="zh-CN" altLang="en-US" sz="2400" b="1" dirty="0">
                <a:solidFill>
                  <a:srgbClr val="0000CC"/>
                </a:solidFill>
                <a:latin typeface="微软雅黑" panose="020B0503020204020204" pitchFamily="34" charset="-122"/>
              </a:rPr>
              <a:t>（</a:t>
            </a:r>
            <a:r>
              <a:rPr lang="en-US" altLang="zh-CN" sz="2400" b="1" dirty="0">
                <a:solidFill>
                  <a:srgbClr val="0000CC"/>
                </a:solidFill>
                <a:latin typeface="微软雅黑" panose="020B0503020204020204" pitchFamily="34" charset="-122"/>
              </a:rPr>
              <a:t>3</a:t>
            </a:r>
            <a:r>
              <a:rPr lang="zh-CN" altLang="en-US" sz="2400" b="1" dirty="0">
                <a:solidFill>
                  <a:srgbClr val="0000CC"/>
                </a:solidFill>
                <a:latin typeface="微软雅黑" panose="020B0503020204020204" pitchFamily="34" charset="-122"/>
              </a:rPr>
              <a:t>）被投资单位发生亏损时</a:t>
            </a:r>
            <a:endParaRPr lang="zh-CN" altLang="en-US" sz="2400" b="1" dirty="0">
              <a:solidFill>
                <a:srgbClr val="0000CC"/>
              </a:solidFill>
              <a:latin typeface="微软雅黑" panose="020B0503020204020204" pitchFamily="34" charset="-122"/>
            </a:endParaRPr>
          </a:p>
        </p:txBody>
      </p:sp>
      <p:sp>
        <p:nvSpPr>
          <p:cNvPr id="79875" name="AutoShape 3"/>
          <p:cNvSpPr/>
          <p:nvPr/>
        </p:nvSpPr>
        <p:spPr>
          <a:xfrm>
            <a:off x="463550" y="1676400"/>
            <a:ext cx="10880725" cy="936625"/>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0000"/>
              </a:lnSpc>
              <a:spcBef>
                <a:spcPct val="10000"/>
              </a:spcBef>
              <a:buFontTx/>
            </a:pPr>
            <a:r>
              <a:rPr lang="zh-CN" altLang="en-US" sz="2400" dirty="0">
                <a:solidFill>
                  <a:srgbClr val="000000"/>
                </a:solidFill>
                <a:latin typeface="微软雅黑" panose="020B0503020204020204" pitchFamily="34" charset="-122"/>
              </a:rPr>
              <a:t>投资企业应按持股比例计算确认</a:t>
            </a:r>
            <a:r>
              <a:rPr lang="zh-CN" altLang="en-US" sz="2400" dirty="0">
                <a:solidFill>
                  <a:srgbClr val="3333FF"/>
                </a:solidFill>
                <a:latin typeface="微软雅黑" panose="020B0503020204020204" pitchFamily="34" charset="-122"/>
              </a:rPr>
              <a:t>应分担亏损的份额</a:t>
            </a:r>
            <a:r>
              <a:rPr lang="zh-CN" altLang="en-US" sz="2400" dirty="0">
                <a:solidFill>
                  <a:srgbClr val="000000"/>
                </a:solidFill>
                <a:latin typeface="微软雅黑" panose="020B0503020204020204" pitchFamily="34" charset="-122"/>
              </a:rPr>
              <a:t>，</a:t>
            </a:r>
            <a:r>
              <a:rPr lang="zh-CN" altLang="en-US" sz="2400" dirty="0">
                <a:solidFill>
                  <a:srgbClr val="CC0000"/>
                </a:solidFill>
                <a:latin typeface="微软雅黑" panose="020B0503020204020204" pitchFamily="34" charset="-122"/>
              </a:rPr>
              <a:t>调整减少</a:t>
            </a:r>
            <a:r>
              <a:rPr lang="zh-CN" altLang="en-US" sz="2400" dirty="0">
                <a:solidFill>
                  <a:srgbClr val="000000"/>
                </a:solidFill>
                <a:latin typeface="微软雅黑" panose="020B0503020204020204" pitchFamily="34" charset="-122"/>
              </a:rPr>
              <a:t>长期股权投资</a:t>
            </a:r>
            <a:endParaRPr lang="zh-CN" altLang="en-US" sz="2400" dirty="0">
              <a:solidFill>
                <a:srgbClr val="000000"/>
              </a:solidFill>
              <a:latin typeface="微软雅黑" panose="020B0503020204020204" pitchFamily="34" charset="-122"/>
            </a:endParaRPr>
          </a:p>
          <a:p>
            <a:pPr eaLnBrk="1" hangingPunct="1">
              <a:lnSpc>
                <a:spcPct val="120000"/>
              </a:lnSpc>
              <a:spcBef>
                <a:spcPct val="10000"/>
              </a:spcBef>
              <a:buFontTx/>
            </a:pPr>
            <a:r>
              <a:rPr lang="zh-CN" altLang="en-US" sz="2400" dirty="0">
                <a:solidFill>
                  <a:srgbClr val="000000"/>
                </a:solidFill>
                <a:latin typeface="微软雅黑" panose="020B0503020204020204" pitchFamily="34" charset="-122"/>
              </a:rPr>
              <a:t>的账面价值，并确认为当期的</a:t>
            </a:r>
            <a:r>
              <a:rPr lang="zh-CN" altLang="en-US" sz="2400" dirty="0">
                <a:solidFill>
                  <a:srgbClr val="3333FF"/>
                </a:solidFill>
                <a:latin typeface="微软雅黑" panose="020B0503020204020204" pitchFamily="34" charset="-122"/>
              </a:rPr>
              <a:t>投资损失</a:t>
            </a:r>
            <a:r>
              <a:rPr lang="zh-CN" altLang="en-US" sz="2400" dirty="0">
                <a:solidFill>
                  <a:srgbClr val="000000"/>
                </a:solidFill>
                <a:latin typeface="微软雅黑" panose="020B0503020204020204" pitchFamily="34" charset="-122"/>
              </a:rPr>
              <a:t>。</a:t>
            </a:r>
            <a:endParaRPr lang="zh-CN" altLang="en-US" sz="2400" dirty="0">
              <a:solidFill>
                <a:srgbClr val="000000"/>
              </a:solidFill>
              <a:latin typeface="微软雅黑" panose="020B0503020204020204" pitchFamily="34" charset="-122"/>
            </a:endParaRPr>
          </a:p>
        </p:txBody>
      </p:sp>
      <p:sp>
        <p:nvSpPr>
          <p:cNvPr id="79876" name="AutoShape 4"/>
          <p:cNvSpPr/>
          <p:nvPr/>
        </p:nvSpPr>
        <p:spPr>
          <a:xfrm>
            <a:off x="3048000" y="2895600"/>
            <a:ext cx="8083550" cy="865188"/>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0000"/>
              </a:lnSpc>
              <a:buFontTx/>
            </a:pPr>
            <a:r>
              <a:rPr lang="zh-CN" altLang="en-US" sz="2400" b="1" dirty="0">
                <a:solidFill>
                  <a:srgbClr val="000000"/>
                </a:solidFill>
                <a:latin typeface="微软雅黑" panose="020B0503020204020204" pitchFamily="34" charset="-122"/>
              </a:rPr>
              <a:t>借：投资收益</a:t>
            </a:r>
            <a:endParaRPr lang="zh-CN" altLang="en-US" sz="2400" b="1" dirty="0">
              <a:solidFill>
                <a:srgbClr val="000000"/>
              </a:solidFill>
              <a:latin typeface="微软雅黑" panose="020B0503020204020204" pitchFamily="34" charset="-122"/>
            </a:endParaRPr>
          </a:p>
          <a:p>
            <a:pPr eaLnBrk="1" hangingPunct="1">
              <a:lnSpc>
                <a:spcPct val="120000"/>
              </a:lnSpc>
              <a:buFontTx/>
            </a:pPr>
            <a:r>
              <a:rPr lang="zh-CN" altLang="en-US" sz="2400" b="1" dirty="0">
                <a:solidFill>
                  <a:srgbClr val="000000"/>
                </a:solidFill>
                <a:latin typeface="微软雅黑" panose="020B0503020204020204" pitchFamily="34" charset="-122"/>
              </a:rPr>
              <a:t>       贷：长期股权投资</a:t>
            </a:r>
            <a:r>
              <a:rPr lang="en-US" altLang="zh-CN" sz="2400" b="1" dirty="0">
                <a:solidFill>
                  <a:srgbClr val="000000"/>
                </a:solidFill>
                <a:latin typeface="微软雅黑" panose="020B0503020204020204" pitchFamily="34" charset="-122"/>
              </a:rPr>
              <a:t>——××</a:t>
            </a:r>
            <a:r>
              <a:rPr lang="zh-CN" altLang="en-US" sz="2400" b="1" dirty="0">
                <a:solidFill>
                  <a:srgbClr val="000000"/>
                </a:solidFill>
                <a:latin typeface="微软雅黑" panose="020B0503020204020204" pitchFamily="34" charset="-122"/>
              </a:rPr>
              <a:t>公司（损益调整）</a:t>
            </a:r>
            <a:endParaRPr lang="zh-CN" altLang="en-US" sz="2400" b="1" dirty="0">
              <a:solidFill>
                <a:srgbClr val="000000"/>
              </a:solidFill>
              <a:latin typeface="微软雅黑" panose="020B0503020204020204" pitchFamily="34" charset="-122"/>
            </a:endParaRPr>
          </a:p>
        </p:txBody>
      </p:sp>
      <p:sp>
        <p:nvSpPr>
          <p:cNvPr id="79877" name="AutoShape 5"/>
          <p:cNvSpPr/>
          <p:nvPr/>
        </p:nvSpPr>
        <p:spPr>
          <a:xfrm>
            <a:off x="623888" y="2924175"/>
            <a:ext cx="2208212" cy="792163"/>
          </a:xfrm>
          <a:prstGeom prst="rightArrow">
            <a:avLst>
              <a:gd name="adj1" fmla="val 62305"/>
              <a:gd name="adj2" fmla="val 53402"/>
            </a:avLst>
          </a:prstGeom>
          <a:gradFill rotWithShape="1">
            <a:gsLst>
              <a:gs pos="0">
                <a:srgbClr val="5E7676"/>
              </a:gs>
              <a:gs pos="50000">
                <a:srgbClr val="CCFFFF"/>
              </a:gs>
              <a:gs pos="100000">
                <a:srgbClr val="5E7676"/>
              </a:gs>
            </a:gsLst>
            <a:lin ang="5400000" scaled="1"/>
            <a:tileRect/>
          </a:gradFill>
          <a:ln w="9525">
            <a:noFill/>
          </a:ln>
        </p:spPr>
        <p:txBody>
          <a:bodyPr wrap="none" lIns="108850" tIns="54425" rIns="108850" bIns="54425" anchor="ctr" anchorCtr="0"/>
          <a:p>
            <a:pPr algn="ctr" eaLnBrk="1" hangingPunct="1">
              <a:buFontTx/>
            </a:pPr>
            <a:r>
              <a:rPr lang="zh-CN" altLang="en-US" sz="2400" b="1" dirty="0">
                <a:solidFill>
                  <a:srgbClr val="CC0000"/>
                </a:solidFill>
                <a:latin typeface="微软雅黑" panose="020B0503020204020204" pitchFamily="34" charset="-122"/>
              </a:rPr>
              <a:t>会计分录</a:t>
            </a:r>
            <a:endParaRPr lang="zh-CN" altLang="en-US" sz="2400" b="1" dirty="0">
              <a:solidFill>
                <a:srgbClr val="CC0000"/>
              </a:solidFill>
              <a:latin typeface="微软雅黑" panose="020B0503020204020204" pitchFamily="34" charset="-122"/>
            </a:endParaRPr>
          </a:p>
        </p:txBody>
      </p:sp>
      <p:graphicFrame>
        <p:nvGraphicFramePr>
          <p:cNvPr id="207893" name="Group 21"/>
          <p:cNvGraphicFramePr>
            <a:graphicFrameLocks noGrp="1"/>
          </p:cNvGraphicFramePr>
          <p:nvPr/>
        </p:nvGraphicFramePr>
        <p:xfrm>
          <a:off x="469900" y="4852988"/>
          <a:ext cx="5087938" cy="958851"/>
        </p:xfrm>
        <a:graphic>
          <a:graphicData uri="http://schemas.openxmlformats.org/drawingml/2006/table">
            <a:tbl>
              <a:tblPr/>
              <a:tblGrid>
                <a:gridCol w="2540000"/>
                <a:gridCol w="2547938"/>
              </a:tblGrid>
              <a:tr h="512763">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rPr>
                        <a:t>长期股权投资</a:t>
                      </a:r>
                      <a:r>
                        <a:rPr kumimoji="0" lang="en-US" altLang="zh-CN"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rPr>
                        <a:t>——</a:t>
                      </a:r>
                      <a:r>
                        <a:rPr kumimoji="0" lang="zh-CN" altLang="en-US"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rPr>
                        <a:t>损益调整</a:t>
                      </a:r>
                      <a:endParaRPr kumimoji="0" lang="zh-CN" altLang="en-US"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446088">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       ×××</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graphicFrame>
        <p:nvGraphicFramePr>
          <p:cNvPr id="207894" name="Group 22"/>
          <p:cNvGraphicFramePr>
            <a:graphicFrameLocks noGrp="1"/>
          </p:cNvGraphicFramePr>
          <p:nvPr/>
        </p:nvGraphicFramePr>
        <p:xfrm>
          <a:off x="7358063" y="4840288"/>
          <a:ext cx="3168650" cy="884238"/>
        </p:xfrm>
        <a:graphic>
          <a:graphicData uri="http://schemas.openxmlformats.org/drawingml/2006/table">
            <a:tbl>
              <a:tblPr/>
              <a:tblGrid>
                <a:gridCol w="1587500"/>
                <a:gridCol w="1581150"/>
              </a:tblGrid>
              <a:tr h="487363">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rPr>
                        <a:t>投资收益</a:t>
                      </a:r>
                      <a:endParaRPr kumimoji="0" lang="zh-CN" altLang="en-US"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38100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sp>
        <p:nvSpPr>
          <p:cNvPr id="101395" name="Left Arrow 16"/>
          <p:cNvSpPr/>
          <p:nvPr/>
        </p:nvSpPr>
        <p:spPr>
          <a:xfrm rot="10800000">
            <a:off x="5334000" y="5372100"/>
            <a:ext cx="1809750" cy="357188"/>
          </a:xfrm>
          <a:prstGeom prst="leftArrow">
            <a:avLst>
              <a:gd name="adj1" fmla="val 50000"/>
              <a:gd name="adj2" fmla="val 50009"/>
            </a:avLst>
          </a:prstGeom>
          <a:gradFill rotWithShape="1">
            <a:gsLst>
              <a:gs pos="0">
                <a:srgbClr val="478017">
                  <a:alpha val="100000"/>
                </a:srgbClr>
              </a:gs>
              <a:gs pos="50000">
                <a:srgbClr val="69B926">
                  <a:alpha val="100000"/>
                </a:srgbClr>
              </a:gs>
              <a:gs pos="100000">
                <a:srgbClr val="FFFFFF">
                  <a:alpha val="100000"/>
                </a:srgbClr>
              </a:gs>
            </a:gsLst>
            <a:lin ang="0" scaled="1"/>
            <a:tileRect/>
          </a:gradFill>
          <a:ln w="12700">
            <a:noFill/>
          </a:ln>
        </p:spPr>
        <p:txBody>
          <a:bodyPr rot="10800000" lIns="108850" tIns="54425" rIns="108850" bIns="54425" anchor="ctr" anchorCtr="0"/>
          <a:p>
            <a:pPr algn="ctr" eaLnBrk="1" hangingPunct="1"/>
            <a:endParaRPr lang="zh-CN" altLang="en-US" dirty="0">
              <a:solidFill>
                <a:srgbClr val="FFFFFF"/>
              </a:solidFill>
              <a:latin typeface="Arial" panose="020B0604020202020204" pitchFamily="34" charset="0"/>
            </a:endParaRPr>
          </a:p>
        </p:txBody>
      </p:sp>
      <p:sp>
        <p:nvSpPr>
          <p:cNvPr id="79903" name="AutoShape 31"/>
          <p:cNvSpPr/>
          <p:nvPr/>
        </p:nvSpPr>
        <p:spPr bwMode="auto">
          <a:xfrm>
            <a:off x="3251200" y="4114800"/>
            <a:ext cx="6145213" cy="431800"/>
          </a:xfrm>
          <a:prstGeom prst="borderCallout2">
            <a:avLst>
              <a:gd name="adj1" fmla="val 26472"/>
              <a:gd name="adj2" fmla="val 101653"/>
              <a:gd name="adj3" fmla="val 26472"/>
              <a:gd name="adj4" fmla="val 110745"/>
              <a:gd name="adj5" fmla="val -129046"/>
              <a:gd name="adj6" fmla="val 120153"/>
            </a:avLst>
          </a:prstGeom>
          <a:noFill/>
          <a:ln w="9525">
            <a:solidFill>
              <a:srgbClr val="FF3300"/>
            </a:solidFill>
            <a:miter lim="800000"/>
          </a:ln>
          <a:effectLst/>
        </p:spPr>
        <p:txBody>
          <a:bodyPr lIns="108850" tIns="54425" rIns="108850" bIns="54425"/>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CC"/>
                </a:solidFill>
                <a:effectLst/>
                <a:uLnTx/>
                <a:uFillTx/>
                <a:latin typeface="+mn-ea"/>
                <a:ea typeface="+mn-ea"/>
                <a:cs typeface="+mn-cs"/>
              </a:rPr>
              <a:t>被投资单位发生的净亏损</a:t>
            </a:r>
            <a:r>
              <a:rPr kumimoji="0" lang="en-US" altLang="zh-CN" sz="2400" b="1" i="0" u="none" strike="noStrike" kern="1200" cap="none" spc="0" normalizeH="0" baseline="0" noProof="0" dirty="0">
                <a:ln>
                  <a:noFill/>
                </a:ln>
                <a:solidFill>
                  <a:srgbClr val="0000CC"/>
                </a:solidFill>
                <a:effectLst/>
                <a:uLnTx/>
                <a:uFillTx/>
                <a:latin typeface="+mn-ea"/>
                <a:ea typeface="+mn-ea"/>
                <a:cs typeface="+mn-cs"/>
              </a:rPr>
              <a:t>×</a:t>
            </a:r>
            <a:r>
              <a:rPr kumimoji="0" lang="zh-CN" altLang="en-US" sz="2400" b="1" i="0" u="none" strike="noStrike" kern="1200" cap="none" spc="0" normalizeH="0" baseline="0" noProof="0" dirty="0">
                <a:ln>
                  <a:noFill/>
                </a:ln>
                <a:solidFill>
                  <a:srgbClr val="0000CC"/>
                </a:solidFill>
                <a:effectLst/>
                <a:uLnTx/>
                <a:uFillTx/>
                <a:latin typeface="+mn-ea"/>
                <a:ea typeface="+mn-ea"/>
                <a:cs typeface="+mn-cs"/>
              </a:rPr>
              <a:t>持股比例</a:t>
            </a:r>
            <a:endParaRPr kumimoji="0" lang="zh-CN" altLang="en-US" sz="2400" b="1" i="0" u="none" strike="noStrike" kern="1200" cap="none" spc="0" normalizeH="0" baseline="0" noProof="0" dirty="0">
              <a:ln>
                <a:noFill/>
              </a:ln>
              <a:solidFill>
                <a:srgbClr val="0000CC"/>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slide(fromLeft)">
                                      <p:cBhvr>
                                        <p:cTn id="7" dur="1000"/>
                                        <p:tgtEl>
                                          <p:spTgt spid="7987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9877"/>
                                        </p:tgtEl>
                                        <p:attrNameLst>
                                          <p:attrName>style.visibility</p:attrName>
                                        </p:attrNameLst>
                                      </p:cBhvr>
                                      <p:to>
                                        <p:strVal val="visible"/>
                                      </p:to>
                                    </p:set>
                                    <p:anim calcmode="lin" valueType="num">
                                      <p:cBhvr additive="base">
                                        <p:cTn id="12" dur="500" fill="hold"/>
                                        <p:tgtEl>
                                          <p:spTgt spid="79877"/>
                                        </p:tgtEl>
                                        <p:attrNameLst>
                                          <p:attrName>ppt_x</p:attrName>
                                        </p:attrNameLst>
                                      </p:cBhvr>
                                      <p:tavLst>
                                        <p:tav tm="0">
                                          <p:val>
                                            <p:strVal val="0-#ppt_w/2"/>
                                          </p:val>
                                        </p:tav>
                                        <p:tav tm="100000">
                                          <p:val>
                                            <p:strVal val="#ppt_x"/>
                                          </p:val>
                                        </p:tav>
                                      </p:tavLst>
                                    </p:anim>
                                    <p:anim calcmode="lin" valueType="num">
                                      <p:cBhvr additive="base">
                                        <p:cTn id="13" dur="500" fill="hold"/>
                                        <p:tgtEl>
                                          <p:spTgt spid="7987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79876"/>
                                        </p:tgtEl>
                                        <p:attrNameLst>
                                          <p:attrName>style.visibility</p:attrName>
                                        </p:attrNameLst>
                                      </p:cBhvr>
                                      <p:to>
                                        <p:strVal val="visible"/>
                                      </p:to>
                                    </p:set>
                                    <p:animEffect transition="in" filter="slide(fromLeft)">
                                      <p:cBhvr>
                                        <p:cTn id="17" dur="1000"/>
                                        <p:tgtEl>
                                          <p:spTgt spid="79876"/>
                                        </p:tgtEl>
                                      </p:cBhvr>
                                    </p:animEffect>
                                  </p:childTnLst>
                                </p:cTn>
                              </p:par>
                            </p:childTnLst>
                          </p:cTn>
                        </p:par>
                        <p:par>
                          <p:cTn id="18" fill="hold">
                            <p:stCondLst>
                              <p:cond delay="1500"/>
                            </p:stCondLst>
                            <p:childTnLst>
                              <p:par>
                                <p:cTn id="19" presetID="3" presetClass="entr" presetSubtype="10" fill="hold" grpId="0" nodeType="afterEffect">
                                  <p:stCondLst>
                                    <p:cond delay="0"/>
                                  </p:stCondLst>
                                  <p:childTnLst>
                                    <p:set>
                                      <p:cBhvr>
                                        <p:cTn id="20" dur="1" fill="hold">
                                          <p:stCondLst>
                                            <p:cond delay="0"/>
                                          </p:stCondLst>
                                        </p:cTn>
                                        <p:tgtEl>
                                          <p:spTgt spid="79903"/>
                                        </p:tgtEl>
                                        <p:attrNameLst>
                                          <p:attrName>style.visibility</p:attrName>
                                        </p:attrNameLst>
                                      </p:cBhvr>
                                      <p:to>
                                        <p:strVal val="visible"/>
                                      </p:to>
                                    </p:set>
                                    <p:animEffect transition="in" filter="blinds(horizontal)">
                                      <p:cBhvr>
                                        <p:cTn id="21" dur="500"/>
                                        <p:tgtEl>
                                          <p:spTgt spid="79903"/>
                                        </p:tgtEl>
                                      </p:cBhvr>
                                    </p:animEffect>
                                  </p:childTnLst>
                                </p:cTn>
                              </p:par>
                            </p:childTnLst>
                          </p:cTn>
                        </p:par>
                        <p:par>
                          <p:cTn id="22" fill="hold">
                            <p:stCondLst>
                              <p:cond delay="2000"/>
                            </p:stCondLst>
                            <p:childTnLst>
                              <p:par>
                                <p:cTn id="23" presetID="3" presetClass="entr" presetSubtype="10" fill="hold" nodeType="afterEffect">
                                  <p:stCondLst>
                                    <p:cond delay="0"/>
                                  </p:stCondLst>
                                  <p:childTnLst>
                                    <p:set>
                                      <p:cBhvr>
                                        <p:cTn id="24" dur="1" fill="hold">
                                          <p:stCondLst>
                                            <p:cond delay="0"/>
                                          </p:stCondLst>
                                        </p:cTn>
                                        <p:tgtEl>
                                          <p:spTgt spid="207893"/>
                                        </p:tgtEl>
                                        <p:attrNameLst>
                                          <p:attrName>style.visibility</p:attrName>
                                        </p:attrNameLst>
                                      </p:cBhvr>
                                      <p:to>
                                        <p:strVal val="visible"/>
                                      </p:to>
                                    </p:set>
                                    <p:animEffect transition="in" filter="blinds(horizontal)">
                                      <p:cBhvr>
                                        <p:cTn id="25" dur="500"/>
                                        <p:tgtEl>
                                          <p:spTgt spid="207893"/>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1395"/>
                                        </p:tgtEl>
                                        <p:attrNameLst>
                                          <p:attrName>style.visibility</p:attrName>
                                        </p:attrNameLst>
                                      </p:cBhvr>
                                      <p:to>
                                        <p:strVal val="visible"/>
                                      </p:to>
                                    </p:set>
                                    <p:animEffect transition="in" filter="fade">
                                      <p:cBhvr>
                                        <p:cTn id="29" dur="500"/>
                                        <p:tgtEl>
                                          <p:spTgt spid="101395"/>
                                        </p:tgtEl>
                                      </p:cBhvr>
                                    </p:animEffect>
                                  </p:childTnLst>
                                </p:cTn>
                              </p:par>
                            </p:childTnLst>
                          </p:cTn>
                        </p:par>
                        <p:par>
                          <p:cTn id="30" fill="hold">
                            <p:stCondLst>
                              <p:cond delay="3000"/>
                            </p:stCondLst>
                            <p:childTnLst>
                              <p:par>
                                <p:cTn id="31" presetID="3" presetClass="entr" presetSubtype="10" fill="hold" nodeType="afterEffect">
                                  <p:stCondLst>
                                    <p:cond delay="0"/>
                                  </p:stCondLst>
                                  <p:childTnLst>
                                    <p:set>
                                      <p:cBhvr>
                                        <p:cTn id="32" dur="1" fill="hold">
                                          <p:stCondLst>
                                            <p:cond delay="0"/>
                                          </p:stCondLst>
                                        </p:cTn>
                                        <p:tgtEl>
                                          <p:spTgt spid="207894"/>
                                        </p:tgtEl>
                                        <p:attrNameLst>
                                          <p:attrName>style.visibility</p:attrName>
                                        </p:attrNameLst>
                                      </p:cBhvr>
                                      <p:to>
                                        <p:strVal val="visible"/>
                                      </p:to>
                                    </p:set>
                                    <p:animEffect transition="in" filter="blinds(horizontal)">
                                      <p:cBhvr>
                                        <p:cTn id="33" dur="500"/>
                                        <p:tgtEl>
                                          <p:spTgt spid="207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animBg="1"/>
      <p:bldP spid="79876" grpId="0" animBg="1"/>
      <p:bldP spid="79877" grpId="0" animBg="1"/>
      <p:bldP spid="101395" grpId="0" animBg="1"/>
      <p:bldP spid="7990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3" name="AutoShape 2"/>
          <p:cNvSpPr/>
          <p:nvPr/>
        </p:nvSpPr>
        <p:spPr>
          <a:xfrm>
            <a:off x="685800" y="965200"/>
            <a:ext cx="3781425" cy="935038"/>
          </a:xfrm>
          <a:prstGeom prst="downArrowCallout">
            <a:avLst>
              <a:gd name="adj1" fmla="val 75787"/>
              <a:gd name="adj2" fmla="val 75827"/>
              <a:gd name="adj3" fmla="val 22796"/>
              <a:gd name="adj4" fmla="val 66667"/>
            </a:avLst>
          </a:prstGeom>
          <a:noFill/>
          <a:ln w="9525" cap="flat" cmpd="sng">
            <a:solidFill>
              <a:srgbClr val="0000CC"/>
            </a:solidFill>
            <a:prstDash val="solid"/>
            <a:miter/>
            <a:headEnd type="none" w="med" len="med"/>
            <a:tailEnd type="none" w="med" len="med"/>
          </a:ln>
        </p:spPr>
        <p:txBody>
          <a:bodyPr wrap="none" lIns="108850" tIns="54425" rIns="108850" bIns="54425" anchor="ctr" anchorCtr="0"/>
          <a:p>
            <a:pPr algn="ctr" eaLnBrk="1" hangingPunct="1">
              <a:lnSpc>
                <a:spcPct val="115000"/>
              </a:lnSpc>
              <a:spcBef>
                <a:spcPct val="30000"/>
              </a:spcBef>
              <a:buFontTx/>
            </a:pPr>
            <a:r>
              <a:rPr lang="zh-CN" altLang="en-US" sz="2400" b="1" dirty="0">
                <a:solidFill>
                  <a:srgbClr val="FF3300"/>
                </a:solidFill>
                <a:latin typeface="微软雅黑" panose="020B0503020204020204" pitchFamily="34" charset="-122"/>
              </a:rPr>
              <a:t>超额亏损的处理</a:t>
            </a:r>
            <a:endParaRPr lang="zh-CN" altLang="en-US" sz="2400" b="1" dirty="0">
              <a:solidFill>
                <a:srgbClr val="FF3300"/>
              </a:solidFill>
              <a:latin typeface="微软雅黑" panose="020B0503020204020204" pitchFamily="34" charset="-122"/>
            </a:endParaRPr>
          </a:p>
        </p:txBody>
      </p:sp>
      <p:sp>
        <p:nvSpPr>
          <p:cNvPr id="80899" name="AutoShape 3"/>
          <p:cNvSpPr/>
          <p:nvPr/>
        </p:nvSpPr>
        <p:spPr>
          <a:xfrm>
            <a:off x="360363" y="2073275"/>
            <a:ext cx="11349037" cy="1508125"/>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30000"/>
              </a:lnSpc>
              <a:buFontTx/>
            </a:pPr>
            <a:r>
              <a:rPr lang="zh-CN" altLang="en-US" sz="2400" dirty="0">
                <a:solidFill>
                  <a:srgbClr val="000000"/>
                </a:solidFill>
                <a:latin typeface="微软雅黑" panose="020B0503020204020204" pitchFamily="34" charset="-122"/>
              </a:rPr>
              <a:t>确认被投资单位发生的净亏损</a:t>
            </a:r>
            <a:r>
              <a:rPr lang="en-US" altLang="zh-CN" sz="2400" dirty="0">
                <a:solidFill>
                  <a:srgbClr val="000000"/>
                </a:solidFill>
                <a:latin typeface="微软雅黑" panose="020B0503020204020204" pitchFamily="34" charset="-122"/>
              </a:rPr>
              <a:t>——</a:t>
            </a:r>
            <a:r>
              <a:rPr lang="zh-CN" altLang="en-US" sz="2400" dirty="0">
                <a:solidFill>
                  <a:srgbClr val="3333FF"/>
                </a:solidFill>
                <a:latin typeface="微软雅黑" panose="020B0503020204020204" pitchFamily="34" charset="-122"/>
              </a:rPr>
              <a:t>应当以长期股权投资的账面价值以及</a:t>
            </a:r>
            <a:r>
              <a:rPr lang="zh-CN" altLang="en-US" sz="2400" u="sng" dirty="0">
                <a:solidFill>
                  <a:srgbClr val="FF3300"/>
                </a:solidFill>
                <a:latin typeface="微软雅黑" panose="020B0503020204020204" pitchFamily="34" charset="-122"/>
              </a:rPr>
              <a:t>其他实质上</a:t>
            </a:r>
            <a:endParaRPr lang="zh-CN" altLang="en-US" sz="2400" dirty="0">
              <a:solidFill>
                <a:srgbClr val="3333FF"/>
              </a:solidFill>
              <a:latin typeface="微软雅黑" panose="020B0503020204020204" pitchFamily="34" charset="-122"/>
            </a:endParaRPr>
          </a:p>
          <a:p>
            <a:pPr eaLnBrk="1" hangingPunct="1">
              <a:lnSpc>
                <a:spcPct val="130000"/>
              </a:lnSpc>
              <a:buFontTx/>
            </a:pPr>
            <a:r>
              <a:rPr lang="zh-CN" altLang="en-US" sz="2400" u="sng" dirty="0">
                <a:solidFill>
                  <a:srgbClr val="FF3300"/>
                </a:solidFill>
                <a:latin typeface="微软雅黑" panose="020B0503020204020204" pitchFamily="34" charset="-122"/>
              </a:rPr>
              <a:t>构成对被投资单位净投资的长期权益</a:t>
            </a:r>
            <a:r>
              <a:rPr lang="zh-CN" altLang="en-US" sz="2400" dirty="0">
                <a:solidFill>
                  <a:srgbClr val="3333FF"/>
                </a:solidFill>
                <a:latin typeface="微软雅黑" panose="020B0503020204020204" pitchFamily="34" charset="-122"/>
              </a:rPr>
              <a:t>减记至零为限，</a:t>
            </a:r>
            <a:r>
              <a:rPr lang="zh-CN" altLang="en-US" sz="2400" dirty="0">
                <a:solidFill>
                  <a:srgbClr val="000000"/>
                </a:solidFill>
                <a:latin typeface="微软雅黑" panose="020B0503020204020204" pitchFamily="34" charset="-122"/>
              </a:rPr>
              <a:t>投资企业负有承担额外损失义</a:t>
            </a:r>
            <a:endParaRPr lang="zh-CN" altLang="en-US" sz="2400" dirty="0">
              <a:solidFill>
                <a:srgbClr val="000000"/>
              </a:solidFill>
              <a:latin typeface="微软雅黑" panose="020B0503020204020204" pitchFamily="34" charset="-122"/>
            </a:endParaRPr>
          </a:p>
          <a:p>
            <a:pPr eaLnBrk="1" hangingPunct="1">
              <a:lnSpc>
                <a:spcPct val="130000"/>
              </a:lnSpc>
              <a:buFontTx/>
            </a:pPr>
            <a:r>
              <a:rPr lang="zh-CN" altLang="en-US" sz="2400" dirty="0">
                <a:solidFill>
                  <a:srgbClr val="000000"/>
                </a:solidFill>
                <a:latin typeface="微软雅黑" panose="020B0503020204020204" pitchFamily="34" charset="-122"/>
              </a:rPr>
              <a:t>务的除外。</a:t>
            </a:r>
            <a:endParaRPr lang="zh-CN" altLang="en-US" sz="2400" dirty="0">
              <a:solidFill>
                <a:srgbClr val="000000"/>
              </a:solidFill>
              <a:latin typeface="微软雅黑" panose="020B0503020204020204" pitchFamily="34" charset="-122"/>
            </a:endParaRPr>
          </a:p>
        </p:txBody>
      </p:sp>
      <p:sp>
        <p:nvSpPr>
          <p:cNvPr id="80900" name="AutoShape 4"/>
          <p:cNvSpPr/>
          <p:nvPr/>
        </p:nvSpPr>
        <p:spPr>
          <a:xfrm>
            <a:off x="457200" y="3822700"/>
            <a:ext cx="9461500" cy="2019300"/>
          </a:xfrm>
          <a:prstGeom prst="borderCallout2">
            <a:avLst>
              <a:gd name="adj1" fmla="val 5662"/>
              <a:gd name="adj2" fmla="val 100806"/>
              <a:gd name="adj3" fmla="val 5662"/>
              <a:gd name="adj4" fmla="val 102301"/>
              <a:gd name="adj5" fmla="val -58727"/>
              <a:gd name="adj6" fmla="val 103824"/>
            </a:avLst>
          </a:prstGeom>
          <a:noFill/>
          <a:ln w="9525" cap="flat" cmpd="sng">
            <a:solidFill>
              <a:srgbClr val="FF3300"/>
            </a:solidFill>
            <a:prstDash val="solid"/>
            <a:miter/>
            <a:headEnd type="none" w="med" len="med"/>
            <a:tailEnd type="none" w="med" len="med"/>
          </a:ln>
        </p:spPr>
        <p:txBody>
          <a:bodyPr lIns="108850" tIns="54425" rIns="108850" bIns="54425"/>
          <a:p>
            <a:pPr algn="just" eaLnBrk="1" hangingPunct="1">
              <a:lnSpc>
                <a:spcPct val="140000"/>
              </a:lnSpc>
              <a:spcBef>
                <a:spcPct val="50000"/>
              </a:spcBef>
              <a:buFontTx/>
            </a:pPr>
            <a:r>
              <a:rPr lang="en-US" altLang="zh-CN" sz="2400" b="1" dirty="0">
                <a:solidFill>
                  <a:srgbClr val="FF3300"/>
                </a:solidFill>
                <a:latin typeface="微软雅黑" panose="020B0503020204020204" pitchFamily="34" charset="-122"/>
              </a:rPr>
              <a:t>●</a:t>
            </a:r>
            <a:r>
              <a:rPr lang="zh-CN" altLang="en-US" sz="2000" b="1" dirty="0">
                <a:solidFill>
                  <a:srgbClr val="0000CC"/>
                </a:solidFill>
                <a:latin typeface="微软雅黑" panose="020B0503020204020204" pitchFamily="34" charset="-122"/>
              </a:rPr>
              <a:t>其他实质上构成对被投资单位净投资的长期权益</a:t>
            </a:r>
            <a:r>
              <a:rPr lang="en-US" altLang="zh-CN" sz="2000" b="1" dirty="0">
                <a:solidFill>
                  <a:srgbClr val="000000"/>
                </a:solidFill>
                <a:latin typeface="微软雅黑" panose="020B0503020204020204" pitchFamily="34" charset="-122"/>
              </a:rPr>
              <a:t>——</a:t>
            </a:r>
            <a:r>
              <a:rPr lang="zh-CN" altLang="en-US" sz="2000" b="1" dirty="0">
                <a:solidFill>
                  <a:srgbClr val="000000"/>
                </a:solidFill>
                <a:latin typeface="微软雅黑" panose="020B0503020204020204" pitchFamily="34" charset="-122"/>
              </a:rPr>
              <a:t>通常是指</a:t>
            </a:r>
            <a:r>
              <a:rPr lang="zh-CN" altLang="en-US" sz="2000" b="1" dirty="0">
                <a:solidFill>
                  <a:srgbClr val="CC0000"/>
                </a:solidFill>
                <a:latin typeface="微软雅黑" panose="020B0503020204020204" pitchFamily="34" charset="-122"/>
              </a:rPr>
              <a:t>长期性的应收项目</a:t>
            </a:r>
            <a:r>
              <a:rPr lang="zh-CN" altLang="en-US" sz="2000" b="1" dirty="0">
                <a:solidFill>
                  <a:srgbClr val="000000"/>
                </a:solidFill>
                <a:latin typeface="微软雅黑" panose="020B0503020204020204" pitchFamily="34" charset="-122"/>
              </a:rPr>
              <a:t>，如企业对被投资单位的长期债权，该债权没有明确的清收计划且在可预见的未来期间不准备收回的，实质上构成对被投资单位的净投资。</a:t>
            </a:r>
            <a:r>
              <a:rPr lang="zh-CN" altLang="en-US" sz="2000" b="1" dirty="0">
                <a:solidFill>
                  <a:srgbClr val="3333FF"/>
                </a:solidFill>
                <a:latin typeface="微软雅黑" panose="020B0503020204020204" pitchFamily="34" charset="-122"/>
              </a:rPr>
              <a:t>但不包括投资企业与被投资企业因销售商品等日常活动产生的长期债权。</a:t>
            </a:r>
            <a:endParaRPr lang="zh-CN" altLang="en-US" sz="2000"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slide(fromLeft)">
                                      <p:cBhvr>
                                        <p:cTn id="7" dur="1000"/>
                                        <p:tgtEl>
                                          <p:spTgt spid="8089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0900"/>
                                        </p:tgtEl>
                                        <p:attrNameLst>
                                          <p:attrName>style.visibility</p:attrName>
                                        </p:attrNameLst>
                                      </p:cBhvr>
                                      <p:to>
                                        <p:strVal val="visible"/>
                                      </p:to>
                                    </p:set>
                                    <p:animEffect transition="in" filter="blinds(horizontal)">
                                      <p:cBhvr>
                                        <p:cTn id="12" dur="500"/>
                                        <p:tgtEl>
                                          <p:spTgt spid="80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animBg="1"/>
      <p:bldP spid="80900"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7" name="AutoShape 2"/>
          <p:cNvSpPr/>
          <p:nvPr/>
        </p:nvSpPr>
        <p:spPr>
          <a:xfrm>
            <a:off x="693738" y="781050"/>
            <a:ext cx="10031412" cy="792163"/>
          </a:xfrm>
          <a:prstGeom prst="downArrowCallout">
            <a:avLst>
              <a:gd name="adj1" fmla="val 237310"/>
              <a:gd name="adj2" fmla="val 237437"/>
              <a:gd name="adj3" fmla="val 22796"/>
              <a:gd name="adj4" fmla="val 66667"/>
            </a:avLst>
          </a:prstGeom>
          <a:noFill/>
          <a:ln w="9525" cap="flat" cmpd="sng">
            <a:solidFill>
              <a:srgbClr val="0000CC"/>
            </a:solidFill>
            <a:prstDash val="solid"/>
            <a:miter/>
            <a:headEnd type="none" w="med" len="med"/>
            <a:tailEnd type="none" w="med" len="med"/>
          </a:ln>
        </p:spPr>
        <p:txBody>
          <a:bodyPr wrap="none" lIns="108850" tIns="54425" rIns="108850" bIns="54425" anchor="ctr" anchorCtr="0"/>
          <a:p>
            <a:pPr algn="ctr" eaLnBrk="1" hangingPunct="1">
              <a:lnSpc>
                <a:spcPct val="110000"/>
              </a:lnSpc>
              <a:spcBef>
                <a:spcPct val="15000"/>
              </a:spcBef>
              <a:buFontTx/>
            </a:pPr>
            <a:r>
              <a:rPr lang="zh-CN" altLang="en-US" sz="2400" b="1" dirty="0">
                <a:solidFill>
                  <a:srgbClr val="C00000"/>
                </a:solidFill>
                <a:latin typeface="微软雅黑" panose="020B0503020204020204" pitchFamily="34" charset="-122"/>
              </a:rPr>
              <a:t>在确认应分担被投资单位发生的亏损时，应当按照以下顺序进行处理：</a:t>
            </a:r>
            <a:endParaRPr lang="zh-CN" altLang="en-US" sz="2400" b="1" dirty="0">
              <a:solidFill>
                <a:srgbClr val="C00000"/>
              </a:solidFill>
              <a:latin typeface="微软雅黑" panose="020B0503020204020204" pitchFamily="34" charset="-122"/>
            </a:endParaRPr>
          </a:p>
        </p:txBody>
      </p:sp>
      <p:sp>
        <p:nvSpPr>
          <p:cNvPr id="81923" name="AutoShape 3"/>
          <p:cNvSpPr/>
          <p:nvPr/>
        </p:nvSpPr>
        <p:spPr>
          <a:xfrm>
            <a:off x="493713" y="1625600"/>
            <a:ext cx="5651500" cy="504825"/>
          </a:xfrm>
          <a:prstGeom prst="roundRect">
            <a:avLst>
              <a:gd name="adj" fmla="val 16667"/>
            </a:avLst>
          </a:prstGeom>
          <a:noFill/>
          <a:ln w="9525" cap="flat" cmpd="sng">
            <a:solidFill>
              <a:srgbClr val="FF3300"/>
            </a:solidFill>
            <a:prstDash val="solid"/>
            <a:headEnd type="none" w="med" len="med"/>
            <a:tailEnd type="none" w="med" len="med"/>
          </a:ln>
        </p:spPr>
        <p:txBody>
          <a:bodyPr wrap="none" lIns="108850" tIns="54425" rIns="108850" bIns="54425" anchor="ctr" anchorCtr="0"/>
          <a:p>
            <a:pPr eaLnBrk="1" hangingPunct="1">
              <a:buFontTx/>
            </a:pPr>
            <a:r>
              <a:rPr lang="zh-CN" altLang="en-US" sz="2400" dirty="0">
                <a:solidFill>
                  <a:srgbClr val="CC0000"/>
                </a:solidFill>
                <a:latin typeface="微软雅黑" panose="020B0503020204020204" pitchFamily="34" charset="-122"/>
              </a:rPr>
              <a:t>首先，</a:t>
            </a:r>
            <a:r>
              <a:rPr lang="zh-CN" altLang="en-US" sz="2400" dirty="0">
                <a:solidFill>
                  <a:srgbClr val="0000CC"/>
                </a:solidFill>
                <a:latin typeface="微软雅黑" panose="020B0503020204020204" pitchFamily="34" charset="-122"/>
              </a:rPr>
              <a:t>减记长期股权投资的账面价值</a:t>
            </a:r>
            <a:endParaRPr lang="zh-CN" altLang="en-US" sz="2400" dirty="0">
              <a:solidFill>
                <a:srgbClr val="0000CC"/>
              </a:solidFill>
              <a:latin typeface="微软雅黑" panose="020B0503020204020204" pitchFamily="34" charset="-122"/>
            </a:endParaRPr>
          </a:p>
        </p:txBody>
      </p:sp>
      <p:sp>
        <p:nvSpPr>
          <p:cNvPr id="81924" name="AutoShape 4"/>
          <p:cNvSpPr/>
          <p:nvPr/>
        </p:nvSpPr>
        <p:spPr>
          <a:xfrm>
            <a:off x="3873500" y="2273300"/>
            <a:ext cx="7512050" cy="865188"/>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buFontTx/>
            </a:pPr>
            <a:r>
              <a:rPr lang="zh-CN" altLang="en-US" sz="2400" dirty="0">
                <a:solidFill>
                  <a:srgbClr val="000000"/>
                </a:solidFill>
                <a:latin typeface="微软雅黑" panose="020B0503020204020204" pitchFamily="34" charset="-122"/>
              </a:rPr>
              <a:t>借：投资收益</a:t>
            </a:r>
            <a:endParaRPr lang="zh-CN" altLang="en-US" sz="2400" dirty="0">
              <a:solidFill>
                <a:srgbClr val="000000"/>
              </a:solidFill>
              <a:latin typeface="微软雅黑" panose="020B0503020204020204" pitchFamily="34" charset="-122"/>
            </a:endParaRPr>
          </a:p>
          <a:p>
            <a:pPr eaLnBrk="1" hangingPunct="1">
              <a:buFontTx/>
            </a:pPr>
            <a:r>
              <a:rPr lang="zh-CN" altLang="en-US" sz="2400" dirty="0">
                <a:solidFill>
                  <a:srgbClr val="000000"/>
                </a:solidFill>
                <a:latin typeface="微软雅黑" panose="020B0503020204020204" pitchFamily="34" charset="-122"/>
              </a:rPr>
              <a:t>       贷：长期股权投资</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公司（损益调整）</a:t>
            </a:r>
            <a:endParaRPr lang="zh-CN" altLang="en-US" sz="2400" dirty="0">
              <a:solidFill>
                <a:srgbClr val="000000"/>
              </a:solidFill>
              <a:latin typeface="微软雅黑" panose="020B0503020204020204" pitchFamily="34" charset="-122"/>
            </a:endParaRPr>
          </a:p>
        </p:txBody>
      </p:sp>
      <p:sp>
        <p:nvSpPr>
          <p:cNvPr id="81925" name="AutoShape 5"/>
          <p:cNvSpPr/>
          <p:nvPr/>
        </p:nvSpPr>
        <p:spPr>
          <a:xfrm>
            <a:off x="442913" y="3408363"/>
            <a:ext cx="5086350" cy="504825"/>
          </a:xfrm>
          <a:prstGeom prst="roundRect">
            <a:avLst>
              <a:gd name="adj" fmla="val 16667"/>
            </a:avLst>
          </a:prstGeom>
          <a:noFill/>
          <a:ln w="9525" cap="flat" cmpd="sng">
            <a:solidFill>
              <a:srgbClr val="FF3300"/>
            </a:solidFill>
            <a:prstDash val="solid"/>
            <a:headEnd type="none" w="med" len="med"/>
            <a:tailEnd type="none" w="med" len="med"/>
          </a:ln>
        </p:spPr>
        <p:txBody>
          <a:bodyPr wrap="none" lIns="108850" tIns="54425" rIns="108850" bIns="54425" anchor="ctr" anchorCtr="0"/>
          <a:p>
            <a:pPr eaLnBrk="1" hangingPunct="1">
              <a:buFontTx/>
            </a:pPr>
            <a:r>
              <a:rPr lang="zh-CN" altLang="en-US" sz="2400" dirty="0">
                <a:solidFill>
                  <a:srgbClr val="CC0000"/>
                </a:solidFill>
                <a:latin typeface="微软雅黑" panose="020B0503020204020204" pitchFamily="34" charset="-122"/>
              </a:rPr>
              <a:t>其次，</a:t>
            </a:r>
            <a:r>
              <a:rPr lang="zh-CN" altLang="en-US" sz="2400" dirty="0">
                <a:solidFill>
                  <a:srgbClr val="0000CC"/>
                </a:solidFill>
                <a:latin typeface="微软雅黑" panose="020B0503020204020204" pitchFamily="34" charset="-122"/>
              </a:rPr>
              <a:t>冲减长期权益的账面价值</a:t>
            </a:r>
            <a:endParaRPr lang="zh-CN" altLang="en-US" sz="2400" dirty="0">
              <a:solidFill>
                <a:srgbClr val="0000CC"/>
              </a:solidFill>
              <a:latin typeface="微软雅黑" panose="020B0503020204020204" pitchFamily="34" charset="-122"/>
            </a:endParaRPr>
          </a:p>
        </p:txBody>
      </p:sp>
      <p:sp>
        <p:nvSpPr>
          <p:cNvPr id="81926" name="AutoShape 6"/>
          <p:cNvSpPr/>
          <p:nvPr/>
        </p:nvSpPr>
        <p:spPr>
          <a:xfrm>
            <a:off x="7277100" y="3276600"/>
            <a:ext cx="4235450" cy="865188"/>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buFontTx/>
            </a:pPr>
            <a:r>
              <a:rPr lang="zh-CN" altLang="en-US" sz="2400" dirty="0">
                <a:solidFill>
                  <a:srgbClr val="000000"/>
                </a:solidFill>
                <a:latin typeface="微软雅黑" panose="020B0503020204020204" pitchFamily="34" charset="-122"/>
              </a:rPr>
              <a:t>借：投资收益</a:t>
            </a:r>
            <a:endParaRPr lang="zh-CN" altLang="en-US" sz="2400" dirty="0">
              <a:solidFill>
                <a:srgbClr val="000000"/>
              </a:solidFill>
              <a:latin typeface="微软雅黑" panose="020B0503020204020204" pitchFamily="34" charset="-122"/>
            </a:endParaRPr>
          </a:p>
          <a:p>
            <a:pPr eaLnBrk="1" hangingPunct="1">
              <a:buFontTx/>
            </a:pPr>
            <a:r>
              <a:rPr lang="zh-CN" altLang="en-US" sz="2400" dirty="0">
                <a:solidFill>
                  <a:srgbClr val="000000"/>
                </a:solidFill>
                <a:latin typeface="微软雅黑" panose="020B0503020204020204" pitchFamily="34" charset="-122"/>
              </a:rPr>
              <a:t>       贷：长期应收款</a:t>
            </a:r>
            <a:endParaRPr lang="zh-CN" altLang="en-US" sz="2400" dirty="0">
              <a:solidFill>
                <a:srgbClr val="000000"/>
              </a:solidFill>
              <a:latin typeface="微软雅黑" panose="020B0503020204020204" pitchFamily="34" charset="-122"/>
            </a:endParaRPr>
          </a:p>
        </p:txBody>
      </p:sp>
      <p:sp>
        <p:nvSpPr>
          <p:cNvPr id="103432" name="Left Arrow 9"/>
          <p:cNvSpPr/>
          <p:nvPr/>
        </p:nvSpPr>
        <p:spPr>
          <a:xfrm rot="10800000">
            <a:off x="5949950" y="3517900"/>
            <a:ext cx="946150" cy="357188"/>
          </a:xfrm>
          <a:prstGeom prst="leftArrow">
            <a:avLst>
              <a:gd name="adj1" fmla="val 52000"/>
              <a:gd name="adj2" fmla="val 65326"/>
            </a:avLst>
          </a:prstGeom>
          <a:gradFill rotWithShape="1">
            <a:gsLst>
              <a:gs pos="0">
                <a:srgbClr val="478017">
                  <a:alpha val="100000"/>
                </a:srgbClr>
              </a:gs>
              <a:gs pos="50000">
                <a:srgbClr val="69B926">
                  <a:alpha val="100000"/>
                </a:srgbClr>
              </a:gs>
              <a:gs pos="100000">
                <a:srgbClr val="FFFFFF">
                  <a:alpha val="100000"/>
                </a:srgbClr>
              </a:gs>
            </a:gsLst>
            <a:lin ang="0" scaled="1"/>
            <a:tileRect/>
          </a:gradFill>
          <a:ln w="12700">
            <a:noFill/>
          </a:ln>
        </p:spPr>
        <p:txBody>
          <a:bodyPr rot="10800000" lIns="108850" tIns="54425" rIns="108850" bIns="54425" anchor="ctr" anchorCtr="0"/>
          <a:p>
            <a:pPr algn="ctr" eaLnBrk="1" hangingPunct="1"/>
            <a:endParaRPr lang="zh-CN" altLang="en-US" dirty="0">
              <a:solidFill>
                <a:srgbClr val="FFFFFF"/>
              </a:solidFill>
              <a:latin typeface="Arial" panose="020B0604020202020204" pitchFamily="34" charset="0"/>
            </a:endParaRPr>
          </a:p>
        </p:txBody>
      </p:sp>
      <p:sp>
        <p:nvSpPr>
          <p:cNvPr id="81928" name="AutoShape 8"/>
          <p:cNvSpPr/>
          <p:nvPr/>
        </p:nvSpPr>
        <p:spPr>
          <a:xfrm>
            <a:off x="396875" y="4318000"/>
            <a:ext cx="7596188" cy="889000"/>
          </a:xfrm>
          <a:prstGeom prst="roundRect">
            <a:avLst>
              <a:gd name="adj" fmla="val 16667"/>
            </a:avLst>
          </a:prstGeom>
          <a:noFill/>
          <a:ln w="9525" cap="flat" cmpd="sng">
            <a:solidFill>
              <a:srgbClr val="FF3300"/>
            </a:solidFill>
            <a:prstDash val="solid"/>
            <a:headEnd type="none" w="med" len="med"/>
            <a:tailEnd type="none" w="med" len="med"/>
          </a:ln>
        </p:spPr>
        <p:txBody>
          <a:bodyPr wrap="none" lIns="108850" tIns="54425" rIns="108850" bIns="54425" anchor="ctr" anchorCtr="0"/>
          <a:p>
            <a:pPr eaLnBrk="1" hangingPunct="1">
              <a:buFontTx/>
            </a:pPr>
            <a:r>
              <a:rPr lang="zh-CN" altLang="en-US" sz="2400" dirty="0">
                <a:solidFill>
                  <a:srgbClr val="CC0000"/>
                </a:solidFill>
                <a:latin typeface="微软雅黑" panose="020B0503020204020204" pitchFamily="34" charset="-122"/>
              </a:rPr>
              <a:t>第三，</a:t>
            </a:r>
            <a:r>
              <a:rPr lang="zh-CN" altLang="en-US" sz="2400" dirty="0">
                <a:solidFill>
                  <a:srgbClr val="0000CC"/>
                </a:solidFill>
                <a:latin typeface="微软雅黑" panose="020B0503020204020204" pitchFamily="34" charset="-122"/>
              </a:rPr>
              <a:t>按照合同或协议约定企业应承担额外义务的，</a:t>
            </a:r>
            <a:endParaRPr lang="zh-CN" altLang="en-US" sz="2400" dirty="0">
              <a:solidFill>
                <a:srgbClr val="0000CC"/>
              </a:solidFill>
              <a:latin typeface="微软雅黑" panose="020B0503020204020204" pitchFamily="34" charset="-122"/>
            </a:endParaRPr>
          </a:p>
          <a:p>
            <a:pPr eaLnBrk="1" hangingPunct="1">
              <a:buFontTx/>
            </a:pPr>
            <a:r>
              <a:rPr lang="zh-CN" altLang="en-US" sz="2400" dirty="0">
                <a:solidFill>
                  <a:srgbClr val="0000CC"/>
                </a:solidFill>
                <a:latin typeface="微软雅黑" panose="020B0503020204020204" pitchFamily="34" charset="-122"/>
              </a:rPr>
              <a:t>应按预计承担的义务确认预计负债，计入当期投资损失。</a:t>
            </a:r>
            <a:endParaRPr lang="zh-CN" altLang="en-US" sz="2400" dirty="0">
              <a:solidFill>
                <a:srgbClr val="0000CC"/>
              </a:solidFill>
              <a:latin typeface="微软雅黑" panose="020B0503020204020204" pitchFamily="34" charset="-122"/>
            </a:endParaRPr>
          </a:p>
        </p:txBody>
      </p:sp>
      <p:sp>
        <p:nvSpPr>
          <p:cNvPr id="81929" name="AutoShape 9"/>
          <p:cNvSpPr/>
          <p:nvPr/>
        </p:nvSpPr>
        <p:spPr>
          <a:xfrm>
            <a:off x="8610600" y="4356100"/>
            <a:ext cx="3073400" cy="865188"/>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buFontTx/>
            </a:pPr>
            <a:r>
              <a:rPr lang="zh-CN" altLang="en-US" sz="2400" dirty="0">
                <a:solidFill>
                  <a:srgbClr val="000000"/>
                </a:solidFill>
                <a:latin typeface="微软雅黑" panose="020B0503020204020204" pitchFamily="34" charset="-122"/>
              </a:rPr>
              <a:t>借：投资收益</a:t>
            </a:r>
            <a:endParaRPr lang="zh-CN" altLang="en-US" sz="2400" dirty="0">
              <a:solidFill>
                <a:srgbClr val="000000"/>
              </a:solidFill>
              <a:latin typeface="微软雅黑" panose="020B0503020204020204" pitchFamily="34" charset="-122"/>
            </a:endParaRPr>
          </a:p>
          <a:p>
            <a:pPr eaLnBrk="1" hangingPunct="1">
              <a:buFontTx/>
            </a:pPr>
            <a:r>
              <a:rPr lang="zh-CN" altLang="en-US" sz="2400" dirty="0">
                <a:solidFill>
                  <a:srgbClr val="000000"/>
                </a:solidFill>
                <a:latin typeface="微软雅黑" panose="020B0503020204020204" pitchFamily="34" charset="-122"/>
              </a:rPr>
              <a:t>       贷：预计负债</a:t>
            </a:r>
            <a:endParaRPr lang="zh-CN" altLang="en-US" sz="2400" dirty="0">
              <a:solidFill>
                <a:srgbClr val="000000"/>
              </a:solidFill>
              <a:latin typeface="微软雅黑" panose="020B0503020204020204" pitchFamily="34" charset="-122"/>
            </a:endParaRPr>
          </a:p>
        </p:txBody>
      </p:sp>
      <p:sp>
        <p:nvSpPr>
          <p:cNvPr id="103435" name="Left Arrow 9"/>
          <p:cNvSpPr/>
          <p:nvPr/>
        </p:nvSpPr>
        <p:spPr>
          <a:xfrm rot="10800000">
            <a:off x="7899400" y="4622800"/>
            <a:ext cx="692150" cy="357188"/>
          </a:xfrm>
          <a:prstGeom prst="leftArrow">
            <a:avLst>
              <a:gd name="adj1" fmla="val 44000"/>
              <a:gd name="adj2" fmla="val 62215"/>
            </a:avLst>
          </a:prstGeom>
          <a:gradFill rotWithShape="1">
            <a:gsLst>
              <a:gs pos="0">
                <a:srgbClr val="478017">
                  <a:alpha val="100000"/>
                </a:srgbClr>
              </a:gs>
              <a:gs pos="50000">
                <a:srgbClr val="69B926">
                  <a:alpha val="100000"/>
                </a:srgbClr>
              </a:gs>
              <a:gs pos="100000">
                <a:srgbClr val="FFFFFF">
                  <a:alpha val="100000"/>
                </a:srgbClr>
              </a:gs>
            </a:gsLst>
            <a:lin ang="0" scaled="1"/>
            <a:tileRect/>
          </a:gradFill>
          <a:ln w="12700">
            <a:noFill/>
          </a:ln>
        </p:spPr>
        <p:txBody>
          <a:bodyPr rot="10800000" lIns="108850" tIns="54425" rIns="108850" bIns="54425" anchor="ctr" anchorCtr="0"/>
          <a:p>
            <a:pPr algn="ctr" eaLnBrk="1" hangingPunct="1"/>
            <a:endParaRPr lang="zh-CN" altLang="en-US" dirty="0">
              <a:solidFill>
                <a:srgbClr val="FFFFFF"/>
              </a:solidFill>
              <a:latin typeface="Arial" panose="020B0604020202020204" pitchFamily="34" charset="0"/>
            </a:endParaRPr>
          </a:p>
        </p:txBody>
      </p:sp>
      <p:sp>
        <p:nvSpPr>
          <p:cNvPr id="81931" name="AutoShape 11"/>
          <p:cNvSpPr/>
          <p:nvPr/>
        </p:nvSpPr>
        <p:spPr>
          <a:xfrm>
            <a:off x="385763" y="5402263"/>
            <a:ext cx="11328400" cy="576262"/>
          </a:xfrm>
          <a:prstGeom prst="roundRect">
            <a:avLst>
              <a:gd name="adj" fmla="val 16667"/>
            </a:avLst>
          </a:prstGeom>
          <a:noFill/>
          <a:ln w="9525" cap="flat" cmpd="sng">
            <a:solidFill>
              <a:srgbClr val="FF3300"/>
            </a:solidFill>
            <a:prstDash val="lgDashDotDot"/>
            <a:headEnd type="none" w="med" len="med"/>
            <a:tailEnd type="none" w="med" len="med"/>
          </a:ln>
        </p:spPr>
        <p:txBody>
          <a:bodyPr wrap="none" lIns="108850" tIns="54425" rIns="108850" bIns="54425" anchor="ctr" anchorCtr="0"/>
          <a:p>
            <a:pPr eaLnBrk="1" hangingPunct="1">
              <a:buFontTx/>
            </a:pPr>
            <a:r>
              <a:rPr lang="en-US" altLang="zh-CN" sz="2400" dirty="0">
                <a:solidFill>
                  <a:srgbClr val="FF3300"/>
                </a:solidFill>
                <a:latin typeface="微软雅黑" panose="020B0503020204020204" pitchFamily="34" charset="-122"/>
              </a:rPr>
              <a:t>●</a:t>
            </a:r>
            <a:r>
              <a:rPr lang="zh-CN" altLang="en-US" sz="2400" dirty="0">
                <a:solidFill>
                  <a:srgbClr val="3333FF"/>
                </a:solidFill>
                <a:latin typeface="微软雅黑" panose="020B0503020204020204" pitchFamily="34" charset="-122"/>
              </a:rPr>
              <a:t>按上述顺序确认投资损失后仍有未确认的亏损分担额，应在账外备查登记。</a:t>
            </a:r>
            <a:r>
              <a:rPr lang="zh-CN" altLang="en-US" sz="2400" dirty="0">
                <a:latin typeface="微软雅黑" panose="020B0503020204020204" pitchFamily="34" charset="-122"/>
              </a:rPr>
              <a:t> </a:t>
            </a:r>
            <a:endParaRPr lang="zh-CN" altLang="en-US" sz="2400"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Effect transition="in" filter="slide(fromLeft)">
                                      <p:cBhvr>
                                        <p:cTn id="7" dur="1000"/>
                                        <p:tgtEl>
                                          <p:spTgt spid="81923"/>
                                        </p:tgtEl>
                                      </p:cBhvr>
                                    </p:animEffect>
                                  </p:childTnLst>
                                </p:cTn>
                              </p:par>
                            </p:childTnLst>
                          </p:cTn>
                        </p:par>
                        <p:par>
                          <p:cTn id="8" fill="hold">
                            <p:stCondLst>
                              <p:cond delay="1000"/>
                            </p:stCondLst>
                            <p:childTnLst>
                              <p:par>
                                <p:cTn id="9" presetID="12" presetClass="entr" presetSubtype="8" fill="hold" grpId="0" nodeType="afterEffect">
                                  <p:stCondLst>
                                    <p:cond delay="0"/>
                                  </p:stCondLst>
                                  <p:childTnLst>
                                    <p:set>
                                      <p:cBhvr>
                                        <p:cTn id="10" dur="1" fill="hold">
                                          <p:stCondLst>
                                            <p:cond delay="0"/>
                                          </p:stCondLst>
                                        </p:cTn>
                                        <p:tgtEl>
                                          <p:spTgt spid="81924"/>
                                        </p:tgtEl>
                                        <p:attrNameLst>
                                          <p:attrName>style.visibility</p:attrName>
                                        </p:attrNameLst>
                                      </p:cBhvr>
                                      <p:to>
                                        <p:strVal val="visible"/>
                                      </p:to>
                                    </p:set>
                                    <p:animEffect transition="in" filter="slide(fromLeft)">
                                      <p:cBhvr>
                                        <p:cTn id="11" dur="1000"/>
                                        <p:tgtEl>
                                          <p:spTgt spid="81924"/>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8" fill="hold" grpId="0" nodeType="clickEffect">
                                  <p:stCondLst>
                                    <p:cond delay="0"/>
                                  </p:stCondLst>
                                  <p:childTnLst>
                                    <p:set>
                                      <p:cBhvr>
                                        <p:cTn id="15" dur="1" fill="hold">
                                          <p:stCondLst>
                                            <p:cond delay="0"/>
                                          </p:stCondLst>
                                        </p:cTn>
                                        <p:tgtEl>
                                          <p:spTgt spid="81925"/>
                                        </p:tgtEl>
                                        <p:attrNameLst>
                                          <p:attrName>style.visibility</p:attrName>
                                        </p:attrNameLst>
                                      </p:cBhvr>
                                      <p:to>
                                        <p:strVal val="visible"/>
                                      </p:to>
                                    </p:set>
                                    <p:animEffect transition="in" filter="slide(fromLeft)">
                                      <p:cBhvr>
                                        <p:cTn id="16" dur="1000"/>
                                        <p:tgtEl>
                                          <p:spTgt spid="8192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3432"/>
                                        </p:tgtEl>
                                        <p:attrNameLst>
                                          <p:attrName>style.visibility</p:attrName>
                                        </p:attrNameLst>
                                      </p:cBhvr>
                                      <p:to>
                                        <p:strVal val="visible"/>
                                      </p:to>
                                    </p:set>
                                    <p:animEffect transition="in" filter="fade">
                                      <p:cBhvr>
                                        <p:cTn id="20" dur="500"/>
                                        <p:tgtEl>
                                          <p:spTgt spid="103432"/>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81926"/>
                                        </p:tgtEl>
                                        <p:attrNameLst>
                                          <p:attrName>style.visibility</p:attrName>
                                        </p:attrNameLst>
                                      </p:cBhvr>
                                      <p:to>
                                        <p:strVal val="visible"/>
                                      </p:to>
                                    </p:set>
                                    <p:animEffect transition="in" filter="slide(fromLeft)">
                                      <p:cBhvr>
                                        <p:cTn id="24" dur="1000"/>
                                        <p:tgtEl>
                                          <p:spTgt spid="8192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81928"/>
                                        </p:tgtEl>
                                        <p:attrNameLst>
                                          <p:attrName>style.visibility</p:attrName>
                                        </p:attrNameLst>
                                      </p:cBhvr>
                                      <p:to>
                                        <p:strVal val="visible"/>
                                      </p:to>
                                    </p:set>
                                    <p:animEffect transition="in" filter="slide(fromLeft)">
                                      <p:cBhvr>
                                        <p:cTn id="29" dur="1000"/>
                                        <p:tgtEl>
                                          <p:spTgt spid="81928"/>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03435"/>
                                        </p:tgtEl>
                                        <p:attrNameLst>
                                          <p:attrName>style.visibility</p:attrName>
                                        </p:attrNameLst>
                                      </p:cBhvr>
                                      <p:to>
                                        <p:strVal val="visible"/>
                                      </p:to>
                                    </p:set>
                                    <p:animEffect transition="in" filter="fade">
                                      <p:cBhvr>
                                        <p:cTn id="33" dur="500"/>
                                        <p:tgtEl>
                                          <p:spTgt spid="103435"/>
                                        </p:tgtEl>
                                      </p:cBhvr>
                                    </p:animEffect>
                                  </p:childTnLst>
                                </p:cTn>
                              </p:par>
                            </p:childTnLst>
                          </p:cTn>
                        </p:par>
                        <p:par>
                          <p:cTn id="34" fill="hold">
                            <p:stCondLst>
                              <p:cond delay="1500"/>
                            </p:stCondLst>
                            <p:childTnLst>
                              <p:par>
                                <p:cTn id="35" presetID="12" presetClass="entr" presetSubtype="8" fill="hold" grpId="0" nodeType="afterEffect">
                                  <p:stCondLst>
                                    <p:cond delay="0"/>
                                  </p:stCondLst>
                                  <p:childTnLst>
                                    <p:set>
                                      <p:cBhvr>
                                        <p:cTn id="36" dur="1" fill="hold">
                                          <p:stCondLst>
                                            <p:cond delay="0"/>
                                          </p:stCondLst>
                                        </p:cTn>
                                        <p:tgtEl>
                                          <p:spTgt spid="81929"/>
                                        </p:tgtEl>
                                        <p:attrNameLst>
                                          <p:attrName>style.visibility</p:attrName>
                                        </p:attrNameLst>
                                      </p:cBhvr>
                                      <p:to>
                                        <p:strVal val="visible"/>
                                      </p:to>
                                    </p:set>
                                    <p:animEffect transition="in" filter="slide(fromLeft)">
                                      <p:cBhvr>
                                        <p:cTn id="37" dur="1000"/>
                                        <p:tgtEl>
                                          <p:spTgt spid="81929"/>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grpId="0" nodeType="clickEffect">
                                  <p:stCondLst>
                                    <p:cond delay="0"/>
                                  </p:stCondLst>
                                  <p:childTnLst>
                                    <p:set>
                                      <p:cBhvr>
                                        <p:cTn id="41" dur="1" fill="hold">
                                          <p:stCondLst>
                                            <p:cond delay="0"/>
                                          </p:stCondLst>
                                        </p:cTn>
                                        <p:tgtEl>
                                          <p:spTgt spid="81931"/>
                                        </p:tgtEl>
                                        <p:attrNameLst>
                                          <p:attrName>style.visibility</p:attrName>
                                        </p:attrNameLst>
                                      </p:cBhvr>
                                      <p:to>
                                        <p:strVal val="visible"/>
                                      </p:to>
                                    </p:set>
                                    <p:animEffect transition="in" filter="slide(fromLeft)">
                                      <p:cBhvr>
                                        <p:cTn id="42" dur="1000"/>
                                        <p:tgtEl>
                                          <p:spTgt spid="81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animBg="1"/>
      <p:bldP spid="81924" grpId="0" animBg="1"/>
      <p:bldP spid="81925" grpId="0" animBg="1"/>
      <p:bldP spid="81926" grpId="0" animBg="1"/>
      <p:bldP spid="103432" grpId="0" animBg="1"/>
      <p:bldP spid="81928" grpId="0" animBg="1"/>
      <p:bldP spid="81929" grpId="0" animBg="1"/>
      <p:bldP spid="103435" grpId="0" animBg="1"/>
      <p:bldP spid="819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 Box 2"/>
          <p:cNvSpPr txBox="1"/>
          <p:nvPr/>
        </p:nvSpPr>
        <p:spPr>
          <a:xfrm>
            <a:off x="2120900" y="1384300"/>
            <a:ext cx="9739313" cy="958850"/>
          </a:xfrm>
          <a:prstGeom prst="rect">
            <a:avLst/>
          </a:prstGeom>
          <a:noFill/>
          <a:ln w="9525" cap="flat" cmpd="sng">
            <a:solidFill>
              <a:srgbClr val="0000CC"/>
            </a:solidFill>
            <a:prstDash val="lgDashDot"/>
            <a:miter/>
            <a:headEnd type="none" w="med" len="med"/>
            <a:tailEnd type="none" w="med" len="med"/>
          </a:ln>
        </p:spPr>
        <p:txBody>
          <a:bodyPr lIns="108850" tIns="54425" rIns="108850" bIns="54425">
            <a:spAutoFit/>
          </a:bodyPr>
          <a:p>
            <a:pPr eaLnBrk="1" hangingPunct="1">
              <a:lnSpc>
                <a:spcPct val="115000"/>
              </a:lnSpc>
              <a:spcBef>
                <a:spcPct val="50000"/>
              </a:spcBef>
              <a:buFontTx/>
            </a:pPr>
            <a:r>
              <a:rPr lang="zh-CN" altLang="en-US" sz="2400" b="1" dirty="0">
                <a:solidFill>
                  <a:srgbClr val="CC0000"/>
                </a:solidFill>
                <a:latin typeface="微软雅黑" panose="020B0503020204020204" pitchFamily="34" charset="-122"/>
              </a:rPr>
              <a:t>重大影响</a:t>
            </a:r>
            <a:r>
              <a:rPr lang="en-US" altLang="zh-CN" sz="2400" b="1" dirty="0">
                <a:solidFill>
                  <a:srgbClr val="CC0000"/>
                </a:solidFill>
                <a:latin typeface="微软雅黑" panose="020B0503020204020204" pitchFamily="34" charset="-122"/>
              </a:rPr>
              <a:t>——</a:t>
            </a:r>
            <a:r>
              <a:rPr lang="zh-CN" altLang="en-US" sz="2400" dirty="0">
                <a:latin typeface="微软雅黑" panose="020B0503020204020204" pitchFamily="34" charset="-122"/>
              </a:rPr>
              <a:t>是指投资方对被投资单位的财务和经营政策有</a:t>
            </a:r>
            <a:r>
              <a:rPr lang="zh-CN" altLang="en-US" sz="2400" dirty="0">
                <a:solidFill>
                  <a:srgbClr val="0000CC"/>
                </a:solidFill>
                <a:latin typeface="微软雅黑" panose="020B0503020204020204" pitchFamily="34" charset="-122"/>
              </a:rPr>
              <a:t>参与决策</a:t>
            </a:r>
            <a:r>
              <a:rPr lang="zh-CN" altLang="en-US" sz="2400" dirty="0">
                <a:latin typeface="微软雅黑" panose="020B0503020204020204" pitchFamily="34" charset="-122"/>
              </a:rPr>
              <a:t>的权力，但</a:t>
            </a:r>
            <a:r>
              <a:rPr lang="zh-CN" altLang="en-US" sz="2400" dirty="0">
                <a:solidFill>
                  <a:srgbClr val="0000CC"/>
                </a:solidFill>
                <a:latin typeface="微软雅黑" panose="020B0503020204020204" pitchFamily="34" charset="-122"/>
              </a:rPr>
              <a:t>并不能够控制</a:t>
            </a:r>
            <a:r>
              <a:rPr lang="zh-CN" altLang="en-US" sz="2400" dirty="0">
                <a:latin typeface="微软雅黑" panose="020B0503020204020204" pitchFamily="34" charset="-122"/>
              </a:rPr>
              <a:t>或者与其他方一起</a:t>
            </a:r>
            <a:r>
              <a:rPr lang="zh-CN" altLang="en-US" sz="2400" dirty="0">
                <a:solidFill>
                  <a:srgbClr val="0000CC"/>
                </a:solidFill>
                <a:latin typeface="微软雅黑" panose="020B0503020204020204" pitchFamily="34" charset="-122"/>
              </a:rPr>
              <a:t>共同控制</a:t>
            </a:r>
            <a:r>
              <a:rPr lang="zh-CN" altLang="en-US" sz="2400" dirty="0">
                <a:latin typeface="微软雅黑" panose="020B0503020204020204" pitchFamily="34" charset="-122"/>
              </a:rPr>
              <a:t>这些政策的制定。 </a:t>
            </a:r>
            <a:endParaRPr lang="zh-CN" altLang="en-US" sz="2400" dirty="0">
              <a:latin typeface="微软雅黑" panose="020B0503020204020204" pitchFamily="34" charset="-122"/>
            </a:endParaRPr>
          </a:p>
        </p:txBody>
      </p:sp>
      <p:sp>
        <p:nvSpPr>
          <p:cNvPr id="22532" name="AutoShape 5"/>
          <p:cNvSpPr/>
          <p:nvPr/>
        </p:nvSpPr>
        <p:spPr>
          <a:xfrm>
            <a:off x="266700" y="1270000"/>
            <a:ext cx="1866900" cy="935038"/>
          </a:xfrm>
          <a:custGeom>
            <a:avLst/>
            <a:gdLst>
              <a:gd name="txL" fmla="*/ 3375 w 21600"/>
              <a:gd name="txT" fmla="*/ 4185 h 21600"/>
              <a:gd name="txR" fmla="*/ 17320 w 21600"/>
              <a:gd name="txB" fmla="*/ 17415 h 21600"/>
            </a:gdLst>
            <a:ahLst/>
            <a:cxnLst>
              <a:cxn ang="17694720">
                <a:pos x="1262923" y="0"/>
              </a:cxn>
              <a:cxn ang="11796480">
                <a:pos x="0" y="467519"/>
              </a:cxn>
              <a:cxn ang="5898240">
                <a:pos x="1262923" y="935038"/>
              </a:cxn>
              <a:cxn ang="0">
                <a:pos x="1866900" y="467519"/>
              </a:cxn>
            </a:cxnLst>
            <a:rect l="txL" t="txT" r="txR" b="txB"/>
            <a:pathLst>
              <a:path w="21600" h="21600">
                <a:moveTo>
                  <a:pt x="14612" y="0"/>
                </a:moveTo>
                <a:lnTo>
                  <a:pt x="14612" y="4185"/>
                </a:lnTo>
                <a:lnTo>
                  <a:pt x="3375" y="4185"/>
                </a:lnTo>
                <a:lnTo>
                  <a:pt x="3375" y="17415"/>
                </a:lnTo>
                <a:lnTo>
                  <a:pt x="14612" y="17415"/>
                </a:lnTo>
                <a:lnTo>
                  <a:pt x="14612" y="21600"/>
                </a:lnTo>
                <a:lnTo>
                  <a:pt x="21600" y="10800"/>
                </a:lnTo>
                <a:lnTo>
                  <a:pt x="14612" y="0"/>
                </a:lnTo>
                <a:close/>
              </a:path>
              <a:path w="21600" h="21600">
                <a:moveTo>
                  <a:pt x="1350" y="4185"/>
                </a:moveTo>
                <a:lnTo>
                  <a:pt x="1350" y="17415"/>
                </a:lnTo>
                <a:lnTo>
                  <a:pt x="2700" y="17415"/>
                </a:lnTo>
                <a:lnTo>
                  <a:pt x="2700" y="4185"/>
                </a:lnTo>
                <a:lnTo>
                  <a:pt x="1350" y="4185"/>
                </a:lnTo>
                <a:close/>
              </a:path>
              <a:path w="21600" h="21600">
                <a:moveTo>
                  <a:pt x="0" y="4185"/>
                </a:moveTo>
                <a:lnTo>
                  <a:pt x="0" y="17415"/>
                </a:lnTo>
                <a:lnTo>
                  <a:pt x="675" y="17415"/>
                </a:lnTo>
                <a:lnTo>
                  <a:pt x="675" y="4185"/>
                </a:lnTo>
                <a:lnTo>
                  <a:pt x="0" y="4185"/>
                </a:lnTo>
                <a:close/>
              </a:path>
            </a:pathLst>
          </a:custGeom>
          <a:gradFill rotWithShape="1">
            <a:gsLst>
              <a:gs pos="0">
                <a:srgbClr val="5E6D76"/>
              </a:gs>
              <a:gs pos="50000">
                <a:srgbClr val="CCECFF"/>
              </a:gs>
              <a:gs pos="100000">
                <a:srgbClr val="5E6D76"/>
              </a:gs>
            </a:gsLst>
            <a:lin ang="5400000" scaled="1"/>
            <a:tileRect/>
          </a:gradFill>
          <a:ln w="9525" cap="flat" cmpd="sng">
            <a:solidFill>
              <a:srgbClr val="CCECFF"/>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400" b="1" dirty="0">
                <a:solidFill>
                  <a:srgbClr val="FF3300"/>
                </a:solidFill>
                <a:latin typeface="微软雅黑" panose="020B0503020204020204" pitchFamily="34" charset="-122"/>
              </a:rPr>
              <a:t>重大影响</a:t>
            </a:r>
            <a:endParaRPr lang="zh-CN" altLang="en-US" sz="2400" b="1" dirty="0">
              <a:solidFill>
                <a:srgbClr val="FF3300"/>
              </a:solidFill>
              <a:latin typeface="微软雅黑" panose="020B0503020204020204" pitchFamily="34" charset="-122"/>
            </a:endParaRPr>
          </a:p>
        </p:txBody>
      </p:sp>
      <p:sp>
        <p:nvSpPr>
          <p:cNvPr id="16394" name="AutoShape 10"/>
          <p:cNvSpPr/>
          <p:nvPr/>
        </p:nvSpPr>
        <p:spPr>
          <a:xfrm>
            <a:off x="317500" y="2540000"/>
            <a:ext cx="11531600" cy="2565400"/>
          </a:xfrm>
          <a:prstGeom prst="wedgeRectCallout">
            <a:avLst>
              <a:gd name="adj1" fmla="val -37241"/>
              <a:gd name="adj2" fmla="val -61139"/>
            </a:avLst>
          </a:prstGeom>
          <a:noFill/>
          <a:ln w="9525" cap="flat" cmpd="sng">
            <a:solidFill>
              <a:srgbClr val="FF0000"/>
            </a:solidFill>
            <a:prstDash val="lgDashDotDot"/>
            <a:miter/>
            <a:headEnd type="none" w="med" len="med"/>
            <a:tailEnd type="none" w="med" len="med"/>
          </a:ln>
        </p:spPr>
        <p:txBody>
          <a:bodyPr lIns="108850" tIns="54425" rIns="108850" bIns="54425"/>
          <a:p>
            <a:pPr eaLnBrk="1" hangingPunct="1">
              <a:lnSpc>
                <a:spcPct val="120000"/>
              </a:lnSpc>
              <a:buFontTx/>
            </a:pPr>
            <a:r>
              <a:rPr lang="zh-CN" altLang="en-US" b="1" dirty="0">
                <a:solidFill>
                  <a:srgbClr val="0000CC"/>
                </a:solidFill>
                <a:latin typeface="微软雅黑" panose="020B0503020204020204" pitchFamily="34" charset="-122"/>
              </a:rPr>
              <a:t>投资企业直接或通过子公司间接拥有被投资单位</a:t>
            </a:r>
            <a:r>
              <a:rPr lang="en-US" altLang="zh-CN" b="1" dirty="0">
                <a:solidFill>
                  <a:srgbClr val="CC0000"/>
                </a:solidFill>
                <a:latin typeface="微软雅黑" panose="020B0503020204020204" pitchFamily="34" charset="-122"/>
              </a:rPr>
              <a:t>20%</a:t>
            </a:r>
            <a:r>
              <a:rPr lang="zh-CN" altLang="en-US" b="1" dirty="0">
                <a:solidFill>
                  <a:srgbClr val="CC0000"/>
                </a:solidFill>
                <a:latin typeface="微软雅黑" panose="020B0503020204020204" pitchFamily="34" charset="-122"/>
              </a:rPr>
              <a:t>以上但低于</a:t>
            </a:r>
            <a:r>
              <a:rPr lang="en-US" altLang="zh-CN" b="1" dirty="0">
                <a:solidFill>
                  <a:srgbClr val="CC0000"/>
                </a:solidFill>
                <a:latin typeface="微软雅黑" panose="020B0503020204020204" pitchFamily="34" charset="-122"/>
              </a:rPr>
              <a:t>50%</a:t>
            </a:r>
            <a:r>
              <a:rPr lang="zh-CN" altLang="en-US" b="1" dirty="0">
                <a:solidFill>
                  <a:srgbClr val="0000CC"/>
                </a:solidFill>
                <a:latin typeface="微软雅黑" panose="020B0503020204020204" pitchFamily="34" charset="-122"/>
              </a:rPr>
              <a:t>的表决权股份时，一般认为对被投资单位具有重大影响。</a:t>
            </a:r>
            <a:r>
              <a:rPr lang="zh-CN" altLang="en-US" sz="1900" b="1" dirty="0">
                <a:latin typeface="微软雅黑" panose="020B0503020204020204" pitchFamily="34" charset="-122"/>
              </a:rPr>
              <a:t>表决权股份的比例</a:t>
            </a:r>
            <a:r>
              <a:rPr lang="zh-CN" altLang="en-US" sz="1900" b="1" dirty="0">
                <a:solidFill>
                  <a:srgbClr val="CC0000"/>
                </a:solidFill>
                <a:latin typeface="微软雅黑" panose="020B0503020204020204" pitchFamily="34" charset="-122"/>
              </a:rPr>
              <a:t>低于</a:t>
            </a:r>
            <a:r>
              <a:rPr lang="en-US" altLang="zh-CN" sz="1900" b="1" dirty="0">
                <a:solidFill>
                  <a:srgbClr val="CC0000"/>
                </a:solidFill>
                <a:latin typeface="微软雅黑" panose="020B0503020204020204" pitchFamily="34" charset="-122"/>
              </a:rPr>
              <a:t>20</a:t>
            </a:r>
            <a:r>
              <a:rPr lang="zh-CN" altLang="en-US" sz="1900" b="1" dirty="0">
                <a:solidFill>
                  <a:srgbClr val="CC0000"/>
                </a:solidFill>
                <a:latin typeface="微软雅黑" panose="020B0503020204020204" pitchFamily="34" charset="-122"/>
              </a:rPr>
              <a:t>％，</a:t>
            </a:r>
            <a:r>
              <a:rPr lang="zh-CN" altLang="en-US" sz="1900" b="1" dirty="0">
                <a:latin typeface="微软雅黑" panose="020B0503020204020204" pitchFamily="34" charset="-122"/>
              </a:rPr>
              <a:t>但符合下列情况之一的，应认为对被投资单位具有重大影响：</a:t>
            </a:r>
            <a:endParaRPr lang="zh-CN" altLang="en-US" sz="1900" b="1" dirty="0">
              <a:latin typeface="微软雅黑" panose="020B0503020204020204" pitchFamily="34" charset="-122"/>
            </a:endParaRPr>
          </a:p>
          <a:p>
            <a:pPr eaLnBrk="1" hangingPunct="1">
              <a:lnSpc>
                <a:spcPct val="120000"/>
              </a:lnSpc>
              <a:buFontTx/>
            </a:pPr>
            <a:r>
              <a:rPr lang="zh-CN" altLang="en-US" sz="1900" b="1" dirty="0">
                <a:latin typeface="微软雅黑" panose="020B0503020204020204" pitchFamily="34" charset="-122"/>
              </a:rPr>
              <a:t>①在被投资单位的董事会或类似权力机构中派有代表。</a:t>
            </a:r>
            <a:endParaRPr lang="zh-CN" altLang="en-US" sz="1900" b="1" dirty="0">
              <a:latin typeface="微软雅黑" panose="020B0503020204020204" pitchFamily="34" charset="-122"/>
            </a:endParaRPr>
          </a:p>
          <a:p>
            <a:pPr eaLnBrk="1" hangingPunct="1">
              <a:lnSpc>
                <a:spcPct val="120000"/>
              </a:lnSpc>
              <a:buFontTx/>
            </a:pPr>
            <a:r>
              <a:rPr lang="zh-CN" altLang="en-US" sz="1900" b="1" dirty="0">
                <a:latin typeface="微软雅黑" panose="020B0503020204020204" pitchFamily="34" charset="-122"/>
              </a:rPr>
              <a:t>②参与被投资单位的政策制定过程，包括股利分配政策等的制定。</a:t>
            </a:r>
            <a:endParaRPr lang="zh-CN" altLang="en-US" sz="1900" b="1" dirty="0">
              <a:latin typeface="微软雅黑" panose="020B0503020204020204" pitchFamily="34" charset="-122"/>
            </a:endParaRPr>
          </a:p>
          <a:p>
            <a:pPr eaLnBrk="1" hangingPunct="1">
              <a:lnSpc>
                <a:spcPct val="120000"/>
              </a:lnSpc>
              <a:buFontTx/>
            </a:pPr>
            <a:r>
              <a:rPr lang="zh-CN" altLang="en-US" sz="1900" b="1" dirty="0">
                <a:latin typeface="微软雅黑" panose="020B0503020204020204" pitchFamily="34" charset="-122"/>
              </a:rPr>
              <a:t>③与被投资单位之间发生重要交易。</a:t>
            </a:r>
            <a:endParaRPr lang="zh-CN" altLang="en-US" sz="1900" b="1" dirty="0">
              <a:latin typeface="微软雅黑" panose="020B0503020204020204" pitchFamily="34" charset="-122"/>
            </a:endParaRPr>
          </a:p>
          <a:p>
            <a:pPr eaLnBrk="1" hangingPunct="1">
              <a:lnSpc>
                <a:spcPct val="120000"/>
              </a:lnSpc>
              <a:buFontTx/>
            </a:pPr>
            <a:r>
              <a:rPr lang="zh-CN" altLang="en-US" sz="1900" b="1" dirty="0">
                <a:latin typeface="微软雅黑" panose="020B0503020204020204" pitchFamily="34" charset="-122"/>
              </a:rPr>
              <a:t>④向被投资单位派出管理人员。</a:t>
            </a:r>
            <a:endParaRPr lang="zh-CN" altLang="en-US" sz="1900" b="1" dirty="0">
              <a:latin typeface="微软雅黑" panose="020B0503020204020204" pitchFamily="34" charset="-122"/>
            </a:endParaRPr>
          </a:p>
          <a:p>
            <a:pPr eaLnBrk="1" hangingPunct="1">
              <a:lnSpc>
                <a:spcPct val="120000"/>
              </a:lnSpc>
              <a:buFontTx/>
            </a:pPr>
            <a:r>
              <a:rPr lang="zh-CN" altLang="en-US" sz="1900" b="1" dirty="0">
                <a:latin typeface="微软雅黑" panose="020B0503020204020204" pitchFamily="34" charset="-122"/>
              </a:rPr>
              <a:t>⑤向被投资单位提供关键技术资料。</a:t>
            </a:r>
            <a:endParaRPr lang="zh-CN" altLang="en-US" sz="1900" b="1" dirty="0">
              <a:latin typeface="微软雅黑" panose="020B0503020204020204" pitchFamily="34" charset="-122"/>
            </a:endParaRPr>
          </a:p>
        </p:txBody>
      </p:sp>
      <p:sp>
        <p:nvSpPr>
          <p:cNvPr id="16395" name="AutoShape 11"/>
          <p:cNvSpPr/>
          <p:nvPr/>
        </p:nvSpPr>
        <p:spPr>
          <a:xfrm>
            <a:off x="3149600" y="736600"/>
            <a:ext cx="8737600" cy="546100"/>
          </a:xfrm>
          <a:prstGeom prst="wedgeRectCallout">
            <a:avLst>
              <a:gd name="adj1" fmla="val -54870"/>
              <a:gd name="adj2" fmla="val 84301"/>
            </a:avLst>
          </a:prstGeom>
          <a:noFill/>
          <a:ln w="9525" cap="flat" cmpd="sng">
            <a:solidFill>
              <a:srgbClr val="FF0000"/>
            </a:solidFill>
            <a:prstDash val="solid"/>
            <a:miter/>
            <a:headEnd type="none" w="med" len="med"/>
            <a:tailEnd type="none" w="med" len="med"/>
          </a:ln>
        </p:spPr>
        <p:txBody>
          <a:bodyPr lIns="108850" tIns="54425" rIns="108850" bIns="54425"/>
          <a:p>
            <a:pPr eaLnBrk="1" hangingPunct="1">
              <a:lnSpc>
                <a:spcPct val="110000"/>
              </a:lnSpc>
              <a:spcBef>
                <a:spcPct val="50000"/>
              </a:spcBef>
              <a:buFontTx/>
            </a:pPr>
            <a:r>
              <a:rPr lang="zh-CN" altLang="en-US" sz="2000" b="1" dirty="0">
                <a:latin typeface="微软雅黑" panose="020B0503020204020204" pitchFamily="34" charset="-122"/>
              </a:rPr>
              <a:t>投资企业能够对被投资单位施加重大影响的</a:t>
            </a:r>
            <a:r>
              <a:rPr lang="en-US" altLang="zh-CN" sz="2000" b="1" dirty="0">
                <a:latin typeface="微软雅黑" panose="020B0503020204020204" pitchFamily="34" charset="-122"/>
              </a:rPr>
              <a:t>——</a:t>
            </a:r>
            <a:r>
              <a:rPr lang="zh-CN" altLang="en-US" sz="2000" b="1" dirty="0">
                <a:latin typeface="微软雅黑" panose="020B0503020204020204" pitchFamily="34" charset="-122"/>
              </a:rPr>
              <a:t>被投资单位为其</a:t>
            </a:r>
            <a:r>
              <a:rPr lang="zh-CN" altLang="en-US" sz="2000" b="1" dirty="0">
                <a:solidFill>
                  <a:srgbClr val="CC0000"/>
                </a:solidFill>
                <a:latin typeface="微软雅黑" panose="020B0503020204020204" pitchFamily="34" charset="-122"/>
              </a:rPr>
              <a:t>联营企业</a:t>
            </a:r>
            <a:r>
              <a:rPr lang="zh-CN" altLang="en-US" sz="2000" b="1" dirty="0">
                <a:latin typeface="微软雅黑" panose="020B0503020204020204" pitchFamily="34" charset="-122"/>
              </a:rPr>
              <a:t>。 </a:t>
            </a:r>
            <a:endParaRPr lang="zh-CN" altLang="en-US" sz="2000" dirty="0">
              <a:latin typeface="微软雅黑" panose="020B0503020204020204" pitchFamily="34" charset="-122"/>
            </a:endParaRPr>
          </a:p>
        </p:txBody>
      </p:sp>
      <p:sp>
        <p:nvSpPr>
          <p:cNvPr id="125960" name="Rectangle 8"/>
          <p:cNvSpPr/>
          <p:nvPr/>
        </p:nvSpPr>
        <p:spPr>
          <a:xfrm>
            <a:off x="292100" y="5291138"/>
            <a:ext cx="11544300" cy="711200"/>
          </a:xfrm>
          <a:prstGeom prst="rect">
            <a:avLst/>
          </a:prstGeom>
          <a:noFill/>
          <a:ln w="9525" cap="flat" cmpd="sng">
            <a:solidFill>
              <a:schemeClr val="tx1"/>
            </a:solidFill>
            <a:prstDash val="lgDashDotDot"/>
            <a:miter/>
            <a:headEnd type="none" w="med" len="med"/>
            <a:tailEnd type="none" w="med" len="med"/>
          </a:ln>
        </p:spPr>
        <p:txBody>
          <a:bodyPr>
            <a:spAutoFit/>
          </a:bodyPr>
          <a:p>
            <a:pPr eaLnBrk="1" hangingPunct="1"/>
            <a:r>
              <a:rPr lang="en-US" altLang="zh-CN" b="1" dirty="0">
                <a:solidFill>
                  <a:srgbClr val="FF3300"/>
                </a:solidFill>
                <a:latin typeface="Arial" panose="020B0604020202020204" pitchFamily="34" charset="0"/>
              </a:rPr>
              <a:t>◆</a:t>
            </a:r>
            <a:r>
              <a:rPr lang="zh-CN" altLang="en-US" sz="2000" b="1" dirty="0">
                <a:latin typeface="Arial" panose="020B0604020202020204" pitchFamily="34" charset="0"/>
              </a:rPr>
              <a:t>企业在确定能否对被投资单位施加重大影响时，考虑企业和其他方持有的现行可执行潜在表决权的影响，</a:t>
            </a:r>
            <a:r>
              <a:rPr lang="zh-CN" altLang="en-US" sz="2000" b="1" dirty="0">
                <a:solidFill>
                  <a:srgbClr val="0000CC"/>
                </a:solidFill>
                <a:latin typeface="Arial" panose="020B0604020202020204" pitchFamily="34" charset="0"/>
              </a:rPr>
              <a:t>如被投资单位发行的现行可转换的认股权证、股份期权及可转换公司债券等的影响。</a:t>
            </a:r>
            <a:endParaRPr lang="zh-CN" altLang="en-US" sz="2000" b="1" dirty="0">
              <a:solidFill>
                <a:srgbClr val="0000CC"/>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linds(horizont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6395"/>
                                        </p:tgtEl>
                                        <p:attrNameLst>
                                          <p:attrName>style.visibility</p:attrName>
                                        </p:attrNameLst>
                                      </p:cBhvr>
                                      <p:to>
                                        <p:strVal val="visible"/>
                                      </p:to>
                                    </p:set>
                                    <p:anim calcmode="lin" valueType="num">
                                      <p:cBhvr additive="base">
                                        <p:cTn id="12" dur="1000" fill="hold"/>
                                        <p:tgtEl>
                                          <p:spTgt spid="16395"/>
                                        </p:tgtEl>
                                        <p:attrNameLst>
                                          <p:attrName>ppt_x</p:attrName>
                                        </p:attrNameLst>
                                      </p:cBhvr>
                                      <p:tavLst>
                                        <p:tav tm="0">
                                          <p:val>
                                            <p:strVal val="1+#ppt_w/2"/>
                                          </p:val>
                                        </p:tav>
                                        <p:tav tm="100000">
                                          <p:val>
                                            <p:strVal val="#ppt_x"/>
                                          </p:val>
                                        </p:tav>
                                      </p:tavLst>
                                    </p:anim>
                                    <p:anim calcmode="lin" valueType="num">
                                      <p:cBhvr additive="base">
                                        <p:cTn id="13" dur="1000" fill="hold"/>
                                        <p:tgtEl>
                                          <p:spTgt spid="1639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6394"/>
                                        </p:tgtEl>
                                        <p:attrNameLst>
                                          <p:attrName>style.visibility</p:attrName>
                                        </p:attrNameLst>
                                      </p:cBhvr>
                                      <p:to>
                                        <p:strVal val="visible"/>
                                      </p:to>
                                    </p:set>
                                    <p:anim calcmode="lin" valueType="num">
                                      <p:cBhvr additive="base">
                                        <p:cTn id="18" dur="1000" fill="hold"/>
                                        <p:tgtEl>
                                          <p:spTgt spid="16394"/>
                                        </p:tgtEl>
                                        <p:attrNameLst>
                                          <p:attrName>ppt_x</p:attrName>
                                        </p:attrNameLst>
                                      </p:cBhvr>
                                      <p:tavLst>
                                        <p:tav tm="0">
                                          <p:val>
                                            <p:strVal val="0-#ppt_w/2"/>
                                          </p:val>
                                        </p:tav>
                                        <p:tav tm="100000">
                                          <p:val>
                                            <p:strVal val="#ppt_x"/>
                                          </p:val>
                                        </p:tav>
                                      </p:tavLst>
                                    </p:anim>
                                    <p:anim calcmode="lin" valueType="num">
                                      <p:cBhvr additive="base">
                                        <p:cTn id="19" dur="1000" fill="hold"/>
                                        <p:tgtEl>
                                          <p:spTgt spid="1639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25960"/>
                                        </p:tgtEl>
                                        <p:attrNameLst>
                                          <p:attrName>style.visibility</p:attrName>
                                        </p:attrNameLst>
                                      </p:cBhvr>
                                      <p:to>
                                        <p:strVal val="visible"/>
                                      </p:to>
                                    </p:set>
                                    <p:animEffect transition="in" filter="blinds(horizontal)">
                                      <p:cBhvr>
                                        <p:cTn id="24" dur="500"/>
                                        <p:tgtEl>
                                          <p:spTgt spid="1259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6394" grpId="0" animBg="1"/>
      <p:bldP spid="16395" grpId="0" animBg="1"/>
      <p:bldP spid="125960"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1" name="Text Box 2"/>
          <p:cNvSpPr txBox="1"/>
          <p:nvPr/>
        </p:nvSpPr>
        <p:spPr>
          <a:xfrm>
            <a:off x="598488" y="887413"/>
            <a:ext cx="11233150" cy="4933950"/>
          </a:xfrm>
          <a:prstGeom prst="rect">
            <a:avLst/>
          </a:prstGeom>
          <a:noFill/>
          <a:ln w="9525">
            <a:noFill/>
          </a:ln>
        </p:spPr>
        <p:txBody>
          <a:bodyPr lIns="108850" tIns="54425" rIns="108850" bIns="54425">
            <a:spAutoFit/>
          </a:bodyPr>
          <a:p>
            <a:pPr eaLnBrk="1" hangingPunct="1">
              <a:lnSpc>
                <a:spcPct val="155000"/>
              </a:lnSpc>
              <a:spcBef>
                <a:spcPct val="45000"/>
              </a:spcBef>
              <a:buFontTx/>
            </a:pPr>
            <a:r>
              <a:rPr lang="en-US" altLang="zh-CN" sz="2800" b="1" dirty="0">
                <a:solidFill>
                  <a:srgbClr val="CC0000"/>
                </a:solidFill>
                <a:latin typeface="微软雅黑" panose="020B0503020204020204" pitchFamily="34" charset="-122"/>
              </a:rPr>
              <a:t>【</a:t>
            </a:r>
            <a:r>
              <a:rPr lang="zh-CN" altLang="en-US" sz="2800" b="1" dirty="0">
                <a:solidFill>
                  <a:srgbClr val="CC0000"/>
                </a:solidFill>
                <a:latin typeface="微软雅黑" panose="020B0503020204020204" pitchFamily="34" charset="-122"/>
              </a:rPr>
              <a:t>例题</a:t>
            </a:r>
            <a:r>
              <a:rPr lang="en-US" altLang="zh-CN" sz="2800" b="1" dirty="0">
                <a:solidFill>
                  <a:srgbClr val="CC0000"/>
                </a:solidFill>
                <a:latin typeface="微软雅黑" panose="020B0503020204020204" pitchFamily="34" charset="-122"/>
              </a:rPr>
              <a:t>12·</a:t>
            </a:r>
            <a:r>
              <a:rPr lang="zh-CN" altLang="en-US" sz="2800" b="1" dirty="0">
                <a:solidFill>
                  <a:srgbClr val="CC0000"/>
                </a:solidFill>
                <a:latin typeface="微软雅黑" panose="020B0503020204020204" pitchFamily="34" charset="-122"/>
              </a:rPr>
              <a:t>计算题</a:t>
            </a:r>
            <a:r>
              <a:rPr lang="en-US" altLang="zh-CN" sz="2800" b="1" dirty="0">
                <a:solidFill>
                  <a:srgbClr val="CC0000"/>
                </a:solidFill>
                <a:latin typeface="微软雅黑" panose="020B0503020204020204" pitchFamily="34" charset="-122"/>
              </a:rPr>
              <a:t>】</a:t>
            </a:r>
            <a:r>
              <a:rPr lang="zh-CN" altLang="en-US" sz="2800" dirty="0">
                <a:solidFill>
                  <a:srgbClr val="000000"/>
                </a:solidFill>
                <a:latin typeface="微软雅黑" panose="020B0503020204020204" pitchFamily="34" charset="-122"/>
              </a:rPr>
              <a:t>甲公司持有</a:t>
            </a:r>
            <a:r>
              <a:rPr lang="en-US" altLang="zh-CN" sz="2800" dirty="0">
                <a:solidFill>
                  <a:srgbClr val="000000"/>
                </a:solidFill>
                <a:latin typeface="微软雅黑" panose="020B0503020204020204" pitchFamily="34" charset="-122"/>
              </a:rPr>
              <a:t>C</a:t>
            </a:r>
            <a:r>
              <a:rPr lang="zh-CN" altLang="en-US" sz="2800" dirty="0">
                <a:solidFill>
                  <a:srgbClr val="000000"/>
                </a:solidFill>
                <a:latin typeface="微软雅黑" panose="020B0503020204020204" pitchFamily="34" charset="-122"/>
              </a:rPr>
              <a:t>公司</a:t>
            </a:r>
            <a:r>
              <a:rPr lang="en-US" altLang="zh-CN" sz="2800" dirty="0">
                <a:solidFill>
                  <a:srgbClr val="000000"/>
                </a:solidFill>
                <a:latin typeface="微软雅黑" panose="020B0503020204020204" pitchFamily="34" charset="-122"/>
              </a:rPr>
              <a:t>40%</a:t>
            </a:r>
            <a:r>
              <a:rPr lang="zh-CN" altLang="en-US" sz="2800" dirty="0">
                <a:solidFill>
                  <a:srgbClr val="000000"/>
                </a:solidFill>
                <a:latin typeface="微软雅黑" panose="020B0503020204020204" pitchFamily="34" charset="-122"/>
              </a:rPr>
              <a:t>的股权，</a:t>
            </a:r>
            <a:r>
              <a:rPr lang="en-US" altLang="zh-CN" sz="2800" dirty="0">
                <a:solidFill>
                  <a:srgbClr val="000000"/>
                </a:solidFill>
                <a:latin typeface="微软雅黑" panose="020B0503020204020204" pitchFamily="34" charset="-122"/>
              </a:rPr>
              <a:t>2017</a:t>
            </a:r>
            <a:r>
              <a:rPr lang="zh-CN" altLang="en-US" sz="2800" dirty="0">
                <a:solidFill>
                  <a:srgbClr val="000000"/>
                </a:solidFill>
                <a:latin typeface="微软雅黑" panose="020B0503020204020204" pitchFamily="34" charset="-122"/>
              </a:rPr>
              <a:t>年</a:t>
            </a:r>
            <a:r>
              <a:rPr lang="en-US" altLang="zh-CN" sz="2800" dirty="0">
                <a:solidFill>
                  <a:srgbClr val="000000"/>
                </a:solidFill>
                <a:latin typeface="微软雅黑" panose="020B0503020204020204" pitchFamily="34" charset="-122"/>
              </a:rPr>
              <a:t>12</a:t>
            </a:r>
            <a:r>
              <a:rPr lang="zh-CN" altLang="en-US" sz="2800" dirty="0">
                <a:solidFill>
                  <a:srgbClr val="000000"/>
                </a:solidFill>
                <a:latin typeface="微软雅黑" panose="020B0503020204020204" pitchFamily="34" charset="-122"/>
              </a:rPr>
              <a:t>月</a:t>
            </a:r>
            <a:r>
              <a:rPr lang="en-US" altLang="zh-CN" sz="2800" dirty="0">
                <a:solidFill>
                  <a:srgbClr val="000000"/>
                </a:solidFill>
                <a:latin typeface="微软雅黑" panose="020B0503020204020204" pitchFamily="34" charset="-122"/>
              </a:rPr>
              <a:t>31</a:t>
            </a:r>
            <a:r>
              <a:rPr lang="zh-CN" altLang="en-US" sz="2800" dirty="0">
                <a:solidFill>
                  <a:srgbClr val="000000"/>
                </a:solidFill>
                <a:latin typeface="微软雅黑" panose="020B0503020204020204" pitchFamily="34" charset="-122"/>
              </a:rPr>
              <a:t>日投资的账面价值为</a:t>
            </a:r>
            <a:r>
              <a:rPr lang="en-US" altLang="zh-CN" sz="2800" dirty="0">
                <a:solidFill>
                  <a:srgbClr val="000000"/>
                </a:solidFill>
                <a:latin typeface="微软雅黑" panose="020B0503020204020204" pitchFamily="34" charset="-122"/>
              </a:rPr>
              <a:t>1 200</a:t>
            </a:r>
            <a:r>
              <a:rPr lang="zh-CN" altLang="en-US" sz="2800" dirty="0">
                <a:solidFill>
                  <a:srgbClr val="000000"/>
                </a:solidFill>
                <a:latin typeface="微软雅黑" panose="020B0503020204020204" pitchFamily="34" charset="-122"/>
              </a:rPr>
              <a:t>万元。</a:t>
            </a:r>
            <a:r>
              <a:rPr lang="en-US" altLang="zh-CN" sz="2800" dirty="0">
                <a:solidFill>
                  <a:srgbClr val="000000"/>
                </a:solidFill>
                <a:latin typeface="微软雅黑" panose="020B0503020204020204" pitchFamily="34" charset="-122"/>
              </a:rPr>
              <a:t>C</a:t>
            </a:r>
            <a:r>
              <a:rPr lang="zh-CN" altLang="en-US" sz="2800" dirty="0">
                <a:solidFill>
                  <a:srgbClr val="000000"/>
                </a:solidFill>
                <a:latin typeface="微软雅黑" panose="020B0503020204020204" pitchFamily="34" charset="-122"/>
              </a:rPr>
              <a:t>公司</a:t>
            </a:r>
            <a:r>
              <a:rPr lang="en-US" altLang="zh-CN" sz="2800" dirty="0">
                <a:solidFill>
                  <a:srgbClr val="000000"/>
                </a:solidFill>
                <a:latin typeface="微软雅黑" panose="020B0503020204020204" pitchFamily="34" charset="-122"/>
              </a:rPr>
              <a:t>2018</a:t>
            </a:r>
            <a:r>
              <a:rPr lang="zh-CN" altLang="en-US" sz="2800" dirty="0">
                <a:solidFill>
                  <a:srgbClr val="000000"/>
                </a:solidFill>
                <a:latin typeface="微软雅黑" panose="020B0503020204020204" pitchFamily="34" charset="-122"/>
              </a:rPr>
              <a:t>年发生净亏损</a:t>
            </a:r>
            <a:r>
              <a:rPr lang="en-US" altLang="zh-CN" sz="2800" dirty="0">
                <a:solidFill>
                  <a:srgbClr val="000000"/>
                </a:solidFill>
                <a:latin typeface="微软雅黑" panose="020B0503020204020204" pitchFamily="34" charset="-122"/>
              </a:rPr>
              <a:t>4 000</a:t>
            </a:r>
            <a:r>
              <a:rPr lang="zh-CN" altLang="en-US" sz="2800" dirty="0">
                <a:solidFill>
                  <a:srgbClr val="000000"/>
                </a:solidFill>
                <a:latin typeface="微软雅黑" panose="020B0503020204020204" pitchFamily="34" charset="-122"/>
              </a:rPr>
              <a:t>万元。甲公司账上有应收</a:t>
            </a:r>
            <a:r>
              <a:rPr lang="en-US" altLang="zh-CN" sz="2800" dirty="0">
                <a:solidFill>
                  <a:srgbClr val="000000"/>
                </a:solidFill>
                <a:latin typeface="微软雅黑" panose="020B0503020204020204" pitchFamily="34" charset="-122"/>
              </a:rPr>
              <a:t>C</a:t>
            </a:r>
            <a:r>
              <a:rPr lang="zh-CN" altLang="en-US" sz="2800" dirty="0">
                <a:solidFill>
                  <a:srgbClr val="000000"/>
                </a:solidFill>
                <a:latin typeface="微软雅黑" panose="020B0503020204020204" pitchFamily="34" charset="-122"/>
              </a:rPr>
              <a:t>公司长期应收款</a:t>
            </a:r>
            <a:r>
              <a:rPr lang="en-US" altLang="zh-CN" sz="2800" dirty="0">
                <a:solidFill>
                  <a:srgbClr val="000000"/>
                </a:solidFill>
                <a:latin typeface="微软雅黑" panose="020B0503020204020204" pitchFamily="34" charset="-122"/>
              </a:rPr>
              <a:t>300</a:t>
            </a:r>
            <a:r>
              <a:rPr lang="zh-CN" altLang="en-US" sz="2800" dirty="0">
                <a:solidFill>
                  <a:srgbClr val="000000"/>
                </a:solidFill>
                <a:latin typeface="微软雅黑" panose="020B0503020204020204" pitchFamily="34" charset="-122"/>
              </a:rPr>
              <a:t>万元（符合长期权益的条件），假定取得投资时被投资单位各资产公允价值等于账面价值，双方采用的会计政策、会计期间相同。</a:t>
            </a:r>
            <a:endParaRPr lang="zh-CN" altLang="en-US" sz="2800" dirty="0">
              <a:latin typeface="微软雅黑" panose="020B0503020204020204" pitchFamily="34" charset="-122"/>
            </a:endParaRPr>
          </a:p>
          <a:p>
            <a:pPr eaLnBrk="1" hangingPunct="1">
              <a:lnSpc>
                <a:spcPct val="155000"/>
              </a:lnSpc>
              <a:spcBef>
                <a:spcPct val="45000"/>
              </a:spcBef>
              <a:buFontTx/>
            </a:pPr>
            <a:r>
              <a:rPr lang="zh-CN" altLang="en-US" sz="2800" dirty="0">
                <a:solidFill>
                  <a:srgbClr val="3333FF"/>
                </a:solidFill>
                <a:latin typeface="微软雅黑" panose="020B0503020204020204" pitchFamily="34" charset="-122"/>
              </a:rPr>
              <a:t>要求：</a:t>
            </a:r>
            <a:r>
              <a:rPr lang="zh-CN" altLang="en-US" sz="2800" dirty="0">
                <a:solidFill>
                  <a:srgbClr val="000000"/>
                </a:solidFill>
                <a:latin typeface="微软雅黑" panose="020B0503020204020204" pitchFamily="34" charset="-122"/>
              </a:rPr>
              <a:t>计算甲公司</a:t>
            </a:r>
            <a:r>
              <a:rPr lang="en-US" altLang="zh-CN" sz="2800" dirty="0">
                <a:solidFill>
                  <a:srgbClr val="000000"/>
                </a:solidFill>
                <a:latin typeface="微软雅黑" panose="020B0503020204020204" pitchFamily="34" charset="-122"/>
              </a:rPr>
              <a:t>2018</a:t>
            </a:r>
            <a:r>
              <a:rPr lang="zh-CN" altLang="en-US" sz="2800" dirty="0">
                <a:solidFill>
                  <a:srgbClr val="000000"/>
                </a:solidFill>
                <a:latin typeface="微软雅黑" panose="020B0503020204020204" pitchFamily="34" charset="-122"/>
              </a:rPr>
              <a:t>年度应确认的对</a:t>
            </a:r>
            <a:r>
              <a:rPr lang="en-US" altLang="zh-CN" sz="2800" dirty="0">
                <a:solidFill>
                  <a:srgbClr val="000000"/>
                </a:solidFill>
                <a:latin typeface="微软雅黑" panose="020B0503020204020204" pitchFamily="34" charset="-122"/>
              </a:rPr>
              <a:t>C</a:t>
            </a:r>
            <a:r>
              <a:rPr lang="zh-CN" altLang="en-US" sz="2800" dirty="0">
                <a:solidFill>
                  <a:srgbClr val="000000"/>
                </a:solidFill>
                <a:latin typeface="微软雅黑" panose="020B0503020204020204" pitchFamily="34" charset="-122"/>
              </a:rPr>
              <a:t>公司长期股权投资的投资损益并编制相关会计分录。</a:t>
            </a:r>
            <a:r>
              <a:rPr lang="zh-CN" altLang="en-US" sz="2800" dirty="0">
                <a:latin typeface="微软雅黑" panose="020B0503020204020204" pitchFamily="34" charset="-122"/>
              </a:rPr>
              <a:t> </a:t>
            </a:r>
            <a:endParaRPr lang="zh-CN" altLang="en-US" sz="2800" dirty="0">
              <a:latin typeface="微软雅黑" panose="020B0503020204020204" pitchFamily="34"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Text Box 2"/>
          <p:cNvSpPr txBox="1"/>
          <p:nvPr/>
        </p:nvSpPr>
        <p:spPr>
          <a:xfrm>
            <a:off x="649288" y="960438"/>
            <a:ext cx="10909300" cy="4592637"/>
          </a:xfrm>
          <a:prstGeom prst="rect">
            <a:avLst/>
          </a:prstGeom>
          <a:noFill/>
          <a:ln w="9525">
            <a:noFill/>
          </a:ln>
        </p:spPr>
        <p:txBody>
          <a:bodyPr lIns="108850" tIns="54425" rIns="108850" bIns="54425">
            <a:spAutoFit/>
          </a:bodyPr>
          <a:p>
            <a:pPr eaLnBrk="1" hangingPunct="1">
              <a:lnSpc>
                <a:spcPct val="120000"/>
              </a:lnSpc>
              <a:spcBef>
                <a:spcPct val="35000"/>
              </a:spcBef>
              <a:buFontTx/>
            </a:pPr>
            <a:r>
              <a:rPr lang="en-US" altLang="zh-CN" sz="2800" b="1" dirty="0">
                <a:solidFill>
                  <a:srgbClr val="0000CC"/>
                </a:solidFill>
                <a:latin typeface="微软雅黑" panose="020B0503020204020204" pitchFamily="34" charset="-122"/>
              </a:rPr>
              <a:t>【</a:t>
            </a:r>
            <a:r>
              <a:rPr lang="zh-CN" altLang="en-US" sz="2800" b="1" dirty="0">
                <a:solidFill>
                  <a:srgbClr val="0000CC"/>
                </a:solidFill>
                <a:latin typeface="微软雅黑" panose="020B0503020204020204" pitchFamily="34" charset="-122"/>
              </a:rPr>
              <a:t>答案</a:t>
            </a:r>
            <a:r>
              <a:rPr lang="en-US" altLang="zh-CN" sz="2800" b="1" dirty="0">
                <a:solidFill>
                  <a:srgbClr val="0000CC"/>
                </a:solidFill>
                <a:latin typeface="微软雅黑" panose="020B0503020204020204" pitchFamily="34" charset="-122"/>
              </a:rPr>
              <a:t>】</a:t>
            </a:r>
            <a:endParaRPr lang="en-US" altLang="zh-CN" sz="2800" b="1" dirty="0">
              <a:solidFill>
                <a:srgbClr val="0000CC"/>
              </a:solidFill>
              <a:latin typeface="微软雅黑" panose="020B0503020204020204" pitchFamily="34" charset="-122"/>
            </a:endParaRPr>
          </a:p>
          <a:p>
            <a:pPr eaLnBrk="1" hangingPunct="1">
              <a:lnSpc>
                <a:spcPct val="120000"/>
              </a:lnSpc>
              <a:spcBef>
                <a:spcPct val="35000"/>
              </a:spcBef>
              <a:buFontTx/>
            </a:pPr>
            <a:r>
              <a:rPr lang="zh-CN" altLang="en-US" sz="2800" dirty="0">
                <a:solidFill>
                  <a:srgbClr val="000000"/>
                </a:solidFill>
                <a:latin typeface="微软雅黑" panose="020B0503020204020204" pitchFamily="34" charset="-122"/>
              </a:rPr>
              <a:t>甲公司有关会计处理如下：</a:t>
            </a:r>
            <a:endParaRPr lang="zh-CN" altLang="en-US" sz="2800" dirty="0">
              <a:solidFill>
                <a:srgbClr val="000000"/>
              </a:solidFill>
              <a:latin typeface="微软雅黑" panose="020B0503020204020204" pitchFamily="34" charset="-122"/>
            </a:endParaRPr>
          </a:p>
          <a:p>
            <a:pPr algn="just" eaLnBrk="1" hangingPunct="1">
              <a:lnSpc>
                <a:spcPct val="120000"/>
              </a:lnSpc>
              <a:spcBef>
                <a:spcPct val="35000"/>
              </a:spcBef>
              <a:buFontTx/>
            </a:pPr>
            <a:r>
              <a:rPr lang="en-US" altLang="zh-CN" sz="2800" dirty="0">
                <a:solidFill>
                  <a:srgbClr val="000000"/>
                </a:solidFill>
                <a:latin typeface="微软雅黑" panose="020B0503020204020204" pitchFamily="34" charset="-122"/>
              </a:rPr>
              <a:t>2018</a:t>
            </a:r>
            <a:r>
              <a:rPr lang="zh-CN" altLang="en-US" sz="2800" dirty="0">
                <a:solidFill>
                  <a:srgbClr val="000000"/>
                </a:solidFill>
                <a:latin typeface="微软雅黑" panose="020B0503020204020204" pitchFamily="34" charset="-122"/>
              </a:rPr>
              <a:t>年度甲公司应分担损失</a:t>
            </a:r>
            <a:endParaRPr lang="zh-CN" altLang="en-US" sz="2800" dirty="0">
              <a:solidFill>
                <a:srgbClr val="000000"/>
              </a:solidFill>
              <a:latin typeface="微软雅黑" panose="020B0503020204020204" pitchFamily="34" charset="-122"/>
            </a:endParaRPr>
          </a:p>
          <a:p>
            <a:pPr algn="just" eaLnBrk="1" hangingPunct="1">
              <a:lnSpc>
                <a:spcPct val="120000"/>
              </a:lnSpc>
              <a:spcBef>
                <a:spcPct val="35000"/>
              </a:spcBef>
              <a:buFontTx/>
            </a:pPr>
            <a:r>
              <a:rPr lang="zh-CN" altLang="en-US" sz="2800" dirty="0">
                <a:solidFill>
                  <a:srgbClr val="000000"/>
                </a:solidFill>
                <a:latin typeface="微软雅黑" panose="020B0503020204020204" pitchFamily="34" charset="-122"/>
              </a:rPr>
              <a:t>＝</a:t>
            </a:r>
            <a:r>
              <a:rPr lang="en-US" altLang="zh-CN" sz="2800" dirty="0">
                <a:solidFill>
                  <a:srgbClr val="000000"/>
                </a:solidFill>
                <a:latin typeface="微软雅黑" panose="020B0503020204020204" pitchFamily="34" charset="-122"/>
              </a:rPr>
              <a:t>4 000×40%</a:t>
            </a:r>
            <a:r>
              <a:rPr lang="zh-CN" altLang="en-US" sz="2800" dirty="0">
                <a:solidFill>
                  <a:srgbClr val="000000"/>
                </a:solidFill>
                <a:latin typeface="微软雅黑" panose="020B0503020204020204" pitchFamily="34" charset="-122"/>
              </a:rPr>
              <a:t>＝</a:t>
            </a:r>
            <a:r>
              <a:rPr lang="en-US" altLang="zh-CN" sz="2800" dirty="0">
                <a:solidFill>
                  <a:srgbClr val="000000"/>
                </a:solidFill>
                <a:latin typeface="微软雅黑" panose="020B0503020204020204" pitchFamily="34" charset="-122"/>
              </a:rPr>
              <a:t>1 600</a:t>
            </a:r>
            <a:r>
              <a:rPr lang="zh-CN" altLang="en-US" sz="2800" dirty="0">
                <a:solidFill>
                  <a:srgbClr val="000000"/>
                </a:solidFill>
                <a:latin typeface="微软雅黑" panose="020B0503020204020204" pitchFamily="34" charset="-122"/>
              </a:rPr>
              <a:t>万元 </a:t>
            </a:r>
            <a:r>
              <a:rPr lang="en-US" altLang="zh-CN" sz="2800" dirty="0">
                <a:solidFill>
                  <a:srgbClr val="000000"/>
                </a:solidFill>
                <a:latin typeface="微软雅黑" panose="020B0503020204020204" pitchFamily="34" charset="-122"/>
              </a:rPr>
              <a:t>&gt; </a:t>
            </a:r>
            <a:r>
              <a:rPr lang="zh-CN" altLang="en-US" sz="2800" dirty="0">
                <a:solidFill>
                  <a:srgbClr val="000000"/>
                </a:solidFill>
                <a:latin typeface="微软雅黑" panose="020B0503020204020204" pitchFamily="34" charset="-122"/>
              </a:rPr>
              <a:t>投资账面价值</a:t>
            </a:r>
            <a:r>
              <a:rPr lang="en-US" altLang="zh-CN" sz="2800" dirty="0">
                <a:solidFill>
                  <a:srgbClr val="000000"/>
                </a:solidFill>
                <a:latin typeface="微软雅黑" panose="020B0503020204020204" pitchFamily="34" charset="-122"/>
              </a:rPr>
              <a:t>1 200</a:t>
            </a:r>
            <a:r>
              <a:rPr lang="zh-CN" altLang="en-US" sz="2800" dirty="0">
                <a:solidFill>
                  <a:srgbClr val="000000"/>
                </a:solidFill>
                <a:latin typeface="微软雅黑" panose="020B0503020204020204" pitchFamily="34" charset="-122"/>
              </a:rPr>
              <a:t>万元</a:t>
            </a:r>
            <a:endParaRPr lang="zh-CN" altLang="en-US" sz="2800" dirty="0">
              <a:solidFill>
                <a:srgbClr val="000000"/>
              </a:solidFill>
              <a:latin typeface="微软雅黑" panose="020B0503020204020204" pitchFamily="34" charset="-122"/>
            </a:endParaRPr>
          </a:p>
          <a:p>
            <a:pPr algn="just" eaLnBrk="1" hangingPunct="1">
              <a:lnSpc>
                <a:spcPct val="120000"/>
              </a:lnSpc>
              <a:spcBef>
                <a:spcPct val="35000"/>
              </a:spcBef>
              <a:buFontTx/>
            </a:pPr>
            <a:r>
              <a:rPr lang="zh-CN" altLang="en-US" sz="2800" dirty="0">
                <a:solidFill>
                  <a:srgbClr val="000000"/>
                </a:solidFill>
                <a:latin typeface="微软雅黑" panose="020B0503020204020204" pitchFamily="34" charset="-122"/>
              </a:rPr>
              <a:t>首先，冲减长期股权投资账面价值：</a:t>
            </a:r>
            <a:endParaRPr lang="zh-CN" altLang="en-US" sz="2800" dirty="0">
              <a:solidFill>
                <a:srgbClr val="000000"/>
              </a:solidFill>
              <a:latin typeface="微软雅黑" panose="020B0503020204020204" pitchFamily="34" charset="-122"/>
            </a:endParaRPr>
          </a:p>
          <a:p>
            <a:pPr algn="just" eaLnBrk="1" hangingPunct="1">
              <a:lnSpc>
                <a:spcPct val="120000"/>
              </a:lnSpc>
              <a:spcBef>
                <a:spcPct val="35000"/>
              </a:spcBef>
              <a:buFontTx/>
            </a:pPr>
            <a:r>
              <a:rPr lang="zh-CN" altLang="en-US" sz="2800" dirty="0">
                <a:solidFill>
                  <a:srgbClr val="000000"/>
                </a:solidFill>
                <a:latin typeface="微软雅黑" panose="020B0503020204020204" pitchFamily="34" charset="-122"/>
              </a:rPr>
              <a:t>借：投资收益                                        </a:t>
            </a:r>
            <a:r>
              <a:rPr lang="en-US" altLang="zh-CN" sz="2800" dirty="0">
                <a:solidFill>
                  <a:srgbClr val="000000"/>
                </a:solidFill>
                <a:latin typeface="微软雅黑" panose="020B0503020204020204" pitchFamily="34" charset="-122"/>
              </a:rPr>
              <a:t>1 200</a:t>
            </a:r>
            <a:endParaRPr lang="en-US" altLang="zh-CN" sz="2800" dirty="0">
              <a:solidFill>
                <a:srgbClr val="000000"/>
              </a:solidFill>
              <a:latin typeface="微软雅黑" panose="020B0503020204020204" pitchFamily="34" charset="-122"/>
            </a:endParaRPr>
          </a:p>
          <a:p>
            <a:pPr algn="just" eaLnBrk="1" hangingPunct="1">
              <a:lnSpc>
                <a:spcPct val="120000"/>
              </a:lnSpc>
              <a:spcBef>
                <a:spcPct val="35000"/>
              </a:spcBef>
              <a:buFontTx/>
            </a:pPr>
            <a:r>
              <a:rPr lang="en-US" altLang="zh-CN" sz="2800" dirty="0">
                <a:solidFill>
                  <a:srgbClr val="000000"/>
                </a:solidFill>
                <a:latin typeface="微软雅黑" panose="020B0503020204020204" pitchFamily="34" charset="-122"/>
              </a:rPr>
              <a:t>       </a:t>
            </a:r>
            <a:r>
              <a:rPr lang="zh-CN" altLang="en-US" sz="2800" dirty="0">
                <a:solidFill>
                  <a:srgbClr val="000000"/>
                </a:solidFill>
                <a:latin typeface="微软雅黑" panose="020B0503020204020204" pitchFamily="34" charset="-122"/>
              </a:rPr>
              <a:t>贷：长期股权投资</a:t>
            </a:r>
            <a:r>
              <a:rPr lang="en-US" altLang="zh-CN" sz="2800" dirty="0">
                <a:solidFill>
                  <a:srgbClr val="000000"/>
                </a:solidFill>
                <a:latin typeface="微软雅黑" panose="020B0503020204020204" pitchFamily="34" charset="-122"/>
              </a:rPr>
              <a:t>——C</a:t>
            </a:r>
            <a:r>
              <a:rPr lang="zh-CN" altLang="en-US" sz="2800" dirty="0">
                <a:solidFill>
                  <a:srgbClr val="000000"/>
                </a:solidFill>
                <a:latin typeface="微软雅黑" panose="020B0503020204020204" pitchFamily="34" charset="-122"/>
              </a:rPr>
              <a:t>公司（损益调整）   </a:t>
            </a:r>
            <a:r>
              <a:rPr lang="en-US" altLang="zh-CN" sz="2800" dirty="0">
                <a:solidFill>
                  <a:srgbClr val="000000"/>
                </a:solidFill>
                <a:latin typeface="微软雅黑" panose="020B0503020204020204" pitchFamily="34" charset="-122"/>
              </a:rPr>
              <a:t>1 200</a:t>
            </a:r>
            <a:endParaRPr lang="en-US" altLang="zh-CN" sz="28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0">
                                            <p:txEl>
                                              <p:charRg st="68" end="85"/>
                                            </p:txEl>
                                          </p:spTgt>
                                        </p:tgtEl>
                                        <p:attrNameLst>
                                          <p:attrName>style.visibility</p:attrName>
                                        </p:attrNameLst>
                                      </p:cBhvr>
                                      <p:to>
                                        <p:strVal val="visible"/>
                                      </p:to>
                                    </p:set>
                                    <p:animEffect transition="in" filter="blinds(horizontal)">
                                      <p:cBhvr>
                                        <p:cTn id="7" dur="500"/>
                                        <p:tgtEl>
                                          <p:spTgt spid="83970">
                                            <p:txEl>
                                              <p:charRg st="68" end="8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3970">
                                            <p:txEl>
                                              <p:charRg st="85" end="137"/>
                                            </p:txEl>
                                          </p:spTgt>
                                        </p:tgtEl>
                                        <p:attrNameLst>
                                          <p:attrName>style.visibility</p:attrName>
                                        </p:attrNameLst>
                                      </p:cBhvr>
                                      <p:to>
                                        <p:strVal val="visible"/>
                                      </p:to>
                                    </p:set>
                                    <p:animEffect transition="in" filter="blinds(horizontal)">
                                      <p:cBhvr>
                                        <p:cTn id="10" dur="500"/>
                                        <p:tgtEl>
                                          <p:spTgt spid="83970">
                                            <p:txEl>
                                              <p:charRg st="85" end="137"/>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3970">
                                            <p:txEl>
                                              <p:charRg st="137" end="172"/>
                                            </p:txEl>
                                          </p:spTgt>
                                        </p:tgtEl>
                                        <p:attrNameLst>
                                          <p:attrName>style.visibility</p:attrName>
                                        </p:attrNameLst>
                                      </p:cBhvr>
                                      <p:to>
                                        <p:strVal val="visible"/>
                                      </p:to>
                                    </p:set>
                                    <p:animEffect transition="in" filter="blinds(horizontal)">
                                      <p:cBhvr>
                                        <p:cTn id="13" dur="500"/>
                                        <p:tgtEl>
                                          <p:spTgt spid="83970">
                                            <p:txEl>
                                              <p:charRg st="137" end="1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Text Box 2"/>
          <p:cNvSpPr txBox="1"/>
          <p:nvPr/>
        </p:nvSpPr>
        <p:spPr>
          <a:xfrm>
            <a:off x="661988" y="782638"/>
            <a:ext cx="10566400" cy="5216525"/>
          </a:xfrm>
          <a:prstGeom prst="rect">
            <a:avLst/>
          </a:prstGeom>
          <a:noFill/>
          <a:ln w="9525">
            <a:noFill/>
          </a:ln>
        </p:spPr>
        <p:txBody>
          <a:bodyPr lIns="108850" tIns="54425" rIns="108850" bIns="54425">
            <a:spAutoFit/>
          </a:bodyPr>
          <a:p>
            <a:pPr algn="just" eaLnBrk="1" hangingPunct="1">
              <a:lnSpc>
                <a:spcPct val="125000"/>
              </a:lnSpc>
              <a:spcBef>
                <a:spcPct val="35000"/>
              </a:spcBef>
              <a:buFontTx/>
            </a:pPr>
            <a:r>
              <a:rPr lang="en-US" altLang="zh-CN" sz="3300" b="1" dirty="0">
                <a:latin typeface="宋体" panose="02010600030101010101" pitchFamily="2" charset="-122"/>
                <a:ea typeface="宋体" panose="02010600030101010101" pitchFamily="2" charset="-122"/>
              </a:rPr>
              <a:t> </a:t>
            </a:r>
            <a:r>
              <a:rPr lang="zh-CN" altLang="en-US" sz="2800" dirty="0">
                <a:solidFill>
                  <a:srgbClr val="0000CC"/>
                </a:solidFill>
                <a:latin typeface="微软雅黑" panose="020B0503020204020204" pitchFamily="34" charset="-122"/>
              </a:rPr>
              <a:t>其次，</a:t>
            </a:r>
            <a:r>
              <a:rPr lang="zh-CN" altLang="en-US" sz="2800" dirty="0">
                <a:solidFill>
                  <a:srgbClr val="000000"/>
                </a:solidFill>
                <a:latin typeface="微软雅黑" panose="020B0503020204020204" pitchFamily="34" charset="-122"/>
              </a:rPr>
              <a:t>因甲公司账上有应收</a:t>
            </a:r>
            <a:r>
              <a:rPr lang="en-US" altLang="zh-CN" sz="2800" dirty="0">
                <a:solidFill>
                  <a:srgbClr val="000000"/>
                </a:solidFill>
                <a:latin typeface="微软雅黑" panose="020B0503020204020204" pitchFamily="34" charset="-122"/>
              </a:rPr>
              <a:t>C</a:t>
            </a:r>
            <a:r>
              <a:rPr lang="zh-CN" altLang="en-US" sz="2800" dirty="0">
                <a:solidFill>
                  <a:srgbClr val="000000"/>
                </a:solidFill>
                <a:latin typeface="微软雅黑" panose="020B0503020204020204" pitchFamily="34" charset="-122"/>
              </a:rPr>
              <a:t>公司长期应收款</a:t>
            </a:r>
            <a:r>
              <a:rPr lang="en-US" altLang="zh-CN" sz="2800" dirty="0">
                <a:solidFill>
                  <a:srgbClr val="000000"/>
                </a:solidFill>
                <a:latin typeface="微软雅黑" panose="020B0503020204020204" pitchFamily="34" charset="-122"/>
              </a:rPr>
              <a:t>300</a:t>
            </a:r>
            <a:r>
              <a:rPr lang="zh-CN" altLang="en-US" sz="2800" dirty="0">
                <a:solidFill>
                  <a:srgbClr val="000000"/>
                </a:solidFill>
                <a:latin typeface="微软雅黑" panose="020B0503020204020204" pitchFamily="34" charset="-122"/>
              </a:rPr>
              <a:t>万元则应进一步确认损失：</a:t>
            </a:r>
            <a:endParaRPr lang="zh-CN" altLang="en-US" sz="2800" dirty="0">
              <a:solidFill>
                <a:srgbClr val="000000"/>
              </a:solidFill>
              <a:latin typeface="微软雅黑" panose="020B0503020204020204" pitchFamily="34" charset="-122"/>
            </a:endParaRPr>
          </a:p>
          <a:p>
            <a:pPr algn="just" eaLnBrk="1" hangingPunct="1">
              <a:lnSpc>
                <a:spcPct val="125000"/>
              </a:lnSpc>
              <a:spcBef>
                <a:spcPct val="35000"/>
              </a:spcBef>
              <a:buFontTx/>
            </a:pPr>
            <a:r>
              <a:rPr lang="zh-CN" altLang="en-US" sz="2800" dirty="0">
                <a:solidFill>
                  <a:srgbClr val="000000"/>
                </a:solidFill>
                <a:latin typeface="微软雅黑" panose="020B0503020204020204" pitchFamily="34" charset="-122"/>
              </a:rPr>
              <a:t>    借：投资收益          </a:t>
            </a:r>
            <a:r>
              <a:rPr lang="en-US" altLang="zh-CN" sz="2800" dirty="0">
                <a:solidFill>
                  <a:srgbClr val="000000"/>
                </a:solidFill>
                <a:latin typeface="微软雅黑" panose="020B0503020204020204" pitchFamily="34" charset="-122"/>
              </a:rPr>
              <a:t>300</a:t>
            </a:r>
            <a:endParaRPr lang="en-US" altLang="zh-CN" sz="2800" dirty="0">
              <a:solidFill>
                <a:srgbClr val="000000"/>
              </a:solidFill>
              <a:latin typeface="微软雅黑" panose="020B0503020204020204" pitchFamily="34" charset="-122"/>
            </a:endParaRPr>
          </a:p>
          <a:p>
            <a:pPr algn="just" eaLnBrk="1" hangingPunct="1">
              <a:lnSpc>
                <a:spcPct val="125000"/>
              </a:lnSpc>
              <a:spcBef>
                <a:spcPct val="35000"/>
              </a:spcBef>
              <a:buFontTx/>
            </a:pPr>
            <a:r>
              <a:rPr lang="en-US" altLang="zh-CN" sz="2800" dirty="0">
                <a:solidFill>
                  <a:srgbClr val="000000"/>
                </a:solidFill>
                <a:latin typeface="微软雅黑" panose="020B0503020204020204" pitchFamily="34" charset="-122"/>
              </a:rPr>
              <a:t>        </a:t>
            </a:r>
            <a:r>
              <a:rPr lang="zh-CN" altLang="en-US" sz="2800" dirty="0">
                <a:solidFill>
                  <a:srgbClr val="000000"/>
                </a:solidFill>
                <a:latin typeface="微软雅黑" panose="020B0503020204020204" pitchFamily="34" charset="-122"/>
              </a:rPr>
              <a:t>贷：长期应收款        </a:t>
            </a:r>
            <a:r>
              <a:rPr lang="en-US" altLang="zh-CN" sz="2800" dirty="0">
                <a:solidFill>
                  <a:srgbClr val="000000"/>
                </a:solidFill>
                <a:latin typeface="微软雅黑" panose="020B0503020204020204" pitchFamily="34" charset="-122"/>
              </a:rPr>
              <a:t>300</a:t>
            </a:r>
            <a:endParaRPr lang="en-US" altLang="zh-CN" sz="2800" dirty="0">
              <a:solidFill>
                <a:srgbClr val="000000"/>
              </a:solidFill>
              <a:latin typeface="微软雅黑" panose="020B0503020204020204" pitchFamily="34" charset="-122"/>
            </a:endParaRPr>
          </a:p>
          <a:p>
            <a:pPr algn="just" eaLnBrk="1" hangingPunct="1">
              <a:lnSpc>
                <a:spcPct val="125000"/>
              </a:lnSpc>
              <a:spcBef>
                <a:spcPct val="35000"/>
              </a:spcBef>
              <a:buFontTx/>
            </a:pPr>
            <a:r>
              <a:rPr lang="en-US" altLang="zh-CN" sz="2800" dirty="0">
                <a:solidFill>
                  <a:srgbClr val="3333FF"/>
                </a:solidFill>
                <a:latin typeface="微软雅黑" panose="020B0503020204020204" pitchFamily="34" charset="-122"/>
              </a:rPr>
              <a:t>2018</a:t>
            </a:r>
            <a:r>
              <a:rPr lang="zh-CN" altLang="en-US" sz="2800" dirty="0">
                <a:solidFill>
                  <a:srgbClr val="3333FF"/>
                </a:solidFill>
                <a:latin typeface="微软雅黑" panose="020B0503020204020204" pitchFamily="34" charset="-122"/>
              </a:rPr>
              <a:t>年度甲公司应确认的投资损失</a:t>
            </a:r>
            <a:endParaRPr lang="zh-CN" altLang="en-US" sz="2800" dirty="0">
              <a:solidFill>
                <a:srgbClr val="3333FF"/>
              </a:solidFill>
              <a:latin typeface="微软雅黑" panose="020B0503020204020204" pitchFamily="34" charset="-122"/>
            </a:endParaRPr>
          </a:p>
          <a:p>
            <a:pPr algn="just" eaLnBrk="1" hangingPunct="1">
              <a:lnSpc>
                <a:spcPct val="125000"/>
              </a:lnSpc>
              <a:spcBef>
                <a:spcPct val="35000"/>
              </a:spcBef>
              <a:buFontTx/>
            </a:pPr>
            <a:r>
              <a:rPr lang="zh-CN" altLang="en-US" sz="2800" dirty="0">
                <a:solidFill>
                  <a:srgbClr val="800000"/>
                </a:solidFill>
                <a:latin typeface="微软雅黑" panose="020B0503020204020204" pitchFamily="34" charset="-122"/>
              </a:rPr>
              <a:t>      </a:t>
            </a:r>
            <a:r>
              <a:rPr lang="zh-CN" altLang="en-US" sz="2800" dirty="0">
                <a:solidFill>
                  <a:srgbClr val="000000"/>
                </a:solidFill>
                <a:latin typeface="微软雅黑" panose="020B0503020204020204" pitchFamily="34" charset="-122"/>
              </a:rPr>
              <a:t>＝</a:t>
            </a:r>
            <a:r>
              <a:rPr lang="en-US" altLang="zh-CN" sz="2800" dirty="0">
                <a:solidFill>
                  <a:srgbClr val="000000"/>
                </a:solidFill>
                <a:latin typeface="微软雅黑" panose="020B0503020204020204" pitchFamily="34" charset="-122"/>
              </a:rPr>
              <a:t>1 200</a:t>
            </a:r>
            <a:r>
              <a:rPr lang="zh-CN" altLang="en-US" sz="2800" dirty="0">
                <a:solidFill>
                  <a:srgbClr val="000000"/>
                </a:solidFill>
                <a:latin typeface="微软雅黑" panose="020B0503020204020204" pitchFamily="34" charset="-122"/>
              </a:rPr>
              <a:t>＋</a:t>
            </a:r>
            <a:r>
              <a:rPr lang="en-US" altLang="zh-CN" sz="2800" dirty="0">
                <a:solidFill>
                  <a:srgbClr val="000000"/>
                </a:solidFill>
                <a:latin typeface="微软雅黑" panose="020B0503020204020204" pitchFamily="34" charset="-122"/>
              </a:rPr>
              <a:t>300</a:t>
            </a:r>
            <a:r>
              <a:rPr lang="zh-CN" altLang="en-US" sz="2800" dirty="0">
                <a:solidFill>
                  <a:srgbClr val="000000"/>
                </a:solidFill>
                <a:latin typeface="微软雅黑" panose="020B0503020204020204" pitchFamily="34" charset="-122"/>
              </a:rPr>
              <a:t>＝</a:t>
            </a:r>
            <a:r>
              <a:rPr lang="en-US" altLang="zh-CN" sz="2800" dirty="0">
                <a:solidFill>
                  <a:srgbClr val="000000"/>
                </a:solidFill>
                <a:latin typeface="微软雅黑" panose="020B0503020204020204" pitchFamily="34" charset="-122"/>
              </a:rPr>
              <a:t>1 500</a:t>
            </a:r>
            <a:r>
              <a:rPr lang="zh-CN" altLang="en-US" sz="2800" dirty="0">
                <a:solidFill>
                  <a:srgbClr val="000000"/>
                </a:solidFill>
                <a:latin typeface="微软雅黑" panose="020B0503020204020204" pitchFamily="34" charset="-122"/>
              </a:rPr>
              <a:t>（万元）</a:t>
            </a:r>
            <a:endParaRPr lang="zh-CN" altLang="en-US" sz="2800" dirty="0">
              <a:solidFill>
                <a:srgbClr val="000000"/>
              </a:solidFill>
              <a:latin typeface="微软雅黑" panose="020B0503020204020204" pitchFamily="34" charset="-122"/>
            </a:endParaRPr>
          </a:p>
          <a:p>
            <a:pPr algn="just" eaLnBrk="1" hangingPunct="1">
              <a:lnSpc>
                <a:spcPct val="125000"/>
              </a:lnSpc>
              <a:spcBef>
                <a:spcPct val="35000"/>
              </a:spcBef>
              <a:buFontTx/>
            </a:pPr>
            <a:r>
              <a:rPr lang="zh-CN" altLang="en-US" sz="2800" dirty="0">
                <a:solidFill>
                  <a:srgbClr val="000000"/>
                </a:solidFill>
                <a:latin typeface="微软雅黑" panose="020B0503020204020204" pitchFamily="34" charset="-122"/>
              </a:rPr>
              <a:t>（长期股权投资和长期权益的账面价值均减至为</a:t>
            </a:r>
            <a:r>
              <a:rPr lang="en-US" altLang="zh-CN" sz="2800" dirty="0">
                <a:solidFill>
                  <a:srgbClr val="000000"/>
                </a:solidFill>
                <a:latin typeface="微软雅黑" panose="020B0503020204020204" pitchFamily="34" charset="-122"/>
              </a:rPr>
              <a:t>0</a:t>
            </a:r>
            <a:r>
              <a:rPr lang="zh-CN" altLang="en-US" sz="2800" dirty="0">
                <a:solidFill>
                  <a:srgbClr val="000000"/>
                </a:solidFill>
                <a:latin typeface="微软雅黑" panose="020B0503020204020204" pitchFamily="34" charset="-122"/>
              </a:rPr>
              <a:t>，还有</a:t>
            </a:r>
            <a:r>
              <a:rPr lang="zh-CN" altLang="en-US" sz="2800" dirty="0">
                <a:solidFill>
                  <a:srgbClr val="0000CC"/>
                </a:solidFill>
                <a:latin typeface="微软雅黑" panose="020B0503020204020204" pitchFamily="34" charset="-122"/>
              </a:rPr>
              <a:t>未确认投资损失</a:t>
            </a:r>
            <a:r>
              <a:rPr lang="en-US" altLang="zh-CN" sz="2800" dirty="0">
                <a:solidFill>
                  <a:srgbClr val="0000CC"/>
                </a:solidFill>
                <a:latin typeface="微软雅黑" panose="020B0503020204020204" pitchFamily="34" charset="-122"/>
              </a:rPr>
              <a:t>100</a:t>
            </a:r>
            <a:r>
              <a:rPr lang="zh-CN" altLang="en-US" sz="2800" dirty="0">
                <a:solidFill>
                  <a:srgbClr val="0000CC"/>
                </a:solidFill>
                <a:latin typeface="微软雅黑" panose="020B0503020204020204" pitchFamily="34" charset="-122"/>
              </a:rPr>
              <a:t>万元备查登记</a:t>
            </a:r>
            <a:r>
              <a:rPr lang="zh-CN" altLang="en-US" sz="2800" dirty="0">
                <a:latin typeface="微软雅黑" panose="020B0503020204020204" pitchFamily="34" charset="-122"/>
              </a:rPr>
              <a:t>）</a:t>
            </a:r>
            <a:endParaRPr lang="zh-CN" altLang="en-US" sz="2800" dirty="0">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4994">
                                            <p:txEl>
                                              <p:charRg st="37" end="61"/>
                                            </p:txEl>
                                          </p:spTgt>
                                        </p:tgtEl>
                                        <p:attrNameLst>
                                          <p:attrName>style.visibility</p:attrName>
                                        </p:attrNameLst>
                                      </p:cBhvr>
                                      <p:to>
                                        <p:strVal val="visible"/>
                                      </p:to>
                                    </p:set>
                                    <p:animEffect transition="in" filter="blinds(horizontal)">
                                      <p:cBhvr>
                                        <p:cTn id="7" dur="500"/>
                                        <p:tgtEl>
                                          <p:spTgt spid="84994">
                                            <p:txEl>
                                              <p:charRg st="37" end="6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4994">
                                            <p:txEl>
                                              <p:charRg st="61" end="88"/>
                                            </p:txEl>
                                          </p:spTgt>
                                        </p:tgtEl>
                                        <p:attrNameLst>
                                          <p:attrName>style.visibility</p:attrName>
                                        </p:attrNameLst>
                                      </p:cBhvr>
                                      <p:to>
                                        <p:strVal val="visible"/>
                                      </p:to>
                                    </p:set>
                                    <p:animEffect transition="in" filter="blinds(horizontal)">
                                      <p:cBhvr>
                                        <p:cTn id="10" dur="500"/>
                                        <p:tgtEl>
                                          <p:spTgt spid="84994">
                                            <p:txEl>
                                              <p:charRg st="61" end="88"/>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4994">
                                            <p:txEl>
                                              <p:charRg st="88" end="106"/>
                                            </p:txEl>
                                          </p:spTgt>
                                        </p:tgtEl>
                                        <p:attrNameLst>
                                          <p:attrName>style.visibility</p:attrName>
                                        </p:attrNameLst>
                                      </p:cBhvr>
                                      <p:to>
                                        <p:strVal val="visible"/>
                                      </p:to>
                                    </p:set>
                                    <p:animEffect transition="in" filter="blinds(horizontal)">
                                      <p:cBhvr>
                                        <p:cTn id="15" dur="500"/>
                                        <p:tgtEl>
                                          <p:spTgt spid="84994">
                                            <p:txEl>
                                              <p:charRg st="88" end="106"/>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84994">
                                            <p:txEl>
                                              <p:charRg st="106" end="133"/>
                                            </p:txEl>
                                          </p:spTgt>
                                        </p:tgtEl>
                                        <p:attrNameLst>
                                          <p:attrName>style.visibility</p:attrName>
                                        </p:attrNameLst>
                                      </p:cBhvr>
                                      <p:to>
                                        <p:strVal val="visible"/>
                                      </p:to>
                                    </p:set>
                                    <p:animEffect transition="in" filter="blinds(horizontal)">
                                      <p:cBhvr>
                                        <p:cTn id="18" dur="500"/>
                                        <p:tgtEl>
                                          <p:spTgt spid="84994">
                                            <p:txEl>
                                              <p:charRg st="106" end="13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84994">
                                            <p:txEl>
                                              <p:charRg st="133" end="176"/>
                                            </p:txEl>
                                          </p:spTgt>
                                        </p:tgtEl>
                                        <p:attrNameLst>
                                          <p:attrName>style.visibility</p:attrName>
                                        </p:attrNameLst>
                                      </p:cBhvr>
                                      <p:to>
                                        <p:strVal val="visible"/>
                                      </p:to>
                                    </p:set>
                                    <p:animEffect transition="in" filter="blinds(horizontal)">
                                      <p:cBhvr>
                                        <p:cTn id="21" dur="500"/>
                                        <p:tgtEl>
                                          <p:spTgt spid="84994">
                                            <p:txEl>
                                              <p:charRg st="133" end="1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3" name="AutoShape 2"/>
          <p:cNvSpPr/>
          <p:nvPr/>
        </p:nvSpPr>
        <p:spPr>
          <a:xfrm>
            <a:off x="360363" y="1031875"/>
            <a:ext cx="8969375" cy="1670050"/>
          </a:xfrm>
          <a:prstGeom prst="downArrowCallout">
            <a:avLst>
              <a:gd name="adj1" fmla="val 100701"/>
              <a:gd name="adj2" fmla="val 100725"/>
              <a:gd name="adj3" fmla="val 22796"/>
              <a:gd name="adj4" fmla="val 66667"/>
            </a:avLst>
          </a:prstGeom>
          <a:noFill/>
          <a:ln w="9525" cap="flat" cmpd="sng">
            <a:solidFill>
              <a:srgbClr val="FF3300"/>
            </a:solidFill>
            <a:prstDash val="solid"/>
            <a:miter/>
            <a:headEnd type="none" w="med" len="med"/>
            <a:tailEnd type="none" w="med" len="med"/>
          </a:ln>
        </p:spPr>
        <p:txBody>
          <a:bodyPr wrap="none" lIns="108850" tIns="54425" rIns="108850" bIns="54425" anchor="ctr" anchorCtr="0"/>
          <a:p>
            <a:pPr eaLnBrk="1" hangingPunct="1">
              <a:lnSpc>
                <a:spcPct val="130000"/>
              </a:lnSpc>
              <a:buFontTx/>
            </a:pPr>
            <a:r>
              <a:rPr lang="en-US" altLang="zh-CN" sz="2400" b="1" dirty="0">
                <a:solidFill>
                  <a:srgbClr val="FF3300"/>
                </a:solidFill>
                <a:latin typeface="微软雅黑" panose="020B0503020204020204" pitchFamily="34" charset="-122"/>
              </a:rPr>
              <a:t>●</a:t>
            </a:r>
            <a:r>
              <a:rPr lang="zh-CN" altLang="en-US" sz="2400" b="1" dirty="0">
                <a:solidFill>
                  <a:srgbClr val="3333FF"/>
                </a:solidFill>
                <a:latin typeface="微软雅黑" panose="020B0503020204020204" pitchFamily="34" charset="-122"/>
              </a:rPr>
              <a:t>被投资单位以后期间实现盈利时，扣除未确认亏损分担额后，</a:t>
            </a:r>
            <a:endParaRPr lang="zh-CN" altLang="en-US" sz="2400" b="1" dirty="0">
              <a:solidFill>
                <a:srgbClr val="3333FF"/>
              </a:solidFill>
              <a:latin typeface="微软雅黑" panose="020B0503020204020204" pitchFamily="34" charset="-122"/>
            </a:endParaRPr>
          </a:p>
          <a:p>
            <a:pPr eaLnBrk="1" hangingPunct="1">
              <a:lnSpc>
                <a:spcPct val="130000"/>
              </a:lnSpc>
              <a:buFontTx/>
            </a:pPr>
            <a:r>
              <a:rPr lang="zh-CN" altLang="en-US" sz="2400" b="1" dirty="0">
                <a:solidFill>
                  <a:srgbClr val="3333FF"/>
                </a:solidFill>
                <a:latin typeface="微软雅黑" panose="020B0503020204020204" pitchFamily="34" charset="-122"/>
              </a:rPr>
              <a:t>               应按与上述顺序相反的顺序处理，即：</a:t>
            </a:r>
            <a:endParaRPr lang="zh-CN" altLang="en-US" sz="2400" b="1" dirty="0">
              <a:solidFill>
                <a:srgbClr val="3333FF"/>
              </a:solidFill>
              <a:latin typeface="微软雅黑" panose="020B0503020204020204" pitchFamily="34" charset="-122"/>
            </a:endParaRPr>
          </a:p>
        </p:txBody>
      </p:sp>
      <p:sp>
        <p:nvSpPr>
          <p:cNvPr id="86019" name="AutoShape 3"/>
          <p:cNvSpPr/>
          <p:nvPr/>
        </p:nvSpPr>
        <p:spPr>
          <a:xfrm>
            <a:off x="1462088" y="2773363"/>
            <a:ext cx="5929312" cy="504825"/>
          </a:xfrm>
          <a:prstGeom prst="roundRect">
            <a:avLst>
              <a:gd name="adj" fmla="val 16667"/>
            </a:avLst>
          </a:prstGeom>
          <a:noFill/>
          <a:ln w="9525" cap="flat" cmpd="sng">
            <a:solidFill>
              <a:srgbClr val="FF3300"/>
            </a:solidFill>
            <a:prstDash val="lgDashDotDot"/>
            <a:headEnd type="none" w="med" len="med"/>
            <a:tailEnd type="none" w="med" len="med"/>
          </a:ln>
        </p:spPr>
        <p:txBody>
          <a:bodyPr wrap="none" lIns="108850" tIns="54425" rIns="108850" bIns="54425" anchor="ctr" anchorCtr="0"/>
          <a:p>
            <a:pPr eaLnBrk="1" hangingPunct="1">
              <a:buFontTx/>
            </a:pPr>
            <a:r>
              <a:rPr lang="en-US" altLang="zh-CN" sz="2400" b="1" dirty="0">
                <a:solidFill>
                  <a:srgbClr val="FF3300"/>
                </a:solidFill>
                <a:latin typeface="微软雅黑" panose="020B0503020204020204" pitchFamily="34" charset="-122"/>
              </a:rPr>
              <a:t>▲</a:t>
            </a:r>
            <a:r>
              <a:rPr lang="zh-CN" altLang="en-US" sz="2400" b="1" dirty="0">
                <a:solidFill>
                  <a:srgbClr val="0000CC"/>
                </a:solidFill>
                <a:latin typeface="微软雅黑" panose="020B0503020204020204" pitchFamily="34" charset="-122"/>
              </a:rPr>
              <a:t>先减记已确认的预计负债的账面余额</a:t>
            </a:r>
            <a:endParaRPr lang="zh-CN" altLang="en-US" sz="2400" b="1" dirty="0">
              <a:solidFill>
                <a:srgbClr val="0000CC"/>
              </a:solidFill>
              <a:latin typeface="微软雅黑" panose="020B0503020204020204" pitchFamily="34" charset="-122"/>
            </a:endParaRPr>
          </a:p>
        </p:txBody>
      </p:sp>
      <p:sp>
        <p:nvSpPr>
          <p:cNvPr id="86020" name="AutoShape 4"/>
          <p:cNvSpPr/>
          <p:nvPr/>
        </p:nvSpPr>
        <p:spPr>
          <a:xfrm>
            <a:off x="1449388" y="3873500"/>
            <a:ext cx="5922962" cy="504825"/>
          </a:xfrm>
          <a:prstGeom prst="roundRect">
            <a:avLst>
              <a:gd name="adj" fmla="val 16667"/>
            </a:avLst>
          </a:prstGeom>
          <a:noFill/>
          <a:ln w="9525" cap="flat" cmpd="sng">
            <a:solidFill>
              <a:srgbClr val="FF3300"/>
            </a:solidFill>
            <a:prstDash val="lgDashDotDot"/>
            <a:headEnd type="none" w="med" len="med"/>
            <a:tailEnd type="none" w="med" len="med"/>
          </a:ln>
        </p:spPr>
        <p:txBody>
          <a:bodyPr wrap="none" lIns="108850" tIns="54425" rIns="108850" bIns="54425" anchor="ctr" anchorCtr="0"/>
          <a:p>
            <a:pPr eaLnBrk="1" hangingPunct="1">
              <a:buFontTx/>
            </a:pPr>
            <a:r>
              <a:rPr lang="en-US" altLang="zh-CN" sz="2400" b="1" dirty="0">
                <a:solidFill>
                  <a:srgbClr val="FF3300"/>
                </a:solidFill>
                <a:latin typeface="微软雅黑" panose="020B0503020204020204" pitchFamily="34" charset="-122"/>
              </a:rPr>
              <a:t>▲</a:t>
            </a:r>
            <a:r>
              <a:rPr lang="zh-CN" altLang="en-US" sz="2400" b="1" dirty="0">
                <a:solidFill>
                  <a:srgbClr val="0000CC"/>
                </a:solidFill>
                <a:latin typeface="微软雅黑" panose="020B0503020204020204" pitchFamily="34" charset="-122"/>
              </a:rPr>
              <a:t>再恢复长期权益的账面价值</a:t>
            </a:r>
            <a:endParaRPr lang="zh-CN" altLang="en-US" sz="2400" b="1" dirty="0">
              <a:solidFill>
                <a:srgbClr val="0000CC"/>
              </a:solidFill>
              <a:latin typeface="微软雅黑" panose="020B0503020204020204" pitchFamily="34" charset="-122"/>
            </a:endParaRPr>
          </a:p>
        </p:txBody>
      </p:sp>
      <p:sp>
        <p:nvSpPr>
          <p:cNvPr id="86021" name="AutoShape 5"/>
          <p:cNvSpPr/>
          <p:nvPr/>
        </p:nvSpPr>
        <p:spPr>
          <a:xfrm>
            <a:off x="1423988" y="4911725"/>
            <a:ext cx="5961062" cy="504825"/>
          </a:xfrm>
          <a:prstGeom prst="roundRect">
            <a:avLst>
              <a:gd name="adj" fmla="val 16667"/>
            </a:avLst>
          </a:prstGeom>
          <a:noFill/>
          <a:ln w="9525" cap="flat" cmpd="sng">
            <a:solidFill>
              <a:srgbClr val="FF3300"/>
            </a:solidFill>
            <a:prstDash val="lgDashDotDot"/>
            <a:headEnd type="none" w="med" len="med"/>
            <a:tailEnd type="none" w="med" len="med"/>
          </a:ln>
        </p:spPr>
        <p:txBody>
          <a:bodyPr wrap="none" lIns="108850" tIns="54425" rIns="108850" bIns="54425" anchor="ctr" anchorCtr="0"/>
          <a:p>
            <a:pPr eaLnBrk="1" hangingPunct="1">
              <a:buFontTx/>
            </a:pPr>
            <a:r>
              <a:rPr lang="en-US" altLang="zh-CN" sz="2400" b="1" dirty="0">
                <a:solidFill>
                  <a:srgbClr val="FF3300"/>
                </a:solidFill>
                <a:latin typeface="微软雅黑" panose="020B0503020204020204" pitchFamily="34" charset="-122"/>
              </a:rPr>
              <a:t>▲</a:t>
            </a:r>
            <a:r>
              <a:rPr lang="zh-CN" altLang="en-US" sz="2400" b="1" dirty="0">
                <a:solidFill>
                  <a:srgbClr val="0000CC"/>
                </a:solidFill>
                <a:latin typeface="微软雅黑" panose="020B0503020204020204" pitchFamily="34" charset="-122"/>
              </a:rPr>
              <a:t>最后恢复长期股权投资的账面价值</a:t>
            </a:r>
            <a:endParaRPr lang="zh-CN" altLang="en-US" sz="2400" b="1" dirty="0">
              <a:solidFill>
                <a:srgbClr val="0000CC"/>
              </a:solidFill>
              <a:latin typeface="微软雅黑" panose="020B0503020204020204" pitchFamily="34" charset="-122"/>
            </a:endParaRPr>
          </a:p>
        </p:txBody>
      </p:sp>
      <p:pic>
        <p:nvPicPr>
          <p:cNvPr id="107527" name="Picture 6" descr="1758410469222"/>
          <p:cNvPicPr>
            <a:picLocks noChangeAspect="1"/>
          </p:cNvPicPr>
          <p:nvPr/>
        </p:nvPicPr>
        <p:blipFill>
          <a:blip r:embed="rId1"/>
          <a:stretch>
            <a:fillRect/>
          </a:stretch>
        </p:blipFill>
        <p:spPr>
          <a:xfrm>
            <a:off x="9745663" y="4292600"/>
            <a:ext cx="2014537" cy="1828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slide(fromLeft)">
                                      <p:cBhvr>
                                        <p:cTn id="7" dur="1000"/>
                                        <p:tgtEl>
                                          <p:spTgt spid="8601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86020"/>
                                        </p:tgtEl>
                                        <p:attrNameLst>
                                          <p:attrName>style.visibility</p:attrName>
                                        </p:attrNameLst>
                                      </p:cBhvr>
                                      <p:to>
                                        <p:strVal val="visible"/>
                                      </p:to>
                                    </p:set>
                                    <p:animEffect transition="in" filter="slide(fromLeft)">
                                      <p:cBhvr>
                                        <p:cTn id="12" dur="1000"/>
                                        <p:tgtEl>
                                          <p:spTgt spid="8602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6021"/>
                                        </p:tgtEl>
                                        <p:attrNameLst>
                                          <p:attrName>style.visibility</p:attrName>
                                        </p:attrNameLst>
                                      </p:cBhvr>
                                      <p:to>
                                        <p:strVal val="visible"/>
                                      </p:to>
                                    </p:set>
                                    <p:animEffect transition="in" filter="slide(fromLeft)">
                                      <p:cBhvr>
                                        <p:cTn id="17" dur="1000"/>
                                        <p:tgtEl>
                                          <p:spTgt spid="86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animBg="1"/>
      <p:bldP spid="86020" grpId="0" animBg="1"/>
      <p:bldP spid="86021"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7" name="AutoShape 2"/>
          <p:cNvSpPr/>
          <p:nvPr/>
        </p:nvSpPr>
        <p:spPr>
          <a:xfrm>
            <a:off x="1143000" y="787400"/>
            <a:ext cx="7494588" cy="792163"/>
          </a:xfrm>
          <a:prstGeom prst="downArrowCallout">
            <a:avLst>
              <a:gd name="adj1" fmla="val 256665"/>
              <a:gd name="adj2" fmla="val 256758"/>
              <a:gd name="adj3" fmla="val 22796"/>
              <a:gd name="adj4" fmla="val 66667"/>
            </a:avLst>
          </a:prstGeom>
          <a:noFill/>
          <a:ln w="9525" cap="flat" cmpd="sng">
            <a:solidFill>
              <a:srgbClr val="FF0000"/>
            </a:solidFill>
            <a:prstDash val="solid"/>
            <a:miter/>
            <a:headEnd type="none" w="med" len="med"/>
            <a:tailEnd type="none" w="med" len="med"/>
          </a:ln>
        </p:spPr>
        <p:txBody>
          <a:bodyPr wrap="none" lIns="108850" tIns="54425" rIns="108850" bIns="54425" anchor="ctr" anchorCtr="0"/>
          <a:p>
            <a:pPr algn="ctr" eaLnBrk="1" hangingPunct="1">
              <a:lnSpc>
                <a:spcPct val="115000"/>
              </a:lnSpc>
              <a:spcBef>
                <a:spcPct val="30000"/>
              </a:spcBef>
              <a:buFontTx/>
            </a:pPr>
            <a:r>
              <a:rPr lang="en-US" altLang="zh-CN" sz="2400" b="1" dirty="0">
                <a:solidFill>
                  <a:srgbClr val="0000CC"/>
                </a:solidFill>
                <a:latin typeface="微软雅黑" panose="020B0503020204020204" pitchFamily="34" charset="-122"/>
              </a:rPr>
              <a:t>3</a:t>
            </a:r>
            <a:r>
              <a:rPr lang="zh-CN" altLang="en-US" sz="2400" b="1" dirty="0">
                <a:solidFill>
                  <a:srgbClr val="0000CC"/>
                </a:solidFill>
                <a:latin typeface="微软雅黑" panose="020B0503020204020204" pitchFamily="34" charset="-122"/>
              </a:rPr>
              <a:t>、被投资单位</a:t>
            </a:r>
            <a:r>
              <a:rPr lang="zh-CN" altLang="en-US" sz="2400" b="1" dirty="0">
                <a:solidFill>
                  <a:srgbClr val="CC0000"/>
                </a:solidFill>
                <a:latin typeface="微软雅黑" panose="020B0503020204020204" pitchFamily="34" charset="-122"/>
              </a:rPr>
              <a:t>其他综合收益</a:t>
            </a:r>
            <a:r>
              <a:rPr lang="zh-CN" altLang="en-US" sz="2400" b="1" dirty="0">
                <a:solidFill>
                  <a:srgbClr val="0000CC"/>
                </a:solidFill>
                <a:latin typeface="微软雅黑" panose="020B0503020204020204" pitchFamily="34" charset="-122"/>
              </a:rPr>
              <a:t>变动的处理</a:t>
            </a:r>
            <a:endParaRPr lang="zh-CN" altLang="en-US" sz="2400" b="1" dirty="0">
              <a:solidFill>
                <a:srgbClr val="0000CC"/>
              </a:solidFill>
              <a:latin typeface="微软雅黑" panose="020B0503020204020204" pitchFamily="34" charset="-122"/>
            </a:endParaRPr>
          </a:p>
        </p:txBody>
      </p:sp>
      <p:sp>
        <p:nvSpPr>
          <p:cNvPr id="165891" name="AutoShape 3"/>
          <p:cNvSpPr/>
          <p:nvPr/>
        </p:nvSpPr>
        <p:spPr>
          <a:xfrm>
            <a:off x="965200" y="1676400"/>
            <a:ext cx="10193338" cy="936625"/>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5000"/>
              </a:lnSpc>
              <a:buFontTx/>
            </a:pPr>
            <a:r>
              <a:rPr lang="zh-CN" altLang="en-US" sz="2400" dirty="0">
                <a:solidFill>
                  <a:srgbClr val="000000"/>
                </a:solidFill>
                <a:latin typeface="微软雅黑" panose="020B0503020204020204" pitchFamily="34" charset="-122"/>
              </a:rPr>
              <a:t>     投资企业应按享有的份额，调整增加或减少长期股权投资账面价值，</a:t>
            </a:r>
            <a:endParaRPr lang="zh-CN" altLang="en-US" sz="2400" dirty="0">
              <a:solidFill>
                <a:srgbClr val="000000"/>
              </a:solidFill>
              <a:latin typeface="微软雅黑" panose="020B0503020204020204" pitchFamily="34" charset="-122"/>
            </a:endParaRPr>
          </a:p>
          <a:p>
            <a:pPr eaLnBrk="1" hangingPunct="1">
              <a:lnSpc>
                <a:spcPct val="125000"/>
              </a:lnSpc>
              <a:buFontTx/>
            </a:pPr>
            <a:r>
              <a:rPr lang="zh-CN" altLang="en-US" sz="2400" dirty="0">
                <a:solidFill>
                  <a:srgbClr val="3333FF"/>
                </a:solidFill>
                <a:latin typeface="微软雅黑" panose="020B0503020204020204" pitchFamily="34" charset="-122"/>
              </a:rPr>
              <a:t>同时增加或减少</a:t>
            </a:r>
            <a:r>
              <a:rPr lang="zh-CN" altLang="en-US" sz="2400" dirty="0">
                <a:solidFill>
                  <a:srgbClr val="CC0000"/>
                </a:solidFill>
                <a:latin typeface="微软雅黑" panose="020B0503020204020204" pitchFamily="34" charset="-122"/>
              </a:rPr>
              <a:t>其他综合收益</a:t>
            </a:r>
            <a:r>
              <a:rPr lang="zh-CN" altLang="en-US" sz="2400" dirty="0">
                <a:solidFill>
                  <a:srgbClr val="000000"/>
                </a:solidFill>
                <a:latin typeface="微软雅黑" panose="020B0503020204020204" pitchFamily="34" charset="-122"/>
              </a:rPr>
              <a:t>。</a:t>
            </a:r>
            <a:endParaRPr lang="zh-CN" altLang="en-US" sz="2400" dirty="0">
              <a:solidFill>
                <a:srgbClr val="000000"/>
              </a:solidFill>
              <a:latin typeface="微软雅黑" panose="020B0503020204020204" pitchFamily="34" charset="-122"/>
            </a:endParaRPr>
          </a:p>
        </p:txBody>
      </p:sp>
      <p:sp>
        <p:nvSpPr>
          <p:cNvPr id="165892" name="AutoShape 4"/>
          <p:cNvSpPr/>
          <p:nvPr/>
        </p:nvSpPr>
        <p:spPr>
          <a:xfrm>
            <a:off x="3260725" y="2908300"/>
            <a:ext cx="6302375" cy="865188"/>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buFontTx/>
            </a:pPr>
            <a:r>
              <a:rPr lang="zh-CN" altLang="en-US" sz="2400" b="1" dirty="0">
                <a:solidFill>
                  <a:srgbClr val="000000"/>
                </a:solidFill>
                <a:latin typeface="微软雅黑" panose="020B0503020204020204" pitchFamily="34" charset="-122"/>
              </a:rPr>
              <a:t>借：长期股权投资</a:t>
            </a:r>
            <a:r>
              <a:rPr lang="en-US" altLang="zh-CN" sz="2400" b="1" dirty="0">
                <a:solidFill>
                  <a:srgbClr val="000000"/>
                </a:solidFill>
                <a:latin typeface="微软雅黑" panose="020B0503020204020204" pitchFamily="34" charset="-122"/>
              </a:rPr>
              <a:t>——</a:t>
            </a:r>
            <a:r>
              <a:rPr lang="zh-CN" altLang="en-US" sz="2400" b="1" dirty="0">
                <a:solidFill>
                  <a:srgbClr val="000000"/>
                </a:solidFill>
                <a:latin typeface="微软雅黑" panose="020B0503020204020204" pitchFamily="34" charset="-122"/>
              </a:rPr>
              <a:t>其他综合收益</a:t>
            </a:r>
            <a:endParaRPr lang="zh-CN" altLang="en-US" sz="2400" b="1" dirty="0">
              <a:solidFill>
                <a:srgbClr val="000000"/>
              </a:solidFill>
              <a:latin typeface="微软雅黑" panose="020B0503020204020204" pitchFamily="34" charset="-122"/>
            </a:endParaRPr>
          </a:p>
          <a:p>
            <a:pPr eaLnBrk="1" hangingPunct="1">
              <a:buFontTx/>
            </a:pPr>
            <a:r>
              <a:rPr lang="zh-CN" altLang="en-US" sz="2400" b="1" dirty="0">
                <a:solidFill>
                  <a:srgbClr val="000000"/>
                </a:solidFill>
                <a:latin typeface="微软雅黑" panose="020B0503020204020204" pitchFamily="34" charset="-122"/>
              </a:rPr>
              <a:t>        贷：其他综合收益</a:t>
            </a:r>
            <a:endParaRPr lang="zh-CN" altLang="en-US" sz="2400" b="1" dirty="0">
              <a:solidFill>
                <a:srgbClr val="000000"/>
              </a:solidFill>
              <a:latin typeface="微软雅黑" panose="020B0503020204020204" pitchFamily="34" charset="-122"/>
            </a:endParaRPr>
          </a:p>
        </p:txBody>
      </p:sp>
      <p:sp>
        <p:nvSpPr>
          <p:cNvPr id="165893" name="AutoShape 5"/>
          <p:cNvSpPr/>
          <p:nvPr/>
        </p:nvSpPr>
        <p:spPr>
          <a:xfrm>
            <a:off x="1003300" y="2924175"/>
            <a:ext cx="2206625" cy="677863"/>
          </a:xfrm>
          <a:prstGeom prst="rightArrow">
            <a:avLst>
              <a:gd name="adj1" fmla="val 68740"/>
              <a:gd name="adj2" fmla="val 99993"/>
            </a:avLst>
          </a:prstGeom>
          <a:gradFill rotWithShape="1">
            <a:gsLst>
              <a:gs pos="0">
                <a:srgbClr val="CCFFFF">
                  <a:alpha val="29999"/>
                </a:srgbClr>
              </a:gs>
              <a:gs pos="100000">
                <a:srgbClr val="5E7676"/>
              </a:gs>
            </a:gsLst>
            <a:lin ang="0" scaled="1"/>
            <a:tileRect/>
          </a:gradFill>
          <a:ln w="9525">
            <a:noFill/>
          </a:ln>
        </p:spPr>
        <p:txBody>
          <a:bodyPr wrap="none" lIns="108850" tIns="54425" rIns="108850" bIns="54425" anchor="ctr" anchorCtr="0"/>
          <a:p>
            <a:pPr algn="ctr" eaLnBrk="1" hangingPunct="1">
              <a:buFontTx/>
            </a:pPr>
            <a:r>
              <a:rPr lang="zh-CN" altLang="en-US" sz="2400" b="1" dirty="0">
                <a:solidFill>
                  <a:srgbClr val="CC0000"/>
                </a:solidFill>
                <a:latin typeface="微软雅黑" panose="020B0503020204020204" pitchFamily="34" charset="-122"/>
              </a:rPr>
              <a:t>会计分录</a:t>
            </a:r>
            <a:endParaRPr lang="zh-CN" altLang="en-US" sz="2400" b="1" dirty="0">
              <a:solidFill>
                <a:srgbClr val="CC0000"/>
              </a:solidFill>
              <a:latin typeface="微软雅黑" panose="020B0503020204020204" pitchFamily="34" charset="-122"/>
            </a:endParaRPr>
          </a:p>
        </p:txBody>
      </p:sp>
      <p:graphicFrame>
        <p:nvGraphicFramePr>
          <p:cNvPr id="215072" name="Group 32"/>
          <p:cNvGraphicFramePr>
            <a:graphicFrameLocks noGrp="1"/>
          </p:cNvGraphicFramePr>
          <p:nvPr/>
        </p:nvGraphicFramePr>
        <p:xfrm>
          <a:off x="8604250" y="4649788"/>
          <a:ext cx="3359150" cy="1131888"/>
        </p:xfrm>
        <a:graphic>
          <a:graphicData uri="http://schemas.openxmlformats.org/drawingml/2006/table">
            <a:tbl>
              <a:tblPr/>
              <a:tblGrid>
                <a:gridCol w="1631950"/>
                <a:gridCol w="1727200"/>
              </a:tblGrid>
              <a:tr h="735013">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长期股权投资</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其他综合收益</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381000">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a:t>
                      </a:r>
                      <a:endParaRPr kumimoji="0" lang="zh-CN"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graphicFrame>
        <p:nvGraphicFramePr>
          <p:cNvPr id="215068" name="Group 28"/>
          <p:cNvGraphicFramePr>
            <a:graphicFrameLocks noGrp="1"/>
          </p:cNvGraphicFramePr>
          <p:nvPr/>
        </p:nvGraphicFramePr>
        <p:xfrm>
          <a:off x="4559300" y="4903788"/>
          <a:ext cx="3360738" cy="793750"/>
        </p:xfrm>
        <a:graphic>
          <a:graphicData uri="http://schemas.openxmlformats.org/drawingml/2006/table">
            <a:tbl>
              <a:tblPr/>
              <a:tblGrid>
                <a:gridCol w="1684338"/>
                <a:gridCol w="1676400"/>
              </a:tblGrid>
              <a:tr h="396875">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其他综合收益</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39687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sp>
        <p:nvSpPr>
          <p:cNvPr id="108563" name="Left Arrow 16"/>
          <p:cNvSpPr/>
          <p:nvPr/>
        </p:nvSpPr>
        <p:spPr>
          <a:xfrm rot="10800000">
            <a:off x="7248525" y="5300663"/>
            <a:ext cx="1631950" cy="576262"/>
          </a:xfrm>
          <a:prstGeom prst="leftArrow">
            <a:avLst>
              <a:gd name="adj1" fmla="val 50000"/>
              <a:gd name="adj2" fmla="val 27939"/>
            </a:avLst>
          </a:prstGeom>
          <a:gradFill rotWithShape="1">
            <a:gsLst>
              <a:gs pos="0">
                <a:srgbClr val="478017">
                  <a:alpha val="100000"/>
                </a:srgbClr>
              </a:gs>
              <a:gs pos="50000">
                <a:srgbClr val="69B926">
                  <a:alpha val="100000"/>
                </a:srgbClr>
              </a:gs>
              <a:gs pos="100000">
                <a:srgbClr val="FFFFFF">
                  <a:alpha val="100000"/>
                </a:srgbClr>
              </a:gs>
            </a:gsLst>
            <a:lin ang="0" scaled="1"/>
            <a:tileRect/>
          </a:gradFill>
          <a:ln w="12700">
            <a:noFill/>
          </a:ln>
        </p:spPr>
        <p:txBody>
          <a:bodyPr rot="10800000" lIns="108850" tIns="54425" rIns="108850" bIns="54425" anchor="ctr" anchorCtr="0"/>
          <a:p>
            <a:pPr algn="ctr" eaLnBrk="1" hangingPunct="1">
              <a:buNone/>
            </a:pPr>
            <a:r>
              <a:rPr lang="zh-CN" altLang="en-US" b="1" dirty="0">
                <a:solidFill>
                  <a:srgbClr val="FF3300"/>
                </a:solidFill>
                <a:effectLst>
                  <a:outerShdw blurRad="38100" dist="38100" dir="2700000">
                    <a:srgbClr val="000000"/>
                  </a:outerShdw>
                </a:effectLst>
                <a:latin typeface="Lucida Sans Unicode" panose="020B0602030504020204" pitchFamily="34" charset="0"/>
                <a:ea typeface="华文新魏" panose="02010800040101010101" pitchFamily="2" charset="-122"/>
              </a:rPr>
              <a:t>确认时</a:t>
            </a:r>
            <a:endParaRPr lang="zh-CN" altLang="en-US" b="1" dirty="0">
              <a:solidFill>
                <a:srgbClr val="FF3300"/>
              </a:solidFill>
              <a:effectLst>
                <a:outerShdw blurRad="38100" dist="38100" dir="2700000">
                  <a:srgbClr val="000000"/>
                </a:outerShdw>
              </a:effectLst>
              <a:latin typeface="Lucida Sans Unicode" panose="020B0602030504020204" pitchFamily="34" charset="0"/>
              <a:ea typeface="华文新魏" panose="02010800040101010101" pitchFamily="2" charset="-122"/>
            </a:endParaRPr>
          </a:p>
        </p:txBody>
      </p:sp>
      <p:sp>
        <p:nvSpPr>
          <p:cNvPr id="165919" name="AutoShape 31"/>
          <p:cNvSpPr/>
          <p:nvPr/>
        </p:nvSpPr>
        <p:spPr>
          <a:xfrm>
            <a:off x="1181100" y="4000500"/>
            <a:ext cx="7161213" cy="512763"/>
          </a:xfrm>
          <a:prstGeom prst="borderCallout2">
            <a:avLst>
              <a:gd name="adj1" fmla="val 22292"/>
              <a:gd name="adj2" fmla="val 101065"/>
              <a:gd name="adj3" fmla="val 22292"/>
              <a:gd name="adj4" fmla="val 106606"/>
              <a:gd name="adj5" fmla="val -139940"/>
              <a:gd name="adj6" fmla="val 112324"/>
            </a:avLst>
          </a:prstGeom>
          <a:noFill/>
          <a:ln w="9525" cap="flat" cmpd="sng">
            <a:solidFill>
              <a:srgbClr val="FF3300"/>
            </a:solidFill>
            <a:prstDash val="solid"/>
            <a:miter/>
            <a:headEnd type="none" w="med" len="med"/>
            <a:tailEnd type="none" w="med" len="med"/>
          </a:ln>
        </p:spPr>
        <p:txBody>
          <a:bodyPr lIns="108850" tIns="54425" rIns="108850" bIns="54425"/>
          <a:p>
            <a:pPr algn="ctr" eaLnBrk="1" hangingPunct="1">
              <a:buFontTx/>
            </a:pPr>
            <a:r>
              <a:rPr lang="zh-CN" altLang="en-US" sz="2400" dirty="0">
                <a:solidFill>
                  <a:srgbClr val="0000CC"/>
                </a:solidFill>
                <a:latin typeface="微软雅黑" panose="020B0503020204020204" pitchFamily="34" charset="-122"/>
              </a:rPr>
              <a:t>被投资单位其他综合收益增加额</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持股比例</a:t>
            </a:r>
            <a:endParaRPr lang="zh-CN" altLang="en-US" sz="2400" dirty="0">
              <a:solidFill>
                <a:srgbClr val="0000CC"/>
              </a:solidFill>
              <a:latin typeface="微软雅黑" panose="020B0503020204020204" pitchFamily="34" charset="-122"/>
            </a:endParaRPr>
          </a:p>
        </p:txBody>
      </p:sp>
      <p:graphicFrame>
        <p:nvGraphicFramePr>
          <p:cNvPr id="215070" name="Group 30"/>
          <p:cNvGraphicFramePr>
            <a:graphicFrameLocks noGrp="1"/>
          </p:cNvGraphicFramePr>
          <p:nvPr/>
        </p:nvGraphicFramePr>
        <p:xfrm>
          <a:off x="431800" y="4797425"/>
          <a:ext cx="2687638" cy="900113"/>
        </p:xfrm>
        <a:graphic>
          <a:graphicData uri="http://schemas.openxmlformats.org/drawingml/2006/table">
            <a:tbl>
              <a:tblPr/>
              <a:tblGrid>
                <a:gridCol w="1346200"/>
                <a:gridCol w="1341438"/>
              </a:tblGrid>
              <a:tr h="503238">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投资收益</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381000">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sp>
        <p:nvSpPr>
          <p:cNvPr id="165932" name="AutoShape 44"/>
          <p:cNvSpPr>
            <a:spLocks noChangeArrowheads="1"/>
          </p:cNvSpPr>
          <p:nvPr/>
        </p:nvSpPr>
        <p:spPr bwMode="auto">
          <a:xfrm>
            <a:off x="2832100" y="5300663"/>
            <a:ext cx="1727200" cy="576263"/>
          </a:xfrm>
          <a:prstGeom prst="leftArrow">
            <a:avLst>
              <a:gd name="adj1" fmla="val 50000"/>
              <a:gd name="adj2" fmla="val 56198"/>
            </a:avLst>
          </a:prstGeom>
          <a:solidFill>
            <a:srgbClr val="339933"/>
          </a:solidFill>
          <a:ln w="9525">
            <a:solidFill>
              <a:schemeClr val="accent2"/>
            </a:solidFill>
            <a:miter lim="800000"/>
          </a:ln>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chemeClr val="bg1"/>
                </a:solidFill>
                <a:effectLst>
                  <a:outerShdw blurRad="38100" dist="38100" dir="2700000" algn="tl">
                    <a:srgbClr val="C0C0C0"/>
                  </a:outerShdw>
                </a:effectLst>
                <a:uLnTx/>
                <a:uFillTx/>
                <a:latin typeface="Arial" panose="020B0604020202020204" pitchFamily="34" charset="0"/>
                <a:ea typeface="华文新魏" panose="02010800040101010101" pitchFamily="2" charset="-122"/>
                <a:cs typeface="+mn-cs"/>
              </a:rPr>
              <a:t>处置投资时</a:t>
            </a:r>
            <a:endParaRPr kumimoji="0" lang="zh-CN" altLang="en-US" sz="1800" b="1" i="0" u="none" strike="noStrike" kern="1200" cap="none" spc="0" normalizeH="0" baseline="0" noProof="0">
              <a:ln>
                <a:noFill/>
              </a:ln>
              <a:solidFill>
                <a:schemeClr val="bg1"/>
              </a:solidFill>
              <a:effectLst>
                <a:outerShdw blurRad="38100" dist="38100" dir="2700000" algn="tl">
                  <a:srgbClr val="C0C0C0"/>
                </a:outerShdw>
              </a:effectLst>
              <a:uLnTx/>
              <a:uFillTx/>
              <a:latin typeface="Arial" panose="020B0604020202020204" pitchFamily="34" charset="0"/>
              <a:ea typeface="华文新魏" panose="0201080004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65891"/>
                                        </p:tgtEl>
                                        <p:attrNameLst>
                                          <p:attrName>style.visibility</p:attrName>
                                        </p:attrNameLst>
                                      </p:cBhvr>
                                      <p:to>
                                        <p:strVal val="visible"/>
                                      </p:to>
                                    </p:set>
                                    <p:animEffect transition="in" filter="slide(fromLeft)">
                                      <p:cBhvr>
                                        <p:cTn id="7" dur="500"/>
                                        <p:tgtEl>
                                          <p:spTgt spid="16589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65893"/>
                                        </p:tgtEl>
                                        <p:attrNameLst>
                                          <p:attrName>style.visibility</p:attrName>
                                        </p:attrNameLst>
                                      </p:cBhvr>
                                      <p:to>
                                        <p:strVal val="visible"/>
                                      </p:to>
                                    </p:set>
                                    <p:anim calcmode="lin" valueType="num">
                                      <p:cBhvr additive="base">
                                        <p:cTn id="12" dur="500" fill="hold"/>
                                        <p:tgtEl>
                                          <p:spTgt spid="165893"/>
                                        </p:tgtEl>
                                        <p:attrNameLst>
                                          <p:attrName>ppt_x</p:attrName>
                                        </p:attrNameLst>
                                      </p:cBhvr>
                                      <p:tavLst>
                                        <p:tav tm="0">
                                          <p:val>
                                            <p:strVal val="0-#ppt_w/2"/>
                                          </p:val>
                                        </p:tav>
                                        <p:tav tm="100000">
                                          <p:val>
                                            <p:strVal val="#ppt_x"/>
                                          </p:val>
                                        </p:tav>
                                      </p:tavLst>
                                    </p:anim>
                                    <p:anim calcmode="lin" valueType="num">
                                      <p:cBhvr additive="base">
                                        <p:cTn id="13" dur="500" fill="hold"/>
                                        <p:tgtEl>
                                          <p:spTgt spid="16589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165892"/>
                                        </p:tgtEl>
                                        <p:attrNameLst>
                                          <p:attrName>style.visibility</p:attrName>
                                        </p:attrNameLst>
                                      </p:cBhvr>
                                      <p:to>
                                        <p:strVal val="visible"/>
                                      </p:to>
                                    </p:set>
                                    <p:animEffect transition="in" filter="slide(fromLeft)">
                                      <p:cBhvr>
                                        <p:cTn id="17" dur="500"/>
                                        <p:tgtEl>
                                          <p:spTgt spid="165892"/>
                                        </p:tgtEl>
                                      </p:cBhvr>
                                    </p:animEffect>
                                  </p:childTnLst>
                                </p:cTn>
                              </p:par>
                            </p:childTnLst>
                          </p:cTn>
                        </p:par>
                        <p:par>
                          <p:cTn id="18" fill="hold">
                            <p:stCondLst>
                              <p:cond delay="1000"/>
                            </p:stCondLst>
                            <p:childTnLst>
                              <p:par>
                                <p:cTn id="19" presetID="3" presetClass="entr" presetSubtype="10" fill="hold" grpId="0" nodeType="afterEffect">
                                  <p:stCondLst>
                                    <p:cond delay="0"/>
                                  </p:stCondLst>
                                  <p:childTnLst>
                                    <p:set>
                                      <p:cBhvr>
                                        <p:cTn id="20" dur="1" fill="hold">
                                          <p:stCondLst>
                                            <p:cond delay="0"/>
                                          </p:stCondLst>
                                        </p:cTn>
                                        <p:tgtEl>
                                          <p:spTgt spid="165919"/>
                                        </p:tgtEl>
                                        <p:attrNameLst>
                                          <p:attrName>style.visibility</p:attrName>
                                        </p:attrNameLst>
                                      </p:cBhvr>
                                      <p:to>
                                        <p:strVal val="visible"/>
                                      </p:to>
                                    </p:set>
                                    <p:animEffect transition="in" filter="blinds(horizontal)">
                                      <p:cBhvr>
                                        <p:cTn id="21" dur="500"/>
                                        <p:tgtEl>
                                          <p:spTgt spid="16591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15072"/>
                                        </p:tgtEl>
                                        <p:attrNameLst>
                                          <p:attrName>style.visibility</p:attrName>
                                        </p:attrNameLst>
                                      </p:cBhvr>
                                      <p:to>
                                        <p:strVal val="visible"/>
                                      </p:to>
                                    </p:set>
                                    <p:animEffect transition="in" filter="blinds(horizontal)">
                                      <p:cBhvr>
                                        <p:cTn id="26" dur="500"/>
                                        <p:tgtEl>
                                          <p:spTgt spid="215072"/>
                                        </p:tgtEl>
                                      </p:cBhvr>
                                    </p:animEffect>
                                  </p:childTnLst>
                                </p:cTn>
                              </p:par>
                            </p:childTnLst>
                          </p:cTn>
                        </p:par>
                        <p:par>
                          <p:cTn id="27" fill="hold">
                            <p:stCondLst>
                              <p:cond delay="500"/>
                            </p:stCondLst>
                            <p:childTnLst>
                              <p:par>
                                <p:cTn id="28" presetID="1" presetClass="entr" presetSubtype="0" fill="hold" grpId="0" nodeType="afterEffect">
                                  <p:stCondLst>
                                    <p:cond delay="0"/>
                                  </p:stCondLst>
                                  <p:childTnLst>
                                    <p:set>
                                      <p:cBhvr>
                                        <p:cTn id="29" dur="1" fill="hold">
                                          <p:stCondLst>
                                            <p:cond delay="499"/>
                                          </p:stCondLst>
                                        </p:cTn>
                                        <p:tgtEl>
                                          <p:spTgt spid="108563"/>
                                        </p:tgtEl>
                                        <p:attrNameLst>
                                          <p:attrName>style.visibility</p:attrName>
                                        </p:attrNameLst>
                                      </p:cBhvr>
                                      <p:to>
                                        <p:strVal val="visible"/>
                                      </p:to>
                                    </p:set>
                                  </p:childTnLst>
                                </p:cTn>
                              </p:par>
                            </p:childTnLst>
                          </p:cTn>
                        </p:par>
                        <p:par>
                          <p:cTn id="30" fill="hold">
                            <p:stCondLst>
                              <p:cond delay="1000"/>
                            </p:stCondLst>
                            <p:childTnLst>
                              <p:par>
                                <p:cTn id="31" presetID="3" presetClass="entr" presetSubtype="10" fill="hold" nodeType="afterEffect">
                                  <p:stCondLst>
                                    <p:cond delay="0"/>
                                  </p:stCondLst>
                                  <p:childTnLst>
                                    <p:set>
                                      <p:cBhvr>
                                        <p:cTn id="32" dur="1" fill="hold">
                                          <p:stCondLst>
                                            <p:cond delay="0"/>
                                          </p:stCondLst>
                                        </p:cTn>
                                        <p:tgtEl>
                                          <p:spTgt spid="215068"/>
                                        </p:tgtEl>
                                        <p:attrNameLst>
                                          <p:attrName>style.visibility</p:attrName>
                                        </p:attrNameLst>
                                      </p:cBhvr>
                                      <p:to>
                                        <p:strVal val="visible"/>
                                      </p:to>
                                    </p:set>
                                    <p:animEffect transition="in" filter="blinds(horizontal)">
                                      <p:cBhvr>
                                        <p:cTn id="33" dur="500"/>
                                        <p:tgtEl>
                                          <p:spTgt spid="215068"/>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65932"/>
                                        </p:tgtEl>
                                        <p:attrNameLst>
                                          <p:attrName>style.visibility</p:attrName>
                                        </p:attrNameLst>
                                      </p:cBhvr>
                                      <p:to>
                                        <p:strVal val="visible"/>
                                      </p:to>
                                    </p:set>
                                    <p:animEffect transition="in" filter="blinds(horizontal)">
                                      <p:cBhvr>
                                        <p:cTn id="38" dur="500"/>
                                        <p:tgtEl>
                                          <p:spTgt spid="165932"/>
                                        </p:tgtEl>
                                      </p:cBhvr>
                                    </p:animEffect>
                                  </p:childTnLst>
                                </p:cTn>
                              </p:par>
                            </p:childTnLst>
                          </p:cTn>
                        </p:par>
                        <p:par>
                          <p:cTn id="39" fill="hold">
                            <p:stCondLst>
                              <p:cond delay="500"/>
                            </p:stCondLst>
                            <p:childTnLst>
                              <p:par>
                                <p:cTn id="40" presetID="3" presetClass="entr" presetSubtype="10" fill="hold" nodeType="afterEffect">
                                  <p:stCondLst>
                                    <p:cond delay="0"/>
                                  </p:stCondLst>
                                  <p:childTnLst>
                                    <p:set>
                                      <p:cBhvr>
                                        <p:cTn id="41" dur="1" fill="hold">
                                          <p:stCondLst>
                                            <p:cond delay="0"/>
                                          </p:stCondLst>
                                        </p:cTn>
                                        <p:tgtEl>
                                          <p:spTgt spid="215070"/>
                                        </p:tgtEl>
                                        <p:attrNameLst>
                                          <p:attrName>style.visibility</p:attrName>
                                        </p:attrNameLst>
                                      </p:cBhvr>
                                      <p:to>
                                        <p:strVal val="visible"/>
                                      </p:to>
                                    </p:set>
                                    <p:animEffect transition="in" filter="blinds(horizontal)">
                                      <p:cBhvr>
                                        <p:cTn id="42" dur="500"/>
                                        <p:tgtEl>
                                          <p:spTgt spid="215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animBg="1"/>
      <p:bldP spid="165892" grpId="0" animBg="1"/>
      <p:bldP spid="165893" grpId="0" animBg="1"/>
      <p:bldP spid="108563" grpId="0" animBg="1"/>
      <p:bldP spid="165919" grpId="0" animBg="1"/>
      <p:bldP spid="165932"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AutoShape 2"/>
          <p:cNvSpPr>
            <a:spLocks noChangeArrowheads="1"/>
          </p:cNvSpPr>
          <p:nvPr/>
        </p:nvSpPr>
        <p:spPr bwMode="auto">
          <a:xfrm>
            <a:off x="762000" y="825500"/>
            <a:ext cx="10629900" cy="790575"/>
          </a:xfrm>
          <a:prstGeom prst="downArrowCallout">
            <a:avLst>
              <a:gd name="adj1" fmla="val 264962"/>
              <a:gd name="adj2" fmla="val 265060"/>
              <a:gd name="adj3" fmla="val 22796"/>
              <a:gd name="adj4" fmla="val 66667"/>
            </a:avLst>
          </a:prstGeom>
          <a:noFill/>
          <a:ln w="9525">
            <a:solidFill>
              <a:srgbClr val="FF0000"/>
            </a:solidFill>
            <a:miter lim="800000"/>
          </a:ln>
          <a:effectLst/>
        </p:spPr>
        <p:txBody>
          <a:bodyPr wrap="none" lIns="108850" tIns="54425" rIns="108850" bIns="54425" anchor="ctr"/>
          <a:lstStyle/>
          <a:p>
            <a:pPr marL="0" marR="0" lvl="0" indent="0" algn="ctr" defTabSz="914400" rtl="0" eaLnBrk="1" fontAlgn="base" latinLnBrk="0" hangingPunct="1">
              <a:lnSpc>
                <a:spcPct val="115000"/>
              </a:lnSpc>
              <a:spcBef>
                <a:spcPct val="30000"/>
              </a:spcBef>
              <a:spcAft>
                <a:spcPct val="0"/>
              </a:spcAft>
              <a:buClrTx/>
              <a:buSzTx/>
              <a:buFontTx/>
              <a:buNone/>
              <a:defRPr/>
            </a:pPr>
            <a:r>
              <a:rPr kumimoji="0" lang="en-US" altLang="zh-CN" sz="2400" b="1" i="0" u="none" strike="noStrike" kern="1200" cap="none" spc="0" normalizeH="0" baseline="0" noProof="0" dirty="0">
                <a:ln>
                  <a:noFill/>
                </a:ln>
                <a:solidFill>
                  <a:srgbClr val="0000CC"/>
                </a:solidFill>
                <a:effectLst/>
                <a:uLnTx/>
                <a:uFillTx/>
                <a:latin typeface="+mn-ea"/>
                <a:ea typeface="+mn-ea"/>
                <a:cs typeface="+mn-cs"/>
              </a:rPr>
              <a:t>4</a:t>
            </a:r>
            <a:r>
              <a:rPr kumimoji="0" lang="zh-CN" altLang="en-US" sz="2400" b="1" i="0" u="none" strike="noStrike" kern="1200" cap="none" spc="0" normalizeH="0" baseline="0" noProof="0" dirty="0">
                <a:ln>
                  <a:noFill/>
                </a:ln>
                <a:solidFill>
                  <a:srgbClr val="0000CC"/>
                </a:solidFill>
                <a:effectLst/>
                <a:uLnTx/>
                <a:uFillTx/>
                <a:latin typeface="+mn-ea"/>
                <a:ea typeface="+mn-ea"/>
                <a:cs typeface="+mn-cs"/>
              </a:rPr>
              <a:t>、被投资单位除净损益、其他综合收益和分红以外所有者权益的</a:t>
            </a:r>
            <a:r>
              <a:rPr kumimoji="0" lang="zh-CN" altLang="en-US" sz="2400" b="1" i="0" u="none" strike="noStrike" kern="1200" cap="none" spc="0" normalizeH="0" baseline="0" noProof="0" dirty="0">
                <a:ln>
                  <a:noFill/>
                </a:ln>
                <a:solidFill>
                  <a:srgbClr val="CC0000"/>
                </a:solidFill>
                <a:effectLst/>
                <a:uLnTx/>
                <a:uFillTx/>
                <a:latin typeface="+mn-ea"/>
                <a:ea typeface="+mn-ea"/>
                <a:cs typeface="+mn-cs"/>
              </a:rPr>
              <a:t>其他变动</a:t>
            </a:r>
            <a:endParaRPr kumimoji="0" lang="zh-CN" altLang="en-US" sz="2400" b="1" i="0" u="none" strike="noStrike" kern="1200" cap="none" spc="0" normalizeH="0" baseline="0" noProof="0" dirty="0">
              <a:ln>
                <a:noFill/>
              </a:ln>
              <a:solidFill>
                <a:srgbClr val="CC0000"/>
              </a:solidFill>
              <a:effectLst/>
              <a:uLnTx/>
              <a:uFillTx/>
              <a:latin typeface="+mn-ea"/>
              <a:ea typeface="+mn-ea"/>
              <a:cs typeface="+mn-cs"/>
            </a:endParaRPr>
          </a:p>
        </p:txBody>
      </p:sp>
      <p:sp>
        <p:nvSpPr>
          <p:cNvPr id="166915" name="AutoShape 3"/>
          <p:cNvSpPr/>
          <p:nvPr/>
        </p:nvSpPr>
        <p:spPr>
          <a:xfrm>
            <a:off x="812800" y="1714500"/>
            <a:ext cx="10193338" cy="936625"/>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0000"/>
              </a:lnSpc>
              <a:buFontTx/>
            </a:pPr>
            <a:r>
              <a:rPr lang="zh-CN" altLang="en-US" sz="2400" dirty="0">
                <a:solidFill>
                  <a:srgbClr val="000000"/>
                </a:solidFill>
                <a:latin typeface="微软雅黑" panose="020B0503020204020204" pitchFamily="34" charset="-122"/>
              </a:rPr>
              <a:t>     投资企业应按享有的份额，调整增加或减少长期股权投资账面价值，</a:t>
            </a:r>
            <a:endParaRPr lang="zh-CN" altLang="en-US" sz="2400" dirty="0">
              <a:solidFill>
                <a:srgbClr val="000000"/>
              </a:solidFill>
              <a:latin typeface="微软雅黑" panose="020B0503020204020204" pitchFamily="34" charset="-122"/>
            </a:endParaRPr>
          </a:p>
          <a:p>
            <a:pPr eaLnBrk="1" hangingPunct="1">
              <a:lnSpc>
                <a:spcPct val="120000"/>
              </a:lnSpc>
              <a:buFontTx/>
            </a:pPr>
            <a:r>
              <a:rPr lang="zh-CN" altLang="en-US" sz="2400" dirty="0">
                <a:solidFill>
                  <a:srgbClr val="0000CC"/>
                </a:solidFill>
                <a:latin typeface="微软雅黑" panose="020B0503020204020204" pitchFamily="34" charset="-122"/>
              </a:rPr>
              <a:t>并增加或减少资本公积</a:t>
            </a:r>
            <a:r>
              <a:rPr lang="zh-CN" altLang="en-US" sz="2400" dirty="0">
                <a:solidFill>
                  <a:srgbClr val="000000"/>
                </a:solidFill>
                <a:latin typeface="微软雅黑" panose="020B0503020204020204" pitchFamily="34" charset="-122"/>
              </a:rPr>
              <a:t>（其他资本公积）。</a:t>
            </a:r>
            <a:endParaRPr lang="zh-CN" altLang="en-US" sz="2400" dirty="0">
              <a:solidFill>
                <a:srgbClr val="000000"/>
              </a:solidFill>
              <a:latin typeface="微软雅黑" panose="020B0503020204020204" pitchFamily="34" charset="-122"/>
            </a:endParaRPr>
          </a:p>
        </p:txBody>
      </p:sp>
      <p:sp>
        <p:nvSpPr>
          <p:cNvPr id="166916" name="AutoShape 4"/>
          <p:cNvSpPr/>
          <p:nvPr/>
        </p:nvSpPr>
        <p:spPr>
          <a:xfrm>
            <a:off x="2651125" y="2781300"/>
            <a:ext cx="6835775" cy="865188"/>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0000"/>
              </a:lnSpc>
              <a:buFontTx/>
            </a:pPr>
            <a:r>
              <a:rPr lang="zh-CN" altLang="en-US" sz="2400" dirty="0">
                <a:solidFill>
                  <a:srgbClr val="000000"/>
                </a:solidFill>
                <a:latin typeface="微软雅黑" panose="020B0503020204020204" pitchFamily="34" charset="-122"/>
              </a:rPr>
              <a:t>借：长期股权投资</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其他权益变动</a:t>
            </a:r>
            <a:endParaRPr lang="zh-CN" altLang="en-US" sz="2400" dirty="0">
              <a:solidFill>
                <a:srgbClr val="000000"/>
              </a:solidFill>
              <a:latin typeface="微软雅黑" panose="020B0503020204020204" pitchFamily="34" charset="-122"/>
            </a:endParaRPr>
          </a:p>
          <a:p>
            <a:pPr eaLnBrk="1" hangingPunct="1">
              <a:lnSpc>
                <a:spcPct val="120000"/>
              </a:lnSpc>
              <a:buFontTx/>
            </a:pPr>
            <a:r>
              <a:rPr lang="zh-CN" altLang="en-US" sz="2400" dirty="0">
                <a:solidFill>
                  <a:srgbClr val="000000"/>
                </a:solidFill>
                <a:latin typeface="微软雅黑" panose="020B0503020204020204" pitchFamily="34" charset="-122"/>
              </a:rPr>
              <a:t>        贷：资本公积</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其他资本公积</a:t>
            </a:r>
            <a:endParaRPr lang="zh-CN" altLang="en-US" sz="2400" dirty="0">
              <a:solidFill>
                <a:srgbClr val="000000"/>
              </a:solidFill>
              <a:latin typeface="微软雅黑" panose="020B0503020204020204" pitchFamily="34" charset="-122"/>
            </a:endParaRPr>
          </a:p>
        </p:txBody>
      </p:sp>
      <p:sp>
        <p:nvSpPr>
          <p:cNvPr id="166917" name="AutoShape 5"/>
          <p:cNvSpPr/>
          <p:nvPr/>
        </p:nvSpPr>
        <p:spPr>
          <a:xfrm>
            <a:off x="482600" y="2860675"/>
            <a:ext cx="2206625" cy="792163"/>
          </a:xfrm>
          <a:prstGeom prst="rightArrow">
            <a:avLst>
              <a:gd name="adj1" fmla="val 62305"/>
              <a:gd name="adj2" fmla="val 53402"/>
            </a:avLst>
          </a:prstGeom>
          <a:gradFill rotWithShape="1">
            <a:gsLst>
              <a:gs pos="0">
                <a:srgbClr val="CCFFFF">
                  <a:alpha val="29999"/>
                </a:srgbClr>
              </a:gs>
              <a:gs pos="100000">
                <a:srgbClr val="5E7676"/>
              </a:gs>
            </a:gsLst>
            <a:lin ang="0" scaled="1"/>
            <a:tileRect/>
          </a:gradFill>
          <a:ln w="9525">
            <a:noFill/>
          </a:ln>
        </p:spPr>
        <p:txBody>
          <a:bodyPr wrap="none" lIns="108850" tIns="54425" rIns="108850" bIns="54425" anchor="ctr" anchorCtr="0"/>
          <a:p>
            <a:pPr algn="ctr" eaLnBrk="1" hangingPunct="1"/>
            <a:r>
              <a:rPr lang="zh-CN" altLang="en-US" sz="2400" b="1" dirty="0">
                <a:solidFill>
                  <a:srgbClr val="CC0000"/>
                </a:solidFill>
                <a:latin typeface="微软雅黑" panose="020B0503020204020204" pitchFamily="34" charset="-122"/>
              </a:rPr>
              <a:t>会计分录</a:t>
            </a:r>
            <a:endParaRPr lang="zh-CN" altLang="en-US" sz="2400" b="1" dirty="0">
              <a:solidFill>
                <a:srgbClr val="CC0000"/>
              </a:solidFill>
              <a:latin typeface="微软雅黑" panose="020B0503020204020204" pitchFamily="34" charset="-122"/>
            </a:endParaRPr>
          </a:p>
        </p:txBody>
      </p:sp>
      <p:graphicFrame>
        <p:nvGraphicFramePr>
          <p:cNvPr id="216093" name="Group 29"/>
          <p:cNvGraphicFramePr>
            <a:graphicFrameLocks noGrp="1"/>
          </p:cNvGraphicFramePr>
          <p:nvPr/>
        </p:nvGraphicFramePr>
        <p:xfrm>
          <a:off x="8496300" y="4508500"/>
          <a:ext cx="3359150" cy="1250950"/>
        </p:xfrm>
        <a:graphic>
          <a:graphicData uri="http://schemas.openxmlformats.org/drawingml/2006/table">
            <a:tbl>
              <a:tblPr/>
              <a:tblGrid>
                <a:gridCol w="1631950"/>
                <a:gridCol w="1727200"/>
              </a:tblGrid>
              <a:tr h="854075">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rPr>
                        <a:t>长期股权投资</a:t>
                      </a:r>
                      <a:endParaRPr kumimoji="0" lang="zh-CN" altLang="en-US"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endParaRPr>
                    </a:p>
                    <a:p>
                      <a:pPr marL="0" marR="0" lvl="0" indent="0" algn="ctr"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rPr>
                        <a:t>——</a:t>
                      </a:r>
                      <a:r>
                        <a:rPr kumimoji="0" lang="zh-CN" altLang="en-US"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rPr>
                        <a:t>其他权益变动</a:t>
                      </a:r>
                      <a:endParaRPr kumimoji="0" lang="zh-CN" altLang="en-US" sz="2000" b="1" i="0" u="none" strike="noStrike" cap="none" normalizeH="0" baseline="0" smtClean="0">
                        <a:ln>
                          <a:noFill/>
                        </a:ln>
                        <a:solidFill>
                          <a:schemeClr val="tx1"/>
                        </a:solidFill>
                        <a:effectLst/>
                        <a:latin typeface="Lucida Sans Unicode" panose="020B0602030504020204" pitchFamily="34" charset="0"/>
                        <a:ea typeface="华文新魏" panose="02010800040101010101" pitchFamily="2"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38100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    ×××</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graphicFrame>
        <p:nvGraphicFramePr>
          <p:cNvPr id="216094" name="Group 30"/>
          <p:cNvGraphicFramePr>
            <a:graphicFrameLocks noGrp="1"/>
          </p:cNvGraphicFramePr>
          <p:nvPr/>
        </p:nvGraphicFramePr>
        <p:xfrm>
          <a:off x="4464050" y="4797425"/>
          <a:ext cx="3360738" cy="793750"/>
        </p:xfrm>
        <a:graphic>
          <a:graphicData uri="http://schemas.openxmlformats.org/drawingml/2006/table">
            <a:tbl>
              <a:tblPr/>
              <a:tblGrid>
                <a:gridCol w="1684338"/>
                <a:gridCol w="1676400"/>
              </a:tblGrid>
              <a:tr h="396875">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rPr>
                        <a:t>资本公积</a:t>
                      </a:r>
                      <a:r>
                        <a:rPr kumimoji="0" lang="en-US" altLang="zh-CN"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rPr>
                        <a:t>其他</a:t>
                      </a:r>
                      <a:endParaRPr kumimoji="0" lang="zh-CN" altLang="en-US"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396875">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sp>
        <p:nvSpPr>
          <p:cNvPr id="109587" name="Left Arrow 16"/>
          <p:cNvSpPr/>
          <p:nvPr/>
        </p:nvSpPr>
        <p:spPr>
          <a:xfrm rot="10800000">
            <a:off x="7248525" y="5300663"/>
            <a:ext cx="1631950" cy="576262"/>
          </a:xfrm>
          <a:prstGeom prst="leftArrow">
            <a:avLst>
              <a:gd name="adj1" fmla="val 50000"/>
              <a:gd name="adj2" fmla="val 27939"/>
            </a:avLst>
          </a:prstGeom>
          <a:gradFill rotWithShape="1">
            <a:gsLst>
              <a:gs pos="0">
                <a:srgbClr val="478017">
                  <a:alpha val="100000"/>
                </a:srgbClr>
              </a:gs>
              <a:gs pos="50000">
                <a:srgbClr val="69B926">
                  <a:alpha val="100000"/>
                </a:srgbClr>
              </a:gs>
              <a:gs pos="100000">
                <a:srgbClr val="FFFFFF">
                  <a:alpha val="100000"/>
                </a:srgbClr>
              </a:gs>
            </a:gsLst>
            <a:lin ang="0" scaled="1"/>
            <a:tileRect/>
          </a:gradFill>
          <a:ln w="12700">
            <a:noFill/>
          </a:ln>
        </p:spPr>
        <p:txBody>
          <a:bodyPr rot="10800000" lIns="108850" tIns="54425" rIns="108850" bIns="54425" anchor="ctr" anchorCtr="0"/>
          <a:p>
            <a:pPr algn="ctr" eaLnBrk="1" hangingPunct="1">
              <a:buNone/>
            </a:pPr>
            <a:r>
              <a:rPr lang="zh-CN" altLang="en-US" b="1" dirty="0">
                <a:solidFill>
                  <a:srgbClr val="FF3300"/>
                </a:solidFill>
                <a:effectLst>
                  <a:outerShdw blurRad="38100" dist="38100" dir="2700000">
                    <a:srgbClr val="000000"/>
                  </a:outerShdw>
                </a:effectLst>
                <a:latin typeface="Lucida Sans Unicode" panose="020B0602030504020204" pitchFamily="34" charset="0"/>
                <a:ea typeface="华文新魏" panose="02010800040101010101" pitchFamily="2" charset="-122"/>
              </a:rPr>
              <a:t>确认时</a:t>
            </a:r>
            <a:endParaRPr lang="zh-CN" altLang="en-US" b="1" dirty="0">
              <a:solidFill>
                <a:srgbClr val="FF3300"/>
              </a:solidFill>
              <a:effectLst>
                <a:outerShdw blurRad="38100" dist="38100" dir="2700000">
                  <a:srgbClr val="000000"/>
                </a:outerShdw>
              </a:effectLst>
              <a:latin typeface="Lucida Sans Unicode" panose="020B0602030504020204" pitchFamily="34" charset="0"/>
              <a:ea typeface="华文新魏" panose="02010800040101010101" pitchFamily="2" charset="-122"/>
            </a:endParaRPr>
          </a:p>
        </p:txBody>
      </p:sp>
      <p:sp>
        <p:nvSpPr>
          <p:cNvPr id="166943" name="AutoShape 31"/>
          <p:cNvSpPr/>
          <p:nvPr/>
        </p:nvSpPr>
        <p:spPr>
          <a:xfrm>
            <a:off x="1460500" y="3924300"/>
            <a:ext cx="6145213" cy="433388"/>
          </a:xfrm>
          <a:prstGeom prst="borderCallout2">
            <a:avLst>
              <a:gd name="adj1" fmla="val 26375"/>
              <a:gd name="adj2" fmla="val 101241"/>
              <a:gd name="adj3" fmla="val 26375"/>
              <a:gd name="adj4" fmla="val 106667"/>
              <a:gd name="adj5" fmla="val -118681"/>
              <a:gd name="adj6" fmla="val 112296"/>
            </a:avLst>
          </a:prstGeom>
          <a:noFill/>
          <a:ln w="9525" cap="flat" cmpd="sng">
            <a:solidFill>
              <a:srgbClr val="FF3300"/>
            </a:solidFill>
            <a:prstDash val="solid"/>
            <a:miter/>
            <a:headEnd type="none" w="med" len="med"/>
            <a:tailEnd type="none" w="med" len="med"/>
          </a:ln>
        </p:spPr>
        <p:txBody>
          <a:bodyPr lIns="108850" tIns="54425" rIns="108850" bIns="54425"/>
          <a:p>
            <a:pPr algn="ctr" eaLnBrk="1" hangingPunct="1">
              <a:buFontTx/>
            </a:pPr>
            <a:r>
              <a:rPr lang="zh-CN" altLang="en-US" sz="2400" dirty="0">
                <a:solidFill>
                  <a:srgbClr val="0000CC"/>
                </a:solidFill>
                <a:latin typeface="微软雅黑" panose="020B0503020204020204" pitchFamily="34" charset="-122"/>
              </a:rPr>
              <a:t>被投资单位资本公积增加额</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持股比例</a:t>
            </a:r>
            <a:endParaRPr lang="zh-CN" altLang="en-US" sz="2400" dirty="0">
              <a:solidFill>
                <a:srgbClr val="0000CC"/>
              </a:solidFill>
              <a:latin typeface="微软雅黑" panose="020B0503020204020204" pitchFamily="34" charset="-122"/>
            </a:endParaRPr>
          </a:p>
        </p:txBody>
      </p:sp>
      <p:graphicFrame>
        <p:nvGraphicFramePr>
          <p:cNvPr id="216096" name="Group 32"/>
          <p:cNvGraphicFramePr>
            <a:graphicFrameLocks noGrp="1"/>
          </p:cNvGraphicFramePr>
          <p:nvPr/>
        </p:nvGraphicFramePr>
        <p:xfrm>
          <a:off x="431800" y="4797425"/>
          <a:ext cx="2687638" cy="900113"/>
        </p:xfrm>
        <a:graphic>
          <a:graphicData uri="http://schemas.openxmlformats.org/drawingml/2006/table">
            <a:tbl>
              <a:tblPr/>
              <a:tblGrid>
                <a:gridCol w="1346200"/>
                <a:gridCol w="1341438"/>
              </a:tblGrid>
              <a:tr h="503238">
                <a:tc gridSpan="2">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1087755"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rPr>
                        <a:t>投资收益</a:t>
                      </a:r>
                      <a:endParaRPr kumimoji="0" lang="zh-CN" altLang="en-US" sz="2000" b="1" i="0" u="none" strike="noStrike" cap="none" normalizeH="0" baseline="0" smtClean="0">
                        <a:ln>
                          <a:noFill/>
                        </a:ln>
                        <a:solidFill>
                          <a:schemeClr val="tx1"/>
                        </a:solidFill>
                        <a:effectLst>
                          <a:outerShdw blurRad="38100" dist="38100" dir="2700000" algn="tl">
                            <a:srgbClr val="C0C0C0"/>
                          </a:outerShdw>
                        </a:effectLst>
                        <a:latin typeface="Lucida Sans Unicode" panose="020B0602030504020204" pitchFamily="34" charset="0"/>
                        <a:ea typeface="华文新魏" panose="02010800040101010101" pitchFamily="2" charset="-122"/>
                      </a:endParaRPr>
                    </a:p>
                  </a:txBody>
                  <a:tcPr marL="121904" marR="121904" marT="45731" marB="45731"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noFill/>
                  </a:tcPr>
                </a:tc>
                <a:tc hMerge="1">
                  <a:tcPr/>
                </a:tc>
              </a:tr>
              <a:tr h="381000">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noFill/>
                  </a:tcPr>
                </a:tc>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rPr>
                        <a:t>×××</a:t>
                      </a:r>
                      <a:endParaRPr kumimoji="0" lang="zh-CN" altLang="zh-CN" sz="2000" b="1" i="0" u="none" strike="noStrike" cap="none" normalizeH="0" baseline="0" smtClean="0">
                        <a:ln>
                          <a:noFill/>
                        </a:ln>
                        <a:solidFill>
                          <a:schemeClr val="tx1"/>
                        </a:solidFill>
                        <a:effectLst/>
                        <a:latin typeface="Lucida Sans Unicode" panose="020B0602030504020204" pitchFamily="34" charset="0"/>
                        <a:ea typeface="黑体" panose="02010609060101010101" pitchFamily="49"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noFill/>
                  </a:tcPr>
                </a:tc>
              </a:tr>
            </a:tbl>
          </a:graphicData>
        </a:graphic>
      </p:graphicFrame>
      <p:sp>
        <p:nvSpPr>
          <p:cNvPr id="166956" name="AutoShape 44"/>
          <p:cNvSpPr>
            <a:spLocks noChangeArrowheads="1"/>
          </p:cNvSpPr>
          <p:nvPr/>
        </p:nvSpPr>
        <p:spPr bwMode="auto">
          <a:xfrm>
            <a:off x="2832100" y="5300663"/>
            <a:ext cx="1727200" cy="576263"/>
          </a:xfrm>
          <a:prstGeom prst="leftArrow">
            <a:avLst>
              <a:gd name="adj1" fmla="val 50000"/>
              <a:gd name="adj2" fmla="val 56198"/>
            </a:avLst>
          </a:prstGeom>
          <a:solidFill>
            <a:srgbClr val="339933"/>
          </a:solidFill>
          <a:ln w="9525">
            <a:solidFill>
              <a:schemeClr val="accent2"/>
            </a:solidFill>
            <a:miter lim="800000"/>
          </a:ln>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chemeClr val="bg1"/>
                </a:solidFill>
                <a:effectLst>
                  <a:outerShdw blurRad="38100" dist="38100" dir="2700000" algn="tl">
                    <a:srgbClr val="C0C0C0"/>
                  </a:outerShdw>
                </a:effectLst>
                <a:uLnTx/>
                <a:uFillTx/>
                <a:latin typeface="Arial" panose="020B0604020202020204" pitchFamily="34" charset="0"/>
                <a:ea typeface="华文新魏" panose="02010800040101010101" pitchFamily="2" charset="-122"/>
                <a:cs typeface="+mn-cs"/>
              </a:rPr>
              <a:t>处置投资时</a:t>
            </a:r>
            <a:endParaRPr kumimoji="0" lang="zh-CN" altLang="en-US" sz="1800" b="1" i="0" u="none" strike="noStrike" kern="1200" cap="none" spc="0" normalizeH="0" baseline="0" noProof="0">
              <a:ln>
                <a:noFill/>
              </a:ln>
              <a:solidFill>
                <a:schemeClr val="bg1"/>
              </a:solidFill>
              <a:effectLst>
                <a:outerShdw blurRad="38100" dist="38100" dir="2700000" algn="tl">
                  <a:srgbClr val="C0C0C0"/>
                </a:outerShdw>
              </a:effectLst>
              <a:uLnTx/>
              <a:uFillTx/>
              <a:latin typeface="Arial" panose="020B0604020202020204" pitchFamily="34" charset="0"/>
              <a:ea typeface="华文新魏" panose="0201080004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66915"/>
                                        </p:tgtEl>
                                        <p:attrNameLst>
                                          <p:attrName>style.visibility</p:attrName>
                                        </p:attrNameLst>
                                      </p:cBhvr>
                                      <p:to>
                                        <p:strVal val="visible"/>
                                      </p:to>
                                    </p:set>
                                    <p:animEffect transition="in" filter="slide(fromLeft)">
                                      <p:cBhvr>
                                        <p:cTn id="7" dur="500"/>
                                        <p:tgtEl>
                                          <p:spTgt spid="1669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66917"/>
                                        </p:tgtEl>
                                        <p:attrNameLst>
                                          <p:attrName>style.visibility</p:attrName>
                                        </p:attrNameLst>
                                      </p:cBhvr>
                                      <p:to>
                                        <p:strVal val="visible"/>
                                      </p:to>
                                    </p:set>
                                    <p:anim calcmode="lin" valueType="num">
                                      <p:cBhvr additive="base">
                                        <p:cTn id="12" dur="500" fill="hold"/>
                                        <p:tgtEl>
                                          <p:spTgt spid="166917"/>
                                        </p:tgtEl>
                                        <p:attrNameLst>
                                          <p:attrName>ppt_x</p:attrName>
                                        </p:attrNameLst>
                                      </p:cBhvr>
                                      <p:tavLst>
                                        <p:tav tm="0">
                                          <p:val>
                                            <p:strVal val="0-#ppt_w/2"/>
                                          </p:val>
                                        </p:tav>
                                        <p:tav tm="100000">
                                          <p:val>
                                            <p:strVal val="#ppt_x"/>
                                          </p:val>
                                        </p:tav>
                                      </p:tavLst>
                                    </p:anim>
                                    <p:anim calcmode="lin" valueType="num">
                                      <p:cBhvr additive="base">
                                        <p:cTn id="13" dur="500" fill="hold"/>
                                        <p:tgtEl>
                                          <p:spTgt spid="16691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166916"/>
                                        </p:tgtEl>
                                        <p:attrNameLst>
                                          <p:attrName>style.visibility</p:attrName>
                                        </p:attrNameLst>
                                      </p:cBhvr>
                                      <p:to>
                                        <p:strVal val="visible"/>
                                      </p:to>
                                    </p:set>
                                    <p:animEffect transition="in" filter="slide(fromLeft)">
                                      <p:cBhvr>
                                        <p:cTn id="17" dur="500"/>
                                        <p:tgtEl>
                                          <p:spTgt spid="166916"/>
                                        </p:tgtEl>
                                      </p:cBhvr>
                                    </p:animEffect>
                                  </p:childTnLst>
                                </p:cTn>
                              </p:par>
                            </p:childTnLst>
                          </p:cTn>
                        </p:par>
                        <p:par>
                          <p:cTn id="18" fill="hold">
                            <p:stCondLst>
                              <p:cond delay="1000"/>
                            </p:stCondLst>
                            <p:childTnLst>
                              <p:par>
                                <p:cTn id="19" presetID="3" presetClass="entr" presetSubtype="10" fill="hold" grpId="0" nodeType="afterEffect">
                                  <p:stCondLst>
                                    <p:cond delay="0"/>
                                  </p:stCondLst>
                                  <p:childTnLst>
                                    <p:set>
                                      <p:cBhvr>
                                        <p:cTn id="20" dur="1" fill="hold">
                                          <p:stCondLst>
                                            <p:cond delay="0"/>
                                          </p:stCondLst>
                                        </p:cTn>
                                        <p:tgtEl>
                                          <p:spTgt spid="166943"/>
                                        </p:tgtEl>
                                        <p:attrNameLst>
                                          <p:attrName>style.visibility</p:attrName>
                                        </p:attrNameLst>
                                      </p:cBhvr>
                                      <p:to>
                                        <p:strVal val="visible"/>
                                      </p:to>
                                    </p:set>
                                    <p:animEffect transition="in" filter="blinds(horizontal)">
                                      <p:cBhvr>
                                        <p:cTn id="21" dur="500"/>
                                        <p:tgtEl>
                                          <p:spTgt spid="16694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16093"/>
                                        </p:tgtEl>
                                        <p:attrNameLst>
                                          <p:attrName>style.visibility</p:attrName>
                                        </p:attrNameLst>
                                      </p:cBhvr>
                                      <p:to>
                                        <p:strVal val="visible"/>
                                      </p:to>
                                    </p:set>
                                    <p:animEffect transition="in" filter="blinds(horizontal)">
                                      <p:cBhvr>
                                        <p:cTn id="26" dur="500"/>
                                        <p:tgtEl>
                                          <p:spTgt spid="216093"/>
                                        </p:tgtEl>
                                      </p:cBhvr>
                                    </p:animEffect>
                                  </p:childTnLst>
                                </p:cTn>
                              </p:par>
                            </p:childTnLst>
                          </p:cTn>
                        </p:par>
                        <p:par>
                          <p:cTn id="27" fill="hold">
                            <p:stCondLst>
                              <p:cond delay="500"/>
                            </p:stCondLst>
                            <p:childTnLst>
                              <p:par>
                                <p:cTn id="28" presetID="1" presetClass="entr" presetSubtype="0" fill="hold" grpId="0" nodeType="afterEffect">
                                  <p:stCondLst>
                                    <p:cond delay="0"/>
                                  </p:stCondLst>
                                  <p:childTnLst>
                                    <p:set>
                                      <p:cBhvr>
                                        <p:cTn id="29" dur="1" fill="hold">
                                          <p:stCondLst>
                                            <p:cond delay="499"/>
                                          </p:stCondLst>
                                        </p:cTn>
                                        <p:tgtEl>
                                          <p:spTgt spid="109587"/>
                                        </p:tgtEl>
                                        <p:attrNameLst>
                                          <p:attrName>style.visibility</p:attrName>
                                        </p:attrNameLst>
                                      </p:cBhvr>
                                      <p:to>
                                        <p:strVal val="visible"/>
                                      </p:to>
                                    </p:set>
                                  </p:childTnLst>
                                </p:cTn>
                              </p:par>
                            </p:childTnLst>
                          </p:cTn>
                        </p:par>
                        <p:par>
                          <p:cTn id="30" fill="hold">
                            <p:stCondLst>
                              <p:cond delay="1000"/>
                            </p:stCondLst>
                            <p:childTnLst>
                              <p:par>
                                <p:cTn id="31" presetID="3" presetClass="entr" presetSubtype="10" fill="hold" nodeType="afterEffect">
                                  <p:stCondLst>
                                    <p:cond delay="0"/>
                                  </p:stCondLst>
                                  <p:childTnLst>
                                    <p:set>
                                      <p:cBhvr>
                                        <p:cTn id="32" dur="1" fill="hold">
                                          <p:stCondLst>
                                            <p:cond delay="0"/>
                                          </p:stCondLst>
                                        </p:cTn>
                                        <p:tgtEl>
                                          <p:spTgt spid="216094"/>
                                        </p:tgtEl>
                                        <p:attrNameLst>
                                          <p:attrName>style.visibility</p:attrName>
                                        </p:attrNameLst>
                                      </p:cBhvr>
                                      <p:to>
                                        <p:strVal val="visible"/>
                                      </p:to>
                                    </p:set>
                                    <p:animEffect transition="in" filter="blinds(horizontal)">
                                      <p:cBhvr>
                                        <p:cTn id="33" dur="500"/>
                                        <p:tgtEl>
                                          <p:spTgt spid="216094"/>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66956"/>
                                        </p:tgtEl>
                                        <p:attrNameLst>
                                          <p:attrName>style.visibility</p:attrName>
                                        </p:attrNameLst>
                                      </p:cBhvr>
                                      <p:to>
                                        <p:strVal val="visible"/>
                                      </p:to>
                                    </p:set>
                                    <p:animEffect transition="in" filter="blinds(horizontal)">
                                      <p:cBhvr>
                                        <p:cTn id="38" dur="500"/>
                                        <p:tgtEl>
                                          <p:spTgt spid="166956"/>
                                        </p:tgtEl>
                                      </p:cBhvr>
                                    </p:animEffect>
                                  </p:childTnLst>
                                </p:cTn>
                              </p:par>
                            </p:childTnLst>
                          </p:cTn>
                        </p:par>
                        <p:par>
                          <p:cTn id="39" fill="hold">
                            <p:stCondLst>
                              <p:cond delay="500"/>
                            </p:stCondLst>
                            <p:childTnLst>
                              <p:par>
                                <p:cTn id="40" presetID="3" presetClass="entr" presetSubtype="10" fill="hold" nodeType="afterEffect">
                                  <p:stCondLst>
                                    <p:cond delay="0"/>
                                  </p:stCondLst>
                                  <p:childTnLst>
                                    <p:set>
                                      <p:cBhvr>
                                        <p:cTn id="41" dur="1" fill="hold">
                                          <p:stCondLst>
                                            <p:cond delay="0"/>
                                          </p:stCondLst>
                                        </p:cTn>
                                        <p:tgtEl>
                                          <p:spTgt spid="216096"/>
                                        </p:tgtEl>
                                        <p:attrNameLst>
                                          <p:attrName>style.visibility</p:attrName>
                                        </p:attrNameLst>
                                      </p:cBhvr>
                                      <p:to>
                                        <p:strVal val="visible"/>
                                      </p:to>
                                    </p:set>
                                    <p:animEffect transition="in" filter="blinds(horizontal)">
                                      <p:cBhvr>
                                        <p:cTn id="42" dur="500"/>
                                        <p:tgtEl>
                                          <p:spTgt spid="2160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5" grpId="0" animBg="1"/>
      <p:bldP spid="166916" grpId="0" animBg="1"/>
      <p:bldP spid="166917" grpId="0" animBg="1"/>
      <p:bldP spid="109587" grpId="0" animBg="1"/>
      <p:bldP spid="166943" grpId="0" animBg="1"/>
      <p:bldP spid="16695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5" name="AutoShape 2"/>
          <p:cNvSpPr/>
          <p:nvPr/>
        </p:nvSpPr>
        <p:spPr>
          <a:xfrm>
            <a:off x="719138" y="1438275"/>
            <a:ext cx="4800600" cy="649288"/>
          </a:xfrm>
          <a:prstGeom prst="roundRect">
            <a:avLst>
              <a:gd name="adj" fmla="val 16667"/>
            </a:avLst>
          </a:prstGeom>
          <a:noFill/>
          <a:ln w="9525">
            <a:noFill/>
          </a:ln>
        </p:spPr>
        <p:txBody>
          <a:bodyPr wrap="none" lIns="108850" tIns="54425" rIns="108850" bIns="54425" anchor="ctr" anchorCtr="0"/>
          <a:p>
            <a:pPr eaLnBrk="1" hangingPunct="1">
              <a:buFontTx/>
            </a:pPr>
            <a:r>
              <a:rPr lang="en-US" altLang="zh-CN" sz="2800" b="1" dirty="0">
                <a:solidFill>
                  <a:srgbClr val="C00000"/>
                </a:solidFill>
                <a:latin typeface="微软雅黑" panose="020B0503020204020204" pitchFamily="34" charset="-122"/>
              </a:rPr>
              <a:t>5. </a:t>
            </a:r>
            <a:r>
              <a:rPr lang="zh-CN" altLang="en-US" sz="2800" b="1" dirty="0">
                <a:solidFill>
                  <a:srgbClr val="C00000"/>
                </a:solidFill>
                <a:latin typeface="微软雅黑" panose="020B0503020204020204" pitchFamily="34" charset="-122"/>
              </a:rPr>
              <a:t>股票股利的处理</a:t>
            </a:r>
            <a:endParaRPr lang="zh-CN" altLang="en-US" sz="2800" b="1" dirty="0">
              <a:solidFill>
                <a:srgbClr val="C00000"/>
              </a:solidFill>
              <a:latin typeface="微软雅黑" panose="020B0503020204020204" pitchFamily="34" charset="-122"/>
            </a:endParaRPr>
          </a:p>
        </p:txBody>
      </p:sp>
      <p:sp>
        <p:nvSpPr>
          <p:cNvPr id="88067" name="AutoShape 3"/>
          <p:cNvSpPr/>
          <p:nvPr/>
        </p:nvSpPr>
        <p:spPr>
          <a:xfrm>
            <a:off x="609600" y="2730500"/>
            <a:ext cx="8634413" cy="1525588"/>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45000"/>
              </a:lnSpc>
              <a:spcBef>
                <a:spcPct val="5000"/>
              </a:spcBef>
              <a:buClr>
                <a:schemeClr val="accent1"/>
              </a:buClr>
              <a:buSzPct val="65000"/>
              <a:buFont typeface="Wingdings" panose="05000000000000000000" pitchFamily="2" charset="2"/>
              <a:buChar char="n"/>
            </a:pPr>
            <a:r>
              <a:rPr lang="zh-CN" altLang="en-US" sz="2400" dirty="0">
                <a:solidFill>
                  <a:srgbClr val="000000"/>
                </a:solidFill>
                <a:latin typeface="微软雅黑" panose="020B0503020204020204" pitchFamily="34" charset="-122"/>
              </a:rPr>
              <a:t>被投资单位分派的股票股利，</a:t>
            </a:r>
            <a:r>
              <a:rPr lang="zh-CN" altLang="en-US" sz="2400" dirty="0">
                <a:solidFill>
                  <a:srgbClr val="0000CC"/>
                </a:solidFill>
                <a:latin typeface="微软雅黑" panose="020B0503020204020204" pitchFamily="34" charset="-122"/>
              </a:rPr>
              <a:t>投资企业不作账务处理。</a:t>
            </a:r>
            <a:endParaRPr lang="zh-CN" altLang="en-US" sz="2400" dirty="0">
              <a:solidFill>
                <a:srgbClr val="0000CC"/>
              </a:solidFill>
              <a:latin typeface="微软雅黑" panose="020B0503020204020204" pitchFamily="34" charset="-122"/>
            </a:endParaRPr>
          </a:p>
          <a:p>
            <a:pPr eaLnBrk="1" hangingPunct="1">
              <a:lnSpc>
                <a:spcPct val="145000"/>
              </a:lnSpc>
              <a:spcBef>
                <a:spcPct val="5000"/>
              </a:spcBef>
              <a:buClr>
                <a:schemeClr val="accent1"/>
              </a:buClr>
              <a:buSzPct val="65000"/>
              <a:buFont typeface="Wingdings" panose="05000000000000000000" pitchFamily="2" charset="2"/>
              <a:buChar char="n"/>
            </a:pPr>
            <a:r>
              <a:rPr lang="zh-CN" altLang="en-US" sz="2400" dirty="0">
                <a:solidFill>
                  <a:srgbClr val="000000"/>
                </a:solidFill>
                <a:latin typeface="微软雅黑" panose="020B0503020204020204" pitchFamily="34" charset="-122"/>
              </a:rPr>
              <a:t>只要备查登记所增加的股数，以反映股份的变化情况。</a:t>
            </a:r>
            <a:endParaRPr lang="zh-CN" altLang="en-US" sz="2400" dirty="0">
              <a:solidFill>
                <a:srgbClr val="000000"/>
              </a:solidFill>
              <a:latin typeface="微软雅黑" panose="020B0503020204020204" pitchFamily="34" charset="-122"/>
            </a:endParaRPr>
          </a:p>
        </p:txBody>
      </p:sp>
      <p:pic>
        <p:nvPicPr>
          <p:cNvPr id="110597" name="Picture 4" descr="396101"/>
          <p:cNvPicPr>
            <a:picLocks noChangeAspect="1"/>
          </p:cNvPicPr>
          <p:nvPr/>
        </p:nvPicPr>
        <p:blipFill>
          <a:blip r:embed="rId1"/>
          <a:stretch>
            <a:fillRect/>
          </a:stretch>
        </p:blipFill>
        <p:spPr>
          <a:xfrm>
            <a:off x="8113713" y="4292600"/>
            <a:ext cx="3657600" cy="1905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slide(fromLeft)">
                                      <p:cBhvr>
                                        <p:cTn id="7" dur="1000"/>
                                        <p:tgtEl>
                                          <p:spTgt spid="880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200706" name="Rectangle 2"/>
          <p:cNvSpPr/>
          <p:nvPr/>
        </p:nvSpPr>
        <p:spPr>
          <a:xfrm>
            <a:off x="304800" y="741363"/>
            <a:ext cx="11526838" cy="5365750"/>
          </a:xfrm>
          <a:prstGeom prst="rect">
            <a:avLst/>
          </a:prstGeom>
          <a:noFill/>
          <a:ln w="9525">
            <a:noFill/>
          </a:ln>
        </p:spPr>
        <p:txBody>
          <a:bodyPr lIns="108850" tIns="54425" rIns="108850" bIns="54425" anchor="ctr" anchorCtr="0">
            <a:spAutoFit/>
          </a:bodyPr>
          <a:p>
            <a:pPr indent="266700" eaLnBrk="1" hangingPunct="1">
              <a:lnSpc>
                <a:spcPct val="120000"/>
              </a:lnSpc>
              <a:spcBef>
                <a:spcPct val="20000"/>
              </a:spcBef>
              <a:buFontTx/>
            </a:pPr>
            <a:r>
              <a:rPr lang="en-US" altLang="zh-CN" sz="2400" b="1" dirty="0">
                <a:solidFill>
                  <a:srgbClr val="FF0000"/>
                </a:solidFill>
                <a:latin typeface="微软雅黑" panose="020B0503020204020204" pitchFamily="34" charset="-122"/>
              </a:rPr>
              <a:t>【CPA</a:t>
            </a:r>
            <a:r>
              <a:rPr lang="zh-CN" altLang="en-US" sz="2400" b="1" dirty="0">
                <a:solidFill>
                  <a:srgbClr val="FF0000"/>
                </a:solidFill>
                <a:latin typeface="微软雅黑" panose="020B0503020204020204" pitchFamily="34" charset="-122"/>
              </a:rPr>
              <a:t>考题</a:t>
            </a:r>
            <a:r>
              <a:rPr lang="en-US" altLang="zh-CN" sz="2400" b="1" dirty="0">
                <a:solidFill>
                  <a:srgbClr val="FF0000"/>
                </a:solidFill>
                <a:latin typeface="微软雅黑" panose="020B0503020204020204" pitchFamily="34" charset="-122"/>
              </a:rPr>
              <a:t>·</a:t>
            </a:r>
            <a:r>
              <a:rPr lang="zh-CN" altLang="en-US" sz="2400" b="1" dirty="0">
                <a:solidFill>
                  <a:srgbClr val="FF0000"/>
                </a:solidFill>
                <a:latin typeface="微软雅黑" panose="020B0503020204020204" pitchFamily="34" charset="-122"/>
              </a:rPr>
              <a:t>多选题</a:t>
            </a:r>
            <a:r>
              <a:rPr lang="en-US" altLang="zh-CN" sz="2400" b="1" dirty="0">
                <a:solidFill>
                  <a:srgbClr val="FF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甲公司</a:t>
            </a:r>
            <a:r>
              <a:rPr lang="en-US" altLang="zh-CN" sz="2400" dirty="0">
                <a:solidFill>
                  <a:srgbClr val="000000"/>
                </a:solidFill>
                <a:latin typeface="微软雅黑" panose="020B0503020204020204" pitchFamily="34" charset="-122"/>
              </a:rPr>
              <a:t>20×3</a:t>
            </a:r>
            <a:r>
              <a:rPr lang="zh-CN" altLang="en-US" sz="2400" dirty="0">
                <a:solidFill>
                  <a:srgbClr val="000000"/>
                </a:solidFill>
                <a:latin typeface="微软雅黑" panose="020B0503020204020204" pitchFamily="34" charset="-122"/>
              </a:rPr>
              <a:t>年</a:t>
            </a:r>
            <a:r>
              <a:rPr lang="en-US" altLang="zh-CN" sz="2400" dirty="0">
                <a:solidFill>
                  <a:srgbClr val="000000"/>
                </a:solidFill>
                <a:latin typeface="微软雅黑" panose="020B0503020204020204" pitchFamily="34" charset="-122"/>
              </a:rPr>
              <a:t>1</a:t>
            </a:r>
            <a:r>
              <a:rPr lang="zh-CN" altLang="en-US" sz="2400" dirty="0">
                <a:solidFill>
                  <a:srgbClr val="000000"/>
                </a:solidFill>
                <a:latin typeface="微软雅黑" panose="020B0503020204020204" pitchFamily="34" charset="-122"/>
              </a:rPr>
              <a:t>月</a:t>
            </a:r>
            <a:r>
              <a:rPr lang="en-US" altLang="zh-CN" sz="2400" dirty="0">
                <a:solidFill>
                  <a:srgbClr val="000000"/>
                </a:solidFill>
                <a:latin typeface="微软雅黑" panose="020B0503020204020204" pitchFamily="34" charset="-122"/>
              </a:rPr>
              <a:t>2</a:t>
            </a:r>
            <a:r>
              <a:rPr lang="zh-CN" altLang="en-US" sz="2400" dirty="0">
                <a:solidFill>
                  <a:srgbClr val="000000"/>
                </a:solidFill>
                <a:latin typeface="微软雅黑" panose="020B0503020204020204" pitchFamily="34" charset="-122"/>
              </a:rPr>
              <a:t>日取得乙公司</a:t>
            </a:r>
            <a:r>
              <a:rPr lang="en-US" altLang="zh-CN" sz="2400" dirty="0">
                <a:solidFill>
                  <a:srgbClr val="000000"/>
                </a:solidFill>
                <a:latin typeface="微软雅黑" panose="020B0503020204020204" pitchFamily="34" charset="-122"/>
              </a:rPr>
              <a:t>30%</a:t>
            </a:r>
            <a:r>
              <a:rPr lang="zh-CN" altLang="en-US" sz="2400" dirty="0">
                <a:solidFill>
                  <a:srgbClr val="000000"/>
                </a:solidFill>
                <a:latin typeface="微软雅黑" panose="020B0503020204020204" pitchFamily="34" charset="-122"/>
              </a:rPr>
              <a:t>股权，并与其他投资方共同控制乙公司，甲、乙公司</a:t>
            </a:r>
            <a:r>
              <a:rPr lang="en-US" altLang="zh-CN" sz="2400" dirty="0">
                <a:solidFill>
                  <a:srgbClr val="000000"/>
                </a:solidFill>
                <a:latin typeface="微软雅黑" panose="020B0503020204020204" pitchFamily="34" charset="-122"/>
              </a:rPr>
              <a:t>20×3</a:t>
            </a:r>
            <a:r>
              <a:rPr lang="zh-CN" altLang="en-US" sz="2400" dirty="0">
                <a:solidFill>
                  <a:srgbClr val="000000"/>
                </a:solidFill>
                <a:latin typeface="微软雅黑" panose="020B0503020204020204" pitchFamily="34" charset="-122"/>
              </a:rPr>
              <a:t>年发生的下列交易或事项中会对甲公司</a:t>
            </a:r>
            <a:r>
              <a:rPr lang="en-US" altLang="zh-CN" sz="2400" dirty="0">
                <a:solidFill>
                  <a:srgbClr val="000000"/>
                </a:solidFill>
                <a:latin typeface="微软雅黑" panose="020B0503020204020204" pitchFamily="34" charset="-122"/>
              </a:rPr>
              <a:t>20×3</a:t>
            </a:r>
            <a:r>
              <a:rPr lang="zh-CN" altLang="en-US" sz="2400" dirty="0">
                <a:solidFill>
                  <a:srgbClr val="000000"/>
                </a:solidFill>
                <a:latin typeface="微软雅黑" panose="020B0503020204020204" pitchFamily="34" charset="-122"/>
              </a:rPr>
              <a:t>年个别财务报表中确认对乙公司投资收益产生影响的有（　　）。</a:t>
            </a:r>
            <a:endParaRPr lang="zh-CN" altLang="en-US" sz="2400" dirty="0">
              <a:solidFill>
                <a:srgbClr val="000000"/>
              </a:solidFill>
              <a:latin typeface="微软雅黑" panose="020B0503020204020204" pitchFamily="34" charset="-122"/>
            </a:endParaRPr>
          </a:p>
          <a:p>
            <a:pPr indent="266700" eaLnBrk="1" hangingPunct="1">
              <a:lnSpc>
                <a:spcPct val="120000"/>
              </a:lnSpc>
              <a:spcBef>
                <a:spcPct val="20000"/>
              </a:spcBef>
              <a:buFontTx/>
            </a:pP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乙公司股东大会通过发放股票股利的议案</a:t>
            </a:r>
            <a:endParaRPr lang="zh-CN" altLang="en-US" sz="2400" dirty="0">
              <a:solidFill>
                <a:srgbClr val="000000"/>
              </a:solidFill>
              <a:latin typeface="微软雅黑" panose="020B0503020204020204" pitchFamily="34" charset="-122"/>
            </a:endParaRPr>
          </a:p>
          <a:p>
            <a:pPr indent="266700" eaLnBrk="1" hangingPunct="1">
              <a:lnSpc>
                <a:spcPct val="120000"/>
              </a:lnSpc>
              <a:spcBef>
                <a:spcPct val="20000"/>
              </a:spcBef>
              <a:buFontTx/>
            </a:pPr>
            <a:r>
              <a:rPr lang="en-US" altLang="zh-CN" sz="2400" dirty="0">
                <a:solidFill>
                  <a:srgbClr val="000000"/>
                </a:solidFill>
                <a:latin typeface="微软雅黑" panose="020B0503020204020204" pitchFamily="34" charset="-122"/>
              </a:rPr>
              <a:t>B.</a:t>
            </a:r>
            <a:r>
              <a:rPr lang="zh-CN" altLang="en-US" sz="2400" dirty="0">
                <a:solidFill>
                  <a:srgbClr val="000000"/>
                </a:solidFill>
                <a:latin typeface="微软雅黑" panose="020B0503020204020204" pitchFamily="34" charset="-122"/>
              </a:rPr>
              <a:t>甲公司将成本为</a:t>
            </a:r>
            <a:r>
              <a:rPr lang="en-US" altLang="zh-CN" sz="2400" dirty="0">
                <a:solidFill>
                  <a:srgbClr val="000000"/>
                </a:solidFill>
                <a:latin typeface="微软雅黑" panose="020B0503020204020204" pitchFamily="34" charset="-122"/>
              </a:rPr>
              <a:t>50</a:t>
            </a:r>
            <a:r>
              <a:rPr lang="zh-CN" altLang="en-US" sz="2400" dirty="0">
                <a:solidFill>
                  <a:srgbClr val="000000"/>
                </a:solidFill>
                <a:latin typeface="微软雅黑" panose="020B0503020204020204" pitchFamily="34" charset="-122"/>
              </a:rPr>
              <a:t>万的产品以</a:t>
            </a:r>
            <a:r>
              <a:rPr lang="en-US" altLang="zh-CN" sz="2400" dirty="0">
                <a:solidFill>
                  <a:srgbClr val="000000"/>
                </a:solidFill>
                <a:latin typeface="微软雅黑" panose="020B0503020204020204" pitchFamily="34" charset="-122"/>
              </a:rPr>
              <a:t>80</a:t>
            </a:r>
            <a:r>
              <a:rPr lang="zh-CN" altLang="en-US" sz="2400" dirty="0">
                <a:solidFill>
                  <a:srgbClr val="000000"/>
                </a:solidFill>
                <a:latin typeface="微软雅黑" panose="020B0503020204020204" pitchFamily="34" charset="-122"/>
              </a:rPr>
              <a:t>万元出售给乙公司作为固定资产</a:t>
            </a:r>
            <a:endParaRPr lang="zh-CN" altLang="en-US" sz="2400" dirty="0">
              <a:solidFill>
                <a:srgbClr val="000000"/>
              </a:solidFill>
              <a:latin typeface="微软雅黑" panose="020B0503020204020204" pitchFamily="34" charset="-122"/>
            </a:endParaRPr>
          </a:p>
          <a:p>
            <a:pPr indent="266700" eaLnBrk="1" hangingPunct="1">
              <a:lnSpc>
                <a:spcPct val="120000"/>
              </a:lnSpc>
              <a:spcBef>
                <a:spcPct val="20000"/>
              </a:spcBef>
              <a:buFontTx/>
            </a:pPr>
            <a:r>
              <a:rPr lang="en-US" altLang="zh-CN" sz="2400" dirty="0">
                <a:solidFill>
                  <a:srgbClr val="000000"/>
                </a:solidFill>
                <a:latin typeface="微软雅黑" panose="020B0503020204020204" pitchFamily="34" charset="-122"/>
              </a:rPr>
              <a:t>C.</a:t>
            </a:r>
            <a:r>
              <a:rPr lang="zh-CN" altLang="en-US" sz="2400" dirty="0">
                <a:solidFill>
                  <a:srgbClr val="000000"/>
                </a:solidFill>
                <a:latin typeface="微软雅黑" panose="020B0503020204020204" pitchFamily="34" charset="-122"/>
              </a:rPr>
              <a:t>投资时甲公司投资成本小于应享有乙公司可辨认净资产公允价值的份额</a:t>
            </a:r>
            <a:endParaRPr lang="zh-CN" altLang="en-US" sz="2400" dirty="0">
              <a:solidFill>
                <a:srgbClr val="000000"/>
              </a:solidFill>
              <a:latin typeface="微软雅黑" panose="020B0503020204020204" pitchFamily="34" charset="-122"/>
            </a:endParaRPr>
          </a:p>
          <a:p>
            <a:pPr indent="266700" eaLnBrk="1" hangingPunct="1">
              <a:lnSpc>
                <a:spcPct val="120000"/>
              </a:lnSpc>
              <a:spcBef>
                <a:spcPct val="20000"/>
              </a:spcBef>
              <a:buFontTx/>
            </a:pPr>
            <a:r>
              <a:rPr lang="en-US" altLang="zh-CN" sz="2400" dirty="0">
                <a:solidFill>
                  <a:srgbClr val="000000"/>
                </a:solidFill>
                <a:latin typeface="微软雅黑" panose="020B0503020204020204" pitchFamily="34" charset="-122"/>
              </a:rPr>
              <a:t>D.</a:t>
            </a:r>
            <a:r>
              <a:rPr lang="zh-CN" altLang="en-US" sz="2400" dirty="0">
                <a:solidFill>
                  <a:srgbClr val="000000"/>
                </a:solidFill>
                <a:latin typeface="微软雅黑" panose="020B0503020204020204" pitchFamily="34" charset="-122"/>
              </a:rPr>
              <a:t>乙公司将账面价值</a:t>
            </a:r>
            <a:r>
              <a:rPr lang="en-US" altLang="zh-CN" sz="2400" dirty="0">
                <a:solidFill>
                  <a:srgbClr val="000000"/>
                </a:solidFill>
                <a:latin typeface="微软雅黑" panose="020B0503020204020204" pitchFamily="34" charset="-122"/>
              </a:rPr>
              <a:t>200</a:t>
            </a:r>
            <a:r>
              <a:rPr lang="zh-CN" altLang="en-US" sz="2400" dirty="0">
                <a:solidFill>
                  <a:srgbClr val="000000"/>
                </a:solidFill>
                <a:latin typeface="微软雅黑" panose="020B0503020204020204" pitchFamily="34" charset="-122"/>
              </a:rPr>
              <a:t>万元的专利权作价</a:t>
            </a:r>
            <a:r>
              <a:rPr lang="en-US" altLang="zh-CN" sz="2400" dirty="0">
                <a:solidFill>
                  <a:srgbClr val="000000"/>
                </a:solidFill>
                <a:latin typeface="微软雅黑" panose="020B0503020204020204" pitchFamily="34" charset="-122"/>
              </a:rPr>
              <a:t>360</a:t>
            </a:r>
            <a:r>
              <a:rPr lang="zh-CN" altLang="en-US" sz="2400" dirty="0">
                <a:solidFill>
                  <a:srgbClr val="000000"/>
                </a:solidFill>
                <a:latin typeface="微软雅黑" panose="020B0503020204020204" pitchFamily="34" charset="-122"/>
              </a:rPr>
              <a:t>万元出售给甲公司作为无形资产</a:t>
            </a:r>
            <a:endParaRPr lang="zh-CN" altLang="en-US" sz="2400" dirty="0">
              <a:solidFill>
                <a:srgbClr val="000000"/>
              </a:solidFill>
              <a:latin typeface="微软雅黑" panose="020B0503020204020204" pitchFamily="34" charset="-122"/>
            </a:endParaRPr>
          </a:p>
          <a:p>
            <a:pPr indent="266700" eaLnBrk="1" hangingPunct="1">
              <a:lnSpc>
                <a:spcPct val="120000"/>
              </a:lnSpc>
              <a:spcBef>
                <a:spcPct val="20000"/>
              </a:spcBef>
              <a:buFontTx/>
            </a:pPr>
            <a:r>
              <a:rPr lang="en-US" altLang="zh-CN" sz="2400" b="1" dirty="0">
                <a:solidFill>
                  <a:srgbClr val="0000CC"/>
                </a:solidFill>
                <a:latin typeface="微软雅黑" panose="020B0503020204020204" pitchFamily="34" charset="-122"/>
              </a:rPr>
              <a:t>【</a:t>
            </a:r>
            <a:r>
              <a:rPr lang="zh-CN" altLang="en-US" sz="2400" b="1" dirty="0">
                <a:solidFill>
                  <a:srgbClr val="0000CC"/>
                </a:solidFill>
                <a:latin typeface="微软雅黑" panose="020B0503020204020204" pitchFamily="34" charset="-122"/>
              </a:rPr>
              <a:t>答案</a:t>
            </a:r>
            <a:r>
              <a:rPr lang="en-US" altLang="zh-CN" sz="2400" b="1" dirty="0">
                <a:solidFill>
                  <a:srgbClr val="0000CC"/>
                </a:solidFill>
                <a:latin typeface="微软雅黑" panose="020B0503020204020204" pitchFamily="34" charset="-122"/>
              </a:rPr>
              <a:t>】BD</a:t>
            </a:r>
            <a:endParaRPr lang="en-US" altLang="zh-CN" sz="2400" b="1" dirty="0">
              <a:solidFill>
                <a:srgbClr val="0000CC"/>
              </a:solidFill>
              <a:latin typeface="微软雅黑" panose="020B0503020204020204" pitchFamily="34" charset="-122"/>
            </a:endParaRPr>
          </a:p>
          <a:p>
            <a:pPr indent="266700" eaLnBrk="1" hangingPunct="1">
              <a:lnSpc>
                <a:spcPct val="120000"/>
              </a:lnSpc>
              <a:spcBef>
                <a:spcPct val="20000"/>
              </a:spcBef>
              <a:buFontTx/>
            </a:pPr>
            <a:r>
              <a:rPr lang="en-US" altLang="zh-CN" sz="2400" b="1" dirty="0">
                <a:solidFill>
                  <a:srgbClr val="0000CC"/>
                </a:solidFill>
                <a:latin typeface="微软雅黑" panose="020B0503020204020204" pitchFamily="34" charset="-122"/>
              </a:rPr>
              <a:t>【</a:t>
            </a:r>
            <a:r>
              <a:rPr lang="zh-CN" altLang="en-US" sz="2400" b="1" dirty="0">
                <a:solidFill>
                  <a:srgbClr val="0000CC"/>
                </a:solidFill>
                <a:latin typeface="微软雅黑" panose="020B0503020204020204" pitchFamily="34" charset="-122"/>
              </a:rPr>
              <a:t>解析</a:t>
            </a:r>
            <a:r>
              <a:rPr lang="en-US" altLang="zh-CN" sz="2400" b="1" dirty="0">
                <a:solidFill>
                  <a:srgbClr val="0000CC"/>
                </a:solidFill>
                <a:latin typeface="微软雅黑" panose="020B0503020204020204" pitchFamily="34" charset="-122"/>
              </a:rPr>
              <a:t>】</a:t>
            </a:r>
            <a:r>
              <a:rPr lang="zh-CN" altLang="en-US" sz="2400" dirty="0">
                <a:solidFill>
                  <a:srgbClr val="000000"/>
                </a:solidFill>
                <a:latin typeface="微软雅黑" panose="020B0503020204020204" pitchFamily="34" charset="-122"/>
              </a:rPr>
              <a:t>选项</a:t>
            </a:r>
            <a:r>
              <a:rPr lang="en-US" altLang="zh-CN" sz="2400" dirty="0">
                <a:solidFill>
                  <a:srgbClr val="000000"/>
                </a:solidFill>
                <a:latin typeface="微软雅黑" panose="020B0503020204020204" pitchFamily="34" charset="-122"/>
              </a:rPr>
              <a:t>A</a:t>
            </a:r>
            <a:r>
              <a:rPr lang="zh-CN" altLang="en-US" sz="2400" dirty="0">
                <a:solidFill>
                  <a:srgbClr val="000000"/>
                </a:solidFill>
                <a:latin typeface="微软雅黑" panose="020B0503020204020204" pitchFamily="34" charset="-122"/>
              </a:rPr>
              <a:t>，乙公司发放股票股利，甲公司不需要做账务处理，只需备查登记即可；选项</a:t>
            </a:r>
            <a:r>
              <a:rPr lang="en-US" altLang="zh-CN" sz="2400" dirty="0">
                <a:solidFill>
                  <a:srgbClr val="000000"/>
                </a:solidFill>
                <a:latin typeface="微软雅黑" panose="020B0503020204020204" pitchFamily="34" charset="-122"/>
              </a:rPr>
              <a:t>C</a:t>
            </a:r>
            <a:r>
              <a:rPr lang="zh-CN" altLang="en-US" sz="2400" dirty="0">
                <a:solidFill>
                  <a:srgbClr val="000000"/>
                </a:solidFill>
                <a:latin typeface="微软雅黑" panose="020B0503020204020204" pitchFamily="34" charset="-122"/>
              </a:rPr>
              <a:t>，权益法下投资成本小于应享有被投资单位可辨认净资产公允价值的份额应确认为营业外收入。</a:t>
            </a:r>
            <a:endParaRPr lang="zh-CN" altLang="en-US" sz="24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0706">
                                            <p:txEl>
                                              <p:charRg st="236" end="243"/>
                                            </p:txEl>
                                          </p:spTgt>
                                        </p:tgtEl>
                                        <p:attrNameLst>
                                          <p:attrName>style.visibility</p:attrName>
                                        </p:attrNameLst>
                                      </p:cBhvr>
                                      <p:to>
                                        <p:strVal val="visible"/>
                                      </p:to>
                                    </p:set>
                                    <p:animEffect transition="in" filter="blinds(horizontal)">
                                      <p:cBhvr>
                                        <p:cTn id="7" dur="500"/>
                                        <p:tgtEl>
                                          <p:spTgt spid="200706">
                                            <p:txEl>
                                              <p:charRg st="236" end="24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0706">
                                            <p:txEl>
                                              <p:charRg st="243" end="328"/>
                                            </p:txEl>
                                          </p:spTgt>
                                        </p:tgtEl>
                                        <p:attrNameLst>
                                          <p:attrName>style.visibility</p:attrName>
                                        </p:attrNameLst>
                                      </p:cBhvr>
                                      <p:to>
                                        <p:strVal val="visible"/>
                                      </p:to>
                                    </p:set>
                                    <p:animEffect transition="in" filter="blinds(horizontal)">
                                      <p:cBhvr>
                                        <p:cTn id="10" dur="500"/>
                                        <p:tgtEl>
                                          <p:spTgt spid="200706">
                                            <p:txEl>
                                              <p:charRg st="243" end="3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12642" name="页脚占位符 4"/>
          <p:cNvSpPr txBox="1">
            <a:spLocks noGrp="1"/>
          </p:cNvSpPr>
          <p:nvPr/>
        </p:nvSpPr>
        <p:spPr>
          <a:xfrm>
            <a:off x="4165600" y="6245225"/>
            <a:ext cx="3860800" cy="476250"/>
          </a:xfrm>
          <a:prstGeom prst="rect">
            <a:avLst/>
          </a:prstGeom>
          <a:noFill/>
          <a:ln w="9525">
            <a:noFill/>
          </a:ln>
        </p:spPr>
        <p:txBody>
          <a:bodyPr lIns="108850" tIns="54425" rIns="108850" bIns="54425"/>
          <a:p>
            <a:r>
              <a:rPr lang="zh-CN" altLang="en-US" b="1" dirty="0">
                <a:solidFill>
                  <a:schemeClr val="tx2"/>
                </a:solidFill>
                <a:latin typeface="Arial" panose="020B0604020202020204" pitchFamily="34" charset="0"/>
                <a:ea typeface="宋体" panose="02010600030101010101" pitchFamily="2" charset="-122"/>
              </a:rPr>
              <a:t>南京审计大学   路国平</a:t>
            </a:r>
            <a:endParaRPr lang="zh-CN" altLang="en-US" b="1" dirty="0">
              <a:solidFill>
                <a:schemeClr val="tx2"/>
              </a:solidFill>
              <a:latin typeface="Arial" panose="020B0604020202020204" pitchFamily="34" charset="0"/>
              <a:ea typeface="宋体" panose="02010600030101010101" pitchFamily="2" charset="-122"/>
            </a:endParaRPr>
          </a:p>
        </p:txBody>
      </p:sp>
      <p:sp>
        <p:nvSpPr>
          <p:cNvPr id="89090" name="Text Box 2"/>
          <p:cNvSpPr txBox="1"/>
          <p:nvPr/>
        </p:nvSpPr>
        <p:spPr>
          <a:xfrm>
            <a:off x="444500" y="1600200"/>
            <a:ext cx="11342688" cy="1031875"/>
          </a:xfrm>
          <a:prstGeom prst="rect">
            <a:avLst/>
          </a:prstGeom>
          <a:noFill/>
          <a:ln w="9525" cap="flat" cmpd="sng">
            <a:solidFill>
              <a:schemeClr val="tx1"/>
            </a:solidFill>
            <a:prstDash val="lgDashDotDot"/>
            <a:miter/>
            <a:headEnd type="none" w="med" len="med"/>
            <a:tailEnd type="none" w="med" len="med"/>
          </a:ln>
        </p:spPr>
        <p:txBody>
          <a:bodyPr lIns="108850" tIns="54425" rIns="108850" bIns="54425">
            <a:spAutoFit/>
          </a:bodyPr>
          <a:p>
            <a:pPr algn="just" eaLnBrk="1" hangingPunct="1">
              <a:lnSpc>
                <a:spcPct val="125000"/>
              </a:lnSpc>
              <a:buFontTx/>
            </a:pPr>
            <a:r>
              <a:rPr lang="zh-CN" altLang="en-US" sz="2400" dirty="0">
                <a:solidFill>
                  <a:srgbClr val="3333FF"/>
                </a:solidFill>
                <a:latin typeface="微软雅黑" panose="020B0503020204020204" pitchFamily="34" charset="-122"/>
              </a:rPr>
              <a:t>长期股权投资的减值</a:t>
            </a:r>
            <a:r>
              <a:rPr lang="en-US" altLang="zh-CN" sz="2400" dirty="0">
                <a:solidFill>
                  <a:srgbClr val="3333FF"/>
                </a:solidFill>
                <a:latin typeface="微软雅黑" panose="020B0503020204020204" pitchFamily="34" charset="-122"/>
              </a:rPr>
              <a:t>——</a:t>
            </a:r>
            <a:r>
              <a:rPr lang="zh-CN" altLang="en-US" sz="2400" dirty="0">
                <a:solidFill>
                  <a:srgbClr val="000000"/>
                </a:solidFill>
                <a:latin typeface="微软雅黑" panose="020B0503020204020204" pitchFamily="34" charset="-122"/>
              </a:rPr>
              <a:t>应当按照</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企业会计准则第</a:t>
            </a:r>
            <a:r>
              <a:rPr lang="en-US" altLang="zh-CN" sz="2400" dirty="0">
                <a:solidFill>
                  <a:srgbClr val="000000"/>
                </a:solidFill>
                <a:latin typeface="微软雅黑" panose="020B0503020204020204" pitchFamily="34" charset="-122"/>
              </a:rPr>
              <a:t>8</a:t>
            </a:r>
            <a:r>
              <a:rPr lang="zh-CN" altLang="en-US" sz="2400" dirty="0">
                <a:solidFill>
                  <a:srgbClr val="000000"/>
                </a:solidFill>
                <a:latin typeface="微软雅黑" panose="020B0503020204020204" pitchFamily="34" charset="-122"/>
              </a:rPr>
              <a:t>号</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资产减值</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有关规定处理。</a:t>
            </a:r>
            <a:endParaRPr lang="zh-CN" altLang="en-US" sz="2400" dirty="0">
              <a:solidFill>
                <a:srgbClr val="000000"/>
              </a:solidFill>
              <a:latin typeface="微软雅黑" panose="020B0503020204020204" pitchFamily="34" charset="-122"/>
            </a:endParaRPr>
          </a:p>
        </p:txBody>
      </p:sp>
      <p:sp>
        <p:nvSpPr>
          <p:cNvPr id="112644" name="AutoShape 3"/>
          <p:cNvSpPr/>
          <p:nvPr/>
        </p:nvSpPr>
        <p:spPr>
          <a:xfrm>
            <a:off x="812800" y="838200"/>
            <a:ext cx="5486400" cy="533400"/>
          </a:xfrm>
          <a:prstGeom prst="roundRect">
            <a:avLst>
              <a:gd name="adj" fmla="val 16667"/>
            </a:avLst>
          </a:prstGeom>
          <a:noFill/>
          <a:ln w="9525">
            <a:noFill/>
          </a:ln>
        </p:spPr>
        <p:txBody>
          <a:bodyPr wrap="none" lIns="108850" tIns="54425" rIns="108850" bIns="54425" anchor="ctr" anchorCtr="0"/>
          <a:p>
            <a:pPr eaLnBrk="1" hangingPunct="1">
              <a:lnSpc>
                <a:spcPct val="130000"/>
              </a:lnSpc>
              <a:spcBef>
                <a:spcPct val="30000"/>
              </a:spcBef>
              <a:buFontTx/>
            </a:pPr>
            <a:r>
              <a:rPr lang="zh-CN" altLang="en-US" sz="2800" b="1" dirty="0">
                <a:solidFill>
                  <a:srgbClr val="C00000"/>
                </a:solidFill>
                <a:latin typeface="微软雅黑" panose="020B0503020204020204" pitchFamily="34" charset="-122"/>
              </a:rPr>
              <a:t>三、长期股权投资减值</a:t>
            </a:r>
            <a:endParaRPr lang="zh-CN" altLang="en-US" sz="2800" b="1" dirty="0">
              <a:solidFill>
                <a:srgbClr val="C00000"/>
              </a:solidFill>
              <a:latin typeface="微软雅黑" panose="020B0503020204020204" pitchFamily="34" charset="-122"/>
            </a:endParaRPr>
          </a:p>
        </p:txBody>
      </p:sp>
      <p:sp>
        <p:nvSpPr>
          <p:cNvPr id="89092" name="Rectangle 4"/>
          <p:cNvSpPr/>
          <p:nvPr/>
        </p:nvSpPr>
        <p:spPr>
          <a:xfrm>
            <a:off x="419100" y="2921000"/>
            <a:ext cx="11358563" cy="3117850"/>
          </a:xfrm>
          <a:prstGeom prst="rect">
            <a:avLst/>
          </a:prstGeom>
          <a:noFill/>
          <a:ln w="9525" cap="flat" cmpd="sng">
            <a:solidFill>
              <a:schemeClr val="tx1"/>
            </a:solidFill>
            <a:prstDash val="lgDashDotDot"/>
            <a:miter/>
            <a:headEnd type="none" w="med" len="med"/>
            <a:tailEnd type="none" w="med" len="med"/>
          </a:ln>
        </p:spPr>
        <p:txBody>
          <a:bodyPr lIns="108850" tIns="54425" rIns="108850" bIns="54425">
            <a:spAutoFit/>
          </a:bodyPr>
          <a:p>
            <a:pPr eaLnBrk="1" hangingPunct="1">
              <a:lnSpc>
                <a:spcPct val="140000"/>
              </a:lnSpc>
              <a:spcBef>
                <a:spcPct val="15000"/>
              </a:spcBef>
              <a:spcAft>
                <a:spcPct val="15000"/>
              </a:spcAft>
              <a:buFontTx/>
            </a:pPr>
            <a:r>
              <a:rPr lang="zh-CN" altLang="en-US" sz="2400" b="1" dirty="0">
                <a:solidFill>
                  <a:srgbClr val="3333FF"/>
                </a:solidFill>
                <a:latin typeface="微软雅黑" panose="020B0503020204020204" pitchFamily="34" charset="-122"/>
              </a:rPr>
              <a:t>（</a:t>
            </a:r>
            <a:r>
              <a:rPr lang="en-US" altLang="zh-CN" sz="2400" b="1" dirty="0">
                <a:solidFill>
                  <a:srgbClr val="3333FF"/>
                </a:solidFill>
                <a:latin typeface="微软雅黑" panose="020B0503020204020204" pitchFamily="34" charset="-122"/>
              </a:rPr>
              <a:t>1</a:t>
            </a:r>
            <a:r>
              <a:rPr lang="zh-CN" altLang="en-US" sz="2400" b="1" dirty="0">
                <a:solidFill>
                  <a:srgbClr val="3333FF"/>
                </a:solidFill>
                <a:latin typeface="微软雅黑" panose="020B0503020204020204" pitchFamily="34" charset="-122"/>
              </a:rPr>
              <a:t>）计提减值准备时</a:t>
            </a:r>
            <a:endParaRPr lang="zh-CN" altLang="en-US" sz="2400" b="1" dirty="0">
              <a:solidFill>
                <a:srgbClr val="3333FF"/>
              </a:solidFill>
              <a:latin typeface="微软雅黑" panose="020B0503020204020204" pitchFamily="34" charset="-122"/>
            </a:endParaRPr>
          </a:p>
          <a:p>
            <a:pPr eaLnBrk="1" hangingPunct="1">
              <a:lnSpc>
                <a:spcPct val="140000"/>
              </a:lnSpc>
              <a:spcBef>
                <a:spcPct val="15000"/>
              </a:spcBef>
              <a:spcAft>
                <a:spcPct val="15000"/>
              </a:spcAft>
              <a:buFontTx/>
            </a:pPr>
            <a:r>
              <a:rPr lang="zh-CN" altLang="en-US" sz="2400" b="1"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借：资产减值损失</a:t>
            </a:r>
            <a:endParaRPr lang="zh-CN" altLang="en-US" sz="2400" dirty="0">
              <a:latin typeface="微软雅黑" panose="020B0503020204020204" pitchFamily="34" charset="-122"/>
            </a:endParaRPr>
          </a:p>
          <a:p>
            <a:pPr eaLnBrk="1" hangingPunct="1">
              <a:lnSpc>
                <a:spcPct val="140000"/>
              </a:lnSpc>
              <a:spcBef>
                <a:spcPct val="15000"/>
              </a:spcBef>
              <a:spcAft>
                <a:spcPct val="15000"/>
              </a:spcAft>
              <a:buFontTx/>
            </a:pPr>
            <a:r>
              <a:rPr lang="zh-CN" altLang="en-US" sz="2400" dirty="0">
                <a:solidFill>
                  <a:srgbClr val="000000"/>
                </a:solidFill>
                <a:latin typeface="微软雅黑" panose="020B0503020204020204" pitchFamily="34" charset="-122"/>
              </a:rPr>
              <a:t>           贷：长期股权投资减值准备</a:t>
            </a:r>
            <a:endParaRPr lang="zh-CN" altLang="en-US" sz="2400" dirty="0">
              <a:solidFill>
                <a:srgbClr val="000000"/>
              </a:solidFill>
              <a:latin typeface="微软雅黑" panose="020B0503020204020204" pitchFamily="34" charset="-122"/>
            </a:endParaRPr>
          </a:p>
          <a:p>
            <a:pPr eaLnBrk="1" hangingPunct="1">
              <a:lnSpc>
                <a:spcPct val="140000"/>
              </a:lnSpc>
              <a:spcBef>
                <a:spcPct val="15000"/>
              </a:spcBef>
              <a:spcAft>
                <a:spcPct val="15000"/>
              </a:spcAft>
              <a:buFontTx/>
            </a:pPr>
            <a:r>
              <a:rPr lang="zh-CN" altLang="en-US" sz="2400" b="1" dirty="0">
                <a:solidFill>
                  <a:srgbClr val="3333FF"/>
                </a:solidFill>
                <a:latin typeface="微软雅黑" panose="020B0503020204020204" pitchFamily="34" charset="-122"/>
              </a:rPr>
              <a:t>（</a:t>
            </a:r>
            <a:r>
              <a:rPr lang="en-US" altLang="zh-CN" sz="2400" b="1" dirty="0">
                <a:solidFill>
                  <a:srgbClr val="3333FF"/>
                </a:solidFill>
                <a:latin typeface="微软雅黑" panose="020B0503020204020204" pitchFamily="34" charset="-122"/>
              </a:rPr>
              <a:t>2</a:t>
            </a:r>
            <a:r>
              <a:rPr lang="zh-CN" altLang="en-US" sz="2400" b="1" dirty="0">
                <a:solidFill>
                  <a:srgbClr val="3333FF"/>
                </a:solidFill>
                <a:latin typeface="微软雅黑" panose="020B0503020204020204" pitchFamily="34" charset="-122"/>
              </a:rPr>
              <a:t>）已计提减值准备的投资价值恢复时</a:t>
            </a:r>
            <a:endParaRPr lang="zh-CN" altLang="en-US" sz="2400" b="1" dirty="0">
              <a:solidFill>
                <a:srgbClr val="3333FF"/>
              </a:solidFill>
              <a:latin typeface="微软雅黑" panose="020B0503020204020204" pitchFamily="34" charset="-122"/>
            </a:endParaRPr>
          </a:p>
          <a:p>
            <a:pPr eaLnBrk="1" hangingPunct="1">
              <a:lnSpc>
                <a:spcPct val="140000"/>
              </a:lnSpc>
              <a:spcBef>
                <a:spcPct val="15000"/>
              </a:spcBef>
              <a:spcAft>
                <a:spcPct val="15000"/>
              </a:spcAft>
              <a:buFontTx/>
            </a:pPr>
            <a:r>
              <a:rPr lang="zh-CN" altLang="en-US" sz="2400" b="1" dirty="0">
                <a:solidFill>
                  <a:srgbClr val="000000"/>
                </a:solidFill>
                <a:latin typeface="微软雅黑" panose="020B0503020204020204" pitchFamily="34" charset="-122"/>
              </a:rPr>
              <a:t>     </a:t>
            </a:r>
            <a:r>
              <a:rPr lang="zh-CN" altLang="en-US" sz="2400" dirty="0">
                <a:solidFill>
                  <a:srgbClr val="000000"/>
                </a:solidFill>
                <a:latin typeface="微软雅黑" panose="020B0503020204020204" pitchFamily="34" charset="-122"/>
              </a:rPr>
              <a:t>按</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企业会计准则第</a:t>
            </a:r>
            <a:r>
              <a:rPr lang="en-US" altLang="zh-CN" sz="2400" dirty="0">
                <a:solidFill>
                  <a:srgbClr val="000000"/>
                </a:solidFill>
                <a:latin typeface="微软雅黑" panose="020B0503020204020204" pitchFamily="34" charset="-122"/>
              </a:rPr>
              <a:t>8</a:t>
            </a:r>
            <a:r>
              <a:rPr lang="zh-CN" altLang="en-US" sz="2400" dirty="0">
                <a:solidFill>
                  <a:srgbClr val="000000"/>
                </a:solidFill>
                <a:latin typeface="微软雅黑" panose="020B0503020204020204" pitchFamily="34" charset="-122"/>
              </a:rPr>
              <a:t>号</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资产减值</a:t>
            </a:r>
            <a:r>
              <a:rPr lang="en-US" altLang="zh-CN" sz="2400" dirty="0">
                <a:solidFill>
                  <a:srgbClr val="000000"/>
                </a:solidFill>
                <a:latin typeface="微软雅黑" panose="020B0503020204020204" pitchFamily="34" charset="-122"/>
              </a:rPr>
              <a:t>》</a:t>
            </a:r>
            <a:r>
              <a:rPr lang="zh-CN" altLang="en-US" sz="2400" dirty="0">
                <a:solidFill>
                  <a:srgbClr val="000000"/>
                </a:solidFill>
                <a:latin typeface="微软雅黑" panose="020B0503020204020204" pitchFamily="34" charset="-122"/>
              </a:rPr>
              <a:t>的规定，已计提的减值准备不得转回。</a:t>
            </a:r>
            <a:endParaRPr lang="zh-CN" altLang="en-US" sz="2400"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9090"/>
                                        </p:tgtEl>
                                        <p:attrNameLst>
                                          <p:attrName>style.visibility</p:attrName>
                                        </p:attrNameLst>
                                      </p:cBhvr>
                                      <p:to>
                                        <p:strVal val="visible"/>
                                      </p:to>
                                    </p:set>
                                    <p:animEffect transition="in" filter="blinds(horizontal)">
                                      <p:cBhvr>
                                        <p:cTn id="7" dur="500"/>
                                        <p:tgtEl>
                                          <p:spTgt spid="890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9092"/>
                                        </p:tgtEl>
                                        <p:attrNameLst>
                                          <p:attrName>style.visibility</p:attrName>
                                        </p:attrNameLst>
                                      </p:cBhvr>
                                      <p:to>
                                        <p:strVal val="visible"/>
                                      </p:to>
                                    </p:set>
                                    <p:animEffect transition="in" filter="blinds(horizontal)">
                                      <p:cBhvr>
                                        <p:cTn id="12" dur="500"/>
                                        <p:tgtEl>
                                          <p:spTgt spid="89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animBg="1"/>
      <p:bldP spid="89092"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4745" name="Group 57"/>
          <p:cNvGraphicFramePr>
            <a:graphicFrameLocks noGrp="1"/>
          </p:cNvGraphicFramePr>
          <p:nvPr/>
        </p:nvGraphicFramePr>
        <p:xfrm>
          <a:off x="330200" y="1041400"/>
          <a:ext cx="11455400" cy="5230814"/>
        </p:xfrm>
        <a:graphic>
          <a:graphicData uri="http://schemas.openxmlformats.org/drawingml/2006/table">
            <a:tbl>
              <a:tblPr/>
              <a:tblGrid>
                <a:gridCol w="409575"/>
                <a:gridCol w="2454275"/>
                <a:gridCol w="2762250"/>
                <a:gridCol w="1839913"/>
                <a:gridCol w="3989387"/>
              </a:tblGrid>
              <a:tr h="355600">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20000"/>
                        </a:spcBef>
                        <a:spcAft>
                          <a:spcPct val="0"/>
                        </a:spcAft>
                        <a:buClrTx/>
                        <a:buSzTx/>
                        <a:buFontTx/>
                        <a:buNone/>
                      </a:pPr>
                      <a:endParaRPr kumimoji="0" lang="zh-CN" altLang="zh-CN" sz="17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90000"/>
                        </a:lnSpc>
                        <a:spcBef>
                          <a:spcPct val="20000"/>
                        </a:spcBef>
                        <a:spcAft>
                          <a:spcPct val="0"/>
                        </a:spcAft>
                        <a:buClrTx/>
                        <a:buSzTx/>
                        <a:buFontTx/>
                        <a:buNone/>
                      </a:pPr>
                      <a:r>
                        <a:rPr kumimoji="0" lang="zh-CN" altLang="en-US" sz="15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成本法</a:t>
                      </a:r>
                      <a:endParaRPr kumimoji="0" lang="zh-CN" altLang="en-US" sz="15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90000"/>
                        </a:lnSpc>
                        <a:spcBef>
                          <a:spcPct val="20000"/>
                        </a:spcBef>
                        <a:spcAft>
                          <a:spcPct val="0"/>
                        </a:spcAft>
                        <a:buClrTx/>
                        <a:buSzTx/>
                        <a:buFontTx/>
                        <a:buNone/>
                      </a:pPr>
                      <a:r>
                        <a:rPr kumimoji="0" lang="zh-CN" altLang="en-US" sz="15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权益法</a:t>
                      </a:r>
                      <a:endParaRPr kumimoji="0" lang="zh-CN" altLang="en-US" sz="15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r>
              <a:tr h="304800">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适用范围</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控制</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共同控制、重大影响（合营企业、联营企业）</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r>
              <a:tr h="517525">
                <a:tc rowSpan="8">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会计处理</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a:t>
                      </a: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取得股权投资时</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借：长期股权投资</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贷：银行存款等</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成本</a:t>
                      </a:r>
                      <a:r>
                        <a:rPr kumimoji="0" lang="en-US" altLang="zh-CN"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&gt;</a:t>
                      </a: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份额</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借：长期股权投资</a:t>
                      </a:r>
                      <a:r>
                        <a:rPr kumimoji="0" lang="en-US" altLang="zh-CN"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成本</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贷：银行存款等</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838">
                <a:tc vMerge="1">
                  <a:tcPr/>
                </a:tc>
                <a:tc vMerge="1">
                  <a:tcPr/>
                </a:tc>
                <a:tc vMerge="1">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成本</a:t>
                      </a:r>
                      <a:r>
                        <a:rPr kumimoji="0" lang="en-US" altLang="zh-CN"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&lt;</a:t>
                      </a: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份额</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借：长期股权投资</a:t>
                      </a:r>
                      <a:r>
                        <a:rPr kumimoji="0" lang="en-US" altLang="zh-CN"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成本</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贷：银行存款等</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营业外收入</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7525">
                <a:tc vMerge="1">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被投资企业实现利润时</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不作账务处理</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借：长期股权投资</a:t>
                      </a:r>
                      <a:r>
                        <a:rPr kumimoji="0" lang="en-US" altLang="zh-CN"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损益调整</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贷：投资收益</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r>
              <a:tr h="517525">
                <a:tc vMerge="1">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被投资企业发生亏损时</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不作账务处理</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借：投资收益</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贷：长期股权投资</a:t>
                      </a:r>
                      <a:r>
                        <a:rPr kumimoji="0" lang="en-US" altLang="zh-CN"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损益调整       </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r>
              <a:tr h="517525">
                <a:tc vMerge="1">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被投资企业分派现金股利时</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借：应收股利</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贷：投资收益</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借：应收股利</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贷：长期股权投资</a:t>
                      </a:r>
                      <a:r>
                        <a:rPr kumimoji="0" lang="en-US" altLang="zh-CN"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损益调整</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r>
              <a:tr h="519113">
                <a:tc vMerge="1">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被投资企业其他综合收益增减变化</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不作账务处理</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借：长期股权投资</a:t>
                      </a:r>
                      <a:r>
                        <a:rPr kumimoji="0" lang="en-US" altLang="zh-CN"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其他综合收益</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贷：其他综合收益</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r>
              <a:tr h="731838">
                <a:tc vMerge="1">
                  <a:tcPr/>
                </a:tc>
                <a:tc row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处置时</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借：银行存款等</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贷：长期股权投资</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投资收益</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借：银行存款等</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贷：长期股权投资</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投资收益</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r>
              <a:tr h="517525">
                <a:tc vMerge="1">
                  <a:tcPr/>
                </a:tc>
                <a:tc vMerge="1">
                  <a:tcPr/>
                </a:tc>
                <a:tc vMerge="1">
                  <a:tcPr/>
                </a:tc>
                <a:tc grid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借：其他综合收益</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90000"/>
                        </a:lnSpc>
                        <a:spcBef>
                          <a:spcPct val="0"/>
                        </a:spcBef>
                        <a:spcAft>
                          <a:spcPct val="0"/>
                        </a:spcAft>
                        <a:buClrTx/>
                        <a:buSzTx/>
                        <a:buFontTx/>
                        <a:buNone/>
                      </a:pPr>
                      <a:r>
                        <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贷：投资收益</a:t>
                      </a:r>
                      <a:endParaRPr kumimoji="0" lang="zh-CN" altLang="en-US" sz="14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cPr/>
                </a:tc>
              </a:tr>
            </a:tbl>
          </a:graphicData>
        </a:graphic>
      </p:graphicFrame>
      <p:sp>
        <p:nvSpPr>
          <p:cNvPr id="113714" name="Rectangle 55"/>
          <p:cNvSpPr/>
          <p:nvPr/>
        </p:nvSpPr>
        <p:spPr>
          <a:xfrm>
            <a:off x="4470400" y="584200"/>
            <a:ext cx="2962275" cy="473075"/>
          </a:xfrm>
          <a:prstGeom prst="rect">
            <a:avLst/>
          </a:prstGeom>
          <a:noFill/>
          <a:ln w="9525">
            <a:noFill/>
          </a:ln>
        </p:spPr>
        <p:txBody>
          <a:bodyPr wrap="none" lIns="108850" tIns="54425" rIns="108850" bIns="54425">
            <a:spAutoFit/>
          </a:bodyPr>
          <a:p>
            <a:pPr eaLnBrk="1" hangingPunct="1">
              <a:buFontTx/>
            </a:pPr>
            <a:r>
              <a:rPr lang="zh-CN" altLang="en-US" sz="2400" b="1" u="sng" dirty="0">
                <a:solidFill>
                  <a:srgbClr val="C00000"/>
                </a:solidFill>
                <a:latin typeface="微软雅黑" panose="020B0503020204020204" pitchFamily="34" charset="-122"/>
              </a:rPr>
              <a:t>成本法与权益法比较</a:t>
            </a:r>
            <a:endParaRPr lang="zh-CN" altLang="en-US" sz="2400" b="1" u="sng" dirty="0">
              <a:solidFill>
                <a:srgbClr val="C00000"/>
              </a:solidFill>
              <a:latin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247650" y="1484313"/>
            <a:ext cx="11574463" cy="1296987"/>
            <a:chOff x="249" y="935"/>
            <a:chExt cx="5348" cy="817"/>
          </a:xfrm>
        </p:grpSpPr>
        <p:sp>
          <p:nvSpPr>
            <p:cNvPr id="23574" name="AutoShape 5"/>
            <p:cNvSpPr/>
            <p:nvPr/>
          </p:nvSpPr>
          <p:spPr>
            <a:xfrm>
              <a:off x="839" y="1162"/>
              <a:ext cx="4758" cy="544"/>
            </a:xfrm>
            <a:prstGeom prst="roundRect">
              <a:avLst>
                <a:gd name="adj" fmla="val 16667"/>
              </a:avLst>
            </a:prstGeom>
            <a:noFill/>
            <a:ln w="28575" cap="flat" cmpd="sng">
              <a:solidFill>
                <a:schemeClr val="tx1"/>
              </a:solidFill>
              <a:prstDash val="solid"/>
              <a:headEnd type="none" w="med" len="med"/>
              <a:tailEnd type="none" w="med" len="med"/>
            </a:ln>
            <a:effectLst>
              <a:outerShdw dist="99190" dir="2388334" algn="ctr" rotWithShape="0">
                <a:schemeClr val="bg2">
                  <a:alpha val="50000"/>
                </a:schemeClr>
              </a:outerShdw>
            </a:effectLst>
          </p:spPr>
          <p:txBody>
            <a:bodyPr wrap="none" anchor="ctr" anchorCtr="0"/>
            <a:p>
              <a:pPr algn="ctr">
                <a:buFontTx/>
              </a:pPr>
              <a:endParaRPr lang="zh-CN" altLang="zh-CN" sz="2400" dirty="0">
                <a:solidFill>
                  <a:srgbClr val="FFFFFF"/>
                </a:solidFill>
                <a:latin typeface="微软雅黑" panose="020B0503020204020204" pitchFamily="34" charset="-122"/>
              </a:endParaRPr>
            </a:p>
          </p:txBody>
        </p:sp>
        <p:sp>
          <p:nvSpPr>
            <p:cNvPr id="23575" name="AutoShape 6"/>
            <p:cNvSpPr/>
            <p:nvPr/>
          </p:nvSpPr>
          <p:spPr>
            <a:xfrm>
              <a:off x="249" y="935"/>
              <a:ext cx="752" cy="817"/>
            </a:xfrm>
            <a:prstGeom prst="diamond">
              <a:avLst/>
            </a:prstGeom>
            <a:solidFill>
              <a:schemeClr val="tx2"/>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pPr algn="ctr">
                <a:buFontTx/>
              </a:pPr>
              <a:endParaRPr lang="zh-CN" altLang="zh-CN" sz="2400" dirty="0">
                <a:solidFill>
                  <a:srgbClr val="FFFFFF"/>
                </a:solidFill>
                <a:latin typeface="微软雅黑" panose="020B0503020204020204" pitchFamily="34" charset="-122"/>
              </a:endParaRPr>
            </a:p>
          </p:txBody>
        </p:sp>
        <p:sp>
          <p:nvSpPr>
            <p:cNvPr id="23576" name="Text Box 7"/>
            <p:cNvSpPr txBox="1"/>
            <p:nvPr/>
          </p:nvSpPr>
          <p:spPr>
            <a:xfrm>
              <a:off x="975" y="1298"/>
              <a:ext cx="4445" cy="288"/>
            </a:xfrm>
            <a:prstGeom prst="rect">
              <a:avLst/>
            </a:prstGeom>
            <a:noFill/>
            <a:ln w="9525">
              <a:noFill/>
            </a:ln>
          </p:spPr>
          <p:txBody>
            <a:bodyPr>
              <a:spAutoFit/>
            </a:bodyPr>
            <a:p>
              <a:pPr eaLnBrk="1" hangingPunct="1">
                <a:buFontTx/>
              </a:pPr>
              <a:r>
                <a:rPr lang="zh-CN" altLang="en-US" sz="2400" dirty="0">
                  <a:solidFill>
                    <a:srgbClr val="0000CC"/>
                  </a:solidFill>
                  <a:latin typeface="微软雅黑" panose="020B0503020204020204" pitchFamily="34" charset="-122"/>
                </a:rPr>
                <a:t>股权购买协议已获股东大会（或股东会）批准通过</a:t>
              </a:r>
              <a:endParaRPr lang="zh-CN" altLang="en-US" sz="2400" dirty="0">
                <a:solidFill>
                  <a:srgbClr val="0000CC"/>
                </a:solidFill>
                <a:latin typeface="微软雅黑" panose="020B0503020204020204" pitchFamily="34" charset="-122"/>
              </a:endParaRPr>
            </a:p>
          </p:txBody>
        </p:sp>
        <p:sp>
          <p:nvSpPr>
            <p:cNvPr id="23577" name="Text Box 8"/>
            <p:cNvSpPr txBox="1"/>
            <p:nvPr/>
          </p:nvSpPr>
          <p:spPr>
            <a:xfrm>
              <a:off x="412" y="1207"/>
              <a:ext cx="405" cy="288"/>
            </a:xfrm>
            <a:prstGeom prst="rect">
              <a:avLst/>
            </a:prstGeom>
            <a:noFill/>
            <a:ln w="9525">
              <a:noFill/>
            </a:ln>
          </p:spPr>
          <p:txBody>
            <a:bodyPr wrap="none">
              <a:spAutoFit/>
            </a:bodyPr>
            <a:p>
              <a:pPr algn="ctr">
                <a:buFontTx/>
              </a:pPr>
              <a:r>
                <a:rPr lang="en-US" altLang="zh-CN" sz="2400" dirty="0">
                  <a:solidFill>
                    <a:schemeClr val="bg1"/>
                  </a:solidFill>
                  <a:latin typeface="微软雅黑" panose="020B0503020204020204" pitchFamily="34" charset="-122"/>
                </a:rPr>
                <a:t>No.1</a:t>
              </a:r>
              <a:endParaRPr lang="en-US" altLang="zh-CN" sz="2400" dirty="0">
                <a:solidFill>
                  <a:schemeClr val="bg1"/>
                </a:solidFill>
                <a:latin typeface="微软雅黑" panose="020B0503020204020204" pitchFamily="34" charset="-122"/>
              </a:endParaRPr>
            </a:p>
          </p:txBody>
        </p:sp>
      </p:grpSp>
      <p:grpSp>
        <p:nvGrpSpPr>
          <p:cNvPr id="3" name="Group 7"/>
          <p:cNvGrpSpPr/>
          <p:nvPr/>
        </p:nvGrpSpPr>
        <p:grpSpPr>
          <a:xfrm>
            <a:off x="254000" y="2362200"/>
            <a:ext cx="11571288" cy="1368425"/>
            <a:chOff x="249" y="1480"/>
            <a:chExt cx="5347" cy="862"/>
          </a:xfrm>
        </p:grpSpPr>
        <p:sp>
          <p:nvSpPr>
            <p:cNvPr id="23570" name="AutoShape 9"/>
            <p:cNvSpPr/>
            <p:nvPr/>
          </p:nvSpPr>
          <p:spPr>
            <a:xfrm>
              <a:off x="839" y="1706"/>
              <a:ext cx="4757" cy="499"/>
            </a:xfrm>
            <a:prstGeom prst="roundRect">
              <a:avLst>
                <a:gd name="adj" fmla="val 16667"/>
              </a:avLst>
            </a:prstGeom>
            <a:noFill/>
            <a:ln w="28575" cap="flat" cmpd="sng">
              <a:solidFill>
                <a:schemeClr val="accent1"/>
              </a:solidFill>
              <a:prstDash val="solid"/>
              <a:headEnd type="none" w="med" len="med"/>
              <a:tailEnd type="none" w="med" len="med"/>
            </a:ln>
            <a:effectLst>
              <a:outerShdw dist="99190" dir="2388334" algn="ctr" rotWithShape="0">
                <a:schemeClr val="bg2">
                  <a:alpha val="50000"/>
                </a:schemeClr>
              </a:outerShdw>
            </a:effectLst>
          </p:spPr>
          <p:txBody>
            <a:bodyPr wrap="none" anchor="ctr" anchorCtr="0"/>
            <a:p>
              <a:pPr algn="ctr">
                <a:buFontTx/>
              </a:pPr>
              <a:endParaRPr lang="zh-CN" altLang="zh-CN" sz="2400" dirty="0">
                <a:solidFill>
                  <a:srgbClr val="FFFFFF"/>
                </a:solidFill>
                <a:latin typeface="微软雅黑" panose="020B0503020204020204" pitchFamily="34" charset="-122"/>
              </a:endParaRPr>
            </a:p>
          </p:txBody>
        </p:sp>
        <p:sp>
          <p:nvSpPr>
            <p:cNvPr id="23571" name="AutoShape 10"/>
            <p:cNvSpPr/>
            <p:nvPr/>
          </p:nvSpPr>
          <p:spPr>
            <a:xfrm>
              <a:off x="249" y="1480"/>
              <a:ext cx="751" cy="862"/>
            </a:xfrm>
            <a:prstGeom prst="diamond">
              <a:avLst/>
            </a:prstGeom>
            <a:solidFill>
              <a:srgbClr val="9966FF"/>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pPr algn="ctr">
                <a:buFontTx/>
              </a:pPr>
              <a:endParaRPr lang="zh-CN" altLang="zh-CN" sz="2400" dirty="0">
                <a:solidFill>
                  <a:srgbClr val="FFFFFF"/>
                </a:solidFill>
                <a:latin typeface="微软雅黑" panose="020B0503020204020204" pitchFamily="34" charset="-122"/>
              </a:endParaRPr>
            </a:p>
          </p:txBody>
        </p:sp>
        <p:sp>
          <p:nvSpPr>
            <p:cNvPr id="23572" name="Text Box 11"/>
            <p:cNvSpPr txBox="1"/>
            <p:nvPr/>
          </p:nvSpPr>
          <p:spPr>
            <a:xfrm>
              <a:off x="975" y="1752"/>
              <a:ext cx="4445" cy="334"/>
            </a:xfrm>
            <a:prstGeom prst="rect">
              <a:avLst/>
            </a:prstGeom>
            <a:noFill/>
            <a:ln w="9525">
              <a:noFill/>
            </a:ln>
          </p:spPr>
          <p:txBody>
            <a:bodyPr>
              <a:spAutoFit/>
            </a:bodyPr>
            <a:p>
              <a:pPr algn="just" eaLnBrk="1" hangingPunct="1">
                <a:lnSpc>
                  <a:spcPct val="120000"/>
                </a:lnSpc>
                <a:spcBef>
                  <a:spcPct val="30000"/>
                </a:spcBef>
                <a:buFontTx/>
              </a:pPr>
              <a:r>
                <a:rPr lang="zh-CN" altLang="en-US" sz="2400" dirty="0">
                  <a:solidFill>
                    <a:srgbClr val="0000CC"/>
                  </a:solidFill>
                  <a:latin typeface="微软雅黑" panose="020B0503020204020204" pitchFamily="34" charset="-122"/>
                </a:rPr>
                <a:t>已支付购买价款的大部分（一般应超过</a:t>
              </a:r>
              <a:r>
                <a:rPr lang="en-US" altLang="zh-CN" sz="2400" dirty="0">
                  <a:solidFill>
                    <a:srgbClr val="0000CC"/>
                  </a:solidFill>
                  <a:latin typeface="微软雅黑" panose="020B0503020204020204" pitchFamily="34" charset="-122"/>
                </a:rPr>
                <a:t>50%</a:t>
              </a:r>
              <a:r>
                <a:rPr lang="zh-CN" altLang="en-US" sz="2400" dirty="0">
                  <a:solidFill>
                    <a:srgbClr val="0000CC"/>
                  </a:solidFill>
                  <a:latin typeface="微软雅黑" panose="020B0503020204020204" pitchFamily="34" charset="-122"/>
                </a:rPr>
                <a:t>）</a:t>
              </a:r>
              <a:endParaRPr lang="zh-CN" altLang="en-US" sz="2400" dirty="0">
                <a:solidFill>
                  <a:srgbClr val="0000CC"/>
                </a:solidFill>
                <a:latin typeface="微软雅黑" panose="020B0503020204020204" pitchFamily="34" charset="-122"/>
              </a:endParaRPr>
            </a:p>
          </p:txBody>
        </p:sp>
        <p:sp>
          <p:nvSpPr>
            <p:cNvPr id="23573" name="Text Box 12"/>
            <p:cNvSpPr txBox="1"/>
            <p:nvPr/>
          </p:nvSpPr>
          <p:spPr>
            <a:xfrm>
              <a:off x="412" y="1797"/>
              <a:ext cx="406" cy="288"/>
            </a:xfrm>
            <a:prstGeom prst="rect">
              <a:avLst/>
            </a:prstGeom>
            <a:noFill/>
            <a:ln w="9525">
              <a:noFill/>
            </a:ln>
          </p:spPr>
          <p:txBody>
            <a:bodyPr wrap="none">
              <a:spAutoFit/>
            </a:bodyPr>
            <a:p>
              <a:pPr algn="ctr">
                <a:buFontTx/>
              </a:pPr>
              <a:r>
                <a:rPr lang="en-US" altLang="zh-CN" sz="2400" dirty="0">
                  <a:solidFill>
                    <a:schemeClr val="bg1"/>
                  </a:solidFill>
                  <a:latin typeface="微软雅黑" panose="020B0503020204020204" pitchFamily="34" charset="-122"/>
                </a:rPr>
                <a:t>No.2</a:t>
              </a:r>
              <a:endParaRPr lang="en-US" altLang="zh-CN" sz="2400" dirty="0">
                <a:solidFill>
                  <a:schemeClr val="bg1"/>
                </a:solidFill>
                <a:latin typeface="微软雅黑" panose="020B0503020204020204" pitchFamily="34" charset="-122"/>
              </a:endParaRPr>
            </a:p>
          </p:txBody>
        </p:sp>
      </p:grpSp>
      <p:grpSp>
        <p:nvGrpSpPr>
          <p:cNvPr id="4" name="Group 12"/>
          <p:cNvGrpSpPr/>
          <p:nvPr/>
        </p:nvGrpSpPr>
        <p:grpSpPr>
          <a:xfrm>
            <a:off x="273050" y="3284538"/>
            <a:ext cx="11571288" cy="1296987"/>
            <a:chOff x="249" y="2069"/>
            <a:chExt cx="5347" cy="817"/>
          </a:xfrm>
        </p:grpSpPr>
        <p:sp>
          <p:nvSpPr>
            <p:cNvPr id="23566" name="AutoShape 14"/>
            <p:cNvSpPr/>
            <p:nvPr/>
          </p:nvSpPr>
          <p:spPr>
            <a:xfrm>
              <a:off x="839" y="2205"/>
              <a:ext cx="4757" cy="499"/>
            </a:xfrm>
            <a:prstGeom prst="roundRect">
              <a:avLst>
                <a:gd name="adj" fmla="val 16667"/>
              </a:avLst>
            </a:prstGeom>
            <a:noFill/>
            <a:ln w="28575" cap="flat" cmpd="sng">
              <a:solidFill>
                <a:schemeClr val="hlink"/>
              </a:solidFill>
              <a:prstDash val="solid"/>
              <a:headEnd type="none" w="med" len="med"/>
              <a:tailEnd type="none" w="med" len="med"/>
            </a:ln>
            <a:effectLst>
              <a:outerShdw dist="99190" dir="2388334" algn="ctr" rotWithShape="0">
                <a:schemeClr val="bg2">
                  <a:alpha val="50000"/>
                </a:schemeClr>
              </a:outerShdw>
            </a:effectLst>
          </p:spPr>
          <p:txBody>
            <a:bodyPr wrap="none" anchor="ctr" anchorCtr="0"/>
            <a:p>
              <a:pPr algn="ctr">
                <a:buFontTx/>
              </a:pPr>
              <a:endParaRPr lang="zh-CN" altLang="zh-CN" sz="2400" dirty="0">
                <a:solidFill>
                  <a:srgbClr val="FFFFFF"/>
                </a:solidFill>
                <a:latin typeface="微软雅黑" panose="020B0503020204020204" pitchFamily="34" charset="-122"/>
              </a:endParaRPr>
            </a:p>
          </p:txBody>
        </p:sp>
        <p:sp>
          <p:nvSpPr>
            <p:cNvPr id="23567" name="AutoShape 15"/>
            <p:cNvSpPr/>
            <p:nvPr/>
          </p:nvSpPr>
          <p:spPr>
            <a:xfrm>
              <a:off x="249" y="2069"/>
              <a:ext cx="751" cy="817"/>
            </a:xfrm>
            <a:prstGeom prst="diamond">
              <a:avLst/>
            </a:prstGeom>
            <a:solidFill>
              <a:schemeClr val="hlink"/>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pPr algn="ctr">
                <a:buFontTx/>
              </a:pPr>
              <a:endParaRPr lang="zh-CN" altLang="zh-CN" sz="2400" dirty="0">
                <a:solidFill>
                  <a:srgbClr val="FFFFFF"/>
                </a:solidFill>
                <a:latin typeface="微软雅黑" panose="020B0503020204020204" pitchFamily="34" charset="-122"/>
              </a:endParaRPr>
            </a:p>
          </p:txBody>
        </p:sp>
        <p:sp>
          <p:nvSpPr>
            <p:cNvPr id="23568" name="Text Box 16"/>
            <p:cNvSpPr txBox="1"/>
            <p:nvPr/>
          </p:nvSpPr>
          <p:spPr>
            <a:xfrm>
              <a:off x="1020" y="2341"/>
              <a:ext cx="4309" cy="288"/>
            </a:xfrm>
            <a:prstGeom prst="rect">
              <a:avLst/>
            </a:prstGeom>
            <a:noFill/>
            <a:ln w="9525">
              <a:noFill/>
            </a:ln>
          </p:spPr>
          <p:txBody>
            <a:bodyPr>
              <a:spAutoFit/>
            </a:bodyPr>
            <a:p>
              <a:pPr eaLnBrk="1" hangingPunct="1">
                <a:buFontTx/>
              </a:pPr>
              <a:r>
                <a:rPr lang="zh-CN" altLang="en-US" sz="2400" dirty="0">
                  <a:solidFill>
                    <a:srgbClr val="0000CC"/>
                  </a:solidFill>
                  <a:latin typeface="微软雅黑" panose="020B0503020204020204" pitchFamily="34" charset="-122"/>
                </a:rPr>
                <a:t>与出售方已办理股权划转手续</a:t>
              </a:r>
              <a:endParaRPr lang="zh-CN" altLang="en-US" sz="2400" dirty="0">
                <a:solidFill>
                  <a:srgbClr val="0000CC"/>
                </a:solidFill>
                <a:latin typeface="微软雅黑" panose="020B0503020204020204" pitchFamily="34" charset="-122"/>
              </a:endParaRPr>
            </a:p>
          </p:txBody>
        </p:sp>
        <p:sp>
          <p:nvSpPr>
            <p:cNvPr id="23569" name="Text Box 17"/>
            <p:cNvSpPr txBox="1"/>
            <p:nvPr/>
          </p:nvSpPr>
          <p:spPr>
            <a:xfrm>
              <a:off x="412" y="2341"/>
              <a:ext cx="406" cy="288"/>
            </a:xfrm>
            <a:prstGeom prst="rect">
              <a:avLst/>
            </a:prstGeom>
            <a:noFill/>
            <a:ln w="9525">
              <a:noFill/>
            </a:ln>
          </p:spPr>
          <p:txBody>
            <a:bodyPr wrap="none">
              <a:spAutoFit/>
            </a:bodyPr>
            <a:p>
              <a:pPr algn="ctr">
                <a:buFontTx/>
              </a:pPr>
              <a:r>
                <a:rPr lang="en-US" altLang="zh-CN" sz="2400" dirty="0">
                  <a:solidFill>
                    <a:schemeClr val="bg1"/>
                  </a:solidFill>
                  <a:latin typeface="微软雅黑" panose="020B0503020204020204" pitchFamily="34" charset="-122"/>
                </a:rPr>
                <a:t>No.3</a:t>
              </a:r>
              <a:endParaRPr lang="en-US" altLang="zh-CN" sz="2400" dirty="0">
                <a:solidFill>
                  <a:schemeClr val="bg1"/>
                </a:solidFill>
                <a:latin typeface="微软雅黑" panose="020B0503020204020204" pitchFamily="34" charset="-122"/>
              </a:endParaRPr>
            </a:p>
          </p:txBody>
        </p:sp>
      </p:grpSp>
      <p:grpSp>
        <p:nvGrpSpPr>
          <p:cNvPr id="5" name="Group 18"/>
          <p:cNvGrpSpPr/>
          <p:nvPr/>
        </p:nvGrpSpPr>
        <p:grpSpPr>
          <a:xfrm>
            <a:off x="273050" y="4076700"/>
            <a:ext cx="11571288" cy="1152525"/>
            <a:chOff x="249" y="2568"/>
            <a:chExt cx="5347" cy="726"/>
          </a:xfrm>
        </p:grpSpPr>
        <p:sp>
          <p:nvSpPr>
            <p:cNvPr id="23562" name="AutoShape 15"/>
            <p:cNvSpPr/>
            <p:nvPr/>
          </p:nvSpPr>
          <p:spPr>
            <a:xfrm>
              <a:off x="249" y="2568"/>
              <a:ext cx="681" cy="726"/>
            </a:xfrm>
            <a:prstGeom prst="diamond">
              <a:avLst/>
            </a:prstGeom>
            <a:solidFill>
              <a:srgbClr val="993300"/>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pPr algn="ctr">
                <a:buFontTx/>
              </a:pPr>
              <a:endParaRPr lang="zh-CN" altLang="zh-CN" sz="2400" dirty="0">
                <a:solidFill>
                  <a:srgbClr val="FFFFFF"/>
                </a:solidFill>
                <a:latin typeface="微软雅黑" panose="020B0503020204020204" pitchFamily="34" charset="-122"/>
              </a:endParaRPr>
            </a:p>
          </p:txBody>
        </p:sp>
        <p:sp>
          <p:nvSpPr>
            <p:cNvPr id="23563" name="Text Box 17"/>
            <p:cNvSpPr txBox="1"/>
            <p:nvPr/>
          </p:nvSpPr>
          <p:spPr>
            <a:xfrm>
              <a:off x="412" y="2840"/>
              <a:ext cx="406" cy="288"/>
            </a:xfrm>
            <a:prstGeom prst="rect">
              <a:avLst/>
            </a:prstGeom>
            <a:solidFill>
              <a:srgbClr val="993300"/>
            </a:solidFill>
            <a:ln w="9525">
              <a:noFill/>
            </a:ln>
          </p:spPr>
          <p:txBody>
            <a:bodyPr wrap="none">
              <a:spAutoFit/>
            </a:bodyPr>
            <a:p>
              <a:pPr algn="ctr">
                <a:buFontTx/>
              </a:pPr>
              <a:r>
                <a:rPr lang="en-US" altLang="zh-CN" sz="2400" dirty="0">
                  <a:solidFill>
                    <a:schemeClr val="bg1"/>
                  </a:solidFill>
                  <a:latin typeface="微软雅黑" panose="020B0503020204020204" pitchFamily="34" charset="-122"/>
                </a:rPr>
                <a:t>No.4</a:t>
              </a:r>
              <a:endParaRPr lang="en-US" altLang="zh-CN" sz="2400" dirty="0">
                <a:solidFill>
                  <a:schemeClr val="bg1"/>
                </a:solidFill>
                <a:latin typeface="微软雅黑" panose="020B0503020204020204" pitchFamily="34" charset="-122"/>
              </a:endParaRPr>
            </a:p>
          </p:txBody>
        </p:sp>
        <p:sp>
          <p:nvSpPr>
            <p:cNvPr id="23564" name="AutoShape 14"/>
            <p:cNvSpPr/>
            <p:nvPr/>
          </p:nvSpPr>
          <p:spPr>
            <a:xfrm>
              <a:off x="839" y="2704"/>
              <a:ext cx="4757" cy="498"/>
            </a:xfrm>
            <a:prstGeom prst="roundRect">
              <a:avLst>
                <a:gd name="adj" fmla="val 16667"/>
              </a:avLst>
            </a:prstGeom>
            <a:noFill/>
            <a:ln w="28575" cap="flat" cmpd="sng">
              <a:solidFill>
                <a:schemeClr val="hlink"/>
              </a:solidFill>
              <a:prstDash val="solid"/>
              <a:headEnd type="none" w="med" len="med"/>
              <a:tailEnd type="none" w="med" len="med"/>
            </a:ln>
            <a:effectLst>
              <a:outerShdw dist="99190" dir="2388334" algn="ctr" rotWithShape="0">
                <a:schemeClr val="bg2">
                  <a:alpha val="50000"/>
                </a:schemeClr>
              </a:outerShdw>
            </a:effectLst>
          </p:spPr>
          <p:txBody>
            <a:bodyPr wrap="none" anchor="ctr" anchorCtr="0"/>
            <a:p>
              <a:pPr algn="ctr">
                <a:buFontTx/>
              </a:pPr>
              <a:endParaRPr lang="zh-CN" altLang="zh-CN" sz="2400" dirty="0">
                <a:solidFill>
                  <a:srgbClr val="FFFFFF"/>
                </a:solidFill>
                <a:latin typeface="微软雅黑" panose="020B0503020204020204" pitchFamily="34" charset="-122"/>
              </a:endParaRPr>
            </a:p>
          </p:txBody>
        </p:sp>
        <p:sp>
          <p:nvSpPr>
            <p:cNvPr id="23565" name="Rectangle 22"/>
            <p:cNvSpPr/>
            <p:nvPr/>
          </p:nvSpPr>
          <p:spPr>
            <a:xfrm>
              <a:off x="1020" y="2840"/>
              <a:ext cx="4445" cy="288"/>
            </a:xfrm>
            <a:prstGeom prst="rect">
              <a:avLst/>
            </a:prstGeom>
            <a:noFill/>
            <a:ln w="9525">
              <a:noFill/>
            </a:ln>
          </p:spPr>
          <p:txBody>
            <a:bodyPr>
              <a:spAutoFit/>
            </a:bodyPr>
            <a:p>
              <a:pPr eaLnBrk="1" hangingPunct="1">
                <a:buFontTx/>
              </a:pPr>
              <a:r>
                <a:rPr lang="zh-CN" altLang="en-US" sz="2400" dirty="0">
                  <a:solidFill>
                    <a:srgbClr val="0000CC"/>
                  </a:solidFill>
                  <a:latin typeface="微软雅黑" panose="020B0503020204020204" pitchFamily="34" charset="-122"/>
                </a:rPr>
                <a:t>企业能从所持的股权中获得利益和承担风险等</a:t>
              </a:r>
              <a:endParaRPr lang="zh-CN" altLang="en-US" sz="2400" dirty="0">
                <a:solidFill>
                  <a:srgbClr val="0000CC"/>
                </a:solidFill>
                <a:latin typeface="微软雅黑" panose="020B0503020204020204" pitchFamily="34" charset="-122"/>
              </a:endParaRPr>
            </a:p>
          </p:txBody>
        </p:sp>
      </p:grpSp>
      <p:sp>
        <p:nvSpPr>
          <p:cNvPr id="17431" name="Rectangle 23"/>
          <p:cNvSpPr/>
          <p:nvPr/>
        </p:nvSpPr>
        <p:spPr>
          <a:xfrm>
            <a:off x="3987800" y="1163638"/>
            <a:ext cx="6315075" cy="582612"/>
          </a:xfrm>
          <a:prstGeom prst="rect">
            <a:avLst/>
          </a:prstGeom>
          <a:noFill/>
          <a:ln w="9525">
            <a:noFill/>
          </a:ln>
        </p:spPr>
        <p:txBody>
          <a:bodyPr wrap="none" lIns="108850" tIns="54425" rIns="108850" bIns="54425">
            <a:spAutoFit/>
          </a:bodyPr>
          <a:p>
            <a:pPr eaLnBrk="1" hangingPunct="1">
              <a:lnSpc>
                <a:spcPct val="130000"/>
              </a:lnSpc>
              <a:spcBef>
                <a:spcPct val="20000"/>
              </a:spcBef>
              <a:buFontTx/>
            </a:pPr>
            <a:r>
              <a:rPr lang="zh-CN" altLang="en-US" sz="2400" b="1" dirty="0">
                <a:solidFill>
                  <a:srgbClr val="0000CC"/>
                </a:solidFill>
                <a:latin typeface="微软雅黑" panose="020B0503020204020204" pitchFamily="34" charset="-122"/>
              </a:rPr>
              <a:t>股权购买日的确定应同时满足以下四个条件：</a:t>
            </a:r>
            <a:endParaRPr lang="zh-CN" altLang="en-US" sz="2400" b="1" dirty="0">
              <a:solidFill>
                <a:srgbClr val="0000CC"/>
              </a:solidFill>
              <a:latin typeface="微软雅黑" panose="020B0503020204020204" pitchFamily="34" charset="-122"/>
            </a:endParaRPr>
          </a:p>
        </p:txBody>
      </p:sp>
      <p:sp>
        <p:nvSpPr>
          <p:cNvPr id="17432" name="Text Box 24"/>
          <p:cNvSpPr txBox="1"/>
          <p:nvPr/>
        </p:nvSpPr>
        <p:spPr>
          <a:xfrm>
            <a:off x="569913" y="5330825"/>
            <a:ext cx="11102975" cy="768350"/>
          </a:xfrm>
          <a:prstGeom prst="rect">
            <a:avLst/>
          </a:prstGeom>
          <a:noFill/>
          <a:ln w="19050" cap="flat" cmpd="sng">
            <a:solidFill>
              <a:srgbClr val="FF3300"/>
            </a:solidFill>
            <a:prstDash val="dashDot"/>
            <a:miter/>
            <a:headEnd type="none" w="med" len="med"/>
            <a:tailEnd type="none" w="med" len="med"/>
          </a:ln>
        </p:spPr>
        <p:txBody>
          <a:bodyPr lIns="108850" tIns="54425" rIns="108850" bIns="54425">
            <a:spAutoFit/>
          </a:bodyPr>
          <a:p>
            <a:pPr algn="just" eaLnBrk="1" hangingPunct="1">
              <a:lnSpc>
                <a:spcPct val="105000"/>
              </a:lnSpc>
              <a:buFontTx/>
            </a:pPr>
            <a:r>
              <a:rPr lang="en-US" altLang="zh-CN" sz="2000" b="1" dirty="0">
                <a:solidFill>
                  <a:srgbClr val="CC0000"/>
                </a:solidFill>
                <a:latin typeface="微软雅黑" panose="020B0503020204020204" pitchFamily="34" charset="-122"/>
              </a:rPr>
              <a:t>◆</a:t>
            </a:r>
            <a:r>
              <a:rPr lang="zh-CN" altLang="en-US" sz="2000" b="1" dirty="0">
                <a:solidFill>
                  <a:srgbClr val="0000CC"/>
                </a:solidFill>
                <a:latin typeface="微软雅黑" panose="020B0503020204020204" pitchFamily="34" charset="-122"/>
              </a:rPr>
              <a:t>如有关股权转让需要经过国家有关部门批准，则在满足上述条件且取得国家有关部门的批准文件时才能确认。</a:t>
            </a:r>
            <a:endParaRPr lang="zh-CN" altLang="en-US" sz="2000" b="1" dirty="0">
              <a:solidFill>
                <a:srgbClr val="0000CC"/>
              </a:solidFill>
              <a:latin typeface="微软雅黑" panose="020B0503020204020204" pitchFamily="34" charset="-122"/>
            </a:endParaRPr>
          </a:p>
        </p:txBody>
      </p:sp>
      <p:sp>
        <p:nvSpPr>
          <p:cNvPr id="23561" name="Rectangle 28"/>
          <p:cNvSpPr/>
          <p:nvPr/>
        </p:nvSpPr>
        <p:spPr>
          <a:xfrm>
            <a:off x="596900" y="665163"/>
            <a:ext cx="4095750" cy="519112"/>
          </a:xfrm>
          <a:prstGeom prst="rect">
            <a:avLst/>
          </a:prstGeom>
          <a:noFill/>
          <a:ln w="9525">
            <a:noFill/>
          </a:ln>
        </p:spPr>
        <p:txBody>
          <a:bodyPr wrap="none">
            <a:spAutoFit/>
          </a:bodyPr>
          <a:p>
            <a:pPr eaLnBrk="1" hangingPunct="1"/>
            <a:r>
              <a:rPr lang="zh-CN" altLang="en-US" sz="2800" b="1" dirty="0">
                <a:solidFill>
                  <a:srgbClr val="CC0000"/>
                </a:solidFill>
                <a:latin typeface="Arial" panose="020B0604020202020204" pitchFamily="34" charset="0"/>
              </a:rPr>
              <a:t>（二）股权购买日的确定</a:t>
            </a:r>
            <a:endParaRPr lang="zh-CN" altLang="en-US" sz="2800" b="1" dirty="0">
              <a:solidFill>
                <a:srgbClr val="CC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31"/>
                                        </p:tgtEl>
                                        <p:attrNameLst>
                                          <p:attrName>style.visibility</p:attrName>
                                        </p:attrNameLst>
                                      </p:cBhvr>
                                      <p:to>
                                        <p:strVal val="visible"/>
                                      </p:to>
                                    </p:set>
                                    <p:animEffect transition="in" filter="blinds(horizontal)">
                                      <p:cBhvr>
                                        <p:cTn id="7" dur="500"/>
                                        <p:tgtEl>
                                          <p:spTgt spid="174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17432"/>
                                        </p:tgtEl>
                                        <p:attrNameLst>
                                          <p:attrName>style.visibility</p:attrName>
                                        </p:attrNameLst>
                                      </p:cBhvr>
                                      <p:to>
                                        <p:strVal val="visible"/>
                                      </p:to>
                                    </p:set>
                                    <p:animEffect transition="in" filter="slide(fromLeft)">
                                      <p:cBhvr>
                                        <p:cTn id="32" dur="1000"/>
                                        <p:tgtEl>
                                          <p:spTgt spid="17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1" grpId="0"/>
      <p:bldP spid="17432"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90115" name="AutoShape 3"/>
          <p:cNvSpPr/>
          <p:nvPr/>
        </p:nvSpPr>
        <p:spPr>
          <a:xfrm>
            <a:off x="2767013" y="2682875"/>
            <a:ext cx="6721475" cy="1152525"/>
          </a:xfrm>
          <a:prstGeom prst="curvedDownArrow">
            <a:avLst>
              <a:gd name="adj1" fmla="val 87619"/>
              <a:gd name="adj2" fmla="val 175203"/>
              <a:gd name="adj3" fmla="val 33333"/>
            </a:avLst>
          </a:prstGeom>
          <a:solidFill>
            <a:srgbClr val="339933"/>
          </a:solidFill>
          <a:ln w="9525">
            <a:noFill/>
          </a:ln>
        </p:spPr>
        <p:txBody>
          <a:bodyPr wrap="none" lIns="108850" tIns="54425" rIns="108850" bIns="54425" anchor="ctr" anchorCtr="0"/>
          <a:p>
            <a:pPr algn="ctr" eaLnBrk="1" hangingPunct="1">
              <a:buFontTx/>
            </a:pPr>
            <a:r>
              <a:rPr lang="zh-CN" altLang="en-US" sz="2400" b="1" dirty="0">
                <a:solidFill>
                  <a:srgbClr val="CC0000"/>
                </a:solidFill>
                <a:latin typeface="微软雅黑" panose="020B0503020204020204" pitchFamily="34" charset="-122"/>
              </a:rPr>
              <a:t>追加投资或减少投资</a:t>
            </a:r>
            <a:endParaRPr lang="zh-CN" altLang="en-US" sz="2400" b="1" dirty="0">
              <a:solidFill>
                <a:srgbClr val="CC0000"/>
              </a:solidFill>
              <a:latin typeface="微软雅黑" panose="020B0503020204020204" pitchFamily="34" charset="-122"/>
            </a:endParaRPr>
          </a:p>
        </p:txBody>
      </p:sp>
      <p:sp>
        <p:nvSpPr>
          <p:cNvPr id="90116" name="AutoShape 4"/>
          <p:cNvSpPr/>
          <p:nvPr/>
        </p:nvSpPr>
        <p:spPr>
          <a:xfrm flipH="1">
            <a:off x="2633663" y="4651375"/>
            <a:ext cx="6240462" cy="1441450"/>
          </a:xfrm>
          <a:prstGeom prst="curvedUpArrow">
            <a:avLst>
              <a:gd name="adj1" fmla="val 64917"/>
              <a:gd name="adj2" fmla="val 129857"/>
              <a:gd name="adj3" fmla="val 44115"/>
            </a:avLst>
          </a:prstGeom>
          <a:solidFill>
            <a:schemeClr val="hlink">
              <a:alpha val="49019"/>
            </a:schemeClr>
          </a:solidFill>
          <a:ln w="9525">
            <a:noFill/>
          </a:ln>
        </p:spPr>
        <p:txBody>
          <a:bodyPr wrap="none" lIns="108850" tIns="54425" rIns="108850" bIns="54425" anchor="ctr" anchorCtr="0"/>
          <a:p>
            <a:pPr algn="ctr" eaLnBrk="1" hangingPunct="1">
              <a:buFontTx/>
            </a:pPr>
            <a:r>
              <a:rPr lang="zh-CN" altLang="en-US" sz="2400" b="1" dirty="0">
                <a:solidFill>
                  <a:srgbClr val="CC0000"/>
                </a:solidFill>
                <a:latin typeface="微软雅黑" panose="020B0503020204020204" pitchFamily="34" charset="-122"/>
              </a:rPr>
              <a:t>追加投资或减少投资</a:t>
            </a:r>
            <a:endParaRPr lang="zh-CN" altLang="en-US" sz="2400" b="1" dirty="0">
              <a:solidFill>
                <a:srgbClr val="CC0000"/>
              </a:solidFill>
              <a:latin typeface="微软雅黑" panose="020B0503020204020204" pitchFamily="34" charset="-122"/>
            </a:endParaRPr>
          </a:p>
        </p:txBody>
      </p:sp>
      <p:sp>
        <p:nvSpPr>
          <p:cNvPr id="90117" name="AutoShape 5"/>
          <p:cNvSpPr/>
          <p:nvPr/>
        </p:nvSpPr>
        <p:spPr>
          <a:xfrm>
            <a:off x="596900" y="1600200"/>
            <a:ext cx="4781550" cy="577850"/>
          </a:xfrm>
          <a:prstGeom prst="roundRect">
            <a:avLst>
              <a:gd name="adj" fmla="val 16667"/>
            </a:avLst>
          </a:prstGeom>
          <a:noFill/>
          <a:ln w="9525">
            <a:noFill/>
          </a:ln>
        </p:spPr>
        <p:txBody>
          <a:bodyPr wrap="none" lIns="108850" tIns="54425" rIns="108850" bIns="54425" anchor="ctr" anchorCtr="0"/>
          <a:p>
            <a:pPr eaLnBrk="1" hangingPunct="1">
              <a:lnSpc>
                <a:spcPct val="130000"/>
              </a:lnSpc>
              <a:spcBef>
                <a:spcPct val="20000"/>
              </a:spcBef>
              <a:buClr>
                <a:schemeClr val="accent1"/>
              </a:buClr>
              <a:buSzPct val="65000"/>
              <a:buFont typeface="Wingdings" panose="05000000000000000000" pitchFamily="2" charset="2"/>
            </a:pPr>
            <a:r>
              <a:rPr lang="zh-CN" altLang="en-US" sz="2800" b="1" dirty="0">
                <a:solidFill>
                  <a:srgbClr val="C00000"/>
                </a:solidFill>
                <a:latin typeface="微软雅黑" panose="020B0503020204020204" pitchFamily="34" charset="-122"/>
              </a:rPr>
              <a:t>一、长期股权投资的转换</a:t>
            </a:r>
            <a:endParaRPr lang="zh-CN" altLang="en-US" sz="2800" b="1" dirty="0">
              <a:solidFill>
                <a:srgbClr val="C00000"/>
              </a:solidFill>
              <a:latin typeface="微软雅黑" panose="020B0503020204020204" pitchFamily="34" charset="-122"/>
            </a:endParaRPr>
          </a:p>
        </p:txBody>
      </p:sp>
      <p:sp>
        <p:nvSpPr>
          <p:cNvPr id="90118" name="Oval 6"/>
          <p:cNvSpPr>
            <a:spLocks noChangeArrowheads="1"/>
          </p:cNvSpPr>
          <p:nvPr/>
        </p:nvSpPr>
        <p:spPr bwMode="auto">
          <a:xfrm>
            <a:off x="711200" y="3733800"/>
            <a:ext cx="3175000" cy="1135063"/>
          </a:xfrm>
          <a:prstGeom prst="ellipse">
            <a:avLst/>
          </a:prstGeom>
          <a:gradFill rotWithShape="1">
            <a:gsLst>
              <a:gs pos="0">
                <a:srgbClr val="CCFFFF">
                  <a:gamma/>
                  <a:shade val="46275"/>
                  <a:invGamma/>
                </a:srgbClr>
              </a:gs>
              <a:gs pos="50000">
                <a:srgbClr val="CCFFFF"/>
              </a:gs>
              <a:gs pos="100000">
                <a:srgbClr val="CCFFFF">
                  <a:gamma/>
                  <a:shade val="46275"/>
                  <a:invGamma/>
                </a:srgbClr>
              </a:gs>
            </a:gsLst>
            <a:lin ang="5400000" scaled="1"/>
          </a:gradFill>
          <a:ln>
            <a:noFill/>
          </a:ln>
          <a:effec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900" b="1" i="0" u="none" strike="noStrike" kern="1200" cap="none" spc="0" normalizeH="0" baseline="0" noProof="0" dirty="0">
                <a:ln>
                  <a:noFill/>
                </a:ln>
                <a:solidFill>
                  <a:srgbClr val="FF3300"/>
                </a:solidFill>
                <a:effectLst/>
                <a:uLnTx/>
                <a:uFillTx/>
                <a:latin typeface="+mn-ea"/>
                <a:ea typeface="+mn-ea"/>
                <a:cs typeface="+mn-cs"/>
              </a:rPr>
              <a:t>金融资产</a:t>
            </a:r>
            <a:endParaRPr kumimoji="0" lang="zh-CN" altLang="en-US" sz="2900" b="1" i="0" u="none" strike="noStrike" kern="1200" cap="none" spc="0" normalizeH="0" baseline="0" noProof="0" dirty="0">
              <a:ln>
                <a:noFill/>
              </a:ln>
              <a:solidFill>
                <a:srgbClr val="FF3300"/>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900" b="1" i="0" u="none" strike="noStrike" kern="1200" cap="none" spc="0" normalizeH="0" baseline="0" noProof="0" dirty="0">
                <a:ln>
                  <a:noFill/>
                </a:ln>
                <a:solidFill>
                  <a:srgbClr val="FF3300"/>
                </a:solidFill>
                <a:effectLst/>
                <a:uLnTx/>
                <a:uFillTx/>
                <a:latin typeface="+mn-ea"/>
                <a:ea typeface="+mn-ea"/>
                <a:cs typeface="+mn-cs"/>
              </a:rPr>
              <a:t>成本法</a:t>
            </a:r>
            <a:endParaRPr kumimoji="0" lang="zh-CN" altLang="en-US" sz="2900" b="1" i="0" u="none" strike="noStrike" kern="1200" cap="none" spc="0" normalizeH="0" baseline="0" noProof="0" dirty="0">
              <a:ln>
                <a:noFill/>
              </a:ln>
              <a:solidFill>
                <a:srgbClr val="FF3300"/>
              </a:solidFill>
              <a:effectLst/>
              <a:uLnTx/>
              <a:uFillTx/>
              <a:latin typeface="+mn-ea"/>
              <a:ea typeface="+mn-ea"/>
              <a:cs typeface="+mn-cs"/>
            </a:endParaRPr>
          </a:p>
        </p:txBody>
      </p:sp>
      <p:sp>
        <p:nvSpPr>
          <p:cNvPr id="90119" name="Oval 7"/>
          <p:cNvSpPr>
            <a:spLocks noChangeArrowheads="1"/>
          </p:cNvSpPr>
          <p:nvPr/>
        </p:nvSpPr>
        <p:spPr bwMode="auto">
          <a:xfrm>
            <a:off x="8208963" y="3810000"/>
            <a:ext cx="2782888" cy="1060450"/>
          </a:xfrm>
          <a:prstGeom prst="ellipse">
            <a:avLst/>
          </a:prstGeom>
          <a:gradFill rotWithShape="1">
            <a:gsLst>
              <a:gs pos="0">
                <a:srgbClr val="CCFFFF">
                  <a:gamma/>
                  <a:shade val="46275"/>
                  <a:invGamma/>
                </a:srgbClr>
              </a:gs>
              <a:gs pos="50000">
                <a:srgbClr val="CCFFFF"/>
              </a:gs>
              <a:gs pos="100000">
                <a:srgbClr val="CCFFFF">
                  <a:gamma/>
                  <a:shade val="46275"/>
                  <a:invGamma/>
                </a:srgbClr>
              </a:gs>
            </a:gsLst>
            <a:lin ang="5400000" scaled="1"/>
          </a:gradFill>
          <a:ln>
            <a:noFill/>
          </a:ln>
          <a:effectLst/>
        </p:spPr>
        <p:txBody>
          <a:bodyPr wrap="none" lIns="108850" tIns="54425" rIns="108850" bIns="54425"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300" b="1" i="0" u="none" strike="noStrike" kern="1200" cap="none" spc="0" normalizeH="0" baseline="0" noProof="0" dirty="0">
                <a:ln>
                  <a:noFill/>
                </a:ln>
                <a:solidFill>
                  <a:srgbClr val="FF3300"/>
                </a:solidFill>
                <a:effectLst/>
                <a:uLnTx/>
                <a:uFillTx/>
                <a:latin typeface="+mn-ea"/>
                <a:ea typeface="+mn-ea"/>
                <a:cs typeface="+mn-cs"/>
              </a:rPr>
              <a:t>权益法</a:t>
            </a:r>
            <a:endParaRPr kumimoji="0" lang="zh-CN" altLang="en-US" sz="3300" b="1" i="0" u="none" strike="noStrike" kern="1200" cap="none" spc="0" normalizeH="0" baseline="0" noProof="0" dirty="0">
              <a:ln>
                <a:noFill/>
              </a:ln>
              <a:solidFill>
                <a:srgbClr val="FF3300"/>
              </a:solidFill>
              <a:effectLst/>
              <a:uLnTx/>
              <a:uFillTx/>
              <a:latin typeface="+mn-ea"/>
              <a:ea typeface="+mn-ea"/>
              <a:cs typeface="+mn-cs"/>
            </a:endParaRPr>
          </a:p>
        </p:txBody>
      </p:sp>
      <p:sp>
        <p:nvSpPr>
          <p:cNvPr id="114696" name="Rectangle 11"/>
          <p:cNvSpPr/>
          <p:nvPr/>
        </p:nvSpPr>
        <p:spPr>
          <a:xfrm>
            <a:off x="2908300" y="725488"/>
            <a:ext cx="7318375" cy="628650"/>
          </a:xfrm>
          <a:prstGeom prst="rect">
            <a:avLst/>
          </a:prstGeom>
          <a:noFill/>
          <a:ln w="9525">
            <a:noFill/>
          </a:ln>
        </p:spPr>
        <p:txBody>
          <a:bodyPr wrap="none">
            <a:spAutoFit/>
          </a:bodyPr>
          <a:p>
            <a:pPr eaLnBrk="1" hangingPunct="1">
              <a:lnSpc>
                <a:spcPct val="110000"/>
              </a:lnSpc>
              <a:spcBef>
                <a:spcPct val="10000"/>
              </a:spcBef>
            </a:pPr>
            <a:r>
              <a:rPr lang="zh-CN" altLang="en-US" sz="3200" b="1" dirty="0">
                <a:solidFill>
                  <a:srgbClr val="FF3300"/>
                </a:solidFill>
                <a:latin typeface="Arial" panose="020B0604020202020204" pitchFamily="34" charset="0"/>
              </a:rPr>
              <a:t>第三节  长期股权投资转换、处置和列报</a:t>
            </a:r>
            <a:endParaRPr lang="zh-CN" altLang="en-US" sz="3200" b="1" dirty="0">
              <a:solidFill>
                <a:srgbClr val="FF33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0117"/>
                                        </p:tgtEl>
                                        <p:attrNameLst>
                                          <p:attrName>style.visibility</p:attrName>
                                        </p:attrNameLst>
                                      </p:cBhvr>
                                      <p:to>
                                        <p:strVal val="visible"/>
                                      </p:to>
                                    </p:set>
                                    <p:animEffect transition="in" filter="blinds(horizontal)">
                                      <p:cBhvr>
                                        <p:cTn id="7" dur="500"/>
                                        <p:tgtEl>
                                          <p:spTgt spid="901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0118"/>
                                        </p:tgtEl>
                                        <p:attrNameLst>
                                          <p:attrName>style.visibility</p:attrName>
                                        </p:attrNameLst>
                                      </p:cBhvr>
                                      <p:to>
                                        <p:strVal val="visible"/>
                                      </p:to>
                                    </p:set>
                                    <p:animEffect transition="in" filter="blinds(horizontal)">
                                      <p:cBhvr>
                                        <p:cTn id="12" dur="500"/>
                                        <p:tgtEl>
                                          <p:spTgt spid="901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0119"/>
                                        </p:tgtEl>
                                        <p:attrNameLst>
                                          <p:attrName>style.visibility</p:attrName>
                                        </p:attrNameLst>
                                      </p:cBhvr>
                                      <p:to>
                                        <p:strVal val="visible"/>
                                      </p:to>
                                    </p:set>
                                    <p:animEffect transition="in" filter="blinds(horizontal)">
                                      <p:cBhvr>
                                        <p:cTn id="17" dur="500"/>
                                        <p:tgtEl>
                                          <p:spTgt spid="901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0115"/>
                                        </p:tgtEl>
                                        <p:attrNameLst>
                                          <p:attrName>style.visibility</p:attrName>
                                        </p:attrNameLst>
                                      </p:cBhvr>
                                      <p:to>
                                        <p:strVal val="visible"/>
                                      </p:to>
                                    </p:set>
                                    <p:animEffect transition="in" filter="blinds(horizontal)">
                                      <p:cBhvr>
                                        <p:cTn id="22" dur="500"/>
                                        <p:tgtEl>
                                          <p:spTgt spid="901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0116"/>
                                        </p:tgtEl>
                                        <p:attrNameLst>
                                          <p:attrName>style.visibility</p:attrName>
                                        </p:attrNameLst>
                                      </p:cBhvr>
                                      <p:to>
                                        <p:strVal val="visible"/>
                                      </p:to>
                                    </p:set>
                                    <p:animEffect transition="in" filter="blinds(horizontal)">
                                      <p:cBhvr>
                                        <p:cTn id="27" dur="500"/>
                                        <p:tgtEl>
                                          <p:spTgt spid="90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animBg="1"/>
      <p:bldP spid="90116" grpId="0" animBg="1"/>
      <p:bldP spid="90117" grpId="0"/>
      <p:bldP spid="90118" grpId="0" animBg="1"/>
      <p:bldP spid="90119"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endParaRPr lang="zh-CN" altLang="en-US"/>
          </a:p>
        </p:txBody>
      </p:sp>
      <p:sp>
        <p:nvSpPr>
          <p:cNvPr id="91138" name="AutoShape 2"/>
          <p:cNvSpPr>
            <a:spLocks noChangeArrowheads="1"/>
          </p:cNvSpPr>
          <p:nvPr/>
        </p:nvSpPr>
        <p:spPr bwMode="auto">
          <a:xfrm>
            <a:off x="661580" y="881291"/>
            <a:ext cx="3010859" cy="577984"/>
          </a:xfrm>
          <a:prstGeom prst="roundRect">
            <a:avLst>
              <a:gd name="adj" fmla="val 16667"/>
            </a:avLst>
          </a:prstGeom>
          <a:gradFill rotWithShape="1">
            <a:gsLst>
              <a:gs pos="0">
                <a:srgbClr val="CCECFF">
                  <a:gamma/>
                  <a:shade val="46275"/>
                  <a:invGamma/>
                  <a:alpha val="30000"/>
                </a:srgbClr>
              </a:gs>
              <a:gs pos="50000">
                <a:srgbClr val="CCECFF">
                  <a:alpha val="10001"/>
                </a:srgbClr>
              </a:gs>
              <a:gs pos="100000">
                <a:srgbClr val="CCECFF">
                  <a:gamma/>
                  <a:shade val="46275"/>
                  <a:invGamma/>
                  <a:alpha val="30000"/>
                </a:srgbClr>
              </a:gs>
            </a:gsLst>
            <a:lin ang="5400000" scaled="1"/>
          </a:gradFill>
          <a:ln>
            <a:noFill/>
          </a:ln>
          <a:effectLst/>
        </p:spPr>
        <p:txBody>
          <a:bodyPr wrap="none" lIns="108850" tIns="54425" rIns="108850" bIns="54425"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20000"/>
              </a:spcBef>
              <a:spcAft>
                <a:spcPct val="0"/>
              </a:spcAft>
              <a:buClr>
                <a:schemeClr val="accent1"/>
              </a:buClr>
              <a:buSzPct val="65000"/>
              <a:buFont typeface="Wingdings" panose="05000000000000000000" pitchFamily="2" charset="2"/>
              <a:buNone/>
              <a:defRPr/>
            </a:pPr>
            <a:r>
              <a:rPr kumimoji="0" lang="zh-CN" altLang="en-US" sz="2800" b="1" i="0" u="none" strike="noStrike" kern="1200" cap="none" spc="0" normalizeH="0" baseline="0" noProof="0" smtClean="0">
                <a:ln>
                  <a:noFill/>
                </a:ln>
                <a:solidFill>
                  <a:srgbClr val="CC0000"/>
                </a:solidFill>
                <a:effectLst/>
                <a:uLnTx/>
                <a:uFillTx/>
                <a:latin typeface="微软雅黑" panose="020B0503020204020204" pitchFamily="34" charset="-122"/>
                <a:ea typeface="微软雅黑" panose="020B0503020204020204" pitchFamily="34" charset="-122"/>
                <a:cs typeface="+mn-cs"/>
              </a:rPr>
              <a:t>（一）追加投资</a:t>
            </a:r>
            <a:endParaRPr kumimoji="0" lang="zh-CN" altLang="en-US" sz="2800" b="1" i="0" u="none" strike="noStrike" kern="1200" cap="none" spc="0" normalizeH="0" baseline="0" noProof="0" smtClean="0">
              <a:ln>
                <a:noFill/>
              </a:ln>
              <a:solidFill>
                <a:srgbClr val="CC0000"/>
              </a:solidFill>
              <a:effectLst/>
              <a:uLnTx/>
              <a:uFillTx/>
              <a:latin typeface="微软雅黑" panose="020B0503020204020204" pitchFamily="34" charset="-122"/>
              <a:ea typeface="微软雅黑" panose="020B0503020204020204" pitchFamily="34" charset="-122"/>
              <a:cs typeface="+mn-cs"/>
            </a:endParaRPr>
          </a:p>
        </p:txBody>
      </p:sp>
      <p:sp>
        <p:nvSpPr>
          <p:cNvPr id="91139" name="AutoShape 3"/>
          <p:cNvSpPr/>
          <p:nvPr/>
        </p:nvSpPr>
        <p:spPr>
          <a:xfrm>
            <a:off x="406400" y="1676400"/>
            <a:ext cx="7315200" cy="1212850"/>
          </a:xfrm>
          <a:prstGeom prst="rightArrow">
            <a:avLst>
              <a:gd name="adj1" fmla="val 73037"/>
              <a:gd name="adj2" fmla="val 168712"/>
            </a:avLst>
          </a:prstGeom>
          <a:gradFill rotWithShape="1">
            <a:gsLst>
              <a:gs pos="0">
                <a:srgbClr val="CCFFFF">
                  <a:alpha val="10999"/>
                </a:srgbClr>
              </a:gs>
              <a:gs pos="100000">
                <a:srgbClr val="5E7676">
                  <a:alpha val="53998"/>
                </a:srgbClr>
              </a:gs>
            </a:gsLst>
            <a:lin ang="0" scaled="1"/>
            <a:tileRect/>
          </a:gradFill>
          <a:ln w="9525" cap="flat" cmpd="sng">
            <a:solidFill>
              <a:schemeClr val="tx1"/>
            </a:solidFill>
            <a:prstDash val="solid"/>
            <a:miter/>
            <a:headEnd type="none" w="med" len="med"/>
            <a:tailEnd type="none" w="med" len="med"/>
          </a:ln>
        </p:spPr>
        <p:txBody>
          <a:bodyPr wrap="none" lIns="108850" tIns="54425" rIns="108850" bIns="54425" anchor="ctr" anchorCtr="0"/>
          <a:p>
            <a:pPr eaLnBrk="1" hangingPunct="1">
              <a:lnSpc>
                <a:spcPct val="125000"/>
              </a:lnSpc>
              <a:buClr>
                <a:schemeClr val="accent1"/>
              </a:buClr>
              <a:buSzPct val="65000"/>
              <a:buFont typeface="Wingdings" panose="05000000000000000000" pitchFamily="2" charset="2"/>
            </a:pPr>
            <a:r>
              <a:rPr lang="en-US" altLang="zh-CN" sz="2000" b="1" dirty="0">
                <a:solidFill>
                  <a:srgbClr val="C00000"/>
                </a:solidFill>
                <a:latin typeface="微软雅黑" panose="020B0503020204020204" pitchFamily="34" charset="-122"/>
              </a:rPr>
              <a:t>1</a:t>
            </a:r>
            <a:r>
              <a:rPr lang="zh-CN" altLang="en-US" sz="2000" b="1" dirty="0">
                <a:solidFill>
                  <a:srgbClr val="C00000"/>
                </a:solidFill>
                <a:latin typeface="微软雅黑" panose="020B0503020204020204" pitchFamily="34" charset="-122"/>
              </a:rPr>
              <a:t>、因追加投资，金融资产转为长期股权投资</a:t>
            </a:r>
            <a:endParaRPr lang="zh-CN" altLang="en-US" sz="2000" b="1" dirty="0">
              <a:solidFill>
                <a:srgbClr val="C00000"/>
              </a:solidFill>
              <a:latin typeface="微软雅黑" panose="020B0503020204020204" pitchFamily="34" charset="-122"/>
            </a:endParaRPr>
          </a:p>
          <a:p>
            <a:pPr eaLnBrk="1" hangingPunct="1">
              <a:lnSpc>
                <a:spcPct val="125000"/>
              </a:lnSpc>
              <a:buClr>
                <a:schemeClr val="accent1"/>
              </a:buClr>
              <a:buSzPct val="65000"/>
              <a:buFont typeface="Wingdings" panose="05000000000000000000" pitchFamily="2" charset="2"/>
            </a:pPr>
            <a:r>
              <a:rPr lang="zh-CN" altLang="en-US" sz="2000" b="1" dirty="0">
                <a:solidFill>
                  <a:srgbClr val="C00000"/>
                </a:solidFill>
                <a:latin typeface="微软雅黑" panose="020B0503020204020204" pitchFamily="34" charset="-122"/>
              </a:rPr>
              <a:t>并采用权益法核算</a:t>
            </a:r>
            <a:r>
              <a:rPr lang="zh-CN" altLang="en-US" sz="2000" dirty="0">
                <a:latin typeface="微软雅黑" panose="020B0503020204020204" pitchFamily="34" charset="-122"/>
              </a:rPr>
              <a:t> </a:t>
            </a:r>
            <a:endParaRPr lang="zh-CN" altLang="en-US" sz="2000" dirty="0">
              <a:latin typeface="微软雅黑" panose="020B0503020204020204" pitchFamily="34" charset="-122"/>
            </a:endParaRPr>
          </a:p>
        </p:txBody>
      </p:sp>
      <p:grpSp>
        <p:nvGrpSpPr>
          <p:cNvPr id="2" name="Group 4"/>
          <p:cNvGrpSpPr/>
          <p:nvPr/>
        </p:nvGrpSpPr>
        <p:grpSpPr>
          <a:xfrm>
            <a:off x="7721600" y="1905000"/>
            <a:ext cx="3262313" cy="720725"/>
            <a:chOff x="3833" y="1616"/>
            <a:chExt cx="1498" cy="454"/>
          </a:xfrm>
        </p:grpSpPr>
        <p:sp>
          <p:nvSpPr>
            <p:cNvPr id="115728" name="AutoShape 5"/>
            <p:cNvSpPr/>
            <p:nvPr/>
          </p:nvSpPr>
          <p:spPr>
            <a:xfrm>
              <a:off x="3833" y="1616"/>
              <a:ext cx="1498" cy="454"/>
            </a:xfrm>
            <a:prstGeom prst="roundRect">
              <a:avLst>
                <a:gd name="adj" fmla="val 16667"/>
              </a:avLst>
            </a:prstGeom>
            <a:solidFill>
              <a:srgbClr val="CCECFF"/>
            </a:solidFill>
            <a:ln w="9525" cap="flat" cmpd="sng">
              <a:solidFill>
                <a:srgbClr val="3333FF"/>
              </a:solidFill>
              <a:prstDash val="solid"/>
              <a:headEnd type="none" w="med" len="med"/>
              <a:tailEnd type="none" w="med" len="med"/>
            </a:ln>
          </p:spPr>
          <p:txBody>
            <a:bodyPr wrap="none" anchor="ctr" anchorCtr="0"/>
            <a:p>
              <a:pPr eaLnBrk="1" hangingPunct="1">
                <a:lnSpc>
                  <a:spcPct val="110000"/>
                </a:lnSpc>
                <a:buClr>
                  <a:schemeClr val="accent1"/>
                </a:buClr>
                <a:buSzPct val="65000"/>
                <a:buFont typeface="Wingdings" panose="05000000000000000000" pitchFamily="2" charset="2"/>
              </a:pPr>
              <a:r>
                <a:rPr lang="en-US" altLang="zh-CN" sz="2800" b="1" dirty="0">
                  <a:solidFill>
                    <a:srgbClr val="3333FF"/>
                  </a:solidFill>
                  <a:latin typeface="微软雅黑" panose="020B0503020204020204" pitchFamily="34" charset="-122"/>
                </a:rPr>
                <a:t>5%               20%</a:t>
              </a:r>
              <a:endParaRPr lang="en-US" altLang="zh-CN" sz="2800" b="1" dirty="0">
                <a:solidFill>
                  <a:srgbClr val="3333FF"/>
                </a:solidFill>
                <a:latin typeface="微软雅黑" panose="020B0503020204020204" pitchFamily="34" charset="-122"/>
              </a:endParaRPr>
            </a:p>
          </p:txBody>
        </p:sp>
        <p:sp>
          <p:nvSpPr>
            <p:cNvPr id="91142" name="Line 6"/>
            <p:cNvSpPr>
              <a:spLocks noChangeShapeType="1"/>
            </p:cNvSpPr>
            <p:nvPr/>
          </p:nvSpPr>
          <p:spPr bwMode="auto">
            <a:xfrm>
              <a:off x="4377" y="1842"/>
              <a:ext cx="363" cy="0"/>
            </a:xfrm>
            <a:prstGeom prst="line">
              <a:avLst/>
            </a:prstGeom>
            <a:noFill/>
            <a:ln w="57150">
              <a:solidFill>
                <a:srgbClr val="CC0000"/>
              </a:solidFill>
              <a:miter lim="800000"/>
              <a:tailEnd type="triangle" w="med" len="med"/>
            </a:ln>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grpSp>
      <p:grpSp>
        <p:nvGrpSpPr>
          <p:cNvPr id="3" name="Group 8"/>
          <p:cNvGrpSpPr/>
          <p:nvPr/>
        </p:nvGrpSpPr>
        <p:grpSpPr>
          <a:xfrm>
            <a:off x="7804150" y="4737100"/>
            <a:ext cx="3173413" cy="720725"/>
            <a:chOff x="3878" y="2931"/>
            <a:chExt cx="1498" cy="454"/>
          </a:xfrm>
        </p:grpSpPr>
        <p:sp>
          <p:nvSpPr>
            <p:cNvPr id="115726" name="AutoShape 9"/>
            <p:cNvSpPr/>
            <p:nvPr/>
          </p:nvSpPr>
          <p:spPr>
            <a:xfrm>
              <a:off x="3878" y="2931"/>
              <a:ext cx="1498" cy="454"/>
            </a:xfrm>
            <a:prstGeom prst="roundRect">
              <a:avLst>
                <a:gd name="adj" fmla="val 16667"/>
              </a:avLst>
            </a:prstGeom>
            <a:solidFill>
              <a:srgbClr val="CCECFF"/>
            </a:solidFill>
            <a:ln w="9525" cap="flat" cmpd="sng">
              <a:solidFill>
                <a:srgbClr val="3333FF"/>
              </a:solidFill>
              <a:prstDash val="solid"/>
              <a:headEnd type="none" w="med" len="med"/>
              <a:tailEnd type="none" w="med" len="med"/>
            </a:ln>
          </p:spPr>
          <p:txBody>
            <a:bodyPr wrap="none" anchor="ctr" anchorCtr="0"/>
            <a:p>
              <a:pPr eaLnBrk="1" hangingPunct="1">
                <a:lnSpc>
                  <a:spcPct val="110000"/>
                </a:lnSpc>
                <a:buClr>
                  <a:schemeClr val="accent1"/>
                </a:buClr>
                <a:buSzPct val="65000"/>
                <a:buFont typeface="Wingdings" panose="05000000000000000000" pitchFamily="2" charset="2"/>
              </a:pPr>
              <a:r>
                <a:rPr lang="en-US" altLang="zh-CN" sz="2800" b="1" dirty="0">
                  <a:solidFill>
                    <a:srgbClr val="3333FF"/>
                  </a:solidFill>
                  <a:latin typeface="微软雅黑" panose="020B0503020204020204" pitchFamily="34" charset="-122"/>
                </a:rPr>
                <a:t>30%             60%</a:t>
              </a:r>
              <a:endParaRPr lang="en-US" altLang="zh-CN" sz="2800" b="1" dirty="0">
                <a:solidFill>
                  <a:srgbClr val="3333FF"/>
                </a:solidFill>
                <a:latin typeface="微软雅黑" panose="020B0503020204020204" pitchFamily="34" charset="-122"/>
              </a:endParaRPr>
            </a:p>
          </p:txBody>
        </p:sp>
        <p:sp>
          <p:nvSpPr>
            <p:cNvPr id="91146" name="Line 10"/>
            <p:cNvSpPr>
              <a:spLocks noChangeShapeType="1"/>
            </p:cNvSpPr>
            <p:nvPr/>
          </p:nvSpPr>
          <p:spPr bwMode="auto">
            <a:xfrm>
              <a:off x="4422" y="3158"/>
              <a:ext cx="363" cy="0"/>
            </a:xfrm>
            <a:prstGeom prst="line">
              <a:avLst/>
            </a:prstGeom>
            <a:noFill/>
            <a:ln w="57150">
              <a:solidFill>
                <a:srgbClr val="CC0000"/>
              </a:solidFill>
              <a:miter lim="800000"/>
              <a:tailEnd type="triangle" w="med" len="med"/>
            </a:ln>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grpSp>
      <p:sp>
        <p:nvSpPr>
          <p:cNvPr id="91147" name="AutoShape 11"/>
          <p:cNvSpPr/>
          <p:nvPr/>
        </p:nvSpPr>
        <p:spPr>
          <a:xfrm>
            <a:off x="508000" y="2971800"/>
            <a:ext cx="7112000" cy="1284288"/>
          </a:xfrm>
          <a:prstGeom prst="rightArrow">
            <a:avLst>
              <a:gd name="adj1" fmla="val 75527"/>
              <a:gd name="adj2" fmla="val 150671"/>
            </a:avLst>
          </a:prstGeom>
          <a:gradFill rotWithShape="1">
            <a:gsLst>
              <a:gs pos="0">
                <a:srgbClr val="CCFFFF">
                  <a:alpha val="10999"/>
                </a:srgbClr>
              </a:gs>
              <a:gs pos="100000">
                <a:srgbClr val="5E7676">
                  <a:alpha val="53998"/>
                </a:srgbClr>
              </a:gs>
            </a:gsLst>
            <a:lin ang="0" scaled="1"/>
            <a:tileRect/>
          </a:gradFill>
          <a:ln w="9525" cap="flat" cmpd="sng">
            <a:solidFill>
              <a:schemeClr val="tx1"/>
            </a:solidFill>
            <a:prstDash val="solid"/>
            <a:miter/>
            <a:headEnd type="none" w="med" len="med"/>
            <a:tailEnd type="none" w="med" len="med"/>
          </a:ln>
        </p:spPr>
        <p:txBody>
          <a:bodyPr wrap="none" lIns="108850" tIns="54425" rIns="108850" bIns="54425" anchor="ctr" anchorCtr="0"/>
          <a:p>
            <a:pPr eaLnBrk="1" hangingPunct="1">
              <a:lnSpc>
                <a:spcPct val="125000"/>
              </a:lnSpc>
              <a:buClr>
                <a:schemeClr val="accent1"/>
              </a:buClr>
              <a:buSzPct val="65000"/>
              <a:buFont typeface="Wingdings" panose="05000000000000000000" pitchFamily="2" charset="2"/>
            </a:pPr>
            <a:r>
              <a:rPr lang="en-US" altLang="zh-CN" sz="2000" b="1" dirty="0">
                <a:solidFill>
                  <a:srgbClr val="C00000"/>
                </a:solidFill>
                <a:latin typeface="微软雅黑" panose="020B0503020204020204" pitchFamily="34" charset="-122"/>
              </a:rPr>
              <a:t>2</a:t>
            </a:r>
            <a:r>
              <a:rPr lang="zh-CN" altLang="en-US" sz="2000" b="1" dirty="0">
                <a:solidFill>
                  <a:srgbClr val="C00000"/>
                </a:solidFill>
                <a:latin typeface="微软雅黑" panose="020B0503020204020204" pitchFamily="34" charset="-122"/>
              </a:rPr>
              <a:t>、因追加投资，金融资产转为长期股权投资</a:t>
            </a:r>
            <a:endParaRPr lang="zh-CN" altLang="en-US" sz="2000" b="1" dirty="0">
              <a:solidFill>
                <a:srgbClr val="C00000"/>
              </a:solidFill>
              <a:latin typeface="微软雅黑" panose="020B0503020204020204" pitchFamily="34" charset="-122"/>
            </a:endParaRPr>
          </a:p>
          <a:p>
            <a:pPr eaLnBrk="1" hangingPunct="1">
              <a:lnSpc>
                <a:spcPct val="125000"/>
              </a:lnSpc>
              <a:buClr>
                <a:schemeClr val="accent1"/>
              </a:buClr>
              <a:buSzPct val="65000"/>
              <a:buFont typeface="Wingdings" panose="05000000000000000000" pitchFamily="2" charset="2"/>
            </a:pPr>
            <a:r>
              <a:rPr lang="zh-CN" altLang="en-US" sz="2000" b="1" dirty="0">
                <a:solidFill>
                  <a:srgbClr val="C00000"/>
                </a:solidFill>
                <a:latin typeface="微软雅黑" panose="020B0503020204020204" pitchFamily="34" charset="-122"/>
              </a:rPr>
              <a:t>并采用成本法核算</a:t>
            </a:r>
            <a:r>
              <a:rPr lang="zh-CN" altLang="en-US" sz="2000" dirty="0">
                <a:solidFill>
                  <a:srgbClr val="C00000"/>
                </a:solidFill>
                <a:latin typeface="微软雅黑" panose="020B0503020204020204" pitchFamily="34" charset="-122"/>
              </a:rPr>
              <a:t> </a:t>
            </a:r>
            <a:endParaRPr lang="zh-CN" altLang="en-US" sz="2000" dirty="0">
              <a:solidFill>
                <a:srgbClr val="C00000"/>
              </a:solidFill>
              <a:latin typeface="微软雅黑" panose="020B0503020204020204" pitchFamily="34" charset="-122"/>
            </a:endParaRPr>
          </a:p>
        </p:txBody>
      </p:sp>
      <p:sp>
        <p:nvSpPr>
          <p:cNvPr id="91148" name="AutoShape 12"/>
          <p:cNvSpPr/>
          <p:nvPr/>
        </p:nvSpPr>
        <p:spPr>
          <a:xfrm>
            <a:off x="406400" y="4419600"/>
            <a:ext cx="7281863" cy="1331913"/>
          </a:xfrm>
          <a:prstGeom prst="rightArrow">
            <a:avLst>
              <a:gd name="adj1" fmla="val 71870"/>
              <a:gd name="adj2" fmla="val 153993"/>
            </a:avLst>
          </a:prstGeom>
          <a:gradFill rotWithShape="1">
            <a:gsLst>
              <a:gs pos="0">
                <a:srgbClr val="CCFFFF">
                  <a:alpha val="10999"/>
                </a:srgbClr>
              </a:gs>
              <a:gs pos="100000">
                <a:srgbClr val="5E7676">
                  <a:alpha val="53998"/>
                </a:srgbClr>
              </a:gs>
            </a:gsLst>
            <a:lin ang="0" scaled="1"/>
            <a:tileRect/>
          </a:gradFill>
          <a:ln w="9525" cap="flat" cmpd="sng">
            <a:solidFill>
              <a:schemeClr val="tx1"/>
            </a:solidFill>
            <a:prstDash val="solid"/>
            <a:miter/>
            <a:headEnd type="none" w="med" len="med"/>
            <a:tailEnd type="none" w="med" len="med"/>
          </a:ln>
        </p:spPr>
        <p:txBody>
          <a:bodyPr wrap="none" lIns="108850" tIns="54425" rIns="108850" bIns="54425" anchor="ctr" anchorCtr="0"/>
          <a:p>
            <a:pPr eaLnBrk="1" hangingPunct="1">
              <a:lnSpc>
                <a:spcPct val="125000"/>
              </a:lnSpc>
              <a:buFontTx/>
            </a:pPr>
            <a:r>
              <a:rPr lang="en-US" altLang="zh-CN" sz="2000" b="1" dirty="0">
                <a:solidFill>
                  <a:srgbClr val="C00000"/>
                </a:solidFill>
                <a:latin typeface="微软雅黑" panose="020B0503020204020204" pitchFamily="34" charset="-122"/>
              </a:rPr>
              <a:t>3</a:t>
            </a:r>
            <a:r>
              <a:rPr lang="zh-CN" altLang="en-US" sz="2000" b="1" dirty="0">
                <a:solidFill>
                  <a:srgbClr val="C00000"/>
                </a:solidFill>
                <a:latin typeface="微软雅黑" panose="020B0503020204020204" pitchFamily="34" charset="-122"/>
              </a:rPr>
              <a:t>．因追加投资，导致原持有的对联营企业或合营企业的</a:t>
            </a:r>
            <a:endParaRPr lang="zh-CN" altLang="en-US" sz="2000" b="1" dirty="0">
              <a:solidFill>
                <a:srgbClr val="C00000"/>
              </a:solidFill>
              <a:latin typeface="微软雅黑" panose="020B0503020204020204" pitchFamily="34" charset="-122"/>
            </a:endParaRPr>
          </a:p>
          <a:p>
            <a:pPr eaLnBrk="1" hangingPunct="1">
              <a:lnSpc>
                <a:spcPct val="125000"/>
              </a:lnSpc>
              <a:buFontTx/>
            </a:pPr>
            <a:r>
              <a:rPr lang="zh-CN" altLang="en-US" sz="2000" b="1" dirty="0">
                <a:solidFill>
                  <a:srgbClr val="C00000"/>
                </a:solidFill>
                <a:latin typeface="微软雅黑" panose="020B0503020204020204" pitchFamily="34" charset="-122"/>
              </a:rPr>
              <a:t>投资转变为对子公司的投资的</a:t>
            </a:r>
            <a:r>
              <a:rPr lang="en-US" altLang="zh-CN" sz="2000" b="1" dirty="0">
                <a:solidFill>
                  <a:srgbClr val="C00000"/>
                </a:solidFill>
                <a:latin typeface="微软雅黑" panose="020B0503020204020204" pitchFamily="34" charset="-122"/>
              </a:rPr>
              <a:t>——</a:t>
            </a:r>
            <a:r>
              <a:rPr lang="zh-CN" altLang="en-US" sz="2000" b="1" dirty="0">
                <a:solidFill>
                  <a:srgbClr val="C00000"/>
                </a:solidFill>
                <a:latin typeface="微软雅黑" panose="020B0503020204020204" pitchFamily="34" charset="-122"/>
              </a:rPr>
              <a:t>权益法改为成本法</a:t>
            </a:r>
            <a:endParaRPr lang="zh-CN" altLang="en-US" sz="2000" b="1" dirty="0">
              <a:solidFill>
                <a:srgbClr val="C00000"/>
              </a:solidFill>
              <a:latin typeface="微软雅黑" panose="020B0503020204020204" pitchFamily="34" charset="-122"/>
            </a:endParaRPr>
          </a:p>
        </p:txBody>
      </p:sp>
      <p:grpSp>
        <p:nvGrpSpPr>
          <p:cNvPr id="4" name="Group 13"/>
          <p:cNvGrpSpPr/>
          <p:nvPr/>
        </p:nvGrpSpPr>
        <p:grpSpPr>
          <a:xfrm>
            <a:off x="7721600" y="3200400"/>
            <a:ext cx="3303588" cy="720725"/>
            <a:chOff x="3833" y="1616"/>
            <a:chExt cx="1498" cy="454"/>
          </a:xfrm>
        </p:grpSpPr>
        <p:sp>
          <p:nvSpPr>
            <p:cNvPr id="115724" name="AutoShape 14"/>
            <p:cNvSpPr/>
            <p:nvPr/>
          </p:nvSpPr>
          <p:spPr>
            <a:xfrm>
              <a:off x="3833" y="1616"/>
              <a:ext cx="1498" cy="454"/>
            </a:xfrm>
            <a:prstGeom prst="roundRect">
              <a:avLst>
                <a:gd name="adj" fmla="val 16667"/>
              </a:avLst>
            </a:prstGeom>
            <a:solidFill>
              <a:srgbClr val="CCECFF"/>
            </a:solidFill>
            <a:ln w="9525" cap="flat" cmpd="sng">
              <a:solidFill>
                <a:srgbClr val="3333FF"/>
              </a:solidFill>
              <a:prstDash val="solid"/>
              <a:headEnd type="none" w="med" len="med"/>
              <a:tailEnd type="none" w="med" len="med"/>
            </a:ln>
          </p:spPr>
          <p:txBody>
            <a:bodyPr wrap="none" anchor="ctr" anchorCtr="0"/>
            <a:p>
              <a:pPr eaLnBrk="1" hangingPunct="1">
                <a:lnSpc>
                  <a:spcPct val="110000"/>
                </a:lnSpc>
                <a:buClr>
                  <a:schemeClr val="accent1"/>
                </a:buClr>
                <a:buSzPct val="65000"/>
                <a:buFont typeface="Wingdings" panose="05000000000000000000" pitchFamily="2" charset="2"/>
              </a:pPr>
              <a:r>
                <a:rPr lang="en-US" altLang="zh-CN" sz="2800" b="1" dirty="0">
                  <a:solidFill>
                    <a:srgbClr val="3333FF"/>
                  </a:solidFill>
                  <a:latin typeface="微软雅黑" panose="020B0503020204020204" pitchFamily="34" charset="-122"/>
                </a:rPr>
                <a:t>5%               60%</a:t>
              </a:r>
              <a:endParaRPr lang="en-US" altLang="zh-CN" sz="2800" b="1" dirty="0">
                <a:solidFill>
                  <a:srgbClr val="3333FF"/>
                </a:solidFill>
                <a:latin typeface="微软雅黑" panose="020B0503020204020204" pitchFamily="34" charset="-122"/>
              </a:endParaRPr>
            </a:p>
          </p:txBody>
        </p:sp>
        <p:sp>
          <p:nvSpPr>
            <p:cNvPr id="91151" name="Line 15"/>
            <p:cNvSpPr>
              <a:spLocks noChangeShapeType="1"/>
            </p:cNvSpPr>
            <p:nvPr/>
          </p:nvSpPr>
          <p:spPr bwMode="auto">
            <a:xfrm>
              <a:off x="4377" y="1842"/>
              <a:ext cx="361" cy="0"/>
            </a:xfrm>
            <a:prstGeom prst="line">
              <a:avLst/>
            </a:prstGeom>
            <a:noFill/>
            <a:ln w="57150">
              <a:solidFill>
                <a:srgbClr val="CC0000"/>
              </a:solidFill>
              <a:miter lim="800000"/>
              <a:tailEnd type="triangle" w="med" len="med"/>
            </a:ln>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1139"/>
                                        </p:tgtEl>
                                        <p:attrNameLst>
                                          <p:attrName>style.visibility</p:attrName>
                                        </p:attrNameLst>
                                      </p:cBhvr>
                                      <p:to>
                                        <p:strVal val="visible"/>
                                      </p:to>
                                    </p:set>
                                    <p:anim calcmode="lin" valueType="num">
                                      <p:cBhvr additive="base">
                                        <p:cTn id="7" dur="500" fill="hold"/>
                                        <p:tgtEl>
                                          <p:spTgt spid="91139"/>
                                        </p:tgtEl>
                                        <p:attrNameLst>
                                          <p:attrName>ppt_x</p:attrName>
                                        </p:attrNameLst>
                                      </p:cBhvr>
                                      <p:tavLst>
                                        <p:tav tm="0">
                                          <p:val>
                                            <p:strVal val="0-#ppt_w/2"/>
                                          </p:val>
                                        </p:tav>
                                        <p:tav tm="100000">
                                          <p:val>
                                            <p:strVal val="#ppt_x"/>
                                          </p:val>
                                        </p:tav>
                                      </p:tavLst>
                                    </p:anim>
                                    <p:anim calcmode="lin" valueType="num">
                                      <p:cBhvr additive="base">
                                        <p:cTn id="8" dur="500" fill="hold"/>
                                        <p:tgtEl>
                                          <p:spTgt spid="911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91147"/>
                                        </p:tgtEl>
                                        <p:attrNameLst>
                                          <p:attrName>style.visibility</p:attrName>
                                        </p:attrNameLst>
                                      </p:cBhvr>
                                      <p:to>
                                        <p:strVal val="visible"/>
                                      </p:to>
                                    </p:set>
                                    <p:anim calcmode="lin" valueType="num">
                                      <p:cBhvr additive="base">
                                        <p:cTn id="18" dur="500" fill="hold"/>
                                        <p:tgtEl>
                                          <p:spTgt spid="91147"/>
                                        </p:tgtEl>
                                        <p:attrNameLst>
                                          <p:attrName>ppt_x</p:attrName>
                                        </p:attrNameLst>
                                      </p:cBhvr>
                                      <p:tavLst>
                                        <p:tav tm="0">
                                          <p:val>
                                            <p:strVal val="0-#ppt_w/2"/>
                                          </p:val>
                                        </p:tav>
                                        <p:tav tm="100000">
                                          <p:val>
                                            <p:strVal val="#ppt_x"/>
                                          </p:val>
                                        </p:tav>
                                      </p:tavLst>
                                    </p:anim>
                                    <p:anim calcmode="lin" valueType="num">
                                      <p:cBhvr additive="base">
                                        <p:cTn id="19" dur="500" fill="hold"/>
                                        <p:tgtEl>
                                          <p:spTgt spid="91147"/>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91148"/>
                                        </p:tgtEl>
                                        <p:attrNameLst>
                                          <p:attrName>style.visibility</p:attrName>
                                        </p:attrNameLst>
                                      </p:cBhvr>
                                      <p:to>
                                        <p:strVal val="visible"/>
                                      </p:to>
                                    </p:set>
                                    <p:anim calcmode="lin" valueType="num">
                                      <p:cBhvr additive="base">
                                        <p:cTn id="29" dur="500" fill="hold"/>
                                        <p:tgtEl>
                                          <p:spTgt spid="91148"/>
                                        </p:tgtEl>
                                        <p:attrNameLst>
                                          <p:attrName>ppt_x</p:attrName>
                                        </p:attrNameLst>
                                      </p:cBhvr>
                                      <p:tavLst>
                                        <p:tav tm="0">
                                          <p:val>
                                            <p:strVal val="0-#ppt_w/2"/>
                                          </p:val>
                                        </p:tav>
                                        <p:tav tm="100000">
                                          <p:val>
                                            <p:strVal val="#ppt_x"/>
                                          </p:val>
                                        </p:tav>
                                      </p:tavLst>
                                    </p:anim>
                                    <p:anim calcmode="lin" valueType="num">
                                      <p:cBhvr additive="base">
                                        <p:cTn id="30" dur="500" fill="hold"/>
                                        <p:tgtEl>
                                          <p:spTgt spid="91148"/>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8"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0-#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animBg="1"/>
      <p:bldP spid="91147" grpId="0" animBg="1"/>
      <p:bldP spid="9114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16739" name="Rectangle 2"/>
          <p:cNvSpPr/>
          <p:nvPr/>
        </p:nvSpPr>
        <p:spPr>
          <a:xfrm>
            <a:off x="406400" y="836613"/>
            <a:ext cx="10444163" cy="555625"/>
          </a:xfrm>
          <a:prstGeom prst="rect">
            <a:avLst/>
          </a:prstGeom>
          <a:noFill/>
          <a:ln w="9525">
            <a:noFill/>
          </a:ln>
        </p:spPr>
        <p:txBody>
          <a:bodyPr lIns="108850" tIns="54425" rIns="108850" bIns="54425">
            <a:spAutoFit/>
          </a:bodyPr>
          <a:p>
            <a:pPr eaLnBrk="1" hangingPunct="1">
              <a:lnSpc>
                <a:spcPct val="105000"/>
              </a:lnSpc>
              <a:spcBef>
                <a:spcPct val="5000"/>
              </a:spcBef>
              <a:buFontTx/>
            </a:pPr>
            <a:r>
              <a:rPr lang="en-US" altLang="zh-CN" sz="2800" b="1" dirty="0">
                <a:solidFill>
                  <a:srgbClr val="C00000"/>
                </a:solidFill>
                <a:latin typeface="微软雅黑" panose="020B0503020204020204" pitchFamily="34" charset="-122"/>
              </a:rPr>
              <a:t>1</a:t>
            </a:r>
            <a:r>
              <a:rPr lang="zh-CN" altLang="en-US" sz="2800" b="1" dirty="0">
                <a:solidFill>
                  <a:srgbClr val="C00000"/>
                </a:solidFill>
                <a:latin typeface="微软雅黑" panose="020B0503020204020204" pitchFamily="34" charset="-122"/>
              </a:rPr>
              <a:t>、因追加投资，金融资产转为长期股权投资并采用权益法核算 </a:t>
            </a:r>
            <a:r>
              <a:rPr lang="zh-CN" altLang="en-US" sz="2800" dirty="0">
                <a:solidFill>
                  <a:srgbClr val="C00000"/>
                </a:solidFill>
                <a:latin typeface="微软雅黑" panose="020B0503020204020204" pitchFamily="34" charset="-122"/>
              </a:rPr>
              <a:t> </a:t>
            </a:r>
            <a:endParaRPr lang="zh-CN" altLang="en-US" sz="2800" dirty="0">
              <a:solidFill>
                <a:srgbClr val="C00000"/>
              </a:solidFill>
              <a:latin typeface="微软雅黑" panose="020B0503020204020204" pitchFamily="34" charset="-122"/>
            </a:endParaRPr>
          </a:p>
        </p:txBody>
      </p:sp>
      <p:sp>
        <p:nvSpPr>
          <p:cNvPr id="94211" name="Rectangle 3"/>
          <p:cNvSpPr/>
          <p:nvPr/>
        </p:nvSpPr>
        <p:spPr>
          <a:xfrm>
            <a:off x="3648075" y="2862263"/>
            <a:ext cx="8137525" cy="1489075"/>
          </a:xfrm>
          <a:prstGeom prst="rect">
            <a:avLst/>
          </a:prstGeom>
          <a:noFill/>
          <a:ln w="9525" cap="flat" cmpd="sng">
            <a:solidFill>
              <a:srgbClr val="CC0000"/>
            </a:solidFill>
            <a:prstDash val="lgDashDot"/>
            <a:miter/>
            <a:headEnd type="none" w="med" len="med"/>
            <a:tailEnd type="none" w="med" len="med"/>
          </a:ln>
        </p:spPr>
        <p:txBody>
          <a:bodyPr lIns="108850" tIns="54425" rIns="108850" bIns="54425" anchor="ctr" anchorCtr="0">
            <a:spAutoFit/>
          </a:bodyPr>
          <a:p>
            <a:pPr eaLnBrk="1" hangingPunct="1">
              <a:lnSpc>
                <a:spcPct val="125000"/>
              </a:lnSpc>
              <a:buFontTx/>
            </a:pPr>
            <a:r>
              <a:rPr lang="zh-CN" altLang="en-US" sz="2400" dirty="0">
                <a:solidFill>
                  <a:srgbClr val="0000CC"/>
                </a:solidFill>
                <a:latin typeface="微软雅黑" panose="020B0503020204020204" pitchFamily="34" charset="-122"/>
              </a:rPr>
              <a:t>权益法下长期股权投资的初始投资成本＝按照</a:t>
            </a:r>
            <a:r>
              <a:rPr lang="en-US" altLang="zh-CN" sz="2400" dirty="0">
                <a:solidFill>
                  <a:srgbClr val="0000CC"/>
                </a:solidFill>
                <a:latin typeface="微软雅黑" panose="020B0503020204020204" pitchFamily="34" charset="-122"/>
              </a:rPr>
              <a:t>《CAS22——</a:t>
            </a:r>
            <a:r>
              <a:rPr lang="zh-CN" altLang="en-US" sz="2400" dirty="0">
                <a:solidFill>
                  <a:srgbClr val="0000CC"/>
                </a:solidFill>
                <a:latin typeface="微软雅黑" panose="020B0503020204020204" pitchFamily="34" charset="-122"/>
              </a:rPr>
              <a:t>金融工具确认和计量</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确定的</a:t>
            </a:r>
            <a:r>
              <a:rPr lang="zh-CN" altLang="en-US" sz="2400" dirty="0">
                <a:solidFill>
                  <a:srgbClr val="CC0000"/>
                </a:solidFill>
                <a:latin typeface="微软雅黑" panose="020B0503020204020204" pitchFamily="34" charset="-122"/>
              </a:rPr>
              <a:t>原持有的股权投资的公允价值</a:t>
            </a:r>
            <a:r>
              <a:rPr lang="zh-CN" altLang="en-US" sz="2400" dirty="0">
                <a:solidFill>
                  <a:srgbClr val="0000CC"/>
                </a:solidFill>
                <a:latin typeface="微软雅黑" panose="020B0503020204020204" pitchFamily="34" charset="-122"/>
              </a:rPr>
              <a:t>＋</a:t>
            </a:r>
            <a:r>
              <a:rPr lang="zh-CN" altLang="en-US" sz="2400" dirty="0">
                <a:solidFill>
                  <a:srgbClr val="CC0000"/>
                </a:solidFill>
                <a:latin typeface="微软雅黑" panose="020B0503020204020204" pitchFamily="34" charset="-122"/>
              </a:rPr>
              <a:t>新增投资成本之和</a:t>
            </a:r>
            <a:endParaRPr lang="zh-CN" altLang="en-US" sz="2400" dirty="0">
              <a:latin typeface="微软雅黑" panose="020B0503020204020204" pitchFamily="34" charset="-122"/>
            </a:endParaRPr>
          </a:p>
        </p:txBody>
      </p:sp>
      <p:sp>
        <p:nvSpPr>
          <p:cNvPr id="94212" name="Rectangle 4"/>
          <p:cNvSpPr/>
          <p:nvPr/>
        </p:nvSpPr>
        <p:spPr>
          <a:xfrm>
            <a:off x="609600" y="1600200"/>
            <a:ext cx="11074400" cy="10318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25000"/>
              </a:lnSpc>
              <a:buFontTx/>
            </a:pPr>
            <a:r>
              <a:rPr lang="zh-CN" altLang="en-US" sz="2400" dirty="0">
                <a:solidFill>
                  <a:srgbClr val="0000CC"/>
                </a:solidFill>
                <a:latin typeface="微软雅黑" panose="020B0503020204020204" pitchFamily="34" charset="-122"/>
              </a:rPr>
              <a:t>投资方因追加投资等原因能够对被投资单位</a:t>
            </a:r>
            <a:r>
              <a:rPr lang="zh-CN" altLang="en-US" sz="2400" dirty="0">
                <a:solidFill>
                  <a:srgbClr val="CC0000"/>
                </a:solidFill>
                <a:latin typeface="微软雅黑" panose="020B0503020204020204" pitchFamily="34" charset="-122"/>
              </a:rPr>
              <a:t>施加重大影响或实施共同控制</a:t>
            </a:r>
            <a:r>
              <a:rPr lang="zh-CN" altLang="en-US" sz="2400" dirty="0">
                <a:solidFill>
                  <a:srgbClr val="0000CC"/>
                </a:solidFill>
                <a:latin typeface="微软雅黑" panose="020B0503020204020204" pitchFamily="34" charset="-122"/>
              </a:rPr>
              <a:t>但</a:t>
            </a:r>
            <a:r>
              <a:rPr lang="zh-CN" altLang="en-US" sz="2400" b="1" dirty="0">
                <a:solidFill>
                  <a:srgbClr val="CC0000"/>
                </a:solidFill>
                <a:latin typeface="微软雅黑" panose="020B0503020204020204" pitchFamily="34" charset="-122"/>
              </a:rPr>
              <a:t>不构成控制</a:t>
            </a:r>
            <a:r>
              <a:rPr lang="zh-CN" altLang="en-US" sz="2400" dirty="0">
                <a:solidFill>
                  <a:srgbClr val="0000CC"/>
                </a:solidFill>
                <a:latin typeface="微软雅黑" panose="020B0503020204020204" pitchFamily="34" charset="-122"/>
              </a:rPr>
              <a:t>的（如</a:t>
            </a:r>
            <a:r>
              <a:rPr lang="en-US" altLang="zh-CN" sz="2400" dirty="0">
                <a:solidFill>
                  <a:srgbClr val="0000CC"/>
                </a:solidFill>
                <a:latin typeface="微软雅黑" panose="020B0503020204020204" pitchFamily="34" charset="-122"/>
              </a:rPr>
              <a:t>5%</a:t>
            </a:r>
            <a:r>
              <a:rPr lang="zh-CN" altLang="en-US" sz="2400" dirty="0">
                <a:solidFill>
                  <a:srgbClr val="0000CC"/>
                </a:solidFill>
                <a:latin typeface="微软雅黑" panose="020B0503020204020204" pitchFamily="34" charset="-122"/>
              </a:rPr>
              <a:t>＋</a:t>
            </a:r>
            <a:r>
              <a:rPr lang="en-US" altLang="zh-CN" sz="2400" dirty="0">
                <a:solidFill>
                  <a:srgbClr val="0000CC"/>
                </a:solidFill>
                <a:latin typeface="微软雅黑" panose="020B0503020204020204" pitchFamily="34" charset="-122"/>
              </a:rPr>
              <a:t>25%=30%</a:t>
            </a:r>
            <a:r>
              <a:rPr lang="zh-CN" altLang="en-US" sz="2400" dirty="0">
                <a:solidFill>
                  <a:srgbClr val="0000CC"/>
                </a:solidFill>
                <a:latin typeface="微软雅黑" panose="020B0503020204020204" pitchFamily="34" charset="-122"/>
              </a:rPr>
              <a:t>）</a:t>
            </a:r>
            <a:endParaRPr lang="zh-CN" altLang="en-US" sz="2400" dirty="0">
              <a:solidFill>
                <a:srgbClr val="0000CC"/>
              </a:solidFill>
              <a:latin typeface="微软雅黑" panose="020B0503020204020204" pitchFamily="34" charset="-122"/>
            </a:endParaRPr>
          </a:p>
        </p:txBody>
      </p:sp>
      <p:sp>
        <p:nvSpPr>
          <p:cNvPr id="94216" name="AutoShape 8"/>
          <p:cNvSpPr/>
          <p:nvPr/>
        </p:nvSpPr>
        <p:spPr>
          <a:xfrm>
            <a:off x="508000" y="3200400"/>
            <a:ext cx="3127375" cy="914400"/>
          </a:xfrm>
          <a:prstGeom prst="rightArrow">
            <a:avLst>
              <a:gd name="adj1" fmla="val 73611"/>
              <a:gd name="adj2" fmla="val 98804"/>
            </a:avLst>
          </a:prstGeom>
          <a:solidFill>
            <a:srgbClr val="CCFFFF"/>
          </a:solidFill>
          <a:ln w="9525" cap="flat" cmpd="sng">
            <a:solidFill>
              <a:schemeClr val="hlink"/>
            </a:solidFill>
            <a:prstDash val="solid"/>
            <a:miter/>
            <a:headEnd type="none" w="med" len="med"/>
            <a:tailEnd type="none" w="med" len="med"/>
          </a:ln>
        </p:spPr>
        <p:txBody>
          <a:bodyPr wrap="none" lIns="108850" tIns="54425" rIns="108850" bIns="54425" anchor="ctr" anchorCtr="0"/>
          <a:p>
            <a:pPr algn="ctr" eaLnBrk="1" hangingPunct="1">
              <a:buFontTx/>
            </a:pPr>
            <a:r>
              <a:rPr lang="zh-CN" altLang="en-US" sz="2000" b="1" dirty="0">
                <a:solidFill>
                  <a:srgbClr val="FF0000"/>
                </a:solidFill>
                <a:latin typeface="微软雅黑" panose="020B0503020204020204" pitchFamily="34" charset="-122"/>
              </a:rPr>
              <a:t>权益法下</a:t>
            </a:r>
            <a:endParaRPr lang="zh-CN" altLang="en-US" sz="2000" b="1" dirty="0">
              <a:solidFill>
                <a:srgbClr val="FF0000"/>
              </a:solidFill>
              <a:latin typeface="微软雅黑" panose="020B0503020204020204" pitchFamily="34" charset="-122"/>
            </a:endParaRPr>
          </a:p>
          <a:p>
            <a:pPr algn="ctr" eaLnBrk="1" hangingPunct="1">
              <a:buFontTx/>
            </a:pPr>
            <a:r>
              <a:rPr lang="zh-CN" altLang="en-US" sz="2000" b="1" dirty="0">
                <a:solidFill>
                  <a:srgbClr val="FF0000"/>
                </a:solidFill>
                <a:latin typeface="微软雅黑" panose="020B0503020204020204" pitchFamily="34" charset="-122"/>
              </a:rPr>
              <a:t>初始投资成本的确定</a:t>
            </a:r>
            <a:endParaRPr lang="zh-CN" altLang="en-US" sz="2000" b="1" dirty="0">
              <a:solidFill>
                <a:srgbClr val="FF0000"/>
              </a:solidFill>
              <a:latin typeface="微软雅黑" panose="020B0503020204020204" pitchFamily="34" charset="-122"/>
            </a:endParaRPr>
          </a:p>
        </p:txBody>
      </p:sp>
      <p:sp>
        <p:nvSpPr>
          <p:cNvPr id="94227" name="Rectangle 19"/>
          <p:cNvSpPr/>
          <p:nvPr/>
        </p:nvSpPr>
        <p:spPr>
          <a:xfrm>
            <a:off x="508000" y="4495800"/>
            <a:ext cx="10972800" cy="14890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25000"/>
              </a:lnSpc>
              <a:buFontTx/>
            </a:pPr>
            <a:r>
              <a:rPr lang="zh-CN" altLang="en-US" sz="2400" dirty="0">
                <a:solidFill>
                  <a:srgbClr val="0000CC"/>
                </a:solidFill>
                <a:latin typeface="微软雅黑" panose="020B0503020204020204" pitchFamily="34" charset="-122"/>
              </a:rPr>
              <a:t>原持有的股权投资分类为</a:t>
            </a:r>
            <a:r>
              <a:rPr lang="zh-CN" altLang="en-US" sz="2400" dirty="0">
                <a:solidFill>
                  <a:srgbClr val="CC0000"/>
                </a:solidFill>
                <a:latin typeface="微软雅黑" panose="020B0503020204020204" pitchFamily="34" charset="-122"/>
              </a:rPr>
              <a:t>其他权益工具投资</a:t>
            </a:r>
            <a:r>
              <a:rPr lang="zh-CN" altLang="en-US" sz="2400" dirty="0">
                <a:solidFill>
                  <a:srgbClr val="0000CC"/>
                </a:solidFill>
                <a:latin typeface="微软雅黑" panose="020B0503020204020204" pitchFamily="34" charset="-122"/>
              </a:rPr>
              <a:t>的</a:t>
            </a:r>
            <a:r>
              <a:rPr lang="en-US" altLang="zh-CN" sz="2400" dirty="0">
                <a:solidFill>
                  <a:srgbClr val="0000CC"/>
                </a:solidFill>
                <a:latin typeface="微软雅黑" panose="020B0503020204020204" pitchFamily="34" charset="-122"/>
              </a:rPr>
              <a:t>——</a:t>
            </a:r>
            <a:r>
              <a:rPr lang="zh-CN" altLang="en-US" sz="2400" dirty="0">
                <a:solidFill>
                  <a:srgbClr val="0000CC"/>
                </a:solidFill>
                <a:latin typeface="微软雅黑" panose="020B0503020204020204" pitchFamily="34" charset="-122"/>
              </a:rPr>
              <a:t>其</a:t>
            </a:r>
            <a:r>
              <a:rPr lang="zh-CN" altLang="en-US" sz="2400" dirty="0">
                <a:solidFill>
                  <a:srgbClr val="CC0000"/>
                </a:solidFill>
                <a:latin typeface="微软雅黑" panose="020B0503020204020204" pitchFamily="34" charset="-122"/>
              </a:rPr>
              <a:t>公允价值与账面价值</a:t>
            </a:r>
            <a:r>
              <a:rPr lang="zh-CN" altLang="en-US" sz="2400" dirty="0">
                <a:solidFill>
                  <a:srgbClr val="0000CC"/>
                </a:solidFill>
                <a:latin typeface="微软雅黑" panose="020B0503020204020204" pitchFamily="34" charset="-122"/>
              </a:rPr>
              <a:t>之间的</a:t>
            </a:r>
            <a:r>
              <a:rPr lang="zh-CN" altLang="en-US" sz="2400" b="1" dirty="0">
                <a:solidFill>
                  <a:srgbClr val="FF0000"/>
                </a:solidFill>
                <a:latin typeface="微软雅黑" panose="020B0503020204020204" pitchFamily="34" charset="-122"/>
              </a:rPr>
              <a:t>差额</a:t>
            </a:r>
            <a:r>
              <a:rPr lang="zh-CN" altLang="en-US" sz="2400" dirty="0">
                <a:solidFill>
                  <a:srgbClr val="0000CC"/>
                </a:solidFill>
                <a:latin typeface="微软雅黑" panose="020B0503020204020204" pitchFamily="34" charset="-122"/>
              </a:rPr>
              <a:t>，以及原计入其他综合收益的</a:t>
            </a:r>
            <a:r>
              <a:rPr lang="zh-CN" altLang="en-US" sz="2400" dirty="0">
                <a:solidFill>
                  <a:srgbClr val="FF0000"/>
                </a:solidFill>
                <a:latin typeface="微软雅黑" panose="020B0503020204020204" pitchFamily="34" charset="-122"/>
              </a:rPr>
              <a:t>累计公允价值变动</a:t>
            </a:r>
            <a:r>
              <a:rPr lang="zh-CN" altLang="en-US" sz="2400" dirty="0">
                <a:solidFill>
                  <a:srgbClr val="0000CC"/>
                </a:solidFill>
                <a:latin typeface="微软雅黑" panose="020B0503020204020204" pitchFamily="34" charset="-122"/>
              </a:rPr>
              <a:t>应当转入</a:t>
            </a:r>
            <a:r>
              <a:rPr lang="zh-CN" altLang="en-US" sz="2400" dirty="0">
                <a:solidFill>
                  <a:srgbClr val="CC0000"/>
                </a:solidFill>
                <a:latin typeface="微软雅黑" panose="020B0503020204020204" pitchFamily="34" charset="-122"/>
              </a:rPr>
              <a:t>改按权益法</a:t>
            </a:r>
            <a:r>
              <a:rPr lang="zh-CN" altLang="en-US" sz="2400" dirty="0">
                <a:solidFill>
                  <a:srgbClr val="0000CC"/>
                </a:solidFill>
                <a:latin typeface="微软雅黑" panose="020B0503020204020204" pitchFamily="34" charset="-122"/>
              </a:rPr>
              <a:t>核算的</a:t>
            </a:r>
            <a:r>
              <a:rPr lang="zh-CN" altLang="en-US" sz="2400" dirty="0">
                <a:solidFill>
                  <a:srgbClr val="FF0000"/>
                </a:solidFill>
                <a:latin typeface="微软雅黑" panose="020B0503020204020204" pitchFamily="34" charset="-122"/>
              </a:rPr>
              <a:t>留存收益</a:t>
            </a:r>
            <a:r>
              <a:rPr lang="zh-CN" altLang="en-US" sz="2400" dirty="0">
                <a:solidFill>
                  <a:srgbClr val="0000CC"/>
                </a:solidFill>
                <a:latin typeface="微软雅黑" panose="020B0503020204020204" pitchFamily="34" charset="-122"/>
              </a:rPr>
              <a:t>。</a:t>
            </a:r>
            <a:endParaRPr lang="zh-CN" altLang="en-US" sz="2400" dirty="0">
              <a:solidFill>
                <a:srgbClr val="0000CC"/>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4212"/>
                                        </p:tgtEl>
                                        <p:attrNameLst>
                                          <p:attrName>style.visibility</p:attrName>
                                        </p:attrNameLst>
                                      </p:cBhvr>
                                      <p:to>
                                        <p:strVal val="visible"/>
                                      </p:to>
                                    </p:set>
                                    <p:animEffect transition="in" filter="blinds(horizontal)">
                                      <p:cBhvr>
                                        <p:cTn id="7" dur="500"/>
                                        <p:tgtEl>
                                          <p:spTgt spid="942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94216"/>
                                        </p:tgtEl>
                                        <p:attrNameLst>
                                          <p:attrName>style.visibility</p:attrName>
                                        </p:attrNameLst>
                                      </p:cBhvr>
                                      <p:to>
                                        <p:strVal val="visible"/>
                                      </p:to>
                                    </p:set>
                                    <p:animEffect transition="in" filter="slide(fromLeft)">
                                      <p:cBhvr>
                                        <p:cTn id="12" dur="500"/>
                                        <p:tgtEl>
                                          <p:spTgt spid="94216"/>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94211"/>
                                        </p:tgtEl>
                                        <p:attrNameLst>
                                          <p:attrName>style.visibility</p:attrName>
                                        </p:attrNameLst>
                                      </p:cBhvr>
                                      <p:to>
                                        <p:strVal val="visible"/>
                                      </p:to>
                                    </p:set>
                                    <p:animEffect transition="in" filter="blinds(horizontal)">
                                      <p:cBhvr>
                                        <p:cTn id="16" dur="500"/>
                                        <p:tgtEl>
                                          <p:spTgt spid="9421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94227"/>
                                        </p:tgtEl>
                                        <p:attrNameLst>
                                          <p:attrName>style.visibility</p:attrName>
                                        </p:attrNameLst>
                                      </p:cBhvr>
                                      <p:to>
                                        <p:strVal val="visible"/>
                                      </p:to>
                                    </p:set>
                                    <p:anim calcmode="lin" valueType="num">
                                      <p:cBhvr additive="base">
                                        <p:cTn id="21" dur="1000" fill="hold"/>
                                        <p:tgtEl>
                                          <p:spTgt spid="94227"/>
                                        </p:tgtEl>
                                        <p:attrNameLst>
                                          <p:attrName>ppt_x</p:attrName>
                                        </p:attrNameLst>
                                      </p:cBhvr>
                                      <p:tavLst>
                                        <p:tav tm="0">
                                          <p:val>
                                            <p:strVal val="0-#ppt_w/2"/>
                                          </p:val>
                                        </p:tav>
                                        <p:tav tm="100000">
                                          <p:val>
                                            <p:strVal val="#ppt_x"/>
                                          </p:val>
                                        </p:tav>
                                      </p:tavLst>
                                    </p:anim>
                                    <p:anim calcmode="lin" valueType="num">
                                      <p:cBhvr additive="base">
                                        <p:cTn id="22" dur="1000" fill="hold"/>
                                        <p:tgtEl>
                                          <p:spTgt spid="942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animBg="1"/>
      <p:bldP spid="94212" grpId="0" animBg="1"/>
      <p:bldP spid="94216" grpId="0" animBg="1"/>
      <p:bldP spid="94227"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97282" name="Rectangle 2"/>
          <p:cNvSpPr>
            <a:spLocks noGrp="1" noChangeArrowheads="1"/>
          </p:cNvSpPr>
          <p:nvPr>
            <p:ph type="body" idx="4294967295"/>
          </p:nvPr>
        </p:nvSpPr>
        <p:spPr>
          <a:xfrm>
            <a:off x="669925" y="847725"/>
            <a:ext cx="11522075" cy="5534025"/>
          </a:xfrm>
          <a:prstGeom prst="rect">
            <a:avLst/>
          </a:prstGeom>
        </p:spPr>
        <p:txBody>
          <a:bodyPr lIns="108850" tIns="54425" rIns="108850" bIns="54425"/>
          <a:lstStyle/>
          <a:p>
            <a:pPr marL="0" marR="0" lvl="0" indent="0" algn="l" defTabSz="1085850" rtl="0" eaLnBrk="1" fontAlgn="base" latinLnBrk="0" hangingPunct="1">
              <a:lnSpc>
                <a:spcPct val="140000"/>
              </a:lnSpc>
              <a:spcBef>
                <a:spcPts val="400"/>
              </a:spcBef>
              <a:spcAft>
                <a:spcPct val="0"/>
              </a:spcAft>
              <a:buClrTx/>
              <a:buSzTx/>
              <a:buFont typeface="Arial" panose="020B0604020202020204" pitchFamily="34" charset="0"/>
              <a:buNone/>
              <a:defRPr/>
            </a:pPr>
            <a:r>
              <a:rPr kumimoji="0" lang="en-US" altLang="zh-CN" sz="16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mn-cs"/>
              </a:rPr>
              <a:t>     </a:t>
            </a:r>
            <a:r>
              <a:rPr kumimoji="0" lang="en-US" altLang="zh-CN" sz="2000" b="1"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rPr>
              <a:t>【</a:t>
            </a:r>
            <a:r>
              <a:rPr kumimoji="0" lang="zh-CN" altLang="en-US" sz="2000" b="1"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rPr>
              <a:t>例题</a:t>
            </a:r>
            <a:r>
              <a:rPr kumimoji="0" lang="en-US" altLang="zh-CN" sz="2000" b="1"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rPr>
              <a:t>13】</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甲公司</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20×7</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20×8</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年有关投资业务如下：</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ts val="4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20×7</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日，甲公司以</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610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万元（含已宣告但尚未领取的现金股利</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万元和支付的相关费用</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万元）购入</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公司</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％的股权，甲公司对</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公司没有重大影响。甲公司将购买的</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公司股份指定为</a:t>
            </a:r>
            <a:r>
              <a:rPr kumimoji="1" lang="zh-CN" altLang="en-US" sz="2000" b="1" i="0" u="none" strike="noStrike" kern="1200" cap="none" spc="0" normalizeH="0" baseline="0" noProof="0" smtClean="0">
                <a:ln>
                  <a:noFill/>
                </a:ln>
                <a:solidFill>
                  <a:srgbClr val="0000CC"/>
                </a:solidFill>
                <a:effectLst/>
                <a:uLnTx/>
                <a:uFillTx/>
                <a:latin typeface="+mn-lt"/>
                <a:ea typeface="+mn-ea"/>
                <a:cs typeface="+mn-cs"/>
              </a:rPr>
              <a:t>其他权益工具投资</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ts val="4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20×7</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日，甲公司收到</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公司支付的现金股利</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ts val="4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20×7</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12</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31</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日，甲公司持有的</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公司股权的公允价值为</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660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ts val="4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4</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20×8</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6</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日，甲公司又从</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公司的另一投资者处取得</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公司</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％的股份，实际支付价款</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1 450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万元。此次购买完成后，持股比例达到</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％，对</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公司有重大影响。 </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20×8</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年</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6</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月</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30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日，甲公司原持有的</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公司</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10%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股权的公允价值为</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700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A</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公司可辨认净资产公允价值为</a:t>
            </a:r>
            <a:r>
              <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7 000</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万元。</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ts val="4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chemeClr val="tx1"/>
                </a:solidFill>
                <a:effectLst/>
                <a:uLnTx/>
                <a:uFillTx/>
                <a:latin typeface="微软雅黑" panose="020B0503020204020204" pitchFamily="34" charset="-122"/>
                <a:ea typeface="+mn-ea"/>
                <a:cs typeface="+mn-cs"/>
              </a:rPr>
              <a:t>      </a:t>
            </a:r>
            <a:r>
              <a:rPr kumimoji="0" lang="zh-CN" altLang="en-US" sz="20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rPr>
              <a:t>要求：</a:t>
            </a:r>
            <a:endParaRPr kumimoji="0" lang="zh-CN" altLang="en-US" sz="2000" b="1" i="0" u="none" strike="noStrike" kern="1200" cap="none" spc="0" normalizeH="0" baseline="0" noProof="0" smtClean="0">
              <a:ln>
                <a:noFill/>
              </a:ln>
              <a:solidFill>
                <a:srgbClr val="0000CC"/>
              </a:solidFill>
              <a:effectLst/>
              <a:uLnTx/>
              <a:uFillTx/>
              <a:latin typeface="微软雅黑" panose="020B0503020204020204" pitchFamily="34" charset="-122"/>
              <a:ea typeface="+mn-ea"/>
              <a:cs typeface="+mn-cs"/>
            </a:endParaRPr>
          </a:p>
          <a:p>
            <a:pPr marL="0" marR="0" lvl="0" indent="0" algn="l" defTabSz="1085850" rtl="0" eaLnBrk="1" fontAlgn="base" latinLnBrk="0" hangingPunct="1">
              <a:lnSpc>
                <a:spcPct val="140000"/>
              </a:lnSpc>
              <a:spcBef>
                <a:spcPts val="40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chemeClr val="tx1"/>
                </a:solidFill>
                <a:effectLst/>
                <a:uLnTx/>
                <a:uFillTx/>
                <a:latin typeface="微软雅黑" panose="020B0503020204020204" pitchFamily="34" charset="-122"/>
                <a:ea typeface="+mn-ea"/>
                <a:cs typeface="+mn-cs"/>
              </a:rPr>
              <a:t>      </a:t>
            </a:r>
            <a:r>
              <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rPr>
              <a:t>根据上述资料，编制甲公司与投资业务有关的会计分录。 </a:t>
            </a:r>
            <a:endParaRPr kumimoji="0" lang="zh-CN" altLang="en-US" sz="2000" b="1" i="0" u="none" strike="noStrike" kern="1200" cap="none" spc="0" normalizeH="0" baseline="0" noProof="0" smtClean="0">
              <a:ln>
                <a:noFill/>
              </a:ln>
              <a:solidFill>
                <a:srgbClr val="000000"/>
              </a:solidFill>
              <a:effectLst/>
              <a:uLnTx/>
              <a:uFillTx/>
              <a:latin typeface="微软雅黑" panose="020B0503020204020204" pitchFamily="34" charset="-122"/>
              <a:ea typeface="+mn-ea"/>
              <a:cs typeface="+mn-cs"/>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graphicFrame>
        <p:nvGraphicFramePr>
          <p:cNvPr id="225308" name="Group 28"/>
          <p:cNvGraphicFramePr>
            <a:graphicFrameLocks noGrp="1"/>
          </p:cNvGraphicFramePr>
          <p:nvPr/>
        </p:nvGraphicFramePr>
        <p:xfrm>
          <a:off x="406400" y="990600"/>
          <a:ext cx="11425238" cy="5181600"/>
        </p:xfrm>
        <a:graphic>
          <a:graphicData uri="http://schemas.openxmlformats.org/drawingml/2006/table">
            <a:tbl>
              <a:tblPr/>
              <a:tblGrid>
                <a:gridCol w="3962400"/>
                <a:gridCol w="7462838"/>
              </a:tblGrid>
              <a:tr h="1066800">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0"/>
                        </a:spcBef>
                        <a:spcAft>
                          <a:spcPct val="0"/>
                        </a:spcAft>
                        <a:buClrTx/>
                        <a:buSzTx/>
                        <a:buFontTx/>
                        <a:buNone/>
                      </a:pP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1</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20</a:t>
                      </a:r>
                      <a:r>
                        <a:rPr kumimoji="0" lang="en-US"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7</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年</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1</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月</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1</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日       </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30000"/>
                        </a:lnSpc>
                        <a:spcBef>
                          <a:spcPct val="0"/>
                        </a:spcBef>
                        <a:spcAft>
                          <a:spcPct val="0"/>
                        </a:spcAft>
                        <a:buClrTx/>
                        <a:buSzTx/>
                        <a:buFontTx/>
                        <a:buNone/>
                      </a:pP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取得投资时：</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3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873125">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10000"/>
                        </a:lnSpc>
                        <a:spcBef>
                          <a:spcPct val="0"/>
                        </a:spcBef>
                        <a:spcAft>
                          <a:spcPct val="0"/>
                        </a:spcAft>
                        <a:buClrTx/>
                        <a:buSzTx/>
                        <a:buFontTx/>
                        <a:buNone/>
                      </a:pP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2</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20</a:t>
                      </a:r>
                      <a:r>
                        <a:rPr kumimoji="0" lang="en-US"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7</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年</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2</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月</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10</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日</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10000"/>
                        </a:lnSpc>
                        <a:spcBef>
                          <a:spcPct val="0"/>
                        </a:spcBef>
                        <a:spcAft>
                          <a:spcPct val="0"/>
                        </a:spcAft>
                        <a:buClrTx/>
                        <a:buSzTx/>
                        <a:buFontTx/>
                        <a:buNone/>
                      </a:pP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收到现金股利时：</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895350">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10000"/>
                        </a:lnSpc>
                        <a:spcBef>
                          <a:spcPct val="0"/>
                        </a:spcBef>
                        <a:spcAft>
                          <a:spcPct val="0"/>
                        </a:spcAft>
                        <a:buClrTx/>
                        <a:buSzTx/>
                        <a:buFontTx/>
                        <a:buNone/>
                      </a:pP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3</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20×7</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年</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12</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月</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31</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日确认公允价值变动：</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3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660525">
                <a:tc rowSpan="2">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20000"/>
                        </a:spcBef>
                        <a:spcAft>
                          <a:spcPct val="0"/>
                        </a:spcAft>
                        <a:buClrTx/>
                        <a:buSzTx/>
                        <a:buFontTx/>
                        <a:buNone/>
                      </a:pP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4</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20×8</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年</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6</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月</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30</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日，购入</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20</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％股权时 </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3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5800">
                <a:tc vMerge="1">
                  <a:tcPr/>
                </a:tc>
                <a:tc>
                  <a:txBody>
                    <a:bodyPr/>
                    <a:lstStyle>
                      <a:lvl1pPr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10000"/>
                        </a:spcBef>
                        <a:spcAft>
                          <a:spcPct val="0"/>
                        </a:spcAft>
                        <a:buClrTx/>
                        <a:buSzTx/>
                        <a:buFontTx/>
                        <a:buNone/>
                      </a:pPr>
                      <a:endParaRPr kumimoji="0" lang="zh-CN" altLang="zh-CN" sz="17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120854" name="Rectangle 22"/>
          <p:cNvSpPr/>
          <p:nvPr/>
        </p:nvSpPr>
        <p:spPr>
          <a:xfrm>
            <a:off x="4381500" y="990600"/>
            <a:ext cx="7416800" cy="1098550"/>
          </a:xfrm>
          <a:prstGeom prst="rect">
            <a:avLst/>
          </a:prstGeom>
          <a:noFill/>
          <a:ln w="9525">
            <a:noFill/>
          </a:ln>
        </p:spPr>
        <p:txBody>
          <a:bodyPr lIns="108850" tIns="54425" rIns="108850" bIns="54425">
            <a:spAutoFit/>
          </a:bodyPr>
          <a:p>
            <a:pPr eaLnBrk="1" hangingPunct="1">
              <a:lnSpc>
                <a:spcPct val="120000"/>
              </a:lnSpc>
              <a:buFontTx/>
            </a:pPr>
            <a:r>
              <a:rPr lang="zh-CN" altLang="en-US" b="1" dirty="0">
                <a:solidFill>
                  <a:srgbClr val="000000"/>
                </a:solidFill>
                <a:latin typeface="微软雅黑" panose="020B0503020204020204" pitchFamily="34" charset="-122"/>
              </a:rPr>
              <a:t>借：</a:t>
            </a:r>
            <a:r>
              <a:rPr lang="zh-CN" altLang="en-US" b="1" dirty="0">
                <a:solidFill>
                  <a:srgbClr val="0000CC"/>
                </a:solidFill>
                <a:latin typeface="Arial" panose="020B0604020202020204" pitchFamily="34" charset="0"/>
              </a:rPr>
              <a:t>其他权益工具投资</a:t>
            </a:r>
            <a:r>
              <a:rPr lang="en-US" altLang="zh-CN" b="1" dirty="0">
                <a:solidFill>
                  <a:srgbClr val="000000"/>
                </a:solidFill>
                <a:latin typeface="微软雅黑" panose="020B0503020204020204" pitchFamily="34" charset="-122"/>
              </a:rPr>
              <a:t>——</a:t>
            </a:r>
            <a:r>
              <a:rPr lang="zh-CN" altLang="en-US" b="1" dirty="0">
                <a:solidFill>
                  <a:srgbClr val="000000"/>
                </a:solidFill>
                <a:latin typeface="微软雅黑" panose="020B0503020204020204" pitchFamily="34" charset="-122"/>
              </a:rPr>
              <a:t>成本         </a:t>
            </a:r>
            <a:r>
              <a:rPr lang="en-US" altLang="zh-CN" b="1" dirty="0">
                <a:solidFill>
                  <a:srgbClr val="000000"/>
                </a:solidFill>
                <a:latin typeface="微软雅黑" panose="020B0503020204020204" pitchFamily="34" charset="-122"/>
              </a:rPr>
              <a:t>600 </a:t>
            </a:r>
            <a:endParaRPr lang="en-US" altLang="zh-CN" b="1" dirty="0">
              <a:solidFill>
                <a:srgbClr val="000000"/>
              </a:solidFill>
              <a:latin typeface="微软雅黑" panose="020B0503020204020204" pitchFamily="34" charset="-122"/>
            </a:endParaRPr>
          </a:p>
          <a:p>
            <a:pPr eaLnBrk="1" hangingPunct="1">
              <a:lnSpc>
                <a:spcPct val="120000"/>
              </a:lnSpc>
              <a:buFontTx/>
            </a:pPr>
            <a:r>
              <a:rPr lang="en-US" altLang="zh-CN" b="1" dirty="0">
                <a:solidFill>
                  <a:srgbClr val="000000"/>
                </a:solidFill>
                <a:latin typeface="微软雅黑" panose="020B0503020204020204" pitchFamily="34" charset="-122"/>
              </a:rPr>
              <a:t>        </a:t>
            </a:r>
            <a:r>
              <a:rPr lang="zh-CN" altLang="en-US" b="1" dirty="0">
                <a:solidFill>
                  <a:srgbClr val="000000"/>
                </a:solidFill>
                <a:latin typeface="微软雅黑" panose="020B0503020204020204" pitchFamily="34" charset="-122"/>
              </a:rPr>
              <a:t>应收股利                                           </a:t>
            </a:r>
            <a:r>
              <a:rPr lang="en-US" altLang="zh-CN" b="1" dirty="0">
                <a:solidFill>
                  <a:srgbClr val="000000"/>
                </a:solidFill>
                <a:latin typeface="微软雅黑" panose="020B0503020204020204" pitchFamily="34" charset="-122"/>
              </a:rPr>
              <a:t>10</a:t>
            </a:r>
            <a:endParaRPr lang="en-US" altLang="zh-CN" b="1" dirty="0">
              <a:solidFill>
                <a:srgbClr val="000000"/>
              </a:solidFill>
              <a:latin typeface="微软雅黑" panose="020B0503020204020204" pitchFamily="34" charset="-122"/>
            </a:endParaRPr>
          </a:p>
          <a:p>
            <a:pPr eaLnBrk="1" hangingPunct="1">
              <a:lnSpc>
                <a:spcPct val="120000"/>
              </a:lnSpc>
              <a:buFontTx/>
            </a:pPr>
            <a:r>
              <a:rPr lang="en-US" altLang="zh-CN" b="1" dirty="0">
                <a:solidFill>
                  <a:srgbClr val="000000"/>
                </a:solidFill>
                <a:latin typeface="微软雅黑" panose="020B0503020204020204" pitchFamily="34" charset="-122"/>
              </a:rPr>
              <a:t>        </a:t>
            </a:r>
            <a:r>
              <a:rPr lang="zh-CN" altLang="en-US" b="1" dirty="0">
                <a:solidFill>
                  <a:srgbClr val="000000"/>
                </a:solidFill>
                <a:latin typeface="微软雅黑" panose="020B0503020204020204" pitchFamily="34" charset="-122"/>
              </a:rPr>
              <a:t>贷：银行存款                                         </a:t>
            </a:r>
            <a:r>
              <a:rPr lang="en-US" altLang="zh-CN" b="1" dirty="0">
                <a:solidFill>
                  <a:srgbClr val="000000"/>
                </a:solidFill>
                <a:latin typeface="微软雅黑" panose="020B0503020204020204" pitchFamily="34" charset="-122"/>
              </a:rPr>
              <a:t>610</a:t>
            </a:r>
            <a:endParaRPr lang="en-US" altLang="zh-CN" b="1" dirty="0">
              <a:solidFill>
                <a:srgbClr val="000000"/>
              </a:solidFill>
              <a:latin typeface="微软雅黑" panose="020B0503020204020204" pitchFamily="34" charset="-122"/>
            </a:endParaRPr>
          </a:p>
        </p:txBody>
      </p:sp>
      <p:sp>
        <p:nvSpPr>
          <p:cNvPr id="120855" name="Rectangle 23"/>
          <p:cNvSpPr/>
          <p:nvPr/>
        </p:nvSpPr>
        <p:spPr>
          <a:xfrm>
            <a:off x="4381500" y="2133600"/>
            <a:ext cx="7315200" cy="768350"/>
          </a:xfrm>
          <a:prstGeom prst="rect">
            <a:avLst/>
          </a:prstGeom>
          <a:noFill/>
          <a:ln w="9525">
            <a:noFill/>
          </a:ln>
        </p:spPr>
        <p:txBody>
          <a:bodyPr lIns="108850" tIns="54425" rIns="108850" bIns="54425">
            <a:spAutoFit/>
          </a:bodyPr>
          <a:p>
            <a:pPr eaLnBrk="1" hangingPunct="1">
              <a:lnSpc>
                <a:spcPct val="120000"/>
              </a:lnSpc>
              <a:buFontTx/>
            </a:pPr>
            <a:r>
              <a:rPr lang="zh-CN" altLang="en-US" b="1" dirty="0">
                <a:solidFill>
                  <a:srgbClr val="000000"/>
                </a:solidFill>
                <a:latin typeface="微软雅黑" panose="020B0503020204020204" pitchFamily="34" charset="-122"/>
              </a:rPr>
              <a:t>借：银行存款                        </a:t>
            </a:r>
            <a:r>
              <a:rPr lang="en-US" altLang="zh-CN" b="1" dirty="0">
                <a:solidFill>
                  <a:srgbClr val="000000"/>
                </a:solidFill>
                <a:latin typeface="微软雅黑" panose="020B0503020204020204" pitchFamily="34" charset="-122"/>
              </a:rPr>
              <a:t>10    </a:t>
            </a:r>
            <a:r>
              <a:rPr lang="zh-CN" altLang="en-US" b="1" dirty="0">
                <a:solidFill>
                  <a:srgbClr val="000000"/>
                </a:solidFill>
                <a:latin typeface="微软雅黑" panose="020B0503020204020204" pitchFamily="34" charset="-122"/>
              </a:rPr>
              <a:t>（</a:t>
            </a:r>
            <a:r>
              <a:rPr lang="en-US" altLang="zh-CN" b="1" dirty="0">
                <a:solidFill>
                  <a:srgbClr val="000000"/>
                </a:solidFill>
                <a:latin typeface="微软雅黑" panose="020B0503020204020204" pitchFamily="34" charset="-122"/>
              </a:rPr>
              <a:t>100×10%</a:t>
            </a:r>
            <a:r>
              <a:rPr lang="zh-CN" altLang="en-US" b="1" dirty="0">
                <a:solidFill>
                  <a:srgbClr val="000000"/>
                </a:solidFill>
                <a:latin typeface="微软雅黑" panose="020B0503020204020204" pitchFamily="34" charset="-122"/>
              </a:rPr>
              <a:t>）</a:t>
            </a:r>
            <a:endParaRPr lang="zh-CN" altLang="en-US" b="1" dirty="0">
              <a:solidFill>
                <a:srgbClr val="000000"/>
              </a:solidFill>
              <a:latin typeface="微软雅黑" panose="020B0503020204020204" pitchFamily="34" charset="-122"/>
            </a:endParaRPr>
          </a:p>
          <a:p>
            <a:pPr eaLnBrk="1" hangingPunct="1">
              <a:lnSpc>
                <a:spcPct val="120000"/>
              </a:lnSpc>
              <a:buFontTx/>
            </a:pPr>
            <a:r>
              <a:rPr lang="zh-CN" altLang="en-US" b="1" dirty="0">
                <a:solidFill>
                  <a:srgbClr val="000000"/>
                </a:solidFill>
                <a:latin typeface="微软雅黑" panose="020B0503020204020204" pitchFamily="34" charset="-122"/>
              </a:rPr>
              <a:t>　　   贷：应收股利                           </a:t>
            </a:r>
            <a:r>
              <a:rPr lang="en-US" altLang="zh-CN" b="1" dirty="0">
                <a:solidFill>
                  <a:srgbClr val="000000"/>
                </a:solidFill>
                <a:latin typeface="微软雅黑" panose="020B0503020204020204" pitchFamily="34" charset="-122"/>
              </a:rPr>
              <a:t>10</a:t>
            </a:r>
            <a:endParaRPr lang="en-US" altLang="zh-CN" b="1" dirty="0">
              <a:solidFill>
                <a:srgbClr val="000000"/>
              </a:solidFill>
              <a:latin typeface="微软雅黑" panose="020B0503020204020204" pitchFamily="34" charset="-122"/>
            </a:endParaRPr>
          </a:p>
        </p:txBody>
      </p:sp>
      <p:sp>
        <p:nvSpPr>
          <p:cNvPr id="120856" name="Rectangle 24"/>
          <p:cNvSpPr/>
          <p:nvPr/>
        </p:nvSpPr>
        <p:spPr>
          <a:xfrm>
            <a:off x="4381500" y="3048000"/>
            <a:ext cx="7416800" cy="768350"/>
          </a:xfrm>
          <a:prstGeom prst="rect">
            <a:avLst/>
          </a:prstGeom>
          <a:noFill/>
          <a:ln w="9525">
            <a:noFill/>
          </a:ln>
        </p:spPr>
        <p:txBody>
          <a:bodyPr lIns="108850" tIns="54425" rIns="108850" bIns="54425">
            <a:spAutoFit/>
          </a:bodyPr>
          <a:p>
            <a:pPr eaLnBrk="1" hangingPunct="1">
              <a:lnSpc>
                <a:spcPct val="120000"/>
              </a:lnSpc>
              <a:buFontTx/>
            </a:pPr>
            <a:r>
              <a:rPr lang="zh-CN" altLang="zh-CN" b="1" dirty="0">
                <a:solidFill>
                  <a:srgbClr val="000000"/>
                </a:solidFill>
                <a:latin typeface="微软雅黑" panose="020B0503020204020204" pitchFamily="34" charset="-122"/>
              </a:rPr>
              <a:t>借：</a:t>
            </a:r>
            <a:r>
              <a:rPr lang="zh-CN" altLang="en-US" b="1" dirty="0">
                <a:solidFill>
                  <a:srgbClr val="0000CC"/>
                </a:solidFill>
                <a:latin typeface="Arial" panose="020B0604020202020204" pitchFamily="34" charset="0"/>
              </a:rPr>
              <a:t>其他权益工具投资</a:t>
            </a:r>
            <a:r>
              <a:rPr lang="zh-CN" altLang="zh-CN" b="1" dirty="0">
                <a:solidFill>
                  <a:srgbClr val="000000"/>
                </a:solidFill>
                <a:latin typeface="微软雅黑" panose="020B0503020204020204" pitchFamily="34" charset="-122"/>
              </a:rPr>
              <a:t>——公允价值变动</a:t>
            </a:r>
            <a:r>
              <a:rPr lang="zh-CN" altLang="en-US" b="1" dirty="0">
                <a:solidFill>
                  <a:srgbClr val="000000"/>
                </a:solidFill>
                <a:latin typeface="微软雅黑" panose="020B0503020204020204" pitchFamily="34" charset="-122"/>
              </a:rPr>
              <a:t>  </a:t>
            </a:r>
            <a:r>
              <a:rPr lang="en-US" altLang="zh-CN" b="1" dirty="0">
                <a:solidFill>
                  <a:srgbClr val="000000"/>
                </a:solidFill>
                <a:latin typeface="微软雅黑" panose="020B0503020204020204" pitchFamily="34" charset="-122"/>
              </a:rPr>
              <a:t>60</a:t>
            </a:r>
            <a:endParaRPr lang="en-US" altLang="zh-CN" b="1" dirty="0">
              <a:solidFill>
                <a:srgbClr val="000000"/>
              </a:solidFill>
              <a:latin typeface="微软雅黑" panose="020B0503020204020204" pitchFamily="34" charset="-122"/>
            </a:endParaRPr>
          </a:p>
          <a:p>
            <a:pPr eaLnBrk="1" hangingPunct="1">
              <a:lnSpc>
                <a:spcPct val="120000"/>
              </a:lnSpc>
              <a:buFontTx/>
            </a:pPr>
            <a:r>
              <a:rPr lang="en-US" altLang="zh-CN" b="1" dirty="0">
                <a:solidFill>
                  <a:srgbClr val="000000"/>
                </a:solidFill>
                <a:latin typeface="微软雅黑" panose="020B0503020204020204" pitchFamily="34" charset="-122"/>
              </a:rPr>
              <a:t>       </a:t>
            </a:r>
            <a:r>
              <a:rPr lang="zh-CN" altLang="en-US" b="1" dirty="0">
                <a:solidFill>
                  <a:srgbClr val="000000"/>
                </a:solidFill>
                <a:latin typeface="微软雅黑" panose="020B0503020204020204" pitchFamily="34" charset="-122"/>
              </a:rPr>
              <a:t>贷：其他综合收益                                      </a:t>
            </a:r>
            <a:r>
              <a:rPr lang="en-US" altLang="zh-CN" b="1" dirty="0">
                <a:solidFill>
                  <a:srgbClr val="000000"/>
                </a:solidFill>
                <a:latin typeface="微软雅黑" panose="020B0503020204020204" pitchFamily="34" charset="-122"/>
              </a:rPr>
              <a:t>60</a:t>
            </a:r>
            <a:endParaRPr lang="en-US" altLang="zh-CN" b="1" dirty="0">
              <a:solidFill>
                <a:srgbClr val="000000"/>
              </a:solidFill>
              <a:latin typeface="微软雅黑" panose="020B0503020204020204" pitchFamily="34" charset="-122"/>
            </a:endParaRPr>
          </a:p>
        </p:txBody>
      </p:sp>
      <p:sp>
        <p:nvSpPr>
          <p:cNvPr id="120857" name="Rectangle 25"/>
          <p:cNvSpPr/>
          <p:nvPr/>
        </p:nvSpPr>
        <p:spPr>
          <a:xfrm>
            <a:off x="4368800" y="3810000"/>
            <a:ext cx="7416800" cy="1758950"/>
          </a:xfrm>
          <a:prstGeom prst="rect">
            <a:avLst/>
          </a:prstGeom>
          <a:noFill/>
          <a:ln w="9525">
            <a:noFill/>
          </a:ln>
        </p:spPr>
        <p:txBody>
          <a:bodyPr lIns="108850" tIns="54425" rIns="108850" bIns="54425">
            <a:spAutoFit/>
          </a:bodyPr>
          <a:p>
            <a:pPr eaLnBrk="1" hangingPunct="1">
              <a:lnSpc>
                <a:spcPct val="120000"/>
              </a:lnSpc>
              <a:buFontTx/>
            </a:pPr>
            <a:r>
              <a:rPr lang="zh-CN" altLang="en-US" b="1" dirty="0">
                <a:solidFill>
                  <a:srgbClr val="000000"/>
                </a:solidFill>
                <a:latin typeface="微软雅黑" panose="020B0503020204020204" pitchFamily="34" charset="-122"/>
              </a:rPr>
              <a:t>借：长期股权投资</a:t>
            </a:r>
            <a:r>
              <a:rPr lang="en-US" altLang="zh-CN" b="1" dirty="0">
                <a:solidFill>
                  <a:srgbClr val="000000"/>
                </a:solidFill>
                <a:latin typeface="微软雅黑" panose="020B0503020204020204" pitchFamily="34" charset="-122"/>
              </a:rPr>
              <a:t>——</a:t>
            </a:r>
            <a:r>
              <a:rPr lang="zh-CN" altLang="en-US" b="1" dirty="0">
                <a:solidFill>
                  <a:srgbClr val="000000"/>
                </a:solidFill>
                <a:latin typeface="微软雅黑" panose="020B0503020204020204" pitchFamily="34" charset="-122"/>
              </a:rPr>
              <a:t>成本  </a:t>
            </a:r>
            <a:r>
              <a:rPr lang="en-US" altLang="zh-CN" b="1" dirty="0">
                <a:solidFill>
                  <a:srgbClr val="000000"/>
                </a:solidFill>
                <a:latin typeface="微软雅黑" panose="020B0503020204020204" pitchFamily="34" charset="-122"/>
              </a:rPr>
              <a:t>2 150 </a:t>
            </a:r>
            <a:r>
              <a:rPr lang="zh-CN" altLang="en-US" b="1" dirty="0">
                <a:solidFill>
                  <a:srgbClr val="000000"/>
                </a:solidFill>
                <a:latin typeface="微软雅黑" panose="020B0503020204020204" pitchFamily="34" charset="-122"/>
              </a:rPr>
              <a:t>（</a:t>
            </a:r>
            <a:r>
              <a:rPr lang="en-US" altLang="zh-CN" b="1" dirty="0">
                <a:solidFill>
                  <a:srgbClr val="000000"/>
                </a:solidFill>
                <a:latin typeface="微软雅黑" panose="020B0503020204020204" pitchFamily="34" charset="-122"/>
              </a:rPr>
              <a:t>1450</a:t>
            </a:r>
            <a:r>
              <a:rPr lang="zh-CN" altLang="en-US" b="1" dirty="0">
                <a:solidFill>
                  <a:srgbClr val="000000"/>
                </a:solidFill>
                <a:latin typeface="微软雅黑" panose="020B0503020204020204" pitchFamily="34" charset="-122"/>
              </a:rPr>
              <a:t>＋</a:t>
            </a:r>
            <a:r>
              <a:rPr lang="en-US" altLang="zh-CN" b="1" dirty="0">
                <a:solidFill>
                  <a:srgbClr val="000000"/>
                </a:solidFill>
                <a:latin typeface="微软雅黑" panose="020B0503020204020204" pitchFamily="34" charset="-122"/>
              </a:rPr>
              <a:t>700</a:t>
            </a:r>
            <a:r>
              <a:rPr lang="zh-CN" altLang="en-US" b="1" dirty="0">
                <a:solidFill>
                  <a:srgbClr val="000000"/>
                </a:solidFill>
                <a:latin typeface="微软雅黑" panose="020B0503020204020204" pitchFamily="34" charset="-122"/>
              </a:rPr>
              <a:t>）</a:t>
            </a:r>
            <a:endParaRPr lang="zh-CN" altLang="en-US" b="1" dirty="0">
              <a:solidFill>
                <a:srgbClr val="000000"/>
              </a:solidFill>
              <a:latin typeface="微软雅黑" panose="020B0503020204020204" pitchFamily="34" charset="-122"/>
            </a:endParaRPr>
          </a:p>
          <a:p>
            <a:pPr eaLnBrk="1" hangingPunct="1">
              <a:lnSpc>
                <a:spcPct val="120000"/>
              </a:lnSpc>
              <a:buFontTx/>
            </a:pPr>
            <a:r>
              <a:rPr lang="zh-CN" altLang="en-US" b="1" dirty="0">
                <a:solidFill>
                  <a:srgbClr val="000000"/>
                </a:solidFill>
                <a:latin typeface="微软雅黑" panose="020B0503020204020204" pitchFamily="34" charset="-122"/>
              </a:rPr>
              <a:t>     贷： 银行存款                                           </a:t>
            </a:r>
            <a:r>
              <a:rPr lang="en-US" altLang="zh-CN" b="1" dirty="0">
                <a:solidFill>
                  <a:srgbClr val="000000"/>
                </a:solidFill>
                <a:latin typeface="微软雅黑" panose="020B0503020204020204" pitchFamily="34" charset="-122"/>
              </a:rPr>
              <a:t>1 450</a:t>
            </a:r>
            <a:endParaRPr lang="en-US" altLang="zh-CN" b="1" dirty="0">
              <a:solidFill>
                <a:srgbClr val="000000"/>
              </a:solidFill>
              <a:latin typeface="微软雅黑" panose="020B0503020204020204" pitchFamily="34" charset="-122"/>
            </a:endParaRPr>
          </a:p>
          <a:p>
            <a:pPr eaLnBrk="1" hangingPunct="1">
              <a:lnSpc>
                <a:spcPct val="120000"/>
              </a:lnSpc>
              <a:buFontTx/>
            </a:pPr>
            <a:r>
              <a:rPr lang="zh-CN" altLang="en-US" b="1" dirty="0">
                <a:solidFill>
                  <a:srgbClr val="0000CC"/>
                </a:solidFill>
                <a:latin typeface="Arial" panose="020B0604020202020204" pitchFamily="34" charset="0"/>
              </a:rPr>
              <a:t>             其他权益工具投资</a:t>
            </a:r>
            <a:r>
              <a:rPr lang="en-US" altLang="zh-CN" b="1" dirty="0">
                <a:solidFill>
                  <a:srgbClr val="000000"/>
                </a:solidFill>
                <a:latin typeface="微软雅黑" panose="020B0503020204020204" pitchFamily="34" charset="-122"/>
              </a:rPr>
              <a:t>——</a:t>
            </a:r>
            <a:r>
              <a:rPr lang="zh-CN" altLang="en-US" b="1" dirty="0">
                <a:solidFill>
                  <a:srgbClr val="000000"/>
                </a:solidFill>
                <a:latin typeface="微软雅黑" panose="020B0503020204020204" pitchFamily="34" charset="-122"/>
              </a:rPr>
              <a:t>成本                 </a:t>
            </a:r>
            <a:r>
              <a:rPr lang="en-US" altLang="zh-CN" b="1" dirty="0">
                <a:solidFill>
                  <a:srgbClr val="000000"/>
                </a:solidFill>
                <a:latin typeface="微软雅黑" panose="020B0503020204020204" pitchFamily="34" charset="-122"/>
              </a:rPr>
              <a:t>600</a:t>
            </a:r>
            <a:endParaRPr lang="en-US" altLang="zh-CN" b="1" dirty="0">
              <a:solidFill>
                <a:srgbClr val="000000"/>
              </a:solidFill>
              <a:latin typeface="微软雅黑" panose="020B0503020204020204" pitchFamily="34" charset="-122"/>
            </a:endParaRPr>
          </a:p>
          <a:p>
            <a:pPr eaLnBrk="1" hangingPunct="1">
              <a:lnSpc>
                <a:spcPct val="120000"/>
              </a:lnSpc>
              <a:buFontTx/>
            </a:pPr>
            <a:r>
              <a:rPr lang="en-US" altLang="zh-CN" b="1" dirty="0">
                <a:solidFill>
                  <a:srgbClr val="000000"/>
                </a:solidFill>
                <a:latin typeface="微软雅黑" panose="020B0503020204020204" pitchFamily="34" charset="-122"/>
              </a:rPr>
              <a:t>                                        ——</a:t>
            </a:r>
            <a:r>
              <a:rPr lang="zh-CN" altLang="en-US" b="1" dirty="0">
                <a:solidFill>
                  <a:srgbClr val="000000"/>
                </a:solidFill>
                <a:latin typeface="微软雅黑" panose="020B0503020204020204" pitchFamily="34" charset="-122"/>
              </a:rPr>
              <a:t>公允价值变动    </a:t>
            </a:r>
            <a:r>
              <a:rPr lang="en-US" altLang="zh-CN" b="1" dirty="0">
                <a:solidFill>
                  <a:srgbClr val="000000"/>
                </a:solidFill>
                <a:latin typeface="微软雅黑" panose="020B0503020204020204" pitchFamily="34" charset="-122"/>
              </a:rPr>
              <a:t>60</a:t>
            </a:r>
            <a:endParaRPr lang="en-US" altLang="zh-CN" b="1" dirty="0">
              <a:solidFill>
                <a:srgbClr val="000000"/>
              </a:solidFill>
              <a:latin typeface="微软雅黑" panose="020B0503020204020204" pitchFamily="34" charset="-122"/>
            </a:endParaRPr>
          </a:p>
          <a:p>
            <a:pPr eaLnBrk="1" hangingPunct="1">
              <a:lnSpc>
                <a:spcPct val="120000"/>
              </a:lnSpc>
              <a:buFontTx/>
            </a:pPr>
            <a:r>
              <a:rPr lang="en-US" altLang="zh-CN" b="1" dirty="0">
                <a:solidFill>
                  <a:srgbClr val="000000"/>
                </a:solidFill>
                <a:latin typeface="微软雅黑" panose="020B0503020204020204" pitchFamily="34" charset="-122"/>
              </a:rPr>
              <a:t>              </a:t>
            </a:r>
            <a:r>
              <a:rPr lang="zh-CN" altLang="en-US" b="1" dirty="0">
                <a:solidFill>
                  <a:srgbClr val="0000CC"/>
                </a:solidFill>
                <a:latin typeface="微软雅黑" panose="020B0503020204020204" pitchFamily="34" charset="-122"/>
              </a:rPr>
              <a:t>留存收益</a:t>
            </a:r>
            <a:r>
              <a:rPr lang="zh-CN" altLang="en-US" b="1" dirty="0">
                <a:solidFill>
                  <a:srgbClr val="000000"/>
                </a:solidFill>
                <a:latin typeface="微软雅黑" panose="020B0503020204020204" pitchFamily="34" charset="-122"/>
              </a:rPr>
              <a:t>                                                </a:t>
            </a:r>
            <a:r>
              <a:rPr lang="en-US" altLang="zh-CN" b="1" dirty="0">
                <a:solidFill>
                  <a:srgbClr val="000000"/>
                </a:solidFill>
                <a:latin typeface="微软雅黑" panose="020B0503020204020204" pitchFamily="34" charset="-122"/>
              </a:rPr>
              <a:t>40</a:t>
            </a:r>
            <a:endParaRPr lang="en-US" altLang="zh-CN" b="1" dirty="0">
              <a:solidFill>
                <a:srgbClr val="000000"/>
              </a:solidFill>
              <a:latin typeface="微软雅黑" panose="020B0503020204020204" pitchFamily="34" charset="-122"/>
            </a:endParaRPr>
          </a:p>
        </p:txBody>
      </p:sp>
      <p:sp>
        <p:nvSpPr>
          <p:cNvPr id="118810" name="Rectangle 26"/>
          <p:cNvSpPr/>
          <p:nvPr/>
        </p:nvSpPr>
        <p:spPr>
          <a:xfrm>
            <a:off x="4449763" y="579438"/>
            <a:ext cx="2962275" cy="473075"/>
          </a:xfrm>
          <a:prstGeom prst="rect">
            <a:avLst/>
          </a:prstGeom>
          <a:noFill/>
          <a:ln w="9525">
            <a:noFill/>
          </a:ln>
        </p:spPr>
        <p:txBody>
          <a:bodyPr wrap="none" lIns="108850" tIns="54425" rIns="108850" bIns="54425">
            <a:spAutoFit/>
          </a:bodyPr>
          <a:p>
            <a:pPr eaLnBrk="1" hangingPunct="1">
              <a:buFontTx/>
            </a:pPr>
            <a:r>
              <a:rPr lang="zh-CN" altLang="en-US" sz="2400" b="1" u="sng" dirty="0">
                <a:solidFill>
                  <a:srgbClr val="C00000"/>
                </a:solidFill>
                <a:latin typeface="微软雅黑" panose="020B0503020204020204" pitchFamily="34" charset="-122"/>
              </a:rPr>
              <a:t>甲公司会计处理如下</a:t>
            </a:r>
            <a:endParaRPr lang="zh-CN" altLang="en-US" sz="2400" b="1" u="sng" dirty="0">
              <a:solidFill>
                <a:srgbClr val="C00000"/>
              </a:solidFill>
              <a:latin typeface="微软雅黑" panose="020B0503020204020204" pitchFamily="34" charset="-122"/>
            </a:endParaRPr>
          </a:p>
        </p:txBody>
      </p:sp>
      <p:sp>
        <p:nvSpPr>
          <p:cNvPr id="120893" name="Rectangle 61"/>
          <p:cNvSpPr/>
          <p:nvPr/>
        </p:nvSpPr>
        <p:spPr>
          <a:xfrm>
            <a:off x="4368800" y="5486400"/>
            <a:ext cx="7416800" cy="657225"/>
          </a:xfrm>
          <a:prstGeom prst="rect">
            <a:avLst/>
          </a:prstGeom>
          <a:noFill/>
          <a:ln w="9525">
            <a:noFill/>
          </a:ln>
        </p:spPr>
        <p:txBody>
          <a:bodyPr lIns="108850" tIns="54425" rIns="108850" bIns="54425">
            <a:spAutoFit/>
          </a:bodyPr>
          <a:p>
            <a:pPr eaLnBrk="1" hangingPunct="1">
              <a:buFontTx/>
            </a:pPr>
            <a:r>
              <a:rPr lang="zh-CN" altLang="en-US" b="1" dirty="0">
                <a:solidFill>
                  <a:srgbClr val="0000CC"/>
                </a:solidFill>
                <a:latin typeface="微软雅黑" panose="020B0503020204020204" pitchFamily="34" charset="-122"/>
              </a:rPr>
              <a:t>借：其他综合收益                         </a:t>
            </a:r>
            <a:r>
              <a:rPr lang="en-US" altLang="zh-CN" b="1" dirty="0">
                <a:solidFill>
                  <a:srgbClr val="0000CC"/>
                </a:solidFill>
                <a:latin typeface="微软雅黑" panose="020B0503020204020204" pitchFamily="34" charset="-122"/>
              </a:rPr>
              <a:t>60</a:t>
            </a:r>
            <a:endParaRPr lang="en-US" altLang="zh-CN" b="1" dirty="0">
              <a:solidFill>
                <a:srgbClr val="0000CC"/>
              </a:solidFill>
              <a:latin typeface="微软雅黑" panose="020B0503020204020204" pitchFamily="34" charset="-122"/>
            </a:endParaRPr>
          </a:p>
          <a:p>
            <a:pPr eaLnBrk="1" hangingPunct="1">
              <a:buFontTx/>
            </a:pPr>
            <a:r>
              <a:rPr lang="en-US" altLang="zh-CN" b="1" dirty="0">
                <a:solidFill>
                  <a:srgbClr val="0000CC"/>
                </a:solidFill>
                <a:latin typeface="微软雅黑" panose="020B0503020204020204" pitchFamily="34" charset="-122"/>
              </a:rPr>
              <a:t>        </a:t>
            </a:r>
            <a:r>
              <a:rPr lang="zh-CN" altLang="en-US" b="1" dirty="0">
                <a:solidFill>
                  <a:srgbClr val="0000CC"/>
                </a:solidFill>
                <a:latin typeface="微软雅黑" panose="020B0503020204020204" pitchFamily="34" charset="-122"/>
              </a:rPr>
              <a:t>贷：留存收益                                           </a:t>
            </a:r>
            <a:r>
              <a:rPr lang="en-US" altLang="zh-CN" b="1" dirty="0">
                <a:solidFill>
                  <a:srgbClr val="0000CC"/>
                </a:solidFill>
                <a:latin typeface="微软雅黑" panose="020B0503020204020204" pitchFamily="34" charset="-122"/>
              </a:rPr>
              <a:t>60</a:t>
            </a:r>
            <a:endParaRPr lang="en-US" altLang="zh-CN" b="1" dirty="0">
              <a:solidFill>
                <a:srgbClr val="0000CC"/>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0854"/>
                                        </p:tgtEl>
                                        <p:attrNameLst>
                                          <p:attrName>style.visibility</p:attrName>
                                        </p:attrNameLst>
                                      </p:cBhvr>
                                      <p:to>
                                        <p:strVal val="visible"/>
                                      </p:to>
                                    </p:set>
                                    <p:animEffect transition="in" filter="blinds(horizontal)">
                                      <p:cBhvr>
                                        <p:cTn id="7" dur="500"/>
                                        <p:tgtEl>
                                          <p:spTgt spid="1208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0855"/>
                                        </p:tgtEl>
                                        <p:attrNameLst>
                                          <p:attrName>style.visibility</p:attrName>
                                        </p:attrNameLst>
                                      </p:cBhvr>
                                      <p:to>
                                        <p:strVal val="visible"/>
                                      </p:to>
                                    </p:set>
                                    <p:animEffect transition="in" filter="blinds(horizontal)">
                                      <p:cBhvr>
                                        <p:cTn id="12" dur="500"/>
                                        <p:tgtEl>
                                          <p:spTgt spid="12085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0856"/>
                                        </p:tgtEl>
                                        <p:attrNameLst>
                                          <p:attrName>style.visibility</p:attrName>
                                        </p:attrNameLst>
                                      </p:cBhvr>
                                      <p:to>
                                        <p:strVal val="visible"/>
                                      </p:to>
                                    </p:set>
                                    <p:animEffect transition="in" filter="blinds(horizontal)">
                                      <p:cBhvr>
                                        <p:cTn id="17" dur="500"/>
                                        <p:tgtEl>
                                          <p:spTgt spid="12085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0857"/>
                                        </p:tgtEl>
                                        <p:attrNameLst>
                                          <p:attrName>style.visibility</p:attrName>
                                        </p:attrNameLst>
                                      </p:cBhvr>
                                      <p:to>
                                        <p:strVal val="visible"/>
                                      </p:to>
                                    </p:set>
                                    <p:animEffect transition="in" filter="blinds(horizontal)">
                                      <p:cBhvr>
                                        <p:cTn id="22" dur="500"/>
                                        <p:tgtEl>
                                          <p:spTgt spid="12085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0893">
                                            <p:txEl>
                                              <p:charRg st="0" end="36"/>
                                            </p:txEl>
                                          </p:spTgt>
                                        </p:tgtEl>
                                        <p:attrNameLst>
                                          <p:attrName>style.visibility</p:attrName>
                                        </p:attrNameLst>
                                      </p:cBhvr>
                                      <p:to>
                                        <p:strVal val="visible"/>
                                      </p:to>
                                    </p:set>
                                    <p:animEffect transition="in" filter="blinds(horizontal)">
                                      <p:cBhvr>
                                        <p:cTn id="27" dur="500"/>
                                        <p:tgtEl>
                                          <p:spTgt spid="120893">
                                            <p:txEl>
                                              <p:charRg st="0" end="3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20893">
                                            <p:txEl>
                                              <p:charRg st="36" end="96"/>
                                            </p:txEl>
                                          </p:spTgt>
                                        </p:tgtEl>
                                        <p:attrNameLst>
                                          <p:attrName>style.visibility</p:attrName>
                                        </p:attrNameLst>
                                      </p:cBhvr>
                                      <p:to>
                                        <p:strVal val="visible"/>
                                      </p:to>
                                    </p:set>
                                    <p:animEffect transition="in" filter="blinds(horizontal)">
                                      <p:cBhvr>
                                        <p:cTn id="30" dur="500"/>
                                        <p:tgtEl>
                                          <p:spTgt spid="120893">
                                            <p:txEl>
                                              <p:charRg st="36" end="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54" grpId="0"/>
      <p:bldP spid="120855" grpId="0"/>
      <p:bldP spid="120856" grpId="0"/>
      <p:bldP spid="120857"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201731" name="AutoShape 3"/>
          <p:cNvSpPr/>
          <p:nvPr/>
        </p:nvSpPr>
        <p:spPr>
          <a:xfrm>
            <a:off x="2874963" y="1981200"/>
            <a:ext cx="8969375" cy="2035175"/>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25000"/>
              </a:lnSpc>
              <a:buFontTx/>
            </a:pPr>
            <a:r>
              <a:rPr lang="zh-CN" altLang="en-US" sz="2000" b="1" dirty="0">
                <a:solidFill>
                  <a:srgbClr val="C00000"/>
                </a:solidFill>
                <a:latin typeface="微软雅黑" panose="020B0503020204020204" pitchFamily="34" charset="-122"/>
              </a:rPr>
              <a:t>初始投资成本</a:t>
            </a:r>
            <a:r>
              <a:rPr lang="en-US" altLang="zh-CN" sz="2000" b="1" dirty="0">
                <a:latin typeface="微软雅黑" panose="020B0503020204020204" pitchFamily="34" charset="-122"/>
              </a:rPr>
              <a:t>=</a:t>
            </a:r>
            <a:r>
              <a:rPr lang="zh-CN" altLang="en-US" sz="2000" b="1" dirty="0">
                <a:solidFill>
                  <a:srgbClr val="0000CC"/>
                </a:solidFill>
                <a:latin typeface="微软雅黑" panose="020B0503020204020204" pitchFamily="34" charset="-122"/>
              </a:rPr>
              <a:t>权益法下的账面价值</a:t>
            </a:r>
            <a:endParaRPr lang="zh-CN" altLang="en-US" sz="2000" b="1" dirty="0">
              <a:solidFill>
                <a:srgbClr val="0000CC"/>
              </a:solidFill>
              <a:latin typeface="微软雅黑" panose="020B0503020204020204" pitchFamily="34" charset="-122"/>
            </a:endParaRPr>
          </a:p>
          <a:p>
            <a:pPr eaLnBrk="1" hangingPunct="1">
              <a:lnSpc>
                <a:spcPct val="125000"/>
              </a:lnSpc>
              <a:buFontTx/>
            </a:pPr>
            <a:r>
              <a:rPr lang="zh-CN" altLang="en-US" sz="2000" b="1" dirty="0">
                <a:solidFill>
                  <a:srgbClr val="0000CC"/>
                </a:solidFill>
                <a:latin typeface="微软雅黑" panose="020B0503020204020204" pitchFamily="34" charset="-122"/>
              </a:rPr>
              <a:t>                       ＋购买日为取得新股份所支付的对价的公允价值之和</a:t>
            </a:r>
            <a:endParaRPr lang="zh-CN" altLang="en-US" sz="2000" b="1" dirty="0">
              <a:solidFill>
                <a:srgbClr val="0000CC"/>
              </a:solidFill>
              <a:latin typeface="微软雅黑" panose="020B0503020204020204" pitchFamily="34" charset="-122"/>
            </a:endParaRPr>
          </a:p>
          <a:p>
            <a:pPr eaLnBrk="1" hangingPunct="1">
              <a:lnSpc>
                <a:spcPct val="125000"/>
              </a:lnSpc>
              <a:buFontTx/>
            </a:pPr>
            <a:r>
              <a:rPr lang="zh-CN" altLang="en-US" sz="2000" b="1" dirty="0">
                <a:solidFill>
                  <a:srgbClr val="000000"/>
                </a:solidFill>
                <a:latin typeface="微软雅黑" panose="020B0503020204020204" pitchFamily="34" charset="-122"/>
              </a:rPr>
              <a:t>购买日之前因权益法形成的其他综合收益或其他资本公积</a:t>
            </a:r>
            <a:r>
              <a:rPr lang="zh-CN" altLang="en-US" sz="2000" b="1" dirty="0">
                <a:solidFill>
                  <a:srgbClr val="C00000"/>
                </a:solidFill>
                <a:latin typeface="微软雅黑" panose="020B0503020204020204" pitchFamily="34" charset="-122"/>
              </a:rPr>
              <a:t>暂时不作处理</a:t>
            </a:r>
            <a:endParaRPr lang="zh-CN" altLang="en-US" sz="2000" b="1" dirty="0">
              <a:solidFill>
                <a:srgbClr val="C00000"/>
              </a:solidFill>
              <a:latin typeface="微软雅黑" panose="020B0503020204020204" pitchFamily="34" charset="-122"/>
            </a:endParaRPr>
          </a:p>
          <a:p>
            <a:pPr eaLnBrk="1" hangingPunct="1">
              <a:lnSpc>
                <a:spcPct val="125000"/>
              </a:lnSpc>
              <a:buFontTx/>
            </a:pPr>
            <a:r>
              <a:rPr lang="zh-CN" altLang="en-US" sz="2000" b="1" dirty="0">
                <a:solidFill>
                  <a:srgbClr val="0000CC"/>
                </a:solidFill>
                <a:latin typeface="微软雅黑" panose="020B0503020204020204" pitchFamily="34" charset="-122"/>
              </a:rPr>
              <a:t>待到处置</a:t>
            </a:r>
            <a:r>
              <a:rPr lang="zh-CN" altLang="en-US" sz="2000" b="1" dirty="0">
                <a:solidFill>
                  <a:srgbClr val="000000"/>
                </a:solidFill>
                <a:latin typeface="微软雅黑" panose="020B0503020204020204" pitchFamily="34" charset="-122"/>
              </a:rPr>
              <a:t>该项投资时将与其相关的其他综合收益或其他资本公积再按长期股权</a:t>
            </a:r>
            <a:endParaRPr lang="zh-CN" altLang="en-US" sz="2000" b="1" dirty="0">
              <a:solidFill>
                <a:srgbClr val="000000"/>
              </a:solidFill>
              <a:latin typeface="微软雅黑" panose="020B0503020204020204" pitchFamily="34" charset="-122"/>
            </a:endParaRPr>
          </a:p>
          <a:p>
            <a:pPr eaLnBrk="1" hangingPunct="1">
              <a:lnSpc>
                <a:spcPct val="125000"/>
              </a:lnSpc>
              <a:buFontTx/>
            </a:pPr>
            <a:r>
              <a:rPr lang="zh-CN" altLang="en-US" sz="2000" b="1" dirty="0">
                <a:solidFill>
                  <a:srgbClr val="000000"/>
                </a:solidFill>
                <a:latin typeface="微软雅黑" panose="020B0503020204020204" pitchFamily="34" charset="-122"/>
              </a:rPr>
              <a:t>投资的规定</a:t>
            </a:r>
            <a:r>
              <a:rPr lang="zh-CN" altLang="en-US" sz="2000" b="1" dirty="0">
                <a:solidFill>
                  <a:srgbClr val="0000CC"/>
                </a:solidFill>
                <a:latin typeface="微软雅黑" panose="020B0503020204020204" pitchFamily="34" charset="-122"/>
              </a:rPr>
              <a:t>进行处理</a:t>
            </a:r>
            <a:r>
              <a:rPr lang="zh-CN" altLang="en-US" sz="2000" dirty="0">
                <a:latin typeface="微软雅黑" panose="020B0503020204020204" pitchFamily="34" charset="-122"/>
              </a:rPr>
              <a:t> </a:t>
            </a:r>
            <a:endParaRPr lang="zh-CN" altLang="en-US" sz="2000" dirty="0">
              <a:latin typeface="微软雅黑" panose="020B0503020204020204" pitchFamily="34" charset="-122"/>
            </a:endParaRPr>
          </a:p>
        </p:txBody>
      </p:sp>
      <p:sp>
        <p:nvSpPr>
          <p:cNvPr id="119812" name="Rectangle 4"/>
          <p:cNvSpPr/>
          <p:nvPr/>
        </p:nvSpPr>
        <p:spPr>
          <a:xfrm>
            <a:off x="354013" y="2147888"/>
            <a:ext cx="609600" cy="3508375"/>
          </a:xfrm>
          <a:prstGeom prst="rect">
            <a:avLst/>
          </a:prstGeom>
          <a:solidFill>
            <a:srgbClr val="CCFFFF"/>
          </a:solidFill>
          <a:ln w="9525">
            <a:noFill/>
          </a:ln>
        </p:spPr>
        <p:txBody>
          <a:bodyPr lIns="108850" tIns="54425" rIns="108850" bIns="54425">
            <a:spAutoFit/>
          </a:bodyPr>
          <a:p>
            <a:pPr eaLnBrk="1" hangingPunct="1">
              <a:lnSpc>
                <a:spcPct val="155000"/>
              </a:lnSpc>
              <a:buFontTx/>
            </a:pPr>
            <a:r>
              <a:rPr lang="zh-CN" altLang="en-US" sz="2400" b="1" dirty="0">
                <a:solidFill>
                  <a:srgbClr val="CC0000"/>
                </a:solidFill>
                <a:latin typeface="微软雅黑" panose="020B0503020204020204" pitchFamily="34" charset="-122"/>
              </a:rPr>
              <a:t>个别财务报表</a:t>
            </a:r>
            <a:endParaRPr lang="zh-CN" altLang="en-US" sz="2400" b="1" dirty="0">
              <a:solidFill>
                <a:srgbClr val="CC0000"/>
              </a:solidFill>
              <a:latin typeface="微软雅黑" panose="020B0503020204020204" pitchFamily="34" charset="-122"/>
            </a:endParaRPr>
          </a:p>
        </p:txBody>
      </p:sp>
      <p:sp>
        <p:nvSpPr>
          <p:cNvPr id="201734" name="AutoShape 6"/>
          <p:cNvSpPr/>
          <p:nvPr/>
        </p:nvSpPr>
        <p:spPr>
          <a:xfrm>
            <a:off x="950913" y="2462213"/>
            <a:ext cx="1954212" cy="838200"/>
          </a:xfrm>
          <a:prstGeom prst="rightArrow">
            <a:avLst>
              <a:gd name="adj1" fmla="val 73212"/>
              <a:gd name="adj2" fmla="val 63207"/>
            </a:avLst>
          </a:prstGeom>
          <a:solidFill>
            <a:srgbClr val="CCECFF"/>
          </a:solidFill>
          <a:ln w="9525" cap="flat" cmpd="sng">
            <a:solidFill>
              <a:schemeClr val="hlink"/>
            </a:solidFill>
            <a:prstDash val="solid"/>
            <a:miter/>
            <a:headEnd type="none" w="med" len="med"/>
            <a:tailEnd type="none" w="med" len="med"/>
          </a:ln>
        </p:spPr>
        <p:txBody>
          <a:bodyPr wrap="none" lIns="108850" tIns="54425" rIns="108850" bIns="54425" anchor="ctr" anchorCtr="0"/>
          <a:p>
            <a:pPr algn="ctr" eaLnBrk="1" hangingPunct="1">
              <a:buFontTx/>
            </a:pPr>
            <a:r>
              <a:rPr lang="zh-CN" altLang="en-US" b="1" dirty="0">
                <a:solidFill>
                  <a:srgbClr val="C00000"/>
                </a:solidFill>
                <a:latin typeface="微软雅黑" panose="020B0503020204020204" pitchFamily="34" charset="-122"/>
              </a:rPr>
              <a:t>原采用</a:t>
            </a:r>
            <a:endParaRPr lang="zh-CN" altLang="en-US" b="1" dirty="0">
              <a:solidFill>
                <a:srgbClr val="C00000"/>
              </a:solidFill>
              <a:latin typeface="微软雅黑" panose="020B0503020204020204" pitchFamily="34" charset="-122"/>
            </a:endParaRPr>
          </a:p>
          <a:p>
            <a:pPr algn="ctr" eaLnBrk="1" hangingPunct="1">
              <a:buFontTx/>
            </a:pPr>
            <a:r>
              <a:rPr lang="zh-CN" altLang="en-US" b="1" dirty="0">
                <a:solidFill>
                  <a:srgbClr val="C00000"/>
                </a:solidFill>
                <a:latin typeface="微软雅黑" panose="020B0503020204020204" pitchFamily="34" charset="-122"/>
              </a:rPr>
              <a:t>权益法核算</a:t>
            </a:r>
            <a:endParaRPr lang="zh-CN" altLang="en-US" b="1" dirty="0">
              <a:solidFill>
                <a:srgbClr val="C00000"/>
              </a:solidFill>
              <a:latin typeface="微软雅黑" panose="020B0503020204020204" pitchFamily="34" charset="-122"/>
            </a:endParaRPr>
          </a:p>
        </p:txBody>
      </p:sp>
      <p:sp>
        <p:nvSpPr>
          <p:cNvPr id="201735" name="AutoShape 7"/>
          <p:cNvSpPr/>
          <p:nvPr/>
        </p:nvSpPr>
        <p:spPr>
          <a:xfrm>
            <a:off x="914400" y="4800600"/>
            <a:ext cx="1943100" cy="838200"/>
          </a:xfrm>
          <a:prstGeom prst="rightArrow">
            <a:avLst>
              <a:gd name="adj1" fmla="val 73101"/>
              <a:gd name="adj2" fmla="val 81630"/>
            </a:avLst>
          </a:prstGeom>
          <a:solidFill>
            <a:srgbClr val="CCECFF"/>
          </a:solidFill>
          <a:ln w="9525" cap="flat" cmpd="sng">
            <a:solidFill>
              <a:schemeClr val="hlink"/>
            </a:solidFill>
            <a:prstDash val="solid"/>
            <a:miter/>
            <a:headEnd type="none" w="med" len="med"/>
            <a:tailEnd type="none" w="med" len="med"/>
          </a:ln>
        </p:spPr>
        <p:txBody>
          <a:bodyPr wrap="none" lIns="108850" tIns="54425" rIns="108850" bIns="54425" anchor="ctr" anchorCtr="0"/>
          <a:p>
            <a:pPr algn="ctr" eaLnBrk="1" hangingPunct="1">
              <a:buFontTx/>
            </a:pPr>
            <a:r>
              <a:rPr lang="zh-CN" altLang="en-US" b="1" dirty="0">
                <a:solidFill>
                  <a:srgbClr val="C00000"/>
                </a:solidFill>
                <a:latin typeface="微软雅黑" panose="020B0503020204020204" pitchFamily="34" charset="-122"/>
              </a:rPr>
              <a:t>原采用</a:t>
            </a:r>
            <a:endParaRPr lang="zh-CN" altLang="en-US" b="1" dirty="0">
              <a:solidFill>
                <a:srgbClr val="C00000"/>
              </a:solidFill>
              <a:latin typeface="微软雅黑" panose="020B0503020204020204" pitchFamily="34" charset="-122"/>
            </a:endParaRPr>
          </a:p>
          <a:p>
            <a:pPr algn="ctr" eaLnBrk="1" hangingPunct="1">
              <a:buFontTx/>
            </a:pPr>
            <a:r>
              <a:rPr lang="zh-CN" altLang="en-US" b="1" dirty="0">
                <a:solidFill>
                  <a:srgbClr val="C00000"/>
                </a:solidFill>
                <a:latin typeface="微软雅黑" panose="020B0503020204020204" pitchFamily="34" charset="-122"/>
              </a:rPr>
              <a:t>公允价值计量</a:t>
            </a:r>
            <a:endParaRPr lang="zh-CN" altLang="en-US" b="1" dirty="0">
              <a:solidFill>
                <a:srgbClr val="C00000"/>
              </a:solidFill>
              <a:latin typeface="微软雅黑" panose="020B0503020204020204" pitchFamily="34" charset="-122"/>
            </a:endParaRPr>
          </a:p>
        </p:txBody>
      </p:sp>
      <p:sp>
        <p:nvSpPr>
          <p:cNvPr id="201736" name="AutoShape 8"/>
          <p:cNvSpPr/>
          <p:nvPr/>
        </p:nvSpPr>
        <p:spPr>
          <a:xfrm>
            <a:off x="2860675" y="4543425"/>
            <a:ext cx="9042400" cy="1347788"/>
          </a:xfrm>
          <a:prstGeom prst="roundRect">
            <a:avLst>
              <a:gd name="adj" fmla="val 16667"/>
            </a:avLst>
          </a:prstGeom>
          <a:noFill/>
          <a:ln w="9525" cap="flat" cmpd="sng">
            <a:solidFill>
              <a:srgbClr val="3333FF"/>
            </a:solidFill>
            <a:prstDash val="lgDashDotDot"/>
            <a:headEnd type="none" w="med" len="med"/>
            <a:tailEnd type="none" w="med" len="med"/>
          </a:ln>
        </p:spPr>
        <p:txBody>
          <a:bodyPr wrap="none" lIns="108850" tIns="54425" rIns="108850" bIns="54425" anchor="ctr" anchorCtr="0"/>
          <a:p>
            <a:pPr eaLnBrk="1" hangingPunct="1">
              <a:lnSpc>
                <a:spcPct val="130000"/>
              </a:lnSpc>
              <a:buFontTx/>
            </a:pPr>
            <a:r>
              <a:rPr lang="zh-CN" altLang="en-US" sz="2000" b="1" dirty="0">
                <a:solidFill>
                  <a:srgbClr val="C00000"/>
                </a:solidFill>
                <a:latin typeface="微软雅黑" panose="020B0503020204020204" pitchFamily="34" charset="-122"/>
              </a:rPr>
              <a:t>初始投资成本</a:t>
            </a:r>
            <a:r>
              <a:rPr lang="en-US" altLang="zh-CN" sz="2000" b="1" dirty="0">
                <a:solidFill>
                  <a:srgbClr val="C00000"/>
                </a:solidFill>
                <a:latin typeface="微软雅黑" panose="020B0503020204020204" pitchFamily="34" charset="-122"/>
              </a:rPr>
              <a:t>=</a:t>
            </a:r>
            <a:r>
              <a:rPr lang="zh-CN" altLang="en-US" sz="2000" b="1" dirty="0">
                <a:solidFill>
                  <a:srgbClr val="0000CC"/>
                </a:solidFill>
                <a:latin typeface="微软雅黑" panose="020B0503020204020204" pitchFamily="34" charset="-122"/>
              </a:rPr>
              <a:t>原公允价值计量的账面价值</a:t>
            </a:r>
            <a:endParaRPr lang="zh-CN" altLang="en-US" sz="2000" b="1" dirty="0">
              <a:solidFill>
                <a:srgbClr val="0000CC"/>
              </a:solidFill>
              <a:latin typeface="微软雅黑" panose="020B0503020204020204" pitchFamily="34" charset="-122"/>
            </a:endParaRPr>
          </a:p>
          <a:p>
            <a:pPr eaLnBrk="1" hangingPunct="1">
              <a:lnSpc>
                <a:spcPct val="130000"/>
              </a:lnSpc>
              <a:buFontTx/>
            </a:pPr>
            <a:r>
              <a:rPr lang="zh-CN" altLang="en-US" sz="2000" b="1" dirty="0">
                <a:solidFill>
                  <a:srgbClr val="0000CC"/>
                </a:solidFill>
                <a:latin typeface="微软雅黑" panose="020B0503020204020204" pitchFamily="34" charset="-122"/>
              </a:rPr>
              <a:t>                       ＋购买日为取得新股份所支付的对价的公允价值之和</a:t>
            </a:r>
            <a:endParaRPr lang="zh-CN" altLang="en-US" sz="2000" b="1" dirty="0">
              <a:solidFill>
                <a:srgbClr val="0000CC"/>
              </a:solidFill>
              <a:latin typeface="微软雅黑" panose="020B0503020204020204" pitchFamily="34" charset="-122"/>
            </a:endParaRPr>
          </a:p>
          <a:p>
            <a:pPr eaLnBrk="1" hangingPunct="1">
              <a:lnSpc>
                <a:spcPct val="130000"/>
              </a:lnSpc>
              <a:buFontTx/>
            </a:pPr>
            <a:r>
              <a:rPr lang="zh-CN" altLang="en-US" sz="2000" b="1" dirty="0">
                <a:solidFill>
                  <a:srgbClr val="000000"/>
                </a:solidFill>
                <a:latin typeface="微软雅黑" panose="020B0503020204020204" pitchFamily="34" charset="-122"/>
              </a:rPr>
              <a:t>购买日之前持有的被购买方股权涉及其他综合收益的</a:t>
            </a:r>
            <a:r>
              <a:rPr lang="zh-CN" altLang="en-US" sz="2000" b="1" dirty="0">
                <a:solidFill>
                  <a:srgbClr val="0000CC"/>
                </a:solidFill>
                <a:latin typeface="微软雅黑" panose="020B0503020204020204" pitchFamily="34" charset="-122"/>
              </a:rPr>
              <a:t>转入留存收益</a:t>
            </a:r>
            <a:endParaRPr lang="zh-CN" altLang="en-US" sz="2000" b="1" dirty="0">
              <a:solidFill>
                <a:srgbClr val="0000CC"/>
              </a:solidFill>
              <a:latin typeface="微软雅黑" panose="020B0503020204020204" pitchFamily="34" charset="-122"/>
            </a:endParaRPr>
          </a:p>
        </p:txBody>
      </p:sp>
      <p:sp>
        <p:nvSpPr>
          <p:cNvPr id="119816" name="AutoShape 9"/>
          <p:cNvSpPr/>
          <p:nvPr/>
        </p:nvSpPr>
        <p:spPr>
          <a:xfrm>
            <a:off x="9302750" y="654050"/>
            <a:ext cx="2641600" cy="681038"/>
          </a:xfrm>
          <a:prstGeom prst="wedgeRectCallout">
            <a:avLst>
              <a:gd name="adj1" fmla="val -62259"/>
              <a:gd name="adj2" fmla="val 82634"/>
            </a:avLst>
          </a:prstGeom>
          <a:noFill/>
          <a:ln w="9525" cap="flat" cmpd="sng">
            <a:solidFill>
              <a:srgbClr val="FF0000"/>
            </a:solidFill>
            <a:prstDash val="solid"/>
            <a:miter/>
            <a:headEnd type="none" w="med" len="med"/>
            <a:tailEnd type="none" w="med" len="med"/>
          </a:ln>
        </p:spPr>
        <p:txBody>
          <a:bodyPr lIns="108850" tIns="54425" rIns="108850" bIns="54425"/>
          <a:p>
            <a:pPr eaLnBrk="1" hangingPunct="1">
              <a:buFontTx/>
            </a:pPr>
            <a:r>
              <a:rPr lang="en-US" altLang="zh-CN" b="1" dirty="0">
                <a:solidFill>
                  <a:srgbClr val="0000CC"/>
                </a:solidFill>
                <a:latin typeface="微软雅黑" panose="020B0503020204020204" pitchFamily="34" charset="-122"/>
              </a:rPr>
              <a:t>① </a:t>
            </a:r>
            <a:r>
              <a:rPr lang="en-US" altLang="zh-CN" sz="1900" b="1" dirty="0">
                <a:solidFill>
                  <a:srgbClr val="0000CC"/>
                </a:solidFill>
                <a:latin typeface="微软雅黑" panose="020B0503020204020204" pitchFamily="34" charset="-122"/>
              </a:rPr>
              <a:t>30%  </a:t>
            </a:r>
            <a:r>
              <a:rPr lang="en-US" altLang="zh-CN" sz="1900" b="1" dirty="0">
                <a:solidFill>
                  <a:srgbClr val="FF0000"/>
                </a:solidFill>
                <a:latin typeface="微软雅黑" panose="020B0503020204020204" pitchFamily="34" charset="-122"/>
              </a:rPr>
              <a:t>→</a:t>
            </a:r>
            <a:r>
              <a:rPr lang="en-US" altLang="zh-CN" sz="1900" b="1" dirty="0">
                <a:solidFill>
                  <a:srgbClr val="0000CC"/>
                </a:solidFill>
                <a:latin typeface="微软雅黑" panose="020B0503020204020204" pitchFamily="34" charset="-122"/>
              </a:rPr>
              <a:t>  60%</a:t>
            </a:r>
            <a:r>
              <a:rPr lang="zh-CN" altLang="en-US" sz="1900" b="1" dirty="0">
                <a:solidFill>
                  <a:srgbClr val="0000CC"/>
                </a:solidFill>
                <a:latin typeface="微软雅黑" panose="020B0503020204020204" pitchFamily="34" charset="-122"/>
              </a:rPr>
              <a:t>；</a:t>
            </a:r>
            <a:endParaRPr lang="zh-CN" altLang="en-US" sz="1900" b="1" dirty="0">
              <a:solidFill>
                <a:srgbClr val="0000CC"/>
              </a:solidFill>
              <a:latin typeface="微软雅黑" panose="020B0503020204020204" pitchFamily="34" charset="-122"/>
            </a:endParaRPr>
          </a:p>
          <a:p>
            <a:pPr eaLnBrk="1" hangingPunct="1">
              <a:buFontTx/>
            </a:pPr>
            <a:r>
              <a:rPr lang="zh-CN" altLang="en-US" sz="1900" b="1" dirty="0">
                <a:solidFill>
                  <a:srgbClr val="0000CC"/>
                </a:solidFill>
                <a:latin typeface="微软雅黑" panose="020B0503020204020204" pitchFamily="34" charset="-122"/>
              </a:rPr>
              <a:t>② </a:t>
            </a:r>
            <a:r>
              <a:rPr lang="en-US" altLang="zh-CN" sz="1900" b="1" dirty="0">
                <a:solidFill>
                  <a:srgbClr val="0000CC"/>
                </a:solidFill>
                <a:latin typeface="微软雅黑" panose="020B0503020204020204" pitchFamily="34" charset="-122"/>
              </a:rPr>
              <a:t>5%    </a:t>
            </a:r>
            <a:r>
              <a:rPr lang="en-US" altLang="zh-CN" sz="1900" b="1" dirty="0">
                <a:solidFill>
                  <a:srgbClr val="FF0000"/>
                </a:solidFill>
                <a:latin typeface="微软雅黑" panose="020B0503020204020204" pitchFamily="34" charset="-122"/>
              </a:rPr>
              <a:t>→</a:t>
            </a:r>
            <a:r>
              <a:rPr lang="en-US" altLang="zh-CN" sz="1900" b="1" dirty="0">
                <a:solidFill>
                  <a:srgbClr val="0000CC"/>
                </a:solidFill>
                <a:latin typeface="微软雅黑" panose="020B0503020204020204" pitchFamily="34" charset="-122"/>
              </a:rPr>
              <a:t>  60 %</a:t>
            </a:r>
            <a:endParaRPr lang="en-US" altLang="zh-CN" sz="1900" b="1" dirty="0">
              <a:solidFill>
                <a:srgbClr val="0000CC"/>
              </a:solidFill>
              <a:latin typeface="微软雅黑" panose="020B0503020204020204" pitchFamily="34" charset="-122"/>
            </a:endParaRPr>
          </a:p>
        </p:txBody>
      </p:sp>
      <p:sp>
        <p:nvSpPr>
          <p:cNvPr id="119817" name="Rectangle 10"/>
          <p:cNvSpPr/>
          <p:nvPr/>
        </p:nvSpPr>
        <p:spPr>
          <a:xfrm>
            <a:off x="519113" y="795338"/>
            <a:ext cx="8737600" cy="984250"/>
          </a:xfrm>
          <a:prstGeom prst="rect">
            <a:avLst/>
          </a:prstGeom>
          <a:noFill/>
          <a:ln w="9525">
            <a:noFill/>
          </a:ln>
        </p:spPr>
        <p:txBody>
          <a:bodyPr lIns="108850" tIns="54425" rIns="108850" bIns="54425">
            <a:spAutoFit/>
          </a:bodyPr>
          <a:p>
            <a:pPr eaLnBrk="1" hangingPunct="1">
              <a:lnSpc>
                <a:spcPct val="120000"/>
              </a:lnSpc>
              <a:buFontTx/>
            </a:pPr>
            <a:r>
              <a:rPr lang="en-US" altLang="zh-CN" sz="2400" b="1" dirty="0">
                <a:solidFill>
                  <a:srgbClr val="C00000"/>
                </a:solidFill>
                <a:latin typeface="微软雅黑" panose="020B0503020204020204" pitchFamily="34" charset="-122"/>
              </a:rPr>
              <a:t>2</a:t>
            </a:r>
            <a:r>
              <a:rPr lang="zh-CN" altLang="en-US" sz="2400" b="1" dirty="0">
                <a:solidFill>
                  <a:srgbClr val="C00000"/>
                </a:solidFill>
                <a:latin typeface="微软雅黑" panose="020B0503020204020204" pitchFamily="34" charset="-122"/>
              </a:rPr>
              <a:t>．因追加投资等原因能够对非同一控制下的被投资单位实施控制的</a:t>
            </a:r>
            <a:r>
              <a:rPr lang="zh-CN" altLang="en-US" sz="2400" b="1" dirty="0">
                <a:solidFill>
                  <a:srgbClr val="0000CC"/>
                </a:solidFill>
                <a:latin typeface="微软雅黑" panose="020B0503020204020204" pitchFamily="34" charset="-122"/>
              </a:rPr>
              <a:t>（金融资产或权益法转为成本法）</a:t>
            </a:r>
            <a:r>
              <a:rPr lang="zh-CN" altLang="en-US" sz="2400" dirty="0">
                <a:solidFill>
                  <a:srgbClr val="0000CC"/>
                </a:solidFill>
                <a:latin typeface="微软雅黑" panose="020B0503020204020204" pitchFamily="34" charset="-122"/>
              </a:rPr>
              <a:t> </a:t>
            </a:r>
            <a:endParaRPr lang="zh-CN" altLang="en-US" sz="2400" dirty="0">
              <a:solidFill>
                <a:srgbClr val="0000CC"/>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1734"/>
                                        </p:tgtEl>
                                        <p:attrNameLst>
                                          <p:attrName>style.visibility</p:attrName>
                                        </p:attrNameLst>
                                      </p:cBhvr>
                                      <p:to>
                                        <p:strVal val="visible"/>
                                      </p:to>
                                    </p:set>
                                    <p:anim calcmode="lin" valueType="num">
                                      <p:cBhvr additive="base">
                                        <p:cTn id="7" dur="500" fill="hold"/>
                                        <p:tgtEl>
                                          <p:spTgt spid="201734"/>
                                        </p:tgtEl>
                                        <p:attrNameLst>
                                          <p:attrName>ppt_x</p:attrName>
                                        </p:attrNameLst>
                                      </p:cBhvr>
                                      <p:tavLst>
                                        <p:tav tm="0">
                                          <p:val>
                                            <p:strVal val="0-#ppt_w/2"/>
                                          </p:val>
                                        </p:tav>
                                        <p:tav tm="100000">
                                          <p:val>
                                            <p:strVal val="#ppt_x"/>
                                          </p:val>
                                        </p:tav>
                                      </p:tavLst>
                                    </p:anim>
                                    <p:anim calcmode="lin" valueType="num">
                                      <p:cBhvr additive="base">
                                        <p:cTn id="8" dur="500" fill="hold"/>
                                        <p:tgtEl>
                                          <p:spTgt spid="2017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01731"/>
                                        </p:tgtEl>
                                        <p:attrNameLst>
                                          <p:attrName>style.visibility</p:attrName>
                                        </p:attrNameLst>
                                      </p:cBhvr>
                                      <p:to>
                                        <p:strVal val="visible"/>
                                      </p:to>
                                    </p:set>
                                    <p:animEffect transition="in" filter="slide(fromLeft)">
                                      <p:cBhvr>
                                        <p:cTn id="12" dur="1000"/>
                                        <p:tgtEl>
                                          <p:spTgt spid="20173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01735"/>
                                        </p:tgtEl>
                                        <p:attrNameLst>
                                          <p:attrName>style.visibility</p:attrName>
                                        </p:attrNameLst>
                                      </p:cBhvr>
                                      <p:to>
                                        <p:strVal val="visible"/>
                                      </p:to>
                                    </p:set>
                                    <p:anim calcmode="lin" valueType="num">
                                      <p:cBhvr additive="base">
                                        <p:cTn id="17" dur="500" fill="hold"/>
                                        <p:tgtEl>
                                          <p:spTgt spid="201735"/>
                                        </p:tgtEl>
                                        <p:attrNameLst>
                                          <p:attrName>ppt_x</p:attrName>
                                        </p:attrNameLst>
                                      </p:cBhvr>
                                      <p:tavLst>
                                        <p:tav tm="0">
                                          <p:val>
                                            <p:strVal val="0-#ppt_w/2"/>
                                          </p:val>
                                        </p:tav>
                                        <p:tav tm="100000">
                                          <p:val>
                                            <p:strVal val="#ppt_x"/>
                                          </p:val>
                                        </p:tav>
                                      </p:tavLst>
                                    </p:anim>
                                    <p:anim calcmode="lin" valueType="num">
                                      <p:cBhvr additive="base">
                                        <p:cTn id="18" dur="500" fill="hold"/>
                                        <p:tgtEl>
                                          <p:spTgt spid="20173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2" presetClass="entr" presetSubtype="8" fill="hold" grpId="0" nodeType="afterEffect">
                                  <p:stCondLst>
                                    <p:cond delay="0"/>
                                  </p:stCondLst>
                                  <p:childTnLst>
                                    <p:set>
                                      <p:cBhvr>
                                        <p:cTn id="21" dur="1" fill="hold">
                                          <p:stCondLst>
                                            <p:cond delay="0"/>
                                          </p:stCondLst>
                                        </p:cTn>
                                        <p:tgtEl>
                                          <p:spTgt spid="201736"/>
                                        </p:tgtEl>
                                        <p:attrNameLst>
                                          <p:attrName>style.visibility</p:attrName>
                                        </p:attrNameLst>
                                      </p:cBhvr>
                                      <p:to>
                                        <p:strVal val="visible"/>
                                      </p:to>
                                    </p:set>
                                    <p:animEffect transition="in" filter="slide(fromLeft)">
                                      <p:cBhvr>
                                        <p:cTn id="22" dur="1000"/>
                                        <p:tgtEl>
                                          <p:spTgt spid="201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1" grpId="0" animBg="1"/>
      <p:bldP spid="201734" grpId="0" animBg="1"/>
      <p:bldP spid="201735" grpId="0" animBg="1"/>
      <p:bldP spid="201736"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endParaRPr lang="zh-CN" altLang="en-US"/>
          </a:p>
        </p:txBody>
      </p:sp>
      <p:sp>
        <p:nvSpPr>
          <p:cNvPr id="121858" name="AutoShape 2"/>
          <p:cNvSpPr>
            <a:spLocks noChangeArrowheads="1"/>
          </p:cNvSpPr>
          <p:nvPr/>
        </p:nvSpPr>
        <p:spPr bwMode="auto">
          <a:xfrm>
            <a:off x="709899" y="990257"/>
            <a:ext cx="3764761" cy="480870"/>
          </a:xfrm>
          <a:prstGeom prst="roundRect">
            <a:avLst>
              <a:gd name="adj" fmla="val 16667"/>
            </a:avLst>
          </a:prstGeom>
          <a:gradFill rotWithShape="1">
            <a:gsLst>
              <a:gs pos="0">
                <a:srgbClr val="CCECFF">
                  <a:gamma/>
                  <a:shade val="46275"/>
                  <a:invGamma/>
                  <a:alpha val="30000"/>
                </a:srgbClr>
              </a:gs>
              <a:gs pos="50000">
                <a:srgbClr val="CCECFF">
                  <a:alpha val="10001"/>
                </a:srgbClr>
              </a:gs>
              <a:gs pos="100000">
                <a:srgbClr val="CCECFF">
                  <a:gamma/>
                  <a:shade val="46275"/>
                  <a:invGamma/>
                  <a:alpha val="30000"/>
                </a:srgbClr>
              </a:gs>
            </a:gsLst>
            <a:lin ang="5400000" scaled="1"/>
          </a:gradFill>
          <a:ln>
            <a:noFill/>
          </a:ln>
          <a:effectLst/>
        </p:spPr>
        <p:txBody>
          <a:bodyPr wrap="none" lIns="108850" tIns="54425" rIns="108850" bIns="54425"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20000"/>
              </a:spcBef>
              <a:spcAft>
                <a:spcPct val="0"/>
              </a:spcAft>
              <a:buClr>
                <a:schemeClr val="accent1"/>
              </a:buClr>
              <a:buSzPct val="65000"/>
              <a:buFont typeface="Wingdings" panose="05000000000000000000" pitchFamily="2" charset="2"/>
              <a:buNone/>
              <a:defRPr/>
            </a:pPr>
            <a:r>
              <a:rPr kumimoji="0" lang="zh-CN" altLang="en-US" sz="28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mn-cs"/>
              </a:rPr>
              <a:t>（二）处置部分投资</a:t>
            </a:r>
            <a:endParaRPr kumimoji="0" lang="zh-CN" altLang="en-US" sz="28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121859" name="AutoShape 3"/>
          <p:cNvSpPr/>
          <p:nvPr/>
        </p:nvSpPr>
        <p:spPr>
          <a:xfrm>
            <a:off x="406400" y="1676400"/>
            <a:ext cx="6777038" cy="1295400"/>
          </a:xfrm>
          <a:prstGeom prst="rightArrow">
            <a:avLst>
              <a:gd name="adj1" fmla="val 68138"/>
              <a:gd name="adj2" fmla="val 155519"/>
            </a:avLst>
          </a:prstGeom>
          <a:gradFill rotWithShape="1">
            <a:gsLst>
              <a:gs pos="0">
                <a:srgbClr val="CCFFFF">
                  <a:alpha val="10999"/>
                </a:srgbClr>
              </a:gs>
              <a:gs pos="100000">
                <a:srgbClr val="5E7676">
                  <a:alpha val="53998"/>
                </a:srgbClr>
              </a:gs>
            </a:gsLst>
            <a:lin ang="0" scaled="1"/>
            <a:tileRect/>
          </a:gradFill>
          <a:ln w="9525" cap="flat" cmpd="sng">
            <a:solidFill>
              <a:schemeClr val="hlink"/>
            </a:solidFill>
            <a:prstDash val="solid"/>
            <a:miter/>
            <a:headEnd type="none" w="med" len="med"/>
            <a:tailEnd type="none" w="med" len="med"/>
          </a:ln>
        </p:spPr>
        <p:txBody>
          <a:bodyPr wrap="none" lIns="108850" tIns="54425" rIns="108850" bIns="54425" anchor="ctr" anchorCtr="0"/>
          <a:p>
            <a:pPr eaLnBrk="1" hangingPunct="1">
              <a:lnSpc>
                <a:spcPct val="110000"/>
              </a:lnSpc>
              <a:buClr>
                <a:schemeClr val="accent1"/>
              </a:buClr>
              <a:buSzPct val="65000"/>
              <a:buFont typeface="Wingdings" panose="05000000000000000000" pitchFamily="2" charset="2"/>
            </a:pPr>
            <a:r>
              <a:rPr lang="en-US" altLang="zh-CN" sz="2000" b="1" dirty="0">
                <a:solidFill>
                  <a:srgbClr val="C00000"/>
                </a:solidFill>
                <a:latin typeface="微软雅黑" panose="020B0503020204020204" pitchFamily="34" charset="-122"/>
              </a:rPr>
              <a:t>1</a:t>
            </a:r>
            <a:r>
              <a:rPr lang="zh-CN" altLang="en-US" sz="2000" b="1" dirty="0">
                <a:solidFill>
                  <a:srgbClr val="C00000"/>
                </a:solidFill>
                <a:latin typeface="微软雅黑" panose="020B0503020204020204" pitchFamily="34" charset="-122"/>
              </a:rPr>
              <a:t>、因处置投资等导致对被投资单位的影响能力</a:t>
            </a:r>
            <a:endParaRPr lang="zh-CN" altLang="en-US" sz="2000" b="1" dirty="0">
              <a:solidFill>
                <a:srgbClr val="C00000"/>
              </a:solidFill>
              <a:latin typeface="微软雅黑" panose="020B0503020204020204" pitchFamily="34" charset="-122"/>
            </a:endParaRPr>
          </a:p>
          <a:p>
            <a:pPr eaLnBrk="1" hangingPunct="1">
              <a:lnSpc>
                <a:spcPct val="110000"/>
              </a:lnSpc>
              <a:buClr>
                <a:schemeClr val="accent1"/>
              </a:buClr>
              <a:buSzPct val="65000"/>
              <a:buFont typeface="Wingdings" panose="05000000000000000000" pitchFamily="2" charset="2"/>
            </a:pPr>
            <a:r>
              <a:rPr lang="zh-CN" altLang="en-US" sz="2000" b="1" dirty="0">
                <a:solidFill>
                  <a:srgbClr val="C00000"/>
                </a:solidFill>
                <a:latin typeface="微软雅黑" panose="020B0503020204020204" pitchFamily="34" charset="-122"/>
              </a:rPr>
              <a:t>由控制转为具有重大影响或实施共同控制的</a:t>
            </a:r>
            <a:r>
              <a:rPr lang="zh-CN" altLang="en-US" sz="2000" dirty="0">
                <a:solidFill>
                  <a:srgbClr val="C00000"/>
                </a:solidFill>
                <a:latin typeface="微软雅黑" panose="020B0503020204020204" pitchFamily="34" charset="-122"/>
              </a:rPr>
              <a:t> </a:t>
            </a:r>
            <a:endParaRPr lang="zh-CN" altLang="en-US" sz="2000" dirty="0">
              <a:solidFill>
                <a:srgbClr val="C00000"/>
              </a:solidFill>
              <a:latin typeface="微软雅黑" panose="020B0503020204020204" pitchFamily="34" charset="-122"/>
            </a:endParaRPr>
          </a:p>
        </p:txBody>
      </p:sp>
      <p:grpSp>
        <p:nvGrpSpPr>
          <p:cNvPr id="2" name="Group 4"/>
          <p:cNvGrpSpPr/>
          <p:nvPr/>
        </p:nvGrpSpPr>
        <p:grpSpPr>
          <a:xfrm>
            <a:off x="7319963" y="1868488"/>
            <a:ext cx="3556000" cy="720725"/>
            <a:chOff x="3833" y="1616"/>
            <a:chExt cx="1498" cy="454"/>
          </a:xfrm>
        </p:grpSpPr>
        <p:sp>
          <p:nvSpPr>
            <p:cNvPr id="121872" name="AutoShape 5"/>
            <p:cNvSpPr/>
            <p:nvPr/>
          </p:nvSpPr>
          <p:spPr>
            <a:xfrm>
              <a:off x="3833" y="1616"/>
              <a:ext cx="1498" cy="454"/>
            </a:xfrm>
            <a:prstGeom prst="roundRect">
              <a:avLst>
                <a:gd name="adj" fmla="val 16667"/>
              </a:avLst>
            </a:prstGeom>
            <a:solidFill>
              <a:srgbClr val="CCECFF">
                <a:alpha val="47842"/>
              </a:srgbClr>
            </a:solidFill>
            <a:ln w="9525" cap="flat" cmpd="sng">
              <a:solidFill>
                <a:srgbClr val="3333FF"/>
              </a:solidFill>
              <a:prstDash val="solid"/>
              <a:headEnd type="none" w="med" len="med"/>
              <a:tailEnd type="none" w="med" len="med"/>
            </a:ln>
          </p:spPr>
          <p:txBody>
            <a:bodyPr wrap="none" anchor="ctr" anchorCtr="0"/>
            <a:p>
              <a:pPr eaLnBrk="1" hangingPunct="1">
                <a:lnSpc>
                  <a:spcPct val="110000"/>
                </a:lnSpc>
                <a:buClr>
                  <a:schemeClr val="accent1"/>
                </a:buClr>
                <a:buSzPct val="65000"/>
                <a:buFont typeface="Wingdings" panose="05000000000000000000" pitchFamily="2" charset="2"/>
              </a:pPr>
              <a:r>
                <a:rPr lang="en-US" altLang="zh-CN" sz="2800" b="1" dirty="0">
                  <a:solidFill>
                    <a:srgbClr val="3333FF"/>
                  </a:solidFill>
                  <a:latin typeface="微软雅黑" panose="020B0503020204020204" pitchFamily="34" charset="-122"/>
                </a:rPr>
                <a:t>60%             30%</a:t>
              </a:r>
              <a:endParaRPr lang="en-US" altLang="zh-CN" sz="2800" b="1" dirty="0">
                <a:solidFill>
                  <a:srgbClr val="3333FF"/>
                </a:solidFill>
                <a:latin typeface="微软雅黑" panose="020B0503020204020204" pitchFamily="34" charset="-122"/>
              </a:endParaRPr>
            </a:p>
          </p:txBody>
        </p:sp>
        <p:sp>
          <p:nvSpPr>
            <p:cNvPr id="121862" name="Line 6"/>
            <p:cNvSpPr>
              <a:spLocks noChangeShapeType="1"/>
            </p:cNvSpPr>
            <p:nvPr/>
          </p:nvSpPr>
          <p:spPr bwMode="auto">
            <a:xfrm>
              <a:off x="4377" y="1842"/>
              <a:ext cx="363" cy="0"/>
            </a:xfrm>
            <a:prstGeom prst="line">
              <a:avLst/>
            </a:prstGeom>
            <a:noFill/>
            <a:ln w="57150">
              <a:solidFill>
                <a:srgbClr val="CC0000"/>
              </a:solidFill>
              <a:miter lim="800000"/>
              <a:tailEnd type="triangle" w="med" len="med"/>
            </a:ln>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grpSp>
      <p:grpSp>
        <p:nvGrpSpPr>
          <p:cNvPr id="3" name="Group 7"/>
          <p:cNvGrpSpPr/>
          <p:nvPr/>
        </p:nvGrpSpPr>
        <p:grpSpPr>
          <a:xfrm>
            <a:off x="7399338" y="4953000"/>
            <a:ext cx="3454400" cy="720725"/>
            <a:chOff x="3878" y="2931"/>
            <a:chExt cx="1498" cy="454"/>
          </a:xfrm>
        </p:grpSpPr>
        <p:sp>
          <p:nvSpPr>
            <p:cNvPr id="121870" name="AutoShape 8"/>
            <p:cNvSpPr/>
            <p:nvPr/>
          </p:nvSpPr>
          <p:spPr>
            <a:xfrm>
              <a:off x="3878" y="2931"/>
              <a:ext cx="1498" cy="454"/>
            </a:xfrm>
            <a:prstGeom prst="roundRect">
              <a:avLst>
                <a:gd name="adj" fmla="val 16667"/>
              </a:avLst>
            </a:prstGeom>
            <a:solidFill>
              <a:srgbClr val="CCECFF">
                <a:alpha val="36078"/>
              </a:srgbClr>
            </a:solidFill>
            <a:ln w="9525" cap="flat" cmpd="sng">
              <a:solidFill>
                <a:srgbClr val="3333FF"/>
              </a:solidFill>
              <a:prstDash val="solid"/>
              <a:headEnd type="none" w="med" len="med"/>
              <a:tailEnd type="none" w="med" len="med"/>
            </a:ln>
          </p:spPr>
          <p:txBody>
            <a:bodyPr wrap="none" anchor="ctr" anchorCtr="0"/>
            <a:p>
              <a:pPr eaLnBrk="1" hangingPunct="1">
                <a:lnSpc>
                  <a:spcPct val="110000"/>
                </a:lnSpc>
                <a:buClr>
                  <a:schemeClr val="accent1"/>
                </a:buClr>
                <a:buSzPct val="65000"/>
                <a:buFont typeface="Wingdings" panose="05000000000000000000" pitchFamily="2" charset="2"/>
              </a:pPr>
              <a:r>
                <a:rPr lang="en-US" altLang="zh-CN" sz="2800" b="1" dirty="0">
                  <a:solidFill>
                    <a:srgbClr val="3333FF"/>
                  </a:solidFill>
                  <a:latin typeface="微软雅黑" panose="020B0503020204020204" pitchFamily="34" charset="-122"/>
                </a:rPr>
                <a:t>30%             5%</a:t>
              </a:r>
              <a:endParaRPr lang="en-US" altLang="zh-CN" sz="2800" b="1" dirty="0">
                <a:solidFill>
                  <a:srgbClr val="3333FF"/>
                </a:solidFill>
                <a:latin typeface="微软雅黑" panose="020B0503020204020204" pitchFamily="34" charset="-122"/>
              </a:endParaRPr>
            </a:p>
          </p:txBody>
        </p:sp>
        <p:sp>
          <p:nvSpPr>
            <p:cNvPr id="121865" name="Line 9"/>
            <p:cNvSpPr>
              <a:spLocks noChangeShapeType="1"/>
            </p:cNvSpPr>
            <p:nvPr/>
          </p:nvSpPr>
          <p:spPr bwMode="auto">
            <a:xfrm>
              <a:off x="4422" y="3158"/>
              <a:ext cx="363" cy="0"/>
            </a:xfrm>
            <a:prstGeom prst="line">
              <a:avLst/>
            </a:prstGeom>
            <a:noFill/>
            <a:ln w="57150">
              <a:solidFill>
                <a:srgbClr val="CC0000"/>
              </a:solidFill>
              <a:miter lim="800000"/>
              <a:tailEnd type="triangle" w="med" len="med"/>
            </a:ln>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grpSp>
      <p:sp>
        <p:nvSpPr>
          <p:cNvPr id="121866" name="AutoShape 10"/>
          <p:cNvSpPr/>
          <p:nvPr/>
        </p:nvSpPr>
        <p:spPr>
          <a:xfrm>
            <a:off x="508000" y="3124200"/>
            <a:ext cx="6588125" cy="1295400"/>
          </a:xfrm>
          <a:prstGeom prst="rightArrow">
            <a:avLst>
              <a:gd name="adj1" fmla="val 67888"/>
              <a:gd name="adj2" fmla="val 146192"/>
            </a:avLst>
          </a:prstGeom>
          <a:gradFill rotWithShape="1">
            <a:gsLst>
              <a:gs pos="0">
                <a:srgbClr val="CCFFFF">
                  <a:alpha val="10999"/>
                </a:srgbClr>
              </a:gs>
              <a:gs pos="100000">
                <a:srgbClr val="5E7676">
                  <a:alpha val="53998"/>
                </a:srgbClr>
              </a:gs>
            </a:gsLst>
            <a:lin ang="0" scaled="1"/>
            <a:tileRect/>
          </a:gradFill>
          <a:ln w="9525" cap="flat" cmpd="sng">
            <a:solidFill>
              <a:schemeClr val="hlink"/>
            </a:solidFill>
            <a:prstDash val="solid"/>
            <a:miter/>
            <a:headEnd type="none" w="med" len="med"/>
            <a:tailEnd type="none" w="med" len="med"/>
          </a:ln>
        </p:spPr>
        <p:txBody>
          <a:bodyPr wrap="none" lIns="108850" tIns="54425" rIns="108850" bIns="54425" anchor="ctr" anchorCtr="0"/>
          <a:p>
            <a:pPr eaLnBrk="1" hangingPunct="1">
              <a:lnSpc>
                <a:spcPct val="110000"/>
              </a:lnSpc>
              <a:buClr>
                <a:schemeClr val="accent1"/>
              </a:buClr>
              <a:buSzPct val="65000"/>
              <a:buFont typeface="Wingdings" panose="05000000000000000000" pitchFamily="2" charset="2"/>
            </a:pPr>
            <a:r>
              <a:rPr lang="en-US" altLang="zh-CN" sz="2000" b="1" dirty="0">
                <a:solidFill>
                  <a:srgbClr val="C00000"/>
                </a:solidFill>
                <a:latin typeface="微软雅黑" panose="020B0503020204020204" pitchFamily="34" charset="-122"/>
              </a:rPr>
              <a:t>2</a:t>
            </a:r>
            <a:r>
              <a:rPr lang="zh-CN" altLang="en-US" sz="2000" b="1" dirty="0">
                <a:solidFill>
                  <a:srgbClr val="C00000"/>
                </a:solidFill>
                <a:latin typeface="微软雅黑" panose="020B0503020204020204" pitchFamily="34" charset="-122"/>
              </a:rPr>
              <a:t>、因处置部分投资，处置后的剩余股权不能对</a:t>
            </a:r>
            <a:endParaRPr lang="zh-CN" altLang="en-US" sz="2000" b="1" dirty="0">
              <a:solidFill>
                <a:srgbClr val="C00000"/>
              </a:solidFill>
              <a:latin typeface="微软雅黑" panose="020B0503020204020204" pitchFamily="34" charset="-122"/>
            </a:endParaRPr>
          </a:p>
          <a:p>
            <a:pPr eaLnBrk="1" hangingPunct="1">
              <a:lnSpc>
                <a:spcPct val="110000"/>
              </a:lnSpc>
              <a:buClr>
                <a:schemeClr val="accent1"/>
              </a:buClr>
              <a:buSzPct val="65000"/>
              <a:buFont typeface="Wingdings" panose="05000000000000000000" pitchFamily="2" charset="2"/>
            </a:pPr>
            <a:r>
              <a:rPr lang="zh-CN" altLang="en-US" sz="2000" b="1" dirty="0">
                <a:solidFill>
                  <a:srgbClr val="C00000"/>
                </a:solidFill>
                <a:latin typeface="微软雅黑" panose="020B0503020204020204" pitchFamily="34" charset="-122"/>
              </a:rPr>
              <a:t>被投资单位实施共同控制或施加重大影响的</a:t>
            </a:r>
            <a:r>
              <a:rPr lang="zh-CN" altLang="en-US" sz="2000" dirty="0">
                <a:solidFill>
                  <a:srgbClr val="C00000"/>
                </a:solidFill>
                <a:latin typeface="微软雅黑" panose="020B0503020204020204" pitchFamily="34" charset="-122"/>
              </a:rPr>
              <a:t> </a:t>
            </a:r>
            <a:endParaRPr lang="zh-CN" altLang="en-US" sz="2000" dirty="0">
              <a:solidFill>
                <a:srgbClr val="C00000"/>
              </a:solidFill>
              <a:latin typeface="微软雅黑" panose="020B0503020204020204" pitchFamily="34" charset="-122"/>
            </a:endParaRPr>
          </a:p>
        </p:txBody>
      </p:sp>
      <p:sp>
        <p:nvSpPr>
          <p:cNvPr id="121867" name="AutoShape 11"/>
          <p:cNvSpPr/>
          <p:nvPr/>
        </p:nvSpPr>
        <p:spPr>
          <a:xfrm>
            <a:off x="406400" y="4724400"/>
            <a:ext cx="7027863" cy="1176338"/>
          </a:xfrm>
          <a:prstGeom prst="rightArrow">
            <a:avLst>
              <a:gd name="adj1" fmla="val 73805"/>
              <a:gd name="adj2" fmla="val 183683"/>
            </a:avLst>
          </a:prstGeom>
          <a:gradFill rotWithShape="1">
            <a:gsLst>
              <a:gs pos="0">
                <a:srgbClr val="CCFFFF">
                  <a:alpha val="10999"/>
                </a:srgbClr>
              </a:gs>
              <a:gs pos="100000">
                <a:srgbClr val="5E7676">
                  <a:alpha val="53998"/>
                </a:srgbClr>
              </a:gs>
            </a:gsLst>
            <a:lin ang="0" scaled="1"/>
            <a:tileRect/>
          </a:gradFill>
          <a:ln w="9525" cap="flat" cmpd="sng">
            <a:solidFill>
              <a:schemeClr val="hlink"/>
            </a:solidFill>
            <a:prstDash val="solid"/>
            <a:miter/>
            <a:headEnd type="none" w="med" len="med"/>
            <a:tailEnd type="none" w="med" len="med"/>
          </a:ln>
        </p:spPr>
        <p:txBody>
          <a:bodyPr wrap="none" lIns="108850" tIns="54425" rIns="108850" bIns="54425" anchor="ctr" anchorCtr="0"/>
          <a:p>
            <a:pPr eaLnBrk="1" hangingPunct="1">
              <a:lnSpc>
                <a:spcPct val="115000"/>
              </a:lnSpc>
              <a:buFontTx/>
            </a:pPr>
            <a:r>
              <a:rPr lang="en-US" altLang="zh-CN" sz="2000" b="1" dirty="0">
                <a:solidFill>
                  <a:srgbClr val="C00000"/>
                </a:solidFill>
                <a:latin typeface="微软雅黑" panose="020B0503020204020204" pitchFamily="34" charset="-122"/>
              </a:rPr>
              <a:t>3</a:t>
            </a:r>
            <a:r>
              <a:rPr lang="zh-CN" altLang="en-US" sz="2000" b="1" dirty="0">
                <a:solidFill>
                  <a:srgbClr val="C00000"/>
                </a:solidFill>
                <a:latin typeface="微软雅黑" panose="020B0503020204020204" pitchFamily="34" charset="-122"/>
              </a:rPr>
              <a:t>．因处置部分投资，丧失了对被投资单位的</a:t>
            </a:r>
            <a:endParaRPr lang="zh-CN" altLang="en-US" sz="2000" b="1" dirty="0">
              <a:solidFill>
                <a:srgbClr val="C00000"/>
              </a:solidFill>
              <a:latin typeface="微软雅黑" panose="020B0503020204020204" pitchFamily="34" charset="-122"/>
            </a:endParaRPr>
          </a:p>
          <a:p>
            <a:pPr eaLnBrk="1" hangingPunct="1">
              <a:lnSpc>
                <a:spcPct val="115000"/>
              </a:lnSpc>
              <a:buFontTx/>
            </a:pPr>
            <a:r>
              <a:rPr lang="zh-CN" altLang="en-US" sz="2000" b="1" dirty="0">
                <a:solidFill>
                  <a:srgbClr val="C00000"/>
                </a:solidFill>
                <a:latin typeface="微软雅黑" panose="020B0503020204020204" pitchFamily="34" charset="-122"/>
              </a:rPr>
              <a:t>共同控制或重大影响的</a:t>
            </a:r>
            <a:r>
              <a:rPr lang="zh-CN" altLang="en-US" sz="2400" dirty="0">
                <a:solidFill>
                  <a:srgbClr val="C00000"/>
                </a:solidFill>
                <a:latin typeface="微软雅黑" panose="020B0503020204020204" pitchFamily="34" charset="-122"/>
              </a:rPr>
              <a:t> </a:t>
            </a:r>
            <a:endParaRPr lang="zh-CN" altLang="en-US" sz="2400" dirty="0">
              <a:solidFill>
                <a:srgbClr val="C00000"/>
              </a:solidFill>
              <a:latin typeface="微软雅黑" panose="020B0503020204020204" pitchFamily="34" charset="-122"/>
            </a:endParaRPr>
          </a:p>
        </p:txBody>
      </p:sp>
      <p:grpSp>
        <p:nvGrpSpPr>
          <p:cNvPr id="4" name="Group 12"/>
          <p:cNvGrpSpPr/>
          <p:nvPr/>
        </p:nvGrpSpPr>
        <p:grpSpPr>
          <a:xfrm>
            <a:off x="7239000" y="3392488"/>
            <a:ext cx="3657600" cy="720725"/>
            <a:chOff x="3833" y="1616"/>
            <a:chExt cx="1498" cy="454"/>
          </a:xfrm>
        </p:grpSpPr>
        <p:sp>
          <p:nvSpPr>
            <p:cNvPr id="121868" name="AutoShape 13"/>
            <p:cNvSpPr/>
            <p:nvPr/>
          </p:nvSpPr>
          <p:spPr>
            <a:xfrm>
              <a:off x="3833" y="1616"/>
              <a:ext cx="1498" cy="454"/>
            </a:xfrm>
            <a:prstGeom prst="roundRect">
              <a:avLst>
                <a:gd name="adj" fmla="val 16667"/>
              </a:avLst>
            </a:prstGeom>
            <a:solidFill>
              <a:srgbClr val="CCECFF">
                <a:alpha val="34901"/>
              </a:srgbClr>
            </a:solidFill>
            <a:ln w="9525" cap="flat" cmpd="sng">
              <a:solidFill>
                <a:srgbClr val="3333FF"/>
              </a:solidFill>
              <a:prstDash val="solid"/>
              <a:headEnd type="none" w="med" len="med"/>
              <a:tailEnd type="none" w="med" len="med"/>
            </a:ln>
          </p:spPr>
          <p:txBody>
            <a:bodyPr wrap="none" anchor="ctr" anchorCtr="0"/>
            <a:p>
              <a:pPr eaLnBrk="1" hangingPunct="1">
                <a:lnSpc>
                  <a:spcPct val="110000"/>
                </a:lnSpc>
                <a:buClr>
                  <a:schemeClr val="accent1"/>
                </a:buClr>
                <a:buSzPct val="65000"/>
                <a:buFont typeface="Wingdings" panose="05000000000000000000" pitchFamily="2" charset="2"/>
              </a:pPr>
              <a:r>
                <a:rPr lang="en-US" altLang="zh-CN" sz="2800" b="1" dirty="0">
                  <a:solidFill>
                    <a:srgbClr val="3333FF"/>
                  </a:solidFill>
                  <a:latin typeface="微软雅黑" panose="020B0503020204020204" pitchFamily="34" charset="-122"/>
                </a:rPr>
                <a:t>60%             5%</a:t>
              </a:r>
              <a:endParaRPr lang="en-US" altLang="zh-CN" sz="2800" b="1" dirty="0">
                <a:solidFill>
                  <a:srgbClr val="3333FF"/>
                </a:solidFill>
                <a:latin typeface="微软雅黑" panose="020B0503020204020204" pitchFamily="34" charset="-122"/>
              </a:endParaRPr>
            </a:p>
          </p:txBody>
        </p:sp>
        <p:sp>
          <p:nvSpPr>
            <p:cNvPr id="5" name="Line 14"/>
            <p:cNvSpPr>
              <a:spLocks noChangeShapeType="1"/>
            </p:cNvSpPr>
            <p:nvPr/>
          </p:nvSpPr>
          <p:spPr bwMode="auto">
            <a:xfrm>
              <a:off x="4377" y="1842"/>
              <a:ext cx="361" cy="0"/>
            </a:xfrm>
            <a:prstGeom prst="line">
              <a:avLst/>
            </a:prstGeom>
            <a:noFill/>
            <a:ln w="57150">
              <a:solidFill>
                <a:srgbClr val="CC0000"/>
              </a:solidFill>
              <a:miter lim="800000"/>
              <a:tailEnd type="triangle" w="med" len="med"/>
            </a:ln>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ea"/>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1859"/>
                                        </p:tgtEl>
                                        <p:attrNameLst>
                                          <p:attrName>style.visibility</p:attrName>
                                        </p:attrNameLst>
                                      </p:cBhvr>
                                      <p:to>
                                        <p:strVal val="visible"/>
                                      </p:to>
                                    </p:set>
                                    <p:anim calcmode="lin" valueType="num">
                                      <p:cBhvr additive="base">
                                        <p:cTn id="7" dur="500" fill="hold"/>
                                        <p:tgtEl>
                                          <p:spTgt spid="121859"/>
                                        </p:tgtEl>
                                        <p:attrNameLst>
                                          <p:attrName>ppt_x</p:attrName>
                                        </p:attrNameLst>
                                      </p:cBhvr>
                                      <p:tavLst>
                                        <p:tav tm="0">
                                          <p:val>
                                            <p:strVal val="0-#ppt_w/2"/>
                                          </p:val>
                                        </p:tav>
                                        <p:tav tm="100000">
                                          <p:val>
                                            <p:strVal val="#ppt_x"/>
                                          </p:val>
                                        </p:tav>
                                      </p:tavLst>
                                    </p:anim>
                                    <p:anim calcmode="lin" valueType="num">
                                      <p:cBhvr additive="base">
                                        <p:cTn id="8" dur="500" fill="hold"/>
                                        <p:tgtEl>
                                          <p:spTgt spid="1218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21866"/>
                                        </p:tgtEl>
                                        <p:attrNameLst>
                                          <p:attrName>style.visibility</p:attrName>
                                        </p:attrNameLst>
                                      </p:cBhvr>
                                      <p:to>
                                        <p:strVal val="visible"/>
                                      </p:to>
                                    </p:set>
                                    <p:anim calcmode="lin" valueType="num">
                                      <p:cBhvr additive="base">
                                        <p:cTn id="18" dur="500" fill="hold"/>
                                        <p:tgtEl>
                                          <p:spTgt spid="121866"/>
                                        </p:tgtEl>
                                        <p:attrNameLst>
                                          <p:attrName>ppt_x</p:attrName>
                                        </p:attrNameLst>
                                      </p:cBhvr>
                                      <p:tavLst>
                                        <p:tav tm="0">
                                          <p:val>
                                            <p:strVal val="0-#ppt_w/2"/>
                                          </p:val>
                                        </p:tav>
                                        <p:tav tm="100000">
                                          <p:val>
                                            <p:strVal val="#ppt_x"/>
                                          </p:val>
                                        </p:tav>
                                      </p:tavLst>
                                    </p:anim>
                                    <p:anim calcmode="lin" valueType="num">
                                      <p:cBhvr additive="base">
                                        <p:cTn id="19" dur="500" fill="hold"/>
                                        <p:tgtEl>
                                          <p:spTgt spid="121866"/>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21867"/>
                                        </p:tgtEl>
                                        <p:attrNameLst>
                                          <p:attrName>style.visibility</p:attrName>
                                        </p:attrNameLst>
                                      </p:cBhvr>
                                      <p:to>
                                        <p:strVal val="visible"/>
                                      </p:to>
                                    </p:set>
                                    <p:anim calcmode="lin" valueType="num">
                                      <p:cBhvr additive="base">
                                        <p:cTn id="29" dur="500" fill="hold"/>
                                        <p:tgtEl>
                                          <p:spTgt spid="121867"/>
                                        </p:tgtEl>
                                        <p:attrNameLst>
                                          <p:attrName>ppt_x</p:attrName>
                                        </p:attrNameLst>
                                      </p:cBhvr>
                                      <p:tavLst>
                                        <p:tav tm="0">
                                          <p:val>
                                            <p:strVal val="0-#ppt_w/2"/>
                                          </p:val>
                                        </p:tav>
                                        <p:tav tm="100000">
                                          <p:val>
                                            <p:strVal val="#ppt_x"/>
                                          </p:val>
                                        </p:tav>
                                      </p:tavLst>
                                    </p:anim>
                                    <p:anim calcmode="lin" valueType="num">
                                      <p:cBhvr additive="base">
                                        <p:cTn id="30" dur="500" fill="hold"/>
                                        <p:tgtEl>
                                          <p:spTgt spid="121867"/>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8"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0-#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animBg="1"/>
      <p:bldP spid="121866" grpId="0" animBg="1"/>
      <p:bldP spid="121867"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00354" name="Rectangle 2"/>
          <p:cNvSpPr>
            <a:spLocks noGrp="1" noChangeArrowheads="1"/>
          </p:cNvSpPr>
          <p:nvPr>
            <p:ph type="body" idx="4294967295"/>
          </p:nvPr>
        </p:nvSpPr>
        <p:spPr>
          <a:xfrm>
            <a:off x="0" y="2209800"/>
            <a:ext cx="10871200" cy="1821180"/>
          </a:xfrm>
          <a:prstGeom prst="rect">
            <a:avLst/>
          </a:prstGeom>
        </p:spPr>
        <p:txBody>
          <a:bodyPr lIns="108850" tIns="54425" rIns="108850" bIns="54425"/>
          <a:lstStyle/>
          <a:p>
            <a:pPr marL="269875" marR="0" lvl="0" indent="-269875" algn="l" defTabSz="1085850" rtl="0" eaLnBrk="1" fontAlgn="base" latinLnBrk="0" hangingPunct="1">
              <a:lnSpc>
                <a:spcPct val="130000"/>
              </a:lnSpc>
              <a:spcBef>
                <a:spcPts val="1000"/>
              </a:spcBef>
              <a:spcAft>
                <a:spcPct val="0"/>
              </a:spcAft>
              <a:buClrTx/>
              <a:buSzTx/>
              <a:buFont typeface="Arial" panose="020B0604020202020204" pitchFamily="34" charset="0"/>
              <a:buNone/>
              <a:defRPr/>
            </a:pPr>
            <a:r>
              <a:rPr kumimoji="0" lang="en-US" altLang="zh-CN" sz="31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华文新魏" panose="02010800040101010101" pitchFamily="2" charset="-122"/>
                <a:ea typeface="华文新魏" panose="02010800040101010101" pitchFamily="2" charset="-122"/>
                <a:cs typeface="+mn-cs"/>
              </a:rPr>
              <a:t>    </a:t>
            </a:r>
            <a:r>
              <a:rPr kumimoji="0" lang="en-US" altLang="zh-CN" sz="2400" b="1" i="0" u="none" strike="noStrike" kern="1200" cap="none" spc="0" normalizeH="0" baseline="0" noProof="0" smtClean="0">
                <a:ln>
                  <a:noFill/>
                </a:ln>
                <a:solidFill>
                  <a:srgbClr val="FF0000"/>
                </a:solidFill>
                <a:effectLst/>
                <a:uLnTx/>
                <a:uFillTx/>
                <a:latin typeface="微软雅黑" panose="020B0503020204020204" pitchFamily="34" charset="-122"/>
                <a:ea typeface="+mn-ea"/>
                <a:cs typeface="+mn-cs"/>
              </a:rPr>
              <a:t>1</a:t>
            </a:r>
            <a:r>
              <a:rPr kumimoji="0" lang="zh-CN" altLang="en-US" sz="2400" b="1" i="0" u="none" strike="noStrike" kern="1200" cap="none" spc="0" normalizeH="0" baseline="0" noProof="0" smtClean="0">
                <a:ln>
                  <a:noFill/>
                </a:ln>
                <a:solidFill>
                  <a:srgbClr val="FF0000"/>
                </a:solidFill>
                <a:effectLst/>
                <a:uLnTx/>
                <a:uFillTx/>
                <a:latin typeface="微软雅黑" panose="020B0503020204020204" pitchFamily="34" charset="-122"/>
                <a:ea typeface="+mn-ea"/>
                <a:cs typeface="+mn-cs"/>
              </a:rPr>
              <a:t>、因处置投资</a:t>
            </a:r>
            <a:r>
              <a:rPr kumimoji="0" lang="zh-CN" altLang="en-US" sz="2400" b="1"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rPr>
              <a:t>等导致对被投资单位的影响能力由</a:t>
            </a:r>
            <a:r>
              <a:rPr kumimoji="0" lang="zh-CN" altLang="en-US" sz="2400" b="1" i="0" u="none" strike="noStrike" kern="1200" cap="none" spc="0" normalizeH="0" baseline="0" noProof="0" smtClean="0">
                <a:ln>
                  <a:noFill/>
                </a:ln>
                <a:solidFill>
                  <a:srgbClr val="FF0000"/>
                </a:solidFill>
                <a:effectLst/>
                <a:uLnTx/>
                <a:uFillTx/>
                <a:latin typeface="微软雅黑" panose="020B0503020204020204" pitchFamily="34" charset="-122"/>
                <a:ea typeface="+mn-ea"/>
                <a:cs typeface="+mn-cs"/>
              </a:rPr>
              <a:t>控制</a:t>
            </a:r>
            <a:r>
              <a:rPr kumimoji="0" lang="zh-CN" altLang="en-US" sz="2400" b="1"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rPr>
              <a:t>转为具有</a:t>
            </a:r>
            <a:r>
              <a:rPr kumimoji="0" lang="zh-CN" altLang="en-US" sz="2400" b="1" i="0" u="none" strike="noStrike" kern="1200" cap="none" spc="0" normalizeH="0" baseline="0" noProof="0" smtClean="0">
                <a:ln>
                  <a:noFill/>
                </a:ln>
                <a:solidFill>
                  <a:srgbClr val="FF0000"/>
                </a:solidFill>
                <a:effectLst/>
                <a:uLnTx/>
                <a:uFillTx/>
                <a:latin typeface="微软雅黑" panose="020B0503020204020204" pitchFamily="34" charset="-122"/>
                <a:ea typeface="+mn-ea"/>
                <a:cs typeface="+mn-cs"/>
              </a:rPr>
              <a:t>重大影响</a:t>
            </a:r>
            <a:r>
              <a:rPr kumimoji="0" lang="zh-CN" altLang="en-US" sz="2400" b="1"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rPr>
              <a:t>或实施</a:t>
            </a:r>
            <a:r>
              <a:rPr kumimoji="0" lang="zh-CN" altLang="en-US" sz="2400" b="1" i="0" u="none" strike="noStrike" kern="1200" cap="none" spc="0" normalizeH="0" baseline="0" noProof="0" smtClean="0">
                <a:ln>
                  <a:noFill/>
                </a:ln>
                <a:solidFill>
                  <a:srgbClr val="FF0000"/>
                </a:solidFill>
                <a:effectLst/>
                <a:uLnTx/>
                <a:uFillTx/>
                <a:latin typeface="微软雅黑" panose="020B0503020204020204" pitchFamily="34" charset="-122"/>
                <a:ea typeface="+mn-ea"/>
                <a:cs typeface="+mn-cs"/>
              </a:rPr>
              <a:t>共同控制</a:t>
            </a:r>
            <a:r>
              <a:rPr kumimoji="0" lang="zh-CN" altLang="en-US" sz="2400" b="1"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rPr>
              <a:t>的</a:t>
            </a:r>
            <a:r>
              <a:rPr kumimoji="0" lang="zh-CN" altLang="en-US" sz="2400" b="0" i="0" u="none" strike="noStrike" kern="1200" cap="none" spc="0" normalizeH="0" baseline="0" noProof="0" smtClean="0">
                <a:ln>
                  <a:noFill/>
                </a:ln>
                <a:solidFill>
                  <a:srgbClr val="CC0000"/>
                </a:solidFill>
                <a:effectLst/>
                <a:uLnTx/>
                <a:uFillTx/>
                <a:latin typeface="微软雅黑" panose="020B0503020204020204" pitchFamily="34" charset="-122"/>
                <a:ea typeface="+mn-ea"/>
                <a:cs typeface="+mn-cs"/>
              </a:rPr>
              <a:t> </a:t>
            </a:r>
            <a:r>
              <a:rPr kumimoji="0" lang="en-US" altLang="zh-CN" sz="2400" b="1" i="0" u="none" strike="noStrike" kern="1200" cap="none" spc="0" normalizeH="0" baseline="0" noProof="0" smtClean="0">
                <a:ln>
                  <a:noFill/>
                </a:ln>
                <a:solidFill>
                  <a:srgbClr val="3333FF"/>
                </a:solidFill>
                <a:effectLst/>
                <a:uLnTx/>
                <a:uFillTx/>
                <a:latin typeface="微软雅黑" panose="020B0503020204020204" pitchFamily="34" charset="-122"/>
                <a:ea typeface="+mn-ea"/>
                <a:cs typeface="+mn-cs"/>
              </a:rPr>
              <a:t>——</a:t>
            </a:r>
            <a:r>
              <a:rPr kumimoji="0" lang="zh-CN" altLang="en-US" sz="2400" b="1" i="0" u="none" strike="noStrike" kern="1200" cap="none" spc="0" normalizeH="0" baseline="0" noProof="0" smtClean="0">
                <a:ln>
                  <a:noFill/>
                </a:ln>
                <a:solidFill>
                  <a:srgbClr val="3333FF"/>
                </a:solidFill>
                <a:effectLst/>
                <a:uLnTx/>
                <a:uFillTx/>
                <a:latin typeface="微软雅黑" panose="020B0503020204020204" pitchFamily="34" charset="-122"/>
                <a:ea typeface="+mn-ea"/>
                <a:cs typeface="+mn-cs"/>
              </a:rPr>
              <a:t>应将成本法转为权益法 </a:t>
            </a:r>
            <a:endParaRPr kumimoji="0" lang="zh-CN" altLang="en-US" sz="2400" b="1" i="0" u="none" strike="noStrike" kern="1200" cap="none" spc="0" normalizeH="0" baseline="0" noProof="0" smtClean="0">
              <a:ln>
                <a:noFill/>
              </a:ln>
              <a:solidFill>
                <a:srgbClr val="3333FF"/>
              </a:solidFill>
              <a:effectLst/>
              <a:uLnTx/>
              <a:uFillTx/>
              <a:latin typeface="微软雅黑" panose="020B0503020204020204" pitchFamily="34" charset="-122"/>
              <a:ea typeface="+mn-ea"/>
              <a:cs typeface="+mn-cs"/>
            </a:endParaRPr>
          </a:p>
        </p:txBody>
      </p:sp>
      <p:pic>
        <p:nvPicPr>
          <p:cNvPr id="122884" name="Picture 3" descr="j0343449"/>
          <p:cNvPicPr>
            <a:picLocks noChangeAspect="1"/>
          </p:cNvPicPr>
          <p:nvPr/>
        </p:nvPicPr>
        <p:blipFill>
          <a:blip r:embed="rId1"/>
          <a:stretch>
            <a:fillRect/>
          </a:stretch>
        </p:blipFill>
        <p:spPr>
          <a:xfrm>
            <a:off x="8977313" y="4652963"/>
            <a:ext cx="2670175" cy="1511300"/>
          </a:xfrm>
          <a:prstGeom prst="rect">
            <a:avLst/>
          </a:prstGeom>
          <a:noFill/>
          <a:ln w="9525">
            <a:noFill/>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graphicFrame>
        <p:nvGraphicFramePr>
          <p:cNvPr id="230437" name="Group 37"/>
          <p:cNvGraphicFramePr>
            <a:graphicFrameLocks noGrp="1"/>
          </p:cNvGraphicFramePr>
          <p:nvPr/>
        </p:nvGraphicFramePr>
        <p:xfrm>
          <a:off x="3173413" y="2863850"/>
          <a:ext cx="8528050" cy="1000125"/>
        </p:xfrm>
        <a:graphic>
          <a:graphicData uri="http://schemas.openxmlformats.org/drawingml/2006/table">
            <a:tbl>
              <a:tblPr/>
              <a:tblGrid>
                <a:gridCol w="8528050"/>
              </a:tblGrid>
              <a:tr h="1000125">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3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②</a:t>
                      </a: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属于投资成本</a:t>
                      </a:r>
                      <a:r>
                        <a:rPr kumimoji="0" lang="zh-CN" altLang="en-US" sz="20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小于</a:t>
                      </a: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应享有被投资单位可辨认净资产公允价值份额之间的差额</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rPr>
                        <a:t>一方面应调整长期股权投资的账面价值，同时调整留存收益</a:t>
                      </a:r>
                      <a:endPar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lgDash"/>
                      <a:miter lim="800000"/>
                      <a:headEnd type="none" w="med" len="med"/>
                      <a:tailEnd type="none" w="med" len="med"/>
                    </a:lnL>
                    <a:lnR w="12700" cap="flat" cmpd="sng" algn="ctr">
                      <a:solidFill>
                        <a:schemeClr val="tx1"/>
                      </a:solidFill>
                      <a:prstDash val="lgDash"/>
                      <a:miter lim="800000"/>
                      <a:headEnd type="none" w="med" len="med"/>
                      <a:tailEnd type="none" w="med" len="med"/>
                    </a:lnR>
                    <a:lnT w="12700" cap="flat" cmpd="sng" algn="ctr">
                      <a:solidFill>
                        <a:schemeClr val="tx1"/>
                      </a:solidFill>
                      <a:prstDash val="lgDash"/>
                      <a:miter lim="800000"/>
                      <a:headEnd type="none" w="med" len="med"/>
                      <a:tailEnd type="none" w="med" len="med"/>
                    </a:lnT>
                    <a:lnB w="12700" cap="flat" cmpd="sng" algn="ctr">
                      <a:solidFill>
                        <a:schemeClr val="tx1"/>
                      </a:solidFill>
                      <a:prstDash val="lgDash"/>
                      <a:miter lim="800000"/>
                      <a:headEnd type="none" w="med" len="med"/>
                      <a:tailEnd type="none" w="med" len="med"/>
                    </a:lnB>
                    <a:lnTlToBr>
                      <a:noFill/>
                    </a:lnTlToBr>
                    <a:lnBlToTr>
                      <a:noFill/>
                    </a:lnBlToTr>
                    <a:noFill/>
                  </a:tcPr>
                </a:tc>
              </a:tr>
            </a:tbl>
          </a:graphicData>
        </a:graphic>
      </p:graphicFrame>
      <p:graphicFrame>
        <p:nvGraphicFramePr>
          <p:cNvPr id="230445" name="Group 45"/>
          <p:cNvGraphicFramePr>
            <a:graphicFrameLocks noGrp="1"/>
          </p:cNvGraphicFramePr>
          <p:nvPr/>
        </p:nvGraphicFramePr>
        <p:xfrm>
          <a:off x="527050" y="1916113"/>
          <a:ext cx="2443163" cy="4122738"/>
        </p:xfrm>
        <a:graphic>
          <a:graphicData uri="http://schemas.openxmlformats.org/drawingml/2006/table">
            <a:tbl>
              <a:tblPr/>
              <a:tblGrid>
                <a:gridCol w="2443163"/>
              </a:tblGrid>
              <a:tr h="4122738">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30000"/>
                        </a:lnSpc>
                        <a:spcBef>
                          <a:spcPct val="20000"/>
                        </a:spcBef>
                        <a:spcAft>
                          <a:spcPct val="0"/>
                        </a:spcAft>
                        <a:buClrTx/>
                        <a:buSzTx/>
                        <a:buFontTx/>
                        <a:buNone/>
                      </a:pPr>
                      <a:r>
                        <a:rPr kumimoji="0" lang="zh-CN" altLang="en-US" sz="2400" b="0" i="0" u="none" strike="noStrike" cap="none" normalizeH="0" baseline="0" smtClean="0">
                          <a:ln>
                            <a:noFill/>
                          </a:ln>
                          <a:solidFill>
                            <a:srgbClr val="CC0000"/>
                          </a:solidFill>
                          <a:effectLst/>
                          <a:latin typeface="Arial" panose="020B0604020202020204" pitchFamily="34" charset="0"/>
                          <a:ea typeface="微软雅黑" panose="020B0503020204020204" pitchFamily="34" charset="-122"/>
                        </a:rPr>
                        <a:t>其次，</a:t>
                      </a:r>
                      <a:r>
                        <a:rPr kumimoji="0" lang="zh-CN" altLang="en-US" sz="2400" b="0" i="0" u="none" strike="noStrike" cap="none" normalizeH="0" baseline="0" smtClean="0">
                          <a:ln>
                            <a:noFill/>
                          </a:ln>
                          <a:solidFill>
                            <a:srgbClr val="3333FF"/>
                          </a:solidFill>
                          <a:effectLst/>
                          <a:latin typeface="Arial" panose="020B0604020202020204" pitchFamily="34" charset="0"/>
                          <a:ea typeface="微软雅黑" panose="020B0503020204020204" pitchFamily="34" charset="-122"/>
                        </a:rPr>
                        <a:t>比较剩余的长期股权投资</a:t>
                      </a:r>
                      <a:r>
                        <a:rPr kumimoji="0" lang="zh-CN" altLang="en-US" sz="2400" b="1" i="0" u="none" strike="noStrike" cap="none" normalizeH="0" baseline="0" smtClean="0">
                          <a:ln>
                            <a:noFill/>
                          </a:ln>
                          <a:solidFill>
                            <a:srgbClr val="3333FF"/>
                          </a:solidFill>
                          <a:effectLst/>
                          <a:latin typeface="Arial" panose="020B0604020202020204" pitchFamily="34" charset="0"/>
                          <a:ea typeface="微软雅黑" panose="020B0503020204020204" pitchFamily="34" charset="-122"/>
                        </a:rPr>
                        <a:t>成本</a:t>
                      </a:r>
                      <a:r>
                        <a:rPr kumimoji="0" lang="zh-CN" altLang="en-US" sz="2400" b="0" i="0" u="none" strike="noStrike" cap="none" normalizeH="0" baseline="0" smtClean="0">
                          <a:ln>
                            <a:noFill/>
                          </a:ln>
                          <a:solidFill>
                            <a:srgbClr val="000000"/>
                          </a:solidFill>
                          <a:effectLst/>
                          <a:latin typeface="Arial" panose="020B0604020202020204" pitchFamily="34" charset="0"/>
                          <a:ea typeface="微软雅黑" panose="020B0503020204020204" pitchFamily="34" charset="-122"/>
                        </a:rPr>
                        <a:t>与按照剩余持股比例计算原投资时应享有被投资单位可辨认净资产公允价值的</a:t>
                      </a:r>
                      <a:r>
                        <a:rPr kumimoji="0" lang="zh-CN" altLang="en-US" sz="2400" b="1" i="0" u="none" strike="noStrike" cap="none" normalizeH="0" baseline="0" smtClean="0">
                          <a:ln>
                            <a:noFill/>
                          </a:ln>
                          <a:solidFill>
                            <a:srgbClr val="3333FF"/>
                          </a:solidFill>
                          <a:effectLst/>
                          <a:latin typeface="Arial" panose="020B0604020202020204" pitchFamily="34" charset="0"/>
                          <a:ea typeface="微软雅黑" panose="020B0503020204020204" pitchFamily="34" charset="-122"/>
                        </a:rPr>
                        <a:t>份额</a:t>
                      </a:r>
                      <a:endParaRPr kumimoji="0" lang="zh-CN" altLang="en-US" sz="2400" b="1" i="0" u="none" strike="noStrike" cap="none" normalizeH="0" baseline="0" smtClean="0">
                        <a:ln>
                          <a:noFill/>
                        </a:ln>
                        <a:solidFill>
                          <a:srgbClr val="3333FF"/>
                        </a:solidFill>
                        <a:effectLst/>
                        <a:latin typeface="Arial" panose="020B0604020202020204" pitchFamily="34" charset="0"/>
                        <a:ea typeface="微软雅黑" panose="020B0503020204020204" pitchFamily="34" charset="-122"/>
                      </a:endParaRPr>
                    </a:p>
                  </a:txBody>
                  <a:tcPr marL="121904" marR="121904" marT="45731" marB="45731" horzOverflow="overflow">
                    <a:lnL w="12700" cap="flat" cmpd="sng" algn="ctr">
                      <a:solidFill>
                        <a:schemeClr val="tx1"/>
                      </a:solidFill>
                      <a:prstDash val="lgDash"/>
                      <a:miter lim="800000"/>
                      <a:headEnd type="none" w="med" len="med"/>
                      <a:tailEnd type="none" w="med" len="med"/>
                    </a:lnL>
                    <a:lnR w="12700" cap="flat" cmpd="sng" algn="ctr">
                      <a:solidFill>
                        <a:schemeClr val="tx1"/>
                      </a:solidFill>
                      <a:prstDash val="lgDash"/>
                      <a:miter lim="800000"/>
                      <a:headEnd type="none" w="med" len="med"/>
                      <a:tailEnd type="none" w="med" len="med"/>
                    </a:lnR>
                    <a:lnT w="12700" cap="flat" cmpd="sng" algn="ctr">
                      <a:solidFill>
                        <a:schemeClr val="tx1"/>
                      </a:solidFill>
                      <a:prstDash val="lgDash"/>
                      <a:miter lim="800000"/>
                      <a:headEnd type="none" w="med" len="med"/>
                      <a:tailEnd type="none" w="med" len="med"/>
                    </a:lnT>
                    <a:lnB w="12700" cap="flat" cmpd="sng" algn="ctr">
                      <a:solidFill>
                        <a:schemeClr val="tx1"/>
                      </a:solidFill>
                      <a:prstDash val="lgDash"/>
                      <a:miter lim="800000"/>
                      <a:headEnd type="none" w="med" len="med"/>
                      <a:tailEnd type="none" w="med" len="med"/>
                    </a:lnB>
                    <a:lnTlToBr>
                      <a:noFill/>
                    </a:lnTlToBr>
                    <a:lnBlToTr>
                      <a:noFill/>
                    </a:lnBlToTr>
                    <a:noFill/>
                  </a:tcPr>
                </a:tc>
              </a:tr>
            </a:tbl>
          </a:graphicData>
        </a:graphic>
      </p:graphicFrame>
      <p:sp>
        <p:nvSpPr>
          <p:cNvPr id="101390" name="Rectangle 14"/>
          <p:cNvSpPr/>
          <p:nvPr/>
        </p:nvSpPr>
        <p:spPr>
          <a:xfrm>
            <a:off x="3121025" y="2038350"/>
            <a:ext cx="8539163" cy="498475"/>
          </a:xfrm>
          <a:prstGeom prst="rect">
            <a:avLst/>
          </a:prstGeom>
          <a:noFill/>
          <a:ln w="9525" cap="flat" cmpd="sng">
            <a:solidFill>
              <a:srgbClr val="0000CC"/>
            </a:solidFill>
            <a:prstDash val="lgDashDotDot"/>
            <a:miter/>
            <a:headEnd type="none" w="med" len="med"/>
            <a:tailEnd type="none" w="med" len="med"/>
          </a:ln>
        </p:spPr>
        <p:txBody>
          <a:bodyPr lIns="108850" tIns="54425" rIns="108850" bIns="54425">
            <a:spAutoFit/>
          </a:bodyPr>
          <a:p>
            <a:pPr eaLnBrk="1" hangingPunct="1">
              <a:lnSpc>
                <a:spcPct val="125000"/>
              </a:lnSpc>
              <a:buFontTx/>
            </a:pPr>
            <a:r>
              <a:rPr lang="en-US" altLang="zh-CN" sz="2000" b="1" dirty="0">
                <a:latin typeface="微软雅黑" panose="020B0503020204020204" pitchFamily="34" charset="-122"/>
              </a:rPr>
              <a:t>① </a:t>
            </a:r>
            <a:r>
              <a:rPr lang="zh-CN" altLang="en-US" sz="2000" b="1" dirty="0">
                <a:latin typeface="微软雅黑" panose="020B0503020204020204" pitchFamily="34" charset="-122"/>
              </a:rPr>
              <a:t>属于投资作价体现的商誉部分</a:t>
            </a:r>
            <a:r>
              <a:rPr lang="en-US" altLang="zh-CN" sz="2000" b="1" dirty="0">
                <a:latin typeface="微软雅黑" panose="020B0503020204020204" pitchFamily="34" charset="-122"/>
              </a:rPr>
              <a:t>——</a:t>
            </a:r>
            <a:r>
              <a:rPr lang="zh-CN" altLang="en-US" sz="2000" b="1" dirty="0">
                <a:solidFill>
                  <a:srgbClr val="3333FF"/>
                </a:solidFill>
                <a:latin typeface="微软雅黑" panose="020B0503020204020204" pitchFamily="34" charset="-122"/>
              </a:rPr>
              <a:t>不调整长期股权投资的账面价值</a:t>
            </a:r>
            <a:endParaRPr lang="zh-CN" altLang="en-US" sz="2000" b="1" dirty="0">
              <a:solidFill>
                <a:srgbClr val="3333FF"/>
              </a:solidFill>
              <a:latin typeface="微软雅黑" panose="020B0503020204020204" pitchFamily="34" charset="-122"/>
            </a:endParaRPr>
          </a:p>
        </p:txBody>
      </p:sp>
      <p:graphicFrame>
        <p:nvGraphicFramePr>
          <p:cNvPr id="230441" name="Group 41"/>
          <p:cNvGraphicFramePr>
            <a:graphicFrameLocks noGrp="1"/>
          </p:cNvGraphicFramePr>
          <p:nvPr/>
        </p:nvGraphicFramePr>
        <p:xfrm>
          <a:off x="4660900" y="4573588"/>
          <a:ext cx="5834063" cy="1235075"/>
        </p:xfrm>
        <a:graphic>
          <a:graphicData uri="http://schemas.openxmlformats.org/drawingml/2006/table">
            <a:tbl>
              <a:tblPr/>
              <a:tblGrid>
                <a:gridCol w="5834063"/>
              </a:tblGrid>
              <a:tr h="1152525">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借：长期股权投资</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成本</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1087755"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贷：盈余公积</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p>
                      <a:pPr marL="0" marR="0" lvl="0" indent="0" algn="l" defTabSz="1087755" rtl="0" eaLnBrk="1" fontAlgn="base" latinLnBrk="0" hangingPunct="1">
                        <a:lnSpc>
                          <a:spcPct val="125000"/>
                        </a:lnSpc>
                        <a:spcBef>
                          <a:spcPct val="0"/>
                        </a:spcBef>
                        <a:spcAft>
                          <a:spcPct val="0"/>
                        </a:spcAft>
                        <a:buClrTx/>
                        <a:buSzTx/>
                        <a:buFontTx/>
                        <a:buNone/>
                      </a:pP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             利润分配</a:t>
                      </a:r>
                      <a:r>
                        <a:rPr kumimoji="0" lang="en-US" altLang="zh-CN"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rPr>
                        <a:t>未分配利润</a:t>
                      </a:r>
                      <a:endParaRPr kumimoji="0" lang="zh-CN" altLang="en-US" sz="2000" b="1" i="0" u="none" strike="noStrike" cap="none" normalizeH="0" baseline="0" smtClean="0">
                        <a:ln>
                          <a:noFill/>
                        </a:ln>
                        <a:solidFill>
                          <a:srgbClr val="0000CC"/>
                        </a:solidFill>
                        <a:effectLst/>
                        <a:latin typeface="微软雅黑" panose="020B0503020204020204" pitchFamily="34" charset="-122"/>
                        <a:ea typeface="微软雅黑" panose="020B0503020204020204" pitchFamily="34" charset="-122"/>
                      </a:endParaRPr>
                    </a:p>
                  </a:txBody>
                  <a:tcPr marL="121904" marR="121904" marT="45731" marB="45731" horzOverflow="overflow">
                    <a:lnL w="12700" cap="flat" cmpd="sng" algn="ctr">
                      <a:solidFill>
                        <a:schemeClr val="tx1"/>
                      </a:solidFill>
                      <a:prstDash val="lgDash"/>
                      <a:miter lim="800000"/>
                      <a:headEnd type="none" w="med" len="med"/>
                      <a:tailEnd type="none" w="med" len="med"/>
                    </a:lnL>
                    <a:lnR w="12700" cap="flat" cmpd="sng" algn="ctr">
                      <a:solidFill>
                        <a:schemeClr val="tx1"/>
                      </a:solidFill>
                      <a:prstDash val="lgDash"/>
                      <a:miter lim="800000"/>
                      <a:headEnd type="none" w="med" len="med"/>
                      <a:tailEnd type="none" w="med" len="med"/>
                    </a:lnR>
                    <a:lnT w="12700" cap="flat" cmpd="sng" algn="ctr">
                      <a:solidFill>
                        <a:schemeClr val="tx1"/>
                      </a:solidFill>
                      <a:prstDash val="lgDash"/>
                      <a:miter lim="800000"/>
                      <a:headEnd type="none" w="med" len="med"/>
                      <a:tailEnd type="none" w="med" len="med"/>
                    </a:lnT>
                    <a:lnB w="12700" cap="flat" cmpd="sng" algn="ctr">
                      <a:solidFill>
                        <a:schemeClr val="tx1"/>
                      </a:solidFill>
                      <a:prstDash val="lgDash"/>
                      <a:miter lim="800000"/>
                      <a:headEnd type="none" w="med" len="med"/>
                      <a:tailEnd type="none" w="med" len="med"/>
                    </a:lnB>
                    <a:lnTlToBr>
                      <a:noFill/>
                    </a:lnTlToBr>
                    <a:lnBlToTr>
                      <a:noFill/>
                    </a:lnBlToTr>
                    <a:noFill/>
                  </a:tcPr>
                </a:tc>
              </a:tr>
            </a:tbl>
          </a:graphicData>
        </a:graphic>
      </p:graphicFrame>
      <p:sp>
        <p:nvSpPr>
          <p:cNvPr id="101398" name="AutoShape 22"/>
          <p:cNvSpPr/>
          <p:nvPr/>
        </p:nvSpPr>
        <p:spPr>
          <a:xfrm>
            <a:off x="5443538" y="4068763"/>
            <a:ext cx="3362325" cy="360362"/>
          </a:xfrm>
          <a:prstGeom prst="downArrow">
            <a:avLst>
              <a:gd name="adj1" fmla="val 50000"/>
              <a:gd name="adj2" fmla="val 25000"/>
            </a:avLst>
          </a:prstGeom>
          <a:noFill/>
          <a:ln w="9525" cap="flat" cmpd="sng">
            <a:solidFill>
              <a:srgbClr val="0000CC"/>
            </a:solidFill>
            <a:prstDash val="solid"/>
            <a:miter/>
            <a:headEnd type="none" w="med" len="med"/>
            <a:tailEnd type="none" w="med" len="med"/>
          </a:ln>
        </p:spPr>
        <p:txBody>
          <a:bodyPr wrap="none" lIns="108850" tIns="54425" rIns="108850" bIns="54425" anchor="ctr" anchorCtr="0"/>
          <a:p>
            <a:pPr eaLnBrk="1" hangingPunct="1"/>
            <a:endParaRPr lang="zh-CN" altLang="en-US" dirty="0">
              <a:latin typeface="Arial" panose="020B0604020202020204" pitchFamily="34" charset="0"/>
              <a:ea typeface="宋体" panose="02010600030101010101" pitchFamily="2" charset="-122"/>
            </a:endParaRPr>
          </a:p>
        </p:txBody>
      </p:sp>
      <p:sp>
        <p:nvSpPr>
          <p:cNvPr id="101399" name="Rectangle 23"/>
          <p:cNvSpPr/>
          <p:nvPr/>
        </p:nvSpPr>
        <p:spPr>
          <a:xfrm>
            <a:off x="574675" y="1187450"/>
            <a:ext cx="11137900" cy="482600"/>
          </a:xfrm>
          <a:prstGeom prst="rect">
            <a:avLst/>
          </a:prstGeom>
          <a:noFill/>
          <a:ln w="9525" cap="flat" cmpd="sng">
            <a:solidFill>
              <a:srgbClr val="FF3300"/>
            </a:solidFill>
            <a:prstDash val="lgDashDotDot"/>
            <a:miter/>
            <a:headEnd type="none" w="med" len="med"/>
            <a:tailEnd type="none" w="med" len="med"/>
          </a:ln>
        </p:spPr>
        <p:txBody>
          <a:bodyPr lIns="108850" tIns="54425" rIns="108850" bIns="54425">
            <a:spAutoFit/>
          </a:bodyPr>
          <a:p>
            <a:pPr eaLnBrk="1" hangingPunct="1">
              <a:spcBef>
                <a:spcPct val="20000"/>
              </a:spcBef>
              <a:buFontTx/>
            </a:pPr>
            <a:r>
              <a:rPr lang="zh-CN" altLang="en-US" sz="2400" dirty="0">
                <a:solidFill>
                  <a:srgbClr val="CC0000"/>
                </a:solidFill>
                <a:latin typeface="微软雅黑" panose="020B0503020204020204" pitchFamily="34" charset="-122"/>
              </a:rPr>
              <a:t>首先，</a:t>
            </a:r>
            <a:r>
              <a:rPr lang="zh-CN" altLang="en-US" sz="2400" dirty="0">
                <a:solidFill>
                  <a:srgbClr val="000000"/>
                </a:solidFill>
                <a:latin typeface="微软雅黑" panose="020B0503020204020204" pitchFamily="34" charset="-122"/>
              </a:rPr>
              <a:t>应按处置或收回投资的比例结转应终止确认的长期股权投资成本。</a:t>
            </a:r>
            <a:endParaRPr lang="zh-CN" altLang="en-US" sz="2400" dirty="0">
              <a:solidFill>
                <a:srgbClr val="000000"/>
              </a:solidFill>
              <a:latin typeface="微软雅黑" panose="020B0503020204020204" pitchFamily="34" charset="-122"/>
            </a:endParaRPr>
          </a:p>
        </p:txBody>
      </p:sp>
      <p:sp>
        <p:nvSpPr>
          <p:cNvPr id="123928" name="Rectangle 27"/>
          <p:cNvSpPr/>
          <p:nvPr/>
        </p:nvSpPr>
        <p:spPr>
          <a:xfrm>
            <a:off x="3535363" y="679450"/>
            <a:ext cx="3841750" cy="457200"/>
          </a:xfrm>
          <a:prstGeom prst="rect">
            <a:avLst/>
          </a:prstGeom>
          <a:noFill/>
          <a:ln w="9525">
            <a:noFill/>
          </a:ln>
        </p:spPr>
        <p:txBody>
          <a:bodyPr wrap="none">
            <a:spAutoFit/>
          </a:bodyPr>
          <a:p>
            <a:pPr eaLnBrk="1" hangingPunct="1"/>
            <a:r>
              <a:rPr lang="zh-CN" altLang="en-US" sz="2400" b="1" dirty="0">
                <a:solidFill>
                  <a:srgbClr val="CC0000"/>
                </a:solidFill>
                <a:latin typeface="Arial" panose="020B0604020202020204" pitchFamily="34" charset="0"/>
              </a:rPr>
              <a:t>在投资企业个别财务报表中</a:t>
            </a:r>
            <a:endParaRPr lang="zh-CN" altLang="en-US" sz="2400" b="1" dirty="0">
              <a:solidFill>
                <a:srgbClr val="CC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399"/>
                                        </p:tgtEl>
                                        <p:attrNameLst>
                                          <p:attrName>style.visibility</p:attrName>
                                        </p:attrNameLst>
                                      </p:cBhvr>
                                      <p:to>
                                        <p:strVal val="visible"/>
                                      </p:to>
                                    </p:set>
                                    <p:animEffect transition="in" filter="blinds(horizontal)">
                                      <p:cBhvr>
                                        <p:cTn id="7" dur="500"/>
                                        <p:tgtEl>
                                          <p:spTgt spid="10139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0445"/>
                                        </p:tgtEl>
                                        <p:attrNameLst>
                                          <p:attrName>style.visibility</p:attrName>
                                        </p:attrNameLst>
                                      </p:cBhvr>
                                      <p:to>
                                        <p:strVal val="visible"/>
                                      </p:to>
                                    </p:set>
                                    <p:animEffect transition="in" filter="blinds(horizontal)">
                                      <p:cBhvr>
                                        <p:cTn id="12" dur="500"/>
                                        <p:tgtEl>
                                          <p:spTgt spid="23044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1390"/>
                                        </p:tgtEl>
                                        <p:attrNameLst>
                                          <p:attrName>style.visibility</p:attrName>
                                        </p:attrNameLst>
                                      </p:cBhvr>
                                      <p:to>
                                        <p:strVal val="visible"/>
                                      </p:to>
                                    </p:set>
                                    <p:animEffect transition="in" filter="blinds(horizontal)">
                                      <p:cBhvr>
                                        <p:cTn id="17" dur="500"/>
                                        <p:tgtEl>
                                          <p:spTgt spid="10139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30437"/>
                                        </p:tgtEl>
                                        <p:attrNameLst>
                                          <p:attrName>style.visibility</p:attrName>
                                        </p:attrNameLst>
                                      </p:cBhvr>
                                      <p:to>
                                        <p:strVal val="visible"/>
                                      </p:to>
                                    </p:set>
                                    <p:animEffect transition="in" filter="blinds(horizontal)">
                                      <p:cBhvr>
                                        <p:cTn id="22" dur="500"/>
                                        <p:tgtEl>
                                          <p:spTgt spid="23043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101398"/>
                                        </p:tgtEl>
                                        <p:attrNameLst>
                                          <p:attrName>style.visibility</p:attrName>
                                        </p:attrNameLst>
                                      </p:cBhvr>
                                      <p:to>
                                        <p:strVal val="visible"/>
                                      </p:to>
                                    </p:set>
                                    <p:anim calcmode="lin" valueType="num">
                                      <p:cBhvr additive="base">
                                        <p:cTn id="27" dur="500" fill="hold"/>
                                        <p:tgtEl>
                                          <p:spTgt spid="101398"/>
                                        </p:tgtEl>
                                        <p:attrNameLst>
                                          <p:attrName>ppt_x</p:attrName>
                                        </p:attrNameLst>
                                      </p:cBhvr>
                                      <p:tavLst>
                                        <p:tav tm="0">
                                          <p:val>
                                            <p:strVal val="#ppt_x"/>
                                          </p:val>
                                        </p:tav>
                                        <p:tav tm="100000">
                                          <p:val>
                                            <p:strVal val="#ppt_x"/>
                                          </p:val>
                                        </p:tav>
                                      </p:tavLst>
                                    </p:anim>
                                    <p:anim calcmode="lin" valueType="num">
                                      <p:cBhvr additive="base">
                                        <p:cTn id="28" dur="500" fill="hold"/>
                                        <p:tgtEl>
                                          <p:spTgt spid="101398"/>
                                        </p:tgtEl>
                                        <p:attrNameLst>
                                          <p:attrName>ppt_y</p:attrName>
                                        </p:attrNameLst>
                                      </p:cBhvr>
                                      <p:tavLst>
                                        <p:tav tm="0">
                                          <p:val>
                                            <p:strVal val="0-#ppt_h/2"/>
                                          </p:val>
                                        </p:tav>
                                        <p:tav tm="100000">
                                          <p:val>
                                            <p:strVal val="#ppt_y"/>
                                          </p:val>
                                        </p:tav>
                                      </p:tavLst>
                                    </p:anim>
                                  </p:childTnLst>
                                </p:cTn>
                              </p:par>
                              <p:par>
                                <p:cTn id="29" presetID="3" presetClass="entr" presetSubtype="10" fill="hold" nodeType="withEffect">
                                  <p:stCondLst>
                                    <p:cond delay="0"/>
                                  </p:stCondLst>
                                  <p:childTnLst>
                                    <p:set>
                                      <p:cBhvr>
                                        <p:cTn id="30" dur="1" fill="hold">
                                          <p:stCondLst>
                                            <p:cond delay="0"/>
                                          </p:stCondLst>
                                        </p:cTn>
                                        <p:tgtEl>
                                          <p:spTgt spid="230441"/>
                                        </p:tgtEl>
                                        <p:attrNameLst>
                                          <p:attrName>style.visibility</p:attrName>
                                        </p:attrNameLst>
                                      </p:cBhvr>
                                      <p:to>
                                        <p:strVal val="visible"/>
                                      </p:to>
                                    </p:set>
                                    <p:animEffect transition="in" filter="blinds(horizontal)">
                                      <p:cBhvr>
                                        <p:cTn id="31" dur="500"/>
                                        <p:tgtEl>
                                          <p:spTgt spid="230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90" grpId="0" animBg="1"/>
      <p:bldP spid="101398" grpId="0" animBg="1"/>
      <p:bldP spid="101399"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167938" name="Rectangle 2"/>
          <p:cNvSpPr/>
          <p:nvPr/>
        </p:nvSpPr>
        <p:spPr>
          <a:xfrm>
            <a:off x="9659938" y="3074988"/>
            <a:ext cx="2208212" cy="482600"/>
          </a:xfrm>
          <a:prstGeom prst="rect">
            <a:avLst/>
          </a:prstGeom>
          <a:noFill/>
          <a:ln w="9525" cap="flat" cmpd="sng">
            <a:solidFill>
              <a:srgbClr val="CC0000"/>
            </a:solidFill>
            <a:prstDash val="solid"/>
            <a:miter/>
            <a:headEnd type="none" w="med" len="med"/>
            <a:tailEnd type="none" w="med" len="med"/>
          </a:ln>
        </p:spPr>
        <p:txBody>
          <a:bodyPr lIns="108850" tIns="54425" rIns="108850" bIns="54425" anchor="ctr" anchorCtr="0">
            <a:spAutoFit/>
          </a:bodyPr>
          <a:p>
            <a:pPr eaLnBrk="1" hangingPunct="1">
              <a:buFontTx/>
            </a:pPr>
            <a:r>
              <a:rPr lang="zh-CN" altLang="en-US" sz="2400" b="1" dirty="0">
                <a:solidFill>
                  <a:srgbClr val="000000"/>
                </a:solidFill>
                <a:latin typeface="微软雅黑" panose="020B0503020204020204" pitchFamily="34" charset="-122"/>
              </a:rPr>
              <a:t>计入当期损益</a:t>
            </a:r>
            <a:endParaRPr lang="zh-CN" altLang="en-US" sz="2400" b="1" dirty="0">
              <a:solidFill>
                <a:srgbClr val="000000"/>
              </a:solidFill>
              <a:latin typeface="微软雅黑" panose="020B0503020204020204" pitchFamily="34" charset="-122"/>
            </a:endParaRPr>
          </a:p>
        </p:txBody>
      </p:sp>
      <p:sp>
        <p:nvSpPr>
          <p:cNvPr id="124932" name="Rectangle 3"/>
          <p:cNvSpPr/>
          <p:nvPr/>
        </p:nvSpPr>
        <p:spPr>
          <a:xfrm>
            <a:off x="508000" y="893763"/>
            <a:ext cx="2613025" cy="3406775"/>
          </a:xfrm>
          <a:prstGeom prst="rect">
            <a:avLst/>
          </a:prstGeom>
          <a:noFill/>
          <a:ln w="9525" cap="flat" cmpd="sng">
            <a:solidFill>
              <a:srgbClr val="CC0000"/>
            </a:solidFill>
            <a:prstDash val="solid"/>
            <a:miter/>
            <a:headEnd type="none" w="med" len="med"/>
            <a:tailEnd type="none" w="med" len="med"/>
          </a:ln>
        </p:spPr>
        <p:txBody>
          <a:bodyPr lIns="108850" tIns="54425" rIns="108850" bIns="54425">
            <a:spAutoFit/>
          </a:bodyPr>
          <a:p>
            <a:pPr eaLnBrk="1" hangingPunct="1">
              <a:lnSpc>
                <a:spcPct val="135000"/>
              </a:lnSpc>
              <a:spcBef>
                <a:spcPct val="5000"/>
              </a:spcBef>
              <a:buFontTx/>
            </a:pPr>
            <a:r>
              <a:rPr lang="zh-CN" altLang="en-US" sz="2000" b="1" dirty="0">
                <a:solidFill>
                  <a:srgbClr val="3333FF"/>
                </a:solidFill>
                <a:latin typeface="微软雅黑" panose="020B0503020204020204" pitchFamily="34" charset="-122"/>
              </a:rPr>
              <a:t>对于原取得投资后至转变为权益法核算之间被投资单位实现</a:t>
            </a:r>
            <a:r>
              <a:rPr lang="zh-CN" altLang="en-US" sz="2000" b="1" dirty="0">
                <a:solidFill>
                  <a:srgbClr val="FF3300"/>
                </a:solidFill>
                <a:latin typeface="微软雅黑" panose="020B0503020204020204" pitchFamily="34" charset="-122"/>
              </a:rPr>
              <a:t>净损益</a:t>
            </a:r>
            <a:r>
              <a:rPr lang="zh-CN" altLang="en-US" sz="2000" b="1" dirty="0">
                <a:solidFill>
                  <a:srgbClr val="3333FF"/>
                </a:solidFill>
                <a:latin typeface="微软雅黑" panose="020B0503020204020204" pitchFamily="34" charset="-122"/>
              </a:rPr>
              <a:t>中按照持股比例计算应享有份额</a:t>
            </a:r>
            <a:r>
              <a:rPr lang="en-US" altLang="zh-CN" sz="2000" b="1" dirty="0">
                <a:solidFill>
                  <a:srgbClr val="3333FF"/>
                </a:solidFill>
                <a:latin typeface="微软雅黑" panose="020B0503020204020204" pitchFamily="34" charset="-122"/>
              </a:rPr>
              <a:t>——</a:t>
            </a:r>
            <a:r>
              <a:rPr lang="zh-CN" altLang="en-US" sz="2000" b="1" dirty="0">
                <a:latin typeface="微软雅黑" panose="020B0503020204020204" pitchFamily="34" charset="-122"/>
              </a:rPr>
              <a:t>一方面应调整长期股权投资的账面价值，同时</a:t>
            </a:r>
            <a:endParaRPr lang="zh-CN" altLang="en-US" sz="2000" b="1" dirty="0">
              <a:latin typeface="微软雅黑" panose="020B0503020204020204" pitchFamily="34" charset="-122"/>
            </a:endParaRPr>
          </a:p>
        </p:txBody>
      </p:sp>
      <p:sp>
        <p:nvSpPr>
          <p:cNvPr id="167940" name="Rectangle 4"/>
          <p:cNvSpPr/>
          <p:nvPr/>
        </p:nvSpPr>
        <p:spPr>
          <a:xfrm>
            <a:off x="9745663" y="1323975"/>
            <a:ext cx="2112962" cy="482600"/>
          </a:xfrm>
          <a:prstGeom prst="rect">
            <a:avLst/>
          </a:prstGeom>
          <a:noFill/>
          <a:ln w="9525" cap="flat" cmpd="sng">
            <a:solidFill>
              <a:srgbClr val="0000CC"/>
            </a:solidFill>
            <a:prstDash val="solid"/>
            <a:miter/>
            <a:headEnd type="none" w="med" len="med"/>
            <a:tailEnd type="none" w="med" len="med"/>
          </a:ln>
        </p:spPr>
        <p:txBody>
          <a:bodyPr lIns="108850" tIns="54425" rIns="108850" bIns="54425">
            <a:spAutoFit/>
          </a:bodyPr>
          <a:p>
            <a:pPr eaLnBrk="1" hangingPunct="1">
              <a:buFontTx/>
            </a:pPr>
            <a:r>
              <a:rPr lang="zh-CN" altLang="en-US" sz="2400" b="1" dirty="0">
                <a:solidFill>
                  <a:srgbClr val="000000"/>
                </a:solidFill>
                <a:latin typeface="微软雅黑" panose="020B0503020204020204" pitchFamily="34" charset="-122"/>
              </a:rPr>
              <a:t>调整留存收益</a:t>
            </a:r>
            <a:endParaRPr lang="zh-CN" altLang="en-US" sz="2400" b="1" dirty="0">
              <a:solidFill>
                <a:srgbClr val="000000"/>
              </a:solidFill>
              <a:latin typeface="微软雅黑" panose="020B0503020204020204" pitchFamily="34" charset="-122"/>
            </a:endParaRPr>
          </a:p>
        </p:txBody>
      </p:sp>
      <p:sp>
        <p:nvSpPr>
          <p:cNvPr id="167941" name="AutoShape 5"/>
          <p:cNvSpPr/>
          <p:nvPr/>
        </p:nvSpPr>
        <p:spPr>
          <a:xfrm>
            <a:off x="3249613" y="809625"/>
            <a:ext cx="6457950" cy="1524000"/>
          </a:xfrm>
          <a:prstGeom prst="rightArrow">
            <a:avLst>
              <a:gd name="adj1" fmla="val 83120"/>
              <a:gd name="adj2" fmla="val 126144"/>
            </a:avLst>
          </a:prstGeom>
          <a:solidFill>
            <a:srgbClr val="CCFFFF"/>
          </a:solidFill>
          <a:ln w="9525" cap="flat" cmpd="sng">
            <a:solidFill>
              <a:schemeClr val="hlink"/>
            </a:solidFill>
            <a:prstDash val="solid"/>
            <a:miter/>
            <a:headEnd type="none" w="med" len="med"/>
            <a:tailEnd type="none" w="med" len="med"/>
          </a:ln>
        </p:spPr>
        <p:txBody>
          <a:bodyPr wrap="none" lIns="108850" tIns="54425" rIns="108850" bIns="54425" anchor="ctr" anchorCtr="0"/>
          <a:p>
            <a:pPr>
              <a:lnSpc>
                <a:spcPct val="130000"/>
              </a:lnSpc>
              <a:buFontTx/>
            </a:pPr>
            <a:r>
              <a:rPr lang="zh-CN" altLang="en-US" sz="2000" b="1" dirty="0">
                <a:solidFill>
                  <a:srgbClr val="000000"/>
                </a:solidFill>
                <a:latin typeface="微软雅黑" panose="020B0503020204020204" pitchFamily="34" charset="-122"/>
              </a:rPr>
              <a:t>（</a:t>
            </a:r>
            <a:r>
              <a:rPr lang="en-US" altLang="zh-CN" sz="2000" b="1" dirty="0">
                <a:solidFill>
                  <a:srgbClr val="000000"/>
                </a:solidFill>
                <a:latin typeface="微软雅黑" panose="020B0503020204020204" pitchFamily="34" charset="-122"/>
              </a:rPr>
              <a:t>1</a:t>
            </a:r>
            <a:r>
              <a:rPr lang="zh-CN" altLang="en-US" sz="2000" b="1" dirty="0">
                <a:solidFill>
                  <a:srgbClr val="000000"/>
                </a:solidFill>
                <a:latin typeface="微软雅黑" panose="020B0503020204020204" pitchFamily="34" charset="-122"/>
              </a:rPr>
              <a:t>）对于原取得</a:t>
            </a:r>
            <a:r>
              <a:rPr lang="zh-CN" altLang="en-US" sz="2000" b="1" dirty="0">
                <a:solidFill>
                  <a:srgbClr val="C00000"/>
                </a:solidFill>
                <a:latin typeface="微软雅黑" panose="020B0503020204020204" pitchFamily="34" charset="-122"/>
              </a:rPr>
              <a:t>投资时至处置投资当期期初</a:t>
            </a:r>
            <a:endParaRPr lang="zh-CN" altLang="en-US" sz="2000" b="1" dirty="0">
              <a:solidFill>
                <a:srgbClr val="C00000"/>
              </a:solidFill>
              <a:latin typeface="微软雅黑" panose="020B0503020204020204" pitchFamily="34" charset="-122"/>
            </a:endParaRPr>
          </a:p>
          <a:p>
            <a:pPr>
              <a:lnSpc>
                <a:spcPct val="130000"/>
              </a:lnSpc>
              <a:buFontTx/>
            </a:pPr>
            <a:r>
              <a:rPr lang="zh-CN" altLang="en-US" sz="2000" b="1" dirty="0">
                <a:solidFill>
                  <a:srgbClr val="000000"/>
                </a:solidFill>
                <a:latin typeface="微软雅黑" panose="020B0503020204020204" pitchFamily="34" charset="-122"/>
              </a:rPr>
              <a:t>被投资单位实现的净损益</a:t>
            </a:r>
            <a:r>
              <a:rPr lang="zh-CN" altLang="en-US" sz="1600" b="1" dirty="0">
                <a:solidFill>
                  <a:srgbClr val="000000"/>
                </a:solidFill>
                <a:latin typeface="微软雅黑" panose="020B0503020204020204" pitchFamily="34" charset="-122"/>
              </a:rPr>
              <a:t>（扣除已宣告发放的现金股利）</a:t>
            </a:r>
            <a:endParaRPr lang="zh-CN" altLang="en-US" sz="1600" b="1" dirty="0">
              <a:solidFill>
                <a:srgbClr val="000000"/>
              </a:solidFill>
              <a:latin typeface="微软雅黑" panose="020B0503020204020204" pitchFamily="34" charset="-122"/>
            </a:endParaRPr>
          </a:p>
          <a:p>
            <a:pPr>
              <a:lnSpc>
                <a:spcPct val="130000"/>
              </a:lnSpc>
              <a:buFontTx/>
            </a:pPr>
            <a:r>
              <a:rPr lang="zh-CN" altLang="en-US" sz="2000" b="1" dirty="0">
                <a:solidFill>
                  <a:srgbClr val="000000"/>
                </a:solidFill>
                <a:latin typeface="微软雅黑" panose="020B0503020204020204" pitchFamily="34" charset="-122"/>
              </a:rPr>
              <a:t>中应享有的份额</a:t>
            </a:r>
            <a:endParaRPr lang="zh-CN" altLang="en-US" sz="2000" b="1" dirty="0">
              <a:solidFill>
                <a:srgbClr val="000000"/>
              </a:solidFill>
              <a:latin typeface="微软雅黑" panose="020B0503020204020204" pitchFamily="34" charset="-122"/>
            </a:endParaRPr>
          </a:p>
        </p:txBody>
      </p:sp>
      <p:sp>
        <p:nvSpPr>
          <p:cNvPr id="167942" name="AutoShape 6"/>
          <p:cNvSpPr/>
          <p:nvPr/>
        </p:nvSpPr>
        <p:spPr>
          <a:xfrm>
            <a:off x="3251200" y="2743200"/>
            <a:ext cx="6257925" cy="1123950"/>
          </a:xfrm>
          <a:prstGeom prst="rightArrow">
            <a:avLst>
              <a:gd name="adj1" fmla="val 78888"/>
              <a:gd name="adj2" fmla="val 155588"/>
            </a:avLst>
          </a:prstGeom>
          <a:solidFill>
            <a:srgbClr val="CCFFFF"/>
          </a:solidFill>
          <a:ln w="9525" cap="flat" cmpd="sng">
            <a:solidFill>
              <a:schemeClr val="hlink"/>
            </a:solidFill>
            <a:prstDash val="solid"/>
            <a:miter/>
            <a:headEnd type="none" w="med" len="med"/>
            <a:tailEnd type="none" w="med" len="med"/>
          </a:ln>
        </p:spPr>
        <p:txBody>
          <a:bodyPr wrap="none" lIns="108850" tIns="54425" rIns="108850" bIns="54425" anchor="ctr" anchorCtr="0"/>
          <a:p>
            <a:pPr algn="ctr">
              <a:lnSpc>
                <a:spcPct val="130000"/>
              </a:lnSpc>
              <a:buFontTx/>
            </a:pPr>
            <a:r>
              <a:rPr lang="zh-CN" altLang="en-US" sz="2000" b="1" dirty="0">
                <a:latin typeface="微软雅黑" panose="020B0503020204020204" pitchFamily="34" charset="-122"/>
              </a:rPr>
              <a:t>（</a:t>
            </a:r>
            <a:r>
              <a:rPr lang="en-US" altLang="zh-CN" sz="2000" b="1" dirty="0">
                <a:latin typeface="微软雅黑" panose="020B0503020204020204" pitchFamily="34" charset="-122"/>
              </a:rPr>
              <a:t>2</a:t>
            </a:r>
            <a:r>
              <a:rPr lang="zh-CN" altLang="en-US" sz="2000" b="1" dirty="0">
                <a:latin typeface="微软雅黑" panose="020B0503020204020204" pitchFamily="34" charset="-122"/>
              </a:rPr>
              <a:t>）</a:t>
            </a:r>
            <a:r>
              <a:rPr lang="zh-CN" altLang="en-US" sz="2000" b="1" dirty="0">
                <a:solidFill>
                  <a:srgbClr val="CC0000"/>
                </a:solidFill>
                <a:latin typeface="微软雅黑" panose="020B0503020204020204" pitchFamily="34" charset="-122"/>
              </a:rPr>
              <a:t>对于处置投资当期期初至处置投资之日</a:t>
            </a:r>
            <a:endParaRPr lang="zh-CN" altLang="en-US" sz="2000" b="1" dirty="0">
              <a:solidFill>
                <a:srgbClr val="CC0000"/>
              </a:solidFill>
              <a:latin typeface="微软雅黑" panose="020B0503020204020204" pitchFamily="34" charset="-122"/>
            </a:endParaRPr>
          </a:p>
          <a:p>
            <a:pPr algn="ctr">
              <a:lnSpc>
                <a:spcPct val="130000"/>
              </a:lnSpc>
              <a:buFontTx/>
            </a:pPr>
            <a:r>
              <a:rPr lang="zh-CN" altLang="en-US" sz="2000" b="1" dirty="0">
                <a:solidFill>
                  <a:srgbClr val="000000"/>
                </a:solidFill>
                <a:latin typeface="微软雅黑" panose="020B0503020204020204" pitchFamily="34" charset="-122"/>
              </a:rPr>
              <a:t>被投资单位实现的净损益中享有的份额</a:t>
            </a:r>
            <a:endParaRPr lang="zh-CN" altLang="en-US" sz="2000" b="1" dirty="0">
              <a:solidFill>
                <a:srgbClr val="000000"/>
              </a:solidFill>
              <a:latin typeface="微软雅黑" panose="020B0503020204020204" pitchFamily="34" charset="-122"/>
            </a:endParaRPr>
          </a:p>
        </p:txBody>
      </p:sp>
      <p:graphicFrame>
        <p:nvGraphicFramePr>
          <p:cNvPr id="231441" name="Group 17"/>
          <p:cNvGraphicFramePr>
            <a:graphicFrameLocks noGrp="1"/>
          </p:cNvGraphicFramePr>
          <p:nvPr/>
        </p:nvGraphicFramePr>
        <p:xfrm>
          <a:off x="500063" y="4413250"/>
          <a:ext cx="11245850" cy="1760538"/>
        </p:xfrm>
        <a:graphic>
          <a:graphicData uri="http://schemas.openxmlformats.org/drawingml/2006/table">
            <a:tbl>
              <a:tblPr/>
              <a:tblGrid>
                <a:gridCol w="11245850"/>
              </a:tblGrid>
              <a:tr h="1760538">
                <a:tc>
                  <a:txBody>
                    <a:bodyPr/>
                    <a:lstStyle>
                      <a:lvl1pPr defTabSz="1087755" eaLnBrk="0" hangingPunct="0">
                        <a:lnSpc>
                          <a:spcPct val="90000"/>
                        </a:lnSpc>
                        <a:spcBef>
                          <a:spcPts val="1000"/>
                        </a:spcBef>
                        <a:defRPr sz="2400">
                          <a:solidFill>
                            <a:schemeClr val="tx1"/>
                          </a:solidFill>
                          <a:latin typeface="Arial" panose="020B0604020202020204" pitchFamily="34" charset="0"/>
                          <a:ea typeface="微软雅黑" panose="020B0503020204020204" pitchFamily="34" charset="-122"/>
                        </a:defRPr>
                      </a:lvl1pPr>
                      <a:lvl2pPr marL="742950" indent="-285750" defTabSz="1087755" eaLnBrk="0" hangingPunct="0">
                        <a:lnSpc>
                          <a:spcPct val="90000"/>
                        </a:lnSpc>
                        <a:spcBef>
                          <a:spcPts val="500"/>
                        </a:spcBef>
                        <a:defRPr sz="2000">
                          <a:solidFill>
                            <a:schemeClr val="tx1"/>
                          </a:solidFill>
                          <a:latin typeface="Arial" panose="020B0604020202020204" pitchFamily="34" charset="0"/>
                          <a:ea typeface="微软雅黑" panose="020B0503020204020204" pitchFamily="34" charset="-122"/>
                        </a:defRPr>
                      </a:lvl2pPr>
                      <a:lvl3pPr marL="11430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3pPr>
                      <a:lvl4pPr marL="16002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4pPr>
                      <a:lvl5pPr marL="2057400" indent="-228600" defTabSz="1087755" eaLnBrk="0" hangingPunct="0">
                        <a:lnSpc>
                          <a:spcPct val="90000"/>
                        </a:lnSpc>
                        <a:spcBef>
                          <a:spcPts val="500"/>
                        </a:spcBef>
                        <a:defRPr>
                          <a:solidFill>
                            <a:schemeClr val="tx1"/>
                          </a:solidFill>
                          <a:latin typeface="Arial" panose="020B0604020202020204" pitchFamily="34" charset="0"/>
                          <a:ea typeface="微软雅黑" panose="020B0503020204020204" pitchFamily="34" charset="-122"/>
                        </a:defRPr>
                      </a:lvl5pPr>
                      <a:lvl6pPr marL="25146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087755" eaLnBrk="0" fontAlgn="base" hangingPunct="0">
                        <a:lnSpc>
                          <a:spcPct val="90000"/>
                        </a:lnSpc>
                        <a:spcBef>
                          <a:spcPts val="50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algn="l" defTabSz="1087755" rtl="0" eaLnBrk="1" fontAlgn="base" latinLnBrk="0" hangingPunct="1">
                        <a:lnSpc>
                          <a:spcPct val="130000"/>
                        </a:lnSpc>
                        <a:spcBef>
                          <a:spcPct val="10000"/>
                        </a:spcBef>
                        <a:spcAft>
                          <a:spcPct val="0"/>
                        </a:spcAft>
                        <a:buClrTx/>
                        <a:buSzTx/>
                        <a:buFontTx/>
                        <a:buNone/>
                      </a:pPr>
                      <a:r>
                        <a:rPr kumimoji="0" lang="zh-CN" altLang="en-US" sz="2000" b="1" i="0" u="none" strike="noStrike" cap="none" normalizeH="0" baseline="0" smtClean="0">
                          <a:ln>
                            <a:noFill/>
                          </a:ln>
                          <a:solidFill>
                            <a:schemeClr val="tx1"/>
                          </a:solidFill>
                          <a:effectLst/>
                          <a:latin typeface="华文新魏" panose="02010800040101010101" pitchFamily="2" charset="-122"/>
                          <a:ea typeface="微软雅黑" panose="020B0503020204020204" pitchFamily="34" charset="-122"/>
                        </a:rPr>
                        <a:t>对于被投资单位在此期间</a:t>
                      </a:r>
                      <a:r>
                        <a:rPr kumimoji="0" lang="zh-CN" altLang="en-US" sz="2000" b="1" i="0" u="none" strike="noStrike" cap="none" normalizeH="0" baseline="0" smtClean="0">
                          <a:ln>
                            <a:noFill/>
                          </a:ln>
                          <a:solidFill>
                            <a:srgbClr val="CC0000"/>
                          </a:solidFill>
                          <a:effectLst/>
                          <a:latin typeface="华文新魏" panose="02010800040101010101" pitchFamily="2" charset="-122"/>
                          <a:ea typeface="微软雅黑" panose="020B0503020204020204" pitchFamily="34" charset="-122"/>
                        </a:rPr>
                        <a:t>其他综合收益</a:t>
                      </a:r>
                      <a:r>
                        <a:rPr kumimoji="0" lang="zh-CN" altLang="en-US" sz="2000" b="1" i="0" u="none" strike="noStrike" cap="none" normalizeH="0" baseline="0" smtClean="0">
                          <a:ln>
                            <a:noFill/>
                          </a:ln>
                          <a:solidFill>
                            <a:schemeClr val="tx1"/>
                          </a:solidFill>
                          <a:effectLst/>
                          <a:latin typeface="华文新魏" panose="02010800040101010101" pitchFamily="2" charset="-122"/>
                          <a:ea typeface="微软雅黑" panose="020B0503020204020204" pitchFamily="34" charset="-122"/>
                        </a:rPr>
                        <a:t>变动中应享有的份额</a:t>
                      </a:r>
                      <a:r>
                        <a:rPr kumimoji="0" lang="en-US" altLang="zh-CN" sz="20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rgbClr val="3333FF"/>
                          </a:solidFill>
                          <a:effectLst/>
                          <a:latin typeface="华文新魏" panose="02010800040101010101" pitchFamily="2" charset="-122"/>
                          <a:ea typeface="微软雅黑" panose="020B0503020204020204" pitchFamily="34" charset="-122"/>
                        </a:rPr>
                        <a:t>在调整长期股权投资的账面价值的同时，应当计入</a:t>
                      </a:r>
                      <a:r>
                        <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rgbClr val="CC0000"/>
                          </a:solidFill>
                          <a:effectLst/>
                          <a:latin typeface="华文新魏" panose="02010800040101010101" pitchFamily="2" charset="-122"/>
                          <a:ea typeface="微软雅黑" panose="020B0503020204020204" pitchFamily="34" charset="-122"/>
                        </a:rPr>
                        <a:t>其他综合收益</a:t>
                      </a:r>
                      <a:r>
                        <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rgbClr val="3333FF"/>
                          </a:solidFill>
                          <a:effectLst/>
                          <a:latin typeface="华文新魏" panose="02010800040101010101" pitchFamily="2" charset="-122"/>
                          <a:ea typeface="微软雅黑" panose="020B0503020204020204" pitchFamily="34" charset="-122"/>
                        </a:rPr>
                        <a:t>。</a:t>
                      </a:r>
                      <a:r>
                        <a:rPr kumimoji="0" lang="zh-CN" altLang="en-US" sz="2000" b="1" i="0" u="none" strike="noStrike" cap="none" normalizeH="0" baseline="0" smtClean="0">
                          <a:ln>
                            <a:noFill/>
                          </a:ln>
                          <a:solidFill>
                            <a:schemeClr val="tx1"/>
                          </a:solidFill>
                          <a:effectLst/>
                          <a:latin typeface="华文新魏" panose="02010800040101010101" pitchFamily="2" charset="-122"/>
                          <a:ea typeface="微软雅黑" panose="020B0503020204020204" pitchFamily="34" charset="-122"/>
                        </a:rPr>
                        <a:t>除净损益、其他综合收益和利润分配外的</a:t>
                      </a:r>
                      <a:r>
                        <a:rPr kumimoji="0" lang="zh-CN" altLang="en-US" sz="2000" b="1" i="0" u="none" strike="noStrike" cap="none" normalizeH="0" baseline="0" smtClean="0">
                          <a:ln>
                            <a:noFill/>
                          </a:ln>
                          <a:solidFill>
                            <a:srgbClr val="CC0000"/>
                          </a:solidFill>
                          <a:effectLst/>
                          <a:latin typeface="华文新魏" panose="02010800040101010101" pitchFamily="2" charset="-122"/>
                          <a:ea typeface="微软雅黑" panose="020B0503020204020204" pitchFamily="34" charset="-122"/>
                        </a:rPr>
                        <a:t>所有者权益的其他变动中应享有的份额</a:t>
                      </a:r>
                      <a:r>
                        <a:rPr kumimoji="0" lang="en-US" altLang="zh-CN" sz="2000" b="1" i="0" u="none" strike="noStrike" cap="none" normalizeH="0" baseline="0" smtClean="0">
                          <a:ln>
                            <a:noFill/>
                          </a:ln>
                          <a:solidFill>
                            <a:srgbClr val="CC0000"/>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rgbClr val="3333FF"/>
                          </a:solidFill>
                          <a:effectLst/>
                          <a:latin typeface="华文新魏" panose="02010800040101010101" pitchFamily="2" charset="-122"/>
                          <a:ea typeface="微软雅黑" panose="020B0503020204020204" pitchFamily="34" charset="-122"/>
                        </a:rPr>
                        <a:t>在调整长期股权投资的账面价值的同时，应当计入</a:t>
                      </a:r>
                      <a:r>
                        <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rgbClr val="3333FF"/>
                          </a:solidFill>
                          <a:effectLst/>
                          <a:latin typeface="华文新魏" panose="02010800040101010101" pitchFamily="2" charset="-122"/>
                          <a:ea typeface="微软雅黑" panose="020B0503020204020204" pitchFamily="34" charset="-122"/>
                        </a:rPr>
                        <a:t>资本公积</a:t>
                      </a:r>
                      <a:r>
                        <a:rPr kumimoji="0" lang="en-US" altLang="zh-CN"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rgbClr val="3333FF"/>
                          </a:solidFill>
                          <a:effectLst/>
                          <a:latin typeface="华文新魏" panose="02010800040101010101" pitchFamily="2" charset="-122"/>
                          <a:ea typeface="微软雅黑" panose="020B0503020204020204" pitchFamily="34" charset="-122"/>
                        </a:rPr>
                        <a:t>其他资本公积</a:t>
                      </a:r>
                      <a:r>
                        <a:rPr kumimoji="0" lang="zh-CN" altLang="en-US" sz="2000" b="1" i="0" u="none" strike="noStrike" cap="none" normalizeH="0" baseline="0" smtClean="0">
                          <a:ln>
                            <a:noFill/>
                          </a:ln>
                          <a:solidFill>
                            <a:srgbClr val="3333FF"/>
                          </a:solidFill>
                          <a:effectLst/>
                          <a:latin typeface="微软雅黑" panose="020B0503020204020204" pitchFamily="34" charset="-122"/>
                          <a:ea typeface="微软雅黑" panose="020B0503020204020204" pitchFamily="34" charset="-122"/>
                        </a:rPr>
                        <a:t>”</a:t>
                      </a:r>
                      <a:r>
                        <a:rPr kumimoji="0" lang="zh-CN" altLang="en-US" sz="2000" b="1" i="0" u="none" strike="noStrike" cap="none" normalizeH="0" baseline="0" smtClean="0">
                          <a:ln>
                            <a:noFill/>
                          </a:ln>
                          <a:solidFill>
                            <a:srgbClr val="3333FF"/>
                          </a:solidFill>
                          <a:effectLst/>
                          <a:latin typeface="华文新魏" panose="02010800040101010101" pitchFamily="2" charset="-122"/>
                          <a:ea typeface="微软雅黑" panose="020B0503020204020204" pitchFamily="34" charset="-122"/>
                        </a:rPr>
                        <a:t>。</a:t>
                      </a:r>
                      <a:endParaRPr kumimoji="0" lang="zh-CN" altLang="en-US" sz="2000" b="1" i="0" u="none" strike="noStrike" cap="none" normalizeH="0" baseline="0" smtClean="0">
                        <a:ln>
                          <a:noFill/>
                        </a:ln>
                        <a:solidFill>
                          <a:srgbClr val="3333FF"/>
                        </a:solidFill>
                        <a:effectLst/>
                        <a:latin typeface="华文新魏" panose="02010800040101010101" pitchFamily="2" charset="-122"/>
                        <a:ea typeface="微软雅黑" panose="020B0503020204020204" pitchFamily="34" charset="-122"/>
                      </a:endParaRPr>
                    </a:p>
                  </a:txBody>
                  <a:tcPr marL="121904" marR="121904" marT="45731" marB="45731" horzOverflow="overflow">
                    <a:lnL w="12700" cap="flat" cmpd="sng" algn="ctr">
                      <a:solidFill>
                        <a:schemeClr val="tx1"/>
                      </a:solidFill>
                      <a:prstDash val="lgDash"/>
                      <a:miter lim="800000"/>
                      <a:headEnd type="none" w="med" len="med"/>
                      <a:tailEnd type="none" w="med" len="med"/>
                    </a:lnL>
                    <a:lnR w="12700" cap="flat" cmpd="sng" algn="ctr">
                      <a:solidFill>
                        <a:schemeClr val="tx1"/>
                      </a:solidFill>
                      <a:prstDash val="lgDash"/>
                      <a:miter lim="800000"/>
                      <a:headEnd type="none" w="med" len="med"/>
                      <a:tailEnd type="none" w="med" len="med"/>
                    </a:lnR>
                    <a:lnT w="12700" cap="flat" cmpd="sng" algn="ctr">
                      <a:solidFill>
                        <a:schemeClr val="tx1"/>
                      </a:solidFill>
                      <a:prstDash val="lgDash"/>
                      <a:miter lim="800000"/>
                      <a:headEnd type="none" w="med" len="med"/>
                      <a:tailEnd type="none" w="med" len="med"/>
                    </a:lnT>
                    <a:lnB w="12700" cap="flat" cmpd="sng" algn="ctr">
                      <a:solidFill>
                        <a:schemeClr val="tx1"/>
                      </a:solidFill>
                      <a:prstDash val="lgDash"/>
                      <a:miter lim="800000"/>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67941"/>
                                        </p:tgtEl>
                                        <p:attrNameLst>
                                          <p:attrName>style.visibility</p:attrName>
                                        </p:attrNameLst>
                                      </p:cBhvr>
                                      <p:to>
                                        <p:strVal val="visible"/>
                                      </p:to>
                                    </p:set>
                                    <p:animEffect transition="in" filter="slide(fromLeft)">
                                      <p:cBhvr>
                                        <p:cTn id="7" dur="500"/>
                                        <p:tgtEl>
                                          <p:spTgt spid="1679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7940"/>
                                        </p:tgtEl>
                                        <p:attrNameLst>
                                          <p:attrName>style.visibility</p:attrName>
                                        </p:attrNameLst>
                                      </p:cBhvr>
                                      <p:to>
                                        <p:strVal val="visible"/>
                                      </p:to>
                                    </p:set>
                                    <p:animEffect transition="in" filter="blinds(horizontal)">
                                      <p:cBhvr>
                                        <p:cTn id="12" dur="500"/>
                                        <p:tgtEl>
                                          <p:spTgt spid="167940"/>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67942"/>
                                        </p:tgtEl>
                                        <p:attrNameLst>
                                          <p:attrName>style.visibility</p:attrName>
                                        </p:attrNameLst>
                                      </p:cBhvr>
                                      <p:to>
                                        <p:strVal val="visible"/>
                                      </p:to>
                                    </p:set>
                                    <p:animEffect transition="in" filter="slide(fromLeft)">
                                      <p:cBhvr>
                                        <p:cTn id="16" dur="500"/>
                                        <p:tgtEl>
                                          <p:spTgt spid="16794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67938"/>
                                        </p:tgtEl>
                                        <p:attrNameLst>
                                          <p:attrName>style.visibility</p:attrName>
                                        </p:attrNameLst>
                                      </p:cBhvr>
                                      <p:to>
                                        <p:strVal val="visible"/>
                                      </p:to>
                                    </p:set>
                                    <p:animEffect transition="in" filter="blinds(horizontal)">
                                      <p:cBhvr>
                                        <p:cTn id="21" dur="500"/>
                                        <p:tgtEl>
                                          <p:spTgt spid="16793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31441"/>
                                        </p:tgtEl>
                                        <p:attrNameLst>
                                          <p:attrName>style.visibility</p:attrName>
                                        </p:attrNameLst>
                                      </p:cBhvr>
                                      <p:to>
                                        <p:strVal val="visible"/>
                                      </p:to>
                                    </p:set>
                                    <p:animEffect transition="in" filter="blinds(horizontal)">
                                      <p:cBhvr>
                                        <p:cTn id="26" dur="500"/>
                                        <p:tgtEl>
                                          <p:spTgt spid="231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animBg="1"/>
      <p:bldP spid="167940" grpId="0" animBg="1"/>
      <p:bldP spid="167941" grpId="0" animBg="1"/>
      <p:bldP spid="167942" grpId="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ID" val="_2*i*1"/>
  <p:tag name="KSO_WM_UNIT_LAYERLEVEL" val="1"/>
  <p:tag name="KSO_WM_TAG_VERSION" val="1.0"/>
  <p:tag name="KSO_WM_BEAUTIFY_FLAG" val="#wm#"/>
  <p:tag name="KSO_WM_UNIT_TYPE" val="i"/>
  <p:tag name="KSO_WM_UNIT_INDEX" val="1"/>
  <p:tag name="KSO_WM_UNIT_DIAGRAM_ISNUMVISUAL" val="0"/>
  <p:tag name="KSO_WM_UNIT_DIAGRAM_ISREFERUNIT"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xml><?xml version="1.0" encoding="utf-8"?>
<p:tagLst xmlns:p="http://schemas.openxmlformats.org/presentationml/2006/main">
  <p:tag name="KSO_WM_TAG_VERSION" val="1.0"/>
  <p:tag name="KSO_WM_BEAUTIFY_FLAG" val="#wm#"/>
  <p:tag name="KSO_WM_COMBINE_RELATE_SLIDE_ID" val="background20181944_1"/>
  <p:tag name="KSO_WM_TEMPLATE_CATEGORY" val="custom"/>
  <p:tag name="KSO_WM_TEMPLATE_INDEX" val="20196576"/>
  <p:tag name="KSO_WM_TEMPLATE_SUBCATEGORY" val="0"/>
  <p:tag name="KSO_WM_TEMPLATE_THUMBS_INDEX" val="1"/>
</p:tagLst>
</file>

<file path=ppt/tags/tag65.xml><?xml version="1.0" encoding="utf-8"?>
<p:tagLst xmlns:p="http://schemas.openxmlformats.org/presentationml/2006/main">
  <p:tag name="commondata" val="eyJoZGlkIjoiNTAyZDhiYzg3Yjk5NTBiZGNmOTM4MjBlODIyNTIzNDM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自定义 2">
      <a:dk1>
        <a:srgbClr val="20517C"/>
      </a:dk1>
      <a:lt1>
        <a:srgbClr val="FFFFFF"/>
      </a:lt1>
      <a:dk2>
        <a:srgbClr val="20517C"/>
      </a:dk2>
      <a:lt2>
        <a:srgbClr val="FFFFFF"/>
      </a:lt2>
      <a:accent1>
        <a:srgbClr val="20517C"/>
      </a:accent1>
      <a:accent2>
        <a:srgbClr val="FFFFFF"/>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square" rtlCol="0">
        <a:spAutoFit/>
      </a:bodyPr>
      <a:lstStyle>
        <a:defPPr>
          <a:lnSpc>
            <a:spcPct val="95000"/>
          </a:lnSpc>
          <a:defRPr sz="1600" b="0" dirty="0" smtClean="0">
            <a:latin typeface="张海山锐谐体" panose="02000000000000000000" pitchFamily="2" charset="-122"/>
            <a:ea typeface="张海山锐谐体" panose="02000000000000000000"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2">
      <a:dk1>
        <a:sysClr val="windowText" lastClr="000000"/>
      </a:dk1>
      <a:lt1>
        <a:sysClr val="window" lastClr="FFFFFF"/>
      </a:lt1>
      <a:dk2>
        <a:srgbClr val="262626"/>
      </a:dk2>
      <a:lt2>
        <a:srgbClr val="EEECE1"/>
      </a:lt2>
      <a:accent1>
        <a:srgbClr val="FFFFFF"/>
      </a:accent1>
      <a:accent2>
        <a:srgbClr val="1B1E1F"/>
      </a:accent2>
      <a:accent3>
        <a:srgbClr val="9BBB59"/>
      </a:accent3>
      <a:accent4>
        <a:srgbClr val="8064A2"/>
      </a:accent4>
      <a:accent5>
        <a:srgbClr val="4BACC6"/>
      </a:accent5>
      <a:accent6>
        <a:srgbClr val="F79646"/>
      </a:accent6>
      <a:hlink>
        <a:srgbClr val="0000FF"/>
      </a:hlink>
      <a:folHlink>
        <a:srgbClr val="800080"/>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32288</Words>
  <Application>WPS 演示</Application>
  <PresentationFormat>宽屏</PresentationFormat>
  <Paragraphs>1812</Paragraphs>
  <Slides>123</Slides>
  <Notes>10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123</vt:i4>
      </vt:variant>
    </vt:vector>
  </HeadingPairs>
  <TitlesOfParts>
    <vt:vector size="139" baseType="lpstr">
      <vt:lpstr>Arial</vt:lpstr>
      <vt:lpstr>宋体</vt:lpstr>
      <vt:lpstr>Wingdings</vt:lpstr>
      <vt:lpstr>微软雅黑</vt:lpstr>
      <vt:lpstr>张海山锐谐体</vt:lpstr>
      <vt:lpstr>华文细黑</vt:lpstr>
      <vt:lpstr>Calibri</vt:lpstr>
      <vt:lpstr>黑体</vt:lpstr>
      <vt:lpstr>华文新魏</vt:lpstr>
      <vt:lpstr>Arial Unicode MS</vt:lpstr>
      <vt:lpstr>华文楷体</vt:lpstr>
      <vt:lpstr>Times New Roman</vt:lpstr>
      <vt:lpstr>Lucida Sans Unicode</vt:lpstr>
      <vt:lpstr>Arial Narrow</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长期股权投资</vt:lpstr>
      <vt:lpstr>PowerPoint 演示文稿</vt:lpstr>
      <vt:lpstr>PowerPoint 演示文稿</vt:lpstr>
      <vt:lpstr>PowerPoint 演示文稿</vt:lpstr>
      <vt:lpstr>PowerPoint 演示文稿</vt:lpstr>
      <vt:lpstr>PowerPoint 演示文稿</vt:lpstr>
      <vt:lpstr>         长期股权投资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六、长期股权投资的列报 </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尚恩</cp:lastModifiedBy>
  <cp:revision>104</cp:revision>
  <dcterms:created xsi:type="dcterms:W3CDTF">2016-08-31T08:07:00Z</dcterms:created>
  <dcterms:modified xsi:type="dcterms:W3CDTF">2024-06-28T03:07:41Z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BABC9298CBCC4AE282D442965BD95134_12</vt:lpwstr>
  </property>
</Properties>
</file>