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146"/>
  </p:handoutMasterIdLst>
  <p:sldIdLst>
    <p:sldId id="256" r:id="rId3"/>
    <p:sldId id="270" r:id="rId4"/>
    <p:sldId id="732" r:id="rId5"/>
    <p:sldId id="262" r:id="rId6"/>
    <p:sldId id="735" r:id="rId8"/>
    <p:sldId id="261" r:id="rId9"/>
    <p:sldId id="736" r:id="rId10"/>
    <p:sldId id="738" r:id="rId11"/>
    <p:sldId id="737" r:id="rId12"/>
    <p:sldId id="740" r:id="rId13"/>
    <p:sldId id="739" r:id="rId14"/>
    <p:sldId id="743" r:id="rId15"/>
    <p:sldId id="741" r:id="rId16"/>
    <p:sldId id="742" r:id="rId17"/>
    <p:sldId id="744" r:id="rId18"/>
    <p:sldId id="746" r:id="rId19"/>
    <p:sldId id="747" r:id="rId20"/>
    <p:sldId id="748" r:id="rId21"/>
    <p:sldId id="749" r:id="rId22"/>
    <p:sldId id="745" r:id="rId23"/>
    <p:sldId id="750" r:id="rId24"/>
    <p:sldId id="752" r:id="rId25"/>
    <p:sldId id="753" r:id="rId26"/>
    <p:sldId id="754" r:id="rId27"/>
    <p:sldId id="755" r:id="rId28"/>
    <p:sldId id="756" r:id="rId29"/>
    <p:sldId id="757" r:id="rId30"/>
    <p:sldId id="758" r:id="rId31"/>
    <p:sldId id="751" r:id="rId32"/>
    <p:sldId id="759" r:id="rId33"/>
    <p:sldId id="761" r:id="rId34"/>
    <p:sldId id="762" r:id="rId35"/>
    <p:sldId id="763" r:id="rId36"/>
    <p:sldId id="764" r:id="rId37"/>
    <p:sldId id="760" r:id="rId38"/>
    <p:sldId id="765" r:id="rId39"/>
    <p:sldId id="767" r:id="rId40"/>
    <p:sldId id="768" r:id="rId41"/>
    <p:sldId id="766" r:id="rId42"/>
    <p:sldId id="769" r:id="rId43"/>
    <p:sldId id="771" r:id="rId44"/>
    <p:sldId id="770" r:id="rId45"/>
    <p:sldId id="772" r:id="rId46"/>
    <p:sldId id="774" r:id="rId47"/>
    <p:sldId id="775" r:id="rId48"/>
    <p:sldId id="776" r:id="rId49"/>
    <p:sldId id="777" r:id="rId50"/>
    <p:sldId id="778" r:id="rId51"/>
    <p:sldId id="779" r:id="rId52"/>
    <p:sldId id="780" r:id="rId53"/>
    <p:sldId id="782" r:id="rId54"/>
    <p:sldId id="783" r:id="rId55"/>
    <p:sldId id="784" r:id="rId56"/>
    <p:sldId id="785" r:id="rId57"/>
    <p:sldId id="773" r:id="rId58"/>
    <p:sldId id="786" r:id="rId59"/>
    <p:sldId id="788" r:id="rId60"/>
    <p:sldId id="789" r:id="rId61"/>
    <p:sldId id="790" r:id="rId62"/>
    <p:sldId id="791" r:id="rId63"/>
    <p:sldId id="792" r:id="rId64"/>
    <p:sldId id="793" r:id="rId65"/>
    <p:sldId id="794" r:id="rId66"/>
    <p:sldId id="795" r:id="rId67"/>
    <p:sldId id="796" r:id="rId68"/>
    <p:sldId id="797" r:id="rId69"/>
    <p:sldId id="798" r:id="rId70"/>
    <p:sldId id="799" r:id="rId71"/>
    <p:sldId id="800" r:id="rId72"/>
    <p:sldId id="801" r:id="rId73"/>
    <p:sldId id="802" r:id="rId74"/>
    <p:sldId id="803" r:id="rId75"/>
    <p:sldId id="804" r:id="rId76"/>
    <p:sldId id="805" r:id="rId77"/>
    <p:sldId id="806" r:id="rId78"/>
    <p:sldId id="807" r:id="rId79"/>
    <p:sldId id="808" r:id="rId80"/>
    <p:sldId id="809" r:id="rId81"/>
    <p:sldId id="810" r:id="rId82"/>
    <p:sldId id="811" r:id="rId83"/>
    <p:sldId id="812" r:id="rId84"/>
    <p:sldId id="813" r:id="rId85"/>
    <p:sldId id="814" r:id="rId86"/>
    <p:sldId id="815" r:id="rId87"/>
    <p:sldId id="816" r:id="rId88"/>
    <p:sldId id="817" r:id="rId89"/>
    <p:sldId id="818" r:id="rId90"/>
    <p:sldId id="734" r:id="rId91"/>
    <p:sldId id="787" r:id="rId92"/>
    <p:sldId id="820" r:id="rId93"/>
    <p:sldId id="821" r:id="rId94"/>
    <p:sldId id="823" r:id="rId95"/>
    <p:sldId id="825" r:id="rId96"/>
    <p:sldId id="826" r:id="rId97"/>
    <p:sldId id="824" r:id="rId98"/>
    <p:sldId id="827" r:id="rId99"/>
    <p:sldId id="828" r:id="rId100"/>
    <p:sldId id="829" r:id="rId101"/>
    <p:sldId id="822" r:id="rId102"/>
    <p:sldId id="831" r:id="rId103"/>
    <p:sldId id="830" r:id="rId104"/>
    <p:sldId id="832" r:id="rId105"/>
    <p:sldId id="834" r:id="rId106"/>
    <p:sldId id="819" r:id="rId107"/>
    <p:sldId id="833" r:id="rId108"/>
    <p:sldId id="835" r:id="rId109"/>
    <p:sldId id="839" r:id="rId110"/>
    <p:sldId id="840" r:id="rId111"/>
    <p:sldId id="841" r:id="rId112"/>
    <p:sldId id="838" r:id="rId113"/>
    <p:sldId id="842" r:id="rId114"/>
    <p:sldId id="845" r:id="rId115"/>
    <p:sldId id="846" r:id="rId116"/>
    <p:sldId id="847" r:id="rId117"/>
    <p:sldId id="848" r:id="rId118"/>
    <p:sldId id="849" r:id="rId119"/>
    <p:sldId id="850" r:id="rId120"/>
    <p:sldId id="851" r:id="rId121"/>
    <p:sldId id="852" r:id="rId122"/>
    <p:sldId id="853" r:id="rId123"/>
    <p:sldId id="854" r:id="rId124"/>
    <p:sldId id="855" r:id="rId125"/>
    <p:sldId id="856" r:id="rId126"/>
    <p:sldId id="837" r:id="rId127"/>
    <p:sldId id="857" r:id="rId128"/>
    <p:sldId id="844" r:id="rId129"/>
    <p:sldId id="858" r:id="rId130"/>
    <p:sldId id="862" r:id="rId131"/>
    <p:sldId id="860" r:id="rId132"/>
    <p:sldId id="861" r:id="rId133"/>
    <p:sldId id="863" r:id="rId134"/>
    <p:sldId id="864" r:id="rId135"/>
    <p:sldId id="865" r:id="rId136"/>
    <p:sldId id="867" r:id="rId137"/>
    <p:sldId id="866" r:id="rId138"/>
    <p:sldId id="868" r:id="rId139"/>
    <p:sldId id="869" r:id="rId140"/>
    <p:sldId id="870" r:id="rId141"/>
    <p:sldId id="871" r:id="rId142"/>
    <p:sldId id="872" r:id="rId143"/>
    <p:sldId id="733" r:id="rId144"/>
    <p:sldId id="266" r:id="rId145"/>
  </p:sldIdLst>
  <p:sldSz cx="9144000" cy="5143500" type="screen16x9"/>
  <p:notesSz cx="6858000" cy="9144000"/>
  <p:custDataLst>
    <p:tags r:id="rId151"/>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XTX"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44546A"/>
    <a:srgbClr val="F2F2F2"/>
    <a:srgbClr val="2A9166"/>
    <a:srgbClr val="00B050"/>
    <a:srgbClr val="4C4B50"/>
    <a:srgbClr val="92D050"/>
    <a:srgbClr val="385FA5"/>
    <a:srgbClr val="C66626"/>
    <a:srgbClr val="BC56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83" autoAdjust="0"/>
    <p:restoredTop sz="94660"/>
  </p:normalViewPr>
  <p:slideViewPr>
    <p:cSldViewPr snapToGrid="0">
      <p:cViewPr varScale="1">
        <p:scale>
          <a:sx n="101" d="100"/>
          <a:sy n="101" d="100"/>
        </p:scale>
        <p:origin x="552" y="48"/>
      </p:cViewPr>
      <p:guideLst/>
    </p:cSldViewPr>
  </p:slideViewPr>
  <p:notesTextViewPr>
    <p:cViewPr>
      <p:scale>
        <a:sx n="1" d="1"/>
        <a:sy n="1" d="1"/>
      </p:scale>
      <p:origin x="0" y="0"/>
    </p:cViewPr>
  </p:notesTextViewPr>
  <p:notesViewPr>
    <p:cSldViewPr snapToGrid="0">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1" Type="http://schemas.openxmlformats.org/officeDocument/2006/relationships/tags" Target="tags/tag4.xml"/><Relationship Id="rId150" Type="http://schemas.openxmlformats.org/officeDocument/2006/relationships/commentAuthors" Target="commentAuthors.xml"/><Relationship Id="rId15" Type="http://schemas.openxmlformats.org/officeDocument/2006/relationships/slide" Target="slides/slide12.xml"/><Relationship Id="rId149" Type="http://schemas.openxmlformats.org/officeDocument/2006/relationships/tableStyles" Target="tableStyles.xml"/><Relationship Id="rId148" Type="http://schemas.openxmlformats.org/officeDocument/2006/relationships/viewProps" Target="viewProps.xml"/><Relationship Id="rId147" Type="http://schemas.openxmlformats.org/officeDocument/2006/relationships/presProps" Target="presProps.xml"/><Relationship Id="rId146" Type="http://schemas.openxmlformats.org/officeDocument/2006/relationships/handoutMaster" Target="handoutMasters/handoutMaster1.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FDCA0E-4533-4C14-8119-3DB0DC8974A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42FF93-2290-4B04-ABA1-CB72DB4D042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0AC0F0-A91D-4866-A6B8-27496AC634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60849D-02BB-4D76-B7F3-74B791AB69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60849D-02BB-4D76-B7F3-74B791AB69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
        <p:nvSpPr>
          <p:cNvPr id="12" name="任意多边形 11"/>
          <p:cNvSpPr/>
          <p:nvPr userDrawn="1"/>
        </p:nvSpPr>
        <p:spPr>
          <a:xfrm>
            <a:off x="3532245" y="2143150"/>
            <a:ext cx="6350" cy="4763"/>
          </a:xfrm>
          <a:custGeom>
            <a:avLst/>
            <a:gdLst>
              <a:gd name="connsiteX0" fmla="*/ 6805 w 7344"/>
              <a:gd name="connsiteY0" fmla="*/ 0 h 5371"/>
              <a:gd name="connsiteX1" fmla="*/ 7344 w 7344"/>
              <a:gd name="connsiteY1" fmla="*/ 5371 h 5371"/>
              <a:gd name="connsiteX2" fmla="*/ 0 w 7344"/>
              <a:gd name="connsiteY2" fmla="*/ 5371 h 5371"/>
              <a:gd name="connsiteX3" fmla="*/ 6805 w 7344"/>
              <a:gd name="connsiteY3" fmla="*/ 0 h 5371"/>
            </a:gdLst>
            <a:ahLst/>
            <a:cxnLst>
              <a:cxn ang="0">
                <a:pos x="connsiteX0" y="connsiteY0"/>
              </a:cxn>
              <a:cxn ang="0">
                <a:pos x="connsiteX1" y="connsiteY1"/>
              </a:cxn>
              <a:cxn ang="0">
                <a:pos x="connsiteX2" y="connsiteY2"/>
              </a:cxn>
              <a:cxn ang="0">
                <a:pos x="connsiteX3" y="connsiteY3"/>
              </a:cxn>
            </a:cxnLst>
            <a:rect l="l" t="t" r="r" b="b"/>
            <a:pathLst>
              <a:path w="7344" h="5371">
                <a:moveTo>
                  <a:pt x="6805" y="0"/>
                </a:moveTo>
                <a:lnTo>
                  <a:pt x="7344" y="5371"/>
                </a:lnTo>
                <a:lnTo>
                  <a:pt x="0" y="5371"/>
                </a:lnTo>
                <a:lnTo>
                  <a:pt x="680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a:p>
        </p:txBody>
      </p:sp>
      <p:sp>
        <p:nvSpPr>
          <p:cNvPr id="14" name="任意多边形 13"/>
          <p:cNvSpPr/>
          <p:nvPr userDrawn="1"/>
        </p:nvSpPr>
        <p:spPr>
          <a:xfrm>
            <a:off x="7616659" y="2251094"/>
            <a:ext cx="3174" cy="4763"/>
          </a:xfrm>
          <a:custGeom>
            <a:avLst/>
            <a:gdLst>
              <a:gd name="connsiteX0" fmla="*/ 602 w 3109"/>
              <a:gd name="connsiteY0" fmla="*/ 0 h 6008"/>
              <a:gd name="connsiteX1" fmla="*/ 3109 w 3109"/>
              <a:gd name="connsiteY1" fmla="*/ 253 h 6008"/>
              <a:gd name="connsiteX2" fmla="*/ 0 w 3109"/>
              <a:gd name="connsiteY2" fmla="*/ 6008 h 6008"/>
              <a:gd name="connsiteX3" fmla="*/ 602 w 3109"/>
              <a:gd name="connsiteY3" fmla="*/ 0 h 6008"/>
            </a:gdLst>
            <a:ahLst/>
            <a:cxnLst>
              <a:cxn ang="0">
                <a:pos x="connsiteX0" y="connsiteY0"/>
              </a:cxn>
              <a:cxn ang="0">
                <a:pos x="connsiteX1" y="connsiteY1"/>
              </a:cxn>
              <a:cxn ang="0">
                <a:pos x="connsiteX2" y="connsiteY2"/>
              </a:cxn>
              <a:cxn ang="0">
                <a:pos x="connsiteX3" y="connsiteY3"/>
              </a:cxn>
            </a:cxnLst>
            <a:rect l="l" t="t" r="r" b="b"/>
            <a:pathLst>
              <a:path w="3109" h="6008">
                <a:moveTo>
                  <a:pt x="602" y="0"/>
                </a:moveTo>
                <a:lnTo>
                  <a:pt x="3109" y="253"/>
                </a:lnTo>
                <a:lnTo>
                  <a:pt x="0" y="6008"/>
                </a:lnTo>
                <a:lnTo>
                  <a:pt x="60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170A5DE6-6BAC-4F97-9567-A6CB42FE50DA}" type="datetime1">
              <a:rPr lang="zh-CN" altLang="en-US" smtClean="0"/>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2" name="标题 1"/>
          <p:cNvSpPr>
            <a:spLocks noGrp="1" noChangeAspect="1"/>
          </p:cNvSpPr>
          <p:nvPr>
            <p:ph type="ctrTitle" hasCustomPrompt="1"/>
          </p:nvPr>
        </p:nvSpPr>
        <p:spPr>
          <a:xfrm>
            <a:off x="361950" y="1505895"/>
            <a:ext cx="5086001" cy="637255"/>
          </a:xfrm>
          <a:prstGeom prst="rect">
            <a:avLst/>
          </a:prstGeom>
        </p:spPr>
        <p:txBody>
          <a:bodyPr anchor="b">
            <a:noAutofit/>
          </a:bodyPr>
          <a:lstStyle>
            <a:lvl1pPr algn="ctr">
              <a:defRPr sz="3200" b="1" baseline="0">
                <a:solidFill>
                  <a:schemeClr val="tx1"/>
                </a:solidFill>
                <a:latin typeface="Times New Roman" panose="02020603050405020304" pitchFamily="18" charset="0"/>
                <a:ea typeface="黑体" panose="02010609060101010101" pitchFamily="49" charset="-122"/>
              </a:defRPr>
            </a:lvl1pPr>
          </a:lstStyle>
          <a:p>
            <a:r>
              <a:rPr lang="zh-CN" altLang="en-US" dirty="0"/>
              <a:t>单击此处编辑课程标题样式</a:t>
            </a:r>
            <a:endParaRPr lang="zh-CN" altLang="en-US" dirty="0"/>
          </a:p>
        </p:txBody>
      </p:sp>
      <p:sp>
        <p:nvSpPr>
          <p:cNvPr id="3" name="副标题 2"/>
          <p:cNvSpPr>
            <a:spLocks noGrp="1" noChangeAspect="1"/>
          </p:cNvSpPr>
          <p:nvPr>
            <p:ph type="subTitle" idx="1" hasCustomPrompt="1"/>
          </p:nvPr>
        </p:nvSpPr>
        <p:spPr>
          <a:xfrm>
            <a:off x="590550" y="3072315"/>
            <a:ext cx="4628801" cy="380166"/>
          </a:xfrm>
          <a:prstGeom prst="rect">
            <a:avLst/>
          </a:prstGeom>
        </p:spPr>
        <p:txBody>
          <a:bodyPr>
            <a:noAutofit/>
          </a:bodyPr>
          <a:lstStyle>
            <a:lvl1pPr marL="0" indent="0" algn="ctr">
              <a:buNone/>
              <a:defRPr sz="2100" b="1" baseline="0">
                <a:solidFill>
                  <a:schemeClr val="tx1"/>
                </a:solidFill>
                <a:latin typeface="Times New Roman" panose="02020603050405020304" pitchFamily="18" charset="0"/>
                <a:ea typeface="黑体" panose="02010609060101010101" pitchFamily="49"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单击此处编辑主讲人样式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a:prstGeom prst="rect">
            <a:avLst/>
          </a:prstGeom>
        </p:spPr>
        <p:txBody>
          <a:bodyPr/>
          <a:lstStyle/>
          <a:p>
            <a:fld id="{8272AE25-5F6C-4990-8376-5A0B47CF6D38}" type="datetime1">
              <a:rPr lang="zh-CN" altLang="en-US" smtClean="0"/>
            </a:fld>
            <a:endParaRPr lang="zh-CN" altLang="en-US"/>
          </a:p>
        </p:txBody>
      </p:sp>
      <p:sp>
        <p:nvSpPr>
          <p:cNvPr id="3" name="页脚占位符 2"/>
          <p:cNvSpPr>
            <a:spLocks noGrp="1"/>
          </p:cNvSpPr>
          <p:nvPr>
            <p:ph type="ftr" sz="quarter" idx="11"/>
          </p:nvPr>
        </p:nvSpPr>
        <p:spPr>
          <a:xfrm>
            <a:off x="3028950" y="4767263"/>
            <a:ext cx="3086100" cy="273844"/>
          </a:xfrm>
          <a:prstGeom prst="rect">
            <a:avLst/>
          </a:prstGeom>
        </p:spPr>
        <p:txBody>
          <a:bodyPr/>
          <a:lstStyle/>
          <a:p>
            <a:endParaRPr lang="zh-CN" altLang="en-US"/>
          </a:p>
        </p:txBody>
      </p:sp>
      <p:grpSp>
        <p:nvGrpSpPr>
          <p:cNvPr id="5" name="组合 11"/>
          <p:cNvGrpSpPr/>
          <p:nvPr userDrawn="1"/>
        </p:nvGrpSpPr>
        <p:grpSpPr bwMode="auto">
          <a:xfrm>
            <a:off x="438433" y="352210"/>
            <a:ext cx="2807338" cy="586127"/>
            <a:chOff x="3886200" y="188686"/>
            <a:chExt cx="4699000" cy="979712"/>
          </a:xfrm>
        </p:grpSpPr>
        <p:sp>
          <p:nvSpPr>
            <p:cNvPr id="6" name="任意多边形 16"/>
            <p:cNvSpPr/>
            <p:nvPr/>
          </p:nvSpPr>
          <p:spPr>
            <a:xfrm>
              <a:off x="3886200" y="188686"/>
              <a:ext cx="4495800" cy="884595"/>
            </a:xfrm>
            <a:custGeom>
              <a:avLst/>
              <a:gdLst>
                <a:gd name="connsiteX0" fmla="*/ 0 w 4495800"/>
                <a:gd name="connsiteY0" fmla="*/ 285750 h 1981200"/>
                <a:gd name="connsiteX1" fmla="*/ 419100 w 4495800"/>
                <a:gd name="connsiteY1" fmla="*/ 1866900 h 1981200"/>
                <a:gd name="connsiteX2" fmla="*/ 4114800 w 4495800"/>
                <a:gd name="connsiteY2" fmla="*/ 1981200 h 1981200"/>
                <a:gd name="connsiteX3" fmla="*/ 4495800 w 4495800"/>
                <a:gd name="connsiteY3" fmla="*/ 0 h 1981200"/>
                <a:gd name="connsiteX4" fmla="*/ 0 w 4495800"/>
                <a:gd name="connsiteY4" fmla="*/ 28575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5800" h="1981200">
                  <a:moveTo>
                    <a:pt x="0" y="285750"/>
                  </a:moveTo>
                  <a:lnTo>
                    <a:pt x="419100" y="1866900"/>
                  </a:lnTo>
                  <a:lnTo>
                    <a:pt x="4114800" y="1981200"/>
                  </a:lnTo>
                  <a:lnTo>
                    <a:pt x="4495800" y="0"/>
                  </a:lnTo>
                  <a:lnTo>
                    <a:pt x="0" y="2857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7" name="任意多边形 17"/>
            <p:cNvSpPr/>
            <p:nvPr/>
          </p:nvSpPr>
          <p:spPr>
            <a:xfrm>
              <a:off x="4089399" y="283804"/>
              <a:ext cx="4495801" cy="884594"/>
            </a:xfrm>
            <a:custGeom>
              <a:avLst/>
              <a:gdLst>
                <a:gd name="connsiteX0" fmla="*/ 0 w 4495800"/>
                <a:gd name="connsiteY0" fmla="*/ 285750 h 1981200"/>
                <a:gd name="connsiteX1" fmla="*/ 419100 w 4495800"/>
                <a:gd name="connsiteY1" fmla="*/ 1866900 h 1981200"/>
                <a:gd name="connsiteX2" fmla="*/ 4114800 w 4495800"/>
                <a:gd name="connsiteY2" fmla="*/ 1981200 h 1981200"/>
                <a:gd name="connsiteX3" fmla="*/ 4495800 w 4495800"/>
                <a:gd name="connsiteY3" fmla="*/ 0 h 1981200"/>
                <a:gd name="connsiteX4" fmla="*/ 0 w 4495800"/>
                <a:gd name="connsiteY4" fmla="*/ 28575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5800" h="1981200">
                  <a:moveTo>
                    <a:pt x="0" y="285750"/>
                  </a:moveTo>
                  <a:lnTo>
                    <a:pt x="419100" y="1866900"/>
                  </a:lnTo>
                  <a:lnTo>
                    <a:pt x="4114800" y="1981200"/>
                  </a:lnTo>
                  <a:lnTo>
                    <a:pt x="4495800" y="0"/>
                  </a:lnTo>
                  <a:lnTo>
                    <a:pt x="0" y="285750"/>
                  </a:lnTo>
                  <a:close/>
                </a:path>
              </a:pathLst>
            </a:custGeom>
            <a:solidFill>
              <a:schemeClr val="accent2">
                <a:lumMod val="20000"/>
                <a:lumOff val="8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endParaRPr lang="zh-CN" altLang="en-US" sz="2000" baseline="0" dirty="0">
                <a:latin typeface="Times New Roman" panose="02020603050405020304" pitchFamily="18" charset="0"/>
                <a:ea typeface="黑体" panose="02010609060101010101" pitchFamily="49" charset="-122"/>
              </a:endParaRPr>
            </a:p>
          </p:txBody>
        </p:sp>
      </p:grpSp>
      <p:sp>
        <p:nvSpPr>
          <p:cNvPr id="8" name="文本框 7"/>
          <p:cNvSpPr txBox="1"/>
          <p:nvPr userDrawn="1"/>
        </p:nvSpPr>
        <p:spPr>
          <a:xfrm>
            <a:off x="781118" y="433628"/>
            <a:ext cx="2403954" cy="60785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lang="zh-CN" altLang="en-US" sz="2000" baseline="0" dirty="0">
                <a:solidFill>
                  <a:schemeClr val="bg1"/>
                </a:solidFill>
                <a:latin typeface="Times New Roman" panose="02020603050405020304" pitchFamily="18" charset="0"/>
                <a:ea typeface="黑体" panose="02010609060101010101" pitchFamily="49" charset="-122"/>
              </a:rPr>
              <a:t>目录</a:t>
            </a:r>
            <a:r>
              <a:rPr lang="zh-CN" altLang="en-US" sz="2000" b="1" baseline="0" dirty="0">
                <a:solidFill>
                  <a:schemeClr val="bg1"/>
                </a:solidFill>
                <a:latin typeface="Times New Roman" panose="02020603050405020304" pitchFamily="18" charset="0"/>
                <a:ea typeface="黑体" panose="02010609060101010101" pitchFamily="49" charset="-122"/>
              </a:rPr>
              <a:t> </a:t>
            </a:r>
            <a:r>
              <a:rPr lang="en-US" altLang="zh-CN" sz="2000" b="1" baseline="0" dirty="0">
                <a:solidFill>
                  <a:schemeClr val="bg1"/>
                </a:solidFill>
                <a:latin typeface="Times New Roman" panose="02020603050405020304" pitchFamily="18" charset="0"/>
                <a:ea typeface="黑体" panose="02010609060101010101" pitchFamily="49" charset="-122"/>
              </a:rPr>
              <a:t>/</a:t>
            </a:r>
            <a:r>
              <a:rPr lang="en-US" altLang="zh-CN" sz="2000" baseline="0" dirty="0">
                <a:solidFill>
                  <a:schemeClr val="bg1"/>
                </a:solidFill>
                <a:latin typeface="Times New Roman" panose="02020603050405020304" pitchFamily="18" charset="0"/>
                <a:ea typeface="黑体" panose="02010609060101010101" pitchFamily="49" charset="-122"/>
              </a:rPr>
              <a:t>CONTENTS</a:t>
            </a:r>
            <a:endParaRPr lang="zh-CN" altLang="en-US" sz="2000" baseline="0" dirty="0">
              <a:solidFill>
                <a:schemeClr val="bg1"/>
              </a:solidFill>
              <a:latin typeface="Times New Roman" panose="02020603050405020304" pitchFamily="18" charset="0"/>
              <a:ea typeface="黑体" panose="02010609060101010101" pitchFamily="49" charset="-122"/>
            </a:endParaRPr>
          </a:p>
          <a:p>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noChangeAspect="1"/>
          </p:cNvSpPr>
          <p:nvPr>
            <p:ph idx="1"/>
          </p:nvPr>
        </p:nvSpPr>
        <p:spPr>
          <a:xfrm>
            <a:off x="253783" y="927259"/>
            <a:ext cx="6204167" cy="3784344"/>
          </a:xfrm>
          <a:prstGeom prst="rect">
            <a:avLst/>
          </a:prstGeom>
        </p:spPr>
        <p:txBody>
          <a:bodyPr>
            <a:noAutofit/>
          </a:bodyPr>
          <a:lstStyle>
            <a:lvl1pPr marL="0" marR="0" indent="381635" algn="l" defTabSz="685800" rtl="0" eaLnBrk="1" fontAlgn="auto" latinLnBrk="0" hangingPunct="1">
              <a:lnSpc>
                <a:spcPct val="150000"/>
              </a:lnSpc>
              <a:spcBef>
                <a:spcPts val="0"/>
              </a:spcBef>
              <a:spcAft>
                <a:spcPts val="0"/>
              </a:spcAft>
              <a:buClrTx/>
              <a:buSzTx/>
              <a:buFont typeface="Arial" panose="020B0604020202020204" pitchFamily="34" charset="0"/>
              <a:buNone/>
              <a:defRPr sz="1600" baseline="0">
                <a:latin typeface="Times New Roman" panose="02020603050405020304" pitchFamily="18" charset="0"/>
                <a:ea typeface="黑体" panose="02010609060101010101" pitchFamily="49" charset="-122"/>
              </a:defRPr>
            </a:lvl1pPr>
            <a:lvl2pPr marL="342900" indent="381635">
              <a:lnSpc>
                <a:spcPct val="150000"/>
              </a:lnSpc>
              <a:buNone/>
              <a:defRPr sz="1500">
                <a:latin typeface="黑体" panose="02010609060101010101" pitchFamily="49" charset="-122"/>
                <a:ea typeface="黑体" panose="02010609060101010101" pitchFamily="49" charset="-122"/>
              </a:defRPr>
            </a:lvl2pPr>
            <a:lvl3pPr marL="685800" indent="381635">
              <a:lnSpc>
                <a:spcPct val="150000"/>
              </a:lnSpc>
              <a:buNone/>
              <a:defRPr sz="1500">
                <a:latin typeface="黑体" panose="02010609060101010101" pitchFamily="49" charset="-122"/>
                <a:ea typeface="黑体" panose="02010609060101010101" pitchFamily="49" charset="-122"/>
              </a:defRPr>
            </a:lvl3pPr>
            <a:lvl4pPr marL="1028700" indent="381635">
              <a:lnSpc>
                <a:spcPct val="150000"/>
              </a:lnSpc>
              <a:buNone/>
              <a:defRPr sz="1500">
                <a:latin typeface="黑体" panose="02010609060101010101" pitchFamily="49" charset="-122"/>
                <a:ea typeface="黑体" panose="02010609060101010101" pitchFamily="49" charset="-122"/>
              </a:defRPr>
            </a:lvl4pPr>
            <a:lvl5pPr marL="1371600" indent="381635">
              <a:lnSpc>
                <a:spcPct val="150000"/>
              </a:lnSpc>
              <a:buNone/>
              <a:defRPr sz="1500">
                <a:latin typeface="黑体" panose="02010609060101010101" pitchFamily="49" charset="-122"/>
                <a:ea typeface="黑体" panose="02010609060101010101" pitchFamily="49" charset="-122"/>
              </a:defRPr>
            </a:lvl5pPr>
          </a:lstStyle>
          <a:p>
            <a:pPr marL="0" marR="0" lvl="0" indent="381635" algn="l" defTabSz="685800" rtl="0" eaLnBrk="1" fontAlgn="auto" latinLnBrk="0" hangingPunct="1">
              <a:lnSpc>
                <a:spcPct val="150000"/>
              </a:lnSpc>
              <a:spcBef>
                <a:spcPts val="750"/>
              </a:spcBef>
              <a:spcAft>
                <a:spcPts val="0"/>
              </a:spcAft>
              <a:buClrTx/>
              <a:buSzTx/>
              <a:buFont typeface="Arial" panose="020B0604020202020204" pitchFamily="34" charset="0"/>
              <a:buNone/>
              <a:defRPr/>
            </a:pPr>
            <a:r>
              <a:rPr lang="zh-CN" altLang="en-US"/>
              <a:t>单击此处编辑母版文本样式</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93248A2E-6CAC-4A23-B8AA-C11F4E350926}" type="datetime1">
              <a:rPr lang="zh-CN" altLang="en-US" smtClean="0"/>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B2A22D7C-07C0-466A-B7C1-4D2DC217BFFC}" type="slidenum">
              <a:rPr lang="zh-CN" altLang="en-US" smtClean="0"/>
            </a:fld>
            <a:endParaRPr lang="zh-CN" altLang="en-US" dirty="0"/>
          </a:p>
        </p:txBody>
      </p:sp>
      <p:cxnSp>
        <p:nvCxnSpPr>
          <p:cNvPr id="11" name="直接连接符 10"/>
          <p:cNvCxnSpPr/>
          <p:nvPr userDrawn="1"/>
        </p:nvCxnSpPr>
        <p:spPr>
          <a:xfrm>
            <a:off x="253784" y="6064"/>
            <a:ext cx="0" cy="514350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组合 1"/>
          <p:cNvGrpSpPr/>
          <p:nvPr userDrawn="1"/>
        </p:nvGrpSpPr>
        <p:grpSpPr>
          <a:xfrm>
            <a:off x="0" y="379217"/>
            <a:ext cx="6455568" cy="68268"/>
            <a:chOff x="0" y="532828"/>
            <a:chExt cx="759125" cy="568897"/>
          </a:xfrm>
        </p:grpSpPr>
        <p:sp>
          <p:nvSpPr>
            <p:cNvPr id="7" name="矩形 6"/>
            <p:cNvSpPr/>
            <p:nvPr/>
          </p:nvSpPr>
          <p:spPr>
            <a:xfrm>
              <a:off x="0" y="532828"/>
              <a:ext cx="238791" cy="5688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40" dirty="0">
                <a:latin typeface="印品黑体" panose="00000500000000000000" pitchFamily="2" charset="-122"/>
                <a:ea typeface="印品黑体" panose="00000500000000000000" pitchFamily="2" charset="-122"/>
              </a:endParaRPr>
            </a:p>
          </p:txBody>
        </p:sp>
        <p:sp>
          <p:nvSpPr>
            <p:cNvPr id="8" name="矩形 7"/>
            <p:cNvSpPr/>
            <p:nvPr/>
          </p:nvSpPr>
          <p:spPr>
            <a:xfrm>
              <a:off x="238791" y="532828"/>
              <a:ext cx="209847" cy="56889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40" dirty="0">
                <a:latin typeface="印品黑体" panose="00000500000000000000" pitchFamily="2" charset="-122"/>
                <a:ea typeface="印品黑体" panose="00000500000000000000" pitchFamily="2" charset="-122"/>
              </a:endParaRPr>
            </a:p>
          </p:txBody>
        </p:sp>
        <p:sp>
          <p:nvSpPr>
            <p:cNvPr id="9" name="矩形 8"/>
            <p:cNvSpPr/>
            <p:nvPr/>
          </p:nvSpPr>
          <p:spPr>
            <a:xfrm>
              <a:off x="616871" y="532828"/>
              <a:ext cx="142254" cy="56889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40" dirty="0">
                <a:latin typeface="印品黑体" panose="00000500000000000000" pitchFamily="2" charset="-122"/>
                <a:ea typeface="印品黑体" panose="00000500000000000000" pitchFamily="2" charset="-122"/>
              </a:endParaRPr>
            </a:p>
          </p:txBody>
        </p:sp>
        <p:sp>
          <p:nvSpPr>
            <p:cNvPr id="10" name="矩形 9"/>
            <p:cNvSpPr/>
            <p:nvPr/>
          </p:nvSpPr>
          <p:spPr>
            <a:xfrm>
              <a:off x="448638" y="532828"/>
              <a:ext cx="170083" cy="56889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40" dirty="0">
                <a:latin typeface="印品黑体" panose="00000500000000000000" pitchFamily="2" charset="-122"/>
                <a:ea typeface="印品黑体" panose="00000500000000000000" pitchFamily="2" charset="-122"/>
              </a:endParaRPr>
            </a:p>
          </p:txBody>
        </p:sp>
      </p:grpSp>
      <p:sp>
        <p:nvSpPr>
          <p:cNvPr id="19" name="Title 1"/>
          <p:cNvSpPr>
            <a:spLocks noGrp="1"/>
          </p:cNvSpPr>
          <p:nvPr>
            <p:ph type="title"/>
          </p:nvPr>
        </p:nvSpPr>
        <p:spPr>
          <a:xfrm>
            <a:off x="502714" y="86481"/>
            <a:ext cx="5826919" cy="361156"/>
          </a:xfrm>
          <a:prstGeom prst="rect">
            <a:avLst/>
          </a:prstGeom>
        </p:spPr>
        <p:txBody>
          <a:bodyPr anchor="t">
            <a:noAutofit/>
          </a:bodyPr>
          <a:lstStyle>
            <a:lvl1pPr>
              <a:defRPr sz="1800" baseline="0">
                <a:solidFill>
                  <a:schemeClr val="tx1"/>
                </a:solidFill>
                <a:latin typeface="Times New Roman" panose="02020603050405020304" pitchFamily="18" charset="0"/>
                <a:ea typeface="黑体" panose="02010609060101010101" pitchFamily="49" charset="-122"/>
              </a:defRPr>
            </a:lvl1pPr>
          </a:lstStyle>
          <a:p>
            <a:r>
              <a:rPr lang="zh-CN" altLang="en-US" dirty="0"/>
              <a:t>单击此处编辑母版标题样式</a:t>
            </a:r>
            <a:endParaRPr lang="en-US" dirty="0"/>
          </a:p>
        </p:txBody>
      </p:sp>
      <p:grpSp>
        <p:nvGrpSpPr>
          <p:cNvPr id="20" name="组合 19"/>
          <p:cNvGrpSpPr/>
          <p:nvPr/>
        </p:nvGrpSpPr>
        <p:grpSpPr>
          <a:xfrm>
            <a:off x="250825" y="65578"/>
            <a:ext cx="353914" cy="276251"/>
            <a:chOff x="4260056" y="4548239"/>
            <a:chExt cx="2260600" cy="1417587"/>
          </a:xfrm>
        </p:grpSpPr>
        <p:sp>
          <p:nvSpPr>
            <p:cNvPr id="22" name="MH_Other_1"/>
            <p:cNvSpPr>
              <a:spLocks noChangeArrowheads="1"/>
            </p:cNvSpPr>
            <p:nvPr>
              <p:custDataLst>
                <p:tags r:id="rId2"/>
              </p:custDataLst>
            </p:nvPr>
          </p:nvSpPr>
          <p:spPr bwMode="auto">
            <a:xfrm>
              <a:off x="4260056" y="4654550"/>
              <a:ext cx="2009776" cy="1311276"/>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bIns="28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4800" dirty="0">
                <a:solidFill>
                  <a:srgbClr val="FFFFFF"/>
                </a:solidFill>
              </a:endParaRPr>
            </a:p>
          </p:txBody>
        </p:sp>
        <p:sp>
          <p:nvSpPr>
            <p:cNvPr id="23" name="MH_Other_2"/>
            <p:cNvSpPr/>
            <p:nvPr>
              <p:custDataLst>
                <p:tags r:id="rId3"/>
              </p:custDataLst>
            </p:nvPr>
          </p:nvSpPr>
          <p:spPr>
            <a:xfrm>
              <a:off x="4448163" y="4548239"/>
              <a:ext cx="701674" cy="520700"/>
            </a:xfrm>
            <a:prstGeom prst="triangle">
              <a:avLst/>
            </a:prstGeom>
            <a:solidFill>
              <a:schemeClr val="accent2">
                <a:lumMod val="20000"/>
                <a:lumOff val="80000"/>
              </a:schemeClr>
            </a:solidFill>
          </p:spPr>
          <p:txBody>
            <a:bodyPr anchor="ctr"/>
            <a:lstStyle/>
            <a:p>
              <a:pPr algn="just">
                <a:lnSpc>
                  <a:spcPct val="130000"/>
                </a:lnSpc>
                <a:defRPr/>
              </a:pPr>
              <a:endParaRPr lang="zh-CN" altLang="en-US" sz="7200" dirty="0" err="1">
                <a:solidFill>
                  <a:srgbClr val="FFFFFF"/>
                </a:solidFill>
              </a:endParaRPr>
            </a:p>
          </p:txBody>
        </p:sp>
        <p:sp>
          <p:nvSpPr>
            <p:cNvPr id="25" name="MH_Other_4"/>
            <p:cNvSpPr/>
            <p:nvPr>
              <p:custDataLst>
                <p:tags r:id="rId4"/>
              </p:custDataLst>
            </p:nvPr>
          </p:nvSpPr>
          <p:spPr>
            <a:xfrm>
              <a:off x="5974556" y="4905376"/>
              <a:ext cx="546100" cy="403224"/>
            </a:xfrm>
            <a:prstGeom prst="triangle">
              <a:avLst/>
            </a:prstGeom>
            <a:solidFill>
              <a:schemeClr val="accent2">
                <a:lumMod val="40000"/>
                <a:lumOff val="60000"/>
              </a:schemeClr>
            </a:solidFill>
          </p:spPr>
          <p:txBody>
            <a:bodyPr anchor="ctr"/>
            <a:lstStyle/>
            <a:p>
              <a:pPr algn="just">
                <a:lnSpc>
                  <a:spcPct val="130000"/>
                </a:lnSpc>
                <a:defRPr/>
              </a:pPr>
              <a:endParaRPr lang="zh-CN" altLang="en-US" sz="7200" dirty="0" err="1">
                <a:solidFill>
                  <a:srgbClr val="FFFFFF"/>
                </a:solidFill>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14" name="任意多边形 13"/>
          <p:cNvSpPr/>
          <p:nvPr userDrawn="1"/>
        </p:nvSpPr>
        <p:spPr>
          <a:xfrm>
            <a:off x="7616659" y="2251094"/>
            <a:ext cx="3174" cy="4763"/>
          </a:xfrm>
          <a:custGeom>
            <a:avLst/>
            <a:gdLst>
              <a:gd name="connsiteX0" fmla="*/ 602 w 3109"/>
              <a:gd name="connsiteY0" fmla="*/ 0 h 6008"/>
              <a:gd name="connsiteX1" fmla="*/ 3109 w 3109"/>
              <a:gd name="connsiteY1" fmla="*/ 253 h 6008"/>
              <a:gd name="connsiteX2" fmla="*/ 0 w 3109"/>
              <a:gd name="connsiteY2" fmla="*/ 6008 h 6008"/>
              <a:gd name="connsiteX3" fmla="*/ 602 w 3109"/>
              <a:gd name="connsiteY3" fmla="*/ 0 h 6008"/>
            </a:gdLst>
            <a:ahLst/>
            <a:cxnLst>
              <a:cxn ang="0">
                <a:pos x="connsiteX0" y="connsiteY0"/>
              </a:cxn>
              <a:cxn ang="0">
                <a:pos x="connsiteX1" y="connsiteY1"/>
              </a:cxn>
              <a:cxn ang="0">
                <a:pos x="connsiteX2" y="connsiteY2"/>
              </a:cxn>
              <a:cxn ang="0">
                <a:pos x="connsiteX3" y="connsiteY3"/>
              </a:cxn>
            </a:cxnLst>
            <a:rect l="l" t="t" r="r" b="b"/>
            <a:pathLst>
              <a:path w="3109" h="6008">
                <a:moveTo>
                  <a:pt x="602" y="0"/>
                </a:moveTo>
                <a:lnTo>
                  <a:pt x="3109" y="253"/>
                </a:lnTo>
                <a:lnTo>
                  <a:pt x="0" y="6008"/>
                </a:lnTo>
                <a:lnTo>
                  <a:pt x="60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170A5DE6-6BAC-4F97-9567-A6CB42FE50DA}" type="datetime1">
              <a:rPr lang="zh-CN" altLang="en-US" smtClean="0"/>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14" name="任意多边形 13"/>
          <p:cNvSpPr/>
          <p:nvPr userDrawn="1"/>
        </p:nvSpPr>
        <p:spPr>
          <a:xfrm>
            <a:off x="7616659" y="2251094"/>
            <a:ext cx="3174" cy="4763"/>
          </a:xfrm>
          <a:custGeom>
            <a:avLst/>
            <a:gdLst>
              <a:gd name="connsiteX0" fmla="*/ 602 w 3109"/>
              <a:gd name="connsiteY0" fmla="*/ 0 h 6008"/>
              <a:gd name="connsiteX1" fmla="*/ 3109 w 3109"/>
              <a:gd name="connsiteY1" fmla="*/ 253 h 6008"/>
              <a:gd name="connsiteX2" fmla="*/ 0 w 3109"/>
              <a:gd name="connsiteY2" fmla="*/ 6008 h 6008"/>
              <a:gd name="connsiteX3" fmla="*/ 602 w 3109"/>
              <a:gd name="connsiteY3" fmla="*/ 0 h 6008"/>
            </a:gdLst>
            <a:ahLst/>
            <a:cxnLst>
              <a:cxn ang="0">
                <a:pos x="connsiteX0" y="connsiteY0"/>
              </a:cxn>
              <a:cxn ang="0">
                <a:pos x="connsiteX1" y="connsiteY1"/>
              </a:cxn>
              <a:cxn ang="0">
                <a:pos x="connsiteX2" y="connsiteY2"/>
              </a:cxn>
              <a:cxn ang="0">
                <a:pos x="connsiteX3" y="connsiteY3"/>
              </a:cxn>
            </a:cxnLst>
            <a:rect l="l" t="t" r="r" b="b"/>
            <a:pathLst>
              <a:path w="3109" h="6008">
                <a:moveTo>
                  <a:pt x="602" y="0"/>
                </a:moveTo>
                <a:lnTo>
                  <a:pt x="3109" y="253"/>
                </a:lnTo>
                <a:lnTo>
                  <a:pt x="0" y="6008"/>
                </a:lnTo>
                <a:lnTo>
                  <a:pt x="60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170A5DE6-6BAC-4F97-9567-A6CB42FE50DA}" type="datetime1">
              <a:rPr lang="zh-CN" altLang="en-US" smtClean="0"/>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7263"/>
            <a:ext cx="2057400" cy="273844"/>
          </a:xfrm>
          <a:prstGeom prst="rect">
            <a:avLst/>
          </a:prstGeom>
        </p:spPr>
        <p:txBody>
          <a:bodyPr/>
          <a:lstStyle/>
          <a:p>
            <a:fld id="{64A101BB-CA28-444E-9C5D-77252D41B623}" type="datetime1">
              <a:rPr lang="zh-CN" altLang="en-US" smtClean="0"/>
            </a:fld>
            <a:endParaRPr lang="zh-CN" altLang="en-US"/>
          </a:p>
        </p:txBody>
      </p:sp>
      <p:sp>
        <p:nvSpPr>
          <p:cNvPr id="4" name="页脚占位符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2" name="标题 1"/>
          <p:cNvSpPr>
            <a:spLocks noGrp="1" noChangeAspect="1"/>
          </p:cNvSpPr>
          <p:nvPr>
            <p:ph type="title" hasCustomPrompt="1"/>
          </p:nvPr>
        </p:nvSpPr>
        <p:spPr>
          <a:xfrm>
            <a:off x="731867" y="1669147"/>
            <a:ext cx="4086166" cy="994172"/>
          </a:xfrm>
          <a:prstGeom prst="rect">
            <a:avLst/>
          </a:prstGeom>
        </p:spPr>
        <p:txBody>
          <a:bodyPr>
            <a:noAutofit/>
          </a:bodyPr>
          <a:lstStyle>
            <a:lvl1pPr>
              <a:defRPr sz="3000" b="1" baseline="0">
                <a:solidFill>
                  <a:schemeClr val="tx1"/>
                </a:solidFill>
                <a:latin typeface="Times New Roman" panose="02020603050405020304" pitchFamily="18" charset="0"/>
                <a:ea typeface="黑体" panose="02010609060101010101" pitchFamily="49" charset="-122"/>
              </a:defRPr>
            </a:lvl1pPr>
          </a:lstStyle>
          <a:p>
            <a:r>
              <a:rPr lang="zh-CN" altLang="en-US" dirty="0"/>
              <a:t>单击此处编辑标题样式</a:t>
            </a:r>
            <a:endParaRPr lang="zh-CN" altLang="en-US" dirty="0"/>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2.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1561585" y="4632723"/>
            <a:ext cx="2057400" cy="273844"/>
          </a:xfrm>
          <a:prstGeom prst="rect">
            <a:avLst/>
          </a:prstGeom>
        </p:spPr>
        <p:txBody>
          <a:bodyPr vert="horz" lIns="91440" tIns="45720" rIns="91440" bIns="45720" rtlCol="0" anchor="ctr"/>
          <a:lstStyle>
            <a:lvl1pPr algn="r">
              <a:defRPr sz="1600" b="1">
                <a:solidFill>
                  <a:srgbClr val="385FA5"/>
                </a:solidFill>
                <a:latin typeface="黑体" panose="02010609060101010101" pitchFamily="49" charset="-122"/>
                <a:ea typeface="黑体" panose="02010609060101010101" pitchFamily="49" charset="-122"/>
              </a:defRPr>
            </a:lvl1pPr>
          </a:lstStyle>
          <a:p>
            <a:fld id="{B2A22D7C-07C0-466A-B7C1-4D2DC217BFFC}" type="slidenum">
              <a:rPr lang="zh-CN" altLang="en-US" smtClean="0"/>
            </a:fld>
            <a:endParaRPr lang="zh-CN" altLang="en-US" dirty="0"/>
          </a:p>
        </p:txBody>
      </p:sp>
      <p:pic>
        <p:nvPicPr>
          <p:cNvPr id="9" name="图片 8"/>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cxnSp>
        <p:nvCxnSpPr>
          <p:cNvPr id="7" name="直接连接符 6"/>
          <p:cNvCxnSpPr/>
          <p:nvPr userDrawn="1"/>
        </p:nvCxnSpPr>
        <p:spPr>
          <a:xfrm>
            <a:off x="6455569" y="411163"/>
            <a:ext cx="0" cy="4321176"/>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16" name="矩形 15"/>
          <p:cNvSpPr/>
          <p:nvPr userDrawn="1"/>
        </p:nvSpPr>
        <p:spPr>
          <a:xfrm>
            <a:off x="6455570" y="507999"/>
            <a:ext cx="2437606" cy="422433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solidFill>
                  <a:srgbClr val="FF0000"/>
                </a:solidFill>
              </a:rPr>
              <a:t>此处为老师站位区</a:t>
            </a:r>
            <a:endParaRPr lang="en-US" altLang="zh-CN" dirty="0">
              <a:solidFill>
                <a:srgbClr val="FF0000"/>
              </a:solidFill>
            </a:endParaRPr>
          </a:p>
          <a:p>
            <a:pPr algn="ctr">
              <a:lnSpc>
                <a:spcPct val="150000"/>
              </a:lnSpc>
            </a:pPr>
            <a:r>
              <a:rPr lang="zh-CN" altLang="en-US" dirty="0">
                <a:solidFill>
                  <a:srgbClr val="FF0000"/>
                </a:solidFill>
              </a:rPr>
              <a:t>禁止编辑任何内容</a:t>
            </a:r>
            <a:endParaRPr lang="zh-CN" altLang="en-US" dirty="0">
              <a:solidFill>
                <a:srgbClr val="FF0000"/>
              </a:solidFill>
            </a:endParaRPr>
          </a:p>
        </p:txBody>
      </p:sp>
      <p:sp>
        <p:nvSpPr>
          <p:cNvPr id="19" name="矩形 18"/>
          <p:cNvSpPr/>
          <p:nvPr userDrawn="1"/>
        </p:nvSpPr>
        <p:spPr>
          <a:xfrm>
            <a:off x="9603857" y="690273"/>
            <a:ext cx="1734704" cy="378029"/>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
        <p:nvSpPr>
          <p:cNvPr id="20" name="矩形 19"/>
          <p:cNvSpPr/>
          <p:nvPr userDrawn="1"/>
        </p:nvSpPr>
        <p:spPr>
          <a:xfrm>
            <a:off x="9304980" y="129970"/>
            <a:ext cx="2050587" cy="3780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75000"/>
                    <a:lumOff val="25000"/>
                  </a:schemeClr>
                </a:solidFill>
              </a:rPr>
              <a:t>包装颜色参考</a:t>
            </a:r>
            <a:endParaRPr lang="zh-CN" altLang="en-US" sz="2000" dirty="0">
              <a:solidFill>
                <a:schemeClr val="tx1">
                  <a:lumMod val="75000"/>
                  <a:lumOff val="25000"/>
                </a:schemeClr>
              </a:solidFill>
            </a:endParaRPr>
          </a:p>
        </p:txBody>
      </p:sp>
      <p:sp>
        <p:nvSpPr>
          <p:cNvPr id="23" name="矩形 22"/>
          <p:cNvSpPr/>
          <p:nvPr userDrawn="1"/>
        </p:nvSpPr>
        <p:spPr>
          <a:xfrm>
            <a:off x="9620863" y="1184682"/>
            <a:ext cx="1734704" cy="3780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
        <p:nvSpPr>
          <p:cNvPr id="24" name="矩形 23"/>
          <p:cNvSpPr/>
          <p:nvPr userDrawn="1"/>
        </p:nvSpPr>
        <p:spPr>
          <a:xfrm>
            <a:off x="9620863" y="1679091"/>
            <a:ext cx="1734704" cy="37802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
        <p:nvSpPr>
          <p:cNvPr id="25" name="矩形 24"/>
          <p:cNvSpPr/>
          <p:nvPr userDrawn="1"/>
        </p:nvSpPr>
        <p:spPr>
          <a:xfrm>
            <a:off x="9612170" y="2173500"/>
            <a:ext cx="1734704" cy="3780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为便于您的制作，请先打开“视图”下的“参考线”，了解课件内容的制作范围</a:t>
            </a:r>
            <a:endParaRPr lang="en-US" altLang="zh-CN" b="1"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en-US" altLang="zh-CN" dirty="0">
              <a:solidFill>
                <a:schemeClr val="tx1"/>
              </a:solidFill>
            </a:endParaRPr>
          </a:p>
          <a:p>
            <a:pPr algn="ctr"/>
            <a:endParaRPr lang="zh-CN" altLang="en-US" dirty="0">
              <a:solidFill>
                <a:schemeClr val="tx1"/>
              </a:solidFill>
            </a:endParaRPr>
          </a:p>
        </p:txBody>
      </p:sp>
      <p:pic>
        <p:nvPicPr>
          <p:cNvPr id="6" name="图片 5"/>
          <p:cNvPicPr>
            <a:picLocks noChangeAspect="1"/>
          </p:cNvPicPr>
          <p:nvPr/>
        </p:nvPicPr>
        <p:blipFill>
          <a:blip r:embed="rId1"/>
          <a:stretch>
            <a:fillRect/>
          </a:stretch>
        </p:blipFill>
        <p:spPr>
          <a:xfrm>
            <a:off x="-1684625" y="1800191"/>
            <a:ext cx="1383167" cy="450909"/>
          </a:xfrm>
          <a:prstGeom prst="rect">
            <a:avLst/>
          </a:prstGeom>
        </p:spPr>
      </p:pic>
      <p:pic>
        <p:nvPicPr>
          <p:cNvPr id="8" name="图片 7"/>
          <p:cNvPicPr>
            <a:picLocks noChangeAspect="1"/>
          </p:cNvPicPr>
          <p:nvPr/>
        </p:nvPicPr>
        <p:blipFill>
          <a:blip r:embed="rId2"/>
          <a:stretch>
            <a:fillRect/>
          </a:stretch>
        </p:blipFill>
        <p:spPr>
          <a:xfrm>
            <a:off x="-1835533" y="2763762"/>
            <a:ext cx="1668619" cy="942902"/>
          </a:xfrm>
          <a:prstGeom prst="rect">
            <a:avLst/>
          </a:prstGeom>
        </p:spPr>
      </p:pic>
      <p:sp>
        <p:nvSpPr>
          <p:cNvPr id="24" name="标题 1"/>
          <p:cNvSpPr>
            <a:spLocks noGrp="1"/>
          </p:cNvSpPr>
          <p:nvPr>
            <p:ph type="ctrTitle"/>
          </p:nvPr>
        </p:nvSpPr>
        <p:spPr>
          <a:xfrm>
            <a:off x="287186" y="1425423"/>
            <a:ext cx="4596873" cy="1229482"/>
          </a:xfrm>
        </p:spPr>
        <p:txBody>
          <a:bodyPr/>
          <a:lstStyle/>
          <a:p>
            <a:r>
              <a:rPr lang="zh-CN" altLang="en-US" dirty="0">
                <a:solidFill>
                  <a:schemeClr val="accent2"/>
                </a:solidFill>
              </a:rPr>
              <a:t>专利资产的评估</a:t>
            </a:r>
            <a:endParaRPr lang="zh-CN" altLang="en-US" dirty="0">
              <a:solidFill>
                <a:schemeClr val="accent2"/>
              </a:solidFill>
            </a:endParaRPr>
          </a:p>
        </p:txBody>
      </p:sp>
      <p:sp>
        <p:nvSpPr>
          <p:cNvPr id="25" name="副标题 2"/>
          <p:cNvSpPr>
            <a:spLocks noGrp="1"/>
          </p:cNvSpPr>
          <p:nvPr>
            <p:ph type="subTitle" idx="1"/>
          </p:nvPr>
        </p:nvSpPr>
        <p:spPr>
          <a:xfrm>
            <a:off x="287186" y="2947649"/>
            <a:ext cx="4596873" cy="526581"/>
          </a:xfrm>
        </p:spPr>
        <p:txBody>
          <a:bodyPr/>
          <a:lstStyle/>
          <a:p>
            <a:r>
              <a:rPr lang="zh-CN" altLang="en-US" dirty="0">
                <a:solidFill>
                  <a:schemeClr val="accent2"/>
                </a:solidFill>
              </a:rPr>
              <a:t>主讲：毛腊梅</a:t>
            </a:r>
            <a:endParaRPr lang="zh-CN" altLang="en-US" dirty="0">
              <a:solidFill>
                <a:schemeClr val="accent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另外，由于专利已成为自由贸易中的一种重要竞争手段，因而，中国在加入</a:t>
            </a:r>
            <a:r>
              <a:rPr lang="en-US" altLang="zh-CN" dirty="0"/>
              <a:t>WTO</a:t>
            </a:r>
            <a:r>
              <a:rPr lang="zh-CN" altLang="en-US" dirty="0"/>
              <a:t>后，将使以专利为核心的技术竞争加剧，申请专利及确定专利的价值将变得更为重要。</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(2)</a:t>
            </a:r>
            <a:r>
              <a:rPr lang="zh-CN" altLang="en-US" dirty="0"/>
              <a:t>专利资产的技术不完整性。专利资产的技术不完整性主要是由于企业及个人在申请专利过程中，或多或少保留一些技术诀窍。这些技术诀窍可能不会妨碍该项专利权的获得，但对专利资产的技术完整性产生影响，从而影响技术的价值。</a:t>
            </a:r>
            <a:endParaRPr lang="zh-CN" altLang="en-US" dirty="0"/>
          </a:p>
          <a:p>
            <a:r>
              <a:rPr lang="en-US" altLang="zh-CN" dirty="0"/>
              <a:t>(3)</a:t>
            </a:r>
            <a:r>
              <a:rPr lang="zh-CN" altLang="en-US" dirty="0"/>
              <a:t>专利资产的技术不成熟性。根据专利法的规定，每项专利的批准 均需要相当一段时间，如我国发明专利的获得一般需要</a:t>
            </a:r>
            <a:r>
              <a:rPr lang="en-US" altLang="zh-CN" dirty="0"/>
              <a:t>2</a:t>
            </a:r>
            <a:r>
              <a:rPr lang="zh-CN" altLang="en-US" dirty="0"/>
              <a:t>～</a:t>
            </a:r>
            <a:r>
              <a:rPr lang="en-US" altLang="zh-CN" dirty="0"/>
              <a:t>3</a:t>
            </a:r>
            <a:r>
              <a:rPr lang="zh-CN" altLang="en-US" dirty="0"/>
              <a:t>年时间，因此企业及个人在申请专利时，技术方案可能并不完善或不成熟。另外，随着专利战略日益获得各个国家及企业的重视，“产品未到，专利先行”已成为当今各企业的基本战略之一，这也使得很多专利技术在申请专利时并不成熟。</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专利资产的涵义及其特征</a:t>
            </a:r>
            <a:endParaRPr lang="zh-CN" alt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专利资产的垄断收益。专利权是一种法定的垄断权，其他企业及个人未经专利权人的许可，不能使用该专利技术，因此专利权人也就享有相应的垄断收益权。</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二、专利资产的特点</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（三）专利资产具有经济特性</a:t>
            </a:r>
            <a:endParaRPr lang="zh-CN" altLang="en-US"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专利资产的涵义及其特征</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(2)</a:t>
            </a:r>
            <a:r>
              <a:rPr lang="zh-CN" altLang="en-US" dirty="0"/>
              <a:t>专利资产的收益不稳定。技术资产与有形资产相比，其收益能力的确定具有一定的难度，这种难度主要体现在技术资产在应用过程中存在的风险，包括技术风险、市场风险、资金风险及管理风险。在后面的章节将对技术资产在应用过程中存在的风险进行详细介绍。另外，由于技术资产属于无形资产，在交易过程中，与有形资产相比，存在一定的困难，增加了技术价值实现的难度，这些困难包括技术交易价格的不确定性、技术移植的难度及技术交易的多样性。</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专利资产的涵义及其特征</a:t>
            </a:r>
            <a:endParaRPr lang="zh-CN" altLang="en-US"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(3)</a:t>
            </a:r>
            <a:r>
              <a:rPr lang="zh-CN" altLang="en-US" dirty="0"/>
              <a:t>专利资产的成本界定难。一般而言，技术研制开发的成本，往往与技术价值没有直接的对应关系，而且研制的成本难以核算。根据我国的财务制度，专利资产的研究开发成本直接摊销，而不进行资本化，各个企业一般将这些成本费用化，已计入历史各期损益，很难重新剥离。另外，由于各个企业往往从事多项研究，难以分离某一特定专利资产的成本，从而导致专利资产的成本难以界定。</a:t>
            </a:r>
            <a:endParaRPr lang="zh-CN" altLang="en-US" dirty="0"/>
          </a:p>
          <a:p>
            <a:r>
              <a:rPr lang="en-US" altLang="zh-CN" dirty="0"/>
              <a:t>(4)</a:t>
            </a:r>
            <a:r>
              <a:rPr lang="zh-CN" altLang="en-US" dirty="0"/>
              <a:t>专利资产的交易不可比性。专利具有新颖性、创造性和实用性， 每项专利均具有独特性，因此专利资产的交易基本是没有可比性的。</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专利资产的涵义及其特征</a:t>
            </a:r>
            <a:endParaRPr lang="zh-CN" altLang="en-US"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303916" y="2192045"/>
            <a:ext cx="4536168" cy="400110"/>
          </a:xfrm>
          <a:prstGeom prst="rect">
            <a:avLst/>
          </a:prstGeom>
          <a:noFill/>
        </p:spPr>
        <p:txBody>
          <a:bodyPr wrap="square">
            <a:spAutoFit/>
          </a:bodyPr>
          <a:lstStyle/>
          <a:p>
            <a:pPr algn="ctr"/>
            <a:r>
              <a:rPr lang="zh-CN" altLang="en-US" sz="2000" b="1" dirty="0">
                <a:solidFill>
                  <a:schemeClr val="accent2"/>
                </a:solidFill>
                <a:latin typeface="黑体" panose="02010609060101010101" pitchFamily="49" charset="-122"/>
                <a:ea typeface="黑体" panose="02010609060101010101" pitchFamily="49" charset="-122"/>
                <a:sym typeface="Arial" panose="020B0604020202020204" pitchFamily="34" charset="0"/>
              </a:rPr>
              <a:t>专利资产评估的目的及作用</a:t>
            </a:r>
            <a:endParaRPr lang="zh-CN" altLang="en-US" sz="2000" b="1" dirty="0">
              <a:solidFill>
                <a:schemeClr val="accent2"/>
              </a:solidFill>
              <a:latin typeface="黑体" panose="02010609060101010101" pitchFamily="49" charset="-122"/>
              <a:ea typeface="黑体" panose="02010609060101010101" pitchFamily="49" charset="-122"/>
              <a:sym typeface="Arial" panose="020B0604020202020204" pitchFamily="34" charset="0"/>
            </a:endParaRPr>
          </a:p>
        </p:txBody>
      </p:sp>
      <p:grpSp>
        <p:nvGrpSpPr>
          <p:cNvPr id="35" name="组合 34"/>
          <p:cNvGrpSpPr/>
          <p:nvPr/>
        </p:nvGrpSpPr>
        <p:grpSpPr>
          <a:xfrm>
            <a:off x="513597" y="1177724"/>
            <a:ext cx="2229602" cy="2621192"/>
            <a:chOff x="2176143" y="2831957"/>
            <a:chExt cx="6461554" cy="8052086"/>
          </a:xfrm>
        </p:grpSpPr>
        <p:sp>
          <p:nvSpPr>
            <p:cNvPr id="24" name="椭圆 23"/>
            <p:cNvSpPr/>
            <p:nvPr/>
          </p:nvSpPr>
          <p:spPr>
            <a:xfrm>
              <a:off x="2176143" y="4013631"/>
              <a:ext cx="5844109" cy="58441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354114" y="2831957"/>
              <a:ext cx="6283583" cy="8052086"/>
              <a:chOff x="1177133" y="1415847"/>
              <a:chExt cx="3141996" cy="4026305"/>
            </a:xfrm>
            <a:solidFill>
              <a:schemeClr val="accent2"/>
            </a:solidFill>
          </p:grpSpPr>
          <p:grpSp>
            <p:nvGrpSpPr>
              <p:cNvPr id="26" name="组合 25"/>
              <p:cNvGrpSpPr/>
              <p:nvPr/>
            </p:nvGrpSpPr>
            <p:grpSpPr>
              <a:xfrm>
                <a:off x="1177133" y="1760740"/>
                <a:ext cx="3141996" cy="3681412"/>
                <a:chOff x="1177133" y="1760740"/>
                <a:chExt cx="3141996" cy="3681412"/>
              </a:xfrm>
              <a:grpFill/>
            </p:grpSpPr>
            <p:sp>
              <p:nvSpPr>
                <p:cNvPr id="28" name="矩形: 圆角 26"/>
                <p:cNvSpPr/>
                <p:nvPr/>
              </p:nvSpPr>
              <p:spPr>
                <a:xfrm rot="13426823">
                  <a:off x="1177133" y="3709717"/>
                  <a:ext cx="229029" cy="1732435"/>
                </a:xfrm>
                <a:prstGeom prst="roundRect">
                  <a:avLst>
                    <a:gd name="adj" fmla="val 50000"/>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29" name="矩形: 圆角 27"/>
                <p:cNvSpPr/>
                <p:nvPr/>
              </p:nvSpPr>
              <p:spPr>
                <a:xfrm rot="13426823">
                  <a:off x="2036412" y="4140334"/>
                  <a:ext cx="229029" cy="982575"/>
                </a:xfrm>
                <a:prstGeom prst="roundRect">
                  <a:avLst>
                    <a:gd name="adj" fmla="val 50000"/>
                  </a:avLst>
                </a:prstGeom>
                <a:solidFill>
                  <a:schemeClr val="accent2">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0" name="矩形: 圆角 28"/>
                <p:cNvSpPr/>
                <p:nvPr/>
              </p:nvSpPr>
              <p:spPr>
                <a:xfrm rot="13426823">
                  <a:off x="1246832" y="3115465"/>
                  <a:ext cx="229029" cy="1318719"/>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1" name="矩形: 圆角 29"/>
                <p:cNvSpPr/>
                <p:nvPr/>
              </p:nvSpPr>
              <p:spPr>
                <a:xfrm rot="13426823">
                  <a:off x="3861253" y="2232884"/>
                  <a:ext cx="229029" cy="98257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2" name="矩形: 圆角 30"/>
                <p:cNvSpPr/>
                <p:nvPr/>
              </p:nvSpPr>
              <p:spPr>
                <a:xfrm rot="13426823">
                  <a:off x="3166271" y="1760740"/>
                  <a:ext cx="229029" cy="1476724"/>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3" name="任意多边形: 形状 31"/>
                <p:cNvSpPr/>
                <p:nvPr/>
              </p:nvSpPr>
              <p:spPr>
                <a:xfrm>
                  <a:off x="2072748" y="3101728"/>
                  <a:ext cx="2246381" cy="2142563"/>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7200">
                    <a:solidFill>
                      <a:schemeClr val="tx1"/>
                    </a:solidFill>
                  </a:endParaRPr>
                </a:p>
              </p:txBody>
            </p:sp>
          </p:grpSp>
          <p:sp>
            <p:nvSpPr>
              <p:cNvPr id="27" name="任意多边形: 形状 32"/>
              <p:cNvSpPr/>
              <p:nvPr/>
            </p:nvSpPr>
            <p:spPr>
              <a:xfrm rot="7479415" flipH="1">
                <a:off x="1208921" y="1467756"/>
                <a:ext cx="2246381" cy="2142564"/>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7200">
                  <a:solidFill>
                    <a:schemeClr val="tx1"/>
                  </a:solidFill>
                </a:endParaRPr>
              </a:p>
            </p:txBody>
          </p:sp>
        </p:grpSp>
      </p:gr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416" y="1403199"/>
            <a:ext cx="3215229" cy="2266906"/>
          </a:xfrm>
          <a:prstGeom prst="rect">
            <a:avLst/>
          </a:prstGeom>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资产评估的目的分为一般目的和特定目的。资产评估一般目的包含着特定目的，而资产评估特定目的则是一般目的的具体化。</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rPr>
              <a:t>1.</a:t>
            </a:r>
            <a:r>
              <a:rPr kumimoji="0" lang="zh-CN" altLang="en-US"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rPr>
              <a:t>资产评估的一般目的</a:t>
            </a:r>
            <a:endParaRPr kumimoji="0" lang="zh-CN" altLang="en-US"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资产评估所要实现的一般目的只能是资产在评估时点的公允价值。</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rPr>
              <a:t>2.</a:t>
            </a:r>
            <a:r>
              <a:rPr kumimoji="0" lang="zh-CN" altLang="en-US"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rPr>
              <a:t>资产评估的特定目的</a:t>
            </a:r>
            <a:endParaRPr kumimoji="0" lang="zh-CN" altLang="en-US" sz="1600" b="0"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通常把资产业务对评估结果用途的具体要求称为资产评估的特定目的，资产业务主要如下。</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一、资产评估的目的</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专利资产评估的目的及作用</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①资产转让。资产转让指资产拥有单位有偿转让其拥有的专利资产，通常是指转让非整体性资产的经济行为。</a:t>
            </a:r>
            <a:endParaRPr lang="zh-CN" altLang="en-US" dirty="0"/>
          </a:p>
          <a:p>
            <a:r>
              <a:rPr lang="zh-CN" altLang="en-US" dirty="0"/>
              <a:t>②企业兼并。企业兼并是指一个企业以承担债务、购买、股份化和控股等形式有偿接收其他企业产权，使被兼并方丧失法人资格或改变法人实体的经济行为。企业兼并中除要评估企业整体价值，还要分析企业是否存在专利资产，将专利资产作为企业整体价值中的一项重要的资产来评估，特别是那些高新技术企业。</a:t>
            </a:r>
            <a:endParaRPr lang="zh-CN" altLang="en-US" dirty="0"/>
          </a:p>
          <a:p>
            <a:r>
              <a:rPr lang="zh-CN" altLang="en-US" dirty="0"/>
              <a:t>③企业出售。企业出售是指独立核算的企业或企业内部分厂、车间及其他整体资产产权出售行为。企业出售无论是整体还是部分，都要分析和评估企业出售资产中的专利资产。</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④企业联营。企业联营是指国内企业、单位之间以固定资产、流动资产、无形资产包括专利资产及其他资产投入组成各种形式的联合经营实体的行为。</a:t>
            </a:r>
            <a:endParaRPr lang="zh-CN" altLang="en-US" dirty="0"/>
          </a:p>
          <a:p>
            <a:r>
              <a:rPr lang="zh-CN" altLang="en-US" dirty="0"/>
              <a:t>⑤股份经营。股份经营是指资产占有单位实行股份制经营方式的行为，包括法人持股、内部职工持股、向社会发行不上市股票和上市股票。往往改制时，忽视了专利资产的评估。</a:t>
            </a:r>
            <a:endParaRPr lang="zh-CN" altLang="en-US" dirty="0"/>
          </a:p>
          <a:p>
            <a:r>
              <a:rPr lang="zh-CN" altLang="en-US" dirty="0"/>
              <a:t>⑥中外合资、合作。中外合资、合作是指我国的企业和其他经济组织与外国企业或个人在我国境内举办合资或合作经营企业的行为。合资中专利资产往往是合资中一项重要资产。</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⑦企业清算。包括破产清算、终止清算和结业清算。企业清算时，专利资产通常会被忽视。</a:t>
            </a:r>
            <a:endParaRPr lang="zh-CN" altLang="en-US" dirty="0"/>
          </a:p>
          <a:p>
            <a:r>
              <a:rPr lang="zh-CN" altLang="en-US" dirty="0"/>
              <a:t>⑧担保。担保是资产占有单位，以本企业的资产为其他单位经济行为担保，并承担连带责任的行为。担保通常包括抵押、质押、保证等。以专利资产作为质押的评估刚在我国兴起。</a:t>
            </a:r>
            <a:endParaRPr lang="zh-CN" altLang="en-US" dirty="0"/>
          </a:p>
          <a:p>
            <a:r>
              <a:rPr lang="zh-CN" altLang="en-US" dirty="0"/>
              <a:t>⑨企业租赁。企业租赁是指资产占有单位在一定期限内，以收取租金的形式，将企业全部或部分资产的经营使用权转让给其他经营使用者的行为。当前，以专利资产为租赁标的的还不多。</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⑩债务重组。债务重组是指债权人按照其与债务人达成的协议或法院的裁决同意债务人修改条件的事项。</a:t>
            </a:r>
            <a:endParaRPr lang="zh-CN" altLang="en-US" dirty="0"/>
          </a:p>
          <a:p>
            <a:r>
              <a:rPr lang="zh-CN" altLang="en-US" dirty="0"/>
              <a:t>⑪引起资产评估的其他合法经济行为。</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专利资产与有形资产相比，一个很大的差异在于，专利资产的产权界定及保护比较复杂，都要依靠与专利有关的法律规定，因而，分析我国专利法的有关规定，对掌握专利资产的特性尤为重要。</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二、我国专利法的内容</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专利资产的相关法规</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随着改革开放的深入和社会主义市场经济体制的建立和完善，我国资产评估行业作为一个独立的专业化市场中介服务行业，在专利资产评估领域得到了长足发展，在深化企业改革、规范资本市场、促进合资合作、优化资源配置、维护专利资产所有人和投资者的合法利益等方面发挥着越来越重要的作用，已经成为市场经济体系不可分割的组成部分。</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6156311"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二、专利资产评估中介服务在国民经济中的重要地位和作用</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专利资产评估的目的及作用</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rPr>
              <a:t>1. </a:t>
            </a:r>
            <a:r>
              <a:rPr lang="zh-CN" altLang="en-US" dirty="0">
                <a:solidFill>
                  <a:srgbClr val="C00000"/>
                </a:solidFill>
              </a:rPr>
              <a:t>专利资产评估中介服务是建立完善市场经济体制的重要环节</a:t>
            </a:r>
            <a:endParaRPr lang="zh-CN" altLang="en-US" dirty="0">
              <a:solidFill>
                <a:srgbClr val="C00000"/>
              </a:solidFill>
            </a:endParaRPr>
          </a:p>
          <a:p>
            <a:r>
              <a:rPr lang="zh-CN" altLang="en-US" dirty="0"/>
              <a:t>我国经济体制改革的基本目标就是要建立和完善社会主义市场经济体制。完善的市场经济体系不仅包括商品市场、资本市场，而且还包括房地产市场、产权市场、技术市场等。技术的投资与转让的形成与发展都必须以科学的专利资产评估作为基本条件之一，只有在专利资产评估的基础上，各种专利资产的交易才能更加公平、合理，完善规范的市场体系才有可能逐步建立。从宏观上看，专利资产评估是市场经济发展到一定阶段的产物， 但它反过来又服务于市场经济建设，对市场经济建设起促进作用。</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进行市场经济建设，就要转换企业经营机制，让市场机制发挥主导作用，让市场来优化专利资产的配置，而这些活动都离不开专利资产评估的发展。因此，资产评估是市场经济规范运作的基础，在规范资产运作、维护经济秩序、促进经济发展等方面具有重要的作用。大力培育和发展资产评估中介组织， 既是经济社会发展的迫切需要，也是发展社会主义市场经济的内在要求， 同时，资产评估行业应在全面深化改革的新阶段，要广泛参与社会经济活动，拓展新的服务领域和业务范围，积极支持各项改革，推进完善社会主义市场经济体制，切实为改革发展提供服务保障和智力支持；</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充分发挥资产评估专业优势，积极拓展涉外业务，力争在“引进来”和“走出去”两个方面有更大的作为，促进建立更加开放的经济体系；积极参与经济社会  事务监督管理，推动政府职能转变，促进依法行政，建立新的社会管理结构；切实加强资产评估法制建设，强化和完善行业监管，充分发挥行业协 会的自律管理作用，规范资产评估执业行为；加强教育和培训，提高资产评估执业队伍的专业能力，培育形成良好的职业道德，建设一支高素质的资产评估队伍。</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rPr>
              <a:t>2.</a:t>
            </a:r>
            <a:r>
              <a:rPr lang="zh-CN" altLang="en-US" dirty="0">
                <a:solidFill>
                  <a:srgbClr val="C00000"/>
                </a:solidFill>
              </a:rPr>
              <a:t>通过专利资产评估中介服务，使专利资产的价值在经济活动 中得到了确认，促进了技术交易</a:t>
            </a:r>
            <a:endParaRPr lang="zh-CN" altLang="en-US" dirty="0">
              <a:solidFill>
                <a:srgbClr val="C00000"/>
              </a:solidFill>
            </a:endParaRPr>
          </a:p>
          <a:p>
            <a:r>
              <a:rPr lang="zh-CN" altLang="en-US" dirty="0"/>
              <a:t>通过专利资产评估中介服务评估，使专利资产的价值在经济活动中得 到了确认，促进了技术的成功交易。例如，奥地利 </a:t>
            </a:r>
            <a:r>
              <a:rPr lang="en-US" altLang="zh-CN" dirty="0"/>
              <a:t>Richard   </a:t>
            </a:r>
            <a:r>
              <a:rPr lang="en-US" altLang="zh-CN" dirty="0" err="1"/>
              <a:t>Felsinger</a:t>
            </a:r>
            <a:r>
              <a:rPr lang="en-US" altLang="zh-CN" dirty="0"/>
              <a:t> </a:t>
            </a:r>
            <a:r>
              <a:rPr lang="zh-CN" altLang="en-US" dirty="0"/>
              <a:t>国际沥青集团公司是一家有着一百五十年历史的跨国公司，该公司</a:t>
            </a:r>
            <a:r>
              <a:rPr lang="en-US" altLang="zh-CN" dirty="0"/>
              <a:t>1975</a:t>
            </a:r>
            <a:r>
              <a:rPr lang="zh-CN" altLang="en-US" dirty="0"/>
              <a:t>年推出 了 </a:t>
            </a:r>
            <a:r>
              <a:rPr lang="en-US" altLang="zh-CN" dirty="0"/>
              <a:t>NOVOPHALT  </a:t>
            </a:r>
            <a:r>
              <a:rPr lang="zh-CN" altLang="en-US" dirty="0"/>
              <a:t>改性沥青技术，并将此技术推广应用到许多国家的工程项目中。</a:t>
            </a:r>
            <a:r>
              <a:rPr lang="en-US" altLang="zh-CN" dirty="0"/>
              <a:t>1989</a:t>
            </a:r>
            <a:r>
              <a:rPr lang="zh-CN" altLang="en-US" dirty="0"/>
              <a:t>年，我国引进此技术用于建设国门第一路</a:t>
            </a:r>
            <a:r>
              <a:rPr lang="en-US" altLang="zh-CN" dirty="0"/>
              <a:t>——</a:t>
            </a:r>
            <a:r>
              <a:rPr lang="zh-CN" altLang="en-US" dirty="0"/>
              <a:t>首都机场高速公路。</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不久前，改性沥青技术项目被列为中、奥之间经济技术合作项目，双方并签署了相关协议。在项目合作过程中，双方均需量化该技术的价值。经连城资产评估公司对该技术进行公正、客观的评估后，中、奥双方就此项目的谈判得以顺利进行。</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rPr>
              <a:t>3.</a:t>
            </a:r>
            <a:r>
              <a:rPr lang="zh-CN" altLang="en-US" dirty="0">
                <a:solidFill>
                  <a:srgbClr val="C00000"/>
                </a:solidFill>
              </a:rPr>
              <a:t>专利资产评估中介服务提高了我国对外开放的质量，极大地 增强了对外资的吸引力</a:t>
            </a:r>
            <a:endParaRPr lang="zh-CN" altLang="en-US" dirty="0">
              <a:solidFill>
                <a:srgbClr val="C00000"/>
              </a:solidFill>
            </a:endParaRPr>
          </a:p>
          <a:p>
            <a:r>
              <a:rPr lang="zh-CN" altLang="en-US" dirty="0"/>
              <a:t>我国对外开放政策吸引了大批外商来我国投资，为弥补我国经济发展中资金的不足和提高生产技术水平起到了重要作用。然而由于专利资产评估中介服务的滞后，导致我国专利资产大量流失，致使许多合资项目难以真正地建立在平等互利的原则基础之上。在吸引外资过程中，通过广泛地开展与强化专利资产评估中介服务，有利于控制外方有意高报其专利资产价值，有助于控制我方有意或无意中低估自己拥有的专利资产价值，进而促成吸引外资的行为更加规范与合理，促成对外开放在质量上有所提高。</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通过对中外合资、合作企业的设立，境外投资及其各种设备等进出口业务中相关专利资产的评估，有效地维护专利资产所有人和投资人的合法权益， 推进了我国经济对外开放的进程，促进了经济、技术合作。</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rPr>
              <a:t>4.</a:t>
            </a:r>
            <a:r>
              <a:rPr lang="zh-CN" altLang="en-US" dirty="0">
                <a:solidFill>
                  <a:srgbClr val="C00000"/>
                </a:solidFill>
              </a:rPr>
              <a:t>专利资产评估中介服务促进了专利权的司法保护</a:t>
            </a:r>
            <a:endParaRPr lang="zh-CN" altLang="en-US" dirty="0">
              <a:solidFill>
                <a:srgbClr val="C00000"/>
              </a:solidFill>
            </a:endParaRPr>
          </a:p>
          <a:p>
            <a:r>
              <a:rPr lang="zh-CN" altLang="en-US" dirty="0"/>
              <a:t>通过对专利资产的评估，保护了专利所有人的合法权益，促进了高新技术成果的转化。在进行专利资产转让和涉及专利资产的诉讼案件中，一个难点与重点环节就是如何评定专利资产的价值或因专利资产受到损害所蒙受损失的价值。只有通过科学地评估专利资产的价值，才能合理、公正地处理涉及专利资产的经济问题与司法问题。随着专利资产交易和涉及专利资产案例的大量增加，专利资产评估中介服务在这一领域发挥着越来越重要的作用。</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rPr>
              <a:t>5.</a:t>
            </a:r>
            <a:r>
              <a:rPr lang="zh-CN" altLang="en-US" dirty="0">
                <a:solidFill>
                  <a:srgbClr val="C00000"/>
                </a:solidFill>
              </a:rPr>
              <a:t>通过专利资产评估中介服务，有力地支持了国有企业改革和国有经济的战略性重组，有助于优化国有专利资产管理，维护国有专利资产的保值与增值</a:t>
            </a:r>
            <a:endParaRPr lang="zh-CN" altLang="en-US" dirty="0">
              <a:solidFill>
                <a:srgbClr val="C00000"/>
              </a:solidFill>
            </a:endParaRPr>
          </a:p>
          <a:p>
            <a:r>
              <a:rPr lang="zh-CN" altLang="en-US" dirty="0"/>
              <a:t>在我国经济转轨中，专利资产评估中介服务为国有企业的兼并、改制、 重组等涉及产权变动中的专利资产提供了价值鉴定服务，将国有企业的兼并、改制、重组等涉及产权变动中的专利资产进行资本化，有力地支持了国有企业改革和国有经济的战略性重组，有助于优化国有专利资产管理， 维护国有专利资产的保值与增值，防止在产权变动时发生不应有的流失。 忽视专利资产的价值评估，必然导致国家蒙受重大经济损失，侵害国有资产所有者的权益。</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我国专利法保护的客体包括发明、实用新型和外观设计。在此以发明及实用新型专利为例进行介绍。</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发明专利。</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中华人民共和国专利法实施细则</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以下简称</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专利法实施细则</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对发明的定义为：“专利法所称发明，是指对产品、方法或者其改进所提出的新的技术方案。”发明按其表现形式虽然有很多种，但一般将其分为两类：一类是产品，另外一类是方法。</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二、我国专利法的内容</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（一）专利保护的客体</a:t>
            </a:r>
            <a:endParaRPr lang="zh-CN" altLang="en-US"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专利资产的相关法规</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rPr>
              <a:t>6.</a:t>
            </a:r>
            <a:r>
              <a:rPr lang="zh-CN" altLang="en-US" dirty="0">
                <a:solidFill>
                  <a:srgbClr val="C00000"/>
                </a:solidFill>
              </a:rPr>
              <a:t>专利资产评估中介服务为银行专利资产质押贷款活动发挥了 极其重要的作用</a:t>
            </a:r>
            <a:endParaRPr lang="zh-CN" altLang="en-US" dirty="0">
              <a:solidFill>
                <a:srgbClr val="C00000"/>
              </a:solidFill>
            </a:endParaRPr>
          </a:p>
          <a:p>
            <a:r>
              <a:rPr lang="zh-CN" altLang="en-US" dirty="0"/>
              <a:t>可转移的专利资产可以作为银行贷款担保标的，使专利产业化进程有了资金支持，然而对专利资产作为质押担保，其难度在于对专利资产价值的估价。过去，我国的有关担保法中规定专利技术和商标不能作为抵押物。</a:t>
            </a:r>
            <a:r>
              <a:rPr lang="en-US" altLang="zh-CN" dirty="0"/>
              <a:t>1995</a:t>
            </a:r>
            <a:r>
              <a:rPr lang="zh-CN" altLang="en-US" dirty="0"/>
              <a:t>年，新实施的</a:t>
            </a:r>
            <a:r>
              <a:rPr lang="en-US" altLang="zh-CN" dirty="0"/>
              <a:t>《</a:t>
            </a:r>
            <a:r>
              <a:rPr lang="zh-CN" altLang="en-US" dirty="0"/>
              <a:t>中华人民共和国担保法</a:t>
            </a:r>
            <a:r>
              <a:rPr lang="en-US" altLang="zh-CN" dirty="0"/>
              <a:t>》</a:t>
            </a:r>
            <a:r>
              <a:rPr lang="zh-CN" altLang="en-US" dirty="0"/>
              <a:t>中明确规定专利和商标可以 作为抵押物。但由于专利和商标自身的独特性，银行部门很难界定其真实价值，因此，银行对其收益能力、还贷能力和变现能力一直不持乐观态度。</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再加上以专利和商标作抵押本身就是一项很新的业务，银行放贷时显得尤 为慎重。然而，就一个公司来说，其拥有的专利技术可能是它的主要财产， 这样的话，它需要以此为质押物向银行贷款来获得发展。而专利技术本身 要快速、有效地向现实生产力转化，初期没有大量的资金投入也难以完成。 再者，一项好的专利技术往往有很高的回报率，这正是银行所追求的。因此，在大力发展社会主义市场经济的今天，以专利为质押物获取贷款实为 势在必行。可以发现，在“贷”与“不贷”之间关键是专利价值的确定。</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因此，专利资产评估中介服务解决了专利资产作为质押担保中的专利资产价值问题，为银行进行的专利资产质押贷款活动发挥了极其重要的作用。</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rPr>
              <a:t>7.</a:t>
            </a:r>
            <a:r>
              <a:rPr lang="zh-CN" altLang="en-US" dirty="0">
                <a:solidFill>
                  <a:srgbClr val="C00000"/>
                </a:solidFill>
              </a:rPr>
              <a:t>通过专利资产评估中介服务，使专利资产的股权在公司中得到确定</a:t>
            </a:r>
            <a:endParaRPr lang="zh-CN" altLang="en-US" dirty="0">
              <a:solidFill>
                <a:srgbClr val="C00000"/>
              </a:solidFill>
            </a:endParaRPr>
          </a:p>
          <a:p>
            <a:r>
              <a:rPr lang="zh-CN" altLang="en-US" dirty="0"/>
              <a:t>根据</a:t>
            </a:r>
            <a:r>
              <a:rPr lang="en-US" altLang="zh-CN" dirty="0"/>
              <a:t>《</a:t>
            </a:r>
            <a:r>
              <a:rPr lang="zh-CN" altLang="en-US" dirty="0"/>
              <a:t>公司法</a:t>
            </a:r>
            <a:r>
              <a:rPr lang="en-US" altLang="zh-CN" dirty="0"/>
              <a:t>》</a:t>
            </a:r>
            <a:r>
              <a:rPr lang="zh-CN" altLang="en-US" dirty="0"/>
              <a:t>的规定，全体股东的货币出资金额不得低于有限责任公司注册资本的</a:t>
            </a:r>
            <a:r>
              <a:rPr lang="en-US" altLang="zh-CN" dirty="0"/>
              <a:t>30%,</a:t>
            </a:r>
            <a:r>
              <a:rPr lang="zh-CN" altLang="en-US" dirty="0"/>
              <a:t>这就意味着允许非货币出资额可以达到</a:t>
            </a:r>
            <a:r>
              <a:rPr lang="en-US" altLang="zh-CN" dirty="0"/>
              <a:t>70%</a:t>
            </a:r>
            <a:r>
              <a:rPr lang="zh-CN" altLang="en-US" dirty="0"/>
              <a:t>。这些革命性、时代性的规定充分发挥了非货币资产，特别是专利资产在市场经济中的重要作用。专利资产所有人可以用专利资产作价入股，以获取经济回报，然而如何正确有效合法地确定专利资产价值，明确专利资产的股权在公司中所占的比例，专利资产评估中介服务则发挥了极其重要的作用。</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专利资产评估的目的及作用</a:t>
            </a:r>
            <a:endParaRPr lang="zh-CN" altLang="en-US"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303916" y="2192045"/>
            <a:ext cx="4536168" cy="707886"/>
          </a:xfrm>
          <a:prstGeom prst="rect">
            <a:avLst/>
          </a:prstGeom>
          <a:noFill/>
        </p:spPr>
        <p:txBody>
          <a:bodyPr wrap="square">
            <a:spAutoFit/>
          </a:bodyPr>
          <a:lstStyle/>
          <a:p>
            <a:pPr algn="ctr"/>
            <a:r>
              <a:rPr lang="zh-CN" altLang="en-US" sz="2000" b="1" dirty="0">
                <a:solidFill>
                  <a:schemeClr val="accent2"/>
                </a:solidFill>
                <a:latin typeface="黑体" panose="02010609060101010101" pitchFamily="49" charset="-122"/>
                <a:ea typeface="黑体" panose="02010609060101010101" pitchFamily="49" charset="-122"/>
                <a:sym typeface="Arial" panose="020B0604020202020204" pitchFamily="34" charset="0"/>
              </a:rPr>
              <a:t>我国在专利资产评估方面存在的</a:t>
            </a:r>
            <a:endParaRPr lang="en-US" altLang="zh-CN" sz="2000" b="1" dirty="0">
              <a:solidFill>
                <a:schemeClr val="accent2"/>
              </a:solidFill>
              <a:latin typeface="黑体" panose="02010609060101010101" pitchFamily="49" charset="-122"/>
              <a:ea typeface="黑体" panose="02010609060101010101" pitchFamily="49" charset="-122"/>
              <a:sym typeface="Arial" panose="020B0604020202020204" pitchFamily="34" charset="0"/>
            </a:endParaRPr>
          </a:p>
          <a:p>
            <a:pPr algn="ctr"/>
            <a:r>
              <a:rPr lang="zh-CN" altLang="en-US" sz="2000" b="1" dirty="0">
                <a:solidFill>
                  <a:schemeClr val="accent2"/>
                </a:solidFill>
                <a:latin typeface="黑体" panose="02010609060101010101" pitchFamily="49" charset="-122"/>
                <a:ea typeface="黑体" panose="02010609060101010101" pitchFamily="49" charset="-122"/>
                <a:sym typeface="Arial" panose="020B0604020202020204" pitchFamily="34" charset="0"/>
              </a:rPr>
              <a:t>主要问题</a:t>
            </a:r>
            <a:endParaRPr lang="zh-CN" altLang="en-US" sz="2000" b="1" dirty="0">
              <a:solidFill>
                <a:schemeClr val="accent2"/>
              </a:solidFill>
              <a:latin typeface="黑体" panose="02010609060101010101" pitchFamily="49" charset="-122"/>
              <a:ea typeface="黑体" panose="02010609060101010101" pitchFamily="49" charset="-122"/>
              <a:sym typeface="Arial" panose="020B0604020202020204" pitchFamily="34" charset="0"/>
            </a:endParaRPr>
          </a:p>
        </p:txBody>
      </p:sp>
      <p:grpSp>
        <p:nvGrpSpPr>
          <p:cNvPr id="35" name="组合 34"/>
          <p:cNvGrpSpPr/>
          <p:nvPr/>
        </p:nvGrpSpPr>
        <p:grpSpPr>
          <a:xfrm>
            <a:off x="513597" y="1177724"/>
            <a:ext cx="2229602" cy="2621192"/>
            <a:chOff x="2176143" y="2831957"/>
            <a:chExt cx="6461554" cy="8052086"/>
          </a:xfrm>
        </p:grpSpPr>
        <p:sp>
          <p:nvSpPr>
            <p:cNvPr id="24" name="椭圆 23"/>
            <p:cNvSpPr/>
            <p:nvPr/>
          </p:nvSpPr>
          <p:spPr>
            <a:xfrm>
              <a:off x="2176143" y="4013631"/>
              <a:ext cx="5844109" cy="58441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354114" y="2831957"/>
              <a:ext cx="6283583" cy="8052086"/>
              <a:chOff x="1177133" y="1415847"/>
              <a:chExt cx="3141996" cy="4026305"/>
            </a:xfrm>
            <a:solidFill>
              <a:schemeClr val="accent2"/>
            </a:solidFill>
          </p:grpSpPr>
          <p:grpSp>
            <p:nvGrpSpPr>
              <p:cNvPr id="26" name="组合 25"/>
              <p:cNvGrpSpPr/>
              <p:nvPr/>
            </p:nvGrpSpPr>
            <p:grpSpPr>
              <a:xfrm>
                <a:off x="1177133" y="1760740"/>
                <a:ext cx="3141996" cy="3681412"/>
                <a:chOff x="1177133" y="1760740"/>
                <a:chExt cx="3141996" cy="3681412"/>
              </a:xfrm>
              <a:grpFill/>
            </p:grpSpPr>
            <p:sp>
              <p:nvSpPr>
                <p:cNvPr id="28" name="矩形: 圆角 26"/>
                <p:cNvSpPr/>
                <p:nvPr/>
              </p:nvSpPr>
              <p:spPr>
                <a:xfrm rot="13426823">
                  <a:off x="1177133" y="3709717"/>
                  <a:ext cx="229029" cy="1732435"/>
                </a:xfrm>
                <a:prstGeom prst="roundRect">
                  <a:avLst>
                    <a:gd name="adj" fmla="val 50000"/>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29" name="矩形: 圆角 27"/>
                <p:cNvSpPr/>
                <p:nvPr/>
              </p:nvSpPr>
              <p:spPr>
                <a:xfrm rot="13426823">
                  <a:off x="2036412" y="4140334"/>
                  <a:ext cx="229029" cy="982575"/>
                </a:xfrm>
                <a:prstGeom prst="roundRect">
                  <a:avLst>
                    <a:gd name="adj" fmla="val 50000"/>
                  </a:avLst>
                </a:prstGeom>
                <a:solidFill>
                  <a:schemeClr val="accent2">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0" name="矩形: 圆角 28"/>
                <p:cNvSpPr/>
                <p:nvPr/>
              </p:nvSpPr>
              <p:spPr>
                <a:xfrm rot="13426823">
                  <a:off x="1246832" y="3115465"/>
                  <a:ext cx="229029" cy="1318719"/>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1" name="矩形: 圆角 29"/>
                <p:cNvSpPr/>
                <p:nvPr/>
              </p:nvSpPr>
              <p:spPr>
                <a:xfrm rot="13426823">
                  <a:off x="3861253" y="2232884"/>
                  <a:ext cx="229029" cy="98257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2" name="矩形: 圆角 30"/>
                <p:cNvSpPr/>
                <p:nvPr/>
              </p:nvSpPr>
              <p:spPr>
                <a:xfrm rot="13426823">
                  <a:off x="3166271" y="1760740"/>
                  <a:ext cx="229029" cy="1476724"/>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3" name="任意多边形: 形状 31"/>
                <p:cNvSpPr/>
                <p:nvPr/>
              </p:nvSpPr>
              <p:spPr>
                <a:xfrm>
                  <a:off x="2072748" y="3101728"/>
                  <a:ext cx="2246381" cy="2142563"/>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7200">
                    <a:solidFill>
                      <a:schemeClr val="tx1"/>
                    </a:solidFill>
                  </a:endParaRPr>
                </a:p>
              </p:txBody>
            </p:sp>
          </p:grpSp>
          <p:sp>
            <p:nvSpPr>
              <p:cNvPr id="27" name="任意多边形: 形状 32"/>
              <p:cNvSpPr/>
              <p:nvPr/>
            </p:nvSpPr>
            <p:spPr>
              <a:xfrm rot="7479415" flipH="1">
                <a:off x="1208921" y="1467756"/>
                <a:ext cx="2246381" cy="2142564"/>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7200">
                  <a:solidFill>
                    <a:schemeClr val="tx1"/>
                  </a:solidFill>
                </a:endParaRPr>
              </a:p>
            </p:txBody>
          </p:sp>
        </p:grpSp>
      </p:gr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416" y="1403199"/>
            <a:ext cx="3215229" cy="2266906"/>
          </a:xfrm>
          <a:prstGeom prst="rect">
            <a:avLst/>
          </a:prstGeom>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上述对我国专利资产评估的发展及现状进行了分析，下面将论述目前我国在专利资产评估方面存在的几个主要问题。</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我国在专利资产评估方面存在的主要问题</a:t>
            </a:r>
            <a:endParaRPr lang="zh-CN" alt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评估机构对专利资产价值定位不准确，必将直接导致评估结果的不准确，并且使公众对专利资产价值究竟是什么产生怀疑。目前，社会上出现的对专利资产价值评估结果的不信任，从一定意义上讲，是由于评估机构没有运用科学的方法对专利资产进行评估。造成对专利资产价值定位不准的原因主要由于评估人员的业务素质以及受科技成果评价的影响。在此，结合实际评估中出现的一些问题，分析专利资产价值定位对专利资产价值评估准确性的影响。</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6156311"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一、专利资产价值的实质定位存在偏差</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我国在专利资产评估方面存在的主要问题</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latin typeface="黑体" panose="02010609060101010101" pitchFamily="49" charset="-122"/>
              </a:rPr>
              <a:t>1.</a:t>
            </a:r>
            <a:r>
              <a:rPr lang="zh-CN" altLang="en-US" dirty="0">
                <a:solidFill>
                  <a:srgbClr val="C00000"/>
                </a:solidFill>
                <a:latin typeface="黑体" panose="02010609060101010101" pitchFamily="49" charset="-122"/>
              </a:rPr>
              <a:t>出现专利资产价值定位偏差的首要原因是评估机构评估人员的业务素质问题</a:t>
            </a:r>
            <a:endParaRPr lang="en-US" altLang="zh-CN" dirty="0">
              <a:solidFill>
                <a:srgbClr val="C00000"/>
              </a:solidFill>
              <a:latin typeface="黑体" panose="02010609060101010101" pitchFamily="49" charset="-122"/>
            </a:endParaRPr>
          </a:p>
          <a:p>
            <a:r>
              <a:rPr lang="zh-CN" altLang="en-US" dirty="0"/>
              <a:t>评估机构对专利资产价值定位不准确，必将直接导致评估结果的不准确，并且使公众对专利资产价值究竟是什么产生怀疑。目前，社会上出现的对专利资产价值评估结果的不信任，从一定意义上讲，是由于评估机构没有运用科学的方法对专利资产进行评估。造成对专利资产价值定位不准的原因主要由于评估人员的业务素质以及受科技成果评价的影响。在此，结合实际评估中出现的一些问题，分析专利资产价值定位对专利资产价值评估准确性的影响。</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我国在专利资产评估方面存在的主要问题</a:t>
            </a:r>
            <a:endParaRPr lang="zh-CN" altLang="en-US"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我国资产评估业的兴起，以及目前执业的大多数评估机构是会计师事务所，由于知识背景的不同，对专利资产的理解就存在较多偏差。尽管注册资产评估师执业资格的取得需要经过考试，但注册评估师考试中，有关专利资产的考题仅涉及专利资产最基本的知识。评估师仅掌握这些考试要求的基本知识是难以胜任对专利资产的评估工作的。这也导致在评估过程中，评估师对于一些专利资产价值本质的基本内容不清楚，只是直接简单地套用评估公式计算。最主要表现是，在评估报告中没有分析专利资产的内容，没有界定专利资产的价值存在范围。而常见的错误包括以下两种。</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我国在专利资产评估方面存在的主要问题</a:t>
            </a:r>
            <a:endParaRPr lang="zh-CN" altLang="en-US"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①将运用待估专利资产的产品价值，计入专利资产价值，扩大评估对象的范围，导致对待估专利资产价值的高估。例如，需要评估的是一项改善手机功能的专利技术，由于评估人员不了解专利技术的价值体现，经过分析，在运用收益法确定收益额的时候，评估人员通过分析该专利使手机实现的功能，将具有这种功能的手机的销售收入作为待估专利的收益额， 最终得出该专利的无形资产价值。上述方法的错误在于，手机专利的价值应该体现在软件许可给手机制造商而获得的软件许可费，而不是手机全部的销售收入。</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我国在专利资产评估方面存在的主要问题</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目前，国际上很多国家的专利法，只保护发明专利，如美国、英国的专利法。另外，在</a:t>
            </a:r>
            <a:r>
              <a:rPr lang="en-US" altLang="zh-CN" dirty="0"/>
              <a:t>《</a:t>
            </a:r>
            <a:r>
              <a:rPr lang="zh-CN" altLang="en-US" dirty="0"/>
              <a:t>巴黎公约</a:t>
            </a:r>
            <a:r>
              <a:rPr lang="en-US" altLang="zh-CN" dirty="0"/>
              <a:t>》</a:t>
            </a:r>
            <a:r>
              <a:rPr lang="zh-CN" altLang="en-US" dirty="0"/>
              <a:t>、</a:t>
            </a:r>
            <a:r>
              <a:rPr lang="en-US" altLang="zh-CN" dirty="0"/>
              <a:t>TRIPs</a:t>
            </a:r>
            <a:r>
              <a:rPr lang="zh-CN" altLang="en-US" dirty="0"/>
              <a:t>等国际公约中，专利也仅指发明专利，因此，这些专利法律中所提及的专利相当于我国的发明专利。</a:t>
            </a:r>
            <a:endParaRPr lang="en-US" altLang="zh-CN" dirty="0"/>
          </a:p>
          <a:p>
            <a:r>
              <a:rPr lang="en-US" altLang="zh-CN" dirty="0"/>
              <a:t>(2)</a:t>
            </a:r>
            <a:r>
              <a:rPr lang="zh-CN" altLang="en-US" dirty="0"/>
              <a:t>实用新型专利。一些国家的专利法律中没有实用新型的概念。采用实用新型制度的大多数国家所规定的实用新型保护客体，一般主要是有“型”的小发明，我国</a:t>
            </a:r>
            <a:r>
              <a:rPr lang="en-US" altLang="zh-CN" dirty="0"/>
              <a:t>《</a:t>
            </a:r>
            <a:r>
              <a:rPr lang="zh-CN" altLang="en-US" dirty="0"/>
              <a:t>专利法实施细则</a:t>
            </a:r>
            <a:r>
              <a:rPr lang="en-US" altLang="zh-CN" dirty="0"/>
              <a:t>》</a:t>
            </a:r>
            <a:r>
              <a:rPr lang="zh-CN" altLang="en-US" dirty="0"/>
              <a:t>对实用新型的定义为：“专利法所称实用新型，是指对产品的形状、构造或者其结合所提出的适于实用的新的技术方案。”对于没有采用实用新型制度的国家，上述的保护客体由发明专利保护。</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②将待估专利技术领域的价值作为待估专利资产价值，导致结果的高估。例如，需要评估一项纳米陶瓷材料技术，错误的评估报告的描述将会是：我国的陶瓷材料市场如何，而纳米技术出现后，这种纳米陶瓷材料将会占多少市场份额，在对纳米陶瓷未来市场分析之后计算纳米陶瓷材料的销售收入与成本费用，经折现后得到该技术的无形资产价值。这份报告的错误在于不是评估该项纳米陶瓷材料技术的无形资产价值，而是对整个纳米陶瓷材料领域的技术评估。</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我国在专利资产评估方面存在的主要问题</a:t>
            </a:r>
            <a:endParaRPr lang="zh-CN" altLang="en-US"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solidFill>
                  <a:srgbClr val="C00000"/>
                </a:solidFill>
              </a:rPr>
              <a:t>2.</a:t>
            </a:r>
            <a:r>
              <a:rPr lang="zh-CN" altLang="en-US" dirty="0">
                <a:solidFill>
                  <a:srgbClr val="C00000"/>
                </a:solidFill>
              </a:rPr>
              <a:t>出现专利资产价值定位不准的另一个原因是专利资产评估人 员长期受传统科技成果经济价值计算的影响，将专利资产产生的间接价值， 乃至社会价值计算在专利资产价值内，导致对专利资产价值的高估</a:t>
            </a:r>
            <a:endParaRPr lang="zh-CN" altLang="en-US" dirty="0">
              <a:solidFill>
                <a:srgbClr val="C00000"/>
              </a:solidFill>
            </a:endParaRPr>
          </a:p>
          <a:p>
            <a:r>
              <a:rPr lang="zh-CN" altLang="en-US" dirty="0"/>
              <a:t>专利资产价值从评估角度，是指专利资产所有人通过专利资产获取的收益来体现。而有的评估机构评估人员把技术创造的间接价值计算在专利资产价值之中。例如，湖南一家机构对某知名教授杂交水稻技术的评估认 为该杂交水稻技术的价值是</a:t>
            </a:r>
            <a:r>
              <a:rPr lang="en-US" altLang="zh-CN" dirty="0"/>
              <a:t>1000</a:t>
            </a:r>
            <a:r>
              <a:rPr lang="zh-CN" altLang="en-US" dirty="0"/>
              <a:t>多亿元，创了中国无形资产价值之最。</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我国在专利资产评估方面存在的主要问题</a:t>
            </a:r>
            <a:endParaRPr lang="zh-CN" altLang="en-US"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这份报告的错误在于，将该杂交水稻技术推广所产生的所有价值，全部计算在该杂交水稻技术价值之中。而用专利资产价值评估方法来分析，该杂交水稻技术的价值是指，该项技术所有人通过许可或自己实施该技术而得到 的收益。然而在推广这项技术时收不到这</a:t>
            </a:r>
            <a:r>
              <a:rPr lang="en-US" altLang="zh-CN" dirty="0"/>
              <a:t>1000</a:t>
            </a:r>
            <a:r>
              <a:rPr lang="zh-CN" altLang="en-US" dirty="0"/>
              <a:t>亿元，这一技术的产权所有人也得不到</a:t>
            </a:r>
            <a:r>
              <a:rPr lang="en-US" altLang="zh-CN" dirty="0"/>
              <a:t>1000</a:t>
            </a:r>
            <a:r>
              <a:rPr lang="zh-CN" altLang="en-US" dirty="0"/>
              <a:t>亿元。这是因为推广了这一技术产生的间接收益不能计入无形资产价值之中。同样的，例如需要评估一项抽油机的技术，运用该技 术生产出来的抽油机可以提高石油的采收率，使抽油机的漏失量减少，提高石油回收。</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我国在专利资产评估方面存在的主要问题</a:t>
            </a:r>
            <a:endParaRPr lang="zh-CN" altLang="en-US"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如果在评估过程中，将石油回收率的提高作为该项技术的无形资产，就扩展了该项技术的价值，这项技术价值直接体现应该是由于采油回收率的提高，用户愿意付出较高的价格购买这台机器，用户增多和购 买价提高才是这项技术的直接收益。</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我国在专利资产评估方面存在的主要问题</a:t>
            </a:r>
            <a:endParaRPr lang="zh-CN" altLang="en-US"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资产是依法而获得的权利，相关法律不仅确定了保护对象、保护期限及相应权利，而且对权利的获得及要求均作了详细的规定，这些不仅决定了专利资产的法律特性，同时对专利资产的价值有着显著的影响。目前，很多评估机构在评估过程中，对专利资产的法律关系不进行分析，导致评估的价值实质并非待估专利资产的价值，突出表现在对专利资产价值及计算机软件价值评估的失实。</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6156311"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二、对专利资产法律关系认识不清</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我国在专利资产评估方面存在的主要问题</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由于专利权的范围应由权利要求书决定，因此，在评估专利时，评估师应当根据权利要求书记载的专利权利范围来评估，正如评估房地产时，按照红线图给定的范围进行评估。如果评估人员对专利权利要求范围看不懂，或理解不清楚，要想评估专利的价值就可想而知了。在实际的评估中， 大部分专利资产评估的报告没有去分析专利的权利要求，而是探讨该技术的特征或是该技术产品的特性。然而，如果这些技术或产品的特性没有在权利要求书中出现，是无法得到</a:t>
            </a:r>
            <a:r>
              <a:rPr lang="en-US" altLang="zh-CN" dirty="0"/>
              <a:t>《</a:t>
            </a:r>
            <a:r>
              <a:rPr lang="zh-CN" altLang="en-US" dirty="0"/>
              <a:t>专利法</a:t>
            </a:r>
            <a:r>
              <a:rPr lang="en-US" altLang="zh-CN" dirty="0"/>
              <a:t>》</a:t>
            </a:r>
            <a:r>
              <a:rPr lang="zh-CN" altLang="en-US" dirty="0"/>
              <a:t>的保护，也无法为权利人带来经济收益。如果依据这些不受法律保护的特性作出的评估，可以肯定地说是错误的。</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我国在专利资产评估方面存在的主要问题</a:t>
            </a:r>
            <a:endParaRPr lang="zh-CN" altLang="en-US" dirty="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在我们的评估实践中，经常出现的情况是，权利人认为自身获得的保护范围与权利要求书记载的范围并不一致。评估人员应该根据自己或者有关专家对权利要求书的判断，确定委估对象的范围。</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我国在专利资产评估方面存在的主要问题</a:t>
            </a:r>
            <a:endParaRPr lang="zh-CN" altLang="en-US"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目前，我国专利资产评估领域的混乱还体现为对评估参数选取的随意性。我国目前大多采用收益法进行专利资产评估，但是收益法相对成本法及市场法而言，具有一定的难度及复杂性，这种难度及复杂性主要体现在对评估参数的选取上。运用收益法进行评估，参数的选取对最终的评估结果有着极大的影响，有时可能相差几倍甚至更多。</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6156311"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三、对专利资产价值评估参数选取随意性大</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我国在专利资产评估方面存在的主要问题</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然而，至今我国尚未颁布规范性意见，致使对专利资产评估参数的选取存在的随意性未得到控制，使专利资产评估的结果缺乏说服力，也违背了科学、公正的评估原则。参数选取随意性大突出表现在收益额、市场占有率等数据上没有科学依据，从而出现了上面提到的某杂交水稻技术的无形资产价值达到</a:t>
            </a:r>
            <a:r>
              <a:rPr lang="en-US" altLang="zh-CN" dirty="0"/>
              <a:t>1000</a:t>
            </a:r>
            <a:r>
              <a:rPr lang="zh-CN" altLang="en-US" dirty="0"/>
              <a:t>亿元的情况。</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我国在专利资产评估方面存在的主要问题</a:t>
            </a:r>
            <a:endParaRPr lang="zh-CN" altLang="en-US" dirty="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在前面对我国专利资产评估的发展及现状中的论述可以看出，目前我国对专利资产评估并没有严格的操作规范，而专利资产自身的特性，使其评估更复杂，因此，没有规范的操作标准，是导致了目前专利资产评估领域存在问题较多的原因之一。</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6156311"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四、没有严格的规范操作标准</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我国在专利资产评估方面存在的主要问题</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中华人民共和国专利法</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以下简称</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专利法</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第二章规定了授予专利权的条件，即通常所称的“三性”：新颖性、创造性和实用性。一项技术符合“三性”的要求，是获得专利权的实质条件，也是具有价值的基础。</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二、我国专利法的内容</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（二）专利权授予的条件</a:t>
            </a:r>
            <a:endParaRPr lang="zh-CN" altLang="en-US"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专利资产的相关法规</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上述专利资产评估领域存在的问题，造成社会各界人士对专利资产价值评估的怀疑与否定，很多人发出“谁来评估评估业”的感叹。同时也导致对专利资产评估价值的认识存在“两边差”：在投资者方面，对专利资产评估的价值大打折扣；而在专利资产权利人方面，因与其他同类专利资产评估价值相比较，使其产生攀比心态，对自身拥有专利资产的价值无限放大。这些问题不仅影响了人们对专利资产价值的正确认识，还严重阻碍了与专利资产相关的正常经济活动。</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我国在专利资产评估方面存在的主要问题</a:t>
            </a:r>
            <a:endParaRPr lang="zh-CN" altLang="en-US" dirty="0"/>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39317" y="1987734"/>
            <a:ext cx="1173368" cy="1168031"/>
            <a:chOff x="807832" y="1923512"/>
            <a:chExt cx="1611172" cy="1584459"/>
          </a:xfrm>
        </p:grpSpPr>
        <p:grpSp>
          <p:nvGrpSpPr>
            <p:cNvPr id="23" name="组合 22"/>
            <p:cNvGrpSpPr/>
            <p:nvPr/>
          </p:nvGrpSpPr>
          <p:grpSpPr>
            <a:xfrm>
              <a:off x="807832" y="1923512"/>
              <a:ext cx="1611172" cy="1584459"/>
              <a:chOff x="1757053" y="3600450"/>
              <a:chExt cx="6589662" cy="6589662"/>
            </a:xfrm>
          </p:grpSpPr>
          <p:sp>
            <p:nvSpPr>
              <p:cNvPr id="24" name="椭圆 23"/>
              <p:cNvSpPr/>
              <p:nvPr userDrawn="1"/>
            </p:nvSpPr>
            <p:spPr>
              <a:xfrm>
                <a:off x="2044638" y="3847279"/>
                <a:ext cx="6096002" cy="60959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26" name="椭圆 25"/>
              <p:cNvSpPr/>
              <p:nvPr userDrawn="1"/>
            </p:nvSpPr>
            <p:spPr>
              <a:xfrm>
                <a:off x="1757053" y="3600450"/>
                <a:ext cx="6589662" cy="6589662"/>
              </a:xfrm>
              <a:prstGeom prst="ellipse">
                <a:avLst/>
              </a:prstGeom>
              <a:noFill/>
              <a:ln w="762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3" name="标题 1"/>
            <p:cNvSpPr txBox="1"/>
            <p:nvPr/>
          </p:nvSpPr>
          <p:spPr>
            <a:xfrm>
              <a:off x="1082771" y="2218654"/>
              <a:ext cx="1061293" cy="994171"/>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1800" b="1" spc="100" dirty="0">
                  <a:solidFill>
                    <a:schemeClr val="bg1"/>
                  </a:solidFill>
                  <a:latin typeface="Times New Roman" panose="02020603050405020304" pitchFamily="18" charset="0"/>
                  <a:ea typeface="黑体" panose="02010609060101010101" pitchFamily="49" charset="-122"/>
                </a:rPr>
                <a:t>课程回顾</a:t>
              </a:r>
              <a:endParaRPr lang="zh-CN" altLang="en-US" sz="1800" b="1" spc="100" dirty="0">
                <a:solidFill>
                  <a:schemeClr val="bg1"/>
                </a:solidFill>
                <a:latin typeface="Times New Roman" panose="02020603050405020304" pitchFamily="18" charset="0"/>
                <a:ea typeface="黑体" panose="02010609060101010101" pitchFamily="49" charset="-122"/>
              </a:endParaRPr>
            </a:p>
          </p:txBody>
        </p:sp>
      </p:grpSp>
      <p:sp>
        <p:nvSpPr>
          <p:cNvPr id="2" name="内容占位符 2"/>
          <p:cNvSpPr txBox="1"/>
          <p:nvPr/>
        </p:nvSpPr>
        <p:spPr>
          <a:xfrm>
            <a:off x="1948792" y="1785486"/>
            <a:ext cx="4248181" cy="1421076"/>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1. </a:t>
            </a:r>
            <a:r>
              <a:rPr kumimoji="0" lang="zh-CN" altLang="en-US" sz="16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与专利资产评估相关的专利法律知识及准则</a:t>
            </a:r>
            <a:endParaRPr kumimoji="0" lang="zh-CN" altLang="en-US" sz="16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2. </a:t>
            </a:r>
            <a:r>
              <a:rPr kumimoji="0" lang="zh-CN" altLang="en-US" sz="16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专利资产的特点</a:t>
            </a:r>
            <a:endParaRPr kumimoji="0" lang="zh-CN" altLang="en-US" sz="16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3. </a:t>
            </a:r>
            <a:r>
              <a:rPr kumimoji="0" lang="zh-CN" altLang="en-US" sz="16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专利资产评估的作用</a:t>
            </a:r>
            <a:endParaRPr kumimoji="0" lang="zh-CN" altLang="en-US" sz="16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4.</a:t>
            </a:r>
            <a:r>
              <a:rPr kumimoji="0" lang="zh-CN" altLang="en-US" sz="16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专利资产评估需要注意的</a:t>
            </a:r>
            <a:r>
              <a:rPr kumimoji="0" lang="zh-CN" altLang="en-US" sz="16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问题</a:t>
            </a:r>
            <a:endParaRPr kumimoji="0" lang="zh-CN" altLang="en-US" sz="16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3" name="矩形 2"/>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0" lang="zh-CN" altLang="en-US" sz="1400" b="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课程回顾与章节回顾任选一种，课时较长时，章节回顾和课程回顾可以都有</a:t>
            </a:r>
            <a:endParaRPr lang="zh-CN" altLang="en-US" dirty="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302953" y="1502311"/>
            <a:ext cx="3097530" cy="994172"/>
          </a:xfrm>
        </p:spPr>
        <p:txBody>
          <a:bodyPr/>
          <a:lstStyle/>
          <a:p>
            <a:r>
              <a:rPr lang="zh-CN" altLang="en-US" dirty="0">
                <a:solidFill>
                  <a:schemeClr val="accent2"/>
                </a:solidFill>
              </a:rPr>
              <a:t>谢 谢 大 家 ！</a:t>
            </a:r>
            <a:endParaRPr lang="zh-CN" altLang="en-US" dirty="0">
              <a:solidFill>
                <a:schemeClr val="accent2"/>
              </a:solidFill>
            </a:endParaRPr>
          </a:p>
        </p:txBody>
      </p:sp>
      <p:sp>
        <p:nvSpPr>
          <p:cNvPr id="6" name="文本框 5"/>
          <p:cNvSpPr txBox="1"/>
          <p:nvPr/>
        </p:nvSpPr>
        <p:spPr>
          <a:xfrm>
            <a:off x="335097" y="2566340"/>
            <a:ext cx="4600123" cy="666914"/>
          </a:xfrm>
          <a:prstGeom prst="rect">
            <a:avLst/>
          </a:prstGeom>
          <a:noFill/>
        </p:spPr>
        <p:txBody>
          <a:bodyPr wrap="square" rtlCol="0">
            <a:spAutoFit/>
          </a:bodyPr>
          <a:lstStyle/>
          <a:p>
            <a:pPr>
              <a:lnSpc>
                <a:spcPct val="150000"/>
              </a:lnSpc>
            </a:pPr>
            <a:r>
              <a:rPr lang="zh-CN" altLang="en-US" dirty="0">
                <a:solidFill>
                  <a:srgbClr val="4C4B50"/>
                </a:solidFill>
                <a:latin typeface="黑体" panose="02010609060101010101" pitchFamily="49" charset="-122"/>
                <a:ea typeface="黑体" panose="02010609060101010101" pitchFamily="49" charset="-122"/>
              </a:rPr>
              <a:t>复制此页在</a:t>
            </a:r>
            <a:r>
              <a:rPr lang="en-US" altLang="zh-CN" dirty="0">
                <a:solidFill>
                  <a:srgbClr val="4C4B50"/>
                </a:solidFill>
                <a:latin typeface="黑体" panose="02010609060101010101" pitchFamily="49" charset="-122"/>
                <a:ea typeface="黑体" panose="02010609060101010101" pitchFamily="49" charset="-122"/>
              </a:rPr>
              <a:t>PPT</a:t>
            </a:r>
            <a:r>
              <a:rPr lang="zh-CN" altLang="en-US" dirty="0">
                <a:solidFill>
                  <a:srgbClr val="4C4B50"/>
                </a:solidFill>
                <a:latin typeface="黑体" panose="02010609060101010101" pitchFamily="49" charset="-122"/>
                <a:ea typeface="黑体" panose="02010609060101010101" pitchFamily="49" charset="-122"/>
              </a:rPr>
              <a:t>最后一页，为提醒老师本课题结束和总结用，此行文字定稿后请删除，谢谢</a:t>
            </a:r>
            <a:endParaRPr lang="zh-CN" altLang="en-US" dirty="0">
              <a:solidFill>
                <a:srgbClr val="4C4B50"/>
              </a:solidFill>
              <a:latin typeface="黑体" panose="02010609060101010101" pitchFamily="49" charset="-122"/>
              <a:ea typeface="黑体" panose="02010609060101010101" pitchFamily="49" charset="-122"/>
            </a:endParaRPr>
          </a:p>
        </p:txBody>
      </p:sp>
      <p:sp>
        <p:nvSpPr>
          <p:cNvPr id="7" name="椭圆 6"/>
          <p:cNvSpPr/>
          <p:nvPr/>
        </p:nvSpPr>
        <p:spPr>
          <a:xfrm>
            <a:off x="5018314" y="1244147"/>
            <a:ext cx="2677886" cy="2655207"/>
          </a:xfrm>
          <a:prstGeom prst="ellipse">
            <a:avLst/>
          </a:prstGeom>
          <a:solidFill>
            <a:srgbClr val="0070C0">
              <a:alpha val="31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rcRect l="5189" t="833" r="31107" b="3611"/>
          <a:stretch>
            <a:fillRect/>
          </a:stretch>
        </p:blipFill>
        <p:spPr>
          <a:xfrm>
            <a:off x="5165271" y="1382551"/>
            <a:ext cx="2400299" cy="2367578"/>
          </a:xfrm>
          <a:custGeom>
            <a:avLst/>
            <a:gdLst>
              <a:gd name="connsiteX0" fmla="*/ 3276600 w 6553200"/>
              <a:gd name="connsiteY0" fmla="*/ 0 h 6553200"/>
              <a:gd name="connsiteX1" fmla="*/ 6553200 w 6553200"/>
              <a:gd name="connsiteY1" fmla="*/ 3276600 h 6553200"/>
              <a:gd name="connsiteX2" fmla="*/ 3276600 w 6553200"/>
              <a:gd name="connsiteY2" fmla="*/ 6553200 h 6553200"/>
              <a:gd name="connsiteX3" fmla="*/ 0 w 6553200"/>
              <a:gd name="connsiteY3" fmla="*/ 3276600 h 6553200"/>
              <a:gd name="connsiteX4" fmla="*/ 3276600 w 6553200"/>
              <a:gd name="connsiteY4" fmla="*/ 0 h 655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3200" h="6553200">
                <a:moveTo>
                  <a:pt x="3276600" y="0"/>
                </a:moveTo>
                <a:cubicBezTo>
                  <a:pt x="5086216" y="0"/>
                  <a:pt x="6553200" y="1466984"/>
                  <a:pt x="6553200" y="3276600"/>
                </a:cubicBezTo>
                <a:cubicBezTo>
                  <a:pt x="6553200" y="5086216"/>
                  <a:pt x="5086216" y="6553200"/>
                  <a:pt x="3276600" y="6553200"/>
                </a:cubicBezTo>
                <a:cubicBezTo>
                  <a:pt x="1466984" y="6553200"/>
                  <a:pt x="0" y="5086216"/>
                  <a:pt x="0" y="3276600"/>
                </a:cubicBezTo>
                <a:cubicBezTo>
                  <a:pt x="0" y="1466984"/>
                  <a:pt x="1466984" y="0"/>
                  <a:pt x="3276600" y="0"/>
                </a:cubicBezTo>
                <a:close/>
              </a:path>
            </a:pathLst>
          </a:cu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(1)</a:t>
            </a:r>
            <a:r>
              <a:rPr lang="zh-CN" altLang="en-US" dirty="0"/>
              <a:t>新颖性。</a:t>
            </a:r>
            <a:r>
              <a:rPr lang="en-US" altLang="zh-CN" dirty="0"/>
              <a:t>《</a:t>
            </a:r>
            <a:r>
              <a:rPr lang="zh-CN" altLang="en-US" dirty="0"/>
              <a:t>专利法</a:t>
            </a:r>
            <a:r>
              <a:rPr lang="en-US" altLang="zh-CN" dirty="0"/>
              <a:t>》</a:t>
            </a:r>
            <a:r>
              <a:rPr lang="zh-CN" altLang="en-US" dirty="0"/>
              <a:t>关于新颖性作了以下规定：</a:t>
            </a:r>
            <a:endParaRPr lang="zh-CN" altLang="en-US" dirty="0"/>
          </a:p>
          <a:p>
            <a:r>
              <a:rPr lang="zh-CN" altLang="en-US" dirty="0"/>
              <a:t>“新颖性，是指该发明或者实用新型不属于现有技术；也没有任何单位或者个人就同样的发明或者实用新型在申请日以前向国务院专利行政部门提出过申请，并记载在申请日以后公布的专利申请文件或者公告的专利文件中。</a:t>
            </a:r>
            <a:endParaRPr lang="zh-CN" altLang="en-US" dirty="0"/>
          </a:p>
          <a:p>
            <a:r>
              <a:rPr lang="zh-CN" altLang="en-US" dirty="0"/>
              <a:t>“申请专利的发明创造在申请日以前六个月内，有下列情形之一的，不丧失新颖性：</a:t>
            </a:r>
            <a:r>
              <a:rPr lang="en-US" altLang="zh-CN" dirty="0"/>
              <a:t>(</a:t>
            </a:r>
            <a:r>
              <a:rPr lang="zh-CN" altLang="en-US" dirty="0"/>
              <a:t>一</a:t>
            </a:r>
            <a:r>
              <a:rPr lang="en-US" altLang="zh-CN" dirty="0"/>
              <a:t>)</a:t>
            </a:r>
            <a:r>
              <a:rPr lang="zh-CN" altLang="en-US" dirty="0"/>
              <a:t>在中国政府主办或者承认的国际展览会上首次展出的； </a:t>
            </a:r>
            <a:r>
              <a:rPr lang="en-US" altLang="zh-CN" dirty="0"/>
              <a:t>(</a:t>
            </a:r>
            <a:r>
              <a:rPr lang="zh-CN" altLang="en-US" dirty="0"/>
              <a:t>二</a:t>
            </a:r>
            <a:r>
              <a:rPr lang="en-US" altLang="zh-CN" dirty="0"/>
              <a:t>)</a:t>
            </a:r>
            <a:r>
              <a:rPr lang="zh-CN" altLang="en-US" dirty="0"/>
              <a:t>在规定的学术会议或者技术会议上首次发表的；</a:t>
            </a:r>
            <a:r>
              <a:rPr lang="en-US" altLang="zh-CN" dirty="0"/>
              <a:t>(</a:t>
            </a:r>
            <a:r>
              <a:rPr lang="zh-CN" altLang="en-US" dirty="0"/>
              <a:t>三</a:t>
            </a:r>
            <a:r>
              <a:rPr lang="en-US" altLang="zh-CN" dirty="0"/>
              <a:t>)</a:t>
            </a:r>
            <a:r>
              <a:rPr lang="zh-CN" altLang="en-US" dirty="0"/>
              <a:t>他人未经申请 人同意而泄露其内容的。”</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判断新颖性的参照物是现有技术。现有技术是指在申请日以前公众能够得知的技术。一项技术处于保密状态，不属于现有技术，公开以后才可能成为现有技术。因此，现有技术的判断，与时间、公开方式和地域都有关，这也成为判断新颖性的标准。</a:t>
            </a:r>
            <a:endParaRPr lang="zh-CN" altLang="en-US" dirty="0"/>
          </a:p>
          <a:p>
            <a:r>
              <a:rPr lang="zh-CN" altLang="en-US" dirty="0"/>
              <a:t>影响专利申请新颖性的除了现有技术以外，还有抵触申请。抵触申请是指在一项专利申请的申请日以前由他人向国务院专利行政部门提出过申请、而又在该申请日之后公布的、同样技术内容的专利申请。</a:t>
            </a:r>
            <a:endParaRPr lang="zh-CN" altLang="en-US" dirty="0"/>
          </a:p>
          <a:p>
            <a:r>
              <a:rPr lang="zh-CN" altLang="en-US" dirty="0"/>
              <a:t>在新颖性上，发明和实用新型专利的要求是一致的。</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(2)</a:t>
            </a:r>
            <a:r>
              <a:rPr lang="zh-CN" altLang="en-US" dirty="0"/>
              <a:t>创造性。创造性是指同申请日以前已有的技术相比，该发明有突 出的实质性特点和显著的进步，该实用新型有实质性特点和进步。它的参照标准是现有技术，但不包括抵触申请。</a:t>
            </a:r>
            <a:endParaRPr lang="zh-CN" altLang="en-US" dirty="0"/>
          </a:p>
          <a:p>
            <a:r>
              <a:rPr lang="zh-CN" altLang="en-US" dirty="0"/>
              <a:t>“实质性特点”是针对发明创造的技术特征而言的，就是说该发明创造 至少具有一个与现有技术有本质区别的技术特征，而这一</a:t>
            </a:r>
            <a:r>
              <a:rPr lang="en-US" altLang="zh-CN" dirty="0"/>
              <a:t>(</a:t>
            </a:r>
            <a:r>
              <a:rPr lang="zh-CN" altLang="en-US" dirty="0"/>
              <a:t>或不止一个</a:t>
            </a:r>
            <a:r>
              <a:rPr lang="en-US" altLang="zh-CN" dirty="0"/>
              <a:t>) </a:t>
            </a:r>
            <a:r>
              <a:rPr lang="zh-CN" altLang="en-US" dirty="0"/>
              <a:t>技术特征，是所属技术领域普通技术人员在现有技术的基础上通过逻辑分析、推理无法得到的，它不是简单的现有技术组合，也不是简单的材料代换。</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“显著的进步”主要是指技术效果上的进步，有下列参考性判断基准： ①解决了人们长期想解决而未能解决的技术难题；②克服了技术偏见； ③系“首创性”或“开拓性”技术方案；④产生了意料不到的效果的发明创造，包括：组合发明、选择发明、用途发明及要素变更发明。</a:t>
            </a:r>
            <a:endParaRPr lang="zh-CN" altLang="en-US" dirty="0"/>
          </a:p>
          <a:p>
            <a:r>
              <a:rPr lang="zh-CN" altLang="en-US" dirty="0"/>
              <a:t>在创造性上，发明要求高，实用新型要求较低。</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(3)</a:t>
            </a:r>
            <a:r>
              <a:rPr lang="zh-CN" altLang="en-US" dirty="0"/>
              <a:t>实用性。实用性，是指该发明或者实用新型能够制造或者使用， 并且能够产生积极效果。实用性的参考性判断基准包括再现性、可实施性及有益性，违背自然规律不可能实现的技术方案，不具备实用性。此外，</a:t>
            </a:r>
            <a:r>
              <a:rPr lang="en-US" altLang="zh-CN" dirty="0"/>
              <a:t>《</a:t>
            </a:r>
            <a:r>
              <a:rPr lang="zh-CN" altLang="en-US" dirty="0"/>
              <a:t>专利法</a:t>
            </a:r>
            <a:r>
              <a:rPr lang="en-US" altLang="zh-CN" dirty="0"/>
              <a:t>》</a:t>
            </a:r>
            <a:r>
              <a:rPr lang="zh-CN" altLang="en-US" dirty="0"/>
              <a:t>还规定，对下列各项不授予专利权：科学发现；智力活动的规则和方法；疾病的诊断和治疗方法；动物和植物品种；用原子核变换方法获得的物质。</a:t>
            </a:r>
            <a:endParaRPr lang="zh-CN" altLang="en-US" dirty="0"/>
          </a:p>
          <a:p>
            <a:r>
              <a:rPr lang="zh-CN" altLang="en-US" dirty="0"/>
              <a:t>在实用性上，发明和实用新型专利的要求是一致的。</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2535" y="1231501"/>
            <a:ext cx="4784011" cy="379427"/>
            <a:chOff x="1051395" y="1232278"/>
            <a:chExt cx="6976321" cy="553302"/>
          </a:xfrm>
        </p:grpSpPr>
        <p:grpSp>
          <p:nvGrpSpPr>
            <p:cNvPr id="3" name="组合 41"/>
            <p:cNvGrpSpPr/>
            <p:nvPr/>
          </p:nvGrpSpPr>
          <p:grpSpPr bwMode="auto">
            <a:xfrm>
              <a:off x="1051395" y="1232701"/>
              <a:ext cx="626626" cy="552877"/>
              <a:chOff x="2727102" y="1809520"/>
              <a:chExt cx="805771" cy="711133"/>
            </a:xfrm>
          </p:grpSpPr>
          <p:grpSp>
            <p:nvGrpSpPr>
              <p:cNvPr id="9" name="组合 35"/>
              <p:cNvGrpSpPr/>
              <p:nvPr/>
            </p:nvGrpSpPr>
            <p:grpSpPr bwMode="auto">
              <a:xfrm>
                <a:off x="2727102" y="1809520"/>
                <a:ext cx="789301" cy="711133"/>
                <a:chOff x="3696385" y="1762464"/>
                <a:chExt cx="2543112" cy="2379436"/>
              </a:xfrm>
            </p:grpSpPr>
            <p:sp>
              <p:nvSpPr>
                <p:cNvPr id="11" name="矩形 10"/>
                <p:cNvSpPr/>
                <p:nvPr/>
              </p:nvSpPr>
              <p:spPr>
                <a:xfrm>
                  <a:off x="3855008" y="1760639"/>
                  <a:ext cx="2379374" cy="2381261"/>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12" name="矩形 34"/>
                <p:cNvSpPr/>
                <p:nvPr/>
              </p:nvSpPr>
              <p:spPr>
                <a:xfrm>
                  <a:off x="3696385" y="1803162"/>
                  <a:ext cx="2543112" cy="1041802"/>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3716" h="371837">
                      <a:moveTo>
                        <a:pt x="45292" y="0"/>
                      </a:moveTo>
                      <a:lnTo>
                        <a:pt x="703716" y="0"/>
                      </a:lnTo>
                      <a:lnTo>
                        <a:pt x="703716" y="286509"/>
                      </a:lnTo>
                      <a:cubicBezTo>
                        <a:pt x="458841" y="527809"/>
                        <a:pt x="219475" y="180681"/>
                        <a:pt x="0" y="180681"/>
                      </a:cubicBezTo>
                      <a:lnTo>
                        <a:pt x="45292" y="0"/>
                      </a:lnTo>
                      <a:close/>
                    </a:path>
                  </a:pathLst>
                </a:custGeom>
                <a:solidFill>
                  <a:schemeClr val="accent2">
                    <a:lumMod val="40000"/>
                    <a:lumOff val="60000"/>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10" name="文本框 39"/>
              <p:cNvSpPr txBox="1">
                <a:spLocks noChangeArrowheads="1"/>
              </p:cNvSpPr>
              <p:nvPr/>
            </p:nvSpPr>
            <p:spPr bwMode="auto">
              <a:xfrm>
                <a:off x="2759762" y="1858544"/>
                <a:ext cx="773111" cy="635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1600" b="1" dirty="0">
                    <a:solidFill>
                      <a:schemeClr val="bg1"/>
                    </a:solidFill>
                    <a:ea typeface="黑体" panose="02010609060101010101" pitchFamily="49" charset="-122"/>
                    <a:cs typeface="Arial" panose="020B0604020202020204" pitchFamily="34" charset="0"/>
                  </a:rPr>
                  <a:t>01</a:t>
                </a:r>
                <a:endParaRPr lang="zh-CN" altLang="en-US" sz="1600" b="1" dirty="0">
                  <a:solidFill>
                    <a:schemeClr val="bg1"/>
                  </a:solidFill>
                  <a:ea typeface="黑体" panose="02010609060101010101" pitchFamily="49" charset="-122"/>
                  <a:cs typeface="Arial" panose="020B0604020202020204" pitchFamily="34" charset="0"/>
                </a:endParaRPr>
              </a:p>
            </p:txBody>
          </p:sp>
        </p:grpSp>
        <p:grpSp>
          <p:nvGrpSpPr>
            <p:cNvPr id="4" name="组合 42"/>
            <p:cNvGrpSpPr/>
            <p:nvPr/>
          </p:nvGrpSpPr>
          <p:grpSpPr bwMode="auto">
            <a:xfrm>
              <a:off x="1940132" y="1232278"/>
              <a:ext cx="6087584" cy="553302"/>
              <a:chOff x="3859762" y="1809870"/>
              <a:chExt cx="7824900" cy="710785"/>
            </a:xfrm>
          </p:grpSpPr>
          <p:grpSp>
            <p:nvGrpSpPr>
              <p:cNvPr id="5" name="组合 36"/>
              <p:cNvGrpSpPr/>
              <p:nvPr/>
            </p:nvGrpSpPr>
            <p:grpSpPr bwMode="auto">
              <a:xfrm>
                <a:off x="3859762" y="1809870"/>
                <a:ext cx="7824900" cy="710785"/>
                <a:chOff x="3856314" y="1763630"/>
                <a:chExt cx="3644670" cy="2378270"/>
              </a:xfrm>
            </p:grpSpPr>
            <p:sp>
              <p:nvSpPr>
                <p:cNvPr id="7" name="矩形 6"/>
                <p:cNvSpPr/>
                <p:nvPr/>
              </p:nvSpPr>
              <p:spPr>
                <a:xfrm>
                  <a:off x="3856314" y="1763630"/>
                  <a:ext cx="3644670" cy="2378270"/>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8" name="矩形 34"/>
                <p:cNvSpPr/>
                <p:nvPr/>
              </p:nvSpPr>
              <p:spPr>
                <a:xfrm>
                  <a:off x="3860011" y="1806102"/>
                  <a:ext cx="3640973" cy="1576661"/>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 name="connsiteX0-51" fmla="*/ 45292 w 703716"/>
                    <a:gd name="connsiteY0-52" fmla="*/ 0 h 525639"/>
                    <a:gd name="connsiteX1-53" fmla="*/ 703716 w 703716"/>
                    <a:gd name="connsiteY1-54" fmla="*/ 0 h 525639"/>
                    <a:gd name="connsiteX2-55" fmla="*/ 703716 w 703716"/>
                    <a:gd name="connsiteY2-56" fmla="*/ 286509 h 525639"/>
                    <a:gd name="connsiteX3-57" fmla="*/ 0 w 703716"/>
                    <a:gd name="connsiteY3-58" fmla="*/ 180681 h 525639"/>
                    <a:gd name="connsiteX4-59" fmla="*/ 45292 w 703716"/>
                    <a:gd name="connsiteY4-60" fmla="*/ 0 h 525639"/>
                    <a:gd name="connsiteX0-61" fmla="*/ 45292 w 703716"/>
                    <a:gd name="connsiteY0-62" fmla="*/ 0 h 286509"/>
                    <a:gd name="connsiteX1-63" fmla="*/ 703716 w 703716"/>
                    <a:gd name="connsiteY1-64" fmla="*/ 0 h 286509"/>
                    <a:gd name="connsiteX2-65" fmla="*/ 703716 w 703716"/>
                    <a:gd name="connsiteY2-66" fmla="*/ 286509 h 286509"/>
                    <a:gd name="connsiteX3-67" fmla="*/ 0 w 703716"/>
                    <a:gd name="connsiteY3-68" fmla="*/ 180681 h 286509"/>
                    <a:gd name="connsiteX4-69" fmla="*/ 45292 w 703716"/>
                    <a:gd name="connsiteY4-70" fmla="*/ 0 h 286509"/>
                    <a:gd name="connsiteX0-71" fmla="*/ 0 w 658424"/>
                    <a:gd name="connsiteY0-72" fmla="*/ 0 h 474648"/>
                    <a:gd name="connsiteX1-73" fmla="*/ 658424 w 658424"/>
                    <a:gd name="connsiteY1-74" fmla="*/ 0 h 474648"/>
                    <a:gd name="connsiteX2-75" fmla="*/ 658424 w 658424"/>
                    <a:gd name="connsiteY2-76" fmla="*/ 286509 h 474648"/>
                    <a:gd name="connsiteX3-77" fmla="*/ 2177 w 658424"/>
                    <a:gd name="connsiteY3-78" fmla="*/ 474648 h 474648"/>
                    <a:gd name="connsiteX4-79" fmla="*/ 0 w 658424"/>
                    <a:gd name="connsiteY4-80" fmla="*/ 0 h 474648"/>
                    <a:gd name="connsiteX0-81" fmla="*/ 0 w 658424"/>
                    <a:gd name="connsiteY0-82" fmla="*/ 0 h 474648"/>
                    <a:gd name="connsiteX1-83" fmla="*/ 658424 w 658424"/>
                    <a:gd name="connsiteY1-84" fmla="*/ 0 h 474648"/>
                    <a:gd name="connsiteX2-85" fmla="*/ 658424 w 658424"/>
                    <a:gd name="connsiteY2-86" fmla="*/ 286509 h 474648"/>
                    <a:gd name="connsiteX3-87" fmla="*/ 2177 w 658424"/>
                    <a:gd name="connsiteY3-88" fmla="*/ 474648 h 474648"/>
                    <a:gd name="connsiteX4-89" fmla="*/ 0 w 658424"/>
                    <a:gd name="connsiteY4-90" fmla="*/ 0 h 474648"/>
                    <a:gd name="connsiteX0-91" fmla="*/ 0 w 658424"/>
                    <a:gd name="connsiteY0-92" fmla="*/ 0 h 478579"/>
                    <a:gd name="connsiteX1-93" fmla="*/ 658424 w 658424"/>
                    <a:gd name="connsiteY1-94" fmla="*/ 0 h 478579"/>
                    <a:gd name="connsiteX2-95" fmla="*/ 658424 w 658424"/>
                    <a:gd name="connsiteY2-96" fmla="*/ 286509 h 478579"/>
                    <a:gd name="connsiteX3-97" fmla="*/ 2177 w 658424"/>
                    <a:gd name="connsiteY3-98" fmla="*/ 474648 h 478579"/>
                    <a:gd name="connsiteX4-99" fmla="*/ 0 w 658424"/>
                    <a:gd name="connsiteY4-100" fmla="*/ 0 h 478579"/>
                    <a:gd name="connsiteX0-101" fmla="*/ 0 w 658424"/>
                    <a:gd name="connsiteY0-102" fmla="*/ 0 h 477010"/>
                    <a:gd name="connsiteX1-103" fmla="*/ 658424 w 658424"/>
                    <a:gd name="connsiteY1-104" fmla="*/ 0 h 477010"/>
                    <a:gd name="connsiteX2-105" fmla="*/ 658424 w 658424"/>
                    <a:gd name="connsiteY2-106" fmla="*/ 286509 h 477010"/>
                    <a:gd name="connsiteX3-107" fmla="*/ 2177 w 658424"/>
                    <a:gd name="connsiteY3-108" fmla="*/ 474648 h 477010"/>
                    <a:gd name="connsiteX4-109" fmla="*/ 0 w 658424"/>
                    <a:gd name="connsiteY4-110" fmla="*/ 0 h 477010"/>
                    <a:gd name="connsiteX0-111" fmla="*/ 0 w 658424"/>
                    <a:gd name="connsiteY0-112" fmla="*/ 0 h 505769"/>
                    <a:gd name="connsiteX1-113" fmla="*/ 658424 w 658424"/>
                    <a:gd name="connsiteY1-114" fmla="*/ 0 h 505769"/>
                    <a:gd name="connsiteX2-115" fmla="*/ 658424 w 658424"/>
                    <a:gd name="connsiteY2-116" fmla="*/ 286509 h 505769"/>
                    <a:gd name="connsiteX3-117" fmla="*/ 2177 w 658424"/>
                    <a:gd name="connsiteY3-118" fmla="*/ 474648 h 505769"/>
                    <a:gd name="connsiteX4-119" fmla="*/ 0 w 658424"/>
                    <a:gd name="connsiteY4-120" fmla="*/ 0 h 505769"/>
                    <a:gd name="connsiteX0-121" fmla="*/ 0 w 658424"/>
                    <a:gd name="connsiteY0-122" fmla="*/ 0 h 525981"/>
                    <a:gd name="connsiteX1-123" fmla="*/ 658424 w 658424"/>
                    <a:gd name="connsiteY1-124" fmla="*/ 0 h 525981"/>
                    <a:gd name="connsiteX2-125" fmla="*/ 658424 w 658424"/>
                    <a:gd name="connsiteY2-126" fmla="*/ 286509 h 525981"/>
                    <a:gd name="connsiteX3-127" fmla="*/ 2177 w 658424"/>
                    <a:gd name="connsiteY3-128" fmla="*/ 474648 h 525981"/>
                    <a:gd name="connsiteX4-129" fmla="*/ 0 w 658424"/>
                    <a:gd name="connsiteY4-130" fmla="*/ 0 h 525981"/>
                    <a:gd name="connsiteX0-131" fmla="*/ 0 w 658424"/>
                    <a:gd name="connsiteY0-132" fmla="*/ 0 h 436868"/>
                    <a:gd name="connsiteX1-133" fmla="*/ 658424 w 658424"/>
                    <a:gd name="connsiteY1-134" fmla="*/ 0 h 436868"/>
                    <a:gd name="connsiteX2-135" fmla="*/ 658424 w 658424"/>
                    <a:gd name="connsiteY2-136" fmla="*/ 286509 h 436868"/>
                    <a:gd name="connsiteX3-137" fmla="*/ 2177 w 658424"/>
                    <a:gd name="connsiteY3-138" fmla="*/ 251233 h 436868"/>
                    <a:gd name="connsiteX4-139" fmla="*/ 0 w 658424"/>
                    <a:gd name="connsiteY4-140" fmla="*/ 0 h 4368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8424" h="436868">
                      <a:moveTo>
                        <a:pt x="0" y="0"/>
                      </a:moveTo>
                      <a:lnTo>
                        <a:pt x="658424" y="0"/>
                      </a:lnTo>
                      <a:lnTo>
                        <a:pt x="658424" y="286509"/>
                      </a:lnTo>
                      <a:cubicBezTo>
                        <a:pt x="356259" y="621878"/>
                        <a:pt x="90702" y="298268"/>
                        <a:pt x="2177" y="251233"/>
                      </a:cubicBezTo>
                      <a:cubicBezTo>
                        <a:pt x="1451" y="93017"/>
                        <a:pt x="726" y="158216"/>
                        <a:pt x="0" y="0"/>
                      </a:cubicBez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6" name="矩形 5"/>
              <p:cNvSpPr/>
              <p:nvPr/>
            </p:nvSpPr>
            <p:spPr>
              <a:xfrm>
                <a:off x="3864647" y="1851592"/>
                <a:ext cx="3807567" cy="634217"/>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专利资产的相关法规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grpSp>
        <p:nvGrpSpPr>
          <p:cNvPr id="13" name="组合 12"/>
          <p:cNvGrpSpPr/>
          <p:nvPr/>
        </p:nvGrpSpPr>
        <p:grpSpPr>
          <a:xfrm>
            <a:off x="1042536" y="1837029"/>
            <a:ext cx="4784010" cy="379427"/>
            <a:chOff x="1051396" y="1232278"/>
            <a:chExt cx="6976320" cy="553302"/>
          </a:xfrm>
        </p:grpSpPr>
        <p:grpSp>
          <p:nvGrpSpPr>
            <p:cNvPr id="14" name="组合 41"/>
            <p:cNvGrpSpPr/>
            <p:nvPr/>
          </p:nvGrpSpPr>
          <p:grpSpPr bwMode="auto">
            <a:xfrm>
              <a:off x="1051396" y="1232701"/>
              <a:ext cx="613818" cy="552877"/>
              <a:chOff x="2727102" y="1809520"/>
              <a:chExt cx="789301" cy="711133"/>
            </a:xfrm>
          </p:grpSpPr>
          <p:grpSp>
            <p:nvGrpSpPr>
              <p:cNvPr id="20" name="组合 35"/>
              <p:cNvGrpSpPr/>
              <p:nvPr/>
            </p:nvGrpSpPr>
            <p:grpSpPr bwMode="auto">
              <a:xfrm>
                <a:off x="2727102" y="1809520"/>
                <a:ext cx="789301" cy="711133"/>
                <a:chOff x="3696385" y="1762464"/>
                <a:chExt cx="2543112" cy="2379436"/>
              </a:xfrm>
            </p:grpSpPr>
            <p:sp>
              <p:nvSpPr>
                <p:cNvPr id="27" name="矩形 26"/>
                <p:cNvSpPr/>
                <p:nvPr/>
              </p:nvSpPr>
              <p:spPr>
                <a:xfrm>
                  <a:off x="3855008" y="1760639"/>
                  <a:ext cx="2379374" cy="2381261"/>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28" name="矩形 34"/>
                <p:cNvSpPr/>
                <p:nvPr/>
              </p:nvSpPr>
              <p:spPr>
                <a:xfrm>
                  <a:off x="3696385" y="1803162"/>
                  <a:ext cx="2543112" cy="1041802"/>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3716" h="371837">
                      <a:moveTo>
                        <a:pt x="45292" y="0"/>
                      </a:moveTo>
                      <a:lnTo>
                        <a:pt x="703716" y="0"/>
                      </a:lnTo>
                      <a:lnTo>
                        <a:pt x="703716" y="286509"/>
                      </a:lnTo>
                      <a:cubicBezTo>
                        <a:pt x="458841" y="527809"/>
                        <a:pt x="219475" y="180681"/>
                        <a:pt x="0" y="180681"/>
                      </a:cubicBezTo>
                      <a:lnTo>
                        <a:pt x="45292" y="0"/>
                      </a:ln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21" name="文本框 39"/>
              <p:cNvSpPr txBox="1">
                <a:spLocks noChangeArrowheads="1"/>
              </p:cNvSpPr>
              <p:nvPr/>
            </p:nvSpPr>
            <p:spPr bwMode="auto">
              <a:xfrm>
                <a:off x="2737995" y="1848778"/>
                <a:ext cx="773113" cy="63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1600" b="1" dirty="0">
                    <a:solidFill>
                      <a:schemeClr val="bg1"/>
                    </a:solidFill>
                    <a:ea typeface="黑体" panose="02010609060101010101" pitchFamily="49" charset="-122"/>
                    <a:cs typeface="Arial" panose="020B0604020202020204" pitchFamily="34" charset="0"/>
                  </a:rPr>
                  <a:t>02</a:t>
                </a:r>
                <a:endParaRPr lang="zh-CN" altLang="en-US" sz="1600" b="1" dirty="0">
                  <a:solidFill>
                    <a:schemeClr val="bg1"/>
                  </a:solidFill>
                  <a:ea typeface="黑体" panose="02010609060101010101" pitchFamily="49" charset="-122"/>
                  <a:cs typeface="Arial" panose="020B0604020202020204" pitchFamily="34" charset="0"/>
                </a:endParaRPr>
              </a:p>
            </p:txBody>
          </p:sp>
        </p:grpSp>
        <p:grpSp>
          <p:nvGrpSpPr>
            <p:cNvPr id="15" name="组合 42"/>
            <p:cNvGrpSpPr/>
            <p:nvPr/>
          </p:nvGrpSpPr>
          <p:grpSpPr bwMode="auto">
            <a:xfrm>
              <a:off x="1940132" y="1232278"/>
              <a:ext cx="6087584" cy="553302"/>
              <a:chOff x="3859762" y="1809870"/>
              <a:chExt cx="7824900" cy="710785"/>
            </a:xfrm>
          </p:grpSpPr>
          <p:grpSp>
            <p:nvGrpSpPr>
              <p:cNvPr id="16" name="组合 36"/>
              <p:cNvGrpSpPr/>
              <p:nvPr/>
            </p:nvGrpSpPr>
            <p:grpSpPr bwMode="auto">
              <a:xfrm>
                <a:off x="3859762" y="1809870"/>
                <a:ext cx="7824900" cy="710785"/>
                <a:chOff x="3856314" y="1763630"/>
                <a:chExt cx="3644670" cy="2378270"/>
              </a:xfrm>
            </p:grpSpPr>
            <p:sp>
              <p:nvSpPr>
                <p:cNvPr id="18" name="矩形 17"/>
                <p:cNvSpPr/>
                <p:nvPr/>
              </p:nvSpPr>
              <p:spPr>
                <a:xfrm>
                  <a:off x="3856314" y="1763630"/>
                  <a:ext cx="3644670" cy="2378270"/>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19" name="矩形 34"/>
                <p:cNvSpPr/>
                <p:nvPr/>
              </p:nvSpPr>
              <p:spPr>
                <a:xfrm>
                  <a:off x="3860011" y="1806102"/>
                  <a:ext cx="3640973" cy="1576661"/>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 name="connsiteX0-51" fmla="*/ 45292 w 703716"/>
                    <a:gd name="connsiteY0-52" fmla="*/ 0 h 525639"/>
                    <a:gd name="connsiteX1-53" fmla="*/ 703716 w 703716"/>
                    <a:gd name="connsiteY1-54" fmla="*/ 0 h 525639"/>
                    <a:gd name="connsiteX2-55" fmla="*/ 703716 w 703716"/>
                    <a:gd name="connsiteY2-56" fmla="*/ 286509 h 525639"/>
                    <a:gd name="connsiteX3-57" fmla="*/ 0 w 703716"/>
                    <a:gd name="connsiteY3-58" fmla="*/ 180681 h 525639"/>
                    <a:gd name="connsiteX4-59" fmla="*/ 45292 w 703716"/>
                    <a:gd name="connsiteY4-60" fmla="*/ 0 h 525639"/>
                    <a:gd name="connsiteX0-61" fmla="*/ 45292 w 703716"/>
                    <a:gd name="connsiteY0-62" fmla="*/ 0 h 286509"/>
                    <a:gd name="connsiteX1-63" fmla="*/ 703716 w 703716"/>
                    <a:gd name="connsiteY1-64" fmla="*/ 0 h 286509"/>
                    <a:gd name="connsiteX2-65" fmla="*/ 703716 w 703716"/>
                    <a:gd name="connsiteY2-66" fmla="*/ 286509 h 286509"/>
                    <a:gd name="connsiteX3-67" fmla="*/ 0 w 703716"/>
                    <a:gd name="connsiteY3-68" fmla="*/ 180681 h 286509"/>
                    <a:gd name="connsiteX4-69" fmla="*/ 45292 w 703716"/>
                    <a:gd name="connsiteY4-70" fmla="*/ 0 h 286509"/>
                    <a:gd name="connsiteX0-71" fmla="*/ 0 w 658424"/>
                    <a:gd name="connsiteY0-72" fmla="*/ 0 h 474648"/>
                    <a:gd name="connsiteX1-73" fmla="*/ 658424 w 658424"/>
                    <a:gd name="connsiteY1-74" fmla="*/ 0 h 474648"/>
                    <a:gd name="connsiteX2-75" fmla="*/ 658424 w 658424"/>
                    <a:gd name="connsiteY2-76" fmla="*/ 286509 h 474648"/>
                    <a:gd name="connsiteX3-77" fmla="*/ 2177 w 658424"/>
                    <a:gd name="connsiteY3-78" fmla="*/ 474648 h 474648"/>
                    <a:gd name="connsiteX4-79" fmla="*/ 0 w 658424"/>
                    <a:gd name="connsiteY4-80" fmla="*/ 0 h 474648"/>
                    <a:gd name="connsiteX0-81" fmla="*/ 0 w 658424"/>
                    <a:gd name="connsiteY0-82" fmla="*/ 0 h 474648"/>
                    <a:gd name="connsiteX1-83" fmla="*/ 658424 w 658424"/>
                    <a:gd name="connsiteY1-84" fmla="*/ 0 h 474648"/>
                    <a:gd name="connsiteX2-85" fmla="*/ 658424 w 658424"/>
                    <a:gd name="connsiteY2-86" fmla="*/ 286509 h 474648"/>
                    <a:gd name="connsiteX3-87" fmla="*/ 2177 w 658424"/>
                    <a:gd name="connsiteY3-88" fmla="*/ 474648 h 474648"/>
                    <a:gd name="connsiteX4-89" fmla="*/ 0 w 658424"/>
                    <a:gd name="connsiteY4-90" fmla="*/ 0 h 474648"/>
                    <a:gd name="connsiteX0-91" fmla="*/ 0 w 658424"/>
                    <a:gd name="connsiteY0-92" fmla="*/ 0 h 478579"/>
                    <a:gd name="connsiteX1-93" fmla="*/ 658424 w 658424"/>
                    <a:gd name="connsiteY1-94" fmla="*/ 0 h 478579"/>
                    <a:gd name="connsiteX2-95" fmla="*/ 658424 w 658424"/>
                    <a:gd name="connsiteY2-96" fmla="*/ 286509 h 478579"/>
                    <a:gd name="connsiteX3-97" fmla="*/ 2177 w 658424"/>
                    <a:gd name="connsiteY3-98" fmla="*/ 474648 h 478579"/>
                    <a:gd name="connsiteX4-99" fmla="*/ 0 w 658424"/>
                    <a:gd name="connsiteY4-100" fmla="*/ 0 h 478579"/>
                    <a:gd name="connsiteX0-101" fmla="*/ 0 w 658424"/>
                    <a:gd name="connsiteY0-102" fmla="*/ 0 h 477010"/>
                    <a:gd name="connsiteX1-103" fmla="*/ 658424 w 658424"/>
                    <a:gd name="connsiteY1-104" fmla="*/ 0 h 477010"/>
                    <a:gd name="connsiteX2-105" fmla="*/ 658424 w 658424"/>
                    <a:gd name="connsiteY2-106" fmla="*/ 286509 h 477010"/>
                    <a:gd name="connsiteX3-107" fmla="*/ 2177 w 658424"/>
                    <a:gd name="connsiteY3-108" fmla="*/ 474648 h 477010"/>
                    <a:gd name="connsiteX4-109" fmla="*/ 0 w 658424"/>
                    <a:gd name="connsiteY4-110" fmla="*/ 0 h 477010"/>
                    <a:gd name="connsiteX0-111" fmla="*/ 0 w 658424"/>
                    <a:gd name="connsiteY0-112" fmla="*/ 0 h 505769"/>
                    <a:gd name="connsiteX1-113" fmla="*/ 658424 w 658424"/>
                    <a:gd name="connsiteY1-114" fmla="*/ 0 h 505769"/>
                    <a:gd name="connsiteX2-115" fmla="*/ 658424 w 658424"/>
                    <a:gd name="connsiteY2-116" fmla="*/ 286509 h 505769"/>
                    <a:gd name="connsiteX3-117" fmla="*/ 2177 w 658424"/>
                    <a:gd name="connsiteY3-118" fmla="*/ 474648 h 505769"/>
                    <a:gd name="connsiteX4-119" fmla="*/ 0 w 658424"/>
                    <a:gd name="connsiteY4-120" fmla="*/ 0 h 505769"/>
                    <a:gd name="connsiteX0-121" fmla="*/ 0 w 658424"/>
                    <a:gd name="connsiteY0-122" fmla="*/ 0 h 525981"/>
                    <a:gd name="connsiteX1-123" fmla="*/ 658424 w 658424"/>
                    <a:gd name="connsiteY1-124" fmla="*/ 0 h 525981"/>
                    <a:gd name="connsiteX2-125" fmla="*/ 658424 w 658424"/>
                    <a:gd name="connsiteY2-126" fmla="*/ 286509 h 525981"/>
                    <a:gd name="connsiteX3-127" fmla="*/ 2177 w 658424"/>
                    <a:gd name="connsiteY3-128" fmla="*/ 474648 h 525981"/>
                    <a:gd name="connsiteX4-129" fmla="*/ 0 w 658424"/>
                    <a:gd name="connsiteY4-130" fmla="*/ 0 h 525981"/>
                    <a:gd name="connsiteX0-131" fmla="*/ 0 w 658424"/>
                    <a:gd name="connsiteY0-132" fmla="*/ 0 h 436868"/>
                    <a:gd name="connsiteX1-133" fmla="*/ 658424 w 658424"/>
                    <a:gd name="connsiteY1-134" fmla="*/ 0 h 436868"/>
                    <a:gd name="connsiteX2-135" fmla="*/ 658424 w 658424"/>
                    <a:gd name="connsiteY2-136" fmla="*/ 286509 h 436868"/>
                    <a:gd name="connsiteX3-137" fmla="*/ 2177 w 658424"/>
                    <a:gd name="connsiteY3-138" fmla="*/ 251233 h 436868"/>
                    <a:gd name="connsiteX4-139" fmla="*/ 0 w 658424"/>
                    <a:gd name="connsiteY4-140" fmla="*/ 0 h 4368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8424" h="436868">
                      <a:moveTo>
                        <a:pt x="0" y="0"/>
                      </a:moveTo>
                      <a:lnTo>
                        <a:pt x="658424" y="0"/>
                      </a:lnTo>
                      <a:lnTo>
                        <a:pt x="658424" y="286509"/>
                      </a:lnTo>
                      <a:cubicBezTo>
                        <a:pt x="356259" y="621878"/>
                        <a:pt x="90702" y="298268"/>
                        <a:pt x="2177" y="251233"/>
                      </a:cubicBezTo>
                      <a:cubicBezTo>
                        <a:pt x="1451" y="93017"/>
                        <a:pt x="726" y="158216"/>
                        <a:pt x="0" y="0"/>
                      </a:cubicBez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17" name="矩形 16"/>
              <p:cNvSpPr/>
              <p:nvPr/>
            </p:nvSpPr>
            <p:spPr>
              <a:xfrm>
                <a:off x="3864647" y="1851592"/>
                <a:ext cx="4576774" cy="634217"/>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专利资产的涵义及其特征</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grpSp>
        <p:nvGrpSpPr>
          <p:cNvPr id="29" name="组合 28"/>
          <p:cNvGrpSpPr/>
          <p:nvPr/>
        </p:nvGrpSpPr>
        <p:grpSpPr>
          <a:xfrm>
            <a:off x="1042537" y="2442557"/>
            <a:ext cx="4784009" cy="379427"/>
            <a:chOff x="1051397" y="1232278"/>
            <a:chExt cx="6976319" cy="553302"/>
          </a:xfrm>
        </p:grpSpPr>
        <p:grpSp>
          <p:nvGrpSpPr>
            <p:cNvPr id="30" name="组合 41"/>
            <p:cNvGrpSpPr/>
            <p:nvPr/>
          </p:nvGrpSpPr>
          <p:grpSpPr bwMode="auto">
            <a:xfrm>
              <a:off x="1051397" y="1232278"/>
              <a:ext cx="619993" cy="553302"/>
              <a:chOff x="2727102" y="1808974"/>
              <a:chExt cx="797241" cy="711679"/>
            </a:xfrm>
          </p:grpSpPr>
          <p:grpSp>
            <p:nvGrpSpPr>
              <p:cNvPr id="46" name="组合 35"/>
              <p:cNvGrpSpPr/>
              <p:nvPr/>
            </p:nvGrpSpPr>
            <p:grpSpPr bwMode="auto">
              <a:xfrm>
                <a:off x="2727102" y="1808974"/>
                <a:ext cx="789301" cy="711679"/>
                <a:chOff x="3696385" y="1760638"/>
                <a:chExt cx="2543112" cy="2381263"/>
              </a:xfrm>
            </p:grpSpPr>
            <p:sp>
              <p:nvSpPr>
                <p:cNvPr id="48" name="矩形 47"/>
                <p:cNvSpPr/>
                <p:nvPr/>
              </p:nvSpPr>
              <p:spPr>
                <a:xfrm>
                  <a:off x="3855004" y="1760638"/>
                  <a:ext cx="2379376" cy="2381263"/>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49" name="矩形 34"/>
                <p:cNvSpPr/>
                <p:nvPr/>
              </p:nvSpPr>
              <p:spPr>
                <a:xfrm>
                  <a:off x="3696385" y="1803162"/>
                  <a:ext cx="2543112" cy="1041802"/>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3716" h="371837">
                      <a:moveTo>
                        <a:pt x="45292" y="0"/>
                      </a:moveTo>
                      <a:lnTo>
                        <a:pt x="703716" y="0"/>
                      </a:lnTo>
                      <a:lnTo>
                        <a:pt x="703716" y="286509"/>
                      </a:lnTo>
                      <a:cubicBezTo>
                        <a:pt x="458841" y="527809"/>
                        <a:pt x="219475" y="180681"/>
                        <a:pt x="0" y="180681"/>
                      </a:cubicBezTo>
                      <a:lnTo>
                        <a:pt x="45292" y="0"/>
                      </a:ln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47" name="文本框 39"/>
              <p:cNvSpPr txBox="1">
                <a:spLocks noChangeArrowheads="1"/>
              </p:cNvSpPr>
              <p:nvPr/>
            </p:nvSpPr>
            <p:spPr bwMode="auto">
              <a:xfrm>
                <a:off x="2751230" y="1848778"/>
                <a:ext cx="773113" cy="635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1600" b="1" dirty="0">
                    <a:solidFill>
                      <a:schemeClr val="bg1"/>
                    </a:solidFill>
                    <a:ea typeface="黑体" panose="02010609060101010101" pitchFamily="49" charset="-122"/>
                    <a:cs typeface="Arial" panose="020B0604020202020204" pitchFamily="34" charset="0"/>
                  </a:rPr>
                  <a:t>03</a:t>
                </a:r>
                <a:endParaRPr lang="zh-CN" altLang="en-US" sz="1600" b="1" dirty="0">
                  <a:solidFill>
                    <a:schemeClr val="bg1"/>
                  </a:solidFill>
                  <a:ea typeface="黑体" panose="02010609060101010101" pitchFamily="49" charset="-122"/>
                  <a:cs typeface="Arial" panose="020B0604020202020204" pitchFamily="34" charset="0"/>
                </a:endParaRPr>
              </a:p>
            </p:txBody>
          </p:sp>
        </p:grpSp>
        <p:grpSp>
          <p:nvGrpSpPr>
            <p:cNvPr id="41" name="组合 42"/>
            <p:cNvGrpSpPr/>
            <p:nvPr/>
          </p:nvGrpSpPr>
          <p:grpSpPr bwMode="auto">
            <a:xfrm>
              <a:off x="1940132" y="1232278"/>
              <a:ext cx="6087584" cy="553302"/>
              <a:chOff x="3859762" y="1809870"/>
              <a:chExt cx="7824900" cy="710785"/>
            </a:xfrm>
          </p:grpSpPr>
          <p:grpSp>
            <p:nvGrpSpPr>
              <p:cNvPr id="42" name="组合 36"/>
              <p:cNvGrpSpPr/>
              <p:nvPr/>
            </p:nvGrpSpPr>
            <p:grpSpPr bwMode="auto">
              <a:xfrm>
                <a:off x="3859762" y="1809870"/>
                <a:ext cx="7824900" cy="710785"/>
                <a:chOff x="3856314" y="1763630"/>
                <a:chExt cx="3644670" cy="2378270"/>
              </a:xfrm>
            </p:grpSpPr>
            <p:sp>
              <p:nvSpPr>
                <p:cNvPr id="44" name="矩形 43"/>
                <p:cNvSpPr/>
                <p:nvPr/>
              </p:nvSpPr>
              <p:spPr>
                <a:xfrm>
                  <a:off x="3856314" y="1763630"/>
                  <a:ext cx="3644670" cy="2378270"/>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45" name="矩形 34"/>
                <p:cNvSpPr/>
                <p:nvPr/>
              </p:nvSpPr>
              <p:spPr>
                <a:xfrm>
                  <a:off x="3860011" y="1806102"/>
                  <a:ext cx="3640973" cy="1576661"/>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 name="connsiteX0-51" fmla="*/ 45292 w 703716"/>
                    <a:gd name="connsiteY0-52" fmla="*/ 0 h 525639"/>
                    <a:gd name="connsiteX1-53" fmla="*/ 703716 w 703716"/>
                    <a:gd name="connsiteY1-54" fmla="*/ 0 h 525639"/>
                    <a:gd name="connsiteX2-55" fmla="*/ 703716 w 703716"/>
                    <a:gd name="connsiteY2-56" fmla="*/ 286509 h 525639"/>
                    <a:gd name="connsiteX3-57" fmla="*/ 0 w 703716"/>
                    <a:gd name="connsiteY3-58" fmla="*/ 180681 h 525639"/>
                    <a:gd name="connsiteX4-59" fmla="*/ 45292 w 703716"/>
                    <a:gd name="connsiteY4-60" fmla="*/ 0 h 525639"/>
                    <a:gd name="connsiteX0-61" fmla="*/ 45292 w 703716"/>
                    <a:gd name="connsiteY0-62" fmla="*/ 0 h 286509"/>
                    <a:gd name="connsiteX1-63" fmla="*/ 703716 w 703716"/>
                    <a:gd name="connsiteY1-64" fmla="*/ 0 h 286509"/>
                    <a:gd name="connsiteX2-65" fmla="*/ 703716 w 703716"/>
                    <a:gd name="connsiteY2-66" fmla="*/ 286509 h 286509"/>
                    <a:gd name="connsiteX3-67" fmla="*/ 0 w 703716"/>
                    <a:gd name="connsiteY3-68" fmla="*/ 180681 h 286509"/>
                    <a:gd name="connsiteX4-69" fmla="*/ 45292 w 703716"/>
                    <a:gd name="connsiteY4-70" fmla="*/ 0 h 286509"/>
                    <a:gd name="connsiteX0-71" fmla="*/ 0 w 658424"/>
                    <a:gd name="connsiteY0-72" fmla="*/ 0 h 474648"/>
                    <a:gd name="connsiteX1-73" fmla="*/ 658424 w 658424"/>
                    <a:gd name="connsiteY1-74" fmla="*/ 0 h 474648"/>
                    <a:gd name="connsiteX2-75" fmla="*/ 658424 w 658424"/>
                    <a:gd name="connsiteY2-76" fmla="*/ 286509 h 474648"/>
                    <a:gd name="connsiteX3-77" fmla="*/ 2177 w 658424"/>
                    <a:gd name="connsiteY3-78" fmla="*/ 474648 h 474648"/>
                    <a:gd name="connsiteX4-79" fmla="*/ 0 w 658424"/>
                    <a:gd name="connsiteY4-80" fmla="*/ 0 h 474648"/>
                    <a:gd name="connsiteX0-81" fmla="*/ 0 w 658424"/>
                    <a:gd name="connsiteY0-82" fmla="*/ 0 h 474648"/>
                    <a:gd name="connsiteX1-83" fmla="*/ 658424 w 658424"/>
                    <a:gd name="connsiteY1-84" fmla="*/ 0 h 474648"/>
                    <a:gd name="connsiteX2-85" fmla="*/ 658424 w 658424"/>
                    <a:gd name="connsiteY2-86" fmla="*/ 286509 h 474648"/>
                    <a:gd name="connsiteX3-87" fmla="*/ 2177 w 658424"/>
                    <a:gd name="connsiteY3-88" fmla="*/ 474648 h 474648"/>
                    <a:gd name="connsiteX4-89" fmla="*/ 0 w 658424"/>
                    <a:gd name="connsiteY4-90" fmla="*/ 0 h 474648"/>
                    <a:gd name="connsiteX0-91" fmla="*/ 0 w 658424"/>
                    <a:gd name="connsiteY0-92" fmla="*/ 0 h 478579"/>
                    <a:gd name="connsiteX1-93" fmla="*/ 658424 w 658424"/>
                    <a:gd name="connsiteY1-94" fmla="*/ 0 h 478579"/>
                    <a:gd name="connsiteX2-95" fmla="*/ 658424 w 658424"/>
                    <a:gd name="connsiteY2-96" fmla="*/ 286509 h 478579"/>
                    <a:gd name="connsiteX3-97" fmla="*/ 2177 w 658424"/>
                    <a:gd name="connsiteY3-98" fmla="*/ 474648 h 478579"/>
                    <a:gd name="connsiteX4-99" fmla="*/ 0 w 658424"/>
                    <a:gd name="connsiteY4-100" fmla="*/ 0 h 478579"/>
                    <a:gd name="connsiteX0-101" fmla="*/ 0 w 658424"/>
                    <a:gd name="connsiteY0-102" fmla="*/ 0 h 477010"/>
                    <a:gd name="connsiteX1-103" fmla="*/ 658424 w 658424"/>
                    <a:gd name="connsiteY1-104" fmla="*/ 0 h 477010"/>
                    <a:gd name="connsiteX2-105" fmla="*/ 658424 w 658424"/>
                    <a:gd name="connsiteY2-106" fmla="*/ 286509 h 477010"/>
                    <a:gd name="connsiteX3-107" fmla="*/ 2177 w 658424"/>
                    <a:gd name="connsiteY3-108" fmla="*/ 474648 h 477010"/>
                    <a:gd name="connsiteX4-109" fmla="*/ 0 w 658424"/>
                    <a:gd name="connsiteY4-110" fmla="*/ 0 h 477010"/>
                    <a:gd name="connsiteX0-111" fmla="*/ 0 w 658424"/>
                    <a:gd name="connsiteY0-112" fmla="*/ 0 h 505769"/>
                    <a:gd name="connsiteX1-113" fmla="*/ 658424 w 658424"/>
                    <a:gd name="connsiteY1-114" fmla="*/ 0 h 505769"/>
                    <a:gd name="connsiteX2-115" fmla="*/ 658424 w 658424"/>
                    <a:gd name="connsiteY2-116" fmla="*/ 286509 h 505769"/>
                    <a:gd name="connsiteX3-117" fmla="*/ 2177 w 658424"/>
                    <a:gd name="connsiteY3-118" fmla="*/ 474648 h 505769"/>
                    <a:gd name="connsiteX4-119" fmla="*/ 0 w 658424"/>
                    <a:gd name="connsiteY4-120" fmla="*/ 0 h 505769"/>
                    <a:gd name="connsiteX0-121" fmla="*/ 0 w 658424"/>
                    <a:gd name="connsiteY0-122" fmla="*/ 0 h 525981"/>
                    <a:gd name="connsiteX1-123" fmla="*/ 658424 w 658424"/>
                    <a:gd name="connsiteY1-124" fmla="*/ 0 h 525981"/>
                    <a:gd name="connsiteX2-125" fmla="*/ 658424 w 658424"/>
                    <a:gd name="connsiteY2-126" fmla="*/ 286509 h 525981"/>
                    <a:gd name="connsiteX3-127" fmla="*/ 2177 w 658424"/>
                    <a:gd name="connsiteY3-128" fmla="*/ 474648 h 525981"/>
                    <a:gd name="connsiteX4-129" fmla="*/ 0 w 658424"/>
                    <a:gd name="connsiteY4-130" fmla="*/ 0 h 525981"/>
                    <a:gd name="connsiteX0-131" fmla="*/ 0 w 658424"/>
                    <a:gd name="connsiteY0-132" fmla="*/ 0 h 436868"/>
                    <a:gd name="connsiteX1-133" fmla="*/ 658424 w 658424"/>
                    <a:gd name="connsiteY1-134" fmla="*/ 0 h 436868"/>
                    <a:gd name="connsiteX2-135" fmla="*/ 658424 w 658424"/>
                    <a:gd name="connsiteY2-136" fmla="*/ 286509 h 436868"/>
                    <a:gd name="connsiteX3-137" fmla="*/ 2177 w 658424"/>
                    <a:gd name="connsiteY3-138" fmla="*/ 251233 h 436868"/>
                    <a:gd name="connsiteX4-139" fmla="*/ 0 w 658424"/>
                    <a:gd name="connsiteY4-140" fmla="*/ 0 h 4368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8424" h="436868">
                      <a:moveTo>
                        <a:pt x="0" y="0"/>
                      </a:moveTo>
                      <a:lnTo>
                        <a:pt x="658424" y="0"/>
                      </a:lnTo>
                      <a:lnTo>
                        <a:pt x="658424" y="286509"/>
                      </a:lnTo>
                      <a:cubicBezTo>
                        <a:pt x="356259" y="621878"/>
                        <a:pt x="90702" y="298268"/>
                        <a:pt x="2177" y="251233"/>
                      </a:cubicBezTo>
                      <a:cubicBezTo>
                        <a:pt x="1451" y="93017"/>
                        <a:pt x="726" y="158216"/>
                        <a:pt x="0" y="0"/>
                      </a:cubicBez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43" name="矩形 42"/>
              <p:cNvSpPr/>
              <p:nvPr/>
            </p:nvSpPr>
            <p:spPr>
              <a:xfrm>
                <a:off x="3864647" y="1851592"/>
                <a:ext cx="4961376" cy="634217"/>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专利资产评估的目的及作用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grpSp>
        <p:nvGrpSpPr>
          <p:cNvPr id="50" name="组合 49"/>
          <p:cNvGrpSpPr/>
          <p:nvPr/>
        </p:nvGrpSpPr>
        <p:grpSpPr>
          <a:xfrm>
            <a:off x="1042537" y="3048085"/>
            <a:ext cx="4784009" cy="379427"/>
            <a:chOff x="1051397" y="1232278"/>
            <a:chExt cx="6976319" cy="553302"/>
          </a:xfrm>
        </p:grpSpPr>
        <p:grpSp>
          <p:nvGrpSpPr>
            <p:cNvPr id="51" name="组合 41"/>
            <p:cNvGrpSpPr/>
            <p:nvPr/>
          </p:nvGrpSpPr>
          <p:grpSpPr bwMode="auto">
            <a:xfrm>
              <a:off x="1051397" y="1232701"/>
              <a:ext cx="631109" cy="552877"/>
              <a:chOff x="2727102" y="1809520"/>
              <a:chExt cx="811535" cy="711133"/>
            </a:xfrm>
          </p:grpSpPr>
          <p:grpSp>
            <p:nvGrpSpPr>
              <p:cNvPr id="57" name="组合 35"/>
              <p:cNvGrpSpPr/>
              <p:nvPr/>
            </p:nvGrpSpPr>
            <p:grpSpPr bwMode="auto">
              <a:xfrm>
                <a:off x="2727102" y="1809520"/>
                <a:ext cx="789301" cy="711133"/>
                <a:chOff x="3696385" y="1762464"/>
                <a:chExt cx="2543112" cy="2379436"/>
              </a:xfrm>
            </p:grpSpPr>
            <p:sp>
              <p:nvSpPr>
                <p:cNvPr id="59" name="矩形 58"/>
                <p:cNvSpPr/>
                <p:nvPr/>
              </p:nvSpPr>
              <p:spPr>
                <a:xfrm>
                  <a:off x="3855008" y="1760639"/>
                  <a:ext cx="2379374" cy="2381261"/>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60" name="矩形 34"/>
                <p:cNvSpPr/>
                <p:nvPr/>
              </p:nvSpPr>
              <p:spPr>
                <a:xfrm>
                  <a:off x="3696385" y="1803162"/>
                  <a:ext cx="2543112" cy="1041802"/>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3716" h="371837">
                      <a:moveTo>
                        <a:pt x="45292" y="0"/>
                      </a:moveTo>
                      <a:lnTo>
                        <a:pt x="703716" y="0"/>
                      </a:lnTo>
                      <a:lnTo>
                        <a:pt x="703716" y="286509"/>
                      </a:lnTo>
                      <a:cubicBezTo>
                        <a:pt x="458841" y="527809"/>
                        <a:pt x="219475" y="180681"/>
                        <a:pt x="0" y="180681"/>
                      </a:cubicBezTo>
                      <a:lnTo>
                        <a:pt x="45292" y="0"/>
                      </a:ln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58" name="文本框 39"/>
              <p:cNvSpPr txBox="1">
                <a:spLocks noChangeArrowheads="1"/>
              </p:cNvSpPr>
              <p:nvPr/>
            </p:nvSpPr>
            <p:spPr bwMode="auto">
              <a:xfrm>
                <a:off x="2765524" y="1855369"/>
                <a:ext cx="773113" cy="63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1600" b="1" dirty="0">
                    <a:solidFill>
                      <a:schemeClr val="bg1"/>
                    </a:solidFill>
                    <a:ea typeface="黑体" panose="02010609060101010101" pitchFamily="49" charset="-122"/>
                    <a:cs typeface="Arial" panose="020B0604020202020204" pitchFamily="34" charset="0"/>
                  </a:rPr>
                  <a:t>04</a:t>
                </a:r>
                <a:endParaRPr lang="zh-CN" altLang="en-US" sz="1600" b="1" dirty="0">
                  <a:solidFill>
                    <a:schemeClr val="bg1"/>
                  </a:solidFill>
                  <a:ea typeface="黑体" panose="02010609060101010101" pitchFamily="49" charset="-122"/>
                  <a:cs typeface="Arial" panose="020B0604020202020204" pitchFamily="34" charset="0"/>
                </a:endParaRPr>
              </a:p>
            </p:txBody>
          </p:sp>
        </p:grpSp>
        <p:grpSp>
          <p:nvGrpSpPr>
            <p:cNvPr id="52" name="组合 42"/>
            <p:cNvGrpSpPr/>
            <p:nvPr/>
          </p:nvGrpSpPr>
          <p:grpSpPr bwMode="auto">
            <a:xfrm>
              <a:off x="1940132" y="1232278"/>
              <a:ext cx="6087584" cy="553302"/>
              <a:chOff x="3859762" y="1809870"/>
              <a:chExt cx="7824900" cy="710785"/>
            </a:xfrm>
          </p:grpSpPr>
          <p:grpSp>
            <p:nvGrpSpPr>
              <p:cNvPr id="53" name="组合 36"/>
              <p:cNvGrpSpPr/>
              <p:nvPr/>
            </p:nvGrpSpPr>
            <p:grpSpPr bwMode="auto">
              <a:xfrm>
                <a:off x="3859762" y="1809870"/>
                <a:ext cx="7824900" cy="710785"/>
                <a:chOff x="3856314" y="1763630"/>
                <a:chExt cx="3644670" cy="2378270"/>
              </a:xfrm>
            </p:grpSpPr>
            <p:sp>
              <p:nvSpPr>
                <p:cNvPr id="55" name="矩形 54"/>
                <p:cNvSpPr/>
                <p:nvPr/>
              </p:nvSpPr>
              <p:spPr>
                <a:xfrm>
                  <a:off x="3856314" y="1763630"/>
                  <a:ext cx="3644670" cy="2378270"/>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sp>
              <p:nvSpPr>
                <p:cNvPr id="56" name="矩形 34"/>
                <p:cNvSpPr/>
                <p:nvPr/>
              </p:nvSpPr>
              <p:spPr>
                <a:xfrm>
                  <a:off x="3860011" y="1806102"/>
                  <a:ext cx="3640973" cy="1576661"/>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1" fmla="*/ 0 w 658424"/>
                    <a:gd name="connsiteY0-2" fmla="*/ 0 h 286509"/>
                    <a:gd name="connsiteX1-3" fmla="*/ 658424 w 658424"/>
                    <a:gd name="connsiteY1-4" fmla="*/ 0 h 286509"/>
                    <a:gd name="connsiteX2-5" fmla="*/ 658424 w 658424"/>
                    <a:gd name="connsiteY2-6" fmla="*/ 286509 h 286509"/>
                    <a:gd name="connsiteX3-7" fmla="*/ 0 w 658424"/>
                    <a:gd name="connsiteY3-8" fmla="*/ 286509 h 286509"/>
                    <a:gd name="connsiteX4-9" fmla="*/ 0 w 658424"/>
                    <a:gd name="connsiteY4-10" fmla="*/ 0 h 286509"/>
                    <a:gd name="connsiteX0-11" fmla="*/ 0 w 658424"/>
                    <a:gd name="connsiteY0-12" fmla="*/ 0 h 410686"/>
                    <a:gd name="connsiteX1-13" fmla="*/ 658424 w 658424"/>
                    <a:gd name="connsiteY1-14" fmla="*/ 0 h 410686"/>
                    <a:gd name="connsiteX2-15" fmla="*/ 658424 w 658424"/>
                    <a:gd name="connsiteY2-16" fmla="*/ 286509 h 410686"/>
                    <a:gd name="connsiteX3-17" fmla="*/ 0 w 658424"/>
                    <a:gd name="connsiteY3-18" fmla="*/ 286509 h 410686"/>
                    <a:gd name="connsiteX4-19" fmla="*/ 0 w 658424"/>
                    <a:gd name="connsiteY4-20" fmla="*/ 0 h 410686"/>
                    <a:gd name="connsiteX0-21" fmla="*/ 0 w 658424"/>
                    <a:gd name="connsiteY0-22" fmla="*/ 0 h 410686"/>
                    <a:gd name="connsiteX1-23" fmla="*/ 658424 w 658424"/>
                    <a:gd name="connsiteY1-24" fmla="*/ 0 h 410686"/>
                    <a:gd name="connsiteX2-25" fmla="*/ 658424 w 658424"/>
                    <a:gd name="connsiteY2-26" fmla="*/ 286509 h 410686"/>
                    <a:gd name="connsiteX3-27" fmla="*/ 0 w 658424"/>
                    <a:gd name="connsiteY3-28" fmla="*/ 286509 h 410686"/>
                    <a:gd name="connsiteX4-29" fmla="*/ 0 w 658424"/>
                    <a:gd name="connsiteY4-30" fmla="*/ 0 h 410686"/>
                    <a:gd name="connsiteX0-31" fmla="*/ 0 w 658424"/>
                    <a:gd name="connsiteY0-32" fmla="*/ 0 h 393753"/>
                    <a:gd name="connsiteX1-33" fmla="*/ 658424 w 658424"/>
                    <a:gd name="connsiteY1-34" fmla="*/ 0 h 393753"/>
                    <a:gd name="connsiteX2-35" fmla="*/ 658424 w 658424"/>
                    <a:gd name="connsiteY2-36" fmla="*/ 286509 h 393753"/>
                    <a:gd name="connsiteX3-37" fmla="*/ 0 w 658424"/>
                    <a:gd name="connsiteY3-38" fmla="*/ 286509 h 393753"/>
                    <a:gd name="connsiteX4-39" fmla="*/ 0 w 658424"/>
                    <a:gd name="connsiteY4-40" fmla="*/ 0 h 393753"/>
                    <a:gd name="connsiteX0-41" fmla="*/ 45292 w 703716"/>
                    <a:gd name="connsiteY0-42" fmla="*/ 0 h 371837"/>
                    <a:gd name="connsiteX1-43" fmla="*/ 703716 w 703716"/>
                    <a:gd name="connsiteY1-44" fmla="*/ 0 h 371837"/>
                    <a:gd name="connsiteX2-45" fmla="*/ 703716 w 703716"/>
                    <a:gd name="connsiteY2-46" fmla="*/ 286509 h 371837"/>
                    <a:gd name="connsiteX3-47" fmla="*/ 0 w 703716"/>
                    <a:gd name="connsiteY3-48" fmla="*/ 180681 h 371837"/>
                    <a:gd name="connsiteX4-49" fmla="*/ 45292 w 703716"/>
                    <a:gd name="connsiteY4-50" fmla="*/ 0 h 371837"/>
                    <a:gd name="connsiteX0-51" fmla="*/ 45292 w 703716"/>
                    <a:gd name="connsiteY0-52" fmla="*/ 0 h 525639"/>
                    <a:gd name="connsiteX1-53" fmla="*/ 703716 w 703716"/>
                    <a:gd name="connsiteY1-54" fmla="*/ 0 h 525639"/>
                    <a:gd name="connsiteX2-55" fmla="*/ 703716 w 703716"/>
                    <a:gd name="connsiteY2-56" fmla="*/ 286509 h 525639"/>
                    <a:gd name="connsiteX3-57" fmla="*/ 0 w 703716"/>
                    <a:gd name="connsiteY3-58" fmla="*/ 180681 h 525639"/>
                    <a:gd name="connsiteX4-59" fmla="*/ 45292 w 703716"/>
                    <a:gd name="connsiteY4-60" fmla="*/ 0 h 525639"/>
                    <a:gd name="connsiteX0-61" fmla="*/ 45292 w 703716"/>
                    <a:gd name="connsiteY0-62" fmla="*/ 0 h 286509"/>
                    <a:gd name="connsiteX1-63" fmla="*/ 703716 w 703716"/>
                    <a:gd name="connsiteY1-64" fmla="*/ 0 h 286509"/>
                    <a:gd name="connsiteX2-65" fmla="*/ 703716 w 703716"/>
                    <a:gd name="connsiteY2-66" fmla="*/ 286509 h 286509"/>
                    <a:gd name="connsiteX3-67" fmla="*/ 0 w 703716"/>
                    <a:gd name="connsiteY3-68" fmla="*/ 180681 h 286509"/>
                    <a:gd name="connsiteX4-69" fmla="*/ 45292 w 703716"/>
                    <a:gd name="connsiteY4-70" fmla="*/ 0 h 286509"/>
                    <a:gd name="connsiteX0-71" fmla="*/ 0 w 658424"/>
                    <a:gd name="connsiteY0-72" fmla="*/ 0 h 474648"/>
                    <a:gd name="connsiteX1-73" fmla="*/ 658424 w 658424"/>
                    <a:gd name="connsiteY1-74" fmla="*/ 0 h 474648"/>
                    <a:gd name="connsiteX2-75" fmla="*/ 658424 w 658424"/>
                    <a:gd name="connsiteY2-76" fmla="*/ 286509 h 474648"/>
                    <a:gd name="connsiteX3-77" fmla="*/ 2177 w 658424"/>
                    <a:gd name="connsiteY3-78" fmla="*/ 474648 h 474648"/>
                    <a:gd name="connsiteX4-79" fmla="*/ 0 w 658424"/>
                    <a:gd name="connsiteY4-80" fmla="*/ 0 h 474648"/>
                    <a:gd name="connsiteX0-81" fmla="*/ 0 w 658424"/>
                    <a:gd name="connsiteY0-82" fmla="*/ 0 h 474648"/>
                    <a:gd name="connsiteX1-83" fmla="*/ 658424 w 658424"/>
                    <a:gd name="connsiteY1-84" fmla="*/ 0 h 474648"/>
                    <a:gd name="connsiteX2-85" fmla="*/ 658424 w 658424"/>
                    <a:gd name="connsiteY2-86" fmla="*/ 286509 h 474648"/>
                    <a:gd name="connsiteX3-87" fmla="*/ 2177 w 658424"/>
                    <a:gd name="connsiteY3-88" fmla="*/ 474648 h 474648"/>
                    <a:gd name="connsiteX4-89" fmla="*/ 0 w 658424"/>
                    <a:gd name="connsiteY4-90" fmla="*/ 0 h 474648"/>
                    <a:gd name="connsiteX0-91" fmla="*/ 0 w 658424"/>
                    <a:gd name="connsiteY0-92" fmla="*/ 0 h 478579"/>
                    <a:gd name="connsiteX1-93" fmla="*/ 658424 w 658424"/>
                    <a:gd name="connsiteY1-94" fmla="*/ 0 h 478579"/>
                    <a:gd name="connsiteX2-95" fmla="*/ 658424 w 658424"/>
                    <a:gd name="connsiteY2-96" fmla="*/ 286509 h 478579"/>
                    <a:gd name="connsiteX3-97" fmla="*/ 2177 w 658424"/>
                    <a:gd name="connsiteY3-98" fmla="*/ 474648 h 478579"/>
                    <a:gd name="connsiteX4-99" fmla="*/ 0 w 658424"/>
                    <a:gd name="connsiteY4-100" fmla="*/ 0 h 478579"/>
                    <a:gd name="connsiteX0-101" fmla="*/ 0 w 658424"/>
                    <a:gd name="connsiteY0-102" fmla="*/ 0 h 477010"/>
                    <a:gd name="connsiteX1-103" fmla="*/ 658424 w 658424"/>
                    <a:gd name="connsiteY1-104" fmla="*/ 0 h 477010"/>
                    <a:gd name="connsiteX2-105" fmla="*/ 658424 w 658424"/>
                    <a:gd name="connsiteY2-106" fmla="*/ 286509 h 477010"/>
                    <a:gd name="connsiteX3-107" fmla="*/ 2177 w 658424"/>
                    <a:gd name="connsiteY3-108" fmla="*/ 474648 h 477010"/>
                    <a:gd name="connsiteX4-109" fmla="*/ 0 w 658424"/>
                    <a:gd name="connsiteY4-110" fmla="*/ 0 h 477010"/>
                    <a:gd name="connsiteX0-111" fmla="*/ 0 w 658424"/>
                    <a:gd name="connsiteY0-112" fmla="*/ 0 h 505769"/>
                    <a:gd name="connsiteX1-113" fmla="*/ 658424 w 658424"/>
                    <a:gd name="connsiteY1-114" fmla="*/ 0 h 505769"/>
                    <a:gd name="connsiteX2-115" fmla="*/ 658424 w 658424"/>
                    <a:gd name="connsiteY2-116" fmla="*/ 286509 h 505769"/>
                    <a:gd name="connsiteX3-117" fmla="*/ 2177 w 658424"/>
                    <a:gd name="connsiteY3-118" fmla="*/ 474648 h 505769"/>
                    <a:gd name="connsiteX4-119" fmla="*/ 0 w 658424"/>
                    <a:gd name="connsiteY4-120" fmla="*/ 0 h 505769"/>
                    <a:gd name="connsiteX0-121" fmla="*/ 0 w 658424"/>
                    <a:gd name="connsiteY0-122" fmla="*/ 0 h 525981"/>
                    <a:gd name="connsiteX1-123" fmla="*/ 658424 w 658424"/>
                    <a:gd name="connsiteY1-124" fmla="*/ 0 h 525981"/>
                    <a:gd name="connsiteX2-125" fmla="*/ 658424 w 658424"/>
                    <a:gd name="connsiteY2-126" fmla="*/ 286509 h 525981"/>
                    <a:gd name="connsiteX3-127" fmla="*/ 2177 w 658424"/>
                    <a:gd name="connsiteY3-128" fmla="*/ 474648 h 525981"/>
                    <a:gd name="connsiteX4-129" fmla="*/ 0 w 658424"/>
                    <a:gd name="connsiteY4-130" fmla="*/ 0 h 525981"/>
                    <a:gd name="connsiteX0-131" fmla="*/ 0 w 658424"/>
                    <a:gd name="connsiteY0-132" fmla="*/ 0 h 436868"/>
                    <a:gd name="connsiteX1-133" fmla="*/ 658424 w 658424"/>
                    <a:gd name="connsiteY1-134" fmla="*/ 0 h 436868"/>
                    <a:gd name="connsiteX2-135" fmla="*/ 658424 w 658424"/>
                    <a:gd name="connsiteY2-136" fmla="*/ 286509 h 436868"/>
                    <a:gd name="connsiteX3-137" fmla="*/ 2177 w 658424"/>
                    <a:gd name="connsiteY3-138" fmla="*/ 251233 h 436868"/>
                    <a:gd name="connsiteX4-139" fmla="*/ 0 w 658424"/>
                    <a:gd name="connsiteY4-140" fmla="*/ 0 h 4368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8424" h="436868">
                      <a:moveTo>
                        <a:pt x="0" y="0"/>
                      </a:moveTo>
                      <a:lnTo>
                        <a:pt x="658424" y="0"/>
                      </a:lnTo>
                      <a:lnTo>
                        <a:pt x="658424" y="286509"/>
                      </a:lnTo>
                      <a:cubicBezTo>
                        <a:pt x="356259" y="621878"/>
                        <a:pt x="90702" y="298268"/>
                        <a:pt x="2177" y="251233"/>
                      </a:cubicBezTo>
                      <a:cubicBezTo>
                        <a:pt x="1451" y="93017"/>
                        <a:pt x="726" y="158216"/>
                        <a:pt x="0" y="0"/>
                      </a:cubicBez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印品黑体" panose="00000500000000000000" pitchFamily="2" charset="-122"/>
                  </a:endParaRPr>
                </a:p>
              </p:txBody>
            </p:sp>
          </p:grpSp>
          <p:sp>
            <p:nvSpPr>
              <p:cNvPr id="54" name="矩形 53"/>
              <p:cNvSpPr/>
              <p:nvPr/>
            </p:nvSpPr>
            <p:spPr>
              <a:xfrm>
                <a:off x="3864647" y="1851592"/>
                <a:ext cx="7268994" cy="634217"/>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我国在专利资产评估方面存在的主要问题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专利申请人。专利申请人是指有权提出专利申请并在专利审批过程中享受权利和承担义务的人，包括法人和自然人。我国</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专利法</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规定，执行本单位的任务或者主要是利用本单位的物质技术条件所完成的职务发明创造，申请专利的权利属于该单位；非职务发明创造，申请专利的权利属于发明人或者设计人；两个以上单位协作或者一个单位接受其他单位委托的研究、设计任务所完成的发明创造，除另有协议的以外，申请专利的权利属于完成或者共同完成的单位。</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二、我国专利法的内容</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（三）专利的申请</a:t>
            </a:r>
            <a:endParaRPr lang="zh-CN" altLang="en-US"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专利资产的相关法规</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这些规定对评估人员在确定待估技术的专利权属问题上是非常重要的。</a:t>
            </a:r>
            <a:endParaRPr lang="en-US" altLang="zh-CN" dirty="0"/>
          </a:p>
          <a:p>
            <a:r>
              <a:rPr lang="en-US" altLang="zh-CN" dirty="0"/>
              <a:t>(2)</a:t>
            </a:r>
            <a:r>
              <a:rPr lang="zh-CN" altLang="en-US" dirty="0"/>
              <a:t>专利申请日。我国实行先申请原则，即两个以上的申请人分别就同样的发明创造提出专利申请的，专利权将授予最先申请的人。国务院专利行政部门收到申请文件之日为申请日，如果申请文件是邮寄的，则以寄出的邮戳日为申请日。</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专利法</a:t>
            </a:r>
            <a:r>
              <a:rPr lang="en-US" altLang="zh-CN" dirty="0"/>
              <a:t>》</a:t>
            </a:r>
            <a:r>
              <a:rPr lang="zh-CN" altLang="en-US" dirty="0"/>
              <a:t>第</a:t>
            </a:r>
            <a:r>
              <a:rPr lang="en-US" altLang="zh-CN" dirty="0"/>
              <a:t>29</a:t>
            </a:r>
            <a:r>
              <a:rPr lang="zh-CN" altLang="en-US" dirty="0"/>
              <a:t>条中增补了国内优先权的制度。第</a:t>
            </a:r>
            <a:r>
              <a:rPr lang="en-US" altLang="zh-CN" dirty="0"/>
              <a:t>29</a:t>
            </a:r>
            <a:r>
              <a:rPr lang="zh-CN" altLang="en-US" dirty="0"/>
              <a:t>条第</a:t>
            </a:r>
            <a:r>
              <a:rPr lang="en-US" altLang="zh-CN" dirty="0"/>
              <a:t>1</a:t>
            </a:r>
            <a:r>
              <a:rPr lang="zh-CN" altLang="en-US" dirty="0"/>
              <a:t>款是关于 “国际优先权”的规定。第</a:t>
            </a:r>
            <a:r>
              <a:rPr lang="en-US" altLang="zh-CN" dirty="0"/>
              <a:t>29</a:t>
            </a:r>
            <a:r>
              <a:rPr lang="zh-CN" altLang="en-US" dirty="0"/>
              <a:t>条第</a:t>
            </a:r>
            <a:r>
              <a:rPr lang="en-US" altLang="zh-CN" dirty="0"/>
              <a:t>2</a:t>
            </a:r>
            <a:r>
              <a:rPr lang="zh-CN" altLang="en-US" dirty="0"/>
              <a:t>款则规定了国内优先权：“申请人自发明或者实用新型在中国第一次提出专利申请之日起十二个月内，又向国务院专利行政部门就相同主题提出专利申请的，可以享有优先权。”专利申请日是专利保护期限的起始时间，也是专利审查员及评估人员判断申请技术 新颖性及创造性的时间点，因而是一个很重要的时间点。</a:t>
            </a:r>
            <a:endParaRPr lang="en-US" altLang="zh-CN"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(3)</a:t>
            </a:r>
            <a:r>
              <a:rPr lang="zh-CN" altLang="en-US" dirty="0"/>
              <a:t>专利申请文件。我国</a:t>
            </a:r>
            <a:r>
              <a:rPr lang="en-US" altLang="zh-CN" dirty="0"/>
              <a:t>《</a:t>
            </a:r>
            <a:r>
              <a:rPr lang="zh-CN" altLang="en-US" dirty="0"/>
              <a:t>专利法</a:t>
            </a:r>
            <a:r>
              <a:rPr lang="en-US" altLang="zh-CN" dirty="0"/>
              <a:t>》</a:t>
            </a:r>
            <a:r>
              <a:rPr lang="zh-CN" altLang="en-US" dirty="0"/>
              <a:t>第</a:t>
            </a:r>
            <a:r>
              <a:rPr lang="en-US" altLang="zh-CN" dirty="0"/>
              <a:t>26</a:t>
            </a:r>
            <a:r>
              <a:rPr lang="zh-CN" altLang="en-US" dirty="0"/>
              <a:t>条规定：“申请发明或者实用新型专利的，应当提交请求书、说明书及其摘要和权利要求书等文件。” 其中，权利要求书是申请人要求给予专利保护的范围的重要文件，也是专利申请文件中的核心部分。一旦专利申请获得批准，权利要求书就是确定专利权范围和判断他人是否侵权的依据。因此，在专利技术评估中，对专利申请文件的分析是非常重要的。</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(4)</a:t>
            </a:r>
            <a:r>
              <a:rPr lang="zh-CN" altLang="en-US" dirty="0"/>
              <a:t>专利的审查和批准。我国对发明专利申请采用“早期公开、延迟 审查”制度，这与世界上大多数国家是一样的。具体程序为：当国务院专利行政部门收到发明专利申请后，经初步审查认为符合专利法要求的，自申请日起满</a:t>
            </a:r>
            <a:r>
              <a:rPr lang="en-US" altLang="zh-CN" dirty="0"/>
              <a:t>18</a:t>
            </a:r>
            <a:r>
              <a:rPr lang="zh-CN" altLang="en-US" dirty="0"/>
              <a:t>个月，即行公布。国务院专利行政部门也可以根据申请人的请求早日公布其申请。法律还规定，发明专利申请自申请日起</a:t>
            </a:r>
            <a:r>
              <a:rPr lang="en-US" altLang="zh-CN" dirty="0"/>
              <a:t>3</a:t>
            </a:r>
            <a:r>
              <a:rPr lang="zh-CN" altLang="en-US" dirty="0"/>
              <a:t>年内，国务院专利行政部门可以根据申请人随时提出的请求对其申请进行实质审查。 如果申请人无正当理由逾期不请求实质审查的，该申请即被视为撤回。</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此外，国务院专利行政部门认为必要的时候，可以自行对发明专利申请进行实质审查。发明专利申请经实质审查没有发现驳回理由的，国务院专利行政部门即作出授予发明专利权的决定，发给发明专利证书，并予以登记和 公告。</a:t>
            </a:r>
            <a:endParaRPr lang="zh-CN" altLang="en-US" dirty="0"/>
          </a:p>
          <a:p>
            <a:r>
              <a:rPr lang="zh-CN" altLang="en-US" dirty="0"/>
              <a:t>我国对实用新型专利申请的审批基本程序为：实用新型专利申请经初步审查没有发现驳回理由的，国务院专利行政部门就作出授予实用新型专利权的决定，并发给相应的专利证书，同时予以登记和公告。</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由于实用新型不经实质审查，因此把实质审查的一些内容提到初步审查中来，如不授予专利权的申请的审查</a:t>
            </a:r>
            <a:r>
              <a:rPr lang="en-US" altLang="zh-CN" dirty="0"/>
              <a:t>(</a:t>
            </a:r>
            <a:r>
              <a:rPr lang="zh-CN" altLang="en-US" dirty="0"/>
              <a:t>依据</a:t>
            </a:r>
            <a:r>
              <a:rPr lang="en-US" altLang="zh-CN" dirty="0"/>
              <a:t>《</a:t>
            </a:r>
            <a:r>
              <a:rPr lang="zh-CN" altLang="en-US" dirty="0"/>
              <a:t>专利法</a:t>
            </a:r>
            <a:r>
              <a:rPr lang="en-US" altLang="zh-CN" dirty="0"/>
              <a:t>》</a:t>
            </a:r>
            <a:r>
              <a:rPr lang="zh-CN" altLang="en-US" dirty="0"/>
              <a:t>第</a:t>
            </a:r>
            <a:r>
              <a:rPr lang="en-US" altLang="zh-CN" dirty="0"/>
              <a:t>5</a:t>
            </a:r>
            <a:r>
              <a:rPr lang="zh-CN" altLang="en-US" dirty="0"/>
              <a:t>条、第</a:t>
            </a:r>
            <a:r>
              <a:rPr lang="en-US" altLang="zh-CN" dirty="0"/>
              <a:t>25</a:t>
            </a:r>
            <a:r>
              <a:rPr lang="zh-CN" altLang="en-US" dirty="0"/>
              <a:t>条</a:t>
            </a:r>
            <a:r>
              <a:rPr lang="en-US" altLang="zh-CN" dirty="0"/>
              <a:t>)</a:t>
            </a:r>
            <a:r>
              <a:rPr lang="zh-CN" altLang="en-US" dirty="0"/>
              <a:t>、实用新型保护范围的审查</a:t>
            </a:r>
            <a:r>
              <a:rPr lang="en-US" altLang="zh-CN" dirty="0"/>
              <a:t>(</a:t>
            </a:r>
            <a:r>
              <a:rPr lang="zh-CN" altLang="en-US" dirty="0"/>
              <a:t>依据</a:t>
            </a:r>
            <a:r>
              <a:rPr lang="en-US" altLang="zh-CN" dirty="0"/>
              <a:t>《</a:t>
            </a:r>
            <a:r>
              <a:rPr lang="zh-CN" altLang="en-US" dirty="0"/>
              <a:t>专利法实施细则</a:t>
            </a:r>
            <a:r>
              <a:rPr lang="en-US" altLang="zh-CN" dirty="0"/>
              <a:t>》</a:t>
            </a:r>
            <a:r>
              <a:rPr lang="zh-CN" altLang="en-US" dirty="0"/>
              <a:t>第</a:t>
            </a:r>
            <a:r>
              <a:rPr lang="en-US" altLang="zh-CN" dirty="0"/>
              <a:t>2</a:t>
            </a:r>
            <a:r>
              <a:rPr lang="zh-CN" altLang="en-US" dirty="0"/>
              <a:t>条第</a:t>
            </a:r>
            <a:r>
              <a:rPr lang="en-US" altLang="zh-CN" dirty="0"/>
              <a:t>2</a:t>
            </a:r>
            <a:r>
              <a:rPr lang="zh-CN" altLang="en-US" dirty="0"/>
              <a:t>款</a:t>
            </a:r>
            <a:r>
              <a:rPr lang="en-US" altLang="zh-CN" dirty="0"/>
              <a:t>)</a:t>
            </a:r>
            <a:r>
              <a:rPr lang="zh-CN" altLang="en-US" dirty="0"/>
              <a:t>及单一性的审 查等。</a:t>
            </a:r>
            <a:endParaRPr lang="zh-CN" altLang="en-US" dirty="0"/>
          </a:p>
          <a:p>
            <a:r>
              <a:rPr lang="en-US" altLang="zh-CN" dirty="0"/>
              <a:t>(5)</a:t>
            </a:r>
            <a:r>
              <a:rPr lang="zh-CN" altLang="en-US" dirty="0"/>
              <a:t>专利权的期限。专利法规定，发明专利权的保护期限为</a:t>
            </a:r>
            <a:r>
              <a:rPr lang="en-US" altLang="zh-CN" dirty="0"/>
              <a:t>20</a:t>
            </a:r>
            <a:r>
              <a:rPr lang="zh-CN" altLang="en-US" dirty="0"/>
              <a:t>年，实用新型专利权的保护期限为</a:t>
            </a:r>
            <a:r>
              <a:rPr lang="en-US" altLang="zh-CN" dirty="0"/>
              <a:t>10</a:t>
            </a:r>
            <a:r>
              <a:rPr lang="zh-CN" altLang="en-US" dirty="0"/>
              <a:t>年，都自申请日起计算。</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(6)</a:t>
            </a:r>
            <a:r>
              <a:rPr lang="zh-CN" altLang="en-US" dirty="0"/>
              <a:t>专利权的保护。</a:t>
            </a:r>
            <a:r>
              <a:rPr lang="en-US" altLang="zh-CN" dirty="0"/>
              <a:t>《</a:t>
            </a:r>
            <a:r>
              <a:rPr lang="zh-CN" altLang="en-US" dirty="0"/>
              <a:t>专利法</a:t>
            </a:r>
            <a:r>
              <a:rPr lang="en-US" altLang="zh-CN" dirty="0"/>
              <a:t>》</a:t>
            </a:r>
            <a:r>
              <a:rPr lang="zh-CN" altLang="en-US" dirty="0"/>
              <a:t>规定，对未经专利权人许可，实施其专利的侵权行为，专利权人或者利害关系人可以请求专利管理机关进行处理，也可直接向人民法院起诉。</a:t>
            </a:r>
            <a:endParaRPr lang="zh-CN" altLang="en-US" dirty="0"/>
          </a:p>
          <a:p>
            <a:r>
              <a:rPr lang="zh-CN" altLang="en-US" dirty="0"/>
              <a:t>对侵权人的惩罚，除责令其停止侵权行为，并赔偿损失外，对情节严重的将依法追究刑事责任。此外，</a:t>
            </a:r>
            <a:r>
              <a:rPr lang="en-US" altLang="zh-CN" dirty="0"/>
              <a:t>《</a:t>
            </a:r>
            <a:r>
              <a:rPr lang="zh-CN" altLang="en-US" dirty="0"/>
              <a:t>专利法</a:t>
            </a:r>
            <a:r>
              <a:rPr lang="en-US" altLang="zh-CN" dirty="0"/>
              <a:t>》</a:t>
            </a:r>
            <a:r>
              <a:rPr lang="zh-CN" altLang="en-US" dirty="0"/>
              <a:t>第七章还增加了对非专利产品 </a:t>
            </a:r>
            <a:r>
              <a:rPr lang="en-US" altLang="zh-CN" dirty="0"/>
              <a:t>(</a:t>
            </a:r>
            <a:r>
              <a:rPr lang="zh-CN" altLang="en-US" dirty="0"/>
              <a:t>或方法</a:t>
            </a:r>
            <a:r>
              <a:rPr lang="en-US" altLang="zh-CN" dirty="0"/>
              <a:t>)</a:t>
            </a:r>
            <a:r>
              <a:rPr lang="zh-CN" altLang="en-US" dirty="0"/>
              <a:t>冒充专利产品</a:t>
            </a:r>
            <a:r>
              <a:rPr lang="en-US" altLang="zh-CN" dirty="0"/>
              <a:t>(</a:t>
            </a:r>
            <a:r>
              <a:rPr lang="zh-CN" altLang="en-US" dirty="0"/>
              <a:t>或方法</a:t>
            </a:r>
            <a:r>
              <a:rPr lang="en-US" altLang="zh-CN" dirty="0"/>
              <a:t>)</a:t>
            </a:r>
            <a:r>
              <a:rPr lang="zh-CN" altLang="en-US" dirty="0"/>
              <a:t>的处罚规定。对上述行为，专利管理机关可以依法责令其停止冒充，公开更正，并处以罚款。并将方法专利的效力延及依该方法直接制得的产品。</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专利法</a:t>
            </a:r>
            <a:r>
              <a:rPr lang="en-US" altLang="zh-CN" dirty="0"/>
              <a:t>》</a:t>
            </a:r>
            <a:r>
              <a:rPr lang="zh-CN" altLang="en-US" dirty="0"/>
              <a:t>还作了有关进口权的规定，即专利权人除了有禁止他人未经许可制造、使用、销售其专利产品，使用其专利方法的权利外，第</a:t>
            </a:r>
            <a:r>
              <a:rPr lang="en-US" altLang="zh-CN" dirty="0"/>
              <a:t>11</a:t>
            </a:r>
            <a:r>
              <a:rPr lang="zh-CN" altLang="en-US" dirty="0"/>
              <a:t>条还赋予专利权人有禁止他人未经许可为生产经营目的制造、使用、许诺销售、 销售、进口其专利产品或使用专利方法以及使用、许诺销售、销售、进口 依该专利方法直接获得的产品的权利。这样就使专利权人的独占权扩展到了进口权。现在国际上和不少国家的专利法都将进口权列入专利权人的权利范围。</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2001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年，财政部颁布了</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资产评估准则无形资产</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2004</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年，财政部颁布了两个基本准则，即</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资产评估准则</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基本准则</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和</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资产评估职业道德准则</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基本准则</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，对指导和规范评估行业执业行为具有重要意义。然而，资产评估准则是一个体系，基本准则是总纲，仍然需要进一步细化。资产评估准则对专利资产评估而言针对性不够强，因此，财政部在发布的</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资产评估准则</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基本准则</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中也明确指出，“中国资产评估协会可以根据本准则发布资产评估具体准则、资产评估指南和资产评估指导意见”，依据这一精神，中国资产评估协会制定了</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专利资产评估指导意见</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三、专利资产评估准则规范</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（一）制定</a:t>
            </a:r>
            <a:r>
              <a:rPr lang="en-US" altLang="zh-CN" sz="1600" dirty="0">
                <a:solidFill>
                  <a:srgbClr val="0070C0"/>
                </a:solidFill>
                <a:latin typeface="Times New Roman" panose="02020603050405020304" pitchFamily="18" charset="0"/>
                <a:ea typeface="黑体" panose="02010609060101010101" pitchFamily="49" charset="-122"/>
              </a:rPr>
              <a:t>《</a:t>
            </a:r>
            <a:r>
              <a:rPr lang="zh-CN" altLang="en-US" sz="1600" dirty="0">
                <a:solidFill>
                  <a:srgbClr val="0070C0"/>
                </a:solidFill>
                <a:latin typeface="Times New Roman" panose="02020603050405020304" pitchFamily="18" charset="0"/>
                <a:ea typeface="黑体" panose="02010609060101010101" pitchFamily="49" charset="-122"/>
              </a:rPr>
              <a:t>专利资产评估指导意见</a:t>
            </a:r>
            <a:r>
              <a:rPr lang="en-US" altLang="zh-CN" sz="1600" dirty="0">
                <a:solidFill>
                  <a:srgbClr val="0070C0"/>
                </a:solidFill>
                <a:latin typeface="Times New Roman" panose="02020603050405020304" pitchFamily="18" charset="0"/>
                <a:ea typeface="黑体" panose="02010609060101010101" pitchFamily="49" charset="-122"/>
              </a:rPr>
              <a:t>》</a:t>
            </a:r>
            <a:r>
              <a:rPr lang="zh-CN" altLang="en-US" sz="1600" dirty="0">
                <a:solidFill>
                  <a:srgbClr val="0070C0"/>
                </a:solidFill>
                <a:latin typeface="Times New Roman" panose="02020603050405020304" pitchFamily="18" charset="0"/>
                <a:ea typeface="黑体" panose="02010609060101010101" pitchFamily="49" charset="-122"/>
              </a:rPr>
              <a:t>的必要性</a:t>
            </a:r>
            <a:endParaRPr lang="zh-CN" altLang="en-US"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专利资产的相关法规</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303916" y="2192045"/>
            <a:ext cx="4536168" cy="400110"/>
          </a:xfrm>
          <a:prstGeom prst="rect">
            <a:avLst/>
          </a:prstGeom>
          <a:noFill/>
        </p:spPr>
        <p:txBody>
          <a:bodyPr wrap="square">
            <a:spAutoFit/>
          </a:bodyPr>
          <a:lstStyle/>
          <a:p>
            <a:pPr algn="ctr"/>
            <a:r>
              <a:rPr lang="zh-CN" altLang="en-US" sz="2000" b="1" dirty="0">
                <a:solidFill>
                  <a:schemeClr val="accent2"/>
                </a:solidFill>
                <a:latin typeface="黑体" panose="02010609060101010101" pitchFamily="49" charset="-122"/>
                <a:ea typeface="黑体" panose="02010609060101010101" pitchFamily="49" charset="-122"/>
                <a:sym typeface="Arial" panose="020B0604020202020204" pitchFamily="34" charset="0"/>
              </a:rPr>
              <a:t>专利资产的相关法规</a:t>
            </a:r>
            <a:endParaRPr lang="zh-CN" altLang="en-US" sz="1800" dirty="0">
              <a:solidFill>
                <a:schemeClr val="accent2"/>
              </a:solidFill>
            </a:endParaRPr>
          </a:p>
        </p:txBody>
      </p:sp>
      <p:grpSp>
        <p:nvGrpSpPr>
          <p:cNvPr id="35" name="组合 34"/>
          <p:cNvGrpSpPr/>
          <p:nvPr/>
        </p:nvGrpSpPr>
        <p:grpSpPr>
          <a:xfrm>
            <a:off x="513597" y="1177724"/>
            <a:ext cx="2229602" cy="2621192"/>
            <a:chOff x="2176143" y="2831957"/>
            <a:chExt cx="6461554" cy="8052086"/>
          </a:xfrm>
        </p:grpSpPr>
        <p:sp>
          <p:nvSpPr>
            <p:cNvPr id="24" name="椭圆 23"/>
            <p:cNvSpPr/>
            <p:nvPr/>
          </p:nvSpPr>
          <p:spPr>
            <a:xfrm>
              <a:off x="2176143" y="4013631"/>
              <a:ext cx="5844109" cy="58441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354114" y="2831957"/>
              <a:ext cx="6283583" cy="8052086"/>
              <a:chOff x="1177133" y="1415847"/>
              <a:chExt cx="3141996" cy="4026305"/>
            </a:xfrm>
            <a:solidFill>
              <a:schemeClr val="accent2"/>
            </a:solidFill>
          </p:grpSpPr>
          <p:grpSp>
            <p:nvGrpSpPr>
              <p:cNvPr id="26" name="组合 25"/>
              <p:cNvGrpSpPr/>
              <p:nvPr/>
            </p:nvGrpSpPr>
            <p:grpSpPr>
              <a:xfrm>
                <a:off x="1177133" y="1760740"/>
                <a:ext cx="3141996" cy="3681412"/>
                <a:chOff x="1177133" y="1760740"/>
                <a:chExt cx="3141996" cy="3681412"/>
              </a:xfrm>
              <a:grpFill/>
            </p:grpSpPr>
            <p:sp>
              <p:nvSpPr>
                <p:cNvPr id="28" name="矩形: 圆角 26"/>
                <p:cNvSpPr/>
                <p:nvPr/>
              </p:nvSpPr>
              <p:spPr>
                <a:xfrm rot="13426823">
                  <a:off x="1177133" y="3709717"/>
                  <a:ext cx="229029" cy="1732435"/>
                </a:xfrm>
                <a:prstGeom prst="roundRect">
                  <a:avLst>
                    <a:gd name="adj" fmla="val 50000"/>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29" name="矩形: 圆角 27"/>
                <p:cNvSpPr/>
                <p:nvPr/>
              </p:nvSpPr>
              <p:spPr>
                <a:xfrm rot="13426823">
                  <a:off x="2036412" y="4140334"/>
                  <a:ext cx="229029" cy="982575"/>
                </a:xfrm>
                <a:prstGeom prst="roundRect">
                  <a:avLst>
                    <a:gd name="adj" fmla="val 50000"/>
                  </a:avLst>
                </a:prstGeom>
                <a:solidFill>
                  <a:schemeClr val="accent2">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0" name="矩形: 圆角 28"/>
                <p:cNvSpPr/>
                <p:nvPr/>
              </p:nvSpPr>
              <p:spPr>
                <a:xfrm rot="13426823">
                  <a:off x="1246832" y="3115465"/>
                  <a:ext cx="229029" cy="1318719"/>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1" name="矩形: 圆角 29"/>
                <p:cNvSpPr/>
                <p:nvPr/>
              </p:nvSpPr>
              <p:spPr>
                <a:xfrm rot="13426823">
                  <a:off x="3861253" y="2232884"/>
                  <a:ext cx="229029" cy="98257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2" name="矩形: 圆角 30"/>
                <p:cNvSpPr/>
                <p:nvPr/>
              </p:nvSpPr>
              <p:spPr>
                <a:xfrm rot="13426823">
                  <a:off x="3166271" y="1760740"/>
                  <a:ext cx="229029" cy="1476724"/>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3" name="任意多边形: 形状 31"/>
                <p:cNvSpPr/>
                <p:nvPr/>
              </p:nvSpPr>
              <p:spPr>
                <a:xfrm>
                  <a:off x="2072748" y="3101728"/>
                  <a:ext cx="2246381" cy="2142563"/>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7200">
                    <a:solidFill>
                      <a:schemeClr val="tx1"/>
                    </a:solidFill>
                  </a:endParaRPr>
                </a:p>
              </p:txBody>
            </p:sp>
          </p:grpSp>
          <p:sp>
            <p:nvSpPr>
              <p:cNvPr id="27" name="任意多边形: 形状 32"/>
              <p:cNvSpPr/>
              <p:nvPr/>
            </p:nvSpPr>
            <p:spPr>
              <a:xfrm rot="7479415" flipH="1">
                <a:off x="1208921" y="1467756"/>
                <a:ext cx="2246381" cy="2142564"/>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7200">
                  <a:solidFill>
                    <a:schemeClr val="tx1"/>
                  </a:solidFill>
                </a:endParaRPr>
              </a:p>
            </p:txBody>
          </p:sp>
        </p:grpSp>
      </p:gr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416" y="1403199"/>
            <a:ext cx="3215229" cy="2266906"/>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(1)</a:t>
            </a:r>
            <a:r>
              <a:rPr lang="zh-CN" altLang="en-US" dirty="0"/>
              <a:t>完善资产评估准则体系的需要。</a:t>
            </a:r>
            <a:r>
              <a:rPr lang="en-US" altLang="zh-CN" dirty="0"/>
              <a:t>2001</a:t>
            </a:r>
            <a:r>
              <a:rPr lang="zh-CN" altLang="en-US" dirty="0"/>
              <a:t>年及</a:t>
            </a:r>
            <a:r>
              <a:rPr lang="en-US" altLang="zh-CN" dirty="0"/>
              <a:t>2004</a:t>
            </a:r>
            <a:r>
              <a:rPr lang="zh-CN" altLang="en-US" dirty="0"/>
              <a:t>年，财政部发布了资产评估准则及两个基本准则，确立了我国评估准则体系。根据评估准则体系，</a:t>
            </a:r>
            <a:r>
              <a:rPr lang="en-US" altLang="zh-CN" dirty="0"/>
              <a:t>《</a:t>
            </a:r>
            <a:r>
              <a:rPr lang="zh-CN" altLang="en-US" dirty="0"/>
              <a:t>专利资产评估指导意见</a:t>
            </a:r>
            <a:r>
              <a:rPr lang="en-US" altLang="zh-CN" dirty="0"/>
              <a:t>》</a:t>
            </a:r>
            <a:r>
              <a:rPr lang="zh-CN" altLang="en-US" dirty="0"/>
              <a:t>属于具体准则中的实体性准则，制定</a:t>
            </a:r>
            <a:r>
              <a:rPr lang="en-US" altLang="zh-CN" dirty="0"/>
              <a:t>《</a:t>
            </a:r>
            <a:r>
              <a:rPr lang="zh-CN" altLang="en-US" dirty="0"/>
              <a:t>专利资产评估指导意见</a:t>
            </a:r>
            <a:r>
              <a:rPr lang="en-US" altLang="zh-CN" dirty="0"/>
              <a:t>》</a:t>
            </a:r>
            <a:r>
              <a:rPr lang="zh-CN" altLang="en-US" dirty="0"/>
              <a:t>是完善资产评估准则体系的重要步骤。</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(2)《</a:t>
            </a:r>
            <a:r>
              <a:rPr lang="zh-CN" altLang="en-US" dirty="0"/>
              <a:t>专利资产评估指导意见</a:t>
            </a:r>
            <a:r>
              <a:rPr lang="en-US" altLang="zh-CN" dirty="0"/>
              <a:t>》</a:t>
            </a:r>
            <a:r>
              <a:rPr lang="zh-CN" altLang="en-US" dirty="0"/>
              <a:t>是专利资产评估业务的基本操作规范。 资产评估准则的一个重要作用就是对评估业务进行系统的规范，注册资产评估师执业的专业能力、独立性、保密和道德冲突解决等基本要求，资产评估操作的基本程序，评估信息披露的要求以及执业责任的明确都需要以 资产评估准则为依据。具体到专利资产评估业务而言，更为迫切的是在已有的资产评估准则外，制定专门针对专利资产的评估指导意见，对专利资产评估就其特点进行规范，使注册资产评估师在进行专利资产评估业务时有据可依、规范操作。</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(3)《</a:t>
            </a:r>
            <a:r>
              <a:rPr lang="zh-CN" altLang="en-US" dirty="0"/>
              <a:t>专利资产评估指导意见</a:t>
            </a:r>
            <a:r>
              <a:rPr lang="en-US" altLang="zh-CN" dirty="0"/>
              <a:t>》</a:t>
            </a:r>
            <a:r>
              <a:rPr lang="zh-CN" altLang="en-US" dirty="0"/>
              <a:t>是对专利资产评估业务进行监管的重要标准。专利资产评估业务是一项专业性较强的工作。资产评估基本准则在基本原则上对评估业务加以规范，是资产评估监管的基本标准。但是目前在专利资产评估中仅有资产评估的基本准则和资产评估准则的原则性指导，缺乏针对专利资产评估的具体行为规范，这也使对专利资产评估业务的监管无法落实到具体环节；同时由于专利资产的涉及面广，社会和相关管理部门在使用专利资产评估报告时希望有一个统一的尺度来衡量评估报告的质量和可信度，因此，操作性更强的</a:t>
            </a:r>
            <a:r>
              <a:rPr lang="en-US" altLang="zh-CN" dirty="0"/>
              <a:t>《</a:t>
            </a:r>
            <a:r>
              <a:rPr lang="zh-CN" altLang="en-US" dirty="0"/>
              <a:t>专利资产评估指导意见</a:t>
            </a:r>
            <a:r>
              <a:rPr lang="en-US" altLang="zh-CN" dirty="0"/>
              <a:t>》</a:t>
            </a:r>
            <a:r>
              <a:rPr lang="zh-CN" altLang="en-US" dirty="0"/>
              <a:t>是对专利资产评估进行监管的重要标准。</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(4)《</a:t>
            </a:r>
            <a:r>
              <a:rPr lang="zh-CN" altLang="en-US" dirty="0"/>
              <a:t>专利资产评估指导意见</a:t>
            </a:r>
            <a:r>
              <a:rPr lang="en-US" altLang="zh-CN" dirty="0"/>
              <a:t>》</a:t>
            </a:r>
            <a:r>
              <a:rPr lang="zh-CN" altLang="en-US" dirty="0"/>
              <a:t>是促进我国专利资产评估质量提高的重要手段。综合国外资产评估行业的先进经验和我国专利资产评估的实践来看，通过制定具体的评估准则来规范专利资产评估程序，是提高评估质量的重要保证。在评估业务中，资产评估准则能够被切实、有效地遵循，评估业务的质量就有了最基本的保障，评估结论就能得到有力的支持。资产评估准则能够指导和规范专利资产评估行为，促进专利资产评估业务总体质量的提高</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(5)《</a:t>
            </a:r>
            <a:r>
              <a:rPr lang="zh-CN" altLang="en-US" dirty="0"/>
              <a:t>专利资产评估指导意见</a:t>
            </a:r>
            <a:r>
              <a:rPr lang="en-US" altLang="zh-CN" dirty="0"/>
              <a:t>》</a:t>
            </a:r>
            <a:r>
              <a:rPr lang="zh-CN" altLang="en-US" dirty="0"/>
              <a:t>是注册资产评估师防范法律风险、维护合法权益、提高自身素质的重要手段。评估实践表明，完整地履行资产评估准则是注册资产评估师规避评估风险的有效途径。</a:t>
            </a:r>
            <a:r>
              <a:rPr lang="en-US" altLang="zh-CN" dirty="0"/>
              <a:t>《</a:t>
            </a:r>
            <a:r>
              <a:rPr lang="zh-CN" altLang="en-US" dirty="0"/>
              <a:t>专利资产评估指导意见</a:t>
            </a:r>
            <a:r>
              <a:rPr lang="en-US" altLang="zh-CN" dirty="0"/>
              <a:t>》</a:t>
            </a:r>
            <a:r>
              <a:rPr lang="zh-CN" altLang="en-US" dirty="0"/>
              <a:t>在注册资产评估师进行专利资产评估业务时将起到相当大的指导作用，是否履行资产评估准则为界定注册资产评估师法律责任提供了客观依据，对于规范和规避注册资产评估师和评估机构的法律风险，保证各方合法权益具有重要作用。同时，</a:t>
            </a:r>
            <a:r>
              <a:rPr lang="en-US" altLang="zh-CN" dirty="0"/>
              <a:t>《</a:t>
            </a:r>
            <a:r>
              <a:rPr lang="zh-CN" altLang="en-US" dirty="0"/>
              <a:t>专利资产评估指导意见</a:t>
            </a:r>
            <a:r>
              <a:rPr lang="en-US" altLang="zh-CN" dirty="0"/>
              <a:t>》</a:t>
            </a:r>
            <a:r>
              <a:rPr lang="zh-CN" altLang="en-US" dirty="0"/>
              <a:t>促使注册资产评估师在执行评估业务时，依据资产评估准则来权衡评估各方和社会公共利益，提高自身的评估业务水平和规避执业风险的能力。</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国际评估界对专利资产评估的规范。专利资产评估是资产评估的重要领域之一，正日益得到国际评估界的重视。目前国际评估标准委员会以及美国、欧洲的评估协会虽然没有专门针对专利资产制定相关准则，但在无形资产评估准则的体系下都对专利资产评估行为作出规范。美国评估促进会制定的</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专业评估执业统一准则</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中，有两个无形资产评估准则中涉及专利资产评估问题。</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三、专利资产评估准则规范</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（二）国内外专利资产评估规范情况分析</a:t>
            </a:r>
            <a:endParaRPr lang="zh-CN" altLang="en-US"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专利资产的相关法规</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2000</a:t>
            </a:r>
            <a:r>
              <a:rPr lang="zh-CN" altLang="en-US" dirty="0"/>
              <a:t>年出版的第四版</a:t>
            </a:r>
            <a:r>
              <a:rPr lang="en-US" altLang="zh-CN" dirty="0"/>
              <a:t>《</a:t>
            </a:r>
            <a:r>
              <a:rPr lang="zh-CN" altLang="en-US" dirty="0"/>
              <a:t>欧洲评估准则</a:t>
            </a:r>
            <a:r>
              <a:rPr lang="en-US" altLang="zh-CN" dirty="0"/>
              <a:t>》</a:t>
            </a:r>
            <a:r>
              <a:rPr lang="zh-CN" altLang="en-US" dirty="0"/>
              <a:t>第一次增 加了指南</a:t>
            </a:r>
            <a:r>
              <a:rPr lang="en-US" altLang="zh-CN" dirty="0"/>
              <a:t>8——</a:t>
            </a:r>
            <a:r>
              <a:rPr lang="zh-CN" altLang="en-US" dirty="0"/>
              <a:t>无形资产评估，其中也涉及专利评估问题。国际评估标准委员会</a:t>
            </a:r>
            <a:r>
              <a:rPr lang="en-US" altLang="zh-CN" dirty="0"/>
              <a:t>《</a:t>
            </a:r>
            <a:r>
              <a:rPr lang="zh-CN" altLang="en-US" dirty="0"/>
              <a:t>国际评估准则</a:t>
            </a:r>
            <a:r>
              <a:rPr lang="en-US" altLang="zh-CN" dirty="0"/>
              <a:t>》</a:t>
            </a:r>
            <a:r>
              <a:rPr lang="zh-CN" altLang="en-US" dirty="0"/>
              <a:t>于</a:t>
            </a:r>
            <a:r>
              <a:rPr lang="en-US" altLang="zh-CN" dirty="0"/>
              <a:t>2000</a:t>
            </a:r>
            <a:r>
              <a:rPr lang="zh-CN" altLang="en-US" dirty="0"/>
              <a:t>年新增了</a:t>
            </a:r>
            <a:r>
              <a:rPr lang="en-US" altLang="zh-CN" dirty="0"/>
              <a:t>《</a:t>
            </a:r>
            <a:r>
              <a:rPr lang="zh-CN" altLang="en-US" dirty="0"/>
              <a:t>评估指南</a:t>
            </a:r>
            <a:r>
              <a:rPr lang="en-US" altLang="zh-CN" dirty="0"/>
              <a:t>4——</a:t>
            </a:r>
            <a:r>
              <a:rPr lang="zh-CN" altLang="en-US" dirty="0"/>
              <a:t>无形资产</a:t>
            </a:r>
            <a:r>
              <a:rPr lang="en-US" altLang="zh-CN" dirty="0"/>
              <a:t>》</a:t>
            </a:r>
            <a:r>
              <a:rPr lang="zh-CN" altLang="en-US" dirty="0"/>
              <a:t>，以进一步规范无形资产的评估工作，提高执业质量，专利资产评估也是其中一部分。</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(2)</a:t>
            </a:r>
            <a:r>
              <a:rPr lang="zh-CN" altLang="en-US" dirty="0"/>
              <a:t>我国专利评估指导意见制定情况。</a:t>
            </a:r>
            <a:r>
              <a:rPr lang="en-US" altLang="zh-CN" dirty="0"/>
              <a:t>1997</a:t>
            </a:r>
            <a:r>
              <a:rPr lang="zh-CN" altLang="en-US" dirty="0"/>
              <a:t>年</a:t>
            </a:r>
            <a:r>
              <a:rPr lang="en-US" altLang="zh-CN" dirty="0"/>
              <a:t>4</a:t>
            </a:r>
            <a:r>
              <a:rPr lang="zh-CN" altLang="en-US" dirty="0"/>
              <a:t>月，国有资产管理局颁发</a:t>
            </a:r>
            <a:r>
              <a:rPr lang="en-US" altLang="zh-CN" dirty="0"/>
              <a:t>《</a:t>
            </a:r>
            <a:r>
              <a:rPr lang="zh-CN" altLang="en-US" dirty="0"/>
              <a:t>专利资产评估管理暂行办法</a:t>
            </a:r>
            <a:r>
              <a:rPr lang="en-US" altLang="zh-CN" dirty="0"/>
              <a:t>》</a:t>
            </a:r>
            <a:r>
              <a:rPr lang="zh-CN" altLang="en-US" dirty="0"/>
              <a:t>，该文件属于专利资产评估操作技术性文件，其中有关于专利资产评估的内容，但还没有形成专门的专利资产评估行业准则和规范。近年来，我国在专利资产评估实践中积累了大量经验，专利资产评估理论研究也取得了一定进展，为专利资产评估准则的制定奠定了基础。</a:t>
            </a:r>
            <a:r>
              <a:rPr lang="en-US" altLang="zh-CN" dirty="0"/>
              <a:t>2001</a:t>
            </a:r>
            <a:r>
              <a:rPr lang="zh-CN" altLang="en-US" dirty="0"/>
              <a:t>年</a:t>
            </a:r>
            <a:r>
              <a:rPr lang="en-US" altLang="zh-CN" dirty="0"/>
              <a:t>《</a:t>
            </a:r>
            <a:r>
              <a:rPr lang="zh-CN" altLang="en-US" dirty="0"/>
              <a:t>资产评估准则</a:t>
            </a:r>
            <a:r>
              <a:rPr lang="en-US" altLang="zh-CN" dirty="0"/>
              <a:t>——</a:t>
            </a:r>
            <a:r>
              <a:rPr lang="zh-CN" altLang="en-US" dirty="0"/>
              <a:t>无形资产</a:t>
            </a:r>
            <a:r>
              <a:rPr lang="en-US" altLang="zh-CN" dirty="0"/>
              <a:t>》</a:t>
            </a:r>
            <a:r>
              <a:rPr lang="zh-CN" altLang="en-US" dirty="0"/>
              <a:t>和</a:t>
            </a:r>
            <a:r>
              <a:rPr lang="en-US" altLang="zh-CN" dirty="0"/>
              <a:t>2004</a:t>
            </a:r>
            <a:r>
              <a:rPr lang="zh-CN" altLang="en-US" dirty="0"/>
              <a:t>年</a:t>
            </a:r>
            <a:r>
              <a:rPr lang="en-US" altLang="zh-CN" dirty="0"/>
              <a:t>《</a:t>
            </a:r>
            <a:r>
              <a:rPr lang="zh-CN" altLang="en-US" dirty="0"/>
              <a:t>资产评估准 则</a:t>
            </a:r>
            <a:r>
              <a:rPr lang="en-US" altLang="zh-CN" dirty="0"/>
              <a:t>——</a:t>
            </a:r>
            <a:r>
              <a:rPr lang="zh-CN" altLang="en-US" dirty="0"/>
              <a:t>基本准则</a:t>
            </a:r>
            <a:r>
              <a:rPr lang="en-US" altLang="zh-CN" dirty="0"/>
              <a:t>》《</a:t>
            </a:r>
            <a:r>
              <a:rPr lang="zh-CN" altLang="en-US" dirty="0"/>
              <a:t>资产评估职业道德准则</a:t>
            </a:r>
            <a:r>
              <a:rPr lang="en-US" altLang="zh-CN" dirty="0"/>
              <a:t>——</a:t>
            </a:r>
            <a:r>
              <a:rPr lang="zh-CN" altLang="en-US" dirty="0"/>
              <a:t>基本准则</a:t>
            </a:r>
            <a:r>
              <a:rPr lang="en-US" altLang="zh-CN" dirty="0"/>
              <a:t>》</a:t>
            </a:r>
            <a:r>
              <a:rPr lang="zh-CN" altLang="en-US" dirty="0"/>
              <a:t>的发布使我国的评估行业由过去的依靠行政管理办法监督、规范和引导评估工作，逐步转化为主要依靠资产评估准则，行业自律进行管理、规范和引导评估工作。</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因此，与资产评估准则相配套，与专利评估实践相适应，</a:t>
            </a:r>
            <a:r>
              <a:rPr lang="en-US" altLang="zh-CN" dirty="0"/>
              <a:t>《</a:t>
            </a:r>
            <a:r>
              <a:rPr lang="zh-CN" altLang="en-US" dirty="0"/>
              <a:t>专利资产评估指导意见</a:t>
            </a:r>
            <a:r>
              <a:rPr lang="en-US" altLang="zh-CN" dirty="0"/>
              <a:t>》</a:t>
            </a:r>
            <a:r>
              <a:rPr lang="zh-CN" altLang="en-US" dirty="0"/>
              <a:t>的颁布显得尤为及时和重要。</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专利资产评估准则规范包括与专利资产评估相关的法律、部门规章、 管理办法、指南等。这些法律、法规、管理办法是对我国专利资产评估机构和评估人员从事资产评估行为规范管理的重要依据，对规范、管理我国的专利资产评估工作具有十分重要的作用。</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三、专利资产评估准则规范</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（三）专利资产评估准则规范</a:t>
            </a:r>
            <a:endParaRPr lang="zh-CN" altLang="en-US"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专利资产的相关法规</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通过对专利制度的介绍，能够更明确地了解这一制度的功能，以及这些功能如何影响专利资产特性，进而影响并决定专利资产价值。</a:t>
            </a:r>
            <a:endPar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一、专利法律相关知识</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专利资产的相关法规</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我国现行与专利资产评估工作相关的法律法规包括；</a:t>
            </a:r>
            <a:endParaRPr lang="zh-CN" altLang="en-US" dirty="0"/>
          </a:p>
          <a:p>
            <a:r>
              <a:rPr lang="zh-CN" altLang="en-US" dirty="0"/>
              <a:t>①国务院</a:t>
            </a:r>
            <a:r>
              <a:rPr lang="en-US" altLang="zh-CN" dirty="0"/>
              <a:t>1991</a:t>
            </a:r>
            <a:r>
              <a:rPr lang="zh-CN" altLang="en-US" dirty="0"/>
              <a:t>年第</a:t>
            </a:r>
            <a:r>
              <a:rPr lang="en-US" altLang="zh-CN" dirty="0"/>
              <a:t>91</a:t>
            </a:r>
            <a:r>
              <a:rPr lang="zh-CN" altLang="en-US" dirty="0"/>
              <a:t>号令</a:t>
            </a:r>
            <a:r>
              <a:rPr lang="en-US" altLang="zh-CN" dirty="0"/>
              <a:t>《</a:t>
            </a:r>
            <a:r>
              <a:rPr lang="zh-CN" altLang="en-US" dirty="0"/>
              <a:t>国有资产评估管理办法</a:t>
            </a:r>
            <a:r>
              <a:rPr lang="en-US" altLang="zh-CN" dirty="0"/>
              <a:t>》;</a:t>
            </a:r>
            <a:endParaRPr lang="en-US" altLang="zh-CN" dirty="0"/>
          </a:p>
          <a:p>
            <a:r>
              <a:rPr lang="en-US" altLang="zh-CN" dirty="0"/>
              <a:t>②</a:t>
            </a:r>
            <a:r>
              <a:rPr lang="zh-CN" altLang="en-US" dirty="0"/>
              <a:t>国有资产管理局国资办发</a:t>
            </a:r>
            <a:r>
              <a:rPr lang="en-US" altLang="zh-CN" dirty="0"/>
              <a:t>(1992)36</a:t>
            </a:r>
            <a:r>
              <a:rPr lang="zh-CN" altLang="en-US" dirty="0"/>
              <a:t>号文</a:t>
            </a:r>
            <a:r>
              <a:rPr lang="en-US" altLang="zh-CN" dirty="0"/>
              <a:t>《</a:t>
            </a:r>
            <a:r>
              <a:rPr lang="zh-CN" altLang="en-US" dirty="0"/>
              <a:t>国有资产评估管理办法 施行细则</a:t>
            </a:r>
            <a:r>
              <a:rPr lang="en-US" altLang="zh-CN" dirty="0"/>
              <a:t>》</a:t>
            </a:r>
            <a:r>
              <a:rPr lang="zh-CN" altLang="en-US" dirty="0"/>
              <a:t>；</a:t>
            </a:r>
            <a:endParaRPr lang="en-US" altLang="zh-CN" dirty="0"/>
          </a:p>
          <a:p>
            <a:r>
              <a:rPr lang="en-US" altLang="zh-CN" dirty="0"/>
              <a:t>③</a:t>
            </a:r>
            <a:r>
              <a:rPr lang="zh-CN" altLang="en-US" dirty="0"/>
              <a:t>国有资产管理局国资办发</a:t>
            </a:r>
            <a:r>
              <a:rPr lang="en-US" altLang="zh-CN" dirty="0"/>
              <a:t>(1996)23</a:t>
            </a:r>
            <a:r>
              <a:rPr lang="zh-CN" altLang="en-US" dirty="0"/>
              <a:t>号文</a:t>
            </a:r>
            <a:r>
              <a:rPr lang="en-US" altLang="zh-CN" dirty="0"/>
              <a:t>《</a:t>
            </a:r>
            <a:r>
              <a:rPr lang="zh-CN" altLang="en-US" dirty="0"/>
              <a:t>资产评估操作规范意 见</a:t>
            </a:r>
            <a:r>
              <a:rPr lang="en-US" altLang="zh-CN" dirty="0"/>
              <a:t>》</a:t>
            </a:r>
            <a:r>
              <a:rPr lang="zh-CN" altLang="en-US" dirty="0"/>
              <a:t>；</a:t>
            </a:r>
            <a:endParaRPr lang="en-US" altLang="zh-CN" dirty="0"/>
          </a:p>
          <a:p>
            <a:r>
              <a:rPr lang="en-US" altLang="zh-CN" dirty="0"/>
              <a:t>④</a:t>
            </a:r>
            <a:r>
              <a:rPr lang="zh-CN" altLang="en-US" dirty="0"/>
              <a:t>财政部颁发财评字</a:t>
            </a:r>
            <a:r>
              <a:rPr lang="en-US" altLang="zh-CN" dirty="0"/>
              <a:t>(1999)91</a:t>
            </a:r>
            <a:r>
              <a:rPr lang="zh-CN" altLang="en-US" dirty="0"/>
              <a:t>号文</a:t>
            </a:r>
            <a:r>
              <a:rPr lang="en-US" altLang="zh-CN" dirty="0"/>
              <a:t>《</a:t>
            </a:r>
            <a:r>
              <a:rPr lang="zh-CN" altLang="en-US" dirty="0"/>
              <a:t>资产评估报告基本内容与格式的暂行规定</a:t>
            </a:r>
            <a:r>
              <a:rPr lang="en-US" altLang="zh-CN" dirty="0"/>
              <a:t>》</a:t>
            </a:r>
            <a:r>
              <a:rPr lang="zh-CN" altLang="en-US" dirty="0"/>
              <a:t>；</a:t>
            </a:r>
            <a:endParaRPr lang="en-US" altLang="zh-CN" dirty="0"/>
          </a:p>
          <a:p>
            <a:r>
              <a:rPr lang="en-US" altLang="zh-CN" dirty="0"/>
              <a:t>⑤</a:t>
            </a:r>
            <a:r>
              <a:rPr lang="zh-CN" altLang="en-US" dirty="0"/>
              <a:t>财政部颁发财会</a:t>
            </a:r>
            <a:r>
              <a:rPr lang="en-US" altLang="zh-CN" dirty="0"/>
              <a:t>(2001)1051</a:t>
            </a:r>
            <a:r>
              <a:rPr lang="zh-CN" altLang="en-US" dirty="0"/>
              <a:t>号文</a:t>
            </a:r>
            <a:r>
              <a:rPr lang="en-US" altLang="zh-CN" dirty="0"/>
              <a:t>《</a:t>
            </a:r>
            <a:r>
              <a:rPr lang="zh-CN" altLang="en-US" dirty="0"/>
              <a:t>资产评估准则无形资产</a:t>
            </a:r>
            <a:r>
              <a:rPr lang="en-US" altLang="zh-CN" dirty="0"/>
              <a:t>》</a:t>
            </a:r>
            <a:r>
              <a:rPr lang="zh-CN" altLang="en-US" dirty="0"/>
              <a:t>；</a:t>
            </a:r>
            <a:endParaRPr lang="en-US" altLang="zh-CN"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⑥</a:t>
            </a:r>
            <a:r>
              <a:rPr lang="zh-CN" altLang="en-US" dirty="0"/>
              <a:t>会协</a:t>
            </a:r>
            <a:r>
              <a:rPr lang="en-US" altLang="zh-CN" dirty="0"/>
              <a:t>(2003)18</a:t>
            </a:r>
            <a:r>
              <a:rPr lang="zh-CN" altLang="en-US" dirty="0"/>
              <a:t>号</a:t>
            </a:r>
            <a:r>
              <a:rPr lang="en-US" altLang="zh-CN" dirty="0"/>
              <a:t>《</a:t>
            </a:r>
            <a:r>
              <a:rPr lang="zh-CN" altLang="en-US" dirty="0"/>
              <a:t>中国注册会计师协会关于印发</a:t>
            </a:r>
            <a:r>
              <a:rPr lang="en-US" altLang="zh-CN" dirty="0"/>
              <a:t>&lt;</a:t>
            </a:r>
            <a:r>
              <a:rPr lang="zh-CN" altLang="en-US" dirty="0"/>
              <a:t>注册资产评估师关注评估对象法律权属指导意见</a:t>
            </a:r>
            <a:r>
              <a:rPr lang="en-US" altLang="zh-CN" dirty="0"/>
              <a:t>&gt;</a:t>
            </a:r>
            <a:r>
              <a:rPr lang="zh-CN" altLang="en-US" dirty="0"/>
              <a:t>的通知</a:t>
            </a:r>
            <a:r>
              <a:rPr lang="en-US" altLang="zh-CN" dirty="0"/>
              <a:t>》</a:t>
            </a:r>
            <a:r>
              <a:rPr lang="zh-CN" altLang="en-US" dirty="0"/>
              <a:t>；</a:t>
            </a:r>
            <a:endParaRPr lang="en-US" altLang="zh-CN" dirty="0"/>
          </a:p>
          <a:p>
            <a:r>
              <a:rPr lang="en-US" altLang="zh-CN" dirty="0"/>
              <a:t>⑦</a:t>
            </a:r>
            <a:r>
              <a:rPr lang="zh-CN" altLang="en-US" dirty="0"/>
              <a:t>财政部颁发财企</a:t>
            </a:r>
            <a:r>
              <a:rPr lang="en-US" altLang="zh-CN" dirty="0"/>
              <a:t>(2004)20</a:t>
            </a:r>
            <a:r>
              <a:rPr lang="zh-CN" altLang="en-US" dirty="0"/>
              <a:t>号</a:t>
            </a:r>
            <a:r>
              <a:rPr lang="en-US" altLang="zh-CN" dirty="0"/>
              <a:t>《</a:t>
            </a:r>
            <a:r>
              <a:rPr lang="zh-CN" altLang="en-US" dirty="0"/>
              <a:t>资产评估准则基本准则</a:t>
            </a:r>
            <a:r>
              <a:rPr lang="en-US" altLang="zh-CN" dirty="0"/>
              <a:t>》</a:t>
            </a:r>
            <a:r>
              <a:rPr lang="zh-CN" altLang="en-US" dirty="0"/>
              <a:t>和</a:t>
            </a:r>
            <a:endParaRPr lang="zh-CN" altLang="en-US" dirty="0"/>
          </a:p>
          <a:p>
            <a:r>
              <a:rPr lang="en-US" altLang="zh-CN" dirty="0"/>
              <a:t>《</a:t>
            </a:r>
            <a:r>
              <a:rPr lang="zh-CN" altLang="en-US" dirty="0"/>
              <a:t>资产评估职业道德准则</a:t>
            </a:r>
            <a:r>
              <a:rPr lang="en-US" altLang="zh-CN" dirty="0"/>
              <a:t>——</a:t>
            </a:r>
            <a:r>
              <a:rPr lang="zh-CN" altLang="en-US" dirty="0"/>
              <a:t>基本准则</a:t>
            </a:r>
            <a:r>
              <a:rPr lang="en-US" altLang="zh-CN" dirty="0"/>
              <a:t>》</a:t>
            </a:r>
            <a:r>
              <a:rPr lang="zh-CN" altLang="en-US" dirty="0"/>
              <a:t>；</a:t>
            </a:r>
            <a:endParaRPr lang="en-US" altLang="zh-CN" dirty="0"/>
          </a:p>
          <a:p>
            <a:r>
              <a:rPr lang="en-US" altLang="zh-CN" dirty="0"/>
              <a:t>⑧《</a:t>
            </a:r>
            <a:r>
              <a:rPr lang="zh-CN" altLang="en-US" dirty="0"/>
              <a:t>中华人民共和国专利法</a:t>
            </a:r>
            <a:r>
              <a:rPr lang="en-US" altLang="zh-CN" dirty="0"/>
              <a:t>》</a:t>
            </a:r>
            <a:r>
              <a:rPr lang="zh-CN" altLang="en-US" dirty="0"/>
              <a:t>；</a:t>
            </a:r>
            <a:endParaRPr lang="en-US" altLang="zh-CN" dirty="0"/>
          </a:p>
          <a:p>
            <a:r>
              <a:rPr lang="en-US" altLang="zh-CN" dirty="0"/>
              <a:t>⑨《</a:t>
            </a:r>
            <a:r>
              <a:rPr lang="zh-CN" altLang="en-US" dirty="0"/>
              <a:t>中华人民共和国专利法实施细则</a:t>
            </a:r>
            <a:r>
              <a:rPr lang="en-US" altLang="zh-CN" dirty="0"/>
              <a:t>》</a:t>
            </a:r>
            <a:r>
              <a:rPr lang="zh-CN" altLang="en-US" dirty="0"/>
              <a:t>；</a:t>
            </a:r>
            <a:endParaRPr lang="en-US" altLang="zh-CN" dirty="0"/>
          </a:p>
          <a:p>
            <a:r>
              <a:rPr lang="en-US" altLang="zh-CN" dirty="0"/>
              <a:t>⑩《</a:t>
            </a:r>
            <a:r>
              <a:rPr lang="zh-CN" altLang="en-US" dirty="0"/>
              <a:t>中华人民共和国合同法</a:t>
            </a:r>
            <a:r>
              <a:rPr lang="en-US" altLang="zh-CN" dirty="0"/>
              <a:t>》</a:t>
            </a:r>
            <a:r>
              <a:rPr lang="zh-CN" altLang="en-US" dirty="0"/>
              <a:t>；</a:t>
            </a:r>
            <a:endParaRPr lang="en-US" altLang="zh-CN" dirty="0"/>
          </a:p>
          <a:p>
            <a:r>
              <a:rPr lang="en-US" altLang="zh-CN" dirty="0"/>
              <a:t>⑪《</a:t>
            </a:r>
            <a:r>
              <a:rPr lang="zh-CN" altLang="en-US" dirty="0"/>
              <a:t>中华人民共和国反不正当竞争法</a:t>
            </a:r>
            <a:r>
              <a:rPr lang="en-US" altLang="zh-CN" dirty="0"/>
              <a:t>》</a:t>
            </a:r>
            <a:r>
              <a:rPr lang="zh-CN" altLang="en-US" dirty="0"/>
              <a:t>。</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2001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年财政部发布的</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资产评估准则无形资产</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以下简称无形资产评估准则</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是我国发布的第一项涉及资产评估的准则，一方面反映了我国在资产评估的行为规范上，从过去的通过制定管理办法，发展到通过构建准则体系来管理、规范评估行为；另一方面，反映了对无形资产评估具体的行为规范的社会需要更为迫切。该文件自</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2001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年</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9</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月</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日起施行。</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三、专利资产评估准则规范</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（四）我国无形资产评估准则</a:t>
            </a:r>
            <a:endParaRPr lang="zh-CN" altLang="en-US"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专利资产的相关法规</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资料链接</a:t>
            </a:r>
            <a:r>
              <a:rPr lang="en-US" altLang="zh-CN" dirty="0"/>
              <a:t>】</a:t>
            </a:r>
            <a:endParaRPr lang="en-US" altLang="zh-CN" dirty="0"/>
          </a:p>
          <a:p>
            <a:r>
              <a:rPr lang="zh-CN" altLang="en-US" dirty="0"/>
              <a:t>资产评估准则无形资产</a:t>
            </a:r>
            <a:endParaRPr lang="zh-CN" altLang="en-US" dirty="0"/>
          </a:p>
          <a:p>
            <a:r>
              <a:rPr lang="zh-CN" altLang="en-US" dirty="0"/>
              <a:t>引言</a:t>
            </a:r>
            <a:endParaRPr lang="zh-CN" altLang="en-US" dirty="0"/>
          </a:p>
          <a:p>
            <a:r>
              <a:rPr lang="en-US" altLang="zh-CN" dirty="0"/>
              <a:t>1. </a:t>
            </a:r>
            <a:r>
              <a:rPr lang="zh-CN" altLang="en-US" dirty="0"/>
              <a:t>本准则规范无形资产的评估和相关信息的披露。</a:t>
            </a:r>
            <a:endParaRPr lang="zh-CN" altLang="en-US" dirty="0"/>
          </a:p>
          <a:p>
            <a:r>
              <a:rPr lang="en-US" altLang="zh-CN" dirty="0"/>
              <a:t>2. </a:t>
            </a:r>
            <a:r>
              <a:rPr lang="zh-CN" altLang="en-US" dirty="0"/>
              <a:t>本准则不涉及土地使用权的评估。</a:t>
            </a:r>
            <a:endParaRPr lang="zh-CN" altLang="en-US" dirty="0"/>
          </a:p>
          <a:p>
            <a:r>
              <a:rPr lang="zh-CN" altLang="en-US" dirty="0"/>
              <a:t>定义</a:t>
            </a:r>
            <a:endParaRPr lang="zh-CN" altLang="en-US" dirty="0"/>
          </a:p>
          <a:p>
            <a:r>
              <a:rPr lang="en-US" altLang="zh-CN" dirty="0"/>
              <a:t>3. </a:t>
            </a:r>
            <a:r>
              <a:rPr lang="zh-CN" altLang="en-US" dirty="0"/>
              <a:t>本准则所称无形资产，是指特定主体所控制的，不具有实物形态，对生产经营长期发挥作用且能带来经济利益的资源。</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无形资产分为可辨认无形资产和不可辨认无形资产。可辨认无形资产包括专利权、专有技术、商标权、著作权、土地使用权、特许权等；不可辨认无形资产是指商誉。</a:t>
            </a:r>
            <a:endParaRPr lang="zh-CN" altLang="en-US" dirty="0"/>
          </a:p>
          <a:p>
            <a:r>
              <a:rPr lang="zh-CN" altLang="en-US" dirty="0"/>
              <a:t>基本要求</a:t>
            </a:r>
            <a:endParaRPr lang="zh-CN" altLang="en-US" dirty="0"/>
          </a:p>
          <a:p>
            <a:r>
              <a:rPr lang="en-US" altLang="zh-CN" dirty="0"/>
              <a:t>4. </a:t>
            </a:r>
            <a:r>
              <a:rPr lang="zh-CN" altLang="en-US" dirty="0"/>
              <a:t>注册资产评估师应当经过专门教育和培训，具有专业技能和经验，能够胜任无形资产的评估工作。</a:t>
            </a:r>
            <a:endParaRPr lang="zh-CN" altLang="en-US" dirty="0"/>
          </a:p>
          <a:p>
            <a:r>
              <a:rPr lang="en-US" altLang="zh-CN" dirty="0"/>
              <a:t>5. </a:t>
            </a:r>
            <a:r>
              <a:rPr lang="zh-CN" altLang="en-US" dirty="0"/>
              <a:t>注册资产评估师应当恪守独立、客观、公正的原则，保持应有的职业谨慎，不得求证客户授意的评估价值。</a:t>
            </a:r>
            <a:endParaRPr lang="zh-CN" altLang="en-US" dirty="0"/>
          </a:p>
          <a:p>
            <a:r>
              <a:rPr lang="en-US" altLang="zh-CN" dirty="0"/>
              <a:t>6. </a:t>
            </a:r>
            <a:r>
              <a:rPr lang="zh-CN" altLang="en-US" dirty="0"/>
              <a:t>注册资产评估师应当谨慎区分可辨认无形资产与不可辨认无形资产。</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7. </a:t>
            </a:r>
            <a:r>
              <a:rPr lang="zh-CN" altLang="en-US" dirty="0"/>
              <a:t>注册资产评估师应当独立获取评估所依据的信息，并确信信息来源是可靠和适当的。</a:t>
            </a:r>
            <a:endParaRPr lang="zh-CN" altLang="en-US" dirty="0"/>
          </a:p>
          <a:p>
            <a:r>
              <a:rPr lang="en-US" altLang="zh-CN" dirty="0"/>
              <a:t>8. </a:t>
            </a:r>
            <a:r>
              <a:rPr lang="zh-CN" altLang="en-US" dirty="0"/>
              <a:t>注册资产评估师使用的假设应当合理，不得使用没有依据的假设。</a:t>
            </a:r>
            <a:endParaRPr lang="zh-CN" altLang="en-US" dirty="0"/>
          </a:p>
          <a:p>
            <a:r>
              <a:rPr lang="en-US" altLang="zh-CN" dirty="0"/>
              <a:t>9. </a:t>
            </a:r>
            <a:r>
              <a:rPr lang="zh-CN" altLang="en-US" dirty="0"/>
              <a:t>注册资产评估师可以利用专家协助工作，但应当对专家工作的结果负责。</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评估要求</a:t>
            </a:r>
            <a:endParaRPr lang="zh-CN" altLang="en-US" dirty="0"/>
          </a:p>
          <a:p>
            <a:r>
              <a:rPr lang="en-US" altLang="zh-CN" dirty="0"/>
              <a:t>10. </a:t>
            </a:r>
            <a:r>
              <a:rPr lang="zh-CN" altLang="en-US" dirty="0"/>
              <a:t>当出现无形资产转让和投资、企业整体或部分资产收购和处置等经济活动时，注册资产评估师可以接受委托，执行无形资产评估业务。</a:t>
            </a:r>
            <a:endParaRPr lang="zh-CN" altLang="en-US" dirty="0"/>
          </a:p>
          <a:p>
            <a:r>
              <a:rPr lang="en-US" altLang="zh-CN" dirty="0"/>
              <a:t>11. </a:t>
            </a:r>
            <a:r>
              <a:rPr lang="zh-CN" altLang="en-US" dirty="0"/>
              <a:t>注册资产评估师在执行无形资产评估业务前，应当确定下列事项：</a:t>
            </a:r>
            <a:endParaRPr lang="zh-CN" altLang="en-US" dirty="0"/>
          </a:p>
          <a:p>
            <a:r>
              <a:rPr lang="en-US" altLang="zh-CN" dirty="0"/>
              <a:t>(1)</a:t>
            </a:r>
            <a:r>
              <a:rPr lang="zh-CN" altLang="en-US" dirty="0"/>
              <a:t>无形资产的性质和权属；</a:t>
            </a:r>
            <a:endParaRPr lang="zh-CN" altLang="en-US" dirty="0"/>
          </a:p>
          <a:p>
            <a:r>
              <a:rPr lang="en-US" altLang="zh-CN" dirty="0"/>
              <a:t>(2)</a:t>
            </a:r>
            <a:r>
              <a:rPr lang="zh-CN" altLang="en-US" dirty="0"/>
              <a:t>评估目的；</a:t>
            </a:r>
            <a:endParaRPr lang="zh-CN" altLang="en-US" dirty="0"/>
          </a:p>
          <a:p>
            <a:r>
              <a:rPr lang="en-US" altLang="zh-CN" dirty="0"/>
              <a:t>(3)</a:t>
            </a:r>
            <a:r>
              <a:rPr lang="zh-CN" altLang="en-US" dirty="0"/>
              <a:t>评估基准日；</a:t>
            </a:r>
            <a:endParaRPr lang="zh-CN" altLang="en-US" dirty="0"/>
          </a:p>
          <a:p>
            <a:r>
              <a:rPr lang="en-US" altLang="zh-CN" dirty="0"/>
              <a:t>(4)</a:t>
            </a:r>
            <a:r>
              <a:rPr lang="zh-CN" altLang="en-US" dirty="0"/>
              <a:t>评估范围。</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12. </a:t>
            </a:r>
            <a:r>
              <a:rPr lang="zh-CN" altLang="en-US" dirty="0"/>
              <a:t>注册资产评估师在进行无形资产评估时，应当考虑下列事项：</a:t>
            </a:r>
            <a:endParaRPr lang="zh-CN" altLang="en-US" dirty="0"/>
          </a:p>
          <a:p>
            <a:r>
              <a:rPr lang="en-US" altLang="zh-CN" dirty="0"/>
              <a:t>(1)</a:t>
            </a:r>
            <a:r>
              <a:rPr lang="zh-CN" altLang="en-US" dirty="0"/>
              <a:t>有关无形资产权利的法律文件或其他证明资料；</a:t>
            </a:r>
            <a:endParaRPr lang="zh-CN" altLang="en-US" dirty="0"/>
          </a:p>
          <a:p>
            <a:r>
              <a:rPr lang="en-US" altLang="zh-CN" dirty="0"/>
              <a:t>(2)</a:t>
            </a:r>
            <a:r>
              <a:rPr lang="zh-CN" altLang="en-US" dirty="0"/>
              <a:t>无形资产的性质、目前和历史状况；</a:t>
            </a:r>
            <a:endParaRPr lang="zh-CN" altLang="en-US" dirty="0"/>
          </a:p>
          <a:p>
            <a:r>
              <a:rPr lang="en-US" altLang="zh-CN" dirty="0"/>
              <a:t>(3)</a:t>
            </a:r>
            <a:r>
              <a:rPr lang="zh-CN" altLang="en-US" dirty="0"/>
              <a:t>无形资产的剩余经济寿命和法定寿命；</a:t>
            </a:r>
            <a:endParaRPr lang="zh-CN" altLang="en-US" dirty="0"/>
          </a:p>
          <a:p>
            <a:r>
              <a:rPr lang="en-US" altLang="zh-CN" dirty="0"/>
              <a:t>(4)</a:t>
            </a:r>
            <a:r>
              <a:rPr lang="zh-CN" altLang="en-US" dirty="0"/>
              <a:t>无形资产的使用范围和获利能力；</a:t>
            </a:r>
            <a:endParaRPr lang="zh-CN" altLang="en-US" dirty="0"/>
          </a:p>
          <a:p>
            <a:r>
              <a:rPr lang="en-US" altLang="zh-CN" dirty="0"/>
              <a:t>(5)</a:t>
            </a:r>
            <a:r>
              <a:rPr lang="zh-CN" altLang="en-US" dirty="0"/>
              <a:t>无形资产以往的评估及交易情况；</a:t>
            </a:r>
            <a:endParaRPr lang="zh-CN" altLang="en-US" dirty="0"/>
          </a:p>
          <a:p>
            <a:r>
              <a:rPr lang="en-US" altLang="zh-CN" dirty="0"/>
              <a:t>(6)</a:t>
            </a:r>
            <a:r>
              <a:rPr lang="zh-CN" altLang="en-US" dirty="0"/>
              <a:t>无形资产转让的可行性；</a:t>
            </a:r>
            <a:endParaRPr lang="zh-CN" altLang="en-US" dirty="0"/>
          </a:p>
          <a:p>
            <a:r>
              <a:rPr lang="en-US" altLang="zh-CN" dirty="0"/>
              <a:t>(7)</a:t>
            </a:r>
            <a:r>
              <a:rPr lang="zh-CN" altLang="en-US" dirty="0"/>
              <a:t>类似的无形资产的市场价格信息；</a:t>
            </a:r>
            <a:endParaRPr lang="zh-CN" altLang="en-US" dirty="0"/>
          </a:p>
          <a:p>
            <a:r>
              <a:rPr lang="en-US" altLang="zh-CN" dirty="0"/>
              <a:t>(8)</a:t>
            </a:r>
            <a:r>
              <a:rPr lang="zh-CN" altLang="en-US" dirty="0"/>
              <a:t>卖方承诺的保证、赔偿及其他附加条件；</a:t>
            </a:r>
            <a:endParaRPr lang="zh-CN" altLang="en-US" dirty="0"/>
          </a:p>
          <a:p>
            <a:r>
              <a:rPr lang="en-US" altLang="zh-CN" dirty="0"/>
              <a:t>(9)</a:t>
            </a:r>
            <a:r>
              <a:rPr lang="zh-CN" altLang="en-US" dirty="0"/>
              <a:t>可能影响无形资产价值的宏观经济前景；</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(10)</a:t>
            </a:r>
            <a:r>
              <a:rPr lang="zh-CN" altLang="en-US" dirty="0"/>
              <a:t>可能影响无形资产价值的行业状况及前景；</a:t>
            </a:r>
            <a:endParaRPr lang="zh-CN" altLang="en-US" dirty="0"/>
          </a:p>
          <a:p>
            <a:r>
              <a:rPr lang="en-US" altLang="zh-CN" dirty="0"/>
              <a:t>(11)</a:t>
            </a:r>
            <a:r>
              <a:rPr lang="zh-CN" altLang="en-US" dirty="0"/>
              <a:t>可能影响无形资产价值的企业状况及前景；</a:t>
            </a:r>
            <a:endParaRPr lang="zh-CN" altLang="en-US" dirty="0"/>
          </a:p>
          <a:p>
            <a:r>
              <a:rPr lang="en-US" altLang="zh-CN" dirty="0"/>
              <a:t>(12)</a:t>
            </a:r>
            <a:r>
              <a:rPr lang="zh-CN" altLang="en-US" dirty="0"/>
              <a:t>对不可比信息的调整；</a:t>
            </a:r>
            <a:endParaRPr lang="zh-CN" altLang="en-US" dirty="0"/>
          </a:p>
          <a:p>
            <a:r>
              <a:rPr lang="en-US" altLang="zh-CN" dirty="0"/>
              <a:t>(13)</a:t>
            </a:r>
            <a:r>
              <a:rPr lang="zh-CN" altLang="en-US" dirty="0"/>
              <a:t>其他相关信息。</a:t>
            </a:r>
            <a:endParaRPr lang="zh-CN" altLang="en-US" dirty="0"/>
          </a:p>
          <a:p>
            <a:r>
              <a:rPr lang="en-US" altLang="zh-CN" dirty="0"/>
              <a:t>13. </a:t>
            </a:r>
            <a:r>
              <a:rPr lang="zh-CN" altLang="en-US" dirty="0"/>
              <a:t>无形资产的评估方法主要包括成本法、收益法和市场法，注册资产评估师应当 根据无形资产的有关情况进行恰当选择。</a:t>
            </a:r>
            <a:endParaRPr lang="zh-CN" altLang="en-US" dirty="0"/>
          </a:p>
          <a:p>
            <a:r>
              <a:rPr lang="en-US" altLang="zh-CN" dirty="0"/>
              <a:t>14. </a:t>
            </a:r>
            <a:r>
              <a:rPr lang="zh-CN" altLang="en-US" dirty="0"/>
              <a:t>注册资产评估师使用成本法时应当注意下列事项：</a:t>
            </a:r>
            <a:endParaRPr lang="zh-CN" altLang="en-US" dirty="0"/>
          </a:p>
          <a:p>
            <a:r>
              <a:rPr lang="en-US" altLang="zh-CN" dirty="0"/>
              <a:t>(1)</a:t>
            </a:r>
            <a:r>
              <a:rPr lang="zh-CN" altLang="en-US" dirty="0"/>
              <a:t>无形资产的重置成本应当包括开发者或持有者的合理收益；</a:t>
            </a:r>
            <a:endParaRPr lang="zh-CN" altLang="en-US" dirty="0"/>
          </a:p>
          <a:p>
            <a:r>
              <a:rPr lang="en-US" altLang="zh-CN" dirty="0"/>
              <a:t>(2)</a:t>
            </a:r>
            <a:r>
              <a:rPr lang="zh-CN" altLang="en-US" dirty="0"/>
              <a:t>功能性贬值和经济性贬值。</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15. </a:t>
            </a:r>
            <a:r>
              <a:rPr lang="zh-CN" altLang="en-US" dirty="0"/>
              <a:t>注册资产评估师使用收益法时应当注意下列事项：</a:t>
            </a:r>
            <a:endParaRPr lang="zh-CN" altLang="en-US" dirty="0"/>
          </a:p>
          <a:p>
            <a:r>
              <a:rPr lang="en-US" altLang="zh-CN" dirty="0"/>
              <a:t>(1)</a:t>
            </a:r>
            <a:r>
              <a:rPr lang="zh-CN" altLang="en-US" dirty="0"/>
              <a:t>合理确定无形资产带来的预期收益，分析与之有关的预期变动、受益期限，与收益有关的成本费用、配套资产、现金流量、风险因素及货币时间价值；</a:t>
            </a:r>
            <a:endParaRPr lang="zh-CN" altLang="en-US" dirty="0"/>
          </a:p>
          <a:p>
            <a:r>
              <a:rPr lang="en-US" altLang="zh-CN" dirty="0"/>
              <a:t>(2)</a:t>
            </a:r>
            <a:r>
              <a:rPr lang="zh-CN" altLang="en-US" dirty="0"/>
              <a:t>确信分配到包括无形资产在内的单项资产的收益之和不超过企业资产总和带来的收益；</a:t>
            </a:r>
            <a:endParaRPr lang="zh-CN" altLang="en-US" dirty="0"/>
          </a:p>
          <a:p>
            <a:r>
              <a:rPr lang="en-US" altLang="zh-CN" dirty="0"/>
              <a:t>(3)</a:t>
            </a:r>
            <a:r>
              <a:rPr lang="zh-CN" altLang="en-US" dirty="0"/>
              <a:t>预期收益口径与折现率口径保持一致；</a:t>
            </a:r>
            <a:endParaRPr lang="zh-CN" altLang="en-US" dirty="0"/>
          </a:p>
          <a:p>
            <a:r>
              <a:rPr lang="en-US" altLang="zh-CN" dirty="0"/>
              <a:t>(4)</a:t>
            </a:r>
            <a:r>
              <a:rPr lang="zh-CN" altLang="en-US" dirty="0"/>
              <a:t>折现期限一般选择经济寿命和法定寿命的较短者；</a:t>
            </a:r>
            <a:endParaRPr lang="zh-CN" altLang="en-US" dirty="0"/>
          </a:p>
          <a:p>
            <a:r>
              <a:rPr lang="en-US" altLang="zh-CN" dirty="0"/>
              <a:t>(5)</a:t>
            </a:r>
            <a:r>
              <a:rPr lang="zh-CN" altLang="en-US" dirty="0"/>
              <a:t>当预测趋势与现实情况明显不符时，分析产生差异的原因。</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专利制度的产生、发展和完善已经有几百年的历史，英国</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1623</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年的</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垄断法</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被认为是现代第一部专利法，它的出现是由新技术的需求与技术的外部经济效应之间的矛盾激发的。从</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16</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世纪到</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17</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世纪前半期，英国的大机器生产使工场手工业在英国各主要部门中得到了广泛和充分的发展， 这些部门包括采矿业和冶金业，它们导致了技术生产新格局的形成，建立规模经济就必定要求有与该规模相适应的新技术出现。</a:t>
            </a:r>
            <a:endPar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一、专利法律相关知识</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（一）专利制度的起源及作用</a:t>
            </a:r>
            <a:endParaRPr lang="zh-CN" altLang="en-US"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专利资产的相关法规</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16. </a:t>
            </a:r>
            <a:r>
              <a:rPr lang="zh-CN" altLang="en-US" dirty="0"/>
              <a:t>注册资产评估师使用市场法时应当注意下列事项：</a:t>
            </a:r>
            <a:endParaRPr lang="zh-CN" altLang="en-US" dirty="0"/>
          </a:p>
          <a:p>
            <a:r>
              <a:rPr lang="en-US" altLang="zh-CN" dirty="0"/>
              <a:t>(1)</a:t>
            </a:r>
            <a:r>
              <a:rPr lang="zh-CN" altLang="en-US" dirty="0"/>
              <a:t>确定具有合理比较基础的类似的无形资产；</a:t>
            </a:r>
            <a:endParaRPr lang="zh-CN" altLang="en-US" dirty="0"/>
          </a:p>
          <a:p>
            <a:r>
              <a:rPr lang="en-US" altLang="zh-CN" dirty="0"/>
              <a:t>(2)</a:t>
            </a:r>
            <a:r>
              <a:rPr lang="zh-CN" altLang="en-US" dirty="0"/>
              <a:t>收集类似的无形资产交易的市场信息和被评估无形资产以往的交易信息</a:t>
            </a:r>
            <a:endParaRPr lang="zh-CN" altLang="en-US" dirty="0"/>
          </a:p>
          <a:p>
            <a:r>
              <a:rPr lang="en-US" altLang="zh-CN" dirty="0"/>
              <a:t>(3)</a:t>
            </a:r>
            <a:r>
              <a:rPr lang="zh-CN" altLang="en-US" dirty="0"/>
              <a:t>依据的价格信息具有代表性，且在评估基准日是有效的；</a:t>
            </a:r>
            <a:endParaRPr lang="zh-CN" altLang="en-US" dirty="0"/>
          </a:p>
          <a:p>
            <a:r>
              <a:rPr lang="en-US" altLang="zh-CN" dirty="0"/>
              <a:t>(4)</a:t>
            </a:r>
            <a:r>
              <a:rPr lang="zh-CN" altLang="en-US" dirty="0"/>
              <a:t>根据宏观经济、行业和无形资产情况的变化，考虑时间因素，对被评估无形资 产以往交易信息进行必要调整。</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17. </a:t>
            </a:r>
            <a:r>
              <a:rPr lang="zh-CN" altLang="en-US" dirty="0"/>
              <a:t>当对同一无形资产使用多种评估方法时，注册资产评估师应当对取得的各种价值结论进行比较，分析可能存在的问题并作相应调整，确定最终的评估价值。披露要求</a:t>
            </a:r>
            <a:endParaRPr lang="zh-CN" altLang="en-US" dirty="0"/>
          </a:p>
          <a:p>
            <a:r>
              <a:rPr lang="en-US" altLang="zh-CN" dirty="0"/>
              <a:t>18. </a:t>
            </a:r>
            <a:r>
              <a:rPr lang="zh-CN" altLang="en-US" dirty="0"/>
              <a:t>注册资产评估师应当在评估报告中声明下列内容：</a:t>
            </a:r>
            <a:endParaRPr lang="zh-CN" altLang="en-US" dirty="0"/>
          </a:p>
          <a:p>
            <a:r>
              <a:rPr lang="en-US" altLang="zh-CN" dirty="0"/>
              <a:t>(1)</a:t>
            </a:r>
            <a:r>
              <a:rPr lang="zh-CN" altLang="en-US" dirty="0"/>
              <a:t>评估报告陈述的事项是真实和准确的；</a:t>
            </a:r>
            <a:endParaRPr lang="zh-CN" altLang="en-US" dirty="0"/>
          </a:p>
          <a:p>
            <a:r>
              <a:rPr lang="en-US" altLang="zh-CN" dirty="0"/>
              <a:t>(2)</a:t>
            </a:r>
            <a:r>
              <a:rPr lang="zh-CN" altLang="en-US" dirty="0"/>
              <a:t>对评估所依据的信息来源进行了验证，并确信其是可靠和适当的；</a:t>
            </a:r>
            <a:endParaRPr lang="zh-CN" altLang="en-US" dirty="0"/>
          </a:p>
          <a:p>
            <a:r>
              <a:rPr lang="en-US" altLang="zh-CN" dirty="0"/>
              <a:t>(3)</a:t>
            </a:r>
            <a:r>
              <a:rPr lang="zh-CN" altLang="en-US" dirty="0"/>
              <a:t>评估报告的分析和结论是在恪守独立、客观和公正原则基础上形成的，仅在假设和限定条件下成立；</a:t>
            </a:r>
            <a:endParaRPr lang="zh-CN" altLang="en-US" dirty="0"/>
          </a:p>
          <a:p>
            <a:r>
              <a:rPr lang="en-US" altLang="zh-CN" dirty="0"/>
              <a:t>(4)</a:t>
            </a:r>
            <a:r>
              <a:rPr lang="zh-CN" altLang="en-US" dirty="0"/>
              <a:t>与被评估无形资产及有关当事人没有任何利害关系；</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(5)</a:t>
            </a:r>
            <a:r>
              <a:rPr lang="zh-CN" altLang="en-US" dirty="0"/>
              <a:t>利用了专家的工作，并对专家工作的结果负责</a:t>
            </a:r>
            <a:r>
              <a:rPr lang="en-US" altLang="zh-CN" dirty="0"/>
              <a:t>(</a:t>
            </a:r>
            <a:r>
              <a:rPr lang="zh-CN" altLang="en-US" dirty="0"/>
              <a:t>如果没有利用专家工作，则不用声明</a:t>
            </a:r>
            <a:r>
              <a:rPr lang="en-US" altLang="zh-CN" dirty="0"/>
              <a:t>)</a:t>
            </a:r>
            <a:r>
              <a:rPr lang="zh-CN" altLang="en-US" dirty="0"/>
              <a:t>；</a:t>
            </a:r>
            <a:endParaRPr lang="en-US" altLang="zh-CN" dirty="0"/>
          </a:p>
          <a:p>
            <a:r>
              <a:rPr lang="en-US" altLang="zh-CN" dirty="0"/>
              <a:t>(6)</a:t>
            </a:r>
            <a:r>
              <a:rPr lang="zh-CN" altLang="en-US" dirty="0"/>
              <a:t>评估报告只能用于载明的评估目的，因使用不当造成的后果与签字注册资产评估师及其所在评估机构无关。</a:t>
            </a:r>
            <a:endParaRPr lang="zh-CN" altLang="en-US" dirty="0"/>
          </a:p>
          <a:p>
            <a:r>
              <a:rPr lang="en-US" altLang="zh-CN" dirty="0"/>
              <a:t>19. </a:t>
            </a:r>
            <a:r>
              <a:rPr lang="zh-CN" altLang="en-US" dirty="0"/>
              <a:t>注册资产评估师应当在评估报告中明确说明有关评估项目的下列内容：</a:t>
            </a:r>
            <a:endParaRPr lang="zh-CN" altLang="en-US" dirty="0"/>
          </a:p>
          <a:p>
            <a:r>
              <a:rPr lang="en-US" altLang="zh-CN" dirty="0"/>
              <a:t>(1)</a:t>
            </a:r>
            <a:r>
              <a:rPr lang="zh-CN" altLang="en-US" dirty="0"/>
              <a:t>无形资产的性质；</a:t>
            </a:r>
            <a:endParaRPr lang="zh-CN" altLang="en-US" dirty="0"/>
          </a:p>
          <a:p>
            <a:r>
              <a:rPr lang="en-US" altLang="zh-CN" dirty="0"/>
              <a:t>(2)</a:t>
            </a:r>
            <a:r>
              <a:rPr lang="zh-CN" altLang="en-US" dirty="0"/>
              <a:t>评估目的；</a:t>
            </a:r>
            <a:endParaRPr lang="zh-CN" altLang="en-US" dirty="0"/>
          </a:p>
          <a:p>
            <a:r>
              <a:rPr lang="en-US" altLang="zh-CN" dirty="0"/>
              <a:t>(3)</a:t>
            </a:r>
            <a:r>
              <a:rPr lang="zh-CN" altLang="en-US" dirty="0"/>
              <a:t>评估基准日；</a:t>
            </a:r>
            <a:endParaRPr lang="zh-CN" altLang="en-US" dirty="0"/>
          </a:p>
          <a:p>
            <a:r>
              <a:rPr lang="en-US" altLang="zh-CN" dirty="0"/>
              <a:t>(4)</a:t>
            </a:r>
            <a:r>
              <a:rPr lang="zh-CN" altLang="en-US" dirty="0"/>
              <a:t>评估范围；</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(5)</a:t>
            </a:r>
            <a:r>
              <a:rPr lang="zh-CN" altLang="en-US" dirty="0"/>
              <a:t>重要的前提、假设、限定条件及其对评估价值的影响；</a:t>
            </a:r>
            <a:endParaRPr lang="zh-CN" altLang="en-US" dirty="0"/>
          </a:p>
          <a:p>
            <a:r>
              <a:rPr lang="en-US" altLang="zh-CN" dirty="0"/>
              <a:t>(6)</a:t>
            </a:r>
            <a:r>
              <a:rPr lang="zh-CN" altLang="en-US" dirty="0"/>
              <a:t>评估报告日期。</a:t>
            </a:r>
            <a:endParaRPr lang="zh-CN" altLang="en-US" dirty="0"/>
          </a:p>
          <a:p>
            <a:r>
              <a:rPr lang="en-US" altLang="zh-CN" dirty="0"/>
              <a:t>20. </a:t>
            </a:r>
            <a:r>
              <a:rPr lang="zh-CN" altLang="en-US" dirty="0"/>
              <a:t>注册资产评估师应当在评估报告中明确说明有关无形资产的下列内容：</a:t>
            </a:r>
            <a:endParaRPr lang="zh-CN" altLang="en-US" dirty="0"/>
          </a:p>
          <a:p>
            <a:r>
              <a:rPr lang="en-US" altLang="zh-CN" dirty="0"/>
              <a:t>(1)</a:t>
            </a:r>
            <a:r>
              <a:rPr lang="zh-CN" altLang="en-US" dirty="0"/>
              <a:t>无形资产的权属；</a:t>
            </a:r>
            <a:endParaRPr lang="zh-CN" altLang="en-US" dirty="0"/>
          </a:p>
          <a:p>
            <a:r>
              <a:rPr lang="en-US" altLang="zh-CN" dirty="0"/>
              <a:t>(2)</a:t>
            </a:r>
            <a:r>
              <a:rPr lang="zh-CN" altLang="en-US" dirty="0"/>
              <a:t>使用的信息来源；</a:t>
            </a:r>
            <a:endParaRPr lang="zh-CN" altLang="en-US" dirty="0"/>
          </a:p>
          <a:p>
            <a:r>
              <a:rPr lang="en-US" altLang="zh-CN" dirty="0"/>
              <a:t>(3)</a:t>
            </a:r>
            <a:r>
              <a:rPr lang="zh-CN" altLang="en-US" dirty="0"/>
              <a:t>宏观经济和行业的前景；</a:t>
            </a:r>
            <a:endParaRPr lang="zh-CN" altLang="en-US" dirty="0"/>
          </a:p>
          <a:p>
            <a:r>
              <a:rPr lang="en-US" altLang="zh-CN" dirty="0"/>
              <a:t>(4)</a:t>
            </a:r>
            <a:r>
              <a:rPr lang="zh-CN" altLang="en-US" dirty="0"/>
              <a:t>无形资产的历史状况；</a:t>
            </a:r>
            <a:endParaRPr lang="zh-CN" altLang="en-US" dirty="0"/>
          </a:p>
          <a:p>
            <a:r>
              <a:rPr lang="en-US" altLang="zh-CN" dirty="0"/>
              <a:t>(5)</a:t>
            </a:r>
            <a:r>
              <a:rPr lang="zh-CN" altLang="en-US" dirty="0"/>
              <a:t>无形资产的竞争状况；</a:t>
            </a:r>
            <a:endParaRPr lang="zh-CN" altLang="en-US" dirty="0"/>
          </a:p>
          <a:p>
            <a:r>
              <a:rPr lang="en-US" altLang="zh-CN" dirty="0"/>
              <a:t>(6)</a:t>
            </a:r>
            <a:r>
              <a:rPr lang="zh-CN" altLang="en-US" dirty="0"/>
              <a:t>无形资产的前景；</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(7)</a:t>
            </a:r>
            <a:r>
              <a:rPr lang="zh-CN" altLang="en-US" dirty="0"/>
              <a:t>无形资产以往的交易情况。</a:t>
            </a:r>
            <a:endParaRPr lang="zh-CN" altLang="en-US" dirty="0"/>
          </a:p>
          <a:p>
            <a:r>
              <a:rPr lang="en-US" altLang="zh-CN" dirty="0"/>
              <a:t>21. </a:t>
            </a:r>
            <a:r>
              <a:rPr lang="zh-CN" altLang="en-US" dirty="0"/>
              <a:t>注册资产评估师应当在评估报告中明确说明有关评估方法的下列内容：</a:t>
            </a:r>
            <a:endParaRPr lang="zh-CN" altLang="en-US" dirty="0"/>
          </a:p>
          <a:p>
            <a:r>
              <a:rPr lang="en-US" altLang="zh-CN" dirty="0"/>
              <a:t>(1)</a:t>
            </a:r>
            <a:r>
              <a:rPr lang="zh-CN" altLang="en-US" dirty="0"/>
              <a:t>使用的评估方法及其理由；</a:t>
            </a:r>
            <a:endParaRPr lang="zh-CN" altLang="en-US" dirty="0"/>
          </a:p>
          <a:p>
            <a:r>
              <a:rPr lang="en-US" altLang="zh-CN" dirty="0"/>
              <a:t>(2)</a:t>
            </a:r>
            <a:r>
              <a:rPr lang="zh-CN" altLang="en-US" dirty="0"/>
              <a:t>评估方法中的运算和逻辑推理方式；</a:t>
            </a:r>
            <a:endParaRPr lang="zh-CN" altLang="en-US" dirty="0"/>
          </a:p>
          <a:p>
            <a:r>
              <a:rPr lang="en-US" altLang="zh-CN" dirty="0"/>
              <a:t>(3)</a:t>
            </a:r>
            <a:r>
              <a:rPr lang="zh-CN" altLang="en-US" dirty="0"/>
              <a:t>折现率等重要参数的来源；</a:t>
            </a:r>
            <a:endParaRPr lang="zh-CN" altLang="en-US" dirty="0"/>
          </a:p>
          <a:p>
            <a:r>
              <a:rPr lang="en-US" altLang="zh-CN" dirty="0"/>
              <a:t>(4)</a:t>
            </a:r>
            <a:r>
              <a:rPr lang="zh-CN" altLang="en-US" dirty="0"/>
              <a:t>各种价值结论调整为最终评估价值的逻辑推理方式。</a:t>
            </a:r>
            <a:endParaRPr lang="zh-CN" altLang="en-US" dirty="0"/>
          </a:p>
          <a:p>
            <a:r>
              <a:rPr lang="zh-CN" altLang="en-US" dirty="0"/>
              <a:t>施行日期</a:t>
            </a:r>
            <a:endParaRPr lang="zh-CN" altLang="en-US" dirty="0"/>
          </a:p>
          <a:p>
            <a:r>
              <a:rPr lang="en-US" altLang="zh-CN" dirty="0"/>
              <a:t>22. </a:t>
            </a:r>
            <a:r>
              <a:rPr lang="zh-CN" altLang="en-US" dirty="0"/>
              <a:t>本准则自</a:t>
            </a:r>
            <a:r>
              <a:rPr lang="en-US" altLang="zh-CN" dirty="0"/>
              <a:t>2001</a:t>
            </a:r>
            <a:r>
              <a:rPr lang="zh-CN" altLang="en-US" dirty="0"/>
              <a:t>年</a:t>
            </a:r>
            <a:r>
              <a:rPr lang="en-US" altLang="zh-CN" dirty="0"/>
              <a:t>9</a:t>
            </a:r>
            <a:r>
              <a:rPr lang="zh-CN" altLang="en-US" dirty="0"/>
              <a:t>月</a:t>
            </a:r>
            <a:r>
              <a:rPr lang="en-US" altLang="zh-CN" dirty="0"/>
              <a:t>1</a:t>
            </a:r>
            <a:r>
              <a:rPr lang="zh-CN" altLang="en-US" dirty="0"/>
              <a:t>日起施行。</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随着我国专利事业的发展，专利资产评估在专利资产和经济发展中的地位越来越重要。如何规范专利资产评估行为，合理地进行专利资产评估，已是尤为紧迫。</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2007</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年中国资产评估协会在总结前几年对专利资产评估规范研究和对我国十几年的专利资产评估实践经验基础上，提出了在无形资产评估准则的框架范围构建专利资产评估准则，并起草了我国第一部</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专利资产评估指导意见</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试行</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征求意见稿</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三、专利资产评估准则规范</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（五）</a:t>
            </a:r>
            <a:r>
              <a:rPr lang="en-US" altLang="zh-CN" sz="1600" dirty="0">
                <a:solidFill>
                  <a:srgbClr val="0070C0"/>
                </a:solidFill>
                <a:latin typeface="Times New Roman" panose="02020603050405020304" pitchFamily="18" charset="0"/>
                <a:ea typeface="黑体" panose="02010609060101010101" pitchFamily="49" charset="-122"/>
              </a:rPr>
              <a:t>《</a:t>
            </a:r>
            <a:r>
              <a:rPr lang="zh-CN" altLang="en-US" sz="1600" dirty="0">
                <a:solidFill>
                  <a:srgbClr val="0070C0"/>
                </a:solidFill>
                <a:latin typeface="Times New Roman" panose="02020603050405020304" pitchFamily="18" charset="0"/>
                <a:ea typeface="黑体" panose="02010609060101010101" pitchFamily="49" charset="-122"/>
              </a:rPr>
              <a:t>专利资产评估指导意见</a:t>
            </a:r>
            <a:r>
              <a:rPr lang="en-US" altLang="zh-CN" sz="1600" dirty="0">
                <a:solidFill>
                  <a:srgbClr val="0070C0"/>
                </a:solidFill>
                <a:latin typeface="Times New Roman" panose="02020603050405020304" pitchFamily="18" charset="0"/>
                <a:ea typeface="黑体" panose="02010609060101010101" pitchFamily="49" charset="-122"/>
              </a:rPr>
              <a:t>(</a:t>
            </a:r>
            <a:r>
              <a:rPr lang="zh-CN" altLang="en-US" sz="1600" dirty="0">
                <a:solidFill>
                  <a:srgbClr val="0070C0"/>
                </a:solidFill>
                <a:latin typeface="Times New Roman" panose="02020603050405020304" pitchFamily="18" charset="0"/>
                <a:ea typeface="黑体" panose="02010609060101010101" pitchFamily="49" charset="-122"/>
              </a:rPr>
              <a:t>试行</a:t>
            </a:r>
            <a:r>
              <a:rPr lang="en-US" altLang="zh-CN" sz="1600" dirty="0">
                <a:solidFill>
                  <a:srgbClr val="0070C0"/>
                </a:solidFill>
                <a:latin typeface="Times New Roman" panose="02020603050405020304" pitchFamily="18" charset="0"/>
                <a:ea typeface="黑体" panose="02010609060101010101" pitchFamily="49" charset="-122"/>
              </a:rPr>
              <a:t>)》(</a:t>
            </a:r>
            <a:r>
              <a:rPr lang="zh-CN" altLang="en-US" sz="1600" dirty="0">
                <a:solidFill>
                  <a:srgbClr val="0070C0"/>
                </a:solidFill>
                <a:latin typeface="Times New Roman" panose="02020603050405020304" pitchFamily="18" charset="0"/>
                <a:ea typeface="黑体" panose="02010609060101010101" pitchFamily="49" charset="-122"/>
              </a:rPr>
              <a:t>征求意见稿</a:t>
            </a:r>
            <a:r>
              <a:rPr lang="en-US" altLang="zh-CN" sz="1600" dirty="0">
                <a:solidFill>
                  <a:srgbClr val="0070C0"/>
                </a:solidFill>
                <a:latin typeface="Times New Roman" panose="02020603050405020304" pitchFamily="18" charset="0"/>
                <a:ea typeface="黑体" panose="02010609060101010101" pitchFamily="49" charset="-122"/>
              </a:rPr>
              <a:t>)</a:t>
            </a:r>
            <a:endParaRPr lang="en-US" altLang="zh-CN"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专利资产的相关法规</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资料链接</a:t>
            </a:r>
            <a:r>
              <a:rPr lang="en-US" altLang="zh-CN" dirty="0"/>
              <a:t>】</a:t>
            </a:r>
            <a:endParaRPr lang="en-US" altLang="zh-CN" dirty="0"/>
          </a:p>
          <a:p>
            <a:r>
              <a:rPr lang="en-US" altLang="zh-CN" dirty="0"/>
              <a:t>《</a:t>
            </a:r>
            <a:r>
              <a:rPr lang="zh-CN" altLang="en-US" dirty="0"/>
              <a:t>专利资产评估指导意见</a:t>
            </a:r>
            <a:r>
              <a:rPr lang="en-US" altLang="zh-CN" dirty="0"/>
              <a:t>(</a:t>
            </a:r>
            <a:r>
              <a:rPr lang="zh-CN" altLang="en-US" dirty="0"/>
              <a:t>试行</a:t>
            </a:r>
            <a:r>
              <a:rPr lang="en-US" altLang="zh-CN" dirty="0"/>
              <a:t>)》(</a:t>
            </a:r>
            <a:r>
              <a:rPr lang="zh-CN" altLang="en-US" dirty="0"/>
              <a:t>征求意见稿</a:t>
            </a:r>
            <a:r>
              <a:rPr lang="en-US" altLang="zh-CN" dirty="0"/>
              <a:t>)</a:t>
            </a:r>
            <a:r>
              <a:rPr lang="zh-CN" altLang="en-US" dirty="0"/>
              <a:t>释义</a:t>
            </a:r>
            <a:endParaRPr lang="zh-CN" altLang="en-US" dirty="0"/>
          </a:p>
          <a:p>
            <a:r>
              <a:rPr lang="zh-CN" altLang="en-US" dirty="0"/>
              <a:t>第一章 引言</a:t>
            </a:r>
            <a:endParaRPr lang="zh-CN" altLang="en-US" dirty="0"/>
          </a:p>
          <a:p>
            <a:r>
              <a:rPr lang="zh-CN" altLang="en-US" dirty="0"/>
              <a:t>第一条  为规范注册资产评估师执行专利资产评估业务行为，维护社会公共利益和资产评估各方当事人合法权益，根据</a:t>
            </a:r>
            <a:r>
              <a:rPr lang="en-US" altLang="zh-CN" dirty="0"/>
              <a:t>《</a:t>
            </a:r>
            <a:r>
              <a:rPr lang="zh-CN" altLang="en-US" dirty="0"/>
              <a:t>资产评估准则</a:t>
            </a:r>
            <a:r>
              <a:rPr lang="en-US" altLang="zh-CN" dirty="0"/>
              <a:t>——</a:t>
            </a:r>
            <a:r>
              <a:rPr lang="zh-CN" altLang="en-US" dirty="0"/>
              <a:t>基本准则</a:t>
            </a:r>
            <a:r>
              <a:rPr lang="en-US" altLang="zh-CN" dirty="0"/>
              <a:t>》</a:t>
            </a:r>
            <a:r>
              <a:rPr lang="zh-CN" altLang="en-US" dirty="0"/>
              <a:t>及</a:t>
            </a:r>
            <a:r>
              <a:rPr lang="en-US" altLang="zh-CN" dirty="0"/>
              <a:t>《</a:t>
            </a:r>
            <a:r>
              <a:rPr lang="zh-CN" altLang="en-US" dirty="0"/>
              <a:t>资产评估准则</a:t>
            </a:r>
            <a:r>
              <a:rPr lang="en-US" altLang="zh-CN" dirty="0"/>
              <a:t>——</a:t>
            </a:r>
            <a:r>
              <a:rPr lang="zh-CN" altLang="en-US" dirty="0"/>
              <a:t>无形资产</a:t>
            </a:r>
            <a:r>
              <a:rPr lang="en-US" altLang="zh-CN" dirty="0"/>
              <a:t>》</a:t>
            </a:r>
            <a:r>
              <a:rPr lang="zh-CN" altLang="en-US" dirty="0"/>
              <a:t>，制定本指导意见。</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本条阐述了本指导意见的制定目的和依据。</a:t>
            </a:r>
            <a:endParaRPr lang="zh-CN" altLang="en-US" dirty="0"/>
          </a:p>
          <a:p>
            <a:r>
              <a:rPr lang="zh-CN" altLang="en-US" dirty="0"/>
              <a:t>第二条  本指导意见所称专利资产，是指专利权利人所控制的，对经营长期发挥作用且能带来经济利益的权益。</a:t>
            </a:r>
            <a:endParaRPr lang="zh-CN" altLang="en-US" dirty="0"/>
          </a:p>
          <a:p>
            <a:r>
              <a:rPr lang="en-US" altLang="zh-CN" dirty="0"/>
              <a:t>【</a:t>
            </a:r>
            <a:r>
              <a:rPr lang="zh-CN" altLang="en-US" dirty="0"/>
              <a:t>释义</a:t>
            </a:r>
            <a:r>
              <a:rPr lang="en-US" altLang="zh-CN" dirty="0"/>
              <a:t>】</a:t>
            </a:r>
            <a:endParaRPr lang="en-US" altLang="zh-CN" dirty="0"/>
          </a:p>
          <a:p>
            <a:r>
              <a:rPr lang="zh-CN" altLang="en-US" dirty="0"/>
              <a:t>本条对资产评估行业所涉及的专利资产概念进行了界定。专利资产最终是一项权益，可以是专利所有权也可以是专利使用权。</a:t>
            </a:r>
            <a:endParaRPr lang="zh-CN" altLang="en-US" dirty="0"/>
          </a:p>
          <a:p>
            <a:r>
              <a:rPr lang="zh-CN" altLang="en-US" dirty="0"/>
              <a:t>第三条 本指导意见所称专利资产评估是指注册资产评估师依据相关法律、法规和资产评估准则，对专利资产的价值进行分析、估算并发表专业意见的行为和过程。</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本条款是定义条款，对专利资产评估进行了定义。</a:t>
            </a:r>
            <a:endParaRPr lang="zh-CN" altLang="en-US" dirty="0"/>
          </a:p>
          <a:p>
            <a:r>
              <a:rPr lang="zh-CN" altLang="en-US" dirty="0"/>
              <a:t>第四条 注册资产评估师执行专利资产评估业务，应当遵守本指导意见。 </a:t>
            </a:r>
            <a:endParaRPr lang="en-US" altLang="zh-CN" dirty="0"/>
          </a:p>
          <a:p>
            <a:r>
              <a:rPr lang="en-US" altLang="zh-CN" dirty="0"/>
              <a:t>【</a:t>
            </a:r>
            <a:r>
              <a:rPr lang="zh-CN" altLang="en-US" dirty="0"/>
              <a:t>释义</a:t>
            </a:r>
            <a:r>
              <a:rPr lang="en-US" altLang="zh-CN" dirty="0"/>
              <a:t>】</a:t>
            </a:r>
            <a:endParaRPr lang="en-US" altLang="zh-CN" dirty="0"/>
          </a:p>
          <a:p>
            <a:r>
              <a:rPr lang="zh-CN" altLang="en-US" dirty="0"/>
              <a:t>本条是效力条款。指出注册资产评估师执行专利资产评估业务，无论是何种评估目的的专利资产评估业务，均须遵守本条款。</a:t>
            </a:r>
            <a:endParaRPr lang="zh-CN" altLang="en-US" dirty="0"/>
          </a:p>
          <a:p>
            <a:r>
              <a:rPr lang="zh-CN" altLang="en-US" dirty="0"/>
              <a:t>第五条  注册资产评估师执行与专利资产价值估算相关的其他业务，可以参照本指导意见。</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在我国当前的评估实践中，已经出现了诸如评估咨询、评估复核等业务，对于其中的专利资产价值估算，可以参照本指导意见的相关规定。</a:t>
            </a:r>
            <a:endParaRPr lang="en-US" altLang="zh-CN" dirty="0"/>
          </a:p>
          <a:p>
            <a:r>
              <a:rPr lang="zh-CN" altLang="en-US" dirty="0"/>
              <a:t>基本要求</a:t>
            </a:r>
            <a:endParaRPr lang="zh-CN" altLang="en-US" dirty="0"/>
          </a:p>
          <a:p>
            <a:r>
              <a:rPr lang="zh-CN" altLang="en-US" dirty="0"/>
              <a:t>第六条 从事专利资产评估业务的资产评估机构应当具有财政部门颁发的资产评估资格证书。</a:t>
            </a:r>
            <a:endParaRPr lang="zh-CN" altLang="en-US" dirty="0"/>
          </a:p>
          <a:p>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然而另一方面，技术具有显著的外部经济效应，这是由于技术的消费</a:t>
            </a:r>
            <a:r>
              <a:rPr lang="en-US" altLang="zh-CN" dirty="0"/>
              <a:t>(</a:t>
            </a:r>
            <a:r>
              <a:rPr lang="zh-CN" altLang="en-US" dirty="0"/>
              <a:t>使用</a:t>
            </a:r>
            <a:r>
              <a:rPr lang="en-US" altLang="zh-CN" dirty="0"/>
              <a:t>)</a:t>
            </a:r>
            <a:r>
              <a:rPr lang="zh-CN" altLang="en-US" dirty="0"/>
              <a:t>是不排他的，也就是说技术一旦公开，可以被众多的人在同一时刻共享。对技术的需求及技术的外部经济效应之间的矛盾一直存在，但在不同的历史时期，其程度是不相同的。在以手工业为主的时期，由于技术交易的监督成本很低， 使技术的外部经济效益较小。但是，大机器生产、大市场、尤其是发展到后来的国际化市场，规模经济使技术的外部经济效应大大增强。</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本条对从事专利资产评估业务的资产评估机构进行了规定，须是具有财政部门颁发的资产评估资格证书的机构。</a:t>
            </a:r>
            <a:endParaRPr lang="zh-CN" altLang="en-US" dirty="0"/>
          </a:p>
          <a:p>
            <a:r>
              <a:rPr lang="zh-CN" altLang="en-US" dirty="0"/>
              <a:t>第七条  注册资产评估师执行专利资产评估业务，应当遵守相关法律、法规以及资产评估基本准则、无形资产评估准则，并考虑其他相关评估准则对专利资产评估的要求。</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本条主要从两个层面对注册资产评估师执行专利资产评估业务提出了要求：①国家的法律、法规层面，包括</a:t>
            </a:r>
            <a:r>
              <a:rPr lang="en-US" altLang="zh-CN" dirty="0"/>
              <a:t>《</a:t>
            </a:r>
            <a:r>
              <a:rPr lang="zh-CN" altLang="en-US" dirty="0"/>
              <a:t>中华人民共和国专利法</a:t>
            </a:r>
            <a:r>
              <a:rPr lang="en-US" altLang="zh-CN" dirty="0"/>
              <a:t>》</a:t>
            </a:r>
            <a:r>
              <a:rPr lang="zh-CN" altLang="en-US" dirty="0"/>
              <a:t>、</a:t>
            </a:r>
            <a:r>
              <a:rPr lang="en-US" altLang="zh-CN" dirty="0"/>
              <a:t>《</a:t>
            </a:r>
            <a:r>
              <a:rPr lang="zh-CN" altLang="en-US" dirty="0"/>
              <a:t>中华人民共和国专利法实施细则</a:t>
            </a:r>
            <a:r>
              <a:rPr lang="en-US" altLang="zh-CN" dirty="0"/>
              <a:t>》</a:t>
            </a:r>
            <a:r>
              <a:rPr lang="zh-CN" altLang="en-US" dirty="0"/>
              <a:t>、国务院</a:t>
            </a:r>
            <a:r>
              <a:rPr lang="en-US" altLang="zh-CN" dirty="0"/>
              <a:t>1991</a:t>
            </a:r>
            <a:r>
              <a:rPr lang="zh-CN" altLang="en-US" dirty="0"/>
              <a:t>年</a:t>
            </a:r>
            <a:r>
              <a:rPr lang="en-US" altLang="zh-CN" dirty="0"/>
              <a:t>91</a:t>
            </a:r>
            <a:r>
              <a:rPr lang="zh-CN" altLang="en-US" dirty="0"/>
              <a:t>号令</a:t>
            </a:r>
            <a:r>
              <a:rPr lang="en-US" altLang="zh-CN" dirty="0"/>
              <a:t>《</a:t>
            </a:r>
            <a:r>
              <a:rPr lang="zh-CN" altLang="en-US" dirty="0"/>
              <a:t>国有资产评估管理办法</a:t>
            </a:r>
            <a:r>
              <a:rPr lang="en-US" altLang="zh-CN" dirty="0"/>
              <a:t>》</a:t>
            </a:r>
            <a:r>
              <a:rPr lang="zh-CN" altLang="en-US" dirty="0"/>
              <a:t>及其实施细则。②行业准则层面，包括资产评估基本准则及具体准则。</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第八条  注册资产评估师执行专利资产评估业务，应当经过专利资产评估专门教育或者培训，具有相应的专业知识和专利资产评估经验，能够胜任专利资产的评估业务。 当注册资产评估师缺乏执行某项特定业务所需的相关专业知识和经验时，应当采取恰当的弥补措施；必要时，可以聘请专家协助工作，并采取必要措施确信专家工作的合理性。</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本条是关于对从事专利资产评估业务的注册资产评估师自身专业能力是否胜任的要求，同时，由于专利资产所涉及的专业领域特别广泛，如果评估师被邀请承担某项专利资产评估业务，但缺乏相应的专业知识和经验时，可以采取恰当的弥补措施：①评估师加强个人研习；②与其他具备相关专业知识和经验的评估师联合进行评估；③聘请专家协助工作。</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但聘请专家协助工作时，须采取必要措施确信专家工作的合理性，这些措施包括但不限于：①对所聘用的专家的能力进行评价；②对专家的独立性进行调查； ③对专家的工作进行监督；④对专家进行必要的专利资产评估培训和职业道德教育，使其能够更好地理解所从事的工作，遵守职业道德的要求。</a:t>
            </a:r>
            <a:endParaRPr lang="zh-CN" altLang="en-US" dirty="0"/>
          </a:p>
          <a:p>
            <a:r>
              <a:rPr lang="zh-CN" altLang="en-US" dirty="0"/>
              <a:t>第九条  注册资产评估师执行专利资产评估业务，应当勤勉尽责，保持应有的职业谨慎，避免出现对评估结论具有重大影响的实质性疏漏，不得以预先设定的价值作为评估结论。</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本条是关于注册资产评估师进行专利资产评估业务时执业原则方面的要求。</a:t>
            </a:r>
            <a:endParaRPr lang="zh-CN" altLang="en-US" dirty="0"/>
          </a:p>
          <a:p>
            <a:r>
              <a:rPr lang="zh-CN" altLang="en-US" dirty="0"/>
              <a:t>第十条 注册资产评估师执行专利资产评估业务，应当明确评估目的。专利资产评 估目的通常包括：</a:t>
            </a:r>
            <a:endParaRPr lang="zh-CN" altLang="en-US" dirty="0"/>
          </a:p>
          <a:p>
            <a:r>
              <a:rPr lang="en-US" altLang="zh-CN" dirty="0"/>
              <a:t>(</a:t>
            </a:r>
            <a:r>
              <a:rPr lang="zh-CN" altLang="en-US" dirty="0"/>
              <a:t>一</a:t>
            </a:r>
            <a:r>
              <a:rPr lang="en-US" altLang="zh-CN" dirty="0"/>
              <a:t>)</a:t>
            </a:r>
            <a:r>
              <a:rPr lang="zh-CN" altLang="en-US" dirty="0"/>
              <a:t>专利所有权作价出资；</a:t>
            </a:r>
            <a:r>
              <a:rPr lang="en-US" altLang="zh-CN" dirty="0"/>
              <a:t>(</a:t>
            </a:r>
            <a:r>
              <a:rPr lang="zh-CN" altLang="en-US" dirty="0"/>
              <a:t>二</a:t>
            </a:r>
            <a:r>
              <a:rPr lang="en-US" altLang="zh-CN" dirty="0"/>
              <a:t>)</a:t>
            </a:r>
            <a:r>
              <a:rPr lang="zh-CN" altLang="en-US" dirty="0"/>
              <a:t>专利所有权质押；</a:t>
            </a:r>
            <a:endParaRPr lang="zh-CN" altLang="en-US" dirty="0"/>
          </a:p>
          <a:p>
            <a:r>
              <a:rPr lang="en-US" altLang="zh-CN" dirty="0"/>
              <a:t>(</a:t>
            </a:r>
            <a:r>
              <a:rPr lang="zh-CN" altLang="en-US" dirty="0"/>
              <a:t>三</a:t>
            </a:r>
            <a:r>
              <a:rPr lang="en-US" altLang="zh-CN" dirty="0"/>
              <a:t>)</a:t>
            </a:r>
            <a:r>
              <a:rPr lang="zh-CN" altLang="en-US" dirty="0"/>
              <a:t>转让、许可使用、拍卖、诉讼；</a:t>
            </a:r>
            <a:r>
              <a:rPr lang="en-US" altLang="zh-CN" dirty="0"/>
              <a:t>(</a:t>
            </a:r>
            <a:r>
              <a:rPr lang="zh-CN" altLang="en-US" dirty="0"/>
              <a:t>四</a:t>
            </a:r>
            <a:r>
              <a:rPr lang="en-US" altLang="zh-CN" dirty="0"/>
              <a:t>)</a:t>
            </a:r>
            <a:r>
              <a:rPr lang="zh-CN" altLang="en-US" dirty="0"/>
              <a:t>财务报告目的；</a:t>
            </a:r>
            <a:endParaRPr lang="zh-CN" altLang="en-US" dirty="0"/>
          </a:p>
          <a:p>
            <a:r>
              <a:rPr lang="en-US" altLang="zh-CN" dirty="0"/>
              <a:t>(</a:t>
            </a:r>
            <a:r>
              <a:rPr lang="zh-CN" altLang="en-US" dirty="0"/>
              <a:t>五</a:t>
            </a:r>
            <a:r>
              <a:rPr lang="en-US" altLang="zh-CN" dirty="0"/>
              <a:t>)</a:t>
            </a:r>
            <a:r>
              <a:rPr lang="zh-CN" altLang="en-US" dirty="0"/>
              <a:t>企业价值评估中的专利资产评估；</a:t>
            </a:r>
            <a:r>
              <a:rPr lang="en-US" altLang="zh-CN" dirty="0"/>
              <a:t>(</a:t>
            </a:r>
            <a:r>
              <a:rPr lang="zh-CN" altLang="en-US" dirty="0"/>
              <a:t>六</a:t>
            </a:r>
            <a:r>
              <a:rPr lang="en-US" altLang="zh-CN" dirty="0"/>
              <a:t>)</a:t>
            </a:r>
            <a:r>
              <a:rPr lang="zh-CN" altLang="en-US" dirty="0"/>
              <a:t>其他评估目的。</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注册资产评估师在接受专利资产评估业务时应当明确专利资产评估的目的。专利资产评估目的能直接规定和制约专利资产评估的价值类型和评估方法的选择。另一方面，从专利资产评估结果的具体用途来看，它可在合理预见的范围内避免专利资产评估报告被误用，使专利资产评估报告的提供者和使用者能规避风险。</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第三章 评估对象</a:t>
            </a:r>
            <a:endParaRPr lang="zh-CN" altLang="en-US" dirty="0"/>
          </a:p>
          <a:p>
            <a:r>
              <a:rPr lang="zh-CN" altLang="en-US" dirty="0"/>
              <a:t>第十一条  专利资产评估业务的评估对象是指专利资产权益，包括专利所有权和专利使用权。专利使用权具体表现形式包括专利权独占许可、独家许可、地区独家许可、 普通许可或者其他许可形式。</a:t>
            </a:r>
            <a:endParaRPr lang="zh-CN" altLang="en-US" dirty="0"/>
          </a:p>
          <a:p>
            <a:r>
              <a:rPr lang="zh-CN" altLang="en-US" dirty="0"/>
              <a:t>注册资产评估师执行专利资产评估业务，应当明确专利资产的权利属性。评估对象为专利使用权的，应当明确专利使用权的具体表现形式。</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本条第</a:t>
            </a:r>
            <a:r>
              <a:rPr lang="en-US" altLang="zh-CN" dirty="0"/>
              <a:t>1</a:t>
            </a:r>
            <a:r>
              <a:rPr lang="zh-CN" altLang="en-US" dirty="0"/>
              <a:t>款是对专利资产评估业务的评估对象所包括的内容的解释。专利资产评估业务的评估对象包括专利所有权和专利使用权，其中，专利所有权包含专利申请权，专利使用权则有以下表现形式：</a:t>
            </a:r>
            <a:endParaRPr lang="zh-CN" altLang="en-US" dirty="0"/>
          </a:p>
          <a:p>
            <a:r>
              <a:rPr lang="en-US" altLang="zh-CN" dirty="0"/>
              <a:t>(1)</a:t>
            </a:r>
            <a:r>
              <a:rPr lang="zh-CN" altLang="en-US" dirty="0"/>
              <a:t>专利权独占许可</a:t>
            </a:r>
            <a:r>
              <a:rPr lang="en-US" altLang="zh-CN" dirty="0"/>
              <a:t>(</a:t>
            </a:r>
            <a:r>
              <a:rPr lang="zh-CN" altLang="en-US" dirty="0"/>
              <a:t>也叫专利权独占实施许可</a:t>
            </a:r>
            <a:r>
              <a:rPr lang="en-US" altLang="zh-CN" dirty="0"/>
              <a:t>)</a:t>
            </a:r>
            <a:r>
              <a:rPr lang="zh-CN" altLang="en-US" dirty="0"/>
              <a:t>，是指在一定时间内，在专利的一定地域范围内，专利权人只许可一个被许可人实施其专利，而且专利权人自己也不得 实施该专利。独占实施许可被许可人的地位与专利权人有相似之处。</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独占实施许可的被许可人可以根据合同的约定独占地实施专利技术，排除专利权人的实施行为，也可以在专利权人不起诉的情况下单独提起侵权诉讼，或者请求人民法院采取诉前临时措施。</a:t>
            </a:r>
            <a:endParaRPr lang="zh-CN" altLang="en-US" dirty="0"/>
          </a:p>
          <a:p>
            <a:r>
              <a:rPr lang="en-US" altLang="zh-CN" dirty="0"/>
              <a:t>(2)</a:t>
            </a:r>
            <a:r>
              <a:rPr lang="zh-CN" altLang="en-US" dirty="0"/>
              <a:t>专利权独家许可</a:t>
            </a:r>
            <a:r>
              <a:rPr lang="en-US" altLang="zh-CN" dirty="0"/>
              <a:t>(</a:t>
            </a:r>
            <a:r>
              <a:rPr lang="zh-CN" altLang="en-US" dirty="0"/>
              <a:t>也叫专利权独家实施许可、专利权排他实施许可</a:t>
            </a:r>
            <a:r>
              <a:rPr lang="en-US" altLang="zh-CN" dirty="0"/>
              <a:t>)</a:t>
            </a:r>
            <a:r>
              <a:rPr lang="zh-CN" altLang="en-US" dirty="0"/>
              <a:t>，是指在一定时间内，在专利的一定地域范围内，专利权人只许可一个被许可人实施其专利，但专利权人自己有权实施该专利。排他许可与独占许可的区别就在于排他许可中的专利权人自己享有实施该专利的权利，而独占许可中的专利权人自己也不能实施该专利。</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因此，对专利制度的需求必然会产生，否则将不会有人研究和发明新技术，专利制度实质上就是把技术的外部经济效应内部化，保障发明人的经济利益，使专利资产评估其获得的收益可以补偿发明创造的成本。</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(3)</a:t>
            </a:r>
            <a:r>
              <a:rPr lang="zh-CN" altLang="en-US" dirty="0"/>
              <a:t>专利权独家许可涵盖了专利权地区独家许可，具体来说，专利权地区独家许可是指专利在某一地区的独家许可。</a:t>
            </a:r>
            <a:endParaRPr lang="zh-CN" altLang="en-US" dirty="0"/>
          </a:p>
          <a:p>
            <a:r>
              <a:rPr lang="en-US" altLang="zh-CN" dirty="0"/>
              <a:t>(4)</a:t>
            </a:r>
            <a:r>
              <a:rPr lang="zh-CN" altLang="en-US" dirty="0"/>
              <a:t>专利权普通许可</a:t>
            </a:r>
            <a:r>
              <a:rPr lang="en-US" altLang="zh-CN" dirty="0"/>
              <a:t>(</a:t>
            </a:r>
            <a:r>
              <a:rPr lang="zh-CN" altLang="en-US" dirty="0"/>
              <a:t>也叫专利权普通实施许可</a:t>
            </a:r>
            <a:r>
              <a:rPr lang="en-US" altLang="zh-CN" dirty="0"/>
              <a:t>)</a:t>
            </a:r>
            <a:r>
              <a:rPr lang="zh-CN" altLang="en-US" dirty="0"/>
              <a:t>，是指在一定时间内，专利权人许可他人实施其专利，同时保留许可第三人实施该专利的权利。这样，在同一地域内， 被许可人同时可能有若干家，专利权人自己也可以实施。</a:t>
            </a:r>
            <a:endParaRPr lang="en-US" altLang="zh-CN"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(5)</a:t>
            </a:r>
            <a:r>
              <a:rPr lang="zh-CN" altLang="en-US" dirty="0"/>
              <a:t>专利权其他许可形式还有：专利权交叉许可、专利权分许可。</a:t>
            </a:r>
            <a:endParaRPr lang="zh-CN" altLang="en-US" dirty="0"/>
          </a:p>
          <a:p>
            <a:r>
              <a:rPr lang="zh-CN" altLang="en-US" dirty="0"/>
              <a:t>①专利权交叉许可</a:t>
            </a:r>
            <a:r>
              <a:rPr lang="en-US" altLang="zh-CN" dirty="0"/>
              <a:t>(</a:t>
            </a:r>
            <a:r>
              <a:rPr lang="zh-CN" altLang="en-US" dirty="0"/>
              <a:t>也叫专利权交叉实施许可、专利权互换实施许可</a:t>
            </a:r>
            <a:r>
              <a:rPr lang="en-US" altLang="zh-CN" dirty="0"/>
              <a:t>)</a:t>
            </a:r>
            <a:r>
              <a:rPr lang="zh-CN" altLang="en-US" dirty="0"/>
              <a:t>，是指两个专利权人互相许可对方实施自己的专利。这种许可，两个专利的价值大体是相等的，所以一般是免交使用费的，但如果两者的技术效果或者经济效益差距较大，也可以约定由合同一方当事人给予另一方当事人以适当的补偿。交叉许可的性质，既可以是普通许可，也可以是独占许可或排他许可。</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②专利权分许可</a:t>
            </a:r>
            <a:r>
              <a:rPr lang="en-US" altLang="zh-CN" dirty="0"/>
              <a:t>(</a:t>
            </a:r>
            <a:r>
              <a:rPr lang="zh-CN" altLang="en-US" dirty="0"/>
              <a:t>也叫专利权分实施许可</a:t>
            </a:r>
            <a:r>
              <a:rPr lang="en-US" altLang="zh-CN" dirty="0"/>
              <a:t>)</a:t>
            </a:r>
            <a:r>
              <a:rPr lang="zh-CN" altLang="en-US" dirty="0"/>
              <a:t>，是针对基本许可而言的，即在被许可人与专利权人订立实施许可合同的基础上，被许可人依照与专利权人的协议，作为许可人再许可第三人实施同一专利，被许可人与第三人之间的实施许可就是分许可。被许可人签订这种分许可合同必须得到专利权人的同意，否则无权订立分许可合同。</a:t>
            </a:r>
            <a:endParaRPr lang="zh-CN" altLang="en-US" dirty="0"/>
          </a:p>
          <a:p>
            <a:r>
              <a:rPr lang="zh-CN" altLang="en-US" dirty="0"/>
              <a:t>本条第</a:t>
            </a:r>
            <a:r>
              <a:rPr lang="en-US" altLang="zh-CN" dirty="0"/>
              <a:t>2</a:t>
            </a:r>
            <a:r>
              <a:rPr lang="zh-CN" altLang="en-US" dirty="0"/>
              <a:t>款指出，注册资产评估师在执行专利资产评估业务时，须明确是评估专利资产的所有权还是使用权，因为同一专利资产所有权的评估值高于使用权的评估值。另外，同是使用权，由于许可程度和范围不同，评估值也不同。</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第十二条  注册资产评估师执行专利资产评估业务，应当明确专利资产基本状况， 通常包括；</a:t>
            </a:r>
            <a:endParaRPr lang="zh-CN" altLang="en-US" dirty="0"/>
          </a:p>
          <a:p>
            <a:r>
              <a:rPr lang="en-US" altLang="zh-CN" dirty="0"/>
              <a:t>(</a:t>
            </a:r>
            <a:r>
              <a:rPr lang="zh-CN" altLang="en-US" dirty="0"/>
              <a:t>一</a:t>
            </a:r>
            <a:r>
              <a:rPr lang="en-US" altLang="zh-CN" dirty="0"/>
              <a:t>)</a:t>
            </a:r>
            <a:r>
              <a:rPr lang="zh-CN" altLang="en-US" dirty="0"/>
              <a:t>专利名称；</a:t>
            </a:r>
            <a:r>
              <a:rPr lang="en-US" altLang="zh-CN" dirty="0"/>
              <a:t>(</a:t>
            </a:r>
            <a:r>
              <a:rPr lang="zh-CN" altLang="en-US" dirty="0"/>
              <a:t>二</a:t>
            </a:r>
            <a:r>
              <a:rPr lang="en-US" altLang="zh-CN" dirty="0"/>
              <a:t>)</a:t>
            </a:r>
            <a:r>
              <a:rPr lang="zh-CN" altLang="en-US" dirty="0"/>
              <a:t>专利类别；</a:t>
            </a:r>
            <a:endParaRPr lang="zh-CN" altLang="en-US" dirty="0"/>
          </a:p>
          <a:p>
            <a:r>
              <a:rPr lang="en-US" altLang="zh-CN" dirty="0"/>
              <a:t>(</a:t>
            </a:r>
            <a:r>
              <a:rPr lang="zh-CN" altLang="en-US" dirty="0"/>
              <a:t>三</a:t>
            </a:r>
            <a:r>
              <a:rPr lang="en-US" altLang="zh-CN" dirty="0"/>
              <a:t>)</a:t>
            </a:r>
            <a:r>
              <a:rPr lang="zh-CN" altLang="en-US" dirty="0"/>
              <a:t>专利申请的国别；</a:t>
            </a:r>
            <a:r>
              <a:rPr lang="en-US" altLang="zh-CN" dirty="0"/>
              <a:t>(</a:t>
            </a:r>
            <a:r>
              <a:rPr lang="zh-CN" altLang="en-US" dirty="0"/>
              <a:t>四</a:t>
            </a:r>
            <a:r>
              <a:rPr lang="en-US" altLang="zh-CN" dirty="0"/>
              <a:t>)</a:t>
            </a:r>
            <a:r>
              <a:rPr lang="zh-CN" altLang="en-US" dirty="0"/>
              <a:t>专利申请号；</a:t>
            </a:r>
            <a:endParaRPr lang="zh-CN" altLang="en-US" dirty="0"/>
          </a:p>
          <a:p>
            <a:r>
              <a:rPr lang="en-US" altLang="zh-CN" dirty="0"/>
              <a:t>(</a:t>
            </a:r>
            <a:r>
              <a:rPr lang="zh-CN" altLang="en-US" dirty="0"/>
              <a:t>五</a:t>
            </a:r>
            <a:r>
              <a:rPr lang="en-US" altLang="zh-CN" dirty="0"/>
              <a:t>)</a:t>
            </a:r>
            <a:r>
              <a:rPr lang="zh-CN" altLang="en-US" dirty="0"/>
              <a:t>专利的法律状态；</a:t>
            </a:r>
            <a:r>
              <a:rPr lang="en-US" altLang="zh-CN" dirty="0"/>
              <a:t>(</a:t>
            </a:r>
            <a:r>
              <a:rPr lang="zh-CN" altLang="en-US" dirty="0"/>
              <a:t>六</a:t>
            </a:r>
            <a:r>
              <a:rPr lang="en-US" altLang="zh-CN" dirty="0"/>
              <a:t>)</a:t>
            </a:r>
            <a:r>
              <a:rPr lang="zh-CN" altLang="en-US" dirty="0"/>
              <a:t>专利申请人；</a:t>
            </a:r>
            <a:endParaRPr lang="zh-CN" altLang="en-US" dirty="0"/>
          </a:p>
          <a:p>
            <a:r>
              <a:rPr lang="en-US" altLang="zh-CN" dirty="0"/>
              <a:t>(</a:t>
            </a:r>
            <a:r>
              <a:rPr lang="zh-CN" altLang="en-US" dirty="0"/>
              <a:t>七</a:t>
            </a:r>
            <a:r>
              <a:rPr lang="en-US" altLang="zh-CN" dirty="0"/>
              <a:t>)</a:t>
            </a:r>
            <a:r>
              <a:rPr lang="zh-CN" altLang="en-US" dirty="0"/>
              <a:t>专利权人及其变更情况；</a:t>
            </a:r>
            <a:r>
              <a:rPr lang="en-US" altLang="zh-CN" dirty="0"/>
              <a:t>(</a:t>
            </a:r>
            <a:r>
              <a:rPr lang="zh-CN" altLang="en-US" dirty="0"/>
              <a:t>八</a:t>
            </a:r>
            <a:r>
              <a:rPr lang="en-US" altLang="zh-CN" dirty="0"/>
              <a:t>)</a:t>
            </a:r>
            <a:r>
              <a:rPr lang="zh-CN" altLang="en-US" dirty="0"/>
              <a:t>专利授权日；</a:t>
            </a:r>
            <a:endParaRPr lang="zh-CN" altLang="en-US" dirty="0"/>
          </a:p>
          <a:p>
            <a:r>
              <a:rPr lang="en-US" altLang="zh-CN" dirty="0"/>
              <a:t>(</a:t>
            </a:r>
            <a:r>
              <a:rPr lang="zh-CN" altLang="en-US" dirty="0"/>
              <a:t>九</a:t>
            </a:r>
            <a:r>
              <a:rPr lang="en-US" altLang="zh-CN" dirty="0"/>
              <a:t>)</a:t>
            </a:r>
            <a:r>
              <a:rPr lang="zh-CN" altLang="en-US" dirty="0"/>
              <a:t>专利证书颁发日；</a:t>
            </a:r>
            <a:r>
              <a:rPr lang="en-US" altLang="zh-CN" dirty="0"/>
              <a:t>(</a:t>
            </a:r>
            <a:r>
              <a:rPr lang="zh-CN" altLang="en-US" dirty="0"/>
              <a:t>十</a:t>
            </a:r>
            <a:r>
              <a:rPr lang="en-US" altLang="zh-CN" dirty="0"/>
              <a:t>)</a:t>
            </a:r>
            <a:r>
              <a:rPr lang="zh-CN" altLang="en-US" dirty="0"/>
              <a:t>权利要求书所记载的权利要求。</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注册资产评估师执行专利资产评估业务时，应当明确专利资产本身的基本状况，这是基础。只有对专利资产的基本状况了解清楚，才能进行下一步分析。</a:t>
            </a:r>
            <a:endParaRPr lang="zh-CN" altLang="en-US" dirty="0"/>
          </a:p>
          <a:p>
            <a:r>
              <a:rPr lang="zh-CN" altLang="en-US" dirty="0"/>
              <a:t>第十三条  注册资产评估师执行专利资产评估业务，应当明确专利的法律状态。</a:t>
            </a:r>
            <a:endParaRPr lang="zh-CN" altLang="en-US" dirty="0"/>
          </a:p>
          <a:p>
            <a:r>
              <a:rPr lang="zh-CN" altLang="en-US" dirty="0"/>
              <a:t>注册资产评估师应当明确专利所处的专利审批阶段，年费缴纳情况，以及是否处于法律诉讼或处于复审、宣告无效状态。</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专利资产的法律状态对专利资产的价值有较大影响。某项发明创造在向国务院专利行政部门申请专利后、在专利被授权前，这项权利被称为专利申请权。这种权利是指专利申请人提交专利申请以后至专利申请被授予专利或被驳回期间享有的权利，对其价值的评估要不同于已经授权的专利。</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专利要维持下去，一个重要的法律保证是按时缴纳专利年费。漏缴年费的专利，可能会被撤销。虽然法律规定有恢复被撤销专利的程序，但需要一定的条件和更多的费用。恢复专利操作起来也要花费时间和精力。在评估一项漏缴年费的专利时，一定要看其是否能恢复，一旦恢复不了，需要充分考虑该类因素对评估价值的影响。</a:t>
            </a:r>
            <a:endParaRPr lang="zh-CN" altLang="en-US" dirty="0"/>
          </a:p>
          <a:p>
            <a:r>
              <a:rPr lang="zh-CN" altLang="en-US" dirty="0"/>
              <a:t>专利侵权诉讼的发生，影响专利价值的评估。发生专利侵权诉讼本身，说明专利有市场，他人愿意实施。而专利侵权的判决，可以帮助确定专利的保护范围，并便于确定专利的市场收益。专利侵权判决的赔偿数额，可以作为确定专利价值的参考因素。</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专利无效宣告是指自国家知识产权局公告专利授权之日起，任何单位或者个人认为该专利权的授予不符合专利法有关规定的，都可以请求国家知识产权局专利复审委员会 宣告该专利权无效或者部分无效。公开不充分、修改超出原始公开范围、同样的发明创造重复授权、被授予发明创造专利权的人不是最先申请的人等都可以作为提出无效宣告请求的理由。被宣告无效的专利权视为从申请日起即不存在，因此其没有价值。</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复审是专利申请人对国务院专利行政部门驳回其专利申请不服，或专利权人、撤销专利权的请求人对国家知识产权局撤销或维持专利权的决定不服，请求国家知识产权局专利复审委员会对其专利申请或者发明创造专利进行再审。处于复审程序的专利由于其审查结果还未确定，因此评估人员应予以关注。</a:t>
            </a:r>
            <a:endParaRPr lang="zh-CN" altLang="en-US" dirty="0"/>
          </a:p>
          <a:p>
            <a:r>
              <a:rPr lang="zh-CN" altLang="en-US" dirty="0"/>
              <a:t>第十四条  注册资产评估师执行专利资产评估业务，应当明确专利资产的技术状况和实施状况，对专利资产的获利能力进行判断，确定专利是否具有经济价值。</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技术进步是推动人类社会发展的重要因素之一，技术的质量状况是决定该技术价值的基础。技术质量主要从专利三性，即新颖性、创造性和实用性方面来考察。首先，对于技术领先、独创性强的专利，凝聚在其中的智力劳动较于其他技术而言高出许多，因而其自身价值自然高于先进性弱的技术；其次，专利的先进性和独创性强，给技术模仿 和超越带来一定难度，可以使专利权人在一定时期、 一定范围内保持其技术领先的地位，从而获得巨大收益，这也是在对专利资产进行价值评价时必须考量的因素；</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我国第一个有关专利的法规是产生于</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1898</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年的</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振兴工艺给奖章程</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，正式的专利法颁布于</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1944</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年</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5</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月，但由于当时中国处于战争时期，它的实际作用非常小。我国真正意义上的专利法是</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1984</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年颁布的，并于</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1985</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年</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4</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月</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日起实施。随后，我国政府向世界知识产权组织递交了</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保护工业产权巴黎公约</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以下简称</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巴黎公约</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的加入书。从</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1985</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年</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3</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月</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19</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日起，中国成为</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巴黎公约</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成员国，因而</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巴黎公约</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的条款对我国同样具有法律效力。</a:t>
            </a:r>
            <a:endPar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一、专利法律相关知识</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（二）我国的专利制度及发展趋势</a:t>
            </a:r>
            <a:endParaRPr lang="zh-CN" altLang="en-US"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专利资产的相关法规</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第三， 国家对于先进技术的保护力度较之落后技术更强一些，专利权人所获利益的保障性也更强，这也在一定程度上影响着专利资产的价值。</a:t>
            </a:r>
            <a:endParaRPr lang="zh-CN" altLang="en-US" dirty="0"/>
          </a:p>
          <a:p>
            <a:r>
              <a:rPr lang="zh-CN" altLang="en-US" dirty="0"/>
              <a:t>专利资产的实施难度主要反映在专利资产实施必需的技术条件上，它首先反映了专 利资产的开发难度。必需的技术条件越高，专利资产本身就越复杂，开发该专利资产需投入的智力劳动越多。此外，必需的技术条件越高，该项专利资产从技术方案转化为成熟技术过程中的专利增加值也就越大，相应的，其评估价值也越大。</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如果两项专利资产均能达到相同目的和效果，那么技术条件要求低的专利价值就大，因为其需投入的成本低。在专利许可使用中，许可方对被许可方在重要技术人员方面的相关技术指导和支持，对降低技术实施难度有很大作用。</a:t>
            </a:r>
            <a:endParaRPr lang="zh-CN" altLang="en-US" dirty="0"/>
          </a:p>
          <a:p>
            <a:r>
              <a:rPr lang="zh-CN" altLang="en-US" dirty="0"/>
              <a:t>专利资产的获利能力是指专利资产创造收益的水平，即其能给该专利资产所有者或控制者带来的超额收益能力。衡量专利资产创造收益的水平需注意以下几个方面的问题：①这种收益主要是指未来</a:t>
            </a:r>
            <a:r>
              <a:rPr lang="en-US" altLang="zh-CN" dirty="0"/>
              <a:t>(</a:t>
            </a:r>
            <a:r>
              <a:rPr lang="zh-CN" altLang="en-US" dirty="0"/>
              <a:t>相对于评估基准日而言</a:t>
            </a:r>
            <a:r>
              <a:rPr lang="en-US" altLang="zh-CN" dirty="0"/>
              <a:t>)</a:t>
            </a:r>
            <a:r>
              <a:rPr lang="zh-CN" altLang="en-US" dirty="0"/>
              <a:t>的收益，包括即将实现的收益；②这种收益是指不包括专利资产所依附的任何其他资产的正常收益在内的超额收益，或是指超过整体资产的社会平均收益水平的超额收益；</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③分析专利资产的收益必须 建立在确实可靠条件的基础上，力求做到不随意夸大或过于保守造成专利资产收益的虚增或贬值。</a:t>
            </a:r>
            <a:endParaRPr lang="zh-CN" altLang="en-US" dirty="0"/>
          </a:p>
          <a:p>
            <a:r>
              <a:rPr lang="zh-CN" altLang="en-US" dirty="0"/>
              <a:t>第十五条  注册资产评估师执行专利资产评估业务，应当与委托方进行沟通，确定专利资产的构成，获得关于专利资产涉及的单项专利或多项专利集合的信息。</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注册资产评估师应与委托方进行充分的沟通，以便分析确定专利资产评估的范围， 确定专利资产是单项专利还是由多项专利集合而成。</a:t>
            </a:r>
            <a:endParaRPr lang="zh-CN" altLang="en-US" dirty="0"/>
          </a:p>
          <a:p>
            <a:r>
              <a:rPr lang="zh-CN" altLang="en-US" dirty="0"/>
              <a:t>第十六条  注册资产评估师执行作价出资、质押、法律诉讼目的的专利资产评估业务，应当要求委托方提交由国家知识产权局出具的专利登记簿副本。</a:t>
            </a:r>
            <a:endParaRPr lang="zh-CN" altLang="en-US" dirty="0"/>
          </a:p>
          <a:p>
            <a:r>
              <a:rPr lang="zh-CN" altLang="en-US" dirty="0"/>
              <a:t>对于实用新型专利，应当是已获批准的有效专利。注册资产评估师应当要求委托方提供关于新颖性的证明。</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释义</a:t>
            </a:r>
            <a:r>
              <a:rPr lang="en-US" altLang="zh-CN" dirty="0"/>
              <a:t>】</a:t>
            </a:r>
            <a:endParaRPr lang="en-US" altLang="zh-CN" dirty="0"/>
          </a:p>
          <a:p>
            <a:r>
              <a:rPr lang="zh-CN" altLang="en-US" dirty="0"/>
              <a:t>当专利资产评估以作价出资、质押、法律诉讼为目的时，应当出具专利登记簿副本，以便确定专利资产的权属及法律状态。同时，对于实用新型专利，应当为已授权的专利。另外，由于国家知识产权局对实用新型专利申请实行初步审查制，初步审查通过即可授予专利权，由于未进行实质性审查，所以还需提供国家知识产权局出具的新颖性检索报告，以确定其是否具备新颖性、创造性和实用性或哪些权利要求具备新颖性、创造性和实用性。</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第十七条  注册资产评估师执行以出资为目的的专利资产评估业务时，对于由共同 专利权人拥有的专利资产，应当要求委托方提供专利权分享协议或其他证明文件。</a:t>
            </a:r>
            <a:endParaRPr lang="zh-CN" altLang="en-US" dirty="0"/>
          </a:p>
          <a:p>
            <a:r>
              <a:rPr lang="en-US" altLang="zh-CN" dirty="0"/>
              <a:t>【</a:t>
            </a:r>
            <a:r>
              <a:rPr lang="zh-CN" altLang="en-US" dirty="0"/>
              <a:t>释义</a:t>
            </a:r>
            <a:r>
              <a:rPr lang="en-US" altLang="zh-CN" dirty="0"/>
              <a:t>】</a:t>
            </a:r>
            <a:endParaRPr lang="en-US" altLang="zh-CN" dirty="0"/>
          </a:p>
          <a:p>
            <a:r>
              <a:rPr lang="zh-CN" altLang="en-US" dirty="0"/>
              <a:t>当专利资产评估以作价出资为目的且该专利由多个权利人共同拥有时，应当要求委 托方提供各权利人共同认可的权利分割协议。</a:t>
            </a:r>
            <a:endParaRPr lang="zh-CN" altLang="en-US" dirty="0"/>
          </a:p>
          <a:p>
            <a:r>
              <a:rPr lang="zh-CN" altLang="en-US" dirty="0"/>
              <a:t>第四章 操作要求</a:t>
            </a:r>
            <a:endParaRPr lang="zh-CN" altLang="en-US" dirty="0"/>
          </a:p>
          <a:p>
            <a:r>
              <a:rPr lang="zh-CN" altLang="en-US" dirty="0"/>
              <a:t>第十八条  注册资产评估师执行专利资产评估业务，应当对专利及其实施情况进行 调查，包括对已实施的专利进行现场调查、市场调查，并收集相关信息、资料等。</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注册资产评估师收集的相关信息、资料通常包括：</a:t>
            </a:r>
            <a:endParaRPr lang="zh-CN" altLang="en-US" dirty="0"/>
          </a:p>
          <a:p>
            <a:r>
              <a:rPr lang="en-US" altLang="zh-CN" dirty="0"/>
              <a:t>(</a:t>
            </a:r>
            <a:r>
              <a:rPr lang="zh-CN" altLang="en-US" dirty="0"/>
              <a:t>一</a:t>
            </a:r>
            <a:r>
              <a:rPr lang="en-US" altLang="zh-CN" dirty="0"/>
              <a:t>)</a:t>
            </a:r>
            <a:r>
              <a:rPr lang="zh-CN" altLang="en-US" dirty="0"/>
              <a:t>专利资产的权利人及实施企业基本情况；</a:t>
            </a:r>
            <a:endParaRPr lang="zh-CN" altLang="en-US" dirty="0"/>
          </a:p>
          <a:p>
            <a:r>
              <a:rPr lang="en-US" altLang="zh-CN" dirty="0"/>
              <a:t>(</a:t>
            </a:r>
            <a:r>
              <a:rPr lang="zh-CN" altLang="en-US" dirty="0"/>
              <a:t>二</a:t>
            </a:r>
            <a:r>
              <a:rPr lang="en-US" altLang="zh-CN" dirty="0"/>
              <a:t>)</a:t>
            </a:r>
            <a:r>
              <a:rPr lang="zh-CN" altLang="en-US" dirty="0"/>
              <a:t>专利证书、最近一期的专利缴费凭证、专利登记簿副本；</a:t>
            </a:r>
            <a:endParaRPr lang="zh-CN" altLang="en-US" dirty="0"/>
          </a:p>
          <a:p>
            <a:r>
              <a:rPr lang="en-US" altLang="zh-CN" dirty="0"/>
              <a:t>(</a:t>
            </a:r>
            <a:r>
              <a:rPr lang="zh-CN" altLang="en-US" dirty="0"/>
              <a:t>三</a:t>
            </a:r>
            <a:r>
              <a:rPr lang="en-US" altLang="zh-CN" dirty="0"/>
              <a:t>)</a:t>
            </a:r>
            <a:r>
              <a:rPr lang="zh-CN" altLang="en-US" dirty="0"/>
              <a:t>专利权利要求书、专利说明书及其附图；</a:t>
            </a:r>
            <a:endParaRPr lang="zh-CN" altLang="en-US" dirty="0"/>
          </a:p>
          <a:p>
            <a:r>
              <a:rPr lang="en-US" altLang="zh-CN" dirty="0"/>
              <a:t>(</a:t>
            </a:r>
            <a:r>
              <a:rPr lang="zh-CN" altLang="en-US" dirty="0"/>
              <a:t>四</a:t>
            </a:r>
            <a:r>
              <a:rPr lang="en-US" altLang="zh-CN" dirty="0"/>
              <a:t>)</a:t>
            </a:r>
            <a:r>
              <a:rPr lang="zh-CN" altLang="en-US" dirty="0"/>
              <a:t>专利技术的研发历史、技术实验报告，专利资产所属技术领域的发展状况、 技术水平、技术成熟度、同类技术竞争状况、技术更新速度，如果技术效果需检测，还应收集技术产品检测报告；</a:t>
            </a:r>
            <a:endParaRPr lang="zh-CN" altLang="en-US" dirty="0"/>
          </a:p>
          <a:p>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a:t>
            </a:r>
            <a:r>
              <a:rPr lang="zh-CN" altLang="en-US" dirty="0"/>
              <a:t>五</a:t>
            </a:r>
            <a:r>
              <a:rPr lang="en-US" altLang="zh-CN" dirty="0"/>
              <a:t>)</a:t>
            </a:r>
            <a:r>
              <a:rPr lang="zh-CN" altLang="en-US" dirty="0"/>
              <a:t>产品的适用范围、专利产品市场需求、发展前景及经济寿命、与专利产品相关行业政策及发展状况、本行业技术和产品的竟争状况，特殊行业所需要的行业准入证明，专利资产的获利能力，可能影响专利资产价值的宏观经济前景；</a:t>
            </a:r>
            <a:endParaRPr lang="zh-CN" altLang="en-US" dirty="0"/>
          </a:p>
          <a:p>
            <a:r>
              <a:rPr lang="en-US" altLang="zh-CN" dirty="0"/>
              <a:t>(</a:t>
            </a:r>
            <a:r>
              <a:rPr lang="zh-CN" altLang="en-US" dirty="0"/>
              <a:t>六</a:t>
            </a:r>
            <a:r>
              <a:rPr lang="en-US" altLang="zh-CN" dirty="0"/>
              <a:t>)</a:t>
            </a:r>
            <a:r>
              <a:rPr lang="zh-CN" altLang="en-US" dirty="0"/>
              <a:t>以往的评估和交易情况，包括专利权转让合同、实施许可合同以及其他交易情况。</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303916" y="2192045"/>
            <a:ext cx="4536168" cy="400110"/>
          </a:xfrm>
          <a:prstGeom prst="rect">
            <a:avLst/>
          </a:prstGeom>
          <a:noFill/>
        </p:spPr>
        <p:txBody>
          <a:bodyPr wrap="square">
            <a:spAutoFit/>
          </a:bodyPr>
          <a:lstStyle/>
          <a:p>
            <a:pPr algn="ctr"/>
            <a:r>
              <a:rPr lang="zh-CN" altLang="en-US" sz="2000" b="1" dirty="0">
                <a:solidFill>
                  <a:schemeClr val="accent2"/>
                </a:solidFill>
                <a:latin typeface="黑体" panose="02010609060101010101" pitchFamily="49" charset="-122"/>
                <a:ea typeface="黑体" panose="02010609060101010101" pitchFamily="49" charset="-122"/>
                <a:sym typeface="Arial" panose="020B0604020202020204" pitchFamily="34" charset="0"/>
              </a:rPr>
              <a:t>专利资产的涵义及其特征</a:t>
            </a:r>
            <a:endParaRPr lang="zh-CN" altLang="en-US" sz="2000" b="1" dirty="0">
              <a:solidFill>
                <a:schemeClr val="accent2"/>
              </a:solidFill>
              <a:latin typeface="黑体" panose="02010609060101010101" pitchFamily="49" charset="-122"/>
              <a:ea typeface="黑体" panose="02010609060101010101" pitchFamily="49" charset="-122"/>
              <a:sym typeface="Arial" panose="020B0604020202020204" pitchFamily="34" charset="0"/>
            </a:endParaRPr>
          </a:p>
        </p:txBody>
      </p:sp>
      <p:grpSp>
        <p:nvGrpSpPr>
          <p:cNvPr id="35" name="组合 34"/>
          <p:cNvGrpSpPr/>
          <p:nvPr/>
        </p:nvGrpSpPr>
        <p:grpSpPr>
          <a:xfrm>
            <a:off x="513597" y="1177724"/>
            <a:ext cx="2229602" cy="2621192"/>
            <a:chOff x="2176143" y="2831957"/>
            <a:chExt cx="6461554" cy="8052086"/>
          </a:xfrm>
        </p:grpSpPr>
        <p:sp>
          <p:nvSpPr>
            <p:cNvPr id="24" name="椭圆 23"/>
            <p:cNvSpPr/>
            <p:nvPr/>
          </p:nvSpPr>
          <p:spPr>
            <a:xfrm>
              <a:off x="2176143" y="4013631"/>
              <a:ext cx="5844109" cy="58441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354114" y="2831957"/>
              <a:ext cx="6283583" cy="8052086"/>
              <a:chOff x="1177133" y="1415847"/>
              <a:chExt cx="3141996" cy="4026305"/>
            </a:xfrm>
            <a:solidFill>
              <a:schemeClr val="accent2"/>
            </a:solidFill>
          </p:grpSpPr>
          <p:grpSp>
            <p:nvGrpSpPr>
              <p:cNvPr id="26" name="组合 25"/>
              <p:cNvGrpSpPr/>
              <p:nvPr/>
            </p:nvGrpSpPr>
            <p:grpSpPr>
              <a:xfrm>
                <a:off x="1177133" y="1760740"/>
                <a:ext cx="3141996" cy="3681412"/>
                <a:chOff x="1177133" y="1760740"/>
                <a:chExt cx="3141996" cy="3681412"/>
              </a:xfrm>
              <a:grpFill/>
            </p:grpSpPr>
            <p:sp>
              <p:nvSpPr>
                <p:cNvPr id="28" name="矩形: 圆角 26"/>
                <p:cNvSpPr/>
                <p:nvPr/>
              </p:nvSpPr>
              <p:spPr>
                <a:xfrm rot="13426823">
                  <a:off x="1177133" y="3709717"/>
                  <a:ext cx="229029" cy="1732435"/>
                </a:xfrm>
                <a:prstGeom prst="roundRect">
                  <a:avLst>
                    <a:gd name="adj" fmla="val 50000"/>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29" name="矩形: 圆角 27"/>
                <p:cNvSpPr/>
                <p:nvPr/>
              </p:nvSpPr>
              <p:spPr>
                <a:xfrm rot="13426823">
                  <a:off x="2036412" y="4140334"/>
                  <a:ext cx="229029" cy="982575"/>
                </a:xfrm>
                <a:prstGeom prst="roundRect">
                  <a:avLst>
                    <a:gd name="adj" fmla="val 50000"/>
                  </a:avLst>
                </a:prstGeom>
                <a:solidFill>
                  <a:schemeClr val="accent2">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0" name="矩形: 圆角 28"/>
                <p:cNvSpPr/>
                <p:nvPr/>
              </p:nvSpPr>
              <p:spPr>
                <a:xfrm rot="13426823">
                  <a:off x="1246832" y="3115465"/>
                  <a:ext cx="229029" cy="1318719"/>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1" name="矩形: 圆角 29"/>
                <p:cNvSpPr/>
                <p:nvPr/>
              </p:nvSpPr>
              <p:spPr>
                <a:xfrm rot="13426823">
                  <a:off x="3861253" y="2232884"/>
                  <a:ext cx="229029" cy="98257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2" name="矩形: 圆角 30"/>
                <p:cNvSpPr/>
                <p:nvPr/>
              </p:nvSpPr>
              <p:spPr>
                <a:xfrm rot="13426823">
                  <a:off x="3166271" y="1760740"/>
                  <a:ext cx="229029" cy="1476724"/>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33" name="任意多边形: 形状 31"/>
                <p:cNvSpPr/>
                <p:nvPr/>
              </p:nvSpPr>
              <p:spPr>
                <a:xfrm>
                  <a:off x="2072748" y="3101728"/>
                  <a:ext cx="2246381" cy="2142563"/>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7200">
                    <a:solidFill>
                      <a:schemeClr val="tx1"/>
                    </a:solidFill>
                  </a:endParaRPr>
                </a:p>
              </p:txBody>
            </p:sp>
          </p:grpSp>
          <p:sp>
            <p:nvSpPr>
              <p:cNvPr id="27" name="任意多边形: 形状 32"/>
              <p:cNvSpPr/>
              <p:nvPr/>
            </p:nvSpPr>
            <p:spPr>
              <a:xfrm rot="7479415" flipH="1">
                <a:off x="1208921" y="1467756"/>
                <a:ext cx="2246381" cy="2142564"/>
              </a:xfrm>
              <a:custGeom>
                <a:avLst/>
                <a:gdLst>
                  <a:gd name="connsiteX0" fmla="*/ 3062138 w 3127546"/>
                  <a:gd name="connsiteY0" fmla="*/ 0 h 2983005"/>
                  <a:gd name="connsiteX1" fmla="*/ 3089587 w 3127546"/>
                  <a:gd name="connsiteY1" fmla="*/ 122463 h 2983005"/>
                  <a:gd name="connsiteX2" fmla="*/ 3127546 w 3127546"/>
                  <a:gd name="connsiteY2" fmla="*/ 552672 h 2983005"/>
                  <a:gd name="connsiteX3" fmla="*/ 697213 w 3127546"/>
                  <a:gd name="connsiteY3" fmla="*/ 2983005 h 2983005"/>
                  <a:gd name="connsiteX4" fmla="*/ 89835 w 3127546"/>
                  <a:gd name="connsiteY4" fmla="*/ 2906492 h 2983005"/>
                  <a:gd name="connsiteX5" fmla="*/ 0 w 3127546"/>
                  <a:gd name="connsiteY5" fmla="*/ 2880380 h 2983005"/>
                  <a:gd name="connsiteX6" fmla="*/ 234644 w 3127546"/>
                  <a:gd name="connsiteY6" fmla="*/ 2635528 h 2983005"/>
                  <a:gd name="connsiteX7" fmla="*/ 293210 w 3127546"/>
                  <a:gd name="connsiteY7" fmla="*/ 2648659 h 2983005"/>
                  <a:gd name="connsiteX8" fmla="*/ 697213 w 3127546"/>
                  <a:gd name="connsiteY8" fmla="*/ 2686845 h 2983005"/>
                  <a:gd name="connsiteX9" fmla="*/ 2831386 w 3127546"/>
                  <a:gd name="connsiteY9" fmla="*/ 552672 h 2983005"/>
                  <a:gd name="connsiteX10" fmla="*/ 2806796 w 3127546"/>
                  <a:gd name="connsiteY10" fmla="*/ 227659 h 2983005"/>
                  <a:gd name="connsiteX11" fmla="*/ 2787858 w 3127546"/>
                  <a:gd name="connsiteY11" fmla="*/ 128769 h 29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7546" h="2983005">
                    <a:moveTo>
                      <a:pt x="3062138" y="0"/>
                    </a:moveTo>
                    <a:lnTo>
                      <a:pt x="3089587" y="122463"/>
                    </a:lnTo>
                    <a:cubicBezTo>
                      <a:pt x="3114529" y="262098"/>
                      <a:pt x="3127546" y="405865"/>
                      <a:pt x="3127546" y="552672"/>
                    </a:cubicBezTo>
                    <a:cubicBezTo>
                      <a:pt x="3127546" y="1894908"/>
                      <a:pt x="2039449" y="2983005"/>
                      <a:pt x="697213" y="2983005"/>
                    </a:cubicBezTo>
                    <a:cubicBezTo>
                      <a:pt x="487489" y="2983005"/>
                      <a:pt x="283969" y="2956440"/>
                      <a:pt x="89835" y="2906492"/>
                    </a:cubicBezTo>
                    <a:lnTo>
                      <a:pt x="0" y="2880380"/>
                    </a:lnTo>
                    <a:lnTo>
                      <a:pt x="234644" y="2635528"/>
                    </a:lnTo>
                    <a:lnTo>
                      <a:pt x="293210" y="2648659"/>
                    </a:lnTo>
                    <a:cubicBezTo>
                      <a:pt x="424027" y="2673724"/>
                      <a:pt x="559088" y="2686845"/>
                      <a:pt x="697213" y="2686845"/>
                    </a:cubicBezTo>
                    <a:cubicBezTo>
                      <a:pt x="1875884" y="2686845"/>
                      <a:pt x="2831386" y="1731343"/>
                      <a:pt x="2831386" y="552672"/>
                    </a:cubicBezTo>
                    <a:cubicBezTo>
                      <a:pt x="2831386" y="442172"/>
                      <a:pt x="2822988" y="333633"/>
                      <a:pt x="2806796" y="227659"/>
                    </a:cubicBezTo>
                    <a:lnTo>
                      <a:pt x="2787858" y="128769"/>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7200">
                  <a:solidFill>
                    <a:schemeClr val="tx1"/>
                  </a:solidFill>
                </a:endParaRPr>
              </a:p>
            </p:txBody>
          </p:sp>
        </p:grpSp>
      </p:gr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416" y="1403199"/>
            <a:ext cx="3215229" cy="2266906"/>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专利制度的作用即是将技术的外部经济效益内部化，保障发明人的经济利益，使其获得的收益可以补偿发明创造的成本。可见，得到专利制度保护的技术是可以为发明人带来经济利益的。而我国现行的</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企业会计准则</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对资产的定义为：资产是指特定权利主体拥有或控制的并能为其带来未来经济利益的经济资源。可以看出，资产的两个必备条件，同时也是资产的两个显著特征为：能够被特定权利主体拥有，并且可以为权利主体带来经济利益。</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一、专利资产的定义</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（一）制定</a:t>
            </a:r>
            <a:r>
              <a:rPr lang="en-US" altLang="zh-CN" sz="1600" dirty="0">
                <a:solidFill>
                  <a:srgbClr val="0070C0"/>
                </a:solidFill>
                <a:latin typeface="Times New Roman" panose="02020603050405020304" pitchFamily="18" charset="0"/>
                <a:ea typeface="黑体" panose="02010609060101010101" pitchFamily="49" charset="-122"/>
              </a:rPr>
              <a:t>《</a:t>
            </a:r>
            <a:r>
              <a:rPr lang="zh-CN" altLang="en-US" sz="1600" dirty="0">
                <a:solidFill>
                  <a:srgbClr val="0070C0"/>
                </a:solidFill>
                <a:latin typeface="Times New Roman" panose="02020603050405020304" pitchFamily="18" charset="0"/>
                <a:ea typeface="黑体" panose="02010609060101010101" pitchFamily="49" charset="-122"/>
              </a:rPr>
              <a:t>专利资产评估指导意见</a:t>
            </a:r>
            <a:r>
              <a:rPr lang="en-US" altLang="zh-CN" sz="1600" dirty="0">
                <a:solidFill>
                  <a:srgbClr val="0070C0"/>
                </a:solidFill>
                <a:latin typeface="Times New Roman" panose="02020603050405020304" pitchFamily="18" charset="0"/>
                <a:ea typeface="黑体" panose="02010609060101010101" pitchFamily="49" charset="-122"/>
              </a:rPr>
              <a:t>》</a:t>
            </a:r>
            <a:r>
              <a:rPr lang="zh-CN" altLang="en-US" sz="1600" dirty="0">
                <a:solidFill>
                  <a:srgbClr val="0070C0"/>
                </a:solidFill>
                <a:latin typeface="Times New Roman" panose="02020603050405020304" pitchFamily="18" charset="0"/>
                <a:ea typeface="黑体" panose="02010609060101010101" pitchFamily="49" charset="-122"/>
              </a:rPr>
              <a:t>的必要性</a:t>
            </a:r>
            <a:endParaRPr lang="zh-CN" altLang="en-US"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专利资产的涵义及其特征</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其后，为了使中国的专利保护水平进一步符合国内要求及向国 际标准靠拢，我国于</a:t>
            </a:r>
            <a:r>
              <a:rPr lang="en-US" altLang="zh-CN" dirty="0"/>
              <a:t>1992</a:t>
            </a:r>
            <a:r>
              <a:rPr lang="zh-CN" altLang="en-US" dirty="0"/>
              <a:t>年</a:t>
            </a:r>
            <a:r>
              <a:rPr lang="en-US" altLang="zh-CN" dirty="0"/>
              <a:t>9</a:t>
            </a:r>
            <a:r>
              <a:rPr lang="zh-CN" altLang="en-US" dirty="0"/>
              <a:t>月</a:t>
            </a:r>
            <a:r>
              <a:rPr lang="en-US" altLang="zh-CN" dirty="0"/>
              <a:t>4</a:t>
            </a:r>
            <a:r>
              <a:rPr lang="zh-CN" altLang="en-US" dirty="0"/>
              <a:t>日通过了专利法修正案，对专利保护范围、保护期限、强制许可及执法作出了重要修改。</a:t>
            </a:r>
            <a:r>
              <a:rPr lang="en-US" altLang="zh-CN" dirty="0"/>
              <a:t>2000</a:t>
            </a:r>
            <a:r>
              <a:rPr lang="zh-CN" altLang="en-US" dirty="0"/>
              <a:t>年，我国再次对专利法进行了修改，主要是针对专利的法律纠纷问题作了修改，也为中国加入世界贸易组织 </a:t>
            </a:r>
            <a:r>
              <a:rPr lang="en-US" altLang="zh-CN" dirty="0"/>
              <a:t>(WTO)  </a:t>
            </a:r>
            <a:r>
              <a:rPr lang="zh-CN" altLang="en-US" dirty="0"/>
              <a:t>作准备。从专利角度看，我国现行的专利法在专利的保护范围、保护期限、保护力度等方面已基本达到</a:t>
            </a:r>
            <a:r>
              <a:rPr lang="en-US" altLang="zh-CN" dirty="0"/>
              <a:t>WTO</a:t>
            </a:r>
            <a:r>
              <a:rPr lang="zh-CN" altLang="en-US" dirty="0"/>
              <a:t>的</a:t>
            </a:r>
            <a:r>
              <a:rPr lang="en-US" altLang="zh-CN" dirty="0"/>
              <a:t>《</a:t>
            </a:r>
            <a:r>
              <a:rPr lang="zh-CN" altLang="en-US" dirty="0"/>
              <a:t>与贸易有关的知识产权协议</a:t>
            </a:r>
            <a:r>
              <a:rPr lang="en-US" altLang="zh-CN" dirty="0"/>
              <a:t>》(TRIPs) </a:t>
            </a:r>
            <a:r>
              <a:rPr lang="zh-CN" altLang="en-US" dirty="0"/>
              <a:t>的要求。中国加入</a:t>
            </a:r>
            <a:r>
              <a:rPr lang="en-US" altLang="zh-CN" dirty="0"/>
              <a:t>WTO</a:t>
            </a:r>
            <a:r>
              <a:rPr lang="zh-CN" altLang="en-US" dirty="0"/>
              <a:t>对专利制度本身没有很大的影响，但由于 </a:t>
            </a:r>
            <a:r>
              <a:rPr lang="en-US" altLang="zh-CN" dirty="0"/>
              <a:t>TRIPs</a:t>
            </a:r>
            <a:r>
              <a:rPr lang="zh-CN" altLang="en-US" dirty="0"/>
              <a:t>引入了</a:t>
            </a:r>
            <a:r>
              <a:rPr lang="en-US" altLang="zh-CN" dirty="0"/>
              <a:t>WTO</a:t>
            </a:r>
            <a:r>
              <a:rPr lang="zh-CN" altLang="en-US" dirty="0"/>
              <a:t>的争端解决机制，将使执法相对加强。</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专利资产的相关法规</a:t>
            </a:r>
            <a:endParaRPr lang="zh-CN"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依据</a:t>
            </a:r>
            <a:r>
              <a:rPr lang="en-US" altLang="zh-CN" dirty="0"/>
              <a:t>《</a:t>
            </a:r>
            <a:r>
              <a:rPr lang="zh-CN" altLang="en-US" dirty="0"/>
              <a:t>专利法</a:t>
            </a:r>
            <a:r>
              <a:rPr lang="en-US" altLang="zh-CN" dirty="0"/>
              <a:t>》</a:t>
            </a:r>
            <a:r>
              <a:rPr lang="zh-CN" altLang="en-US" dirty="0"/>
              <a:t>规定，专利权具有特定的权利主体，而且由于专利能够使其权利主体依据法律获得合法的垄断地位，从而为权利主体带来经济收益。因此，专利可以被称为资产，而它的涵义也就是，能为其权利所有者带来未来经济收益。</a:t>
            </a:r>
            <a:endParaRPr lang="zh-CN" altLang="en-US" dirty="0"/>
          </a:p>
          <a:p>
            <a:r>
              <a:rPr lang="en-US" altLang="zh-CN" dirty="0"/>
              <a:t>《</a:t>
            </a:r>
            <a:r>
              <a:rPr lang="zh-CN" altLang="en-US" dirty="0"/>
              <a:t>资产评估准则</a:t>
            </a:r>
            <a:r>
              <a:rPr lang="en-US" altLang="zh-CN" dirty="0"/>
              <a:t>——</a:t>
            </a:r>
            <a:r>
              <a:rPr lang="zh-CN" altLang="en-US" dirty="0"/>
              <a:t>无形资产</a:t>
            </a:r>
            <a:r>
              <a:rPr lang="en-US" altLang="zh-CN" dirty="0"/>
              <a:t>》</a:t>
            </a:r>
            <a:r>
              <a:rPr lang="zh-CN" altLang="en-US" dirty="0"/>
              <a:t>对无形资产给出的定义是：无形资产是指特定主体所控制的，不具有实物形态，对生产经营长期发挥作用且能带来经济利益的资源。专利资产是一种典型的无形资产，相比其他无形资产而言，专利资产是指申请了专利，受专利法保护的一种技术的无形资产。它包括了已申请了专利的技术及已获批准的专利技术。</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专利资产的涵义及其特征</a:t>
            </a:r>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当然，那些已失效 的专利申请或专利，由于已不受专利法的保护，就不能构成专利资产。而那些没有经济价值的专利，也不能构成专利资产，也就是说，拥有一项专利，并不能说就具有专利资产，只有那些符合资产定义的专利才构成专利资产。</a:t>
            </a:r>
            <a:endParaRPr lang="zh-CN" altLang="en-US" dirty="0"/>
          </a:p>
          <a:p>
            <a:r>
              <a:rPr lang="zh-CN" altLang="en-US" dirty="0"/>
              <a:t>从专利资产的类型来分析，专利资产又可分为若干种。</a:t>
            </a:r>
            <a:endParaRPr lang="zh-CN" altLang="en-US" dirty="0"/>
          </a:p>
          <a:p>
            <a:r>
              <a:rPr lang="zh-CN" altLang="en-US" dirty="0"/>
              <a:t>从专利种类特性而言，专利资产包括了发明专利资产、实用新型专利 资产和外观设计专利资产。</a:t>
            </a:r>
            <a:endParaRPr lang="zh-CN" altLang="en-US" dirty="0"/>
          </a:p>
          <a:p>
            <a:r>
              <a:rPr lang="zh-CN" altLang="en-US" dirty="0"/>
              <a:t>从地域特性而言，专利资产包括国际专利资产、某国专利资产和我国专利资产。</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专利资产的涵义及其特征</a:t>
            </a:r>
            <a:endParaRPr lang="zh-CN"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从专利的技术应用特性而言，专利资产包括方法类专利资产和产品类专利资产。</a:t>
            </a:r>
            <a:endParaRPr lang="zh-CN" altLang="en-US" dirty="0"/>
          </a:p>
          <a:p>
            <a:r>
              <a:rPr lang="zh-CN" altLang="en-US" dirty="0"/>
              <a:t>从专利的技术进步特性而言，专利资产包括开创性专利资产、改进性专利资产、组合性专利资产、应用性专利资产。</a:t>
            </a:r>
            <a:endParaRPr lang="zh-CN" altLang="en-US" dirty="0"/>
          </a:p>
          <a:p>
            <a:r>
              <a:rPr lang="zh-CN" altLang="en-US" dirty="0"/>
              <a:t>从专利的技术成熟性而言，专利资产包括研发阶段、发展阶段、成熟阶段及衰退阶段的专利资产。</a:t>
            </a:r>
            <a:endParaRPr lang="zh-CN" altLang="en-US" dirty="0"/>
          </a:p>
          <a:p>
            <a:r>
              <a:rPr lang="zh-CN" altLang="en-US" dirty="0"/>
              <a:t>从专利的法律状态而言，专利资产包括申请待批专利资产、已批专利资产、处于无效审理专利资产或争议专利资产。</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专利资产的涵义及其特征</a:t>
            </a:r>
            <a:endParaRPr lang="zh-CN" alt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072664"/>
            <a:ext cx="6198871" cy="345947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专利作为依法获得特定权利的资产，是一种技术型无形资产，虽然它 们具有资产的两个特征，但与一般资产相比，仍存在着明显的差别。这些 差别导致专利资产价值的评估与一般资产不同，这就要求评估人员在对专 利资产进行评估过程中，应针对专利了解资产的特征。专利资产具有以下 几个特征。</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二、专利资产的特点</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专利资产的涵义及其特征</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专利资产的法律特性主要由于专利资产是依专利权而形成的资产，而专利权是依</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专利法</a:t>
            </a: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而界定的权利。这些特性包括以下几个方面。</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专利资产具有垄断性。专利资产具有的垄断性是由法律赋予专利权利人一段时间内对该资产的垄断，这是专利获得超额经济收益的保证。</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二、专利资产的特点</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（一）专利资产具有法律特性</a:t>
            </a:r>
            <a:endParaRPr lang="zh-CN" altLang="en-US"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专利资产的涵义及其特征</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(2)</a:t>
            </a:r>
            <a:r>
              <a:rPr lang="zh-CN" altLang="en-US" dirty="0"/>
              <a:t>专利资产具有时效性。专利资产的时效性是指其权利的时限是由 法律规定的。我国</a:t>
            </a:r>
            <a:r>
              <a:rPr lang="en-US" altLang="zh-CN" dirty="0"/>
              <a:t>《</a:t>
            </a:r>
            <a:r>
              <a:rPr lang="zh-CN" altLang="en-US" dirty="0"/>
              <a:t>专利法</a:t>
            </a:r>
            <a:r>
              <a:rPr lang="en-US" altLang="zh-CN" dirty="0"/>
              <a:t>》</a:t>
            </a:r>
            <a:r>
              <a:rPr lang="zh-CN" altLang="en-US" dirty="0"/>
              <a:t>对三种专利的保护期限作了明确的规定，即一旦超过规定的保护期限，</a:t>
            </a:r>
            <a:r>
              <a:rPr lang="en-US" altLang="zh-CN" dirty="0"/>
              <a:t>《</a:t>
            </a:r>
            <a:r>
              <a:rPr lang="zh-CN" altLang="en-US" dirty="0"/>
              <a:t>专利法</a:t>
            </a:r>
            <a:r>
              <a:rPr lang="en-US" altLang="zh-CN" dirty="0"/>
              <a:t>》</a:t>
            </a:r>
            <a:r>
              <a:rPr lang="zh-CN" altLang="en-US" dirty="0"/>
              <a:t>将不再提供保护，则该技术成为公知技术，不再为其权利所有者带来超额经济收益，也就不具有无形资产价值。</a:t>
            </a:r>
            <a:endParaRPr lang="zh-CN" altLang="en-US" dirty="0"/>
          </a:p>
          <a:p>
            <a:r>
              <a:rPr lang="en-US" altLang="zh-CN" dirty="0"/>
              <a:t>(3)</a:t>
            </a:r>
            <a:r>
              <a:rPr lang="zh-CN" altLang="en-US" dirty="0"/>
              <a:t>专利资产具有地域性。专利资产的地域性是指一项技术仅在其获得专利权的国家或地区，依当地法律的规定获得保护。这是由于</a:t>
            </a:r>
            <a:r>
              <a:rPr lang="en-US" altLang="zh-CN" dirty="0"/>
              <a:t>《</a:t>
            </a:r>
            <a:r>
              <a:rPr lang="zh-CN" altLang="en-US" dirty="0"/>
              <a:t>专利法</a:t>
            </a:r>
            <a:r>
              <a:rPr lang="en-US" altLang="zh-CN" dirty="0"/>
              <a:t>》</a:t>
            </a:r>
            <a:r>
              <a:rPr lang="zh-CN" altLang="en-US" dirty="0"/>
              <a:t>是一部国内法，专利资产的地域性对国外专利技术及国内专利技术在国际或国内市场的价值有决定性作用。</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专利资产的涵义及其特征</a:t>
            </a:r>
            <a:endParaRPr lang="zh-CN" alt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en-US" altLang="zh-CN" dirty="0"/>
              <a:t>(4)</a:t>
            </a:r>
            <a:r>
              <a:rPr lang="zh-CN" altLang="en-US" dirty="0"/>
              <a:t>专利资产具有不稳定性。由于专利权在授权以后，专利权随时可能因各种原因而失效，如未缴纳年费或是经过无效程序都可能导致丧失专利权，因此，专利成为资产的前提为专利是有效专利。对专利有效性的核实，不能仅凭专利证书确知该专利的有效性。专利证书虽是依法授予专利权的凭证，但根据我国专利管理制度，专利在授权以后，失效后的专利证书国家并未收回，而是在</a:t>
            </a:r>
            <a:r>
              <a:rPr lang="en-US" altLang="zh-CN" dirty="0"/>
              <a:t>《</a:t>
            </a:r>
            <a:r>
              <a:rPr lang="zh-CN" altLang="en-US" dirty="0"/>
              <a:t>专利公报</a:t>
            </a:r>
            <a:r>
              <a:rPr lang="en-US" altLang="zh-CN" dirty="0"/>
              <a:t>》</a:t>
            </a:r>
            <a:r>
              <a:rPr lang="zh-CN" altLang="en-US" dirty="0"/>
              <a:t>上予以公告作废，但是作废的专利 ”证书仍保留在原专利权人手中。</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专利资产的涵义及其特征</a:t>
            </a:r>
            <a:endParaRPr lang="zh-CN" altLang="en-US"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因此，不能仅以专利证书证明专利权的有 效性，还必须要求委托方提供国家知识产权局出具的确权证明，或提供国家知识产权局出具的专利登记簿副本，还可通过检索，确认该专利权的法律状态是否有效。对于已向国家知识产权局提出专利授权申请并正在受理 中的专利申请权，要核实国家知识产权局发出的受理通知书和缴费单据等。</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专利资产的涵义及其特征</a:t>
            </a:r>
            <a:endParaRPr lang="zh-CN" alt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460" y="927259"/>
            <a:ext cx="6206490" cy="3798304"/>
          </a:xfrm>
        </p:spPr>
        <p:txBody>
          <a:bodyPr/>
          <a:lstStyle/>
          <a:p>
            <a:r>
              <a:rPr lang="zh-CN" altLang="en-US" dirty="0"/>
              <a:t>另外，由于我国对实用新型专利实行“初步审查”制度，很多已授权的实用新型专利是不符合专利法的要求的。因此，即使是有效的实用新型专利，仍有可能因不具备“三性”，经过无效程序丧失专利权。下面的例子，就是一个已经授权的实用新型专利，经过无效程序丧失专利权的实例，也就丧失了作为资产的条件。在无效程序中，关键是对专利性的判断。在此例中，对判断过程进行了比较详细的描述，对于评估人员而言，在对专利技术资产进行评估的过程中，应首先对委估对象采用相同的方法，判断其权利的稳定性，而后再进行评估。</a:t>
            </a:r>
            <a:endParaRPr lang="zh-CN" altLang="en-US" dirty="0"/>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7" name="标题 2"/>
          <p:cNvSpPr txBox="1"/>
          <p:nvPr/>
        </p:nvSpPr>
        <p:spPr>
          <a:xfrm>
            <a:off x="495283" y="82099"/>
            <a:ext cx="5716299" cy="350759"/>
          </a:xfrm>
          <a:prstGeom prst="rect">
            <a:avLst/>
          </a:prstGeom>
        </p:spPr>
        <p:txBody>
          <a:bodyPr anchor="t">
            <a:noAutofit/>
          </a:bodyPr>
          <a:lstStyle>
            <a:lvl1pPr algn="l" defTabSz="685800" rtl="0" eaLnBrk="1" latinLnBrk="0" hangingPunct="1">
              <a:lnSpc>
                <a:spcPct val="90000"/>
              </a:lnSpc>
              <a:spcBef>
                <a:spcPct val="0"/>
              </a:spcBef>
              <a:buNone/>
              <a:defRPr sz="1800" kern="1200" baseline="0">
                <a:solidFill>
                  <a:schemeClr val="tx1"/>
                </a:solidFill>
                <a:latin typeface="Times New Roman" panose="02020603050405020304" pitchFamily="18" charset="0"/>
                <a:ea typeface="黑体" panose="02010609060101010101" pitchFamily="49" charset="-122"/>
                <a:cs typeface="+mj-cs"/>
              </a:defRPr>
            </a:lvl1pPr>
          </a:lstStyle>
          <a:p>
            <a:r>
              <a:rPr lang="zh-CN" altLang="en-US" dirty="0"/>
              <a:t>专利资产的涵义及其特征</a:t>
            </a:r>
            <a:endParaRPr lang="zh-CN" alt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p:nvPr/>
        </p:nvSpPr>
        <p:spPr>
          <a:xfrm>
            <a:off x="259080" y="1507104"/>
            <a:ext cx="6198871" cy="3025035"/>
          </a:xfrm>
          <a:prstGeom prst="rect">
            <a:avLst/>
          </a:prstGeom>
        </p:spPr>
        <p:txBody>
          <a:bodyPr vert="horz" lIns="91440" tIns="45720" rIns="91440" bIns="45720" rtlCol="0">
            <a:noAutofit/>
          </a:bodyPr>
          <a:lstStyle/>
          <a:p>
            <a:pPr marL="0" marR="0" lvl="0" indent="381635" algn="l" defTabSz="6858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专利法保护的对象即具有新颖性、创造性和实用性的技术方案，因此专利资产也相应地具有技术特性，具体包括以下几个方面。</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a:p>
            <a:pPr marL="0" marR="0" lvl="0" indent="381635" algn="l" defTabSz="6858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(1)</a:t>
            </a: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专利资产的技术公开性。专利法的实质是以给予专利权人一段时期的技术垄断换取技术的公开，从而促进技术进步及科技创新，因此专利资产具有技术公开性。</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endParaRPr>
          </a:p>
        </p:txBody>
      </p:sp>
      <p:sp>
        <p:nvSpPr>
          <p:cNvPr id="10" name="文本框 3"/>
          <p:cNvSpPr txBox="1"/>
          <p:nvPr/>
        </p:nvSpPr>
        <p:spPr>
          <a:xfrm>
            <a:off x="259080" y="703332"/>
            <a:ext cx="3921065" cy="369332"/>
          </a:xfrm>
          <a:prstGeom prst="rect">
            <a:avLst/>
          </a:prstGeom>
          <a:noFill/>
        </p:spPr>
        <p:txBody>
          <a:bodyPr wrap="square" rtlCol="0">
            <a:spAutoFit/>
          </a:bodyPr>
          <a:lstStyle/>
          <a:p>
            <a:r>
              <a:rPr lang="zh-CN" altLang="en-US" sz="1800" dirty="0">
                <a:solidFill>
                  <a:srgbClr val="0070C0"/>
                </a:solidFill>
                <a:latin typeface="Times New Roman" panose="02020603050405020304" pitchFamily="18" charset="0"/>
                <a:ea typeface="黑体" panose="02010609060101010101" pitchFamily="49" charset="-122"/>
              </a:rPr>
              <a:t>二、专利资产的特点</a:t>
            </a:r>
            <a:endParaRPr lang="zh-CN" altLang="en-US" sz="1800" dirty="0">
              <a:solidFill>
                <a:srgbClr val="0070C0"/>
              </a:solidFill>
              <a:latin typeface="Times New Roman" panose="02020603050405020304" pitchFamily="18" charset="0"/>
              <a:ea typeface="黑体" panose="02010609060101010101" pitchFamily="49" charset="-122"/>
            </a:endParaRPr>
          </a:p>
        </p:txBody>
      </p:sp>
      <p:sp>
        <p:nvSpPr>
          <p:cNvPr id="11" name="文本框 4"/>
          <p:cNvSpPr txBox="1"/>
          <p:nvPr/>
        </p:nvSpPr>
        <p:spPr>
          <a:xfrm>
            <a:off x="259080" y="1173248"/>
            <a:ext cx="5320289" cy="338554"/>
          </a:xfrm>
          <a:prstGeom prst="rect">
            <a:avLst/>
          </a:prstGeom>
          <a:noFill/>
        </p:spPr>
        <p:txBody>
          <a:bodyPr wrap="square" rtlCol="0">
            <a:spAutoFit/>
          </a:bodyPr>
          <a:lstStyle/>
          <a:p>
            <a:pPr indent="381635"/>
            <a:r>
              <a:rPr lang="zh-CN" altLang="en-US" sz="1600" dirty="0">
                <a:solidFill>
                  <a:srgbClr val="0070C0"/>
                </a:solidFill>
                <a:latin typeface="Times New Roman" panose="02020603050405020304" pitchFamily="18" charset="0"/>
                <a:ea typeface="黑体" panose="02010609060101010101" pitchFamily="49" charset="-122"/>
              </a:rPr>
              <a:t>（二）专利资产具有技术特性</a:t>
            </a:r>
            <a:endParaRPr lang="zh-CN" altLang="en-US" sz="1600" dirty="0">
              <a:solidFill>
                <a:srgbClr val="0070C0"/>
              </a:solidFill>
              <a:latin typeface="Times New Roman" panose="02020603050405020304" pitchFamily="18" charset="0"/>
              <a:ea typeface="黑体" panose="02010609060101010101" pitchFamily="49" charset="-122"/>
            </a:endParaRPr>
          </a:p>
        </p:txBody>
      </p:sp>
      <p:sp>
        <p:nvSpPr>
          <p:cNvPr id="2" name="灯片编号占位符 1"/>
          <p:cNvSpPr>
            <a:spLocks noGrp="1"/>
          </p:cNvSpPr>
          <p:nvPr>
            <p:ph type="sldNum" sz="quarter" idx="12"/>
          </p:nvPr>
        </p:nvSpPr>
        <p:spPr/>
        <p:txBody>
          <a:bodyPr/>
          <a:lstStyle/>
          <a:p>
            <a:fld id="{B2A22D7C-07C0-466A-B7C1-4D2DC217BFFC}" type="slidenum">
              <a:rPr lang="zh-CN" altLang="en-US" smtClean="0"/>
            </a:fld>
            <a:endParaRPr lang="zh-CN" altLang="en-US"/>
          </a:p>
        </p:txBody>
      </p:sp>
      <p:sp>
        <p:nvSpPr>
          <p:cNvPr id="3" name="标题 2"/>
          <p:cNvSpPr>
            <a:spLocks noGrp="1"/>
          </p:cNvSpPr>
          <p:nvPr>
            <p:ph type="title"/>
          </p:nvPr>
        </p:nvSpPr>
        <p:spPr>
          <a:xfrm>
            <a:off x="495283" y="82099"/>
            <a:ext cx="5716299" cy="350759"/>
          </a:xfrm>
          <a:prstGeom prst="rect">
            <a:avLst/>
          </a:prstGeom>
        </p:spPr>
        <p:txBody>
          <a:bodyPr/>
          <a:lstStyle/>
          <a:p>
            <a:r>
              <a:rPr lang="zh-CN" altLang="en-US" dirty="0"/>
              <a:t>专利资产的涵义及其特征</a:t>
            </a:r>
            <a:endParaRPr lang="zh-CN" altLang="en-US" dirty="0"/>
          </a:p>
        </p:txBody>
      </p:sp>
      <p:sp>
        <p:nvSpPr>
          <p:cNvPr id="4" name="矩形 3"/>
          <p:cNvSpPr/>
          <p:nvPr/>
        </p:nvSpPr>
        <p:spPr>
          <a:xfrm>
            <a:off x="-1905000" y="1"/>
            <a:ext cx="1823918" cy="51435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rPr>
              <a:t>根据</a:t>
            </a:r>
            <a:r>
              <a:rPr lang="zh-CN" altLang="en-US" b="1">
                <a:solidFill>
                  <a:schemeClr val="tx1"/>
                </a:solidFill>
              </a:rPr>
              <a:t>实际情况添加不同层级标题</a:t>
            </a:r>
            <a:endParaRPr lang="zh-CN" altLang="en-US" b="1" dirty="0">
              <a:solidFill>
                <a:schemeClr val="tx1"/>
              </a:solidFill>
            </a:endParaRPr>
          </a:p>
        </p:txBody>
      </p:sp>
    </p:spTree>
  </p:cSld>
  <p:clrMapOvr>
    <a:masterClrMapping/>
  </p:clrMapOvr>
</p:sld>
</file>

<file path=ppt/tags/tag1.xml><?xml version="1.0" encoding="utf-8"?>
<p:tagLst xmlns:p="http://schemas.openxmlformats.org/presentationml/2006/main">
  <p:tag name="MH" val="20191105133056"/>
  <p:tag name="MH_LIBRARY" val="GRAPHIC"/>
  <p:tag name="MH_TYPE" val="Other"/>
  <p:tag name="MH_ORDER" val="1"/>
</p:tagLst>
</file>

<file path=ppt/tags/tag2.xml><?xml version="1.0" encoding="utf-8"?>
<p:tagLst xmlns:p="http://schemas.openxmlformats.org/presentationml/2006/main">
  <p:tag name="MH" val="20191105133056"/>
  <p:tag name="MH_LIBRARY" val="GRAPHIC"/>
  <p:tag name="MH_TYPE" val="Other"/>
  <p:tag name="MH_ORDER" val="2"/>
</p:tagLst>
</file>

<file path=ppt/tags/tag3.xml><?xml version="1.0" encoding="utf-8"?>
<p:tagLst xmlns:p="http://schemas.openxmlformats.org/presentationml/2006/main">
  <p:tag name="MH" val="20191105133056"/>
  <p:tag name="MH_LIBRARY" val="GRAPHIC"/>
  <p:tag name="MH_TYPE" val="Other"/>
  <p:tag name="MH_ORDER" val="4"/>
</p:tagLst>
</file>

<file path=ppt/tags/tag4.xml><?xml version="1.0" encoding="utf-8"?>
<p:tagLst xmlns:p="http://schemas.openxmlformats.org/presentationml/2006/main">
  <p:tag name="commondata" val="eyJoZGlkIjoiZjZmOTc2ZjQzOGQzNjA4YzkyYjZkNmVjMzdlMGI0YjMifQ=="/>
</p:tagLst>
</file>

<file path=ppt/theme/theme1.xml><?xml version="1.0" encoding="utf-8"?>
<a:theme xmlns:a="http://schemas.openxmlformats.org/drawingml/2006/main" name="水利类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安全工程模板</Template>
  <TotalTime>0</TotalTime>
  <Words>27050</Words>
  <Application>WPS 演示</Application>
  <PresentationFormat>全屏显示(16:9)</PresentationFormat>
  <Paragraphs>1194</Paragraphs>
  <Slides>142</Slides>
  <Notes>23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142</vt:i4>
      </vt:variant>
    </vt:vector>
  </HeadingPairs>
  <TitlesOfParts>
    <vt:vector size="152" baseType="lpstr">
      <vt:lpstr>Arial</vt:lpstr>
      <vt:lpstr>宋体</vt:lpstr>
      <vt:lpstr>Wingdings</vt:lpstr>
      <vt:lpstr>黑体</vt:lpstr>
      <vt:lpstr>Times New Roman</vt:lpstr>
      <vt:lpstr>印品黑体</vt:lpstr>
      <vt:lpstr>Calibri</vt:lpstr>
      <vt:lpstr>微软雅黑</vt:lpstr>
      <vt:lpstr>Arial Unicode MS</vt:lpstr>
      <vt:lpstr>水利类模板</vt:lpstr>
      <vt:lpstr>专利资产的评估</vt:lpstr>
      <vt:lpstr>PowerPoint 演示文稿</vt:lpstr>
      <vt:lpstr>PowerPoint 演示文稿</vt:lpstr>
      <vt:lpstr>专利资产的相关法规</vt:lpstr>
      <vt:lpstr>专利资产的相关法规</vt:lpstr>
      <vt:lpstr>PowerPoint 演示文稿</vt:lpstr>
      <vt:lpstr>PowerPoint 演示文稿</vt:lpstr>
      <vt:lpstr>专利资产的相关法规</vt:lpstr>
      <vt:lpstr>PowerPoint 演示文稿</vt:lpstr>
      <vt:lpstr>PowerPoint 演示文稿</vt:lpstr>
      <vt:lpstr>专利资产的相关法规</vt:lpstr>
      <vt:lpstr>专利资产的相关法规</vt:lpstr>
      <vt:lpstr>PowerPoint 演示文稿</vt:lpstr>
      <vt:lpstr>专利资产的相关法规</vt:lpstr>
      <vt:lpstr>PowerPoint 演示文稿</vt:lpstr>
      <vt:lpstr>PowerPoint 演示文稿</vt:lpstr>
      <vt:lpstr>PowerPoint 演示文稿</vt:lpstr>
      <vt:lpstr>PowerPoint 演示文稿</vt:lpstr>
      <vt:lpstr>PowerPoint 演示文稿</vt:lpstr>
      <vt:lpstr>专利资产的相关法规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专利资产的相关法规</vt:lpstr>
      <vt:lpstr>PowerPoint 演示文稿</vt:lpstr>
      <vt:lpstr>PowerPoint 演示文稿</vt:lpstr>
      <vt:lpstr>PowerPoint 演示文稿</vt:lpstr>
      <vt:lpstr>PowerPoint 演示文稿</vt:lpstr>
      <vt:lpstr>PowerPoint 演示文稿</vt:lpstr>
      <vt:lpstr>专利资产的相关法规</vt:lpstr>
      <vt:lpstr>PowerPoint 演示文稿</vt:lpstr>
      <vt:lpstr>PowerPoint 演示文稿</vt:lpstr>
      <vt:lpstr>PowerPoint 演示文稿</vt:lpstr>
      <vt:lpstr>专利资产的相关法规</vt:lpstr>
      <vt:lpstr>PowerPoint 演示文稿</vt:lpstr>
      <vt:lpstr>PowerPoint 演示文稿</vt:lpstr>
      <vt:lpstr>专利资产的相关法规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专利资产的相关法规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专利资产的涵义及其特征</vt:lpstr>
      <vt:lpstr>PowerPoint 演示文稿</vt:lpstr>
      <vt:lpstr>PowerPoint 演示文稿</vt:lpstr>
      <vt:lpstr>PowerPoint 演示文稿</vt:lpstr>
      <vt:lpstr>专利资产的涵义及其特征</vt:lpstr>
      <vt:lpstr>专利资产的涵义及其特征</vt:lpstr>
      <vt:lpstr>PowerPoint 演示文稿</vt:lpstr>
      <vt:lpstr>PowerPoint 演示文稿</vt:lpstr>
      <vt:lpstr>PowerPoint 演示文稿</vt:lpstr>
      <vt:lpstr>PowerPoint 演示文稿</vt:lpstr>
      <vt:lpstr>专利资产的涵义及其特征</vt:lpstr>
      <vt:lpstr>PowerPoint 演示文稿</vt:lpstr>
      <vt:lpstr>专利资产的涵义及其特征</vt:lpstr>
      <vt:lpstr>PowerPoint 演示文稿</vt:lpstr>
      <vt:lpstr>PowerPoint 演示文稿</vt:lpstr>
      <vt:lpstr>PowerPoint 演示文稿</vt:lpstr>
      <vt:lpstr>专利资产评估的目的及作用</vt:lpstr>
      <vt:lpstr>PowerPoint 演示文稿</vt:lpstr>
      <vt:lpstr>PowerPoint 演示文稿</vt:lpstr>
      <vt:lpstr>PowerPoint 演示文稿</vt:lpstr>
      <vt:lpstr>PowerPoint 演示文稿</vt:lpstr>
      <vt:lpstr>专利资产评估的目的及作用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我国在专利资产评估方面存在的主要问题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我国在专利资产评估方面存在的主要问题</vt:lpstr>
      <vt:lpstr>PowerPoint 演示文稿</vt:lpstr>
      <vt:lpstr>PowerPoint 演示文稿</vt:lpstr>
      <vt:lpstr>我国在专利资产评估方面存在的主要问题</vt:lpstr>
      <vt:lpstr>PowerPoint 演示文稿</vt:lpstr>
      <vt:lpstr>我国在专利资产评估方面存在的主要问题</vt:lpstr>
      <vt:lpstr>PowerPoint 演示文稿</vt:lpstr>
      <vt:lpstr>PowerPoint 演示文稿</vt:lpstr>
      <vt:lpstr>谢 谢 大 家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安全工程模板</dc:title>
  <dc:creator>ting wang</dc:creator>
  <cp:lastModifiedBy>小明</cp:lastModifiedBy>
  <cp:revision>18</cp:revision>
  <dcterms:created xsi:type="dcterms:W3CDTF">2023-12-11T01:04:00Z</dcterms:created>
  <dcterms:modified xsi:type="dcterms:W3CDTF">2024-02-05T03:58:56Z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5E0646EAC5D74F328CE481800AAC1322_12</vt:lpwstr>
  </property>
  <property fmtid="{D5CDD505-2E9C-101B-9397-08002B2CF9AE}" pid="3" name="KSOProductBuildVer">
    <vt:lpwstr>2052-12.1.0.16309</vt:lpwstr>
  </property>
</Properties>
</file>