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8"/>
  </p:notesMasterIdLst>
  <p:sldIdLst>
    <p:sldId id="256" r:id="rId3"/>
    <p:sldId id="459" r:id="rId4"/>
    <p:sldId id="507" r:id="rId5"/>
    <p:sldId id="508" r:id="rId6"/>
    <p:sldId id="509" r:id="rId7"/>
    <p:sldId id="523" r:id="rId8"/>
    <p:sldId id="524" r:id="rId9"/>
    <p:sldId id="525" r:id="rId10"/>
    <p:sldId id="526" r:id="rId11"/>
    <p:sldId id="532" r:id="rId12"/>
    <p:sldId id="533" r:id="rId13"/>
    <p:sldId id="527" r:id="rId14"/>
    <p:sldId id="528" r:id="rId15"/>
    <p:sldId id="529" r:id="rId16"/>
    <p:sldId id="530" r:id="rId17"/>
    <p:sldId id="553" r:id="rId18"/>
    <p:sldId id="554" r:id="rId19"/>
    <p:sldId id="555" r:id="rId20"/>
    <p:sldId id="531" r:id="rId21"/>
    <p:sldId id="556" r:id="rId22"/>
    <p:sldId id="510" r:id="rId23"/>
    <p:sldId id="557" r:id="rId24"/>
    <p:sldId id="558" r:id="rId25"/>
    <p:sldId id="559" r:id="rId26"/>
    <p:sldId id="560" r:id="rId27"/>
    <p:sldId id="511" r:id="rId28"/>
    <p:sldId id="561" r:id="rId29"/>
    <p:sldId id="572" r:id="rId30"/>
    <p:sldId id="595" r:id="rId31"/>
    <p:sldId id="596" r:id="rId32"/>
    <p:sldId id="562" r:id="rId33"/>
    <p:sldId id="563" r:id="rId34"/>
    <p:sldId id="597" r:id="rId35"/>
    <p:sldId id="598" r:id="rId36"/>
    <p:sldId id="564" r:id="rId37"/>
    <p:sldId id="565" r:id="rId38"/>
    <p:sldId id="599" r:id="rId39"/>
    <p:sldId id="601" r:id="rId40"/>
    <p:sldId id="602" r:id="rId41"/>
    <p:sldId id="600" r:id="rId42"/>
    <p:sldId id="566" r:id="rId43"/>
    <p:sldId id="603" r:id="rId44"/>
    <p:sldId id="567" r:id="rId45"/>
    <p:sldId id="604" r:id="rId46"/>
    <p:sldId id="605" r:id="rId47"/>
    <p:sldId id="606" r:id="rId48"/>
    <p:sldId id="568" r:id="rId49"/>
    <p:sldId id="607" r:id="rId50"/>
    <p:sldId id="608" r:id="rId51"/>
    <p:sldId id="609" r:id="rId52"/>
    <p:sldId id="610" r:id="rId53"/>
    <p:sldId id="611" r:id="rId54"/>
    <p:sldId id="613" r:id="rId55"/>
    <p:sldId id="614" r:id="rId56"/>
    <p:sldId id="569" r:id="rId57"/>
    <p:sldId id="615" r:id="rId58"/>
    <p:sldId id="616" r:id="rId59"/>
    <p:sldId id="617" r:id="rId60"/>
    <p:sldId id="618" r:id="rId61"/>
    <p:sldId id="619" r:id="rId62"/>
    <p:sldId id="620" r:id="rId63"/>
    <p:sldId id="621" r:id="rId64"/>
    <p:sldId id="622" r:id="rId65"/>
    <p:sldId id="623" r:id="rId66"/>
    <p:sldId id="570" r:id="rId67"/>
    <p:sldId id="571" r:id="rId68"/>
    <p:sldId id="624" r:id="rId69"/>
    <p:sldId id="625" r:id="rId70"/>
    <p:sldId id="626" r:id="rId71"/>
    <p:sldId id="628" r:id="rId72"/>
    <p:sldId id="629" r:id="rId73"/>
    <p:sldId id="630" r:id="rId74"/>
    <p:sldId id="631" r:id="rId75"/>
    <p:sldId id="632" r:id="rId76"/>
    <p:sldId id="261" r:id="rId77"/>
  </p:sldIdLst>
  <p:sldSz cx="12190730" cy="6858000"/>
  <p:notesSz cx="6858000" cy="9144000"/>
  <p:custDataLst>
    <p:tags r:id="rId82"/>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345" userDrawn="1">
          <p15:clr>
            <a:srgbClr val="A4A3A4"/>
          </p15:clr>
        </p15:guide>
        <p15:guide id="2" pos="381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104" d="100"/>
          <a:sy n="104" d="100"/>
        </p:scale>
        <p:origin x="-192" y="-90"/>
      </p:cViewPr>
      <p:guideLst>
        <p:guide orient="horz" pos="2345"/>
        <p:guide pos="3817"/>
      </p:guideLst>
    </p:cSldViewPr>
  </p:slideViewPr>
  <p:notesTextViewPr>
    <p:cViewPr>
      <p:scale>
        <a:sx n="1" d="1"/>
        <a:sy n="1" d="1"/>
      </p:scale>
      <p:origin x="0" y="0"/>
    </p:cViewPr>
  </p:notesText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2" Type="http://schemas.openxmlformats.org/officeDocument/2006/relationships/tags" Target="tags/tag677.xml"/><Relationship Id="rId81" Type="http://schemas.openxmlformats.org/officeDocument/2006/relationships/tableStyles" Target="tableStyles.xml"/><Relationship Id="rId80" Type="http://schemas.openxmlformats.org/officeDocument/2006/relationships/viewProps" Target="viewProps.xml"/><Relationship Id="rId8" Type="http://schemas.openxmlformats.org/officeDocument/2006/relationships/slide" Target="slides/slide6.xml"/><Relationship Id="rId79" Type="http://schemas.openxmlformats.org/officeDocument/2006/relationships/presProps" Target="presProps.xml"/><Relationship Id="rId78" Type="http://schemas.openxmlformats.org/officeDocument/2006/relationships/notesMaster" Target="notesMasters/notesMaster1.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页眉占位符 1"/>
          <p:cNvSpPr>
            <a:spLocks noGrp="1" noChangeArrowheads="1"/>
          </p:cNvSpPr>
          <p:nvPr>
            <p:ph type="hdr" sz="quarter" idx="4294967295"/>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1" name="日期占位符 2"/>
          <p:cNvSpPr>
            <a:spLocks noGrp="1" noChangeArrowheads="1"/>
          </p:cNvSpPr>
          <p:nvPr>
            <p:ph type="dt" idx="1"/>
          </p:nvPr>
        </p:nvSpPr>
        <p:spPr bwMode="auto">
          <a:xfrm>
            <a:off x="3884613"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521BD973-F619-4072-9E9C-7222057AAF99}" type="datetime1">
              <a:rPr kumimoji="0" 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988" name="幻灯片图像占位符 3"/>
          <p:cNvSpPr>
            <a:spLocks noGrp="1" noRot="1" noChangeAspect="1"/>
          </p:cNvSpPr>
          <p:nvPr>
            <p:ph type="sldImg" idx="2"/>
          </p:nvPr>
        </p:nvSpPr>
        <p:spPr>
          <a:xfrm>
            <a:off x="382588" y="685800"/>
            <a:ext cx="6092825" cy="3429000"/>
          </a:xfrm>
          <a:prstGeom prst="rect">
            <a:avLst/>
          </a:prstGeom>
          <a:noFill/>
          <a:ln w="12700">
            <a:noFill/>
          </a:ln>
        </p:spPr>
      </p:sp>
      <p:sp>
        <p:nvSpPr>
          <p:cNvPr id="41989" name="备注占位符 4"/>
          <p:cNvSpPr>
            <a:spLocks noGrp="1" noRot="1" noChangeAspect="1"/>
          </p:cNvSpPr>
          <p:nvPr/>
        </p:nvSpPr>
        <p:spPr>
          <a:xfrm>
            <a:off x="685800" y="4343400"/>
            <a:ext cx="5486400" cy="4114800"/>
          </a:xfrm>
          <a:prstGeom prst="rect">
            <a:avLst/>
          </a:prstGeom>
          <a:noFill/>
          <a:ln w="12700">
            <a:noFill/>
          </a:ln>
        </p:spPr>
        <p:txBody>
          <a:bodyPr anchor="ctr" anchorCtr="0"/>
          <a:p>
            <a:pPr lvl="0" defTabSz="0">
              <a:spcBef>
                <a:spcPct val="30000"/>
              </a:spcBef>
            </a:pPr>
            <a:r>
              <a:rPr lang="zh-CN" altLang="en-US" sz="1200" dirty="0"/>
              <a:t>单击此处编辑母版文本样式</a:t>
            </a:r>
            <a:endParaRPr lang="zh-CN" altLang="en-US" sz="1200" dirty="0"/>
          </a:p>
          <a:p>
            <a:pPr lvl="0" defTabSz="0">
              <a:spcBef>
                <a:spcPct val="30000"/>
              </a:spcBef>
            </a:pPr>
            <a:r>
              <a:rPr lang="zh-CN" altLang="en-US" sz="1200" dirty="0"/>
              <a:t>第二级</a:t>
            </a:r>
            <a:endParaRPr lang="zh-CN" altLang="en-US" sz="1200" dirty="0"/>
          </a:p>
          <a:p>
            <a:pPr lvl="0" defTabSz="0">
              <a:spcBef>
                <a:spcPct val="30000"/>
              </a:spcBef>
            </a:pPr>
            <a:r>
              <a:rPr lang="zh-CN" altLang="en-US" sz="1200" dirty="0"/>
              <a:t>第三级</a:t>
            </a:r>
            <a:endParaRPr lang="zh-CN" altLang="en-US" sz="1200" dirty="0"/>
          </a:p>
          <a:p>
            <a:pPr lvl="0" defTabSz="0">
              <a:spcBef>
                <a:spcPct val="30000"/>
              </a:spcBef>
            </a:pPr>
            <a:r>
              <a:rPr lang="zh-CN" altLang="en-US" sz="1200" dirty="0"/>
              <a:t>第四级</a:t>
            </a:r>
            <a:endParaRPr lang="zh-CN" altLang="en-US" sz="1200" dirty="0"/>
          </a:p>
          <a:p>
            <a:pPr lvl="0" defTabSz="0">
              <a:spcBef>
                <a:spcPct val="30000"/>
              </a:spcBef>
            </a:pPr>
            <a:r>
              <a:rPr lang="zh-CN" altLang="en-US" sz="1200" dirty="0"/>
              <a:t>第五级</a:t>
            </a:r>
            <a:endParaRPr lang="en-US" altLang="zh-CN" sz="1200" dirty="0"/>
          </a:p>
        </p:txBody>
      </p:sp>
      <p:sp>
        <p:nvSpPr>
          <p:cNvPr id="2054" name="页脚占位符 5"/>
          <p:cNvSpPr>
            <a:spLocks noGrp="1" noChangeArrowheads="1"/>
          </p:cNvSpPr>
          <p:nvPr>
            <p:ph type="ftr" sz="quarter" idx="4"/>
          </p:nvPr>
        </p:nvSpPr>
        <p:spPr bwMode="auto">
          <a:xfrm>
            <a:off x="0"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5" name="灯片编号占位符 6"/>
          <p:cNvSpPr>
            <a:spLocks noGrp="1" noChangeArrowheads="1"/>
          </p:cNvSpPr>
          <p:nvPr>
            <p:ph type="sldNum" sz="quarter" idx="5"/>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
            <a:pPr lvl="0" eaLnBrk="1" hangingPunct="1"/>
            <a:fld id="{9A0DB2DC-4C9A-4742-B13C-FB6460FD3503}" type="slidenum">
              <a:rPr lang="en-US" altLang="zh-CN" dirty="0"/>
            </a:fld>
            <a:endParaRPr lang="en-US" altLang="zh-CN" dirty="0"/>
          </a:p>
        </p:txBody>
      </p:sp>
    </p:spTree>
  </p:cSld>
  <p:clrMap bg1="lt1" tx1="dk1" bg2="lt2" tx2="dk2" accent1="accent1" accent2="accent2" accent3="accent3" accent4="accent4" accent5="accent5" accent6="accent6" hlink="hlink" folHlink="folHlink"/>
  <p:hf sldNum="0" hdr="0" ftr="0"/>
  <p:notesStyle>
    <a:lvl1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1613"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281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8C8C8416-0AF1-4699-A7DD-70E80CBFA8F6}" type="datetime1">
              <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8C8C8416-0AF1-4699-A7DD-70E80CBFA8F6}" type="datetime1">
              <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161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8C8C8416-0AF1-4699-A7DD-70E80CBFA8F6}" type="datetime1">
              <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1213" cy="1143000"/>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8C8C8416-0AF1-4699-A7DD-70E80CBFA8F6}" type="datetime1">
              <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8C8C8416-0AF1-4699-A7DD-70E80CBFA8F6}" type="datetime1">
              <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1612"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1612"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8C8C8416-0AF1-4699-A7DD-70E80CBFA8F6}" type="datetime1">
              <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0861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0613"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8C8C8416-0AF1-4699-A7DD-70E80CBFA8F6}" type="datetime1">
              <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79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79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8C8C8416-0AF1-4699-A7DD-70E80CBFA8F6}" type="datetime1">
              <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8C8C8416-0AF1-4699-A7DD-70E80CBFA8F6}" type="datetime1">
              <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8C8C8416-0AF1-4699-A7DD-70E80CBFA8F6}" type="datetime1">
              <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0025"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5675" y="273050"/>
            <a:ext cx="6815138"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0025"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8C8C8416-0AF1-4699-A7DD-70E80CBFA8F6}" type="datetime1">
              <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sym typeface="Calibri" panose="020F0502020204030204"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8C8C8416-0AF1-4699-A7DD-70E80CBFA8F6}" type="datetime1">
              <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标题占位符 1"/>
          <p:cNvSpPr>
            <a:spLocks noGrp="1"/>
          </p:cNvSpPr>
          <p:nvPr>
            <p:ph type="title"/>
          </p:nvPr>
        </p:nvSpPr>
        <p:spPr>
          <a:xfrm>
            <a:off x="609600" y="274638"/>
            <a:ext cx="10971213"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2051" name="文本占位符 2"/>
          <p:cNvSpPr>
            <a:spLocks noGrp="1"/>
          </p:cNvSpPr>
          <p:nvPr>
            <p:ph type="body" idx="1"/>
          </p:nvPr>
        </p:nvSpPr>
        <p:spPr>
          <a:xfrm>
            <a:off x="609600" y="1600200"/>
            <a:ext cx="10971213"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8C8C8416-0AF1-4699-A7DD-70E80CBFA8F6}" type="datetime1">
              <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页脚占位符 4"/>
          <p:cNvSpPr>
            <a:spLocks noGrp="1" noChangeArrowheads="1"/>
          </p:cNvSpPr>
          <p:nvPr>
            <p:ph type="ftr" sz="quarter" idx="3"/>
          </p:nvPr>
        </p:nvSpPr>
        <p:spPr bwMode="auto">
          <a:xfrm>
            <a:off x="4165600" y="6356350"/>
            <a:ext cx="385921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1030" name="灯片编号占位符 5"/>
          <p:cNvSpPr>
            <a:spLocks noGrp="1" noChangeArrowheads="1"/>
          </p:cNvSpPr>
          <p:nvPr>
            <p:ph type="sldNum" sz="quarter" idx="4"/>
          </p:nvPr>
        </p:nvSpPr>
        <p:spPr bwMode="auto">
          <a:xfrm>
            <a:off x="8736013"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p:push dir="u"/>
  </p:transition>
  <p:hf sldNum="0" hdr="0" ftr="0"/>
  <p:txStyles>
    <p:titleStyle>
      <a:lvl1pPr marL="914400" indent="-914400" algn="ctr" rtl="0" fontAlgn="base">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fontAlgn="base">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fontAlgn="base">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fontAlgn="base">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6pPr>
      <a:lvl7pPr marL="29718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7pPr>
      <a:lvl8pPr marL="34290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8pPr>
      <a:lvl9pPr marL="38862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2.png"/><Relationship Id="rId2" Type="http://schemas.openxmlformats.org/officeDocument/2006/relationships/tags" Target="../tags/tag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9" Type="http://schemas.openxmlformats.org/officeDocument/2006/relationships/tags" Target="../tags/tag89.xml"/><Relationship Id="rId8" Type="http://schemas.openxmlformats.org/officeDocument/2006/relationships/tags" Target="../tags/tag88.xml"/><Relationship Id="rId7" Type="http://schemas.openxmlformats.org/officeDocument/2006/relationships/tags" Target="../tags/tag87.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3" Type="http://schemas.openxmlformats.org/officeDocument/2006/relationships/slideLayout" Target="../slideLayouts/slideLayout12.xml"/><Relationship Id="rId12" Type="http://schemas.openxmlformats.org/officeDocument/2006/relationships/tags" Target="../tags/tag92.xml"/><Relationship Id="rId11" Type="http://schemas.openxmlformats.org/officeDocument/2006/relationships/tags" Target="../tags/tag91.xml"/><Relationship Id="rId10" Type="http://schemas.openxmlformats.org/officeDocument/2006/relationships/tags" Target="../tags/tag90.xml"/><Relationship Id="rId1" Type="http://schemas.openxmlformats.org/officeDocument/2006/relationships/tags" Target="../tags/tag81.xml"/></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100.xml"/><Relationship Id="rId7" Type="http://schemas.openxmlformats.org/officeDocument/2006/relationships/tags" Target="../tags/tag99.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tags" Target="../tags/tag93.xml"/></Relationships>
</file>

<file path=ppt/slides/_rels/slide12.xml.rels><?xml version="1.0" encoding="UTF-8" standalone="yes"?>
<Relationships xmlns="http://schemas.openxmlformats.org/package/2006/relationships"><Relationship Id="rId9" Type="http://schemas.openxmlformats.org/officeDocument/2006/relationships/tags" Target="../tags/tag109.xml"/><Relationship Id="rId8" Type="http://schemas.openxmlformats.org/officeDocument/2006/relationships/tags" Target="../tags/tag108.xml"/><Relationship Id="rId7" Type="http://schemas.openxmlformats.org/officeDocument/2006/relationships/tags" Target="../tags/tag107.xml"/><Relationship Id="rId6" Type="http://schemas.openxmlformats.org/officeDocument/2006/relationships/tags" Target="../tags/tag106.xml"/><Relationship Id="rId5" Type="http://schemas.openxmlformats.org/officeDocument/2006/relationships/tags" Target="../tags/tag105.xml"/><Relationship Id="rId4" Type="http://schemas.openxmlformats.org/officeDocument/2006/relationships/tags" Target="../tags/tag104.xml"/><Relationship Id="rId3" Type="http://schemas.openxmlformats.org/officeDocument/2006/relationships/tags" Target="../tags/tag103.xml"/><Relationship Id="rId2" Type="http://schemas.openxmlformats.org/officeDocument/2006/relationships/tags" Target="../tags/tag102.xml"/><Relationship Id="rId14" Type="http://schemas.openxmlformats.org/officeDocument/2006/relationships/slideLayout" Target="../slideLayouts/slideLayout12.xml"/><Relationship Id="rId13" Type="http://schemas.openxmlformats.org/officeDocument/2006/relationships/tags" Target="../tags/tag113.xml"/><Relationship Id="rId12" Type="http://schemas.openxmlformats.org/officeDocument/2006/relationships/tags" Target="../tags/tag112.xml"/><Relationship Id="rId11" Type="http://schemas.openxmlformats.org/officeDocument/2006/relationships/tags" Target="../tags/tag111.xml"/><Relationship Id="rId10" Type="http://schemas.openxmlformats.org/officeDocument/2006/relationships/tags" Target="../tags/tag110.xml"/><Relationship Id="rId1" Type="http://schemas.openxmlformats.org/officeDocument/2006/relationships/tags" Target="../tags/tag101.xml"/></Relationships>
</file>

<file path=ppt/slides/_rels/slide13.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tags" Target="../tags/tag119.xml"/><Relationship Id="rId7" Type="http://schemas.openxmlformats.org/officeDocument/2006/relationships/image" Target="../media/image6.png"/><Relationship Id="rId6" Type="http://schemas.openxmlformats.org/officeDocument/2006/relationships/tags" Target="../tags/tag118.xml"/><Relationship Id="rId5" Type="http://schemas.openxmlformats.org/officeDocument/2006/relationships/image" Target="../media/image5.png"/><Relationship Id="rId4" Type="http://schemas.openxmlformats.org/officeDocument/2006/relationships/tags" Target="../tags/tag117.xml"/><Relationship Id="rId3" Type="http://schemas.openxmlformats.org/officeDocument/2006/relationships/tags" Target="../tags/tag116.xml"/><Relationship Id="rId2" Type="http://schemas.openxmlformats.org/officeDocument/2006/relationships/tags" Target="../tags/tag115.xml"/><Relationship Id="rId13" Type="http://schemas.openxmlformats.org/officeDocument/2006/relationships/slideLayout" Target="../slideLayouts/slideLayout12.xml"/><Relationship Id="rId12" Type="http://schemas.openxmlformats.org/officeDocument/2006/relationships/tags" Target="../tags/tag122.xml"/><Relationship Id="rId11" Type="http://schemas.openxmlformats.org/officeDocument/2006/relationships/tags" Target="../tags/tag121.xml"/><Relationship Id="rId10" Type="http://schemas.openxmlformats.org/officeDocument/2006/relationships/tags" Target="../tags/tag120.xml"/><Relationship Id="rId1" Type="http://schemas.openxmlformats.org/officeDocument/2006/relationships/tags" Target="../tags/tag114.xml"/></Relationships>
</file>

<file path=ppt/slides/_rels/slide14.xml.rels><?xml version="1.0" encoding="UTF-8" standalone="yes"?>
<Relationships xmlns="http://schemas.openxmlformats.org/package/2006/relationships"><Relationship Id="rId9" Type="http://schemas.openxmlformats.org/officeDocument/2006/relationships/tags" Target="../tags/tag131.xml"/><Relationship Id="rId8" Type="http://schemas.openxmlformats.org/officeDocument/2006/relationships/tags" Target="../tags/tag130.xml"/><Relationship Id="rId7" Type="http://schemas.openxmlformats.org/officeDocument/2006/relationships/tags" Target="../tags/tag129.xml"/><Relationship Id="rId6" Type="http://schemas.openxmlformats.org/officeDocument/2006/relationships/tags" Target="../tags/tag128.xml"/><Relationship Id="rId5" Type="http://schemas.openxmlformats.org/officeDocument/2006/relationships/tags" Target="../tags/tag127.xml"/><Relationship Id="rId4" Type="http://schemas.openxmlformats.org/officeDocument/2006/relationships/tags" Target="../tags/tag126.xml"/><Relationship Id="rId3" Type="http://schemas.openxmlformats.org/officeDocument/2006/relationships/tags" Target="../tags/tag125.xml"/><Relationship Id="rId2" Type="http://schemas.openxmlformats.org/officeDocument/2006/relationships/tags" Target="../tags/tag124.xml"/><Relationship Id="rId13" Type="http://schemas.openxmlformats.org/officeDocument/2006/relationships/slideLayout" Target="../slideLayouts/slideLayout12.xml"/><Relationship Id="rId12" Type="http://schemas.openxmlformats.org/officeDocument/2006/relationships/tags" Target="../tags/tag134.xml"/><Relationship Id="rId11" Type="http://schemas.openxmlformats.org/officeDocument/2006/relationships/tags" Target="../tags/tag133.xml"/><Relationship Id="rId10" Type="http://schemas.openxmlformats.org/officeDocument/2006/relationships/tags" Target="../tags/tag132.xml"/><Relationship Id="rId1" Type="http://schemas.openxmlformats.org/officeDocument/2006/relationships/tags" Target="../tags/tag123.xml"/></Relationships>
</file>

<file path=ppt/slides/_rels/slide15.xml.rels><?xml version="1.0" encoding="UTF-8" standalone="yes"?>
<Relationships xmlns="http://schemas.openxmlformats.org/package/2006/relationships"><Relationship Id="rId9" Type="http://schemas.openxmlformats.org/officeDocument/2006/relationships/tags" Target="../tags/tag143.xml"/><Relationship Id="rId8" Type="http://schemas.openxmlformats.org/officeDocument/2006/relationships/tags" Target="../tags/tag142.xml"/><Relationship Id="rId7" Type="http://schemas.openxmlformats.org/officeDocument/2006/relationships/tags" Target="../tags/tag141.xml"/><Relationship Id="rId6" Type="http://schemas.openxmlformats.org/officeDocument/2006/relationships/tags" Target="../tags/tag140.xml"/><Relationship Id="rId5" Type="http://schemas.openxmlformats.org/officeDocument/2006/relationships/tags" Target="../tags/tag139.xml"/><Relationship Id="rId4" Type="http://schemas.openxmlformats.org/officeDocument/2006/relationships/tags" Target="../tags/tag138.xml"/><Relationship Id="rId3" Type="http://schemas.openxmlformats.org/officeDocument/2006/relationships/tags" Target="../tags/tag137.xml"/><Relationship Id="rId2" Type="http://schemas.openxmlformats.org/officeDocument/2006/relationships/tags" Target="../tags/tag136.xml"/><Relationship Id="rId13" Type="http://schemas.openxmlformats.org/officeDocument/2006/relationships/slideLayout" Target="../slideLayouts/slideLayout12.xml"/><Relationship Id="rId12" Type="http://schemas.openxmlformats.org/officeDocument/2006/relationships/tags" Target="../tags/tag146.xml"/><Relationship Id="rId11" Type="http://schemas.openxmlformats.org/officeDocument/2006/relationships/tags" Target="../tags/tag145.xml"/><Relationship Id="rId10" Type="http://schemas.openxmlformats.org/officeDocument/2006/relationships/tags" Target="../tags/tag144.xml"/><Relationship Id="rId1" Type="http://schemas.openxmlformats.org/officeDocument/2006/relationships/tags" Target="../tags/tag135.xml"/></Relationships>
</file>

<file path=ppt/slides/_rels/slide16.xml.rels><?xml version="1.0" encoding="UTF-8" standalone="yes"?>
<Relationships xmlns="http://schemas.openxmlformats.org/package/2006/relationships"><Relationship Id="rId9" Type="http://schemas.openxmlformats.org/officeDocument/2006/relationships/tags" Target="../tags/tag155.xml"/><Relationship Id="rId8" Type="http://schemas.openxmlformats.org/officeDocument/2006/relationships/tags" Target="../tags/tag154.xml"/><Relationship Id="rId7" Type="http://schemas.openxmlformats.org/officeDocument/2006/relationships/tags" Target="../tags/tag153.xml"/><Relationship Id="rId6" Type="http://schemas.openxmlformats.org/officeDocument/2006/relationships/tags" Target="../tags/tag152.xml"/><Relationship Id="rId5" Type="http://schemas.openxmlformats.org/officeDocument/2006/relationships/tags" Target="../tags/tag151.xml"/><Relationship Id="rId4" Type="http://schemas.openxmlformats.org/officeDocument/2006/relationships/tags" Target="../tags/tag150.xml"/><Relationship Id="rId3" Type="http://schemas.openxmlformats.org/officeDocument/2006/relationships/tags" Target="../tags/tag149.xml"/><Relationship Id="rId2" Type="http://schemas.openxmlformats.org/officeDocument/2006/relationships/tags" Target="../tags/tag148.xml"/><Relationship Id="rId12" Type="http://schemas.openxmlformats.org/officeDocument/2006/relationships/slideLayout" Target="../slideLayouts/slideLayout12.xml"/><Relationship Id="rId11" Type="http://schemas.openxmlformats.org/officeDocument/2006/relationships/tags" Target="../tags/tag157.xml"/><Relationship Id="rId10" Type="http://schemas.openxmlformats.org/officeDocument/2006/relationships/tags" Target="../tags/tag156.xml"/><Relationship Id="rId1" Type="http://schemas.openxmlformats.org/officeDocument/2006/relationships/tags" Target="../tags/tag147.xml"/></Relationships>
</file>

<file path=ppt/slides/_rels/slide17.xml.rels><?xml version="1.0" encoding="UTF-8" standalone="yes"?>
<Relationships xmlns="http://schemas.openxmlformats.org/package/2006/relationships"><Relationship Id="rId9" Type="http://schemas.openxmlformats.org/officeDocument/2006/relationships/tags" Target="../tags/tag166.xml"/><Relationship Id="rId8" Type="http://schemas.openxmlformats.org/officeDocument/2006/relationships/tags" Target="../tags/tag165.xml"/><Relationship Id="rId7" Type="http://schemas.openxmlformats.org/officeDocument/2006/relationships/tags" Target="../tags/tag164.xml"/><Relationship Id="rId6" Type="http://schemas.openxmlformats.org/officeDocument/2006/relationships/tags" Target="../tags/tag163.xml"/><Relationship Id="rId5" Type="http://schemas.openxmlformats.org/officeDocument/2006/relationships/tags" Target="../tags/tag162.xml"/><Relationship Id="rId4" Type="http://schemas.openxmlformats.org/officeDocument/2006/relationships/tags" Target="../tags/tag161.xml"/><Relationship Id="rId3" Type="http://schemas.openxmlformats.org/officeDocument/2006/relationships/tags" Target="../tags/tag160.xml"/><Relationship Id="rId2" Type="http://schemas.openxmlformats.org/officeDocument/2006/relationships/tags" Target="../tags/tag159.xml"/><Relationship Id="rId11" Type="http://schemas.openxmlformats.org/officeDocument/2006/relationships/slideLayout" Target="../slideLayouts/slideLayout12.xml"/><Relationship Id="rId10" Type="http://schemas.openxmlformats.org/officeDocument/2006/relationships/tags" Target="../tags/tag167.xml"/><Relationship Id="rId1" Type="http://schemas.openxmlformats.org/officeDocument/2006/relationships/tags" Target="../tags/tag158.xml"/></Relationships>
</file>

<file path=ppt/slides/_rels/slide18.xml.rels><?xml version="1.0" encoding="UTF-8" standalone="yes"?>
<Relationships xmlns="http://schemas.openxmlformats.org/package/2006/relationships"><Relationship Id="rId9" Type="http://schemas.openxmlformats.org/officeDocument/2006/relationships/tags" Target="../tags/tag176.xml"/><Relationship Id="rId8" Type="http://schemas.openxmlformats.org/officeDocument/2006/relationships/tags" Target="../tags/tag175.xml"/><Relationship Id="rId7" Type="http://schemas.openxmlformats.org/officeDocument/2006/relationships/tags" Target="../tags/tag174.xml"/><Relationship Id="rId6" Type="http://schemas.openxmlformats.org/officeDocument/2006/relationships/tags" Target="../tags/tag173.xml"/><Relationship Id="rId5" Type="http://schemas.openxmlformats.org/officeDocument/2006/relationships/tags" Target="../tags/tag172.xml"/><Relationship Id="rId4" Type="http://schemas.openxmlformats.org/officeDocument/2006/relationships/tags" Target="../tags/tag171.xml"/><Relationship Id="rId3" Type="http://schemas.openxmlformats.org/officeDocument/2006/relationships/tags" Target="../tags/tag170.xml"/><Relationship Id="rId2" Type="http://schemas.openxmlformats.org/officeDocument/2006/relationships/tags" Target="../tags/tag169.xml"/><Relationship Id="rId11" Type="http://schemas.openxmlformats.org/officeDocument/2006/relationships/slideLayout" Target="../slideLayouts/slideLayout12.xml"/><Relationship Id="rId10" Type="http://schemas.openxmlformats.org/officeDocument/2006/relationships/tags" Target="../tags/tag177.xml"/><Relationship Id="rId1" Type="http://schemas.openxmlformats.org/officeDocument/2006/relationships/tags" Target="../tags/tag168.xml"/></Relationships>
</file>

<file path=ppt/slides/_rels/slide19.xml.rels><?xml version="1.0" encoding="UTF-8" standalone="yes"?>
<Relationships xmlns="http://schemas.openxmlformats.org/package/2006/relationships"><Relationship Id="rId9" Type="http://schemas.openxmlformats.org/officeDocument/2006/relationships/tags" Target="../tags/tag186.xml"/><Relationship Id="rId8" Type="http://schemas.openxmlformats.org/officeDocument/2006/relationships/tags" Target="../tags/tag185.xml"/><Relationship Id="rId7" Type="http://schemas.openxmlformats.org/officeDocument/2006/relationships/tags" Target="../tags/tag184.xml"/><Relationship Id="rId6" Type="http://schemas.openxmlformats.org/officeDocument/2006/relationships/tags" Target="../tags/tag183.xml"/><Relationship Id="rId5" Type="http://schemas.openxmlformats.org/officeDocument/2006/relationships/tags" Target="../tags/tag182.xml"/><Relationship Id="rId4" Type="http://schemas.openxmlformats.org/officeDocument/2006/relationships/tags" Target="../tags/tag181.xml"/><Relationship Id="rId3" Type="http://schemas.openxmlformats.org/officeDocument/2006/relationships/tags" Target="../tags/tag180.xml"/><Relationship Id="rId2" Type="http://schemas.openxmlformats.org/officeDocument/2006/relationships/tags" Target="../tags/tag179.xml"/><Relationship Id="rId14" Type="http://schemas.openxmlformats.org/officeDocument/2006/relationships/slideLayout" Target="../slideLayouts/slideLayout12.xml"/><Relationship Id="rId13" Type="http://schemas.openxmlformats.org/officeDocument/2006/relationships/tags" Target="../tags/tag190.xml"/><Relationship Id="rId12" Type="http://schemas.openxmlformats.org/officeDocument/2006/relationships/tags" Target="../tags/tag189.xml"/><Relationship Id="rId11" Type="http://schemas.openxmlformats.org/officeDocument/2006/relationships/tags" Target="../tags/tag188.xml"/><Relationship Id="rId10" Type="http://schemas.openxmlformats.org/officeDocument/2006/relationships/tags" Target="../tags/tag187.xml"/><Relationship Id="rId1" Type="http://schemas.openxmlformats.org/officeDocument/2006/relationships/tags" Target="../tags/tag178.xml"/></Relationships>
</file>

<file path=ppt/slides/_rels/slide2.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2" Type="http://schemas.openxmlformats.org/officeDocument/2006/relationships/slideLayout" Target="../slideLayouts/slideLayout12.xml"/><Relationship Id="rId11" Type="http://schemas.openxmlformats.org/officeDocument/2006/relationships/tags" Target="../tags/tag12.xml"/><Relationship Id="rId10" Type="http://schemas.openxmlformats.org/officeDocument/2006/relationships/tags" Target="../tags/tag11.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9" Type="http://schemas.openxmlformats.org/officeDocument/2006/relationships/tags" Target="../tags/tag199.xml"/><Relationship Id="rId8" Type="http://schemas.openxmlformats.org/officeDocument/2006/relationships/tags" Target="../tags/tag198.xml"/><Relationship Id="rId7" Type="http://schemas.openxmlformats.org/officeDocument/2006/relationships/tags" Target="../tags/tag197.xml"/><Relationship Id="rId6" Type="http://schemas.openxmlformats.org/officeDocument/2006/relationships/tags" Target="../tags/tag196.xml"/><Relationship Id="rId5" Type="http://schemas.openxmlformats.org/officeDocument/2006/relationships/tags" Target="../tags/tag195.xml"/><Relationship Id="rId4" Type="http://schemas.openxmlformats.org/officeDocument/2006/relationships/tags" Target="../tags/tag194.xml"/><Relationship Id="rId3" Type="http://schemas.openxmlformats.org/officeDocument/2006/relationships/tags" Target="../tags/tag193.xml"/><Relationship Id="rId2" Type="http://schemas.openxmlformats.org/officeDocument/2006/relationships/tags" Target="../tags/tag192.xml"/><Relationship Id="rId14" Type="http://schemas.openxmlformats.org/officeDocument/2006/relationships/slideLayout" Target="../slideLayouts/slideLayout12.xml"/><Relationship Id="rId13" Type="http://schemas.openxmlformats.org/officeDocument/2006/relationships/tags" Target="../tags/tag203.xml"/><Relationship Id="rId12" Type="http://schemas.openxmlformats.org/officeDocument/2006/relationships/tags" Target="../tags/tag202.xml"/><Relationship Id="rId11" Type="http://schemas.openxmlformats.org/officeDocument/2006/relationships/tags" Target="../tags/tag201.xml"/><Relationship Id="rId10" Type="http://schemas.openxmlformats.org/officeDocument/2006/relationships/tags" Target="../tags/tag200.xml"/><Relationship Id="rId1" Type="http://schemas.openxmlformats.org/officeDocument/2006/relationships/tags" Target="../tags/tag191.xml"/></Relationships>
</file>

<file path=ppt/slides/_rels/slide21.xml.rels><?xml version="1.0" encoding="UTF-8" standalone="yes"?>
<Relationships xmlns="http://schemas.openxmlformats.org/package/2006/relationships"><Relationship Id="rId9" Type="http://schemas.openxmlformats.org/officeDocument/2006/relationships/tags" Target="../tags/tag211.xml"/><Relationship Id="rId8" Type="http://schemas.openxmlformats.org/officeDocument/2006/relationships/image" Target="../media/image8.png"/><Relationship Id="rId7" Type="http://schemas.openxmlformats.org/officeDocument/2006/relationships/tags" Target="../tags/tag210.xml"/><Relationship Id="rId6" Type="http://schemas.openxmlformats.org/officeDocument/2006/relationships/tags" Target="../tags/tag209.xml"/><Relationship Id="rId5" Type="http://schemas.openxmlformats.org/officeDocument/2006/relationships/tags" Target="../tags/tag208.xml"/><Relationship Id="rId4" Type="http://schemas.openxmlformats.org/officeDocument/2006/relationships/tags" Target="../tags/tag207.xml"/><Relationship Id="rId3" Type="http://schemas.openxmlformats.org/officeDocument/2006/relationships/tags" Target="../tags/tag206.xml"/><Relationship Id="rId2" Type="http://schemas.openxmlformats.org/officeDocument/2006/relationships/tags" Target="../tags/tag205.xml"/><Relationship Id="rId14" Type="http://schemas.openxmlformats.org/officeDocument/2006/relationships/slideLayout" Target="../slideLayouts/slideLayout12.xml"/><Relationship Id="rId13" Type="http://schemas.openxmlformats.org/officeDocument/2006/relationships/tags" Target="../tags/tag215.xml"/><Relationship Id="rId12" Type="http://schemas.openxmlformats.org/officeDocument/2006/relationships/tags" Target="../tags/tag214.xml"/><Relationship Id="rId11" Type="http://schemas.openxmlformats.org/officeDocument/2006/relationships/tags" Target="../tags/tag213.xml"/><Relationship Id="rId10" Type="http://schemas.openxmlformats.org/officeDocument/2006/relationships/tags" Target="../tags/tag212.xml"/><Relationship Id="rId1" Type="http://schemas.openxmlformats.org/officeDocument/2006/relationships/tags" Target="../tags/tag204.xml"/></Relationships>
</file>

<file path=ppt/slides/_rels/slide22.xml.rels><?xml version="1.0" encoding="UTF-8" standalone="yes"?>
<Relationships xmlns="http://schemas.openxmlformats.org/package/2006/relationships"><Relationship Id="rId9" Type="http://schemas.openxmlformats.org/officeDocument/2006/relationships/tags" Target="../tags/tag223.xml"/><Relationship Id="rId8" Type="http://schemas.openxmlformats.org/officeDocument/2006/relationships/image" Target="../media/image8.png"/><Relationship Id="rId7" Type="http://schemas.openxmlformats.org/officeDocument/2006/relationships/tags" Target="../tags/tag222.xml"/><Relationship Id="rId6" Type="http://schemas.openxmlformats.org/officeDocument/2006/relationships/tags" Target="../tags/tag221.xml"/><Relationship Id="rId5" Type="http://schemas.openxmlformats.org/officeDocument/2006/relationships/tags" Target="../tags/tag220.xml"/><Relationship Id="rId4" Type="http://schemas.openxmlformats.org/officeDocument/2006/relationships/tags" Target="../tags/tag219.xml"/><Relationship Id="rId3" Type="http://schemas.openxmlformats.org/officeDocument/2006/relationships/tags" Target="../tags/tag218.xml"/><Relationship Id="rId2" Type="http://schemas.openxmlformats.org/officeDocument/2006/relationships/tags" Target="../tags/tag217.xml"/><Relationship Id="rId14" Type="http://schemas.openxmlformats.org/officeDocument/2006/relationships/slideLayout" Target="../slideLayouts/slideLayout12.xml"/><Relationship Id="rId13" Type="http://schemas.openxmlformats.org/officeDocument/2006/relationships/tags" Target="../tags/tag227.xml"/><Relationship Id="rId12" Type="http://schemas.openxmlformats.org/officeDocument/2006/relationships/tags" Target="../tags/tag226.xml"/><Relationship Id="rId11" Type="http://schemas.openxmlformats.org/officeDocument/2006/relationships/tags" Target="../tags/tag225.xml"/><Relationship Id="rId10" Type="http://schemas.openxmlformats.org/officeDocument/2006/relationships/tags" Target="../tags/tag224.xml"/><Relationship Id="rId1" Type="http://schemas.openxmlformats.org/officeDocument/2006/relationships/tags" Target="../tags/tag216.xml"/></Relationships>
</file>

<file path=ppt/slides/_rels/slide23.xml.rels><?xml version="1.0" encoding="UTF-8" standalone="yes"?>
<Relationships xmlns="http://schemas.openxmlformats.org/package/2006/relationships"><Relationship Id="rId9" Type="http://schemas.openxmlformats.org/officeDocument/2006/relationships/tags" Target="../tags/tag235.xml"/><Relationship Id="rId8" Type="http://schemas.openxmlformats.org/officeDocument/2006/relationships/image" Target="../media/image8.png"/><Relationship Id="rId7" Type="http://schemas.openxmlformats.org/officeDocument/2006/relationships/tags" Target="../tags/tag234.xml"/><Relationship Id="rId6" Type="http://schemas.openxmlformats.org/officeDocument/2006/relationships/tags" Target="../tags/tag233.xml"/><Relationship Id="rId5" Type="http://schemas.openxmlformats.org/officeDocument/2006/relationships/tags" Target="../tags/tag232.xml"/><Relationship Id="rId4" Type="http://schemas.openxmlformats.org/officeDocument/2006/relationships/tags" Target="../tags/tag231.xml"/><Relationship Id="rId3" Type="http://schemas.openxmlformats.org/officeDocument/2006/relationships/tags" Target="../tags/tag230.xml"/><Relationship Id="rId2" Type="http://schemas.openxmlformats.org/officeDocument/2006/relationships/tags" Target="../tags/tag229.xml"/><Relationship Id="rId14" Type="http://schemas.openxmlformats.org/officeDocument/2006/relationships/slideLayout" Target="../slideLayouts/slideLayout12.xml"/><Relationship Id="rId13" Type="http://schemas.openxmlformats.org/officeDocument/2006/relationships/tags" Target="../tags/tag239.xml"/><Relationship Id="rId12" Type="http://schemas.openxmlformats.org/officeDocument/2006/relationships/tags" Target="../tags/tag238.xml"/><Relationship Id="rId11" Type="http://schemas.openxmlformats.org/officeDocument/2006/relationships/tags" Target="../tags/tag237.xml"/><Relationship Id="rId10" Type="http://schemas.openxmlformats.org/officeDocument/2006/relationships/tags" Target="../tags/tag236.xml"/><Relationship Id="rId1" Type="http://schemas.openxmlformats.org/officeDocument/2006/relationships/tags" Target="../tags/tag228.xml"/></Relationships>
</file>

<file path=ppt/slides/_rels/slide24.xml.rels><?xml version="1.0" encoding="UTF-8" standalone="yes"?>
<Relationships xmlns="http://schemas.openxmlformats.org/package/2006/relationships"><Relationship Id="rId9" Type="http://schemas.openxmlformats.org/officeDocument/2006/relationships/tags" Target="../tags/tag247.xml"/><Relationship Id="rId8" Type="http://schemas.openxmlformats.org/officeDocument/2006/relationships/image" Target="../media/image8.png"/><Relationship Id="rId7" Type="http://schemas.openxmlformats.org/officeDocument/2006/relationships/tags" Target="../tags/tag246.xml"/><Relationship Id="rId6" Type="http://schemas.openxmlformats.org/officeDocument/2006/relationships/tags" Target="../tags/tag245.xml"/><Relationship Id="rId5" Type="http://schemas.openxmlformats.org/officeDocument/2006/relationships/tags" Target="../tags/tag244.xml"/><Relationship Id="rId4" Type="http://schemas.openxmlformats.org/officeDocument/2006/relationships/tags" Target="../tags/tag243.xml"/><Relationship Id="rId3" Type="http://schemas.openxmlformats.org/officeDocument/2006/relationships/tags" Target="../tags/tag242.xml"/><Relationship Id="rId2" Type="http://schemas.openxmlformats.org/officeDocument/2006/relationships/tags" Target="../tags/tag241.xml"/><Relationship Id="rId14" Type="http://schemas.openxmlformats.org/officeDocument/2006/relationships/slideLayout" Target="../slideLayouts/slideLayout12.xml"/><Relationship Id="rId13" Type="http://schemas.openxmlformats.org/officeDocument/2006/relationships/tags" Target="../tags/tag251.xml"/><Relationship Id="rId12" Type="http://schemas.openxmlformats.org/officeDocument/2006/relationships/tags" Target="../tags/tag250.xml"/><Relationship Id="rId11" Type="http://schemas.openxmlformats.org/officeDocument/2006/relationships/tags" Target="../tags/tag249.xml"/><Relationship Id="rId10" Type="http://schemas.openxmlformats.org/officeDocument/2006/relationships/tags" Target="../tags/tag248.xml"/><Relationship Id="rId1" Type="http://schemas.openxmlformats.org/officeDocument/2006/relationships/tags" Target="../tags/tag240.xml"/></Relationships>
</file>

<file path=ppt/slides/_rels/slide25.xml.rels><?xml version="1.0" encoding="UTF-8" standalone="yes"?>
<Relationships xmlns="http://schemas.openxmlformats.org/package/2006/relationships"><Relationship Id="rId9" Type="http://schemas.openxmlformats.org/officeDocument/2006/relationships/tags" Target="../tags/tag260.xml"/><Relationship Id="rId8" Type="http://schemas.openxmlformats.org/officeDocument/2006/relationships/tags" Target="../tags/tag259.xml"/><Relationship Id="rId7" Type="http://schemas.openxmlformats.org/officeDocument/2006/relationships/tags" Target="../tags/tag258.xml"/><Relationship Id="rId6" Type="http://schemas.openxmlformats.org/officeDocument/2006/relationships/tags" Target="../tags/tag257.xml"/><Relationship Id="rId5" Type="http://schemas.openxmlformats.org/officeDocument/2006/relationships/tags" Target="../tags/tag256.xml"/><Relationship Id="rId4" Type="http://schemas.openxmlformats.org/officeDocument/2006/relationships/tags" Target="../tags/tag255.xml"/><Relationship Id="rId3" Type="http://schemas.openxmlformats.org/officeDocument/2006/relationships/tags" Target="../tags/tag254.xml"/><Relationship Id="rId2" Type="http://schemas.openxmlformats.org/officeDocument/2006/relationships/tags" Target="../tags/tag253.xml"/><Relationship Id="rId10" Type="http://schemas.openxmlformats.org/officeDocument/2006/relationships/slideLayout" Target="../slideLayouts/slideLayout12.xml"/><Relationship Id="rId1" Type="http://schemas.openxmlformats.org/officeDocument/2006/relationships/tags" Target="../tags/tag252.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62.xml"/><Relationship Id="rId1" Type="http://schemas.openxmlformats.org/officeDocument/2006/relationships/tags" Target="../tags/tag261.xml"/></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9.png"/><Relationship Id="rId3" Type="http://schemas.openxmlformats.org/officeDocument/2006/relationships/tags" Target="../tags/tag265.xml"/><Relationship Id="rId2" Type="http://schemas.openxmlformats.org/officeDocument/2006/relationships/tags" Target="../tags/tag264.xml"/><Relationship Id="rId1" Type="http://schemas.openxmlformats.org/officeDocument/2006/relationships/tags" Target="../tags/tag263.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268.xml"/><Relationship Id="rId2" Type="http://schemas.openxmlformats.org/officeDocument/2006/relationships/tags" Target="../tags/tag267.xml"/><Relationship Id="rId1" Type="http://schemas.openxmlformats.org/officeDocument/2006/relationships/tags" Target="../tags/tag266.xml"/></Relationships>
</file>

<file path=ppt/slides/_rels/slide29.xml.rels><?xml version="1.0" encoding="UTF-8" standalone="yes"?>
<Relationships xmlns="http://schemas.openxmlformats.org/package/2006/relationships"><Relationship Id="rId9" Type="http://schemas.openxmlformats.org/officeDocument/2006/relationships/tags" Target="../tags/tag277.xml"/><Relationship Id="rId8" Type="http://schemas.openxmlformats.org/officeDocument/2006/relationships/tags" Target="../tags/tag276.xml"/><Relationship Id="rId7" Type="http://schemas.openxmlformats.org/officeDocument/2006/relationships/tags" Target="../tags/tag275.xml"/><Relationship Id="rId6" Type="http://schemas.openxmlformats.org/officeDocument/2006/relationships/tags" Target="../tags/tag274.xml"/><Relationship Id="rId5" Type="http://schemas.openxmlformats.org/officeDocument/2006/relationships/tags" Target="../tags/tag273.xml"/><Relationship Id="rId4" Type="http://schemas.openxmlformats.org/officeDocument/2006/relationships/tags" Target="../tags/tag272.xml"/><Relationship Id="rId3" Type="http://schemas.openxmlformats.org/officeDocument/2006/relationships/tags" Target="../tags/tag271.xml"/><Relationship Id="rId2" Type="http://schemas.openxmlformats.org/officeDocument/2006/relationships/tags" Target="../tags/tag270.xml"/><Relationship Id="rId13" Type="http://schemas.openxmlformats.org/officeDocument/2006/relationships/slideLayout" Target="../slideLayouts/slideLayout12.xml"/><Relationship Id="rId12" Type="http://schemas.openxmlformats.org/officeDocument/2006/relationships/tags" Target="../tags/tag280.xml"/><Relationship Id="rId11" Type="http://schemas.openxmlformats.org/officeDocument/2006/relationships/tags" Target="../tags/tag279.xml"/><Relationship Id="rId10" Type="http://schemas.openxmlformats.org/officeDocument/2006/relationships/tags" Target="../tags/tag278.xml"/><Relationship Id="rId1" Type="http://schemas.openxmlformats.org/officeDocument/2006/relationships/tags" Target="../tags/tag269.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3.png"/><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s>
</file>

<file path=ppt/slides/_rels/slide30.xml.rels><?xml version="1.0" encoding="UTF-8" standalone="yes"?>
<Relationships xmlns="http://schemas.openxmlformats.org/package/2006/relationships"><Relationship Id="rId9" Type="http://schemas.openxmlformats.org/officeDocument/2006/relationships/tags" Target="../tags/tag289.xml"/><Relationship Id="rId8" Type="http://schemas.openxmlformats.org/officeDocument/2006/relationships/tags" Target="../tags/tag288.xml"/><Relationship Id="rId7" Type="http://schemas.openxmlformats.org/officeDocument/2006/relationships/tags" Target="../tags/tag287.xml"/><Relationship Id="rId6" Type="http://schemas.openxmlformats.org/officeDocument/2006/relationships/tags" Target="../tags/tag286.xml"/><Relationship Id="rId5" Type="http://schemas.openxmlformats.org/officeDocument/2006/relationships/tags" Target="../tags/tag285.xml"/><Relationship Id="rId4" Type="http://schemas.openxmlformats.org/officeDocument/2006/relationships/tags" Target="../tags/tag284.xml"/><Relationship Id="rId3" Type="http://schemas.openxmlformats.org/officeDocument/2006/relationships/tags" Target="../tags/tag283.xml"/><Relationship Id="rId2" Type="http://schemas.openxmlformats.org/officeDocument/2006/relationships/tags" Target="../tags/tag282.xml"/><Relationship Id="rId11" Type="http://schemas.openxmlformats.org/officeDocument/2006/relationships/slideLayout" Target="../slideLayouts/slideLayout12.xml"/><Relationship Id="rId10" Type="http://schemas.openxmlformats.org/officeDocument/2006/relationships/tags" Target="../tags/tag290.xml"/><Relationship Id="rId1" Type="http://schemas.openxmlformats.org/officeDocument/2006/relationships/tags" Target="../tags/tag281.xml"/></Relationships>
</file>

<file path=ppt/slides/_rels/slide31.xml.rels><?xml version="1.0" encoding="UTF-8" standalone="yes"?>
<Relationships xmlns="http://schemas.openxmlformats.org/package/2006/relationships"><Relationship Id="rId9" Type="http://schemas.openxmlformats.org/officeDocument/2006/relationships/tags" Target="../tags/tag299.xml"/><Relationship Id="rId8" Type="http://schemas.openxmlformats.org/officeDocument/2006/relationships/tags" Target="../tags/tag298.xml"/><Relationship Id="rId7" Type="http://schemas.openxmlformats.org/officeDocument/2006/relationships/tags" Target="../tags/tag297.xml"/><Relationship Id="rId6" Type="http://schemas.openxmlformats.org/officeDocument/2006/relationships/tags" Target="../tags/tag296.xml"/><Relationship Id="rId5" Type="http://schemas.openxmlformats.org/officeDocument/2006/relationships/tags" Target="../tags/tag295.xml"/><Relationship Id="rId4" Type="http://schemas.openxmlformats.org/officeDocument/2006/relationships/tags" Target="../tags/tag294.xml"/><Relationship Id="rId3" Type="http://schemas.openxmlformats.org/officeDocument/2006/relationships/tags" Target="../tags/tag293.xml"/><Relationship Id="rId2" Type="http://schemas.openxmlformats.org/officeDocument/2006/relationships/tags" Target="../tags/tag292.xml"/><Relationship Id="rId16" Type="http://schemas.openxmlformats.org/officeDocument/2006/relationships/slideLayout" Target="../slideLayouts/slideLayout12.xml"/><Relationship Id="rId15" Type="http://schemas.openxmlformats.org/officeDocument/2006/relationships/tags" Target="../tags/tag305.xml"/><Relationship Id="rId14" Type="http://schemas.openxmlformats.org/officeDocument/2006/relationships/tags" Target="../tags/tag304.xml"/><Relationship Id="rId13" Type="http://schemas.openxmlformats.org/officeDocument/2006/relationships/tags" Target="../tags/tag303.xml"/><Relationship Id="rId12" Type="http://schemas.openxmlformats.org/officeDocument/2006/relationships/tags" Target="../tags/tag302.xml"/><Relationship Id="rId11" Type="http://schemas.openxmlformats.org/officeDocument/2006/relationships/tags" Target="../tags/tag301.xml"/><Relationship Id="rId10" Type="http://schemas.openxmlformats.org/officeDocument/2006/relationships/tags" Target="../tags/tag300.xml"/><Relationship Id="rId1" Type="http://schemas.openxmlformats.org/officeDocument/2006/relationships/tags" Target="../tags/tag291.xml"/></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308.xml"/><Relationship Id="rId2" Type="http://schemas.openxmlformats.org/officeDocument/2006/relationships/tags" Target="../tags/tag307.xml"/><Relationship Id="rId1" Type="http://schemas.openxmlformats.org/officeDocument/2006/relationships/tags" Target="../tags/tag306.xml"/></Relationships>
</file>

<file path=ppt/slides/_rels/slide33.xml.rels><?xml version="1.0" encoding="UTF-8" standalone="yes"?>
<Relationships xmlns="http://schemas.openxmlformats.org/package/2006/relationships"><Relationship Id="rId9" Type="http://schemas.openxmlformats.org/officeDocument/2006/relationships/tags" Target="../tags/tag317.xml"/><Relationship Id="rId8" Type="http://schemas.openxmlformats.org/officeDocument/2006/relationships/tags" Target="../tags/tag316.xml"/><Relationship Id="rId7" Type="http://schemas.openxmlformats.org/officeDocument/2006/relationships/tags" Target="../tags/tag315.xml"/><Relationship Id="rId6" Type="http://schemas.openxmlformats.org/officeDocument/2006/relationships/tags" Target="../tags/tag314.xml"/><Relationship Id="rId5" Type="http://schemas.openxmlformats.org/officeDocument/2006/relationships/tags" Target="../tags/tag313.xml"/><Relationship Id="rId4" Type="http://schemas.openxmlformats.org/officeDocument/2006/relationships/tags" Target="../tags/tag312.xml"/><Relationship Id="rId3" Type="http://schemas.openxmlformats.org/officeDocument/2006/relationships/tags" Target="../tags/tag311.xml"/><Relationship Id="rId2" Type="http://schemas.openxmlformats.org/officeDocument/2006/relationships/tags" Target="../tags/tag310.xml"/><Relationship Id="rId16" Type="http://schemas.openxmlformats.org/officeDocument/2006/relationships/slideLayout" Target="../slideLayouts/slideLayout12.xml"/><Relationship Id="rId15" Type="http://schemas.openxmlformats.org/officeDocument/2006/relationships/tags" Target="../tags/tag323.xml"/><Relationship Id="rId14" Type="http://schemas.openxmlformats.org/officeDocument/2006/relationships/tags" Target="../tags/tag322.xml"/><Relationship Id="rId13" Type="http://schemas.openxmlformats.org/officeDocument/2006/relationships/tags" Target="../tags/tag321.xml"/><Relationship Id="rId12" Type="http://schemas.openxmlformats.org/officeDocument/2006/relationships/tags" Target="../tags/tag320.xml"/><Relationship Id="rId11" Type="http://schemas.openxmlformats.org/officeDocument/2006/relationships/tags" Target="../tags/tag319.xml"/><Relationship Id="rId10" Type="http://schemas.openxmlformats.org/officeDocument/2006/relationships/tags" Target="../tags/tag318.xml"/><Relationship Id="rId1" Type="http://schemas.openxmlformats.org/officeDocument/2006/relationships/tags" Target="../tags/tag309.xml"/></Relationships>
</file>

<file path=ppt/slides/_rels/slide34.xml.rels><?xml version="1.0" encoding="UTF-8" standalone="yes"?>
<Relationships xmlns="http://schemas.openxmlformats.org/package/2006/relationships"><Relationship Id="rId9" Type="http://schemas.openxmlformats.org/officeDocument/2006/relationships/tags" Target="../tags/tag332.xml"/><Relationship Id="rId8" Type="http://schemas.openxmlformats.org/officeDocument/2006/relationships/tags" Target="../tags/tag331.xml"/><Relationship Id="rId7" Type="http://schemas.openxmlformats.org/officeDocument/2006/relationships/tags" Target="../tags/tag330.xml"/><Relationship Id="rId6" Type="http://schemas.openxmlformats.org/officeDocument/2006/relationships/tags" Target="../tags/tag329.xml"/><Relationship Id="rId5" Type="http://schemas.openxmlformats.org/officeDocument/2006/relationships/tags" Target="../tags/tag328.xml"/><Relationship Id="rId4" Type="http://schemas.openxmlformats.org/officeDocument/2006/relationships/tags" Target="../tags/tag327.xml"/><Relationship Id="rId3" Type="http://schemas.openxmlformats.org/officeDocument/2006/relationships/tags" Target="../tags/tag326.xml"/><Relationship Id="rId2" Type="http://schemas.openxmlformats.org/officeDocument/2006/relationships/tags" Target="../tags/tag325.xml"/><Relationship Id="rId16" Type="http://schemas.openxmlformats.org/officeDocument/2006/relationships/slideLayout" Target="../slideLayouts/slideLayout12.xml"/><Relationship Id="rId15" Type="http://schemas.openxmlformats.org/officeDocument/2006/relationships/tags" Target="../tags/tag338.xml"/><Relationship Id="rId14" Type="http://schemas.openxmlformats.org/officeDocument/2006/relationships/tags" Target="../tags/tag337.xml"/><Relationship Id="rId13" Type="http://schemas.openxmlformats.org/officeDocument/2006/relationships/tags" Target="../tags/tag336.xml"/><Relationship Id="rId12" Type="http://schemas.openxmlformats.org/officeDocument/2006/relationships/tags" Target="../tags/tag335.xml"/><Relationship Id="rId11" Type="http://schemas.openxmlformats.org/officeDocument/2006/relationships/tags" Target="../tags/tag334.xml"/><Relationship Id="rId10" Type="http://schemas.openxmlformats.org/officeDocument/2006/relationships/tags" Target="../tags/tag333.xml"/><Relationship Id="rId1" Type="http://schemas.openxmlformats.org/officeDocument/2006/relationships/tags" Target="../tags/tag324.xml"/></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341.xml"/><Relationship Id="rId2" Type="http://schemas.openxmlformats.org/officeDocument/2006/relationships/tags" Target="../tags/tag340.xml"/><Relationship Id="rId1" Type="http://schemas.openxmlformats.org/officeDocument/2006/relationships/tags" Target="../tags/tag339.xml"/></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344.xml"/><Relationship Id="rId2" Type="http://schemas.openxmlformats.org/officeDocument/2006/relationships/tags" Target="../tags/tag343.xml"/><Relationship Id="rId1" Type="http://schemas.openxmlformats.org/officeDocument/2006/relationships/tags" Target="../tags/tag342.xml"/></Relationships>
</file>

<file path=ppt/slides/_rels/slide37.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352.xml"/><Relationship Id="rId7" Type="http://schemas.openxmlformats.org/officeDocument/2006/relationships/tags" Target="../tags/tag351.xml"/><Relationship Id="rId6" Type="http://schemas.openxmlformats.org/officeDocument/2006/relationships/tags" Target="../tags/tag350.xml"/><Relationship Id="rId5" Type="http://schemas.openxmlformats.org/officeDocument/2006/relationships/tags" Target="../tags/tag349.xml"/><Relationship Id="rId4" Type="http://schemas.openxmlformats.org/officeDocument/2006/relationships/tags" Target="../tags/tag348.xml"/><Relationship Id="rId3" Type="http://schemas.openxmlformats.org/officeDocument/2006/relationships/tags" Target="../tags/tag347.xml"/><Relationship Id="rId2" Type="http://schemas.openxmlformats.org/officeDocument/2006/relationships/tags" Target="../tags/tag346.xml"/><Relationship Id="rId1" Type="http://schemas.openxmlformats.org/officeDocument/2006/relationships/tags" Target="../tags/tag345.xml"/></Relationships>
</file>

<file path=ppt/slides/_rels/slide38.xml.rels><?xml version="1.0" encoding="UTF-8" standalone="yes"?>
<Relationships xmlns="http://schemas.openxmlformats.org/package/2006/relationships"><Relationship Id="rId9" Type="http://schemas.openxmlformats.org/officeDocument/2006/relationships/image" Target="../media/image11.png"/><Relationship Id="rId8" Type="http://schemas.openxmlformats.org/officeDocument/2006/relationships/image" Target="../media/image10.png"/><Relationship Id="rId7" Type="http://schemas.openxmlformats.org/officeDocument/2006/relationships/tags" Target="../tags/tag359.xml"/><Relationship Id="rId6" Type="http://schemas.openxmlformats.org/officeDocument/2006/relationships/tags" Target="../tags/tag358.xml"/><Relationship Id="rId5" Type="http://schemas.openxmlformats.org/officeDocument/2006/relationships/tags" Target="../tags/tag357.xml"/><Relationship Id="rId4" Type="http://schemas.openxmlformats.org/officeDocument/2006/relationships/tags" Target="../tags/tag356.xml"/><Relationship Id="rId3" Type="http://schemas.openxmlformats.org/officeDocument/2006/relationships/tags" Target="../tags/tag355.xml"/><Relationship Id="rId2" Type="http://schemas.openxmlformats.org/officeDocument/2006/relationships/tags" Target="../tags/tag354.xml"/><Relationship Id="rId10" Type="http://schemas.openxmlformats.org/officeDocument/2006/relationships/slideLayout" Target="../slideLayouts/slideLayout12.xml"/><Relationship Id="rId1" Type="http://schemas.openxmlformats.org/officeDocument/2006/relationships/tags" Target="../tags/tag353.xml"/></Relationships>
</file>

<file path=ppt/slides/_rels/slide39.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tags" Target="../tags/tag366.xml"/><Relationship Id="rId6" Type="http://schemas.openxmlformats.org/officeDocument/2006/relationships/tags" Target="../tags/tag365.xml"/><Relationship Id="rId5" Type="http://schemas.openxmlformats.org/officeDocument/2006/relationships/tags" Target="../tags/tag364.xml"/><Relationship Id="rId4" Type="http://schemas.openxmlformats.org/officeDocument/2006/relationships/tags" Target="../tags/tag363.xml"/><Relationship Id="rId3" Type="http://schemas.openxmlformats.org/officeDocument/2006/relationships/tags" Target="../tags/tag362.xml"/><Relationship Id="rId2" Type="http://schemas.openxmlformats.org/officeDocument/2006/relationships/tags" Target="../tags/tag361.xml"/><Relationship Id="rId1" Type="http://schemas.openxmlformats.org/officeDocument/2006/relationships/tags" Target="../tags/tag360.xml"/></Relationships>
</file>

<file path=ppt/slides/_rels/slide4.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image" Target="../media/image4.png"/><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3" Type="http://schemas.openxmlformats.org/officeDocument/2006/relationships/slideLayout" Target="../slideLayouts/slideLayout12.xml"/><Relationship Id="rId12" Type="http://schemas.openxmlformats.org/officeDocument/2006/relationships/tags" Target="../tags/tag26.xml"/><Relationship Id="rId11" Type="http://schemas.openxmlformats.org/officeDocument/2006/relationships/tags" Target="../tags/tag25.xml"/><Relationship Id="rId10" Type="http://schemas.openxmlformats.org/officeDocument/2006/relationships/tags" Target="../tags/tag24.xml"/><Relationship Id="rId1" Type="http://schemas.openxmlformats.org/officeDocument/2006/relationships/tags" Target="../tags/tag16.xml"/></Relationships>
</file>

<file path=ppt/slides/_rels/slide40.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374.xml"/><Relationship Id="rId7" Type="http://schemas.openxmlformats.org/officeDocument/2006/relationships/tags" Target="../tags/tag373.xml"/><Relationship Id="rId6" Type="http://schemas.openxmlformats.org/officeDocument/2006/relationships/tags" Target="../tags/tag372.xml"/><Relationship Id="rId5" Type="http://schemas.openxmlformats.org/officeDocument/2006/relationships/tags" Target="../tags/tag371.xml"/><Relationship Id="rId4" Type="http://schemas.openxmlformats.org/officeDocument/2006/relationships/tags" Target="../tags/tag370.xml"/><Relationship Id="rId3" Type="http://schemas.openxmlformats.org/officeDocument/2006/relationships/tags" Target="../tags/tag369.xml"/><Relationship Id="rId2" Type="http://schemas.openxmlformats.org/officeDocument/2006/relationships/tags" Target="../tags/tag368.xml"/><Relationship Id="rId1" Type="http://schemas.openxmlformats.org/officeDocument/2006/relationships/tags" Target="../tags/tag367.xml"/></Relationships>
</file>

<file path=ppt/slides/_rels/slide41.xml.rels><?xml version="1.0" encoding="UTF-8" standalone="yes"?>
<Relationships xmlns="http://schemas.openxmlformats.org/package/2006/relationships"><Relationship Id="rId9" Type="http://schemas.openxmlformats.org/officeDocument/2006/relationships/tags" Target="../tags/tag383.xml"/><Relationship Id="rId8" Type="http://schemas.openxmlformats.org/officeDocument/2006/relationships/tags" Target="../tags/tag382.xml"/><Relationship Id="rId7" Type="http://schemas.openxmlformats.org/officeDocument/2006/relationships/tags" Target="../tags/tag381.xml"/><Relationship Id="rId6" Type="http://schemas.openxmlformats.org/officeDocument/2006/relationships/tags" Target="../tags/tag380.xml"/><Relationship Id="rId5" Type="http://schemas.openxmlformats.org/officeDocument/2006/relationships/tags" Target="../tags/tag379.xml"/><Relationship Id="rId40" Type="http://schemas.openxmlformats.org/officeDocument/2006/relationships/slideLayout" Target="../slideLayouts/slideLayout12.xml"/><Relationship Id="rId4" Type="http://schemas.openxmlformats.org/officeDocument/2006/relationships/tags" Target="../tags/tag378.xml"/><Relationship Id="rId39" Type="http://schemas.openxmlformats.org/officeDocument/2006/relationships/tags" Target="../tags/tag413.xml"/><Relationship Id="rId38" Type="http://schemas.openxmlformats.org/officeDocument/2006/relationships/tags" Target="../tags/tag412.xml"/><Relationship Id="rId37" Type="http://schemas.openxmlformats.org/officeDocument/2006/relationships/tags" Target="../tags/tag411.xml"/><Relationship Id="rId36" Type="http://schemas.openxmlformats.org/officeDocument/2006/relationships/tags" Target="../tags/tag410.xml"/><Relationship Id="rId35" Type="http://schemas.openxmlformats.org/officeDocument/2006/relationships/tags" Target="../tags/tag409.xml"/><Relationship Id="rId34" Type="http://schemas.openxmlformats.org/officeDocument/2006/relationships/tags" Target="../tags/tag408.xml"/><Relationship Id="rId33" Type="http://schemas.openxmlformats.org/officeDocument/2006/relationships/tags" Target="../tags/tag407.xml"/><Relationship Id="rId32" Type="http://schemas.openxmlformats.org/officeDocument/2006/relationships/tags" Target="../tags/tag406.xml"/><Relationship Id="rId31" Type="http://schemas.openxmlformats.org/officeDocument/2006/relationships/tags" Target="../tags/tag405.xml"/><Relationship Id="rId30" Type="http://schemas.openxmlformats.org/officeDocument/2006/relationships/tags" Target="../tags/tag404.xml"/><Relationship Id="rId3" Type="http://schemas.openxmlformats.org/officeDocument/2006/relationships/tags" Target="../tags/tag377.xml"/><Relationship Id="rId29" Type="http://schemas.openxmlformats.org/officeDocument/2006/relationships/tags" Target="../tags/tag403.xml"/><Relationship Id="rId28" Type="http://schemas.openxmlformats.org/officeDocument/2006/relationships/tags" Target="../tags/tag402.xml"/><Relationship Id="rId27" Type="http://schemas.openxmlformats.org/officeDocument/2006/relationships/tags" Target="../tags/tag401.xml"/><Relationship Id="rId26" Type="http://schemas.openxmlformats.org/officeDocument/2006/relationships/tags" Target="../tags/tag400.xml"/><Relationship Id="rId25" Type="http://schemas.openxmlformats.org/officeDocument/2006/relationships/tags" Target="../tags/tag399.xml"/><Relationship Id="rId24" Type="http://schemas.openxmlformats.org/officeDocument/2006/relationships/tags" Target="../tags/tag398.xml"/><Relationship Id="rId23" Type="http://schemas.openxmlformats.org/officeDocument/2006/relationships/tags" Target="../tags/tag397.xml"/><Relationship Id="rId22" Type="http://schemas.openxmlformats.org/officeDocument/2006/relationships/tags" Target="../tags/tag396.xml"/><Relationship Id="rId21" Type="http://schemas.openxmlformats.org/officeDocument/2006/relationships/tags" Target="../tags/tag395.xml"/><Relationship Id="rId20" Type="http://schemas.openxmlformats.org/officeDocument/2006/relationships/tags" Target="../tags/tag394.xml"/><Relationship Id="rId2" Type="http://schemas.openxmlformats.org/officeDocument/2006/relationships/tags" Target="../tags/tag376.xml"/><Relationship Id="rId19" Type="http://schemas.openxmlformats.org/officeDocument/2006/relationships/tags" Target="../tags/tag393.xml"/><Relationship Id="rId18" Type="http://schemas.openxmlformats.org/officeDocument/2006/relationships/tags" Target="../tags/tag392.xml"/><Relationship Id="rId17" Type="http://schemas.openxmlformats.org/officeDocument/2006/relationships/tags" Target="../tags/tag391.xml"/><Relationship Id="rId16" Type="http://schemas.openxmlformats.org/officeDocument/2006/relationships/tags" Target="../tags/tag390.xml"/><Relationship Id="rId15" Type="http://schemas.openxmlformats.org/officeDocument/2006/relationships/tags" Target="../tags/tag389.xml"/><Relationship Id="rId14" Type="http://schemas.openxmlformats.org/officeDocument/2006/relationships/tags" Target="../tags/tag388.xml"/><Relationship Id="rId13" Type="http://schemas.openxmlformats.org/officeDocument/2006/relationships/tags" Target="../tags/tag387.xml"/><Relationship Id="rId12" Type="http://schemas.openxmlformats.org/officeDocument/2006/relationships/tags" Target="../tags/tag386.xml"/><Relationship Id="rId11" Type="http://schemas.openxmlformats.org/officeDocument/2006/relationships/tags" Target="../tags/tag385.xml"/><Relationship Id="rId10" Type="http://schemas.openxmlformats.org/officeDocument/2006/relationships/tags" Target="../tags/tag384.xml"/><Relationship Id="rId1" Type="http://schemas.openxmlformats.org/officeDocument/2006/relationships/tags" Target="../tags/tag375.xml"/></Relationships>
</file>

<file path=ppt/slides/_rels/slide42.xml.rels><?xml version="1.0" encoding="UTF-8" standalone="yes"?>
<Relationships xmlns="http://schemas.openxmlformats.org/package/2006/relationships"><Relationship Id="rId9" Type="http://schemas.openxmlformats.org/officeDocument/2006/relationships/tags" Target="../tags/tag422.xml"/><Relationship Id="rId8" Type="http://schemas.openxmlformats.org/officeDocument/2006/relationships/tags" Target="../tags/tag421.xml"/><Relationship Id="rId7" Type="http://schemas.openxmlformats.org/officeDocument/2006/relationships/tags" Target="../tags/tag420.xml"/><Relationship Id="rId6" Type="http://schemas.openxmlformats.org/officeDocument/2006/relationships/tags" Target="../tags/tag419.xml"/><Relationship Id="rId5" Type="http://schemas.openxmlformats.org/officeDocument/2006/relationships/tags" Target="../tags/tag418.xml"/><Relationship Id="rId40" Type="http://schemas.openxmlformats.org/officeDocument/2006/relationships/slideLayout" Target="../slideLayouts/slideLayout12.xml"/><Relationship Id="rId4" Type="http://schemas.openxmlformats.org/officeDocument/2006/relationships/tags" Target="../tags/tag417.xml"/><Relationship Id="rId39" Type="http://schemas.openxmlformats.org/officeDocument/2006/relationships/tags" Target="../tags/tag452.xml"/><Relationship Id="rId38" Type="http://schemas.openxmlformats.org/officeDocument/2006/relationships/tags" Target="../tags/tag451.xml"/><Relationship Id="rId37" Type="http://schemas.openxmlformats.org/officeDocument/2006/relationships/tags" Target="../tags/tag450.xml"/><Relationship Id="rId36" Type="http://schemas.openxmlformats.org/officeDocument/2006/relationships/tags" Target="../tags/tag449.xml"/><Relationship Id="rId35" Type="http://schemas.openxmlformats.org/officeDocument/2006/relationships/tags" Target="../tags/tag448.xml"/><Relationship Id="rId34" Type="http://schemas.openxmlformats.org/officeDocument/2006/relationships/tags" Target="../tags/tag447.xml"/><Relationship Id="rId33" Type="http://schemas.openxmlformats.org/officeDocument/2006/relationships/tags" Target="../tags/tag446.xml"/><Relationship Id="rId32" Type="http://schemas.openxmlformats.org/officeDocument/2006/relationships/tags" Target="../tags/tag445.xml"/><Relationship Id="rId31" Type="http://schemas.openxmlformats.org/officeDocument/2006/relationships/tags" Target="../tags/tag444.xml"/><Relationship Id="rId30" Type="http://schemas.openxmlformats.org/officeDocument/2006/relationships/tags" Target="../tags/tag443.xml"/><Relationship Id="rId3" Type="http://schemas.openxmlformats.org/officeDocument/2006/relationships/tags" Target="../tags/tag416.xml"/><Relationship Id="rId29" Type="http://schemas.openxmlformats.org/officeDocument/2006/relationships/tags" Target="../tags/tag442.xml"/><Relationship Id="rId28" Type="http://schemas.openxmlformats.org/officeDocument/2006/relationships/tags" Target="../tags/tag441.xml"/><Relationship Id="rId27" Type="http://schemas.openxmlformats.org/officeDocument/2006/relationships/tags" Target="../tags/tag440.xml"/><Relationship Id="rId26" Type="http://schemas.openxmlformats.org/officeDocument/2006/relationships/tags" Target="../tags/tag439.xml"/><Relationship Id="rId25" Type="http://schemas.openxmlformats.org/officeDocument/2006/relationships/tags" Target="../tags/tag438.xml"/><Relationship Id="rId24" Type="http://schemas.openxmlformats.org/officeDocument/2006/relationships/tags" Target="../tags/tag437.xml"/><Relationship Id="rId23" Type="http://schemas.openxmlformats.org/officeDocument/2006/relationships/tags" Target="../tags/tag436.xml"/><Relationship Id="rId22" Type="http://schemas.openxmlformats.org/officeDocument/2006/relationships/tags" Target="../tags/tag435.xml"/><Relationship Id="rId21" Type="http://schemas.openxmlformats.org/officeDocument/2006/relationships/tags" Target="../tags/tag434.xml"/><Relationship Id="rId20" Type="http://schemas.openxmlformats.org/officeDocument/2006/relationships/tags" Target="../tags/tag433.xml"/><Relationship Id="rId2" Type="http://schemas.openxmlformats.org/officeDocument/2006/relationships/tags" Target="../tags/tag415.xml"/><Relationship Id="rId19" Type="http://schemas.openxmlformats.org/officeDocument/2006/relationships/tags" Target="../tags/tag432.xml"/><Relationship Id="rId18" Type="http://schemas.openxmlformats.org/officeDocument/2006/relationships/tags" Target="../tags/tag431.xml"/><Relationship Id="rId17" Type="http://schemas.openxmlformats.org/officeDocument/2006/relationships/tags" Target="../tags/tag430.xml"/><Relationship Id="rId16" Type="http://schemas.openxmlformats.org/officeDocument/2006/relationships/tags" Target="../tags/tag429.xml"/><Relationship Id="rId15" Type="http://schemas.openxmlformats.org/officeDocument/2006/relationships/tags" Target="../tags/tag428.xml"/><Relationship Id="rId14" Type="http://schemas.openxmlformats.org/officeDocument/2006/relationships/tags" Target="../tags/tag427.xml"/><Relationship Id="rId13" Type="http://schemas.openxmlformats.org/officeDocument/2006/relationships/tags" Target="../tags/tag426.xml"/><Relationship Id="rId12" Type="http://schemas.openxmlformats.org/officeDocument/2006/relationships/tags" Target="../tags/tag425.xml"/><Relationship Id="rId11" Type="http://schemas.openxmlformats.org/officeDocument/2006/relationships/tags" Target="../tags/tag424.xml"/><Relationship Id="rId10" Type="http://schemas.openxmlformats.org/officeDocument/2006/relationships/tags" Target="../tags/tag423.xml"/><Relationship Id="rId1" Type="http://schemas.openxmlformats.org/officeDocument/2006/relationships/tags" Target="../tags/tag414.xml"/></Relationships>
</file>

<file path=ppt/slides/_rels/slide43.xml.rels><?xml version="1.0" encoding="UTF-8" standalone="yes"?>
<Relationships xmlns="http://schemas.openxmlformats.org/package/2006/relationships"><Relationship Id="rId9" Type="http://schemas.openxmlformats.org/officeDocument/2006/relationships/tags" Target="../tags/tag461.xml"/><Relationship Id="rId8" Type="http://schemas.openxmlformats.org/officeDocument/2006/relationships/tags" Target="../tags/tag460.xml"/><Relationship Id="rId7" Type="http://schemas.openxmlformats.org/officeDocument/2006/relationships/tags" Target="../tags/tag459.xml"/><Relationship Id="rId6" Type="http://schemas.openxmlformats.org/officeDocument/2006/relationships/tags" Target="../tags/tag458.xml"/><Relationship Id="rId5" Type="http://schemas.openxmlformats.org/officeDocument/2006/relationships/tags" Target="../tags/tag457.xml"/><Relationship Id="rId4" Type="http://schemas.openxmlformats.org/officeDocument/2006/relationships/tags" Target="../tags/tag456.xml"/><Relationship Id="rId3" Type="http://schemas.openxmlformats.org/officeDocument/2006/relationships/tags" Target="../tags/tag455.xml"/><Relationship Id="rId2" Type="http://schemas.openxmlformats.org/officeDocument/2006/relationships/tags" Target="../tags/tag454.xml"/><Relationship Id="rId18" Type="http://schemas.openxmlformats.org/officeDocument/2006/relationships/slideLayout" Target="../slideLayouts/slideLayout12.xml"/><Relationship Id="rId17" Type="http://schemas.openxmlformats.org/officeDocument/2006/relationships/tags" Target="../tags/tag469.xml"/><Relationship Id="rId16" Type="http://schemas.openxmlformats.org/officeDocument/2006/relationships/tags" Target="../tags/tag468.xml"/><Relationship Id="rId15" Type="http://schemas.openxmlformats.org/officeDocument/2006/relationships/tags" Target="../tags/tag467.xml"/><Relationship Id="rId14" Type="http://schemas.openxmlformats.org/officeDocument/2006/relationships/tags" Target="../tags/tag466.xml"/><Relationship Id="rId13" Type="http://schemas.openxmlformats.org/officeDocument/2006/relationships/tags" Target="../tags/tag465.xml"/><Relationship Id="rId12" Type="http://schemas.openxmlformats.org/officeDocument/2006/relationships/tags" Target="../tags/tag464.xml"/><Relationship Id="rId11" Type="http://schemas.openxmlformats.org/officeDocument/2006/relationships/tags" Target="../tags/tag463.xml"/><Relationship Id="rId10" Type="http://schemas.openxmlformats.org/officeDocument/2006/relationships/tags" Target="../tags/tag462.xml"/><Relationship Id="rId1" Type="http://schemas.openxmlformats.org/officeDocument/2006/relationships/tags" Target="../tags/tag453.xml"/></Relationships>
</file>

<file path=ppt/slides/_rels/slide44.xml.rels><?xml version="1.0" encoding="UTF-8" standalone="yes"?>
<Relationships xmlns="http://schemas.openxmlformats.org/package/2006/relationships"><Relationship Id="rId9" Type="http://schemas.openxmlformats.org/officeDocument/2006/relationships/tags" Target="../tags/tag478.xml"/><Relationship Id="rId8" Type="http://schemas.openxmlformats.org/officeDocument/2006/relationships/tags" Target="../tags/tag477.xml"/><Relationship Id="rId7" Type="http://schemas.openxmlformats.org/officeDocument/2006/relationships/tags" Target="../tags/tag476.xml"/><Relationship Id="rId6" Type="http://schemas.openxmlformats.org/officeDocument/2006/relationships/tags" Target="../tags/tag475.xml"/><Relationship Id="rId5" Type="http://schemas.openxmlformats.org/officeDocument/2006/relationships/tags" Target="../tags/tag474.xml"/><Relationship Id="rId4" Type="http://schemas.openxmlformats.org/officeDocument/2006/relationships/tags" Target="../tags/tag473.xml"/><Relationship Id="rId3" Type="http://schemas.openxmlformats.org/officeDocument/2006/relationships/tags" Target="../tags/tag472.xml"/><Relationship Id="rId2" Type="http://schemas.openxmlformats.org/officeDocument/2006/relationships/tags" Target="../tags/tag471.xml"/><Relationship Id="rId18" Type="http://schemas.openxmlformats.org/officeDocument/2006/relationships/slideLayout" Target="../slideLayouts/slideLayout12.xml"/><Relationship Id="rId17" Type="http://schemas.openxmlformats.org/officeDocument/2006/relationships/tags" Target="../tags/tag486.xml"/><Relationship Id="rId16" Type="http://schemas.openxmlformats.org/officeDocument/2006/relationships/tags" Target="../tags/tag485.xml"/><Relationship Id="rId15" Type="http://schemas.openxmlformats.org/officeDocument/2006/relationships/tags" Target="../tags/tag484.xml"/><Relationship Id="rId14" Type="http://schemas.openxmlformats.org/officeDocument/2006/relationships/tags" Target="../tags/tag483.xml"/><Relationship Id="rId13" Type="http://schemas.openxmlformats.org/officeDocument/2006/relationships/tags" Target="../tags/tag482.xml"/><Relationship Id="rId12" Type="http://schemas.openxmlformats.org/officeDocument/2006/relationships/tags" Target="../tags/tag481.xml"/><Relationship Id="rId11" Type="http://schemas.openxmlformats.org/officeDocument/2006/relationships/tags" Target="../tags/tag480.xml"/><Relationship Id="rId10" Type="http://schemas.openxmlformats.org/officeDocument/2006/relationships/tags" Target="../tags/tag479.xml"/><Relationship Id="rId1" Type="http://schemas.openxmlformats.org/officeDocument/2006/relationships/tags" Target="../tags/tag470.xml"/></Relationships>
</file>

<file path=ppt/slides/_rels/slide45.xml.rels><?xml version="1.0" encoding="UTF-8" standalone="yes"?>
<Relationships xmlns="http://schemas.openxmlformats.org/package/2006/relationships"><Relationship Id="rId9" Type="http://schemas.openxmlformats.org/officeDocument/2006/relationships/tags" Target="../tags/tag495.xml"/><Relationship Id="rId8" Type="http://schemas.openxmlformats.org/officeDocument/2006/relationships/tags" Target="../tags/tag494.xml"/><Relationship Id="rId7" Type="http://schemas.openxmlformats.org/officeDocument/2006/relationships/tags" Target="../tags/tag493.xml"/><Relationship Id="rId6" Type="http://schemas.openxmlformats.org/officeDocument/2006/relationships/tags" Target="../tags/tag492.xml"/><Relationship Id="rId56" Type="http://schemas.openxmlformats.org/officeDocument/2006/relationships/slideLayout" Target="../slideLayouts/slideLayout12.xml"/><Relationship Id="rId55" Type="http://schemas.openxmlformats.org/officeDocument/2006/relationships/tags" Target="../tags/tag541.xml"/><Relationship Id="rId54" Type="http://schemas.openxmlformats.org/officeDocument/2006/relationships/tags" Target="../tags/tag540.xml"/><Relationship Id="rId53" Type="http://schemas.openxmlformats.org/officeDocument/2006/relationships/tags" Target="../tags/tag539.xml"/><Relationship Id="rId52" Type="http://schemas.openxmlformats.org/officeDocument/2006/relationships/tags" Target="../tags/tag538.xml"/><Relationship Id="rId51" Type="http://schemas.openxmlformats.org/officeDocument/2006/relationships/tags" Target="../tags/tag537.xml"/><Relationship Id="rId50" Type="http://schemas.openxmlformats.org/officeDocument/2006/relationships/tags" Target="../tags/tag536.xml"/><Relationship Id="rId5" Type="http://schemas.openxmlformats.org/officeDocument/2006/relationships/tags" Target="../tags/tag491.xml"/><Relationship Id="rId49" Type="http://schemas.openxmlformats.org/officeDocument/2006/relationships/tags" Target="../tags/tag535.xml"/><Relationship Id="rId48" Type="http://schemas.openxmlformats.org/officeDocument/2006/relationships/tags" Target="../tags/tag534.xml"/><Relationship Id="rId47" Type="http://schemas.openxmlformats.org/officeDocument/2006/relationships/tags" Target="../tags/tag533.xml"/><Relationship Id="rId46" Type="http://schemas.openxmlformats.org/officeDocument/2006/relationships/tags" Target="../tags/tag532.xml"/><Relationship Id="rId45" Type="http://schemas.openxmlformats.org/officeDocument/2006/relationships/tags" Target="../tags/tag531.xml"/><Relationship Id="rId44" Type="http://schemas.openxmlformats.org/officeDocument/2006/relationships/tags" Target="../tags/tag530.xml"/><Relationship Id="rId43" Type="http://schemas.openxmlformats.org/officeDocument/2006/relationships/tags" Target="../tags/tag529.xml"/><Relationship Id="rId42" Type="http://schemas.openxmlformats.org/officeDocument/2006/relationships/tags" Target="../tags/tag528.xml"/><Relationship Id="rId41" Type="http://schemas.openxmlformats.org/officeDocument/2006/relationships/tags" Target="../tags/tag527.xml"/><Relationship Id="rId40" Type="http://schemas.openxmlformats.org/officeDocument/2006/relationships/tags" Target="../tags/tag526.xml"/><Relationship Id="rId4" Type="http://schemas.openxmlformats.org/officeDocument/2006/relationships/tags" Target="../tags/tag490.xml"/><Relationship Id="rId39" Type="http://schemas.openxmlformats.org/officeDocument/2006/relationships/tags" Target="../tags/tag525.xml"/><Relationship Id="rId38" Type="http://schemas.openxmlformats.org/officeDocument/2006/relationships/tags" Target="../tags/tag524.xml"/><Relationship Id="rId37" Type="http://schemas.openxmlformats.org/officeDocument/2006/relationships/tags" Target="../tags/tag523.xml"/><Relationship Id="rId36" Type="http://schemas.openxmlformats.org/officeDocument/2006/relationships/tags" Target="../tags/tag522.xml"/><Relationship Id="rId35" Type="http://schemas.openxmlformats.org/officeDocument/2006/relationships/tags" Target="../tags/tag521.xml"/><Relationship Id="rId34" Type="http://schemas.openxmlformats.org/officeDocument/2006/relationships/tags" Target="../tags/tag520.xml"/><Relationship Id="rId33" Type="http://schemas.openxmlformats.org/officeDocument/2006/relationships/tags" Target="../tags/tag519.xml"/><Relationship Id="rId32" Type="http://schemas.openxmlformats.org/officeDocument/2006/relationships/tags" Target="../tags/tag518.xml"/><Relationship Id="rId31" Type="http://schemas.openxmlformats.org/officeDocument/2006/relationships/tags" Target="../tags/tag517.xml"/><Relationship Id="rId30" Type="http://schemas.openxmlformats.org/officeDocument/2006/relationships/tags" Target="../tags/tag516.xml"/><Relationship Id="rId3" Type="http://schemas.openxmlformats.org/officeDocument/2006/relationships/tags" Target="../tags/tag489.xml"/><Relationship Id="rId29" Type="http://schemas.openxmlformats.org/officeDocument/2006/relationships/tags" Target="../tags/tag515.xml"/><Relationship Id="rId28" Type="http://schemas.openxmlformats.org/officeDocument/2006/relationships/tags" Target="../tags/tag514.xml"/><Relationship Id="rId27" Type="http://schemas.openxmlformats.org/officeDocument/2006/relationships/tags" Target="../tags/tag513.xml"/><Relationship Id="rId26" Type="http://schemas.openxmlformats.org/officeDocument/2006/relationships/tags" Target="../tags/tag512.xml"/><Relationship Id="rId25" Type="http://schemas.openxmlformats.org/officeDocument/2006/relationships/tags" Target="../tags/tag511.xml"/><Relationship Id="rId24" Type="http://schemas.openxmlformats.org/officeDocument/2006/relationships/tags" Target="../tags/tag510.xml"/><Relationship Id="rId23" Type="http://schemas.openxmlformats.org/officeDocument/2006/relationships/tags" Target="../tags/tag509.xml"/><Relationship Id="rId22" Type="http://schemas.openxmlformats.org/officeDocument/2006/relationships/tags" Target="../tags/tag508.xml"/><Relationship Id="rId21" Type="http://schemas.openxmlformats.org/officeDocument/2006/relationships/tags" Target="../tags/tag507.xml"/><Relationship Id="rId20" Type="http://schemas.openxmlformats.org/officeDocument/2006/relationships/tags" Target="../tags/tag506.xml"/><Relationship Id="rId2" Type="http://schemas.openxmlformats.org/officeDocument/2006/relationships/tags" Target="../tags/tag488.xml"/><Relationship Id="rId19" Type="http://schemas.openxmlformats.org/officeDocument/2006/relationships/tags" Target="../tags/tag505.xml"/><Relationship Id="rId18" Type="http://schemas.openxmlformats.org/officeDocument/2006/relationships/tags" Target="../tags/tag504.xml"/><Relationship Id="rId17" Type="http://schemas.openxmlformats.org/officeDocument/2006/relationships/tags" Target="../tags/tag503.xml"/><Relationship Id="rId16" Type="http://schemas.openxmlformats.org/officeDocument/2006/relationships/tags" Target="../tags/tag502.xml"/><Relationship Id="rId15" Type="http://schemas.openxmlformats.org/officeDocument/2006/relationships/tags" Target="../tags/tag501.xml"/><Relationship Id="rId14" Type="http://schemas.openxmlformats.org/officeDocument/2006/relationships/tags" Target="../tags/tag500.xml"/><Relationship Id="rId13" Type="http://schemas.openxmlformats.org/officeDocument/2006/relationships/tags" Target="../tags/tag499.xml"/><Relationship Id="rId12" Type="http://schemas.openxmlformats.org/officeDocument/2006/relationships/tags" Target="../tags/tag498.xml"/><Relationship Id="rId11" Type="http://schemas.openxmlformats.org/officeDocument/2006/relationships/tags" Target="../tags/tag497.xml"/><Relationship Id="rId10" Type="http://schemas.openxmlformats.org/officeDocument/2006/relationships/tags" Target="../tags/tag496.xml"/><Relationship Id="rId1" Type="http://schemas.openxmlformats.org/officeDocument/2006/relationships/tags" Target="../tags/tag487.xml"/></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12.png"/><Relationship Id="rId2" Type="http://schemas.openxmlformats.org/officeDocument/2006/relationships/tags" Target="../tags/tag543.xml"/><Relationship Id="rId1" Type="http://schemas.openxmlformats.org/officeDocument/2006/relationships/tags" Target="../tags/tag542.xml"/></Relationships>
</file>

<file path=ppt/slides/_rels/slide47.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546.xml"/><Relationship Id="rId2" Type="http://schemas.openxmlformats.org/officeDocument/2006/relationships/tags" Target="../tags/tag545.xml"/><Relationship Id="rId1" Type="http://schemas.openxmlformats.org/officeDocument/2006/relationships/tags" Target="../tags/tag544.xml"/></Relationships>
</file>

<file path=ppt/slides/_rels/slide48.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549.xml"/><Relationship Id="rId2" Type="http://schemas.openxmlformats.org/officeDocument/2006/relationships/tags" Target="../tags/tag548.xml"/><Relationship Id="rId1" Type="http://schemas.openxmlformats.org/officeDocument/2006/relationships/tags" Target="../tags/tag547.xml"/></Relationships>
</file>

<file path=ppt/slides/_rels/slide49.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tags" Target="../tags/tag555.xml"/><Relationship Id="rId5" Type="http://schemas.openxmlformats.org/officeDocument/2006/relationships/tags" Target="../tags/tag554.xml"/><Relationship Id="rId4" Type="http://schemas.openxmlformats.org/officeDocument/2006/relationships/tags" Target="../tags/tag553.xml"/><Relationship Id="rId3" Type="http://schemas.openxmlformats.org/officeDocument/2006/relationships/tags" Target="../tags/tag552.xml"/><Relationship Id="rId2" Type="http://schemas.openxmlformats.org/officeDocument/2006/relationships/tags" Target="../tags/tag551.xml"/><Relationship Id="rId1" Type="http://schemas.openxmlformats.org/officeDocument/2006/relationships/tags" Target="../tags/tag550.xml"/></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tags" Target="../tags/tag33.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s>
</file>

<file path=ppt/slides/_rels/slide50.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559.xml"/><Relationship Id="rId3" Type="http://schemas.openxmlformats.org/officeDocument/2006/relationships/tags" Target="../tags/tag558.xml"/><Relationship Id="rId2" Type="http://schemas.openxmlformats.org/officeDocument/2006/relationships/tags" Target="../tags/tag557.xml"/><Relationship Id="rId1" Type="http://schemas.openxmlformats.org/officeDocument/2006/relationships/tags" Target="../tags/tag556.xml"/></Relationships>
</file>

<file path=ppt/slides/_rels/slide5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562.xml"/><Relationship Id="rId2" Type="http://schemas.openxmlformats.org/officeDocument/2006/relationships/tags" Target="../tags/tag561.xml"/><Relationship Id="rId1" Type="http://schemas.openxmlformats.org/officeDocument/2006/relationships/tags" Target="../tags/tag560.xml"/></Relationships>
</file>

<file path=ppt/slides/_rels/slide52.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566.xml"/><Relationship Id="rId3" Type="http://schemas.openxmlformats.org/officeDocument/2006/relationships/tags" Target="../tags/tag565.xml"/><Relationship Id="rId2" Type="http://schemas.openxmlformats.org/officeDocument/2006/relationships/tags" Target="../tags/tag564.xml"/><Relationship Id="rId1" Type="http://schemas.openxmlformats.org/officeDocument/2006/relationships/tags" Target="../tags/tag563.xml"/></Relationships>
</file>

<file path=ppt/slides/_rels/slide53.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569.xml"/><Relationship Id="rId2" Type="http://schemas.openxmlformats.org/officeDocument/2006/relationships/tags" Target="../tags/tag568.xml"/><Relationship Id="rId1" Type="http://schemas.openxmlformats.org/officeDocument/2006/relationships/tags" Target="../tags/tag567.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570.xml"/></Relationships>
</file>

<file path=ppt/slides/_rels/slide55.xml.rels><?xml version="1.0" encoding="UTF-8" standalone="yes"?>
<Relationships xmlns="http://schemas.openxmlformats.org/package/2006/relationships"><Relationship Id="rId9" Type="http://schemas.openxmlformats.org/officeDocument/2006/relationships/tags" Target="../tags/tag579.xml"/><Relationship Id="rId8" Type="http://schemas.openxmlformats.org/officeDocument/2006/relationships/tags" Target="../tags/tag578.xml"/><Relationship Id="rId7" Type="http://schemas.openxmlformats.org/officeDocument/2006/relationships/tags" Target="../tags/tag577.xml"/><Relationship Id="rId6" Type="http://schemas.openxmlformats.org/officeDocument/2006/relationships/tags" Target="../tags/tag576.xml"/><Relationship Id="rId5" Type="http://schemas.openxmlformats.org/officeDocument/2006/relationships/tags" Target="../tags/tag575.xml"/><Relationship Id="rId4" Type="http://schemas.openxmlformats.org/officeDocument/2006/relationships/tags" Target="../tags/tag574.xml"/><Relationship Id="rId3" Type="http://schemas.openxmlformats.org/officeDocument/2006/relationships/tags" Target="../tags/tag573.xml"/><Relationship Id="rId2" Type="http://schemas.openxmlformats.org/officeDocument/2006/relationships/tags" Target="../tags/tag572.xml"/><Relationship Id="rId11" Type="http://schemas.openxmlformats.org/officeDocument/2006/relationships/slideLayout" Target="../slideLayouts/slideLayout12.xml"/><Relationship Id="rId10" Type="http://schemas.openxmlformats.org/officeDocument/2006/relationships/tags" Target="../tags/tag580.xml"/><Relationship Id="rId1" Type="http://schemas.openxmlformats.org/officeDocument/2006/relationships/tags" Target="../tags/tag571.xml"/></Relationships>
</file>

<file path=ppt/slides/_rels/slide56.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588.xml"/><Relationship Id="rId7" Type="http://schemas.openxmlformats.org/officeDocument/2006/relationships/tags" Target="../tags/tag587.xml"/><Relationship Id="rId6" Type="http://schemas.openxmlformats.org/officeDocument/2006/relationships/tags" Target="../tags/tag586.xml"/><Relationship Id="rId5" Type="http://schemas.openxmlformats.org/officeDocument/2006/relationships/tags" Target="../tags/tag585.xml"/><Relationship Id="rId4" Type="http://schemas.openxmlformats.org/officeDocument/2006/relationships/tags" Target="../tags/tag584.xml"/><Relationship Id="rId3" Type="http://schemas.openxmlformats.org/officeDocument/2006/relationships/tags" Target="../tags/tag583.xml"/><Relationship Id="rId2" Type="http://schemas.openxmlformats.org/officeDocument/2006/relationships/tags" Target="../tags/tag582.xml"/><Relationship Id="rId1" Type="http://schemas.openxmlformats.org/officeDocument/2006/relationships/tags" Target="../tags/tag581.xml"/></Relationships>
</file>

<file path=ppt/slides/_rels/slide57.xml.rels><?xml version="1.0" encoding="UTF-8" standalone="yes"?>
<Relationships xmlns="http://schemas.openxmlformats.org/package/2006/relationships"><Relationship Id="rId9" Type="http://schemas.openxmlformats.org/officeDocument/2006/relationships/tags" Target="../tags/tag597.xml"/><Relationship Id="rId8" Type="http://schemas.openxmlformats.org/officeDocument/2006/relationships/tags" Target="../tags/tag596.xml"/><Relationship Id="rId7" Type="http://schemas.openxmlformats.org/officeDocument/2006/relationships/tags" Target="../tags/tag595.xml"/><Relationship Id="rId6" Type="http://schemas.openxmlformats.org/officeDocument/2006/relationships/tags" Target="../tags/tag594.xml"/><Relationship Id="rId5" Type="http://schemas.openxmlformats.org/officeDocument/2006/relationships/tags" Target="../tags/tag593.xml"/><Relationship Id="rId4" Type="http://schemas.openxmlformats.org/officeDocument/2006/relationships/tags" Target="../tags/tag592.xml"/><Relationship Id="rId3" Type="http://schemas.openxmlformats.org/officeDocument/2006/relationships/tags" Target="../tags/tag591.xml"/><Relationship Id="rId2" Type="http://schemas.openxmlformats.org/officeDocument/2006/relationships/tags" Target="../tags/tag590.xml"/><Relationship Id="rId11" Type="http://schemas.openxmlformats.org/officeDocument/2006/relationships/slideLayout" Target="../slideLayouts/slideLayout12.xml"/><Relationship Id="rId10" Type="http://schemas.openxmlformats.org/officeDocument/2006/relationships/tags" Target="../tags/tag598.xml"/><Relationship Id="rId1" Type="http://schemas.openxmlformats.org/officeDocument/2006/relationships/tags" Target="../tags/tag589.xml"/></Relationships>
</file>

<file path=ppt/slides/_rels/slide58.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602.xml"/><Relationship Id="rId3" Type="http://schemas.openxmlformats.org/officeDocument/2006/relationships/tags" Target="../tags/tag601.xml"/><Relationship Id="rId2" Type="http://schemas.openxmlformats.org/officeDocument/2006/relationships/tags" Target="../tags/tag600.xml"/><Relationship Id="rId1" Type="http://schemas.openxmlformats.org/officeDocument/2006/relationships/tags" Target="../tags/tag599.xml"/></Relationships>
</file>

<file path=ppt/slides/_rels/slide59.xml.rels><?xml version="1.0" encoding="UTF-8" standalone="yes"?>
<Relationships xmlns="http://schemas.openxmlformats.org/package/2006/relationships"><Relationship Id="rId9" Type="http://schemas.openxmlformats.org/officeDocument/2006/relationships/tags" Target="../tags/tag611.xml"/><Relationship Id="rId8" Type="http://schemas.openxmlformats.org/officeDocument/2006/relationships/tags" Target="../tags/tag610.xml"/><Relationship Id="rId7" Type="http://schemas.openxmlformats.org/officeDocument/2006/relationships/tags" Target="../tags/tag609.xml"/><Relationship Id="rId6" Type="http://schemas.openxmlformats.org/officeDocument/2006/relationships/tags" Target="../tags/tag608.xml"/><Relationship Id="rId5" Type="http://schemas.openxmlformats.org/officeDocument/2006/relationships/tags" Target="../tags/tag607.xml"/><Relationship Id="rId4" Type="http://schemas.openxmlformats.org/officeDocument/2006/relationships/tags" Target="../tags/tag606.xml"/><Relationship Id="rId3" Type="http://schemas.openxmlformats.org/officeDocument/2006/relationships/tags" Target="../tags/tag605.xml"/><Relationship Id="rId2" Type="http://schemas.openxmlformats.org/officeDocument/2006/relationships/tags" Target="../tags/tag604.xml"/><Relationship Id="rId11" Type="http://schemas.openxmlformats.org/officeDocument/2006/relationships/slideLayout" Target="../slideLayouts/slideLayout12.xml"/><Relationship Id="rId10" Type="http://schemas.openxmlformats.org/officeDocument/2006/relationships/tags" Target="../tags/tag612.xml"/><Relationship Id="rId1" Type="http://schemas.openxmlformats.org/officeDocument/2006/relationships/tags" Target="../tags/tag603.xml"/></Relationships>
</file>

<file path=ppt/slides/_rels/slide6.xml.rels><?xml version="1.0" encoding="UTF-8" standalone="yes"?>
<Relationships xmlns="http://schemas.openxmlformats.org/package/2006/relationships"><Relationship Id="rId9" Type="http://schemas.openxmlformats.org/officeDocument/2006/relationships/tags" Target="../tags/tag42.xml"/><Relationship Id="rId8" Type="http://schemas.openxmlformats.org/officeDocument/2006/relationships/tags" Target="../tags/tag41.xml"/><Relationship Id="rId7" Type="http://schemas.openxmlformats.org/officeDocument/2006/relationships/tags" Target="../tags/tag40.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tags" Target="../tags/tag35.xml"/><Relationship Id="rId10" Type="http://schemas.openxmlformats.org/officeDocument/2006/relationships/slideLayout" Target="../slideLayouts/slideLayout12.xml"/><Relationship Id="rId1" Type="http://schemas.openxmlformats.org/officeDocument/2006/relationships/tags" Target="../tags/tag34.xml"/></Relationships>
</file>

<file path=ppt/slides/_rels/slide60.xml.rels><?xml version="1.0" encoding="UTF-8" standalone="yes"?>
<Relationships xmlns="http://schemas.openxmlformats.org/package/2006/relationships"><Relationship Id="rId9" Type="http://schemas.openxmlformats.org/officeDocument/2006/relationships/tags" Target="../tags/tag621.xml"/><Relationship Id="rId8" Type="http://schemas.openxmlformats.org/officeDocument/2006/relationships/tags" Target="../tags/tag620.xml"/><Relationship Id="rId7" Type="http://schemas.openxmlformats.org/officeDocument/2006/relationships/tags" Target="../tags/tag619.xml"/><Relationship Id="rId6" Type="http://schemas.openxmlformats.org/officeDocument/2006/relationships/tags" Target="../tags/tag618.xml"/><Relationship Id="rId5" Type="http://schemas.openxmlformats.org/officeDocument/2006/relationships/tags" Target="../tags/tag617.xml"/><Relationship Id="rId4" Type="http://schemas.openxmlformats.org/officeDocument/2006/relationships/tags" Target="../tags/tag616.xml"/><Relationship Id="rId3" Type="http://schemas.openxmlformats.org/officeDocument/2006/relationships/tags" Target="../tags/tag615.xml"/><Relationship Id="rId2" Type="http://schemas.openxmlformats.org/officeDocument/2006/relationships/tags" Target="../tags/tag614.xml"/><Relationship Id="rId11" Type="http://schemas.openxmlformats.org/officeDocument/2006/relationships/slideLayout" Target="../slideLayouts/slideLayout12.xml"/><Relationship Id="rId10" Type="http://schemas.openxmlformats.org/officeDocument/2006/relationships/tags" Target="../tags/tag622.xml"/><Relationship Id="rId1" Type="http://schemas.openxmlformats.org/officeDocument/2006/relationships/tags" Target="../tags/tag613.xml"/></Relationships>
</file>

<file path=ppt/slides/_rels/slide61.xml.rels><?xml version="1.0" encoding="UTF-8" standalone="yes"?>
<Relationships xmlns="http://schemas.openxmlformats.org/package/2006/relationships"><Relationship Id="rId9" Type="http://schemas.openxmlformats.org/officeDocument/2006/relationships/tags" Target="../tags/tag631.xml"/><Relationship Id="rId8" Type="http://schemas.openxmlformats.org/officeDocument/2006/relationships/tags" Target="../tags/tag630.xml"/><Relationship Id="rId7" Type="http://schemas.openxmlformats.org/officeDocument/2006/relationships/tags" Target="../tags/tag629.xml"/><Relationship Id="rId6" Type="http://schemas.openxmlformats.org/officeDocument/2006/relationships/tags" Target="../tags/tag628.xml"/><Relationship Id="rId5" Type="http://schemas.openxmlformats.org/officeDocument/2006/relationships/tags" Target="../tags/tag627.xml"/><Relationship Id="rId4" Type="http://schemas.openxmlformats.org/officeDocument/2006/relationships/tags" Target="../tags/tag626.xml"/><Relationship Id="rId3" Type="http://schemas.openxmlformats.org/officeDocument/2006/relationships/tags" Target="../tags/tag625.xml"/><Relationship Id="rId20" Type="http://schemas.openxmlformats.org/officeDocument/2006/relationships/slideLayout" Target="../slideLayouts/slideLayout12.xml"/><Relationship Id="rId2" Type="http://schemas.openxmlformats.org/officeDocument/2006/relationships/tags" Target="../tags/tag624.xml"/><Relationship Id="rId19" Type="http://schemas.openxmlformats.org/officeDocument/2006/relationships/tags" Target="../tags/tag641.xml"/><Relationship Id="rId18" Type="http://schemas.openxmlformats.org/officeDocument/2006/relationships/tags" Target="../tags/tag640.xml"/><Relationship Id="rId17" Type="http://schemas.openxmlformats.org/officeDocument/2006/relationships/tags" Target="../tags/tag639.xml"/><Relationship Id="rId16" Type="http://schemas.openxmlformats.org/officeDocument/2006/relationships/tags" Target="../tags/tag638.xml"/><Relationship Id="rId15" Type="http://schemas.openxmlformats.org/officeDocument/2006/relationships/tags" Target="../tags/tag637.xml"/><Relationship Id="rId14" Type="http://schemas.openxmlformats.org/officeDocument/2006/relationships/tags" Target="../tags/tag636.xml"/><Relationship Id="rId13" Type="http://schemas.openxmlformats.org/officeDocument/2006/relationships/tags" Target="../tags/tag635.xml"/><Relationship Id="rId12" Type="http://schemas.openxmlformats.org/officeDocument/2006/relationships/tags" Target="../tags/tag634.xml"/><Relationship Id="rId11" Type="http://schemas.openxmlformats.org/officeDocument/2006/relationships/tags" Target="../tags/tag633.xml"/><Relationship Id="rId10" Type="http://schemas.openxmlformats.org/officeDocument/2006/relationships/tags" Target="../tags/tag632.xml"/><Relationship Id="rId1" Type="http://schemas.openxmlformats.org/officeDocument/2006/relationships/tags" Target="../tags/tag623.xml"/></Relationships>
</file>

<file path=ppt/slides/_rels/slide62.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13.png"/><Relationship Id="rId4" Type="http://schemas.openxmlformats.org/officeDocument/2006/relationships/tags" Target="../tags/tag645.xml"/><Relationship Id="rId3" Type="http://schemas.openxmlformats.org/officeDocument/2006/relationships/tags" Target="../tags/tag644.xml"/><Relationship Id="rId2" Type="http://schemas.openxmlformats.org/officeDocument/2006/relationships/tags" Target="../tags/tag643.xml"/><Relationship Id="rId1" Type="http://schemas.openxmlformats.org/officeDocument/2006/relationships/tags" Target="../tags/tag642.xml"/></Relationships>
</file>

<file path=ppt/slides/_rels/slide63.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649.xml"/><Relationship Id="rId3" Type="http://schemas.openxmlformats.org/officeDocument/2006/relationships/tags" Target="../tags/tag648.xml"/><Relationship Id="rId2" Type="http://schemas.openxmlformats.org/officeDocument/2006/relationships/tags" Target="../tags/tag647.xml"/><Relationship Id="rId1" Type="http://schemas.openxmlformats.org/officeDocument/2006/relationships/tags" Target="../tags/tag646.xml"/></Relationships>
</file>

<file path=ppt/slides/_rels/slide64.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653.xml"/><Relationship Id="rId3" Type="http://schemas.openxmlformats.org/officeDocument/2006/relationships/tags" Target="../tags/tag652.xml"/><Relationship Id="rId2" Type="http://schemas.openxmlformats.org/officeDocument/2006/relationships/tags" Target="../tags/tag651.xml"/><Relationship Id="rId1" Type="http://schemas.openxmlformats.org/officeDocument/2006/relationships/tags" Target="../tags/tag650.xml"/></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655.xml"/><Relationship Id="rId1" Type="http://schemas.openxmlformats.org/officeDocument/2006/relationships/tags" Target="../tags/tag654.xml"/></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657.xml"/><Relationship Id="rId1" Type="http://schemas.openxmlformats.org/officeDocument/2006/relationships/tags" Target="../tags/tag656.xml"/></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659.xml"/><Relationship Id="rId1" Type="http://schemas.openxmlformats.org/officeDocument/2006/relationships/tags" Target="../tags/tag658.xml"/></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661.xml"/><Relationship Id="rId1" Type="http://schemas.openxmlformats.org/officeDocument/2006/relationships/tags" Target="../tags/tag660.xml"/></Relationships>
</file>

<file path=ppt/slides/_rels/slide69.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14.png"/><Relationship Id="rId3" Type="http://schemas.openxmlformats.org/officeDocument/2006/relationships/tags" Target="../tags/tag664.xml"/><Relationship Id="rId2" Type="http://schemas.openxmlformats.org/officeDocument/2006/relationships/tags" Target="../tags/tag663.xml"/><Relationship Id="rId1" Type="http://schemas.openxmlformats.org/officeDocument/2006/relationships/tags" Target="../tags/tag662.xml"/></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tags" Target="../tags/tag49.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s>
</file>

<file path=ppt/slides/_rels/slide70.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15.png"/><Relationship Id="rId3" Type="http://schemas.openxmlformats.org/officeDocument/2006/relationships/tags" Target="../tags/tag667.xml"/><Relationship Id="rId2" Type="http://schemas.openxmlformats.org/officeDocument/2006/relationships/tags" Target="../tags/tag666.xml"/><Relationship Id="rId1" Type="http://schemas.openxmlformats.org/officeDocument/2006/relationships/tags" Target="../tags/tag665.xml"/></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669.xml"/><Relationship Id="rId1" Type="http://schemas.openxmlformats.org/officeDocument/2006/relationships/tags" Target="../tags/tag668.xml"/></Relationships>
</file>

<file path=ppt/slides/_rels/slide72.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16.png"/><Relationship Id="rId3" Type="http://schemas.openxmlformats.org/officeDocument/2006/relationships/tags" Target="../tags/tag672.xml"/><Relationship Id="rId2" Type="http://schemas.openxmlformats.org/officeDocument/2006/relationships/tags" Target="../tags/tag671.xml"/><Relationship Id="rId1" Type="http://schemas.openxmlformats.org/officeDocument/2006/relationships/tags" Target="../tags/tag670.xml"/></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674.xml"/><Relationship Id="rId1" Type="http://schemas.openxmlformats.org/officeDocument/2006/relationships/tags" Target="../tags/tag673.xml"/></Relationships>
</file>

<file path=ppt/slides/_rels/slide7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676.xml"/><Relationship Id="rId1" Type="http://schemas.openxmlformats.org/officeDocument/2006/relationships/tags" Target="../tags/tag675.xml"/></Relationships>
</file>

<file path=ppt/slides/_rels/slide75.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20.jpeg"/><Relationship Id="rId5" Type="http://schemas.openxmlformats.org/officeDocument/2006/relationships/hyperlink" Target="http://www.eyefulpresentations.co.uk/" TargetMode="External"/><Relationship Id="rId4" Type="http://schemas.openxmlformats.org/officeDocument/2006/relationships/hyperlink" Target="mailto:info@eyefulpresentations.co.uk" TargetMode="External"/><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image" Target="../media/image17.jpeg"/></Relationships>
</file>

<file path=ppt/slides/_rels/slide8.xml.rels><?xml version="1.0" encoding="UTF-8" standalone="yes"?>
<Relationships xmlns="http://schemas.openxmlformats.org/package/2006/relationships"><Relationship Id="rId9" Type="http://schemas.openxmlformats.org/officeDocument/2006/relationships/tags" Target="../tags/tag58.xml"/><Relationship Id="rId8" Type="http://schemas.openxmlformats.org/officeDocument/2006/relationships/tags" Target="../tags/tag57.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4" Type="http://schemas.openxmlformats.org/officeDocument/2006/relationships/slideLayout" Target="../slideLayouts/slideLayout12.xml"/><Relationship Id="rId13" Type="http://schemas.openxmlformats.org/officeDocument/2006/relationships/tags" Target="../tags/tag62.xml"/><Relationship Id="rId12" Type="http://schemas.openxmlformats.org/officeDocument/2006/relationships/tags" Target="../tags/tag61.xml"/><Relationship Id="rId11" Type="http://schemas.openxmlformats.org/officeDocument/2006/relationships/tags" Target="../tags/tag60.xml"/><Relationship Id="rId10" Type="http://schemas.openxmlformats.org/officeDocument/2006/relationships/tags" Target="../tags/tag59.xml"/><Relationship Id="rId1" Type="http://schemas.openxmlformats.org/officeDocument/2006/relationships/tags" Target="../tags/tag50.xml"/></Relationships>
</file>

<file path=ppt/slides/_rels/slide9.xml.rels><?xml version="1.0" encoding="UTF-8" standalone="yes"?>
<Relationships xmlns="http://schemas.openxmlformats.org/package/2006/relationships"><Relationship Id="rId9" Type="http://schemas.openxmlformats.org/officeDocument/2006/relationships/tags" Target="../tags/tag71.xml"/><Relationship Id="rId8" Type="http://schemas.openxmlformats.org/officeDocument/2006/relationships/tags" Target="../tags/tag70.xml"/><Relationship Id="rId7" Type="http://schemas.openxmlformats.org/officeDocument/2006/relationships/tags" Target="../tags/tag69.xml"/><Relationship Id="rId6" Type="http://schemas.openxmlformats.org/officeDocument/2006/relationships/tags" Target="../tags/tag68.xml"/><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tags" Target="../tags/tag64.xml"/><Relationship Id="rId19" Type="http://schemas.openxmlformats.org/officeDocument/2006/relationships/slideLayout" Target="../slideLayouts/slideLayout12.xml"/><Relationship Id="rId18" Type="http://schemas.openxmlformats.org/officeDocument/2006/relationships/tags" Target="../tags/tag80.xml"/><Relationship Id="rId17" Type="http://schemas.openxmlformats.org/officeDocument/2006/relationships/tags" Target="../tags/tag79.xml"/><Relationship Id="rId16" Type="http://schemas.openxmlformats.org/officeDocument/2006/relationships/tags" Target="../tags/tag78.xml"/><Relationship Id="rId15" Type="http://schemas.openxmlformats.org/officeDocument/2006/relationships/tags" Target="../tags/tag77.xml"/><Relationship Id="rId14" Type="http://schemas.openxmlformats.org/officeDocument/2006/relationships/tags" Target="../tags/tag76.xml"/><Relationship Id="rId13" Type="http://schemas.openxmlformats.org/officeDocument/2006/relationships/tags" Target="../tags/tag75.xml"/><Relationship Id="rId12" Type="http://schemas.openxmlformats.org/officeDocument/2006/relationships/tags" Target="../tags/tag74.xml"/><Relationship Id="rId11" Type="http://schemas.openxmlformats.org/officeDocument/2006/relationships/tags" Target="../tags/tag73.xml"/><Relationship Id="rId10" Type="http://schemas.openxmlformats.org/officeDocument/2006/relationships/tags" Target="../tags/tag72.xml"/><Relationship Id="rId1" Type="http://schemas.openxmlformats.org/officeDocument/2006/relationships/tags" Target="../tags/tag6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74" name="Picture 2"/>
          <p:cNvPicPr>
            <a:picLocks noChangeAspect="1"/>
          </p:cNvPicPr>
          <p:nvPr/>
        </p:nvPicPr>
        <p:blipFill>
          <a:blip r:embed="rId1"/>
          <a:stretch>
            <a:fillRect/>
          </a:stretch>
        </p:blipFill>
        <p:spPr>
          <a:xfrm>
            <a:off x="0" y="0"/>
            <a:ext cx="12190730" cy="5358130"/>
          </a:xfrm>
          <a:prstGeom prst="rect">
            <a:avLst/>
          </a:prstGeom>
          <a:noFill/>
          <a:ln w="9525">
            <a:noFill/>
          </a:ln>
        </p:spPr>
      </p:pic>
      <p:sp>
        <p:nvSpPr>
          <p:cNvPr id="3075" name="矩形 6"/>
          <p:cNvSpPr/>
          <p:nvPr/>
        </p:nvSpPr>
        <p:spPr>
          <a:xfrm>
            <a:off x="0" y="4149725"/>
            <a:ext cx="12190730" cy="120777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3076" name="TextBox 3"/>
          <p:cNvSpPr/>
          <p:nvPr/>
        </p:nvSpPr>
        <p:spPr>
          <a:xfrm>
            <a:off x="3790950" y="4200208"/>
            <a:ext cx="5212080" cy="1106805"/>
          </a:xfrm>
          <a:prstGeom prst="rect">
            <a:avLst/>
          </a:prstGeom>
          <a:noFill/>
          <a:ln w="9525">
            <a:noFill/>
          </a:ln>
        </p:spPr>
        <p:txBody>
          <a:bodyPr wrap="none">
            <a:spAutoFit/>
          </a:bodyPr>
          <a:p>
            <a:pPr algn="l"/>
            <a:r>
              <a:rPr lang="zh-CN" altLang="en-US" sz="6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专利资产评估</a:t>
            </a:r>
            <a:endParaRPr lang="zh-CN" altLang="en-US" sz="6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78" name="TextBox 5"/>
          <p:cNvSpPr/>
          <p:nvPr/>
        </p:nvSpPr>
        <p:spPr>
          <a:xfrm>
            <a:off x="3830955" y="5540375"/>
            <a:ext cx="5224145" cy="1183640"/>
          </a:xfrm>
          <a:prstGeom prst="rect">
            <a:avLst/>
          </a:prstGeom>
          <a:noFill/>
          <a:ln w="9525">
            <a:noFill/>
          </a:ln>
        </p:spPr>
        <p:txBody>
          <a:bodyPr wrap="square">
            <a:noAutofit/>
          </a:bodyPr>
          <a:p>
            <a:r>
              <a:rPr lang="zh-CN" altLang="en-US" sz="2400" dirty="0">
                <a:solidFill>
                  <a:srgbClr val="F79646"/>
                </a:solidFill>
                <a:latin typeface="微软雅黑" panose="020B0503020204020204" pitchFamily="34" charset="-122"/>
                <a:ea typeface="微软雅黑" panose="020B0503020204020204" pitchFamily="34" charset="-122"/>
                <a:sym typeface="Tahoma" panose="020B0604030504040204" pitchFamily="34" charset="0"/>
              </a:rPr>
              <a:t>铜陵学院会计学院资产评估教研室</a:t>
            </a:r>
            <a:endParaRPr lang="zh-CN" altLang="en-US" sz="2400" dirty="0">
              <a:solidFill>
                <a:srgbClr val="F79646"/>
              </a:solidFill>
              <a:latin typeface="微软雅黑" panose="020B0503020204020204" pitchFamily="34" charset="-122"/>
              <a:ea typeface="微软雅黑" panose="020B0503020204020204" pitchFamily="34" charset="-122"/>
              <a:sym typeface="Tahoma" panose="020B0604030504040204" pitchFamily="34" charset="0"/>
            </a:endParaRPr>
          </a:p>
          <a:p>
            <a:endParaRPr lang="zh-CN" altLang="en-US" sz="1000" dirty="0">
              <a:solidFill>
                <a:srgbClr val="F79646"/>
              </a:solidFill>
              <a:latin typeface="微软雅黑" panose="020B0503020204020204" pitchFamily="34" charset="-122"/>
              <a:ea typeface="微软雅黑" panose="020B0503020204020204" pitchFamily="34" charset="-122"/>
              <a:sym typeface="Tahoma" panose="020B0604030504040204" pitchFamily="34" charset="0"/>
            </a:endParaRPr>
          </a:p>
          <a:p>
            <a:r>
              <a:rPr lang="zh-CN" altLang="en-US" sz="2400" dirty="0">
                <a:solidFill>
                  <a:srgbClr val="F79646"/>
                </a:solidFill>
                <a:latin typeface="微软雅黑" panose="020B0503020204020204" pitchFamily="34" charset="-122"/>
                <a:ea typeface="微软雅黑" panose="020B0503020204020204" pitchFamily="34" charset="-122"/>
                <a:sym typeface="Tahoma" panose="020B0604030504040204" pitchFamily="34" charset="0"/>
              </a:rPr>
              <a:t>主讲人：李振楠（注册资产评估</a:t>
            </a:r>
            <a:r>
              <a:rPr lang="zh-CN" altLang="en-US" sz="2400" dirty="0">
                <a:solidFill>
                  <a:srgbClr val="F79646"/>
                </a:solidFill>
                <a:latin typeface="微软雅黑" panose="020B0503020204020204" pitchFamily="34" charset="-122"/>
                <a:ea typeface="微软雅黑" panose="020B0503020204020204" pitchFamily="34" charset="-122"/>
                <a:sym typeface="Tahoma" panose="020B0604030504040204" pitchFamily="34" charset="0"/>
              </a:rPr>
              <a:t>师）</a:t>
            </a:r>
            <a:endParaRPr lang="zh-CN" altLang="en-US" sz="2400" dirty="0">
              <a:solidFill>
                <a:srgbClr val="F79646"/>
              </a:solidFill>
              <a:latin typeface="微软雅黑" panose="020B0503020204020204" pitchFamily="34" charset="-122"/>
              <a:ea typeface="微软雅黑" panose="020B0503020204020204" pitchFamily="34" charset="-122"/>
              <a:sym typeface="Tahoma" panose="020B0604030504040204" pitchFamily="34" charset="0"/>
            </a:endParaRPr>
          </a:p>
        </p:txBody>
      </p:sp>
      <p:sp>
        <p:nvSpPr>
          <p:cNvPr id="3079" name="直接连接符 6"/>
          <p:cNvSpPr/>
          <p:nvPr/>
        </p:nvSpPr>
        <p:spPr>
          <a:xfrm>
            <a:off x="3790633" y="5448935"/>
            <a:ext cx="5113337" cy="0"/>
          </a:xfrm>
          <a:prstGeom prst="line">
            <a:avLst/>
          </a:prstGeom>
          <a:ln w="9525" cap="flat" cmpd="sng">
            <a:solidFill>
              <a:srgbClr val="BFBFBF"/>
            </a:solidFill>
            <a:prstDash val="dash"/>
            <a:headEnd type="none" w="med" len="med"/>
            <a:tailEnd type="none" w="med" len="med"/>
          </a:ln>
        </p:spPr>
      </p:sp>
      <p:grpSp>
        <p:nvGrpSpPr>
          <p:cNvPr id="3080" name="Group 8"/>
          <p:cNvGrpSpPr/>
          <p:nvPr/>
        </p:nvGrpSpPr>
        <p:grpSpPr>
          <a:xfrm>
            <a:off x="8751888" y="4356100"/>
            <a:ext cx="512762" cy="355600"/>
            <a:chOff x="0" y="0"/>
            <a:chExt cx="511552" cy="355744"/>
          </a:xfrm>
        </p:grpSpPr>
        <p:sp>
          <p:nvSpPr>
            <p:cNvPr id="3082" name="二十四角星 11"/>
            <p:cNvSpPr/>
            <p:nvPr/>
          </p:nvSpPr>
          <p:spPr>
            <a:xfrm>
              <a:off x="806" y="0"/>
              <a:ext cx="355744" cy="355744"/>
            </a:xfrm>
            <a:prstGeom prst="star24">
              <a:avLst>
                <a:gd name="adj" fmla="val 34995"/>
              </a:avLst>
            </a:prstGeom>
            <a:solidFill>
              <a:srgbClr val="FFC000"/>
            </a:solidFill>
            <a:ln w="12700">
              <a:noFill/>
            </a:ln>
          </p:spPr>
          <p:txBody>
            <a:bodyPr anchor="ctr" anchorCtr="0">
              <a:spAutoFit/>
            </a:bodyPr>
            <a:p>
              <a:pPr algn="ctr"/>
              <a:endParaRPr lang="zh-CN" altLang="zh-CN" sz="1600" b="1" dirty="0">
                <a:solidFill>
                  <a:srgbClr val="FFFFFF"/>
                </a:solidFill>
                <a:latin typeface="Arial" panose="020B0604020202020204" pitchFamily="34" charset="0"/>
                <a:sym typeface="Lao UI" pitchFamily="34" charset="0"/>
              </a:endParaRPr>
            </a:p>
          </p:txBody>
        </p:sp>
        <p:sp>
          <p:nvSpPr>
            <p:cNvPr id="3083" name="TextBox 12"/>
            <p:cNvSpPr/>
            <p:nvPr/>
          </p:nvSpPr>
          <p:spPr>
            <a:xfrm rot="-1169604">
              <a:off x="0" y="30949"/>
              <a:ext cx="511552" cy="246221"/>
            </a:xfrm>
            <a:prstGeom prst="rect">
              <a:avLst/>
            </a:prstGeom>
            <a:noFill/>
            <a:ln w="9525">
              <a:noFill/>
            </a:ln>
          </p:spPr>
          <p:txBody>
            <a:bodyPr>
              <a:spAutoFit/>
            </a:bodyPr>
            <a:p>
              <a:r>
                <a:rPr lang="en-US" altLang="zh-CN" sz="1000" dirty="0">
                  <a:solidFill>
                    <a:srgbClr val="FFFFFF"/>
                  </a:solidFill>
                  <a:latin typeface="Calibri" panose="020F0502020204030204" pitchFamily="34" charset="0"/>
                  <a:cs typeface="Calibri" panose="020F0502020204030204" pitchFamily="34" charset="0"/>
                  <a:sym typeface="Calibri" panose="020F0502020204030204" pitchFamily="34" charset="0"/>
                </a:rPr>
                <a:t>V1</a:t>
              </a:r>
              <a:endParaRPr lang="zh-CN" altLang="en-US" dirty="0">
                <a:latin typeface="Arial" panose="020B0604020202020204" pitchFamily="34" charset="0"/>
              </a:endParaRPr>
            </a:p>
          </p:txBody>
        </p:sp>
      </p:grpSp>
      <p:sp>
        <p:nvSpPr>
          <p:cNvPr id="3081" name="TextBox 16"/>
          <p:cNvSpPr/>
          <p:nvPr/>
        </p:nvSpPr>
        <p:spPr>
          <a:xfrm>
            <a:off x="10918825" y="5707063"/>
            <a:ext cx="896938" cy="369887"/>
          </a:xfrm>
          <a:prstGeom prst="rect">
            <a:avLst/>
          </a:prstGeom>
          <a:noFill/>
          <a:ln w="9525">
            <a:noFill/>
          </a:ln>
        </p:spPr>
        <p:txBody>
          <a:bodyPr>
            <a:spAutoFit/>
          </a:bodyPr>
          <a:p>
            <a:r>
              <a:rPr lang="en-US" altLang="zh-CN" dirty="0">
                <a:solidFill>
                  <a:srgbClr val="36B2E6"/>
                </a:solidFill>
                <a:latin typeface="Broadway" panose="04040905080B02020502" pitchFamily="82" charset="0"/>
                <a:ea typeface="楷体" panose="02010609060101010101" pitchFamily="49" charset="-122"/>
                <a:sym typeface="经典繁仿黑" pitchFamily="1" charset="-122"/>
              </a:rPr>
              <a:t>LOGO</a:t>
            </a:r>
            <a:endParaRPr lang="zh-CN" altLang="en-US" dirty="0">
              <a:latin typeface="Arial" panose="020B0604020202020204" pitchFamily="34" charset="0"/>
            </a:endParaRPr>
          </a:p>
        </p:txBody>
      </p:sp>
      <p:pic>
        <p:nvPicPr>
          <p:cNvPr id="10253" name="图片 4"/>
          <p:cNvPicPr>
            <a:picLocks noChangeAspect="1" noChangeArrowheads="1"/>
          </p:cNvPicPr>
          <p:nvPr>
            <p:custDataLst>
              <p:tags r:id="rId2"/>
            </p:custDataLst>
          </p:nvPr>
        </p:nvPicPr>
        <p:blipFill>
          <a:blip r:embed="rId3">
            <a:extLst>
              <a:ext uri="{28A0092B-C50C-407E-A947-70E740481C1C}">
                <a14:useLocalDpi xmlns:a14="http://schemas.microsoft.com/office/drawing/2010/main" val="0"/>
              </a:ext>
            </a:extLst>
          </a:blip>
          <a:srcRect/>
          <a:stretch>
            <a:fillRect/>
          </a:stretch>
        </p:blipFill>
        <p:spPr bwMode="auto">
          <a:xfrm>
            <a:off x="0" y="8890"/>
            <a:ext cx="1893570" cy="159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80645"/>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18446" name="矩形 6"/>
          <p:cNvSpPr/>
          <p:nvPr>
            <p:custDataLst>
              <p:tags r:id="rId1"/>
            </p:custDataLst>
          </p:nvPr>
        </p:nvSpPr>
        <p:spPr>
          <a:xfrm>
            <a:off x="5972175" y="3490595"/>
            <a:ext cx="1564005" cy="645160"/>
          </a:xfrm>
          <a:prstGeom prst="rect">
            <a:avLst/>
          </a:prstGeom>
          <a:noFill/>
          <a:ln w="9525">
            <a:noFill/>
          </a:ln>
        </p:spPr>
        <p:txBody>
          <a:bodyPr wrap="squar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1684655" y="944880"/>
            <a:ext cx="802640"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专利权的申请</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3"/>
            </p:custDataLst>
          </p:nvPr>
        </p:nvSpPr>
        <p:spPr>
          <a:xfrm>
            <a:off x="802323" y="2277588"/>
            <a:ext cx="649287" cy="2676525"/>
          </a:xfrm>
          <a:prstGeom prst="rect">
            <a:avLst/>
          </a:prstGeom>
          <a:noFill/>
          <a:ln w="9525">
            <a:noFill/>
          </a:ln>
        </p:spPr>
        <p:txBody>
          <a:bodyPr lIns="144000" rIns="72000" anchor="ctr" anchorCtr="0">
            <a:sp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专利与专利权</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TextBox 23"/>
          <p:cNvSpPr txBox="1"/>
          <p:nvPr>
            <p:custDataLst>
              <p:tags r:id="rId4"/>
            </p:custDataLst>
          </p:nvPr>
        </p:nvSpPr>
        <p:spPr>
          <a:xfrm>
            <a:off x="5001146" y="1257146"/>
            <a:ext cx="3672408" cy="5835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3200" b="1" i="0" u="none" strike="noStrike" kern="0" cap="none" spc="0" normalizeH="0" baseline="0" dirty="0" smtClean="0">
                <a:solidFill>
                  <a:schemeClr val="tx1">
                    <a:lumMod val="65000"/>
                    <a:lumOff val="35000"/>
                  </a:schemeClr>
                </a:solidFill>
                <a:latin typeface="微软雅黑" panose="020B0503020204020204" pitchFamily="34" charset="-122"/>
                <a:ea typeface="微软雅黑" panose="020B0503020204020204" pitchFamily="34" charset="-122"/>
              </a:rPr>
              <a:t>先申请原则</a:t>
            </a:r>
            <a:endParaRPr kumimoji="0" lang="zh-CN" altLang="en-US" sz="3200" b="1" i="0" u="none" strike="noStrike" kern="0" cap="none" spc="0" normalizeH="0" baseline="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矩形 7"/>
          <p:cNvSpPr/>
          <p:nvPr>
            <p:custDataLst>
              <p:tags r:id="rId5"/>
            </p:custDataLst>
          </p:nvPr>
        </p:nvSpPr>
        <p:spPr>
          <a:xfrm>
            <a:off x="4353074" y="1222027"/>
            <a:ext cx="648072" cy="58477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25"/>
          <p:cNvSpPr txBox="1"/>
          <p:nvPr>
            <p:custDataLst>
              <p:tags r:id="rId6"/>
            </p:custDataLst>
          </p:nvPr>
        </p:nvSpPr>
        <p:spPr>
          <a:xfrm>
            <a:off x="4304814" y="934507"/>
            <a:ext cx="880558" cy="10147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smtClean="0">
                <a:ln>
                  <a:noFill/>
                </a:ln>
                <a:solidFill>
                  <a:schemeClr val="bg1"/>
                </a:solidFill>
                <a:effectLst/>
                <a:uLnTx/>
                <a:uFillTx/>
                <a:latin typeface="Bell MT" panose="02020503060305020303" pitchFamily="18" charset="0"/>
                <a:ea typeface="微软雅黑" panose="020B0503020204020204" pitchFamily="34" charset="-122"/>
              </a:rPr>
              <a:t>0</a:t>
            </a:r>
            <a:r>
              <a:rPr kumimoji="0" lang="en-US" altLang="zh-CN" sz="6000" b="1" i="0" u="none" strike="noStrike" kern="0" cap="none" spc="0" normalizeH="0" baseline="0" noProof="0" dirty="0" smtClean="0">
                <a:ln>
                  <a:noFill/>
                </a:ln>
                <a:solidFill>
                  <a:schemeClr val="bg1"/>
                </a:solidFill>
                <a:effectLst/>
                <a:uLnTx/>
                <a:uFillTx/>
                <a:latin typeface="Bell MT" panose="02020503060305020303" pitchFamily="18" charset="0"/>
                <a:ea typeface="微软雅黑" panose="020B0503020204020204" pitchFamily="34" charset="-122"/>
              </a:rPr>
              <a:t>4</a:t>
            </a:r>
            <a:endParaRPr kumimoji="0" lang="zh-CN" altLang="en-US" sz="6000" b="1" i="0" u="none" strike="noStrike" kern="0" cap="none" spc="0" normalizeH="0" baseline="0" noProof="0" dirty="0">
              <a:ln>
                <a:noFill/>
              </a:ln>
              <a:solidFill>
                <a:schemeClr val="bg1"/>
              </a:solidFill>
              <a:effectLst/>
              <a:uLnTx/>
              <a:uFillTx/>
              <a:latin typeface="Bell MT" panose="02020503060305020303" pitchFamily="18" charset="0"/>
              <a:ea typeface="微软雅黑" panose="020B0503020204020204" pitchFamily="34" charset="-122"/>
            </a:endParaRPr>
          </a:p>
        </p:txBody>
      </p:sp>
      <p:sp>
        <p:nvSpPr>
          <p:cNvPr id="10" name="TextBox 26"/>
          <p:cNvSpPr txBox="1"/>
          <p:nvPr>
            <p:custDataLst>
              <p:tags r:id="rId7"/>
            </p:custDataLst>
          </p:nvPr>
        </p:nvSpPr>
        <p:spPr>
          <a:xfrm>
            <a:off x="4073525" y="1882140"/>
            <a:ext cx="8155940" cy="2009775"/>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algn="just">
              <a:defRPr/>
            </a:pPr>
            <a:r>
              <a:rPr kumimoji="0" lang="zh-CN" altLang="en-US" sz="2400" b="0" i="0" u="none" strike="noStrike" kern="0" cap="none" spc="0" normalizeH="0" baseline="0" dirty="0">
                <a:solidFill>
                  <a:sysClr val="windowText" lastClr="000000">
                    <a:lumMod val="65000"/>
                    <a:lumOff val="35000"/>
                  </a:sysClr>
                </a:solidFill>
              </a:rPr>
              <a:t>两个以上的申请人分别就同样的发明创造申请专利的，专利权授予最先申请的人。两个以上的申请人在同一日期分别就同样的发明创造申请专利的，应当在收到国务院专利行政部门的通知后自行协商确定专利申请人。</a:t>
            </a:r>
            <a:endParaRPr kumimoji="0" lang="zh-CN" altLang="en-US" sz="2400" b="0" i="0" u="none" strike="noStrike" kern="0" cap="none" spc="0" normalizeH="0" baseline="0" dirty="0">
              <a:solidFill>
                <a:sysClr val="windowText" lastClr="000000">
                  <a:lumMod val="65000"/>
                  <a:lumOff val="35000"/>
                </a:sysClr>
              </a:solidFill>
            </a:endParaRPr>
          </a:p>
        </p:txBody>
      </p:sp>
      <p:sp>
        <p:nvSpPr>
          <p:cNvPr id="32" name="TextBox 32"/>
          <p:cNvSpPr txBox="1"/>
          <p:nvPr>
            <p:custDataLst>
              <p:tags r:id="rId8"/>
            </p:custDataLst>
          </p:nvPr>
        </p:nvSpPr>
        <p:spPr>
          <a:xfrm>
            <a:off x="4943361" y="4328968"/>
            <a:ext cx="3672408" cy="5835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3200" b="1" i="0" u="none" strike="noStrike" kern="0" cap="none" spc="0" normalizeH="0" baseline="0" dirty="0" smtClean="0">
                <a:solidFill>
                  <a:schemeClr val="tx1">
                    <a:lumMod val="65000"/>
                    <a:lumOff val="35000"/>
                  </a:schemeClr>
                </a:solidFill>
                <a:latin typeface="微软雅黑" panose="020B0503020204020204" pitchFamily="34" charset="-122"/>
                <a:ea typeface="微软雅黑" panose="020B0503020204020204" pitchFamily="34" charset="-122"/>
              </a:rPr>
              <a:t>优先权原则</a:t>
            </a:r>
            <a:endParaRPr kumimoji="0" lang="zh-CN" altLang="en-US" sz="3200" b="1" i="0" u="none" strike="noStrike" kern="0" cap="none" spc="0" normalizeH="0" baseline="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7" name="矩形 36"/>
          <p:cNvSpPr/>
          <p:nvPr>
            <p:custDataLst>
              <p:tags r:id="rId9"/>
            </p:custDataLst>
          </p:nvPr>
        </p:nvSpPr>
        <p:spPr>
          <a:xfrm>
            <a:off x="4295289" y="4293849"/>
            <a:ext cx="648072" cy="58477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34"/>
          <p:cNvSpPr txBox="1"/>
          <p:nvPr>
            <p:custDataLst>
              <p:tags r:id="rId10"/>
            </p:custDataLst>
          </p:nvPr>
        </p:nvSpPr>
        <p:spPr>
          <a:xfrm>
            <a:off x="4295289" y="4074909"/>
            <a:ext cx="880558" cy="10147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smtClean="0">
                <a:ln>
                  <a:noFill/>
                </a:ln>
                <a:solidFill>
                  <a:schemeClr val="bg1"/>
                </a:solidFill>
                <a:effectLst/>
                <a:uLnTx/>
                <a:uFillTx/>
                <a:latin typeface="Bell MT" panose="02020503060305020303" pitchFamily="18" charset="0"/>
                <a:ea typeface="微软雅黑" panose="020B0503020204020204" pitchFamily="34" charset="-122"/>
              </a:rPr>
              <a:t>0</a:t>
            </a:r>
            <a:r>
              <a:rPr lang="en-US" altLang="zh-CN" sz="6000" b="1" kern="0" dirty="0">
                <a:solidFill>
                  <a:schemeClr val="bg1"/>
                </a:solidFill>
                <a:latin typeface="Bell MT" panose="02020503060305020303" pitchFamily="18" charset="0"/>
                <a:ea typeface="微软雅黑" panose="020B0503020204020204" pitchFamily="34" charset="-122"/>
              </a:rPr>
              <a:t>5</a:t>
            </a:r>
            <a:endParaRPr kumimoji="0" lang="zh-CN" altLang="en-US" sz="6000" b="1" i="0" u="none" strike="noStrike" kern="0" cap="none" spc="0" normalizeH="0" baseline="0" noProof="0" dirty="0">
              <a:ln>
                <a:noFill/>
              </a:ln>
              <a:solidFill>
                <a:schemeClr val="bg1"/>
              </a:solidFill>
              <a:effectLst/>
              <a:uLnTx/>
              <a:uFillTx/>
              <a:latin typeface="Bell MT" panose="02020503060305020303" pitchFamily="18" charset="0"/>
              <a:ea typeface="微软雅黑" panose="020B0503020204020204" pitchFamily="34" charset="-122"/>
            </a:endParaRPr>
          </a:p>
        </p:txBody>
      </p:sp>
      <p:sp>
        <p:nvSpPr>
          <p:cNvPr id="39" name="TextBox 35"/>
          <p:cNvSpPr txBox="1"/>
          <p:nvPr>
            <p:custDataLst>
              <p:tags r:id="rId11"/>
            </p:custDataLst>
          </p:nvPr>
        </p:nvSpPr>
        <p:spPr>
          <a:xfrm>
            <a:off x="4073525" y="4873625"/>
            <a:ext cx="7834630" cy="2009775"/>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algn="just">
              <a:defRPr/>
            </a:pPr>
            <a:r>
              <a:rPr kumimoji="0" lang="zh-CN" altLang="en-US" sz="2400" b="0" i="0" u="none" strike="noStrike" kern="0" cap="none" spc="0" normalizeH="0" baseline="0" dirty="0">
                <a:solidFill>
                  <a:sysClr val="windowText" lastClr="000000">
                    <a:lumMod val="65000"/>
                    <a:lumOff val="35000"/>
                  </a:sysClr>
                </a:solidFill>
              </a:rPr>
              <a:t>①专利申请人就其发明创造自第一次提出专利申请后，在法定期限内，又就相同主题的发明创造提出专利申请的，根据有关法律规定，其在后申请以第一次申请的日期作为其申请日。</a:t>
            </a:r>
            <a:endParaRPr kumimoji="0" lang="zh-CN" altLang="en-US" sz="2400" b="0" i="0" u="none" strike="noStrike" kern="0" cap="none" spc="0" normalizeH="0" baseline="0" dirty="0">
              <a:solidFill>
                <a:sysClr val="windowText" lastClr="000000">
                  <a:lumMod val="65000"/>
                  <a:lumOff val="35000"/>
                </a:sysClr>
              </a:solidFill>
            </a:endParaRPr>
          </a:p>
        </p:txBody>
      </p:sp>
      <p:sp>
        <p:nvSpPr>
          <p:cNvPr id="42" name="TextBox 46"/>
          <p:cNvSpPr txBox="1"/>
          <p:nvPr>
            <p:custDataLst>
              <p:tags r:id="rId12"/>
            </p:custDataLst>
          </p:nvPr>
        </p:nvSpPr>
        <p:spPr>
          <a:xfrm>
            <a:off x="3143340" y="1563342"/>
            <a:ext cx="798195" cy="4155440"/>
          </a:xfrm>
          <a:prstGeom prst="rect">
            <a:avLst/>
          </a:prstGeom>
          <a:noFill/>
        </p:spPr>
        <p:txBody>
          <a:bodyPr vert="eaVert" wrap="none" rtlCol="0">
            <a:spAutoFit/>
          </a:body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4000" b="1" i="0" u="none" strike="noStrike" kern="0" cap="none" spc="0" normalizeH="0" baseline="0" noProof="0" dirty="0" smtClean="0">
                <a:ln>
                  <a:noFill/>
                </a:ln>
                <a:solidFill>
                  <a:srgbClr val="9BBB59"/>
                </a:solidFill>
                <a:effectLst/>
                <a:uLnTx/>
                <a:uFillTx/>
                <a:latin typeface="微软雅黑" panose="020B0503020204020204" pitchFamily="34" charset="-122"/>
                <a:ea typeface="微软雅黑" panose="020B0503020204020204" pitchFamily="34" charset="-122"/>
              </a:rPr>
              <a:t>专利权申请的原则</a:t>
            </a:r>
            <a:endParaRPr kumimoji="0" lang="zh-CN" altLang="en-US" sz="4000" b="1" i="0" u="none" strike="noStrike" kern="0" cap="none" spc="0" normalizeH="0" baseline="0" noProof="0" dirty="0" smtClean="0">
              <a:ln>
                <a:noFill/>
              </a:ln>
              <a:solidFill>
                <a:srgbClr val="9BBB59"/>
              </a:solidFill>
              <a:effectLst/>
              <a:uLnTx/>
              <a:uFillTx/>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80645"/>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18446" name="矩形 6"/>
          <p:cNvSpPr/>
          <p:nvPr>
            <p:custDataLst>
              <p:tags r:id="rId1"/>
            </p:custDataLst>
          </p:nvPr>
        </p:nvSpPr>
        <p:spPr>
          <a:xfrm>
            <a:off x="5972175" y="3490595"/>
            <a:ext cx="1564005" cy="645160"/>
          </a:xfrm>
          <a:prstGeom prst="rect">
            <a:avLst/>
          </a:prstGeom>
          <a:noFill/>
          <a:ln w="9525">
            <a:noFill/>
          </a:ln>
        </p:spPr>
        <p:txBody>
          <a:bodyPr wrap="squar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1684655" y="944880"/>
            <a:ext cx="802640"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专利权的申请</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3"/>
            </p:custDataLst>
          </p:nvPr>
        </p:nvSpPr>
        <p:spPr>
          <a:xfrm>
            <a:off x="802323" y="2277588"/>
            <a:ext cx="649287" cy="2676525"/>
          </a:xfrm>
          <a:prstGeom prst="rect">
            <a:avLst/>
          </a:prstGeom>
          <a:noFill/>
          <a:ln w="9525">
            <a:noFill/>
          </a:ln>
        </p:spPr>
        <p:txBody>
          <a:bodyPr lIns="144000" rIns="72000" anchor="ctr" anchorCtr="0">
            <a:sp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专利与专利权</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TextBox 32"/>
          <p:cNvSpPr txBox="1"/>
          <p:nvPr>
            <p:custDataLst>
              <p:tags r:id="rId4"/>
            </p:custDataLst>
          </p:nvPr>
        </p:nvSpPr>
        <p:spPr>
          <a:xfrm>
            <a:off x="4402976" y="1089198"/>
            <a:ext cx="3672408" cy="5835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3200" b="1" i="0" u="none" strike="noStrike" kern="0" cap="none" spc="0" normalizeH="0" baseline="0" dirty="0" smtClean="0">
                <a:solidFill>
                  <a:schemeClr val="tx1">
                    <a:lumMod val="65000"/>
                    <a:lumOff val="35000"/>
                  </a:schemeClr>
                </a:solidFill>
                <a:latin typeface="微软雅黑" panose="020B0503020204020204" pitchFamily="34" charset="-122"/>
                <a:ea typeface="微软雅黑" panose="020B0503020204020204" pitchFamily="34" charset="-122"/>
              </a:rPr>
              <a:t>优先权原则</a:t>
            </a:r>
            <a:endParaRPr kumimoji="0" lang="zh-CN" altLang="en-US" sz="3200" b="1" i="0" u="none" strike="noStrike" kern="0" cap="none" spc="0" normalizeH="0" baseline="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7" name="矩形 36"/>
          <p:cNvSpPr/>
          <p:nvPr>
            <p:custDataLst>
              <p:tags r:id="rId5"/>
            </p:custDataLst>
          </p:nvPr>
        </p:nvSpPr>
        <p:spPr>
          <a:xfrm>
            <a:off x="3899684" y="1089004"/>
            <a:ext cx="648072" cy="58477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34"/>
          <p:cNvSpPr txBox="1"/>
          <p:nvPr>
            <p:custDataLst>
              <p:tags r:id="rId6"/>
            </p:custDataLst>
          </p:nvPr>
        </p:nvSpPr>
        <p:spPr>
          <a:xfrm>
            <a:off x="3768239" y="837044"/>
            <a:ext cx="880558" cy="10147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smtClean="0">
                <a:ln>
                  <a:noFill/>
                </a:ln>
                <a:solidFill>
                  <a:schemeClr val="bg1"/>
                </a:solidFill>
                <a:effectLst/>
                <a:uLnTx/>
                <a:uFillTx/>
                <a:latin typeface="Bell MT" panose="02020503060305020303" pitchFamily="18" charset="0"/>
                <a:ea typeface="微软雅黑" panose="020B0503020204020204" pitchFamily="34" charset="-122"/>
              </a:rPr>
              <a:t>0</a:t>
            </a:r>
            <a:r>
              <a:rPr lang="en-US" altLang="zh-CN" sz="6000" b="1" kern="0" dirty="0">
                <a:solidFill>
                  <a:schemeClr val="bg1"/>
                </a:solidFill>
                <a:latin typeface="Bell MT" panose="02020503060305020303" pitchFamily="18" charset="0"/>
                <a:ea typeface="微软雅黑" panose="020B0503020204020204" pitchFamily="34" charset="-122"/>
              </a:rPr>
              <a:t>5</a:t>
            </a:r>
            <a:endParaRPr kumimoji="0" lang="zh-CN" altLang="en-US" sz="6000" b="1" i="0" u="none" strike="noStrike" kern="0" cap="none" spc="0" normalizeH="0" baseline="0" noProof="0" dirty="0">
              <a:ln>
                <a:noFill/>
              </a:ln>
              <a:solidFill>
                <a:schemeClr val="bg1"/>
              </a:solidFill>
              <a:effectLst/>
              <a:uLnTx/>
              <a:uFillTx/>
              <a:latin typeface="Bell MT" panose="02020503060305020303" pitchFamily="18" charset="0"/>
              <a:ea typeface="微软雅黑" panose="020B0503020204020204" pitchFamily="34" charset="-122"/>
            </a:endParaRPr>
          </a:p>
        </p:txBody>
      </p:sp>
      <p:sp>
        <p:nvSpPr>
          <p:cNvPr id="39" name="TextBox 35"/>
          <p:cNvSpPr txBox="1"/>
          <p:nvPr>
            <p:custDataLst>
              <p:tags r:id="rId7"/>
            </p:custDataLst>
          </p:nvPr>
        </p:nvSpPr>
        <p:spPr>
          <a:xfrm>
            <a:off x="3399155" y="1916430"/>
            <a:ext cx="8807450" cy="4407535"/>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algn="just">
              <a:defRPr/>
            </a:pPr>
            <a:r>
              <a:rPr kumimoji="0" lang="zh-CN" altLang="en-US" sz="2400" b="0" i="0" u="none" strike="noStrike" kern="0" cap="none" spc="0" normalizeH="0" baseline="0" dirty="0">
                <a:solidFill>
                  <a:sysClr val="windowText" lastClr="000000">
                    <a:lumMod val="65000"/>
                    <a:lumOff val="35000"/>
                  </a:sysClr>
                </a:solidFill>
              </a:rPr>
              <a:t>②申请人要求发明、实用新型专利优先权的，应当在向国务院专利行政部门提交专利申请时提出书面声明，并且在第一次提出申请之日起 16 个月内，提交第一次提出的专利申请文件的副本；</a:t>
            </a:r>
            <a:endParaRPr kumimoji="0" lang="zh-CN" altLang="en-US" sz="2400" b="0" i="0" u="none" strike="noStrike" kern="0" cap="none" spc="0" normalizeH="0" baseline="0" dirty="0">
              <a:solidFill>
                <a:sysClr val="windowText" lastClr="000000">
                  <a:lumMod val="65000"/>
                  <a:lumOff val="35000"/>
                </a:sysClr>
              </a:solidFill>
            </a:endParaRPr>
          </a:p>
          <a:p>
            <a:pPr algn="just">
              <a:defRPr/>
            </a:pPr>
            <a:r>
              <a:rPr kumimoji="0" lang="zh-CN" altLang="en-US" sz="2400" b="0" i="0" u="none" strike="noStrike" kern="0" cap="none" spc="0" normalizeH="0" baseline="0" dirty="0">
                <a:solidFill>
                  <a:sysClr val="windowText" lastClr="000000">
                    <a:lumMod val="65000"/>
                    <a:lumOff val="35000"/>
                  </a:sysClr>
                </a:solidFill>
              </a:rPr>
              <a:t> ③申请人要求外观设计专利优先权的，应当在申请的时候提出书面声明，并且在 3 个月内提交第一次提出的专利申请文件的副本。</a:t>
            </a:r>
            <a:endParaRPr kumimoji="0" lang="zh-CN" altLang="en-US" sz="2400" b="0" i="0" u="none" strike="noStrike" kern="0" cap="none" spc="0" normalizeH="0" baseline="0" dirty="0">
              <a:solidFill>
                <a:sysClr val="windowText" lastClr="000000">
                  <a:lumMod val="65000"/>
                  <a:lumOff val="35000"/>
                </a:sysClr>
              </a:solidFill>
            </a:endParaRPr>
          </a:p>
          <a:p>
            <a:pPr algn="just">
              <a:defRPr/>
            </a:pPr>
            <a:r>
              <a:rPr kumimoji="0" lang="zh-CN" altLang="en-US" sz="2400" b="0" i="0" u="none" strike="noStrike" kern="0" cap="none" spc="0" normalizeH="0" baseline="0" dirty="0">
                <a:solidFill>
                  <a:sysClr val="windowText" lastClr="000000">
                    <a:lumMod val="65000"/>
                    <a:lumOff val="35000"/>
                  </a:sysClr>
                </a:solidFill>
              </a:rPr>
              <a:t> ④申请人未提出书面声明或者逾期未提出专利申请文件副本的，视为未要求优先权</a:t>
            </a:r>
            <a:endParaRPr kumimoji="0" lang="zh-CN" altLang="en-US" sz="2400" b="0" i="0" u="none" strike="noStrike" kern="0" cap="none" spc="0" normalizeH="0" baseline="0" dirty="0">
              <a:solidFill>
                <a:sysClr val="windowText" lastClr="000000">
                  <a:lumMod val="65000"/>
                  <a:lumOff val="35000"/>
                </a:sysClr>
              </a:solidFill>
            </a:endParaRPr>
          </a:p>
          <a:p>
            <a:pPr algn="just">
              <a:defRPr/>
            </a:pPr>
            <a:r>
              <a:rPr kumimoji="0" lang="zh-CN" altLang="en-US" sz="2400" b="0" i="0" u="none" strike="noStrike" kern="0" cap="none" spc="0" normalizeH="0" baseline="0" dirty="0">
                <a:solidFill>
                  <a:sysClr val="windowText" lastClr="000000">
                    <a:lumMod val="65000"/>
                    <a:lumOff val="35000"/>
                  </a:sysClr>
                </a:solidFill>
              </a:rPr>
              <a:t> ⑤申请人在一件专利申请中，可以要求一项或多项优先权；要求多项优先权的，该申请的优先权期限从</a:t>
            </a:r>
            <a:r>
              <a:rPr kumimoji="0" lang="zh-CN" altLang="en-US" sz="2400" b="0" i="0" u="none" strike="noStrike" kern="0" cap="none" spc="0" normalizeH="0" baseline="0" dirty="0">
                <a:solidFill>
                  <a:srgbClr val="FF0000"/>
                </a:solidFill>
              </a:rPr>
              <a:t>最早</a:t>
            </a:r>
            <a:r>
              <a:rPr kumimoji="0" lang="zh-CN" altLang="en-US" sz="2400" b="0" i="0" u="none" strike="noStrike" kern="0" cap="none" spc="0" normalizeH="0" baseline="0" dirty="0">
                <a:solidFill>
                  <a:sysClr val="windowText" lastClr="000000">
                    <a:lumMod val="65000"/>
                    <a:lumOff val="35000"/>
                  </a:sysClr>
                </a:solidFill>
              </a:rPr>
              <a:t>的优先权日起算。</a:t>
            </a:r>
            <a:endParaRPr kumimoji="0" lang="zh-CN" altLang="en-US" sz="2400" b="0" i="0" u="none" strike="noStrike" kern="0" cap="none" spc="0" normalizeH="0" baseline="0" dirty="0">
              <a:solidFill>
                <a:sysClr val="windowText" lastClr="000000">
                  <a:lumMod val="65000"/>
                  <a:lumOff val="35000"/>
                </a:sysClr>
              </a:solidFill>
            </a:endParaRPr>
          </a:p>
        </p:txBody>
      </p:sp>
      <p:sp>
        <p:nvSpPr>
          <p:cNvPr id="42" name="TextBox 46"/>
          <p:cNvSpPr txBox="1"/>
          <p:nvPr>
            <p:custDataLst>
              <p:tags r:id="rId8"/>
            </p:custDataLst>
          </p:nvPr>
        </p:nvSpPr>
        <p:spPr>
          <a:xfrm>
            <a:off x="2773135" y="1593187"/>
            <a:ext cx="798195" cy="4155440"/>
          </a:xfrm>
          <a:prstGeom prst="rect">
            <a:avLst/>
          </a:prstGeom>
          <a:noFill/>
        </p:spPr>
        <p:txBody>
          <a:bodyPr vert="eaVert" wrap="none" rtlCol="0">
            <a:spAutoFit/>
          </a:body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4000" b="1" i="0" u="none" strike="noStrike" kern="0" cap="none" spc="0" normalizeH="0" baseline="0" noProof="0" dirty="0" smtClean="0">
                <a:ln>
                  <a:noFill/>
                </a:ln>
                <a:solidFill>
                  <a:srgbClr val="9BBB59"/>
                </a:solidFill>
                <a:effectLst/>
                <a:uLnTx/>
                <a:uFillTx/>
                <a:latin typeface="微软雅黑" panose="020B0503020204020204" pitchFamily="34" charset="-122"/>
                <a:ea typeface="微软雅黑" panose="020B0503020204020204" pitchFamily="34" charset="-122"/>
              </a:rPr>
              <a:t>专利权申请的原则</a:t>
            </a:r>
            <a:endParaRPr kumimoji="0" lang="zh-CN" altLang="en-US" sz="4000" b="1" i="0" u="none" strike="noStrike" kern="0" cap="none" spc="0" normalizeH="0" baseline="0" noProof="0" dirty="0" smtClean="0">
              <a:ln>
                <a:noFill/>
              </a:ln>
              <a:solidFill>
                <a:srgbClr val="9BBB59"/>
              </a:solidFill>
              <a:effectLst/>
              <a:uLnTx/>
              <a:uFillTx/>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80645"/>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18446" name="矩形 6"/>
          <p:cNvSpPr/>
          <p:nvPr>
            <p:custDataLst>
              <p:tags r:id="rId1"/>
            </p:custDataLst>
          </p:nvPr>
        </p:nvSpPr>
        <p:spPr>
          <a:xfrm>
            <a:off x="7722235" y="3561080"/>
            <a:ext cx="1564005" cy="645160"/>
          </a:xfrm>
          <a:prstGeom prst="rect">
            <a:avLst/>
          </a:prstGeom>
          <a:noFill/>
          <a:ln w="9525">
            <a:noFill/>
          </a:ln>
        </p:spPr>
        <p:txBody>
          <a:bodyPr wrap="squar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1684655" y="944880"/>
            <a:ext cx="802640"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专利申请文件</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3"/>
            </p:custDataLst>
          </p:nvPr>
        </p:nvSpPr>
        <p:spPr>
          <a:xfrm>
            <a:off x="802323" y="2277588"/>
            <a:ext cx="649287" cy="2676525"/>
          </a:xfrm>
          <a:prstGeom prst="rect">
            <a:avLst/>
          </a:prstGeom>
          <a:noFill/>
          <a:ln w="9525">
            <a:noFill/>
          </a:ln>
        </p:spPr>
        <p:txBody>
          <a:bodyPr lIns="144000" rIns="72000" anchor="ctr" anchorCtr="0">
            <a:sp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专利与专利权</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椭圆 1"/>
          <p:cNvSpPr/>
          <p:nvPr>
            <p:custDataLst>
              <p:tags r:id="rId4"/>
            </p:custDataLst>
          </p:nvPr>
        </p:nvSpPr>
        <p:spPr>
          <a:xfrm>
            <a:off x="4228653" y="1335767"/>
            <a:ext cx="1648346" cy="1656184"/>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4BACC6"/>
          </a:solid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7" name="椭圆 1"/>
          <p:cNvSpPr/>
          <p:nvPr>
            <p:custDataLst>
              <p:tags r:id="rId5"/>
            </p:custDataLst>
          </p:nvPr>
        </p:nvSpPr>
        <p:spPr>
          <a:xfrm>
            <a:off x="4077943" y="2788119"/>
            <a:ext cx="828092" cy="1656184"/>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rgbClr val="FFC000"/>
          </a:solid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8" name="椭圆 1"/>
          <p:cNvSpPr/>
          <p:nvPr>
            <p:custDataLst>
              <p:tags r:id="rId6"/>
            </p:custDataLst>
          </p:nvPr>
        </p:nvSpPr>
        <p:spPr>
          <a:xfrm rot="5400000">
            <a:off x="3961086" y="4260567"/>
            <a:ext cx="1648346" cy="1656184"/>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4BACC6"/>
          </a:solid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9" name="椭圆 1"/>
          <p:cNvSpPr/>
          <p:nvPr>
            <p:custDataLst>
              <p:tags r:id="rId7"/>
            </p:custDataLst>
          </p:nvPr>
        </p:nvSpPr>
        <p:spPr>
          <a:xfrm rot="10800000">
            <a:off x="2755407" y="1107551"/>
            <a:ext cx="1648346" cy="1656184"/>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FFC000"/>
          </a:solid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2" name="圆角矩形 14"/>
          <p:cNvSpPr/>
          <p:nvPr>
            <p:custDataLst>
              <p:tags r:id="rId8"/>
            </p:custDataLst>
          </p:nvPr>
        </p:nvSpPr>
        <p:spPr>
          <a:xfrm>
            <a:off x="5723890" y="1736090"/>
            <a:ext cx="5684520" cy="648335"/>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4BACC6"/>
          </a:solid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发明或者实用新型专利</a:t>
            </a:r>
            <a:endParaRPr kumimoji="0" lang="zh-CN" altLang="en-US" sz="24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23" name="圆角矩形 14"/>
          <p:cNvSpPr/>
          <p:nvPr>
            <p:custDataLst>
              <p:tags r:id="rId9"/>
            </p:custDataLst>
          </p:nvPr>
        </p:nvSpPr>
        <p:spPr>
          <a:xfrm>
            <a:off x="5303520" y="4184650"/>
            <a:ext cx="6004560" cy="648335"/>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4BACC6"/>
          </a:solid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外观设计专利</a:t>
            </a:r>
            <a:endParaRPr kumimoji="0" lang="zh-CN" altLang="en-US" sz="24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24" name="TextBox 23"/>
          <p:cNvSpPr txBox="1"/>
          <p:nvPr>
            <p:custDataLst>
              <p:tags r:id="rId10"/>
            </p:custDataLst>
          </p:nvPr>
        </p:nvSpPr>
        <p:spPr>
          <a:xfrm>
            <a:off x="4763170" y="1759015"/>
            <a:ext cx="605972" cy="769441"/>
          </a:xfrm>
          <a:prstGeom prst="rect">
            <a:avLst/>
          </a:prstGeom>
          <a:noFill/>
        </p:spPr>
        <p:txBody>
          <a:bodyPr wrap="square" rtlCol="0">
            <a:spAutoFit/>
          </a:bodyPr>
          <a:p>
            <a:pPr marL="0" marR="0" lvl="0" indent="0" defTabSz="914400" eaLnBrk="1" fontAlgn="auto" latinLnBrk="0" hangingPunct="1">
              <a:lnSpc>
                <a:spcPct val="100000"/>
              </a:lnSpc>
              <a:spcBef>
                <a:spcPts val="0"/>
              </a:spcBef>
              <a:spcAft>
                <a:spcPts val="0"/>
              </a:spcAft>
              <a:buClrTx/>
              <a:buSzTx/>
              <a:buFontTx/>
              <a:buNone/>
              <a:defRPr/>
            </a:pPr>
            <a:r>
              <a:rPr kumimoji="0" lang="en-US" altLang="zh-CN" sz="4400" b="1" i="0" u="none" strike="noStrike" kern="0" cap="none" spc="0" normalizeH="0" baseline="0" noProof="0" dirty="0" smtClean="0">
                <a:ln>
                  <a:noFill/>
                </a:ln>
                <a:solidFill>
                  <a:srgbClr val="4BACC6">
                    <a:lumMod val="50000"/>
                  </a:srgbClr>
                </a:solidFill>
                <a:effectLst/>
                <a:uLnTx/>
                <a:uFillTx/>
                <a:latin typeface="Arial Black" panose="020B0A04020102020204" pitchFamily="34" charset="0"/>
                <a:ea typeface="微软雅黑" panose="020B0503020204020204" pitchFamily="34" charset="-122"/>
              </a:rPr>
              <a:t>A</a:t>
            </a:r>
            <a:endParaRPr kumimoji="0" lang="zh-CN" altLang="en-US" sz="4400" b="1" i="0" u="none" strike="noStrike" kern="0" cap="none" spc="0" normalizeH="0" baseline="0" noProof="0" dirty="0">
              <a:ln>
                <a:noFill/>
              </a:ln>
              <a:solidFill>
                <a:srgbClr val="4BACC6">
                  <a:lumMod val="50000"/>
                </a:srgbClr>
              </a:solidFill>
              <a:effectLst/>
              <a:uLnTx/>
              <a:uFillTx/>
              <a:latin typeface="Arial Black" panose="020B0A04020102020204" pitchFamily="34" charset="0"/>
              <a:ea typeface="微软雅黑" panose="020B0503020204020204" pitchFamily="34" charset="-122"/>
            </a:endParaRPr>
          </a:p>
        </p:txBody>
      </p:sp>
      <p:sp>
        <p:nvSpPr>
          <p:cNvPr id="25" name="TextBox 24"/>
          <p:cNvSpPr txBox="1"/>
          <p:nvPr>
            <p:custDataLst>
              <p:tags r:id="rId11"/>
            </p:custDataLst>
          </p:nvPr>
        </p:nvSpPr>
        <p:spPr>
          <a:xfrm>
            <a:off x="4619154" y="4703938"/>
            <a:ext cx="605972" cy="769441"/>
          </a:xfrm>
          <a:prstGeom prst="rect">
            <a:avLst/>
          </a:prstGeom>
          <a:noFill/>
        </p:spPr>
        <p:txBody>
          <a:bodyPr wrap="square" rtlCol="0">
            <a:spAutoFit/>
          </a:bodyPr>
          <a:p>
            <a:pPr marL="0" marR="0" lvl="0" indent="0" defTabSz="914400" eaLnBrk="1" fontAlgn="auto" latinLnBrk="0" hangingPunct="1">
              <a:lnSpc>
                <a:spcPct val="100000"/>
              </a:lnSpc>
              <a:spcBef>
                <a:spcPts val="0"/>
              </a:spcBef>
              <a:spcAft>
                <a:spcPts val="0"/>
              </a:spcAft>
              <a:buClrTx/>
              <a:buSzTx/>
              <a:buFontTx/>
              <a:buNone/>
              <a:defRPr/>
            </a:pPr>
            <a:r>
              <a:rPr kumimoji="0" lang="en-US" altLang="zh-CN" sz="4400" b="1" i="0" u="none" strike="noStrike" kern="0" cap="none" spc="0" normalizeH="0" baseline="0" noProof="0" dirty="0" smtClean="0">
                <a:ln>
                  <a:noFill/>
                </a:ln>
                <a:solidFill>
                  <a:srgbClr val="4BACC6">
                    <a:lumMod val="50000"/>
                  </a:srgbClr>
                </a:solidFill>
                <a:effectLst/>
                <a:uLnTx/>
                <a:uFillTx/>
                <a:latin typeface="Arial Black" panose="020B0A04020102020204" pitchFamily="34" charset="0"/>
                <a:ea typeface="微软雅黑" panose="020B0503020204020204" pitchFamily="34" charset="-122"/>
              </a:rPr>
              <a:t>B</a:t>
            </a:r>
            <a:endParaRPr kumimoji="0" lang="zh-CN" altLang="en-US" sz="4400" b="1" i="0" u="none" strike="noStrike" kern="0" cap="none" spc="0" normalizeH="0" baseline="0" noProof="0" dirty="0">
              <a:ln>
                <a:noFill/>
              </a:ln>
              <a:solidFill>
                <a:srgbClr val="4BACC6">
                  <a:lumMod val="50000"/>
                </a:srgbClr>
              </a:solidFill>
              <a:effectLst/>
              <a:uLnTx/>
              <a:uFillTx/>
              <a:latin typeface="Arial Black" panose="020B0A04020102020204" pitchFamily="34" charset="0"/>
              <a:ea typeface="微软雅黑" panose="020B0503020204020204" pitchFamily="34" charset="-122"/>
            </a:endParaRPr>
          </a:p>
        </p:txBody>
      </p:sp>
      <p:sp>
        <p:nvSpPr>
          <p:cNvPr id="26" name="TextBox 25"/>
          <p:cNvSpPr txBox="1"/>
          <p:nvPr>
            <p:custDataLst>
              <p:tags r:id="rId12"/>
            </p:custDataLst>
          </p:nvPr>
        </p:nvSpPr>
        <p:spPr>
          <a:xfrm>
            <a:off x="5419725" y="2853055"/>
            <a:ext cx="6062980" cy="570865"/>
          </a:xfrm>
          <a:prstGeom prst="rect">
            <a:avLst/>
          </a:prstGeom>
          <a:noFill/>
        </p:spPr>
        <p:txBody>
          <a:bodyPr wrap="square" rtlCol="0">
            <a:spAutoFit/>
          </a:bodyPr>
          <a:p>
            <a:pPr marL="0" marR="0" lvl="0" indent="0" defTabSz="914400" eaLnBrk="1" fontAlgn="auto" latinLnBrk="0" hangingPunct="1">
              <a:lnSpc>
                <a:spcPct val="130000"/>
              </a:lnSpc>
              <a:spcBef>
                <a:spcPts val="0"/>
              </a:spcBef>
              <a:spcAft>
                <a:spcPts val="0"/>
              </a:spcAft>
              <a:buClrTx/>
              <a:buSzTx/>
              <a:buFontTx/>
              <a:buNone/>
              <a:defRPr/>
            </a:pPr>
            <a:r>
              <a:rPr kumimoji="0" lang="zh-CN" altLang="en-US" sz="24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请求书、说明书及其摘要、权利要求书等</a:t>
            </a:r>
            <a:endParaRPr kumimoji="0" lang="zh-CN" altLang="en-US" sz="24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endParaRPr>
          </a:p>
        </p:txBody>
      </p:sp>
      <p:sp>
        <p:nvSpPr>
          <p:cNvPr id="27" name="TextBox 26"/>
          <p:cNvSpPr txBox="1"/>
          <p:nvPr>
            <p:custDataLst>
              <p:tags r:id="rId13"/>
            </p:custDataLst>
          </p:nvPr>
        </p:nvSpPr>
        <p:spPr>
          <a:xfrm>
            <a:off x="5087620" y="5121275"/>
            <a:ext cx="6981190" cy="1529715"/>
          </a:xfrm>
          <a:prstGeom prst="rect">
            <a:avLst/>
          </a:prstGeom>
          <a:noFill/>
        </p:spPr>
        <p:txBody>
          <a:bodyPr wrap="square" rtlCol="0">
            <a:spAutoFit/>
          </a:bodyPr>
          <a:p>
            <a:pPr marL="0" marR="0" lvl="0" indent="0" defTabSz="914400" eaLnBrk="1" fontAlgn="auto" latinLnBrk="0" hangingPunct="1">
              <a:lnSpc>
                <a:spcPct val="130000"/>
              </a:lnSpc>
              <a:spcBef>
                <a:spcPts val="0"/>
              </a:spcBef>
              <a:spcAft>
                <a:spcPts val="0"/>
              </a:spcAft>
              <a:buClrTx/>
              <a:buSzTx/>
              <a:buFontTx/>
              <a:buNone/>
              <a:defRPr/>
            </a:pPr>
            <a:r>
              <a:rPr kumimoji="0" lang="en-US" altLang="zh-CN" sz="24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      请求书、该外观设计的照片或图片以及对该外观设计的简要说明等，并且应当写明使用该外观设计的产品及其所属的类别。</a:t>
            </a:r>
            <a:endParaRPr kumimoji="0" lang="en-US" altLang="zh-CN" sz="24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80645"/>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18446" name="矩形 6"/>
          <p:cNvSpPr/>
          <p:nvPr>
            <p:custDataLst>
              <p:tags r:id="rId1"/>
            </p:custDataLst>
          </p:nvPr>
        </p:nvSpPr>
        <p:spPr>
          <a:xfrm>
            <a:off x="7722235" y="3561080"/>
            <a:ext cx="1564005" cy="645160"/>
          </a:xfrm>
          <a:prstGeom prst="rect">
            <a:avLst/>
          </a:prstGeom>
          <a:noFill/>
          <a:ln w="9525">
            <a:noFill/>
          </a:ln>
        </p:spPr>
        <p:txBody>
          <a:bodyPr wrap="squar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1684655" y="944880"/>
            <a:ext cx="802640"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专利权的权属</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3"/>
            </p:custDataLst>
          </p:nvPr>
        </p:nvSpPr>
        <p:spPr>
          <a:xfrm>
            <a:off x="802323" y="2277588"/>
            <a:ext cx="649287" cy="2676525"/>
          </a:xfrm>
          <a:prstGeom prst="rect">
            <a:avLst/>
          </a:prstGeom>
          <a:noFill/>
          <a:ln w="9525">
            <a:noFill/>
          </a:ln>
        </p:spPr>
        <p:txBody>
          <a:bodyPr lIns="144000" rIns="72000" anchor="ctr" anchorCtr="0">
            <a:sp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专利与专利权</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 name="组合 13"/>
          <p:cNvGrpSpPr/>
          <p:nvPr/>
        </p:nvGrpSpPr>
        <p:grpSpPr>
          <a:xfrm>
            <a:off x="4223683" y="2113310"/>
            <a:ext cx="6228715" cy="4579620"/>
            <a:chOff x="2015956" y="1808714"/>
            <a:chExt cx="5537661" cy="4071527"/>
          </a:xfrm>
        </p:grpSpPr>
        <p:pic>
          <p:nvPicPr>
            <p:cNvPr id="15" name="图片 14"/>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2015956" y="1941383"/>
              <a:ext cx="1736553" cy="3938858"/>
            </a:xfrm>
            <a:prstGeom prst="rect">
              <a:avLst/>
            </a:prstGeom>
            <a:effectLst>
              <a:outerShdw blurRad="50800" dist="38100" dir="5400000" algn="t" rotWithShape="0">
                <a:prstClr val="black">
                  <a:alpha val="40000"/>
                </a:prstClr>
              </a:outerShdw>
            </a:effectLst>
          </p:spPr>
        </p:pic>
        <p:pic>
          <p:nvPicPr>
            <p:cNvPr id="16" name="图片 15"/>
            <p:cNvPicPr>
              <a:picLocks noChangeAspect="1"/>
            </p:cNvPicPr>
            <p:nvPr>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5806338" y="1825650"/>
              <a:ext cx="1747279" cy="4054590"/>
            </a:xfrm>
            <a:prstGeom prst="rect">
              <a:avLst/>
            </a:prstGeom>
            <a:effectLst>
              <a:outerShdw blurRad="50800" dist="38100" dir="5400000" algn="t" rotWithShape="0">
                <a:prstClr val="black">
                  <a:alpha val="40000"/>
                </a:prstClr>
              </a:outerShdw>
            </a:effectLst>
          </p:spPr>
        </p:pic>
        <p:pic>
          <p:nvPicPr>
            <p:cNvPr id="17" name="图片 16"/>
            <p:cNvPicPr>
              <a:picLocks noChangeAspect="1"/>
            </p:cNvPicPr>
            <p:nvPr>
              <p:custDataLst>
                <p:tags r:id="rId8"/>
              </p:custDataLst>
            </p:nvPr>
          </p:nvPicPr>
          <p:blipFill>
            <a:blip r:embed="rId9">
              <a:extLst>
                <a:ext uri="{28A0092B-C50C-407E-A947-70E740481C1C}">
                  <a14:useLocalDpi xmlns:a14="http://schemas.microsoft.com/office/drawing/2010/main" val="0"/>
                </a:ext>
              </a:extLst>
            </a:blip>
            <a:stretch>
              <a:fillRect/>
            </a:stretch>
          </p:blipFill>
          <p:spPr>
            <a:xfrm>
              <a:off x="3926954" y="1808714"/>
              <a:ext cx="1704938" cy="4071527"/>
            </a:xfrm>
            <a:prstGeom prst="rect">
              <a:avLst/>
            </a:prstGeom>
            <a:effectLst>
              <a:outerShdw blurRad="50800" dist="38100" dir="5400000" algn="t" rotWithShape="0">
                <a:prstClr val="black">
                  <a:alpha val="40000"/>
                </a:prstClr>
              </a:outerShdw>
            </a:effectLst>
          </p:spPr>
        </p:pic>
      </p:grpSp>
      <p:sp>
        <p:nvSpPr>
          <p:cNvPr id="18" name="TextBox 17"/>
          <p:cNvSpPr txBox="1"/>
          <p:nvPr>
            <p:custDataLst>
              <p:tags r:id="rId10"/>
            </p:custDataLst>
          </p:nvPr>
        </p:nvSpPr>
        <p:spPr>
          <a:xfrm>
            <a:off x="4619753" y="4221037"/>
            <a:ext cx="1213246" cy="119888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smtClean="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只负责组织工作的人</a:t>
            </a:r>
            <a:endParaRPr kumimoji="0" lang="zh-CN" altLang="en-US" sz="2400" b="1" i="0" u="none" strike="noStrike" kern="0" cap="none" spc="0" normalizeH="0" baseline="0" noProof="0" dirty="0" smtClean="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endParaRPr>
          </a:p>
        </p:txBody>
      </p:sp>
      <p:sp>
        <p:nvSpPr>
          <p:cNvPr id="20" name="TextBox 19"/>
          <p:cNvSpPr txBox="1"/>
          <p:nvPr>
            <p:custDataLst>
              <p:tags r:id="rId11"/>
            </p:custDataLst>
          </p:nvPr>
        </p:nvSpPr>
        <p:spPr>
          <a:xfrm>
            <a:off x="6617416" y="4076892"/>
            <a:ext cx="1213246" cy="19380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smtClean="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为物质条件的利用提供方便的人</a:t>
            </a:r>
            <a:endParaRPr kumimoji="0" lang="zh-CN" altLang="en-US" sz="2400" b="1" i="0" u="none" strike="noStrike" kern="0" cap="none" spc="0" normalizeH="0" baseline="0" noProof="0" dirty="0" smtClean="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endParaRPr>
          </a:p>
        </p:txBody>
      </p:sp>
      <p:sp>
        <p:nvSpPr>
          <p:cNvPr id="22" name="TextBox 21"/>
          <p:cNvSpPr txBox="1"/>
          <p:nvPr>
            <p:custDataLst>
              <p:tags r:id="rId12"/>
            </p:custDataLst>
          </p:nvPr>
        </p:nvSpPr>
        <p:spPr>
          <a:xfrm>
            <a:off x="8831819" y="4206432"/>
            <a:ext cx="1213246" cy="156845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smtClean="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其他从事辅助性工作的人</a:t>
            </a:r>
            <a:endParaRPr kumimoji="0" lang="zh-CN" altLang="en-US" sz="2400" b="1" i="0" u="none" strike="noStrike" kern="0" cap="none" spc="0" normalizeH="0" baseline="0" noProof="0" dirty="0" smtClean="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endParaRPr>
          </a:p>
        </p:txBody>
      </p:sp>
      <p:sp>
        <p:nvSpPr>
          <p:cNvPr id="3" name="文本框 2"/>
          <p:cNvSpPr txBox="1"/>
          <p:nvPr/>
        </p:nvSpPr>
        <p:spPr>
          <a:xfrm>
            <a:off x="2854960" y="792480"/>
            <a:ext cx="9161780" cy="1198880"/>
          </a:xfrm>
          <a:prstGeom prst="rect">
            <a:avLst/>
          </a:prstGeom>
          <a:noFill/>
        </p:spPr>
        <p:txBody>
          <a:bodyPr wrap="square" rtlCol="0" anchor="t">
            <a:spAutoFit/>
          </a:bodyPr>
          <a:p>
            <a:r>
              <a:rPr lang="zh-CN" altLang="en-US" sz="2400"/>
              <a:t>原则上，申请专利的权利属于发明人或者设计人；申请被批准后，该发明人或者设计人为专利权人。</a:t>
            </a:r>
            <a:endParaRPr lang="zh-CN" altLang="en-US" sz="2400"/>
          </a:p>
          <a:p>
            <a:r>
              <a:rPr lang="zh-CN" altLang="en-US" sz="2400" b="1">
                <a:solidFill>
                  <a:srgbClr val="FF0000"/>
                </a:solidFill>
              </a:rPr>
              <a:t>有三种人不能被认为是发明人或设计人</a:t>
            </a:r>
            <a:endParaRPr lang="zh-CN" altLang="en-US" sz="2400" b="1">
              <a:solidFill>
                <a:srgbClr val="FF0000"/>
              </a:solidFill>
            </a:endParaRPr>
          </a:p>
        </p:txBody>
      </p:sp>
    </p:spTree>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80645"/>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18446" name="矩形 6"/>
          <p:cNvSpPr/>
          <p:nvPr>
            <p:custDataLst>
              <p:tags r:id="rId1"/>
            </p:custDataLst>
          </p:nvPr>
        </p:nvSpPr>
        <p:spPr>
          <a:xfrm>
            <a:off x="7722235" y="3561080"/>
            <a:ext cx="1564005" cy="645160"/>
          </a:xfrm>
          <a:prstGeom prst="rect">
            <a:avLst/>
          </a:prstGeom>
          <a:noFill/>
          <a:ln w="9525">
            <a:noFill/>
          </a:ln>
        </p:spPr>
        <p:txBody>
          <a:bodyPr wrap="squar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1684655" y="944880"/>
            <a:ext cx="802640"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专利权的申请</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3"/>
            </p:custDataLst>
          </p:nvPr>
        </p:nvSpPr>
        <p:spPr>
          <a:xfrm>
            <a:off x="802323" y="2277588"/>
            <a:ext cx="649287" cy="2676525"/>
          </a:xfrm>
          <a:prstGeom prst="rect">
            <a:avLst/>
          </a:prstGeom>
          <a:noFill/>
          <a:ln w="9525">
            <a:noFill/>
          </a:ln>
        </p:spPr>
        <p:txBody>
          <a:bodyPr lIns="144000" rIns="72000" anchor="ctr" anchorCtr="0">
            <a:sp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专利与专利权</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矩形 17"/>
          <p:cNvSpPr/>
          <p:nvPr>
            <p:custDataLst>
              <p:tags r:id="rId4"/>
            </p:custDataLst>
          </p:nvPr>
        </p:nvSpPr>
        <p:spPr>
          <a:xfrm>
            <a:off x="3035300" y="2097405"/>
            <a:ext cx="8646160" cy="2035810"/>
          </a:xfrm>
          <a:prstGeom prst="rect">
            <a:avLst/>
          </a:prstGeom>
          <a:pattFill prst="ltUpDiag">
            <a:fgClr>
              <a:srgbClr val="4A2700"/>
            </a:fgClr>
            <a:bgClr>
              <a:srgbClr val="D3BDA5"/>
            </a:bgClr>
          </a:patt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9" name="矩形 18"/>
          <p:cNvSpPr/>
          <p:nvPr>
            <p:custDataLst>
              <p:tags r:id="rId5"/>
            </p:custDataLst>
          </p:nvPr>
        </p:nvSpPr>
        <p:spPr>
          <a:xfrm>
            <a:off x="3287395" y="2298700"/>
            <a:ext cx="8275955" cy="1640840"/>
          </a:xfrm>
          <a:prstGeom prst="rect">
            <a:avLst/>
          </a:prstGeom>
          <a:solidFill>
            <a:sysClr val="window" lastClr="FFFFFF"/>
          </a:solid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0" name="TextBox 19"/>
          <p:cNvSpPr txBox="1"/>
          <p:nvPr>
            <p:custDataLst>
              <p:tags r:id="rId6"/>
            </p:custDataLst>
          </p:nvPr>
        </p:nvSpPr>
        <p:spPr>
          <a:xfrm>
            <a:off x="3539490" y="2205355"/>
            <a:ext cx="3456305" cy="513715"/>
          </a:xfrm>
          <a:prstGeom prst="rect">
            <a:avLst/>
          </a:prstGeom>
          <a:noFill/>
        </p:spPr>
        <p:txBody>
          <a:bodyPr wrap="square" rtlCol="0">
            <a:noAutofit/>
          </a:bodyPr>
          <a:p>
            <a:pPr>
              <a:lnSpc>
                <a:spcPct val="130000"/>
              </a:lnSpc>
            </a:pPr>
            <a:r>
              <a:rPr lang="zh-CN" altLang="en-US" sz="2000" b="1" dirty="0" smtClean="0">
                <a:solidFill>
                  <a:srgbClr val="4A2700"/>
                </a:solidFill>
                <a:latin typeface="微软雅黑" panose="020B0503020204020204" pitchFamily="34" charset="-122"/>
                <a:ea typeface="微软雅黑" panose="020B0503020204020204" pitchFamily="34" charset="-122"/>
              </a:rPr>
              <a:t>申请人</a:t>
            </a:r>
            <a:endParaRPr lang="zh-CN" altLang="en-US" sz="2000" b="1" dirty="0" smtClean="0">
              <a:solidFill>
                <a:srgbClr val="4A2700"/>
              </a:solidFill>
              <a:latin typeface="微软雅黑" panose="020B0503020204020204" pitchFamily="34" charset="-122"/>
              <a:ea typeface="微软雅黑" panose="020B0503020204020204" pitchFamily="34" charset="-122"/>
            </a:endParaRPr>
          </a:p>
        </p:txBody>
      </p:sp>
      <p:sp>
        <p:nvSpPr>
          <p:cNvPr id="21" name="TextBox 20"/>
          <p:cNvSpPr txBox="1"/>
          <p:nvPr>
            <p:custDataLst>
              <p:tags r:id="rId7"/>
            </p:custDataLst>
          </p:nvPr>
        </p:nvSpPr>
        <p:spPr>
          <a:xfrm>
            <a:off x="3407410" y="2583180"/>
            <a:ext cx="8172450" cy="1291590"/>
          </a:xfrm>
          <a:prstGeom prst="rect">
            <a:avLst/>
          </a:prstGeom>
          <a:noFill/>
        </p:spPr>
        <p:txBody>
          <a:bodyPr wrap="square" rtlCol="0">
            <a:spAutoFit/>
          </a:bodyPr>
          <a:p>
            <a:pPr marL="0" marR="0" lvl="0" indent="0" defTabSz="914400" eaLnBrk="1" fontAlgn="auto" latinLnBrk="0" hangingPunct="1">
              <a:lnSpc>
                <a:spcPct val="130000"/>
              </a:lnSpc>
              <a:spcBef>
                <a:spcPts val="0"/>
              </a:spcBef>
              <a:spcAft>
                <a:spcPts val="0"/>
              </a:spcAft>
              <a:buClrTx/>
              <a:buSzTx/>
              <a:buFontTx/>
              <a:buNone/>
              <a:defRPr/>
            </a:pPr>
            <a:r>
              <a:rPr kumimoji="0" lang="zh-CN" altLang="en-US" sz="20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专利申请人指有资格就发明创造向国务院专利行政部门申请专利的人，或者是已经向国务院专利行政部门提出专利申请的自然人、法人或其他组织。</a:t>
            </a:r>
            <a:r>
              <a:rPr kumimoji="0" lang="zh-CN" altLang="en-US" sz="2000" b="0"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rPr>
              <a:t>专利申请人可以是发明人、设计人，也可以不是发明人、设计人</a:t>
            </a:r>
            <a:endParaRPr kumimoji="0" lang="zh-CN" altLang="en-US" sz="2000" b="0"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endParaRPr>
          </a:p>
        </p:txBody>
      </p:sp>
      <p:sp>
        <p:nvSpPr>
          <p:cNvPr id="22" name="矩形 21"/>
          <p:cNvSpPr/>
          <p:nvPr>
            <p:custDataLst>
              <p:tags r:id="rId8"/>
            </p:custDataLst>
          </p:nvPr>
        </p:nvSpPr>
        <p:spPr>
          <a:xfrm>
            <a:off x="3062605" y="4385310"/>
            <a:ext cx="8642350" cy="2174875"/>
          </a:xfrm>
          <a:prstGeom prst="rect">
            <a:avLst/>
          </a:prstGeom>
          <a:pattFill prst="ltUpDiag">
            <a:fgClr>
              <a:srgbClr val="4A2700"/>
            </a:fgClr>
            <a:bgClr>
              <a:srgbClr val="D3BDA5"/>
            </a:bgClr>
          </a:patt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3" name="矩形 22"/>
          <p:cNvSpPr/>
          <p:nvPr>
            <p:custDataLst>
              <p:tags r:id="rId9"/>
            </p:custDataLst>
          </p:nvPr>
        </p:nvSpPr>
        <p:spPr>
          <a:xfrm>
            <a:off x="3251200" y="4645025"/>
            <a:ext cx="8241665" cy="1787525"/>
          </a:xfrm>
          <a:prstGeom prst="rect">
            <a:avLst/>
          </a:prstGeom>
          <a:solidFill>
            <a:sysClr val="window" lastClr="FFFFFF"/>
          </a:solid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4" name="TextBox 23"/>
          <p:cNvSpPr txBox="1"/>
          <p:nvPr>
            <p:custDataLst>
              <p:tags r:id="rId10"/>
            </p:custDataLst>
          </p:nvPr>
        </p:nvSpPr>
        <p:spPr>
          <a:xfrm>
            <a:off x="3467377" y="4644837"/>
            <a:ext cx="3456384" cy="491490"/>
          </a:xfrm>
          <a:prstGeom prst="rect">
            <a:avLst/>
          </a:prstGeom>
          <a:noFill/>
        </p:spPr>
        <p:txBody>
          <a:bodyPr wrap="square" rtlCol="0">
            <a:spAutoFit/>
          </a:bodyPr>
          <a:p>
            <a:pPr>
              <a:lnSpc>
                <a:spcPct val="130000"/>
              </a:lnSpc>
            </a:pPr>
            <a:r>
              <a:rPr lang="zh-CN" altLang="en-US" sz="2000" b="1" dirty="0" smtClean="0">
                <a:solidFill>
                  <a:srgbClr val="4A2700"/>
                </a:solidFill>
                <a:latin typeface="微软雅黑" panose="020B0503020204020204" pitchFamily="34" charset="-122"/>
                <a:ea typeface="微软雅黑" panose="020B0503020204020204" pitchFamily="34" charset="-122"/>
              </a:rPr>
              <a:t>专利权人</a:t>
            </a:r>
            <a:endParaRPr lang="zh-CN" altLang="en-US" sz="2000" b="1" dirty="0" smtClean="0">
              <a:solidFill>
                <a:srgbClr val="4A2700"/>
              </a:solidFill>
              <a:latin typeface="微软雅黑" panose="020B0503020204020204" pitchFamily="34" charset="-122"/>
              <a:ea typeface="微软雅黑" panose="020B0503020204020204" pitchFamily="34" charset="-122"/>
            </a:endParaRPr>
          </a:p>
        </p:txBody>
      </p:sp>
      <p:sp>
        <p:nvSpPr>
          <p:cNvPr id="25" name="TextBox 24"/>
          <p:cNvSpPr txBox="1"/>
          <p:nvPr>
            <p:custDataLst>
              <p:tags r:id="rId11"/>
            </p:custDataLst>
          </p:nvPr>
        </p:nvSpPr>
        <p:spPr>
          <a:xfrm>
            <a:off x="3431540" y="5088890"/>
            <a:ext cx="7966710" cy="1291590"/>
          </a:xfrm>
          <a:prstGeom prst="rect">
            <a:avLst/>
          </a:prstGeom>
          <a:noFill/>
        </p:spPr>
        <p:txBody>
          <a:bodyPr wrap="square" rtlCol="0">
            <a:spAutoFit/>
          </a:bodyPr>
          <a:p>
            <a:pPr marL="0" marR="0" lvl="0" indent="0" defTabSz="914400" eaLnBrk="1" fontAlgn="auto" latinLnBrk="0" hangingPunct="1">
              <a:lnSpc>
                <a:spcPct val="130000"/>
              </a:lnSpc>
              <a:spcBef>
                <a:spcPts val="0"/>
              </a:spcBef>
              <a:spcAft>
                <a:spcPts val="0"/>
              </a:spcAft>
              <a:buClrTx/>
              <a:buSzTx/>
              <a:buFontTx/>
              <a:buNone/>
              <a:defRPr/>
            </a:pPr>
            <a:r>
              <a:rPr kumimoji="0" lang="zh-CN" altLang="en-US" sz="20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专利权人是指依法在特定期限内对特定发明创造享有专有权利的主体。专利申请人的专利申请获得国务院专利行政部门批准后，就成为专利权人。专利权人也可以通过</a:t>
            </a:r>
            <a:r>
              <a:rPr kumimoji="0" lang="zh-CN" altLang="en-US" sz="2000" b="0"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rPr>
              <a:t>转让、继承</a:t>
            </a:r>
            <a:r>
              <a:rPr kumimoji="0" lang="zh-CN" altLang="en-US" sz="20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获得专利权。</a:t>
            </a:r>
            <a:endParaRPr kumimoji="0" lang="zh-CN" altLang="en-US" sz="20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endParaRPr>
          </a:p>
        </p:txBody>
      </p:sp>
      <p:sp>
        <p:nvSpPr>
          <p:cNvPr id="27" name="矩形 26"/>
          <p:cNvSpPr/>
          <p:nvPr>
            <p:custDataLst>
              <p:tags r:id="rId12"/>
            </p:custDataLst>
          </p:nvPr>
        </p:nvSpPr>
        <p:spPr>
          <a:xfrm>
            <a:off x="6214700" y="1097749"/>
            <a:ext cx="5101451" cy="51366"/>
          </a:xfrm>
          <a:prstGeom prst="rect">
            <a:avLst/>
          </a:prstGeom>
          <a:solidFill>
            <a:srgbClr val="4A2700">
              <a:alpha val="81961"/>
            </a:srgbClr>
          </a:solid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 name="文本框 2"/>
          <p:cNvSpPr txBox="1"/>
          <p:nvPr/>
        </p:nvSpPr>
        <p:spPr>
          <a:xfrm>
            <a:off x="3215005" y="1337945"/>
            <a:ext cx="7310120" cy="570865"/>
          </a:xfrm>
          <a:prstGeom prst="rect">
            <a:avLst/>
          </a:prstGeom>
          <a:noFill/>
        </p:spPr>
        <p:txBody>
          <a:bodyPr wrap="square" rtlCol="0">
            <a:spAutoFit/>
          </a:bodyPr>
          <a:p>
            <a:pPr>
              <a:lnSpc>
                <a:spcPct val="130000"/>
              </a:lnSpc>
            </a:pPr>
            <a:r>
              <a:rPr lang="zh-CN" altLang="en-US" sz="2400" b="1" dirty="0" smtClean="0">
                <a:solidFill>
                  <a:srgbClr val="4A2700"/>
                </a:solidFill>
                <a:latin typeface="微软雅黑" panose="020B0503020204020204" pitchFamily="34" charset="-122"/>
                <a:ea typeface="微软雅黑" panose="020B0503020204020204" pitchFamily="34" charset="-122"/>
                <a:sym typeface="+mn-ea"/>
              </a:rPr>
              <a:t>发明人、设计人只能是自然人，不受年龄限制</a:t>
            </a:r>
            <a:endParaRPr lang="zh-CN" altLang="en-US" sz="2400" b="1" dirty="0" smtClean="0">
              <a:solidFill>
                <a:srgbClr val="4A2700"/>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80645"/>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18446" name="矩形 6"/>
          <p:cNvSpPr/>
          <p:nvPr>
            <p:custDataLst>
              <p:tags r:id="rId1"/>
            </p:custDataLst>
          </p:nvPr>
        </p:nvSpPr>
        <p:spPr>
          <a:xfrm>
            <a:off x="7722235" y="3561080"/>
            <a:ext cx="1564005" cy="645160"/>
          </a:xfrm>
          <a:prstGeom prst="rect">
            <a:avLst/>
          </a:prstGeom>
          <a:noFill/>
          <a:ln w="9525">
            <a:noFill/>
          </a:ln>
        </p:spPr>
        <p:txBody>
          <a:bodyPr wrap="squar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1684655" y="944880"/>
            <a:ext cx="802640"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职务发明的权利归属</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3"/>
            </p:custDataLst>
          </p:nvPr>
        </p:nvSpPr>
        <p:spPr>
          <a:xfrm>
            <a:off x="802323" y="2277588"/>
            <a:ext cx="649287" cy="2676525"/>
          </a:xfrm>
          <a:prstGeom prst="rect">
            <a:avLst/>
          </a:prstGeom>
          <a:noFill/>
          <a:ln w="9525">
            <a:noFill/>
          </a:ln>
        </p:spPr>
        <p:txBody>
          <a:bodyPr lIns="144000" rIns="72000" anchor="ctr" anchorCtr="0">
            <a:sp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专利与专利权</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TextBox 1"/>
          <p:cNvSpPr txBox="1"/>
          <p:nvPr>
            <p:custDataLst>
              <p:tags r:id="rId4"/>
            </p:custDataLst>
          </p:nvPr>
        </p:nvSpPr>
        <p:spPr>
          <a:xfrm>
            <a:off x="2903855" y="1013460"/>
            <a:ext cx="9037320" cy="107632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3200" b="1" i="0" u="none" strike="noStrike" kern="0" cap="none" spc="0" normalizeH="0" baseline="0" dirty="0" smtClean="0">
                <a:solidFill>
                  <a:schemeClr val="accent3">
                    <a:lumMod val="50000"/>
                  </a:schemeClr>
                </a:solidFill>
                <a:latin typeface="微软雅黑" panose="020B0503020204020204" pitchFamily="34" charset="-122"/>
                <a:ea typeface="微软雅黑" panose="020B0503020204020204" pitchFamily="34" charset="-122"/>
              </a:rPr>
              <a:t>职务发明创造的专利申请权、专利权属于发明人、设计人所在单位</a:t>
            </a:r>
            <a:endParaRPr kumimoji="0" lang="zh-CN" altLang="en-US" sz="3200" b="1" i="0" u="none" strike="noStrike" kern="0" cap="none" spc="0" normalizeH="0" baseline="0" dirty="0" smtClean="0">
              <a:solidFill>
                <a:schemeClr val="accent3">
                  <a:lumMod val="50000"/>
                </a:schemeClr>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3215005" y="2182495"/>
            <a:ext cx="8380730" cy="88265"/>
            <a:chOff x="3305591" y="3462848"/>
            <a:chExt cx="3600400" cy="3803"/>
          </a:xfrm>
        </p:grpSpPr>
        <p:cxnSp>
          <p:nvCxnSpPr>
            <p:cNvPr id="6" name="直接连接符 5"/>
            <p:cNvCxnSpPr/>
            <p:nvPr>
              <p:custDataLst>
                <p:tags r:id="rId5"/>
              </p:custDataLst>
            </p:nvPr>
          </p:nvCxnSpPr>
          <p:spPr>
            <a:xfrm>
              <a:off x="3305591" y="3462848"/>
              <a:ext cx="3600400" cy="0"/>
            </a:xfrm>
            <a:prstGeom prst="line">
              <a:avLst/>
            </a:prstGeom>
            <a:ln w="19050">
              <a:solidFill>
                <a:srgbClr val="AEC87A"/>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custDataLst>
                <p:tags r:id="rId6"/>
              </p:custDataLst>
            </p:nvPr>
          </p:nvCxnSpPr>
          <p:spPr>
            <a:xfrm>
              <a:off x="3305591" y="3466651"/>
              <a:ext cx="3600400" cy="0"/>
            </a:xfrm>
            <a:prstGeom prst="line">
              <a:avLst/>
            </a:prstGeom>
            <a:ln w="381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5"/>
          <p:cNvSpPr txBox="1"/>
          <p:nvPr>
            <p:custDataLst>
              <p:tags r:id="rId7"/>
            </p:custDataLst>
          </p:nvPr>
        </p:nvSpPr>
        <p:spPr>
          <a:xfrm>
            <a:off x="2839085" y="2272030"/>
            <a:ext cx="9266555" cy="105029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a:defRPr/>
            </a:pPr>
            <a:r>
              <a:rPr kumimoji="0" lang="zh-CN" altLang="en-US" sz="2400" b="0" i="0" u="none" strike="noStrike" kern="0" cap="none" spc="0" normalizeH="0" baseline="0" dirty="0">
                <a:solidFill>
                  <a:sysClr val="windowText" lastClr="000000">
                    <a:lumMod val="65000"/>
                    <a:lumOff val="35000"/>
                  </a:sysClr>
                </a:solidFill>
              </a:rPr>
              <a:t>（1）如果是“利用本单位物质技术条件完成的发明创造”，单位与发明人、设计人之间就专利申请权、专利权归属</a:t>
            </a:r>
            <a:r>
              <a:rPr kumimoji="0" lang="zh-CN" altLang="en-US" sz="2400" b="0" i="0" u="none" strike="noStrike" kern="0" cap="none" spc="0" normalizeH="0" baseline="0" dirty="0">
                <a:solidFill>
                  <a:srgbClr val="FF0000"/>
                </a:solidFill>
              </a:rPr>
              <a:t>有约定的，从约定</a:t>
            </a:r>
            <a:r>
              <a:rPr kumimoji="0" lang="zh-CN" altLang="en-US" sz="2400" b="0" i="0" u="none" strike="noStrike" kern="0" cap="none" spc="0" normalizeH="0" baseline="0" dirty="0">
                <a:solidFill>
                  <a:sysClr val="windowText" lastClr="000000">
                    <a:lumMod val="65000"/>
                    <a:lumOff val="35000"/>
                  </a:sysClr>
                </a:solidFill>
              </a:rPr>
              <a:t>。</a:t>
            </a:r>
            <a:endParaRPr kumimoji="0" lang="zh-CN" altLang="en-US" sz="2400" b="0" i="0" u="none" strike="noStrike" kern="0" cap="none" spc="0" normalizeH="0" baseline="0" dirty="0">
              <a:solidFill>
                <a:sysClr val="windowText" lastClr="000000">
                  <a:lumMod val="65000"/>
                  <a:lumOff val="35000"/>
                </a:sysClr>
              </a:solidFill>
            </a:endParaRPr>
          </a:p>
        </p:txBody>
      </p:sp>
      <p:grpSp>
        <p:nvGrpSpPr>
          <p:cNvPr id="23" name="组合 22"/>
          <p:cNvGrpSpPr/>
          <p:nvPr/>
        </p:nvGrpSpPr>
        <p:grpSpPr>
          <a:xfrm>
            <a:off x="3142615" y="3472180"/>
            <a:ext cx="8514715" cy="88265"/>
            <a:chOff x="3305591" y="3462848"/>
            <a:chExt cx="3600400" cy="3803"/>
          </a:xfrm>
        </p:grpSpPr>
        <p:cxnSp>
          <p:nvCxnSpPr>
            <p:cNvPr id="24" name="直接连接符 23"/>
            <p:cNvCxnSpPr/>
            <p:nvPr>
              <p:custDataLst>
                <p:tags r:id="rId8"/>
              </p:custDataLst>
            </p:nvPr>
          </p:nvCxnSpPr>
          <p:spPr>
            <a:xfrm>
              <a:off x="3305591" y="3462848"/>
              <a:ext cx="3600400" cy="0"/>
            </a:xfrm>
            <a:prstGeom prst="line">
              <a:avLst/>
            </a:prstGeom>
            <a:ln w="19050">
              <a:solidFill>
                <a:srgbClr val="AEC87A"/>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9"/>
              </p:custDataLst>
            </p:nvPr>
          </p:nvCxnSpPr>
          <p:spPr>
            <a:xfrm>
              <a:off x="3305591" y="3466651"/>
              <a:ext cx="3600400" cy="0"/>
            </a:xfrm>
            <a:prstGeom prst="line">
              <a:avLst/>
            </a:prstGeom>
            <a:ln w="381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grpSp>
      <p:sp>
        <p:nvSpPr>
          <p:cNvPr id="26" name="TextBox 25"/>
          <p:cNvSpPr txBox="1"/>
          <p:nvPr>
            <p:custDataLst>
              <p:tags r:id="rId10"/>
            </p:custDataLst>
          </p:nvPr>
        </p:nvSpPr>
        <p:spPr>
          <a:xfrm>
            <a:off x="2857500" y="3592830"/>
            <a:ext cx="9264650" cy="2968625"/>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a:defRPr/>
            </a:pPr>
            <a:r>
              <a:rPr kumimoji="0" lang="zh-CN" altLang="en-US" sz="2400" b="0" i="0" u="none" strike="noStrike" kern="0" cap="none" spc="0" normalizeH="0" baseline="0" dirty="0">
                <a:solidFill>
                  <a:sysClr val="windowText" lastClr="000000">
                    <a:lumMod val="65000"/>
                    <a:lumOff val="35000"/>
                  </a:sysClr>
                </a:solidFill>
              </a:rPr>
              <a:t>（2）职务发明创造的发明人、设计人享有受奖励或获得报酬的权利。职务发明创造专利实施后，专利权人应当根据其推广应用的范围和取得的经济效益，对发明人或者设计人给予合理的报酬。</a:t>
            </a:r>
            <a:endParaRPr kumimoji="0" lang="zh-CN" altLang="en-US" sz="2400" b="0" i="0" u="none" strike="noStrike" kern="0" cap="none" spc="0" normalizeH="0" baseline="0" dirty="0">
              <a:solidFill>
                <a:sysClr val="windowText" lastClr="000000">
                  <a:lumMod val="65000"/>
                  <a:lumOff val="35000"/>
                </a:sysClr>
              </a:solidFill>
            </a:endParaRPr>
          </a:p>
          <a:p>
            <a:pPr>
              <a:defRPr/>
            </a:pPr>
            <a:r>
              <a:rPr kumimoji="0" lang="zh-CN" altLang="en-US" sz="2400" b="0" i="0" u="none" strike="noStrike" kern="0" cap="none" spc="0" normalizeH="0" baseline="0" dirty="0">
                <a:solidFill>
                  <a:sysClr val="windowText" lastClr="000000">
                    <a:lumMod val="65000"/>
                    <a:lumOff val="35000"/>
                  </a:sysClr>
                </a:solidFill>
              </a:rPr>
              <a:t> </a:t>
            </a:r>
            <a:endParaRPr kumimoji="0" lang="zh-CN" altLang="en-US" sz="2400" b="0" i="0" u="none" strike="noStrike" kern="0" cap="none" spc="0" normalizeH="0" baseline="0" dirty="0">
              <a:solidFill>
                <a:sysClr val="windowText" lastClr="000000">
                  <a:lumMod val="65000"/>
                  <a:lumOff val="35000"/>
                </a:sysClr>
              </a:solidFill>
            </a:endParaRPr>
          </a:p>
          <a:p>
            <a:pPr>
              <a:defRPr/>
            </a:pPr>
            <a:r>
              <a:rPr kumimoji="0" lang="zh-CN" altLang="en-US" sz="2400" b="0" i="0" u="none" strike="noStrike" kern="0" cap="none" spc="0" normalizeH="0" baseline="0" dirty="0">
                <a:solidFill>
                  <a:sysClr val="windowText" lastClr="000000">
                    <a:lumMod val="65000"/>
                    <a:lumOff val="35000"/>
                  </a:sysClr>
                </a:solidFill>
              </a:rPr>
              <a:t>国家鼓励被授予专利权的单位实行</a:t>
            </a:r>
            <a:r>
              <a:rPr kumimoji="0" lang="zh-CN" altLang="en-US" sz="2400" b="0" i="0" u="none" strike="noStrike" kern="0" cap="none" spc="0" normalizeH="0" baseline="0" dirty="0">
                <a:solidFill>
                  <a:srgbClr val="FF0000"/>
                </a:solidFill>
              </a:rPr>
              <a:t>产权激励</a:t>
            </a:r>
            <a:r>
              <a:rPr kumimoji="0" lang="zh-CN" altLang="en-US" sz="2400" b="0" i="0" u="none" strike="noStrike" kern="0" cap="none" spc="0" normalizeH="0" baseline="0" dirty="0">
                <a:solidFill>
                  <a:sysClr val="windowText" lastClr="000000">
                    <a:lumMod val="65000"/>
                    <a:lumOff val="35000"/>
                  </a:sysClr>
                </a:solidFill>
              </a:rPr>
              <a:t>，采取股权、期权、分红等方式，使发明人或者设计人合理分享创新收益</a:t>
            </a:r>
            <a:endParaRPr kumimoji="0" lang="zh-CN" altLang="en-US" sz="2400" b="0" i="0" u="none" strike="noStrike" kern="0" cap="none" spc="0" normalizeH="0" baseline="0" dirty="0">
              <a:solidFill>
                <a:sysClr val="windowText" lastClr="000000">
                  <a:lumMod val="65000"/>
                  <a:lumOff val="35000"/>
                </a:sysClr>
              </a:solidFill>
            </a:endParaRPr>
          </a:p>
        </p:txBody>
      </p:sp>
      <p:grpSp>
        <p:nvGrpSpPr>
          <p:cNvPr id="27" name="组合 26"/>
          <p:cNvGrpSpPr/>
          <p:nvPr/>
        </p:nvGrpSpPr>
        <p:grpSpPr>
          <a:xfrm>
            <a:off x="3286760" y="6605905"/>
            <a:ext cx="8261350" cy="76200"/>
            <a:chOff x="3305591" y="3462848"/>
            <a:chExt cx="3600400" cy="3803"/>
          </a:xfrm>
        </p:grpSpPr>
        <p:cxnSp>
          <p:nvCxnSpPr>
            <p:cNvPr id="28" name="直接连接符 27"/>
            <p:cNvCxnSpPr/>
            <p:nvPr>
              <p:custDataLst>
                <p:tags r:id="rId11"/>
              </p:custDataLst>
            </p:nvPr>
          </p:nvCxnSpPr>
          <p:spPr>
            <a:xfrm>
              <a:off x="3305591" y="3462848"/>
              <a:ext cx="3600400" cy="0"/>
            </a:xfrm>
            <a:prstGeom prst="line">
              <a:avLst/>
            </a:prstGeom>
            <a:ln w="19050">
              <a:solidFill>
                <a:srgbClr val="AEC87A"/>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custDataLst>
                <p:tags r:id="rId12"/>
              </p:custDataLst>
            </p:nvPr>
          </p:nvCxnSpPr>
          <p:spPr>
            <a:xfrm>
              <a:off x="3305591" y="3466651"/>
              <a:ext cx="3600400" cy="0"/>
            </a:xfrm>
            <a:prstGeom prst="line">
              <a:avLst/>
            </a:prstGeom>
            <a:ln w="381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80645"/>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18446" name="矩形 6"/>
          <p:cNvSpPr/>
          <p:nvPr>
            <p:custDataLst>
              <p:tags r:id="rId1"/>
            </p:custDataLst>
          </p:nvPr>
        </p:nvSpPr>
        <p:spPr>
          <a:xfrm>
            <a:off x="7722235" y="3561080"/>
            <a:ext cx="1564005" cy="645160"/>
          </a:xfrm>
          <a:prstGeom prst="rect">
            <a:avLst/>
          </a:prstGeom>
          <a:noFill/>
          <a:ln w="9525">
            <a:noFill/>
          </a:ln>
        </p:spPr>
        <p:txBody>
          <a:bodyPr wrap="squar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1684655" y="944880"/>
            <a:ext cx="802640"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职务发明的权利归属</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3"/>
            </p:custDataLst>
          </p:nvPr>
        </p:nvSpPr>
        <p:spPr>
          <a:xfrm>
            <a:off x="802323" y="2277588"/>
            <a:ext cx="649287" cy="2676525"/>
          </a:xfrm>
          <a:prstGeom prst="rect">
            <a:avLst/>
          </a:prstGeom>
          <a:noFill/>
          <a:ln w="9525">
            <a:noFill/>
          </a:ln>
        </p:spPr>
        <p:txBody>
          <a:bodyPr lIns="144000" rIns="72000" anchor="ctr" anchorCtr="0">
            <a:sp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专利与专利权</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 name="组合 4"/>
          <p:cNvGrpSpPr/>
          <p:nvPr/>
        </p:nvGrpSpPr>
        <p:grpSpPr>
          <a:xfrm>
            <a:off x="3178810" y="1700530"/>
            <a:ext cx="8380730" cy="88265"/>
            <a:chOff x="3305591" y="3462848"/>
            <a:chExt cx="3600400" cy="3803"/>
          </a:xfrm>
        </p:grpSpPr>
        <p:cxnSp>
          <p:nvCxnSpPr>
            <p:cNvPr id="6" name="直接连接符 5"/>
            <p:cNvCxnSpPr/>
            <p:nvPr>
              <p:custDataLst>
                <p:tags r:id="rId4"/>
              </p:custDataLst>
            </p:nvPr>
          </p:nvCxnSpPr>
          <p:spPr>
            <a:xfrm>
              <a:off x="3305591" y="3462848"/>
              <a:ext cx="3600400" cy="0"/>
            </a:xfrm>
            <a:prstGeom prst="line">
              <a:avLst/>
            </a:prstGeom>
            <a:ln w="19050">
              <a:solidFill>
                <a:srgbClr val="AEC87A"/>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custDataLst>
                <p:tags r:id="rId5"/>
              </p:custDataLst>
            </p:nvPr>
          </p:nvCxnSpPr>
          <p:spPr>
            <a:xfrm>
              <a:off x="3305591" y="3466651"/>
              <a:ext cx="3600400" cy="0"/>
            </a:xfrm>
            <a:prstGeom prst="line">
              <a:avLst/>
            </a:prstGeom>
            <a:ln w="381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5"/>
          <p:cNvSpPr txBox="1"/>
          <p:nvPr>
            <p:custDataLst>
              <p:tags r:id="rId6"/>
            </p:custDataLst>
          </p:nvPr>
        </p:nvSpPr>
        <p:spPr>
          <a:xfrm>
            <a:off x="2890520" y="2149475"/>
            <a:ext cx="9266555" cy="105029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a:defRPr/>
            </a:pPr>
            <a:r>
              <a:rPr kumimoji="0" lang="zh-CN" altLang="en-US" sz="2400" b="0" i="0" u="none" strike="noStrike" kern="0" cap="none" spc="0" normalizeH="0" baseline="0" dirty="0"/>
              <a:t>（3）职务发明创造的发明人、设计人享有署名权，即发明人、设计人有权表明他是该项发明创造的发明人或设计人。</a:t>
            </a:r>
            <a:endParaRPr kumimoji="0" lang="zh-CN" altLang="en-US" sz="2400" b="0" i="0" u="none" strike="noStrike" kern="0" cap="none" spc="0" normalizeH="0" baseline="0" dirty="0"/>
          </a:p>
        </p:txBody>
      </p:sp>
      <p:grpSp>
        <p:nvGrpSpPr>
          <p:cNvPr id="23" name="组合 22"/>
          <p:cNvGrpSpPr/>
          <p:nvPr/>
        </p:nvGrpSpPr>
        <p:grpSpPr>
          <a:xfrm>
            <a:off x="3142615" y="3472180"/>
            <a:ext cx="8514715" cy="88265"/>
            <a:chOff x="3305591" y="3462848"/>
            <a:chExt cx="3600400" cy="3803"/>
          </a:xfrm>
        </p:grpSpPr>
        <p:cxnSp>
          <p:nvCxnSpPr>
            <p:cNvPr id="24" name="直接连接符 23"/>
            <p:cNvCxnSpPr/>
            <p:nvPr>
              <p:custDataLst>
                <p:tags r:id="rId7"/>
              </p:custDataLst>
            </p:nvPr>
          </p:nvCxnSpPr>
          <p:spPr>
            <a:xfrm>
              <a:off x="3305591" y="3462848"/>
              <a:ext cx="3600400" cy="0"/>
            </a:xfrm>
            <a:prstGeom prst="line">
              <a:avLst/>
            </a:prstGeom>
            <a:ln w="19050">
              <a:solidFill>
                <a:srgbClr val="AEC87A"/>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8"/>
              </p:custDataLst>
            </p:nvPr>
          </p:nvCxnSpPr>
          <p:spPr>
            <a:xfrm>
              <a:off x="3305591" y="3466651"/>
              <a:ext cx="3600400" cy="0"/>
            </a:xfrm>
            <a:prstGeom prst="line">
              <a:avLst/>
            </a:prstGeom>
            <a:ln w="381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grpSp>
      <p:sp>
        <p:nvSpPr>
          <p:cNvPr id="26" name="TextBox 25"/>
          <p:cNvSpPr txBox="1"/>
          <p:nvPr>
            <p:custDataLst>
              <p:tags r:id="rId9"/>
            </p:custDataLst>
          </p:nvPr>
        </p:nvSpPr>
        <p:spPr>
          <a:xfrm>
            <a:off x="3070860" y="4041140"/>
            <a:ext cx="9264650" cy="105029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a:defRPr/>
            </a:pPr>
            <a:r>
              <a:rPr kumimoji="0" lang="zh-CN" altLang="en-US" sz="2400" b="0" i="0" u="none" strike="noStrike" kern="0" cap="none" spc="0" normalizeH="0" baseline="0" dirty="0">
                <a:solidFill>
                  <a:sysClr val="windowText" lastClr="000000">
                    <a:lumMod val="65000"/>
                    <a:lumOff val="35000"/>
                  </a:sysClr>
                </a:solidFill>
              </a:rPr>
              <a:t>（4）法人或者其他组织转让职务发明创造时，职务发明创造的完成人享有以同等条件优先受让的权利。</a:t>
            </a:r>
            <a:endParaRPr kumimoji="0" lang="zh-CN" altLang="en-US" sz="2400" b="0" i="0" u="none" strike="noStrike" kern="0" cap="none" spc="0" normalizeH="0" baseline="0" dirty="0">
              <a:solidFill>
                <a:sysClr val="windowText" lastClr="000000">
                  <a:lumMod val="65000"/>
                  <a:lumOff val="35000"/>
                </a:sysClr>
              </a:solidFill>
            </a:endParaRPr>
          </a:p>
        </p:txBody>
      </p:sp>
      <p:grpSp>
        <p:nvGrpSpPr>
          <p:cNvPr id="27" name="组合 26"/>
          <p:cNvGrpSpPr/>
          <p:nvPr/>
        </p:nvGrpSpPr>
        <p:grpSpPr>
          <a:xfrm>
            <a:off x="3215005" y="5733415"/>
            <a:ext cx="8511540" cy="76200"/>
            <a:chOff x="3305591" y="3462848"/>
            <a:chExt cx="3600400" cy="3803"/>
          </a:xfrm>
        </p:grpSpPr>
        <p:cxnSp>
          <p:nvCxnSpPr>
            <p:cNvPr id="28" name="直接连接符 27"/>
            <p:cNvCxnSpPr/>
            <p:nvPr>
              <p:custDataLst>
                <p:tags r:id="rId10"/>
              </p:custDataLst>
            </p:nvPr>
          </p:nvCxnSpPr>
          <p:spPr>
            <a:xfrm>
              <a:off x="3305591" y="3462848"/>
              <a:ext cx="3600400" cy="0"/>
            </a:xfrm>
            <a:prstGeom prst="line">
              <a:avLst/>
            </a:prstGeom>
            <a:ln w="19050">
              <a:solidFill>
                <a:srgbClr val="AEC87A"/>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custDataLst>
                <p:tags r:id="rId11"/>
              </p:custDataLst>
            </p:nvPr>
          </p:nvCxnSpPr>
          <p:spPr>
            <a:xfrm>
              <a:off x="3305591" y="3466651"/>
              <a:ext cx="3600400" cy="0"/>
            </a:xfrm>
            <a:prstGeom prst="line">
              <a:avLst/>
            </a:prstGeom>
            <a:ln w="381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80645"/>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18446" name="矩形 6"/>
          <p:cNvSpPr/>
          <p:nvPr>
            <p:custDataLst>
              <p:tags r:id="rId1"/>
            </p:custDataLst>
          </p:nvPr>
        </p:nvSpPr>
        <p:spPr>
          <a:xfrm>
            <a:off x="7722235" y="3561080"/>
            <a:ext cx="1564005" cy="645160"/>
          </a:xfrm>
          <a:prstGeom prst="rect">
            <a:avLst/>
          </a:prstGeom>
          <a:noFill/>
          <a:ln w="9525">
            <a:noFill/>
          </a:ln>
        </p:spPr>
        <p:txBody>
          <a:bodyPr wrap="squar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1684655" y="944880"/>
            <a:ext cx="802640"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合作发明的权利归属</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3"/>
            </p:custDataLst>
          </p:nvPr>
        </p:nvSpPr>
        <p:spPr>
          <a:xfrm>
            <a:off x="802323" y="2277588"/>
            <a:ext cx="649287" cy="2676525"/>
          </a:xfrm>
          <a:prstGeom prst="rect">
            <a:avLst/>
          </a:prstGeom>
          <a:noFill/>
          <a:ln w="9525">
            <a:noFill/>
          </a:ln>
        </p:spPr>
        <p:txBody>
          <a:bodyPr lIns="144000" rIns="72000" anchor="ctr" anchorCtr="0">
            <a:sp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专利与专利权</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矩形 17"/>
          <p:cNvSpPr/>
          <p:nvPr>
            <p:custDataLst>
              <p:tags r:id="rId4"/>
            </p:custDataLst>
          </p:nvPr>
        </p:nvSpPr>
        <p:spPr>
          <a:xfrm>
            <a:off x="3070860" y="2061210"/>
            <a:ext cx="8646160" cy="1383030"/>
          </a:xfrm>
          <a:prstGeom prst="rect">
            <a:avLst/>
          </a:prstGeom>
          <a:pattFill prst="ltUpDiag">
            <a:fgClr>
              <a:srgbClr val="4A2700"/>
            </a:fgClr>
            <a:bgClr>
              <a:srgbClr val="D3BDA5"/>
            </a:bgClr>
          </a:patt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9" name="矩形 18"/>
          <p:cNvSpPr/>
          <p:nvPr>
            <p:custDataLst>
              <p:tags r:id="rId5"/>
            </p:custDataLst>
          </p:nvPr>
        </p:nvSpPr>
        <p:spPr>
          <a:xfrm>
            <a:off x="3287395" y="2298700"/>
            <a:ext cx="8275955" cy="803275"/>
          </a:xfrm>
          <a:prstGeom prst="rect">
            <a:avLst/>
          </a:prstGeom>
          <a:solidFill>
            <a:sysClr val="window" lastClr="FFFFFF"/>
          </a:solid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1" name="TextBox 20"/>
          <p:cNvSpPr txBox="1"/>
          <p:nvPr>
            <p:custDataLst>
              <p:tags r:id="rId6"/>
            </p:custDataLst>
          </p:nvPr>
        </p:nvSpPr>
        <p:spPr>
          <a:xfrm>
            <a:off x="3431540" y="2456815"/>
            <a:ext cx="8172450" cy="491490"/>
          </a:xfrm>
          <a:prstGeom prst="rect">
            <a:avLst/>
          </a:prstGeom>
          <a:noFill/>
        </p:spPr>
        <p:txBody>
          <a:bodyPr wrap="square" rtlCol="0">
            <a:spAutoFit/>
          </a:bodyPr>
          <a:p>
            <a:pPr marL="0" marR="0" lvl="0" indent="0" defTabSz="914400" eaLnBrk="1" fontAlgn="auto" latinLnBrk="0" hangingPunct="1">
              <a:lnSpc>
                <a:spcPct val="130000"/>
              </a:lnSpc>
              <a:spcBef>
                <a:spcPts val="0"/>
              </a:spcBef>
              <a:spcAft>
                <a:spcPts val="0"/>
              </a:spcAft>
              <a:buClrTx/>
              <a:buSzTx/>
              <a:buFontTx/>
              <a:buNone/>
              <a:defRPr/>
            </a:pPr>
            <a:r>
              <a:rPr kumimoji="0" lang="zh-CN" altLang="en-US" sz="2000" b="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如果双方另有协议约定专利申请或专利权归属的，按约定办理。</a:t>
            </a:r>
            <a:endParaRPr kumimoji="0" lang="zh-CN" altLang="en-US" sz="2000" b="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22" name="矩形 21"/>
          <p:cNvSpPr/>
          <p:nvPr>
            <p:custDataLst>
              <p:tags r:id="rId7"/>
            </p:custDataLst>
          </p:nvPr>
        </p:nvSpPr>
        <p:spPr>
          <a:xfrm>
            <a:off x="3062605" y="3681095"/>
            <a:ext cx="8642350" cy="2761615"/>
          </a:xfrm>
          <a:prstGeom prst="rect">
            <a:avLst/>
          </a:prstGeom>
          <a:pattFill prst="ltUpDiag">
            <a:fgClr>
              <a:srgbClr val="4A2700"/>
            </a:fgClr>
            <a:bgClr>
              <a:srgbClr val="D3BDA5"/>
            </a:bgClr>
          </a:patt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3" name="矩形 22"/>
          <p:cNvSpPr/>
          <p:nvPr>
            <p:custDataLst>
              <p:tags r:id="rId8"/>
            </p:custDataLst>
          </p:nvPr>
        </p:nvSpPr>
        <p:spPr>
          <a:xfrm>
            <a:off x="3251200" y="3910965"/>
            <a:ext cx="8241665" cy="2186940"/>
          </a:xfrm>
          <a:prstGeom prst="rect">
            <a:avLst/>
          </a:prstGeom>
          <a:solidFill>
            <a:sysClr val="window" lastClr="FFFFFF"/>
          </a:solid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5" name="TextBox 24"/>
          <p:cNvSpPr txBox="1"/>
          <p:nvPr>
            <p:custDataLst>
              <p:tags r:id="rId9"/>
            </p:custDataLst>
          </p:nvPr>
        </p:nvSpPr>
        <p:spPr>
          <a:xfrm>
            <a:off x="3394710" y="3968750"/>
            <a:ext cx="7966710" cy="2091690"/>
          </a:xfrm>
          <a:prstGeom prst="rect">
            <a:avLst/>
          </a:prstGeom>
          <a:noFill/>
        </p:spPr>
        <p:txBody>
          <a:bodyPr wrap="square" rtlCol="0">
            <a:spAutoFit/>
          </a:bodyPr>
          <a:p>
            <a:pPr marL="0" marR="0" lvl="0" indent="0" defTabSz="914400" eaLnBrk="1" fontAlgn="auto" latinLnBrk="0" hangingPunct="1">
              <a:lnSpc>
                <a:spcPct val="130000"/>
              </a:lnSpc>
              <a:spcBef>
                <a:spcPts val="0"/>
              </a:spcBef>
              <a:spcAft>
                <a:spcPts val="0"/>
              </a:spcAft>
              <a:buClrTx/>
              <a:buSzTx/>
              <a:buFontTx/>
              <a:buNone/>
              <a:defRPr/>
            </a:pPr>
            <a:r>
              <a:rPr kumimoji="0" lang="zh-CN" altLang="en-US" sz="2000" b="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如果没有约定，则申请专利与获得专利的权利属于各方共同所有，其中一方不得剥夺其他方的权利；如果一方转让其专利申请权的，其他各方在同等条件下优先受让；如果一方声明放弃其共有的专利申请权的，以后不再享有专利权，但可以免费实施该专利；如果任何一方不同意申请专利，则其他方均不得申请专利。</a:t>
            </a:r>
            <a:endParaRPr kumimoji="0" lang="zh-CN" altLang="en-US" sz="2000" b="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27" name="矩形 26"/>
          <p:cNvSpPr/>
          <p:nvPr>
            <p:custDataLst>
              <p:tags r:id="rId10"/>
            </p:custDataLst>
          </p:nvPr>
        </p:nvSpPr>
        <p:spPr>
          <a:xfrm>
            <a:off x="6214700" y="1097749"/>
            <a:ext cx="5101451" cy="51366"/>
          </a:xfrm>
          <a:prstGeom prst="rect">
            <a:avLst/>
          </a:prstGeom>
          <a:solidFill>
            <a:srgbClr val="4A2700">
              <a:alpha val="81961"/>
            </a:srgbClr>
          </a:solid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 name="文本框 2"/>
          <p:cNvSpPr txBox="1"/>
          <p:nvPr/>
        </p:nvSpPr>
        <p:spPr>
          <a:xfrm>
            <a:off x="3215005" y="1337945"/>
            <a:ext cx="7310120" cy="570865"/>
          </a:xfrm>
          <a:prstGeom prst="rect">
            <a:avLst/>
          </a:prstGeom>
          <a:noFill/>
        </p:spPr>
        <p:txBody>
          <a:bodyPr wrap="square" rtlCol="0">
            <a:spAutoFit/>
          </a:bodyPr>
          <a:p>
            <a:pPr>
              <a:lnSpc>
                <a:spcPct val="130000"/>
              </a:lnSpc>
            </a:pPr>
            <a:r>
              <a:rPr lang="zh-CN" altLang="en-US" sz="2400" b="1" dirty="0" smtClean="0">
                <a:solidFill>
                  <a:srgbClr val="4A2700"/>
                </a:solidFill>
                <a:latin typeface="微软雅黑" panose="020B0503020204020204" pitchFamily="34" charset="-122"/>
                <a:ea typeface="微软雅黑" panose="020B0503020204020204" pitchFamily="34" charset="-122"/>
                <a:sym typeface="+mn-ea"/>
              </a:rPr>
              <a:t>两个以上单位或者个人合作完成的发明创造</a:t>
            </a:r>
            <a:endParaRPr lang="zh-CN" altLang="en-US" sz="2400" b="1" dirty="0" smtClean="0">
              <a:solidFill>
                <a:srgbClr val="4A2700"/>
              </a:solidFill>
              <a:latin typeface="微软雅黑" panose="020B0503020204020204" pitchFamily="34" charset="-122"/>
              <a:ea typeface="微软雅黑" panose="020B0503020204020204" pitchFamily="34" charset="-122"/>
              <a:sym typeface="+mn-ea"/>
            </a:endParaRPr>
          </a:p>
        </p:txBody>
      </p:sp>
    </p:spTree>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80645"/>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18446" name="矩形 6"/>
          <p:cNvSpPr/>
          <p:nvPr>
            <p:custDataLst>
              <p:tags r:id="rId1"/>
            </p:custDataLst>
          </p:nvPr>
        </p:nvSpPr>
        <p:spPr>
          <a:xfrm>
            <a:off x="7722235" y="3561080"/>
            <a:ext cx="1564005" cy="645160"/>
          </a:xfrm>
          <a:prstGeom prst="rect">
            <a:avLst/>
          </a:prstGeom>
          <a:noFill/>
          <a:ln w="9525">
            <a:noFill/>
          </a:ln>
        </p:spPr>
        <p:txBody>
          <a:bodyPr wrap="squar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1684655" y="944880"/>
            <a:ext cx="802640"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委托发明的权利归属</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3"/>
            </p:custDataLst>
          </p:nvPr>
        </p:nvSpPr>
        <p:spPr>
          <a:xfrm>
            <a:off x="802323" y="2277588"/>
            <a:ext cx="649287" cy="2676525"/>
          </a:xfrm>
          <a:prstGeom prst="rect">
            <a:avLst/>
          </a:prstGeom>
          <a:noFill/>
          <a:ln w="9525">
            <a:noFill/>
          </a:ln>
        </p:spPr>
        <p:txBody>
          <a:bodyPr lIns="144000" rIns="72000" anchor="ctr" anchorCtr="0">
            <a:sp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专利与专利权</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矩形 17"/>
          <p:cNvSpPr/>
          <p:nvPr>
            <p:custDataLst>
              <p:tags r:id="rId4"/>
            </p:custDataLst>
          </p:nvPr>
        </p:nvSpPr>
        <p:spPr>
          <a:xfrm>
            <a:off x="3070860" y="2061210"/>
            <a:ext cx="8646160" cy="1383030"/>
          </a:xfrm>
          <a:prstGeom prst="rect">
            <a:avLst/>
          </a:prstGeom>
          <a:pattFill prst="ltUpDiag">
            <a:fgClr>
              <a:srgbClr val="4A2700"/>
            </a:fgClr>
            <a:bgClr>
              <a:srgbClr val="D3BDA5"/>
            </a:bgClr>
          </a:patt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9" name="矩形 18"/>
          <p:cNvSpPr/>
          <p:nvPr>
            <p:custDataLst>
              <p:tags r:id="rId5"/>
            </p:custDataLst>
          </p:nvPr>
        </p:nvSpPr>
        <p:spPr>
          <a:xfrm>
            <a:off x="3287395" y="2298700"/>
            <a:ext cx="8275955" cy="803275"/>
          </a:xfrm>
          <a:prstGeom prst="rect">
            <a:avLst/>
          </a:prstGeom>
          <a:solidFill>
            <a:sysClr val="window" lastClr="FFFFFF"/>
          </a:solid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1" name="TextBox 20"/>
          <p:cNvSpPr txBox="1"/>
          <p:nvPr>
            <p:custDataLst>
              <p:tags r:id="rId6"/>
            </p:custDataLst>
          </p:nvPr>
        </p:nvSpPr>
        <p:spPr>
          <a:xfrm>
            <a:off x="3431540" y="2456815"/>
            <a:ext cx="8172450" cy="491490"/>
          </a:xfrm>
          <a:prstGeom prst="rect">
            <a:avLst/>
          </a:prstGeom>
          <a:noFill/>
        </p:spPr>
        <p:txBody>
          <a:bodyPr wrap="square" rtlCol="0">
            <a:spAutoFit/>
          </a:bodyPr>
          <a:p>
            <a:pPr marL="0" marR="0" lvl="0" indent="0" defTabSz="914400" eaLnBrk="1" fontAlgn="auto" latinLnBrk="0" hangingPunct="1">
              <a:lnSpc>
                <a:spcPct val="130000"/>
              </a:lnSpc>
              <a:spcBef>
                <a:spcPts val="0"/>
              </a:spcBef>
              <a:spcAft>
                <a:spcPts val="0"/>
              </a:spcAft>
              <a:buClrTx/>
              <a:buSzTx/>
              <a:buFontTx/>
              <a:buNone/>
              <a:defRPr/>
            </a:pPr>
            <a:r>
              <a:rPr kumimoji="0" lang="zh-CN" altLang="en-US" sz="2000" b="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如果双方另有协议约定专利申请或专利权归属的，按约定办理。</a:t>
            </a:r>
            <a:endParaRPr kumimoji="0" lang="zh-CN" altLang="en-US" sz="2000" b="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22" name="矩形 21"/>
          <p:cNvSpPr/>
          <p:nvPr>
            <p:custDataLst>
              <p:tags r:id="rId7"/>
            </p:custDataLst>
          </p:nvPr>
        </p:nvSpPr>
        <p:spPr>
          <a:xfrm>
            <a:off x="3062605" y="3681095"/>
            <a:ext cx="8642350" cy="2761615"/>
          </a:xfrm>
          <a:prstGeom prst="rect">
            <a:avLst/>
          </a:prstGeom>
          <a:pattFill prst="ltUpDiag">
            <a:fgClr>
              <a:srgbClr val="4A2700"/>
            </a:fgClr>
            <a:bgClr>
              <a:srgbClr val="D3BDA5"/>
            </a:bgClr>
          </a:patt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3" name="矩形 22"/>
          <p:cNvSpPr/>
          <p:nvPr>
            <p:custDataLst>
              <p:tags r:id="rId8"/>
            </p:custDataLst>
          </p:nvPr>
        </p:nvSpPr>
        <p:spPr>
          <a:xfrm>
            <a:off x="3251200" y="3910965"/>
            <a:ext cx="8241665" cy="2186940"/>
          </a:xfrm>
          <a:prstGeom prst="rect">
            <a:avLst/>
          </a:prstGeom>
          <a:solidFill>
            <a:sysClr val="window" lastClr="FFFFFF"/>
          </a:solid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5" name="TextBox 24"/>
          <p:cNvSpPr txBox="1"/>
          <p:nvPr>
            <p:custDataLst>
              <p:tags r:id="rId9"/>
            </p:custDataLst>
          </p:nvPr>
        </p:nvSpPr>
        <p:spPr>
          <a:xfrm>
            <a:off x="3394710" y="4190365"/>
            <a:ext cx="7966710" cy="1717040"/>
          </a:xfrm>
          <a:prstGeom prst="rect">
            <a:avLst/>
          </a:prstGeom>
          <a:noFill/>
        </p:spPr>
        <p:txBody>
          <a:bodyPr wrap="square" rtlCol="0">
            <a:noAutofit/>
          </a:bodyPr>
          <a:p>
            <a:pPr marL="0" marR="0" lvl="0" indent="0" defTabSz="914400" eaLnBrk="1" fontAlgn="auto" latinLnBrk="0" hangingPunct="1">
              <a:lnSpc>
                <a:spcPct val="130000"/>
              </a:lnSpc>
              <a:spcBef>
                <a:spcPts val="0"/>
              </a:spcBef>
              <a:spcAft>
                <a:spcPts val="0"/>
              </a:spcAft>
              <a:buClrTx/>
              <a:buSzTx/>
              <a:buFontTx/>
              <a:buNone/>
              <a:defRPr/>
            </a:pPr>
            <a:r>
              <a:rPr kumimoji="0" lang="zh-CN" altLang="en-US" sz="2000" b="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如果没有约定，则申请专利的权利及专利权归受托人所有；</a:t>
            </a:r>
            <a:endParaRPr kumimoji="0" lang="zh-CN" altLang="en-US" sz="2000" b="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30000"/>
              </a:lnSpc>
              <a:spcBef>
                <a:spcPts val="0"/>
              </a:spcBef>
              <a:spcAft>
                <a:spcPts val="0"/>
              </a:spcAft>
              <a:buClrTx/>
              <a:buSzTx/>
              <a:buFontTx/>
              <a:buNone/>
              <a:defRPr/>
            </a:pPr>
            <a:r>
              <a:rPr kumimoji="0" lang="zh-CN" altLang="en-US" sz="2000" b="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受托人转让其专利申请权的，委托人在同等条件下优先受让；受托人取得专利权的，委托人可以免费实施该专利。</a:t>
            </a:r>
            <a:endParaRPr kumimoji="0" lang="zh-CN" altLang="en-US" sz="2000" b="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27" name="矩形 26"/>
          <p:cNvSpPr/>
          <p:nvPr>
            <p:custDataLst>
              <p:tags r:id="rId10"/>
            </p:custDataLst>
          </p:nvPr>
        </p:nvSpPr>
        <p:spPr>
          <a:xfrm>
            <a:off x="6214700" y="1097749"/>
            <a:ext cx="5101451" cy="51366"/>
          </a:xfrm>
          <a:prstGeom prst="rect">
            <a:avLst/>
          </a:prstGeom>
          <a:solidFill>
            <a:srgbClr val="4A2700">
              <a:alpha val="81961"/>
            </a:srgbClr>
          </a:solid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 name="文本框 2"/>
          <p:cNvSpPr txBox="1"/>
          <p:nvPr/>
        </p:nvSpPr>
        <p:spPr>
          <a:xfrm>
            <a:off x="3034665" y="1253490"/>
            <a:ext cx="8809355" cy="570865"/>
          </a:xfrm>
          <a:prstGeom prst="rect">
            <a:avLst/>
          </a:prstGeom>
          <a:noFill/>
        </p:spPr>
        <p:txBody>
          <a:bodyPr wrap="square" rtlCol="0">
            <a:spAutoFit/>
          </a:bodyPr>
          <a:p>
            <a:pPr>
              <a:lnSpc>
                <a:spcPct val="130000"/>
              </a:lnSpc>
            </a:pPr>
            <a:r>
              <a:rPr lang="zh-CN" altLang="en-US" sz="2400" b="1" dirty="0" smtClean="0">
                <a:solidFill>
                  <a:srgbClr val="4A2700"/>
                </a:solidFill>
                <a:latin typeface="微软雅黑" panose="020B0503020204020204" pitchFamily="34" charset="-122"/>
                <a:ea typeface="微软雅黑" panose="020B0503020204020204" pitchFamily="34" charset="-122"/>
                <a:sym typeface="+mn-ea"/>
              </a:rPr>
              <a:t>一个单位或者个人接受其他单位或者个人委托所完成的发明创造</a:t>
            </a:r>
            <a:endParaRPr lang="zh-CN" altLang="en-US" sz="2400" b="1" dirty="0" smtClean="0">
              <a:solidFill>
                <a:srgbClr val="4A2700"/>
              </a:solidFill>
              <a:latin typeface="微软雅黑" panose="020B0503020204020204" pitchFamily="34" charset="-122"/>
              <a:ea typeface="微软雅黑" panose="020B0503020204020204" pitchFamily="34" charset="-122"/>
              <a:sym typeface="+mn-ea"/>
            </a:endParaRPr>
          </a:p>
        </p:txBody>
      </p:sp>
    </p:spTree>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80645"/>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2" name="TextBox 10"/>
          <p:cNvSpPr/>
          <p:nvPr>
            <p:custDataLst>
              <p:tags r:id="rId1"/>
            </p:custDataLst>
          </p:nvPr>
        </p:nvSpPr>
        <p:spPr>
          <a:xfrm>
            <a:off x="1684655" y="944880"/>
            <a:ext cx="802640"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专利权的保护范围</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2"/>
            </p:custDataLst>
          </p:nvPr>
        </p:nvSpPr>
        <p:spPr>
          <a:xfrm>
            <a:off x="874078" y="2277588"/>
            <a:ext cx="649287" cy="2676525"/>
          </a:xfrm>
          <a:prstGeom prst="rect">
            <a:avLst/>
          </a:prstGeom>
          <a:noFill/>
          <a:ln w="9525">
            <a:noFill/>
          </a:ln>
        </p:spPr>
        <p:txBody>
          <a:bodyPr lIns="144000" rIns="72000" anchor="ctr" anchorCtr="0">
            <a:sp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专利与专利权</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5"/>
          <p:cNvSpPr/>
          <p:nvPr>
            <p:custDataLst>
              <p:tags r:id="rId3"/>
            </p:custDataLst>
          </p:nvPr>
        </p:nvSpPr>
        <p:spPr>
          <a:xfrm>
            <a:off x="3790454" y="1666765"/>
            <a:ext cx="648072" cy="58477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custDataLst>
              <p:tags r:id="rId4"/>
            </p:custDataLst>
          </p:nvPr>
        </p:nvSpPr>
        <p:spPr>
          <a:xfrm>
            <a:off x="3790454" y="1447825"/>
            <a:ext cx="880558" cy="101566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smtClean="0">
                <a:ln>
                  <a:noFill/>
                </a:ln>
                <a:solidFill>
                  <a:schemeClr val="bg1"/>
                </a:solidFill>
                <a:effectLst/>
                <a:uLnTx/>
                <a:uFillTx/>
                <a:latin typeface="Bell MT" panose="02020503060305020303" pitchFamily="18" charset="0"/>
                <a:ea typeface="微软雅黑" panose="020B0503020204020204" pitchFamily="34" charset="-122"/>
              </a:rPr>
              <a:t>0</a:t>
            </a:r>
            <a:r>
              <a:rPr kumimoji="0" lang="en-US" altLang="zh-CN" sz="6000" b="1" i="0" u="none" strike="noStrike" kern="0" cap="none" spc="0" normalizeH="0" baseline="0" noProof="0" dirty="0" smtClean="0">
                <a:ln>
                  <a:noFill/>
                </a:ln>
                <a:solidFill>
                  <a:schemeClr val="bg1"/>
                </a:solidFill>
                <a:effectLst/>
                <a:uLnTx/>
                <a:uFillTx/>
                <a:latin typeface="Bell MT" panose="02020503060305020303" pitchFamily="18" charset="0"/>
                <a:ea typeface="微软雅黑" panose="020B0503020204020204" pitchFamily="34" charset="-122"/>
              </a:rPr>
              <a:t>1</a:t>
            </a:r>
            <a:endParaRPr kumimoji="0" lang="zh-CN" altLang="en-US" sz="6000" b="1" i="0" u="none" strike="noStrike" kern="0" cap="none" spc="0" normalizeH="0" baseline="0" noProof="0" dirty="0">
              <a:ln>
                <a:noFill/>
              </a:ln>
              <a:solidFill>
                <a:schemeClr val="bg1"/>
              </a:solidFill>
              <a:effectLst/>
              <a:uLnTx/>
              <a:uFillTx/>
              <a:latin typeface="Bell MT" panose="02020503060305020303" pitchFamily="18" charset="0"/>
              <a:ea typeface="微软雅黑" panose="020B0503020204020204" pitchFamily="34" charset="-122"/>
            </a:endParaRPr>
          </a:p>
        </p:txBody>
      </p:sp>
      <p:sp>
        <p:nvSpPr>
          <p:cNvPr id="8" name="TextBox 7"/>
          <p:cNvSpPr txBox="1"/>
          <p:nvPr>
            <p:custDataLst>
              <p:tags r:id="rId5"/>
            </p:custDataLst>
          </p:nvPr>
        </p:nvSpPr>
        <p:spPr>
          <a:xfrm>
            <a:off x="4582795" y="1700530"/>
            <a:ext cx="4669790" cy="105029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algn="just">
              <a:defRPr/>
            </a:pPr>
            <a:r>
              <a:rPr kumimoji="0" lang="zh-CN" altLang="en-US" sz="2400" b="0" i="0" u="none" strike="noStrike" kern="0" cap="none" spc="0" normalizeH="0" baseline="0" dirty="0">
                <a:solidFill>
                  <a:sysClr val="windowText" lastClr="000000">
                    <a:lumMod val="65000"/>
                    <a:lumOff val="35000"/>
                  </a:sysClr>
                </a:solidFill>
              </a:rPr>
              <a:t>未经专利权人许可，为生产经营目的制造专利产品</a:t>
            </a:r>
            <a:endParaRPr kumimoji="0" lang="zh-CN" altLang="en-US" sz="2400" b="0" i="0" u="none" strike="noStrike" kern="0" cap="none" spc="0" normalizeH="0" baseline="0" dirty="0">
              <a:solidFill>
                <a:sysClr val="windowText" lastClr="000000">
                  <a:lumMod val="65000"/>
                  <a:lumOff val="35000"/>
                </a:sysClr>
              </a:solidFill>
            </a:endParaRPr>
          </a:p>
        </p:txBody>
      </p:sp>
      <p:sp>
        <p:nvSpPr>
          <p:cNvPr id="10" name="矩形 9"/>
          <p:cNvSpPr/>
          <p:nvPr>
            <p:custDataLst>
              <p:tags r:id="rId6"/>
            </p:custDataLst>
          </p:nvPr>
        </p:nvSpPr>
        <p:spPr>
          <a:xfrm>
            <a:off x="3718699" y="3149371"/>
            <a:ext cx="648072" cy="58477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custDataLst>
              <p:tags r:id="rId7"/>
            </p:custDataLst>
          </p:nvPr>
        </p:nvSpPr>
        <p:spPr>
          <a:xfrm>
            <a:off x="3718699" y="2930431"/>
            <a:ext cx="880558" cy="101566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smtClean="0">
                <a:ln>
                  <a:noFill/>
                </a:ln>
                <a:solidFill>
                  <a:schemeClr val="bg1"/>
                </a:solidFill>
                <a:effectLst/>
                <a:uLnTx/>
                <a:uFillTx/>
                <a:latin typeface="Bell MT" panose="02020503060305020303" pitchFamily="18" charset="0"/>
                <a:ea typeface="微软雅黑" panose="020B0503020204020204" pitchFamily="34" charset="-122"/>
              </a:rPr>
              <a:t>0</a:t>
            </a:r>
            <a:r>
              <a:rPr kumimoji="0" lang="en-US" altLang="zh-CN" sz="6000" b="1" i="0" u="none" strike="noStrike" kern="0" cap="none" spc="0" normalizeH="0" baseline="0" noProof="0" dirty="0" smtClean="0">
                <a:ln>
                  <a:noFill/>
                </a:ln>
                <a:solidFill>
                  <a:schemeClr val="bg1"/>
                </a:solidFill>
                <a:effectLst/>
                <a:uLnTx/>
                <a:uFillTx/>
                <a:latin typeface="Bell MT" panose="02020503060305020303" pitchFamily="18" charset="0"/>
                <a:ea typeface="微软雅黑" panose="020B0503020204020204" pitchFamily="34" charset="-122"/>
              </a:rPr>
              <a:t>2</a:t>
            </a:r>
            <a:endParaRPr kumimoji="0" lang="zh-CN" altLang="en-US" sz="6000" b="1" i="0" u="none" strike="noStrike" kern="0" cap="none" spc="0" normalizeH="0" baseline="0" noProof="0" dirty="0">
              <a:ln>
                <a:noFill/>
              </a:ln>
              <a:solidFill>
                <a:schemeClr val="bg1"/>
              </a:solidFill>
              <a:effectLst/>
              <a:uLnTx/>
              <a:uFillTx/>
              <a:latin typeface="Bell MT" panose="02020503060305020303" pitchFamily="18" charset="0"/>
              <a:ea typeface="微软雅黑" panose="020B0503020204020204" pitchFamily="34" charset="-122"/>
            </a:endParaRPr>
          </a:p>
        </p:txBody>
      </p:sp>
      <p:sp>
        <p:nvSpPr>
          <p:cNvPr id="12" name="TextBox 11"/>
          <p:cNvSpPr txBox="1"/>
          <p:nvPr>
            <p:custDataLst>
              <p:tags r:id="rId8"/>
            </p:custDataLst>
          </p:nvPr>
        </p:nvSpPr>
        <p:spPr>
          <a:xfrm>
            <a:off x="3394710" y="3149600"/>
            <a:ext cx="7829550" cy="2968625"/>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algn="just">
              <a:defRPr/>
            </a:pPr>
            <a:r>
              <a:rPr kumimoji="0" lang="en-US" altLang="zh-CN" sz="2400" b="0" i="0" u="none" strike="noStrike" kern="0" cap="none" spc="0" normalizeH="0" baseline="0" dirty="0">
                <a:solidFill>
                  <a:sysClr val="windowText" lastClr="000000">
                    <a:lumMod val="65000"/>
                    <a:lumOff val="35000"/>
                  </a:sysClr>
                </a:solidFill>
              </a:rPr>
              <a:t>             </a:t>
            </a:r>
            <a:r>
              <a:rPr kumimoji="0" lang="zh-CN" altLang="en-US" sz="2400" b="0" i="0" u="none" strike="noStrike" kern="0" cap="none" spc="0" normalizeH="0" baseline="0" dirty="0">
                <a:solidFill>
                  <a:sysClr val="windowText" lastClr="000000">
                    <a:lumMod val="65000"/>
                    <a:lumOff val="35000"/>
                  </a:sysClr>
                </a:solidFill>
              </a:rPr>
              <a:t>未经专利权人许可，为生产经营目的而使用专利产品、使用专利方法以及使用依照该专利方法直接获得的产品，构成侵犯专利权。使用人不知道是侵权产品而使用的，同样构成侵权行为，但使用人能证明其</a:t>
            </a:r>
            <a:r>
              <a:rPr kumimoji="0" lang="zh-CN" altLang="en-US" sz="2400" b="1" i="0" u="none" strike="noStrike" kern="0" cap="none" spc="0" normalizeH="0" baseline="0" dirty="0">
                <a:solidFill>
                  <a:srgbClr val="FF0000"/>
                </a:solidFill>
              </a:rPr>
              <a:t>产品合法来源</a:t>
            </a:r>
            <a:r>
              <a:rPr kumimoji="0" lang="zh-CN" altLang="en-US" sz="2400" b="0" i="0" u="none" strike="noStrike" kern="0" cap="none" spc="0" normalizeH="0" baseline="0" dirty="0">
                <a:solidFill>
                  <a:sysClr val="windowText" lastClr="000000">
                    <a:lumMod val="65000"/>
                    <a:lumOff val="35000"/>
                  </a:sysClr>
                </a:solidFill>
              </a:rPr>
              <a:t>的，不承担赔偿责任。使用人在已知或有充分理由应知是侵权产品时仍继续使用的，则不能免除赔偿责任</a:t>
            </a:r>
            <a:endParaRPr kumimoji="0" lang="en-US" altLang="zh-CN" sz="2400" b="0" i="0" u="none" strike="noStrike" kern="0" cap="none" spc="0" normalizeH="0" baseline="0" dirty="0">
              <a:solidFill>
                <a:sysClr val="windowText" lastClr="000000">
                  <a:lumMod val="65000"/>
                  <a:lumOff val="35000"/>
                </a:sysClr>
              </a:solidFill>
            </a:endParaRPr>
          </a:p>
        </p:txBody>
      </p:sp>
      <p:cxnSp>
        <p:nvCxnSpPr>
          <p:cNvPr id="16" name="直接连接符 15"/>
          <p:cNvCxnSpPr/>
          <p:nvPr>
            <p:custDataLst>
              <p:tags r:id="rId9"/>
            </p:custDataLst>
          </p:nvPr>
        </p:nvCxnSpPr>
        <p:spPr>
          <a:xfrm flipV="1">
            <a:off x="11459155" y="2025051"/>
            <a:ext cx="0" cy="450912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
        <p:nvSpPr>
          <p:cNvPr id="23" name="TextBox 22"/>
          <p:cNvSpPr txBox="1"/>
          <p:nvPr>
            <p:custDataLst>
              <p:tags r:id="rId10"/>
            </p:custDataLst>
          </p:nvPr>
        </p:nvSpPr>
        <p:spPr>
          <a:xfrm>
            <a:off x="7823443" y="634111"/>
            <a:ext cx="1836204" cy="922020"/>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defRPr kumimoji="0" sz="3200" b="1" i="0" u="none" strike="noStrike" kern="0" cap="none" spc="0" normalizeH="0" baseline="0">
                <a:ln>
                  <a:noFill/>
                </a:ln>
                <a:solidFill>
                  <a:schemeClr val="tx1">
                    <a:lumMod val="85000"/>
                    <a:lumOff val="15000"/>
                  </a:schemeClr>
                </a:solidFill>
                <a:uLnTx/>
                <a:uFillTx/>
                <a:latin typeface="微软雅黑" panose="020B0503020204020204" pitchFamily="34" charset="-122"/>
                <a:ea typeface="微软雅黑" panose="020B0503020204020204" pitchFamily="34" charset="-122"/>
              </a:defRPr>
            </a:lvl1pPr>
          </a:lstStyle>
          <a:p>
            <a:r>
              <a:rPr lang="zh-CN" altLang="en-US" sz="5400" dirty="0">
                <a:solidFill>
                  <a:srgbClr val="FF0000"/>
                </a:solidFill>
              </a:rPr>
              <a:t>专利</a:t>
            </a:r>
            <a:endParaRPr lang="zh-CN" altLang="en-US" sz="5400" dirty="0">
              <a:solidFill>
                <a:srgbClr val="FF0000"/>
              </a:solidFill>
            </a:endParaRPr>
          </a:p>
        </p:txBody>
      </p:sp>
      <p:sp>
        <p:nvSpPr>
          <p:cNvPr id="24" name="TextBox 23"/>
          <p:cNvSpPr txBox="1"/>
          <p:nvPr>
            <p:custDataLst>
              <p:tags r:id="rId11"/>
            </p:custDataLst>
          </p:nvPr>
        </p:nvSpPr>
        <p:spPr>
          <a:xfrm>
            <a:off x="9299035" y="1040864"/>
            <a:ext cx="1959486" cy="110680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defRPr kumimoji="0" sz="3200" b="1" i="0" u="none" strike="noStrike" kern="0" cap="none" spc="0" normalizeH="0" baseline="0">
                <a:ln>
                  <a:noFill/>
                </a:ln>
                <a:solidFill>
                  <a:schemeClr val="tx1">
                    <a:lumMod val="85000"/>
                    <a:lumOff val="15000"/>
                  </a:schemeClr>
                </a:solidFill>
                <a:uLnTx/>
                <a:uFillTx/>
                <a:latin typeface="微软雅黑" panose="020B0503020204020204" pitchFamily="34" charset="-122"/>
                <a:ea typeface="微软雅黑" panose="020B0503020204020204" pitchFamily="34" charset="-122"/>
              </a:defRPr>
            </a:lvl1pPr>
          </a:lstStyle>
          <a:p>
            <a:r>
              <a:rPr lang="zh-CN" altLang="en-US" sz="6600" dirty="0">
                <a:solidFill>
                  <a:srgbClr val="FF0000"/>
                </a:solidFill>
              </a:rPr>
              <a:t>侵权</a:t>
            </a:r>
            <a:endParaRPr lang="zh-CN" altLang="en-US" sz="6600" dirty="0">
              <a:solidFill>
                <a:srgbClr val="FF0000"/>
              </a:solidFill>
            </a:endParaRPr>
          </a:p>
        </p:txBody>
      </p:sp>
      <p:cxnSp>
        <p:nvCxnSpPr>
          <p:cNvPr id="30" name="直接连接符 29"/>
          <p:cNvCxnSpPr/>
          <p:nvPr>
            <p:custDataLst>
              <p:tags r:id="rId12"/>
            </p:custDataLst>
          </p:nvPr>
        </p:nvCxnSpPr>
        <p:spPr>
          <a:xfrm>
            <a:off x="2926899" y="951012"/>
            <a:ext cx="446449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13"/>
            </p:custDataLst>
          </p:nvPr>
        </p:nvCxnSpPr>
        <p:spPr>
          <a:xfrm>
            <a:off x="3358947" y="634111"/>
            <a:ext cx="0" cy="16396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18446" name="矩形 6"/>
          <p:cNvSpPr/>
          <p:nvPr>
            <p:custDataLst>
              <p:tags r:id="rId1"/>
            </p:custDataLst>
          </p:nvPr>
        </p:nvSpPr>
        <p:spPr>
          <a:xfrm>
            <a:off x="9048115" y="4797108"/>
            <a:ext cx="1554480" cy="645160"/>
          </a:xfrm>
          <a:prstGeom prst="rect">
            <a:avLst/>
          </a:prstGeom>
          <a:noFill/>
          <a:ln w="9525">
            <a:noFill/>
          </a:ln>
        </p:spPr>
        <p:txBody>
          <a:bodyPr wrap="non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659130" y="728980"/>
            <a:ext cx="1106170"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专利资产相关知识及专利资产评估概述</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3"/>
            </p:custDataLst>
          </p:nvPr>
        </p:nvSpPr>
        <p:spPr>
          <a:xfrm>
            <a:off x="1810703" y="2277588"/>
            <a:ext cx="649287" cy="2676525"/>
          </a:xfrm>
          <a:prstGeom prst="rect">
            <a:avLst/>
          </a:prstGeom>
          <a:noFill/>
          <a:ln w="9525">
            <a:noFill/>
          </a:ln>
        </p:spPr>
        <p:txBody>
          <a:bodyPr lIns="144000" rIns="72000" anchor="ctr" anchorCtr="0">
            <a:sp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专利与专利权</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文本框 4"/>
          <p:cNvSpPr txBox="1"/>
          <p:nvPr/>
        </p:nvSpPr>
        <p:spPr>
          <a:xfrm>
            <a:off x="2927350" y="1449070"/>
            <a:ext cx="8747125" cy="1473835"/>
          </a:xfrm>
          <a:prstGeom prst="rect">
            <a:avLst/>
          </a:prstGeom>
          <a:noFill/>
        </p:spPr>
        <p:txBody>
          <a:bodyPr wrap="square" rtlCol="0" anchor="t">
            <a:noAutofit/>
          </a:bodyPr>
          <a:p>
            <a:r>
              <a:rPr lang="zh-CN" altLang="en-US" sz="2400"/>
              <a:t>专利是一个法律概念，是专利权的简称。</a:t>
            </a:r>
            <a:endParaRPr lang="zh-CN" altLang="en-US" sz="2400"/>
          </a:p>
          <a:p>
            <a:r>
              <a:rPr lang="zh-CN" altLang="en-US" sz="2400"/>
              <a:t>专利是指由国家专利局或代表几个国家的地区机构认定，根据法律批准授予专利所有人在一定期限内对其发明创造享有的独占使用权、转让权、许可权等权利。</a:t>
            </a:r>
            <a:endParaRPr lang="zh-CN" altLang="en-US" sz="2400"/>
          </a:p>
        </p:txBody>
      </p:sp>
      <p:sp>
        <p:nvSpPr>
          <p:cNvPr id="33" name="Oval 65"/>
          <p:cNvSpPr>
            <a:spLocks noChangeArrowheads="1"/>
          </p:cNvSpPr>
          <p:nvPr/>
        </p:nvSpPr>
        <p:spPr bwMode="auto">
          <a:xfrm flipH="1">
            <a:off x="4958715" y="6465570"/>
            <a:ext cx="4267200" cy="381000"/>
          </a:xfrm>
          <a:prstGeom prst="ellipse">
            <a:avLst/>
          </a:prstGeom>
          <a:gradFill rotWithShape="1">
            <a:gsLst>
              <a:gs pos="0">
                <a:schemeClr val="bg2">
                  <a:gamma/>
                  <a:shade val="46275"/>
                  <a:invGamma/>
                </a:schemeClr>
              </a:gs>
              <a:gs pos="100000">
                <a:schemeClr val="bg2">
                  <a:alpha val="0"/>
                </a:schemeClr>
              </a:gs>
            </a:gsLst>
            <a:path path="shape">
              <a:fillToRect l="50000" t="50000" r="50000" b="50000"/>
            </a:path>
          </a:gradFill>
          <a:ln w="9525">
            <a:noFill/>
            <a:round/>
          </a:ln>
          <a:effectLst/>
        </p:spPr>
        <p:txBody>
          <a:bodyPr wrap="none" anchor="ctr"/>
          <a:lstStyle/>
          <a:p>
            <a:pPr fontAlgn="auto">
              <a:spcBef>
                <a:spcPts val="0"/>
              </a:spcBef>
              <a:spcAft>
                <a:spcPts val="0"/>
              </a:spcAft>
              <a:defRPr/>
            </a:pPr>
            <a:endParaRPr lang="zh-CN" altLang="en-US">
              <a:latin typeface="Arial" panose="020B0604020202020204" pitchFamily="34" charset="0"/>
              <a:ea typeface="+mn-ea"/>
            </a:endParaRPr>
          </a:p>
        </p:txBody>
      </p:sp>
      <p:sp>
        <p:nvSpPr>
          <p:cNvPr id="35" name="TextBox 34"/>
          <p:cNvSpPr txBox="1"/>
          <p:nvPr/>
        </p:nvSpPr>
        <p:spPr>
          <a:xfrm rot="202353">
            <a:off x="5395595" y="3625215"/>
            <a:ext cx="644525" cy="291465"/>
          </a:xfrm>
          <a:prstGeom prst="rect">
            <a:avLst/>
          </a:prstGeom>
          <a:noFill/>
        </p:spPr>
        <p:txBody>
          <a:bodyPr wrap="square" rtlCol="0">
            <a:noAutofit/>
          </a:bodyPr>
          <a:lstStyle>
            <a:defPPr>
              <a:defRPr lang="zh-CN"/>
            </a:defPPr>
            <a:lvl1pPr algn="ctr">
              <a:defRPr b="1">
                <a:solidFill>
                  <a:srgbClr val="0070C0"/>
                </a:solidFill>
                <a:latin typeface="微软雅黑" panose="020B0503020204020204" pitchFamily="34" charset="-122"/>
                <a:ea typeface="微软雅黑" panose="020B0503020204020204" pitchFamily="34" charset="-122"/>
              </a:defRPr>
            </a:lvl1pPr>
          </a:lstStyle>
          <a:p>
            <a:r>
              <a:rPr lang="zh-CN" altLang="en-US" sz="2000" dirty="0">
                <a:solidFill>
                  <a:schemeClr val="bg1"/>
                </a:solidFill>
              </a:rPr>
              <a:t>文本</a:t>
            </a:r>
            <a:endParaRPr lang="zh-CN" altLang="en-US" sz="2000" dirty="0">
              <a:solidFill>
                <a:schemeClr val="bg1"/>
              </a:solidFill>
            </a:endParaRPr>
          </a:p>
        </p:txBody>
      </p:sp>
      <p:sp>
        <p:nvSpPr>
          <p:cNvPr id="36" name="TextBox 35"/>
          <p:cNvSpPr txBox="1"/>
          <p:nvPr/>
        </p:nvSpPr>
        <p:spPr>
          <a:xfrm rot="19870564">
            <a:off x="7484745" y="3952240"/>
            <a:ext cx="644525" cy="291465"/>
          </a:xfrm>
          <a:prstGeom prst="rect">
            <a:avLst/>
          </a:prstGeom>
          <a:noFill/>
        </p:spPr>
        <p:txBody>
          <a:bodyPr wrap="square" rtlCol="0">
            <a:noAutofit/>
          </a:bodyPr>
          <a:lstStyle>
            <a:defPPr>
              <a:defRPr lang="zh-CN"/>
            </a:defPPr>
            <a:lvl1pPr algn="ctr">
              <a:defRPr b="1">
                <a:solidFill>
                  <a:srgbClr val="0070C0"/>
                </a:solidFill>
                <a:latin typeface="微软雅黑" panose="020B0503020204020204" pitchFamily="34" charset="-122"/>
                <a:ea typeface="微软雅黑" panose="020B0503020204020204" pitchFamily="34" charset="-122"/>
              </a:defRPr>
            </a:lvl1pPr>
          </a:lstStyle>
          <a:p>
            <a:r>
              <a:rPr lang="zh-CN" altLang="en-US" sz="2000" dirty="0">
                <a:solidFill>
                  <a:schemeClr val="bg1"/>
                </a:solidFill>
              </a:rPr>
              <a:t>文本</a:t>
            </a:r>
            <a:endParaRPr lang="zh-CN" altLang="en-US" sz="2000" dirty="0">
              <a:solidFill>
                <a:schemeClr val="bg1"/>
              </a:solidFill>
            </a:endParaRPr>
          </a:p>
        </p:txBody>
      </p:sp>
      <p:sp>
        <p:nvSpPr>
          <p:cNvPr id="37" name="TextBox 36"/>
          <p:cNvSpPr txBox="1"/>
          <p:nvPr/>
        </p:nvSpPr>
        <p:spPr>
          <a:xfrm>
            <a:off x="5989320" y="5948680"/>
            <a:ext cx="644525" cy="291465"/>
          </a:xfrm>
          <a:prstGeom prst="rect">
            <a:avLst/>
          </a:prstGeom>
          <a:noFill/>
        </p:spPr>
        <p:txBody>
          <a:bodyPr wrap="square" rtlCol="0">
            <a:noAutofit/>
          </a:bodyPr>
          <a:lstStyle>
            <a:defPPr>
              <a:defRPr lang="zh-CN"/>
            </a:defPPr>
            <a:lvl1pPr algn="ctr">
              <a:defRPr b="1">
                <a:solidFill>
                  <a:srgbClr val="0070C0"/>
                </a:solidFill>
                <a:latin typeface="微软雅黑" panose="020B0503020204020204" pitchFamily="34" charset="-122"/>
                <a:ea typeface="微软雅黑" panose="020B0503020204020204" pitchFamily="34" charset="-122"/>
              </a:defRPr>
            </a:lvl1pPr>
          </a:lstStyle>
          <a:p>
            <a:r>
              <a:rPr lang="zh-CN" altLang="en-US" sz="2000" dirty="0">
                <a:solidFill>
                  <a:schemeClr val="bg1"/>
                </a:solidFill>
              </a:rPr>
              <a:t>文本</a:t>
            </a:r>
            <a:endParaRPr lang="zh-CN" altLang="en-US" sz="2000" dirty="0">
              <a:solidFill>
                <a:schemeClr val="bg1"/>
              </a:solidFill>
            </a:endParaRPr>
          </a:p>
        </p:txBody>
      </p:sp>
      <p:cxnSp>
        <p:nvCxnSpPr>
          <p:cNvPr id="14" name="直接连接符 13"/>
          <p:cNvCxnSpPr>
            <a:stCxn id="16" idx="6"/>
            <a:endCxn id="20" idx="2"/>
          </p:cNvCxnSpPr>
          <p:nvPr>
            <p:custDataLst>
              <p:tags r:id="rId4"/>
            </p:custDataLst>
          </p:nvPr>
        </p:nvCxnSpPr>
        <p:spPr>
          <a:xfrm flipV="1">
            <a:off x="4559980" y="4458549"/>
            <a:ext cx="4951730" cy="33655"/>
          </a:xfrm>
          <a:prstGeom prst="line">
            <a:avLst/>
          </a:prstGeom>
          <a:noFill/>
          <a:ln w="38100" cap="flat" cmpd="sng" algn="ctr">
            <a:solidFill>
              <a:schemeClr val="tx1">
                <a:lumMod val="50000"/>
                <a:lumOff val="50000"/>
              </a:schemeClr>
            </a:solidFill>
            <a:prstDash val="solid"/>
          </a:ln>
          <a:effectLst/>
        </p:spPr>
      </p:cxnSp>
      <p:sp>
        <p:nvSpPr>
          <p:cNvPr id="16" name="椭圆 15"/>
          <p:cNvSpPr/>
          <p:nvPr>
            <p:custDataLst>
              <p:tags r:id="rId5"/>
            </p:custDataLst>
          </p:nvPr>
        </p:nvSpPr>
        <p:spPr>
          <a:xfrm>
            <a:off x="3485515" y="3536950"/>
            <a:ext cx="1074420" cy="1909445"/>
          </a:xfrm>
          <a:prstGeom prst="ellipse">
            <a:avLst/>
          </a:prstGeom>
          <a:solidFill>
            <a:srgbClr val="C00000"/>
          </a:solidFill>
          <a:ln w="3175" cap="flat" cmpd="sng" algn="ctr">
            <a:noFill/>
            <a:prstDash val="solid"/>
          </a:ln>
          <a:effectLst/>
        </p:spPr>
        <p:txBody>
          <a:bodyPr anchor="ctr"/>
          <a:lstStyle/>
          <a:p>
            <a:pPr algn="ctr" fontAlgn="auto">
              <a:lnSpc>
                <a:spcPct val="120000"/>
              </a:lnSpc>
              <a:spcBef>
                <a:spcPts val="0"/>
              </a:spcBef>
              <a:spcAft>
                <a:spcPts val="0"/>
              </a:spcAft>
              <a:defRPr/>
            </a:pPr>
            <a:r>
              <a:rPr lang="en-US" altLang="zh-CN" sz="2400" b="1" kern="0" dirty="0">
                <a:solidFill>
                  <a:srgbClr val="F9F9F9"/>
                </a:solidFill>
                <a:latin typeface="微软雅黑" panose="020B0503020204020204" pitchFamily="34" charset="-122"/>
                <a:ea typeface="微软雅黑" panose="020B0503020204020204" pitchFamily="34" charset="-122"/>
              </a:rPr>
              <a:t>发明</a:t>
            </a:r>
            <a:endParaRPr lang="en-US" altLang="zh-CN" sz="2400" b="1" kern="0" dirty="0">
              <a:solidFill>
                <a:srgbClr val="F9F9F9"/>
              </a:solidFill>
              <a:latin typeface="微软雅黑" panose="020B0503020204020204" pitchFamily="34" charset="-122"/>
              <a:ea typeface="微软雅黑" panose="020B0503020204020204" pitchFamily="34" charset="-122"/>
            </a:endParaRPr>
          </a:p>
          <a:p>
            <a:pPr algn="ctr" fontAlgn="auto">
              <a:lnSpc>
                <a:spcPct val="120000"/>
              </a:lnSpc>
              <a:spcBef>
                <a:spcPts val="0"/>
              </a:spcBef>
              <a:spcAft>
                <a:spcPts val="0"/>
              </a:spcAft>
              <a:defRPr/>
            </a:pPr>
            <a:r>
              <a:rPr lang="en-US" altLang="zh-CN" sz="2400" b="1" kern="0" dirty="0">
                <a:solidFill>
                  <a:srgbClr val="F9F9F9"/>
                </a:solidFill>
                <a:latin typeface="微软雅黑" panose="020B0503020204020204" pitchFamily="34" charset="-122"/>
                <a:ea typeface="微软雅黑" panose="020B0503020204020204" pitchFamily="34" charset="-122"/>
              </a:rPr>
              <a:t>专利</a:t>
            </a:r>
            <a:endParaRPr lang="en-US" altLang="zh-CN" sz="2400" b="1" kern="0" dirty="0">
              <a:solidFill>
                <a:srgbClr val="F9F9F9"/>
              </a:solidFill>
              <a:latin typeface="微软雅黑" panose="020B0503020204020204" pitchFamily="34" charset="-122"/>
              <a:ea typeface="微软雅黑" panose="020B0503020204020204" pitchFamily="34" charset="-122"/>
            </a:endParaRPr>
          </a:p>
        </p:txBody>
      </p:sp>
      <p:sp>
        <p:nvSpPr>
          <p:cNvPr id="17" name="椭圆 16"/>
          <p:cNvSpPr/>
          <p:nvPr>
            <p:custDataLst>
              <p:tags r:id="rId6"/>
            </p:custDataLst>
          </p:nvPr>
        </p:nvSpPr>
        <p:spPr>
          <a:xfrm>
            <a:off x="6280150" y="3471545"/>
            <a:ext cx="1089660" cy="2205355"/>
          </a:xfrm>
          <a:prstGeom prst="ellipse">
            <a:avLst/>
          </a:prstGeom>
          <a:solidFill>
            <a:srgbClr val="FFC000"/>
          </a:solidFill>
          <a:ln w="3175" cap="flat" cmpd="sng" algn="ctr">
            <a:noFill/>
            <a:prstDash val="solid"/>
          </a:ln>
          <a:effectLst/>
        </p:spPr>
        <p:txBody>
          <a:bodyPr anchor="ctr"/>
          <a:lstStyle/>
          <a:p>
            <a:pPr algn="ctr" fontAlgn="auto">
              <a:lnSpc>
                <a:spcPct val="120000"/>
              </a:lnSpc>
              <a:spcBef>
                <a:spcPts val="0"/>
              </a:spcBef>
              <a:spcAft>
                <a:spcPts val="0"/>
              </a:spcAft>
              <a:defRPr/>
            </a:pPr>
            <a:r>
              <a:rPr lang="en-US" altLang="zh-CN" sz="2000" b="1" kern="0" dirty="0">
                <a:solidFill>
                  <a:srgbClr val="F9F9F9"/>
                </a:solidFill>
                <a:latin typeface="微软雅黑" panose="020B0503020204020204" pitchFamily="34" charset="-122"/>
                <a:ea typeface="微软雅黑" panose="020B0503020204020204" pitchFamily="34" charset="-122"/>
              </a:rPr>
              <a:t>实用新型专利</a:t>
            </a:r>
            <a:endParaRPr lang="en-US" altLang="zh-CN" sz="2000" b="1" kern="0" dirty="0">
              <a:solidFill>
                <a:srgbClr val="F9F9F9"/>
              </a:solidFill>
              <a:latin typeface="微软雅黑" panose="020B0503020204020204" pitchFamily="34" charset="-122"/>
              <a:ea typeface="微软雅黑" panose="020B0503020204020204" pitchFamily="34" charset="-122"/>
            </a:endParaRPr>
          </a:p>
        </p:txBody>
      </p:sp>
      <p:sp>
        <p:nvSpPr>
          <p:cNvPr id="19" name="椭圆 18"/>
          <p:cNvSpPr/>
          <p:nvPr>
            <p:custDataLst>
              <p:tags r:id="rId7"/>
            </p:custDataLst>
          </p:nvPr>
        </p:nvSpPr>
        <p:spPr>
          <a:xfrm>
            <a:off x="8174355" y="3501390"/>
            <a:ext cx="1080135" cy="2366645"/>
          </a:xfrm>
          <a:prstGeom prst="ellipse">
            <a:avLst/>
          </a:prstGeom>
          <a:solidFill>
            <a:schemeClr val="accent1">
              <a:lumMod val="75000"/>
            </a:schemeClr>
          </a:solidFill>
          <a:ln w="3175" cap="flat" cmpd="sng" algn="ctr">
            <a:noFill/>
            <a:prstDash val="solid"/>
          </a:ln>
          <a:effectLst/>
        </p:spPr>
        <p:txBody>
          <a:bodyPr anchor="ctr"/>
          <a:lstStyle/>
          <a:p>
            <a:pPr algn="ctr" fontAlgn="auto">
              <a:lnSpc>
                <a:spcPct val="120000"/>
              </a:lnSpc>
              <a:spcBef>
                <a:spcPts val="0"/>
              </a:spcBef>
              <a:spcAft>
                <a:spcPts val="0"/>
              </a:spcAft>
              <a:defRPr/>
            </a:pPr>
            <a:r>
              <a:rPr lang="en-US" altLang="zh-CN" sz="3600" b="1" kern="0" dirty="0">
                <a:solidFill>
                  <a:srgbClr val="F9F9F9"/>
                </a:solidFill>
                <a:latin typeface="微软雅黑" panose="020B0503020204020204" pitchFamily="34" charset="-122"/>
                <a:ea typeface="微软雅黑" panose="020B0503020204020204" pitchFamily="34" charset="-122"/>
              </a:rPr>
              <a:t>外</a:t>
            </a:r>
            <a:r>
              <a:rPr lang="en-US" altLang="zh-CN" sz="2000" b="1" kern="0" dirty="0">
                <a:solidFill>
                  <a:srgbClr val="F9F9F9"/>
                </a:solidFill>
                <a:latin typeface="微软雅黑" panose="020B0503020204020204" pitchFamily="34" charset="-122"/>
                <a:ea typeface="微软雅黑" panose="020B0503020204020204" pitchFamily="34" charset="-122"/>
              </a:rPr>
              <a:t>观设计专利</a:t>
            </a:r>
            <a:endParaRPr lang="en-US" altLang="zh-CN" sz="2000" b="1" kern="0" dirty="0">
              <a:solidFill>
                <a:srgbClr val="F9F9F9"/>
              </a:solidFill>
              <a:latin typeface="微软雅黑" panose="020B0503020204020204" pitchFamily="34" charset="-122"/>
              <a:ea typeface="微软雅黑" panose="020B0503020204020204" pitchFamily="34" charset="-122"/>
            </a:endParaRPr>
          </a:p>
        </p:txBody>
      </p:sp>
      <p:sp>
        <p:nvSpPr>
          <p:cNvPr id="20" name="椭圆 19"/>
          <p:cNvSpPr/>
          <p:nvPr>
            <p:custDataLst>
              <p:tags r:id="rId8"/>
            </p:custDataLst>
          </p:nvPr>
        </p:nvSpPr>
        <p:spPr>
          <a:xfrm>
            <a:off x="9511352" y="4085936"/>
            <a:ext cx="745310" cy="743942"/>
          </a:xfrm>
          <a:prstGeom prst="ellipse">
            <a:avLst/>
          </a:prstGeom>
          <a:solidFill>
            <a:schemeClr val="accent1">
              <a:lumMod val="40000"/>
              <a:lumOff val="60000"/>
            </a:schemeClr>
          </a:solidFill>
          <a:ln w="3175" cap="flat" cmpd="sng" algn="ctr">
            <a:noFill/>
            <a:prstDash val="solid"/>
          </a:ln>
          <a:effectLst/>
        </p:spPr>
        <p:txBody>
          <a:bodyPr anchor="ctr"/>
          <a:lstStyle/>
          <a:p>
            <a:pPr algn="ctr" fontAlgn="auto">
              <a:lnSpc>
                <a:spcPct val="120000"/>
              </a:lnSpc>
              <a:spcBef>
                <a:spcPts val="0"/>
              </a:spcBef>
              <a:spcAft>
                <a:spcPts val="0"/>
              </a:spcAft>
            </a:pPr>
            <a:endParaRPr lang="zh-CN" altLang="en-US" sz="3600" b="1" kern="0" dirty="0">
              <a:solidFill>
                <a:srgbClr val="F9F9F9"/>
              </a:solidFill>
              <a:latin typeface="微软雅黑" panose="020B0503020204020204" pitchFamily="34" charset="-122"/>
              <a:ea typeface="微软雅黑" panose="020B0503020204020204" pitchFamily="34" charset="-122"/>
            </a:endParaRPr>
          </a:p>
        </p:txBody>
      </p:sp>
      <p:sp>
        <p:nvSpPr>
          <p:cNvPr id="21" name="椭圆 20"/>
          <p:cNvSpPr/>
          <p:nvPr>
            <p:custDataLst>
              <p:tags r:id="rId9"/>
            </p:custDataLst>
          </p:nvPr>
        </p:nvSpPr>
        <p:spPr>
          <a:xfrm>
            <a:off x="5665830" y="3603439"/>
            <a:ext cx="743942" cy="743942"/>
          </a:xfrm>
          <a:prstGeom prst="ellipse">
            <a:avLst/>
          </a:prstGeom>
          <a:solidFill>
            <a:srgbClr val="FCED96"/>
          </a:solidFill>
          <a:ln w="3175" cap="flat" cmpd="sng" algn="ctr">
            <a:noFill/>
            <a:prstDash val="solid"/>
          </a:ln>
          <a:effectLst/>
        </p:spPr>
        <p:txBody>
          <a:bodyPr anchor="ctr"/>
          <a:lstStyle/>
          <a:p>
            <a:pPr fontAlgn="auto">
              <a:lnSpc>
                <a:spcPct val="120000"/>
              </a:lnSpc>
              <a:spcBef>
                <a:spcPts val="0"/>
              </a:spcBef>
              <a:spcAft>
                <a:spcPts val="0"/>
              </a:spcAft>
            </a:pPr>
            <a:endParaRPr lang="zh-CN" altLang="en-US" sz="1200" kern="0" dirty="0">
              <a:solidFill>
                <a:srgbClr val="F9F9F9"/>
              </a:solidFill>
              <a:latin typeface="微软雅黑" panose="020B0503020204020204" pitchFamily="34" charset="-122"/>
              <a:ea typeface="微软雅黑" panose="020B0503020204020204" pitchFamily="34" charset="-122"/>
            </a:endParaRPr>
          </a:p>
        </p:txBody>
      </p:sp>
      <p:sp>
        <p:nvSpPr>
          <p:cNvPr id="49" name="椭圆 48"/>
          <p:cNvSpPr/>
          <p:nvPr>
            <p:custDataLst>
              <p:tags r:id="rId10"/>
            </p:custDataLst>
          </p:nvPr>
        </p:nvSpPr>
        <p:spPr>
          <a:xfrm>
            <a:off x="5727711" y="4563743"/>
            <a:ext cx="743942" cy="743942"/>
          </a:xfrm>
          <a:prstGeom prst="ellipse">
            <a:avLst/>
          </a:prstGeom>
          <a:solidFill>
            <a:srgbClr val="FCED96"/>
          </a:solidFill>
          <a:ln w="3175" cap="flat" cmpd="sng" algn="ctr">
            <a:noFill/>
            <a:prstDash val="solid"/>
          </a:ln>
          <a:effectLst/>
        </p:spPr>
        <p:txBody>
          <a:bodyPr anchor="ctr"/>
          <a:lstStyle/>
          <a:p>
            <a:pPr fontAlgn="auto">
              <a:lnSpc>
                <a:spcPct val="120000"/>
              </a:lnSpc>
              <a:spcBef>
                <a:spcPts val="0"/>
              </a:spcBef>
              <a:spcAft>
                <a:spcPts val="0"/>
              </a:spcAft>
            </a:pPr>
            <a:endParaRPr lang="zh-CN" altLang="en-US" sz="1200" kern="0" dirty="0">
              <a:solidFill>
                <a:srgbClr val="F9F9F9"/>
              </a:solidFill>
              <a:latin typeface="微软雅黑" panose="020B0503020204020204" pitchFamily="34" charset="-122"/>
              <a:ea typeface="微软雅黑" panose="020B0503020204020204" pitchFamily="34" charset="-122"/>
            </a:endParaRPr>
          </a:p>
        </p:txBody>
      </p:sp>
      <p:sp>
        <p:nvSpPr>
          <p:cNvPr id="51" name="椭圆 50"/>
          <p:cNvSpPr/>
          <p:nvPr>
            <p:custDataLst>
              <p:tags r:id="rId11"/>
            </p:custDataLst>
          </p:nvPr>
        </p:nvSpPr>
        <p:spPr>
          <a:xfrm>
            <a:off x="7052515" y="4487993"/>
            <a:ext cx="745310" cy="745309"/>
          </a:xfrm>
          <a:prstGeom prst="ellipse">
            <a:avLst/>
          </a:prstGeom>
          <a:solidFill>
            <a:srgbClr val="FCED96"/>
          </a:solidFill>
          <a:ln w="3175" cap="flat" cmpd="sng" algn="ctr">
            <a:noFill/>
            <a:prstDash val="solid"/>
          </a:ln>
          <a:effectLst/>
        </p:spPr>
        <p:txBody>
          <a:bodyPr anchor="ctr"/>
          <a:lstStyle/>
          <a:p>
            <a:pPr fontAlgn="auto">
              <a:lnSpc>
                <a:spcPct val="120000"/>
              </a:lnSpc>
              <a:spcBef>
                <a:spcPts val="0"/>
              </a:spcBef>
              <a:spcAft>
                <a:spcPts val="0"/>
              </a:spcAft>
            </a:pPr>
            <a:endParaRPr lang="zh-CN" altLang="en-US" sz="1200" kern="0" dirty="0">
              <a:solidFill>
                <a:srgbClr val="F9F9F9"/>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80645"/>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2" name="TextBox 10"/>
          <p:cNvSpPr/>
          <p:nvPr>
            <p:custDataLst>
              <p:tags r:id="rId1"/>
            </p:custDataLst>
          </p:nvPr>
        </p:nvSpPr>
        <p:spPr>
          <a:xfrm>
            <a:off x="1684655" y="944880"/>
            <a:ext cx="802640"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专利权的保护范围</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2"/>
            </p:custDataLst>
          </p:nvPr>
        </p:nvSpPr>
        <p:spPr>
          <a:xfrm>
            <a:off x="874078" y="2277588"/>
            <a:ext cx="649287" cy="2676525"/>
          </a:xfrm>
          <a:prstGeom prst="rect">
            <a:avLst/>
          </a:prstGeom>
          <a:noFill/>
          <a:ln w="9525">
            <a:noFill/>
          </a:ln>
        </p:spPr>
        <p:txBody>
          <a:bodyPr lIns="144000" rIns="72000" anchor="ctr" anchorCtr="0">
            <a:sp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专利与专利权</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5"/>
          <p:cNvSpPr/>
          <p:nvPr>
            <p:custDataLst>
              <p:tags r:id="rId3"/>
            </p:custDataLst>
          </p:nvPr>
        </p:nvSpPr>
        <p:spPr>
          <a:xfrm>
            <a:off x="3790454" y="1666765"/>
            <a:ext cx="648072" cy="58477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custDataLst>
              <p:tags r:id="rId4"/>
            </p:custDataLst>
          </p:nvPr>
        </p:nvSpPr>
        <p:spPr>
          <a:xfrm>
            <a:off x="3790454" y="1447825"/>
            <a:ext cx="880558" cy="10147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smtClean="0">
                <a:ln>
                  <a:noFill/>
                </a:ln>
                <a:solidFill>
                  <a:schemeClr val="bg1"/>
                </a:solidFill>
                <a:effectLst/>
                <a:uLnTx/>
                <a:uFillTx/>
                <a:latin typeface="Bell MT" panose="02020503060305020303" pitchFamily="18" charset="0"/>
                <a:ea typeface="微软雅黑" panose="020B0503020204020204" pitchFamily="34" charset="-122"/>
              </a:rPr>
              <a:t>0</a:t>
            </a:r>
            <a:r>
              <a:rPr kumimoji="0" lang="en-US" altLang="zh-CN" sz="6000" b="1" i="0" u="none" strike="noStrike" kern="0" cap="none" spc="0" normalizeH="0" baseline="0" noProof="0" dirty="0" smtClean="0">
                <a:ln>
                  <a:noFill/>
                </a:ln>
                <a:solidFill>
                  <a:schemeClr val="bg1"/>
                </a:solidFill>
                <a:effectLst/>
                <a:uLnTx/>
                <a:uFillTx/>
                <a:latin typeface="Bell MT" panose="02020503060305020303" pitchFamily="18" charset="0"/>
                <a:ea typeface="微软雅黑" panose="020B0503020204020204" pitchFamily="34" charset="-122"/>
              </a:rPr>
              <a:t>3</a:t>
            </a:r>
            <a:endParaRPr kumimoji="0" lang="zh-CN" altLang="en-US" sz="6000" b="1" i="0" u="none" strike="noStrike" kern="0" cap="none" spc="0" normalizeH="0" baseline="0" noProof="0" dirty="0">
              <a:ln>
                <a:noFill/>
              </a:ln>
              <a:solidFill>
                <a:schemeClr val="bg1"/>
              </a:solidFill>
              <a:effectLst/>
              <a:uLnTx/>
              <a:uFillTx/>
              <a:latin typeface="Bell MT" panose="02020503060305020303" pitchFamily="18" charset="0"/>
              <a:ea typeface="微软雅黑" panose="020B0503020204020204" pitchFamily="34" charset="-122"/>
            </a:endParaRPr>
          </a:p>
        </p:txBody>
      </p:sp>
      <p:sp>
        <p:nvSpPr>
          <p:cNvPr id="8" name="TextBox 7"/>
          <p:cNvSpPr txBox="1"/>
          <p:nvPr>
            <p:custDataLst>
              <p:tags r:id="rId5"/>
            </p:custDataLst>
          </p:nvPr>
        </p:nvSpPr>
        <p:spPr>
          <a:xfrm>
            <a:off x="3034665" y="1701165"/>
            <a:ext cx="8003540" cy="248920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algn="just">
              <a:defRPr/>
            </a:pPr>
            <a:r>
              <a:rPr kumimoji="0" lang="en-US" altLang="zh-CN" sz="2400" b="0" i="0" u="none" strike="noStrike" kern="0" cap="none" spc="0" normalizeH="0" baseline="0" dirty="0">
                <a:solidFill>
                  <a:sysClr val="windowText" lastClr="000000">
                    <a:lumMod val="65000"/>
                    <a:lumOff val="35000"/>
                  </a:sysClr>
                </a:solidFill>
              </a:rPr>
              <a:t>                 </a:t>
            </a:r>
            <a:r>
              <a:rPr kumimoji="0" lang="zh-CN" altLang="en-US" sz="2400" b="0" i="0" u="none" strike="noStrike" kern="0" cap="none" spc="0" normalizeH="0" baseline="0" dirty="0">
                <a:solidFill>
                  <a:sysClr val="windowText" lastClr="000000">
                    <a:lumMod val="65000"/>
                    <a:lumOff val="35000"/>
                  </a:sysClr>
                </a:solidFill>
              </a:rPr>
              <a:t>未经专利权人许可，为生产经营目的许诺销售和销售专利产品或依专利方法直接获得的产品的，不论“不知”还是“明知”，</a:t>
            </a:r>
            <a:r>
              <a:rPr kumimoji="0" lang="zh-CN" altLang="en-US" sz="2400" b="1" i="0" u="none" strike="noStrike" kern="0" cap="none" spc="0" normalizeH="0" baseline="0" dirty="0">
                <a:solidFill>
                  <a:srgbClr val="FF0000"/>
                </a:solidFill>
              </a:rPr>
              <a:t>均构成侵权</a:t>
            </a:r>
            <a:r>
              <a:rPr kumimoji="0" lang="zh-CN" altLang="en-US" sz="2400" b="0" i="0" u="none" strike="noStrike" kern="0" cap="none" spc="0" normalizeH="0" baseline="0" dirty="0">
                <a:solidFill>
                  <a:sysClr val="windowText" lastClr="000000">
                    <a:lumMod val="65000"/>
                    <a:lumOff val="35000"/>
                  </a:sysClr>
                </a:solidFill>
              </a:rPr>
              <a:t>。但是使用者或销售者在“不知”的情况下，能证明其产品合法来源的，可免除其赔偿责任</a:t>
            </a:r>
            <a:endParaRPr kumimoji="0" lang="zh-CN" altLang="en-US" sz="2400" b="0" i="0" u="none" strike="noStrike" kern="0" cap="none" spc="0" normalizeH="0" baseline="0" dirty="0">
              <a:solidFill>
                <a:sysClr val="windowText" lastClr="000000">
                  <a:lumMod val="65000"/>
                  <a:lumOff val="35000"/>
                </a:sysClr>
              </a:solidFill>
            </a:endParaRPr>
          </a:p>
        </p:txBody>
      </p:sp>
      <p:sp>
        <p:nvSpPr>
          <p:cNvPr id="10" name="矩形 9"/>
          <p:cNvSpPr/>
          <p:nvPr>
            <p:custDataLst>
              <p:tags r:id="rId6"/>
            </p:custDataLst>
          </p:nvPr>
        </p:nvSpPr>
        <p:spPr>
          <a:xfrm>
            <a:off x="3250704" y="4508906"/>
            <a:ext cx="648072" cy="58477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custDataLst>
              <p:tags r:id="rId7"/>
            </p:custDataLst>
          </p:nvPr>
        </p:nvSpPr>
        <p:spPr>
          <a:xfrm>
            <a:off x="3107194" y="4148996"/>
            <a:ext cx="880558" cy="10147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smtClean="0">
                <a:ln>
                  <a:noFill/>
                </a:ln>
                <a:solidFill>
                  <a:schemeClr val="bg1"/>
                </a:solidFill>
                <a:effectLst/>
                <a:uLnTx/>
                <a:uFillTx/>
                <a:latin typeface="Bell MT" panose="02020503060305020303" pitchFamily="18" charset="0"/>
                <a:ea typeface="微软雅黑" panose="020B0503020204020204" pitchFamily="34" charset="-122"/>
              </a:rPr>
              <a:t>0</a:t>
            </a:r>
            <a:r>
              <a:rPr kumimoji="0" lang="en-US" altLang="zh-CN" sz="6000" b="1" i="0" u="none" strike="noStrike" kern="0" cap="none" spc="0" normalizeH="0" baseline="0" noProof="0" dirty="0" smtClean="0">
                <a:ln>
                  <a:noFill/>
                </a:ln>
                <a:solidFill>
                  <a:schemeClr val="bg1"/>
                </a:solidFill>
                <a:effectLst/>
                <a:uLnTx/>
                <a:uFillTx/>
                <a:latin typeface="Bell MT" panose="02020503060305020303" pitchFamily="18" charset="0"/>
                <a:ea typeface="微软雅黑" panose="020B0503020204020204" pitchFamily="34" charset="-122"/>
              </a:rPr>
              <a:t>4</a:t>
            </a:r>
            <a:endParaRPr kumimoji="0" lang="zh-CN" altLang="en-US" sz="6000" b="1" i="0" u="none" strike="noStrike" kern="0" cap="none" spc="0" normalizeH="0" baseline="0" noProof="0" dirty="0">
              <a:ln>
                <a:noFill/>
              </a:ln>
              <a:solidFill>
                <a:schemeClr val="bg1"/>
              </a:solidFill>
              <a:effectLst/>
              <a:uLnTx/>
              <a:uFillTx/>
              <a:latin typeface="Bell MT" panose="02020503060305020303" pitchFamily="18" charset="0"/>
              <a:ea typeface="微软雅黑" panose="020B0503020204020204" pitchFamily="34" charset="-122"/>
            </a:endParaRPr>
          </a:p>
        </p:txBody>
      </p:sp>
      <p:sp>
        <p:nvSpPr>
          <p:cNvPr id="12" name="TextBox 11"/>
          <p:cNvSpPr txBox="1"/>
          <p:nvPr>
            <p:custDataLst>
              <p:tags r:id="rId8"/>
            </p:custDataLst>
          </p:nvPr>
        </p:nvSpPr>
        <p:spPr>
          <a:xfrm>
            <a:off x="3178810" y="4552315"/>
            <a:ext cx="8163560" cy="2009775"/>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algn="just">
              <a:defRPr/>
            </a:pPr>
            <a:r>
              <a:rPr kumimoji="0" lang="en-US" altLang="zh-CN" sz="2400" b="0" i="0" u="none" strike="noStrike" kern="0" cap="none" spc="0" normalizeH="0" baseline="0" dirty="0">
                <a:solidFill>
                  <a:sysClr val="windowText" lastClr="000000">
                    <a:lumMod val="65000"/>
                    <a:lumOff val="35000"/>
                  </a:sysClr>
                </a:solidFill>
              </a:rPr>
              <a:t>             </a:t>
            </a:r>
            <a:r>
              <a:rPr kumimoji="0" sz="2400" i="0" u="none" strike="noStrike" kern="0" cap="none" spc="0" normalizeH="0" baseline="0" dirty="0"/>
              <a:t>进口专利产品或进口依照专利方法直接获得的产品。进口商</a:t>
            </a:r>
            <a:r>
              <a:rPr kumimoji="0" sz="2400" b="1" i="0" u="none" strike="noStrike" kern="0" cap="none" spc="0" normalizeH="0" baseline="0" dirty="0">
                <a:solidFill>
                  <a:srgbClr val="FF0000"/>
                </a:solidFill>
              </a:rPr>
              <a:t>未经许可</a:t>
            </a:r>
            <a:r>
              <a:rPr kumimoji="0" sz="2400" i="0" u="none" strike="noStrike" kern="0" cap="none" spc="0" normalizeH="0" baseline="0" dirty="0"/>
              <a:t>，将专利权人已在中国取得专利的产品或者依其在中国已取得专利的方法生产的产品输入境内，这种进口行为即构成侵犯专利权的侵权行为。</a:t>
            </a:r>
            <a:endParaRPr kumimoji="0" sz="2400" i="0" u="none" strike="noStrike" kern="0" cap="none" spc="0" normalizeH="0" baseline="0" dirty="0"/>
          </a:p>
        </p:txBody>
      </p:sp>
      <p:cxnSp>
        <p:nvCxnSpPr>
          <p:cNvPr id="16" name="直接连接符 15"/>
          <p:cNvCxnSpPr/>
          <p:nvPr>
            <p:custDataLst>
              <p:tags r:id="rId9"/>
            </p:custDataLst>
          </p:nvPr>
        </p:nvCxnSpPr>
        <p:spPr>
          <a:xfrm flipV="1">
            <a:off x="11459155" y="2025051"/>
            <a:ext cx="0" cy="450912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
        <p:nvSpPr>
          <p:cNvPr id="23" name="TextBox 22"/>
          <p:cNvSpPr txBox="1"/>
          <p:nvPr>
            <p:custDataLst>
              <p:tags r:id="rId10"/>
            </p:custDataLst>
          </p:nvPr>
        </p:nvSpPr>
        <p:spPr>
          <a:xfrm>
            <a:off x="7751688" y="498221"/>
            <a:ext cx="1836204" cy="922020"/>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defRPr kumimoji="0" sz="3200" b="1" i="0" u="none" strike="noStrike" kern="0" cap="none" spc="0" normalizeH="0" baseline="0">
                <a:ln>
                  <a:noFill/>
                </a:ln>
                <a:solidFill>
                  <a:schemeClr val="tx1">
                    <a:lumMod val="85000"/>
                    <a:lumOff val="15000"/>
                  </a:schemeClr>
                </a:solidFill>
                <a:uLnTx/>
                <a:uFillTx/>
                <a:latin typeface="微软雅黑" panose="020B0503020204020204" pitchFamily="34" charset="-122"/>
                <a:ea typeface="微软雅黑" panose="020B0503020204020204" pitchFamily="34" charset="-122"/>
              </a:defRPr>
            </a:lvl1pPr>
          </a:lstStyle>
          <a:p>
            <a:r>
              <a:rPr lang="zh-CN" altLang="en-US" sz="5400" dirty="0">
                <a:solidFill>
                  <a:srgbClr val="FF0000"/>
                </a:solidFill>
              </a:rPr>
              <a:t>专利</a:t>
            </a:r>
            <a:endParaRPr lang="zh-CN" altLang="en-US" sz="5400" dirty="0">
              <a:solidFill>
                <a:srgbClr val="FF0000"/>
              </a:solidFill>
            </a:endParaRPr>
          </a:p>
        </p:txBody>
      </p:sp>
      <p:sp>
        <p:nvSpPr>
          <p:cNvPr id="24" name="TextBox 23"/>
          <p:cNvSpPr txBox="1"/>
          <p:nvPr>
            <p:custDataLst>
              <p:tags r:id="rId11"/>
            </p:custDataLst>
          </p:nvPr>
        </p:nvSpPr>
        <p:spPr>
          <a:xfrm>
            <a:off x="9499695" y="836394"/>
            <a:ext cx="1959486" cy="110680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defRPr kumimoji="0" sz="3200" b="1" i="0" u="none" strike="noStrike" kern="0" cap="none" spc="0" normalizeH="0" baseline="0">
                <a:ln>
                  <a:noFill/>
                </a:ln>
                <a:solidFill>
                  <a:schemeClr val="tx1">
                    <a:lumMod val="85000"/>
                    <a:lumOff val="15000"/>
                  </a:schemeClr>
                </a:solidFill>
                <a:uLnTx/>
                <a:uFillTx/>
                <a:latin typeface="微软雅黑" panose="020B0503020204020204" pitchFamily="34" charset="-122"/>
                <a:ea typeface="微软雅黑" panose="020B0503020204020204" pitchFamily="34" charset="-122"/>
              </a:defRPr>
            </a:lvl1pPr>
          </a:lstStyle>
          <a:p>
            <a:r>
              <a:rPr lang="zh-CN" altLang="en-US" sz="6600" dirty="0">
                <a:solidFill>
                  <a:srgbClr val="FF0000"/>
                </a:solidFill>
              </a:rPr>
              <a:t>侵权</a:t>
            </a:r>
            <a:endParaRPr lang="zh-CN" altLang="en-US" sz="6600" dirty="0">
              <a:solidFill>
                <a:srgbClr val="FF0000"/>
              </a:solidFill>
            </a:endParaRPr>
          </a:p>
        </p:txBody>
      </p:sp>
      <p:cxnSp>
        <p:nvCxnSpPr>
          <p:cNvPr id="30" name="直接连接符 29"/>
          <p:cNvCxnSpPr/>
          <p:nvPr>
            <p:custDataLst>
              <p:tags r:id="rId12"/>
            </p:custDataLst>
          </p:nvPr>
        </p:nvCxnSpPr>
        <p:spPr>
          <a:xfrm>
            <a:off x="2926899" y="951012"/>
            <a:ext cx="446449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13"/>
            </p:custDataLst>
          </p:nvPr>
        </p:nvCxnSpPr>
        <p:spPr>
          <a:xfrm>
            <a:off x="3358947" y="634111"/>
            <a:ext cx="0" cy="16396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58495"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2" name="TextBox 10"/>
          <p:cNvSpPr/>
          <p:nvPr>
            <p:custDataLst>
              <p:tags r:id="rId1"/>
            </p:custDataLst>
          </p:nvPr>
        </p:nvSpPr>
        <p:spPr>
          <a:xfrm>
            <a:off x="1818640" y="1160780"/>
            <a:ext cx="792480" cy="4713605"/>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专利权的保护范围</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2"/>
            </p:custDataLst>
          </p:nvPr>
        </p:nvSpPr>
        <p:spPr>
          <a:xfrm>
            <a:off x="837883" y="2240758"/>
            <a:ext cx="649287" cy="2676525"/>
          </a:xfrm>
          <a:prstGeom prst="rect">
            <a:avLst/>
          </a:prstGeom>
          <a:noFill/>
          <a:ln w="9525">
            <a:noFill/>
          </a:ln>
        </p:spPr>
        <p:txBody>
          <a:bodyPr lIns="144000" rIns="72000" anchor="ctr" anchorCtr="0">
            <a:sp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专利与专利权</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矩形 29"/>
          <p:cNvSpPr/>
          <p:nvPr>
            <p:custDataLst>
              <p:tags r:id="rId3"/>
            </p:custDataLst>
          </p:nvPr>
        </p:nvSpPr>
        <p:spPr>
          <a:xfrm>
            <a:off x="3330360" y="2875876"/>
            <a:ext cx="3585177" cy="2692807"/>
          </a:xfrm>
          <a:prstGeom prst="rect">
            <a:avLst/>
          </a:prstGeom>
          <a:noFill/>
          <a:ln w="25400" cap="flat" cmpd="sng" algn="ctr">
            <a:solidFill>
              <a:srgbClr val="4BACC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1" name="TextBox 30"/>
          <p:cNvSpPr txBox="1"/>
          <p:nvPr>
            <p:custDataLst>
              <p:tags r:id="rId4"/>
            </p:custDataLst>
          </p:nvPr>
        </p:nvSpPr>
        <p:spPr>
          <a:xfrm>
            <a:off x="3917368" y="3053497"/>
            <a:ext cx="2710138" cy="233045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2800" b="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下列行为不经专利权人许可而实施其专利</a:t>
            </a:r>
            <a:r>
              <a:rPr kumimoji="0" lang="zh-CN" altLang="en-US" sz="28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rPr>
              <a:t>不视为侵犯专利权</a:t>
            </a:r>
            <a:endParaRPr kumimoji="0" lang="zh-CN" altLang="en-US" sz="28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endParaRPr>
          </a:p>
        </p:txBody>
      </p:sp>
      <p:sp>
        <p:nvSpPr>
          <p:cNvPr id="32" name="TextBox 31"/>
          <p:cNvSpPr txBox="1"/>
          <p:nvPr>
            <p:custDataLst>
              <p:tags r:id="rId5"/>
            </p:custDataLst>
          </p:nvPr>
        </p:nvSpPr>
        <p:spPr>
          <a:xfrm>
            <a:off x="3027105" y="2875876"/>
            <a:ext cx="1304652" cy="1412694"/>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6600" b="0" i="0" u="none" strike="noStrike" kern="0" cap="none" spc="0" normalizeH="0" baseline="0" noProof="0" dirty="0" smtClean="0">
                <a:ln>
                  <a:noFill/>
                </a:ln>
                <a:solidFill>
                  <a:sysClr val="windowText" lastClr="000000">
                    <a:lumMod val="75000"/>
                    <a:lumOff val="25000"/>
                  </a:sysClr>
                </a:solidFill>
                <a:effectLst/>
                <a:uLnTx/>
                <a:uFillTx/>
                <a:latin typeface="MS Gothic" panose="020B0609070205080204" pitchFamily="49" charset="-128"/>
                <a:ea typeface="MS Gothic" panose="020B0609070205080204" pitchFamily="49" charset="-128"/>
                <a:cs typeface="Arial" panose="020B0604020202020204" pitchFamily="34" charset="0"/>
              </a:rPr>
              <a:t>“</a:t>
            </a:r>
            <a:endParaRPr kumimoji="0" lang="en-US" altLang="zh-CN" sz="6600" b="0" i="0" u="none" strike="noStrike" kern="0" cap="none" spc="0" normalizeH="0" baseline="0" noProof="0" dirty="0">
              <a:ln>
                <a:noFill/>
              </a:ln>
              <a:solidFill>
                <a:sysClr val="windowText" lastClr="000000">
                  <a:lumMod val="75000"/>
                  <a:lumOff val="25000"/>
                </a:sysClr>
              </a:solidFill>
              <a:effectLst/>
              <a:uLnTx/>
              <a:uFillTx/>
              <a:latin typeface="MS Gothic" panose="020B0609070205080204" pitchFamily="49" charset="-128"/>
              <a:ea typeface="MS Gothic" panose="020B0609070205080204" pitchFamily="49" charset="-128"/>
              <a:cs typeface="Arial" panose="020B0604020202020204" pitchFamily="34" charset="0"/>
            </a:endParaRPr>
          </a:p>
        </p:txBody>
      </p:sp>
      <p:sp>
        <p:nvSpPr>
          <p:cNvPr id="33" name="TextBox 32"/>
          <p:cNvSpPr txBox="1"/>
          <p:nvPr>
            <p:custDataLst>
              <p:tags r:id="rId6"/>
            </p:custDataLst>
          </p:nvPr>
        </p:nvSpPr>
        <p:spPr>
          <a:xfrm>
            <a:off x="5689731" y="4862336"/>
            <a:ext cx="833049" cy="1412694"/>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marL="0" marR="0" lvl="0" indent="0" defTabSz="914400" eaLnBrk="1" fontAlgn="auto" latinLnBrk="0" hangingPunct="1">
              <a:lnSpc>
                <a:spcPct val="130000"/>
              </a:lnSpc>
              <a:spcBef>
                <a:spcPts val="0"/>
              </a:spcBef>
              <a:spcAft>
                <a:spcPts val="0"/>
              </a:spcAft>
              <a:buClrTx/>
              <a:buSzTx/>
              <a:buFontTx/>
              <a:buNone/>
              <a:defRPr/>
            </a:pPr>
            <a:r>
              <a:rPr kumimoji="0" lang="en-US" altLang="zh-CN" sz="6600" b="0" i="0" u="none" strike="noStrike" kern="0" cap="none" spc="0" normalizeH="0" baseline="0" noProof="0" dirty="0" smtClean="0">
                <a:ln>
                  <a:noFill/>
                </a:ln>
                <a:solidFill>
                  <a:sysClr val="windowText" lastClr="000000">
                    <a:lumMod val="75000"/>
                    <a:lumOff val="25000"/>
                  </a:sysClr>
                </a:solidFill>
                <a:effectLst/>
                <a:uLnTx/>
                <a:uFillTx/>
                <a:latin typeface="MS Gothic" panose="020B0609070205080204" pitchFamily="49" charset="-128"/>
                <a:ea typeface="MS Gothic" panose="020B0609070205080204" pitchFamily="49" charset="-128"/>
                <a:cs typeface="Arial" panose="020B0604020202020204" pitchFamily="34" charset="0"/>
              </a:rPr>
              <a:t>”</a:t>
            </a:r>
            <a:endParaRPr kumimoji="0" lang="en-US" altLang="zh-CN" sz="6600" b="0" i="0" u="none" strike="noStrike" kern="0" cap="none" spc="0" normalizeH="0" baseline="0" noProof="0" dirty="0">
              <a:ln>
                <a:noFill/>
              </a:ln>
              <a:solidFill>
                <a:sysClr val="windowText" lastClr="000000">
                  <a:lumMod val="75000"/>
                  <a:lumOff val="25000"/>
                </a:sysClr>
              </a:solidFill>
              <a:effectLst/>
              <a:uLnTx/>
              <a:uFillTx/>
              <a:latin typeface="MS Gothic" panose="020B0609070205080204" pitchFamily="49" charset="-128"/>
              <a:ea typeface="MS Gothic" panose="020B0609070205080204" pitchFamily="49" charset="-128"/>
              <a:cs typeface="Arial" panose="020B0604020202020204" pitchFamily="34" charset="0"/>
            </a:endParaRPr>
          </a:p>
        </p:txBody>
      </p:sp>
      <p:pic>
        <p:nvPicPr>
          <p:cNvPr id="37" name="图片 36"/>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a:off x="7229475" y="1335405"/>
            <a:ext cx="225425" cy="210820"/>
          </a:xfrm>
          <a:prstGeom prst="rect">
            <a:avLst/>
          </a:prstGeom>
        </p:spPr>
      </p:pic>
      <p:sp>
        <p:nvSpPr>
          <p:cNvPr id="38" name="燕尾形 37"/>
          <p:cNvSpPr/>
          <p:nvPr>
            <p:custDataLst>
              <p:tags r:id="rId9"/>
            </p:custDataLst>
          </p:nvPr>
        </p:nvSpPr>
        <p:spPr>
          <a:xfrm>
            <a:off x="7165340" y="1376680"/>
            <a:ext cx="222250" cy="316230"/>
          </a:xfrm>
          <a:prstGeom prst="chevron">
            <a:avLst>
              <a:gd name="adj" fmla="val 50000"/>
            </a:avLst>
          </a:prstGeom>
          <a:solidFill>
            <a:srgbClr val="4BACC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39" name="TextBox 38"/>
          <p:cNvSpPr txBox="1"/>
          <p:nvPr>
            <p:custDataLst>
              <p:tags r:id="rId10"/>
            </p:custDataLst>
          </p:nvPr>
        </p:nvSpPr>
        <p:spPr>
          <a:xfrm>
            <a:off x="7534802" y="1196816"/>
            <a:ext cx="3627808" cy="570865"/>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2400" b="1" i="0" u="none" strike="noStrike" kern="0" cap="none" spc="0" normalizeH="0" baseline="0" noProof="0" dirty="0" smtClean="0">
                <a:ln>
                  <a:noFill/>
                </a:ln>
                <a:solidFill>
                  <a:srgbClr val="4BACC6">
                    <a:lumMod val="75000"/>
                  </a:srgbClr>
                </a:solidFill>
                <a:effectLst/>
                <a:uLnTx/>
                <a:uFillTx/>
                <a:latin typeface="微软雅黑" panose="020B0503020204020204" pitchFamily="34" charset="-122"/>
                <a:ea typeface="微软雅黑" panose="020B0503020204020204" pitchFamily="34" charset="-122"/>
              </a:rPr>
              <a:t>专利权用尽</a:t>
            </a:r>
            <a:endParaRPr kumimoji="0" lang="zh-CN" altLang="en-US" sz="2400" b="1" i="0" u="none" strike="noStrike" kern="0" cap="none" spc="0" normalizeH="0" baseline="0" noProof="0" dirty="0" smtClean="0">
              <a:ln>
                <a:noFill/>
              </a:ln>
              <a:solidFill>
                <a:srgbClr val="4BACC6">
                  <a:lumMod val="75000"/>
                </a:srgbClr>
              </a:solidFill>
              <a:effectLst/>
              <a:uLnTx/>
              <a:uFillTx/>
              <a:latin typeface="微软雅黑" panose="020B0503020204020204" pitchFamily="34" charset="-122"/>
              <a:ea typeface="微软雅黑" panose="020B0503020204020204" pitchFamily="34" charset="-122"/>
            </a:endParaRPr>
          </a:p>
        </p:txBody>
      </p:sp>
      <p:sp>
        <p:nvSpPr>
          <p:cNvPr id="40" name="TextBox 39"/>
          <p:cNvSpPr txBox="1"/>
          <p:nvPr>
            <p:custDataLst>
              <p:tags r:id="rId11"/>
            </p:custDataLst>
          </p:nvPr>
        </p:nvSpPr>
        <p:spPr>
          <a:xfrm>
            <a:off x="7369810" y="2096770"/>
            <a:ext cx="4525645" cy="3912870"/>
          </a:xfrm>
          <a:prstGeom prst="rect">
            <a:avLst/>
          </a:prstGeom>
          <a:noFill/>
        </p:spPr>
        <p:txBody>
          <a:bodyPr wrap="square" rtlCol="0">
            <a:no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24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专利权人制造、许诺销售、进口或者经专利权人许可制造、进口的专利产品或者依照专利方法直接获得的产品由专利权人或者经其许可的单位、个人售出</a:t>
            </a:r>
            <a:r>
              <a:rPr kumimoji="0" lang="zh-CN" altLang="en-US" sz="24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rPr>
              <a:t>后</a:t>
            </a:r>
            <a:r>
              <a:rPr kumimoji="0" lang="zh-CN" altLang="en-US" sz="24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，其他人使用、许诺销售、销售、进口该产品的，不视为侵犯专利权</a:t>
            </a:r>
            <a:endParaRPr kumimoji="0" lang="zh-CN" altLang="en-US" sz="24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endParaRPr>
          </a:p>
        </p:txBody>
      </p:sp>
      <p:sp>
        <p:nvSpPr>
          <p:cNvPr id="56" name="矩形 55"/>
          <p:cNvSpPr/>
          <p:nvPr>
            <p:custDataLst>
              <p:tags r:id="rId12"/>
            </p:custDataLst>
          </p:nvPr>
        </p:nvSpPr>
        <p:spPr>
          <a:xfrm>
            <a:off x="3585845" y="2386330"/>
            <a:ext cx="2255520" cy="489585"/>
          </a:xfrm>
          <a:prstGeom prst="rect">
            <a:avLst/>
          </a:prstGeom>
          <a:solidFill>
            <a:srgbClr val="4BACC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57" name="TextBox 56"/>
          <p:cNvSpPr txBox="1"/>
          <p:nvPr>
            <p:custDataLst>
              <p:tags r:id="rId13"/>
            </p:custDataLst>
          </p:nvPr>
        </p:nvSpPr>
        <p:spPr>
          <a:xfrm>
            <a:off x="3394710" y="2421255"/>
            <a:ext cx="2398395" cy="460375"/>
          </a:xfrm>
          <a:prstGeom prst="rect">
            <a:avLst/>
          </a:prstGeom>
          <a:noFill/>
        </p:spPr>
        <p:txBody>
          <a:bodyPr wrap="square" rtlCol="0">
            <a:spAutoFit/>
          </a:bodyPr>
          <a:lstStyle>
            <a:defPPr>
              <a:defRPr lang="zh-CN"/>
            </a:defPPr>
            <a:lvl1pPr marR="0" lvl="0" indent="0" algn="ctr" fontAlgn="auto">
              <a:lnSpc>
                <a:spcPct val="100000"/>
              </a:lnSpc>
              <a:spcBef>
                <a:spcPts val="0"/>
              </a:spcBef>
              <a:spcAft>
                <a:spcPts val="0"/>
              </a:spcAft>
              <a:buClrTx/>
              <a:buSzTx/>
              <a:buFontTx/>
              <a:buNone/>
              <a:defRPr kumimoji="0" sz="1600" b="1" i="0" u="none" strike="noStrike" kern="0" cap="none" spc="0" normalizeH="0" baseline="0">
                <a:ln>
                  <a:noFill/>
                </a:ln>
                <a:solidFill>
                  <a:sysClr val="window" lastClr="FFFFFF"/>
                </a:solidFill>
                <a:effectLst>
                  <a:outerShdw blurRad="50800" dist="38100" dir="5400000" algn="t" rotWithShape="0">
                    <a:prstClr val="black">
                      <a:alpha val="40000"/>
                    </a:prstClr>
                  </a:outerShdw>
                </a:effectLst>
                <a:uLnTx/>
                <a:uFillTx/>
                <a:latin typeface="微软雅黑" panose="020B0503020204020204" pitchFamily="34" charset="-122"/>
                <a:ea typeface="微软雅黑" panose="020B0503020204020204"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假冒他人专利</a:t>
            </a:r>
            <a:endParaRPr kumimoji="0" lang="zh-CN" altLang="en-US" sz="24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58495"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2" name="TextBox 10"/>
          <p:cNvSpPr/>
          <p:nvPr>
            <p:custDataLst>
              <p:tags r:id="rId1"/>
            </p:custDataLst>
          </p:nvPr>
        </p:nvSpPr>
        <p:spPr>
          <a:xfrm>
            <a:off x="1818640" y="1160780"/>
            <a:ext cx="792480" cy="4713605"/>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专利权的保护范围</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2"/>
            </p:custDataLst>
          </p:nvPr>
        </p:nvSpPr>
        <p:spPr>
          <a:xfrm>
            <a:off x="837883" y="2240758"/>
            <a:ext cx="649287" cy="2676525"/>
          </a:xfrm>
          <a:prstGeom prst="rect">
            <a:avLst/>
          </a:prstGeom>
          <a:noFill/>
          <a:ln w="9525">
            <a:noFill/>
          </a:ln>
        </p:spPr>
        <p:txBody>
          <a:bodyPr lIns="144000" rIns="72000" anchor="ctr" anchorCtr="0">
            <a:sp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专利与专利权</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矩形 29"/>
          <p:cNvSpPr/>
          <p:nvPr>
            <p:custDataLst>
              <p:tags r:id="rId3"/>
            </p:custDataLst>
          </p:nvPr>
        </p:nvSpPr>
        <p:spPr>
          <a:xfrm>
            <a:off x="3330360" y="2875876"/>
            <a:ext cx="3585177" cy="2692807"/>
          </a:xfrm>
          <a:prstGeom prst="rect">
            <a:avLst/>
          </a:prstGeom>
          <a:noFill/>
          <a:ln w="25400" cap="flat" cmpd="sng" algn="ctr">
            <a:solidFill>
              <a:srgbClr val="4BACC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1" name="TextBox 30"/>
          <p:cNvSpPr txBox="1"/>
          <p:nvPr>
            <p:custDataLst>
              <p:tags r:id="rId4"/>
            </p:custDataLst>
          </p:nvPr>
        </p:nvSpPr>
        <p:spPr>
          <a:xfrm>
            <a:off x="3917368" y="3053497"/>
            <a:ext cx="2710138" cy="233045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2800" b="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下列行为不经专利权人许可而实施其专利</a:t>
            </a:r>
            <a:r>
              <a:rPr kumimoji="0" lang="zh-CN" altLang="en-US" sz="28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rPr>
              <a:t>不视为侵犯专利权</a:t>
            </a:r>
            <a:endParaRPr kumimoji="0" lang="zh-CN" altLang="en-US" sz="28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endParaRPr>
          </a:p>
        </p:txBody>
      </p:sp>
      <p:sp>
        <p:nvSpPr>
          <p:cNvPr id="32" name="TextBox 31"/>
          <p:cNvSpPr txBox="1"/>
          <p:nvPr>
            <p:custDataLst>
              <p:tags r:id="rId5"/>
            </p:custDataLst>
          </p:nvPr>
        </p:nvSpPr>
        <p:spPr>
          <a:xfrm>
            <a:off x="3027105" y="2875876"/>
            <a:ext cx="1304652" cy="1412694"/>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6600" b="0" i="0" u="none" strike="noStrike" kern="0" cap="none" spc="0" normalizeH="0" baseline="0" noProof="0" dirty="0" smtClean="0">
                <a:ln>
                  <a:noFill/>
                </a:ln>
                <a:solidFill>
                  <a:sysClr val="windowText" lastClr="000000">
                    <a:lumMod val="75000"/>
                    <a:lumOff val="25000"/>
                  </a:sysClr>
                </a:solidFill>
                <a:effectLst/>
                <a:uLnTx/>
                <a:uFillTx/>
                <a:latin typeface="MS Gothic" panose="020B0609070205080204" pitchFamily="49" charset="-128"/>
                <a:ea typeface="MS Gothic" panose="020B0609070205080204" pitchFamily="49" charset="-128"/>
                <a:cs typeface="Arial" panose="020B0604020202020204" pitchFamily="34" charset="0"/>
              </a:rPr>
              <a:t>“</a:t>
            </a:r>
            <a:endParaRPr kumimoji="0" lang="en-US" altLang="zh-CN" sz="6600" b="0" i="0" u="none" strike="noStrike" kern="0" cap="none" spc="0" normalizeH="0" baseline="0" noProof="0" dirty="0">
              <a:ln>
                <a:noFill/>
              </a:ln>
              <a:solidFill>
                <a:sysClr val="windowText" lastClr="000000">
                  <a:lumMod val="75000"/>
                  <a:lumOff val="25000"/>
                </a:sysClr>
              </a:solidFill>
              <a:effectLst/>
              <a:uLnTx/>
              <a:uFillTx/>
              <a:latin typeface="MS Gothic" panose="020B0609070205080204" pitchFamily="49" charset="-128"/>
              <a:ea typeface="MS Gothic" panose="020B0609070205080204" pitchFamily="49" charset="-128"/>
              <a:cs typeface="Arial" panose="020B0604020202020204" pitchFamily="34" charset="0"/>
            </a:endParaRPr>
          </a:p>
        </p:txBody>
      </p:sp>
      <p:sp>
        <p:nvSpPr>
          <p:cNvPr id="33" name="TextBox 32"/>
          <p:cNvSpPr txBox="1"/>
          <p:nvPr>
            <p:custDataLst>
              <p:tags r:id="rId6"/>
            </p:custDataLst>
          </p:nvPr>
        </p:nvSpPr>
        <p:spPr>
          <a:xfrm>
            <a:off x="5689731" y="4862336"/>
            <a:ext cx="833049" cy="1412694"/>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marL="0" marR="0" lvl="0" indent="0" defTabSz="914400" eaLnBrk="1" fontAlgn="auto" latinLnBrk="0" hangingPunct="1">
              <a:lnSpc>
                <a:spcPct val="130000"/>
              </a:lnSpc>
              <a:spcBef>
                <a:spcPts val="0"/>
              </a:spcBef>
              <a:spcAft>
                <a:spcPts val="0"/>
              </a:spcAft>
              <a:buClrTx/>
              <a:buSzTx/>
              <a:buFontTx/>
              <a:buNone/>
              <a:defRPr/>
            </a:pPr>
            <a:r>
              <a:rPr kumimoji="0" lang="en-US" altLang="zh-CN" sz="6600" b="0" i="0" u="none" strike="noStrike" kern="0" cap="none" spc="0" normalizeH="0" baseline="0" noProof="0" dirty="0" smtClean="0">
                <a:ln>
                  <a:noFill/>
                </a:ln>
                <a:solidFill>
                  <a:sysClr val="windowText" lastClr="000000">
                    <a:lumMod val="75000"/>
                    <a:lumOff val="25000"/>
                  </a:sysClr>
                </a:solidFill>
                <a:effectLst/>
                <a:uLnTx/>
                <a:uFillTx/>
                <a:latin typeface="MS Gothic" panose="020B0609070205080204" pitchFamily="49" charset="-128"/>
                <a:ea typeface="MS Gothic" panose="020B0609070205080204" pitchFamily="49" charset="-128"/>
                <a:cs typeface="Arial" panose="020B0604020202020204" pitchFamily="34" charset="0"/>
              </a:rPr>
              <a:t>”</a:t>
            </a:r>
            <a:endParaRPr kumimoji="0" lang="en-US" altLang="zh-CN" sz="6600" b="0" i="0" u="none" strike="noStrike" kern="0" cap="none" spc="0" normalizeH="0" baseline="0" noProof="0" dirty="0">
              <a:ln>
                <a:noFill/>
              </a:ln>
              <a:solidFill>
                <a:sysClr val="windowText" lastClr="000000">
                  <a:lumMod val="75000"/>
                  <a:lumOff val="25000"/>
                </a:sysClr>
              </a:solidFill>
              <a:effectLst/>
              <a:uLnTx/>
              <a:uFillTx/>
              <a:latin typeface="MS Gothic" panose="020B0609070205080204" pitchFamily="49" charset="-128"/>
              <a:ea typeface="MS Gothic" panose="020B0609070205080204" pitchFamily="49" charset="-128"/>
              <a:cs typeface="Arial" panose="020B0604020202020204" pitchFamily="34" charset="0"/>
            </a:endParaRPr>
          </a:p>
        </p:txBody>
      </p:sp>
      <p:pic>
        <p:nvPicPr>
          <p:cNvPr id="37" name="图片 36"/>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a:off x="7229475" y="1335405"/>
            <a:ext cx="225425" cy="210820"/>
          </a:xfrm>
          <a:prstGeom prst="rect">
            <a:avLst/>
          </a:prstGeom>
        </p:spPr>
      </p:pic>
      <p:sp>
        <p:nvSpPr>
          <p:cNvPr id="38" name="燕尾形 37"/>
          <p:cNvSpPr/>
          <p:nvPr>
            <p:custDataLst>
              <p:tags r:id="rId9"/>
            </p:custDataLst>
          </p:nvPr>
        </p:nvSpPr>
        <p:spPr>
          <a:xfrm>
            <a:off x="7165340" y="1376680"/>
            <a:ext cx="222250" cy="316230"/>
          </a:xfrm>
          <a:prstGeom prst="chevron">
            <a:avLst>
              <a:gd name="adj" fmla="val 50000"/>
            </a:avLst>
          </a:prstGeom>
          <a:solidFill>
            <a:srgbClr val="4BACC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39" name="TextBox 38"/>
          <p:cNvSpPr txBox="1"/>
          <p:nvPr>
            <p:custDataLst>
              <p:tags r:id="rId10"/>
            </p:custDataLst>
          </p:nvPr>
        </p:nvSpPr>
        <p:spPr>
          <a:xfrm>
            <a:off x="7786897" y="1361916"/>
            <a:ext cx="3627808" cy="570865"/>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2400" b="1" i="0" u="none" strike="noStrike" kern="0" cap="none" spc="0" normalizeH="0" baseline="0" noProof="0" dirty="0" smtClean="0">
                <a:ln>
                  <a:noFill/>
                </a:ln>
                <a:solidFill>
                  <a:srgbClr val="4BACC6">
                    <a:lumMod val="75000"/>
                  </a:srgbClr>
                </a:solidFill>
                <a:effectLst/>
                <a:uLnTx/>
                <a:uFillTx/>
                <a:latin typeface="微软雅黑" panose="020B0503020204020204" pitchFamily="34" charset="-122"/>
                <a:ea typeface="微软雅黑" panose="020B0503020204020204" pitchFamily="34" charset="-122"/>
              </a:rPr>
              <a:t>先用权规则</a:t>
            </a:r>
            <a:endParaRPr kumimoji="0" lang="zh-CN" altLang="en-US" sz="2400" b="1" i="0" u="none" strike="noStrike" kern="0" cap="none" spc="0" normalizeH="0" baseline="0" noProof="0" dirty="0" smtClean="0">
              <a:ln>
                <a:noFill/>
              </a:ln>
              <a:solidFill>
                <a:srgbClr val="4BACC6">
                  <a:lumMod val="75000"/>
                </a:srgbClr>
              </a:solidFill>
              <a:effectLst/>
              <a:uLnTx/>
              <a:uFillTx/>
              <a:latin typeface="微软雅黑" panose="020B0503020204020204" pitchFamily="34" charset="-122"/>
              <a:ea typeface="微软雅黑" panose="020B0503020204020204" pitchFamily="34" charset="-122"/>
            </a:endParaRPr>
          </a:p>
        </p:txBody>
      </p:sp>
      <p:sp>
        <p:nvSpPr>
          <p:cNvPr id="40" name="TextBox 39"/>
          <p:cNvSpPr txBox="1"/>
          <p:nvPr>
            <p:custDataLst>
              <p:tags r:id="rId11"/>
            </p:custDataLst>
          </p:nvPr>
        </p:nvSpPr>
        <p:spPr>
          <a:xfrm>
            <a:off x="7211060" y="2313305"/>
            <a:ext cx="4926330" cy="2738755"/>
          </a:xfrm>
          <a:prstGeom prst="rect">
            <a:avLst/>
          </a:prstGeom>
          <a:noFill/>
        </p:spPr>
        <p:txBody>
          <a:bodyPr wrap="square" rtlCol="0">
            <a:no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240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在专利申请日以前已经制造相同产品、使用相同方法或者已经做好制造、使用的必要准备并且仅在原有范围内继续制造、使用的，不属于侵犯专利权的行为。</a:t>
            </a:r>
            <a:endParaRPr kumimoji="0" lang="zh-CN" altLang="en-US" sz="240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56" name="矩形 55"/>
          <p:cNvSpPr/>
          <p:nvPr>
            <p:custDataLst>
              <p:tags r:id="rId12"/>
            </p:custDataLst>
          </p:nvPr>
        </p:nvSpPr>
        <p:spPr>
          <a:xfrm>
            <a:off x="3585845" y="2386330"/>
            <a:ext cx="2255520" cy="489585"/>
          </a:xfrm>
          <a:prstGeom prst="rect">
            <a:avLst/>
          </a:prstGeom>
          <a:solidFill>
            <a:srgbClr val="4BACC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57" name="TextBox 56"/>
          <p:cNvSpPr txBox="1"/>
          <p:nvPr>
            <p:custDataLst>
              <p:tags r:id="rId13"/>
            </p:custDataLst>
          </p:nvPr>
        </p:nvSpPr>
        <p:spPr>
          <a:xfrm>
            <a:off x="3394710" y="2421255"/>
            <a:ext cx="2398395" cy="460375"/>
          </a:xfrm>
          <a:prstGeom prst="rect">
            <a:avLst/>
          </a:prstGeom>
          <a:noFill/>
        </p:spPr>
        <p:txBody>
          <a:bodyPr wrap="square" rtlCol="0">
            <a:spAutoFit/>
          </a:bodyPr>
          <a:lstStyle>
            <a:defPPr>
              <a:defRPr lang="zh-CN"/>
            </a:defPPr>
            <a:lvl1pPr marR="0" lvl="0" indent="0" algn="ctr" fontAlgn="auto">
              <a:lnSpc>
                <a:spcPct val="100000"/>
              </a:lnSpc>
              <a:spcBef>
                <a:spcPts val="0"/>
              </a:spcBef>
              <a:spcAft>
                <a:spcPts val="0"/>
              </a:spcAft>
              <a:buClrTx/>
              <a:buSzTx/>
              <a:buFontTx/>
              <a:buNone/>
              <a:defRPr kumimoji="0" sz="1600" b="1" i="0" u="none" strike="noStrike" kern="0" cap="none" spc="0" normalizeH="0" baseline="0">
                <a:ln>
                  <a:noFill/>
                </a:ln>
                <a:solidFill>
                  <a:sysClr val="window" lastClr="FFFFFF"/>
                </a:solidFill>
                <a:effectLst>
                  <a:outerShdw blurRad="50800" dist="38100" dir="5400000" algn="t" rotWithShape="0">
                    <a:prstClr val="black">
                      <a:alpha val="40000"/>
                    </a:prstClr>
                  </a:outerShdw>
                </a:effectLst>
                <a:uLnTx/>
                <a:uFillTx/>
                <a:latin typeface="微软雅黑" panose="020B0503020204020204" pitchFamily="34" charset="-122"/>
                <a:ea typeface="微软雅黑" panose="020B0503020204020204"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假冒他人专利</a:t>
            </a:r>
            <a:endParaRPr kumimoji="0" lang="zh-CN" altLang="en-US" sz="24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58495"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2" name="TextBox 10"/>
          <p:cNvSpPr/>
          <p:nvPr>
            <p:custDataLst>
              <p:tags r:id="rId1"/>
            </p:custDataLst>
          </p:nvPr>
        </p:nvSpPr>
        <p:spPr>
          <a:xfrm>
            <a:off x="1818640" y="1160780"/>
            <a:ext cx="792480" cy="4713605"/>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专利权的保护范围</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2"/>
            </p:custDataLst>
          </p:nvPr>
        </p:nvSpPr>
        <p:spPr>
          <a:xfrm>
            <a:off x="837883" y="2240758"/>
            <a:ext cx="649287" cy="2676525"/>
          </a:xfrm>
          <a:prstGeom prst="rect">
            <a:avLst/>
          </a:prstGeom>
          <a:noFill/>
          <a:ln w="9525">
            <a:noFill/>
          </a:ln>
        </p:spPr>
        <p:txBody>
          <a:bodyPr lIns="144000" rIns="72000" anchor="ctr" anchorCtr="0">
            <a:sp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专利与专利权</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矩形 29"/>
          <p:cNvSpPr/>
          <p:nvPr>
            <p:custDataLst>
              <p:tags r:id="rId3"/>
            </p:custDataLst>
          </p:nvPr>
        </p:nvSpPr>
        <p:spPr>
          <a:xfrm>
            <a:off x="3330360" y="2875876"/>
            <a:ext cx="3585177" cy="2692807"/>
          </a:xfrm>
          <a:prstGeom prst="rect">
            <a:avLst/>
          </a:prstGeom>
          <a:noFill/>
          <a:ln w="25400" cap="flat" cmpd="sng" algn="ctr">
            <a:solidFill>
              <a:srgbClr val="4BACC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1" name="TextBox 30"/>
          <p:cNvSpPr txBox="1"/>
          <p:nvPr>
            <p:custDataLst>
              <p:tags r:id="rId4"/>
            </p:custDataLst>
          </p:nvPr>
        </p:nvSpPr>
        <p:spPr>
          <a:xfrm>
            <a:off x="3917368" y="3053497"/>
            <a:ext cx="2710138" cy="233045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2800" b="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下列行为不经专利权人许可而实施其专利</a:t>
            </a:r>
            <a:r>
              <a:rPr kumimoji="0" lang="zh-CN" altLang="en-US" sz="28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rPr>
              <a:t>不视为侵犯专利权</a:t>
            </a:r>
            <a:endParaRPr kumimoji="0" lang="zh-CN" altLang="en-US" sz="28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endParaRPr>
          </a:p>
        </p:txBody>
      </p:sp>
      <p:sp>
        <p:nvSpPr>
          <p:cNvPr id="32" name="TextBox 31"/>
          <p:cNvSpPr txBox="1"/>
          <p:nvPr>
            <p:custDataLst>
              <p:tags r:id="rId5"/>
            </p:custDataLst>
          </p:nvPr>
        </p:nvSpPr>
        <p:spPr>
          <a:xfrm>
            <a:off x="3027105" y="2875876"/>
            <a:ext cx="1304652" cy="1412694"/>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6600" b="0" i="0" u="none" strike="noStrike" kern="0" cap="none" spc="0" normalizeH="0" baseline="0" noProof="0" dirty="0" smtClean="0">
                <a:ln>
                  <a:noFill/>
                </a:ln>
                <a:solidFill>
                  <a:sysClr val="windowText" lastClr="000000">
                    <a:lumMod val="75000"/>
                    <a:lumOff val="25000"/>
                  </a:sysClr>
                </a:solidFill>
                <a:effectLst/>
                <a:uLnTx/>
                <a:uFillTx/>
                <a:latin typeface="MS Gothic" panose="020B0609070205080204" pitchFamily="49" charset="-128"/>
                <a:ea typeface="MS Gothic" panose="020B0609070205080204" pitchFamily="49" charset="-128"/>
                <a:cs typeface="Arial" panose="020B0604020202020204" pitchFamily="34" charset="0"/>
              </a:rPr>
              <a:t>“</a:t>
            </a:r>
            <a:endParaRPr kumimoji="0" lang="en-US" altLang="zh-CN" sz="6600" b="0" i="0" u="none" strike="noStrike" kern="0" cap="none" spc="0" normalizeH="0" baseline="0" noProof="0" dirty="0">
              <a:ln>
                <a:noFill/>
              </a:ln>
              <a:solidFill>
                <a:sysClr val="windowText" lastClr="000000">
                  <a:lumMod val="75000"/>
                  <a:lumOff val="25000"/>
                </a:sysClr>
              </a:solidFill>
              <a:effectLst/>
              <a:uLnTx/>
              <a:uFillTx/>
              <a:latin typeface="MS Gothic" panose="020B0609070205080204" pitchFamily="49" charset="-128"/>
              <a:ea typeface="MS Gothic" panose="020B0609070205080204" pitchFamily="49" charset="-128"/>
              <a:cs typeface="Arial" panose="020B0604020202020204" pitchFamily="34" charset="0"/>
            </a:endParaRPr>
          </a:p>
        </p:txBody>
      </p:sp>
      <p:sp>
        <p:nvSpPr>
          <p:cNvPr id="33" name="TextBox 32"/>
          <p:cNvSpPr txBox="1"/>
          <p:nvPr>
            <p:custDataLst>
              <p:tags r:id="rId6"/>
            </p:custDataLst>
          </p:nvPr>
        </p:nvSpPr>
        <p:spPr>
          <a:xfrm>
            <a:off x="5689731" y="4862336"/>
            <a:ext cx="833049" cy="1412694"/>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marL="0" marR="0" lvl="0" indent="0" defTabSz="914400" eaLnBrk="1" fontAlgn="auto" latinLnBrk="0" hangingPunct="1">
              <a:lnSpc>
                <a:spcPct val="130000"/>
              </a:lnSpc>
              <a:spcBef>
                <a:spcPts val="0"/>
              </a:spcBef>
              <a:spcAft>
                <a:spcPts val="0"/>
              </a:spcAft>
              <a:buClrTx/>
              <a:buSzTx/>
              <a:buFontTx/>
              <a:buNone/>
              <a:defRPr/>
            </a:pPr>
            <a:r>
              <a:rPr kumimoji="0" lang="en-US" altLang="zh-CN" sz="6600" b="0" i="0" u="none" strike="noStrike" kern="0" cap="none" spc="0" normalizeH="0" baseline="0" noProof="0" dirty="0" smtClean="0">
                <a:ln>
                  <a:noFill/>
                </a:ln>
                <a:solidFill>
                  <a:sysClr val="windowText" lastClr="000000">
                    <a:lumMod val="75000"/>
                    <a:lumOff val="25000"/>
                  </a:sysClr>
                </a:solidFill>
                <a:effectLst/>
                <a:uLnTx/>
                <a:uFillTx/>
                <a:latin typeface="MS Gothic" panose="020B0609070205080204" pitchFamily="49" charset="-128"/>
                <a:ea typeface="MS Gothic" panose="020B0609070205080204" pitchFamily="49" charset="-128"/>
                <a:cs typeface="Arial" panose="020B0604020202020204" pitchFamily="34" charset="0"/>
              </a:rPr>
              <a:t>”</a:t>
            </a:r>
            <a:endParaRPr kumimoji="0" lang="en-US" altLang="zh-CN" sz="6600" b="0" i="0" u="none" strike="noStrike" kern="0" cap="none" spc="0" normalizeH="0" baseline="0" noProof="0" dirty="0">
              <a:ln>
                <a:noFill/>
              </a:ln>
              <a:solidFill>
                <a:sysClr val="windowText" lastClr="000000">
                  <a:lumMod val="75000"/>
                  <a:lumOff val="25000"/>
                </a:sysClr>
              </a:solidFill>
              <a:effectLst/>
              <a:uLnTx/>
              <a:uFillTx/>
              <a:latin typeface="MS Gothic" panose="020B0609070205080204" pitchFamily="49" charset="-128"/>
              <a:ea typeface="MS Gothic" panose="020B0609070205080204" pitchFamily="49" charset="-128"/>
              <a:cs typeface="Arial" panose="020B0604020202020204" pitchFamily="34" charset="0"/>
            </a:endParaRPr>
          </a:p>
        </p:txBody>
      </p:sp>
      <p:pic>
        <p:nvPicPr>
          <p:cNvPr id="37" name="图片 36"/>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a:off x="7229475" y="1335405"/>
            <a:ext cx="225425" cy="210820"/>
          </a:xfrm>
          <a:prstGeom prst="rect">
            <a:avLst/>
          </a:prstGeom>
        </p:spPr>
      </p:pic>
      <p:sp>
        <p:nvSpPr>
          <p:cNvPr id="38" name="燕尾形 37"/>
          <p:cNvSpPr/>
          <p:nvPr>
            <p:custDataLst>
              <p:tags r:id="rId9"/>
            </p:custDataLst>
          </p:nvPr>
        </p:nvSpPr>
        <p:spPr>
          <a:xfrm>
            <a:off x="7165340" y="1376680"/>
            <a:ext cx="222250" cy="316230"/>
          </a:xfrm>
          <a:prstGeom prst="chevron">
            <a:avLst>
              <a:gd name="adj" fmla="val 50000"/>
            </a:avLst>
          </a:prstGeom>
          <a:solidFill>
            <a:srgbClr val="4BACC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39" name="TextBox 38"/>
          <p:cNvSpPr txBox="1"/>
          <p:nvPr>
            <p:custDataLst>
              <p:tags r:id="rId10"/>
            </p:custDataLst>
          </p:nvPr>
        </p:nvSpPr>
        <p:spPr>
          <a:xfrm>
            <a:off x="7534802" y="1196816"/>
            <a:ext cx="3627808" cy="570865"/>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2400" b="1" i="0" u="none" strike="noStrike" kern="0" cap="none" spc="0" normalizeH="0" baseline="0" noProof="0" dirty="0" smtClean="0">
                <a:ln>
                  <a:noFill/>
                </a:ln>
                <a:solidFill>
                  <a:srgbClr val="4BACC6">
                    <a:lumMod val="75000"/>
                  </a:srgbClr>
                </a:solidFill>
                <a:effectLst/>
                <a:uLnTx/>
                <a:uFillTx/>
                <a:latin typeface="微软雅黑" panose="020B0503020204020204" pitchFamily="34" charset="-122"/>
                <a:ea typeface="微软雅黑" panose="020B0503020204020204" pitchFamily="34" charset="-122"/>
              </a:rPr>
              <a:t>临时过境规则</a:t>
            </a:r>
            <a:endParaRPr kumimoji="0" lang="zh-CN" altLang="en-US" sz="2400" b="1" i="0" u="none" strike="noStrike" kern="0" cap="none" spc="0" normalizeH="0" baseline="0" noProof="0" dirty="0" smtClean="0">
              <a:ln>
                <a:noFill/>
              </a:ln>
              <a:solidFill>
                <a:srgbClr val="4BACC6">
                  <a:lumMod val="75000"/>
                </a:srgbClr>
              </a:solidFill>
              <a:effectLst/>
              <a:uLnTx/>
              <a:uFillTx/>
              <a:latin typeface="微软雅黑" panose="020B0503020204020204" pitchFamily="34" charset="-122"/>
              <a:ea typeface="微软雅黑" panose="020B0503020204020204" pitchFamily="34" charset="-122"/>
            </a:endParaRPr>
          </a:p>
        </p:txBody>
      </p:sp>
      <p:sp>
        <p:nvSpPr>
          <p:cNvPr id="40" name="TextBox 39"/>
          <p:cNvSpPr txBox="1"/>
          <p:nvPr>
            <p:custDataLst>
              <p:tags r:id="rId11"/>
            </p:custDataLst>
          </p:nvPr>
        </p:nvSpPr>
        <p:spPr>
          <a:xfrm>
            <a:off x="7369810" y="2096770"/>
            <a:ext cx="4525645" cy="3912870"/>
          </a:xfrm>
          <a:prstGeom prst="rect">
            <a:avLst/>
          </a:prstGeom>
          <a:noFill/>
        </p:spPr>
        <p:txBody>
          <a:bodyPr wrap="square" rtlCol="0">
            <a:no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240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临时通过中国领陆、领水、领空的外国运输工具，依照其所属国同中国签订的协议或者共同参加的国际条约，或者依照互惠原则，为运输工具</a:t>
            </a:r>
            <a:r>
              <a:rPr kumimoji="0" lang="zh-CN" altLang="en-US" sz="24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rPr>
              <a:t>自身所需要</a:t>
            </a:r>
            <a:r>
              <a:rPr kumimoji="0" lang="zh-CN" altLang="en-US" sz="240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而在其装置和设备中使用有关专利，不用得到专利权人许可。</a:t>
            </a:r>
            <a:endParaRPr kumimoji="0" lang="zh-CN" altLang="en-US" sz="240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56" name="矩形 55"/>
          <p:cNvSpPr/>
          <p:nvPr>
            <p:custDataLst>
              <p:tags r:id="rId12"/>
            </p:custDataLst>
          </p:nvPr>
        </p:nvSpPr>
        <p:spPr>
          <a:xfrm>
            <a:off x="3585845" y="2386330"/>
            <a:ext cx="2255520" cy="489585"/>
          </a:xfrm>
          <a:prstGeom prst="rect">
            <a:avLst/>
          </a:prstGeom>
          <a:solidFill>
            <a:srgbClr val="4BACC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57" name="TextBox 56"/>
          <p:cNvSpPr txBox="1"/>
          <p:nvPr>
            <p:custDataLst>
              <p:tags r:id="rId13"/>
            </p:custDataLst>
          </p:nvPr>
        </p:nvSpPr>
        <p:spPr>
          <a:xfrm>
            <a:off x="3394710" y="2421255"/>
            <a:ext cx="2398395" cy="460375"/>
          </a:xfrm>
          <a:prstGeom prst="rect">
            <a:avLst/>
          </a:prstGeom>
          <a:noFill/>
        </p:spPr>
        <p:txBody>
          <a:bodyPr wrap="square" rtlCol="0">
            <a:spAutoFit/>
          </a:bodyPr>
          <a:lstStyle>
            <a:defPPr>
              <a:defRPr lang="zh-CN"/>
            </a:defPPr>
            <a:lvl1pPr marR="0" lvl="0" indent="0" algn="ctr" fontAlgn="auto">
              <a:lnSpc>
                <a:spcPct val="100000"/>
              </a:lnSpc>
              <a:spcBef>
                <a:spcPts val="0"/>
              </a:spcBef>
              <a:spcAft>
                <a:spcPts val="0"/>
              </a:spcAft>
              <a:buClrTx/>
              <a:buSzTx/>
              <a:buFontTx/>
              <a:buNone/>
              <a:defRPr kumimoji="0" sz="1600" b="1" i="0" u="none" strike="noStrike" kern="0" cap="none" spc="0" normalizeH="0" baseline="0">
                <a:ln>
                  <a:noFill/>
                </a:ln>
                <a:solidFill>
                  <a:sysClr val="window" lastClr="FFFFFF"/>
                </a:solidFill>
                <a:effectLst>
                  <a:outerShdw blurRad="50800" dist="38100" dir="5400000" algn="t" rotWithShape="0">
                    <a:prstClr val="black">
                      <a:alpha val="40000"/>
                    </a:prstClr>
                  </a:outerShdw>
                </a:effectLst>
                <a:uLnTx/>
                <a:uFillTx/>
                <a:latin typeface="微软雅黑" panose="020B0503020204020204" pitchFamily="34" charset="-122"/>
                <a:ea typeface="微软雅黑" panose="020B0503020204020204"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假冒他人专利</a:t>
            </a:r>
            <a:endParaRPr kumimoji="0" lang="zh-CN" altLang="en-US" sz="24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58495"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2" name="TextBox 10"/>
          <p:cNvSpPr/>
          <p:nvPr>
            <p:custDataLst>
              <p:tags r:id="rId1"/>
            </p:custDataLst>
          </p:nvPr>
        </p:nvSpPr>
        <p:spPr>
          <a:xfrm>
            <a:off x="1818640" y="1160780"/>
            <a:ext cx="792480" cy="4713605"/>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专利权的保护范围</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2"/>
            </p:custDataLst>
          </p:nvPr>
        </p:nvSpPr>
        <p:spPr>
          <a:xfrm>
            <a:off x="837883" y="2240758"/>
            <a:ext cx="649287" cy="2676525"/>
          </a:xfrm>
          <a:prstGeom prst="rect">
            <a:avLst/>
          </a:prstGeom>
          <a:noFill/>
          <a:ln w="9525">
            <a:noFill/>
          </a:ln>
        </p:spPr>
        <p:txBody>
          <a:bodyPr lIns="144000" rIns="72000" anchor="ctr" anchorCtr="0">
            <a:sp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专利与专利权</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矩形 29"/>
          <p:cNvSpPr/>
          <p:nvPr>
            <p:custDataLst>
              <p:tags r:id="rId3"/>
            </p:custDataLst>
          </p:nvPr>
        </p:nvSpPr>
        <p:spPr>
          <a:xfrm>
            <a:off x="3330360" y="2875876"/>
            <a:ext cx="3585177" cy="2692807"/>
          </a:xfrm>
          <a:prstGeom prst="rect">
            <a:avLst/>
          </a:prstGeom>
          <a:noFill/>
          <a:ln w="25400" cap="flat" cmpd="sng" algn="ctr">
            <a:solidFill>
              <a:srgbClr val="4BACC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1" name="TextBox 30"/>
          <p:cNvSpPr txBox="1"/>
          <p:nvPr>
            <p:custDataLst>
              <p:tags r:id="rId4"/>
            </p:custDataLst>
          </p:nvPr>
        </p:nvSpPr>
        <p:spPr>
          <a:xfrm>
            <a:off x="3917368" y="3053497"/>
            <a:ext cx="2710138" cy="233045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2800" b="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下列行为不经专利权人许可而实施其专利</a:t>
            </a:r>
            <a:r>
              <a:rPr kumimoji="0" lang="zh-CN" altLang="en-US" sz="28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rPr>
              <a:t>不视为侵犯专利权</a:t>
            </a:r>
            <a:endParaRPr kumimoji="0" lang="zh-CN" altLang="en-US" sz="28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endParaRPr>
          </a:p>
        </p:txBody>
      </p:sp>
      <p:sp>
        <p:nvSpPr>
          <p:cNvPr id="32" name="TextBox 31"/>
          <p:cNvSpPr txBox="1"/>
          <p:nvPr>
            <p:custDataLst>
              <p:tags r:id="rId5"/>
            </p:custDataLst>
          </p:nvPr>
        </p:nvSpPr>
        <p:spPr>
          <a:xfrm>
            <a:off x="3027105" y="2875876"/>
            <a:ext cx="1304652" cy="1412694"/>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6600" b="0" i="0" u="none" strike="noStrike" kern="0" cap="none" spc="0" normalizeH="0" baseline="0" noProof="0" dirty="0" smtClean="0">
                <a:ln>
                  <a:noFill/>
                </a:ln>
                <a:solidFill>
                  <a:sysClr val="windowText" lastClr="000000">
                    <a:lumMod val="75000"/>
                    <a:lumOff val="25000"/>
                  </a:sysClr>
                </a:solidFill>
                <a:effectLst/>
                <a:uLnTx/>
                <a:uFillTx/>
                <a:latin typeface="MS Gothic" panose="020B0609070205080204" pitchFamily="49" charset="-128"/>
                <a:ea typeface="MS Gothic" panose="020B0609070205080204" pitchFamily="49" charset="-128"/>
                <a:cs typeface="Arial" panose="020B0604020202020204" pitchFamily="34" charset="0"/>
              </a:rPr>
              <a:t>“</a:t>
            </a:r>
            <a:endParaRPr kumimoji="0" lang="en-US" altLang="zh-CN" sz="6600" b="0" i="0" u="none" strike="noStrike" kern="0" cap="none" spc="0" normalizeH="0" baseline="0" noProof="0" dirty="0">
              <a:ln>
                <a:noFill/>
              </a:ln>
              <a:solidFill>
                <a:sysClr val="windowText" lastClr="000000">
                  <a:lumMod val="75000"/>
                  <a:lumOff val="25000"/>
                </a:sysClr>
              </a:solidFill>
              <a:effectLst/>
              <a:uLnTx/>
              <a:uFillTx/>
              <a:latin typeface="MS Gothic" panose="020B0609070205080204" pitchFamily="49" charset="-128"/>
              <a:ea typeface="MS Gothic" panose="020B0609070205080204" pitchFamily="49" charset="-128"/>
              <a:cs typeface="Arial" panose="020B0604020202020204" pitchFamily="34" charset="0"/>
            </a:endParaRPr>
          </a:p>
        </p:txBody>
      </p:sp>
      <p:sp>
        <p:nvSpPr>
          <p:cNvPr id="33" name="TextBox 32"/>
          <p:cNvSpPr txBox="1"/>
          <p:nvPr>
            <p:custDataLst>
              <p:tags r:id="rId6"/>
            </p:custDataLst>
          </p:nvPr>
        </p:nvSpPr>
        <p:spPr>
          <a:xfrm>
            <a:off x="5689731" y="4862336"/>
            <a:ext cx="833049" cy="1412694"/>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marL="0" marR="0" lvl="0" indent="0" defTabSz="914400" eaLnBrk="1" fontAlgn="auto" latinLnBrk="0" hangingPunct="1">
              <a:lnSpc>
                <a:spcPct val="130000"/>
              </a:lnSpc>
              <a:spcBef>
                <a:spcPts val="0"/>
              </a:spcBef>
              <a:spcAft>
                <a:spcPts val="0"/>
              </a:spcAft>
              <a:buClrTx/>
              <a:buSzTx/>
              <a:buFontTx/>
              <a:buNone/>
              <a:defRPr/>
            </a:pPr>
            <a:r>
              <a:rPr kumimoji="0" lang="en-US" altLang="zh-CN" sz="6600" b="0" i="0" u="none" strike="noStrike" kern="0" cap="none" spc="0" normalizeH="0" baseline="0" noProof="0" dirty="0" smtClean="0">
                <a:ln>
                  <a:noFill/>
                </a:ln>
                <a:solidFill>
                  <a:sysClr val="windowText" lastClr="000000">
                    <a:lumMod val="75000"/>
                    <a:lumOff val="25000"/>
                  </a:sysClr>
                </a:solidFill>
                <a:effectLst/>
                <a:uLnTx/>
                <a:uFillTx/>
                <a:latin typeface="MS Gothic" panose="020B0609070205080204" pitchFamily="49" charset="-128"/>
                <a:ea typeface="MS Gothic" panose="020B0609070205080204" pitchFamily="49" charset="-128"/>
                <a:cs typeface="Arial" panose="020B0604020202020204" pitchFamily="34" charset="0"/>
              </a:rPr>
              <a:t>”</a:t>
            </a:r>
            <a:endParaRPr kumimoji="0" lang="en-US" altLang="zh-CN" sz="6600" b="0" i="0" u="none" strike="noStrike" kern="0" cap="none" spc="0" normalizeH="0" baseline="0" noProof="0" dirty="0">
              <a:ln>
                <a:noFill/>
              </a:ln>
              <a:solidFill>
                <a:sysClr val="windowText" lastClr="000000">
                  <a:lumMod val="75000"/>
                  <a:lumOff val="25000"/>
                </a:sysClr>
              </a:solidFill>
              <a:effectLst/>
              <a:uLnTx/>
              <a:uFillTx/>
              <a:latin typeface="MS Gothic" panose="020B0609070205080204" pitchFamily="49" charset="-128"/>
              <a:ea typeface="MS Gothic" panose="020B0609070205080204" pitchFamily="49" charset="-128"/>
              <a:cs typeface="Arial" panose="020B0604020202020204" pitchFamily="34" charset="0"/>
            </a:endParaRPr>
          </a:p>
        </p:txBody>
      </p:sp>
      <p:pic>
        <p:nvPicPr>
          <p:cNvPr id="37" name="图片 36"/>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a:off x="7229475" y="1335405"/>
            <a:ext cx="225425" cy="210820"/>
          </a:xfrm>
          <a:prstGeom prst="rect">
            <a:avLst/>
          </a:prstGeom>
        </p:spPr>
      </p:pic>
      <p:sp>
        <p:nvSpPr>
          <p:cNvPr id="38" name="燕尾形 37"/>
          <p:cNvSpPr/>
          <p:nvPr>
            <p:custDataLst>
              <p:tags r:id="rId9"/>
            </p:custDataLst>
          </p:nvPr>
        </p:nvSpPr>
        <p:spPr>
          <a:xfrm>
            <a:off x="7165340" y="1376680"/>
            <a:ext cx="222250" cy="316230"/>
          </a:xfrm>
          <a:prstGeom prst="chevron">
            <a:avLst>
              <a:gd name="adj" fmla="val 50000"/>
            </a:avLst>
          </a:prstGeom>
          <a:solidFill>
            <a:srgbClr val="4BACC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39" name="TextBox 38"/>
          <p:cNvSpPr txBox="1"/>
          <p:nvPr>
            <p:custDataLst>
              <p:tags r:id="rId10"/>
            </p:custDataLst>
          </p:nvPr>
        </p:nvSpPr>
        <p:spPr>
          <a:xfrm>
            <a:off x="7534802" y="1196816"/>
            <a:ext cx="3627808" cy="570865"/>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2400" b="1" i="0" u="none" strike="noStrike" kern="0" cap="none" spc="0" normalizeH="0" baseline="0" noProof="0" dirty="0" smtClean="0">
                <a:ln>
                  <a:noFill/>
                </a:ln>
                <a:solidFill>
                  <a:srgbClr val="4BACC6">
                    <a:lumMod val="75000"/>
                  </a:srgbClr>
                </a:solidFill>
                <a:effectLst/>
                <a:uLnTx/>
                <a:uFillTx/>
                <a:latin typeface="微软雅黑" panose="020B0503020204020204" pitchFamily="34" charset="-122"/>
                <a:ea typeface="微软雅黑" panose="020B0503020204020204" pitchFamily="34" charset="-122"/>
              </a:rPr>
              <a:t>合理使用规则</a:t>
            </a:r>
            <a:endParaRPr kumimoji="0" lang="zh-CN" altLang="en-US" sz="2400" b="1" i="0" u="none" strike="noStrike" kern="0" cap="none" spc="0" normalizeH="0" baseline="0" noProof="0" dirty="0" smtClean="0">
              <a:ln>
                <a:noFill/>
              </a:ln>
              <a:solidFill>
                <a:srgbClr val="4BACC6">
                  <a:lumMod val="75000"/>
                </a:srgbClr>
              </a:solidFill>
              <a:effectLst/>
              <a:uLnTx/>
              <a:uFillTx/>
              <a:latin typeface="微软雅黑" panose="020B0503020204020204" pitchFamily="34" charset="-122"/>
              <a:ea typeface="微软雅黑" panose="020B0503020204020204" pitchFamily="34" charset="-122"/>
            </a:endParaRPr>
          </a:p>
        </p:txBody>
      </p:sp>
      <p:sp>
        <p:nvSpPr>
          <p:cNvPr id="40" name="TextBox 39"/>
          <p:cNvSpPr txBox="1"/>
          <p:nvPr>
            <p:custDataLst>
              <p:tags r:id="rId11"/>
            </p:custDataLst>
          </p:nvPr>
        </p:nvSpPr>
        <p:spPr>
          <a:xfrm>
            <a:off x="7369810" y="2096770"/>
            <a:ext cx="4525645" cy="3912870"/>
          </a:xfrm>
          <a:prstGeom prst="rect">
            <a:avLst/>
          </a:prstGeom>
          <a:noFill/>
        </p:spPr>
        <p:txBody>
          <a:bodyPr wrap="square" rtlCol="0">
            <a:no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240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专为科学研究和实验而使用有关专利不属于侵权行为。</a:t>
            </a:r>
            <a:endParaRPr kumimoji="0" lang="zh-CN" altLang="en-US" sz="240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30000"/>
              </a:lnSpc>
              <a:spcBef>
                <a:spcPts val="0"/>
              </a:spcBef>
              <a:spcAft>
                <a:spcPts val="0"/>
              </a:spcAft>
              <a:buClrTx/>
              <a:buSzTx/>
              <a:buFontTx/>
              <a:buNone/>
              <a:defRPr/>
            </a:pPr>
            <a:r>
              <a:rPr kumimoji="0" lang="zh-CN" altLang="en-US" sz="240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 即在实验室条件下，为了在已有专利技术的基础上探索新的发明创造，演示性地利用有关专利，或者考察验证有关专利的技术效果而利用有关的专利技术。</a:t>
            </a:r>
            <a:endParaRPr kumimoji="0" lang="zh-CN" altLang="en-US" sz="240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56" name="矩形 55"/>
          <p:cNvSpPr/>
          <p:nvPr>
            <p:custDataLst>
              <p:tags r:id="rId12"/>
            </p:custDataLst>
          </p:nvPr>
        </p:nvSpPr>
        <p:spPr>
          <a:xfrm>
            <a:off x="3585845" y="2386330"/>
            <a:ext cx="2255520" cy="489585"/>
          </a:xfrm>
          <a:prstGeom prst="rect">
            <a:avLst/>
          </a:prstGeom>
          <a:solidFill>
            <a:srgbClr val="4BACC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57" name="TextBox 56"/>
          <p:cNvSpPr txBox="1"/>
          <p:nvPr>
            <p:custDataLst>
              <p:tags r:id="rId13"/>
            </p:custDataLst>
          </p:nvPr>
        </p:nvSpPr>
        <p:spPr>
          <a:xfrm>
            <a:off x="3394710" y="2421255"/>
            <a:ext cx="2398395" cy="460375"/>
          </a:xfrm>
          <a:prstGeom prst="rect">
            <a:avLst/>
          </a:prstGeom>
          <a:noFill/>
        </p:spPr>
        <p:txBody>
          <a:bodyPr wrap="square" rtlCol="0">
            <a:spAutoFit/>
          </a:bodyPr>
          <a:lstStyle>
            <a:defPPr>
              <a:defRPr lang="zh-CN"/>
            </a:defPPr>
            <a:lvl1pPr marR="0" lvl="0" indent="0" algn="ctr" fontAlgn="auto">
              <a:lnSpc>
                <a:spcPct val="100000"/>
              </a:lnSpc>
              <a:spcBef>
                <a:spcPts val="0"/>
              </a:spcBef>
              <a:spcAft>
                <a:spcPts val="0"/>
              </a:spcAft>
              <a:buClrTx/>
              <a:buSzTx/>
              <a:buFontTx/>
              <a:buNone/>
              <a:defRPr kumimoji="0" sz="1600" b="1" i="0" u="none" strike="noStrike" kern="0" cap="none" spc="0" normalizeH="0" baseline="0">
                <a:ln>
                  <a:noFill/>
                </a:ln>
                <a:solidFill>
                  <a:sysClr val="window" lastClr="FFFFFF"/>
                </a:solidFill>
                <a:effectLst>
                  <a:outerShdw blurRad="50800" dist="38100" dir="5400000" algn="t" rotWithShape="0">
                    <a:prstClr val="black">
                      <a:alpha val="40000"/>
                    </a:prstClr>
                  </a:outerShdw>
                </a:effectLst>
                <a:uLnTx/>
                <a:uFillTx/>
                <a:latin typeface="微软雅黑" panose="020B0503020204020204" pitchFamily="34" charset="-122"/>
                <a:ea typeface="微软雅黑" panose="020B0503020204020204"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假冒他人专利</a:t>
            </a:r>
            <a:endParaRPr kumimoji="0" lang="zh-CN" altLang="en-US" sz="24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58495"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2" name="TextBox 10"/>
          <p:cNvSpPr/>
          <p:nvPr>
            <p:custDataLst>
              <p:tags r:id="rId1"/>
            </p:custDataLst>
          </p:nvPr>
        </p:nvSpPr>
        <p:spPr>
          <a:xfrm>
            <a:off x="1818640" y="1160780"/>
            <a:ext cx="792480" cy="4713605"/>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专利权的保护范围</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2"/>
            </p:custDataLst>
          </p:nvPr>
        </p:nvSpPr>
        <p:spPr>
          <a:xfrm>
            <a:off x="837883" y="2240758"/>
            <a:ext cx="649287" cy="2676525"/>
          </a:xfrm>
          <a:prstGeom prst="rect">
            <a:avLst/>
          </a:prstGeom>
          <a:noFill/>
          <a:ln w="9525">
            <a:noFill/>
          </a:ln>
        </p:spPr>
        <p:txBody>
          <a:bodyPr lIns="144000" rIns="72000" anchor="ctr" anchorCtr="0">
            <a:sp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专利与专利权</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矩形 29"/>
          <p:cNvSpPr/>
          <p:nvPr>
            <p:custDataLst>
              <p:tags r:id="rId3"/>
            </p:custDataLst>
          </p:nvPr>
        </p:nvSpPr>
        <p:spPr>
          <a:xfrm>
            <a:off x="3330360" y="2875876"/>
            <a:ext cx="3585177" cy="2692807"/>
          </a:xfrm>
          <a:prstGeom prst="rect">
            <a:avLst/>
          </a:prstGeom>
          <a:noFill/>
          <a:ln w="25400" cap="flat" cmpd="sng" algn="ctr">
            <a:solidFill>
              <a:srgbClr val="4BACC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1" name="TextBox 30"/>
          <p:cNvSpPr txBox="1"/>
          <p:nvPr>
            <p:custDataLst>
              <p:tags r:id="rId4"/>
            </p:custDataLst>
          </p:nvPr>
        </p:nvSpPr>
        <p:spPr>
          <a:xfrm>
            <a:off x="3917368" y="3053497"/>
            <a:ext cx="2710138" cy="233045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2800" b="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下列行为不经专利权人许可而实施其专利</a:t>
            </a:r>
            <a:r>
              <a:rPr kumimoji="0" lang="zh-CN" altLang="en-US" sz="28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rPr>
              <a:t>不视为侵犯专利权</a:t>
            </a:r>
            <a:endParaRPr kumimoji="0" lang="zh-CN" altLang="en-US" sz="28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endParaRPr>
          </a:p>
        </p:txBody>
      </p:sp>
      <p:sp>
        <p:nvSpPr>
          <p:cNvPr id="32" name="TextBox 31"/>
          <p:cNvSpPr txBox="1"/>
          <p:nvPr>
            <p:custDataLst>
              <p:tags r:id="rId5"/>
            </p:custDataLst>
          </p:nvPr>
        </p:nvSpPr>
        <p:spPr>
          <a:xfrm>
            <a:off x="3027105" y="2875876"/>
            <a:ext cx="1304652" cy="1412694"/>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6600" b="0" i="0" u="none" strike="noStrike" kern="0" cap="none" spc="0" normalizeH="0" baseline="0" noProof="0" dirty="0" smtClean="0">
                <a:ln>
                  <a:noFill/>
                </a:ln>
                <a:solidFill>
                  <a:sysClr val="windowText" lastClr="000000">
                    <a:lumMod val="75000"/>
                    <a:lumOff val="25000"/>
                  </a:sysClr>
                </a:solidFill>
                <a:effectLst/>
                <a:uLnTx/>
                <a:uFillTx/>
                <a:latin typeface="MS Gothic" panose="020B0609070205080204" pitchFamily="49" charset="-128"/>
                <a:ea typeface="MS Gothic" panose="020B0609070205080204" pitchFamily="49" charset="-128"/>
                <a:cs typeface="Arial" panose="020B0604020202020204" pitchFamily="34" charset="0"/>
              </a:rPr>
              <a:t>“</a:t>
            </a:r>
            <a:endParaRPr kumimoji="0" lang="en-US" altLang="zh-CN" sz="6600" b="0" i="0" u="none" strike="noStrike" kern="0" cap="none" spc="0" normalizeH="0" baseline="0" noProof="0" dirty="0">
              <a:ln>
                <a:noFill/>
              </a:ln>
              <a:solidFill>
                <a:sysClr val="windowText" lastClr="000000">
                  <a:lumMod val="75000"/>
                  <a:lumOff val="25000"/>
                </a:sysClr>
              </a:solidFill>
              <a:effectLst/>
              <a:uLnTx/>
              <a:uFillTx/>
              <a:latin typeface="MS Gothic" panose="020B0609070205080204" pitchFamily="49" charset="-128"/>
              <a:ea typeface="MS Gothic" panose="020B0609070205080204" pitchFamily="49" charset="-128"/>
              <a:cs typeface="Arial" panose="020B0604020202020204" pitchFamily="34" charset="0"/>
            </a:endParaRPr>
          </a:p>
        </p:txBody>
      </p:sp>
      <p:sp>
        <p:nvSpPr>
          <p:cNvPr id="33" name="TextBox 32"/>
          <p:cNvSpPr txBox="1"/>
          <p:nvPr>
            <p:custDataLst>
              <p:tags r:id="rId6"/>
            </p:custDataLst>
          </p:nvPr>
        </p:nvSpPr>
        <p:spPr>
          <a:xfrm>
            <a:off x="5689731" y="4862336"/>
            <a:ext cx="833049" cy="1412694"/>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marL="0" marR="0" lvl="0" indent="0" defTabSz="914400" eaLnBrk="1" fontAlgn="auto" latinLnBrk="0" hangingPunct="1">
              <a:lnSpc>
                <a:spcPct val="130000"/>
              </a:lnSpc>
              <a:spcBef>
                <a:spcPts val="0"/>
              </a:spcBef>
              <a:spcAft>
                <a:spcPts val="0"/>
              </a:spcAft>
              <a:buClrTx/>
              <a:buSzTx/>
              <a:buFontTx/>
              <a:buNone/>
              <a:defRPr/>
            </a:pPr>
            <a:r>
              <a:rPr kumimoji="0" lang="en-US" altLang="zh-CN" sz="6600" b="0" i="0" u="none" strike="noStrike" kern="0" cap="none" spc="0" normalizeH="0" baseline="0" noProof="0" dirty="0" smtClean="0">
                <a:ln>
                  <a:noFill/>
                </a:ln>
                <a:solidFill>
                  <a:sysClr val="windowText" lastClr="000000">
                    <a:lumMod val="75000"/>
                    <a:lumOff val="25000"/>
                  </a:sysClr>
                </a:solidFill>
                <a:effectLst/>
                <a:uLnTx/>
                <a:uFillTx/>
                <a:latin typeface="MS Gothic" panose="020B0609070205080204" pitchFamily="49" charset="-128"/>
                <a:ea typeface="MS Gothic" panose="020B0609070205080204" pitchFamily="49" charset="-128"/>
                <a:cs typeface="Arial" panose="020B0604020202020204" pitchFamily="34" charset="0"/>
              </a:rPr>
              <a:t>”</a:t>
            </a:r>
            <a:endParaRPr kumimoji="0" lang="en-US" altLang="zh-CN" sz="6600" b="0" i="0" u="none" strike="noStrike" kern="0" cap="none" spc="0" normalizeH="0" baseline="0" noProof="0" dirty="0">
              <a:ln>
                <a:noFill/>
              </a:ln>
              <a:solidFill>
                <a:sysClr val="windowText" lastClr="000000">
                  <a:lumMod val="75000"/>
                  <a:lumOff val="25000"/>
                </a:sysClr>
              </a:solidFill>
              <a:effectLst/>
              <a:uLnTx/>
              <a:uFillTx/>
              <a:latin typeface="MS Gothic" panose="020B0609070205080204" pitchFamily="49" charset="-128"/>
              <a:ea typeface="MS Gothic" panose="020B0609070205080204" pitchFamily="49" charset="-128"/>
              <a:cs typeface="Arial" panose="020B0604020202020204" pitchFamily="34" charset="0"/>
            </a:endParaRPr>
          </a:p>
        </p:txBody>
      </p:sp>
      <p:sp>
        <p:nvSpPr>
          <p:cNvPr id="40" name="TextBox 39"/>
          <p:cNvSpPr txBox="1"/>
          <p:nvPr>
            <p:custDataLst>
              <p:tags r:id="rId7"/>
            </p:custDataLst>
          </p:nvPr>
        </p:nvSpPr>
        <p:spPr>
          <a:xfrm>
            <a:off x="7369810" y="1772920"/>
            <a:ext cx="4525645" cy="3912870"/>
          </a:xfrm>
          <a:prstGeom prst="rect">
            <a:avLst/>
          </a:prstGeom>
          <a:noFill/>
        </p:spPr>
        <p:txBody>
          <a:bodyPr wrap="square" rtlCol="0">
            <a:no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240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为提供行政审批所需要的信息，制造、使用、进口专利药品或者专利医疗器械的，以及专门为其制造、进口专利药品或者专利医疗器械的，不视为侵犯专利权。</a:t>
            </a:r>
            <a:endParaRPr kumimoji="0" lang="zh-CN" altLang="en-US" sz="240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56" name="矩形 55"/>
          <p:cNvSpPr/>
          <p:nvPr>
            <p:custDataLst>
              <p:tags r:id="rId8"/>
            </p:custDataLst>
          </p:nvPr>
        </p:nvSpPr>
        <p:spPr>
          <a:xfrm>
            <a:off x="3585845" y="2386330"/>
            <a:ext cx="2255520" cy="489585"/>
          </a:xfrm>
          <a:prstGeom prst="rect">
            <a:avLst/>
          </a:prstGeom>
          <a:solidFill>
            <a:srgbClr val="4BACC6">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57" name="TextBox 56"/>
          <p:cNvSpPr txBox="1"/>
          <p:nvPr>
            <p:custDataLst>
              <p:tags r:id="rId9"/>
            </p:custDataLst>
          </p:nvPr>
        </p:nvSpPr>
        <p:spPr>
          <a:xfrm>
            <a:off x="3394710" y="2421255"/>
            <a:ext cx="2398395" cy="460375"/>
          </a:xfrm>
          <a:prstGeom prst="rect">
            <a:avLst/>
          </a:prstGeom>
          <a:noFill/>
        </p:spPr>
        <p:txBody>
          <a:bodyPr wrap="square" rtlCol="0">
            <a:spAutoFit/>
          </a:bodyPr>
          <a:lstStyle>
            <a:defPPr>
              <a:defRPr lang="zh-CN"/>
            </a:defPPr>
            <a:lvl1pPr marR="0" lvl="0" indent="0" algn="ctr" fontAlgn="auto">
              <a:lnSpc>
                <a:spcPct val="100000"/>
              </a:lnSpc>
              <a:spcBef>
                <a:spcPts val="0"/>
              </a:spcBef>
              <a:spcAft>
                <a:spcPts val="0"/>
              </a:spcAft>
              <a:buClrTx/>
              <a:buSzTx/>
              <a:buFontTx/>
              <a:buNone/>
              <a:defRPr kumimoji="0" sz="1600" b="1" i="0" u="none" strike="noStrike" kern="0" cap="none" spc="0" normalizeH="0" baseline="0">
                <a:ln>
                  <a:noFill/>
                </a:ln>
                <a:solidFill>
                  <a:sysClr val="window" lastClr="FFFFFF"/>
                </a:solidFill>
                <a:effectLst>
                  <a:outerShdw blurRad="50800" dist="38100" dir="5400000" algn="t" rotWithShape="0">
                    <a:prstClr val="black">
                      <a:alpha val="40000"/>
                    </a:prstClr>
                  </a:outerShdw>
                </a:effectLst>
                <a:uLnTx/>
                <a:uFillTx/>
                <a:latin typeface="微软雅黑" panose="020B0503020204020204" pitchFamily="34" charset="-122"/>
                <a:ea typeface="微软雅黑" panose="020B0503020204020204"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假冒他人专利</a:t>
            </a:r>
            <a:endParaRPr kumimoji="0" lang="zh-CN" altLang="en-US" sz="24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18446" name="矩形 6"/>
          <p:cNvSpPr/>
          <p:nvPr>
            <p:custDataLst>
              <p:tags r:id="rId1"/>
            </p:custDataLst>
          </p:nvPr>
        </p:nvSpPr>
        <p:spPr>
          <a:xfrm>
            <a:off x="9048115" y="4797425"/>
            <a:ext cx="1609090" cy="714375"/>
          </a:xfrm>
          <a:prstGeom prst="rect">
            <a:avLst/>
          </a:prstGeom>
          <a:noFill/>
          <a:ln w="9525">
            <a:noFill/>
          </a:ln>
        </p:spPr>
        <p:txBody>
          <a:bodyPr wrap="none">
            <a:no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829310" y="765175"/>
            <a:ext cx="680085"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Oval 65"/>
          <p:cNvSpPr>
            <a:spLocks noChangeArrowheads="1"/>
          </p:cNvSpPr>
          <p:nvPr/>
        </p:nvSpPr>
        <p:spPr bwMode="auto">
          <a:xfrm flipH="1">
            <a:off x="4545330" y="5713095"/>
            <a:ext cx="5930265" cy="578485"/>
          </a:xfrm>
          <a:prstGeom prst="ellipse">
            <a:avLst/>
          </a:prstGeom>
          <a:gradFill rotWithShape="1">
            <a:gsLst>
              <a:gs pos="0">
                <a:schemeClr val="bg2">
                  <a:gamma/>
                  <a:shade val="46275"/>
                  <a:invGamma/>
                </a:schemeClr>
              </a:gs>
              <a:gs pos="100000">
                <a:schemeClr val="bg2">
                  <a:alpha val="0"/>
                </a:schemeClr>
              </a:gs>
            </a:gsLst>
            <a:path path="shape">
              <a:fillToRect l="50000" t="50000" r="50000" b="50000"/>
            </a:path>
          </a:gradFill>
          <a:ln w="9525">
            <a:noFill/>
            <a:round/>
          </a:ln>
          <a:effectLst/>
        </p:spPr>
        <p:txBody>
          <a:bodyPr wrap="none" anchor="ctr"/>
          <a:lstStyle/>
          <a:p>
            <a:pPr fontAlgn="auto">
              <a:spcBef>
                <a:spcPts val="0"/>
              </a:spcBef>
              <a:spcAft>
                <a:spcPts val="0"/>
              </a:spcAft>
              <a:defRPr/>
            </a:pPr>
            <a:endParaRPr lang="zh-CN" altLang="en-US">
              <a:latin typeface="Arial" panose="020B0604020202020204" pitchFamily="34" charset="0"/>
              <a:ea typeface="+mn-ea"/>
            </a:endParaRPr>
          </a:p>
        </p:txBody>
      </p:sp>
      <p:grpSp>
        <p:nvGrpSpPr>
          <p:cNvPr id="34" name="组合 33"/>
          <p:cNvGrpSpPr/>
          <p:nvPr/>
        </p:nvGrpSpPr>
        <p:grpSpPr>
          <a:xfrm>
            <a:off x="4178935" y="692785"/>
            <a:ext cx="7035800" cy="5940425"/>
            <a:chOff x="1999975" y="1193152"/>
            <a:chExt cx="4249361" cy="4637934"/>
          </a:xfrm>
        </p:grpSpPr>
        <p:sp>
          <p:nvSpPr>
            <p:cNvPr id="3" name="Freeform 4"/>
            <p:cNvSpPr/>
            <p:nvPr/>
          </p:nvSpPr>
          <p:spPr bwMode="gray">
            <a:xfrm>
              <a:off x="2021210" y="3343642"/>
              <a:ext cx="1388521" cy="1874199"/>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gradFill rotWithShape="1">
              <a:gsLst>
                <a:gs pos="0">
                  <a:schemeClr val="accent6">
                    <a:lumMod val="75000"/>
                  </a:schemeClr>
                </a:gs>
                <a:gs pos="100000">
                  <a:srgbClr val="843F06"/>
                </a:gs>
              </a:gsLst>
              <a:lin ang="5400000" scaled="1"/>
            </a:gradFill>
            <a:ln w="0">
              <a:noFill/>
              <a:prstDash val="solid"/>
              <a:round/>
            </a:ln>
          </p:spPr>
          <p:txBody>
            <a:bodyPr/>
            <a:lstStyle/>
            <a:p>
              <a:pPr fontAlgn="base">
                <a:spcBef>
                  <a:spcPct val="0"/>
                </a:spcBef>
                <a:spcAft>
                  <a:spcPct val="0"/>
                </a:spcAft>
              </a:pPr>
              <a:endParaRPr lang="zh-CN" altLang="en-US">
                <a:latin typeface="Arial" panose="020B0604020202020204" pitchFamily="34" charset="0"/>
                <a:ea typeface="宋体" panose="02010600030101010101" pitchFamily="2" charset="-122"/>
              </a:endParaRPr>
            </a:p>
          </p:txBody>
        </p:sp>
        <p:sp>
          <p:nvSpPr>
            <p:cNvPr id="7" name="Freeform 10"/>
            <p:cNvSpPr/>
            <p:nvPr/>
          </p:nvSpPr>
          <p:spPr bwMode="gray">
            <a:xfrm rot="14400000">
              <a:off x="4300692" y="3737091"/>
              <a:ext cx="1332826" cy="2022485"/>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gradFill rotWithShape="1">
              <a:gsLst>
                <a:gs pos="0">
                  <a:schemeClr val="accent6">
                    <a:lumMod val="75000"/>
                  </a:schemeClr>
                </a:gs>
                <a:gs pos="100000">
                  <a:srgbClr val="843F06"/>
                </a:gs>
              </a:gsLst>
              <a:lin ang="5400000" scaled="1"/>
            </a:gradFill>
            <a:ln w="0">
              <a:noFill/>
              <a:prstDash val="solid"/>
              <a:round/>
            </a:ln>
          </p:spPr>
          <p:txBody>
            <a:bodyPr/>
            <a:lstStyle/>
            <a:p>
              <a:pPr fontAlgn="base">
                <a:spcBef>
                  <a:spcPct val="0"/>
                </a:spcBef>
                <a:spcAft>
                  <a:spcPct val="0"/>
                </a:spcAft>
              </a:pPr>
              <a:endParaRPr lang="zh-CN" altLang="en-US">
                <a:latin typeface="Arial" panose="020B0604020202020204" pitchFamily="34" charset="0"/>
                <a:ea typeface="宋体" panose="02010600030101010101" pitchFamily="2" charset="-122"/>
              </a:endParaRPr>
            </a:p>
          </p:txBody>
        </p:sp>
        <p:sp>
          <p:nvSpPr>
            <p:cNvPr id="5" name="Freeform 5"/>
            <p:cNvSpPr/>
            <p:nvPr/>
          </p:nvSpPr>
          <p:spPr bwMode="gray">
            <a:xfrm rot="7200000">
              <a:off x="3860000" y="1397707"/>
              <a:ext cx="1309352" cy="1986865"/>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gradFill rotWithShape="1">
              <a:gsLst>
                <a:gs pos="0">
                  <a:schemeClr val="accent6">
                    <a:lumMod val="75000"/>
                  </a:schemeClr>
                </a:gs>
                <a:gs pos="100000">
                  <a:srgbClr val="843F06"/>
                </a:gs>
              </a:gsLst>
              <a:lin ang="5400000" scaled="1"/>
            </a:gradFill>
            <a:ln w="0">
              <a:noFill/>
              <a:prstDash val="solid"/>
              <a:round/>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a:p>
          </p:txBody>
        </p:sp>
        <p:sp>
          <p:nvSpPr>
            <p:cNvPr id="22" name="椭圆 21"/>
            <p:cNvSpPr/>
            <p:nvPr/>
          </p:nvSpPr>
          <p:spPr>
            <a:xfrm>
              <a:off x="1999975" y="1870646"/>
              <a:ext cx="3906445" cy="3906444"/>
            </a:xfrm>
            <a:prstGeom prst="ellipse">
              <a:avLst/>
            </a:prstGeom>
            <a:gradFill flip="none" rotWithShape="1">
              <a:gsLst>
                <a:gs pos="0">
                  <a:schemeClr val="bg1">
                    <a:lumMod val="75000"/>
                  </a:schemeClr>
                </a:gs>
                <a:gs pos="48000">
                  <a:schemeClr val="bg1"/>
                </a:gs>
                <a:gs pos="93000">
                  <a:schemeClr val="bg1">
                    <a:lumMod val="95000"/>
                  </a:schemeClr>
                </a:gs>
              </a:gsLst>
              <a:lin ang="0" scaled="1"/>
              <a:tileRect/>
            </a:gradFill>
            <a:ln>
              <a:solidFill>
                <a:srgbClr val="CBCBCB"/>
              </a:solidFill>
            </a:ln>
            <a:effectLst>
              <a:innerShdw blurRad="76200">
                <a:schemeClr val="bg1"/>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14"/>
            <p:cNvSpPr/>
            <p:nvPr/>
          </p:nvSpPr>
          <p:spPr bwMode="gray">
            <a:xfrm rot="14400000">
              <a:off x="4355615" y="3113588"/>
              <a:ext cx="2358355" cy="1429086"/>
            </a:xfrm>
            <a:custGeom>
              <a:avLst/>
              <a:gdLst/>
              <a:ahLst/>
              <a:cxnLst/>
              <a:rect l="l" t="t" r="r" b="b"/>
              <a:pathLst>
                <a:path w="2358355" h="1429086">
                  <a:moveTo>
                    <a:pt x="2358355" y="727028"/>
                  </a:moveTo>
                  <a:lnTo>
                    <a:pt x="1769432" y="1429086"/>
                  </a:lnTo>
                  <a:lnTo>
                    <a:pt x="1769433" y="1109739"/>
                  </a:lnTo>
                  <a:lnTo>
                    <a:pt x="536230" y="1109740"/>
                  </a:lnTo>
                  <a:lnTo>
                    <a:pt x="536230" y="1112755"/>
                  </a:lnTo>
                  <a:lnTo>
                    <a:pt x="500481" y="1104733"/>
                  </a:lnTo>
                  <a:lnTo>
                    <a:pt x="465816" y="1092127"/>
                  </a:lnTo>
                  <a:lnTo>
                    <a:pt x="434401" y="1066915"/>
                  </a:lnTo>
                  <a:lnTo>
                    <a:pt x="402985" y="1029098"/>
                  </a:lnTo>
                  <a:lnTo>
                    <a:pt x="367236" y="979820"/>
                  </a:lnTo>
                  <a:lnTo>
                    <a:pt x="331487" y="917937"/>
                  </a:lnTo>
                  <a:lnTo>
                    <a:pt x="292489" y="838864"/>
                  </a:lnTo>
                  <a:lnTo>
                    <a:pt x="245908" y="742601"/>
                  </a:lnTo>
                  <a:lnTo>
                    <a:pt x="198243" y="634878"/>
                  </a:lnTo>
                  <a:lnTo>
                    <a:pt x="139745" y="501943"/>
                  </a:lnTo>
                  <a:lnTo>
                    <a:pt x="103996" y="422870"/>
                  </a:lnTo>
                  <a:lnTo>
                    <a:pt x="31416" y="241804"/>
                  </a:lnTo>
                  <a:lnTo>
                    <a:pt x="2167" y="145541"/>
                  </a:lnTo>
                  <a:lnTo>
                    <a:pt x="0" y="68760"/>
                  </a:lnTo>
                  <a:lnTo>
                    <a:pt x="16249" y="0"/>
                  </a:lnTo>
                  <a:lnTo>
                    <a:pt x="16249" y="49278"/>
                  </a:lnTo>
                  <a:lnTo>
                    <a:pt x="16250" y="82511"/>
                  </a:lnTo>
                  <a:lnTo>
                    <a:pt x="16250" y="113453"/>
                  </a:lnTo>
                  <a:lnTo>
                    <a:pt x="19499" y="144394"/>
                  </a:lnTo>
                  <a:lnTo>
                    <a:pt x="31415" y="185650"/>
                  </a:lnTo>
                  <a:lnTo>
                    <a:pt x="57415" y="226906"/>
                  </a:lnTo>
                  <a:lnTo>
                    <a:pt x="92080" y="264723"/>
                  </a:lnTo>
                  <a:lnTo>
                    <a:pt x="135412" y="297957"/>
                  </a:lnTo>
                  <a:lnTo>
                    <a:pt x="194993" y="318585"/>
                  </a:lnTo>
                  <a:lnTo>
                    <a:pt x="265407" y="323169"/>
                  </a:lnTo>
                  <a:lnTo>
                    <a:pt x="477917" y="325866"/>
                  </a:lnTo>
                  <a:lnTo>
                    <a:pt x="477899" y="323992"/>
                  </a:lnTo>
                  <a:lnTo>
                    <a:pt x="1769432" y="323991"/>
                  </a:lnTo>
                  <a:lnTo>
                    <a:pt x="1769432" y="24969"/>
                  </a:lnTo>
                  <a:close/>
                </a:path>
              </a:pathLst>
            </a:custGeom>
            <a:gradFill flip="none" rotWithShape="1">
              <a:gsLst>
                <a:gs pos="78000">
                  <a:schemeClr val="accent6">
                    <a:lumMod val="75000"/>
                  </a:schemeClr>
                </a:gs>
                <a:gs pos="29000">
                  <a:srgbClr val="FFC000"/>
                </a:gs>
                <a:gs pos="99000">
                  <a:schemeClr val="accent6">
                    <a:lumMod val="75000"/>
                  </a:schemeClr>
                </a:gs>
              </a:gsLst>
              <a:path path="circle">
                <a:fillToRect l="100000" b="100000"/>
              </a:path>
              <a:tileRect t="-100000" r="-100000"/>
            </a:gradFill>
            <a:ln w="0">
              <a:solidFill>
                <a:schemeClr val="accent6">
                  <a:lumMod val="75000"/>
                </a:schemeClr>
              </a:solidFill>
              <a:prstDash val="solid"/>
              <a:round/>
            </a:ln>
            <a:effectLst>
              <a:innerShdw blurRad="63500" dist="25400" dir="16200000">
                <a:schemeClr val="accent6">
                  <a:lumMod val="50000"/>
                  <a:alpha val="87000"/>
                </a:schemeClr>
              </a:innerShdw>
            </a:effectLst>
          </p:spPr>
          <p:txBody>
            <a:bodyPr/>
            <a:lstStyle/>
            <a:p>
              <a:pPr fontAlgn="base">
                <a:spcBef>
                  <a:spcPct val="0"/>
                </a:spcBef>
                <a:spcAft>
                  <a:spcPct val="0"/>
                </a:spcAft>
              </a:pPr>
              <a:endParaRPr lang="zh-CN" altLang="en-US">
                <a:latin typeface="Arial" panose="020B0604020202020204" pitchFamily="34" charset="0"/>
                <a:ea typeface="宋体" panose="02010600030101010101" pitchFamily="2" charset="-122"/>
              </a:endParaRPr>
            </a:p>
          </p:txBody>
        </p:sp>
        <p:sp>
          <p:nvSpPr>
            <p:cNvPr id="12" name="Freeform 18"/>
            <p:cNvSpPr/>
            <p:nvPr/>
          </p:nvSpPr>
          <p:spPr bwMode="gray">
            <a:xfrm>
              <a:off x="2013597" y="4493568"/>
              <a:ext cx="2392611" cy="1337518"/>
            </a:xfrm>
            <a:custGeom>
              <a:avLst/>
              <a:gdLst/>
              <a:ahLst/>
              <a:cxnLst/>
              <a:rect l="l" t="t" r="r" b="b"/>
              <a:pathLst>
                <a:path w="2392611" h="1337518">
                  <a:moveTo>
                    <a:pt x="16886" y="0"/>
                  </a:moveTo>
                  <a:lnTo>
                    <a:pt x="16886" y="46656"/>
                  </a:lnTo>
                  <a:lnTo>
                    <a:pt x="16886" y="78122"/>
                  </a:lnTo>
                  <a:lnTo>
                    <a:pt x="16886" y="107418"/>
                  </a:lnTo>
                  <a:lnTo>
                    <a:pt x="20263" y="136714"/>
                  </a:lnTo>
                  <a:lnTo>
                    <a:pt x="32646" y="175776"/>
                  </a:lnTo>
                  <a:lnTo>
                    <a:pt x="59664" y="214837"/>
                  </a:lnTo>
                  <a:lnTo>
                    <a:pt x="95687" y="250643"/>
                  </a:lnTo>
                  <a:lnTo>
                    <a:pt x="140716" y="282109"/>
                  </a:lnTo>
                  <a:lnTo>
                    <a:pt x="202631" y="301640"/>
                  </a:lnTo>
                  <a:lnTo>
                    <a:pt x="275804" y="305980"/>
                  </a:lnTo>
                  <a:lnTo>
                    <a:pt x="542754" y="309068"/>
                  </a:lnTo>
                  <a:lnTo>
                    <a:pt x="1779043" y="309068"/>
                  </a:lnTo>
                  <a:lnTo>
                    <a:pt x="1779043" y="9896"/>
                  </a:lnTo>
                  <a:lnTo>
                    <a:pt x="2392611" y="673708"/>
                  </a:lnTo>
                  <a:lnTo>
                    <a:pt x="1779043" y="1337518"/>
                  </a:lnTo>
                  <a:lnTo>
                    <a:pt x="1779043" y="1053571"/>
                  </a:lnTo>
                  <a:lnTo>
                    <a:pt x="559550" y="1053571"/>
                  </a:lnTo>
                  <a:lnTo>
                    <a:pt x="557236" y="1037760"/>
                  </a:lnTo>
                  <a:lnTo>
                    <a:pt x="557236" y="1053571"/>
                  </a:lnTo>
                  <a:lnTo>
                    <a:pt x="520087" y="1045976"/>
                  </a:lnTo>
                  <a:lnTo>
                    <a:pt x="484063" y="1034041"/>
                  </a:lnTo>
                  <a:lnTo>
                    <a:pt x="451417" y="1010170"/>
                  </a:lnTo>
                  <a:lnTo>
                    <a:pt x="418771" y="974364"/>
                  </a:lnTo>
                  <a:lnTo>
                    <a:pt x="381622" y="927707"/>
                  </a:lnTo>
                  <a:lnTo>
                    <a:pt x="344473" y="869115"/>
                  </a:lnTo>
                  <a:lnTo>
                    <a:pt x="303947" y="794247"/>
                  </a:lnTo>
                  <a:lnTo>
                    <a:pt x="255540" y="703104"/>
                  </a:lnTo>
                  <a:lnTo>
                    <a:pt x="206008" y="601111"/>
                  </a:lnTo>
                  <a:lnTo>
                    <a:pt x="145219" y="475246"/>
                  </a:lnTo>
                  <a:lnTo>
                    <a:pt x="108070" y="400379"/>
                  </a:lnTo>
                  <a:lnTo>
                    <a:pt x="32646" y="228943"/>
                  </a:lnTo>
                  <a:lnTo>
                    <a:pt x="2251" y="137799"/>
                  </a:lnTo>
                  <a:lnTo>
                    <a:pt x="0" y="65102"/>
                  </a:lnTo>
                  <a:close/>
                </a:path>
              </a:pathLst>
            </a:custGeom>
            <a:gradFill flip="none" rotWithShape="1">
              <a:gsLst>
                <a:gs pos="78000">
                  <a:schemeClr val="accent6">
                    <a:lumMod val="75000"/>
                  </a:schemeClr>
                </a:gs>
                <a:gs pos="29000">
                  <a:srgbClr val="FFC000"/>
                </a:gs>
                <a:gs pos="99000">
                  <a:schemeClr val="accent6">
                    <a:lumMod val="75000"/>
                  </a:schemeClr>
                </a:gs>
              </a:gsLst>
              <a:path path="circle">
                <a:fillToRect l="100000" b="100000"/>
              </a:path>
              <a:tileRect t="-100000" r="-100000"/>
            </a:gradFill>
            <a:ln w="0">
              <a:solidFill>
                <a:schemeClr val="accent6">
                  <a:lumMod val="75000"/>
                </a:schemeClr>
              </a:solidFill>
              <a:prstDash val="solid"/>
              <a:round/>
            </a:ln>
            <a:effectLst>
              <a:innerShdw blurRad="63500" dist="25400" dir="16200000">
                <a:schemeClr val="accent6">
                  <a:lumMod val="50000"/>
                  <a:alpha val="87000"/>
                </a:schemeClr>
              </a:innerShdw>
            </a:effectLst>
          </p:spPr>
          <p:txBody>
            <a:bodyPr/>
            <a:lstStyle/>
            <a:p>
              <a:pPr fontAlgn="base">
                <a:spcBef>
                  <a:spcPct val="0"/>
                </a:spcBef>
                <a:spcAft>
                  <a:spcPct val="0"/>
                </a:spcAft>
              </a:pPr>
              <a:endParaRPr lang="zh-CN" altLang="en-US">
                <a:latin typeface="Arial" panose="020B0604020202020204" pitchFamily="34" charset="0"/>
                <a:ea typeface="宋体" panose="02010600030101010101" pitchFamily="2" charset="-122"/>
              </a:endParaRPr>
            </a:p>
          </p:txBody>
        </p:sp>
        <p:sp>
          <p:nvSpPr>
            <p:cNvPr id="18" name="Freeform 9"/>
            <p:cNvSpPr/>
            <p:nvPr/>
          </p:nvSpPr>
          <p:spPr bwMode="gray">
            <a:xfrm rot="7200000">
              <a:off x="2295073" y="1634785"/>
              <a:ext cx="2303210" cy="1419944"/>
            </a:xfrm>
            <a:custGeom>
              <a:avLst/>
              <a:gdLst/>
              <a:ahLst/>
              <a:cxnLst/>
              <a:rect l="l" t="t" r="r" b="b"/>
              <a:pathLst>
                <a:path w="2303210" h="1419944">
                  <a:moveTo>
                    <a:pt x="368944" y="901770"/>
                  </a:moveTo>
                  <a:lnTo>
                    <a:pt x="325539" y="824089"/>
                  </a:lnTo>
                  <a:lnTo>
                    <a:pt x="273694" y="729521"/>
                  </a:lnTo>
                  <a:lnTo>
                    <a:pt x="220643" y="623696"/>
                  </a:lnTo>
                  <a:lnTo>
                    <a:pt x="155535" y="493103"/>
                  </a:lnTo>
                  <a:lnTo>
                    <a:pt x="115747" y="415422"/>
                  </a:lnTo>
                  <a:lnTo>
                    <a:pt x="34965" y="237545"/>
                  </a:lnTo>
                  <a:lnTo>
                    <a:pt x="2411" y="142978"/>
                  </a:lnTo>
                  <a:lnTo>
                    <a:pt x="0" y="67549"/>
                  </a:lnTo>
                  <a:lnTo>
                    <a:pt x="18085" y="0"/>
                  </a:lnTo>
                  <a:lnTo>
                    <a:pt x="18085" y="48410"/>
                  </a:lnTo>
                  <a:lnTo>
                    <a:pt x="18085" y="81058"/>
                  </a:lnTo>
                  <a:lnTo>
                    <a:pt x="18086" y="111455"/>
                  </a:lnTo>
                  <a:lnTo>
                    <a:pt x="21703" y="141852"/>
                  </a:lnTo>
                  <a:lnTo>
                    <a:pt x="34965" y="182381"/>
                  </a:lnTo>
                  <a:lnTo>
                    <a:pt x="63902" y="222910"/>
                  </a:lnTo>
                  <a:lnTo>
                    <a:pt x="102484" y="260061"/>
                  </a:lnTo>
                  <a:lnTo>
                    <a:pt x="150712" y="292709"/>
                  </a:lnTo>
                  <a:lnTo>
                    <a:pt x="217026" y="312974"/>
                  </a:lnTo>
                  <a:lnTo>
                    <a:pt x="295396" y="317477"/>
                  </a:lnTo>
                  <a:lnTo>
                    <a:pt x="520278" y="319997"/>
                  </a:lnTo>
                  <a:lnTo>
                    <a:pt x="1724659" y="319997"/>
                  </a:lnTo>
                  <a:lnTo>
                    <a:pt x="1724659" y="37513"/>
                  </a:lnTo>
                  <a:lnTo>
                    <a:pt x="2303210" y="728729"/>
                  </a:lnTo>
                  <a:lnTo>
                    <a:pt x="1724659" y="1419944"/>
                  </a:lnTo>
                  <a:lnTo>
                    <a:pt x="1724659" y="1093428"/>
                  </a:lnTo>
                  <a:lnTo>
                    <a:pt x="565181" y="1093428"/>
                  </a:lnTo>
                  <a:lnTo>
                    <a:pt x="564289" y="1086713"/>
                  </a:lnTo>
                  <a:lnTo>
                    <a:pt x="557033" y="1085276"/>
                  </a:lnTo>
                  <a:lnTo>
                    <a:pt x="518451" y="1072892"/>
                  </a:lnTo>
                  <a:lnTo>
                    <a:pt x="483485" y="1048124"/>
                  </a:lnTo>
                  <a:lnTo>
                    <a:pt x="448520" y="1010973"/>
                  </a:lnTo>
                  <a:lnTo>
                    <a:pt x="408732" y="962563"/>
                  </a:lnTo>
                  <a:close/>
                </a:path>
              </a:pathLst>
            </a:custGeom>
            <a:gradFill flip="none" rotWithShape="1">
              <a:gsLst>
                <a:gs pos="78000">
                  <a:schemeClr val="accent6">
                    <a:lumMod val="75000"/>
                  </a:schemeClr>
                </a:gs>
                <a:gs pos="29000">
                  <a:srgbClr val="FFC000"/>
                </a:gs>
                <a:gs pos="99000">
                  <a:schemeClr val="accent6">
                    <a:lumMod val="75000"/>
                  </a:schemeClr>
                </a:gs>
              </a:gsLst>
              <a:path path="circle">
                <a:fillToRect l="100000" b="100000"/>
              </a:path>
              <a:tileRect t="-100000" r="-100000"/>
            </a:gradFill>
            <a:ln w="0">
              <a:solidFill>
                <a:schemeClr val="accent6">
                  <a:lumMod val="75000"/>
                </a:schemeClr>
              </a:solidFill>
              <a:prstDash val="solid"/>
              <a:round/>
            </a:ln>
            <a:effectLst>
              <a:innerShdw blurRad="63500" dist="25400" dir="16200000">
                <a:schemeClr val="accent6">
                  <a:lumMod val="50000"/>
                  <a:alpha val="87000"/>
                </a:schemeClr>
              </a:innerShdw>
            </a:effec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a:p>
          </p:txBody>
        </p:sp>
      </p:grpSp>
      <p:sp>
        <p:nvSpPr>
          <p:cNvPr id="30" name="TextBox 29"/>
          <p:cNvSpPr txBox="1"/>
          <p:nvPr/>
        </p:nvSpPr>
        <p:spPr>
          <a:xfrm>
            <a:off x="6419215" y="3825240"/>
            <a:ext cx="1975485" cy="476250"/>
          </a:xfrm>
          <a:prstGeom prst="rect">
            <a:avLst/>
          </a:prstGeom>
          <a:noFill/>
        </p:spPr>
        <p:txBody>
          <a:bodyPr wrap="square" rtlCol="0">
            <a:noAutofit/>
          </a:bodyPr>
          <a:lstStyle/>
          <a:p>
            <a:pPr algn="ctr">
              <a:lnSpc>
                <a:spcPct val="110000"/>
              </a:lnSpc>
            </a:pPr>
            <a:r>
              <a:rPr lang="zh-CN" altLang="en-US" sz="2800" b="1" dirty="0" smtClean="0">
                <a:solidFill>
                  <a:schemeClr val="accent6">
                    <a:lumMod val="50000"/>
                  </a:schemeClr>
                </a:solidFill>
                <a:latin typeface="微软雅黑" panose="020B0503020204020204" pitchFamily="34" charset="-122"/>
                <a:ea typeface="微软雅黑" panose="020B0503020204020204" pitchFamily="34" charset="-122"/>
              </a:rPr>
              <a:t>专利资产</a:t>
            </a:r>
            <a:endParaRPr lang="zh-CN" altLang="en-US" sz="2800" b="1" dirty="0" smtClean="0">
              <a:solidFill>
                <a:schemeClr val="accent6">
                  <a:lumMod val="50000"/>
                </a:schemeClr>
              </a:solidFill>
              <a:latin typeface="微软雅黑" panose="020B0503020204020204" pitchFamily="34" charset="-122"/>
              <a:ea typeface="微软雅黑" panose="020B0503020204020204" pitchFamily="34" charset="-122"/>
            </a:endParaRPr>
          </a:p>
        </p:txBody>
      </p:sp>
      <p:sp>
        <p:nvSpPr>
          <p:cNvPr id="35" name="TextBox 34"/>
          <p:cNvSpPr txBox="1"/>
          <p:nvPr/>
        </p:nvSpPr>
        <p:spPr>
          <a:xfrm rot="202353">
            <a:off x="5865495" y="1949450"/>
            <a:ext cx="1129665" cy="782955"/>
          </a:xfrm>
          <a:prstGeom prst="rect">
            <a:avLst/>
          </a:prstGeom>
          <a:noFill/>
        </p:spPr>
        <p:txBody>
          <a:bodyPr wrap="square" rtlCol="0">
            <a:noAutofit/>
          </a:bodyPr>
          <a:lstStyle>
            <a:defPPr>
              <a:defRPr lang="zh-CN"/>
            </a:defPPr>
            <a:lvl1pPr algn="ctr">
              <a:defRPr b="1">
                <a:solidFill>
                  <a:srgbClr val="0070C0"/>
                </a:solidFill>
                <a:latin typeface="微软雅黑" panose="020B0503020204020204" pitchFamily="34" charset="-122"/>
                <a:ea typeface="微软雅黑" panose="020B0503020204020204" pitchFamily="34" charset="-122"/>
              </a:defRPr>
            </a:lvl1pPr>
          </a:lstStyle>
          <a:p>
            <a:r>
              <a:rPr lang="zh-CN" altLang="en-US" sz="2800" dirty="0">
                <a:solidFill>
                  <a:schemeClr val="bg1"/>
                </a:solidFill>
              </a:rPr>
              <a:t>持续发挥作用</a:t>
            </a:r>
            <a:endParaRPr lang="zh-CN" altLang="en-US" sz="2800" dirty="0">
              <a:solidFill>
                <a:schemeClr val="bg1"/>
              </a:solidFill>
            </a:endParaRPr>
          </a:p>
        </p:txBody>
      </p:sp>
      <p:sp>
        <p:nvSpPr>
          <p:cNvPr id="36" name="TextBox 35"/>
          <p:cNvSpPr txBox="1"/>
          <p:nvPr/>
        </p:nvSpPr>
        <p:spPr>
          <a:xfrm rot="19870564">
            <a:off x="9310370" y="3143250"/>
            <a:ext cx="894715" cy="1123950"/>
          </a:xfrm>
          <a:prstGeom prst="rect">
            <a:avLst/>
          </a:prstGeom>
          <a:noFill/>
        </p:spPr>
        <p:txBody>
          <a:bodyPr wrap="square" rtlCol="0">
            <a:noAutofit/>
          </a:bodyPr>
          <a:lstStyle>
            <a:defPPr>
              <a:defRPr lang="zh-CN"/>
            </a:defPPr>
            <a:lvl1pPr algn="ctr">
              <a:defRPr b="1">
                <a:solidFill>
                  <a:srgbClr val="0070C0"/>
                </a:solidFill>
                <a:latin typeface="微软雅黑" panose="020B0503020204020204" pitchFamily="34" charset="-122"/>
                <a:ea typeface="微软雅黑" panose="020B0503020204020204" pitchFamily="34" charset="-122"/>
              </a:defRPr>
            </a:lvl1pPr>
          </a:lstStyle>
          <a:p>
            <a:r>
              <a:rPr lang="zh-CN" altLang="en-US" sz="2800" dirty="0">
                <a:solidFill>
                  <a:schemeClr val="bg1"/>
                </a:solidFill>
              </a:rPr>
              <a:t>带来经济利益</a:t>
            </a:r>
            <a:endParaRPr lang="zh-CN" altLang="en-US" sz="2800" dirty="0">
              <a:solidFill>
                <a:schemeClr val="bg1"/>
              </a:solidFill>
            </a:endParaRPr>
          </a:p>
        </p:txBody>
      </p:sp>
      <p:sp>
        <p:nvSpPr>
          <p:cNvPr id="37" name="TextBox 36"/>
          <p:cNvSpPr txBox="1"/>
          <p:nvPr/>
        </p:nvSpPr>
        <p:spPr>
          <a:xfrm>
            <a:off x="5231130" y="5301615"/>
            <a:ext cx="1924685" cy="782955"/>
          </a:xfrm>
          <a:prstGeom prst="rect">
            <a:avLst/>
          </a:prstGeom>
          <a:noFill/>
        </p:spPr>
        <p:txBody>
          <a:bodyPr wrap="square" rtlCol="0">
            <a:noAutofit/>
          </a:bodyPr>
          <a:lstStyle>
            <a:defPPr>
              <a:defRPr lang="zh-CN"/>
            </a:defPPr>
            <a:lvl1pPr algn="ctr">
              <a:defRPr b="1">
                <a:solidFill>
                  <a:srgbClr val="0070C0"/>
                </a:solidFill>
                <a:latin typeface="微软雅黑" panose="020B0503020204020204" pitchFamily="34" charset="-122"/>
                <a:ea typeface="微软雅黑" panose="020B0503020204020204" pitchFamily="34" charset="-122"/>
              </a:defRPr>
            </a:lvl1pPr>
          </a:lstStyle>
          <a:p>
            <a:r>
              <a:rPr lang="zh-CN" altLang="en-US" sz="2800" dirty="0">
                <a:solidFill>
                  <a:schemeClr val="bg1"/>
                </a:solidFill>
              </a:rPr>
              <a:t>通过法律保护获得</a:t>
            </a:r>
            <a:endParaRPr lang="zh-CN" altLang="en-US" sz="2800" dirty="0">
              <a:solidFill>
                <a:schemeClr val="bg1"/>
              </a:solidFill>
            </a:endParaRPr>
          </a:p>
        </p:txBody>
      </p:sp>
    </p:spTree>
  </p:cSld>
  <p:clrMapOvr>
    <a:masterClrMapping/>
  </p:clrMapOvr>
  <p:transition spd="slow">
    <p:push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18446" name="矩形 6"/>
          <p:cNvSpPr/>
          <p:nvPr>
            <p:custDataLst>
              <p:tags r:id="rId1"/>
            </p:custDataLst>
          </p:nvPr>
        </p:nvSpPr>
        <p:spPr>
          <a:xfrm>
            <a:off x="9048115" y="4797108"/>
            <a:ext cx="1554480" cy="645160"/>
          </a:xfrm>
          <a:prstGeom prst="rect">
            <a:avLst/>
          </a:prstGeom>
          <a:noFill/>
          <a:ln w="9525">
            <a:noFill/>
          </a:ln>
        </p:spPr>
        <p:txBody>
          <a:bodyPr wrap="non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829310" y="765175"/>
            <a:ext cx="680085"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3"/>
            </p:custDataLst>
          </p:nvPr>
        </p:nvSpPr>
        <p:spPr>
          <a:xfrm>
            <a:off x="1810703" y="2277588"/>
            <a:ext cx="649287" cy="2676525"/>
          </a:xfrm>
          <a:prstGeom prst="rect">
            <a:avLst/>
          </a:prstGeom>
          <a:noFill/>
          <a:ln w="9525">
            <a:noFill/>
          </a:ln>
        </p:spPr>
        <p:txBody>
          <a:bodyPr lIns="144000" rIns="72000" anchor="ctr" anchorCtr="0">
            <a:sp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专利申请过程</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2962910" y="1196975"/>
            <a:ext cx="9088755" cy="829945"/>
          </a:xfrm>
          <a:prstGeom prst="rect">
            <a:avLst/>
          </a:prstGeom>
          <a:noFill/>
        </p:spPr>
        <p:txBody>
          <a:bodyPr wrap="square" rtlCol="0" anchor="t">
            <a:spAutoFit/>
          </a:bodyPr>
          <a:p>
            <a:r>
              <a:rPr lang="zh-CN" altLang="en-US" sz="2400" b="1">
                <a:solidFill>
                  <a:srgbClr val="FF0000"/>
                </a:solidFill>
              </a:rPr>
              <a:t>发明专利</a:t>
            </a:r>
            <a:r>
              <a:rPr lang="zh-CN" altLang="en-US" sz="2400">
                <a:solidFill>
                  <a:schemeClr val="tx1"/>
                </a:solidFill>
              </a:rPr>
              <a:t>申请的审批程序主要包括</a:t>
            </a:r>
            <a:r>
              <a:rPr lang="zh-CN" altLang="en-US" sz="2400" b="1">
                <a:solidFill>
                  <a:srgbClr val="FF0000"/>
                </a:solidFill>
              </a:rPr>
              <a:t>受理、初步审查、公布、实质审查以及授权</a:t>
            </a:r>
            <a:r>
              <a:rPr lang="zh-CN" altLang="en-US" sz="2400">
                <a:solidFill>
                  <a:schemeClr val="tx1"/>
                </a:solidFill>
              </a:rPr>
              <a:t>五个阶段</a:t>
            </a:r>
            <a:endParaRPr lang="zh-CN" altLang="en-US" sz="2400">
              <a:solidFill>
                <a:schemeClr val="tx1"/>
              </a:solidFill>
            </a:endParaRPr>
          </a:p>
        </p:txBody>
      </p:sp>
      <p:pic>
        <p:nvPicPr>
          <p:cNvPr id="5" name="图片 4"/>
          <p:cNvPicPr>
            <a:picLocks noChangeAspect="1"/>
          </p:cNvPicPr>
          <p:nvPr/>
        </p:nvPicPr>
        <p:blipFill>
          <a:blip r:embed="rId4"/>
          <a:stretch>
            <a:fillRect/>
          </a:stretch>
        </p:blipFill>
        <p:spPr>
          <a:xfrm>
            <a:off x="3142615" y="1946275"/>
            <a:ext cx="8548370" cy="4712335"/>
          </a:xfrm>
          <a:prstGeom prst="rect">
            <a:avLst/>
          </a:prstGeom>
        </p:spPr>
      </p:pic>
    </p:spTree>
  </p:cSld>
  <p:clrMapOvr>
    <a:masterClrMapping/>
  </p:clrMapOvr>
  <p:transition spd="slow">
    <p:push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18446" name="矩形 6"/>
          <p:cNvSpPr/>
          <p:nvPr>
            <p:custDataLst>
              <p:tags r:id="rId1"/>
            </p:custDataLst>
          </p:nvPr>
        </p:nvSpPr>
        <p:spPr>
          <a:xfrm>
            <a:off x="9048115" y="4797108"/>
            <a:ext cx="1554480" cy="645160"/>
          </a:xfrm>
          <a:prstGeom prst="rect">
            <a:avLst/>
          </a:prstGeom>
          <a:noFill/>
          <a:ln w="9525">
            <a:noFill/>
          </a:ln>
        </p:spPr>
        <p:txBody>
          <a:bodyPr wrap="non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829310" y="765175"/>
            <a:ext cx="680085"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3"/>
            </p:custDataLst>
          </p:nvPr>
        </p:nvSpPr>
        <p:spPr>
          <a:xfrm>
            <a:off x="1810703" y="2277588"/>
            <a:ext cx="649287" cy="2676525"/>
          </a:xfrm>
          <a:prstGeom prst="rect">
            <a:avLst/>
          </a:prstGeom>
          <a:noFill/>
          <a:ln w="9525">
            <a:noFill/>
          </a:ln>
        </p:spPr>
        <p:txBody>
          <a:bodyPr lIns="144000" rIns="72000" anchor="ctr" anchorCtr="0">
            <a:sp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专利权的理解</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3178810" y="1772920"/>
            <a:ext cx="9088755" cy="953135"/>
          </a:xfrm>
          <a:prstGeom prst="rect">
            <a:avLst/>
          </a:prstGeom>
          <a:noFill/>
        </p:spPr>
        <p:txBody>
          <a:bodyPr wrap="square" rtlCol="0" anchor="t">
            <a:spAutoFit/>
          </a:bodyPr>
          <a:p>
            <a:r>
              <a:rPr lang="zh-CN" altLang="en-US" sz="2800" b="1">
                <a:solidFill>
                  <a:srgbClr val="FF0000"/>
                </a:solidFill>
              </a:rPr>
              <a:t>实用新型或者外观设计专利</a:t>
            </a:r>
            <a:r>
              <a:rPr lang="zh-CN" altLang="en-US" sz="2800"/>
              <a:t>申请的审批程序主要包括</a:t>
            </a:r>
            <a:r>
              <a:rPr lang="zh-CN" altLang="en-US" sz="2800" b="1">
                <a:solidFill>
                  <a:srgbClr val="FF0000"/>
                </a:solidFill>
              </a:rPr>
              <a:t>受理、初步审查和授权</a:t>
            </a:r>
            <a:r>
              <a:rPr lang="zh-CN" altLang="en-US" sz="2800"/>
              <a:t>三个阶段。</a:t>
            </a:r>
            <a:endParaRPr lang="zh-CN" altLang="en-US" sz="2800"/>
          </a:p>
        </p:txBody>
      </p:sp>
      <p:sp>
        <p:nvSpPr>
          <p:cNvPr id="6" name="文本框 5"/>
          <p:cNvSpPr txBox="1"/>
          <p:nvPr/>
        </p:nvSpPr>
        <p:spPr>
          <a:xfrm>
            <a:off x="3178810" y="3896995"/>
            <a:ext cx="8957310" cy="1814830"/>
          </a:xfrm>
          <a:prstGeom prst="rect">
            <a:avLst/>
          </a:prstGeom>
          <a:noFill/>
        </p:spPr>
        <p:txBody>
          <a:bodyPr wrap="square" rtlCol="0" anchor="t">
            <a:spAutoFit/>
          </a:bodyPr>
          <a:p>
            <a:r>
              <a:rPr lang="zh-CN" altLang="en-US" sz="2800"/>
              <a:t>实用新型和外观设计专利申请采取“初审登记”制，即：经初步审查没有发现驳回理由的，由国务院专利行政部门作出授权决定，发给专利证书，登记并公告，专利权</a:t>
            </a:r>
            <a:r>
              <a:rPr lang="zh-CN" altLang="en-US" sz="2800" b="1">
                <a:solidFill>
                  <a:srgbClr val="FF0000"/>
                </a:solidFill>
              </a:rPr>
              <a:t>自公告之日生效</a:t>
            </a:r>
            <a:endParaRPr lang="zh-CN" altLang="en-US" sz="2800" b="1">
              <a:solidFill>
                <a:srgbClr val="FF0000"/>
              </a:solidFill>
            </a:endParaRPr>
          </a:p>
        </p:txBody>
      </p:sp>
    </p:spTree>
  </p:cSld>
  <p:clrMapOvr>
    <a:masterClrMapping/>
  </p:clrMapOvr>
  <p:transition spd="slow">
    <p:push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80645"/>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4" name="TextBox 10"/>
          <p:cNvSpPr/>
          <p:nvPr>
            <p:custDataLst>
              <p:tags r:id="rId1"/>
            </p:custDataLst>
          </p:nvPr>
        </p:nvSpPr>
        <p:spPr>
          <a:xfrm>
            <a:off x="874078" y="2277588"/>
            <a:ext cx="649287" cy="2676525"/>
          </a:xfrm>
          <a:prstGeom prst="rect">
            <a:avLst/>
          </a:prstGeom>
          <a:noFill/>
          <a:ln w="9525">
            <a:noFill/>
          </a:ln>
        </p:spPr>
        <p:txBody>
          <a:bodyPr lIns="144000" rIns="72000" anchor="ctr" anchorCtr="0">
            <a:sp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专利与专利权</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5"/>
          <p:cNvSpPr/>
          <p:nvPr>
            <p:custDataLst>
              <p:tags r:id="rId2"/>
            </p:custDataLst>
          </p:nvPr>
        </p:nvSpPr>
        <p:spPr>
          <a:xfrm>
            <a:off x="3790454" y="1666765"/>
            <a:ext cx="648072" cy="58477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custDataLst>
              <p:tags r:id="rId3"/>
            </p:custDataLst>
          </p:nvPr>
        </p:nvSpPr>
        <p:spPr>
          <a:xfrm>
            <a:off x="3790454" y="1447825"/>
            <a:ext cx="880558" cy="101566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smtClean="0">
                <a:ln>
                  <a:noFill/>
                </a:ln>
                <a:solidFill>
                  <a:schemeClr val="bg1"/>
                </a:solidFill>
                <a:effectLst/>
                <a:uLnTx/>
                <a:uFillTx/>
                <a:latin typeface="Bell MT" panose="02020503060305020303" pitchFamily="18" charset="0"/>
                <a:ea typeface="微软雅黑" panose="020B0503020204020204" pitchFamily="34" charset="-122"/>
              </a:rPr>
              <a:t>0</a:t>
            </a:r>
            <a:r>
              <a:rPr kumimoji="0" lang="en-US" altLang="zh-CN" sz="6000" b="1" i="0" u="none" strike="noStrike" kern="0" cap="none" spc="0" normalizeH="0" baseline="0" noProof="0" dirty="0" smtClean="0">
                <a:ln>
                  <a:noFill/>
                </a:ln>
                <a:solidFill>
                  <a:schemeClr val="bg1"/>
                </a:solidFill>
                <a:effectLst/>
                <a:uLnTx/>
                <a:uFillTx/>
                <a:latin typeface="Bell MT" panose="02020503060305020303" pitchFamily="18" charset="0"/>
                <a:ea typeface="微软雅黑" panose="020B0503020204020204" pitchFamily="34" charset="-122"/>
              </a:rPr>
              <a:t>1</a:t>
            </a:r>
            <a:endParaRPr kumimoji="0" lang="zh-CN" altLang="en-US" sz="6000" b="1" i="0" u="none" strike="noStrike" kern="0" cap="none" spc="0" normalizeH="0" baseline="0" noProof="0" dirty="0">
              <a:ln>
                <a:noFill/>
              </a:ln>
              <a:solidFill>
                <a:schemeClr val="bg1"/>
              </a:solidFill>
              <a:effectLst/>
              <a:uLnTx/>
              <a:uFillTx/>
              <a:latin typeface="Bell MT" panose="02020503060305020303" pitchFamily="18" charset="0"/>
              <a:ea typeface="微软雅黑" panose="020B0503020204020204" pitchFamily="34" charset="-122"/>
            </a:endParaRPr>
          </a:p>
        </p:txBody>
      </p:sp>
      <p:sp>
        <p:nvSpPr>
          <p:cNvPr id="8" name="TextBox 7"/>
          <p:cNvSpPr txBox="1"/>
          <p:nvPr>
            <p:custDataLst>
              <p:tags r:id="rId4"/>
            </p:custDataLst>
          </p:nvPr>
        </p:nvSpPr>
        <p:spPr>
          <a:xfrm>
            <a:off x="3863340" y="2276475"/>
            <a:ext cx="7027545" cy="1529715"/>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algn="just">
              <a:defRPr/>
            </a:pPr>
            <a:r>
              <a:rPr kumimoji="0" lang="zh-CN" altLang="en-US" sz="2400" b="0" i="0" u="none" strike="noStrike" kern="0" cap="none" spc="0" normalizeH="0" baseline="0" dirty="0">
                <a:solidFill>
                  <a:sysClr val="windowText" lastClr="000000">
                    <a:lumMod val="65000"/>
                    <a:lumOff val="35000"/>
                  </a:sysClr>
                </a:solidFill>
              </a:rPr>
              <a:t>并不是所有的专利权都可以形成专利资产。对于那些已失效的专利申请或专利，由于已</a:t>
            </a:r>
            <a:r>
              <a:rPr kumimoji="0" lang="zh-CN" altLang="en-US" sz="2400" b="0" i="0" u="none" strike="noStrike" kern="0" cap="none" spc="0" normalizeH="0" baseline="0" dirty="0">
                <a:solidFill>
                  <a:srgbClr val="FF0000"/>
                </a:solidFill>
              </a:rPr>
              <a:t>不受专利法的保护</a:t>
            </a:r>
            <a:r>
              <a:rPr kumimoji="0" lang="zh-CN" altLang="en-US" sz="2400" b="0" i="0" u="none" strike="noStrike" kern="0" cap="none" spc="0" normalizeH="0" baseline="0" dirty="0">
                <a:solidFill>
                  <a:sysClr val="windowText" lastClr="000000">
                    <a:lumMod val="65000"/>
                    <a:lumOff val="35000"/>
                  </a:sysClr>
                </a:solidFill>
              </a:rPr>
              <a:t>，就不能构成专利资产。</a:t>
            </a:r>
            <a:endParaRPr kumimoji="0" lang="zh-CN" altLang="en-US" sz="2400" b="0" i="0" u="none" strike="noStrike" kern="0" cap="none" spc="0" normalizeH="0" baseline="0" dirty="0">
              <a:solidFill>
                <a:sysClr val="windowText" lastClr="000000">
                  <a:lumMod val="65000"/>
                  <a:lumOff val="35000"/>
                </a:sysClr>
              </a:solidFill>
            </a:endParaRPr>
          </a:p>
        </p:txBody>
      </p:sp>
      <p:sp>
        <p:nvSpPr>
          <p:cNvPr id="10" name="矩形 9"/>
          <p:cNvSpPr/>
          <p:nvPr>
            <p:custDataLst>
              <p:tags r:id="rId5"/>
            </p:custDataLst>
          </p:nvPr>
        </p:nvSpPr>
        <p:spPr>
          <a:xfrm>
            <a:off x="3503434" y="3968521"/>
            <a:ext cx="648072" cy="58477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custDataLst>
              <p:tags r:id="rId6"/>
            </p:custDataLst>
          </p:nvPr>
        </p:nvSpPr>
        <p:spPr>
          <a:xfrm>
            <a:off x="3395484" y="3752756"/>
            <a:ext cx="880558" cy="101566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smtClean="0">
                <a:ln>
                  <a:noFill/>
                </a:ln>
                <a:solidFill>
                  <a:schemeClr val="bg1"/>
                </a:solidFill>
                <a:effectLst/>
                <a:uLnTx/>
                <a:uFillTx/>
                <a:latin typeface="Bell MT" panose="02020503060305020303" pitchFamily="18" charset="0"/>
                <a:ea typeface="微软雅黑" panose="020B0503020204020204" pitchFamily="34" charset="-122"/>
              </a:rPr>
              <a:t>0</a:t>
            </a:r>
            <a:r>
              <a:rPr kumimoji="0" lang="en-US" altLang="zh-CN" sz="6000" b="1" i="0" u="none" strike="noStrike" kern="0" cap="none" spc="0" normalizeH="0" baseline="0" noProof="0" dirty="0" smtClean="0">
                <a:ln>
                  <a:noFill/>
                </a:ln>
                <a:solidFill>
                  <a:schemeClr val="bg1"/>
                </a:solidFill>
                <a:effectLst/>
                <a:uLnTx/>
                <a:uFillTx/>
                <a:latin typeface="Bell MT" panose="02020503060305020303" pitchFamily="18" charset="0"/>
                <a:ea typeface="微软雅黑" panose="020B0503020204020204" pitchFamily="34" charset="-122"/>
              </a:rPr>
              <a:t>2</a:t>
            </a:r>
            <a:endParaRPr kumimoji="0" lang="zh-CN" altLang="en-US" sz="6000" b="1" i="0" u="none" strike="noStrike" kern="0" cap="none" spc="0" normalizeH="0" baseline="0" noProof="0" dirty="0">
              <a:ln>
                <a:noFill/>
              </a:ln>
              <a:solidFill>
                <a:schemeClr val="bg1"/>
              </a:solidFill>
              <a:effectLst/>
              <a:uLnTx/>
              <a:uFillTx/>
              <a:latin typeface="Bell MT" panose="02020503060305020303" pitchFamily="18" charset="0"/>
              <a:ea typeface="微软雅黑" panose="020B0503020204020204" pitchFamily="34" charset="-122"/>
            </a:endParaRPr>
          </a:p>
        </p:txBody>
      </p:sp>
      <p:sp>
        <p:nvSpPr>
          <p:cNvPr id="12" name="TextBox 11"/>
          <p:cNvSpPr txBox="1"/>
          <p:nvPr>
            <p:custDataLst>
              <p:tags r:id="rId7"/>
            </p:custDataLst>
          </p:nvPr>
        </p:nvSpPr>
        <p:spPr>
          <a:xfrm>
            <a:off x="3467100" y="4220845"/>
            <a:ext cx="7829550" cy="105029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algn="just">
              <a:defRPr/>
            </a:pPr>
            <a:r>
              <a:rPr kumimoji="0" lang="en-US" altLang="zh-CN" sz="2400" b="0" i="0" u="none" strike="noStrike" kern="0" cap="none" spc="0" normalizeH="0" baseline="0" dirty="0">
                <a:solidFill>
                  <a:sysClr val="windowText" lastClr="000000">
                    <a:lumMod val="65000"/>
                    <a:lumOff val="35000"/>
                  </a:sysClr>
                </a:solidFill>
              </a:rPr>
              <a:t>             </a:t>
            </a:r>
            <a:r>
              <a:rPr kumimoji="0" lang="zh-CN" altLang="en-US" sz="2400" i="0" u="none" strike="noStrike" kern="0" cap="none" spc="0" normalizeH="0" baseline="0" dirty="0"/>
              <a:t>该专利已经提出申请，但是尚没有完成专利的审查批准程序，能否形成专利资产不能确定。</a:t>
            </a:r>
            <a:endParaRPr kumimoji="0" lang="zh-CN" altLang="en-US" sz="2400" i="0" u="none" strike="noStrike" kern="0" cap="none" spc="0" normalizeH="0" baseline="0" dirty="0"/>
          </a:p>
        </p:txBody>
      </p:sp>
      <p:cxnSp>
        <p:nvCxnSpPr>
          <p:cNvPr id="16" name="直接连接符 15"/>
          <p:cNvCxnSpPr/>
          <p:nvPr>
            <p:custDataLst>
              <p:tags r:id="rId8"/>
            </p:custDataLst>
          </p:nvPr>
        </p:nvCxnSpPr>
        <p:spPr>
          <a:xfrm flipV="1">
            <a:off x="11459155" y="2025051"/>
            <a:ext cx="0" cy="450912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
        <p:nvSpPr>
          <p:cNvPr id="23" name="TextBox 22"/>
          <p:cNvSpPr txBox="1"/>
          <p:nvPr>
            <p:custDataLst>
              <p:tags r:id="rId9"/>
            </p:custDataLst>
          </p:nvPr>
        </p:nvSpPr>
        <p:spPr>
          <a:xfrm>
            <a:off x="7823443" y="634111"/>
            <a:ext cx="1836204" cy="922020"/>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defRPr kumimoji="0" sz="3200" b="1" i="0" u="none" strike="noStrike" kern="0" cap="none" spc="0" normalizeH="0" baseline="0">
                <a:ln>
                  <a:noFill/>
                </a:ln>
                <a:solidFill>
                  <a:schemeClr val="tx1">
                    <a:lumMod val="85000"/>
                    <a:lumOff val="15000"/>
                  </a:schemeClr>
                </a:solidFill>
                <a:uLnTx/>
                <a:uFillTx/>
                <a:latin typeface="微软雅黑" panose="020B0503020204020204" pitchFamily="34" charset="-122"/>
                <a:ea typeface="微软雅黑" panose="020B0503020204020204" pitchFamily="34" charset="-122"/>
              </a:defRPr>
            </a:lvl1pPr>
          </a:lstStyle>
          <a:p>
            <a:r>
              <a:rPr lang="zh-CN" altLang="en-US" sz="5400" dirty="0">
                <a:solidFill>
                  <a:srgbClr val="FF0000"/>
                </a:solidFill>
              </a:rPr>
              <a:t>专利</a:t>
            </a:r>
            <a:endParaRPr lang="zh-CN" altLang="en-US" sz="5400" dirty="0">
              <a:solidFill>
                <a:srgbClr val="FF0000"/>
              </a:solidFill>
            </a:endParaRPr>
          </a:p>
        </p:txBody>
      </p:sp>
      <p:sp>
        <p:nvSpPr>
          <p:cNvPr id="24" name="TextBox 23"/>
          <p:cNvSpPr txBox="1"/>
          <p:nvPr>
            <p:custDataLst>
              <p:tags r:id="rId10"/>
            </p:custDataLst>
          </p:nvPr>
        </p:nvSpPr>
        <p:spPr>
          <a:xfrm>
            <a:off x="9299035" y="1040864"/>
            <a:ext cx="1959486" cy="110680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defRPr kumimoji="0" sz="3200" b="1" i="0" u="none" strike="noStrike" kern="0" cap="none" spc="0" normalizeH="0" baseline="0">
                <a:ln>
                  <a:noFill/>
                </a:ln>
                <a:solidFill>
                  <a:schemeClr val="tx1">
                    <a:lumMod val="85000"/>
                    <a:lumOff val="15000"/>
                  </a:schemeClr>
                </a:solidFill>
                <a:uLnTx/>
                <a:uFillTx/>
                <a:latin typeface="微软雅黑" panose="020B0503020204020204" pitchFamily="34" charset="-122"/>
                <a:ea typeface="微软雅黑" panose="020B0503020204020204" pitchFamily="34" charset="-122"/>
              </a:defRPr>
            </a:lvl1pPr>
          </a:lstStyle>
          <a:p>
            <a:r>
              <a:rPr lang="zh-CN" altLang="en-US" sz="6600" dirty="0">
                <a:solidFill>
                  <a:srgbClr val="FF0000"/>
                </a:solidFill>
              </a:rPr>
              <a:t>理解</a:t>
            </a:r>
            <a:endParaRPr lang="zh-CN" altLang="en-US" sz="6600" dirty="0">
              <a:solidFill>
                <a:srgbClr val="FF0000"/>
              </a:solidFill>
            </a:endParaRPr>
          </a:p>
        </p:txBody>
      </p:sp>
      <p:cxnSp>
        <p:nvCxnSpPr>
          <p:cNvPr id="30" name="直接连接符 29"/>
          <p:cNvCxnSpPr/>
          <p:nvPr>
            <p:custDataLst>
              <p:tags r:id="rId11"/>
            </p:custDataLst>
          </p:nvPr>
        </p:nvCxnSpPr>
        <p:spPr>
          <a:xfrm>
            <a:off x="2926899" y="951012"/>
            <a:ext cx="446449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12"/>
            </p:custDataLst>
          </p:nvPr>
        </p:nvCxnSpPr>
        <p:spPr>
          <a:xfrm>
            <a:off x="3358947" y="634111"/>
            <a:ext cx="0" cy="16396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18446" name="矩形 6"/>
          <p:cNvSpPr/>
          <p:nvPr>
            <p:custDataLst>
              <p:tags r:id="rId1"/>
            </p:custDataLst>
          </p:nvPr>
        </p:nvSpPr>
        <p:spPr>
          <a:xfrm>
            <a:off x="9048115" y="4797108"/>
            <a:ext cx="1554480" cy="645160"/>
          </a:xfrm>
          <a:prstGeom prst="rect">
            <a:avLst/>
          </a:prstGeom>
          <a:noFill/>
          <a:ln w="9525">
            <a:noFill/>
          </a:ln>
        </p:spPr>
        <p:txBody>
          <a:bodyPr wrap="non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659130" y="728980"/>
            <a:ext cx="1106170"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专利资产相关知识及专利资产评估概述</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3"/>
            </p:custDataLst>
          </p:nvPr>
        </p:nvSpPr>
        <p:spPr>
          <a:xfrm>
            <a:off x="1810703" y="2277588"/>
            <a:ext cx="649287" cy="2676525"/>
          </a:xfrm>
          <a:prstGeom prst="rect">
            <a:avLst/>
          </a:prstGeom>
          <a:noFill/>
          <a:ln w="9525">
            <a:noFill/>
          </a:ln>
        </p:spPr>
        <p:txBody>
          <a:bodyPr lIns="144000" rIns="72000" anchor="ctr" anchorCtr="0">
            <a:sp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专利与专利权</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nvPicPr>
        <p:blipFill>
          <a:blip r:embed="rId4"/>
          <a:stretch>
            <a:fillRect/>
          </a:stretch>
        </p:blipFill>
        <p:spPr>
          <a:xfrm>
            <a:off x="2891155" y="1125220"/>
            <a:ext cx="9012555" cy="5414010"/>
          </a:xfrm>
          <a:prstGeom prst="rect">
            <a:avLst/>
          </a:prstGeom>
        </p:spPr>
      </p:pic>
    </p:spTree>
  </p:cSld>
  <p:clrMapOvr>
    <a:masterClrMapping/>
  </p:clrMapOvr>
  <p:transition spd="slow">
    <p:push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80645"/>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4" name="TextBox 10"/>
          <p:cNvSpPr/>
          <p:nvPr>
            <p:custDataLst>
              <p:tags r:id="rId1"/>
            </p:custDataLst>
          </p:nvPr>
        </p:nvSpPr>
        <p:spPr>
          <a:xfrm>
            <a:off x="874078" y="2277588"/>
            <a:ext cx="649287" cy="2676525"/>
          </a:xfrm>
          <a:prstGeom prst="rect">
            <a:avLst/>
          </a:prstGeom>
          <a:noFill/>
          <a:ln w="9525">
            <a:noFill/>
          </a:ln>
        </p:spPr>
        <p:txBody>
          <a:bodyPr lIns="144000" rIns="72000" anchor="ctr" anchorCtr="0">
            <a:sp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专利与专利权</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5"/>
          <p:cNvSpPr/>
          <p:nvPr>
            <p:custDataLst>
              <p:tags r:id="rId2"/>
            </p:custDataLst>
          </p:nvPr>
        </p:nvSpPr>
        <p:spPr>
          <a:xfrm>
            <a:off x="3790454" y="1666765"/>
            <a:ext cx="648072" cy="58477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custDataLst>
              <p:tags r:id="rId3"/>
            </p:custDataLst>
          </p:nvPr>
        </p:nvSpPr>
        <p:spPr>
          <a:xfrm>
            <a:off x="3790454" y="1447825"/>
            <a:ext cx="880558" cy="10147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smtClean="0">
                <a:ln>
                  <a:noFill/>
                </a:ln>
                <a:solidFill>
                  <a:schemeClr val="bg1"/>
                </a:solidFill>
                <a:effectLst/>
                <a:uLnTx/>
                <a:uFillTx/>
                <a:latin typeface="Bell MT" panose="02020503060305020303" pitchFamily="18" charset="0"/>
                <a:ea typeface="微软雅黑" panose="020B0503020204020204" pitchFamily="34" charset="-122"/>
              </a:rPr>
              <a:t>0</a:t>
            </a:r>
            <a:r>
              <a:rPr kumimoji="0" lang="en-US" altLang="zh-CN" sz="6000" b="1" i="0" u="none" strike="noStrike" kern="0" cap="none" spc="0" normalizeH="0" baseline="0" noProof="0" dirty="0" smtClean="0">
                <a:ln>
                  <a:noFill/>
                </a:ln>
                <a:solidFill>
                  <a:schemeClr val="bg1"/>
                </a:solidFill>
                <a:effectLst/>
                <a:uLnTx/>
                <a:uFillTx/>
                <a:latin typeface="Bell MT" panose="02020503060305020303" pitchFamily="18" charset="0"/>
                <a:ea typeface="微软雅黑" panose="020B0503020204020204" pitchFamily="34" charset="-122"/>
              </a:rPr>
              <a:t>3</a:t>
            </a:r>
            <a:endParaRPr kumimoji="0" lang="zh-CN" altLang="en-US" sz="6000" b="1" i="0" u="none" strike="noStrike" kern="0" cap="none" spc="0" normalizeH="0" baseline="0" noProof="0" dirty="0">
              <a:ln>
                <a:noFill/>
              </a:ln>
              <a:solidFill>
                <a:schemeClr val="bg1"/>
              </a:solidFill>
              <a:effectLst/>
              <a:uLnTx/>
              <a:uFillTx/>
              <a:latin typeface="Bell MT" panose="02020503060305020303" pitchFamily="18" charset="0"/>
              <a:ea typeface="微软雅黑" panose="020B0503020204020204" pitchFamily="34" charset="-122"/>
            </a:endParaRPr>
          </a:p>
        </p:txBody>
      </p:sp>
      <p:sp>
        <p:nvSpPr>
          <p:cNvPr id="8" name="TextBox 7"/>
          <p:cNvSpPr txBox="1"/>
          <p:nvPr>
            <p:custDataLst>
              <p:tags r:id="rId4"/>
            </p:custDataLst>
          </p:nvPr>
        </p:nvSpPr>
        <p:spPr>
          <a:xfrm>
            <a:off x="2891155" y="2420620"/>
            <a:ext cx="8736965" cy="248920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algn="just">
              <a:defRPr/>
            </a:pPr>
            <a:r>
              <a:rPr kumimoji="0" lang="zh-CN" altLang="en-US" sz="2400" b="0" i="0" u="none" strike="noStrike" kern="0" cap="none" spc="0" normalizeH="0" baseline="0" dirty="0"/>
              <a:t>该专利虽然已经经过法定审查程序并且已经被批准成为专利，但是该专利发挥作用尚需要经过</a:t>
            </a:r>
            <a:r>
              <a:rPr kumimoji="0" lang="zh-CN" altLang="en-US" sz="2400" b="0" i="0" u="none" strike="noStrike" kern="0" cap="none" spc="0" normalizeH="0" baseline="0" dirty="0">
                <a:solidFill>
                  <a:srgbClr val="FF0000"/>
                </a:solidFill>
              </a:rPr>
              <a:t>其他</a:t>
            </a:r>
            <a:r>
              <a:rPr kumimoji="0" lang="zh-CN" altLang="en-US" sz="2400" b="0" i="0" u="none" strike="noStrike" kern="0" cap="none" spc="0" normalizeH="0" baseline="0" dirty="0"/>
              <a:t>法律、法规规定的审查程序</a:t>
            </a:r>
            <a:r>
              <a:rPr kumimoji="0" lang="en-US" altLang="zh-CN" sz="2400" b="0" i="0" u="none" strike="noStrike" kern="0" cap="none" spc="0" normalizeH="0" baseline="0" dirty="0"/>
              <a:t>.</a:t>
            </a:r>
            <a:endParaRPr kumimoji="0" lang="en-US" altLang="zh-CN" sz="2400" b="0" i="0" u="none" strike="noStrike" kern="0" cap="none" spc="0" normalizeH="0" baseline="0" dirty="0"/>
          </a:p>
          <a:p>
            <a:pPr algn="just">
              <a:defRPr/>
            </a:pPr>
            <a:endParaRPr kumimoji="0" lang="zh-CN" altLang="en-US" sz="2400" b="0" i="0" u="none" strike="noStrike" kern="0" cap="none" spc="0" normalizeH="0" baseline="0" dirty="0"/>
          </a:p>
          <a:p>
            <a:pPr algn="just">
              <a:defRPr/>
            </a:pPr>
            <a:r>
              <a:rPr kumimoji="0" lang="zh-CN" altLang="en-US" sz="2400" b="0" i="0" u="none" strike="noStrike" kern="0" cap="none" spc="0" normalizeH="0" baseline="0" dirty="0"/>
              <a:t>如新药方面的专利，能否获得药品生产许可证尚未确定，未来能否持续发挥作用产生收益尚不能确定。</a:t>
            </a:r>
            <a:endParaRPr kumimoji="0" lang="zh-CN" altLang="en-US" sz="2400" b="0" i="0" u="none" strike="noStrike" kern="0" cap="none" spc="0" normalizeH="0" baseline="0" dirty="0"/>
          </a:p>
        </p:txBody>
      </p:sp>
      <p:sp>
        <p:nvSpPr>
          <p:cNvPr id="12" name="TextBox 11"/>
          <p:cNvSpPr txBox="1"/>
          <p:nvPr>
            <p:custDataLst>
              <p:tags r:id="rId5"/>
            </p:custDataLst>
          </p:nvPr>
        </p:nvSpPr>
        <p:spPr>
          <a:xfrm>
            <a:off x="3035300" y="5264785"/>
            <a:ext cx="8171180" cy="105029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algn="just">
              <a:defRPr/>
            </a:pPr>
            <a:r>
              <a:rPr kumimoji="0" lang="en-US" altLang="zh-CN" sz="2400" b="0" i="0" u="none" strike="noStrike" kern="0" cap="none" spc="0" normalizeH="0" baseline="0" dirty="0">
                <a:solidFill>
                  <a:sysClr val="windowText" lastClr="000000">
                    <a:lumMod val="65000"/>
                    <a:lumOff val="35000"/>
                  </a:sysClr>
                </a:solidFill>
              </a:rPr>
              <a:t>  </a:t>
            </a:r>
            <a:r>
              <a:rPr kumimoji="0" sz="2400" b="0" i="0" u="none" strike="noStrike" kern="0" cap="none" spc="0" normalizeH="0" baseline="0" dirty="0"/>
              <a:t>对于②③两种情形称为“或有专利资产”，需要采用一些特殊的评估方法。</a:t>
            </a:r>
            <a:endParaRPr kumimoji="0" sz="2400" b="0" i="0" u="none" strike="noStrike" kern="0" cap="none" spc="0" normalizeH="0" baseline="0" dirty="0"/>
          </a:p>
        </p:txBody>
      </p:sp>
      <p:cxnSp>
        <p:nvCxnSpPr>
          <p:cNvPr id="16" name="直接连接符 15"/>
          <p:cNvCxnSpPr/>
          <p:nvPr>
            <p:custDataLst>
              <p:tags r:id="rId6"/>
            </p:custDataLst>
          </p:nvPr>
        </p:nvCxnSpPr>
        <p:spPr>
          <a:xfrm flipV="1">
            <a:off x="11459155" y="2025051"/>
            <a:ext cx="0" cy="450912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
        <p:nvSpPr>
          <p:cNvPr id="23" name="TextBox 22"/>
          <p:cNvSpPr txBox="1"/>
          <p:nvPr>
            <p:custDataLst>
              <p:tags r:id="rId7"/>
            </p:custDataLst>
          </p:nvPr>
        </p:nvSpPr>
        <p:spPr>
          <a:xfrm>
            <a:off x="7823443" y="634111"/>
            <a:ext cx="1836204" cy="922020"/>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defRPr kumimoji="0" sz="3200" b="1" i="0" u="none" strike="noStrike" kern="0" cap="none" spc="0" normalizeH="0" baseline="0">
                <a:ln>
                  <a:noFill/>
                </a:ln>
                <a:solidFill>
                  <a:schemeClr val="tx1">
                    <a:lumMod val="85000"/>
                    <a:lumOff val="15000"/>
                  </a:schemeClr>
                </a:solidFill>
                <a:uLnTx/>
                <a:uFillTx/>
                <a:latin typeface="微软雅黑" panose="020B0503020204020204" pitchFamily="34" charset="-122"/>
                <a:ea typeface="微软雅黑" panose="020B0503020204020204" pitchFamily="34" charset="-122"/>
              </a:defRPr>
            </a:lvl1pPr>
          </a:lstStyle>
          <a:p>
            <a:r>
              <a:rPr lang="zh-CN" altLang="en-US" sz="5400" dirty="0">
                <a:solidFill>
                  <a:srgbClr val="FF0000"/>
                </a:solidFill>
              </a:rPr>
              <a:t>专利</a:t>
            </a:r>
            <a:endParaRPr lang="zh-CN" altLang="en-US" sz="5400" dirty="0">
              <a:solidFill>
                <a:srgbClr val="FF0000"/>
              </a:solidFill>
            </a:endParaRPr>
          </a:p>
        </p:txBody>
      </p:sp>
      <p:sp>
        <p:nvSpPr>
          <p:cNvPr id="24" name="TextBox 23"/>
          <p:cNvSpPr txBox="1"/>
          <p:nvPr>
            <p:custDataLst>
              <p:tags r:id="rId8"/>
            </p:custDataLst>
          </p:nvPr>
        </p:nvSpPr>
        <p:spPr>
          <a:xfrm>
            <a:off x="9299035" y="1040864"/>
            <a:ext cx="1959486" cy="110680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defRPr kumimoji="0" sz="3200" b="1" i="0" u="none" strike="noStrike" kern="0" cap="none" spc="0" normalizeH="0" baseline="0">
                <a:ln>
                  <a:noFill/>
                </a:ln>
                <a:solidFill>
                  <a:schemeClr val="tx1">
                    <a:lumMod val="85000"/>
                    <a:lumOff val="15000"/>
                  </a:schemeClr>
                </a:solidFill>
                <a:uLnTx/>
                <a:uFillTx/>
                <a:latin typeface="微软雅黑" panose="020B0503020204020204" pitchFamily="34" charset="-122"/>
                <a:ea typeface="微软雅黑" panose="020B0503020204020204" pitchFamily="34" charset="-122"/>
              </a:defRPr>
            </a:lvl1pPr>
          </a:lstStyle>
          <a:p>
            <a:r>
              <a:rPr lang="zh-CN" altLang="en-US" sz="6600" dirty="0">
                <a:solidFill>
                  <a:srgbClr val="FF0000"/>
                </a:solidFill>
              </a:rPr>
              <a:t>理解</a:t>
            </a:r>
            <a:endParaRPr lang="zh-CN" altLang="en-US" sz="6600" dirty="0">
              <a:solidFill>
                <a:srgbClr val="FF0000"/>
              </a:solidFill>
            </a:endParaRPr>
          </a:p>
        </p:txBody>
      </p:sp>
      <p:cxnSp>
        <p:nvCxnSpPr>
          <p:cNvPr id="30" name="直接连接符 29"/>
          <p:cNvCxnSpPr/>
          <p:nvPr>
            <p:custDataLst>
              <p:tags r:id="rId9"/>
            </p:custDataLst>
          </p:nvPr>
        </p:nvCxnSpPr>
        <p:spPr>
          <a:xfrm>
            <a:off x="2926899" y="951012"/>
            <a:ext cx="446449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10"/>
            </p:custDataLst>
          </p:nvPr>
        </p:nvCxnSpPr>
        <p:spPr>
          <a:xfrm>
            <a:off x="3358947" y="634111"/>
            <a:ext cx="0" cy="16396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18446" name="矩形 6"/>
          <p:cNvSpPr/>
          <p:nvPr>
            <p:custDataLst>
              <p:tags r:id="rId1"/>
            </p:custDataLst>
          </p:nvPr>
        </p:nvSpPr>
        <p:spPr>
          <a:xfrm>
            <a:off x="9048115" y="4797108"/>
            <a:ext cx="1554480" cy="645160"/>
          </a:xfrm>
          <a:prstGeom prst="rect">
            <a:avLst/>
          </a:prstGeom>
          <a:noFill/>
          <a:ln w="9525">
            <a:noFill/>
          </a:ln>
        </p:spPr>
        <p:txBody>
          <a:bodyPr wrap="non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1846580" y="1196340"/>
            <a:ext cx="680085"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法律特征</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3"/>
            </p:custDataLst>
          </p:nvPr>
        </p:nvSpPr>
        <p:spPr>
          <a:xfrm>
            <a:off x="844233" y="2096930"/>
            <a:ext cx="649287" cy="3107690"/>
          </a:xfrm>
          <a:prstGeom prst="rect">
            <a:avLst/>
          </a:prstGeom>
          <a:noFill/>
          <a:ln w="9525">
            <a:noFill/>
          </a:ln>
        </p:spPr>
        <p:txBody>
          <a:bodyPr lIns="144000" rIns="72000" anchor="ctr" anchorCtr="0">
            <a:sp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专利资产的特征</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custDataLst>
              <p:tags r:id="rId4"/>
            </p:custDataLst>
          </p:nvPr>
        </p:nvSpPr>
        <p:spPr>
          <a:xfrm>
            <a:off x="3323977" y="962350"/>
            <a:ext cx="993354" cy="2215991"/>
          </a:xfrm>
          <a:prstGeom prst="rect">
            <a:avLst/>
          </a:prstGeom>
          <a:noFill/>
        </p:spPr>
        <p:txBody>
          <a:bodyPr wrap="square" rtlCol="0">
            <a:spAutoFit/>
          </a:bodyPr>
          <a:lstStyle>
            <a:defPPr>
              <a:defRPr lang="zh-CN"/>
            </a:defPPr>
            <a:lvl1pPr algn="ctr">
              <a:defRPr b="1">
                <a:solidFill>
                  <a:srgbClr val="0070C0"/>
                </a:solidFill>
                <a:latin typeface="微软雅黑" panose="020B0503020204020204" pitchFamily="34" charset="-122"/>
                <a:ea typeface="微软雅黑" panose="020B0503020204020204" pitchFamily="34" charset="-122"/>
              </a:defRPr>
            </a:lvl1pPr>
          </a:lstStyle>
          <a:p>
            <a:r>
              <a:rPr lang="en-US" altLang="zh-CN" sz="13800" dirty="0" smtClean="0">
                <a:solidFill>
                  <a:srgbClr val="00B0F0"/>
                </a:solidFill>
                <a:effectLst>
                  <a:outerShdw blurRad="60007" dist="200025" dir="15000000" sy="30000" kx="-1800000" algn="bl" rotWithShape="0">
                    <a:prstClr val="black">
                      <a:alpha val="32000"/>
                    </a:prstClr>
                  </a:outerShdw>
                </a:effectLst>
                <a:latin typeface="MS PMincho" pitchFamily="18" charset="-128"/>
                <a:ea typeface="MS PMincho" pitchFamily="18" charset="-128"/>
              </a:rPr>
              <a:t>1</a:t>
            </a:r>
            <a:endParaRPr lang="zh-CN" altLang="en-US" sz="13800" dirty="0">
              <a:solidFill>
                <a:srgbClr val="00B0F0"/>
              </a:solidFill>
              <a:effectLst>
                <a:outerShdw blurRad="60007" dist="200025" dir="15000000" sy="30000" kx="-1800000" algn="bl" rotWithShape="0">
                  <a:prstClr val="black">
                    <a:alpha val="32000"/>
                  </a:prstClr>
                </a:outerShdw>
              </a:effectLst>
              <a:latin typeface="MS PMincho" pitchFamily="18" charset="-128"/>
              <a:ea typeface="MS PMincho" pitchFamily="18" charset="-128"/>
            </a:endParaRPr>
          </a:p>
        </p:txBody>
      </p:sp>
      <p:sp>
        <p:nvSpPr>
          <p:cNvPr id="13" name="TextBox 12"/>
          <p:cNvSpPr txBox="1"/>
          <p:nvPr>
            <p:custDataLst>
              <p:tags r:id="rId5"/>
            </p:custDataLst>
          </p:nvPr>
        </p:nvSpPr>
        <p:spPr>
          <a:xfrm>
            <a:off x="3975361" y="2560880"/>
            <a:ext cx="903851" cy="2215991"/>
          </a:xfrm>
          <a:prstGeom prst="rect">
            <a:avLst/>
          </a:prstGeom>
          <a:noFill/>
        </p:spPr>
        <p:txBody>
          <a:bodyPr wrap="square" rtlCol="0">
            <a:spAutoFit/>
          </a:bodyPr>
          <a:lstStyle>
            <a:defPPr>
              <a:defRPr lang="zh-CN"/>
            </a:defPPr>
            <a:lvl1pPr algn="ctr">
              <a:defRPr b="1">
                <a:solidFill>
                  <a:srgbClr val="0070C0"/>
                </a:solidFill>
                <a:latin typeface="微软雅黑" panose="020B0503020204020204" pitchFamily="34" charset="-122"/>
                <a:ea typeface="微软雅黑" panose="020B0503020204020204" pitchFamily="34" charset="-122"/>
              </a:defRPr>
            </a:lvl1pPr>
          </a:lstStyle>
          <a:p>
            <a:r>
              <a:rPr lang="en-US" altLang="zh-CN" sz="13800" dirty="0" smtClean="0">
                <a:solidFill>
                  <a:srgbClr val="A8E43C"/>
                </a:solidFill>
                <a:effectLst>
                  <a:outerShdw blurRad="60007" dist="200025" dir="15000000" sy="30000" kx="-1800000" algn="bl" rotWithShape="0">
                    <a:prstClr val="black">
                      <a:alpha val="32000"/>
                    </a:prstClr>
                  </a:outerShdw>
                </a:effectLst>
                <a:latin typeface="MS PMincho" pitchFamily="18" charset="-128"/>
                <a:ea typeface="MS PMincho" pitchFamily="18" charset="-128"/>
              </a:rPr>
              <a:t>2</a:t>
            </a:r>
            <a:endParaRPr lang="zh-CN" altLang="en-US" sz="13800" dirty="0">
              <a:solidFill>
                <a:srgbClr val="A8E43C"/>
              </a:solidFill>
              <a:effectLst>
                <a:outerShdw blurRad="60007" dist="200025" dir="15000000" sy="30000" kx="-1800000" algn="bl" rotWithShape="0">
                  <a:prstClr val="black">
                    <a:alpha val="32000"/>
                  </a:prstClr>
                </a:outerShdw>
              </a:effectLst>
              <a:latin typeface="MS PMincho" pitchFamily="18" charset="-128"/>
              <a:ea typeface="MS PMincho" pitchFamily="18" charset="-128"/>
            </a:endParaRPr>
          </a:p>
        </p:txBody>
      </p:sp>
      <p:sp>
        <p:nvSpPr>
          <p:cNvPr id="10" name="矩形 9"/>
          <p:cNvSpPr/>
          <p:nvPr>
            <p:custDataLst>
              <p:tags r:id="rId6"/>
            </p:custDataLst>
          </p:nvPr>
        </p:nvSpPr>
        <p:spPr>
          <a:xfrm>
            <a:off x="3873500" y="1729105"/>
            <a:ext cx="7868920" cy="1073785"/>
          </a:xfrm>
          <a:custGeom>
            <a:avLst/>
            <a:gdLst/>
            <a:ahLst/>
            <a:cxnLst/>
            <a:rect l="l" t="t" r="r" b="b"/>
            <a:pathLst>
              <a:path w="5688632" h="1180003">
                <a:moveTo>
                  <a:pt x="0" y="0"/>
                </a:moveTo>
                <a:lnTo>
                  <a:pt x="5688632" y="0"/>
                </a:lnTo>
                <a:lnTo>
                  <a:pt x="5688632" y="1180003"/>
                </a:lnTo>
                <a:lnTo>
                  <a:pt x="0" y="1180003"/>
                </a:lnTo>
                <a:lnTo>
                  <a:pt x="0" y="1022049"/>
                </a:lnTo>
                <a:lnTo>
                  <a:pt x="5505272" y="1022049"/>
                </a:lnTo>
                <a:lnTo>
                  <a:pt x="5505272" y="157953"/>
                </a:lnTo>
                <a:lnTo>
                  <a:pt x="0" y="157953"/>
                </a:lnTo>
                <a:close/>
              </a:path>
            </a:pathLst>
          </a:custGeom>
          <a:gradFill>
            <a:gsLst>
              <a:gs pos="2000">
                <a:srgbClr val="335885"/>
              </a:gs>
              <a:gs pos="63000">
                <a:srgbClr val="00B0F0"/>
              </a:gs>
            </a:gsLst>
            <a:lin ang="10800000" scaled="1"/>
          </a:gradFill>
          <a:ln w="12700">
            <a:solidFill>
              <a:srgbClr val="00B0F0"/>
            </a:solidFill>
          </a:ln>
          <a:effectLst>
            <a:outerShdw blurRad="76200" dir="18900000" sy="23000" kx="-1200000" algn="bl"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2" name="矩形 9"/>
          <p:cNvSpPr/>
          <p:nvPr>
            <p:custDataLst>
              <p:tags r:id="rId7"/>
            </p:custDataLst>
          </p:nvPr>
        </p:nvSpPr>
        <p:spPr>
          <a:xfrm>
            <a:off x="4683760" y="3307080"/>
            <a:ext cx="7018020" cy="1073785"/>
          </a:xfrm>
          <a:custGeom>
            <a:avLst/>
            <a:gdLst/>
            <a:ahLst/>
            <a:cxnLst/>
            <a:rect l="l" t="t" r="r" b="b"/>
            <a:pathLst>
              <a:path w="5688632" h="1180003">
                <a:moveTo>
                  <a:pt x="0" y="0"/>
                </a:moveTo>
                <a:lnTo>
                  <a:pt x="5688632" y="0"/>
                </a:lnTo>
                <a:lnTo>
                  <a:pt x="5688632" y="1180003"/>
                </a:lnTo>
                <a:lnTo>
                  <a:pt x="0" y="1180003"/>
                </a:lnTo>
                <a:lnTo>
                  <a:pt x="0" y="1022049"/>
                </a:lnTo>
                <a:lnTo>
                  <a:pt x="5505272" y="1022049"/>
                </a:lnTo>
                <a:lnTo>
                  <a:pt x="5505272" y="157953"/>
                </a:lnTo>
                <a:lnTo>
                  <a:pt x="0" y="157953"/>
                </a:lnTo>
                <a:close/>
              </a:path>
            </a:pathLst>
          </a:custGeom>
          <a:gradFill>
            <a:gsLst>
              <a:gs pos="2000">
                <a:srgbClr val="5BA127"/>
              </a:gs>
              <a:gs pos="63000">
                <a:srgbClr val="A8E43C"/>
              </a:gs>
            </a:gsLst>
            <a:lin ang="10800000" scaled="1"/>
          </a:gradFill>
          <a:ln w="12700">
            <a:solidFill>
              <a:srgbClr val="A8E43C"/>
            </a:solidFill>
          </a:ln>
          <a:effectLst>
            <a:outerShdw blurRad="76200" dir="18900000" sy="23000" kx="-1200000" algn="bl"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4" name="TextBox 13"/>
          <p:cNvSpPr txBox="1"/>
          <p:nvPr>
            <p:custDataLst>
              <p:tags r:id="rId8"/>
            </p:custDataLst>
          </p:nvPr>
        </p:nvSpPr>
        <p:spPr>
          <a:xfrm>
            <a:off x="4715895" y="4264400"/>
            <a:ext cx="903851" cy="2215992"/>
          </a:xfrm>
          <a:prstGeom prst="rect">
            <a:avLst/>
          </a:prstGeom>
          <a:noFill/>
        </p:spPr>
        <p:txBody>
          <a:bodyPr wrap="square" rtlCol="0">
            <a:spAutoFit/>
          </a:bodyPr>
          <a:lstStyle>
            <a:defPPr>
              <a:defRPr lang="zh-CN"/>
            </a:defPPr>
            <a:lvl1pPr algn="ctr">
              <a:defRPr b="1">
                <a:solidFill>
                  <a:srgbClr val="0070C0"/>
                </a:solidFill>
                <a:latin typeface="微软雅黑" panose="020B0503020204020204" pitchFamily="34" charset="-122"/>
                <a:ea typeface="微软雅黑" panose="020B0503020204020204" pitchFamily="34" charset="-122"/>
              </a:defRPr>
            </a:lvl1pPr>
          </a:lstStyle>
          <a:p>
            <a:r>
              <a:rPr lang="en-US" altLang="zh-CN" sz="13800" dirty="0" smtClean="0">
                <a:solidFill>
                  <a:srgbClr val="FFC000"/>
                </a:solidFill>
                <a:effectLst>
                  <a:outerShdw blurRad="60007" dist="200025" dir="15000000" sy="30000" kx="-1800000" algn="bl" rotWithShape="0">
                    <a:prstClr val="black">
                      <a:alpha val="32000"/>
                    </a:prstClr>
                  </a:outerShdw>
                </a:effectLst>
                <a:latin typeface="MS PMincho" pitchFamily="18" charset="-128"/>
                <a:ea typeface="MS PMincho" pitchFamily="18" charset="-128"/>
              </a:rPr>
              <a:t>3</a:t>
            </a:r>
            <a:endParaRPr lang="zh-CN" altLang="en-US" sz="13800" dirty="0">
              <a:solidFill>
                <a:srgbClr val="FFC000"/>
              </a:solidFill>
              <a:effectLst>
                <a:outerShdw blurRad="60007" dist="200025" dir="15000000" sy="30000" kx="-1800000" algn="bl" rotWithShape="0">
                  <a:prstClr val="black">
                    <a:alpha val="32000"/>
                  </a:prstClr>
                </a:outerShdw>
              </a:effectLst>
              <a:latin typeface="MS PMincho" pitchFamily="18" charset="-128"/>
              <a:ea typeface="MS PMincho" pitchFamily="18" charset="-128"/>
            </a:endParaRPr>
          </a:p>
        </p:txBody>
      </p:sp>
      <p:sp>
        <p:nvSpPr>
          <p:cNvPr id="15" name="矩形 9"/>
          <p:cNvSpPr/>
          <p:nvPr>
            <p:custDataLst>
              <p:tags r:id="rId9"/>
            </p:custDataLst>
          </p:nvPr>
        </p:nvSpPr>
        <p:spPr>
          <a:xfrm>
            <a:off x="5339080" y="4978400"/>
            <a:ext cx="6429375" cy="1073785"/>
          </a:xfrm>
          <a:custGeom>
            <a:avLst/>
            <a:gdLst/>
            <a:ahLst/>
            <a:cxnLst/>
            <a:rect l="l" t="t" r="r" b="b"/>
            <a:pathLst>
              <a:path w="5688632" h="1180003">
                <a:moveTo>
                  <a:pt x="0" y="0"/>
                </a:moveTo>
                <a:lnTo>
                  <a:pt x="5688632" y="0"/>
                </a:lnTo>
                <a:lnTo>
                  <a:pt x="5688632" y="1180003"/>
                </a:lnTo>
                <a:lnTo>
                  <a:pt x="0" y="1180003"/>
                </a:lnTo>
                <a:lnTo>
                  <a:pt x="0" y="1022049"/>
                </a:lnTo>
                <a:lnTo>
                  <a:pt x="5505272" y="1022049"/>
                </a:lnTo>
                <a:lnTo>
                  <a:pt x="5505272" y="157953"/>
                </a:lnTo>
                <a:lnTo>
                  <a:pt x="0" y="157953"/>
                </a:lnTo>
                <a:close/>
              </a:path>
            </a:pathLst>
          </a:custGeom>
          <a:gradFill>
            <a:gsLst>
              <a:gs pos="2000">
                <a:schemeClr val="accent6">
                  <a:lumMod val="75000"/>
                </a:schemeClr>
              </a:gs>
              <a:gs pos="63000">
                <a:srgbClr val="FFC000"/>
              </a:gs>
            </a:gsLst>
            <a:lin ang="10800000" scaled="1"/>
          </a:gradFill>
          <a:ln w="12700">
            <a:solidFill>
              <a:srgbClr val="FFC000"/>
            </a:solidFill>
          </a:ln>
          <a:effectLst>
            <a:outerShdw blurRad="76200" dir="18900000" sy="23000" kx="-1200000" algn="bl"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6" name="TextBox 15"/>
          <p:cNvSpPr txBox="1"/>
          <p:nvPr>
            <p:custDataLst>
              <p:tags r:id="rId10"/>
            </p:custDataLst>
          </p:nvPr>
        </p:nvSpPr>
        <p:spPr>
          <a:xfrm>
            <a:off x="3935095" y="1818005"/>
            <a:ext cx="7766685" cy="891540"/>
          </a:xfrm>
          <a:prstGeom prst="rect">
            <a:avLst/>
          </a:prstGeom>
          <a:noFill/>
        </p:spPr>
        <p:txBody>
          <a:bodyPr wrap="square" rtlCol="0">
            <a:spAutoFit/>
          </a:bodyPr>
          <a:lstStyle/>
          <a:p>
            <a:pPr>
              <a:lnSpc>
                <a:spcPct val="130000"/>
              </a:lnSpc>
            </a:pPr>
            <a:r>
              <a:rPr lang="zh-CN" altLang="en-US" sz="2000" dirty="0">
                <a:solidFill>
                  <a:schemeClr val="bg1">
                    <a:lumMod val="50000"/>
                  </a:schemeClr>
                </a:solidFill>
                <a:latin typeface="微软雅黑" panose="020B0503020204020204" pitchFamily="34" charset="-122"/>
                <a:ea typeface="微软雅黑" panose="020B0503020204020204" pitchFamily="34" charset="-122"/>
              </a:rPr>
              <a:t>法律规定的。发明专利权的法律保护期限为 20 年，实用新型专利权 10 年，外观设计专利权的期限为 15 年，均自</a:t>
            </a:r>
            <a:r>
              <a:rPr lang="zh-CN" altLang="en-US" sz="2000" dirty="0">
                <a:solidFill>
                  <a:srgbClr val="FF0000"/>
                </a:solidFill>
                <a:latin typeface="微软雅黑" panose="020B0503020204020204" pitchFamily="34" charset="-122"/>
                <a:ea typeface="微软雅黑" panose="020B0503020204020204" pitchFamily="34" charset="-122"/>
              </a:rPr>
              <a:t>申请日</a:t>
            </a:r>
            <a:r>
              <a:rPr lang="zh-CN" altLang="en-US" sz="2000" dirty="0">
                <a:solidFill>
                  <a:schemeClr val="bg1">
                    <a:lumMod val="50000"/>
                  </a:schemeClr>
                </a:solidFill>
                <a:latin typeface="微软雅黑" panose="020B0503020204020204" pitchFamily="34" charset="-122"/>
                <a:ea typeface="微软雅黑" panose="020B0503020204020204" pitchFamily="34" charset="-122"/>
              </a:rPr>
              <a:t>起计算。</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TextBox 16"/>
          <p:cNvSpPr txBox="1"/>
          <p:nvPr>
            <p:custDataLst>
              <p:tags r:id="rId11"/>
            </p:custDataLst>
          </p:nvPr>
        </p:nvSpPr>
        <p:spPr>
          <a:xfrm>
            <a:off x="4115161" y="1304908"/>
            <a:ext cx="1428038" cy="460375"/>
          </a:xfrm>
          <a:prstGeom prst="rect">
            <a:avLst/>
          </a:prstGeom>
          <a:noFill/>
        </p:spPr>
        <p:txBody>
          <a:bodyPr wrap="square" rtlCol="0">
            <a:spAutoFit/>
          </a:bodyPr>
          <a:lstStyle/>
          <a:p>
            <a:pPr algn="ctr"/>
            <a:r>
              <a:rPr lang="zh-CN" altLang="en-US" sz="2400" b="1" dirty="0">
                <a:solidFill>
                  <a:srgbClr val="00B0F0"/>
                </a:solidFill>
                <a:latin typeface="微软雅黑" panose="020B0503020204020204" pitchFamily="34" charset="-122"/>
                <a:ea typeface="微软雅黑" panose="020B0503020204020204" pitchFamily="34" charset="-122"/>
              </a:rPr>
              <a:t>时效性</a:t>
            </a:r>
            <a:endParaRPr lang="zh-CN" altLang="en-US" sz="2400" b="1" dirty="0">
              <a:solidFill>
                <a:srgbClr val="00B0F0"/>
              </a:solidFill>
              <a:latin typeface="微软雅黑" panose="020B0503020204020204" pitchFamily="34" charset="-122"/>
              <a:ea typeface="微软雅黑" panose="020B0503020204020204" pitchFamily="34" charset="-122"/>
            </a:endParaRPr>
          </a:p>
        </p:txBody>
      </p:sp>
      <p:sp>
        <p:nvSpPr>
          <p:cNvPr id="18" name="TextBox 17"/>
          <p:cNvSpPr txBox="1"/>
          <p:nvPr>
            <p:custDataLst>
              <p:tags r:id="rId12"/>
            </p:custDataLst>
          </p:nvPr>
        </p:nvSpPr>
        <p:spPr>
          <a:xfrm>
            <a:off x="4907280" y="3444875"/>
            <a:ext cx="6392545" cy="891540"/>
          </a:xfrm>
          <a:prstGeom prst="rect">
            <a:avLst/>
          </a:prstGeom>
          <a:noFill/>
        </p:spPr>
        <p:txBody>
          <a:bodyPr wrap="square" rtlCol="0">
            <a:spAutoFit/>
          </a:bodyPr>
          <a:lstStyle/>
          <a:p>
            <a:pPr>
              <a:lnSpc>
                <a:spcPct val="130000"/>
              </a:lnSpc>
            </a:pPr>
            <a:r>
              <a:rPr lang="zh-CN" altLang="en-US" sz="2000" dirty="0">
                <a:solidFill>
                  <a:schemeClr val="bg1">
                    <a:lumMod val="50000"/>
                  </a:schemeClr>
                </a:solidFill>
                <a:latin typeface="微软雅黑" panose="020B0503020204020204" pitchFamily="34" charset="-122"/>
                <a:ea typeface="微软雅黑" panose="020B0503020204020204" pitchFamily="34" charset="-122"/>
              </a:rPr>
              <a:t>是指一项技术仅在其获得专利权的国家或地区依当地专利法的规定获得保护。</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TextBox 18"/>
          <p:cNvSpPr txBox="1"/>
          <p:nvPr>
            <p:custDataLst>
              <p:tags r:id="rId13"/>
            </p:custDataLst>
          </p:nvPr>
        </p:nvSpPr>
        <p:spPr>
          <a:xfrm>
            <a:off x="4860088" y="2933453"/>
            <a:ext cx="1428038" cy="460375"/>
          </a:xfrm>
          <a:prstGeom prst="rect">
            <a:avLst/>
          </a:prstGeom>
          <a:noFill/>
        </p:spPr>
        <p:txBody>
          <a:bodyPr wrap="square" rtlCol="0">
            <a:spAutoFit/>
          </a:bodyPr>
          <a:lstStyle/>
          <a:p>
            <a:pPr algn="ctr"/>
            <a:r>
              <a:rPr lang="zh-CN" altLang="en-US" sz="2400" b="1" dirty="0">
                <a:solidFill>
                  <a:schemeClr val="accent3">
                    <a:lumMod val="75000"/>
                  </a:schemeClr>
                </a:solidFill>
                <a:latin typeface="微软雅黑" panose="020B0503020204020204" pitchFamily="34" charset="-122"/>
                <a:ea typeface="微软雅黑" panose="020B0503020204020204" pitchFamily="34" charset="-122"/>
              </a:rPr>
              <a:t>地域性</a:t>
            </a:r>
            <a:endParaRPr lang="zh-CN" altLang="en-US" sz="2400" b="1"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20" name="TextBox 19"/>
          <p:cNvSpPr txBox="1"/>
          <p:nvPr>
            <p:custDataLst>
              <p:tags r:id="rId14"/>
            </p:custDataLst>
          </p:nvPr>
        </p:nvSpPr>
        <p:spPr>
          <a:xfrm>
            <a:off x="5628640" y="5270500"/>
            <a:ext cx="5636260" cy="491490"/>
          </a:xfrm>
          <a:prstGeom prst="rect">
            <a:avLst/>
          </a:prstGeom>
          <a:noFill/>
        </p:spPr>
        <p:txBody>
          <a:bodyPr wrap="square" rtlCol="0">
            <a:spAutoFit/>
          </a:bodyPr>
          <a:lstStyle/>
          <a:p>
            <a:pPr>
              <a:lnSpc>
                <a:spcPct val="130000"/>
              </a:lnSpc>
            </a:pPr>
            <a:r>
              <a:rPr lang="zh-CN" altLang="en-US" sz="2000" dirty="0">
                <a:solidFill>
                  <a:schemeClr val="bg1">
                    <a:lumMod val="50000"/>
                  </a:schemeClr>
                </a:solidFill>
                <a:latin typeface="微软雅黑" panose="020B0503020204020204" pitchFamily="34" charset="-122"/>
                <a:ea typeface="微软雅黑" panose="020B0503020204020204" pitchFamily="34" charset="-122"/>
              </a:rPr>
              <a:t>专利资产的范围是由“专利权利要求书”确定的。</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TextBox 20"/>
          <p:cNvSpPr txBox="1"/>
          <p:nvPr>
            <p:custDataLst>
              <p:tags r:id="rId15"/>
            </p:custDataLst>
          </p:nvPr>
        </p:nvSpPr>
        <p:spPr>
          <a:xfrm>
            <a:off x="5555805" y="4604409"/>
            <a:ext cx="1428038" cy="460375"/>
          </a:xfrm>
          <a:prstGeom prst="rect">
            <a:avLst/>
          </a:prstGeom>
          <a:noFill/>
        </p:spPr>
        <p:txBody>
          <a:bodyPr wrap="square" rtlCol="0">
            <a:spAutoFit/>
          </a:bodyPr>
          <a:lstStyle/>
          <a:p>
            <a:pPr algn="ctr"/>
            <a:r>
              <a:rPr lang="zh-CN" altLang="en-US" sz="2400" b="1" dirty="0">
                <a:solidFill>
                  <a:schemeClr val="accent6">
                    <a:lumMod val="75000"/>
                  </a:schemeClr>
                </a:solidFill>
                <a:latin typeface="微软雅黑" panose="020B0503020204020204" pitchFamily="34" charset="-122"/>
                <a:ea typeface="微软雅黑" panose="020B0503020204020204" pitchFamily="34" charset="-122"/>
              </a:rPr>
              <a:t>约束性</a:t>
            </a:r>
            <a:endParaRPr lang="zh-CN" altLang="en-US" sz="2400" b="1" dirty="0">
              <a:solidFill>
                <a:schemeClr val="accent6">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18446" name="矩形 6"/>
          <p:cNvSpPr/>
          <p:nvPr>
            <p:custDataLst>
              <p:tags r:id="rId1"/>
            </p:custDataLst>
          </p:nvPr>
        </p:nvSpPr>
        <p:spPr>
          <a:xfrm>
            <a:off x="9048115" y="4797108"/>
            <a:ext cx="1554480" cy="645160"/>
          </a:xfrm>
          <a:prstGeom prst="rect">
            <a:avLst/>
          </a:prstGeom>
          <a:noFill/>
          <a:ln w="9525">
            <a:noFill/>
          </a:ln>
        </p:spPr>
        <p:txBody>
          <a:bodyPr wrap="non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829310" y="765175"/>
            <a:ext cx="680085"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3"/>
            </p:custDataLst>
          </p:nvPr>
        </p:nvSpPr>
        <p:spPr>
          <a:xfrm>
            <a:off x="1810703" y="2277588"/>
            <a:ext cx="649287" cy="2676525"/>
          </a:xfrm>
          <a:prstGeom prst="rect">
            <a:avLst/>
          </a:prstGeom>
          <a:noFill/>
          <a:ln w="9525">
            <a:noFill/>
          </a:ln>
        </p:spPr>
        <p:txBody>
          <a:bodyPr lIns="144000" rIns="72000" anchor="ctr" anchorCtr="0">
            <a:sp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专利与专利权</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2879090" y="1226820"/>
            <a:ext cx="9149080" cy="4707890"/>
          </a:xfrm>
          <a:prstGeom prst="rect">
            <a:avLst/>
          </a:prstGeom>
          <a:noFill/>
        </p:spPr>
        <p:txBody>
          <a:bodyPr wrap="square" rtlCol="0" anchor="t">
            <a:spAutoFit/>
          </a:bodyPr>
          <a:p>
            <a:r>
              <a:rPr lang="zh-CN" altLang="en-US" sz="2000">
                <a:solidFill>
                  <a:srgbClr val="FF0000"/>
                </a:solidFill>
              </a:rPr>
              <a:t>【例·单项选择题】</a:t>
            </a:r>
            <a:endParaRPr lang="zh-CN" altLang="en-US" sz="2000">
              <a:solidFill>
                <a:srgbClr val="FF0000"/>
              </a:solidFill>
            </a:endParaRPr>
          </a:p>
          <a:p>
            <a:r>
              <a:rPr lang="zh-CN" altLang="en-US" sz="2000"/>
              <a:t>某专利权法律保护期限是 20 年，经评估人员鉴定，评估基准日后的</a:t>
            </a:r>
            <a:endParaRPr lang="zh-CN" altLang="en-US" sz="2000"/>
          </a:p>
          <a:p>
            <a:r>
              <a:rPr lang="zh-CN" altLang="en-US" sz="2000"/>
              <a:t>第一年收益为 100 万元，但是由于技术进步等原因，该专利权的收益将受到影响，每年递减10 万元。假设折现率为 10％。则该专利权的评估值最接近于（ ）万元。</a:t>
            </a:r>
            <a:endParaRPr lang="zh-CN" altLang="en-US" sz="2000"/>
          </a:p>
          <a:p>
            <a:r>
              <a:rPr lang="zh-CN" altLang="en-US" sz="2000"/>
              <a:t>A.385</a:t>
            </a:r>
            <a:endParaRPr lang="zh-CN" altLang="en-US" sz="2000"/>
          </a:p>
          <a:p>
            <a:r>
              <a:rPr lang="zh-CN" altLang="en-US" sz="2000"/>
              <a:t>B.555</a:t>
            </a:r>
            <a:endParaRPr lang="zh-CN" altLang="en-US" sz="2000"/>
          </a:p>
          <a:p>
            <a:r>
              <a:rPr lang="zh-CN" altLang="en-US" sz="2000"/>
              <a:t> C.297</a:t>
            </a:r>
            <a:endParaRPr lang="zh-CN" altLang="en-US" sz="2000"/>
          </a:p>
          <a:p>
            <a:r>
              <a:rPr lang="zh-CN" altLang="en-US" sz="2000"/>
              <a:t> D.100</a:t>
            </a:r>
            <a:endParaRPr lang="zh-CN" altLang="en-US" sz="2000"/>
          </a:p>
          <a:p>
            <a:endParaRPr lang="zh-CN" altLang="en-US" sz="2000"/>
          </a:p>
          <a:p>
            <a:r>
              <a:rPr lang="zh-CN" altLang="en-US" sz="2000"/>
              <a:t>『正确答案』A</a:t>
            </a:r>
            <a:endParaRPr lang="zh-CN" altLang="en-US" sz="2000"/>
          </a:p>
          <a:p>
            <a:r>
              <a:rPr lang="zh-CN" altLang="en-US" sz="2000"/>
              <a:t>『答案解析』收益期限有限，纯收益每年递减，注意这里的收益期限要重新确定，即 100/10＝10，而不是 20。折现计算得到专利权的评估值约为 385 万元。</a:t>
            </a:r>
            <a:endParaRPr lang="zh-CN" altLang="en-US" sz="2000"/>
          </a:p>
          <a:p>
            <a:r>
              <a:rPr lang="zh-CN" altLang="en-US" sz="2000"/>
              <a:t> 计算过程为：100/（1＋10％）＋90/（1＋10％）^2＋80/（1＋10％）^3＋70/（1＋10％）^4＋60/（1＋10％）^5＋50/（1＋10％）^6＋40/（1＋10％）^7＋30/（1＋10％）^8＋20/（1＋10％）^9＋10/（1＋10％）^10＝385.54（万元）</a:t>
            </a:r>
            <a:endParaRPr lang="zh-CN" altLang="en-US" sz="200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blinds(horizontal)">
                                      <p:cBhvr>
                                        <p:cTn id="25" dur="500"/>
                                        <p:tgtEl>
                                          <p:spTgt spid="3">
                                            <p:txEl>
                                              <p:pRg st="6" end="6"/>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3">
                                            <p:txEl>
                                              <p:pRg st="8" end="8"/>
                                            </p:txEl>
                                          </p:spTgt>
                                        </p:tgtEl>
                                        <p:attrNameLst>
                                          <p:attrName>style.visibility</p:attrName>
                                        </p:attrNameLst>
                                      </p:cBhvr>
                                      <p:to>
                                        <p:strVal val="visible"/>
                                      </p:to>
                                    </p:set>
                                    <p:animEffect transition="in" filter="blinds(horizontal)">
                                      <p:cBhvr>
                                        <p:cTn id="30" dur="500"/>
                                        <p:tgtEl>
                                          <p:spTgt spid="3">
                                            <p:txEl>
                                              <p:pRg st="8" end="8"/>
                                            </p:txEl>
                                          </p:spTgt>
                                        </p:tgtEl>
                                      </p:cBhvr>
                                    </p:animEffect>
                                  </p:childTnLst>
                                </p:cTn>
                              </p:par>
                              <p:par>
                                <p:cTn id="31" presetID="3" presetClass="entr" presetSubtype="10" fill="hold" nodeType="withEffect">
                                  <p:stCondLst>
                                    <p:cond delay="0"/>
                                  </p:stCondLst>
                                  <p:childTnLst>
                                    <p:set>
                                      <p:cBhvr>
                                        <p:cTn id="32" dur="1" fill="hold">
                                          <p:stCondLst>
                                            <p:cond delay="0"/>
                                          </p:stCondLst>
                                        </p:cTn>
                                        <p:tgtEl>
                                          <p:spTgt spid="3">
                                            <p:txEl>
                                              <p:pRg st="9" end="9"/>
                                            </p:txEl>
                                          </p:spTgt>
                                        </p:tgtEl>
                                        <p:attrNameLst>
                                          <p:attrName>style.visibility</p:attrName>
                                        </p:attrNameLst>
                                      </p:cBhvr>
                                      <p:to>
                                        <p:strVal val="visible"/>
                                      </p:to>
                                    </p:set>
                                    <p:animEffect transition="in" filter="blinds(horizontal)">
                                      <p:cBhvr>
                                        <p:cTn id="33" dur="500"/>
                                        <p:tgtEl>
                                          <p:spTgt spid="3">
                                            <p:txEl>
                                              <p:pRg st="9" end="9"/>
                                            </p:txEl>
                                          </p:spTgt>
                                        </p:tgtEl>
                                      </p:cBhvr>
                                    </p:animEffect>
                                  </p:childTnLst>
                                </p:cTn>
                              </p:par>
                              <p:par>
                                <p:cTn id="34" presetID="3" presetClass="entr" presetSubtype="10" fill="hold" nodeType="withEffect">
                                  <p:stCondLst>
                                    <p:cond delay="0"/>
                                  </p:stCondLst>
                                  <p:childTnLst>
                                    <p:set>
                                      <p:cBhvr>
                                        <p:cTn id="35" dur="1" fill="hold">
                                          <p:stCondLst>
                                            <p:cond delay="0"/>
                                          </p:stCondLst>
                                        </p:cTn>
                                        <p:tgtEl>
                                          <p:spTgt spid="3">
                                            <p:txEl>
                                              <p:pRg st="10" end="10"/>
                                            </p:txEl>
                                          </p:spTgt>
                                        </p:tgtEl>
                                        <p:attrNameLst>
                                          <p:attrName>style.visibility</p:attrName>
                                        </p:attrNameLst>
                                      </p:cBhvr>
                                      <p:to>
                                        <p:strVal val="visible"/>
                                      </p:to>
                                    </p:set>
                                    <p:animEffect transition="in" filter="blinds(horizontal)">
                                      <p:cBhvr>
                                        <p:cTn id="36"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18446" name="矩形 6"/>
          <p:cNvSpPr/>
          <p:nvPr>
            <p:custDataLst>
              <p:tags r:id="rId1"/>
            </p:custDataLst>
          </p:nvPr>
        </p:nvSpPr>
        <p:spPr>
          <a:xfrm>
            <a:off x="9048115" y="4797108"/>
            <a:ext cx="1554480" cy="645160"/>
          </a:xfrm>
          <a:prstGeom prst="rect">
            <a:avLst/>
          </a:prstGeom>
          <a:noFill/>
          <a:ln w="9525">
            <a:noFill/>
          </a:ln>
        </p:spPr>
        <p:txBody>
          <a:bodyPr wrap="non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1846580" y="1196340"/>
            <a:ext cx="680085"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技术特性</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3"/>
            </p:custDataLst>
          </p:nvPr>
        </p:nvSpPr>
        <p:spPr>
          <a:xfrm>
            <a:off x="844233" y="2096930"/>
            <a:ext cx="649287" cy="3107690"/>
          </a:xfrm>
          <a:prstGeom prst="rect">
            <a:avLst/>
          </a:prstGeom>
          <a:noFill/>
          <a:ln w="9525">
            <a:noFill/>
          </a:ln>
        </p:spPr>
        <p:txBody>
          <a:bodyPr lIns="144000" rIns="72000" anchor="ctr" anchorCtr="0">
            <a:sp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专利资产的特征</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custDataLst>
              <p:tags r:id="rId4"/>
            </p:custDataLst>
          </p:nvPr>
        </p:nvSpPr>
        <p:spPr>
          <a:xfrm>
            <a:off x="3323977" y="962350"/>
            <a:ext cx="993354" cy="2215991"/>
          </a:xfrm>
          <a:prstGeom prst="rect">
            <a:avLst/>
          </a:prstGeom>
          <a:noFill/>
        </p:spPr>
        <p:txBody>
          <a:bodyPr wrap="square" rtlCol="0">
            <a:spAutoFit/>
          </a:bodyPr>
          <a:lstStyle>
            <a:defPPr>
              <a:defRPr lang="zh-CN"/>
            </a:defPPr>
            <a:lvl1pPr algn="ctr">
              <a:defRPr b="1">
                <a:solidFill>
                  <a:srgbClr val="0070C0"/>
                </a:solidFill>
                <a:latin typeface="微软雅黑" panose="020B0503020204020204" pitchFamily="34" charset="-122"/>
                <a:ea typeface="微软雅黑" panose="020B0503020204020204" pitchFamily="34" charset="-122"/>
              </a:defRPr>
            </a:lvl1pPr>
          </a:lstStyle>
          <a:p>
            <a:r>
              <a:rPr lang="en-US" altLang="zh-CN" sz="13800" dirty="0" smtClean="0">
                <a:solidFill>
                  <a:srgbClr val="00B0F0"/>
                </a:solidFill>
                <a:effectLst>
                  <a:outerShdw blurRad="60007" dist="200025" dir="15000000" sy="30000" kx="-1800000" algn="bl" rotWithShape="0">
                    <a:prstClr val="black">
                      <a:alpha val="32000"/>
                    </a:prstClr>
                  </a:outerShdw>
                </a:effectLst>
                <a:latin typeface="MS PMincho" pitchFamily="18" charset="-128"/>
                <a:ea typeface="MS PMincho" pitchFamily="18" charset="-128"/>
              </a:rPr>
              <a:t>1</a:t>
            </a:r>
            <a:endParaRPr lang="zh-CN" altLang="en-US" sz="13800" dirty="0">
              <a:solidFill>
                <a:srgbClr val="00B0F0"/>
              </a:solidFill>
              <a:effectLst>
                <a:outerShdw blurRad="60007" dist="200025" dir="15000000" sy="30000" kx="-1800000" algn="bl" rotWithShape="0">
                  <a:prstClr val="black">
                    <a:alpha val="32000"/>
                  </a:prstClr>
                </a:outerShdw>
              </a:effectLst>
              <a:latin typeface="MS PMincho" pitchFamily="18" charset="-128"/>
              <a:ea typeface="MS PMincho" pitchFamily="18" charset="-128"/>
            </a:endParaRPr>
          </a:p>
        </p:txBody>
      </p:sp>
      <p:sp>
        <p:nvSpPr>
          <p:cNvPr id="13" name="TextBox 12"/>
          <p:cNvSpPr txBox="1"/>
          <p:nvPr>
            <p:custDataLst>
              <p:tags r:id="rId5"/>
            </p:custDataLst>
          </p:nvPr>
        </p:nvSpPr>
        <p:spPr>
          <a:xfrm>
            <a:off x="3975361" y="2560880"/>
            <a:ext cx="903851" cy="2215991"/>
          </a:xfrm>
          <a:prstGeom prst="rect">
            <a:avLst/>
          </a:prstGeom>
          <a:noFill/>
        </p:spPr>
        <p:txBody>
          <a:bodyPr wrap="square" rtlCol="0">
            <a:spAutoFit/>
          </a:bodyPr>
          <a:lstStyle>
            <a:defPPr>
              <a:defRPr lang="zh-CN"/>
            </a:defPPr>
            <a:lvl1pPr algn="ctr">
              <a:defRPr b="1">
                <a:solidFill>
                  <a:srgbClr val="0070C0"/>
                </a:solidFill>
                <a:latin typeface="微软雅黑" panose="020B0503020204020204" pitchFamily="34" charset="-122"/>
                <a:ea typeface="微软雅黑" panose="020B0503020204020204" pitchFamily="34" charset="-122"/>
              </a:defRPr>
            </a:lvl1pPr>
          </a:lstStyle>
          <a:p>
            <a:r>
              <a:rPr lang="en-US" altLang="zh-CN" sz="13800" dirty="0" smtClean="0">
                <a:solidFill>
                  <a:srgbClr val="A8E43C"/>
                </a:solidFill>
                <a:effectLst>
                  <a:outerShdw blurRad="60007" dist="200025" dir="15000000" sy="30000" kx="-1800000" algn="bl" rotWithShape="0">
                    <a:prstClr val="black">
                      <a:alpha val="32000"/>
                    </a:prstClr>
                  </a:outerShdw>
                </a:effectLst>
                <a:latin typeface="MS PMincho" pitchFamily="18" charset="-128"/>
                <a:ea typeface="MS PMincho" pitchFamily="18" charset="-128"/>
              </a:rPr>
              <a:t>2</a:t>
            </a:r>
            <a:endParaRPr lang="zh-CN" altLang="en-US" sz="13800" dirty="0">
              <a:solidFill>
                <a:srgbClr val="A8E43C"/>
              </a:solidFill>
              <a:effectLst>
                <a:outerShdw blurRad="60007" dist="200025" dir="15000000" sy="30000" kx="-1800000" algn="bl" rotWithShape="0">
                  <a:prstClr val="black">
                    <a:alpha val="32000"/>
                  </a:prstClr>
                </a:outerShdw>
              </a:effectLst>
              <a:latin typeface="MS PMincho" pitchFamily="18" charset="-128"/>
              <a:ea typeface="MS PMincho" pitchFamily="18" charset="-128"/>
            </a:endParaRPr>
          </a:p>
        </p:txBody>
      </p:sp>
      <p:sp>
        <p:nvSpPr>
          <p:cNvPr id="10" name="矩形 9"/>
          <p:cNvSpPr/>
          <p:nvPr>
            <p:custDataLst>
              <p:tags r:id="rId6"/>
            </p:custDataLst>
          </p:nvPr>
        </p:nvSpPr>
        <p:spPr>
          <a:xfrm>
            <a:off x="3873500" y="1729105"/>
            <a:ext cx="7868920" cy="1073785"/>
          </a:xfrm>
          <a:custGeom>
            <a:avLst/>
            <a:gdLst/>
            <a:ahLst/>
            <a:cxnLst/>
            <a:rect l="l" t="t" r="r" b="b"/>
            <a:pathLst>
              <a:path w="5688632" h="1180003">
                <a:moveTo>
                  <a:pt x="0" y="0"/>
                </a:moveTo>
                <a:lnTo>
                  <a:pt x="5688632" y="0"/>
                </a:lnTo>
                <a:lnTo>
                  <a:pt x="5688632" y="1180003"/>
                </a:lnTo>
                <a:lnTo>
                  <a:pt x="0" y="1180003"/>
                </a:lnTo>
                <a:lnTo>
                  <a:pt x="0" y="1022049"/>
                </a:lnTo>
                <a:lnTo>
                  <a:pt x="5505272" y="1022049"/>
                </a:lnTo>
                <a:lnTo>
                  <a:pt x="5505272" y="157953"/>
                </a:lnTo>
                <a:lnTo>
                  <a:pt x="0" y="157953"/>
                </a:lnTo>
                <a:close/>
              </a:path>
            </a:pathLst>
          </a:custGeom>
          <a:gradFill>
            <a:gsLst>
              <a:gs pos="2000">
                <a:srgbClr val="335885"/>
              </a:gs>
              <a:gs pos="63000">
                <a:srgbClr val="00B0F0"/>
              </a:gs>
            </a:gsLst>
            <a:lin ang="10800000" scaled="1"/>
          </a:gradFill>
          <a:ln w="12700">
            <a:solidFill>
              <a:srgbClr val="00B0F0"/>
            </a:solidFill>
          </a:ln>
          <a:effectLst>
            <a:outerShdw blurRad="76200" dir="18900000" sy="23000" kx="-1200000" algn="bl"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2" name="矩形 9"/>
          <p:cNvSpPr/>
          <p:nvPr>
            <p:custDataLst>
              <p:tags r:id="rId7"/>
            </p:custDataLst>
          </p:nvPr>
        </p:nvSpPr>
        <p:spPr>
          <a:xfrm>
            <a:off x="4683760" y="3307080"/>
            <a:ext cx="7018020" cy="1073785"/>
          </a:xfrm>
          <a:custGeom>
            <a:avLst/>
            <a:gdLst/>
            <a:ahLst/>
            <a:cxnLst/>
            <a:rect l="l" t="t" r="r" b="b"/>
            <a:pathLst>
              <a:path w="5688632" h="1180003">
                <a:moveTo>
                  <a:pt x="0" y="0"/>
                </a:moveTo>
                <a:lnTo>
                  <a:pt x="5688632" y="0"/>
                </a:lnTo>
                <a:lnTo>
                  <a:pt x="5688632" y="1180003"/>
                </a:lnTo>
                <a:lnTo>
                  <a:pt x="0" y="1180003"/>
                </a:lnTo>
                <a:lnTo>
                  <a:pt x="0" y="1022049"/>
                </a:lnTo>
                <a:lnTo>
                  <a:pt x="5505272" y="1022049"/>
                </a:lnTo>
                <a:lnTo>
                  <a:pt x="5505272" y="157953"/>
                </a:lnTo>
                <a:lnTo>
                  <a:pt x="0" y="157953"/>
                </a:lnTo>
                <a:close/>
              </a:path>
            </a:pathLst>
          </a:custGeom>
          <a:gradFill>
            <a:gsLst>
              <a:gs pos="2000">
                <a:srgbClr val="5BA127"/>
              </a:gs>
              <a:gs pos="63000">
                <a:srgbClr val="A8E43C"/>
              </a:gs>
            </a:gsLst>
            <a:lin ang="10800000" scaled="1"/>
          </a:gradFill>
          <a:ln w="12700">
            <a:solidFill>
              <a:srgbClr val="A8E43C"/>
            </a:solidFill>
          </a:ln>
          <a:effectLst>
            <a:outerShdw blurRad="76200" dir="18900000" sy="23000" kx="-1200000" algn="bl"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4" name="TextBox 13"/>
          <p:cNvSpPr txBox="1"/>
          <p:nvPr>
            <p:custDataLst>
              <p:tags r:id="rId8"/>
            </p:custDataLst>
          </p:nvPr>
        </p:nvSpPr>
        <p:spPr>
          <a:xfrm>
            <a:off x="4715895" y="4264400"/>
            <a:ext cx="903851" cy="2215992"/>
          </a:xfrm>
          <a:prstGeom prst="rect">
            <a:avLst/>
          </a:prstGeom>
          <a:noFill/>
        </p:spPr>
        <p:txBody>
          <a:bodyPr wrap="square" rtlCol="0">
            <a:spAutoFit/>
          </a:bodyPr>
          <a:lstStyle>
            <a:defPPr>
              <a:defRPr lang="zh-CN"/>
            </a:defPPr>
            <a:lvl1pPr algn="ctr">
              <a:defRPr b="1">
                <a:solidFill>
                  <a:srgbClr val="0070C0"/>
                </a:solidFill>
                <a:latin typeface="微软雅黑" panose="020B0503020204020204" pitchFamily="34" charset="-122"/>
                <a:ea typeface="微软雅黑" panose="020B0503020204020204" pitchFamily="34" charset="-122"/>
              </a:defRPr>
            </a:lvl1pPr>
          </a:lstStyle>
          <a:p>
            <a:r>
              <a:rPr lang="en-US" altLang="zh-CN" sz="13800" dirty="0" smtClean="0">
                <a:solidFill>
                  <a:srgbClr val="FFC000"/>
                </a:solidFill>
                <a:effectLst>
                  <a:outerShdw blurRad="60007" dist="200025" dir="15000000" sy="30000" kx="-1800000" algn="bl" rotWithShape="0">
                    <a:prstClr val="black">
                      <a:alpha val="32000"/>
                    </a:prstClr>
                  </a:outerShdw>
                </a:effectLst>
                <a:latin typeface="MS PMincho" pitchFamily="18" charset="-128"/>
                <a:ea typeface="MS PMincho" pitchFamily="18" charset="-128"/>
              </a:rPr>
              <a:t>3</a:t>
            </a:r>
            <a:endParaRPr lang="zh-CN" altLang="en-US" sz="13800" dirty="0">
              <a:solidFill>
                <a:srgbClr val="FFC000"/>
              </a:solidFill>
              <a:effectLst>
                <a:outerShdw blurRad="60007" dist="200025" dir="15000000" sy="30000" kx="-1800000" algn="bl" rotWithShape="0">
                  <a:prstClr val="black">
                    <a:alpha val="32000"/>
                  </a:prstClr>
                </a:outerShdw>
              </a:effectLst>
              <a:latin typeface="MS PMincho" pitchFamily="18" charset="-128"/>
              <a:ea typeface="MS PMincho" pitchFamily="18" charset="-128"/>
            </a:endParaRPr>
          </a:p>
        </p:txBody>
      </p:sp>
      <p:sp>
        <p:nvSpPr>
          <p:cNvPr id="15" name="矩形 9"/>
          <p:cNvSpPr/>
          <p:nvPr>
            <p:custDataLst>
              <p:tags r:id="rId9"/>
            </p:custDataLst>
          </p:nvPr>
        </p:nvSpPr>
        <p:spPr>
          <a:xfrm>
            <a:off x="5339080" y="4978400"/>
            <a:ext cx="6429375" cy="1073785"/>
          </a:xfrm>
          <a:custGeom>
            <a:avLst/>
            <a:gdLst/>
            <a:ahLst/>
            <a:cxnLst/>
            <a:rect l="l" t="t" r="r" b="b"/>
            <a:pathLst>
              <a:path w="5688632" h="1180003">
                <a:moveTo>
                  <a:pt x="0" y="0"/>
                </a:moveTo>
                <a:lnTo>
                  <a:pt x="5688632" y="0"/>
                </a:lnTo>
                <a:lnTo>
                  <a:pt x="5688632" y="1180003"/>
                </a:lnTo>
                <a:lnTo>
                  <a:pt x="0" y="1180003"/>
                </a:lnTo>
                <a:lnTo>
                  <a:pt x="0" y="1022049"/>
                </a:lnTo>
                <a:lnTo>
                  <a:pt x="5505272" y="1022049"/>
                </a:lnTo>
                <a:lnTo>
                  <a:pt x="5505272" y="157953"/>
                </a:lnTo>
                <a:lnTo>
                  <a:pt x="0" y="157953"/>
                </a:lnTo>
                <a:close/>
              </a:path>
            </a:pathLst>
          </a:custGeom>
          <a:gradFill>
            <a:gsLst>
              <a:gs pos="2000">
                <a:schemeClr val="accent6">
                  <a:lumMod val="75000"/>
                </a:schemeClr>
              </a:gs>
              <a:gs pos="63000">
                <a:srgbClr val="FFC000"/>
              </a:gs>
            </a:gsLst>
            <a:lin ang="10800000" scaled="1"/>
          </a:gradFill>
          <a:ln w="12700">
            <a:solidFill>
              <a:srgbClr val="FFC000"/>
            </a:solidFill>
          </a:ln>
          <a:effectLst>
            <a:outerShdw blurRad="76200" dir="18900000" sy="23000" kx="-1200000" algn="bl"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6" name="TextBox 15"/>
          <p:cNvSpPr txBox="1"/>
          <p:nvPr>
            <p:custDataLst>
              <p:tags r:id="rId10"/>
            </p:custDataLst>
          </p:nvPr>
        </p:nvSpPr>
        <p:spPr>
          <a:xfrm>
            <a:off x="3935095" y="1818005"/>
            <a:ext cx="7766685" cy="891540"/>
          </a:xfrm>
          <a:prstGeom prst="rect">
            <a:avLst/>
          </a:prstGeom>
          <a:noFill/>
        </p:spPr>
        <p:txBody>
          <a:bodyPr wrap="square" rtlCol="0">
            <a:spAutoFit/>
          </a:bodyPr>
          <a:lstStyle/>
          <a:p>
            <a:pPr>
              <a:lnSpc>
                <a:spcPct val="130000"/>
              </a:lnSpc>
            </a:pPr>
            <a:r>
              <a:rPr lang="zh-CN" altLang="en-US" sz="2000" dirty="0">
                <a:latin typeface="微软雅黑" panose="020B0503020204020204" pitchFamily="34" charset="-122"/>
                <a:ea typeface="微软雅黑" panose="020B0503020204020204" pitchFamily="34" charset="-122"/>
              </a:rPr>
              <a:t>给予专利权人一段时期的技术垄断换取技术的公开，从而促进技术进步及科技创新。</a:t>
            </a:r>
            <a:endParaRPr lang="zh-CN" altLang="en-US" sz="2000" dirty="0">
              <a:latin typeface="微软雅黑" panose="020B0503020204020204" pitchFamily="34" charset="-122"/>
              <a:ea typeface="微软雅黑" panose="020B0503020204020204" pitchFamily="34" charset="-122"/>
            </a:endParaRPr>
          </a:p>
        </p:txBody>
      </p:sp>
      <p:sp>
        <p:nvSpPr>
          <p:cNvPr id="17" name="TextBox 16"/>
          <p:cNvSpPr txBox="1"/>
          <p:nvPr>
            <p:custDataLst>
              <p:tags r:id="rId11"/>
            </p:custDataLst>
          </p:nvPr>
        </p:nvSpPr>
        <p:spPr>
          <a:xfrm>
            <a:off x="4115435" y="1304925"/>
            <a:ext cx="4136390" cy="460375"/>
          </a:xfrm>
          <a:prstGeom prst="rect">
            <a:avLst/>
          </a:prstGeom>
          <a:noFill/>
        </p:spPr>
        <p:txBody>
          <a:bodyPr wrap="square" rtlCol="0">
            <a:spAutoFit/>
          </a:bodyPr>
          <a:lstStyle/>
          <a:p>
            <a:pPr algn="ctr"/>
            <a:r>
              <a:rPr lang="zh-CN" altLang="en-US" sz="2400" b="1" dirty="0">
                <a:solidFill>
                  <a:srgbClr val="00B0F0"/>
                </a:solidFill>
                <a:latin typeface="微软雅黑" panose="020B0503020204020204" pitchFamily="34" charset="-122"/>
                <a:ea typeface="微软雅黑" panose="020B0503020204020204" pitchFamily="34" charset="-122"/>
              </a:rPr>
              <a:t>专利资产的技术公开性</a:t>
            </a:r>
            <a:endParaRPr lang="zh-CN" altLang="en-US" sz="2400" b="1" dirty="0">
              <a:solidFill>
                <a:srgbClr val="00B0F0"/>
              </a:solidFill>
              <a:latin typeface="微软雅黑" panose="020B0503020204020204" pitchFamily="34" charset="-122"/>
              <a:ea typeface="微软雅黑" panose="020B0503020204020204" pitchFamily="34" charset="-122"/>
            </a:endParaRPr>
          </a:p>
        </p:txBody>
      </p:sp>
      <p:sp>
        <p:nvSpPr>
          <p:cNvPr id="18" name="TextBox 17"/>
          <p:cNvSpPr txBox="1"/>
          <p:nvPr>
            <p:custDataLst>
              <p:tags r:id="rId12"/>
            </p:custDataLst>
          </p:nvPr>
        </p:nvSpPr>
        <p:spPr>
          <a:xfrm>
            <a:off x="4907280" y="3444875"/>
            <a:ext cx="6392545" cy="891540"/>
          </a:xfrm>
          <a:prstGeom prst="rect">
            <a:avLst/>
          </a:prstGeom>
          <a:noFill/>
        </p:spPr>
        <p:txBody>
          <a:bodyPr wrap="square" rtlCol="0">
            <a:spAutoFit/>
          </a:bodyPr>
          <a:lstStyle/>
          <a:p>
            <a:pPr>
              <a:lnSpc>
                <a:spcPct val="130000"/>
              </a:lnSpc>
            </a:pPr>
            <a:r>
              <a:rPr lang="zh-CN" altLang="en-US" sz="2000" dirty="0">
                <a:solidFill>
                  <a:schemeClr val="bg1">
                    <a:lumMod val="50000"/>
                  </a:schemeClr>
                </a:solidFill>
                <a:latin typeface="微软雅黑" panose="020B0503020204020204" pitchFamily="34" charset="-122"/>
                <a:ea typeface="微软雅黑" panose="020B0503020204020204" pitchFamily="34" charset="-122"/>
              </a:rPr>
              <a:t>企业及个人在申请专利过程中，会或多或少保留一些技术诀窍。影响技术的价值。</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TextBox 18"/>
          <p:cNvSpPr txBox="1"/>
          <p:nvPr>
            <p:custDataLst>
              <p:tags r:id="rId13"/>
            </p:custDataLst>
          </p:nvPr>
        </p:nvSpPr>
        <p:spPr>
          <a:xfrm>
            <a:off x="4860290" y="2933700"/>
            <a:ext cx="5374005" cy="460375"/>
          </a:xfrm>
          <a:prstGeom prst="rect">
            <a:avLst/>
          </a:prstGeom>
          <a:noFill/>
        </p:spPr>
        <p:txBody>
          <a:bodyPr wrap="square" rtlCol="0">
            <a:spAutoFit/>
          </a:bodyPr>
          <a:lstStyle/>
          <a:p>
            <a:pPr algn="ctr"/>
            <a:r>
              <a:rPr lang="zh-CN" altLang="en-US" sz="2400" b="1" dirty="0">
                <a:solidFill>
                  <a:schemeClr val="accent3">
                    <a:lumMod val="75000"/>
                  </a:schemeClr>
                </a:solidFill>
                <a:latin typeface="微软雅黑" panose="020B0503020204020204" pitchFamily="34" charset="-122"/>
                <a:ea typeface="微软雅黑" panose="020B0503020204020204" pitchFamily="34" charset="-122"/>
              </a:rPr>
              <a:t>专利资产的技术可能存在着不完整性</a:t>
            </a:r>
            <a:endParaRPr lang="zh-CN" altLang="en-US" sz="2400" b="1"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20" name="TextBox 19"/>
          <p:cNvSpPr txBox="1"/>
          <p:nvPr>
            <p:custDataLst>
              <p:tags r:id="rId14"/>
            </p:custDataLst>
          </p:nvPr>
        </p:nvSpPr>
        <p:spPr>
          <a:xfrm>
            <a:off x="5628640" y="5270500"/>
            <a:ext cx="5636260" cy="491490"/>
          </a:xfrm>
          <a:prstGeom prst="rect">
            <a:avLst/>
          </a:prstGeom>
          <a:noFill/>
        </p:spPr>
        <p:txBody>
          <a:bodyPr wrap="square" rtlCol="0">
            <a:spAutoFit/>
          </a:bodyPr>
          <a:lstStyle/>
          <a:p>
            <a:pPr>
              <a:lnSpc>
                <a:spcPct val="130000"/>
              </a:lnSpc>
            </a:pPr>
            <a:r>
              <a:rPr lang="zh-CN" altLang="en-US" sz="2000" dirty="0">
                <a:solidFill>
                  <a:schemeClr val="bg1">
                    <a:lumMod val="50000"/>
                  </a:schemeClr>
                </a:solidFill>
                <a:latin typeface="微软雅黑" panose="020B0503020204020204" pitchFamily="34" charset="-122"/>
                <a:ea typeface="微软雅黑" panose="020B0503020204020204" pitchFamily="34" charset="-122"/>
              </a:rPr>
              <a:t> “产品未到，专利先行”</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TextBox 20"/>
          <p:cNvSpPr txBox="1"/>
          <p:nvPr>
            <p:custDataLst>
              <p:tags r:id="rId15"/>
            </p:custDataLst>
          </p:nvPr>
        </p:nvSpPr>
        <p:spPr>
          <a:xfrm>
            <a:off x="5555615" y="4604385"/>
            <a:ext cx="4977130" cy="460375"/>
          </a:xfrm>
          <a:prstGeom prst="rect">
            <a:avLst/>
          </a:prstGeom>
          <a:noFill/>
        </p:spPr>
        <p:txBody>
          <a:bodyPr wrap="square" rtlCol="0">
            <a:spAutoFit/>
          </a:bodyPr>
          <a:lstStyle/>
          <a:p>
            <a:pPr algn="ctr"/>
            <a:r>
              <a:rPr lang="zh-CN" altLang="en-US" sz="2400" b="1" dirty="0">
                <a:solidFill>
                  <a:schemeClr val="accent6">
                    <a:lumMod val="75000"/>
                  </a:schemeClr>
                </a:solidFill>
                <a:latin typeface="微软雅黑" panose="020B0503020204020204" pitchFamily="34" charset="-122"/>
                <a:ea typeface="微软雅黑" panose="020B0503020204020204" pitchFamily="34" charset="-122"/>
              </a:rPr>
              <a:t>专利资产的技术可能存在不成熟性</a:t>
            </a:r>
            <a:endParaRPr lang="zh-CN" altLang="en-US" sz="2400"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107055" y="6236970"/>
            <a:ext cx="7243445" cy="398780"/>
          </a:xfrm>
          <a:prstGeom prst="rect">
            <a:avLst/>
          </a:prstGeom>
          <a:noFill/>
        </p:spPr>
        <p:txBody>
          <a:bodyPr wrap="square" rtlCol="0" anchor="t">
            <a:spAutoFit/>
          </a:bodyPr>
          <a:p>
            <a:r>
              <a:rPr lang="zh-CN" altLang="en-US" sz="2000"/>
              <a:t>专利法保护的对象是具有</a:t>
            </a:r>
            <a:r>
              <a:rPr lang="zh-CN" altLang="en-US" sz="2000">
                <a:solidFill>
                  <a:srgbClr val="FF0000"/>
                </a:solidFill>
              </a:rPr>
              <a:t>新颖性、创造性和实用性</a:t>
            </a:r>
            <a:r>
              <a:rPr lang="zh-CN" altLang="en-US" sz="2000"/>
              <a:t>的技术方案。</a:t>
            </a:r>
            <a:endParaRPr lang="zh-CN" altLang="en-US" sz="2000"/>
          </a:p>
        </p:txBody>
      </p:sp>
    </p:spTree>
  </p:cSld>
  <p:clrMapOvr>
    <a:masterClrMapping/>
  </p:clrMapOvr>
  <p:transition spd="slow">
    <p:push di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18446" name="矩形 6"/>
          <p:cNvSpPr/>
          <p:nvPr>
            <p:custDataLst>
              <p:tags r:id="rId1"/>
            </p:custDataLst>
          </p:nvPr>
        </p:nvSpPr>
        <p:spPr>
          <a:xfrm>
            <a:off x="9048115" y="4797108"/>
            <a:ext cx="1554480" cy="645160"/>
          </a:xfrm>
          <a:prstGeom prst="rect">
            <a:avLst/>
          </a:prstGeom>
          <a:noFill/>
          <a:ln w="9525">
            <a:noFill/>
          </a:ln>
        </p:spPr>
        <p:txBody>
          <a:bodyPr wrap="non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1846580" y="1196340"/>
            <a:ext cx="680085"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经济特征</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3"/>
            </p:custDataLst>
          </p:nvPr>
        </p:nvSpPr>
        <p:spPr>
          <a:xfrm>
            <a:off x="844233" y="2096930"/>
            <a:ext cx="649287" cy="3107690"/>
          </a:xfrm>
          <a:prstGeom prst="rect">
            <a:avLst/>
          </a:prstGeom>
          <a:noFill/>
          <a:ln w="9525">
            <a:noFill/>
          </a:ln>
        </p:spPr>
        <p:txBody>
          <a:bodyPr lIns="144000" rIns="72000" anchor="ctr" anchorCtr="0">
            <a:sp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专利资产的特征</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custDataLst>
              <p:tags r:id="rId4"/>
            </p:custDataLst>
          </p:nvPr>
        </p:nvSpPr>
        <p:spPr>
          <a:xfrm>
            <a:off x="3323977" y="962350"/>
            <a:ext cx="993354" cy="2215991"/>
          </a:xfrm>
          <a:prstGeom prst="rect">
            <a:avLst/>
          </a:prstGeom>
          <a:noFill/>
        </p:spPr>
        <p:txBody>
          <a:bodyPr wrap="square" rtlCol="0">
            <a:spAutoFit/>
          </a:bodyPr>
          <a:lstStyle>
            <a:defPPr>
              <a:defRPr lang="zh-CN"/>
            </a:defPPr>
            <a:lvl1pPr algn="ctr">
              <a:defRPr b="1">
                <a:solidFill>
                  <a:srgbClr val="0070C0"/>
                </a:solidFill>
                <a:latin typeface="微软雅黑" panose="020B0503020204020204" pitchFamily="34" charset="-122"/>
                <a:ea typeface="微软雅黑" panose="020B0503020204020204" pitchFamily="34" charset="-122"/>
              </a:defRPr>
            </a:lvl1pPr>
          </a:lstStyle>
          <a:p>
            <a:r>
              <a:rPr lang="en-US" altLang="zh-CN" sz="13800" dirty="0" smtClean="0">
                <a:solidFill>
                  <a:srgbClr val="00B0F0"/>
                </a:solidFill>
                <a:effectLst>
                  <a:outerShdw blurRad="60007" dist="200025" dir="15000000" sy="30000" kx="-1800000" algn="bl" rotWithShape="0">
                    <a:prstClr val="black">
                      <a:alpha val="32000"/>
                    </a:prstClr>
                  </a:outerShdw>
                </a:effectLst>
                <a:latin typeface="MS PMincho" pitchFamily="18" charset="-128"/>
                <a:ea typeface="MS PMincho" pitchFamily="18" charset="-128"/>
              </a:rPr>
              <a:t>1</a:t>
            </a:r>
            <a:endParaRPr lang="zh-CN" altLang="en-US" sz="13800" dirty="0">
              <a:solidFill>
                <a:srgbClr val="00B0F0"/>
              </a:solidFill>
              <a:effectLst>
                <a:outerShdw blurRad="60007" dist="200025" dir="15000000" sy="30000" kx="-1800000" algn="bl" rotWithShape="0">
                  <a:prstClr val="black">
                    <a:alpha val="32000"/>
                  </a:prstClr>
                </a:outerShdw>
              </a:effectLst>
              <a:latin typeface="MS PMincho" pitchFamily="18" charset="-128"/>
              <a:ea typeface="MS PMincho" pitchFamily="18" charset="-128"/>
            </a:endParaRPr>
          </a:p>
        </p:txBody>
      </p:sp>
      <p:sp>
        <p:nvSpPr>
          <p:cNvPr id="13" name="TextBox 12"/>
          <p:cNvSpPr txBox="1"/>
          <p:nvPr>
            <p:custDataLst>
              <p:tags r:id="rId5"/>
            </p:custDataLst>
          </p:nvPr>
        </p:nvSpPr>
        <p:spPr>
          <a:xfrm>
            <a:off x="3975361" y="2560880"/>
            <a:ext cx="903851" cy="2215991"/>
          </a:xfrm>
          <a:prstGeom prst="rect">
            <a:avLst/>
          </a:prstGeom>
          <a:noFill/>
        </p:spPr>
        <p:txBody>
          <a:bodyPr wrap="square" rtlCol="0">
            <a:spAutoFit/>
          </a:bodyPr>
          <a:lstStyle>
            <a:defPPr>
              <a:defRPr lang="zh-CN"/>
            </a:defPPr>
            <a:lvl1pPr algn="ctr">
              <a:defRPr b="1">
                <a:solidFill>
                  <a:srgbClr val="0070C0"/>
                </a:solidFill>
                <a:latin typeface="微软雅黑" panose="020B0503020204020204" pitchFamily="34" charset="-122"/>
                <a:ea typeface="微软雅黑" panose="020B0503020204020204" pitchFamily="34" charset="-122"/>
              </a:defRPr>
            </a:lvl1pPr>
          </a:lstStyle>
          <a:p>
            <a:r>
              <a:rPr lang="en-US" altLang="zh-CN" sz="13800" dirty="0" smtClean="0">
                <a:solidFill>
                  <a:srgbClr val="A8E43C"/>
                </a:solidFill>
                <a:effectLst>
                  <a:outerShdw blurRad="60007" dist="200025" dir="15000000" sy="30000" kx="-1800000" algn="bl" rotWithShape="0">
                    <a:prstClr val="black">
                      <a:alpha val="32000"/>
                    </a:prstClr>
                  </a:outerShdw>
                </a:effectLst>
                <a:latin typeface="MS PMincho" pitchFamily="18" charset="-128"/>
                <a:ea typeface="MS PMincho" pitchFamily="18" charset="-128"/>
              </a:rPr>
              <a:t>2</a:t>
            </a:r>
            <a:endParaRPr lang="zh-CN" altLang="en-US" sz="13800" dirty="0">
              <a:solidFill>
                <a:srgbClr val="A8E43C"/>
              </a:solidFill>
              <a:effectLst>
                <a:outerShdw blurRad="60007" dist="200025" dir="15000000" sy="30000" kx="-1800000" algn="bl" rotWithShape="0">
                  <a:prstClr val="black">
                    <a:alpha val="32000"/>
                  </a:prstClr>
                </a:outerShdw>
              </a:effectLst>
              <a:latin typeface="MS PMincho" pitchFamily="18" charset="-128"/>
              <a:ea typeface="MS PMincho" pitchFamily="18" charset="-128"/>
            </a:endParaRPr>
          </a:p>
        </p:txBody>
      </p:sp>
      <p:sp>
        <p:nvSpPr>
          <p:cNvPr id="10" name="矩形 9"/>
          <p:cNvSpPr/>
          <p:nvPr>
            <p:custDataLst>
              <p:tags r:id="rId6"/>
            </p:custDataLst>
          </p:nvPr>
        </p:nvSpPr>
        <p:spPr>
          <a:xfrm>
            <a:off x="3873500" y="1729105"/>
            <a:ext cx="7868920" cy="1073785"/>
          </a:xfrm>
          <a:custGeom>
            <a:avLst/>
            <a:gdLst/>
            <a:ahLst/>
            <a:cxnLst/>
            <a:rect l="l" t="t" r="r" b="b"/>
            <a:pathLst>
              <a:path w="5688632" h="1180003">
                <a:moveTo>
                  <a:pt x="0" y="0"/>
                </a:moveTo>
                <a:lnTo>
                  <a:pt x="5688632" y="0"/>
                </a:lnTo>
                <a:lnTo>
                  <a:pt x="5688632" y="1180003"/>
                </a:lnTo>
                <a:lnTo>
                  <a:pt x="0" y="1180003"/>
                </a:lnTo>
                <a:lnTo>
                  <a:pt x="0" y="1022049"/>
                </a:lnTo>
                <a:lnTo>
                  <a:pt x="5505272" y="1022049"/>
                </a:lnTo>
                <a:lnTo>
                  <a:pt x="5505272" y="157953"/>
                </a:lnTo>
                <a:lnTo>
                  <a:pt x="0" y="157953"/>
                </a:lnTo>
                <a:close/>
              </a:path>
            </a:pathLst>
          </a:custGeom>
          <a:gradFill>
            <a:gsLst>
              <a:gs pos="2000">
                <a:srgbClr val="335885"/>
              </a:gs>
              <a:gs pos="63000">
                <a:srgbClr val="00B0F0"/>
              </a:gs>
            </a:gsLst>
            <a:lin ang="10800000" scaled="1"/>
          </a:gradFill>
          <a:ln w="12700">
            <a:solidFill>
              <a:srgbClr val="00B0F0"/>
            </a:solidFill>
          </a:ln>
          <a:effectLst>
            <a:outerShdw blurRad="76200" dir="18900000" sy="23000" kx="-1200000" algn="bl"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2" name="矩形 9"/>
          <p:cNvSpPr/>
          <p:nvPr>
            <p:custDataLst>
              <p:tags r:id="rId7"/>
            </p:custDataLst>
          </p:nvPr>
        </p:nvSpPr>
        <p:spPr>
          <a:xfrm>
            <a:off x="4683760" y="3307080"/>
            <a:ext cx="7018020" cy="1073785"/>
          </a:xfrm>
          <a:custGeom>
            <a:avLst/>
            <a:gdLst/>
            <a:ahLst/>
            <a:cxnLst/>
            <a:rect l="l" t="t" r="r" b="b"/>
            <a:pathLst>
              <a:path w="5688632" h="1180003">
                <a:moveTo>
                  <a:pt x="0" y="0"/>
                </a:moveTo>
                <a:lnTo>
                  <a:pt x="5688632" y="0"/>
                </a:lnTo>
                <a:lnTo>
                  <a:pt x="5688632" y="1180003"/>
                </a:lnTo>
                <a:lnTo>
                  <a:pt x="0" y="1180003"/>
                </a:lnTo>
                <a:lnTo>
                  <a:pt x="0" y="1022049"/>
                </a:lnTo>
                <a:lnTo>
                  <a:pt x="5505272" y="1022049"/>
                </a:lnTo>
                <a:lnTo>
                  <a:pt x="5505272" y="157953"/>
                </a:lnTo>
                <a:lnTo>
                  <a:pt x="0" y="157953"/>
                </a:lnTo>
                <a:close/>
              </a:path>
            </a:pathLst>
          </a:custGeom>
          <a:gradFill>
            <a:gsLst>
              <a:gs pos="2000">
                <a:srgbClr val="5BA127"/>
              </a:gs>
              <a:gs pos="63000">
                <a:srgbClr val="A8E43C"/>
              </a:gs>
            </a:gsLst>
            <a:lin ang="10800000" scaled="1"/>
          </a:gradFill>
          <a:ln w="12700">
            <a:solidFill>
              <a:srgbClr val="A8E43C"/>
            </a:solidFill>
          </a:ln>
          <a:effectLst>
            <a:outerShdw blurRad="76200" dir="18900000" sy="23000" kx="-1200000" algn="bl"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4" name="TextBox 13"/>
          <p:cNvSpPr txBox="1"/>
          <p:nvPr>
            <p:custDataLst>
              <p:tags r:id="rId8"/>
            </p:custDataLst>
          </p:nvPr>
        </p:nvSpPr>
        <p:spPr>
          <a:xfrm>
            <a:off x="4715895" y="4264400"/>
            <a:ext cx="903851" cy="2215992"/>
          </a:xfrm>
          <a:prstGeom prst="rect">
            <a:avLst/>
          </a:prstGeom>
          <a:noFill/>
        </p:spPr>
        <p:txBody>
          <a:bodyPr wrap="square" rtlCol="0">
            <a:spAutoFit/>
          </a:bodyPr>
          <a:lstStyle>
            <a:defPPr>
              <a:defRPr lang="zh-CN"/>
            </a:defPPr>
            <a:lvl1pPr algn="ctr">
              <a:defRPr b="1">
                <a:solidFill>
                  <a:srgbClr val="0070C0"/>
                </a:solidFill>
                <a:latin typeface="微软雅黑" panose="020B0503020204020204" pitchFamily="34" charset="-122"/>
                <a:ea typeface="微软雅黑" panose="020B0503020204020204" pitchFamily="34" charset="-122"/>
              </a:defRPr>
            </a:lvl1pPr>
          </a:lstStyle>
          <a:p>
            <a:r>
              <a:rPr lang="en-US" altLang="zh-CN" sz="13800" dirty="0" smtClean="0">
                <a:solidFill>
                  <a:srgbClr val="FFC000"/>
                </a:solidFill>
                <a:effectLst>
                  <a:outerShdw blurRad="60007" dist="200025" dir="15000000" sy="30000" kx="-1800000" algn="bl" rotWithShape="0">
                    <a:prstClr val="black">
                      <a:alpha val="32000"/>
                    </a:prstClr>
                  </a:outerShdw>
                </a:effectLst>
                <a:latin typeface="MS PMincho" pitchFamily="18" charset="-128"/>
                <a:ea typeface="MS PMincho" pitchFamily="18" charset="-128"/>
              </a:rPr>
              <a:t>3</a:t>
            </a:r>
            <a:endParaRPr lang="zh-CN" altLang="en-US" sz="13800" dirty="0">
              <a:solidFill>
                <a:srgbClr val="FFC000"/>
              </a:solidFill>
              <a:effectLst>
                <a:outerShdw blurRad="60007" dist="200025" dir="15000000" sy="30000" kx="-1800000" algn="bl" rotWithShape="0">
                  <a:prstClr val="black">
                    <a:alpha val="32000"/>
                  </a:prstClr>
                </a:outerShdw>
              </a:effectLst>
              <a:latin typeface="MS PMincho" pitchFamily="18" charset="-128"/>
              <a:ea typeface="MS PMincho" pitchFamily="18" charset="-128"/>
            </a:endParaRPr>
          </a:p>
        </p:txBody>
      </p:sp>
      <p:sp>
        <p:nvSpPr>
          <p:cNvPr id="15" name="矩形 9"/>
          <p:cNvSpPr/>
          <p:nvPr>
            <p:custDataLst>
              <p:tags r:id="rId9"/>
            </p:custDataLst>
          </p:nvPr>
        </p:nvSpPr>
        <p:spPr>
          <a:xfrm>
            <a:off x="5339080" y="4978400"/>
            <a:ext cx="6601460" cy="1073785"/>
          </a:xfrm>
          <a:custGeom>
            <a:avLst/>
            <a:gdLst/>
            <a:ahLst/>
            <a:cxnLst/>
            <a:rect l="l" t="t" r="r" b="b"/>
            <a:pathLst>
              <a:path w="5688632" h="1180003">
                <a:moveTo>
                  <a:pt x="0" y="0"/>
                </a:moveTo>
                <a:lnTo>
                  <a:pt x="5688632" y="0"/>
                </a:lnTo>
                <a:lnTo>
                  <a:pt x="5688632" y="1180003"/>
                </a:lnTo>
                <a:lnTo>
                  <a:pt x="0" y="1180003"/>
                </a:lnTo>
                <a:lnTo>
                  <a:pt x="0" y="1022049"/>
                </a:lnTo>
                <a:lnTo>
                  <a:pt x="5505272" y="1022049"/>
                </a:lnTo>
                <a:lnTo>
                  <a:pt x="5505272" y="157953"/>
                </a:lnTo>
                <a:lnTo>
                  <a:pt x="0" y="157953"/>
                </a:lnTo>
                <a:close/>
              </a:path>
            </a:pathLst>
          </a:custGeom>
          <a:gradFill>
            <a:gsLst>
              <a:gs pos="2000">
                <a:schemeClr val="accent6">
                  <a:lumMod val="75000"/>
                </a:schemeClr>
              </a:gs>
              <a:gs pos="63000">
                <a:srgbClr val="FFC000"/>
              </a:gs>
            </a:gsLst>
            <a:lin ang="10800000" scaled="1"/>
          </a:gradFill>
          <a:ln w="12700">
            <a:solidFill>
              <a:srgbClr val="FFC000"/>
            </a:solidFill>
          </a:ln>
          <a:effectLst>
            <a:outerShdw blurRad="76200" dir="18900000" sy="23000" kx="-1200000" algn="bl"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6" name="TextBox 15"/>
          <p:cNvSpPr txBox="1"/>
          <p:nvPr>
            <p:custDataLst>
              <p:tags r:id="rId10"/>
            </p:custDataLst>
          </p:nvPr>
        </p:nvSpPr>
        <p:spPr>
          <a:xfrm>
            <a:off x="3935095" y="1818005"/>
            <a:ext cx="7766685" cy="891540"/>
          </a:xfrm>
          <a:prstGeom prst="rect">
            <a:avLst/>
          </a:prstGeom>
          <a:noFill/>
        </p:spPr>
        <p:txBody>
          <a:bodyPr wrap="square" rtlCol="0">
            <a:spAutoFit/>
          </a:bodyPr>
          <a:lstStyle/>
          <a:p>
            <a:pPr>
              <a:lnSpc>
                <a:spcPct val="130000"/>
              </a:lnSpc>
            </a:pPr>
            <a:r>
              <a:rPr lang="zh-CN" altLang="en-US" sz="2000" dirty="0">
                <a:latin typeface="微软雅黑" panose="020B0503020204020204" pitchFamily="34" charset="-122"/>
                <a:ea typeface="微软雅黑" panose="020B0503020204020204" pitchFamily="34" charset="-122"/>
              </a:rPr>
              <a:t>应用过程中存在的风险，包括技术风险、市场风险、资金风险及管理风险。</a:t>
            </a:r>
            <a:endParaRPr lang="zh-CN" altLang="en-US" sz="2000" dirty="0">
              <a:latin typeface="微软雅黑" panose="020B0503020204020204" pitchFamily="34" charset="-122"/>
              <a:ea typeface="微软雅黑" panose="020B0503020204020204" pitchFamily="34" charset="-122"/>
            </a:endParaRPr>
          </a:p>
        </p:txBody>
      </p:sp>
      <p:sp>
        <p:nvSpPr>
          <p:cNvPr id="17" name="TextBox 16"/>
          <p:cNvSpPr txBox="1"/>
          <p:nvPr>
            <p:custDataLst>
              <p:tags r:id="rId11"/>
            </p:custDataLst>
          </p:nvPr>
        </p:nvSpPr>
        <p:spPr>
          <a:xfrm>
            <a:off x="4115435" y="1304925"/>
            <a:ext cx="4136390" cy="460375"/>
          </a:xfrm>
          <a:prstGeom prst="rect">
            <a:avLst/>
          </a:prstGeom>
          <a:noFill/>
        </p:spPr>
        <p:txBody>
          <a:bodyPr wrap="square" rtlCol="0">
            <a:spAutoFit/>
          </a:bodyPr>
          <a:lstStyle/>
          <a:p>
            <a:pPr algn="ctr"/>
            <a:r>
              <a:rPr lang="zh-CN" sz="2400" b="1" dirty="0">
                <a:solidFill>
                  <a:srgbClr val="00B0F0"/>
                </a:solidFill>
                <a:latin typeface="微软雅黑" panose="020B0503020204020204" pitchFamily="34" charset="-122"/>
                <a:ea typeface="微软雅黑" panose="020B0503020204020204" pitchFamily="34" charset="-122"/>
              </a:rPr>
              <a:t>垄断收益</a:t>
            </a:r>
            <a:r>
              <a:rPr lang="en-US" altLang="zh-CN" sz="2400" b="1" dirty="0">
                <a:solidFill>
                  <a:srgbClr val="00B0F0"/>
                </a:solidFill>
                <a:latin typeface="微软雅黑" panose="020B0503020204020204" pitchFamily="34" charset="-122"/>
                <a:ea typeface="微软雅黑" panose="020B0503020204020204" pitchFamily="34" charset="-122"/>
              </a:rPr>
              <a:t>-</a:t>
            </a:r>
            <a:r>
              <a:rPr sz="2400" b="1" dirty="0">
                <a:solidFill>
                  <a:srgbClr val="00B0F0"/>
                </a:solidFill>
                <a:latin typeface="微软雅黑" panose="020B0503020204020204" pitchFamily="34" charset="-122"/>
                <a:ea typeface="微软雅黑" panose="020B0503020204020204" pitchFamily="34" charset="-122"/>
              </a:rPr>
              <a:t>收益不稳定性</a:t>
            </a:r>
            <a:endParaRPr lang="en-US" sz="2400" b="1" dirty="0">
              <a:solidFill>
                <a:srgbClr val="00B0F0"/>
              </a:solidFill>
              <a:latin typeface="微软雅黑" panose="020B0503020204020204" pitchFamily="34" charset="-122"/>
              <a:ea typeface="微软雅黑" panose="020B0503020204020204" pitchFamily="34" charset="-122"/>
            </a:endParaRPr>
          </a:p>
        </p:txBody>
      </p:sp>
      <p:sp>
        <p:nvSpPr>
          <p:cNvPr id="18" name="TextBox 17"/>
          <p:cNvSpPr txBox="1"/>
          <p:nvPr>
            <p:custDataLst>
              <p:tags r:id="rId12"/>
            </p:custDataLst>
          </p:nvPr>
        </p:nvSpPr>
        <p:spPr>
          <a:xfrm>
            <a:off x="4907280" y="3444875"/>
            <a:ext cx="6392545" cy="891540"/>
          </a:xfrm>
          <a:prstGeom prst="rect">
            <a:avLst/>
          </a:prstGeom>
          <a:noFill/>
        </p:spPr>
        <p:txBody>
          <a:bodyPr wrap="square" rtlCol="0">
            <a:spAutoFit/>
          </a:bodyPr>
          <a:lstStyle/>
          <a:p>
            <a:pPr>
              <a:lnSpc>
                <a:spcPct val="130000"/>
              </a:lnSpc>
            </a:pPr>
            <a:r>
              <a:rPr lang="zh-CN" altLang="en-US" sz="2000" dirty="0">
                <a:solidFill>
                  <a:schemeClr val="bg1">
                    <a:lumMod val="50000"/>
                  </a:schemeClr>
                </a:solidFill>
                <a:latin typeface="微软雅黑" panose="020B0503020204020204" pitchFamily="34" charset="-122"/>
                <a:ea typeface="微软雅黑" panose="020B0503020204020204" pitchFamily="34" charset="-122"/>
              </a:rPr>
              <a:t>技术研发的成本与技术价值往往没有直接的对应关系，而且研制的成本难以核算。</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TextBox 18"/>
          <p:cNvSpPr txBox="1"/>
          <p:nvPr>
            <p:custDataLst>
              <p:tags r:id="rId13"/>
            </p:custDataLst>
          </p:nvPr>
        </p:nvSpPr>
        <p:spPr>
          <a:xfrm>
            <a:off x="4860290" y="2933700"/>
            <a:ext cx="5374005" cy="460375"/>
          </a:xfrm>
          <a:prstGeom prst="rect">
            <a:avLst/>
          </a:prstGeom>
          <a:noFill/>
        </p:spPr>
        <p:txBody>
          <a:bodyPr wrap="square" rtlCol="0">
            <a:spAutoFit/>
          </a:bodyPr>
          <a:lstStyle/>
          <a:p>
            <a:pPr algn="ctr"/>
            <a:r>
              <a:rPr lang="zh-CN" altLang="en-US" sz="2400" b="1" dirty="0">
                <a:solidFill>
                  <a:schemeClr val="accent3">
                    <a:lumMod val="75000"/>
                  </a:schemeClr>
                </a:solidFill>
                <a:latin typeface="微软雅黑" panose="020B0503020204020204" pitchFamily="34" charset="-122"/>
                <a:ea typeface="微软雅黑" panose="020B0503020204020204" pitchFamily="34" charset="-122"/>
              </a:rPr>
              <a:t>研发成本不易界定</a:t>
            </a:r>
            <a:endParaRPr lang="zh-CN" altLang="en-US" sz="2400" b="1"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20" name="TextBox 19"/>
          <p:cNvSpPr txBox="1"/>
          <p:nvPr>
            <p:custDataLst>
              <p:tags r:id="rId14"/>
            </p:custDataLst>
          </p:nvPr>
        </p:nvSpPr>
        <p:spPr>
          <a:xfrm>
            <a:off x="5531485" y="5120640"/>
            <a:ext cx="6351905" cy="891540"/>
          </a:xfrm>
          <a:prstGeom prst="rect">
            <a:avLst/>
          </a:prstGeom>
          <a:noFill/>
        </p:spPr>
        <p:txBody>
          <a:bodyPr wrap="square" rtlCol="0">
            <a:spAutoFit/>
          </a:bodyPr>
          <a:lstStyle/>
          <a:p>
            <a:pPr>
              <a:lnSpc>
                <a:spcPct val="130000"/>
              </a:lnSpc>
            </a:pPr>
            <a:r>
              <a:rPr lang="zh-CN" altLang="en-US" sz="2000" dirty="0">
                <a:solidFill>
                  <a:schemeClr val="bg1">
                    <a:lumMod val="50000"/>
                  </a:schemeClr>
                </a:solidFill>
                <a:latin typeface="微软雅黑" panose="020B0503020204020204" pitchFamily="34" charset="-122"/>
                <a:ea typeface="微软雅黑" panose="020B0503020204020204" pitchFamily="34" charset="-122"/>
              </a:rPr>
              <a:t>专利资产必须具备新颖性、创造性和实用性，每项专利均具有独特性，通常不同专利资产之间的可比性不强。</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TextBox 20"/>
          <p:cNvSpPr txBox="1"/>
          <p:nvPr>
            <p:custDataLst>
              <p:tags r:id="rId15"/>
            </p:custDataLst>
          </p:nvPr>
        </p:nvSpPr>
        <p:spPr>
          <a:xfrm>
            <a:off x="5555615" y="4604385"/>
            <a:ext cx="4977130" cy="460375"/>
          </a:xfrm>
          <a:prstGeom prst="rect">
            <a:avLst/>
          </a:prstGeom>
          <a:noFill/>
        </p:spPr>
        <p:txBody>
          <a:bodyPr wrap="square" rtlCol="0">
            <a:spAutoFit/>
          </a:bodyPr>
          <a:lstStyle/>
          <a:p>
            <a:pPr algn="ctr"/>
            <a:r>
              <a:rPr lang="zh-CN" altLang="en-US" sz="2400" b="1" dirty="0">
                <a:solidFill>
                  <a:schemeClr val="accent6">
                    <a:lumMod val="75000"/>
                  </a:schemeClr>
                </a:solidFill>
                <a:latin typeface="微软雅黑" panose="020B0503020204020204" pitchFamily="34" charset="-122"/>
                <a:ea typeface="微软雅黑" panose="020B0503020204020204" pitchFamily="34" charset="-122"/>
              </a:rPr>
              <a:t>专利资产的技术可能存在不成熟性</a:t>
            </a:r>
            <a:endParaRPr lang="zh-CN" altLang="en-US" sz="2400" b="1" dirty="0">
              <a:solidFill>
                <a:schemeClr val="accent6">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18446" name="矩形 6"/>
          <p:cNvSpPr/>
          <p:nvPr>
            <p:custDataLst>
              <p:tags r:id="rId1"/>
            </p:custDataLst>
          </p:nvPr>
        </p:nvSpPr>
        <p:spPr>
          <a:xfrm>
            <a:off x="9048115" y="4797108"/>
            <a:ext cx="1554480" cy="645160"/>
          </a:xfrm>
          <a:prstGeom prst="rect">
            <a:avLst/>
          </a:prstGeom>
          <a:noFill/>
          <a:ln w="9525">
            <a:noFill/>
          </a:ln>
        </p:spPr>
        <p:txBody>
          <a:bodyPr wrap="non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829310" y="765175"/>
            <a:ext cx="680085"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3"/>
            </p:custDataLst>
          </p:nvPr>
        </p:nvSpPr>
        <p:spPr>
          <a:xfrm>
            <a:off x="1810703" y="2277588"/>
            <a:ext cx="649287" cy="2676525"/>
          </a:xfrm>
          <a:prstGeom prst="rect">
            <a:avLst/>
          </a:prstGeom>
          <a:noFill/>
          <a:ln w="9525">
            <a:noFill/>
          </a:ln>
        </p:spPr>
        <p:txBody>
          <a:bodyPr lIns="144000" rIns="72000" anchor="ctr" anchorCtr="0">
            <a:sp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专利与专利权</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2891155" y="1304290"/>
            <a:ext cx="8797925" cy="3415030"/>
          </a:xfrm>
          <a:prstGeom prst="rect">
            <a:avLst/>
          </a:prstGeom>
          <a:noFill/>
        </p:spPr>
        <p:txBody>
          <a:bodyPr wrap="square" rtlCol="0" anchor="t">
            <a:spAutoFit/>
          </a:bodyPr>
          <a:p>
            <a:r>
              <a:rPr lang="zh-CN" altLang="en-US" sz="2400">
                <a:solidFill>
                  <a:srgbClr val="FF0000"/>
                </a:solidFill>
              </a:rPr>
              <a:t>【历年试题·单选题】</a:t>
            </a:r>
            <a:endParaRPr lang="zh-CN" altLang="en-US" sz="2400">
              <a:solidFill>
                <a:srgbClr val="FF0000"/>
              </a:solidFill>
            </a:endParaRPr>
          </a:p>
          <a:p>
            <a:r>
              <a:rPr lang="zh-CN" altLang="en-US" sz="2400"/>
              <a:t>下列无形资产中，不属于专利资产法律特征的是（ ）。</a:t>
            </a:r>
            <a:endParaRPr lang="zh-CN" altLang="en-US" sz="2400"/>
          </a:p>
          <a:p>
            <a:r>
              <a:rPr lang="zh-CN" altLang="en-US" sz="2400"/>
              <a:t> A.时效性</a:t>
            </a:r>
            <a:endParaRPr lang="zh-CN" altLang="en-US" sz="2400"/>
          </a:p>
          <a:p>
            <a:r>
              <a:rPr lang="zh-CN" altLang="en-US" sz="2400"/>
              <a:t> B.约束性</a:t>
            </a:r>
            <a:endParaRPr lang="zh-CN" altLang="en-US" sz="2400"/>
          </a:p>
          <a:p>
            <a:r>
              <a:rPr lang="zh-CN" altLang="en-US" sz="2400"/>
              <a:t> C.地域性</a:t>
            </a:r>
            <a:endParaRPr lang="zh-CN" altLang="en-US" sz="2400"/>
          </a:p>
          <a:p>
            <a:r>
              <a:rPr lang="zh-CN" altLang="en-US" sz="2400"/>
              <a:t> D.保密性</a:t>
            </a:r>
            <a:endParaRPr lang="zh-CN" altLang="en-US" sz="2400"/>
          </a:p>
          <a:p>
            <a:endParaRPr lang="zh-CN" altLang="en-US" sz="2400"/>
          </a:p>
          <a:p>
            <a:r>
              <a:rPr lang="zh-CN" altLang="en-US" sz="2400"/>
              <a:t>『正确答案』D</a:t>
            </a:r>
            <a:endParaRPr lang="zh-CN" altLang="en-US" sz="2400"/>
          </a:p>
          <a:p>
            <a:r>
              <a:rPr lang="zh-CN" altLang="en-US" sz="2400"/>
              <a:t>『答案解析』专利资产法律特征包括：时效性、地域性、约束性。</a:t>
            </a:r>
            <a:endParaRPr lang="zh-CN" altLang="en-US" sz="240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blinds(horizontal)">
                                      <p:cBhvr>
                                        <p:cTn id="27" dur="500"/>
                                        <p:tgtEl>
                                          <p:spTgt spid="3">
                                            <p:txEl>
                                              <p:pRg st="7" end="7"/>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3">
                                            <p:txEl>
                                              <p:pRg st="8" end="8"/>
                                            </p:txEl>
                                          </p:spTgt>
                                        </p:tgtEl>
                                        <p:attrNameLst>
                                          <p:attrName>style.visibility</p:attrName>
                                        </p:attrNameLst>
                                      </p:cBhvr>
                                      <p:to>
                                        <p:strVal val="visible"/>
                                      </p:to>
                                    </p:set>
                                    <p:animEffect transition="in" filter="blinds(horizontal)">
                                      <p:cBhvr>
                                        <p:cTn id="30"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18446" name="矩形 6"/>
          <p:cNvSpPr/>
          <p:nvPr>
            <p:custDataLst>
              <p:tags r:id="rId1"/>
            </p:custDataLst>
          </p:nvPr>
        </p:nvSpPr>
        <p:spPr>
          <a:xfrm>
            <a:off x="9048115" y="4797108"/>
            <a:ext cx="1554480" cy="645160"/>
          </a:xfrm>
          <a:prstGeom prst="rect">
            <a:avLst/>
          </a:prstGeom>
          <a:noFill/>
          <a:ln w="9525">
            <a:noFill/>
          </a:ln>
        </p:spPr>
        <p:txBody>
          <a:bodyPr wrap="non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829310" y="765175"/>
            <a:ext cx="680085"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专利资产评估概述</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3"/>
            </p:custDataLst>
          </p:nvPr>
        </p:nvSpPr>
        <p:spPr>
          <a:xfrm>
            <a:off x="1810703" y="1200310"/>
            <a:ext cx="649287" cy="4831080"/>
          </a:xfrm>
          <a:prstGeom prst="rect">
            <a:avLst/>
          </a:prstGeom>
          <a:noFill/>
          <a:ln w="9525">
            <a:noFill/>
          </a:ln>
        </p:spPr>
        <p:txBody>
          <a:bodyPr lIns="144000" rIns="72000" anchor="ctr" anchorCtr="0">
            <a:sp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专利资产评估对象的界定</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等腰三角形 2"/>
          <p:cNvSpPr/>
          <p:nvPr/>
        </p:nvSpPr>
        <p:spPr>
          <a:xfrm>
            <a:off x="2977694" y="1062901"/>
            <a:ext cx="432048" cy="216024"/>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5" name="矩形 2"/>
          <p:cNvSpPr/>
          <p:nvPr/>
        </p:nvSpPr>
        <p:spPr>
          <a:xfrm>
            <a:off x="2977515" y="1278890"/>
            <a:ext cx="3853815" cy="431800"/>
          </a:xfrm>
          <a:custGeom>
            <a:avLst/>
            <a:gdLst>
              <a:gd name="connsiteX0" fmla="*/ 0 w 4032448"/>
              <a:gd name="connsiteY0" fmla="*/ 0 h 648072"/>
              <a:gd name="connsiteX1" fmla="*/ 4032448 w 4032448"/>
              <a:gd name="connsiteY1" fmla="*/ 0 h 648072"/>
              <a:gd name="connsiteX2" fmla="*/ 4032448 w 4032448"/>
              <a:gd name="connsiteY2" fmla="*/ 648072 h 648072"/>
              <a:gd name="connsiteX3" fmla="*/ 0 w 4032448"/>
              <a:gd name="connsiteY3" fmla="*/ 648072 h 648072"/>
              <a:gd name="connsiteX4" fmla="*/ 0 w 4032448"/>
              <a:gd name="connsiteY4" fmla="*/ 0 h 648072"/>
              <a:gd name="connsiteX0-1" fmla="*/ 0 w 4035860"/>
              <a:gd name="connsiteY0-2" fmla="*/ 0 h 648072"/>
              <a:gd name="connsiteX1-3" fmla="*/ 4032448 w 4035860"/>
              <a:gd name="connsiteY1-4" fmla="*/ 0 h 648072"/>
              <a:gd name="connsiteX2-5" fmla="*/ 4035860 w 4035860"/>
              <a:gd name="connsiteY2-6" fmla="*/ 24154 h 648072"/>
              <a:gd name="connsiteX3-7" fmla="*/ 4032448 w 4035860"/>
              <a:gd name="connsiteY3-8" fmla="*/ 648072 h 648072"/>
              <a:gd name="connsiteX4-9" fmla="*/ 0 w 4035860"/>
              <a:gd name="connsiteY4-10" fmla="*/ 648072 h 648072"/>
              <a:gd name="connsiteX5" fmla="*/ 0 w 4035860"/>
              <a:gd name="connsiteY5" fmla="*/ 0 h 648072"/>
              <a:gd name="connsiteX0-11" fmla="*/ 0 w 4282044"/>
              <a:gd name="connsiteY0-12" fmla="*/ 0 h 648072"/>
              <a:gd name="connsiteX1-13" fmla="*/ 4032448 w 4282044"/>
              <a:gd name="connsiteY1-14" fmla="*/ 0 h 648072"/>
              <a:gd name="connsiteX2-15" fmla="*/ 4282044 w 4282044"/>
              <a:gd name="connsiteY2-16" fmla="*/ 293785 h 648072"/>
              <a:gd name="connsiteX3-17" fmla="*/ 4032448 w 4282044"/>
              <a:gd name="connsiteY3-18" fmla="*/ 648072 h 648072"/>
              <a:gd name="connsiteX4-19" fmla="*/ 0 w 4282044"/>
              <a:gd name="connsiteY4-20" fmla="*/ 648072 h 648072"/>
              <a:gd name="connsiteX5-21" fmla="*/ 0 w 4282044"/>
              <a:gd name="connsiteY5-22" fmla="*/ 0 h 648072"/>
              <a:gd name="connsiteX0-23" fmla="*/ 0 w 4282044"/>
              <a:gd name="connsiteY0-24" fmla="*/ 0 h 648072"/>
              <a:gd name="connsiteX1-25" fmla="*/ 4032448 w 4282044"/>
              <a:gd name="connsiteY1-26" fmla="*/ 0 h 648072"/>
              <a:gd name="connsiteX2-27" fmla="*/ 4282044 w 4282044"/>
              <a:gd name="connsiteY2-28" fmla="*/ 293785 h 648072"/>
              <a:gd name="connsiteX3-29" fmla="*/ 4032448 w 4282044"/>
              <a:gd name="connsiteY3-30" fmla="*/ 648072 h 648072"/>
              <a:gd name="connsiteX4-31" fmla="*/ 0 w 4282044"/>
              <a:gd name="connsiteY4-32" fmla="*/ 648072 h 648072"/>
              <a:gd name="connsiteX5-33" fmla="*/ 0 w 4282044"/>
              <a:gd name="connsiteY5-34" fmla="*/ 0 h 648072"/>
              <a:gd name="connsiteX0-35" fmla="*/ 0 w 4282044"/>
              <a:gd name="connsiteY0-36" fmla="*/ 0 h 648072"/>
              <a:gd name="connsiteX1-37" fmla="*/ 4032448 w 4282044"/>
              <a:gd name="connsiteY1-38" fmla="*/ 0 h 648072"/>
              <a:gd name="connsiteX2-39" fmla="*/ 4282044 w 4282044"/>
              <a:gd name="connsiteY2-40" fmla="*/ 293785 h 648072"/>
              <a:gd name="connsiteX3-41" fmla="*/ 4032448 w 4282044"/>
              <a:gd name="connsiteY3-42" fmla="*/ 648072 h 648072"/>
              <a:gd name="connsiteX4-43" fmla="*/ 0 w 4282044"/>
              <a:gd name="connsiteY4-44" fmla="*/ 648072 h 648072"/>
              <a:gd name="connsiteX5-45" fmla="*/ 0 w 4282044"/>
              <a:gd name="connsiteY5-46" fmla="*/ 0 h 648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4282044" h="648072">
                <a:moveTo>
                  <a:pt x="0" y="0"/>
                </a:moveTo>
                <a:lnTo>
                  <a:pt x="4032448" y="0"/>
                </a:lnTo>
                <a:lnTo>
                  <a:pt x="4282044" y="293785"/>
                </a:lnTo>
                <a:cubicBezTo>
                  <a:pt x="4269184" y="314189"/>
                  <a:pt x="4197708" y="404929"/>
                  <a:pt x="4032448" y="648072"/>
                </a:cubicBezTo>
                <a:lnTo>
                  <a:pt x="0" y="648072"/>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lang="en-US" altLang="zh-CN" sz="2400" dirty="0" smtClean="0">
                <a:solidFill>
                  <a:schemeClr val="bg1"/>
                </a:solidFill>
                <a:latin typeface="微软雅黑" panose="020B0503020204020204" pitchFamily="34" charset="-122"/>
                <a:ea typeface="微软雅黑" panose="020B0503020204020204" pitchFamily="34" charset="-122"/>
              </a:rPr>
              <a:t>01</a:t>
            </a:r>
            <a:r>
              <a:rPr lang="en-US" altLang="zh-CN" sz="2000" dirty="0" smtClean="0">
                <a:solidFill>
                  <a:schemeClr val="bg1"/>
                </a:solidFill>
                <a:latin typeface="微软雅黑" panose="020B0503020204020204" pitchFamily="34" charset="-122"/>
                <a:ea typeface="微软雅黑" panose="020B0503020204020204" pitchFamily="34" charset="-122"/>
              </a:rPr>
              <a:t>  </a:t>
            </a:r>
            <a:r>
              <a:rPr lang="zh-CN" altLang="en-US" sz="2000" dirty="0" smtClean="0">
                <a:solidFill>
                  <a:schemeClr val="bg1"/>
                </a:solidFill>
                <a:latin typeface="微软雅黑" panose="020B0503020204020204" pitchFamily="34" charset="-122"/>
                <a:ea typeface="微软雅黑" panose="020B0503020204020204" pitchFamily="34" charset="-122"/>
              </a:rPr>
              <a:t>明确专利资产的基本状况</a:t>
            </a:r>
            <a:endParaRPr lang="zh-CN" altLang="en-US" sz="2000" dirty="0" smtClean="0">
              <a:solidFill>
                <a:schemeClr val="bg1"/>
              </a:solidFill>
              <a:latin typeface="微软雅黑" panose="020B0503020204020204" pitchFamily="34" charset="-122"/>
              <a:ea typeface="微软雅黑" panose="020B0503020204020204" pitchFamily="34" charset="-122"/>
            </a:endParaRPr>
          </a:p>
        </p:txBody>
      </p:sp>
      <p:sp>
        <p:nvSpPr>
          <p:cNvPr id="6" name="TextBox 4"/>
          <p:cNvSpPr txBox="1"/>
          <p:nvPr/>
        </p:nvSpPr>
        <p:spPr>
          <a:xfrm>
            <a:off x="2977515" y="1854835"/>
            <a:ext cx="9193530" cy="4719955"/>
          </a:xfrm>
          <a:prstGeom prst="rect">
            <a:avLst/>
          </a:prstGeom>
          <a:noFill/>
        </p:spPr>
        <p:txBody>
          <a:bodyPr wrap="square" rtlCol="0">
            <a:noAutofit/>
          </a:bodyPr>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rPr>
              <a:t>1）专利种类及名称。（如发明专利名称为“一种变频空调系统及其控制方法”）</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rPr>
              <a:t>（2）专利申请号或专利号。</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rPr>
              <a:t>（3）专利的</a:t>
            </a:r>
            <a:r>
              <a:rPr lang="zh-CN" altLang="en-US" sz="2000" dirty="0">
                <a:solidFill>
                  <a:srgbClr val="FF0000"/>
                </a:solidFill>
                <a:latin typeface="微软雅黑" panose="020B0503020204020204" pitchFamily="34" charset="-122"/>
                <a:ea typeface="微软雅黑" panose="020B0503020204020204" pitchFamily="34" charset="-122"/>
              </a:rPr>
              <a:t>法律状态</a:t>
            </a: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rPr>
              <a:t> 包括所有权人及其变更情况、专利所处的专利审批阶段、年费缴纳情况、专利权的终止、专利权的恢复、专利权的质押，以及是否涉及法律诉讼或者处于复审、宣告无效状态。</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rPr>
              <a:t> （4）专利权利要求书所记载的权利要求。</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rPr>
              <a:t> 权利要求是发明和实用新型专利保护范围的依据。专利权利要求书所记载的权利要求包括产品权利要求和方法权利要求。</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rPr>
              <a:t>外观设计专利权的保护范围以表示在图片或者照片中的该外观设计专利产品为准。</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rPr>
              <a:t> （5）专利资产的</a:t>
            </a:r>
            <a:r>
              <a:rPr lang="zh-CN" altLang="en-US" sz="2000" dirty="0">
                <a:solidFill>
                  <a:srgbClr val="FF0000"/>
                </a:solidFill>
                <a:latin typeface="微软雅黑" panose="020B0503020204020204" pitchFamily="34" charset="-122"/>
                <a:ea typeface="微软雅黑" panose="020B0503020204020204" pitchFamily="34" charset="-122"/>
              </a:rPr>
              <a:t>权利形式</a:t>
            </a: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18446" name="矩形 6"/>
          <p:cNvSpPr/>
          <p:nvPr>
            <p:custDataLst>
              <p:tags r:id="rId1"/>
            </p:custDataLst>
          </p:nvPr>
        </p:nvSpPr>
        <p:spPr>
          <a:xfrm>
            <a:off x="9048115" y="4797108"/>
            <a:ext cx="1554480" cy="645160"/>
          </a:xfrm>
          <a:prstGeom prst="rect">
            <a:avLst/>
          </a:prstGeom>
          <a:noFill/>
          <a:ln w="9525">
            <a:noFill/>
          </a:ln>
        </p:spPr>
        <p:txBody>
          <a:bodyPr wrap="non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829310" y="765175"/>
            <a:ext cx="680085"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专利资产评估概述</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3"/>
            </p:custDataLst>
          </p:nvPr>
        </p:nvSpPr>
        <p:spPr>
          <a:xfrm>
            <a:off x="1810703" y="1631158"/>
            <a:ext cx="649287" cy="3969385"/>
          </a:xfrm>
          <a:prstGeom prst="rect">
            <a:avLst/>
          </a:prstGeom>
          <a:noFill/>
          <a:ln w="9525">
            <a:noFill/>
          </a:ln>
        </p:spPr>
        <p:txBody>
          <a:bodyPr lIns="144000" rIns="72000" anchor="ctr" anchorCtr="0">
            <a:sp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专利资产的权利形式</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5" name="组合 14"/>
          <p:cNvGrpSpPr/>
          <p:nvPr/>
        </p:nvGrpSpPr>
        <p:grpSpPr>
          <a:xfrm>
            <a:off x="2711634" y="1125260"/>
            <a:ext cx="8967470" cy="5088890"/>
            <a:chOff x="467544" y="548680"/>
            <a:chExt cx="8967470" cy="5088890"/>
          </a:xfrm>
        </p:grpSpPr>
        <p:grpSp>
          <p:nvGrpSpPr>
            <p:cNvPr id="16" name="组合 15"/>
            <p:cNvGrpSpPr/>
            <p:nvPr/>
          </p:nvGrpSpPr>
          <p:grpSpPr>
            <a:xfrm>
              <a:off x="467544" y="548680"/>
              <a:ext cx="3960440" cy="830997"/>
              <a:chOff x="395536" y="548680"/>
              <a:chExt cx="3960440" cy="830997"/>
            </a:xfrm>
          </p:grpSpPr>
          <p:sp>
            <p:nvSpPr>
              <p:cNvPr id="19" name="TextBox 18"/>
              <p:cNvSpPr txBox="1"/>
              <p:nvPr>
                <p:custDataLst>
                  <p:tags r:id="rId4"/>
                </p:custDataLst>
              </p:nvPr>
            </p:nvSpPr>
            <p:spPr>
              <a:xfrm>
                <a:off x="395536" y="548680"/>
                <a:ext cx="527709" cy="830997"/>
              </a:xfrm>
              <a:prstGeom prst="rect">
                <a:avLst/>
              </a:prstGeom>
              <a:noFill/>
            </p:spPr>
            <p:txBody>
              <a:bodyPr wrap="none" rtlCol="0">
                <a:spAutoFit/>
              </a:bodyPr>
              <a:p>
                <a:pPr fontAlgn="auto">
                  <a:spcBef>
                    <a:spcPts val="0"/>
                  </a:spcBef>
                  <a:spcAft>
                    <a:spcPts val="0"/>
                  </a:spcAft>
                </a:pPr>
                <a:r>
                  <a:rPr lang="en-US" altLang="zh-CN" sz="4800" b="1" dirty="0" smtClean="0">
                    <a:solidFill>
                      <a:srgbClr val="C0504D"/>
                    </a:solidFill>
                    <a:latin typeface="Arial" panose="020B0604020202020204" pitchFamily="34" charset="0"/>
                    <a:ea typeface="微软雅黑" panose="020B0503020204020204" pitchFamily="34" charset="-122"/>
                    <a:cs typeface="Arial" panose="020B0604020202020204" pitchFamily="34" charset="0"/>
                  </a:rPr>
                  <a:t>1</a:t>
                </a:r>
                <a:endParaRPr lang="zh-CN" altLang="en-US" sz="4800" b="1" dirty="0">
                  <a:solidFill>
                    <a:srgbClr val="C0504D"/>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20" name="组合 19"/>
              <p:cNvGrpSpPr/>
              <p:nvPr/>
            </p:nvGrpSpPr>
            <p:grpSpPr>
              <a:xfrm>
                <a:off x="894391" y="764704"/>
                <a:ext cx="3461585" cy="421305"/>
                <a:chOff x="894391" y="1628800"/>
                <a:chExt cx="3461585" cy="504056"/>
              </a:xfrm>
            </p:grpSpPr>
            <p:sp>
              <p:nvSpPr>
                <p:cNvPr id="21" name="矩形 20"/>
                <p:cNvSpPr/>
                <p:nvPr>
                  <p:custDataLst>
                    <p:tags r:id="rId5"/>
                  </p:custDataLst>
                </p:nvPr>
              </p:nvSpPr>
              <p:spPr>
                <a:xfrm>
                  <a:off x="894391" y="1628800"/>
                  <a:ext cx="3461585" cy="5040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fontAlgn="auto">
                    <a:spcBef>
                      <a:spcPts val="0"/>
                    </a:spcBef>
                    <a:spcAft>
                      <a:spcPts val="0"/>
                    </a:spcAft>
                  </a:pPr>
                  <a:r>
                    <a:rPr lang="zh-CN" altLang="en-US" sz="2400" b="1" dirty="0">
                      <a:solidFill>
                        <a:prstClr val="white"/>
                      </a:solidFill>
                      <a:latin typeface="微软雅黑" panose="020B0503020204020204" pitchFamily="34" charset="-122"/>
                    </a:rPr>
                    <a:t>所有权</a:t>
                  </a:r>
                  <a:endParaRPr lang="zh-CN" altLang="en-US" sz="2400" b="1" dirty="0">
                    <a:solidFill>
                      <a:prstClr val="white"/>
                    </a:solidFill>
                    <a:latin typeface="微软雅黑" panose="020B0503020204020204" pitchFamily="34" charset="-122"/>
                  </a:endParaRPr>
                </a:p>
              </p:txBody>
            </p:sp>
            <p:cxnSp>
              <p:nvCxnSpPr>
                <p:cNvPr id="22" name="直接连接符 21"/>
                <p:cNvCxnSpPr>
                  <a:stCxn id="21" idx="3"/>
                </p:cNvCxnSpPr>
                <p:nvPr>
                  <p:custDataLst>
                    <p:tags r:id="rId6"/>
                  </p:custDataLst>
                </p:nvPr>
              </p:nvCxnSpPr>
              <p:spPr>
                <a:xfrm flipH="1">
                  <a:off x="3851920" y="1880828"/>
                  <a:ext cx="504056" cy="252028"/>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17" name="TextBox 16"/>
            <p:cNvSpPr txBox="1"/>
            <p:nvPr>
              <p:custDataLst>
                <p:tags r:id="rId7"/>
              </p:custDataLst>
            </p:nvPr>
          </p:nvSpPr>
          <p:spPr>
            <a:xfrm>
              <a:off x="791394" y="1465620"/>
              <a:ext cx="8643620" cy="4171950"/>
            </a:xfrm>
            <a:prstGeom prst="rect">
              <a:avLst/>
            </a:prstGeom>
            <a:noFill/>
          </p:spPr>
          <p:txBody>
            <a:bodyPr wrap="square" rtlCol="0">
              <a:noAutofit/>
            </a:bodyPr>
            <a:p>
              <a:pPr fontAlgn="auto">
                <a:lnSpc>
                  <a:spcPct val="130000"/>
                </a:lnSpc>
                <a:spcBef>
                  <a:spcPts val="0"/>
                </a:spcBef>
                <a:spcAft>
                  <a:spcPts val="0"/>
                </a:spcAft>
              </a:pPr>
              <a:r>
                <a:rPr lang="zh-CN" altLang="en-US" sz="2000" dirty="0">
                  <a:solidFill>
                    <a:prstClr val="black">
                      <a:lumMod val="50000"/>
                      <a:lumOff val="50000"/>
                    </a:prstClr>
                  </a:solidFill>
                  <a:latin typeface="微软雅黑" panose="020B0503020204020204" pitchFamily="34" charset="-122"/>
                  <a:ea typeface="微软雅黑" panose="020B0503020204020204" pitchFamily="34" charset="-122"/>
                </a:rPr>
                <a:t>所有权是所有权人对自己的不动产或者动产，依法享有</a:t>
              </a:r>
              <a:r>
                <a:rPr lang="zh-CN" altLang="en-US" sz="2000" dirty="0">
                  <a:solidFill>
                    <a:srgbClr val="FF0000"/>
                  </a:solidFill>
                  <a:latin typeface="微软雅黑" panose="020B0503020204020204" pitchFamily="34" charset="-122"/>
                  <a:ea typeface="微软雅黑" panose="020B0503020204020204" pitchFamily="34" charset="-122"/>
                </a:rPr>
                <a:t>占有、使用、收益和处分</a:t>
              </a:r>
              <a:r>
                <a:rPr lang="zh-CN" altLang="en-US" sz="2000" dirty="0">
                  <a:solidFill>
                    <a:prstClr val="black">
                      <a:lumMod val="50000"/>
                      <a:lumOff val="50000"/>
                    </a:prstClr>
                  </a:solidFill>
                  <a:latin typeface="微软雅黑" panose="020B0503020204020204" pitchFamily="34" charset="-122"/>
                  <a:ea typeface="微软雅黑" panose="020B0503020204020204" pitchFamily="34" charset="-122"/>
                </a:rPr>
                <a:t>的权利。</a:t>
              </a:r>
              <a:endParaRPr lang="zh-CN" altLang="en-US" sz="2000" dirty="0">
                <a:solidFill>
                  <a:prstClr val="black">
                    <a:lumMod val="50000"/>
                    <a:lumOff val="50000"/>
                  </a:prstClr>
                </a:solidFill>
                <a:latin typeface="微软雅黑" panose="020B0503020204020204" pitchFamily="34" charset="-122"/>
                <a:ea typeface="微软雅黑" panose="020B0503020204020204" pitchFamily="34" charset="-122"/>
              </a:endParaRPr>
            </a:p>
            <a:p>
              <a:pPr fontAlgn="auto">
                <a:lnSpc>
                  <a:spcPct val="130000"/>
                </a:lnSpc>
                <a:spcBef>
                  <a:spcPts val="0"/>
                </a:spcBef>
                <a:spcAft>
                  <a:spcPts val="0"/>
                </a:spcAft>
              </a:pPr>
              <a:endParaRPr lang="zh-CN" altLang="en-US" sz="2000" dirty="0">
                <a:solidFill>
                  <a:prstClr val="black">
                    <a:lumMod val="50000"/>
                    <a:lumOff val="50000"/>
                  </a:prstClr>
                </a:solidFill>
                <a:latin typeface="微软雅黑" panose="020B0503020204020204" pitchFamily="34" charset="-122"/>
                <a:ea typeface="微软雅黑" panose="020B0503020204020204" pitchFamily="34" charset="-122"/>
              </a:endParaRPr>
            </a:p>
            <a:p>
              <a:pPr fontAlgn="auto">
                <a:lnSpc>
                  <a:spcPct val="130000"/>
                </a:lnSpc>
                <a:spcBef>
                  <a:spcPts val="0"/>
                </a:spcBef>
                <a:spcAft>
                  <a:spcPts val="0"/>
                </a:spcAft>
              </a:pPr>
              <a:r>
                <a:rPr lang="zh-CN" altLang="en-US" sz="2000" dirty="0">
                  <a:solidFill>
                    <a:prstClr val="black">
                      <a:lumMod val="50000"/>
                      <a:lumOff val="50000"/>
                    </a:prstClr>
                  </a:solidFill>
                  <a:latin typeface="微软雅黑" panose="020B0503020204020204" pitchFamily="34" charset="-122"/>
                  <a:ea typeface="微软雅黑" panose="020B0503020204020204" pitchFamily="34" charset="-122"/>
                </a:rPr>
                <a:t> i 专利资产只能作为一个整体转让。</a:t>
              </a:r>
              <a:r>
                <a:rPr lang="zh-CN" altLang="en-US" sz="2000" dirty="0">
                  <a:solidFill>
                    <a:srgbClr val="FF0000"/>
                  </a:solidFill>
                  <a:latin typeface="微软雅黑" panose="020B0503020204020204" pitchFamily="34" charset="-122"/>
                  <a:ea typeface="微软雅黑" panose="020B0503020204020204" pitchFamily="34" charset="-122"/>
                </a:rPr>
                <a:t>“一申请一发明”</a:t>
              </a:r>
              <a:r>
                <a:rPr lang="zh-CN" altLang="en-US" sz="2000" dirty="0">
                  <a:solidFill>
                    <a:prstClr val="black">
                      <a:lumMod val="50000"/>
                      <a:lumOff val="50000"/>
                    </a:prstClr>
                  </a:solidFill>
                  <a:latin typeface="微软雅黑" panose="020B0503020204020204" pitchFamily="34" charset="-122"/>
                  <a:ea typeface="微软雅黑" panose="020B0503020204020204" pitchFamily="34" charset="-122"/>
                </a:rPr>
                <a:t>原则</a:t>
              </a:r>
              <a:endParaRPr lang="zh-CN" altLang="en-US" sz="2000" dirty="0">
                <a:solidFill>
                  <a:prstClr val="black">
                    <a:lumMod val="50000"/>
                    <a:lumOff val="50000"/>
                  </a:prstClr>
                </a:solidFill>
                <a:latin typeface="微软雅黑" panose="020B0503020204020204" pitchFamily="34" charset="-122"/>
                <a:ea typeface="微软雅黑" panose="020B0503020204020204" pitchFamily="34" charset="-122"/>
              </a:endParaRPr>
            </a:p>
            <a:p>
              <a:pPr fontAlgn="auto">
                <a:lnSpc>
                  <a:spcPct val="130000"/>
                </a:lnSpc>
                <a:spcBef>
                  <a:spcPts val="0"/>
                </a:spcBef>
                <a:spcAft>
                  <a:spcPts val="0"/>
                </a:spcAft>
              </a:pPr>
              <a:r>
                <a:rPr lang="zh-CN" altLang="en-US" sz="2000" dirty="0">
                  <a:solidFill>
                    <a:prstClr val="black">
                      <a:lumMod val="50000"/>
                      <a:lumOff val="50000"/>
                    </a:prstClr>
                  </a:solidFill>
                  <a:latin typeface="微软雅黑" panose="020B0503020204020204" pitchFamily="34" charset="-122"/>
                  <a:ea typeface="微软雅黑" panose="020B0503020204020204" pitchFamily="34" charset="-122"/>
                </a:rPr>
                <a:t> ii 中国单位或者个人专利权人向外国人、外国企业或者外国其他组织转让专利申请权或者专利权的，应当依照有关法律、行政法规的规定办理手续。</a:t>
              </a:r>
              <a:endParaRPr lang="zh-CN" altLang="en-US" sz="2000" dirty="0">
                <a:solidFill>
                  <a:prstClr val="black">
                    <a:lumMod val="50000"/>
                    <a:lumOff val="50000"/>
                  </a:prstClr>
                </a:solidFill>
                <a:latin typeface="微软雅黑" panose="020B0503020204020204" pitchFamily="34" charset="-122"/>
                <a:ea typeface="微软雅黑" panose="020B0503020204020204" pitchFamily="34" charset="-122"/>
              </a:endParaRPr>
            </a:p>
            <a:p>
              <a:pPr fontAlgn="auto">
                <a:lnSpc>
                  <a:spcPct val="130000"/>
                </a:lnSpc>
                <a:spcBef>
                  <a:spcPts val="0"/>
                </a:spcBef>
                <a:spcAft>
                  <a:spcPts val="0"/>
                </a:spcAft>
              </a:pPr>
              <a:r>
                <a:rPr lang="zh-CN" altLang="en-US" sz="2000" dirty="0">
                  <a:solidFill>
                    <a:prstClr val="black">
                      <a:lumMod val="50000"/>
                      <a:lumOff val="50000"/>
                    </a:prstClr>
                  </a:solidFill>
                  <a:latin typeface="微软雅黑" panose="020B0503020204020204" pitchFamily="34" charset="-122"/>
                  <a:ea typeface="微软雅黑" panose="020B0503020204020204" pitchFamily="34" charset="-122"/>
                </a:rPr>
                <a:t> iii 转让专利申请权或者专利权的，当事人应当订立</a:t>
              </a:r>
              <a:r>
                <a:rPr lang="zh-CN" altLang="en-US" sz="2000" dirty="0">
                  <a:solidFill>
                    <a:srgbClr val="FF0000"/>
                  </a:solidFill>
                  <a:latin typeface="微软雅黑" panose="020B0503020204020204" pitchFamily="34" charset="-122"/>
                  <a:ea typeface="微软雅黑" panose="020B0503020204020204" pitchFamily="34" charset="-122"/>
                </a:rPr>
                <a:t>书面合同</a:t>
              </a:r>
              <a:r>
                <a:rPr lang="zh-CN" altLang="en-US" sz="2000" dirty="0">
                  <a:solidFill>
                    <a:prstClr val="black">
                      <a:lumMod val="50000"/>
                      <a:lumOff val="50000"/>
                    </a:prstClr>
                  </a:solidFill>
                  <a:latin typeface="微软雅黑" panose="020B0503020204020204" pitchFamily="34" charset="-122"/>
                  <a:ea typeface="微软雅黑" panose="020B0503020204020204" pitchFamily="34" charset="-122"/>
                </a:rPr>
                <a:t>，并向国务院专利行政部门登记，由国务院专利行政部门予以公告。</a:t>
              </a:r>
              <a:endParaRPr lang="zh-CN" altLang="en-US" sz="2000" dirty="0">
                <a:solidFill>
                  <a:prstClr val="black">
                    <a:lumMod val="50000"/>
                    <a:lumOff val="50000"/>
                  </a:prstClr>
                </a:solidFill>
                <a:latin typeface="微软雅黑" panose="020B0503020204020204" pitchFamily="34" charset="-122"/>
                <a:ea typeface="微软雅黑" panose="020B0503020204020204" pitchFamily="34" charset="-122"/>
              </a:endParaRPr>
            </a:p>
            <a:p>
              <a:pPr fontAlgn="auto">
                <a:lnSpc>
                  <a:spcPct val="130000"/>
                </a:lnSpc>
                <a:spcBef>
                  <a:spcPts val="0"/>
                </a:spcBef>
                <a:spcAft>
                  <a:spcPts val="0"/>
                </a:spcAft>
              </a:pPr>
              <a:r>
                <a:rPr lang="zh-CN" altLang="en-US" sz="2000" dirty="0">
                  <a:solidFill>
                    <a:prstClr val="black">
                      <a:lumMod val="50000"/>
                      <a:lumOff val="50000"/>
                    </a:prstClr>
                  </a:solidFill>
                  <a:latin typeface="微软雅黑" panose="020B0503020204020204" pitchFamily="34" charset="-122"/>
                  <a:ea typeface="微软雅黑" panose="020B0503020204020204" pitchFamily="34" charset="-122"/>
                </a:rPr>
                <a:t> iv 专利申请权或专利权的转让</a:t>
              </a:r>
              <a:r>
                <a:rPr lang="zh-CN" altLang="en-US" sz="2000" dirty="0">
                  <a:solidFill>
                    <a:srgbClr val="FF0000"/>
                  </a:solidFill>
                  <a:latin typeface="微软雅黑" panose="020B0503020204020204" pitchFamily="34" charset="-122"/>
                  <a:ea typeface="微软雅黑" panose="020B0503020204020204" pitchFamily="34" charset="-122"/>
                </a:rPr>
                <a:t>自经国务院专利行政部门登记之日</a:t>
              </a:r>
              <a:r>
                <a:rPr lang="zh-CN" altLang="en-US" sz="2000" dirty="0">
                  <a:solidFill>
                    <a:prstClr val="black">
                      <a:lumMod val="50000"/>
                      <a:lumOff val="50000"/>
                    </a:prstClr>
                  </a:solidFill>
                  <a:latin typeface="微软雅黑" panose="020B0503020204020204" pitchFamily="34" charset="-122"/>
                  <a:ea typeface="微软雅黑" panose="020B0503020204020204" pitchFamily="34" charset="-122"/>
                </a:rPr>
                <a:t>起生效。</a:t>
              </a:r>
              <a:endParaRPr lang="zh-CN" altLang="en-US" sz="2000" dirty="0">
                <a:solidFill>
                  <a:prstClr val="black">
                    <a:lumMod val="50000"/>
                    <a:lumOff val="50000"/>
                  </a:prstClr>
                </a:solidFill>
                <a:latin typeface="微软雅黑" panose="020B0503020204020204" pitchFamily="34" charset="-122"/>
                <a:ea typeface="微软雅黑" panose="020B0503020204020204" pitchFamily="34" charset="-122"/>
              </a:endParaRPr>
            </a:p>
            <a:p>
              <a:pPr fontAlgn="auto">
                <a:lnSpc>
                  <a:spcPct val="130000"/>
                </a:lnSpc>
                <a:spcBef>
                  <a:spcPts val="0"/>
                </a:spcBef>
                <a:spcAft>
                  <a:spcPts val="0"/>
                </a:spcAft>
              </a:pPr>
              <a:r>
                <a:rPr lang="zh-CN" altLang="en-US" sz="2000" dirty="0">
                  <a:solidFill>
                    <a:prstClr val="black">
                      <a:lumMod val="50000"/>
                      <a:lumOff val="50000"/>
                    </a:prstClr>
                  </a:solidFill>
                  <a:latin typeface="微软雅黑" panose="020B0503020204020204" pitchFamily="34" charset="-122"/>
                  <a:ea typeface="微软雅黑" panose="020B0503020204020204" pitchFamily="34" charset="-122"/>
                </a:rPr>
                <a:t> 专利所有权转让，需要在国家知识产权局变换专利登记证书</a:t>
              </a:r>
              <a:endParaRPr lang="zh-CN" altLang="en-US" sz="2000" dirty="0">
                <a:solidFill>
                  <a:prstClr val="black">
                    <a:lumMod val="50000"/>
                    <a:lumOff val="50000"/>
                  </a:prstClr>
                </a:solidFill>
                <a:latin typeface="微软雅黑" panose="020B0503020204020204" pitchFamily="34" charset="-122"/>
                <a:ea typeface="微软雅黑" panose="020B0503020204020204" pitchFamily="34" charset="-122"/>
              </a:endParaRPr>
            </a:p>
          </p:txBody>
        </p:sp>
        <p:cxnSp>
          <p:nvCxnSpPr>
            <p:cNvPr id="18" name="直接连接符 17"/>
            <p:cNvCxnSpPr/>
            <p:nvPr>
              <p:custDataLst>
                <p:tags r:id="rId8"/>
              </p:custDataLst>
            </p:nvPr>
          </p:nvCxnSpPr>
          <p:spPr>
            <a:xfrm>
              <a:off x="659391" y="1340768"/>
              <a:ext cx="8484609"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push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18446" name="矩形 6"/>
          <p:cNvSpPr/>
          <p:nvPr>
            <p:custDataLst>
              <p:tags r:id="rId1"/>
            </p:custDataLst>
          </p:nvPr>
        </p:nvSpPr>
        <p:spPr>
          <a:xfrm>
            <a:off x="9048115" y="4797108"/>
            <a:ext cx="1554480" cy="645160"/>
          </a:xfrm>
          <a:prstGeom prst="rect">
            <a:avLst/>
          </a:prstGeom>
          <a:noFill/>
          <a:ln w="9525">
            <a:noFill/>
          </a:ln>
        </p:spPr>
        <p:txBody>
          <a:bodyPr wrap="non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829310" y="765175"/>
            <a:ext cx="680085"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专利资产评估概述</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3"/>
            </p:custDataLst>
          </p:nvPr>
        </p:nvSpPr>
        <p:spPr>
          <a:xfrm>
            <a:off x="1810703" y="1631158"/>
            <a:ext cx="649287" cy="3969385"/>
          </a:xfrm>
          <a:prstGeom prst="rect">
            <a:avLst/>
          </a:prstGeom>
          <a:noFill/>
          <a:ln w="9525">
            <a:noFill/>
          </a:ln>
        </p:spPr>
        <p:txBody>
          <a:bodyPr lIns="144000" rIns="72000" anchor="ctr" anchorCtr="0">
            <a:sp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专利资产的权利形式</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5" name="组合 14"/>
          <p:cNvGrpSpPr/>
          <p:nvPr/>
        </p:nvGrpSpPr>
        <p:grpSpPr>
          <a:xfrm>
            <a:off x="2711634" y="1125260"/>
            <a:ext cx="8676456" cy="829945"/>
            <a:chOff x="467544" y="548680"/>
            <a:chExt cx="8676456" cy="829945"/>
          </a:xfrm>
        </p:grpSpPr>
        <p:grpSp>
          <p:nvGrpSpPr>
            <p:cNvPr id="16" name="组合 15"/>
            <p:cNvGrpSpPr/>
            <p:nvPr/>
          </p:nvGrpSpPr>
          <p:grpSpPr>
            <a:xfrm>
              <a:off x="467544" y="548680"/>
              <a:ext cx="3960440" cy="829945"/>
              <a:chOff x="395536" y="548680"/>
              <a:chExt cx="3960440" cy="829945"/>
            </a:xfrm>
          </p:grpSpPr>
          <p:sp>
            <p:nvSpPr>
              <p:cNvPr id="19" name="TextBox 18"/>
              <p:cNvSpPr txBox="1"/>
              <p:nvPr>
                <p:custDataLst>
                  <p:tags r:id="rId4"/>
                </p:custDataLst>
              </p:nvPr>
            </p:nvSpPr>
            <p:spPr>
              <a:xfrm>
                <a:off x="395536" y="548680"/>
                <a:ext cx="521970" cy="829945"/>
              </a:xfrm>
              <a:prstGeom prst="rect">
                <a:avLst/>
              </a:prstGeom>
              <a:noFill/>
            </p:spPr>
            <p:txBody>
              <a:bodyPr wrap="none" rtlCol="0">
                <a:spAutoFit/>
              </a:bodyPr>
              <a:p>
                <a:pPr fontAlgn="auto">
                  <a:spcBef>
                    <a:spcPts val="0"/>
                  </a:spcBef>
                  <a:spcAft>
                    <a:spcPts val="0"/>
                  </a:spcAft>
                </a:pPr>
                <a:r>
                  <a:rPr lang="en-US" altLang="zh-CN" sz="4800" b="1" dirty="0" smtClean="0">
                    <a:solidFill>
                      <a:srgbClr val="C0504D"/>
                    </a:solidFill>
                    <a:latin typeface="Arial" panose="020B0604020202020204" pitchFamily="34" charset="0"/>
                    <a:ea typeface="微软雅黑" panose="020B0503020204020204" pitchFamily="34" charset="-122"/>
                    <a:cs typeface="Arial" panose="020B0604020202020204" pitchFamily="34" charset="0"/>
                  </a:rPr>
                  <a:t>2</a:t>
                </a:r>
                <a:endParaRPr lang="zh-CN" altLang="en-US" sz="4800" b="1" dirty="0">
                  <a:solidFill>
                    <a:srgbClr val="C0504D"/>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20" name="组合 19"/>
              <p:cNvGrpSpPr/>
              <p:nvPr/>
            </p:nvGrpSpPr>
            <p:grpSpPr>
              <a:xfrm>
                <a:off x="894391" y="764704"/>
                <a:ext cx="3461585" cy="421305"/>
                <a:chOff x="894391" y="1628800"/>
                <a:chExt cx="3461585" cy="504056"/>
              </a:xfrm>
            </p:grpSpPr>
            <p:sp>
              <p:nvSpPr>
                <p:cNvPr id="21" name="矩形 20"/>
                <p:cNvSpPr/>
                <p:nvPr>
                  <p:custDataLst>
                    <p:tags r:id="rId5"/>
                  </p:custDataLst>
                </p:nvPr>
              </p:nvSpPr>
              <p:spPr>
                <a:xfrm>
                  <a:off x="894391" y="1628800"/>
                  <a:ext cx="3461585" cy="5040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fontAlgn="auto">
                    <a:spcBef>
                      <a:spcPts val="0"/>
                    </a:spcBef>
                    <a:spcAft>
                      <a:spcPts val="0"/>
                    </a:spcAft>
                  </a:pPr>
                  <a:r>
                    <a:rPr lang="zh-CN" altLang="en-US" sz="2400" b="1" dirty="0">
                      <a:solidFill>
                        <a:prstClr val="white"/>
                      </a:solidFill>
                      <a:latin typeface="微软雅黑" panose="020B0503020204020204" pitchFamily="34" charset="-122"/>
                    </a:rPr>
                    <a:t>许可使用权</a:t>
                  </a:r>
                  <a:endParaRPr lang="zh-CN" altLang="en-US" sz="2400" b="1" dirty="0">
                    <a:solidFill>
                      <a:prstClr val="white"/>
                    </a:solidFill>
                    <a:latin typeface="微软雅黑" panose="020B0503020204020204" pitchFamily="34" charset="-122"/>
                  </a:endParaRPr>
                </a:p>
              </p:txBody>
            </p:sp>
            <p:cxnSp>
              <p:nvCxnSpPr>
                <p:cNvPr id="22" name="直接连接符 21"/>
                <p:cNvCxnSpPr>
                  <a:stCxn id="21" idx="3"/>
                </p:cNvCxnSpPr>
                <p:nvPr>
                  <p:custDataLst>
                    <p:tags r:id="rId6"/>
                  </p:custDataLst>
                </p:nvPr>
              </p:nvCxnSpPr>
              <p:spPr>
                <a:xfrm flipH="1">
                  <a:off x="3851920" y="1880828"/>
                  <a:ext cx="504056" cy="252028"/>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grpSp>
        <p:cxnSp>
          <p:nvCxnSpPr>
            <p:cNvPr id="18" name="直接连接符 17"/>
            <p:cNvCxnSpPr/>
            <p:nvPr>
              <p:custDataLst>
                <p:tags r:id="rId7"/>
              </p:custDataLst>
            </p:nvPr>
          </p:nvCxnSpPr>
          <p:spPr>
            <a:xfrm>
              <a:off x="659391" y="1340768"/>
              <a:ext cx="8484609"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3" name="图片 2"/>
          <p:cNvPicPr>
            <a:picLocks noChangeAspect="1"/>
          </p:cNvPicPr>
          <p:nvPr/>
        </p:nvPicPr>
        <p:blipFill>
          <a:blip r:embed="rId8"/>
          <a:stretch>
            <a:fillRect/>
          </a:stretch>
        </p:blipFill>
        <p:spPr>
          <a:xfrm>
            <a:off x="2891155" y="2204720"/>
            <a:ext cx="8893175" cy="2457450"/>
          </a:xfrm>
          <a:prstGeom prst="rect">
            <a:avLst/>
          </a:prstGeom>
        </p:spPr>
      </p:pic>
      <p:pic>
        <p:nvPicPr>
          <p:cNvPr id="5" name="图片 4"/>
          <p:cNvPicPr>
            <a:picLocks noChangeAspect="1"/>
          </p:cNvPicPr>
          <p:nvPr/>
        </p:nvPicPr>
        <p:blipFill>
          <a:blip r:embed="rId9"/>
          <a:stretch>
            <a:fillRect/>
          </a:stretch>
        </p:blipFill>
        <p:spPr>
          <a:xfrm>
            <a:off x="2999105" y="4472940"/>
            <a:ext cx="8781415" cy="1865630"/>
          </a:xfrm>
          <a:prstGeom prst="rect">
            <a:avLst/>
          </a:prstGeom>
        </p:spPr>
      </p:pic>
    </p:spTree>
  </p:cSld>
  <p:clrMapOvr>
    <a:masterClrMapping/>
  </p:clrMapOvr>
  <p:transition spd="slow">
    <p:push dir="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18446" name="矩形 6"/>
          <p:cNvSpPr/>
          <p:nvPr>
            <p:custDataLst>
              <p:tags r:id="rId1"/>
            </p:custDataLst>
          </p:nvPr>
        </p:nvSpPr>
        <p:spPr>
          <a:xfrm>
            <a:off x="9048115" y="4797108"/>
            <a:ext cx="1554480" cy="645160"/>
          </a:xfrm>
          <a:prstGeom prst="rect">
            <a:avLst/>
          </a:prstGeom>
          <a:noFill/>
          <a:ln w="9525">
            <a:noFill/>
          </a:ln>
        </p:spPr>
        <p:txBody>
          <a:bodyPr wrap="non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829310" y="765175"/>
            <a:ext cx="680085"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专利资产评估概述</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3"/>
            </p:custDataLst>
          </p:nvPr>
        </p:nvSpPr>
        <p:spPr>
          <a:xfrm>
            <a:off x="1810703" y="1631158"/>
            <a:ext cx="649287" cy="3969385"/>
          </a:xfrm>
          <a:prstGeom prst="rect">
            <a:avLst/>
          </a:prstGeom>
          <a:noFill/>
          <a:ln w="9525">
            <a:noFill/>
          </a:ln>
        </p:spPr>
        <p:txBody>
          <a:bodyPr lIns="144000" rIns="72000" anchor="ctr" anchorCtr="0">
            <a:sp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专利资产的权利形式</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5" name="组合 14"/>
          <p:cNvGrpSpPr/>
          <p:nvPr/>
        </p:nvGrpSpPr>
        <p:grpSpPr>
          <a:xfrm>
            <a:off x="2711634" y="1033820"/>
            <a:ext cx="8676456" cy="829945"/>
            <a:chOff x="467544" y="548680"/>
            <a:chExt cx="8676456" cy="829945"/>
          </a:xfrm>
        </p:grpSpPr>
        <p:grpSp>
          <p:nvGrpSpPr>
            <p:cNvPr id="16" name="组合 15"/>
            <p:cNvGrpSpPr/>
            <p:nvPr/>
          </p:nvGrpSpPr>
          <p:grpSpPr>
            <a:xfrm>
              <a:off x="467544" y="548680"/>
              <a:ext cx="3960440" cy="829945"/>
              <a:chOff x="395536" y="548680"/>
              <a:chExt cx="3960440" cy="829945"/>
            </a:xfrm>
          </p:grpSpPr>
          <p:sp>
            <p:nvSpPr>
              <p:cNvPr id="19" name="TextBox 18"/>
              <p:cNvSpPr txBox="1"/>
              <p:nvPr>
                <p:custDataLst>
                  <p:tags r:id="rId4"/>
                </p:custDataLst>
              </p:nvPr>
            </p:nvSpPr>
            <p:spPr>
              <a:xfrm>
                <a:off x="395536" y="548680"/>
                <a:ext cx="521970" cy="829945"/>
              </a:xfrm>
              <a:prstGeom prst="rect">
                <a:avLst/>
              </a:prstGeom>
              <a:noFill/>
            </p:spPr>
            <p:txBody>
              <a:bodyPr wrap="none" rtlCol="0">
                <a:spAutoFit/>
              </a:bodyPr>
              <a:p>
                <a:pPr fontAlgn="auto">
                  <a:spcBef>
                    <a:spcPts val="0"/>
                  </a:spcBef>
                  <a:spcAft>
                    <a:spcPts val="0"/>
                  </a:spcAft>
                </a:pPr>
                <a:r>
                  <a:rPr lang="en-US" altLang="zh-CN" sz="4800" b="1" dirty="0" smtClean="0">
                    <a:solidFill>
                      <a:srgbClr val="C0504D"/>
                    </a:solidFill>
                    <a:latin typeface="Arial" panose="020B0604020202020204" pitchFamily="34" charset="0"/>
                    <a:ea typeface="微软雅黑" panose="020B0503020204020204" pitchFamily="34" charset="-122"/>
                    <a:cs typeface="Arial" panose="020B0604020202020204" pitchFamily="34" charset="0"/>
                  </a:rPr>
                  <a:t>2</a:t>
                </a:r>
                <a:endParaRPr lang="zh-CN" altLang="en-US" sz="4800" b="1" dirty="0">
                  <a:solidFill>
                    <a:srgbClr val="C0504D"/>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20" name="组合 19"/>
              <p:cNvGrpSpPr/>
              <p:nvPr/>
            </p:nvGrpSpPr>
            <p:grpSpPr>
              <a:xfrm>
                <a:off x="894391" y="764704"/>
                <a:ext cx="3461585" cy="421305"/>
                <a:chOff x="894391" y="1628800"/>
                <a:chExt cx="3461585" cy="504056"/>
              </a:xfrm>
            </p:grpSpPr>
            <p:sp>
              <p:nvSpPr>
                <p:cNvPr id="21" name="矩形 20"/>
                <p:cNvSpPr/>
                <p:nvPr>
                  <p:custDataLst>
                    <p:tags r:id="rId5"/>
                  </p:custDataLst>
                </p:nvPr>
              </p:nvSpPr>
              <p:spPr>
                <a:xfrm>
                  <a:off x="894391" y="1628800"/>
                  <a:ext cx="3461585" cy="5040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fontAlgn="auto">
                    <a:spcBef>
                      <a:spcPts val="0"/>
                    </a:spcBef>
                    <a:spcAft>
                      <a:spcPts val="0"/>
                    </a:spcAft>
                  </a:pPr>
                  <a:r>
                    <a:rPr lang="zh-CN" altLang="en-US" sz="2400" b="1" dirty="0">
                      <a:solidFill>
                        <a:prstClr val="white"/>
                      </a:solidFill>
                      <a:latin typeface="微软雅黑" panose="020B0503020204020204" pitchFamily="34" charset="-122"/>
                    </a:rPr>
                    <a:t>许可使用权</a:t>
                  </a:r>
                  <a:endParaRPr lang="zh-CN" altLang="en-US" sz="2400" b="1" dirty="0">
                    <a:solidFill>
                      <a:prstClr val="white"/>
                    </a:solidFill>
                    <a:latin typeface="微软雅黑" panose="020B0503020204020204" pitchFamily="34" charset="-122"/>
                  </a:endParaRPr>
                </a:p>
              </p:txBody>
            </p:sp>
            <p:cxnSp>
              <p:nvCxnSpPr>
                <p:cNvPr id="22" name="直接连接符 21"/>
                <p:cNvCxnSpPr>
                  <a:stCxn id="21" idx="3"/>
                </p:cNvCxnSpPr>
                <p:nvPr>
                  <p:custDataLst>
                    <p:tags r:id="rId6"/>
                  </p:custDataLst>
                </p:nvPr>
              </p:nvCxnSpPr>
              <p:spPr>
                <a:xfrm flipH="1">
                  <a:off x="3851920" y="1880828"/>
                  <a:ext cx="504056" cy="252028"/>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grpSp>
        <p:cxnSp>
          <p:nvCxnSpPr>
            <p:cNvPr id="18" name="直接连接符 17"/>
            <p:cNvCxnSpPr/>
            <p:nvPr>
              <p:custDataLst>
                <p:tags r:id="rId7"/>
              </p:custDataLst>
            </p:nvPr>
          </p:nvCxnSpPr>
          <p:spPr>
            <a:xfrm>
              <a:off x="659391" y="1340768"/>
              <a:ext cx="8484609"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 name="文本框 5"/>
          <p:cNvSpPr txBox="1"/>
          <p:nvPr/>
        </p:nvSpPr>
        <p:spPr>
          <a:xfrm>
            <a:off x="2999105" y="1880870"/>
            <a:ext cx="8792210" cy="4523105"/>
          </a:xfrm>
          <a:prstGeom prst="rect">
            <a:avLst/>
          </a:prstGeom>
          <a:noFill/>
        </p:spPr>
        <p:txBody>
          <a:bodyPr wrap="square" rtlCol="0" anchor="t">
            <a:spAutoFit/>
          </a:bodyPr>
          <a:p>
            <a:r>
              <a:rPr lang="zh-CN" altLang="en-US"/>
              <a:t>ⅱ开放许可</a:t>
            </a:r>
            <a:endParaRPr lang="zh-CN" altLang="en-US"/>
          </a:p>
          <a:p>
            <a:r>
              <a:rPr lang="zh-CN" altLang="en-US"/>
              <a:t> 开放许可是指权利人在获得专利权后自愿向国务院专利行政部门提出开放许可声明，明确许可使用费，由国务院专利行政部门予以公告，在专利开放许可期内，任何单位或个人可以按照该专利开放许可的条件实施专利技术成果。</a:t>
            </a:r>
            <a:endParaRPr lang="zh-CN" altLang="en-US"/>
          </a:p>
          <a:p>
            <a:endParaRPr lang="zh-CN" altLang="en-US"/>
          </a:p>
          <a:p>
            <a:r>
              <a:rPr lang="zh-CN" altLang="en-US"/>
              <a:t>  ⅲ强制许可</a:t>
            </a:r>
            <a:endParaRPr lang="zh-CN" altLang="en-US"/>
          </a:p>
          <a:p>
            <a:r>
              <a:rPr lang="zh-CN" altLang="en-US"/>
              <a:t> 强制许可是根据《专利法》的相关规定，在某种特定前提下，</a:t>
            </a:r>
            <a:r>
              <a:rPr lang="zh-CN" altLang="en-US" b="1">
                <a:solidFill>
                  <a:srgbClr val="FF0000"/>
                </a:solidFill>
              </a:rPr>
              <a:t>国家</a:t>
            </a:r>
            <a:r>
              <a:rPr lang="zh-CN" altLang="en-US"/>
              <a:t>可以对某些专利进行强制许可，取得实施强制许可的单位或者个人不享有独占的实施权，并且无权允许他人实施，被许可方还需要向专利权人支付许可使用费。</a:t>
            </a:r>
            <a:endParaRPr lang="zh-CN" altLang="en-US"/>
          </a:p>
          <a:p>
            <a:endParaRPr lang="zh-CN" altLang="en-US"/>
          </a:p>
          <a:p>
            <a:r>
              <a:rPr lang="zh-CN" altLang="en-US"/>
              <a:t> </a:t>
            </a:r>
            <a:r>
              <a:rPr lang="zh-CN" altLang="en-US">
                <a:solidFill>
                  <a:srgbClr val="FF0000"/>
                </a:solidFill>
              </a:rPr>
              <a:t>【提示】</a:t>
            </a:r>
            <a:endParaRPr lang="zh-CN" altLang="en-US"/>
          </a:p>
          <a:p>
            <a:r>
              <a:rPr lang="zh-CN" altLang="en-US"/>
              <a:t> ①“具有</a:t>
            </a:r>
            <a:r>
              <a:rPr lang="zh-CN" altLang="en-US" b="1">
                <a:solidFill>
                  <a:srgbClr val="FF0000"/>
                </a:solidFill>
              </a:rPr>
              <a:t>再许可使用权的许可使用权</a:t>
            </a:r>
            <a:r>
              <a:rPr lang="zh-CN" altLang="en-US"/>
              <a:t>”，是指在特定时间内，在特定区域内，根据许可协议约定，被许可人除自己实施专利权外，可以再许可他人实施专利的许可使用权。</a:t>
            </a:r>
            <a:endParaRPr lang="zh-CN" altLang="en-US"/>
          </a:p>
          <a:p>
            <a:endParaRPr lang="zh-CN" altLang="en-US"/>
          </a:p>
          <a:p>
            <a:r>
              <a:rPr lang="zh-CN" altLang="en-US"/>
              <a:t> ②一般认为专利许可使用权是不能作为出资的，如果要作为出资，应该至少需要具有</a:t>
            </a:r>
            <a:r>
              <a:rPr lang="zh-CN" altLang="en-US">
                <a:solidFill>
                  <a:srgbClr val="FF0000"/>
                </a:solidFill>
              </a:rPr>
              <a:t>再许可权利</a:t>
            </a:r>
            <a:r>
              <a:rPr lang="zh-CN" altLang="en-US"/>
              <a:t>。</a:t>
            </a:r>
            <a:endParaRPr lang="zh-CN" altLang="en-US"/>
          </a:p>
        </p:txBody>
      </p:sp>
    </p:spTree>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18446" name="矩形 6"/>
          <p:cNvSpPr/>
          <p:nvPr>
            <p:custDataLst>
              <p:tags r:id="rId1"/>
            </p:custDataLst>
          </p:nvPr>
        </p:nvSpPr>
        <p:spPr>
          <a:xfrm>
            <a:off x="9048115" y="4797108"/>
            <a:ext cx="1554480" cy="645160"/>
          </a:xfrm>
          <a:prstGeom prst="rect">
            <a:avLst/>
          </a:prstGeom>
          <a:noFill/>
          <a:ln w="9525">
            <a:noFill/>
          </a:ln>
        </p:spPr>
        <p:txBody>
          <a:bodyPr wrap="non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659130" y="728980"/>
            <a:ext cx="1106170"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专利资产相关知识及专利资产评估概述</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3"/>
            </p:custDataLst>
          </p:nvPr>
        </p:nvSpPr>
        <p:spPr>
          <a:xfrm>
            <a:off x="1810703" y="2277588"/>
            <a:ext cx="649287" cy="2676525"/>
          </a:xfrm>
          <a:prstGeom prst="rect">
            <a:avLst/>
          </a:prstGeom>
          <a:noFill/>
          <a:ln w="9525">
            <a:noFill/>
          </a:ln>
        </p:spPr>
        <p:txBody>
          <a:bodyPr lIns="144000" rIns="72000" anchor="ctr" anchorCtr="0">
            <a:sp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专利与专利权</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矩形 29"/>
          <p:cNvSpPr/>
          <p:nvPr>
            <p:custDataLst>
              <p:tags r:id="rId4"/>
            </p:custDataLst>
          </p:nvPr>
        </p:nvSpPr>
        <p:spPr>
          <a:xfrm>
            <a:off x="3971219" y="2379093"/>
            <a:ext cx="7956376" cy="2448272"/>
          </a:xfrm>
          <a:prstGeom prst="rect">
            <a:avLst/>
          </a:prstGeom>
          <a:solidFill>
            <a:srgbClr val="7E6110"/>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cxnSp>
        <p:nvCxnSpPr>
          <p:cNvPr id="31" name="直接连接符 30"/>
          <p:cNvCxnSpPr/>
          <p:nvPr>
            <p:custDataLst>
              <p:tags r:id="rId5"/>
            </p:custDataLst>
          </p:nvPr>
        </p:nvCxnSpPr>
        <p:spPr>
          <a:xfrm>
            <a:off x="3971219" y="4858752"/>
            <a:ext cx="7956376" cy="0"/>
          </a:xfrm>
          <a:prstGeom prst="line">
            <a:avLst/>
          </a:prstGeom>
          <a:noFill/>
          <a:ln w="12700" cap="flat" cmpd="sng" algn="ctr">
            <a:solidFill>
              <a:srgbClr val="7E6110"/>
            </a:solidFill>
            <a:prstDash val="sysDash"/>
          </a:ln>
          <a:effectLst/>
        </p:spPr>
      </p:cxnSp>
      <p:pic>
        <p:nvPicPr>
          <p:cNvPr id="32" name="图片 31"/>
          <p:cNvPicPr>
            <a:picLocks noChangeAspect="1"/>
          </p:cNvPicPr>
          <p:nvPr>
            <p:custDataLst>
              <p:tags r:id="rId6"/>
            </p:custDataLst>
          </p:nvPr>
        </p:nvPicPr>
        <p:blipFill>
          <a:blip r:embed="rId7" cstate="print">
            <a:extLst>
              <a:ext uri="{28A0092B-C50C-407E-A947-70E740481C1C}">
                <a14:useLocalDpi xmlns:a14="http://schemas.microsoft.com/office/drawing/2010/main" val="0"/>
              </a:ext>
            </a:extLst>
          </a:blip>
          <a:stretch>
            <a:fillRect/>
          </a:stretch>
        </p:blipFill>
        <p:spPr>
          <a:xfrm flipH="1">
            <a:off x="2766305" y="3519757"/>
            <a:ext cx="2789090" cy="2309650"/>
          </a:xfrm>
          <a:prstGeom prst="rect">
            <a:avLst/>
          </a:prstGeom>
        </p:spPr>
      </p:pic>
      <p:sp>
        <p:nvSpPr>
          <p:cNvPr id="33" name="TextBox 32"/>
          <p:cNvSpPr txBox="1"/>
          <p:nvPr>
            <p:custDataLst>
              <p:tags r:id="rId8"/>
            </p:custDataLst>
          </p:nvPr>
        </p:nvSpPr>
        <p:spPr>
          <a:xfrm>
            <a:off x="5546750" y="3004438"/>
            <a:ext cx="2815673" cy="152971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30000"/>
              </a:lnSpc>
              <a:spcBef>
                <a:spcPts val="0"/>
              </a:spcBef>
              <a:spcAft>
                <a:spcPts val="0"/>
              </a:spcAft>
              <a:buClrTx/>
              <a:buSzTx/>
              <a:buFontTx/>
              <a:buNone/>
              <a:defRPr/>
            </a:pPr>
            <a:r>
              <a:rPr kumimoji="0" lang="zh-CN" altLang="en-US" sz="2400" b="0" i="0" u="none" strike="noStrike"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积极条件是如果要被授予专利权必须具备的条件</a:t>
            </a:r>
            <a:endParaRPr kumimoji="0" lang="zh-CN" altLang="en-US" sz="2400" b="0" i="0" u="none" strike="noStrike"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34" name="TextBox 33"/>
          <p:cNvSpPr txBox="1"/>
          <p:nvPr>
            <p:custDataLst>
              <p:tags r:id="rId9"/>
            </p:custDataLst>
          </p:nvPr>
        </p:nvSpPr>
        <p:spPr>
          <a:xfrm>
            <a:off x="5573535" y="2554496"/>
            <a:ext cx="2527641" cy="5219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积极条件</a:t>
            </a:r>
            <a:endParaRPr kumimoji="0" lang="zh-CN" altLang="en-US" sz="28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41" name="TextBox 40"/>
          <p:cNvSpPr txBox="1"/>
          <p:nvPr>
            <p:custDataLst>
              <p:tags r:id="rId10"/>
            </p:custDataLst>
          </p:nvPr>
        </p:nvSpPr>
        <p:spPr>
          <a:xfrm>
            <a:off x="8779749" y="3004438"/>
            <a:ext cx="2815673" cy="105029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30000"/>
              </a:lnSpc>
              <a:spcBef>
                <a:spcPts val="0"/>
              </a:spcBef>
              <a:spcAft>
                <a:spcPts val="0"/>
              </a:spcAft>
              <a:buClrTx/>
              <a:buSzTx/>
              <a:buFontTx/>
              <a:buNone/>
              <a:defRPr/>
            </a:pPr>
            <a:r>
              <a:rPr kumimoji="0" lang="zh-CN" altLang="en-US" sz="2400" b="0" i="0" u="none" strike="noStrike"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消极条件是不能被授予专利权的情形</a:t>
            </a:r>
            <a:endParaRPr kumimoji="0" lang="zh-CN" altLang="en-US" sz="2400" b="0" i="0" u="none" strike="noStrike"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42" name="TextBox 41"/>
          <p:cNvSpPr txBox="1"/>
          <p:nvPr>
            <p:custDataLst>
              <p:tags r:id="rId11"/>
            </p:custDataLst>
          </p:nvPr>
        </p:nvSpPr>
        <p:spPr>
          <a:xfrm>
            <a:off x="8806534" y="2554496"/>
            <a:ext cx="2527641" cy="5219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消极条件</a:t>
            </a:r>
            <a:endParaRPr kumimoji="0" lang="zh-CN" altLang="en-US" sz="2800" b="1"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cxnSp>
        <p:nvCxnSpPr>
          <p:cNvPr id="43" name="直接连接符 42"/>
          <p:cNvCxnSpPr/>
          <p:nvPr>
            <p:custDataLst>
              <p:tags r:id="rId12"/>
            </p:custDataLst>
          </p:nvPr>
        </p:nvCxnSpPr>
        <p:spPr>
          <a:xfrm>
            <a:off x="8570328" y="2578246"/>
            <a:ext cx="0" cy="2111551"/>
          </a:xfrm>
          <a:prstGeom prst="line">
            <a:avLst/>
          </a:prstGeom>
          <a:noFill/>
          <a:ln w="19050" cap="flat" cmpd="sng" algn="ctr">
            <a:solidFill>
              <a:sysClr val="window" lastClr="FFFFFF"/>
            </a:solidFill>
            <a:prstDash val="solid"/>
          </a:ln>
          <a:effectLst/>
        </p:spPr>
      </p:cxnSp>
      <p:sp>
        <p:nvSpPr>
          <p:cNvPr id="3" name="文本框 2"/>
          <p:cNvSpPr txBox="1"/>
          <p:nvPr/>
        </p:nvSpPr>
        <p:spPr>
          <a:xfrm>
            <a:off x="2783205" y="1160780"/>
            <a:ext cx="9072880" cy="953135"/>
          </a:xfrm>
          <a:prstGeom prst="rect">
            <a:avLst/>
          </a:prstGeom>
          <a:noFill/>
        </p:spPr>
        <p:txBody>
          <a:bodyPr wrap="square" rtlCol="0" anchor="t">
            <a:spAutoFit/>
          </a:bodyPr>
          <a:p>
            <a:r>
              <a:rPr lang="zh-CN" altLang="en-US" sz="2800"/>
              <a:t>能否被授予专利权，需要从积极条件和消极条件两个方面探讨</a:t>
            </a:r>
            <a:endParaRPr lang="zh-CN" altLang="en-US" sz="2800"/>
          </a:p>
        </p:txBody>
      </p:sp>
    </p:spTree>
  </p:cSld>
  <p:clrMapOvr>
    <a:masterClrMapping/>
  </p:clrMapOvr>
  <p:transition spd="slow">
    <p:push dir="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18446" name="矩形 6"/>
          <p:cNvSpPr/>
          <p:nvPr>
            <p:custDataLst>
              <p:tags r:id="rId1"/>
            </p:custDataLst>
          </p:nvPr>
        </p:nvSpPr>
        <p:spPr>
          <a:xfrm>
            <a:off x="9048115" y="4797108"/>
            <a:ext cx="1554480" cy="645160"/>
          </a:xfrm>
          <a:prstGeom prst="rect">
            <a:avLst/>
          </a:prstGeom>
          <a:noFill/>
          <a:ln w="9525">
            <a:noFill/>
          </a:ln>
        </p:spPr>
        <p:txBody>
          <a:bodyPr wrap="non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829310" y="765175"/>
            <a:ext cx="680085"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专利资产评估概述</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3"/>
            </p:custDataLst>
          </p:nvPr>
        </p:nvSpPr>
        <p:spPr>
          <a:xfrm>
            <a:off x="1810703" y="1200310"/>
            <a:ext cx="649287" cy="4831080"/>
          </a:xfrm>
          <a:prstGeom prst="rect">
            <a:avLst/>
          </a:prstGeom>
          <a:noFill/>
          <a:ln w="9525">
            <a:noFill/>
          </a:ln>
        </p:spPr>
        <p:txBody>
          <a:bodyPr lIns="144000" rIns="72000" anchor="ctr" anchorCtr="0">
            <a:sp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专利资产评估对象的界定</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4" name="矩形 103"/>
          <p:cNvSpPr/>
          <p:nvPr>
            <p:custDataLst>
              <p:tags r:id="rId4"/>
            </p:custDataLst>
          </p:nvPr>
        </p:nvSpPr>
        <p:spPr>
          <a:xfrm>
            <a:off x="3099435" y="1376680"/>
            <a:ext cx="8841740" cy="5255260"/>
          </a:xfrm>
          <a:prstGeom prst="rect">
            <a:avLst/>
          </a:prstGeom>
          <a:gradFill flip="none" rotWithShape="1">
            <a:gsLst>
              <a:gs pos="0">
                <a:schemeClr val="tx2">
                  <a:lumMod val="20000"/>
                  <a:lumOff val="80000"/>
                </a:schemeClr>
              </a:gs>
              <a:gs pos="47000">
                <a:schemeClr val="tx2">
                  <a:lumMod val="60000"/>
                  <a:lumOff val="40000"/>
                </a:schemeClr>
              </a:gs>
              <a:gs pos="82000">
                <a:schemeClr val="accent1">
                  <a:lumMod val="75000"/>
                </a:schemeClr>
              </a:gs>
            </a:gsLst>
            <a:path path="circle">
              <a:fillToRect r="100000" b="100000"/>
            </a:path>
            <a:tileRect l="-100000" t="-100000"/>
          </a:gra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a:p>
        </p:txBody>
      </p:sp>
      <p:sp>
        <p:nvSpPr>
          <p:cNvPr id="106" name="Text Box 39"/>
          <p:cNvSpPr txBox="1">
            <a:spLocks noChangeArrowheads="1"/>
          </p:cNvSpPr>
          <p:nvPr>
            <p:custDataLst>
              <p:tags r:id="rId5"/>
            </p:custDataLst>
          </p:nvPr>
        </p:nvSpPr>
        <p:spPr bwMode="auto">
          <a:xfrm>
            <a:off x="4943475" y="1341120"/>
            <a:ext cx="5205730" cy="534035"/>
          </a:xfrm>
          <a:prstGeom prst="rect">
            <a:avLst/>
          </a:prstGeom>
          <a:noFill/>
          <a:ln w="9525">
            <a:noFill/>
            <a:miter lim="800000"/>
          </a:ln>
        </p:spPr>
        <p:txBody>
          <a:bodyPr wrap="square">
            <a:spAutoFit/>
          </a:bodyPr>
          <a:p>
            <a:pPr algn="ctr" fontAlgn="auto">
              <a:lnSpc>
                <a:spcPct val="120000"/>
              </a:lnSpc>
              <a:spcBef>
                <a:spcPts val="0"/>
              </a:spcBef>
              <a:spcAft>
                <a:spcPts val="0"/>
              </a:spcAft>
              <a:defRPr/>
            </a:pPr>
            <a:r>
              <a:rPr lang="zh-CN" altLang="en-US" sz="2400" b="1" dirty="0" smtClean="0">
                <a:solidFill>
                  <a:schemeClr val="bg1"/>
                </a:solidFill>
                <a:latin typeface="微软雅黑" panose="020B0503020204020204" pitchFamily="34" charset="-122"/>
                <a:ea typeface="微软雅黑" panose="020B0503020204020204" pitchFamily="34" charset="-122"/>
              </a:rPr>
              <a:t>专利申请日和专利授权日</a:t>
            </a:r>
            <a:endParaRPr lang="zh-CN" altLang="en-US" sz="2400" b="1" dirty="0" smtClean="0">
              <a:solidFill>
                <a:schemeClr val="bg1"/>
              </a:solidFill>
              <a:latin typeface="微软雅黑" panose="020B0503020204020204" pitchFamily="34" charset="-122"/>
              <a:ea typeface="微软雅黑" panose="020B0503020204020204" pitchFamily="34" charset="-122"/>
            </a:endParaRPr>
          </a:p>
        </p:txBody>
      </p:sp>
      <p:sp>
        <p:nvSpPr>
          <p:cNvPr id="3" name="矩形 46"/>
          <p:cNvSpPr/>
          <p:nvPr>
            <p:custDataLst>
              <p:tags r:id="rId6"/>
            </p:custDataLst>
          </p:nvPr>
        </p:nvSpPr>
        <p:spPr>
          <a:xfrm>
            <a:off x="3467100" y="1367155"/>
            <a:ext cx="8052435" cy="2468245"/>
          </a:xfrm>
          <a:custGeom>
            <a:avLst/>
            <a:gdLst>
              <a:gd name="connsiteX0" fmla="*/ 0 w 2532312"/>
              <a:gd name="connsiteY0" fmla="*/ 0 h 1573732"/>
              <a:gd name="connsiteX1" fmla="*/ 2532312 w 2532312"/>
              <a:gd name="connsiteY1" fmla="*/ 0 h 1573732"/>
              <a:gd name="connsiteX2" fmla="*/ 2532312 w 2532312"/>
              <a:gd name="connsiteY2" fmla="*/ 1573732 h 1573732"/>
              <a:gd name="connsiteX3" fmla="*/ 0 w 2532312"/>
              <a:gd name="connsiteY3" fmla="*/ 1573732 h 1573732"/>
              <a:gd name="connsiteX4" fmla="*/ 0 w 2532312"/>
              <a:gd name="connsiteY4" fmla="*/ 0 h 1573732"/>
              <a:gd name="connsiteX0-1" fmla="*/ 0 w 2532312"/>
              <a:gd name="connsiteY0-2" fmla="*/ 1573732 h 1573732"/>
              <a:gd name="connsiteX1-3" fmla="*/ 2532312 w 2532312"/>
              <a:gd name="connsiteY1-4" fmla="*/ 0 h 1573732"/>
              <a:gd name="connsiteX2-5" fmla="*/ 2532312 w 2532312"/>
              <a:gd name="connsiteY2-6" fmla="*/ 1573732 h 1573732"/>
              <a:gd name="connsiteX3-7" fmla="*/ 0 w 2532312"/>
              <a:gd name="connsiteY3-8" fmla="*/ 1573732 h 1573732"/>
              <a:gd name="connsiteX0-9" fmla="*/ 0 w 2532312"/>
              <a:gd name="connsiteY0-10" fmla="*/ 3278964 h 3278964"/>
              <a:gd name="connsiteX1-11" fmla="*/ 2433458 w 2532312"/>
              <a:gd name="connsiteY1-12" fmla="*/ 0 h 3278964"/>
              <a:gd name="connsiteX2-13" fmla="*/ 2532312 w 2532312"/>
              <a:gd name="connsiteY2-14" fmla="*/ 3278964 h 3278964"/>
              <a:gd name="connsiteX3-15" fmla="*/ 0 w 2532312"/>
              <a:gd name="connsiteY3-16" fmla="*/ 3278964 h 3278964"/>
              <a:gd name="connsiteX0-17" fmla="*/ 0 w 2532312"/>
              <a:gd name="connsiteY0-18" fmla="*/ 3278964 h 3278964"/>
              <a:gd name="connsiteX1-19" fmla="*/ 2433458 w 2532312"/>
              <a:gd name="connsiteY1-20" fmla="*/ 0 h 3278964"/>
              <a:gd name="connsiteX2-21" fmla="*/ 2474799 w 2532312"/>
              <a:gd name="connsiteY2-22" fmla="*/ 47047 h 3278964"/>
              <a:gd name="connsiteX3-23" fmla="*/ 2532312 w 2532312"/>
              <a:gd name="connsiteY3-24" fmla="*/ 3278964 h 3278964"/>
              <a:gd name="connsiteX4-25" fmla="*/ 0 w 2532312"/>
              <a:gd name="connsiteY4-26" fmla="*/ 3278964 h 3278964"/>
              <a:gd name="connsiteX0-27" fmla="*/ 0 w 2474799"/>
              <a:gd name="connsiteY0-28" fmla="*/ 3278964 h 3278964"/>
              <a:gd name="connsiteX1-29" fmla="*/ 2433458 w 2474799"/>
              <a:gd name="connsiteY1-30" fmla="*/ 0 h 3278964"/>
              <a:gd name="connsiteX2-31" fmla="*/ 2474799 w 2474799"/>
              <a:gd name="connsiteY2-32" fmla="*/ 47047 h 3278964"/>
              <a:gd name="connsiteX3-33" fmla="*/ 2445815 w 2474799"/>
              <a:gd name="connsiteY3-34" fmla="*/ 3278964 h 3278964"/>
              <a:gd name="connsiteX4-35" fmla="*/ 0 w 2474799"/>
              <a:gd name="connsiteY4-36" fmla="*/ 3278964 h 3278964"/>
              <a:gd name="connsiteX0-37" fmla="*/ 0 w 2445815"/>
              <a:gd name="connsiteY0-38" fmla="*/ 3278964 h 3278964"/>
              <a:gd name="connsiteX1-39" fmla="*/ 2433458 w 2445815"/>
              <a:gd name="connsiteY1-40" fmla="*/ 0 h 3278964"/>
              <a:gd name="connsiteX2-41" fmla="*/ 2437729 w 2445815"/>
              <a:gd name="connsiteY2-42" fmla="*/ 47047 h 3278964"/>
              <a:gd name="connsiteX3-43" fmla="*/ 2445815 w 2445815"/>
              <a:gd name="connsiteY3-44" fmla="*/ 3278964 h 3278964"/>
              <a:gd name="connsiteX4-45" fmla="*/ 0 w 2445815"/>
              <a:gd name="connsiteY4-46" fmla="*/ 3278964 h 3278964"/>
              <a:gd name="connsiteX0-47" fmla="*/ 0 w 2445815"/>
              <a:gd name="connsiteY0-48" fmla="*/ 3278964 h 3278964"/>
              <a:gd name="connsiteX1-49" fmla="*/ 2433458 w 2445815"/>
              <a:gd name="connsiteY1-50" fmla="*/ 0 h 3278964"/>
              <a:gd name="connsiteX2-51" fmla="*/ 2437729 w 2445815"/>
              <a:gd name="connsiteY2-52" fmla="*/ 121187 h 3278964"/>
              <a:gd name="connsiteX3-53" fmla="*/ 2445815 w 2445815"/>
              <a:gd name="connsiteY3-54" fmla="*/ 3278964 h 3278964"/>
              <a:gd name="connsiteX4-55" fmla="*/ 0 w 2445815"/>
              <a:gd name="connsiteY4-56" fmla="*/ 3278964 h 3278964"/>
              <a:gd name="connsiteX0-57" fmla="*/ 0 w 2445815"/>
              <a:gd name="connsiteY0-58" fmla="*/ 3229537 h 3229537"/>
              <a:gd name="connsiteX1-59" fmla="*/ 2433458 w 2445815"/>
              <a:gd name="connsiteY1-60" fmla="*/ 0 h 3229537"/>
              <a:gd name="connsiteX2-61" fmla="*/ 2437729 w 2445815"/>
              <a:gd name="connsiteY2-62" fmla="*/ 71760 h 3229537"/>
              <a:gd name="connsiteX3-63" fmla="*/ 2445815 w 2445815"/>
              <a:gd name="connsiteY3-64" fmla="*/ 3229537 h 3229537"/>
              <a:gd name="connsiteX4-65" fmla="*/ 0 w 2445815"/>
              <a:gd name="connsiteY4-66" fmla="*/ 3229537 h 3229537"/>
            </a:gdLst>
            <a:ahLst/>
            <a:cxnLst>
              <a:cxn ang="0">
                <a:pos x="connsiteX0-1" y="connsiteY0-2"/>
              </a:cxn>
              <a:cxn ang="0">
                <a:pos x="connsiteX1-3" y="connsiteY1-4"/>
              </a:cxn>
              <a:cxn ang="0">
                <a:pos x="connsiteX2-5" y="connsiteY2-6"/>
              </a:cxn>
              <a:cxn ang="0">
                <a:pos x="connsiteX3-7" y="connsiteY3-8"/>
              </a:cxn>
              <a:cxn ang="0">
                <a:pos x="connsiteX4-25" y="connsiteY4-26"/>
              </a:cxn>
            </a:cxnLst>
            <a:rect l="l" t="t" r="r" b="b"/>
            <a:pathLst>
              <a:path w="2445815" h="3229537">
                <a:moveTo>
                  <a:pt x="0" y="3229537"/>
                </a:moveTo>
                <a:lnTo>
                  <a:pt x="2433458" y="0"/>
                </a:lnTo>
                <a:lnTo>
                  <a:pt x="2437729" y="71760"/>
                </a:lnTo>
                <a:cubicBezTo>
                  <a:pt x="2440424" y="1149066"/>
                  <a:pt x="2443120" y="2152231"/>
                  <a:pt x="2445815" y="3229537"/>
                </a:cubicBezTo>
                <a:lnTo>
                  <a:pt x="0" y="3229537"/>
                </a:lnTo>
                <a:close/>
              </a:path>
            </a:pathLst>
          </a:custGeom>
          <a:solidFill>
            <a:srgbClr val="FFFFFF">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5" name="矩形 104"/>
          <p:cNvSpPr/>
          <p:nvPr>
            <p:custDataLst>
              <p:tags r:id="rId7"/>
            </p:custDataLst>
          </p:nvPr>
        </p:nvSpPr>
        <p:spPr>
          <a:xfrm>
            <a:off x="3505200" y="1808480"/>
            <a:ext cx="8154035" cy="4549140"/>
          </a:xfrm>
          <a:prstGeom prst="rect">
            <a:avLst/>
          </a:prstGeom>
          <a:solidFill>
            <a:schemeClr val="bg1"/>
          </a:solidFill>
          <a:ln>
            <a:noFill/>
          </a:ln>
          <a:effectLst>
            <a:innerShdw blurRad="1143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107" name="TextBox 106"/>
          <p:cNvSpPr txBox="1"/>
          <p:nvPr>
            <p:custDataLst>
              <p:tags r:id="rId8"/>
            </p:custDataLst>
          </p:nvPr>
        </p:nvSpPr>
        <p:spPr>
          <a:xfrm>
            <a:off x="3683635" y="1917065"/>
            <a:ext cx="7751445" cy="3970655"/>
          </a:xfrm>
          <a:prstGeom prst="rect">
            <a:avLst/>
          </a:prstGeom>
          <a:noFill/>
        </p:spPr>
        <p:txBody>
          <a:bodyPr wrap="square" rtlCol="0">
            <a:noAutofit/>
          </a:bodyPr>
          <a:p>
            <a:pPr>
              <a:lnSpc>
                <a:spcPct val="13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专利</a:t>
            </a:r>
            <a:r>
              <a:rPr lang="zh-CN" altLang="en-US" sz="2000" dirty="0">
                <a:solidFill>
                  <a:srgbClr val="FF0000"/>
                </a:solidFill>
                <a:latin typeface="微软雅黑" panose="020B0503020204020204" pitchFamily="34" charset="-122"/>
                <a:ea typeface="微软雅黑" panose="020B0503020204020204" pitchFamily="34" charset="-122"/>
              </a:rPr>
              <a:t>申请</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日是指国务院专利行政部门</a:t>
            </a:r>
            <a:r>
              <a:rPr lang="zh-CN" altLang="en-US" sz="2000" dirty="0">
                <a:solidFill>
                  <a:srgbClr val="FF0000"/>
                </a:solidFill>
                <a:latin typeface="微软雅黑" panose="020B0503020204020204" pitchFamily="34" charset="-122"/>
                <a:ea typeface="微软雅黑" panose="020B0503020204020204" pitchFamily="34" charset="-122"/>
              </a:rPr>
              <a:t>收到</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专利申请的请求书、说明书和权利要求书的日期。专利申请日是专利保护期限的</a:t>
            </a:r>
            <a:r>
              <a:rPr lang="zh-CN" altLang="en-US" sz="2000" dirty="0">
                <a:solidFill>
                  <a:srgbClr val="FF0000"/>
                </a:solidFill>
                <a:latin typeface="微软雅黑" panose="020B0503020204020204" pitchFamily="34" charset="-122"/>
                <a:ea typeface="微软雅黑" panose="020B0503020204020204" pitchFamily="34" charset="-122"/>
              </a:rPr>
              <a:t>起始时间</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，也是专利审查员及评估专业人员判断申请技术新颖性及创造性的时间点，记录在专利申请受理通知书和专利证书上。</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 专利</a:t>
            </a:r>
            <a:r>
              <a:rPr lang="zh-CN" altLang="en-US" sz="2000" dirty="0">
                <a:solidFill>
                  <a:srgbClr val="FF0000"/>
                </a:solidFill>
                <a:latin typeface="微软雅黑" panose="020B0503020204020204" pitchFamily="34" charset="-122"/>
                <a:ea typeface="微软雅黑" panose="020B0503020204020204" pitchFamily="34" charset="-122"/>
              </a:rPr>
              <a:t>授权</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日是指实用新型专利申请和外观设计专利申请</a:t>
            </a:r>
            <a:r>
              <a:rPr lang="zh-CN" altLang="en-US" sz="2000" dirty="0">
                <a:solidFill>
                  <a:srgbClr val="FF0000"/>
                </a:solidFill>
                <a:latin typeface="微软雅黑" panose="020B0503020204020204" pitchFamily="34" charset="-122"/>
                <a:ea typeface="微软雅黑" panose="020B0503020204020204" pitchFamily="34" charset="-122"/>
              </a:rPr>
              <a:t>经过初步审查合格后</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，国务院专利行政部门所指定的</a:t>
            </a:r>
            <a:r>
              <a:rPr lang="zh-CN" altLang="en-US" sz="2000" dirty="0">
                <a:solidFill>
                  <a:srgbClr val="FF0000"/>
                </a:solidFill>
                <a:latin typeface="微软雅黑" panose="020B0503020204020204" pitchFamily="34" charset="-122"/>
                <a:ea typeface="微软雅黑" panose="020B0503020204020204" pitchFamily="34" charset="-122"/>
              </a:rPr>
              <a:t>法定公告</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的日期，以及发明专利申请根据发明专利申请人的请求，经过实质审查合格后，国务院专利行政部门所指定的法定公告的日期，是专利权的</a:t>
            </a:r>
            <a:r>
              <a:rPr lang="zh-CN" altLang="en-US" sz="2000" dirty="0">
                <a:solidFill>
                  <a:srgbClr val="FF0000"/>
                </a:solidFill>
                <a:latin typeface="微软雅黑" panose="020B0503020204020204" pitchFamily="34" charset="-122"/>
                <a:ea typeface="微软雅黑" panose="020B0503020204020204" pitchFamily="34" charset="-122"/>
              </a:rPr>
              <a:t>生效日</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18446" name="矩形 6"/>
          <p:cNvSpPr/>
          <p:nvPr>
            <p:custDataLst>
              <p:tags r:id="rId1"/>
            </p:custDataLst>
          </p:nvPr>
        </p:nvSpPr>
        <p:spPr>
          <a:xfrm>
            <a:off x="9048115" y="4797108"/>
            <a:ext cx="1554480" cy="645160"/>
          </a:xfrm>
          <a:prstGeom prst="rect">
            <a:avLst/>
          </a:prstGeom>
          <a:noFill/>
          <a:ln w="9525">
            <a:noFill/>
          </a:ln>
        </p:spPr>
        <p:txBody>
          <a:bodyPr wrap="non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829310" y="765175"/>
            <a:ext cx="680085"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3"/>
            </p:custDataLst>
          </p:nvPr>
        </p:nvSpPr>
        <p:spPr>
          <a:xfrm>
            <a:off x="1810703" y="1200310"/>
            <a:ext cx="649287" cy="4831080"/>
          </a:xfrm>
          <a:prstGeom prst="rect">
            <a:avLst/>
          </a:prstGeom>
          <a:noFill/>
          <a:ln w="9525">
            <a:noFill/>
          </a:ln>
        </p:spPr>
        <p:txBody>
          <a:bodyPr lIns="144000" rIns="72000" anchor="ctr" anchorCtr="0">
            <a:sp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单项专利或专利资产组合</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6145" name="直接连接符 6144"/>
          <p:cNvCxnSpPr/>
          <p:nvPr>
            <p:custDataLst>
              <p:tags r:id="rId4"/>
            </p:custDataLst>
          </p:nvPr>
        </p:nvCxnSpPr>
        <p:spPr>
          <a:xfrm>
            <a:off x="4812307" y="2513773"/>
            <a:ext cx="2147159" cy="35902"/>
          </a:xfrm>
          <a:prstGeom prst="line">
            <a:avLst/>
          </a:prstGeom>
          <a:ln w="190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2851501" y="1337594"/>
            <a:ext cx="2451782" cy="2451782"/>
            <a:chOff x="1424137" y="1485661"/>
            <a:chExt cx="1494588" cy="1494588"/>
          </a:xfrm>
        </p:grpSpPr>
        <p:grpSp>
          <p:nvGrpSpPr>
            <p:cNvPr id="11" name="组合 10"/>
            <p:cNvGrpSpPr/>
            <p:nvPr/>
          </p:nvGrpSpPr>
          <p:grpSpPr>
            <a:xfrm>
              <a:off x="1424137" y="1485661"/>
              <a:ext cx="1494588" cy="1494588"/>
              <a:chOff x="2113308" y="1547885"/>
              <a:chExt cx="1494588" cy="1494588"/>
            </a:xfrm>
          </p:grpSpPr>
          <p:sp>
            <p:nvSpPr>
              <p:cNvPr id="14" name="椭圆 13"/>
              <p:cNvSpPr/>
              <p:nvPr>
                <p:custDataLst>
                  <p:tags r:id="rId5"/>
                </p:custDataLst>
              </p:nvPr>
            </p:nvSpPr>
            <p:spPr bwMode="auto">
              <a:xfrm rot="1267204">
                <a:off x="2289712" y="1720190"/>
                <a:ext cx="1089372" cy="1089374"/>
              </a:xfrm>
              <a:prstGeom prst="ellipse">
                <a:avLst/>
              </a:prstGeom>
              <a:gradFill flip="none" rotWithShape="1">
                <a:gsLst>
                  <a:gs pos="0">
                    <a:srgbClr val="FFFF00"/>
                  </a:gs>
                  <a:gs pos="47000">
                    <a:srgbClr val="FFC000"/>
                  </a:gs>
                  <a:gs pos="82000">
                    <a:schemeClr val="accent6">
                      <a:lumMod val="75000"/>
                    </a:schemeClr>
                  </a:gs>
                </a:gsLst>
                <a:path path="circle">
                  <a:fillToRect r="100000" b="100000"/>
                </a:path>
                <a:tileRect l="-100000" t="-100000"/>
              </a:gradFill>
              <a:ln w="6350">
                <a:solidFill>
                  <a:schemeClr val="accent6"/>
                </a:solidFill>
              </a:ln>
              <a:effectLst>
                <a:outerShdw blurRad="50800" dist="38100" dir="5400000" algn="t" rotWithShape="0">
                  <a:schemeClr val="accent6">
                    <a:lumMod val="50000"/>
                    <a:alpha val="6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fontAlgn="auto">
                  <a:spcBef>
                    <a:spcPts val="0"/>
                  </a:spcBef>
                  <a:spcAft>
                    <a:spcPts val="0"/>
                  </a:spcAft>
                  <a:defRPr/>
                </a:pPr>
                <a:endParaRPr lang="zh-CN" altLang="en-US"/>
              </a:p>
            </p:txBody>
          </p:sp>
          <p:sp>
            <p:nvSpPr>
              <p:cNvPr id="15" name="椭圆 14"/>
              <p:cNvSpPr/>
              <p:nvPr>
                <p:custDataLst>
                  <p:tags r:id="rId6"/>
                </p:custDataLst>
              </p:nvPr>
            </p:nvSpPr>
            <p:spPr bwMode="auto">
              <a:xfrm rot="2140418">
                <a:off x="2442859" y="1767663"/>
                <a:ext cx="897483" cy="822920"/>
              </a:xfrm>
              <a:prstGeom prst="ellipse">
                <a:avLst/>
              </a:prstGeom>
              <a:gradFill flip="none" rotWithShape="1">
                <a:gsLst>
                  <a:gs pos="0">
                    <a:schemeClr val="bg1">
                      <a:alpha val="0"/>
                    </a:schemeClr>
                  </a:gs>
                  <a:gs pos="16000">
                    <a:schemeClr val="bg1">
                      <a:alpha val="87000"/>
                    </a:schemeClr>
                  </a:gs>
                  <a:gs pos="30000">
                    <a:schemeClr val="bg1">
                      <a:alpha val="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fontAlgn="auto">
                  <a:spcBef>
                    <a:spcPts val="0"/>
                  </a:spcBef>
                  <a:spcAft>
                    <a:spcPts val="0"/>
                  </a:spcAft>
                  <a:defRPr/>
                </a:pPr>
                <a:endParaRPr lang="zh-CN" altLang="en-US"/>
              </a:p>
            </p:txBody>
          </p:sp>
          <p:sp>
            <p:nvSpPr>
              <p:cNvPr id="16" name="椭圆 15"/>
              <p:cNvSpPr/>
              <p:nvPr>
                <p:custDataLst>
                  <p:tags r:id="rId7"/>
                </p:custDataLst>
              </p:nvPr>
            </p:nvSpPr>
            <p:spPr>
              <a:xfrm>
                <a:off x="2360195" y="1885662"/>
                <a:ext cx="948406" cy="948406"/>
              </a:xfrm>
              <a:prstGeom prst="ellipse">
                <a:avLst/>
              </a:prstGeom>
              <a:gradFill>
                <a:gsLst>
                  <a:gs pos="28000">
                    <a:schemeClr val="bg1">
                      <a:alpha val="0"/>
                    </a:schemeClr>
                  </a:gs>
                  <a:gs pos="98000">
                    <a:schemeClr val="bg1">
                      <a:alpha val="79000"/>
                    </a:schemeClr>
                  </a:gs>
                  <a:gs pos="78000">
                    <a:schemeClr val="bg1">
                      <a:alpha val="41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环形箭头 16"/>
              <p:cNvSpPr/>
              <p:nvPr>
                <p:custDataLst>
                  <p:tags r:id="rId8"/>
                </p:custDataLst>
              </p:nvPr>
            </p:nvSpPr>
            <p:spPr>
              <a:xfrm>
                <a:off x="2113308" y="1547885"/>
                <a:ext cx="1494588" cy="1494588"/>
              </a:xfrm>
              <a:prstGeom prst="circularArrow">
                <a:avLst>
                  <a:gd name="adj1" fmla="val 2441"/>
                  <a:gd name="adj2" fmla="val 684073"/>
                  <a:gd name="adj3" fmla="val 20457681"/>
                  <a:gd name="adj4" fmla="val 5766077"/>
                  <a:gd name="adj5" fmla="val 5708"/>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sp>
          <p:nvSpPr>
            <p:cNvPr id="10" name="椭圆 9"/>
            <p:cNvSpPr/>
            <p:nvPr>
              <p:custDataLst>
                <p:tags r:id="rId9"/>
              </p:custDataLst>
            </p:nvPr>
          </p:nvSpPr>
          <p:spPr>
            <a:xfrm>
              <a:off x="1702999" y="1764741"/>
              <a:ext cx="889403" cy="889403"/>
            </a:xfrm>
            <a:prstGeom prst="ellipse">
              <a:avLst/>
            </a:prstGeom>
            <a:solidFill>
              <a:schemeClr val="bg1"/>
            </a:solidFill>
            <a:ln>
              <a:noFill/>
            </a:ln>
            <a:effectLst>
              <a:outerShdw blurRad="63500" sx="102000" sy="102000" algn="ctr" rotWithShape="0">
                <a:schemeClr val="accent6">
                  <a:lumMod val="50000"/>
                  <a:alpha val="7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grpSp>
      <p:grpSp>
        <p:nvGrpSpPr>
          <p:cNvPr id="3" name="组合 2"/>
          <p:cNvGrpSpPr/>
          <p:nvPr/>
        </p:nvGrpSpPr>
        <p:grpSpPr>
          <a:xfrm>
            <a:off x="6815455" y="2323465"/>
            <a:ext cx="4627245" cy="746125"/>
            <a:chOff x="4932041" y="2231036"/>
            <a:chExt cx="2304256" cy="436332"/>
          </a:xfrm>
        </p:grpSpPr>
        <p:grpSp>
          <p:nvGrpSpPr>
            <p:cNvPr id="20" name="组合 19"/>
            <p:cNvGrpSpPr/>
            <p:nvPr/>
          </p:nvGrpSpPr>
          <p:grpSpPr>
            <a:xfrm>
              <a:off x="4932041" y="2231036"/>
              <a:ext cx="2304256" cy="436332"/>
              <a:chOff x="1835696" y="1569766"/>
              <a:chExt cx="5473863" cy="593479"/>
            </a:xfrm>
          </p:grpSpPr>
          <p:sp>
            <p:nvSpPr>
              <p:cNvPr id="21" name="圆角矩形 20"/>
              <p:cNvSpPr/>
              <p:nvPr>
                <p:custDataLst>
                  <p:tags r:id="rId10"/>
                </p:custDataLst>
              </p:nvPr>
            </p:nvSpPr>
            <p:spPr>
              <a:xfrm>
                <a:off x="1835696" y="1600154"/>
                <a:ext cx="5472607" cy="563091"/>
              </a:xfrm>
              <a:prstGeom prst="roundRect">
                <a:avLst>
                  <a:gd name="adj" fmla="val 50000"/>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圆角矩形 21"/>
              <p:cNvSpPr/>
              <p:nvPr>
                <p:custDataLst>
                  <p:tags r:id="rId11"/>
                </p:custDataLst>
              </p:nvPr>
            </p:nvSpPr>
            <p:spPr>
              <a:xfrm>
                <a:off x="1836952" y="1569766"/>
                <a:ext cx="5472607" cy="563090"/>
              </a:xfrm>
              <a:prstGeom prst="roundRect">
                <a:avLst>
                  <a:gd name="adj" fmla="val 50000"/>
                </a:avLst>
              </a:prstGeom>
              <a:gradFill>
                <a:gsLst>
                  <a:gs pos="1000">
                    <a:srgbClr val="FFFF00"/>
                  </a:gs>
                  <a:gs pos="14000">
                    <a:srgbClr val="FFC000"/>
                  </a:gs>
                  <a:gs pos="98333">
                    <a:srgbClr val="FFC000"/>
                  </a:gs>
                  <a:gs pos="93000">
                    <a:srgbClr val="FFFF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圆角矩形 22"/>
              <p:cNvSpPr/>
              <p:nvPr>
                <p:custDataLst>
                  <p:tags r:id="rId12"/>
                </p:custDataLst>
              </p:nvPr>
            </p:nvSpPr>
            <p:spPr>
              <a:xfrm>
                <a:off x="1836951" y="1569766"/>
                <a:ext cx="5472608" cy="563090"/>
              </a:xfrm>
              <a:prstGeom prst="roundRect">
                <a:avLst>
                  <a:gd name="adj" fmla="val 50000"/>
                </a:avLst>
              </a:prstGeom>
              <a:gradFill flip="none" rotWithShape="1">
                <a:gsLst>
                  <a:gs pos="6000">
                    <a:srgbClr val="FA4006"/>
                  </a:gs>
                  <a:gs pos="100000">
                    <a:schemeClr val="bg1">
                      <a:alpha val="0"/>
                    </a:schemeClr>
                  </a:gs>
                  <a:gs pos="100000">
                    <a:srgbClr val="FFC000">
                      <a:alpha val="0"/>
                    </a:srgbClr>
                  </a:gs>
                </a:gsLst>
                <a:path path="rect">
                  <a:fillToRect l="100000" b="100000"/>
                </a:path>
                <a:tileRect t="-100000" r="-100000"/>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圆角矩形 23"/>
              <p:cNvSpPr/>
              <p:nvPr>
                <p:custDataLst>
                  <p:tags r:id="rId13"/>
                </p:custDataLst>
              </p:nvPr>
            </p:nvSpPr>
            <p:spPr>
              <a:xfrm>
                <a:off x="1836952" y="1569766"/>
                <a:ext cx="5472607" cy="563090"/>
              </a:xfrm>
              <a:prstGeom prst="roundRect">
                <a:avLst>
                  <a:gd name="adj" fmla="val 50000"/>
                </a:avLst>
              </a:prstGeom>
              <a:gradFill flip="none" rotWithShape="1">
                <a:gsLst>
                  <a:gs pos="0">
                    <a:srgbClr val="F5D26F"/>
                  </a:gs>
                  <a:gs pos="100000">
                    <a:schemeClr val="bg1">
                      <a:alpha val="0"/>
                    </a:schemeClr>
                  </a:gs>
                  <a:gs pos="55000">
                    <a:srgbClr val="FFC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35" name="组合 34"/>
            <p:cNvGrpSpPr/>
            <p:nvPr/>
          </p:nvGrpSpPr>
          <p:grpSpPr>
            <a:xfrm>
              <a:off x="4944072" y="2282455"/>
              <a:ext cx="299865" cy="299865"/>
              <a:chOff x="4252755" y="2619972"/>
              <a:chExt cx="409163" cy="409163"/>
            </a:xfrm>
          </p:grpSpPr>
          <p:sp>
            <p:nvSpPr>
              <p:cNvPr id="42" name="椭圆 41"/>
              <p:cNvSpPr/>
              <p:nvPr>
                <p:custDataLst>
                  <p:tags r:id="rId14"/>
                </p:custDataLst>
              </p:nvPr>
            </p:nvSpPr>
            <p:spPr>
              <a:xfrm>
                <a:off x="4252755" y="2619972"/>
                <a:ext cx="409163" cy="4091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grpSp>
            <p:nvGrpSpPr>
              <p:cNvPr id="37" name="组合 36"/>
              <p:cNvGrpSpPr/>
              <p:nvPr/>
            </p:nvGrpSpPr>
            <p:grpSpPr>
              <a:xfrm rot="1267204">
                <a:off x="4309455" y="2671937"/>
                <a:ext cx="301040" cy="301040"/>
                <a:chOff x="3518404" y="1580443"/>
                <a:chExt cx="1276350" cy="1276350"/>
              </a:xfrm>
            </p:grpSpPr>
            <p:sp>
              <p:nvSpPr>
                <p:cNvPr id="38" name="椭圆 37"/>
                <p:cNvSpPr/>
                <p:nvPr>
                  <p:custDataLst>
                    <p:tags r:id="rId15"/>
                  </p:custDataLst>
                </p:nvPr>
              </p:nvSpPr>
              <p:spPr bwMode="auto">
                <a:xfrm>
                  <a:off x="3518404" y="1580443"/>
                  <a:ext cx="1276350" cy="1276350"/>
                </a:xfrm>
                <a:prstGeom prst="ellipse">
                  <a:avLst/>
                </a:prstGeom>
                <a:gradFill flip="none" rotWithShape="1">
                  <a:gsLst>
                    <a:gs pos="0">
                      <a:srgbClr val="FFC000"/>
                    </a:gs>
                    <a:gs pos="47000">
                      <a:schemeClr val="accent6"/>
                    </a:gs>
                    <a:gs pos="82000">
                      <a:schemeClr val="accent6">
                        <a:lumMod val="75000"/>
                      </a:schemeClr>
                    </a:gs>
                  </a:gsLst>
                  <a:path path="circle">
                    <a:fillToRect r="100000" b="100000"/>
                  </a:path>
                  <a:tileRect l="-100000" t="-100000"/>
                </a:gradFill>
                <a:ln w="635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fontAlgn="auto">
                    <a:spcBef>
                      <a:spcPts val="0"/>
                    </a:spcBef>
                    <a:spcAft>
                      <a:spcPts val="0"/>
                    </a:spcAft>
                    <a:defRPr/>
                  </a:pPr>
                  <a:endParaRPr lang="zh-CN" altLang="en-US"/>
                </a:p>
              </p:txBody>
            </p:sp>
            <p:sp>
              <p:nvSpPr>
                <p:cNvPr id="39" name="椭圆 38"/>
                <p:cNvSpPr/>
                <p:nvPr>
                  <p:custDataLst>
                    <p:tags r:id="rId16"/>
                  </p:custDataLst>
                </p:nvPr>
              </p:nvSpPr>
              <p:spPr bwMode="auto">
                <a:xfrm rot="20122633">
                  <a:off x="3974016" y="2569456"/>
                  <a:ext cx="774700" cy="266700"/>
                </a:xfrm>
                <a:prstGeom prst="ellipse">
                  <a:avLst/>
                </a:prstGeom>
                <a:gradFill flip="none" rotWithShape="1">
                  <a:gsLst>
                    <a:gs pos="0">
                      <a:schemeClr val="bg1">
                        <a:alpha val="55000"/>
                      </a:schemeClr>
                    </a:gs>
                    <a:gs pos="50000">
                      <a:schemeClr val="bg1">
                        <a:shade val="67500"/>
                        <a:satMod val="115000"/>
                        <a:alpha val="12000"/>
                      </a:schemeClr>
                    </a:gs>
                    <a:gs pos="100000">
                      <a:schemeClr val="bg1">
                        <a:shade val="100000"/>
                        <a:satMod val="11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auto">
                    <a:spcBef>
                      <a:spcPts val="0"/>
                    </a:spcBef>
                    <a:spcAft>
                      <a:spcPts val="0"/>
                    </a:spcAft>
                    <a:defRPr/>
                  </a:pPr>
                  <a:endParaRPr lang="zh-CN" altLang="en-US"/>
                </a:p>
              </p:txBody>
            </p:sp>
            <p:sp>
              <p:nvSpPr>
                <p:cNvPr id="40" name="椭圆 39"/>
                <p:cNvSpPr/>
                <p:nvPr>
                  <p:custDataLst>
                    <p:tags r:id="rId17"/>
                  </p:custDataLst>
                </p:nvPr>
              </p:nvSpPr>
              <p:spPr bwMode="auto">
                <a:xfrm rot="912585">
                  <a:off x="3692475" y="1631589"/>
                  <a:ext cx="838059" cy="838059"/>
                </a:xfrm>
                <a:prstGeom prst="ellipse">
                  <a:avLst/>
                </a:prstGeom>
                <a:gradFill flip="none" rotWithShape="1">
                  <a:gsLst>
                    <a:gs pos="0">
                      <a:schemeClr val="bg1">
                        <a:alpha val="0"/>
                      </a:schemeClr>
                    </a:gs>
                    <a:gs pos="16000">
                      <a:schemeClr val="bg1">
                        <a:alpha val="51000"/>
                      </a:schemeClr>
                    </a:gs>
                    <a:gs pos="30000">
                      <a:schemeClr val="bg1">
                        <a:alpha val="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fontAlgn="auto">
                    <a:spcBef>
                      <a:spcPts val="0"/>
                    </a:spcBef>
                    <a:spcAft>
                      <a:spcPts val="0"/>
                    </a:spcAft>
                    <a:defRPr/>
                  </a:pPr>
                  <a:endParaRPr lang="zh-CN" altLang="en-US"/>
                </a:p>
              </p:txBody>
            </p:sp>
          </p:grpSp>
        </p:grpSp>
      </p:grpSp>
      <p:cxnSp>
        <p:nvCxnSpPr>
          <p:cNvPr id="44" name="直接连接符 43"/>
          <p:cNvCxnSpPr/>
          <p:nvPr>
            <p:custDataLst>
              <p:tags r:id="rId18"/>
            </p:custDataLst>
          </p:nvPr>
        </p:nvCxnSpPr>
        <p:spPr>
          <a:xfrm>
            <a:off x="4655210" y="3161670"/>
            <a:ext cx="1564606" cy="789486"/>
          </a:xfrm>
          <a:prstGeom prst="line">
            <a:avLst/>
          </a:prstGeom>
          <a:ln w="190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pSp>
        <p:nvGrpSpPr>
          <p:cNvPr id="47" name="组合 46"/>
          <p:cNvGrpSpPr/>
          <p:nvPr/>
        </p:nvGrpSpPr>
        <p:grpSpPr>
          <a:xfrm>
            <a:off x="6095365" y="3723005"/>
            <a:ext cx="5712460" cy="864870"/>
            <a:chOff x="4932041" y="2231036"/>
            <a:chExt cx="2304256" cy="436332"/>
          </a:xfrm>
        </p:grpSpPr>
        <p:grpSp>
          <p:nvGrpSpPr>
            <p:cNvPr id="49" name="组合 48"/>
            <p:cNvGrpSpPr/>
            <p:nvPr/>
          </p:nvGrpSpPr>
          <p:grpSpPr>
            <a:xfrm>
              <a:off x="4932041" y="2231036"/>
              <a:ext cx="2304256" cy="436332"/>
              <a:chOff x="1835696" y="1569766"/>
              <a:chExt cx="5473863" cy="593479"/>
            </a:xfrm>
          </p:grpSpPr>
          <p:sp>
            <p:nvSpPr>
              <p:cNvPr id="56" name="圆角矩形 55"/>
              <p:cNvSpPr/>
              <p:nvPr>
                <p:custDataLst>
                  <p:tags r:id="rId19"/>
                </p:custDataLst>
              </p:nvPr>
            </p:nvSpPr>
            <p:spPr>
              <a:xfrm>
                <a:off x="1835696" y="1600154"/>
                <a:ext cx="5472607" cy="563091"/>
              </a:xfrm>
              <a:prstGeom prst="roundRect">
                <a:avLst>
                  <a:gd name="adj" fmla="val 50000"/>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7" name="圆角矩形 56"/>
              <p:cNvSpPr/>
              <p:nvPr>
                <p:custDataLst>
                  <p:tags r:id="rId20"/>
                </p:custDataLst>
              </p:nvPr>
            </p:nvSpPr>
            <p:spPr>
              <a:xfrm>
                <a:off x="1836952" y="1569766"/>
                <a:ext cx="5472607" cy="563090"/>
              </a:xfrm>
              <a:prstGeom prst="roundRect">
                <a:avLst>
                  <a:gd name="adj" fmla="val 50000"/>
                </a:avLst>
              </a:prstGeom>
              <a:gradFill>
                <a:gsLst>
                  <a:gs pos="1000">
                    <a:srgbClr val="FFFF00"/>
                  </a:gs>
                  <a:gs pos="14000">
                    <a:srgbClr val="FFC000"/>
                  </a:gs>
                  <a:gs pos="98333">
                    <a:srgbClr val="FFC000"/>
                  </a:gs>
                  <a:gs pos="93000">
                    <a:srgbClr val="FFFF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8" name="圆角矩形 57"/>
              <p:cNvSpPr/>
              <p:nvPr>
                <p:custDataLst>
                  <p:tags r:id="rId21"/>
                </p:custDataLst>
              </p:nvPr>
            </p:nvSpPr>
            <p:spPr>
              <a:xfrm>
                <a:off x="1836951" y="1569766"/>
                <a:ext cx="5472608" cy="563090"/>
              </a:xfrm>
              <a:prstGeom prst="roundRect">
                <a:avLst>
                  <a:gd name="adj" fmla="val 50000"/>
                </a:avLst>
              </a:prstGeom>
              <a:gradFill flip="none" rotWithShape="1">
                <a:gsLst>
                  <a:gs pos="6000">
                    <a:srgbClr val="FA4006"/>
                  </a:gs>
                  <a:gs pos="100000">
                    <a:schemeClr val="bg1">
                      <a:alpha val="0"/>
                    </a:schemeClr>
                  </a:gs>
                  <a:gs pos="100000">
                    <a:srgbClr val="FFC000">
                      <a:alpha val="0"/>
                    </a:srgbClr>
                  </a:gs>
                </a:gsLst>
                <a:path path="rect">
                  <a:fillToRect l="100000" b="100000"/>
                </a:path>
                <a:tileRect t="-100000" r="-100000"/>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9" name="圆角矩形 58"/>
              <p:cNvSpPr/>
              <p:nvPr>
                <p:custDataLst>
                  <p:tags r:id="rId22"/>
                </p:custDataLst>
              </p:nvPr>
            </p:nvSpPr>
            <p:spPr>
              <a:xfrm>
                <a:off x="1836952" y="1569766"/>
                <a:ext cx="5472607" cy="563090"/>
              </a:xfrm>
              <a:prstGeom prst="roundRect">
                <a:avLst>
                  <a:gd name="adj" fmla="val 50000"/>
                </a:avLst>
              </a:prstGeom>
              <a:gradFill flip="none" rotWithShape="1">
                <a:gsLst>
                  <a:gs pos="0">
                    <a:srgbClr val="F5D26F"/>
                  </a:gs>
                  <a:gs pos="100000">
                    <a:schemeClr val="bg1">
                      <a:alpha val="0"/>
                    </a:schemeClr>
                  </a:gs>
                  <a:gs pos="55000">
                    <a:srgbClr val="FFC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50" name="组合 49"/>
            <p:cNvGrpSpPr/>
            <p:nvPr/>
          </p:nvGrpSpPr>
          <p:grpSpPr>
            <a:xfrm>
              <a:off x="4944072" y="2282455"/>
              <a:ext cx="299865" cy="299865"/>
              <a:chOff x="4252755" y="2619972"/>
              <a:chExt cx="409163" cy="409163"/>
            </a:xfrm>
          </p:grpSpPr>
          <p:sp>
            <p:nvSpPr>
              <p:cNvPr id="51" name="椭圆 50"/>
              <p:cNvSpPr/>
              <p:nvPr>
                <p:custDataLst>
                  <p:tags r:id="rId23"/>
                </p:custDataLst>
              </p:nvPr>
            </p:nvSpPr>
            <p:spPr>
              <a:xfrm>
                <a:off x="4252755" y="2619972"/>
                <a:ext cx="409163" cy="4091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grpSp>
            <p:nvGrpSpPr>
              <p:cNvPr id="52" name="组合 51"/>
              <p:cNvGrpSpPr/>
              <p:nvPr/>
            </p:nvGrpSpPr>
            <p:grpSpPr>
              <a:xfrm rot="1267204">
                <a:off x="4309455" y="2671937"/>
                <a:ext cx="301040" cy="301040"/>
                <a:chOff x="3518404" y="1580443"/>
                <a:chExt cx="1276350" cy="1276350"/>
              </a:xfrm>
            </p:grpSpPr>
            <p:sp>
              <p:nvSpPr>
                <p:cNvPr id="53" name="椭圆 52"/>
                <p:cNvSpPr/>
                <p:nvPr>
                  <p:custDataLst>
                    <p:tags r:id="rId24"/>
                  </p:custDataLst>
                </p:nvPr>
              </p:nvSpPr>
              <p:spPr bwMode="auto">
                <a:xfrm>
                  <a:off x="3518404" y="1580443"/>
                  <a:ext cx="1276350" cy="1276350"/>
                </a:xfrm>
                <a:prstGeom prst="ellipse">
                  <a:avLst/>
                </a:prstGeom>
                <a:gradFill flip="none" rotWithShape="1">
                  <a:gsLst>
                    <a:gs pos="0">
                      <a:srgbClr val="FFC000"/>
                    </a:gs>
                    <a:gs pos="47000">
                      <a:schemeClr val="accent6"/>
                    </a:gs>
                    <a:gs pos="82000">
                      <a:schemeClr val="accent6">
                        <a:lumMod val="75000"/>
                      </a:schemeClr>
                    </a:gs>
                  </a:gsLst>
                  <a:path path="circle">
                    <a:fillToRect r="100000" b="100000"/>
                  </a:path>
                  <a:tileRect l="-100000" t="-100000"/>
                </a:gradFill>
                <a:ln w="635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fontAlgn="auto">
                    <a:spcBef>
                      <a:spcPts val="0"/>
                    </a:spcBef>
                    <a:spcAft>
                      <a:spcPts val="0"/>
                    </a:spcAft>
                    <a:defRPr/>
                  </a:pPr>
                  <a:endParaRPr lang="zh-CN" altLang="en-US"/>
                </a:p>
              </p:txBody>
            </p:sp>
            <p:sp>
              <p:nvSpPr>
                <p:cNvPr id="54" name="椭圆 53"/>
                <p:cNvSpPr/>
                <p:nvPr>
                  <p:custDataLst>
                    <p:tags r:id="rId25"/>
                  </p:custDataLst>
                </p:nvPr>
              </p:nvSpPr>
              <p:spPr bwMode="auto">
                <a:xfrm rot="20122633">
                  <a:off x="3974016" y="2569456"/>
                  <a:ext cx="774700" cy="266700"/>
                </a:xfrm>
                <a:prstGeom prst="ellipse">
                  <a:avLst/>
                </a:prstGeom>
                <a:gradFill flip="none" rotWithShape="1">
                  <a:gsLst>
                    <a:gs pos="0">
                      <a:schemeClr val="bg1">
                        <a:alpha val="55000"/>
                      </a:schemeClr>
                    </a:gs>
                    <a:gs pos="50000">
                      <a:schemeClr val="bg1">
                        <a:shade val="67500"/>
                        <a:satMod val="115000"/>
                        <a:alpha val="12000"/>
                      </a:schemeClr>
                    </a:gs>
                    <a:gs pos="100000">
                      <a:schemeClr val="bg1">
                        <a:shade val="100000"/>
                        <a:satMod val="11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auto">
                    <a:spcBef>
                      <a:spcPts val="0"/>
                    </a:spcBef>
                    <a:spcAft>
                      <a:spcPts val="0"/>
                    </a:spcAft>
                    <a:defRPr/>
                  </a:pPr>
                  <a:endParaRPr lang="zh-CN" altLang="en-US"/>
                </a:p>
              </p:txBody>
            </p:sp>
            <p:sp>
              <p:nvSpPr>
                <p:cNvPr id="55" name="椭圆 54"/>
                <p:cNvSpPr/>
                <p:nvPr>
                  <p:custDataLst>
                    <p:tags r:id="rId26"/>
                  </p:custDataLst>
                </p:nvPr>
              </p:nvSpPr>
              <p:spPr bwMode="auto">
                <a:xfrm rot="912585">
                  <a:off x="3692475" y="1631589"/>
                  <a:ext cx="838059" cy="838059"/>
                </a:xfrm>
                <a:prstGeom prst="ellipse">
                  <a:avLst/>
                </a:prstGeom>
                <a:gradFill flip="none" rotWithShape="1">
                  <a:gsLst>
                    <a:gs pos="0">
                      <a:schemeClr val="bg1">
                        <a:alpha val="0"/>
                      </a:schemeClr>
                    </a:gs>
                    <a:gs pos="16000">
                      <a:schemeClr val="bg1">
                        <a:alpha val="51000"/>
                      </a:schemeClr>
                    </a:gs>
                    <a:gs pos="30000">
                      <a:schemeClr val="bg1">
                        <a:alpha val="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fontAlgn="auto">
                    <a:spcBef>
                      <a:spcPts val="0"/>
                    </a:spcBef>
                    <a:spcAft>
                      <a:spcPts val="0"/>
                    </a:spcAft>
                    <a:defRPr/>
                  </a:pPr>
                  <a:endParaRPr lang="zh-CN" altLang="en-US"/>
                </a:p>
              </p:txBody>
            </p:sp>
          </p:grpSp>
        </p:grpSp>
      </p:grpSp>
      <p:cxnSp>
        <p:nvCxnSpPr>
          <p:cNvPr id="64" name="直接连接符 63"/>
          <p:cNvCxnSpPr/>
          <p:nvPr>
            <p:custDataLst>
              <p:tags r:id="rId27"/>
            </p:custDataLst>
          </p:nvPr>
        </p:nvCxnSpPr>
        <p:spPr>
          <a:xfrm>
            <a:off x="4155935" y="3447497"/>
            <a:ext cx="963931" cy="1874413"/>
          </a:xfrm>
          <a:prstGeom prst="line">
            <a:avLst/>
          </a:prstGeom>
          <a:ln w="190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pSp>
        <p:nvGrpSpPr>
          <p:cNvPr id="66" name="组合 65"/>
          <p:cNvGrpSpPr/>
          <p:nvPr/>
        </p:nvGrpSpPr>
        <p:grpSpPr>
          <a:xfrm>
            <a:off x="4961255" y="5106035"/>
            <a:ext cx="6813550" cy="1145540"/>
            <a:chOff x="4932041" y="2231036"/>
            <a:chExt cx="2304256" cy="436332"/>
          </a:xfrm>
        </p:grpSpPr>
        <p:grpSp>
          <p:nvGrpSpPr>
            <p:cNvPr id="68" name="组合 67"/>
            <p:cNvGrpSpPr/>
            <p:nvPr/>
          </p:nvGrpSpPr>
          <p:grpSpPr>
            <a:xfrm>
              <a:off x="4932041" y="2231036"/>
              <a:ext cx="2304256" cy="436332"/>
              <a:chOff x="1835696" y="1569766"/>
              <a:chExt cx="5473863" cy="593479"/>
            </a:xfrm>
          </p:grpSpPr>
          <p:sp>
            <p:nvSpPr>
              <p:cNvPr id="75" name="圆角矩形 74"/>
              <p:cNvSpPr/>
              <p:nvPr>
                <p:custDataLst>
                  <p:tags r:id="rId28"/>
                </p:custDataLst>
              </p:nvPr>
            </p:nvSpPr>
            <p:spPr>
              <a:xfrm>
                <a:off x="1835696" y="1600154"/>
                <a:ext cx="5472607" cy="563091"/>
              </a:xfrm>
              <a:prstGeom prst="roundRect">
                <a:avLst>
                  <a:gd name="adj" fmla="val 50000"/>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6" name="圆角矩形 75"/>
              <p:cNvSpPr/>
              <p:nvPr>
                <p:custDataLst>
                  <p:tags r:id="rId29"/>
                </p:custDataLst>
              </p:nvPr>
            </p:nvSpPr>
            <p:spPr>
              <a:xfrm>
                <a:off x="1836952" y="1569766"/>
                <a:ext cx="5472607" cy="563090"/>
              </a:xfrm>
              <a:prstGeom prst="roundRect">
                <a:avLst>
                  <a:gd name="adj" fmla="val 50000"/>
                </a:avLst>
              </a:prstGeom>
              <a:gradFill>
                <a:gsLst>
                  <a:gs pos="1000">
                    <a:srgbClr val="FFFF00"/>
                  </a:gs>
                  <a:gs pos="14000">
                    <a:srgbClr val="FFC000"/>
                  </a:gs>
                  <a:gs pos="98333">
                    <a:srgbClr val="FFC000"/>
                  </a:gs>
                  <a:gs pos="93000">
                    <a:srgbClr val="FFFF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7" name="圆角矩形 76"/>
              <p:cNvSpPr/>
              <p:nvPr>
                <p:custDataLst>
                  <p:tags r:id="rId30"/>
                </p:custDataLst>
              </p:nvPr>
            </p:nvSpPr>
            <p:spPr>
              <a:xfrm>
                <a:off x="1836951" y="1569766"/>
                <a:ext cx="5472608" cy="563090"/>
              </a:xfrm>
              <a:prstGeom prst="roundRect">
                <a:avLst>
                  <a:gd name="adj" fmla="val 50000"/>
                </a:avLst>
              </a:prstGeom>
              <a:gradFill flip="none" rotWithShape="1">
                <a:gsLst>
                  <a:gs pos="6000">
                    <a:srgbClr val="FA4006"/>
                  </a:gs>
                  <a:gs pos="100000">
                    <a:schemeClr val="bg1">
                      <a:alpha val="0"/>
                    </a:schemeClr>
                  </a:gs>
                  <a:gs pos="100000">
                    <a:srgbClr val="FFC000">
                      <a:alpha val="0"/>
                    </a:srgbClr>
                  </a:gs>
                </a:gsLst>
                <a:path path="rect">
                  <a:fillToRect l="100000" b="100000"/>
                </a:path>
                <a:tileRect t="-100000" r="-100000"/>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8" name="圆角矩形 77"/>
              <p:cNvSpPr/>
              <p:nvPr>
                <p:custDataLst>
                  <p:tags r:id="rId31"/>
                </p:custDataLst>
              </p:nvPr>
            </p:nvSpPr>
            <p:spPr>
              <a:xfrm>
                <a:off x="1836952" y="1569766"/>
                <a:ext cx="5472607" cy="563090"/>
              </a:xfrm>
              <a:prstGeom prst="roundRect">
                <a:avLst>
                  <a:gd name="adj" fmla="val 50000"/>
                </a:avLst>
              </a:prstGeom>
              <a:gradFill flip="none" rotWithShape="1">
                <a:gsLst>
                  <a:gs pos="0">
                    <a:srgbClr val="F5D26F"/>
                  </a:gs>
                  <a:gs pos="100000">
                    <a:schemeClr val="bg1">
                      <a:alpha val="0"/>
                    </a:schemeClr>
                  </a:gs>
                  <a:gs pos="55000">
                    <a:srgbClr val="FFC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69" name="组合 68"/>
            <p:cNvGrpSpPr/>
            <p:nvPr/>
          </p:nvGrpSpPr>
          <p:grpSpPr>
            <a:xfrm>
              <a:off x="4944072" y="2282455"/>
              <a:ext cx="299865" cy="299865"/>
              <a:chOff x="4252755" y="2619972"/>
              <a:chExt cx="409163" cy="409163"/>
            </a:xfrm>
          </p:grpSpPr>
          <p:sp>
            <p:nvSpPr>
              <p:cNvPr id="70" name="椭圆 69"/>
              <p:cNvSpPr/>
              <p:nvPr>
                <p:custDataLst>
                  <p:tags r:id="rId32"/>
                </p:custDataLst>
              </p:nvPr>
            </p:nvSpPr>
            <p:spPr>
              <a:xfrm>
                <a:off x="4252755" y="2619972"/>
                <a:ext cx="409163" cy="4091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grpSp>
            <p:nvGrpSpPr>
              <p:cNvPr id="71" name="组合 70"/>
              <p:cNvGrpSpPr/>
              <p:nvPr/>
            </p:nvGrpSpPr>
            <p:grpSpPr>
              <a:xfrm rot="1267204">
                <a:off x="4309455" y="2671937"/>
                <a:ext cx="301040" cy="301040"/>
                <a:chOff x="3518404" y="1580443"/>
                <a:chExt cx="1276350" cy="1276350"/>
              </a:xfrm>
            </p:grpSpPr>
            <p:sp>
              <p:nvSpPr>
                <p:cNvPr id="72" name="椭圆 71"/>
                <p:cNvSpPr/>
                <p:nvPr>
                  <p:custDataLst>
                    <p:tags r:id="rId33"/>
                  </p:custDataLst>
                </p:nvPr>
              </p:nvSpPr>
              <p:spPr bwMode="auto">
                <a:xfrm>
                  <a:off x="3518404" y="1580443"/>
                  <a:ext cx="1276350" cy="1276350"/>
                </a:xfrm>
                <a:prstGeom prst="ellipse">
                  <a:avLst/>
                </a:prstGeom>
                <a:gradFill flip="none" rotWithShape="1">
                  <a:gsLst>
                    <a:gs pos="0">
                      <a:srgbClr val="FFC000"/>
                    </a:gs>
                    <a:gs pos="47000">
                      <a:schemeClr val="accent6"/>
                    </a:gs>
                    <a:gs pos="82000">
                      <a:schemeClr val="accent6">
                        <a:lumMod val="75000"/>
                      </a:schemeClr>
                    </a:gs>
                  </a:gsLst>
                  <a:path path="circle">
                    <a:fillToRect r="100000" b="100000"/>
                  </a:path>
                  <a:tileRect l="-100000" t="-100000"/>
                </a:gradFill>
                <a:ln w="635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fontAlgn="auto">
                    <a:spcBef>
                      <a:spcPts val="0"/>
                    </a:spcBef>
                    <a:spcAft>
                      <a:spcPts val="0"/>
                    </a:spcAft>
                    <a:defRPr/>
                  </a:pPr>
                  <a:endParaRPr lang="zh-CN" altLang="en-US"/>
                </a:p>
              </p:txBody>
            </p:sp>
            <p:sp>
              <p:nvSpPr>
                <p:cNvPr id="73" name="椭圆 72"/>
                <p:cNvSpPr/>
                <p:nvPr>
                  <p:custDataLst>
                    <p:tags r:id="rId34"/>
                  </p:custDataLst>
                </p:nvPr>
              </p:nvSpPr>
              <p:spPr bwMode="auto">
                <a:xfrm rot="20122633">
                  <a:off x="3974016" y="2569456"/>
                  <a:ext cx="774700" cy="266700"/>
                </a:xfrm>
                <a:prstGeom prst="ellipse">
                  <a:avLst/>
                </a:prstGeom>
                <a:gradFill flip="none" rotWithShape="1">
                  <a:gsLst>
                    <a:gs pos="0">
                      <a:schemeClr val="bg1">
                        <a:alpha val="55000"/>
                      </a:schemeClr>
                    </a:gs>
                    <a:gs pos="50000">
                      <a:schemeClr val="bg1">
                        <a:shade val="67500"/>
                        <a:satMod val="115000"/>
                        <a:alpha val="12000"/>
                      </a:schemeClr>
                    </a:gs>
                    <a:gs pos="100000">
                      <a:schemeClr val="bg1">
                        <a:shade val="100000"/>
                        <a:satMod val="11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auto">
                    <a:spcBef>
                      <a:spcPts val="0"/>
                    </a:spcBef>
                    <a:spcAft>
                      <a:spcPts val="0"/>
                    </a:spcAft>
                    <a:defRPr/>
                  </a:pPr>
                  <a:endParaRPr lang="zh-CN" altLang="en-US"/>
                </a:p>
              </p:txBody>
            </p:sp>
            <p:sp>
              <p:nvSpPr>
                <p:cNvPr id="74" name="椭圆 73"/>
                <p:cNvSpPr/>
                <p:nvPr>
                  <p:custDataLst>
                    <p:tags r:id="rId35"/>
                  </p:custDataLst>
                </p:nvPr>
              </p:nvSpPr>
              <p:spPr bwMode="auto">
                <a:xfrm rot="912585">
                  <a:off x="3692475" y="1631589"/>
                  <a:ext cx="838059" cy="838059"/>
                </a:xfrm>
                <a:prstGeom prst="ellipse">
                  <a:avLst/>
                </a:prstGeom>
                <a:gradFill flip="none" rotWithShape="1">
                  <a:gsLst>
                    <a:gs pos="0">
                      <a:schemeClr val="bg1">
                        <a:alpha val="0"/>
                      </a:schemeClr>
                    </a:gs>
                    <a:gs pos="16000">
                      <a:schemeClr val="bg1">
                        <a:alpha val="51000"/>
                      </a:schemeClr>
                    </a:gs>
                    <a:gs pos="30000">
                      <a:schemeClr val="bg1">
                        <a:alpha val="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fontAlgn="auto">
                    <a:spcBef>
                      <a:spcPts val="0"/>
                    </a:spcBef>
                    <a:spcAft>
                      <a:spcPts val="0"/>
                    </a:spcAft>
                    <a:defRPr/>
                  </a:pPr>
                  <a:endParaRPr lang="zh-CN" altLang="en-US"/>
                </a:p>
              </p:txBody>
            </p:sp>
          </p:grpSp>
        </p:grpSp>
      </p:grpSp>
      <p:sp>
        <p:nvSpPr>
          <p:cNvPr id="79" name="TextBox 78"/>
          <p:cNvSpPr txBox="1"/>
          <p:nvPr>
            <p:custDataLst>
              <p:tags r:id="rId36"/>
            </p:custDataLst>
          </p:nvPr>
        </p:nvSpPr>
        <p:spPr>
          <a:xfrm>
            <a:off x="7499985" y="2409190"/>
            <a:ext cx="3887470" cy="706755"/>
          </a:xfrm>
          <a:prstGeom prst="rect">
            <a:avLst/>
          </a:prstGeom>
          <a:noFill/>
        </p:spPr>
        <p:txBody>
          <a:bodyPr wrap="square" rtlCol="0">
            <a:spAutoFit/>
          </a:bodyPr>
          <a:p>
            <a:r>
              <a:rPr lang="zh-CN" altLang="en-US" sz="2000" b="1" dirty="0" smtClean="0">
                <a:solidFill>
                  <a:schemeClr val="bg1"/>
                </a:solidFill>
                <a:latin typeface="微软雅黑" panose="020B0503020204020204" pitchFamily="34" charset="-122"/>
                <a:ea typeface="微软雅黑" panose="020B0503020204020204" pitchFamily="34" charset="-122"/>
              </a:rPr>
              <a:t>带有有效的许可使用协议的专利所有权</a:t>
            </a:r>
            <a:endParaRPr lang="zh-CN" altLang="en-US" sz="2000" b="1" dirty="0" smtClean="0">
              <a:solidFill>
                <a:schemeClr val="bg1"/>
              </a:solidFill>
              <a:latin typeface="微软雅黑" panose="020B0503020204020204" pitchFamily="34" charset="-122"/>
              <a:ea typeface="微软雅黑" panose="020B0503020204020204" pitchFamily="34" charset="-122"/>
            </a:endParaRPr>
          </a:p>
        </p:txBody>
      </p:sp>
      <p:sp>
        <p:nvSpPr>
          <p:cNvPr id="80" name="TextBox 79"/>
          <p:cNvSpPr txBox="1"/>
          <p:nvPr>
            <p:custDataLst>
              <p:tags r:id="rId37"/>
            </p:custDataLst>
          </p:nvPr>
        </p:nvSpPr>
        <p:spPr>
          <a:xfrm>
            <a:off x="6671945" y="3767455"/>
            <a:ext cx="5102860" cy="706755"/>
          </a:xfrm>
          <a:prstGeom prst="rect">
            <a:avLst/>
          </a:prstGeom>
          <a:noFill/>
        </p:spPr>
        <p:txBody>
          <a:bodyPr wrap="square" rtlCol="0">
            <a:spAutoFit/>
          </a:bodyPr>
          <a:p>
            <a:r>
              <a:rPr lang="zh-CN" altLang="en-US" sz="2000" b="1" dirty="0">
                <a:solidFill>
                  <a:schemeClr val="bg1"/>
                </a:solidFill>
                <a:latin typeface="微软雅黑" panose="020B0503020204020204" pitchFamily="34" charset="-122"/>
                <a:ea typeface="微软雅黑" panose="020B0503020204020204" pitchFamily="34" charset="-122"/>
              </a:rPr>
              <a:t>单独的一项专利所有权与带有许可他人使用协议的专利所有权应该视为不同的评估对象</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81" name="TextBox 80"/>
          <p:cNvSpPr txBox="1"/>
          <p:nvPr>
            <p:custDataLst>
              <p:tags r:id="rId38"/>
            </p:custDataLst>
          </p:nvPr>
        </p:nvSpPr>
        <p:spPr>
          <a:xfrm>
            <a:off x="5735320" y="5201285"/>
            <a:ext cx="5917565" cy="1014730"/>
          </a:xfrm>
          <a:prstGeom prst="rect">
            <a:avLst/>
          </a:prstGeom>
          <a:noFill/>
        </p:spPr>
        <p:txBody>
          <a:bodyPr wrap="square" rtlCol="0">
            <a:spAutoFit/>
          </a:bodyPr>
          <a:p>
            <a:r>
              <a:rPr lang="zh-CN" altLang="en-US" sz="2000" b="1" dirty="0" smtClean="0">
                <a:solidFill>
                  <a:schemeClr val="bg1"/>
                </a:solidFill>
                <a:latin typeface="微软雅黑" panose="020B0503020204020204" pitchFamily="34" charset="-122"/>
                <a:ea typeface="微软雅黑" panose="020B0503020204020204" pitchFamily="34" charset="-122"/>
              </a:rPr>
              <a:t>仅自用的专利所有权应该界定为专利所有权，而带有有效许可他人使用的专利所有权应该界定为专利所有权与一个合同权益（合同义务）的组合</a:t>
            </a:r>
            <a:endParaRPr lang="zh-CN" altLang="en-US" sz="2000" b="1" dirty="0" smtClean="0">
              <a:solidFill>
                <a:schemeClr val="bg1"/>
              </a:solidFill>
              <a:latin typeface="微软雅黑" panose="020B0503020204020204" pitchFamily="34" charset="-122"/>
              <a:ea typeface="微软雅黑" panose="020B0503020204020204" pitchFamily="34" charset="-122"/>
            </a:endParaRPr>
          </a:p>
        </p:txBody>
      </p:sp>
      <p:sp>
        <p:nvSpPr>
          <p:cNvPr id="85" name="Text Box 39"/>
          <p:cNvSpPr txBox="1">
            <a:spLocks noChangeArrowheads="1"/>
          </p:cNvSpPr>
          <p:nvPr>
            <p:custDataLst>
              <p:tags r:id="rId39"/>
            </p:custDataLst>
          </p:nvPr>
        </p:nvSpPr>
        <p:spPr bwMode="auto">
          <a:xfrm>
            <a:off x="2963545" y="1917065"/>
            <a:ext cx="2044700" cy="1641475"/>
          </a:xfrm>
          <a:prstGeom prst="rect">
            <a:avLst/>
          </a:prstGeom>
          <a:noFill/>
          <a:ln w="9525">
            <a:noFill/>
            <a:miter lim="800000"/>
          </a:ln>
        </p:spPr>
        <p:txBody>
          <a:bodyPr wrap="square">
            <a:spAutoFit/>
          </a:bodyPr>
          <a:p>
            <a:pPr algn="ctr" fontAlgn="auto">
              <a:lnSpc>
                <a:spcPct val="120000"/>
              </a:lnSpc>
              <a:spcBef>
                <a:spcPts val="0"/>
              </a:spcBef>
              <a:spcAft>
                <a:spcPts val="0"/>
              </a:spcAft>
              <a:defRPr/>
            </a:pPr>
            <a:r>
              <a:rPr lang="zh-CN" altLang="en-US" sz="2800" b="1" dirty="0">
                <a:solidFill>
                  <a:schemeClr val="accent6">
                    <a:lumMod val="75000"/>
                  </a:schemeClr>
                </a:solidFill>
                <a:latin typeface="微软雅黑" panose="020B0503020204020204" pitchFamily="34" charset="-122"/>
                <a:ea typeface="微软雅黑" panose="020B0503020204020204" pitchFamily="34" charset="-122"/>
              </a:rPr>
              <a:t>单项专利</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endParaRPr>
          </a:p>
          <a:p>
            <a:pPr algn="ctr" fontAlgn="auto">
              <a:lnSpc>
                <a:spcPct val="120000"/>
              </a:lnSpc>
              <a:spcBef>
                <a:spcPts val="0"/>
              </a:spcBef>
              <a:spcAft>
                <a:spcPts val="0"/>
              </a:spcAft>
              <a:defRPr/>
            </a:pPr>
            <a:r>
              <a:rPr lang="zh-CN" altLang="en-US" sz="2800" b="1" dirty="0">
                <a:solidFill>
                  <a:schemeClr val="accent6">
                    <a:lumMod val="75000"/>
                  </a:schemeClr>
                </a:solidFill>
                <a:latin typeface="微软雅黑" panose="020B0503020204020204" pitchFamily="34" charset="-122"/>
                <a:ea typeface="微软雅黑" panose="020B0503020204020204" pitchFamily="34" charset="-122"/>
              </a:rPr>
              <a:t>专利资产组合</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18446" name="矩形 6"/>
          <p:cNvSpPr/>
          <p:nvPr>
            <p:custDataLst>
              <p:tags r:id="rId1"/>
            </p:custDataLst>
          </p:nvPr>
        </p:nvSpPr>
        <p:spPr>
          <a:xfrm>
            <a:off x="9048115" y="4797108"/>
            <a:ext cx="1554480" cy="645160"/>
          </a:xfrm>
          <a:prstGeom prst="rect">
            <a:avLst/>
          </a:prstGeom>
          <a:noFill/>
          <a:ln w="9525">
            <a:noFill/>
          </a:ln>
        </p:spPr>
        <p:txBody>
          <a:bodyPr wrap="non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829310" y="765175"/>
            <a:ext cx="680085"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3"/>
            </p:custDataLst>
          </p:nvPr>
        </p:nvSpPr>
        <p:spPr>
          <a:xfrm>
            <a:off x="1810703" y="1200310"/>
            <a:ext cx="649287" cy="4831080"/>
          </a:xfrm>
          <a:prstGeom prst="rect">
            <a:avLst/>
          </a:prstGeom>
          <a:noFill/>
          <a:ln w="9525">
            <a:noFill/>
          </a:ln>
        </p:spPr>
        <p:txBody>
          <a:bodyPr lIns="144000" rIns="72000" anchor="ctr" anchorCtr="0">
            <a:sp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单项专利或专利资产组合</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6145" name="直接连接符 6144"/>
          <p:cNvCxnSpPr/>
          <p:nvPr>
            <p:custDataLst>
              <p:tags r:id="rId4"/>
            </p:custDataLst>
          </p:nvPr>
        </p:nvCxnSpPr>
        <p:spPr>
          <a:xfrm>
            <a:off x="4812307" y="2513773"/>
            <a:ext cx="2147159" cy="35902"/>
          </a:xfrm>
          <a:prstGeom prst="line">
            <a:avLst/>
          </a:prstGeom>
          <a:ln w="190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2851501" y="1337594"/>
            <a:ext cx="2451782" cy="2451782"/>
            <a:chOff x="1424137" y="1485661"/>
            <a:chExt cx="1494588" cy="1494588"/>
          </a:xfrm>
        </p:grpSpPr>
        <p:grpSp>
          <p:nvGrpSpPr>
            <p:cNvPr id="11" name="组合 10"/>
            <p:cNvGrpSpPr/>
            <p:nvPr/>
          </p:nvGrpSpPr>
          <p:grpSpPr>
            <a:xfrm>
              <a:off x="1424137" y="1485661"/>
              <a:ext cx="1494588" cy="1494588"/>
              <a:chOff x="2113308" y="1547885"/>
              <a:chExt cx="1494588" cy="1494588"/>
            </a:xfrm>
          </p:grpSpPr>
          <p:sp>
            <p:nvSpPr>
              <p:cNvPr id="14" name="椭圆 13"/>
              <p:cNvSpPr/>
              <p:nvPr>
                <p:custDataLst>
                  <p:tags r:id="rId5"/>
                </p:custDataLst>
              </p:nvPr>
            </p:nvSpPr>
            <p:spPr bwMode="auto">
              <a:xfrm rot="1267204">
                <a:off x="2289712" y="1720190"/>
                <a:ext cx="1089372" cy="1089374"/>
              </a:xfrm>
              <a:prstGeom prst="ellipse">
                <a:avLst/>
              </a:prstGeom>
              <a:gradFill flip="none" rotWithShape="1">
                <a:gsLst>
                  <a:gs pos="0">
                    <a:srgbClr val="FFFF00"/>
                  </a:gs>
                  <a:gs pos="47000">
                    <a:srgbClr val="FFC000"/>
                  </a:gs>
                  <a:gs pos="82000">
                    <a:schemeClr val="accent6">
                      <a:lumMod val="75000"/>
                    </a:schemeClr>
                  </a:gs>
                </a:gsLst>
                <a:path path="circle">
                  <a:fillToRect r="100000" b="100000"/>
                </a:path>
                <a:tileRect l="-100000" t="-100000"/>
              </a:gradFill>
              <a:ln w="6350">
                <a:solidFill>
                  <a:schemeClr val="accent6"/>
                </a:solidFill>
              </a:ln>
              <a:effectLst>
                <a:outerShdw blurRad="50800" dist="38100" dir="5400000" algn="t" rotWithShape="0">
                  <a:schemeClr val="accent6">
                    <a:lumMod val="50000"/>
                    <a:alpha val="6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fontAlgn="auto">
                  <a:spcBef>
                    <a:spcPts val="0"/>
                  </a:spcBef>
                  <a:spcAft>
                    <a:spcPts val="0"/>
                  </a:spcAft>
                  <a:defRPr/>
                </a:pPr>
                <a:endParaRPr lang="zh-CN" altLang="en-US"/>
              </a:p>
            </p:txBody>
          </p:sp>
          <p:sp>
            <p:nvSpPr>
              <p:cNvPr id="15" name="椭圆 14"/>
              <p:cNvSpPr/>
              <p:nvPr>
                <p:custDataLst>
                  <p:tags r:id="rId6"/>
                </p:custDataLst>
              </p:nvPr>
            </p:nvSpPr>
            <p:spPr bwMode="auto">
              <a:xfrm rot="2140418">
                <a:off x="2442859" y="1767663"/>
                <a:ext cx="897483" cy="822920"/>
              </a:xfrm>
              <a:prstGeom prst="ellipse">
                <a:avLst/>
              </a:prstGeom>
              <a:gradFill flip="none" rotWithShape="1">
                <a:gsLst>
                  <a:gs pos="0">
                    <a:schemeClr val="bg1">
                      <a:alpha val="0"/>
                    </a:schemeClr>
                  </a:gs>
                  <a:gs pos="16000">
                    <a:schemeClr val="bg1">
                      <a:alpha val="87000"/>
                    </a:schemeClr>
                  </a:gs>
                  <a:gs pos="30000">
                    <a:schemeClr val="bg1">
                      <a:alpha val="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fontAlgn="auto">
                  <a:spcBef>
                    <a:spcPts val="0"/>
                  </a:spcBef>
                  <a:spcAft>
                    <a:spcPts val="0"/>
                  </a:spcAft>
                  <a:defRPr/>
                </a:pPr>
                <a:endParaRPr lang="zh-CN" altLang="en-US"/>
              </a:p>
            </p:txBody>
          </p:sp>
          <p:sp>
            <p:nvSpPr>
              <p:cNvPr id="16" name="椭圆 15"/>
              <p:cNvSpPr/>
              <p:nvPr>
                <p:custDataLst>
                  <p:tags r:id="rId7"/>
                </p:custDataLst>
              </p:nvPr>
            </p:nvSpPr>
            <p:spPr>
              <a:xfrm>
                <a:off x="2360195" y="1885662"/>
                <a:ext cx="948406" cy="948406"/>
              </a:xfrm>
              <a:prstGeom prst="ellipse">
                <a:avLst/>
              </a:prstGeom>
              <a:gradFill>
                <a:gsLst>
                  <a:gs pos="28000">
                    <a:schemeClr val="bg1">
                      <a:alpha val="0"/>
                    </a:schemeClr>
                  </a:gs>
                  <a:gs pos="98000">
                    <a:schemeClr val="bg1">
                      <a:alpha val="79000"/>
                    </a:schemeClr>
                  </a:gs>
                  <a:gs pos="78000">
                    <a:schemeClr val="bg1">
                      <a:alpha val="41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环形箭头 16"/>
              <p:cNvSpPr/>
              <p:nvPr>
                <p:custDataLst>
                  <p:tags r:id="rId8"/>
                </p:custDataLst>
              </p:nvPr>
            </p:nvSpPr>
            <p:spPr>
              <a:xfrm>
                <a:off x="2113308" y="1547885"/>
                <a:ext cx="1494588" cy="1494588"/>
              </a:xfrm>
              <a:prstGeom prst="circularArrow">
                <a:avLst>
                  <a:gd name="adj1" fmla="val 2441"/>
                  <a:gd name="adj2" fmla="val 684073"/>
                  <a:gd name="adj3" fmla="val 20457681"/>
                  <a:gd name="adj4" fmla="val 5766077"/>
                  <a:gd name="adj5" fmla="val 5708"/>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sp>
          <p:nvSpPr>
            <p:cNvPr id="10" name="椭圆 9"/>
            <p:cNvSpPr/>
            <p:nvPr>
              <p:custDataLst>
                <p:tags r:id="rId9"/>
              </p:custDataLst>
            </p:nvPr>
          </p:nvSpPr>
          <p:spPr>
            <a:xfrm>
              <a:off x="1702999" y="1764741"/>
              <a:ext cx="889403" cy="889403"/>
            </a:xfrm>
            <a:prstGeom prst="ellipse">
              <a:avLst/>
            </a:prstGeom>
            <a:solidFill>
              <a:schemeClr val="bg1"/>
            </a:solidFill>
            <a:ln>
              <a:noFill/>
            </a:ln>
            <a:effectLst>
              <a:outerShdw blurRad="63500" sx="102000" sy="102000" algn="ctr" rotWithShape="0">
                <a:schemeClr val="accent6">
                  <a:lumMod val="50000"/>
                  <a:alpha val="7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grpSp>
      <p:grpSp>
        <p:nvGrpSpPr>
          <p:cNvPr id="3" name="组合 2"/>
          <p:cNvGrpSpPr/>
          <p:nvPr/>
        </p:nvGrpSpPr>
        <p:grpSpPr>
          <a:xfrm>
            <a:off x="6815455" y="2323465"/>
            <a:ext cx="4627245" cy="746125"/>
            <a:chOff x="4932041" y="2231036"/>
            <a:chExt cx="2304256" cy="436332"/>
          </a:xfrm>
        </p:grpSpPr>
        <p:grpSp>
          <p:nvGrpSpPr>
            <p:cNvPr id="20" name="组合 19"/>
            <p:cNvGrpSpPr/>
            <p:nvPr/>
          </p:nvGrpSpPr>
          <p:grpSpPr>
            <a:xfrm>
              <a:off x="4932041" y="2231036"/>
              <a:ext cx="2304256" cy="436332"/>
              <a:chOff x="1835696" y="1569766"/>
              <a:chExt cx="5473863" cy="593479"/>
            </a:xfrm>
          </p:grpSpPr>
          <p:sp>
            <p:nvSpPr>
              <p:cNvPr id="21" name="圆角矩形 20"/>
              <p:cNvSpPr/>
              <p:nvPr>
                <p:custDataLst>
                  <p:tags r:id="rId10"/>
                </p:custDataLst>
              </p:nvPr>
            </p:nvSpPr>
            <p:spPr>
              <a:xfrm>
                <a:off x="1835696" y="1600154"/>
                <a:ext cx="5472607" cy="563091"/>
              </a:xfrm>
              <a:prstGeom prst="roundRect">
                <a:avLst>
                  <a:gd name="adj" fmla="val 50000"/>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圆角矩形 21"/>
              <p:cNvSpPr/>
              <p:nvPr>
                <p:custDataLst>
                  <p:tags r:id="rId11"/>
                </p:custDataLst>
              </p:nvPr>
            </p:nvSpPr>
            <p:spPr>
              <a:xfrm>
                <a:off x="1836952" y="1569766"/>
                <a:ext cx="5472607" cy="563090"/>
              </a:xfrm>
              <a:prstGeom prst="roundRect">
                <a:avLst>
                  <a:gd name="adj" fmla="val 50000"/>
                </a:avLst>
              </a:prstGeom>
              <a:gradFill>
                <a:gsLst>
                  <a:gs pos="1000">
                    <a:srgbClr val="FFFF00"/>
                  </a:gs>
                  <a:gs pos="14000">
                    <a:srgbClr val="FFC000"/>
                  </a:gs>
                  <a:gs pos="98333">
                    <a:srgbClr val="FFC000"/>
                  </a:gs>
                  <a:gs pos="93000">
                    <a:srgbClr val="FFFF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圆角矩形 22"/>
              <p:cNvSpPr/>
              <p:nvPr>
                <p:custDataLst>
                  <p:tags r:id="rId12"/>
                </p:custDataLst>
              </p:nvPr>
            </p:nvSpPr>
            <p:spPr>
              <a:xfrm>
                <a:off x="1836951" y="1569766"/>
                <a:ext cx="5472608" cy="563090"/>
              </a:xfrm>
              <a:prstGeom prst="roundRect">
                <a:avLst>
                  <a:gd name="adj" fmla="val 50000"/>
                </a:avLst>
              </a:prstGeom>
              <a:gradFill flip="none" rotWithShape="1">
                <a:gsLst>
                  <a:gs pos="6000">
                    <a:srgbClr val="FA4006"/>
                  </a:gs>
                  <a:gs pos="100000">
                    <a:schemeClr val="bg1">
                      <a:alpha val="0"/>
                    </a:schemeClr>
                  </a:gs>
                  <a:gs pos="100000">
                    <a:srgbClr val="FFC000">
                      <a:alpha val="0"/>
                    </a:srgbClr>
                  </a:gs>
                </a:gsLst>
                <a:path path="rect">
                  <a:fillToRect l="100000" b="100000"/>
                </a:path>
                <a:tileRect t="-100000" r="-100000"/>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圆角矩形 23"/>
              <p:cNvSpPr/>
              <p:nvPr>
                <p:custDataLst>
                  <p:tags r:id="rId13"/>
                </p:custDataLst>
              </p:nvPr>
            </p:nvSpPr>
            <p:spPr>
              <a:xfrm>
                <a:off x="1836952" y="1569766"/>
                <a:ext cx="5472607" cy="563090"/>
              </a:xfrm>
              <a:prstGeom prst="roundRect">
                <a:avLst>
                  <a:gd name="adj" fmla="val 50000"/>
                </a:avLst>
              </a:prstGeom>
              <a:gradFill flip="none" rotWithShape="1">
                <a:gsLst>
                  <a:gs pos="0">
                    <a:srgbClr val="F5D26F"/>
                  </a:gs>
                  <a:gs pos="100000">
                    <a:schemeClr val="bg1">
                      <a:alpha val="0"/>
                    </a:schemeClr>
                  </a:gs>
                  <a:gs pos="55000">
                    <a:srgbClr val="FFC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35" name="组合 34"/>
            <p:cNvGrpSpPr/>
            <p:nvPr/>
          </p:nvGrpSpPr>
          <p:grpSpPr>
            <a:xfrm>
              <a:off x="4944072" y="2282455"/>
              <a:ext cx="299865" cy="299865"/>
              <a:chOff x="4252755" y="2619972"/>
              <a:chExt cx="409163" cy="409163"/>
            </a:xfrm>
          </p:grpSpPr>
          <p:sp>
            <p:nvSpPr>
              <p:cNvPr id="42" name="椭圆 41"/>
              <p:cNvSpPr/>
              <p:nvPr>
                <p:custDataLst>
                  <p:tags r:id="rId14"/>
                </p:custDataLst>
              </p:nvPr>
            </p:nvSpPr>
            <p:spPr>
              <a:xfrm>
                <a:off x="4252755" y="2619972"/>
                <a:ext cx="409163" cy="4091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grpSp>
            <p:nvGrpSpPr>
              <p:cNvPr id="37" name="组合 36"/>
              <p:cNvGrpSpPr/>
              <p:nvPr/>
            </p:nvGrpSpPr>
            <p:grpSpPr>
              <a:xfrm rot="1267204">
                <a:off x="4309455" y="2671937"/>
                <a:ext cx="301040" cy="301040"/>
                <a:chOff x="3518404" y="1580443"/>
                <a:chExt cx="1276350" cy="1276350"/>
              </a:xfrm>
            </p:grpSpPr>
            <p:sp>
              <p:nvSpPr>
                <p:cNvPr id="38" name="椭圆 37"/>
                <p:cNvSpPr/>
                <p:nvPr>
                  <p:custDataLst>
                    <p:tags r:id="rId15"/>
                  </p:custDataLst>
                </p:nvPr>
              </p:nvSpPr>
              <p:spPr bwMode="auto">
                <a:xfrm>
                  <a:off x="3518404" y="1580443"/>
                  <a:ext cx="1276350" cy="1276350"/>
                </a:xfrm>
                <a:prstGeom prst="ellipse">
                  <a:avLst/>
                </a:prstGeom>
                <a:gradFill flip="none" rotWithShape="1">
                  <a:gsLst>
                    <a:gs pos="0">
                      <a:srgbClr val="FFC000"/>
                    </a:gs>
                    <a:gs pos="47000">
                      <a:schemeClr val="accent6"/>
                    </a:gs>
                    <a:gs pos="82000">
                      <a:schemeClr val="accent6">
                        <a:lumMod val="75000"/>
                      </a:schemeClr>
                    </a:gs>
                  </a:gsLst>
                  <a:path path="circle">
                    <a:fillToRect r="100000" b="100000"/>
                  </a:path>
                  <a:tileRect l="-100000" t="-100000"/>
                </a:gradFill>
                <a:ln w="635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fontAlgn="auto">
                    <a:spcBef>
                      <a:spcPts val="0"/>
                    </a:spcBef>
                    <a:spcAft>
                      <a:spcPts val="0"/>
                    </a:spcAft>
                    <a:defRPr/>
                  </a:pPr>
                  <a:endParaRPr lang="zh-CN" altLang="en-US"/>
                </a:p>
              </p:txBody>
            </p:sp>
            <p:sp>
              <p:nvSpPr>
                <p:cNvPr id="39" name="椭圆 38"/>
                <p:cNvSpPr/>
                <p:nvPr>
                  <p:custDataLst>
                    <p:tags r:id="rId16"/>
                  </p:custDataLst>
                </p:nvPr>
              </p:nvSpPr>
              <p:spPr bwMode="auto">
                <a:xfrm rot="20122633">
                  <a:off x="3974016" y="2569456"/>
                  <a:ext cx="774700" cy="266700"/>
                </a:xfrm>
                <a:prstGeom prst="ellipse">
                  <a:avLst/>
                </a:prstGeom>
                <a:gradFill flip="none" rotWithShape="1">
                  <a:gsLst>
                    <a:gs pos="0">
                      <a:schemeClr val="bg1">
                        <a:alpha val="55000"/>
                      </a:schemeClr>
                    </a:gs>
                    <a:gs pos="50000">
                      <a:schemeClr val="bg1">
                        <a:shade val="67500"/>
                        <a:satMod val="115000"/>
                        <a:alpha val="12000"/>
                      </a:schemeClr>
                    </a:gs>
                    <a:gs pos="100000">
                      <a:schemeClr val="bg1">
                        <a:shade val="100000"/>
                        <a:satMod val="11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auto">
                    <a:spcBef>
                      <a:spcPts val="0"/>
                    </a:spcBef>
                    <a:spcAft>
                      <a:spcPts val="0"/>
                    </a:spcAft>
                    <a:defRPr/>
                  </a:pPr>
                  <a:endParaRPr lang="zh-CN" altLang="en-US"/>
                </a:p>
              </p:txBody>
            </p:sp>
            <p:sp>
              <p:nvSpPr>
                <p:cNvPr id="40" name="椭圆 39"/>
                <p:cNvSpPr/>
                <p:nvPr>
                  <p:custDataLst>
                    <p:tags r:id="rId17"/>
                  </p:custDataLst>
                </p:nvPr>
              </p:nvSpPr>
              <p:spPr bwMode="auto">
                <a:xfrm rot="912585">
                  <a:off x="3692475" y="1631589"/>
                  <a:ext cx="838059" cy="838059"/>
                </a:xfrm>
                <a:prstGeom prst="ellipse">
                  <a:avLst/>
                </a:prstGeom>
                <a:gradFill flip="none" rotWithShape="1">
                  <a:gsLst>
                    <a:gs pos="0">
                      <a:schemeClr val="bg1">
                        <a:alpha val="0"/>
                      </a:schemeClr>
                    </a:gs>
                    <a:gs pos="16000">
                      <a:schemeClr val="bg1">
                        <a:alpha val="51000"/>
                      </a:schemeClr>
                    </a:gs>
                    <a:gs pos="30000">
                      <a:schemeClr val="bg1">
                        <a:alpha val="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fontAlgn="auto">
                    <a:spcBef>
                      <a:spcPts val="0"/>
                    </a:spcBef>
                    <a:spcAft>
                      <a:spcPts val="0"/>
                    </a:spcAft>
                    <a:defRPr/>
                  </a:pPr>
                  <a:endParaRPr lang="zh-CN" altLang="en-US"/>
                </a:p>
              </p:txBody>
            </p:sp>
          </p:grpSp>
        </p:grpSp>
      </p:grpSp>
      <p:cxnSp>
        <p:nvCxnSpPr>
          <p:cNvPr id="44" name="直接连接符 43"/>
          <p:cNvCxnSpPr/>
          <p:nvPr>
            <p:custDataLst>
              <p:tags r:id="rId18"/>
            </p:custDataLst>
          </p:nvPr>
        </p:nvCxnSpPr>
        <p:spPr>
          <a:xfrm>
            <a:off x="4655210" y="3161670"/>
            <a:ext cx="1564606" cy="789486"/>
          </a:xfrm>
          <a:prstGeom prst="line">
            <a:avLst/>
          </a:prstGeom>
          <a:ln w="190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pSp>
        <p:nvGrpSpPr>
          <p:cNvPr id="47" name="组合 46"/>
          <p:cNvGrpSpPr/>
          <p:nvPr/>
        </p:nvGrpSpPr>
        <p:grpSpPr>
          <a:xfrm>
            <a:off x="6095365" y="3723005"/>
            <a:ext cx="5712460" cy="864870"/>
            <a:chOff x="4932041" y="2231036"/>
            <a:chExt cx="2304256" cy="436332"/>
          </a:xfrm>
        </p:grpSpPr>
        <p:grpSp>
          <p:nvGrpSpPr>
            <p:cNvPr id="49" name="组合 48"/>
            <p:cNvGrpSpPr/>
            <p:nvPr/>
          </p:nvGrpSpPr>
          <p:grpSpPr>
            <a:xfrm>
              <a:off x="4932041" y="2231036"/>
              <a:ext cx="2304256" cy="436332"/>
              <a:chOff x="1835696" y="1569766"/>
              <a:chExt cx="5473863" cy="593479"/>
            </a:xfrm>
          </p:grpSpPr>
          <p:sp>
            <p:nvSpPr>
              <p:cNvPr id="56" name="圆角矩形 55"/>
              <p:cNvSpPr/>
              <p:nvPr>
                <p:custDataLst>
                  <p:tags r:id="rId19"/>
                </p:custDataLst>
              </p:nvPr>
            </p:nvSpPr>
            <p:spPr>
              <a:xfrm>
                <a:off x="1835696" y="1600154"/>
                <a:ext cx="5472607" cy="563091"/>
              </a:xfrm>
              <a:prstGeom prst="roundRect">
                <a:avLst>
                  <a:gd name="adj" fmla="val 50000"/>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7" name="圆角矩形 56"/>
              <p:cNvSpPr/>
              <p:nvPr>
                <p:custDataLst>
                  <p:tags r:id="rId20"/>
                </p:custDataLst>
              </p:nvPr>
            </p:nvSpPr>
            <p:spPr>
              <a:xfrm>
                <a:off x="1836952" y="1569766"/>
                <a:ext cx="5472607" cy="563090"/>
              </a:xfrm>
              <a:prstGeom prst="roundRect">
                <a:avLst>
                  <a:gd name="adj" fmla="val 50000"/>
                </a:avLst>
              </a:prstGeom>
              <a:gradFill>
                <a:gsLst>
                  <a:gs pos="1000">
                    <a:srgbClr val="FFFF00"/>
                  </a:gs>
                  <a:gs pos="14000">
                    <a:srgbClr val="FFC000"/>
                  </a:gs>
                  <a:gs pos="98333">
                    <a:srgbClr val="FFC000"/>
                  </a:gs>
                  <a:gs pos="93000">
                    <a:srgbClr val="FFFF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8" name="圆角矩形 57"/>
              <p:cNvSpPr/>
              <p:nvPr>
                <p:custDataLst>
                  <p:tags r:id="rId21"/>
                </p:custDataLst>
              </p:nvPr>
            </p:nvSpPr>
            <p:spPr>
              <a:xfrm>
                <a:off x="1836951" y="1569766"/>
                <a:ext cx="5472608" cy="563090"/>
              </a:xfrm>
              <a:prstGeom prst="roundRect">
                <a:avLst>
                  <a:gd name="adj" fmla="val 50000"/>
                </a:avLst>
              </a:prstGeom>
              <a:gradFill flip="none" rotWithShape="1">
                <a:gsLst>
                  <a:gs pos="6000">
                    <a:srgbClr val="FA4006"/>
                  </a:gs>
                  <a:gs pos="100000">
                    <a:schemeClr val="bg1">
                      <a:alpha val="0"/>
                    </a:schemeClr>
                  </a:gs>
                  <a:gs pos="100000">
                    <a:srgbClr val="FFC000">
                      <a:alpha val="0"/>
                    </a:srgbClr>
                  </a:gs>
                </a:gsLst>
                <a:path path="rect">
                  <a:fillToRect l="100000" b="100000"/>
                </a:path>
                <a:tileRect t="-100000" r="-100000"/>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9" name="圆角矩形 58"/>
              <p:cNvSpPr/>
              <p:nvPr>
                <p:custDataLst>
                  <p:tags r:id="rId22"/>
                </p:custDataLst>
              </p:nvPr>
            </p:nvSpPr>
            <p:spPr>
              <a:xfrm>
                <a:off x="1836952" y="1569766"/>
                <a:ext cx="5472607" cy="563090"/>
              </a:xfrm>
              <a:prstGeom prst="roundRect">
                <a:avLst>
                  <a:gd name="adj" fmla="val 50000"/>
                </a:avLst>
              </a:prstGeom>
              <a:gradFill flip="none" rotWithShape="1">
                <a:gsLst>
                  <a:gs pos="0">
                    <a:srgbClr val="F5D26F"/>
                  </a:gs>
                  <a:gs pos="100000">
                    <a:schemeClr val="bg1">
                      <a:alpha val="0"/>
                    </a:schemeClr>
                  </a:gs>
                  <a:gs pos="55000">
                    <a:srgbClr val="FFC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50" name="组合 49"/>
            <p:cNvGrpSpPr/>
            <p:nvPr/>
          </p:nvGrpSpPr>
          <p:grpSpPr>
            <a:xfrm>
              <a:off x="4944072" y="2282455"/>
              <a:ext cx="299865" cy="299865"/>
              <a:chOff x="4252755" y="2619972"/>
              <a:chExt cx="409163" cy="409163"/>
            </a:xfrm>
          </p:grpSpPr>
          <p:sp>
            <p:nvSpPr>
              <p:cNvPr id="51" name="椭圆 50"/>
              <p:cNvSpPr/>
              <p:nvPr>
                <p:custDataLst>
                  <p:tags r:id="rId23"/>
                </p:custDataLst>
              </p:nvPr>
            </p:nvSpPr>
            <p:spPr>
              <a:xfrm>
                <a:off x="4252755" y="2619972"/>
                <a:ext cx="409163" cy="4091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grpSp>
            <p:nvGrpSpPr>
              <p:cNvPr id="52" name="组合 51"/>
              <p:cNvGrpSpPr/>
              <p:nvPr/>
            </p:nvGrpSpPr>
            <p:grpSpPr>
              <a:xfrm rot="1267204">
                <a:off x="4309455" y="2671937"/>
                <a:ext cx="301040" cy="301040"/>
                <a:chOff x="3518404" y="1580443"/>
                <a:chExt cx="1276350" cy="1276350"/>
              </a:xfrm>
            </p:grpSpPr>
            <p:sp>
              <p:nvSpPr>
                <p:cNvPr id="53" name="椭圆 52"/>
                <p:cNvSpPr/>
                <p:nvPr>
                  <p:custDataLst>
                    <p:tags r:id="rId24"/>
                  </p:custDataLst>
                </p:nvPr>
              </p:nvSpPr>
              <p:spPr bwMode="auto">
                <a:xfrm>
                  <a:off x="3518404" y="1580443"/>
                  <a:ext cx="1276350" cy="1276350"/>
                </a:xfrm>
                <a:prstGeom prst="ellipse">
                  <a:avLst/>
                </a:prstGeom>
                <a:gradFill flip="none" rotWithShape="1">
                  <a:gsLst>
                    <a:gs pos="0">
                      <a:srgbClr val="FFC000"/>
                    </a:gs>
                    <a:gs pos="47000">
                      <a:schemeClr val="accent6"/>
                    </a:gs>
                    <a:gs pos="82000">
                      <a:schemeClr val="accent6">
                        <a:lumMod val="75000"/>
                      </a:schemeClr>
                    </a:gs>
                  </a:gsLst>
                  <a:path path="circle">
                    <a:fillToRect r="100000" b="100000"/>
                  </a:path>
                  <a:tileRect l="-100000" t="-100000"/>
                </a:gradFill>
                <a:ln w="635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fontAlgn="auto">
                    <a:spcBef>
                      <a:spcPts val="0"/>
                    </a:spcBef>
                    <a:spcAft>
                      <a:spcPts val="0"/>
                    </a:spcAft>
                    <a:defRPr/>
                  </a:pPr>
                  <a:endParaRPr lang="zh-CN" altLang="en-US"/>
                </a:p>
              </p:txBody>
            </p:sp>
            <p:sp>
              <p:nvSpPr>
                <p:cNvPr id="54" name="椭圆 53"/>
                <p:cNvSpPr/>
                <p:nvPr>
                  <p:custDataLst>
                    <p:tags r:id="rId25"/>
                  </p:custDataLst>
                </p:nvPr>
              </p:nvSpPr>
              <p:spPr bwMode="auto">
                <a:xfrm rot="20122633">
                  <a:off x="3974016" y="2569456"/>
                  <a:ext cx="774700" cy="266700"/>
                </a:xfrm>
                <a:prstGeom prst="ellipse">
                  <a:avLst/>
                </a:prstGeom>
                <a:gradFill flip="none" rotWithShape="1">
                  <a:gsLst>
                    <a:gs pos="0">
                      <a:schemeClr val="bg1">
                        <a:alpha val="55000"/>
                      </a:schemeClr>
                    </a:gs>
                    <a:gs pos="50000">
                      <a:schemeClr val="bg1">
                        <a:shade val="67500"/>
                        <a:satMod val="115000"/>
                        <a:alpha val="12000"/>
                      </a:schemeClr>
                    </a:gs>
                    <a:gs pos="100000">
                      <a:schemeClr val="bg1">
                        <a:shade val="100000"/>
                        <a:satMod val="11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auto">
                    <a:spcBef>
                      <a:spcPts val="0"/>
                    </a:spcBef>
                    <a:spcAft>
                      <a:spcPts val="0"/>
                    </a:spcAft>
                    <a:defRPr/>
                  </a:pPr>
                  <a:endParaRPr lang="zh-CN" altLang="en-US"/>
                </a:p>
              </p:txBody>
            </p:sp>
            <p:sp>
              <p:nvSpPr>
                <p:cNvPr id="55" name="椭圆 54"/>
                <p:cNvSpPr/>
                <p:nvPr>
                  <p:custDataLst>
                    <p:tags r:id="rId26"/>
                  </p:custDataLst>
                </p:nvPr>
              </p:nvSpPr>
              <p:spPr bwMode="auto">
                <a:xfrm rot="912585">
                  <a:off x="3692475" y="1631589"/>
                  <a:ext cx="838059" cy="838059"/>
                </a:xfrm>
                <a:prstGeom prst="ellipse">
                  <a:avLst/>
                </a:prstGeom>
                <a:gradFill flip="none" rotWithShape="1">
                  <a:gsLst>
                    <a:gs pos="0">
                      <a:schemeClr val="bg1">
                        <a:alpha val="0"/>
                      </a:schemeClr>
                    </a:gs>
                    <a:gs pos="16000">
                      <a:schemeClr val="bg1">
                        <a:alpha val="51000"/>
                      </a:schemeClr>
                    </a:gs>
                    <a:gs pos="30000">
                      <a:schemeClr val="bg1">
                        <a:alpha val="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fontAlgn="auto">
                    <a:spcBef>
                      <a:spcPts val="0"/>
                    </a:spcBef>
                    <a:spcAft>
                      <a:spcPts val="0"/>
                    </a:spcAft>
                    <a:defRPr/>
                  </a:pPr>
                  <a:endParaRPr lang="zh-CN" altLang="en-US"/>
                </a:p>
              </p:txBody>
            </p:sp>
          </p:grpSp>
        </p:grpSp>
      </p:grpSp>
      <p:cxnSp>
        <p:nvCxnSpPr>
          <p:cNvPr id="64" name="直接连接符 63"/>
          <p:cNvCxnSpPr/>
          <p:nvPr>
            <p:custDataLst>
              <p:tags r:id="rId27"/>
            </p:custDataLst>
          </p:nvPr>
        </p:nvCxnSpPr>
        <p:spPr>
          <a:xfrm>
            <a:off x="4155935" y="3447497"/>
            <a:ext cx="963931" cy="1874413"/>
          </a:xfrm>
          <a:prstGeom prst="line">
            <a:avLst/>
          </a:prstGeom>
          <a:ln w="190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pSp>
        <p:nvGrpSpPr>
          <p:cNvPr id="66" name="组合 65"/>
          <p:cNvGrpSpPr/>
          <p:nvPr/>
        </p:nvGrpSpPr>
        <p:grpSpPr>
          <a:xfrm>
            <a:off x="4961255" y="5106035"/>
            <a:ext cx="6813550" cy="1145540"/>
            <a:chOff x="4932041" y="2231036"/>
            <a:chExt cx="2304256" cy="436332"/>
          </a:xfrm>
        </p:grpSpPr>
        <p:grpSp>
          <p:nvGrpSpPr>
            <p:cNvPr id="68" name="组合 67"/>
            <p:cNvGrpSpPr/>
            <p:nvPr/>
          </p:nvGrpSpPr>
          <p:grpSpPr>
            <a:xfrm>
              <a:off x="4932041" y="2231036"/>
              <a:ext cx="2304256" cy="436332"/>
              <a:chOff x="1835696" y="1569766"/>
              <a:chExt cx="5473863" cy="593479"/>
            </a:xfrm>
          </p:grpSpPr>
          <p:sp>
            <p:nvSpPr>
              <p:cNvPr id="75" name="圆角矩形 74"/>
              <p:cNvSpPr/>
              <p:nvPr>
                <p:custDataLst>
                  <p:tags r:id="rId28"/>
                </p:custDataLst>
              </p:nvPr>
            </p:nvSpPr>
            <p:spPr>
              <a:xfrm>
                <a:off x="1835696" y="1600154"/>
                <a:ext cx="5472607" cy="563091"/>
              </a:xfrm>
              <a:prstGeom prst="roundRect">
                <a:avLst>
                  <a:gd name="adj" fmla="val 50000"/>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6" name="圆角矩形 75"/>
              <p:cNvSpPr/>
              <p:nvPr>
                <p:custDataLst>
                  <p:tags r:id="rId29"/>
                </p:custDataLst>
              </p:nvPr>
            </p:nvSpPr>
            <p:spPr>
              <a:xfrm>
                <a:off x="1836952" y="1569766"/>
                <a:ext cx="5472607" cy="563090"/>
              </a:xfrm>
              <a:prstGeom prst="roundRect">
                <a:avLst>
                  <a:gd name="adj" fmla="val 50000"/>
                </a:avLst>
              </a:prstGeom>
              <a:gradFill>
                <a:gsLst>
                  <a:gs pos="1000">
                    <a:srgbClr val="FFFF00"/>
                  </a:gs>
                  <a:gs pos="14000">
                    <a:srgbClr val="FFC000"/>
                  </a:gs>
                  <a:gs pos="98333">
                    <a:srgbClr val="FFC000"/>
                  </a:gs>
                  <a:gs pos="93000">
                    <a:srgbClr val="FFFF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7" name="圆角矩形 76"/>
              <p:cNvSpPr/>
              <p:nvPr>
                <p:custDataLst>
                  <p:tags r:id="rId30"/>
                </p:custDataLst>
              </p:nvPr>
            </p:nvSpPr>
            <p:spPr>
              <a:xfrm>
                <a:off x="1836951" y="1569766"/>
                <a:ext cx="5472608" cy="563090"/>
              </a:xfrm>
              <a:prstGeom prst="roundRect">
                <a:avLst>
                  <a:gd name="adj" fmla="val 50000"/>
                </a:avLst>
              </a:prstGeom>
              <a:gradFill flip="none" rotWithShape="1">
                <a:gsLst>
                  <a:gs pos="6000">
                    <a:srgbClr val="FA4006"/>
                  </a:gs>
                  <a:gs pos="100000">
                    <a:schemeClr val="bg1">
                      <a:alpha val="0"/>
                    </a:schemeClr>
                  </a:gs>
                  <a:gs pos="100000">
                    <a:srgbClr val="FFC000">
                      <a:alpha val="0"/>
                    </a:srgbClr>
                  </a:gs>
                </a:gsLst>
                <a:path path="rect">
                  <a:fillToRect l="100000" b="100000"/>
                </a:path>
                <a:tileRect t="-100000" r="-100000"/>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8" name="圆角矩形 77"/>
              <p:cNvSpPr/>
              <p:nvPr>
                <p:custDataLst>
                  <p:tags r:id="rId31"/>
                </p:custDataLst>
              </p:nvPr>
            </p:nvSpPr>
            <p:spPr>
              <a:xfrm>
                <a:off x="1836952" y="1569766"/>
                <a:ext cx="5472607" cy="563090"/>
              </a:xfrm>
              <a:prstGeom prst="roundRect">
                <a:avLst>
                  <a:gd name="adj" fmla="val 50000"/>
                </a:avLst>
              </a:prstGeom>
              <a:gradFill flip="none" rotWithShape="1">
                <a:gsLst>
                  <a:gs pos="0">
                    <a:srgbClr val="F5D26F"/>
                  </a:gs>
                  <a:gs pos="100000">
                    <a:schemeClr val="bg1">
                      <a:alpha val="0"/>
                    </a:schemeClr>
                  </a:gs>
                  <a:gs pos="55000">
                    <a:srgbClr val="FFC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69" name="组合 68"/>
            <p:cNvGrpSpPr/>
            <p:nvPr/>
          </p:nvGrpSpPr>
          <p:grpSpPr>
            <a:xfrm>
              <a:off x="4944072" y="2282455"/>
              <a:ext cx="299865" cy="299865"/>
              <a:chOff x="4252755" y="2619972"/>
              <a:chExt cx="409163" cy="409163"/>
            </a:xfrm>
          </p:grpSpPr>
          <p:sp>
            <p:nvSpPr>
              <p:cNvPr id="70" name="椭圆 69"/>
              <p:cNvSpPr/>
              <p:nvPr>
                <p:custDataLst>
                  <p:tags r:id="rId32"/>
                </p:custDataLst>
              </p:nvPr>
            </p:nvSpPr>
            <p:spPr>
              <a:xfrm>
                <a:off x="4252755" y="2619972"/>
                <a:ext cx="409163" cy="4091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grpSp>
            <p:nvGrpSpPr>
              <p:cNvPr id="71" name="组合 70"/>
              <p:cNvGrpSpPr/>
              <p:nvPr/>
            </p:nvGrpSpPr>
            <p:grpSpPr>
              <a:xfrm rot="1267204">
                <a:off x="4309455" y="2671937"/>
                <a:ext cx="301040" cy="301040"/>
                <a:chOff x="3518404" y="1580443"/>
                <a:chExt cx="1276350" cy="1276350"/>
              </a:xfrm>
            </p:grpSpPr>
            <p:sp>
              <p:nvSpPr>
                <p:cNvPr id="72" name="椭圆 71"/>
                <p:cNvSpPr/>
                <p:nvPr>
                  <p:custDataLst>
                    <p:tags r:id="rId33"/>
                  </p:custDataLst>
                </p:nvPr>
              </p:nvSpPr>
              <p:spPr bwMode="auto">
                <a:xfrm>
                  <a:off x="3518404" y="1580443"/>
                  <a:ext cx="1276350" cy="1276350"/>
                </a:xfrm>
                <a:prstGeom prst="ellipse">
                  <a:avLst/>
                </a:prstGeom>
                <a:gradFill flip="none" rotWithShape="1">
                  <a:gsLst>
                    <a:gs pos="0">
                      <a:srgbClr val="FFC000"/>
                    </a:gs>
                    <a:gs pos="47000">
                      <a:schemeClr val="accent6"/>
                    </a:gs>
                    <a:gs pos="82000">
                      <a:schemeClr val="accent6">
                        <a:lumMod val="75000"/>
                      </a:schemeClr>
                    </a:gs>
                  </a:gsLst>
                  <a:path path="circle">
                    <a:fillToRect r="100000" b="100000"/>
                  </a:path>
                  <a:tileRect l="-100000" t="-100000"/>
                </a:gradFill>
                <a:ln w="635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fontAlgn="auto">
                    <a:spcBef>
                      <a:spcPts val="0"/>
                    </a:spcBef>
                    <a:spcAft>
                      <a:spcPts val="0"/>
                    </a:spcAft>
                    <a:defRPr/>
                  </a:pPr>
                  <a:endParaRPr lang="zh-CN" altLang="en-US"/>
                </a:p>
              </p:txBody>
            </p:sp>
            <p:sp>
              <p:nvSpPr>
                <p:cNvPr id="73" name="椭圆 72"/>
                <p:cNvSpPr/>
                <p:nvPr>
                  <p:custDataLst>
                    <p:tags r:id="rId34"/>
                  </p:custDataLst>
                </p:nvPr>
              </p:nvSpPr>
              <p:spPr bwMode="auto">
                <a:xfrm rot="20122633">
                  <a:off x="3974016" y="2569456"/>
                  <a:ext cx="774700" cy="266700"/>
                </a:xfrm>
                <a:prstGeom prst="ellipse">
                  <a:avLst/>
                </a:prstGeom>
                <a:gradFill flip="none" rotWithShape="1">
                  <a:gsLst>
                    <a:gs pos="0">
                      <a:schemeClr val="bg1">
                        <a:alpha val="55000"/>
                      </a:schemeClr>
                    </a:gs>
                    <a:gs pos="50000">
                      <a:schemeClr val="bg1">
                        <a:shade val="67500"/>
                        <a:satMod val="115000"/>
                        <a:alpha val="12000"/>
                      </a:schemeClr>
                    </a:gs>
                    <a:gs pos="100000">
                      <a:schemeClr val="bg1">
                        <a:shade val="100000"/>
                        <a:satMod val="11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auto">
                    <a:spcBef>
                      <a:spcPts val="0"/>
                    </a:spcBef>
                    <a:spcAft>
                      <a:spcPts val="0"/>
                    </a:spcAft>
                    <a:defRPr/>
                  </a:pPr>
                  <a:endParaRPr lang="zh-CN" altLang="en-US"/>
                </a:p>
              </p:txBody>
            </p:sp>
            <p:sp>
              <p:nvSpPr>
                <p:cNvPr id="74" name="椭圆 73"/>
                <p:cNvSpPr/>
                <p:nvPr>
                  <p:custDataLst>
                    <p:tags r:id="rId35"/>
                  </p:custDataLst>
                </p:nvPr>
              </p:nvSpPr>
              <p:spPr bwMode="auto">
                <a:xfrm rot="912585">
                  <a:off x="3692475" y="1631589"/>
                  <a:ext cx="838059" cy="838059"/>
                </a:xfrm>
                <a:prstGeom prst="ellipse">
                  <a:avLst/>
                </a:prstGeom>
                <a:gradFill flip="none" rotWithShape="1">
                  <a:gsLst>
                    <a:gs pos="0">
                      <a:schemeClr val="bg1">
                        <a:alpha val="0"/>
                      </a:schemeClr>
                    </a:gs>
                    <a:gs pos="16000">
                      <a:schemeClr val="bg1">
                        <a:alpha val="51000"/>
                      </a:schemeClr>
                    </a:gs>
                    <a:gs pos="30000">
                      <a:schemeClr val="bg1">
                        <a:alpha val="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fontAlgn="auto">
                    <a:spcBef>
                      <a:spcPts val="0"/>
                    </a:spcBef>
                    <a:spcAft>
                      <a:spcPts val="0"/>
                    </a:spcAft>
                    <a:defRPr/>
                  </a:pPr>
                  <a:endParaRPr lang="zh-CN" altLang="en-US"/>
                </a:p>
              </p:txBody>
            </p:sp>
          </p:grpSp>
        </p:grpSp>
      </p:grpSp>
      <p:sp>
        <p:nvSpPr>
          <p:cNvPr id="79" name="TextBox 78"/>
          <p:cNvSpPr txBox="1"/>
          <p:nvPr>
            <p:custDataLst>
              <p:tags r:id="rId36"/>
            </p:custDataLst>
          </p:nvPr>
        </p:nvSpPr>
        <p:spPr>
          <a:xfrm>
            <a:off x="7499985" y="2409190"/>
            <a:ext cx="3887470" cy="706755"/>
          </a:xfrm>
          <a:prstGeom prst="rect">
            <a:avLst/>
          </a:prstGeom>
          <a:noFill/>
        </p:spPr>
        <p:txBody>
          <a:bodyPr wrap="square" rtlCol="0">
            <a:spAutoFit/>
          </a:bodyPr>
          <a:p>
            <a:r>
              <a:rPr lang="zh-CN" altLang="en-US" sz="2000" b="1" dirty="0" smtClean="0">
                <a:solidFill>
                  <a:schemeClr val="bg1"/>
                </a:solidFill>
                <a:latin typeface="微软雅黑" panose="020B0503020204020204" pitchFamily="34" charset="-122"/>
                <a:ea typeface="微软雅黑" panose="020B0503020204020204" pitchFamily="34" charset="-122"/>
              </a:rPr>
              <a:t>受让方在受让专利所有权时，必须许可出让方使用</a:t>
            </a:r>
            <a:endParaRPr lang="zh-CN" altLang="en-US" sz="2000" b="1" dirty="0" smtClean="0">
              <a:solidFill>
                <a:schemeClr val="bg1"/>
              </a:solidFill>
              <a:latin typeface="微软雅黑" panose="020B0503020204020204" pitchFamily="34" charset="-122"/>
              <a:ea typeface="微软雅黑" panose="020B0503020204020204" pitchFamily="34" charset="-122"/>
            </a:endParaRPr>
          </a:p>
        </p:txBody>
      </p:sp>
      <p:sp>
        <p:nvSpPr>
          <p:cNvPr id="80" name="TextBox 79"/>
          <p:cNvSpPr txBox="1"/>
          <p:nvPr>
            <p:custDataLst>
              <p:tags r:id="rId37"/>
            </p:custDataLst>
          </p:nvPr>
        </p:nvSpPr>
        <p:spPr>
          <a:xfrm>
            <a:off x="6671945" y="3767455"/>
            <a:ext cx="5102860" cy="706755"/>
          </a:xfrm>
          <a:prstGeom prst="rect">
            <a:avLst/>
          </a:prstGeom>
          <a:noFill/>
        </p:spPr>
        <p:txBody>
          <a:bodyPr wrap="square" rtlCol="0">
            <a:spAutoFit/>
          </a:bodyPr>
          <a:p>
            <a:r>
              <a:rPr lang="zh-CN" altLang="en-US" sz="2000" b="1" dirty="0">
                <a:solidFill>
                  <a:schemeClr val="bg1"/>
                </a:solidFill>
                <a:latin typeface="微软雅黑" panose="020B0503020204020204" pitchFamily="34" charset="-122"/>
                <a:ea typeface="微软雅黑" panose="020B0503020204020204" pitchFamily="34" charset="-122"/>
              </a:rPr>
              <a:t>已经将专利许可给第三方，现在要将该专利转让给其他方</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81" name="TextBox 80"/>
          <p:cNvSpPr txBox="1"/>
          <p:nvPr>
            <p:custDataLst>
              <p:tags r:id="rId38"/>
            </p:custDataLst>
          </p:nvPr>
        </p:nvSpPr>
        <p:spPr>
          <a:xfrm>
            <a:off x="5857240" y="5324475"/>
            <a:ext cx="5917565" cy="706755"/>
          </a:xfrm>
          <a:prstGeom prst="rect">
            <a:avLst/>
          </a:prstGeom>
          <a:noFill/>
        </p:spPr>
        <p:txBody>
          <a:bodyPr wrap="square" rtlCol="0">
            <a:spAutoFit/>
          </a:bodyPr>
          <a:p>
            <a:r>
              <a:rPr lang="zh-CN" altLang="en-US" sz="2000" b="1" dirty="0" smtClean="0">
                <a:solidFill>
                  <a:schemeClr val="bg1"/>
                </a:solidFill>
                <a:latin typeface="微软雅黑" panose="020B0503020204020204" pitchFamily="34" charset="-122"/>
                <a:ea typeface="微软雅黑" panose="020B0503020204020204" pitchFamily="34" charset="-122"/>
              </a:rPr>
              <a:t>已经许可他人使用，现在要将该专利进行质押目的的评估等</a:t>
            </a:r>
            <a:endParaRPr lang="zh-CN" altLang="en-US" sz="2000" b="1" dirty="0" smtClean="0">
              <a:solidFill>
                <a:schemeClr val="bg1"/>
              </a:solidFill>
              <a:latin typeface="微软雅黑" panose="020B0503020204020204" pitchFamily="34" charset="-122"/>
              <a:ea typeface="微软雅黑" panose="020B0503020204020204" pitchFamily="34" charset="-122"/>
            </a:endParaRPr>
          </a:p>
        </p:txBody>
      </p:sp>
      <p:sp>
        <p:nvSpPr>
          <p:cNvPr id="85" name="Text Box 39"/>
          <p:cNvSpPr txBox="1">
            <a:spLocks noChangeArrowheads="1"/>
          </p:cNvSpPr>
          <p:nvPr>
            <p:custDataLst>
              <p:tags r:id="rId39"/>
            </p:custDataLst>
          </p:nvPr>
        </p:nvSpPr>
        <p:spPr bwMode="auto">
          <a:xfrm>
            <a:off x="3121660" y="2132330"/>
            <a:ext cx="2044700" cy="607695"/>
          </a:xfrm>
          <a:prstGeom prst="rect">
            <a:avLst/>
          </a:prstGeom>
          <a:noFill/>
          <a:ln w="9525">
            <a:noFill/>
            <a:miter lim="800000"/>
          </a:ln>
        </p:spPr>
        <p:txBody>
          <a:bodyPr wrap="square">
            <a:spAutoFit/>
          </a:bodyPr>
          <a:p>
            <a:pPr algn="ctr" fontAlgn="auto">
              <a:lnSpc>
                <a:spcPct val="120000"/>
              </a:lnSpc>
              <a:spcBef>
                <a:spcPts val="0"/>
              </a:spcBef>
              <a:spcAft>
                <a:spcPts val="0"/>
              </a:spcAft>
              <a:defRPr/>
            </a:pPr>
            <a:r>
              <a:rPr lang="zh-CN" altLang="en-US" sz="2800" b="1" dirty="0">
                <a:solidFill>
                  <a:schemeClr val="accent6">
                    <a:lumMod val="75000"/>
                  </a:schemeClr>
                </a:solidFill>
                <a:latin typeface="微软雅黑" panose="020B0503020204020204" pitchFamily="34" charset="-122"/>
                <a:ea typeface="微软雅黑" panose="020B0503020204020204" pitchFamily="34" charset="-122"/>
              </a:rPr>
              <a:t>专利所有权</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18446" name="矩形 6"/>
          <p:cNvSpPr/>
          <p:nvPr>
            <p:custDataLst>
              <p:tags r:id="rId1"/>
            </p:custDataLst>
          </p:nvPr>
        </p:nvSpPr>
        <p:spPr>
          <a:xfrm>
            <a:off x="9048115" y="4797108"/>
            <a:ext cx="1554480" cy="645160"/>
          </a:xfrm>
          <a:prstGeom prst="rect">
            <a:avLst/>
          </a:prstGeom>
          <a:noFill/>
          <a:ln w="9525">
            <a:noFill/>
          </a:ln>
        </p:spPr>
        <p:txBody>
          <a:bodyPr wrap="non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1778635" y="981075"/>
            <a:ext cx="680085"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核实专利权的有效性</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3"/>
            </p:custDataLst>
          </p:nvPr>
        </p:nvSpPr>
        <p:spPr>
          <a:xfrm>
            <a:off x="834708" y="2384903"/>
            <a:ext cx="649287" cy="2676525"/>
          </a:xfrm>
          <a:prstGeom prst="rect">
            <a:avLst/>
          </a:prstGeom>
          <a:noFill/>
          <a:ln w="9525">
            <a:noFill/>
          </a:ln>
        </p:spPr>
        <p:txBody>
          <a:bodyPr lIns="144000" rIns="72000" anchor="ctr" anchorCtr="0">
            <a:sp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专利与专利权</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矩形 8"/>
          <p:cNvSpPr/>
          <p:nvPr>
            <p:custDataLst>
              <p:tags r:id="rId4"/>
            </p:custDataLst>
          </p:nvPr>
        </p:nvSpPr>
        <p:spPr>
          <a:xfrm>
            <a:off x="5973445" y="4347845"/>
            <a:ext cx="2729230" cy="935990"/>
          </a:xfrm>
          <a:custGeom>
            <a:avLst/>
            <a:gdLst/>
            <a:ahLst/>
            <a:cxnLst/>
            <a:rect l="l" t="t" r="r" b="b"/>
            <a:pathLst>
              <a:path w="2232248" h="1008112">
                <a:moveTo>
                  <a:pt x="0" y="0"/>
                </a:moveTo>
                <a:lnTo>
                  <a:pt x="2232248" y="0"/>
                </a:lnTo>
                <a:lnTo>
                  <a:pt x="2232248" y="1008112"/>
                </a:lnTo>
                <a:lnTo>
                  <a:pt x="0" y="1008112"/>
                </a:lnTo>
                <a:close/>
              </a:path>
            </a:pathLst>
          </a:custGeom>
          <a:gradFill flip="none" rotWithShape="1">
            <a:gsLst>
              <a:gs pos="33000">
                <a:srgbClr val="F67412"/>
              </a:gs>
              <a:gs pos="100000">
                <a:srgbClr val="FFFF00"/>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矩形 8"/>
          <p:cNvSpPr/>
          <p:nvPr>
            <p:custDataLst>
              <p:tags r:id="rId5"/>
            </p:custDataLst>
          </p:nvPr>
        </p:nvSpPr>
        <p:spPr>
          <a:xfrm>
            <a:off x="3227705" y="4635500"/>
            <a:ext cx="2721610" cy="648335"/>
          </a:xfrm>
          <a:custGeom>
            <a:avLst/>
            <a:gdLst/>
            <a:ahLst/>
            <a:cxnLst/>
            <a:rect l="l" t="t" r="r" b="b"/>
            <a:pathLst>
              <a:path w="2232248" h="1008112">
                <a:moveTo>
                  <a:pt x="0" y="0"/>
                </a:moveTo>
                <a:lnTo>
                  <a:pt x="2232248" y="0"/>
                </a:lnTo>
                <a:lnTo>
                  <a:pt x="2232248" y="1008112"/>
                </a:lnTo>
                <a:lnTo>
                  <a:pt x="0" y="1008112"/>
                </a:lnTo>
                <a:close/>
              </a:path>
            </a:pathLst>
          </a:custGeom>
          <a:gradFill flip="none" rotWithShape="1">
            <a:gsLst>
              <a:gs pos="33000">
                <a:srgbClr val="FB4B05"/>
              </a:gs>
              <a:gs pos="100000">
                <a:srgbClr val="FFC000"/>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TextBox 14"/>
          <p:cNvSpPr txBox="1"/>
          <p:nvPr>
            <p:custDataLst>
              <p:tags r:id="rId6"/>
            </p:custDataLst>
          </p:nvPr>
        </p:nvSpPr>
        <p:spPr>
          <a:xfrm>
            <a:off x="6387627" y="3267462"/>
            <a:ext cx="1175636" cy="369332"/>
          </a:xfrm>
          <a:prstGeom prst="rect">
            <a:avLst/>
          </a:prstGeom>
          <a:noFill/>
        </p:spPr>
        <p:txBody>
          <a:bodyPr wrap="square" rtlCol="0">
            <a:spAutoFit/>
          </a:bodyPr>
          <a:p>
            <a:r>
              <a:rPr lang="zh-CN" altLang="en-US" b="1" dirty="0" smtClean="0">
                <a:solidFill>
                  <a:schemeClr val="bg1"/>
                </a:solidFill>
                <a:latin typeface="微软雅黑" panose="020B0503020204020204" pitchFamily="34" charset="-122"/>
                <a:ea typeface="微软雅黑" panose="020B0503020204020204" pitchFamily="34" charset="-122"/>
              </a:rPr>
              <a:t>您的标题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6" name="TextBox 15"/>
          <p:cNvSpPr txBox="1"/>
          <p:nvPr>
            <p:custDataLst>
              <p:tags r:id="rId7"/>
            </p:custDataLst>
          </p:nvPr>
        </p:nvSpPr>
        <p:spPr>
          <a:xfrm>
            <a:off x="3667125" y="2313305"/>
            <a:ext cx="2054860" cy="1738630"/>
          </a:xfrm>
          <a:prstGeom prst="rect">
            <a:avLst/>
          </a:prstGeom>
          <a:noFill/>
        </p:spPr>
        <p:txBody>
          <a:bodyPr wrap="square" rtlCol="0">
            <a:noAutofit/>
          </a:bodyPr>
          <a:p>
            <a:pPr>
              <a:lnSpc>
                <a:spcPct val="13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对专利权的核实，不能仅凭“专利证书”确认该专利的有效性。</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矩形 8"/>
          <p:cNvSpPr/>
          <p:nvPr>
            <p:custDataLst>
              <p:tags r:id="rId8"/>
            </p:custDataLst>
          </p:nvPr>
        </p:nvSpPr>
        <p:spPr>
          <a:xfrm>
            <a:off x="8736330" y="4237355"/>
            <a:ext cx="2651125" cy="1046480"/>
          </a:xfrm>
          <a:custGeom>
            <a:avLst/>
            <a:gdLst/>
            <a:ahLst/>
            <a:cxnLst/>
            <a:rect l="l" t="t" r="r" b="b"/>
            <a:pathLst>
              <a:path w="2232248" h="1008112">
                <a:moveTo>
                  <a:pt x="0" y="0"/>
                </a:moveTo>
                <a:lnTo>
                  <a:pt x="2232248" y="0"/>
                </a:lnTo>
                <a:lnTo>
                  <a:pt x="2232248" y="1008112"/>
                </a:lnTo>
                <a:lnTo>
                  <a:pt x="0" y="1008112"/>
                </a:lnTo>
                <a:close/>
              </a:path>
            </a:pathLst>
          </a:custGeom>
          <a:gradFill flip="none" rotWithShape="1">
            <a:gsLst>
              <a:gs pos="33000">
                <a:srgbClr val="D07E06"/>
              </a:gs>
              <a:gs pos="100000">
                <a:srgbClr val="FFFF00"/>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9" name="组合 18"/>
          <p:cNvGrpSpPr/>
          <p:nvPr/>
        </p:nvGrpSpPr>
        <p:grpSpPr>
          <a:xfrm>
            <a:off x="3230245" y="2293620"/>
            <a:ext cx="8235950" cy="2990215"/>
            <a:chOff x="827584" y="2132856"/>
            <a:chExt cx="6694057" cy="2304256"/>
          </a:xfrm>
        </p:grpSpPr>
        <p:cxnSp>
          <p:nvCxnSpPr>
            <p:cNvPr id="18" name="直接连接符 17"/>
            <p:cNvCxnSpPr/>
            <p:nvPr>
              <p:custDataLst>
                <p:tags r:id="rId9"/>
              </p:custDataLst>
            </p:nvPr>
          </p:nvCxnSpPr>
          <p:spPr>
            <a:xfrm>
              <a:off x="827584" y="2132856"/>
              <a:ext cx="0" cy="2304256"/>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10"/>
              </p:custDataLst>
            </p:nvPr>
          </p:nvCxnSpPr>
          <p:spPr>
            <a:xfrm>
              <a:off x="3047602" y="2132856"/>
              <a:ext cx="0" cy="2304256"/>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11"/>
              </p:custDataLst>
            </p:nvPr>
          </p:nvCxnSpPr>
          <p:spPr>
            <a:xfrm>
              <a:off x="5289393" y="2132856"/>
              <a:ext cx="0" cy="2304256"/>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custDataLst>
                <p:tags r:id="rId12"/>
              </p:custDataLst>
            </p:nvPr>
          </p:nvCxnSpPr>
          <p:spPr>
            <a:xfrm>
              <a:off x="7521641" y="2132856"/>
              <a:ext cx="0" cy="2304256"/>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8" name="TextBox 27"/>
          <p:cNvSpPr txBox="1"/>
          <p:nvPr>
            <p:custDataLst>
              <p:tags r:id="rId13"/>
            </p:custDataLst>
          </p:nvPr>
        </p:nvSpPr>
        <p:spPr>
          <a:xfrm>
            <a:off x="6159500" y="1664970"/>
            <a:ext cx="2361565" cy="2491740"/>
          </a:xfrm>
          <a:prstGeom prst="rect">
            <a:avLst/>
          </a:prstGeom>
          <a:noFill/>
        </p:spPr>
        <p:txBody>
          <a:bodyPr wrap="square" rtlCol="0">
            <a:spAutoFit/>
          </a:bodyPr>
          <a:p>
            <a:pPr>
              <a:lnSpc>
                <a:spcPct val="13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要求委托人提供有关专利管理机关出具的</a:t>
            </a:r>
            <a:r>
              <a:rPr lang="zh-CN" altLang="en-US" sz="2000" dirty="0">
                <a:solidFill>
                  <a:srgbClr val="FF0000"/>
                </a:solidFill>
                <a:latin typeface="微软雅黑" panose="020B0503020204020204" pitchFamily="34" charset="-122"/>
                <a:ea typeface="微软雅黑" panose="020B0503020204020204" pitchFamily="34" charset="-122"/>
              </a:rPr>
              <a:t>确权证明</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，或通过检索，确认该专利权的法律状态是否为有效。</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TextBox 28"/>
          <p:cNvSpPr txBox="1"/>
          <p:nvPr>
            <p:custDataLst>
              <p:tags r:id="rId14"/>
            </p:custDataLst>
          </p:nvPr>
        </p:nvSpPr>
        <p:spPr>
          <a:xfrm>
            <a:off x="9015095" y="1425575"/>
            <a:ext cx="2274570" cy="2891790"/>
          </a:xfrm>
          <a:prstGeom prst="rect">
            <a:avLst/>
          </a:prstGeom>
          <a:noFill/>
        </p:spPr>
        <p:txBody>
          <a:bodyPr wrap="square" rtlCol="0">
            <a:spAutoFit/>
          </a:bodyPr>
          <a:p>
            <a:pPr>
              <a:lnSpc>
                <a:spcPct val="13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于已向专利部门提出专利申请并</a:t>
            </a:r>
            <a:r>
              <a:rPr lang="zh-CN" altLang="en-US" sz="2000" dirty="0">
                <a:solidFill>
                  <a:srgbClr val="FF0000"/>
                </a:solidFill>
                <a:latin typeface="微软雅黑" panose="020B0503020204020204" pitchFamily="34" charset="-122"/>
                <a:ea typeface="微软雅黑" panose="020B0503020204020204" pitchFamily="34" charset="-122"/>
              </a:rPr>
              <a:t>正在受理</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中的专利申请权，要核实专利部门发出的“受理通知书”和缴费凭证等。</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30" name="组合 29"/>
          <p:cNvGrpSpPr/>
          <p:nvPr/>
        </p:nvGrpSpPr>
        <p:grpSpPr>
          <a:xfrm>
            <a:off x="3158490" y="5067935"/>
            <a:ext cx="8926830" cy="1109980"/>
            <a:chOff x="755576" y="4797152"/>
            <a:chExt cx="7920880" cy="936104"/>
          </a:xfrm>
        </p:grpSpPr>
        <p:sp>
          <p:nvSpPr>
            <p:cNvPr id="3" name="右箭头 2"/>
            <p:cNvSpPr/>
            <p:nvPr>
              <p:custDataLst>
                <p:tags r:id="rId15"/>
              </p:custDataLst>
            </p:nvPr>
          </p:nvSpPr>
          <p:spPr>
            <a:xfrm>
              <a:off x="755576" y="4797152"/>
              <a:ext cx="7920880" cy="936104"/>
            </a:xfrm>
            <a:prstGeom prst="rightArrow">
              <a:avLst/>
            </a:prstGeom>
            <a:gradFill flip="none" rotWithShape="1">
              <a:gsLst>
                <a:gs pos="2000">
                  <a:srgbClr val="FB4B05"/>
                </a:gs>
                <a:gs pos="100000">
                  <a:srgbClr val="FFFF00"/>
                </a:gs>
              </a:gsLst>
              <a:lin ang="10800000" scaled="1"/>
              <a:tileRect/>
            </a:gradFill>
            <a:ln>
              <a:noFill/>
            </a:ln>
            <a:effectLst>
              <a:outerShdw blurRad="50800" dist="38100" dir="5400000" algn="t" rotWithShape="0">
                <a:prstClr val="black">
                  <a:alpha val="40000"/>
                </a:prstClr>
              </a:outerShdw>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右箭头 8"/>
            <p:cNvSpPr/>
            <p:nvPr>
              <p:custDataLst>
                <p:tags r:id="rId16"/>
              </p:custDataLst>
            </p:nvPr>
          </p:nvSpPr>
          <p:spPr>
            <a:xfrm>
              <a:off x="755576" y="4797152"/>
              <a:ext cx="7920880" cy="936104"/>
            </a:xfrm>
            <a:prstGeom prst="rightArrow">
              <a:avLst/>
            </a:prstGeom>
            <a:gradFill flip="none" rotWithShape="1">
              <a:gsLst>
                <a:gs pos="2000">
                  <a:srgbClr val="FB4B05"/>
                </a:gs>
                <a:gs pos="64000">
                  <a:srgbClr val="FFFF00">
                    <a:alpha val="0"/>
                  </a:srgbClr>
                </a:gs>
              </a:gsLst>
              <a:lin ang="16200000" scaled="1"/>
              <a:tileRect/>
            </a:gradFill>
            <a:ln>
              <a:solidFill>
                <a:srgbClr val="FFC000"/>
              </a:solidFill>
            </a:ln>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2" name="TextBox 31"/>
          <p:cNvSpPr txBox="1"/>
          <p:nvPr>
            <p:custDataLst>
              <p:tags r:id="rId17"/>
            </p:custDataLst>
          </p:nvPr>
        </p:nvSpPr>
        <p:spPr>
          <a:xfrm>
            <a:off x="3662680" y="5366385"/>
            <a:ext cx="6622415" cy="460375"/>
          </a:xfrm>
          <a:prstGeom prst="rect">
            <a:avLst/>
          </a:prstGeom>
          <a:noFill/>
        </p:spPr>
        <p:txBody>
          <a:bodyPr wrap="square" rtlCol="0">
            <a:spAutoFit/>
          </a:bodyPr>
          <a:p>
            <a:pPr algn="ctr"/>
            <a:r>
              <a:rPr lang="zh-CN" altLang="en-US" sz="2400" b="1" dirty="0" smtClean="0">
                <a:solidFill>
                  <a:schemeClr val="bg1"/>
                </a:solidFill>
                <a:latin typeface="微软雅黑" panose="020B0503020204020204" pitchFamily="34" charset="-122"/>
                <a:ea typeface="微软雅黑" panose="020B0503020204020204" pitchFamily="34" charset="-122"/>
              </a:rPr>
              <a:t>核实该专利是否为有效专利，著录项目是否属实</a:t>
            </a:r>
            <a:endParaRPr lang="zh-CN" altLang="en-US" sz="2400" b="1" dirty="0" smtClean="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3863340" y="6093460"/>
            <a:ext cx="6096000" cy="460375"/>
          </a:xfrm>
          <a:prstGeom prst="rect">
            <a:avLst/>
          </a:prstGeom>
          <a:noFill/>
        </p:spPr>
        <p:txBody>
          <a:bodyPr wrap="square" rtlCol="0" anchor="t">
            <a:spAutoFit/>
          </a:bodyPr>
          <a:p>
            <a:r>
              <a:rPr lang="zh-CN" altLang="en-US" sz="2400" b="1"/>
              <a:t>核实该专利是否具有专利性</a:t>
            </a:r>
            <a:endParaRPr lang="zh-CN" altLang="en-US" sz="2400" b="1"/>
          </a:p>
        </p:txBody>
      </p:sp>
    </p:spTree>
  </p:cSld>
  <p:clrMapOvr>
    <a:masterClrMapping/>
  </p:clrMapOvr>
  <p:transition spd="slow">
    <p:push dir="u"/>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18446" name="矩形 6"/>
          <p:cNvSpPr/>
          <p:nvPr>
            <p:custDataLst>
              <p:tags r:id="rId1"/>
            </p:custDataLst>
          </p:nvPr>
        </p:nvSpPr>
        <p:spPr>
          <a:xfrm>
            <a:off x="9048115" y="4797108"/>
            <a:ext cx="1554480" cy="645160"/>
          </a:xfrm>
          <a:prstGeom prst="rect">
            <a:avLst/>
          </a:prstGeom>
          <a:noFill/>
          <a:ln w="9525">
            <a:noFill/>
          </a:ln>
        </p:spPr>
        <p:txBody>
          <a:bodyPr wrap="non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1778635" y="981075"/>
            <a:ext cx="680085"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专利权的法律状态</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3"/>
            </p:custDataLst>
          </p:nvPr>
        </p:nvSpPr>
        <p:spPr>
          <a:xfrm>
            <a:off x="834708" y="1523208"/>
            <a:ext cx="649287" cy="4399915"/>
          </a:xfrm>
          <a:prstGeom prst="rect">
            <a:avLst/>
          </a:prstGeom>
          <a:noFill/>
          <a:ln w="9525">
            <a:noFill/>
          </a:ln>
        </p:spPr>
        <p:txBody>
          <a:bodyPr lIns="144000" rIns="72000" anchor="ctr" anchorCtr="0">
            <a:sp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专利资产价值影响因素</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矩形 8"/>
          <p:cNvSpPr/>
          <p:nvPr>
            <p:custDataLst>
              <p:tags r:id="rId4"/>
            </p:custDataLst>
          </p:nvPr>
        </p:nvSpPr>
        <p:spPr>
          <a:xfrm>
            <a:off x="5973445" y="4347845"/>
            <a:ext cx="2729230" cy="935990"/>
          </a:xfrm>
          <a:custGeom>
            <a:avLst/>
            <a:gdLst/>
            <a:ahLst/>
            <a:cxnLst/>
            <a:rect l="l" t="t" r="r" b="b"/>
            <a:pathLst>
              <a:path w="2232248" h="1008112">
                <a:moveTo>
                  <a:pt x="0" y="0"/>
                </a:moveTo>
                <a:lnTo>
                  <a:pt x="2232248" y="0"/>
                </a:lnTo>
                <a:lnTo>
                  <a:pt x="2232248" y="1008112"/>
                </a:lnTo>
                <a:lnTo>
                  <a:pt x="0" y="1008112"/>
                </a:lnTo>
                <a:close/>
              </a:path>
            </a:pathLst>
          </a:custGeom>
          <a:gradFill flip="none" rotWithShape="1">
            <a:gsLst>
              <a:gs pos="33000">
                <a:srgbClr val="F67412"/>
              </a:gs>
              <a:gs pos="100000">
                <a:srgbClr val="FFFF00"/>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矩形 8"/>
          <p:cNvSpPr/>
          <p:nvPr>
            <p:custDataLst>
              <p:tags r:id="rId5"/>
            </p:custDataLst>
          </p:nvPr>
        </p:nvSpPr>
        <p:spPr>
          <a:xfrm>
            <a:off x="3227705" y="4635500"/>
            <a:ext cx="2721610" cy="648335"/>
          </a:xfrm>
          <a:custGeom>
            <a:avLst/>
            <a:gdLst/>
            <a:ahLst/>
            <a:cxnLst/>
            <a:rect l="l" t="t" r="r" b="b"/>
            <a:pathLst>
              <a:path w="2232248" h="1008112">
                <a:moveTo>
                  <a:pt x="0" y="0"/>
                </a:moveTo>
                <a:lnTo>
                  <a:pt x="2232248" y="0"/>
                </a:lnTo>
                <a:lnTo>
                  <a:pt x="2232248" y="1008112"/>
                </a:lnTo>
                <a:lnTo>
                  <a:pt x="0" y="1008112"/>
                </a:lnTo>
                <a:close/>
              </a:path>
            </a:pathLst>
          </a:custGeom>
          <a:gradFill flip="none" rotWithShape="1">
            <a:gsLst>
              <a:gs pos="33000">
                <a:srgbClr val="FB4B05"/>
              </a:gs>
              <a:gs pos="100000">
                <a:srgbClr val="FFC000"/>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TextBox 14"/>
          <p:cNvSpPr txBox="1"/>
          <p:nvPr>
            <p:custDataLst>
              <p:tags r:id="rId6"/>
            </p:custDataLst>
          </p:nvPr>
        </p:nvSpPr>
        <p:spPr>
          <a:xfrm>
            <a:off x="6387627" y="3267462"/>
            <a:ext cx="1175636" cy="369332"/>
          </a:xfrm>
          <a:prstGeom prst="rect">
            <a:avLst/>
          </a:prstGeom>
          <a:noFill/>
        </p:spPr>
        <p:txBody>
          <a:bodyPr wrap="square" rtlCol="0">
            <a:spAutoFit/>
          </a:bodyPr>
          <a:p>
            <a:r>
              <a:rPr lang="zh-CN" altLang="en-US" b="1" dirty="0" smtClean="0">
                <a:solidFill>
                  <a:schemeClr val="bg1"/>
                </a:solidFill>
                <a:latin typeface="微软雅黑" panose="020B0503020204020204" pitchFamily="34" charset="-122"/>
                <a:ea typeface="微软雅黑" panose="020B0503020204020204" pitchFamily="34" charset="-122"/>
              </a:rPr>
              <a:t>您的标题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6" name="TextBox 15"/>
          <p:cNvSpPr txBox="1"/>
          <p:nvPr>
            <p:custDataLst>
              <p:tags r:id="rId7"/>
            </p:custDataLst>
          </p:nvPr>
        </p:nvSpPr>
        <p:spPr>
          <a:xfrm>
            <a:off x="3610610" y="1664970"/>
            <a:ext cx="2054860" cy="1738630"/>
          </a:xfrm>
          <a:prstGeom prst="rect">
            <a:avLst/>
          </a:prstGeom>
          <a:noFill/>
        </p:spPr>
        <p:txBody>
          <a:bodyPr wrap="square" rtlCol="0">
            <a:noAutofit/>
          </a:bodyPr>
          <a:p>
            <a:pPr>
              <a:lnSpc>
                <a:spcPct val="13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申请专利的权利是指在发明创造完成后，权利人有权决定是否要申请专利以及如何申请专利。</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矩形 8"/>
          <p:cNvSpPr/>
          <p:nvPr>
            <p:custDataLst>
              <p:tags r:id="rId8"/>
            </p:custDataLst>
          </p:nvPr>
        </p:nvSpPr>
        <p:spPr>
          <a:xfrm>
            <a:off x="8736330" y="4237355"/>
            <a:ext cx="2651125" cy="1046480"/>
          </a:xfrm>
          <a:custGeom>
            <a:avLst/>
            <a:gdLst/>
            <a:ahLst/>
            <a:cxnLst/>
            <a:rect l="l" t="t" r="r" b="b"/>
            <a:pathLst>
              <a:path w="2232248" h="1008112">
                <a:moveTo>
                  <a:pt x="0" y="0"/>
                </a:moveTo>
                <a:lnTo>
                  <a:pt x="2232248" y="0"/>
                </a:lnTo>
                <a:lnTo>
                  <a:pt x="2232248" y="1008112"/>
                </a:lnTo>
                <a:lnTo>
                  <a:pt x="0" y="1008112"/>
                </a:lnTo>
                <a:close/>
              </a:path>
            </a:pathLst>
          </a:custGeom>
          <a:gradFill flip="none" rotWithShape="1">
            <a:gsLst>
              <a:gs pos="33000">
                <a:srgbClr val="D07E06"/>
              </a:gs>
              <a:gs pos="100000">
                <a:srgbClr val="FFFF00"/>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9" name="组合 18"/>
          <p:cNvGrpSpPr/>
          <p:nvPr/>
        </p:nvGrpSpPr>
        <p:grpSpPr>
          <a:xfrm>
            <a:off x="3230245" y="2293620"/>
            <a:ext cx="8235950" cy="2990215"/>
            <a:chOff x="827584" y="2132856"/>
            <a:chExt cx="6694057" cy="2304256"/>
          </a:xfrm>
        </p:grpSpPr>
        <p:cxnSp>
          <p:nvCxnSpPr>
            <p:cNvPr id="18" name="直接连接符 17"/>
            <p:cNvCxnSpPr/>
            <p:nvPr>
              <p:custDataLst>
                <p:tags r:id="rId9"/>
              </p:custDataLst>
            </p:nvPr>
          </p:nvCxnSpPr>
          <p:spPr>
            <a:xfrm>
              <a:off x="827584" y="2132856"/>
              <a:ext cx="0" cy="2304256"/>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10"/>
              </p:custDataLst>
            </p:nvPr>
          </p:nvCxnSpPr>
          <p:spPr>
            <a:xfrm>
              <a:off x="3047602" y="2132856"/>
              <a:ext cx="0" cy="2304256"/>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11"/>
              </p:custDataLst>
            </p:nvPr>
          </p:nvCxnSpPr>
          <p:spPr>
            <a:xfrm>
              <a:off x="5289393" y="2132856"/>
              <a:ext cx="0" cy="2304256"/>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custDataLst>
                <p:tags r:id="rId12"/>
              </p:custDataLst>
            </p:nvPr>
          </p:nvCxnSpPr>
          <p:spPr>
            <a:xfrm>
              <a:off x="7521641" y="2132856"/>
              <a:ext cx="0" cy="2304256"/>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8" name="TextBox 27"/>
          <p:cNvSpPr txBox="1"/>
          <p:nvPr>
            <p:custDataLst>
              <p:tags r:id="rId13"/>
            </p:custDataLst>
          </p:nvPr>
        </p:nvSpPr>
        <p:spPr>
          <a:xfrm>
            <a:off x="6059805" y="1304925"/>
            <a:ext cx="2621915" cy="2891790"/>
          </a:xfrm>
          <a:prstGeom prst="rect">
            <a:avLst/>
          </a:prstGeom>
          <a:noFill/>
        </p:spPr>
        <p:txBody>
          <a:bodyPr wrap="square" rtlCol="0">
            <a:spAutoFit/>
          </a:bodyPr>
          <a:p>
            <a:pPr>
              <a:lnSpc>
                <a:spcPct val="130000"/>
              </a:lnSpc>
            </a:pPr>
            <a:r>
              <a:rPr lang="zh-CN" altLang="en-US" sz="2000" dirty="0">
                <a:latin typeface="微软雅黑" panose="020B0503020204020204" pitchFamily="34" charset="-122"/>
                <a:ea typeface="微软雅黑" panose="020B0503020204020204" pitchFamily="34" charset="-122"/>
              </a:rPr>
              <a:t>专利申请权是指在就发明创造向国家知识产权局提出专利申请之后，专利权申请人享有的是否继续进行专利申请程序、是否转让专利申请的权利。</a:t>
            </a:r>
            <a:endParaRPr lang="zh-CN" altLang="en-US" sz="2000" dirty="0">
              <a:latin typeface="微软雅黑" panose="020B0503020204020204" pitchFamily="34" charset="-122"/>
              <a:ea typeface="微软雅黑" panose="020B0503020204020204" pitchFamily="34" charset="-122"/>
            </a:endParaRPr>
          </a:p>
        </p:txBody>
      </p:sp>
      <p:sp>
        <p:nvSpPr>
          <p:cNvPr id="29" name="TextBox 28"/>
          <p:cNvSpPr txBox="1"/>
          <p:nvPr>
            <p:custDataLst>
              <p:tags r:id="rId14"/>
            </p:custDataLst>
          </p:nvPr>
        </p:nvSpPr>
        <p:spPr>
          <a:xfrm>
            <a:off x="8879840" y="1425575"/>
            <a:ext cx="2491740" cy="2891790"/>
          </a:xfrm>
          <a:prstGeom prst="rect">
            <a:avLst/>
          </a:prstGeom>
          <a:noFill/>
        </p:spPr>
        <p:txBody>
          <a:bodyPr wrap="square" rtlCol="0">
            <a:spAutoFit/>
          </a:bodyPr>
          <a:p>
            <a:pPr>
              <a:lnSpc>
                <a:spcPct val="130000"/>
              </a:lnSpc>
            </a:pPr>
            <a:r>
              <a:rPr lang="zh-CN" altLang="en-US" sz="2000" dirty="0">
                <a:latin typeface="微软雅黑" panose="020B0503020204020204" pitchFamily="34" charset="-122"/>
                <a:ea typeface="微软雅黑" panose="020B0503020204020204" pitchFamily="34" charset="-122"/>
              </a:rPr>
              <a:t>专利权是指发明创造被授予专利权后，专利权人享有禁止他人实施其专利权、许可他人实施其专利权、向他人转让或者质押其专利权的权利。</a:t>
            </a:r>
            <a:endParaRPr lang="zh-CN" altLang="en-US" sz="2000" dirty="0">
              <a:latin typeface="微软雅黑" panose="020B0503020204020204" pitchFamily="34" charset="-122"/>
              <a:ea typeface="微软雅黑" panose="020B0503020204020204" pitchFamily="34" charset="-122"/>
            </a:endParaRPr>
          </a:p>
        </p:txBody>
      </p:sp>
      <p:grpSp>
        <p:nvGrpSpPr>
          <p:cNvPr id="30" name="组合 29"/>
          <p:cNvGrpSpPr/>
          <p:nvPr/>
        </p:nvGrpSpPr>
        <p:grpSpPr>
          <a:xfrm>
            <a:off x="3158490" y="5067935"/>
            <a:ext cx="8926830" cy="1109980"/>
            <a:chOff x="755576" y="4797152"/>
            <a:chExt cx="7920880" cy="936104"/>
          </a:xfrm>
        </p:grpSpPr>
        <p:sp>
          <p:nvSpPr>
            <p:cNvPr id="3" name="右箭头 2"/>
            <p:cNvSpPr/>
            <p:nvPr>
              <p:custDataLst>
                <p:tags r:id="rId15"/>
              </p:custDataLst>
            </p:nvPr>
          </p:nvSpPr>
          <p:spPr>
            <a:xfrm>
              <a:off x="755576" y="4797152"/>
              <a:ext cx="7920880" cy="936104"/>
            </a:xfrm>
            <a:prstGeom prst="rightArrow">
              <a:avLst/>
            </a:prstGeom>
            <a:gradFill flip="none" rotWithShape="1">
              <a:gsLst>
                <a:gs pos="2000">
                  <a:srgbClr val="FB4B05"/>
                </a:gs>
                <a:gs pos="100000">
                  <a:srgbClr val="FFFF00"/>
                </a:gs>
              </a:gsLst>
              <a:lin ang="10800000" scaled="1"/>
              <a:tileRect/>
            </a:gradFill>
            <a:ln>
              <a:noFill/>
            </a:ln>
            <a:effectLst>
              <a:outerShdw blurRad="50800" dist="38100" dir="5400000" algn="t" rotWithShape="0">
                <a:prstClr val="black">
                  <a:alpha val="40000"/>
                </a:prstClr>
              </a:outerShdw>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右箭头 8"/>
            <p:cNvSpPr/>
            <p:nvPr>
              <p:custDataLst>
                <p:tags r:id="rId16"/>
              </p:custDataLst>
            </p:nvPr>
          </p:nvSpPr>
          <p:spPr>
            <a:xfrm>
              <a:off x="755576" y="4797152"/>
              <a:ext cx="7920880" cy="936104"/>
            </a:xfrm>
            <a:prstGeom prst="rightArrow">
              <a:avLst/>
            </a:prstGeom>
            <a:gradFill flip="none" rotWithShape="1">
              <a:gsLst>
                <a:gs pos="2000">
                  <a:srgbClr val="FB4B05"/>
                </a:gs>
                <a:gs pos="64000">
                  <a:srgbClr val="FFFF00">
                    <a:alpha val="0"/>
                  </a:srgbClr>
                </a:gs>
              </a:gsLst>
              <a:lin ang="16200000" scaled="1"/>
              <a:tileRect/>
            </a:gradFill>
            <a:ln>
              <a:solidFill>
                <a:srgbClr val="FFC000"/>
              </a:solidFill>
            </a:ln>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2" name="TextBox 31"/>
          <p:cNvSpPr txBox="1"/>
          <p:nvPr>
            <p:custDataLst>
              <p:tags r:id="rId17"/>
            </p:custDataLst>
          </p:nvPr>
        </p:nvSpPr>
        <p:spPr>
          <a:xfrm>
            <a:off x="3662680" y="5366385"/>
            <a:ext cx="6622415" cy="460375"/>
          </a:xfrm>
          <a:prstGeom prst="rect">
            <a:avLst/>
          </a:prstGeom>
          <a:noFill/>
        </p:spPr>
        <p:txBody>
          <a:bodyPr wrap="square" rtlCol="0">
            <a:spAutoFit/>
          </a:bodyPr>
          <a:p>
            <a:pPr algn="ctr"/>
            <a:r>
              <a:rPr lang="zh-CN" altLang="en-US" sz="2400" b="1" dirty="0" smtClean="0">
                <a:solidFill>
                  <a:schemeClr val="bg1"/>
                </a:solidFill>
                <a:latin typeface="微软雅黑" panose="020B0503020204020204" pitchFamily="34" charset="-122"/>
                <a:ea typeface="微软雅黑" panose="020B0503020204020204" pitchFamily="34" charset="-122"/>
              </a:rPr>
              <a:t>申请专利的权利、专利申请权和专利权</a:t>
            </a:r>
            <a:endParaRPr lang="zh-CN" altLang="en-US" sz="2400" b="1" dirty="0" smtClean="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2" name="TextBox 10"/>
          <p:cNvSpPr/>
          <p:nvPr>
            <p:custDataLst>
              <p:tags r:id="rId1"/>
            </p:custDataLst>
          </p:nvPr>
        </p:nvSpPr>
        <p:spPr>
          <a:xfrm>
            <a:off x="1778635" y="981075"/>
            <a:ext cx="680085"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专利权的法律状态</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2"/>
            </p:custDataLst>
          </p:nvPr>
        </p:nvSpPr>
        <p:spPr>
          <a:xfrm>
            <a:off x="834708" y="1523208"/>
            <a:ext cx="649287" cy="4399915"/>
          </a:xfrm>
          <a:prstGeom prst="rect">
            <a:avLst/>
          </a:prstGeom>
          <a:noFill/>
          <a:ln w="9525">
            <a:noFill/>
          </a:ln>
        </p:spPr>
        <p:txBody>
          <a:bodyPr lIns="144000" rIns="72000" anchor="ctr" anchorCtr="0">
            <a:sp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专利资产价值影响因素</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97" name="组合 96"/>
          <p:cNvGrpSpPr/>
          <p:nvPr/>
        </p:nvGrpSpPr>
        <p:grpSpPr>
          <a:xfrm>
            <a:off x="5775024" y="5030191"/>
            <a:ext cx="1482696" cy="1322356"/>
            <a:chOff x="3337529" y="1161598"/>
            <a:chExt cx="2138277" cy="1907040"/>
          </a:xfrm>
        </p:grpSpPr>
        <p:sp>
          <p:nvSpPr>
            <p:cNvPr id="98" name="任意多边形 97"/>
            <p:cNvSpPr/>
            <p:nvPr>
              <p:custDataLst>
                <p:tags r:id="rId3"/>
              </p:custDataLst>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rgbClr val="663A77"/>
            </a:solidFill>
            <a:ln w="19050">
              <a:noFill/>
            </a:ln>
            <a:effectLst>
              <a:innerShdw blurRad="63500" dist="63500" dir="2700000">
                <a:prstClr val="black">
                  <a:alpha val="50000"/>
                </a:prstClr>
              </a:innerShdw>
            </a:effectLst>
          </p:spPr>
          <p:txBody>
            <a:bodyPr vert="horz" wrap="square" lIns="91440" tIns="45720" rIns="91440" bIns="45720" numCol="1" anchor="t" anchorCtr="0" compatLnSpc="1">
              <a:noAutofit/>
            </a:bodyPr>
            <a:p>
              <a:endParaRPr lang="zh-CN" altLang="en-US">
                <a:solidFill>
                  <a:prstClr val="black"/>
                </a:solidFill>
              </a:endParaRPr>
            </a:p>
          </p:txBody>
        </p:sp>
        <p:sp>
          <p:nvSpPr>
            <p:cNvPr id="99" name="Freeform 5"/>
            <p:cNvSpPr/>
            <p:nvPr>
              <p:custDataLst>
                <p:tags r:id="rId4"/>
              </p:custDataLst>
            </p:nvPr>
          </p:nvSpPr>
          <p:spPr bwMode="auto">
            <a:xfrm rot="10800000">
              <a:off x="3337529" y="1173504"/>
              <a:ext cx="2138277" cy="18951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0">
                    <a:schemeClr val="bg1"/>
                  </a:gs>
                  <a:gs pos="100000">
                    <a:srgbClr val="B4B4B4"/>
                  </a:gs>
                </a:gsLst>
                <a:lin ang="2700000" scaled="1"/>
                <a:tileRect/>
              </a:gradFill>
            </a:ln>
            <a:effectLst/>
          </p:spPr>
          <p:txBody>
            <a:bodyPr vert="horz" wrap="square" lIns="91440" tIns="45720" rIns="91440" bIns="45720" numCol="1" anchor="t" anchorCtr="0" compatLnSpc="1"/>
            <a:p>
              <a:endParaRPr lang="zh-CN" altLang="en-US">
                <a:solidFill>
                  <a:prstClr val="black"/>
                </a:solidFill>
              </a:endParaRPr>
            </a:p>
          </p:txBody>
        </p:sp>
        <p:sp>
          <p:nvSpPr>
            <p:cNvPr id="100" name="Freeform 5"/>
            <p:cNvSpPr/>
            <p:nvPr>
              <p:custDataLst>
                <p:tags r:id="rId5"/>
              </p:custDataLst>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91440" tIns="45720" rIns="91440" bIns="45720" numCol="1" anchor="t" anchorCtr="0" compatLnSpc="1"/>
            <a:p>
              <a:endParaRPr lang="zh-CN" altLang="en-US">
                <a:solidFill>
                  <a:prstClr val="black"/>
                </a:solidFill>
              </a:endParaRPr>
            </a:p>
          </p:txBody>
        </p:sp>
      </p:grpSp>
      <p:grpSp>
        <p:nvGrpSpPr>
          <p:cNvPr id="101" name="组合 100"/>
          <p:cNvGrpSpPr/>
          <p:nvPr/>
        </p:nvGrpSpPr>
        <p:grpSpPr>
          <a:xfrm>
            <a:off x="5365446" y="1675659"/>
            <a:ext cx="1482696" cy="1322356"/>
            <a:chOff x="3337529" y="1161598"/>
            <a:chExt cx="2138277" cy="1907040"/>
          </a:xfrm>
        </p:grpSpPr>
        <p:sp>
          <p:nvSpPr>
            <p:cNvPr id="124" name="任意多边形 123"/>
            <p:cNvSpPr/>
            <p:nvPr>
              <p:custDataLst>
                <p:tags r:id="rId6"/>
              </p:custDataLst>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rgbClr val="E87071"/>
            </a:solidFill>
            <a:ln w="19050">
              <a:noFill/>
            </a:ln>
            <a:effectLst>
              <a:innerShdw blurRad="63500" dist="63500" dir="2700000">
                <a:prstClr val="black">
                  <a:alpha val="50000"/>
                </a:prstClr>
              </a:innerShdw>
            </a:effectLst>
          </p:spPr>
          <p:txBody>
            <a:bodyPr vert="horz" wrap="square" lIns="91440" tIns="45720" rIns="91440" bIns="45720" numCol="1" anchor="t" anchorCtr="0" compatLnSpc="1">
              <a:noAutofit/>
            </a:bodyPr>
            <a:p>
              <a:endParaRPr lang="zh-CN" altLang="en-US">
                <a:solidFill>
                  <a:prstClr val="black"/>
                </a:solidFill>
              </a:endParaRPr>
            </a:p>
          </p:txBody>
        </p:sp>
        <p:sp>
          <p:nvSpPr>
            <p:cNvPr id="129" name="Freeform 5"/>
            <p:cNvSpPr/>
            <p:nvPr>
              <p:custDataLst>
                <p:tags r:id="rId7"/>
              </p:custDataLst>
            </p:nvPr>
          </p:nvSpPr>
          <p:spPr bwMode="auto">
            <a:xfrm rot="10800000">
              <a:off x="3337529" y="1173504"/>
              <a:ext cx="2138277" cy="18951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0">
                    <a:schemeClr val="bg1"/>
                  </a:gs>
                  <a:gs pos="100000">
                    <a:srgbClr val="B4B4B4"/>
                  </a:gs>
                </a:gsLst>
                <a:lin ang="2700000" scaled="1"/>
                <a:tileRect/>
              </a:gradFill>
            </a:ln>
            <a:effectLst/>
          </p:spPr>
          <p:txBody>
            <a:bodyPr vert="horz" wrap="square" lIns="91440" tIns="45720" rIns="91440" bIns="45720" numCol="1" anchor="t" anchorCtr="0" compatLnSpc="1"/>
            <a:p>
              <a:endParaRPr lang="zh-CN" altLang="en-US">
                <a:solidFill>
                  <a:prstClr val="black"/>
                </a:solidFill>
              </a:endParaRPr>
            </a:p>
          </p:txBody>
        </p:sp>
        <p:sp>
          <p:nvSpPr>
            <p:cNvPr id="130" name="Freeform 5"/>
            <p:cNvSpPr/>
            <p:nvPr>
              <p:custDataLst>
                <p:tags r:id="rId8"/>
              </p:custDataLst>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91440" tIns="45720" rIns="91440" bIns="45720" numCol="1" anchor="t" anchorCtr="0" compatLnSpc="1"/>
            <a:p>
              <a:endParaRPr lang="zh-CN" altLang="en-US">
                <a:solidFill>
                  <a:prstClr val="black"/>
                </a:solidFill>
              </a:endParaRPr>
            </a:p>
          </p:txBody>
        </p:sp>
      </p:grpSp>
      <p:grpSp>
        <p:nvGrpSpPr>
          <p:cNvPr id="131" name="组合 130"/>
          <p:cNvGrpSpPr/>
          <p:nvPr/>
        </p:nvGrpSpPr>
        <p:grpSpPr>
          <a:xfrm>
            <a:off x="6535563" y="2363768"/>
            <a:ext cx="1482696" cy="1322356"/>
            <a:chOff x="3337529" y="1161598"/>
            <a:chExt cx="2138277" cy="1907040"/>
          </a:xfrm>
        </p:grpSpPr>
        <p:sp>
          <p:nvSpPr>
            <p:cNvPr id="133" name="任意多边形 132"/>
            <p:cNvSpPr/>
            <p:nvPr>
              <p:custDataLst>
                <p:tags r:id="rId9"/>
              </p:custDataLst>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rgbClr val="C65885"/>
            </a:solidFill>
            <a:ln w="19050">
              <a:noFill/>
            </a:ln>
            <a:effectLst>
              <a:innerShdw blurRad="63500" dist="63500" dir="2700000">
                <a:prstClr val="black">
                  <a:alpha val="50000"/>
                </a:prstClr>
              </a:innerShdw>
            </a:effectLst>
          </p:spPr>
          <p:txBody>
            <a:bodyPr vert="horz" wrap="square" lIns="91440" tIns="45720" rIns="91440" bIns="45720" numCol="1" anchor="t" anchorCtr="0" compatLnSpc="1">
              <a:noAutofit/>
            </a:bodyPr>
            <a:p>
              <a:endParaRPr lang="zh-CN" altLang="en-US">
                <a:solidFill>
                  <a:prstClr val="black"/>
                </a:solidFill>
              </a:endParaRPr>
            </a:p>
          </p:txBody>
        </p:sp>
        <p:sp>
          <p:nvSpPr>
            <p:cNvPr id="134" name="Freeform 5"/>
            <p:cNvSpPr/>
            <p:nvPr>
              <p:custDataLst>
                <p:tags r:id="rId10"/>
              </p:custDataLst>
            </p:nvPr>
          </p:nvSpPr>
          <p:spPr bwMode="auto">
            <a:xfrm rot="10800000">
              <a:off x="3337529" y="1173504"/>
              <a:ext cx="2138277" cy="18951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0">
                    <a:schemeClr val="bg1"/>
                  </a:gs>
                  <a:gs pos="100000">
                    <a:srgbClr val="B4B4B4"/>
                  </a:gs>
                </a:gsLst>
                <a:lin ang="2700000" scaled="1"/>
                <a:tileRect/>
              </a:gradFill>
            </a:ln>
            <a:effectLst/>
          </p:spPr>
          <p:txBody>
            <a:bodyPr vert="horz" wrap="square" lIns="91440" tIns="45720" rIns="91440" bIns="45720" numCol="1" anchor="t" anchorCtr="0" compatLnSpc="1"/>
            <a:p>
              <a:endParaRPr lang="zh-CN" altLang="en-US">
                <a:solidFill>
                  <a:prstClr val="black"/>
                </a:solidFill>
              </a:endParaRPr>
            </a:p>
          </p:txBody>
        </p:sp>
        <p:sp>
          <p:nvSpPr>
            <p:cNvPr id="135" name="Freeform 5"/>
            <p:cNvSpPr/>
            <p:nvPr>
              <p:custDataLst>
                <p:tags r:id="rId11"/>
              </p:custDataLst>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91440" tIns="45720" rIns="91440" bIns="45720" numCol="1" anchor="t" anchorCtr="0" compatLnSpc="1"/>
            <a:p>
              <a:endParaRPr lang="zh-CN" altLang="en-US">
                <a:solidFill>
                  <a:prstClr val="black"/>
                </a:solidFill>
              </a:endParaRPr>
            </a:p>
          </p:txBody>
        </p:sp>
      </p:grpSp>
      <p:grpSp>
        <p:nvGrpSpPr>
          <p:cNvPr id="136" name="组合 135"/>
          <p:cNvGrpSpPr/>
          <p:nvPr/>
        </p:nvGrpSpPr>
        <p:grpSpPr>
          <a:xfrm>
            <a:off x="6535563" y="3719453"/>
            <a:ext cx="1482696" cy="1322356"/>
            <a:chOff x="3337529" y="1161598"/>
            <a:chExt cx="2138277" cy="1907040"/>
          </a:xfrm>
        </p:grpSpPr>
        <p:sp>
          <p:nvSpPr>
            <p:cNvPr id="140" name="任意多边形 139"/>
            <p:cNvSpPr/>
            <p:nvPr>
              <p:custDataLst>
                <p:tags r:id="rId12"/>
              </p:custDataLst>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rgbClr val="FFB850"/>
            </a:solidFill>
            <a:ln w="19050">
              <a:noFill/>
            </a:ln>
            <a:effectLst>
              <a:innerShdw blurRad="63500" dist="63500" dir="2700000">
                <a:prstClr val="black">
                  <a:alpha val="50000"/>
                </a:prstClr>
              </a:innerShdw>
            </a:effectLst>
          </p:spPr>
          <p:txBody>
            <a:bodyPr vert="horz" wrap="square" lIns="91440" tIns="45720" rIns="91440" bIns="45720" numCol="1" anchor="t" anchorCtr="0" compatLnSpc="1">
              <a:noAutofit/>
            </a:bodyPr>
            <a:p>
              <a:endParaRPr lang="zh-CN" altLang="en-US">
                <a:solidFill>
                  <a:prstClr val="black"/>
                </a:solidFill>
              </a:endParaRPr>
            </a:p>
          </p:txBody>
        </p:sp>
        <p:sp>
          <p:nvSpPr>
            <p:cNvPr id="141" name="Freeform 5"/>
            <p:cNvSpPr/>
            <p:nvPr>
              <p:custDataLst>
                <p:tags r:id="rId13"/>
              </p:custDataLst>
            </p:nvPr>
          </p:nvSpPr>
          <p:spPr bwMode="auto">
            <a:xfrm rot="10800000">
              <a:off x="3337529" y="1173504"/>
              <a:ext cx="2138277" cy="18951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0">
                    <a:schemeClr val="bg1"/>
                  </a:gs>
                  <a:gs pos="100000">
                    <a:srgbClr val="B4B4B4"/>
                  </a:gs>
                </a:gsLst>
                <a:lin ang="2700000" scaled="1"/>
                <a:tileRect/>
              </a:gradFill>
            </a:ln>
            <a:effectLst/>
          </p:spPr>
          <p:txBody>
            <a:bodyPr vert="horz" wrap="square" lIns="91440" tIns="45720" rIns="91440" bIns="45720" numCol="1" anchor="t" anchorCtr="0" compatLnSpc="1"/>
            <a:p>
              <a:endParaRPr lang="zh-CN" altLang="en-US">
                <a:solidFill>
                  <a:prstClr val="black"/>
                </a:solidFill>
              </a:endParaRPr>
            </a:p>
          </p:txBody>
        </p:sp>
        <p:sp>
          <p:nvSpPr>
            <p:cNvPr id="142" name="Freeform 5"/>
            <p:cNvSpPr/>
            <p:nvPr>
              <p:custDataLst>
                <p:tags r:id="rId14"/>
              </p:custDataLst>
            </p:nvPr>
          </p:nvSpPr>
          <p:spPr bwMode="auto">
            <a:xfrm rot="10800000">
              <a:off x="3656172" y="1456205"/>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91440" tIns="45720" rIns="91440" bIns="45720" numCol="1" anchor="t" anchorCtr="0" compatLnSpc="1"/>
            <a:p>
              <a:endParaRPr lang="zh-CN" altLang="en-US">
                <a:solidFill>
                  <a:prstClr val="black"/>
                </a:solidFill>
              </a:endParaRPr>
            </a:p>
          </p:txBody>
        </p:sp>
      </p:grpSp>
      <p:grpSp>
        <p:nvGrpSpPr>
          <p:cNvPr id="143" name="组合 142"/>
          <p:cNvGrpSpPr/>
          <p:nvPr/>
        </p:nvGrpSpPr>
        <p:grpSpPr>
          <a:xfrm>
            <a:off x="7711392" y="3044360"/>
            <a:ext cx="1482696" cy="1322356"/>
            <a:chOff x="3337529" y="1161598"/>
            <a:chExt cx="2138277" cy="1907040"/>
          </a:xfrm>
        </p:grpSpPr>
        <p:sp>
          <p:nvSpPr>
            <p:cNvPr id="147" name="任意多边形 146"/>
            <p:cNvSpPr/>
            <p:nvPr>
              <p:custDataLst>
                <p:tags r:id="rId15"/>
              </p:custDataLst>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rgbClr val="1A9BA9"/>
            </a:solidFill>
            <a:ln w="19050">
              <a:noFill/>
            </a:ln>
            <a:effectLst>
              <a:innerShdw blurRad="63500" dist="63500" dir="2700000">
                <a:prstClr val="black">
                  <a:alpha val="50000"/>
                </a:prstClr>
              </a:innerShdw>
            </a:effectLst>
          </p:spPr>
          <p:txBody>
            <a:bodyPr vert="horz" wrap="square" lIns="91440" tIns="45720" rIns="91440" bIns="45720" numCol="1" anchor="t" anchorCtr="0" compatLnSpc="1">
              <a:noAutofit/>
            </a:bodyPr>
            <a:p>
              <a:endParaRPr lang="zh-CN" altLang="en-US">
                <a:solidFill>
                  <a:prstClr val="black"/>
                </a:solidFill>
              </a:endParaRPr>
            </a:p>
          </p:txBody>
        </p:sp>
        <p:sp>
          <p:nvSpPr>
            <p:cNvPr id="148" name="Freeform 5"/>
            <p:cNvSpPr/>
            <p:nvPr>
              <p:custDataLst>
                <p:tags r:id="rId16"/>
              </p:custDataLst>
            </p:nvPr>
          </p:nvSpPr>
          <p:spPr bwMode="auto">
            <a:xfrm rot="10800000">
              <a:off x="3337529" y="1173504"/>
              <a:ext cx="2138277" cy="18951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0">
                    <a:schemeClr val="bg1"/>
                  </a:gs>
                  <a:gs pos="100000">
                    <a:srgbClr val="B4B4B4"/>
                  </a:gs>
                </a:gsLst>
                <a:lin ang="2700000" scaled="1"/>
                <a:tileRect/>
              </a:gradFill>
            </a:ln>
            <a:effectLst/>
          </p:spPr>
          <p:txBody>
            <a:bodyPr vert="horz" wrap="square" lIns="91440" tIns="45720" rIns="91440" bIns="45720" numCol="1" anchor="t" anchorCtr="0" compatLnSpc="1"/>
            <a:p>
              <a:endParaRPr lang="zh-CN" altLang="en-US">
                <a:solidFill>
                  <a:prstClr val="black"/>
                </a:solidFill>
              </a:endParaRPr>
            </a:p>
          </p:txBody>
        </p:sp>
        <p:sp>
          <p:nvSpPr>
            <p:cNvPr id="149" name="Freeform 5"/>
            <p:cNvSpPr/>
            <p:nvPr>
              <p:custDataLst>
                <p:tags r:id="rId17"/>
              </p:custDataLst>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91440" tIns="45720" rIns="91440" bIns="45720" numCol="1" anchor="t" anchorCtr="0" compatLnSpc="1"/>
            <a:p>
              <a:endParaRPr lang="zh-CN" altLang="en-US">
                <a:solidFill>
                  <a:prstClr val="black"/>
                </a:solidFill>
              </a:endParaRPr>
            </a:p>
          </p:txBody>
        </p:sp>
      </p:grpSp>
      <p:grpSp>
        <p:nvGrpSpPr>
          <p:cNvPr id="150" name="组合 149"/>
          <p:cNvGrpSpPr/>
          <p:nvPr/>
        </p:nvGrpSpPr>
        <p:grpSpPr>
          <a:xfrm>
            <a:off x="7276174" y="1031361"/>
            <a:ext cx="1482696" cy="1322356"/>
            <a:chOff x="3337529" y="1161598"/>
            <a:chExt cx="2138277" cy="1907040"/>
          </a:xfrm>
        </p:grpSpPr>
        <p:sp>
          <p:nvSpPr>
            <p:cNvPr id="154" name="任意多边形 153"/>
            <p:cNvSpPr/>
            <p:nvPr>
              <p:custDataLst>
                <p:tags r:id="rId18"/>
              </p:custDataLst>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rgbClr val="00AF92"/>
            </a:solidFill>
            <a:ln w="19050">
              <a:noFill/>
            </a:ln>
            <a:effectLst>
              <a:innerShdw blurRad="63500" dist="63500" dir="2700000">
                <a:prstClr val="black">
                  <a:alpha val="50000"/>
                </a:prstClr>
              </a:innerShdw>
            </a:effectLst>
          </p:spPr>
          <p:txBody>
            <a:bodyPr vert="horz" wrap="square" lIns="91440" tIns="45720" rIns="91440" bIns="45720" numCol="1" anchor="t" anchorCtr="0" compatLnSpc="1">
              <a:noAutofit/>
            </a:bodyPr>
            <a:p>
              <a:endParaRPr lang="zh-CN" altLang="en-US">
                <a:solidFill>
                  <a:prstClr val="black"/>
                </a:solidFill>
              </a:endParaRPr>
            </a:p>
          </p:txBody>
        </p:sp>
        <p:sp>
          <p:nvSpPr>
            <p:cNvPr id="155" name="Freeform 5"/>
            <p:cNvSpPr/>
            <p:nvPr>
              <p:custDataLst>
                <p:tags r:id="rId19"/>
              </p:custDataLst>
            </p:nvPr>
          </p:nvSpPr>
          <p:spPr bwMode="auto">
            <a:xfrm rot="10800000">
              <a:off x="3337529" y="1173504"/>
              <a:ext cx="2138277" cy="18951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0">
                    <a:schemeClr val="bg1"/>
                  </a:gs>
                  <a:gs pos="100000">
                    <a:srgbClr val="B4B4B4"/>
                  </a:gs>
                </a:gsLst>
                <a:lin ang="2700000" scaled="1"/>
                <a:tileRect/>
              </a:gradFill>
            </a:ln>
            <a:effectLst/>
          </p:spPr>
          <p:txBody>
            <a:bodyPr vert="horz" wrap="square" lIns="91440" tIns="45720" rIns="91440" bIns="45720" numCol="1" anchor="t" anchorCtr="0" compatLnSpc="1"/>
            <a:p>
              <a:endParaRPr lang="zh-CN" altLang="en-US">
                <a:solidFill>
                  <a:prstClr val="black"/>
                </a:solidFill>
              </a:endParaRPr>
            </a:p>
          </p:txBody>
        </p:sp>
        <p:sp>
          <p:nvSpPr>
            <p:cNvPr id="156" name="Freeform 5"/>
            <p:cNvSpPr/>
            <p:nvPr>
              <p:custDataLst>
                <p:tags r:id="rId20"/>
              </p:custDataLst>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91440" tIns="45720" rIns="91440" bIns="45720" numCol="1" anchor="t" anchorCtr="0" compatLnSpc="1"/>
            <a:p>
              <a:endParaRPr lang="zh-CN" altLang="en-US">
                <a:solidFill>
                  <a:prstClr val="black"/>
                </a:solidFill>
              </a:endParaRPr>
            </a:p>
          </p:txBody>
        </p:sp>
      </p:grpSp>
      <p:grpSp>
        <p:nvGrpSpPr>
          <p:cNvPr id="102" name="组合 101"/>
          <p:cNvGrpSpPr/>
          <p:nvPr/>
        </p:nvGrpSpPr>
        <p:grpSpPr>
          <a:xfrm>
            <a:off x="7053445" y="4138104"/>
            <a:ext cx="391456" cy="405434"/>
            <a:chOff x="9450388" y="2662238"/>
            <a:chExt cx="133350" cy="138112"/>
          </a:xfrm>
          <a:solidFill>
            <a:srgbClr val="FFB850"/>
          </a:solidFill>
        </p:grpSpPr>
        <p:sp>
          <p:nvSpPr>
            <p:cNvPr id="103" name="Rectangle 239"/>
            <p:cNvSpPr>
              <a:spLocks noChangeArrowheads="1"/>
            </p:cNvSpPr>
            <p:nvPr>
              <p:custDataLst>
                <p:tags r:id="rId21"/>
              </p:custDataLst>
            </p:nvPr>
          </p:nvSpPr>
          <p:spPr bwMode="auto">
            <a:xfrm>
              <a:off x="9450388" y="2778125"/>
              <a:ext cx="26988"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solidFill>
                  <a:prstClr val="black"/>
                </a:solidFill>
              </a:endParaRPr>
            </a:p>
          </p:txBody>
        </p:sp>
        <p:sp>
          <p:nvSpPr>
            <p:cNvPr id="104" name="Rectangle 240"/>
            <p:cNvSpPr>
              <a:spLocks noChangeArrowheads="1"/>
            </p:cNvSpPr>
            <p:nvPr>
              <p:custDataLst>
                <p:tags r:id="rId22"/>
              </p:custDataLst>
            </p:nvPr>
          </p:nvSpPr>
          <p:spPr bwMode="auto">
            <a:xfrm>
              <a:off x="9488488" y="2751138"/>
              <a:ext cx="22225" cy="492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solidFill>
                  <a:prstClr val="black"/>
                </a:solidFill>
              </a:endParaRPr>
            </a:p>
          </p:txBody>
        </p:sp>
        <p:sp>
          <p:nvSpPr>
            <p:cNvPr id="105" name="Rectangle 241"/>
            <p:cNvSpPr>
              <a:spLocks noChangeArrowheads="1"/>
            </p:cNvSpPr>
            <p:nvPr>
              <p:custDataLst>
                <p:tags r:id="rId23"/>
              </p:custDataLst>
            </p:nvPr>
          </p:nvSpPr>
          <p:spPr bwMode="auto">
            <a:xfrm>
              <a:off x="9521825" y="2713038"/>
              <a:ext cx="23813" cy="873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solidFill>
                  <a:prstClr val="black"/>
                </a:solidFill>
              </a:endParaRPr>
            </a:p>
          </p:txBody>
        </p:sp>
        <p:sp>
          <p:nvSpPr>
            <p:cNvPr id="106" name="Rectangle 242"/>
            <p:cNvSpPr>
              <a:spLocks noChangeArrowheads="1"/>
            </p:cNvSpPr>
            <p:nvPr>
              <p:custDataLst>
                <p:tags r:id="rId24"/>
              </p:custDataLst>
            </p:nvPr>
          </p:nvSpPr>
          <p:spPr bwMode="auto">
            <a:xfrm>
              <a:off x="9556750" y="2662238"/>
              <a:ext cx="26988" cy="1381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solidFill>
                  <a:prstClr val="black"/>
                </a:solidFill>
              </a:endParaRPr>
            </a:p>
          </p:txBody>
        </p:sp>
        <p:sp>
          <p:nvSpPr>
            <p:cNvPr id="107" name="Freeform 243"/>
            <p:cNvSpPr/>
            <p:nvPr>
              <p:custDataLst>
                <p:tags r:id="rId25"/>
              </p:custDataLst>
            </p:nvPr>
          </p:nvSpPr>
          <p:spPr bwMode="auto">
            <a:xfrm>
              <a:off x="9556750" y="2662238"/>
              <a:ext cx="26988" cy="138112"/>
            </a:xfrm>
            <a:custGeom>
              <a:avLst/>
              <a:gdLst>
                <a:gd name="T0" fmla="*/ 17 w 17"/>
                <a:gd name="T1" fmla="*/ 87 h 87"/>
                <a:gd name="T2" fmla="*/ 0 w 17"/>
                <a:gd name="T3" fmla="*/ 87 h 87"/>
                <a:gd name="T4" fmla="*/ 0 w 17"/>
                <a:gd name="T5" fmla="*/ 0 h 87"/>
                <a:gd name="T6" fmla="*/ 17 w 17"/>
                <a:gd name="T7" fmla="*/ 0 h 87"/>
              </a:gdLst>
              <a:ahLst/>
              <a:cxnLst>
                <a:cxn ang="0">
                  <a:pos x="T0" y="T1"/>
                </a:cxn>
                <a:cxn ang="0">
                  <a:pos x="T2" y="T3"/>
                </a:cxn>
                <a:cxn ang="0">
                  <a:pos x="T4" y="T5"/>
                </a:cxn>
                <a:cxn ang="0">
                  <a:pos x="T6" y="T7"/>
                </a:cxn>
              </a:cxnLst>
              <a:rect l="0" t="0" r="r" b="b"/>
              <a:pathLst>
                <a:path w="17" h="87">
                  <a:moveTo>
                    <a:pt x="17" y="87"/>
                  </a:moveTo>
                  <a:lnTo>
                    <a:pt x="0" y="87"/>
                  </a:lnTo>
                  <a:lnTo>
                    <a:pt x="0" y="0"/>
                  </a:lnTo>
                  <a:lnTo>
                    <a:pt x="17"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prstClr val="black"/>
                </a:solidFill>
              </a:endParaRPr>
            </a:p>
          </p:txBody>
        </p:sp>
      </p:grpSp>
      <p:grpSp>
        <p:nvGrpSpPr>
          <p:cNvPr id="108" name="Group 4"/>
          <p:cNvGrpSpPr>
            <a:grpSpLocks noChangeAspect="1"/>
          </p:cNvGrpSpPr>
          <p:nvPr/>
        </p:nvGrpSpPr>
        <p:grpSpPr bwMode="auto">
          <a:xfrm>
            <a:off x="7020925" y="2820541"/>
            <a:ext cx="510888" cy="395046"/>
            <a:chOff x="3494" y="1896"/>
            <a:chExt cx="688" cy="532"/>
          </a:xfrm>
          <a:solidFill>
            <a:srgbClr val="C65885"/>
          </a:solidFill>
        </p:grpSpPr>
        <p:sp>
          <p:nvSpPr>
            <p:cNvPr id="109" name="Rectangle 5"/>
            <p:cNvSpPr>
              <a:spLocks noChangeArrowheads="1"/>
            </p:cNvSpPr>
            <p:nvPr>
              <p:custDataLst>
                <p:tags r:id="rId26"/>
              </p:custDataLst>
            </p:nvPr>
          </p:nvSpPr>
          <p:spPr bwMode="auto">
            <a:xfrm>
              <a:off x="4124" y="2007"/>
              <a:ext cx="58" cy="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solidFill>
                  <a:prstClr val="black"/>
                </a:solidFill>
              </a:endParaRPr>
            </a:p>
          </p:txBody>
        </p:sp>
        <p:sp>
          <p:nvSpPr>
            <p:cNvPr id="110" name="Freeform 6"/>
            <p:cNvSpPr>
              <a:spLocks noEditPoints="1"/>
            </p:cNvSpPr>
            <p:nvPr>
              <p:custDataLst>
                <p:tags r:id="rId27"/>
              </p:custDataLst>
            </p:nvPr>
          </p:nvSpPr>
          <p:spPr bwMode="auto">
            <a:xfrm>
              <a:off x="3608" y="1896"/>
              <a:ext cx="459" cy="532"/>
            </a:xfrm>
            <a:custGeom>
              <a:avLst/>
              <a:gdLst>
                <a:gd name="T0" fmla="*/ 176 w 192"/>
                <a:gd name="T1" fmla="*/ 46 h 222"/>
                <a:gd name="T2" fmla="*/ 132 w 192"/>
                <a:gd name="T3" fmla="*/ 0 h 222"/>
                <a:gd name="T4" fmla="*/ 60 w 192"/>
                <a:gd name="T5" fmla="*/ 0 h 222"/>
                <a:gd name="T6" fmla="*/ 18 w 192"/>
                <a:gd name="T7" fmla="*/ 46 h 222"/>
                <a:gd name="T8" fmla="*/ 0 w 192"/>
                <a:gd name="T9" fmla="*/ 46 h 222"/>
                <a:gd name="T10" fmla="*/ 0 w 192"/>
                <a:gd name="T11" fmla="*/ 222 h 222"/>
                <a:gd name="T12" fmla="*/ 192 w 192"/>
                <a:gd name="T13" fmla="*/ 222 h 222"/>
                <a:gd name="T14" fmla="*/ 192 w 192"/>
                <a:gd name="T15" fmla="*/ 46 h 222"/>
                <a:gd name="T16" fmla="*/ 176 w 192"/>
                <a:gd name="T17" fmla="*/ 46 h 222"/>
                <a:gd name="T18" fmla="*/ 113 w 192"/>
                <a:gd name="T19" fmla="*/ 42 h 222"/>
                <a:gd name="T20" fmla="*/ 77 w 192"/>
                <a:gd name="T21" fmla="*/ 42 h 222"/>
                <a:gd name="T22" fmla="*/ 67 w 192"/>
                <a:gd name="T23" fmla="*/ 31 h 222"/>
                <a:gd name="T24" fmla="*/ 77 w 192"/>
                <a:gd name="T25" fmla="*/ 20 h 222"/>
                <a:gd name="T26" fmla="*/ 113 w 192"/>
                <a:gd name="T27" fmla="*/ 20 h 222"/>
                <a:gd name="T28" fmla="*/ 124 w 192"/>
                <a:gd name="T29" fmla="*/ 31 h 222"/>
                <a:gd name="T30" fmla="*/ 113 w 192"/>
                <a:gd name="T31" fmla="*/ 4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222">
                  <a:moveTo>
                    <a:pt x="176" y="46"/>
                  </a:moveTo>
                  <a:cubicBezTo>
                    <a:pt x="166" y="26"/>
                    <a:pt x="148" y="0"/>
                    <a:pt x="132" y="0"/>
                  </a:cubicBezTo>
                  <a:cubicBezTo>
                    <a:pt x="60" y="0"/>
                    <a:pt x="60" y="0"/>
                    <a:pt x="60" y="0"/>
                  </a:cubicBezTo>
                  <a:cubicBezTo>
                    <a:pt x="45" y="0"/>
                    <a:pt x="29" y="25"/>
                    <a:pt x="18" y="46"/>
                  </a:cubicBezTo>
                  <a:cubicBezTo>
                    <a:pt x="0" y="46"/>
                    <a:pt x="0" y="46"/>
                    <a:pt x="0" y="46"/>
                  </a:cubicBezTo>
                  <a:cubicBezTo>
                    <a:pt x="0" y="222"/>
                    <a:pt x="0" y="222"/>
                    <a:pt x="0" y="222"/>
                  </a:cubicBezTo>
                  <a:cubicBezTo>
                    <a:pt x="192" y="222"/>
                    <a:pt x="192" y="222"/>
                    <a:pt x="192" y="222"/>
                  </a:cubicBezTo>
                  <a:cubicBezTo>
                    <a:pt x="192" y="46"/>
                    <a:pt x="192" y="46"/>
                    <a:pt x="192" y="46"/>
                  </a:cubicBezTo>
                  <a:lnTo>
                    <a:pt x="176" y="46"/>
                  </a:lnTo>
                  <a:close/>
                  <a:moveTo>
                    <a:pt x="113" y="42"/>
                  </a:moveTo>
                  <a:cubicBezTo>
                    <a:pt x="77" y="42"/>
                    <a:pt x="77" y="42"/>
                    <a:pt x="77" y="42"/>
                  </a:cubicBezTo>
                  <a:cubicBezTo>
                    <a:pt x="72" y="42"/>
                    <a:pt x="67" y="37"/>
                    <a:pt x="67" y="31"/>
                  </a:cubicBezTo>
                  <a:cubicBezTo>
                    <a:pt x="67" y="25"/>
                    <a:pt x="72" y="20"/>
                    <a:pt x="77" y="20"/>
                  </a:cubicBezTo>
                  <a:cubicBezTo>
                    <a:pt x="113" y="20"/>
                    <a:pt x="113" y="20"/>
                    <a:pt x="113" y="20"/>
                  </a:cubicBezTo>
                  <a:cubicBezTo>
                    <a:pt x="119" y="20"/>
                    <a:pt x="124" y="25"/>
                    <a:pt x="124" y="31"/>
                  </a:cubicBezTo>
                  <a:cubicBezTo>
                    <a:pt x="124" y="37"/>
                    <a:pt x="119" y="42"/>
                    <a:pt x="11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prstClr val="black"/>
                </a:solidFill>
              </a:endParaRPr>
            </a:p>
          </p:txBody>
        </p:sp>
        <p:sp>
          <p:nvSpPr>
            <p:cNvPr id="111" name="Rectangle 7"/>
            <p:cNvSpPr>
              <a:spLocks noChangeArrowheads="1"/>
            </p:cNvSpPr>
            <p:nvPr>
              <p:custDataLst>
                <p:tags r:id="rId28"/>
              </p:custDataLst>
            </p:nvPr>
          </p:nvSpPr>
          <p:spPr bwMode="auto">
            <a:xfrm>
              <a:off x="3494" y="2007"/>
              <a:ext cx="57" cy="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solidFill>
                  <a:prstClr val="black"/>
                </a:solidFill>
              </a:endParaRPr>
            </a:p>
          </p:txBody>
        </p:sp>
      </p:grpSp>
      <p:grpSp>
        <p:nvGrpSpPr>
          <p:cNvPr id="112" name="组合 111"/>
          <p:cNvGrpSpPr/>
          <p:nvPr/>
        </p:nvGrpSpPr>
        <p:grpSpPr>
          <a:xfrm>
            <a:off x="8228695" y="3488109"/>
            <a:ext cx="457152" cy="458487"/>
            <a:chOff x="458010" y="4063526"/>
            <a:chExt cx="1087437" cy="1090612"/>
          </a:xfrm>
          <a:solidFill>
            <a:srgbClr val="1A9BA9"/>
          </a:solidFill>
        </p:grpSpPr>
        <p:sp>
          <p:nvSpPr>
            <p:cNvPr id="113" name="Freeform 11"/>
            <p:cNvSpPr>
              <a:spLocks noEditPoints="1"/>
            </p:cNvSpPr>
            <p:nvPr>
              <p:custDataLst>
                <p:tags r:id="rId29"/>
              </p:custDataLst>
            </p:nvPr>
          </p:nvSpPr>
          <p:spPr bwMode="auto">
            <a:xfrm>
              <a:off x="458010" y="4063526"/>
              <a:ext cx="1087437" cy="1090612"/>
            </a:xfrm>
            <a:custGeom>
              <a:avLst/>
              <a:gdLst>
                <a:gd name="T0" fmla="*/ 0 w 685"/>
                <a:gd name="T1" fmla="*/ 0 h 687"/>
                <a:gd name="T2" fmla="*/ 0 w 685"/>
                <a:gd name="T3" fmla="*/ 687 h 687"/>
                <a:gd name="T4" fmla="*/ 685 w 685"/>
                <a:gd name="T5" fmla="*/ 687 h 687"/>
                <a:gd name="T6" fmla="*/ 685 w 685"/>
                <a:gd name="T7" fmla="*/ 0 h 687"/>
                <a:gd name="T8" fmla="*/ 0 w 685"/>
                <a:gd name="T9" fmla="*/ 0 h 687"/>
                <a:gd name="T10" fmla="*/ 58 w 685"/>
                <a:gd name="T11" fmla="*/ 57 h 687"/>
                <a:gd name="T12" fmla="*/ 628 w 685"/>
                <a:gd name="T13" fmla="*/ 57 h 687"/>
                <a:gd name="T14" fmla="*/ 628 w 685"/>
                <a:gd name="T15" fmla="*/ 441 h 687"/>
                <a:gd name="T16" fmla="*/ 442 w 685"/>
                <a:gd name="T17" fmla="*/ 630 h 687"/>
                <a:gd name="T18" fmla="*/ 58 w 685"/>
                <a:gd name="T19" fmla="*/ 630 h 687"/>
                <a:gd name="T20" fmla="*/ 58 w 685"/>
                <a:gd name="T21" fmla="*/ 57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5" h="687">
                  <a:moveTo>
                    <a:pt x="0" y="0"/>
                  </a:moveTo>
                  <a:lnTo>
                    <a:pt x="0" y="687"/>
                  </a:lnTo>
                  <a:lnTo>
                    <a:pt x="685" y="687"/>
                  </a:lnTo>
                  <a:lnTo>
                    <a:pt x="685" y="0"/>
                  </a:lnTo>
                  <a:lnTo>
                    <a:pt x="0" y="0"/>
                  </a:lnTo>
                  <a:close/>
                  <a:moveTo>
                    <a:pt x="58" y="57"/>
                  </a:moveTo>
                  <a:lnTo>
                    <a:pt x="628" y="57"/>
                  </a:lnTo>
                  <a:lnTo>
                    <a:pt x="628" y="441"/>
                  </a:lnTo>
                  <a:lnTo>
                    <a:pt x="442" y="630"/>
                  </a:lnTo>
                  <a:lnTo>
                    <a:pt x="58" y="630"/>
                  </a:lnTo>
                  <a:lnTo>
                    <a:pt x="58"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prstClr val="black"/>
                </a:solidFill>
              </a:endParaRPr>
            </a:p>
          </p:txBody>
        </p:sp>
        <p:sp>
          <p:nvSpPr>
            <p:cNvPr id="114" name="Rectangle 12"/>
            <p:cNvSpPr>
              <a:spLocks noChangeArrowheads="1"/>
            </p:cNvSpPr>
            <p:nvPr>
              <p:custDataLst>
                <p:tags r:id="rId30"/>
              </p:custDataLst>
            </p:nvPr>
          </p:nvSpPr>
          <p:spPr bwMode="auto">
            <a:xfrm>
              <a:off x="682625" y="4338638"/>
              <a:ext cx="636587" cy="714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solidFill>
                  <a:prstClr val="black"/>
                </a:solidFill>
              </a:endParaRPr>
            </a:p>
          </p:txBody>
        </p:sp>
        <p:sp>
          <p:nvSpPr>
            <p:cNvPr id="115" name="Rectangle 13"/>
            <p:cNvSpPr>
              <a:spLocks noChangeArrowheads="1"/>
            </p:cNvSpPr>
            <p:nvPr>
              <p:custDataLst>
                <p:tags r:id="rId31"/>
              </p:custDataLst>
            </p:nvPr>
          </p:nvSpPr>
          <p:spPr bwMode="auto">
            <a:xfrm>
              <a:off x="682625" y="4562475"/>
              <a:ext cx="636587" cy="714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solidFill>
                  <a:prstClr val="black"/>
                </a:solidFill>
              </a:endParaRPr>
            </a:p>
          </p:txBody>
        </p:sp>
        <p:sp>
          <p:nvSpPr>
            <p:cNvPr id="116" name="Rectangle 14"/>
            <p:cNvSpPr>
              <a:spLocks noChangeArrowheads="1"/>
            </p:cNvSpPr>
            <p:nvPr>
              <p:custDataLst>
                <p:tags r:id="rId32"/>
              </p:custDataLst>
            </p:nvPr>
          </p:nvSpPr>
          <p:spPr bwMode="auto">
            <a:xfrm>
              <a:off x="682625" y="4786313"/>
              <a:ext cx="382587" cy="714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solidFill>
                  <a:prstClr val="black"/>
                </a:solidFill>
              </a:endParaRPr>
            </a:p>
          </p:txBody>
        </p:sp>
      </p:grpSp>
      <p:grpSp>
        <p:nvGrpSpPr>
          <p:cNvPr id="117" name="Group 17"/>
          <p:cNvGrpSpPr>
            <a:grpSpLocks noChangeAspect="1"/>
          </p:cNvGrpSpPr>
          <p:nvPr/>
        </p:nvGrpSpPr>
        <p:grpSpPr bwMode="auto">
          <a:xfrm>
            <a:off x="7816569" y="1435614"/>
            <a:ext cx="457188" cy="490764"/>
            <a:chOff x="231" y="1205"/>
            <a:chExt cx="640" cy="687"/>
          </a:xfrm>
          <a:solidFill>
            <a:srgbClr val="00AF92"/>
          </a:solidFill>
        </p:grpSpPr>
        <p:sp>
          <p:nvSpPr>
            <p:cNvPr id="118" name="Freeform 18"/>
            <p:cNvSpPr/>
            <p:nvPr>
              <p:custDataLst>
                <p:tags r:id="rId33"/>
              </p:custDataLst>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prstClr val="black"/>
                </a:solidFill>
              </a:endParaRPr>
            </a:p>
          </p:txBody>
        </p:sp>
        <p:sp>
          <p:nvSpPr>
            <p:cNvPr id="119" name="Freeform 19"/>
            <p:cNvSpPr>
              <a:spLocks noEditPoints="1"/>
            </p:cNvSpPr>
            <p:nvPr>
              <p:custDataLst>
                <p:tags r:id="rId34"/>
              </p:custDataLst>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prstClr val="black"/>
                </a:solidFill>
              </a:endParaRPr>
            </a:p>
          </p:txBody>
        </p:sp>
      </p:grpSp>
      <p:grpSp>
        <p:nvGrpSpPr>
          <p:cNvPr id="120" name="组合 119"/>
          <p:cNvGrpSpPr/>
          <p:nvPr/>
        </p:nvGrpSpPr>
        <p:grpSpPr>
          <a:xfrm>
            <a:off x="6257157" y="5586157"/>
            <a:ext cx="514609" cy="202170"/>
            <a:chOff x="9374188" y="5727700"/>
            <a:chExt cx="133350" cy="52388"/>
          </a:xfrm>
          <a:solidFill>
            <a:srgbClr val="663A77"/>
          </a:solidFill>
        </p:grpSpPr>
        <p:sp>
          <p:nvSpPr>
            <p:cNvPr id="121" name="Freeform 276"/>
            <p:cNvSpPr/>
            <p:nvPr>
              <p:custDataLst>
                <p:tags r:id="rId35"/>
              </p:custDataLst>
            </p:nvPr>
          </p:nvSpPr>
          <p:spPr bwMode="auto">
            <a:xfrm>
              <a:off x="9374188" y="5727700"/>
              <a:ext cx="87313" cy="52388"/>
            </a:xfrm>
            <a:custGeom>
              <a:avLst/>
              <a:gdLst>
                <a:gd name="T0" fmla="*/ 7 w 23"/>
                <a:gd name="T1" fmla="*/ 11 h 14"/>
                <a:gd name="T2" fmla="*/ 3 w 23"/>
                <a:gd name="T3" fmla="*/ 7 h 14"/>
                <a:gd name="T4" fmla="*/ 7 w 23"/>
                <a:gd name="T5" fmla="*/ 3 h 14"/>
                <a:gd name="T6" fmla="*/ 15 w 23"/>
                <a:gd name="T7" fmla="*/ 3 h 14"/>
                <a:gd name="T8" fmla="*/ 16 w 23"/>
                <a:gd name="T9" fmla="*/ 3 h 14"/>
                <a:gd name="T10" fmla="*/ 16 w 23"/>
                <a:gd name="T11" fmla="*/ 3 h 14"/>
                <a:gd name="T12" fmla="*/ 16 w 23"/>
                <a:gd name="T13" fmla="*/ 3 h 14"/>
                <a:gd name="T14" fmla="*/ 17 w 23"/>
                <a:gd name="T15" fmla="*/ 3 h 14"/>
                <a:gd name="T16" fmla="*/ 17 w 23"/>
                <a:gd name="T17" fmla="*/ 4 h 14"/>
                <a:gd name="T18" fmla="*/ 17 w 23"/>
                <a:gd name="T19" fmla="*/ 4 h 14"/>
                <a:gd name="T20" fmla="*/ 18 w 23"/>
                <a:gd name="T21" fmla="*/ 4 h 14"/>
                <a:gd name="T22" fmla="*/ 19 w 23"/>
                <a:gd name="T23" fmla="*/ 6 h 14"/>
                <a:gd name="T24" fmla="*/ 19 w 23"/>
                <a:gd name="T25" fmla="*/ 6 h 14"/>
                <a:gd name="T26" fmla="*/ 19 w 23"/>
                <a:gd name="T27" fmla="*/ 7 h 14"/>
                <a:gd name="T28" fmla="*/ 19 w 23"/>
                <a:gd name="T29" fmla="*/ 8 h 14"/>
                <a:gd name="T30" fmla="*/ 20 w 23"/>
                <a:gd name="T31" fmla="*/ 8 h 14"/>
                <a:gd name="T32" fmla="*/ 23 w 23"/>
                <a:gd name="T33" fmla="*/ 8 h 14"/>
                <a:gd name="T34" fmla="*/ 23 w 23"/>
                <a:gd name="T35" fmla="*/ 7 h 14"/>
                <a:gd name="T36" fmla="*/ 22 w 23"/>
                <a:gd name="T37" fmla="*/ 5 h 14"/>
                <a:gd name="T38" fmla="*/ 22 w 23"/>
                <a:gd name="T39" fmla="*/ 5 h 14"/>
                <a:gd name="T40" fmla="*/ 21 w 23"/>
                <a:gd name="T41" fmla="*/ 3 h 14"/>
                <a:gd name="T42" fmla="*/ 21 w 23"/>
                <a:gd name="T43" fmla="*/ 2 h 14"/>
                <a:gd name="T44" fmla="*/ 19 w 23"/>
                <a:gd name="T45" fmla="*/ 1 h 14"/>
                <a:gd name="T46" fmla="*/ 19 w 23"/>
                <a:gd name="T47" fmla="*/ 1 h 14"/>
                <a:gd name="T48" fmla="*/ 15 w 23"/>
                <a:gd name="T49" fmla="*/ 0 h 14"/>
                <a:gd name="T50" fmla="*/ 7 w 23"/>
                <a:gd name="T51" fmla="*/ 0 h 14"/>
                <a:gd name="T52" fmla="*/ 0 w 23"/>
                <a:gd name="T53" fmla="*/ 7 h 14"/>
                <a:gd name="T54" fmla="*/ 7 w 23"/>
                <a:gd name="T55" fmla="*/ 14 h 14"/>
                <a:gd name="T56" fmla="*/ 12 w 23"/>
                <a:gd name="T57" fmla="*/ 14 h 14"/>
                <a:gd name="T58" fmla="*/ 10 w 23"/>
                <a:gd name="T59" fmla="*/ 11 h 14"/>
                <a:gd name="T60" fmla="*/ 7 w 23"/>
                <a:gd name="T61"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14">
                  <a:moveTo>
                    <a:pt x="7" y="11"/>
                  </a:moveTo>
                  <a:cubicBezTo>
                    <a:pt x="5" y="11"/>
                    <a:pt x="3" y="9"/>
                    <a:pt x="3" y="7"/>
                  </a:cubicBezTo>
                  <a:cubicBezTo>
                    <a:pt x="3" y="5"/>
                    <a:pt x="5" y="3"/>
                    <a:pt x="7" y="3"/>
                  </a:cubicBezTo>
                  <a:cubicBezTo>
                    <a:pt x="15" y="3"/>
                    <a:pt x="15" y="3"/>
                    <a:pt x="15" y="3"/>
                  </a:cubicBezTo>
                  <a:cubicBezTo>
                    <a:pt x="16" y="3"/>
                    <a:pt x="16" y="3"/>
                    <a:pt x="16" y="3"/>
                  </a:cubicBezTo>
                  <a:cubicBezTo>
                    <a:pt x="16" y="3"/>
                    <a:pt x="16" y="3"/>
                    <a:pt x="16" y="3"/>
                  </a:cubicBezTo>
                  <a:cubicBezTo>
                    <a:pt x="16" y="3"/>
                    <a:pt x="16" y="3"/>
                    <a:pt x="16" y="3"/>
                  </a:cubicBezTo>
                  <a:cubicBezTo>
                    <a:pt x="17" y="3"/>
                    <a:pt x="17" y="3"/>
                    <a:pt x="17" y="3"/>
                  </a:cubicBezTo>
                  <a:cubicBezTo>
                    <a:pt x="17" y="4"/>
                    <a:pt x="17" y="4"/>
                    <a:pt x="17" y="4"/>
                  </a:cubicBezTo>
                  <a:cubicBezTo>
                    <a:pt x="17" y="4"/>
                    <a:pt x="17" y="4"/>
                    <a:pt x="17" y="4"/>
                  </a:cubicBezTo>
                  <a:cubicBezTo>
                    <a:pt x="18" y="4"/>
                    <a:pt x="18" y="4"/>
                    <a:pt x="18" y="4"/>
                  </a:cubicBezTo>
                  <a:cubicBezTo>
                    <a:pt x="19" y="5"/>
                    <a:pt x="19" y="5"/>
                    <a:pt x="19" y="6"/>
                  </a:cubicBezTo>
                  <a:cubicBezTo>
                    <a:pt x="19" y="6"/>
                    <a:pt x="19" y="6"/>
                    <a:pt x="19" y="6"/>
                  </a:cubicBezTo>
                  <a:cubicBezTo>
                    <a:pt x="19" y="7"/>
                    <a:pt x="19" y="7"/>
                    <a:pt x="19" y="7"/>
                  </a:cubicBezTo>
                  <a:cubicBezTo>
                    <a:pt x="19" y="8"/>
                    <a:pt x="19" y="8"/>
                    <a:pt x="19" y="8"/>
                  </a:cubicBezTo>
                  <a:cubicBezTo>
                    <a:pt x="20" y="8"/>
                    <a:pt x="20" y="8"/>
                    <a:pt x="20" y="8"/>
                  </a:cubicBezTo>
                  <a:cubicBezTo>
                    <a:pt x="23" y="8"/>
                    <a:pt x="23" y="8"/>
                    <a:pt x="23" y="8"/>
                  </a:cubicBezTo>
                  <a:cubicBezTo>
                    <a:pt x="23" y="7"/>
                    <a:pt x="23" y="7"/>
                    <a:pt x="23" y="7"/>
                  </a:cubicBezTo>
                  <a:cubicBezTo>
                    <a:pt x="23" y="6"/>
                    <a:pt x="22" y="6"/>
                    <a:pt x="22" y="5"/>
                  </a:cubicBezTo>
                  <a:cubicBezTo>
                    <a:pt x="22" y="5"/>
                    <a:pt x="22" y="5"/>
                    <a:pt x="22" y="5"/>
                  </a:cubicBezTo>
                  <a:cubicBezTo>
                    <a:pt x="22" y="4"/>
                    <a:pt x="22" y="3"/>
                    <a:pt x="21" y="3"/>
                  </a:cubicBezTo>
                  <a:cubicBezTo>
                    <a:pt x="21" y="2"/>
                    <a:pt x="21" y="2"/>
                    <a:pt x="21" y="2"/>
                  </a:cubicBezTo>
                  <a:cubicBezTo>
                    <a:pt x="20" y="2"/>
                    <a:pt x="20" y="1"/>
                    <a:pt x="19" y="1"/>
                  </a:cubicBezTo>
                  <a:cubicBezTo>
                    <a:pt x="19" y="1"/>
                    <a:pt x="19" y="1"/>
                    <a:pt x="19" y="1"/>
                  </a:cubicBezTo>
                  <a:cubicBezTo>
                    <a:pt x="18" y="0"/>
                    <a:pt x="17" y="0"/>
                    <a:pt x="15" y="0"/>
                  </a:cubicBezTo>
                  <a:cubicBezTo>
                    <a:pt x="7" y="0"/>
                    <a:pt x="7" y="0"/>
                    <a:pt x="7" y="0"/>
                  </a:cubicBezTo>
                  <a:cubicBezTo>
                    <a:pt x="3" y="0"/>
                    <a:pt x="0" y="3"/>
                    <a:pt x="0" y="7"/>
                  </a:cubicBezTo>
                  <a:cubicBezTo>
                    <a:pt x="0" y="11"/>
                    <a:pt x="3" y="14"/>
                    <a:pt x="7" y="14"/>
                  </a:cubicBezTo>
                  <a:cubicBezTo>
                    <a:pt x="12" y="14"/>
                    <a:pt x="12" y="14"/>
                    <a:pt x="12" y="14"/>
                  </a:cubicBezTo>
                  <a:cubicBezTo>
                    <a:pt x="11" y="14"/>
                    <a:pt x="10" y="12"/>
                    <a:pt x="10" y="11"/>
                  </a:cubicBezTo>
                  <a:lnTo>
                    <a:pt x="7"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prstClr val="black"/>
                </a:solidFill>
              </a:endParaRPr>
            </a:p>
          </p:txBody>
        </p:sp>
        <p:sp>
          <p:nvSpPr>
            <p:cNvPr id="122" name="Freeform 277"/>
            <p:cNvSpPr/>
            <p:nvPr>
              <p:custDataLst>
                <p:tags r:id="rId36"/>
              </p:custDataLst>
            </p:nvPr>
          </p:nvSpPr>
          <p:spPr bwMode="auto">
            <a:xfrm>
              <a:off x="9420225" y="5727700"/>
              <a:ext cx="87313" cy="52388"/>
            </a:xfrm>
            <a:custGeom>
              <a:avLst/>
              <a:gdLst>
                <a:gd name="T0" fmla="*/ 16 w 23"/>
                <a:gd name="T1" fmla="*/ 0 h 14"/>
                <a:gd name="T2" fmla="*/ 11 w 23"/>
                <a:gd name="T3" fmla="*/ 0 h 14"/>
                <a:gd name="T4" fmla="*/ 13 w 23"/>
                <a:gd name="T5" fmla="*/ 3 h 14"/>
                <a:gd name="T6" fmla="*/ 16 w 23"/>
                <a:gd name="T7" fmla="*/ 3 h 14"/>
                <a:gd name="T8" fmla="*/ 20 w 23"/>
                <a:gd name="T9" fmla="*/ 7 h 14"/>
                <a:gd name="T10" fmla="*/ 16 w 23"/>
                <a:gd name="T11" fmla="*/ 11 h 14"/>
                <a:gd name="T12" fmla="*/ 8 w 23"/>
                <a:gd name="T13" fmla="*/ 11 h 14"/>
                <a:gd name="T14" fmla="*/ 4 w 23"/>
                <a:gd name="T15" fmla="*/ 9 h 14"/>
                <a:gd name="T16" fmla="*/ 4 w 23"/>
                <a:gd name="T17" fmla="*/ 9 h 14"/>
                <a:gd name="T18" fmla="*/ 4 w 23"/>
                <a:gd name="T19" fmla="*/ 7 h 14"/>
                <a:gd name="T20" fmla="*/ 4 w 23"/>
                <a:gd name="T21" fmla="*/ 7 h 14"/>
                <a:gd name="T22" fmla="*/ 3 w 23"/>
                <a:gd name="T23" fmla="*/ 6 h 14"/>
                <a:gd name="T24" fmla="*/ 1 w 23"/>
                <a:gd name="T25" fmla="*/ 6 h 14"/>
                <a:gd name="T26" fmla="*/ 0 w 23"/>
                <a:gd name="T27" fmla="*/ 7 h 14"/>
                <a:gd name="T28" fmla="*/ 8 w 23"/>
                <a:gd name="T29" fmla="*/ 14 h 14"/>
                <a:gd name="T30" fmla="*/ 16 w 23"/>
                <a:gd name="T31" fmla="*/ 14 h 14"/>
                <a:gd name="T32" fmla="*/ 23 w 23"/>
                <a:gd name="T33" fmla="*/ 7 h 14"/>
                <a:gd name="T34" fmla="*/ 16 w 23"/>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 h="14">
                  <a:moveTo>
                    <a:pt x="16" y="0"/>
                  </a:moveTo>
                  <a:cubicBezTo>
                    <a:pt x="11" y="0"/>
                    <a:pt x="11" y="0"/>
                    <a:pt x="11" y="0"/>
                  </a:cubicBezTo>
                  <a:cubicBezTo>
                    <a:pt x="12" y="1"/>
                    <a:pt x="13" y="2"/>
                    <a:pt x="13" y="3"/>
                  </a:cubicBezTo>
                  <a:cubicBezTo>
                    <a:pt x="16" y="3"/>
                    <a:pt x="16" y="3"/>
                    <a:pt x="16" y="3"/>
                  </a:cubicBezTo>
                  <a:cubicBezTo>
                    <a:pt x="18" y="3"/>
                    <a:pt x="20" y="5"/>
                    <a:pt x="20" y="7"/>
                  </a:cubicBezTo>
                  <a:cubicBezTo>
                    <a:pt x="20" y="9"/>
                    <a:pt x="18" y="11"/>
                    <a:pt x="16" y="11"/>
                  </a:cubicBezTo>
                  <a:cubicBezTo>
                    <a:pt x="8" y="11"/>
                    <a:pt x="8" y="11"/>
                    <a:pt x="8" y="11"/>
                  </a:cubicBezTo>
                  <a:cubicBezTo>
                    <a:pt x="6" y="11"/>
                    <a:pt x="5" y="11"/>
                    <a:pt x="4" y="9"/>
                  </a:cubicBezTo>
                  <a:cubicBezTo>
                    <a:pt x="4" y="9"/>
                    <a:pt x="4" y="9"/>
                    <a:pt x="4" y="9"/>
                  </a:cubicBezTo>
                  <a:cubicBezTo>
                    <a:pt x="4" y="8"/>
                    <a:pt x="4" y="8"/>
                    <a:pt x="4" y="7"/>
                  </a:cubicBezTo>
                  <a:cubicBezTo>
                    <a:pt x="4" y="7"/>
                    <a:pt x="4" y="7"/>
                    <a:pt x="4" y="7"/>
                  </a:cubicBezTo>
                  <a:cubicBezTo>
                    <a:pt x="3" y="6"/>
                    <a:pt x="3" y="6"/>
                    <a:pt x="3" y="6"/>
                  </a:cubicBezTo>
                  <a:cubicBezTo>
                    <a:pt x="1" y="6"/>
                    <a:pt x="1" y="6"/>
                    <a:pt x="1" y="6"/>
                  </a:cubicBezTo>
                  <a:cubicBezTo>
                    <a:pt x="0" y="7"/>
                    <a:pt x="0" y="7"/>
                    <a:pt x="0" y="7"/>
                  </a:cubicBezTo>
                  <a:cubicBezTo>
                    <a:pt x="0" y="11"/>
                    <a:pt x="4" y="14"/>
                    <a:pt x="8" y="14"/>
                  </a:cubicBezTo>
                  <a:cubicBezTo>
                    <a:pt x="16" y="14"/>
                    <a:pt x="16" y="14"/>
                    <a:pt x="16" y="14"/>
                  </a:cubicBezTo>
                  <a:cubicBezTo>
                    <a:pt x="20" y="14"/>
                    <a:pt x="23" y="11"/>
                    <a:pt x="23" y="7"/>
                  </a:cubicBezTo>
                  <a:cubicBezTo>
                    <a:pt x="23" y="3"/>
                    <a:pt x="20"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prstClr val="black"/>
                </a:solidFill>
              </a:endParaRPr>
            </a:p>
          </p:txBody>
        </p:sp>
      </p:grpSp>
      <p:sp>
        <p:nvSpPr>
          <p:cNvPr id="123" name="Freeform 310"/>
          <p:cNvSpPr>
            <a:spLocks noEditPoints="1"/>
          </p:cNvSpPr>
          <p:nvPr>
            <p:custDataLst>
              <p:tags r:id="rId37"/>
            </p:custDataLst>
          </p:nvPr>
        </p:nvSpPr>
        <p:spPr bwMode="auto">
          <a:xfrm>
            <a:off x="5833891" y="2057353"/>
            <a:ext cx="531100" cy="524114"/>
          </a:xfrm>
          <a:custGeom>
            <a:avLst/>
            <a:gdLst>
              <a:gd name="T0" fmla="*/ 31 w 32"/>
              <a:gd name="T1" fmla="*/ 13 h 31"/>
              <a:gd name="T2" fmla="*/ 28 w 32"/>
              <a:gd name="T3" fmla="*/ 13 h 31"/>
              <a:gd name="T4" fmla="*/ 26 w 32"/>
              <a:gd name="T5" fmla="*/ 9 h 31"/>
              <a:gd name="T6" fmla="*/ 28 w 32"/>
              <a:gd name="T7" fmla="*/ 7 h 31"/>
              <a:gd name="T8" fmla="*/ 28 w 32"/>
              <a:gd name="T9" fmla="*/ 6 h 31"/>
              <a:gd name="T10" fmla="*/ 26 w 32"/>
              <a:gd name="T11" fmla="*/ 3 h 31"/>
              <a:gd name="T12" fmla="*/ 25 w 32"/>
              <a:gd name="T13" fmla="*/ 3 h 31"/>
              <a:gd name="T14" fmla="*/ 22 w 32"/>
              <a:gd name="T15" fmla="*/ 6 h 31"/>
              <a:gd name="T16" fmla="*/ 19 w 32"/>
              <a:gd name="T17" fmla="*/ 4 h 31"/>
              <a:gd name="T18" fmla="*/ 19 w 32"/>
              <a:gd name="T19" fmla="*/ 1 h 31"/>
              <a:gd name="T20" fmla="*/ 18 w 32"/>
              <a:gd name="T21" fmla="*/ 0 h 31"/>
              <a:gd name="T22" fmla="*/ 14 w 32"/>
              <a:gd name="T23" fmla="*/ 0 h 31"/>
              <a:gd name="T24" fmla="*/ 13 w 32"/>
              <a:gd name="T25" fmla="*/ 1 h 31"/>
              <a:gd name="T26" fmla="*/ 13 w 32"/>
              <a:gd name="T27" fmla="*/ 4 h 31"/>
              <a:gd name="T28" fmla="*/ 10 w 32"/>
              <a:gd name="T29" fmla="*/ 6 h 31"/>
              <a:gd name="T30" fmla="*/ 8 w 32"/>
              <a:gd name="T31" fmla="*/ 3 h 31"/>
              <a:gd name="T32" fmla="*/ 6 w 32"/>
              <a:gd name="T33" fmla="*/ 3 h 31"/>
              <a:gd name="T34" fmla="*/ 4 w 32"/>
              <a:gd name="T35" fmla="*/ 6 h 31"/>
              <a:gd name="T36" fmla="*/ 4 w 32"/>
              <a:gd name="T37" fmla="*/ 7 h 31"/>
              <a:gd name="T38" fmla="*/ 6 w 32"/>
              <a:gd name="T39" fmla="*/ 9 h 31"/>
              <a:gd name="T40" fmla="*/ 5 w 32"/>
              <a:gd name="T41" fmla="*/ 13 h 31"/>
              <a:gd name="T42" fmla="*/ 1 w 32"/>
              <a:gd name="T43" fmla="*/ 13 h 31"/>
              <a:gd name="T44" fmla="*/ 0 w 32"/>
              <a:gd name="T45" fmla="*/ 14 h 31"/>
              <a:gd name="T46" fmla="*/ 0 w 32"/>
              <a:gd name="T47" fmla="*/ 17 h 31"/>
              <a:gd name="T48" fmla="*/ 1 w 32"/>
              <a:gd name="T49" fmla="*/ 18 h 31"/>
              <a:gd name="T50" fmla="*/ 5 w 32"/>
              <a:gd name="T51" fmla="*/ 18 h 31"/>
              <a:gd name="T52" fmla="*/ 6 w 32"/>
              <a:gd name="T53" fmla="*/ 22 h 31"/>
              <a:gd name="T54" fmla="*/ 4 w 32"/>
              <a:gd name="T55" fmla="*/ 24 h 31"/>
              <a:gd name="T56" fmla="*/ 4 w 32"/>
              <a:gd name="T57" fmla="*/ 25 h 31"/>
              <a:gd name="T58" fmla="*/ 6 w 32"/>
              <a:gd name="T59" fmla="*/ 28 h 31"/>
              <a:gd name="T60" fmla="*/ 8 w 32"/>
              <a:gd name="T61" fmla="*/ 28 h 31"/>
              <a:gd name="T62" fmla="*/ 10 w 32"/>
              <a:gd name="T63" fmla="*/ 26 h 31"/>
              <a:gd name="T64" fmla="*/ 13 w 32"/>
              <a:gd name="T65" fmla="*/ 27 h 31"/>
              <a:gd name="T66" fmla="*/ 13 w 32"/>
              <a:gd name="T67" fmla="*/ 30 h 31"/>
              <a:gd name="T68" fmla="*/ 14 w 32"/>
              <a:gd name="T69" fmla="*/ 31 h 31"/>
              <a:gd name="T70" fmla="*/ 18 w 32"/>
              <a:gd name="T71" fmla="*/ 31 h 31"/>
              <a:gd name="T72" fmla="*/ 19 w 32"/>
              <a:gd name="T73" fmla="*/ 30 h 31"/>
              <a:gd name="T74" fmla="*/ 19 w 32"/>
              <a:gd name="T75" fmla="*/ 27 h 31"/>
              <a:gd name="T76" fmla="*/ 22 w 32"/>
              <a:gd name="T77" fmla="*/ 26 h 31"/>
              <a:gd name="T78" fmla="*/ 25 w 32"/>
              <a:gd name="T79" fmla="*/ 28 h 31"/>
              <a:gd name="T80" fmla="*/ 26 w 32"/>
              <a:gd name="T81" fmla="*/ 28 h 31"/>
              <a:gd name="T82" fmla="*/ 28 w 32"/>
              <a:gd name="T83" fmla="*/ 25 h 31"/>
              <a:gd name="T84" fmla="*/ 28 w 32"/>
              <a:gd name="T85" fmla="*/ 24 h 31"/>
              <a:gd name="T86" fmla="*/ 26 w 32"/>
              <a:gd name="T87" fmla="*/ 22 h 31"/>
              <a:gd name="T88" fmla="*/ 28 w 32"/>
              <a:gd name="T89" fmla="*/ 18 h 31"/>
              <a:gd name="T90" fmla="*/ 31 w 32"/>
              <a:gd name="T91" fmla="*/ 18 h 31"/>
              <a:gd name="T92" fmla="*/ 32 w 32"/>
              <a:gd name="T93" fmla="*/ 17 h 31"/>
              <a:gd name="T94" fmla="*/ 32 w 32"/>
              <a:gd name="T95" fmla="*/ 14 h 31"/>
              <a:gd name="T96" fmla="*/ 31 w 32"/>
              <a:gd name="T97" fmla="*/ 13 h 31"/>
              <a:gd name="T98" fmla="*/ 16 w 32"/>
              <a:gd name="T99" fmla="*/ 23 h 31"/>
              <a:gd name="T100" fmla="*/ 9 w 32"/>
              <a:gd name="T101" fmla="*/ 16 h 31"/>
              <a:gd name="T102" fmla="*/ 16 w 32"/>
              <a:gd name="T103" fmla="*/ 9 h 31"/>
              <a:gd name="T104" fmla="*/ 23 w 32"/>
              <a:gd name="T105" fmla="*/ 16 h 31"/>
              <a:gd name="T106" fmla="*/ 16 w 32"/>
              <a:gd name="T107" fmla="*/ 2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 h="31">
                <a:moveTo>
                  <a:pt x="31" y="13"/>
                </a:moveTo>
                <a:cubicBezTo>
                  <a:pt x="28" y="13"/>
                  <a:pt x="28" y="13"/>
                  <a:pt x="28" y="13"/>
                </a:cubicBezTo>
                <a:cubicBezTo>
                  <a:pt x="27" y="12"/>
                  <a:pt x="27" y="10"/>
                  <a:pt x="26" y="9"/>
                </a:cubicBezTo>
                <a:cubicBezTo>
                  <a:pt x="28" y="7"/>
                  <a:pt x="28" y="7"/>
                  <a:pt x="28" y="7"/>
                </a:cubicBezTo>
                <a:cubicBezTo>
                  <a:pt x="29" y="7"/>
                  <a:pt x="29" y="6"/>
                  <a:pt x="28" y="6"/>
                </a:cubicBezTo>
                <a:cubicBezTo>
                  <a:pt x="26" y="3"/>
                  <a:pt x="26" y="3"/>
                  <a:pt x="26" y="3"/>
                </a:cubicBezTo>
                <a:cubicBezTo>
                  <a:pt x="26" y="3"/>
                  <a:pt x="25" y="3"/>
                  <a:pt x="25" y="3"/>
                </a:cubicBezTo>
                <a:cubicBezTo>
                  <a:pt x="22" y="6"/>
                  <a:pt x="22" y="6"/>
                  <a:pt x="22" y="6"/>
                </a:cubicBezTo>
                <a:cubicBezTo>
                  <a:pt x="21" y="5"/>
                  <a:pt x="20" y="4"/>
                  <a:pt x="19" y="4"/>
                </a:cubicBezTo>
                <a:cubicBezTo>
                  <a:pt x="19" y="1"/>
                  <a:pt x="19" y="1"/>
                  <a:pt x="19" y="1"/>
                </a:cubicBezTo>
                <a:cubicBezTo>
                  <a:pt x="19" y="0"/>
                  <a:pt x="18" y="0"/>
                  <a:pt x="18" y="0"/>
                </a:cubicBezTo>
                <a:cubicBezTo>
                  <a:pt x="14" y="0"/>
                  <a:pt x="14" y="0"/>
                  <a:pt x="14" y="0"/>
                </a:cubicBezTo>
                <a:cubicBezTo>
                  <a:pt x="14" y="0"/>
                  <a:pt x="13" y="0"/>
                  <a:pt x="13" y="1"/>
                </a:cubicBezTo>
                <a:cubicBezTo>
                  <a:pt x="13" y="4"/>
                  <a:pt x="13" y="4"/>
                  <a:pt x="13" y="4"/>
                </a:cubicBezTo>
                <a:cubicBezTo>
                  <a:pt x="12" y="4"/>
                  <a:pt x="11" y="5"/>
                  <a:pt x="10" y="6"/>
                </a:cubicBezTo>
                <a:cubicBezTo>
                  <a:pt x="8" y="3"/>
                  <a:pt x="8" y="3"/>
                  <a:pt x="8" y="3"/>
                </a:cubicBezTo>
                <a:cubicBezTo>
                  <a:pt x="7" y="3"/>
                  <a:pt x="7" y="3"/>
                  <a:pt x="6" y="3"/>
                </a:cubicBezTo>
                <a:cubicBezTo>
                  <a:pt x="4" y="6"/>
                  <a:pt x="4" y="6"/>
                  <a:pt x="4" y="6"/>
                </a:cubicBezTo>
                <a:cubicBezTo>
                  <a:pt x="3" y="6"/>
                  <a:pt x="3" y="7"/>
                  <a:pt x="4" y="7"/>
                </a:cubicBezTo>
                <a:cubicBezTo>
                  <a:pt x="6" y="9"/>
                  <a:pt x="6" y="9"/>
                  <a:pt x="6" y="9"/>
                </a:cubicBezTo>
                <a:cubicBezTo>
                  <a:pt x="5" y="10"/>
                  <a:pt x="5" y="12"/>
                  <a:pt x="5" y="13"/>
                </a:cubicBezTo>
                <a:cubicBezTo>
                  <a:pt x="1" y="13"/>
                  <a:pt x="1" y="13"/>
                  <a:pt x="1" y="13"/>
                </a:cubicBezTo>
                <a:cubicBezTo>
                  <a:pt x="1" y="13"/>
                  <a:pt x="0" y="13"/>
                  <a:pt x="0" y="14"/>
                </a:cubicBezTo>
                <a:cubicBezTo>
                  <a:pt x="0" y="17"/>
                  <a:pt x="0" y="17"/>
                  <a:pt x="0" y="17"/>
                </a:cubicBezTo>
                <a:cubicBezTo>
                  <a:pt x="0" y="18"/>
                  <a:pt x="1" y="18"/>
                  <a:pt x="1" y="18"/>
                </a:cubicBezTo>
                <a:cubicBezTo>
                  <a:pt x="5" y="18"/>
                  <a:pt x="5" y="18"/>
                  <a:pt x="5" y="18"/>
                </a:cubicBezTo>
                <a:cubicBezTo>
                  <a:pt x="5" y="20"/>
                  <a:pt x="5" y="21"/>
                  <a:pt x="6" y="22"/>
                </a:cubicBezTo>
                <a:cubicBezTo>
                  <a:pt x="4" y="24"/>
                  <a:pt x="4" y="24"/>
                  <a:pt x="4" y="24"/>
                </a:cubicBezTo>
                <a:cubicBezTo>
                  <a:pt x="3" y="25"/>
                  <a:pt x="3" y="25"/>
                  <a:pt x="4" y="25"/>
                </a:cubicBezTo>
                <a:cubicBezTo>
                  <a:pt x="6" y="28"/>
                  <a:pt x="6" y="28"/>
                  <a:pt x="6" y="28"/>
                </a:cubicBezTo>
                <a:cubicBezTo>
                  <a:pt x="7" y="28"/>
                  <a:pt x="7" y="28"/>
                  <a:pt x="8" y="28"/>
                </a:cubicBezTo>
                <a:cubicBezTo>
                  <a:pt x="10" y="26"/>
                  <a:pt x="10" y="26"/>
                  <a:pt x="10" y="26"/>
                </a:cubicBezTo>
                <a:cubicBezTo>
                  <a:pt x="11" y="26"/>
                  <a:pt x="12" y="27"/>
                  <a:pt x="13" y="27"/>
                </a:cubicBezTo>
                <a:cubicBezTo>
                  <a:pt x="13" y="30"/>
                  <a:pt x="13" y="30"/>
                  <a:pt x="13" y="30"/>
                </a:cubicBezTo>
                <a:cubicBezTo>
                  <a:pt x="13" y="31"/>
                  <a:pt x="14" y="31"/>
                  <a:pt x="14" y="31"/>
                </a:cubicBezTo>
                <a:cubicBezTo>
                  <a:pt x="18" y="31"/>
                  <a:pt x="18" y="31"/>
                  <a:pt x="18" y="31"/>
                </a:cubicBezTo>
                <a:cubicBezTo>
                  <a:pt x="18" y="31"/>
                  <a:pt x="19" y="31"/>
                  <a:pt x="19" y="30"/>
                </a:cubicBezTo>
                <a:cubicBezTo>
                  <a:pt x="19" y="27"/>
                  <a:pt x="19" y="27"/>
                  <a:pt x="19" y="27"/>
                </a:cubicBezTo>
                <a:cubicBezTo>
                  <a:pt x="20" y="27"/>
                  <a:pt x="21" y="26"/>
                  <a:pt x="22" y="26"/>
                </a:cubicBezTo>
                <a:cubicBezTo>
                  <a:pt x="25" y="28"/>
                  <a:pt x="25" y="28"/>
                  <a:pt x="25" y="28"/>
                </a:cubicBezTo>
                <a:cubicBezTo>
                  <a:pt x="25" y="28"/>
                  <a:pt x="26" y="28"/>
                  <a:pt x="26" y="28"/>
                </a:cubicBezTo>
                <a:cubicBezTo>
                  <a:pt x="28" y="25"/>
                  <a:pt x="28" y="25"/>
                  <a:pt x="28" y="25"/>
                </a:cubicBezTo>
                <a:cubicBezTo>
                  <a:pt x="29" y="25"/>
                  <a:pt x="29" y="25"/>
                  <a:pt x="28" y="24"/>
                </a:cubicBezTo>
                <a:cubicBezTo>
                  <a:pt x="26" y="22"/>
                  <a:pt x="26" y="22"/>
                  <a:pt x="26" y="22"/>
                </a:cubicBezTo>
                <a:cubicBezTo>
                  <a:pt x="27" y="21"/>
                  <a:pt x="27" y="20"/>
                  <a:pt x="28" y="18"/>
                </a:cubicBezTo>
                <a:cubicBezTo>
                  <a:pt x="31" y="18"/>
                  <a:pt x="31" y="18"/>
                  <a:pt x="31" y="18"/>
                </a:cubicBezTo>
                <a:cubicBezTo>
                  <a:pt x="31" y="18"/>
                  <a:pt x="32" y="18"/>
                  <a:pt x="32" y="17"/>
                </a:cubicBezTo>
                <a:cubicBezTo>
                  <a:pt x="32" y="14"/>
                  <a:pt x="32" y="14"/>
                  <a:pt x="32" y="14"/>
                </a:cubicBezTo>
                <a:cubicBezTo>
                  <a:pt x="32" y="13"/>
                  <a:pt x="31" y="13"/>
                  <a:pt x="31" y="13"/>
                </a:cubicBezTo>
                <a:close/>
                <a:moveTo>
                  <a:pt x="16" y="23"/>
                </a:moveTo>
                <a:cubicBezTo>
                  <a:pt x="12" y="23"/>
                  <a:pt x="9" y="19"/>
                  <a:pt x="9" y="16"/>
                </a:cubicBezTo>
                <a:cubicBezTo>
                  <a:pt x="9" y="12"/>
                  <a:pt x="12" y="9"/>
                  <a:pt x="16" y="9"/>
                </a:cubicBezTo>
                <a:cubicBezTo>
                  <a:pt x="20" y="9"/>
                  <a:pt x="23" y="12"/>
                  <a:pt x="23" y="16"/>
                </a:cubicBezTo>
                <a:cubicBezTo>
                  <a:pt x="23" y="19"/>
                  <a:pt x="20" y="23"/>
                  <a:pt x="16" y="23"/>
                </a:cubicBezTo>
                <a:close/>
              </a:path>
            </a:pathLst>
          </a:custGeom>
          <a:solidFill>
            <a:srgbClr val="E87071"/>
          </a:solidFill>
          <a:ln>
            <a:noFill/>
          </a:ln>
        </p:spPr>
        <p:txBody>
          <a:bodyPr vert="horz" wrap="square" lIns="91440" tIns="45720" rIns="91440" bIns="45720" numCol="1" anchor="t" anchorCtr="0" compatLnSpc="1"/>
          <a:p>
            <a:endParaRPr lang="zh-CN" altLang="en-US">
              <a:solidFill>
                <a:prstClr val="black"/>
              </a:solidFill>
            </a:endParaRPr>
          </a:p>
        </p:txBody>
      </p:sp>
      <p:sp>
        <p:nvSpPr>
          <p:cNvPr id="5" name="任意多边形 4"/>
          <p:cNvSpPr/>
          <p:nvPr>
            <p:custDataLst>
              <p:tags r:id="rId38"/>
            </p:custDataLst>
          </p:nvPr>
        </p:nvSpPr>
        <p:spPr>
          <a:xfrm>
            <a:off x="3866290" y="2351466"/>
            <a:ext cx="1298152" cy="488950"/>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28" name="文本框 127"/>
          <p:cNvSpPr txBox="1"/>
          <p:nvPr>
            <p:custDataLst>
              <p:tags r:id="rId39"/>
            </p:custDataLst>
          </p:nvPr>
        </p:nvSpPr>
        <p:spPr>
          <a:xfrm>
            <a:off x="2891155" y="1268730"/>
            <a:ext cx="2564765" cy="671195"/>
          </a:xfrm>
          <a:prstGeom prst="rect">
            <a:avLst/>
          </a:prstGeom>
          <a:noFill/>
        </p:spPr>
        <p:txBody>
          <a:bodyPr wrap="square" rtlCol="0">
            <a:noAutofit/>
          </a:bodyPr>
          <a:p>
            <a:pPr algn="just"/>
            <a:r>
              <a:rPr sz="2400" dirty="0">
                <a:solidFill>
                  <a:srgbClr val="FF0000"/>
                </a:solidFill>
                <a:latin typeface="微软雅黑" panose="020B0503020204020204" pitchFamily="34" charset="-122"/>
                <a:ea typeface="微软雅黑" panose="020B0503020204020204" pitchFamily="34" charset="-122"/>
              </a:rPr>
              <a:t>专利的无效宣告</a:t>
            </a:r>
            <a:endParaRPr sz="2400" dirty="0">
              <a:solidFill>
                <a:srgbClr val="FF0000"/>
              </a:solidFill>
              <a:latin typeface="微软雅黑" panose="020B0503020204020204" pitchFamily="34" charset="-122"/>
              <a:ea typeface="微软雅黑" panose="020B0503020204020204" pitchFamily="34" charset="-122"/>
            </a:endParaRPr>
          </a:p>
        </p:txBody>
      </p:sp>
      <p:sp>
        <p:nvSpPr>
          <p:cNvPr id="6" name="椭圆 5"/>
          <p:cNvSpPr/>
          <p:nvPr>
            <p:custDataLst>
              <p:tags r:id="rId40"/>
            </p:custDataLst>
          </p:nvPr>
        </p:nvSpPr>
        <p:spPr>
          <a:xfrm>
            <a:off x="5129678" y="2300919"/>
            <a:ext cx="101276" cy="1012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nvGrpSpPr>
          <p:cNvPr id="7" name="组合 6"/>
          <p:cNvGrpSpPr/>
          <p:nvPr/>
        </p:nvGrpSpPr>
        <p:grpSpPr>
          <a:xfrm>
            <a:off x="2976386" y="4327124"/>
            <a:ext cx="3411175" cy="1350010"/>
            <a:chOff x="1247281" y="3918819"/>
            <a:chExt cx="3411175" cy="1350010"/>
          </a:xfrm>
        </p:grpSpPr>
        <p:sp>
          <p:nvSpPr>
            <p:cNvPr id="126" name="任意多边形 125"/>
            <p:cNvSpPr/>
            <p:nvPr>
              <p:custDataLst>
                <p:tags r:id="rId41"/>
              </p:custDataLst>
            </p:nvPr>
          </p:nvSpPr>
          <p:spPr>
            <a:xfrm>
              <a:off x="2131277" y="3969366"/>
              <a:ext cx="2460668" cy="488950"/>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32" name="文本框 131"/>
            <p:cNvSpPr txBox="1"/>
            <p:nvPr>
              <p:custDataLst>
                <p:tags r:id="rId42"/>
              </p:custDataLst>
            </p:nvPr>
          </p:nvSpPr>
          <p:spPr>
            <a:xfrm>
              <a:off x="1247281" y="4069949"/>
              <a:ext cx="3019425" cy="1198880"/>
            </a:xfrm>
            <a:prstGeom prst="rect">
              <a:avLst/>
            </a:prstGeom>
            <a:noFill/>
          </p:spPr>
          <p:txBody>
            <a:bodyPr wrap="square" rtlCol="0">
              <a:spAutoFit/>
            </a:bodyPr>
            <a:p>
              <a:r>
                <a:rPr lang="zh-CN" altLang="en-US" sz="2400" dirty="0">
                  <a:solidFill>
                    <a:prstClr val="black">
                      <a:lumMod val="65000"/>
                      <a:lumOff val="35000"/>
                    </a:prstClr>
                  </a:solidFill>
                  <a:latin typeface="时尚中黑简体" panose="01010104010101010101" pitchFamily="2" charset="-122"/>
                  <a:ea typeface="时尚中黑简体" panose="01010104010101010101" pitchFamily="2" charset="-122"/>
                </a:rPr>
                <a:t>被授予专利权的智力成果不属于可授予专利权的范围</a:t>
              </a:r>
              <a:endParaRPr lang="zh-CN" altLang="en-US" sz="2400" dirty="0">
                <a:solidFill>
                  <a:prstClr val="black">
                    <a:lumMod val="65000"/>
                    <a:lumOff val="35000"/>
                  </a:prstClr>
                </a:solidFill>
                <a:latin typeface="时尚中黑简体" panose="01010104010101010101" pitchFamily="2" charset="-122"/>
                <a:ea typeface="时尚中黑简体" panose="01010104010101010101" pitchFamily="2" charset="-122"/>
              </a:endParaRPr>
            </a:p>
          </p:txBody>
        </p:sp>
        <p:sp>
          <p:nvSpPr>
            <p:cNvPr id="125" name="椭圆 124"/>
            <p:cNvSpPr/>
            <p:nvPr>
              <p:custDataLst>
                <p:tags r:id="rId43"/>
              </p:custDataLst>
            </p:nvPr>
          </p:nvSpPr>
          <p:spPr>
            <a:xfrm>
              <a:off x="4557180" y="3918819"/>
              <a:ext cx="101276" cy="1012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8" name="组合 7"/>
          <p:cNvGrpSpPr/>
          <p:nvPr/>
        </p:nvGrpSpPr>
        <p:grpSpPr>
          <a:xfrm>
            <a:off x="3071495" y="1304925"/>
            <a:ext cx="8342032" cy="4466973"/>
            <a:chOff x="1554047" y="1046985"/>
            <a:chExt cx="7924914" cy="4462559"/>
          </a:xfrm>
        </p:grpSpPr>
        <p:grpSp>
          <p:nvGrpSpPr>
            <p:cNvPr id="10" name="组合 9"/>
            <p:cNvGrpSpPr/>
            <p:nvPr/>
          </p:nvGrpSpPr>
          <p:grpSpPr>
            <a:xfrm>
              <a:off x="7053901" y="1046985"/>
              <a:ext cx="2425060" cy="1136640"/>
              <a:chOff x="7053901" y="1046985"/>
              <a:chExt cx="2425060" cy="1136640"/>
            </a:xfrm>
          </p:grpSpPr>
          <p:sp>
            <p:nvSpPr>
              <p:cNvPr id="138" name="任意多边形 137"/>
              <p:cNvSpPr/>
              <p:nvPr>
                <p:custDataLst>
                  <p:tags r:id="rId44"/>
                </p:custDataLst>
              </p:nvPr>
            </p:nvSpPr>
            <p:spPr>
              <a:xfrm flipH="1">
                <a:off x="7120413" y="1097532"/>
                <a:ext cx="1267776" cy="274992"/>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39" name="文本框 138"/>
              <p:cNvSpPr txBox="1"/>
              <p:nvPr>
                <p:custDataLst>
                  <p:tags r:id="rId45"/>
                </p:custDataLst>
              </p:nvPr>
            </p:nvSpPr>
            <p:spPr>
              <a:xfrm>
                <a:off x="7157057" y="1360365"/>
                <a:ext cx="2321904" cy="823260"/>
              </a:xfrm>
              <a:prstGeom prst="rect">
                <a:avLst/>
              </a:prstGeom>
              <a:noFill/>
            </p:spPr>
            <p:txBody>
              <a:bodyPr wrap="square" rtlCol="0">
                <a:spAutoFit/>
              </a:bodyPr>
              <a:p>
                <a:r>
                  <a:rPr lang="zh-CN" altLang="en-US" sz="2000" dirty="0">
                    <a:solidFill>
                      <a:prstClr val="black">
                        <a:lumMod val="65000"/>
                        <a:lumOff val="35000"/>
                      </a:prstClr>
                    </a:solidFill>
                    <a:latin typeface="时尚中黑简体" panose="01010104010101010101" pitchFamily="2" charset="-122"/>
                    <a:ea typeface="时尚中黑简体" panose="01010104010101010101" pitchFamily="2" charset="-122"/>
                  </a:rPr>
                  <a:t>专利说明书、权利要求书的撰写不符合法律规定</a:t>
                </a:r>
                <a:endParaRPr lang="zh-CN" altLang="en-US" sz="2000" dirty="0">
                  <a:solidFill>
                    <a:prstClr val="black">
                      <a:lumMod val="65000"/>
                      <a:lumOff val="35000"/>
                    </a:prstClr>
                  </a:solidFill>
                  <a:latin typeface="时尚中黑简体" panose="01010104010101010101" pitchFamily="2" charset="-122"/>
                  <a:ea typeface="时尚中黑简体" panose="01010104010101010101" pitchFamily="2" charset="-122"/>
                </a:endParaRPr>
              </a:p>
            </p:txBody>
          </p:sp>
          <p:sp>
            <p:nvSpPr>
              <p:cNvPr id="137" name="椭圆 136"/>
              <p:cNvSpPr/>
              <p:nvPr>
                <p:custDataLst>
                  <p:tags r:id="rId46"/>
                </p:custDataLst>
              </p:nvPr>
            </p:nvSpPr>
            <p:spPr>
              <a:xfrm flipH="1">
                <a:off x="7053901" y="1046985"/>
                <a:ext cx="101276" cy="1012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2" name="组合 11"/>
            <p:cNvGrpSpPr/>
            <p:nvPr/>
          </p:nvGrpSpPr>
          <p:grpSpPr>
            <a:xfrm>
              <a:off x="1554047" y="2463834"/>
              <a:ext cx="6837477" cy="513811"/>
              <a:chOff x="1554047" y="2463834"/>
              <a:chExt cx="6837477" cy="513811"/>
            </a:xfrm>
          </p:grpSpPr>
          <p:sp>
            <p:nvSpPr>
              <p:cNvPr id="145" name="任意多边形 144"/>
              <p:cNvSpPr/>
              <p:nvPr>
                <p:custDataLst>
                  <p:tags r:id="rId47"/>
                </p:custDataLst>
              </p:nvPr>
            </p:nvSpPr>
            <p:spPr>
              <a:xfrm flipH="1">
                <a:off x="6349088" y="2514382"/>
                <a:ext cx="2042436" cy="157338"/>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73" name="文本框 172"/>
              <p:cNvSpPr txBox="1"/>
              <p:nvPr>
                <p:custDataLst>
                  <p:tags r:id="rId48"/>
                </p:custDataLst>
              </p:nvPr>
            </p:nvSpPr>
            <p:spPr>
              <a:xfrm>
                <a:off x="1554047" y="2485879"/>
                <a:ext cx="2568633" cy="491766"/>
              </a:xfrm>
              <a:prstGeom prst="rect">
                <a:avLst/>
              </a:prstGeom>
              <a:noFill/>
            </p:spPr>
            <p:txBody>
              <a:bodyPr wrap="square" rtlCol="0">
                <a:spAutoFit/>
              </a:bodyPr>
              <a:p>
                <a:pPr algn="just"/>
                <a:r>
                  <a:rPr sz="2000" dirty="0">
                    <a:solidFill>
                      <a:prstClr val="black">
                        <a:lumMod val="50000"/>
                        <a:lumOff val="50000"/>
                      </a:prstClr>
                    </a:solidFill>
                    <a:latin typeface="微软雅黑" panose="020B0503020204020204" pitchFamily="34" charset="-122"/>
                    <a:ea typeface="微软雅黑" panose="020B0503020204020204" pitchFamily="34" charset="-122"/>
                  </a:rPr>
                  <a:t>不符合《专利法》规定的实质性要件；</a:t>
                </a:r>
                <a:endParaRPr sz="20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144" name="椭圆 143"/>
              <p:cNvSpPr/>
              <p:nvPr>
                <p:custDataLst>
                  <p:tags r:id="rId49"/>
                </p:custDataLst>
              </p:nvPr>
            </p:nvSpPr>
            <p:spPr>
              <a:xfrm flipH="1">
                <a:off x="6287535" y="2463834"/>
                <a:ext cx="97782" cy="1012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3" name="组合 12"/>
            <p:cNvGrpSpPr/>
            <p:nvPr/>
          </p:nvGrpSpPr>
          <p:grpSpPr>
            <a:xfrm>
              <a:off x="5426151" y="5012686"/>
              <a:ext cx="2962038" cy="496858"/>
              <a:chOff x="5426151" y="5012686"/>
              <a:chExt cx="2962038" cy="496858"/>
            </a:xfrm>
          </p:grpSpPr>
          <p:sp>
            <p:nvSpPr>
              <p:cNvPr id="153" name="文本框 152"/>
              <p:cNvSpPr txBox="1"/>
              <p:nvPr>
                <p:custDataLst>
                  <p:tags r:id="rId50"/>
                </p:custDataLst>
              </p:nvPr>
            </p:nvSpPr>
            <p:spPr>
              <a:xfrm>
                <a:off x="6547839" y="5111158"/>
                <a:ext cx="1645308" cy="398386"/>
              </a:xfrm>
              <a:prstGeom prst="rect">
                <a:avLst/>
              </a:prstGeom>
              <a:noFill/>
            </p:spPr>
            <p:txBody>
              <a:bodyPr wrap="square" rtlCol="0">
                <a:spAutoFit/>
              </a:bodyPr>
              <a:p>
                <a:r>
                  <a:rPr lang="zh-CN" altLang="en-US" sz="2000" dirty="0">
                    <a:solidFill>
                      <a:prstClr val="black">
                        <a:lumMod val="65000"/>
                        <a:lumOff val="35000"/>
                      </a:prstClr>
                    </a:solidFill>
                    <a:latin typeface="时尚中黑简体" panose="01010104010101010101" pitchFamily="2" charset="-122"/>
                    <a:ea typeface="时尚中黑简体" panose="01010104010101010101" pitchFamily="2" charset="-122"/>
                  </a:rPr>
                  <a:t>有在先申请等</a:t>
                </a:r>
                <a:endParaRPr lang="zh-CN" altLang="en-US" sz="2000" dirty="0">
                  <a:solidFill>
                    <a:prstClr val="black">
                      <a:lumMod val="65000"/>
                      <a:lumOff val="35000"/>
                    </a:prstClr>
                  </a:solidFill>
                  <a:latin typeface="时尚中黑简体" panose="01010104010101010101" pitchFamily="2" charset="-122"/>
                  <a:ea typeface="时尚中黑简体" panose="01010104010101010101" pitchFamily="2" charset="-122"/>
                </a:endParaRPr>
              </a:p>
            </p:txBody>
          </p:sp>
          <p:grpSp>
            <p:nvGrpSpPr>
              <p:cNvPr id="14" name="组合 13"/>
              <p:cNvGrpSpPr/>
              <p:nvPr/>
            </p:nvGrpSpPr>
            <p:grpSpPr>
              <a:xfrm>
                <a:off x="5426151" y="5012686"/>
                <a:ext cx="2962038" cy="348704"/>
                <a:chOff x="5426151" y="5012686"/>
                <a:chExt cx="2962038" cy="348704"/>
              </a:xfrm>
            </p:grpSpPr>
            <p:sp>
              <p:nvSpPr>
                <p:cNvPr id="152" name="任意多边形 151"/>
                <p:cNvSpPr/>
                <p:nvPr>
                  <p:custDataLst>
                    <p:tags r:id="rId51"/>
                  </p:custDataLst>
                </p:nvPr>
              </p:nvSpPr>
              <p:spPr>
                <a:xfrm flipH="1">
                  <a:off x="5487706" y="5063233"/>
                  <a:ext cx="2900483"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51" name="椭圆 150"/>
                <p:cNvSpPr/>
                <p:nvPr>
                  <p:custDataLst>
                    <p:tags r:id="rId52"/>
                  </p:custDataLst>
                </p:nvPr>
              </p:nvSpPr>
              <p:spPr>
                <a:xfrm flipH="1">
                  <a:off x="5426151" y="5012686"/>
                  <a:ext cx="97782" cy="1012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grpSp>
          <p:nvGrpSpPr>
            <p:cNvPr id="17" name="组合 16"/>
            <p:cNvGrpSpPr/>
            <p:nvPr/>
          </p:nvGrpSpPr>
          <p:grpSpPr>
            <a:xfrm>
              <a:off x="7239823" y="3343628"/>
              <a:ext cx="2081943" cy="1013727"/>
              <a:chOff x="7239823" y="3343628"/>
              <a:chExt cx="2081943" cy="1013727"/>
            </a:xfrm>
          </p:grpSpPr>
          <p:sp>
            <p:nvSpPr>
              <p:cNvPr id="162" name="任意多边形 161"/>
              <p:cNvSpPr/>
              <p:nvPr>
                <p:custDataLst>
                  <p:tags r:id="rId53"/>
                </p:custDataLst>
              </p:nvPr>
            </p:nvSpPr>
            <p:spPr>
              <a:xfrm flipH="1">
                <a:off x="7301379" y="3865539"/>
                <a:ext cx="1086810" cy="189962"/>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63" name="文本框 162"/>
              <p:cNvSpPr txBox="1"/>
              <p:nvPr>
                <p:custDataLst>
                  <p:tags r:id="rId54"/>
                </p:custDataLst>
              </p:nvPr>
            </p:nvSpPr>
            <p:spPr>
              <a:xfrm>
                <a:off x="7676458" y="3343628"/>
                <a:ext cx="1645308" cy="1013727"/>
              </a:xfrm>
              <a:prstGeom prst="rect">
                <a:avLst/>
              </a:prstGeom>
              <a:noFill/>
            </p:spPr>
            <p:txBody>
              <a:bodyPr wrap="square" rtlCol="0">
                <a:spAutoFit/>
              </a:bodyPr>
              <a:p>
                <a:r>
                  <a:rPr lang="zh-CN" altLang="en-US" sz="2000" dirty="0">
                    <a:solidFill>
                      <a:prstClr val="black">
                        <a:lumMod val="65000"/>
                        <a:lumOff val="35000"/>
                      </a:prstClr>
                    </a:solidFill>
                    <a:latin typeface="时尚中黑简体" panose="01010104010101010101" pitchFamily="2" charset="-122"/>
                    <a:ea typeface="时尚中黑简体" panose="01010104010101010101" pitchFamily="2" charset="-122"/>
                  </a:rPr>
                  <a:t>对专利申请文件的修改不符合法律规定</a:t>
                </a:r>
                <a:endParaRPr lang="zh-CN" altLang="en-US" sz="2000" dirty="0">
                  <a:solidFill>
                    <a:prstClr val="black">
                      <a:lumMod val="65000"/>
                      <a:lumOff val="35000"/>
                    </a:prstClr>
                  </a:solidFill>
                  <a:latin typeface="时尚中黑简体" panose="01010104010101010101" pitchFamily="2" charset="-122"/>
                  <a:ea typeface="时尚中黑简体" panose="01010104010101010101" pitchFamily="2" charset="-122"/>
                </a:endParaRPr>
              </a:p>
            </p:txBody>
          </p:sp>
          <p:sp>
            <p:nvSpPr>
              <p:cNvPr id="161" name="椭圆 160"/>
              <p:cNvSpPr/>
              <p:nvPr>
                <p:custDataLst>
                  <p:tags r:id="rId55"/>
                </p:custDataLst>
              </p:nvPr>
            </p:nvSpPr>
            <p:spPr>
              <a:xfrm flipH="1">
                <a:off x="7239823" y="3814991"/>
                <a:ext cx="97782" cy="1012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spTree>
  </p:cSld>
  <p:clrMapOvr>
    <a:masterClrMapping/>
  </p:clrMapOvr>
  <p:transition spd="slow">
    <p:push dir="u"/>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2" name="TextBox 10"/>
          <p:cNvSpPr/>
          <p:nvPr>
            <p:custDataLst>
              <p:tags r:id="rId1"/>
            </p:custDataLst>
          </p:nvPr>
        </p:nvSpPr>
        <p:spPr>
          <a:xfrm>
            <a:off x="1778635" y="981075"/>
            <a:ext cx="680085"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专利权的法律状态</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2"/>
            </p:custDataLst>
          </p:nvPr>
        </p:nvSpPr>
        <p:spPr>
          <a:xfrm>
            <a:off x="834708" y="1523208"/>
            <a:ext cx="649287" cy="4399915"/>
          </a:xfrm>
          <a:prstGeom prst="rect">
            <a:avLst/>
          </a:prstGeom>
          <a:noFill/>
          <a:ln w="9525">
            <a:noFill/>
          </a:ln>
        </p:spPr>
        <p:txBody>
          <a:bodyPr lIns="144000" rIns="72000" anchor="ctr" anchorCtr="0">
            <a:sp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专利资产价值影响因素</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nvPicPr>
        <p:blipFill>
          <a:blip r:embed="rId3"/>
          <a:stretch>
            <a:fillRect/>
          </a:stretch>
        </p:blipFill>
        <p:spPr>
          <a:xfrm>
            <a:off x="2718435" y="1082675"/>
            <a:ext cx="9423400" cy="5575935"/>
          </a:xfrm>
          <a:prstGeom prst="rect">
            <a:avLst/>
          </a:prstGeom>
        </p:spPr>
      </p:pic>
    </p:spTree>
  </p:cSld>
  <p:clrMapOvr>
    <a:masterClrMapping/>
  </p:clrMapOvr>
  <p:transition spd="slow">
    <p:push dir="u"/>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18446" name="矩形 6"/>
          <p:cNvSpPr/>
          <p:nvPr>
            <p:custDataLst>
              <p:tags r:id="rId1"/>
            </p:custDataLst>
          </p:nvPr>
        </p:nvSpPr>
        <p:spPr>
          <a:xfrm>
            <a:off x="9048115" y="4797108"/>
            <a:ext cx="1554480" cy="645160"/>
          </a:xfrm>
          <a:prstGeom prst="rect">
            <a:avLst/>
          </a:prstGeom>
          <a:noFill/>
          <a:ln w="9525">
            <a:noFill/>
          </a:ln>
        </p:spPr>
        <p:txBody>
          <a:bodyPr wrap="non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829310" y="765175"/>
            <a:ext cx="680085" cy="5617210"/>
          </a:xfrm>
          <a:prstGeom prst="rect">
            <a:avLst/>
          </a:prstGeom>
          <a:noFill/>
          <a:ln w="9525">
            <a:noFill/>
          </a:ln>
        </p:spPr>
        <p:txBody>
          <a:bodyPr wrap="square" lIns="144000" rIns="72000" anchor="ctr" anchorCtr="0">
            <a:no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专利资产价值影响因素</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3"/>
            </p:custDataLst>
          </p:nvPr>
        </p:nvSpPr>
        <p:spPr>
          <a:xfrm>
            <a:off x="1684655" y="1789430"/>
            <a:ext cx="1092835" cy="3969385"/>
          </a:xfrm>
          <a:prstGeom prst="rect">
            <a:avLst/>
          </a:prstGeom>
          <a:noFill/>
          <a:ln w="9525">
            <a:noFill/>
          </a:ln>
        </p:spPr>
        <p:txBody>
          <a:bodyPr wrap="square"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专利权的法律状态</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专利权的对外许可</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5" name="组合 14"/>
          <p:cNvGrpSpPr/>
          <p:nvPr/>
        </p:nvGrpSpPr>
        <p:grpSpPr>
          <a:xfrm>
            <a:off x="3102903" y="1304206"/>
            <a:ext cx="8989695" cy="1397635"/>
            <a:chOff x="822757" y="332656"/>
            <a:chExt cx="8989695" cy="1397635"/>
          </a:xfrm>
        </p:grpSpPr>
        <p:sp>
          <p:nvSpPr>
            <p:cNvPr id="16" name="矩形 6"/>
            <p:cNvSpPr/>
            <p:nvPr/>
          </p:nvSpPr>
          <p:spPr>
            <a:xfrm>
              <a:off x="1533957" y="332656"/>
              <a:ext cx="8278495" cy="1397635"/>
            </a:xfrm>
            <a:custGeom>
              <a:avLst/>
              <a:gdLst>
                <a:gd name="connsiteX0" fmla="*/ 0 w 2736304"/>
                <a:gd name="connsiteY0" fmla="*/ 0 h 864096"/>
                <a:gd name="connsiteX1" fmla="*/ 2736304 w 2736304"/>
                <a:gd name="connsiteY1" fmla="*/ 0 h 864096"/>
                <a:gd name="connsiteX2" fmla="*/ 2736304 w 2736304"/>
                <a:gd name="connsiteY2" fmla="*/ 864096 h 864096"/>
                <a:gd name="connsiteX3" fmla="*/ 0 w 2736304"/>
                <a:gd name="connsiteY3" fmla="*/ 864096 h 864096"/>
                <a:gd name="connsiteX4" fmla="*/ 0 w 2736304"/>
                <a:gd name="connsiteY4" fmla="*/ 0 h 864096"/>
                <a:gd name="connsiteX0-1" fmla="*/ 0 w 2762515"/>
                <a:gd name="connsiteY0-2" fmla="*/ 27856 h 891952"/>
                <a:gd name="connsiteX1-3" fmla="*/ 2736304 w 2762515"/>
                <a:gd name="connsiteY1-4" fmla="*/ 27856 h 891952"/>
                <a:gd name="connsiteX2-5" fmla="*/ 2762515 w 2762515"/>
                <a:gd name="connsiteY2-6" fmla="*/ 0 h 891952"/>
                <a:gd name="connsiteX3-7" fmla="*/ 2736304 w 2762515"/>
                <a:gd name="connsiteY3-8" fmla="*/ 891952 h 891952"/>
                <a:gd name="connsiteX4-9" fmla="*/ 0 w 2762515"/>
                <a:gd name="connsiteY4-10" fmla="*/ 891952 h 891952"/>
                <a:gd name="connsiteX5" fmla="*/ 0 w 2762515"/>
                <a:gd name="connsiteY5" fmla="*/ 27856 h 891952"/>
                <a:gd name="connsiteX0-11" fmla="*/ 0 w 2736304"/>
                <a:gd name="connsiteY0-12" fmla="*/ 0 h 864096"/>
                <a:gd name="connsiteX1-13" fmla="*/ 2736304 w 2736304"/>
                <a:gd name="connsiteY1-14" fmla="*/ 0 h 864096"/>
                <a:gd name="connsiteX2-15" fmla="*/ 2544800 w 2736304"/>
                <a:gd name="connsiteY2-16" fmla="*/ 393059 h 864096"/>
                <a:gd name="connsiteX3-17" fmla="*/ 2736304 w 2736304"/>
                <a:gd name="connsiteY3-18" fmla="*/ 864096 h 864096"/>
                <a:gd name="connsiteX4-19" fmla="*/ 0 w 2736304"/>
                <a:gd name="connsiteY4-20" fmla="*/ 864096 h 864096"/>
                <a:gd name="connsiteX5-21" fmla="*/ 0 w 2736304"/>
                <a:gd name="connsiteY5-22" fmla="*/ 0 h 864096"/>
                <a:gd name="connsiteX0-23" fmla="*/ 0 w 2736304"/>
                <a:gd name="connsiteY0-24" fmla="*/ 0 h 864096"/>
                <a:gd name="connsiteX1-25" fmla="*/ 2736304 w 2736304"/>
                <a:gd name="connsiteY1-26" fmla="*/ 0 h 864096"/>
                <a:gd name="connsiteX2-27" fmla="*/ 2544800 w 2736304"/>
                <a:gd name="connsiteY2-28" fmla="*/ 465631 h 864096"/>
                <a:gd name="connsiteX3-29" fmla="*/ 2736304 w 2736304"/>
                <a:gd name="connsiteY3-30" fmla="*/ 864096 h 864096"/>
                <a:gd name="connsiteX4-31" fmla="*/ 0 w 2736304"/>
                <a:gd name="connsiteY4-32" fmla="*/ 864096 h 864096"/>
                <a:gd name="connsiteX5-33" fmla="*/ 0 w 2736304"/>
                <a:gd name="connsiteY5-34" fmla="*/ 0 h 86409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2736304" h="864096">
                  <a:moveTo>
                    <a:pt x="0" y="0"/>
                  </a:moveTo>
                  <a:lnTo>
                    <a:pt x="2736304" y="0"/>
                  </a:lnTo>
                  <a:lnTo>
                    <a:pt x="2544800" y="465631"/>
                  </a:lnTo>
                  <a:lnTo>
                    <a:pt x="2736304" y="864096"/>
                  </a:lnTo>
                  <a:lnTo>
                    <a:pt x="0" y="864096"/>
                  </a:lnTo>
                  <a:lnTo>
                    <a:pt x="0" y="0"/>
                  </a:ln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400" dirty="0" smtClean="0">
                  <a:latin typeface="微软雅黑" panose="020B0503020204020204" pitchFamily="34" charset="-122"/>
                  <a:ea typeface="微软雅黑" panose="020B0503020204020204" pitchFamily="34" charset="-122"/>
                </a:rPr>
                <a:t>任何单位或者个人实施他人专利的，应当与专利权人订立实施许可合同，向专利权人支付专利使用费</a:t>
              </a:r>
              <a:endParaRPr lang="zh-CN" altLang="en-US" sz="2400" dirty="0" smtClean="0">
                <a:latin typeface="微软雅黑" panose="020B0503020204020204" pitchFamily="34" charset="-122"/>
                <a:ea typeface="微软雅黑" panose="020B0503020204020204" pitchFamily="34" charset="-122"/>
              </a:endParaRPr>
            </a:p>
          </p:txBody>
        </p:sp>
        <p:sp>
          <p:nvSpPr>
            <p:cNvPr id="17" name="矩形 4"/>
            <p:cNvSpPr/>
            <p:nvPr/>
          </p:nvSpPr>
          <p:spPr>
            <a:xfrm>
              <a:off x="822757" y="657141"/>
              <a:ext cx="908685" cy="755015"/>
            </a:xfrm>
            <a:custGeom>
              <a:avLst/>
              <a:gdLst/>
              <a:ahLst/>
              <a:cxnLst/>
              <a:rect l="l" t="t" r="r" b="b"/>
              <a:pathLst>
                <a:path w="796316" h="864096">
                  <a:moveTo>
                    <a:pt x="0" y="0"/>
                  </a:moveTo>
                  <a:lnTo>
                    <a:pt x="648072" y="0"/>
                  </a:lnTo>
                  <a:lnTo>
                    <a:pt x="648072" y="328277"/>
                  </a:lnTo>
                  <a:lnTo>
                    <a:pt x="796316" y="432048"/>
                  </a:lnTo>
                  <a:lnTo>
                    <a:pt x="648072" y="535818"/>
                  </a:lnTo>
                  <a:lnTo>
                    <a:pt x="648072" y="864096"/>
                  </a:lnTo>
                  <a:lnTo>
                    <a:pt x="0" y="864096"/>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dirty="0" smtClean="0">
                  <a:latin typeface="Arial" panose="020B0604020202020204" pitchFamily="34" charset="0"/>
                  <a:cs typeface="Arial" panose="020B0604020202020204" pitchFamily="34" charset="0"/>
                </a:rPr>
                <a:t>01</a:t>
              </a:r>
              <a:endParaRPr lang="zh-CN" altLang="en-US" sz="2400" dirty="0">
                <a:latin typeface="Arial" panose="020B0604020202020204" pitchFamily="34" charset="0"/>
                <a:cs typeface="Arial" panose="020B0604020202020204" pitchFamily="34" charset="0"/>
              </a:endParaRPr>
            </a:p>
          </p:txBody>
        </p:sp>
      </p:grpSp>
      <p:grpSp>
        <p:nvGrpSpPr>
          <p:cNvPr id="19" name="组合 18"/>
          <p:cNvGrpSpPr/>
          <p:nvPr/>
        </p:nvGrpSpPr>
        <p:grpSpPr>
          <a:xfrm>
            <a:off x="3110864" y="3068955"/>
            <a:ext cx="8796656" cy="1301750"/>
            <a:chOff x="1463125" y="2564904"/>
            <a:chExt cx="3396907" cy="648072"/>
          </a:xfrm>
        </p:grpSpPr>
        <p:sp>
          <p:nvSpPr>
            <p:cNvPr id="20" name="矩形 6"/>
            <p:cNvSpPr/>
            <p:nvPr/>
          </p:nvSpPr>
          <p:spPr>
            <a:xfrm>
              <a:off x="1755171" y="2564904"/>
              <a:ext cx="3104861" cy="648072"/>
            </a:xfrm>
            <a:custGeom>
              <a:avLst/>
              <a:gdLst>
                <a:gd name="connsiteX0" fmla="*/ 0 w 2736304"/>
                <a:gd name="connsiteY0" fmla="*/ 0 h 864096"/>
                <a:gd name="connsiteX1" fmla="*/ 2736304 w 2736304"/>
                <a:gd name="connsiteY1" fmla="*/ 0 h 864096"/>
                <a:gd name="connsiteX2" fmla="*/ 2736304 w 2736304"/>
                <a:gd name="connsiteY2" fmla="*/ 864096 h 864096"/>
                <a:gd name="connsiteX3" fmla="*/ 0 w 2736304"/>
                <a:gd name="connsiteY3" fmla="*/ 864096 h 864096"/>
                <a:gd name="connsiteX4" fmla="*/ 0 w 2736304"/>
                <a:gd name="connsiteY4" fmla="*/ 0 h 864096"/>
                <a:gd name="connsiteX0-1" fmla="*/ 0 w 2762515"/>
                <a:gd name="connsiteY0-2" fmla="*/ 27856 h 891952"/>
                <a:gd name="connsiteX1-3" fmla="*/ 2736304 w 2762515"/>
                <a:gd name="connsiteY1-4" fmla="*/ 27856 h 891952"/>
                <a:gd name="connsiteX2-5" fmla="*/ 2762515 w 2762515"/>
                <a:gd name="connsiteY2-6" fmla="*/ 0 h 891952"/>
                <a:gd name="connsiteX3-7" fmla="*/ 2736304 w 2762515"/>
                <a:gd name="connsiteY3-8" fmla="*/ 891952 h 891952"/>
                <a:gd name="connsiteX4-9" fmla="*/ 0 w 2762515"/>
                <a:gd name="connsiteY4-10" fmla="*/ 891952 h 891952"/>
                <a:gd name="connsiteX5" fmla="*/ 0 w 2762515"/>
                <a:gd name="connsiteY5" fmla="*/ 27856 h 891952"/>
                <a:gd name="connsiteX0-11" fmla="*/ 0 w 2736304"/>
                <a:gd name="connsiteY0-12" fmla="*/ 0 h 864096"/>
                <a:gd name="connsiteX1-13" fmla="*/ 2736304 w 2736304"/>
                <a:gd name="connsiteY1-14" fmla="*/ 0 h 864096"/>
                <a:gd name="connsiteX2-15" fmla="*/ 2544800 w 2736304"/>
                <a:gd name="connsiteY2-16" fmla="*/ 393059 h 864096"/>
                <a:gd name="connsiteX3-17" fmla="*/ 2736304 w 2736304"/>
                <a:gd name="connsiteY3-18" fmla="*/ 864096 h 864096"/>
                <a:gd name="connsiteX4-19" fmla="*/ 0 w 2736304"/>
                <a:gd name="connsiteY4-20" fmla="*/ 864096 h 864096"/>
                <a:gd name="connsiteX5-21" fmla="*/ 0 w 2736304"/>
                <a:gd name="connsiteY5-22" fmla="*/ 0 h 864096"/>
                <a:gd name="connsiteX0-23" fmla="*/ 0 w 2736304"/>
                <a:gd name="connsiteY0-24" fmla="*/ 0 h 864096"/>
                <a:gd name="connsiteX1-25" fmla="*/ 2736304 w 2736304"/>
                <a:gd name="connsiteY1-26" fmla="*/ 0 h 864096"/>
                <a:gd name="connsiteX2-27" fmla="*/ 2544800 w 2736304"/>
                <a:gd name="connsiteY2-28" fmla="*/ 465631 h 864096"/>
                <a:gd name="connsiteX3-29" fmla="*/ 2736304 w 2736304"/>
                <a:gd name="connsiteY3-30" fmla="*/ 864096 h 864096"/>
                <a:gd name="connsiteX4-31" fmla="*/ 0 w 2736304"/>
                <a:gd name="connsiteY4-32" fmla="*/ 864096 h 864096"/>
                <a:gd name="connsiteX5-33" fmla="*/ 0 w 2736304"/>
                <a:gd name="connsiteY5-34" fmla="*/ 0 h 86409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2736304" h="864096">
                  <a:moveTo>
                    <a:pt x="0" y="0"/>
                  </a:moveTo>
                  <a:lnTo>
                    <a:pt x="2736304" y="0"/>
                  </a:lnTo>
                  <a:lnTo>
                    <a:pt x="2544800" y="465631"/>
                  </a:lnTo>
                  <a:lnTo>
                    <a:pt x="2736304" y="864096"/>
                  </a:lnTo>
                  <a:lnTo>
                    <a:pt x="0" y="864096"/>
                  </a:lnTo>
                  <a:lnTo>
                    <a:pt x="0" y="0"/>
                  </a:ln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400" dirty="0" smtClean="0">
                  <a:latin typeface="微软雅黑" panose="020B0503020204020204" pitchFamily="34" charset="-122"/>
                  <a:ea typeface="微软雅黑" panose="020B0503020204020204" pitchFamily="34" charset="-122"/>
                </a:rPr>
                <a:t>专利权人与他人订立专利实施许可合同的，应当自合同生效之日起 </a:t>
              </a:r>
              <a:r>
                <a:rPr lang="zh-CN" altLang="en-US" sz="2400" dirty="0" smtClean="0">
                  <a:solidFill>
                    <a:srgbClr val="FF0000"/>
                  </a:solidFill>
                  <a:latin typeface="微软雅黑" panose="020B0503020204020204" pitchFamily="34" charset="-122"/>
                  <a:ea typeface="微软雅黑" panose="020B0503020204020204" pitchFamily="34" charset="-122"/>
                </a:rPr>
                <a:t>3 个月</a:t>
              </a:r>
              <a:r>
                <a:rPr lang="zh-CN" altLang="en-US" sz="2400" dirty="0" smtClean="0">
                  <a:latin typeface="微软雅黑" panose="020B0503020204020204" pitchFamily="34" charset="-122"/>
                  <a:ea typeface="微软雅黑" panose="020B0503020204020204" pitchFamily="34" charset="-122"/>
                </a:rPr>
                <a:t>内，向国务院专利行政部门备案。</a:t>
              </a:r>
              <a:endParaRPr lang="zh-CN" altLang="en-US" sz="2400" dirty="0" smtClean="0">
                <a:latin typeface="微软雅黑" panose="020B0503020204020204" pitchFamily="34" charset="-122"/>
                <a:ea typeface="微软雅黑" panose="020B0503020204020204" pitchFamily="34" charset="-122"/>
              </a:endParaRPr>
            </a:p>
          </p:txBody>
        </p:sp>
        <p:sp>
          <p:nvSpPr>
            <p:cNvPr id="21" name="矩形 4"/>
            <p:cNvSpPr/>
            <p:nvPr/>
          </p:nvSpPr>
          <p:spPr>
            <a:xfrm>
              <a:off x="1463125" y="2672705"/>
              <a:ext cx="364383" cy="415398"/>
            </a:xfrm>
            <a:custGeom>
              <a:avLst/>
              <a:gdLst/>
              <a:ahLst/>
              <a:cxnLst/>
              <a:rect l="l" t="t" r="r" b="b"/>
              <a:pathLst>
                <a:path w="796316" h="864096">
                  <a:moveTo>
                    <a:pt x="0" y="0"/>
                  </a:moveTo>
                  <a:lnTo>
                    <a:pt x="648072" y="0"/>
                  </a:lnTo>
                  <a:lnTo>
                    <a:pt x="648072" y="328277"/>
                  </a:lnTo>
                  <a:lnTo>
                    <a:pt x="796316" y="432048"/>
                  </a:lnTo>
                  <a:lnTo>
                    <a:pt x="648072" y="535818"/>
                  </a:lnTo>
                  <a:lnTo>
                    <a:pt x="648072" y="864096"/>
                  </a:lnTo>
                  <a:lnTo>
                    <a:pt x="0" y="864096"/>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dirty="0" smtClean="0">
                  <a:latin typeface="Arial" panose="020B0604020202020204" pitchFamily="34" charset="0"/>
                  <a:cs typeface="Arial" panose="020B0604020202020204" pitchFamily="34" charset="0"/>
                </a:rPr>
                <a:t>02</a:t>
              </a:r>
              <a:endParaRPr lang="zh-CN" altLang="en-US" sz="2400" dirty="0">
                <a:latin typeface="Arial" panose="020B0604020202020204" pitchFamily="34" charset="0"/>
                <a:cs typeface="Arial" panose="020B0604020202020204" pitchFamily="34" charset="0"/>
              </a:endParaRPr>
            </a:p>
          </p:txBody>
        </p:sp>
      </p:grpSp>
      <p:grpSp>
        <p:nvGrpSpPr>
          <p:cNvPr id="23" name="组合 22"/>
          <p:cNvGrpSpPr/>
          <p:nvPr/>
        </p:nvGrpSpPr>
        <p:grpSpPr>
          <a:xfrm>
            <a:off x="3078773" y="4976986"/>
            <a:ext cx="8829675" cy="1332230"/>
            <a:chOff x="682515" y="4653136"/>
            <a:chExt cx="8829675" cy="1332230"/>
          </a:xfrm>
        </p:grpSpPr>
        <p:sp>
          <p:nvSpPr>
            <p:cNvPr id="24" name="矩形 6"/>
            <p:cNvSpPr/>
            <p:nvPr/>
          </p:nvSpPr>
          <p:spPr>
            <a:xfrm>
              <a:off x="1417845" y="4653136"/>
              <a:ext cx="8094345" cy="1332230"/>
            </a:xfrm>
            <a:custGeom>
              <a:avLst/>
              <a:gdLst>
                <a:gd name="connsiteX0" fmla="*/ 0 w 2736304"/>
                <a:gd name="connsiteY0" fmla="*/ 0 h 864096"/>
                <a:gd name="connsiteX1" fmla="*/ 2736304 w 2736304"/>
                <a:gd name="connsiteY1" fmla="*/ 0 h 864096"/>
                <a:gd name="connsiteX2" fmla="*/ 2736304 w 2736304"/>
                <a:gd name="connsiteY2" fmla="*/ 864096 h 864096"/>
                <a:gd name="connsiteX3" fmla="*/ 0 w 2736304"/>
                <a:gd name="connsiteY3" fmla="*/ 864096 h 864096"/>
                <a:gd name="connsiteX4" fmla="*/ 0 w 2736304"/>
                <a:gd name="connsiteY4" fmla="*/ 0 h 864096"/>
                <a:gd name="connsiteX0-1" fmla="*/ 0 w 2762515"/>
                <a:gd name="connsiteY0-2" fmla="*/ 27856 h 891952"/>
                <a:gd name="connsiteX1-3" fmla="*/ 2736304 w 2762515"/>
                <a:gd name="connsiteY1-4" fmla="*/ 27856 h 891952"/>
                <a:gd name="connsiteX2-5" fmla="*/ 2762515 w 2762515"/>
                <a:gd name="connsiteY2-6" fmla="*/ 0 h 891952"/>
                <a:gd name="connsiteX3-7" fmla="*/ 2736304 w 2762515"/>
                <a:gd name="connsiteY3-8" fmla="*/ 891952 h 891952"/>
                <a:gd name="connsiteX4-9" fmla="*/ 0 w 2762515"/>
                <a:gd name="connsiteY4-10" fmla="*/ 891952 h 891952"/>
                <a:gd name="connsiteX5" fmla="*/ 0 w 2762515"/>
                <a:gd name="connsiteY5" fmla="*/ 27856 h 891952"/>
                <a:gd name="connsiteX0-11" fmla="*/ 0 w 2736304"/>
                <a:gd name="connsiteY0-12" fmla="*/ 0 h 864096"/>
                <a:gd name="connsiteX1-13" fmla="*/ 2736304 w 2736304"/>
                <a:gd name="connsiteY1-14" fmla="*/ 0 h 864096"/>
                <a:gd name="connsiteX2-15" fmla="*/ 2544800 w 2736304"/>
                <a:gd name="connsiteY2-16" fmla="*/ 393059 h 864096"/>
                <a:gd name="connsiteX3-17" fmla="*/ 2736304 w 2736304"/>
                <a:gd name="connsiteY3-18" fmla="*/ 864096 h 864096"/>
                <a:gd name="connsiteX4-19" fmla="*/ 0 w 2736304"/>
                <a:gd name="connsiteY4-20" fmla="*/ 864096 h 864096"/>
                <a:gd name="connsiteX5-21" fmla="*/ 0 w 2736304"/>
                <a:gd name="connsiteY5-22" fmla="*/ 0 h 864096"/>
                <a:gd name="connsiteX0-23" fmla="*/ 0 w 2736304"/>
                <a:gd name="connsiteY0-24" fmla="*/ 0 h 864096"/>
                <a:gd name="connsiteX1-25" fmla="*/ 2736304 w 2736304"/>
                <a:gd name="connsiteY1-26" fmla="*/ 0 h 864096"/>
                <a:gd name="connsiteX2-27" fmla="*/ 2544800 w 2736304"/>
                <a:gd name="connsiteY2-28" fmla="*/ 465631 h 864096"/>
                <a:gd name="connsiteX3-29" fmla="*/ 2736304 w 2736304"/>
                <a:gd name="connsiteY3-30" fmla="*/ 864096 h 864096"/>
                <a:gd name="connsiteX4-31" fmla="*/ 0 w 2736304"/>
                <a:gd name="connsiteY4-32" fmla="*/ 864096 h 864096"/>
                <a:gd name="connsiteX5-33" fmla="*/ 0 w 2736304"/>
                <a:gd name="connsiteY5-34" fmla="*/ 0 h 86409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2736304" h="864096">
                  <a:moveTo>
                    <a:pt x="0" y="0"/>
                  </a:moveTo>
                  <a:lnTo>
                    <a:pt x="2736304" y="0"/>
                  </a:lnTo>
                  <a:lnTo>
                    <a:pt x="2544800" y="465631"/>
                  </a:lnTo>
                  <a:lnTo>
                    <a:pt x="2736304" y="864096"/>
                  </a:lnTo>
                  <a:lnTo>
                    <a:pt x="0" y="864096"/>
                  </a:lnTo>
                  <a:lnTo>
                    <a:pt x="0" y="0"/>
                  </a:ln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dirty="0" smtClean="0">
                  <a:latin typeface="微软雅黑" panose="020B0503020204020204" pitchFamily="34" charset="-122"/>
                  <a:ea typeface="微软雅黑" panose="020B0503020204020204" pitchFamily="34" charset="-122"/>
                </a:rPr>
                <a:t>申请备案的专利实施许可合同应当以</a:t>
              </a:r>
              <a:r>
                <a:rPr lang="zh-CN" altLang="en-US" sz="2400" dirty="0" smtClean="0">
                  <a:solidFill>
                    <a:srgbClr val="FF0000"/>
                  </a:solidFill>
                  <a:latin typeface="微软雅黑" panose="020B0503020204020204" pitchFamily="34" charset="-122"/>
                  <a:ea typeface="微软雅黑" panose="020B0503020204020204" pitchFamily="34" charset="-122"/>
                </a:rPr>
                <a:t>书面形式</a:t>
              </a:r>
              <a:r>
                <a:rPr lang="zh-CN" altLang="en-US" sz="2400" dirty="0" smtClean="0">
                  <a:latin typeface="微软雅黑" panose="020B0503020204020204" pitchFamily="34" charset="-122"/>
                  <a:ea typeface="微软雅黑" panose="020B0503020204020204" pitchFamily="34" charset="-122"/>
                </a:rPr>
                <a:t>订立。</a:t>
              </a:r>
              <a:endParaRPr lang="zh-CN" altLang="en-US" sz="2400" dirty="0" smtClean="0">
                <a:latin typeface="微软雅黑" panose="020B0503020204020204" pitchFamily="34" charset="-122"/>
                <a:ea typeface="微软雅黑" panose="020B0503020204020204" pitchFamily="34" charset="-122"/>
              </a:endParaRPr>
            </a:p>
          </p:txBody>
        </p:sp>
        <p:sp>
          <p:nvSpPr>
            <p:cNvPr id="25" name="矩形 4"/>
            <p:cNvSpPr/>
            <p:nvPr/>
          </p:nvSpPr>
          <p:spPr>
            <a:xfrm>
              <a:off x="682515" y="5013181"/>
              <a:ext cx="861060" cy="749300"/>
            </a:xfrm>
            <a:custGeom>
              <a:avLst/>
              <a:gdLst/>
              <a:ahLst/>
              <a:cxnLst/>
              <a:rect l="l" t="t" r="r" b="b"/>
              <a:pathLst>
                <a:path w="796316" h="864096">
                  <a:moveTo>
                    <a:pt x="0" y="0"/>
                  </a:moveTo>
                  <a:lnTo>
                    <a:pt x="648072" y="0"/>
                  </a:lnTo>
                  <a:lnTo>
                    <a:pt x="648072" y="328277"/>
                  </a:lnTo>
                  <a:lnTo>
                    <a:pt x="796316" y="432048"/>
                  </a:lnTo>
                  <a:lnTo>
                    <a:pt x="648072" y="535818"/>
                  </a:lnTo>
                  <a:lnTo>
                    <a:pt x="648072" y="864096"/>
                  </a:lnTo>
                  <a:lnTo>
                    <a:pt x="0" y="864096"/>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dirty="0" smtClean="0">
                  <a:latin typeface="Arial" panose="020B0604020202020204" pitchFamily="34" charset="0"/>
                  <a:cs typeface="Arial" panose="020B0604020202020204" pitchFamily="34" charset="0"/>
                </a:rPr>
                <a:t>03</a:t>
              </a:r>
              <a:endParaRPr lang="zh-CN" altLang="en-US" sz="2400" dirty="0">
                <a:latin typeface="Arial" panose="020B0604020202020204" pitchFamily="34" charset="0"/>
                <a:cs typeface="Arial" panose="020B0604020202020204" pitchFamily="34" charset="0"/>
              </a:endParaRPr>
            </a:p>
          </p:txBody>
        </p:sp>
      </p:grpSp>
    </p:spTree>
  </p:cSld>
  <p:clrMapOvr>
    <a:masterClrMapping/>
  </p:clrMapOvr>
  <p:transition spd="slow">
    <p:push dir="u"/>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18446" name="矩形 6"/>
          <p:cNvSpPr/>
          <p:nvPr>
            <p:custDataLst>
              <p:tags r:id="rId1"/>
            </p:custDataLst>
          </p:nvPr>
        </p:nvSpPr>
        <p:spPr>
          <a:xfrm>
            <a:off x="9048115" y="4797108"/>
            <a:ext cx="1554480" cy="645160"/>
          </a:xfrm>
          <a:prstGeom prst="rect">
            <a:avLst/>
          </a:prstGeom>
          <a:noFill/>
          <a:ln w="9525">
            <a:noFill/>
          </a:ln>
        </p:spPr>
        <p:txBody>
          <a:bodyPr wrap="non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829310" y="765175"/>
            <a:ext cx="680085" cy="5617210"/>
          </a:xfrm>
          <a:prstGeom prst="rect">
            <a:avLst/>
          </a:prstGeom>
          <a:noFill/>
          <a:ln w="9525">
            <a:noFill/>
          </a:ln>
        </p:spPr>
        <p:txBody>
          <a:bodyPr wrap="square" lIns="144000" rIns="72000" anchor="ctr" anchorCtr="0">
            <a:no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专利资产价值影响因素</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3"/>
            </p:custDataLst>
          </p:nvPr>
        </p:nvSpPr>
        <p:spPr>
          <a:xfrm>
            <a:off x="1684655" y="1789430"/>
            <a:ext cx="1092835" cy="3969385"/>
          </a:xfrm>
          <a:prstGeom prst="rect">
            <a:avLst/>
          </a:prstGeom>
          <a:noFill/>
          <a:ln w="9525">
            <a:noFill/>
          </a:ln>
        </p:spPr>
        <p:txBody>
          <a:bodyPr wrap="square"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专利权的法律状态</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专利权的对外许可</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5" name="组合 14"/>
          <p:cNvGrpSpPr/>
          <p:nvPr/>
        </p:nvGrpSpPr>
        <p:grpSpPr>
          <a:xfrm>
            <a:off x="3102903" y="1304206"/>
            <a:ext cx="8989695" cy="1397635"/>
            <a:chOff x="822757" y="332656"/>
            <a:chExt cx="8989695" cy="1397635"/>
          </a:xfrm>
        </p:grpSpPr>
        <p:sp>
          <p:nvSpPr>
            <p:cNvPr id="16" name="矩形 6"/>
            <p:cNvSpPr/>
            <p:nvPr/>
          </p:nvSpPr>
          <p:spPr>
            <a:xfrm>
              <a:off x="1533957" y="332656"/>
              <a:ext cx="8278495" cy="1397635"/>
            </a:xfrm>
            <a:custGeom>
              <a:avLst/>
              <a:gdLst>
                <a:gd name="connsiteX0" fmla="*/ 0 w 2736304"/>
                <a:gd name="connsiteY0" fmla="*/ 0 h 864096"/>
                <a:gd name="connsiteX1" fmla="*/ 2736304 w 2736304"/>
                <a:gd name="connsiteY1" fmla="*/ 0 h 864096"/>
                <a:gd name="connsiteX2" fmla="*/ 2736304 w 2736304"/>
                <a:gd name="connsiteY2" fmla="*/ 864096 h 864096"/>
                <a:gd name="connsiteX3" fmla="*/ 0 w 2736304"/>
                <a:gd name="connsiteY3" fmla="*/ 864096 h 864096"/>
                <a:gd name="connsiteX4" fmla="*/ 0 w 2736304"/>
                <a:gd name="connsiteY4" fmla="*/ 0 h 864096"/>
                <a:gd name="connsiteX0-1" fmla="*/ 0 w 2762515"/>
                <a:gd name="connsiteY0-2" fmla="*/ 27856 h 891952"/>
                <a:gd name="connsiteX1-3" fmla="*/ 2736304 w 2762515"/>
                <a:gd name="connsiteY1-4" fmla="*/ 27856 h 891952"/>
                <a:gd name="connsiteX2-5" fmla="*/ 2762515 w 2762515"/>
                <a:gd name="connsiteY2-6" fmla="*/ 0 h 891952"/>
                <a:gd name="connsiteX3-7" fmla="*/ 2736304 w 2762515"/>
                <a:gd name="connsiteY3-8" fmla="*/ 891952 h 891952"/>
                <a:gd name="connsiteX4-9" fmla="*/ 0 w 2762515"/>
                <a:gd name="connsiteY4-10" fmla="*/ 891952 h 891952"/>
                <a:gd name="connsiteX5" fmla="*/ 0 w 2762515"/>
                <a:gd name="connsiteY5" fmla="*/ 27856 h 891952"/>
                <a:gd name="connsiteX0-11" fmla="*/ 0 w 2736304"/>
                <a:gd name="connsiteY0-12" fmla="*/ 0 h 864096"/>
                <a:gd name="connsiteX1-13" fmla="*/ 2736304 w 2736304"/>
                <a:gd name="connsiteY1-14" fmla="*/ 0 h 864096"/>
                <a:gd name="connsiteX2-15" fmla="*/ 2544800 w 2736304"/>
                <a:gd name="connsiteY2-16" fmla="*/ 393059 h 864096"/>
                <a:gd name="connsiteX3-17" fmla="*/ 2736304 w 2736304"/>
                <a:gd name="connsiteY3-18" fmla="*/ 864096 h 864096"/>
                <a:gd name="connsiteX4-19" fmla="*/ 0 w 2736304"/>
                <a:gd name="connsiteY4-20" fmla="*/ 864096 h 864096"/>
                <a:gd name="connsiteX5-21" fmla="*/ 0 w 2736304"/>
                <a:gd name="connsiteY5-22" fmla="*/ 0 h 864096"/>
                <a:gd name="connsiteX0-23" fmla="*/ 0 w 2736304"/>
                <a:gd name="connsiteY0-24" fmla="*/ 0 h 864096"/>
                <a:gd name="connsiteX1-25" fmla="*/ 2736304 w 2736304"/>
                <a:gd name="connsiteY1-26" fmla="*/ 0 h 864096"/>
                <a:gd name="connsiteX2-27" fmla="*/ 2544800 w 2736304"/>
                <a:gd name="connsiteY2-28" fmla="*/ 465631 h 864096"/>
                <a:gd name="connsiteX3-29" fmla="*/ 2736304 w 2736304"/>
                <a:gd name="connsiteY3-30" fmla="*/ 864096 h 864096"/>
                <a:gd name="connsiteX4-31" fmla="*/ 0 w 2736304"/>
                <a:gd name="connsiteY4-32" fmla="*/ 864096 h 864096"/>
                <a:gd name="connsiteX5-33" fmla="*/ 0 w 2736304"/>
                <a:gd name="connsiteY5-34" fmla="*/ 0 h 86409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2736304" h="864096">
                  <a:moveTo>
                    <a:pt x="0" y="0"/>
                  </a:moveTo>
                  <a:lnTo>
                    <a:pt x="2736304" y="0"/>
                  </a:lnTo>
                  <a:lnTo>
                    <a:pt x="2544800" y="465631"/>
                  </a:lnTo>
                  <a:lnTo>
                    <a:pt x="2736304" y="864096"/>
                  </a:lnTo>
                  <a:lnTo>
                    <a:pt x="0" y="864096"/>
                  </a:lnTo>
                  <a:lnTo>
                    <a:pt x="0" y="0"/>
                  </a:ln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400" dirty="0" smtClean="0">
                  <a:latin typeface="微软雅黑" panose="020B0503020204020204" pitchFamily="34" charset="-122"/>
                  <a:ea typeface="微软雅黑" panose="020B0503020204020204" pitchFamily="34" charset="-122"/>
                </a:rPr>
                <a:t>一项专利如果已经有有效的对外许可合同，则这项专利原则上与没有对外许可合同的专利是不一样的专利</a:t>
              </a:r>
              <a:endParaRPr lang="zh-CN" altLang="en-US" sz="2400" dirty="0" smtClean="0">
                <a:latin typeface="微软雅黑" panose="020B0503020204020204" pitchFamily="34" charset="-122"/>
                <a:ea typeface="微软雅黑" panose="020B0503020204020204" pitchFamily="34" charset="-122"/>
              </a:endParaRPr>
            </a:p>
          </p:txBody>
        </p:sp>
        <p:sp>
          <p:nvSpPr>
            <p:cNvPr id="17" name="矩形 4"/>
            <p:cNvSpPr/>
            <p:nvPr/>
          </p:nvSpPr>
          <p:spPr>
            <a:xfrm>
              <a:off x="822757" y="657141"/>
              <a:ext cx="908685" cy="755015"/>
            </a:xfrm>
            <a:custGeom>
              <a:avLst/>
              <a:gdLst/>
              <a:ahLst/>
              <a:cxnLst/>
              <a:rect l="l" t="t" r="r" b="b"/>
              <a:pathLst>
                <a:path w="796316" h="864096">
                  <a:moveTo>
                    <a:pt x="0" y="0"/>
                  </a:moveTo>
                  <a:lnTo>
                    <a:pt x="648072" y="0"/>
                  </a:lnTo>
                  <a:lnTo>
                    <a:pt x="648072" y="328277"/>
                  </a:lnTo>
                  <a:lnTo>
                    <a:pt x="796316" y="432048"/>
                  </a:lnTo>
                  <a:lnTo>
                    <a:pt x="648072" y="535818"/>
                  </a:lnTo>
                  <a:lnTo>
                    <a:pt x="648072" y="864096"/>
                  </a:lnTo>
                  <a:lnTo>
                    <a:pt x="0" y="864096"/>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dirty="0" smtClean="0">
                  <a:latin typeface="Arial" panose="020B0604020202020204" pitchFamily="34" charset="0"/>
                  <a:cs typeface="Arial" panose="020B0604020202020204" pitchFamily="34" charset="0"/>
                </a:rPr>
                <a:t>04</a:t>
              </a:r>
              <a:endParaRPr lang="zh-CN" altLang="en-US" sz="2400" dirty="0">
                <a:latin typeface="Arial" panose="020B0604020202020204" pitchFamily="34" charset="0"/>
                <a:cs typeface="Arial" panose="020B0604020202020204" pitchFamily="34" charset="0"/>
              </a:endParaRPr>
            </a:p>
          </p:txBody>
        </p:sp>
      </p:grpSp>
      <p:grpSp>
        <p:nvGrpSpPr>
          <p:cNvPr id="19" name="组合 18"/>
          <p:cNvGrpSpPr/>
          <p:nvPr/>
        </p:nvGrpSpPr>
        <p:grpSpPr>
          <a:xfrm>
            <a:off x="3110864" y="3068955"/>
            <a:ext cx="8860790" cy="1301750"/>
            <a:chOff x="1463125" y="2564904"/>
            <a:chExt cx="3421673" cy="648072"/>
          </a:xfrm>
        </p:grpSpPr>
        <p:sp>
          <p:nvSpPr>
            <p:cNvPr id="20" name="矩形 6"/>
            <p:cNvSpPr/>
            <p:nvPr/>
          </p:nvSpPr>
          <p:spPr>
            <a:xfrm>
              <a:off x="1755171" y="2564904"/>
              <a:ext cx="3129627" cy="648072"/>
            </a:xfrm>
            <a:custGeom>
              <a:avLst/>
              <a:gdLst>
                <a:gd name="connsiteX0" fmla="*/ 0 w 2736304"/>
                <a:gd name="connsiteY0" fmla="*/ 0 h 864096"/>
                <a:gd name="connsiteX1" fmla="*/ 2736304 w 2736304"/>
                <a:gd name="connsiteY1" fmla="*/ 0 h 864096"/>
                <a:gd name="connsiteX2" fmla="*/ 2736304 w 2736304"/>
                <a:gd name="connsiteY2" fmla="*/ 864096 h 864096"/>
                <a:gd name="connsiteX3" fmla="*/ 0 w 2736304"/>
                <a:gd name="connsiteY3" fmla="*/ 864096 h 864096"/>
                <a:gd name="connsiteX4" fmla="*/ 0 w 2736304"/>
                <a:gd name="connsiteY4" fmla="*/ 0 h 864096"/>
                <a:gd name="connsiteX0-1" fmla="*/ 0 w 2762515"/>
                <a:gd name="connsiteY0-2" fmla="*/ 27856 h 891952"/>
                <a:gd name="connsiteX1-3" fmla="*/ 2736304 w 2762515"/>
                <a:gd name="connsiteY1-4" fmla="*/ 27856 h 891952"/>
                <a:gd name="connsiteX2-5" fmla="*/ 2762515 w 2762515"/>
                <a:gd name="connsiteY2-6" fmla="*/ 0 h 891952"/>
                <a:gd name="connsiteX3-7" fmla="*/ 2736304 w 2762515"/>
                <a:gd name="connsiteY3-8" fmla="*/ 891952 h 891952"/>
                <a:gd name="connsiteX4-9" fmla="*/ 0 w 2762515"/>
                <a:gd name="connsiteY4-10" fmla="*/ 891952 h 891952"/>
                <a:gd name="connsiteX5" fmla="*/ 0 w 2762515"/>
                <a:gd name="connsiteY5" fmla="*/ 27856 h 891952"/>
                <a:gd name="connsiteX0-11" fmla="*/ 0 w 2736304"/>
                <a:gd name="connsiteY0-12" fmla="*/ 0 h 864096"/>
                <a:gd name="connsiteX1-13" fmla="*/ 2736304 w 2736304"/>
                <a:gd name="connsiteY1-14" fmla="*/ 0 h 864096"/>
                <a:gd name="connsiteX2-15" fmla="*/ 2544800 w 2736304"/>
                <a:gd name="connsiteY2-16" fmla="*/ 393059 h 864096"/>
                <a:gd name="connsiteX3-17" fmla="*/ 2736304 w 2736304"/>
                <a:gd name="connsiteY3-18" fmla="*/ 864096 h 864096"/>
                <a:gd name="connsiteX4-19" fmla="*/ 0 w 2736304"/>
                <a:gd name="connsiteY4-20" fmla="*/ 864096 h 864096"/>
                <a:gd name="connsiteX5-21" fmla="*/ 0 w 2736304"/>
                <a:gd name="connsiteY5-22" fmla="*/ 0 h 864096"/>
                <a:gd name="connsiteX0-23" fmla="*/ 0 w 2736304"/>
                <a:gd name="connsiteY0-24" fmla="*/ 0 h 864096"/>
                <a:gd name="connsiteX1-25" fmla="*/ 2736304 w 2736304"/>
                <a:gd name="connsiteY1-26" fmla="*/ 0 h 864096"/>
                <a:gd name="connsiteX2-27" fmla="*/ 2544800 w 2736304"/>
                <a:gd name="connsiteY2-28" fmla="*/ 465631 h 864096"/>
                <a:gd name="connsiteX3-29" fmla="*/ 2736304 w 2736304"/>
                <a:gd name="connsiteY3-30" fmla="*/ 864096 h 864096"/>
                <a:gd name="connsiteX4-31" fmla="*/ 0 w 2736304"/>
                <a:gd name="connsiteY4-32" fmla="*/ 864096 h 864096"/>
                <a:gd name="connsiteX5-33" fmla="*/ 0 w 2736304"/>
                <a:gd name="connsiteY5-34" fmla="*/ 0 h 86409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2736304" h="864096">
                  <a:moveTo>
                    <a:pt x="0" y="0"/>
                  </a:moveTo>
                  <a:lnTo>
                    <a:pt x="2736304" y="0"/>
                  </a:lnTo>
                  <a:lnTo>
                    <a:pt x="2544800" y="465631"/>
                  </a:lnTo>
                  <a:lnTo>
                    <a:pt x="2736304" y="864096"/>
                  </a:lnTo>
                  <a:lnTo>
                    <a:pt x="0" y="864096"/>
                  </a:lnTo>
                  <a:lnTo>
                    <a:pt x="0" y="0"/>
                  </a:ln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400" dirty="0" smtClean="0">
                  <a:latin typeface="微软雅黑" panose="020B0503020204020204" pitchFamily="34" charset="-122"/>
                  <a:ea typeface="微软雅黑" panose="020B0503020204020204" pitchFamily="34" charset="-122"/>
                </a:rPr>
                <a:t>如果对外许可专利全部是按照市场价值收取许可费用，则可能会因为专利的价值发挥充分而对标的专利价值产生正面影响</a:t>
              </a:r>
              <a:endParaRPr lang="zh-CN" altLang="en-US" sz="2400" dirty="0" smtClean="0">
                <a:latin typeface="微软雅黑" panose="020B0503020204020204" pitchFamily="34" charset="-122"/>
                <a:ea typeface="微软雅黑" panose="020B0503020204020204" pitchFamily="34" charset="-122"/>
              </a:endParaRPr>
            </a:p>
          </p:txBody>
        </p:sp>
        <p:sp>
          <p:nvSpPr>
            <p:cNvPr id="21" name="矩形 4"/>
            <p:cNvSpPr/>
            <p:nvPr/>
          </p:nvSpPr>
          <p:spPr>
            <a:xfrm>
              <a:off x="1463125" y="2672705"/>
              <a:ext cx="364383" cy="415398"/>
            </a:xfrm>
            <a:custGeom>
              <a:avLst/>
              <a:gdLst/>
              <a:ahLst/>
              <a:cxnLst/>
              <a:rect l="l" t="t" r="r" b="b"/>
              <a:pathLst>
                <a:path w="796316" h="864096">
                  <a:moveTo>
                    <a:pt x="0" y="0"/>
                  </a:moveTo>
                  <a:lnTo>
                    <a:pt x="648072" y="0"/>
                  </a:lnTo>
                  <a:lnTo>
                    <a:pt x="648072" y="328277"/>
                  </a:lnTo>
                  <a:lnTo>
                    <a:pt x="796316" y="432048"/>
                  </a:lnTo>
                  <a:lnTo>
                    <a:pt x="648072" y="535818"/>
                  </a:lnTo>
                  <a:lnTo>
                    <a:pt x="648072" y="864096"/>
                  </a:lnTo>
                  <a:lnTo>
                    <a:pt x="0" y="864096"/>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dirty="0" smtClean="0">
                  <a:latin typeface="Arial" panose="020B0604020202020204" pitchFamily="34" charset="0"/>
                  <a:cs typeface="Arial" panose="020B0604020202020204" pitchFamily="34" charset="0"/>
                </a:rPr>
                <a:t>05</a:t>
              </a:r>
              <a:endParaRPr lang="zh-CN" altLang="en-US" sz="2400" dirty="0">
                <a:latin typeface="Arial" panose="020B0604020202020204" pitchFamily="34" charset="0"/>
                <a:cs typeface="Arial" panose="020B0604020202020204" pitchFamily="34" charset="0"/>
              </a:endParaRPr>
            </a:p>
          </p:txBody>
        </p:sp>
      </p:grpSp>
      <p:grpSp>
        <p:nvGrpSpPr>
          <p:cNvPr id="23" name="组合 22"/>
          <p:cNvGrpSpPr/>
          <p:nvPr/>
        </p:nvGrpSpPr>
        <p:grpSpPr>
          <a:xfrm>
            <a:off x="3078773" y="4976986"/>
            <a:ext cx="8829675" cy="1332230"/>
            <a:chOff x="682515" y="4653136"/>
            <a:chExt cx="8829675" cy="1332230"/>
          </a:xfrm>
        </p:grpSpPr>
        <p:sp>
          <p:nvSpPr>
            <p:cNvPr id="24" name="矩形 6"/>
            <p:cNvSpPr/>
            <p:nvPr/>
          </p:nvSpPr>
          <p:spPr>
            <a:xfrm>
              <a:off x="1417845" y="4653136"/>
              <a:ext cx="8094345" cy="1332230"/>
            </a:xfrm>
            <a:custGeom>
              <a:avLst/>
              <a:gdLst>
                <a:gd name="connsiteX0" fmla="*/ 0 w 2736304"/>
                <a:gd name="connsiteY0" fmla="*/ 0 h 864096"/>
                <a:gd name="connsiteX1" fmla="*/ 2736304 w 2736304"/>
                <a:gd name="connsiteY1" fmla="*/ 0 h 864096"/>
                <a:gd name="connsiteX2" fmla="*/ 2736304 w 2736304"/>
                <a:gd name="connsiteY2" fmla="*/ 864096 h 864096"/>
                <a:gd name="connsiteX3" fmla="*/ 0 w 2736304"/>
                <a:gd name="connsiteY3" fmla="*/ 864096 h 864096"/>
                <a:gd name="connsiteX4" fmla="*/ 0 w 2736304"/>
                <a:gd name="connsiteY4" fmla="*/ 0 h 864096"/>
                <a:gd name="connsiteX0-1" fmla="*/ 0 w 2762515"/>
                <a:gd name="connsiteY0-2" fmla="*/ 27856 h 891952"/>
                <a:gd name="connsiteX1-3" fmla="*/ 2736304 w 2762515"/>
                <a:gd name="connsiteY1-4" fmla="*/ 27856 h 891952"/>
                <a:gd name="connsiteX2-5" fmla="*/ 2762515 w 2762515"/>
                <a:gd name="connsiteY2-6" fmla="*/ 0 h 891952"/>
                <a:gd name="connsiteX3-7" fmla="*/ 2736304 w 2762515"/>
                <a:gd name="connsiteY3-8" fmla="*/ 891952 h 891952"/>
                <a:gd name="connsiteX4-9" fmla="*/ 0 w 2762515"/>
                <a:gd name="connsiteY4-10" fmla="*/ 891952 h 891952"/>
                <a:gd name="connsiteX5" fmla="*/ 0 w 2762515"/>
                <a:gd name="connsiteY5" fmla="*/ 27856 h 891952"/>
                <a:gd name="connsiteX0-11" fmla="*/ 0 w 2736304"/>
                <a:gd name="connsiteY0-12" fmla="*/ 0 h 864096"/>
                <a:gd name="connsiteX1-13" fmla="*/ 2736304 w 2736304"/>
                <a:gd name="connsiteY1-14" fmla="*/ 0 h 864096"/>
                <a:gd name="connsiteX2-15" fmla="*/ 2544800 w 2736304"/>
                <a:gd name="connsiteY2-16" fmla="*/ 393059 h 864096"/>
                <a:gd name="connsiteX3-17" fmla="*/ 2736304 w 2736304"/>
                <a:gd name="connsiteY3-18" fmla="*/ 864096 h 864096"/>
                <a:gd name="connsiteX4-19" fmla="*/ 0 w 2736304"/>
                <a:gd name="connsiteY4-20" fmla="*/ 864096 h 864096"/>
                <a:gd name="connsiteX5-21" fmla="*/ 0 w 2736304"/>
                <a:gd name="connsiteY5-22" fmla="*/ 0 h 864096"/>
                <a:gd name="connsiteX0-23" fmla="*/ 0 w 2736304"/>
                <a:gd name="connsiteY0-24" fmla="*/ 0 h 864096"/>
                <a:gd name="connsiteX1-25" fmla="*/ 2736304 w 2736304"/>
                <a:gd name="connsiteY1-26" fmla="*/ 0 h 864096"/>
                <a:gd name="connsiteX2-27" fmla="*/ 2544800 w 2736304"/>
                <a:gd name="connsiteY2-28" fmla="*/ 465631 h 864096"/>
                <a:gd name="connsiteX3-29" fmla="*/ 2736304 w 2736304"/>
                <a:gd name="connsiteY3-30" fmla="*/ 864096 h 864096"/>
                <a:gd name="connsiteX4-31" fmla="*/ 0 w 2736304"/>
                <a:gd name="connsiteY4-32" fmla="*/ 864096 h 864096"/>
                <a:gd name="connsiteX5-33" fmla="*/ 0 w 2736304"/>
                <a:gd name="connsiteY5-34" fmla="*/ 0 h 86409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2736304" h="864096">
                  <a:moveTo>
                    <a:pt x="0" y="0"/>
                  </a:moveTo>
                  <a:lnTo>
                    <a:pt x="2736304" y="0"/>
                  </a:lnTo>
                  <a:lnTo>
                    <a:pt x="2544800" y="465631"/>
                  </a:lnTo>
                  <a:lnTo>
                    <a:pt x="2736304" y="864096"/>
                  </a:lnTo>
                  <a:lnTo>
                    <a:pt x="0" y="864096"/>
                  </a:lnTo>
                  <a:lnTo>
                    <a:pt x="0" y="0"/>
                  </a:ln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dirty="0" smtClean="0">
                  <a:latin typeface="微软雅黑" panose="020B0503020204020204" pitchFamily="34" charset="-122"/>
                  <a:ea typeface="微软雅黑" panose="020B0503020204020204" pitchFamily="34" charset="-122"/>
                </a:rPr>
                <a:t>如果对外许可合同不是按照市场价值收取许可费，或者根本不收取费用，则由于这些许可合同会增加竞争对手、瓜分市场份额等因素，将对标的专利产生负面影响。</a:t>
              </a:r>
              <a:endParaRPr lang="zh-CN" altLang="en-US" sz="2400" dirty="0" smtClean="0">
                <a:latin typeface="微软雅黑" panose="020B0503020204020204" pitchFamily="34" charset="-122"/>
                <a:ea typeface="微软雅黑" panose="020B0503020204020204" pitchFamily="34" charset="-122"/>
              </a:endParaRPr>
            </a:p>
          </p:txBody>
        </p:sp>
        <p:sp>
          <p:nvSpPr>
            <p:cNvPr id="25" name="矩形 4"/>
            <p:cNvSpPr/>
            <p:nvPr/>
          </p:nvSpPr>
          <p:spPr>
            <a:xfrm>
              <a:off x="682515" y="5013181"/>
              <a:ext cx="861060" cy="749300"/>
            </a:xfrm>
            <a:custGeom>
              <a:avLst/>
              <a:gdLst/>
              <a:ahLst/>
              <a:cxnLst/>
              <a:rect l="l" t="t" r="r" b="b"/>
              <a:pathLst>
                <a:path w="796316" h="864096">
                  <a:moveTo>
                    <a:pt x="0" y="0"/>
                  </a:moveTo>
                  <a:lnTo>
                    <a:pt x="648072" y="0"/>
                  </a:lnTo>
                  <a:lnTo>
                    <a:pt x="648072" y="328277"/>
                  </a:lnTo>
                  <a:lnTo>
                    <a:pt x="796316" y="432048"/>
                  </a:lnTo>
                  <a:lnTo>
                    <a:pt x="648072" y="535818"/>
                  </a:lnTo>
                  <a:lnTo>
                    <a:pt x="648072" y="864096"/>
                  </a:lnTo>
                  <a:lnTo>
                    <a:pt x="0" y="864096"/>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dirty="0" smtClean="0">
                  <a:latin typeface="Arial" panose="020B0604020202020204" pitchFamily="34" charset="0"/>
                  <a:cs typeface="Arial" panose="020B0604020202020204" pitchFamily="34" charset="0"/>
                </a:rPr>
                <a:t>06</a:t>
              </a:r>
              <a:endParaRPr lang="zh-CN" altLang="en-US" sz="2400" dirty="0">
                <a:latin typeface="Arial" panose="020B0604020202020204" pitchFamily="34" charset="0"/>
                <a:cs typeface="Arial" panose="020B0604020202020204" pitchFamily="34" charset="0"/>
              </a:endParaRPr>
            </a:p>
          </p:txBody>
        </p:sp>
      </p:grpSp>
    </p:spTree>
  </p:cSld>
  <p:clrMapOvr>
    <a:masterClrMapping/>
  </p:clrMapOvr>
  <p:transition spd="slow">
    <p:push dir="u"/>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2" name="TextBox 10"/>
          <p:cNvSpPr/>
          <p:nvPr>
            <p:custDataLst>
              <p:tags r:id="rId1"/>
            </p:custDataLst>
          </p:nvPr>
        </p:nvSpPr>
        <p:spPr>
          <a:xfrm>
            <a:off x="1778635" y="981075"/>
            <a:ext cx="680085"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专利权利要求内容与保护</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2"/>
            </p:custDataLst>
          </p:nvPr>
        </p:nvSpPr>
        <p:spPr>
          <a:xfrm>
            <a:off x="834708" y="1523208"/>
            <a:ext cx="649287" cy="4399915"/>
          </a:xfrm>
          <a:prstGeom prst="rect">
            <a:avLst/>
          </a:prstGeom>
          <a:noFill/>
          <a:ln w="9525">
            <a:noFill/>
          </a:ln>
        </p:spPr>
        <p:txBody>
          <a:bodyPr lIns="144000" rIns="72000" anchor="ctr" anchorCtr="0">
            <a:sp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专利资产价值影响因素</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2" name="组合 11"/>
          <p:cNvGrpSpPr/>
          <p:nvPr/>
        </p:nvGrpSpPr>
        <p:grpSpPr>
          <a:xfrm>
            <a:off x="3071798" y="1196886"/>
            <a:ext cx="8930640" cy="2432685"/>
            <a:chOff x="1008048" y="692696"/>
            <a:chExt cx="8930640" cy="2432685"/>
          </a:xfrm>
        </p:grpSpPr>
        <p:sp>
          <p:nvSpPr>
            <p:cNvPr id="5" name="TextBox 2"/>
            <p:cNvSpPr txBox="1"/>
            <p:nvPr>
              <p:custDataLst>
                <p:tags r:id="rId3"/>
              </p:custDataLst>
            </p:nvPr>
          </p:nvSpPr>
          <p:spPr>
            <a:xfrm>
              <a:off x="1008048" y="1556931"/>
              <a:ext cx="8930640" cy="1568450"/>
            </a:xfrm>
            <a:prstGeom prst="rect">
              <a:avLst/>
            </a:prstGeom>
            <a:noFill/>
          </p:spPr>
          <p:txBody>
            <a:bodyPr wrap="square" rtlCol="0">
              <a:spAutoFit/>
            </a:bodyPr>
            <a:p>
              <a:pPr algn="just" fontAlgn="auto">
                <a:spcBef>
                  <a:spcPts val="0"/>
                </a:spcBef>
                <a:spcAft>
                  <a:spcPts val="0"/>
                </a:spcAft>
              </a:pPr>
              <a:r>
                <a:rPr lang="zh-CN" altLang="en-US" sz="2400" dirty="0" smtClean="0">
                  <a:solidFill>
                    <a:srgbClr val="EEECE1">
                      <a:lumMod val="50000"/>
                    </a:srgbClr>
                  </a:solidFill>
                  <a:latin typeface="黑体" panose="02010609060101010101" charset="-122"/>
                  <a:ea typeface="黑体" panose="02010609060101010101" charset="-122"/>
                </a:rPr>
                <a:t>专利的权利要求是指该项专利要求法律保护的核心内容，如果一项专利的权利要求恰当，则可以有效避免被竞争者轻易“绕”过去的可能，也就是可以有效保护专利的核心，避免出现侵权的可能，因而增加专利应有的价值。</a:t>
              </a:r>
              <a:endParaRPr lang="zh-CN" altLang="en-US" sz="2400" dirty="0" smtClean="0">
                <a:solidFill>
                  <a:srgbClr val="EEECE1">
                    <a:lumMod val="50000"/>
                  </a:srgbClr>
                </a:solidFill>
                <a:latin typeface="黑体" panose="02010609060101010101" charset="-122"/>
                <a:ea typeface="黑体" panose="02010609060101010101" charset="-122"/>
              </a:endParaRPr>
            </a:p>
          </p:txBody>
        </p:sp>
        <p:sp>
          <p:nvSpPr>
            <p:cNvPr id="7" name="TextBox 3"/>
            <p:cNvSpPr txBox="1"/>
            <p:nvPr>
              <p:custDataLst>
                <p:tags r:id="rId4"/>
              </p:custDataLst>
            </p:nvPr>
          </p:nvSpPr>
          <p:spPr>
            <a:xfrm>
              <a:off x="1043608" y="692696"/>
              <a:ext cx="1375698" cy="769441"/>
            </a:xfrm>
            <a:prstGeom prst="rect">
              <a:avLst/>
            </a:prstGeom>
            <a:noFill/>
          </p:spPr>
          <p:txBody>
            <a:bodyPr wrap="none" rtlCol="0">
              <a:spAutoFit/>
            </a:bodyPr>
            <a:p>
              <a:pPr fontAlgn="auto">
                <a:spcBef>
                  <a:spcPts val="0"/>
                </a:spcBef>
                <a:spcAft>
                  <a:spcPts val="0"/>
                </a:spcAft>
              </a:pPr>
              <a:r>
                <a:rPr lang="en-US" altLang="zh-CN" sz="3200" dirty="0" smtClean="0">
                  <a:solidFill>
                    <a:srgbClr val="F79646"/>
                  </a:solidFill>
                  <a:effectLst>
                    <a:glow rad="139700">
                      <a:prstClr val="white">
                        <a:alpha val="40000"/>
                      </a:prstClr>
                    </a:glow>
                  </a:effectLst>
                  <a:latin typeface="Andy" pitchFamily="66" charset="0"/>
                  <a:ea typeface="微软雅黑" panose="020B0503020204020204" pitchFamily="34" charset="-122"/>
                </a:rPr>
                <a:t>Part </a:t>
              </a:r>
              <a:r>
                <a:rPr lang="en-US" altLang="zh-CN" sz="4400" dirty="0" smtClean="0">
                  <a:solidFill>
                    <a:srgbClr val="F79646"/>
                  </a:solidFill>
                  <a:effectLst>
                    <a:glow rad="139700">
                      <a:prstClr val="white">
                        <a:alpha val="40000"/>
                      </a:prstClr>
                    </a:glow>
                  </a:effectLst>
                  <a:latin typeface="Andy" pitchFamily="66" charset="0"/>
                  <a:ea typeface="微软雅黑" panose="020B0503020204020204" pitchFamily="34" charset="-122"/>
                </a:rPr>
                <a:t>1</a:t>
              </a:r>
              <a:endParaRPr lang="en-US" sz="4400" dirty="0">
                <a:solidFill>
                  <a:srgbClr val="F79646"/>
                </a:solidFill>
                <a:effectLst>
                  <a:glow rad="139700">
                    <a:prstClr val="white">
                      <a:alpha val="40000"/>
                    </a:prstClr>
                  </a:glow>
                </a:effectLst>
                <a:latin typeface="Andy" pitchFamily="66" charset="0"/>
                <a:ea typeface="微软雅黑" panose="020B0503020204020204" pitchFamily="34" charset="-122"/>
              </a:endParaRPr>
            </a:p>
          </p:txBody>
        </p:sp>
      </p:grpSp>
      <p:grpSp>
        <p:nvGrpSpPr>
          <p:cNvPr id="8" name="组合 7"/>
          <p:cNvGrpSpPr/>
          <p:nvPr/>
        </p:nvGrpSpPr>
        <p:grpSpPr>
          <a:xfrm>
            <a:off x="3107358" y="4077246"/>
            <a:ext cx="8930640" cy="2063115"/>
            <a:chOff x="1008048" y="692696"/>
            <a:chExt cx="8930640" cy="2063115"/>
          </a:xfrm>
        </p:grpSpPr>
        <p:sp>
          <p:nvSpPr>
            <p:cNvPr id="9" name="TextBox 2"/>
            <p:cNvSpPr txBox="1"/>
            <p:nvPr>
              <p:custDataLst>
                <p:tags r:id="rId5"/>
              </p:custDataLst>
            </p:nvPr>
          </p:nvSpPr>
          <p:spPr>
            <a:xfrm>
              <a:off x="1008048" y="1556931"/>
              <a:ext cx="8930640" cy="1198880"/>
            </a:xfrm>
            <a:prstGeom prst="rect">
              <a:avLst/>
            </a:prstGeom>
            <a:noFill/>
          </p:spPr>
          <p:txBody>
            <a:bodyPr wrap="square" rtlCol="0">
              <a:spAutoFit/>
            </a:bodyPr>
            <a:p>
              <a:pPr algn="just" fontAlgn="auto">
                <a:spcBef>
                  <a:spcPts val="0"/>
                </a:spcBef>
                <a:spcAft>
                  <a:spcPts val="0"/>
                </a:spcAft>
              </a:pPr>
              <a:r>
                <a:rPr lang="zh-CN" altLang="en-US" sz="2400" dirty="0" smtClean="0">
                  <a:solidFill>
                    <a:srgbClr val="EEECE1">
                      <a:lumMod val="50000"/>
                    </a:srgbClr>
                  </a:solidFill>
                  <a:latin typeface="黑体" panose="02010609060101010101" charset="-122"/>
                  <a:ea typeface="黑体" panose="02010609060101010101" charset="-122"/>
                </a:rPr>
                <a:t>质量高的专利权利要求应该使得权利保护范围大且没有非必要技术特征，权利要求清晰有条理，</a:t>
              </a:r>
              <a:endParaRPr lang="zh-CN" altLang="en-US" sz="2400" dirty="0" smtClean="0">
                <a:solidFill>
                  <a:srgbClr val="EEECE1">
                    <a:lumMod val="50000"/>
                  </a:srgbClr>
                </a:solidFill>
                <a:latin typeface="黑体" panose="02010609060101010101" charset="-122"/>
                <a:ea typeface="黑体" panose="02010609060101010101" charset="-122"/>
              </a:endParaRPr>
            </a:p>
            <a:p>
              <a:pPr algn="just" fontAlgn="auto">
                <a:spcBef>
                  <a:spcPts val="0"/>
                </a:spcBef>
                <a:spcAft>
                  <a:spcPts val="0"/>
                </a:spcAft>
              </a:pPr>
              <a:r>
                <a:rPr lang="zh-CN" altLang="en-US" sz="2400" dirty="0" smtClean="0">
                  <a:solidFill>
                    <a:srgbClr val="EEECE1">
                      <a:lumMod val="50000"/>
                    </a:srgbClr>
                  </a:solidFill>
                  <a:latin typeface="黑体" panose="02010609060101010101" charset="-122"/>
                  <a:ea typeface="黑体" panose="02010609060101010101" charset="-122"/>
                </a:rPr>
                <a:t>对出现侵权产品也容易取证。</a:t>
              </a:r>
              <a:endParaRPr lang="zh-CN" altLang="en-US" sz="2400" dirty="0" smtClean="0">
                <a:solidFill>
                  <a:srgbClr val="EEECE1">
                    <a:lumMod val="50000"/>
                  </a:srgbClr>
                </a:solidFill>
                <a:latin typeface="黑体" panose="02010609060101010101" charset="-122"/>
                <a:ea typeface="黑体" panose="02010609060101010101" charset="-122"/>
              </a:endParaRPr>
            </a:p>
          </p:txBody>
        </p:sp>
        <p:sp>
          <p:nvSpPr>
            <p:cNvPr id="10" name="TextBox 3"/>
            <p:cNvSpPr txBox="1"/>
            <p:nvPr>
              <p:custDataLst>
                <p:tags r:id="rId6"/>
              </p:custDataLst>
            </p:nvPr>
          </p:nvSpPr>
          <p:spPr>
            <a:xfrm>
              <a:off x="1043608" y="692696"/>
              <a:ext cx="1677035" cy="768350"/>
            </a:xfrm>
            <a:prstGeom prst="rect">
              <a:avLst/>
            </a:prstGeom>
            <a:noFill/>
          </p:spPr>
          <p:txBody>
            <a:bodyPr wrap="none" rtlCol="0">
              <a:spAutoFit/>
            </a:bodyPr>
            <a:p>
              <a:pPr fontAlgn="auto">
                <a:spcBef>
                  <a:spcPts val="0"/>
                </a:spcBef>
                <a:spcAft>
                  <a:spcPts val="0"/>
                </a:spcAft>
              </a:pPr>
              <a:r>
                <a:rPr lang="en-US" altLang="zh-CN" sz="3200" dirty="0" smtClean="0">
                  <a:solidFill>
                    <a:srgbClr val="F79646"/>
                  </a:solidFill>
                  <a:effectLst>
                    <a:glow rad="139700">
                      <a:prstClr val="white">
                        <a:alpha val="40000"/>
                      </a:prstClr>
                    </a:glow>
                  </a:effectLst>
                  <a:latin typeface="Andy" pitchFamily="66" charset="0"/>
                  <a:ea typeface="微软雅黑" panose="020B0503020204020204" pitchFamily="34" charset="-122"/>
                </a:rPr>
                <a:t>Part </a:t>
              </a:r>
              <a:r>
                <a:rPr lang="en-US" altLang="zh-CN" sz="4400" dirty="0" smtClean="0">
                  <a:solidFill>
                    <a:srgbClr val="F79646"/>
                  </a:solidFill>
                  <a:effectLst>
                    <a:glow rad="139700">
                      <a:prstClr val="white">
                        <a:alpha val="40000"/>
                      </a:prstClr>
                    </a:glow>
                  </a:effectLst>
                  <a:latin typeface="Andy" pitchFamily="66" charset="0"/>
                  <a:ea typeface="微软雅黑" panose="020B0503020204020204" pitchFamily="34" charset="-122"/>
                </a:rPr>
                <a:t>2</a:t>
              </a:r>
              <a:endParaRPr lang="en-US" sz="4400" dirty="0">
                <a:solidFill>
                  <a:srgbClr val="F79646"/>
                </a:solidFill>
                <a:effectLst>
                  <a:glow rad="139700">
                    <a:prstClr val="white">
                      <a:alpha val="40000"/>
                    </a:prstClr>
                  </a:glow>
                </a:effectLst>
                <a:latin typeface="Andy" pitchFamily="66" charset="0"/>
                <a:ea typeface="微软雅黑" panose="020B0503020204020204" pitchFamily="34" charset="-122"/>
              </a:endParaRPr>
            </a:p>
          </p:txBody>
        </p:sp>
      </p:grpSp>
    </p:spTree>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80645"/>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18446" name="矩形 6"/>
          <p:cNvSpPr/>
          <p:nvPr>
            <p:custDataLst>
              <p:tags r:id="rId1"/>
            </p:custDataLst>
          </p:nvPr>
        </p:nvSpPr>
        <p:spPr>
          <a:xfrm>
            <a:off x="9048115" y="4797108"/>
            <a:ext cx="1554480" cy="645160"/>
          </a:xfrm>
          <a:prstGeom prst="rect">
            <a:avLst/>
          </a:prstGeom>
          <a:noFill/>
          <a:ln w="9525">
            <a:noFill/>
          </a:ln>
        </p:spPr>
        <p:txBody>
          <a:bodyPr wrap="non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1684655" y="944880"/>
            <a:ext cx="802640"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专利权产生的积极条件</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3"/>
            </p:custDataLst>
          </p:nvPr>
        </p:nvSpPr>
        <p:spPr>
          <a:xfrm>
            <a:off x="802323" y="2277588"/>
            <a:ext cx="649287" cy="2676525"/>
          </a:xfrm>
          <a:prstGeom prst="rect">
            <a:avLst/>
          </a:prstGeom>
          <a:noFill/>
          <a:ln w="9525">
            <a:noFill/>
          </a:ln>
        </p:spPr>
        <p:txBody>
          <a:bodyPr lIns="144000" rIns="72000" anchor="ctr" anchorCtr="0">
            <a:sp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专利与专利权</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TextBox 23"/>
          <p:cNvSpPr txBox="1"/>
          <p:nvPr>
            <p:custDataLst>
              <p:tags r:id="rId4"/>
            </p:custDataLst>
          </p:nvPr>
        </p:nvSpPr>
        <p:spPr>
          <a:xfrm>
            <a:off x="4151516" y="1184121"/>
            <a:ext cx="3672408" cy="5835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3200" b="1" i="0" u="none" strike="noStrike" kern="0" cap="none" spc="0" normalizeH="0" baseline="0" dirty="0" smtClean="0">
                <a:solidFill>
                  <a:schemeClr val="tx1">
                    <a:lumMod val="65000"/>
                    <a:lumOff val="35000"/>
                  </a:schemeClr>
                </a:solidFill>
                <a:latin typeface="微软雅黑" panose="020B0503020204020204" pitchFamily="34" charset="-122"/>
                <a:ea typeface="微软雅黑" panose="020B0503020204020204" pitchFamily="34" charset="-122"/>
              </a:rPr>
              <a:t>新颖性</a:t>
            </a:r>
            <a:endParaRPr kumimoji="0" lang="zh-CN" altLang="en-US" sz="3200" b="1" i="0" u="none" strike="noStrike" kern="0" cap="none" spc="0" normalizeH="0" baseline="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5" name="矩形 24"/>
          <p:cNvSpPr/>
          <p:nvPr>
            <p:custDataLst>
              <p:tags r:id="rId5"/>
            </p:custDataLst>
          </p:nvPr>
        </p:nvSpPr>
        <p:spPr>
          <a:xfrm>
            <a:off x="3503444" y="1149002"/>
            <a:ext cx="648072" cy="58477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p:custDataLst>
              <p:tags r:id="rId6"/>
            </p:custDataLst>
          </p:nvPr>
        </p:nvSpPr>
        <p:spPr>
          <a:xfrm>
            <a:off x="2908300" y="1917065"/>
            <a:ext cx="9222105" cy="400939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algn="just">
              <a:defRPr/>
            </a:pPr>
            <a:r>
              <a:rPr kumimoji="0" lang="zh-CN" altLang="en-US" sz="2800" b="0" i="0" u="none" strike="noStrike" kern="0" cap="none" spc="0" normalizeH="0" baseline="0" dirty="0">
                <a:solidFill>
                  <a:sysClr val="windowText" lastClr="000000">
                    <a:lumMod val="65000"/>
                    <a:lumOff val="35000"/>
                  </a:sysClr>
                </a:solidFill>
              </a:rPr>
              <a:t>指在</a:t>
            </a:r>
            <a:r>
              <a:rPr kumimoji="0" lang="zh-CN" altLang="en-US" sz="2800" b="0" i="0" u="none" strike="noStrike" kern="0" cap="none" spc="0" normalizeH="0" baseline="0" dirty="0">
                <a:solidFill>
                  <a:srgbClr val="FF0000"/>
                </a:solidFill>
              </a:rPr>
              <a:t>申请日以前</a:t>
            </a:r>
            <a:r>
              <a:rPr kumimoji="0" lang="zh-CN" altLang="en-US" sz="2800" b="0" i="0" u="none" strike="noStrike" kern="0" cap="none" spc="0" normalizeH="0" baseline="0" dirty="0">
                <a:solidFill>
                  <a:sysClr val="windowText" lastClr="000000">
                    <a:lumMod val="65000"/>
                    <a:lumOff val="35000"/>
                  </a:sysClr>
                </a:solidFill>
              </a:rPr>
              <a:t>没有同样的该发明或者实用新型，即不属于现有技术；</a:t>
            </a:r>
            <a:endParaRPr kumimoji="0" lang="zh-CN" altLang="en-US" sz="2800" b="0" i="0" u="none" strike="noStrike" kern="0" cap="none" spc="0" normalizeH="0" baseline="0" dirty="0">
              <a:solidFill>
                <a:sysClr val="windowText" lastClr="000000">
                  <a:lumMod val="65000"/>
                  <a:lumOff val="35000"/>
                </a:sysClr>
              </a:solidFill>
            </a:endParaRPr>
          </a:p>
          <a:p>
            <a:pPr algn="just">
              <a:defRPr/>
            </a:pPr>
            <a:r>
              <a:rPr kumimoji="0" lang="zh-CN" altLang="en-US" sz="2800" b="0" i="0" u="none" strike="noStrike" kern="0" cap="none" spc="0" normalizeH="0" baseline="0" dirty="0">
                <a:solidFill>
                  <a:sysClr val="windowText" lastClr="000000">
                    <a:lumMod val="65000"/>
                    <a:lumOff val="35000"/>
                  </a:sysClr>
                </a:solidFill>
              </a:rPr>
              <a:t>没有在国内外出版物上公开发表过、在国内外公开使用过或者以其他方式为公众熟知；</a:t>
            </a:r>
            <a:endParaRPr kumimoji="0" lang="zh-CN" altLang="en-US" sz="2800" b="0" i="0" u="none" strike="noStrike" kern="0" cap="none" spc="0" normalizeH="0" baseline="0" dirty="0">
              <a:solidFill>
                <a:sysClr val="windowText" lastClr="000000">
                  <a:lumMod val="65000"/>
                  <a:lumOff val="35000"/>
                </a:sysClr>
              </a:solidFill>
            </a:endParaRPr>
          </a:p>
          <a:p>
            <a:pPr algn="just">
              <a:defRPr/>
            </a:pPr>
            <a:r>
              <a:rPr kumimoji="0" lang="zh-CN" altLang="en-US" sz="2800" b="0" i="0" u="none" strike="noStrike" kern="0" cap="none" spc="0" normalizeH="0" baseline="0" dirty="0">
                <a:solidFill>
                  <a:sysClr val="windowText" lastClr="000000">
                    <a:lumMod val="65000"/>
                    <a:lumOff val="35000"/>
                  </a:sysClr>
                </a:solidFill>
              </a:rPr>
              <a:t>也没有任何单位或者个人就同样的发明或者实用新型在申请日以前向国务院专利行政部门提出过申请，并且记载在申请日以后公布的专利申请文件或者公告的专利文件中。</a:t>
            </a:r>
            <a:endParaRPr kumimoji="0" lang="zh-CN" altLang="en-US" sz="2800" b="0" i="0" u="none" strike="noStrike" kern="0" cap="none" spc="0" normalizeH="0" baseline="0" dirty="0">
              <a:solidFill>
                <a:sysClr val="windowText" lastClr="000000">
                  <a:lumMod val="65000"/>
                  <a:lumOff val="35000"/>
                </a:sysClr>
              </a:solidFill>
            </a:endParaRPr>
          </a:p>
        </p:txBody>
      </p:sp>
      <p:sp>
        <p:nvSpPr>
          <p:cNvPr id="3" name="TextBox 29"/>
          <p:cNvSpPr txBox="1"/>
          <p:nvPr>
            <p:custDataLst>
              <p:tags r:id="rId7"/>
            </p:custDataLst>
          </p:nvPr>
        </p:nvSpPr>
        <p:spPr>
          <a:xfrm>
            <a:off x="3431540" y="945515"/>
            <a:ext cx="997585" cy="1014730"/>
          </a:xfrm>
          <a:prstGeom prst="rect">
            <a:avLst/>
          </a:prstGeom>
          <a:noFill/>
        </p:spPr>
        <p:txBody>
          <a:bodyPr wrap="square" rtlCol="0">
            <a:spAutoFit/>
          </a:bodyPr>
          <a:p>
            <a:pPr marL="0" marR="0" lvl="0" indent="0"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smtClean="0">
                <a:ln>
                  <a:noFill/>
                </a:ln>
                <a:solidFill>
                  <a:schemeClr val="bg1"/>
                </a:solidFill>
                <a:effectLst/>
                <a:uLnTx/>
                <a:uFillTx/>
                <a:latin typeface="Bell MT" panose="02020503060305020303" pitchFamily="18" charset="0"/>
                <a:ea typeface="微软雅黑" panose="020B0503020204020204" pitchFamily="34" charset="-122"/>
              </a:rPr>
              <a:t>0</a:t>
            </a:r>
            <a:r>
              <a:rPr kumimoji="0" lang="en-US" altLang="zh-CN" sz="6000" b="1" i="0" u="none" strike="noStrike" kern="0" cap="none" spc="0" normalizeH="0" baseline="0" noProof="0" dirty="0" smtClean="0">
                <a:ln>
                  <a:noFill/>
                </a:ln>
                <a:solidFill>
                  <a:schemeClr val="bg1"/>
                </a:solidFill>
                <a:effectLst/>
                <a:uLnTx/>
                <a:uFillTx/>
                <a:latin typeface="Bell MT" panose="02020503060305020303" pitchFamily="18" charset="0"/>
                <a:ea typeface="微软雅黑" panose="020B0503020204020204" pitchFamily="34" charset="-122"/>
              </a:rPr>
              <a:t>1</a:t>
            </a:r>
            <a:endParaRPr kumimoji="0" lang="zh-CN" altLang="en-US" sz="6000" b="1" i="0" u="none" strike="noStrike" kern="0" cap="none" spc="0" normalizeH="0" baseline="0" noProof="0" dirty="0">
              <a:ln>
                <a:noFill/>
              </a:ln>
              <a:solidFill>
                <a:schemeClr val="bg1"/>
              </a:solidFill>
              <a:effectLst/>
              <a:uLnTx/>
              <a:uFillTx/>
              <a:latin typeface="Bell MT" panose="02020503060305020303" pitchFamily="18" charset="0"/>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2" name="TextBox 10"/>
          <p:cNvSpPr/>
          <p:nvPr>
            <p:custDataLst>
              <p:tags r:id="rId1"/>
            </p:custDataLst>
          </p:nvPr>
        </p:nvSpPr>
        <p:spPr>
          <a:xfrm>
            <a:off x="1778635" y="981075"/>
            <a:ext cx="680085"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专利权利要求内容与保护</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2"/>
            </p:custDataLst>
          </p:nvPr>
        </p:nvSpPr>
        <p:spPr>
          <a:xfrm>
            <a:off x="834708" y="1523208"/>
            <a:ext cx="649287" cy="4399915"/>
          </a:xfrm>
          <a:prstGeom prst="rect">
            <a:avLst/>
          </a:prstGeom>
          <a:noFill/>
          <a:ln w="9525">
            <a:noFill/>
          </a:ln>
        </p:spPr>
        <p:txBody>
          <a:bodyPr lIns="144000" rIns="72000" anchor="ctr" anchorCtr="0">
            <a:sp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专利资产价值影响因素</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2" name="组合 11"/>
          <p:cNvGrpSpPr/>
          <p:nvPr/>
        </p:nvGrpSpPr>
        <p:grpSpPr>
          <a:xfrm>
            <a:off x="3035603" y="1196886"/>
            <a:ext cx="8930640" cy="3639185"/>
            <a:chOff x="971853" y="692696"/>
            <a:chExt cx="8930640" cy="3639185"/>
          </a:xfrm>
        </p:grpSpPr>
        <p:sp>
          <p:nvSpPr>
            <p:cNvPr id="5" name="TextBox 2"/>
            <p:cNvSpPr txBox="1"/>
            <p:nvPr>
              <p:custDataLst>
                <p:tags r:id="rId3"/>
              </p:custDataLst>
            </p:nvPr>
          </p:nvSpPr>
          <p:spPr>
            <a:xfrm>
              <a:off x="971853" y="2024926"/>
              <a:ext cx="8930640" cy="2306955"/>
            </a:xfrm>
            <a:prstGeom prst="rect">
              <a:avLst/>
            </a:prstGeom>
            <a:noFill/>
          </p:spPr>
          <p:txBody>
            <a:bodyPr wrap="square" rtlCol="0">
              <a:spAutoFit/>
            </a:bodyPr>
            <a:p>
              <a:pPr algn="just" fontAlgn="auto">
                <a:spcBef>
                  <a:spcPts val="0"/>
                </a:spcBef>
                <a:spcAft>
                  <a:spcPts val="0"/>
                </a:spcAft>
              </a:pPr>
              <a:r>
                <a:rPr lang="zh-CN" altLang="en-US" sz="2400" dirty="0" smtClean="0">
                  <a:solidFill>
                    <a:srgbClr val="EEECE1">
                      <a:lumMod val="50000"/>
                    </a:srgbClr>
                  </a:solidFill>
                  <a:latin typeface="黑体" panose="02010609060101010101" charset="-122"/>
                  <a:ea typeface="黑体" panose="02010609060101010101" charset="-122"/>
                </a:rPr>
                <a:t>权利稳定性一般是指专利权授权后对抗无效请求的能力。</a:t>
              </a:r>
              <a:endParaRPr lang="zh-CN" altLang="en-US" sz="2400" dirty="0" smtClean="0">
                <a:solidFill>
                  <a:srgbClr val="EEECE1">
                    <a:lumMod val="50000"/>
                  </a:srgbClr>
                </a:solidFill>
                <a:latin typeface="黑体" panose="02010609060101010101" charset="-122"/>
                <a:ea typeface="黑体" panose="02010609060101010101" charset="-122"/>
              </a:endParaRPr>
            </a:p>
            <a:p>
              <a:pPr algn="just" fontAlgn="auto">
                <a:spcBef>
                  <a:spcPts val="0"/>
                </a:spcBef>
                <a:spcAft>
                  <a:spcPts val="0"/>
                </a:spcAft>
              </a:pPr>
              <a:endParaRPr lang="zh-CN" altLang="en-US" sz="2400" dirty="0" smtClean="0">
                <a:solidFill>
                  <a:srgbClr val="EEECE1">
                    <a:lumMod val="50000"/>
                  </a:srgbClr>
                </a:solidFill>
                <a:latin typeface="黑体" panose="02010609060101010101" charset="-122"/>
                <a:ea typeface="黑体" panose="02010609060101010101" charset="-122"/>
              </a:endParaRPr>
            </a:p>
            <a:p>
              <a:pPr algn="just" fontAlgn="auto">
                <a:spcBef>
                  <a:spcPts val="0"/>
                </a:spcBef>
                <a:spcAft>
                  <a:spcPts val="0"/>
                </a:spcAft>
              </a:pPr>
              <a:r>
                <a:rPr lang="zh-CN" altLang="en-US" sz="2400" dirty="0" smtClean="0">
                  <a:solidFill>
                    <a:srgbClr val="EEECE1">
                      <a:lumMod val="50000"/>
                    </a:srgbClr>
                  </a:solidFill>
                  <a:latin typeface="黑体" panose="02010609060101010101" charset="-122"/>
                  <a:ea typeface="黑体" panose="02010609060101010101" charset="-122"/>
                </a:rPr>
                <a:t>发明专利由于经过实质审查，其稳定性就高；而实用新型和外观设计专利有可能没有进行实质性审查，因此稳定性就低。</a:t>
              </a:r>
              <a:endParaRPr lang="zh-CN" altLang="en-US" sz="2400" dirty="0" smtClean="0">
                <a:solidFill>
                  <a:srgbClr val="EEECE1">
                    <a:lumMod val="50000"/>
                  </a:srgbClr>
                </a:solidFill>
                <a:latin typeface="黑体" panose="02010609060101010101" charset="-122"/>
                <a:ea typeface="黑体" panose="02010609060101010101" charset="-122"/>
              </a:endParaRPr>
            </a:p>
            <a:p>
              <a:pPr algn="just" fontAlgn="auto">
                <a:spcBef>
                  <a:spcPts val="0"/>
                </a:spcBef>
                <a:spcAft>
                  <a:spcPts val="0"/>
                </a:spcAft>
              </a:pPr>
              <a:endParaRPr lang="zh-CN" altLang="en-US" sz="2400" dirty="0" smtClean="0">
                <a:solidFill>
                  <a:srgbClr val="EEECE1">
                    <a:lumMod val="50000"/>
                  </a:srgbClr>
                </a:solidFill>
                <a:latin typeface="黑体" panose="02010609060101010101" charset="-122"/>
                <a:ea typeface="黑体" panose="02010609060101010101" charset="-122"/>
              </a:endParaRPr>
            </a:p>
            <a:p>
              <a:pPr algn="just" fontAlgn="auto">
                <a:spcBef>
                  <a:spcPts val="0"/>
                </a:spcBef>
                <a:spcAft>
                  <a:spcPts val="0"/>
                </a:spcAft>
              </a:pPr>
              <a:r>
                <a:rPr lang="zh-CN" altLang="en-US" sz="2400" dirty="0" smtClean="0">
                  <a:solidFill>
                    <a:srgbClr val="EEECE1">
                      <a:lumMod val="50000"/>
                    </a:srgbClr>
                  </a:solidFill>
                  <a:latin typeface="黑体" panose="02010609060101010101" charset="-122"/>
                  <a:ea typeface="黑体" panose="02010609060101010101" charset="-122"/>
                </a:rPr>
                <a:t>一般来说，稳定性高的专利的价值要高于稳定性低的专利的价值</a:t>
              </a:r>
              <a:endParaRPr lang="zh-CN" altLang="en-US" sz="2400" dirty="0" smtClean="0">
                <a:solidFill>
                  <a:srgbClr val="EEECE1">
                    <a:lumMod val="50000"/>
                  </a:srgbClr>
                </a:solidFill>
                <a:latin typeface="黑体" panose="02010609060101010101" charset="-122"/>
                <a:ea typeface="黑体" panose="02010609060101010101" charset="-122"/>
              </a:endParaRPr>
            </a:p>
          </p:txBody>
        </p:sp>
        <p:sp>
          <p:nvSpPr>
            <p:cNvPr id="7" name="TextBox 3"/>
            <p:cNvSpPr txBox="1"/>
            <p:nvPr>
              <p:custDataLst>
                <p:tags r:id="rId4"/>
              </p:custDataLst>
            </p:nvPr>
          </p:nvSpPr>
          <p:spPr>
            <a:xfrm>
              <a:off x="1043608" y="692696"/>
              <a:ext cx="1677035" cy="768350"/>
            </a:xfrm>
            <a:prstGeom prst="rect">
              <a:avLst/>
            </a:prstGeom>
            <a:noFill/>
          </p:spPr>
          <p:txBody>
            <a:bodyPr wrap="none" rtlCol="0">
              <a:spAutoFit/>
            </a:bodyPr>
            <a:p>
              <a:pPr fontAlgn="auto">
                <a:spcBef>
                  <a:spcPts val="0"/>
                </a:spcBef>
                <a:spcAft>
                  <a:spcPts val="0"/>
                </a:spcAft>
              </a:pPr>
              <a:r>
                <a:rPr lang="en-US" altLang="zh-CN" sz="3200" dirty="0" smtClean="0">
                  <a:solidFill>
                    <a:srgbClr val="F79646"/>
                  </a:solidFill>
                  <a:effectLst>
                    <a:glow rad="139700">
                      <a:prstClr val="white">
                        <a:alpha val="40000"/>
                      </a:prstClr>
                    </a:glow>
                  </a:effectLst>
                  <a:latin typeface="Andy" pitchFamily="66" charset="0"/>
                  <a:ea typeface="微软雅黑" panose="020B0503020204020204" pitchFamily="34" charset="-122"/>
                </a:rPr>
                <a:t>Part </a:t>
              </a:r>
              <a:r>
                <a:rPr lang="en-US" altLang="zh-CN" sz="4400" dirty="0" smtClean="0">
                  <a:solidFill>
                    <a:srgbClr val="F79646"/>
                  </a:solidFill>
                  <a:effectLst>
                    <a:glow rad="139700">
                      <a:prstClr val="white">
                        <a:alpha val="40000"/>
                      </a:prstClr>
                    </a:glow>
                  </a:effectLst>
                  <a:latin typeface="Andy" pitchFamily="66" charset="0"/>
                  <a:ea typeface="微软雅黑" panose="020B0503020204020204" pitchFamily="34" charset="-122"/>
                </a:rPr>
                <a:t>3</a:t>
              </a:r>
              <a:endParaRPr lang="en-US" sz="4400" dirty="0">
                <a:solidFill>
                  <a:srgbClr val="F79646"/>
                </a:solidFill>
                <a:effectLst>
                  <a:glow rad="139700">
                    <a:prstClr val="white">
                      <a:alpha val="40000"/>
                    </a:prstClr>
                  </a:glow>
                </a:effectLst>
                <a:latin typeface="Andy" pitchFamily="66" charset="0"/>
                <a:ea typeface="微软雅黑" panose="020B0503020204020204" pitchFamily="34" charset="-122"/>
              </a:endParaRPr>
            </a:p>
          </p:txBody>
        </p:sp>
      </p:grpSp>
    </p:spTree>
  </p:cSld>
  <p:clrMapOvr>
    <a:masterClrMapping/>
  </p:clrMapOvr>
  <p:transition spd="slow">
    <p:push dir="u"/>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18446" name="矩形 6"/>
          <p:cNvSpPr/>
          <p:nvPr>
            <p:custDataLst>
              <p:tags r:id="rId1"/>
            </p:custDataLst>
          </p:nvPr>
        </p:nvSpPr>
        <p:spPr>
          <a:xfrm>
            <a:off x="9048115" y="4797108"/>
            <a:ext cx="1554480" cy="645160"/>
          </a:xfrm>
          <a:prstGeom prst="rect">
            <a:avLst/>
          </a:prstGeom>
          <a:noFill/>
          <a:ln w="9525">
            <a:noFill/>
          </a:ln>
        </p:spPr>
        <p:txBody>
          <a:bodyPr wrap="non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829310" y="765175"/>
            <a:ext cx="680085" cy="5617210"/>
          </a:xfrm>
          <a:prstGeom prst="rect">
            <a:avLst/>
          </a:prstGeom>
          <a:noFill/>
          <a:ln w="9525">
            <a:noFill/>
          </a:ln>
        </p:spPr>
        <p:txBody>
          <a:bodyPr wrap="square" lIns="144000" rIns="72000" anchor="ctr" anchorCtr="0">
            <a:no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专利资产价值影响因素</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3"/>
            </p:custDataLst>
          </p:nvPr>
        </p:nvSpPr>
        <p:spPr>
          <a:xfrm>
            <a:off x="1684655" y="1574483"/>
            <a:ext cx="634365" cy="4399915"/>
          </a:xfrm>
          <a:prstGeom prst="rect">
            <a:avLst/>
          </a:prstGeom>
          <a:noFill/>
          <a:ln w="9525">
            <a:noFill/>
          </a:ln>
        </p:spPr>
        <p:txBody>
          <a:bodyPr wrap="square"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专利的创新性及实用性</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5" name="组合 14"/>
          <p:cNvGrpSpPr/>
          <p:nvPr/>
        </p:nvGrpSpPr>
        <p:grpSpPr>
          <a:xfrm>
            <a:off x="3102903" y="1304206"/>
            <a:ext cx="8989695" cy="1397635"/>
            <a:chOff x="822757" y="332656"/>
            <a:chExt cx="8989695" cy="1397635"/>
          </a:xfrm>
        </p:grpSpPr>
        <p:sp>
          <p:nvSpPr>
            <p:cNvPr id="16" name="矩形 6"/>
            <p:cNvSpPr/>
            <p:nvPr/>
          </p:nvSpPr>
          <p:spPr>
            <a:xfrm>
              <a:off x="1533957" y="332656"/>
              <a:ext cx="8278495" cy="1397635"/>
            </a:xfrm>
            <a:custGeom>
              <a:avLst/>
              <a:gdLst>
                <a:gd name="connsiteX0" fmla="*/ 0 w 2736304"/>
                <a:gd name="connsiteY0" fmla="*/ 0 h 864096"/>
                <a:gd name="connsiteX1" fmla="*/ 2736304 w 2736304"/>
                <a:gd name="connsiteY1" fmla="*/ 0 h 864096"/>
                <a:gd name="connsiteX2" fmla="*/ 2736304 w 2736304"/>
                <a:gd name="connsiteY2" fmla="*/ 864096 h 864096"/>
                <a:gd name="connsiteX3" fmla="*/ 0 w 2736304"/>
                <a:gd name="connsiteY3" fmla="*/ 864096 h 864096"/>
                <a:gd name="connsiteX4" fmla="*/ 0 w 2736304"/>
                <a:gd name="connsiteY4" fmla="*/ 0 h 864096"/>
                <a:gd name="connsiteX0-1" fmla="*/ 0 w 2762515"/>
                <a:gd name="connsiteY0-2" fmla="*/ 27856 h 891952"/>
                <a:gd name="connsiteX1-3" fmla="*/ 2736304 w 2762515"/>
                <a:gd name="connsiteY1-4" fmla="*/ 27856 h 891952"/>
                <a:gd name="connsiteX2-5" fmla="*/ 2762515 w 2762515"/>
                <a:gd name="connsiteY2-6" fmla="*/ 0 h 891952"/>
                <a:gd name="connsiteX3-7" fmla="*/ 2736304 w 2762515"/>
                <a:gd name="connsiteY3-8" fmla="*/ 891952 h 891952"/>
                <a:gd name="connsiteX4-9" fmla="*/ 0 w 2762515"/>
                <a:gd name="connsiteY4-10" fmla="*/ 891952 h 891952"/>
                <a:gd name="connsiteX5" fmla="*/ 0 w 2762515"/>
                <a:gd name="connsiteY5" fmla="*/ 27856 h 891952"/>
                <a:gd name="connsiteX0-11" fmla="*/ 0 w 2736304"/>
                <a:gd name="connsiteY0-12" fmla="*/ 0 h 864096"/>
                <a:gd name="connsiteX1-13" fmla="*/ 2736304 w 2736304"/>
                <a:gd name="connsiteY1-14" fmla="*/ 0 h 864096"/>
                <a:gd name="connsiteX2-15" fmla="*/ 2544800 w 2736304"/>
                <a:gd name="connsiteY2-16" fmla="*/ 393059 h 864096"/>
                <a:gd name="connsiteX3-17" fmla="*/ 2736304 w 2736304"/>
                <a:gd name="connsiteY3-18" fmla="*/ 864096 h 864096"/>
                <a:gd name="connsiteX4-19" fmla="*/ 0 w 2736304"/>
                <a:gd name="connsiteY4-20" fmla="*/ 864096 h 864096"/>
                <a:gd name="connsiteX5-21" fmla="*/ 0 w 2736304"/>
                <a:gd name="connsiteY5-22" fmla="*/ 0 h 864096"/>
                <a:gd name="connsiteX0-23" fmla="*/ 0 w 2736304"/>
                <a:gd name="connsiteY0-24" fmla="*/ 0 h 864096"/>
                <a:gd name="connsiteX1-25" fmla="*/ 2736304 w 2736304"/>
                <a:gd name="connsiteY1-26" fmla="*/ 0 h 864096"/>
                <a:gd name="connsiteX2-27" fmla="*/ 2544800 w 2736304"/>
                <a:gd name="connsiteY2-28" fmla="*/ 465631 h 864096"/>
                <a:gd name="connsiteX3-29" fmla="*/ 2736304 w 2736304"/>
                <a:gd name="connsiteY3-30" fmla="*/ 864096 h 864096"/>
                <a:gd name="connsiteX4-31" fmla="*/ 0 w 2736304"/>
                <a:gd name="connsiteY4-32" fmla="*/ 864096 h 864096"/>
                <a:gd name="connsiteX5-33" fmla="*/ 0 w 2736304"/>
                <a:gd name="connsiteY5-34" fmla="*/ 0 h 86409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2736304" h="864096">
                  <a:moveTo>
                    <a:pt x="0" y="0"/>
                  </a:moveTo>
                  <a:lnTo>
                    <a:pt x="2736304" y="0"/>
                  </a:lnTo>
                  <a:lnTo>
                    <a:pt x="2544800" y="465631"/>
                  </a:lnTo>
                  <a:lnTo>
                    <a:pt x="2736304" y="864096"/>
                  </a:lnTo>
                  <a:lnTo>
                    <a:pt x="0" y="864096"/>
                  </a:lnTo>
                  <a:lnTo>
                    <a:pt x="0" y="0"/>
                  </a:ln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400" dirty="0" smtClean="0">
                  <a:latin typeface="微软雅黑" panose="020B0503020204020204" pitchFamily="34" charset="-122"/>
                  <a:ea typeface="微软雅黑" panose="020B0503020204020204" pitchFamily="34" charset="-122"/>
                </a:rPr>
                <a:t>如果一项专利，其竞争对手通过成本差不多的其他技术途径或方法也可取得一样的效果，这样的专利经济价值是不高的，因为其创新性不够；</a:t>
              </a:r>
              <a:endParaRPr lang="zh-CN" altLang="en-US" sz="2400" dirty="0" smtClean="0">
                <a:latin typeface="微软雅黑" panose="020B0503020204020204" pitchFamily="34" charset="-122"/>
                <a:ea typeface="微软雅黑" panose="020B0503020204020204" pitchFamily="34" charset="-122"/>
              </a:endParaRPr>
            </a:p>
          </p:txBody>
        </p:sp>
        <p:sp>
          <p:nvSpPr>
            <p:cNvPr id="17" name="矩形 4"/>
            <p:cNvSpPr/>
            <p:nvPr/>
          </p:nvSpPr>
          <p:spPr>
            <a:xfrm>
              <a:off x="822757" y="657141"/>
              <a:ext cx="908685" cy="755015"/>
            </a:xfrm>
            <a:custGeom>
              <a:avLst/>
              <a:gdLst/>
              <a:ahLst/>
              <a:cxnLst/>
              <a:rect l="l" t="t" r="r" b="b"/>
              <a:pathLst>
                <a:path w="796316" h="864096">
                  <a:moveTo>
                    <a:pt x="0" y="0"/>
                  </a:moveTo>
                  <a:lnTo>
                    <a:pt x="648072" y="0"/>
                  </a:lnTo>
                  <a:lnTo>
                    <a:pt x="648072" y="328277"/>
                  </a:lnTo>
                  <a:lnTo>
                    <a:pt x="796316" y="432048"/>
                  </a:lnTo>
                  <a:lnTo>
                    <a:pt x="648072" y="535818"/>
                  </a:lnTo>
                  <a:lnTo>
                    <a:pt x="648072" y="864096"/>
                  </a:lnTo>
                  <a:lnTo>
                    <a:pt x="0" y="864096"/>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dirty="0" smtClean="0">
                  <a:latin typeface="Arial" panose="020B0604020202020204" pitchFamily="34" charset="0"/>
                  <a:cs typeface="Arial" panose="020B0604020202020204" pitchFamily="34" charset="0"/>
                </a:rPr>
                <a:t>01</a:t>
              </a:r>
              <a:endParaRPr lang="zh-CN" altLang="en-US" sz="2400" dirty="0">
                <a:latin typeface="Arial" panose="020B0604020202020204" pitchFamily="34" charset="0"/>
                <a:cs typeface="Arial" panose="020B0604020202020204" pitchFamily="34" charset="0"/>
              </a:endParaRPr>
            </a:p>
          </p:txBody>
        </p:sp>
      </p:grpSp>
      <p:grpSp>
        <p:nvGrpSpPr>
          <p:cNvPr id="19" name="组合 18"/>
          <p:cNvGrpSpPr/>
          <p:nvPr/>
        </p:nvGrpSpPr>
        <p:grpSpPr>
          <a:xfrm>
            <a:off x="3110864" y="3068955"/>
            <a:ext cx="8796656" cy="1301750"/>
            <a:chOff x="1463125" y="2564904"/>
            <a:chExt cx="3396907" cy="648072"/>
          </a:xfrm>
        </p:grpSpPr>
        <p:sp>
          <p:nvSpPr>
            <p:cNvPr id="20" name="矩形 6"/>
            <p:cNvSpPr/>
            <p:nvPr/>
          </p:nvSpPr>
          <p:spPr>
            <a:xfrm>
              <a:off x="1755171" y="2564904"/>
              <a:ext cx="3104861" cy="648072"/>
            </a:xfrm>
            <a:custGeom>
              <a:avLst/>
              <a:gdLst>
                <a:gd name="connsiteX0" fmla="*/ 0 w 2736304"/>
                <a:gd name="connsiteY0" fmla="*/ 0 h 864096"/>
                <a:gd name="connsiteX1" fmla="*/ 2736304 w 2736304"/>
                <a:gd name="connsiteY1" fmla="*/ 0 h 864096"/>
                <a:gd name="connsiteX2" fmla="*/ 2736304 w 2736304"/>
                <a:gd name="connsiteY2" fmla="*/ 864096 h 864096"/>
                <a:gd name="connsiteX3" fmla="*/ 0 w 2736304"/>
                <a:gd name="connsiteY3" fmla="*/ 864096 h 864096"/>
                <a:gd name="connsiteX4" fmla="*/ 0 w 2736304"/>
                <a:gd name="connsiteY4" fmla="*/ 0 h 864096"/>
                <a:gd name="connsiteX0-1" fmla="*/ 0 w 2762515"/>
                <a:gd name="connsiteY0-2" fmla="*/ 27856 h 891952"/>
                <a:gd name="connsiteX1-3" fmla="*/ 2736304 w 2762515"/>
                <a:gd name="connsiteY1-4" fmla="*/ 27856 h 891952"/>
                <a:gd name="connsiteX2-5" fmla="*/ 2762515 w 2762515"/>
                <a:gd name="connsiteY2-6" fmla="*/ 0 h 891952"/>
                <a:gd name="connsiteX3-7" fmla="*/ 2736304 w 2762515"/>
                <a:gd name="connsiteY3-8" fmla="*/ 891952 h 891952"/>
                <a:gd name="connsiteX4-9" fmla="*/ 0 w 2762515"/>
                <a:gd name="connsiteY4-10" fmla="*/ 891952 h 891952"/>
                <a:gd name="connsiteX5" fmla="*/ 0 w 2762515"/>
                <a:gd name="connsiteY5" fmla="*/ 27856 h 891952"/>
                <a:gd name="connsiteX0-11" fmla="*/ 0 w 2736304"/>
                <a:gd name="connsiteY0-12" fmla="*/ 0 h 864096"/>
                <a:gd name="connsiteX1-13" fmla="*/ 2736304 w 2736304"/>
                <a:gd name="connsiteY1-14" fmla="*/ 0 h 864096"/>
                <a:gd name="connsiteX2-15" fmla="*/ 2544800 w 2736304"/>
                <a:gd name="connsiteY2-16" fmla="*/ 393059 h 864096"/>
                <a:gd name="connsiteX3-17" fmla="*/ 2736304 w 2736304"/>
                <a:gd name="connsiteY3-18" fmla="*/ 864096 h 864096"/>
                <a:gd name="connsiteX4-19" fmla="*/ 0 w 2736304"/>
                <a:gd name="connsiteY4-20" fmla="*/ 864096 h 864096"/>
                <a:gd name="connsiteX5-21" fmla="*/ 0 w 2736304"/>
                <a:gd name="connsiteY5-22" fmla="*/ 0 h 864096"/>
                <a:gd name="connsiteX0-23" fmla="*/ 0 w 2736304"/>
                <a:gd name="connsiteY0-24" fmla="*/ 0 h 864096"/>
                <a:gd name="connsiteX1-25" fmla="*/ 2736304 w 2736304"/>
                <a:gd name="connsiteY1-26" fmla="*/ 0 h 864096"/>
                <a:gd name="connsiteX2-27" fmla="*/ 2544800 w 2736304"/>
                <a:gd name="connsiteY2-28" fmla="*/ 465631 h 864096"/>
                <a:gd name="connsiteX3-29" fmla="*/ 2736304 w 2736304"/>
                <a:gd name="connsiteY3-30" fmla="*/ 864096 h 864096"/>
                <a:gd name="connsiteX4-31" fmla="*/ 0 w 2736304"/>
                <a:gd name="connsiteY4-32" fmla="*/ 864096 h 864096"/>
                <a:gd name="connsiteX5-33" fmla="*/ 0 w 2736304"/>
                <a:gd name="connsiteY5-34" fmla="*/ 0 h 86409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2736304" h="864096">
                  <a:moveTo>
                    <a:pt x="0" y="0"/>
                  </a:moveTo>
                  <a:lnTo>
                    <a:pt x="2736304" y="0"/>
                  </a:lnTo>
                  <a:lnTo>
                    <a:pt x="2544800" y="465631"/>
                  </a:lnTo>
                  <a:lnTo>
                    <a:pt x="2736304" y="864096"/>
                  </a:lnTo>
                  <a:lnTo>
                    <a:pt x="0" y="864096"/>
                  </a:lnTo>
                  <a:lnTo>
                    <a:pt x="0" y="0"/>
                  </a:ln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400" dirty="0" smtClean="0">
                  <a:latin typeface="微软雅黑" panose="020B0503020204020204" pitchFamily="34" charset="-122"/>
                  <a:ea typeface="微软雅黑" panose="020B0503020204020204" pitchFamily="34" charset="-122"/>
                </a:rPr>
                <a:t>如果竞争对手无法采用其他方式轻易地达到同样的效果，这样的专利其创新性较高，价值也会较高</a:t>
              </a:r>
              <a:endParaRPr lang="zh-CN" altLang="en-US" sz="2400" dirty="0" smtClean="0">
                <a:latin typeface="微软雅黑" panose="020B0503020204020204" pitchFamily="34" charset="-122"/>
                <a:ea typeface="微软雅黑" panose="020B0503020204020204" pitchFamily="34" charset="-122"/>
              </a:endParaRPr>
            </a:p>
          </p:txBody>
        </p:sp>
        <p:sp>
          <p:nvSpPr>
            <p:cNvPr id="21" name="矩形 4"/>
            <p:cNvSpPr/>
            <p:nvPr/>
          </p:nvSpPr>
          <p:spPr>
            <a:xfrm>
              <a:off x="1463125" y="2672705"/>
              <a:ext cx="364383" cy="415398"/>
            </a:xfrm>
            <a:custGeom>
              <a:avLst/>
              <a:gdLst/>
              <a:ahLst/>
              <a:cxnLst/>
              <a:rect l="l" t="t" r="r" b="b"/>
              <a:pathLst>
                <a:path w="796316" h="864096">
                  <a:moveTo>
                    <a:pt x="0" y="0"/>
                  </a:moveTo>
                  <a:lnTo>
                    <a:pt x="648072" y="0"/>
                  </a:lnTo>
                  <a:lnTo>
                    <a:pt x="648072" y="328277"/>
                  </a:lnTo>
                  <a:lnTo>
                    <a:pt x="796316" y="432048"/>
                  </a:lnTo>
                  <a:lnTo>
                    <a:pt x="648072" y="535818"/>
                  </a:lnTo>
                  <a:lnTo>
                    <a:pt x="648072" y="864096"/>
                  </a:lnTo>
                  <a:lnTo>
                    <a:pt x="0" y="864096"/>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dirty="0" smtClean="0">
                  <a:latin typeface="Arial" panose="020B0604020202020204" pitchFamily="34" charset="0"/>
                  <a:cs typeface="Arial" panose="020B0604020202020204" pitchFamily="34" charset="0"/>
                </a:rPr>
                <a:t>02</a:t>
              </a:r>
              <a:endParaRPr lang="zh-CN" altLang="en-US" sz="2400" dirty="0">
                <a:latin typeface="Arial" panose="020B0604020202020204" pitchFamily="34" charset="0"/>
                <a:cs typeface="Arial" panose="020B0604020202020204" pitchFamily="34" charset="0"/>
              </a:endParaRPr>
            </a:p>
          </p:txBody>
        </p:sp>
      </p:grpSp>
      <p:grpSp>
        <p:nvGrpSpPr>
          <p:cNvPr id="23" name="组合 22"/>
          <p:cNvGrpSpPr/>
          <p:nvPr/>
        </p:nvGrpSpPr>
        <p:grpSpPr>
          <a:xfrm>
            <a:off x="3078773" y="4976986"/>
            <a:ext cx="8968740" cy="1566545"/>
            <a:chOff x="682515" y="4653136"/>
            <a:chExt cx="8968740" cy="1566545"/>
          </a:xfrm>
        </p:grpSpPr>
        <p:sp>
          <p:nvSpPr>
            <p:cNvPr id="24" name="矩形 6"/>
            <p:cNvSpPr/>
            <p:nvPr/>
          </p:nvSpPr>
          <p:spPr>
            <a:xfrm>
              <a:off x="1417845" y="4653136"/>
              <a:ext cx="8233410" cy="1566545"/>
            </a:xfrm>
            <a:custGeom>
              <a:avLst/>
              <a:gdLst>
                <a:gd name="connsiteX0" fmla="*/ 0 w 2736304"/>
                <a:gd name="connsiteY0" fmla="*/ 0 h 864096"/>
                <a:gd name="connsiteX1" fmla="*/ 2736304 w 2736304"/>
                <a:gd name="connsiteY1" fmla="*/ 0 h 864096"/>
                <a:gd name="connsiteX2" fmla="*/ 2736304 w 2736304"/>
                <a:gd name="connsiteY2" fmla="*/ 864096 h 864096"/>
                <a:gd name="connsiteX3" fmla="*/ 0 w 2736304"/>
                <a:gd name="connsiteY3" fmla="*/ 864096 h 864096"/>
                <a:gd name="connsiteX4" fmla="*/ 0 w 2736304"/>
                <a:gd name="connsiteY4" fmla="*/ 0 h 864096"/>
                <a:gd name="connsiteX0-1" fmla="*/ 0 w 2762515"/>
                <a:gd name="connsiteY0-2" fmla="*/ 27856 h 891952"/>
                <a:gd name="connsiteX1-3" fmla="*/ 2736304 w 2762515"/>
                <a:gd name="connsiteY1-4" fmla="*/ 27856 h 891952"/>
                <a:gd name="connsiteX2-5" fmla="*/ 2762515 w 2762515"/>
                <a:gd name="connsiteY2-6" fmla="*/ 0 h 891952"/>
                <a:gd name="connsiteX3-7" fmla="*/ 2736304 w 2762515"/>
                <a:gd name="connsiteY3-8" fmla="*/ 891952 h 891952"/>
                <a:gd name="connsiteX4-9" fmla="*/ 0 w 2762515"/>
                <a:gd name="connsiteY4-10" fmla="*/ 891952 h 891952"/>
                <a:gd name="connsiteX5" fmla="*/ 0 w 2762515"/>
                <a:gd name="connsiteY5" fmla="*/ 27856 h 891952"/>
                <a:gd name="connsiteX0-11" fmla="*/ 0 w 2736304"/>
                <a:gd name="connsiteY0-12" fmla="*/ 0 h 864096"/>
                <a:gd name="connsiteX1-13" fmla="*/ 2736304 w 2736304"/>
                <a:gd name="connsiteY1-14" fmla="*/ 0 h 864096"/>
                <a:gd name="connsiteX2-15" fmla="*/ 2544800 w 2736304"/>
                <a:gd name="connsiteY2-16" fmla="*/ 393059 h 864096"/>
                <a:gd name="connsiteX3-17" fmla="*/ 2736304 w 2736304"/>
                <a:gd name="connsiteY3-18" fmla="*/ 864096 h 864096"/>
                <a:gd name="connsiteX4-19" fmla="*/ 0 w 2736304"/>
                <a:gd name="connsiteY4-20" fmla="*/ 864096 h 864096"/>
                <a:gd name="connsiteX5-21" fmla="*/ 0 w 2736304"/>
                <a:gd name="connsiteY5-22" fmla="*/ 0 h 864096"/>
                <a:gd name="connsiteX0-23" fmla="*/ 0 w 2736304"/>
                <a:gd name="connsiteY0-24" fmla="*/ 0 h 864096"/>
                <a:gd name="connsiteX1-25" fmla="*/ 2736304 w 2736304"/>
                <a:gd name="connsiteY1-26" fmla="*/ 0 h 864096"/>
                <a:gd name="connsiteX2-27" fmla="*/ 2544800 w 2736304"/>
                <a:gd name="connsiteY2-28" fmla="*/ 465631 h 864096"/>
                <a:gd name="connsiteX3-29" fmla="*/ 2736304 w 2736304"/>
                <a:gd name="connsiteY3-30" fmla="*/ 864096 h 864096"/>
                <a:gd name="connsiteX4-31" fmla="*/ 0 w 2736304"/>
                <a:gd name="connsiteY4-32" fmla="*/ 864096 h 864096"/>
                <a:gd name="connsiteX5-33" fmla="*/ 0 w 2736304"/>
                <a:gd name="connsiteY5-34" fmla="*/ 0 h 86409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2736304" h="864096">
                  <a:moveTo>
                    <a:pt x="0" y="0"/>
                  </a:moveTo>
                  <a:lnTo>
                    <a:pt x="2736304" y="0"/>
                  </a:lnTo>
                  <a:lnTo>
                    <a:pt x="2544800" y="465631"/>
                  </a:lnTo>
                  <a:lnTo>
                    <a:pt x="2736304" y="864096"/>
                  </a:lnTo>
                  <a:lnTo>
                    <a:pt x="0" y="864096"/>
                  </a:lnTo>
                  <a:lnTo>
                    <a:pt x="0" y="0"/>
                  </a:ln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400" dirty="0" smtClean="0">
                  <a:latin typeface="微软雅黑" panose="020B0503020204020204" pitchFamily="34" charset="-122"/>
                  <a:ea typeface="微软雅黑" panose="020B0503020204020204" pitchFamily="34" charset="-122"/>
                </a:rPr>
                <a:t>专利的实用性也会对价值产生影响。</a:t>
              </a:r>
              <a:endParaRPr lang="zh-CN" altLang="en-US" sz="2400" dirty="0" smtClean="0">
                <a:latin typeface="微软雅黑" panose="020B0503020204020204" pitchFamily="34" charset="-122"/>
                <a:ea typeface="微软雅黑" panose="020B0503020204020204" pitchFamily="34" charset="-122"/>
              </a:endParaRPr>
            </a:p>
            <a:p>
              <a:pPr algn="l"/>
              <a:r>
                <a:rPr lang="zh-CN" altLang="en-US" sz="2400" dirty="0" smtClean="0">
                  <a:latin typeface="微软雅黑" panose="020B0503020204020204" pitchFamily="34" charset="-122"/>
                  <a:ea typeface="微软雅黑" panose="020B0503020204020204" pitchFamily="34" charset="-122"/>
                </a:rPr>
                <a:t>其一是</a:t>
              </a:r>
              <a:r>
                <a:rPr lang="zh-CN" altLang="en-US" sz="2400" dirty="0" smtClean="0">
                  <a:solidFill>
                    <a:srgbClr val="FF0000"/>
                  </a:solidFill>
                  <a:latin typeface="微软雅黑" panose="020B0503020204020204" pitchFamily="34" charset="-122"/>
                  <a:ea typeface="微软雅黑" panose="020B0503020204020204" pitchFamily="34" charset="-122"/>
                </a:rPr>
                <a:t>可靠</a:t>
              </a:r>
              <a:r>
                <a:rPr lang="zh-CN" altLang="en-US" sz="2400" dirty="0" smtClean="0">
                  <a:latin typeface="微软雅黑" panose="020B0503020204020204" pitchFamily="34" charset="-122"/>
                  <a:ea typeface="微软雅黑" panose="020B0503020204020204" pitchFamily="34" charset="-122"/>
                </a:rPr>
                <a:t>，其二是实施</a:t>
              </a:r>
              <a:r>
                <a:rPr lang="zh-CN" altLang="en-US" sz="2400" dirty="0" smtClean="0">
                  <a:solidFill>
                    <a:srgbClr val="FF0000"/>
                  </a:solidFill>
                  <a:latin typeface="微软雅黑" panose="020B0503020204020204" pitchFamily="34" charset="-122"/>
                  <a:ea typeface="微软雅黑" panose="020B0503020204020204" pitchFamily="34" charset="-122"/>
                </a:rPr>
                <a:t>成本尽可能低</a:t>
              </a:r>
              <a:r>
                <a:rPr lang="zh-CN" altLang="en-US" sz="2400" dirty="0" smtClean="0">
                  <a:latin typeface="微软雅黑" panose="020B0503020204020204" pitchFamily="34" charset="-122"/>
                  <a:ea typeface="微软雅黑" panose="020B0503020204020204" pitchFamily="34" charset="-122"/>
                </a:rPr>
                <a:t>。</a:t>
              </a:r>
              <a:endParaRPr lang="zh-CN" altLang="en-US" sz="2400" dirty="0" smtClean="0">
                <a:latin typeface="微软雅黑" panose="020B0503020204020204" pitchFamily="34" charset="-122"/>
                <a:ea typeface="微软雅黑" panose="020B0503020204020204" pitchFamily="34" charset="-122"/>
              </a:endParaRPr>
            </a:p>
            <a:p>
              <a:pPr algn="l"/>
              <a:r>
                <a:rPr lang="zh-CN" altLang="en-US" sz="2400" dirty="0" smtClean="0">
                  <a:latin typeface="微软雅黑" panose="020B0503020204020204" pitchFamily="34" charset="-122"/>
                  <a:ea typeface="微软雅黑" panose="020B0503020204020204" pitchFamily="34" charset="-122"/>
                </a:rPr>
                <a:t>同样的技术，可靠性高的技术价值一定会高于可靠性低的技术，实施成本低的技术价值一定会高于实施成本高的技术</a:t>
              </a:r>
              <a:endParaRPr lang="zh-CN" altLang="en-US" sz="2400" dirty="0" smtClean="0">
                <a:latin typeface="微软雅黑" panose="020B0503020204020204" pitchFamily="34" charset="-122"/>
                <a:ea typeface="微软雅黑" panose="020B0503020204020204" pitchFamily="34" charset="-122"/>
              </a:endParaRPr>
            </a:p>
          </p:txBody>
        </p:sp>
        <p:sp>
          <p:nvSpPr>
            <p:cNvPr id="25" name="矩形 4"/>
            <p:cNvSpPr/>
            <p:nvPr/>
          </p:nvSpPr>
          <p:spPr>
            <a:xfrm>
              <a:off x="682515" y="5013181"/>
              <a:ext cx="861060" cy="749300"/>
            </a:xfrm>
            <a:custGeom>
              <a:avLst/>
              <a:gdLst/>
              <a:ahLst/>
              <a:cxnLst/>
              <a:rect l="l" t="t" r="r" b="b"/>
              <a:pathLst>
                <a:path w="796316" h="864096">
                  <a:moveTo>
                    <a:pt x="0" y="0"/>
                  </a:moveTo>
                  <a:lnTo>
                    <a:pt x="648072" y="0"/>
                  </a:lnTo>
                  <a:lnTo>
                    <a:pt x="648072" y="328277"/>
                  </a:lnTo>
                  <a:lnTo>
                    <a:pt x="796316" y="432048"/>
                  </a:lnTo>
                  <a:lnTo>
                    <a:pt x="648072" y="535818"/>
                  </a:lnTo>
                  <a:lnTo>
                    <a:pt x="648072" y="864096"/>
                  </a:lnTo>
                  <a:lnTo>
                    <a:pt x="0" y="864096"/>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dirty="0" smtClean="0">
                  <a:latin typeface="Arial" panose="020B0604020202020204" pitchFamily="34" charset="0"/>
                  <a:cs typeface="Arial" panose="020B0604020202020204" pitchFamily="34" charset="0"/>
                </a:rPr>
                <a:t>03</a:t>
              </a:r>
              <a:endParaRPr lang="zh-CN" altLang="en-US" sz="2400" dirty="0">
                <a:latin typeface="Arial" panose="020B0604020202020204" pitchFamily="34" charset="0"/>
                <a:cs typeface="Arial" panose="020B0604020202020204" pitchFamily="34" charset="0"/>
              </a:endParaRPr>
            </a:p>
          </p:txBody>
        </p:sp>
      </p:grpSp>
    </p:spTree>
  </p:cSld>
  <p:clrMapOvr>
    <a:masterClrMapping/>
  </p:clrMapOvr>
  <p:transition spd="slow">
    <p:push dir="u"/>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2" name="TextBox 10"/>
          <p:cNvSpPr/>
          <p:nvPr>
            <p:custDataLst>
              <p:tags r:id="rId1"/>
            </p:custDataLst>
          </p:nvPr>
        </p:nvSpPr>
        <p:spPr>
          <a:xfrm>
            <a:off x="1778635" y="981075"/>
            <a:ext cx="680085"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专利产品的发展前景</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2"/>
            </p:custDataLst>
          </p:nvPr>
        </p:nvSpPr>
        <p:spPr>
          <a:xfrm>
            <a:off x="834708" y="1523208"/>
            <a:ext cx="649287" cy="4399915"/>
          </a:xfrm>
          <a:prstGeom prst="rect">
            <a:avLst/>
          </a:prstGeom>
          <a:noFill/>
          <a:ln w="9525">
            <a:noFill/>
          </a:ln>
        </p:spPr>
        <p:txBody>
          <a:bodyPr lIns="144000" rIns="72000" anchor="ctr" anchorCtr="0">
            <a:sp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专利资产价值影响因素</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2" name="组合 11"/>
          <p:cNvGrpSpPr/>
          <p:nvPr/>
        </p:nvGrpSpPr>
        <p:grpSpPr>
          <a:xfrm>
            <a:off x="3107358" y="1196886"/>
            <a:ext cx="8966835" cy="2522220"/>
            <a:chOff x="1043608" y="692696"/>
            <a:chExt cx="8966835" cy="2522220"/>
          </a:xfrm>
        </p:grpSpPr>
        <p:sp>
          <p:nvSpPr>
            <p:cNvPr id="5" name="TextBox 2"/>
            <p:cNvSpPr txBox="1"/>
            <p:nvPr>
              <p:custDataLst>
                <p:tags r:id="rId3"/>
              </p:custDataLst>
            </p:nvPr>
          </p:nvSpPr>
          <p:spPr>
            <a:xfrm>
              <a:off x="1079803" y="2384971"/>
              <a:ext cx="8930640" cy="829945"/>
            </a:xfrm>
            <a:prstGeom prst="rect">
              <a:avLst/>
            </a:prstGeom>
            <a:noFill/>
          </p:spPr>
          <p:txBody>
            <a:bodyPr wrap="square" rtlCol="0">
              <a:spAutoFit/>
            </a:bodyPr>
            <a:p>
              <a:pPr algn="just" fontAlgn="auto">
                <a:spcBef>
                  <a:spcPts val="0"/>
                </a:spcBef>
                <a:spcAft>
                  <a:spcPts val="0"/>
                </a:spcAft>
              </a:pPr>
              <a:r>
                <a:rPr lang="zh-CN" altLang="en-US" sz="2400" dirty="0" smtClean="0">
                  <a:solidFill>
                    <a:srgbClr val="EEECE1">
                      <a:lumMod val="50000"/>
                    </a:srgbClr>
                  </a:solidFill>
                  <a:latin typeface="黑体" panose="02010609060101010101" charset="-122"/>
                  <a:ea typeface="黑体" panose="02010609060101010101" charset="-122"/>
                </a:rPr>
                <a:t>具有良好市场前景的专利产品其价值</a:t>
              </a:r>
              <a:r>
                <a:rPr lang="zh-CN" altLang="en-US" sz="2400" dirty="0" smtClean="0">
                  <a:solidFill>
                    <a:srgbClr val="FF0000"/>
                  </a:solidFill>
                  <a:latin typeface="黑体" panose="02010609060101010101" charset="-122"/>
                  <a:ea typeface="黑体" panose="02010609060101010101" charset="-122"/>
                </a:rPr>
                <a:t>一定要高于</a:t>
              </a:r>
              <a:r>
                <a:rPr lang="zh-CN" altLang="en-US" sz="2400" dirty="0" smtClean="0">
                  <a:solidFill>
                    <a:srgbClr val="EEECE1">
                      <a:lumMod val="50000"/>
                    </a:srgbClr>
                  </a:solidFill>
                  <a:latin typeface="黑体" panose="02010609060101010101" charset="-122"/>
                  <a:ea typeface="黑体" panose="02010609060101010101" charset="-122"/>
                </a:rPr>
                <a:t>不具有市场前景的专利</a:t>
              </a:r>
              <a:endParaRPr lang="zh-CN" altLang="en-US" sz="2400" dirty="0" smtClean="0">
                <a:solidFill>
                  <a:srgbClr val="EEECE1">
                    <a:lumMod val="50000"/>
                  </a:srgbClr>
                </a:solidFill>
                <a:latin typeface="黑体" panose="02010609060101010101" charset="-122"/>
                <a:ea typeface="黑体" panose="02010609060101010101" charset="-122"/>
              </a:endParaRPr>
            </a:p>
          </p:txBody>
        </p:sp>
        <p:sp>
          <p:nvSpPr>
            <p:cNvPr id="7" name="TextBox 3"/>
            <p:cNvSpPr txBox="1"/>
            <p:nvPr>
              <p:custDataLst>
                <p:tags r:id="rId4"/>
              </p:custDataLst>
            </p:nvPr>
          </p:nvSpPr>
          <p:spPr>
            <a:xfrm>
              <a:off x="1043608" y="692696"/>
              <a:ext cx="1677035" cy="768350"/>
            </a:xfrm>
            <a:prstGeom prst="rect">
              <a:avLst/>
            </a:prstGeom>
            <a:noFill/>
          </p:spPr>
          <p:txBody>
            <a:bodyPr wrap="none" rtlCol="0">
              <a:spAutoFit/>
            </a:bodyPr>
            <a:p>
              <a:pPr fontAlgn="auto">
                <a:spcBef>
                  <a:spcPts val="0"/>
                </a:spcBef>
                <a:spcAft>
                  <a:spcPts val="0"/>
                </a:spcAft>
              </a:pPr>
              <a:r>
                <a:rPr lang="en-US" altLang="zh-CN" sz="3200" dirty="0" smtClean="0">
                  <a:solidFill>
                    <a:srgbClr val="F79646"/>
                  </a:solidFill>
                  <a:effectLst>
                    <a:glow rad="139700">
                      <a:prstClr val="white">
                        <a:alpha val="40000"/>
                      </a:prstClr>
                    </a:glow>
                  </a:effectLst>
                  <a:latin typeface="Andy" pitchFamily="66" charset="0"/>
                  <a:ea typeface="微软雅黑" panose="020B0503020204020204" pitchFamily="34" charset="-122"/>
                </a:rPr>
                <a:t>Part </a:t>
              </a:r>
              <a:r>
                <a:rPr lang="en-US" altLang="zh-CN" sz="4400" dirty="0" smtClean="0">
                  <a:solidFill>
                    <a:srgbClr val="F79646"/>
                  </a:solidFill>
                  <a:effectLst>
                    <a:glow rad="139700">
                      <a:prstClr val="white">
                        <a:alpha val="40000"/>
                      </a:prstClr>
                    </a:glow>
                  </a:effectLst>
                  <a:latin typeface="Andy" pitchFamily="66" charset="0"/>
                  <a:ea typeface="微软雅黑" panose="020B0503020204020204" pitchFamily="34" charset="-122"/>
                </a:rPr>
                <a:t>1</a:t>
              </a:r>
              <a:endParaRPr lang="en-US" sz="4400" dirty="0">
                <a:solidFill>
                  <a:srgbClr val="F79646"/>
                </a:solidFill>
                <a:effectLst>
                  <a:glow rad="139700">
                    <a:prstClr val="white">
                      <a:alpha val="40000"/>
                    </a:prstClr>
                  </a:glow>
                </a:effectLst>
                <a:latin typeface="Andy" pitchFamily="66" charset="0"/>
                <a:ea typeface="微软雅黑" panose="020B0503020204020204" pitchFamily="34" charset="-122"/>
              </a:endParaRPr>
            </a:p>
          </p:txBody>
        </p:sp>
      </p:grpSp>
    </p:spTree>
  </p:cSld>
  <p:clrMapOvr>
    <a:masterClrMapping/>
  </p:clrMapOvr>
  <p:transition spd="slow">
    <p:push dir="u"/>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18446" name="矩形 6"/>
          <p:cNvSpPr/>
          <p:nvPr>
            <p:custDataLst>
              <p:tags r:id="rId1"/>
            </p:custDataLst>
          </p:nvPr>
        </p:nvSpPr>
        <p:spPr>
          <a:xfrm>
            <a:off x="9048115" y="4797108"/>
            <a:ext cx="1554480" cy="645160"/>
          </a:xfrm>
          <a:prstGeom prst="rect">
            <a:avLst/>
          </a:prstGeom>
          <a:noFill/>
          <a:ln w="9525">
            <a:noFill/>
          </a:ln>
        </p:spPr>
        <p:txBody>
          <a:bodyPr wrap="non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829310" y="765175"/>
            <a:ext cx="680085" cy="5617210"/>
          </a:xfrm>
          <a:prstGeom prst="rect">
            <a:avLst/>
          </a:prstGeom>
          <a:noFill/>
          <a:ln w="9525">
            <a:noFill/>
          </a:ln>
        </p:spPr>
        <p:txBody>
          <a:bodyPr wrap="square" lIns="144000" rIns="72000" anchor="ctr" anchorCtr="0">
            <a:no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专利资产价值影响因素</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3"/>
            </p:custDataLst>
          </p:nvPr>
        </p:nvSpPr>
        <p:spPr>
          <a:xfrm>
            <a:off x="1684655" y="1143318"/>
            <a:ext cx="634365" cy="5262245"/>
          </a:xfrm>
          <a:prstGeom prst="rect">
            <a:avLst/>
          </a:prstGeom>
          <a:noFill/>
          <a:ln w="9525">
            <a:noFill/>
          </a:ln>
        </p:spPr>
        <p:txBody>
          <a:bodyPr wrap="square" lIns="144000" rIns="72000" anchor="ctr" anchorCtr="0">
            <a:sp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专利的应用领域与保护力度</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5" name="组合 14"/>
          <p:cNvGrpSpPr/>
          <p:nvPr/>
        </p:nvGrpSpPr>
        <p:grpSpPr>
          <a:xfrm>
            <a:off x="3102903" y="1304206"/>
            <a:ext cx="8989695" cy="1397635"/>
            <a:chOff x="822757" y="332656"/>
            <a:chExt cx="8989695" cy="1397635"/>
          </a:xfrm>
        </p:grpSpPr>
        <p:sp>
          <p:nvSpPr>
            <p:cNvPr id="16" name="矩形 6"/>
            <p:cNvSpPr/>
            <p:nvPr/>
          </p:nvSpPr>
          <p:spPr>
            <a:xfrm>
              <a:off x="1533957" y="332656"/>
              <a:ext cx="8278495" cy="1397635"/>
            </a:xfrm>
            <a:custGeom>
              <a:avLst/>
              <a:gdLst>
                <a:gd name="connsiteX0" fmla="*/ 0 w 2736304"/>
                <a:gd name="connsiteY0" fmla="*/ 0 h 864096"/>
                <a:gd name="connsiteX1" fmla="*/ 2736304 w 2736304"/>
                <a:gd name="connsiteY1" fmla="*/ 0 h 864096"/>
                <a:gd name="connsiteX2" fmla="*/ 2736304 w 2736304"/>
                <a:gd name="connsiteY2" fmla="*/ 864096 h 864096"/>
                <a:gd name="connsiteX3" fmla="*/ 0 w 2736304"/>
                <a:gd name="connsiteY3" fmla="*/ 864096 h 864096"/>
                <a:gd name="connsiteX4" fmla="*/ 0 w 2736304"/>
                <a:gd name="connsiteY4" fmla="*/ 0 h 864096"/>
                <a:gd name="connsiteX0-1" fmla="*/ 0 w 2762515"/>
                <a:gd name="connsiteY0-2" fmla="*/ 27856 h 891952"/>
                <a:gd name="connsiteX1-3" fmla="*/ 2736304 w 2762515"/>
                <a:gd name="connsiteY1-4" fmla="*/ 27856 h 891952"/>
                <a:gd name="connsiteX2-5" fmla="*/ 2762515 w 2762515"/>
                <a:gd name="connsiteY2-6" fmla="*/ 0 h 891952"/>
                <a:gd name="connsiteX3-7" fmla="*/ 2736304 w 2762515"/>
                <a:gd name="connsiteY3-8" fmla="*/ 891952 h 891952"/>
                <a:gd name="connsiteX4-9" fmla="*/ 0 w 2762515"/>
                <a:gd name="connsiteY4-10" fmla="*/ 891952 h 891952"/>
                <a:gd name="connsiteX5" fmla="*/ 0 w 2762515"/>
                <a:gd name="connsiteY5" fmla="*/ 27856 h 891952"/>
                <a:gd name="connsiteX0-11" fmla="*/ 0 w 2736304"/>
                <a:gd name="connsiteY0-12" fmla="*/ 0 h 864096"/>
                <a:gd name="connsiteX1-13" fmla="*/ 2736304 w 2736304"/>
                <a:gd name="connsiteY1-14" fmla="*/ 0 h 864096"/>
                <a:gd name="connsiteX2-15" fmla="*/ 2544800 w 2736304"/>
                <a:gd name="connsiteY2-16" fmla="*/ 393059 h 864096"/>
                <a:gd name="connsiteX3-17" fmla="*/ 2736304 w 2736304"/>
                <a:gd name="connsiteY3-18" fmla="*/ 864096 h 864096"/>
                <a:gd name="connsiteX4-19" fmla="*/ 0 w 2736304"/>
                <a:gd name="connsiteY4-20" fmla="*/ 864096 h 864096"/>
                <a:gd name="connsiteX5-21" fmla="*/ 0 w 2736304"/>
                <a:gd name="connsiteY5-22" fmla="*/ 0 h 864096"/>
                <a:gd name="connsiteX0-23" fmla="*/ 0 w 2736304"/>
                <a:gd name="connsiteY0-24" fmla="*/ 0 h 864096"/>
                <a:gd name="connsiteX1-25" fmla="*/ 2736304 w 2736304"/>
                <a:gd name="connsiteY1-26" fmla="*/ 0 h 864096"/>
                <a:gd name="connsiteX2-27" fmla="*/ 2544800 w 2736304"/>
                <a:gd name="connsiteY2-28" fmla="*/ 465631 h 864096"/>
                <a:gd name="connsiteX3-29" fmla="*/ 2736304 w 2736304"/>
                <a:gd name="connsiteY3-30" fmla="*/ 864096 h 864096"/>
                <a:gd name="connsiteX4-31" fmla="*/ 0 w 2736304"/>
                <a:gd name="connsiteY4-32" fmla="*/ 864096 h 864096"/>
                <a:gd name="connsiteX5-33" fmla="*/ 0 w 2736304"/>
                <a:gd name="connsiteY5-34" fmla="*/ 0 h 86409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2736304" h="864096">
                  <a:moveTo>
                    <a:pt x="0" y="0"/>
                  </a:moveTo>
                  <a:lnTo>
                    <a:pt x="2736304" y="0"/>
                  </a:lnTo>
                  <a:lnTo>
                    <a:pt x="2544800" y="465631"/>
                  </a:lnTo>
                  <a:lnTo>
                    <a:pt x="2736304" y="864096"/>
                  </a:lnTo>
                  <a:lnTo>
                    <a:pt x="0" y="864096"/>
                  </a:lnTo>
                  <a:lnTo>
                    <a:pt x="0" y="0"/>
                  </a:ln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400" dirty="0" smtClean="0">
                  <a:latin typeface="微软雅黑" panose="020B0503020204020204" pitchFamily="34" charset="-122"/>
                  <a:ea typeface="微软雅黑" panose="020B0503020204020204" pitchFamily="34" charset="-122"/>
                </a:rPr>
                <a:t>专利的保护期被称为专利的“长度”，专利的应用领域和</a:t>
              </a:r>
              <a:endParaRPr lang="zh-CN" altLang="en-US" sz="2400" dirty="0" smtClean="0">
                <a:latin typeface="微软雅黑" panose="020B0503020204020204" pitchFamily="34" charset="-122"/>
                <a:ea typeface="微软雅黑" panose="020B0503020204020204" pitchFamily="34" charset="-122"/>
              </a:endParaRPr>
            </a:p>
            <a:p>
              <a:pPr algn="l"/>
              <a:r>
                <a:rPr lang="zh-CN" altLang="en-US" sz="2400" dirty="0" smtClean="0">
                  <a:latin typeface="微软雅黑" panose="020B0503020204020204" pitchFamily="34" charset="-122"/>
                  <a:ea typeface="微软雅黑" panose="020B0503020204020204" pitchFamily="34" charset="-122"/>
                </a:rPr>
                <a:t>专利的保护力度被称为专利的“宽度”；</a:t>
              </a:r>
              <a:endParaRPr lang="zh-CN" altLang="en-US" sz="2400" dirty="0" smtClean="0">
                <a:latin typeface="微软雅黑" panose="020B0503020204020204" pitchFamily="34" charset="-122"/>
                <a:ea typeface="微软雅黑" panose="020B0503020204020204" pitchFamily="34" charset="-122"/>
              </a:endParaRPr>
            </a:p>
          </p:txBody>
        </p:sp>
        <p:sp>
          <p:nvSpPr>
            <p:cNvPr id="17" name="矩形 4"/>
            <p:cNvSpPr/>
            <p:nvPr/>
          </p:nvSpPr>
          <p:spPr>
            <a:xfrm>
              <a:off x="822757" y="657141"/>
              <a:ext cx="908685" cy="755015"/>
            </a:xfrm>
            <a:custGeom>
              <a:avLst/>
              <a:gdLst/>
              <a:ahLst/>
              <a:cxnLst/>
              <a:rect l="l" t="t" r="r" b="b"/>
              <a:pathLst>
                <a:path w="796316" h="864096">
                  <a:moveTo>
                    <a:pt x="0" y="0"/>
                  </a:moveTo>
                  <a:lnTo>
                    <a:pt x="648072" y="0"/>
                  </a:lnTo>
                  <a:lnTo>
                    <a:pt x="648072" y="328277"/>
                  </a:lnTo>
                  <a:lnTo>
                    <a:pt x="796316" y="432048"/>
                  </a:lnTo>
                  <a:lnTo>
                    <a:pt x="648072" y="535818"/>
                  </a:lnTo>
                  <a:lnTo>
                    <a:pt x="648072" y="864096"/>
                  </a:lnTo>
                  <a:lnTo>
                    <a:pt x="0" y="864096"/>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dirty="0" smtClean="0">
                  <a:latin typeface="Arial" panose="020B0604020202020204" pitchFamily="34" charset="0"/>
                  <a:cs typeface="Arial" panose="020B0604020202020204" pitchFamily="34" charset="0"/>
                </a:rPr>
                <a:t>01</a:t>
              </a:r>
              <a:endParaRPr lang="zh-CN" altLang="en-US" sz="2400" dirty="0">
                <a:latin typeface="Arial" panose="020B0604020202020204" pitchFamily="34" charset="0"/>
                <a:cs typeface="Arial" panose="020B0604020202020204" pitchFamily="34" charset="0"/>
              </a:endParaRPr>
            </a:p>
          </p:txBody>
        </p:sp>
      </p:grpSp>
      <p:grpSp>
        <p:nvGrpSpPr>
          <p:cNvPr id="19" name="组合 18"/>
          <p:cNvGrpSpPr/>
          <p:nvPr/>
        </p:nvGrpSpPr>
        <p:grpSpPr>
          <a:xfrm>
            <a:off x="3110864" y="3068955"/>
            <a:ext cx="8796656" cy="1301750"/>
            <a:chOff x="1463125" y="2564904"/>
            <a:chExt cx="3396907" cy="648072"/>
          </a:xfrm>
        </p:grpSpPr>
        <p:sp>
          <p:nvSpPr>
            <p:cNvPr id="20" name="矩形 6"/>
            <p:cNvSpPr/>
            <p:nvPr/>
          </p:nvSpPr>
          <p:spPr>
            <a:xfrm>
              <a:off x="1755171" y="2564904"/>
              <a:ext cx="3104861" cy="648072"/>
            </a:xfrm>
            <a:custGeom>
              <a:avLst/>
              <a:gdLst>
                <a:gd name="connsiteX0" fmla="*/ 0 w 2736304"/>
                <a:gd name="connsiteY0" fmla="*/ 0 h 864096"/>
                <a:gd name="connsiteX1" fmla="*/ 2736304 w 2736304"/>
                <a:gd name="connsiteY1" fmla="*/ 0 h 864096"/>
                <a:gd name="connsiteX2" fmla="*/ 2736304 w 2736304"/>
                <a:gd name="connsiteY2" fmla="*/ 864096 h 864096"/>
                <a:gd name="connsiteX3" fmla="*/ 0 w 2736304"/>
                <a:gd name="connsiteY3" fmla="*/ 864096 h 864096"/>
                <a:gd name="connsiteX4" fmla="*/ 0 w 2736304"/>
                <a:gd name="connsiteY4" fmla="*/ 0 h 864096"/>
                <a:gd name="connsiteX0-1" fmla="*/ 0 w 2762515"/>
                <a:gd name="connsiteY0-2" fmla="*/ 27856 h 891952"/>
                <a:gd name="connsiteX1-3" fmla="*/ 2736304 w 2762515"/>
                <a:gd name="connsiteY1-4" fmla="*/ 27856 h 891952"/>
                <a:gd name="connsiteX2-5" fmla="*/ 2762515 w 2762515"/>
                <a:gd name="connsiteY2-6" fmla="*/ 0 h 891952"/>
                <a:gd name="connsiteX3-7" fmla="*/ 2736304 w 2762515"/>
                <a:gd name="connsiteY3-8" fmla="*/ 891952 h 891952"/>
                <a:gd name="connsiteX4-9" fmla="*/ 0 w 2762515"/>
                <a:gd name="connsiteY4-10" fmla="*/ 891952 h 891952"/>
                <a:gd name="connsiteX5" fmla="*/ 0 w 2762515"/>
                <a:gd name="connsiteY5" fmla="*/ 27856 h 891952"/>
                <a:gd name="connsiteX0-11" fmla="*/ 0 w 2736304"/>
                <a:gd name="connsiteY0-12" fmla="*/ 0 h 864096"/>
                <a:gd name="connsiteX1-13" fmla="*/ 2736304 w 2736304"/>
                <a:gd name="connsiteY1-14" fmla="*/ 0 h 864096"/>
                <a:gd name="connsiteX2-15" fmla="*/ 2544800 w 2736304"/>
                <a:gd name="connsiteY2-16" fmla="*/ 393059 h 864096"/>
                <a:gd name="connsiteX3-17" fmla="*/ 2736304 w 2736304"/>
                <a:gd name="connsiteY3-18" fmla="*/ 864096 h 864096"/>
                <a:gd name="connsiteX4-19" fmla="*/ 0 w 2736304"/>
                <a:gd name="connsiteY4-20" fmla="*/ 864096 h 864096"/>
                <a:gd name="connsiteX5-21" fmla="*/ 0 w 2736304"/>
                <a:gd name="connsiteY5-22" fmla="*/ 0 h 864096"/>
                <a:gd name="connsiteX0-23" fmla="*/ 0 w 2736304"/>
                <a:gd name="connsiteY0-24" fmla="*/ 0 h 864096"/>
                <a:gd name="connsiteX1-25" fmla="*/ 2736304 w 2736304"/>
                <a:gd name="connsiteY1-26" fmla="*/ 0 h 864096"/>
                <a:gd name="connsiteX2-27" fmla="*/ 2544800 w 2736304"/>
                <a:gd name="connsiteY2-28" fmla="*/ 465631 h 864096"/>
                <a:gd name="connsiteX3-29" fmla="*/ 2736304 w 2736304"/>
                <a:gd name="connsiteY3-30" fmla="*/ 864096 h 864096"/>
                <a:gd name="connsiteX4-31" fmla="*/ 0 w 2736304"/>
                <a:gd name="connsiteY4-32" fmla="*/ 864096 h 864096"/>
                <a:gd name="connsiteX5-33" fmla="*/ 0 w 2736304"/>
                <a:gd name="connsiteY5-34" fmla="*/ 0 h 86409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2736304" h="864096">
                  <a:moveTo>
                    <a:pt x="0" y="0"/>
                  </a:moveTo>
                  <a:lnTo>
                    <a:pt x="2736304" y="0"/>
                  </a:lnTo>
                  <a:lnTo>
                    <a:pt x="2544800" y="465631"/>
                  </a:lnTo>
                  <a:lnTo>
                    <a:pt x="2736304" y="864096"/>
                  </a:lnTo>
                  <a:lnTo>
                    <a:pt x="0" y="864096"/>
                  </a:lnTo>
                  <a:lnTo>
                    <a:pt x="0" y="0"/>
                  </a:ln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400" dirty="0" smtClean="0">
                  <a:latin typeface="微软雅黑" panose="020B0503020204020204" pitchFamily="34" charset="-122"/>
                  <a:ea typeface="微软雅黑" panose="020B0503020204020204" pitchFamily="34" charset="-122"/>
                </a:rPr>
                <a:t>专利的宽度可以用侵权行为的惩罚金或者在专利保护范围内专利权人获得的超额垄断利润来代表</a:t>
              </a:r>
              <a:endParaRPr lang="zh-CN" altLang="en-US" sz="2400" dirty="0" smtClean="0">
                <a:latin typeface="微软雅黑" panose="020B0503020204020204" pitchFamily="34" charset="-122"/>
                <a:ea typeface="微软雅黑" panose="020B0503020204020204" pitchFamily="34" charset="-122"/>
              </a:endParaRPr>
            </a:p>
          </p:txBody>
        </p:sp>
        <p:sp>
          <p:nvSpPr>
            <p:cNvPr id="21" name="矩形 4"/>
            <p:cNvSpPr/>
            <p:nvPr/>
          </p:nvSpPr>
          <p:spPr>
            <a:xfrm>
              <a:off x="1463125" y="2672705"/>
              <a:ext cx="364383" cy="415398"/>
            </a:xfrm>
            <a:custGeom>
              <a:avLst/>
              <a:gdLst/>
              <a:ahLst/>
              <a:cxnLst/>
              <a:rect l="l" t="t" r="r" b="b"/>
              <a:pathLst>
                <a:path w="796316" h="864096">
                  <a:moveTo>
                    <a:pt x="0" y="0"/>
                  </a:moveTo>
                  <a:lnTo>
                    <a:pt x="648072" y="0"/>
                  </a:lnTo>
                  <a:lnTo>
                    <a:pt x="648072" y="328277"/>
                  </a:lnTo>
                  <a:lnTo>
                    <a:pt x="796316" y="432048"/>
                  </a:lnTo>
                  <a:lnTo>
                    <a:pt x="648072" y="535818"/>
                  </a:lnTo>
                  <a:lnTo>
                    <a:pt x="648072" y="864096"/>
                  </a:lnTo>
                  <a:lnTo>
                    <a:pt x="0" y="864096"/>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dirty="0" smtClean="0">
                  <a:latin typeface="Arial" panose="020B0604020202020204" pitchFamily="34" charset="0"/>
                  <a:cs typeface="Arial" panose="020B0604020202020204" pitchFamily="34" charset="0"/>
                </a:rPr>
                <a:t>02</a:t>
              </a:r>
              <a:endParaRPr lang="zh-CN" altLang="en-US" sz="2400" dirty="0">
                <a:latin typeface="Arial" panose="020B0604020202020204" pitchFamily="34" charset="0"/>
                <a:cs typeface="Arial" panose="020B0604020202020204" pitchFamily="34" charset="0"/>
              </a:endParaRPr>
            </a:p>
          </p:txBody>
        </p:sp>
      </p:grpSp>
      <p:grpSp>
        <p:nvGrpSpPr>
          <p:cNvPr id="23" name="组合 22"/>
          <p:cNvGrpSpPr/>
          <p:nvPr/>
        </p:nvGrpSpPr>
        <p:grpSpPr>
          <a:xfrm>
            <a:off x="3078773" y="4976986"/>
            <a:ext cx="8968740" cy="1566545"/>
            <a:chOff x="682515" y="4653136"/>
            <a:chExt cx="8968740" cy="1566545"/>
          </a:xfrm>
        </p:grpSpPr>
        <p:sp>
          <p:nvSpPr>
            <p:cNvPr id="24" name="矩形 6"/>
            <p:cNvSpPr/>
            <p:nvPr/>
          </p:nvSpPr>
          <p:spPr>
            <a:xfrm>
              <a:off x="1417845" y="4653136"/>
              <a:ext cx="8233410" cy="1566545"/>
            </a:xfrm>
            <a:custGeom>
              <a:avLst/>
              <a:gdLst>
                <a:gd name="connsiteX0" fmla="*/ 0 w 2736304"/>
                <a:gd name="connsiteY0" fmla="*/ 0 h 864096"/>
                <a:gd name="connsiteX1" fmla="*/ 2736304 w 2736304"/>
                <a:gd name="connsiteY1" fmla="*/ 0 h 864096"/>
                <a:gd name="connsiteX2" fmla="*/ 2736304 w 2736304"/>
                <a:gd name="connsiteY2" fmla="*/ 864096 h 864096"/>
                <a:gd name="connsiteX3" fmla="*/ 0 w 2736304"/>
                <a:gd name="connsiteY3" fmla="*/ 864096 h 864096"/>
                <a:gd name="connsiteX4" fmla="*/ 0 w 2736304"/>
                <a:gd name="connsiteY4" fmla="*/ 0 h 864096"/>
                <a:gd name="connsiteX0-1" fmla="*/ 0 w 2762515"/>
                <a:gd name="connsiteY0-2" fmla="*/ 27856 h 891952"/>
                <a:gd name="connsiteX1-3" fmla="*/ 2736304 w 2762515"/>
                <a:gd name="connsiteY1-4" fmla="*/ 27856 h 891952"/>
                <a:gd name="connsiteX2-5" fmla="*/ 2762515 w 2762515"/>
                <a:gd name="connsiteY2-6" fmla="*/ 0 h 891952"/>
                <a:gd name="connsiteX3-7" fmla="*/ 2736304 w 2762515"/>
                <a:gd name="connsiteY3-8" fmla="*/ 891952 h 891952"/>
                <a:gd name="connsiteX4-9" fmla="*/ 0 w 2762515"/>
                <a:gd name="connsiteY4-10" fmla="*/ 891952 h 891952"/>
                <a:gd name="connsiteX5" fmla="*/ 0 w 2762515"/>
                <a:gd name="connsiteY5" fmla="*/ 27856 h 891952"/>
                <a:gd name="connsiteX0-11" fmla="*/ 0 w 2736304"/>
                <a:gd name="connsiteY0-12" fmla="*/ 0 h 864096"/>
                <a:gd name="connsiteX1-13" fmla="*/ 2736304 w 2736304"/>
                <a:gd name="connsiteY1-14" fmla="*/ 0 h 864096"/>
                <a:gd name="connsiteX2-15" fmla="*/ 2544800 w 2736304"/>
                <a:gd name="connsiteY2-16" fmla="*/ 393059 h 864096"/>
                <a:gd name="connsiteX3-17" fmla="*/ 2736304 w 2736304"/>
                <a:gd name="connsiteY3-18" fmla="*/ 864096 h 864096"/>
                <a:gd name="connsiteX4-19" fmla="*/ 0 w 2736304"/>
                <a:gd name="connsiteY4-20" fmla="*/ 864096 h 864096"/>
                <a:gd name="connsiteX5-21" fmla="*/ 0 w 2736304"/>
                <a:gd name="connsiteY5-22" fmla="*/ 0 h 864096"/>
                <a:gd name="connsiteX0-23" fmla="*/ 0 w 2736304"/>
                <a:gd name="connsiteY0-24" fmla="*/ 0 h 864096"/>
                <a:gd name="connsiteX1-25" fmla="*/ 2736304 w 2736304"/>
                <a:gd name="connsiteY1-26" fmla="*/ 0 h 864096"/>
                <a:gd name="connsiteX2-27" fmla="*/ 2544800 w 2736304"/>
                <a:gd name="connsiteY2-28" fmla="*/ 465631 h 864096"/>
                <a:gd name="connsiteX3-29" fmla="*/ 2736304 w 2736304"/>
                <a:gd name="connsiteY3-30" fmla="*/ 864096 h 864096"/>
                <a:gd name="connsiteX4-31" fmla="*/ 0 w 2736304"/>
                <a:gd name="connsiteY4-32" fmla="*/ 864096 h 864096"/>
                <a:gd name="connsiteX5-33" fmla="*/ 0 w 2736304"/>
                <a:gd name="connsiteY5-34" fmla="*/ 0 h 86409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2736304" h="864096">
                  <a:moveTo>
                    <a:pt x="0" y="0"/>
                  </a:moveTo>
                  <a:lnTo>
                    <a:pt x="2736304" y="0"/>
                  </a:lnTo>
                  <a:lnTo>
                    <a:pt x="2544800" y="465631"/>
                  </a:lnTo>
                  <a:lnTo>
                    <a:pt x="2736304" y="864096"/>
                  </a:lnTo>
                  <a:lnTo>
                    <a:pt x="0" y="864096"/>
                  </a:lnTo>
                  <a:lnTo>
                    <a:pt x="0" y="0"/>
                  </a:ln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400" dirty="0" smtClean="0">
                  <a:latin typeface="微软雅黑" panose="020B0503020204020204" pitchFamily="34" charset="-122"/>
                  <a:ea typeface="微软雅黑" panose="020B0503020204020204" pitchFamily="34" charset="-122"/>
                </a:rPr>
                <a:t>专利宽度越大，对侵权的惩罚额越高，这样竞争者就会越少，专利权人获得的超额垄断利润就越大，因此专利的价值也</a:t>
              </a:r>
              <a:endParaRPr lang="zh-CN" altLang="en-US" sz="2400" dirty="0" smtClean="0">
                <a:latin typeface="微软雅黑" panose="020B0503020204020204" pitchFamily="34" charset="-122"/>
                <a:ea typeface="微软雅黑" panose="020B0503020204020204" pitchFamily="34" charset="-122"/>
              </a:endParaRPr>
            </a:p>
            <a:p>
              <a:pPr algn="l"/>
              <a:r>
                <a:rPr lang="zh-CN" altLang="en-US" sz="2400" dirty="0" smtClean="0">
                  <a:latin typeface="微软雅黑" panose="020B0503020204020204" pitchFamily="34" charset="-122"/>
                  <a:ea typeface="微软雅黑" panose="020B0503020204020204" pitchFamily="34" charset="-122"/>
                </a:rPr>
                <a:t>越高。（生物技术公司）</a:t>
              </a:r>
              <a:endParaRPr lang="zh-CN" altLang="en-US" sz="2400" dirty="0" smtClean="0">
                <a:latin typeface="微软雅黑" panose="020B0503020204020204" pitchFamily="34" charset="-122"/>
                <a:ea typeface="微软雅黑" panose="020B0503020204020204" pitchFamily="34" charset="-122"/>
              </a:endParaRPr>
            </a:p>
          </p:txBody>
        </p:sp>
        <p:sp>
          <p:nvSpPr>
            <p:cNvPr id="25" name="矩形 4"/>
            <p:cNvSpPr/>
            <p:nvPr/>
          </p:nvSpPr>
          <p:spPr>
            <a:xfrm>
              <a:off x="682515" y="5013181"/>
              <a:ext cx="861060" cy="749300"/>
            </a:xfrm>
            <a:custGeom>
              <a:avLst/>
              <a:gdLst/>
              <a:ahLst/>
              <a:cxnLst/>
              <a:rect l="l" t="t" r="r" b="b"/>
              <a:pathLst>
                <a:path w="796316" h="864096">
                  <a:moveTo>
                    <a:pt x="0" y="0"/>
                  </a:moveTo>
                  <a:lnTo>
                    <a:pt x="648072" y="0"/>
                  </a:lnTo>
                  <a:lnTo>
                    <a:pt x="648072" y="328277"/>
                  </a:lnTo>
                  <a:lnTo>
                    <a:pt x="796316" y="432048"/>
                  </a:lnTo>
                  <a:lnTo>
                    <a:pt x="648072" y="535818"/>
                  </a:lnTo>
                  <a:lnTo>
                    <a:pt x="648072" y="864096"/>
                  </a:lnTo>
                  <a:lnTo>
                    <a:pt x="0" y="864096"/>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dirty="0" smtClean="0">
                  <a:latin typeface="Arial" panose="020B0604020202020204" pitchFamily="34" charset="0"/>
                  <a:cs typeface="Arial" panose="020B0604020202020204" pitchFamily="34" charset="0"/>
                </a:rPr>
                <a:t>03</a:t>
              </a:r>
              <a:endParaRPr lang="zh-CN" altLang="en-US" sz="2400" dirty="0">
                <a:latin typeface="Arial" panose="020B0604020202020204" pitchFamily="34" charset="0"/>
                <a:cs typeface="Arial" panose="020B0604020202020204" pitchFamily="34" charset="0"/>
              </a:endParaRPr>
            </a:p>
          </p:txBody>
        </p:sp>
      </p:grpSp>
    </p:spTree>
  </p:cSld>
  <p:clrMapOvr>
    <a:masterClrMapping/>
  </p:clrMapOvr>
  <p:transition spd="slow">
    <p:push dir="u"/>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4" name="TextBox 10"/>
          <p:cNvSpPr/>
          <p:nvPr>
            <p:custDataLst>
              <p:tags r:id="rId1"/>
            </p:custDataLst>
          </p:nvPr>
        </p:nvSpPr>
        <p:spPr>
          <a:xfrm>
            <a:off x="834708" y="1523208"/>
            <a:ext cx="649287" cy="4399915"/>
          </a:xfrm>
          <a:prstGeom prst="rect">
            <a:avLst/>
          </a:prstGeom>
          <a:noFill/>
          <a:ln w="9525">
            <a:noFill/>
          </a:ln>
        </p:spPr>
        <p:txBody>
          <a:bodyPr lIns="144000" rIns="72000" anchor="ctr" anchorCtr="0">
            <a:sp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专利资产价值影响因素</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2747010" y="944880"/>
            <a:ext cx="8768080" cy="5323205"/>
          </a:xfrm>
          <a:prstGeom prst="rect">
            <a:avLst/>
          </a:prstGeom>
          <a:noFill/>
        </p:spPr>
        <p:txBody>
          <a:bodyPr wrap="square" rtlCol="0" anchor="t">
            <a:spAutoFit/>
          </a:bodyPr>
          <a:p>
            <a:r>
              <a:rPr lang="zh-CN" altLang="en-US" sz="2000">
                <a:solidFill>
                  <a:srgbClr val="FF0000"/>
                </a:solidFill>
              </a:rPr>
              <a:t>【历年试题·单选题】</a:t>
            </a:r>
            <a:endParaRPr lang="zh-CN" altLang="en-US" sz="2000">
              <a:solidFill>
                <a:srgbClr val="FF0000"/>
              </a:solidFill>
            </a:endParaRPr>
          </a:p>
          <a:p>
            <a:r>
              <a:rPr lang="zh-CN" altLang="en-US" sz="2000"/>
              <a:t>下列关于专利资产价值影响因素的说法中，正确的是（ ）。</a:t>
            </a:r>
            <a:endParaRPr lang="zh-CN" altLang="en-US" sz="2000"/>
          </a:p>
          <a:p>
            <a:r>
              <a:rPr lang="zh-CN" altLang="en-US" sz="2000"/>
              <a:t> A.经过实质审查的发明专利相比尚处于申请阶段的发明专利，具有更高的稳定性通常具备更高的评估值</a:t>
            </a:r>
            <a:endParaRPr lang="zh-CN" altLang="en-US" sz="2000"/>
          </a:p>
          <a:p>
            <a:r>
              <a:rPr lang="zh-CN" altLang="en-US" sz="2000"/>
              <a:t> B.经过无效请求审查程序的专利，就不再受到法律保护不能成为专利资产评估对象</a:t>
            </a:r>
            <a:endParaRPr lang="zh-CN" altLang="en-US" sz="2000"/>
          </a:p>
          <a:p>
            <a:r>
              <a:rPr lang="zh-CN" altLang="en-US" sz="2000"/>
              <a:t> C.一项专利如果有已经有效的对外许可合同，这些有效的对外许可合同会对专利资产价值产生负面影响</a:t>
            </a:r>
            <a:endParaRPr lang="zh-CN" altLang="en-US" sz="2000"/>
          </a:p>
          <a:p>
            <a:r>
              <a:rPr lang="zh-CN" altLang="en-US" sz="2000"/>
              <a:t> D.如果专利的权利要求内容使得权利保护范围小且具有非必要的技术特征，则对侵权产品取证会增加专利的价值</a:t>
            </a:r>
            <a:endParaRPr lang="zh-CN" altLang="en-US" sz="2000"/>
          </a:p>
          <a:p>
            <a:endParaRPr lang="zh-CN" altLang="en-US" sz="2000"/>
          </a:p>
          <a:p>
            <a:r>
              <a:rPr lang="zh-CN" altLang="en-US" sz="2000"/>
              <a:t>『正确答案』A </a:t>
            </a:r>
            <a:endParaRPr lang="zh-CN" altLang="en-US" sz="2000"/>
          </a:p>
          <a:p>
            <a:r>
              <a:rPr lang="zh-CN" altLang="en-US" sz="2000"/>
              <a:t>『答案解析』经过无效请求审查程序的专利，保护范围可能会缩小，从而影响其价值，选项 B 不正确。一项专利如果有已经有效的对外许可合同，则这些有效的对外许可合同会对专利资产价值产生正面影响或负面影响，选项 C 不正确。如果专利权利要求内容使得权利保护范围大且没有非必要技术特征，对侵权产品取证会增加专利的价值，选项 D 不正确。</a:t>
            </a:r>
            <a:endParaRPr lang="zh-CN" altLang="en-US" sz="200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blinds(horizontal)">
                                      <p:cBhvr>
                                        <p:cTn id="27" dur="500"/>
                                        <p:tgtEl>
                                          <p:spTgt spid="3">
                                            <p:txEl>
                                              <p:pRg st="7" end="7"/>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3">
                                            <p:txEl>
                                              <p:pRg st="8" end="8"/>
                                            </p:txEl>
                                          </p:spTgt>
                                        </p:tgtEl>
                                        <p:attrNameLst>
                                          <p:attrName>style.visibility</p:attrName>
                                        </p:attrNameLst>
                                      </p:cBhvr>
                                      <p:to>
                                        <p:strVal val="visible"/>
                                      </p:to>
                                    </p:set>
                                    <p:animEffect transition="in" filter="blinds(horizontal)">
                                      <p:cBhvr>
                                        <p:cTn id="30"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18446" name="矩形 6"/>
          <p:cNvSpPr/>
          <p:nvPr>
            <p:custDataLst>
              <p:tags r:id="rId1"/>
            </p:custDataLst>
          </p:nvPr>
        </p:nvSpPr>
        <p:spPr>
          <a:xfrm>
            <a:off x="9048115" y="4797108"/>
            <a:ext cx="1554480" cy="645160"/>
          </a:xfrm>
          <a:prstGeom prst="rect">
            <a:avLst/>
          </a:prstGeom>
          <a:noFill/>
          <a:ln w="9525">
            <a:noFill/>
          </a:ln>
        </p:spPr>
        <p:txBody>
          <a:bodyPr wrap="non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829310" y="765175"/>
            <a:ext cx="680085"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专利资产评估的注意事项</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3"/>
            </p:custDataLst>
          </p:nvPr>
        </p:nvSpPr>
        <p:spPr>
          <a:xfrm>
            <a:off x="1810703" y="1200310"/>
            <a:ext cx="649287" cy="4831080"/>
          </a:xfrm>
          <a:prstGeom prst="rect">
            <a:avLst/>
          </a:prstGeom>
          <a:noFill/>
          <a:ln w="9525">
            <a:noFill/>
          </a:ln>
        </p:spPr>
        <p:txBody>
          <a:bodyPr lIns="144000" rIns="72000" anchor="ctr" anchorCtr="0">
            <a:sp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共有专利资产的评估问题</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6"/>
          <p:cNvSpPr/>
          <p:nvPr>
            <p:custDataLst>
              <p:tags r:id="rId4"/>
            </p:custDataLst>
          </p:nvPr>
        </p:nvSpPr>
        <p:spPr>
          <a:xfrm>
            <a:off x="9175115" y="4924108"/>
            <a:ext cx="1554480" cy="645160"/>
          </a:xfrm>
          <a:prstGeom prst="rect">
            <a:avLst/>
          </a:prstGeom>
          <a:noFill/>
          <a:ln w="9525">
            <a:noFill/>
          </a:ln>
        </p:spPr>
        <p:txBody>
          <a:bodyPr wrap="non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5" name="组合 14"/>
          <p:cNvGrpSpPr/>
          <p:nvPr/>
        </p:nvGrpSpPr>
        <p:grpSpPr>
          <a:xfrm>
            <a:off x="3102903" y="1304206"/>
            <a:ext cx="8989695" cy="1397635"/>
            <a:chOff x="822757" y="332656"/>
            <a:chExt cx="8989695" cy="1397635"/>
          </a:xfrm>
        </p:grpSpPr>
        <p:sp>
          <p:nvSpPr>
            <p:cNvPr id="16" name="矩形 6"/>
            <p:cNvSpPr/>
            <p:nvPr>
              <p:custDataLst>
                <p:tags r:id="rId5"/>
              </p:custDataLst>
            </p:nvPr>
          </p:nvSpPr>
          <p:spPr>
            <a:xfrm>
              <a:off x="1533957" y="332656"/>
              <a:ext cx="8278495" cy="1397635"/>
            </a:xfrm>
            <a:custGeom>
              <a:avLst/>
              <a:gdLst>
                <a:gd name="connsiteX0" fmla="*/ 0 w 2736304"/>
                <a:gd name="connsiteY0" fmla="*/ 0 h 864096"/>
                <a:gd name="connsiteX1" fmla="*/ 2736304 w 2736304"/>
                <a:gd name="connsiteY1" fmla="*/ 0 h 864096"/>
                <a:gd name="connsiteX2" fmla="*/ 2736304 w 2736304"/>
                <a:gd name="connsiteY2" fmla="*/ 864096 h 864096"/>
                <a:gd name="connsiteX3" fmla="*/ 0 w 2736304"/>
                <a:gd name="connsiteY3" fmla="*/ 864096 h 864096"/>
                <a:gd name="connsiteX4" fmla="*/ 0 w 2736304"/>
                <a:gd name="connsiteY4" fmla="*/ 0 h 864096"/>
                <a:gd name="connsiteX0-1" fmla="*/ 0 w 2762515"/>
                <a:gd name="connsiteY0-2" fmla="*/ 27856 h 891952"/>
                <a:gd name="connsiteX1-3" fmla="*/ 2736304 w 2762515"/>
                <a:gd name="connsiteY1-4" fmla="*/ 27856 h 891952"/>
                <a:gd name="connsiteX2-5" fmla="*/ 2762515 w 2762515"/>
                <a:gd name="connsiteY2-6" fmla="*/ 0 h 891952"/>
                <a:gd name="connsiteX3-7" fmla="*/ 2736304 w 2762515"/>
                <a:gd name="connsiteY3-8" fmla="*/ 891952 h 891952"/>
                <a:gd name="connsiteX4-9" fmla="*/ 0 w 2762515"/>
                <a:gd name="connsiteY4-10" fmla="*/ 891952 h 891952"/>
                <a:gd name="connsiteX5" fmla="*/ 0 w 2762515"/>
                <a:gd name="connsiteY5" fmla="*/ 27856 h 891952"/>
                <a:gd name="connsiteX0-11" fmla="*/ 0 w 2736304"/>
                <a:gd name="connsiteY0-12" fmla="*/ 0 h 864096"/>
                <a:gd name="connsiteX1-13" fmla="*/ 2736304 w 2736304"/>
                <a:gd name="connsiteY1-14" fmla="*/ 0 h 864096"/>
                <a:gd name="connsiteX2-15" fmla="*/ 2544800 w 2736304"/>
                <a:gd name="connsiteY2-16" fmla="*/ 393059 h 864096"/>
                <a:gd name="connsiteX3-17" fmla="*/ 2736304 w 2736304"/>
                <a:gd name="connsiteY3-18" fmla="*/ 864096 h 864096"/>
                <a:gd name="connsiteX4-19" fmla="*/ 0 w 2736304"/>
                <a:gd name="connsiteY4-20" fmla="*/ 864096 h 864096"/>
                <a:gd name="connsiteX5-21" fmla="*/ 0 w 2736304"/>
                <a:gd name="connsiteY5-22" fmla="*/ 0 h 864096"/>
                <a:gd name="connsiteX0-23" fmla="*/ 0 w 2736304"/>
                <a:gd name="connsiteY0-24" fmla="*/ 0 h 864096"/>
                <a:gd name="connsiteX1-25" fmla="*/ 2736304 w 2736304"/>
                <a:gd name="connsiteY1-26" fmla="*/ 0 h 864096"/>
                <a:gd name="connsiteX2-27" fmla="*/ 2544800 w 2736304"/>
                <a:gd name="connsiteY2-28" fmla="*/ 465631 h 864096"/>
                <a:gd name="connsiteX3-29" fmla="*/ 2736304 w 2736304"/>
                <a:gd name="connsiteY3-30" fmla="*/ 864096 h 864096"/>
                <a:gd name="connsiteX4-31" fmla="*/ 0 w 2736304"/>
                <a:gd name="connsiteY4-32" fmla="*/ 864096 h 864096"/>
                <a:gd name="connsiteX5-33" fmla="*/ 0 w 2736304"/>
                <a:gd name="connsiteY5-34" fmla="*/ 0 h 86409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2736304" h="864096">
                  <a:moveTo>
                    <a:pt x="0" y="0"/>
                  </a:moveTo>
                  <a:lnTo>
                    <a:pt x="2736304" y="0"/>
                  </a:lnTo>
                  <a:lnTo>
                    <a:pt x="2544800" y="465631"/>
                  </a:lnTo>
                  <a:lnTo>
                    <a:pt x="2736304" y="864096"/>
                  </a:lnTo>
                  <a:lnTo>
                    <a:pt x="0" y="864096"/>
                  </a:lnTo>
                  <a:lnTo>
                    <a:pt x="0" y="0"/>
                  </a:ln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400" dirty="0" smtClean="0">
                  <a:latin typeface="微软雅黑" panose="020B0503020204020204" pitchFamily="34" charset="-122"/>
                  <a:ea typeface="微软雅黑" panose="020B0503020204020204" pitchFamily="34" charset="-122"/>
                </a:rPr>
                <a:t>专利权的共有形式可以分为</a:t>
              </a:r>
              <a:r>
                <a:rPr lang="zh-CN" altLang="en-US" sz="2400" dirty="0" smtClean="0">
                  <a:solidFill>
                    <a:srgbClr val="FF0000"/>
                  </a:solidFill>
                  <a:latin typeface="微软雅黑" panose="020B0503020204020204" pitchFamily="34" charset="-122"/>
                  <a:ea typeface="微软雅黑" panose="020B0503020204020204" pitchFamily="34" charset="-122"/>
                </a:rPr>
                <a:t>共同共有</a:t>
              </a:r>
              <a:r>
                <a:rPr lang="zh-CN" altLang="en-US" sz="2400" dirty="0" smtClean="0">
                  <a:latin typeface="微软雅黑" panose="020B0503020204020204" pitchFamily="34" charset="-122"/>
                  <a:ea typeface="微软雅黑" panose="020B0503020204020204" pitchFamily="34" charset="-122"/>
                </a:rPr>
                <a:t>和</a:t>
              </a:r>
              <a:r>
                <a:rPr lang="zh-CN" altLang="en-US" sz="2400" dirty="0" smtClean="0">
                  <a:solidFill>
                    <a:srgbClr val="FF0000"/>
                  </a:solidFill>
                  <a:latin typeface="微软雅黑" panose="020B0503020204020204" pitchFamily="34" charset="-122"/>
                  <a:ea typeface="微软雅黑" panose="020B0503020204020204" pitchFamily="34" charset="-122"/>
                </a:rPr>
                <a:t>按份共有</a:t>
              </a:r>
              <a:endParaRPr lang="zh-CN" altLang="en-US" sz="2400" dirty="0" smtClean="0">
                <a:solidFill>
                  <a:srgbClr val="FF0000"/>
                </a:solidFill>
                <a:latin typeface="微软雅黑" panose="020B0503020204020204" pitchFamily="34" charset="-122"/>
                <a:ea typeface="微软雅黑" panose="020B0503020204020204" pitchFamily="34" charset="-122"/>
              </a:endParaRPr>
            </a:p>
          </p:txBody>
        </p:sp>
        <p:sp>
          <p:nvSpPr>
            <p:cNvPr id="17" name="矩形 4"/>
            <p:cNvSpPr/>
            <p:nvPr>
              <p:custDataLst>
                <p:tags r:id="rId6"/>
              </p:custDataLst>
            </p:nvPr>
          </p:nvSpPr>
          <p:spPr>
            <a:xfrm>
              <a:off x="822757" y="657141"/>
              <a:ext cx="908685" cy="755015"/>
            </a:xfrm>
            <a:custGeom>
              <a:avLst/>
              <a:gdLst/>
              <a:ahLst/>
              <a:cxnLst/>
              <a:rect l="l" t="t" r="r" b="b"/>
              <a:pathLst>
                <a:path w="796316" h="864096">
                  <a:moveTo>
                    <a:pt x="0" y="0"/>
                  </a:moveTo>
                  <a:lnTo>
                    <a:pt x="648072" y="0"/>
                  </a:lnTo>
                  <a:lnTo>
                    <a:pt x="648072" y="328277"/>
                  </a:lnTo>
                  <a:lnTo>
                    <a:pt x="796316" y="432048"/>
                  </a:lnTo>
                  <a:lnTo>
                    <a:pt x="648072" y="535818"/>
                  </a:lnTo>
                  <a:lnTo>
                    <a:pt x="648072" y="864096"/>
                  </a:lnTo>
                  <a:lnTo>
                    <a:pt x="0" y="864096"/>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dirty="0" smtClean="0">
                  <a:latin typeface="Arial" panose="020B0604020202020204" pitchFamily="34" charset="0"/>
                  <a:cs typeface="Arial" panose="020B0604020202020204" pitchFamily="34" charset="0"/>
                </a:rPr>
                <a:t>01</a:t>
              </a:r>
              <a:endParaRPr lang="zh-CN" altLang="en-US" sz="2400" dirty="0">
                <a:latin typeface="Arial" panose="020B0604020202020204" pitchFamily="34" charset="0"/>
                <a:cs typeface="Arial" panose="020B0604020202020204" pitchFamily="34" charset="0"/>
              </a:endParaRPr>
            </a:p>
          </p:txBody>
        </p:sp>
      </p:grpSp>
      <p:grpSp>
        <p:nvGrpSpPr>
          <p:cNvPr id="19" name="组合 18"/>
          <p:cNvGrpSpPr/>
          <p:nvPr/>
        </p:nvGrpSpPr>
        <p:grpSpPr>
          <a:xfrm>
            <a:off x="3110864" y="3068955"/>
            <a:ext cx="8796656" cy="1301750"/>
            <a:chOff x="1463125" y="2564904"/>
            <a:chExt cx="3396907" cy="648072"/>
          </a:xfrm>
        </p:grpSpPr>
        <p:sp>
          <p:nvSpPr>
            <p:cNvPr id="20" name="矩形 6"/>
            <p:cNvSpPr/>
            <p:nvPr>
              <p:custDataLst>
                <p:tags r:id="rId7"/>
              </p:custDataLst>
            </p:nvPr>
          </p:nvSpPr>
          <p:spPr>
            <a:xfrm>
              <a:off x="1755171" y="2564904"/>
              <a:ext cx="3104861" cy="648072"/>
            </a:xfrm>
            <a:custGeom>
              <a:avLst/>
              <a:gdLst>
                <a:gd name="connsiteX0" fmla="*/ 0 w 2736304"/>
                <a:gd name="connsiteY0" fmla="*/ 0 h 864096"/>
                <a:gd name="connsiteX1" fmla="*/ 2736304 w 2736304"/>
                <a:gd name="connsiteY1" fmla="*/ 0 h 864096"/>
                <a:gd name="connsiteX2" fmla="*/ 2736304 w 2736304"/>
                <a:gd name="connsiteY2" fmla="*/ 864096 h 864096"/>
                <a:gd name="connsiteX3" fmla="*/ 0 w 2736304"/>
                <a:gd name="connsiteY3" fmla="*/ 864096 h 864096"/>
                <a:gd name="connsiteX4" fmla="*/ 0 w 2736304"/>
                <a:gd name="connsiteY4" fmla="*/ 0 h 864096"/>
                <a:gd name="connsiteX0-1" fmla="*/ 0 w 2762515"/>
                <a:gd name="connsiteY0-2" fmla="*/ 27856 h 891952"/>
                <a:gd name="connsiteX1-3" fmla="*/ 2736304 w 2762515"/>
                <a:gd name="connsiteY1-4" fmla="*/ 27856 h 891952"/>
                <a:gd name="connsiteX2-5" fmla="*/ 2762515 w 2762515"/>
                <a:gd name="connsiteY2-6" fmla="*/ 0 h 891952"/>
                <a:gd name="connsiteX3-7" fmla="*/ 2736304 w 2762515"/>
                <a:gd name="connsiteY3-8" fmla="*/ 891952 h 891952"/>
                <a:gd name="connsiteX4-9" fmla="*/ 0 w 2762515"/>
                <a:gd name="connsiteY4-10" fmla="*/ 891952 h 891952"/>
                <a:gd name="connsiteX5" fmla="*/ 0 w 2762515"/>
                <a:gd name="connsiteY5" fmla="*/ 27856 h 891952"/>
                <a:gd name="connsiteX0-11" fmla="*/ 0 w 2736304"/>
                <a:gd name="connsiteY0-12" fmla="*/ 0 h 864096"/>
                <a:gd name="connsiteX1-13" fmla="*/ 2736304 w 2736304"/>
                <a:gd name="connsiteY1-14" fmla="*/ 0 h 864096"/>
                <a:gd name="connsiteX2-15" fmla="*/ 2544800 w 2736304"/>
                <a:gd name="connsiteY2-16" fmla="*/ 393059 h 864096"/>
                <a:gd name="connsiteX3-17" fmla="*/ 2736304 w 2736304"/>
                <a:gd name="connsiteY3-18" fmla="*/ 864096 h 864096"/>
                <a:gd name="connsiteX4-19" fmla="*/ 0 w 2736304"/>
                <a:gd name="connsiteY4-20" fmla="*/ 864096 h 864096"/>
                <a:gd name="connsiteX5-21" fmla="*/ 0 w 2736304"/>
                <a:gd name="connsiteY5-22" fmla="*/ 0 h 864096"/>
                <a:gd name="connsiteX0-23" fmla="*/ 0 w 2736304"/>
                <a:gd name="connsiteY0-24" fmla="*/ 0 h 864096"/>
                <a:gd name="connsiteX1-25" fmla="*/ 2736304 w 2736304"/>
                <a:gd name="connsiteY1-26" fmla="*/ 0 h 864096"/>
                <a:gd name="connsiteX2-27" fmla="*/ 2544800 w 2736304"/>
                <a:gd name="connsiteY2-28" fmla="*/ 465631 h 864096"/>
                <a:gd name="connsiteX3-29" fmla="*/ 2736304 w 2736304"/>
                <a:gd name="connsiteY3-30" fmla="*/ 864096 h 864096"/>
                <a:gd name="connsiteX4-31" fmla="*/ 0 w 2736304"/>
                <a:gd name="connsiteY4-32" fmla="*/ 864096 h 864096"/>
                <a:gd name="connsiteX5-33" fmla="*/ 0 w 2736304"/>
                <a:gd name="connsiteY5-34" fmla="*/ 0 h 86409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2736304" h="864096">
                  <a:moveTo>
                    <a:pt x="0" y="0"/>
                  </a:moveTo>
                  <a:lnTo>
                    <a:pt x="2736304" y="0"/>
                  </a:lnTo>
                  <a:lnTo>
                    <a:pt x="2544800" y="465631"/>
                  </a:lnTo>
                  <a:lnTo>
                    <a:pt x="2736304" y="864096"/>
                  </a:lnTo>
                  <a:lnTo>
                    <a:pt x="0" y="864096"/>
                  </a:lnTo>
                  <a:lnTo>
                    <a:pt x="0" y="0"/>
                  </a:ln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400" dirty="0" smtClean="0">
                  <a:latin typeface="微软雅黑" panose="020B0503020204020204" pitchFamily="34" charset="-122"/>
                  <a:ea typeface="微软雅黑" panose="020B0503020204020204" pitchFamily="34" charset="-122"/>
                </a:rPr>
                <a:t>专利权共有是权利人包括两个或者两个以上的自然人、</a:t>
              </a:r>
              <a:endParaRPr lang="zh-CN" altLang="en-US" sz="2400" dirty="0" smtClean="0">
                <a:latin typeface="微软雅黑" panose="020B0503020204020204" pitchFamily="34" charset="-122"/>
                <a:ea typeface="微软雅黑" panose="020B0503020204020204" pitchFamily="34" charset="-122"/>
              </a:endParaRPr>
            </a:p>
            <a:p>
              <a:pPr algn="l"/>
              <a:r>
                <a:rPr lang="zh-CN" altLang="en-US" sz="2400" dirty="0" smtClean="0">
                  <a:latin typeface="微软雅黑" panose="020B0503020204020204" pitchFamily="34" charset="-122"/>
                  <a:ea typeface="微软雅黑" panose="020B0503020204020204" pitchFamily="34" charset="-122"/>
                </a:rPr>
                <a:t>法人或其他组织</a:t>
              </a:r>
              <a:endParaRPr lang="zh-CN" altLang="en-US" sz="2400" dirty="0" smtClean="0">
                <a:latin typeface="微软雅黑" panose="020B0503020204020204" pitchFamily="34" charset="-122"/>
                <a:ea typeface="微软雅黑" panose="020B0503020204020204" pitchFamily="34" charset="-122"/>
              </a:endParaRPr>
            </a:p>
          </p:txBody>
        </p:sp>
        <p:sp>
          <p:nvSpPr>
            <p:cNvPr id="21" name="矩形 4"/>
            <p:cNvSpPr/>
            <p:nvPr>
              <p:custDataLst>
                <p:tags r:id="rId8"/>
              </p:custDataLst>
            </p:nvPr>
          </p:nvSpPr>
          <p:spPr>
            <a:xfrm>
              <a:off x="1463125" y="2672705"/>
              <a:ext cx="364383" cy="415398"/>
            </a:xfrm>
            <a:custGeom>
              <a:avLst/>
              <a:gdLst/>
              <a:ahLst/>
              <a:cxnLst/>
              <a:rect l="l" t="t" r="r" b="b"/>
              <a:pathLst>
                <a:path w="796316" h="864096">
                  <a:moveTo>
                    <a:pt x="0" y="0"/>
                  </a:moveTo>
                  <a:lnTo>
                    <a:pt x="648072" y="0"/>
                  </a:lnTo>
                  <a:lnTo>
                    <a:pt x="648072" y="328277"/>
                  </a:lnTo>
                  <a:lnTo>
                    <a:pt x="796316" y="432048"/>
                  </a:lnTo>
                  <a:lnTo>
                    <a:pt x="648072" y="535818"/>
                  </a:lnTo>
                  <a:lnTo>
                    <a:pt x="648072" y="864096"/>
                  </a:lnTo>
                  <a:lnTo>
                    <a:pt x="0" y="864096"/>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dirty="0" smtClean="0">
                  <a:latin typeface="Arial" panose="020B0604020202020204" pitchFamily="34" charset="0"/>
                  <a:cs typeface="Arial" panose="020B0604020202020204" pitchFamily="34" charset="0"/>
                </a:rPr>
                <a:t>02</a:t>
              </a:r>
              <a:endParaRPr lang="zh-CN" altLang="en-US" sz="2400" dirty="0">
                <a:latin typeface="Arial" panose="020B0604020202020204" pitchFamily="34" charset="0"/>
                <a:cs typeface="Arial" panose="020B0604020202020204" pitchFamily="34" charset="0"/>
              </a:endParaRPr>
            </a:p>
          </p:txBody>
        </p:sp>
      </p:grpSp>
      <p:grpSp>
        <p:nvGrpSpPr>
          <p:cNvPr id="23" name="组合 22"/>
          <p:cNvGrpSpPr/>
          <p:nvPr/>
        </p:nvGrpSpPr>
        <p:grpSpPr>
          <a:xfrm>
            <a:off x="3078773" y="4976986"/>
            <a:ext cx="8968740" cy="1566545"/>
            <a:chOff x="682515" y="4653136"/>
            <a:chExt cx="8968740" cy="1566545"/>
          </a:xfrm>
        </p:grpSpPr>
        <p:sp>
          <p:nvSpPr>
            <p:cNvPr id="24" name="矩形 6"/>
            <p:cNvSpPr/>
            <p:nvPr>
              <p:custDataLst>
                <p:tags r:id="rId9"/>
              </p:custDataLst>
            </p:nvPr>
          </p:nvSpPr>
          <p:spPr>
            <a:xfrm>
              <a:off x="1417845" y="4653136"/>
              <a:ext cx="8233410" cy="1566545"/>
            </a:xfrm>
            <a:custGeom>
              <a:avLst/>
              <a:gdLst>
                <a:gd name="connsiteX0" fmla="*/ 0 w 2736304"/>
                <a:gd name="connsiteY0" fmla="*/ 0 h 864096"/>
                <a:gd name="connsiteX1" fmla="*/ 2736304 w 2736304"/>
                <a:gd name="connsiteY1" fmla="*/ 0 h 864096"/>
                <a:gd name="connsiteX2" fmla="*/ 2736304 w 2736304"/>
                <a:gd name="connsiteY2" fmla="*/ 864096 h 864096"/>
                <a:gd name="connsiteX3" fmla="*/ 0 w 2736304"/>
                <a:gd name="connsiteY3" fmla="*/ 864096 h 864096"/>
                <a:gd name="connsiteX4" fmla="*/ 0 w 2736304"/>
                <a:gd name="connsiteY4" fmla="*/ 0 h 864096"/>
                <a:gd name="connsiteX0-1" fmla="*/ 0 w 2762515"/>
                <a:gd name="connsiteY0-2" fmla="*/ 27856 h 891952"/>
                <a:gd name="connsiteX1-3" fmla="*/ 2736304 w 2762515"/>
                <a:gd name="connsiteY1-4" fmla="*/ 27856 h 891952"/>
                <a:gd name="connsiteX2-5" fmla="*/ 2762515 w 2762515"/>
                <a:gd name="connsiteY2-6" fmla="*/ 0 h 891952"/>
                <a:gd name="connsiteX3-7" fmla="*/ 2736304 w 2762515"/>
                <a:gd name="connsiteY3-8" fmla="*/ 891952 h 891952"/>
                <a:gd name="connsiteX4-9" fmla="*/ 0 w 2762515"/>
                <a:gd name="connsiteY4-10" fmla="*/ 891952 h 891952"/>
                <a:gd name="connsiteX5" fmla="*/ 0 w 2762515"/>
                <a:gd name="connsiteY5" fmla="*/ 27856 h 891952"/>
                <a:gd name="connsiteX0-11" fmla="*/ 0 w 2736304"/>
                <a:gd name="connsiteY0-12" fmla="*/ 0 h 864096"/>
                <a:gd name="connsiteX1-13" fmla="*/ 2736304 w 2736304"/>
                <a:gd name="connsiteY1-14" fmla="*/ 0 h 864096"/>
                <a:gd name="connsiteX2-15" fmla="*/ 2544800 w 2736304"/>
                <a:gd name="connsiteY2-16" fmla="*/ 393059 h 864096"/>
                <a:gd name="connsiteX3-17" fmla="*/ 2736304 w 2736304"/>
                <a:gd name="connsiteY3-18" fmla="*/ 864096 h 864096"/>
                <a:gd name="connsiteX4-19" fmla="*/ 0 w 2736304"/>
                <a:gd name="connsiteY4-20" fmla="*/ 864096 h 864096"/>
                <a:gd name="connsiteX5-21" fmla="*/ 0 w 2736304"/>
                <a:gd name="connsiteY5-22" fmla="*/ 0 h 864096"/>
                <a:gd name="connsiteX0-23" fmla="*/ 0 w 2736304"/>
                <a:gd name="connsiteY0-24" fmla="*/ 0 h 864096"/>
                <a:gd name="connsiteX1-25" fmla="*/ 2736304 w 2736304"/>
                <a:gd name="connsiteY1-26" fmla="*/ 0 h 864096"/>
                <a:gd name="connsiteX2-27" fmla="*/ 2544800 w 2736304"/>
                <a:gd name="connsiteY2-28" fmla="*/ 465631 h 864096"/>
                <a:gd name="connsiteX3-29" fmla="*/ 2736304 w 2736304"/>
                <a:gd name="connsiteY3-30" fmla="*/ 864096 h 864096"/>
                <a:gd name="connsiteX4-31" fmla="*/ 0 w 2736304"/>
                <a:gd name="connsiteY4-32" fmla="*/ 864096 h 864096"/>
                <a:gd name="connsiteX5-33" fmla="*/ 0 w 2736304"/>
                <a:gd name="connsiteY5-34" fmla="*/ 0 h 86409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2736304" h="864096">
                  <a:moveTo>
                    <a:pt x="0" y="0"/>
                  </a:moveTo>
                  <a:lnTo>
                    <a:pt x="2736304" y="0"/>
                  </a:lnTo>
                  <a:lnTo>
                    <a:pt x="2544800" y="465631"/>
                  </a:lnTo>
                  <a:lnTo>
                    <a:pt x="2736304" y="864096"/>
                  </a:lnTo>
                  <a:lnTo>
                    <a:pt x="0" y="864096"/>
                  </a:lnTo>
                  <a:lnTo>
                    <a:pt x="0" y="0"/>
                  </a:ln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400" dirty="0" smtClean="0">
                  <a:latin typeface="微软雅黑" panose="020B0503020204020204" pitchFamily="34" charset="-122"/>
                  <a:ea typeface="微软雅黑" panose="020B0503020204020204" pitchFamily="34" charset="-122"/>
                </a:rPr>
                <a:t>如果没有协议约定，共有指的是共同共有，如果有协议约</a:t>
              </a:r>
              <a:endParaRPr lang="zh-CN" altLang="en-US" sz="2400" dirty="0" smtClean="0">
                <a:latin typeface="微软雅黑" panose="020B0503020204020204" pitchFamily="34" charset="-122"/>
                <a:ea typeface="微软雅黑" panose="020B0503020204020204" pitchFamily="34" charset="-122"/>
              </a:endParaRPr>
            </a:p>
            <a:p>
              <a:pPr algn="l"/>
              <a:r>
                <a:rPr lang="zh-CN" altLang="en-US" sz="2400" dirty="0" smtClean="0">
                  <a:latin typeface="微软雅黑" panose="020B0503020204020204" pitchFamily="34" charset="-122"/>
                  <a:ea typeface="微软雅黑" panose="020B0503020204020204" pitchFamily="34" charset="-122"/>
                </a:rPr>
                <a:t>定按份共有，则从其约定</a:t>
              </a:r>
              <a:endParaRPr lang="zh-CN" altLang="en-US" sz="2400" dirty="0" smtClean="0">
                <a:latin typeface="微软雅黑" panose="020B0503020204020204" pitchFamily="34" charset="-122"/>
                <a:ea typeface="微软雅黑" panose="020B0503020204020204" pitchFamily="34" charset="-122"/>
              </a:endParaRPr>
            </a:p>
          </p:txBody>
        </p:sp>
        <p:sp>
          <p:nvSpPr>
            <p:cNvPr id="25" name="矩形 4"/>
            <p:cNvSpPr/>
            <p:nvPr>
              <p:custDataLst>
                <p:tags r:id="rId10"/>
              </p:custDataLst>
            </p:nvPr>
          </p:nvSpPr>
          <p:spPr>
            <a:xfrm>
              <a:off x="682515" y="5013181"/>
              <a:ext cx="861060" cy="749300"/>
            </a:xfrm>
            <a:custGeom>
              <a:avLst/>
              <a:gdLst/>
              <a:ahLst/>
              <a:cxnLst/>
              <a:rect l="l" t="t" r="r" b="b"/>
              <a:pathLst>
                <a:path w="796316" h="864096">
                  <a:moveTo>
                    <a:pt x="0" y="0"/>
                  </a:moveTo>
                  <a:lnTo>
                    <a:pt x="648072" y="0"/>
                  </a:lnTo>
                  <a:lnTo>
                    <a:pt x="648072" y="328277"/>
                  </a:lnTo>
                  <a:lnTo>
                    <a:pt x="796316" y="432048"/>
                  </a:lnTo>
                  <a:lnTo>
                    <a:pt x="648072" y="535818"/>
                  </a:lnTo>
                  <a:lnTo>
                    <a:pt x="648072" y="864096"/>
                  </a:lnTo>
                  <a:lnTo>
                    <a:pt x="0" y="864096"/>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dirty="0" smtClean="0">
                  <a:latin typeface="Arial" panose="020B0604020202020204" pitchFamily="34" charset="0"/>
                  <a:cs typeface="Arial" panose="020B0604020202020204" pitchFamily="34" charset="0"/>
                </a:rPr>
                <a:t>03</a:t>
              </a:r>
              <a:endParaRPr lang="zh-CN" altLang="en-US" sz="2400" dirty="0">
                <a:latin typeface="Arial" panose="020B0604020202020204" pitchFamily="34" charset="0"/>
                <a:cs typeface="Arial" panose="020B0604020202020204" pitchFamily="34" charset="0"/>
              </a:endParaRPr>
            </a:p>
          </p:txBody>
        </p:sp>
      </p:grpSp>
    </p:spTree>
  </p:cSld>
  <p:clrMapOvr>
    <a:masterClrMapping/>
  </p:clrMapOvr>
  <p:transition spd="slow">
    <p:push dir="u"/>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18446" name="矩形 6"/>
          <p:cNvSpPr/>
          <p:nvPr>
            <p:custDataLst>
              <p:tags r:id="rId1"/>
            </p:custDataLst>
          </p:nvPr>
        </p:nvSpPr>
        <p:spPr>
          <a:xfrm>
            <a:off x="9048115" y="4797108"/>
            <a:ext cx="1554480" cy="645160"/>
          </a:xfrm>
          <a:prstGeom prst="rect">
            <a:avLst/>
          </a:prstGeom>
          <a:noFill/>
          <a:ln w="9525">
            <a:noFill/>
          </a:ln>
        </p:spPr>
        <p:txBody>
          <a:bodyPr wrap="non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829310" y="765175"/>
            <a:ext cx="680085"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专利资产评估的注意事项</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3"/>
            </p:custDataLst>
          </p:nvPr>
        </p:nvSpPr>
        <p:spPr>
          <a:xfrm>
            <a:off x="1810703" y="1200310"/>
            <a:ext cx="649287" cy="4831080"/>
          </a:xfrm>
          <a:prstGeom prst="rect">
            <a:avLst/>
          </a:prstGeom>
          <a:noFill/>
          <a:ln w="9525">
            <a:noFill/>
          </a:ln>
        </p:spPr>
        <p:txBody>
          <a:bodyPr lIns="144000" rIns="72000" anchor="ctr" anchorCtr="0">
            <a:sp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共有专利资产的评估问题</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6"/>
          <p:cNvSpPr/>
          <p:nvPr>
            <p:custDataLst>
              <p:tags r:id="rId4"/>
            </p:custDataLst>
          </p:nvPr>
        </p:nvSpPr>
        <p:spPr>
          <a:xfrm>
            <a:off x="9175115" y="4924108"/>
            <a:ext cx="1554480" cy="645160"/>
          </a:xfrm>
          <a:prstGeom prst="rect">
            <a:avLst/>
          </a:prstGeom>
          <a:noFill/>
          <a:ln w="9525">
            <a:noFill/>
          </a:ln>
        </p:spPr>
        <p:txBody>
          <a:bodyPr wrap="non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5" name="组合 14"/>
          <p:cNvGrpSpPr/>
          <p:nvPr/>
        </p:nvGrpSpPr>
        <p:grpSpPr>
          <a:xfrm>
            <a:off x="3102903" y="1304206"/>
            <a:ext cx="8989695" cy="1397635"/>
            <a:chOff x="822757" y="332656"/>
            <a:chExt cx="8989695" cy="1397635"/>
          </a:xfrm>
        </p:grpSpPr>
        <p:sp>
          <p:nvSpPr>
            <p:cNvPr id="16" name="矩形 6"/>
            <p:cNvSpPr/>
            <p:nvPr>
              <p:custDataLst>
                <p:tags r:id="rId5"/>
              </p:custDataLst>
            </p:nvPr>
          </p:nvSpPr>
          <p:spPr>
            <a:xfrm>
              <a:off x="1533957" y="332656"/>
              <a:ext cx="8278495" cy="1397635"/>
            </a:xfrm>
            <a:custGeom>
              <a:avLst/>
              <a:gdLst>
                <a:gd name="connsiteX0" fmla="*/ 0 w 2736304"/>
                <a:gd name="connsiteY0" fmla="*/ 0 h 864096"/>
                <a:gd name="connsiteX1" fmla="*/ 2736304 w 2736304"/>
                <a:gd name="connsiteY1" fmla="*/ 0 h 864096"/>
                <a:gd name="connsiteX2" fmla="*/ 2736304 w 2736304"/>
                <a:gd name="connsiteY2" fmla="*/ 864096 h 864096"/>
                <a:gd name="connsiteX3" fmla="*/ 0 w 2736304"/>
                <a:gd name="connsiteY3" fmla="*/ 864096 h 864096"/>
                <a:gd name="connsiteX4" fmla="*/ 0 w 2736304"/>
                <a:gd name="connsiteY4" fmla="*/ 0 h 864096"/>
                <a:gd name="connsiteX0-1" fmla="*/ 0 w 2762515"/>
                <a:gd name="connsiteY0-2" fmla="*/ 27856 h 891952"/>
                <a:gd name="connsiteX1-3" fmla="*/ 2736304 w 2762515"/>
                <a:gd name="connsiteY1-4" fmla="*/ 27856 h 891952"/>
                <a:gd name="connsiteX2-5" fmla="*/ 2762515 w 2762515"/>
                <a:gd name="connsiteY2-6" fmla="*/ 0 h 891952"/>
                <a:gd name="connsiteX3-7" fmla="*/ 2736304 w 2762515"/>
                <a:gd name="connsiteY3-8" fmla="*/ 891952 h 891952"/>
                <a:gd name="connsiteX4-9" fmla="*/ 0 w 2762515"/>
                <a:gd name="connsiteY4-10" fmla="*/ 891952 h 891952"/>
                <a:gd name="connsiteX5" fmla="*/ 0 w 2762515"/>
                <a:gd name="connsiteY5" fmla="*/ 27856 h 891952"/>
                <a:gd name="connsiteX0-11" fmla="*/ 0 w 2736304"/>
                <a:gd name="connsiteY0-12" fmla="*/ 0 h 864096"/>
                <a:gd name="connsiteX1-13" fmla="*/ 2736304 w 2736304"/>
                <a:gd name="connsiteY1-14" fmla="*/ 0 h 864096"/>
                <a:gd name="connsiteX2-15" fmla="*/ 2544800 w 2736304"/>
                <a:gd name="connsiteY2-16" fmla="*/ 393059 h 864096"/>
                <a:gd name="connsiteX3-17" fmla="*/ 2736304 w 2736304"/>
                <a:gd name="connsiteY3-18" fmla="*/ 864096 h 864096"/>
                <a:gd name="connsiteX4-19" fmla="*/ 0 w 2736304"/>
                <a:gd name="connsiteY4-20" fmla="*/ 864096 h 864096"/>
                <a:gd name="connsiteX5-21" fmla="*/ 0 w 2736304"/>
                <a:gd name="connsiteY5-22" fmla="*/ 0 h 864096"/>
                <a:gd name="connsiteX0-23" fmla="*/ 0 w 2736304"/>
                <a:gd name="connsiteY0-24" fmla="*/ 0 h 864096"/>
                <a:gd name="connsiteX1-25" fmla="*/ 2736304 w 2736304"/>
                <a:gd name="connsiteY1-26" fmla="*/ 0 h 864096"/>
                <a:gd name="connsiteX2-27" fmla="*/ 2544800 w 2736304"/>
                <a:gd name="connsiteY2-28" fmla="*/ 465631 h 864096"/>
                <a:gd name="connsiteX3-29" fmla="*/ 2736304 w 2736304"/>
                <a:gd name="connsiteY3-30" fmla="*/ 864096 h 864096"/>
                <a:gd name="connsiteX4-31" fmla="*/ 0 w 2736304"/>
                <a:gd name="connsiteY4-32" fmla="*/ 864096 h 864096"/>
                <a:gd name="connsiteX5-33" fmla="*/ 0 w 2736304"/>
                <a:gd name="connsiteY5-34" fmla="*/ 0 h 86409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2736304" h="864096">
                  <a:moveTo>
                    <a:pt x="0" y="0"/>
                  </a:moveTo>
                  <a:lnTo>
                    <a:pt x="2736304" y="0"/>
                  </a:lnTo>
                  <a:lnTo>
                    <a:pt x="2544800" y="465631"/>
                  </a:lnTo>
                  <a:lnTo>
                    <a:pt x="2736304" y="864096"/>
                  </a:lnTo>
                  <a:lnTo>
                    <a:pt x="0" y="864096"/>
                  </a:lnTo>
                  <a:lnTo>
                    <a:pt x="0" y="0"/>
                  </a:ln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400" dirty="0" smtClean="0">
                  <a:latin typeface="微软雅黑" panose="020B0503020204020204" pitchFamily="34" charset="-122"/>
                  <a:ea typeface="微软雅黑" panose="020B0503020204020204" pitchFamily="34" charset="-122"/>
                </a:rPr>
                <a:t>无论是哪种共有方式，专利资产的处置一般需要得到共有人的</a:t>
              </a:r>
              <a:r>
                <a:rPr lang="zh-CN" altLang="en-US" sz="2400" dirty="0" smtClean="0">
                  <a:solidFill>
                    <a:srgbClr val="FF0000"/>
                  </a:solidFill>
                  <a:latin typeface="微软雅黑" panose="020B0503020204020204" pitchFamily="34" charset="-122"/>
                  <a:ea typeface="微软雅黑" panose="020B0503020204020204" pitchFamily="34" charset="-122"/>
                </a:rPr>
                <a:t>书面</a:t>
              </a:r>
              <a:r>
                <a:rPr lang="zh-CN" altLang="en-US" sz="2400" dirty="0" smtClean="0">
                  <a:latin typeface="微软雅黑" panose="020B0503020204020204" pitchFamily="34" charset="-122"/>
                  <a:ea typeface="微软雅黑" panose="020B0503020204020204" pitchFamily="34" charset="-122"/>
                </a:rPr>
                <a:t>同意，包括所有权转让、质押等</a:t>
              </a:r>
              <a:endParaRPr lang="zh-CN" altLang="en-US" sz="2400" dirty="0" smtClean="0">
                <a:latin typeface="微软雅黑" panose="020B0503020204020204" pitchFamily="34" charset="-122"/>
                <a:ea typeface="微软雅黑" panose="020B0503020204020204" pitchFamily="34" charset="-122"/>
              </a:endParaRPr>
            </a:p>
          </p:txBody>
        </p:sp>
        <p:sp>
          <p:nvSpPr>
            <p:cNvPr id="17" name="矩形 4"/>
            <p:cNvSpPr/>
            <p:nvPr>
              <p:custDataLst>
                <p:tags r:id="rId6"/>
              </p:custDataLst>
            </p:nvPr>
          </p:nvSpPr>
          <p:spPr>
            <a:xfrm>
              <a:off x="822757" y="657141"/>
              <a:ext cx="908685" cy="755015"/>
            </a:xfrm>
            <a:custGeom>
              <a:avLst/>
              <a:gdLst/>
              <a:ahLst/>
              <a:cxnLst/>
              <a:rect l="l" t="t" r="r" b="b"/>
              <a:pathLst>
                <a:path w="796316" h="864096">
                  <a:moveTo>
                    <a:pt x="0" y="0"/>
                  </a:moveTo>
                  <a:lnTo>
                    <a:pt x="648072" y="0"/>
                  </a:lnTo>
                  <a:lnTo>
                    <a:pt x="648072" y="328277"/>
                  </a:lnTo>
                  <a:lnTo>
                    <a:pt x="796316" y="432048"/>
                  </a:lnTo>
                  <a:lnTo>
                    <a:pt x="648072" y="535818"/>
                  </a:lnTo>
                  <a:lnTo>
                    <a:pt x="648072" y="864096"/>
                  </a:lnTo>
                  <a:lnTo>
                    <a:pt x="0" y="864096"/>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dirty="0" smtClean="0">
                  <a:latin typeface="Arial" panose="020B0604020202020204" pitchFamily="34" charset="0"/>
                  <a:cs typeface="Arial" panose="020B0604020202020204" pitchFamily="34" charset="0"/>
                </a:rPr>
                <a:t>04</a:t>
              </a:r>
              <a:endParaRPr lang="zh-CN" altLang="en-US" sz="2400" dirty="0">
                <a:latin typeface="Arial" panose="020B0604020202020204" pitchFamily="34" charset="0"/>
                <a:cs typeface="Arial" panose="020B0604020202020204" pitchFamily="34" charset="0"/>
              </a:endParaRPr>
            </a:p>
          </p:txBody>
        </p:sp>
      </p:grpSp>
      <p:grpSp>
        <p:nvGrpSpPr>
          <p:cNvPr id="19" name="组合 18"/>
          <p:cNvGrpSpPr/>
          <p:nvPr/>
        </p:nvGrpSpPr>
        <p:grpSpPr>
          <a:xfrm>
            <a:off x="3143249" y="4081145"/>
            <a:ext cx="8990966" cy="2309494"/>
            <a:chOff x="1478818" y="2564904"/>
            <a:chExt cx="3471942" cy="777900"/>
          </a:xfrm>
        </p:grpSpPr>
        <p:sp>
          <p:nvSpPr>
            <p:cNvPr id="20" name="矩形 6"/>
            <p:cNvSpPr/>
            <p:nvPr>
              <p:custDataLst>
                <p:tags r:id="rId7"/>
              </p:custDataLst>
            </p:nvPr>
          </p:nvSpPr>
          <p:spPr>
            <a:xfrm>
              <a:off x="1755171" y="2564904"/>
              <a:ext cx="3195589" cy="777900"/>
            </a:xfrm>
            <a:custGeom>
              <a:avLst/>
              <a:gdLst>
                <a:gd name="connsiteX0" fmla="*/ 0 w 2736304"/>
                <a:gd name="connsiteY0" fmla="*/ 0 h 864096"/>
                <a:gd name="connsiteX1" fmla="*/ 2736304 w 2736304"/>
                <a:gd name="connsiteY1" fmla="*/ 0 h 864096"/>
                <a:gd name="connsiteX2" fmla="*/ 2736304 w 2736304"/>
                <a:gd name="connsiteY2" fmla="*/ 864096 h 864096"/>
                <a:gd name="connsiteX3" fmla="*/ 0 w 2736304"/>
                <a:gd name="connsiteY3" fmla="*/ 864096 h 864096"/>
                <a:gd name="connsiteX4" fmla="*/ 0 w 2736304"/>
                <a:gd name="connsiteY4" fmla="*/ 0 h 864096"/>
                <a:gd name="connsiteX0-1" fmla="*/ 0 w 2762515"/>
                <a:gd name="connsiteY0-2" fmla="*/ 27856 h 891952"/>
                <a:gd name="connsiteX1-3" fmla="*/ 2736304 w 2762515"/>
                <a:gd name="connsiteY1-4" fmla="*/ 27856 h 891952"/>
                <a:gd name="connsiteX2-5" fmla="*/ 2762515 w 2762515"/>
                <a:gd name="connsiteY2-6" fmla="*/ 0 h 891952"/>
                <a:gd name="connsiteX3-7" fmla="*/ 2736304 w 2762515"/>
                <a:gd name="connsiteY3-8" fmla="*/ 891952 h 891952"/>
                <a:gd name="connsiteX4-9" fmla="*/ 0 w 2762515"/>
                <a:gd name="connsiteY4-10" fmla="*/ 891952 h 891952"/>
                <a:gd name="connsiteX5" fmla="*/ 0 w 2762515"/>
                <a:gd name="connsiteY5" fmla="*/ 27856 h 891952"/>
                <a:gd name="connsiteX0-11" fmla="*/ 0 w 2736304"/>
                <a:gd name="connsiteY0-12" fmla="*/ 0 h 864096"/>
                <a:gd name="connsiteX1-13" fmla="*/ 2736304 w 2736304"/>
                <a:gd name="connsiteY1-14" fmla="*/ 0 h 864096"/>
                <a:gd name="connsiteX2-15" fmla="*/ 2544800 w 2736304"/>
                <a:gd name="connsiteY2-16" fmla="*/ 393059 h 864096"/>
                <a:gd name="connsiteX3-17" fmla="*/ 2736304 w 2736304"/>
                <a:gd name="connsiteY3-18" fmla="*/ 864096 h 864096"/>
                <a:gd name="connsiteX4-19" fmla="*/ 0 w 2736304"/>
                <a:gd name="connsiteY4-20" fmla="*/ 864096 h 864096"/>
                <a:gd name="connsiteX5-21" fmla="*/ 0 w 2736304"/>
                <a:gd name="connsiteY5-22" fmla="*/ 0 h 864096"/>
                <a:gd name="connsiteX0-23" fmla="*/ 0 w 2736304"/>
                <a:gd name="connsiteY0-24" fmla="*/ 0 h 864096"/>
                <a:gd name="connsiteX1-25" fmla="*/ 2736304 w 2736304"/>
                <a:gd name="connsiteY1-26" fmla="*/ 0 h 864096"/>
                <a:gd name="connsiteX2-27" fmla="*/ 2544800 w 2736304"/>
                <a:gd name="connsiteY2-28" fmla="*/ 465631 h 864096"/>
                <a:gd name="connsiteX3-29" fmla="*/ 2736304 w 2736304"/>
                <a:gd name="connsiteY3-30" fmla="*/ 864096 h 864096"/>
                <a:gd name="connsiteX4-31" fmla="*/ 0 w 2736304"/>
                <a:gd name="connsiteY4-32" fmla="*/ 864096 h 864096"/>
                <a:gd name="connsiteX5-33" fmla="*/ 0 w 2736304"/>
                <a:gd name="connsiteY5-34" fmla="*/ 0 h 86409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2736304" h="864096">
                  <a:moveTo>
                    <a:pt x="0" y="0"/>
                  </a:moveTo>
                  <a:lnTo>
                    <a:pt x="2736304" y="0"/>
                  </a:lnTo>
                  <a:lnTo>
                    <a:pt x="2544800" y="465631"/>
                  </a:lnTo>
                  <a:lnTo>
                    <a:pt x="2736304" y="864096"/>
                  </a:lnTo>
                  <a:lnTo>
                    <a:pt x="0" y="864096"/>
                  </a:lnTo>
                  <a:lnTo>
                    <a:pt x="0" y="0"/>
                  </a:ln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400" dirty="0" smtClean="0">
                  <a:latin typeface="微软雅黑" panose="020B0503020204020204" pitchFamily="34" charset="-122"/>
                  <a:ea typeface="微软雅黑" panose="020B0503020204020204" pitchFamily="34" charset="-122"/>
                </a:rPr>
                <a:t>对于专利许可行为共有人对权利的行使有约定的，从其约定；</a:t>
              </a:r>
              <a:endParaRPr lang="zh-CN" altLang="en-US" sz="2400" dirty="0" smtClean="0">
                <a:latin typeface="微软雅黑" panose="020B0503020204020204" pitchFamily="34" charset="-122"/>
                <a:ea typeface="微软雅黑" panose="020B0503020204020204" pitchFamily="34" charset="-122"/>
              </a:endParaRPr>
            </a:p>
            <a:p>
              <a:pPr algn="l"/>
              <a:endParaRPr lang="zh-CN" altLang="en-US" sz="2400" dirty="0" smtClean="0">
                <a:latin typeface="微软雅黑" panose="020B0503020204020204" pitchFamily="34" charset="-122"/>
                <a:ea typeface="微软雅黑" panose="020B0503020204020204" pitchFamily="34" charset="-122"/>
              </a:endParaRPr>
            </a:p>
            <a:p>
              <a:pPr algn="l"/>
              <a:r>
                <a:rPr lang="zh-CN" altLang="en-US" sz="2400" dirty="0" smtClean="0">
                  <a:latin typeface="微软雅黑" panose="020B0503020204020204" pitchFamily="34" charset="-122"/>
                  <a:ea typeface="微软雅黑" panose="020B0503020204020204" pitchFamily="34" charset="-122"/>
                </a:rPr>
                <a:t>没有约定的，共有人可以单独实施或者以普通许可方式许</a:t>
              </a:r>
              <a:endParaRPr lang="zh-CN" altLang="en-US" sz="2400" dirty="0" smtClean="0">
                <a:latin typeface="微软雅黑" panose="020B0503020204020204" pitchFamily="34" charset="-122"/>
                <a:ea typeface="微软雅黑" panose="020B0503020204020204" pitchFamily="34" charset="-122"/>
              </a:endParaRPr>
            </a:p>
            <a:p>
              <a:pPr algn="l"/>
              <a:r>
                <a:rPr lang="zh-CN" altLang="en-US" sz="2400" dirty="0" smtClean="0">
                  <a:latin typeface="微软雅黑" panose="020B0503020204020204" pitchFamily="34" charset="-122"/>
                  <a:ea typeface="微软雅黑" panose="020B0503020204020204" pitchFamily="34" charset="-122"/>
                </a:rPr>
                <a:t>可他人实施该专利，许可他人实施该专利的，收取的使用</a:t>
              </a:r>
              <a:endParaRPr lang="zh-CN" altLang="en-US" sz="2400" dirty="0" smtClean="0">
                <a:latin typeface="微软雅黑" panose="020B0503020204020204" pitchFamily="34" charset="-122"/>
                <a:ea typeface="微软雅黑" panose="020B0503020204020204" pitchFamily="34" charset="-122"/>
              </a:endParaRPr>
            </a:p>
            <a:p>
              <a:pPr algn="l"/>
              <a:r>
                <a:rPr lang="zh-CN" altLang="en-US" sz="2400" dirty="0" smtClean="0">
                  <a:latin typeface="微软雅黑" panose="020B0503020204020204" pitchFamily="34" charset="-122"/>
                  <a:ea typeface="微软雅黑" panose="020B0503020204020204" pitchFamily="34" charset="-122"/>
                </a:rPr>
                <a:t>费应当在共有人之间分配</a:t>
              </a:r>
              <a:endParaRPr lang="zh-CN" altLang="en-US" sz="2400" dirty="0" smtClean="0">
                <a:latin typeface="微软雅黑" panose="020B0503020204020204" pitchFamily="34" charset="-122"/>
                <a:ea typeface="微软雅黑" panose="020B0503020204020204" pitchFamily="34" charset="-122"/>
              </a:endParaRPr>
            </a:p>
          </p:txBody>
        </p:sp>
        <p:sp>
          <p:nvSpPr>
            <p:cNvPr id="21" name="矩形 4"/>
            <p:cNvSpPr/>
            <p:nvPr>
              <p:custDataLst>
                <p:tags r:id="rId8"/>
              </p:custDataLst>
            </p:nvPr>
          </p:nvSpPr>
          <p:spPr>
            <a:xfrm>
              <a:off x="1478818" y="2684897"/>
              <a:ext cx="364383" cy="415398"/>
            </a:xfrm>
            <a:custGeom>
              <a:avLst/>
              <a:gdLst/>
              <a:ahLst/>
              <a:cxnLst/>
              <a:rect l="l" t="t" r="r" b="b"/>
              <a:pathLst>
                <a:path w="796316" h="864096">
                  <a:moveTo>
                    <a:pt x="0" y="0"/>
                  </a:moveTo>
                  <a:lnTo>
                    <a:pt x="648072" y="0"/>
                  </a:lnTo>
                  <a:lnTo>
                    <a:pt x="648072" y="328277"/>
                  </a:lnTo>
                  <a:lnTo>
                    <a:pt x="796316" y="432048"/>
                  </a:lnTo>
                  <a:lnTo>
                    <a:pt x="648072" y="535818"/>
                  </a:lnTo>
                  <a:lnTo>
                    <a:pt x="648072" y="864096"/>
                  </a:lnTo>
                  <a:lnTo>
                    <a:pt x="0" y="864096"/>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dirty="0" smtClean="0">
                  <a:latin typeface="Arial" panose="020B0604020202020204" pitchFamily="34" charset="0"/>
                  <a:cs typeface="Arial" panose="020B0604020202020204" pitchFamily="34" charset="0"/>
                </a:rPr>
                <a:t>05</a:t>
              </a:r>
              <a:endParaRPr lang="zh-CN" altLang="en-US" sz="2400" dirty="0">
                <a:latin typeface="Arial" panose="020B0604020202020204" pitchFamily="34" charset="0"/>
                <a:cs typeface="Arial" panose="020B0604020202020204" pitchFamily="34" charset="0"/>
              </a:endParaRPr>
            </a:p>
          </p:txBody>
        </p:sp>
      </p:grpSp>
    </p:spTree>
  </p:cSld>
  <p:clrMapOvr>
    <a:masterClrMapping/>
  </p:clrMapOvr>
  <p:transition spd="slow">
    <p:push dir="u"/>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18446" name="矩形 6"/>
          <p:cNvSpPr/>
          <p:nvPr>
            <p:custDataLst>
              <p:tags r:id="rId1"/>
            </p:custDataLst>
          </p:nvPr>
        </p:nvSpPr>
        <p:spPr>
          <a:xfrm>
            <a:off x="9048115" y="4797108"/>
            <a:ext cx="1554480" cy="645160"/>
          </a:xfrm>
          <a:prstGeom prst="rect">
            <a:avLst/>
          </a:prstGeom>
          <a:noFill/>
          <a:ln w="9525">
            <a:noFill/>
          </a:ln>
        </p:spPr>
        <p:txBody>
          <a:bodyPr wrap="non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829310" y="765175"/>
            <a:ext cx="680085"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专利资产评估的注意事项</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3"/>
            </p:custDataLst>
          </p:nvPr>
        </p:nvSpPr>
        <p:spPr>
          <a:xfrm>
            <a:off x="1598295" y="1090295"/>
            <a:ext cx="1049020" cy="4906010"/>
          </a:xfrm>
          <a:prstGeom prst="rect">
            <a:avLst/>
          </a:prstGeom>
          <a:noFill/>
          <a:ln w="9525">
            <a:noFill/>
          </a:ln>
        </p:spPr>
        <p:txBody>
          <a:bodyPr lIns="144000" rIns="72000" anchor="ctr" anchorCtr="0">
            <a:no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用到其他专利资产或无形资产时需要关注的问题</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6"/>
          <p:cNvSpPr/>
          <p:nvPr>
            <p:custDataLst>
              <p:tags r:id="rId4"/>
            </p:custDataLst>
          </p:nvPr>
        </p:nvSpPr>
        <p:spPr>
          <a:xfrm>
            <a:off x="9175115" y="4924108"/>
            <a:ext cx="1554480" cy="645160"/>
          </a:xfrm>
          <a:prstGeom prst="rect">
            <a:avLst/>
          </a:prstGeom>
          <a:noFill/>
          <a:ln w="9525">
            <a:noFill/>
          </a:ln>
        </p:spPr>
        <p:txBody>
          <a:bodyPr wrap="non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5" name="组合 14"/>
          <p:cNvGrpSpPr/>
          <p:nvPr/>
        </p:nvGrpSpPr>
        <p:grpSpPr>
          <a:xfrm>
            <a:off x="3102903" y="1304206"/>
            <a:ext cx="8989695" cy="1397635"/>
            <a:chOff x="822757" y="332656"/>
            <a:chExt cx="8989695" cy="1397635"/>
          </a:xfrm>
        </p:grpSpPr>
        <p:sp>
          <p:nvSpPr>
            <p:cNvPr id="16" name="矩形 6"/>
            <p:cNvSpPr/>
            <p:nvPr>
              <p:custDataLst>
                <p:tags r:id="rId5"/>
              </p:custDataLst>
            </p:nvPr>
          </p:nvSpPr>
          <p:spPr>
            <a:xfrm>
              <a:off x="1533957" y="332656"/>
              <a:ext cx="8278495" cy="1397635"/>
            </a:xfrm>
            <a:custGeom>
              <a:avLst/>
              <a:gdLst>
                <a:gd name="connsiteX0" fmla="*/ 0 w 2736304"/>
                <a:gd name="connsiteY0" fmla="*/ 0 h 864096"/>
                <a:gd name="connsiteX1" fmla="*/ 2736304 w 2736304"/>
                <a:gd name="connsiteY1" fmla="*/ 0 h 864096"/>
                <a:gd name="connsiteX2" fmla="*/ 2736304 w 2736304"/>
                <a:gd name="connsiteY2" fmla="*/ 864096 h 864096"/>
                <a:gd name="connsiteX3" fmla="*/ 0 w 2736304"/>
                <a:gd name="connsiteY3" fmla="*/ 864096 h 864096"/>
                <a:gd name="connsiteX4" fmla="*/ 0 w 2736304"/>
                <a:gd name="connsiteY4" fmla="*/ 0 h 864096"/>
                <a:gd name="connsiteX0-1" fmla="*/ 0 w 2762515"/>
                <a:gd name="connsiteY0-2" fmla="*/ 27856 h 891952"/>
                <a:gd name="connsiteX1-3" fmla="*/ 2736304 w 2762515"/>
                <a:gd name="connsiteY1-4" fmla="*/ 27856 h 891952"/>
                <a:gd name="connsiteX2-5" fmla="*/ 2762515 w 2762515"/>
                <a:gd name="connsiteY2-6" fmla="*/ 0 h 891952"/>
                <a:gd name="connsiteX3-7" fmla="*/ 2736304 w 2762515"/>
                <a:gd name="connsiteY3-8" fmla="*/ 891952 h 891952"/>
                <a:gd name="connsiteX4-9" fmla="*/ 0 w 2762515"/>
                <a:gd name="connsiteY4-10" fmla="*/ 891952 h 891952"/>
                <a:gd name="connsiteX5" fmla="*/ 0 w 2762515"/>
                <a:gd name="connsiteY5" fmla="*/ 27856 h 891952"/>
                <a:gd name="connsiteX0-11" fmla="*/ 0 w 2736304"/>
                <a:gd name="connsiteY0-12" fmla="*/ 0 h 864096"/>
                <a:gd name="connsiteX1-13" fmla="*/ 2736304 w 2736304"/>
                <a:gd name="connsiteY1-14" fmla="*/ 0 h 864096"/>
                <a:gd name="connsiteX2-15" fmla="*/ 2544800 w 2736304"/>
                <a:gd name="connsiteY2-16" fmla="*/ 393059 h 864096"/>
                <a:gd name="connsiteX3-17" fmla="*/ 2736304 w 2736304"/>
                <a:gd name="connsiteY3-18" fmla="*/ 864096 h 864096"/>
                <a:gd name="connsiteX4-19" fmla="*/ 0 w 2736304"/>
                <a:gd name="connsiteY4-20" fmla="*/ 864096 h 864096"/>
                <a:gd name="connsiteX5-21" fmla="*/ 0 w 2736304"/>
                <a:gd name="connsiteY5-22" fmla="*/ 0 h 864096"/>
                <a:gd name="connsiteX0-23" fmla="*/ 0 w 2736304"/>
                <a:gd name="connsiteY0-24" fmla="*/ 0 h 864096"/>
                <a:gd name="connsiteX1-25" fmla="*/ 2736304 w 2736304"/>
                <a:gd name="connsiteY1-26" fmla="*/ 0 h 864096"/>
                <a:gd name="connsiteX2-27" fmla="*/ 2544800 w 2736304"/>
                <a:gd name="connsiteY2-28" fmla="*/ 465631 h 864096"/>
                <a:gd name="connsiteX3-29" fmla="*/ 2736304 w 2736304"/>
                <a:gd name="connsiteY3-30" fmla="*/ 864096 h 864096"/>
                <a:gd name="connsiteX4-31" fmla="*/ 0 w 2736304"/>
                <a:gd name="connsiteY4-32" fmla="*/ 864096 h 864096"/>
                <a:gd name="connsiteX5-33" fmla="*/ 0 w 2736304"/>
                <a:gd name="connsiteY5-34" fmla="*/ 0 h 86409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2736304" h="864096">
                  <a:moveTo>
                    <a:pt x="0" y="0"/>
                  </a:moveTo>
                  <a:lnTo>
                    <a:pt x="2736304" y="0"/>
                  </a:lnTo>
                  <a:lnTo>
                    <a:pt x="2544800" y="465631"/>
                  </a:lnTo>
                  <a:lnTo>
                    <a:pt x="2736304" y="864096"/>
                  </a:lnTo>
                  <a:lnTo>
                    <a:pt x="0" y="864096"/>
                  </a:lnTo>
                  <a:lnTo>
                    <a:pt x="0" y="0"/>
                  </a:ln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400" dirty="0" smtClean="0">
                  <a:latin typeface="微软雅黑" panose="020B0503020204020204" pitchFamily="34" charset="-122"/>
                  <a:ea typeface="微软雅黑" panose="020B0503020204020204" pitchFamily="34" charset="-122"/>
                </a:rPr>
                <a:t>专确认被评估资产是否已经获得上述其他专利资产权利人的许可；如果涉及强制许可的，需要确认是否获得国务院专</a:t>
              </a:r>
              <a:endParaRPr lang="zh-CN" altLang="en-US" sz="2400" dirty="0" smtClean="0">
                <a:latin typeface="微软雅黑" panose="020B0503020204020204" pitchFamily="34" charset="-122"/>
                <a:ea typeface="微软雅黑" panose="020B0503020204020204" pitchFamily="34" charset="-122"/>
              </a:endParaRPr>
            </a:p>
            <a:p>
              <a:pPr algn="l"/>
              <a:r>
                <a:rPr lang="zh-CN" altLang="en-US" sz="2400" dirty="0" smtClean="0">
                  <a:latin typeface="微软雅黑" panose="020B0503020204020204" pitchFamily="34" charset="-122"/>
                  <a:ea typeface="微软雅黑" panose="020B0503020204020204" pitchFamily="34" charset="-122"/>
                </a:rPr>
                <a:t>利行政部门批准</a:t>
              </a:r>
              <a:endParaRPr lang="zh-CN" altLang="en-US" sz="2400" dirty="0" smtClean="0">
                <a:latin typeface="微软雅黑" panose="020B0503020204020204" pitchFamily="34" charset="-122"/>
                <a:ea typeface="微软雅黑" panose="020B0503020204020204" pitchFamily="34" charset="-122"/>
              </a:endParaRPr>
            </a:p>
          </p:txBody>
        </p:sp>
        <p:sp>
          <p:nvSpPr>
            <p:cNvPr id="17" name="矩形 4"/>
            <p:cNvSpPr/>
            <p:nvPr>
              <p:custDataLst>
                <p:tags r:id="rId6"/>
              </p:custDataLst>
            </p:nvPr>
          </p:nvSpPr>
          <p:spPr>
            <a:xfrm>
              <a:off x="822757" y="657141"/>
              <a:ext cx="908685" cy="755015"/>
            </a:xfrm>
            <a:custGeom>
              <a:avLst/>
              <a:gdLst/>
              <a:ahLst/>
              <a:cxnLst/>
              <a:rect l="l" t="t" r="r" b="b"/>
              <a:pathLst>
                <a:path w="796316" h="864096">
                  <a:moveTo>
                    <a:pt x="0" y="0"/>
                  </a:moveTo>
                  <a:lnTo>
                    <a:pt x="648072" y="0"/>
                  </a:lnTo>
                  <a:lnTo>
                    <a:pt x="648072" y="328277"/>
                  </a:lnTo>
                  <a:lnTo>
                    <a:pt x="796316" y="432048"/>
                  </a:lnTo>
                  <a:lnTo>
                    <a:pt x="648072" y="535818"/>
                  </a:lnTo>
                  <a:lnTo>
                    <a:pt x="648072" y="864096"/>
                  </a:lnTo>
                  <a:lnTo>
                    <a:pt x="0" y="864096"/>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dirty="0" smtClean="0">
                  <a:latin typeface="Arial" panose="020B0604020202020204" pitchFamily="34" charset="0"/>
                  <a:cs typeface="Arial" panose="020B0604020202020204" pitchFamily="34" charset="0"/>
                </a:rPr>
                <a:t>01</a:t>
              </a:r>
              <a:endParaRPr lang="zh-CN" altLang="en-US" sz="2400" dirty="0">
                <a:latin typeface="Arial" panose="020B0604020202020204" pitchFamily="34" charset="0"/>
                <a:cs typeface="Arial" panose="020B0604020202020204" pitchFamily="34" charset="0"/>
              </a:endParaRPr>
            </a:p>
          </p:txBody>
        </p:sp>
      </p:grpSp>
      <p:grpSp>
        <p:nvGrpSpPr>
          <p:cNvPr id="19" name="组合 18"/>
          <p:cNvGrpSpPr/>
          <p:nvPr/>
        </p:nvGrpSpPr>
        <p:grpSpPr>
          <a:xfrm>
            <a:off x="3110864" y="3068955"/>
            <a:ext cx="8796656" cy="1301750"/>
            <a:chOff x="1463125" y="2564904"/>
            <a:chExt cx="3396907" cy="648072"/>
          </a:xfrm>
        </p:grpSpPr>
        <p:sp>
          <p:nvSpPr>
            <p:cNvPr id="20" name="矩形 6"/>
            <p:cNvSpPr/>
            <p:nvPr>
              <p:custDataLst>
                <p:tags r:id="rId7"/>
              </p:custDataLst>
            </p:nvPr>
          </p:nvSpPr>
          <p:spPr>
            <a:xfrm>
              <a:off x="1755171" y="2564904"/>
              <a:ext cx="3104861" cy="648072"/>
            </a:xfrm>
            <a:custGeom>
              <a:avLst/>
              <a:gdLst>
                <a:gd name="connsiteX0" fmla="*/ 0 w 2736304"/>
                <a:gd name="connsiteY0" fmla="*/ 0 h 864096"/>
                <a:gd name="connsiteX1" fmla="*/ 2736304 w 2736304"/>
                <a:gd name="connsiteY1" fmla="*/ 0 h 864096"/>
                <a:gd name="connsiteX2" fmla="*/ 2736304 w 2736304"/>
                <a:gd name="connsiteY2" fmla="*/ 864096 h 864096"/>
                <a:gd name="connsiteX3" fmla="*/ 0 w 2736304"/>
                <a:gd name="connsiteY3" fmla="*/ 864096 h 864096"/>
                <a:gd name="connsiteX4" fmla="*/ 0 w 2736304"/>
                <a:gd name="connsiteY4" fmla="*/ 0 h 864096"/>
                <a:gd name="connsiteX0-1" fmla="*/ 0 w 2762515"/>
                <a:gd name="connsiteY0-2" fmla="*/ 27856 h 891952"/>
                <a:gd name="connsiteX1-3" fmla="*/ 2736304 w 2762515"/>
                <a:gd name="connsiteY1-4" fmla="*/ 27856 h 891952"/>
                <a:gd name="connsiteX2-5" fmla="*/ 2762515 w 2762515"/>
                <a:gd name="connsiteY2-6" fmla="*/ 0 h 891952"/>
                <a:gd name="connsiteX3-7" fmla="*/ 2736304 w 2762515"/>
                <a:gd name="connsiteY3-8" fmla="*/ 891952 h 891952"/>
                <a:gd name="connsiteX4-9" fmla="*/ 0 w 2762515"/>
                <a:gd name="connsiteY4-10" fmla="*/ 891952 h 891952"/>
                <a:gd name="connsiteX5" fmla="*/ 0 w 2762515"/>
                <a:gd name="connsiteY5" fmla="*/ 27856 h 891952"/>
                <a:gd name="connsiteX0-11" fmla="*/ 0 w 2736304"/>
                <a:gd name="connsiteY0-12" fmla="*/ 0 h 864096"/>
                <a:gd name="connsiteX1-13" fmla="*/ 2736304 w 2736304"/>
                <a:gd name="connsiteY1-14" fmla="*/ 0 h 864096"/>
                <a:gd name="connsiteX2-15" fmla="*/ 2544800 w 2736304"/>
                <a:gd name="connsiteY2-16" fmla="*/ 393059 h 864096"/>
                <a:gd name="connsiteX3-17" fmla="*/ 2736304 w 2736304"/>
                <a:gd name="connsiteY3-18" fmla="*/ 864096 h 864096"/>
                <a:gd name="connsiteX4-19" fmla="*/ 0 w 2736304"/>
                <a:gd name="connsiteY4-20" fmla="*/ 864096 h 864096"/>
                <a:gd name="connsiteX5-21" fmla="*/ 0 w 2736304"/>
                <a:gd name="connsiteY5-22" fmla="*/ 0 h 864096"/>
                <a:gd name="connsiteX0-23" fmla="*/ 0 w 2736304"/>
                <a:gd name="connsiteY0-24" fmla="*/ 0 h 864096"/>
                <a:gd name="connsiteX1-25" fmla="*/ 2736304 w 2736304"/>
                <a:gd name="connsiteY1-26" fmla="*/ 0 h 864096"/>
                <a:gd name="connsiteX2-27" fmla="*/ 2544800 w 2736304"/>
                <a:gd name="connsiteY2-28" fmla="*/ 465631 h 864096"/>
                <a:gd name="connsiteX3-29" fmla="*/ 2736304 w 2736304"/>
                <a:gd name="connsiteY3-30" fmla="*/ 864096 h 864096"/>
                <a:gd name="connsiteX4-31" fmla="*/ 0 w 2736304"/>
                <a:gd name="connsiteY4-32" fmla="*/ 864096 h 864096"/>
                <a:gd name="connsiteX5-33" fmla="*/ 0 w 2736304"/>
                <a:gd name="connsiteY5-34" fmla="*/ 0 h 86409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2736304" h="864096">
                  <a:moveTo>
                    <a:pt x="0" y="0"/>
                  </a:moveTo>
                  <a:lnTo>
                    <a:pt x="2736304" y="0"/>
                  </a:lnTo>
                  <a:lnTo>
                    <a:pt x="2544800" y="465631"/>
                  </a:lnTo>
                  <a:lnTo>
                    <a:pt x="2736304" y="864096"/>
                  </a:lnTo>
                  <a:lnTo>
                    <a:pt x="0" y="864096"/>
                  </a:lnTo>
                  <a:lnTo>
                    <a:pt x="0" y="0"/>
                  </a:ln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400" dirty="0" smtClean="0">
                  <a:latin typeface="微软雅黑" panose="020B0503020204020204" pitchFamily="34" charset="-122"/>
                  <a:ea typeface="微软雅黑" panose="020B0503020204020204" pitchFamily="34" charset="-122"/>
                </a:rPr>
                <a:t>需要将其他专利资产或专有技术资产等的贡献进行恰当</a:t>
              </a:r>
              <a:endParaRPr lang="zh-CN" altLang="en-US" sz="2400" dirty="0" smtClean="0">
                <a:latin typeface="微软雅黑" panose="020B0503020204020204" pitchFamily="34" charset="-122"/>
                <a:ea typeface="微软雅黑" panose="020B0503020204020204" pitchFamily="34" charset="-122"/>
              </a:endParaRPr>
            </a:p>
            <a:p>
              <a:pPr algn="l"/>
              <a:r>
                <a:rPr lang="zh-CN" altLang="en-US" sz="2400" dirty="0" smtClean="0">
                  <a:latin typeface="微软雅黑" panose="020B0503020204020204" pitchFamily="34" charset="-122"/>
                  <a:ea typeface="微软雅黑" panose="020B0503020204020204" pitchFamily="34" charset="-122"/>
                </a:rPr>
                <a:t>的扣除</a:t>
              </a:r>
              <a:endParaRPr lang="zh-CN" altLang="en-US" sz="2400" dirty="0" smtClean="0">
                <a:latin typeface="微软雅黑" panose="020B0503020204020204" pitchFamily="34" charset="-122"/>
                <a:ea typeface="微软雅黑" panose="020B0503020204020204" pitchFamily="34" charset="-122"/>
              </a:endParaRPr>
            </a:p>
          </p:txBody>
        </p:sp>
        <p:sp>
          <p:nvSpPr>
            <p:cNvPr id="21" name="矩形 4"/>
            <p:cNvSpPr/>
            <p:nvPr>
              <p:custDataLst>
                <p:tags r:id="rId8"/>
              </p:custDataLst>
            </p:nvPr>
          </p:nvSpPr>
          <p:spPr>
            <a:xfrm>
              <a:off x="1463125" y="2672705"/>
              <a:ext cx="364383" cy="415398"/>
            </a:xfrm>
            <a:custGeom>
              <a:avLst/>
              <a:gdLst/>
              <a:ahLst/>
              <a:cxnLst/>
              <a:rect l="l" t="t" r="r" b="b"/>
              <a:pathLst>
                <a:path w="796316" h="864096">
                  <a:moveTo>
                    <a:pt x="0" y="0"/>
                  </a:moveTo>
                  <a:lnTo>
                    <a:pt x="648072" y="0"/>
                  </a:lnTo>
                  <a:lnTo>
                    <a:pt x="648072" y="328277"/>
                  </a:lnTo>
                  <a:lnTo>
                    <a:pt x="796316" y="432048"/>
                  </a:lnTo>
                  <a:lnTo>
                    <a:pt x="648072" y="535818"/>
                  </a:lnTo>
                  <a:lnTo>
                    <a:pt x="648072" y="864096"/>
                  </a:lnTo>
                  <a:lnTo>
                    <a:pt x="0" y="864096"/>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dirty="0" smtClean="0">
                  <a:latin typeface="Arial" panose="020B0604020202020204" pitchFamily="34" charset="0"/>
                  <a:cs typeface="Arial" panose="020B0604020202020204" pitchFamily="34" charset="0"/>
                </a:rPr>
                <a:t>02</a:t>
              </a:r>
              <a:endParaRPr lang="zh-CN" altLang="en-US" sz="2400" dirty="0">
                <a:latin typeface="Arial" panose="020B0604020202020204" pitchFamily="34" charset="0"/>
                <a:cs typeface="Arial" panose="020B0604020202020204" pitchFamily="34" charset="0"/>
              </a:endParaRPr>
            </a:p>
          </p:txBody>
        </p:sp>
      </p:grpSp>
      <p:grpSp>
        <p:nvGrpSpPr>
          <p:cNvPr id="23" name="组合 22"/>
          <p:cNvGrpSpPr/>
          <p:nvPr/>
        </p:nvGrpSpPr>
        <p:grpSpPr>
          <a:xfrm>
            <a:off x="3078773" y="4976986"/>
            <a:ext cx="8968740" cy="1566545"/>
            <a:chOff x="682515" y="4653136"/>
            <a:chExt cx="8968740" cy="1566545"/>
          </a:xfrm>
        </p:grpSpPr>
        <p:sp>
          <p:nvSpPr>
            <p:cNvPr id="24" name="矩形 6"/>
            <p:cNvSpPr/>
            <p:nvPr>
              <p:custDataLst>
                <p:tags r:id="rId9"/>
              </p:custDataLst>
            </p:nvPr>
          </p:nvSpPr>
          <p:spPr>
            <a:xfrm>
              <a:off x="1417845" y="4653136"/>
              <a:ext cx="8233410" cy="1566545"/>
            </a:xfrm>
            <a:custGeom>
              <a:avLst/>
              <a:gdLst>
                <a:gd name="connsiteX0" fmla="*/ 0 w 2736304"/>
                <a:gd name="connsiteY0" fmla="*/ 0 h 864096"/>
                <a:gd name="connsiteX1" fmla="*/ 2736304 w 2736304"/>
                <a:gd name="connsiteY1" fmla="*/ 0 h 864096"/>
                <a:gd name="connsiteX2" fmla="*/ 2736304 w 2736304"/>
                <a:gd name="connsiteY2" fmla="*/ 864096 h 864096"/>
                <a:gd name="connsiteX3" fmla="*/ 0 w 2736304"/>
                <a:gd name="connsiteY3" fmla="*/ 864096 h 864096"/>
                <a:gd name="connsiteX4" fmla="*/ 0 w 2736304"/>
                <a:gd name="connsiteY4" fmla="*/ 0 h 864096"/>
                <a:gd name="connsiteX0-1" fmla="*/ 0 w 2762515"/>
                <a:gd name="connsiteY0-2" fmla="*/ 27856 h 891952"/>
                <a:gd name="connsiteX1-3" fmla="*/ 2736304 w 2762515"/>
                <a:gd name="connsiteY1-4" fmla="*/ 27856 h 891952"/>
                <a:gd name="connsiteX2-5" fmla="*/ 2762515 w 2762515"/>
                <a:gd name="connsiteY2-6" fmla="*/ 0 h 891952"/>
                <a:gd name="connsiteX3-7" fmla="*/ 2736304 w 2762515"/>
                <a:gd name="connsiteY3-8" fmla="*/ 891952 h 891952"/>
                <a:gd name="connsiteX4-9" fmla="*/ 0 w 2762515"/>
                <a:gd name="connsiteY4-10" fmla="*/ 891952 h 891952"/>
                <a:gd name="connsiteX5" fmla="*/ 0 w 2762515"/>
                <a:gd name="connsiteY5" fmla="*/ 27856 h 891952"/>
                <a:gd name="connsiteX0-11" fmla="*/ 0 w 2736304"/>
                <a:gd name="connsiteY0-12" fmla="*/ 0 h 864096"/>
                <a:gd name="connsiteX1-13" fmla="*/ 2736304 w 2736304"/>
                <a:gd name="connsiteY1-14" fmla="*/ 0 h 864096"/>
                <a:gd name="connsiteX2-15" fmla="*/ 2544800 w 2736304"/>
                <a:gd name="connsiteY2-16" fmla="*/ 393059 h 864096"/>
                <a:gd name="connsiteX3-17" fmla="*/ 2736304 w 2736304"/>
                <a:gd name="connsiteY3-18" fmla="*/ 864096 h 864096"/>
                <a:gd name="connsiteX4-19" fmla="*/ 0 w 2736304"/>
                <a:gd name="connsiteY4-20" fmla="*/ 864096 h 864096"/>
                <a:gd name="connsiteX5-21" fmla="*/ 0 w 2736304"/>
                <a:gd name="connsiteY5-22" fmla="*/ 0 h 864096"/>
                <a:gd name="connsiteX0-23" fmla="*/ 0 w 2736304"/>
                <a:gd name="connsiteY0-24" fmla="*/ 0 h 864096"/>
                <a:gd name="connsiteX1-25" fmla="*/ 2736304 w 2736304"/>
                <a:gd name="connsiteY1-26" fmla="*/ 0 h 864096"/>
                <a:gd name="connsiteX2-27" fmla="*/ 2544800 w 2736304"/>
                <a:gd name="connsiteY2-28" fmla="*/ 465631 h 864096"/>
                <a:gd name="connsiteX3-29" fmla="*/ 2736304 w 2736304"/>
                <a:gd name="connsiteY3-30" fmla="*/ 864096 h 864096"/>
                <a:gd name="connsiteX4-31" fmla="*/ 0 w 2736304"/>
                <a:gd name="connsiteY4-32" fmla="*/ 864096 h 864096"/>
                <a:gd name="connsiteX5-33" fmla="*/ 0 w 2736304"/>
                <a:gd name="connsiteY5-34" fmla="*/ 0 h 86409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2736304" h="864096">
                  <a:moveTo>
                    <a:pt x="0" y="0"/>
                  </a:moveTo>
                  <a:lnTo>
                    <a:pt x="2736304" y="0"/>
                  </a:lnTo>
                  <a:lnTo>
                    <a:pt x="2544800" y="465631"/>
                  </a:lnTo>
                  <a:lnTo>
                    <a:pt x="2736304" y="864096"/>
                  </a:lnTo>
                  <a:lnTo>
                    <a:pt x="0" y="864096"/>
                  </a:lnTo>
                  <a:lnTo>
                    <a:pt x="0" y="0"/>
                  </a:ln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400" dirty="0" smtClean="0">
                  <a:latin typeface="微软雅黑" panose="020B0503020204020204" pitchFamily="34" charset="-122"/>
                  <a:ea typeface="微软雅黑" panose="020B0503020204020204" pitchFamily="34" charset="-122"/>
                </a:rPr>
                <a:t>对于专利资产实施中尚需要支出的其他费用要作为一项</a:t>
              </a:r>
              <a:endParaRPr lang="zh-CN" altLang="en-US" sz="2400" dirty="0" smtClean="0">
                <a:latin typeface="微软雅黑" panose="020B0503020204020204" pitchFamily="34" charset="-122"/>
                <a:ea typeface="微软雅黑" panose="020B0503020204020204" pitchFamily="34" charset="-122"/>
              </a:endParaRPr>
            </a:p>
            <a:p>
              <a:pPr algn="l"/>
              <a:r>
                <a:rPr lang="zh-CN" altLang="en-US" sz="2400" dirty="0" smtClean="0">
                  <a:latin typeface="微软雅黑" panose="020B0503020204020204" pitchFamily="34" charset="-122"/>
                  <a:ea typeface="微软雅黑" panose="020B0503020204020204" pitchFamily="34" charset="-122"/>
                </a:rPr>
                <a:t>现金流出考虑</a:t>
              </a:r>
              <a:endParaRPr lang="zh-CN" altLang="en-US" sz="2400" dirty="0" smtClean="0">
                <a:latin typeface="微软雅黑" panose="020B0503020204020204" pitchFamily="34" charset="-122"/>
                <a:ea typeface="微软雅黑" panose="020B0503020204020204" pitchFamily="34" charset="-122"/>
              </a:endParaRPr>
            </a:p>
          </p:txBody>
        </p:sp>
        <p:sp>
          <p:nvSpPr>
            <p:cNvPr id="25" name="矩形 4"/>
            <p:cNvSpPr/>
            <p:nvPr>
              <p:custDataLst>
                <p:tags r:id="rId10"/>
              </p:custDataLst>
            </p:nvPr>
          </p:nvSpPr>
          <p:spPr>
            <a:xfrm>
              <a:off x="682515" y="5013181"/>
              <a:ext cx="861060" cy="749300"/>
            </a:xfrm>
            <a:custGeom>
              <a:avLst/>
              <a:gdLst/>
              <a:ahLst/>
              <a:cxnLst/>
              <a:rect l="l" t="t" r="r" b="b"/>
              <a:pathLst>
                <a:path w="796316" h="864096">
                  <a:moveTo>
                    <a:pt x="0" y="0"/>
                  </a:moveTo>
                  <a:lnTo>
                    <a:pt x="648072" y="0"/>
                  </a:lnTo>
                  <a:lnTo>
                    <a:pt x="648072" y="328277"/>
                  </a:lnTo>
                  <a:lnTo>
                    <a:pt x="796316" y="432048"/>
                  </a:lnTo>
                  <a:lnTo>
                    <a:pt x="648072" y="535818"/>
                  </a:lnTo>
                  <a:lnTo>
                    <a:pt x="648072" y="864096"/>
                  </a:lnTo>
                  <a:lnTo>
                    <a:pt x="0" y="864096"/>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dirty="0" smtClean="0">
                  <a:latin typeface="Arial" panose="020B0604020202020204" pitchFamily="34" charset="0"/>
                  <a:cs typeface="Arial" panose="020B0604020202020204" pitchFamily="34" charset="0"/>
                </a:rPr>
                <a:t>03</a:t>
              </a:r>
              <a:endParaRPr lang="zh-CN" altLang="en-US" sz="2400" dirty="0">
                <a:latin typeface="Arial" panose="020B0604020202020204" pitchFamily="34" charset="0"/>
                <a:cs typeface="Arial" panose="020B0604020202020204" pitchFamily="34" charset="0"/>
              </a:endParaRPr>
            </a:p>
          </p:txBody>
        </p:sp>
      </p:grpSp>
    </p:spTree>
  </p:cSld>
  <p:clrMapOvr>
    <a:masterClrMapping/>
  </p:clrMapOvr>
  <p:transition spd="slow">
    <p:push dir="u"/>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2" name="TextBox 10"/>
          <p:cNvSpPr/>
          <p:nvPr>
            <p:custDataLst>
              <p:tags r:id="rId1"/>
            </p:custDataLst>
          </p:nvPr>
        </p:nvSpPr>
        <p:spPr>
          <a:xfrm>
            <a:off x="1778635" y="981075"/>
            <a:ext cx="680085"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需要关注的“价值”问题</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2"/>
            </p:custDataLst>
          </p:nvPr>
        </p:nvSpPr>
        <p:spPr>
          <a:xfrm>
            <a:off x="834708" y="1307626"/>
            <a:ext cx="649287" cy="4831080"/>
          </a:xfrm>
          <a:prstGeom prst="rect">
            <a:avLst/>
          </a:prstGeom>
          <a:noFill/>
          <a:ln w="9525">
            <a:noFill/>
          </a:ln>
        </p:spPr>
        <p:txBody>
          <a:bodyPr lIns="144000" rIns="72000" anchor="ctr" anchorCtr="0">
            <a:sp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专利资产评估的注意事项</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2" name="组合 11"/>
          <p:cNvGrpSpPr/>
          <p:nvPr/>
        </p:nvGrpSpPr>
        <p:grpSpPr>
          <a:xfrm>
            <a:off x="3107358" y="1196886"/>
            <a:ext cx="8966835" cy="3446145"/>
            <a:chOff x="1043608" y="692696"/>
            <a:chExt cx="8966835" cy="3446145"/>
          </a:xfrm>
        </p:grpSpPr>
        <p:sp>
          <p:nvSpPr>
            <p:cNvPr id="5" name="TextBox 2"/>
            <p:cNvSpPr txBox="1"/>
            <p:nvPr>
              <p:custDataLst>
                <p:tags r:id="rId3"/>
              </p:custDataLst>
            </p:nvPr>
          </p:nvSpPr>
          <p:spPr>
            <a:xfrm>
              <a:off x="1079803" y="2384971"/>
              <a:ext cx="8930640" cy="1753870"/>
            </a:xfrm>
            <a:prstGeom prst="rect">
              <a:avLst/>
            </a:prstGeom>
            <a:noFill/>
          </p:spPr>
          <p:txBody>
            <a:bodyPr wrap="square" rtlCol="0">
              <a:noAutofit/>
            </a:bodyPr>
            <a:p>
              <a:pPr algn="just" fontAlgn="auto">
                <a:spcBef>
                  <a:spcPts val="0"/>
                </a:spcBef>
                <a:spcAft>
                  <a:spcPts val="0"/>
                </a:spcAft>
              </a:pPr>
              <a:r>
                <a:rPr lang="zh-CN" altLang="en-US" sz="2800" dirty="0" smtClean="0">
                  <a:latin typeface="黑体" panose="02010609060101010101" charset="-122"/>
                  <a:ea typeface="黑体" panose="02010609060101010101" charset="-122"/>
                </a:rPr>
                <a:t>对专利资产价值的评估仅涉及专利资产的经济价值</a:t>
              </a:r>
              <a:endParaRPr lang="zh-CN" altLang="en-US" sz="2800" dirty="0" smtClean="0">
                <a:latin typeface="黑体" panose="02010609060101010101" charset="-122"/>
                <a:ea typeface="黑体" panose="02010609060101010101" charset="-122"/>
              </a:endParaRPr>
            </a:p>
            <a:p>
              <a:pPr algn="just" fontAlgn="auto">
                <a:spcBef>
                  <a:spcPts val="0"/>
                </a:spcBef>
                <a:spcAft>
                  <a:spcPts val="0"/>
                </a:spcAft>
              </a:pPr>
              <a:endParaRPr lang="zh-CN" altLang="en-US" sz="2800" dirty="0" smtClean="0">
                <a:latin typeface="黑体" panose="02010609060101010101" charset="-122"/>
                <a:ea typeface="黑体" panose="02010609060101010101" charset="-122"/>
              </a:endParaRPr>
            </a:p>
            <a:p>
              <a:pPr algn="just" fontAlgn="auto">
                <a:spcBef>
                  <a:spcPts val="0"/>
                </a:spcBef>
                <a:spcAft>
                  <a:spcPts val="0"/>
                </a:spcAft>
              </a:pPr>
              <a:r>
                <a:rPr lang="zh-CN" altLang="en-US" sz="2800" dirty="0" smtClean="0">
                  <a:latin typeface="黑体" panose="02010609060101010101" charset="-122"/>
                  <a:ea typeface="黑体" panose="02010609060101010101" charset="-122"/>
                </a:rPr>
                <a:t>不应该包括其他领域的“价值”</a:t>
              </a:r>
              <a:endParaRPr lang="zh-CN" altLang="en-US" sz="2800" dirty="0" smtClean="0">
                <a:latin typeface="黑体" panose="02010609060101010101" charset="-122"/>
                <a:ea typeface="黑体" panose="02010609060101010101" charset="-122"/>
              </a:endParaRPr>
            </a:p>
            <a:p>
              <a:pPr algn="just" fontAlgn="auto">
                <a:spcBef>
                  <a:spcPts val="0"/>
                </a:spcBef>
                <a:spcAft>
                  <a:spcPts val="0"/>
                </a:spcAft>
              </a:pPr>
              <a:endParaRPr lang="zh-CN" altLang="en-US" sz="2800" dirty="0" smtClean="0">
                <a:latin typeface="黑体" panose="02010609060101010101" charset="-122"/>
                <a:ea typeface="黑体" panose="02010609060101010101" charset="-122"/>
              </a:endParaRPr>
            </a:p>
            <a:p>
              <a:pPr algn="just" fontAlgn="auto">
                <a:spcBef>
                  <a:spcPts val="0"/>
                </a:spcBef>
                <a:spcAft>
                  <a:spcPts val="0"/>
                </a:spcAft>
              </a:pPr>
              <a:r>
                <a:rPr lang="zh-CN" altLang="en-US" sz="2800" dirty="0" smtClean="0">
                  <a:latin typeface="黑体" panose="02010609060101010101" charset="-122"/>
                  <a:ea typeface="黑体" panose="02010609060101010101" charset="-122"/>
                </a:rPr>
                <a:t>如军事、国家安全、科技发展等领域的“价值”。</a:t>
              </a:r>
              <a:endParaRPr lang="zh-CN" altLang="en-US" sz="2800" dirty="0" smtClean="0">
                <a:latin typeface="黑体" panose="02010609060101010101" charset="-122"/>
                <a:ea typeface="黑体" panose="02010609060101010101" charset="-122"/>
              </a:endParaRPr>
            </a:p>
          </p:txBody>
        </p:sp>
        <p:sp>
          <p:nvSpPr>
            <p:cNvPr id="7" name="TextBox 3"/>
            <p:cNvSpPr txBox="1"/>
            <p:nvPr>
              <p:custDataLst>
                <p:tags r:id="rId4"/>
              </p:custDataLst>
            </p:nvPr>
          </p:nvSpPr>
          <p:spPr>
            <a:xfrm>
              <a:off x="1043608" y="692696"/>
              <a:ext cx="1677035" cy="768350"/>
            </a:xfrm>
            <a:prstGeom prst="rect">
              <a:avLst/>
            </a:prstGeom>
            <a:noFill/>
          </p:spPr>
          <p:txBody>
            <a:bodyPr wrap="none" rtlCol="0">
              <a:spAutoFit/>
            </a:bodyPr>
            <a:p>
              <a:pPr fontAlgn="auto">
                <a:spcBef>
                  <a:spcPts val="0"/>
                </a:spcBef>
                <a:spcAft>
                  <a:spcPts val="0"/>
                </a:spcAft>
              </a:pPr>
              <a:r>
                <a:rPr lang="en-US" altLang="zh-CN" sz="3200" dirty="0" smtClean="0">
                  <a:solidFill>
                    <a:srgbClr val="F79646"/>
                  </a:solidFill>
                  <a:effectLst>
                    <a:glow rad="139700">
                      <a:prstClr val="white">
                        <a:alpha val="40000"/>
                      </a:prstClr>
                    </a:glow>
                  </a:effectLst>
                  <a:latin typeface="Andy" pitchFamily="66" charset="0"/>
                  <a:ea typeface="微软雅黑" panose="020B0503020204020204" pitchFamily="34" charset="-122"/>
                </a:rPr>
                <a:t>Part </a:t>
              </a:r>
              <a:r>
                <a:rPr lang="en-US" altLang="zh-CN" sz="4400" dirty="0" smtClean="0">
                  <a:solidFill>
                    <a:srgbClr val="F79646"/>
                  </a:solidFill>
                  <a:effectLst>
                    <a:glow rad="139700">
                      <a:prstClr val="white">
                        <a:alpha val="40000"/>
                      </a:prstClr>
                    </a:glow>
                  </a:effectLst>
                  <a:latin typeface="Andy" pitchFamily="66" charset="0"/>
                  <a:ea typeface="微软雅黑" panose="020B0503020204020204" pitchFamily="34" charset="-122"/>
                </a:rPr>
                <a:t>1</a:t>
              </a:r>
              <a:endParaRPr lang="en-US" sz="4400" dirty="0">
                <a:solidFill>
                  <a:srgbClr val="F79646"/>
                </a:solidFill>
                <a:effectLst>
                  <a:glow rad="139700">
                    <a:prstClr val="white">
                      <a:alpha val="40000"/>
                    </a:prstClr>
                  </a:glow>
                </a:effectLst>
                <a:latin typeface="Andy" pitchFamily="66" charset="0"/>
                <a:ea typeface="微软雅黑" panose="020B0503020204020204" pitchFamily="34" charset="-122"/>
              </a:endParaRPr>
            </a:p>
          </p:txBody>
        </p:sp>
      </p:grpSp>
    </p:spTree>
  </p:cSld>
  <p:clrMapOvr>
    <a:masterClrMapping/>
  </p:clrMapOvr>
  <p:transition spd="slow">
    <p:push dir="u"/>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18446" name="矩形 6"/>
          <p:cNvSpPr/>
          <p:nvPr>
            <p:custDataLst>
              <p:tags r:id="rId1"/>
            </p:custDataLst>
          </p:nvPr>
        </p:nvSpPr>
        <p:spPr>
          <a:xfrm>
            <a:off x="9048115" y="4797108"/>
            <a:ext cx="1554480" cy="645160"/>
          </a:xfrm>
          <a:prstGeom prst="rect">
            <a:avLst/>
          </a:prstGeom>
          <a:noFill/>
          <a:ln w="9525">
            <a:noFill/>
          </a:ln>
        </p:spPr>
        <p:txBody>
          <a:bodyPr wrap="non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829310" y="765175"/>
            <a:ext cx="680085"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专利资产评估的注意事项</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3"/>
            </p:custDataLst>
          </p:nvPr>
        </p:nvSpPr>
        <p:spPr>
          <a:xfrm>
            <a:off x="1682750" y="1557020"/>
            <a:ext cx="1156335" cy="4556125"/>
          </a:xfrm>
          <a:prstGeom prst="rect">
            <a:avLst/>
          </a:prstGeom>
          <a:noFill/>
          <a:ln w="9525">
            <a:noFill/>
          </a:ln>
        </p:spPr>
        <p:txBody>
          <a:bodyPr wrap="square" lIns="144000" rIns="72000" anchor="ctr" anchorCtr="0">
            <a:no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质押目的的专利资产评估问题</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6"/>
          <p:cNvSpPr/>
          <p:nvPr>
            <p:custDataLst>
              <p:tags r:id="rId4"/>
            </p:custDataLst>
          </p:nvPr>
        </p:nvSpPr>
        <p:spPr>
          <a:xfrm>
            <a:off x="9175115" y="4924108"/>
            <a:ext cx="1554480" cy="645160"/>
          </a:xfrm>
          <a:prstGeom prst="rect">
            <a:avLst/>
          </a:prstGeom>
          <a:noFill/>
          <a:ln w="9525">
            <a:noFill/>
          </a:ln>
        </p:spPr>
        <p:txBody>
          <a:bodyPr wrap="non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5" name="组合 14"/>
          <p:cNvGrpSpPr/>
          <p:nvPr/>
        </p:nvGrpSpPr>
        <p:grpSpPr>
          <a:xfrm>
            <a:off x="3102903" y="1304206"/>
            <a:ext cx="8989695" cy="1397635"/>
            <a:chOff x="822757" y="332656"/>
            <a:chExt cx="8989695" cy="1397635"/>
          </a:xfrm>
        </p:grpSpPr>
        <p:sp>
          <p:nvSpPr>
            <p:cNvPr id="16" name="矩形 6"/>
            <p:cNvSpPr/>
            <p:nvPr>
              <p:custDataLst>
                <p:tags r:id="rId5"/>
              </p:custDataLst>
            </p:nvPr>
          </p:nvSpPr>
          <p:spPr>
            <a:xfrm>
              <a:off x="1533957" y="332656"/>
              <a:ext cx="8278495" cy="1397635"/>
            </a:xfrm>
            <a:custGeom>
              <a:avLst/>
              <a:gdLst>
                <a:gd name="connsiteX0" fmla="*/ 0 w 2736304"/>
                <a:gd name="connsiteY0" fmla="*/ 0 h 864096"/>
                <a:gd name="connsiteX1" fmla="*/ 2736304 w 2736304"/>
                <a:gd name="connsiteY1" fmla="*/ 0 h 864096"/>
                <a:gd name="connsiteX2" fmla="*/ 2736304 w 2736304"/>
                <a:gd name="connsiteY2" fmla="*/ 864096 h 864096"/>
                <a:gd name="connsiteX3" fmla="*/ 0 w 2736304"/>
                <a:gd name="connsiteY3" fmla="*/ 864096 h 864096"/>
                <a:gd name="connsiteX4" fmla="*/ 0 w 2736304"/>
                <a:gd name="connsiteY4" fmla="*/ 0 h 864096"/>
                <a:gd name="connsiteX0-1" fmla="*/ 0 w 2762515"/>
                <a:gd name="connsiteY0-2" fmla="*/ 27856 h 891952"/>
                <a:gd name="connsiteX1-3" fmla="*/ 2736304 w 2762515"/>
                <a:gd name="connsiteY1-4" fmla="*/ 27856 h 891952"/>
                <a:gd name="connsiteX2-5" fmla="*/ 2762515 w 2762515"/>
                <a:gd name="connsiteY2-6" fmla="*/ 0 h 891952"/>
                <a:gd name="connsiteX3-7" fmla="*/ 2736304 w 2762515"/>
                <a:gd name="connsiteY3-8" fmla="*/ 891952 h 891952"/>
                <a:gd name="connsiteX4-9" fmla="*/ 0 w 2762515"/>
                <a:gd name="connsiteY4-10" fmla="*/ 891952 h 891952"/>
                <a:gd name="connsiteX5" fmla="*/ 0 w 2762515"/>
                <a:gd name="connsiteY5" fmla="*/ 27856 h 891952"/>
                <a:gd name="connsiteX0-11" fmla="*/ 0 w 2736304"/>
                <a:gd name="connsiteY0-12" fmla="*/ 0 h 864096"/>
                <a:gd name="connsiteX1-13" fmla="*/ 2736304 w 2736304"/>
                <a:gd name="connsiteY1-14" fmla="*/ 0 h 864096"/>
                <a:gd name="connsiteX2-15" fmla="*/ 2544800 w 2736304"/>
                <a:gd name="connsiteY2-16" fmla="*/ 393059 h 864096"/>
                <a:gd name="connsiteX3-17" fmla="*/ 2736304 w 2736304"/>
                <a:gd name="connsiteY3-18" fmla="*/ 864096 h 864096"/>
                <a:gd name="connsiteX4-19" fmla="*/ 0 w 2736304"/>
                <a:gd name="connsiteY4-20" fmla="*/ 864096 h 864096"/>
                <a:gd name="connsiteX5-21" fmla="*/ 0 w 2736304"/>
                <a:gd name="connsiteY5-22" fmla="*/ 0 h 864096"/>
                <a:gd name="connsiteX0-23" fmla="*/ 0 w 2736304"/>
                <a:gd name="connsiteY0-24" fmla="*/ 0 h 864096"/>
                <a:gd name="connsiteX1-25" fmla="*/ 2736304 w 2736304"/>
                <a:gd name="connsiteY1-26" fmla="*/ 0 h 864096"/>
                <a:gd name="connsiteX2-27" fmla="*/ 2544800 w 2736304"/>
                <a:gd name="connsiteY2-28" fmla="*/ 465631 h 864096"/>
                <a:gd name="connsiteX3-29" fmla="*/ 2736304 w 2736304"/>
                <a:gd name="connsiteY3-30" fmla="*/ 864096 h 864096"/>
                <a:gd name="connsiteX4-31" fmla="*/ 0 w 2736304"/>
                <a:gd name="connsiteY4-32" fmla="*/ 864096 h 864096"/>
                <a:gd name="connsiteX5-33" fmla="*/ 0 w 2736304"/>
                <a:gd name="connsiteY5-34" fmla="*/ 0 h 86409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2736304" h="864096">
                  <a:moveTo>
                    <a:pt x="0" y="0"/>
                  </a:moveTo>
                  <a:lnTo>
                    <a:pt x="2736304" y="0"/>
                  </a:lnTo>
                  <a:lnTo>
                    <a:pt x="2544800" y="465631"/>
                  </a:lnTo>
                  <a:lnTo>
                    <a:pt x="2736304" y="864096"/>
                  </a:lnTo>
                  <a:lnTo>
                    <a:pt x="0" y="864096"/>
                  </a:lnTo>
                  <a:lnTo>
                    <a:pt x="0" y="0"/>
                  </a:ln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400" dirty="0" smtClean="0">
                  <a:latin typeface="微软雅黑" panose="020B0503020204020204" pitchFamily="34" charset="-122"/>
                  <a:ea typeface="微软雅黑" panose="020B0503020204020204" pitchFamily="34" charset="-122"/>
                </a:rPr>
                <a:t>可以用于质押的专利资产权利类型</a:t>
              </a:r>
              <a:r>
                <a:rPr lang="en-US" altLang="zh-CN" sz="2400" dirty="0" smtClean="0">
                  <a:latin typeface="微软雅黑" panose="020B0503020204020204" pitchFamily="34" charset="-122"/>
                  <a:ea typeface="微软雅黑" panose="020B0503020204020204" pitchFamily="34" charset="-122"/>
                </a:rPr>
                <a:t>,</a:t>
              </a:r>
              <a:endParaRPr lang="en-US" altLang="zh-CN" sz="2400" dirty="0" smtClean="0">
                <a:latin typeface="微软雅黑" panose="020B0503020204020204" pitchFamily="34" charset="-122"/>
                <a:ea typeface="微软雅黑" panose="020B0503020204020204" pitchFamily="34" charset="-122"/>
              </a:endParaRPr>
            </a:p>
            <a:p>
              <a:pPr algn="l"/>
              <a:r>
                <a:rPr lang="en-US" altLang="zh-CN" sz="2400" dirty="0" smtClean="0">
                  <a:latin typeface="微软雅黑" panose="020B0503020204020204" pitchFamily="34" charset="-122"/>
                  <a:ea typeface="微软雅黑" panose="020B0503020204020204" pitchFamily="34" charset="-122"/>
                </a:rPr>
                <a:t>所有权质押和收益权的质押</a:t>
              </a:r>
              <a:endParaRPr lang="en-US" altLang="zh-CN" sz="2400" dirty="0" smtClean="0">
                <a:latin typeface="微软雅黑" panose="020B0503020204020204" pitchFamily="34" charset="-122"/>
                <a:ea typeface="微软雅黑" panose="020B0503020204020204" pitchFamily="34" charset="-122"/>
              </a:endParaRPr>
            </a:p>
          </p:txBody>
        </p:sp>
        <p:sp>
          <p:nvSpPr>
            <p:cNvPr id="17" name="矩形 4"/>
            <p:cNvSpPr/>
            <p:nvPr>
              <p:custDataLst>
                <p:tags r:id="rId6"/>
              </p:custDataLst>
            </p:nvPr>
          </p:nvSpPr>
          <p:spPr>
            <a:xfrm>
              <a:off x="822757" y="657141"/>
              <a:ext cx="908685" cy="755015"/>
            </a:xfrm>
            <a:custGeom>
              <a:avLst/>
              <a:gdLst/>
              <a:ahLst/>
              <a:cxnLst/>
              <a:rect l="l" t="t" r="r" b="b"/>
              <a:pathLst>
                <a:path w="796316" h="864096">
                  <a:moveTo>
                    <a:pt x="0" y="0"/>
                  </a:moveTo>
                  <a:lnTo>
                    <a:pt x="648072" y="0"/>
                  </a:lnTo>
                  <a:lnTo>
                    <a:pt x="648072" y="328277"/>
                  </a:lnTo>
                  <a:lnTo>
                    <a:pt x="796316" y="432048"/>
                  </a:lnTo>
                  <a:lnTo>
                    <a:pt x="648072" y="535818"/>
                  </a:lnTo>
                  <a:lnTo>
                    <a:pt x="648072" y="864096"/>
                  </a:lnTo>
                  <a:lnTo>
                    <a:pt x="0" y="864096"/>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dirty="0" smtClean="0">
                  <a:latin typeface="Arial" panose="020B0604020202020204" pitchFamily="34" charset="0"/>
                  <a:cs typeface="Arial" panose="020B0604020202020204" pitchFamily="34" charset="0"/>
                </a:rPr>
                <a:t>01</a:t>
              </a:r>
              <a:endParaRPr lang="zh-CN" altLang="en-US" sz="2400" dirty="0">
                <a:latin typeface="Arial" panose="020B0604020202020204" pitchFamily="34" charset="0"/>
                <a:cs typeface="Arial" panose="020B0604020202020204" pitchFamily="34" charset="0"/>
              </a:endParaRPr>
            </a:p>
          </p:txBody>
        </p:sp>
      </p:grpSp>
      <p:grpSp>
        <p:nvGrpSpPr>
          <p:cNvPr id="19" name="组合 18"/>
          <p:cNvGrpSpPr/>
          <p:nvPr/>
        </p:nvGrpSpPr>
        <p:grpSpPr>
          <a:xfrm>
            <a:off x="3110864" y="3068955"/>
            <a:ext cx="8796656" cy="1301750"/>
            <a:chOff x="1463125" y="2564904"/>
            <a:chExt cx="3396907" cy="648072"/>
          </a:xfrm>
        </p:grpSpPr>
        <p:sp>
          <p:nvSpPr>
            <p:cNvPr id="20" name="矩形 6"/>
            <p:cNvSpPr/>
            <p:nvPr>
              <p:custDataLst>
                <p:tags r:id="rId7"/>
              </p:custDataLst>
            </p:nvPr>
          </p:nvSpPr>
          <p:spPr>
            <a:xfrm>
              <a:off x="1755171" y="2564904"/>
              <a:ext cx="3104861" cy="648072"/>
            </a:xfrm>
            <a:custGeom>
              <a:avLst/>
              <a:gdLst>
                <a:gd name="connsiteX0" fmla="*/ 0 w 2736304"/>
                <a:gd name="connsiteY0" fmla="*/ 0 h 864096"/>
                <a:gd name="connsiteX1" fmla="*/ 2736304 w 2736304"/>
                <a:gd name="connsiteY1" fmla="*/ 0 h 864096"/>
                <a:gd name="connsiteX2" fmla="*/ 2736304 w 2736304"/>
                <a:gd name="connsiteY2" fmla="*/ 864096 h 864096"/>
                <a:gd name="connsiteX3" fmla="*/ 0 w 2736304"/>
                <a:gd name="connsiteY3" fmla="*/ 864096 h 864096"/>
                <a:gd name="connsiteX4" fmla="*/ 0 w 2736304"/>
                <a:gd name="connsiteY4" fmla="*/ 0 h 864096"/>
                <a:gd name="connsiteX0-1" fmla="*/ 0 w 2762515"/>
                <a:gd name="connsiteY0-2" fmla="*/ 27856 h 891952"/>
                <a:gd name="connsiteX1-3" fmla="*/ 2736304 w 2762515"/>
                <a:gd name="connsiteY1-4" fmla="*/ 27856 h 891952"/>
                <a:gd name="connsiteX2-5" fmla="*/ 2762515 w 2762515"/>
                <a:gd name="connsiteY2-6" fmla="*/ 0 h 891952"/>
                <a:gd name="connsiteX3-7" fmla="*/ 2736304 w 2762515"/>
                <a:gd name="connsiteY3-8" fmla="*/ 891952 h 891952"/>
                <a:gd name="connsiteX4-9" fmla="*/ 0 w 2762515"/>
                <a:gd name="connsiteY4-10" fmla="*/ 891952 h 891952"/>
                <a:gd name="connsiteX5" fmla="*/ 0 w 2762515"/>
                <a:gd name="connsiteY5" fmla="*/ 27856 h 891952"/>
                <a:gd name="connsiteX0-11" fmla="*/ 0 w 2736304"/>
                <a:gd name="connsiteY0-12" fmla="*/ 0 h 864096"/>
                <a:gd name="connsiteX1-13" fmla="*/ 2736304 w 2736304"/>
                <a:gd name="connsiteY1-14" fmla="*/ 0 h 864096"/>
                <a:gd name="connsiteX2-15" fmla="*/ 2544800 w 2736304"/>
                <a:gd name="connsiteY2-16" fmla="*/ 393059 h 864096"/>
                <a:gd name="connsiteX3-17" fmla="*/ 2736304 w 2736304"/>
                <a:gd name="connsiteY3-18" fmla="*/ 864096 h 864096"/>
                <a:gd name="connsiteX4-19" fmla="*/ 0 w 2736304"/>
                <a:gd name="connsiteY4-20" fmla="*/ 864096 h 864096"/>
                <a:gd name="connsiteX5-21" fmla="*/ 0 w 2736304"/>
                <a:gd name="connsiteY5-22" fmla="*/ 0 h 864096"/>
                <a:gd name="connsiteX0-23" fmla="*/ 0 w 2736304"/>
                <a:gd name="connsiteY0-24" fmla="*/ 0 h 864096"/>
                <a:gd name="connsiteX1-25" fmla="*/ 2736304 w 2736304"/>
                <a:gd name="connsiteY1-26" fmla="*/ 0 h 864096"/>
                <a:gd name="connsiteX2-27" fmla="*/ 2544800 w 2736304"/>
                <a:gd name="connsiteY2-28" fmla="*/ 465631 h 864096"/>
                <a:gd name="connsiteX3-29" fmla="*/ 2736304 w 2736304"/>
                <a:gd name="connsiteY3-30" fmla="*/ 864096 h 864096"/>
                <a:gd name="connsiteX4-31" fmla="*/ 0 w 2736304"/>
                <a:gd name="connsiteY4-32" fmla="*/ 864096 h 864096"/>
                <a:gd name="connsiteX5-33" fmla="*/ 0 w 2736304"/>
                <a:gd name="connsiteY5-34" fmla="*/ 0 h 86409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2736304" h="864096">
                  <a:moveTo>
                    <a:pt x="0" y="0"/>
                  </a:moveTo>
                  <a:lnTo>
                    <a:pt x="2736304" y="0"/>
                  </a:lnTo>
                  <a:lnTo>
                    <a:pt x="2544800" y="465631"/>
                  </a:lnTo>
                  <a:lnTo>
                    <a:pt x="2736304" y="864096"/>
                  </a:lnTo>
                  <a:lnTo>
                    <a:pt x="0" y="864096"/>
                  </a:lnTo>
                  <a:lnTo>
                    <a:pt x="0" y="0"/>
                  </a:ln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400" dirty="0" smtClean="0">
                  <a:latin typeface="微软雅黑" panose="020B0503020204020204" pitchFamily="34" charset="-122"/>
                  <a:ea typeface="微软雅黑" panose="020B0503020204020204" pitchFamily="34" charset="-122"/>
                </a:rPr>
                <a:t>价值类型及前提的选择</a:t>
              </a:r>
              <a:r>
                <a:rPr lang="en-US" altLang="zh-CN" sz="2400" dirty="0" smtClean="0">
                  <a:latin typeface="微软雅黑" panose="020B0503020204020204" pitchFamily="34" charset="-122"/>
                  <a:ea typeface="微软雅黑" panose="020B0503020204020204" pitchFamily="34" charset="-122"/>
                </a:rPr>
                <a:t>,</a:t>
              </a:r>
              <a:r>
                <a:rPr lang="zh-CN" altLang="en-US" sz="2400" dirty="0" smtClean="0">
                  <a:latin typeface="微软雅黑" panose="020B0503020204020204" pitchFamily="34" charset="-122"/>
                  <a:ea typeface="微软雅黑" panose="020B0503020204020204" pitchFamily="34" charset="-122"/>
                </a:rPr>
                <a:t>市场价值，不选用投资价值</a:t>
              </a:r>
              <a:r>
                <a:rPr lang="en-US" altLang="zh-CN" sz="2400" dirty="0" smtClean="0">
                  <a:latin typeface="微软雅黑" panose="020B0503020204020204" pitchFamily="34" charset="-122"/>
                  <a:ea typeface="微软雅黑" panose="020B0503020204020204" pitchFamily="34" charset="-122"/>
                </a:rPr>
                <a:t>,</a:t>
              </a:r>
              <a:endParaRPr lang="en-US" altLang="zh-CN" sz="2400" dirty="0" smtClean="0">
                <a:latin typeface="微软雅黑" panose="020B0503020204020204" pitchFamily="34" charset="-122"/>
                <a:ea typeface="微软雅黑" panose="020B0503020204020204" pitchFamily="34" charset="-122"/>
              </a:endParaRPr>
            </a:p>
          </p:txBody>
        </p:sp>
        <p:sp>
          <p:nvSpPr>
            <p:cNvPr id="21" name="矩形 4"/>
            <p:cNvSpPr/>
            <p:nvPr>
              <p:custDataLst>
                <p:tags r:id="rId8"/>
              </p:custDataLst>
            </p:nvPr>
          </p:nvSpPr>
          <p:spPr>
            <a:xfrm>
              <a:off x="1463125" y="2672705"/>
              <a:ext cx="364383" cy="415398"/>
            </a:xfrm>
            <a:custGeom>
              <a:avLst/>
              <a:gdLst/>
              <a:ahLst/>
              <a:cxnLst/>
              <a:rect l="l" t="t" r="r" b="b"/>
              <a:pathLst>
                <a:path w="796316" h="864096">
                  <a:moveTo>
                    <a:pt x="0" y="0"/>
                  </a:moveTo>
                  <a:lnTo>
                    <a:pt x="648072" y="0"/>
                  </a:lnTo>
                  <a:lnTo>
                    <a:pt x="648072" y="328277"/>
                  </a:lnTo>
                  <a:lnTo>
                    <a:pt x="796316" y="432048"/>
                  </a:lnTo>
                  <a:lnTo>
                    <a:pt x="648072" y="535818"/>
                  </a:lnTo>
                  <a:lnTo>
                    <a:pt x="648072" y="864096"/>
                  </a:lnTo>
                  <a:lnTo>
                    <a:pt x="0" y="864096"/>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dirty="0" smtClean="0">
                  <a:latin typeface="Arial" panose="020B0604020202020204" pitchFamily="34" charset="0"/>
                  <a:cs typeface="Arial" panose="020B0604020202020204" pitchFamily="34" charset="0"/>
                </a:rPr>
                <a:t>02</a:t>
              </a:r>
              <a:endParaRPr lang="zh-CN" altLang="en-US" sz="2400" dirty="0">
                <a:latin typeface="Arial" panose="020B0604020202020204" pitchFamily="34" charset="0"/>
                <a:cs typeface="Arial" panose="020B0604020202020204" pitchFamily="34" charset="0"/>
              </a:endParaRPr>
            </a:p>
          </p:txBody>
        </p:sp>
      </p:grpSp>
      <p:grpSp>
        <p:nvGrpSpPr>
          <p:cNvPr id="23" name="组合 22"/>
          <p:cNvGrpSpPr/>
          <p:nvPr/>
        </p:nvGrpSpPr>
        <p:grpSpPr>
          <a:xfrm>
            <a:off x="3078773" y="4976986"/>
            <a:ext cx="8968740" cy="1566545"/>
            <a:chOff x="682515" y="4653136"/>
            <a:chExt cx="8968740" cy="1566545"/>
          </a:xfrm>
        </p:grpSpPr>
        <p:sp>
          <p:nvSpPr>
            <p:cNvPr id="24" name="矩形 6"/>
            <p:cNvSpPr/>
            <p:nvPr>
              <p:custDataLst>
                <p:tags r:id="rId9"/>
              </p:custDataLst>
            </p:nvPr>
          </p:nvSpPr>
          <p:spPr>
            <a:xfrm>
              <a:off x="1417845" y="4653136"/>
              <a:ext cx="8233410" cy="1566545"/>
            </a:xfrm>
            <a:custGeom>
              <a:avLst/>
              <a:gdLst>
                <a:gd name="connsiteX0" fmla="*/ 0 w 2736304"/>
                <a:gd name="connsiteY0" fmla="*/ 0 h 864096"/>
                <a:gd name="connsiteX1" fmla="*/ 2736304 w 2736304"/>
                <a:gd name="connsiteY1" fmla="*/ 0 h 864096"/>
                <a:gd name="connsiteX2" fmla="*/ 2736304 w 2736304"/>
                <a:gd name="connsiteY2" fmla="*/ 864096 h 864096"/>
                <a:gd name="connsiteX3" fmla="*/ 0 w 2736304"/>
                <a:gd name="connsiteY3" fmla="*/ 864096 h 864096"/>
                <a:gd name="connsiteX4" fmla="*/ 0 w 2736304"/>
                <a:gd name="connsiteY4" fmla="*/ 0 h 864096"/>
                <a:gd name="connsiteX0-1" fmla="*/ 0 w 2762515"/>
                <a:gd name="connsiteY0-2" fmla="*/ 27856 h 891952"/>
                <a:gd name="connsiteX1-3" fmla="*/ 2736304 w 2762515"/>
                <a:gd name="connsiteY1-4" fmla="*/ 27856 h 891952"/>
                <a:gd name="connsiteX2-5" fmla="*/ 2762515 w 2762515"/>
                <a:gd name="connsiteY2-6" fmla="*/ 0 h 891952"/>
                <a:gd name="connsiteX3-7" fmla="*/ 2736304 w 2762515"/>
                <a:gd name="connsiteY3-8" fmla="*/ 891952 h 891952"/>
                <a:gd name="connsiteX4-9" fmla="*/ 0 w 2762515"/>
                <a:gd name="connsiteY4-10" fmla="*/ 891952 h 891952"/>
                <a:gd name="connsiteX5" fmla="*/ 0 w 2762515"/>
                <a:gd name="connsiteY5" fmla="*/ 27856 h 891952"/>
                <a:gd name="connsiteX0-11" fmla="*/ 0 w 2736304"/>
                <a:gd name="connsiteY0-12" fmla="*/ 0 h 864096"/>
                <a:gd name="connsiteX1-13" fmla="*/ 2736304 w 2736304"/>
                <a:gd name="connsiteY1-14" fmla="*/ 0 h 864096"/>
                <a:gd name="connsiteX2-15" fmla="*/ 2544800 w 2736304"/>
                <a:gd name="connsiteY2-16" fmla="*/ 393059 h 864096"/>
                <a:gd name="connsiteX3-17" fmla="*/ 2736304 w 2736304"/>
                <a:gd name="connsiteY3-18" fmla="*/ 864096 h 864096"/>
                <a:gd name="connsiteX4-19" fmla="*/ 0 w 2736304"/>
                <a:gd name="connsiteY4-20" fmla="*/ 864096 h 864096"/>
                <a:gd name="connsiteX5-21" fmla="*/ 0 w 2736304"/>
                <a:gd name="connsiteY5-22" fmla="*/ 0 h 864096"/>
                <a:gd name="connsiteX0-23" fmla="*/ 0 w 2736304"/>
                <a:gd name="connsiteY0-24" fmla="*/ 0 h 864096"/>
                <a:gd name="connsiteX1-25" fmla="*/ 2736304 w 2736304"/>
                <a:gd name="connsiteY1-26" fmla="*/ 0 h 864096"/>
                <a:gd name="connsiteX2-27" fmla="*/ 2544800 w 2736304"/>
                <a:gd name="connsiteY2-28" fmla="*/ 465631 h 864096"/>
                <a:gd name="connsiteX3-29" fmla="*/ 2736304 w 2736304"/>
                <a:gd name="connsiteY3-30" fmla="*/ 864096 h 864096"/>
                <a:gd name="connsiteX4-31" fmla="*/ 0 w 2736304"/>
                <a:gd name="connsiteY4-32" fmla="*/ 864096 h 864096"/>
                <a:gd name="connsiteX5-33" fmla="*/ 0 w 2736304"/>
                <a:gd name="connsiteY5-34" fmla="*/ 0 h 86409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2736304" h="864096">
                  <a:moveTo>
                    <a:pt x="0" y="0"/>
                  </a:moveTo>
                  <a:lnTo>
                    <a:pt x="2736304" y="0"/>
                  </a:lnTo>
                  <a:lnTo>
                    <a:pt x="2544800" y="465631"/>
                  </a:lnTo>
                  <a:lnTo>
                    <a:pt x="2736304" y="864096"/>
                  </a:lnTo>
                  <a:lnTo>
                    <a:pt x="0" y="864096"/>
                  </a:lnTo>
                  <a:lnTo>
                    <a:pt x="0" y="0"/>
                  </a:ln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400" dirty="0" smtClean="0">
                  <a:latin typeface="微软雅黑" panose="020B0503020204020204" pitchFamily="34" charset="-122"/>
                  <a:ea typeface="微软雅黑" panose="020B0503020204020204" pitchFamily="34" charset="-122"/>
                </a:rPr>
                <a:t>质押目的专利资产评估权属核实的特殊要求</a:t>
              </a:r>
              <a:r>
                <a:rPr lang="en-US" altLang="zh-CN" sz="2400" dirty="0" smtClean="0">
                  <a:latin typeface="微软雅黑" panose="020B0503020204020204" pitchFamily="34" charset="-122"/>
                  <a:ea typeface="微软雅黑" panose="020B0503020204020204" pitchFamily="34" charset="-122"/>
                </a:rPr>
                <a:t>,由国家知识产权局出具的专利登记簿副本,专利检索报告</a:t>
              </a:r>
              <a:endParaRPr lang="en-US" altLang="zh-CN" sz="2400" dirty="0" smtClean="0">
                <a:latin typeface="微软雅黑" panose="020B0503020204020204" pitchFamily="34" charset="-122"/>
                <a:ea typeface="微软雅黑" panose="020B0503020204020204" pitchFamily="34" charset="-122"/>
              </a:endParaRPr>
            </a:p>
          </p:txBody>
        </p:sp>
        <p:sp>
          <p:nvSpPr>
            <p:cNvPr id="25" name="矩形 4"/>
            <p:cNvSpPr/>
            <p:nvPr>
              <p:custDataLst>
                <p:tags r:id="rId10"/>
              </p:custDataLst>
            </p:nvPr>
          </p:nvSpPr>
          <p:spPr>
            <a:xfrm>
              <a:off x="682515" y="5013181"/>
              <a:ext cx="861060" cy="749300"/>
            </a:xfrm>
            <a:custGeom>
              <a:avLst/>
              <a:gdLst/>
              <a:ahLst/>
              <a:cxnLst/>
              <a:rect l="l" t="t" r="r" b="b"/>
              <a:pathLst>
                <a:path w="796316" h="864096">
                  <a:moveTo>
                    <a:pt x="0" y="0"/>
                  </a:moveTo>
                  <a:lnTo>
                    <a:pt x="648072" y="0"/>
                  </a:lnTo>
                  <a:lnTo>
                    <a:pt x="648072" y="328277"/>
                  </a:lnTo>
                  <a:lnTo>
                    <a:pt x="796316" y="432048"/>
                  </a:lnTo>
                  <a:lnTo>
                    <a:pt x="648072" y="535818"/>
                  </a:lnTo>
                  <a:lnTo>
                    <a:pt x="648072" y="864096"/>
                  </a:lnTo>
                  <a:lnTo>
                    <a:pt x="0" y="864096"/>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dirty="0" smtClean="0">
                  <a:latin typeface="Arial" panose="020B0604020202020204" pitchFamily="34" charset="0"/>
                  <a:cs typeface="Arial" panose="020B0604020202020204" pitchFamily="34" charset="0"/>
                </a:rPr>
                <a:t>03</a:t>
              </a:r>
              <a:endParaRPr lang="zh-CN" altLang="en-US" sz="2400" dirty="0">
                <a:latin typeface="Arial" panose="020B0604020202020204" pitchFamily="34" charset="0"/>
                <a:cs typeface="Arial" panose="020B0604020202020204" pitchFamily="34" charset="0"/>
              </a:endParaRPr>
            </a:p>
          </p:txBody>
        </p:sp>
      </p:grpSp>
    </p:spTree>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80645"/>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18446" name="矩形 6"/>
          <p:cNvSpPr/>
          <p:nvPr>
            <p:custDataLst>
              <p:tags r:id="rId1"/>
            </p:custDataLst>
          </p:nvPr>
        </p:nvSpPr>
        <p:spPr>
          <a:xfrm>
            <a:off x="9048115" y="4797108"/>
            <a:ext cx="1554480" cy="645160"/>
          </a:xfrm>
          <a:prstGeom prst="rect">
            <a:avLst/>
          </a:prstGeom>
          <a:noFill/>
          <a:ln w="9525">
            <a:noFill/>
          </a:ln>
        </p:spPr>
        <p:txBody>
          <a:bodyPr wrap="non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1684655" y="944880"/>
            <a:ext cx="802640"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专利权产生的积极条件</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3"/>
            </p:custDataLst>
          </p:nvPr>
        </p:nvSpPr>
        <p:spPr>
          <a:xfrm>
            <a:off x="802323" y="2277588"/>
            <a:ext cx="649287" cy="2676525"/>
          </a:xfrm>
          <a:prstGeom prst="rect">
            <a:avLst/>
          </a:prstGeom>
          <a:noFill/>
          <a:ln w="9525">
            <a:noFill/>
          </a:ln>
        </p:spPr>
        <p:txBody>
          <a:bodyPr lIns="144000" rIns="72000" anchor="ctr" anchorCtr="0">
            <a:sp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专利与专利权</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TextBox 27"/>
          <p:cNvSpPr txBox="1"/>
          <p:nvPr>
            <p:custDataLst>
              <p:tags r:id="rId4"/>
            </p:custDataLst>
          </p:nvPr>
        </p:nvSpPr>
        <p:spPr>
          <a:xfrm>
            <a:off x="3884816" y="1366749"/>
            <a:ext cx="3672408" cy="5835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3200" b="1" i="0" u="none" strike="noStrike" kern="0" cap="none" spc="0" normalizeH="0" baseline="0" dirty="0" smtClean="0">
                <a:solidFill>
                  <a:schemeClr val="tx1">
                    <a:lumMod val="65000"/>
                    <a:lumOff val="35000"/>
                  </a:schemeClr>
                </a:solidFill>
                <a:latin typeface="微软雅黑" panose="020B0503020204020204" pitchFamily="34" charset="-122"/>
                <a:ea typeface="微软雅黑" panose="020B0503020204020204" pitchFamily="34" charset="-122"/>
              </a:rPr>
              <a:t>创造性</a:t>
            </a:r>
            <a:endParaRPr kumimoji="0" lang="zh-CN" altLang="en-US" sz="3200" b="1" i="0" u="none" strike="noStrike" kern="0" cap="none" spc="0" normalizeH="0" baseline="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矩形 28"/>
          <p:cNvSpPr/>
          <p:nvPr>
            <p:custDataLst>
              <p:tags r:id="rId5"/>
            </p:custDataLst>
          </p:nvPr>
        </p:nvSpPr>
        <p:spPr>
          <a:xfrm>
            <a:off x="3236744" y="1331630"/>
            <a:ext cx="648072" cy="58477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9"/>
          <p:cNvSpPr txBox="1"/>
          <p:nvPr>
            <p:custDataLst>
              <p:tags r:id="rId6"/>
            </p:custDataLst>
          </p:nvPr>
        </p:nvSpPr>
        <p:spPr>
          <a:xfrm>
            <a:off x="3119755" y="1112520"/>
            <a:ext cx="997585" cy="10147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smtClean="0">
                <a:ln>
                  <a:noFill/>
                </a:ln>
                <a:solidFill>
                  <a:schemeClr val="bg1"/>
                </a:solidFill>
                <a:effectLst/>
                <a:uLnTx/>
                <a:uFillTx/>
                <a:latin typeface="Bell MT" panose="02020503060305020303" pitchFamily="18" charset="0"/>
                <a:ea typeface="微软雅黑" panose="020B0503020204020204" pitchFamily="34" charset="-122"/>
              </a:rPr>
              <a:t>0</a:t>
            </a:r>
            <a:r>
              <a:rPr kumimoji="0" lang="en-US" altLang="zh-CN" sz="6000" b="1" i="0" u="none" strike="noStrike" kern="0" cap="none" spc="0" normalizeH="0" baseline="0" noProof="0" dirty="0" smtClean="0">
                <a:ln>
                  <a:noFill/>
                </a:ln>
                <a:solidFill>
                  <a:schemeClr val="bg1"/>
                </a:solidFill>
                <a:effectLst/>
                <a:uLnTx/>
                <a:uFillTx/>
                <a:latin typeface="Bell MT" panose="02020503060305020303" pitchFamily="18" charset="0"/>
                <a:ea typeface="微软雅黑" panose="020B0503020204020204" pitchFamily="34" charset="-122"/>
              </a:rPr>
              <a:t>2</a:t>
            </a:r>
            <a:endParaRPr kumimoji="0" lang="zh-CN" altLang="en-US" sz="6000" b="1" i="0" u="none" strike="noStrike" kern="0" cap="none" spc="0" normalizeH="0" baseline="0" noProof="0" dirty="0">
              <a:ln>
                <a:noFill/>
              </a:ln>
              <a:solidFill>
                <a:schemeClr val="bg1"/>
              </a:solidFill>
              <a:effectLst/>
              <a:uLnTx/>
              <a:uFillTx/>
              <a:latin typeface="Bell MT" panose="02020503060305020303" pitchFamily="18" charset="0"/>
              <a:ea typeface="微软雅黑" panose="020B0503020204020204" pitchFamily="34" charset="-122"/>
            </a:endParaRPr>
          </a:p>
        </p:txBody>
      </p:sp>
      <p:sp>
        <p:nvSpPr>
          <p:cNvPr id="31" name="TextBox 30"/>
          <p:cNvSpPr txBox="1"/>
          <p:nvPr>
            <p:custDataLst>
              <p:tags r:id="rId7"/>
            </p:custDataLst>
          </p:nvPr>
        </p:nvSpPr>
        <p:spPr>
          <a:xfrm>
            <a:off x="3251200" y="2204720"/>
            <a:ext cx="8336280" cy="3448685"/>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algn="just">
              <a:defRPr/>
            </a:pPr>
            <a:r>
              <a:rPr kumimoji="0" lang="zh-CN" altLang="en-US" sz="2400" b="0" i="0" u="none" strike="noStrike" kern="0" cap="none" spc="0" normalizeH="0" baseline="0" dirty="0">
                <a:solidFill>
                  <a:sysClr val="windowText" lastClr="000000">
                    <a:lumMod val="65000"/>
                    <a:lumOff val="35000"/>
                  </a:sysClr>
                </a:solidFill>
              </a:rPr>
              <a:t>创造性是指与现有技术相比，该发明具有突出的</a:t>
            </a:r>
            <a:r>
              <a:rPr kumimoji="0" lang="zh-CN" altLang="en-US" sz="2400" b="0" i="0" u="none" strike="noStrike" kern="0" cap="none" spc="0" normalizeH="0" baseline="0" dirty="0">
                <a:solidFill>
                  <a:srgbClr val="FF0000"/>
                </a:solidFill>
              </a:rPr>
              <a:t>实质性特点</a:t>
            </a:r>
            <a:r>
              <a:rPr kumimoji="0" lang="zh-CN" altLang="en-US" sz="2400" b="0" i="0" u="none" strike="noStrike" kern="0" cap="none" spc="0" normalizeH="0" baseline="0" dirty="0">
                <a:solidFill>
                  <a:sysClr val="windowText" lastClr="000000">
                    <a:lumMod val="65000"/>
                    <a:lumOff val="35000"/>
                  </a:sysClr>
                </a:solidFill>
              </a:rPr>
              <a:t>和</a:t>
            </a:r>
            <a:r>
              <a:rPr kumimoji="0" lang="zh-CN" altLang="en-US" sz="2400" b="0" i="0" u="none" strike="noStrike" kern="0" cap="none" spc="0" normalizeH="0" baseline="0" dirty="0">
                <a:solidFill>
                  <a:srgbClr val="FF0000"/>
                </a:solidFill>
              </a:rPr>
              <a:t>显著的进步</a:t>
            </a:r>
            <a:r>
              <a:rPr kumimoji="0" lang="zh-CN" altLang="en-US" sz="2400" b="0" i="0" u="none" strike="noStrike" kern="0" cap="none" spc="0" normalizeH="0" baseline="0" dirty="0">
                <a:solidFill>
                  <a:sysClr val="windowText" lastClr="000000">
                    <a:lumMod val="65000"/>
                    <a:lumOff val="35000"/>
                  </a:sysClr>
                </a:solidFill>
              </a:rPr>
              <a:t>，该实用新型具有实质性特点和进步。</a:t>
            </a:r>
            <a:endParaRPr kumimoji="0" lang="zh-CN" altLang="en-US" sz="2400" b="0" i="0" u="none" strike="noStrike" kern="0" cap="none" spc="0" normalizeH="0" baseline="0" dirty="0">
              <a:solidFill>
                <a:sysClr val="windowText" lastClr="000000">
                  <a:lumMod val="65000"/>
                  <a:lumOff val="35000"/>
                </a:sysClr>
              </a:solidFill>
            </a:endParaRPr>
          </a:p>
          <a:p>
            <a:pPr algn="just">
              <a:defRPr/>
            </a:pPr>
            <a:r>
              <a:rPr kumimoji="0" lang="zh-CN" altLang="en-US" sz="2400" b="0" i="0" u="none" strike="noStrike" kern="0" cap="none" spc="0" normalizeH="0" baseline="0" dirty="0">
                <a:solidFill>
                  <a:sysClr val="windowText" lastClr="000000">
                    <a:lumMod val="65000"/>
                    <a:lumOff val="35000"/>
                  </a:sysClr>
                </a:solidFill>
              </a:rPr>
              <a:t>“实质性特点”是指发明创造具有一个或者几个技术特征，与现有技术相比较有</a:t>
            </a:r>
            <a:r>
              <a:rPr kumimoji="0" lang="zh-CN" altLang="en-US" sz="2400" b="0" i="0" u="none" strike="noStrike" kern="0" cap="none" spc="0" normalizeH="0" baseline="0" dirty="0">
                <a:solidFill>
                  <a:srgbClr val="FF0000"/>
                </a:solidFill>
              </a:rPr>
              <a:t>本质</a:t>
            </a:r>
            <a:r>
              <a:rPr kumimoji="0" lang="zh-CN" altLang="en-US" sz="2400" b="0" i="0" u="none" strike="noStrike" kern="0" cap="none" spc="0" normalizeH="0" baseline="0" dirty="0">
                <a:solidFill>
                  <a:sysClr val="windowText" lastClr="000000">
                    <a:lumMod val="65000"/>
                    <a:lumOff val="35000"/>
                  </a:sysClr>
                </a:solidFill>
              </a:rPr>
              <a:t>的区别。</a:t>
            </a:r>
            <a:endParaRPr kumimoji="0" lang="zh-CN" altLang="en-US" sz="2400" b="0" i="0" u="none" strike="noStrike" kern="0" cap="none" spc="0" normalizeH="0" baseline="0" dirty="0">
              <a:solidFill>
                <a:sysClr val="windowText" lastClr="000000">
                  <a:lumMod val="65000"/>
                  <a:lumOff val="35000"/>
                </a:sysClr>
              </a:solidFill>
            </a:endParaRPr>
          </a:p>
          <a:p>
            <a:pPr algn="just">
              <a:defRPr/>
            </a:pPr>
            <a:r>
              <a:rPr kumimoji="0" lang="zh-CN" altLang="en-US" sz="2400" b="0" i="0" u="none" strike="noStrike" kern="0" cap="none" spc="0" normalizeH="0" baseline="0" dirty="0">
                <a:solidFill>
                  <a:sysClr val="windowText" lastClr="000000">
                    <a:lumMod val="65000"/>
                    <a:lumOff val="35000"/>
                  </a:sysClr>
                </a:solidFill>
              </a:rPr>
              <a:t>因此，凡是发明创造所属技术领域的普通技术人员都不能直接从现有技术中得出构成该发明创造的全部必要技术特征的，都应当被认为具有实质性的特点。</a:t>
            </a:r>
            <a:endParaRPr kumimoji="0" lang="zh-CN" altLang="en-US" sz="2400" b="0" i="0" u="none" strike="noStrike" kern="0" cap="none" spc="0" normalizeH="0" baseline="0" dirty="0">
              <a:solidFill>
                <a:sysClr val="windowText" lastClr="000000">
                  <a:lumMod val="65000"/>
                  <a:lumOff val="35000"/>
                </a:sysClr>
              </a:solidFill>
            </a:endParaRPr>
          </a:p>
        </p:txBody>
      </p:sp>
      <p:cxnSp>
        <p:nvCxnSpPr>
          <p:cNvPr id="49" name="曲线连接符 48"/>
          <p:cNvCxnSpPr/>
          <p:nvPr>
            <p:custDataLst>
              <p:tags r:id="rId8"/>
            </p:custDataLst>
          </p:nvPr>
        </p:nvCxnSpPr>
        <p:spPr>
          <a:xfrm>
            <a:off x="3085436" y="2304586"/>
            <a:ext cx="298093" cy="287857"/>
          </a:xfrm>
          <a:prstGeom prst="curvedConnector3">
            <a:avLst>
              <a:gd name="adj1" fmla="val 50000"/>
            </a:avLst>
          </a:prstGeom>
          <a:noFill/>
          <a:ln w="38100" cap="flat" cmpd="sng" algn="ctr">
            <a:solidFill>
              <a:sysClr val="window" lastClr="FFFFFF"/>
            </a:solidFill>
            <a:prstDash val="solid"/>
          </a:ln>
          <a:effectLst/>
        </p:spPr>
      </p:cxnSp>
      <p:sp>
        <p:nvSpPr>
          <p:cNvPr id="3" name="TextBox 29"/>
          <p:cNvSpPr txBox="1"/>
          <p:nvPr>
            <p:custDataLst>
              <p:tags r:id="rId9"/>
            </p:custDataLst>
          </p:nvPr>
        </p:nvSpPr>
        <p:spPr>
          <a:xfrm>
            <a:off x="3431540" y="945515"/>
            <a:ext cx="997585" cy="1014730"/>
          </a:xfrm>
          <a:prstGeom prst="rect">
            <a:avLst/>
          </a:prstGeom>
          <a:noFill/>
        </p:spPr>
        <p:txBody>
          <a:bodyPr wrap="square" rtlCol="0">
            <a:spAutoFit/>
          </a:bodyPr>
          <a:p>
            <a:pPr marL="0" marR="0" lvl="0" indent="0"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smtClean="0">
                <a:ln>
                  <a:noFill/>
                </a:ln>
                <a:solidFill>
                  <a:schemeClr val="bg1"/>
                </a:solidFill>
                <a:effectLst/>
                <a:uLnTx/>
                <a:uFillTx/>
                <a:latin typeface="Bell MT" panose="02020503060305020303" pitchFamily="18" charset="0"/>
                <a:ea typeface="微软雅黑" panose="020B0503020204020204" pitchFamily="34" charset="-122"/>
              </a:rPr>
              <a:t>0</a:t>
            </a:r>
            <a:r>
              <a:rPr kumimoji="0" lang="en-US" altLang="zh-CN" sz="6000" b="1" i="0" u="none" strike="noStrike" kern="0" cap="none" spc="0" normalizeH="0" baseline="0" noProof="0" dirty="0" smtClean="0">
                <a:ln>
                  <a:noFill/>
                </a:ln>
                <a:solidFill>
                  <a:schemeClr val="bg1"/>
                </a:solidFill>
                <a:effectLst/>
                <a:uLnTx/>
                <a:uFillTx/>
                <a:latin typeface="Bell MT" panose="02020503060305020303" pitchFamily="18" charset="0"/>
                <a:ea typeface="微软雅黑" panose="020B0503020204020204" pitchFamily="34" charset="-122"/>
              </a:rPr>
              <a:t>1</a:t>
            </a:r>
            <a:endParaRPr kumimoji="0" lang="zh-CN" altLang="en-US" sz="6000" b="1" i="0" u="none" strike="noStrike" kern="0" cap="none" spc="0" normalizeH="0" baseline="0" noProof="0" dirty="0">
              <a:ln>
                <a:noFill/>
              </a:ln>
              <a:solidFill>
                <a:schemeClr val="bg1"/>
              </a:solidFill>
              <a:effectLst/>
              <a:uLnTx/>
              <a:uFillTx/>
              <a:latin typeface="Bell MT" panose="02020503060305020303" pitchFamily="18" charset="0"/>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18446" name="矩形 6"/>
          <p:cNvSpPr/>
          <p:nvPr>
            <p:custDataLst>
              <p:tags r:id="rId1"/>
            </p:custDataLst>
          </p:nvPr>
        </p:nvSpPr>
        <p:spPr>
          <a:xfrm>
            <a:off x="9048115" y="4797108"/>
            <a:ext cx="1554480" cy="645160"/>
          </a:xfrm>
          <a:prstGeom prst="rect">
            <a:avLst/>
          </a:prstGeom>
          <a:noFill/>
          <a:ln w="9525">
            <a:noFill/>
          </a:ln>
        </p:spPr>
        <p:txBody>
          <a:bodyPr wrap="non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829310" y="765175"/>
            <a:ext cx="680085"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专利资产评估的注意事项</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3"/>
            </p:custDataLst>
          </p:nvPr>
        </p:nvSpPr>
        <p:spPr>
          <a:xfrm>
            <a:off x="1682750" y="1557020"/>
            <a:ext cx="1156335" cy="4556125"/>
          </a:xfrm>
          <a:prstGeom prst="rect">
            <a:avLst/>
          </a:prstGeom>
          <a:noFill/>
          <a:ln w="9525">
            <a:noFill/>
          </a:ln>
        </p:spPr>
        <p:txBody>
          <a:bodyPr wrap="square" lIns="144000" rIns="72000" anchor="ctr" anchorCtr="0">
            <a:no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质押目的的专利资产评估问题</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6"/>
          <p:cNvSpPr/>
          <p:nvPr>
            <p:custDataLst>
              <p:tags r:id="rId4"/>
            </p:custDataLst>
          </p:nvPr>
        </p:nvSpPr>
        <p:spPr>
          <a:xfrm>
            <a:off x="9175115" y="4924108"/>
            <a:ext cx="1554480" cy="645160"/>
          </a:xfrm>
          <a:prstGeom prst="rect">
            <a:avLst/>
          </a:prstGeom>
          <a:noFill/>
          <a:ln w="9525">
            <a:noFill/>
          </a:ln>
        </p:spPr>
        <p:txBody>
          <a:bodyPr wrap="non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5" name="组合 14"/>
          <p:cNvGrpSpPr/>
          <p:nvPr/>
        </p:nvGrpSpPr>
        <p:grpSpPr>
          <a:xfrm>
            <a:off x="3102903" y="1304206"/>
            <a:ext cx="8989695" cy="1397635"/>
            <a:chOff x="822757" y="332656"/>
            <a:chExt cx="8989695" cy="1397635"/>
          </a:xfrm>
        </p:grpSpPr>
        <p:sp>
          <p:nvSpPr>
            <p:cNvPr id="16" name="矩形 6"/>
            <p:cNvSpPr/>
            <p:nvPr>
              <p:custDataLst>
                <p:tags r:id="rId5"/>
              </p:custDataLst>
            </p:nvPr>
          </p:nvSpPr>
          <p:spPr>
            <a:xfrm>
              <a:off x="1533957" y="332656"/>
              <a:ext cx="8278495" cy="1397635"/>
            </a:xfrm>
            <a:custGeom>
              <a:avLst/>
              <a:gdLst>
                <a:gd name="connsiteX0" fmla="*/ 0 w 2736304"/>
                <a:gd name="connsiteY0" fmla="*/ 0 h 864096"/>
                <a:gd name="connsiteX1" fmla="*/ 2736304 w 2736304"/>
                <a:gd name="connsiteY1" fmla="*/ 0 h 864096"/>
                <a:gd name="connsiteX2" fmla="*/ 2736304 w 2736304"/>
                <a:gd name="connsiteY2" fmla="*/ 864096 h 864096"/>
                <a:gd name="connsiteX3" fmla="*/ 0 w 2736304"/>
                <a:gd name="connsiteY3" fmla="*/ 864096 h 864096"/>
                <a:gd name="connsiteX4" fmla="*/ 0 w 2736304"/>
                <a:gd name="connsiteY4" fmla="*/ 0 h 864096"/>
                <a:gd name="connsiteX0-1" fmla="*/ 0 w 2762515"/>
                <a:gd name="connsiteY0-2" fmla="*/ 27856 h 891952"/>
                <a:gd name="connsiteX1-3" fmla="*/ 2736304 w 2762515"/>
                <a:gd name="connsiteY1-4" fmla="*/ 27856 h 891952"/>
                <a:gd name="connsiteX2-5" fmla="*/ 2762515 w 2762515"/>
                <a:gd name="connsiteY2-6" fmla="*/ 0 h 891952"/>
                <a:gd name="connsiteX3-7" fmla="*/ 2736304 w 2762515"/>
                <a:gd name="connsiteY3-8" fmla="*/ 891952 h 891952"/>
                <a:gd name="connsiteX4-9" fmla="*/ 0 w 2762515"/>
                <a:gd name="connsiteY4-10" fmla="*/ 891952 h 891952"/>
                <a:gd name="connsiteX5" fmla="*/ 0 w 2762515"/>
                <a:gd name="connsiteY5" fmla="*/ 27856 h 891952"/>
                <a:gd name="connsiteX0-11" fmla="*/ 0 w 2736304"/>
                <a:gd name="connsiteY0-12" fmla="*/ 0 h 864096"/>
                <a:gd name="connsiteX1-13" fmla="*/ 2736304 w 2736304"/>
                <a:gd name="connsiteY1-14" fmla="*/ 0 h 864096"/>
                <a:gd name="connsiteX2-15" fmla="*/ 2544800 w 2736304"/>
                <a:gd name="connsiteY2-16" fmla="*/ 393059 h 864096"/>
                <a:gd name="connsiteX3-17" fmla="*/ 2736304 w 2736304"/>
                <a:gd name="connsiteY3-18" fmla="*/ 864096 h 864096"/>
                <a:gd name="connsiteX4-19" fmla="*/ 0 w 2736304"/>
                <a:gd name="connsiteY4-20" fmla="*/ 864096 h 864096"/>
                <a:gd name="connsiteX5-21" fmla="*/ 0 w 2736304"/>
                <a:gd name="connsiteY5-22" fmla="*/ 0 h 864096"/>
                <a:gd name="connsiteX0-23" fmla="*/ 0 w 2736304"/>
                <a:gd name="connsiteY0-24" fmla="*/ 0 h 864096"/>
                <a:gd name="connsiteX1-25" fmla="*/ 2736304 w 2736304"/>
                <a:gd name="connsiteY1-26" fmla="*/ 0 h 864096"/>
                <a:gd name="connsiteX2-27" fmla="*/ 2544800 w 2736304"/>
                <a:gd name="connsiteY2-28" fmla="*/ 465631 h 864096"/>
                <a:gd name="connsiteX3-29" fmla="*/ 2736304 w 2736304"/>
                <a:gd name="connsiteY3-30" fmla="*/ 864096 h 864096"/>
                <a:gd name="connsiteX4-31" fmla="*/ 0 w 2736304"/>
                <a:gd name="connsiteY4-32" fmla="*/ 864096 h 864096"/>
                <a:gd name="connsiteX5-33" fmla="*/ 0 w 2736304"/>
                <a:gd name="connsiteY5-34" fmla="*/ 0 h 86409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2736304" h="864096">
                  <a:moveTo>
                    <a:pt x="0" y="0"/>
                  </a:moveTo>
                  <a:lnTo>
                    <a:pt x="2736304" y="0"/>
                  </a:lnTo>
                  <a:lnTo>
                    <a:pt x="2544800" y="465631"/>
                  </a:lnTo>
                  <a:lnTo>
                    <a:pt x="2736304" y="864096"/>
                  </a:lnTo>
                  <a:lnTo>
                    <a:pt x="0" y="864096"/>
                  </a:lnTo>
                  <a:lnTo>
                    <a:pt x="0" y="0"/>
                  </a:ln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sz="2400" dirty="0" smtClean="0">
                  <a:latin typeface="微软雅黑" panose="020B0503020204020204" pitchFamily="34" charset="-122"/>
                  <a:ea typeface="微软雅黑" panose="020B0503020204020204" pitchFamily="34" charset="-122"/>
                </a:rPr>
                <a:t>由于专利资产价值经常与被使用企业的生产能力有关，因此在确定参与拍卖质押专利资产的企业生产能力时往往存在</a:t>
              </a:r>
              <a:endParaRPr sz="2400" dirty="0" smtClean="0">
                <a:latin typeface="微软雅黑" panose="020B0503020204020204" pitchFamily="34" charset="-122"/>
                <a:ea typeface="微软雅黑" panose="020B0503020204020204" pitchFamily="34" charset="-122"/>
              </a:endParaRPr>
            </a:p>
            <a:p>
              <a:pPr algn="l"/>
              <a:r>
                <a:rPr sz="2400" dirty="0" smtClean="0">
                  <a:latin typeface="微软雅黑" panose="020B0503020204020204" pitchFamily="34" charset="-122"/>
                  <a:ea typeface="微软雅黑" panose="020B0503020204020204" pitchFamily="34" charset="-122"/>
                </a:rPr>
                <a:t>现实困难。</a:t>
              </a:r>
              <a:endParaRPr sz="2400" dirty="0" smtClean="0">
                <a:latin typeface="微软雅黑" panose="020B0503020204020204" pitchFamily="34" charset="-122"/>
                <a:ea typeface="微软雅黑" panose="020B0503020204020204" pitchFamily="34" charset="-122"/>
              </a:endParaRPr>
            </a:p>
          </p:txBody>
        </p:sp>
        <p:sp>
          <p:nvSpPr>
            <p:cNvPr id="17" name="矩形 4"/>
            <p:cNvSpPr/>
            <p:nvPr>
              <p:custDataLst>
                <p:tags r:id="rId6"/>
              </p:custDataLst>
            </p:nvPr>
          </p:nvSpPr>
          <p:spPr>
            <a:xfrm>
              <a:off x="822757" y="657141"/>
              <a:ext cx="908685" cy="755015"/>
            </a:xfrm>
            <a:custGeom>
              <a:avLst/>
              <a:gdLst/>
              <a:ahLst/>
              <a:cxnLst/>
              <a:rect l="l" t="t" r="r" b="b"/>
              <a:pathLst>
                <a:path w="796316" h="864096">
                  <a:moveTo>
                    <a:pt x="0" y="0"/>
                  </a:moveTo>
                  <a:lnTo>
                    <a:pt x="648072" y="0"/>
                  </a:lnTo>
                  <a:lnTo>
                    <a:pt x="648072" y="328277"/>
                  </a:lnTo>
                  <a:lnTo>
                    <a:pt x="796316" y="432048"/>
                  </a:lnTo>
                  <a:lnTo>
                    <a:pt x="648072" y="535818"/>
                  </a:lnTo>
                  <a:lnTo>
                    <a:pt x="648072" y="864096"/>
                  </a:lnTo>
                  <a:lnTo>
                    <a:pt x="0" y="864096"/>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dirty="0" smtClean="0">
                  <a:latin typeface="Arial" panose="020B0604020202020204" pitchFamily="34" charset="0"/>
                  <a:cs typeface="Arial" panose="020B0604020202020204" pitchFamily="34" charset="0"/>
                </a:rPr>
                <a:t>04</a:t>
              </a:r>
              <a:endParaRPr lang="zh-CN" altLang="en-US" sz="2400" dirty="0">
                <a:latin typeface="Arial" panose="020B0604020202020204" pitchFamily="34" charset="0"/>
                <a:cs typeface="Arial" panose="020B0604020202020204" pitchFamily="34" charset="0"/>
              </a:endParaRPr>
            </a:p>
          </p:txBody>
        </p:sp>
      </p:grpSp>
      <p:grpSp>
        <p:nvGrpSpPr>
          <p:cNvPr id="19" name="组合 18"/>
          <p:cNvGrpSpPr/>
          <p:nvPr/>
        </p:nvGrpSpPr>
        <p:grpSpPr>
          <a:xfrm>
            <a:off x="3110864" y="3068955"/>
            <a:ext cx="8796656" cy="1301750"/>
            <a:chOff x="1463125" y="2564904"/>
            <a:chExt cx="3396907" cy="648072"/>
          </a:xfrm>
        </p:grpSpPr>
        <p:sp>
          <p:nvSpPr>
            <p:cNvPr id="20" name="矩形 6"/>
            <p:cNvSpPr/>
            <p:nvPr>
              <p:custDataLst>
                <p:tags r:id="rId7"/>
              </p:custDataLst>
            </p:nvPr>
          </p:nvSpPr>
          <p:spPr>
            <a:xfrm>
              <a:off x="1755171" y="2564904"/>
              <a:ext cx="3104861" cy="648072"/>
            </a:xfrm>
            <a:custGeom>
              <a:avLst/>
              <a:gdLst>
                <a:gd name="connsiteX0" fmla="*/ 0 w 2736304"/>
                <a:gd name="connsiteY0" fmla="*/ 0 h 864096"/>
                <a:gd name="connsiteX1" fmla="*/ 2736304 w 2736304"/>
                <a:gd name="connsiteY1" fmla="*/ 0 h 864096"/>
                <a:gd name="connsiteX2" fmla="*/ 2736304 w 2736304"/>
                <a:gd name="connsiteY2" fmla="*/ 864096 h 864096"/>
                <a:gd name="connsiteX3" fmla="*/ 0 w 2736304"/>
                <a:gd name="connsiteY3" fmla="*/ 864096 h 864096"/>
                <a:gd name="connsiteX4" fmla="*/ 0 w 2736304"/>
                <a:gd name="connsiteY4" fmla="*/ 0 h 864096"/>
                <a:gd name="connsiteX0-1" fmla="*/ 0 w 2762515"/>
                <a:gd name="connsiteY0-2" fmla="*/ 27856 h 891952"/>
                <a:gd name="connsiteX1-3" fmla="*/ 2736304 w 2762515"/>
                <a:gd name="connsiteY1-4" fmla="*/ 27856 h 891952"/>
                <a:gd name="connsiteX2-5" fmla="*/ 2762515 w 2762515"/>
                <a:gd name="connsiteY2-6" fmla="*/ 0 h 891952"/>
                <a:gd name="connsiteX3-7" fmla="*/ 2736304 w 2762515"/>
                <a:gd name="connsiteY3-8" fmla="*/ 891952 h 891952"/>
                <a:gd name="connsiteX4-9" fmla="*/ 0 w 2762515"/>
                <a:gd name="connsiteY4-10" fmla="*/ 891952 h 891952"/>
                <a:gd name="connsiteX5" fmla="*/ 0 w 2762515"/>
                <a:gd name="connsiteY5" fmla="*/ 27856 h 891952"/>
                <a:gd name="connsiteX0-11" fmla="*/ 0 w 2736304"/>
                <a:gd name="connsiteY0-12" fmla="*/ 0 h 864096"/>
                <a:gd name="connsiteX1-13" fmla="*/ 2736304 w 2736304"/>
                <a:gd name="connsiteY1-14" fmla="*/ 0 h 864096"/>
                <a:gd name="connsiteX2-15" fmla="*/ 2544800 w 2736304"/>
                <a:gd name="connsiteY2-16" fmla="*/ 393059 h 864096"/>
                <a:gd name="connsiteX3-17" fmla="*/ 2736304 w 2736304"/>
                <a:gd name="connsiteY3-18" fmla="*/ 864096 h 864096"/>
                <a:gd name="connsiteX4-19" fmla="*/ 0 w 2736304"/>
                <a:gd name="connsiteY4-20" fmla="*/ 864096 h 864096"/>
                <a:gd name="connsiteX5-21" fmla="*/ 0 w 2736304"/>
                <a:gd name="connsiteY5-22" fmla="*/ 0 h 864096"/>
                <a:gd name="connsiteX0-23" fmla="*/ 0 w 2736304"/>
                <a:gd name="connsiteY0-24" fmla="*/ 0 h 864096"/>
                <a:gd name="connsiteX1-25" fmla="*/ 2736304 w 2736304"/>
                <a:gd name="connsiteY1-26" fmla="*/ 0 h 864096"/>
                <a:gd name="connsiteX2-27" fmla="*/ 2544800 w 2736304"/>
                <a:gd name="connsiteY2-28" fmla="*/ 465631 h 864096"/>
                <a:gd name="connsiteX3-29" fmla="*/ 2736304 w 2736304"/>
                <a:gd name="connsiteY3-30" fmla="*/ 864096 h 864096"/>
                <a:gd name="connsiteX4-31" fmla="*/ 0 w 2736304"/>
                <a:gd name="connsiteY4-32" fmla="*/ 864096 h 864096"/>
                <a:gd name="connsiteX5-33" fmla="*/ 0 w 2736304"/>
                <a:gd name="connsiteY5-34" fmla="*/ 0 h 86409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2736304" h="864096">
                  <a:moveTo>
                    <a:pt x="0" y="0"/>
                  </a:moveTo>
                  <a:lnTo>
                    <a:pt x="2736304" y="0"/>
                  </a:lnTo>
                  <a:lnTo>
                    <a:pt x="2544800" y="465631"/>
                  </a:lnTo>
                  <a:lnTo>
                    <a:pt x="2736304" y="864096"/>
                  </a:lnTo>
                  <a:lnTo>
                    <a:pt x="0" y="864096"/>
                  </a:lnTo>
                  <a:lnTo>
                    <a:pt x="0" y="0"/>
                  </a:ln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sz="2400" dirty="0" smtClean="0">
                  <a:latin typeface="微软雅黑" panose="020B0503020204020204" pitchFamily="34" charset="-122"/>
                  <a:ea typeface="微软雅黑" panose="020B0503020204020204" pitchFamily="34" charset="-122"/>
                </a:rPr>
                <a:t>共有的专利资产质押需要征得共有人的书面同意</a:t>
              </a:r>
              <a:endParaRPr sz="2400" dirty="0" smtClean="0">
                <a:latin typeface="微软雅黑" panose="020B0503020204020204" pitchFamily="34" charset="-122"/>
                <a:ea typeface="微软雅黑" panose="020B0503020204020204" pitchFamily="34" charset="-122"/>
              </a:endParaRPr>
            </a:p>
          </p:txBody>
        </p:sp>
        <p:sp>
          <p:nvSpPr>
            <p:cNvPr id="21" name="矩形 4"/>
            <p:cNvSpPr/>
            <p:nvPr>
              <p:custDataLst>
                <p:tags r:id="rId8"/>
              </p:custDataLst>
            </p:nvPr>
          </p:nvSpPr>
          <p:spPr>
            <a:xfrm>
              <a:off x="1463125" y="2672705"/>
              <a:ext cx="364383" cy="415398"/>
            </a:xfrm>
            <a:custGeom>
              <a:avLst/>
              <a:gdLst/>
              <a:ahLst/>
              <a:cxnLst/>
              <a:rect l="l" t="t" r="r" b="b"/>
              <a:pathLst>
                <a:path w="796316" h="864096">
                  <a:moveTo>
                    <a:pt x="0" y="0"/>
                  </a:moveTo>
                  <a:lnTo>
                    <a:pt x="648072" y="0"/>
                  </a:lnTo>
                  <a:lnTo>
                    <a:pt x="648072" y="328277"/>
                  </a:lnTo>
                  <a:lnTo>
                    <a:pt x="796316" y="432048"/>
                  </a:lnTo>
                  <a:lnTo>
                    <a:pt x="648072" y="535818"/>
                  </a:lnTo>
                  <a:lnTo>
                    <a:pt x="648072" y="864096"/>
                  </a:lnTo>
                  <a:lnTo>
                    <a:pt x="0" y="864096"/>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dirty="0" smtClean="0">
                  <a:latin typeface="Arial" panose="020B0604020202020204" pitchFamily="34" charset="0"/>
                  <a:cs typeface="Arial" panose="020B0604020202020204" pitchFamily="34" charset="0"/>
                </a:rPr>
                <a:t>05</a:t>
              </a:r>
              <a:endParaRPr lang="zh-CN" altLang="en-US" sz="2400" dirty="0">
                <a:latin typeface="Arial" panose="020B0604020202020204" pitchFamily="34" charset="0"/>
                <a:cs typeface="Arial" panose="020B0604020202020204" pitchFamily="34" charset="0"/>
              </a:endParaRPr>
            </a:p>
          </p:txBody>
        </p:sp>
      </p:grpSp>
      <p:grpSp>
        <p:nvGrpSpPr>
          <p:cNvPr id="23" name="组合 22"/>
          <p:cNvGrpSpPr/>
          <p:nvPr/>
        </p:nvGrpSpPr>
        <p:grpSpPr>
          <a:xfrm>
            <a:off x="3078773" y="4976986"/>
            <a:ext cx="8968740" cy="1566545"/>
            <a:chOff x="682515" y="4653136"/>
            <a:chExt cx="8968740" cy="1566545"/>
          </a:xfrm>
        </p:grpSpPr>
        <p:sp>
          <p:nvSpPr>
            <p:cNvPr id="24" name="矩形 6"/>
            <p:cNvSpPr/>
            <p:nvPr>
              <p:custDataLst>
                <p:tags r:id="rId9"/>
              </p:custDataLst>
            </p:nvPr>
          </p:nvSpPr>
          <p:spPr>
            <a:xfrm>
              <a:off x="1417845" y="4653136"/>
              <a:ext cx="8233410" cy="1566545"/>
            </a:xfrm>
            <a:custGeom>
              <a:avLst/>
              <a:gdLst>
                <a:gd name="connsiteX0" fmla="*/ 0 w 2736304"/>
                <a:gd name="connsiteY0" fmla="*/ 0 h 864096"/>
                <a:gd name="connsiteX1" fmla="*/ 2736304 w 2736304"/>
                <a:gd name="connsiteY1" fmla="*/ 0 h 864096"/>
                <a:gd name="connsiteX2" fmla="*/ 2736304 w 2736304"/>
                <a:gd name="connsiteY2" fmla="*/ 864096 h 864096"/>
                <a:gd name="connsiteX3" fmla="*/ 0 w 2736304"/>
                <a:gd name="connsiteY3" fmla="*/ 864096 h 864096"/>
                <a:gd name="connsiteX4" fmla="*/ 0 w 2736304"/>
                <a:gd name="connsiteY4" fmla="*/ 0 h 864096"/>
                <a:gd name="connsiteX0-1" fmla="*/ 0 w 2762515"/>
                <a:gd name="connsiteY0-2" fmla="*/ 27856 h 891952"/>
                <a:gd name="connsiteX1-3" fmla="*/ 2736304 w 2762515"/>
                <a:gd name="connsiteY1-4" fmla="*/ 27856 h 891952"/>
                <a:gd name="connsiteX2-5" fmla="*/ 2762515 w 2762515"/>
                <a:gd name="connsiteY2-6" fmla="*/ 0 h 891952"/>
                <a:gd name="connsiteX3-7" fmla="*/ 2736304 w 2762515"/>
                <a:gd name="connsiteY3-8" fmla="*/ 891952 h 891952"/>
                <a:gd name="connsiteX4-9" fmla="*/ 0 w 2762515"/>
                <a:gd name="connsiteY4-10" fmla="*/ 891952 h 891952"/>
                <a:gd name="connsiteX5" fmla="*/ 0 w 2762515"/>
                <a:gd name="connsiteY5" fmla="*/ 27856 h 891952"/>
                <a:gd name="connsiteX0-11" fmla="*/ 0 w 2736304"/>
                <a:gd name="connsiteY0-12" fmla="*/ 0 h 864096"/>
                <a:gd name="connsiteX1-13" fmla="*/ 2736304 w 2736304"/>
                <a:gd name="connsiteY1-14" fmla="*/ 0 h 864096"/>
                <a:gd name="connsiteX2-15" fmla="*/ 2544800 w 2736304"/>
                <a:gd name="connsiteY2-16" fmla="*/ 393059 h 864096"/>
                <a:gd name="connsiteX3-17" fmla="*/ 2736304 w 2736304"/>
                <a:gd name="connsiteY3-18" fmla="*/ 864096 h 864096"/>
                <a:gd name="connsiteX4-19" fmla="*/ 0 w 2736304"/>
                <a:gd name="connsiteY4-20" fmla="*/ 864096 h 864096"/>
                <a:gd name="connsiteX5-21" fmla="*/ 0 w 2736304"/>
                <a:gd name="connsiteY5-22" fmla="*/ 0 h 864096"/>
                <a:gd name="connsiteX0-23" fmla="*/ 0 w 2736304"/>
                <a:gd name="connsiteY0-24" fmla="*/ 0 h 864096"/>
                <a:gd name="connsiteX1-25" fmla="*/ 2736304 w 2736304"/>
                <a:gd name="connsiteY1-26" fmla="*/ 0 h 864096"/>
                <a:gd name="connsiteX2-27" fmla="*/ 2544800 w 2736304"/>
                <a:gd name="connsiteY2-28" fmla="*/ 465631 h 864096"/>
                <a:gd name="connsiteX3-29" fmla="*/ 2736304 w 2736304"/>
                <a:gd name="connsiteY3-30" fmla="*/ 864096 h 864096"/>
                <a:gd name="connsiteX4-31" fmla="*/ 0 w 2736304"/>
                <a:gd name="connsiteY4-32" fmla="*/ 864096 h 864096"/>
                <a:gd name="connsiteX5-33" fmla="*/ 0 w 2736304"/>
                <a:gd name="connsiteY5-34" fmla="*/ 0 h 86409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2736304" h="864096">
                  <a:moveTo>
                    <a:pt x="0" y="0"/>
                  </a:moveTo>
                  <a:lnTo>
                    <a:pt x="2736304" y="0"/>
                  </a:lnTo>
                  <a:lnTo>
                    <a:pt x="2544800" y="465631"/>
                  </a:lnTo>
                  <a:lnTo>
                    <a:pt x="2736304" y="864096"/>
                  </a:lnTo>
                  <a:lnTo>
                    <a:pt x="0" y="864096"/>
                  </a:lnTo>
                  <a:lnTo>
                    <a:pt x="0" y="0"/>
                  </a:ln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sz="2400" dirty="0" smtClean="0">
                  <a:latin typeface="微软雅黑" panose="020B0503020204020204" pitchFamily="34" charset="-122"/>
                  <a:ea typeface="微软雅黑" panose="020B0503020204020204" pitchFamily="34" charset="-122"/>
                </a:rPr>
                <a:t>质押目的评估时应当区别出质人自用的专利资产与已经许</a:t>
              </a:r>
              <a:endParaRPr sz="2400" dirty="0" smtClean="0">
                <a:latin typeface="微软雅黑" panose="020B0503020204020204" pitchFamily="34" charset="-122"/>
                <a:ea typeface="微软雅黑" panose="020B0503020204020204" pitchFamily="34" charset="-122"/>
              </a:endParaRPr>
            </a:p>
            <a:p>
              <a:pPr algn="l"/>
              <a:r>
                <a:rPr sz="2400" dirty="0" smtClean="0">
                  <a:latin typeface="微软雅黑" panose="020B0503020204020204" pitchFamily="34" charset="-122"/>
                  <a:ea typeface="微软雅黑" panose="020B0503020204020204" pitchFamily="34" charset="-122"/>
                </a:rPr>
                <a:t>可他人使用的专利资产的差异</a:t>
              </a:r>
              <a:endParaRPr sz="2400" dirty="0" smtClean="0">
                <a:latin typeface="微软雅黑" panose="020B0503020204020204" pitchFamily="34" charset="-122"/>
                <a:ea typeface="微软雅黑" panose="020B0503020204020204" pitchFamily="34" charset="-122"/>
              </a:endParaRPr>
            </a:p>
          </p:txBody>
        </p:sp>
        <p:sp>
          <p:nvSpPr>
            <p:cNvPr id="25" name="矩形 4"/>
            <p:cNvSpPr/>
            <p:nvPr>
              <p:custDataLst>
                <p:tags r:id="rId10"/>
              </p:custDataLst>
            </p:nvPr>
          </p:nvSpPr>
          <p:spPr>
            <a:xfrm>
              <a:off x="682515" y="5013181"/>
              <a:ext cx="861060" cy="749300"/>
            </a:xfrm>
            <a:custGeom>
              <a:avLst/>
              <a:gdLst/>
              <a:ahLst/>
              <a:cxnLst/>
              <a:rect l="l" t="t" r="r" b="b"/>
              <a:pathLst>
                <a:path w="796316" h="864096">
                  <a:moveTo>
                    <a:pt x="0" y="0"/>
                  </a:moveTo>
                  <a:lnTo>
                    <a:pt x="648072" y="0"/>
                  </a:lnTo>
                  <a:lnTo>
                    <a:pt x="648072" y="328277"/>
                  </a:lnTo>
                  <a:lnTo>
                    <a:pt x="796316" y="432048"/>
                  </a:lnTo>
                  <a:lnTo>
                    <a:pt x="648072" y="535818"/>
                  </a:lnTo>
                  <a:lnTo>
                    <a:pt x="648072" y="864096"/>
                  </a:lnTo>
                  <a:lnTo>
                    <a:pt x="0" y="864096"/>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dirty="0" smtClean="0">
                  <a:latin typeface="Arial" panose="020B0604020202020204" pitchFamily="34" charset="0"/>
                  <a:cs typeface="Arial" panose="020B0604020202020204" pitchFamily="34" charset="0"/>
                </a:rPr>
                <a:t>06</a:t>
              </a:r>
              <a:endParaRPr lang="zh-CN" altLang="en-US" sz="2400" dirty="0">
                <a:latin typeface="Arial" panose="020B0604020202020204" pitchFamily="34" charset="0"/>
                <a:cs typeface="Arial" panose="020B0604020202020204" pitchFamily="34" charset="0"/>
              </a:endParaRPr>
            </a:p>
          </p:txBody>
        </p:sp>
      </p:grpSp>
    </p:spTree>
  </p:cSld>
  <p:clrMapOvr>
    <a:masterClrMapping/>
  </p:clrMapOvr>
  <p:transition spd="slow">
    <p:push dir="u"/>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18446" name="矩形 6"/>
          <p:cNvSpPr/>
          <p:nvPr>
            <p:custDataLst>
              <p:tags r:id="rId1"/>
            </p:custDataLst>
          </p:nvPr>
        </p:nvSpPr>
        <p:spPr>
          <a:xfrm>
            <a:off x="9048115" y="4797108"/>
            <a:ext cx="1554480" cy="645160"/>
          </a:xfrm>
          <a:prstGeom prst="rect">
            <a:avLst/>
          </a:prstGeom>
          <a:noFill/>
          <a:ln w="9525">
            <a:noFill/>
          </a:ln>
        </p:spPr>
        <p:txBody>
          <a:bodyPr wrap="non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829310" y="765175"/>
            <a:ext cx="680085"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专利资产评估的注意事项</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3"/>
            </p:custDataLst>
          </p:nvPr>
        </p:nvSpPr>
        <p:spPr>
          <a:xfrm>
            <a:off x="1682750" y="1557020"/>
            <a:ext cx="1156335" cy="4556125"/>
          </a:xfrm>
          <a:prstGeom prst="rect">
            <a:avLst/>
          </a:prstGeom>
          <a:noFill/>
          <a:ln w="9525">
            <a:noFill/>
          </a:ln>
        </p:spPr>
        <p:txBody>
          <a:bodyPr wrap="square" lIns="144000" rIns="72000" anchor="ctr" anchorCtr="0">
            <a:no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出资目的的专利资产评估问题</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6"/>
          <p:cNvSpPr/>
          <p:nvPr>
            <p:custDataLst>
              <p:tags r:id="rId4"/>
            </p:custDataLst>
          </p:nvPr>
        </p:nvSpPr>
        <p:spPr>
          <a:xfrm>
            <a:off x="9175115" y="4924108"/>
            <a:ext cx="1554480" cy="645160"/>
          </a:xfrm>
          <a:prstGeom prst="rect">
            <a:avLst/>
          </a:prstGeom>
          <a:noFill/>
          <a:ln w="9525">
            <a:noFill/>
          </a:ln>
        </p:spPr>
        <p:txBody>
          <a:bodyPr wrap="non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矩形 6"/>
          <p:cNvSpPr/>
          <p:nvPr>
            <p:custDataLst>
              <p:tags r:id="rId5"/>
            </p:custDataLst>
          </p:nvPr>
        </p:nvSpPr>
        <p:spPr>
          <a:xfrm>
            <a:off x="9302115" y="5051108"/>
            <a:ext cx="1554480" cy="645160"/>
          </a:xfrm>
          <a:prstGeom prst="rect">
            <a:avLst/>
          </a:prstGeom>
          <a:noFill/>
          <a:ln w="9525">
            <a:noFill/>
          </a:ln>
        </p:spPr>
        <p:txBody>
          <a:bodyPr wrap="non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8"/>
          <p:cNvSpPr/>
          <p:nvPr>
            <p:custDataLst>
              <p:tags r:id="rId6"/>
            </p:custDataLst>
          </p:nvPr>
        </p:nvSpPr>
        <p:spPr>
          <a:xfrm>
            <a:off x="5973445" y="4347845"/>
            <a:ext cx="2729230" cy="935990"/>
          </a:xfrm>
          <a:custGeom>
            <a:avLst/>
            <a:gdLst/>
            <a:ahLst/>
            <a:cxnLst/>
            <a:rect l="l" t="t" r="r" b="b"/>
            <a:pathLst>
              <a:path w="2232248" h="1008112">
                <a:moveTo>
                  <a:pt x="0" y="0"/>
                </a:moveTo>
                <a:lnTo>
                  <a:pt x="2232248" y="0"/>
                </a:lnTo>
                <a:lnTo>
                  <a:pt x="2232248" y="1008112"/>
                </a:lnTo>
                <a:lnTo>
                  <a:pt x="0" y="1008112"/>
                </a:lnTo>
                <a:close/>
              </a:path>
            </a:pathLst>
          </a:custGeom>
          <a:gradFill flip="none" rotWithShape="1">
            <a:gsLst>
              <a:gs pos="33000">
                <a:srgbClr val="F67412"/>
              </a:gs>
              <a:gs pos="100000">
                <a:srgbClr val="FFFF00"/>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矩形 8"/>
          <p:cNvSpPr/>
          <p:nvPr>
            <p:custDataLst>
              <p:tags r:id="rId7"/>
            </p:custDataLst>
          </p:nvPr>
        </p:nvSpPr>
        <p:spPr>
          <a:xfrm>
            <a:off x="3227705" y="4635500"/>
            <a:ext cx="2721610" cy="648335"/>
          </a:xfrm>
          <a:custGeom>
            <a:avLst/>
            <a:gdLst/>
            <a:ahLst/>
            <a:cxnLst/>
            <a:rect l="l" t="t" r="r" b="b"/>
            <a:pathLst>
              <a:path w="2232248" h="1008112">
                <a:moveTo>
                  <a:pt x="0" y="0"/>
                </a:moveTo>
                <a:lnTo>
                  <a:pt x="2232248" y="0"/>
                </a:lnTo>
                <a:lnTo>
                  <a:pt x="2232248" y="1008112"/>
                </a:lnTo>
                <a:lnTo>
                  <a:pt x="0" y="1008112"/>
                </a:lnTo>
                <a:close/>
              </a:path>
            </a:pathLst>
          </a:custGeom>
          <a:gradFill flip="none" rotWithShape="1">
            <a:gsLst>
              <a:gs pos="33000">
                <a:srgbClr val="FB4B05"/>
              </a:gs>
              <a:gs pos="100000">
                <a:srgbClr val="FFC000"/>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TextBox 14"/>
          <p:cNvSpPr txBox="1"/>
          <p:nvPr>
            <p:custDataLst>
              <p:tags r:id="rId8"/>
            </p:custDataLst>
          </p:nvPr>
        </p:nvSpPr>
        <p:spPr>
          <a:xfrm>
            <a:off x="6387627" y="3267462"/>
            <a:ext cx="1175636" cy="369332"/>
          </a:xfrm>
          <a:prstGeom prst="rect">
            <a:avLst/>
          </a:prstGeom>
          <a:noFill/>
        </p:spPr>
        <p:txBody>
          <a:bodyPr wrap="square" rtlCol="0">
            <a:spAutoFit/>
          </a:bodyPr>
          <a:p>
            <a:r>
              <a:rPr lang="zh-CN" altLang="en-US" b="1" dirty="0" smtClean="0">
                <a:solidFill>
                  <a:schemeClr val="bg1"/>
                </a:solidFill>
                <a:latin typeface="微软雅黑" panose="020B0503020204020204" pitchFamily="34" charset="-122"/>
                <a:ea typeface="微软雅黑" panose="020B0503020204020204" pitchFamily="34" charset="-122"/>
              </a:rPr>
              <a:t>您的标题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 name="TextBox 15"/>
          <p:cNvSpPr txBox="1"/>
          <p:nvPr>
            <p:custDataLst>
              <p:tags r:id="rId9"/>
            </p:custDataLst>
          </p:nvPr>
        </p:nvSpPr>
        <p:spPr>
          <a:xfrm>
            <a:off x="3522345" y="1845310"/>
            <a:ext cx="2054860" cy="1738630"/>
          </a:xfrm>
          <a:prstGeom prst="rect">
            <a:avLst/>
          </a:prstGeom>
          <a:noFill/>
        </p:spPr>
        <p:txBody>
          <a:bodyPr wrap="square" rtlCol="0">
            <a:noAutofit/>
          </a:bodyPr>
          <a:p>
            <a:pPr>
              <a:lnSpc>
                <a:spcPct val="130000"/>
              </a:lnSpc>
            </a:pP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可以作为出资的专利资产一般都是指“</a:t>
            </a:r>
            <a:r>
              <a:rPr lang="zh-CN" altLang="en-US" sz="2400" dirty="0">
                <a:solidFill>
                  <a:srgbClr val="FF0000"/>
                </a:solidFill>
                <a:latin typeface="微软雅黑" panose="020B0503020204020204" pitchFamily="34" charset="-122"/>
                <a:ea typeface="微软雅黑" panose="020B0503020204020204" pitchFamily="34" charset="-122"/>
              </a:rPr>
              <a:t>所有权</a:t>
            </a: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矩形 8"/>
          <p:cNvSpPr/>
          <p:nvPr>
            <p:custDataLst>
              <p:tags r:id="rId10"/>
            </p:custDataLst>
          </p:nvPr>
        </p:nvSpPr>
        <p:spPr>
          <a:xfrm>
            <a:off x="8736330" y="4237355"/>
            <a:ext cx="2651125" cy="1046480"/>
          </a:xfrm>
          <a:custGeom>
            <a:avLst/>
            <a:gdLst/>
            <a:ahLst/>
            <a:cxnLst/>
            <a:rect l="l" t="t" r="r" b="b"/>
            <a:pathLst>
              <a:path w="2232248" h="1008112">
                <a:moveTo>
                  <a:pt x="0" y="0"/>
                </a:moveTo>
                <a:lnTo>
                  <a:pt x="2232248" y="0"/>
                </a:lnTo>
                <a:lnTo>
                  <a:pt x="2232248" y="1008112"/>
                </a:lnTo>
                <a:lnTo>
                  <a:pt x="0" y="1008112"/>
                </a:lnTo>
                <a:close/>
              </a:path>
            </a:pathLst>
          </a:custGeom>
          <a:gradFill flip="none" rotWithShape="1">
            <a:gsLst>
              <a:gs pos="33000">
                <a:srgbClr val="D07E06"/>
              </a:gs>
              <a:gs pos="100000">
                <a:srgbClr val="FFFF00"/>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 name="组合 8"/>
          <p:cNvGrpSpPr/>
          <p:nvPr/>
        </p:nvGrpSpPr>
        <p:grpSpPr>
          <a:xfrm>
            <a:off x="3230245" y="2293620"/>
            <a:ext cx="8235950" cy="2990215"/>
            <a:chOff x="827584" y="2132856"/>
            <a:chExt cx="6694057" cy="2304256"/>
          </a:xfrm>
        </p:grpSpPr>
        <p:cxnSp>
          <p:nvCxnSpPr>
            <p:cNvPr id="18" name="直接连接符 17"/>
            <p:cNvCxnSpPr/>
            <p:nvPr>
              <p:custDataLst>
                <p:tags r:id="rId11"/>
              </p:custDataLst>
            </p:nvPr>
          </p:nvCxnSpPr>
          <p:spPr>
            <a:xfrm>
              <a:off x="827584" y="2132856"/>
              <a:ext cx="0" cy="2304256"/>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custDataLst>
                <p:tags r:id="rId12"/>
              </p:custDataLst>
            </p:nvPr>
          </p:nvCxnSpPr>
          <p:spPr>
            <a:xfrm>
              <a:off x="3047602" y="2132856"/>
              <a:ext cx="0" cy="2304256"/>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13"/>
              </p:custDataLst>
            </p:nvPr>
          </p:nvCxnSpPr>
          <p:spPr>
            <a:xfrm>
              <a:off x="5289393" y="2132856"/>
              <a:ext cx="0" cy="2304256"/>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4"/>
              </p:custDataLst>
            </p:nvPr>
          </p:nvCxnSpPr>
          <p:spPr>
            <a:xfrm>
              <a:off x="7521641" y="2132856"/>
              <a:ext cx="0" cy="2304256"/>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8" name="TextBox 27"/>
          <p:cNvSpPr txBox="1"/>
          <p:nvPr>
            <p:custDataLst>
              <p:tags r:id="rId15"/>
            </p:custDataLst>
          </p:nvPr>
        </p:nvSpPr>
        <p:spPr>
          <a:xfrm>
            <a:off x="5987415" y="2240915"/>
            <a:ext cx="2621915" cy="1050290"/>
          </a:xfrm>
          <a:prstGeom prst="rect">
            <a:avLst/>
          </a:prstGeom>
          <a:noFill/>
        </p:spPr>
        <p:txBody>
          <a:bodyPr wrap="square" rtlCol="0">
            <a:spAutoFit/>
          </a:bodyPr>
          <a:p>
            <a:pPr>
              <a:lnSpc>
                <a:spcPct val="130000"/>
              </a:lnSpc>
            </a:pPr>
            <a:r>
              <a:rPr lang="zh-CN" altLang="en-US" sz="2400" dirty="0">
                <a:latin typeface="微软雅黑" panose="020B0503020204020204" pitchFamily="34" charset="-122"/>
                <a:ea typeface="微软雅黑" panose="020B0503020204020204" pitchFamily="34" charset="-122"/>
              </a:rPr>
              <a:t>单独使用权一般不能出资</a:t>
            </a:r>
            <a:endParaRPr lang="zh-CN" altLang="en-US" sz="2400" dirty="0">
              <a:latin typeface="微软雅黑" panose="020B0503020204020204" pitchFamily="34" charset="-122"/>
              <a:ea typeface="微软雅黑" panose="020B0503020204020204" pitchFamily="34" charset="-122"/>
            </a:endParaRPr>
          </a:p>
        </p:txBody>
      </p:sp>
      <p:sp>
        <p:nvSpPr>
          <p:cNvPr id="29" name="TextBox 28"/>
          <p:cNvSpPr txBox="1"/>
          <p:nvPr>
            <p:custDataLst>
              <p:tags r:id="rId16"/>
            </p:custDataLst>
          </p:nvPr>
        </p:nvSpPr>
        <p:spPr>
          <a:xfrm>
            <a:off x="8796020" y="1520825"/>
            <a:ext cx="2491740" cy="2489200"/>
          </a:xfrm>
          <a:prstGeom prst="rect">
            <a:avLst/>
          </a:prstGeom>
          <a:noFill/>
        </p:spPr>
        <p:txBody>
          <a:bodyPr wrap="square" rtlCol="0">
            <a:spAutoFit/>
          </a:bodyPr>
          <a:p>
            <a:pPr>
              <a:lnSpc>
                <a:spcPct val="130000"/>
              </a:lnSpc>
            </a:pPr>
            <a:r>
              <a:rPr lang="zh-CN" altLang="en-US" sz="2400" dirty="0">
                <a:latin typeface="微软雅黑" panose="020B0503020204020204" pitchFamily="34" charset="-122"/>
                <a:ea typeface="微软雅黑" panose="020B0503020204020204" pitchFamily="34" charset="-122"/>
              </a:rPr>
              <a:t>使用权加使用权的处置权是否可以出资，没有明确规定，需要与工商部门沟通。</a:t>
            </a:r>
            <a:endParaRPr lang="zh-CN" altLang="en-US" sz="2400" dirty="0">
              <a:latin typeface="微软雅黑" panose="020B0503020204020204" pitchFamily="34" charset="-122"/>
              <a:ea typeface="微软雅黑" panose="020B0503020204020204" pitchFamily="34" charset="-122"/>
            </a:endParaRPr>
          </a:p>
        </p:txBody>
      </p:sp>
      <p:grpSp>
        <p:nvGrpSpPr>
          <p:cNvPr id="30" name="组合 29"/>
          <p:cNvGrpSpPr/>
          <p:nvPr/>
        </p:nvGrpSpPr>
        <p:grpSpPr>
          <a:xfrm>
            <a:off x="3158490" y="5067935"/>
            <a:ext cx="8926830" cy="1109980"/>
            <a:chOff x="755576" y="4797152"/>
            <a:chExt cx="7920880" cy="936104"/>
          </a:xfrm>
        </p:grpSpPr>
        <p:sp>
          <p:nvSpPr>
            <p:cNvPr id="14" name="右箭头 13"/>
            <p:cNvSpPr/>
            <p:nvPr>
              <p:custDataLst>
                <p:tags r:id="rId17"/>
              </p:custDataLst>
            </p:nvPr>
          </p:nvSpPr>
          <p:spPr>
            <a:xfrm>
              <a:off x="755576" y="4797152"/>
              <a:ext cx="7920880" cy="936104"/>
            </a:xfrm>
            <a:prstGeom prst="rightArrow">
              <a:avLst/>
            </a:prstGeom>
            <a:gradFill flip="none" rotWithShape="1">
              <a:gsLst>
                <a:gs pos="2000">
                  <a:srgbClr val="FB4B05"/>
                </a:gs>
                <a:gs pos="100000">
                  <a:srgbClr val="FFFF00"/>
                </a:gs>
              </a:gsLst>
              <a:lin ang="10800000" scaled="1"/>
              <a:tileRect/>
            </a:gradFill>
            <a:ln>
              <a:noFill/>
            </a:ln>
            <a:effectLst>
              <a:outerShdw blurRad="50800" dist="38100" dir="5400000" algn="t" rotWithShape="0">
                <a:prstClr val="black">
                  <a:alpha val="40000"/>
                </a:prstClr>
              </a:outerShdw>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右箭头 25"/>
            <p:cNvSpPr/>
            <p:nvPr>
              <p:custDataLst>
                <p:tags r:id="rId18"/>
              </p:custDataLst>
            </p:nvPr>
          </p:nvSpPr>
          <p:spPr>
            <a:xfrm>
              <a:off x="755576" y="4797152"/>
              <a:ext cx="7920880" cy="936104"/>
            </a:xfrm>
            <a:prstGeom prst="rightArrow">
              <a:avLst/>
            </a:prstGeom>
            <a:gradFill flip="none" rotWithShape="1">
              <a:gsLst>
                <a:gs pos="2000">
                  <a:srgbClr val="FB4B05"/>
                </a:gs>
                <a:gs pos="64000">
                  <a:srgbClr val="FFFF00">
                    <a:alpha val="0"/>
                  </a:srgbClr>
                </a:gs>
              </a:gsLst>
              <a:lin ang="16200000" scaled="1"/>
              <a:tileRect/>
            </a:gradFill>
            <a:ln>
              <a:solidFill>
                <a:srgbClr val="FFC000"/>
              </a:solidFill>
            </a:ln>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2" name="TextBox 31"/>
          <p:cNvSpPr txBox="1"/>
          <p:nvPr>
            <p:custDataLst>
              <p:tags r:id="rId19"/>
            </p:custDataLst>
          </p:nvPr>
        </p:nvSpPr>
        <p:spPr>
          <a:xfrm>
            <a:off x="3662680" y="5366385"/>
            <a:ext cx="6622415" cy="460375"/>
          </a:xfrm>
          <a:prstGeom prst="rect">
            <a:avLst/>
          </a:prstGeom>
          <a:noFill/>
        </p:spPr>
        <p:txBody>
          <a:bodyPr wrap="square" rtlCol="0">
            <a:spAutoFit/>
          </a:bodyPr>
          <a:p>
            <a:pPr algn="ctr"/>
            <a:r>
              <a:rPr lang="zh-CN" altLang="en-US" sz="2400" b="1" dirty="0" smtClean="0">
                <a:solidFill>
                  <a:schemeClr val="bg1"/>
                </a:solidFill>
                <a:latin typeface="微软雅黑" panose="020B0503020204020204" pitchFamily="34" charset="-122"/>
                <a:ea typeface="微软雅黑" panose="020B0503020204020204" pitchFamily="34" charset="-122"/>
              </a:rPr>
              <a:t>可以用于出资的专利资产权利类型</a:t>
            </a:r>
            <a:endParaRPr lang="zh-CN" altLang="en-US" sz="2400" b="1" dirty="0" smtClean="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18446" name="矩形 6"/>
          <p:cNvSpPr/>
          <p:nvPr>
            <p:custDataLst>
              <p:tags r:id="rId1"/>
            </p:custDataLst>
          </p:nvPr>
        </p:nvSpPr>
        <p:spPr>
          <a:xfrm>
            <a:off x="9048115" y="4797108"/>
            <a:ext cx="1554480" cy="645160"/>
          </a:xfrm>
          <a:prstGeom prst="rect">
            <a:avLst/>
          </a:prstGeom>
          <a:noFill/>
          <a:ln w="9525">
            <a:noFill/>
          </a:ln>
        </p:spPr>
        <p:txBody>
          <a:bodyPr wrap="non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829310" y="765175"/>
            <a:ext cx="680085"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专利资产评估的注意事项</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3"/>
            </p:custDataLst>
          </p:nvPr>
        </p:nvSpPr>
        <p:spPr>
          <a:xfrm>
            <a:off x="1682750" y="1557020"/>
            <a:ext cx="1156335" cy="4556125"/>
          </a:xfrm>
          <a:prstGeom prst="rect">
            <a:avLst/>
          </a:prstGeom>
          <a:noFill/>
          <a:ln w="9525">
            <a:noFill/>
          </a:ln>
        </p:spPr>
        <p:txBody>
          <a:bodyPr wrap="square" lIns="144000" rIns="72000" anchor="ctr" anchorCtr="0">
            <a:no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专利资产评估权属资料核实问题</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6"/>
          <p:cNvSpPr/>
          <p:nvPr>
            <p:custDataLst>
              <p:tags r:id="rId4"/>
            </p:custDataLst>
          </p:nvPr>
        </p:nvSpPr>
        <p:spPr>
          <a:xfrm>
            <a:off x="9175115" y="4924108"/>
            <a:ext cx="1554480" cy="645160"/>
          </a:xfrm>
          <a:prstGeom prst="rect">
            <a:avLst/>
          </a:prstGeom>
          <a:noFill/>
          <a:ln w="9525">
            <a:noFill/>
          </a:ln>
        </p:spPr>
        <p:txBody>
          <a:bodyPr wrap="non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图片 4"/>
          <p:cNvPicPr>
            <a:picLocks noChangeAspect="1"/>
          </p:cNvPicPr>
          <p:nvPr/>
        </p:nvPicPr>
        <p:blipFill>
          <a:blip r:embed="rId5"/>
          <a:stretch>
            <a:fillRect/>
          </a:stretch>
        </p:blipFill>
        <p:spPr>
          <a:xfrm>
            <a:off x="2783205" y="1250950"/>
            <a:ext cx="9291955" cy="5203825"/>
          </a:xfrm>
          <a:prstGeom prst="rect">
            <a:avLst/>
          </a:prstGeom>
        </p:spPr>
      </p:pic>
    </p:spTree>
  </p:cSld>
  <p:clrMapOvr>
    <a:masterClrMapping/>
  </p:clrMapOvr>
  <p:transition spd="slow">
    <p:push dir="u"/>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18446" name="矩形 6"/>
          <p:cNvSpPr/>
          <p:nvPr>
            <p:custDataLst>
              <p:tags r:id="rId1"/>
            </p:custDataLst>
          </p:nvPr>
        </p:nvSpPr>
        <p:spPr>
          <a:xfrm>
            <a:off x="9048115" y="4797108"/>
            <a:ext cx="1554480" cy="645160"/>
          </a:xfrm>
          <a:prstGeom prst="rect">
            <a:avLst/>
          </a:prstGeom>
          <a:noFill/>
          <a:ln w="9525">
            <a:noFill/>
          </a:ln>
        </p:spPr>
        <p:txBody>
          <a:bodyPr wrap="non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829310" y="765175"/>
            <a:ext cx="680085"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专利资产评估的注意事项</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3"/>
            </p:custDataLst>
          </p:nvPr>
        </p:nvSpPr>
        <p:spPr>
          <a:xfrm>
            <a:off x="1682750" y="1557020"/>
            <a:ext cx="1156335" cy="4556125"/>
          </a:xfrm>
          <a:prstGeom prst="rect">
            <a:avLst/>
          </a:prstGeom>
          <a:noFill/>
          <a:ln w="9525">
            <a:noFill/>
          </a:ln>
        </p:spPr>
        <p:txBody>
          <a:bodyPr wrap="square" lIns="144000" rIns="72000" anchor="ctr" anchorCtr="0">
            <a:no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专利资产评估权属资料核实问题</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6"/>
          <p:cNvSpPr/>
          <p:nvPr>
            <p:custDataLst>
              <p:tags r:id="rId4"/>
            </p:custDataLst>
          </p:nvPr>
        </p:nvSpPr>
        <p:spPr>
          <a:xfrm>
            <a:off x="9175115" y="4924108"/>
            <a:ext cx="1554480" cy="645160"/>
          </a:xfrm>
          <a:prstGeom prst="rect">
            <a:avLst/>
          </a:prstGeom>
          <a:noFill/>
          <a:ln w="9525">
            <a:noFill/>
          </a:ln>
        </p:spPr>
        <p:txBody>
          <a:bodyPr wrap="non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文本框 5"/>
          <p:cNvSpPr txBox="1"/>
          <p:nvPr/>
        </p:nvSpPr>
        <p:spPr>
          <a:xfrm>
            <a:off x="3013075" y="1207135"/>
            <a:ext cx="8844280" cy="5194935"/>
          </a:xfrm>
          <a:prstGeom prst="rect">
            <a:avLst/>
          </a:prstGeom>
          <a:noFill/>
        </p:spPr>
        <p:txBody>
          <a:bodyPr wrap="square" rtlCol="0" anchor="t">
            <a:noAutofit/>
          </a:bodyPr>
          <a:p>
            <a:r>
              <a:rPr lang="zh-CN" altLang="en-US" sz="2400">
                <a:solidFill>
                  <a:srgbClr val="FF0000"/>
                </a:solidFill>
              </a:rPr>
              <a:t>【历年试题·单选题】</a:t>
            </a:r>
            <a:endParaRPr lang="zh-CN" altLang="en-US" sz="2400">
              <a:solidFill>
                <a:srgbClr val="FF0000"/>
              </a:solidFill>
            </a:endParaRPr>
          </a:p>
          <a:p>
            <a:r>
              <a:rPr lang="zh-CN" altLang="en-US" sz="2400"/>
              <a:t>下列文件资料中，不属于专利权属资料的是（ ）。</a:t>
            </a:r>
            <a:endParaRPr lang="zh-CN" altLang="en-US" sz="2400"/>
          </a:p>
          <a:p>
            <a:r>
              <a:rPr lang="zh-CN" altLang="en-US" sz="2400"/>
              <a:t> A.专利证书</a:t>
            </a:r>
            <a:endParaRPr lang="zh-CN" altLang="en-US" sz="2400"/>
          </a:p>
          <a:p>
            <a:r>
              <a:rPr lang="zh-CN" altLang="en-US" sz="2400"/>
              <a:t> B.专利说明书</a:t>
            </a:r>
            <a:endParaRPr lang="zh-CN" altLang="en-US" sz="2400"/>
          </a:p>
          <a:p>
            <a:r>
              <a:rPr lang="zh-CN" altLang="en-US" sz="2400"/>
              <a:t> C.专利登记簿副本</a:t>
            </a:r>
            <a:endParaRPr lang="zh-CN" altLang="en-US" sz="2400"/>
          </a:p>
          <a:p>
            <a:r>
              <a:rPr lang="zh-CN" altLang="en-US" sz="2400"/>
              <a:t> D.专利维持费缴费凭证</a:t>
            </a:r>
            <a:endParaRPr lang="zh-CN" altLang="en-US" sz="2400"/>
          </a:p>
          <a:p>
            <a:endParaRPr lang="zh-CN" altLang="en-US" sz="2400"/>
          </a:p>
          <a:p>
            <a:r>
              <a:rPr lang="zh-CN" altLang="en-US" sz="2400"/>
              <a:t>『正确答案』B</a:t>
            </a:r>
            <a:endParaRPr lang="zh-CN" altLang="en-US" sz="2400"/>
          </a:p>
          <a:p>
            <a:r>
              <a:rPr lang="zh-CN" altLang="en-US" sz="2400"/>
              <a:t>『答案解析』一般许可/转让目的的评估需要核实的资料包括专利证书、专利维持费缴费凭证等。出资、与上市公司交易、质押、诉讼等目的的评估需要核实的资料包括专利证书、专利维持费缴费凭证、专利登记簿副本和专利检索报告等。</a:t>
            </a:r>
            <a:endParaRPr lang="zh-CN" altLang="en-US" sz="240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blinds(horizontal)">
                                      <p:cBhvr>
                                        <p:cTn id="10" dur="500"/>
                                        <p:tgtEl>
                                          <p:spTgt spid="6">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Effect transition="in" filter="blinds(horizontal)">
                                      <p:cBhvr>
                                        <p:cTn id="13" dur="500"/>
                                        <p:tgtEl>
                                          <p:spTgt spid="6">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6">
                                            <p:txEl>
                                              <p:pRg st="3" end="3"/>
                                            </p:txEl>
                                          </p:spTgt>
                                        </p:tgtEl>
                                        <p:attrNameLst>
                                          <p:attrName>style.visibility</p:attrName>
                                        </p:attrNameLst>
                                      </p:cBhvr>
                                      <p:to>
                                        <p:strVal val="visible"/>
                                      </p:to>
                                    </p:set>
                                    <p:animEffect transition="in" filter="blinds(horizontal)">
                                      <p:cBhvr>
                                        <p:cTn id="16" dur="500"/>
                                        <p:tgtEl>
                                          <p:spTgt spid="6">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Effect transition="in" filter="blinds(horizontal)">
                                      <p:cBhvr>
                                        <p:cTn id="19" dur="500"/>
                                        <p:tgtEl>
                                          <p:spTgt spid="6">
                                            <p:txEl>
                                              <p:pRg st="4" end="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6">
                                            <p:txEl>
                                              <p:pRg st="5" end="5"/>
                                            </p:txEl>
                                          </p:spTgt>
                                        </p:tgtEl>
                                        <p:attrNameLst>
                                          <p:attrName>style.visibility</p:attrName>
                                        </p:attrNameLst>
                                      </p:cBhvr>
                                      <p:to>
                                        <p:strVal val="visible"/>
                                      </p:to>
                                    </p:set>
                                    <p:animEffect transition="in" filter="blinds(horizontal)">
                                      <p:cBhvr>
                                        <p:cTn id="22" dur="500"/>
                                        <p:tgtEl>
                                          <p:spTgt spid="6">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
                                            <p:txEl>
                                              <p:pRg st="7" end="7"/>
                                            </p:txEl>
                                          </p:spTgt>
                                        </p:tgtEl>
                                        <p:attrNameLst>
                                          <p:attrName>style.visibility</p:attrName>
                                        </p:attrNameLst>
                                      </p:cBhvr>
                                      <p:to>
                                        <p:strVal val="visible"/>
                                      </p:to>
                                    </p:set>
                                    <p:animEffect transition="in" filter="blinds(horizontal)">
                                      <p:cBhvr>
                                        <p:cTn id="27" dur="500"/>
                                        <p:tgtEl>
                                          <p:spTgt spid="6">
                                            <p:txEl>
                                              <p:pRg st="7" end="7"/>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6">
                                            <p:txEl>
                                              <p:pRg st="8" end="8"/>
                                            </p:txEl>
                                          </p:spTgt>
                                        </p:tgtEl>
                                        <p:attrNameLst>
                                          <p:attrName>style.visibility</p:attrName>
                                        </p:attrNameLst>
                                      </p:cBhvr>
                                      <p:to>
                                        <p:strVal val="visible"/>
                                      </p:to>
                                    </p:set>
                                    <p:animEffect transition="in" filter="blinds(horizontal)">
                                      <p:cBhvr>
                                        <p:cTn id="30" dur="500"/>
                                        <p:tgtEl>
                                          <p:spTgt spid="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18446" name="矩形 6"/>
          <p:cNvSpPr/>
          <p:nvPr>
            <p:custDataLst>
              <p:tags r:id="rId1"/>
            </p:custDataLst>
          </p:nvPr>
        </p:nvSpPr>
        <p:spPr>
          <a:xfrm>
            <a:off x="9048115" y="4797108"/>
            <a:ext cx="1554480" cy="645160"/>
          </a:xfrm>
          <a:prstGeom prst="rect">
            <a:avLst/>
          </a:prstGeom>
          <a:noFill/>
          <a:ln w="9525">
            <a:noFill/>
          </a:ln>
        </p:spPr>
        <p:txBody>
          <a:bodyPr wrap="non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829310" y="765175"/>
            <a:ext cx="680085"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专利资产评估的注意事项</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3"/>
            </p:custDataLst>
          </p:nvPr>
        </p:nvSpPr>
        <p:spPr>
          <a:xfrm>
            <a:off x="1682750" y="1557020"/>
            <a:ext cx="1156335" cy="4556125"/>
          </a:xfrm>
          <a:prstGeom prst="rect">
            <a:avLst/>
          </a:prstGeom>
          <a:noFill/>
          <a:ln w="9525">
            <a:noFill/>
          </a:ln>
        </p:spPr>
        <p:txBody>
          <a:bodyPr wrap="square" lIns="144000" rIns="72000" anchor="ctr" anchorCtr="0">
            <a:no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专利资产评估权属资料核实问题</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6"/>
          <p:cNvSpPr/>
          <p:nvPr>
            <p:custDataLst>
              <p:tags r:id="rId4"/>
            </p:custDataLst>
          </p:nvPr>
        </p:nvSpPr>
        <p:spPr>
          <a:xfrm>
            <a:off x="9175115" y="4924108"/>
            <a:ext cx="1554480" cy="645160"/>
          </a:xfrm>
          <a:prstGeom prst="rect">
            <a:avLst/>
          </a:prstGeom>
          <a:noFill/>
          <a:ln w="9525">
            <a:noFill/>
          </a:ln>
        </p:spPr>
        <p:txBody>
          <a:bodyPr wrap="non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文本框 5"/>
          <p:cNvSpPr txBox="1"/>
          <p:nvPr/>
        </p:nvSpPr>
        <p:spPr>
          <a:xfrm>
            <a:off x="3013075" y="1207135"/>
            <a:ext cx="8844280" cy="5194935"/>
          </a:xfrm>
          <a:prstGeom prst="rect">
            <a:avLst/>
          </a:prstGeom>
          <a:noFill/>
        </p:spPr>
        <p:txBody>
          <a:bodyPr wrap="square" rtlCol="0" anchor="t">
            <a:noAutofit/>
          </a:bodyPr>
          <a:p>
            <a:r>
              <a:rPr lang="zh-CN" altLang="en-US" sz="2400">
                <a:solidFill>
                  <a:srgbClr val="FF0000"/>
                </a:solidFill>
              </a:rPr>
              <a:t>【历年试题·单选题】</a:t>
            </a:r>
            <a:endParaRPr lang="zh-CN" altLang="en-US" sz="2400">
              <a:solidFill>
                <a:srgbClr val="FF0000"/>
              </a:solidFill>
            </a:endParaRPr>
          </a:p>
          <a:p>
            <a:r>
              <a:rPr lang="zh-CN" altLang="en-US" sz="2400">
                <a:solidFill>
                  <a:schemeClr val="tx1"/>
                </a:solidFill>
              </a:rPr>
              <a:t>下列关于专利资产的说法中，错误的是（ ）。</a:t>
            </a:r>
            <a:endParaRPr lang="zh-CN" altLang="en-US" sz="2400">
              <a:solidFill>
                <a:schemeClr val="tx1"/>
              </a:solidFill>
            </a:endParaRPr>
          </a:p>
          <a:p>
            <a:r>
              <a:rPr lang="zh-CN" altLang="en-US" sz="2400">
                <a:solidFill>
                  <a:schemeClr val="tx1"/>
                </a:solidFill>
              </a:rPr>
              <a:t> A.专利资产的所有权可以用于出资</a:t>
            </a:r>
            <a:endParaRPr lang="zh-CN" altLang="en-US" sz="2400">
              <a:solidFill>
                <a:schemeClr val="tx1"/>
              </a:solidFill>
            </a:endParaRPr>
          </a:p>
          <a:p>
            <a:r>
              <a:rPr lang="zh-CN" altLang="en-US" sz="2400">
                <a:solidFill>
                  <a:schemeClr val="tx1"/>
                </a:solidFill>
              </a:rPr>
              <a:t> B.专利资产的使用权可以用于出资</a:t>
            </a:r>
            <a:endParaRPr lang="zh-CN" altLang="en-US" sz="2400">
              <a:solidFill>
                <a:schemeClr val="tx1"/>
              </a:solidFill>
            </a:endParaRPr>
          </a:p>
          <a:p>
            <a:r>
              <a:rPr lang="zh-CN" altLang="en-US" sz="2400">
                <a:solidFill>
                  <a:schemeClr val="tx1"/>
                </a:solidFill>
              </a:rPr>
              <a:t> C.专利资产的所有权可以用于质押</a:t>
            </a:r>
            <a:endParaRPr lang="zh-CN" altLang="en-US" sz="2400">
              <a:solidFill>
                <a:schemeClr val="tx1"/>
              </a:solidFill>
            </a:endParaRPr>
          </a:p>
          <a:p>
            <a:r>
              <a:rPr lang="zh-CN" altLang="en-US" sz="2400">
                <a:solidFill>
                  <a:schemeClr val="tx1"/>
                </a:solidFill>
              </a:rPr>
              <a:t> D.正在许可他人实施的专利资产的收益权可以用于质押</a:t>
            </a:r>
            <a:endParaRPr lang="zh-CN" altLang="en-US" sz="2400">
              <a:solidFill>
                <a:schemeClr val="tx1"/>
              </a:solidFill>
            </a:endParaRPr>
          </a:p>
          <a:p>
            <a:endParaRPr lang="zh-CN" altLang="en-US" sz="2400">
              <a:solidFill>
                <a:schemeClr val="tx1"/>
              </a:solidFill>
            </a:endParaRPr>
          </a:p>
          <a:p>
            <a:r>
              <a:rPr lang="zh-CN" altLang="en-US" sz="2400">
                <a:solidFill>
                  <a:schemeClr val="tx1"/>
                </a:solidFill>
              </a:rPr>
              <a:t>『正确答案』B</a:t>
            </a:r>
            <a:endParaRPr lang="zh-CN" altLang="en-US" sz="2400">
              <a:solidFill>
                <a:schemeClr val="tx1"/>
              </a:solidFill>
            </a:endParaRPr>
          </a:p>
          <a:p>
            <a:endParaRPr lang="zh-CN" altLang="en-US" sz="2400">
              <a:solidFill>
                <a:schemeClr val="tx1"/>
              </a:solidFill>
            </a:endParaRPr>
          </a:p>
          <a:p>
            <a:r>
              <a:rPr lang="zh-CN" altLang="en-US" sz="2400">
                <a:solidFill>
                  <a:schemeClr val="tx1"/>
                </a:solidFill>
              </a:rPr>
              <a:t>『答案解析』可以作为出资的专利资产一般都是指“所有权”，专利资产的所有权包括使用、收益和处分的权利。与专利资产出资相关的权利主要是使用权和处置权，公司法要求出资的资产需要具有依法转让的权利，因此专利资产的单独使用权一般不能出资。</a:t>
            </a:r>
            <a:endParaRPr lang="zh-CN" altLang="en-US" sz="2400">
              <a:solidFill>
                <a:schemeClr val="tx1"/>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blinds(horizontal)">
                                      <p:cBhvr>
                                        <p:cTn id="7" dur="500"/>
                                        <p:tgtEl>
                                          <p:spTgt spid="6">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
                                            <p:txEl>
                                              <p:pRg st="2" end="2"/>
                                            </p:txEl>
                                          </p:spTgt>
                                        </p:tgtEl>
                                        <p:attrNameLst>
                                          <p:attrName>style.visibility</p:attrName>
                                        </p:attrNameLst>
                                      </p:cBhvr>
                                      <p:to>
                                        <p:strVal val="visible"/>
                                      </p:to>
                                    </p:set>
                                    <p:animEffect transition="in" filter="blinds(horizontal)">
                                      <p:cBhvr>
                                        <p:cTn id="10" dur="500"/>
                                        <p:tgtEl>
                                          <p:spTgt spid="6">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animEffect transition="in" filter="blinds(horizontal)">
                                      <p:cBhvr>
                                        <p:cTn id="13" dur="500"/>
                                        <p:tgtEl>
                                          <p:spTgt spid="6">
                                            <p:txEl>
                                              <p:pRg st="3" end="3"/>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6">
                                            <p:txEl>
                                              <p:pRg st="4" end="4"/>
                                            </p:txEl>
                                          </p:spTgt>
                                        </p:tgtEl>
                                        <p:attrNameLst>
                                          <p:attrName>style.visibility</p:attrName>
                                        </p:attrNameLst>
                                      </p:cBhvr>
                                      <p:to>
                                        <p:strVal val="visible"/>
                                      </p:to>
                                    </p:set>
                                    <p:animEffect transition="in" filter="blinds(horizontal)">
                                      <p:cBhvr>
                                        <p:cTn id="16" dur="500"/>
                                        <p:tgtEl>
                                          <p:spTgt spid="6">
                                            <p:txEl>
                                              <p:pRg st="4" end="4"/>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6">
                                            <p:txEl>
                                              <p:pRg st="5" end="5"/>
                                            </p:txEl>
                                          </p:spTgt>
                                        </p:tgtEl>
                                        <p:attrNameLst>
                                          <p:attrName>style.visibility</p:attrName>
                                        </p:attrNameLst>
                                      </p:cBhvr>
                                      <p:to>
                                        <p:strVal val="visible"/>
                                      </p:to>
                                    </p:set>
                                    <p:animEffect transition="in" filter="blinds(horizontal)">
                                      <p:cBhvr>
                                        <p:cTn id="19" dur="500"/>
                                        <p:tgtEl>
                                          <p:spTgt spid="6">
                                            <p:txEl>
                                              <p:pRg st="5" end="5"/>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6">
                                            <p:txEl>
                                              <p:pRg st="7" end="7"/>
                                            </p:txEl>
                                          </p:spTgt>
                                        </p:tgtEl>
                                        <p:attrNameLst>
                                          <p:attrName>style.visibility</p:attrName>
                                        </p:attrNameLst>
                                      </p:cBhvr>
                                      <p:to>
                                        <p:strVal val="visible"/>
                                      </p:to>
                                    </p:set>
                                    <p:animEffect transition="in" filter="blinds(horizontal)">
                                      <p:cBhvr>
                                        <p:cTn id="24" dur="500"/>
                                        <p:tgtEl>
                                          <p:spTgt spid="6">
                                            <p:txEl>
                                              <p:pRg st="7" end="7"/>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6">
                                            <p:txEl>
                                              <p:pRg st="9" end="9"/>
                                            </p:txEl>
                                          </p:spTgt>
                                        </p:tgtEl>
                                        <p:attrNameLst>
                                          <p:attrName>style.visibility</p:attrName>
                                        </p:attrNameLst>
                                      </p:cBhvr>
                                      <p:to>
                                        <p:strVal val="visible"/>
                                      </p:to>
                                    </p:set>
                                    <p:animEffect transition="in" filter="blinds(horizontal)">
                                      <p:cBhvr>
                                        <p:cTn id="27" dur="500"/>
                                        <p:tgtEl>
                                          <p:spTgt spid="6">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18446" name="矩形 6"/>
          <p:cNvSpPr/>
          <p:nvPr>
            <p:custDataLst>
              <p:tags r:id="rId1"/>
            </p:custDataLst>
          </p:nvPr>
        </p:nvSpPr>
        <p:spPr>
          <a:xfrm>
            <a:off x="9048115" y="4797108"/>
            <a:ext cx="1554480" cy="645160"/>
          </a:xfrm>
          <a:prstGeom prst="rect">
            <a:avLst/>
          </a:prstGeom>
          <a:noFill/>
          <a:ln w="9525">
            <a:noFill/>
          </a:ln>
        </p:spPr>
        <p:txBody>
          <a:bodyPr wrap="non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829310" y="765175"/>
            <a:ext cx="680085"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3538855" y="2024380"/>
            <a:ext cx="6096000" cy="1383665"/>
          </a:xfrm>
          <a:prstGeom prst="rect">
            <a:avLst/>
          </a:prstGeom>
          <a:noFill/>
        </p:spPr>
        <p:txBody>
          <a:bodyPr wrap="square" rtlCol="0" anchor="t">
            <a:spAutoFit/>
          </a:bodyPr>
          <a:p>
            <a:r>
              <a:rPr lang="zh-CN" altLang="en-US" sz="2800"/>
              <a:t>专利资产评估案例</a:t>
            </a:r>
            <a:endParaRPr lang="zh-CN" altLang="en-US" sz="2800"/>
          </a:p>
          <a:p>
            <a:r>
              <a:rPr lang="en-US" altLang="zh-CN" sz="2800"/>
              <a:t> </a:t>
            </a:r>
            <a:endParaRPr lang="en-US" altLang="zh-CN" sz="2800"/>
          </a:p>
          <a:p>
            <a:r>
              <a:rPr lang="zh-CN" altLang="en-US" sz="2800"/>
              <a:t>课本</a:t>
            </a:r>
            <a:r>
              <a:rPr lang="en-US" altLang="zh-CN" sz="2800"/>
              <a:t>71</a:t>
            </a:r>
            <a:r>
              <a:rPr lang="zh-CN" altLang="en-US" sz="2800"/>
              <a:t>页</a:t>
            </a:r>
            <a:endParaRPr lang="zh-CN" altLang="en-US" sz="2800"/>
          </a:p>
        </p:txBody>
      </p:sp>
    </p:spTree>
  </p:cSld>
  <p:clrMapOvr>
    <a:masterClrMapping/>
  </p:clrMapOvr>
  <p:transition spd="slow">
    <p:push dir="u"/>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18446" name="矩形 6"/>
          <p:cNvSpPr/>
          <p:nvPr>
            <p:custDataLst>
              <p:tags r:id="rId1"/>
            </p:custDataLst>
          </p:nvPr>
        </p:nvSpPr>
        <p:spPr>
          <a:xfrm>
            <a:off x="9048115" y="4797108"/>
            <a:ext cx="1554480" cy="645160"/>
          </a:xfrm>
          <a:prstGeom prst="rect">
            <a:avLst/>
          </a:prstGeom>
          <a:noFill/>
          <a:ln w="9525">
            <a:noFill/>
          </a:ln>
        </p:spPr>
        <p:txBody>
          <a:bodyPr wrap="non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829310" y="765175"/>
            <a:ext cx="680085"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2813685" y="836930"/>
            <a:ext cx="9126220" cy="6000750"/>
          </a:xfrm>
          <a:prstGeom prst="rect">
            <a:avLst/>
          </a:prstGeom>
          <a:noFill/>
        </p:spPr>
        <p:txBody>
          <a:bodyPr wrap="square" rtlCol="0" anchor="t">
            <a:spAutoFit/>
          </a:bodyPr>
          <a:p>
            <a:r>
              <a:rPr lang="zh-CN" altLang="en-US" sz="2400">
                <a:solidFill>
                  <a:srgbClr val="FF0000"/>
                </a:solidFill>
              </a:rPr>
              <a:t>【例·单选题】</a:t>
            </a:r>
            <a:endParaRPr lang="zh-CN" altLang="en-US" sz="2400">
              <a:solidFill>
                <a:srgbClr val="FF0000"/>
              </a:solidFill>
            </a:endParaRPr>
          </a:p>
          <a:p>
            <a:r>
              <a:rPr lang="zh-CN" altLang="en-US" sz="2400"/>
              <a:t>评估对象为一项外观设计专利，经评估人员分析，预计评估基准日后实施该专利可使产品每年的销售量由过去的 5 万台上升到 10 万台。假定每台的售价和成本均与实施专利前相同，分别为 500 元/台和 450 元/台，收益期为 3 年，折现率为 10％，企业所得税率为 25％，不考虑流转税等其他因素，则该外观设计专利的评估值最接近于（ ）万元。</a:t>
            </a:r>
            <a:endParaRPr lang="zh-CN" altLang="en-US" sz="2400"/>
          </a:p>
          <a:p>
            <a:r>
              <a:rPr lang="zh-CN" altLang="en-US" sz="2400"/>
              <a:t> A.250.00</a:t>
            </a:r>
            <a:endParaRPr lang="zh-CN" altLang="en-US" sz="2400"/>
          </a:p>
          <a:p>
            <a:r>
              <a:rPr lang="zh-CN" altLang="en-US" sz="2400"/>
              <a:t> B.466.29</a:t>
            </a:r>
            <a:endParaRPr lang="zh-CN" altLang="en-US" sz="2400"/>
          </a:p>
          <a:p>
            <a:r>
              <a:rPr lang="zh-CN" altLang="en-US" sz="2400"/>
              <a:t> C.621.72</a:t>
            </a:r>
            <a:endParaRPr lang="zh-CN" altLang="en-US" sz="2400"/>
          </a:p>
          <a:p>
            <a:r>
              <a:rPr lang="zh-CN" altLang="en-US" sz="2400"/>
              <a:t> D.833.10</a:t>
            </a:r>
            <a:endParaRPr lang="zh-CN" altLang="en-US" sz="2400"/>
          </a:p>
          <a:p>
            <a:r>
              <a:rPr lang="zh-CN" altLang="en-US" sz="2400"/>
              <a:t>『正确答案』C</a:t>
            </a:r>
            <a:endParaRPr lang="zh-CN" altLang="en-US" sz="2400"/>
          </a:p>
          <a:p>
            <a:r>
              <a:rPr lang="zh-CN" altLang="en-US" sz="2400"/>
              <a:t>『答案解析』</a:t>
            </a:r>
            <a:endParaRPr lang="zh-CN" altLang="en-US" sz="2400"/>
          </a:p>
          <a:p>
            <a:r>
              <a:rPr lang="zh-CN" altLang="en-US" sz="2400"/>
              <a:t> 增量收益＝（10－5）×（500－450）＝250（万元）</a:t>
            </a:r>
            <a:endParaRPr lang="zh-CN" altLang="en-US" sz="2400"/>
          </a:p>
          <a:p>
            <a:r>
              <a:rPr lang="zh-CN" altLang="en-US" sz="2400"/>
              <a:t> 该外观设计专利的评估值</a:t>
            </a:r>
            <a:endParaRPr lang="zh-CN" altLang="en-US" sz="2400"/>
          </a:p>
          <a:p>
            <a:r>
              <a:rPr lang="zh-CN" altLang="en-US" sz="2400"/>
              <a:t> ＝增量收益×（P/A，10％，3）＝250×2.4869＝621.72（万元）</a:t>
            </a:r>
            <a:endParaRPr lang="zh-CN" altLang="en-US" sz="240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linds(horizontal)">
                                      <p:cBhvr>
                                        <p:cTn id="27" dur="500"/>
                                        <p:tgtEl>
                                          <p:spTgt spid="3">
                                            <p:txEl>
                                              <p:pRg st="6" end="6"/>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blinds(horizontal)">
                                      <p:cBhvr>
                                        <p:cTn id="30" dur="500"/>
                                        <p:tgtEl>
                                          <p:spTgt spid="3">
                                            <p:txEl>
                                              <p:pRg st="7" end="7"/>
                                            </p:txEl>
                                          </p:spTgt>
                                        </p:tgtEl>
                                      </p:cBhvr>
                                    </p:animEffect>
                                  </p:childTnLst>
                                </p:cTn>
                              </p:par>
                              <p:par>
                                <p:cTn id="31" presetID="3" presetClass="entr" presetSubtype="10" fill="hold" nodeType="with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animEffect transition="in" filter="blinds(horizontal)">
                                      <p:cBhvr>
                                        <p:cTn id="33" dur="500"/>
                                        <p:tgtEl>
                                          <p:spTgt spid="3">
                                            <p:txEl>
                                              <p:pRg st="8" end="8"/>
                                            </p:txEl>
                                          </p:spTgt>
                                        </p:tgtEl>
                                      </p:cBhvr>
                                    </p:animEffect>
                                  </p:childTnLst>
                                </p:cTn>
                              </p:par>
                              <p:par>
                                <p:cTn id="34" presetID="3" presetClass="entr" presetSubtype="10" fill="hold" nodeType="withEffect">
                                  <p:stCondLst>
                                    <p:cond delay="0"/>
                                  </p:stCondLst>
                                  <p:childTnLst>
                                    <p:set>
                                      <p:cBhvr>
                                        <p:cTn id="35" dur="1" fill="hold">
                                          <p:stCondLst>
                                            <p:cond delay="0"/>
                                          </p:stCondLst>
                                        </p:cTn>
                                        <p:tgtEl>
                                          <p:spTgt spid="3">
                                            <p:txEl>
                                              <p:pRg st="9" end="9"/>
                                            </p:txEl>
                                          </p:spTgt>
                                        </p:tgtEl>
                                        <p:attrNameLst>
                                          <p:attrName>style.visibility</p:attrName>
                                        </p:attrNameLst>
                                      </p:cBhvr>
                                      <p:to>
                                        <p:strVal val="visible"/>
                                      </p:to>
                                    </p:set>
                                    <p:animEffect transition="in" filter="blinds(horizontal)">
                                      <p:cBhvr>
                                        <p:cTn id="36" dur="500"/>
                                        <p:tgtEl>
                                          <p:spTgt spid="3">
                                            <p:txEl>
                                              <p:pRg st="9" end="9"/>
                                            </p:txEl>
                                          </p:spTgt>
                                        </p:tgtEl>
                                      </p:cBhvr>
                                    </p:animEffect>
                                  </p:childTnLst>
                                </p:cTn>
                              </p:par>
                              <p:par>
                                <p:cTn id="37" presetID="3" presetClass="entr" presetSubtype="10" fill="hold" nodeType="withEffect">
                                  <p:stCondLst>
                                    <p:cond delay="0"/>
                                  </p:stCondLst>
                                  <p:childTnLst>
                                    <p:set>
                                      <p:cBhvr>
                                        <p:cTn id="38" dur="1" fill="hold">
                                          <p:stCondLst>
                                            <p:cond delay="0"/>
                                          </p:stCondLst>
                                        </p:cTn>
                                        <p:tgtEl>
                                          <p:spTgt spid="3">
                                            <p:txEl>
                                              <p:pRg st="10" end="10"/>
                                            </p:txEl>
                                          </p:spTgt>
                                        </p:tgtEl>
                                        <p:attrNameLst>
                                          <p:attrName>style.visibility</p:attrName>
                                        </p:attrNameLst>
                                      </p:cBhvr>
                                      <p:to>
                                        <p:strVal val="visible"/>
                                      </p:to>
                                    </p:set>
                                    <p:animEffect transition="in" filter="blinds(horizontal)">
                                      <p:cBhvr>
                                        <p:cTn id="39"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18446" name="矩形 6"/>
          <p:cNvSpPr/>
          <p:nvPr>
            <p:custDataLst>
              <p:tags r:id="rId1"/>
            </p:custDataLst>
          </p:nvPr>
        </p:nvSpPr>
        <p:spPr>
          <a:xfrm>
            <a:off x="9048115" y="4797108"/>
            <a:ext cx="1554480" cy="645160"/>
          </a:xfrm>
          <a:prstGeom prst="rect">
            <a:avLst/>
          </a:prstGeom>
          <a:noFill/>
          <a:ln w="9525">
            <a:noFill/>
          </a:ln>
        </p:spPr>
        <p:txBody>
          <a:bodyPr wrap="non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829310" y="765175"/>
            <a:ext cx="680085"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3"/>
          <p:cNvSpPr txBox="1"/>
          <p:nvPr/>
        </p:nvSpPr>
        <p:spPr>
          <a:xfrm>
            <a:off x="2890520" y="1088390"/>
            <a:ext cx="9149715" cy="4707890"/>
          </a:xfrm>
          <a:prstGeom prst="rect">
            <a:avLst/>
          </a:prstGeom>
          <a:noFill/>
        </p:spPr>
        <p:txBody>
          <a:bodyPr wrap="square" rtlCol="0" anchor="t">
            <a:spAutoFit/>
          </a:bodyPr>
          <a:p>
            <a:r>
              <a:rPr lang="zh-CN" altLang="en-US" sz="2000">
                <a:solidFill>
                  <a:srgbClr val="FF0000"/>
                </a:solidFill>
              </a:rPr>
              <a:t>【例·综合题】（历年试题改编）</a:t>
            </a:r>
            <a:endParaRPr lang="zh-CN" altLang="en-US" sz="2000">
              <a:solidFill>
                <a:srgbClr val="FF0000"/>
              </a:solidFill>
            </a:endParaRPr>
          </a:p>
          <a:p>
            <a:r>
              <a:rPr lang="zh-CN" altLang="en-US" sz="2000"/>
              <a:t>甲、乙两单位于 2018 年 12 月 31 日签订组建新企业的协议，协议商定甲单位以其拥有的一项实用新型专利 A 出资，乙单位以货币资金出资，总投资为 3800 万元，合作期 20 年，新企业全部生产 A 专利产品，从 2019 年 1 月 1 日正式开工建设，建设期 2 年。甲单位拟投资的专利 A 于 2014 年 12 月 31 日申请，2016 年 12 月 31 日获得专利授予权及专利证书，并且按时缴纳了年费。经充分分析论证后，预计新企业投产后第一年销售量为 12 万件，含税销售价格为每件 150元，增值税税率为 13％，可抵扣进项税税额平均为每件 6 元，生产成本、销售费用、管理费用、财务费用为每件 80 元。投产后第二年起达到设计规模，预计每年销售量为 20 万件，年利润总额可达 1100 万元。从投产第六年起，为保证市场份额，实行降低价格销售，预计年利润总额为 470 万元。企业所得税税率为 25％。企业所在地的城市维护建设税税率为 7％，教育费附加为 3％。假设技术的利润分成率为 25％，折现率为 10％，评估基准日为 2018 年 12 月 31日。</a:t>
            </a:r>
            <a:endParaRPr lang="zh-CN" altLang="en-US" sz="2000"/>
          </a:p>
          <a:p>
            <a:endParaRPr lang="zh-CN" altLang="en-US" sz="2000"/>
          </a:p>
          <a:p>
            <a:r>
              <a:rPr lang="zh-CN" altLang="en-US" sz="2000"/>
              <a:t> 要求：评估甲单位拟投资的实用新型专利 A 的价值。</a:t>
            </a:r>
            <a:endParaRPr lang="zh-CN" altLang="en-US" sz="2000"/>
          </a:p>
        </p:txBody>
      </p:sp>
    </p:spTree>
  </p:cSld>
  <p:clrMapOvr>
    <a:masterClrMapping/>
  </p:clrMapOvr>
  <p:transition spd="slow">
    <p:push dir="u"/>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18446" name="矩形 6"/>
          <p:cNvSpPr/>
          <p:nvPr>
            <p:custDataLst>
              <p:tags r:id="rId1"/>
            </p:custDataLst>
          </p:nvPr>
        </p:nvSpPr>
        <p:spPr>
          <a:xfrm>
            <a:off x="9048115" y="4797108"/>
            <a:ext cx="1554480" cy="645160"/>
          </a:xfrm>
          <a:prstGeom prst="rect">
            <a:avLst/>
          </a:prstGeom>
          <a:noFill/>
          <a:ln w="9525">
            <a:noFill/>
          </a:ln>
        </p:spPr>
        <p:txBody>
          <a:bodyPr wrap="non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829310" y="765175"/>
            <a:ext cx="680085"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3"/>
          <p:cNvSpPr txBox="1"/>
          <p:nvPr/>
        </p:nvSpPr>
        <p:spPr>
          <a:xfrm>
            <a:off x="2890520" y="1088390"/>
            <a:ext cx="9149715" cy="4707890"/>
          </a:xfrm>
          <a:prstGeom prst="rect">
            <a:avLst/>
          </a:prstGeom>
          <a:noFill/>
        </p:spPr>
        <p:txBody>
          <a:bodyPr wrap="square" rtlCol="0" anchor="t">
            <a:spAutoFit/>
          </a:bodyPr>
          <a:p>
            <a:r>
              <a:rPr lang="zh-CN" altLang="en-US" sz="2000">
                <a:solidFill>
                  <a:srgbClr val="FF0000"/>
                </a:solidFill>
              </a:rPr>
              <a:t>【例·综合题】（历年试题改编）</a:t>
            </a:r>
            <a:endParaRPr lang="zh-CN" altLang="en-US" sz="2000">
              <a:solidFill>
                <a:srgbClr val="FF0000"/>
              </a:solidFill>
            </a:endParaRPr>
          </a:p>
          <a:p>
            <a:r>
              <a:rPr lang="zh-CN" altLang="en-US" sz="2000"/>
              <a:t>甲、乙两单位于 2018 年 12 月 31 日签订组建新企业的协议，协议商定甲单位以其拥有的一项实用新型专利 A 出资，乙单位以货币资金出资，总投资为 3800 万元，合作期 20 年，新企业全部生产 A 专利产品，从 2019 年 1 月 1 日正式开工建设，建设期 2 年。甲单位拟投资的专利 A 于 2014 年 12 月 31 日申请，2016 年 12 月 31 日获得专利授予权及专利证书，并且按时缴纳了年费。经充分分析论证后，预计新企业投产后第一年销售量为 12 万件，含税销售价格为每件 150元，增值税税率为 13％，可抵扣进项税税额平均为每件 6 元，生产成本、销售费用、管理费用、财务费用为每件 80 元。投产后第二年起达到设计规模，预计每年销售量为 20 万件，年利润总额可达 1100 万元。从投产第六年起，为保证市场份额，实行降低价格销售，预计年利润总额为 470 万元。企业所得税税率为 25％。企业所在地的城市维护建设税税率为 7％，教育费附加为 3％。假设技术的利润分成率为 25％，折现率为 10％，评估基准日为 2018 年 12 月 31日。</a:t>
            </a:r>
            <a:endParaRPr lang="zh-CN" altLang="en-US" sz="2000"/>
          </a:p>
          <a:p>
            <a:endParaRPr lang="zh-CN" altLang="en-US" sz="2000"/>
          </a:p>
          <a:p>
            <a:r>
              <a:rPr lang="zh-CN" altLang="en-US" sz="2000"/>
              <a:t> 要求：评估甲单位拟投资的实用新型专利 A 的价值。</a:t>
            </a:r>
            <a:endParaRPr lang="zh-CN" altLang="en-US" sz="2000"/>
          </a:p>
        </p:txBody>
      </p:sp>
    </p:spTree>
  </p:cSld>
  <p:clrMapOvr>
    <a:masterClrMapping/>
  </p:clrMapOvr>
  <p:transition spd="slow">
    <p:push dir="u"/>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18446" name="矩形 6"/>
          <p:cNvSpPr/>
          <p:nvPr>
            <p:custDataLst>
              <p:tags r:id="rId1"/>
            </p:custDataLst>
          </p:nvPr>
        </p:nvSpPr>
        <p:spPr>
          <a:xfrm>
            <a:off x="9048115" y="4797108"/>
            <a:ext cx="1554480" cy="645160"/>
          </a:xfrm>
          <a:prstGeom prst="rect">
            <a:avLst/>
          </a:prstGeom>
          <a:noFill/>
          <a:ln w="9525">
            <a:noFill/>
          </a:ln>
        </p:spPr>
        <p:txBody>
          <a:bodyPr wrap="non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829310" y="765175"/>
            <a:ext cx="680085"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3"/>
            </p:custDataLst>
          </p:nvPr>
        </p:nvPicPr>
        <p:blipFill>
          <a:blip r:embed="rId4"/>
          <a:stretch>
            <a:fillRect/>
          </a:stretch>
        </p:blipFill>
        <p:spPr>
          <a:xfrm>
            <a:off x="3178810" y="1628775"/>
            <a:ext cx="8394065" cy="4429125"/>
          </a:xfrm>
          <a:prstGeom prst="rect">
            <a:avLst/>
          </a:prstGeom>
        </p:spPr>
      </p:pic>
    </p:spTree>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80645"/>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18446" name="矩形 6"/>
          <p:cNvSpPr/>
          <p:nvPr>
            <p:custDataLst>
              <p:tags r:id="rId1"/>
            </p:custDataLst>
          </p:nvPr>
        </p:nvSpPr>
        <p:spPr>
          <a:xfrm>
            <a:off x="9048115" y="4797108"/>
            <a:ext cx="1554480" cy="645160"/>
          </a:xfrm>
          <a:prstGeom prst="rect">
            <a:avLst/>
          </a:prstGeom>
          <a:noFill/>
          <a:ln w="9525">
            <a:noFill/>
          </a:ln>
        </p:spPr>
        <p:txBody>
          <a:bodyPr wrap="non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1684655" y="944880"/>
            <a:ext cx="802640"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专利权产生的积极条件</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3"/>
            </p:custDataLst>
          </p:nvPr>
        </p:nvSpPr>
        <p:spPr>
          <a:xfrm>
            <a:off x="802323" y="2277588"/>
            <a:ext cx="649287" cy="2676525"/>
          </a:xfrm>
          <a:prstGeom prst="rect">
            <a:avLst/>
          </a:prstGeom>
          <a:noFill/>
          <a:ln w="9525">
            <a:noFill/>
          </a:ln>
        </p:spPr>
        <p:txBody>
          <a:bodyPr lIns="144000" rIns="72000" anchor="ctr" anchorCtr="0">
            <a:sp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专利与专利权</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TextBox 32"/>
          <p:cNvSpPr txBox="1"/>
          <p:nvPr>
            <p:custDataLst>
              <p:tags r:id="rId4"/>
            </p:custDataLst>
          </p:nvPr>
        </p:nvSpPr>
        <p:spPr>
          <a:xfrm>
            <a:off x="4006736" y="1125393"/>
            <a:ext cx="3672408" cy="5835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3200" b="1" i="0" u="none" strike="noStrike" kern="0" cap="none" spc="0" normalizeH="0" baseline="0" dirty="0" smtClean="0">
                <a:solidFill>
                  <a:schemeClr val="tx1">
                    <a:lumMod val="65000"/>
                    <a:lumOff val="35000"/>
                  </a:schemeClr>
                </a:solidFill>
                <a:latin typeface="微软雅黑" panose="020B0503020204020204" pitchFamily="34" charset="-122"/>
                <a:ea typeface="微软雅黑" panose="020B0503020204020204" pitchFamily="34" charset="-122"/>
              </a:rPr>
              <a:t>实用性</a:t>
            </a:r>
            <a:endParaRPr kumimoji="0" lang="zh-CN" altLang="en-US" sz="3200" b="1" i="0" u="none" strike="noStrike" kern="0" cap="none" spc="0" normalizeH="0" baseline="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4" name="矩形 33"/>
          <p:cNvSpPr/>
          <p:nvPr>
            <p:custDataLst>
              <p:tags r:id="rId5"/>
            </p:custDataLst>
          </p:nvPr>
        </p:nvSpPr>
        <p:spPr>
          <a:xfrm>
            <a:off x="3071009" y="1088369"/>
            <a:ext cx="648072" cy="58477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custDataLst>
              <p:tags r:id="rId6"/>
            </p:custDataLst>
          </p:nvPr>
        </p:nvSpPr>
        <p:spPr>
          <a:xfrm>
            <a:off x="2963059" y="800849"/>
            <a:ext cx="880558" cy="101566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smtClean="0">
                <a:ln>
                  <a:noFill/>
                </a:ln>
                <a:solidFill>
                  <a:schemeClr val="bg1"/>
                </a:solidFill>
                <a:effectLst/>
                <a:uLnTx/>
                <a:uFillTx/>
                <a:latin typeface="Bell MT" panose="02020503060305020303" pitchFamily="18" charset="0"/>
                <a:ea typeface="微软雅黑" panose="020B0503020204020204" pitchFamily="34" charset="-122"/>
              </a:rPr>
              <a:t>0</a:t>
            </a:r>
            <a:r>
              <a:rPr lang="en-US" altLang="zh-CN" sz="6000" b="1" kern="0" dirty="0">
                <a:solidFill>
                  <a:schemeClr val="bg1"/>
                </a:solidFill>
                <a:latin typeface="Bell MT" panose="02020503060305020303" pitchFamily="18" charset="0"/>
                <a:ea typeface="微软雅黑" panose="020B0503020204020204" pitchFamily="34" charset="-122"/>
              </a:rPr>
              <a:t>3</a:t>
            </a:r>
            <a:endParaRPr kumimoji="0" lang="zh-CN" altLang="en-US" sz="6000" b="1" i="0" u="none" strike="noStrike" kern="0" cap="none" spc="0" normalizeH="0" baseline="0" noProof="0" dirty="0">
              <a:ln>
                <a:noFill/>
              </a:ln>
              <a:solidFill>
                <a:schemeClr val="bg1"/>
              </a:solidFill>
              <a:effectLst/>
              <a:uLnTx/>
              <a:uFillTx/>
              <a:latin typeface="Bell MT" panose="02020503060305020303" pitchFamily="18" charset="0"/>
              <a:ea typeface="微软雅黑" panose="020B0503020204020204" pitchFamily="34" charset="-122"/>
            </a:endParaRPr>
          </a:p>
        </p:txBody>
      </p:sp>
      <p:sp>
        <p:nvSpPr>
          <p:cNvPr id="36" name="TextBox 35"/>
          <p:cNvSpPr txBox="1"/>
          <p:nvPr>
            <p:custDataLst>
              <p:tags r:id="rId7"/>
            </p:custDataLst>
          </p:nvPr>
        </p:nvSpPr>
        <p:spPr>
          <a:xfrm>
            <a:off x="2818765" y="1557020"/>
            <a:ext cx="9148445" cy="4126865"/>
          </a:xfrm>
          <a:prstGeom prst="rect">
            <a:avLst/>
          </a:prstGeom>
          <a:noFill/>
        </p:spPr>
        <p:txBody>
          <a:bodyPr wrap="square" rtlCol="0">
            <a:no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algn="just">
              <a:defRPr/>
            </a:pPr>
            <a:r>
              <a:rPr kumimoji="0" lang="zh-CN" altLang="en-US" sz="2400" b="0" i="0" u="none" strike="noStrike" kern="0" cap="none" spc="0" normalizeH="0" baseline="0" dirty="0">
                <a:solidFill>
                  <a:sysClr val="windowText" lastClr="000000">
                    <a:lumMod val="65000"/>
                    <a:lumOff val="35000"/>
                  </a:sysClr>
                </a:solidFill>
              </a:rPr>
              <a:t>实用性是指该发明或者实用新型能够制造或者使用，并且能够产生积极效果。一般而言，实用性包括</a:t>
            </a:r>
            <a:r>
              <a:rPr kumimoji="0" lang="zh-CN" altLang="en-US" sz="2400" b="0" i="0" u="none" strike="noStrike" kern="0" cap="none" spc="0" normalizeH="0" baseline="0" dirty="0">
                <a:solidFill>
                  <a:srgbClr val="FF0000"/>
                </a:solidFill>
              </a:rPr>
              <a:t>技术属性</a:t>
            </a:r>
            <a:r>
              <a:rPr kumimoji="0" lang="zh-CN" altLang="en-US" sz="2400" b="0" i="0" u="none" strike="noStrike" kern="0" cap="none" spc="0" normalizeH="0" baseline="0" dirty="0">
                <a:solidFill>
                  <a:sysClr val="windowText" lastClr="000000">
                    <a:lumMod val="65000"/>
                    <a:lumOff val="35000"/>
                  </a:sysClr>
                </a:solidFill>
              </a:rPr>
              <a:t>和</a:t>
            </a:r>
            <a:r>
              <a:rPr kumimoji="0" lang="zh-CN" altLang="en-US" sz="2400" b="0" i="0" u="none" strike="noStrike" kern="0" cap="none" spc="0" normalizeH="0" baseline="0" dirty="0">
                <a:solidFill>
                  <a:srgbClr val="FF0000"/>
                </a:solidFill>
              </a:rPr>
              <a:t>社会属性</a:t>
            </a:r>
            <a:r>
              <a:rPr kumimoji="0" lang="zh-CN" altLang="en-US" sz="2400" b="0" i="0" u="none" strike="noStrike" kern="0" cap="none" spc="0" normalizeH="0" baseline="0" dirty="0">
                <a:solidFill>
                  <a:sysClr val="windowText" lastClr="000000">
                    <a:lumMod val="65000"/>
                    <a:lumOff val="35000"/>
                  </a:sysClr>
                </a:solidFill>
              </a:rPr>
              <a:t>两个方面。</a:t>
            </a:r>
            <a:endParaRPr kumimoji="0" lang="zh-CN" altLang="en-US" sz="2400" b="0" i="0" u="none" strike="noStrike" kern="0" cap="none" spc="0" normalizeH="0" baseline="0" dirty="0">
              <a:solidFill>
                <a:sysClr val="windowText" lastClr="000000">
                  <a:lumMod val="65000"/>
                  <a:lumOff val="35000"/>
                </a:sysClr>
              </a:solidFill>
            </a:endParaRPr>
          </a:p>
          <a:p>
            <a:pPr algn="just">
              <a:defRPr/>
            </a:pPr>
            <a:r>
              <a:rPr kumimoji="0" lang="zh-CN" altLang="en-US" sz="2400" b="0" i="0" u="none" strike="noStrike" kern="0" cap="none" spc="0" normalizeH="0" baseline="0" dirty="0">
                <a:solidFill>
                  <a:sysClr val="windowText" lastClr="000000">
                    <a:lumMod val="65000"/>
                    <a:lumOff val="35000"/>
                  </a:sysClr>
                </a:solidFill>
              </a:rPr>
              <a:t>从技术属性而言，发明创造要具有在工业上被付诸应用的技术上的可能性。</a:t>
            </a:r>
            <a:endParaRPr kumimoji="0" lang="zh-CN" altLang="en-US" sz="2400" b="0" i="0" u="none" strike="noStrike" kern="0" cap="none" spc="0" normalizeH="0" baseline="0" dirty="0">
              <a:solidFill>
                <a:sysClr val="windowText" lastClr="000000">
                  <a:lumMod val="65000"/>
                  <a:lumOff val="35000"/>
                </a:sysClr>
              </a:solidFill>
            </a:endParaRPr>
          </a:p>
          <a:p>
            <a:pPr algn="just">
              <a:defRPr/>
            </a:pPr>
            <a:r>
              <a:rPr kumimoji="0" lang="zh-CN" altLang="en-US" sz="2400" b="0" i="0" u="none" strike="noStrike" kern="0" cap="none" spc="0" normalizeH="0" baseline="0" dirty="0">
                <a:solidFill>
                  <a:sysClr val="windowText" lastClr="000000">
                    <a:lumMod val="65000"/>
                    <a:lumOff val="35000"/>
                  </a:sysClr>
                </a:solidFill>
              </a:rPr>
              <a:t>从社会属性而言，发明创造要具有一定的社会效果，能够对社会有用。</a:t>
            </a:r>
            <a:endParaRPr kumimoji="0" lang="zh-CN" altLang="en-US" sz="2400" b="0" i="0" u="none" strike="noStrike" kern="0" cap="none" spc="0" normalizeH="0" baseline="0" dirty="0">
              <a:solidFill>
                <a:sysClr val="windowText" lastClr="000000">
                  <a:lumMod val="65000"/>
                  <a:lumOff val="35000"/>
                </a:sysClr>
              </a:solidFill>
            </a:endParaRPr>
          </a:p>
          <a:p>
            <a:pPr algn="just">
              <a:defRPr/>
            </a:pPr>
            <a:r>
              <a:rPr kumimoji="0" lang="zh-CN" altLang="en-US" sz="2400" b="0" i="0" u="none" strike="noStrike" kern="0" cap="none" spc="0" normalizeH="0" baseline="0" dirty="0">
                <a:solidFill>
                  <a:sysClr val="windowText" lastClr="000000">
                    <a:lumMod val="65000"/>
                    <a:lumOff val="35000"/>
                  </a:sysClr>
                </a:solidFill>
              </a:rPr>
              <a:t> 实用性一般具备三个条件：</a:t>
            </a:r>
            <a:endParaRPr kumimoji="0" lang="zh-CN" altLang="en-US" sz="2400" b="0" i="0" u="none" strike="noStrike" kern="0" cap="none" spc="0" normalizeH="0" baseline="0" dirty="0">
              <a:solidFill>
                <a:sysClr val="windowText" lastClr="000000">
                  <a:lumMod val="65000"/>
                  <a:lumOff val="35000"/>
                </a:sysClr>
              </a:solidFill>
            </a:endParaRPr>
          </a:p>
          <a:p>
            <a:pPr algn="just">
              <a:defRPr/>
            </a:pPr>
            <a:r>
              <a:rPr kumimoji="0" lang="zh-CN" altLang="en-US" sz="2400" b="0" i="0" u="none" strike="noStrike" kern="0" cap="none" spc="0" normalizeH="0" baseline="0" dirty="0">
                <a:solidFill>
                  <a:sysClr val="windowText" lastClr="000000">
                    <a:lumMod val="65000"/>
                    <a:lumOff val="35000"/>
                  </a:sysClr>
                </a:solidFill>
              </a:rPr>
              <a:t> ①属于技术课题的解决方案；</a:t>
            </a:r>
            <a:endParaRPr kumimoji="0" lang="zh-CN" altLang="en-US" sz="2400" b="0" i="0" u="none" strike="noStrike" kern="0" cap="none" spc="0" normalizeH="0" baseline="0" dirty="0">
              <a:solidFill>
                <a:sysClr val="windowText" lastClr="000000">
                  <a:lumMod val="65000"/>
                  <a:lumOff val="35000"/>
                </a:sysClr>
              </a:solidFill>
            </a:endParaRPr>
          </a:p>
          <a:p>
            <a:pPr algn="just">
              <a:defRPr/>
            </a:pPr>
            <a:r>
              <a:rPr kumimoji="0" lang="zh-CN" altLang="en-US" sz="2400" b="0" i="0" u="none" strike="noStrike" kern="0" cap="none" spc="0" normalizeH="0" baseline="0" dirty="0">
                <a:solidFill>
                  <a:sysClr val="windowText" lastClr="000000">
                    <a:lumMod val="65000"/>
                    <a:lumOff val="35000"/>
                  </a:sysClr>
                </a:solidFill>
              </a:rPr>
              <a:t> ②具有再现性，在工业上能够制造和使用的现实可能性；</a:t>
            </a:r>
            <a:endParaRPr kumimoji="0" lang="zh-CN" altLang="en-US" sz="2400" b="0" i="0" u="none" strike="noStrike" kern="0" cap="none" spc="0" normalizeH="0" baseline="0" dirty="0">
              <a:solidFill>
                <a:sysClr val="windowText" lastClr="000000">
                  <a:lumMod val="65000"/>
                  <a:lumOff val="35000"/>
                </a:sysClr>
              </a:solidFill>
            </a:endParaRPr>
          </a:p>
          <a:p>
            <a:pPr algn="just">
              <a:defRPr/>
            </a:pPr>
            <a:r>
              <a:rPr kumimoji="0" lang="zh-CN" altLang="en-US" sz="2400" b="0" i="0" u="none" strike="noStrike" kern="0" cap="none" spc="0" normalizeH="0" baseline="0" dirty="0">
                <a:solidFill>
                  <a:sysClr val="windowText" lastClr="000000">
                    <a:lumMod val="65000"/>
                    <a:lumOff val="35000"/>
                  </a:sysClr>
                </a:solidFill>
              </a:rPr>
              <a:t> ③具有有益性，能够产生有益的社会效益。</a:t>
            </a:r>
            <a:endParaRPr kumimoji="0" lang="zh-CN" altLang="en-US" sz="2400" b="0" i="0" u="none" strike="noStrike" kern="0" cap="none" spc="0" normalizeH="0" baseline="0" dirty="0">
              <a:solidFill>
                <a:sysClr val="windowText" lastClr="000000">
                  <a:lumMod val="65000"/>
                  <a:lumOff val="35000"/>
                </a:sysClr>
              </a:solidFill>
            </a:endParaRPr>
          </a:p>
        </p:txBody>
      </p:sp>
    </p:spTree>
  </p:cSld>
  <p:clrMapOvr>
    <a:masterClrMapping/>
  </p:clrMapOvr>
  <p:transition spd="slow">
    <p:push dir="u"/>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18446" name="矩形 6"/>
          <p:cNvSpPr/>
          <p:nvPr>
            <p:custDataLst>
              <p:tags r:id="rId1"/>
            </p:custDataLst>
          </p:nvPr>
        </p:nvSpPr>
        <p:spPr>
          <a:xfrm>
            <a:off x="9048115" y="4797108"/>
            <a:ext cx="1554480" cy="645160"/>
          </a:xfrm>
          <a:prstGeom prst="rect">
            <a:avLst/>
          </a:prstGeom>
          <a:noFill/>
          <a:ln w="9525">
            <a:noFill/>
          </a:ln>
        </p:spPr>
        <p:txBody>
          <a:bodyPr wrap="non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829310" y="765175"/>
            <a:ext cx="680085"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3"/>
            </p:custDataLst>
          </p:nvPr>
        </p:nvPicPr>
        <p:blipFill>
          <a:blip r:embed="rId4"/>
          <a:stretch>
            <a:fillRect/>
          </a:stretch>
        </p:blipFill>
        <p:spPr>
          <a:xfrm>
            <a:off x="3250565" y="1304290"/>
            <a:ext cx="8551545" cy="4889500"/>
          </a:xfrm>
          <a:prstGeom prst="rect">
            <a:avLst/>
          </a:prstGeom>
        </p:spPr>
      </p:pic>
    </p:spTree>
  </p:cSld>
  <p:clrMapOvr>
    <a:masterClrMapping/>
  </p:clrMapOvr>
  <p:transition spd="slow">
    <p:push dir="u"/>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18446" name="矩形 6"/>
          <p:cNvSpPr/>
          <p:nvPr>
            <p:custDataLst>
              <p:tags r:id="rId1"/>
            </p:custDataLst>
          </p:nvPr>
        </p:nvSpPr>
        <p:spPr>
          <a:xfrm>
            <a:off x="9048115" y="4797108"/>
            <a:ext cx="1554480" cy="645160"/>
          </a:xfrm>
          <a:prstGeom prst="rect">
            <a:avLst/>
          </a:prstGeom>
          <a:noFill/>
          <a:ln w="9525">
            <a:noFill/>
          </a:ln>
        </p:spPr>
        <p:txBody>
          <a:bodyPr wrap="non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829310" y="765175"/>
            <a:ext cx="680085"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3047365" y="1265555"/>
            <a:ext cx="8676640" cy="4979035"/>
          </a:xfrm>
          <a:prstGeom prst="rect">
            <a:avLst/>
          </a:prstGeom>
          <a:noFill/>
        </p:spPr>
        <p:txBody>
          <a:bodyPr wrap="square" rtlCol="0" anchor="t">
            <a:noAutofit/>
          </a:bodyPr>
          <a:p>
            <a:r>
              <a:rPr lang="zh-CN" altLang="en-US" sz="2400"/>
              <a:t>『正确答案』</a:t>
            </a:r>
            <a:endParaRPr lang="zh-CN" altLang="en-US" sz="2400"/>
          </a:p>
          <a:p>
            <a:r>
              <a:rPr lang="zh-CN" altLang="en-US" sz="2400"/>
              <a:t> 1.确定收益期：4 年</a:t>
            </a:r>
            <a:endParaRPr lang="zh-CN" altLang="en-US" sz="2400"/>
          </a:p>
          <a:p>
            <a:r>
              <a:rPr lang="zh-CN" altLang="en-US" sz="2400"/>
              <a:t> 2.专利技术投产后第 1 年收益（增量收益）</a:t>
            </a:r>
            <a:endParaRPr lang="zh-CN" altLang="en-US" sz="2400"/>
          </a:p>
          <a:p>
            <a:r>
              <a:rPr lang="zh-CN" altLang="en-US" sz="2400"/>
              <a:t>（1）收入＝12×150/1.13＝1592.92（万元）</a:t>
            </a:r>
            <a:endParaRPr lang="zh-CN" altLang="en-US" sz="2400"/>
          </a:p>
          <a:p>
            <a:r>
              <a:rPr lang="zh-CN" altLang="en-US" sz="2400"/>
              <a:t>（2）城建税＋教育附加费</a:t>
            </a:r>
            <a:endParaRPr lang="zh-CN" altLang="en-US" sz="2400"/>
          </a:p>
          <a:p>
            <a:r>
              <a:rPr lang="zh-CN" altLang="en-US" sz="2400"/>
              <a:t> ＝[（12×150/1.13）×13％－6×12]×（7％＋3％）</a:t>
            </a:r>
            <a:endParaRPr lang="zh-CN" altLang="en-US" sz="2400"/>
          </a:p>
          <a:p>
            <a:r>
              <a:rPr lang="zh-CN" altLang="en-US" sz="2400"/>
              <a:t> ＝13.51（万元）</a:t>
            </a:r>
            <a:endParaRPr lang="zh-CN" altLang="en-US" sz="2400"/>
          </a:p>
          <a:p>
            <a:r>
              <a:rPr lang="zh-CN" altLang="en-US" sz="2400"/>
              <a:t> （3）利润总额＝1592.92－80×12－13.51＝619.41（万元）</a:t>
            </a:r>
            <a:endParaRPr lang="zh-CN" altLang="en-US" sz="2400"/>
          </a:p>
          <a:p>
            <a:r>
              <a:rPr lang="zh-CN" altLang="en-US" sz="2400"/>
              <a:t> （4）专利技术增量收益＝619.41×25％＝154.85（万元）</a:t>
            </a:r>
            <a:endParaRPr lang="zh-CN" altLang="en-US" sz="2400"/>
          </a:p>
          <a:p>
            <a:r>
              <a:rPr lang="zh-CN" altLang="en-US" sz="2400"/>
              <a:t> 3.投产后 2～4 年增量收益</a:t>
            </a:r>
            <a:endParaRPr lang="zh-CN" altLang="en-US" sz="2400"/>
          </a:p>
          <a:p>
            <a:r>
              <a:rPr lang="zh-CN" altLang="en-US" sz="2400"/>
              <a:t> ＝1100×25％</a:t>
            </a:r>
            <a:endParaRPr lang="zh-CN" altLang="en-US" sz="2400"/>
          </a:p>
          <a:p>
            <a:r>
              <a:rPr lang="zh-CN" altLang="en-US" sz="2400"/>
              <a:t> ＝275（万元）</a:t>
            </a:r>
            <a:endParaRPr lang="zh-CN" altLang="en-US" sz="2400"/>
          </a:p>
        </p:txBody>
      </p:sp>
    </p:spTree>
  </p:cSld>
  <p:clrMapOvr>
    <a:masterClrMapping/>
  </p:clrMapOvr>
  <p:transition spd="slow">
    <p:push dir="u"/>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18446" name="矩形 6"/>
          <p:cNvSpPr/>
          <p:nvPr>
            <p:custDataLst>
              <p:tags r:id="rId1"/>
            </p:custDataLst>
          </p:nvPr>
        </p:nvSpPr>
        <p:spPr>
          <a:xfrm>
            <a:off x="9048115" y="4797108"/>
            <a:ext cx="1554480" cy="645160"/>
          </a:xfrm>
          <a:prstGeom prst="rect">
            <a:avLst/>
          </a:prstGeom>
          <a:noFill/>
          <a:ln w="9525">
            <a:noFill/>
          </a:ln>
        </p:spPr>
        <p:txBody>
          <a:bodyPr wrap="non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829310" y="765175"/>
            <a:ext cx="680085"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3"/>
            </p:custDataLst>
          </p:nvPr>
        </p:nvPicPr>
        <p:blipFill>
          <a:blip r:embed="rId4"/>
          <a:stretch>
            <a:fillRect/>
          </a:stretch>
        </p:blipFill>
        <p:spPr>
          <a:xfrm>
            <a:off x="3070860" y="1268730"/>
            <a:ext cx="8375015" cy="4359910"/>
          </a:xfrm>
          <a:prstGeom prst="rect">
            <a:avLst/>
          </a:prstGeom>
        </p:spPr>
      </p:pic>
      <p:sp>
        <p:nvSpPr>
          <p:cNvPr id="4" name="文本框 3"/>
          <p:cNvSpPr txBox="1"/>
          <p:nvPr/>
        </p:nvSpPr>
        <p:spPr>
          <a:xfrm>
            <a:off x="3358515" y="5589270"/>
            <a:ext cx="7287260" cy="1198880"/>
          </a:xfrm>
          <a:prstGeom prst="rect">
            <a:avLst/>
          </a:prstGeom>
          <a:noFill/>
        </p:spPr>
        <p:txBody>
          <a:bodyPr wrap="square" rtlCol="0" anchor="t">
            <a:spAutoFit/>
          </a:bodyPr>
          <a:p>
            <a:r>
              <a:rPr lang="zh-CN" altLang="en-US" sz="2400"/>
              <a:t>＝154.85×0.7513＋275×2.4869×0.7513</a:t>
            </a:r>
            <a:endParaRPr lang="zh-CN" altLang="en-US" sz="2400"/>
          </a:p>
          <a:p>
            <a:r>
              <a:rPr lang="zh-CN" altLang="en-US" sz="2400"/>
              <a:t> ＝630.15（万元）</a:t>
            </a:r>
            <a:endParaRPr lang="zh-CN" altLang="en-US" sz="2400"/>
          </a:p>
          <a:p>
            <a:r>
              <a:rPr lang="zh-CN" altLang="en-US" sz="2400"/>
              <a:t> 新型专利 A 的评估值为 630.15 万元。</a:t>
            </a:r>
            <a:endParaRPr lang="zh-CN" altLang="en-US" sz="2400"/>
          </a:p>
        </p:txBody>
      </p:sp>
    </p:spTree>
  </p:cSld>
  <p:clrMapOvr>
    <a:masterClrMapping/>
  </p:clrMapOvr>
  <p:transition spd="slow">
    <p:push dir="u"/>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18446" name="矩形 6"/>
          <p:cNvSpPr/>
          <p:nvPr>
            <p:custDataLst>
              <p:tags r:id="rId1"/>
            </p:custDataLst>
          </p:nvPr>
        </p:nvSpPr>
        <p:spPr>
          <a:xfrm>
            <a:off x="9048115" y="4797108"/>
            <a:ext cx="1554480" cy="645160"/>
          </a:xfrm>
          <a:prstGeom prst="rect">
            <a:avLst/>
          </a:prstGeom>
          <a:noFill/>
          <a:ln w="9525">
            <a:noFill/>
          </a:ln>
        </p:spPr>
        <p:txBody>
          <a:bodyPr wrap="non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829310" y="765175"/>
            <a:ext cx="680085"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2818765" y="1124585"/>
            <a:ext cx="9074150" cy="5115560"/>
          </a:xfrm>
          <a:prstGeom prst="rect">
            <a:avLst/>
          </a:prstGeom>
          <a:noFill/>
        </p:spPr>
        <p:txBody>
          <a:bodyPr wrap="square" rtlCol="0" anchor="t">
            <a:noAutofit/>
          </a:bodyPr>
          <a:p>
            <a:r>
              <a:rPr lang="zh-CN" altLang="en-US" sz="2400">
                <a:solidFill>
                  <a:srgbClr val="FF0000"/>
                </a:solidFill>
              </a:rPr>
              <a:t>【例·综合题】</a:t>
            </a:r>
            <a:endParaRPr lang="zh-CN" altLang="en-US" sz="2400">
              <a:solidFill>
                <a:srgbClr val="FF0000"/>
              </a:solidFill>
            </a:endParaRPr>
          </a:p>
          <a:p>
            <a:r>
              <a:rPr lang="zh-CN" altLang="en-US" sz="2400"/>
              <a:t>甲企业将一项专利使用权转让给乙企业，拟采用约当投资分成法确定利润分成率。该专利目前的重置成本为 100 万元。经专业人员测算，该专利的成本利润率为 400％，乙企业资产的重置成本为 5000 万元，成本利润率为 15％。通过对该专利的技术论证和市场供求状况分析，评估人员认为该专利的剩余使用寿命为 5 年，乙企业使用该专利后，每台产品的利润总额可达 100 元，未来 5 年的产量分别是：第一、二年为 15 万台，第三、四年为 14 万台，第五年为 13 万台。评估人员确定折现率为 10％。</a:t>
            </a:r>
            <a:endParaRPr lang="zh-CN" altLang="en-US" sz="2400"/>
          </a:p>
          <a:p>
            <a:r>
              <a:rPr lang="zh-CN" altLang="en-US" sz="2400"/>
              <a:t> </a:t>
            </a:r>
            <a:endParaRPr lang="zh-CN" altLang="en-US" sz="2400"/>
          </a:p>
          <a:p>
            <a:r>
              <a:rPr lang="zh-CN" altLang="en-US" sz="2400"/>
              <a:t>要求：根据上述资料评估该专利使用权转让价值。（计算结果以“万元”为单位，保留两位小数）</a:t>
            </a:r>
            <a:endParaRPr lang="zh-CN" altLang="en-US" sz="2400"/>
          </a:p>
        </p:txBody>
      </p:sp>
    </p:spTree>
  </p:cSld>
  <p:clrMapOvr>
    <a:masterClrMapping/>
  </p:clrMapOvr>
  <p:transition spd="slow">
    <p:push dir="u"/>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0"/>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18446" name="矩形 6"/>
          <p:cNvSpPr/>
          <p:nvPr>
            <p:custDataLst>
              <p:tags r:id="rId1"/>
            </p:custDataLst>
          </p:nvPr>
        </p:nvSpPr>
        <p:spPr>
          <a:xfrm>
            <a:off x="9048115" y="4797108"/>
            <a:ext cx="1554480" cy="645160"/>
          </a:xfrm>
          <a:prstGeom prst="rect">
            <a:avLst/>
          </a:prstGeom>
          <a:noFill/>
          <a:ln w="9525">
            <a:noFill/>
          </a:ln>
        </p:spPr>
        <p:txBody>
          <a:bodyPr wrap="non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829310" y="765175"/>
            <a:ext cx="680085"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专利资产</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2890520" y="1196340"/>
            <a:ext cx="8727440" cy="4892675"/>
          </a:xfrm>
          <a:prstGeom prst="rect">
            <a:avLst/>
          </a:prstGeom>
          <a:noFill/>
        </p:spPr>
        <p:txBody>
          <a:bodyPr wrap="square" rtlCol="0" anchor="t">
            <a:spAutoFit/>
          </a:bodyPr>
          <a:p>
            <a:r>
              <a:rPr lang="zh-CN" altLang="en-US" sz="2400"/>
              <a:t>『正确答案』</a:t>
            </a:r>
            <a:endParaRPr lang="zh-CN" altLang="en-US" sz="2400"/>
          </a:p>
          <a:p>
            <a:r>
              <a:rPr lang="zh-CN" altLang="en-US" sz="2400"/>
              <a:t> （1）采用约当投资分成法确定利润分成率</a:t>
            </a:r>
            <a:endParaRPr lang="zh-CN" altLang="en-US" sz="2400"/>
          </a:p>
          <a:p>
            <a:r>
              <a:rPr lang="zh-CN" altLang="en-US" sz="2400"/>
              <a:t> 无形资产约当投资量＝100×（1＋400％）＝500（万元）</a:t>
            </a:r>
            <a:endParaRPr lang="zh-CN" altLang="en-US" sz="2400"/>
          </a:p>
          <a:p>
            <a:r>
              <a:rPr lang="zh-CN" altLang="en-US" sz="2400"/>
              <a:t>乙企业约当投资量＝5000×（1＋15％）＝5750（万元）</a:t>
            </a:r>
            <a:endParaRPr lang="zh-CN" altLang="en-US" sz="2400"/>
          </a:p>
          <a:p>
            <a:r>
              <a:rPr lang="zh-CN" altLang="en-US" sz="2400"/>
              <a:t> 专利利润分成率＝500/（500＋5750）×100%＝8％</a:t>
            </a:r>
            <a:endParaRPr lang="zh-CN" altLang="en-US" sz="2400"/>
          </a:p>
          <a:p>
            <a:r>
              <a:rPr lang="zh-CN" altLang="en-US" sz="2400"/>
              <a:t> （2）专利收益期为 5 年</a:t>
            </a:r>
            <a:endParaRPr lang="zh-CN" altLang="en-US" sz="2400"/>
          </a:p>
          <a:p>
            <a:r>
              <a:rPr lang="zh-CN" altLang="en-US" sz="2400"/>
              <a:t> 1-2 年的增量收益分别为 15×100×8％＝120（万元）</a:t>
            </a:r>
            <a:endParaRPr lang="zh-CN" altLang="en-US" sz="2400"/>
          </a:p>
          <a:p>
            <a:r>
              <a:rPr lang="zh-CN" altLang="en-US" sz="2400"/>
              <a:t> 3-4 年的增量收益分别为 14×100×8％＝112（万元）</a:t>
            </a:r>
            <a:endParaRPr lang="zh-CN" altLang="en-US" sz="2400"/>
          </a:p>
          <a:p>
            <a:r>
              <a:rPr lang="zh-CN" altLang="en-US" sz="2400"/>
              <a:t> 第 5 年增量收益为 13×100×8%＝104（万元）</a:t>
            </a:r>
            <a:endParaRPr lang="zh-CN" altLang="en-US" sz="2400"/>
          </a:p>
          <a:p>
            <a:r>
              <a:rPr lang="zh-CN" altLang="en-US" sz="2400"/>
              <a:t> 该专利使用权转让价值</a:t>
            </a:r>
            <a:endParaRPr lang="zh-CN" altLang="en-US" sz="2400"/>
          </a:p>
          <a:p>
            <a:r>
              <a:rPr lang="zh-CN" altLang="en-US" sz="2400"/>
              <a:t> ＝120×（P/A，10％，2）＋112×（P/F，10％，3）＋112×（P/F，10％，4）＋104×（P/F，</a:t>
            </a:r>
            <a:endParaRPr lang="zh-CN" altLang="en-US" sz="2400"/>
          </a:p>
          <a:p>
            <a:r>
              <a:rPr lang="zh-CN" altLang="en-US" sz="2400"/>
              <a:t>10％，5）＝433.48（万元）</a:t>
            </a:r>
            <a:endParaRPr lang="zh-CN" altLang="en-US" sz="2400"/>
          </a:p>
        </p:txBody>
      </p:sp>
    </p:spTree>
  </p:cSld>
  <p:clrMapOvr>
    <a:masterClrMapping/>
  </p:clrMapOvr>
  <p:transition spd="slow">
    <p:push dir="u"/>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1986" name="Picture 2"/>
          <p:cNvPicPr>
            <a:picLocks noChangeAspect="1"/>
          </p:cNvPicPr>
          <p:nvPr/>
        </p:nvPicPr>
        <p:blipFill>
          <a:blip r:embed="rId1"/>
          <a:stretch>
            <a:fillRect/>
          </a:stretch>
        </p:blipFill>
        <p:spPr>
          <a:xfrm>
            <a:off x="79375" y="4635500"/>
            <a:ext cx="2908300" cy="1817688"/>
          </a:xfrm>
          <a:prstGeom prst="rect">
            <a:avLst/>
          </a:prstGeom>
          <a:noFill/>
          <a:ln w="28575" cap="flat" cmpd="sng">
            <a:solidFill>
              <a:srgbClr val="36B2E6"/>
            </a:solidFill>
            <a:prstDash val="solid"/>
            <a:miter/>
            <a:headEnd type="none" w="med" len="med"/>
            <a:tailEnd type="none" w="med" len="med"/>
          </a:ln>
        </p:spPr>
      </p:pic>
      <p:pic>
        <p:nvPicPr>
          <p:cNvPr id="41987" name="Picture 3"/>
          <p:cNvPicPr>
            <a:picLocks noChangeAspect="1"/>
          </p:cNvPicPr>
          <p:nvPr/>
        </p:nvPicPr>
        <p:blipFill>
          <a:blip r:embed="rId2"/>
          <a:stretch>
            <a:fillRect/>
          </a:stretch>
        </p:blipFill>
        <p:spPr>
          <a:xfrm>
            <a:off x="3125788" y="4635500"/>
            <a:ext cx="2909887" cy="1817688"/>
          </a:xfrm>
          <a:prstGeom prst="rect">
            <a:avLst/>
          </a:prstGeom>
          <a:noFill/>
          <a:ln w="28575" cap="flat" cmpd="sng">
            <a:solidFill>
              <a:srgbClr val="36B2E6"/>
            </a:solidFill>
            <a:prstDash val="solid"/>
            <a:miter/>
            <a:headEnd type="none" w="med" len="med"/>
            <a:tailEnd type="none" w="med" len="med"/>
          </a:ln>
        </p:spPr>
      </p:pic>
      <p:pic>
        <p:nvPicPr>
          <p:cNvPr id="41988" name="Picture 4"/>
          <p:cNvPicPr>
            <a:picLocks noChangeAspect="1"/>
          </p:cNvPicPr>
          <p:nvPr/>
        </p:nvPicPr>
        <p:blipFill>
          <a:blip r:embed="rId3"/>
          <a:stretch>
            <a:fillRect/>
          </a:stretch>
        </p:blipFill>
        <p:spPr>
          <a:xfrm>
            <a:off x="6156325" y="4635500"/>
            <a:ext cx="2908300" cy="1817688"/>
          </a:xfrm>
          <a:prstGeom prst="rect">
            <a:avLst/>
          </a:prstGeom>
          <a:noFill/>
          <a:ln w="28575" cap="flat" cmpd="sng">
            <a:solidFill>
              <a:srgbClr val="36B2E6"/>
            </a:solidFill>
            <a:prstDash val="solid"/>
            <a:miter/>
            <a:headEnd type="none" w="med" len="med"/>
            <a:tailEnd type="none" w="med" len="med"/>
          </a:ln>
        </p:spPr>
      </p:pic>
      <p:sp>
        <p:nvSpPr>
          <p:cNvPr id="40965" name="Oval 60">
            <a:hlinkClick r:id="rId4"/>
          </p:cNvPr>
          <p:cNvSpPr/>
          <p:nvPr/>
        </p:nvSpPr>
        <p:spPr>
          <a:xfrm>
            <a:off x="5967413" y="2757488"/>
            <a:ext cx="444500" cy="523875"/>
          </a:xfrm>
          <a:prstGeom prst="ellipse">
            <a:avLst/>
          </a:prstGeom>
          <a:solidFill>
            <a:srgbClr val="0079C5">
              <a:alpha val="0"/>
            </a:srgbClr>
          </a:solidFill>
          <a:ln w="33338">
            <a:noFill/>
          </a:ln>
        </p:spPr>
        <p:txBody>
          <a:bodyPr lIns="91417" tIns="45708" rIns="91417" bIns="45708"/>
          <a:p>
            <a:endParaRPr lang="zh-CN" altLang="zh-CN" dirty="0">
              <a:latin typeface="Arial" panose="020B0604020202020204" pitchFamily="34" charset="0"/>
              <a:sym typeface="Arial" panose="020B0604020202020204" pitchFamily="34" charset="0"/>
            </a:endParaRPr>
          </a:p>
        </p:txBody>
      </p:sp>
      <p:sp>
        <p:nvSpPr>
          <p:cNvPr id="40966" name="Oval 61">
            <a:hlinkClick r:id="rId5"/>
          </p:cNvPr>
          <p:cNvSpPr/>
          <p:nvPr/>
        </p:nvSpPr>
        <p:spPr>
          <a:xfrm>
            <a:off x="5978525" y="3565525"/>
            <a:ext cx="420688" cy="520700"/>
          </a:xfrm>
          <a:prstGeom prst="ellipse">
            <a:avLst/>
          </a:prstGeom>
          <a:solidFill>
            <a:srgbClr val="0079C5">
              <a:alpha val="0"/>
            </a:srgbClr>
          </a:solidFill>
          <a:ln w="33338">
            <a:noFill/>
          </a:ln>
        </p:spPr>
        <p:txBody>
          <a:bodyPr lIns="91417" tIns="45708" rIns="91417" bIns="45708"/>
          <a:p>
            <a:endParaRPr lang="zh-CN" altLang="zh-CN" dirty="0">
              <a:latin typeface="Arial" panose="020B0604020202020204" pitchFamily="34" charset="0"/>
              <a:sym typeface="Arial" panose="020B0604020202020204" pitchFamily="34" charset="0"/>
            </a:endParaRPr>
          </a:p>
        </p:txBody>
      </p:sp>
      <p:sp>
        <p:nvSpPr>
          <p:cNvPr id="41991" name="矩形​​ 5"/>
          <p:cNvSpPr/>
          <p:nvPr/>
        </p:nvSpPr>
        <p:spPr>
          <a:xfrm>
            <a:off x="0" y="406400"/>
            <a:ext cx="12190413" cy="4078288"/>
          </a:xfrm>
          <a:prstGeom prst="rect">
            <a:avLst/>
          </a:prstGeom>
          <a:solidFill>
            <a:srgbClr val="36B2E6"/>
          </a:solidFill>
          <a:ln w="9525">
            <a:noFill/>
          </a:ln>
        </p:spPr>
        <p:txBody>
          <a:bodyPr lIns="287926" tIns="45708" rIns="91417" bIns="45708" anchor="b" anchorCtr="0"/>
          <a:p>
            <a:endParaRPr lang="zh-CN" altLang="zh-CN" sz="28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004" name="Freeform 11"/>
          <p:cNvSpPr/>
          <p:nvPr/>
        </p:nvSpPr>
        <p:spPr>
          <a:xfrm>
            <a:off x="1154113" y="2738438"/>
            <a:ext cx="981075" cy="198437"/>
          </a:xfrm>
          <a:custGeom>
            <a:avLst/>
            <a:gdLst/>
            <a:ahLst/>
            <a:cxnLst>
              <a:cxn ang="0">
                <a:pos x="0" y="198437"/>
              </a:cxn>
              <a:cxn ang="0">
                <a:pos x="977900" y="23765"/>
              </a:cxn>
              <a:cxn ang="0">
                <a:pos x="981075" y="0"/>
              </a:cxn>
              <a:cxn ang="0">
                <a:pos x="3175" y="181802"/>
              </a:cxn>
            </a:cxnLst>
            <a:pathLst/>
          </a:custGeom>
          <a:solidFill>
            <a:schemeClr val="bg1">
              <a:alpha val="100000"/>
            </a:schemeClr>
          </a:solidFill>
          <a:ln w="11113" cap="flat" cmpd="sng">
            <a:solidFill>
              <a:schemeClr val="bg1">
                <a:alpha val="100000"/>
              </a:schemeClr>
            </a:solidFill>
            <a:prstDash val="solid"/>
            <a:miter lim="800000"/>
            <a:headEnd type="none" w="med" len="med"/>
            <a:tailEnd type="none" w="med" len="med"/>
          </a:ln>
        </p:spPr>
        <p:txBody>
          <a:bodyPr/>
          <a:p>
            <a:endParaRPr lang="zh-CN" altLang="en-US"/>
          </a:p>
        </p:txBody>
      </p:sp>
      <p:sp>
        <p:nvSpPr>
          <p:cNvPr id="42005" name="Freeform 13"/>
          <p:cNvSpPr/>
          <p:nvPr/>
        </p:nvSpPr>
        <p:spPr>
          <a:xfrm>
            <a:off x="2103438" y="2459038"/>
            <a:ext cx="1566862" cy="309562"/>
          </a:xfrm>
          <a:custGeom>
            <a:avLst/>
            <a:gdLst/>
            <a:ahLst/>
            <a:cxnLst>
              <a:cxn ang="0">
                <a:pos x="0" y="309562"/>
              </a:cxn>
              <a:cxn ang="0">
                <a:pos x="1563687" y="22622"/>
              </a:cxn>
              <a:cxn ang="0">
                <a:pos x="1566862" y="0"/>
              </a:cxn>
              <a:cxn ang="0">
                <a:pos x="12700" y="283368"/>
              </a:cxn>
            </a:cxnLst>
            <a:pathLst/>
          </a:custGeom>
          <a:solidFill>
            <a:schemeClr val="bg1">
              <a:alpha val="100000"/>
            </a:schemeClr>
          </a:solidFill>
          <a:ln w="11113" cap="flat" cmpd="sng">
            <a:solidFill>
              <a:schemeClr val="bg1">
                <a:alpha val="100000"/>
              </a:schemeClr>
            </a:solidFill>
            <a:prstDash val="solid"/>
            <a:miter lim="800000"/>
            <a:headEnd type="none" w="med" len="med"/>
            <a:tailEnd type="none" w="med" len="med"/>
          </a:ln>
        </p:spPr>
        <p:txBody>
          <a:bodyPr/>
          <a:p>
            <a:endParaRPr lang="zh-CN" altLang="en-US"/>
          </a:p>
        </p:txBody>
      </p:sp>
      <p:sp>
        <p:nvSpPr>
          <p:cNvPr id="42006" name="Freeform 15"/>
          <p:cNvSpPr/>
          <p:nvPr/>
        </p:nvSpPr>
        <p:spPr>
          <a:xfrm>
            <a:off x="1260475" y="946150"/>
            <a:ext cx="2541588" cy="844550"/>
          </a:xfrm>
          <a:custGeom>
            <a:avLst/>
            <a:gdLst/>
            <a:ahLst/>
            <a:cxnLst>
              <a:cxn ang="0">
                <a:pos x="2541588" y="6398"/>
              </a:cxn>
              <a:cxn ang="0">
                <a:pos x="2528905" y="25592"/>
              </a:cxn>
              <a:cxn ang="0">
                <a:pos x="2518759" y="23460"/>
              </a:cxn>
              <a:cxn ang="0">
                <a:pos x="2490858" y="19194"/>
              </a:cxn>
              <a:cxn ang="0">
                <a:pos x="2452810" y="19194"/>
              </a:cxn>
              <a:cxn ang="0">
                <a:pos x="2417299" y="23460"/>
              </a:cxn>
              <a:cxn ang="0">
                <a:pos x="2381788" y="34123"/>
              </a:cxn>
              <a:cxn ang="0">
                <a:pos x="1075482" y="477725"/>
              </a:cxn>
              <a:cxn ang="0">
                <a:pos x="953730" y="520379"/>
              </a:cxn>
              <a:cxn ang="0">
                <a:pos x="2537" y="844550"/>
              </a:cxn>
              <a:cxn ang="0">
                <a:pos x="0" y="831754"/>
              </a:cxn>
              <a:cxn ang="0">
                <a:pos x="956266" y="505450"/>
              </a:cxn>
              <a:cxn ang="0">
                <a:pos x="1075482" y="464929"/>
              </a:cxn>
              <a:cxn ang="0">
                <a:pos x="2379251" y="17062"/>
              </a:cxn>
              <a:cxn ang="0">
                <a:pos x="2419835" y="6398"/>
              </a:cxn>
              <a:cxn ang="0">
                <a:pos x="2462956" y="2133"/>
              </a:cxn>
              <a:cxn ang="0">
                <a:pos x="2503540" y="0"/>
              </a:cxn>
              <a:cxn ang="0">
                <a:pos x="2536515" y="6398"/>
              </a:cxn>
              <a:cxn ang="0">
                <a:pos x="2541588" y="6398"/>
              </a:cxn>
            </a:cxnLst>
            <a:pathLst/>
          </a:custGeom>
          <a:solidFill>
            <a:schemeClr val="bg1">
              <a:alpha val="100000"/>
            </a:schemeClr>
          </a:solidFill>
          <a:ln w="11113" cap="flat" cmpd="sng">
            <a:solidFill>
              <a:schemeClr val="bg1">
                <a:alpha val="100000"/>
              </a:schemeClr>
            </a:solidFill>
            <a:prstDash val="solid"/>
            <a:miter lim="800000"/>
            <a:headEnd type="none" w="med" len="med"/>
            <a:tailEnd type="none" w="med" len="med"/>
          </a:ln>
        </p:spPr>
        <p:txBody>
          <a:bodyPr/>
          <a:p>
            <a:endParaRPr lang="zh-CN" altLang="en-US"/>
          </a:p>
        </p:txBody>
      </p:sp>
      <p:sp>
        <p:nvSpPr>
          <p:cNvPr id="42007" name="Freeform 16"/>
          <p:cNvSpPr/>
          <p:nvPr/>
        </p:nvSpPr>
        <p:spPr>
          <a:xfrm>
            <a:off x="938213" y="1778000"/>
            <a:ext cx="325437" cy="1190625"/>
          </a:xfrm>
          <a:custGeom>
            <a:avLst/>
            <a:gdLst/>
            <a:ahLst/>
            <a:cxnLst>
              <a:cxn ang="0">
                <a:pos x="325437" y="12802"/>
              </a:cxn>
              <a:cxn ang="0">
                <a:pos x="315267" y="14936"/>
              </a:cxn>
              <a:cxn ang="0">
                <a:pos x="300012" y="23471"/>
              </a:cxn>
              <a:cxn ang="0">
                <a:pos x="284757" y="36274"/>
              </a:cxn>
              <a:cxn ang="0">
                <a:pos x="274587" y="51210"/>
              </a:cxn>
              <a:cxn ang="0">
                <a:pos x="269503" y="66146"/>
              </a:cxn>
              <a:cxn ang="0">
                <a:pos x="162719" y="512097"/>
              </a:cxn>
              <a:cxn ang="0">
                <a:pos x="139836" y="612382"/>
              </a:cxn>
              <a:cxn ang="0">
                <a:pos x="17797" y="1130880"/>
              </a:cxn>
              <a:cxn ang="0">
                <a:pos x="15255" y="1150084"/>
              </a:cxn>
              <a:cxn ang="0">
                <a:pos x="20340" y="1162886"/>
              </a:cxn>
              <a:cxn ang="0">
                <a:pos x="33052" y="1171421"/>
              </a:cxn>
              <a:cxn ang="0">
                <a:pos x="48307" y="1173555"/>
              </a:cxn>
              <a:cxn ang="0">
                <a:pos x="218653" y="1141549"/>
              </a:cxn>
              <a:cxn ang="0">
                <a:pos x="216111" y="1158619"/>
              </a:cxn>
              <a:cxn ang="0">
                <a:pos x="43222" y="1190625"/>
              </a:cxn>
              <a:cxn ang="0">
                <a:pos x="22882" y="1188491"/>
              </a:cxn>
              <a:cxn ang="0">
                <a:pos x="7627" y="1177823"/>
              </a:cxn>
              <a:cxn ang="0">
                <a:pos x="0" y="1158619"/>
              </a:cxn>
              <a:cxn ang="0">
                <a:pos x="2542" y="1133014"/>
              </a:cxn>
              <a:cxn ang="0">
                <a:pos x="124581" y="616650"/>
              </a:cxn>
              <a:cxn ang="0">
                <a:pos x="147464" y="516364"/>
              </a:cxn>
              <a:cxn ang="0">
                <a:pos x="254248" y="70413"/>
              </a:cxn>
              <a:cxn ang="0">
                <a:pos x="264418" y="49076"/>
              </a:cxn>
              <a:cxn ang="0">
                <a:pos x="279672" y="29872"/>
              </a:cxn>
              <a:cxn ang="0">
                <a:pos x="297470" y="12802"/>
              </a:cxn>
              <a:cxn ang="0">
                <a:pos x="320352" y="2134"/>
              </a:cxn>
              <a:cxn ang="0">
                <a:pos x="322895" y="0"/>
              </a:cxn>
              <a:cxn ang="0">
                <a:pos x="325437" y="12802"/>
              </a:cxn>
            </a:cxnLst>
            <a:pathLst/>
          </a:custGeom>
          <a:solidFill>
            <a:schemeClr val="bg1">
              <a:alpha val="100000"/>
            </a:schemeClr>
          </a:solidFill>
          <a:ln w="11113" cap="flat" cmpd="sng">
            <a:solidFill>
              <a:schemeClr val="bg1">
                <a:alpha val="100000"/>
              </a:schemeClr>
            </a:solidFill>
            <a:prstDash val="solid"/>
            <a:miter lim="800000"/>
            <a:headEnd type="none" w="med" len="med"/>
            <a:tailEnd type="none" w="med" len="med"/>
          </a:ln>
        </p:spPr>
        <p:txBody>
          <a:bodyPr/>
          <a:p>
            <a:endParaRPr lang="zh-CN" altLang="en-US"/>
          </a:p>
        </p:txBody>
      </p:sp>
      <p:sp>
        <p:nvSpPr>
          <p:cNvPr id="42008" name="Freeform 17"/>
          <p:cNvSpPr/>
          <p:nvPr/>
        </p:nvSpPr>
        <p:spPr>
          <a:xfrm>
            <a:off x="3673475" y="952500"/>
            <a:ext cx="1308100" cy="1528763"/>
          </a:xfrm>
          <a:custGeom>
            <a:avLst/>
            <a:gdLst/>
            <a:ahLst/>
            <a:cxnLst>
              <a:cxn ang="0">
                <a:pos x="116614" y="19216"/>
              </a:cxn>
              <a:cxn ang="0">
                <a:pos x="1229513" y="316001"/>
              </a:cxn>
              <a:cxn ang="0">
                <a:pos x="1257398" y="328812"/>
              </a:cxn>
              <a:cxn ang="0">
                <a:pos x="1270074" y="350164"/>
              </a:cxn>
              <a:cxn ang="0">
                <a:pos x="1270074" y="373650"/>
              </a:cxn>
              <a:cxn ang="0">
                <a:pos x="1252328" y="399272"/>
              </a:cxn>
              <a:cxn ang="0">
                <a:pos x="286464" y="1400654"/>
              </a:cxn>
              <a:cxn ang="0">
                <a:pos x="253508" y="1426276"/>
              </a:cxn>
              <a:cxn ang="0">
                <a:pos x="212947" y="1449763"/>
              </a:cxn>
              <a:cxn ang="0">
                <a:pos x="167315" y="1471114"/>
              </a:cxn>
              <a:cxn ang="0">
                <a:pos x="124219" y="1481790"/>
              </a:cxn>
              <a:cxn ang="0">
                <a:pos x="0" y="1505276"/>
              </a:cxn>
              <a:cxn ang="0">
                <a:pos x="0" y="1528763"/>
              </a:cxn>
              <a:cxn ang="0">
                <a:pos x="126754" y="1505276"/>
              </a:cxn>
              <a:cxn ang="0">
                <a:pos x="174920" y="1492466"/>
              </a:cxn>
              <a:cxn ang="0">
                <a:pos x="225622" y="1471114"/>
              </a:cxn>
              <a:cxn ang="0">
                <a:pos x="273788" y="1443357"/>
              </a:cxn>
              <a:cxn ang="0">
                <a:pos x="309279" y="1411330"/>
              </a:cxn>
              <a:cxn ang="0">
                <a:pos x="1282749" y="405677"/>
              </a:cxn>
              <a:cxn ang="0">
                <a:pos x="1305565" y="371515"/>
              </a:cxn>
              <a:cxn ang="0">
                <a:pos x="1305565" y="339488"/>
              </a:cxn>
              <a:cxn ang="0">
                <a:pos x="1287819" y="313866"/>
              </a:cxn>
              <a:cxn ang="0">
                <a:pos x="1249793" y="294650"/>
              </a:cxn>
              <a:cxn ang="0">
                <a:pos x="129289" y="0"/>
              </a:cxn>
              <a:cxn ang="0">
                <a:pos x="116614" y="19216"/>
              </a:cxn>
            </a:cxnLst>
            <a:pathLst/>
          </a:custGeom>
          <a:solidFill>
            <a:schemeClr val="bg1">
              <a:alpha val="100000"/>
            </a:schemeClr>
          </a:solidFill>
          <a:ln w="11113" cap="flat" cmpd="sng">
            <a:solidFill>
              <a:schemeClr val="bg1">
                <a:alpha val="100000"/>
              </a:schemeClr>
            </a:solidFill>
            <a:prstDash val="solid"/>
            <a:miter lim="800000"/>
            <a:headEnd type="none" w="med" len="med"/>
            <a:tailEnd type="none" w="med" len="med"/>
          </a:ln>
        </p:spPr>
        <p:txBody>
          <a:bodyPr/>
          <a:p>
            <a:endParaRPr lang="zh-CN" altLang="en-US"/>
          </a:p>
        </p:txBody>
      </p:sp>
      <p:sp>
        <p:nvSpPr>
          <p:cNvPr id="42014" name="TextBox 29"/>
          <p:cNvSpPr/>
          <p:nvPr/>
        </p:nvSpPr>
        <p:spPr>
          <a:xfrm>
            <a:off x="3635375" y="2644775"/>
            <a:ext cx="5108575" cy="1568450"/>
          </a:xfrm>
          <a:prstGeom prst="rect">
            <a:avLst/>
          </a:prstGeom>
          <a:noFill/>
          <a:ln w="9525">
            <a:noFill/>
          </a:ln>
        </p:spPr>
        <p:txBody>
          <a:bodyPr wrap="none" lIns="91417" tIns="45708" rIns="91417" bIns="45708">
            <a:spAutoFit/>
          </a:bodyPr>
          <a:p>
            <a:r>
              <a:rPr lang="zh-CN" altLang="en-US" sz="96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谢谢观看</a:t>
            </a:r>
            <a:endParaRPr lang="zh-CN" altLang="en-US" sz="4000" dirty="0">
              <a:latin typeface="Arial" panose="020B0604020202020204" pitchFamily="34" charset="0"/>
            </a:endParaRPr>
          </a:p>
        </p:txBody>
      </p:sp>
      <p:pic>
        <p:nvPicPr>
          <p:cNvPr id="42017" name="Picture 4"/>
          <p:cNvPicPr>
            <a:picLocks noChangeAspect="1"/>
          </p:cNvPicPr>
          <p:nvPr/>
        </p:nvPicPr>
        <p:blipFill>
          <a:blip r:embed="rId6"/>
          <a:stretch>
            <a:fillRect/>
          </a:stretch>
        </p:blipFill>
        <p:spPr>
          <a:xfrm>
            <a:off x="9194800" y="4635500"/>
            <a:ext cx="2908300" cy="1817688"/>
          </a:xfrm>
          <a:prstGeom prst="rect">
            <a:avLst/>
          </a:prstGeom>
          <a:noFill/>
          <a:ln w="28575" cap="flat" cmpd="sng">
            <a:solidFill>
              <a:srgbClr val="36B2E6"/>
            </a:solidFill>
            <a:prstDash val="solid"/>
            <a:miter/>
            <a:headEnd type="none" w="med" len="med"/>
            <a:tailEnd type="none" w="med" len="med"/>
          </a:ln>
        </p:spPr>
      </p:pic>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1991"/>
                                        </p:tgtEl>
                                        <p:attrNameLst>
                                          <p:attrName>style.visibility</p:attrName>
                                        </p:attrNameLst>
                                      </p:cBhvr>
                                      <p:to>
                                        <p:strVal val="visible"/>
                                      </p:to>
                                    </p:set>
                                    <p:animEffect filter="fade">
                                      <p:cBhvr>
                                        <p:cTn id="7" dur="1300"/>
                                        <p:tgtEl>
                                          <p:spTgt spid="41991"/>
                                        </p:tgtEl>
                                      </p:cBhvr>
                                    </p:animEffect>
                                  </p:childTnLst>
                                </p:cTn>
                              </p:par>
                              <p:par>
                                <p:cTn id="8" presetID="2" presetClass="entr" presetSubtype="9" fill="hold" grpId="1" nodeType="withEffect">
                                  <p:stCondLst>
                                    <p:cond delay="0"/>
                                  </p:stCondLst>
                                  <p:childTnLst>
                                    <p:set>
                                      <p:cBhvr>
                                        <p:cTn id="9" dur="1" fill="hold">
                                          <p:stCondLst>
                                            <p:cond delay="0"/>
                                          </p:stCondLst>
                                        </p:cTn>
                                        <p:tgtEl>
                                          <p:spTgt spid="41991"/>
                                        </p:tgtEl>
                                        <p:attrNameLst>
                                          <p:attrName>style.visibility</p:attrName>
                                        </p:attrNameLst>
                                      </p:cBhvr>
                                      <p:to>
                                        <p:strVal val="visible"/>
                                      </p:to>
                                    </p:set>
                                    <p:anim calcmode="lin" valueType="num">
                                      <p:cBhvr>
                                        <p:cTn id="10" dur="1000" fill="hold"/>
                                        <p:tgtEl>
                                          <p:spTgt spid="41991"/>
                                        </p:tgtEl>
                                        <p:attrNameLst>
                                          <p:attrName>ppt_x</p:attrName>
                                        </p:attrNameLst>
                                      </p:cBhvr>
                                      <p:tavLst>
                                        <p:tav tm="0">
                                          <p:val>
                                            <p:strVal val="0-#ppt_w/2"/>
                                          </p:val>
                                        </p:tav>
                                        <p:tav tm="100000">
                                          <p:val>
                                            <p:strVal val="#ppt_x"/>
                                          </p:val>
                                        </p:tav>
                                      </p:tavLst>
                                    </p:anim>
                                    <p:anim calcmode="lin" valueType="num">
                                      <p:cBhvr>
                                        <p:cTn id="11" dur="1000" fill="hold"/>
                                        <p:tgtEl>
                                          <p:spTgt spid="41991"/>
                                        </p:tgtEl>
                                        <p:attrNameLst>
                                          <p:attrName>ppt_y</p:attrName>
                                        </p:attrNameLst>
                                      </p:cBhvr>
                                      <p:tavLst>
                                        <p:tav tm="0">
                                          <p:val>
                                            <p:strVal val="0-#ppt_h/2"/>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41986"/>
                                        </p:tgtEl>
                                        <p:attrNameLst>
                                          <p:attrName>style.visibility</p:attrName>
                                        </p:attrNameLst>
                                      </p:cBhvr>
                                      <p:to>
                                        <p:strVal val="visible"/>
                                      </p:to>
                                    </p:set>
                                    <p:animEffect filter="fade">
                                      <p:cBhvr>
                                        <p:cTn id="14" dur="1250"/>
                                        <p:tgtEl>
                                          <p:spTgt spid="41986"/>
                                        </p:tgtEl>
                                      </p:cBhvr>
                                    </p:animEffect>
                                  </p:childTnLst>
                                </p:cTn>
                              </p:par>
                              <p:par>
                                <p:cTn id="15" presetID="2" presetClass="entr" presetSubtype="2" fill="hold" nodeType="withEffect">
                                  <p:stCondLst>
                                    <p:cond delay="0"/>
                                  </p:stCondLst>
                                  <p:childTnLst>
                                    <p:set>
                                      <p:cBhvr>
                                        <p:cTn id="16" dur="1" fill="hold">
                                          <p:stCondLst>
                                            <p:cond delay="0"/>
                                          </p:stCondLst>
                                        </p:cTn>
                                        <p:tgtEl>
                                          <p:spTgt spid="41986"/>
                                        </p:tgtEl>
                                        <p:attrNameLst>
                                          <p:attrName>style.visibility</p:attrName>
                                        </p:attrNameLst>
                                      </p:cBhvr>
                                      <p:to>
                                        <p:strVal val="visible"/>
                                      </p:to>
                                    </p:set>
                                    <p:anim calcmode="lin" valueType="num">
                                      <p:cBhvr>
                                        <p:cTn id="17" dur="1000" fill="hold"/>
                                        <p:tgtEl>
                                          <p:spTgt spid="41986"/>
                                        </p:tgtEl>
                                        <p:attrNameLst>
                                          <p:attrName>ppt_x</p:attrName>
                                        </p:attrNameLst>
                                      </p:cBhvr>
                                      <p:tavLst>
                                        <p:tav tm="0">
                                          <p:val>
                                            <p:strVal val="1+#ppt_w/2"/>
                                          </p:val>
                                        </p:tav>
                                        <p:tav tm="100000">
                                          <p:val>
                                            <p:strVal val="#ppt_x"/>
                                          </p:val>
                                        </p:tav>
                                      </p:tavLst>
                                    </p:anim>
                                    <p:anim calcmode="lin" valueType="num">
                                      <p:cBhvr>
                                        <p:cTn id="18" dur="1000" fill="hold"/>
                                        <p:tgtEl>
                                          <p:spTgt spid="41986"/>
                                        </p:tgtEl>
                                        <p:attrNameLst>
                                          <p:attrName>ppt_y</p:attrName>
                                        </p:attrNameLst>
                                      </p:cBhvr>
                                      <p:tavLst>
                                        <p:tav tm="0">
                                          <p:val>
                                            <p:strVal val="#ppt_y"/>
                                          </p:val>
                                        </p:tav>
                                        <p:tav tm="100000">
                                          <p:val>
                                            <p:strVal val="#ppt_y"/>
                                          </p:val>
                                        </p:tav>
                                      </p:tavLst>
                                    </p:anim>
                                  </p:childTnLst>
                                </p:cTn>
                              </p:par>
                              <p:par>
                                <p:cTn id="19" presetID="8" presetClass="emph" presetSubtype="0" fill="hold" nodeType="withEffect">
                                  <p:stCondLst>
                                    <p:cond delay="0"/>
                                  </p:stCondLst>
                                  <p:childTnLst>
                                    <p:animRot by="21600000">
                                      <p:cBhvr>
                                        <p:cTn id="20" dur="1000" fill="hold"/>
                                        <p:tgtEl>
                                          <p:spTgt spid="41986"/>
                                        </p:tgtEl>
                                        <p:attrNameLst>
                                          <p:attrName>r</p:attrName>
                                        </p:attrNameLst>
                                      </p:cBhvr>
                                    </p:animRot>
                                  </p:childTnLst>
                                </p:cTn>
                              </p:par>
                              <p:par>
                                <p:cTn id="21" presetID="10" presetClass="entr" presetSubtype="0" fill="hold" nodeType="withEffect">
                                  <p:stCondLst>
                                    <p:cond delay="0"/>
                                  </p:stCondLst>
                                  <p:childTnLst>
                                    <p:set>
                                      <p:cBhvr>
                                        <p:cTn id="22" dur="1" fill="hold">
                                          <p:stCondLst>
                                            <p:cond delay="0"/>
                                          </p:stCondLst>
                                        </p:cTn>
                                        <p:tgtEl>
                                          <p:spTgt spid="41987"/>
                                        </p:tgtEl>
                                        <p:attrNameLst>
                                          <p:attrName>style.visibility</p:attrName>
                                        </p:attrNameLst>
                                      </p:cBhvr>
                                      <p:to>
                                        <p:strVal val="visible"/>
                                      </p:to>
                                    </p:set>
                                    <p:animEffect filter="fade">
                                      <p:cBhvr>
                                        <p:cTn id="23" dur="1300"/>
                                        <p:tgtEl>
                                          <p:spTgt spid="41987"/>
                                        </p:tgtEl>
                                      </p:cBhvr>
                                    </p:animEffect>
                                  </p:childTnLst>
                                </p:cTn>
                              </p:par>
                              <p:par>
                                <p:cTn id="24" presetID="2" presetClass="entr" presetSubtype="3" fill="hold" nodeType="withEffect">
                                  <p:stCondLst>
                                    <p:cond delay="0"/>
                                  </p:stCondLst>
                                  <p:childTnLst>
                                    <p:set>
                                      <p:cBhvr>
                                        <p:cTn id="25" dur="1" fill="hold">
                                          <p:stCondLst>
                                            <p:cond delay="0"/>
                                          </p:stCondLst>
                                        </p:cTn>
                                        <p:tgtEl>
                                          <p:spTgt spid="41987"/>
                                        </p:tgtEl>
                                        <p:attrNameLst>
                                          <p:attrName>style.visibility</p:attrName>
                                        </p:attrNameLst>
                                      </p:cBhvr>
                                      <p:to>
                                        <p:strVal val="visible"/>
                                      </p:to>
                                    </p:set>
                                    <p:anim calcmode="lin" valueType="num">
                                      <p:cBhvr>
                                        <p:cTn id="26" dur="1000" fill="hold"/>
                                        <p:tgtEl>
                                          <p:spTgt spid="41987"/>
                                        </p:tgtEl>
                                        <p:attrNameLst>
                                          <p:attrName>ppt_x</p:attrName>
                                        </p:attrNameLst>
                                      </p:cBhvr>
                                      <p:tavLst>
                                        <p:tav tm="0">
                                          <p:val>
                                            <p:strVal val="1+#ppt_w/2"/>
                                          </p:val>
                                        </p:tav>
                                        <p:tav tm="100000">
                                          <p:val>
                                            <p:strVal val="#ppt_x"/>
                                          </p:val>
                                        </p:tav>
                                      </p:tavLst>
                                    </p:anim>
                                    <p:anim calcmode="lin" valueType="num">
                                      <p:cBhvr>
                                        <p:cTn id="27" dur="1000" fill="hold"/>
                                        <p:tgtEl>
                                          <p:spTgt spid="41987"/>
                                        </p:tgtEl>
                                        <p:attrNameLst>
                                          <p:attrName>ppt_y</p:attrName>
                                        </p:attrNameLst>
                                      </p:cBhvr>
                                      <p:tavLst>
                                        <p:tav tm="0">
                                          <p:val>
                                            <p:strVal val="0-#ppt_h/2"/>
                                          </p:val>
                                        </p:tav>
                                        <p:tav tm="100000">
                                          <p:val>
                                            <p:strVal val="#ppt_y"/>
                                          </p:val>
                                        </p:tav>
                                      </p:tavLst>
                                    </p:anim>
                                  </p:childTnLst>
                                </p:cTn>
                              </p:par>
                              <p:par>
                                <p:cTn id="28" presetID="8" presetClass="emph" presetSubtype="0" fill="hold" nodeType="withEffect">
                                  <p:stCondLst>
                                    <p:cond delay="0"/>
                                  </p:stCondLst>
                                  <p:childTnLst>
                                    <p:animRot by="21600000">
                                      <p:cBhvr>
                                        <p:cTn id="29" dur="1000" fill="hold"/>
                                        <p:tgtEl>
                                          <p:spTgt spid="41987"/>
                                        </p:tgtEl>
                                        <p:attrNameLst>
                                          <p:attrName>r</p:attrName>
                                        </p:attrNameLst>
                                      </p:cBhvr>
                                    </p:animRot>
                                  </p:childTnLst>
                                </p:cTn>
                              </p:par>
                              <p:par>
                                <p:cTn id="30" presetID="10" presetClass="entr" presetSubtype="0" fill="hold" nodeType="withEffect">
                                  <p:stCondLst>
                                    <p:cond delay="0"/>
                                  </p:stCondLst>
                                  <p:childTnLst>
                                    <p:set>
                                      <p:cBhvr>
                                        <p:cTn id="31" dur="1" fill="hold">
                                          <p:stCondLst>
                                            <p:cond delay="0"/>
                                          </p:stCondLst>
                                        </p:cTn>
                                        <p:tgtEl>
                                          <p:spTgt spid="41988"/>
                                        </p:tgtEl>
                                        <p:attrNameLst>
                                          <p:attrName>style.visibility</p:attrName>
                                        </p:attrNameLst>
                                      </p:cBhvr>
                                      <p:to>
                                        <p:strVal val="visible"/>
                                      </p:to>
                                    </p:set>
                                    <p:animEffect filter="fade">
                                      <p:cBhvr>
                                        <p:cTn id="32" dur="1250"/>
                                        <p:tgtEl>
                                          <p:spTgt spid="41988"/>
                                        </p:tgtEl>
                                      </p:cBhvr>
                                    </p:animEffect>
                                  </p:childTnLst>
                                </p:cTn>
                              </p:par>
                              <p:par>
                                <p:cTn id="33" presetID="2" presetClass="entr" presetSubtype="9" fill="hold" nodeType="withEffect">
                                  <p:stCondLst>
                                    <p:cond delay="0"/>
                                  </p:stCondLst>
                                  <p:childTnLst>
                                    <p:set>
                                      <p:cBhvr>
                                        <p:cTn id="34" dur="1" fill="hold">
                                          <p:stCondLst>
                                            <p:cond delay="0"/>
                                          </p:stCondLst>
                                        </p:cTn>
                                        <p:tgtEl>
                                          <p:spTgt spid="41988"/>
                                        </p:tgtEl>
                                        <p:attrNameLst>
                                          <p:attrName>style.visibility</p:attrName>
                                        </p:attrNameLst>
                                      </p:cBhvr>
                                      <p:to>
                                        <p:strVal val="visible"/>
                                      </p:to>
                                    </p:set>
                                    <p:anim calcmode="lin" valueType="num">
                                      <p:cBhvr>
                                        <p:cTn id="35" dur="1000" fill="hold"/>
                                        <p:tgtEl>
                                          <p:spTgt spid="41988"/>
                                        </p:tgtEl>
                                        <p:attrNameLst>
                                          <p:attrName>ppt_x</p:attrName>
                                        </p:attrNameLst>
                                      </p:cBhvr>
                                      <p:tavLst>
                                        <p:tav tm="0">
                                          <p:val>
                                            <p:strVal val="0-#ppt_w/2"/>
                                          </p:val>
                                        </p:tav>
                                        <p:tav tm="100000">
                                          <p:val>
                                            <p:strVal val="#ppt_x"/>
                                          </p:val>
                                        </p:tav>
                                      </p:tavLst>
                                    </p:anim>
                                    <p:anim calcmode="lin" valueType="num">
                                      <p:cBhvr>
                                        <p:cTn id="36" dur="1000" fill="hold"/>
                                        <p:tgtEl>
                                          <p:spTgt spid="41988"/>
                                        </p:tgtEl>
                                        <p:attrNameLst>
                                          <p:attrName>ppt_y</p:attrName>
                                        </p:attrNameLst>
                                      </p:cBhvr>
                                      <p:tavLst>
                                        <p:tav tm="0">
                                          <p:val>
                                            <p:strVal val="0-#ppt_h/2"/>
                                          </p:val>
                                        </p:tav>
                                        <p:tav tm="100000">
                                          <p:val>
                                            <p:strVal val="#ppt_y"/>
                                          </p:val>
                                        </p:tav>
                                      </p:tavLst>
                                    </p:anim>
                                  </p:childTnLst>
                                </p:cTn>
                              </p:par>
                              <p:par>
                                <p:cTn id="37" presetID="8" presetClass="emph" presetSubtype="0" fill="hold" nodeType="withEffect">
                                  <p:stCondLst>
                                    <p:cond delay="0"/>
                                  </p:stCondLst>
                                  <p:childTnLst>
                                    <p:animRot by="21600000">
                                      <p:cBhvr>
                                        <p:cTn id="38" dur="1000" fill="hold"/>
                                        <p:tgtEl>
                                          <p:spTgt spid="41988"/>
                                        </p:tgtEl>
                                        <p:attrNameLst>
                                          <p:attrName>r</p:attrName>
                                        </p:attrNameLst>
                                      </p:cBhvr>
                                    </p:animRot>
                                  </p:childTnLst>
                                </p:cTn>
                              </p:par>
                              <p:par>
                                <p:cTn id="39" presetID="10" presetClass="entr" presetSubtype="0" fill="hold" nodeType="withEffect">
                                  <p:stCondLst>
                                    <p:cond delay="0"/>
                                  </p:stCondLst>
                                  <p:childTnLst>
                                    <p:set>
                                      <p:cBhvr>
                                        <p:cTn id="40" dur="1" fill="hold">
                                          <p:stCondLst>
                                            <p:cond delay="0"/>
                                          </p:stCondLst>
                                        </p:cTn>
                                        <p:tgtEl>
                                          <p:spTgt spid="42017"/>
                                        </p:tgtEl>
                                        <p:attrNameLst>
                                          <p:attrName>style.visibility</p:attrName>
                                        </p:attrNameLst>
                                      </p:cBhvr>
                                      <p:to>
                                        <p:strVal val="visible"/>
                                      </p:to>
                                    </p:set>
                                    <p:animEffect filter="fade">
                                      <p:cBhvr>
                                        <p:cTn id="41" dur="1250"/>
                                        <p:tgtEl>
                                          <p:spTgt spid="42017"/>
                                        </p:tgtEl>
                                      </p:cBhvr>
                                    </p:animEffect>
                                  </p:childTnLst>
                                </p:cTn>
                              </p:par>
                              <p:par>
                                <p:cTn id="42" presetID="2" presetClass="entr" presetSubtype="8" fill="hold" nodeType="withEffect">
                                  <p:stCondLst>
                                    <p:cond delay="0"/>
                                  </p:stCondLst>
                                  <p:childTnLst>
                                    <p:set>
                                      <p:cBhvr>
                                        <p:cTn id="43" dur="1" fill="hold">
                                          <p:stCondLst>
                                            <p:cond delay="0"/>
                                          </p:stCondLst>
                                        </p:cTn>
                                        <p:tgtEl>
                                          <p:spTgt spid="42017"/>
                                        </p:tgtEl>
                                        <p:attrNameLst>
                                          <p:attrName>style.visibility</p:attrName>
                                        </p:attrNameLst>
                                      </p:cBhvr>
                                      <p:to>
                                        <p:strVal val="visible"/>
                                      </p:to>
                                    </p:set>
                                    <p:anim calcmode="lin" valueType="num">
                                      <p:cBhvr>
                                        <p:cTn id="44" dur="1000" fill="hold"/>
                                        <p:tgtEl>
                                          <p:spTgt spid="42017"/>
                                        </p:tgtEl>
                                        <p:attrNameLst>
                                          <p:attrName>ppt_x</p:attrName>
                                        </p:attrNameLst>
                                      </p:cBhvr>
                                      <p:tavLst>
                                        <p:tav tm="0">
                                          <p:val>
                                            <p:strVal val="0-#ppt_w/2"/>
                                          </p:val>
                                        </p:tav>
                                        <p:tav tm="100000">
                                          <p:val>
                                            <p:strVal val="#ppt_x"/>
                                          </p:val>
                                        </p:tav>
                                      </p:tavLst>
                                    </p:anim>
                                    <p:anim calcmode="lin" valueType="num">
                                      <p:cBhvr>
                                        <p:cTn id="45" dur="1000" fill="hold"/>
                                        <p:tgtEl>
                                          <p:spTgt spid="42017"/>
                                        </p:tgtEl>
                                        <p:attrNameLst>
                                          <p:attrName>ppt_y</p:attrName>
                                        </p:attrNameLst>
                                      </p:cBhvr>
                                      <p:tavLst>
                                        <p:tav tm="0">
                                          <p:val>
                                            <p:strVal val="#ppt_y"/>
                                          </p:val>
                                        </p:tav>
                                        <p:tav tm="100000">
                                          <p:val>
                                            <p:strVal val="#ppt_y"/>
                                          </p:val>
                                        </p:tav>
                                      </p:tavLst>
                                    </p:anim>
                                  </p:childTnLst>
                                </p:cTn>
                              </p:par>
                              <p:par>
                                <p:cTn id="46" presetID="8" presetClass="emph" presetSubtype="0" fill="hold" nodeType="withEffect">
                                  <p:stCondLst>
                                    <p:cond delay="0"/>
                                  </p:stCondLst>
                                  <p:childTnLst>
                                    <p:animRot by="21600000">
                                      <p:cBhvr>
                                        <p:cTn id="47" dur="1000" fill="hold"/>
                                        <p:tgtEl>
                                          <p:spTgt spid="42017"/>
                                        </p:tgtEl>
                                        <p:attrNameLst>
                                          <p:attrName>r</p:attrName>
                                        </p:attrNameLst>
                                      </p:cBhvr>
                                    </p:animRot>
                                  </p:childTnLst>
                                </p:cTn>
                              </p:par>
                            </p:childTnLst>
                          </p:cTn>
                        </p:par>
                        <p:par>
                          <p:cTn id="48" fill="hold">
                            <p:stCondLst>
                              <p:cond delay="1500"/>
                            </p:stCondLst>
                            <p:childTnLst>
                              <p:par>
                                <p:cTn id="49" presetID="22" presetClass="entr" presetSubtype="2" fill="hold" nodeType="afterEffect">
                                  <p:stCondLst>
                                    <p:cond delay="0"/>
                                  </p:stCondLst>
                                  <p:childTnLst>
                                    <p:set>
                                      <p:cBhvr>
                                        <p:cTn id="50" dur="1" fill="hold">
                                          <p:stCondLst>
                                            <p:cond delay="0"/>
                                          </p:stCondLst>
                                        </p:cTn>
                                        <p:tgtEl>
                                          <p:spTgt spid="42004"/>
                                        </p:tgtEl>
                                        <p:attrNameLst>
                                          <p:attrName>style.visibility</p:attrName>
                                        </p:attrNameLst>
                                      </p:cBhvr>
                                      <p:to>
                                        <p:strVal val="visible"/>
                                      </p:to>
                                    </p:set>
                                    <p:animEffect filter="wipe(right)">
                                      <p:cBhvr>
                                        <p:cTn id="51" dur="500"/>
                                        <p:tgtEl>
                                          <p:spTgt spid="42004"/>
                                        </p:tgtEl>
                                      </p:cBhvr>
                                    </p:animEffect>
                                  </p:childTnLst>
                                </p:cTn>
                              </p:par>
                            </p:childTnLst>
                          </p:cTn>
                        </p:par>
                        <p:par>
                          <p:cTn id="52" fill="hold">
                            <p:stCondLst>
                              <p:cond delay="2000"/>
                            </p:stCondLst>
                            <p:childTnLst>
                              <p:par>
                                <p:cTn id="53" presetID="22" presetClass="entr" presetSubtype="4" fill="hold" nodeType="afterEffect">
                                  <p:stCondLst>
                                    <p:cond delay="0"/>
                                  </p:stCondLst>
                                  <p:childTnLst>
                                    <p:set>
                                      <p:cBhvr>
                                        <p:cTn id="54" dur="1" fill="hold">
                                          <p:stCondLst>
                                            <p:cond delay="0"/>
                                          </p:stCondLst>
                                        </p:cTn>
                                        <p:tgtEl>
                                          <p:spTgt spid="42007"/>
                                        </p:tgtEl>
                                        <p:attrNameLst>
                                          <p:attrName>style.visibility</p:attrName>
                                        </p:attrNameLst>
                                      </p:cBhvr>
                                      <p:to>
                                        <p:strVal val="visible"/>
                                      </p:to>
                                    </p:set>
                                    <p:animEffect filter="wipe(down)">
                                      <p:cBhvr>
                                        <p:cTn id="55" dur="500"/>
                                        <p:tgtEl>
                                          <p:spTgt spid="42007"/>
                                        </p:tgtEl>
                                      </p:cBhvr>
                                    </p:animEffect>
                                  </p:childTnLst>
                                </p:cTn>
                              </p:par>
                            </p:childTnLst>
                          </p:cTn>
                        </p:par>
                        <p:par>
                          <p:cTn id="56" fill="hold">
                            <p:stCondLst>
                              <p:cond delay="2500"/>
                            </p:stCondLst>
                            <p:childTnLst>
                              <p:par>
                                <p:cTn id="57" presetID="22" presetClass="entr" presetSubtype="4" fill="hold" nodeType="afterEffect">
                                  <p:stCondLst>
                                    <p:cond delay="0"/>
                                  </p:stCondLst>
                                  <p:childTnLst>
                                    <p:set>
                                      <p:cBhvr>
                                        <p:cTn id="58" dur="1" fill="hold">
                                          <p:stCondLst>
                                            <p:cond delay="0"/>
                                          </p:stCondLst>
                                        </p:cTn>
                                        <p:tgtEl>
                                          <p:spTgt spid="42006"/>
                                        </p:tgtEl>
                                        <p:attrNameLst>
                                          <p:attrName>style.visibility</p:attrName>
                                        </p:attrNameLst>
                                      </p:cBhvr>
                                      <p:to>
                                        <p:strVal val="visible"/>
                                      </p:to>
                                    </p:set>
                                    <p:animEffect filter="wipe(down)">
                                      <p:cBhvr>
                                        <p:cTn id="59" dur="500"/>
                                        <p:tgtEl>
                                          <p:spTgt spid="42006"/>
                                        </p:tgtEl>
                                      </p:cBhvr>
                                    </p:animEffect>
                                  </p:childTnLst>
                                </p:cTn>
                              </p:par>
                            </p:childTnLst>
                          </p:cTn>
                        </p:par>
                        <p:par>
                          <p:cTn id="60" fill="hold">
                            <p:stCondLst>
                              <p:cond delay="3000"/>
                            </p:stCondLst>
                            <p:childTnLst>
                              <p:par>
                                <p:cTn id="61" presetID="22" presetClass="entr" presetSubtype="1" fill="hold" nodeType="afterEffect">
                                  <p:stCondLst>
                                    <p:cond delay="0"/>
                                  </p:stCondLst>
                                  <p:childTnLst>
                                    <p:set>
                                      <p:cBhvr>
                                        <p:cTn id="62" dur="1" fill="hold">
                                          <p:stCondLst>
                                            <p:cond delay="0"/>
                                          </p:stCondLst>
                                        </p:cTn>
                                        <p:tgtEl>
                                          <p:spTgt spid="42008"/>
                                        </p:tgtEl>
                                        <p:attrNameLst>
                                          <p:attrName>style.visibility</p:attrName>
                                        </p:attrNameLst>
                                      </p:cBhvr>
                                      <p:to>
                                        <p:strVal val="visible"/>
                                      </p:to>
                                    </p:set>
                                    <p:animEffect filter="wipe(up)">
                                      <p:cBhvr>
                                        <p:cTn id="63" dur="500"/>
                                        <p:tgtEl>
                                          <p:spTgt spid="42008"/>
                                        </p:tgtEl>
                                      </p:cBhvr>
                                    </p:animEffect>
                                  </p:childTnLst>
                                </p:cTn>
                              </p:par>
                            </p:childTnLst>
                          </p:cTn>
                        </p:par>
                        <p:par>
                          <p:cTn id="64" fill="hold">
                            <p:stCondLst>
                              <p:cond delay="3500"/>
                            </p:stCondLst>
                            <p:childTnLst>
                              <p:par>
                                <p:cTn id="65" presetID="22" presetClass="entr" presetSubtype="1" fill="hold" nodeType="afterEffect">
                                  <p:stCondLst>
                                    <p:cond delay="0"/>
                                  </p:stCondLst>
                                  <p:childTnLst>
                                    <p:set>
                                      <p:cBhvr>
                                        <p:cTn id="66" dur="1" fill="hold">
                                          <p:stCondLst>
                                            <p:cond delay="0"/>
                                          </p:stCondLst>
                                        </p:cTn>
                                        <p:tgtEl>
                                          <p:spTgt spid="42005"/>
                                        </p:tgtEl>
                                        <p:attrNameLst>
                                          <p:attrName>style.visibility</p:attrName>
                                        </p:attrNameLst>
                                      </p:cBhvr>
                                      <p:to>
                                        <p:strVal val="visible"/>
                                      </p:to>
                                    </p:set>
                                    <p:animEffect filter="wipe(up)">
                                      <p:cBhvr>
                                        <p:cTn id="67" dur="500"/>
                                        <p:tgtEl>
                                          <p:spTgt spid="42005"/>
                                        </p:tgtEl>
                                      </p:cBhvr>
                                    </p:animEffect>
                                  </p:childTnLst>
                                </p:cTn>
                              </p:par>
                            </p:childTnLst>
                          </p:cTn>
                        </p:par>
                        <p:par>
                          <p:cTn id="68" fill="hold">
                            <p:stCondLst>
                              <p:cond delay="4000"/>
                            </p:stCondLst>
                            <p:childTnLst>
                              <p:par>
                                <p:cTn id="69" presetID="22" presetClass="entr" presetSubtype="8" fill="hold" nodeType="afterEffect">
                                  <p:stCondLst>
                                    <p:cond delay="0"/>
                                  </p:stCondLst>
                                  <p:childTnLst>
                                    <p:set>
                                      <p:cBhvr>
                                        <p:cTn id="70" dur="1" fill="hold">
                                          <p:stCondLst>
                                            <p:cond delay="0"/>
                                          </p:stCondLst>
                                        </p:cTn>
                                        <p:tgtEl>
                                          <p:spTgt spid="42014">
                                            <p:txEl>
                                              <p:charRg st="0" end="5"/>
                                            </p:txEl>
                                          </p:spTgt>
                                        </p:tgtEl>
                                        <p:attrNameLst>
                                          <p:attrName>style.visibility</p:attrName>
                                        </p:attrNameLst>
                                      </p:cBhvr>
                                      <p:to>
                                        <p:strVal val="visible"/>
                                      </p:to>
                                    </p:set>
                                    <p:animEffect filter="wipe(left)">
                                      <p:cBhvr>
                                        <p:cTn id="71" dur="500"/>
                                        <p:tgtEl>
                                          <p:spTgt spid="42014">
                                            <p:txEl>
                                              <p:charRg st="0"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91" grpId="0" bldLvl="0" animBg="1"/>
      <p:bldP spid="41991" grpId="1"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80645"/>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18446" name="矩形 6"/>
          <p:cNvSpPr/>
          <p:nvPr>
            <p:custDataLst>
              <p:tags r:id="rId1"/>
            </p:custDataLst>
          </p:nvPr>
        </p:nvSpPr>
        <p:spPr>
          <a:xfrm>
            <a:off x="7722235" y="3561080"/>
            <a:ext cx="1564005" cy="645160"/>
          </a:xfrm>
          <a:prstGeom prst="rect">
            <a:avLst/>
          </a:prstGeom>
          <a:noFill/>
          <a:ln w="9525">
            <a:noFill/>
          </a:ln>
        </p:spPr>
        <p:txBody>
          <a:bodyPr wrap="squar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1684655" y="944880"/>
            <a:ext cx="802640"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专利权产生的消极条件</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3"/>
            </p:custDataLst>
          </p:nvPr>
        </p:nvSpPr>
        <p:spPr>
          <a:xfrm>
            <a:off x="802323" y="2277588"/>
            <a:ext cx="649287" cy="2676525"/>
          </a:xfrm>
          <a:prstGeom prst="rect">
            <a:avLst/>
          </a:prstGeom>
          <a:noFill/>
          <a:ln w="9525">
            <a:noFill/>
          </a:ln>
        </p:spPr>
        <p:txBody>
          <a:bodyPr lIns="144000" rIns="72000" anchor="ctr" anchorCtr="0">
            <a:sp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专利与专利权</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5" name="组合 14"/>
          <p:cNvGrpSpPr/>
          <p:nvPr/>
        </p:nvGrpSpPr>
        <p:grpSpPr>
          <a:xfrm>
            <a:off x="2819400" y="1268730"/>
            <a:ext cx="2115809" cy="3025140"/>
            <a:chOff x="2709224" y="764704"/>
            <a:chExt cx="1983740" cy="3025140"/>
          </a:xfrm>
        </p:grpSpPr>
        <p:sp>
          <p:nvSpPr>
            <p:cNvPr id="16" name="TextBox 15"/>
            <p:cNvSpPr txBox="1"/>
            <p:nvPr>
              <p:custDataLst>
                <p:tags r:id="rId4"/>
              </p:custDataLst>
            </p:nvPr>
          </p:nvSpPr>
          <p:spPr>
            <a:xfrm>
              <a:off x="2709224" y="1300644"/>
              <a:ext cx="1983740" cy="248920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algn="just">
                <a:defRPr/>
              </a:pPr>
              <a:r>
                <a:rPr lang="zh-CN" altLang="en-US" sz="2400" dirty="0">
                  <a:solidFill>
                    <a:sysClr val="windowText" lastClr="000000">
                      <a:lumMod val="65000"/>
                      <a:lumOff val="35000"/>
                    </a:sysClr>
                  </a:solidFill>
                </a:rPr>
                <a:t>违反国家法律、社会公德或者妨害公共利益的发明创造，不授予专利权。</a:t>
              </a:r>
              <a:endParaRPr lang="zh-CN" altLang="en-US" sz="2400" dirty="0">
                <a:solidFill>
                  <a:sysClr val="windowText" lastClr="000000">
                    <a:lumMod val="65000"/>
                    <a:lumOff val="35000"/>
                  </a:sysClr>
                </a:solidFill>
              </a:endParaRPr>
            </a:p>
          </p:txBody>
        </p:sp>
        <p:sp>
          <p:nvSpPr>
            <p:cNvPr id="17" name="L 形 16"/>
            <p:cNvSpPr/>
            <p:nvPr>
              <p:custDataLst>
                <p:tags r:id="rId5"/>
              </p:custDataLst>
            </p:nvPr>
          </p:nvSpPr>
          <p:spPr>
            <a:xfrm rot="5400000">
              <a:off x="2876488" y="698815"/>
              <a:ext cx="446325" cy="578103"/>
            </a:xfrm>
            <a:prstGeom prst="corner">
              <a:avLst>
                <a:gd name="adj1" fmla="val 22649"/>
                <a:gd name="adj2" fmla="val 2069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custDataLst>
                <p:tags r:id="rId6"/>
              </p:custDataLst>
            </p:nvPr>
          </p:nvSpPr>
          <p:spPr>
            <a:xfrm>
              <a:off x="2875473" y="782991"/>
              <a:ext cx="585417" cy="521970"/>
            </a:xfrm>
            <a:prstGeom prst="rect">
              <a:avLst/>
            </a:prstGeom>
            <a:noFill/>
          </p:spPr>
          <p:txBody>
            <a:bodyPr wrap="square" rtlCol="0">
              <a:spAutoFit/>
            </a:bodyPr>
            <a:lstStyle/>
            <a:p>
              <a:r>
                <a:rPr lang="en-US" altLang="zh-CN" sz="2800" dirty="0" smtClean="0">
                  <a:latin typeface="Arial" panose="020B0604020202020204" pitchFamily="34" charset="0"/>
                  <a:cs typeface="Arial" panose="020B0604020202020204" pitchFamily="34" charset="0"/>
                </a:rPr>
                <a:t>01</a:t>
              </a:r>
              <a:endParaRPr lang="zh-CN" altLang="en-US" sz="2800" dirty="0">
                <a:latin typeface="Arial" panose="020B0604020202020204" pitchFamily="34" charset="0"/>
                <a:cs typeface="Arial" panose="020B0604020202020204" pitchFamily="34" charset="0"/>
              </a:endParaRPr>
            </a:p>
          </p:txBody>
        </p:sp>
        <p:sp>
          <p:nvSpPr>
            <p:cNvPr id="19" name="TextBox 18"/>
            <p:cNvSpPr txBox="1"/>
            <p:nvPr>
              <p:custDataLst>
                <p:tags r:id="rId7"/>
              </p:custDataLst>
            </p:nvPr>
          </p:nvSpPr>
          <p:spPr>
            <a:xfrm>
              <a:off x="3355746" y="850841"/>
              <a:ext cx="309880" cy="398780"/>
            </a:xfrm>
            <a:prstGeom prst="rect">
              <a:avLst/>
            </a:prstGeom>
            <a:noFill/>
          </p:spPr>
          <p:txBody>
            <a:bodyPr wrap="square" rtlCol="0">
              <a:spAutoFit/>
            </a:bodyPr>
            <a:lstStyle/>
            <a:p>
              <a:endParaRPr lang="zh-CN" altLang="en-US" sz="2000" b="1" dirty="0">
                <a:latin typeface="微软雅黑" panose="020B0503020204020204" pitchFamily="34" charset="-122"/>
                <a:ea typeface="微软雅黑" panose="020B0503020204020204" pitchFamily="34" charset="-122"/>
              </a:endParaRPr>
            </a:p>
          </p:txBody>
        </p:sp>
        <p:cxnSp>
          <p:nvCxnSpPr>
            <p:cNvPr id="20" name="直接连接符 19"/>
            <p:cNvCxnSpPr/>
            <p:nvPr>
              <p:custDataLst>
                <p:tags r:id="rId8"/>
              </p:custDataLst>
            </p:nvPr>
          </p:nvCxnSpPr>
          <p:spPr>
            <a:xfrm>
              <a:off x="2801455" y="1266786"/>
              <a:ext cx="1865273" cy="1905"/>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a:xfrm>
            <a:off x="5432425" y="1082675"/>
            <a:ext cx="6630670" cy="5697220"/>
            <a:chOff x="2709224" y="764704"/>
            <a:chExt cx="6468418" cy="5697220"/>
          </a:xfrm>
        </p:grpSpPr>
        <p:sp>
          <p:nvSpPr>
            <p:cNvPr id="22" name="TextBox 21"/>
            <p:cNvSpPr txBox="1"/>
            <p:nvPr>
              <p:custDataLst>
                <p:tags r:id="rId9"/>
              </p:custDataLst>
            </p:nvPr>
          </p:nvSpPr>
          <p:spPr>
            <a:xfrm>
              <a:off x="2709224" y="1155229"/>
              <a:ext cx="6468418" cy="5306695"/>
            </a:xfrm>
            <a:prstGeom prst="rect">
              <a:avLst/>
            </a:prstGeom>
            <a:noFill/>
          </p:spPr>
          <p:txBody>
            <a:bodyPr wrap="square" rtlCol="0">
              <a:no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algn="just">
                <a:defRPr/>
              </a:pPr>
              <a:r>
                <a:rPr lang="zh-CN" altLang="en-US" sz="2400" dirty="0">
                  <a:solidFill>
                    <a:sysClr val="windowText" lastClr="000000">
                      <a:lumMod val="65000"/>
                      <a:lumOff val="35000"/>
                    </a:sysClr>
                  </a:solidFill>
                </a:rPr>
                <a:t>①科学发现；</a:t>
              </a:r>
              <a:endParaRPr lang="zh-CN" altLang="en-US" sz="2400" dirty="0">
                <a:solidFill>
                  <a:sysClr val="windowText" lastClr="000000">
                    <a:lumMod val="65000"/>
                    <a:lumOff val="35000"/>
                  </a:sysClr>
                </a:solidFill>
              </a:endParaRPr>
            </a:p>
            <a:p>
              <a:pPr algn="just">
                <a:defRPr/>
              </a:pPr>
              <a:r>
                <a:rPr lang="zh-CN" altLang="en-US" sz="2400" dirty="0">
                  <a:solidFill>
                    <a:sysClr val="windowText" lastClr="000000">
                      <a:lumMod val="65000"/>
                      <a:lumOff val="35000"/>
                    </a:sysClr>
                  </a:solidFill>
                </a:rPr>
                <a:t>②智力活动的规则和方法；</a:t>
              </a:r>
              <a:r>
                <a:rPr lang="en-US" altLang="zh-CN" sz="2400" dirty="0">
                  <a:solidFill>
                    <a:sysClr val="windowText" lastClr="000000">
                      <a:lumMod val="65000"/>
                      <a:lumOff val="35000"/>
                    </a:sysClr>
                  </a:solidFill>
                </a:rPr>
                <a:t> </a:t>
              </a:r>
              <a:endParaRPr lang="en-US" altLang="zh-CN" sz="2400" dirty="0">
                <a:solidFill>
                  <a:sysClr val="windowText" lastClr="000000">
                    <a:lumMod val="65000"/>
                    <a:lumOff val="35000"/>
                  </a:sysClr>
                </a:solidFill>
              </a:endParaRPr>
            </a:p>
            <a:p>
              <a:pPr algn="just">
                <a:defRPr/>
              </a:pPr>
              <a:r>
                <a:rPr lang="zh-CN" altLang="en-US" sz="2400" dirty="0">
                  <a:solidFill>
                    <a:sysClr val="windowText" lastClr="000000">
                      <a:lumMod val="65000"/>
                      <a:lumOff val="35000"/>
                    </a:sysClr>
                  </a:solidFill>
                </a:rPr>
                <a:t>③疾病的诊断和治疗方法；</a:t>
              </a:r>
              <a:endParaRPr lang="zh-CN" altLang="en-US" sz="2400" dirty="0">
                <a:solidFill>
                  <a:sysClr val="windowText" lastClr="000000">
                    <a:lumMod val="65000"/>
                    <a:lumOff val="35000"/>
                  </a:sysClr>
                </a:solidFill>
              </a:endParaRPr>
            </a:p>
            <a:p>
              <a:pPr algn="just">
                <a:defRPr/>
              </a:pPr>
              <a:r>
                <a:rPr lang="zh-CN" altLang="en-US" sz="2400" dirty="0">
                  <a:solidFill>
                    <a:sysClr val="windowText" lastClr="000000">
                      <a:lumMod val="65000"/>
                      <a:lumOff val="35000"/>
                    </a:sysClr>
                  </a:solidFill>
                </a:rPr>
                <a:t>④动物和植物品种；</a:t>
              </a:r>
              <a:endParaRPr lang="zh-CN" altLang="en-US" sz="2400" dirty="0">
                <a:solidFill>
                  <a:sysClr val="windowText" lastClr="000000">
                    <a:lumMod val="65000"/>
                    <a:lumOff val="35000"/>
                  </a:sysClr>
                </a:solidFill>
              </a:endParaRPr>
            </a:p>
            <a:p>
              <a:pPr algn="just">
                <a:defRPr/>
              </a:pPr>
              <a:r>
                <a:rPr lang="zh-CN" altLang="en-US" sz="2400" dirty="0">
                  <a:solidFill>
                    <a:sysClr val="windowText" lastClr="000000">
                      <a:lumMod val="65000"/>
                      <a:lumOff val="35000"/>
                    </a:sysClr>
                  </a:solidFill>
                </a:rPr>
                <a:t>⑤原子核变换方法以及用原子核变换方法获得的物质；</a:t>
              </a:r>
              <a:endParaRPr lang="zh-CN" altLang="en-US" sz="2400" dirty="0">
                <a:solidFill>
                  <a:sysClr val="windowText" lastClr="000000">
                    <a:lumMod val="65000"/>
                    <a:lumOff val="35000"/>
                  </a:sysClr>
                </a:solidFill>
              </a:endParaRPr>
            </a:p>
            <a:p>
              <a:pPr algn="just">
                <a:defRPr/>
              </a:pPr>
              <a:r>
                <a:rPr lang="zh-CN" altLang="en-US" sz="2400" dirty="0">
                  <a:solidFill>
                    <a:sysClr val="windowText" lastClr="000000">
                      <a:lumMod val="65000"/>
                      <a:lumOff val="35000"/>
                    </a:sysClr>
                  </a:solidFill>
                </a:rPr>
                <a:t>⑥对平面印刷品的图案、色彩或者二者的结合做出的主要起标识作用的设计</a:t>
              </a:r>
              <a:endParaRPr lang="zh-CN" altLang="en-US" sz="2400" dirty="0">
                <a:solidFill>
                  <a:sysClr val="windowText" lastClr="000000">
                    <a:lumMod val="65000"/>
                    <a:lumOff val="35000"/>
                  </a:sysClr>
                </a:solidFill>
              </a:endParaRPr>
            </a:p>
            <a:p>
              <a:pPr algn="just">
                <a:defRPr/>
              </a:pPr>
              <a:r>
                <a:rPr lang="zh-CN" altLang="en-US" sz="2400" dirty="0">
                  <a:solidFill>
                    <a:sysClr val="windowText" lastClr="000000">
                      <a:lumMod val="65000"/>
                      <a:lumOff val="35000"/>
                    </a:sysClr>
                  </a:solidFill>
                </a:rPr>
                <a:t>⑦对违反法律、行政法规的规定获取或者利用遗传资源，并依赖该遗传资源完成的</a:t>
              </a:r>
              <a:endParaRPr lang="zh-CN" altLang="en-US" sz="2400" dirty="0">
                <a:solidFill>
                  <a:sysClr val="windowText" lastClr="000000">
                    <a:lumMod val="65000"/>
                    <a:lumOff val="35000"/>
                  </a:sysClr>
                </a:solidFill>
              </a:endParaRPr>
            </a:p>
            <a:p>
              <a:pPr algn="just">
                <a:defRPr/>
              </a:pPr>
              <a:r>
                <a:rPr lang="zh-CN" altLang="en-US" sz="2400" dirty="0">
                  <a:solidFill>
                    <a:sysClr val="windowText" lastClr="000000">
                      <a:lumMod val="65000"/>
                      <a:lumOff val="35000"/>
                    </a:sysClr>
                  </a:solidFill>
                </a:rPr>
                <a:t>发明创造</a:t>
              </a:r>
              <a:r>
                <a:rPr lang="zh-CN" altLang="en-US" sz="2400" dirty="0" smtClean="0">
                  <a:solidFill>
                    <a:sysClr val="windowText" lastClr="000000">
                      <a:lumMod val="65000"/>
                      <a:lumOff val="35000"/>
                    </a:sysClr>
                  </a:solidFill>
                </a:rPr>
                <a:t>。</a:t>
              </a:r>
              <a:endParaRPr lang="en-US" altLang="zh-CN" sz="2400" dirty="0">
                <a:solidFill>
                  <a:sysClr val="windowText" lastClr="000000">
                    <a:lumMod val="65000"/>
                    <a:lumOff val="35000"/>
                  </a:sysClr>
                </a:solidFill>
              </a:endParaRPr>
            </a:p>
          </p:txBody>
        </p:sp>
        <p:sp>
          <p:nvSpPr>
            <p:cNvPr id="23" name="L 形 22"/>
            <p:cNvSpPr/>
            <p:nvPr>
              <p:custDataLst>
                <p:tags r:id="rId10"/>
              </p:custDataLst>
            </p:nvPr>
          </p:nvSpPr>
          <p:spPr>
            <a:xfrm rot="5400000">
              <a:off x="2876488" y="698815"/>
              <a:ext cx="446325" cy="578103"/>
            </a:xfrm>
            <a:prstGeom prst="corner">
              <a:avLst>
                <a:gd name="adj1" fmla="val 22649"/>
                <a:gd name="adj2" fmla="val 2069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custDataLst>
                <p:tags r:id="rId11"/>
              </p:custDataLst>
            </p:nvPr>
          </p:nvSpPr>
          <p:spPr>
            <a:xfrm>
              <a:off x="2875473" y="782991"/>
              <a:ext cx="585417" cy="521970"/>
            </a:xfrm>
            <a:prstGeom prst="rect">
              <a:avLst/>
            </a:prstGeom>
            <a:noFill/>
          </p:spPr>
          <p:txBody>
            <a:bodyPr wrap="square" rtlCol="0">
              <a:spAutoFit/>
            </a:bodyPr>
            <a:lstStyle/>
            <a:p>
              <a:r>
                <a:rPr lang="en-US" altLang="zh-CN" sz="2800" dirty="0" smtClean="0">
                  <a:latin typeface="Arial" panose="020B0604020202020204" pitchFamily="34" charset="0"/>
                  <a:cs typeface="Arial" panose="020B0604020202020204" pitchFamily="34" charset="0"/>
                </a:rPr>
                <a:t>02</a:t>
              </a:r>
              <a:endParaRPr lang="zh-CN" altLang="en-US" sz="2800" dirty="0">
                <a:latin typeface="Arial" panose="020B0604020202020204" pitchFamily="34" charset="0"/>
                <a:cs typeface="Arial" panose="020B0604020202020204" pitchFamily="34" charset="0"/>
              </a:endParaRPr>
            </a:p>
          </p:txBody>
        </p:sp>
        <p:sp>
          <p:nvSpPr>
            <p:cNvPr id="25" name="TextBox 24"/>
            <p:cNvSpPr txBox="1"/>
            <p:nvPr>
              <p:custDataLst>
                <p:tags r:id="rId12"/>
              </p:custDataLst>
            </p:nvPr>
          </p:nvSpPr>
          <p:spPr>
            <a:xfrm>
              <a:off x="3355654" y="851064"/>
              <a:ext cx="4221480" cy="460375"/>
            </a:xfrm>
            <a:prstGeom prst="rect">
              <a:avLst/>
            </a:prstGeom>
            <a:noFill/>
          </p:spPr>
          <p:txBody>
            <a:bodyPr wrap="square" rtlCol="0">
              <a:spAutoFit/>
            </a:bodyPr>
            <a:lstStyle/>
            <a:p>
              <a:pPr algn="l"/>
              <a:r>
                <a:rPr lang="zh-CN" altLang="en-US" sz="2400" b="1" dirty="0" smtClean="0">
                  <a:latin typeface="微软雅黑" panose="020B0503020204020204" pitchFamily="34" charset="-122"/>
                  <a:ea typeface="微软雅黑" panose="020B0503020204020204" pitchFamily="34" charset="-122"/>
                </a:rPr>
                <a:t>以下对象，不得被授予专利权</a:t>
              </a:r>
              <a:endParaRPr lang="zh-CN" altLang="en-US" sz="2400" b="1" dirty="0" smtClean="0">
                <a:latin typeface="微软雅黑" panose="020B0503020204020204" pitchFamily="34" charset="-122"/>
                <a:ea typeface="微软雅黑" panose="020B0503020204020204" pitchFamily="34" charset="-122"/>
              </a:endParaRPr>
            </a:p>
          </p:txBody>
        </p:sp>
        <p:cxnSp>
          <p:nvCxnSpPr>
            <p:cNvPr id="26" name="直接连接符 25"/>
            <p:cNvCxnSpPr/>
            <p:nvPr>
              <p:custDataLst>
                <p:tags r:id="rId13"/>
              </p:custDataLst>
            </p:nvPr>
          </p:nvCxnSpPr>
          <p:spPr>
            <a:xfrm>
              <a:off x="2801455" y="1266786"/>
              <a:ext cx="2922689" cy="0"/>
            </a:xfrm>
            <a:prstGeom prst="line">
              <a:avLst/>
            </a:prstGeom>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404813"/>
            <a:ext cx="12190413" cy="576262"/>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7" name="矩形 7"/>
          <p:cNvSpPr/>
          <p:nvPr/>
        </p:nvSpPr>
        <p:spPr>
          <a:xfrm>
            <a:off x="622300" y="80645"/>
            <a:ext cx="2089150" cy="6858000"/>
          </a:xfrm>
          <a:prstGeom prst="rect">
            <a:avLst/>
          </a:prstGeom>
          <a:solidFill>
            <a:srgbClr val="36B2E6">
              <a:alpha val="69019"/>
            </a:srgbClr>
          </a:solidFill>
          <a:ln w="25400">
            <a:noFill/>
          </a:ln>
        </p:spPr>
        <p:txBody>
          <a:bodyPr anchor="ctr" anchorCtr="0"/>
          <a:p>
            <a:endParaRPr lang="zh-CN" altLang="zh-CN" dirty="0">
              <a:solidFill>
                <a:srgbClr val="FFFFFF"/>
              </a:solidFill>
              <a:latin typeface="Calibri" panose="020F0502020204030204" pitchFamily="34" charset="0"/>
              <a:ea typeface="Calibri" panose="020F0502020204030204" pitchFamily="34" charset="0"/>
              <a:sym typeface="Calibri" panose="020F0502020204030204" pitchFamily="34" charset="0"/>
            </a:endParaRPr>
          </a:p>
        </p:txBody>
      </p:sp>
      <p:sp>
        <p:nvSpPr>
          <p:cNvPr id="6148" name="TextBox 8"/>
          <p:cNvSpPr/>
          <p:nvPr/>
        </p:nvSpPr>
        <p:spPr>
          <a:xfrm>
            <a:off x="261938" y="476250"/>
            <a:ext cx="896937" cy="369888"/>
          </a:xfrm>
          <a:prstGeom prst="rect">
            <a:avLst/>
          </a:prstGeom>
          <a:noFill/>
          <a:ln w="9525">
            <a:noFill/>
          </a:ln>
        </p:spPr>
        <p:txBody>
          <a:bodyPr>
            <a:spAutoFit/>
          </a:bodyPr>
          <a:p>
            <a:r>
              <a:rPr lang="zh-CN" altLang="zh-CN" dirty="0">
                <a:solidFill>
                  <a:schemeClr val="bg1"/>
                </a:solidFill>
                <a:latin typeface="Broadway" panose="04040905080B02020502" pitchFamily="82" charset="0"/>
                <a:ea typeface="楷体" panose="02010609060101010101" pitchFamily="49" charset="-122"/>
                <a:sym typeface="经典繁仿黑" pitchFamily="1" charset="-122"/>
              </a:rPr>
              <a:t>LOGO</a:t>
            </a:r>
            <a:endParaRPr lang="zh-CN" altLang="zh-CN" dirty="0">
              <a:latin typeface="Arial" panose="020B0604020202020204" pitchFamily="34" charset="0"/>
            </a:endParaRPr>
          </a:p>
        </p:txBody>
      </p:sp>
      <p:sp>
        <p:nvSpPr>
          <p:cNvPr id="6149" name="直接连接符 9"/>
          <p:cNvSpPr/>
          <p:nvPr/>
        </p:nvSpPr>
        <p:spPr>
          <a:xfrm>
            <a:off x="1158875" y="530225"/>
            <a:ext cx="0" cy="261938"/>
          </a:xfrm>
          <a:prstGeom prst="line">
            <a:avLst/>
          </a:prstGeom>
          <a:ln w="9525" cap="flat" cmpd="sng">
            <a:solidFill>
              <a:srgbClr val="EAF1DD"/>
            </a:solidFill>
            <a:prstDash val="solid"/>
            <a:headEnd type="none" w="med" len="med"/>
            <a:tailEnd type="none" w="med" len="med"/>
          </a:ln>
        </p:spPr>
      </p:sp>
      <p:sp>
        <p:nvSpPr>
          <p:cNvPr id="6150" name="TextBox 10"/>
          <p:cNvSpPr/>
          <p:nvPr/>
        </p:nvSpPr>
        <p:spPr>
          <a:xfrm>
            <a:off x="1281113" y="508000"/>
            <a:ext cx="2984500" cy="338138"/>
          </a:xfrm>
          <a:prstGeom prst="rect">
            <a:avLst/>
          </a:prstGeom>
          <a:noFill/>
          <a:ln w="9525">
            <a:noFill/>
          </a:ln>
        </p:spPr>
        <p:txBody>
          <a:bodyPr>
            <a:spAutoFit/>
          </a:bodyPr>
          <a:p>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正文</a:t>
            </a:r>
            <a:r>
              <a:rPr lang="zh-CN" altLang="en-US"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zh-CN" sz="16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第一章</a:t>
            </a:r>
            <a:endParaRPr lang="zh-CN" altLang="en-US" dirty="0">
              <a:latin typeface="Arial" panose="020B0604020202020204" pitchFamily="34" charset="0"/>
            </a:endParaRPr>
          </a:p>
        </p:txBody>
      </p:sp>
      <p:sp>
        <p:nvSpPr>
          <p:cNvPr id="6151" name="矩形 11"/>
          <p:cNvSpPr/>
          <p:nvPr/>
        </p:nvSpPr>
        <p:spPr>
          <a:xfrm>
            <a:off x="10847388" y="530225"/>
            <a:ext cx="1093787" cy="369888"/>
          </a:xfrm>
          <a:prstGeom prst="rect">
            <a:avLst/>
          </a:prstGeom>
          <a:noFill/>
          <a:ln w="9525">
            <a:noFill/>
          </a:ln>
        </p:spPr>
        <p:txBody>
          <a:bodyPr/>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1600" dirty="0">
                <a:solidFill>
                  <a:schemeClr val="bg1"/>
                </a:solidFill>
                <a:latin typeface="Calibri" panose="020F0502020204030204" pitchFamily="34" charset="0"/>
                <a:sym typeface="宋体" panose="02010600030101010101" pitchFamily="2" charset="-122"/>
              </a:rPr>
              <a:t> </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en-US" dirty="0">
              <a:latin typeface="Arial" panose="020B0604020202020204" pitchFamily="34" charset="0"/>
            </a:endParaRPr>
          </a:p>
        </p:txBody>
      </p:sp>
      <p:sp>
        <p:nvSpPr>
          <p:cNvPr id="6153" name="TextBox 14"/>
          <p:cNvSpPr/>
          <p:nvPr/>
        </p:nvSpPr>
        <p:spPr>
          <a:xfrm>
            <a:off x="1684338" y="1082675"/>
            <a:ext cx="954087" cy="922338"/>
          </a:xfrm>
          <a:prstGeom prst="rect">
            <a:avLst/>
          </a:prstGeom>
          <a:noFill/>
          <a:ln w="9525">
            <a:noFill/>
          </a:ln>
        </p:spPr>
        <p:txBody>
          <a:bodyPr wrap="none">
            <a:spAutoFit/>
          </a:bodyPr>
          <a:p>
            <a:r>
              <a:rPr lang="zh-CN"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zh-CN" dirty="0">
              <a:latin typeface="Arial" panose="020B0604020202020204" pitchFamily="34" charset="0"/>
            </a:endParaRPr>
          </a:p>
        </p:txBody>
      </p:sp>
      <p:sp>
        <p:nvSpPr>
          <p:cNvPr id="6154" name="直接连接符 16"/>
          <p:cNvSpPr/>
          <p:nvPr/>
        </p:nvSpPr>
        <p:spPr>
          <a:xfrm>
            <a:off x="1630363" y="2152650"/>
            <a:ext cx="1587" cy="4371975"/>
          </a:xfrm>
          <a:prstGeom prst="line">
            <a:avLst/>
          </a:prstGeom>
          <a:ln w="9525" cap="flat" cmpd="sng">
            <a:solidFill>
              <a:srgbClr val="F2F2F2"/>
            </a:solidFill>
            <a:prstDash val="solid"/>
            <a:headEnd type="none" w="med" len="med"/>
            <a:tailEnd type="none" w="med" len="med"/>
          </a:ln>
        </p:spPr>
      </p:sp>
      <p:sp>
        <p:nvSpPr>
          <p:cNvPr id="6155" name="矩形 17"/>
          <p:cNvSpPr/>
          <p:nvPr/>
        </p:nvSpPr>
        <p:spPr>
          <a:xfrm>
            <a:off x="1630363" y="6165850"/>
            <a:ext cx="792162" cy="358775"/>
          </a:xfrm>
          <a:prstGeom prst="rect">
            <a:avLst/>
          </a:prstGeom>
          <a:solidFill>
            <a:srgbClr val="FFFFFF">
              <a:alpha val="65097"/>
            </a:srgbClr>
          </a:solidFill>
          <a:ln w="25400">
            <a:noFill/>
          </a:ln>
        </p:spPr>
        <p:txBody>
          <a:bodyPr anchor="ctr" anchorCtr="0"/>
          <a:p>
            <a:r>
              <a:rPr lang="zh-CN" altLang="en-US" sz="1400" dirty="0">
                <a:solidFill>
                  <a:srgbClr val="36B2E6"/>
                </a:solidFill>
                <a:latin typeface="微软雅黑" panose="020B0503020204020204" pitchFamily="34" charset="-122"/>
                <a:ea typeface="微软雅黑" panose="020B0503020204020204" pitchFamily="34" charset="-122"/>
                <a:sym typeface="微软雅黑" panose="020B0503020204020204" pitchFamily="34" charset="-122"/>
              </a:rPr>
              <a:t>第一节</a:t>
            </a:r>
            <a:endParaRPr lang="zh-CN" altLang="en-US" dirty="0">
              <a:latin typeface="Arial" panose="020B0604020202020204" pitchFamily="34" charset="0"/>
            </a:endParaRPr>
          </a:p>
        </p:txBody>
      </p:sp>
      <p:sp>
        <p:nvSpPr>
          <p:cNvPr id="18446" name="矩形 6"/>
          <p:cNvSpPr/>
          <p:nvPr>
            <p:custDataLst>
              <p:tags r:id="rId1"/>
            </p:custDataLst>
          </p:nvPr>
        </p:nvSpPr>
        <p:spPr>
          <a:xfrm>
            <a:off x="5972175" y="3490595"/>
            <a:ext cx="1564005" cy="645160"/>
          </a:xfrm>
          <a:prstGeom prst="rect">
            <a:avLst/>
          </a:prstGeom>
          <a:noFill/>
          <a:ln w="9525">
            <a:noFill/>
          </a:ln>
        </p:spPr>
        <p:txBody>
          <a:bodyPr wrap="square">
            <a:spAutoFit/>
          </a:bodyPr>
          <a:p>
            <a:pPr algn="l"/>
            <a:r>
              <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无资产</a:t>
            </a:r>
            <a:endParaRPr lang="zh-CN" altLang="en-US" sz="3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TextBox 10"/>
          <p:cNvSpPr/>
          <p:nvPr>
            <p:custDataLst>
              <p:tags r:id="rId2"/>
            </p:custDataLst>
          </p:nvPr>
        </p:nvSpPr>
        <p:spPr>
          <a:xfrm>
            <a:off x="1684655" y="944880"/>
            <a:ext cx="802640" cy="5617210"/>
          </a:xfrm>
          <a:prstGeom prst="rect">
            <a:avLst/>
          </a:prstGeom>
          <a:noFill/>
          <a:ln w="9525">
            <a:noFill/>
          </a:ln>
        </p:spPr>
        <p:txBody>
          <a:bodyPr wrap="square" lIns="144000" rIns="72000" anchor="ctr" anchorCtr="0">
            <a:noAutofit/>
          </a:bodyPr>
          <a:p>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专利权的申请</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10"/>
          <p:cNvSpPr/>
          <p:nvPr>
            <p:custDataLst>
              <p:tags r:id="rId3"/>
            </p:custDataLst>
          </p:nvPr>
        </p:nvSpPr>
        <p:spPr>
          <a:xfrm>
            <a:off x="802323" y="2277588"/>
            <a:ext cx="649287" cy="2676525"/>
          </a:xfrm>
          <a:prstGeom prst="rect">
            <a:avLst/>
          </a:prstGeom>
          <a:noFill/>
          <a:ln w="9525">
            <a:noFill/>
          </a:ln>
        </p:spPr>
        <p:txBody>
          <a:bodyPr lIns="144000" rIns="72000" anchor="ctr" anchorCtr="0">
            <a:spAutoFit/>
          </a:bodyPr>
          <a:p>
            <a:r>
              <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专利与专利权</a:t>
            </a:r>
            <a:endParaRPr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TextBox 23"/>
          <p:cNvSpPr txBox="1"/>
          <p:nvPr>
            <p:custDataLst>
              <p:tags r:id="rId4"/>
            </p:custDataLst>
          </p:nvPr>
        </p:nvSpPr>
        <p:spPr>
          <a:xfrm>
            <a:off x="5001146" y="1257146"/>
            <a:ext cx="3672408" cy="5835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3200" b="1" i="0" u="none" strike="noStrike" kern="0" cap="none" spc="0" normalizeH="0" baseline="0" dirty="0" smtClean="0">
                <a:solidFill>
                  <a:schemeClr val="tx1">
                    <a:lumMod val="65000"/>
                    <a:lumOff val="35000"/>
                  </a:schemeClr>
                </a:solidFill>
                <a:latin typeface="微软雅黑" panose="020B0503020204020204" pitchFamily="34" charset="-122"/>
                <a:ea typeface="微软雅黑" panose="020B0503020204020204" pitchFamily="34" charset="-122"/>
              </a:rPr>
              <a:t>诚实信用原则</a:t>
            </a:r>
            <a:endParaRPr kumimoji="0" lang="zh-CN" altLang="en-US" sz="3200" b="1" i="0" u="none" strike="noStrike" kern="0" cap="none" spc="0" normalizeH="0" baseline="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矩形 7"/>
          <p:cNvSpPr/>
          <p:nvPr>
            <p:custDataLst>
              <p:tags r:id="rId5"/>
            </p:custDataLst>
          </p:nvPr>
        </p:nvSpPr>
        <p:spPr>
          <a:xfrm>
            <a:off x="4353074" y="1222027"/>
            <a:ext cx="648072" cy="58477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25"/>
          <p:cNvSpPr txBox="1"/>
          <p:nvPr>
            <p:custDataLst>
              <p:tags r:id="rId6"/>
            </p:custDataLst>
          </p:nvPr>
        </p:nvSpPr>
        <p:spPr>
          <a:xfrm>
            <a:off x="4304814" y="934507"/>
            <a:ext cx="880558" cy="101566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smtClean="0">
                <a:ln>
                  <a:noFill/>
                </a:ln>
                <a:solidFill>
                  <a:schemeClr val="bg1"/>
                </a:solidFill>
                <a:effectLst/>
                <a:uLnTx/>
                <a:uFillTx/>
                <a:latin typeface="Bell MT" panose="02020503060305020303" pitchFamily="18" charset="0"/>
                <a:ea typeface="微软雅黑" panose="020B0503020204020204" pitchFamily="34" charset="-122"/>
              </a:rPr>
              <a:t>0</a:t>
            </a:r>
            <a:r>
              <a:rPr kumimoji="0" lang="en-US" altLang="zh-CN" sz="6000" b="1" i="0" u="none" strike="noStrike" kern="0" cap="none" spc="0" normalizeH="0" baseline="0" noProof="0" dirty="0" smtClean="0">
                <a:ln>
                  <a:noFill/>
                </a:ln>
                <a:solidFill>
                  <a:schemeClr val="bg1"/>
                </a:solidFill>
                <a:effectLst/>
                <a:uLnTx/>
                <a:uFillTx/>
                <a:latin typeface="Bell MT" panose="02020503060305020303" pitchFamily="18" charset="0"/>
                <a:ea typeface="微软雅黑" panose="020B0503020204020204" pitchFamily="34" charset="-122"/>
              </a:rPr>
              <a:t>1</a:t>
            </a:r>
            <a:endParaRPr kumimoji="0" lang="zh-CN" altLang="en-US" sz="6000" b="1" i="0" u="none" strike="noStrike" kern="0" cap="none" spc="0" normalizeH="0" baseline="0" noProof="0" dirty="0">
              <a:ln>
                <a:noFill/>
              </a:ln>
              <a:solidFill>
                <a:schemeClr val="bg1"/>
              </a:solidFill>
              <a:effectLst/>
              <a:uLnTx/>
              <a:uFillTx/>
              <a:latin typeface="Bell MT" panose="02020503060305020303" pitchFamily="18" charset="0"/>
              <a:ea typeface="微软雅黑" panose="020B0503020204020204" pitchFamily="34" charset="-122"/>
            </a:endParaRPr>
          </a:p>
        </p:txBody>
      </p:sp>
      <p:sp>
        <p:nvSpPr>
          <p:cNvPr id="10" name="TextBox 26"/>
          <p:cNvSpPr txBox="1"/>
          <p:nvPr>
            <p:custDataLst>
              <p:tags r:id="rId7"/>
            </p:custDataLst>
          </p:nvPr>
        </p:nvSpPr>
        <p:spPr>
          <a:xfrm>
            <a:off x="4314825" y="1882140"/>
            <a:ext cx="7289800" cy="105029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algn="just">
              <a:defRPr/>
            </a:pPr>
            <a:r>
              <a:rPr kumimoji="0" lang="zh-CN" altLang="en-US" sz="2400" b="0" i="0" u="none" strike="noStrike" kern="0" cap="none" spc="0" normalizeH="0" baseline="0" dirty="0">
                <a:solidFill>
                  <a:sysClr val="windowText" lastClr="000000">
                    <a:lumMod val="65000"/>
                    <a:lumOff val="35000"/>
                  </a:sysClr>
                </a:solidFill>
              </a:rPr>
              <a:t>应当遵循诚实信用原则，不得滥用专利权损害公共利益或者他人合法权益。</a:t>
            </a:r>
            <a:endParaRPr kumimoji="0" lang="zh-CN" altLang="en-US" sz="2400" b="0" i="0" u="none" strike="noStrike" kern="0" cap="none" spc="0" normalizeH="0" baseline="0" dirty="0">
              <a:solidFill>
                <a:sysClr val="windowText" lastClr="000000">
                  <a:lumMod val="65000"/>
                  <a:lumOff val="35000"/>
                </a:sysClr>
              </a:solidFill>
            </a:endParaRPr>
          </a:p>
        </p:txBody>
      </p:sp>
      <p:sp>
        <p:nvSpPr>
          <p:cNvPr id="11" name="TextBox 27"/>
          <p:cNvSpPr txBox="1"/>
          <p:nvPr>
            <p:custDataLst>
              <p:tags r:id="rId8"/>
            </p:custDataLst>
          </p:nvPr>
        </p:nvSpPr>
        <p:spPr>
          <a:xfrm>
            <a:off x="5001146" y="3238094"/>
            <a:ext cx="3672408" cy="5835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3200" b="1" i="0" u="none" strike="noStrike" kern="0" cap="none" spc="0" normalizeH="0" baseline="0" dirty="0" smtClean="0">
                <a:solidFill>
                  <a:schemeClr val="tx1">
                    <a:lumMod val="65000"/>
                    <a:lumOff val="35000"/>
                  </a:schemeClr>
                </a:solidFill>
                <a:latin typeface="微软雅黑" panose="020B0503020204020204" pitchFamily="34" charset="-122"/>
                <a:ea typeface="微软雅黑" panose="020B0503020204020204" pitchFamily="34" charset="-122"/>
              </a:rPr>
              <a:t>书面原则</a:t>
            </a:r>
            <a:endParaRPr kumimoji="0" lang="zh-CN" altLang="en-US" sz="3200" b="1" i="0" u="none" strike="noStrike" kern="0" cap="none" spc="0" normalizeH="0" baseline="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 name="矩形 11"/>
          <p:cNvSpPr/>
          <p:nvPr>
            <p:custDataLst>
              <p:tags r:id="rId9"/>
            </p:custDataLst>
          </p:nvPr>
        </p:nvSpPr>
        <p:spPr>
          <a:xfrm>
            <a:off x="4353074" y="3202975"/>
            <a:ext cx="648072" cy="58477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29"/>
          <p:cNvSpPr txBox="1"/>
          <p:nvPr>
            <p:custDataLst>
              <p:tags r:id="rId10"/>
            </p:custDataLst>
          </p:nvPr>
        </p:nvSpPr>
        <p:spPr>
          <a:xfrm>
            <a:off x="4353074" y="2984035"/>
            <a:ext cx="880558" cy="101566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smtClean="0">
                <a:ln>
                  <a:noFill/>
                </a:ln>
                <a:solidFill>
                  <a:schemeClr val="bg1"/>
                </a:solidFill>
                <a:effectLst/>
                <a:uLnTx/>
                <a:uFillTx/>
                <a:latin typeface="Bell MT" panose="02020503060305020303" pitchFamily="18" charset="0"/>
                <a:ea typeface="微软雅黑" panose="020B0503020204020204" pitchFamily="34" charset="-122"/>
              </a:rPr>
              <a:t>0</a:t>
            </a:r>
            <a:r>
              <a:rPr kumimoji="0" lang="en-US" altLang="zh-CN" sz="6000" b="1" i="0" u="none" strike="noStrike" kern="0" cap="none" spc="0" normalizeH="0" baseline="0" noProof="0" dirty="0" smtClean="0">
                <a:ln>
                  <a:noFill/>
                </a:ln>
                <a:solidFill>
                  <a:schemeClr val="bg1"/>
                </a:solidFill>
                <a:effectLst/>
                <a:uLnTx/>
                <a:uFillTx/>
                <a:latin typeface="Bell MT" panose="02020503060305020303" pitchFamily="18" charset="0"/>
                <a:ea typeface="微软雅黑" panose="020B0503020204020204" pitchFamily="34" charset="-122"/>
              </a:rPr>
              <a:t>2</a:t>
            </a:r>
            <a:endParaRPr kumimoji="0" lang="zh-CN" altLang="en-US" sz="6000" b="1" i="0" u="none" strike="noStrike" kern="0" cap="none" spc="0" normalizeH="0" baseline="0" noProof="0" dirty="0">
              <a:ln>
                <a:noFill/>
              </a:ln>
              <a:solidFill>
                <a:schemeClr val="bg1"/>
              </a:solidFill>
              <a:effectLst/>
              <a:uLnTx/>
              <a:uFillTx/>
              <a:latin typeface="Bell MT" panose="02020503060305020303" pitchFamily="18" charset="0"/>
              <a:ea typeface="微软雅黑" panose="020B0503020204020204" pitchFamily="34" charset="-122"/>
            </a:endParaRPr>
          </a:p>
        </p:txBody>
      </p:sp>
      <p:sp>
        <p:nvSpPr>
          <p:cNvPr id="14" name="TextBox 30"/>
          <p:cNvSpPr txBox="1"/>
          <p:nvPr>
            <p:custDataLst>
              <p:tags r:id="rId11"/>
            </p:custDataLst>
          </p:nvPr>
        </p:nvSpPr>
        <p:spPr>
          <a:xfrm>
            <a:off x="4311015" y="3933190"/>
            <a:ext cx="6288405" cy="570865"/>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algn="just">
              <a:defRPr/>
            </a:pPr>
            <a:r>
              <a:rPr kumimoji="0" lang="zh-CN" altLang="en-US" sz="2400" b="0" i="0" u="none" strike="noStrike" kern="0" cap="none" spc="0" normalizeH="0" baseline="0" dirty="0">
                <a:solidFill>
                  <a:sysClr val="windowText" lastClr="000000">
                    <a:lumMod val="65000"/>
                    <a:lumOff val="35000"/>
                  </a:sysClr>
                </a:solidFill>
              </a:rPr>
              <a:t>任何手续都应当采用书面形式。</a:t>
            </a:r>
            <a:endParaRPr kumimoji="0" lang="zh-CN" altLang="en-US" sz="2400" b="0" i="0" u="none" strike="noStrike" kern="0" cap="none" spc="0" normalizeH="0" baseline="0" dirty="0">
              <a:solidFill>
                <a:sysClr val="windowText" lastClr="000000">
                  <a:lumMod val="65000"/>
                  <a:lumOff val="35000"/>
                </a:sysClr>
              </a:solidFill>
            </a:endParaRPr>
          </a:p>
        </p:txBody>
      </p:sp>
      <p:sp>
        <p:nvSpPr>
          <p:cNvPr id="32" name="TextBox 32"/>
          <p:cNvSpPr txBox="1"/>
          <p:nvPr>
            <p:custDataLst>
              <p:tags r:id="rId12"/>
            </p:custDataLst>
          </p:nvPr>
        </p:nvSpPr>
        <p:spPr>
          <a:xfrm>
            <a:off x="5123066" y="4810298"/>
            <a:ext cx="3672408" cy="5835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3200" b="1" i="0" u="none" strike="noStrike" kern="0" cap="none" spc="0" normalizeH="0" baseline="0" dirty="0" smtClean="0">
                <a:solidFill>
                  <a:schemeClr val="tx1">
                    <a:lumMod val="65000"/>
                    <a:lumOff val="35000"/>
                  </a:schemeClr>
                </a:solidFill>
                <a:latin typeface="微软雅黑" panose="020B0503020204020204" pitchFamily="34" charset="-122"/>
                <a:ea typeface="微软雅黑" panose="020B0503020204020204" pitchFamily="34" charset="-122"/>
              </a:rPr>
              <a:t>单一性原则</a:t>
            </a:r>
            <a:endParaRPr kumimoji="0" lang="zh-CN" altLang="en-US" sz="3200" b="1" i="0" u="none" strike="noStrike" kern="0" cap="none" spc="0" normalizeH="0" baseline="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7" name="矩形 36"/>
          <p:cNvSpPr/>
          <p:nvPr>
            <p:custDataLst>
              <p:tags r:id="rId13"/>
            </p:custDataLst>
          </p:nvPr>
        </p:nvSpPr>
        <p:spPr>
          <a:xfrm>
            <a:off x="4474994" y="4775179"/>
            <a:ext cx="648072" cy="58477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34"/>
          <p:cNvSpPr txBox="1"/>
          <p:nvPr>
            <p:custDataLst>
              <p:tags r:id="rId14"/>
            </p:custDataLst>
          </p:nvPr>
        </p:nvSpPr>
        <p:spPr>
          <a:xfrm>
            <a:off x="4474994" y="4556239"/>
            <a:ext cx="880558" cy="101566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smtClean="0">
                <a:ln>
                  <a:noFill/>
                </a:ln>
                <a:solidFill>
                  <a:schemeClr val="bg1"/>
                </a:solidFill>
                <a:effectLst/>
                <a:uLnTx/>
                <a:uFillTx/>
                <a:latin typeface="Bell MT" panose="02020503060305020303" pitchFamily="18" charset="0"/>
                <a:ea typeface="微软雅黑" panose="020B0503020204020204" pitchFamily="34" charset="-122"/>
              </a:rPr>
              <a:t>0</a:t>
            </a:r>
            <a:r>
              <a:rPr lang="en-US" altLang="zh-CN" sz="6000" b="1" kern="0" dirty="0">
                <a:solidFill>
                  <a:schemeClr val="bg1"/>
                </a:solidFill>
                <a:latin typeface="Bell MT" panose="02020503060305020303" pitchFamily="18" charset="0"/>
                <a:ea typeface="微软雅黑" panose="020B0503020204020204" pitchFamily="34" charset="-122"/>
              </a:rPr>
              <a:t>3</a:t>
            </a:r>
            <a:endParaRPr kumimoji="0" lang="zh-CN" altLang="en-US" sz="6000" b="1" i="0" u="none" strike="noStrike" kern="0" cap="none" spc="0" normalizeH="0" baseline="0" noProof="0" dirty="0">
              <a:ln>
                <a:noFill/>
              </a:ln>
              <a:solidFill>
                <a:schemeClr val="bg1"/>
              </a:solidFill>
              <a:effectLst/>
              <a:uLnTx/>
              <a:uFillTx/>
              <a:latin typeface="Bell MT" panose="02020503060305020303" pitchFamily="18" charset="0"/>
              <a:ea typeface="微软雅黑" panose="020B0503020204020204" pitchFamily="34" charset="-122"/>
            </a:endParaRPr>
          </a:p>
        </p:txBody>
      </p:sp>
      <p:sp>
        <p:nvSpPr>
          <p:cNvPr id="39" name="TextBox 35"/>
          <p:cNvSpPr txBox="1"/>
          <p:nvPr>
            <p:custDataLst>
              <p:tags r:id="rId15"/>
            </p:custDataLst>
          </p:nvPr>
        </p:nvSpPr>
        <p:spPr>
          <a:xfrm>
            <a:off x="3971290" y="5553075"/>
            <a:ext cx="7834630" cy="105029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algn="just">
              <a:defRPr/>
            </a:pPr>
            <a:r>
              <a:rPr kumimoji="0" lang="zh-CN" altLang="en-US" sz="2400" b="0" i="0" u="none" strike="noStrike" kern="0" cap="none" spc="0" normalizeH="0" baseline="0" dirty="0">
                <a:solidFill>
                  <a:sysClr val="windowText" lastClr="000000">
                    <a:lumMod val="65000"/>
                    <a:lumOff val="35000"/>
                  </a:sysClr>
                </a:solidFill>
              </a:rPr>
              <a:t>即一项申请只能要求保护一项发明创造或者与属于一个总的发明构思有联系的一组两项以上的发明创造。</a:t>
            </a:r>
            <a:endParaRPr kumimoji="0" lang="zh-CN" altLang="en-US" sz="2400" b="0" i="0" u="none" strike="noStrike" kern="0" cap="none" spc="0" normalizeH="0" baseline="0" dirty="0">
              <a:solidFill>
                <a:sysClr val="windowText" lastClr="000000">
                  <a:lumMod val="65000"/>
                  <a:lumOff val="35000"/>
                </a:sysClr>
              </a:solidFill>
            </a:endParaRPr>
          </a:p>
        </p:txBody>
      </p:sp>
      <p:sp>
        <p:nvSpPr>
          <p:cNvPr id="42" name="TextBox 46"/>
          <p:cNvSpPr txBox="1"/>
          <p:nvPr>
            <p:custDataLst>
              <p:tags r:id="rId16"/>
            </p:custDataLst>
          </p:nvPr>
        </p:nvSpPr>
        <p:spPr>
          <a:xfrm>
            <a:off x="3143340" y="1563342"/>
            <a:ext cx="798195" cy="4155440"/>
          </a:xfrm>
          <a:prstGeom prst="rect">
            <a:avLst/>
          </a:prstGeom>
          <a:noFill/>
        </p:spPr>
        <p:txBody>
          <a:bodyPr vert="eaVert" wrap="none" rtlCol="0">
            <a:spAutoFit/>
          </a:body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4000" b="1" i="0" u="none" strike="noStrike" kern="0" cap="none" spc="0" normalizeH="0" baseline="0" noProof="0" dirty="0" smtClean="0">
                <a:ln>
                  <a:noFill/>
                </a:ln>
                <a:solidFill>
                  <a:srgbClr val="9BBB59"/>
                </a:solidFill>
                <a:effectLst/>
                <a:uLnTx/>
                <a:uFillTx/>
                <a:latin typeface="微软雅黑" panose="020B0503020204020204" pitchFamily="34" charset="-122"/>
                <a:ea typeface="微软雅黑" panose="020B0503020204020204" pitchFamily="34" charset="-122"/>
              </a:rPr>
              <a:t>专利权申请的原则</a:t>
            </a:r>
            <a:endParaRPr kumimoji="0" lang="zh-CN" altLang="en-US" sz="4000" b="1" i="0" u="none" strike="noStrike" kern="0" cap="none" spc="0" normalizeH="0" baseline="0" noProof="0" dirty="0" smtClean="0">
              <a:ln>
                <a:noFill/>
              </a:ln>
              <a:solidFill>
                <a:srgbClr val="9BBB59"/>
              </a:solidFill>
              <a:effectLst/>
              <a:uLnTx/>
              <a:uFillTx/>
              <a:latin typeface="微软雅黑" panose="020B0503020204020204" pitchFamily="34" charset="-122"/>
              <a:ea typeface="微软雅黑" panose="020B0503020204020204" pitchFamily="34" charset="-122"/>
            </a:endParaRPr>
          </a:p>
        </p:txBody>
      </p:sp>
      <p:cxnSp>
        <p:nvCxnSpPr>
          <p:cNvPr id="44" name="曲线连接符 43"/>
          <p:cNvCxnSpPr/>
          <p:nvPr>
            <p:custDataLst>
              <p:tags r:id="rId17"/>
            </p:custDataLst>
          </p:nvPr>
        </p:nvCxnSpPr>
        <p:spPr>
          <a:xfrm>
            <a:off x="3985866" y="4210221"/>
            <a:ext cx="298093" cy="287857"/>
          </a:xfrm>
          <a:prstGeom prst="curvedConnector3">
            <a:avLst>
              <a:gd name="adj1" fmla="val 50000"/>
            </a:avLst>
          </a:prstGeom>
          <a:noFill/>
          <a:ln w="38100" cap="flat" cmpd="sng" algn="ctr">
            <a:solidFill>
              <a:sysClr val="window" lastClr="FFFFFF"/>
            </a:solidFill>
            <a:prstDash val="solid"/>
          </a:ln>
          <a:effectLst/>
        </p:spPr>
      </p:cxnSp>
      <p:cxnSp>
        <p:nvCxnSpPr>
          <p:cNvPr id="52" name="曲线连接符 51"/>
          <p:cNvCxnSpPr/>
          <p:nvPr>
            <p:custDataLst>
              <p:tags r:id="rId18"/>
            </p:custDataLst>
          </p:nvPr>
        </p:nvCxnSpPr>
        <p:spPr>
          <a:xfrm>
            <a:off x="4146288" y="4351620"/>
            <a:ext cx="298093" cy="287857"/>
          </a:xfrm>
          <a:prstGeom prst="curvedConnector3">
            <a:avLst>
              <a:gd name="adj1" fmla="val 50000"/>
            </a:avLst>
          </a:prstGeom>
          <a:noFill/>
          <a:ln w="38100" cap="flat" cmpd="sng" algn="ctr">
            <a:solidFill>
              <a:sysClr val="window" lastClr="FFFFFF"/>
            </a:solidFill>
            <a:prstDash val="solid"/>
          </a:ln>
          <a:effectLst/>
        </p:spPr>
      </p:cxnSp>
    </p:spTree>
  </p:cSld>
  <p:clrMapOvr>
    <a:masterClrMapping/>
  </p:clrMapOvr>
  <p:transition spd="slow">
    <p:push dir="u"/>
  </p:transition>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BEAUTIFY_FLAG" val=""/>
</p:tagLst>
</file>

<file path=ppt/tags/tag246.xml><?xml version="1.0" encoding="utf-8"?>
<p:tagLst xmlns:p="http://schemas.openxmlformats.org/presentationml/2006/main">
  <p:tag name="KSO_WM_BEAUTIFY_FLAG" val=""/>
</p:tagLst>
</file>

<file path=ppt/tags/tag247.xml><?xml version="1.0" encoding="utf-8"?>
<p:tagLst xmlns:p="http://schemas.openxmlformats.org/presentationml/2006/main">
  <p:tag name="KSO_WM_BEAUTIFY_FLAG" val=""/>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BEAUTIFY_FLAG" val=""/>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BEAUTIFY_FLAG" val=""/>
</p:tagLst>
</file>

<file path=ppt/tags/tag255.xml><?xml version="1.0" encoding="utf-8"?>
<p:tagLst xmlns:p="http://schemas.openxmlformats.org/presentationml/2006/main">
  <p:tag name="KSO_WM_BEAUTIFY_FLAG" val=""/>
</p:tagLst>
</file>

<file path=ppt/tags/tag256.xml><?xml version="1.0" encoding="utf-8"?>
<p:tagLst xmlns:p="http://schemas.openxmlformats.org/presentationml/2006/main">
  <p:tag name="KSO_WM_BEAUTIFY_FLAG" val=""/>
</p:tagLst>
</file>

<file path=ppt/tags/tag257.xml><?xml version="1.0" encoding="utf-8"?>
<p:tagLst xmlns:p="http://schemas.openxmlformats.org/presentationml/2006/main">
  <p:tag name="KSO_WM_BEAUTIFY_FLAG" val=""/>
</p:tagLst>
</file>

<file path=ppt/tags/tag258.xml><?xml version="1.0" encoding="utf-8"?>
<p:tagLst xmlns:p="http://schemas.openxmlformats.org/presentationml/2006/main">
  <p:tag name="KSO_WM_BEAUTIFY_FLAG" val=""/>
</p:tagLst>
</file>

<file path=ppt/tags/tag259.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60.xml><?xml version="1.0" encoding="utf-8"?>
<p:tagLst xmlns:p="http://schemas.openxmlformats.org/presentationml/2006/main">
  <p:tag name="KSO_WM_BEAUTIFY_FLAG" val=""/>
</p:tagLst>
</file>

<file path=ppt/tags/tag261.xml><?xml version="1.0" encoding="utf-8"?>
<p:tagLst xmlns:p="http://schemas.openxmlformats.org/presentationml/2006/main">
  <p:tag name="KSO_WM_BEAUTIFY_FLAG" val=""/>
</p:tagLst>
</file>

<file path=ppt/tags/tag262.xml><?xml version="1.0" encoding="utf-8"?>
<p:tagLst xmlns:p="http://schemas.openxmlformats.org/presentationml/2006/main">
  <p:tag name="KSO_WM_BEAUTIFY_FLAG" val=""/>
</p:tagLst>
</file>

<file path=ppt/tags/tag263.xml><?xml version="1.0" encoding="utf-8"?>
<p:tagLst xmlns:p="http://schemas.openxmlformats.org/presentationml/2006/main">
  <p:tag name="KSO_WM_BEAUTIFY_FLAG" val=""/>
</p:tagLst>
</file>

<file path=ppt/tags/tag264.xml><?xml version="1.0" encoding="utf-8"?>
<p:tagLst xmlns:p="http://schemas.openxmlformats.org/presentationml/2006/main">
  <p:tag name="KSO_WM_BEAUTIFY_FLAG" val=""/>
</p:tagLst>
</file>

<file path=ppt/tags/tag265.xml><?xml version="1.0" encoding="utf-8"?>
<p:tagLst xmlns:p="http://schemas.openxmlformats.org/presentationml/2006/main">
  <p:tag name="KSO_WM_BEAUTIFY_FLAG" val=""/>
</p:tagLst>
</file>

<file path=ppt/tags/tag266.xml><?xml version="1.0" encoding="utf-8"?>
<p:tagLst xmlns:p="http://schemas.openxmlformats.org/presentationml/2006/main">
  <p:tag name="KSO_WM_BEAUTIFY_FLAG" val=""/>
</p:tagLst>
</file>

<file path=ppt/tags/tag267.xml><?xml version="1.0" encoding="utf-8"?>
<p:tagLst xmlns:p="http://schemas.openxmlformats.org/presentationml/2006/main">
  <p:tag name="KSO_WM_BEAUTIFY_FLAG" val=""/>
</p:tagLst>
</file>

<file path=ppt/tags/tag268.xml><?xml version="1.0" encoding="utf-8"?>
<p:tagLst xmlns:p="http://schemas.openxmlformats.org/presentationml/2006/main">
  <p:tag name="KSO_WM_BEAUTIFY_FLAG" val=""/>
</p:tagLst>
</file>

<file path=ppt/tags/tag269.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70.xml><?xml version="1.0" encoding="utf-8"?>
<p:tagLst xmlns:p="http://schemas.openxmlformats.org/presentationml/2006/main">
  <p:tag name="KSO_WM_BEAUTIFY_FLAG" val=""/>
</p:tagLst>
</file>

<file path=ppt/tags/tag271.xml><?xml version="1.0" encoding="utf-8"?>
<p:tagLst xmlns:p="http://schemas.openxmlformats.org/presentationml/2006/main">
  <p:tag name="KSO_WM_BEAUTIFY_FLAG" val=""/>
</p:tagLst>
</file>

<file path=ppt/tags/tag272.xml><?xml version="1.0" encoding="utf-8"?>
<p:tagLst xmlns:p="http://schemas.openxmlformats.org/presentationml/2006/main">
  <p:tag name="KSO_WM_BEAUTIFY_FLAG" val=""/>
</p:tagLst>
</file>

<file path=ppt/tags/tag273.xml><?xml version="1.0" encoding="utf-8"?>
<p:tagLst xmlns:p="http://schemas.openxmlformats.org/presentationml/2006/main">
  <p:tag name="KSO_WM_BEAUTIFY_FLAG" val=""/>
</p:tagLst>
</file>

<file path=ppt/tags/tag274.xml><?xml version="1.0" encoding="utf-8"?>
<p:tagLst xmlns:p="http://schemas.openxmlformats.org/presentationml/2006/main">
  <p:tag name="KSO_WM_BEAUTIFY_FLAG" val=""/>
</p:tagLst>
</file>

<file path=ppt/tags/tag275.xml><?xml version="1.0" encoding="utf-8"?>
<p:tagLst xmlns:p="http://schemas.openxmlformats.org/presentationml/2006/main">
  <p:tag name="KSO_WM_BEAUTIFY_FLAG" val=""/>
</p:tagLst>
</file>

<file path=ppt/tags/tag276.xml><?xml version="1.0" encoding="utf-8"?>
<p:tagLst xmlns:p="http://schemas.openxmlformats.org/presentationml/2006/main">
  <p:tag name="KSO_WM_BEAUTIFY_FLAG" val=""/>
</p:tagLst>
</file>

<file path=ppt/tags/tag277.xml><?xml version="1.0" encoding="utf-8"?>
<p:tagLst xmlns:p="http://schemas.openxmlformats.org/presentationml/2006/main">
  <p:tag name="KSO_WM_BEAUTIFY_FLAG" val=""/>
</p:tagLst>
</file>

<file path=ppt/tags/tag278.xml><?xml version="1.0" encoding="utf-8"?>
<p:tagLst xmlns:p="http://schemas.openxmlformats.org/presentationml/2006/main">
  <p:tag name="KSO_WM_BEAUTIFY_FLAG" val=""/>
</p:tagLst>
</file>

<file path=ppt/tags/tag279.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80.xml><?xml version="1.0" encoding="utf-8"?>
<p:tagLst xmlns:p="http://schemas.openxmlformats.org/presentationml/2006/main">
  <p:tag name="KSO_WM_BEAUTIFY_FLAG" val=""/>
</p:tagLst>
</file>

<file path=ppt/tags/tag281.xml><?xml version="1.0" encoding="utf-8"?>
<p:tagLst xmlns:p="http://schemas.openxmlformats.org/presentationml/2006/main">
  <p:tag name="KSO_WM_BEAUTIFY_FLAG" val=""/>
</p:tagLst>
</file>

<file path=ppt/tags/tag282.xml><?xml version="1.0" encoding="utf-8"?>
<p:tagLst xmlns:p="http://schemas.openxmlformats.org/presentationml/2006/main">
  <p:tag name="KSO_WM_BEAUTIFY_FLAG" val=""/>
</p:tagLst>
</file>

<file path=ppt/tags/tag283.xml><?xml version="1.0" encoding="utf-8"?>
<p:tagLst xmlns:p="http://schemas.openxmlformats.org/presentationml/2006/main">
  <p:tag name="KSO_WM_BEAUTIFY_FLAG" val=""/>
</p:tagLst>
</file>

<file path=ppt/tags/tag284.xml><?xml version="1.0" encoding="utf-8"?>
<p:tagLst xmlns:p="http://schemas.openxmlformats.org/presentationml/2006/main">
  <p:tag name="KSO_WM_BEAUTIFY_FLAG" val=""/>
</p:tagLst>
</file>

<file path=ppt/tags/tag285.xml><?xml version="1.0" encoding="utf-8"?>
<p:tagLst xmlns:p="http://schemas.openxmlformats.org/presentationml/2006/main">
  <p:tag name="KSO_WM_BEAUTIFY_FLAG" val=""/>
</p:tagLst>
</file>

<file path=ppt/tags/tag286.xml><?xml version="1.0" encoding="utf-8"?>
<p:tagLst xmlns:p="http://schemas.openxmlformats.org/presentationml/2006/main">
  <p:tag name="KSO_WM_BEAUTIFY_FLAG" val=""/>
</p:tagLst>
</file>

<file path=ppt/tags/tag287.xml><?xml version="1.0" encoding="utf-8"?>
<p:tagLst xmlns:p="http://schemas.openxmlformats.org/presentationml/2006/main">
  <p:tag name="KSO_WM_BEAUTIFY_FLAG" val=""/>
</p:tagLst>
</file>

<file path=ppt/tags/tag288.xml><?xml version="1.0" encoding="utf-8"?>
<p:tagLst xmlns:p="http://schemas.openxmlformats.org/presentationml/2006/main">
  <p:tag name="KSO_WM_BEAUTIFY_FLAG" val=""/>
</p:tagLst>
</file>

<file path=ppt/tags/tag289.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290.xml><?xml version="1.0" encoding="utf-8"?>
<p:tagLst xmlns:p="http://schemas.openxmlformats.org/presentationml/2006/main">
  <p:tag name="KSO_WM_BEAUTIFY_FLAG" val=""/>
</p:tagLst>
</file>

<file path=ppt/tags/tag291.xml><?xml version="1.0" encoding="utf-8"?>
<p:tagLst xmlns:p="http://schemas.openxmlformats.org/presentationml/2006/main">
  <p:tag name="KSO_WM_BEAUTIFY_FLAG" val=""/>
</p:tagLst>
</file>

<file path=ppt/tags/tag292.xml><?xml version="1.0" encoding="utf-8"?>
<p:tagLst xmlns:p="http://schemas.openxmlformats.org/presentationml/2006/main">
  <p:tag name="KSO_WM_BEAUTIFY_FLAG" val=""/>
</p:tagLst>
</file>

<file path=ppt/tags/tag293.xml><?xml version="1.0" encoding="utf-8"?>
<p:tagLst xmlns:p="http://schemas.openxmlformats.org/presentationml/2006/main">
  <p:tag name="KSO_WM_BEAUTIFY_FLAG" val=""/>
</p:tagLst>
</file>

<file path=ppt/tags/tag294.xml><?xml version="1.0" encoding="utf-8"?>
<p:tagLst xmlns:p="http://schemas.openxmlformats.org/presentationml/2006/main">
  <p:tag name="KSO_WM_BEAUTIFY_FLAG" val=""/>
</p:tagLst>
</file>

<file path=ppt/tags/tag295.xml><?xml version="1.0" encoding="utf-8"?>
<p:tagLst xmlns:p="http://schemas.openxmlformats.org/presentationml/2006/main">
  <p:tag name="KSO_WM_BEAUTIFY_FLAG" val=""/>
</p:tagLst>
</file>

<file path=ppt/tags/tag296.xml><?xml version="1.0" encoding="utf-8"?>
<p:tagLst xmlns:p="http://schemas.openxmlformats.org/presentationml/2006/main">
  <p:tag name="KSO_WM_BEAUTIFY_FLAG" val=""/>
</p:tagLst>
</file>

<file path=ppt/tags/tag297.xml><?xml version="1.0" encoding="utf-8"?>
<p:tagLst xmlns:p="http://schemas.openxmlformats.org/presentationml/2006/main">
  <p:tag name="KSO_WM_BEAUTIFY_FLAG" val=""/>
</p:tagLst>
</file>

<file path=ppt/tags/tag298.xml><?xml version="1.0" encoding="utf-8"?>
<p:tagLst xmlns:p="http://schemas.openxmlformats.org/presentationml/2006/main">
  <p:tag name="KSO_WM_BEAUTIFY_FLAG" val=""/>
</p:tagLst>
</file>

<file path=ppt/tags/tag29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00.xml><?xml version="1.0" encoding="utf-8"?>
<p:tagLst xmlns:p="http://schemas.openxmlformats.org/presentationml/2006/main">
  <p:tag name="KSO_WM_BEAUTIFY_FLAG" val=""/>
</p:tagLst>
</file>

<file path=ppt/tags/tag301.xml><?xml version="1.0" encoding="utf-8"?>
<p:tagLst xmlns:p="http://schemas.openxmlformats.org/presentationml/2006/main">
  <p:tag name="KSO_WM_BEAUTIFY_FLAG" val=""/>
</p:tagLst>
</file>

<file path=ppt/tags/tag302.xml><?xml version="1.0" encoding="utf-8"?>
<p:tagLst xmlns:p="http://schemas.openxmlformats.org/presentationml/2006/main">
  <p:tag name="KSO_WM_BEAUTIFY_FLAG" val=""/>
</p:tagLst>
</file>

<file path=ppt/tags/tag303.xml><?xml version="1.0" encoding="utf-8"?>
<p:tagLst xmlns:p="http://schemas.openxmlformats.org/presentationml/2006/main">
  <p:tag name="KSO_WM_BEAUTIFY_FLAG" val=""/>
</p:tagLst>
</file>

<file path=ppt/tags/tag304.xml><?xml version="1.0" encoding="utf-8"?>
<p:tagLst xmlns:p="http://schemas.openxmlformats.org/presentationml/2006/main">
  <p:tag name="KSO_WM_BEAUTIFY_FLAG" val=""/>
</p:tagLst>
</file>

<file path=ppt/tags/tag305.xml><?xml version="1.0" encoding="utf-8"?>
<p:tagLst xmlns:p="http://schemas.openxmlformats.org/presentationml/2006/main">
  <p:tag name="KSO_WM_BEAUTIFY_FLAG" val=""/>
</p:tagLst>
</file>

<file path=ppt/tags/tag306.xml><?xml version="1.0" encoding="utf-8"?>
<p:tagLst xmlns:p="http://schemas.openxmlformats.org/presentationml/2006/main">
  <p:tag name="KSO_WM_BEAUTIFY_FLAG" val=""/>
</p:tagLst>
</file>

<file path=ppt/tags/tag307.xml><?xml version="1.0" encoding="utf-8"?>
<p:tagLst xmlns:p="http://schemas.openxmlformats.org/presentationml/2006/main">
  <p:tag name="KSO_WM_BEAUTIFY_FLAG" val=""/>
</p:tagLst>
</file>

<file path=ppt/tags/tag308.xml><?xml version="1.0" encoding="utf-8"?>
<p:tagLst xmlns:p="http://schemas.openxmlformats.org/presentationml/2006/main">
  <p:tag name="KSO_WM_BEAUTIFY_FLAG" val=""/>
</p:tagLst>
</file>

<file path=ppt/tags/tag309.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10.xml><?xml version="1.0" encoding="utf-8"?>
<p:tagLst xmlns:p="http://schemas.openxmlformats.org/presentationml/2006/main">
  <p:tag name="KSO_WM_BEAUTIFY_FLAG" val=""/>
</p:tagLst>
</file>

<file path=ppt/tags/tag311.xml><?xml version="1.0" encoding="utf-8"?>
<p:tagLst xmlns:p="http://schemas.openxmlformats.org/presentationml/2006/main">
  <p:tag name="KSO_WM_BEAUTIFY_FLAG" val=""/>
</p:tagLst>
</file>

<file path=ppt/tags/tag312.xml><?xml version="1.0" encoding="utf-8"?>
<p:tagLst xmlns:p="http://schemas.openxmlformats.org/presentationml/2006/main">
  <p:tag name="KSO_WM_BEAUTIFY_FLAG" val=""/>
</p:tagLst>
</file>

<file path=ppt/tags/tag313.xml><?xml version="1.0" encoding="utf-8"?>
<p:tagLst xmlns:p="http://schemas.openxmlformats.org/presentationml/2006/main">
  <p:tag name="KSO_WM_BEAUTIFY_FLAG" val=""/>
</p:tagLst>
</file>

<file path=ppt/tags/tag314.xml><?xml version="1.0" encoding="utf-8"?>
<p:tagLst xmlns:p="http://schemas.openxmlformats.org/presentationml/2006/main">
  <p:tag name="KSO_WM_BEAUTIFY_FLAG" val=""/>
</p:tagLst>
</file>

<file path=ppt/tags/tag315.xml><?xml version="1.0" encoding="utf-8"?>
<p:tagLst xmlns:p="http://schemas.openxmlformats.org/presentationml/2006/main">
  <p:tag name="KSO_WM_BEAUTIFY_FLAG" val=""/>
</p:tagLst>
</file>

<file path=ppt/tags/tag316.xml><?xml version="1.0" encoding="utf-8"?>
<p:tagLst xmlns:p="http://schemas.openxmlformats.org/presentationml/2006/main">
  <p:tag name="KSO_WM_BEAUTIFY_FLAG" val=""/>
</p:tagLst>
</file>

<file path=ppt/tags/tag317.xml><?xml version="1.0" encoding="utf-8"?>
<p:tagLst xmlns:p="http://schemas.openxmlformats.org/presentationml/2006/main">
  <p:tag name="KSO_WM_BEAUTIFY_FLAG" val=""/>
</p:tagLst>
</file>

<file path=ppt/tags/tag318.xml><?xml version="1.0" encoding="utf-8"?>
<p:tagLst xmlns:p="http://schemas.openxmlformats.org/presentationml/2006/main">
  <p:tag name="KSO_WM_BEAUTIFY_FLAG" val=""/>
</p:tagLst>
</file>

<file path=ppt/tags/tag319.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20.xml><?xml version="1.0" encoding="utf-8"?>
<p:tagLst xmlns:p="http://schemas.openxmlformats.org/presentationml/2006/main">
  <p:tag name="KSO_WM_BEAUTIFY_FLAG" val=""/>
</p:tagLst>
</file>

<file path=ppt/tags/tag321.xml><?xml version="1.0" encoding="utf-8"?>
<p:tagLst xmlns:p="http://schemas.openxmlformats.org/presentationml/2006/main">
  <p:tag name="KSO_WM_BEAUTIFY_FLAG" val=""/>
</p:tagLst>
</file>

<file path=ppt/tags/tag322.xml><?xml version="1.0" encoding="utf-8"?>
<p:tagLst xmlns:p="http://schemas.openxmlformats.org/presentationml/2006/main">
  <p:tag name="KSO_WM_BEAUTIFY_FLAG" val=""/>
</p:tagLst>
</file>

<file path=ppt/tags/tag323.xml><?xml version="1.0" encoding="utf-8"?>
<p:tagLst xmlns:p="http://schemas.openxmlformats.org/presentationml/2006/main">
  <p:tag name="KSO_WM_BEAUTIFY_FLAG" val=""/>
</p:tagLst>
</file>

<file path=ppt/tags/tag324.xml><?xml version="1.0" encoding="utf-8"?>
<p:tagLst xmlns:p="http://schemas.openxmlformats.org/presentationml/2006/main">
  <p:tag name="KSO_WM_BEAUTIFY_FLAG" val=""/>
</p:tagLst>
</file>

<file path=ppt/tags/tag325.xml><?xml version="1.0" encoding="utf-8"?>
<p:tagLst xmlns:p="http://schemas.openxmlformats.org/presentationml/2006/main">
  <p:tag name="KSO_WM_BEAUTIFY_FLAG" val=""/>
</p:tagLst>
</file>

<file path=ppt/tags/tag326.xml><?xml version="1.0" encoding="utf-8"?>
<p:tagLst xmlns:p="http://schemas.openxmlformats.org/presentationml/2006/main">
  <p:tag name="KSO_WM_BEAUTIFY_FLAG" val=""/>
</p:tagLst>
</file>

<file path=ppt/tags/tag327.xml><?xml version="1.0" encoding="utf-8"?>
<p:tagLst xmlns:p="http://schemas.openxmlformats.org/presentationml/2006/main">
  <p:tag name="KSO_WM_BEAUTIFY_FLAG" val=""/>
</p:tagLst>
</file>

<file path=ppt/tags/tag328.xml><?xml version="1.0" encoding="utf-8"?>
<p:tagLst xmlns:p="http://schemas.openxmlformats.org/presentationml/2006/main">
  <p:tag name="KSO_WM_BEAUTIFY_FLAG" val=""/>
</p:tagLst>
</file>

<file path=ppt/tags/tag329.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30.xml><?xml version="1.0" encoding="utf-8"?>
<p:tagLst xmlns:p="http://schemas.openxmlformats.org/presentationml/2006/main">
  <p:tag name="KSO_WM_BEAUTIFY_FLAG" val=""/>
</p:tagLst>
</file>

<file path=ppt/tags/tag331.xml><?xml version="1.0" encoding="utf-8"?>
<p:tagLst xmlns:p="http://schemas.openxmlformats.org/presentationml/2006/main">
  <p:tag name="KSO_WM_BEAUTIFY_FLAG" val=""/>
</p:tagLst>
</file>

<file path=ppt/tags/tag332.xml><?xml version="1.0" encoding="utf-8"?>
<p:tagLst xmlns:p="http://schemas.openxmlformats.org/presentationml/2006/main">
  <p:tag name="KSO_WM_BEAUTIFY_FLAG" val=""/>
</p:tagLst>
</file>

<file path=ppt/tags/tag333.xml><?xml version="1.0" encoding="utf-8"?>
<p:tagLst xmlns:p="http://schemas.openxmlformats.org/presentationml/2006/main">
  <p:tag name="KSO_WM_BEAUTIFY_FLAG" val=""/>
</p:tagLst>
</file>

<file path=ppt/tags/tag334.xml><?xml version="1.0" encoding="utf-8"?>
<p:tagLst xmlns:p="http://schemas.openxmlformats.org/presentationml/2006/main">
  <p:tag name="KSO_WM_BEAUTIFY_FLAG" val=""/>
</p:tagLst>
</file>

<file path=ppt/tags/tag335.xml><?xml version="1.0" encoding="utf-8"?>
<p:tagLst xmlns:p="http://schemas.openxmlformats.org/presentationml/2006/main">
  <p:tag name="KSO_WM_BEAUTIFY_FLAG" val=""/>
</p:tagLst>
</file>

<file path=ppt/tags/tag336.xml><?xml version="1.0" encoding="utf-8"?>
<p:tagLst xmlns:p="http://schemas.openxmlformats.org/presentationml/2006/main">
  <p:tag name="KSO_WM_BEAUTIFY_FLAG" val=""/>
</p:tagLst>
</file>

<file path=ppt/tags/tag337.xml><?xml version="1.0" encoding="utf-8"?>
<p:tagLst xmlns:p="http://schemas.openxmlformats.org/presentationml/2006/main">
  <p:tag name="KSO_WM_BEAUTIFY_FLAG" val=""/>
</p:tagLst>
</file>

<file path=ppt/tags/tag338.xml><?xml version="1.0" encoding="utf-8"?>
<p:tagLst xmlns:p="http://schemas.openxmlformats.org/presentationml/2006/main">
  <p:tag name="KSO_WM_BEAUTIFY_FLAG" val=""/>
</p:tagLst>
</file>

<file path=ppt/tags/tag339.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40.xml><?xml version="1.0" encoding="utf-8"?>
<p:tagLst xmlns:p="http://schemas.openxmlformats.org/presentationml/2006/main">
  <p:tag name="KSO_WM_BEAUTIFY_FLAG" val=""/>
</p:tagLst>
</file>

<file path=ppt/tags/tag341.xml><?xml version="1.0" encoding="utf-8"?>
<p:tagLst xmlns:p="http://schemas.openxmlformats.org/presentationml/2006/main">
  <p:tag name="KSO_WM_BEAUTIFY_FLAG" val=""/>
</p:tagLst>
</file>

<file path=ppt/tags/tag342.xml><?xml version="1.0" encoding="utf-8"?>
<p:tagLst xmlns:p="http://schemas.openxmlformats.org/presentationml/2006/main">
  <p:tag name="KSO_WM_BEAUTIFY_FLAG" val=""/>
</p:tagLst>
</file>

<file path=ppt/tags/tag343.xml><?xml version="1.0" encoding="utf-8"?>
<p:tagLst xmlns:p="http://schemas.openxmlformats.org/presentationml/2006/main">
  <p:tag name="KSO_WM_BEAUTIFY_FLAG" val=""/>
</p:tagLst>
</file>

<file path=ppt/tags/tag344.xml><?xml version="1.0" encoding="utf-8"?>
<p:tagLst xmlns:p="http://schemas.openxmlformats.org/presentationml/2006/main">
  <p:tag name="KSO_WM_BEAUTIFY_FLAG" val=""/>
</p:tagLst>
</file>

<file path=ppt/tags/tag345.xml><?xml version="1.0" encoding="utf-8"?>
<p:tagLst xmlns:p="http://schemas.openxmlformats.org/presentationml/2006/main">
  <p:tag name="KSO_WM_BEAUTIFY_FLAG" val=""/>
</p:tagLst>
</file>

<file path=ppt/tags/tag346.xml><?xml version="1.0" encoding="utf-8"?>
<p:tagLst xmlns:p="http://schemas.openxmlformats.org/presentationml/2006/main">
  <p:tag name="KSO_WM_BEAUTIFY_FLAG" val=""/>
</p:tagLst>
</file>

<file path=ppt/tags/tag347.xml><?xml version="1.0" encoding="utf-8"?>
<p:tagLst xmlns:p="http://schemas.openxmlformats.org/presentationml/2006/main">
  <p:tag name="KSO_WM_BEAUTIFY_FLAG" val=""/>
</p:tagLst>
</file>

<file path=ppt/tags/tag348.xml><?xml version="1.0" encoding="utf-8"?>
<p:tagLst xmlns:p="http://schemas.openxmlformats.org/presentationml/2006/main">
  <p:tag name="KSO_WM_BEAUTIFY_FLAG" val=""/>
</p:tagLst>
</file>

<file path=ppt/tags/tag349.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50.xml><?xml version="1.0" encoding="utf-8"?>
<p:tagLst xmlns:p="http://schemas.openxmlformats.org/presentationml/2006/main">
  <p:tag name="KSO_WM_BEAUTIFY_FLAG" val=""/>
</p:tagLst>
</file>

<file path=ppt/tags/tag351.xml><?xml version="1.0" encoding="utf-8"?>
<p:tagLst xmlns:p="http://schemas.openxmlformats.org/presentationml/2006/main">
  <p:tag name="KSO_WM_BEAUTIFY_FLAG" val=""/>
</p:tagLst>
</file>

<file path=ppt/tags/tag352.xml><?xml version="1.0" encoding="utf-8"?>
<p:tagLst xmlns:p="http://schemas.openxmlformats.org/presentationml/2006/main">
  <p:tag name="KSO_WM_BEAUTIFY_FLAG" val=""/>
</p:tagLst>
</file>

<file path=ppt/tags/tag353.xml><?xml version="1.0" encoding="utf-8"?>
<p:tagLst xmlns:p="http://schemas.openxmlformats.org/presentationml/2006/main">
  <p:tag name="KSO_WM_BEAUTIFY_FLAG" val=""/>
</p:tagLst>
</file>

<file path=ppt/tags/tag354.xml><?xml version="1.0" encoding="utf-8"?>
<p:tagLst xmlns:p="http://schemas.openxmlformats.org/presentationml/2006/main">
  <p:tag name="KSO_WM_BEAUTIFY_FLAG" val=""/>
</p:tagLst>
</file>

<file path=ppt/tags/tag355.xml><?xml version="1.0" encoding="utf-8"?>
<p:tagLst xmlns:p="http://schemas.openxmlformats.org/presentationml/2006/main">
  <p:tag name="KSO_WM_BEAUTIFY_FLAG" val=""/>
</p:tagLst>
</file>

<file path=ppt/tags/tag356.xml><?xml version="1.0" encoding="utf-8"?>
<p:tagLst xmlns:p="http://schemas.openxmlformats.org/presentationml/2006/main">
  <p:tag name="KSO_WM_BEAUTIFY_FLAG" val=""/>
</p:tagLst>
</file>

<file path=ppt/tags/tag357.xml><?xml version="1.0" encoding="utf-8"?>
<p:tagLst xmlns:p="http://schemas.openxmlformats.org/presentationml/2006/main">
  <p:tag name="KSO_WM_BEAUTIFY_FLAG" val=""/>
</p:tagLst>
</file>

<file path=ppt/tags/tag358.xml><?xml version="1.0" encoding="utf-8"?>
<p:tagLst xmlns:p="http://schemas.openxmlformats.org/presentationml/2006/main">
  <p:tag name="KSO_WM_BEAUTIFY_FLAG" val=""/>
</p:tagLst>
</file>

<file path=ppt/tags/tag359.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60.xml><?xml version="1.0" encoding="utf-8"?>
<p:tagLst xmlns:p="http://schemas.openxmlformats.org/presentationml/2006/main">
  <p:tag name="KSO_WM_BEAUTIFY_FLAG" val=""/>
</p:tagLst>
</file>

<file path=ppt/tags/tag361.xml><?xml version="1.0" encoding="utf-8"?>
<p:tagLst xmlns:p="http://schemas.openxmlformats.org/presentationml/2006/main">
  <p:tag name="KSO_WM_BEAUTIFY_FLAG" val=""/>
</p:tagLst>
</file>

<file path=ppt/tags/tag362.xml><?xml version="1.0" encoding="utf-8"?>
<p:tagLst xmlns:p="http://schemas.openxmlformats.org/presentationml/2006/main">
  <p:tag name="KSO_WM_BEAUTIFY_FLAG" val=""/>
</p:tagLst>
</file>

<file path=ppt/tags/tag363.xml><?xml version="1.0" encoding="utf-8"?>
<p:tagLst xmlns:p="http://schemas.openxmlformats.org/presentationml/2006/main">
  <p:tag name="KSO_WM_BEAUTIFY_FLAG" val=""/>
</p:tagLst>
</file>

<file path=ppt/tags/tag364.xml><?xml version="1.0" encoding="utf-8"?>
<p:tagLst xmlns:p="http://schemas.openxmlformats.org/presentationml/2006/main">
  <p:tag name="KSO_WM_BEAUTIFY_FLAG" val=""/>
</p:tagLst>
</file>

<file path=ppt/tags/tag365.xml><?xml version="1.0" encoding="utf-8"?>
<p:tagLst xmlns:p="http://schemas.openxmlformats.org/presentationml/2006/main">
  <p:tag name="KSO_WM_BEAUTIFY_FLAG" val=""/>
</p:tagLst>
</file>

<file path=ppt/tags/tag366.xml><?xml version="1.0" encoding="utf-8"?>
<p:tagLst xmlns:p="http://schemas.openxmlformats.org/presentationml/2006/main">
  <p:tag name="KSO_WM_BEAUTIFY_FLAG" val=""/>
</p:tagLst>
</file>

<file path=ppt/tags/tag367.xml><?xml version="1.0" encoding="utf-8"?>
<p:tagLst xmlns:p="http://schemas.openxmlformats.org/presentationml/2006/main">
  <p:tag name="KSO_WM_BEAUTIFY_FLAG" val=""/>
</p:tagLst>
</file>

<file path=ppt/tags/tag368.xml><?xml version="1.0" encoding="utf-8"?>
<p:tagLst xmlns:p="http://schemas.openxmlformats.org/presentationml/2006/main">
  <p:tag name="KSO_WM_BEAUTIFY_FLAG" val=""/>
</p:tagLst>
</file>

<file path=ppt/tags/tag369.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70.xml><?xml version="1.0" encoding="utf-8"?>
<p:tagLst xmlns:p="http://schemas.openxmlformats.org/presentationml/2006/main">
  <p:tag name="KSO_WM_BEAUTIFY_FLAG" val=""/>
</p:tagLst>
</file>

<file path=ppt/tags/tag371.xml><?xml version="1.0" encoding="utf-8"?>
<p:tagLst xmlns:p="http://schemas.openxmlformats.org/presentationml/2006/main">
  <p:tag name="KSO_WM_BEAUTIFY_FLAG" val=""/>
</p:tagLst>
</file>

<file path=ppt/tags/tag372.xml><?xml version="1.0" encoding="utf-8"?>
<p:tagLst xmlns:p="http://schemas.openxmlformats.org/presentationml/2006/main">
  <p:tag name="KSO_WM_BEAUTIFY_FLAG" val=""/>
</p:tagLst>
</file>

<file path=ppt/tags/tag373.xml><?xml version="1.0" encoding="utf-8"?>
<p:tagLst xmlns:p="http://schemas.openxmlformats.org/presentationml/2006/main">
  <p:tag name="KSO_WM_BEAUTIFY_FLAG" val=""/>
</p:tagLst>
</file>

<file path=ppt/tags/tag374.xml><?xml version="1.0" encoding="utf-8"?>
<p:tagLst xmlns:p="http://schemas.openxmlformats.org/presentationml/2006/main">
  <p:tag name="KSO_WM_BEAUTIFY_FLAG" val=""/>
</p:tagLst>
</file>

<file path=ppt/tags/tag375.xml><?xml version="1.0" encoding="utf-8"?>
<p:tagLst xmlns:p="http://schemas.openxmlformats.org/presentationml/2006/main">
  <p:tag name="KSO_WM_BEAUTIFY_FLAG" val=""/>
</p:tagLst>
</file>

<file path=ppt/tags/tag376.xml><?xml version="1.0" encoding="utf-8"?>
<p:tagLst xmlns:p="http://schemas.openxmlformats.org/presentationml/2006/main">
  <p:tag name="KSO_WM_BEAUTIFY_FLAG" val=""/>
</p:tagLst>
</file>

<file path=ppt/tags/tag377.xml><?xml version="1.0" encoding="utf-8"?>
<p:tagLst xmlns:p="http://schemas.openxmlformats.org/presentationml/2006/main">
  <p:tag name="KSO_WM_BEAUTIFY_FLAG" val=""/>
</p:tagLst>
</file>

<file path=ppt/tags/tag378.xml><?xml version="1.0" encoding="utf-8"?>
<p:tagLst xmlns:p="http://schemas.openxmlformats.org/presentationml/2006/main">
  <p:tag name="KSO_WM_BEAUTIFY_FLAG" val=""/>
</p:tagLst>
</file>

<file path=ppt/tags/tag379.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80.xml><?xml version="1.0" encoding="utf-8"?>
<p:tagLst xmlns:p="http://schemas.openxmlformats.org/presentationml/2006/main">
  <p:tag name="KSO_WM_BEAUTIFY_FLAG" val=""/>
</p:tagLst>
</file>

<file path=ppt/tags/tag381.xml><?xml version="1.0" encoding="utf-8"?>
<p:tagLst xmlns:p="http://schemas.openxmlformats.org/presentationml/2006/main">
  <p:tag name="KSO_WM_BEAUTIFY_FLAG" val=""/>
</p:tagLst>
</file>

<file path=ppt/tags/tag382.xml><?xml version="1.0" encoding="utf-8"?>
<p:tagLst xmlns:p="http://schemas.openxmlformats.org/presentationml/2006/main">
  <p:tag name="KSO_WM_BEAUTIFY_FLAG" val=""/>
</p:tagLst>
</file>

<file path=ppt/tags/tag383.xml><?xml version="1.0" encoding="utf-8"?>
<p:tagLst xmlns:p="http://schemas.openxmlformats.org/presentationml/2006/main">
  <p:tag name="KSO_WM_BEAUTIFY_FLAG" val=""/>
</p:tagLst>
</file>

<file path=ppt/tags/tag384.xml><?xml version="1.0" encoding="utf-8"?>
<p:tagLst xmlns:p="http://schemas.openxmlformats.org/presentationml/2006/main">
  <p:tag name="KSO_WM_BEAUTIFY_FLAG" val=""/>
</p:tagLst>
</file>

<file path=ppt/tags/tag385.xml><?xml version="1.0" encoding="utf-8"?>
<p:tagLst xmlns:p="http://schemas.openxmlformats.org/presentationml/2006/main">
  <p:tag name="KSO_WM_BEAUTIFY_FLAG" val=""/>
</p:tagLst>
</file>

<file path=ppt/tags/tag386.xml><?xml version="1.0" encoding="utf-8"?>
<p:tagLst xmlns:p="http://schemas.openxmlformats.org/presentationml/2006/main">
  <p:tag name="KSO_WM_BEAUTIFY_FLAG" val=""/>
</p:tagLst>
</file>

<file path=ppt/tags/tag387.xml><?xml version="1.0" encoding="utf-8"?>
<p:tagLst xmlns:p="http://schemas.openxmlformats.org/presentationml/2006/main">
  <p:tag name="KSO_WM_BEAUTIFY_FLAG" val=""/>
</p:tagLst>
</file>

<file path=ppt/tags/tag388.xml><?xml version="1.0" encoding="utf-8"?>
<p:tagLst xmlns:p="http://schemas.openxmlformats.org/presentationml/2006/main">
  <p:tag name="KSO_WM_BEAUTIFY_FLAG" val=""/>
</p:tagLst>
</file>

<file path=ppt/tags/tag389.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390.xml><?xml version="1.0" encoding="utf-8"?>
<p:tagLst xmlns:p="http://schemas.openxmlformats.org/presentationml/2006/main">
  <p:tag name="KSO_WM_BEAUTIFY_FLAG" val=""/>
</p:tagLst>
</file>

<file path=ppt/tags/tag391.xml><?xml version="1.0" encoding="utf-8"?>
<p:tagLst xmlns:p="http://schemas.openxmlformats.org/presentationml/2006/main">
  <p:tag name="KSO_WM_BEAUTIFY_FLAG" val=""/>
</p:tagLst>
</file>

<file path=ppt/tags/tag392.xml><?xml version="1.0" encoding="utf-8"?>
<p:tagLst xmlns:p="http://schemas.openxmlformats.org/presentationml/2006/main">
  <p:tag name="KSO_WM_BEAUTIFY_FLAG" val=""/>
</p:tagLst>
</file>

<file path=ppt/tags/tag393.xml><?xml version="1.0" encoding="utf-8"?>
<p:tagLst xmlns:p="http://schemas.openxmlformats.org/presentationml/2006/main">
  <p:tag name="KSO_WM_BEAUTIFY_FLAG" val=""/>
</p:tagLst>
</file>

<file path=ppt/tags/tag394.xml><?xml version="1.0" encoding="utf-8"?>
<p:tagLst xmlns:p="http://schemas.openxmlformats.org/presentationml/2006/main">
  <p:tag name="KSO_WM_BEAUTIFY_FLAG" val=""/>
</p:tagLst>
</file>

<file path=ppt/tags/tag395.xml><?xml version="1.0" encoding="utf-8"?>
<p:tagLst xmlns:p="http://schemas.openxmlformats.org/presentationml/2006/main">
  <p:tag name="KSO_WM_BEAUTIFY_FLAG" val=""/>
</p:tagLst>
</file>

<file path=ppt/tags/tag396.xml><?xml version="1.0" encoding="utf-8"?>
<p:tagLst xmlns:p="http://schemas.openxmlformats.org/presentationml/2006/main">
  <p:tag name="KSO_WM_BEAUTIFY_FLAG" val=""/>
</p:tagLst>
</file>

<file path=ppt/tags/tag397.xml><?xml version="1.0" encoding="utf-8"?>
<p:tagLst xmlns:p="http://schemas.openxmlformats.org/presentationml/2006/main">
  <p:tag name="KSO_WM_BEAUTIFY_FLAG" val=""/>
</p:tagLst>
</file>

<file path=ppt/tags/tag398.xml><?xml version="1.0" encoding="utf-8"?>
<p:tagLst xmlns:p="http://schemas.openxmlformats.org/presentationml/2006/main">
  <p:tag name="KSO_WM_BEAUTIFY_FLAG" val=""/>
</p:tagLst>
</file>

<file path=ppt/tags/tag39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00.xml><?xml version="1.0" encoding="utf-8"?>
<p:tagLst xmlns:p="http://schemas.openxmlformats.org/presentationml/2006/main">
  <p:tag name="KSO_WM_BEAUTIFY_FLAG" val=""/>
</p:tagLst>
</file>

<file path=ppt/tags/tag401.xml><?xml version="1.0" encoding="utf-8"?>
<p:tagLst xmlns:p="http://schemas.openxmlformats.org/presentationml/2006/main">
  <p:tag name="KSO_WM_BEAUTIFY_FLAG" val=""/>
</p:tagLst>
</file>

<file path=ppt/tags/tag402.xml><?xml version="1.0" encoding="utf-8"?>
<p:tagLst xmlns:p="http://schemas.openxmlformats.org/presentationml/2006/main">
  <p:tag name="KSO_WM_BEAUTIFY_FLAG" val=""/>
</p:tagLst>
</file>

<file path=ppt/tags/tag403.xml><?xml version="1.0" encoding="utf-8"?>
<p:tagLst xmlns:p="http://schemas.openxmlformats.org/presentationml/2006/main">
  <p:tag name="KSO_WM_BEAUTIFY_FLAG" val=""/>
</p:tagLst>
</file>

<file path=ppt/tags/tag404.xml><?xml version="1.0" encoding="utf-8"?>
<p:tagLst xmlns:p="http://schemas.openxmlformats.org/presentationml/2006/main">
  <p:tag name="KSO_WM_BEAUTIFY_FLAG" val=""/>
</p:tagLst>
</file>

<file path=ppt/tags/tag405.xml><?xml version="1.0" encoding="utf-8"?>
<p:tagLst xmlns:p="http://schemas.openxmlformats.org/presentationml/2006/main">
  <p:tag name="KSO_WM_BEAUTIFY_FLAG" val=""/>
</p:tagLst>
</file>

<file path=ppt/tags/tag406.xml><?xml version="1.0" encoding="utf-8"?>
<p:tagLst xmlns:p="http://schemas.openxmlformats.org/presentationml/2006/main">
  <p:tag name="KSO_WM_BEAUTIFY_FLAG" val=""/>
</p:tagLst>
</file>

<file path=ppt/tags/tag407.xml><?xml version="1.0" encoding="utf-8"?>
<p:tagLst xmlns:p="http://schemas.openxmlformats.org/presentationml/2006/main">
  <p:tag name="KSO_WM_BEAUTIFY_FLAG" val=""/>
</p:tagLst>
</file>

<file path=ppt/tags/tag408.xml><?xml version="1.0" encoding="utf-8"?>
<p:tagLst xmlns:p="http://schemas.openxmlformats.org/presentationml/2006/main">
  <p:tag name="KSO_WM_BEAUTIFY_FLAG" val=""/>
</p:tagLst>
</file>

<file path=ppt/tags/tag409.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10.xml><?xml version="1.0" encoding="utf-8"?>
<p:tagLst xmlns:p="http://schemas.openxmlformats.org/presentationml/2006/main">
  <p:tag name="KSO_WM_BEAUTIFY_FLAG" val=""/>
</p:tagLst>
</file>

<file path=ppt/tags/tag411.xml><?xml version="1.0" encoding="utf-8"?>
<p:tagLst xmlns:p="http://schemas.openxmlformats.org/presentationml/2006/main">
  <p:tag name="KSO_WM_BEAUTIFY_FLAG" val=""/>
</p:tagLst>
</file>

<file path=ppt/tags/tag412.xml><?xml version="1.0" encoding="utf-8"?>
<p:tagLst xmlns:p="http://schemas.openxmlformats.org/presentationml/2006/main">
  <p:tag name="KSO_WM_BEAUTIFY_FLAG" val=""/>
</p:tagLst>
</file>

<file path=ppt/tags/tag413.xml><?xml version="1.0" encoding="utf-8"?>
<p:tagLst xmlns:p="http://schemas.openxmlformats.org/presentationml/2006/main">
  <p:tag name="KSO_WM_BEAUTIFY_FLAG" val=""/>
</p:tagLst>
</file>

<file path=ppt/tags/tag414.xml><?xml version="1.0" encoding="utf-8"?>
<p:tagLst xmlns:p="http://schemas.openxmlformats.org/presentationml/2006/main">
  <p:tag name="KSO_WM_BEAUTIFY_FLAG" val=""/>
</p:tagLst>
</file>

<file path=ppt/tags/tag415.xml><?xml version="1.0" encoding="utf-8"?>
<p:tagLst xmlns:p="http://schemas.openxmlformats.org/presentationml/2006/main">
  <p:tag name="KSO_WM_BEAUTIFY_FLAG" val=""/>
</p:tagLst>
</file>

<file path=ppt/tags/tag416.xml><?xml version="1.0" encoding="utf-8"?>
<p:tagLst xmlns:p="http://schemas.openxmlformats.org/presentationml/2006/main">
  <p:tag name="KSO_WM_BEAUTIFY_FLAG" val=""/>
</p:tagLst>
</file>

<file path=ppt/tags/tag417.xml><?xml version="1.0" encoding="utf-8"?>
<p:tagLst xmlns:p="http://schemas.openxmlformats.org/presentationml/2006/main">
  <p:tag name="KSO_WM_BEAUTIFY_FLAG" val=""/>
</p:tagLst>
</file>

<file path=ppt/tags/tag418.xml><?xml version="1.0" encoding="utf-8"?>
<p:tagLst xmlns:p="http://schemas.openxmlformats.org/presentationml/2006/main">
  <p:tag name="KSO_WM_BEAUTIFY_FLAG" val=""/>
</p:tagLst>
</file>

<file path=ppt/tags/tag419.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20.xml><?xml version="1.0" encoding="utf-8"?>
<p:tagLst xmlns:p="http://schemas.openxmlformats.org/presentationml/2006/main">
  <p:tag name="KSO_WM_BEAUTIFY_FLAG" val=""/>
</p:tagLst>
</file>

<file path=ppt/tags/tag421.xml><?xml version="1.0" encoding="utf-8"?>
<p:tagLst xmlns:p="http://schemas.openxmlformats.org/presentationml/2006/main">
  <p:tag name="KSO_WM_BEAUTIFY_FLAG" val=""/>
</p:tagLst>
</file>

<file path=ppt/tags/tag422.xml><?xml version="1.0" encoding="utf-8"?>
<p:tagLst xmlns:p="http://schemas.openxmlformats.org/presentationml/2006/main">
  <p:tag name="KSO_WM_BEAUTIFY_FLAG" val=""/>
</p:tagLst>
</file>

<file path=ppt/tags/tag423.xml><?xml version="1.0" encoding="utf-8"?>
<p:tagLst xmlns:p="http://schemas.openxmlformats.org/presentationml/2006/main">
  <p:tag name="KSO_WM_BEAUTIFY_FLAG" val=""/>
</p:tagLst>
</file>

<file path=ppt/tags/tag424.xml><?xml version="1.0" encoding="utf-8"?>
<p:tagLst xmlns:p="http://schemas.openxmlformats.org/presentationml/2006/main">
  <p:tag name="KSO_WM_BEAUTIFY_FLAG" val=""/>
</p:tagLst>
</file>

<file path=ppt/tags/tag425.xml><?xml version="1.0" encoding="utf-8"?>
<p:tagLst xmlns:p="http://schemas.openxmlformats.org/presentationml/2006/main">
  <p:tag name="KSO_WM_BEAUTIFY_FLAG" val=""/>
</p:tagLst>
</file>

<file path=ppt/tags/tag426.xml><?xml version="1.0" encoding="utf-8"?>
<p:tagLst xmlns:p="http://schemas.openxmlformats.org/presentationml/2006/main">
  <p:tag name="KSO_WM_BEAUTIFY_FLAG" val=""/>
</p:tagLst>
</file>

<file path=ppt/tags/tag427.xml><?xml version="1.0" encoding="utf-8"?>
<p:tagLst xmlns:p="http://schemas.openxmlformats.org/presentationml/2006/main">
  <p:tag name="KSO_WM_BEAUTIFY_FLAG" val=""/>
</p:tagLst>
</file>

<file path=ppt/tags/tag428.xml><?xml version="1.0" encoding="utf-8"?>
<p:tagLst xmlns:p="http://schemas.openxmlformats.org/presentationml/2006/main">
  <p:tag name="KSO_WM_BEAUTIFY_FLAG" val=""/>
</p:tagLst>
</file>

<file path=ppt/tags/tag429.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30.xml><?xml version="1.0" encoding="utf-8"?>
<p:tagLst xmlns:p="http://schemas.openxmlformats.org/presentationml/2006/main">
  <p:tag name="KSO_WM_BEAUTIFY_FLAG" val=""/>
</p:tagLst>
</file>

<file path=ppt/tags/tag431.xml><?xml version="1.0" encoding="utf-8"?>
<p:tagLst xmlns:p="http://schemas.openxmlformats.org/presentationml/2006/main">
  <p:tag name="KSO_WM_BEAUTIFY_FLAG" val=""/>
</p:tagLst>
</file>

<file path=ppt/tags/tag432.xml><?xml version="1.0" encoding="utf-8"?>
<p:tagLst xmlns:p="http://schemas.openxmlformats.org/presentationml/2006/main">
  <p:tag name="KSO_WM_BEAUTIFY_FLAG" val=""/>
</p:tagLst>
</file>

<file path=ppt/tags/tag433.xml><?xml version="1.0" encoding="utf-8"?>
<p:tagLst xmlns:p="http://schemas.openxmlformats.org/presentationml/2006/main">
  <p:tag name="KSO_WM_BEAUTIFY_FLAG" val=""/>
</p:tagLst>
</file>

<file path=ppt/tags/tag434.xml><?xml version="1.0" encoding="utf-8"?>
<p:tagLst xmlns:p="http://schemas.openxmlformats.org/presentationml/2006/main">
  <p:tag name="KSO_WM_BEAUTIFY_FLAG" val=""/>
</p:tagLst>
</file>

<file path=ppt/tags/tag435.xml><?xml version="1.0" encoding="utf-8"?>
<p:tagLst xmlns:p="http://schemas.openxmlformats.org/presentationml/2006/main">
  <p:tag name="KSO_WM_BEAUTIFY_FLAG" val=""/>
</p:tagLst>
</file>

<file path=ppt/tags/tag436.xml><?xml version="1.0" encoding="utf-8"?>
<p:tagLst xmlns:p="http://schemas.openxmlformats.org/presentationml/2006/main">
  <p:tag name="KSO_WM_BEAUTIFY_FLAG" val=""/>
</p:tagLst>
</file>

<file path=ppt/tags/tag437.xml><?xml version="1.0" encoding="utf-8"?>
<p:tagLst xmlns:p="http://schemas.openxmlformats.org/presentationml/2006/main">
  <p:tag name="KSO_WM_BEAUTIFY_FLAG" val=""/>
</p:tagLst>
</file>

<file path=ppt/tags/tag438.xml><?xml version="1.0" encoding="utf-8"?>
<p:tagLst xmlns:p="http://schemas.openxmlformats.org/presentationml/2006/main">
  <p:tag name="KSO_WM_BEAUTIFY_FLAG" val=""/>
</p:tagLst>
</file>

<file path=ppt/tags/tag439.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40.xml><?xml version="1.0" encoding="utf-8"?>
<p:tagLst xmlns:p="http://schemas.openxmlformats.org/presentationml/2006/main">
  <p:tag name="KSO_WM_BEAUTIFY_FLAG" val=""/>
</p:tagLst>
</file>

<file path=ppt/tags/tag441.xml><?xml version="1.0" encoding="utf-8"?>
<p:tagLst xmlns:p="http://schemas.openxmlformats.org/presentationml/2006/main">
  <p:tag name="KSO_WM_BEAUTIFY_FLAG" val=""/>
</p:tagLst>
</file>

<file path=ppt/tags/tag442.xml><?xml version="1.0" encoding="utf-8"?>
<p:tagLst xmlns:p="http://schemas.openxmlformats.org/presentationml/2006/main">
  <p:tag name="KSO_WM_BEAUTIFY_FLAG" val=""/>
</p:tagLst>
</file>

<file path=ppt/tags/tag443.xml><?xml version="1.0" encoding="utf-8"?>
<p:tagLst xmlns:p="http://schemas.openxmlformats.org/presentationml/2006/main">
  <p:tag name="KSO_WM_BEAUTIFY_FLAG" val=""/>
</p:tagLst>
</file>

<file path=ppt/tags/tag444.xml><?xml version="1.0" encoding="utf-8"?>
<p:tagLst xmlns:p="http://schemas.openxmlformats.org/presentationml/2006/main">
  <p:tag name="KSO_WM_BEAUTIFY_FLAG" val=""/>
</p:tagLst>
</file>

<file path=ppt/tags/tag445.xml><?xml version="1.0" encoding="utf-8"?>
<p:tagLst xmlns:p="http://schemas.openxmlformats.org/presentationml/2006/main">
  <p:tag name="KSO_WM_BEAUTIFY_FLAG" val=""/>
</p:tagLst>
</file>

<file path=ppt/tags/tag446.xml><?xml version="1.0" encoding="utf-8"?>
<p:tagLst xmlns:p="http://schemas.openxmlformats.org/presentationml/2006/main">
  <p:tag name="KSO_WM_BEAUTIFY_FLAG" val=""/>
</p:tagLst>
</file>

<file path=ppt/tags/tag447.xml><?xml version="1.0" encoding="utf-8"?>
<p:tagLst xmlns:p="http://schemas.openxmlformats.org/presentationml/2006/main">
  <p:tag name="KSO_WM_BEAUTIFY_FLAG" val=""/>
</p:tagLst>
</file>

<file path=ppt/tags/tag448.xml><?xml version="1.0" encoding="utf-8"?>
<p:tagLst xmlns:p="http://schemas.openxmlformats.org/presentationml/2006/main">
  <p:tag name="KSO_WM_BEAUTIFY_FLAG" val=""/>
</p:tagLst>
</file>

<file path=ppt/tags/tag449.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50.xml><?xml version="1.0" encoding="utf-8"?>
<p:tagLst xmlns:p="http://schemas.openxmlformats.org/presentationml/2006/main">
  <p:tag name="KSO_WM_BEAUTIFY_FLAG" val=""/>
</p:tagLst>
</file>

<file path=ppt/tags/tag451.xml><?xml version="1.0" encoding="utf-8"?>
<p:tagLst xmlns:p="http://schemas.openxmlformats.org/presentationml/2006/main">
  <p:tag name="KSO_WM_BEAUTIFY_FLAG" val=""/>
</p:tagLst>
</file>

<file path=ppt/tags/tag452.xml><?xml version="1.0" encoding="utf-8"?>
<p:tagLst xmlns:p="http://schemas.openxmlformats.org/presentationml/2006/main">
  <p:tag name="KSO_WM_BEAUTIFY_FLAG" val=""/>
</p:tagLst>
</file>

<file path=ppt/tags/tag453.xml><?xml version="1.0" encoding="utf-8"?>
<p:tagLst xmlns:p="http://schemas.openxmlformats.org/presentationml/2006/main">
  <p:tag name="KSO_WM_BEAUTIFY_FLAG" val=""/>
</p:tagLst>
</file>

<file path=ppt/tags/tag454.xml><?xml version="1.0" encoding="utf-8"?>
<p:tagLst xmlns:p="http://schemas.openxmlformats.org/presentationml/2006/main">
  <p:tag name="KSO_WM_BEAUTIFY_FLAG" val=""/>
</p:tagLst>
</file>

<file path=ppt/tags/tag455.xml><?xml version="1.0" encoding="utf-8"?>
<p:tagLst xmlns:p="http://schemas.openxmlformats.org/presentationml/2006/main">
  <p:tag name="KSO_WM_BEAUTIFY_FLAG" val=""/>
</p:tagLst>
</file>

<file path=ppt/tags/tag456.xml><?xml version="1.0" encoding="utf-8"?>
<p:tagLst xmlns:p="http://schemas.openxmlformats.org/presentationml/2006/main">
  <p:tag name="KSO_WM_BEAUTIFY_FLAG" val=""/>
</p:tagLst>
</file>

<file path=ppt/tags/tag457.xml><?xml version="1.0" encoding="utf-8"?>
<p:tagLst xmlns:p="http://schemas.openxmlformats.org/presentationml/2006/main">
  <p:tag name="KSO_WM_BEAUTIFY_FLAG" val=""/>
</p:tagLst>
</file>

<file path=ppt/tags/tag458.xml><?xml version="1.0" encoding="utf-8"?>
<p:tagLst xmlns:p="http://schemas.openxmlformats.org/presentationml/2006/main">
  <p:tag name="KSO_WM_BEAUTIFY_FLAG" val=""/>
</p:tagLst>
</file>

<file path=ppt/tags/tag459.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60.xml><?xml version="1.0" encoding="utf-8"?>
<p:tagLst xmlns:p="http://schemas.openxmlformats.org/presentationml/2006/main">
  <p:tag name="KSO_WM_BEAUTIFY_FLAG" val=""/>
</p:tagLst>
</file>

<file path=ppt/tags/tag461.xml><?xml version="1.0" encoding="utf-8"?>
<p:tagLst xmlns:p="http://schemas.openxmlformats.org/presentationml/2006/main">
  <p:tag name="KSO_WM_BEAUTIFY_FLAG" val=""/>
</p:tagLst>
</file>

<file path=ppt/tags/tag462.xml><?xml version="1.0" encoding="utf-8"?>
<p:tagLst xmlns:p="http://schemas.openxmlformats.org/presentationml/2006/main">
  <p:tag name="KSO_WM_BEAUTIFY_FLAG" val=""/>
</p:tagLst>
</file>

<file path=ppt/tags/tag463.xml><?xml version="1.0" encoding="utf-8"?>
<p:tagLst xmlns:p="http://schemas.openxmlformats.org/presentationml/2006/main">
  <p:tag name="KSO_WM_BEAUTIFY_FLAG" val=""/>
</p:tagLst>
</file>

<file path=ppt/tags/tag464.xml><?xml version="1.0" encoding="utf-8"?>
<p:tagLst xmlns:p="http://schemas.openxmlformats.org/presentationml/2006/main">
  <p:tag name="KSO_WM_BEAUTIFY_FLAG" val=""/>
</p:tagLst>
</file>

<file path=ppt/tags/tag465.xml><?xml version="1.0" encoding="utf-8"?>
<p:tagLst xmlns:p="http://schemas.openxmlformats.org/presentationml/2006/main">
  <p:tag name="KSO_WM_BEAUTIFY_FLAG" val=""/>
</p:tagLst>
</file>

<file path=ppt/tags/tag466.xml><?xml version="1.0" encoding="utf-8"?>
<p:tagLst xmlns:p="http://schemas.openxmlformats.org/presentationml/2006/main">
  <p:tag name="KSO_WM_BEAUTIFY_FLAG" val=""/>
</p:tagLst>
</file>

<file path=ppt/tags/tag467.xml><?xml version="1.0" encoding="utf-8"?>
<p:tagLst xmlns:p="http://schemas.openxmlformats.org/presentationml/2006/main">
  <p:tag name="KSO_WM_BEAUTIFY_FLAG" val=""/>
</p:tagLst>
</file>

<file path=ppt/tags/tag468.xml><?xml version="1.0" encoding="utf-8"?>
<p:tagLst xmlns:p="http://schemas.openxmlformats.org/presentationml/2006/main">
  <p:tag name="KSO_WM_BEAUTIFY_FLAG" val=""/>
</p:tagLst>
</file>

<file path=ppt/tags/tag469.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70.xml><?xml version="1.0" encoding="utf-8"?>
<p:tagLst xmlns:p="http://schemas.openxmlformats.org/presentationml/2006/main">
  <p:tag name="KSO_WM_BEAUTIFY_FLAG" val=""/>
</p:tagLst>
</file>

<file path=ppt/tags/tag471.xml><?xml version="1.0" encoding="utf-8"?>
<p:tagLst xmlns:p="http://schemas.openxmlformats.org/presentationml/2006/main">
  <p:tag name="KSO_WM_BEAUTIFY_FLAG" val=""/>
</p:tagLst>
</file>

<file path=ppt/tags/tag472.xml><?xml version="1.0" encoding="utf-8"?>
<p:tagLst xmlns:p="http://schemas.openxmlformats.org/presentationml/2006/main">
  <p:tag name="KSO_WM_BEAUTIFY_FLAG" val=""/>
</p:tagLst>
</file>

<file path=ppt/tags/tag473.xml><?xml version="1.0" encoding="utf-8"?>
<p:tagLst xmlns:p="http://schemas.openxmlformats.org/presentationml/2006/main">
  <p:tag name="KSO_WM_BEAUTIFY_FLAG" val=""/>
</p:tagLst>
</file>

<file path=ppt/tags/tag474.xml><?xml version="1.0" encoding="utf-8"?>
<p:tagLst xmlns:p="http://schemas.openxmlformats.org/presentationml/2006/main">
  <p:tag name="KSO_WM_BEAUTIFY_FLAG" val=""/>
</p:tagLst>
</file>

<file path=ppt/tags/tag475.xml><?xml version="1.0" encoding="utf-8"?>
<p:tagLst xmlns:p="http://schemas.openxmlformats.org/presentationml/2006/main">
  <p:tag name="KSO_WM_BEAUTIFY_FLAG" val=""/>
</p:tagLst>
</file>

<file path=ppt/tags/tag476.xml><?xml version="1.0" encoding="utf-8"?>
<p:tagLst xmlns:p="http://schemas.openxmlformats.org/presentationml/2006/main">
  <p:tag name="KSO_WM_BEAUTIFY_FLAG" val=""/>
</p:tagLst>
</file>

<file path=ppt/tags/tag477.xml><?xml version="1.0" encoding="utf-8"?>
<p:tagLst xmlns:p="http://schemas.openxmlformats.org/presentationml/2006/main">
  <p:tag name="KSO_WM_BEAUTIFY_FLAG" val=""/>
</p:tagLst>
</file>

<file path=ppt/tags/tag478.xml><?xml version="1.0" encoding="utf-8"?>
<p:tagLst xmlns:p="http://schemas.openxmlformats.org/presentationml/2006/main">
  <p:tag name="KSO_WM_BEAUTIFY_FLAG" val=""/>
</p:tagLst>
</file>

<file path=ppt/tags/tag479.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80.xml><?xml version="1.0" encoding="utf-8"?>
<p:tagLst xmlns:p="http://schemas.openxmlformats.org/presentationml/2006/main">
  <p:tag name="KSO_WM_BEAUTIFY_FLAG" val=""/>
</p:tagLst>
</file>

<file path=ppt/tags/tag481.xml><?xml version="1.0" encoding="utf-8"?>
<p:tagLst xmlns:p="http://schemas.openxmlformats.org/presentationml/2006/main">
  <p:tag name="KSO_WM_BEAUTIFY_FLAG" val=""/>
</p:tagLst>
</file>

<file path=ppt/tags/tag482.xml><?xml version="1.0" encoding="utf-8"?>
<p:tagLst xmlns:p="http://schemas.openxmlformats.org/presentationml/2006/main">
  <p:tag name="KSO_WM_BEAUTIFY_FLAG" val=""/>
</p:tagLst>
</file>

<file path=ppt/tags/tag483.xml><?xml version="1.0" encoding="utf-8"?>
<p:tagLst xmlns:p="http://schemas.openxmlformats.org/presentationml/2006/main">
  <p:tag name="KSO_WM_BEAUTIFY_FLAG" val=""/>
</p:tagLst>
</file>

<file path=ppt/tags/tag484.xml><?xml version="1.0" encoding="utf-8"?>
<p:tagLst xmlns:p="http://schemas.openxmlformats.org/presentationml/2006/main">
  <p:tag name="KSO_WM_BEAUTIFY_FLAG" val=""/>
</p:tagLst>
</file>

<file path=ppt/tags/tag485.xml><?xml version="1.0" encoding="utf-8"?>
<p:tagLst xmlns:p="http://schemas.openxmlformats.org/presentationml/2006/main">
  <p:tag name="KSO_WM_BEAUTIFY_FLAG" val=""/>
</p:tagLst>
</file>

<file path=ppt/tags/tag486.xml><?xml version="1.0" encoding="utf-8"?>
<p:tagLst xmlns:p="http://schemas.openxmlformats.org/presentationml/2006/main">
  <p:tag name="KSO_WM_BEAUTIFY_FLAG" val=""/>
</p:tagLst>
</file>

<file path=ppt/tags/tag487.xml><?xml version="1.0" encoding="utf-8"?>
<p:tagLst xmlns:p="http://schemas.openxmlformats.org/presentationml/2006/main">
  <p:tag name="KSO_WM_BEAUTIFY_FLAG" val=""/>
</p:tagLst>
</file>

<file path=ppt/tags/tag488.xml><?xml version="1.0" encoding="utf-8"?>
<p:tagLst xmlns:p="http://schemas.openxmlformats.org/presentationml/2006/main">
  <p:tag name="KSO_WM_BEAUTIFY_FLAG" val=""/>
</p:tagLst>
</file>

<file path=ppt/tags/tag489.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490.xml><?xml version="1.0" encoding="utf-8"?>
<p:tagLst xmlns:p="http://schemas.openxmlformats.org/presentationml/2006/main">
  <p:tag name="KSO_WM_BEAUTIFY_FLAG" val=""/>
</p:tagLst>
</file>

<file path=ppt/tags/tag491.xml><?xml version="1.0" encoding="utf-8"?>
<p:tagLst xmlns:p="http://schemas.openxmlformats.org/presentationml/2006/main">
  <p:tag name="KSO_WM_BEAUTIFY_FLAG" val=""/>
</p:tagLst>
</file>

<file path=ppt/tags/tag492.xml><?xml version="1.0" encoding="utf-8"?>
<p:tagLst xmlns:p="http://schemas.openxmlformats.org/presentationml/2006/main">
  <p:tag name="KSO_WM_BEAUTIFY_FLAG" val=""/>
</p:tagLst>
</file>

<file path=ppt/tags/tag493.xml><?xml version="1.0" encoding="utf-8"?>
<p:tagLst xmlns:p="http://schemas.openxmlformats.org/presentationml/2006/main">
  <p:tag name="KSO_WM_BEAUTIFY_FLAG" val=""/>
</p:tagLst>
</file>

<file path=ppt/tags/tag494.xml><?xml version="1.0" encoding="utf-8"?>
<p:tagLst xmlns:p="http://schemas.openxmlformats.org/presentationml/2006/main">
  <p:tag name="KSO_WM_BEAUTIFY_FLAG" val=""/>
</p:tagLst>
</file>

<file path=ppt/tags/tag495.xml><?xml version="1.0" encoding="utf-8"?>
<p:tagLst xmlns:p="http://schemas.openxmlformats.org/presentationml/2006/main">
  <p:tag name="KSO_WM_BEAUTIFY_FLAG" val=""/>
</p:tagLst>
</file>

<file path=ppt/tags/tag496.xml><?xml version="1.0" encoding="utf-8"?>
<p:tagLst xmlns:p="http://schemas.openxmlformats.org/presentationml/2006/main">
  <p:tag name="KSO_WM_BEAUTIFY_FLAG" val=""/>
</p:tagLst>
</file>

<file path=ppt/tags/tag497.xml><?xml version="1.0" encoding="utf-8"?>
<p:tagLst xmlns:p="http://schemas.openxmlformats.org/presentationml/2006/main">
  <p:tag name="KSO_WM_BEAUTIFY_FLAG" val=""/>
</p:tagLst>
</file>

<file path=ppt/tags/tag498.xml><?xml version="1.0" encoding="utf-8"?>
<p:tagLst xmlns:p="http://schemas.openxmlformats.org/presentationml/2006/main">
  <p:tag name="KSO_WM_BEAUTIFY_FLAG" val=""/>
</p:tagLst>
</file>

<file path=ppt/tags/tag49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00.xml><?xml version="1.0" encoding="utf-8"?>
<p:tagLst xmlns:p="http://schemas.openxmlformats.org/presentationml/2006/main">
  <p:tag name="KSO_WM_BEAUTIFY_FLAG" val=""/>
</p:tagLst>
</file>

<file path=ppt/tags/tag501.xml><?xml version="1.0" encoding="utf-8"?>
<p:tagLst xmlns:p="http://schemas.openxmlformats.org/presentationml/2006/main">
  <p:tag name="KSO_WM_BEAUTIFY_FLAG" val=""/>
</p:tagLst>
</file>

<file path=ppt/tags/tag502.xml><?xml version="1.0" encoding="utf-8"?>
<p:tagLst xmlns:p="http://schemas.openxmlformats.org/presentationml/2006/main">
  <p:tag name="KSO_WM_BEAUTIFY_FLAG" val=""/>
</p:tagLst>
</file>

<file path=ppt/tags/tag503.xml><?xml version="1.0" encoding="utf-8"?>
<p:tagLst xmlns:p="http://schemas.openxmlformats.org/presentationml/2006/main">
  <p:tag name="KSO_WM_BEAUTIFY_FLAG" val=""/>
</p:tagLst>
</file>

<file path=ppt/tags/tag504.xml><?xml version="1.0" encoding="utf-8"?>
<p:tagLst xmlns:p="http://schemas.openxmlformats.org/presentationml/2006/main">
  <p:tag name="KSO_WM_BEAUTIFY_FLAG" val=""/>
</p:tagLst>
</file>

<file path=ppt/tags/tag505.xml><?xml version="1.0" encoding="utf-8"?>
<p:tagLst xmlns:p="http://schemas.openxmlformats.org/presentationml/2006/main">
  <p:tag name="KSO_WM_BEAUTIFY_FLAG" val=""/>
</p:tagLst>
</file>

<file path=ppt/tags/tag506.xml><?xml version="1.0" encoding="utf-8"?>
<p:tagLst xmlns:p="http://schemas.openxmlformats.org/presentationml/2006/main">
  <p:tag name="KSO_WM_BEAUTIFY_FLAG" val=""/>
</p:tagLst>
</file>

<file path=ppt/tags/tag507.xml><?xml version="1.0" encoding="utf-8"?>
<p:tagLst xmlns:p="http://schemas.openxmlformats.org/presentationml/2006/main">
  <p:tag name="KSO_WM_BEAUTIFY_FLAG" val=""/>
</p:tagLst>
</file>

<file path=ppt/tags/tag508.xml><?xml version="1.0" encoding="utf-8"?>
<p:tagLst xmlns:p="http://schemas.openxmlformats.org/presentationml/2006/main">
  <p:tag name="KSO_WM_BEAUTIFY_FLAG" val=""/>
</p:tagLst>
</file>

<file path=ppt/tags/tag509.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10.xml><?xml version="1.0" encoding="utf-8"?>
<p:tagLst xmlns:p="http://schemas.openxmlformats.org/presentationml/2006/main">
  <p:tag name="KSO_WM_BEAUTIFY_FLAG" val=""/>
</p:tagLst>
</file>

<file path=ppt/tags/tag511.xml><?xml version="1.0" encoding="utf-8"?>
<p:tagLst xmlns:p="http://schemas.openxmlformats.org/presentationml/2006/main">
  <p:tag name="KSO_WM_BEAUTIFY_FLAG" val=""/>
</p:tagLst>
</file>

<file path=ppt/tags/tag512.xml><?xml version="1.0" encoding="utf-8"?>
<p:tagLst xmlns:p="http://schemas.openxmlformats.org/presentationml/2006/main">
  <p:tag name="KSO_WM_BEAUTIFY_FLAG" val=""/>
</p:tagLst>
</file>

<file path=ppt/tags/tag513.xml><?xml version="1.0" encoding="utf-8"?>
<p:tagLst xmlns:p="http://schemas.openxmlformats.org/presentationml/2006/main">
  <p:tag name="KSO_WM_BEAUTIFY_FLAG" val=""/>
</p:tagLst>
</file>

<file path=ppt/tags/tag514.xml><?xml version="1.0" encoding="utf-8"?>
<p:tagLst xmlns:p="http://schemas.openxmlformats.org/presentationml/2006/main">
  <p:tag name="KSO_WM_BEAUTIFY_FLAG" val=""/>
</p:tagLst>
</file>

<file path=ppt/tags/tag515.xml><?xml version="1.0" encoding="utf-8"?>
<p:tagLst xmlns:p="http://schemas.openxmlformats.org/presentationml/2006/main">
  <p:tag name="KSO_WM_BEAUTIFY_FLAG" val=""/>
</p:tagLst>
</file>

<file path=ppt/tags/tag516.xml><?xml version="1.0" encoding="utf-8"?>
<p:tagLst xmlns:p="http://schemas.openxmlformats.org/presentationml/2006/main">
  <p:tag name="KSO_WM_BEAUTIFY_FLAG" val=""/>
</p:tagLst>
</file>

<file path=ppt/tags/tag517.xml><?xml version="1.0" encoding="utf-8"?>
<p:tagLst xmlns:p="http://schemas.openxmlformats.org/presentationml/2006/main">
  <p:tag name="KSO_WM_BEAUTIFY_FLAG" val=""/>
</p:tagLst>
</file>

<file path=ppt/tags/tag518.xml><?xml version="1.0" encoding="utf-8"?>
<p:tagLst xmlns:p="http://schemas.openxmlformats.org/presentationml/2006/main">
  <p:tag name="KSO_WM_BEAUTIFY_FLAG" val=""/>
</p:tagLst>
</file>

<file path=ppt/tags/tag519.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20.xml><?xml version="1.0" encoding="utf-8"?>
<p:tagLst xmlns:p="http://schemas.openxmlformats.org/presentationml/2006/main">
  <p:tag name="KSO_WM_BEAUTIFY_FLAG" val=""/>
</p:tagLst>
</file>

<file path=ppt/tags/tag521.xml><?xml version="1.0" encoding="utf-8"?>
<p:tagLst xmlns:p="http://schemas.openxmlformats.org/presentationml/2006/main">
  <p:tag name="KSO_WM_BEAUTIFY_FLAG" val=""/>
</p:tagLst>
</file>

<file path=ppt/tags/tag522.xml><?xml version="1.0" encoding="utf-8"?>
<p:tagLst xmlns:p="http://schemas.openxmlformats.org/presentationml/2006/main">
  <p:tag name="KSO_WM_BEAUTIFY_FLAG" val=""/>
</p:tagLst>
</file>

<file path=ppt/tags/tag523.xml><?xml version="1.0" encoding="utf-8"?>
<p:tagLst xmlns:p="http://schemas.openxmlformats.org/presentationml/2006/main">
  <p:tag name="KSO_WM_BEAUTIFY_FLAG" val=""/>
</p:tagLst>
</file>

<file path=ppt/tags/tag524.xml><?xml version="1.0" encoding="utf-8"?>
<p:tagLst xmlns:p="http://schemas.openxmlformats.org/presentationml/2006/main">
  <p:tag name="KSO_WM_BEAUTIFY_FLAG" val=""/>
</p:tagLst>
</file>

<file path=ppt/tags/tag525.xml><?xml version="1.0" encoding="utf-8"?>
<p:tagLst xmlns:p="http://schemas.openxmlformats.org/presentationml/2006/main">
  <p:tag name="KSO_WM_BEAUTIFY_FLAG" val=""/>
</p:tagLst>
</file>

<file path=ppt/tags/tag526.xml><?xml version="1.0" encoding="utf-8"?>
<p:tagLst xmlns:p="http://schemas.openxmlformats.org/presentationml/2006/main">
  <p:tag name="KSO_WM_BEAUTIFY_FLAG" val=""/>
</p:tagLst>
</file>

<file path=ppt/tags/tag527.xml><?xml version="1.0" encoding="utf-8"?>
<p:tagLst xmlns:p="http://schemas.openxmlformats.org/presentationml/2006/main">
  <p:tag name="KSO_WM_BEAUTIFY_FLAG" val=""/>
</p:tagLst>
</file>

<file path=ppt/tags/tag528.xml><?xml version="1.0" encoding="utf-8"?>
<p:tagLst xmlns:p="http://schemas.openxmlformats.org/presentationml/2006/main">
  <p:tag name="KSO_WM_BEAUTIFY_FLAG" val=""/>
</p:tagLst>
</file>

<file path=ppt/tags/tag529.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30.xml><?xml version="1.0" encoding="utf-8"?>
<p:tagLst xmlns:p="http://schemas.openxmlformats.org/presentationml/2006/main">
  <p:tag name="KSO_WM_BEAUTIFY_FLAG" val=""/>
</p:tagLst>
</file>

<file path=ppt/tags/tag531.xml><?xml version="1.0" encoding="utf-8"?>
<p:tagLst xmlns:p="http://schemas.openxmlformats.org/presentationml/2006/main">
  <p:tag name="KSO_WM_BEAUTIFY_FLAG" val=""/>
</p:tagLst>
</file>

<file path=ppt/tags/tag532.xml><?xml version="1.0" encoding="utf-8"?>
<p:tagLst xmlns:p="http://schemas.openxmlformats.org/presentationml/2006/main">
  <p:tag name="KSO_WM_BEAUTIFY_FLAG" val=""/>
</p:tagLst>
</file>

<file path=ppt/tags/tag533.xml><?xml version="1.0" encoding="utf-8"?>
<p:tagLst xmlns:p="http://schemas.openxmlformats.org/presentationml/2006/main">
  <p:tag name="KSO_WM_BEAUTIFY_FLAG" val=""/>
</p:tagLst>
</file>

<file path=ppt/tags/tag534.xml><?xml version="1.0" encoding="utf-8"?>
<p:tagLst xmlns:p="http://schemas.openxmlformats.org/presentationml/2006/main">
  <p:tag name="KSO_WM_BEAUTIFY_FLAG" val=""/>
</p:tagLst>
</file>

<file path=ppt/tags/tag535.xml><?xml version="1.0" encoding="utf-8"?>
<p:tagLst xmlns:p="http://schemas.openxmlformats.org/presentationml/2006/main">
  <p:tag name="KSO_WM_BEAUTIFY_FLAG" val=""/>
</p:tagLst>
</file>

<file path=ppt/tags/tag536.xml><?xml version="1.0" encoding="utf-8"?>
<p:tagLst xmlns:p="http://schemas.openxmlformats.org/presentationml/2006/main">
  <p:tag name="KSO_WM_BEAUTIFY_FLAG" val=""/>
</p:tagLst>
</file>

<file path=ppt/tags/tag537.xml><?xml version="1.0" encoding="utf-8"?>
<p:tagLst xmlns:p="http://schemas.openxmlformats.org/presentationml/2006/main">
  <p:tag name="KSO_WM_BEAUTIFY_FLAG" val=""/>
</p:tagLst>
</file>

<file path=ppt/tags/tag538.xml><?xml version="1.0" encoding="utf-8"?>
<p:tagLst xmlns:p="http://schemas.openxmlformats.org/presentationml/2006/main">
  <p:tag name="KSO_WM_BEAUTIFY_FLAG" val=""/>
</p:tagLst>
</file>

<file path=ppt/tags/tag539.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40.xml><?xml version="1.0" encoding="utf-8"?>
<p:tagLst xmlns:p="http://schemas.openxmlformats.org/presentationml/2006/main">
  <p:tag name="KSO_WM_BEAUTIFY_FLAG" val=""/>
</p:tagLst>
</file>

<file path=ppt/tags/tag541.xml><?xml version="1.0" encoding="utf-8"?>
<p:tagLst xmlns:p="http://schemas.openxmlformats.org/presentationml/2006/main">
  <p:tag name="KSO_WM_BEAUTIFY_FLAG" val=""/>
</p:tagLst>
</file>

<file path=ppt/tags/tag542.xml><?xml version="1.0" encoding="utf-8"?>
<p:tagLst xmlns:p="http://schemas.openxmlformats.org/presentationml/2006/main">
  <p:tag name="KSO_WM_BEAUTIFY_FLAG" val=""/>
</p:tagLst>
</file>

<file path=ppt/tags/tag543.xml><?xml version="1.0" encoding="utf-8"?>
<p:tagLst xmlns:p="http://schemas.openxmlformats.org/presentationml/2006/main">
  <p:tag name="KSO_WM_BEAUTIFY_FLAG" val=""/>
</p:tagLst>
</file>

<file path=ppt/tags/tag544.xml><?xml version="1.0" encoding="utf-8"?>
<p:tagLst xmlns:p="http://schemas.openxmlformats.org/presentationml/2006/main">
  <p:tag name="KSO_WM_BEAUTIFY_FLAG" val=""/>
</p:tagLst>
</file>

<file path=ppt/tags/tag545.xml><?xml version="1.0" encoding="utf-8"?>
<p:tagLst xmlns:p="http://schemas.openxmlformats.org/presentationml/2006/main">
  <p:tag name="KSO_WM_BEAUTIFY_FLAG" val=""/>
</p:tagLst>
</file>

<file path=ppt/tags/tag546.xml><?xml version="1.0" encoding="utf-8"?>
<p:tagLst xmlns:p="http://schemas.openxmlformats.org/presentationml/2006/main">
  <p:tag name="KSO_WM_BEAUTIFY_FLAG" val=""/>
</p:tagLst>
</file>

<file path=ppt/tags/tag547.xml><?xml version="1.0" encoding="utf-8"?>
<p:tagLst xmlns:p="http://schemas.openxmlformats.org/presentationml/2006/main">
  <p:tag name="KSO_WM_BEAUTIFY_FLAG" val=""/>
</p:tagLst>
</file>

<file path=ppt/tags/tag548.xml><?xml version="1.0" encoding="utf-8"?>
<p:tagLst xmlns:p="http://schemas.openxmlformats.org/presentationml/2006/main">
  <p:tag name="KSO_WM_BEAUTIFY_FLAG" val=""/>
</p:tagLst>
</file>

<file path=ppt/tags/tag549.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50.xml><?xml version="1.0" encoding="utf-8"?>
<p:tagLst xmlns:p="http://schemas.openxmlformats.org/presentationml/2006/main">
  <p:tag name="KSO_WM_BEAUTIFY_FLAG" val=""/>
</p:tagLst>
</file>

<file path=ppt/tags/tag551.xml><?xml version="1.0" encoding="utf-8"?>
<p:tagLst xmlns:p="http://schemas.openxmlformats.org/presentationml/2006/main">
  <p:tag name="KSO_WM_BEAUTIFY_FLAG" val=""/>
</p:tagLst>
</file>

<file path=ppt/tags/tag552.xml><?xml version="1.0" encoding="utf-8"?>
<p:tagLst xmlns:p="http://schemas.openxmlformats.org/presentationml/2006/main">
  <p:tag name="KSO_WM_BEAUTIFY_FLAG" val=""/>
</p:tagLst>
</file>

<file path=ppt/tags/tag553.xml><?xml version="1.0" encoding="utf-8"?>
<p:tagLst xmlns:p="http://schemas.openxmlformats.org/presentationml/2006/main">
  <p:tag name="KSO_WM_BEAUTIFY_FLAG" val=""/>
</p:tagLst>
</file>

<file path=ppt/tags/tag554.xml><?xml version="1.0" encoding="utf-8"?>
<p:tagLst xmlns:p="http://schemas.openxmlformats.org/presentationml/2006/main">
  <p:tag name="KSO_WM_BEAUTIFY_FLAG" val=""/>
</p:tagLst>
</file>

<file path=ppt/tags/tag555.xml><?xml version="1.0" encoding="utf-8"?>
<p:tagLst xmlns:p="http://schemas.openxmlformats.org/presentationml/2006/main">
  <p:tag name="KSO_WM_BEAUTIFY_FLAG" val=""/>
</p:tagLst>
</file>

<file path=ppt/tags/tag556.xml><?xml version="1.0" encoding="utf-8"?>
<p:tagLst xmlns:p="http://schemas.openxmlformats.org/presentationml/2006/main">
  <p:tag name="KSO_WM_BEAUTIFY_FLAG" val=""/>
</p:tagLst>
</file>

<file path=ppt/tags/tag557.xml><?xml version="1.0" encoding="utf-8"?>
<p:tagLst xmlns:p="http://schemas.openxmlformats.org/presentationml/2006/main">
  <p:tag name="KSO_WM_BEAUTIFY_FLAG" val=""/>
</p:tagLst>
</file>

<file path=ppt/tags/tag558.xml><?xml version="1.0" encoding="utf-8"?>
<p:tagLst xmlns:p="http://schemas.openxmlformats.org/presentationml/2006/main">
  <p:tag name="KSO_WM_BEAUTIFY_FLAG" val=""/>
</p:tagLst>
</file>

<file path=ppt/tags/tag559.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60.xml><?xml version="1.0" encoding="utf-8"?>
<p:tagLst xmlns:p="http://schemas.openxmlformats.org/presentationml/2006/main">
  <p:tag name="KSO_WM_BEAUTIFY_FLAG" val=""/>
</p:tagLst>
</file>

<file path=ppt/tags/tag561.xml><?xml version="1.0" encoding="utf-8"?>
<p:tagLst xmlns:p="http://schemas.openxmlformats.org/presentationml/2006/main">
  <p:tag name="KSO_WM_BEAUTIFY_FLAG" val=""/>
</p:tagLst>
</file>

<file path=ppt/tags/tag562.xml><?xml version="1.0" encoding="utf-8"?>
<p:tagLst xmlns:p="http://schemas.openxmlformats.org/presentationml/2006/main">
  <p:tag name="KSO_WM_BEAUTIFY_FLAG" val=""/>
</p:tagLst>
</file>

<file path=ppt/tags/tag563.xml><?xml version="1.0" encoding="utf-8"?>
<p:tagLst xmlns:p="http://schemas.openxmlformats.org/presentationml/2006/main">
  <p:tag name="KSO_WM_BEAUTIFY_FLAG" val=""/>
</p:tagLst>
</file>

<file path=ppt/tags/tag564.xml><?xml version="1.0" encoding="utf-8"?>
<p:tagLst xmlns:p="http://schemas.openxmlformats.org/presentationml/2006/main">
  <p:tag name="KSO_WM_BEAUTIFY_FLAG" val=""/>
</p:tagLst>
</file>

<file path=ppt/tags/tag565.xml><?xml version="1.0" encoding="utf-8"?>
<p:tagLst xmlns:p="http://schemas.openxmlformats.org/presentationml/2006/main">
  <p:tag name="KSO_WM_BEAUTIFY_FLAG" val=""/>
</p:tagLst>
</file>

<file path=ppt/tags/tag566.xml><?xml version="1.0" encoding="utf-8"?>
<p:tagLst xmlns:p="http://schemas.openxmlformats.org/presentationml/2006/main">
  <p:tag name="KSO_WM_BEAUTIFY_FLAG" val=""/>
</p:tagLst>
</file>

<file path=ppt/tags/tag567.xml><?xml version="1.0" encoding="utf-8"?>
<p:tagLst xmlns:p="http://schemas.openxmlformats.org/presentationml/2006/main">
  <p:tag name="KSO_WM_BEAUTIFY_FLAG" val=""/>
</p:tagLst>
</file>

<file path=ppt/tags/tag568.xml><?xml version="1.0" encoding="utf-8"?>
<p:tagLst xmlns:p="http://schemas.openxmlformats.org/presentationml/2006/main">
  <p:tag name="KSO_WM_BEAUTIFY_FLAG" val=""/>
</p:tagLst>
</file>

<file path=ppt/tags/tag569.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70.xml><?xml version="1.0" encoding="utf-8"?>
<p:tagLst xmlns:p="http://schemas.openxmlformats.org/presentationml/2006/main">
  <p:tag name="KSO_WM_BEAUTIFY_FLAG" val=""/>
</p:tagLst>
</file>

<file path=ppt/tags/tag571.xml><?xml version="1.0" encoding="utf-8"?>
<p:tagLst xmlns:p="http://schemas.openxmlformats.org/presentationml/2006/main">
  <p:tag name="KSO_WM_BEAUTIFY_FLAG" val=""/>
</p:tagLst>
</file>

<file path=ppt/tags/tag572.xml><?xml version="1.0" encoding="utf-8"?>
<p:tagLst xmlns:p="http://schemas.openxmlformats.org/presentationml/2006/main">
  <p:tag name="KSO_WM_BEAUTIFY_FLAG" val=""/>
</p:tagLst>
</file>

<file path=ppt/tags/tag573.xml><?xml version="1.0" encoding="utf-8"?>
<p:tagLst xmlns:p="http://schemas.openxmlformats.org/presentationml/2006/main">
  <p:tag name="KSO_WM_BEAUTIFY_FLAG" val=""/>
</p:tagLst>
</file>

<file path=ppt/tags/tag574.xml><?xml version="1.0" encoding="utf-8"?>
<p:tagLst xmlns:p="http://schemas.openxmlformats.org/presentationml/2006/main">
  <p:tag name="KSO_WM_BEAUTIFY_FLAG" val=""/>
</p:tagLst>
</file>

<file path=ppt/tags/tag575.xml><?xml version="1.0" encoding="utf-8"?>
<p:tagLst xmlns:p="http://schemas.openxmlformats.org/presentationml/2006/main">
  <p:tag name="KSO_WM_BEAUTIFY_FLAG" val=""/>
</p:tagLst>
</file>

<file path=ppt/tags/tag576.xml><?xml version="1.0" encoding="utf-8"?>
<p:tagLst xmlns:p="http://schemas.openxmlformats.org/presentationml/2006/main">
  <p:tag name="KSO_WM_BEAUTIFY_FLAG" val=""/>
</p:tagLst>
</file>

<file path=ppt/tags/tag577.xml><?xml version="1.0" encoding="utf-8"?>
<p:tagLst xmlns:p="http://schemas.openxmlformats.org/presentationml/2006/main">
  <p:tag name="KSO_WM_BEAUTIFY_FLAG" val=""/>
</p:tagLst>
</file>

<file path=ppt/tags/tag578.xml><?xml version="1.0" encoding="utf-8"?>
<p:tagLst xmlns:p="http://schemas.openxmlformats.org/presentationml/2006/main">
  <p:tag name="KSO_WM_BEAUTIFY_FLAG" val=""/>
</p:tagLst>
</file>

<file path=ppt/tags/tag579.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80.xml><?xml version="1.0" encoding="utf-8"?>
<p:tagLst xmlns:p="http://schemas.openxmlformats.org/presentationml/2006/main">
  <p:tag name="KSO_WM_BEAUTIFY_FLAG" val=""/>
</p:tagLst>
</file>

<file path=ppt/tags/tag581.xml><?xml version="1.0" encoding="utf-8"?>
<p:tagLst xmlns:p="http://schemas.openxmlformats.org/presentationml/2006/main">
  <p:tag name="KSO_WM_BEAUTIFY_FLAG" val=""/>
</p:tagLst>
</file>

<file path=ppt/tags/tag582.xml><?xml version="1.0" encoding="utf-8"?>
<p:tagLst xmlns:p="http://schemas.openxmlformats.org/presentationml/2006/main">
  <p:tag name="KSO_WM_BEAUTIFY_FLAG" val=""/>
</p:tagLst>
</file>

<file path=ppt/tags/tag583.xml><?xml version="1.0" encoding="utf-8"?>
<p:tagLst xmlns:p="http://schemas.openxmlformats.org/presentationml/2006/main">
  <p:tag name="KSO_WM_BEAUTIFY_FLAG" val=""/>
</p:tagLst>
</file>

<file path=ppt/tags/tag584.xml><?xml version="1.0" encoding="utf-8"?>
<p:tagLst xmlns:p="http://schemas.openxmlformats.org/presentationml/2006/main">
  <p:tag name="KSO_WM_BEAUTIFY_FLAG" val=""/>
</p:tagLst>
</file>

<file path=ppt/tags/tag585.xml><?xml version="1.0" encoding="utf-8"?>
<p:tagLst xmlns:p="http://schemas.openxmlformats.org/presentationml/2006/main">
  <p:tag name="KSO_WM_BEAUTIFY_FLAG" val=""/>
</p:tagLst>
</file>

<file path=ppt/tags/tag586.xml><?xml version="1.0" encoding="utf-8"?>
<p:tagLst xmlns:p="http://schemas.openxmlformats.org/presentationml/2006/main">
  <p:tag name="KSO_WM_BEAUTIFY_FLAG" val=""/>
</p:tagLst>
</file>

<file path=ppt/tags/tag587.xml><?xml version="1.0" encoding="utf-8"?>
<p:tagLst xmlns:p="http://schemas.openxmlformats.org/presentationml/2006/main">
  <p:tag name="KSO_WM_BEAUTIFY_FLAG" val=""/>
</p:tagLst>
</file>

<file path=ppt/tags/tag588.xml><?xml version="1.0" encoding="utf-8"?>
<p:tagLst xmlns:p="http://schemas.openxmlformats.org/presentationml/2006/main">
  <p:tag name="KSO_WM_BEAUTIFY_FLAG" val=""/>
</p:tagLst>
</file>

<file path=ppt/tags/tag589.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590.xml><?xml version="1.0" encoding="utf-8"?>
<p:tagLst xmlns:p="http://schemas.openxmlformats.org/presentationml/2006/main">
  <p:tag name="KSO_WM_BEAUTIFY_FLAG" val=""/>
</p:tagLst>
</file>

<file path=ppt/tags/tag591.xml><?xml version="1.0" encoding="utf-8"?>
<p:tagLst xmlns:p="http://schemas.openxmlformats.org/presentationml/2006/main">
  <p:tag name="KSO_WM_BEAUTIFY_FLAG" val=""/>
</p:tagLst>
</file>

<file path=ppt/tags/tag592.xml><?xml version="1.0" encoding="utf-8"?>
<p:tagLst xmlns:p="http://schemas.openxmlformats.org/presentationml/2006/main">
  <p:tag name="KSO_WM_BEAUTIFY_FLAG" val=""/>
</p:tagLst>
</file>

<file path=ppt/tags/tag593.xml><?xml version="1.0" encoding="utf-8"?>
<p:tagLst xmlns:p="http://schemas.openxmlformats.org/presentationml/2006/main">
  <p:tag name="KSO_WM_BEAUTIFY_FLAG" val=""/>
</p:tagLst>
</file>

<file path=ppt/tags/tag594.xml><?xml version="1.0" encoding="utf-8"?>
<p:tagLst xmlns:p="http://schemas.openxmlformats.org/presentationml/2006/main">
  <p:tag name="KSO_WM_BEAUTIFY_FLAG" val=""/>
</p:tagLst>
</file>

<file path=ppt/tags/tag595.xml><?xml version="1.0" encoding="utf-8"?>
<p:tagLst xmlns:p="http://schemas.openxmlformats.org/presentationml/2006/main">
  <p:tag name="KSO_WM_BEAUTIFY_FLAG" val=""/>
</p:tagLst>
</file>

<file path=ppt/tags/tag596.xml><?xml version="1.0" encoding="utf-8"?>
<p:tagLst xmlns:p="http://schemas.openxmlformats.org/presentationml/2006/main">
  <p:tag name="KSO_WM_BEAUTIFY_FLAG" val=""/>
</p:tagLst>
</file>

<file path=ppt/tags/tag597.xml><?xml version="1.0" encoding="utf-8"?>
<p:tagLst xmlns:p="http://schemas.openxmlformats.org/presentationml/2006/main">
  <p:tag name="KSO_WM_BEAUTIFY_FLAG" val=""/>
</p:tagLst>
</file>

<file path=ppt/tags/tag598.xml><?xml version="1.0" encoding="utf-8"?>
<p:tagLst xmlns:p="http://schemas.openxmlformats.org/presentationml/2006/main">
  <p:tag name="KSO_WM_BEAUTIFY_FLAG" val=""/>
</p:tagLst>
</file>

<file path=ppt/tags/tag59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00.xml><?xml version="1.0" encoding="utf-8"?>
<p:tagLst xmlns:p="http://schemas.openxmlformats.org/presentationml/2006/main">
  <p:tag name="KSO_WM_BEAUTIFY_FLAG" val=""/>
</p:tagLst>
</file>

<file path=ppt/tags/tag601.xml><?xml version="1.0" encoding="utf-8"?>
<p:tagLst xmlns:p="http://schemas.openxmlformats.org/presentationml/2006/main">
  <p:tag name="KSO_WM_BEAUTIFY_FLAG" val=""/>
</p:tagLst>
</file>

<file path=ppt/tags/tag602.xml><?xml version="1.0" encoding="utf-8"?>
<p:tagLst xmlns:p="http://schemas.openxmlformats.org/presentationml/2006/main">
  <p:tag name="KSO_WM_BEAUTIFY_FLAG" val=""/>
</p:tagLst>
</file>

<file path=ppt/tags/tag603.xml><?xml version="1.0" encoding="utf-8"?>
<p:tagLst xmlns:p="http://schemas.openxmlformats.org/presentationml/2006/main">
  <p:tag name="KSO_WM_BEAUTIFY_FLAG" val=""/>
</p:tagLst>
</file>

<file path=ppt/tags/tag604.xml><?xml version="1.0" encoding="utf-8"?>
<p:tagLst xmlns:p="http://schemas.openxmlformats.org/presentationml/2006/main">
  <p:tag name="KSO_WM_BEAUTIFY_FLAG" val=""/>
</p:tagLst>
</file>

<file path=ppt/tags/tag605.xml><?xml version="1.0" encoding="utf-8"?>
<p:tagLst xmlns:p="http://schemas.openxmlformats.org/presentationml/2006/main">
  <p:tag name="KSO_WM_BEAUTIFY_FLAG" val=""/>
</p:tagLst>
</file>

<file path=ppt/tags/tag606.xml><?xml version="1.0" encoding="utf-8"?>
<p:tagLst xmlns:p="http://schemas.openxmlformats.org/presentationml/2006/main">
  <p:tag name="KSO_WM_BEAUTIFY_FLAG" val=""/>
</p:tagLst>
</file>

<file path=ppt/tags/tag607.xml><?xml version="1.0" encoding="utf-8"?>
<p:tagLst xmlns:p="http://schemas.openxmlformats.org/presentationml/2006/main">
  <p:tag name="KSO_WM_BEAUTIFY_FLAG" val=""/>
</p:tagLst>
</file>

<file path=ppt/tags/tag608.xml><?xml version="1.0" encoding="utf-8"?>
<p:tagLst xmlns:p="http://schemas.openxmlformats.org/presentationml/2006/main">
  <p:tag name="KSO_WM_BEAUTIFY_FLAG" val=""/>
</p:tagLst>
</file>

<file path=ppt/tags/tag609.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10.xml><?xml version="1.0" encoding="utf-8"?>
<p:tagLst xmlns:p="http://schemas.openxmlformats.org/presentationml/2006/main">
  <p:tag name="KSO_WM_BEAUTIFY_FLAG" val=""/>
</p:tagLst>
</file>

<file path=ppt/tags/tag611.xml><?xml version="1.0" encoding="utf-8"?>
<p:tagLst xmlns:p="http://schemas.openxmlformats.org/presentationml/2006/main">
  <p:tag name="KSO_WM_BEAUTIFY_FLAG" val=""/>
</p:tagLst>
</file>

<file path=ppt/tags/tag612.xml><?xml version="1.0" encoding="utf-8"?>
<p:tagLst xmlns:p="http://schemas.openxmlformats.org/presentationml/2006/main">
  <p:tag name="KSO_WM_BEAUTIFY_FLAG" val=""/>
</p:tagLst>
</file>

<file path=ppt/tags/tag613.xml><?xml version="1.0" encoding="utf-8"?>
<p:tagLst xmlns:p="http://schemas.openxmlformats.org/presentationml/2006/main">
  <p:tag name="KSO_WM_BEAUTIFY_FLAG" val=""/>
</p:tagLst>
</file>

<file path=ppt/tags/tag614.xml><?xml version="1.0" encoding="utf-8"?>
<p:tagLst xmlns:p="http://schemas.openxmlformats.org/presentationml/2006/main">
  <p:tag name="KSO_WM_BEAUTIFY_FLAG" val=""/>
</p:tagLst>
</file>

<file path=ppt/tags/tag615.xml><?xml version="1.0" encoding="utf-8"?>
<p:tagLst xmlns:p="http://schemas.openxmlformats.org/presentationml/2006/main">
  <p:tag name="KSO_WM_BEAUTIFY_FLAG" val=""/>
</p:tagLst>
</file>

<file path=ppt/tags/tag616.xml><?xml version="1.0" encoding="utf-8"?>
<p:tagLst xmlns:p="http://schemas.openxmlformats.org/presentationml/2006/main">
  <p:tag name="KSO_WM_BEAUTIFY_FLAG" val=""/>
</p:tagLst>
</file>

<file path=ppt/tags/tag617.xml><?xml version="1.0" encoding="utf-8"?>
<p:tagLst xmlns:p="http://schemas.openxmlformats.org/presentationml/2006/main">
  <p:tag name="KSO_WM_BEAUTIFY_FLAG" val=""/>
</p:tagLst>
</file>

<file path=ppt/tags/tag618.xml><?xml version="1.0" encoding="utf-8"?>
<p:tagLst xmlns:p="http://schemas.openxmlformats.org/presentationml/2006/main">
  <p:tag name="KSO_WM_BEAUTIFY_FLAG" val=""/>
</p:tagLst>
</file>

<file path=ppt/tags/tag619.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20.xml><?xml version="1.0" encoding="utf-8"?>
<p:tagLst xmlns:p="http://schemas.openxmlformats.org/presentationml/2006/main">
  <p:tag name="KSO_WM_BEAUTIFY_FLAG" val=""/>
</p:tagLst>
</file>

<file path=ppt/tags/tag621.xml><?xml version="1.0" encoding="utf-8"?>
<p:tagLst xmlns:p="http://schemas.openxmlformats.org/presentationml/2006/main">
  <p:tag name="KSO_WM_BEAUTIFY_FLAG" val=""/>
</p:tagLst>
</file>

<file path=ppt/tags/tag622.xml><?xml version="1.0" encoding="utf-8"?>
<p:tagLst xmlns:p="http://schemas.openxmlformats.org/presentationml/2006/main">
  <p:tag name="KSO_WM_BEAUTIFY_FLAG" val=""/>
</p:tagLst>
</file>

<file path=ppt/tags/tag623.xml><?xml version="1.0" encoding="utf-8"?>
<p:tagLst xmlns:p="http://schemas.openxmlformats.org/presentationml/2006/main">
  <p:tag name="KSO_WM_BEAUTIFY_FLAG" val=""/>
</p:tagLst>
</file>

<file path=ppt/tags/tag624.xml><?xml version="1.0" encoding="utf-8"?>
<p:tagLst xmlns:p="http://schemas.openxmlformats.org/presentationml/2006/main">
  <p:tag name="KSO_WM_BEAUTIFY_FLAG" val=""/>
</p:tagLst>
</file>

<file path=ppt/tags/tag625.xml><?xml version="1.0" encoding="utf-8"?>
<p:tagLst xmlns:p="http://schemas.openxmlformats.org/presentationml/2006/main">
  <p:tag name="KSO_WM_BEAUTIFY_FLAG" val=""/>
</p:tagLst>
</file>

<file path=ppt/tags/tag626.xml><?xml version="1.0" encoding="utf-8"?>
<p:tagLst xmlns:p="http://schemas.openxmlformats.org/presentationml/2006/main">
  <p:tag name="KSO_WM_BEAUTIFY_FLAG" val=""/>
</p:tagLst>
</file>

<file path=ppt/tags/tag627.xml><?xml version="1.0" encoding="utf-8"?>
<p:tagLst xmlns:p="http://schemas.openxmlformats.org/presentationml/2006/main">
  <p:tag name="KSO_WM_BEAUTIFY_FLAG" val=""/>
</p:tagLst>
</file>

<file path=ppt/tags/tag628.xml><?xml version="1.0" encoding="utf-8"?>
<p:tagLst xmlns:p="http://schemas.openxmlformats.org/presentationml/2006/main">
  <p:tag name="KSO_WM_BEAUTIFY_FLAG" val=""/>
</p:tagLst>
</file>

<file path=ppt/tags/tag629.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30.xml><?xml version="1.0" encoding="utf-8"?>
<p:tagLst xmlns:p="http://schemas.openxmlformats.org/presentationml/2006/main">
  <p:tag name="KSO_WM_BEAUTIFY_FLAG" val=""/>
</p:tagLst>
</file>

<file path=ppt/tags/tag631.xml><?xml version="1.0" encoding="utf-8"?>
<p:tagLst xmlns:p="http://schemas.openxmlformats.org/presentationml/2006/main">
  <p:tag name="KSO_WM_BEAUTIFY_FLAG" val=""/>
</p:tagLst>
</file>

<file path=ppt/tags/tag632.xml><?xml version="1.0" encoding="utf-8"?>
<p:tagLst xmlns:p="http://schemas.openxmlformats.org/presentationml/2006/main">
  <p:tag name="KSO_WM_BEAUTIFY_FLAG" val=""/>
</p:tagLst>
</file>

<file path=ppt/tags/tag633.xml><?xml version="1.0" encoding="utf-8"?>
<p:tagLst xmlns:p="http://schemas.openxmlformats.org/presentationml/2006/main">
  <p:tag name="KSO_WM_BEAUTIFY_FLAG" val=""/>
</p:tagLst>
</file>

<file path=ppt/tags/tag634.xml><?xml version="1.0" encoding="utf-8"?>
<p:tagLst xmlns:p="http://schemas.openxmlformats.org/presentationml/2006/main">
  <p:tag name="KSO_WM_BEAUTIFY_FLAG" val=""/>
</p:tagLst>
</file>

<file path=ppt/tags/tag635.xml><?xml version="1.0" encoding="utf-8"?>
<p:tagLst xmlns:p="http://schemas.openxmlformats.org/presentationml/2006/main">
  <p:tag name="KSO_WM_BEAUTIFY_FLAG" val=""/>
</p:tagLst>
</file>

<file path=ppt/tags/tag636.xml><?xml version="1.0" encoding="utf-8"?>
<p:tagLst xmlns:p="http://schemas.openxmlformats.org/presentationml/2006/main">
  <p:tag name="KSO_WM_BEAUTIFY_FLAG" val=""/>
</p:tagLst>
</file>

<file path=ppt/tags/tag637.xml><?xml version="1.0" encoding="utf-8"?>
<p:tagLst xmlns:p="http://schemas.openxmlformats.org/presentationml/2006/main">
  <p:tag name="KSO_WM_BEAUTIFY_FLAG" val=""/>
</p:tagLst>
</file>

<file path=ppt/tags/tag638.xml><?xml version="1.0" encoding="utf-8"?>
<p:tagLst xmlns:p="http://schemas.openxmlformats.org/presentationml/2006/main">
  <p:tag name="KSO_WM_BEAUTIFY_FLAG" val=""/>
</p:tagLst>
</file>

<file path=ppt/tags/tag639.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40.xml><?xml version="1.0" encoding="utf-8"?>
<p:tagLst xmlns:p="http://schemas.openxmlformats.org/presentationml/2006/main">
  <p:tag name="KSO_WM_BEAUTIFY_FLAG" val=""/>
</p:tagLst>
</file>

<file path=ppt/tags/tag641.xml><?xml version="1.0" encoding="utf-8"?>
<p:tagLst xmlns:p="http://schemas.openxmlformats.org/presentationml/2006/main">
  <p:tag name="KSO_WM_BEAUTIFY_FLAG" val=""/>
</p:tagLst>
</file>

<file path=ppt/tags/tag642.xml><?xml version="1.0" encoding="utf-8"?>
<p:tagLst xmlns:p="http://schemas.openxmlformats.org/presentationml/2006/main">
  <p:tag name="KSO_WM_BEAUTIFY_FLAG" val=""/>
</p:tagLst>
</file>

<file path=ppt/tags/tag643.xml><?xml version="1.0" encoding="utf-8"?>
<p:tagLst xmlns:p="http://schemas.openxmlformats.org/presentationml/2006/main">
  <p:tag name="KSO_WM_BEAUTIFY_FLAG" val=""/>
</p:tagLst>
</file>

<file path=ppt/tags/tag644.xml><?xml version="1.0" encoding="utf-8"?>
<p:tagLst xmlns:p="http://schemas.openxmlformats.org/presentationml/2006/main">
  <p:tag name="KSO_WM_BEAUTIFY_FLAG" val=""/>
</p:tagLst>
</file>

<file path=ppt/tags/tag645.xml><?xml version="1.0" encoding="utf-8"?>
<p:tagLst xmlns:p="http://schemas.openxmlformats.org/presentationml/2006/main">
  <p:tag name="KSO_WM_BEAUTIFY_FLAG" val=""/>
</p:tagLst>
</file>

<file path=ppt/tags/tag646.xml><?xml version="1.0" encoding="utf-8"?>
<p:tagLst xmlns:p="http://schemas.openxmlformats.org/presentationml/2006/main">
  <p:tag name="KSO_WM_BEAUTIFY_FLAG" val=""/>
</p:tagLst>
</file>

<file path=ppt/tags/tag647.xml><?xml version="1.0" encoding="utf-8"?>
<p:tagLst xmlns:p="http://schemas.openxmlformats.org/presentationml/2006/main">
  <p:tag name="KSO_WM_BEAUTIFY_FLAG" val=""/>
</p:tagLst>
</file>

<file path=ppt/tags/tag648.xml><?xml version="1.0" encoding="utf-8"?>
<p:tagLst xmlns:p="http://schemas.openxmlformats.org/presentationml/2006/main">
  <p:tag name="KSO_WM_BEAUTIFY_FLAG" val=""/>
</p:tagLst>
</file>

<file path=ppt/tags/tag649.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50.xml><?xml version="1.0" encoding="utf-8"?>
<p:tagLst xmlns:p="http://schemas.openxmlformats.org/presentationml/2006/main">
  <p:tag name="KSO_WM_BEAUTIFY_FLAG" val=""/>
</p:tagLst>
</file>

<file path=ppt/tags/tag651.xml><?xml version="1.0" encoding="utf-8"?>
<p:tagLst xmlns:p="http://schemas.openxmlformats.org/presentationml/2006/main">
  <p:tag name="KSO_WM_BEAUTIFY_FLAG" val=""/>
</p:tagLst>
</file>

<file path=ppt/tags/tag652.xml><?xml version="1.0" encoding="utf-8"?>
<p:tagLst xmlns:p="http://schemas.openxmlformats.org/presentationml/2006/main">
  <p:tag name="KSO_WM_BEAUTIFY_FLAG" val=""/>
</p:tagLst>
</file>

<file path=ppt/tags/tag653.xml><?xml version="1.0" encoding="utf-8"?>
<p:tagLst xmlns:p="http://schemas.openxmlformats.org/presentationml/2006/main">
  <p:tag name="KSO_WM_BEAUTIFY_FLAG" val=""/>
</p:tagLst>
</file>

<file path=ppt/tags/tag654.xml><?xml version="1.0" encoding="utf-8"?>
<p:tagLst xmlns:p="http://schemas.openxmlformats.org/presentationml/2006/main">
  <p:tag name="KSO_WM_BEAUTIFY_FLAG" val=""/>
</p:tagLst>
</file>

<file path=ppt/tags/tag655.xml><?xml version="1.0" encoding="utf-8"?>
<p:tagLst xmlns:p="http://schemas.openxmlformats.org/presentationml/2006/main">
  <p:tag name="KSO_WM_BEAUTIFY_FLAG" val=""/>
</p:tagLst>
</file>

<file path=ppt/tags/tag656.xml><?xml version="1.0" encoding="utf-8"?>
<p:tagLst xmlns:p="http://schemas.openxmlformats.org/presentationml/2006/main">
  <p:tag name="KSO_WM_BEAUTIFY_FLAG" val=""/>
</p:tagLst>
</file>

<file path=ppt/tags/tag657.xml><?xml version="1.0" encoding="utf-8"?>
<p:tagLst xmlns:p="http://schemas.openxmlformats.org/presentationml/2006/main">
  <p:tag name="KSO_WM_BEAUTIFY_FLAG" val=""/>
</p:tagLst>
</file>

<file path=ppt/tags/tag658.xml><?xml version="1.0" encoding="utf-8"?>
<p:tagLst xmlns:p="http://schemas.openxmlformats.org/presentationml/2006/main">
  <p:tag name="KSO_WM_BEAUTIFY_FLAG" val=""/>
</p:tagLst>
</file>

<file path=ppt/tags/tag659.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60.xml><?xml version="1.0" encoding="utf-8"?>
<p:tagLst xmlns:p="http://schemas.openxmlformats.org/presentationml/2006/main">
  <p:tag name="KSO_WM_BEAUTIFY_FLAG" val=""/>
</p:tagLst>
</file>

<file path=ppt/tags/tag661.xml><?xml version="1.0" encoding="utf-8"?>
<p:tagLst xmlns:p="http://schemas.openxmlformats.org/presentationml/2006/main">
  <p:tag name="KSO_WM_BEAUTIFY_FLAG" val=""/>
</p:tagLst>
</file>

<file path=ppt/tags/tag662.xml><?xml version="1.0" encoding="utf-8"?>
<p:tagLst xmlns:p="http://schemas.openxmlformats.org/presentationml/2006/main">
  <p:tag name="KSO_WM_BEAUTIFY_FLAG" val=""/>
</p:tagLst>
</file>

<file path=ppt/tags/tag663.xml><?xml version="1.0" encoding="utf-8"?>
<p:tagLst xmlns:p="http://schemas.openxmlformats.org/presentationml/2006/main">
  <p:tag name="KSO_WM_BEAUTIFY_FLAG" val=""/>
</p:tagLst>
</file>

<file path=ppt/tags/tag664.xml><?xml version="1.0" encoding="utf-8"?>
<p:tagLst xmlns:p="http://schemas.openxmlformats.org/presentationml/2006/main">
  <p:tag name="KSO_WM_BEAUTIFY_FLAG" val=""/>
</p:tagLst>
</file>

<file path=ppt/tags/tag665.xml><?xml version="1.0" encoding="utf-8"?>
<p:tagLst xmlns:p="http://schemas.openxmlformats.org/presentationml/2006/main">
  <p:tag name="KSO_WM_BEAUTIFY_FLAG" val=""/>
</p:tagLst>
</file>

<file path=ppt/tags/tag666.xml><?xml version="1.0" encoding="utf-8"?>
<p:tagLst xmlns:p="http://schemas.openxmlformats.org/presentationml/2006/main">
  <p:tag name="KSO_WM_BEAUTIFY_FLAG" val=""/>
</p:tagLst>
</file>

<file path=ppt/tags/tag667.xml><?xml version="1.0" encoding="utf-8"?>
<p:tagLst xmlns:p="http://schemas.openxmlformats.org/presentationml/2006/main">
  <p:tag name="KSO_WM_BEAUTIFY_FLAG" val=""/>
</p:tagLst>
</file>

<file path=ppt/tags/tag668.xml><?xml version="1.0" encoding="utf-8"?>
<p:tagLst xmlns:p="http://schemas.openxmlformats.org/presentationml/2006/main">
  <p:tag name="KSO_WM_BEAUTIFY_FLAG" val=""/>
</p:tagLst>
</file>

<file path=ppt/tags/tag669.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70.xml><?xml version="1.0" encoding="utf-8"?>
<p:tagLst xmlns:p="http://schemas.openxmlformats.org/presentationml/2006/main">
  <p:tag name="KSO_WM_BEAUTIFY_FLAG" val=""/>
</p:tagLst>
</file>

<file path=ppt/tags/tag671.xml><?xml version="1.0" encoding="utf-8"?>
<p:tagLst xmlns:p="http://schemas.openxmlformats.org/presentationml/2006/main">
  <p:tag name="KSO_WM_BEAUTIFY_FLAG" val=""/>
</p:tagLst>
</file>

<file path=ppt/tags/tag672.xml><?xml version="1.0" encoding="utf-8"?>
<p:tagLst xmlns:p="http://schemas.openxmlformats.org/presentationml/2006/main">
  <p:tag name="KSO_WM_BEAUTIFY_FLAG" val=""/>
</p:tagLst>
</file>

<file path=ppt/tags/tag673.xml><?xml version="1.0" encoding="utf-8"?>
<p:tagLst xmlns:p="http://schemas.openxmlformats.org/presentationml/2006/main">
  <p:tag name="KSO_WM_BEAUTIFY_FLAG" val=""/>
</p:tagLst>
</file>

<file path=ppt/tags/tag674.xml><?xml version="1.0" encoding="utf-8"?>
<p:tagLst xmlns:p="http://schemas.openxmlformats.org/presentationml/2006/main">
  <p:tag name="KSO_WM_BEAUTIFY_FLAG" val=""/>
</p:tagLst>
</file>

<file path=ppt/tags/tag675.xml><?xml version="1.0" encoding="utf-8"?>
<p:tagLst xmlns:p="http://schemas.openxmlformats.org/presentationml/2006/main">
  <p:tag name="KSO_WM_BEAUTIFY_FLAG" val=""/>
</p:tagLst>
</file>

<file path=ppt/tags/tag676.xml><?xml version="1.0" encoding="utf-8"?>
<p:tagLst xmlns:p="http://schemas.openxmlformats.org/presentationml/2006/main">
  <p:tag name="KSO_WM_BEAUTIFY_FLAG" val=""/>
</p:tagLst>
</file>

<file path=ppt/tags/tag677.xml><?xml version="1.0" encoding="utf-8"?>
<p:tagLst xmlns:p="http://schemas.openxmlformats.org/presentationml/2006/main">
  <p:tag name="KSO_WPP_MARK_KEY" val="0ffcf87f-7a87-467b-96aa-628ae1693a02"/>
  <p:tag name="COMMONDATA" val="eyJoZGlkIjoiZjZmOTc2ZjQzOGQzNjA4YzkyYjZkNmVjMzdlMGI0YjMifQ=="/>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14307</Words>
  <Application>WPS 演示</Application>
  <PresentationFormat>自定义</PresentationFormat>
  <Paragraphs>1867</Paragraphs>
  <Slides>75</Slides>
  <Notes>0</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75</vt:i4>
      </vt:variant>
    </vt:vector>
  </HeadingPairs>
  <TitlesOfParts>
    <vt:vector size="97" baseType="lpstr">
      <vt:lpstr>Arial</vt:lpstr>
      <vt:lpstr>宋体</vt:lpstr>
      <vt:lpstr>Wingdings</vt:lpstr>
      <vt:lpstr>Calibri</vt:lpstr>
      <vt:lpstr>微软雅黑</vt:lpstr>
      <vt:lpstr>Tahoma</vt:lpstr>
      <vt:lpstr>Lao UI</vt:lpstr>
      <vt:lpstr>Broadway</vt:lpstr>
      <vt:lpstr>楷体</vt:lpstr>
      <vt:lpstr>经典繁仿黑</vt:lpstr>
      <vt:lpstr>黑体</vt:lpstr>
      <vt:lpstr>Calibri</vt:lpstr>
      <vt:lpstr>Bell MT</vt:lpstr>
      <vt:lpstr>Arial Unicode MS</vt:lpstr>
      <vt:lpstr>Arial Black</vt:lpstr>
      <vt:lpstr>MS Gothic</vt:lpstr>
      <vt:lpstr>Segoe Print</vt:lpstr>
      <vt:lpstr>MS PMincho</vt:lpstr>
      <vt:lpstr>Yu Gothic</vt:lpstr>
      <vt:lpstr>时尚中黑简体</vt:lpstr>
      <vt:lpstr>Andy</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内凹环并列关系图表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小明</cp:lastModifiedBy>
  <cp:revision>129</cp:revision>
  <dcterms:created xsi:type="dcterms:W3CDTF">2012-09-28T06:21:00Z</dcterms:created>
  <dcterms:modified xsi:type="dcterms:W3CDTF">2023-03-21T09:54:10Z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2052-11.1.0.12980</vt:lpwstr>
  </property>
  <property fmtid="{D5CDD505-2E9C-101B-9397-08002B2CF9AE}" pid="3" name="ICV">
    <vt:lpwstr>0FD50081E5FB4AAEABEA0747526FDCE7</vt:lpwstr>
  </property>
</Properties>
</file>