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21"/>
  </p:handoutMasterIdLst>
  <p:sldIdLst>
    <p:sldId id="1128" r:id="rId3"/>
    <p:sldId id="1236" r:id="rId4"/>
    <p:sldId id="261" r:id="rId5"/>
    <p:sldId id="1238" r:id="rId7"/>
    <p:sldId id="1269" r:id="rId8"/>
    <p:sldId id="277" r:id="rId9"/>
    <p:sldId id="1276" r:id="rId10"/>
    <p:sldId id="1291" r:id="rId11"/>
    <p:sldId id="1292" r:id="rId12"/>
    <p:sldId id="1293" r:id="rId13"/>
    <p:sldId id="1294" r:id="rId14"/>
    <p:sldId id="1270" r:id="rId15"/>
    <p:sldId id="1250" r:id="rId16"/>
    <p:sldId id="1295" r:id="rId17"/>
    <p:sldId id="1271" r:id="rId18"/>
    <p:sldId id="1254" r:id="rId19"/>
    <p:sldId id="1181" r:id="rId20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69" userDrawn="1">
          <p15:clr>
            <a:srgbClr val="A4A3A4"/>
          </p15:clr>
        </p15:guide>
        <p15:guide id="2" pos="2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885"/>
    <a:srgbClr val="5775B4"/>
    <a:srgbClr val="5675B3"/>
    <a:srgbClr val="000000"/>
    <a:srgbClr val="F5F5F9"/>
    <a:srgbClr val="04A48E"/>
    <a:srgbClr val="61D0DB"/>
    <a:srgbClr val="FBB06C"/>
    <a:srgbClr val="F87C8B"/>
    <a:srgbClr val="568D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488" autoAdjust="0"/>
    <p:restoredTop sz="95856" autoAdjust="0"/>
  </p:normalViewPr>
  <p:slideViewPr>
    <p:cSldViewPr snapToGrid="0" showGuides="1">
      <p:cViewPr varScale="1">
        <p:scale>
          <a:sx n="106" d="100"/>
          <a:sy n="106" d="100"/>
        </p:scale>
        <p:origin x="126" y="450"/>
      </p:cViewPr>
      <p:guideLst>
        <p:guide orient="horz" pos="1669"/>
        <p:guide pos="2825"/>
      </p:guideLst>
    </p:cSldViewPr>
  </p:slideViewPr>
  <p:outlineViewPr>
    <p:cViewPr>
      <p:scale>
        <a:sx n="33" d="100"/>
        <a:sy n="33" d="100"/>
      </p:scale>
      <p:origin x="0" y="-66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 snapToGrid="0">
      <p:cViewPr varScale="1">
        <p:scale>
          <a:sx n="84" d="100"/>
          <a:sy n="84" d="100"/>
        </p:scale>
        <p:origin x="382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C46054B-AA1F-4E08-AD9B-D31FA0E4B6CA}" type="doc">
      <dgm:prSet loTypeId="urn:microsoft.com/office/officeart/2005/8/layout/chevron1" loCatId="process" qsTypeId="urn:microsoft.com/office/officeart/2005/8/quickstyle/simple1" qsCatId="simple" csTypeId="urn:microsoft.com/office/officeart/2005/8/colors/accent1_4" csCatId="accent1" phldr="1"/>
      <dgm:spPr/>
      <dgm:t>
        <a:bodyPr/>
        <a:lstStyle/>
        <a:p>
          <a:endParaRPr lang="zh-CN" altLang="en-US"/>
        </a:p>
      </dgm:t>
    </dgm:pt>
    <dgm:pt modelId="{28C6C2CE-1E16-450B-AC7A-10744F63EA07}" type="pres">
      <dgm:prSet presAssocID="{DC46054B-AA1F-4E08-AD9B-D31FA0E4B6CA}" presName="Name0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F7FB1EA4-0E97-4F0C-A9CD-3134EC922D0D}" type="presOf" srcId="{DC46054B-AA1F-4E08-AD9B-D31FA0E4B6CA}" destId="{28C6C2CE-1E16-450B-AC7A-10744F63EA07}" srcOrd="0" destOrd="0" presId="urn:microsoft.com/office/officeart/2005/8/layout/chevron1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1767814-8755-4D0D-8C52-CDDF5A0898C6}">
      <dsp:nvSpPr>
        <dsp:cNvPr id="0" name=""/>
        <dsp:cNvSpPr/>
      </dsp:nvSpPr>
      <dsp:spPr>
        <a:xfrm>
          <a:off x="3288" y="674178"/>
          <a:ext cx="2212907" cy="885163"/>
        </a:xfrm>
        <a:prstGeom prst="chevron">
          <a:avLst/>
        </a:prstGeom>
        <a:solidFill>
          <a:schemeClr val="accent1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了解定子生产工艺</a:t>
          </a:r>
        </a:p>
      </dsp:txBody>
      <dsp:txXfrm>
        <a:off x="445870" y="674178"/>
        <a:ext cx="1327744" cy="885163"/>
      </dsp:txXfrm>
    </dsp:sp>
    <dsp:sp modelId="{A63A0C04-DDAC-47E7-ABA3-08F42AADFA56}">
      <dsp:nvSpPr>
        <dsp:cNvPr id="0" name=""/>
        <dsp:cNvSpPr/>
      </dsp:nvSpPr>
      <dsp:spPr>
        <a:xfrm>
          <a:off x="3288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电机定子认知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程序分析</a:t>
          </a:r>
          <a:r>
            <a:rPr lang="en-US" altLang="zh-CN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-</a:t>
          </a: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工艺</a:t>
          </a:r>
        </a:p>
      </dsp:txBody>
      <dsp:txXfrm>
        <a:off x="3288" y="1669987"/>
        <a:ext cx="1770326" cy="2036074"/>
      </dsp:txXfrm>
    </dsp:sp>
    <dsp:sp modelId="{85EA7C3B-56A5-46BE-83A4-23ABBEF85A63}">
      <dsp:nvSpPr>
        <dsp:cNvPr id="0" name=""/>
        <dsp:cNvSpPr/>
      </dsp:nvSpPr>
      <dsp:spPr>
        <a:xfrm>
          <a:off x="2000196" y="674178"/>
          <a:ext cx="2212907" cy="885163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操作分析</a:t>
          </a:r>
        </a:p>
      </dsp:txBody>
      <dsp:txXfrm>
        <a:off x="2442778" y="674178"/>
        <a:ext cx="1327744" cy="885163"/>
      </dsp:txXfrm>
    </dsp:sp>
    <dsp:sp modelId="{D78038E5-901B-47C8-BEE4-9F3B3354C9FB}">
      <dsp:nvSpPr>
        <dsp:cNvPr id="0" name=""/>
        <dsp:cNvSpPr/>
      </dsp:nvSpPr>
      <dsp:spPr>
        <a:xfrm>
          <a:off x="2000196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人机操作分析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联合操作分析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动作分析</a:t>
          </a:r>
        </a:p>
      </dsp:txBody>
      <dsp:txXfrm>
        <a:off x="2000196" y="1669987"/>
        <a:ext cx="1770326" cy="2036074"/>
      </dsp:txXfrm>
    </dsp:sp>
    <dsp:sp modelId="{C7D933A0-F033-4810-AFE6-40A6F54D7D96}">
      <dsp:nvSpPr>
        <dsp:cNvPr id="0" name=""/>
        <dsp:cNvSpPr/>
      </dsp:nvSpPr>
      <dsp:spPr>
        <a:xfrm>
          <a:off x="3997104" y="674178"/>
          <a:ext cx="2212907" cy="885163"/>
        </a:xfrm>
        <a:prstGeom prst="chevron">
          <a:avLst/>
        </a:prstGeom>
        <a:solidFill>
          <a:schemeClr val="accent1">
            <a:shade val="50000"/>
            <a:hueOff val="402493"/>
            <a:satOff val="-9802"/>
            <a:lumOff val="4289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产线优化改善</a:t>
          </a:r>
        </a:p>
      </dsp:txBody>
      <dsp:txXfrm>
        <a:off x="4439686" y="674178"/>
        <a:ext cx="1327744" cy="885163"/>
      </dsp:txXfrm>
    </dsp:sp>
    <dsp:sp modelId="{EC9A225B-91A2-490A-A778-5FE5D4F81BD2}">
      <dsp:nvSpPr>
        <dsp:cNvPr id="0" name=""/>
        <dsp:cNvSpPr/>
      </dsp:nvSpPr>
      <dsp:spPr>
        <a:xfrm>
          <a:off x="3997104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分析可优化点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操作优化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现场改善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成本核算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优化方案实施</a:t>
          </a:r>
        </a:p>
      </dsp:txBody>
      <dsp:txXfrm>
        <a:off x="3997104" y="1669987"/>
        <a:ext cx="1770326" cy="2036074"/>
      </dsp:txXfrm>
    </dsp:sp>
    <dsp:sp modelId="{D3DFDF3E-5F55-43A3-860F-13C0C8D0744D}">
      <dsp:nvSpPr>
        <dsp:cNvPr id="0" name=""/>
        <dsp:cNvSpPr/>
      </dsp:nvSpPr>
      <dsp:spPr>
        <a:xfrm>
          <a:off x="5994011" y="674178"/>
          <a:ext cx="2212907" cy="885163"/>
        </a:xfrm>
        <a:prstGeom prst="chevron">
          <a:avLst/>
        </a:prstGeom>
        <a:solidFill>
          <a:schemeClr val="accent1">
            <a:shade val="50000"/>
            <a:hueOff val="201247"/>
            <a:satOff val="-4901"/>
            <a:lumOff val="2144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26670" rIns="26670" bIns="2667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优化方案仿真验证</a:t>
          </a:r>
        </a:p>
      </dsp:txBody>
      <dsp:txXfrm>
        <a:off x="6436593" y="674178"/>
        <a:ext cx="1327744" cy="885163"/>
      </dsp:txXfrm>
    </dsp:sp>
    <dsp:sp modelId="{9FDCB757-2DB2-469B-A9CB-9D58F7F91895}">
      <dsp:nvSpPr>
        <dsp:cNvPr id="0" name=""/>
        <dsp:cNvSpPr/>
      </dsp:nvSpPr>
      <dsp:spPr>
        <a:xfrm>
          <a:off x="5994011" y="1669987"/>
          <a:ext cx="1770326" cy="203607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t" anchorCtr="0">
          <a:noAutofit/>
        </a:bodyPr>
        <a:lstStyle/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产能验证</a:t>
          </a:r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zh-CN" altLang="en-US" sz="18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成本验证</a:t>
          </a:r>
        </a:p>
      </dsp:txBody>
      <dsp:txXfrm>
        <a:off x="5994011" y="1669987"/>
        <a:ext cx="1770326" cy="2036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1">
  <dgm:title val=""/>
  <dgm:desc val=""/>
  <dgm:catLst>
    <dgm:cat type="process" pri="9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des" func="maxDepth" op="gte" val="2">
        <dgm:constrLst>
          <dgm:constr type="h" for="ch" forName="composite" refType="h"/>
          <dgm:constr type="w" for="ch" forName="composite" refType="w"/>
          <dgm:constr type="w" for="des" forName="parTx"/>
          <dgm:constr type="h" for="des" forName="parTx" op="equ"/>
          <dgm:constr type="w" for="des" forName="desTx"/>
          <dgm:constr type="h" for="des" forName="desTx" op="equ"/>
          <dgm:constr type="primFontSz" for="des" forName="parTx" val="65"/>
          <dgm:constr type="secFontSz" for="des" forName="desTx" refType="primFontSz" refFor="des" refForName="parTx" op="equ"/>
          <dgm:constr type="h" for="des" forName="parTx" refType="primFontSz" refFor="des" refForName="parTx" fact="1.5"/>
          <dgm:constr type="h" for="des" forName="desTx" refType="primFontSz" refFor="des" refForName="parTx" fact="0.5"/>
          <dgm:constr type="w" for="ch" forName="space" op="equ" val="-6"/>
        </dgm:constrLst>
        <dgm:ruleLst>
          <dgm:rule type="w" for="ch" forName="composite" val="0" fact="NaN" max="NaN"/>
          <dgm:rule type="primFontSz" for="des" forName="parTx" val="5" fact="NaN" max="NaN"/>
        </dgm:ruleLst>
        <dgm:forEach name="Name6" axis="ch" ptType="node"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hoose name="Name7">
              <dgm:if name="Name8" func="var" arg="dir" op="equ" val="norm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if>
              <dgm:else name="Name9">
                <dgm:constrLst>
                  <dgm:constr type="l" for="ch" forName="parTx"/>
                  <dgm:constr type="w" for="ch" forName="parTx" refType="w"/>
                  <dgm:constr type="t" for="ch" forName="parTx"/>
                  <dgm:constr type="l" for="ch" forName="desTx" refType="w" fact="0.2"/>
                  <dgm:constr type="w" for="ch" forName="desTx" refType="w" refFor="ch" refForName="parTx" fact="0.8"/>
                  <dgm:constr type="t" for="ch" forName="desTx" refType="h" refFor="ch" refForName="parTx" fact="1.125"/>
                </dgm:constrLst>
              </dgm:else>
            </dgm:choose>
            <dgm:ruleLst>
              <dgm:rule type="h" val="INF" fact="NaN" max="NaN"/>
            </dgm:ruleLst>
            <dgm:layoutNode name="parTx">
              <dgm:varLst>
                <dgm:chMax val="0"/>
                <dgm:chPref val="0"/>
                <dgm:bulletEnabled val="1"/>
              </dgm:varLst>
              <dgm:alg type="tx"/>
              <dgm:choose name="Name10">
                <dgm:if name="Name11" func="var" arg="dir" op="equ" val="norm">
                  <dgm:shape xmlns:r="http://schemas.openxmlformats.org/officeDocument/2006/relationships" type="chevron" r:blip="">
                    <dgm:adjLst/>
                  </dgm:shape>
                </dgm:if>
                <dgm:else name="Name12">
                  <dgm:shape xmlns:r="http://schemas.openxmlformats.org/officeDocument/2006/relationships" type="chevron" r:blip="" rot="180">
                    <dgm:adjLst/>
                  </dgm:shape>
                </dgm:else>
              </dgm:choose>
              <dgm:presOf axis="self" ptType="node"/>
              <dgm:choose name="Name13">
                <dgm:if name="Name14" func="var" arg="dir" op="equ" val="norm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315"/>
                    <dgm:constr type="rMarg" refType="primFontSz" fact="0.105"/>
                  </dgm:constrLst>
                </dgm:if>
                <dgm:else name="Name15">
                  <dgm:constrLst>
                    <dgm:constr type="h" refType="w" op="lte" fact="0.4"/>
                    <dgm:constr type="h"/>
                    <dgm:constr type="tMarg" refType="primFontSz" fact="0.105"/>
                    <dgm:constr type="bMarg" refType="primFontSz" fact="0.105"/>
                    <dgm:constr type="lMarg" refType="primFontSz" fact="0.105"/>
                    <dgm:constr type="rMarg" refType="primFontSz" fact="0.315"/>
                  </dgm:constrLst>
                </dgm:else>
              </dgm:choose>
              <dgm:ruleLst>
                <dgm:rule type="h" val="INF" fact="NaN" max="NaN"/>
              </dgm:ruleLst>
            </dgm:layoutNode>
            <dgm:layoutNode name="desTx" styleLbl="revTx">
              <dgm:varLst>
                <dgm:bulletEnabled val="1"/>
              </dgm:varLst>
              <dgm:alg type="tx">
                <dgm:param type="stBulletLvl" val="1"/>
              </dgm:alg>
              <dgm:choose name="Name16">
                <dgm:if name="Name17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18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h"/>
                <dgm:constr type="tMarg"/>
                <dgm:constr type="bMarg"/>
                <dgm:constr type="rMarg"/>
                <dgm:constr type="lMarg"/>
              </dgm:constrLst>
              <dgm:ruleLst>
                <dgm:rule type="h" val="INF" fact="NaN" max="NaN"/>
              </dgm:ruleLst>
            </dgm:layoutNode>
          </dgm:layoutNode>
          <dgm:forEach name="Name19" axis="followSib" ptType="sibTrans" cnt="1">
            <dgm:layoutNode name="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if>
      <dgm:else name="Name20">
        <dgm:constrLst>
          <dgm:constr type="w" for="ch" forName="parTxOnly" refType="w"/>
          <dgm:constr type="h" for="des" forName="parTxOnly" op="equ"/>
          <dgm:constr type="primFontSz" for="des" forName="parTxOnly" op="equ" val="65"/>
          <dgm:constr type="w" for="ch" forName="parTxOnlySpace" refType="w" refFor="ch" refForName="parTxOnly" fact="-0.1"/>
        </dgm:constrLst>
        <dgm:ruleLst/>
        <dgm:forEach name="Name21" axis="ch" ptType="node">
          <dgm:layoutNode name="parTxOnly">
            <dgm:varLst>
              <dgm:chMax val="0"/>
              <dgm:chPref val="0"/>
              <dgm:bulletEnabled val="1"/>
            </dgm:varLst>
            <dgm:alg type="tx"/>
            <dgm:choose name="Name22">
              <dgm:if name="Name23" func="var" arg="dir" op="equ" val="norm">
                <dgm:shape xmlns:r="http://schemas.openxmlformats.org/officeDocument/2006/relationships" type="chevron" r:blip="">
                  <dgm:adjLst/>
                </dgm:shape>
              </dgm:if>
              <dgm:else name="Name24">
                <dgm:shape xmlns:r="http://schemas.openxmlformats.org/officeDocument/2006/relationships" type="chevron" r:blip="" rot="180">
                  <dgm:adjLst/>
                </dgm:shape>
              </dgm:else>
            </dgm:choose>
            <dgm:presOf axis="self" ptType="node"/>
            <dgm:choose name="Name25">
              <dgm:if name="Name26" func="var" arg="dir" op="equ" val="norm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315"/>
                  <dgm:constr type="rMarg" refType="primFontSz" fact="0.105"/>
                </dgm:constrLst>
              </dgm:if>
              <dgm:else name="Name27">
                <dgm:constrLst>
                  <dgm:constr type="h" refType="w" op="equ" fact="0.4"/>
                  <dgm:constr type="tMarg" refType="primFontSz" fact="0.105"/>
                  <dgm:constr type="bMarg" refType="primFontSz" fact="0.105"/>
                  <dgm:constr type="lMarg" refType="primFontSz" fact="0.105"/>
                  <dgm:constr type="rMarg" refType="primFontSz" fact="0.315"/>
                </dgm:constrLst>
              </dgm:else>
            </dgm:choose>
            <dgm:ruleLst>
              <dgm:rule type="primFontSz" val="5" fact="NaN" max="NaN"/>
            </dgm:ruleLst>
          </dgm:layoutNode>
          <dgm:forEach name="Name28" axis="followSib" ptType="sibTrans" cnt="1">
            <dgm:layoutNode name="parTxOnly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06D774-52FA-4552-9278-8871F8D0D510}" type="datetimeFigureOut">
              <a:rPr lang="en-US" smtClean="0"/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906EF8-ACAB-43A8-B55D-60C94978DA7F}" type="slidenum">
              <a:rPr lang="en-US" smtClean="0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E66C52-80BE-4770-9469-2B53534CDE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2FC9F5A-0E0D-4A71-8646-3725F62419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B8B0552-F0DE-46C5-A0A2-348A9E9AA1E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681912-8CC0-4B9F-BE2A-5B54BD796BF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:blinds dir="vert"/>
      </p:transition>
    </mc:Choice>
    <mc:Fallback>
      <p:transition spd="slow" advTm="0">
        <p:blinds dir="vert"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8288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5943600" y="0"/>
            <a:ext cx="1371600" cy="1885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">
    <p:bg>
      <p:bgPr>
        <a:solidFill>
          <a:srgbClr val="FAFAFA">
            <a:alpha val="9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120015"/>
            <a:ext cx="9144000" cy="468985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93700" dist="177800" dir="5400000" algn="t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8" name="灯片编号占位符 4"/>
          <p:cNvSpPr txBox="1"/>
          <p:nvPr userDrawn="1"/>
        </p:nvSpPr>
        <p:spPr>
          <a:xfrm>
            <a:off x="8727566" y="4858851"/>
            <a:ext cx="192360" cy="184666"/>
          </a:xfrm>
          <a:prstGeom prst="rect">
            <a:avLst/>
          </a:prstGeom>
          <a:noFill/>
        </p:spPr>
        <p:txBody>
          <a:bodyPr wrap="none" lIns="0" tIns="0" rIns="0" bIns="0" rtlCol="0" anchor="ctr">
            <a:spAutoFit/>
          </a:bodyPr>
          <a:lstStyle>
            <a:defPPr>
              <a:defRPr lang="zh-CN"/>
            </a:defPPr>
            <a:lvl1pPr marL="0" algn="r" defTabSz="914400" rtl="0" eaLnBrk="1" latinLnBrk="0" hangingPunct="1">
              <a:defRPr lang="en-US" altLang="zh-CN" sz="1400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B44C642-52FE-4436-9921-21EF1F32C57C}" type="slidenum">
              <a:rPr lang="zh-CN" altLang="en-US" sz="1200" smtClean="0">
                <a:solidFill>
                  <a:schemeClr val="accent3"/>
                </a:solidFill>
                <a:latin typeface="+mn-lt"/>
              </a:rPr>
            </a:fld>
            <a:endParaRPr lang="zh-CN" altLang="en-US" sz="1200">
              <a:solidFill>
                <a:schemeClr val="accent3"/>
              </a:solidFill>
              <a:latin typeface="+mn-lt"/>
            </a:endParaRPr>
          </a:p>
        </p:txBody>
      </p:sp>
      <p:sp>
        <p:nvSpPr>
          <p:cNvPr id="10" name="Line 28"/>
          <p:cNvSpPr>
            <a:spLocks noChangeShapeType="1"/>
          </p:cNvSpPr>
          <p:nvPr userDrawn="1"/>
        </p:nvSpPr>
        <p:spPr bwMode="auto">
          <a:xfrm flipH="1">
            <a:off x="8594477" y="4877644"/>
            <a:ext cx="86268" cy="147080"/>
          </a:xfrm>
          <a:prstGeom prst="line">
            <a:avLst/>
          </a:prstGeom>
          <a:noFill/>
          <a:ln w="6350" cap="flat">
            <a:solidFill>
              <a:schemeClr val="bg1">
                <a:lumMod val="75000"/>
              </a:schemeClr>
            </a:solidFill>
            <a:prstDash val="solid"/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256287" y="4887706"/>
            <a:ext cx="3467296" cy="1269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r>
              <a:rPr lang="en-US" altLang="zh-CN" sz="825" spc="225">
                <a:solidFill>
                  <a:schemeClr val="bg1">
                    <a:lumMod val="65000"/>
                  </a:schemeClr>
                </a:solidFill>
              </a:rPr>
              <a:t>SHANGHAI  OOOPIC  TECHNOLOGIES  CO.,LTD.</a:t>
            </a:r>
            <a:endParaRPr lang="zh-CN" altLang="en-US" sz="825" spc="225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0" y="296960"/>
            <a:ext cx="77638" cy="38674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microsoft.com/office/2007/relationships/diagramDrawing" Target="../diagrams/drawing1.xml"/><Relationship Id="rId4" Type="http://schemas.openxmlformats.org/officeDocument/2006/relationships/diagramColors" Target="../diagrams/colors1.xml"/><Relationship Id="rId3" Type="http://schemas.openxmlformats.org/officeDocument/2006/relationships/diagramQuickStyle" Target="../diagrams/quickStyle1.xml"/><Relationship Id="rId2" Type="http://schemas.openxmlformats.org/officeDocument/2006/relationships/diagramLayout" Target="../diagrams/layout1.xml"/><Relationship Id="rId1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1676400"/>
            <a:ext cx="9144000" cy="2247900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21"/>
          <p:cNvSpPr txBox="1"/>
          <p:nvPr/>
        </p:nvSpPr>
        <p:spPr>
          <a:xfrm>
            <a:off x="4072255" y="2146935"/>
            <a:ext cx="50711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基于用户画像分析的精准营销实践</a:t>
            </a:r>
            <a:endParaRPr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4811075" y="3061400"/>
            <a:ext cx="3331898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知识点和实验规则讲解</a:t>
            </a:r>
            <a:endParaRPr lang="id-ID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图片 8" descr="00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8955" y="1116177"/>
            <a:ext cx="3574090" cy="3520745"/>
          </a:xfrm>
          <a:prstGeom prst="rect">
            <a:avLst/>
          </a:prstGeom>
        </p:spPr>
      </p:pic>
      <p:pic>
        <p:nvPicPr>
          <p:cNvPr id="2" name="图片 1" descr="upload_2652978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6797" y="1288396"/>
            <a:ext cx="2191288" cy="1643466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97444"/>
            <a:ext cx="9144000" cy="954107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1C4885"/>
              </a:highligh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4407"/>
            <a:ext cx="3347762" cy="954107"/>
            <a:chOff x="0" y="224407"/>
            <a:chExt cx="4098722" cy="954107"/>
          </a:xfrm>
        </p:grpSpPr>
        <p:sp>
          <p:nvSpPr>
            <p:cNvPr id="9" name="TextBox 21"/>
            <p:cNvSpPr txBox="1"/>
            <p:nvPr/>
          </p:nvSpPr>
          <p:spPr>
            <a:xfrm>
              <a:off x="130607" y="224407"/>
              <a:ext cx="3968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实验流程场景展示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2465" y="3701415"/>
            <a:ext cx="5074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新增促销方案，选择促销短信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8800" y="3701415"/>
            <a:ext cx="286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开始实施，进入仿真界面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8985"/>
            <a:ext cx="448564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7725" y="768985"/>
            <a:ext cx="4486275" cy="220091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97444"/>
            <a:ext cx="9144000" cy="954107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1C4885"/>
              </a:highligh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4407"/>
            <a:ext cx="3347762" cy="954107"/>
            <a:chOff x="0" y="224407"/>
            <a:chExt cx="4098722" cy="954107"/>
          </a:xfrm>
        </p:grpSpPr>
        <p:sp>
          <p:nvSpPr>
            <p:cNvPr id="9" name="TextBox 21"/>
            <p:cNvSpPr txBox="1"/>
            <p:nvPr/>
          </p:nvSpPr>
          <p:spPr>
            <a:xfrm>
              <a:off x="130607" y="224407"/>
              <a:ext cx="3968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实验流程场景展示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2465" y="3701415"/>
            <a:ext cx="5074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仿真结束，查看实验报告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8800" y="3701415"/>
            <a:ext cx="286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提交成绩，查看实验分析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8985"/>
            <a:ext cx="4484370" cy="2200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3280" y="765810"/>
            <a:ext cx="4490720" cy="220345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rgbClr val="5675B3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5074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b="1" spc="169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实验知识点</a:t>
            </a:r>
            <a:endParaRPr lang="zh-CN" altLang="en-US" sz="4800" b="1" spc="169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03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61822" y="1615440"/>
            <a:ext cx="3073981" cy="1912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组合 5"/>
          <p:cNvGrpSpPr/>
          <p:nvPr/>
        </p:nvGrpSpPr>
        <p:grpSpPr>
          <a:xfrm>
            <a:off x="0" y="224407"/>
            <a:ext cx="3347762" cy="521970"/>
            <a:chOff x="0" y="224407"/>
            <a:chExt cx="4098722" cy="521970"/>
          </a:xfrm>
        </p:grpSpPr>
        <p:sp>
          <p:nvSpPr>
            <p:cNvPr id="7" name="TextBox 21"/>
            <p:cNvSpPr txBox="1"/>
            <p:nvPr/>
          </p:nvSpPr>
          <p:spPr>
            <a:xfrm>
              <a:off x="130606" y="224407"/>
              <a:ext cx="3968116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实验知识点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4099560" y="1417955"/>
            <a:ext cx="454279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</a:t>
            </a:r>
            <a:r>
              <a:rPr lang="zh-CN" altLang="en-US"/>
              <a:t>用户画像，即用户信息标签化，通过收集用户的社会属性、消费习惯、偏好特征等各个纬度的数据，进而对用户或者产品特征属性进行刻画，并对这些特征进行分析、统计，挖掘潜在价值信息，从而抽取出用户信息全貌。用户画像可看作企业应用大数据的根基，是定向广告投放与个性化推荐的前置条件，为数据驱动运营奠定了基础。</a:t>
            </a:r>
            <a:endParaRPr lang="zh-CN" altLang="en-US"/>
          </a:p>
        </p:txBody>
      </p:sp>
    </p:spTree>
  </p:cSld>
  <p:clrMapOvr>
    <a:masterClrMapping/>
  </p:clrMapOvr>
  <p:transition spd="slow"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75375" y="1807845"/>
            <a:ext cx="2807970" cy="1746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6" name="组合 5"/>
          <p:cNvGrpSpPr/>
          <p:nvPr/>
        </p:nvGrpSpPr>
        <p:grpSpPr>
          <a:xfrm>
            <a:off x="0" y="224407"/>
            <a:ext cx="3347762" cy="521970"/>
            <a:chOff x="0" y="224407"/>
            <a:chExt cx="4098722" cy="521970"/>
          </a:xfrm>
        </p:grpSpPr>
        <p:sp>
          <p:nvSpPr>
            <p:cNvPr id="7" name="TextBox 21"/>
            <p:cNvSpPr txBox="1"/>
            <p:nvPr/>
          </p:nvSpPr>
          <p:spPr>
            <a:xfrm>
              <a:off x="130606" y="224407"/>
              <a:ext cx="3968116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实验知识点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192405" y="1204595"/>
            <a:ext cx="5347335" cy="28917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/>
              <a:t>用户标签一般分为三种类型：</a:t>
            </a:r>
            <a:endParaRPr lang="zh-CN" altLang="en-US" sz="1400"/>
          </a:p>
          <a:p>
            <a:r>
              <a:rPr lang="zh-CN" altLang="en-US" sz="1400"/>
              <a:t>1. 统计类标签</a:t>
            </a:r>
            <a:endParaRPr lang="zh-CN" altLang="en-US" sz="1400"/>
          </a:p>
          <a:p>
            <a:r>
              <a:rPr lang="zh-CN" altLang="en-US" sz="1400"/>
              <a:t>这类标签是最基础也是最常见的标签类型，例如用户的年龄、性别、消费次数等。这些字段可以从用户注册数据、用户访问、消费数据中统计得出。</a:t>
            </a:r>
            <a:endParaRPr lang="zh-CN" altLang="en-US" sz="1400"/>
          </a:p>
          <a:p>
            <a:r>
              <a:rPr lang="zh-CN" altLang="en-US" sz="1400"/>
              <a:t>2. 规则类标签</a:t>
            </a:r>
            <a:endParaRPr lang="zh-CN" altLang="en-US" sz="1400"/>
          </a:p>
          <a:p>
            <a:r>
              <a:rPr lang="zh-CN" altLang="en-US" sz="1400"/>
              <a:t>该标签基于用户的行为及确定的规则产生。实际开发画像的过程中、由于运营人员对业务更熟悉，而数据人员对数据的结构、分布、特征更为熟悉，因此规则类标签由运营人员和数据人员共同协商确定。</a:t>
            </a:r>
            <a:endParaRPr lang="zh-CN" altLang="en-US" sz="1400"/>
          </a:p>
          <a:p>
            <a:r>
              <a:rPr lang="zh-CN" altLang="en-US" sz="1400"/>
              <a:t>3. 机器学习挖掘类标签</a:t>
            </a:r>
            <a:endParaRPr lang="zh-CN" altLang="en-US" sz="1400"/>
          </a:p>
          <a:p>
            <a:r>
              <a:rPr lang="zh-CN" altLang="en-US" sz="1400"/>
              <a:t>该标签通过机器学习挖掘产生，用于对于用户的某些属性或者某些行为进行预测判断。例如，根据一个用户的行为习惯判断该用户是男性还是女性。</a:t>
            </a:r>
            <a:endParaRPr lang="zh-CN" altLang="en-US" sz="1400"/>
          </a:p>
        </p:txBody>
      </p:sp>
    </p:spTree>
  </p:cSld>
  <p:clrMapOvr>
    <a:masterClrMapping/>
  </p:clrMapOvr>
  <p:transition spd="slow"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rgbClr val="5675B3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5074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b="1" spc="169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实验评价说明</a:t>
            </a:r>
            <a:endParaRPr lang="zh-CN" altLang="en-US" sz="4800" b="1" spc="169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04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53"/>
          <p:cNvSpPr txBox="1"/>
          <p:nvPr/>
        </p:nvSpPr>
        <p:spPr>
          <a:xfrm>
            <a:off x="2251710" y="1304925"/>
            <a:ext cx="6563995" cy="273177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知识学习占20分，精准营销结果占80分。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精准营销部分，如果手动创建画像，80分完全看结果。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如果是通过数据挖掘创建画像，数据挖掘过程分10分，结果分70分。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上面提到的结果分，里面分为两个部分，利润和流失率，分别各占50%分值。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如果利润大于3500为满分，小于0为0分，中间数值等比计算分值。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流失率小于43%为满分，大于50%为0分，中间数值等比计算分值。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457200" algn="just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所有得分由系统根据大家的操作自动评分。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3" descr="成绩"/>
          <p:cNvPicPr>
            <a:picLocks noGrp="1" noChangeAspect="1"/>
          </p:cNvPicPr>
          <p:nvPr isPhoto="1"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03" y="1305211"/>
            <a:ext cx="2335554" cy="23265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0" y="224407"/>
            <a:ext cx="3347762" cy="523220"/>
            <a:chOff x="0" y="224407"/>
            <a:chExt cx="4098722" cy="523220"/>
          </a:xfrm>
        </p:grpSpPr>
        <p:sp>
          <p:nvSpPr>
            <p:cNvPr id="6" name="TextBox 21"/>
            <p:cNvSpPr txBox="1"/>
            <p:nvPr/>
          </p:nvSpPr>
          <p:spPr>
            <a:xfrm>
              <a:off x="130606" y="224407"/>
              <a:ext cx="396811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评价方法说明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C4885"/>
            </a:gs>
            <a:gs pos="100000">
              <a:srgbClr val="465E96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/>
          <p:cNvSpPr/>
          <p:nvPr/>
        </p:nvSpPr>
        <p:spPr bwMode="auto">
          <a:xfrm>
            <a:off x="3971472" y="0"/>
            <a:ext cx="5172528" cy="5143500"/>
          </a:xfrm>
          <a:custGeom>
            <a:avLst/>
            <a:gdLst>
              <a:gd name="connsiteX0" fmla="*/ 0 w 5172528"/>
              <a:gd name="connsiteY0" fmla="*/ 0 h 5143500"/>
              <a:gd name="connsiteX1" fmla="*/ 5057233 w 5172528"/>
              <a:gd name="connsiteY1" fmla="*/ 0 h 5143500"/>
              <a:gd name="connsiteX2" fmla="*/ 5172528 w 5172528"/>
              <a:gd name="connsiteY2" fmla="*/ 0 h 5143500"/>
              <a:gd name="connsiteX3" fmla="*/ 5172528 w 5172528"/>
              <a:gd name="connsiteY3" fmla="*/ 5143500 h 5143500"/>
              <a:gd name="connsiteX4" fmla="*/ 5170060 w 5172528"/>
              <a:gd name="connsiteY4" fmla="*/ 5143500 h 5143500"/>
              <a:gd name="connsiteX5" fmla="*/ 2422279 w 5172528"/>
              <a:gd name="connsiteY5" fmla="*/ 5143500 h 5143500"/>
              <a:gd name="connsiteX6" fmla="*/ 2157109 w 5172528"/>
              <a:gd name="connsiteY6" fmla="*/ 4979789 h 5143500"/>
              <a:gd name="connsiteX7" fmla="*/ 1200711 w 5172528"/>
              <a:gd name="connsiteY7" fmla="*/ 4759524 h 5143500"/>
              <a:gd name="connsiteX8" fmla="*/ 378388 w 5172528"/>
              <a:gd name="connsiteY8" fmla="*/ 4271367 h 5143500"/>
              <a:gd name="connsiteX9" fmla="*/ 345614 w 5172528"/>
              <a:gd name="connsiteY9" fmla="*/ 3443883 h 5143500"/>
              <a:gd name="connsiteX10" fmla="*/ 768694 w 5172528"/>
              <a:gd name="connsiteY10" fmla="*/ 2702719 h 5143500"/>
              <a:gd name="connsiteX11" fmla="*/ 1194753 w 5172528"/>
              <a:gd name="connsiteY11" fmla="*/ 1163836 h 5143500"/>
              <a:gd name="connsiteX12" fmla="*/ 1188794 w 5172528"/>
              <a:gd name="connsiteY12" fmla="*/ 1151930 h 5143500"/>
              <a:gd name="connsiteX13" fmla="*/ 670372 w 5172528"/>
              <a:gd name="connsiteY13" fmla="*/ 514945 h 5143500"/>
              <a:gd name="connsiteX14" fmla="*/ 32774 w 5172528"/>
              <a:gd name="connsiteY14" fmla="*/ 32742 h 5143500"/>
              <a:gd name="connsiteX15" fmla="*/ 0 w 5172528"/>
              <a:gd name="connsiteY15" fmla="*/ 0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72528" h="5143500">
                <a:moveTo>
                  <a:pt x="0" y="0"/>
                </a:moveTo>
                <a:cubicBezTo>
                  <a:pt x="0" y="0"/>
                  <a:pt x="0" y="0"/>
                  <a:pt x="5057233" y="0"/>
                </a:cubicBezTo>
                <a:lnTo>
                  <a:pt x="5172528" y="0"/>
                </a:lnTo>
                <a:lnTo>
                  <a:pt x="5172528" y="5143500"/>
                </a:lnTo>
                <a:lnTo>
                  <a:pt x="5170060" y="5143500"/>
                </a:lnTo>
                <a:cubicBezTo>
                  <a:pt x="4777520" y="5143500"/>
                  <a:pt x="3992440" y="5143500"/>
                  <a:pt x="2422279" y="5143500"/>
                </a:cubicBezTo>
                <a:cubicBezTo>
                  <a:pt x="2344813" y="5080992"/>
                  <a:pt x="2255430" y="5024438"/>
                  <a:pt x="2157109" y="4979789"/>
                </a:cubicBezTo>
                <a:cubicBezTo>
                  <a:pt x="1859166" y="4845844"/>
                  <a:pt x="1522490" y="4827985"/>
                  <a:pt x="1200711" y="4759524"/>
                </a:cubicBezTo>
                <a:cubicBezTo>
                  <a:pt x="878933" y="4694039"/>
                  <a:pt x="542257" y="4557117"/>
                  <a:pt x="378388" y="4271367"/>
                </a:cubicBezTo>
                <a:cubicBezTo>
                  <a:pt x="235375" y="4024313"/>
                  <a:pt x="250273" y="3711774"/>
                  <a:pt x="345614" y="3443883"/>
                </a:cubicBezTo>
                <a:cubicBezTo>
                  <a:pt x="443936" y="3175992"/>
                  <a:pt x="610784" y="2940844"/>
                  <a:pt x="768694" y="2702719"/>
                </a:cubicBezTo>
                <a:cubicBezTo>
                  <a:pt x="1039822" y="2288977"/>
                  <a:pt x="1379477" y="1669852"/>
                  <a:pt x="1194753" y="1163836"/>
                </a:cubicBezTo>
                <a:cubicBezTo>
                  <a:pt x="1191773" y="1157883"/>
                  <a:pt x="1191773" y="1154906"/>
                  <a:pt x="1188794" y="1151930"/>
                </a:cubicBezTo>
                <a:cubicBezTo>
                  <a:pt x="1090472" y="895945"/>
                  <a:pt x="878933" y="684610"/>
                  <a:pt x="670372" y="514945"/>
                </a:cubicBezTo>
                <a:cubicBezTo>
                  <a:pt x="464792" y="348258"/>
                  <a:pt x="235375" y="205383"/>
                  <a:pt x="32774" y="32742"/>
                </a:cubicBezTo>
                <a:cubicBezTo>
                  <a:pt x="20856" y="20836"/>
                  <a:pt x="11918" y="11906"/>
                  <a:pt x="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/>
          </a:p>
        </p:txBody>
      </p:sp>
      <p:sp>
        <p:nvSpPr>
          <p:cNvPr id="15" name="TextBox 21"/>
          <p:cNvSpPr txBox="1"/>
          <p:nvPr/>
        </p:nvSpPr>
        <p:spPr>
          <a:xfrm>
            <a:off x="665362" y="1310003"/>
            <a:ext cx="31938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chemeClr val="bg1"/>
                </a:solidFill>
                <a:effectLst>
                  <a:outerShdw blurRad="254000" dist="101600" dir="5400000" algn="ctr" rotWithShape="0">
                    <a:srgbClr val="000000">
                      <a:alpha val="15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谢谢观看</a:t>
            </a:r>
            <a:endParaRPr lang="id-ID" sz="4800" b="1" dirty="0">
              <a:solidFill>
                <a:schemeClr val="bg1"/>
              </a:solidFill>
              <a:effectLst>
                <a:outerShdw blurRad="254000" dist="101600" dir="5400000" algn="ctr" rotWithShape="0">
                  <a:srgbClr val="000000">
                    <a:alpha val="15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146380" y="118853"/>
            <a:ext cx="4685347" cy="490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"/>
          <p:cNvSpPr/>
          <p:nvPr/>
        </p:nvSpPr>
        <p:spPr bwMode="auto">
          <a:xfrm>
            <a:off x="3349592" y="0"/>
            <a:ext cx="5794408" cy="5149850"/>
          </a:xfrm>
          <a:custGeom>
            <a:avLst/>
            <a:gdLst>
              <a:gd name="T0" fmla="*/ 1902 w 1902"/>
              <a:gd name="T1" fmla="*/ 1727 h 1727"/>
              <a:gd name="T2" fmla="*/ 1902 w 1902"/>
              <a:gd name="T3" fmla="*/ 0 h 1727"/>
              <a:gd name="T4" fmla="*/ 1005 w 1902"/>
              <a:gd name="T5" fmla="*/ 0 h 1727"/>
              <a:gd name="T6" fmla="*/ 1024 w 1902"/>
              <a:gd name="T7" fmla="*/ 104 h 1727"/>
              <a:gd name="T8" fmla="*/ 1020 w 1902"/>
              <a:gd name="T9" fmla="*/ 183 h 1727"/>
              <a:gd name="T10" fmla="*/ 787 w 1902"/>
              <a:gd name="T11" fmla="*/ 479 h 1727"/>
              <a:gd name="T12" fmla="*/ 568 w 1902"/>
              <a:gd name="T13" fmla="*/ 726 h 1727"/>
              <a:gd name="T14" fmla="*/ 639 w 1902"/>
              <a:gd name="T15" fmla="*/ 1018 h 1727"/>
              <a:gd name="T16" fmla="*/ 512 w 1902"/>
              <a:gd name="T17" fmla="*/ 1301 h 1727"/>
              <a:gd name="T18" fmla="*/ 192 w 1902"/>
              <a:gd name="T19" fmla="*/ 1529 h 1727"/>
              <a:gd name="T20" fmla="*/ 0 w 1902"/>
              <a:gd name="T21" fmla="*/ 1727 h 1727"/>
              <a:gd name="T22" fmla="*/ 1902 w 1902"/>
              <a:gd name="T23" fmla="*/ 1727 h 1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902" h="1727">
                <a:moveTo>
                  <a:pt x="1902" y="1727"/>
                </a:moveTo>
                <a:cubicBezTo>
                  <a:pt x="1902" y="0"/>
                  <a:pt x="1902" y="0"/>
                  <a:pt x="1902" y="0"/>
                </a:cubicBezTo>
                <a:cubicBezTo>
                  <a:pt x="1005" y="0"/>
                  <a:pt x="1005" y="0"/>
                  <a:pt x="1005" y="0"/>
                </a:cubicBezTo>
                <a:cubicBezTo>
                  <a:pt x="1016" y="34"/>
                  <a:pt x="1022" y="69"/>
                  <a:pt x="1024" y="104"/>
                </a:cubicBezTo>
                <a:cubicBezTo>
                  <a:pt x="1025" y="130"/>
                  <a:pt x="1024" y="157"/>
                  <a:pt x="1020" y="183"/>
                </a:cubicBezTo>
                <a:cubicBezTo>
                  <a:pt x="997" y="323"/>
                  <a:pt x="905" y="413"/>
                  <a:pt x="787" y="479"/>
                </a:cubicBezTo>
                <a:cubicBezTo>
                  <a:pt x="685" y="536"/>
                  <a:pt x="585" y="601"/>
                  <a:pt x="568" y="726"/>
                </a:cubicBezTo>
                <a:cubicBezTo>
                  <a:pt x="553" y="837"/>
                  <a:pt x="634" y="914"/>
                  <a:pt x="639" y="1018"/>
                </a:cubicBezTo>
                <a:cubicBezTo>
                  <a:pt x="643" y="1124"/>
                  <a:pt x="585" y="1227"/>
                  <a:pt x="512" y="1301"/>
                </a:cubicBezTo>
                <a:cubicBezTo>
                  <a:pt x="419" y="1393"/>
                  <a:pt x="300" y="1453"/>
                  <a:pt x="192" y="1529"/>
                </a:cubicBezTo>
                <a:cubicBezTo>
                  <a:pt x="117" y="1582"/>
                  <a:pt x="44" y="1648"/>
                  <a:pt x="0" y="1727"/>
                </a:cubicBezTo>
                <a:lnTo>
                  <a:pt x="1902" y="1727"/>
                </a:lnTo>
                <a:close/>
              </a:path>
            </a:pathLst>
          </a:custGeom>
          <a:solidFill>
            <a:srgbClr val="1C488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/>
          </a:p>
        </p:txBody>
      </p:sp>
      <p:sp>
        <p:nvSpPr>
          <p:cNvPr id="13" name="TextBox 21"/>
          <p:cNvSpPr txBox="1"/>
          <p:nvPr/>
        </p:nvSpPr>
        <p:spPr>
          <a:xfrm>
            <a:off x="557983" y="361468"/>
            <a:ext cx="2566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id-ID" sz="32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TextBox 51"/>
          <p:cNvSpPr txBox="1"/>
          <p:nvPr/>
        </p:nvSpPr>
        <p:spPr>
          <a:xfrm>
            <a:off x="557983" y="1414825"/>
            <a:ext cx="483003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第一点 实验背景介绍</a:t>
            </a:r>
            <a:endParaRPr lang="en-US" altLang="zh-CN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51"/>
          <p:cNvSpPr txBox="1"/>
          <p:nvPr/>
        </p:nvSpPr>
        <p:spPr>
          <a:xfrm>
            <a:off x="557983" y="2166724"/>
            <a:ext cx="41666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第二点 </a:t>
            </a:r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课程及系统讲解</a:t>
            </a:r>
            <a:endParaRPr lang="zh-CN" altLang="en-US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18" name="TextBox 51"/>
          <p:cNvSpPr txBox="1"/>
          <p:nvPr/>
        </p:nvSpPr>
        <p:spPr>
          <a:xfrm>
            <a:off x="556264" y="3841040"/>
            <a:ext cx="27950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第四点 实验评价说明</a:t>
            </a:r>
            <a:endParaRPr lang="en-US" altLang="zh-CN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1"/>
          <a:srcRect r="8569"/>
          <a:stretch>
            <a:fillRect/>
          </a:stretch>
        </p:blipFill>
        <p:spPr bwMode="auto">
          <a:xfrm>
            <a:off x="4854359" y="74402"/>
            <a:ext cx="4283854" cy="4905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TextBox 51"/>
          <p:cNvSpPr txBox="1"/>
          <p:nvPr/>
        </p:nvSpPr>
        <p:spPr>
          <a:xfrm>
            <a:off x="562235" y="3003882"/>
            <a:ext cx="3646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第三点 实验知识点</a:t>
            </a:r>
            <a:endParaRPr lang="en-US" altLang="zh-CN" sz="2000" b="1" dirty="0">
              <a:solidFill>
                <a:srgbClr val="1C488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srgbClr val="5675B3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45450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实验背景介绍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01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53"/>
          <p:cNvSpPr txBox="1"/>
          <p:nvPr/>
        </p:nvSpPr>
        <p:spPr>
          <a:xfrm>
            <a:off x="709930" y="1279525"/>
            <a:ext cx="3846830" cy="258508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indent="265430" algn="just">
              <a:lnSpc>
                <a:spcPct val="150000"/>
              </a:lnSpc>
            </a:pPr>
            <a:r>
              <a:rPr lang="zh-CN" altLang="en-US" sz="1600" b="0" i="0" dirty="0">
                <a:effectLst/>
                <a:latin typeface="+mn-ea"/>
              </a:rPr>
              <a:t>实验以一家电商公司为背景，公司在网上设有线上旗舰店，主营手机配件，学生为公司市场部运营专员，公司最近发现用户流失率一直居高不下，因此希望进行一次促销活动，对精准人群进行定向促销，从而降低流失率，学生需要通过用户画像和数据挖掘知识完成这次精准营销。</a:t>
            </a:r>
            <a:endParaRPr lang="zh-CN" altLang="en-US" sz="1600" b="0" i="0" dirty="0">
              <a:effectLst/>
              <a:latin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906343" y="1841734"/>
            <a:ext cx="2348286" cy="146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组合 1"/>
          <p:cNvGrpSpPr/>
          <p:nvPr/>
        </p:nvGrpSpPr>
        <p:grpSpPr>
          <a:xfrm>
            <a:off x="0" y="226210"/>
            <a:ext cx="4164609" cy="521970"/>
            <a:chOff x="0" y="226210"/>
            <a:chExt cx="4164609" cy="521970"/>
          </a:xfrm>
        </p:grpSpPr>
        <p:sp>
          <p:nvSpPr>
            <p:cNvPr id="8" name="TextBox 21"/>
            <p:cNvSpPr txBox="1"/>
            <p:nvPr/>
          </p:nvSpPr>
          <p:spPr>
            <a:xfrm>
              <a:off x="196495" y="226210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实验背景介绍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</p:spTree>
  </p:cSld>
  <p:clrMapOvr>
    <a:masterClrMapping/>
  </p:clrMapOvr>
  <p:transition spd="slow"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51858" y="1156607"/>
            <a:ext cx="7892143" cy="2830286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800" dirty="0">
              <a:solidFill>
                <a:srgbClr val="5675B3"/>
              </a:solidFill>
              <a:latin typeface="+mj-ea"/>
              <a:ea typeface="+mj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82783" y="1719943"/>
            <a:ext cx="50740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sz="4800" b="1" spc="169" dirty="0">
                <a:solidFill>
                  <a:schemeClr val="bg1"/>
                </a:solidFill>
                <a:latin typeface="+mj-ea"/>
                <a:ea typeface="+mj-ea"/>
                <a:cs typeface="+mn-ea"/>
                <a:sym typeface="+mn-lt"/>
              </a:rPr>
              <a:t>课程及系统讲解</a:t>
            </a:r>
            <a:endParaRPr lang="zh-CN" altLang="en-US" sz="4800" b="1" spc="169" dirty="0">
              <a:solidFill>
                <a:schemeClr val="bg1"/>
              </a:solidFill>
              <a:latin typeface="+mj-ea"/>
              <a:ea typeface="+mj-ea"/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3875897" y="2643609"/>
            <a:ext cx="51300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1244238" y="1116873"/>
            <a:ext cx="2517866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Agency FB" panose="020B0503020202020204" pitchFamily="34" charset="0"/>
              </a:rPr>
              <a:t>02</a:t>
            </a:r>
            <a:endParaRPr lang="en-US" altLang="zh-CN" sz="9600" dirty="0">
              <a:solidFill>
                <a:schemeClr val="bg1"/>
              </a:solidFill>
              <a:latin typeface="Agency FB" panose="020B0503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示 1"/>
          <p:cNvGraphicFramePr/>
          <p:nvPr/>
        </p:nvGraphicFramePr>
        <p:xfrm>
          <a:off x="404800" y="627233"/>
          <a:ext cx="8210208" cy="43802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0" y="224407"/>
            <a:ext cx="4098722" cy="521970"/>
            <a:chOff x="0" y="224407"/>
            <a:chExt cx="4098722" cy="521970"/>
          </a:xfrm>
        </p:grpSpPr>
        <p:sp>
          <p:nvSpPr>
            <p:cNvPr id="5" name="TextBox 21"/>
            <p:cNvSpPr txBox="1"/>
            <p:nvPr/>
          </p:nvSpPr>
          <p:spPr>
            <a:xfrm>
              <a:off x="130608" y="224407"/>
              <a:ext cx="3968114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3" name="圆角矩形 2"/>
          <p:cNvSpPr/>
          <p:nvPr/>
        </p:nvSpPr>
        <p:spPr>
          <a:xfrm>
            <a:off x="40449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/>
              <a:t>1.</a:t>
            </a:r>
            <a:r>
              <a:rPr lang="zh-CN" altLang="en-US" sz="1600"/>
              <a:t>了解基本情况</a:t>
            </a:r>
            <a:endParaRPr lang="zh-CN" altLang="en-US" sz="1600"/>
          </a:p>
        </p:txBody>
      </p:sp>
      <p:sp>
        <p:nvSpPr>
          <p:cNvPr id="11" name="圆角矩形 10"/>
          <p:cNvSpPr/>
          <p:nvPr/>
        </p:nvSpPr>
        <p:spPr>
          <a:xfrm>
            <a:off x="211391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2.</a:t>
            </a:r>
            <a:r>
              <a:rPr lang="zh-CN" altLang="en-US"/>
              <a:t>消费者分类</a:t>
            </a:r>
            <a:endParaRPr lang="zh-CN" altLang="en-US"/>
          </a:p>
        </p:txBody>
      </p:sp>
      <p:sp>
        <p:nvSpPr>
          <p:cNvPr id="12" name="圆角矩形 11"/>
          <p:cNvSpPr/>
          <p:nvPr/>
        </p:nvSpPr>
        <p:spPr>
          <a:xfrm>
            <a:off x="382333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3.</a:t>
            </a:r>
            <a:r>
              <a:rPr lang="zh-CN" altLang="en-US"/>
              <a:t>设计促销方式</a:t>
            </a: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724217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5.</a:t>
            </a:r>
            <a:r>
              <a:rPr lang="zh-CN" altLang="en-US"/>
              <a:t>进行仿真</a:t>
            </a: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5532755" y="1821815"/>
            <a:ext cx="1367790" cy="74612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4.</a:t>
            </a:r>
            <a:r>
              <a:rPr lang="zh-CN" altLang="en-US"/>
              <a:t>设计促销短信内容</a:t>
            </a:r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404495" y="2696210"/>
            <a:ext cx="15513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</a:rPr>
              <a:t>●</a:t>
            </a:r>
            <a:r>
              <a:rPr lang="zh-CN" altLang="en-US" sz="1000"/>
              <a:t>了解商品种类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了解用户基本特征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了解消费特征</a:t>
            </a:r>
            <a:endParaRPr lang="zh-CN" altLang="en-US" sz="1000"/>
          </a:p>
        </p:txBody>
      </p:sp>
      <p:sp>
        <p:nvSpPr>
          <p:cNvPr id="16" name="文本框 15"/>
          <p:cNvSpPr txBox="1"/>
          <p:nvPr/>
        </p:nvSpPr>
        <p:spPr>
          <a:xfrm>
            <a:off x="2129155" y="2635250"/>
            <a:ext cx="14382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通过用户画像将消费者分类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通过机器学习的方法筛选出相应人群</a:t>
            </a:r>
            <a:endParaRPr lang="zh-CN" altLang="en-US" sz="1000"/>
          </a:p>
        </p:txBody>
      </p:sp>
      <p:sp>
        <p:nvSpPr>
          <p:cNvPr id="17" name="文本框 16"/>
          <p:cNvSpPr txBox="1"/>
          <p:nvPr/>
        </p:nvSpPr>
        <p:spPr>
          <a:xfrm>
            <a:off x="3834130" y="2696210"/>
            <a:ext cx="147574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设计不同的促销方式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将不同的方式用于不同类型的消费者</a:t>
            </a:r>
            <a:endParaRPr lang="zh-CN" altLang="en-US" sz="1000"/>
          </a:p>
        </p:txBody>
      </p:sp>
      <p:sp>
        <p:nvSpPr>
          <p:cNvPr id="18" name="文本框 17"/>
          <p:cNvSpPr txBox="1"/>
          <p:nvPr/>
        </p:nvSpPr>
        <p:spPr>
          <a:xfrm>
            <a:off x="5532755" y="2696210"/>
            <a:ext cx="144526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设计促销信息短信内容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发给不同消费者</a:t>
            </a:r>
            <a:endParaRPr lang="zh-CN" altLang="en-US" sz="1000"/>
          </a:p>
        </p:txBody>
      </p:sp>
      <p:sp>
        <p:nvSpPr>
          <p:cNvPr id="19" name="文本框 18"/>
          <p:cNvSpPr txBox="1"/>
          <p:nvPr/>
        </p:nvSpPr>
        <p:spPr>
          <a:xfrm>
            <a:off x="7226300" y="2773045"/>
            <a:ext cx="14528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仿真后查看结果报告</a:t>
            </a:r>
            <a:endParaRPr lang="zh-CN" altLang="en-US" sz="1000"/>
          </a:p>
          <a:p>
            <a:r>
              <a:rPr lang="zh-CN" altLang="en-US" sz="1000">
                <a:latin typeface="Arial" panose="020B0604020202020204" pitchFamily="34" charset="0"/>
                <a:sym typeface="+mn-ea"/>
              </a:rPr>
              <a:t>●</a:t>
            </a:r>
            <a:r>
              <a:rPr lang="zh-CN" altLang="en-US" sz="1000"/>
              <a:t>分析各种指标</a:t>
            </a:r>
            <a:endParaRPr lang="zh-CN" altLang="en-US" sz="1000"/>
          </a:p>
        </p:txBody>
      </p:sp>
    </p:spTree>
  </p:cSld>
  <p:clrMapOvr>
    <a:masterClrMapping/>
  </p:clrMapOvr>
  <p:transition spd="slow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97444"/>
            <a:ext cx="9144000" cy="954107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1C4885"/>
              </a:highligh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4407"/>
            <a:ext cx="3347762" cy="954107"/>
            <a:chOff x="0" y="224407"/>
            <a:chExt cx="4098722" cy="954107"/>
          </a:xfrm>
        </p:grpSpPr>
        <p:sp>
          <p:nvSpPr>
            <p:cNvPr id="9" name="TextBox 21"/>
            <p:cNvSpPr txBox="1"/>
            <p:nvPr/>
          </p:nvSpPr>
          <p:spPr>
            <a:xfrm>
              <a:off x="130607" y="224407"/>
              <a:ext cx="3968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实验流程场景展示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79145"/>
            <a:ext cx="4448810" cy="21831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4235" y="769620"/>
            <a:ext cx="4469765" cy="219329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164590" y="3735705"/>
            <a:ext cx="37090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进入实验主界面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8800" y="3742690"/>
            <a:ext cx="286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查看实验规则界面</a:t>
            </a:r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97444"/>
            <a:ext cx="9144000" cy="954107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1C4885"/>
              </a:highligh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4407"/>
            <a:ext cx="3347762" cy="954107"/>
            <a:chOff x="0" y="224407"/>
            <a:chExt cx="4098722" cy="954107"/>
          </a:xfrm>
        </p:grpSpPr>
        <p:sp>
          <p:nvSpPr>
            <p:cNvPr id="9" name="TextBox 21"/>
            <p:cNvSpPr txBox="1"/>
            <p:nvPr/>
          </p:nvSpPr>
          <p:spPr>
            <a:xfrm>
              <a:off x="130607" y="224407"/>
              <a:ext cx="3968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实验流程场景展示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72465" y="3701415"/>
            <a:ext cx="507492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知识学习界面：用户画像、</a:t>
            </a:r>
            <a:endParaRPr lang="zh-CN" altLang="en-US">
              <a:solidFill>
                <a:schemeClr val="bg1"/>
              </a:solidFill>
            </a:endParaRPr>
          </a:p>
          <a:p>
            <a:r>
              <a:rPr lang="zh-CN" altLang="en-US">
                <a:solidFill>
                  <a:schemeClr val="bg1"/>
                </a:solidFill>
              </a:rPr>
              <a:t>数据挖掘、精准营销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38800" y="3701415"/>
            <a:ext cx="286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查看统计报告界面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61365"/>
            <a:ext cx="4485640" cy="22015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1375" y="758825"/>
            <a:ext cx="4492625" cy="2204085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3497444"/>
            <a:ext cx="9144000" cy="954107"/>
          </a:xfrm>
          <a:prstGeom prst="rect">
            <a:avLst/>
          </a:prstGeom>
          <a:solidFill>
            <a:srgbClr val="1C488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highlight>
                <a:srgbClr val="1C4885"/>
              </a:highlight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0" y="224407"/>
            <a:ext cx="3347762" cy="954107"/>
            <a:chOff x="0" y="224407"/>
            <a:chExt cx="4098722" cy="954107"/>
          </a:xfrm>
        </p:grpSpPr>
        <p:sp>
          <p:nvSpPr>
            <p:cNvPr id="9" name="TextBox 21"/>
            <p:cNvSpPr txBox="1"/>
            <p:nvPr/>
          </p:nvSpPr>
          <p:spPr>
            <a:xfrm>
              <a:off x="130607" y="224407"/>
              <a:ext cx="3968115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solidFill>
                    <a:srgbClr val="1C488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实验流程场景展示</a:t>
              </a:r>
              <a:endParaRPr lang="id-ID" sz="2800" b="1" dirty="0">
                <a:solidFill>
                  <a:srgbClr val="1C488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"/>
            <p:cNvSpPr>
              <a:spLocks noChangeArrowheads="1"/>
            </p:cNvSpPr>
            <p:nvPr/>
          </p:nvSpPr>
          <p:spPr bwMode="auto">
            <a:xfrm>
              <a:off x="0" y="255420"/>
              <a:ext cx="130608" cy="463550"/>
            </a:xfrm>
            <a:prstGeom prst="rect">
              <a:avLst/>
            </a:prstGeom>
            <a:solidFill>
              <a:srgbClr val="1C48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699770" y="3790315"/>
            <a:ext cx="5074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手动创建用户画像界面</a:t>
            </a: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18480" y="3790315"/>
            <a:ext cx="28689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数据挖掘分析数据界面</a:t>
            </a:r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758825"/>
            <a:ext cx="4491355" cy="220408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2170" y="775335"/>
            <a:ext cx="4481830" cy="2199640"/>
          </a:xfrm>
          <a:prstGeom prst="rect">
            <a:avLst/>
          </a:prstGeom>
        </p:spPr>
      </p:pic>
    </p:spTree>
  </p:cSld>
  <p:clrMapOvr>
    <a:masterClrMapping/>
  </p:clrMapOvr>
  <p:transition spd="slow">
    <p:fade thruBlk="1"/>
  </p:transition>
</p:sld>
</file>

<file path=ppt/tags/tag1.xml><?xml version="1.0" encoding="utf-8"?>
<p:tagLst xmlns:p="http://schemas.openxmlformats.org/presentationml/2006/main">
  <p:tag name="commondata" val="eyJoZGlkIjoiMTRkMjlmMGNkYmJiMzg2ZjA4ZGM1OTczNTcyMzEzOGQifQ=="/>
</p:tagLst>
</file>

<file path=ppt/theme/theme1.xml><?xml version="1.0" encoding="utf-8"?>
<a:theme xmlns:a="http://schemas.openxmlformats.org/drawingml/2006/main" name="Office Theme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微软雅黑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1164</Words>
  <Application>WPS 演示</Application>
  <PresentationFormat>全屏显示(16:9)</PresentationFormat>
  <Paragraphs>119</Paragraphs>
  <Slides>17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Agency FB</vt:lpstr>
      <vt:lpstr>Trebuchet MS</vt:lpstr>
      <vt:lpstr>Calibri</vt:lpstr>
      <vt:lpstr>Arial Unicode MS</vt:lpstr>
      <vt:lpstr>等线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GiantDesign</dc:creator>
  <cp:lastModifiedBy>NTKO</cp:lastModifiedBy>
  <cp:revision>2</cp:revision>
  <dcterms:created xsi:type="dcterms:W3CDTF">2024-01-14T02:25:00Z</dcterms:created>
  <dcterms:modified xsi:type="dcterms:W3CDTF">2024-01-15T13:57:26Z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2052-12.1.0.16120</vt:lpwstr>
  </property>
  <property fmtid="{D5CDD505-2E9C-101B-9397-08002B2CF9AE}" pid="3" name="ICV">
    <vt:lpwstr>0337BD4734534B29B4913937E14EB006</vt:lpwstr>
  </property>
</Properties>
</file>