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8"/>
  </p:handoutMasterIdLst>
  <p:sldIdLst>
    <p:sldId id="1128" r:id="rId3"/>
    <p:sldId id="1236" r:id="rId4"/>
    <p:sldId id="261" r:id="rId5"/>
    <p:sldId id="1238" r:id="rId7"/>
    <p:sldId id="1269" r:id="rId8"/>
    <p:sldId id="277" r:id="rId9"/>
    <p:sldId id="1297" r:id="rId10"/>
    <p:sldId id="1298" r:id="rId11"/>
    <p:sldId id="1270" r:id="rId12"/>
    <p:sldId id="1295" r:id="rId13"/>
    <p:sldId id="1302" r:id="rId14"/>
    <p:sldId id="1303" r:id="rId15"/>
    <p:sldId id="1304" r:id="rId16"/>
    <p:sldId id="1181" r:id="rId17"/>
  </p:sldIdLst>
  <p:sldSz cx="9144000" cy="5143500" type="screen16x9"/>
  <p:notesSz cx="6858000" cy="9144000"/>
  <p:custDataLst>
    <p:tags r:id="rId22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9" userDrawn="1">
          <p15:clr>
            <a:srgbClr val="A4A3A4"/>
          </p15:clr>
        </p15:guide>
        <p15:guide id="2" pos="28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4885"/>
    <a:srgbClr val="5775B4"/>
    <a:srgbClr val="5675B3"/>
    <a:srgbClr val="000000"/>
    <a:srgbClr val="F5F5F9"/>
    <a:srgbClr val="04A48E"/>
    <a:srgbClr val="61D0DB"/>
    <a:srgbClr val="FBB06C"/>
    <a:srgbClr val="F87C8B"/>
    <a:srgbClr val="568D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88" autoAdjust="0"/>
    <p:restoredTop sz="95856" autoAdjust="0"/>
  </p:normalViewPr>
  <p:slideViewPr>
    <p:cSldViewPr snapToGrid="0">
      <p:cViewPr varScale="1">
        <p:scale>
          <a:sx n="106" d="100"/>
          <a:sy n="106" d="100"/>
        </p:scale>
        <p:origin x="126" y="450"/>
      </p:cViewPr>
      <p:guideLst>
        <p:guide orient="horz" pos="1659"/>
        <p:guide pos="2878"/>
      </p:guideLst>
    </p:cSldViewPr>
  </p:slideViewPr>
  <p:outlineViewPr>
    <p:cViewPr>
      <p:scale>
        <a:sx n="33" d="100"/>
        <a:sy n="33" d="100"/>
      </p:scale>
      <p:origin x="0" y="-6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46054B-AA1F-4E08-AD9B-D31FA0E4B6CA}" type="doc">
      <dgm:prSet loTypeId="urn:microsoft.com/office/officeart/2005/8/layout/chevron1" loCatId="process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zh-CN" altLang="en-US"/>
        </a:p>
      </dgm:t>
    </dgm:pt>
    <dgm:pt modelId="{28C6C2CE-1E16-450B-AC7A-10744F63EA07}" type="pres">
      <dgm:prSet presAssocID="{DC46054B-AA1F-4E08-AD9B-D31FA0E4B6CA}" presName="Name0" presStyleCnt="0">
        <dgm:presLayoutVars>
          <dgm:dir/>
          <dgm:animLvl val="lvl"/>
          <dgm:resizeHandles val="exact"/>
        </dgm:presLayoutVars>
      </dgm:prSet>
      <dgm:spPr/>
    </dgm:pt>
  </dgm:ptLst>
  <dgm:cxnLst>
    <dgm:cxn modelId="{F7FB1EA4-0E97-4F0C-A9CD-3134EC922D0D}" type="presOf" srcId="{DC46054B-AA1F-4E08-AD9B-D31FA0E4B6CA}" destId="{28C6C2CE-1E16-450B-AC7A-10744F63EA07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767814-8755-4D0D-8C52-CDDF5A0898C6}">
      <dsp:nvSpPr>
        <dsp:cNvPr id="0" name=""/>
        <dsp:cNvSpPr/>
      </dsp:nvSpPr>
      <dsp:spPr>
        <a:xfrm>
          <a:off x="3288" y="674178"/>
          <a:ext cx="2212907" cy="885163"/>
        </a:xfrm>
        <a:prstGeom prst="chevron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了解定子生产工艺</a:t>
          </a:r>
        </a:p>
      </dsp:txBody>
      <dsp:txXfrm>
        <a:off x="445870" y="674178"/>
        <a:ext cx="1327744" cy="885163"/>
      </dsp:txXfrm>
    </dsp:sp>
    <dsp:sp modelId="{A63A0C04-DDAC-47E7-ABA3-08F42AADFA56}">
      <dsp:nvSpPr>
        <dsp:cNvPr id="0" name=""/>
        <dsp:cNvSpPr/>
      </dsp:nvSpPr>
      <dsp:spPr>
        <a:xfrm>
          <a:off x="3288" y="1669987"/>
          <a:ext cx="1770326" cy="2036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altLang="en-US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电机定子认知</a:t>
          </a:r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altLang="en-US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程序分析</a:t>
          </a:r>
          <a:r>
            <a:rPr lang="en-US" altLang="zh-CN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-</a:t>
          </a:r>
          <a:r>
            <a:rPr lang="zh-CN" altLang="en-US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工艺</a:t>
          </a:r>
        </a:p>
      </dsp:txBody>
      <dsp:txXfrm>
        <a:off x="3288" y="1669987"/>
        <a:ext cx="1770326" cy="2036074"/>
      </dsp:txXfrm>
    </dsp:sp>
    <dsp:sp modelId="{85EA7C3B-56A5-46BE-83A4-23ABBEF85A63}">
      <dsp:nvSpPr>
        <dsp:cNvPr id="0" name=""/>
        <dsp:cNvSpPr/>
      </dsp:nvSpPr>
      <dsp:spPr>
        <a:xfrm>
          <a:off x="2000196" y="674178"/>
          <a:ext cx="2212907" cy="885163"/>
        </a:xfrm>
        <a:prstGeom prst="chevron">
          <a:avLst/>
        </a:prstGeom>
        <a:solidFill>
          <a:schemeClr val="accent1">
            <a:shade val="50000"/>
            <a:hueOff val="201247"/>
            <a:satOff val="-4901"/>
            <a:lumOff val="2144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操作分析</a:t>
          </a:r>
        </a:p>
      </dsp:txBody>
      <dsp:txXfrm>
        <a:off x="2442778" y="674178"/>
        <a:ext cx="1327744" cy="885163"/>
      </dsp:txXfrm>
    </dsp:sp>
    <dsp:sp modelId="{D78038E5-901B-47C8-BEE4-9F3B3354C9FB}">
      <dsp:nvSpPr>
        <dsp:cNvPr id="0" name=""/>
        <dsp:cNvSpPr/>
      </dsp:nvSpPr>
      <dsp:spPr>
        <a:xfrm>
          <a:off x="2000196" y="1669987"/>
          <a:ext cx="1770326" cy="2036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altLang="en-US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人机操作分析</a:t>
          </a:r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altLang="en-US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联合操作分析</a:t>
          </a:r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altLang="en-US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动作分析</a:t>
          </a:r>
        </a:p>
      </dsp:txBody>
      <dsp:txXfrm>
        <a:off x="2000196" y="1669987"/>
        <a:ext cx="1770326" cy="2036074"/>
      </dsp:txXfrm>
    </dsp:sp>
    <dsp:sp modelId="{C7D933A0-F033-4810-AFE6-40A6F54D7D96}">
      <dsp:nvSpPr>
        <dsp:cNvPr id="0" name=""/>
        <dsp:cNvSpPr/>
      </dsp:nvSpPr>
      <dsp:spPr>
        <a:xfrm>
          <a:off x="3997104" y="674178"/>
          <a:ext cx="2212907" cy="885163"/>
        </a:xfrm>
        <a:prstGeom prst="chevron">
          <a:avLst/>
        </a:prstGeom>
        <a:solidFill>
          <a:schemeClr val="accent1">
            <a:shade val="50000"/>
            <a:hueOff val="402493"/>
            <a:satOff val="-9802"/>
            <a:lumOff val="4289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产线优化改善</a:t>
          </a:r>
        </a:p>
      </dsp:txBody>
      <dsp:txXfrm>
        <a:off x="4439686" y="674178"/>
        <a:ext cx="1327744" cy="885163"/>
      </dsp:txXfrm>
    </dsp:sp>
    <dsp:sp modelId="{EC9A225B-91A2-490A-A778-5FE5D4F81BD2}">
      <dsp:nvSpPr>
        <dsp:cNvPr id="0" name=""/>
        <dsp:cNvSpPr/>
      </dsp:nvSpPr>
      <dsp:spPr>
        <a:xfrm>
          <a:off x="3997104" y="1669987"/>
          <a:ext cx="1770326" cy="2036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altLang="en-US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分析可优化点</a:t>
          </a:r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altLang="en-US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操作优化</a:t>
          </a:r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altLang="en-US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现场改善</a:t>
          </a:r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altLang="en-US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成本核算</a:t>
          </a:r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altLang="en-US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优化方案实施</a:t>
          </a:r>
        </a:p>
      </dsp:txBody>
      <dsp:txXfrm>
        <a:off x="3997104" y="1669987"/>
        <a:ext cx="1770326" cy="2036074"/>
      </dsp:txXfrm>
    </dsp:sp>
    <dsp:sp modelId="{D3DFDF3E-5F55-43A3-860F-13C0C8D0744D}">
      <dsp:nvSpPr>
        <dsp:cNvPr id="0" name=""/>
        <dsp:cNvSpPr/>
      </dsp:nvSpPr>
      <dsp:spPr>
        <a:xfrm>
          <a:off x="5994011" y="674178"/>
          <a:ext cx="2212907" cy="885163"/>
        </a:xfrm>
        <a:prstGeom prst="chevron">
          <a:avLst/>
        </a:prstGeom>
        <a:solidFill>
          <a:schemeClr val="accent1">
            <a:shade val="50000"/>
            <a:hueOff val="201247"/>
            <a:satOff val="-4901"/>
            <a:lumOff val="2144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优化方案仿真验证</a:t>
          </a:r>
        </a:p>
      </dsp:txBody>
      <dsp:txXfrm>
        <a:off x="6436593" y="674178"/>
        <a:ext cx="1327744" cy="885163"/>
      </dsp:txXfrm>
    </dsp:sp>
    <dsp:sp modelId="{9FDCB757-2DB2-469B-A9CB-9D58F7F91895}">
      <dsp:nvSpPr>
        <dsp:cNvPr id="0" name=""/>
        <dsp:cNvSpPr/>
      </dsp:nvSpPr>
      <dsp:spPr>
        <a:xfrm>
          <a:off x="5994011" y="1669987"/>
          <a:ext cx="1770326" cy="2036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altLang="en-US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产能验证</a:t>
          </a:r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altLang="en-US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成本验证</a:t>
          </a:r>
        </a:p>
      </dsp:txBody>
      <dsp:txXfrm>
        <a:off x="5994011" y="1669987"/>
        <a:ext cx="1770326" cy="20360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type="chevron" r:blip="" rot="180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type="chevron" r:blip="" rot="180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06D774-52FA-4552-9278-8871F8D0D510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906EF8-ACAB-43A8-B55D-60C94978DA7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E66C52-80BE-4770-9469-2B53534CDE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FC9F5A-0E0D-4A71-8646-3725F624199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8B0552-F0DE-46C5-A0A2-348A9E9AA1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FC9F5A-0E0D-4A71-8646-3725F62419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8B0552-F0DE-46C5-A0A2-348A9E9AA1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FC9F5A-0E0D-4A71-8646-3725F62419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FC9F5A-0E0D-4A71-8646-3725F62419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8B0552-F0DE-46C5-A0A2-348A9E9AA1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8288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5943600" y="0"/>
            <a:ext cx="1371600" cy="18859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bg>
      <p:bgPr>
        <a:solidFill>
          <a:srgbClr val="FAFAFA">
            <a:alpha val="9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20015"/>
            <a:ext cx="9144000" cy="46898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93700" dist="177800" dir="5400000" algn="t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8" name="灯片编号占位符 4"/>
          <p:cNvSpPr txBox="1"/>
          <p:nvPr userDrawn="1"/>
        </p:nvSpPr>
        <p:spPr>
          <a:xfrm>
            <a:off x="8727566" y="4858851"/>
            <a:ext cx="192360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 marL="0" algn="r" defTabSz="914400" rtl="0" eaLnBrk="1" latinLnBrk="0" hangingPunct="1">
              <a:defRPr lang="en-US" altLang="zh-CN" sz="1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B44C642-52FE-4436-9921-21EF1F32C57C}" type="slidenum">
              <a:rPr lang="zh-CN" altLang="en-US" sz="1200" smtClean="0">
                <a:solidFill>
                  <a:schemeClr val="accent3"/>
                </a:solidFill>
                <a:latin typeface="+mn-lt"/>
              </a:rPr>
            </a:fld>
            <a:endParaRPr lang="zh-CN" altLang="en-US" sz="120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10" name="Line 28"/>
          <p:cNvSpPr>
            <a:spLocks noChangeShapeType="1"/>
          </p:cNvSpPr>
          <p:nvPr userDrawn="1"/>
        </p:nvSpPr>
        <p:spPr bwMode="auto">
          <a:xfrm flipH="1">
            <a:off x="8594477" y="4877644"/>
            <a:ext cx="86268" cy="147080"/>
          </a:xfrm>
          <a:prstGeom prst="line">
            <a:avLst/>
          </a:prstGeom>
          <a:noFill/>
          <a:ln w="6350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12" name="文本框 11"/>
          <p:cNvSpPr txBox="1"/>
          <p:nvPr userDrawn="1"/>
        </p:nvSpPr>
        <p:spPr>
          <a:xfrm>
            <a:off x="256287" y="4887706"/>
            <a:ext cx="3467296" cy="12695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en-US" altLang="zh-CN" sz="825" spc="225">
                <a:solidFill>
                  <a:schemeClr val="bg1">
                    <a:lumMod val="65000"/>
                  </a:schemeClr>
                </a:solidFill>
              </a:rPr>
              <a:t>SHANGHAI  OOOPIC  TECHNOLOGIES  CO.,LTD.</a:t>
            </a:r>
            <a:endParaRPr lang="zh-CN" altLang="en-US" sz="825" spc="225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0" y="296960"/>
            <a:ext cx="77638" cy="38674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file:///C:\Users\x\AppData\Local\Temp\wps\INetCache\a2a45d3f423c1adc66265b71248c1c24" TargetMode="External"/><Relationship Id="rId1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file:///C:\Users\x\AppData\Local\Temp\wps\INetCache\8101054e1edbe4d3eba1bb2fa1df119a" TargetMode="External"/><Relationship Id="rId3" Type="http://schemas.openxmlformats.org/officeDocument/2006/relationships/image" Target="../media/image8.png"/><Relationship Id="rId2" Type="http://schemas.openxmlformats.org/officeDocument/2006/relationships/image" Target="file:///C:\Users\x\AppData\Local\Temp\wps\INetCache\7d251abebed2a98e927debdd786be53a" TargetMode="External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file:///C:\Users\x\AppData\Local\Temp\wps\INetCache\b0bb5997591736e93acec2f47f8cbf90" TargetMode="External"/><Relationship Id="rId3" Type="http://schemas.openxmlformats.org/officeDocument/2006/relationships/image" Target="../media/image10.png"/><Relationship Id="rId2" Type="http://schemas.openxmlformats.org/officeDocument/2006/relationships/image" Target="file:///C:\Users\x\AppData\Local\Temp\wps\INetCache\b393f577d04d63685dcd850a601ea1e2" TargetMode="Externa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676400"/>
            <a:ext cx="9144000" cy="2247900"/>
          </a:xfrm>
          <a:prstGeom prst="rect">
            <a:avLst/>
          </a:prstGeom>
          <a:solidFill>
            <a:srgbClr val="1C48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21"/>
          <p:cNvSpPr txBox="1"/>
          <p:nvPr/>
        </p:nvSpPr>
        <p:spPr>
          <a:xfrm>
            <a:off x="4072255" y="2146935"/>
            <a:ext cx="5071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基于用户画像分析的精准营销实践</a:t>
            </a:r>
            <a:endParaRPr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21"/>
          <p:cNvSpPr txBox="1"/>
          <p:nvPr/>
        </p:nvSpPr>
        <p:spPr>
          <a:xfrm>
            <a:off x="5351460" y="3068385"/>
            <a:ext cx="333189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实验分析讲解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 descr="00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8955" y="1116177"/>
            <a:ext cx="3574090" cy="3520745"/>
          </a:xfrm>
          <a:prstGeom prst="rect">
            <a:avLst/>
          </a:prstGeom>
        </p:spPr>
      </p:pic>
      <p:pic>
        <p:nvPicPr>
          <p:cNvPr id="2" name="图片 1" descr="upload_1525340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7666" y="1298541"/>
            <a:ext cx="2130419" cy="160288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224407"/>
            <a:ext cx="5996940" cy="494563"/>
            <a:chOff x="0" y="224407"/>
            <a:chExt cx="7342156" cy="494563"/>
          </a:xfrm>
        </p:grpSpPr>
        <p:sp>
          <p:nvSpPr>
            <p:cNvPr id="7" name="TextBox 21"/>
            <p:cNvSpPr txBox="1"/>
            <p:nvPr/>
          </p:nvSpPr>
          <p:spPr>
            <a:xfrm>
              <a:off x="130610" y="224407"/>
              <a:ext cx="7211546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分析哪些商品同时购买的概率比较高</a:t>
              </a:r>
              <a:endParaRPr lang="zh-CN" altLang="en-US" sz="24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0" y="255420"/>
              <a:ext cx="130608" cy="463550"/>
            </a:xfrm>
            <a:prstGeom prst="rect">
              <a:avLst/>
            </a:prstGeom>
            <a:solidFill>
              <a:srgbClr val="1C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34950" y="926465"/>
            <a:ext cx="8392160" cy="33845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/>
              <a:t>往往用户会同时购买多个商品，经常在一起被购买的商品组合我们称之为关联商品。关联算法的目的就是用来找到这种关联关系。</a:t>
            </a:r>
            <a:endParaRPr lang="zh-CN" altLang="en-US" sz="1400"/>
          </a:p>
          <a:p>
            <a:endParaRPr lang="zh-CN" altLang="en-US"/>
          </a:p>
          <a:p>
            <a:r>
              <a:rPr lang="zh-CN" altLang="en-US" sz="1400"/>
              <a:t>关联算法需要用到商品交易数据。</a:t>
            </a:r>
            <a:endParaRPr lang="zh-CN" altLang="en-US" sz="1400"/>
          </a:p>
          <a:p>
            <a:endParaRPr lang="zh-CN" altLang="en-US" sz="1400"/>
          </a:p>
          <a:p>
            <a:r>
              <a:rPr lang="zh-CN" altLang="en-US" sz="1400"/>
              <a:t>关联算法需要知道一次交易中有哪些商品被同时购买（交易ID和购买内容）。</a:t>
            </a:r>
            <a:endParaRPr lang="zh-CN" altLang="en-US" sz="1400"/>
          </a:p>
          <a:p>
            <a:endParaRPr lang="zh-CN" altLang="en-US" sz="1400"/>
          </a:p>
          <a:p>
            <a:endParaRPr lang="zh-CN" altLang="en-US" sz="1400"/>
          </a:p>
          <a:p>
            <a:endParaRPr lang="zh-CN" altLang="en-US" sz="1400"/>
          </a:p>
          <a:p>
            <a:endParaRPr lang="zh-CN" altLang="en-US" sz="1400"/>
          </a:p>
          <a:p>
            <a:endParaRPr lang="zh-CN" altLang="en-US" sz="1400"/>
          </a:p>
          <a:p>
            <a:endParaRPr lang="zh-CN" altLang="en-US" sz="1400"/>
          </a:p>
          <a:p>
            <a:endParaRPr lang="zh-CN" altLang="en-US" sz="1400"/>
          </a:p>
          <a:p>
            <a:r>
              <a:rPr lang="zh-CN" altLang="en-US" sz="1400"/>
              <a:t>上图是关联算法结果的一部分，我们可以知道手机壳的关联商品是手机膜，所以当用户购买手机壳的时候，也有4</a:t>
            </a:r>
            <a:r>
              <a:rPr lang="en-US" altLang="zh-CN" sz="1400"/>
              <a:t>8</a:t>
            </a:r>
            <a:r>
              <a:rPr lang="zh-CN" altLang="en-US" sz="1400"/>
              <a:t>%的概率去购买手机膜，我们可以尝试推送两张券。</a:t>
            </a:r>
            <a:endParaRPr lang="zh-CN" altLang="en-US" sz="140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755" y="2472055"/>
            <a:ext cx="7555865" cy="89535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224407"/>
            <a:ext cx="5996940" cy="494563"/>
            <a:chOff x="0" y="224407"/>
            <a:chExt cx="7342156" cy="494563"/>
          </a:xfrm>
        </p:grpSpPr>
        <p:sp>
          <p:nvSpPr>
            <p:cNvPr id="7" name="TextBox 21"/>
            <p:cNvSpPr txBox="1"/>
            <p:nvPr/>
          </p:nvSpPr>
          <p:spPr>
            <a:xfrm>
              <a:off x="130610" y="224407"/>
              <a:ext cx="7211546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分析群体中的用户价值</a:t>
              </a:r>
              <a:endParaRPr lang="zh-CN" altLang="en-US" sz="24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0" y="255420"/>
              <a:ext cx="130608" cy="463550"/>
            </a:xfrm>
            <a:prstGeom prst="rect">
              <a:avLst/>
            </a:prstGeom>
            <a:solidFill>
              <a:srgbClr val="1C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34950" y="926465"/>
            <a:ext cx="4123690" cy="37534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/>
              <a:t>由于我们的优惠券数量有限，而往往高价值人群挽回概率更高，所以针对高价值人群发放优惠券挽回效率最高。聚类就是用来将用户群进行分类的算法。</a:t>
            </a:r>
            <a:endParaRPr lang="zh-CN" altLang="en-US" sz="1400"/>
          </a:p>
          <a:p>
            <a:endParaRPr lang="zh-CN" altLang="en-US" sz="1400"/>
          </a:p>
          <a:p>
            <a:r>
              <a:rPr lang="zh-CN" altLang="en-US" sz="1400"/>
              <a:t>针对所有用户进行聚类，找出价值人群。</a:t>
            </a:r>
            <a:endParaRPr lang="zh-CN" altLang="en-US" sz="1400"/>
          </a:p>
          <a:p>
            <a:endParaRPr lang="zh-CN" altLang="en-US" sz="1400"/>
          </a:p>
          <a:p>
            <a:r>
              <a:rPr lang="zh-CN" altLang="en-US" sz="1400"/>
              <a:t>通过RFM模型找出价值人群，RFM模型主要考察近期消费金额，近期消费次数和最近一次消费距今天数这三个指标。</a:t>
            </a:r>
            <a:endParaRPr lang="zh-CN" altLang="en-US" sz="1400"/>
          </a:p>
          <a:p>
            <a:endParaRPr lang="zh-CN" altLang="en-US" sz="1400"/>
          </a:p>
          <a:p>
            <a:r>
              <a:rPr lang="zh-CN" altLang="en-US" sz="1400"/>
              <a:t>聚类结果可以显示每个用户群指标的对比。用户群1的时间最小，频率较大，金额一般，可以认为是高价值用户。用户群2的频率和金额高，但是时间最大，可以认为是中等价值用户，用户群3的金额和频率都是最低的，时间也较高，我们认为价值度最低。</a:t>
            </a:r>
            <a:endParaRPr lang="zh-CN" altLang="en-US" sz="1400"/>
          </a:p>
          <a:p>
            <a:endParaRPr lang="zh-CN" altLang="en-US" sz="1400"/>
          </a:p>
        </p:txBody>
      </p:sp>
      <p:pic>
        <p:nvPicPr>
          <p:cNvPr id="101" name="图片 100"/>
          <p:cNvPicPr/>
          <p:nvPr/>
        </p:nvPicPr>
        <p:blipFill>
          <a:blip r:embed="rId1" r:link="rId2"/>
          <a:stretch>
            <a:fillRect/>
          </a:stretch>
        </p:blipFill>
        <p:spPr>
          <a:xfrm>
            <a:off x="4440555" y="1154430"/>
            <a:ext cx="4114800" cy="28346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224407"/>
            <a:ext cx="5996940" cy="494563"/>
            <a:chOff x="0" y="224407"/>
            <a:chExt cx="7342156" cy="494563"/>
          </a:xfrm>
        </p:grpSpPr>
        <p:sp>
          <p:nvSpPr>
            <p:cNvPr id="7" name="TextBox 21"/>
            <p:cNvSpPr txBox="1"/>
            <p:nvPr/>
          </p:nvSpPr>
          <p:spPr>
            <a:xfrm>
              <a:off x="130610" y="224407"/>
              <a:ext cx="7211546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分析预测可能要流失的客户</a:t>
              </a:r>
              <a:endParaRPr lang="zh-CN" altLang="en-US" sz="24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0" y="255420"/>
              <a:ext cx="130608" cy="463550"/>
            </a:xfrm>
            <a:prstGeom prst="rect">
              <a:avLst/>
            </a:prstGeom>
            <a:solidFill>
              <a:srgbClr val="1C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102" name="图片 101"/>
          <p:cNvPicPr/>
          <p:nvPr/>
        </p:nvPicPr>
        <p:blipFill>
          <a:blip r:embed="rId1" r:link="rId2"/>
          <a:stretch>
            <a:fillRect/>
          </a:stretch>
        </p:blipFill>
        <p:spPr>
          <a:xfrm>
            <a:off x="3183255" y="858520"/>
            <a:ext cx="4594860" cy="8991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429125" y="2066290"/>
            <a:ext cx="369506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/>
              <a:t>通过已流失和未流失用户找出的规律，对高价值人群进行流失预测。</a:t>
            </a:r>
            <a:endParaRPr lang="zh-CN" altLang="en-US" sz="1400"/>
          </a:p>
          <a:p>
            <a:r>
              <a:rPr lang="zh-CN" altLang="en-US" sz="1400"/>
              <a:t>导入明确已流失未流失用户数据集，让预测算法进行训练。</a:t>
            </a:r>
            <a:endParaRPr lang="zh-CN" altLang="en-US" sz="1400"/>
          </a:p>
          <a:p>
            <a:r>
              <a:rPr lang="zh-CN" altLang="en-US" sz="1400"/>
              <a:t>选择导入数据集的特征，找出两类用户的显著差异特征。</a:t>
            </a:r>
            <a:endParaRPr lang="zh-CN" altLang="en-US" sz="1400"/>
          </a:p>
          <a:p>
            <a:r>
              <a:rPr lang="zh-CN" altLang="en-US" sz="1400"/>
              <a:t>根据这个模型预测的数据集，预测完成后，得到预测会流失的人群特征分布。发现女性人数远大于男性，继续细分人群时就可以优先选择女性作为促销人群。</a:t>
            </a:r>
            <a:endParaRPr lang="zh-CN" altLang="en-US" sz="1400"/>
          </a:p>
        </p:txBody>
      </p:sp>
      <p:pic>
        <p:nvPicPr>
          <p:cNvPr id="103" name="图片 102"/>
          <p:cNvPicPr/>
          <p:nvPr/>
        </p:nvPicPr>
        <p:blipFill>
          <a:blip r:embed="rId3" r:link="rId4"/>
          <a:stretch>
            <a:fillRect/>
          </a:stretch>
        </p:blipFill>
        <p:spPr>
          <a:xfrm>
            <a:off x="1" y="2201545"/>
            <a:ext cx="4091939" cy="1562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224407"/>
            <a:ext cx="5996940" cy="494563"/>
            <a:chOff x="0" y="224407"/>
            <a:chExt cx="7342156" cy="494563"/>
          </a:xfrm>
        </p:grpSpPr>
        <p:sp>
          <p:nvSpPr>
            <p:cNvPr id="7" name="TextBox 21"/>
            <p:cNvSpPr txBox="1"/>
            <p:nvPr/>
          </p:nvSpPr>
          <p:spPr>
            <a:xfrm>
              <a:off x="130610" y="224407"/>
              <a:ext cx="7211546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分析预测可能要流失的客户</a:t>
              </a:r>
              <a:endParaRPr lang="zh-CN" altLang="en-US" sz="24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0" y="255420"/>
              <a:ext cx="130608" cy="463550"/>
            </a:xfrm>
            <a:prstGeom prst="rect">
              <a:avLst/>
            </a:prstGeom>
            <a:solidFill>
              <a:srgbClr val="1C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84480" y="814070"/>
            <a:ext cx="369506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/>
              <a:t>针对预测会流失的人群进行进一步的细分，例如右图所示，要保证人群特征明显，人数够多，并且预测近期会购买。</a:t>
            </a:r>
            <a:r>
              <a:rPr lang="zh-CN" altLang="en-US" sz="1400">
                <a:sym typeface="+mn-ea"/>
              </a:rPr>
              <a:t>完成对人群的分类以后就可以针对不同的人群设置促销方案。由于优惠券数量有限制，所以当使用的优惠券超过限制时，我们会随机给限制数量以内的人发优惠券。我们要给300个人发券，但是只剩下200张券，这时我们会随机给300个人里的200个人发券。</a:t>
            </a:r>
            <a:endParaRPr lang="zh-CN" altLang="en-US" sz="1400"/>
          </a:p>
        </p:txBody>
      </p:sp>
      <p:pic>
        <p:nvPicPr>
          <p:cNvPr id="104" name="图片 103"/>
          <p:cNvPicPr/>
          <p:nvPr/>
        </p:nvPicPr>
        <p:blipFill>
          <a:blip r:embed="rId1" r:link="rId2"/>
          <a:stretch>
            <a:fillRect/>
          </a:stretch>
        </p:blipFill>
        <p:spPr>
          <a:xfrm>
            <a:off x="3979545" y="684530"/>
            <a:ext cx="4480560" cy="20421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5" name="图片 104"/>
          <p:cNvPicPr/>
          <p:nvPr/>
        </p:nvPicPr>
        <p:blipFill>
          <a:blip r:embed="rId3" r:link="rId4"/>
          <a:stretch>
            <a:fillRect/>
          </a:stretch>
        </p:blipFill>
        <p:spPr>
          <a:xfrm>
            <a:off x="106680" y="3189605"/>
            <a:ext cx="4194810" cy="14071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4371975" y="2924175"/>
            <a:ext cx="417385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200"/>
              <a:t>通过分析促销方案得出以下几点：</a:t>
            </a:r>
            <a:endParaRPr lang="zh-CN" altLang="en-US" sz="1200"/>
          </a:p>
          <a:p>
            <a:r>
              <a:rPr lang="zh-CN" altLang="en-US" sz="1200"/>
              <a:t>1、促销的品类是用户主要浏览商品的品类或者是其关联品类。</a:t>
            </a:r>
            <a:endParaRPr lang="zh-CN" altLang="en-US" sz="1200"/>
          </a:p>
          <a:p>
            <a:r>
              <a:rPr lang="zh-CN" altLang="en-US" sz="1200"/>
              <a:t>2、用户只有在购买促销品类的情况下才有可能购买关联品类。</a:t>
            </a:r>
            <a:endParaRPr lang="zh-CN" altLang="en-US" sz="1200"/>
          </a:p>
          <a:p>
            <a:r>
              <a:rPr lang="zh-CN" altLang="en-US" sz="1200"/>
              <a:t>3、促销之后的价格要在用户的购买预算之内（客单价）。</a:t>
            </a:r>
            <a:endParaRPr lang="zh-CN" altLang="en-US" sz="1200"/>
          </a:p>
          <a:p>
            <a:r>
              <a:rPr lang="zh-CN" altLang="en-US" sz="1200"/>
              <a:t>4、选择合适的短信文案，例如左图的短信文案对于40岁以下的女性会更有吸引力。</a:t>
            </a:r>
            <a:endParaRPr lang="zh-CN" altLang="en-US" sz="1200"/>
          </a:p>
          <a:p>
            <a:r>
              <a:rPr lang="zh-CN" altLang="en-US" sz="1200"/>
              <a:t>5、商品促销力度越大，购买人群越多，但由于成本限制，利润也会减少。</a:t>
            </a:r>
            <a:endParaRPr lang="zh-CN" altLang="en-US" sz="1200"/>
          </a:p>
        </p:txBody>
      </p:sp>
    </p:spTree>
  </p:cSld>
  <p:clrMapOvr>
    <a:masterClrMapping/>
  </p:clrMapOvr>
  <p:transition spd="slow"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C4885"/>
            </a:gs>
            <a:gs pos="100000">
              <a:srgbClr val="465E9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/>
        </p:nvSpPr>
        <p:spPr bwMode="auto">
          <a:xfrm>
            <a:off x="3971472" y="0"/>
            <a:ext cx="5172528" cy="5143500"/>
          </a:xfrm>
          <a:custGeom>
            <a:avLst/>
            <a:gdLst>
              <a:gd name="connsiteX0" fmla="*/ 0 w 5172528"/>
              <a:gd name="connsiteY0" fmla="*/ 0 h 5143500"/>
              <a:gd name="connsiteX1" fmla="*/ 5057233 w 5172528"/>
              <a:gd name="connsiteY1" fmla="*/ 0 h 5143500"/>
              <a:gd name="connsiteX2" fmla="*/ 5172528 w 5172528"/>
              <a:gd name="connsiteY2" fmla="*/ 0 h 5143500"/>
              <a:gd name="connsiteX3" fmla="*/ 5172528 w 5172528"/>
              <a:gd name="connsiteY3" fmla="*/ 5143500 h 5143500"/>
              <a:gd name="connsiteX4" fmla="*/ 5170060 w 5172528"/>
              <a:gd name="connsiteY4" fmla="*/ 5143500 h 5143500"/>
              <a:gd name="connsiteX5" fmla="*/ 2422279 w 5172528"/>
              <a:gd name="connsiteY5" fmla="*/ 5143500 h 5143500"/>
              <a:gd name="connsiteX6" fmla="*/ 2157109 w 5172528"/>
              <a:gd name="connsiteY6" fmla="*/ 4979789 h 5143500"/>
              <a:gd name="connsiteX7" fmla="*/ 1200711 w 5172528"/>
              <a:gd name="connsiteY7" fmla="*/ 4759524 h 5143500"/>
              <a:gd name="connsiteX8" fmla="*/ 378388 w 5172528"/>
              <a:gd name="connsiteY8" fmla="*/ 4271367 h 5143500"/>
              <a:gd name="connsiteX9" fmla="*/ 345614 w 5172528"/>
              <a:gd name="connsiteY9" fmla="*/ 3443883 h 5143500"/>
              <a:gd name="connsiteX10" fmla="*/ 768694 w 5172528"/>
              <a:gd name="connsiteY10" fmla="*/ 2702719 h 5143500"/>
              <a:gd name="connsiteX11" fmla="*/ 1194753 w 5172528"/>
              <a:gd name="connsiteY11" fmla="*/ 1163836 h 5143500"/>
              <a:gd name="connsiteX12" fmla="*/ 1188794 w 5172528"/>
              <a:gd name="connsiteY12" fmla="*/ 1151930 h 5143500"/>
              <a:gd name="connsiteX13" fmla="*/ 670372 w 5172528"/>
              <a:gd name="connsiteY13" fmla="*/ 514945 h 5143500"/>
              <a:gd name="connsiteX14" fmla="*/ 32774 w 5172528"/>
              <a:gd name="connsiteY14" fmla="*/ 32742 h 5143500"/>
              <a:gd name="connsiteX15" fmla="*/ 0 w 5172528"/>
              <a:gd name="connsiteY15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172528" h="5143500">
                <a:moveTo>
                  <a:pt x="0" y="0"/>
                </a:moveTo>
                <a:cubicBezTo>
                  <a:pt x="0" y="0"/>
                  <a:pt x="0" y="0"/>
                  <a:pt x="5057233" y="0"/>
                </a:cubicBezTo>
                <a:lnTo>
                  <a:pt x="5172528" y="0"/>
                </a:lnTo>
                <a:lnTo>
                  <a:pt x="5172528" y="5143500"/>
                </a:lnTo>
                <a:lnTo>
                  <a:pt x="5170060" y="5143500"/>
                </a:lnTo>
                <a:cubicBezTo>
                  <a:pt x="4777520" y="5143500"/>
                  <a:pt x="3992440" y="5143500"/>
                  <a:pt x="2422279" y="5143500"/>
                </a:cubicBezTo>
                <a:cubicBezTo>
                  <a:pt x="2344813" y="5080992"/>
                  <a:pt x="2255430" y="5024438"/>
                  <a:pt x="2157109" y="4979789"/>
                </a:cubicBezTo>
                <a:cubicBezTo>
                  <a:pt x="1859166" y="4845844"/>
                  <a:pt x="1522490" y="4827985"/>
                  <a:pt x="1200711" y="4759524"/>
                </a:cubicBezTo>
                <a:cubicBezTo>
                  <a:pt x="878933" y="4694039"/>
                  <a:pt x="542257" y="4557117"/>
                  <a:pt x="378388" y="4271367"/>
                </a:cubicBezTo>
                <a:cubicBezTo>
                  <a:pt x="235375" y="4024313"/>
                  <a:pt x="250273" y="3711774"/>
                  <a:pt x="345614" y="3443883"/>
                </a:cubicBezTo>
                <a:cubicBezTo>
                  <a:pt x="443936" y="3175992"/>
                  <a:pt x="610784" y="2940844"/>
                  <a:pt x="768694" y="2702719"/>
                </a:cubicBezTo>
                <a:cubicBezTo>
                  <a:pt x="1039822" y="2288977"/>
                  <a:pt x="1379477" y="1669852"/>
                  <a:pt x="1194753" y="1163836"/>
                </a:cubicBezTo>
                <a:cubicBezTo>
                  <a:pt x="1191773" y="1157883"/>
                  <a:pt x="1191773" y="1154906"/>
                  <a:pt x="1188794" y="1151930"/>
                </a:cubicBezTo>
                <a:cubicBezTo>
                  <a:pt x="1090472" y="895945"/>
                  <a:pt x="878933" y="684610"/>
                  <a:pt x="670372" y="514945"/>
                </a:cubicBezTo>
                <a:cubicBezTo>
                  <a:pt x="464792" y="348258"/>
                  <a:pt x="235375" y="205383"/>
                  <a:pt x="32774" y="32742"/>
                </a:cubicBezTo>
                <a:cubicBezTo>
                  <a:pt x="20856" y="20836"/>
                  <a:pt x="11918" y="11906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5" name="TextBox 21"/>
          <p:cNvSpPr txBox="1"/>
          <p:nvPr/>
        </p:nvSpPr>
        <p:spPr>
          <a:xfrm>
            <a:off x="665362" y="1310003"/>
            <a:ext cx="31938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chemeClr val="bg1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id-ID" sz="4800" b="1" dirty="0">
              <a:solidFill>
                <a:schemeClr val="bg1"/>
              </a:soli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146380" y="118853"/>
            <a:ext cx="4685347" cy="490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9"/>
          <p:cNvSpPr/>
          <p:nvPr/>
        </p:nvSpPr>
        <p:spPr bwMode="auto">
          <a:xfrm>
            <a:off x="3349592" y="0"/>
            <a:ext cx="5794408" cy="5149850"/>
          </a:xfrm>
          <a:custGeom>
            <a:avLst/>
            <a:gdLst>
              <a:gd name="T0" fmla="*/ 1902 w 1902"/>
              <a:gd name="T1" fmla="*/ 1727 h 1727"/>
              <a:gd name="T2" fmla="*/ 1902 w 1902"/>
              <a:gd name="T3" fmla="*/ 0 h 1727"/>
              <a:gd name="T4" fmla="*/ 1005 w 1902"/>
              <a:gd name="T5" fmla="*/ 0 h 1727"/>
              <a:gd name="T6" fmla="*/ 1024 w 1902"/>
              <a:gd name="T7" fmla="*/ 104 h 1727"/>
              <a:gd name="T8" fmla="*/ 1020 w 1902"/>
              <a:gd name="T9" fmla="*/ 183 h 1727"/>
              <a:gd name="T10" fmla="*/ 787 w 1902"/>
              <a:gd name="T11" fmla="*/ 479 h 1727"/>
              <a:gd name="T12" fmla="*/ 568 w 1902"/>
              <a:gd name="T13" fmla="*/ 726 h 1727"/>
              <a:gd name="T14" fmla="*/ 639 w 1902"/>
              <a:gd name="T15" fmla="*/ 1018 h 1727"/>
              <a:gd name="T16" fmla="*/ 512 w 1902"/>
              <a:gd name="T17" fmla="*/ 1301 h 1727"/>
              <a:gd name="T18" fmla="*/ 192 w 1902"/>
              <a:gd name="T19" fmla="*/ 1529 h 1727"/>
              <a:gd name="T20" fmla="*/ 0 w 1902"/>
              <a:gd name="T21" fmla="*/ 1727 h 1727"/>
              <a:gd name="T22" fmla="*/ 1902 w 1902"/>
              <a:gd name="T23" fmla="*/ 1727 h 1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2" h="1727">
                <a:moveTo>
                  <a:pt x="1902" y="1727"/>
                </a:moveTo>
                <a:cubicBezTo>
                  <a:pt x="1902" y="0"/>
                  <a:pt x="1902" y="0"/>
                  <a:pt x="1902" y="0"/>
                </a:cubicBezTo>
                <a:cubicBezTo>
                  <a:pt x="1005" y="0"/>
                  <a:pt x="1005" y="0"/>
                  <a:pt x="1005" y="0"/>
                </a:cubicBezTo>
                <a:cubicBezTo>
                  <a:pt x="1016" y="34"/>
                  <a:pt x="1022" y="69"/>
                  <a:pt x="1024" y="104"/>
                </a:cubicBezTo>
                <a:cubicBezTo>
                  <a:pt x="1025" y="130"/>
                  <a:pt x="1024" y="157"/>
                  <a:pt x="1020" y="183"/>
                </a:cubicBezTo>
                <a:cubicBezTo>
                  <a:pt x="997" y="323"/>
                  <a:pt x="905" y="413"/>
                  <a:pt x="787" y="479"/>
                </a:cubicBezTo>
                <a:cubicBezTo>
                  <a:pt x="685" y="536"/>
                  <a:pt x="585" y="601"/>
                  <a:pt x="568" y="726"/>
                </a:cubicBezTo>
                <a:cubicBezTo>
                  <a:pt x="553" y="837"/>
                  <a:pt x="634" y="914"/>
                  <a:pt x="639" y="1018"/>
                </a:cubicBezTo>
                <a:cubicBezTo>
                  <a:pt x="643" y="1124"/>
                  <a:pt x="585" y="1227"/>
                  <a:pt x="512" y="1301"/>
                </a:cubicBezTo>
                <a:cubicBezTo>
                  <a:pt x="419" y="1393"/>
                  <a:pt x="300" y="1453"/>
                  <a:pt x="192" y="1529"/>
                </a:cubicBezTo>
                <a:cubicBezTo>
                  <a:pt x="117" y="1582"/>
                  <a:pt x="44" y="1648"/>
                  <a:pt x="0" y="1727"/>
                </a:cubicBezTo>
                <a:lnTo>
                  <a:pt x="1902" y="1727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3" name="TextBox 21"/>
          <p:cNvSpPr txBox="1"/>
          <p:nvPr/>
        </p:nvSpPr>
        <p:spPr>
          <a:xfrm>
            <a:off x="557983" y="361468"/>
            <a:ext cx="2566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id-ID" sz="32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51"/>
          <p:cNvSpPr txBox="1"/>
          <p:nvPr/>
        </p:nvSpPr>
        <p:spPr>
          <a:xfrm>
            <a:off x="557983" y="1414825"/>
            <a:ext cx="48300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 实验背景回顾</a:t>
            </a:r>
            <a:endParaRPr lang="zh-CN" altLang="en-US" sz="20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51"/>
          <p:cNvSpPr txBox="1"/>
          <p:nvPr/>
        </p:nvSpPr>
        <p:spPr>
          <a:xfrm>
            <a:off x="557983" y="2166724"/>
            <a:ext cx="4166647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 </a:t>
            </a:r>
            <a:r>
              <a:rPr lang="zh-CN" altLang="en-US" sz="20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流程及用户标签</a:t>
            </a:r>
            <a:endParaRPr lang="zh-CN" altLang="en-US" sz="20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1"/>
          <a:srcRect r="8569"/>
          <a:stretch>
            <a:fillRect/>
          </a:stretch>
        </p:blipFill>
        <p:spPr bwMode="auto">
          <a:xfrm>
            <a:off x="4854359" y="74402"/>
            <a:ext cx="4283854" cy="490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Box 51"/>
          <p:cNvSpPr txBox="1"/>
          <p:nvPr/>
        </p:nvSpPr>
        <p:spPr>
          <a:xfrm>
            <a:off x="562235" y="3003882"/>
            <a:ext cx="364669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 实验分析讲解</a:t>
            </a:r>
            <a:endParaRPr lang="zh-CN" altLang="en-US" sz="20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1858" y="1156607"/>
            <a:ext cx="7892143" cy="2830286"/>
          </a:xfrm>
          <a:prstGeom prst="rect">
            <a:avLst/>
          </a:prstGeom>
          <a:solidFill>
            <a:srgbClr val="1C48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rgbClr val="5675B3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82783" y="1719943"/>
            <a:ext cx="4545057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实验背景回顾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875897" y="2643609"/>
            <a:ext cx="5130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244238" y="1116873"/>
            <a:ext cx="251786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Agency FB" panose="020B0503020202020204" pitchFamily="34" charset="0"/>
              </a:rPr>
              <a:t>01</a:t>
            </a:r>
            <a:endParaRPr lang="en-US" altLang="zh-CN" sz="96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53"/>
          <p:cNvSpPr txBox="1"/>
          <p:nvPr/>
        </p:nvSpPr>
        <p:spPr>
          <a:xfrm>
            <a:off x="709930" y="1279525"/>
            <a:ext cx="3846830" cy="25850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5430" algn="just">
              <a:lnSpc>
                <a:spcPct val="150000"/>
              </a:lnSpc>
            </a:pPr>
            <a:r>
              <a:rPr lang="zh-CN" altLang="en-US" sz="1600" b="0" i="0" dirty="0">
                <a:effectLst/>
                <a:latin typeface="+mn-ea"/>
              </a:rPr>
              <a:t>实验以一家电商公司为背景，公司在网上设有线上旗舰店，主营手机配件，学生为公司市场部运营专员，公司最近发现用户流失率一直居高不下，因此希望进行一次促销活动，对精准人群进行定向促销，从而降低流失率，学生需要通过用户画像和数据挖掘知识完成这次精准营销。</a:t>
            </a:r>
            <a:endParaRPr lang="zh-CN" altLang="en-US" sz="1600" b="0" i="0" dirty="0">
              <a:effectLst/>
              <a:latin typeface="+mn-ea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06343" y="1841734"/>
            <a:ext cx="2348286" cy="146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组合 1"/>
          <p:cNvGrpSpPr/>
          <p:nvPr/>
        </p:nvGrpSpPr>
        <p:grpSpPr>
          <a:xfrm>
            <a:off x="0" y="226210"/>
            <a:ext cx="4164609" cy="521970"/>
            <a:chOff x="0" y="226210"/>
            <a:chExt cx="4164609" cy="521970"/>
          </a:xfrm>
        </p:grpSpPr>
        <p:sp>
          <p:nvSpPr>
            <p:cNvPr id="8" name="TextBox 21"/>
            <p:cNvSpPr txBox="1"/>
            <p:nvPr/>
          </p:nvSpPr>
          <p:spPr>
            <a:xfrm>
              <a:off x="196495" y="226210"/>
              <a:ext cx="396811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实验背景介绍</a:t>
              </a:r>
              <a:endParaRPr lang="id-ID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1"/>
            <p:cNvSpPr>
              <a:spLocks noChangeArrowheads="1"/>
            </p:cNvSpPr>
            <p:nvPr/>
          </p:nvSpPr>
          <p:spPr bwMode="auto">
            <a:xfrm>
              <a:off x="0" y="255420"/>
              <a:ext cx="130608" cy="463550"/>
            </a:xfrm>
            <a:prstGeom prst="rect">
              <a:avLst/>
            </a:prstGeom>
            <a:solidFill>
              <a:srgbClr val="1C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1858" y="1156607"/>
            <a:ext cx="7892143" cy="2830286"/>
          </a:xfrm>
          <a:prstGeom prst="rect">
            <a:avLst/>
          </a:prstGeom>
          <a:solidFill>
            <a:srgbClr val="1C48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>
              <a:solidFill>
                <a:srgbClr val="5675B3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82783" y="1719943"/>
            <a:ext cx="50740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4800" b="1" spc="169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流程及用户标签</a:t>
            </a:r>
            <a:endParaRPr lang="zh-CN" altLang="en-US" sz="4800" b="1" spc="169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875897" y="2643609"/>
            <a:ext cx="5130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244238" y="1116873"/>
            <a:ext cx="251786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Agency FB" panose="020B0503020202020204" pitchFamily="34" charset="0"/>
              </a:rPr>
              <a:t>02</a:t>
            </a:r>
            <a:endParaRPr lang="en-US" altLang="zh-CN" sz="96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/>
        </p:nvGraphicFramePr>
        <p:xfrm>
          <a:off x="404800" y="627233"/>
          <a:ext cx="8210208" cy="438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0" y="224407"/>
            <a:ext cx="4098722" cy="521970"/>
            <a:chOff x="0" y="224407"/>
            <a:chExt cx="4098722" cy="521970"/>
          </a:xfrm>
        </p:grpSpPr>
        <p:sp>
          <p:nvSpPr>
            <p:cNvPr id="5" name="TextBox 21"/>
            <p:cNvSpPr txBox="1"/>
            <p:nvPr/>
          </p:nvSpPr>
          <p:spPr>
            <a:xfrm>
              <a:off x="130608" y="224407"/>
              <a:ext cx="396811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实验流程</a:t>
              </a:r>
              <a:endParaRPr lang="id-ID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1"/>
            <p:cNvSpPr>
              <a:spLocks noChangeArrowheads="1"/>
            </p:cNvSpPr>
            <p:nvPr/>
          </p:nvSpPr>
          <p:spPr bwMode="auto">
            <a:xfrm>
              <a:off x="0" y="255420"/>
              <a:ext cx="130608" cy="463550"/>
            </a:xfrm>
            <a:prstGeom prst="rect">
              <a:avLst/>
            </a:prstGeom>
            <a:solidFill>
              <a:srgbClr val="1C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" name="圆角矩形 2"/>
          <p:cNvSpPr/>
          <p:nvPr/>
        </p:nvSpPr>
        <p:spPr>
          <a:xfrm>
            <a:off x="404495" y="1821815"/>
            <a:ext cx="1367790" cy="746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600"/>
              <a:t>1.</a:t>
            </a:r>
            <a:r>
              <a:rPr lang="zh-CN" altLang="en-US" sz="1600"/>
              <a:t>了解基本情况</a:t>
            </a:r>
            <a:endParaRPr lang="zh-CN" altLang="en-US" sz="1600"/>
          </a:p>
        </p:txBody>
      </p:sp>
      <p:sp>
        <p:nvSpPr>
          <p:cNvPr id="11" name="圆角矩形 10"/>
          <p:cNvSpPr/>
          <p:nvPr/>
        </p:nvSpPr>
        <p:spPr>
          <a:xfrm>
            <a:off x="2113915" y="1821815"/>
            <a:ext cx="1367790" cy="746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2.</a:t>
            </a:r>
            <a:r>
              <a:rPr lang="zh-CN" altLang="en-US"/>
              <a:t>消费者分类</a:t>
            </a:r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3823335" y="1821815"/>
            <a:ext cx="1367790" cy="746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3.</a:t>
            </a:r>
            <a:r>
              <a:rPr lang="zh-CN" altLang="en-US"/>
              <a:t>设计促销方式</a:t>
            </a:r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7242175" y="1821815"/>
            <a:ext cx="1367790" cy="746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5.</a:t>
            </a:r>
            <a:r>
              <a:rPr lang="zh-CN" altLang="en-US"/>
              <a:t>进行仿真</a:t>
            </a:r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5532755" y="1821815"/>
            <a:ext cx="1367790" cy="746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4.</a:t>
            </a:r>
            <a:r>
              <a:rPr lang="zh-CN" altLang="en-US"/>
              <a:t>设计促销短信内容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04495" y="2696210"/>
            <a:ext cx="15513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>
                <a:latin typeface="Arial" panose="020B0604020202020204" pitchFamily="34" charset="0"/>
              </a:rPr>
              <a:t>●</a:t>
            </a:r>
            <a:r>
              <a:rPr lang="zh-CN" altLang="en-US" sz="1000"/>
              <a:t>了解商品种类</a:t>
            </a:r>
            <a:endParaRPr lang="zh-CN" altLang="en-US" sz="1000"/>
          </a:p>
          <a:p>
            <a:r>
              <a:rPr lang="zh-CN" altLang="en-US" sz="1000">
                <a:latin typeface="Arial" panose="020B0604020202020204" pitchFamily="34" charset="0"/>
                <a:sym typeface="+mn-ea"/>
              </a:rPr>
              <a:t>●</a:t>
            </a:r>
            <a:r>
              <a:rPr lang="zh-CN" altLang="en-US" sz="1000"/>
              <a:t>了解用户基本特征</a:t>
            </a:r>
            <a:endParaRPr lang="zh-CN" altLang="en-US" sz="1000"/>
          </a:p>
          <a:p>
            <a:r>
              <a:rPr lang="zh-CN" altLang="en-US" sz="1000">
                <a:latin typeface="Arial" panose="020B0604020202020204" pitchFamily="34" charset="0"/>
                <a:sym typeface="+mn-ea"/>
              </a:rPr>
              <a:t>●</a:t>
            </a:r>
            <a:r>
              <a:rPr lang="zh-CN" altLang="en-US" sz="1000"/>
              <a:t>了解消费特征</a:t>
            </a:r>
            <a:endParaRPr lang="zh-CN" altLang="en-US" sz="1000"/>
          </a:p>
        </p:txBody>
      </p:sp>
      <p:sp>
        <p:nvSpPr>
          <p:cNvPr id="16" name="文本框 15"/>
          <p:cNvSpPr txBox="1"/>
          <p:nvPr/>
        </p:nvSpPr>
        <p:spPr>
          <a:xfrm>
            <a:off x="2129155" y="2635250"/>
            <a:ext cx="14382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>
                <a:latin typeface="Arial" panose="020B0604020202020204" pitchFamily="34" charset="0"/>
                <a:sym typeface="+mn-ea"/>
              </a:rPr>
              <a:t>●</a:t>
            </a:r>
            <a:r>
              <a:rPr lang="zh-CN" altLang="en-US" sz="1000"/>
              <a:t>通过用户画像将消费者分类</a:t>
            </a:r>
            <a:endParaRPr lang="zh-CN" altLang="en-US" sz="1000"/>
          </a:p>
          <a:p>
            <a:r>
              <a:rPr lang="zh-CN" altLang="en-US" sz="1000">
                <a:latin typeface="Arial" panose="020B0604020202020204" pitchFamily="34" charset="0"/>
                <a:sym typeface="+mn-ea"/>
              </a:rPr>
              <a:t>●</a:t>
            </a:r>
            <a:r>
              <a:rPr lang="zh-CN" altLang="en-US" sz="1000"/>
              <a:t>通过机器学习的方法筛选出相应人群</a:t>
            </a:r>
            <a:endParaRPr lang="zh-CN" altLang="en-US" sz="1000"/>
          </a:p>
        </p:txBody>
      </p:sp>
      <p:sp>
        <p:nvSpPr>
          <p:cNvPr id="17" name="文本框 16"/>
          <p:cNvSpPr txBox="1"/>
          <p:nvPr/>
        </p:nvSpPr>
        <p:spPr>
          <a:xfrm>
            <a:off x="3834130" y="2696210"/>
            <a:ext cx="147574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>
                <a:latin typeface="Arial" panose="020B0604020202020204" pitchFamily="34" charset="0"/>
                <a:sym typeface="+mn-ea"/>
              </a:rPr>
              <a:t>●</a:t>
            </a:r>
            <a:r>
              <a:rPr lang="zh-CN" altLang="en-US" sz="1000"/>
              <a:t>设计不同的促销方式</a:t>
            </a:r>
            <a:endParaRPr lang="zh-CN" altLang="en-US" sz="1000"/>
          </a:p>
          <a:p>
            <a:r>
              <a:rPr lang="zh-CN" altLang="en-US" sz="1000">
                <a:latin typeface="Arial" panose="020B0604020202020204" pitchFamily="34" charset="0"/>
                <a:sym typeface="+mn-ea"/>
              </a:rPr>
              <a:t>●</a:t>
            </a:r>
            <a:r>
              <a:rPr lang="zh-CN" altLang="en-US" sz="1000"/>
              <a:t>将不同的方式用于不同类型的消费者</a:t>
            </a:r>
            <a:endParaRPr lang="zh-CN" altLang="en-US" sz="1000"/>
          </a:p>
        </p:txBody>
      </p:sp>
      <p:sp>
        <p:nvSpPr>
          <p:cNvPr id="18" name="文本框 17"/>
          <p:cNvSpPr txBox="1"/>
          <p:nvPr/>
        </p:nvSpPr>
        <p:spPr>
          <a:xfrm>
            <a:off x="5532755" y="2696210"/>
            <a:ext cx="14452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>
                <a:latin typeface="Arial" panose="020B0604020202020204" pitchFamily="34" charset="0"/>
                <a:sym typeface="+mn-ea"/>
              </a:rPr>
              <a:t>●</a:t>
            </a:r>
            <a:r>
              <a:rPr lang="zh-CN" altLang="en-US" sz="1000"/>
              <a:t>设计促销信息短信内容</a:t>
            </a:r>
            <a:endParaRPr lang="zh-CN" altLang="en-US" sz="1000"/>
          </a:p>
          <a:p>
            <a:r>
              <a:rPr lang="zh-CN" altLang="en-US" sz="1000">
                <a:latin typeface="Arial" panose="020B0604020202020204" pitchFamily="34" charset="0"/>
                <a:sym typeface="+mn-ea"/>
              </a:rPr>
              <a:t>●</a:t>
            </a:r>
            <a:r>
              <a:rPr lang="zh-CN" altLang="en-US" sz="1000"/>
              <a:t>发给不同消费者</a:t>
            </a:r>
            <a:endParaRPr lang="zh-CN" altLang="en-US" sz="1000"/>
          </a:p>
        </p:txBody>
      </p:sp>
      <p:sp>
        <p:nvSpPr>
          <p:cNvPr id="19" name="文本框 18"/>
          <p:cNvSpPr txBox="1"/>
          <p:nvPr/>
        </p:nvSpPr>
        <p:spPr>
          <a:xfrm>
            <a:off x="7226300" y="2773045"/>
            <a:ext cx="14528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>
                <a:latin typeface="Arial" panose="020B0604020202020204" pitchFamily="34" charset="0"/>
                <a:sym typeface="+mn-ea"/>
              </a:rPr>
              <a:t>●</a:t>
            </a:r>
            <a:r>
              <a:rPr lang="zh-CN" altLang="en-US" sz="1000"/>
              <a:t>仿真后查看结果报告</a:t>
            </a:r>
            <a:endParaRPr lang="zh-CN" altLang="en-US" sz="1000"/>
          </a:p>
          <a:p>
            <a:r>
              <a:rPr lang="zh-CN" altLang="en-US" sz="1000">
                <a:latin typeface="Arial" panose="020B0604020202020204" pitchFamily="34" charset="0"/>
                <a:sym typeface="+mn-ea"/>
              </a:rPr>
              <a:t>●</a:t>
            </a:r>
            <a:r>
              <a:rPr lang="zh-CN" altLang="en-US" sz="1000"/>
              <a:t>分析各种指标</a:t>
            </a:r>
            <a:endParaRPr lang="zh-CN" altLang="en-US" sz="1000"/>
          </a:p>
        </p:txBody>
      </p:sp>
    </p:spTree>
  </p:cSld>
  <p:clrMapOvr>
    <a:masterClrMapping/>
  </p:clrMapOvr>
  <p:transition spd="slow"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53"/>
          <p:cNvSpPr txBox="1"/>
          <p:nvPr/>
        </p:nvSpPr>
        <p:spPr>
          <a:xfrm>
            <a:off x="696595" y="1021715"/>
            <a:ext cx="4099560" cy="32315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5430" algn="just">
              <a:lnSpc>
                <a:spcPct val="150000"/>
              </a:lnSpc>
            </a:pPr>
            <a:r>
              <a:rPr lang="zh-CN" altLang="en-US" sz="1400" b="0" i="0" dirty="0">
                <a:effectLst/>
                <a:latin typeface="+mn-ea"/>
              </a:rPr>
              <a:t>统计类标签</a:t>
            </a:r>
            <a:endParaRPr lang="zh-CN" altLang="en-US" sz="1400" b="0" i="0" dirty="0">
              <a:effectLst/>
              <a:latin typeface="+mn-ea"/>
            </a:endParaRPr>
          </a:p>
          <a:p>
            <a:pPr indent="265430" algn="just">
              <a:lnSpc>
                <a:spcPct val="150000"/>
              </a:lnSpc>
            </a:pPr>
            <a:r>
              <a:rPr lang="zh-CN" altLang="en-US" sz="1400" b="0" i="0" dirty="0">
                <a:effectLst/>
                <a:latin typeface="+mn-ea"/>
              </a:rPr>
              <a:t>这类标签是最基础也是最常见的标签类型，例如用户的年龄、性别、消费次数等。这些字段可以从用户注册数据、用户访问、消费数据中，统计得出该标签构成了用户画像的基础。</a:t>
            </a:r>
            <a:endParaRPr lang="zh-CN" altLang="en-US" sz="1400" b="0" i="0" dirty="0">
              <a:effectLst/>
              <a:latin typeface="+mn-ea"/>
            </a:endParaRPr>
          </a:p>
          <a:p>
            <a:pPr indent="265430" algn="just">
              <a:lnSpc>
                <a:spcPct val="150000"/>
              </a:lnSpc>
            </a:pPr>
            <a:r>
              <a:rPr lang="zh-CN" altLang="en-US" sz="1400" dirty="0">
                <a:effectLst/>
                <a:latin typeface="+mn-ea"/>
                <a:sym typeface="+mn-ea"/>
              </a:rPr>
              <a:t> 机器学习挖掘类标签</a:t>
            </a:r>
            <a:endParaRPr lang="zh-CN" altLang="en-US" sz="1400" b="0" i="0" dirty="0">
              <a:effectLst/>
              <a:latin typeface="+mn-ea"/>
            </a:endParaRPr>
          </a:p>
          <a:p>
            <a:pPr indent="265430" algn="just">
              <a:lnSpc>
                <a:spcPct val="150000"/>
              </a:lnSpc>
            </a:pPr>
            <a:r>
              <a:rPr lang="zh-CN" altLang="en-US" sz="1400" dirty="0">
                <a:effectLst/>
                <a:latin typeface="+mn-ea"/>
                <a:sym typeface="+mn-ea"/>
              </a:rPr>
              <a:t>该标签通过机器学习挖掘产生，用于对于用户的某些属性或者某些行为进行预测判断。例如，根据一个用户的行为习惯判断该用户是男性还是女性。</a:t>
            </a:r>
            <a:endParaRPr lang="zh-CN" altLang="en-US" sz="1400" b="0" i="0" dirty="0">
              <a:effectLst/>
              <a:latin typeface="+mn-ea"/>
            </a:endParaRPr>
          </a:p>
          <a:p>
            <a:pPr indent="265430" algn="just">
              <a:lnSpc>
                <a:spcPct val="150000"/>
              </a:lnSpc>
            </a:pPr>
            <a:endParaRPr lang="zh-CN" altLang="en-US" sz="1400" b="0" i="0" dirty="0">
              <a:effectLst/>
              <a:latin typeface="+mn-ea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06343" y="1841734"/>
            <a:ext cx="2348286" cy="146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组合 1"/>
          <p:cNvGrpSpPr/>
          <p:nvPr/>
        </p:nvGrpSpPr>
        <p:grpSpPr>
          <a:xfrm>
            <a:off x="0" y="226210"/>
            <a:ext cx="4164609" cy="521970"/>
            <a:chOff x="0" y="226210"/>
            <a:chExt cx="4164609" cy="521970"/>
          </a:xfrm>
        </p:grpSpPr>
        <p:sp>
          <p:nvSpPr>
            <p:cNvPr id="8" name="TextBox 21"/>
            <p:cNvSpPr txBox="1"/>
            <p:nvPr/>
          </p:nvSpPr>
          <p:spPr>
            <a:xfrm>
              <a:off x="196495" y="226210"/>
              <a:ext cx="396811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用户标签讲解</a:t>
              </a:r>
              <a:endParaRPr lang="zh-CN" altLang="en-US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1"/>
            <p:cNvSpPr>
              <a:spLocks noChangeArrowheads="1"/>
            </p:cNvSpPr>
            <p:nvPr/>
          </p:nvSpPr>
          <p:spPr bwMode="auto">
            <a:xfrm>
              <a:off x="0" y="255420"/>
              <a:ext cx="130608" cy="463550"/>
            </a:xfrm>
            <a:prstGeom prst="rect">
              <a:avLst/>
            </a:prstGeom>
            <a:solidFill>
              <a:srgbClr val="1C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53"/>
          <p:cNvSpPr txBox="1"/>
          <p:nvPr/>
        </p:nvSpPr>
        <p:spPr>
          <a:xfrm>
            <a:off x="709930" y="1279525"/>
            <a:ext cx="3846830" cy="25850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5430" algn="just">
              <a:lnSpc>
                <a:spcPct val="150000"/>
              </a:lnSpc>
            </a:pPr>
            <a:r>
              <a:rPr lang="zh-CN" altLang="en-US" sz="1400" b="0" i="0" dirty="0">
                <a:effectLst/>
                <a:latin typeface="+mn-ea"/>
              </a:rPr>
              <a:t>规则类标签</a:t>
            </a:r>
            <a:endParaRPr lang="zh-CN" altLang="en-US" sz="1400" b="0" i="0" dirty="0">
              <a:effectLst/>
              <a:latin typeface="+mn-ea"/>
            </a:endParaRPr>
          </a:p>
          <a:p>
            <a:pPr indent="265430" algn="just">
              <a:lnSpc>
                <a:spcPct val="150000"/>
              </a:lnSpc>
            </a:pPr>
            <a:r>
              <a:rPr lang="zh-CN" altLang="en-US" sz="1400" b="0" i="0" dirty="0">
                <a:effectLst/>
                <a:latin typeface="+mn-ea"/>
              </a:rPr>
              <a:t>该标签基于用户的行为及确定的规则产生。例如，对平台上“消费活跃”用户这一口径定义为“近30天交易次数&gt;2”。实际开发画像的过程中、由于运营人员对业务更熟悉，而数据人员对数据的结构、分布、特征更为熟悉，因此规则类标签由运营人员和数据人员共同协商确定。</a:t>
            </a:r>
            <a:endParaRPr lang="zh-CN" altLang="en-US" sz="1400" b="0" i="0" dirty="0">
              <a:effectLst/>
              <a:latin typeface="+mn-ea"/>
            </a:endParaRPr>
          </a:p>
          <a:p>
            <a:pPr indent="265430" algn="just">
              <a:lnSpc>
                <a:spcPct val="150000"/>
              </a:lnSpc>
            </a:pPr>
            <a:endParaRPr lang="zh-CN" altLang="en-US" sz="1400" b="0" i="0" dirty="0">
              <a:effectLst/>
              <a:latin typeface="+mn-ea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06343" y="1841734"/>
            <a:ext cx="2348286" cy="146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组合 1"/>
          <p:cNvGrpSpPr/>
          <p:nvPr/>
        </p:nvGrpSpPr>
        <p:grpSpPr>
          <a:xfrm>
            <a:off x="0" y="226210"/>
            <a:ext cx="4164609" cy="521970"/>
            <a:chOff x="0" y="226210"/>
            <a:chExt cx="4164609" cy="521970"/>
          </a:xfrm>
        </p:grpSpPr>
        <p:sp>
          <p:nvSpPr>
            <p:cNvPr id="8" name="TextBox 21"/>
            <p:cNvSpPr txBox="1"/>
            <p:nvPr/>
          </p:nvSpPr>
          <p:spPr>
            <a:xfrm>
              <a:off x="196495" y="226210"/>
              <a:ext cx="396811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用户标签讲解</a:t>
              </a:r>
              <a:endParaRPr lang="id-ID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1"/>
            <p:cNvSpPr>
              <a:spLocks noChangeArrowheads="1"/>
            </p:cNvSpPr>
            <p:nvPr/>
          </p:nvSpPr>
          <p:spPr bwMode="auto">
            <a:xfrm>
              <a:off x="0" y="255420"/>
              <a:ext cx="130608" cy="463550"/>
            </a:xfrm>
            <a:prstGeom prst="rect">
              <a:avLst/>
            </a:prstGeom>
            <a:solidFill>
              <a:srgbClr val="1C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1858" y="1156607"/>
            <a:ext cx="7892143" cy="2830286"/>
          </a:xfrm>
          <a:prstGeom prst="rect">
            <a:avLst/>
          </a:prstGeom>
          <a:solidFill>
            <a:srgbClr val="1C48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>
              <a:solidFill>
                <a:srgbClr val="5675B3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82783" y="1719943"/>
            <a:ext cx="50740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4800" b="1" spc="169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实验分析讲解</a:t>
            </a:r>
            <a:endParaRPr lang="zh-CN" altLang="en-US" sz="4800" b="1" spc="169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875897" y="2643609"/>
            <a:ext cx="5130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244238" y="1116873"/>
            <a:ext cx="251786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Agency FB" panose="020B0503020202020204" pitchFamily="34" charset="0"/>
              </a:rPr>
              <a:t>03</a:t>
            </a:r>
            <a:endParaRPr lang="en-US" altLang="zh-CN" sz="96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2" grpId="0"/>
    </p:bldLst>
  </p:timing>
</p:sld>
</file>

<file path=ppt/tags/tag1.xml><?xml version="1.0" encoding="utf-8"?>
<p:tagLst xmlns:p="http://schemas.openxmlformats.org/presentationml/2006/main">
  <p:tag name="commondata" val="eyJoZGlkIjoiMTRkMjlmMGNkYmJiMzg2ZjA4ZGM1OTczNTcyMzEzOGQifQ=="/>
</p:tagLst>
</file>

<file path=ppt/theme/theme1.xml><?xml version="1.0" encoding="utf-8"?>
<a:theme xmlns:a="http://schemas.openxmlformats.org/drawingml/2006/main" name="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1637</Words>
  <Application>WPS 演示</Application>
  <PresentationFormat>全屏显示(16:9)</PresentationFormat>
  <Paragraphs>117</Paragraphs>
  <Slides>14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Agency FB</vt:lpstr>
      <vt:lpstr>Trebuchet MS</vt:lpstr>
      <vt:lpstr>Calibri</vt:lpstr>
      <vt:lpstr>Arial Unicode MS</vt:lpstr>
      <vt:lpstr>等线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GiantDesign</dc:creator>
  <cp:lastModifiedBy>NTKO</cp:lastModifiedBy>
  <cp:revision>1</cp:revision>
  <dcterms:created xsi:type="dcterms:W3CDTF">2024-07-02T03:58:44Z</dcterms:created>
  <dcterms:modified xsi:type="dcterms:W3CDTF">2024-07-02T03:58:44Z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0337BD4734534B29B4913937E14EB006</vt:lpwstr>
  </property>
</Properties>
</file>