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3" r:id="rId3"/>
    <p:sldMasterId id="2147483666" r:id="rId4"/>
  </p:sldMasterIdLst>
  <p:notesMasterIdLst>
    <p:notesMasterId r:id="rId14"/>
  </p:notesMasterIdLst>
  <p:sldIdLst>
    <p:sldId id="256" r:id="rId5"/>
    <p:sldId id="257" r:id="rId6"/>
    <p:sldId id="258" r:id="rId7"/>
    <p:sldId id="259" r:id="rId8"/>
    <p:sldId id="260" r:id="rId9"/>
    <p:sldId id="261" r:id="rId10"/>
    <p:sldId id="262" r:id="rId11"/>
    <p:sldId id="263" r:id="rId12"/>
    <p:sldId id="264"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276" y="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3A17DE-3B6C-452F-B940-C331C5B7DF59}" type="datetimeFigureOut">
              <a:rPr lang="zh-CN" altLang="en-US" smtClean="0"/>
              <a:t>2015-11-04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1AAACF-34DF-4A1C-B5B1-7905E33CF926}" type="slidenum">
              <a:rPr lang="zh-CN" altLang="en-US" smtClean="0"/>
              <a:t>‹#›</a:t>
            </a:fld>
            <a:endParaRPr lang="zh-CN" altLang="en-US"/>
          </a:p>
        </p:txBody>
      </p:sp>
    </p:spTree>
    <p:extLst>
      <p:ext uri="{BB962C8B-B14F-4D97-AF65-F5344CB8AC3E}">
        <p14:creationId xmlns:p14="http://schemas.microsoft.com/office/powerpoint/2010/main" val="669685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幻灯片图像占位符 1"/>
          <p:cNvSpPr>
            <a:spLocks noGrp="1" noRot="1" noChangeAspect="1" noTextEdit="1"/>
          </p:cNvSpPr>
          <p:nvPr>
            <p:ph type="sldImg"/>
          </p:nvPr>
        </p:nvSpPr>
        <p:spPr/>
      </p:sp>
      <p:sp>
        <p:nvSpPr>
          <p:cNvPr id="256003"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56004"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37009288-28FD-4025-92A9-B0AA71983258}" type="slidenum">
              <a:rPr lang="zh-CN" altLang="en-US">
                <a:solidFill>
                  <a:srgbClr val="000000"/>
                </a:solidFill>
              </a:rPr>
              <a:pPr eaLnBrk="1" hangingPunct="1"/>
              <a:t>2</a:t>
            </a:fld>
            <a:endParaRPr lang="zh-CN" altLang="en-US">
              <a:solidFill>
                <a:srgbClr val="000000"/>
              </a:solidFill>
            </a:endParaRPr>
          </a:p>
        </p:txBody>
      </p:sp>
    </p:spTree>
    <p:extLst>
      <p:ext uri="{BB962C8B-B14F-4D97-AF65-F5344CB8AC3E}">
        <p14:creationId xmlns:p14="http://schemas.microsoft.com/office/powerpoint/2010/main" val="3684506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幻灯片图像占位符 1"/>
          <p:cNvSpPr>
            <a:spLocks noGrp="1" noRot="1" noChangeAspect="1" noTextEdit="1"/>
          </p:cNvSpPr>
          <p:nvPr>
            <p:ph type="sldImg"/>
          </p:nvPr>
        </p:nvSpPr>
        <p:spPr/>
      </p:sp>
      <p:sp>
        <p:nvSpPr>
          <p:cNvPr id="257027"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5702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F31F5ACE-6863-4638-AE99-B93A3D9C63E5}" type="slidenum">
              <a:rPr lang="zh-CN" altLang="en-US">
                <a:solidFill>
                  <a:srgbClr val="000000"/>
                </a:solidFill>
              </a:rPr>
              <a:pPr eaLnBrk="1" hangingPunct="1"/>
              <a:t>7</a:t>
            </a:fld>
            <a:endParaRPr lang="zh-CN" altLang="en-US">
              <a:solidFill>
                <a:srgbClr val="000000"/>
              </a:solidFill>
            </a:endParaRPr>
          </a:p>
        </p:txBody>
      </p:sp>
    </p:spTree>
    <p:extLst>
      <p:ext uri="{BB962C8B-B14F-4D97-AF65-F5344CB8AC3E}">
        <p14:creationId xmlns:p14="http://schemas.microsoft.com/office/powerpoint/2010/main" val="41283367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68406A3-3DBC-45EA-A727-E0F85D02E25E}" type="datetimeFigureOut">
              <a:rPr lang="zh-CN" altLang="en-US" smtClean="0"/>
              <a:t>2015-11-04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87070F-F98D-421B-9818-73E9FECB2030}" type="slidenum">
              <a:rPr lang="zh-CN" altLang="en-US" smtClean="0"/>
              <a:t>‹#›</a:t>
            </a:fld>
            <a:endParaRPr lang="zh-CN" altLang="en-US"/>
          </a:p>
        </p:txBody>
      </p:sp>
    </p:spTree>
    <p:extLst>
      <p:ext uri="{BB962C8B-B14F-4D97-AF65-F5344CB8AC3E}">
        <p14:creationId xmlns:p14="http://schemas.microsoft.com/office/powerpoint/2010/main" val="35026735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8406A3-3DBC-45EA-A727-E0F85D02E25E}" type="datetimeFigureOut">
              <a:rPr lang="zh-CN" altLang="en-US" smtClean="0"/>
              <a:t>2015-11-04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87070F-F98D-421B-9818-73E9FECB2030}" type="slidenum">
              <a:rPr lang="zh-CN" altLang="en-US" smtClean="0"/>
              <a:t>‹#›</a:t>
            </a:fld>
            <a:endParaRPr lang="zh-CN" altLang="en-US"/>
          </a:p>
        </p:txBody>
      </p:sp>
    </p:spTree>
    <p:extLst>
      <p:ext uri="{BB962C8B-B14F-4D97-AF65-F5344CB8AC3E}">
        <p14:creationId xmlns:p14="http://schemas.microsoft.com/office/powerpoint/2010/main" val="25479485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8406A3-3DBC-45EA-A727-E0F85D02E25E}" type="datetimeFigureOut">
              <a:rPr lang="zh-CN" altLang="en-US" smtClean="0"/>
              <a:t>2015-11-04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87070F-F98D-421B-9818-73E9FECB2030}" type="slidenum">
              <a:rPr lang="zh-CN" altLang="en-US" smtClean="0"/>
              <a:t>‹#›</a:t>
            </a:fld>
            <a:endParaRPr lang="zh-CN" altLang="en-US"/>
          </a:p>
        </p:txBody>
      </p:sp>
    </p:spTree>
    <p:extLst>
      <p:ext uri="{BB962C8B-B14F-4D97-AF65-F5344CB8AC3E}">
        <p14:creationId xmlns:p14="http://schemas.microsoft.com/office/powerpoint/2010/main" val="7911092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72159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27367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20933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41875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72865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2598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8406A3-3DBC-45EA-A727-E0F85D02E25E}" type="datetimeFigureOut">
              <a:rPr lang="zh-CN" altLang="en-US" smtClean="0"/>
              <a:t>2015-11-04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87070F-F98D-421B-9818-73E9FECB2030}" type="slidenum">
              <a:rPr lang="zh-CN" altLang="en-US" smtClean="0"/>
              <a:t>‹#›</a:t>
            </a:fld>
            <a:endParaRPr lang="zh-CN" altLang="en-US"/>
          </a:p>
        </p:txBody>
      </p:sp>
    </p:spTree>
    <p:extLst>
      <p:ext uri="{BB962C8B-B14F-4D97-AF65-F5344CB8AC3E}">
        <p14:creationId xmlns:p14="http://schemas.microsoft.com/office/powerpoint/2010/main" val="15539020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68406A3-3DBC-45EA-A727-E0F85D02E25E}" type="datetimeFigureOut">
              <a:rPr lang="zh-CN" altLang="en-US" smtClean="0"/>
              <a:t>2015-11-04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87070F-F98D-421B-9818-73E9FECB2030}" type="slidenum">
              <a:rPr lang="zh-CN" altLang="en-US" smtClean="0"/>
              <a:t>‹#›</a:t>
            </a:fld>
            <a:endParaRPr lang="zh-CN" altLang="en-US"/>
          </a:p>
        </p:txBody>
      </p:sp>
    </p:spTree>
    <p:extLst>
      <p:ext uri="{BB962C8B-B14F-4D97-AF65-F5344CB8AC3E}">
        <p14:creationId xmlns:p14="http://schemas.microsoft.com/office/powerpoint/2010/main" val="28798646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68406A3-3DBC-45EA-A727-E0F85D02E25E}" type="datetimeFigureOut">
              <a:rPr lang="zh-CN" altLang="en-US" smtClean="0"/>
              <a:t>2015-11-04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87070F-F98D-421B-9818-73E9FECB2030}" type="slidenum">
              <a:rPr lang="zh-CN" altLang="en-US" smtClean="0"/>
              <a:t>‹#›</a:t>
            </a:fld>
            <a:endParaRPr lang="zh-CN" altLang="en-US"/>
          </a:p>
        </p:txBody>
      </p:sp>
    </p:spTree>
    <p:extLst>
      <p:ext uri="{BB962C8B-B14F-4D97-AF65-F5344CB8AC3E}">
        <p14:creationId xmlns:p14="http://schemas.microsoft.com/office/powerpoint/2010/main" val="788555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68406A3-3DBC-45EA-A727-E0F85D02E25E}" type="datetimeFigureOut">
              <a:rPr lang="zh-CN" altLang="en-US" smtClean="0"/>
              <a:t>2015-11-04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787070F-F98D-421B-9818-73E9FECB2030}" type="slidenum">
              <a:rPr lang="zh-CN" altLang="en-US" smtClean="0"/>
              <a:t>‹#›</a:t>
            </a:fld>
            <a:endParaRPr lang="zh-CN" altLang="en-US"/>
          </a:p>
        </p:txBody>
      </p:sp>
    </p:spTree>
    <p:extLst>
      <p:ext uri="{BB962C8B-B14F-4D97-AF65-F5344CB8AC3E}">
        <p14:creationId xmlns:p14="http://schemas.microsoft.com/office/powerpoint/2010/main" val="3212867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8406A3-3DBC-45EA-A727-E0F85D02E25E}" type="datetimeFigureOut">
              <a:rPr lang="zh-CN" altLang="en-US" smtClean="0"/>
              <a:t>2015-11-04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787070F-F98D-421B-9818-73E9FECB2030}" type="slidenum">
              <a:rPr lang="zh-CN" altLang="en-US" smtClean="0"/>
              <a:t>‹#›</a:t>
            </a:fld>
            <a:endParaRPr lang="zh-CN" altLang="en-US"/>
          </a:p>
        </p:txBody>
      </p:sp>
    </p:spTree>
    <p:extLst>
      <p:ext uri="{BB962C8B-B14F-4D97-AF65-F5344CB8AC3E}">
        <p14:creationId xmlns:p14="http://schemas.microsoft.com/office/powerpoint/2010/main" val="1034424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68406A3-3DBC-45EA-A727-E0F85D02E25E}" type="datetimeFigureOut">
              <a:rPr lang="zh-CN" altLang="en-US" smtClean="0"/>
              <a:t>2015-11-04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87070F-F98D-421B-9818-73E9FECB2030}" type="slidenum">
              <a:rPr lang="zh-CN" altLang="en-US" smtClean="0"/>
              <a:t>‹#›</a:t>
            </a:fld>
            <a:endParaRPr lang="zh-CN" altLang="en-US"/>
          </a:p>
        </p:txBody>
      </p:sp>
    </p:spTree>
    <p:extLst>
      <p:ext uri="{BB962C8B-B14F-4D97-AF65-F5344CB8AC3E}">
        <p14:creationId xmlns:p14="http://schemas.microsoft.com/office/powerpoint/2010/main" val="3019061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68406A3-3DBC-45EA-A727-E0F85D02E25E}" type="datetimeFigureOut">
              <a:rPr lang="zh-CN" altLang="en-US" smtClean="0"/>
              <a:t>2015-11-04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87070F-F98D-421B-9818-73E9FECB2030}" type="slidenum">
              <a:rPr lang="zh-CN" altLang="en-US" smtClean="0"/>
              <a:t>‹#›</a:t>
            </a:fld>
            <a:endParaRPr lang="zh-CN" altLang="en-US"/>
          </a:p>
        </p:txBody>
      </p:sp>
    </p:spTree>
    <p:extLst>
      <p:ext uri="{BB962C8B-B14F-4D97-AF65-F5344CB8AC3E}">
        <p14:creationId xmlns:p14="http://schemas.microsoft.com/office/powerpoint/2010/main" val="13327580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68406A3-3DBC-45EA-A727-E0F85D02E25E}" type="datetimeFigureOut">
              <a:rPr lang="zh-CN" altLang="en-US" smtClean="0"/>
              <a:t>2015-11-04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87070F-F98D-421B-9818-73E9FECB2030}" type="slidenum">
              <a:rPr lang="zh-CN" altLang="en-US" smtClean="0"/>
              <a:t>‹#›</a:t>
            </a:fld>
            <a:endParaRPr lang="zh-CN" altLang="en-US"/>
          </a:p>
        </p:txBody>
      </p:sp>
    </p:spTree>
    <p:extLst>
      <p:ext uri="{BB962C8B-B14F-4D97-AF65-F5344CB8AC3E}">
        <p14:creationId xmlns:p14="http://schemas.microsoft.com/office/powerpoint/2010/main" val="11112218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7" Type="http://schemas.openxmlformats.org/officeDocument/2006/relationships/image" Target="../media/image5.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8406A3-3DBC-45EA-A727-E0F85D02E25E}" type="datetimeFigureOut">
              <a:rPr lang="zh-CN" altLang="en-US" smtClean="0"/>
              <a:t>2015-11-04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87070F-F98D-421B-9818-73E9FECB2030}" type="slidenum">
              <a:rPr lang="zh-CN" altLang="en-US" smtClean="0"/>
              <a:t>‹#›</a:t>
            </a:fld>
            <a:endParaRPr lang="zh-CN" altLang="en-US"/>
          </a:p>
        </p:txBody>
      </p:sp>
    </p:spTree>
    <p:extLst>
      <p:ext uri="{BB962C8B-B14F-4D97-AF65-F5344CB8AC3E}">
        <p14:creationId xmlns:p14="http://schemas.microsoft.com/office/powerpoint/2010/main" val="9829382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 1"/>
          <p:cNvSpPr txBox="1">
            <a:spLocks/>
          </p:cNvSpPr>
          <p:nvPr userDrawn="1"/>
        </p:nvSpPr>
        <p:spPr bwMode="auto">
          <a:xfrm>
            <a:off x="609600" y="4572001"/>
            <a:ext cx="10972800" cy="792163"/>
          </a:xfrm>
          <a:prstGeom prst="rect">
            <a:avLst/>
          </a:prstGeom>
          <a:noFill/>
          <a:ln>
            <a:noFill/>
          </a:ln>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fontAlgn="base">
              <a:spcBef>
                <a:spcPct val="0"/>
              </a:spcBef>
              <a:spcAft>
                <a:spcPct val="0"/>
              </a:spcAft>
              <a:defRPr/>
            </a:pPr>
            <a:r>
              <a:rPr lang="zh-CN" altLang="en-US" sz="4000" smtClean="0">
                <a:solidFill>
                  <a:srgbClr val="C00000"/>
                </a:solidFill>
                <a:latin typeface="Calibri" pitchFamily="34" charset="0"/>
                <a:ea typeface="微软雅黑" pitchFamily="34" charset="-122"/>
              </a:rPr>
              <a:t>单击此处编辑母版标题样式</a:t>
            </a:r>
          </a:p>
        </p:txBody>
      </p:sp>
      <p:pic>
        <p:nvPicPr>
          <p:cNvPr id="15363" name="图片 6" descr="1-1.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1600" y="-85725"/>
            <a:ext cx="12293600" cy="694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标题占位符 7"/>
          <p:cNvSpPr txBox="1">
            <a:spLocks/>
          </p:cNvSpPr>
          <p:nvPr userDrawn="1"/>
        </p:nvSpPr>
        <p:spPr bwMode="auto">
          <a:xfrm>
            <a:off x="711200" y="4724400"/>
            <a:ext cx="10972800" cy="1143000"/>
          </a:xfrm>
          <a:prstGeom prst="rect">
            <a:avLst/>
          </a:prstGeom>
          <a:noFill/>
          <a:ln>
            <a:noFill/>
          </a:ln>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fontAlgn="base">
              <a:spcBef>
                <a:spcPct val="0"/>
              </a:spcBef>
              <a:spcAft>
                <a:spcPct val="0"/>
              </a:spcAft>
              <a:defRPr/>
            </a:pPr>
            <a:endParaRPr lang="zh-CN" altLang="en-US" sz="4000" smtClean="0">
              <a:solidFill>
                <a:srgbClr val="C00000"/>
              </a:solidFill>
              <a:latin typeface="Calibri" pitchFamily="34" charset="0"/>
              <a:ea typeface="微软雅黑" pitchFamily="34" charset="-122"/>
            </a:endParaRPr>
          </a:p>
        </p:txBody>
      </p:sp>
    </p:spTree>
    <p:extLst>
      <p:ext uri="{BB962C8B-B14F-4D97-AF65-F5344CB8AC3E}">
        <p14:creationId xmlns:p14="http://schemas.microsoft.com/office/powerpoint/2010/main" val="2590529417"/>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ctr" rtl="0" eaLnBrk="0" fontAlgn="base" hangingPunct="0">
        <a:spcBef>
          <a:spcPct val="0"/>
        </a:spcBef>
        <a:spcAft>
          <a:spcPct val="0"/>
        </a:spcAft>
        <a:defRPr sz="4000">
          <a:solidFill>
            <a:srgbClr val="C00000"/>
          </a:solidFill>
          <a:latin typeface="+mj-lt"/>
          <a:ea typeface="+mj-ea"/>
          <a:cs typeface="+mj-cs"/>
        </a:defRPr>
      </a:lvl1pPr>
      <a:lvl2pPr algn="ctr" rtl="0" eaLnBrk="0" fontAlgn="base" hangingPunct="0">
        <a:spcBef>
          <a:spcPct val="0"/>
        </a:spcBef>
        <a:spcAft>
          <a:spcPct val="0"/>
        </a:spcAft>
        <a:defRPr sz="4000">
          <a:solidFill>
            <a:srgbClr val="C00000"/>
          </a:solidFill>
          <a:latin typeface="Calibri" pitchFamily="34" charset="0"/>
          <a:ea typeface="微软雅黑" pitchFamily="34" charset="-122"/>
        </a:defRPr>
      </a:lvl2pPr>
      <a:lvl3pPr algn="ctr" rtl="0" eaLnBrk="0" fontAlgn="base" hangingPunct="0">
        <a:spcBef>
          <a:spcPct val="0"/>
        </a:spcBef>
        <a:spcAft>
          <a:spcPct val="0"/>
        </a:spcAft>
        <a:defRPr sz="4000">
          <a:solidFill>
            <a:srgbClr val="C00000"/>
          </a:solidFill>
          <a:latin typeface="Calibri" pitchFamily="34" charset="0"/>
          <a:ea typeface="微软雅黑" pitchFamily="34" charset="-122"/>
        </a:defRPr>
      </a:lvl3pPr>
      <a:lvl4pPr algn="ctr" rtl="0" eaLnBrk="0" fontAlgn="base" hangingPunct="0">
        <a:spcBef>
          <a:spcPct val="0"/>
        </a:spcBef>
        <a:spcAft>
          <a:spcPct val="0"/>
        </a:spcAft>
        <a:defRPr sz="4000">
          <a:solidFill>
            <a:srgbClr val="C00000"/>
          </a:solidFill>
          <a:latin typeface="Calibri" pitchFamily="34" charset="0"/>
          <a:ea typeface="微软雅黑" pitchFamily="34" charset="-122"/>
        </a:defRPr>
      </a:lvl4pPr>
      <a:lvl5pPr algn="ctr" rtl="0" eaLnBrk="0" fontAlgn="base" hangingPunct="0">
        <a:spcBef>
          <a:spcPct val="0"/>
        </a:spcBef>
        <a:spcAft>
          <a:spcPct val="0"/>
        </a:spcAft>
        <a:defRPr sz="4000">
          <a:solidFill>
            <a:srgbClr val="C00000"/>
          </a:solidFill>
          <a:latin typeface="Calibri" pitchFamily="34" charset="0"/>
          <a:ea typeface="微软雅黑" pitchFamily="34" charset="-122"/>
        </a:defRPr>
      </a:lvl5pPr>
      <a:lvl6pPr marL="457200" algn="ctr" rtl="0" eaLnBrk="0" fontAlgn="base" hangingPunct="0">
        <a:spcBef>
          <a:spcPct val="0"/>
        </a:spcBef>
        <a:spcAft>
          <a:spcPct val="0"/>
        </a:spcAft>
        <a:defRPr sz="4000">
          <a:solidFill>
            <a:srgbClr val="C00000"/>
          </a:solidFill>
          <a:latin typeface="Calibri" pitchFamily="34" charset="0"/>
          <a:ea typeface="微软雅黑" pitchFamily="34" charset="-122"/>
        </a:defRPr>
      </a:lvl6pPr>
      <a:lvl7pPr marL="914400" algn="ctr" rtl="0" eaLnBrk="0" fontAlgn="base" hangingPunct="0">
        <a:spcBef>
          <a:spcPct val="0"/>
        </a:spcBef>
        <a:spcAft>
          <a:spcPct val="0"/>
        </a:spcAft>
        <a:defRPr sz="4000">
          <a:solidFill>
            <a:srgbClr val="C00000"/>
          </a:solidFill>
          <a:latin typeface="Calibri" pitchFamily="34" charset="0"/>
          <a:ea typeface="微软雅黑" pitchFamily="34" charset="-122"/>
        </a:defRPr>
      </a:lvl7pPr>
      <a:lvl8pPr marL="1371600" algn="ctr" rtl="0" eaLnBrk="0" fontAlgn="base" hangingPunct="0">
        <a:spcBef>
          <a:spcPct val="0"/>
        </a:spcBef>
        <a:spcAft>
          <a:spcPct val="0"/>
        </a:spcAft>
        <a:defRPr sz="4000">
          <a:solidFill>
            <a:srgbClr val="C00000"/>
          </a:solidFill>
          <a:latin typeface="Calibri" pitchFamily="34" charset="0"/>
          <a:ea typeface="微软雅黑" pitchFamily="34" charset="-122"/>
        </a:defRPr>
      </a:lvl8pPr>
      <a:lvl9pPr marL="1828800" algn="ctr" rtl="0" eaLnBrk="0" fontAlgn="base" hangingPunct="0">
        <a:spcBef>
          <a:spcPct val="0"/>
        </a:spcBef>
        <a:spcAft>
          <a:spcPct val="0"/>
        </a:spcAft>
        <a:defRPr sz="4000">
          <a:solidFill>
            <a:srgbClr val="C00000"/>
          </a:solidFill>
          <a:latin typeface="Calibri" pitchFamily="34" charset="0"/>
          <a:ea typeface="微软雅黑" pitchFamily="34" charset="-122"/>
        </a:defRPr>
      </a:lvl9pPr>
    </p:titleStyle>
    <p:bodyStyle>
      <a:lvl1pPr marL="342900" indent="-342900" algn="ctr" rtl="0" eaLnBrk="0" fontAlgn="base" hangingPunct="0">
        <a:spcBef>
          <a:spcPct val="20000"/>
        </a:spcBef>
        <a:spcAft>
          <a:spcPct val="0"/>
        </a:spcAft>
        <a:buFont typeface="Arial" panose="020B0604020202020204" pitchFamily="34" charset="0"/>
        <a:buChar char="•"/>
        <a:defRPr sz="3200">
          <a:solidFill>
            <a:srgbClr val="C00000"/>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宋体" pitchFamily="2"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6386" name="图片 4" descr="1-1-1副本副本.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12700"/>
            <a:ext cx="12090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文本占位符 2"/>
          <p:cNvSpPr>
            <a:spLocks noGrp="1" noChangeArrowheads="1"/>
          </p:cNvSpPr>
          <p:nvPr/>
        </p:nvSpPr>
        <p:spPr bwMode="auto">
          <a:xfrm>
            <a:off x="3962400" y="1600201"/>
            <a:ext cx="5590117" cy="4297363"/>
          </a:xfrm>
          <a:prstGeom prst="rect">
            <a:avLst/>
          </a:prstGeom>
          <a:noFill/>
          <a:ln w="9525">
            <a:noFill/>
            <a:miter lim="800000"/>
            <a:headEnd/>
            <a:tailEnd/>
          </a:ln>
        </p:spPr>
        <p:txBody>
          <a:bodyPr/>
          <a:lstStyle/>
          <a:p>
            <a:pPr eaLnBrk="0" fontAlgn="base" hangingPunct="0">
              <a:lnSpc>
                <a:spcPct val="150000"/>
              </a:lnSpc>
              <a:spcBef>
                <a:spcPct val="20000"/>
              </a:spcBef>
              <a:spcAft>
                <a:spcPct val="0"/>
              </a:spcAft>
              <a:buSzPct val="90000"/>
              <a:defRPr/>
            </a:pPr>
            <a:r>
              <a:rPr lang="zh-CN" altLang="en-US" sz="2800">
                <a:solidFill>
                  <a:srgbClr val="C00000"/>
                </a:solidFill>
              </a:rPr>
              <a:t> </a:t>
            </a:r>
            <a:r>
              <a:rPr lang="en-US" altLang="zh-CN" sz="2800">
                <a:solidFill>
                  <a:srgbClr val="C00000"/>
                </a:solidFill>
              </a:rPr>
              <a:t>  </a:t>
            </a:r>
            <a:endParaRPr lang="zh-CN" altLang="zh-CN" sz="2800">
              <a:solidFill>
                <a:srgbClr val="C00000"/>
              </a:solidFill>
            </a:endParaRPr>
          </a:p>
          <a:p>
            <a:pPr eaLnBrk="0" fontAlgn="base" hangingPunct="0">
              <a:lnSpc>
                <a:spcPct val="150000"/>
              </a:lnSpc>
              <a:spcBef>
                <a:spcPct val="0"/>
              </a:spcBef>
              <a:spcAft>
                <a:spcPct val="0"/>
              </a:spcAft>
              <a:defRPr/>
            </a:pPr>
            <a:endParaRPr lang="zh-CN" altLang="zh-CN" sz="2800">
              <a:solidFill>
                <a:srgbClr val="C00000"/>
              </a:solidFill>
            </a:endParaRPr>
          </a:p>
        </p:txBody>
      </p:sp>
    </p:spTree>
    <p:extLst>
      <p:ext uri="{BB962C8B-B14F-4D97-AF65-F5344CB8AC3E}">
        <p14:creationId xmlns:p14="http://schemas.microsoft.com/office/powerpoint/2010/main" val="260018244"/>
      </p:ext>
    </p:extLst>
  </p:cSld>
  <p:clrMap bg1="lt1" tx1="dk1" bg2="lt2" tx2="dk2" accent1="accent1" accent2="accent2" accent3="accent3" accent4="accent4" accent5="accent5" accent6="accent6" hlink="hlink" folHlink="folHlink"/>
  <p:sldLayoutIdLst>
    <p:sldLayoutId id="2147483664" r:id="rId1"/>
    <p:sldLayoutId id="2147483665" r:id="rId2"/>
  </p:sldLayoutIdLst>
  <p:txStyles>
    <p:titleStyle>
      <a:lvl1pPr algn="l" rtl="0" eaLnBrk="0" fontAlgn="base" hangingPunct="0">
        <a:spcBef>
          <a:spcPct val="0"/>
        </a:spcBef>
        <a:spcAft>
          <a:spcPct val="0"/>
        </a:spcAft>
        <a:defRPr sz="2800">
          <a:solidFill>
            <a:srgbClr val="C00000"/>
          </a:solidFill>
          <a:latin typeface="+mj-lt"/>
          <a:ea typeface="+mj-ea"/>
          <a:cs typeface="+mj-cs"/>
        </a:defRPr>
      </a:lvl1pPr>
      <a:lvl2pPr algn="l" rtl="0" eaLnBrk="0" fontAlgn="base" hangingPunct="0">
        <a:spcBef>
          <a:spcPct val="0"/>
        </a:spcBef>
        <a:spcAft>
          <a:spcPct val="0"/>
        </a:spcAft>
        <a:defRPr sz="2800">
          <a:solidFill>
            <a:srgbClr val="C00000"/>
          </a:solidFill>
          <a:latin typeface="Calibri" pitchFamily="34" charset="0"/>
          <a:ea typeface="微软雅黑" pitchFamily="34" charset="-122"/>
        </a:defRPr>
      </a:lvl2pPr>
      <a:lvl3pPr algn="l" rtl="0" eaLnBrk="0" fontAlgn="base" hangingPunct="0">
        <a:spcBef>
          <a:spcPct val="0"/>
        </a:spcBef>
        <a:spcAft>
          <a:spcPct val="0"/>
        </a:spcAft>
        <a:defRPr sz="2800">
          <a:solidFill>
            <a:srgbClr val="C00000"/>
          </a:solidFill>
          <a:latin typeface="Calibri" pitchFamily="34" charset="0"/>
          <a:ea typeface="微软雅黑" pitchFamily="34" charset="-122"/>
        </a:defRPr>
      </a:lvl3pPr>
      <a:lvl4pPr algn="l" rtl="0" eaLnBrk="0" fontAlgn="base" hangingPunct="0">
        <a:spcBef>
          <a:spcPct val="0"/>
        </a:spcBef>
        <a:spcAft>
          <a:spcPct val="0"/>
        </a:spcAft>
        <a:defRPr sz="2800">
          <a:solidFill>
            <a:srgbClr val="C00000"/>
          </a:solidFill>
          <a:latin typeface="Calibri" pitchFamily="34" charset="0"/>
          <a:ea typeface="微软雅黑" pitchFamily="34" charset="-122"/>
        </a:defRPr>
      </a:lvl4pPr>
      <a:lvl5pPr algn="l" rtl="0" eaLnBrk="0" fontAlgn="base" hangingPunct="0">
        <a:spcBef>
          <a:spcPct val="0"/>
        </a:spcBef>
        <a:spcAft>
          <a:spcPct val="0"/>
        </a:spcAft>
        <a:defRPr sz="2800">
          <a:solidFill>
            <a:srgbClr val="C00000"/>
          </a:solidFill>
          <a:latin typeface="Calibri" pitchFamily="34" charset="0"/>
          <a:ea typeface="微软雅黑" pitchFamily="34" charset="-122"/>
        </a:defRPr>
      </a:lvl5pPr>
      <a:lvl6pPr marL="457200" algn="l" rtl="0" eaLnBrk="0" fontAlgn="base" hangingPunct="0">
        <a:spcBef>
          <a:spcPct val="0"/>
        </a:spcBef>
        <a:spcAft>
          <a:spcPct val="0"/>
        </a:spcAft>
        <a:defRPr sz="2800">
          <a:solidFill>
            <a:srgbClr val="C00000"/>
          </a:solidFill>
          <a:latin typeface="Calibri" pitchFamily="34" charset="0"/>
          <a:ea typeface="微软雅黑" pitchFamily="34" charset="-122"/>
        </a:defRPr>
      </a:lvl6pPr>
      <a:lvl7pPr marL="914400" algn="l" rtl="0" eaLnBrk="0" fontAlgn="base" hangingPunct="0">
        <a:spcBef>
          <a:spcPct val="0"/>
        </a:spcBef>
        <a:spcAft>
          <a:spcPct val="0"/>
        </a:spcAft>
        <a:defRPr sz="2800">
          <a:solidFill>
            <a:srgbClr val="C00000"/>
          </a:solidFill>
          <a:latin typeface="Calibri" pitchFamily="34" charset="0"/>
          <a:ea typeface="微软雅黑" pitchFamily="34" charset="-122"/>
        </a:defRPr>
      </a:lvl7pPr>
      <a:lvl8pPr marL="1371600" algn="l" rtl="0" eaLnBrk="0" fontAlgn="base" hangingPunct="0">
        <a:spcBef>
          <a:spcPct val="0"/>
        </a:spcBef>
        <a:spcAft>
          <a:spcPct val="0"/>
        </a:spcAft>
        <a:defRPr sz="2800">
          <a:solidFill>
            <a:srgbClr val="C00000"/>
          </a:solidFill>
          <a:latin typeface="Calibri" pitchFamily="34" charset="0"/>
          <a:ea typeface="微软雅黑" pitchFamily="34" charset="-122"/>
        </a:defRPr>
      </a:lvl8pPr>
      <a:lvl9pPr marL="1828800" algn="l" rtl="0" eaLnBrk="0" fontAlgn="base" hangingPunct="0">
        <a:spcBef>
          <a:spcPct val="0"/>
        </a:spcBef>
        <a:spcAft>
          <a:spcPct val="0"/>
        </a:spcAft>
        <a:defRPr sz="2800">
          <a:solidFill>
            <a:srgbClr val="C00000"/>
          </a:solidFill>
          <a:latin typeface="Calibri" pitchFamily="34" charset="0"/>
          <a:ea typeface="微软雅黑" pitchFamily="34" charset="-122"/>
        </a:defRPr>
      </a:lvl9pPr>
    </p:titleStyle>
    <p:bodyStyle>
      <a:lvl1pPr marL="342900" indent="-342900" algn="l" rtl="0" eaLnBrk="0" fontAlgn="base" hangingPunct="0">
        <a:spcBef>
          <a:spcPct val="20000"/>
        </a:spcBef>
        <a:spcAft>
          <a:spcPct val="0"/>
        </a:spcAft>
        <a:buSzPct val="90000"/>
        <a:buBlip>
          <a:blip r:embed="rId5"/>
        </a:buBlip>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75000"/>
        <a:buFont typeface="Arial" panose="020B0604020202020204" pitchFamily="34" charset="0"/>
        <a:buBlip>
          <a:blip r:embed="rId6"/>
        </a:buBlip>
        <a:defRPr sz="2000">
          <a:solidFill>
            <a:schemeClr val="tx1"/>
          </a:solidFill>
          <a:latin typeface="+mn-lt"/>
          <a:ea typeface="+mn-ea"/>
        </a:defRPr>
      </a:lvl2pPr>
      <a:lvl3pPr marL="1143000" indent="-228600" algn="l" rtl="0" eaLnBrk="0" fontAlgn="base" hangingPunct="0">
        <a:spcBef>
          <a:spcPct val="20000"/>
        </a:spcBef>
        <a:spcAft>
          <a:spcPct val="0"/>
        </a:spcAft>
        <a:buSzPct val="50000"/>
        <a:buFont typeface="Arial" panose="020B0604020202020204" pitchFamily="34" charset="0"/>
        <a:buBlip>
          <a:blip r:embed="rId7"/>
        </a:buBlip>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17410" name="图片 8" descr="1-1-2副本副本.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1217718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标题 1"/>
          <p:cNvSpPr txBox="1">
            <a:spLocks/>
          </p:cNvSpPr>
          <p:nvPr userDrawn="1"/>
        </p:nvSpPr>
        <p:spPr bwMode="auto">
          <a:xfrm>
            <a:off x="1524000" y="76200"/>
            <a:ext cx="9347200" cy="585788"/>
          </a:xfrm>
          <a:prstGeom prst="rect">
            <a:avLst/>
          </a:prstGeom>
          <a:noFill/>
          <a:ln>
            <a:noFill/>
          </a:ln>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fontAlgn="base">
              <a:spcBef>
                <a:spcPct val="0"/>
              </a:spcBef>
              <a:spcAft>
                <a:spcPct val="0"/>
              </a:spcAft>
              <a:defRPr/>
            </a:pPr>
            <a:endParaRPr lang="zh-CN" altLang="en-US" sz="2800" smtClean="0">
              <a:solidFill>
                <a:srgbClr val="C00000"/>
              </a:solidFill>
              <a:latin typeface="Calibri" pitchFamily="34" charset="0"/>
              <a:ea typeface="黑体" pitchFamily="2" charset="-122"/>
            </a:endParaRPr>
          </a:p>
        </p:txBody>
      </p:sp>
    </p:spTree>
    <p:extLst>
      <p:ext uri="{BB962C8B-B14F-4D97-AF65-F5344CB8AC3E}">
        <p14:creationId xmlns:p14="http://schemas.microsoft.com/office/powerpoint/2010/main" val="2117246959"/>
      </p:ext>
    </p:extLst>
  </p:cSld>
  <p:clrMap bg1="lt1" tx1="dk1" bg2="lt2" tx2="dk2" accent1="accent1" accent2="accent2" accent3="accent3" accent4="accent4" accent5="accent5" accent6="accent6" hlink="hlink" folHlink="folHlink"/>
  <p:sldLayoutIdLst>
    <p:sldLayoutId id="2147483667" r:id="rId1"/>
    <p:sldLayoutId id="2147483668" r:id="rId2"/>
  </p:sldLayoutIdLst>
  <p:txStyles>
    <p:titleStyle>
      <a:lvl1pPr algn="l" rtl="0" eaLnBrk="0" fontAlgn="base" hangingPunct="0">
        <a:spcBef>
          <a:spcPct val="0"/>
        </a:spcBef>
        <a:spcAft>
          <a:spcPct val="0"/>
        </a:spcAft>
        <a:defRPr sz="2800">
          <a:solidFill>
            <a:srgbClr val="C00000"/>
          </a:solidFill>
          <a:latin typeface="+mj-lt"/>
          <a:ea typeface="+mj-ea"/>
          <a:cs typeface="+mj-cs"/>
        </a:defRPr>
      </a:lvl1pPr>
      <a:lvl2pPr algn="l" rtl="0" eaLnBrk="0" fontAlgn="base" hangingPunct="0">
        <a:spcBef>
          <a:spcPct val="0"/>
        </a:spcBef>
        <a:spcAft>
          <a:spcPct val="0"/>
        </a:spcAft>
        <a:defRPr sz="2800">
          <a:solidFill>
            <a:srgbClr val="C00000"/>
          </a:solidFill>
          <a:latin typeface="Calibri" pitchFamily="34" charset="0"/>
          <a:ea typeface="黑体" pitchFamily="2" charset="-122"/>
        </a:defRPr>
      </a:lvl2pPr>
      <a:lvl3pPr algn="l" rtl="0" eaLnBrk="0" fontAlgn="base" hangingPunct="0">
        <a:spcBef>
          <a:spcPct val="0"/>
        </a:spcBef>
        <a:spcAft>
          <a:spcPct val="0"/>
        </a:spcAft>
        <a:defRPr sz="2800">
          <a:solidFill>
            <a:srgbClr val="C00000"/>
          </a:solidFill>
          <a:latin typeface="Calibri" pitchFamily="34" charset="0"/>
          <a:ea typeface="黑体" pitchFamily="2" charset="-122"/>
        </a:defRPr>
      </a:lvl3pPr>
      <a:lvl4pPr algn="l" rtl="0" eaLnBrk="0" fontAlgn="base" hangingPunct="0">
        <a:spcBef>
          <a:spcPct val="0"/>
        </a:spcBef>
        <a:spcAft>
          <a:spcPct val="0"/>
        </a:spcAft>
        <a:defRPr sz="2800">
          <a:solidFill>
            <a:srgbClr val="C00000"/>
          </a:solidFill>
          <a:latin typeface="Calibri" pitchFamily="34" charset="0"/>
          <a:ea typeface="黑体" pitchFamily="2" charset="-122"/>
        </a:defRPr>
      </a:lvl4pPr>
      <a:lvl5pPr algn="l" rtl="0" eaLnBrk="0" fontAlgn="base" hangingPunct="0">
        <a:spcBef>
          <a:spcPct val="0"/>
        </a:spcBef>
        <a:spcAft>
          <a:spcPct val="0"/>
        </a:spcAft>
        <a:defRPr sz="2800">
          <a:solidFill>
            <a:srgbClr val="C00000"/>
          </a:solidFill>
          <a:latin typeface="Calibri" pitchFamily="34" charset="0"/>
          <a:ea typeface="黑体" pitchFamily="2" charset="-122"/>
        </a:defRPr>
      </a:lvl5pPr>
      <a:lvl6pPr marL="457200" algn="l" rtl="0" eaLnBrk="0" fontAlgn="base" hangingPunct="0">
        <a:spcBef>
          <a:spcPct val="0"/>
        </a:spcBef>
        <a:spcAft>
          <a:spcPct val="0"/>
        </a:spcAft>
        <a:defRPr sz="2800">
          <a:solidFill>
            <a:srgbClr val="C00000"/>
          </a:solidFill>
          <a:latin typeface="Calibri" pitchFamily="34" charset="0"/>
          <a:ea typeface="黑体" pitchFamily="2" charset="-122"/>
        </a:defRPr>
      </a:lvl6pPr>
      <a:lvl7pPr marL="914400" algn="l" rtl="0" eaLnBrk="0" fontAlgn="base" hangingPunct="0">
        <a:spcBef>
          <a:spcPct val="0"/>
        </a:spcBef>
        <a:spcAft>
          <a:spcPct val="0"/>
        </a:spcAft>
        <a:defRPr sz="2800">
          <a:solidFill>
            <a:srgbClr val="C00000"/>
          </a:solidFill>
          <a:latin typeface="Calibri" pitchFamily="34" charset="0"/>
          <a:ea typeface="黑体" pitchFamily="2" charset="-122"/>
        </a:defRPr>
      </a:lvl7pPr>
      <a:lvl8pPr marL="1371600" algn="l" rtl="0" eaLnBrk="0" fontAlgn="base" hangingPunct="0">
        <a:spcBef>
          <a:spcPct val="0"/>
        </a:spcBef>
        <a:spcAft>
          <a:spcPct val="0"/>
        </a:spcAft>
        <a:defRPr sz="2800">
          <a:solidFill>
            <a:srgbClr val="C00000"/>
          </a:solidFill>
          <a:latin typeface="Calibri" pitchFamily="34" charset="0"/>
          <a:ea typeface="黑体" pitchFamily="2" charset="-122"/>
        </a:defRPr>
      </a:lvl8pPr>
      <a:lvl9pPr marL="1828800" algn="l" rtl="0" eaLnBrk="0" fontAlgn="base" hangingPunct="0">
        <a:spcBef>
          <a:spcPct val="0"/>
        </a:spcBef>
        <a:spcAft>
          <a:spcPct val="0"/>
        </a:spcAft>
        <a:defRPr sz="2800">
          <a:solidFill>
            <a:srgbClr val="C00000"/>
          </a:solidFill>
          <a:latin typeface="Calibri" pitchFamily="34" charset="0"/>
          <a:ea typeface="黑体" pitchFamily="2" charset="-122"/>
        </a:defRPr>
      </a:lvl9pPr>
    </p:titleStyle>
    <p:bodyStyle>
      <a:lvl1pPr marL="342900" indent="-342900" algn="l" rtl="0" eaLnBrk="0" fontAlgn="base" hangingPunct="0">
        <a:spcBef>
          <a:spcPct val="20000"/>
        </a:spcBef>
        <a:spcAft>
          <a:spcPct val="0"/>
        </a:spcAft>
        <a:buSzPct val="90000"/>
        <a:buBlip>
          <a:blip r:embed="rId5"/>
        </a:buBlip>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75000"/>
        <a:buBlip>
          <a:blip r:embed="rId6"/>
        </a:buBlip>
        <a:defRPr sz="2800">
          <a:solidFill>
            <a:schemeClr val="tx1"/>
          </a:solidFill>
          <a:latin typeface="+mn-lt"/>
          <a:ea typeface="+mn-ea"/>
        </a:defRPr>
      </a:lvl2pPr>
      <a:lvl3pPr marL="1143000" indent="-228600" algn="l" rtl="0" eaLnBrk="0" fontAlgn="base" hangingPunct="0">
        <a:spcBef>
          <a:spcPct val="20000"/>
        </a:spcBef>
        <a:spcAft>
          <a:spcPct val="0"/>
        </a:spcAft>
        <a:buSzPct val="50000"/>
        <a:buBlip>
          <a:blip r:embed="rId6"/>
        </a:buBlip>
        <a:defRPr sz="16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0.png"/><Relationship Id="rId1" Type="http://schemas.openxmlformats.org/officeDocument/2006/relationships/slideLayout" Target="../slideLayouts/slideLayout17.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4"/>
          <p:cNvSpPr>
            <a:spLocks noGrp="1"/>
          </p:cNvSpPr>
          <p:nvPr>
            <p:ph type="title" idx="4294967295"/>
          </p:nvPr>
        </p:nvSpPr>
        <p:spPr bwMode="auto">
          <a:xfrm>
            <a:off x="1905000" y="4572001"/>
            <a:ext cx="8382000" cy="7921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t>签发转账支票</a:t>
            </a:r>
          </a:p>
        </p:txBody>
      </p:sp>
    </p:spTree>
    <p:extLst>
      <p:ext uri="{BB962C8B-B14F-4D97-AF65-F5344CB8AC3E}">
        <p14:creationId xmlns:p14="http://schemas.microsoft.com/office/powerpoint/2010/main" val="29896009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2"/>
          <p:cNvSpPr>
            <a:spLocks noGrp="1" noChangeArrowheads="1"/>
          </p:cNvSpPr>
          <p:nvPr/>
        </p:nvSpPr>
        <p:spPr bwMode="auto">
          <a:xfrm>
            <a:off x="4343400" y="1828800"/>
            <a:ext cx="5926138" cy="4191000"/>
          </a:xfrm>
          <a:prstGeom prst="rect">
            <a:avLst/>
          </a:prstGeom>
          <a:noFill/>
          <a:ln w="9525">
            <a:noFill/>
            <a:miter lim="800000"/>
            <a:headEnd/>
            <a:tailEnd/>
          </a:ln>
        </p:spPr>
        <p:txBody>
          <a:bodyPr/>
          <a:lstStyle/>
          <a:p>
            <a:pPr marL="342900" indent="-342900" eaLnBrk="0" fontAlgn="base" hangingPunct="0">
              <a:lnSpc>
                <a:spcPct val="150000"/>
              </a:lnSpc>
              <a:spcBef>
                <a:spcPct val="20000"/>
              </a:spcBef>
              <a:spcAft>
                <a:spcPct val="0"/>
              </a:spcAft>
              <a:buSzPct val="90000"/>
              <a:buBlip>
                <a:blip r:embed="rId3"/>
              </a:buBlip>
              <a:defRPr/>
            </a:pPr>
            <a:r>
              <a:rPr lang="zh-CN" altLang="en-US" sz="3200" kern="0" dirty="0">
                <a:solidFill>
                  <a:srgbClr val="C00000"/>
                </a:solidFill>
                <a:latin typeface="微软雅黑" pitchFamily="34" charset="-122"/>
              </a:rPr>
              <a:t> 业务场景</a:t>
            </a:r>
            <a:endParaRPr lang="en-US" altLang="zh-CN" sz="3200" kern="0" dirty="0">
              <a:solidFill>
                <a:srgbClr val="C00000"/>
              </a:solidFill>
              <a:latin typeface="微软雅黑" pitchFamily="34" charset="-122"/>
            </a:endParaRPr>
          </a:p>
          <a:p>
            <a:pPr marL="342900" indent="-342900" eaLnBrk="0" fontAlgn="base" hangingPunct="0">
              <a:lnSpc>
                <a:spcPct val="150000"/>
              </a:lnSpc>
              <a:spcBef>
                <a:spcPct val="20000"/>
              </a:spcBef>
              <a:spcAft>
                <a:spcPct val="0"/>
              </a:spcAft>
              <a:buSzPct val="90000"/>
              <a:buBlip>
                <a:blip r:embed="rId3"/>
              </a:buBlip>
              <a:defRPr/>
            </a:pPr>
            <a:r>
              <a:rPr lang="zh-CN" altLang="en-US" sz="3200" kern="0" dirty="0">
                <a:solidFill>
                  <a:srgbClr val="C00000"/>
                </a:solidFill>
                <a:latin typeface="微软雅黑" pitchFamily="34" charset="-122"/>
              </a:rPr>
              <a:t> 什么是转账支票？</a:t>
            </a:r>
            <a:endParaRPr lang="zh-CN" altLang="zh-CN" sz="3200" kern="0" dirty="0">
              <a:solidFill>
                <a:srgbClr val="C00000"/>
              </a:solidFill>
              <a:latin typeface="微软雅黑" pitchFamily="34" charset="-122"/>
            </a:endParaRPr>
          </a:p>
          <a:p>
            <a:pPr marL="342900" indent="-342900" eaLnBrk="0" fontAlgn="base" hangingPunct="0">
              <a:lnSpc>
                <a:spcPct val="150000"/>
              </a:lnSpc>
              <a:spcBef>
                <a:spcPct val="20000"/>
              </a:spcBef>
              <a:spcAft>
                <a:spcPct val="0"/>
              </a:spcAft>
              <a:buSzPct val="90000"/>
              <a:buBlip>
                <a:blip r:embed="rId3"/>
              </a:buBlip>
              <a:defRPr/>
            </a:pPr>
            <a:r>
              <a:rPr lang="zh-CN" altLang="en-US" sz="3200" kern="0" dirty="0">
                <a:solidFill>
                  <a:srgbClr val="C00000"/>
                </a:solidFill>
                <a:latin typeface="微软雅黑" pitchFamily="34" charset="-122"/>
              </a:rPr>
              <a:t> 认识转账支票</a:t>
            </a:r>
            <a:endParaRPr lang="en-US" altLang="zh-CN" sz="3200" kern="0" dirty="0">
              <a:solidFill>
                <a:srgbClr val="C00000"/>
              </a:solidFill>
              <a:latin typeface="微软雅黑" pitchFamily="34" charset="-122"/>
            </a:endParaRPr>
          </a:p>
          <a:p>
            <a:pPr marL="342900" indent="-342900" eaLnBrk="0" fontAlgn="base" hangingPunct="0">
              <a:lnSpc>
                <a:spcPct val="150000"/>
              </a:lnSpc>
              <a:spcBef>
                <a:spcPct val="20000"/>
              </a:spcBef>
              <a:spcAft>
                <a:spcPct val="0"/>
              </a:spcAft>
              <a:buSzPct val="90000"/>
              <a:buBlip>
                <a:blip r:embed="rId3"/>
              </a:buBlip>
              <a:defRPr/>
            </a:pPr>
            <a:r>
              <a:rPr lang="zh-CN" altLang="en-US" sz="3200" kern="0" dirty="0">
                <a:solidFill>
                  <a:srgbClr val="C00000"/>
                </a:solidFill>
                <a:latin typeface="微软雅黑" pitchFamily="34" charset="-122"/>
              </a:rPr>
              <a:t> 如何签发转账支票</a:t>
            </a:r>
            <a:endParaRPr lang="en-US" altLang="zh-CN" sz="3200" kern="0" dirty="0">
              <a:solidFill>
                <a:srgbClr val="C00000"/>
              </a:solidFill>
              <a:latin typeface="微软雅黑" pitchFamily="34" charset="-122"/>
            </a:endParaRPr>
          </a:p>
          <a:p>
            <a:pPr marL="342900" indent="-342900" eaLnBrk="0" fontAlgn="base" hangingPunct="0">
              <a:lnSpc>
                <a:spcPct val="150000"/>
              </a:lnSpc>
              <a:spcBef>
                <a:spcPct val="20000"/>
              </a:spcBef>
              <a:spcAft>
                <a:spcPct val="0"/>
              </a:spcAft>
              <a:buSzPct val="90000"/>
              <a:defRPr/>
            </a:pPr>
            <a:endParaRPr lang="zh-CN" altLang="zh-CN" sz="3200" kern="0" dirty="0">
              <a:solidFill>
                <a:srgbClr val="C00000"/>
              </a:solidFill>
              <a:latin typeface="微软雅黑" pitchFamily="34" charset="-122"/>
            </a:endParaRPr>
          </a:p>
          <a:p>
            <a:pPr eaLnBrk="0" fontAlgn="base" hangingPunct="0">
              <a:lnSpc>
                <a:spcPct val="150000"/>
              </a:lnSpc>
              <a:spcBef>
                <a:spcPct val="0"/>
              </a:spcBef>
              <a:spcAft>
                <a:spcPct val="0"/>
              </a:spcAft>
              <a:defRPr/>
            </a:pPr>
            <a:endParaRPr lang="zh-CN" altLang="zh-CN" sz="3200" kern="0" dirty="0">
              <a:solidFill>
                <a:srgbClr val="C00000"/>
              </a:solidFill>
              <a:latin typeface="微软雅黑" pitchFamily="34" charset="-122"/>
            </a:endParaRPr>
          </a:p>
        </p:txBody>
      </p:sp>
    </p:spTree>
    <p:extLst>
      <p:ext uri="{BB962C8B-B14F-4D97-AF65-F5344CB8AC3E}">
        <p14:creationId xmlns:p14="http://schemas.microsoft.com/office/powerpoint/2010/main" val="25579880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图片 4" descr="092619617141_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990600"/>
            <a:ext cx="4692650" cy="326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9" name="矩形 2"/>
          <p:cNvSpPr>
            <a:spLocks noChangeArrowheads="1"/>
          </p:cNvSpPr>
          <p:nvPr/>
        </p:nvSpPr>
        <p:spPr bwMode="auto">
          <a:xfrm>
            <a:off x="2667001" y="85725"/>
            <a:ext cx="1825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sz="3200" b="1">
                <a:solidFill>
                  <a:srgbClr val="C00000"/>
                </a:solidFill>
                <a:latin typeface="微软雅黑" panose="020B0503020204020204" pitchFamily="34" charset="-122"/>
                <a:ea typeface="微软雅黑" panose="020B0503020204020204" pitchFamily="34" charset="-122"/>
              </a:rPr>
              <a:t>业务场景</a:t>
            </a:r>
          </a:p>
        </p:txBody>
      </p:sp>
      <p:sp>
        <p:nvSpPr>
          <p:cNvPr id="50180" name="矩形 3"/>
          <p:cNvSpPr>
            <a:spLocks noChangeArrowheads="1"/>
          </p:cNvSpPr>
          <p:nvPr/>
        </p:nvSpPr>
        <p:spPr bwMode="auto">
          <a:xfrm>
            <a:off x="2209800" y="4648201"/>
            <a:ext cx="8001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lnSpc>
                <a:spcPct val="150000"/>
              </a:lnSpc>
              <a:spcBef>
                <a:spcPct val="0"/>
              </a:spcBef>
              <a:spcAft>
                <a:spcPct val="0"/>
              </a:spcAft>
            </a:pPr>
            <a:r>
              <a:rPr lang="en-US" altLang="zh-CN" sz="2400">
                <a:solidFill>
                  <a:srgbClr val="000000"/>
                </a:solidFill>
                <a:latin typeface="微软雅黑" panose="020B0503020204020204" pitchFamily="34" charset="-122"/>
                <a:ea typeface="微软雅黑" panose="020B0503020204020204" pitchFamily="34" charset="-122"/>
              </a:rPr>
              <a:t>      2012</a:t>
            </a:r>
            <a:r>
              <a:rPr lang="zh-CN" altLang="en-US" sz="2400">
                <a:solidFill>
                  <a:srgbClr val="000000"/>
                </a:solidFill>
                <a:latin typeface="微软雅黑" panose="020B0503020204020204" pitchFamily="34" charset="-122"/>
                <a:ea typeface="微软雅黑" panose="020B0503020204020204" pitchFamily="34" charset="-122"/>
              </a:rPr>
              <a:t>年</a:t>
            </a:r>
            <a:r>
              <a:rPr lang="en-US" altLang="zh-CN" sz="2400">
                <a:solidFill>
                  <a:srgbClr val="000000"/>
                </a:solidFill>
                <a:latin typeface="微软雅黑" panose="020B0503020204020204" pitchFamily="34" charset="-122"/>
                <a:ea typeface="微软雅黑" panose="020B0503020204020204" pitchFamily="34" charset="-122"/>
              </a:rPr>
              <a:t>9</a:t>
            </a:r>
            <a:r>
              <a:rPr lang="zh-CN" altLang="en-US" sz="2400">
                <a:solidFill>
                  <a:srgbClr val="000000"/>
                </a:solidFill>
                <a:latin typeface="微软雅黑" panose="020B0503020204020204" pitchFamily="34" charset="-122"/>
                <a:ea typeface="微软雅黑" panose="020B0503020204020204" pitchFamily="34" charset="-122"/>
              </a:rPr>
              <a:t>月</a:t>
            </a:r>
            <a:r>
              <a:rPr lang="en-US" altLang="zh-CN" sz="2400">
                <a:solidFill>
                  <a:srgbClr val="000000"/>
                </a:solidFill>
                <a:latin typeface="微软雅黑" panose="020B0503020204020204" pitchFamily="34" charset="-122"/>
                <a:ea typeface="微软雅黑" panose="020B0503020204020204" pitchFamily="34" charset="-122"/>
              </a:rPr>
              <a:t>12</a:t>
            </a:r>
            <a:r>
              <a:rPr lang="zh-CN" altLang="en-US" sz="2400">
                <a:solidFill>
                  <a:srgbClr val="000000"/>
                </a:solidFill>
                <a:latin typeface="微软雅黑" panose="020B0503020204020204" pitchFamily="34" charset="-122"/>
                <a:ea typeface="微软雅黑" panose="020B0503020204020204" pitchFamily="34" charset="-122"/>
              </a:rPr>
              <a:t>日，</a:t>
            </a:r>
            <a:r>
              <a:rPr lang="zh-CN" altLang="zh-CN" sz="2400">
                <a:solidFill>
                  <a:srgbClr val="000000"/>
                </a:solidFill>
                <a:latin typeface="微软雅黑" panose="020B0503020204020204" pitchFamily="34" charset="-122"/>
                <a:ea typeface="微软雅黑" panose="020B0503020204020204" pitchFamily="34" charset="-122"/>
              </a:rPr>
              <a:t>北京新锐电器有限公司</a:t>
            </a:r>
            <a:r>
              <a:rPr lang="zh-CN" altLang="en-US" sz="2400">
                <a:solidFill>
                  <a:srgbClr val="000000"/>
                </a:solidFill>
                <a:latin typeface="微软雅黑" panose="020B0503020204020204" pitchFamily="34" charset="-122"/>
                <a:ea typeface="微软雅黑" panose="020B0503020204020204" pitchFamily="34" charset="-122"/>
              </a:rPr>
              <a:t>市场专员支付第四季度广告费</a:t>
            </a:r>
            <a:r>
              <a:rPr lang="en-US" altLang="zh-CN" sz="2400">
                <a:solidFill>
                  <a:srgbClr val="000000"/>
                </a:solidFill>
                <a:latin typeface="微软雅黑" panose="020B0503020204020204" pitchFamily="34" charset="-122"/>
                <a:ea typeface="微软雅黑" panose="020B0503020204020204" pitchFamily="34" charset="-122"/>
              </a:rPr>
              <a:t>120,000</a:t>
            </a:r>
            <a:r>
              <a:rPr lang="zh-CN" altLang="en-US" sz="2400">
                <a:solidFill>
                  <a:srgbClr val="000000"/>
                </a:solidFill>
                <a:latin typeface="微软雅黑" panose="020B0503020204020204" pitchFamily="34" charset="-122"/>
                <a:ea typeface="微软雅黑" panose="020B0503020204020204" pitchFamily="34" charset="-122"/>
              </a:rPr>
              <a:t>元。</a:t>
            </a:r>
          </a:p>
        </p:txBody>
      </p:sp>
    </p:spTree>
    <p:extLst>
      <p:ext uri="{BB962C8B-B14F-4D97-AF65-F5344CB8AC3E}">
        <p14:creationId xmlns:p14="http://schemas.microsoft.com/office/powerpoint/2010/main" val="8389611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p:cNvSpPr>
          <p:nvPr>
            <p:ph type="title" idx="4294967295"/>
          </p:nvPr>
        </p:nvSpPr>
        <p:spPr bwMode="auto">
          <a:xfrm>
            <a:off x="2743200" y="76200"/>
            <a:ext cx="7010400" cy="5857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3200" b="1">
                <a:latin typeface="微软雅黑" panose="020B0503020204020204" pitchFamily="34" charset="-122"/>
                <a:ea typeface="微软雅黑" panose="020B0503020204020204" pitchFamily="34" charset="-122"/>
              </a:rPr>
              <a:t> 什么是转账支票？</a:t>
            </a:r>
            <a:endParaRPr lang="zh-CN" altLang="zh-CN" sz="3200">
              <a:latin typeface="微软雅黑" panose="020B0503020204020204" pitchFamily="34" charset="-122"/>
              <a:ea typeface="微软雅黑" panose="020B0503020204020204" pitchFamily="34" charset="-122"/>
            </a:endParaRPr>
          </a:p>
        </p:txBody>
      </p:sp>
      <p:sp>
        <p:nvSpPr>
          <p:cNvPr id="51203" name="Rectangle 3"/>
          <p:cNvSpPr>
            <a:spLocks noGrp="1"/>
          </p:cNvSpPr>
          <p:nvPr>
            <p:ph type="body" idx="4294967295"/>
          </p:nvPr>
        </p:nvSpPr>
        <p:spPr bwMode="auto">
          <a:xfrm>
            <a:off x="1905000" y="685800"/>
            <a:ext cx="8534400" cy="5029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50000"/>
              </a:lnSpc>
            </a:pPr>
            <a:r>
              <a:rPr lang="zh-CN" altLang="en-US" sz="2400"/>
              <a:t>转账支票是出票人签发的，委托办理支票存款业务的银行在见票时无条件支付确定的金额给收款人或持票人的票据；在银行开立存款账户的单位和个人客户，用于</a:t>
            </a:r>
            <a:r>
              <a:rPr lang="zh-CN" altLang="en-US" sz="2400">
                <a:solidFill>
                  <a:srgbClr val="FF0000"/>
                </a:solidFill>
              </a:rPr>
              <a:t>同城交易</a:t>
            </a:r>
            <a:r>
              <a:rPr lang="zh-CN" altLang="en-US" sz="2400"/>
              <a:t>的各种款项，均可签发转账支票，委托开户银行办理付款手续。</a:t>
            </a:r>
            <a:endParaRPr lang="en-US" altLang="zh-CN" sz="2400"/>
          </a:p>
          <a:p>
            <a:pPr>
              <a:lnSpc>
                <a:spcPct val="150000"/>
              </a:lnSpc>
            </a:pPr>
            <a:r>
              <a:rPr lang="zh-CN" altLang="en-US" sz="2400"/>
              <a:t>转账支票只能用于转账。转账支票提示付款期限为</a:t>
            </a:r>
            <a:r>
              <a:rPr lang="en-US" altLang="zh-CN" sz="2400"/>
              <a:t>10</a:t>
            </a:r>
            <a:r>
              <a:rPr lang="zh-CN" altLang="en-US" sz="2400"/>
              <a:t>日，超过付款期的支票，银行不予受理；转账支票的权力时效为自出票日起六个月，在票据开出六个月内，收款人可持有关证明文件，向付款人请求付款。 </a:t>
            </a:r>
            <a:endParaRPr lang="en-US" altLang="zh-CN" sz="2400"/>
          </a:p>
          <a:p>
            <a:pPr>
              <a:lnSpc>
                <a:spcPct val="150000"/>
              </a:lnSpc>
            </a:pPr>
            <a:r>
              <a:rPr lang="zh-CN" altLang="en-US" sz="2400"/>
              <a:t>签发转账支票时要保证银行账户内足额的银行存款，避免签发空头支票。</a:t>
            </a:r>
            <a:endParaRPr lang="en-US" altLang="zh-CN" sz="2400"/>
          </a:p>
          <a:p>
            <a:pPr>
              <a:lnSpc>
                <a:spcPct val="150000"/>
              </a:lnSpc>
            </a:pPr>
            <a:endParaRPr lang="en-US" altLang="zh-CN" sz="2400"/>
          </a:p>
          <a:p>
            <a:pPr>
              <a:lnSpc>
                <a:spcPct val="150000"/>
              </a:lnSpc>
              <a:buFontTx/>
              <a:buNone/>
            </a:pPr>
            <a:r>
              <a:rPr lang="en-US" altLang="zh-CN" sz="2400">
                <a:solidFill>
                  <a:srgbClr val="000000"/>
                </a:solidFill>
                <a:latin typeface="微软雅黑" panose="020B0503020204020204" pitchFamily="34" charset="-122"/>
              </a:rPr>
              <a:t>    </a:t>
            </a:r>
          </a:p>
          <a:p>
            <a:pPr>
              <a:lnSpc>
                <a:spcPct val="150000"/>
              </a:lnSpc>
              <a:buFontTx/>
              <a:buNone/>
            </a:pPr>
            <a:endParaRPr lang="zh-CN" altLang="en-US" smtClean="0">
              <a:latin typeface="微软雅黑" panose="020B0503020204020204" pitchFamily="34" charset="-122"/>
            </a:endParaRPr>
          </a:p>
        </p:txBody>
      </p:sp>
    </p:spTree>
    <p:extLst>
      <p:ext uri="{BB962C8B-B14F-4D97-AF65-F5344CB8AC3E}">
        <p14:creationId xmlns:p14="http://schemas.microsoft.com/office/powerpoint/2010/main" val="42058735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5450" y="1828800"/>
            <a:ext cx="8972550"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2227" name="组合 29"/>
          <p:cNvGrpSpPr>
            <a:grpSpLocks/>
          </p:cNvGrpSpPr>
          <p:nvPr/>
        </p:nvGrpSpPr>
        <p:grpSpPr bwMode="auto">
          <a:xfrm flipH="1">
            <a:off x="7751763" y="1219200"/>
            <a:ext cx="1274051" cy="1468438"/>
            <a:chOff x="4921085" y="1376363"/>
            <a:chExt cx="1306678" cy="1189037"/>
          </a:xfrm>
        </p:grpSpPr>
        <p:sp>
          <p:nvSpPr>
            <p:cNvPr id="52248" name="Oval 40"/>
            <p:cNvSpPr>
              <a:spLocks noChangeArrowheads="1"/>
            </p:cNvSpPr>
            <p:nvPr/>
          </p:nvSpPr>
          <p:spPr bwMode="auto">
            <a:xfrm>
              <a:off x="5003800" y="2060575"/>
              <a:ext cx="1223963" cy="504825"/>
            </a:xfrm>
            <a:prstGeom prst="ellipse">
              <a:avLst/>
            </a:prstGeom>
            <a:noFill/>
            <a:ln w="28575" algn="ctr">
              <a:solidFill>
                <a:srgbClr val="0070C0"/>
              </a:solidFill>
              <a:round/>
              <a:headEnd/>
              <a:tailEnd/>
            </a:ln>
            <a:extLst>
              <a:ext uri="{909E8E84-426E-40DD-AFC4-6F175D3DCCD1}">
                <a14:hiddenFill xmlns:a14="http://schemas.microsoft.com/office/drawing/2010/main">
                  <a:solidFill>
                    <a:srgbClr val="FFFFFF"/>
                  </a:solidFill>
                </a14:hiddenFill>
              </a:ext>
            </a:extLst>
          </p:spPr>
          <p:txBody>
            <a:bodyPr rot="10800000"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52249" name="Rectangle 43"/>
            <p:cNvSpPr>
              <a:spLocks noChangeArrowheads="1"/>
            </p:cNvSpPr>
            <p:nvPr/>
          </p:nvSpPr>
          <p:spPr bwMode="auto">
            <a:xfrm>
              <a:off x="4921085" y="1376363"/>
              <a:ext cx="1241590" cy="323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zh-CN" altLang="en-US" sz="2000" b="1">
                  <a:solidFill>
                    <a:srgbClr val="FF0000"/>
                  </a:solidFill>
                  <a:latin typeface="微软雅黑" panose="020B0503020204020204" pitchFamily="34" charset="-122"/>
                  <a:ea typeface="微软雅黑" panose="020B0503020204020204" pitchFamily="34" charset="-122"/>
                </a:rPr>
                <a:t>支票种类</a:t>
              </a:r>
            </a:p>
          </p:txBody>
        </p:sp>
        <p:sp>
          <p:nvSpPr>
            <p:cNvPr id="52250" name="Line 44"/>
            <p:cNvSpPr>
              <a:spLocks noChangeShapeType="1"/>
            </p:cNvSpPr>
            <p:nvPr/>
          </p:nvSpPr>
          <p:spPr bwMode="auto">
            <a:xfrm flipV="1">
              <a:off x="5508625" y="1773238"/>
              <a:ext cx="0" cy="287338"/>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rot="10800000"/>
            <a:lstStyle/>
            <a:p>
              <a:pPr fontAlgn="base">
                <a:spcBef>
                  <a:spcPct val="0"/>
                </a:spcBef>
                <a:spcAft>
                  <a:spcPct val="0"/>
                </a:spcAft>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52228" name="组合 26"/>
          <p:cNvGrpSpPr>
            <a:grpSpLocks/>
          </p:cNvGrpSpPr>
          <p:nvPr/>
        </p:nvGrpSpPr>
        <p:grpSpPr bwMode="auto">
          <a:xfrm>
            <a:off x="8382001" y="3124201"/>
            <a:ext cx="1958975" cy="3040063"/>
            <a:chOff x="6727827" y="2860081"/>
            <a:chExt cx="1806469" cy="1986754"/>
          </a:xfrm>
        </p:grpSpPr>
        <p:sp>
          <p:nvSpPr>
            <p:cNvPr id="52246" name="Line 33"/>
            <p:cNvSpPr>
              <a:spLocks noChangeShapeType="1"/>
            </p:cNvSpPr>
            <p:nvPr/>
          </p:nvSpPr>
          <p:spPr bwMode="auto">
            <a:xfrm flipH="1">
              <a:off x="7565978" y="2860081"/>
              <a:ext cx="30161" cy="1564401"/>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rot="10800000"/>
            <a:lstStyle/>
            <a:p>
              <a:pPr fontAlgn="base">
                <a:spcBef>
                  <a:spcPct val="0"/>
                </a:spcBef>
                <a:spcAft>
                  <a:spcPct val="0"/>
                </a:spcAft>
              </a:pPr>
              <a:endParaRPr lang="zh-CN" altLang="en-US">
                <a:solidFill>
                  <a:srgbClr val="000000"/>
                </a:solidFill>
                <a:latin typeface="Arial" panose="020B0604020202020204" pitchFamily="34" charset="0"/>
                <a:ea typeface="宋体" panose="02010600030101010101" pitchFamily="2" charset="-122"/>
              </a:endParaRPr>
            </a:p>
          </p:txBody>
        </p:sp>
        <p:sp>
          <p:nvSpPr>
            <p:cNvPr id="52247" name="Rectangle 39"/>
            <p:cNvSpPr>
              <a:spLocks noChangeArrowheads="1"/>
            </p:cNvSpPr>
            <p:nvPr/>
          </p:nvSpPr>
          <p:spPr bwMode="auto">
            <a:xfrm>
              <a:off x="6727827" y="4424482"/>
              <a:ext cx="1806469" cy="422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zh-CN" altLang="en-US" b="1">
                  <a:solidFill>
                    <a:srgbClr val="FF0000"/>
                  </a:solidFill>
                  <a:latin typeface="微软雅黑" panose="020B0503020204020204" pitchFamily="34" charset="-122"/>
                  <a:ea typeface="微软雅黑" panose="020B0503020204020204" pitchFamily="34" charset="-122"/>
                </a:rPr>
                <a:t>签发单位开户银行和账号</a:t>
              </a:r>
            </a:p>
          </p:txBody>
        </p:sp>
      </p:grpSp>
      <p:grpSp>
        <p:nvGrpSpPr>
          <p:cNvPr id="52229" name="组合 28"/>
          <p:cNvGrpSpPr>
            <a:grpSpLocks/>
          </p:cNvGrpSpPr>
          <p:nvPr/>
        </p:nvGrpSpPr>
        <p:grpSpPr bwMode="auto">
          <a:xfrm>
            <a:off x="1524001" y="2166939"/>
            <a:ext cx="3207119" cy="3749735"/>
            <a:chOff x="0" y="2060575"/>
            <a:chExt cx="2411413" cy="3749934"/>
          </a:xfrm>
        </p:grpSpPr>
        <p:sp>
          <p:nvSpPr>
            <p:cNvPr id="52244" name="Rectangle 22"/>
            <p:cNvSpPr>
              <a:spLocks noChangeArrowheads="1"/>
            </p:cNvSpPr>
            <p:nvPr/>
          </p:nvSpPr>
          <p:spPr bwMode="auto">
            <a:xfrm>
              <a:off x="0" y="5410378"/>
              <a:ext cx="1913033" cy="40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zh-CN" altLang="en-US" b="1">
                  <a:solidFill>
                    <a:srgbClr val="FF0000"/>
                  </a:solidFill>
                  <a:latin typeface="微软雅黑" panose="020B0503020204020204" pitchFamily="34" charset="-122"/>
                  <a:ea typeface="微软雅黑" panose="020B0503020204020204" pitchFamily="34" charset="-122"/>
                </a:rPr>
                <a:t>存根联，留</a:t>
              </a:r>
              <a:r>
                <a:rPr kumimoji="1" lang="zh-CN" altLang="en-US" sz="2000" b="1">
                  <a:solidFill>
                    <a:srgbClr val="FF0000"/>
                  </a:solidFill>
                  <a:latin typeface="微软雅黑" panose="020B0503020204020204" pitchFamily="34" charset="-122"/>
                  <a:ea typeface="微软雅黑" panose="020B0503020204020204" pitchFamily="34" charset="-122"/>
                </a:rPr>
                <a:t>企业</a:t>
              </a:r>
              <a:r>
                <a:rPr kumimoji="1" lang="zh-CN" altLang="en-US" b="1">
                  <a:solidFill>
                    <a:srgbClr val="FF0000"/>
                  </a:solidFill>
                  <a:latin typeface="微软雅黑" panose="020B0503020204020204" pitchFamily="34" charset="-122"/>
                  <a:ea typeface="微软雅黑" panose="020B0503020204020204" pitchFamily="34" charset="-122"/>
                </a:rPr>
                <a:t>做账用</a:t>
              </a:r>
            </a:p>
          </p:txBody>
        </p:sp>
        <p:sp>
          <p:nvSpPr>
            <p:cNvPr id="52245" name="AutoShape 25"/>
            <p:cNvSpPr>
              <a:spLocks noChangeArrowheads="1"/>
            </p:cNvSpPr>
            <p:nvPr/>
          </p:nvSpPr>
          <p:spPr bwMode="auto">
            <a:xfrm>
              <a:off x="611188" y="2060575"/>
              <a:ext cx="1800225" cy="3097377"/>
            </a:xfrm>
            <a:prstGeom prst="wedgeRectCallout">
              <a:avLst>
                <a:gd name="adj1" fmla="val 11023"/>
                <a:gd name="adj2" fmla="val 60148"/>
              </a:avLst>
            </a:prstGeom>
            <a:noFill/>
            <a:ln w="28575"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endParaRPr lang="zh-CN" altLang="zh-CN">
                <a:solidFill>
                  <a:srgbClr val="FF0000"/>
                </a:solidFill>
                <a:latin typeface="微软雅黑" panose="020B0503020204020204" pitchFamily="34" charset="-122"/>
                <a:ea typeface="微软雅黑" panose="020B0503020204020204" pitchFamily="34" charset="-122"/>
              </a:endParaRPr>
            </a:p>
          </p:txBody>
        </p:sp>
      </p:grpSp>
      <p:grpSp>
        <p:nvGrpSpPr>
          <p:cNvPr id="5" name="组合 27"/>
          <p:cNvGrpSpPr>
            <a:grpSpLocks/>
          </p:cNvGrpSpPr>
          <p:nvPr/>
        </p:nvGrpSpPr>
        <p:grpSpPr bwMode="auto">
          <a:xfrm rot="-2577610">
            <a:off x="4619626" y="1058863"/>
            <a:ext cx="2949575" cy="1301750"/>
            <a:chOff x="6366444" y="1406285"/>
            <a:chExt cx="2948280" cy="1301990"/>
          </a:xfrm>
        </p:grpSpPr>
        <p:sp>
          <p:nvSpPr>
            <p:cNvPr id="52242" name="Line 30"/>
            <p:cNvSpPr>
              <a:spLocks noChangeShapeType="1"/>
            </p:cNvSpPr>
            <p:nvPr/>
          </p:nvSpPr>
          <p:spPr bwMode="auto">
            <a:xfrm flipV="1">
              <a:off x="7596188" y="1844675"/>
              <a:ext cx="215900" cy="863600"/>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rot="10800000"/>
            <a:lstStyle/>
            <a:p>
              <a:pPr fontAlgn="base">
                <a:spcBef>
                  <a:spcPct val="0"/>
                </a:spcBef>
                <a:spcAft>
                  <a:spcPct val="0"/>
                </a:spcAft>
              </a:pPr>
              <a:endParaRPr lang="zh-CN" altLang="en-US">
                <a:solidFill>
                  <a:srgbClr val="000000"/>
                </a:solidFill>
                <a:latin typeface="Arial" panose="020B0604020202020204" pitchFamily="34" charset="0"/>
                <a:ea typeface="宋体" panose="02010600030101010101" pitchFamily="2" charset="-122"/>
              </a:endParaRPr>
            </a:p>
          </p:txBody>
        </p:sp>
        <p:sp>
          <p:nvSpPr>
            <p:cNvPr id="52243" name="Rectangle 31"/>
            <p:cNvSpPr>
              <a:spLocks noChangeArrowheads="1"/>
            </p:cNvSpPr>
            <p:nvPr/>
          </p:nvSpPr>
          <p:spPr bwMode="auto">
            <a:xfrm rot="2577610">
              <a:off x="6366087" y="1405604"/>
              <a:ext cx="2948280" cy="400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zh-CN" altLang="en-US" sz="2000" b="1">
                  <a:solidFill>
                    <a:srgbClr val="FF0000"/>
                  </a:solidFill>
                  <a:latin typeface="微软雅黑" panose="020B0503020204020204" pitchFamily="34" charset="-122"/>
                  <a:ea typeface="微软雅黑" panose="020B0503020204020204" pitchFamily="34" charset="-122"/>
                </a:rPr>
                <a:t>开户银行名称</a:t>
              </a:r>
            </a:p>
          </p:txBody>
        </p:sp>
      </p:grpSp>
      <p:grpSp>
        <p:nvGrpSpPr>
          <p:cNvPr id="52231" name="组合 26"/>
          <p:cNvGrpSpPr>
            <a:grpSpLocks/>
          </p:cNvGrpSpPr>
          <p:nvPr/>
        </p:nvGrpSpPr>
        <p:grpSpPr bwMode="auto">
          <a:xfrm>
            <a:off x="4495801" y="2743201"/>
            <a:ext cx="1741797" cy="3667417"/>
            <a:chOff x="2339974" y="2787651"/>
            <a:chExt cx="954874" cy="3145118"/>
          </a:xfrm>
        </p:grpSpPr>
        <p:sp>
          <p:nvSpPr>
            <p:cNvPr id="52239" name="Oval 51"/>
            <p:cNvSpPr>
              <a:spLocks noChangeArrowheads="1"/>
            </p:cNvSpPr>
            <p:nvPr/>
          </p:nvSpPr>
          <p:spPr bwMode="auto">
            <a:xfrm rot="5400000">
              <a:off x="1839910" y="3287715"/>
              <a:ext cx="1504978" cy="504850"/>
            </a:xfrm>
            <a:prstGeom prst="ellipse">
              <a:avLst/>
            </a:prstGeom>
            <a:noFill/>
            <a:ln w="28575" algn="ctr">
              <a:solidFill>
                <a:srgbClr val="0070C0"/>
              </a:solidFill>
              <a:round/>
              <a:headEnd/>
              <a:tailEnd/>
            </a:ln>
            <a:extLst>
              <a:ext uri="{909E8E84-426E-40DD-AFC4-6F175D3DCCD1}">
                <a14:hiddenFill xmlns:a14="http://schemas.microsoft.com/office/drawing/2010/main">
                  <a:solidFill>
                    <a:srgbClr val="FFFFFF"/>
                  </a:solidFill>
                </a14:hiddenFill>
              </a:ext>
            </a:extLst>
          </p:spPr>
          <p:txBody>
            <a:bodyPr rot="10800000"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52240" name="Rectangle 52"/>
            <p:cNvSpPr>
              <a:spLocks noChangeArrowheads="1"/>
            </p:cNvSpPr>
            <p:nvPr/>
          </p:nvSpPr>
          <p:spPr bwMode="auto">
            <a:xfrm>
              <a:off x="2771795" y="5589641"/>
              <a:ext cx="523053" cy="34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zh-CN" altLang="en-US" sz="2000" b="1">
                  <a:solidFill>
                    <a:srgbClr val="FF0000"/>
                  </a:solidFill>
                  <a:latin typeface="微软雅黑" panose="020B0503020204020204" pitchFamily="34" charset="-122"/>
                  <a:ea typeface="微软雅黑" panose="020B0503020204020204" pitchFamily="34" charset="-122"/>
                </a:rPr>
                <a:t>付款期</a:t>
              </a:r>
            </a:p>
          </p:txBody>
        </p:sp>
        <p:sp>
          <p:nvSpPr>
            <p:cNvPr id="52241" name="Line 53"/>
            <p:cNvSpPr>
              <a:spLocks noChangeShapeType="1"/>
            </p:cNvSpPr>
            <p:nvPr/>
          </p:nvSpPr>
          <p:spPr bwMode="auto">
            <a:xfrm rot="5400000" flipV="1">
              <a:off x="2232039" y="4689505"/>
              <a:ext cx="1295424" cy="358793"/>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rot="10800000"/>
            <a:lstStyle/>
            <a:p>
              <a:pPr fontAlgn="base">
                <a:spcBef>
                  <a:spcPct val="0"/>
                </a:spcBef>
                <a:spcAft>
                  <a:spcPct val="0"/>
                </a:spcAft>
              </a:pPr>
              <a:endParaRPr lang="zh-CN" altLang="en-US">
                <a:solidFill>
                  <a:srgbClr val="000000"/>
                </a:solidFill>
                <a:latin typeface="Arial" panose="020B0604020202020204" pitchFamily="34" charset="0"/>
                <a:ea typeface="宋体" panose="02010600030101010101" pitchFamily="2" charset="-122"/>
              </a:endParaRPr>
            </a:p>
          </p:txBody>
        </p:sp>
      </p:grpSp>
      <p:grpSp>
        <p:nvGrpSpPr>
          <p:cNvPr id="52232" name="组合 27"/>
          <p:cNvGrpSpPr>
            <a:grpSpLocks/>
          </p:cNvGrpSpPr>
          <p:nvPr/>
        </p:nvGrpSpPr>
        <p:grpSpPr bwMode="auto">
          <a:xfrm>
            <a:off x="2133601" y="2205038"/>
            <a:ext cx="7923213" cy="3681412"/>
            <a:chOff x="2411413" y="2060575"/>
            <a:chExt cx="6121400" cy="3681528"/>
          </a:xfrm>
        </p:grpSpPr>
        <p:sp>
          <p:nvSpPr>
            <p:cNvPr id="52237" name="Rectangle 47"/>
            <p:cNvSpPr>
              <a:spLocks noChangeArrowheads="1"/>
            </p:cNvSpPr>
            <p:nvPr/>
          </p:nvSpPr>
          <p:spPr bwMode="auto">
            <a:xfrm>
              <a:off x="4217988" y="5341987"/>
              <a:ext cx="1217612" cy="400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zh-CN" altLang="en-US" sz="2000" b="1">
                  <a:solidFill>
                    <a:srgbClr val="FF0000"/>
                  </a:solidFill>
                  <a:latin typeface="微软雅黑" panose="020B0503020204020204" pitchFamily="34" charset="-122"/>
                  <a:ea typeface="微软雅黑" panose="020B0503020204020204" pitchFamily="34" charset="-122"/>
                </a:rPr>
                <a:t>支票正面</a:t>
              </a:r>
            </a:p>
          </p:txBody>
        </p:sp>
        <p:sp>
          <p:nvSpPr>
            <p:cNvPr id="52238" name="AutoShape 48"/>
            <p:cNvSpPr>
              <a:spLocks noChangeArrowheads="1"/>
            </p:cNvSpPr>
            <p:nvPr/>
          </p:nvSpPr>
          <p:spPr bwMode="auto">
            <a:xfrm>
              <a:off x="2411413" y="2060575"/>
              <a:ext cx="6121400" cy="3097260"/>
            </a:xfrm>
            <a:prstGeom prst="wedgeRectCallout">
              <a:avLst>
                <a:gd name="adj1" fmla="val -14833"/>
                <a:gd name="adj2" fmla="val 60148"/>
              </a:avLst>
            </a:prstGeom>
            <a:noFill/>
            <a:ln w="28575"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endParaRPr lang="zh-CN" altLang="zh-CN">
                <a:solidFill>
                  <a:srgbClr val="FF0000"/>
                </a:solidFill>
                <a:latin typeface="微软雅黑" panose="020B0503020204020204" pitchFamily="34" charset="-122"/>
                <a:ea typeface="微软雅黑" panose="020B0503020204020204" pitchFamily="34" charset="-122"/>
              </a:endParaRPr>
            </a:p>
          </p:txBody>
        </p:sp>
      </p:grpSp>
      <p:sp>
        <p:nvSpPr>
          <p:cNvPr id="52233" name="Rectangle 31"/>
          <p:cNvSpPr>
            <a:spLocks noChangeArrowheads="1"/>
          </p:cNvSpPr>
          <p:nvPr/>
        </p:nvSpPr>
        <p:spPr bwMode="auto">
          <a:xfrm>
            <a:off x="8458200" y="762000"/>
            <a:ext cx="1600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kumimoji="1" lang="zh-CN" altLang="en-US" sz="2000" b="1">
                <a:solidFill>
                  <a:srgbClr val="FF0000"/>
                </a:solidFill>
                <a:latin typeface="微软雅黑" panose="020B0503020204020204" pitchFamily="34" charset="-122"/>
                <a:ea typeface="微软雅黑" panose="020B0503020204020204" pitchFamily="34" charset="-122"/>
              </a:rPr>
              <a:t>支票号码</a:t>
            </a:r>
          </a:p>
        </p:txBody>
      </p:sp>
      <p:sp>
        <p:nvSpPr>
          <p:cNvPr id="92" name="Rectangle 2"/>
          <p:cNvSpPr txBox="1">
            <a:spLocks/>
          </p:cNvSpPr>
          <p:nvPr/>
        </p:nvSpPr>
        <p:spPr bwMode="auto">
          <a:xfrm>
            <a:off x="2667000" y="76200"/>
            <a:ext cx="7772400" cy="585788"/>
          </a:xfrm>
          <a:prstGeom prst="rect">
            <a:avLst/>
          </a:prstGeom>
          <a:ln>
            <a:miter lim="800000"/>
            <a:headEnd/>
            <a:tailEnd/>
          </a:ln>
        </p:spPr>
        <p:txBody>
          <a:bodyPr/>
          <a:lstStyle/>
          <a:p>
            <a:pPr eaLnBrk="0" fontAlgn="base" hangingPunct="0">
              <a:spcBef>
                <a:spcPct val="0"/>
              </a:spcBef>
              <a:spcAft>
                <a:spcPct val="0"/>
              </a:spcAft>
              <a:defRPr/>
            </a:pPr>
            <a:r>
              <a:rPr lang="zh-CN" altLang="en-US" sz="3200" b="1" kern="0" dirty="0">
                <a:solidFill>
                  <a:srgbClr val="C00000"/>
                </a:solidFill>
                <a:latin typeface="微软雅黑"/>
              </a:rPr>
              <a:t>认识转账支票</a:t>
            </a:r>
            <a:endParaRPr lang="zh-CN" altLang="zh-CN" sz="3200" b="1" kern="0" dirty="0">
              <a:solidFill>
                <a:srgbClr val="C00000"/>
              </a:solidFill>
              <a:latin typeface="微软雅黑"/>
            </a:endParaRPr>
          </a:p>
        </p:txBody>
      </p:sp>
      <p:sp>
        <p:nvSpPr>
          <p:cNvPr id="52235" name="Line 30"/>
          <p:cNvSpPr>
            <a:spLocks noChangeShapeType="1"/>
          </p:cNvSpPr>
          <p:nvPr/>
        </p:nvSpPr>
        <p:spPr bwMode="auto">
          <a:xfrm rot="19022390" flipV="1">
            <a:off x="8834439" y="1296989"/>
            <a:ext cx="865187" cy="1241425"/>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rot="10800000"/>
          <a:lstStyle/>
          <a:p>
            <a:pPr fontAlgn="base">
              <a:spcBef>
                <a:spcPct val="0"/>
              </a:spcBef>
              <a:spcAft>
                <a:spcPct val="0"/>
              </a:spcAft>
            </a:pPr>
            <a:endParaRPr lang="zh-CN" altLang="en-US">
              <a:solidFill>
                <a:srgbClr val="000000"/>
              </a:solidFill>
              <a:latin typeface="Arial" panose="020B0604020202020204" pitchFamily="34" charset="0"/>
              <a:ea typeface="宋体" panose="02010600030101010101" pitchFamily="2" charset="-122"/>
            </a:endParaRPr>
          </a:p>
        </p:txBody>
      </p:sp>
      <p:sp>
        <p:nvSpPr>
          <p:cNvPr id="52236" name="Line 30"/>
          <p:cNvSpPr>
            <a:spLocks noChangeShapeType="1"/>
          </p:cNvSpPr>
          <p:nvPr/>
        </p:nvSpPr>
        <p:spPr bwMode="auto">
          <a:xfrm rot="19022390" flipV="1">
            <a:off x="9385300" y="1077914"/>
            <a:ext cx="279400" cy="1196975"/>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rot="10800000"/>
          <a:lstStyle/>
          <a:p>
            <a:pPr fontAlgn="base">
              <a:spcBef>
                <a:spcPct val="0"/>
              </a:spcBef>
              <a:spcAft>
                <a:spcPct val="0"/>
              </a:spcAft>
            </a:pPr>
            <a:endParaRPr lang="zh-CN" altLang="en-US">
              <a:solidFill>
                <a:srgbClr val="000000"/>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42745655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1000"/>
                                        <p:tgtEl>
                                          <p:spTgt spid="5"/>
                                        </p:tgtEl>
                                      </p:cBhvr>
                                    </p:animEffect>
                                  </p:childTnLst>
                                </p:cTn>
                              </p:par>
                            </p:childTnLst>
                          </p:cTn>
                        </p:par>
                        <p:par>
                          <p:cTn id="8" fill="hold" nodeType="afterGroup">
                            <p:stCondLst>
                              <p:cond delay="1000"/>
                            </p:stCondLst>
                            <p:childTnLst>
                              <p:par>
                                <p:cTn id="9" presetID="1" presetClass="exit" presetSubtype="0" fill="hold" nodeType="after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295400"/>
            <a:ext cx="8515350" cy="331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3251" name="组合 26"/>
          <p:cNvGrpSpPr>
            <a:grpSpLocks/>
          </p:cNvGrpSpPr>
          <p:nvPr/>
        </p:nvGrpSpPr>
        <p:grpSpPr bwMode="auto">
          <a:xfrm>
            <a:off x="5334001" y="3886201"/>
            <a:ext cx="1806575" cy="1816915"/>
            <a:chOff x="6727827" y="2860081"/>
            <a:chExt cx="1806469" cy="1963425"/>
          </a:xfrm>
        </p:grpSpPr>
        <p:sp>
          <p:nvSpPr>
            <p:cNvPr id="53254" name="Line 33"/>
            <p:cNvSpPr>
              <a:spLocks noChangeShapeType="1"/>
            </p:cNvSpPr>
            <p:nvPr/>
          </p:nvSpPr>
          <p:spPr bwMode="auto">
            <a:xfrm flipH="1">
              <a:off x="7566004" y="2860081"/>
              <a:ext cx="30183" cy="1564312"/>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rot="10800000"/>
            <a:lstStyle/>
            <a:p>
              <a:pPr fontAlgn="base">
                <a:spcBef>
                  <a:spcPct val="0"/>
                </a:spcBef>
                <a:spcAft>
                  <a:spcPct val="0"/>
                </a:spcAft>
              </a:pPr>
              <a:endParaRPr lang="zh-CN" altLang="en-US">
                <a:solidFill>
                  <a:srgbClr val="000000"/>
                </a:solidFill>
                <a:latin typeface="Arial" panose="020B0604020202020204" pitchFamily="34" charset="0"/>
                <a:ea typeface="宋体" panose="02010600030101010101" pitchFamily="2" charset="-122"/>
              </a:endParaRPr>
            </a:p>
          </p:txBody>
        </p:sp>
        <p:sp>
          <p:nvSpPr>
            <p:cNvPr id="53255" name="Rectangle 39"/>
            <p:cNvSpPr>
              <a:spLocks noChangeArrowheads="1"/>
            </p:cNvSpPr>
            <p:nvPr/>
          </p:nvSpPr>
          <p:spPr bwMode="auto">
            <a:xfrm>
              <a:off x="6727827" y="4424392"/>
              <a:ext cx="1806469" cy="399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kumimoji="1" lang="zh-CN" altLang="en-US" b="1">
                  <a:solidFill>
                    <a:srgbClr val="FF0000"/>
                  </a:solidFill>
                </a:rPr>
                <a:t>支票背书栏</a:t>
              </a:r>
            </a:p>
          </p:txBody>
        </p:sp>
      </p:grpSp>
      <p:sp>
        <p:nvSpPr>
          <p:cNvPr id="7" name="矩形 6"/>
          <p:cNvSpPr/>
          <p:nvPr/>
        </p:nvSpPr>
        <p:spPr>
          <a:xfrm>
            <a:off x="4191000" y="1905000"/>
            <a:ext cx="3810000" cy="2057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a:solidFill>
                <a:srgbClr val="FFFFFF"/>
              </a:solidFill>
            </a:endParaRPr>
          </a:p>
        </p:txBody>
      </p:sp>
      <p:sp>
        <p:nvSpPr>
          <p:cNvPr id="10" name="Rectangle 2"/>
          <p:cNvSpPr txBox="1">
            <a:spLocks/>
          </p:cNvSpPr>
          <p:nvPr/>
        </p:nvSpPr>
        <p:spPr bwMode="auto">
          <a:xfrm>
            <a:off x="2667000" y="76200"/>
            <a:ext cx="7772400" cy="585788"/>
          </a:xfrm>
          <a:prstGeom prst="rect">
            <a:avLst/>
          </a:prstGeom>
          <a:ln>
            <a:miter lim="800000"/>
            <a:headEnd/>
            <a:tailEnd/>
          </a:ln>
        </p:spPr>
        <p:txBody>
          <a:bodyPr/>
          <a:lstStyle/>
          <a:p>
            <a:pPr eaLnBrk="0" fontAlgn="base" hangingPunct="0">
              <a:spcBef>
                <a:spcPct val="0"/>
              </a:spcBef>
              <a:spcAft>
                <a:spcPct val="0"/>
              </a:spcAft>
              <a:defRPr/>
            </a:pPr>
            <a:r>
              <a:rPr lang="zh-CN" altLang="en-US" sz="3200" b="1" kern="0" dirty="0">
                <a:solidFill>
                  <a:srgbClr val="C00000"/>
                </a:solidFill>
                <a:latin typeface="微软雅黑"/>
              </a:rPr>
              <a:t>认识转账支票</a:t>
            </a:r>
            <a:endParaRPr lang="zh-CN" altLang="zh-CN" sz="3200" b="1" kern="0" dirty="0">
              <a:solidFill>
                <a:srgbClr val="C00000"/>
              </a:solidFill>
              <a:latin typeface="微软雅黑"/>
            </a:endParaRPr>
          </a:p>
        </p:txBody>
      </p:sp>
    </p:spTree>
    <p:extLst>
      <p:ext uri="{BB962C8B-B14F-4D97-AF65-F5344CB8AC3E}">
        <p14:creationId xmlns:p14="http://schemas.microsoft.com/office/powerpoint/2010/main" val="426751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矩形 1"/>
          <p:cNvSpPr>
            <a:spLocks noChangeArrowheads="1"/>
          </p:cNvSpPr>
          <p:nvPr/>
        </p:nvSpPr>
        <p:spPr bwMode="auto">
          <a:xfrm>
            <a:off x="2514600" y="112713"/>
            <a:ext cx="5029200"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sz="3200" b="1">
                <a:solidFill>
                  <a:srgbClr val="C00000"/>
                </a:solidFill>
                <a:latin typeface="微软雅黑" panose="020B0503020204020204" pitchFamily="34" charset="-122"/>
                <a:ea typeface="微软雅黑" panose="020B0503020204020204" pitchFamily="34" charset="-122"/>
              </a:rPr>
              <a:t>如何签发转账支票</a:t>
            </a:r>
            <a:r>
              <a:rPr lang="en-US" altLang="zh-CN" sz="3200" b="1">
                <a:solidFill>
                  <a:srgbClr val="C00000"/>
                </a:solidFill>
                <a:latin typeface="微软雅黑" panose="020B0503020204020204" pitchFamily="34" charset="-122"/>
                <a:ea typeface="微软雅黑" panose="020B0503020204020204" pitchFamily="34" charset="-122"/>
              </a:rPr>
              <a:t/>
            </a:r>
            <a:br>
              <a:rPr lang="en-US" altLang="zh-CN" sz="3200" b="1">
                <a:solidFill>
                  <a:srgbClr val="C00000"/>
                </a:solidFill>
                <a:latin typeface="微软雅黑" panose="020B0503020204020204" pitchFamily="34" charset="-122"/>
                <a:ea typeface="微软雅黑" panose="020B0503020204020204" pitchFamily="34" charset="-122"/>
              </a:rPr>
            </a:br>
            <a:endParaRPr lang="zh-CN" altLang="en-US" sz="3200" b="1">
              <a:solidFill>
                <a:srgbClr val="C00000"/>
              </a:solidFill>
              <a:latin typeface="微软雅黑" panose="020B0503020204020204" pitchFamily="34" charset="-122"/>
              <a:ea typeface="微软雅黑" panose="020B0503020204020204" pitchFamily="34" charset="-122"/>
            </a:endParaRPr>
          </a:p>
        </p:txBody>
      </p:sp>
      <p:sp>
        <p:nvSpPr>
          <p:cNvPr id="54275" name="TextBox 2"/>
          <p:cNvSpPr txBox="1">
            <a:spLocks noChangeArrowheads="1"/>
          </p:cNvSpPr>
          <p:nvPr/>
        </p:nvSpPr>
        <p:spPr bwMode="auto">
          <a:xfrm>
            <a:off x="2057400" y="914400"/>
            <a:ext cx="8229600"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lnSpc>
                <a:spcPct val="150000"/>
              </a:lnSpc>
              <a:spcBef>
                <a:spcPct val="0"/>
              </a:spcBef>
              <a:spcAft>
                <a:spcPct val="0"/>
              </a:spcAft>
            </a:pPr>
            <a:r>
              <a:rPr lang="en-US" altLang="zh-CN" sz="2000">
                <a:solidFill>
                  <a:srgbClr val="000000"/>
                </a:solidFill>
                <a:latin typeface="微软雅黑" panose="020B0503020204020204" pitchFamily="34" charset="-122"/>
                <a:ea typeface="微软雅黑" panose="020B0503020204020204" pitchFamily="34" charset="-122"/>
              </a:rPr>
              <a:t>1</a:t>
            </a:r>
            <a:r>
              <a:rPr lang="zh-CN" altLang="en-US" sz="2000">
                <a:solidFill>
                  <a:srgbClr val="000000"/>
                </a:solidFill>
                <a:latin typeface="微软雅黑" panose="020B0503020204020204" pitchFamily="34" charset="-122"/>
                <a:ea typeface="微软雅黑" panose="020B0503020204020204" pitchFamily="34" charset="-122"/>
              </a:rPr>
              <a:t>、转账支票签发日期：数字必须大写，大写数字写法：零、壹、</a:t>
            </a:r>
            <a:r>
              <a:rPr lang="zh-CN" altLang="en-US" sz="2000">
                <a:solidFill>
                  <a:srgbClr val="FF0000"/>
                </a:solidFill>
                <a:latin typeface="微软雅黑" panose="020B0503020204020204" pitchFamily="34" charset="-122"/>
                <a:ea typeface="微软雅黑" panose="020B0503020204020204" pitchFamily="34" charset="-122"/>
              </a:rPr>
              <a:t>贰</a:t>
            </a:r>
            <a:r>
              <a:rPr lang="zh-CN" altLang="en-US" sz="2000">
                <a:solidFill>
                  <a:srgbClr val="000000"/>
                </a:solidFill>
                <a:latin typeface="微软雅黑" panose="020B0503020204020204" pitchFamily="34" charset="-122"/>
                <a:ea typeface="微软雅黑" panose="020B0503020204020204" pitchFamily="34" charset="-122"/>
              </a:rPr>
              <a:t>、叁、肆、伍、陆、柒、捌、玖、拾。 </a:t>
            </a:r>
            <a:endParaRPr lang="en-US" altLang="zh-CN" sz="2000">
              <a:solidFill>
                <a:srgbClr val="000000"/>
              </a:solidFill>
              <a:latin typeface="微软雅黑" panose="020B0503020204020204" pitchFamily="34" charset="-122"/>
              <a:ea typeface="微软雅黑" panose="020B0503020204020204" pitchFamily="34" charset="-122"/>
            </a:endParaRPr>
          </a:p>
          <a:p>
            <a:pPr eaLnBrk="1" fontAlgn="base" hangingPunct="1">
              <a:lnSpc>
                <a:spcPct val="150000"/>
              </a:lnSpc>
              <a:spcBef>
                <a:spcPct val="0"/>
              </a:spcBef>
              <a:spcAft>
                <a:spcPct val="0"/>
              </a:spcAft>
            </a:pPr>
            <a:r>
              <a:rPr lang="zh-CN" altLang="en-US" sz="2000" b="1">
                <a:solidFill>
                  <a:srgbClr val="FF0000"/>
                </a:solidFill>
                <a:latin typeface="微软雅黑" panose="020B0503020204020204" pitchFamily="34" charset="-122"/>
                <a:ea typeface="微软雅黑" panose="020B0503020204020204" pitchFamily="34" charset="-122"/>
              </a:rPr>
              <a:t>月：</a:t>
            </a:r>
            <a:r>
              <a:rPr lang="en-US" altLang="zh-CN" sz="2000" b="1">
                <a:solidFill>
                  <a:srgbClr val="FF0000"/>
                </a:solidFill>
                <a:latin typeface="微软雅黑" panose="020B0503020204020204" pitchFamily="34" charset="-122"/>
                <a:ea typeface="微软雅黑" panose="020B0503020204020204" pitchFamily="34" charset="-122"/>
              </a:rPr>
              <a:t>1</a:t>
            </a:r>
            <a:r>
              <a:rPr lang="zh-CN" altLang="en-US" sz="2000" b="1">
                <a:solidFill>
                  <a:srgbClr val="FF0000"/>
                </a:solidFill>
                <a:latin typeface="微软雅黑" panose="020B0503020204020204" pitchFamily="34" charset="-122"/>
                <a:ea typeface="微软雅黑" panose="020B0503020204020204" pitchFamily="34" charset="-122"/>
              </a:rPr>
              <a:t> －</a:t>
            </a:r>
            <a:r>
              <a:rPr lang="en-US" altLang="zh-CN" sz="2000" b="1">
                <a:solidFill>
                  <a:srgbClr val="FF0000"/>
                </a:solidFill>
                <a:latin typeface="微软雅黑" panose="020B0503020204020204" pitchFamily="34" charset="-122"/>
                <a:ea typeface="微软雅黑" panose="020B0503020204020204" pitchFamily="34" charset="-122"/>
              </a:rPr>
              <a:t>9 </a:t>
            </a:r>
            <a:r>
              <a:rPr lang="zh-CN" altLang="en-US" sz="2000" b="1">
                <a:solidFill>
                  <a:srgbClr val="FF0000"/>
                </a:solidFill>
                <a:latin typeface="微软雅黑" panose="020B0503020204020204" pitchFamily="34" charset="-122"/>
                <a:ea typeface="微软雅黑" panose="020B0503020204020204" pitchFamily="34" charset="-122"/>
              </a:rPr>
              <a:t>，</a:t>
            </a:r>
            <a:r>
              <a:rPr lang="en-US" altLang="zh-CN" sz="2000" b="1">
                <a:solidFill>
                  <a:srgbClr val="FF0000"/>
                </a:solidFill>
                <a:latin typeface="微软雅黑" panose="020B0503020204020204" pitchFamily="34" charset="-122"/>
                <a:ea typeface="微软雅黑" panose="020B0503020204020204" pitchFamily="34" charset="-122"/>
              </a:rPr>
              <a:t>10</a:t>
            </a:r>
            <a:r>
              <a:rPr lang="zh-CN" altLang="en-US" sz="2000" b="1">
                <a:solidFill>
                  <a:srgbClr val="FF0000"/>
                </a:solidFill>
                <a:latin typeface="微软雅黑" panose="020B0503020204020204" pitchFamily="34" charset="-122"/>
                <a:ea typeface="微软雅黑" panose="020B0503020204020204" pitchFamily="34" charset="-122"/>
              </a:rPr>
              <a:t>月前加零        </a:t>
            </a:r>
            <a:endParaRPr lang="en-US" altLang="zh-CN" sz="2000" b="1">
              <a:solidFill>
                <a:srgbClr val="FF0000"/>
              </a:solidFill>
              <a:latin typeface="微软雅黑" panose="020B0503020204020204" pitchFamily="34" charset="-122"/>
              <a:ea typeface="微软雅黑" panose="020B0503020204020204" pitchFamily="34" charset="-122"/>
            </a:endParaRPr>
          </a:p>
          <a:p>
            <a:pPr eaLnBrk="1" fontAlgn="base" hangingPunct="1">
              <a:lnSpc>
                <a:spcPct val="150000"/>
              </a:lnSpc>
              <a:spcBef>
                <a:spcPct val="0"/>
              </a:spcBef>
              <a:spcAft>
                <a:spcPct val="0"/>
              </a:spcAft>
            </a:pPr>
            <a:r>
              <a:rPr lang="zh-CN" altLang="en-US" sz="2000" b="1">
                <a:solidFill>
                  <a:srgbClr val="FF0000"/>
                </a:solidFill>
                <a:latin typeface="微软雅黑" panose="020B0503020204020204" pitchFamily="34" charset="-122"/>
                <a:ea typeface="微软雅黑" panose="020B0503020204020204" pitchFamily="34" charset="-122"/>
              </a:rPr>
              <a:t>日：</a:t>
            </a:r>
            <a:r>
              <a:rPr lang="en-US" altLang="zh-CN" sz="2000" b="1">
                <a:solidFill>
                  <a:srgbClr val="FF0000"/>
                </a:solidFill>
                <a:latin typeface="微软雅黑" panose="020B0503020204020204" pitchFamily="34" charset="-122"/>
                <a:ea typeface="微软雅黑" panose="020B0503020204020204" pitchFamily="34" charset="-122"/>
              </a:rPr>
              <a:t>1</a:t>
            </a:r>
            <a:r>
              <a:rPr lang="zh-CN" altLang="en-US" sz="2000" b="1">
                <a:solidFill>
                  <a:srgbClr val="FF0000"/>
                </a:solidFill>
                <a:latin typeface="微软雅黑" panose="020B0503020204020204" pitchFamily="34" charset="-122"/>
                <a:ea typeface="微软雅黑" panose="020B0503020204020204" pitchFamily="34" charset="-122"/>
              </a:rPr>
              <a:t>－</a:t>
            </a:r>
            <a:r>
              <a:rPr lang="en-US" altLang="zh-CN" sz="2000" b="1">
                <a:solidFill>
                  <a:srgbClr val="FF0000"/>
                </a:solidFill>
                <a:latin typeface="微软雅黑" panose="020B0503020204020204" pitchFamily="34" charset="-122"/>
                <a:ea typeface="微软雅黑" panose="020B0503020204020204" pitchFamily="34" charset="-122"/>
              </a:rPr>
              <a:t>9</a:t>
            </a:r>
            <a:r>
              <a:rPr lang="zh-CN" altLang="en-US" sz="2000" b="1">
                <a:solidFill>
                  <a:srgbClr val="FF0000"/>
                </a:solidFill>
                <a:latin typeface="微软雅黑" panose="020B0503020204020204" pitchFamily="34" charset="-122"/>
                <a:ea typeface="微软雅黑" panose="020B0503020204020204" pitchFamily="34" charset="-122"/>
              </a:rPr>
              <a:t>，</a:t>
            </a:r>
            <a:r>
              <a:rPr lang="en-US" altLang="zh-CN" sz="2000" b="1">
                <a:solidFill>
                  <a:srgbClr val="FF0000"/>
                </a:solidFill>
                <a:latin typeface="微软雅黑" panose="020B0503020204020204" pitchFamily="34" charset="-122"/>
                <a:ea typeface="微软雅黑" panose="020B0503020204020204" pitchFamily="34" charset="-122"/>
              </a:rPr>
              <a:t>10</a:t>
            </a:r>
            <a:r>
              <a:rPr lang="zh-CN" altLang="en-US" sz="2000" b="1">
                <a:solidFill>
                  <a:srgbClr val="FF0000"/>
                </a:solidFill>
                <a:latin typeface="微软雅黑" panose="020B0503020204020204" pitchFamily="34" charset="-122"/>
                <a:ea typeface="微软雅黑" panose="020B0503020204020204" pitchFamily="34" charset="-122"/>
              </a:rPr>
              <a:t>，</a:t>
            </a:r>
            <a:r>
              <a:rPr lang="en-US" altLang="zh-CN" sz="2000" b="1">
                <a:solidFill>
                  <a:srgbClr val="FF0000"/>
                </a:solidFill>
                <a:latin typeface="微软雅黑" panose="020B0503020204020204" pitchFamily="34" charset="-122"/>
                <a:ea typeface="微软雅黑" panose="020B0503020204020204" pitchFamily="34" charset="-122"/>
              </a:rPr>
              <a:t>20</a:t>
            </a:r>
            <a:r>
              <a:rPr lang="zh-CN" altLang="en-US" sz="2000" b="1">
                <a:solidFill>
                  <a:srgbClr val="FF0000"/>
                </a:solidFill>
                <a:latin typeface="微软雅黑" panose="020B0503020204020204" pitchFamily="34" charset="-122"/>
                <a:ea typeface="微软雅黑" panose="020B0503020204020204" pitchFamily="34" charset="-122"/>
              </a:rPr>
              <a:t>，</a:t>
            </a:r>
            <a:r>
              <a:rPr lang="en-US" altLang="zh-CN" sz="2000" b="1">
                <a:solidFill>
                  <a:srgbClr val="FF0000"/>
                </a:solidFill>
                <a:latin typeface="微软雅黑" panose="020B0503020204020204" pitchFamily="34" charset="-122"/>
                <a:ea typeface="微软雅黑" panose="020B0503020204020204" pitchFamily="34" charset="-122"/>
              </a:rPr>
              <a:t>30</a:t>
            </a:r>
            <a:r>
              <a:rPr lang="zh-CN" altLang="en-US" sz="2000" b="1">
                <a:solidFill>
                  <a:srgbClr val="FF0000"/>
                </a:solidFill>
                <a:latin typeface="微软雅黑" panose="020B0503020204020204" pitchFamily="34" charset="-122"/>
                <a:ea typeface="微软雅黑" panose="020B0503020204020204" pitchFamily="34" charset="-122"/>
              </a:rPr>
              <a:t>日前加零 ，</a:t>
            </a:r>
            <a:r>
              <a:rPr lang="en-US" altLang="zh-CN" sz="2000" b="1">
                <a:solidFill>
                  <a:srgbClr val="FF0000"/>
                </a:solidFill>
                <a:latin typeface="微软雅黑" panose="020B0503020204020204" pitchFamily="34" charset="-122"/>
                <a:ea typeface="微软雅黑" panose="020B0503020204020204" pitchFamily="34" charset="-122"/>
              </a:rPr>
              <a:t>11</a:t>
            </a:r>
            <a:r>
              <a:rPr lang="zh-CN" altLang="en-US" sz="2000" b="1">
                <a:solidFill>
                  <a:srgbClr val="FF0000"/>
                </a:solidFill>
                <a:latin typeface="微软雅黑" panose="020B0503020204020204" pitchFamily="34" charset="-122"/>
                <a:ea typeface="微软雅黑" panose="020B0503020204020204" pitchFamily="34" charset="-122"/>
              </a:rPr>
              <a:t>－</a:t>
            </a:r>
            <a:r>
              <a:rPr lang="en-US" altLang="zh-CN" sz="2000" b="1">
                <a:solidFill>
                  <a:srgbClr val="FF0000"/>
                </a:solidFill>
                <a:latin typeface="微软雅黑" panose="020B0503020204020204" pitchFamily="34" charset="-122"/>
                <a:ea typeface="微软雅黑" panose="020B0503020204020204" pitchFamily="34" charset="-122"/>
              </a:rPr>
              <a:t>19</a:t>
            </a:r>
            <a:r>
              <a:rPr lang="zh-CN" altLang="en-US" sz="2000" b="1">
                <a:solidFill>
                  <a:srgbClr val="FF0000"/>
                </a:solidFill>
                <a:latin typeface="微软雅黑" panose="020B0503020204020204" pitchFamily="34" charset="-122"/>
                <a:ea typeface="微软雅黑" panose="020B0503020204020204" pitchFamily="34" charset="-122"/>
              </a:rPr>
              <a:t>日前加壹</a:t>
            </a:r>
          </a:p>
          <a:p>
            <a:pPr eaLnBrk="1" fontAlgn="base" hangingPunct="1">
              <a:lnSpc>
                <a:spcPct val="150000"/>
              </a:lnSpc>
              <a:spcBef>
                <a:spcPct val="0"/>
              </a:spcBef>
              <a:spcAft>
                <a:spcPct val="0"/>
              </a:spcAft>
            </a:pPr>
            <a:r>
              <a:rPr lang="en-US" altLang="zh-CN" sz="2000">
                <a:solidFill>
                  <a:srgbClr val="000000"/>
                </a:solidFill>
                <a:latin typeface="微软雅黑" panose="020B0503020204020204" pitchFamily="34" charset="-122"/>
                <a:ea typeface="微软雅黑" panose="020B0503020204020204" pitchFamily="34" charset="-122"/>
              </a:rPr>
              <a:t>2</a:t>
            </a:r>
            <a:r>
              <a:rPr lang="zh-CN" altLang="en-US" sz="2000">
                <a:solidFill>
                  <a:srgbClr val="000000"/>
                </a:solidFill>
                <a:latin typeface="微软雅黑" panose="020B0503020204020204" pitchFamily="34" charset="-122"/>
                <a:ea typeface="微软雅黑" panose="020B0503020204020204" pitchFamily="34" charset="-122"/>
              </a:rPr>
              <a:t>、收款人：填写收款人单位全称。</a:t>
            </a:r>
            <a:endParaRPr lang="en-US" altLang="zh-CN" sz="2000">
              <a:solidFill>
                <a:srgbClr val="000000"/>
              </a:solidFill>
              <a:latin typeface="微软雅黑" panose="020B0503020204020204" pitchFamily="34" charset="-122"/>
              <a:ea typeface="微软雅黑" panose="020B0503020204020204" pitchFamily="34" charset="-122"/>
            </a:endParaRPr>
          </a:p>
          <a:p>
            <a:pPr eaLnBrk="1" fontAlgn="base" hangingPunct="1">
              <a:lnSpc>
                <a:spcPct val="150000"/>
              </a:lnSpc>
              <a:spcBef>
                <a:spcPct val="0"/>
              </a:spcBef>
              <a:spcAft>
                <a:spcPct val="0"/>
              </a:spcAft>
            </a:pPr>
            <a:r>
              <a:rPr lang="en-US" altLang="zh-CN" sz="2000">
                <a:solidFill>
                  <a:srgbClr val="000000"/>
                </a:solidFill>
                <a:latin typeface="微软雅黑" panose="020B0503020204020204" pitchFamily="34" charset="-122"/>
                <a:ea typeface="微软雅黑" panose="020B0503020204020204" pitchFamily="34" charset="-122"/>
              </a:rPr>
              <a:t>3</a:t>
            </a:r>
            <a:r>
              <a:rPr lang="zh-CN" altLang="en-US" sz="2000">
                <a:solidFill>
                  <a:srgbClr val="000000"/>
                </a:solidFill>
                <a:latin typeface="微软雅黑" panose="020B0503020204020204" pitchFamily="34" charset="-122"/>
                <a:ea typeface="微软雅黑" panose="020B0503020204020204" pitchFamily="34" charset="-122"/>
              </a:rPr>
              <a:t>、金额：注意数字的大写写法：零、壹、</a:t>
            </a:r>
            <a:r>
              <a:rPr lang="zh-CN" altLang="en-US" sz="2000">
                <a:solidFill>
                  <a:srgbClr val="FF0000"/>
                </a:solidFill>
                <a:latin typeface="微软雅黑" panose="020B0503020204020204" pitchFamily="34" charset="-122"/>
                <a:ea typeface="微软雅黑" panose="020B0503020204020204" pitchFamily="34" charset="-122"/>
              </a:rPr>
              <a:t>贰</a:t>
            </a:r>
            <a:r>
              <a:rPr lang="zh-CN" altLang="en-US" sz="2000">
                <a:solidFill>
                  <a:srgbClr val="000000"/>
                </a:solidFill>
                <a:latin typeface="微软雅黑" panose="020B0503020204020204" pitchFamily="34" charset="-122"/>
                <a:ea typeface="微软雅黑" panose="020B0503020204020204" pitchFamily="34" charset="-122"/>
              </a:rPr>
              <a:t>、叁、肆、伍、陆、柒、捌、玖、拾、佰、</a:t>
            </a:r>
            <a:r>
              <a:rPr lang="zh-CN" altLang="en-US" sz="2000">
                <a:solidFill>
                  <a:srgbClr val="FF0000"/>
                </a:solidFill>
                <a:latin typeface="微软雅黑" panose="020B0503020204020204" pitchFamily="34" charset="-122"/>
                <a:ea typeface="微软雅黑" panose="020B0503020204020204" pitchFamily="34" charset="-122"/>
              </a:rPr>
              <a:t>仟</a:t>
            </a:r>
            <a:r>
              <a:rPr lang="zh-CN" altLang="en-US" sz="2000">
                <a:solidFill>
                  <a:srgbClr val="000000"/>
                </a:solidFill>
                <a:latin typeface="微软雅黑" panose="020B0503020204020204" pitchFamily="34" charset="-122"/>
                <a:ea typeface="微软雅黑" panose="020B0503020204020204" pitchFamily="34" charset="-122"/>
              </a:rPr>
              <a:t>、</a:t>
            </a:r>
            <a:r>
              <a:rPr lang="zh-CN" altLang="en-US" sz="2000">
                <a:solidFill>
                  <a:srgbClr val="FF0000"/>
                </a:solidFill>
                <a:latin typeface="微软雅黑" panose="020B0503020204020204" pitchFamily="34" charset="-122"/>
                <a:ea typeface="微软雅黑" panose="020B0503020204020204" pitchFamily="34" charset="-122"/>
              </a:rPr>
              <a:t>万</a:t>
            </a:r>
            <a:r>
              <a:rPr lang="zh-CN" altLang="en-US" sz="2000">
                <a:solidFill>
                  <a:srgbClr val="000000"/>
                </a:solidFill>
                <a:latin typeface="微软雅黑" panose="020B0503020204020204" pitchFamily="34" charset="-122"/>
                <a:ea typeface="微软雅黑" panose="020B0503020204020204" pitchFamily="34" charset="-122"/>
              </a:rPr>
              <a:t>、亿；大写金额前不得留有空格；大小金额必须一致；小写前加人民币符号￥。</a:t>
            </a:r>
            <a:endParaRPr lang="en-US" altLang="zh-CN" sz="2000">
              <a:solidFill>
                <a:srgbClr val="000000"/>
              </a:solidFill>
              <a:latin typeface="微软雅黑" panose="020B0503020204020204" pitchFamily="34" charset="-122"/>
              <a:ea typeface="微软雅黑" panose="020B0503020204020204" pitchFamily="34" charset="-122"/>
            </a:endParaRPr>
          </a:p>
          <a:p>
            <a:pPr eaLnBrk="1" fontAlgn="base" hangingPunct="1">
              <a:lnSpc>
                <a:spcPct val="150000"/>
              </a:lnSpc>
              <a:spcBef>
                <a:spcPct val="0"/>
              </a:spcBef>
              <a:spcAft>
                <a:spcPct val="0"/>
              </a:spcAft>
            </a:pPr>
            <a:r>
              <a:rPr lang="en-US" altLang="zh-CN" sz="2000">
                <a:solidFill>
                  <a:srgbClr val="000000"/>
                </a:solidFill>
                <a:latin typeface="微软雅黑" panose="020B0503020204020204" pitchFamily="34" charset="-122"/>
                <a:ea typeface="微软雅黑" panose="020B0503020204020204" pitchFamily="34" charset="-122"/>
              </a:rPr>
              <a:t>4</a:t>
            </a:r>
            <a:r>
              <a:rPr lang="zh-CN" altLang="en-US" sz="2000">
                <a:solidFill>
                  <a:srgbClr val="000000"/>
                </a:solidFill>
                <a:latin typeface="微软雅黑" panose="020B0503020204020204" pitchFamily="34" charset="-122"/>
                <a:ea typeface="微软雅黑" panose="020B0503020204020204" pitchFamily="34" charset="-122"/>
              </a:rPr>
              <a:t>、用途：据实填写使用用途。</a:t>
            </a:r>
            <a:endParaRPr lang="en-US" altLang="zh-CN" sz="2000">
              <a:solidFill>
                <a:srgbClr val="000000"/>
              </a:solidFill>
              <a:latin typeface="微软雅黑" panose="020B0503020204020204" pitchFamily="34" charset="-122"/>
              <a:ea typeface="微软雅黑" panose="020B0503020204020204" pitchFamily="34" charset="-122"/>
            </a:endParaRPr>
          </a:p>
          <a:p>
            <a:pPr eaLnBrk="1" fontAlgn="base" hangingPunct="1">
              <a:lnSpc>
                <a:spcPct val="150000"/>
              </a:lnSpc>
              <a:spcBef>
                <a:spcPct val="0"/>
              </a:spcBef>
              <a:spcAft>
                <a:spcPct val="0"/>
              </a:spcAft>
            </a:pPr>
            <a:r>
              <a:rPr lang="en-US" altLang="zh-CN" sz="2000">
                <a:solidFill>
                  <a:srgbClr val="000000"/>
                </a:solidFill>
                <a:latin typeface="微软雅黑" panose="020B0503020204020204" pitchFamily="34" charset="-122"/>
                <a:ea typeface="微软雅黑" panose="020B0503020204020204" pitchFamily="34" charset="-122"/>
              </a:rPr>
              <a:t>5</a:t>
            </a:r>
            <a:r>
              <a:rPr lang="zh-CN" altLang="en-US" sz="2000">
                <a:solidFill>
                  <a:srgbClr val="000000"/>
                </a:solidFill>
                <a:latin typeface="微软雅黑" panose="020B0503020204020204" pitchFamily="34" charset="-122"/>
                <a:ea typeface="微软雅黑" panose="020B0503020204020204" pitchFamily="34" charset="-122"/>
              </a:rPr>
              <a:t>、密码：填写该张支票密码。</a:t>
            </a:r>
            <a:endParaRPr lang="en-US" altLang="zh-CN" sz="2000">
              <a:solidFill>
                <a:srgbClr val="000000"/>
              </a:solidFill>
              <a:latin typeface="微软雅黑" panose="020B0503020204020204" pitchFamily="34" charset="-122"/>
              <a:ea typeface="微软雅黑" panose="020B0503020204020204" pitchFamily="34" charset="-122"/>
            </a:endParaRPr>
          </a:p>
          <a:p>
            <a:pPr eaLnBrk="1" fontAlgn="base" hangingPunct="1">
              <a:lnSpc>
                <a:spcPct val="150000"/>
              </a:lnSpc>
              <a:spcBef>
                <a:spcPct val="0"/>
              </a:spcBef>
              <a:spcAft>
                <a:spcPct val="0"/>
              </a:spcAft>
            </a:pPr>
            <a:r>
              <a:rPr lang="en-US" altLang="zh-CN" sz="2000">
                <a:solidFill>
                  <a:srgbClr val="000000"/>
                </a:solidFill>
                <a:latin typeface="微软雅黑" panose="020B0503020204020204" pitchFamily="34" charset="-122"/>
                <a:ea typeface="微软雅黑" panose="020B0503020204020204" pitchFamily="34" charset="-122"/>
              </a:rPr>
              <a:t>6</a:t>
            </a:r>
            <a:r>
              <a:rPr lang="zh-CN" altLang="en-US" sz="2000">
                <a:solidFill>
                  <a:srgbClr val="000000"/>
                </a:solidFill>
                <a:latin typeface="微软雅黑" panose="020B0503020204020204" pitchFamily="34" charset="-122"/>
                <a:ea typeface="微软雅黑" panose="020B0503020204020204" pitchFamily="34" charset="-122"/>
              </a:rPr>
              <a:t>、支票存根联：根据支票正联信息填写。</a:t>
            </a:r>
            <a:endParaRPr lang="en-US" altLang="zh-CN" sz="2000">
              <a:solidFill>
                <a:srgbClr val="000000"/>
              </a:solidFill>
              <a:latin typeface="微软雅黑" panose="020B0503020204020204" pitchFamily="34" charset="-122"/>
              <a:ea typeface="微软雅黑" panose="020B0503020204020204" pitchFamily="34" charset="-122"/>
            </a:endParaRPr>
          </a:p>
          <a:p>
            <a:pPr eaLnBrk="1" fontAlgn="base" hangingPunct="1">
              <a:lnSpc>
                <a:spcPct val="150000"/>
              </a:lnSpc>
              <a:spcBef>
                <a:spcPct val="0"/>
              </a:spcBef>
              <a:spcAft>
                <a:spcPct val="0"/>
              </a:spcAft>
            </a:pPr>
            <a:r>
              <a:rPr lang="en-US" altLang="zh-CN" sz="2000">
                <a:solidFill>
                  <a:srgbClr val="000000"/>
                </a:solidFill>
                <a:latin typeface="微软雅黑" panose="020B0503020204020204" pitchFamily="34" charset="-122"/>
                <a:ea typeface="微软雅黑" panose="020B0503020204020204" pitchFamily="34" charset="-122"/>
              </a:rPr>
              <a:t>7</a:t>
            </a:r>
            <a:r>
              <a:rPr lang="zh-CN" altLang="en-US" sz="2000">
                <a:solidFill>
                  <a:srgbClr val="000000"/>
                </a:solidFill>
                <a:latin typeface="微软雅黑" panose="020B0503020204020204" pitchFamily="34" charset="-122"/>
                <a:ea typeface="微软雅黑" panose="020B0503020204020204" pitchFamily="34" charset="-122"/>
              </a:rPr>
              <a:t>、在支票正联加盖银行预留印鉴：财务章、法人章。</a:t>
            </a:r>
            <a:endParaRPr lang="en-US" altLang="zh-CN" sz="2000">
              <a:solidFill>
                <a:srgbClr val="000000"/>
              </a:solidFill>
              <a:latin typeface="微软雅黑" panose="020B0503020204020204" pitchFamily="34" charset="-122"/>
              <a:ea typeface="微软雅黑" panose="020B0503020204020204" pitchFamily="34" charset="-122"/>
            </a:endParaRPr>
          </a:p>
        </p:txBody>
      </p:sp>
      <p:sp>
        <p:nvSpPr>
          <p:cNvPr id="54276" name="Rectangle 35"/>
          <p:cNvSpPr>
            <a:spLocks noRot="1" noChangeArrowheads="1"/>
          </p:cNvSpPr>
          <p:nvPr/>
        </p:nvSpPr>
        <p:spPr bwMode="auto">
          <a:xfrm>
            <a:off x="4876800" y="3886201"/>
            <a:ext cx="23241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endParaRPr lang="zh-CN" altLang="en-US" sz="1600" b="1">
              <a:solidFill>
                <a:srgbClr val="FF0000"/>
              </a:solidFill>
            </a:endParaRPr>
          </a:p>
        </p:txBody>
      </p:sp>
    </p:spTree>
    <p:extLst>
      <p:ext uri="{BB962C8B-B14F-4D97-AF65-F5344CB8AC3E}">
        <p14:creationId xmlns:p14="http://schemas.microsoft.com/office/powerpoint/2010/main" val="23943416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752600"/>
            <a:ext cx="8972550" cy="316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9" name="Rectangle 27"/>
          <p:cNvSpPr>
            <a:spLocks noChangeArrowheads="1"/>
          </p:cNvSpPr>
          <p:nvPr/>
        </p:nvSpPr>
        <p:spPr bwMode="auto">
          <a:xfrm>
            <a:off x="5838826" y="2755900"/>
            <a:ext cx="19335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sz="800" b="1">
                <a:solidFill>
                  <a:srgbClr val="000000"/>
                </a:solidFill>
                <a:latin typeface="楷体_GB2312" pitchFamily="49" charset="-122"/>
                <a:ea typeface="楷体_GB2312" pitchFamily="49" charset="-122"/>
              </a:rPr>
              <a:t>贰零壹贰   零玖  壹拾贰</a:t>
            </a:r>
          </a:p>
        </p:txBody>
      </p:sp>
      <p:sp>
        <p:nvSpPr>
          <p:cNvPr id="55300" name="Rectangle 30"/>
          <p:cNvSpPr>
            <a:spLocks noChangeArrowheads="1"/>
          </p:cNvSpPr>
          <p:nvPr/>
        </p:nvSpPr>
        <p:spPr bwMode="auto">
          <a:xfrm>
            <a:off x="5410201" y="3048001"/>
            <a:ext cx="2860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sz="1400" b="1">
                <a:solidFill>
                  <a:srgbClr val="000000"/>
                </a:solidFill>
                <a:ea typeface="楷体_GB2312" pitchFamily="49" charset="-122"/>
              </a:rPr>
              <a:t>北京融通综合服务有限公司</a:t>
            </a:r>
          </a:p>
        </p:txBody>
      </p:sp>
      <p:sp>
        <p:nvSpPr>
          <p:cNvPr id="5" name="Rectangle 29"/>
          <p:cNvSpPr>
            <a:spLocks noChangeArrowheads="1"/>
          </p:cNvSpPr>
          <p:nvPr/>
        </p:nvSpPr>
        <p:spPr bwMode="auto">
          <a:xfrm>
            <a:off x="5486400" y="3429000"/>
            <a:ext cx="4648200" cy="400050"/>
          </a:xfrm>
          <a:prstGeom prst="rect">
            <a:avLst/>
          </a:prstGeom>
          <a:noFill/>
          <a:ln w="9525" algn="ctr">
            <a:noFill/>
            <a:miter lim="800000"/>
            <a:headEnd/>
            <a:tailEnd/>
          </a:ln>
        </p:spPr>
        <p:txBody>
          <a:bodyPr>
            <a:spAutoFit/>
          </a:bodyPr>
          <a:lstStyle/>
          <a:p>
            <a:pPr fontAlgn="base">
              <a:spcBef>
                <a:spcPct val="0"/>
              </a:spcBef>
              <a:spcAft>
                <a:spcPct val="0"/>
              </a:spcAft>
              <a:defRPr/>
            </a:pPr>
            <a:r>
              <a:rPr lang="zh-CN" altLang="en-US" sz="2000" b="1" dirty="0">
                <a:solidFill>
                  <a:srgbClr val="000000"/>
                </a:solidFill>
                <a:latin typeface="楷体_GB2312" pitchFamily="49" charset="-122"/>
                <a:ea typeface="楷体_GB2312" pitchFamily="49" charset="-122"/>
              </a:rPr>
              <a:t>壹拾贰万元整            </a:t>
            </a:r>
            <a:r>
              <a:rPr lang="zh-CN" altLang="en-US" sz="1400" b="1" dirty="0">
                <a:solidFill>
                  <a:srgbClr val="000000"/>
                </a:solidFill>
                <a:latin typeface="楷体_GB2312" pitchFamily="49" charset="-122"/>
                <a:ea typeface="楷体_GB2312" pitchFamily="49" charset="-122"/>
              </a:rPr>
              <a:t>￥</a:t>
            </a:r>
            <a:r>
              <a:rPr lang="en-US" altLang="zh-CN" sz="1400" b="1" dirty="0">
                <a:solidFill>
                  <a:srgbClr val="000000"/>
                </a:solidFill>
                <a:latin typeface="楷体_GB2312" pitchFamily="49" charset="-122"/>
                <a:ea typeface="楷体_GB2312" pitchFamily="49" charset="-122"/>
              </a:rPr>
              <a:t>1 </a:t>
            </a:r>
            <a:r>
              <a:rPr lang="en-US" altLang="zh-CN" sz="1200" b="1" dirty="0">
                <a:solidFill>
                  <a:srgbClr val="000000"/>
                </a:solidFill>
                <a:latin typeface="楷体_GB2312" pitchFamily="49" charset="-122"/>
                <a:ea typeface="楷体_GB2312" pitchFamily="49" charset="-122"/>
              </a:rPr>
              <a:t>2 0 0 0 0 0 0</a:t>
            </a:r>
            <a:endParaRPr lang="en-US" altLang="zh-CN" sz="1200" spc="-100" dirty="0">
              <a:solidFill>
                <a:srgbClr val="000000"/>
              </a:solidFill>
              <a:latin typeface="楷体_GB2312" pitchFamily="49" charset="-122"/>
              <a:ea typeface="楷体_GB2312" pitchFamily="49" charset="-122"/>
            </a:endParaRPr>
          </a:p>
        </p:txBody>
      </p:sp>
      <p:pic>
        <p:nvPicPr>
          <p:cNvPr id="55302" name="图片 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43801" y="4114800"/>
            <a:ext cx="72072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3" name="Picture 19" descr="C:\Documents and Settings\Administrator\桌面\新锐电器财务章.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96000" y="365760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5304" name="组合 26"/>
          <p:cNvGrpSpPr>
            <a:grpSpLocks/>
          </p:cNvGrpSpPr>
          <p:nvPr/>
        </p:nvGrpSpPr>
        <p:grpSpPr bwMode="auto">
          <a:xfrm>
            <a:off x="2438401" y="4953000"/>
            <a:ext cx="1806575" cy="1341098"/>
            <a:chOff x="6727827" y="2860081"/>
            <a:chExt cx="1806469" cy="3019567"/>
          </a:xfrm>
        </p:grpSpPr>
        <p:sp>
          <p:nvSpPr>
            <p:cNvPr id="55315" name="Line 33"/>
            <p:cNvSpPr>
              <a:spLocks noChangeShapeType="1"/>
            </p:cNvSpPr>
            <p:nvPr/>
          </p:nvSpPr>
          <p:spPr bwMode="auto">
            <a:xfrm flipH="1">
              <a:off x="7566004" y="2860081"/>
              <a:ext cx="30183" cy="1564312"/>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rot="10800000"/>
            <a:lstStyle/>
            <a:p>
              <a:pPr fontAlgn="base">
                <a:spcBef>
                  <a:spcPct val="0"/>
                </a:spcBef>
                <a:spcAft>
                  <a:spcPct val="0"/>
                </a:spcAft>
              </a:pPr>
              <a:endParaRPr lang="zh-CN" altLang="en-US">
                <a:solidFill>
                  <a:srgbClr val="000000"/>
                </a:solidFill>
                <a:latin typeface="Arial" panose="020B0604020202020204" pitchFamily="34" charset="0"/>
                <a:ea typeface="宋体" panose="02010600030101010101" pitchFamily="2" charset="-122"/>
              </a:endParaRPr>
            </a:p>
          </p:txBody>
        </p:sp>
        <p:sp>
          <p:nvSpPr>
            <p:cNvPr id="55316" name="Rectangle 39"/>
            <p:cNvSpPr>
              <a:spLocks noChangeArrowheads="1"/>
            </p:cNvSpPr>
            <p:nvPr/>
          </p:nvSpPr>
          <p:spPr bwMode="auto">
            <a:xfrm>
              <a:off x="6727827" y="4424393"/>
              <a:ext cx="1806469" cy="1455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kumimoji="1" lang="zh-CN" altLang="en-US" b="1">
                  <a:solidFill>
                    <a:srgbClr val="FF0000"/>
                  </a:solidFill>
                </a:rPr>
                <a:t>留下转账支票存根做为记账依据</a:t>
              </a:r>
            </a:p>
          </p:txBody>
        </p:sp>
      </p:grpSp>
      <p:sp>
        <p:nvSpPr>
          <p:cNvPr id="55305" name="Rectangle 38"/>
          <p:cNvSpPr>
            <a:spLocks noChangeArrowheads="1"/>
          </p:cNvSpPr>
          <p:nvPr/>
        </p:nvSpPr>
        <p:spPr bwMode="auto">
          <a:xfrm>
            <a:off x="5334000" y="4038600"/>
            <a:ext cx="13350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sz="1400" b="1">
                <a:solidFill>
                  <a:srgbClr val="000000"/>
                </a:solidFill>
                <a:ea typeface="楷体_GB2312" pitchFamily="49" charset="-122"/>
              </a:rPr>
              <a:t>广告费</a:t>
            </a:r>
          </a:p>
        </p:txBody>
      </p:sp>
      <p:sp>
        <p:nvSpPr>
          <p:cNvPr id="55306" name="Rectangle 27"/>
          <p:cNvSpPr>
            <a:spLocks noChangeArrowheads="1"/>
          </p:cNvSpPr>
          <p:nvPr/>
        </p:nvSpPr>
        <p:spPr bwMode="auto">
          <a:xfrm>
            <a:off x="2819400" y="2743201"/>
            <a:ext cx="1219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en-US" altLang="zh-CN" sz="1200" b="1">
                <a:solidFill>
                  <a:srgbClr val="000000"/>
                </a:solidFill>
                <a:latin typeface="微软雅黑" panose="020B0503020204020204" pitchFamily="34" charset="-122"/>
                <a:ea typeface="微软雅黑" panose="020B0503020204020204" pitchFamily="34" charset="-122"/>
              </a:rPr>
              <a:t>00000001</a:t>
            </a:r>
            <a:endParaRPr lang="zh-CN" altLang="en-US" sz="1200" b="1">
              <a:solidFill>
                <a:srgbClr val="000000"/>
              </a:solidFill>
              <a:latin typeface="微软雅黑" panose="020B0503020204020204" pitchFamily="34" charset="-122"/>
              <a:ea typeface="微软雅黑" panose="020B0503020204020204" pitchFamily="34" charset="-122"/>
            </a:endParaRPr>
          </a:p>
        </p:txBody>
      </p:sp>
      <p:pic>
        <p:nvPicPr>
          <p:cNvPr id="5530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77326" y="2895600"/>
            <a:ext cx="15906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8" name="Rectangle 40"/>
          <p:cNvSpPr>
            <a:spLocks noChangeArrowheads="1"/>
          </p:cNvSpPr>
          <p:nvPr/>
        </p:nvSpPr>
        <p:spPr bwMode="auto">
          <a:xfrm>
            <a:off x="2667000" y="3290888"/>
            <a:ext cx="167640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ts val="300"/>
              </a:spcAft>
            </a:pPr>
            <a:r>
              <a:rPr lang="en-US" altLang="zh-CN" sz="1200" b="1">
                <a:solidFill>
                  <a:srgbClr val="000000"/>
                </a:solidFill>
                <a:latin typeface="楷体_GB2312" pitchFamily="49" charset="-122"/>
                <a:ea typeface="楷体_GB2312" pitchFamily="49" charset="-122"/>
              </a:rPr>
              <a:t>2012    9   12</a:t>
            </a:r>
          </a:p>
          <a:p>
            <a:pPr eaLnBrk="1" fontAlgn="base" hangingPunct="1">
              <a:spcBef>
                <a:spcPct val="0"/>
              </a:spcBef>
              <a:spcAft>
                <a:spcPts val="300"/>
              </a:spcAft>
            </a:pPr>
            <a:r>
              <a:rPr lang="zh-CN" altLang="en-US" sz="900" b="1">
                <a:solidFill>
                  <a:srgbClr val="000000"/>
                </a:solidFill>
                <a:ea typeface="楷体_GB2312" pitchFamily="49" charset="-122"/>
              </a:rPr>
              <a:t>北京融通综合服务有限公司</a:t>
            </a:r>
          </a:p>
          <a:p>
            <a:pPr eaLnBrk="1" fontAlgn="base" hangingPunct="1">
              <a:spcBef>
                <a:spcPct val="0"/>
              </a:spcBef>
              <a:spcAft>
                <a:spcPts val="300"/>
              </a:spcAft>
            </a:pPr>
            <a:r>
              <a:rPr lang="zh-CN" altLang="en-US" sz="1200" b="1">
                <a:solidFill>
                  <a:srgbClr val="000000"/>
                </a:solidFill>
                <a:ea typeface="楷体_GB2312" pitchFamily="49" charset="-122"/>
              </a:rPr>
              <a:t>￥</a:t>
            </a:r>
            <a:r>
              <a:rPr lang="en-US" altLang="zh-CN" sz="1200" b="1">
                <a:solidFill>
                  <a:srgbClr val="000000"/>
                </a:solidFill>
                <a:ea typeface="楷体_GB2312" pitchFamily="49" charset="-122"/>
              </a:rPr>
              <a:t>12</a:t>
            </a:r>
            <a:r>
              <a:rPr lang="en-US" altLang="zh-CN" sz="1200" b="1">
                <a:solidFill>
                  <a:srgbClr val="000000"/>
                </a:solidFill>
                <a:latin typeface="楷体_GB2312" pitchFamily="49" charset="-122"/>
                <a:ea typeface="楷体_GB2312" pitchFamily="49" charset="-122"/>
              </a:rPr>
              <a:t>0000.00</a:t>
            </a:r>
          </a:p>
          <a:p>
            <a:pPr eaLnBrk="1" fontAlgn="base" hangingPunct="1">
              <a:spcBef>
                <a:spcPct val="0"/>
              </a:spcBef>
              <a:spcAft>
                <a:spcPts val="300"/>
              </a:spcAft>
            </a:pPr>
            <a:r>
              <a:rPr lang="zh-CN" altLang="en-US" sz="1200" b="1">
                <a:solidFill>
                  <a:srgbClr val="000000"/>
                </a:solidFill>
                <a:ea typeface="楷体_GB2312" pitchFamily="49" charset="-122"/>
              </a:rPr>
              <a:t>广告费</a:t>
            </a:r>
          </a:p>
        </p:txBody>
      </p:sp>
      <p:sp>
        <p:nvSpPr>
          <p:cNvPr id="45" name="矩形 44"/>
          <p:cNvSpPr/>
          <p:nvPr/>
        </p:nvSpPr>
        <p:spPr>
          <a:xfrm>
            <a:off x="1676400" y="1905000"/>
            <a:ext cx="2895600" cy="3200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a:solidFill>
                <a:srgbClr val="FFFFFF"/>
              </a:solidFill>
            </a:endParaRPr>
          </a:p>
        </p:txBody>
      </p:sp>
      <p:sp>
        <p:nvSpPr>
          <p:cNvPr id="55310" name="Rectangle 27"/>
          <p:cNvSpPr>
            <a:spLocks noChangeArrowheads="1"/>
          </p:cNvSpPr>
          <p:nvPr/>
        </p:nvSpPr>
        <p:spPr bwMode="auto">
          <a:xfrm>
            <a:off x="9144000" y="2438401"/>
            <a:ext cx="1219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en-US" altLang="zh-CN" sz="1200" b="1">
                <a:solidFill>
                  <a:srgbClr val="000000"/>
                </a:solidFill>
                <a:latin typeface="微软雅黑" panose="020B0503020204020204" pitchFamily="34" charset="-122"/>
                <a:ea typeface="微软雅黑" panose="020B0503020204020204" pitchFamily="34" charset="-122"/>
              </a:rPr>
              <a:t>00000001</a:t>
            </a: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55311" name="Rectangle 39"/>
          <p:cNvSpPr>
            <a:spLocks noChangeArrowheads="1"/>
          </p:cNvSpPr>
          <p:nvPr/>
        </p:nvSpPr>
        <p:spPr bwMode="auto">
          <a:xfrm>
            <a:off x="6324600" y="914401"/>
            <a:ext cx="3505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kumimoji="1" lang="zh-CN" altLang="en-US" b="1">
                <a:solidFill>
                  <a:srgbClr val="FF0000"/>
                </a:solidFill>
              </a:rPr>
              <a:t>注意：在教学中支票号码由签发人自己按顺序从</a:t>
            </a:r>
            <a:r>
              <a:rPr kumimoji="1" lang="en-US" altLang="zh-CN" b="1">
                <a:solidFill>
                  <a:srgbClr val="FF0000"/>
                </a:solidFill>
              </a:rPr>
              <a:t>00000001</a:t>
            </a:r>
            <a:r>
              <a:rPr kumimoji="1" lang="zh-CN" altLang="en-US" b="1">
                <a:solidFill>
                  <a:srgbClr val="FF0000"/>
                </a:solidFill>
              </a:rPr>
              <a:t>号开始编制</a:t>
            </a:r>
          </a:p>
        </p:txBody>
      </p:sp>
      <p:sp>
        <p:nvSpPr>
          <p:cNvPr id="55312" name="Rectangle 2"/>
          <p:cNvSpPr txBox="1">
            <a:spLocks/>
          </p:cNvSpPr>
          <p:nvPr/>
        </p:nvSpPr>
        <p:spPr bwMode="auto">
          <a:xfrm>
            <a:off x="2514600" y="100014"/>
            <a:ext cx="77724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3200" b="1">
                <a:solidFill>
                  <a:srgbClr val="C00000"/>
                </a:solidFill>
                <a:latin typeface="微软雅黑" panose="020B0503020204020204" pitchFamily="34" charset="-122"/>
                <a:ea typeface="微软雅黑" panose="020B0503020204020204" pitchFamily="34" charset="-122"/>
              </a:rPr>
              <a:t>如何签发转账支票</a:t>
            </a:r>
            <a:r>
              <a:rPr lang="en-US" altLang="zh-CN" sz="3200" b="1">
                <a:solidFill>
                  <a:srgbClr val="C00000"/>
                </a:solidFill>
                <a:latin typeface="微软雅黑" panose="020B0503020204020204" pitchFamily="34" charset="-122"/>
                <a:ea typeface="微软雅黑" panose="020B0503020204020204" pitchFamily="34" charset="-122"/>
              </a:rPr>
              <a:t/>
            </a:r>
            <a:br>
              <a:rPr lang="en-US" altLang="zh-CN" sz="3200" b="1">
                <a:solidFill>
                  <a:srgbClr val="C00000"/>
                </a:solidFill>
                <a:latin typeface="微软雅黑" panose="020B0503020204020204" pitchFamily="34" charset="-122"/>
                <a:ea typeface="微软雅黑" panose="020B0503020204020204" pitchFamily="34" charset="-122"/>
              </a:rPr>
            </a:br>
            <a:endParaRPr lang="zh-CN" altLang="zh-CN" sz="3200" b="1">
              <a:solidFill>
                <a:srgbClr val="C00000"/>
              </a:solidFill>
              <a:latin typeface="微软雅黑" panose="020B0503020204020204" pitchFamily="34" charset="-122"/>
              <a:ea typeface="微软雅黑" panose="020B0503020204020204" pitchFamily="34" charset="-122"/>
            </a:endParaRPr>
          </a:p>
        </p:txBody>
      </p:sp>
      <p:sp>
        <p:nvSpPr>
          <p:cNvPr id="55313" name="Line 44"/>
          <p:cNvSpPr>
            <a:spLocks noChangeShapeType="1"/>
          </p:cNvSpPr>
          <p:nvPr/>
        </p:nvSpPr>
        <p:spPr bwMode="auto">
          <a:xfrm flipH="1" flipV="1">
            <a:off x="8686800" y="1524000"/>
            <a:ext cx="685800" cy="990600"/>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rot="10800000"/>
          <a:lstStyle/>
          <a:p>
            <a:pPr fontAlgn="base">
              <a:spcBef>
                <a:spcPct val="0"/>
              </a:spcBef>
              <a:spcAft>
                <a:spcPct val="0"/>
              </a:spcAft>
            </a:pPr>
            <a:endParaRPr lang="zh-CN" altLang="en-US">
              <a:solidFill>
                <a:srgbClr val="000000"/>
              </a:solidFill>
              <a:latin typeface="Arial" panose="020B0604020202020204" pitchFamily="34" charset="0"/>
              <a:ea typeface="宋体" panose="02010600030101010101" pitchFamily="2" charset="-122"/>
            </a:endParaRPr>
          </a:p>
        </p:txBody>
      </p:sp>
      <p:sp>
        <p:nvSpPr>
          <p:cNvPr id="55314" name="Line 44"/>
          <p:cNvSpPr>
            <a:spLocks noChangeShapeType="1"/>
          </p:cNvSpPr>
          <p:nvPr/>
        </p:nvSpPr>
        <p:spPr bwMode="auto">
          <a:xfrm flipV="1">
            <a:off x="3733800" y="1524000"/>
            <a:ext cx="4876800" cy="1295400"/>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rot="10800000"/>
          <a:lstStyle/>
          <a:p>
            <a:pPr fontAlgn="base">
              <a:spcBef>
                <a:spcPct val="0"/>
              </a:spcBef>
              <a:spcAft>
                <a:spcPct val="0"/>
              </a:spcAft>
            </a:pPr>
            <a:endParaRPr lang="zh-CN" altLang="en-US">
              <a:solidFill>
                <a:srgbClr val="000000"/>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766609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矩形 1"/>
          <p:cNvSpPr>
            <a:spLocks noChangeArrowheads="1"/>
          </p:cNvSpPr>
          <p:nvPr/>
        </p:nvSpPr>
        <p:spPr bwMode="auto">
          <a:xfrm>
            <a:off x="2590800" y="114300"/>
            <a:ext cx="57912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sz="2800" b="1">
                <a:solidFill>
                  <a:srgbClr val="C00000"/>
                </a:solidFill>
                <a:latin typeface="微软雅黑" panose="020B0503020204020204" pitchFamily="34" charset="-122"/>
                <a:ea typeface="微软雅黑" panose="020B0503020204020204" pitchFamily="34" charset="-122"/>
              </a:rPr>
              <a:t>如何签发转账支票</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填写支票登记簿</a:t>
            </a:r>
            <a:r>
              <a:rPr lang="en-US" altLang="zh-CN" b="1">
                <a:solidFill>
                  <a:srgbClr val="C00000"/>
                </a:solidFill>
                <a:latin typeface="微软雅黑" panose="020B0503020204020204" pitchFamily="34" charset="-122"/>
                <a:ea typeface="微软雅黑" panose="020B0503020204020204" pitchFamily="34" charset="-122"/>
              </a:rPr>
              <a:t/>
            </a:r>
            <a:br>
              <a:rPr lang="en-US" altLang="zh-CN" b="1">
                <a:solidFill>
                  <a:srgbClr val="C00000"/>
                </a:solidFill>
                <a:latin typeface="微软雅黑" panose="020B0503020204020204" pitchFamily="34" charset="-122"/>
                <a:ea typeface="微软雅黑" panose="020B0503020204020204" pitchFamily="34" charset="-122"/>
              </a:rPr>
            </a:br>
            <a:endParaRPr lang="zh-CN" altLang="en-US" b="1">
              <a:solidFill>
                <a:srgbClr val="000000"/>
              </a:solidFill>
              <a:latin typeface="微软雅黑" panose="020B0503020204020204" pitchFamily="34" charset="-122"/>
              <a:ea typeface="微软雅黑" panose="020B0503020204020204" pitchFamily="34" charset="-122"/>
            </a:endParaRPr>
          </a:p>
        </p:txBody>
      </p:sp>
      <p:sp>
        <p:nvSpPr>
          <p:cNvPr id="56323" name="Rectangle 938"/>
          <p:cNvSpPr>
            <a:spLocks noChangeArrowheads="1"/>
          </p:cNvSpPr>
          <p:nvPr/>
        </p:nvSpPr>
        <p:spPr bwMode="auto">
          <a:xfrm>
            <a:off x="5181601" y="1066800"/>
            <a:ext cx="32813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sz="2000" b="1">
                <a:solidFill>
                  <a:srgbClr val="000000"/>
                </a:solidFill>
              </a:rPr>
              <a:t>支票登记簿（转账支票页）</a:t>
            </a:r>
          </a:p>
        </p:txBody>
      </p:sp>
      <p:graphicFrame>
        <p:nvGraphicFramePr>
          <p:cNvPr id="4" name="Group 976"/>
          <p:cNvGraphicFramePr>
            <a:graphicFrameLocks noGrp="1"/>
          </p:cNvGraphicFramePr>
          <p:nvPr/>
        </p:nvGraphicFramePr>
        <p:xfrm>
          <a:off x="2514601" y="1676400"/>
          <a:ext cx="7153275" cy="3208339"/>
        </p:xfrm>
        <a:graphic>
          <a:graphicData uri="http://schemas.openxmlformats.org/drawingml/2006/table">
            <a:tbl>
              <a:tblPr/>
              <a:tblGrid>
                <a:gridCol w="1240038"/>
                <a:gridCol w="929174"/>
                <a:gridCol w="1354477"/>
                <a:gridCol w="1202461"/>
                <a:gridCol w="1115350"/>
                <a:gridCol w="1311775"/>
              </a:tblGrid>
              <a:tr h="579235">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zh-CN" sz="1600" b="0" i="0" u="none" strike="noStrike" cap="none" normalizeH="0" baseline="0" dirty="0" smtClean="0">
                        <a:ln>
                          <a:noFill/>
                        </a:ln>
                        <a:solidFill>
                          <a:srgbClr val="000000"/>
                        </a:solidFill>
                        <a:effectLst/>
                        <a:latin typeface="Calibri" pitchFamily="34" charset="0"/>
                        <a:ea typeface="宋体" pitchFamily="2" charset="-122"/>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Calibri" pitchFamily="34" charset="0"/>
                          <a:ea typeface="宋体" pitchFamily="2" charset="-122"/>
                        </a:rPr>
                        <a:t>日 期</a:t>
                      </a:r>
                      <a:endParaRPr kumimoji="0" lang="zh-CN" altLang="en-US" sz="1600" b="0" i="0" u="none" strike="noStrike" cap="none" normalizeH="0" baseline="0" dirty="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宋体" pitchFamily="2" charset="-122"/>
                        </a:rPr>
                        <a:t>用 途</a:t>
                      </a:r>
                      <a:endParaRPr kumimoji="0" lang="zh-CN" altLang="en-US" sz="16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宋体" pitchFamily="2" charset="-122"/>
                        </a:rPr>
                        <a:t>金 额</a:t>
                      </a:r>
                      <a:endParaRPr kumimoji="0" lang="zh-CN" altLang="en-US" sz="16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宋体" pitchFamily="2" charset="-122"/>
                        </a:rPr>
                        <a:t>支票号</a:t>
                      </a:r>
                      <a:endParaRPr kumimoji="0" lang="zh-CN" altLang="en-US" sz="16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宋体" pitchFamily="2" charset="-122"/>
                        </a:rPr>
                        <a:t>部 门</a:t>
                      </a:r>
                      <a:endParaRPr kumimoji="0" lang="zh-CN" altLang="en-US" sz="16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Calibri" pitchFamily="34" charset="0"/>
                          <a:ea typeface="宋体" pitchFamily="2" charset="-122"/>
                        </a:rPr>
                        <a:t>领用人</a:t>
                      </a:r>
                      <a:endParaRPr kumimoji="0" lang="zh-CN" altLang="en-US" sz="1600" b="0" i="0" u="none" strike="noStrike" cap="none" normalizeH="0" baseline="0" dirty="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033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0" i="0" u="none" strike="noStrike" cap="none" normalizeH="0" baseline="0" dirty="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600" b="0" i="0" u="none" strike="noStrike" cap="none" normalizeH="0" baseline="0" dirty="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82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dirty="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dirty="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dirty="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dirty="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826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3032">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620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800" b="0" i="0" u="none" strike="noStrike" cap="none" normalizeH="0" baseline="0" dirty="0" smtClean="0">
                        <a:ln>
                          <a:noFill/>
                        </a:ln>
                        <a:solidFill>
                          <a:schemeClr val="tx1"/>
                        </a:solidFill>
                        <a:effectLst/>
                        <a:latin typeface="Arial" charset="0"/>
                        <a:ea typeface="宋体" pitchFamily="2" charset="-122"/>
                      </a:endParaRPr>
                    </a:p>
                  </a:txBody>
                  <a:tcPr marL="91450" marR="91450" marT="45729" marB="4572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6375" name="TextBox 5"/>
          <p:cNvSpPr txBox="1">
            <a:spLocks noChangeArrowheads="1"/>
          </p:cNvSpPr>
          <p:nvPr/>
        </p:nvSpPr>
        <p:spPr bwMode="auto">
          <a:xfrm>
            <a:off x="2590800" y="2286000"/>
            <a:ext cx="7010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en-US" altLang="zh-CN" sz="1600" b="1">
                <a:solidFill>
                  <a:srgbClr val="000000"/>
                </a:solidFill>
                <a:latin typeface="楷体_GB2312" pitchFamily="49" charset="-122"/>
                <a:ea typeface="楷体_GB2312" pitchFamily="49" charset="-122"/>
              </a:rPr>
              <a:t>2012.9.06   </a:t>
            </a:r>
            <a:r>
              <a:rPr lang="zh-CN" altLang="en-US" sz="1600" b="1">
                <a:solidFill>
                  <a:srgbClr val="000000"/>
                </a:solidFill>
                <a:latin typeface="楷体_GB2312" pitchFamily="49" charset="-122"/>
                <a:ea typeface="楷体_GB2312" pitchFamily="49" charset="-122"/>
              </a:rPr>
              <a:t>提现     </a:t>
            </a:r>
            <a:r>
              <a:rPr lang="en-US" altLang="zh-CN" sz="1600" b="1">
                <a:solidFill>
                  <a:srgbClr val="000000"/>
                </a:solidFill>
                <a:latin typeface="楷体_GB2312" pitchFamily="49" charset="-122"/>
                <a:ea typeface="楷体_GB2312" pitchFamily="49" charset="-122"/>
              </a:rPr>
              <a:t>300,000.00    00089176    </a:t>
            </a:r>
            <a:r>
              <a:rPr lang="zh-CN" altLang="en-US" sz="1600" b="1">
                <a:solidFill>
                  <a:srgbClr val="000000"/>
                </a:solidFill>
                <a:latin typeface="楷体_GB2312" pitchFamily="49" charset="-122"/>
                <a:ea typeface="楷体_GB2312" pitchFamily="49" charset="-122"/>
              </a:rPr>
              <a:t>财务部     刘思羽</a:t>
            </a:r>
          </a:p>
        </p:txBody>
      </p:sp>
    </p:spTree>
    <p:extLst>
      <p:ext uri="{BB962C8B-B14F-4D97-AF65-F5344CB8AC3E}">
        <p14:creationId xmlns:p14="http://schemas.microsoft.com/office/powerpoint/2010/main" val="297170695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9_Office 主题">
  <a:themeElements>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0_Office 主题">
  <a:themeElements>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1_Office 主题">
  <a:themeElements>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Office 主题">
      <a:majorFont>
        <a:latin typeface="Calibri"/>
        <a:ea typeface="黑体"/>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465</Words>
  <Application>Microsoft Office PowerPoint</Application>
  <PresentationFormat>宽屏</PresentationFormat>
  <Paragraphs>58</Paragraphs>
  <Slides>9</Slides>
  <Notes>2</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9</vt:i4>
      </vt:variant>
    </vt:vector>
  </HeadingPairs>
  <TitlesOfParts>
    <vt:vector size="21" baseType="lpstr">
      <vt:lpstr>黑体</vt:lpstr>
      <vt:lpstr>楷体_GB2312</vt:lpstr>
      <vt:lpstr>宋体</vt:lpstr>
      <vt:lpstr>微软雅黑</vt:lpstr>
      <vt:lpstr>Arial</vt:lpstr>
      <vt:lpstr>Calibri</vt:lpstr>
      <vt:lpstr>Calibri Light</vt:lpstr>
      <vt:lpstr>Wingdings</vt:lpstr>
      <vt:lpstr>Office 主题</vt:lpstr>
      <vt:lpstr>19_Office 主题</vt:lpstr>
      <vt:lpstr>20_Office 主题</vt:lpstr>
      <vt:lpstr>21_Office 主题</vt:lpstr>
      <vt:lpstr>签发转账支票</vt:lpstr>
      <vt:lpstr>PowerPoint 演示文稿</vt:lpstr>
      <vt:lpstr>PowerPoint 演示文稿</vt:lpstr>
      <vt:lpstr> 什么是转账支票？</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签发转账支票</dc:title>
  <dc:creator>Windows 用户</dc:creator>
  <cp:lastModifiedBy>Windows 用户</cp:lastModifiedBy>
  <cp:revision>1</cp:revision>
  <dcterms:created xsi:type="dcterms:W3CDTF">2015-11-04T06:52:15Z</dcterms:created>
  <dcterms:modified xsi:type="dcterms:W3CDTF">2015-11-04T06:53:14Z</dcterms:modified>
</cp:coreProperties>
</file>