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embeddings/oleObject1.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68" r:id="rId2"/>
    <p:sldMasterId id="2147483670" r:id="rId3"/>
    <p:sldMasterId id="2147483698" r:id="rId4"/>
    <p:sldMasterId id="2147483706" r:id="rId5"/>
  </p:sldMasterIdLst>
  <p:notesMasterIdLst>
    <p:notesMasterId r:id="rId96"/>
  </p:notesMasterIdLst>
  <p:sldIdLst>
    <p:sldId id="257" r:id="rId6"/>
    <p:sldId id="299" r:id="rId7"/>
    <p:sldId id="298" r:id="rId8"/>
    <p:sldId id="316" r:id="rId9"/>
    <p:sldId id="318" r:id="rId10"/>
    <p:sldId id="322" r:id="rId11"/>
    <p:sldId id="319" r:id="rId12"/>
    <p:sldId id="320" r:id="rId13"/>
    <p:sldId id="321" r:id="rId14"/>
    <p:sldId id="317" r:id="rId15"/>
    <p:sldId id="305" r:id="rId16"/>
    <p:sldId id="300" r:id="rId17"/>
    <p:sldId id="306" r:id="rId18"/>
    <p:sldId id="390" r:id="rId19"/>
    <p:sldId id="291" r:id="rId20"/>
    <p:sldId id="311" r:id="rId21"/>
    <p:sldId id="312" r:id="rId22"/>
    <p:sldId id="301" r:id="rId23"/>
    <p:sldId id="310" r:id="rId24"/>
    <p:sldId id="389" r:id="rId25"/>
    <p:sldId id="313" r:id="rId26"/>
    <p:sldId id="294" r:id="rId27"/>
    <p:sldId id="302" r:id="rId28"/>
    <p:sldId id="314" r:id="rId29"/>
    <p:sldId id="295" r:id="rId30"/>
    <p:sldId id="307" r:id="rId31"/>
    <p:sldId id="290" r:id="rId32"/>
    <p:sldId id="315" r:id="rId33"/>
    <p:sldId id="342"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39" r:id="rId50"/>
    <p:sldId id="340" r:id="rId51"/>
    <p:sldId id="343" r:id="rId52"/>
    <p:sldId id="344" r:id="rId53"/>
    <p:sldId id="345" r:id="rId54"/>
    <p:sldId id="346" r:id="rId55"/>
    <p:sldId id="347" r:id="rId56"/>
    <p:sldId id="349" r:id="rId57"/>
    <p:sldId id="350" r:id="rId58"/>
    <p:sldId id="351" r:id="rId59"/>
    <p:sldId id="352" r:id="rId60"/>
    <p:sldId id="353" r:id="rId61"/>
    <p:sldId id="354" r:id="rId62"/>
    <p:sldId id="355" r:id="rId63"/>
    <p:sldId id="356" r:id="rId64"/>
    <p:sldId id="357" r:id="rId65"/>
    <p:sldId id="358" r:id="rId66"/>
    <p:sldId id="359" r:id="rId67"/>
    <p:sldId id="360" r:id="rId68"/>
    <p:sldId id="361" r:id="rId69"/>
    <p:sldId id="362" r:id="rId70"/>
    <p:sldId id="363" r:id="rId71"/>
    <p:sldId id="364" r:id="rId72"/>
    <p:sldId id="384" r:id="rId73"/>
    <p:sldId id="366" r:id="rId74"/>
    <p:sldId id="367" r:id="rId75"/>
    <p:sldId id="368" r:id="rId76"/>
    <p:sldId id="369" r:id="rId77"/>
    <p:sldId id="370" r:id="rId78"/>
    <p:sldId id="371" r:id="rId79"/>
    <p:sldId id="372" r:id="rId80"/>
    <p:sldId id="376" r:id="rId81"/>
    <p:sldId id="377" r:id="rId82"/>
    <p:sldId id="383" r:id="rId83"/>
    <p:sldId id="378" r:id="rId84"/>
    <p:sldId id="382" r:id="rId85"/>
    <p:sldId id="373" r:id="rId86"/>
    <p:sldId id="379" r:id="rId87"/>
    <p:sldId id="374" r:id="rId88"/>
    <p:sldId id="375" r:id="rId89"/>
    <p:sldId id="381" r:id="rId90"/>
    <p:sldId id="380" r:id="rId91"/>
    <p:sldId id="386" r:id="rId92"/>
    <p:sldId id="387" r:id="rId93"/>
    <p:sldId id="385" r:id="rId94"/>
    <p:sldId id="388" r:id="rId9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0012"/>
    <a:srgbClr val="E0D6BE"/>
    <a:srgbClr val="F0ECF4"/>
    <a:srgbClr val="FBEADA"/>
    <a:srgbClr val="F4F3F4"/>
    <a:srgbClr val="E5E3E3"/>
    <a:srgbClr val="E7E4D5"/>
    <a:srgbClr val="F2E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7478" autoAdjust="0"/>
  </p:normalViewPr>
  <p:slideViewPr>
    <p:cSldViewPr>
      <p:cViewPr varScale="1">
        <p:scale>
          <a:sx n="101" d="100"/>
          <a:sy n="101" d="100"/>
        </p:scale>
        <p:origin x="-1728" y="-104"/>
      </p:cViewPr>
      <p:guideLst>
        <p:guide orient="horz" pos="2160"/>
        <p:guide pos="2845"/>
      </p:guideLst>
    </p:cSldViewPr>
  </p:slideViewPr>
  <p:notesTextViewPr>
    <p:cViewPr>
      <p:scale>
        <a:sx n="1" d="1"/>
        <a:sy n="1" d="1"/>
      </p:scale>
      <p:origin x="0" y="0"/>
    </p:cViewPr>
  </p:notesTextViewPr>
  <p:sorterViewPr>
    <p:cViewPr>
      <p:scale>
        <a:sx n="100" d="100"/>
        <a:sy n="100" d="100"/>
      </p:scale>
      <p:origin x="0" y="0"/>
    </p:cViewPr>
  </p:sorterViewPr>
  <p:gridSpacing cx="76198" cy="76198"/>
</p:viewPr>
</file>

<file path=ppt/_rels/presentation.xml.rels><?xml version="1.0" encoding="UTF-8" standalone="yes"?>
<Relationships xmlns="http://schemas.openxmlformats.org/package/2006/relationships"><Relationship Id="rId10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slide" Target="slides/slide72.xml"/><Relationship Id="rId78" Type="http://schemas.openxmlformats.org/officeDocument/2006/relationships/slide" Target="slides/slide73.xml"/><Relationship Id="rId79" Type="http://schemas.openxmlformats.org/officeDocument/2006/relationships/slide" Target="slides/slide74.xml"/><Relationship Id="rId90" Type="http://schemas.openxmlformats.org/officeDocument/2006/relationships/slide" Target="slides/slide85.xml"/><Relationship Id="rId91" Type="http://schemas.openxmlformats.org/officeDocument/2006/relationships/slide" Target="slides/slide86.xml"/><Relationship Id="rId92" Type="http://schemas.openxmlformats.org/officeDocument/2006/relationships/slide" Target="slides/slide87.xml"/><Relationship Id="rId93" Type="http://schemas.openxmlformats.org/officeDocument/2006/relationships/slide" Target="slides/slide88.xml"/><Relationship Id="rId94" Type="http://schemas.openxmlformats.org/officeDocument/2006/relationships/slide" Target="slides/slide89.xml"/><Relationship Id="rId95" Type="http://schemas.openxmlformats.org/officeDocument/2006/relationships/slide" Target="slides/slide90.xml"/><Relationship Id="rId96" Type="http://schemas.openxmlformats.org/officeDocument/2006/relationships/notesMaster" Target="notesMasters/notesMaster1.xml"/><Relationship Id="rId97" Type="http://schemas.openxmlformats.org/officeDocument/2006/relationships/printerSettings" Target="printerSettings/printerSettings1.bin"/><Relationship Id="rId98" Type="http://schemas.openxmlformats.org/officeDocument/2006/relationships/presProps" Target="presProps.xml"/><Relationship Id="rId99" Type="http://schemas.openxmlformats.org/officeDocument/2006/relationships/viewProps" Target="viewProps.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100" Type="http://schemas.openxmlformats.org/officeDocument/2006/relationships/theme" Target="theme/theme1.xml"/><Relationship Id="rId80" Type="http://schemas.openxmlformats.org/officeDocument/2006/relationships/slide" Target="slides/slide75.xml"/><Relationship Id="rId81" Type="http://schemas.openxmlformats.org/officeDocument/2006/relationships/slide" Target="slides/slide76.xml"/><Relationship Id="rId82" Type="http://schemas.openxmlformats.org/officeDocument/2006/relationships/slide" Target="slides/slide77.xml"/><Relationship Id="rId83" Type="http://schemas.openxmlformats.org/officeDocument/2006/relationships/slide" Target="slides/slide78.xml"/><Relationship Id="rId84" Type="http://schemas.openxmlformats.org/officeDocument/2006/relationships/slide" Target="slides/slide79.xml"/><Relationship Id="rId85" Type="http://schemas.openxmlformats.org/officeDocument/2006/relationships/slide" Target="slides/slide80.xml"/><Relationship Id="rId86" Type="http://schemas.openxmlformats.org/officeDocument/2006/relationships/slide" Target="slides/slide81.xml"/><Relationship Id="rId87" Type="http://schemas.openxmlformats.org/officeDocument/2006/relationships/slide" Target="slides/slide82.xml"/><Relationship Id="rId88" Type="http://schemas.openxmlformats.org/officeDocument/2006/relationships/slide" Target="slides/slide83.xml"/><Relationship Id="rId89" Type="http://schemas.openxmlformats.org/officeDocument/2006/relationships/slide" Target="slides/slide84.xml"/></Relationships>
</file>

<file path=ppt/charts/_rels/chart1.xml.rels><?xml version="1.0" encoding="UTF-8" standalone="yes"?>
<Relationships xmlns="http://schemas.openxmlformats.org/package/2006/relationships"><Relationship Id="rId1" Type="http://schemas.openxmlformats.org/officeDocument/2006/relationships/oleObject" Target="file:///C:\Users\liupeng\Desktop\&#22825;&#27941;&#19978;&#35838;&#21333;&#25454;&#38382;&#3906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liupeng\Desktop\&#22825;&#27941;&#19978;&#35838;&#21333;&#25454;&#38382;&#3906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205886244783378"/>
          <c:y val="0.0"/>
          <c:w val="0.50069153980124"/>
          <c:h val="1.0"/>
        </c:manualLayout>
      </c:layout>
      <c:barChart>
        <c:barDir val="col"/>
        <c:grouping val="clustered"/>
        <c:varyColors val="0"/>
        <c:ser>
          <c:idx val="0"/>
          <c:order val="0"/>
          <c:spPr>
            <a:effectLst>
              <a:innerShdw blurRad="63500" dist="50800" dir="13500000">
                <a:prstClr val="black">
                  <a:alpha val="50000"/>
                </a:prstClr>
              </a:innerShdw>
            </a:effectLst>
          </c:spPr>
          <c:invertIfNegative val="0"/>
          <c:dLbls>
            <c:dLbl>
              <c:idx val="0"/>
              <c:layout/>
              <c:tx>
                <c:rich>
                  <a:bodyPr/>
                  <a:lstStyle/>
                  <a:p>
                    <a:endParaRPr lang="en-US" altLang="zh-CN" sz="1200" dirty="0"/>
                  </a:p>
                  <a:p>
                    <a:r>
                      <a:rPr lang="en-US" altLang="zh-CN" sz="5400" dirty="0"/>
                      <a:t>45%</a:t>
                    </a:r>
                    <a:endParaRPr lang="en-US" altLang="zh-CN" sz="6000" dirty="0"/>
                  </a:p>
                </c:rich>
              </c:tx>
              <c:showLegendKey val="0"/>
              <c:showVal val="1"/>
              <c:showCatName val="1"/>
              <c:showSerName val="0"/>
              <c:showPercent val="0"/>
              <c:showBubbleSize val="0"/>
            </c:dLbl>
            <c:dLbl>
              <c:idx val="1"/>
              <c:layout/>
              <c:tx>
                <c:rich>
                  <a:bodyPr/>
                  <a:lstStyle/>
                  <a:p>
                    <a:r>
                      <a:rPr lang="en-US" altLang="zh-CN" sz="4800" b="1" dirty="0" smtClean="0"/>
                      <a:t>35</a:t>
                    </a:r>
                    <a:r>
                      <a:rPr lang="en-US" altLang="zh-CN" sz="4800" b="1" dirty="0"/>
                      <a:t>%</a:t>
                    </a:r>
                  </a:p>
                </c:rich>
              </c:tx>
              <c:showLegendKey val="0"/>
              <c:showVal val="1"/>
              <c:showCatName val="1"/>
              <c:showSerName val="0"/>
              <c:showPercent val="0"/>
              <c:showBubbleSize val="0"/>
            </c:dLbl>
            <c:dLbl>
              <c:idx val="2"/>
              <c:layout/>
              <c:tx>
                <c:rich>
                  <a:bodyPr/>
                  <a:lstStyle/>
                  <a:p>
                    <a:r>
                      <a:rPr lang="en-US" altLang="zh-CN" sz="4800" b="1" dirty="0" smtClean="0"/>
                      <a:t>34</a:t>
                    </a:r>
                    <a:r>
                      <a:rPr lang="en-US" altLang="zh-CN" sz="4800" b="1" dirty="0"/>
                      <a:t>%</a:t>
                    </a:r>
                  </a:p>
                </c:rich>
              </c:tx>
              <c:showLegendKey val="0"/>
              <c:showVal val="1"/>
              <c:showCatName val="1"/>
              <c:showSerName val="0"/>
              <c:showPercent val="0"/>
              <c:showBubbleSize val="0"/>
            </c:dLbl>
            <c:txPr>
              <a:bodyPr/>
              <a:lstStyle/>
              <a:p>
                <a:pPr>
                  <a:defRPr sz="1200">
                    <a:latin typeface="黑体" pitchFamily="49" charset="-122"/>
                    <a:ea typeface="黑体" pitchFamily="49" charset="-122"/>
                  </a:defRPr>
                </a:pPr>
                <a:endParaRPr lang="zh-TW"/>
              </a:p>
            </c:txPr>
            <c:showLegendKey val="0"/>
            <c:showVal val="1"/>
            <c:showCatName val="1"/>
            <c:showSerName val="0"/>
            <c:showPercent val="0"/>
            <c:showBubbleSize val="0"/>
            <c:showLeaderLines val="0"/>
          </c:dLbls>
          <c:cat>
            <c:strRef>
              <c:f>Sheet8!$D$6:$D$8</c:f>
              <c:strCache>
                <c:ptCount val="3"/>
                <c:pt idx="0">
                  <c:v>课外自学知识和技能</c:v>
                </c:pt>
                <c:pt idx="1">
                  <c:v>扩大社会人脉关系</c:v>
                </c:pt>
                <c:pt idx="2">
                  <c:v>课堂上所学的知识和技能</c:v>
                </c:pt>
              </c:strCache>
            </c:strRef>
          </c:cat>
          <c:val>
            <c:numRef>
              <c:f>Sheet8!$E$6:$E$8</c:f>
              <c:numCache>
                <c:formatCode>0%</c:formatCode>
                <c:ptCount val="3"/>
                <c:pt idx="0">
                  <c:v>0.45</c:v>
                </c:pt>
                <c:pt idx="1">
                  <c:v>0.35</c:v>
                </c:pt>
                <c:pt idx="2">
                  <c:v>0.34</c:v>
                </c:pt>
              </c:numCache>
            </c:numRef>
          </c:val>
        </c:ser>
        <c:dLbls>
          <c:showLegendKey val="0"/>
          <c:showVal val="0"/>
          <c:showCatName val="0"/>
          <c:showSerName val="0"/>
          <c:showPercent val="0"/>
          <c:showBubbleSize val="0"/>
        </c:dLbls>
        <c:gapWidth val="100"/>
        <c:axId val="-2091228136"/>
        <c:axId val="-2091225192"/>
      </c:barChart>
      <c:catAx>
        <c:axId val="-2091228136"/>
        <c:scaling>
          <c:orientation val="minMax"/>
        </c:scaling>
        <c:delete val="0"/>
        <c:axPos val="b"/>
        <c:majorTickMark val="out"/>
        <c:minorTickMark val="none"/>
        <c:tickLblPos val="nextTo"/>
        <c:txPr>
          <a:bodyPr/>
          <a:lstStyle/>
          <a:p>
            <a:pPr>
              <a:defRPr sz="1400"/>
            </a:pPr>
            <a:endParaRPr lang="zh-TW"/>
          </a:p>
        </c:txPr>
        <c:crossAx val="-2091225192"/>
        <c:crosses val="autoZero"/>
        <c:auto val="1"/>
        <c:lblAlgn val="ctr"/>
        <c:lblOffset val="100"/>
        <c:noMultiLvlLbl val="0"/>
      </c:catAx>
      <c:valAx>
        <c:axId val="-2091225192"/>
        <c:scaling>
          <c:orientation val="minMax"/>
        </c:scaling>
        <c:delete val="0"/>
        <c:axPos val="l"/>
        <c:majorGridlines/>
        <c:numFmt formatCode="0%" sourceLinked="1"/>
        <c:majorTickMark val="out"/>
        <c:minorTickMark val="none"/>
        <c:tickLblPos val="nextTo"/>
        <c:crossAx val="-209122813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37761776176058"/>
          <c:y val="0.0652191030918306"/>
          <c:w val="0.385641529271786"/>
          <c:h val="0.934780896908169"/>
        </c:manualLayout>
      </c:layout>
      <c:barChart>
        <c:barDir val="col"/>
        <c:grouping val="clustered"/>
        <c:varyColors val="0"/>
        <c:ser>
          <c:idx val="0"/>
          <c:order val="0"/>
          <c:spPr>
            <a:effectLst>
              <a:innerShdw blurRad="63500" dist="50800" dir="13500000">
                <a:prstClr val="black">
                  <a:alpha val="50000"/>
                </a:prstClr>
              </a:innerShdw>
            </a:effectLst>
          </c:spPr>
          <c:invertIfNegative val="0"/>
          <c:dLbls>
            <c:dLbl>
              <c:idx val="0"/>
              <c:layout>
                <c:manualLayout>
                  <c:x val="-0.00547652849332942"/>
                  <c:y val="0.0"/>
                </c:manualLayout>
              </c:layout>
              <c:tx>
                <c:rich>
                  <a:bodyPr/>
                  <a:lstStyle/>
                  <a:p>
                    <a:r>
                      <a:rPr lang="en-US" altLang="zh-CN" sz="4000" dirty="0" smtClean="0"/>
                      <a:t>41</a:t>
                    </a:r>
                    <a:r>
                      <a:rPr lang="en-US" altLang="zh-CN" sz="4000" dirty="0"/>
                      <a:t>%</a:t>
                    </a:r>
                  </a:p>
                </c:rich>
              </c:tx>
              <c:showLegendKey val="0"/>
              <c:showVal val="1"/>
              <c:showCatName val="1"/>
              <c:showSerName val="0"/>
              <c:showPercent val="0"/>
              <c:showBubbleSize val="0"/>
            </c:dLbl>
            <c:dLbl>
              <c:idx val="1"/>
              <c:layout/>
              <c:tx>
                <c:rich>
                  <a:bodyPr/>
                  <a:lstStyle/>
                  <a:p>
                    <a:r>
                      <a:rPr lang="en-US" altLang="zh-CN" sz="4000" dirty="0" smtClean="0"/>
                      <a:t>41</a:t>
                    </a:r>
                    <a:r>
                      <a:rPr lang="en-US" altLang="zh-CN" sz="4000" dirty="0"/>
                      <a:t>%</a:t>
                    </a:r>
                  </a:p>
                </c:rich>
              </c:tx>
              <c:showLegendKey val="0"/>
              <c:showVal val="1"/>
              <c:showCatName val="1"/>
              <c:showSerName val="0"/>
              <c:showPercent val="0"/>
              <c:showBubbleSize val="0"/>
            </c:dLbl>
            <c:dLbl>
              <c:idx val="2"/>
              <c:layout/>
              <c:tx>
                <c:rich>
                  <a:bodyPr/>
                  <a:lstStyle/>
                  <a:p>
                    <a:r>
                      <a:rPr lang="en-US" altLang="zh-CN" sz="4000" dirty="0" smtClean="0"/>
                      <a:t>32</a:t>
                    </a:r>
                    <a:r>
                      <a:rPr lang="en-US" altLang="zh-CN" sz="4000" dirty="0"/>
                      <a:t>%</a:t>
                    </a:r>
                    <a:endParaRPr lang="zh-CN" altLang="en-US" dirty="0"/>
                  </a:p>
                </c:rich>
              </c:tx>
              <c:showLegendKey val="0"/>
              <c:showVal val="1"/>
              <c:showCatName val="1"/>
              <c:showSerName val="0"/>
              <c:showPercent val="0"/>
              <c:showBubbleSize val="0"/>
            </c:dLbl>
            <c:txPr>
              <a:bodyPr/>
              <a:lstStyle/>
              <a:p>
                <a:pPr>
                  <a:defRPr sz="1400"/>
                </a:pPr>
                <a:endParaRPr lang="zh-TW"/>
              </a:p>
            </c:txPr>
            <c:showLegendKey val="0"/>
            <c:showVal val="1"/>
            <c:showCatName val="1"/>
            <c:showSerName val="0"/>
            <c:showPercent val="0"/>
            <c:showBubbleSize val="0"/>
            <c:showLeaderLines val="0"/>
          </c:dLbls>
          <c:cat>
            <c:strRef>
              <c:f>Sheet8!$D$12:$D$14</c:f>
              <c:strCache>
                <c:ptCount val="3"/>
                <c:pt idx="0">
                  <c:v>课外自学知识和技能</c:v>
                </c:pt>
                <c:pt idx="1">
                  <c:v>扩大社会人脉关系</c:v>
                </c:pt>
                <c:pt idx="2">
                  <c:v>假期实习和课外兼职</c:v>
                </c:pt>
              </c:strCache>
            </c:strRef>
          </c:cat>
          <c:val>
            <c:numRef>
              <c:f>Sheet8!$E$12:$E$14</c:f>
              <c:numCache>
                <c:formatCode>0%</c:formatCode>
                <c:ptCount val="3"/>
                <c:pt idx="0">
                  <c:v>0.41</c:v>
                </c:pt>
                <c:pt idx="1">
                  <c:v>0.41</c:v>
                </c:pt>
                <c:pt idx="2">
                  <c:v>0.32</c:v>
                </c:pt>
              </c:numCache>
            </c:numRef>
          </c:val>
        </c:ser>
        <c:dLbls>
          <c:showLegendKey val="0"/>
          <c:showVal val="0"/>
          <c:showCatName val="0"/>
          <c:showSerName val="0"/>
          <c:showPercent val="0"/>
          <c:showBubbleSize val="0"/>
        </c:dLbls>
        <c:gapWidth val="100"/>
        <c:axId val="-2090014296"/>
        <c:axId val="-2090012504"/>
      </c:barChart>
      <c:valAx>
        <c:axId val="-2090012504"/>
        <c:scaling>
          <c:orientation val="minMax"/>
        </c:scaling>
        <c:delete val="0"/>
        <c:axPos val="l"/>
        <c:majorGridlines/>
        <c:numFmt formatCode="0%" sourceLinked="1"/>
        <c:majorTickMark val="out"/>
        <c:minorTickMark val="none"/>
        <c:tickLblPos val="nextTo"/>
        <c:crossAx val="-2090014296"/>
        <c:crosses val="autoZero"/>
        <c:crossBetween val="between"/>
      </c:valAx>
      <c:catAx>
        <c:axId val="-2090014296"/>
        <c:scaling>
          <c:orientation val="minMax"/>
        </c:scaling>
        <c:delete val="0"/>
        <c:axPos val="b"/>
        <c:majorTickMark val="out"/>
        <c:minorTickMark val="none"/>
        <c:tickLblPos val="nextTo"/>
        <c:txPr>
          <a:bodyPr/>
          <a:lstStyle/>
          <a:p>
            <a:pPr>
              <a:defRPr sz="1400"/>
            </a:pPr>
            <a:endParaRPr lang="zh-TW"/>
          </a:p>
        </c:txPr>
        <c:crossAx val="-2090012504"/>
        <c:crosses val="autoZero"/>
        <c:auto val="1"/>
        <c:lblAlgn val="ctr"/>
        <c:lblOffset val="100"/>
        <c:noMultiLvlLbl val="0"/>
      </c:cat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D686E6-3044-4A78-A56D-4A28AC6A273B}" type="doc">
      <dgm:prSet loTypeId="urn:microsoft.com/office/officeart/2005/8/layout/cycle8" loCatId="cycle" qsTypeId="urn:microsoft.com/office/officeart/2005/8/quickstyle/3d2" qsCatId="3D" csTypeId="urn:microsoft.com/office/officeart/2005/8/colors/colorful5" csCatId="colorful" phldr="1"/>
      <dgm:spPr/>
      <dgm:t>
        <a:bodyPr/>
        <a:lstStyle/>
        <a:p>
          <a:endParaRPr lang="zh-CN" altLang="en-US"/>
        </a:p>
      </dgm:t>
    </dgm:pt>
    <dgm:pt modelId="{C4B75E21-83D9-4288-A831-A16793E26082}">
      <dgm:prSet phldrT="[文本]" custT="1"/>
      <dgm:spPr/>
      <dgm:t>
        <a:bodyPr/>
        <a:lstStyle/>
        <a:p>
          <a:r>
            <a:rPr lang="zh-CN" altLang="en-US" sz="2800" b="1" dirty="0" smtClean="0">
              <a:solidFill>
                <a:schemeClr val="tx2"/>
              </a:solidFill>
              <a:latin typeface="黑体" pitchFamily="2" charset="-122"/>
              <a:ea typeface="黑体" pitchFamily="2" charset="-122"/>
              <a:cs typeface="+mj-cs"/>
            </a:rPr>
            <a:t>分享与创新</a:t>
          </a:r>
          <a:endParaRPr lang="zh-CN" altLang="en-US" sz="2800" b="1" dirty="0">
            <a:solidFill>
              <a:schemeClr val="tx2"/>
            </a:solidFill>
            <a:latin typeface="微软雅黑" pitchFamily="34" charset="-122"/>
            <a:ea typeface="微软雅黑" pitchFamily="34" charset="-122"/>
          </a:endParaRPr>
        </a:p>
      </dgm:t>
    </dgm:pt>
    <dgm:pt modelId="{BC698021-38C2-4061-AFDA-B5E3EFE887CF}" type="parTrans" cxnId="{8AB46EE6-8873-475D-9A77-25FBF3AFB2C3}">
      <dgm:prSet/>
      <dgm:spPr/>
      <dgm:t>
        <a:bodyPr/>
        <a:lstStyle/>
        <a:p>
          <a:endParaRPr lang="zh-CN" altLang="en-US"/>
        </a:p>
      </dgm:t>
    </dgm:pt>
    <dgm:pt modelId="{89AD87CA-4306-4231-A01F-1956F31059FF}" type="sibTrans" cxnId="{8AB46EE6-8873-475D-9A77-25FBF3AFB2C3}">
      <dgm:prSet/>
      <dgm:spPr/>
      <dgm:t>
        <a:bodyPr/>
        <a:lstStyle/>
        <a:p>
          <a:endParaRPr lang="zh-CN" altLang="en-US"/>
        </a:p>
      </dgm:t>
    </dgm:pt>
    <dgm:pt modelId="{802E2F8E-FC17-4FFD-B081-8643CA5DB08C}">
      <dgm:prSet phldrT="[文本]" custT="1"/>
      <dgm:spPr/>
      <dgm:t>
        <a:bodyPr/>
        <a:lstStyle/>
        <a:p>
          <a:r>
            <a:rPr lang="zh-CN" altLang="en-US" sz="2800" b="1" dirty="0" smtClean="0">
              <a:solidFill>
                <a:srgbClr val="D20000"/>
              </a:solidFill>
              <a:latin typeface="微软雅黑" pitchFamily="34" charset="-122"/>
              <a:ea typeface="微软雅黑" pitchFamily="34" charset="-122"/>
            </a:rPr>
            <a:t>自主学习</a:t>
          </a:r>
          <a:endParaRPr lang="zh-CN" altLang="en-US" sz="2800" b="1" dirty="0">
            <a:solidFill>
              <a:srgbClr val="D20000"/>
            </a:solidFill>
            <a:latin typeface="微软雅黑" pitchFamily="34" charset="-122"/>
            <a:ea typeface="微软雅黑" pitchFamily="34" charset="-122"/>
          </a:endParaRPr>
        </a:p>
      </dgm:t>
    </dgm:pt>
    <dgm:pt modelId="{F686F893-7590-4BDE-B079-1904673C2BEF}" type="parTrans" cxnId="{DFA6037A-0676-4DDB-A808-67319D06EC05}">
      <dgm:prSet/>
      <dgm:spPr/>
      <dgm:t>
        <a:bodyPr/>
        <a:lstStyle/>
        <a:p>
          <a:endParaRPr lang="zh-CN" altLang="en-US"/>
        </a:p>
      </dgm:t>
    </dgm:pt>
    <dgm:pt modelId="{3AE54E7B-0EA1-4A91-8743-E70CC829C355}" type="sibTrans" cxnId="{DFA6037A-0676-4DDB-A808-67319D06EC05}">
      <dgm:prSet/>
      <dgm:spPr/>
      <dgm:t>
        <a:bodyPr/>
        <a:lstStyle/>
        <a:p>
          <a:endParaRPr lang="zh-CN" altLang="en-US"/>
        </a:p>
      </dgm:t>
    </dgm:pt>
    <dgm:pt modelId="{60A38FBD-AD98-48B9-B37E-1A80AE76DCF5}">
      <dgm:prSet phldrT="[文本]" custT="1"/>
      <dgm:spPr/>
      <dgm:t>
        <a:bodyPr/>
        <a:lstStyle/>
        <a:p>
          <a:r>
            <a:rPr lang="zh-CN" altLang="en-US" sz="2800" b="1" dirty="0" smtClean="0">
              <a:solidFill>
                <a:srgbClr val="FFC715"/>
              </a:solidFill>
              <a:latin typeface="微软雅黑" pitchFamily="34" charset="-122"/>
              <a:ea typeface="微软雅黑" pitchFamily="34" charset="-122"/>
            </a:rPr>
            <a:t>企业进校园</a:t>
          </a:r>
          <a:endParaRPr lang="zh-CN" altLang="en-US" sz="2800" b="1" dirty="0">
            <a:solidFill>
              <a:srgbClr val="FFC715"/>
            </a:solidFill>
            <a:latin typeface="微软雅黑" pitchFamily="34" charset="-122"/>
            <a:ea typeface="微软雅黑" pitchFamily="34" charset="-122"/>
          </a:endParaRPr>
        </a:p>
      </dgm:t>
    </dgm:pt>
    <dgm:pt modelId="{C066962F-0650-4851-9E6F-91936A68AFB0}" type="sibTrans" cxnId="{6B88EE92-CEAC-4DA4-9B71-EE896688384A}">
      <dgm:prSet/>
      <dgm:spPr/>
      <dgm:t>
        <a:bodyPr/>
        <a:lstStyle/>
        <a:p>
          <a:endParaRPr lang="zh-CN" altLang="en-US"/>
        </a:p>
      </dgm:t>
    </dgm:pt>
    <dgm:pt modelId="{148D2357-94D9-4500-9948-CC90AD9B5867}" type="parTrans" cxnId="{6B88EE92-CEAC-4DA4-9B71-EE896688384A}">
      <dgm:prSet/>
      <dgm:spPr/>
      <dgm:t>
        <a:bodyPr/>
        <a:lstStyle/>
        <a:p>
          <a:endParaRPr lang="zh-CN" altLang="en-US"/>
        </a:p>
      </dgm:t>
    </dgm:pt>
    <dgm:pt modelId="{980D5B6C-B758-4CBB-B1C0-728C94A7080E}">
      <dgm:prSet phldrT="[文本]" custT="1"/>
      <dgm:spPr/>
      <dgm:t>
        <a:bodyPr/>
        <a:lstStyle/>
        <a:p>
          <a:r>
            <a:rPr lang="zh-CN" altLang="en-US" sz="2800" b="1" dirty="0" smtClean="0">
              <a:latin typeface="微软雅黑" pitchFamily="34" charset="-122"/>
              <a:ea typeface="微软雅黑" pitchFamily="34" charset="-122"/>
            </a:rPr>
            <a:t>指导他人</a:t>
          </a:r>
          <a:endParaRPr lang="zh-CN" altLang="en-US" sz="2800" b="1" dirty="0">
            <a:latin typeface="微软雅黑" pitchFamily="34" charset="-122"/>
            <a:ea typeface="微软雅黑" pitchFamily="34" charset="-122"/>
          </a:endParaRPr>
        </a:p>
      </dgm:t>
    </dgm:pt>
    <dgm:pt modelId="{8CC2B134-825B-4A14-A35A-6E259C279348}" type="sibTrans" cxnId="{8F22FC48-D1B6-4B73-822F-B308DADEB4D0}">
      <dgm:prSet/>
      <dgm:spPr/>
      <dgm:t>
        <a:bodyPr/>
        <a:lstStyle/>
        <a:p>
          <a:endParaRPr lang="zh-CN" altLang="en-US"/>
        </a:p>
      </dgm:t>
    </dgm:pt>
    <dgm:pt modelId="{5F15B305-D7A0-4EA1-942B-60307403FC06}" type="parTrans" cxnId="{8F22FC48-D1B6-4B73-822F-B308DADEB4D0}">
      <dgm:prSet/>
      <dgm:spPr/>
      <dgm:t>
        <a:bodyPr/>
        <a:lstStyle/>
        <a:p>
          <a:endParaRPr lang="zh-CN" altLang="en-US"/>
        </a:p>
      </dgm:t>
    </dgm:pt>
    <dgm:pt modelId="{B4FBDA0E-BDE8-4C72-A413-BF435C13599B}" type="pres">
      <dgm:prSet presAssocID="{CFD686E6-3044-4A78-A56D-4A28AC6A273B}" presName="compositeShape" presStyleCnt="0">
        <dgm:presLayoutVars>
          <dgm:chMax val="7"/>
          <dgm:dir/>
          <dgm:resizeHandles val="exact"/>
        </dgm:presLayoutVars>
      </dgm:prSet>
      <dgm:spPr/>
      <dgm:t>
        <a:bodyPr/>
        <a:lstStyle/>
        <a:p>
          <a:endParaRPr lang="zh-CN" altLang="en-US"/>
        </a:p>
      </dgm:t>
    </dgm:pt>
    <dgm:pt modelId="{32CA7A2B-CC0C-4F95-940A-D41A2FD47726}" type="pres">
      <dgm:prSet presAssocID="{CFD686E6-3044-4A78-A56D-4A28AC6A273B}" presName="wedge1" presStyleLbl="node1" presStyleIdx="0" presStyleCnt="4"/>
      <dgm:spPr/>
      <dgm:t>
        <a:bodyPr/>
        <a:lstStyle/>
        <a:p>
          <a:endParaRPr lang="zh-CN" altLang="en-US"/>
        </a:p>
      </dgm:t>
    </dgm:pt>
    <dgm:pt modelId="{631E270C-7146-46AF-8BC1-FB80B5141AF6}" type="pres">
      <dgm:prSet presAssocID="{CFD686E6-3044-4A78-A56D-4A28AC6A273B}" presName="dummy1a" presStyleCnt="0"/>
      <dgm:spPr/>
      <dgm:t>
        <a:bodyPr/>
        <a:lstStyle/>
        <a:p>
          <a:endParaRPr lang="zh-CN" altLang="en-US"/>
        </a:p>
      </dgm:t>
    </dgm:pt>
    <dgm:pt modelId="{F34F5758-DEB0-49C8-9077-CA18985D4145}" type="pres">
      <dgm:prSet presAssocID="{CFD686E6-3044-4A78-A56D-4A28AC6A273B}" presName="dummy1b" presStyleCnt="0"/>
      <dgm:spPr/>
      <dgm:t>
        <a:bodyPr/>
        <a:lstStyle/>
        <a:p>
          <a:endParaRPr lang="zh-CN" altLang="en-US"/>
        </a:p>
      </dgm:t>
    </dgm:pt>
    <dgm:pt modelId="{F0348F01-8B77-431C-A22B-56DE69C6C6DB}" type="pres">
      <dgm:prSet presAssocID="{CFD686E6-3044-4A78-A56D-4A28AC6A273B}" presName="wedge1Tx" presStyleLbl="node1" presStyleIdx="0" presStyleCnt="4">
        <dgm:presLayoutVars>
          <dgm:chMax val="0"/>
          <dgm:chPref val="0"/>
          <dgm:bulletEnabled val="1"/>
        </dgm:presLayoutVars>
      </dgm:prSet>
      <dgm:spPr/>
      <dgm:t>
        <a:bodyPr/>
        <a:lstStyle/>
        <a:p>
          <a:endParaRPr lang="zh-CN" altLang="en-US"/>
        </a:p>
      </dgm:t>
    </dgm:pt>
    <dgm:pt modelId="{39E17C5D-C841-487B-BA95-6B4360E57F2D}" type="pres">
      <dgm:prSet presAssocID="{CFD686E6-3044-4A78-A56D-4A28AC6A273B}" presName="wedge2" presStyleLbl="node1" presStyleIdx="1" presStyleCnt="4"/>
      <dgm:spPr/>
      <dgm:t>
        <a:bodyPr/>
        <a:lstStyle/>
        <a:p>
          <a:endParaRPr lang="zh-CN" altLang="en-US"/>
        </a:p>
      </dgm:t>
    </dgm:pt>
    <dgm:pt modelId="{A6BEE021-AC90-43C6-91B0-5457484AA03C}" type="pres">
      <dgm:prSet presAssocID="{CFD686E6-3044-4A78-A56D-4A28AC6A273B}" presName="dummy2a" presStyleCnt="0"/>
      <dgm:spPr/>
      <dgm:t>
        <a:bodyPr/>
        <a:lstStyle/>
        <a:p>
          <a:endParaRPr lang="zh-CN" altLang="en-US"/>
        </a:p>
      </dgm:t>
    </dgm:pt>
    <dgm:pt modelId="{915B56D2-EC99-4A58-B39E-F69A66E16CC9}" type="pres">
      <dgm:prSet presAssocID="{CFD686E6-3044-4A78-A56D-4A28AC6A273B}" presName="dummy2b" presStyleCnt="0"/>
      <dgm:spPr/>
      <dgm:t>
        <a:bodyPr/>
        <a:lstStyle/>
        <a:p>
          <a:endParaRPr lang="zh-CN" altLang="en-US"/>
        </a:p>
      </dgm:t>
    </dgm:pt>
    <dgm:pt modelId="{7C5DA106-7CAE-4125-B29B-F507FC0EB9C3}" type="pres">
      <dgm:prSet presAssocID="{CFD686E6-3044-4A78-A56D-4A28AC6A273B}" presName="wedge2Tx" presStyleLbl="node1" presStyleIdx="1" presStyleCnt="4">
        <dgm:presLayoutVars>
          <dgm:chMax val="0"/>
          <dgm:chPref val="0"/>
          <dgm:bulletEnabled val="1"/>
        </dgm:presLayoutVars>
      </dgm:prSet>
      <dgm:spPr/>
      <dgm:t>
        <a:bodyPr/>
        <a:lstStyle/>
        <a:p>
          <a:endParaRPr lang="zh-CN" altLang="en-US"/>
        </a:p>
      </dgm:t>
    </dgm:pt>
    <dgm:pt modelId="{3347CF7B-F310-48D7-A427-89C093022F1E}" type="pres">
      <dgm:prSet presAssocID="{CFD686E6-3044-4A78-A56D-4A28AC6A273B}" presName="wedge3" presStyleLbl="node1" presStyleIdx="2" presStyleCnt="4"/>
      <dgm:spPr/>
      <dgm:t>
        <a:bodyPr/>
        <a:lstStyle/>
        <a:p>
          <a:endParaRPr lang="zh-CN" altLang="en-US"/>
        </a:p>
      </dgm:t>
    </dgm:pt>
    <dgm:pt modelId="{90A58872-D45F-485C-A447-909DB19A7C62}" type="pres">
      <dgm:prSet presAssocID="{CFD686E6-3044-4A78-A56D-4A28AC6A273B}" presName="dummy3a" presStyleCnt="0"/>
      <dgm:spPr/>
      <dgm:t>
        <a:bodyPr/>
        <a:lstStyle/>
        <a:p>
          <a:endParaRPr lang="zh-CN" altLang="en-US"/>
        </a:p>
      </dgm:t>
    </dgm:pt>
    <dgm:pt modelId="{22C5DF1F-1CAF-4399-AAE5-9A96ADFC6EF6}" type="pres">
      <dgm:prSet presAssocID="{CFD686E6-3044-4A78-A56D-4A28AC6A273B}" presName="dummy3b" presStyleCnt="0"/>
      <dgm:spPr/>
      <dgm:t>
        <a:bodyPr/>
        <a:lstStyle/>
        <a:p>
          <a:endParaRPr lang="zh-CN" altLang="en-US"/>
        </a:p>
      </dgm:t>
    </dgm:pt>
    <dgm:pt modelId="{7BAB9F9B-F105-44E6-874F-79C08364F0C3}" type="pres">
      <dgm:prSet presAssocID="{CFD686E6-3044-4A78-A56D-4A28AC6A273B}" presName="wedge3Tx" presStyleLbl="node1" presStyleIdx="2" presStyleCnt="4">
        <dgm:presLayoutVars>
          <dgm:chMax val="0"/>
          <dgm:chPref val="0"/>
          <dgm:bulletEnabled val="1"/>
        </dgm:presLayoutVars>
      </dgm:prSet>
      <dgm:spPr/>
      <dgm:t>
        <a:bodyPr/>
        <a:lstStyle/>
        <a:p>
          <a:endParaRPr lang="zh-CN" altLang="en-US"/>
        </a:p>
      </dgm:t>
    </dgm:pt>
    <dgm:pt modelId="{26F52820-A2E0-4FA2-A0D1-4331DFF947F6}" type="pres">
      <dgm:prSet presAssocID="{CFD686E6-3044-4A78-A56D-4A28AC6A273B}" presName="wedge4" presStyleLbl="node1" presStyleIdx="3" presStyleCnt="4"/>
      <dgm:spPr/>
      <dgm:t>
        <a:bodyPr/>
        <a:lstStyle/>
        <a:p>
          <a:endParaRPr lang="zh-CN" altLang="en-US"/>
        </a:p>
      </dgm:t>
    </dgm:pt>
    <dgm:pt modelId="{CE54C8FA-F6DB-4E43-91F1-D5C4E119AC31}" type="pres">
      <dgm:prSet presAssocID="{CFD686E6-3044-4A78-A56D-4A28AC6A273B}" presName="dummy4a" presStyleCnt="0"/>
      <dgm:spPr/>
      <dgm:t>
        <a:bodyPr/>
        <a:lstStyle/>
        <a:p>
          <a:endParaRPr lang="zh-CN" altLang="en-US"/>
        </a:p>
      </dgm:t>
    </dgm:pt>
    <dgm:pt modelId="{07B8E9AD-4D14-46A2-B736-9C6C1ED0900D}" type="pres">
      <dgm:prSet presAssocID="{CFD686E6-3044-4A78-A56D-4A28AC6A273B}" presName="dummy4b" presStyleCnt="0"/>
      <dgm:spPr/>
      <dgm:t>
        <a:bodyPr/>
        <a:lstStyle/>
        <a:p>
          <a:endParaRPr lang="zh-CN" altLang="en-US"/>
        </a:p>
      </dgm:t>
    </dgm:pt>
    <dgm:pt modelId="{5D5AC06E-497C-438E-B9F7-50B49B9C735C}" type="pres">
      <dgm:prSet presAssocID="{CFD686E6-3044-4A78-A56D-4A28AC6A273B}" presName="wedge4Tx" presStyleLbl="node1" presStyleIdx="3" presStyleCnt="4">
        <dgm:presLayoutVars>
          <dgm:chMax val="0"/>
          <dgm:chPref val="0"/>
          <dgm:bulletEnabled val="1"/>
        </dgm:presLayoutVars>
      </dgm:prSet>
      <dgm:spPr/>
      <dgm:t>
        <a:bodyPr/>
        <a:lstStyle/>
        <a:p>
          <a:endParaRPr lang="zh-CN" altLang="en-US"/>
        </a:p>
      </dgm:t>
    </dgm:pt>
    <dgm:pt modelId="{13324C0B-CD1F-410F-A1B9-CCC3EA22F011}" type="pres">
      <dgm:prSet presAssocID="{89AD87CA-4306-4231-A01F-1956F31059FF}" presName="arrowWedge1" presStyleLbl="fgSibTrans2D1" presStyleIdx="0" presStyleCnt="4"/>
      <dgm:spPr/>
      <dgm:t>
        <a:bodyPr/>
        <a:lstStyle/>
        <a:p>
          <a:endParaRPr lang="zh-CN" altLang="en-US"/>
        </a:p>
      </dgm:t>
    </dgm:pt>
    <dgm:pt modelId="{84012FA0-B657-4D78-A044-00E624C217F7}" type="pres">
      <dgm:prSet presAssocID="{8CC2B134-825B-4A14-A35A-6E259C279348}" presName="arrowWedge2" presStyleLbl="fgSibTrans2D1" presStyleIdx="1" presStyleCnt="4"/>
      <dgm:spPr/>
    </dgm:pt>
    <dgm:pt modelId="{7483E2C8-B1C3-43EF-9758-AB1C04C32D03}" type="pres">
      <dgm:prSet presAssocID="{3AE54E7B-0EA1-4A91-8743-E70CC829C355}" presName="arrowWedge3" presStyleLbl="fgSibTrans2D1" presStyleIdx="2" presStyleCnt="4"/>
      <dgm:spPr/>
    </dgm:pt>
    <dgm:pt modelId="{B6811A32-93DE-4145-955B-1EB85C657DD7}" type="pres">
      <dgm:prSet presAssocID="{C066962F-0650-4851-9E6F-91936A68AFB0}" presName="arrowWedge4" presStyleLbl="fgSibTrans2D1" presStyleIdx="3" presStyleCnt="4"/>
      <dgm:spPr/>
    </dgm:pt>
  </dgm:ptLst>
  <dgm:cxnLst>
    <dgm:cxn modelId="{849E8631-0922-44B8-A4CF-F57B2CD14129}" type="presOf" srcId="{980D5B6C-B758-4CBB-B1C0-728C94A7080E}" destId="{39E17C5D-C841-487B-BA95-6B4360E57F2D}" srcOrd="0" destOrd="0" presId="urn:microsoft.com/office/officeart/2005/8/layout/cycle8"/>
    <dgm:cxn modelId="{6B88EE92-CEAC-4DA4-9B71-EE896688384A}" srcId="{CFD686E6-3044-4A78-A56D-4A28AC6A273B}" destId="{60A38FBD-AD98-48B9-B37E-1A80AE76DCF5}" srcOrd="3" destOrd="0" parTransId="{148D2357-94D9-4500-9948-CC90AD9B5867}" sibTransId="{C066962F-0650-4851-9E6F-91936A68AFB0}"/>
    <dgm:cxn modelId="{A8C0BADC-FA51-4CDE-BC9B-2D61BA472F60}" type="presOf" srcId="{CFD686E6-3044-4A78-A56D-4A28AC6A273B}" destId="{B4FBDA0E-BDE8-4C72-A413-BF435C13599B}" srcOrd="0" destOrd="0" presId="urn:microsoft.com/office/officeart/2005/8/layout/cycle8"/>
    <dgm:cxn modelId="{4D616DC1-B31C-4A9A-B3AC-9B34035F2934}" type="presOf" srcId="{C4B75E21-83D9-4288-A831-A16793E26082}" destId="{F0348F01-8B77-431C-A22B-56DE69C6C6DB}" srcOrd="1" destOrd="0" presId="urn:microsoft.com/office/officeart/2005/8/layout/cycle8"/>
    <dgm:cxn modelId="{37640135-1D61-45FC-8246-180C64F14CB4}" type="presOf" srcId="{802E2F8E-FC17-4FFD-B081-8643CA5DB08C}" destId="{3347CF7B-F310-48D7-A427-89C093022F1E}" srcOrd="0" destOrd="0" presId="urn:microsoft.com/office/officeart/2005/8/layout/cycle8"/>
    <dgm:cxn modelId="{8AB46EE6-8873-475D-9A77-25FBF3AFB2C3}" srcId="{CFD686E6-3044-4A78-A56D-4A28AC6A273B}" destId="{C4B75E21-83D9-4288-A831-A16793E26082}" srcOrd="0" destOrd="0" parTransId="{BC698021-38C2-4061-AFDA-B5E3EFE887CF}" sibTransId="{89AD87CA-4306-4231-A01F-1956F31059FF}"/>
    <dgm:cxn modelId="{040CAFB2-67D3-4220-AA9D-7CD5BBB72CE5}" type="presOf" srcId="{60A38FBD-AD98-48B9-B37E-1A80AE76DCF5}" destId="{26F52820-A2E0-4FA2-A0D1-4331DFF947F6}" srcOrd="0" destOrd="0" presId="urn:microsoft.com/office/officeart/2005/8/layout/cycle8"/>
    <dgm:cxn modelId="{52AA9DDD-9D67-4E03-9D92-B9F385E88E39}" type="presOf" srcId="{802E2F8E-FC17-4FFD-B081-8643CA5DB08C}" destId="{7BAB9F9B-F105-44E6-874F-79C08364F0C3}" srcOrd="1" destOrd="0" presId="urn:microsoft.com/office/officeart/2005/8/layout/cycle8"/>
    <dgm:cxn modelId="{8F22FC48-D1B6-4B73-822F-B308DADEB4D0}" srcId="{CFD686E6-3044-4A78-A56D-4A28AC6A273B}" destId="{980D5B6C-B758-4CBB-B1C0-728C94A7080E}" srcOrd="1" destOrd="0" parTransId="{5F15B305-D7A0-4EA1-942B-60307403FC06}" sibTransId="{8CC2B134-825B-4A14-A35A-6E259C279348}"/>
    <dgm:cxn modelId="{DFA6037A-0676-4DDB-A808-67319D06EC05}" srcId="{CFD686E6-3044-4A78-A56D-4A28AC6A273B}" destId="{802E2F8E-FC17-4FFD-B081-8643CA5DB08C}" srcOrd="2" destOrd="0" parTransId="{F686F893-7590-4BDE-B079-1904673C2BEF}" sibTransId="{3AE54E7B-0EA1-4A91-8743-E70CC829C355}"/>
    <dgm:cxn modelId="{42ABBE7C-7EB0-4B61-8733-0341549CC55E}" type="presOf" srcId="{980D5B6C-B758-4CBB-B1C0-728C94A7080E}" destId="{7C5DA106-7CAE-4125-B29B-F507FC0EB9C3}" srcOrd="1" destOrd="0" presId="urn:microsoft.com/office/officeart/2005/8/layout/cycle8"/>
    <dgm:cxn modelId="{407E46E2-DE81-4B2F-82BB-4E36972F6F6F}" type="presOf" srcId="{60A38FBD-AD98-48B9-B37E-1A80AE76DCF5}" destId="{5D5AC06E-497C-438E-B9F7-50B49B9C735C}" srcOrd="1" destOrd="0" presId="urn:microsoft.com/office/officeart/2005/8/layout/cycle8"/>
    <dgm:cxn modelId="{5337784C-CBDB-422B-ACED-DFEB8939C326}" type="presOf" srcId="{C4B75E21-83D9-4288-A831-A16793E26082}" destId="{32CA7A2B-CC0C-4F95-940A-D41A2FD47726}" srcOrd="0" destOrd="0" presId="urn:microsoft.com/office/officeart/2005/8/layout/cycle8"/>
    <dgm:cxn modelId="{80116B48-DBC5-45A0-A01B-8B546656C97F}" type="presParOf" srcId="{B4FBDA0E-BDE8-4C72-A413-BF435C13599B}" destId="{32CA7A2B-CC0C-4F95-940A-D41A2FD47726}" srcOrd="0" destOrd="0" presId="urn:microsoft.com/office/officeart/2005/8/layout/cycle8"/>
    <dgm:cxn modelId="{343887C8-5084-4F38-8098-7EFDB2898037}" type="presParOf" srcId="{B4FBDA0E-BDE8-4C72-A413-BF435C13599B}" destId="{631E270C-7146-46AF-8BC1-FB80B5141AF6}" srcOrd="1" destOrd="0" presId="urn:microsoft.com/office/officeart/2005/8/layout/cycle8"/>
    <dgm:cxn modelId="{DA3224C5-B02C-4E88-8BB6-AA74DE638972}" type="presParOf" srcId="{B4FBDA0E-BDE8-4C72-A413-BF435C13599B}" destId="{F34F5758-DEB0-49C8-9077-CA18985D4145}" srcOrd="2" destOrd="0" presId="urn:microsoft.com/office/officeart/2005/8/layout/cycle8"/>
    <dgm:cxn modelId="{35C91F8D-C91B-4489-A1EE-D4EB5257D588}" type="presParOf" srcId="{B4FBDA0E-BDE8-4C72-A413-BF435C13599B}" destId="{F0348F01-8B77-431C-A22B-56DE69C6C6DB}" srcOrd="3" destOrd="0" presId="urn:microsoft.com/office/officeart/2005/8/layout/cycle8"/>
    <dgm:cxn modelId="{269A802D-2368-46D3-BA5C-AB4F1953A47C}" type="presParOf" srcId="{B4FBDA0E-BDE8-4C72-A413-BF435C13599B}" destId="{39E17C5D-C841-487B-BA95-6B4360E57F2D}" srcOrd="4" destOrd="0" presId="urn:microsoft.com/office/officeart/2005/8/layout/cycle8"/>
    <dgm:cxn modelId="{C3AA693B-7A9B-4083-861D-B55BE008A5B7}" type="presParOf" srcId="{B4FBDA0E-BDE8-4C72-A413-BF435C13599B}" destId="{A6BEE021-AC90-43C6-91B0-5457484AA03C}" srcOrd="5" destOrd="0" presId="urn:microsoft.com/office/officeart/2005/8/layout/cycle8"/>
    <dgm:cxn modelId="{D1D29DC2-ED3B-4425-B00A-EFB201F07F74}" type="presParOf" srcId="{B4FBDA0E-BDE8-4C72-A413-BF435C13599B}" destId="{915B56D2-EC99-4A58-B39E-F69A66E16CC9}" srcOrd="6" destOrd="0" presId="urn:microsoft.com/office/officeart/2005/8/layout/cycle8"/>
    <dgm:cxn modelId="{E2BDA0A2-E290-4B1A-9A1B-95FC6150BA4C}" type="presParOf" srcId="{B4FBDA0E-BDE8-4C72-A413-BF435C13599B}" destId="{7C5DA106-7CAE-4125-B29B-F507FC0EB9C3}" srcOrd="7" destOrd="0" presId="urn:microsoft.com/office/officeart/2005/8/layout/cycle8"/>
    <dgm:cxn modelId="{64E6A4EF-D04B-494D-837C-1583D09F5AE2}" type="presParOf" srcId="{B4FBDA0E-BDE8-4C72-A413-BF435C13599B}" destId="{3347CF7B-F310-48D7-A427-89C093022F1E}" srcOrd="8" destOrd="0" presId="urn:microsoft.com/office/officeart/2005/8/layout/cycle8"/>
    <dgm:cxn modelId="{3E5427EA-CAF6-4F13-B48E-7442DD051825}" type="presParOf" srcId="{B4FBDA0E-BDE8-4C72-A413-BF435C13599B}" destId="{90A58872-D45F-485C-A447-909DB19A7C62}" srcOrd="9" destOrd="0" presId="urn:microsoft.com/office/officeart/2005/8/layout/cycle8"/>
    <dgm:cxn modelId="{3149B10F-6DCE-428E-BDF0-DA83835A5274}" type="presParOf" srcId="{B4FBDA0E-BDE8-4C72-A413-BF435C13599B}" destId="{22C5DF1F-1CAF-4399-AAE5-9A96ADFC6EF6}" srcOrd="10" destOrd="0" presId="urn:microsoft.com/office/officeart/2005/8/layout/cycle8"/>
    <dgm:cxn modelId="{92C8A52E-D787-484C-8A7A-D3591B2015FE}" type="presParOf" srcId="{B4FBDA0E-BDE8-4C72-A413-BF435C13599B}" destId="{7BAB9F9B-F105-44E6-874F-79C08364F0C3}" srcOrd="11" destOrd="0" presId="urn:microsoft.com/office/officeart/2005/8/layout/cycle8"/>
    <dgm:cxn modelId="{9282A2D0-B25F-4427-9529-0D88DCFB7232}" type="presParOf" srcId="{B4FBDA0E-BDE8-4C72-A413-BF435C13599B}" destId="{26F52820-A2E0-4FA2-A0D1-4331DFF947F6}" srcOrd="12" destOrd="0" presId="urn:microsoft.com/office/officeart/2005/8/layout/cycle8"/>
    <dgm:cxn modelId="{C533EBAD-2E8C-430F-A5C7-D09A7E7C140E}" type="presParOf" srcId="{B4FBDA0E-BDE8-4C72-A413-BF435C13599B}" destId="{CE54C8FA-F6DB-4E43-91F1-D5C4E119AC31}" srcOrd="13" destOrd="0" presId="urn:microsoft.com/office/officeart/2005/8/layout/cycle8"/>
    <dgm:cxn modelId="{D4F4CAFC-DB16-410F-9432-790CF1EEF2EB}" type="presParOf" srcId="{B4FBDA0E-BDE8-4C72-A413-BF435C13599B}" destId="{07B8E9AD-4D14-46A2-B736-9C6C1ED0900D}" srcOrd="14" destOrd="0" presId="urn:microsoft.com/office/officeart/2005/8/layout/cycle8"/>
    <dgm:cxn modelId="{9BF11458-F43C-4271-8567-132A76681CBB}" type="presParOf" srcId="{B4FBDA0E-BDE8-4C72-A413-BF435C13599B}" destId="{5D5AC06E-497C-438E-B9F7-50B49B9C735C}" srcOrd="15" destOrd="0" presId="urn:microsoft.com/office/officeart/2005/8/layout/cycle8"/>
    <dgm:cxn modelId="{A90BA75D-462A-4EE6-804B-19FB10ED6DE8}" type="presParOf" srcId="{B4FBDA0E-BDE8-4C72-A413-BF435C13599B}" destId="{13324C0B-CD1F-410F-A1B9-CCC3EA22F011}" srcOrd="16" destOrd="0" presId="urn:microsoft.com/office/officeart/2005/8/layout/cycle8"/>
    <dgm:cxn modelId="{FCCB8B0F-E0DF-4284-885A-EF697AE8B26F}" type="presParOf" srcId="{B4FBDA0E-BDE8-4C72-A413-BF435C13599B}" destId="{84012FA0-B657-4D78-A044-00E624C217F7}" srcOrd="17" destOrd="0" presId="urn:microsoft.com/office/officeart/2005/8/layout/cycle8"/>
    <dgm:cxn modelId="{2C1A6051-E1FE-409B-96B2-6A79C08461C8}" type="presParOf" srcId="{B4FBDA0E-BDE8-4C72-A413-BF435C13599B}" destId="{7483E2C8-B1C3-43EF-9758-AB1C04C32D03}" srcOrd="18" destOrd="0" presId="urn:microsoft.com/office/officeart/2005/8/layout/cycle8"/>
    <dgm:cxn modelId="{099F594F-7F36-4FC6-B0B7-500B3509936D}" type="presParOf" srcId="{B4FBDA0E-BDE8-4C72-A413-BF435C13599B}" destId="{B6811A32-93DE-4145-955B-1EB85C657DD7}" srcOrd="19" destOrd="0" presId="urn:microsoft.com/office/officeart/2005/8/layout/cycle8"/>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F71662-48F5-40E3-9632-0BA769FA068A}" type="doc">
      <dgm:prSet loTypeId="urn:microsoft.com/office/officeart/2005/8/layout/hierarchy1" loCatId="hierarchy" qsTypeId="urn:microsoft.com/office/officeart/2005/8/quickstyle/simple1" qsCatId="simple" csTypeId="urn:microsoft.com/office/officeart/2005/8/colors/colorful3" csCatId="colorful" phldr="1"/>
      <dgm:spPr/>
      <dgm:t>
        <a:bodyPr/>
        <a:lstStyle/>
        <a:p>
          <a:endParaRPr lang="zh-CN" altLang="en-US"/>
        </a:p>
      </dgm:t>
    </dgm:pt>
    <dgm:pt modelId="{6E0D1629-485F-4B23-81CF-5575D836A9C0}">
      <dgm:prSet phldrT="[文本]"/>
      <dgm:spPr/>
      <dgm:t>
        <a:bodyPr/>
        <a:lstStyle/>
        <a:p>
          <a:r>
            <a:rPr lang="zh-CN" altLang="en-US" dirty="0" smtClean="0"/>
            <a:t>董事会</a:t>
          </a:r>
          <a:endParaRPr lang="zh-CN" altLang="en-US" dirty="0"/>
        </a:p>
      </dgm:t>
    </dgm:pt>
    <dgm:pt modelId="{7B7E1AF8-8EAA-42D3-A858-B2418AC6F327}" type="parTrans" cxnId="{78E5B660-0AF1-4AE3-9665-6242D4BA7B19}">
      <dgm:prSet/>
      <dgm:spPr/>
      <dgm:t>
        <a:bodyPr/>
        <a:lstStyle/>
        <a:p>
          <a:endParaRPr lang="zh-CN" altLang="en-US"/>
        </a:p>
      </dgm:t>
    </dgm:pt>
    <dgm:pt modelId="{D13E144E-D920-44A2-A57D-DEDF533395D6}" type="sibTrans" cxnId="{78E5B660-0AF1-4AE3-9665-6242D4BA7B19}">
      <dgm:prSet/>
      <dgm:spPr/>
      <dgm:t>
        <a:bodyPr/>
        <a:lstStyle/>
        <a:p>
          <a:endParaRPr lang="zh-CN" altLang="en-US"/>
        </a:p>
      </dgm:t>
    </dgm:pt>
    <dgm:pt modelId="{B0E19B30-922B-4C73-AD5C-AE41D6BCCF1F}">
      <dgm:prSet phldrT="[文本]"/>
      <dgm:spPr/>
      <dgm:t>
        <a:bodyPr/>
        <a:lstStyle/>
        <a:p>
          <a:r>
            <a:rPr lang="zh-CN" altLang="en-US" dirty="0" smtClean="0"/>
            <a:t>企管部</a:t>
          </a:r>
          <a:endParaRPr lang="zh-CN" altLang="en-US" dirty="0"/>
        </a:p>
      </dgm:t>
    </dgm:pt>
    <dgm:pt modelId="{6825F8D6-A136-442C-BFC9-225BA5A833D3}" type="parTrans" cxnId="{10A04675-6B16-4965-8BA7-9AC1DF381454}">
      <dgm:prSet/>
      <dgm:spPr/>
      <dgm:t>
        <a:bodyPr/>
        <a:lstStyle/>
        <a:p>
          <a:endParaRPr lang="zh-CN" altLang="en-US"/>
        </a:p>
      </dgm:t>
    </dgm:pt>
    <dgm:pt modelId="{A8B5FA53-F3E1-4346-B336-930D581E9905}" type="sibTrans" cxnId="{10A04675-6B16-4965-8BA7-9AC1DF381454}">
      <dgm:prSet/>
      <dgm:spPr/>
      <dgm:t>
        <a:bodyPr/>
        <a:lstStyle/>
        <a:p>
          <a:endParaRPr lang="zh-CN" altLang="en-US"/>
        </a:p>
      </dgm:t>
    </dgm:pt>
    <dgm:pt modelId="{43B914DE-406D-4397-8B62-86D083B35EF3}">
      <dgm:prSet phldrT="[文本]"/>
      <dgm:spPr/>
      <dgm:t>
        <a:bodyPr/>
        <a:lstStyle/>
        <a:p>
          <a:r>
            <a:rPr lang="zh-CN" altLang="en-US" dirty="0" smtClean="0"/>
            <a:t>财务部</a:t>
          </a:r>
          <a:endParaRPr lang="zh-CN" altLang="en-US" dirty="0"/>
        </a:p>
      </dgm:t>
    </dgm:pt>
    <dgm:pt modelId="{D7A6834A-3399-4B4B-87C4-9EF317BCA2C8}" type="parTrans" cxnId="{8CF30937-38C7-49E6-A1EB-7CA8D37400BF}">
      <dgm:prSet/>
      <dgm:spPr/>
      <dgm:t>
        <a:bodyPr/>
        <a:lstStyle/>
        <a:p>
          <a:endParaRPr lang="zh-CN" altLang="en-US"/>
        </a:p>
      </dgm:t>
    </dgm:pt>
    <dgm:pt modelId="{F94C7CC6-14C1-4210-B842-529DA8058271}" type="sibTrans" cxnId="{8CF30937-38C7-49E6-A1EB-7CA8D37400BF}">
      <dgm:prSet/>
      <dgm:spPr/>
      <dgm:t>
        <a:bodyPr/>
        <a:lstStyle/>
        <a:p>
          <a:endParaRPr lang="zh-CN" altLang="en-US"/>
        </a:p>
      </dgm:t>
    </dgm:pt>
    <dgm:pt modelId="{1A6E7EB6-EBBF-4979-8B43-B53AAA8F1D74}">
      <dgm:prSet/>
      <dgm:spPr/>
      <dgm:t>
        <a:bodyPr/>
        <a:lstStyle/>
        <a:p>
          <a:r>
            <a:rPr lang="zh-CN" altLang="en-US" dirty="0" smtClean="0"/>
            <a:t>营销部</a:t>
          </a:r>
          <a:endParaRPr lang="zh-CN" altLang="en-US" dirty="0"/>
        </a:p>
      </dgm:t>
    </dgm:pt>
    <dgm:pt modelId="{17394A57-E617-4A96-9DA0-67A2E9ED63B9}" type="parTrans" cxnId="{31E9FE85-EE96-4378-BD41-AA4944CDBB41}">
      <dgm:prSet/>
      <dgm:spPr/>
      <dgm:t>
        <a:bodyPr/>
        <a:lstStyle/>
        <a:p>
          <a:endParaRPr lang="zh-CN" altLang="en-US"/>
        </a:p>
      </dgm:t>
    </dgm:pt>
    <dgm:pt modelId="{29CF9681-E7A5-4A9D-8DF1-2588B78199EF}" type="sibTrans" cxnId="{31E9FE85-EE96-4378-BD41-AA4944CDBB41}">
      <dgm:prSet/>
      <dgm:spPr/>
      <dgm:t>
        <a:bodyPr/>
        <a:lstStyle/>
        <a:p>
          <a:endParaRPr lang="zh-CN" altLang="en-US"/>
        </a:p>
      </dgm:t>
    </dgm:pt>
    <dgm:pt modelId="{0ACB7B64-72CE-44BC-9F1B-A5282D1DE43D}">
      <dgm:prSet/>
      <dgm:spPr/>
      <dgm:t>
        <a:bodyPr/>
        <a:lstStyle/>
        <a:p>
          <a:r>
            <a:rPr lang="zh-CN" altLang="en-US" dirty="0" smtClean="0"/>
            <a:t>生产部</a:t>
          </a:r>
          <a:endParaRPr lang="zh-CN" altLang="en-US" dirty="0"/>
        </a:p>
      </dgm:t>
    </dgm:pt>
    <dgm:pt modelId="{251DF586-543F-4795-8F9D-9351C2109208}" type="parTrans" cxnId="{2E9EDA2D-6CE3-4146-8EBD-6A8E82A89F1E}">
      <dgm:prSet/>
      <dgm:spPr/>
      <dgm:t>
        <a:bodyPr/>
        <a:lstStyle/>
        <a:p>
          <a:endParaRPr lang="zh-CN" altLang="en-US"/>
        </a:p>
      </dgm:t>
    </dgm:pt>
    <dgm:pt modelId="{9EB6F674-28A2-41DF-8988-DBEDA1E32D92}" type="sibTrans" cxnId="{2E9EDA2D-6CE3-4146-8EBD-6A8E82A89F1E}">
      <dgm:prSet/>
      <dgm:spPr/>
      <dgm:t>
        <a:bodyPr/>
        <a:lstStyle/>
        <a:p>
          <a:endParaRPr lang="zh-CN" altLang="en-US"/>
        </a:p>
      </dgm:t>
    </dgm:pt>
    <dgm:pt modelId="{038CECFA-E4CB-4C0E-B6B4-8AC673FB5BBB}">
      <dgm:prSet/>
      <dgm:spPr/>
      <dgm:t>
        <a:bodyPr/>
        <a:lstStyle/>
        <a:p>
          <a:r>
            <a:rPr lang="zh-CN" altLang="en-US" dirty="0" smtClean="0"/>
            <a:t>采购部</a:t>
          </a:r>
          <a:endParaRPr lang="zh-CN" altLang="en-US" dirty="0"/>
        </a:p>
      </dgm:t>
    </dgm:pt>
    <dgm:pt modelId="{88CD2E3C-BB7F-4E8E-AA7B-7CE6BD237A6A}" type="parTrans" cxnId="{1A7B120B-C7B7-4035-8DA3-C0638E1B6E7F}">
      <dgm:prSet/>
      <dgm:spPr/>
      <dgm:t>
        <a:bodyPr/>
        <a:lstStyle/>
        <a:p>
          <a:endParaRPr lang="zh-CN" altLang="en-US"/>
        </a:p>
      </dgm:t>
    </dgm:pt>
    <dgm:pt modelId="{BDD5D5D4-231D-4579-8948-03D7F515423A}" type="sibTrans" cxnId="{1A7B120B-C7B7-4035-8DA3-C0638E1B6E7F}">
      <dgm:prSet/>
      <dgm:spPr/>
      <dgm:t>
        <a:bodyPr/>
        <a:lstStyle/>
        <a:p>
          <a:endParaRPr lang="zh-CN" altLang="en-US"/>
        </a:p>
      </dgm:t>
    </dgm:pt>
    <dgm:pt modelId="{D4FF3364-BFDD-4CA8-AA11-43B061783D48}">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dirty="0" smtClean="0"/>
            <a:t>组装车间</a:t>
          </a:r>
          <a:endParaRPr lang="zh-CN" altLang="en-US" dirty="0"/>
        </a:p>
      </dgm:t>
    </dgm:pt>
    <dgm:pt modelId="{6DBA603D-46AE-42C9-8E8E-BC0D8B3EABCA}" type="parTrans" cxnId="{4585B4AF-5729-438A-A04C-0A2B6C503E92}">
      <dgm:prSet/>
      <dgm:spPr/>
      <dgm:t>
        <a:bodyPr/>
        <a:lstStyle/>
        <a:p>
          <a:endParaRPr lang="zh-CN" altLang="en-US"/>
        </a:p>
      </dgm:t>
    </dgm:pt>
    <dgm:pt modelId="{589C54E5-C711-4093-ABBD-B851C5608D53}" type="sibTrans" cxnId="{4585B4AF-5729-438A-A04C-0A2B6C503E92}">
      <dgm:prSet/>
      <dgm:spPr/>
      <dgm:t>
        <a:bodyPr/>
        <a:lstStyle/>
        <a:p>
          <a:endParaRPr lang="zh-CN" altLang="en-US"/>
        </a:p>
      </dgm:t>
    </dgm:pt>
    <dgm:pt modelId="{490C09DF-C380-4272-9F0A-4AD18974C5D2}">
      <dgm:prSe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dirty="0" smtClean="0"/>
            <a:t>机加车间</a:t>
          </a:r>
          <a:endParaRPr lang="zh-CN" altLang="en-US" dirty="0"/>
        </a:p>
      </dgm:t>
    </dgm:pt>
    <dgm:pt modelId="{CAE06221-5C1F-4743-B6B2-626CF4D277AC}" type="parTrans" cxnId="{0D15A112-62AE-4D1D-85DF-7B16DBB7C531}">
      <dgm:prSet/>
      <dgm:spPr/>
      <dgm:t>
        <a:bodyPr/>
        <a:lstStyle/>
        <a:p>
          <a:endParaRPr lang="zh-CN" altLang="en-US"/>
        </a:p>
      </dgm:t>
    </dgm:pt>
    <dgm:pt modelId="{9C1FC3C6-9E94-49B5-865C-637AAC64BCFB}" type="sibTrans" cxnId="{0D15A112-62AE-4D1D-85DF-7B16DBB7C531}">
      <dgm:prSet/>
      <dgm:spPr/>
      <dgm:t>
        <a:bodyPr/>
        <a:lstStyle/>
        <a:p>
          <a:endParaRPr lang="zh-CN" altLang="en-US"/>
        </a:p>
      </dgm:t>
    </dgm:pt>
    <dgm:pt modelId="{53489D7A-3D03-461E-9481-C9A501A4CFE6}">
      <dgm:prSet/>
      <dgm:spPr/>
      <dgm:t>
        <a:bodyPr/>
        <a:lstStyle/>
        <a:p>
          <a:r>
            <a:rPr lang="zh-CN" altLang="en-US" dirty="0" smtClean="0"/>
            <a:t>仓储部</a:t>
          </a:r>
          <a:endParaRPr lang="zh-CN" altLang="en-US" dirty="0"/>
        </a:p>
      </dgm:t>
    </dgm:pt>
    <dgm:pt modelId="{CBED2180-D093-4BB1-B0CD-7ECCF185638A}" type="parTrans" cxnId="{B447988C-5296-442E-9AA9-D44D34E219D1}">
      <dgm:prSet/>
      <dgm:spPr/>
      <dgm:t>
        <a:bodyPr/>
        <a:lstStyle/>
        <a:p>
          <a:endParaRPr lang="zh-CN" altLang="en-US"/>
        </a:p>
      </dgm:t>
    </dgm:pt>
    <dgm:pt modelId="{D5D49117-6C8E-4A7C-B22C-081FDF4F9C3C}" type="sibTrans" cxnId="{B447988C-5296-442E-9AA9-D44D34E219D1}">
      <dgm:prSet/>
      <dgm:spPr/>
      <dgm:t>
        <a:bodyPr/>
        <a:lstStyle/>
        <a:p>
          <a:endParaRPr lang="zh-CN" altLang="en-US"/>
        </a:p>
      </dgm:t>
    </dgm:pt>
    <dgm:pt modelId="{E64550D8-A5FE-4F95-B890-EEC2C57794B7}">
      <dgm:prSet/>
      <dgm:spPr/>
      <dgm:t>
        <a:bodyPr/>
        <a:lstStyle/>
        <a:p>
          <a:r>
            <a:rPr lang="zh-CN" altLang="en-US" dirty="0" smtClean="0"/>
            <a:t>人力资源部</a:t>
          </a:r>
          <a:endParaRPr lang="zh-CN" altLang="en-US" dirty="0"/>
        </a:p>
      </dgm:t>
    </dgm:pt>
    <dgm:pt modelId="{F9924571-3C56-4840-ACF7-3B9838B2AA0A}" type="parTrans" cxnId="{BC203E18-E717-40D6-B6AA-3293B1142DAD}">
      <dgm:prSet/>
      <dgm:spPr/>
      <dgm:t>
        <a:bodyPr/>
        <a:lstStyle/>
        <a:p>
          <a:endParaRPr lang="zh-CN" altLang="en-US"/>
        </a:p>
      </dgm:t>
    </dgm:pt>
    <dgm:pt modelId="{A923D141-B0F2-4A69-BC45-AD49C84FEBA7}" type="sibTrans" cxnId="{BC203E18-E717-40D6-B6AA-3293B1142DAD}">
      <dgm:prSet/>
      <dgm:spPr/>
      <dgm:t>
        <a:bodyPr/>
        <a:lstStyle/>
        <a:p>
          <a:endParaRPr lang="zh-CN" altLang="en-US"/>
        </a:p>
      </dgm:t>
    </dgm:pt>
    <dgm:pt modelId="{D4A49A98-7C62-42F7-AF7F-F472ACB0E7BE}" type="pres">
      <dgm:prSet presAssocID="{C2F71662-48F5-40E3-9632-0BA769FA068A}" presName="hierChild1" presStyleCnt="0">
        <dgm:presLayoutVars>
          <dgm:chPref val="1"/>
          <dgm:dir/>
          <dgm:animOne val="branch"/>
          <dgm:animLvl val="lvl"/>
          <dgm:resizeHandles/>
        </dgm:presLayoutVars>
      </dgm:prSet>
      <dgm:spPr/>
      <dgm:t>
        <a:bodyPr/>
        <a:lstStyle/>
        <a:p>
          <a:endParaRPr lang="zh-CN" altLang="en-US"/>
        </a:p>
      </dgm:t>
    </dgm:pt>
    <dgm:pt modelId="{134BC3AE-DB28-4F33-8F79-785BA5BF34E5}" type="pres">
      <dgm:prSet presAssocID="{6E0D1629-485F-4B23-81CF-5575D836A9C0}" presName="hierRoot1" presStyleCnt="0"/>
      <dgm:spPr/>
    </dgm:pt>
    <dgm:pt modelId="{B636FE5A-9F36-4FD8-A38B-E7F5B73C35FC}" type="pres">
      <dgm:prSet presAssocID="{6E0D1629-485F-4B23-81CF-5575D836A9C0}" presName="composite" presStyleCnt="0"/>
      <dgm:spPr/>
    </dgm:pt>
    <dgm:pt modelId="{9E9CBE75-5513-4D28-AA10-C1C98A1CA8F7}" type="pres">
      <dgm:prSet presAssocID="{6E0D1629-485F-4B23-81CF-5575D836A9C0}" presName="background" presStyleLbl="node0" presStyleIdx="0" presStyleCnt="1"/>
      <dgm:spPr/>
    </dgm:pt>
    <dgm:pt modelId="{A980454A-04C6-427C-96FE-3F1F61FD70A9}" type="pres">
      <dgm:prSet presAssocID="{6E0D1629-485F-4B23-81CF-5575D836A9C0}" presName="text" presStyleLbl="fgAcc0" presStyleIdx="0" presStyleCnt="1">
        <dgm:presLayoutVars>
          <dgm:chPref val="3"/>
        </dgm:presLayoutVars>
      </dgm:prSet>
      <dgm:spPr/>
      <dgm:t>
        <a:bodyPr/>
        <a:lstStyle/>
        <a:p>
          <a:endParaRPr lang="zh-CN" altLang="en-US"/>
        </a:p>
      </dgm:t>
    </dgm:pt>
    <dgm:pt modelId="{17340CDD-6B6E-4F23-9D4A-6E355B1F59EB}" type="pres">
      <dgm:prSet presAssocID="{6E0D1629-485F-4B23-81CF-5575D836A9C0}" presName="hierChild2" presStyleCnt="0"/>
      <dgm:spPr/>
    </dgm:pt>
    <dgm:pt modelId="{1B23247A-5FF3-40E3-B9B0-EC269A9EED11}" type="pres">
      <dgm:prSet presAssocID="{6825F8D6-A136-442C-BFC9-225BA5A833D3}" presName="Name10" presStyleLbl="parChTrans1D2" presStyleIdx="0" presStyleCnt="7"/>
      <dgm:spPr/>
      <dgm:t>
        <a:bodyPr/>
        <a:lstStyle/>
        <a:p>
          <a:endParaRPr lang="zh-CN" altLang="en-US"/>
        </a:p>
      </dgm:t>
    </dgm:pt>
    <dgm:pt modelId="{A602445E-72B2-4DF7-8055-32140337BCC3}" type="pres">
      <dgm:prSet presAssocID="{B0E19B30-922B-4C73-AD5C-AE41D6BCCF1F}" presName="hierRoot2" presStyleCnt="0"/>
      <dgm:spPr/>
    </dgm:pt>
    <dgm:pt modelId="{F3853D6D-2A83-4A8C-86A0-3410A56A064B}" type="pres">
      <dgm:prSet presAssocID="{B0E19B30-922B-4C73-AD5C-AE41D6BCCF1F}" presName="composite2" presStyleCnt="0"/>
      <dgm:spPr/>
    </dgm:pt>
    <dgm:pt modelId="{DF18E099-8FBC-429C-9B98-1DFEC21CC8D2}" type="pres">
      <dgm:prSet presAssocID="{B0E19B30-922B-4C73-AD5C-AE41D6BCCF1F}" presName="background2" presStyleLbl="node2" presStyleIdx="0" presStyleCnt="7"/>
      <dgm:spPr/>
    </dgm:pt>
    <dgm:pt modelId="{BE066B05-8765-45AE-8601-688EC4819215}" type="pres">
      <dgm:prSet presAssocID="{B0E19B30-922B-4C73-AD5C-AE41D6BCCF1F}" presName="text2" presStyleLbl="fgAcc2" presStyleIdx="0" presStyleCnt="7">
        <dgm:presLayoutVars>
          <dgm:chPref val="3"/>
        </dgm:presLayoutVars>
      </dgm:prSet>
      <dgm:spPr/>
      <dgm:t>
        <a:bodyPr/>
        <a:lstStyle/>
        <a:p>
          <a:endParaRPr lang="zh-CN" altLang="en-US"/>
        </a:p>
      </dgm:t>
    </dgm:pt>
    <dgm:pt modelId="{CC20310C-612E-429A-8D09-0D0F78033AD2}" type="pres">
      <dgm:prSet presAssocID="{B0E19B30-922B-4C73-AD5C-AE41D6BCCF1F}" presName="hierChild3" presStyleCnt="0"/>
      <dgm:spPr/>
    </dgm:pt>
    <dgm:pt modelId="{A72F4B91-CB89-47FD-A1D7-ABEDB6E875E7}" type="pres">
      <dgm:prSet presAssocID="{17394A57-E617-4A96-9DA0-67A2E9ED63B9}" presName="Name10" presStyleLbl="parChTrans1D2" presStyleIdx="1" presStyleCnt="7"/>
      <dgm:spPr/>
      <dgm:t>
        <a:bodyPr/>
        <a:lstStyle/>
        <a:p>
          <a:endParaRPr lang="zh-CN" altLang="en-US"/>
        </a:p>
      </dgm:t>
    </dgm:pt>
    <dgm:pt modelId="{EF071D18-A435-470B-A5D1-E8C4C2A634E2}" type="pres">
      <dgm:prSet presAssocID="{1A6E7EB6-EBBF-4979-8B43-B53AAA8F1D74}" presName="hierRoot2" presStyleCnt="0"/>
      <dgm:spPr/>
    </dgm:pt>
    <dgm:pt modelId="{9CA56CDD-C57C-4FA9-B023-D6464A721D0F}" type="pres">
      <dgm:prSet presAssocID="{1A6E7EB6-EBBF-4979-8B43-B53AAA8F1D74}" presName="composite2" presStyleCnt="0"/>
      <dgm:spPr/>
    </dgm:pt>
    <dgm:pt modelId="{F46F004D-551C-4436-9AAE-2700089080F7}" type="pres">
      <dgm:prSet presAssocID="{1A6E7EB6-EBBF-4979-8B43-B53AAA8F1D74}" presName="background2" presStyleLbl="node2" presStyleIdx="1" presStyleCnt="7"/>
      <dgm:spPr/>
    </dgm:pt>
    <dgm:pt modelId="{8E9622E5-73A9-4DEC-95F2-83971721505F}" type="pres">
      <dgm:prSet presAssocID="{1A6E7EB6-EBBF-4979-8B43-B53AAA8F1D74}" presName="text2" presStyleLbl="fgAcc2" presStyleIdx="1" presStyleCnt="7">
        <dgm:presLayoutVars>
          <dgm:chPref val="3"/>
        </dgm:presLayoutVars>
      </dgm:prSet>
      <dgm:spPr/>
      <dgm:t>
        <a:bodyPr/>
        <a:lstStyle/>
        <a:p>
          <a:endParaRPr lang="zh-CN" altLang="en-US"/>
        </a:p>
      </dgm:t>
    </dgm:pt>
    <dgm:pt modelId="{23F11FC3-1B72-411C-BF24-4F2E620C878C}" type="pres">
      <dgm:prSet presAssocID="{1A6E7EB6-EBBF-4979-8B43-B53AAA8F1D74}" presName="hierChild3" presStyleCnt="0"/>
      <dgm:spPr/>
    </dgm:pt>
    <dgm:pt modelId="{3E896A2D-39FF-4864-8ECC-221C544AA7E3}" type="pres">
      <dgm:prSet presAssocID="{88CD2E3C-BB7F-4E8E-AA7B-7CE6BD237A6A}" presName="Name10" presStyleLbl="parChTrans1D2" presStyleIdx="2" presStyleCnt="7"/>
      <dgm:spPr/>
      <dgm:t>
        <a:bodyPr/>
        <a:lstStyle/>
        <a:p>
          <a:endParaRPr lang="zh-CN" altLang="en-US"/>
        </a:p>
      </dgm:t>
    </dgm:pt>
    <dgm:pt modelId="{64CE864E-C4D6-49DE-A9AA-051F28F69B72}" type="pres">
      <dgm:prSet presAssocID="{038CECFA-E4CB-4C0E-B6B4-8AC673FB5BBB}" presName="hierRoot2" presStyleCnt="0"/>
      <dgm:spPr/>
    </dgm:pt>
    <dgm:pt modelId="{2CCA0A05-6720-4C5F-87A4-663EC275155F}" type="pres">
      <dgm:prSet presAssocID="{038CECFA-E4CB-4C0E-B6B4-8AC673FB5BBB}" presName="composite2" presStyleCnt="0"/>
      <dgm:spPr/>
    </dgm:pt>
    <dgm:pt modelId="{0E5D5E4F-9D64-47FC-B722-A69D7583BAA6}" type="pres">
      <dgm:prSet presAssocID="{038CECFA-E4CB-4C0E-B6B4-8AC673FB5BBB}" presName="background2" presStyleLbl="node2" presStyleIdx="2" presStyleCnt="7"/>
      <dgm:spPr/>
    </dgm:pt>
    <dgm:pt modelId="{90339460-8DCA-48D2-ABE3-CE3EB183D60D}" type="pres">
      <dgm:prSet presAssocID="{038CECFA-E4CB-4C0E-B6B4-8AC673FB5BBB}" presName="text2" presStyleLbl="fgAcc2" presStyleIdx="2" presStyleCnt="7">
        <dgm:presLayoutVars>
          <dgm:chPref val="3"/>
        </dgm:presLayoutVars>
      </dgm:prSet>
      <dgm:spPr/>
      <dgm:t>
        <a:bodyPr/>
        <a:lstStyle/>
        <a:p>
          <a:endParaRPr lang="zh-CN" altLang="en-US"/>
        </a:p>
      </dgm:t>
    </dgm:pt>
    <dgm:pt modelId="{2DB2E02D-6079-459D-972A-8936B0057BA4}" type="pres">
      <dgm:prSet presAssocID="{038CECFA-E4CB-4C0E-B6B4-8AC673FB5BBB}" presName="hierChild3" presStyleCnt="0"/>
      <dgm:spPr/>
    </dgm:pt>
    <dgm:pt modelId="{16DC051B-01E1-49AB-AA09-DD470DD3DD8C}" type="pres">
      <dgm:prSet presAssocID="{CBED2180-D093-4BB1-B0CD-7ECCF185638A}" presName="Name10" presStyleLbl="parChTrans1D2" presStyleIdx="3" presStyleCnt="7"/>
      <dgm:spPr/>
      <dgm:t>
        <a:bodyPr/>
        <a:lstStyle/>
        <a:p>
          <a:endParaRPr lang="zh-CN" altLang="en-US"/>
        </a:p>
      </dgm:t>
    </dgm:pt>
    <dgm:pt modelId="{EDC6ADD7-75DC-44AA-BA3E-5D736EB4D622}" type="pres">
      <dgm:prSet presAssocID="{53489D7A-3D03-461E-9481-C9A501A4CFE6}" presName="hierRoot2" presStyleCnt="0"/>
      <dgm:spPr/>
    </dgm:pt>
    <dgm:pt modelId="{5736F46E-7E4C-4504-928F-47F95314F047}" type="pres">
      <dgm:prSet presAssocID="{53489D7A-3D03-461E-9481-C9A501A4CFE6}" presName="composite2" presStyleCnt="0"/>
      <dgm:spPr/>
    </dgm:pt>
    <dgm:pt modelId="{AE285BF4-60FD-4528-A475-61F6E129B92A}" type="pres">
      <dgm:prSet presAssocID="{53489D7A-3D03-461E-9481-C9A501A4CFE6}" presName="background2" presStyleLbl="node2" presStyleIdx="3" presStyleCnt="7"/>
      <dgm:spPr/>
    </dgm:pt>
    <dgm:pt modelId="{0567CBE5-8AFE-4A87-88EB-394A556091E9}" type="pres">
      <dgm:prSet presAssocID="{53489D7A-3D03-461E-9481-C9A501A4CFE6}" presName="text2" presStyleLbl="fgAcc2" presStyleIdx="3" presStyleCnt="7">
        <dgm:presLayoutVars>
          <dgm:chPref val="3"/>
        </dgm:presLayoutVars>
      </dgm:prSet>
      <dgm:spPr/>
      <dgm:t>
        <a:bodyPr/>
        <a:lstStyle/>
        <a:p>
          <a:endParaRPr lang="zh-CN" altLang="en-US"/>
        </a:p>
      </dgm:t>
    </dgm:pt>
    <dgm:pt modelId="{1BCA8229-E607-4606-A2C9-120BFA79B7A9}" type="pres">
      <dgm:prSet presAssocID="{53489D7A-3D03-461E-9481-C9A501A4CFE6}" presName="hierChild3" presStyleCnt="0"/>
      <dgm:spPr/>
    </dgm:pt>
    <dgm:pt modelId="{E0A1425A-301A-4C2B-8716-BE4089786CD6}" type="pres">
      <dgm:prSet presAssocID="{251DF586-543F-4795-8F9D-9351C2109208}" presName="Name10" presStyleLbl="parChTrans1D2" presStyleIdx="4" presStyleCnt="7"/>
      <dgm:spPr/>
      <dgm:t>
        <a:bodyPr/>
        <a:lstStyle/>
        <a:p>
          <a:endParaRPr lang="zh-CN" altLang="en-US"/>
        </a:p>
      </dgm:t>
    </dgm:pt>
    <dgm:pt modelId="{683E8BCA-625E-4A20-8198-7C2C44D5917C}" type="pres">
      <dgm:prSet presAssocID="{0ACB7B64-72CE-44BC-9F1B-A5282D1DE43D}" presName="hierRoot2" presStyleCnt="0"/>
      <dgm:spPr/>
    </dgm:pt>
    <dgm:pt modelId="{1934DF0D-AC1C-4280-910D-E1CF6A018E18}" type="pres">
      <dgm:prSet presAssocID="{0ACB7B64-72CE-44BC-9F1B-A5282D1DE43D}" presName="composite2" presStyleCnt="0"/>
      <dgm:spPr/>
    </dgm:pt>
    <dgm:pt modelId="{D54F3AA6-70A0-4D3E-B41E-242D49A200E5}" type="pres">
      <dgm:prSet presAssocID="{0ACB7B64-72CE-44BC-9F1B-A5282D1DE43D}" presName="background2" presStyleLbl="node2" presStyleIdx="4" presStyleCnt="7"/>
      <dgm:spPr/>
    </dgm:pt>
    <dgm:pt modelId="{F1502DDF-1C7E-4BF0-A608-82699F5BC193}" type="pres">
      <dgm:prSet presAssocID="{0ACB7B64-72CE-44BC-9F1B-A5282D1DE43D}" presName="text2" presStyleLbl="fgAcc2" presStyleIdx="4" presStyleCnt="7">
        <dgm:presLayoutVars>
          <dgm:chPref val="3"/>
        </dgm:presLayoutVars>
      </dgm:prSet>
      <dgm:spPr/>
      <dgm:t>
        <a:bodyPr/>
        <a:lstStyle/>
        <a:p>
          <a:endParaRPr lang="zh-CN" altLang="en-US"/>
        </a:p>
      </dgm:t>
    </dgm:pt>
    <dgm:pt modelId="{DE77818D-636D-486C-BB7E-E6869E56D2CE}" type="pres">
      <dgm:prSet presAssocID="{0ACB7B64-72CE-44BC-9F1B-A5282D1DE43D}" presName="hierChild3" presStyleCnt="0"/>
      <dgm:spPr/>
    </dgm:pt>
    <dgm:pt modelId="{D09173E6-F060-4678-9DAB-3A5ACDCB208F}" type="pres">
      <dgm:prSet presAssocID="{CAE06221-5C1F-4743-B6B2-626CF4D277AC}" presName="Name17" presStyleLbl="parChTrans1D3" presStyleIdx="0" presStyleCnt="2"/>
      <dgm:spPr/>
      <dgm:t>
        <a:bodyPr/>
        <a:lstStyle/>
        <a:p>
          <a:endParaRPr lang="zh-CN" altLang="en-US"/>
        </a:p>
      </dgm:t>
    </dgm:pt>
    <dgm:pt modelId="{CC606016-A5BB-49B6-A378-502E78D5D75E}" type="pres">
      <dgm:prSet presAssocID="{490C09DF-C380-4272-9F0A-4AD18974C5D2}" presName="hierRoot3" presStyleCnt="0"/>
      <dgm:spPr/>
    </dgm:pt>
    <dgm:pt modelId="{C842AE39-C6B6-4F3D-99DE-51FAA3F2EE02}" type="pres">
      <dgm:prSet presAssocID="{490C09DF-C380-4272-9F0A-4AD18974C5D2}" presName="composite3" presStyleCnt="0"/>
      <dgm:spPr/>
    </dgm:pt>
    <dgm:pt modelId="{EBEFB493-09C8-49F5-BAD3-9F5302C259E0}" type="pres">
      <dgm:prSet presAssocID="{490C09DF-C380-4272-9F0A-4AD18974C5D2}" presName="background3" presStyleLbl="node3" presStyleIdx="0" presStyleCnt="2"/>
      <dgm:spPr/>
    </dgm:pt>
    <dgm:pt modelId="{6516BB21-A8E6-45A8-92FE-79101ABB750F}" type="pres">
      <dgm:prSet presAssocID="{490C09DF-C380-4272-9F0A-4AD18974C5D2}" presName="text3" presStyleLbl="fgAcc3" presStyleIdx="0" presStyleCnt="2">
        <dgm:presLayoutVars>
          <dgm:chPref val="3"/>
        </dgm:presLayoutVars>
      </dgm:prSet>
      <dgm:spPr/>
      <dgm:t>
        <a:bodyPr/>
        <a:lstStyle/>
        <a:p>
          <a:endParaRPr lang="zh-CN" altLang="en-US"/>
        </a:p>
      </dgm:t>
    </dgm:pt>
    <dgm:pt modelId="{F47E968C-0EF3-43E6-9B76-56BAEFD73E5C}" type="pres">
      <dgm:prSet presAssocID="{490C09DF-C380-4272-9F0A-4AD18974C5D2}" presName="hierChild4" presStyleCnt="0"/>
      <dgm:spPr/>
    </dgm:pt>
    <dgm:pt modelId="{5B293E2C-FAFC-46E8-8FBA-B99A5F861658}" type="pres">
      <dgm:prSet presAssocID="{6DBA603D-46AE-42C9-8E8E-BC0D8B3EABCA}" presName="Name17" presStyleLbl="parChTrans1D3" presStyleIdx="1" presStyleCnt="2"/>
      <dgm:spPr/>
      <dgm:t>
        <a:bodyPr/>
        <a:lstStyle/>
        <a:p>
          <a:endParaRPr lang="zh-CN" altLang="en-US"/>
        </a:p>
      </dgm:t>
    </dgm:pt>
    <dgm:pt modelId="{52E8AA0A-A6EB-46DF-8788-2890BCCA9DCF}" type="pres">
      <dgm:prSet presAssocID="{D4FF3364-BFDD-4CA8-AA11-43B061783D48}" presName="hierRoot3" presStyleCnt="0"/>
      <dgm:spPr/>
    </dgm:pt>
    <dgm:pt modelId="{B85DECC0-B54E-4EB9-B2C9-DCE6F35233C4}" type="pres">
      <dgm:prSet presAssocID="{D4FF3364-BFDD-4CA8-AA11-43B061783D48}" presName="composite3" presStyleCnt="0"/>
      <dgm:spPr/>
    </dgm:pt>
    <dgm:pt modelId="{856E5324-96A1-4AF3-B743-BB3AF976FF1B}" type="pres">
      <dgm:prSet presAssocID="{D4FF3364-BFDD-4CA8-AA11-43B061783D48}" presName="background3" presStyleLbl="node3" presStyleIdx="1" presStyleCnt="2"/>
      <dgm:spPr/>
    </dgm:pt>
    <dgm:pt modelId="{E05C8FA0-26B6-4DBB-9845-7616EB9B37B3}" type="pres">
      <dgm:prSet presAssocID="{D4FF3364-BFDD-4CA8-AA11-43B061783D48}" presName="text3" presStyleLbl="fgAcc3" presStyleIdx="1" presStyleCnt="2">
        <dgm:presLayoutVars>
          <dgm:chPref val="3"/>
        </dgm:presLayoutVars>
      </dgm:prSet>
      <dgm:spPr/>
      <dgm:t>
        <a:bodyPr/>
        <a:lstStyle/>
        <a:p>
          <a:endParaRPr lang="zh-CN" altLang="en-US"/>
        </a:p>
      </dgm:t>
    </dgm:pt>
    <dgm:pt modelId="{B9C70964-A291-4106-BA45-7DC1E14D8D53}" type="pres">
      <dgm:prSet presAssocID="{D4FF3364-BFDD-4CA8-AA11-43B061783D48}" presName="hierChild4" presStyleCnt="0"/>
      <dgm:spPr/>
    </dgm:pt>
    <dgm:pt modelId="{A4C19440-2C03-4E5D-BCAF-4A1CC2BA2BE1}" type="pres">
      <dgm:prSet presAssocID="{F9924571-3C56-4840-ACF7-3B9838B2AA0A}" presName="Name10" presStyleLbl="parChTrans1D2" presStyleIdx="5" presStyleCnt="7"/>
      <dgm:spPr/>
      <dgm:t>
        <a:bodyPr/>
        <a:lstStyle/>
        <a:p>
          <a:endParaRPr lang="zh-CN" altLang="en-US"/>
        </a:p>
      </dgm:t>
    </dgm:pt>
    <dgm:pt modelId="{79AF822B-8789-46BE-AB01-446BE9CE99AA}" type="pres">
      <dgm:prSet presAssocID="{E64550D8-A5FE-4F95-B890-EEC2C57794B7}" presName="hierRoot2" presStyleCnt="0"/>
      <dgm:spPr/>
    </dgm:pt>
    <dgm:pt modelId="{A3B3476F-A60A-427A-973D-2DE3C29F232D}" type="pres">
      <dgm:prSet presAssocID="{E64550D8-A5FE-4F95-B890-EEC2C57794B7}" presName="composite2" presStyleCnt="0"/>
      <dgm:spPr/>
    </dgm:pt>
    <dgm:pt modelId="{C435C598-77A6-43DF-9CA8-4AD4BA8EBA19}" type="pres">
      <dgm:prSet presAssocID="{E64550D8-A5FE-4F95-B890-EEC2C57794B7}" presName="background2" presStyleLbl="node2" presStyleIdx="5" presStyleCnt="7"/>
      <dgm:spPr/>
    </dgm:pt>
    <dgm:pt modelId="{77135AC2-F400-4A29-884E-575B8797191B}" type="pres">
      <dgm:prSet presAssocID="{E64550D8-A5FE-4F95-B890-EEC2C57794B7}" presName="text2" presStyleLbl="fgAcc2" presStyleIdx="5" presStyleCnt="7">
        <dgm:presLayoutVars>
          <dgm:chPref val="3"/>
        </dgm:presLayoutVars>
      </dgm:prSet>
      <dgm:spPr/>
      <dgm:t>
        <a:bodyPr/>
        <a:lstStyle/>
        <a:p>
          <a:endParaRPr lang="zh-CN" altLang="en-US"/>
        </a:p>
      </dgm:t>
    </dgm:pt>
    <dgm:pt modelId="{4D52CD8D-5821-4CE4-AE92-531DDD7A5828}" type="pres">
      <dgm:prSet presAssocID="{E64550D8-A5FE-4F95-B890-EEC2C57794B7}" presName="hierChild3" presStyleCnt="0"/>
      <dgm:spPr/>
    </dgm:pt>
    <dgm:pt modelId="{3A5180E4-5E2C-4E78-95C0-5FFDC20014BA}" type="pres">
      <dgm:prSet presAssocID="{D7A6834A-3399-4B4B-87C4-9EF317BCA2C8}" presName="Name10" presStyleLbl="parChTrans1D2" presStyleIdx="6" presStyleCnt="7"/>
      <dgm:spPr/>
      <dgm:t>
        <a:bodyPr/>
        <a:lstStyle/>
        <a:p>
          <a:endParaRPr lang="zh-CN" altLang="en-US"/>
        </a:p>
      </dgm:t>
    </dgm:pt>
    <dgm:pt modelId="{6A96B9A2-5E1D-46E4-8F49-1567BF01510A}" type="pres">
      <dgm:prSet presAssocID="{43B914DE-406D-4397-8B62-86D083B35EF3}" presName="hierRoot2" presStyleCnt="0"/>
      <dgm:spPr/>
    </dgm:pt>
    <dgm:pt modelId="{A42ADEFA-ABA7-4332-B2BE-BFA8A83878D2}" type="pres">
      <dgm:prSet presAssocID="{43B914DE-406D-4397-8B62-86D083B35EF3}" presName="composite2" presStyleCnt="0"/>
      <dgm:spPr/>
    </dgm:pt>
    <dgm:pt modelId="{8476A3AA-DE17-4D7C-B5C4-384354C10DA3}" type="pres">
      <dgm:prSet presAssocID="{43B914DE-406D-4397-8B62-86D083B35EF3}" presName="background2" presStyleLbl="node2" presStyleIdx="6" presStyleCnt="7"/>
      <dgm:spPr/>
    </dgm:pt>
    <dgm:pt modelId="{F6B85002-38CA-4C2E-AF8E-68503F873B32}" type="pres">
      <dgm:prSet presAssocID="{43B914DE-406D-4397-8B62-86D083B35EF3}" presName="text2" presStyleLbl="fgAcc2" presStyleIdx="6" presStyleCnt="7">
        <dgm:presLayoutVars>
          <dgm:chPref val="3"/>
        </dgm:presLayoutVars>
      </dgm:prSet>
      <dgm:spPr/>
      <dgm:t>
        <a:bodyPr/>
        <a:lstStyle/>
        <a:p>
          <a:endParaRPr lang="zh-CN" altLang="en-US"/>
        </a:p>
      </dgm:t>
    </dgm:pt>
    <dgm:pt modelId="{7FA63BCA-4EB3-44FD-90B3-99693B517320}" type="pres">
      <dgm:prSet presAssocID="{43B914DE-406D-4397-8B62-86D083B35EF3}" presName="hierChild3" presStyleCnt="0"/>
      <dgm:spPr/>
    </dgm:pt>
  </dgm:ptLst>
  <dgm:cxnLst>
    <dgm:cxn modelId="{42F2DBF7-4479-4512-81F8-941730A6648C}" type="presOf" srcId="{17394A57-E617-4A96-9DA0-67A2E9ED63B9}" destId="{A72F4B91-CB89-47FD-A1D7-ABEDB6E875E7}" srcOrd="0" destOrd="0" presId="urn:microsoft.com/office/officeart/2005/8/layout/hierarchy1"/>
    <dgm:cxn modelId="{CFBD5ABE-EA43-464A-AA2B-76CC092DE6A3}" type="presOf" srcId="{D7A6834A-3399-4B4B-87C4-9EF317BCA2C8}" destId="{3A5180E4-5E2C-4E78-95C0-5FFDC20014BA}" srcOrd="0" destOrd="0" presId="urn:microsoft.com/office/officeart/2005/8/layout/hierarchy1"/>
    <dgm:cxn modelId="{B8C0A6DA-D179-4632-87AE-982BE0DDF010}" type="presOf" srcId="{D4FF3364-BFDD-4CA8-AA11-43B061783D48}" destId="{E05C8FA0-26B6-4DBB-9845-7616EB9B37B3}" srcOrd="0" destOrd="0" presId="urn:microsoft.com/office/officeart/2005/8/layout/hierarchy1"/>
    <dgm:cxn modelId="{D5B882E9-A066-4F66-8A00-0FA3100F98C5}" type="presOf" srcId="{6825F8D6-A136-442C-BFC9-225BA5A833D3}" destId="{1B23247A-5FF3-40E3-B9B0-EC269A9EED11}" srcOrd="0" destOrd="0" presId="urn:microsoft.com/office/officeart/2005/8/layout/hierarchy1"/>
    <dgm:cxn modelId="{F137B457-81C7-4D2D-903F-5236EDB61321}" type="presOf" srcId="{E64550D8-A5FE-4F95-B890-EEC2C57794B7}" destId="{77135AC2-F400-4A29-884E-575B8797191B}" srcOrd="0" destOrd="0" presId="urn:microsoft.com/office/officeart/2005/8/layout/hierarchy1"/>
    <dgm:cxn modelId="{4585B4AF-5729-438A-A04C-0A2B6C503E92}" srcId="{0ACB7B64-72CE-44BC-9F1B-A5282D1DE43D}" destId="{D4FF3364-BFDD-4CA8-AA11-43B061783D48}" srcOrd="1" destOrd="0" parTransId="{6DBA603D-46AE-42C9-8E8E-BC0D8B3EABCA}" sibTransId="{589C54E5-C711-4093-ABBD-B851C5608D53}"/>
    <dgm:cxn modelId="{31E9FE85-EE96-4378-BD41-AA4944CDBB41}" srcId="{6E0D1629-485F-4B23-81CF-5575D836A9C0}" destId="{1A6E7EB6-EBBF-4979-8B43-B53AAA8F1D74}" srcOrd="1" destOrd="0" parTransId="{17394A57-E617-4A96-9DA0-67A2E9ED63B9}" sibTransId="{29CF9681-E7A5-4A9D-8DF1-2588B78199EF}"/>
    <dgm:cxn modelId="{911BFB72-902A-4B6A-960C-6D15BD0131C3}" type="presOf" srcId="{43B914DE-406D-4397-8B62-86D083B35EF3}" destId="{F6B85002-38CA-4C2E-AF8E-68503F873B32}" srcOrd="0" destOrd="0" presId="urn:microsoft.com/office/officeart/2005/8/layout/hierarchy1"/>
    <dgm:cxn modelId="{26CFF20E-AFDD-4F5A-BD25-A2112586B084}" type="presOf" srcId="{6DBA603D-46AE-42C9-8E8E-BC0D8B3EABCA}" destId="{5B293E2C-FAFC-46E8-8FBA-B99A5F861658}" srcOrd="0" destOrd="0" presId="urn:microsoft.com/office/officeart/2005/8/layout/hierarchy1"/>
    <dgm:cxn modelId="{B52FF05E-C6D6-4223-9D5B-F9FC690C8F2D}" type="presOf" srcId="{53489D7A-3D03-461E-9481-C9A501A4CFE6}" destId="{0567CBE5-8AFE-4A87-88EB-394A556091E9}" srcOrd="0" destOrd="0" presId="urn:microsoft.com/office/officeart/2005/8/layout/hierarchy1"/>
    <dgm:cxn modelId="{49A990B9-F391-46C2-A9D6-317298F43EE8}" type="presOf" srcId="{6E0D1629-485F-4B23-81CF-5575D836A9C0}" destId="{A980454A-04C6-427C-96FE-3F1F61FD70A9}" srcOrd="0" destOrd="0" presId="urn:microsoft.com/office/officeart/2005/8/layout/hierarchy1"/>
    <dgm:cxn modelId="{D7DC3E50-E228-42ED-B4D4-7D8C62D4B9A8}" type="presOf" srcId="{C2F71662-48F5-40E3-9632-0BA769FA068A}" destId="{D4A49A98-7C62-42F7-AF7F-F472ACB0E7BE}" srcOrd="0" destOrd="0" presId="urn:microsoft.com/office/officeart/2005/8/layout/hierarchy1"/>
    <dgm:cxn modelId="{BC203E18-E717-40D6-B6AA-3293B1142DAD}" srcId="{6E0D1629-485F-4B23-81CF-5575D836A9C0}" destId="{E64550D8-A5FE-4F95-B890-EEC2C57794B7}" srcOrd="5" destOrd="0" parTransId="{F9924571-3C56-4840-ACF7-3B9838B2AA0A}" sibTransId="{A923D141-B0F2-4A69-BC45-AD49C84FEBA7}"/>
    <dgm:cxn modelId="{17287EDE-4428-484E-AE33-83C41DF144DA}" type="presOf" srcId="{CAE06221-5C1F-4743-B6B2-626CF4D277AC}" destId="{D09173E6-F060-4678-9DAB-3A5ACDCB208F}" srcOrd="0" destOrd="0" presId="urn:microsoft.com/office/officeart/2005/8/layout/hierarchy1"/>
    <dgm:cxn modelId="{8A78ADA0-FA6D-4898-AC04-159CB83BA380}" type="presOf" srcId="{88CD2E3C-BB7F-4E8E-AA7B-7CE6BD237A6A}" destId="{3E896A2D-39FF-4864-8ECC-221C544AA7E3}" srcOrd="0" destOrd="0" presId="urn:microsoft.com/office/officeart/2005/8/layout/hierarchy1"/>
    <dgm:cxn modelId="{B447988C-5296-442E-9AA9-D44D34E219D1}" srcId="{6E0D1629-485F-4B23-81CF-5575D836A9C0}" destId="{53489D7A-3D03-461E-9481-C9A501A4CFE6}" srcOrd="3" destOrd="0" parTransId="{CBED2180-D093-4BB1-B0CD-7ECCF185638A}" sibTransId="{D5D49117-6C8E-4A7C-B22C-081FDF4F9C3C}"/>
    <dgm:cxn modelId="{FF169C5B-515F-4A07-8209-3430AC21DA7B}" type="presOf" srcId="{0ACB7B64-72CE-44BC-9F1B-A5282D1DE43D}" destId="{F1502DDF-1C7E-4BF0-A608-82699F5BC193}" srcOrd="0" destOrd="0" presId="urn:microsoft.com/office/officeart/2005/8/layout/hierarchy1"/>
    <dgm:cxn modelId="{1A7B120B-C7B7-4035-8DA3-C0638E1B6E7F}" srcId="{6E0D1629-485F-4B23-81CF-5575D836A9C0}" destId="{038CECFA-E4CB-4C0E-B6B4-8AC673FB5BBB}" srcOrd="2" destOrd="0" parTransId="{88CD2E3C-BB7F-4E8E-AA7B-7CE6BD237A6A}" sibTransId="{BDD5D5D4-231D-4579-8948-03D7F515423A}"/>
    <dgm:cxn modelId="{E8B54EB3-9EFB-4801-B098-8773B6AB80B6}" type="presOf" srcId="{CBED2180-D093-4BB1-B0CD-7ECCF185638A}" destId="{16DC051B-01E1-49AB-AA09-DD470DD3DD8C}" srcOrd="0" destOrd="0" presId="urn:microsoft.com/office/officeart/2005/8/layout/hierarchy1"/>
    <dgm:cxn modelId="{86DEA19E-C140-4E57-B066-475BF889F16E}" type="presOf" srcId="{F9924571-3C56-4840-ACF7-3B9838B2AA0A}" destId="{A4C19440-2C03-4E5D-BCAF-4A1CC2BA2BE1}" srcOrd="0" destOrd="0" presId="urn:microsoft.com/office/officeart/2005/8/layout/hierarchy1"/>
    <dgm:cxn modelId="{2E9EDA2D-6CE3-4146-8EBD-6A8E82A89F1E}" srcId="{6E0D1629-485F-4B23-81CF-5575D836A9C0}" destId="{0ACB7B64-72CE-44BC-9F1B-A5282D1DE43D}" srcOrd="4" destOrd="0" parTransId="{251DF586-543F-4795-8F9D-9351C2109208}" sibTransId="{9EB6F674-28A2-41DF-8988-DBEDA1E32D92}"/>
    <dgm:cxn modelId="{8CF30937-38C7-49E6-A1EB-7CA8D37400BF}" srcId="{6E0D1629-485F-4B23-81CF-5575D836A9C0}" destId="{43B914DE-406D-4397-8B62-86D083B35EF3}" srcOrd="6" destOrd="0" parTransId="{D7A6834A-3399-4B4B-87C4-9EF317BCA2C8}" sibTransId="{F94C7CC6-14C1-4210-B842-529DA8058271}"/>
    <dgm:cxn modelId="{BCF6DC3B-1B25-4A6B-9687-41782610F315}" type="presOf" srcId="{1A6E7EB6-EBBF-4979-8B43-B53AAA8F1D74}" destId="{8E9622E5-73A9-4DEC-95F2-83971721505F}" srcOrd="0" destOrd="0" presId="urn:microsoft.com/office/officeart/2005/8/layout/hierarchy1"/>
    <dgm:cxn modelId="{3E47A2EF-9018-47FC-A668-487644F9B0D0}" type="presOf" srcId="{490C09DF-C380-4272-9F0A-4AD18974C5D2}" destId="{6516BB21-A8E6-45A8-92FE-79101ABB750F}" srcOrd="0" destOrd="0" presId="urn:microsoft.com/office/officeart/2005/8/layout/hierarchy1"/>
    <dgm:cxn modelId="{F8710214-1A54-40F8-A4B6-871034A2EB47}" type="presOf" srcId="{038CECFA-E4CB-4C0E-B6B4-8AC673FB5BBB}" destId="{90339460-8DCA-48D2-ABE3-CE3EB183D60D}" srcOrd="0" destOrd="0" presId="urn:microsoft.com/office/officeart/2005/8/layout/hierarchy1"/>
    <dgm:cxn modelId="{D31FC049-211F-4ED1-9A49-DDF346AB8F20}" type="presOf" srcId="{251DF586-543F-4795-8F9D-9351C2109208}" destId="{E0A1425A-301A-4C2B-8716-BE4089786CD6}" srcOrd="0" destOrd="0" presId="urn:microsoft.com/office/officeart/2005/8/layout/hierarchy1"/>
    <dgm:cxn modelId="{10A04675-6B16-4965-8BA7-9AC1DF381454}" srcId="{6E0D1629-485F-4B23-81CF-5575D836A9C0}" destId="{B0E19B30-922B-4C73-AD5C-AE41D6BCCF1F}" srcOrd="0" destOrd="0" parTransId="{6825F8D6-A136-442C-BFC9-225BA5A833D3}" sibTransId="{A8B5FA53-F3E1-4346-B336-930D581E9905}"/>
    <dgm:cxn modelId="{0D15A112-62AE-4D1D-85DF-7B16DBB7C531}" srcId="{0ACB7B64-72CE-44BC-9F1B-A5282D1DE43D}" destId="{490C09DF-C380-4272-9F0A-4AD18974C5D2}" srcOrd="0" destOrd="0" parTransId="{CAE06221-5C1F-4743-B6B2-626CF4D277AC}" sibTransId="{9C1FC3C6-9E94-49B5-865C-637AAC64BCFB}"/>
    <dgm:cxn modelId="{C6BCA957-A606-4C10-A853-303856687198}" type="presOf" srcId="{B0E19B30-922B-4C73-AD5C-AE41D6BCCF1F}" destId="{BE066B05-8765-45AE-8601-688EC4819215}" srcOrd="0" destOrd="0" presId="urn:microsoft.com/office/officeart/2005/8/layout/hierarchy1"/>
    <dgm:cxn modelId="{78E5B660-0AF1-4AE3-9665-6242D4BA7B19}" srcId="{C2F71662-48F5-40E3-9632-0BA769FA068A}" destId="{6E0D1629-485F-4B23-81CF-5575D836A9C0}" srcOrd="0" destOrd="0" parTransId="{7B7E1AF8-8EAA-42D3-A858-B2418AC6F327}" sibTransId="{D13E144E-D920-44A2-A57D-DEDF533395D6}"/>
    <dgm:cxn modelId="{A1962F96-4430-4935-93FF-AA44EDE1B58B}" type="presParOf" srcId="{D4A49A98-7C62-42F7-AF7F-F472ACB0E7BE}" destId="{134BC3AE-DB28-4F33-8F79-785BA5BF34E5}" srcOrd="0" destOrd="0" presId="urn:microsoft.com/office/officeart/2005/8/layout/hierarchy1"/>
    <dgm:cxn modelId="{B33A266F-5F1D-4CD5-8AFB-680997699AF2}" type="presParOf" srcId="{134BC3AE-DB28-4F33-8F79-785BA5BF34E5}" destId="{B636FE5A-9F36-4FD8-A38B-E7F5B73C35FC}" srcOrd="0" destOrd="0" presId="urn:microsoft.com/office/officeart/2005/8/layout/hierarchy1"/>
    <dgm:cxn modelId="{034FEBD9-DDB7-43FD-AB10-BB39B1F93BEA}" type="presParOf" srcId="{B636FE5A-9F36-4FD8-A38B-E7F5B73C35FC}" destId="{9E9CBE75-5513-4D28-AA10-C1C98A1CA8F7}" srcOrd="0" destOrd="0" presId="urn:microsoft.com/office/officeart/2005/8/layout/hierarchy1"/>
    <dgm:cxn modelId="{1463C83E-07EB-4F34-8E31-4FF6884D33F3}" type="presParOf" srcId="{B636FE5A-9F36-4FD8-A38B-E7F5B73C35FC}" destId="{A980454A-04C6-427C-96FE-3F1F61FD70A9}" srcOrd="1" destOrd="0" presId="urn:microsoft.com/office/officeart/2005/8/layout/hierarchy1"/>
    <dgm:cxn modelId="{4336F5BF-0133-4061-9344-017375C3F670}" type="presParOf" srcId="{134BC3AE-DB28-4F33-8F79-785BA5BF34E5}" destId="{17340CDD-6B6E-4F23-9D4A-6E355B1F59EB}" srcOrd="1" destOrd="0" presId="urn:microsoft.com/office/officeart/2005/8/layout/hierarchy1"/>
    <dgm:cxn modelId="{53CD30C8-3BA0-4961-9C9E-7297A907CF42}" type="presParOf" srcId="{17340CDD-6B6E-4F23-9D4A-6E355B1F59EB}" destId="{1B23247A-5FF3-40E3-B9B0-EC269A9EED11}" srcOrd="0" destOrd="0" presId="urn:microsoft.com/office/officeart/2005/8/layout/hierarchy1"/>
    <dgm:cxn modelId="{3DE22964-CFE0-4784-BA5F-710C60B7A300}" type="presParOf" srcId="{17340CDD-6B6E-4F23-9D4A-6E355B1F59EB}" destId="{A602445E-72B2-4DF7-8055-32140337BCC3}" srcOrd="1" destOrd="0" presId="urn:microsoft.com/office/officeart/2005/8/layout/hierarchy1"/>
    <dgm:cxn modelId="{C47B3075-B431-4D04-934F-4306CB9F8643}" type="presParOf" srcId="{A602445E-72B2-4DF7-8055-32140337BCC3}" destId="{F3853D6D-2A83-4A8C-86A0-3410A56A064B}" srcOrd="0" destOrd="0" presId="urn:microsoft.com/office/officeart/2005/8/layout/hierarchy1"/>
    <dgm:cxn modelId="{9D4AE824-AAFC-4F7A-A942-415B454F05A3}" type="presParOf" srcId="{F3853D6D-2A83-4A8C-86A0-3410A56A064B}" destId="{DF18E099-8FBC-429C-9B98-1DFEC21CC8D2}" srcOrd="0" destOrd="0" presId="urn:microsoft.com/office/officeart/2005/8/layout/hierarchy1"/>
    <dgm:cxn modelId="{556FEBE1-3A3F-4304-972E-85FFFA4EFACE}" type="presParOf" srcId="{F3853D6D-2A83-4A8C-86A0-3410A56A064B}" destId="{BE066B05-8765-45AE-8601-688EC4819215}" srcOrd="1" destOrd="0" presId="urn:microsoft.com/office/officeart/2005/8/layout/hierarchy1"/>
    <dgm:cxn modelId="{4DB254A3-8714-4A93-A622-8A1689D6F5A0}" type="presParOf" srcId="{A602445E-72B2-4DF7-8055-32140337BCC3}" destId="{CC20310C-612E-429A-8D09-0D0F78033AD2}" srcOrd="1" destOrd="0" presId="urn:microsoft.com/office/officeart/2005/8/layout/hierarchy1"/>
    <dgm:cxn modelId="{0339FCE3-65BF-4875-A4EA-884B63DB3348}" type="presParOf" srcId="{17340CDD-6B6E-4F23-9D4A-6E355B1F59EB}" destId="{A72F4B91-CB89-47FD-A1D7-ABEDB6E875E7}" srcOrd="2" destOrd="0" presId="urn:microsoft.com/office/officeart/2005/8/layout/hierarchy1"/>
    <dgm:cxn modelId="{2157236A-19B5-42CF-BF28-D90E88273338}" type="presParOf" srcId="{17340CDD-6B6E-4F23-9D4A-6E355B1F59EB}" destId="{EF071D18-A435-470B-A5D1-E8C4C2A634E2}" srcOrd="3" destOrd="0" presId="urn:microsoft.com/office/officeart/2005/8/layout/hierarchy1"/>
    <dgm:cxn modelId="{33418102-21D6-4A67-ADCF-2408DA25BAD2}" type="presParOf" srcId="{EF071D18-A435-470B-A5D1-E8C4C2A634E2}" destId="{9CA56CDD-C57C-4FA9-B023-D6464A721D0F}" srcOrd="0" destOrd="0" presId="urn:microsoft.com/office/officeart/2005/8/layout/hierarchy1"/>
    <dgm:cxn modelId="{9B970CBB-0BCD-43E7-BA22-A559FDA090C4}" type="presParOf" srcId="{9CA56CDD-C57C-4FA9-B023-D6464A721D0F}" destId="{F46F004D-551C-4436-9AAE-2700089080F7}" srcOrd="0" destOrd="0" presId="urn:microsoft.com/office/officeart/2005/8/layout/hierarchy1"/>
    <dgm:cxn modelId="{9192D299-F7FA-43D1-A4F2-C74120E7C139}" type="presParOf" srcId="{9CA56CDD-C57C-4FA9-B023-D6464A721D0F}" destId="{8E9622E5-73A9-4DEC-95F2-83971721505F}" srcOrd="1" destOrd="0" presId="urn:microsoft.com/office/officeart/2005/8/layout/hierarchy1"/>
    <dgm:cxn modelId="{A0D04142-2F0C-4581-9E5A-44457E2D6DB5}" type="presParOf" srcId="{EF071D18-A435-470B-A5D1-E8C4C2A634E2}" destId="{23F11FC3-1B72-411C-BF24-4F2E620C878C}" srcOrd="1" destOrd="0" presId="urn:microsoft.com/office/officeart/2005/8/layout/hierarchy1"/>
    <dgm:cxn modelId="{4E2A4F46-556B-45DE-8F50-26A7FACF40D5}" type="presParOf" srcId="{17340CDD-6B6E-4F23-9D4A-6E355B1F59EB}" destId="{3E896A2D-39FF-4864-8ECC-221C544AA7E3}" srcOrd="4" destOrd="0" presId="urn:microsoft.com/office/officeart/2005/8/layout/hierarchy1"/>
    <dgm:cxn modelId="{9336AD9F-AEC1-4A8E-858A-A50A8AB94D5C}" type="presParOf" srcId="{17340CDD-6B6E-4F23-9D4A-6E355B1F59EB}" destId="{64CE864E-C4D6-49DE-A9AA-051F28F69B72}" srcOrd="5" destOrd="0" presId="urn:microsoft.com/office/officeart/2005/8/layout/hierarchy1"/>
    <dgm:cxn modelId="{CDD9B4EC-A0F8-4537-873E-4579C8225306}" type="presParOf" srcId="{64CE864E-C4D6-49DE-A9AA-051F28F69B72}" destId="{2CCA0A05-6720-4C5F-87A4-663EC275155F}" srcOrd="0" destOrd="0" presId="urn:microsoft.com/office/officeart/2005/8/layout/hierarchy1"/>
    <dgm:cxn modelId="{98604313-C465-4C1A-AC54-B5091DF3DC27}" type="presParOf" srcId="{2CCA0A05-6720-4C5F-87A4-663EC275155F}" destId="{0E5D5E4F-9D64-47FC-B722-A69D7583BAA6}" srcOrd="0" destOrd="0" presId="urn:microsoft.com/office/officeart/2005/8/layout/hierarchy1"/>
    <dgm:cxn modelId="{3376AB28-982C-42CD-9ABC-C295771E51FB}" type="presParOf" srcId="{2CCA0A05-6720-4C5F-87A4-663EC275155F}" destId="{90339460-8DCA-48D2-ABE3-CE3EB183D60D}" srcOrd="1" destOrd="0" presId="urn:microsoft.com/office/officeart/2005/8/layout/hierarchy1"/>
    <dgm:cxn modelId="{5E9C906E-B148-4D5D-88F8-F6612C096F19}" type="presParOf" srcId="{64CE864E-C4D6-49DE-A9AA-051F28F69B72}" destId="{2DB2E02D-6079-459D-972A-8936B0057BA4}" srcOrd="1" destOrd="0" presId="urn:microsoft.com/office/officeart/2005/8/layout/hierarchy1"/>
    <dgm:cxn modelId="{85DC67AC-41B1-46BE-BB26-3F9DD2B35F55}" type="presParOf" srcId="{17340CDD-6B6E-4F23-9D4A-6E355B1F59EB}" destId="{16DC051B-01E1-49AB-AA09-DD470DD3DD8C}" srcOrd="6" destOrd="0" presId="urn:microsoft.com/office/officeart/2005/8/layout/hierarchy1"/>
    <dgm:cxn modelId="{E0EF931C-0087-47F2-A9D5-052F66EAC950}" type="presParOf" srcId="{17340CDD-6B6E-4F23-9D4A-6E355B1F59EB}" destId="{EDC6ADD7-75DC-44AA-BA3E-5D736EB4D622}" srcOrd="7" destOrd="0" presId="urn:microsoft.com/office/officeart/2005/8/layout/hierarchy1"/>
    <dgm:cxn modelId="{F3AAFFCD-E1EB-4159-8871-1FA55A985748}" type="presParOf" srcId="{EDC6ADD7-75DC-44AA-BA3E-5D736EB4D622}" destId="{5736F46E-7E4C-4504-928F-47F95314F047}" srcOrd="0" destOrd="0" presId="urn:microsoft.com/office/officeart/2005/8/layout/hierarchy1"/>
    <dgm:cxn modelId="{64524ED5-BFFE-4992-AC5E-B32A431B7888}" type="presParOf" srcId="{5736F46E-7E4C-4504-928F-47F95314F047}" destId="{AE285BF4-60FD-4528-A475-61F6E129B92A}" srcOrd="0" destOrd="0" presId="urn:microsoft.com/office/officeart/2005/8/layout/hierarchy1"/>
    <dgm:cxn modelId="{60DACC34-BA46-499E-94E2-4A5724525B05}" type="presParOf" srcId="{5736F46E-7E4C-4504-928F-47F95314F047}" destId="{0567CBE5-8AFE-4A87-88EB-394A556091E9}" srcOrd="1" destOrd="0" presId="urn:microsoft.com/office/officeart/2005/8/layout/hierarchy1"/>
    <dgm:cxn modelId="{0FDACBA3-A485-4CB2-8F35-15AE53D8B476}" type="presParOf" srcId="{EDC6ADD7-75DC-44AA-BA3E-5D736EB4D622}" destId="{1BCA8229-E607-4606-A2C9-120BFA79B7A9}" srcOrd="1" destOrd="0" presId="urn:microsoft.com/office/officeart/2005/8/layout/hierarchy1"/>
    <dgm:cxn modelId="{ABA41DB1-733F-4E22-9C46-D97494C260C2}" type="presParOf" srcId="{17340CDD-6B6E-4F23-9D4A-6E355B1F59EB}" destId="{E0A1425A-301A-4C2B-8716-BE4089786CD6}" srcOrd="8" destOrd="0" presId="urn:microsoft.com/office/officeart/2005/8/layout/hierarchy1"/>
    <dgm:cxn modelId="{2EE01DB9-CCD0-4F06-B105-5B4026B628ED}" type="presParOf" srcId="{17340CDD-6B6E-4F23-9D4A-6E355B1F59EB}" destId="{683E8BCA-625E-4A20-8198-7C2C44D5917C}" srcOrd="9" destOrd="0" presId="urn:microsoft.com/office/officeart/2005/8/layout/hierarchy1"/>
    <dgm:cxn modelId="{B57CDB57-93A1-4C2D-A8F6-17919844B417}" type="presParOf" srcId="{683E8BCA-625E-4A20-8198-7C2C44D5917C}" destId="{1934DF0D-AC1C-4280-910D-E1CF6A018E18}" srcOrd="0" destOrd="0" presId="urn:microsoft.com/office/officeart/2005/8/layout/hierarchy1"/>
    <dgm:cxn modelId="{04C6E829-142A-4EBA-BC24-93244FED0FD6}" type="presParOf" srcId="{1934DF0D-AC1C-4280-910D-E1CF6A018E18}" destId="{D54F3AA6-70A0-4D3E-B41E-242D49A200E5}" srcOrd="0" destOrd="0" presId="urn:microsoft.com/office/officeart/2005/8/layout/hierarchy1"/>
    <dgm:cxn modelId="{D5386CCE-C695-4413-A1D0-C32792DF6C24}" type="presParOf" srcId="{1934DF0D-AC1C-4280-910D-E1CF6A018E18}" destId="{F1502DDF-1C7E-4BF0-A608-82699F5BC193}" srcOrd="1" destOrd="0" presId="urn:microsoft.com/office/officeart/2005/8/layout/hierarchy1"/>
    <dgm:cxn modelId="{05C2C64A-961B-44D2-815D-264EF9B0B954}" type="presParOf" srcId="{683E8BCA-625E-4A20-8198-7C2C44D5917C}" destId="{DE77818D-636D-486C-BB7E-E6869E56D2CE}" srcOrd="1" destOrd="0" presId="urn:microsoft.com/office/officeart/2005/8/layout/hierarchy1"/>
    <dgm:cxn modelId="{3F0656C5-4BCD-4839-B88A-3C3BB9BEA418}" type="presParOf" srcId="{DE77818D-636D-486C-BB7E-E6869E56D2CE}" destId="{D09173E6-F060-4678-9DAB-3A5ACDCB208F}" srcOrd="0" destOrd="0" presId="urn:microsoft.com/office/officeart/2005/8/layout/hierarchy1"/>
    <dgm:cxn modelId="{5E4F7FD5-1416-4626-AB87-B555719C1CAA}" type="presParOf" srcId="{DE77818D-636D-486C-BB7E-E6869E56D2CE}" destId="{CC606016-A5BB-49B6-A378-502E78D5D75E}" srcOrd="1" destOrd="0" presId="urn:microsoft.com/office/officeart/2005/8/layout/hierarchy1"/>
    <dgm:cxn modelId="{583B284E-FB89-47F0-9FA0-4AFB9E738E80}" type="presParOf" srcId="{CC606016-A5BB-49B6-A378-502E78D5D75E}" destId="{C842AE39-C6B6-4F3D-99DE-51FAA3F2EE02}" srcOrd="0" destOrd="0" presId="urn:microsoft.com/office/officeart/2005/8/layout/hierarchy1"/>
    <dgm:cxn modelId="{5DF86C8B-4FBF-4BDE-B64D-B2E9C8AD61B5}" type="presParOf" srcId="{C842AE39-C6B6-4F3D-99DE-51FAA3F2EE02}" destId="{EBEFB493-09C8-49F5-BAD3-9F5302C259E0}" srcOrd="0" destOrd="0" presId="urn:microsoft.com/office/officeart/2005/8/layout/hierarchy1"/>
    <dgm:cxn modelId="{19A54869-4ACF-4049-BE20-F17B6A95F161}" type="presParOf" srcId="{C842AE39-C6B6-4F3D-99DE-51FAA3F2EE02}" destId="{6516BB21-A8E6-45A8-92FE-79101ABB750F}" srcOrd="1" destOrd="0" presId="urn:microsoft.com/office/officeart/2005/8/layout/hierarchy1"/>
    <dgm:cxn modelId="{785CB76F-DCCC-475A-A1BC-B7B20671EBAE}" type="presParOf" srcId="{CC606016-A5BB-49B6-A378-502E78D5D75E}" destId="{F47E968C-0EF3-43E6-9B76-56BAEFD73E5C}" srcOrd="1" destOrd="0" presId="urn:microsoft.com/office/officeart/2005/8/layout/hierarchy1"/>
    <dgm:cxn modelId="{83A0824E-0111-43DE-98BD-71168DEF9193}" type="presParOf" srcId="{DE77818D-636D-486C-BB7E-E6869E56D2CE}" destId="{5B293E2C-FAFC-46E8-8FBA-B99A5F861658}" srcOrd="2" destOrd="0" presId="urn:microsoft.com/office/officeart/2005/8/layout/hierarchy1"/>
    <dgm:cxn modelId="{8F023CA7-ACFB-4086-9525-004FCC23B087}" type="presParOf" srcId="{DE77818D-636D-486C-BB7E-E6869E56D2CE}" destId="{52E8AA0A-A6EB-46DF-8788-2890BCCA9DCF}" srcOrd="3" destOrd="0" presId="urn:microsoft.com/office/officeart/2005/8/layout/hierarchy1"/>
    <dgm:cxn modelId="{74B38FDE-A860-45F0-8661-65C55E333326}" type="presParOf" srcId="{52E8AA0A-A6EB-46DF-8788-2890BCCA9DCF}" destId="{B85DECC0-B54E-4EB9-B2C9-DCE6F35233C4}" srcOrd="0" destOrd="0" presId="urn:microsoft.com/office/officeart/2005/8/layout/hierarchy1"/>
    <dgm:cxn modelId="{96414237-B9AE-4E71-8255-A839D8886A45}" type="presParOf" srcId="{B85DECC0-B54E-4EB9-B2C9-DCE6F35233C4}" destId="{856E5324-96A1-4AF3-B743-BB3AF976FF1B}" srcOrd="0" destOrd="0" presId="urn:microsoft.com/office/officeart/2005/8/layout/hierarchy1"/>
    <dgm:cxn modelId="{C88F4BA8-1021-4977-8590-8D8EBB363648}" type="presParOf" srcId="{B85DECC0-B54E-4EB9-B2C9-DCE6F35233C4}" destId="{E05C8FA0-26B6-4DBB-9845-7616EB9B37B3}" srcOrd="1" destOrd="0" presId="urn:microsoft.com/office/officeart/2005/8/layout/hierarchy1"/>
    <dgm:cxn modelId="{6A121267-9352-4062-A86D-43102AF77C56}" type="presParOf" srcId="{52E8AA0A-A6EB-46DF-8788-2890BCCA9DCF}" destId="{B9C70964-A291-4106-BA45-7DC1E14D8D53}" srcOrd="1" destOrd="0" presId="urn:microsoft.com/office/officeart/2005/8/layout/hierarchy1"/>
    <dgm:cxn modelId="{81EFEAB2-B177-48FB-8FAD-56CB2C1F743F}" type="presParOf" srcId="{17340CDD-6B6E-4F23-9D4A-6E355B1F59EB}" destId="{A4C19440-2C03-4E5D-BCAF-4A1CC2BA2BE1}" srcOrd="10" destOrd="0" presId="urn:microsoft.com/office/officeart/2005/8/layout/hierarchy1"/>
    <dgm:cxn modelId="{A6D69533-33D5-48DB-8C49-720FE7FDDE70}" type="presParOf" srcId="{17340CDD-6B6E-4F23-9D4A-6E355B1F59EB}" destId="{79AF822B-8789-46BE-AB01-446BE9CE99AA}" srcOrd="11" destOrd="0" presId="urn:microsoft.com/office/officeart/2005/8/layout/hierarchy1"/>
    <dgm:cxn modelId="{D1057018-9D4A-42A4-95ED-B92F4230F4EA}" type="presParOf" srcId="{79AF822B-8789-46BE-AB01-446BE9CE99AA}" destId="{A3B3476F-A60A-427A-973D-2DE3C29F232D}" srcOrd="0" destOrd="0" presId="urn:microsoft.com/office/officeart/2005/8/layout/hierarchy1"/>
    <dgm:cxn modelId="{882DF551-E44C-4527-91B7-A1690FB45FB3}" type="presParOf" srcId="{A3B3476F-A60A-427A-973D-2DE3C29F232D}" destId="{C435C598-77A6-43DF-9CA8-4AD4BA8EBA19}" srcOrd="0" destOrd="0" presId="urn:microsoft.com/office/officeart/2005/8/layout/hierarchy1"/>
    <dgm:cxn modelId="{6296CC3D-C3C6-478F-8A45-39810D2FCDFE}" type="presParOf" srcId="{A3B3476F-A60A-427A-973D-2DE3C29F232D}" destId="{77135AC2-F400-4A29-884E-575B8797191B}" srcOrd="1" destOrd="0" presId="urn:microsoft.com/office/officeart/2005/8/layout/hierarchy1"/>
    <dgm:cxn modelId="{8B54D386-B0DE-416C-AF7E-4218C11FB3B8}" type="presParOf" srcId="{79AF822B-8789-46BE-AB01-446BE9CE99AA}" destId="{4D52CD8D-5821-4CE4-AE92-531DDD7A5828}" srcOrd="1" destOrd="0" presId="urn:microsoft.com/office/officeart/2005/8/layout/hierarchy1"/>
    <dgm:cxn modelId="{8EAFDC04-F445-450D-ABFF-89FC56781BAB}" type="presParOf" srcId="{17340CDD-6B6E-4F23-9D4A-6E355B1F59EB}" destId="{3A5180E4-5E2C-4E78-95C0-5FFDC20014BA}" srcOrd="12" destOrd="0" presId="urn:microsoft.com/office/officeart/2005/8/layout/hierarchy1"/>
    <dgm:cxn modelId="{33AB3835-9539-4C1A-B7D1-C9BE665EECAB}" type="presParOf" srcId="{17340CDD-6B6E-4F23-9D4A-6E355B1F59EB}" destId="{6A96B9A2-5E1D-46E4-8F49-1567BF01510A}" srcOrd="13" destOrd="0" presId="urn:microsoft.com/office/officeart/2005/8/layout/hierarchy1"/>
    <dgm:cxn modelId="{5C76BBFE-5665-471A-86B8-C5DE1C853A41}" type="presParOf" srcId="{6A96B9A2-5E1D-46E4-8F49-1567BF01510A}" destId="{A42ADEFA-ABA7-4332-B2BE-BFA8A83878D2}" srcOrd="0" destOrd="0" presId="urn:microsoft.com/office/officeart/2005/8/layout/hierarchy1"/>
    <dgm:cxn modelId="{1DC01C70-8F15-40DE-8EF2-AD6E33F3BD51}" type="presParOf" srcId="{A42ADEFA-ABA7-4332-B2BE-BFA8A83878D2}" destId="{8476A3AA-DE17-4D7C-B5C4-384354C10DA3}" srcOrd="0" destOrd="0" presId="urn:microsoft.com/office/officeart/2005/8/layout/hierarchy1"/>
    <dgm:cxn modelId="{899B5F10-1BE7-4C78-A74F-4400A3A36E01}" type="presParOf" srcId="{A42ADEFA-ABA7-4332-B2BE-BFA8A83878D2}" destId="{F6B85002-38CA-4C2E-AF8E-68503F873B32}" srcOrd="1" destOrd="0" presId="urn:microsoft.com/office/officeart/2005/8/layout/hierarchy1"/>
    <dgm:cxn modelId="{7DE4C40A-6BBE-4790-BDC1-1A1385731B48}" type="presParOf" srcId="{6A96B9A2-5E1D-46E4-8F49-1567BF01510A}" destId="{7FA63BCA-4EB3-44FD-90B3-99693B517320}"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CA7A2B-CC0C-4F95-940A-D41A2FD47726}">
      <dsp:nvSpPr>
        <dsp:cNvPr id="0" name=""/>
        <dsp:cNvSpPr/>
      </dsp:nvSpPr>
      <dsp:spPr>
        <a:xfrm>
          <a:off x="1717424" y="343544"/>
          <a:ext cx="4608455" cy="4608455"/>
        </a:xfrm>
        <a:prstGeom prst="pie">
          <a:avLst>
            <a:gd name="adj1" fmla="val 16200000"/>
            <a:gd name="adj2" fmla="val 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chemeClr val="tx2"/>
              </a:solidFill>
              <a:latin typeface="黑体" pitchFamily="2" charset="-122"/>
              <a:ea typeface="黑体" pitchFamily="2" charset="-122"/>
              <a:cs typeface="+mj-cs"/>
            </a:rPr>
            <a:t>分享与创新</a:t>
          </a:r>
          <a:endParaRPr lang="zh-CN" altLang="en-US" sz="2800" b="1" kern="1200" dirty="0">
            <a:solidFill>
              <a:schemeClr val="tx2"/>
            </a:solidFill>
            <a:latin typeface="微软雅黑" pitchFamily="34" charset="-122"/>
            <a:ea typeface="微软雅黑" pitchFamily="34" charset="-122"/>
          </a:endParaRPr>
        </a:p>
      </dsp:txBody>
      <dsp:txXfrm>
        <a:off x="4163746" y="1298701"/>
        <a:ext cx="1700739" cy="1261838"/>
      </dsp:txXfrm>
    </dsp:sp>
    <dsp:sp modelId="{39E17C5D-C841-487B-BA95-6B4360E57F2D}">
      <dsp:nvSpPr>
        <dsp:cNvPr id="0" name=""/>
        <dsp:cNvSpPr/>
      </dsp:nvSpPr>
      <dsp:spPr>
        <a:xfrm>
          <a:off x="1717424" y="498256"/>
          <a:ext cx="4608455" cy="4608455"/>
        </a:xfrm>
        <a:prstGeom prst="pie">
          <a:avLst>
            <a:gd name="adj1" fmla="val 0"/>
            <a:gd name="adj2" fmla="val 5400000"/>
          </a:avLst>
        </a:prstGeom>
        <a:gradFill rotWithShape="0">
          <a:gsLst>
            <a:gs pos="0">
              <a:schemeClr val="accent5">
                <a:hueOff val="-4326688"/>
                <a:satOff val="2309"/>
                <a:lumOff val="-10065"/>
                <a:alphaOff val="0"/>
                <a:shade val="51000"/>
                <a:satMod val="130000"/>
              </a:schemeClr>
            </a:gs>
            <a:gs pos="80000">
              <a:schemeClr val="accent5">
                <a:hueOff val="-4326688"/>
                <a:satOff val="2309"/>
                <a:lumOff val="-10065"/>
                <a:alphaOff val="0"/>
                <a:shade val="93000"/>
                <a:satMod val="130000"/>
              </a:schemeClr>
            </a:gs>
            <a:gs pos="100000">
              <a:schemeClr val="accent5">
                <a:hueOff val="-4326688"/>
                <a:satOff val="2309"/>
                <a:lumOff val="-1006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latin typeface="微软雅黑" pitchFamily="34" charset="-122"/>
              <a:ea typeface="微软雅黑" pitchFamily="34" charset="-122"/>
            </a:rPr>
            <a:t>指导他人</a:t>
          </a:r>
          <a:endParaRPr lang="zh-CN" altLang="en-US" sz="2800" b="1" kern="1200" dirty="0">
            <a:latin typeface="微软雅黑" pitchFamily="34" charset="-122"/>
            <a:ea typeface="微软雅黑" pitchFamily="34" charset="-122"/>
          </a:endParaRPr>
        </a:p>
      </dsp:txBody>
      <dsp:txXfrm>
        <a:off x="4163746" y="2889715"/>
        <a:ext cx="1700739" cy="1261838"/>
      </dsp:txXfrm>
    </dsp:sp>
    <dsp:sp modelId="{3347CF7B-F310-48D7-A427-89C093022F1E}">
      <dsp:nvSpPr>
        <dsp:cNvPr id="0" name=""/>
        <dsp:cNvSpPr/>
      </dsp:nvSpPr>
      <dsp:spPr>
        <a:xfrm>
          <a:off x="1562712" y="498256"/>
          <a:ext cx="4608455" cy="4608455"/>
        </a:xfrm>
        <a:prstGeom prst="pie">
          <a:avLst>
            <a:gd name="adj1" fmla="val 5400000"/>
            <a:gd name="adj2" fmla="val 10800000"/>
          </a:avLst>
        </a:prstGeom>
        <a:gradFill rotWithShape="0">
          <a:gsLst>
            <a:gs pos="0">
              <a:schemeClr val="accent5">
                <a:hueOff val="-8653376"/>
                <a:satOff val="4617"/>
                <a:lumOff val="-20131"/>
                <a:alphaOff val="0"/>
                <a:shade val="51000"/>
                <a:satMod val="130000"/>
              </a:schemeClr>
            </a:gs>
            <a:gs pos="80000">
              <a:schemeClr val="accent5">
                <a:hueOff val="-8653376"/>
                <a:satOff val="4617"/>
                <a:lumOff val="-20131"/>
                <a:alphaOff val="0"/>
                <a:shade val="93000"/>
                <a:satMod val="130000"/>
              </a:schemeClr>
            </a:gs>
            <a:gs pos="100000">
              <a:schemeClr val="accent5">
                <a:hueOff val="-8653376"/>
                <a:satOff val="4617"/>
                <a:lumOff val="-2013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D20000"/>
              </a:solidFill>
              <a:latin typeface="微软雅黑" pitchFamily="34" charset="-122"/>
              <a:ea typeface="微软雅黑" pitchFamily="34" charset="-122"/>
            </a:rPr>
            <a:t>自主学习</a:t>
          </a:r>
          <a:endParaRPr lang="zh-CN" altLang="en-US" sz="2800" b="1" kern="1200" dirty="0">
            <a:solidFill>
              <a:srgbClr val="D20000"/>
            </a:solidFill>
            <a:latin typeface="微软雅黑" pitchFamily="34" charset="-122"/>
            <a:ea typeface="微软雅黑" pitchFamily="34" charset="-122"/>
          </a:endParaRPr>
        </a:p>
      </dsp:txBody>
      <dsp:txXfrm>
        <a:off x="2024106" y="2889715"/>
        <a:ext cx="1700739" cy="1261838"/>
      </dsp:txXfrm>
    </dsp:sp>
    <dsp:sp modelId="{26F52820-A2E0-4FA2-A0D1-4331DFF947F6}">
      <dsp:nvSpPr>
        <dsp:cNvPr id="0" name=""/>
        <dsp:cNvSpPr/>
      </dsp:nvSpPr>
      <dsp:spPr>
        <a:xfrm>
          <a:off x="1562712" y="343544"/>
          <a:ext cx="4608455" cy="4608455"/>
        </a:xfrm>
        <a:prstGeom prst="pie">
          <a:avLst>
            <a:gd name="adj1" fmla="val 10800000"/>
            <a:gd name="adj2" fmla="val 16200000"/>
          </a:avLst>
        </a:prstGeom>
        <a:gradFill rotWithShape="0">
          <a:gsLst>
            <a:gs pos="0">
              <a:schemeClr val="accent5">
                <a:hueOff val="-12980063"/>
                <a:satOff val="6926"/>
                <a:lumOff val="-30196"/>
                <a:alphaOff val="0"/>
                <a:shade val="51000"/>
                <a:satMod val="130000"/>
              </a:schemeClr>
            </a:gs>
            <a:gs pos="80000">
              <a:schemeClr val="accent5">
                <a:hueOff val="-12980063"/>
                <a:satOff val="6926"/>
                <a:lumOff val="-30196"/>
                <a:alphaOff val="0"/>
                <a:shade val="93000"/>
                <a:satMod val="130000"/>
              </a:schemeClr>
            </a:gs>
            <a:gs pos="100000">
              <a:schemeClr val="accent5">
                <a:hueOff val="-12980063"/>
                <a:satOff val="6926"/>
                <a:lumOff val="-3019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solidFill>
                <a:srgbClr val="FFC715"/>
              </a:solidFill>
              <a:latin typeface="微软雅黑" pitchFamily="34" charset="-122"/>
              <a:ea typeface="微软雅黑" pitchFamily="34" charset="-122"/>
            </a:rPr>
            <a:t>企业进校园</a:t>
          </a:r>
          <a:endParaRPr lang="zh-CN" altLang="en-US" sz="2800" b="1" kern="1200" dirty="0">
            <a:solidFill>
              <a:srgbClr val="FFC715"/>
            </a:solidFill>
            <a:latin typeface="微软雅黑" pitchFamily="34" charset="-122"/>
            <a:ea typeface="微软雅黑" pitchFamily="34" charset="-122"/>
          </a:endParaRPr>
        </a:p>
      </dsp:txBody>
      <dsp:txXfrm>
        <a:off x="2024106" y="1298701"/>
        <a:ext cx="1700739" cy="1261838"/>
      </dsp:txXfrm>
    </dsp:sp>
    <dsp:sp modelId="{13324C0B-CD1F-410F-A1B9-CCC3EA22F011}">
      <dsp:nvSpPr>
        <dsp:cNvPr id="0" name=""/>
        <dsp:cNvSpPr/>
      </dsp:nvSpPr>
      <dsp:spPr>
        <a:xfrm>
          <a:off x="1432139" y="58258"/>
          <a:ext cx="5179025" cy="5179025"/>
        </a:xfrm>
        <a:prstGeom prst="circularArrow">
          <a:avLst>
            <a:gd name="adj1" fmla="val 5085"/>
            <a:gd name="adj2" fmla="val 327528"/>
            <a:gd name="adj3" fmla="val 21272472"/>
            <a:gd name="adj4" fmla="val 16200000"/>
            <a:gd name="adj5" fmla="val 5932"/>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84012FA0-B657-4D78-A044-00E624C217F7}">
      <dsp:nvSpPr>
        <dsp:cNvPr id="0" name=""/>
        <dsp:cNvSpPr/>
      </dsp:nvSpPr>
      <dsp:spPr>
        <a:xfrm>
          <a:off x="1432139" y="212971"/>
          <a:ext cx="5179025" cy="5179025"/>
        </a:xfrm>
        <a:prstGeom prst="circularArrow">
          <a:avLst>
            <a:gd name="adj1" fmla="val 5085"/>
            <a:gd name="adj2" fmla="val 327528"/>
            <a:gd name="adj3" fmla="val 5072472"/>
            <a:gd name="adj4" fmla="val 0"/>
            <a:gd name="adj5" fmla="val 5932"/>
          </a:avLst>
        </a:prstGeom>
        <a:solidFill>
          <a:schemeClr val="accent5">
            <a:hueOff val="-4326688"/>
            <a:satOff val="2309"/>
            <a:lumOff val="-10065"/>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7483E2C8-B1C3-43EF-9758-AB1C04C32D03}">
      <dsp:nvSpPr>
        <dsp:cNvPr id="0" name=""/>
        <dsp:cNvSpPr/>
      </dsp:nvSpPr>
      <dsp:spPr>
        <a:xfrm>
          <a:off x="1277426" y="212971"/>
          <a:ext cx="5179025" cy="5179025"/>
        </a:xfrm>
        <a:prstGeom prst="circularArrow">
          <a:avLst>
            <a:gd name="adj1" fmla="val 5085"/>
            <a:gd name="adj2" fmla="val 327528"/>
            <a:gd name="adj3" fmla="val 10472472"/>
            <a:gd name="adj4" fmla="val 5400000"/>
            <a:gd name="adj5" fmla="val 5932"/>
          </a:avLst>
        </a:prstGeom>
        <a:solidFill>
          <a:schemeClr val="accent5">
            <a:hueOff val="-8653376"/>
            <a:satOff val="4617"/>
            <a:lumOff val="-20131"/>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B6811A32-93DE-4145-955B-1EB85C657DD7}">
      <dsp:nvSpPr>
        <dsp:cNvPr id="0" name=""/>
        <dsp:cNvSpPr/>
      </dsp:nvSpPr>
      <dsp:spPr>
        <a:xfrm>
          <a:off x="1277426" y="58258"/>
          <a:ext cx="5179025" cy="5179025"/>
        </a:xfrm>
        <a:prstGeom prst="circularArrow">
          <a:avLst>
            <a:gd name="adj1" fmla="val 5085"/>
            <a:gd name="adj2" fmla="val 327528"/>
            <a:gd name="adj3" fmla="val 15872472"/>
            <a:gd name="adj4" fmla="val 10800000"/>
            <a:gd name="adj5" fmla="val 5932"/>
          </a:avLst>
        </a:prstGeom>
        <a:solidFill>
          <a:schemeClr val="accent5">
            <a:hueOff val="-12980063"/>
            <a:satOff val="6926"/>
            <a:lumOff val="-30196"/>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0" name="页眉占位符 1"/>
          <p:cNvSpPr>
            <a:spLocks noGrp="1" noChangeArrowheads="1"/>
          </p:cNvSpPr>
          <p:nvPr>
            <p:ph type="hdr" sz="quarter"/>
          </p:nvPr>
        </p:nvSpPr>
        <p:spPr bwMode="auto">
          <a:xfrm>
            <a:off x="0"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zh-CN" altLang="en-US"/>
          </a:p>
        </p:txBody>
      </p:sp>
      <p:sp>
        <p:nvSpPr>
          <p:cNvPr id="7171" name="日期占位符 2"/>
          <p:cNvSpPr>
            <a:spLocks noGrp="1" noChangeArrowheads="1"/>
          </p:cNvSpPr>
          <p:nvPr>
            <p:ph type="dt" idx="1"/>
          </p:nvPr>
        </p:nvSpPr>
        <p:spPr bwMode="auto">
          <a:xfrm>
            <a:off x="3884613" y="0"/>
            <a:ext cx="2971800" cy="457200"/>
          </a:xfrm>
          <a:prstGeom prst="rect">
            <a:avLst/>
          </a:prstGeom>
          <a:noFill/>
          <a:ln>
            <a:noFill/>
          </a:ln>
          <a:ex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fld id="{FFB40AAD-7BAF-408F-AB0F-EDAFDC689F71}" type="datetimeFigureOut">
              <a:rPr lang="zh-CN" altLang="en-US"/>
              <a:pPr>
                <a:defRPr/>
              </a:pPr>
              <a:t>16/9/19</a:t>
            </a:fld>
            <a:endParaRPr lang="zh-CN" altLang="en-US"/>
          </a:p>
        </p:txBody>
      </p:sp>
      <p:sp>
        <p:nvSpPr>
          <p:cNvPr id="11268" name="幻灯片图像占位符 3"/>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7173" name="备注占位符 4"/>
          <p:cNvSpPr>
            <a:spLocks noGrp="1" noChangeArrowheads="1"/>
          </p:cNvSpPr>
          <p:nvPr>
            <p:ph type="body" sz="quarter" idx="3"/>
          </p:nvPr>
        </p:nvSpPr>
        <p:spPr bwMode="auto">
          <a:xfrm>
            <a:off x="685800" y="4343400"/>
            <a:ext cx="5486400" cy="4114800"/>
          </a:xfrm>
          <a:prstGeom prst="rect">
            <a:avLst/>
          </a:prstGeom>
          <a:noFill/>
          <a:ln>
            <a:noFill/>
          </a:ln>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174" name="页脚占位符 5"/>
          <p:cNvSpPr>
            <a:spLocks noGrp="1" noChangeArrowheads="1"/>
          </p:cNvSpPr>
          <p:nvPr>
            <p:ph type="ftr" sz="quarter" idx="4"/>
          </p:nvPr>
        </p:nvSpPr>
        <p:spPr bwMode="auto">
          <a:xfrm>
            <a:off x="0" y="8685213"/>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zh-CN" altLang="en-US"/>
          </a:p>
        </p:txBody>
      </p:sp>
      <p:sp>
        <p:nvSpPr>
          <p:cNvPr id="7175" name="灯片编号占位符 6"/>
          <p:cNvSpPr>
            <a:spLocks noGrp="1" noChangeArrowheads="1"/>
          </p:cNvSpPr>
          <p:nvPr>
            <p:ph type="sldNum" sz="quarter" idx="5"/>
          </p:nvPr>
        </p:nvSpPr>
        <p:spPr bwMode="auto">
          <a:xfrm>
            <a:off x="3884613" y="8685213"/>
            <a:ext cx="2971800" cy="457200"/>
          </a:xfrm>
          <a:prstGeom prst="rect">
            <a:avLst/>
          </a:prstGeom>
          <a:noFill/>
          <a:ln>
            <a:noFill/>
          </a:ln>
          <a:ex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51E96750-6303-4D90-8D9D-4BAAF3648488}" type="slidenum">
              <a:rPr lang="zh-CN" altLang="en-US"/>
              <a:pPr>
                <a:defRPr/>
              </a:pPr>
              <a:t>‹#›</a:t>
            </a:fld>
            <a:endParaRPr lang="zh-CN" altLang="en-US"/>
          </a:p>
        </p:txBody>
      </p:sp>
    </p:spTree>
    <p:extLst>
      <p:ext uri="{BB962C8B-B14F-4D97-AF65-F5344CB8AC3E}">
        <p14:creationId xmlns:p14="http://schemas.microsoft.com/office/powerpoint/2010/main" val="22309073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baike.baidu.com/view/61891.htm" TargetMode="External"/><Relationship Id="rId4" Type="http://schemas.openxmlformats.org/officeDocument/2006/relationships/hyperlink" Target="http://baike.baidu.com/view/1563.htm" TargetMode="External"/><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baike.baidu.com/view/61891.htm" TargetMode="External"/><Relationship Id="rId4" Type="http://schemas.openxmlformats.org/officeDocument/2006/relationships/hyperlink" Target="http://baike.baidu.com/view/1563.htm" TargetMode="External"/><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baike.baidu.com/view/61891.htm" TargetMode="External"/><Relationship Id="rId4" Type="http://schemas.openxmlformats.org/officeDocument/2006/relationships/hyperlink" Target="http://baike.baidu.com/view/1563.htm" TargetMode="External"/><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baike.baidu.com/view/61891.htm" TargetMode="External"/><Relationship Id="rId4" Type="http://schemas.openxmlformats.org/officeDocument/2006/relationships/hyperlink" Target="http://baike.baidu.com/view/1563.htm"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p:sp>
      <p:sp>
        <p:nvSpPr>
          <p:cNvPr id="12291" name="备注占位符 2"/>
          <p:cNvSpPr>
            <a:spLocks noGrp="1"/>
          </p:cNvSpPr>
          <p:nvPr>
            <p:ph type="body" idx="1"/>
          </p:nvPr>
        </p:nvSpPr>
        <p:spPr>
          <a:noFill/>
        </p:spPr>
        <p:txBody>
          <a:bodyPr/>
          <a:lstStyle/>
          <a:p>
            <a:endParaRPr lang="zh-CN" altLang="en-US" dirty="0" smtClean="0"/>
          </a:p>
        </p:txBody>
      </p:sp>
      <p:sp>
        <p:nvSpPr>
          <p:cNvPr id="12292" name="灯片编号占位符 3"/>
          <p:cNvSpPr>
            <a:spLocks noGrp="1"/>
          </p:cNvSpPr>
          <p:nvPr>
            <p:ph type="sldNum" sz="quarter" idx="5"/>
          </p:nvPr>
        </p:nvSpPr>
        <p:spPr>
          <a:noFill/>
          <a:ln>
            <a:miter lim="800000"/>
            <a:headEnd/>
            <a:tailEnd/>
          </a:ln>
        </p:spPr>
        <p:txBody>
          <a:bodyPr/>
          <a:lstStyle/>
          <a:p>
            <a:fld id="{CEA908EC-C337-4A49-8210-DDF728BE43E2}" type="slidenum">
              <a:rPr lang="zh-CN" altLang="en-US" smtClean="0">
                <a:latin typeface="Arial" charset="0"/>
              </a:rPr>
              <a:pPr/>
              <a:t>1</a:t>
            </a:fld>
            <a:endParaRPr lang="zh-CN" altLang="en-US"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宋体" pitchFamily="2" charset="-122"/>
                <a:cs typeface="+mn-cs"/>
              </a:rPr>
              <a:t>因此，这堂课的主要目的不是手把手的教同学们如何做每一步具体的业务，而是在提供一个仿真的环境的同时尽可能的为大家提供参考性的学习资料，，让大家在这个环境中通过学习资料和上面提到的相互之间的学习、互联网上的信息，合理的利用各种学习资源</a:t>
            </a:r>
            <a:r>
              <a:rPr lang="zh-CN" altLang="en-US" sz="1200" kern="1200" dirty="0" smtClean="0">
                <a:solidFill>
                  <a:schemeClr val="tx1"/>
                </a:solidFill>
                <a:effectLst/>
                <a:latin typeface="Calibri" pitchFamily="34" charset="0"/>
                <a:ea typeface="宋体" pitchFamily="2" charset="-122"/>
                <a:cs typeface="+mn-cs"/>
              </a:rPr>
              <a:t>来提升自己</a:t>
            </a:r>
            <a:endParaRPr lang="zh-CN" altLang="zh-CN" sz="1200" kern="1200" dirty="0" smtClean="0">
              <a:solidFill>
                <a:schemeClr val="tx1"/>
              </a:solidFill>
              <a:effectLst/>
              <a:latin typeface="Calibri" pitchFamily="34" charset="0"/>
              <a:ea typeface="宋体" pitchFamily="2" charset="-122"/>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17</a:t>
            </a:fld>
            <a:endParaRPr lang="zh-CN" altLang="en-US"/>
          </a:p>
        </p:txBody>
      </p:sp>
    </p:spTree>
    <p:extLst>
      <p:ext uri="{BB962C8B-B14F-4D97-AF65-F5344CB8AC3E}">
        <p14:creationId xmlns:p14="http://schemas.microsoft.com/office/powerpoint/2010/main" val="2091262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zh-CN" sz="1200" kern="1200" dirty="0" smtClean="0">
                <a:solidFill>
                  <a:schemeClr val="tx1"/>
                </a:solidFill>
                <a:effectLst/>
                <a:latin typeface="Calibri" pitchFamily="34" charset="0"/>
                <a:ea typeface="宋体" pitchFamily="2" charset="-122"/>
                <a:cs typeface="+mn-cs"/>
              </a:rPr>
              <a:t>1</a:t>
            </a:r>
            <a:r>
              <a:rPr lang="zh-CN" altLang="zh-CN" sz="1200" kern="1200" dirty="0" smtClean="0">
                <a:solidFill>
                  <a:schemeClr val="tx1"/>
                </a:solidFill>
                <a:effectLst/>
                <a:latin typeface="Calibri" pitchFamily="34" charset="0"/>
                <a:ea typeface="宋体" pitchFamily="2" charset="-122"/>
                <a:cs typeface="+mn-cs"/>
              </a:rPr>
              <a:t>会填报单据</a:t>
            </a:r>
            <a:r>
              <a:rPr lang="en-US" altLang="zh-CN" sz="1200" kern="1200" dirty="0" smtClean="0">
                <a:solidFill>
                  <a:schemeClr val="tx1"/>
                </a:solidFill>
                <a:effectLst/>
                <a:latin typeface="Calibri" pitchFamily="34" charset="0"/>
                <a:ea typeface="宋体" pitchFamily="2" charset="-122"/>
                <a:cs typeface="+mn-cs"/>
              </a:rPr>
              <a:t>/</a:t>
            </a:r>
            <a:r>
              <a:rPr lang="zh-CN" altLang="zh-CN" sz="1200" kern="1200" dirty="0" smtClean="0">
                <a:solidFill>
                  <a:schemeClr val="tx1"/>
                </a:solidFill>
                <a:effectLst/>
                <a:latin typeface="Calibri" pitchFamily="34" charset="0"/>
                <a:ea typeface="宋体" pitchFamily="2" charset="-122"/>
                <a:cs typeface="+mn-cs"/>
              </a:rPr>
              <a:t>报表、</a:t>
            </a:r>
            <a:r>
              <a:rPr lang="en-US" altLang="zh-CN" sz="1200" kern="1200" dirty="0" smtClean="0">
                <a:solidFill>
                  <a:schemeClr val="tx1"/>
                </a:solidFill>
                <a:effectLst/>
                <a:latin typeface="Calibri" pitchFamily="34" charset="0"/>
                <a:ea typeface="宋体" pitchFamily="2" charset="-122"/>
                <a:cs typeface="+mn-cs"/>
              </a:rPr>
              <a:t>2.</a:t>
            </a:r>
            <a:r>
              <a:rPr lang="zh-CN" altLang="zh-CN" sz="1200" kern="1200" dirty="0" smtClean="0">
                <a:solidFill>
                  <a:schemeClr val="tx1"/>
                </a:solidFill>
                <a:effectLst/>
                <a:latin typeface="Calibri" pitchFamily="34" charset="0"/>
                <a:ea typeface="宋体" pitchFamily="2" charset="-122"/>
                <a:cs typeface="+mn-cs"/>
              </a:rPr>
              <a:t>理解业务逻辑</a:t>
            </a:r>
            <a:r>
              <a:rPr lang="en-US" altLang="zh-CN" sz="1200" kern="1200" dirty="0" smtClean="0">
                <a:solidFill>
                  <a:schemeClr val="tx1"/>
                </a:solidFill>
                <a:effectLst/>
                <a:latin typeface="Calibri" pitchFamily="34" charset="0"/>
                <a:ea typeface="宋体" pitchFamily="2" charset="-122"/>
                <a:cs typeface="+mn-cs"/>
              </a:rPr>
              <a:t>  3.</a:t>
            </a:r>
            <a:r>
              <a:rPr lang="zh-CN" altLang="zh-CN" sz="1200" kern="1200" dirty="0" smtClean="0">
                <a:solidFill>
                  <a:schemeClr val="tx1"/>
                </a:solidFill>
                <a:effectLst/>
                <a:latin typeface="Calibri" pitchFamily="34" charset="0"/>
                <a:ea typeface="宋体" pitchFamily="2" charset="-122"/>
                <a:cs typeface="+mn-cs"/>
              </a:rPr>
              <a:t>整合知识内化能力</a:t>
            </a:r>
            <a:r>
              <a:rPr lang="en-US" altLang="zh-CN" sz="1200" kern="1200" dirty="0" smtClean="0">
                <a:solidFill>
                  <a:schemeClr val="tx1"/>
                </a:solidFill>
                <a:effectLst/>
                <a:latin typeface="Calibri" pitchFamily="34" charset="0"/>
                <a:ea typeface="宋体" pitchFamily="2" charset="-122"/>
                <a:cs typeface="+mn-cs"/>
              </a:rPr>
              <a:t> </a:t>
            </a:r>
            <a:r>
              <a:rPr lang="zh-CN" altLang="zh-CN" sz="1200" kern="1200" dirty="0" smtClean="0">
                <a:solidFill>
                  <a:schemeClr val="tx1"/>
                </a:solidFill>
                <a:effectLst/>
                <a:latin typeface="Calibri" pitchFamily="34" charset="0"/>
                <a:ea typeface="宋体" pitchFamily="2" charset="-122"/>
                <a:cs typeface="+mn-cs"/>
              </a:rPr>
              <a:t>举一反三</a:t>
            </a:r>
            <a:endParaRPr lang="zh-CN" altLang="zh-CN" sz="1200" dirty="0" smtClean="0">
              <a:effectLst/>
            </a:endParaRPr>
          </a:p>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19</a:t>
            </a:fld>
            <a:endParaRPr lang="zh-CN" altLang="en-US"/>
          </a:p>
        </p:txBody>
      </p:sp>
    </p:spTree>
    <p:extLst>
      <p:ext uri="{BB962C8B-B14F-4D97-AF65-F5344CB8AC3E}">
        <p14:creationId xmlns:p14="http://schemas.microsoft.com/office/powerpoint/2010/main" val="3898737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zh-CN" sz="1200" kern="1200" dirty="0" smtClean="0">
                <a:solidFill>
                  <a:schemeClr val="tx1"/>
                </a:solidFill>
                <a:effectLst/>
                <a:latin typeface="Calibri" pitchFamily="34" charset="0"/>
                <a:ea typeface="宋体" pitchFamily="2" charset="-122"/>
                <a:cs typeface="+mn-cs"/>
              </a:rPr>
              <a:t>1</a:t>
            </a:r>
            <a:r>
              <a:rPr lang="zh-CN" altLang="zh-CN" sz="1200" kern="1200" dirty="0" smtClean="0">
                <a:solidFill>
                  <a:schemeClr val="tx1"/>
                </a:solidFill>
                <a:effectLst/>
                <a:latin typeface="Calibri" pitchFamily="34" charset="0"/>
                <a:ea typeface="宋体" pitchFamily="2" charset="-122"/>
                <a:cs typeface="+mn-cs"/>
              </a:rPr>
              <a:t>会填报单据</a:t>
            </a:r>
            <a:r>
              <a:rPr lang="en-US" altLang="zh-CN" sz="1200" kern="1200" dirty="0" smtClean="0">
                <a:solidFill>
                  <a:schemeClr val="tx1"/>
                </a:solidFill>
                <a:effectLst/>
                <a:latin typeface="Calibri" pitchFamily="34" charset="0"/>
                <a:ea typeface="宋体" pitchFamily="2" charset="-122"/>
                <a:cs typeface="+mn-cs"/>
              </a:rPr>
              <a:t>/</a:t>
            </a:r>
            <a:r>
              <a:rPr lang="zh-CN" altLang="zh-CN" sz="1200" kern="1200" dirty="0" smtClean="0">
                <a:solidFill>
                  <a:schemeClr val="tx1"/>
                </a:solidFill>
                <a:effectLst/>
                <a:latin typeface="Calibri" pitchFamily="34" charset="0"/>
                <a:ea typeface="宋体" pitchFamily="2" charset="-122"/>
                <a:cs typeface="+mn-cs"/>
              </a:rPr>
              <a:t>报表、</a:t>
            </a:r>
            <a:r>
              <a:rPr lang="en-US" altLang="zh-CN" sz="1200" kern="1200" dirty="0" smtClean="0">
                <a:solidFill>
                  <a:schemeClr val="tx1"/>
                </a:solidFill>
                <a:effectLst/>
                <a:latin typeface="Calibri" pitchFamily="34" charset="0"/>
                <a:ea typeface="宋体" pitchFamily="2" charset="-122"/>
                <a:cs typeface="+mn-cs"/>
              </a:rPr>
              <a:t>2.</a:t>
            </a:r>
            <a:r>
              <a:rPr lang="zh-CN" altLang="zh-CN" sz="1200" kern="1200" dirty="0" smtClean="0">
                <a:solidFill>
                  <a:schemeClr val="tx1"/>
                </a:solidFill>
                <a:effectLst/>
                <a:latin typeface="Calibri" pitchFamily="34" charset="0"/>
                <a:ea typeface="宋体" pitchFamily="2" charset="-122"/>
                <a:cs typeface="+mn-cs"/>
              </a:rPr>
              <a:t>理解业务逻辑</a:t>
            </a:r>
            <a:r>
              <a:rPr lang="en-US" altLang="zh-CN" sz="1200" kern="1200" dirty="0" smtClean="0">
                <a:solidFill>
                  <a:schemeClr val="tx1"/>
                </a:solidFill>
                <a:effectLst/>
                <a:latin typeface="Calibri" pitchFamily="34" charset="0"/>
                <a:ea typeface="宋体" pitchFamily="2" charset="-122"/>
                <a:cs typeface="+mn-cs"/>
              </a:rPr>
              <a:t>  3.</a:t>
            </a:r>
            <a:r>
              <a:rPr lang="zh-CN" altLang="zh-CN" sz="1200" kern="1200" dirty="0" smtClean="0">
                <a:solidFill>
                  <a:schemeClr val="tx1"/>
                </a:solidFill>
                <a:effectLst/>
                <a:latin typeface="Calibri" pitchFamily="34" charset="0"/>
                <a:ea typeface="宋体" pitchFamily="2" charset="-122"/>
                <a:cs typeface="+mn-cs"/>
              </a:rPr>
              <a:t>整合知识内化能力</a:t>
            </a:r>
            <a:r>
              <a:rPr lang="en-US" altLang="zh-CN" sz="1200" kern="1200" dirty="0" smtClean="0">
                <a:solidFill>
                  <a:schemeClr val="tx1"/>
                </a:solidFill>
                <a:effectLst/>
                <a:latin typeface="Calibri" pitchFamily="34" charset="0"/>
                <a:ea typeface="宋体" pitchFamily="2" charset="-122"/>
                <a:cs typeface="+mn-cs"/>
              </a:rPr>
              <a:t> </a:t>
            </a:r>
            <a:r>
              <a:rPr lang="zh-CN" altLang="zh-CN" sz="1200" kern="1200" dirty="0" smtClean="0">
                <a:solidFill>
                  <a:schemeClr val="tx1"/>
                </a:solidFill>
                <a:effectLst/>
                <a:latin typeface="Calibri" pitchFamily="34" charset="0"/>
                <a:ea typeface="宋体" pitchFamily="2" charset="-122"/>
                <a:cs typeface="+mn-cs"/>
              </a:rPr>
              <a:t>举一反三</a:t>
            </a:r>
            <a:endParaRPr lang="zh-CN" altLang="zh-CN" sz="1200" dirty="0" smtClean="0">
              <a:effectLst/>
            </a:endParaRPr>
          </a:p>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20</a:t>
            </a:fld>
            <a:endParaRPr lang="zh-CN" altLang="en-US"/>
          </a:p>
        </p:txBody>
      </p:sp>
    </p:spTree>
    <p:extLst>
      <p:ext uri="{BB962C8B-B14F-4D97-AF65-F5344CB8AC3E}">
        <p14:creationId xmlns:p14="http://schemas.microsoft.com/office/powerpoint/2010/main" val="3898737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26</a:t>
            </a:fld>
            <a:endParaRPr lang="zh-CN" altLang="en-US"/>
          </a:p>
        </p:txBody>
      </p:sp>
    </p:spTree>
    <p:extLst>
      <p:ext uri="{BB962C8B-B14F-4D97-AF65-F5344CB8AC3E}">
        <p14:creationId xmlns:p14="http://schemas.microsoft.com/office/powerpoint/2010/main" val="421092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endParaRPr lang="zh-CN" altLang="en-US" dirty="0" smtClean="0"/>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29</a:t>
            </a:fld>
            <a:endParaRPr lang="zh-CN" altLang="en-US"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ln>
            <a:solidFill>
              <a:srgbClr val="000000"/>
            </a:solidFill>
            <a:miter lim="800000"/>
            <a:headEnd/>
            <a:tailEnd/>
          </a:ln>
        </p:spPr>
      </p:sp>
      <p:sp>
        <p:nvSpPr>
          <p:cNvPr id="2457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2458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15E10C80-6B7A-4609-88BE-5BC05569831E}" type="slidenum">
              <a:rPr lang="zh-CN" altLang="en-US" smtClean="0"/>
              <a:pPr eaLnBrk="1" hangingPunct="1"/>
              <a:t>30</a:t>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a:ln>
            <a:solidFill>
              <a:srgbClr val="000000"/>
            </a:solidFill>
            <a:miter lim="800000"/>
            <a:headEnd/>
            <a:tailEnd/>
          </a:ln>
        </p:spPr>
      </p:sp>
      <p:sp>
        <p:nvSpPr>
          <p:cNvPr id="2560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endParaRPr lang="zh-CN" altLang="en-US" smtClean="0"/>
          </a:p>
        </p:txBody>
      </p:sp>
      <p:sp>
        <p:nvSpPr>
          <p:cNvPr id="256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F11C171-C895-4292-8215-FE13E14F0762}" type="slidenum">
              <a:rPr lang="zh-CN" altLang="en-US" smtClean="0"/>
              <a:pPr eaLnBrk="1" hangingPunct="1"/>
              <a:t>31</a:t>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ln>
            <a:solidFill>
              <a:srgbClr val="000000"/>
            </a:solidFill>
            <a:miter lim="800000"/>
            <a:headEnd/>
            <a:tailEnd/>
          </a:ln>
        </p:spPr>
      </p:sp>
      <p:sp>
        <p:nvSpPr>
          <p:cNvPr id="2662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2662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A9285E47-614F-43EA-9D7F-2CF5816CE372}" type="slidenum">
              <a:rPr lang="zh-CN" altLang="en-US" smtClean="0"/>
              <a:pPr eaLnBrk="1" hangingPunct="1"/>
              <a:t>32</a:t>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ln>
            <a:solidFill>
              <a:srgbClr val="000000"/>
            </a:solidFill>
            <a:miter lim="800000"/>
            <a:headEnd/>
            <a:tailEnd/>
          </a:ln>
        </p:spPr>
      </p:sp>
      <p:sp>
        <p:nvSpPr>
          <p:cNvPr id="2765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2765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64BCDF7F-432F-4CB1-995B-0FF95085A8C5}" type="slidenum">
              <a:rPr lang="zh-CN" altLang="en-US" smtClean="0"/>
              <a:pPr eaLnBrk="1" hangingPunct="1"/>
              <a:t>33</a:t>
            </a:fld>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ln>
            <a:solidFill>
              <a:srgbClr val="000000"/>
            </a:solidFill>
            <a:miter lim="800000"/>
            <a:headEnd/>
            <a:tailEnd/>
          </a:ln>
        </p:spPr>
      </p:sp>
      <p:sp>
        <p:nvSpPr>
          <p:cNvPr id="2867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2867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DD0C83EF-E589-4BF9-9CC7-4DD3ED01792D}" type="slidenum">
              <a:rPr lang="zh-CN" altLang="en-US" smtClean="0"/>
              <a:pPr eaLnBrk="1" hangingPunct="1"/>
              <a:t>34</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毕业</a:t>
            </a:r>
            <a:r>
              <a:rPr lang="en-US" altLang="zh-CN" dirty="0" smtClean="0"/>
              <a:t>1-3</a:t>
            </a:r>
            <a:r>
              <a:rPr lang="zh-CN" altLang="en-US" dirty="0" smtClean="0"/>
              <a:t>年后我们的职业发展目标是什么？</a:t>
            </a:r>
            <a:r>
              <a:rPr lang="en-US" altLang="zh-CN" dirty="0" smtClean="0"/>
              <a:t>5</a:t>
            </a:r>
            <a:r>
              <a:rPr lang="zh-CN" altLang="en-US" dirty="0" smtClean="0"/>
              <a:t>年后目标是什么？</a:t>
            </a:r>
            <a:r>
              <a:rPr lang="en-US" altLang="zh-CN" dirty="0" smtClean="0"/>
              <a:t>10</a:t>
            </a:r>
            <a:r>
              <a:rPr lang="zh-CN" altLang="en-US" dirty="0" smtClean="0"/>
              <a:t>年后目标是什么？都是同班同学，为什么有些同学毕业</a:t>
            </a:r>
            <a:r>
              <a:rPr lang="en-US" altLang="zh-CN" dirty="0" smtClean="0"/>
              <a:t>3</a:t>
            </a:r>
            <a:r>
              <a:rPr lang="zh-CN" altLang="en-US" dirty="0" smtClean="0"/>
              <a:t>年后很快在职场脱颖而出，而有些同学却一直默默无闻呢？</a:t>
            </a:r>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5</a:t>
            </a:fld>
            <a:endParaRPr lang="zh-CN" altLang="en-US"/>
          </a:p>
        </p:txBody>
      </p:sp>
    </p:spTree>
    <p:extLst>
      <p:ext uri="{BB962C8B-B14F-4D97-AF65-F5344CB8AC3E}">
        <p14:creationId xmlns:p14="http://schemas.microsoft.com/office/powerpoint/2010/main" val="1788958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ln>
            <a:solidFill>
              <a:srgbClr val="000000"/>
            </a:solidFill>
            <a:miter lim="800000"/>
            <a:headEnd/>
            <a:tailEnd/>
          </a:ln>
        </p:spPr>
      </p:sp>
      <p:sp>
        <p:nvSpPr>
          <p:cNvPr id="2969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2970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BEA24D1-5BCD-4D61-8F8C-686C3C8875A2}" type="slidenum">
              <a:rPr lang="zh-CN" altLang="en-US" smtClean="0"/>
              <a:pPr eaLnBrk="1" hangingPunct="1"/>
              <a:t>35</a:t>
            </a:fld>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a:ln>
            <a:solidFill>
              <a:srgbClr val="000000"/>
            </a:solidFill>
            <a:miter lim="800000"/>
            <a:headEnd/>
            <a:tailEnd/>
          </a:ln>
        </p:spPr>
      </p:sp>
      <p:sp>
        <p:nvSpPr>
          <p:cNvPr id="3072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3072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DAB69411-D420-49C3-B6BF-ADBE1BA3130F}" type="slidenum">
              <a:rPr lang="zh-CN" altLang="en-US" smtClean="0"/>
              <a:pPr eaLnBrk="1" hangingPunct="1"/>
              <a:t>36</a:t>
            </a:fld>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a:solidFill>
              <a:srgbClr val="000000"/>
            </a:solidFill>
            <a:miter lim="800000"/>
            <a:headEnd/>
            <a:tailEnd/>
          </a:ln>
        </p:spPr>
      </p:sp>
      <p:sp>
        <p:nvSpPr>
          <p:cNvPr id="3174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3174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66E5B6E3-ED97-473E-8BF9-93C756753F9F}" type="slidenum">
              <a:rPr lang="zh-CN" altLang="en-US" smtClean="0"/>
              <a:pPr eaLnBrk="1" hangingPunct="1"/>
              <a:t>37</a:t>
            </a:fld>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a:solidFill>
              <a:srgbClr val="000000"/>
            </a:solidFill>
            <a:miter lim="800000"/>
            <a:headEnd/>
            <a:tailEnd/>
          </a:ln>
        </p:spPr>
      </p:sp>
      <p:sp>
        <p:nvSpPr>
          <p:cNvPr id="3277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3277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C6D8C2B1-FD68-4C8E-9631-B3935CAEF22F}" type="slidenum">
              <a:rPr lang="zh-CN" altLang="en-US" smtClean="0"/>
              <a:pPr eaLnBrk="1" hangingPunct="1"/>
              <a:t>38</a:t>
            </a:fld>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a:solidFill>
              <a:srgbClr val="000000"/>
            </a:solidFill>
            <a:miter lim="800000"/>
            <a:headEnd/>
            <a:tailEnd/>
          </a:ln>
        </p:spPr>
      </p:sp>
      <p:sp>
        <p:nvSpPr>
          <p:cNvPr id="3379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3379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62827570-48FF-4519-8B9F-281DD423A19F}" type="slidenum">
              <a:rPr lang="zh-CN" altLang="en-US" smtClean="0"/>
              <a:pPr eaLnBrk="1" hangingPunct="1"/>
              <a:t>39</a:t>
            </a:fld>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ln>
            <a:solidFill>
              <a:srgbClr val="000000"/>
            </a:solidFill>
            <a:miter lim="800000"/>
            <a:headEnd/>
            <a:tailEnd/>
          </a:ln>
        </p:spPr>
      </p:sp>
      <p:sp>
        <p:nvSpPr>
          <p:cNvPr id="3481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dirty="0" smtClean="0"/>
              <a:t>有多少老师</a:t>
            </a:r>
          </a:p>
        </p:txBody>
      </p:sp>
      <p:sp>
        <p:nvSpPr>
          <p:cNvPr id="3482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14358686-7ADD-4953-9F31-965F6C05E58F}" type="slidenum">
              <a:rPr lang="zh-CN" altLang="en-US" smtClean="0"/>
              <a:pPr eaLnBrk="1" hangingPunct="1"/>
              <a:t>40</a:t>
            </a:fld>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ln>
            <a:solidFill>
              <a:srgbClr val="000000"/>
            </a:solidFill>
            <a:miter lim="800000"/>
            <a:headEnd/>
            <a:tailEnd/>
          </a:ln>
        </p:spPr>
      </p:sp>
      <p:sp>
        <p:nvSpPr>
          <p:cNvPr id="3584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3584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08610DEC-0F02-46F7-9218-BFBD4A0F2F19}" type="slidenum">
              <a:rPr lang="zh-CN" altLang="en-US" smtClean="0"/>
              <a:pPr eaLnBrk="1" hangingPunct="1"/>
              <a:t>41</a:t>
            </a:fld>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ln>
            <a:solidFill>
              <a:srgbClr val="000000"/>
            </a:solidFill>
            <a:miter lim="800000"/>
            <a:headEnd/>
            <a:tailEnd/>
          </a:ln>
        </p:spPr>
      </p:sp>
      <p:sp>
        <p:nvSpPr>
          <p:cNvPr id="3686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3686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AFC4459A-7DD7-4E18-A721-0521F34D1AF0}" type="slidenum">
              <a:rPr lang="zh-CN" altLang="en-US" smtClean="0"/>
              <a:pPr eaLnBrk="1" hangingPunct="1"/>
              <a:t>42</a:t>
            </a:fld>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ln>
            <a:solidFill>
              <a:srgbClr val="000000"/>
            </a:solidFill>
            <a:miter lim="800000"/>
            <a:headEnd/>
            <a:tailEnd/>
          </a:ln>
        </p:spPr>
      </p:sp>
      <p:sp>
        <p:nvSpPr>
          <p:cNvPr id="3789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3789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EFF2ACC-F97B-405D-A4C9-460490DFC00C}" type="slidenum">
              <a:rPr lang="zh-CN" altLang="en-US" smtClean="0"/>
              <a:pPr eaLnBrk="1" hangingPunct="1"/>
              <a:t>43</a:t>
            </a:fld>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ln>
            <a:solidFill>
              <a:srgbClr val="000000"/>
            </a:solidFill>
            <a:miter lim="800000"/>
            <a:headEnd/>
            <a:tailEnd/>
          </a:ln>
        </p:spPr>
      </p:sp>
      <p:sp>
        <p:nvSpPr>
          <p:cNvPr id="3891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389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96FC270-B236-444A-974F-C737ABD93731}" type="slidenum">
              <a:rPr lang="zh-CN" altLang="en-US" smtClean="0"/>
              <a:pPr eaLnBrk="1" hangingPunct="1"/>
              <a:t>44</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麦可思是专业的，唯一得到政府、学术界、商业机构和社会公众共同认可的，有良好公信力的第三方教育数据咨询和评估机构，专精于就业能力测量与评估，为</a:t>
            </a:r>
            <a:r>
              <a:rPr lang="zh-CN" altLang="en-US" dirty="0" smtClean="0">
                <a:hlinkClick r:id="rId3" action="ppaction://hlinkfile"/>
              </a:rPr>
              <a:t>中国</a:t>
            </a:r>
            <a:r>
              <a:rPr lang="zh-CN" altLang="en-US" dirty="0" smtClean="0"/>
              <a:t>各高校提供基于数据库的就业能力评估报告和教育咨询服务，帮助高校实现以就业为导向、以结果评价为依据的数据化管理。麦可思年度</a:t>
            </a:r>
            <a:r>
              <a:rPr lang="en-US" altLang="zh-CN" dirty="0" smtClean="0"/>
              <a:t>《</a:t>
            </a:r>
            <a:r>
              <a:rPr lang="zh-CN" altLang="en-US" dirty="0" smtClean="0"/>
              <a:t>中国大学生就业报告</a:t>
            </a:r>
            <a:r>
              <a:rPr lang="en-US" altLang="zh-CN" dirty="0" smtClean="0"/>
              <a:t>》</a:t>
            </a:r>
            <a:r>
              <a:rPr lang="zh-CN" altLang="en-US" dirty="0" smtClean="0"/>
              <a:t>（就业蓝皮书）为教育部、各省政府的教育主管部门、高等教育研究机构、</a:t>
            </a:r>
            <a:r>
              <a:rPr lang="zh-CN" altLang="en-US" dirty="0" smtClean="0">
                <a:hlinkClick r:id="rId4" action="ppaction://hlinkfile"/>
              </a:rPr>
              <a:t>清华大学</a:t>
            </a:r>
            <a:r>
              <a:rPr lang="zh-CN" altLang="en-US" dirty="0" smtClean="0"/>
              <a:t>等知名高校广泛参考和引用</a:t>
            </a:r>
            <a:r>
              <a:rPr lang="en-US" altLang="zh-CN" sz="1200" b="0" i="0" u="none" strike="noStrike" kern="1200" baseline="0" dirty="0" smtClean="0">
                <a:solidFill>
                  <a:schemeClr val="tx1"/>
                </a:solidFill>
                <a:latin typeface="Calibri" pitchFamily="34" charset="0"/>
                <a:ea typeface="宋体" pitchFamily="2" charset="-122"/>
                <a:cs typeface="+mn-cs"/>
              </a:rPr>
              <a:t>2012 </a:t>
            </a:r>
            <a:r>
              <a:rPr lang="zh-CN" altLang="en-US" sz="1200" b="0" i="0" u="none" strike="noStrike" kern="1200" baseline="0" dirty="0" smtClean="0">
                <a:solidFill>
                  <a:schemeClr val="tx1"/>
                </a:solidFill>
                <a:latin typeface="Calibri" pitchFamily="34" charset="0"/>
                <a:ea typeface="宋体" pitchFamily="2" charset="-122"/>
                <a:cs typeface="+mn-cs"/>
              </a:rPr>
              <a:t>年就业蓝皮书基于麦可思公司对</a:t>
            </a:r>
            <a:r>
              <a:rPr lang="en-US" altLang="zh-CN" sz="1200" b="0" i="0" u="none" strike="noStrike" kern="1200" baseline="0" dirty="0" smtClean="0">
                <a:solidFill>
                  <a:schemeClr val="tx1"/>
                </a:solidFill>
                <a:latin typeface="Calibri" pitchFamily="34" charset="0"/>
                <a:ea typeface="宋体" pitchFamily="2" charset="-122"/>
                <a:cs typeface="+mn-cs"/>
              </a:rPr>
              <a:t>2011 </a:t>
            </a:r>
            <a:r>
              <a:rPr lang="zh-CN" altLang="en-US" sz="1200" b="0" i="0" u="none" strike="noStrike" kern="1200" baseline="0" dirty="0" smtClean="0">
                <a:solidFill>
                  <a:schemeClr val="tx1"/>
                </a:solidFill>
                <a:latin typeface="Calibri" pitchFamily="34" charset="0"/>
                <a:ea typeface="宋体" pitchFamily="2" charset="-122"/>
                <a:cs typeface="+mn-cs"/>
              </a:rPr>
              <a:t>届大学毕业生半年后的抽样调查以及对</a:t>
            </a:r>
            <a:r>
              <a:rPr lang="en-US" altLang="zh-CN" sz="1200" b="0" i="0" u="none" strike="noStrike" kern="1200" baseline="0" dirty="0" smtClean="0">
                <a:solidFill>
                  <a:schemeClr val="tx1"/>
                </a:solidFill>
                <a:latin typeface="Calibri" pitchFamily="34" charset="0"/>
                <a:ea typeface="宋体" pitchFamily="2" charset="-122"/>
                <a:cs typeface="+mn-cs"/>
              </a:rPr>
              <a:t>2007 </a:t>
            </a:r>
            <a:r>
              <a:rPr lang="zh-CN" altLang="en-US" sz="1200" b="0" i="0" u="none" strike="noStrike" kern="1200" baseline="0" dirty="0" smtClean="0">
                <a:solidFill>
                  <a:schemeClr val="tx1"/>
                </a:solidFill>
                <a:latin typeface="Calibri" pitchFamily="34" charset="0"/>
                <a:ea typeface="宋体" pitchFamily="2" charset="-122"/>
                <a:cs typeface="+mn-cs"/>
              </a:rPr>
              <a:t>届大学毕业生三年后的抽样跟踪调查研究撰写。</a:t>
            </a:r>
            <a:endParaRPr lang="en-US" altLang="zh-CN" sz="1200" b="0" i="0" u="none" strike="noStrike" kern="1200" baseline="0" dirty="0" smtClean="0">
              <a:solidFill>
                <a:schemeClr val="tx1"/>
              </a:solidFill>
              <a:latin typeface="Calibri" pitchFamily="34" charset="0"/>
              <a:ea typeface="宋体" pitchFamily="2" charset="-122"/>
              <a:cs typeface="+mn-cs"/>
            </a:endParaRPr>
          </a:p>
          <a:p>
            <a:r>
              <a:rPr lang="en-US" altLang="zh-CN" sz="1200" b="0" i="0" u="none" strike="noStrike" kern="1200" baseline="0" dirty="0" smtClean="0">
                <a:solidFill>
                  <a:schemeClr val="tx1"/>
                </a:solidFill>
                <a:latin typeface="Calibri" pitchFamily="34" charset="0"/>
                <a:ea typeface="宋体" pitchFamily="2" charset="-122"/>
                <a:cs typeface="+mn-cs"/>
              </a:rPr>
              <a:t>2011 </a:t>
            </a:r>
            <a:r>
              <a:rPr lang="zh-CN" altLang="en-US" sz="1200" b="0" i="0" u="none" strike="noStrike" kern="1200" baseline="0" dirty="0" smtClean="0">
                <a:solidFill>
                  <a:schemeClr val="tx1"/>
                </a:solidFill>
                <a:latin typeface="Calibri" pitchFamily="34" charset="0"/>
                <a:ea typeface="宋体" pitchFamily="2" charset="-122"/>
                <a:cs typeface="+mn-cs"/>
              </a:rPr>
              <a:t>届大学生毕业时对基本工作能力掌握的水平均低于工作岗位要求的水平</a:t>
            </a:r>
          </a:p>
          <a:p>
            <a:r>
              <a:rPr lang="zh-CN" altLang="en-US" sz="1200" b="0" i="0" u="none" strike="noStrike" kern="1200" baseline="0" dirty="0" smtClean="0">
                <a:solidFill>
                  <a:schemeClr val="tx1"/>
                </a:solidFill>
                <a:latin typeface="Calibri" pitchFamily="34" charset="0"/>
                <a:ea typeface="宋体" pitchFamily="2" charset="-122"/>
                <a:cs typeface="+mn-cs"/>
              </a:rPr>
              <a:t>优秀人才认为“有效的口头沟通”是大学生最重要工作能力</a:t>
            </a:r>
            <a:endParaRPr lang="en-US" altLang="zh-CN" sz="1200" b="0" i="0" u="none" strike="noStrike" kern="1200" baseline="0" dirty="0" smtClean="0">
              <a:solidFill>
                <a:schemeClr val="tx1"/>
              </a:solidFill>
              <a:latin typeface="Calibri" pitchFamily="34" charset="0"/>
              <a:ea typeface="宋体" pitchFamily="2" charset="-122"/>
              <a:cs typeface="+mn-cs"/>
            </a:endParaRPr>
          </a:p>
          <a:p>
            <a:r>
              <a:rPr lang="zh-CN" altLang="en-US" sz="1200" b="0" i="0" u="none" strike="noStrike" kern="1200" baseline="0" dirty="0" smtClean="0">
                <a:solidFill>
                  <a:schemeClr val="tx1"/>
                </a:solidFill>
                <a:latin typeface="Calibri" pitchFamily="34" charset="0"/>
                <a:ea typeface="宋体" pitchFamily="2" charset="-122"/>
                <a:cs typeface="+mn-cs"/>
              </a:rPr>
              <a:t>毕业生认为大学专业教学最大问题是缺乏实践</a:t>
            </a:r>
            <a:endParaRPr lang="en-US" altLang="zh-CN" sz="1200" b="0" i="0" u="none" strike="noStrike" kern="1200" baseline="0" dirty="0" smtClean="0">
              <a:solidFill>
                <a:schemeClr val="tx1"/>
              </a:solidFill>
              <a:latin typeface="Calibri" pitchFamily="34" charset="0"/>
              <a:ea typeface="宋体" pitchFamily="2" charset="-122"/>
              <a:cs typeface="+mn-cs"/>
            </a:endParaRPr>
          </a:p>
          <a:p>
            <a:r>
              <a:rPr lang="en-US" altLang="zh-CN" sz="1200" b="0" i="0" u="none" strike="noStrike" kern="1200" baseline="0" dirty="0" smtClean="0">
                <a:solidFill>
                  <a:schemeClr val="tx1"/>
                </a:solidFill>
                <a:latin typeface="Calibri" pitchFamily="34" charset="0"/>
                <a:ea typeface="宋体" pitchFamily="2" charset="-122"/>
                <a:cs typeface="+mn-cs"/>
              </a:rPr>
              <a:t>2011 </a:t>
            </a:r>
            <a:r>
              <a:rPr lang="zh-CN" altLang="en-US" sz="1200" b="0" i="0" u="none" strike="noStrike" kern="1200" baseline="0" dirty="0" smtClean="0">
                <a:solidFill>
                  <a:schemeClr val="tx1"/>
                </a:solidFill>
                <a:latin typeface="Calibri" pitchFamily="34" charset="0"/>
                <a:ea typeface="宋体" pitchFamily="2" charset="-122"/>
                <a:cs typeface="+mn-cs"/>
              </a:rPr>
              <a:t>届大学毕业生认为专业教学中最需要改进的地方是实习和实践环节不够（本科</a:t>
            </a:r>
            <a:r>
              <a:rPr lang="en-US" altLang="zh-CN" sz="1200" b="0" i="0" u="none" strike="noStrike" kern="1200" baseline="0" dirty="0" smtClean="0">
                <a:solidFill>
                  <a:schemeClr val="tx1"/>
                </a:solidFill>
                <a:latin typeface="Calibri" pitchFamily="34" charset="0"/>
                <a:ea typeface="宋体" pitchFamily="2" charset="-122"/>
                <a:cs typeface="+mn-cs"/>
              </a:rPr>
              <a:t>50%</a:t>
            </a:r>
            <a:r>
              <a:rPr lang="zh-CN" altLang="en-US" sz="1200" b="0" i="0" u="none" strike="noStrike" kern="1200" baseline="0" dirty="0" smtClean="0">
                <a:solidFill>
                  <a:schemeClr val="tx1"/>
                </a:solidFill>
                <a:latin typeface="Calibri" pitchFamily="34" charset="0"/>
                <a:ea typeface="宋体" pitchFamily="2" charset="-122"/>
                <a:cs typeface="+mn-cs"/>
              </a:rPr>
              <a:t>，高职高专</a:t>
            </a:r>
            <a:r>
              <a:rPr lang="en-US" altLang="zh-CN" sz="1200" b="0" i="0" u="none" strike="noStrike" kern="1200" baseline="0" dirty="0" smtClean="0">
                <a:solidFill>
                  <a:schemeClr val="tx1"/>
                </a:solidFill>
                <a:latin typeface="Calibri" pitchFamily="34" charset="0"/>
                <a:ea typeface="宋体" pitchFamily="2" charset="-122"/>
                <a:cs typeface="+mn-cs"/>
              </a:rPr>
              <a:t>46%</a:t>
            </a:r>
            <a:r>
              <a:rPr lang="zh-CN" altLang="en-US" sz="1200" b="0" i="0" u="none" strike="noStrike" kern="1200" baseline="0" dirty="0" smtClean="0">
                <a:solidFill>
                  <a:schemeClr val="tx1"/>
                </a:solidFill>
                <a:latin typeface="Calibri" pitchFamily="34" charset="0"/>
                <a:ea typeface="宋体" pitchFamily="2" charset="-122"/>
                <a:cs typeface="+mn-cs"/>
              </a:rPr>
              <a:t>）、课程内容不实用或陈旧（本科</a:t>
            </a:r>
            <a:r>
              <a:rPr lang="en-US" altLang="zh-CN" sz="1200" b="0" i="0" u="none" strike="noStrike" kern="1200" baseline="0" dirty="0" smtClean="0">
                <a:solidFill>
                  <a:schemeClr val="tx1"/>
                </a:solidFill>
                <a:latin typeface="Calibri" pitchFamily="34" charset="0"/>
                <a:ea typeface="宋体" pitchFamily="2" charset="-122"/>
                <a:cs typeface="+mn-cs"/>
              </a:rPr>
              <a:t>20%</a:t>
            </a:r>
            <a:r>
              <a:rPr lang="zh-CN" altLang="en-US" sz="1200" b="0" i="0" u="none" strike="noStrike" kern="1200" baseline="0" dirty="0" smtClean="0">
                <a:solidFill>
                  <a:schemeClr val="tx1"/>
                </a:solidFill>
                <a:latin typeface="Calibri" pitchFamily="34" charset="0"/>
                <a:ea typeface="宋体" pitchFamily="2" charset="-122"/>
                <a:cs typeface="+mn-cs"/>
              </a:rPr>
              <a:t>，高职高专</a:t>
            </a:r>
            <a:r>
              <a:rPr lang="en-US" altLang="zh-CN" sz="1200" b="0" i="0" u="none" strike="noStrike" kern="1200" baseline="0" dirty="0" smtClean="0">
                <a:solidFill>
                  <a:schemeClr val="tx1"/>
                </a:solidFill>
                <a:latin typeface="Calibri" pitchFamily="34" charset="0"/>
                <a:ea typeface="宋体" pitchFamily="2" charset="-122"/>
                <a:cs typeface="+mn-cs"/>
              </a:rPr>
              <a:t>18%</a:t>
            </a:r>
            <a:r>
              <a:rPr lang="zh-CN" altLang="en-US" sz="1200" b="0" i="0" u="none" strike="noStrike" kern="1200" baseline="0" dirty="0" smtClean="0">
                <a:solidFill>
                  <a:schemeClr val="tx1"/>
                </a:solidFill>
                <a:latin typeface="Calibri" pitchFamily="34" charset="0"/>
                <a:ea typeface="宋体" pitchFamily="2" charset="-122"/>
                <a:cs typeface="+mn-cs"/>
              </a:rPr>
              <a:t>）；</a:t>
            </a:r>
            <a:endParaRPr lang="en-US" altLang="zh-CN" sz="1200" b="0" i="0" u="none" strike="noStrike" kern="1200" baseline="0" dirty="0" smtClean="0">
              <a:solidFill>
                <a:schemeClr val="tx1"/>
              </a:solidFill>
              <a:latin typeface="Calibri" pitchFamily="34" charset="0"/>
              <a:ea typeface="宋体" pitchFamily="2" charset="-122"/>
              <a:cs typeface="+mn-cs"/>
            </a:endParaRPr>
          </a:p>
          <a:p>
            <a:r>
              <a:rPr lang="zh-CN" altLang="en-US" sz="1200" b="0" i="0" u="none" strike="noStrike" kern="1200" baseline="0" dirty="0" smtClean="0">
                <a:solidFill>
                  <a:schemeClr val="tx1"/>
                </a:solidFill>
                <a:latin typeface="Calibri" pitchFamily="34" charset="0"/>
                <a:ea typeface="宋体" pitchFamily="2" charset="-122"/>
                <a:cs typeface="+mn-cs"/>
              </a:rPr>
              <a:t>课外自学知识和技能对职位晋升最有帮助</a:t>
            </a: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6</a:t>
            </a:fld>
            <a:endParaRPr lang="zh-CN" altLang="en-US"/>
          </a:p>
        </p:txBody>
      </p:sp>
    </p:spTree>
    <p:extLst>
      <p:ext uri="{BB962C8B-B14F-4D97-AF65-F5344CB8AC3E}">
        <p14:creationId xmlns:p14="http://schemas.microsoft.com/office/powerpoint/2010/main" val="17889588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ln>
            <a:solidFill>
              <a:srgbClr val="000000"/>
            </a:solidFill>
            <a:miter lim="800000"/>
            <a:headEnd/>
            <a:tailEnd/>
          </a:ln>
        </p:spPr>
      </p:sp>
      <p:sp>
        <p:nvSpPr>
          <p:cNvPr id="399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399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214B91F0-3035-4CAF-B6F1-9386DE302F2A}" type="slidenum">
              <a:rPr lang="zh-CN" altLang="en-US" smtClean="0"/>
              <a:pPr eaLnBrk="1" hangingPunct="1"/>
              <a:t>45</a:t>
            </a:fld>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ln>
            <a:solidFill>
              <a:srgbClr val="000000"/>
            </a:solidFill>
            <a:miter lim="800000"/>
            <a:headEnd/>
            <a:tailEnd/>
          </a:ln>
        </p:spPr>
      </p:sp>
      <p:sp>
        <p:nvSpPr>
          <p:cNvPr id="4096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4096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2460C0DB-BE92-47DB-8369-F4C3D599E332}" type="slidenum">
              <a:rPr lang="zh-CN" altLang="en-US" smtClean="0"/>
              <a:pPr eaLnBrk="1" hangingPunct="1"/>
              <a:t>46</a:t>
            </a:fld>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47</a:t>
            </a:fld>
            <a:endParaRPr lang="zh-CN" altLang="en-US" smtClean="0">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48</a:t>
            </a:fld>
            <a:endParaRPr lang="zh-CN" altLang="en-US" smtClean="0">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49</a:t>
            </a:fld>
            <a:endParaRPr lang="zh-CN" altLang="en-US" smtClean="0">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50</a:t>
            </a:fld>
            <a:endParaRPr lang="zh-CN" altLang="en-US" smtClean="0">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51</a:t>
            </a:fld>
            <a:endParaRPr lang="zh-CN" altLang="en-US" smtClean="0">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52</a:t>
            </a:fld>
            <a:endParaRPr lang="zh-CN" altLang="en-US" smtClean="0">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53</a:t>
            </a:fld>
            <a:endParaRPr lang="zh-CN" altLang="en-US" smtClean="0">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54</a:t>
            </a:fld>
            <a:endParaRPr lang="zh-CN" alt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smtClean="0"/>
              <a:t>麦可思是专业的，唯一得到政府、学术界、商业机构和社会公众共同认可的，有良好公信力的第三方教育数据咨询和评估机构，专精于就业能力测量与评估，为</a:t>
            </a:r>
            <a:r>
              <a:rPr lang="zh-CN" altLang="en-US" dirty="0" smtClean="0">
                <a:hlinkClick r:id="rId3" action="ppaction://hlinkfile"/>
              </a:rPr>
              <a:t>中国</a:t>
            </a:r>
            <a:r>
              <a:rPr lang="zh-CN" altLang="en-US" dirty="0" smtClean="0"/>
              <a:t>各高校提供基于数据库的就业能力评估报告和教育咨询服务，帮助高校实现以就业为导向、以结果评价为依据的数据化管理。麦可思年度</a:t>
            </a:r>
            <a:r>
              <a:rPr lang="en-US" altLang="zh-CN" dirty="0" smtClean="0"/>
              <a:t>《</a:t>
            </a:r>
            <a:r>
              <a:rPr lang="zh-CN" altLang="en-US" dirty="0" smtClean="0"/>
              <a:t>中国大学生就业报告</a:t>
            </a:r>
            <a:r>
              <a:rPr lang="en-US" altLang="zh-CN" dirty="0" smtClean="0"/>
              <a:t>》</a:t>
            </a:r>
            <a:r>
              <a:rPr lang="zh-CN" altLang="en-US" dirty="0" smtClean="0"/>
              <a:t>（就业蓝皮书）为教育部、各省政府的教育主管部门、高等教育研究机构、</a:t>
            </a:r>
            <a:r>
              <a:rPr lang="zh-CN" altLang="en-US" dirty="0" smtClean="0">
                <a:hlinkClick r:id="rId4" action="ppaction://hlinkfile"/>
              </a:rPr>
              <a:t>清华大学</a:t>
            </a:r>
            <a:r>
              <a:rPr lang="zh-CN" altLang="en-US" dirty="0" smtClean="0"/>
              <a:t>等知名高校广泛参考和引用。</a:t>
            </a:r>
          </a:p>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7</a:t>
            </a:fld>
            <a:endParaRPr lang="zh-CN" altLang="en-US"/>
          </a:p>
        </p:txBody>
      </p:sp>
    </p:spTree>
    <p:extLst>
      <p:ext uri="{BB962C8B-B14F-4D97-AF65-F5344CB8AC3E}">
        <p14:creationId xmlns:p14="http://schemas.microsoft.com/office/powerpoint/2010/main" val="17889588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55</a:t>
            </a:fld>
            <a:endParaRPr lang="zh-CN" altLang="en-US" smtClean="0">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56</a:t>
            </a:fld>
            <a:endParaRPr lang="zh-CN" altLang="en-US" smtClean="0">
              <a:latin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57</a:t>
            </a:fld>
            <a:endParaRPr lang="zh-CN" altLang="en-US" smtClean="0">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ln>
        </p:spPr>
      </p:sp>
      <p:sp>
        <p:nvSpPr>
          <p:cNvPr id="15363" name="备注占位符 2"/>
          <p:cNvSpPr>
            <a:spLocks noGrp="1"/>
          </p:cNvSpPr>
          <p:nvPr>
            <p:ph type="body" idx="1"/>
          </p:nvPr>
        </p:nvSpPr>
        <p:spPr>
          <a:noFill/>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ln>
            <a:miter lim="800000"/>
            <a:headEnd/>
            <a:tailEnd/>
          </a:ln>
        </p:spPr>
        <p:txBody>
          <a:bodyPr/>
          <a:lstStyle/>
          <a:p>
            <a:fld id="{60B203C8-22DA-4C5C-B5B8-B6671BBD8A53}" type="slidenum">
              <a:rPr lang="zh-CN" altLang="en-US" smtClean="0">
                <a:latin typeface="Arial" charset="0"/>
              </a:rPr>
              <a:pPr/>
              <a:t>58</a:t>
            </a:fld>
            <a:endParaRPr lang="zh-CN" altLang="en-US" smtClean="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ln>
            <a:solidFill>
              <a:srgbClr val="000000"/>
            </a:solidFill>
            <a:miter lim="800000"/>
            <a:headEnd/>
            <a:tailEnd/>
          </a:ln>
        </p:spPr>
      </p:sp>
      <p:sp>
        <p:nvSpPr>
          <p:cNvPr id="1741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741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7348B33E-9300-4159-8C15-7B5B4C6C9292}" type="slidenum">
              <a:rPr lang="zh-CN" altLang="en-US" smtClean="0"/>
              <a:pPr eaLnBrk="1" hangingPunct="1"/>
              <a:t>62</a:t>
            </a:fld>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a:ln>
            <a:solidFill>
              <a:srgbClr val="000000"/>
            </a:solidFill>
            <a:miter lim="800000"/>
            <a:headEnd/>
            <a:tailEnd/>
          </a:ln>
        </p:spPr>
      </p:sp>
      <p:sp>
        <p:nvSpPr>
          <p:cNvPr id="1843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843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8FC8A6E4-6D7F-4B1D-8AFA-A4A6D7728A6B}" type="slidenum">
              <a:rPr lang="zh-CN" altLang="en-US" smtClean="0"/>
              <a:pPr eaLnBrk="1" hangingPunct="1"/>
              <a:t>63</a:t>
            </a:fld>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solidFill>
            <a:miter lim="800000"/>
            <a:headEnd/>
            <a:tailEnd/>
          </a:ln>
        </p:spPr>
      </p:sp>
      <p:sp>
        <p:nvSpPr>
          <p:cNvPr id="1433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43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247F2697-B668-4795-B563-9A69464DD342}" type="slidenum">
              <a:rPr lang="zh-CN" altLang="en-US" smtClean="0"/>
              <a:pPr eaLnBrk="1" hangingPunct="1"/>
              <a:t>70</a:t>
            </a:fld>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solidFill>
            <a:miter lim="800000"/>
            <a:headEnd/>
            <a:tailEnd/>
          </a:ln>
        </p:spPr>
      </p:sp>
      <p:sp>
        <p:nvSpPr>
          <p:cNvPr id="1536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536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485874FD-AB85-4CA5-9980-3E697AF553C9}" type="slidenum">
              <a:rPr lang="zh-CN" altLang="en-US" smtClean="0"/>
              <a:pPr eaLnBrk="1" hangingPunct="1"/>
              <a:t>71</a:t>
            </a:fld>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a:ln>
            <a:solidFill>
              <a:srgbClr val="000000"/>
            </a:solidFill>
            <a:miter lim="800000"/>
            <a:headEnd/>
            <a:tailEnd/>
          </a:ln>
        </p:spPr>
      </p:sp>
      <p:sp>
        <p:nvSpPr>
          <p:cNvPr id="1638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638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22952428-FACB-4DA5-8EEB-30FE5406A816}" type="slidenum">
              <a:rPr lang="zh-CN" altLang="en-US" smtClean="0"/>
              <a:pPr eaLnBrk="1" hangingPunct="1"/>
              <a:t>72</a:t>
            </a:fld>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ln>
            <a:solidFill>
              <a:srgbClr val="000000"/>
            </a:solidFill>
            <a:miter lim="800000"/>
            <a:headEnd/>
            <a:tailEnd/>
          </a:ln>
        </p:spPr>
      </p:sp>
      <p:sp>
        <p:nvSpPr>
          <p:cNvPr id="1741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741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4DE6CBF7-9A8B-41B7-B39F-C91E726636F3}" type="slidenum">
              <a:rPr lang="zh-CN" altLang="en-US" smtClean="0"/>
              <a:pPr eaLnBrk="1" hangingPunct="1"/>
              <a:t>73</a:t>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smtClean="0"/>
              <a:t>麦可思是专业的，唯一得到政府、学术界、商业机构和社会公众共同认可的，有良好公信力的第三方教育数据咨询和评估机构，专精于就业能力测量与评估，为</a:t>
            </a:r>
            <a:r>
              <a:rPr lang="zh-CN" altLang="en-US" dirty="0" smtClean="0">
                <a:hlinkClick r:id="rId3" action="ppaction://hlinkfile"/>
              </a:rPr>
              <a:t>中国</a:t>
            </a:r>
            <a:r>
              <a:rPr lang="zh-CN" altLang="en-US" dirty="0" smtClean="0"/>
              <a:t>各高校提供基于数据库的就业能力评估报告和教育咨询服务，帮助高校实现以就业为导向、以结果评价为依据的数据化管理。麦可思年度</a:t>
            </a:r>
            <a:r>
              <a:rPr lang="en-US" altLang="zh-CN" dirty="0" smtClean="0"/>
              <a:t>《</a:t>
            </a:r>
            <a:r>
              <a:rPr lang="zh-CN" altLang="en-US" dirty="0" smtClean="0"/>
              <a:t>中国大学生就业报告</a:t>
            </a:r>
            <a:r>
              <a:rPr lang="en-US" altLang="zh-CN" dirty="0" smtClean="0"/>
              <a:t>》</a:t>
            </a:r>
            <a:r>
              <a:rPr lang="zh-CN" altLang="en-US" dirty="0" smtClean="0"/>
              <a:t>（就业蓝皮书）为教育部、各省政府的教育主管部门、高等教育研究机构、</a:t>
            </a:r>
            <a:r>
              <a:rPr lang="zh-CN" altLang="en-US" dirty="0" smtClean="0">
                <a:hlinkClick r:id="rId4" action="ppaction://hlinkfile"/>
              </a:rPr>
              <a:t>清华大学</a:t>
            </a:r>
            <a:r>
              <a:rPr lang="zh-CN" altLang="en-US" dirty="0" smtClean="0"/>
              <a:t>等知名高校广泛参考和引用。</a:t>
            </a:r>
          </a:p>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8</a:t>
            </a:fld>
            <a:endParaRPr lang="zh-CN" altLang="en-US"/>
          </a:p>
        </p:txBody>
      </p:sp>
    </p:spTree>
    <p:extLst>
      <p:ext uri="{BB962C8B-B14F-4D97-AF65-F5344CB8AC3E}">
        <p14:creationId xmlns:p14="http://schemas.microsoft.com/office/powerpoint/2010/main" val="17889588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a:ln>
            <a:solidFill>
              <a:srgbClr val="000000"/>
            </a:solidFill>
            <a:miter lim="800000"/>
            <a:headEnd/>
            <a:tailEnd/>
          </a:ln>
        </p:spPr>
      </p:sp>
      <p:sp>
        <p:nvSpPr>
          <p:cNvPr id="1843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843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59C88BD-C85C-49BB-A6A9-FC47AB71D0FF}" type="slidenum">
              <a:rPr lang="zh-CN" altLang="en-US" smtClean="0"/>
              <a:pPr eaLnBrk="1" hangingPunct="1"/>
              <a:t>74</a:t>
            </a:fld>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89</a:t>
            </a:fld>
            <a:endParaRPr lang="zh-CN" altLang="en-US"/>
          </a:p>
        </p:txBody>
      </p:sp>
    </p:spTree>
    <p:extLst>
      <p:ext uri="{BB962C8B-B14F-4D97-AF65-F5344CB8AC3E}">
        <p14:creationId xmlns:p14="http://schemas.microsoft.com/office/powerpoint/2010/main" val="2131423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smtClean="0"/>
              <a:t>麦可思是专业的，唯一得到政府、学术界、商业机构和社会公众共同认可的，有良好公信力的第三方教育数据咨询和评估机构，专精于就业能力测量与评估，为</a:t>
            </a:r>
            <a:r>
              <a:rPr lang="zh-CN" altLang="en-US" dirty="0" smtClean="0">
                <a:hlinkClick r:id="rId3" action="ppaction://hlinkfile"/>
              </a:rPr>
              <a:t>中国</a:t>
            </a:r>
            <a:r>
              <a:rPr lang="zh-CN" altLang="en-US" dirty="0" smtClean="0"/>
              <a:t>各高校提供基于数据库的就业能力评估报告和教育咨询服务，帮助高校实现以就业为导向、以结果评价为依据的数据化管理。麦可思年度</a:t>
            </a:r>
            <a:r>
              <a:rPr lang="en-US" altLang="zh-CN" dirty="0" smtClean="0"/>
              <a:t>《</a:t>
            </a:r>
            <a:r>
              <a:rPr lang="zh-CN" altLang="en-US" dirty="0" smtClean="0"/>
              <a:t>中国大学生就业报告</a:t>
            </a:r>
            <a:r>
              <a:rPr lang="en-US" altLang="zh-CN" dirty="0" smtClean="0"/>
              <a:t>》</a:t>
            </a:r>
            <a:r>
              <a:rPr lang="zh-CN" altLang="en-US" dirty="0" smtClean="0"/>
              <a:t>（就业蓝皮书）为教育部、各省政府的教育主管部门、高等教育研究机构、</a:t>
            </a:r>
            <a:r>
              <a:rPr lang="zh-CN" altLang="en-US" dirty="0" smtClean="0">
                <a:hlinkClick r:id="rId4" action="ppaction://hlinkfile"/>
              </a:rPr>
              <a:t>清华大学</a:t>
            </a:r>
            <a:r>
              <a:rPr lang="zh-CN" altLang="en-US" dirty="0" smtClean="0"/>
              <a:t>等知名高校广泛参考和引用。</a:t>
            </a:r>
          </a:p>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9</a:t>
            </a:fld>
            <a:endParaRPr lang="zh-CN" altLang="en-US"/>
          </a:p>
        </p:txBody>
      </p:sp>
    </p:spTree>
    <p:extLst>
      <p:ext uri="{BB962C8B-B14F-4D97-AF65-F5344CB8AC3E}">
        <p14:creationId xmlns:p14="http://schemas.microsoft.com/office/powerpoint/2010/main" val="1788958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Calibri" pitchFamily="34" charset="0"/>
                <a:ea typeface="宋体" pitchFamily="2" charset="-122"/>
                <a:cs typeface="+mn-cs"/>
              </a:rPr>
              <a:t>只要有一个真实的职业环境，就无形中为我们提供了学习的机会，这些机会来自于同事、领导、客户、供应商、业务往来单位、行政行业管理部门，还可以包括互联网、案例记录等等。只要有一颗善于学习的心，我相信你一定会很快在职场中脱颖而出！</a:t>
            </a:r>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11</a:t>
            </a:fld>
            <a:endParaRPr lang="zh-CN" altLang="en-US"/>
          </a:p>
        </p:txBody>
      </p:sp>
    </p:spTree>
    <p:extLst>
      <p:ext uri="{BB962C8B-B14F-4D97-AF65-F5344CB8AC3E}">
        <p14:creationId xmlns:p14="http://schemas.microsoft.com/office/powerpoint/2010/main" val="4276146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effectLst/>
                <a:latin typeface="Calibri" pitchFamily="34" charset="0"/>
                <a:ea typeface="宋体" pitchFamily="2" charset="-122"/>
                <a:cs typeface="+mn-cs"/>
              </a:rPr>
              <a:t>只要有一个真实的职业环境，就无形中为我们提供了学习的机会，这些机会来自于同事、领导、客户、供应商、业务往来单位、行政行业管理部门，还可以包括互联网、案例记录等等。只要有一颗善于学习的心，我相信你一定会很快在职场中脱颖而出！</a:t>
            </a:r>
            <a:endParaRPr lang="zh-CN" altLang="en-US" dirty="0" smtClean="0"/>
          </a:p>
          <a:p>
            <a:r>
              <a:rPr lang="zh-CN" altLang="en-US" dirty="0" smtClean="0"/>
              <a:t>我们的实训过程中也会安排相应的分享环节，让我们把实训过程中的体会和心得分享给大家</a:t>
            </a:r>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13</a:t>
            </a:fld>
            <a:endParaRPr lang="zh-CN" altLang="en-US"/>
          </a:p>
        </p:txBody>
      </p:sp>
    </p:spTree>
    <p:extLst>
      <p:ext uri="{BB962C8B-B14F-4D97-AF65-F5344CB8AC3E}">
        <p14:creationId xmlns:p14="http://schemas.microsoft.com/office/powerpoint/2010/main" val="2996867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1E96750-6303-4D90-8D9D-4BAAF3648488}" type="slidenum">
              <a:rPr lang="zh-CN" altLang="en-US" smtClean="0"/>
              <a:pPr>
                <a:defRPr/>
              </a:pPr>
              <a:t>16</a:t>
            </a:fld>
            <a:endParaRPr lang="zh-CN" altLang="en-US"/>
          </a:p>
        </p:txBody>
      </p:sp>
    </p:spTree>
    <p:extLst>
      <p:ext uri="{BB962C8B-B14F-4D97-AF65-F5344CB8AC3E}">
        <p14:creationId xmlns:p14="http://schemas.microsoft.com/office/powerpoint/2010/main" val="470877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83021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0763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33375" y="333375"/>
            <a:ext cx="6038850" cy="4572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752600"/>
            <a:ext cx="4000500" cy="46482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0100" y="1752600"/>
            <a:ext cx="4000500" cy="46482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381000" y="6461125"/>
            <a:ext cx="1219200" cy="244475"/>
          </a:xfrm>
          <a:prstGeom prst="rect">
            <a:avLst/>
          </a:prstGeom>
        </p:spPr>
        <p:txBody>
          <a:bodyPr/>
          <a:lstStyle>
            <a:lvl1pPr>
              <a:defRPr>
                <a:latin typeface="Arial" charset="0"/>
                <a:ea typeface="宋体" pitchFamily="2" charset="-122"/>
              </a:defRPr>
            </a:lvl1pPr>
          </a:lstStyle>
          <a:p>
            <a:pPr>
              <a:defRPr/>
            </a:pPr>
            <a:endParaRPr lang="en-US" altLang="zh-CN"/>
          </a:p>
        </p:txBody>
      </p:sp>
      <p:sp>
        <p:nvSpPr>
          <p:cNvPr id="6" name="灯片编号占位符 5"/>
          <p:cNvSpPr>
            <a:spLocks noGrp="1"/>
          </p:cNvSpPr>
          <p:nvPr>
            <p:ph type="sldNum" sz="quarter" idx="11"/>
          </p:nvPr>
        </p:nvSpPr>
        <p:spPr>
          <a:xfrm>
            <a:off x="4114800" y="6461125"/>
            <a:ext cx="1295400" cy="244475"/>
          </a:xfrm>
          <a:prstGeom prst="rect">
            <a:avLst/>
          </a:prstGeom>
        </p:spPr>
        <p:txBody>
          <a:bodyPr/>
          <a:lstStyle>
            <a:lvl1pPr>
              <a:defRPr>
                <a:latin typeface="Arial" charset="0"/>
                <a:ea typeface="宋体" pitchFamily="2" charset="-122"/>
              </a:defRPr>
            </a:lvl1pPr>
          </a:lstStyle>
          <a:p>
            <a:pPr>
              <a:defRPr/>
            </a:pPr>
            <a:fld id="{38B18527-8F80-4936-AE5F-3DBD4A935F64}" type="slidenum">
              <a:rPr lang="en-US" altLang="zh-CN"/>
              <a:pPr>
                <a:defRPr/>
              </a:pPr>
              <a:t>‹#›</a:t>
            </a:fld>
            <a:endParaRPr lang="en-US" altLang="zh-CN" dirty="0"/>
          </a:p>
        </p:txBody>
      </p:sp>
    </p:spTree>
    <p:extLst>
      <p:ext uri="{BB962C8B-B14F-4D97-AF65-F5344CB8AC3E}">
        <p14:creationId xmlns:p14="http://schemas.microsoft.com/office/powerpoint/2010/main" val="2272768923"/>
      </p:ext>
    </p:extLst>
  </p:cSld>
  <p:clrMapOvr>
    <a:masterClrMapping/>
  </p:clrMapOvr>
  <p:transition xmlns:p14="http://schemas.microsoft.com/office/powerpoint/2010/main" spd="med">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28600" y="152400"/>
            <a:ext cx="7010400" cy="585788"/>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62000" y="1143000"/>
            <a:ext cx="7239000" cy="32004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86660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3711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6909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4.png"/><Relationship Id="rId7" Type="http://schemas.openxmlformats.org/officeDocument/2006/relationships/image" Target="../media/image5.png"/><Relationship Id="rId1" Type="http://schemas.openxmlformats.org/officeDocument/2006/relationships/slideLayout" Target="../slideLayouts/slideLayout3.xml"/><Relationship Id="rId2"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theme" Target="../theme/theme3.xml"/><Relationship Id="rId5" Type="http://schemas.openxmlformats.org/officeDocument/2006/relationships/image" Target="../media/image6.jpeg"/><Relationship Id="rId6" Type="http://schemas.openxmlformats.org/officeDocument/2006/relationships/image" Target="../media/image7.png"/><Relationship Id="rId7" Type="http://schemas.openxmlformats.org/officeDocument/2006/relationships/image" Target="../media/image8.png"/><Relationship Id="rId1" Type="http://schemas.openxmlformats.org/officeDocument/2006/relationships/slideLayout" Target="../slideLayouts/slideLayout5.xml"/><Relationship Id="rId2"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theme" Target="../theme/theme4.xml"/><Relationship Id="rId3" Type="http://schemas.openxmlformats.org/officeDocument/2006/relationships/image" Target="../media/image9.jpe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slideLayout" Target="../slideLayouts/slideLayout13.xml"/><Relationship Id="rId6" Type="http://schemas.openxmlformats.org/officeDocument/2006/relationships/theme" Target="../theme/theme5.xml"/><Relationship Id="rId7" Type="http://schemas.openxmlformats.org/officeDocument/2006/relationships/image" Target="../media/image6.jpeg"/><Relationship Id="rId8" Type="http://schemas.openxmlformats.org/officeDocument/2006/relationships/image" Target="../media/image7.png"/><Relationship Id="rId9" Type="http://schemas.openxmlformats.org/officeDocument/2006/relationships/image" Target="../media/image8.png"/><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 1"/>
          <p:cNvSpPr txBox="1">
            <a:spLocks/>
          </p:cNvSpPr>
          <p:nvPr userDrawn="1"/>
        </p:nvSpPr>
        <p:spPr bwMode="auto">
          <a:xfrm>
            <a:off x="457200" y="4572000"/>
            <a:ext cx="8229600" cy="792163"/>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4000" smtClean="0">
                <a:solidFill>
                  <a:srgbClr val="C00000"/>
                </a:solidFill>
                <a:latin typeface="Calibri" pitchFamily="34" charset="0"/>
                <a:ea typeface="微软雅黑" pitchFamily="34" charset="-122"/>
              </a:rPr>
              <a:t>单击此处编辑母版标题样式</a:t>
            </a:r>
          </a:p>
        </p:txBody>
      </p:sp>
      <p:pic>
        <p:nvPicPr>
          <p:cNvPr id="2051" name="图片 6" descr="1-1.jpg"/>
          <p:cNvPicPr>
            <a:picLocks noChangeAspect="1"/>
          </p:cNvPicPr>
          <p:nvPr userDrawn="1"/>
        </p:nvPicPr>
        <p:blipFill>
          <a:blip r:embed="rId4"/>
          <a:srcRect/>
          <a:stretch>
            <a:fillRect/>
          </a:stretch>
        </p:blipFill>
        <p:spPr bwMode="auto">
          <a:xfrm>
            <a:off x="-76200" y="-85725"/>
            <a:ext cx="9220200" cy="6943725"/>
          </a:xfrm>
          <a:prstGeom prst="rect">
            <a:avLst/>
          </a:prstGeom>
          <a:noFill/>
          <a:ln w="9525">
            <a:noFill/>
            <a:miter lim="800000"/>
            <a:headEnd/>
            <a:tailEnd/>
          </a:ln>
        </p:spPr>
      </p:pic>
      <p:sp>
        <p:nvSpPr>
          <p:cNvPr id="1028" name="标题占位符 7"/>
          <p:cNvSpPr txBox="1">
            <a:spLocks/>
          </p:cNvSpPr>
          <p:nvPr userDrawn="1"/>
        </p:nvSpPr>
        <p:spPr bwMode="auto">
          <a:xfrm>
            <a:off x="533400" y="4724400"/>
            <a:ext cx="8229600" cy="1143000"/>
          </a:xfrm>
          <a:prstGeom prst="rect">
            <a:avLst/>
          </a:prstGeom>
          <a:noFill/>
          <a:ln>
            <a:noFill/>
          </a:ln>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endParaRPr lang="zh-CN" altLang="en-US" sz="4000" smtClean="0">
              <a:solidFill>
                <a:srgbClr val="C00000"/>
              </a:solidFill>
              <a:latin typeface="Calibri" pitchFamily="34" charset="0"/>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Lst>
  <p:txStyles>
    <p:titleStyle>
      <a:lvl1pPr algn="ctr" rtl="0" eaLnBrk="0" fontAlgn="base" hangingPunct="0">
        <a:spcBef>
          <a:spcPct val="0"/>
        </a:spcBef>
        <a:spcAft>
          <a:spcPct val="0"/>
        </a:spcAft>
        <a:defRPr sz="4000">
          <a:solidFill>
            <a:srgbClr val="C00000"/>
          </a:solidFill>
          <a:latin typeface="+mj-lt"/>
          <a:ea typeface="+mj-ea"/>
          <a:cs typeface="+mj-cs"/>
        </a:defRPr>
      </a:lvl1pPr>
      <a:lvl2pPr algn="ctr" rtl="0" eaLnBrk="0" fontAlgn="base" hangingPunct="0">
        <a:spcBef>
          <a:spcPct val="0"/>
        </a:spcBef>
        <a:spcAft>
          <a:spcPct val="0"/>
        </a:spcAft>
        <a:defRPr sz="4000">
          <a:solidFill>
            <a:srgbClr val="C00000"/>
          </a:solidFill>
          <a:latin typeface="Calibri" pitchFamily="34" charset="0"/>
          <a:ea typeface="微软雅黑" pitchFamily="34" charset="-122"/>
        </a:defRPr>
      </a:lvl2pPr>
      <a:lvl3pPr algn="ctr" rtl="0" eaLnBrk="0" fontAlgn="base" hangingPunct="0">
        <a:spcBef>
          <a:spcPct val="0"/>
        </a:spcBef>
        <a:spcAft>
          <a:spcPct val="0"/>
        </a:spcAft>
        <a:defRPr sz="4000">
          <a:solidFill>
            <a:srgbClr val="C00000"/>
          </a:solidFill>
          <a:latin typeface="Calibri" pitchFamily="34" charset="0"/>
          <a:ea typeface="微软雅黑" pitchFamily="34" charset="-122"/>
        </a:defRPr>
      </a:lvl3pPr>
      <a:lvl4pPr algn="ctr" rtl="0" eaLnBrk="0" fontAlgn="base" hangingPunct="0">
        <a:spcBef>
          <a:spcPct val="0"/>
        </a:spcBef>
        <a:spcAft>
          <a:spcPct val="0"/>
        </a:spcAft>
        <a:defRPr sz="4000">
          <a:solidFill>
            <a:srgbClr val="C00000"/>
          </a:solidFill>
          <a:latin typeface="Calibri" pitchFamily="34" charset="0"/>
          <a:ea typeface="微软雅黑" pitchFamily="34" charset="-122"/>
        </a:defRPr>
      </a:lvl4pPr>
      <a:lvl5pPr algn="ctr" rtl="0" eaLnBrk="0" fontAlgn="base" hangingPunct="0">
        <a:spcBef>
          <a:spcPct val="0"/>
        </a:spcBef>
        <a:spcAft>
          <a:spcPct val="0"/>
        </a:spcAft>
        <a:defRPr sz="4000">
          <a:solidFill>
            <a:srgbClr val="C00000"/>
          </a:solidFill>
          <a:latin typeface="Calibri" pitchFamily="34" charset="0"/>
          <a:ea typeface="微软雅黑" pitchFamily="34" charset="-122"/>
        </a:defRPr>
      </a:lvl5pPr>
      <a:lvl6pPr marL="457200" algn="ctr" rtl="0" eaLnBrk="0" fontAlgn="base" hangingPunct="0">
        <a:spcBef>
          <a:spcPct val="0"/>
        </a:spcBef>
        <a:spcAft>
          <a:spcPct val="0"/>
        </a:spcAft>
        <a:defRPr sz="4000">
          <a:solidFill>
            <a:srgbClr val="C00000"/>
          </a:solidFill>
          <a:latin typeface="Calibri" pitchFamily="34" charset="0"/>
          <a:ea typeface="微软雅黑" pitchFamily="34" charset="-122"/>
        </a:defRPr>
      </a:lvl6pPr>
      <a:lvl7pPr marL="914400" algn="ctr" rtl="0" eaLnBrk="0" fontAlgn="base" hangingPunct="0">
        <a:spcBef>
          <a:spcPct val="0"/>
        </a:spcBef>
        <a:spcAft>
          <a:spcPct val="0"/>
        </a:spcAft>
        <a:defRPr sz="4000">
          <a:solidFill>
            <a:srgbClr val="C00000"/>
          </a:solidFill>
          <a:latin typeface="Calibri" pitchFamily="34" charset="0"/>
          <a:ea typeface="微软雅黑" pitchFamily="34" charset="-122"/>
        </a:defRPr>
      </a:lvl7pPr>
      <a:lvl8pPr marL="1371600" algn="ctr" rtl="0" eaLnBrk="0" fontAlgn="base" hangingPunct="0">
        <a:spcBef>
          <a:spcPct val="0"/>
        </a:spcBef>
        <a:spcAft>
          <a:spcPct val="0"/>
        </a:spcAft>
        <a:defRPr sz="4000">
          <a:solidFill>
            <a:srgbClr val="C00000"/>
          </a:solidFill>
          <a:latin typeface="Calibri" pitchFamily="34" charset="0"/>
          <a:ea typeface="微软雅黑" pitchFamily="34" charset="-122"/>
        </a:defRPr>
      </a:lvl8pPr>
      <a:lvl9pPr marL="1828800" algn="ctr" rtl="0" eaLnBrk="0" fontAlgn="base" hangingPunct="0">
        <a:spcBef>
          <a:spcPct val="0"/>
        </a:spcBef>
        <a:spcAft>
          <a:spcPct val="0"/>
        </a:spcAft>
        <a:defRPr sz="4000">
          <a:solidFill>
            <a:srgbClr val="C00000"/>
          </a:solidFill>
          <a:latin typeface="Calibri" pitchFamily="34" charset="0"/>
          <a:ea typeface="微软雅黑" pitchFamily="34" charset="-122"/>
        </a:defRPr>
      </a:lvl9pPr>
    </p:titleStyle>
    <p:bodyStyle>
      <a:lvl1pPr marL="342900" indent="-342900" algn="ctr" rtl="0" eaLnBrk="0" fontAlgn="base" hangingPunct="0">
        <a:spcBef>
          <a:spcPct val="20000"/>
        </a:spcBef>
        <a:spcAft>
          <a:spcPct val="0"/>
        </a:spcAft>
        <a:buFont typeface="Arial" charset="0"/>
        <a:buChar char="•"/>
        <a:defRPr sz="3200">
          <a:solidFill>
            <a:srgbClr val="C00000"/>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宋体" pitchFamily="2" charset="-122"/>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图片 4" descr="1-1-1副本副本.jpg"/>
          <p:cNvPicPr>
            <a:picLocks noChangeAspect="1"/>
          </p:cNvPicPr>
          <p:nvPr userDrawn="1"/>
        </p:nvPicPr>
        <p:blipFill>
          <a:blip r:embed="rId4"/>
          <a:srcRect/>
          <a:stretch>
            <a:fillRect/>
          </a:stretch>
        </p:blipFill>
        <p:spPr bwMode="auto">
          <a:xfrm>
            <a:off x="0" y="-12700"/>
            <a:ext cx="9067800" cy="6858000"/>
          </a:xfrm>
          <a:prstGeom prst="rect">
            <a:avLst/>
          </a:prstGeom>
          <a:noFill/>
          <a:ln w="9525">
            <a:noFill/>
            <a:miter lim="800000"/>
            <a:headEnd/>
            <a:tailEnd/>
          </a:ln>
        </p:spPr>
      </p:pic>
      <p:sp>
        <p:nvSpPr>
          <p:cNvPr id="2051" name="文本占位符 2"/>
          <p:cNvSpPr>
            <a:spLocks noGrp="1" noChangeArrowheads="1"/>
          </p:cNvSpPr>
          <p:nvPr/>
        </p:nvSpPr>
        <p:spPr bwMode="auto">
          <a:xfrm>
            <a:off x="2971800" y="1600200"/>
            <a:ext cx="4192588" cy="4297363"/>
          </a:xfrm>
          <a:prstGeom prst="rect">
            <a:avLst/>
          </a:prstGeom>
          <a:noFill/>
          <a:ln w="9525">
            <a:noFill/>
            <a:miter lim="800000"/>
            <a:headEnd/>
            <a:tailEnd/>
          </a:ln>
        </p:spPr>
        <p:txBody>
          <a:bodyPr/>
          <a:lstStyle/>
          <a:p>
            <a:pPr eaLnBrk="0" hangingPunct="0">
              <a:lnSpc>
                <a:spcPct val="150000"/>
              </a:lnSpc>
              <a:spcBef>
                <a:spcPct val="20000"/>
              </a:spcBef>
              <a:buSzPct val="90000"/>
              <a:defRPr/>
            </a:pPr>
            <a:r>
              <a:rPr lang="zh-CN" altLang="en-US" sz="2800">
                <a:solidFill>
                  <a:srgbClr val="C00000"/>
                </a:solidFill>
                <a:latin typeface="Calibri" pitchFamily="34" charset="0"/>
                <a:ea typeface="微软雅黑" pitchFamily="34" charset="-122"/>
              </a:rPr>
              <a:t> </a:t>
            </a:r>
            <a:r>
              <a:rPr lang="en-US" altLang="zh-CN" sz="2800">
                <a:solidFill>
                  <a:srgbClr val="C00000"/>
                </a:solidFill>
                <a:latin typeface="Calibri" pitchFamily="34" charset="0"/>
                <a:ea typeface="微软雅黑" pitchFamily="34" charset="-122"/>
              </a:rPr>
              <a:t>  </a:t>
            </a:r>
            <a:endParaRPr lang="zh-CN" altLang="zh-CN" sz="2800">
              <a:solidFill>
                <a:srgbClr val="C00000"/>
              </a:solidFill>
              <a:latin typeface="Calibri" pitchFamily="34" charset="0"/>
              <a:ea typeface="微软雅黑" pitchFamily="34" charset="-122"/>
            </a:endParaRPr>
          </a:p>
          <a:p>
            <a:pPr eaLnBrk="0" hangingPunct="0">
              <a:lnSpc>
                <a:spcPct val="150000"/>
              </a:lnSpc>
              <a:defRPr/>
            </a:pPr>
            <a:endParaRPr lang="zh-CN" altLang="zh-CN" sz="2800">
              <a:solidFill>
                <a:srgbClr val="C00000"/>
              </a:solidFill>
              <a:latin typeface="Calibri" pitchFamily="34" charset="0"/>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微软雅黑" pitchFamily="34" charset="-122"/>
        </a:defRPr>
      </a:lvl2pPr>
      <a:lvl3pPr algn="l" rtl="0" eaLnBrk="0" fontAlgn="base" hangingPunct="0">
        <a:spcBef>
          <a:spcPct val="0"/>
        </a:spcBef>
        <a:spcAft>
          <a:spcPct val="0"/>
        </a:spcAft>
        <a:defRPr sz="2800">
          <a:solidFill>
            <a:srgbClr val="C00000"/>
          </a:solidFill>
          <a:latin typeface="Calibri" pitchFamily="34" charset="0"/>
          <a:ea typeface="微软雅黑" pitchFamily="34" charset="-122"/>
        </a:defRPr>
      </a:lvl3pPr>
      <a:lvl4pPr algn="l" rtl="0" eaLnBrk="0" fontAlgn="base" hangingPunct="0">
        <a:spcBef>
          <a:spcPct val="0"/>
        </a:spcBef>
        <a:spcAft>
          <a:spcPct val="0"/>
        </a:spcAft>
        <a:defRPr sz="2800">
          <a:solidFill>
            <a:srgbClr val="C00000"/>
          </a:solidFill>
          <a:latin typeface="Calibri" pitchFamily="34" charset="0"/>
          <a:ea typeface="微软雅黑" pitchFamily="34" charset="-122"/>
        </a:defRPr>
      </a:lvl4pPr>
      <a:lvl5pPr algn="l" rtl="0" eaLnBrk="0" fontAlgn="base" hangingPunct="0">
        <a:spcBef>
          <a:spcPct val="0"/>
        </a:spcBef>
        <a:spcAft>
          <a:spcPct val="0"/>
        </a:spcAft>
        <a:defRPr sz="2800">
          <a:solidFill>
            <a:srgbClr val="C00000"/>
          </a:solidFill>
          <a:latin typeface="Calibri" pitchFamily="34" charset="0"/>
          <a:ea typeface="微软雅黑" pitchFamily="34" charset="-122"/>
        </a:defRPr>
      </a:lvl5pPr>
      <a:lvl6pPr marL="457200" algn="l" rtl="0" eaLnBrk="0" fontAlgn="base" hangingPunct="0">
        <a:spcBef>
          <a:spcPct val="0"/>
        </a:spcBef>
        <a:spcAft>
          <a:spcPct val="0"/>
        </a:spcAft>
        <a:defRPr sz="2800">
          <a:solidFill>
            <a:srgbClr val="C00000"/>
          </a:solidFill>
          <a:latin typeface="Calibri" pitchFamily="34" charset="0"/>
          <a:ea typeface="微软雅黑" pitchFamily="34" charset="-122"/>
        </a:defRPr>
      </a:lvl6pPr>
      <a:lvl7pPr marL="914400" algn="l" rtl="0" eaLnBrk="0" fontAlgn="base" hangingPunct="0">
        <a:spcBef>
          <a:spcPct val="0"/>
        </a:spcBef>
        <a:spcAft>
          <a:spcPct val="0"/>
        </a:spcAft>
        <a:defRPr sz="2800">
          <a:solidFill>
            <a:srgbClr val="C00000"/>
          </a:solidFill>
          <a:latin typeface="Calibri" pitchFamily="34" charset="0"/>
          <a:ea typeface="微软雅黑" pitchFamily="34" charset="-122"/>
        </a:defRPr>
      </a:lvl7pPr>
      <a:lvl8pPr marL="1371600" algn="l" rtl="0" eaLnBrk="0" fontAlgn="base" hangingPunct="0">
        <a:spcBef>
          <a:spcPct val="0"/>
        </a:spcBef>
        <a:spcAft>
          <a:spcPct val="0"/>
        </a:spcAft>
        <a:defRPr sz="2800">
          <a:solidFill>
            <a:srgbClr val="C00000"/>
          </a:solidFill>
          <a:latin typeface="Calibri" pitchFamily="34" charset="0"/>
          <a:ea typeface="微软雅黑" pitchFamily="34" charset="-122"/>
        </a:defRPr>
      </a:lvl8pPr>
      <a:lvl9pPr marL="1828800" algn="l" rtl="0" eaLnBrk="0" fontAlgn="base" hangingPunct="0">
        <a:spcBef>
          <a:spcPct val="0"/>
        </a:spcBef>
        <a:spcAft>
          <a:spcPct val="0"/>
        </a:spcAft>
        <a:defRPr sz="2800">
          <a:solidFill>
            <a:srgbClr val="C00000"/>
          </a:solidFill>
          <a:latin typeface="Calibri" pitchFamily="34" charset="0"/>
          <a:ea typeface="微软雅黑" pitchFamily="34" charset="-122"/>
        </a:defRPr>
      </a:lvl9pPr>
    </p:titleStyle>
    <p:bodyStyle>
      <a:lvl1pPr marL="342900" indent="-342900" algn="l" rtl="0" eaLnBrk="0" fontAlgn="base" hangingPunct="0">
        <a:spcBef>
          <a:spcPct val="20000"/>
        </a:spcBef>
        <a:spcAft>
          <a:spcPct val="0"/>
        </a:spcAft>
        <a:buSzPct val="90000"/>
        <a:buBlip>
          <a:blip r:embed="rId5"/>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charset="0"/>
        <a:buBlip>
          <a:blip r:embed="rId6"/>
        </a:buBlip>
        <a:defRPr sz="20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charset="0"/>
        <a:buBlip>
          <a:blip r:embed="rId7"/>
        </a:buBlip>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图片 8" descr="1-1-2副本副本.jpg"/>
          <p:cNvPicPr>
            <a:picLocks noChangeAspect="1"/>
          </p:cNvPicPr>
          <p:nvPr userDrawn="1"/>
        </p:nvPicPr>
        <p:blipFill>
          <a:blip r:embed="rId5"/>
          <a:srcRect/>
          <a:stretch>
            <a:fillRect/>
          </a:stretch>
        </p:blipFill>
        <p:spPr bwMode="auto">
          <a:xfrm>
            <a:off x="0" y="0"/>
            <a:ext cx="9132888" cy="6858000"/>
          </a:xfrm>
          <a:prstGeom prst="rect">
            <a:avLst/>
          </a:prstGeom>
          <a:noFill/>
          <a:ln w="9525">
            <a:noFill/>
            <a:miter lim="800000"/>
            <a:headEnd/>
            <a:tailEnd/>
          </a:ln>
        </p:spPr>
      </p:pic>
      <p:sp>
        <p:nvSpPr>
          <p:cNvPr id="3075" name="标题 1"/>
          <p:cNvSpPr txBox="1">
            <a:spLocks/>
          </p:cNvSpPr>
          <p:nvPr userDrawn="1"/>
        </p:nvSpPr>
        <p:spPr bwMode="auto">
          <a:xfrm>
            <a:off x="1143000" y="76200"/>
            <a:ext cx="7010400" cy="585788"/>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endParaRPr lang="zh-CN" altLang="en-US" sz="2800" smtClean="0">
              <a:solidFill>
                <a:srgbClr val="C00000"/>
              </a:solidFill>
              <a:latin typeface="Calibri" pitchFamily="34" charset="0"/>
              <a:ea typeface="黑体" pitchFamily="2" charset="-122"/>
            </a:endParaRP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11" r:id="rId3"/>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2" charset="-122"/>
        </a:defRPr>
      </a:lvl2pPr>
      <a:lvl3pPr algn="l" rtl="0" eaLnBrk="0" fontAlgn="base" hangingPunct="0">
        <a:spcBef>
          <a:spcPct val="0"/>
        </a:spcBef>
        <a:spcAft>
          <a:spcPct val="0"/>
        </a:spcAft>
        <a:defRPr sz="2800">
          <a:solidFill>
            <a:srgbClr val="C00000"/>
          </a:solidFill>
          <a:latin typeface="Calibri" pitchFamily="34" charset="0"/>
          <a:ea typeface="黑体" pitchFamily="2" charset="-122"/>
        </a:defRPr>
      </a:lvl3pPr>
      <a:lvl4pPr algn="l" rtl="0" eaLnBrk="0" fontAlgn="base" hangingPunct="0">
        <a:spcBef>
          <a:spcPct val="0"/>
        </a:spcBef>
        <a:spcAft>
          <a:spcPct val="0"/>
        </a:spcAft>
        <a:defRPr sz="2800">
          <a:solidFill>
            <a:srgbClr val="C00000"/>
          </a:solidFill>
          <a:latin typeface="Calibri" pitchFamily="34" charset="0"/>
          <a:ea typeface="黑体" pitchFamily="2" charset="-122"/>
        </a:defRPr>
      </a:lvl4pPr>
      <a:lvl5pPr algn="l" rtl="0" eaLnBrk="0" fontAlgn="base" hangingPunct="0">
        <a:spcBef>
          <a:spcPct val="0"/>
        </a:spcBef>
        <a:spcAft>
          <a:spcPct val="0"/>
        </a:spcAft>
        <a:defRPr sz="2800">
          <a:solidFill>
            <a:srgbClr val="C00000"/>
          </a:solidFill>
          <a:latin typeface="Calibri" pitchFamily="34" charset="0"/>
          <a:ea typeface="黑体" pitchFamily="2" charset="-122"/>
        </a:defRPr>
      </a:lvl5pPr>
      <a:lvl6pPr marL="457200" algn="l" rtl="0" eaLnBrk="0" fontAlgn="base" hangingPunct="0">
        <a:spcBef>
          <a:spcPct val="0"/>
        </a:spcBef>
        <a:spcAft>
          <a:spcPct val="0"/>
        </a:spcAft>
        <a:defRPr sz="2800">
          <a:solidFill>
            <a:srgbClr val="C00000"/>
          </a:solidFill>
          <a:latin typeface="Calibri" pitchFamily="34" charset="0"/>
          <a:ea typeface="黑体" pitchFamily="2" charset="-122"/>
        </a:defRPr>
      </a:lvl6pPr>
      <a:lvl7pPr marL="914400" algn="l" rtl="0" eaLnBrk="0" fontAlgn="base" hangingPunct="0">
        <a:spcBef>
          <a:spcPct val="0"/>
        </a:spcBef>
        <a:spcAft>
          <a:spcPct val="0"/>
        </a:spcAft>
        <a:defRPr sz="2800">
          <a:solidFill>
            <a:srgbClr val="C00000"/>
          </a:solidFill>
          <a:latin typeface="Calibri" pitchFamily="34" charset="0"/>
          <a:ea typeface="黑体" pitchFamily="2" charset="-122"/>
        </a:defRPr>
      </a:lvl7pPr>
      <a:lvl8pPr marL="1371600" algn="l" rtl="0" eaLnBrk="0" fontAlgn="base" hangingPunct="0">
        <a:spcBef>
          <a:spcPct val="0"/>
        </a:spcBef>
        <a:spcAft>
          <a:spcPct val="0"/>
        </a:spcAft>
        <a:defRPr sz="2800">
          <a:solidFill>
            <a:srgbClr val="C00000"/>
          </a:solidFill>
          <a:latin typeface="Calibri" pitchFamily="34" charset="0"/>
          <a:ea typeface="黑体" pitchFamily="2" charset="-122"/>
        </a:defRPr>
      </a:lvl8pPr>
      <a:lvl9pPr marL="1828800" algn="l" rtl="0" eaLnBrk="0" fontAlgn="base" hangingPunct="0">
        <a:spcBef>
          <a:spcPct val="0"/>
        </a:spcBef>
        <a:spcAft>
          <a:spcPct val="0"/>
        </a:spcAft>
        <a:defRPr sz="2800">
          <a:solidFill>
            <a:srgbClr val="C00000"/>
          </a:solidFill>
          <a:latin typeface="Calibri" pitchFamily="34" charset="0"/>
          <a:ea typeface="黑体" pitchFamily="2" charset="-122"/>
        </a:defRPr>
      </a:lvl9pPr>
    </p:titleStyle>
    <p:bodyStyle>
      <a:lvl1pPr marL="342900" indent="-342900" algn="l" rtl="0" eaLnBrk="0" fontAlgn="base" hangingPunct="0">
        <a:spcBef>
          <a:spcPct val="20000"/>
        </a:spcBef>
        <a:spcAft>
          <a:spcPct val="0"/>
        </a:spcAft>
        <a:buSzPct val="90000"/>
        <a:buBlip>
          <a:blip r:embed="rId6"/>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7"/>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Blip>
          <a:blip r:embed="rId7"/>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图片 3" descr="图片1副本.jpg"/>
          <p:cNvPicPr>
            <a:picLocks noChangeAspect="1"/>
          </p:cNvPicPr>
          <p:nvPr userDrawn="1"/>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05" r:id="rId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图片 8" descr="1-1-2副本副本.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0"/>
            <a:ext cx="91328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标题 1"/>
          <p:cNvSpPr txBox="1">
            <a:spLocks/>
          </p:cNvSpPr>
          <p:nvPr userDrawn="1"/>
        </p:nvSpPr>
        <p:spPr bwMode="auto">
          <a:xfrm>
            <a:off x="1143000" y="76200"/>
            <a:ext cx="7010400" cy="585788"/>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endParaRPr lang="zh-CN" altLang="en-US" sz="2800" smtClean="0">
              <a:solidFill>
                <a:srgbClr val="C00000"/>
              </a:solidFill>
              <a:latin typeface="Calibri" pitchFamily="34" charset="0"/>
              <a:ea typeface="黑体" pitchFamily="2" charset="-122"/>
            </a:endParaRPr>
          </a:p>
        </p:txBody>
      </p:sp>
    </p:spTree>
    <p:extLst>
      <p:ext uri="{BB962C8B-B14F-4D97-AF65-F5344CB8AC3E}">
        <p14:creationId xmlns:p14="http://schemas.microsoft.com/office/powerpoint/2010/main" val="4238527395"/>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2" r:id="rId5"/>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2" charset="-122"/>
        </a:defRPr>
      </a:lvl2pPr>
      <a:lvl3pPr algn="l" rtl="0" eaLnBrk="0" fontAlgn="base" hangingPunct="0">
        <a:spcBef>
          <a:spcPct val="0"/>
        </a:spcBef>
        <a:spcAft>
          <a:spcPct val="0"/>
        </a:spcAft>
        <a:defRPr sz="2800">
          <a:solidFill>
            <a:srgbClr val="C00000"/>
          </a:solidFill>
          <a:latin typeface="Calibri" pitchFamily="34" charset="0"/>
          <a:ea typeface="黑体" pitchFamily="2" charset="-122"/>
        </a:defRPr>
      </a:lvl3pPr>
      <a:lvl4pPr algn="l" rtl="0" eaLnBrk="0" fontAlgn="base" hangingPunct="0">
        <a:spcBef>
          <a:spcPct val="0"/>
        </a:spcBef>
        <a:spcAft>
          <a:spcPct val="0"/>
        </a:spcAft>
        <a:defRPr sz="2800">
          <a:solidFill>
            <a:srgbClr val="C00000"/>
          </a:solidFill>
          <a:latin typeface="Calibri" pitchFamily="34" charset="0"/>
          <a:ea typeface="黑体" pitchFamily="2" charset="-122"/>
        </a:defRPr>
      </a:lvl4pPr>
      <a:lvl5pPr algn="l" rtl="0" eaLnBrk="0" fontAlgn="base" hangingPunct="0">
        <a:spcBef>
          <a:spcPct val="0"/>
        </a:spcBef>
        <a:spcAft>
          <a:spcPct val="0"/>
        </a:spcAft>
        <a:defRPr sz="2800">
          <a:solidFill>
            <a:srgbClr val="C00000"/>
          </a:solidFill>
          <a:latin typeface="Calibri" pitchFamily="34" charset="0"/>
          <a:ea typeface="黑体" pitchFamily="2" charset="-122"/>
        </a:defRPr>
      </a:lvl5pPr>
      <a:lvl6pPr marL="457200" algn="l" rtl="0" eaLnBrk="0" fontAlgn="base" hangingPunct="0">
        <a:spcBef>
          <a:spcPct val="0"/>
        </a:spcBef>
        <a:spcAft>
          <a:spcPct val="0"/>
        </a:spcAft>
        <a:defRPr sz="2800">
          <a:solidFill>
            <a:srgbClr val="C00000"/>
          </a:solidFill>
          <a:latin typeface="Calibri" pitchFamily="34" charset="0"/>
          <a:ea typeface="黑体" pitchFamily="2" charset="-122"/>
        </a:defRPr>
      </a:lvl6pPr>
      <a:lvl7pPr marL="914400" algn="l" rtl="0" eaLnBrk="0" fontAlgn="base" hangingPunct="0">
        <a:spcBef>
          <a:spcPct val="0"/>
        </a:spcBef>
        <a:spcAft>
          <a:spcPct val="0"/>
        </a:spcAft>
        <a:defRPr sz="2800">
          <a:solidFill>
            <a:srgbClr val="C00000"/>
          </a:solidFill>
          <a:latin typeface="Calibri" pitchFamily="34" charset="0"/>
          <a:ea typeface="黑体" pitchFamily="2" charset="-122"/>
        </a:defRPr>
      </a:lvl7pPr>
      <a:lvl8pPr marL="1371600" algn="l" rtl="0" eaLnBrk="0" fontAlgn="base" hangingPunct="0">
        <a:spcBef>
          <a:spcPct val="0"/>
        </a:spcBef>
        <a:spcAft>
          <a:spcPct val="0"/>
        </a:spcAft>
        <a:defRPr sz="2800">
          <a:solidFill>
            <a:srgbClr val="C00000"/>
          </a:solidFill>
          <a:latin typeface="Calibri" pitchFamily="34" charset="0"/>
          <a:ea typeface="黑体" pitchFamily="2" charset="-122"/>
        </a:defRPr>
      </a:lvl8pPr>
      <a:lvl9pPr marL="1828800" algn="l" rtl="0" eaLnBrk="0" fontAlgn="base" hangingPunct="0">
        <a:spcBef>
          <a:spcPct val="0"/>
        </a:spcBef>
        <a:spcAft>
          <a:spcPct val="0"/>
        </a:spcAft>
        <a:defRPr sz="2800">
          <a:solidFill>
            <a:srgbClr val="C00000"/>
          </a:solidFill>
          <a:latin typeface="Calibri" pitchFamily="34" charset="0"/>
          <a:ea typeface="黑体" pitchFamily="2" charset="-122"/>
        </a:defRPr>
      </a:lvl9pPr>
    </p:titleStyle>
    <p:bodyStyle>
      <a:lvl1pPr marL="342900" indent="-342900" algn="l" rtl="0" eaLnBrk="0" fontAlgn="base" hangingPunct="0">
        <a:spcBef>
          <a:spcPct val="20000"/>
        </a:spcBef>
        <a:spcAft>
          <a:spcPct val="0"/>
        </a:spcAft>
        <a:buSzPct val="90000"/>
        <a:buBlip>
          <a:blip r:embed="rId8"/>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9"/>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Blip>
          <a:blip r:embed="rId9"/>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0.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jpeg"/><Relationship Id="rId8" Type="http://schemas.openxmlformats.org/officeDocument/2006/relationships/image" Target="../media/image22.png"/><Relationship Id="rId9" Type="http://schemas.openxmlformats.org/officeDocument/2006/relationships/image" Target="../media/image23.png"/><Relationship Id="rId10" Type="http://schemas.openxmlformats.org/officeDocument/2006/relationships/image" Target="../media/image24.png"/><Relationship Id="rId11" Type="http://schemas.openxmlformats.org/officeDocument/2006/relationships/image" Target="../media/image25.jpeg"/><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png"/><Relationship Id="rId1" Type="http://schemas.openxmlformats.org/officeDocument/2006/relationships/slideLayout" Target="../slideLayouts/slideLayout5.xml"/><Relationship Id="rId2" Type="http://schemas.openxmlformats.org/officeDocument/2006/relationships/image" Target="../media/image3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oleObject1.bin"/><Relationship Id="rId5" Type="http://schemas.openxmlformats.org/officeDocument/2006/relationships/image" Target="../media/image38.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jpeg"/><Relationship Id="rId3" Type="http://schemas.openxmlformats.org/officeDocument/2006/relationships/image" Target="../media/image46.jpeg"/></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6.xml"/><Relationship Id="rId2" Type="http://schemas.openxmlformats.org/officeDocument/2006/relationships/diagramData" Target="../diagrams/data2.xml"/></Relationships>
</file>

<file path=ppt/slides/_rels/slide62.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49.jpeg"/><Relationship Id="rId6" Type="http://schemas.openxmlformats.org/officeDocument/2006/relationships/image" Target="../media/image50.jpeg"/><Relationship Id="rId7" Type="http://schemas.openxmlformats.org/officeDocument/2006/relationships/image" Target="../media/image51.jpeg"/><Relationship Id="rId8" Type="http://schemas.openxmlformats.org/officeDocument/2006/relationships/image" Target="../media/image52.jpeg"/><Relationship Id="rId9" Type="http://schemas.openxmlformats.org/officeDocument/2006/relationships/image" Target="../media/image53.png"/><Relationship Id="rId10" Type="http://schemas.openxmlformats.org/officeDocument/2006/relationships/image" Target="../media/image54.jpeg"/><Relationship Id="rId11" Type="http://schemas.openxmlformats.org/officeDocument/2006/relationships/image" Target="../media/image55.jpeg"/><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63.xml.rels><?xml version="1.0" encoding="UTF-8" standalone="yes"?>
<Relationships xmlns="http://schemas.openxmlformats.org/package/2006/relationships"><Relationship Id="rId11" Type="http://schemas.openxmlformats.org/officeDocument/2006/relationships/image" Target="../media/image63.png"/><Relationship Id="rId12" Type="http://schemas.openxmlformats.org/officeDocument/2006/relationships/image" Target="../media/image64.png"/><Relationship Id="rId1" Type="http://schemas.openxmlformats.org/officeDocument/2006/relationships/slideLayout" Target="../slideLayouts/slideLayout7.xml"/><Relationship Id="rId2" Type="http://schemas.openxmlformats.org/officeDocument/2006/relationships/notesSlide" Target="../notesSlides/notesSlide45.xml"/><Relationship Id="rId3" Type="http://schemas.openxmlformats.org/officeDocument/2006/relationships/image" Target="../media/image52.jpeg"/><Relationship Id="rId4" Type="http://schemas.openxmlformats.org/officeDocument/2006/relationships/image" Target="../media/image56.jpeg"/><Relationship Id="rId5" Type="http://schemas.openxmlformats.org/officeDocument/2006/relationships/image" Target="../media/image57.png"/><Relationship Id="rId6" Type="http://schemas.openxmlformats.org/officeDocument/2006/relationships/image" Target="../media/image58.png"/><Relationship Id="rId7" Type="http://schemas.openxmlformats.org/officeDocument/2006/relationships/image" Target="../media/image59.jpeg"/><Relationship Id="rId8" Type="http://schemas.openxmlformats.org/officeDocument/2006/relationships/image" Target="../media/image60.png"/><Relationship Id="rId9" Type="http://schemas.openxmlformats.org/officeDocument/2006/relationships/image" Target="../media/image61.png"/><Relationship Id="rId10" Type="http://schemas.openxmlformats.org/officeDocument/2006/relationships/image" Target="../media/image6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 Id="rId3" Type="http://schemas.openxmlformats.org/officeDocument/2006/relationships/chart" Target="../charts/char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package" Target="../embeddings/Microsoft_Excel____1.xlsx"/><Relationship Id="rId4" Type="http://schemas.openxmlformats.org/officeDocument/2006/relationships/image" Target="../media/image65.emf"/><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chart" Target="../charts/char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6.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7.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0.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9.png"/><Relationship Id="rId3" Type="http://schemas.openxmlformats.org/officeDocument/2006/relationships/image" Target="../media/image70.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1.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2.jpeg"/><Relationship Id="rId3" Type="http://schemas.openxmlformats.org/officeDocument/2006/relationships/image" Target="../media/image73.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jpeg"/><Relationship Id="rId3" Type="http://schemas.openxmlformats.org/officeDocument/2006/relationships/image" Target="../media/image75.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6.jpeg"/><Relationship Id="rId3" Type="http://schemas.openxmlformats.org/officeDocument/2006/relationships/image" Target="../media/image77.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hyperlink" Target="..%5C2.VBSE%E8%B4%A2%E5%8A%A1%E7%89%881.0%E6%8E%88%E8%AF%BE%E6%89%80%E7%94%A8%E8%A1%A8%E6%A0%BC%5C3.%E6%9C%9F%E5%88%9D%E5%BB%BA%E8%B4%A6%E6%95%B0%E6%8D%AE.xlsx"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4"/>
          <p:cNvSpPr>
            <a:spLocks noGrp="1"/>
          </p:cNvSpPr>
          <p:nvPr>
            <p:ph type="title" idx="4294967295"/>
          </p:nvPr>
        </p:nvSpPr>
        <p:spPr bwMode="auto">
          <a:xfrm>
            <a:off x="381000" y="5151371"/>
            <a:ext cx="8382000" cy="792163"/>
          </a:xfrm>
          <a:prstGeom prst="rect">
            <a:avLst/>
          </a:prstGeom>
          <a:noFill/>
          <a:ln>
            <a:miter lim="800000"/>
            <a:headEnd/>
            <a:tailEnd/>
          </a:ln>
        </p:spPr>
        <p:txBody>
          <a:bodyPr/>
          <a:lstStyle/>
          <a:p>
            <a:r>
              <a:rPr lang="zh-CN" altLang="zh-CN" dirty="0" smtClean="0">
                <a:latin typeface="+mn-ea"/>
                <a:ea typeface="+mn-ea"/>
              </a:rPr>
              <a:t>实习动员</a:t>
            </a:r>
            <a:endParaRPr lang="zh-CN" altLang="en-US" dirty="0" smtClean="0">
              <a:latin typeface="+mn-ea"/>
              <a:ea typeface="+mn-ea"/>
            </a:endParaRPr>
          </a:p>
        </p:txBody>
      </p:sp>
      <p:sp>
        <p:nvSpPr>
          <p:cNvPr id="3" name="标题 4"/>
          <p:cNvSpPr txBox="1">
            <a:spLocks/>
          </p:cNvSpPr>
          <p:nvPr/>
        </p:nvSpPr>
        <p:spPr bwMode="auto">
          <a:xfrm>
            <a:off x="457308" y="4160797"/>
            <a:ext cx="8229600" cy="792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0" fontAlgn="base" hangingPunct="0">
              <a:spcBef>
                <a:spcPct val="0"/>
              </a:spcBef>
              <a:spcAft>
                <a:spcPct val="0"/>
              </a:spcAft>
              <a:defRPr sz="4000">
                <a:solidFill>
                  <a:srgbClr val="C00000"/>
                </a:solidFill>
                <a:latin typeface="+mj-lt"/>
                <a:ea typeface="+mj-ea"/>
                <a:cs typeface="+mj-cs"/>
              </a:defRPr>
            </a:lvl1pPr>
            <a:lvl2pPr algn="ctr" rtl="0" eaLnBrk="0" fontAlgn="base" hangingPunct="0">
              <a:spcBef>
                <a:spcPct val="0"/>
              </a:spcBef>
              <a:spcAft>
                <a:spcPct val="0"/>
              </a:spcAft>
              <a:defRPr sz="4000">
                <a:solidFill>
                  <a:srgbClr val="C00000"/>
                </a:solidFill>
                <a:latin typeface="Calibri" pitchFamily="34" charset="0"/>
                <a:ea typeface="微软雅黑" pitchFamily="34" charset="-122"/>
              </a:defRPr>
            </a:lvl2pPr>
            <a:lvl3pPr algn="ctr" rtl="0" eaLnBrk="0" fontAlgn="base" hangingPunct="0">
              <a:spcBef>
                <a:spcPct val="0"/>
              </a:spcBef>
              <a:spcAft>
                <a:spcPct val="0"/>
              </a:spcAft>
              <a:defRPr sz="4000">
                <a:solidFill>
                  <a:srgbClr val="C00000"/>
                </a:solidFill>
                <a:latin typeface="Calibri" pitchFamily="34" charset="0"/>
                <a:ea typeface="微软雅黑" pitchFamily="34" charset="-122"/>
              </a:defRPr>
            </a:lvl3pPr>
            <a:lvl4pPr algn="ctr" rtl="0" eaLnBrk="0" fontAlgn="base" hangingPunct="0">
              <a:spcBef>
                <a:spcPct val="0"/>
              </a:spcBef>
              <a:spcAft>
                <a:spcPct val="0"/>
              </a:spcAft>
              <a:defRPr sz="4000">
                <a:solidFill>
                  <a:srgbClr val="C00000"/>
                </a:solidFill>
                <a:latin typeface="Calibri" pitchFamily="34" charset="0"/>
                <a:ea typeface="微软雅黑" pitchFamily="34" charset="-122"/>
              </a:defRPr>
            </a:lvl4pPr>
            <a:lvl5pPr algn="ctr" rtl="0" eaLnBrk="0" fontAlgn="base" hangingPunct="0">
              <a:spcBef>
                <a:spcPct val="0"/>
              </a:spcBef>
              <a:spcAft>
                <a:spcPct val="0"/>
              </a:spcAft>
              <a:defRPr sz="4000">
                <a:solidFill>
                  <a:srgbClr val="C00000"/>
                </a:solidFill>
                <a:latin typeface="Calibri" pitchFamily="34" charset="0"/>
                <a:ea typeface="微软雅黑" pitchFamily="34" charset="-122"/>
              </a:defRPr>
            </a:lvl5pPr>
            <a:lvl6pPr marL="457200" algn="ctr" rtl="0" eaLnBrk="0" fontAlgn="base" hangingPunct="0">
              <a:spcBef>
                <a:spcPct val="0"/>
              </a:spcBef>
              <a:spcAft>
                <a:spcPct val="0"/>
              </a:spcAft>
              <a:defRPr sz="4000">
                <a:solidFill>
                  <a:srgbClr val="C00000"/>
                </a:solidFill>
                <a:latin typeface="Calibri" pitchFamily="34" charset="0"/>
                <a:ea typeface="微软雅黑" pitchFamily="34" charset="-122"/>
              </a:defRPr>
            </a:lvl6pPr>
            <a:lvl7pPr marL="914400" algn="ctr" rtl="0" eaLnBrk="0" fontAlgn="base" hangingPunct="0">
              <a:spcBef>
                <a:spcPct val="0"/>
              </a:spcBef>
              <a:spcAft>
                <a:spcPct val="0"/>
              </a:spcAft>
              <a:defRPr sz="4000">
                <a:solidFill>
                  <a:srgbClr val="C00000"/>
                </a:solidFill>
                <a:latin typeface="Calibri" pitchFamily="34" charset="0"/>
                <a:ea typeface="微软雅黑" pitchFamily="34" charset="-122"/>
              </a:defRPr>
            </a:lvl7pPr>
            <a:lvl8pPr marL="1371600" algn="ctr" rtl="0" eaLnBrk="0" fontAlgn="base" hangingPunct="0">
              <a:spcBef>
                <a:spcPct val="0"/>
              </a:spcBef>
              <a:spcAft>
                <a:spcPct val="0"/>
              </a:spcAft>
              <a:defRPr sz="4000">
                <a:solidFill>
                  <a:srgbClr val="C00000"/>
                </a:solidFill>
                <a:latin typeface="Calibri" pitchFamily="34" charset="0"/>
                <a:ea typeface="微软雅黑" pitchFamily="34" charset="-122"/>
              </a:defRPr>
            </a:lvl8pPr>
            <a:lvl9pPr marL="1828800" algn="ctr" rtl="0" eaLnBrk="0" fontAlgn="base" hangingPunct="0">
              <a:spcBef>
                <a:spcPct val="0"/>
              </a:spcBef>
              <a:spcAft>
                <a:spcPct val="0"/>
              </a:spcAft>
              <a:defRPr sz="4000">
                <a:solidFill>
                  <a:srgbClr val="C00000"/>
                </a:solidFill>
                <a:latin typeface="Calibri" pitchFamily="34" charset="0"/>
                <a:ea typeface="微软雅黑" pitchFamily="34" charset="-122"/>
              </a:defRPr>
            </a:lvl9pPr>
          </a:lstStyle>
          <a:p>
            <a:r>
              <a:rPr lang="zh-CN" altLang="en-US" sz="5400" dirty="0" smtClean="0"/>
              <a:t>虚拟商业社会环境</a:t>
            </a:r>
            <a:endParaRPr lang="zh-CN" altLang="en-US" dirty="0" smtClean="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bwMode="auto">
          <a:xfrm>
            <a:off x="393700" y="762000"/>
            <a:ext cx="8445500" cy="3124188"/>
          </a:xfrm>
          <a:prstGeom prst="rect">
            <a:avLst/>
          </a:prstGeom>
          <a:noFill/>
          <a:ln>
            <a:noFill/>
            <a:miter lim="800000"/>
            <a:headEnd/>
            <a:tailEnd/>
          </a:ln>
          <a:effectLst>
            <a:glow rad="63500">
              <a:schemeClr val="accent1">
                <a:satMod val="175000"/>
                <a:alpha val="40000"/>
              </a:schemeClr>
            </a:glow>
          </a:effectLst>
        </p:spPr>
        <p:txBody>
          <a:bodyPr/>
          <a:lstStyle/>
          <a:p>
            <a:pPr>
              <a:defRPr/>
            </a:pPr>
            <a:r>
              <a:rPr lang="en-US" altLang="zh-CN" sz="4000" kern="0" dirty="0">
                <a:solidFill>
                  <a:srgbClr val="00B050"/>
                </a:solidFill>
                <a:latin typeface="+mn-ea"/>
                <a:ea typeface="+mn-ea"/>
              </a:rPr>
              <a:t>a.</a:t>
            </a:r>
            <a:r>
              <a:rPr lang="zh-CN" altLang="en-US" sz="3200" kern="0" dirty="0">
                <a:solidFill>
                  <a:srgbClr val="00B050"/>
                </a:solidFill>
                <a:latin typeface="+mn-ea"/>
                <a:ea typeface="+mn-ea"/>
              </a:rPr>
              <a:t>财经类专业的毕业生</a:t>
            </a:r>
            <a:r>
              <a:rPr lang="en-US" altLang="zh-CN" sz="3200" kern="0" dirty="0">
                <a:solidFill>
                  <a:srgbClr val="00B050"/>
                </a:solidFill>
                <a:latin typeface="+mn-ea"/>
                <a:ea typeface="+mn-ea"/>
              </a:rPr>
              <a:t>,</a:t>
            </a:r>
            <a:r>
              <a:rPr lang="zh-CN" altLang="en-US" sz="3200" kern="0" dirty="0">
                <a:solidFill>
                  <a:srgbClr val="00B050"/>
                </a:solidFill>
                <a:latin typeface="+mn-ea"/>
                <a:ea typeface="+mn-ea"/>
              </a:rPr>
              <a:t>难以找到实习单位</a:t>
            </a:r>
            <a:r>
              <a:rPr lang="en-US" altLang="zh-CN" sz="3200" kern="0" dirty="0">
                <a:solidFill>
                  <a:srgbClr val="00B050"/>
                </a:solidFill>
                <a:latin typeface="+mn-ea"/>
                <a:ea typeface="+mn-ea"/>
              </a:rPr>
              <a:t>,</a:t>
            </a:r>
            <a:r>
              <a:rPr lang="zh-CN" altLang="en-US" sz="3200" kern="0" dirty="0">
                <a:solidFill>
                  <a:srgbClr val="00B050"/>
                </a:solidFill>
                <a:latin typeface="+mn-ea"/>
                <a:ea typeface="+mn-ea"/>
              </a:rPr>
              <a:t>即使找到了也很难接触到实际财务</a:t>
            </a:r>
            <a:r>
              <a:rPr lang="zh-CN" altLang="en-US" sz="3200" kern="0" dirty="0" smtClean="0">
                <a:solidFill>
                  <a:srgbClr val="00B050"/>
                </a:solidFill>
                <a:latin typeface="+mn-ea"/>
                <a:ea typeface="+mn-ea"/>
              </a:rPr>
              <a:t>工作</a:t>
            </a:r>
            <a:endParaRPr lang="en-US" altLang="zh-CN" sz="3200" kern="0" dirty="0" smtClean="0">
              <a:solidFill>
                <a:srgbClr val="00B050"/>
              </a:solidFill>
              <a:latin typeface="+mn-ea"/>
              <a:ea typeface="+mn-ea"/>
            </a:endParaRPr>
          </a:p>
          <a:p>
            <a:pPr>
              <a:defRPr/>
            </a:pPr>
            <a:endParaRPr lang="zh-CN" altLang="en-US" sz="3200" kern="0" dirty="0">
              <a:solidFill>
                <a:srgbClr val="00B050"/>
              </a:solidFill>
              <a:latin typeface="+mn-ea"/>
              <a:ea typeface="+mn-ea"/>
            </a:endParaRPr>
          </a:p>
          <a:p>
            <a:pPr>
              <a:defRPr/>
            </a:pPr>
            <a:r>
              <a:rPr lang="en-US" altLang="zh-CN" sz="4000" kern="0" dirty="0">
                <a:solidFill>
                  <a:srgbClr val="00B050"/>
                </a:solidFill>
                <a:latin typeface="+mn-ea"/>
                <a:ea typeface="+mn-ea"/>
              </a:rPr>
              <a:t>b.</a:t>
            </a:r>
            <a:r>
              <a:rPr lang="zh-CN" altLang="en-US" sz="3200" kern="0" dirty="0">
                <a:solidFill>
                  <a:srgbClr val="00B050"/>
                </a:solidFill>
                <a:latin typeface="+mn-ea"/>
                <a:ea typeface="+mn-ea"/>
              </a:rPr>
              <a:t>跑龙套</a:t>
            </a:r>
            <a:r>
              <a:rPr lang="en-US" altLang="zh-CN" sz="3200" kern="0" dirty="0">
                <a:solidFill>
                  <a:srgbClr val="00B050"/>
                </a:solidFill>
                <a:latin typeface="+mn-ea"/>
                <a:ea typeface="+mn-ea"/>
              </a:rPr>
              <a:t>,</a:t>
            </a:r>
            <a:r>
              <a:rPr lang="zh-CN" altLang="en-US" sz="3200" kern="0" dirty="0">
                <a:solidFill>
                  <a:srgbClr val="00B050"/>
                </a:solidFill>
                <a:latin typeface="+mn-ea"/>
                <a:ea typeface="+mn-ea"/>
              </a:rPr>
              <a:t>表哥表妹</a:t>
            </a:r>
            <a:r>
              <a:rPr lang="en-US" altLang="zh-CN" sz="3200" kern="0" dirty="0">
                <a:solidFill>
                  <a:srgbClr val="00B050"/>
                </a:solidFill>
                <a:latin typeface="+mn-ea"/>
                <a:ea typeface="+mn-ea"/>
              </a:rPr>
              <a:t>,</a:t>
            </a:r>
            <a:r>
              <a:rPr lang="zh-CN" altLang="en-US" sz="3200" kern="0" dirty="0">
                <a:solidFill>
                  <a:srgbClr val="00B050"/>
                </a:solidFill>
                <a:latin typeface="+mn-ea"/>
                <a:ea typeface="+mn-ea"/>
              </a:rPr>
              <a:t>影帝影后</a:t>
            </a:r>
            <a:r>
              <a:rPr lang="en-US" altLang="zh-CN" sz="3200" kern="0" dirty="0">
                <a:solidFill>
                  <a:srgbClr val="00B050"/>
                </a:solidFill>
                <a:latin typeface="+mn-ea"/>
                <a:ea typeface="+mn-ea"/>
              </a:rPr>
              <a:t>,</a:t>
            </a:r>
            <a:r>
              <a:rPr lang="zh-CN" altLang="en-US" sz="3200" kern="0" dirty="0">
                <a:solidFill>
                  <a:srgbClr val="00B050"/>
                </a:solidFill>
                <a:latin typeface="+mn-ea"/>
                <a:ea typeface="+mn-ea"/>
              </a:rPr>
              <a:t>无法达到真正实习的效果</a:t>
            </a:r>
          </a:p>
          <a:p>
            <a:pPr>
              <a:defRPr/>
            </a:pPr>
            <a:endParaRPr lang="en-US" altLang="zh-CN" sz="3200" kern="0" dirty="0" smtClean="0">
              <a:solidFill>
                <a:srgbClr val="00B050"/>
              </a:solidFill>
              <a:latin typeface="+mn-ea"/>
              <a:ea typeface="+mn-ea"/>
            </a:endParaRPr>
          </a:p>
          <a:p>
            <a:pPr algn="ctr">
              <a:defRPr/>
            </a:pPr>
            <a:r>
              <a:rPr lang="en-US" altLang="zh-CN" sz="5400" kern="0" dirty="0">
                <a:solidFill>
                  <a:srgbClr val="00B050"/>
                </a:solidFill>
                <a:latin typeface="Calibri"/>
                <a:ea typeface="黑体"/>
              </a:rPr>
              <a:t/>
            </a:r>
            <a:br>
              <a:rPr lang="en-US" altLang="zh-CN" sz="5400" kern="0" dirty="0">
                <a:solidFill>
                  <a:srgbClr val="00B050"/>
                </a:solidFill>
                <a:latin typeface="Calibri"/>
                <a:ea typeface="黑体"/>
              </a:rPr>
            </a:br>
            <a:endParaRPr lang="en-US" altLang="zh-CN" sz="6600" b="1" kern="0" dirty="0">
              <a:solidFill>
                <a:srgbClr val="000000"/>
              </a:solidFill>
              <a:latin typeface="微软雅黑" pitchFamily="34" charset="-122"/>
              <a:ea typeface="微软雅黑" pitchFamily="34" charset="-122"/>
            </a:endParaRPr>
          </a:p>
        </p:txBody>
      </p:sp>
      <p:sp>
        <p:nvSpPr>
          <p:cNvPr id="9219" name="矩形 2"/>
          <p:cNvSpPr>
            <a:spLocks noChangeArrowheads="1"/>
          </p:cNvSpPr>
          <p:nvPr/>
        </p:nvSpPr>
        <p:spPr bwMode="auto">
          <a:xfrm>
            <a:off x="228600" y="2438400"/>
            <a:ext cx="891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solidFill>
                  <a:srgbClr val="000000"/>
                </a:solidFill>
                <a:latin typeface="微软雅黑" pitchFamily="34" charset="-122"/>
                <a:ea typeface="微软雅黑" pitchFamily="34" charset="-122"/>
              </a:rPr>
              <a:t> </a:t>
            </a:r>
            <a:endParaRPr lang="zh-CN" altLang="en-US" sz="2800" dirty="0" smtClean="0">
              <a:solidFill>
                <a:srgbClr val="000000"/>
              </a:solidFill>
              <a:ea typeface="宋体" charset="-122"/>
            </a:endParaRPr>
          </a:p>
        </p:txBody>
      </p:sp>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实训引入</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过去实习</a:t>
            </a:r>
            <a:endParaRPr lang="zh-CN" altLang="en-US" sz="2800" dirty="0">
              <a:solidFill>
                <a:srgbClr val="C00000"/>
              </a:solidFill>
              <a:latin typeface="微软雅黑" pitchFamily="34" charset="-122"/>
              <a:ea typeface="微软雅黑" pitchFamily="34" charset="-122"/>
            </a:endParaRPr>
          </a:p>
        </p:txBody>
      </p:sp>
      <p:pic>
        <p:nvPicPr>
          <p:cNvPr id="5" name="图片 4" descr="u=2155658232,1746437454&amp;fm=0&amp;gp=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92563" y="3725319"/>
            <a:ext cx="1447774" cy="160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15048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additive="base">
                                        <p:cTn id="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实训引入</a:t>
            </a:r>
            <a:r>
              <a:rPr lang="en-US" altLang="zh-CN" sz="2800" dirty="0" smtClean="0">
                <a:solidFill>
                  <a:srgbClr val="C00000"/>
                </a:solidFill>
                <a:latin typeface="微软雅黑" pitchFamily="34" charset="-122"/>
                <a:ea typeface="微软雅黑" pitchFamily="34" charset="-122"/>
              </a:rPr>
              <a:t>—</a:t>
            </a:r>
            <a:r>
              <a:rPr lang="zh-CN" altLang="en-US" sz="2800" dirty="0">
                <a:solidFill>
                  <a:srgbClr val="C00000"/>
                </a:solidFill>
                <a:latin typeface="微软雅黑" pitchFamily="34" charset="-122"/>
                <a:ea typeface="微软雅黑" pitchFamily="34" charset="-122"/>
              </a:rPr>
              <a:t>现在</a:t>
            </a:r>
            <a:r>
              <a:rPr lang="zh-CN" altLang="en-US" sz="2800" dirty="0" smtClean="0">
                <a:solidFill>
                  <a:srgbClr val="C00000"/>
                </a:solidFill>
                <a:latin typeface="微软雅黑" pitchFamily="34" charset="-122"/>
                <a:ea typeface="微软雅黑" pitchFamily="34" charset="-122"/>
              </a:rPr>
              <a:t>实习</a:t>
            </a:r>
            <a:endParaRPr lang="zh-CN" altLang="en-US" sz="2800" dirty="0">
              <a:solidFill>
                <a:srgbClr val="C00000"/>
              </a:solidFill>
              <a:latin typeface="微软雅黑" pitchFamily="34" charset="-122"/>
              <a:ea typeface="微软雅黑" pitchFamily="34" charset="-122"/>
            </a:endParaRPr>
          </a:p>
        </p:txBody>
      </p:sp>
      <p:sp>
        <p:nvSpPr>
          <p:cNvPr id="11" name="Text Box 9"/>
          <p:cNvSpPr txBox="1">
            <a:spLocks noChangeArrowheads="1"/>
          </p:cNvSpPr>
          <p:nvPr/>
        </p:nvSpPr>
        <p:spPr bwMode="gray">
          <a:xfrm>
            <a:off x="228714" y="1676446"/>
            <a:ext cx="1761784"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spcBef>
                <a:spcPct val="50000"/>
              </a:spcBef>
            </a:pPr>
            <a:r>
              <a:rPr lang="zh-CN" altLang="en-US" sz="1800" b="1" dirty="0" smtClean="0">
                <a:solidFill>
                  <a:srgbClr val="00B0F0"/>
                </a:solidFill>
                <a:latin typeface="微软雅黑" pitchFamily="34" charset="-122"/>
                <a:ea typeface="微软雅黑" pitchFamily="34" charset="-122"/>
              </a:rPr>
              <a:t>抽  取</a:t>
            </a:r>
            <a:endParaRPr lang="zh-CN" altLang="en-US" sz="1800" b="1" dirty="0">
              <a:solidFill>
                <a:srgbClr val="00B0F0"/>
              </a:solidFill>
              <a:latin typeface="微软雅黑" pitchFamily="34" charset="-122"/>
              <a:ea typeface="微软雅黑" pitchFamily="34" charset="-122"/>
            </a:endParaRPr>
          </a:p>
        </p:txBody>
      </p:sp>
      <p:sp>
        <p:nvSpPr>
          <p:cNvPr id="12" name="Text Box 7"/>
          <p:cNvSpPr txBox="1">
            <a:spLocks noChangeArrowheads="1"/>
          </p:cNvSpPr>
          <p:nvPr/>
        </p:nvSpPr>
        <p:spPr bwMode="auto">
          <a:xfrm>
            <a:off x="228714" y="2791784"/>
            <a:ext cx="1753875" cy="2185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285750" indent="-285750" eaLnBrk="1" hangingPunct="1">
              <a:lnSpc>
                <a:spcPct val="250000"/>
              </a:lnSpc>
              <a:spcBef>
                <a:spcPct val="50000"/>
              </a:spcBef>
              <a:buFont typeface="Arial" pitchFamily="34" charset="0"/>
              <a:buChar char="•"/>
              <a:defRPr sz="1600" b="1">
                <a:latin typeface="微软雅黑" pitchFamily="34" charset="-122"/>
                <a:ea typeface="微软雅黑" pitchFamily="34" charset="-122"/>
              </a:defRPr>
            </a:lvl1pPr>
            <a:lvl2pPr marL="742950" indent="-285750" eaLnBrk="0" hangingPunct="0">
              <a:defRPr sz="2000">
                <a:latin typeface="Calibri" pitchFamily="34" charset="0"/>
                <a:ea typeface="宋体" charset="-122"/>
              </a:defRPr>
            </a:lvl2pPr>
            <a:lvl3pPr marL="1143000" indent="-228600" eaLnBrk="0" hangingPunct="0">
              <a:defRPr sz="2000">
                <a:latin typeface="Calibri" pitchFamily="34" charset="0"/>
                <a:ea typeface="宋体" charset="-122"/>
              </a:defRPr>
            </a:lvl3pPr>
            <a:lvl4pPr marL="1600200" indent="-228600" eaLnBrk="0" hangingPunct="0">
              <a:defRPr sz="2000">
                <a:latin typeface="Calibri" pitchFamily="34" charset="0"/>
                <a:ea typeface="宋体" charset="-122"/>
              </a:defRPr>
            </a:lvl4pPr>
            <a:lvl5pPr eaLnBrk="0" hangingPunct="0">
              <a:defRPr sz="2000">
                <a:latin typeface="Calibri" pitchFamily="34" charset="0"/>
                <a:ea typeface="宋体" charset="-122"/>
              </a:defRPr>
            </a:lvl5pPr>
            <a:lvl6pPr marL="2514600" indent="-228600" defTabSz="1028700" eaLnBrk="0" fontAlgn="base" hangingPunct="0">
              <a:spcBef>
                <a:spcPct val="0"/>
              </a:spcBef>
              <a:spcAft>
                <a:spcPct val="0"/>
              </a:spcAft>
              <a:defRPr sz="2000">
                <a:latin typeface="Calibri" pitchFamily="34" charset="0"/>
                <a:ea typeface="宋体" charset="-122"/>
              </a:defRPr>
            </a:lvl6pPr>
            <a:lvl7pPr marL="2971800" indent="-228600" defTabSz="1028700" eaLnBrk="0" fontAlgn="base" hangingPunct="0">
              <a:spcBef>
                <a:spcPct val="0"/>
              </a:spcBef>
              <a:spcAft>
                <a:spcPct val="0"/>
              </a:spcAft>
              <a:defRPr sz="2000">
                <a:latin typeface="Calibri" pitchFamily="34" charset="0"/>
                <a:ea typeface="宋体" charset="-122"/>
              </a:defRPr>
            </a:lvl7pPr>
            <a:lvl8pPr marL="3429000" indent="-228600" defTabSz="1028700" eaLnBrk="0" fontAlgn="base" hangingPunct="0">
              <a:spcBef>
                <a:spcPct val="0"/>
              </a:spcBef>
              <a:spcAft>
                <a:spcPct val="0"/>
              </a:spcAft>
              <a:defRPr sz="2000">
                <a:latin typeface="Calibri" pitchFamily="34" charset="0"/>
                <a:ea typeface="宋体" charset="-122"/>
              </a:defRPr>
            </a:lvl8pPr>
            <a:lvl9pPr marL="3886200" indent="-228600" defTabSz="1028700" eaLnBrk="0" fontAlgn="base" hangingPunct="0">
              <a:spcBef>
                <a:spcPct val="0"/>
              </a:spcBef>
              <a:spcAft>
                <a:spcPct val="0"/>
              </a:spcAft>
              <a:defRPr sz="2000">
                <a:latin typeface="Calibri" pitchFamily="34" charset="0"/>
                <a:ea typeface="宋体" charset="-122"/>
              </a:defRPr>
            </a:lvl9pPr>
          </a:lstStyle>
          <a:p>
            <a:r>
              <a:rPr lang="zh-CN" altLang="en-US" dirty="0" smtClean="0"/>
              <a:t>不同组织形态 </a:t>
            </a:r>
            <a:endParaRPr lang="zh-CN" altLang="en-US" dirty="0"/>
          </a:p>
          <a:p>
            <a:r>
              <a:rPr lang="zh-CN" altLang="en-US" dirty="0"/>
              <a:t>典型特征</a:t>
            </a:r>
            <a:endParaRPr lang="en-US" altLang="zh-CN" dirty="0"/>
          </a:p>
          <a:p>
            <a:endParaRPr lang="zh-CN" altLang="en-US" dirty="0"/>
          </a:p>
        </p:txBody>
      </p:sp>
      <p:sp>
        <p:nvSpPr>
          <p:cNvPr id="19" name="矩形 18"/>
          <p:cNvSpPr/>
          <p:nvPr/>
        </p:nvSpPr>
        <p:spPr>
          <a:xfrm flipV="1">
            <a:off x="106602" y="1295456"/>
            <a:ext cx="9037398" cy="11429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20" name="TextBox 42"/>
          <p:cNvSpPr txBox="1">
            <a:spLocks noChangeArrowheads="1"/>
          </p:cNvSpPr>
          <p:nvPr/>
        </p:nvSpPr>
        <p:spPr bwMode="auto">
          <a:xfrm>
            <a:off x="6751229" y="1099921"/>
            <a:ext cx="1073123" cy="5193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dirty="0" smtClean="0">
                <a:solidFill>
                  <a:srgbClr val="00B0F0"/>
                </a:solidFill>
                <a:latin typeface="Impact" pitchFamily="34" charset="0"/>
              </a:rPr>
              <a:t>  </a:t>
            </a:r>
            <a:r>
              <a:rPr lang="en-US" altLang="zh-CN" sz="2700" dirty="0" smtClean="0">
                <a:solidFill>
                  <a:srgbClr val="92D050"/>
                </a:solidFill>
                <a:latin typeface="Impact" pitchFamily="34" charset="0"/>
              </a:rPr>
              <a:t>VBSE</a:t>
            </a:r>
            <a:endParaRPr lang="zh-CN" altLang="en-US" sz="2700" dirty="0">
              <a:solidFill>
                <a:srgbClr val="92D050"/>
              </a:solidFill>
              <a:latin typeface="Impact" pitchFamily="34" charset="0"/>
            </a:endParaRPr>
          </a:p>
        </p:txBody>
      </p:sp>
      <p:grpSp>
        <p:nvGrpSpPr>
          <p:cNvPr id="21" name="组合 12"/>
          <p:cNvGrpSpPr>
            <a:grpSpLocks/>
          </p:cNvGrpSpPr>
          <p:nvPr/>
        </p:nvGrpSpPr>
        <p:grpSpPr bwMode="auto">
          <a:xfrm>
            <a:off x="228714" y="2135234"/>
            <a:ext cx="1786235" cy="3994150"/>
            <a:chOff x="416496" y="2230269"/>
            <a:chExt cx="2295525" cy="3994868"/>
          </a:xfrm>
        </p:grpSpPr>
        <p:sp>
          <p:nvSpPr>
            <p:cNvPr id="22" name="AutoShape 18"/>
            <p:cNvSpPr>
              <a:spLocks noChangeArrowheads="1"/>
            </p:cNvSpPr>
            <p:nvPr/>
          </p:nvSpPr>
          <p:spPr bwMode="auto">
            <a:xfrm>
              <a:off x="416496" y="2373137"/>
              <a:ext cx="2295525" cy="3852000"/>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 name="AutoShape 19"/>
            <p:cNvSpPr>
              <a:spLocks noChangeArrowheads="1"/>
            </p:cNvSpPr>
            <p:nvPr/>
          </p:nvSpPr>
          <p:spPr bwMode="gray">
            <a:xfrm>
              <a:off x="632396" y="2230269"/>
              <a:ext cx="1863725" cy="287390"/>
            </a:xfrm>
            <a:prstGeom prst="roundRect">
              <a:avLst>
                <a:gd name="adj" fmla="val 50000"/>
              </a:avLst>
            </a:prstGeom>
            <a:solidFill>
              <a:srgbClr val="92D050"/>
            </a:solidFill>
            <a:ln w="9525">
              <a:noFill/>
              <a:round/>
              <a:headEnd/>
              <a:tailEnd/>
            </a:ln>
            <a:effectLst/>
          </p:spPr>
          <p:txBody>
            <a:bodyPr wrap="none" anchor="ctr"/>
            <a:lstStyle/>
            <a:p>
              <a:pPr fontAlgn="auto">
                <a:spcBef>
                  <a:spcPts val="0"/>
                </a:spcBef>
                <a:spcAft>
                  <a:spcPts val="0"/>
                </a:spcAft>
                <a:defRPr/>
              </a:pPr>
              <a:endParaRPr lang="zh-CN" altLang="en-US">
                <a:latin typeface="Arial" charset="0"/>
              </a:endParaRPr>
            </a:p>
          </p:txBody>
        </p:sp>
        <p:sp>
          <p:nvSpPr>
            <p:cNvPr id="24" name="AutoShape 20"/>
            <p:cNvSpPr>
              <a:spLocks noChangeArrowheads="1"/>
            </p:cNvSpPr>
            <p:nvPr/>
          </p:nvSpPr>
          <p:spPr bwMode="auto">
            <a:xfrm flipH="1">
              <a:off x="2316734" y="2301702"/>
              <a:ext cx="71438"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5" name="AutoShape 21"/>
            <p:cNvSpPr>
              <a:spLocks noChangeArrowheads="1"/>
            </p:cNvSpPr>
            <p:nvPr/>
          </p:nvSpPr>
          <p:spPr bwMode="auto">
            <a:xfrm flipH="1">
              <a:off x="733996" y="2301702"/>
              <a:ext cx="73025"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39" name="Rectangle 2"/>
          <p:cNvSpPr txBox="1">
            <a:spLocks noChangeArrowheads="1"/>
          </p:cNvSpPr>
          <p:nvPr/>
        </p:nvSpPr>
        <p:spPr bwMode="auto">
          <a:xfrm>
            <a:off x="304912" y="838256"/>
            <a:ext cx="8839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50000"/>
              </a:spcBef>
            </a:pPr>
            <a:r>
              <a:rPr lang="zh-CN" altLang="en-US" sz="2400" b="1" dirty="0">
                <a:solidFill>
                  <a:srgbClr val="00B0F0"/>
                </a:solidFill>
                <a:latin typeface="微软雅黑" pitchFamily="34" charset="-122"/>
                <a:ea typeface="微软雅黑" pitchFamily="34" charset="-122"/>
              </a:rPr>
              <a:t>现代社会由不同形态的组织通过相互间的业务往来联接在</a:t>
            </a:r>
            <a:r>
              <a:rPr lang="zh-CN" altLang="en-US" sz="2400" b="1" dirty="0" smtClean="0">
                <a:solidFill>
                  <a:srgbClr val="00B0F0"/>
                </a:solidFill>
                <a:latin typeface="微软雅黑" pitchFamily="34" charset="-122"/>
                <a:ea typeface="微软雅黑" pitchFamily="34" charset="-122"/>
              </a:rPr>
              <a:t>一起</a:t>
            </a:r>
            <a:endParaRPr lang="en-US" altLang="zh-CN" sz="2400" b="1" dirty="0">
              <a:solidFill>
                <a:srgbClr val="00B0F0"/>
              </a:solidFill>
              <a:latin typeface="微软雅黑" pitchFamily="34" charset="-122"/>
              <a:ea typeface="微软雅黑" pitchFamily="34" charset="-122"/>
            </a:endParaRPr>
          </a:p>
        </p:txBody>
      </p:sp>
      <p:sp>
        <p:nvSpPr>
          <p:cNvPr id="59" name="Text Box 9"/>
          <p:cNvSpPr txBox="1">
            <a:spLocks noChangeArrowheads="1"/>
          </p:cNvSpPr>
          <p:nvPr/>
        </p:nvSpPr>
        <p:spPr bwMode="gray">
          <a:xfrm>
            <a:off x="2480973" y="1642992"/>
            <a:ext cx="1761784"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spcBef>
                <a:spcPct val="50000"/>
              </a:spcBef>
            </a:pPr>
            <a:r>
              <a:rPr lang="zh-CN" altLang="en-US" sz="1800" b="1" dirty="0" smtClean="0">
                <a:solidFill>
                  <a:srgbClr val="00B0F0"/>
                </a:solidFill>
                <a:latin typeface="微软雅黑" pitchFamily="34" charset="-122"/>
                <a:ea typeface="微软雅黑" pitchFamily="34" charset="-122"/>
              </a:rPr>
              <a:t>置  身</a:t>
            </a:r>
            <a:endParaRPr lang="zh-CN" altLang="en-US" sz="1800" b="1" dirty="0">
              <a:solidFill>
                <a:srgbClr val="00B0F0"/>
              </a:solidFill>
              <a:latin typeface="微软雅黑" pitchFamily="34" charset="-122"/>
              <a:ea typeface="微软雅黑" pitchFamily="34" charset="-122"/>
            </a:endParaRPr>
          </a:p>
        </p:txBody>
      </p:sp>
      <p:sp>
        <p:nvSpPr>
          <p:cNvPr id="60" name="Text Box 7"/>
          <p:cNvSpPr txBox="1">
            <a:spLocks noChangeArrowheads="1"/>
          </p:cNvSpPr>
          <p:nvPr/>
        </p:nvSpPr>
        <p:spPr bwMode="auto">
          <a:xfrm>
            <a:off x="2585747" y="2758330"/>
            <a:ext cx="1649101" cy="335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marL="285750" indent="-285750" eaLnBrk="1" hangingPunct="1">
              <a:lnSpc>
                <a:spcPct val="250000"/>
              </a:lnSpc>
              <a:spcBef>
                <a:spcPct val="50000"/>
              </a:spcBef>
              <a:buFont typeface="Arial" pitchFamily="34" charset="0"/>
              <a:buChar char="•"/>
            </a:pPr>
            <a:r>
              <a:rPr lang="zh-CN" altLang="en-US" sz="1600" b="1" dirty="0" smtClean="0">
                <a:latin typeface="微软雅黑" pitchFamily="34" charset="-122"/>
                <a:ea typeface="微软雅黑" pitchFamily="34" charset="-122"/>
              </a:rPr>
              <a:t>市场环境</a:t>
            </a:r>
            <a:endParaRPr lang="en-US" altLang="zh-CN" sz="1600" b="1" dirty="0" smtClean="0">
              <a:latin typeface="微软雅黑" pitchFamily="34" charset="-122"/>
              <a:ea typeface="微软雅黑" pitchFamily="34" charset="-122"/>
            </a:endParaRPr>
          </a:p>
          <a:p>
            <a:pPr marL="285750" indent="-285750" eaLnBrk="1" hangingPunct="1">
              <a:lnSpc>
                <a:spcPct val="250000"/>
              </a:lnSpc>
              <a:spcBef>
                <a:spcPct val="50000"/>
              </a:spcBef>
              <a:buFont typeface="Arial" pitchFamily="34" charset="0"/>
              <a:buChar char="•"/>
            </a:pPr>
            <a:r>
              <a:rPr lang="zh-CN" altLang="en-US" sz="1600" b="1" dirty="0" smtClean="0">
                <a:latin typeface="微软雅黑" pitchFamily="34" charset="-122"/>
                <a:ea typeface="微软雅黑" pitchFamily="34" charset="-122"/>
              </a:rPr>
              <a:t>商务环境</a:t>
            </a:r>
            <a:endParaRPr lang="en-US" altLang="zh-CN" sz="1600" b="1" dirty="0" smtClean="0">
              <a:latin typeface="微软雅黑" pitchFamily="34" charset="-122"/>
              <a:ea typeface="微软雅黑" pitchFamily="34" charset="-122"/>
            </a:endParaRPr>
          </a:p>
          <a:p>
            <a:pPr marL="285750" indent="-285750" eaLnBrk="1" hangingPunct="1">
              <a:lnSpc>
                <a:spcPct val="250000"/>
              </a:lnSpc>
              <a:spcBef>
                <a:spcPct val="50000"/>
              </a:spcBef>
              <a:buFont typeface="Arial" pitchFamily="34" charset="0"/>
              <a:buChar char="•"/>
            </a:pPr>
            <a:r>
              <a:rPr lang="zh-CN" altLang="en-US" sz="1600" b="1" dirty="0" smtClean="0">
                <a:latin typeface="微软雅黑" pitchFamily="34" charset="-122"/>
                <a:ea typeface="微软雅黑" pitchFamily="34" charset="-122"/>
              </a:rPr>
              <a:t>政务环境</a:t>
            </a:r>
            <a:endParaRPr lang="en-US" altLang="zh-CN" sz="1600" b="1" dirty="0" smtClean="0">
              <a:latin typeface="微软雅黑" pitchFamily="34" charset="-122"/>
              <a:ea typeface="微软雅黑" pitchFamily="34" charset="-122"/>
            </a:endParaRPr>
          </a:p>
          <a:p>
            <a:pPr marL="285750" indent="-285750" eaLnBrk="1" hangingPunct="1">
              <a:lnSpc>
                <a:spcPct val="250000"/>
              </a:lnSpc>
              <a:spcBef>
                <a:spcPct val="50000"/>
              </a:spcBef>
              <a:buFont typeface="Arial" pitchFamily="34" charset="0"/>
              <a:buChar char="•"/>
            </a:pPr>
            <a:r>
              <a:rPr lang="zh-CN" altLang="en-US" sz="1600" b="1" dirty="0">
                <a:latin typeface="微软雅黑" pitchFamily="34" charset="-122"/>
                <a:ea typeface="微软雅黑" pitchFamily="34" charset="-122"/>
              </a:rPr>
              <a:t>公共</a:t>
            </a:r>
            <a:r>
              <a:rPr lang="zh-CN" altLang="en-US" sz="1600" b="1" dirty="0" smtClean="0">
                <a:latin typeface="微软雅黑" pitchFamily="34" charset="-122"/>
                <a:ea typeface="微软雅黑" pitchFamily="34" charset="-122"/>
              </a:rPr>
              <a:t>环境</a:t>
            </a:r>
            <a:endParaRPr lang="en-US" altLang="zh-CN" sz="1600" b="1" dirty="0" smtClean="0">
              <a:latin typeface="微软雅黑" pitchFamily="34" charset="-122"/>
              <a:ea typeface="微软雅黑" pitchFamily="34" charset="-122"/>
            </a:endParaRPr>
          </a:p>
          <a:p>
            <a:pPr marL="285750" indent="-285750" eaLnBrk="1" hangingPunct="1">
              <a:lnSpc>
                <a:spcPct val="150000"/>
              </a:lnSpc>
              <a:spcBef>
                <a:spcPct val="50000"/>
              </a:spcBef>
              <a:buFont typeface="Arial" pitchFamily="34" charset="0"/>
              <a:buChar char="•"/>
            </a:pPr>
            <a:endParaRPr lang="zh-CN" altLang="en-US" sz="1400" dirty="0">
              <a:latin typeface="微软雅黑" pitchFamily="34" charset="-122"/>
              <a:ea typeface="微软雅黑" pitchFamily="34" charset="-122"/>
            </a:endParaRPr>
          </a:p>
        </p:txBody>
      </p:sp>
      <p:grpSp>
        <p:nvGrpSpPr>
          <p:cNvPr id="61" name="组合 12"/>
          <p:cNvGrpSpPr>
            <a:grpSpLocks/>
          </p:cNvGrpSpPr>
          <p:nvPr/>
        </p:nvGrpSpPr>
        <p:grpSpPr bwMode="auto">
          <a:xfrm>
            <a:off x="2480973" y="2101780"/>
            <a:ext cx="1786235" cy="3994150"/>
            <a:chOff x="416496" y="2230269"/>
            <a:chExt cx="2295525" cy="3994868"/>
          </a:xfrm>
        </p:grpSpPr>
        <p:sp>
          <p:nvSpPr>
            <p:cNvPr id="62" name="AutoShape 18"/>
            <p:cNvSpPr>
              <a:spLocks noChangeArrowheads="1"/>
            </p:cNvSpPr>
            <p:nvPr/>
          </p:nvSpPr>
          <p:spPr bwMode="auto">
            <a:xfrm>
              <a:off x="416496" y="2373137"/>
              <a:ext cx="2295525" cy="3852000"/>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3" name="AutoShape 19"/>
            <p:cNvSpPr>
              <a:spLocks noChangeArrowheads="1"/>
            </p:cNvSpPr>
            <p:nvPr/>
          </p:nvSpPr>
          <p:spPr bwMode="gray">
            <a:xfrm>
              <a:off x="632396" y="2230269"/>
              <a:ext cx="1863725" cy="287390"/>
            </a:xfrm>
            <a:prstGeom prst="roundRect">
              <a:avLst>
                <a:gd name="adj" fmla="val 50000"/>
              </a:avLst>
            </a:prstGeom>
            <a:solidFill>
              <a:srgbClr val="92D050"/>
            </a:solidFill>
            <a:ln w="9525">
              <a:noFill/>
              <a:round/>
              <a:headEnd/>
              <a:tailEnd/>
            </a:ln>
            <a:effectLst/>
          </p:spPr>
          <p:txBody>
            <a:bodyPr wrap="none" anchor="ctr"/>
            <a:lstStyle/>
            <a:p>
              <a:pPr fontAlgn="auto">
                <a:spcBef>
                  <a:spcPts val="0"/>
                </a:spcBef>
                <a:spcAft>
                  <a:spcPts val="0"/>
                </a:spcAft>
                <a:defRPr/>
              </a:pPr>
              <a:endParaRPr lang="zh-CN" altLang="en-US">
                <a:latin typeface="Arial" charset="0"/>
              </a:endParaRPr>
            </a:p>
          </p:txBody>
        </p:sp>
        <p:sp>
          <p:nvSpPr>
            <p:cNvPr id="64" name="AutoShape 20"/>
            <p:cNvSpPr>
              <a:spLocks noChangeArrowheads="1"/>
            </p:cNvSpPr>
            <p:nvPr/>
          </p:nvSpPr>
          <p:spPr bwMode="auto">
            <a:xfrm flipH="1">
              <a:off x="2316734" y="2301702"/>
              <a:ext cx="71438"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5" name="AutoShape 21"/>
            <p:cNvSpPr>
              <a:spLocks noChangeArrowheads="1"/>
            </p:cNvSpPr>
            <p:nvPr/>
          </p:nvSpPr>
          <p:spPr bwMode="auto">
            <a:xfrm flipH="1">
              <a:off x="733996" y="2301702"/>
              <a:ext cx="73025"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66" name="Text Box 9"/>
          <p:cNvSpPr txBox="1">
            <a:spLocks noChangeArrowheads="1"/>
          </p:cNvSpPr>
          <p:nvPr/>
        </p:nvSpPr>
        <p:spPr bwMode="gray">
          <a:xfrm>
            <a:off x="4800594" y="1600248"/>
            <a:ext cx="1761784"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spcBef>
                <a:spcPct val="50000"/>
              </a:spcBef>
            </a:pPr>
            <a:r>
              <a:rPr lang="zh-CN" altLang="en-US" sz="1800" b="1" dirty="0" smtClean="0">
                <a:solidFill>
                  <a:srgbClr val="00B0F0"/>
                </a:solidFill>
                <a:latin typeface="微软雅黑" pitchFamily="34" charset="-122"/>
                <a:ea typeface="微软雅黑" pitchFamily="34" charset="-122"/>
              </a:rPr>
              <a:t>依  据</a:t>
            </a:r>
            <a:endParaRPr lang="zh-CN" altLang="en-US" sz="1800" b="1" dirty="0">
              <a:solidFill>
                <a:srgbClr val="00B0F0"/>
              </a:solidFill>
              <a:latin typeface="微软雅黑" pitchFamily="34" charset="-122"/>
              <a:ea typeface="微软雅黑" pitchFamily="34" charset="-122"/>
            </a:endParaRPr>
          </a:p>
        </p:txBody>
      </p:sp>
      <p:sp>
        <p:nvSpPr>
          <p:cNvPr id="67" name="Text Box 7"/>
          <p:cNvSpPr txBox="1">
            <a:spLocks noChangeArrowheads="1"/>
          </p:cNvSpPr>
          <p:nvPr/>
        </p:nvSpPr>
        <p:spPr bwMode="auto">
          <a:xfrm>
            <a:off x="4799333" y="2738181"/>
            <a:ext cx="1830013" cy="366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285750" indent="-285750" eaLnBrk="1" hangingPunct="1">
              <a:lnSpc>
                <a:spcPct val="250000"/>
              </a:lnSpc>
              <a:spcBef>
                <a:spcPct val="50000"/>
              </a:spcBef>
              <a:buFont typeface="Arial" pitchFamily="34" charset="0"/>
              <a:buChar char="•"/>
              <a:defRPr sz="1600" b="1">
                <a:latin typeface="微软雅黑" pitchFamily="34" charset="-122"/>
                <a:ea typeface="微软雅黑" pitchFamily="34" charset="-122"/>
              </a:defRPr>
            </a:lvl1pPr>
            <a:lvl2pPr marL="742950" indent="-285750" eaLnBrk="0" hangingPunct="0">
              <a:defRPr sz="2000">
                <a:latin typeface="Calibri" pitchFamily="34" charset="0"/>
                <a:ea typeface="宋体" charset="-122"/>
              </a:defRPr>
            </a:lvl2pPr>
            <a:lvl3pPr marL="1143000" indent="-228600" eaLnBrk="0" hangingPunct="0">
              <a:defRPr sz="2000">
                <a:latin typeface="Calibri" pitchFamily="34" charset="0"/>
                <a:ea typeface="宋体" charset="-122"/>
              </a:defRPr>
            </a:lvl3pPr>
            <a:lvl4pPr marL="1600200" indent="-228600" eaLnBrk="0" hangingPunct="0">
              <a:defRPr sz="2000">
                <a:latin typeface="Calibri" pitchFamily="34" charset="0"/>
                <a:ea typeface="宋体" charset="-122"/>
              </a:defRPr>
            </a:lvl4pPr>
            <a:lvl5pPr eaLnBrk="0" hangingPunct="0">
              <a:defRPr sz="2000">
                <a:latin typeface="Calibri" pitchFamily="34" charset="0"/>
                <a:ea typeface="宋体" charset="-122"/>
              </a:defRPr>
            </a:lvl5pPr>
            <a:lvl6pPr marL="2514600" indent="-228600" defTabSz="1028700" eaLnBrk="0" fontAlgn="base" hangingPunct="0">
              <a:spcBef>
                <a:spcPct val="0"/>
              </a:spcBef>
              <a:spcAft>
                <a:spcPct val="0"/>
              </a:spcAft>
              <a:defRPr sz="2000">
                <a:latin typeface="Calibri" pitchFamily="34" charset="0"/>
                <a:ea typeface="宋体" charset="-122"/>
              </a:defRPr>
            </a:lvl6pPr>
            <a:lvl7pPr marL="2971800" indent="-228600" defTabSz="1028700" eaLnBrk="0" fontAlgn="base" hangingPunct="0">
              <a:spcBef>
                <a:spcPct val="0"/>
              </a:spcBef>
              <a:spcAft>
                <a:spcPct val="0"/>
              </a:spcAft>
              <a:defRPr sz="2000">
                <a:latin typeface="Calibri" pitchFamily="34" charset="0"/>
                <a:ea typeface="宋体" charset="-122"/>
              </a:defRPr>
            </a:lvl7pPr>
            <a:lvl8pPr marL="3429000" indent="-228600" defTabSz="1028700" eaLnBrk="0" fontAlgn="base" hangingPunct="0">
              <a:spcBef>
                <a:spcPct val="0"/>
              </a:spcBef>
              <a:spcAft>
                <a:spcPct val="0"/>
              </a:spcAft>
              <a:defRPr sz="2000">
                <a:latin typeface="Calibri" pitchFamily="34" charset="0"/>
                <a:ea typeface="宋体" charset="-122"/>
              </a:defRPr>
            </a:lvl8pPr>
            <a:lvl9pPr marL="3886200" indent="-228600" defTabSz="1028700" eaLnBrk="0" fontAlgn="base" hangingPunct="0">
              <a:spcBef>
                <a:spcPct val="0"/>
              </a:spcBef>
              <a:spcAft>
                <a:spcPct val="0"/>
              </a:spcAft>
              <a:defRPr sz="2000">
                <a:latin typeface="Calibri" pitchFamily="34" charset="0"/>
                <a:ea typeface="宋体" charset="-122"/>
              </a:defRPr>
            </a:lvl9pPr>
          </a:lstStyle>
          <a:p>
            <a:r>
              <a:rPr lang="zh-CN" altLang="en-US" dirty="0"/>
              <a:t>岗位工作内容</a:t>
            </a:r>
            <a:endParaRPr lang="en-US" altLang="zh-CN" dirty="0"/>
          </a:p>
          <a:p>
            <a:r>
              <a:rPr lang="zh-CN" altLang="en-US" dirty="0"/>
              <a:t>管理流程</a:t>
            </a:r>
            <a:endParaRPr lang="en-US" altLang="zh-CN" dirty="0"/>
          </a:p>
          <a:p>
            <a:r>
              <a:rPr lang="zh-CN" altLang="en-US" dirty="0" smtClean="0"/>
              <a:t>业务规则</a:t>
            </a:r>
            <a:endParaRPr lang="en-US" altLang="zh-CN" dirty="0" smtClean="0"/>
          </a:p>
          <a:p>
            <a:r>
              <a:rPr lang="zh-CN" altLang="en-US" dirty="0" smtClean="0"/>
              <a:t>业务单据</a:t>
            </a:r>
            <a:endParaRPr lang="en-US" altLang="zh-CN" dirty="0"/>
          </a:p>
          <a:p>
            <a:endParaRPr lang="zh-CN" altLang="en-US" dirty="0"/>
          </a:p>
        </p:txBody>
      </p:sp>
      <p:grpSp>
        <p:nvGrpSpPr>
          <p:cNvPr id="68" name="组合 12"/>
          <p:cNvGrpSpPr>
            <a:grpSpLocks/>
          </p:cNvGrpSpPr>
          <p:nvPr/>
        </p:nvGrpSpPr>
        <p:grpSpPr bwMode="auto">
          <a:xfrm>
            <a:off x="4800594" y="2059036"/>
            <a:ext cx="1786235" cy="3994150"/>
            <a:chOff x="416496" y="2230269"/>
            <a:chExt cx="2295525" cy="3994868"/>
          </a:xfrm>
        </p:grpSpPr>
        <p:sp>
          <p:nvSpPr>
            <p:cNvPr id="69" name="AutoShape 18"/>
            <p:cNvSpPr>
              <a:spLocks noChangeArrowheads="1"/>
            </p:cNvSpPr>
            <p:nvPr/>
          </p:nvSpPr>
          <p:spPr bwMode="auto">
            <a:xfrm>
              <a:off x="416496" y="2373137"/>
              <a:ext cx="2295525" cy="3852000"/>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 name="AutoShape 19"/>
            <p:cNvSpPr>
              <a:spLocks noChangeArrowheads="1"/>
            </p:cNvSpPr>
            <p:nvPr/>
          </p:nvSpPr>
          <p:spPr bwMode="gray">
            <a:xfrm>
              <a:off x="632396" y="2230269"/>
              <a:ext cx="1863725" cy="287390"/>
            </a:xfrm>
            <a:prstGeom prst="roundRect">
              <a:avLst>
                <a:gd name="adj" fmla="val 50000"/>
              </a:avLst>
            </a:prstGeom>
            <a:solidFill>
              <a:srgbClr val="92D050"/>
            </a:solidFill>
            <a:ln w="9525">
              <a:noFill/>
              <a:round/>
              <a:headEnd/>
              <a:tailEnd/>
            </a:ln>
            <a:effectLst/>
          </p:spPr>
          <p:txBody>
            <a:bodyPr wrap="none" anchor="ctr"/>
            <a:lstStyle/>
            <a:p>
              <a:pPr fontAlgn="auto">
                <a:spcBef>
                  <a:spcPts val="0"/>
                </a:spcBef>
                <a:spcAft>
                  <a:spcPts val="0"/>
                </a:spcAft>
                <a:defRPr/>
              </a:pPr>
              <a:endParaRPr lang="zh-CN" altLang="en-US">
                <a:latin typeface="Arial" charset="0"/>
              </a:endParaRPr>
            </a:p>
          </p:txBody>
        </p:sp>
        <p:sp>
          <p:nvSpPr>
            <p:cNvPr id="71" name="AutoShape 20"/>
            <p:cNvSpPr>
              <a:spLocks noChangeArrowheads="1"/>
            </p:cNvSpPr>
            <p:nvPr/>
          </p:nvSpPr>
          <p:spPr bwMode="auto">
            <a:xfrm flipH="1">
              <a:off x="2316734" y="2301702"/>
              <a:ext cx="71438"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2" name="AutoShape 21"/>
            <p:cNvSpPr>
              <a:spLocks noChangeArrowheads="1"/>
            </p:cNvSpPr>
            <p:nvPr/>
          </p:nvSpPr>
          <p:spPr bwMode="auto">
            <a:xfrm flipH="1">
              <a:off x="733996" y="2301702"/>
              <a:ext cx="73025"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73" name="Text Box 9"/>
          <p:cNvSpPr txBox="1">
            <a:spLocks noChangeArrowheads="1"/>
          </p:cNvSpPr>
          <p:nvPr/>
        </p:nvSpPr>
        <p:spPr bwMode="gray">
          <a:xfrm>
            <a:off x="7086534" y="1566794"/>
            <a:ext cx="1761784"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spcBef>
                <a:spcPct val="50000"/>
              </a:spcBef>
            </a:pPr>
            <a:r>
              <a:rPr lang="zh-CN" altLang="en-US" sz="1800" b="1" dirty="0" smtClean="0">
                <a:solidFill>
                  <a:srgbClr val="00B0F0"/>
                </a:solidFill>
                <a:latin typeface="微软雅黑" pitchFamily="34" charset="-122"/>
                <a:ea typeface="微软雅黑" pitchFamily="34" charset="-122"/>
              </a:rPr>
              <a:t>仿  真</a:t>
            </a:r>
            <a:endParaRPr lang="zh-CN" altLang="en-US" sz="1800" b="1" dirty="0">
              <a:solidFill>
                <a:srgbClr val="00B0F0"/>
              </a:solidFill>
              <a:latin typeface="微软雅黑" pitchFamily="34" charset="-122"/>
              <a:ea typeface="微软雅黑" pitchFamily="34" charset="-122"/>
            </a:endParaRPr>
          </a:p>
        </p:txBody>
      </p:sp>
      <p:sp>
        <p:nvSpPr>
          <p:cNvPr id="74" name="Text Box 7"/>
          <p:cNvSpPr txBox="1">
            <a:spLocks noChangeArrowheads="1"/>
          </p:cNvSpPr>
          <p:nvPr/>
        </p:nvSpPr>
        <p:spPr bwMode="auto">
          <a:xfrm>
            <a:off x="7191308" y="2682132"/>
            <a:ext cx="1649101" cy="366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285750" indent="-285750" eaLnBrk="1" hangingPunct="1">
              <a:lnSpc>
                <a:spcPct val="250000"/>
              </a:lnSpc>
              <a:spcBef>
                <a:spcPct val="50000"/>
              </a:spcBef>
              <a:buFont typeface="Arial" pitchFamily="34" charset="0"/>
              <a:buChar char="•"/>
              <a:defRPr sz="1600" b="1">
                <a:latin typeface="微软雅黑" pitchFamily="34" charset="-122"/>
                <a:ea typeface="微软雅黑" pitchFamily="34" charset="-122"/>
              </a:defRPr>
            </a:lvl1pPr>
            <a:lvl2pPr marL="742950" indent="-285750" eaLnBrk="0" hangingPunct="0">
              <a:defRPr sz="2000">
                <a:latin typeface="Calibri" pitchFamily="34" charset="0"/>
                <a:ea typeface="宋体" charset="-122"/>
              </a:defRPr>
            </a:lvl2pPr>
            <a:lvl3pPr marL="1143000" indent="-228600" eaLnBrk="0" hangingPunct="0">
              <a:defRPr sz="2000">
                <a:latin typeface="Calibri" pitchFamily="34" charset="0"/>
                <a:ea typeface="宋体" charset="-122"/>
              </a:defRPr>
            </a:lvl3pPr>
            <a:lvl4pPr marL="1600200" indent="-228600" eaLnBrk="0" hangingPunct="0">
              <a:defRPr sz="2000">
                <a:latin typeface="Calibri" pitchFamily="34" charset="0"/>
                <a:ea typeface="宋体" charset="-122"/>
              </a:defRPr>
            </a:lvl4pPr>
            <a:lvl5pPr eaLnBrk="0" hangingPunct="0">
              <a:defRPr sz="2000">
                <a:latin typeface="Calibri" pitchFamily="34" charset="0"/>
                <a:ea typeface="宋体" charset="-122"/>
              </a:defRPr>
            </a:lvl5pPr>
            <a:lvl6pPr marL="2514600" indent="-228600" defTabSz="1028700" eaLnBrk="0" fontAlgn="base" hangingPunct="0">
              <a:spcBef>
                <a:spcPct val="0"/>
              </a:spcBef>
              <a:spcAft>
                <a:spcPct val="0"/>
              </a:spcAft>
              <a:defRPr sz="2000">
                <a:latin typeface="Calibri" pitchFamily="34" charset="0"/>
                <a:ea typeface="宋体" charset="-122"/>
              </a:defRPr>
            </a:lvl6pPr>
            <a:lvl7pPr marL="2971800" indent="-228600" defTabSz="1028700" eaLnBrk="0" fontAlgn="base" hangingPunct="0">
              <a:spcBef>
                <a:spcPct val="0"/>
              </a:spcBef>
              <a:spcAft>
                <a:spcPct val="0"/>
              </a:spcAft>
              <a:defRPr sz="2000">
                <a:latin typeface="Calibri" pitchFamily="34" charset="0"/>
                <a:ea typeface="宋体" charset="-122"/>
              </a:defRPr>
            </a:lvl7pPr>
            <a:lvl8pPr marL="3429000" indent="-228600" defTabSz="1028700" eaLnBrk="0" fontAlgn="base" hangingPunct="0">
              <a:spcBef>
                <a:spcPct val="0"/>
              </a:spcBef>
              <a:spcAft>
                <a:spcPct val="0"/>
              </a:spcAft>
              <a:defRPr sz="2000">
                <a:latin typeface="Calibri" pitchFamily="34" charset="0"/>
                <a:ea typeface="宋体" charset="-122"/>
              </a:defRPr>
            </a:lvl8pPr>
            <a:lvl9pPr marL="3886200" indent="-228600" defTabSz="1028700" eaLnBrk="0" fontAlgn="base" hangingPunct="0">
              <a:spcBef>
                <a:spcPct val="0"/>
              </a:spcBef>
              <a:spcAft>
                <a:spcPct val="0"/>
              </a:spcAft>
              <a:defRPr sz="2000">
                <a:latin typeface="Calibri" pitchFamily="34" charset="0"/>
                <a:ea typeface="宋体" charset="-122"/>
              </a:defRPr>
            </a:lvl9pPr>
          </a:lstStyle>
          <a:p>
            <a:r>
              <a:rPr lang="zh-CN" altLang="en-US" dirty="0"/>
              <a:t>模拟经营</a:t>
            </a:r>
            <a:endParaRPr lang="en-US" altLang="zh-CN" dirty="0"/>
          </a:p>
          <a:p>
            <a:r>
              <a:rPr lang="zh-CN" altLang="en-US" dirty="0"/>
              <a:t>业务运作</a:t>
            </a:r>
          </a:p>
          <a:p>
            <a:r>
              <a:rPr lang="zh-CN" altLang="en-US" dirty="0"/>
              <a:t>财务核算</a:t>
            </a:r>
            <a:endParaRPr lang="en-US" altLang="zh-CN" dirty="0"/>
          </a:p>
          <a:p>
            <a:r>
              <a:rPr lang="zh-CN" altLang="en-US" dirty="0"/>
              <a:t>多人协同</a:t>
            </a:r>
          </a:p>
          <a:p>
            <a:endParaRPr lang="zh-CN" altLang="en-US" dirty="0"/>
          </a:p>
        </p:txBody>
      </p:sp>
      <p:grpSp>
        <p:nvGrpSpPr>
          <p:cNvPr id="75" name="组合 12"/>
          <p:cNvGrpSpPr>
            <a:grpSpLocks/>
          </p:cNvGrpSpPr>
          <p:nvPr/>
        </p:nvGrpSpPr>
        <p:grpSpPr bwMode="auto">
          <a:xfrm>
            <a:off x="7086534" y="2025582"/>
            <a:ext cx="1786235" cy="3994150"/>
            <a:chOff x="416496" y="2230269"/>
            <a:chExt cx="2295525" cy="3994868"/>
          </a:xfrm>
        </p:grpSpPr>
        <p:sp>
          <p:nvSpPr>
            <p:cNvPr id="76" name="AutoShape 18"/>
            <p:cNvSpPr>
              <a:spLocks noChangeArrowheads="1"/>
            </p:cNvSpPr>
            <p:nvPr/>
          </p:nvSpPr>
          <p:spPr bwMode="auto">
            <a:xfrm>
              <a:off x="416496" y="2373137"/>
              <a:ext cx="2295525" cy="3852000"/>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 name="AutoShape 19"/>
            <p:cNvSpPr>
              <a:spLocks noChangeArrowheads="1"/>
            </p:cNvSpPr>
            <p:nvPr/>
          </p:nvSpPr>
          <p:spPr bwMode="gray">
            <a:xfrm>
              <a:off x="632396" y="2230269"/>
              <a:ext cx="1863725" cy="287390"/>
            </a:xfrm>
            <a:prstGeom prst="roundRect">
              <a:avLst>
                <a:gd name="adj" fmla="val 50000"/>
              </a:avLst>
            </a:prstGeom>
            <a:solidFill>
              <a:srgbClr val="92D050"/>
            </a:solidFill>
            <a:ln w="9525">
              <a:noFill/>
              <a:round/>
              <a:headEnd/>
              <a:tailEnd/>
            </a:ln>
            <a:effectLst/>
          </p:spPr>
          <p:txBody>
            <a:bodyPr wrap="none" anchor="ctr"/>
            <a:lstStyle/>
            <a:p>
              <a:pPr fontAlgn="auto">
                <a:spcBef>
                  <a:spcPts val="0"/>
                </a:spcBef>
                <a:spcAft>
                  <a:spcPts val="0"/>
                </a:spcAft>
                <a:defRPr/>
              </a:pPr>
              <a:endParaRPr lang="zh-CN" altLang="en-US">
                <a:latin typeface="Arial" charset="0"/>
              </a:endParaRPr>
            </a:p>
          </p:txBody>
        </p:sp>
        <p:sp>
          <p:nvSpPr>
            <p:cNvPr id="78" name="AutoShape 20"/>
            <p:cNvSpPr>
              <a:spLocks noChangeArrowheads="1"/>
            </p:cNvSpPr>
            <p:nvPr/>
          </p:nvSpPr>
          <p:spPr bwMode="auto">
            <a:xfrm flipH="1">
              <a:off x="2316734" y="2301702"/>
              <a:ext cx="71438"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9" name="AutoShape 21"/>
            <p:cNvSpPr>
              <a:spLocks noChangeArrowheads="1"/>
            </p:cNvSpPr>
            <p:nvPr/>
          </p:nvSpPr>
          <p:spPr bwMode="auto">
            <a:xfrm flipH="1">
              <a:off x="733996" y="2301702"/>
              <a:ext cx="73025"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Tree>
    <p:extLst>
      <p:ext uri="{BB962C8B-B14F-4D97-AF65-F5344CB8AC3E}">
        <p14:creationId xmlns:p14="http://schemas.microsoft.com/office/powerpoint/2010/main" val="19477750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2600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accel="2600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2" accel="26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1+#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1+#ppt_w/2"/>
                                          </p:val>
                                        </p:tav>
                                        <p:tav tm="100000">
                                          <p:val>
                                            <p:strVal val="#ppt_x"/>
                                          </p:val>
                                        </p:tav>
                                      </p:tavLst>
                                    </p:anim>
                                    <p:anim calcmode="lin" valueType="num">
                                      <p:cBhvr additive="base">
                                        <p:cTn id="26" dur="500" fill="hold"/>
                                        <p:tgtEl>
                                          <p:spTgt spid="61"/>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1+#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1+#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1+#ppt_w/2"/>
                                          </p:val>
                                        </p:tav>
                                        <p:tav tm="100000">
                                          <p:val>
                                            <p:strVal val="#ppt_x"/>
                                          </p:val>
                                        </p:tav>
                                      </p:tavLst>
                                    </p:anim>
                                    <p:anim calcmode="lin" valueType="num">
                                      <p:cBhvr additive="base">
                                        <p:cTn id="40" dur="500" fill="hold"/>
                                        <p:tgtEl>
                                          <p:spTgt spid="6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1+#ppt_w/2"/>
                                          </p:val>
                                        </p:tav>
                                        <p:tav tm="100000">
                                          <p:val>
                                            <p:strVal val="#ppt_x"/>
                                          </p:val>
                                        </p:tav>
                                      </p:tavLst>
                                    </p:anim>
                                    <p:anim calcmode="lin" valueType="num">
                                      <p:cBhvr additive="base">
                                        <p:cTn id="44"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500" fill="hold"/>
                                        <p:tgtEl>
                                          <p:spTgt spid="73"/>
                                        </p:tgtEl>
                                        <p:attrNameLst>
                                          <p:attrName>ppt_x</p:attrName>
                                        </p:attrNameLst>
                                      </p:cBhvr>
                                      <p:tavLst>
                                        <p:tav tm="0">
                                          <p:val>
                                            <p:strVal val="1+#ppt_w/2"/>
                                          </p:val>
                                        </p:tav>
                                        <p:tav tm="100000">
                                          <p:val>
                                            <p:strVal val="#ppt_x"/>
                                          </p:val>
                                        </p:tav>
                                      </p:tavLst>
                                    </p:anim>
                                    <p:anim calcmode="lin" valueType="num">
                                      <p:cBhvr additive="base">
                                        <p:cTn id="50" dur="500" fill="hold"/>
                                        <p:tgtEl>
                                          <p:spTgt spid="73"/>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fill="hold"/>
                                        <p:tgtEl>
                                          <p:spTgt spid="75"/>
                                        </p:tgtEl>
                                        <p:attrNameLst>
                                          <p:attrName>ppt_x</p:attrName>
                                        </p:attrNameLst>
                                      </p:cBhvr>
                                      <p:tavLst>
                                        <p:tav tm="0">
                                          <p:val>
                                            <p:strVal val="1+#ppt_w/2"/>
                                          </p:val>
                                        </p:tav>
                                        <p:tav tm="100000">
                                          <p:val>
                                            <p:strVal val="#ppt_x"/>
                                          </p:val>
                                        </p:tav>
                                      </p:tavLst>
                                    </p:anim>
                                    <p:anim calcmode="lin" valueType="num">
                                      <p:cBhvr additive="base">
                                        <p:cTn id="54" dur="500" fill="hold"/>
                                        <p:tgtEl>
                                          <p:spTgt spid="7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500" fill="hold"/>
                                        <p:tgtEl>
                                          <p:spTgt spid="74"/>
                                        </p:tgtEl>
                                        <p:attrNameLst>
                                          <p:attrName>ppt_x</p:attrName>
                                        </p:attrNameLst>
                                      </p:cBhvr>
                                      <p:tavLst>
                                        <p:tav tm="0">
                                          <p:val>
                                            <p:strVal val="1+#ppt_w/2"/>
                                          </p:val>
                                        </p:tav>
                                        <p:tav tm="100000">
                                          <p:val>
                                            <p:strVal val="#ppt_x"/>
                                          </p:val>
                                        </p:tav>
                                      </p:tavLst>
                                    </p:anim>
                                    <p:anim calcmode="lin" valueType="num">
                                      <p:cBhvr additive="base">
                                        <p:cTn id="58"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59" grpId="0"/>
      <p:bldP spid="60" grpId="0"/>
      <p:bldP spid="66" grpId="0"/>
      <p:bldP spid="67" grpId="0"/>
      <p:bldP spid="73" grpId="0"/>
      <p:bldP spid="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C00000"/>
                </a:solidFill>
                <a:latin typeface="微软雅黑" pitchFamily="34" charset="-122"/>
                <a:ea typeface="微软雅黑" pitchFamily="34" charset="-122"/>
              </a:rPr>
              <a:t>目录</a:t>
            </a:r>
          </a:p>
        </p:txBody>
      </p:sp>
      <p:grpSp>
        <p:nvGrpSpPr>
          <p:cNvPr id="12291" name="Group 96"/>
          <p:cNvGrpSpPr>
            <a:grpSpLocks/>
          </p:cNvGrpSpPr>
          <p:nvPr/>
        </p:nvGrpSpPr>
        <p:grpSpPr bwMode="auto">
          <a:xfrm>
            <a:off x="1876425" y="1458913"/>
            <a:ext cx="1041400" cy="722312"/>
            <a:chOff x="1016388" y="913002"/>
            <a:chExt cx="731924" cy="428904"/>
          </a:xfrm>
        </p:grpSpPr>
        <p:sp>
          <p:nvSpPr>
            <p:cNvPr id="14" name="Parallelogram 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2325"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1</a:t>
              </a:r>
            </a:p>
          </p:txBody>
        </p:sp>
      </p:grpSp>
      <p:sp>
        <p:nvSpPr>
          <p:cNvPr id="16" name="Parallelogram 8"/>
          <p:cNvSpPr/>
          <p:nvPr/>
        </p:nvSpPr>
        <p:spPr bwMode="auto">
          <a:xfrm>
            <a:off x="2859724" y="1447852"/>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12295" name="Rektangel 76"/>
          <p:cNvSpPr>
            <a:spLocks noChangeArrowheads="1"/>
          </p:cNvSpPr>
          <p:nvPr/>
        </p:nvSpPr>
        <p:spPr bwMode="auto">
          <a:xfrm>
            <a:off x="3127375" y="1590675"/>
            <a:ext cx="5408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实  训  导  入</a:t>
            </a:r>
            <a:endParaRPr lang="zh-CN" altLang="en-US" sz="2800" dirty="0">
              <a:solidFill>
                <a:srgbClr val="171717"/>
              </a:solidFill>
              <a:latin typeface="微软雅黑" pitchFamily="34" charset="-122"/>
              <a:ea typeface="微软雅黑" pitchFamily="34" charset="-122"/>
            </a:endParaRPr>
          </a:p>
        </p:txBody>
      </p:sp>
      <p:grpSp>
        <p:nvGrpSpPr>
          <p:cNvPr id="12296" name="Group 96"/>
          <p:cNvGrpSpPr>
            <a:grpSpLocks/>
          </p:cNvGrpSpPr>
          <p:nvPr/>
        </p:nvGrpSpPr>
        <p:grpSpPr bwMode="auto">
          <a:xfrm>
            <a:off x="1570038" y="2590800"/>
            <a:ext cx="1041400" cy="720725"/>
            <a:chOff x="1016388" y="913002"/>
            <a:chExt cx="731924" cy="428904"/>
          </a:xfrm>
        </p:grpSpPr>
        <p:sp>
          <p:nvSpPr>
            <p:cNvPr id="19" name="Parallelogram 11"/>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2323"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2</a:t>
              </a:r>
            </a:p>
          </p:txBody>
        </p:sp>
      </p:grpSp>
      <p:sp>
        <p:nvSpPr>
          <p:cNvPr id="21" name="Parallelogram 13"/>
          <p:cNvSpPr/>
          <p:nvPr/>
        </p:nvSpPr>
        <p:spPr bwMode="auto">
          <a:xfrm>
            <a:off x="2553426" y="2579467"/>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12300" name="Rektangel 76"/>
          <p:cNvSpPr>
            <a:spLocks noChangeArrowheads="1"/>
          </p:cNvSpPr>
          <p:nvPr/>
        </p:nvSpPr>
        <p:spPr bwMode="auto">
          <a:xfrm>
            <a:off x="2820988" y="2701925"/>
            <a:ext cx="5408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solidFill>
                  <a:srgbClr val="171717"/>
                </a:solidFill>
                <a:latin typeface="微软雅黑" pitchFamily="34" charset="-122"/>
                <a:ea typeface="微软雅黑" pitchFamily="34" charset="-122"/>
              </a:rPr>
              <a:t>VBSE  </a:t>
            </a:r>
            <a:r>
              <a:rPr lang="zh-CN" altLang="en-US" sz="2800" dirty="0">
                <a:solidFill>
                  <a:srgbClr val="171717"/>
                </a:solidFill>
                <a:latin typeface="微软雅黑" pitchFamily="34" charset="-122"/>
                <a:ea typeface="微软雅黑" pitchFamily="34" charset="-122"/>
              </a:rPr>
              <a:t>实  训  特  点</a:t>
            </a:r>
          </a:p>
        </p:txBody>
      </p:sp>
      <p:grpSp>
        <p:nvGrpSpPr>
          <p:cNvPr id="12301" name="Group 96"/>
          <p:cNvGrpSpPr>
            <a:grpSpLocks/>
          </p:cNvGrpSpPr>
          <p:nvPr/>
        </p:nvGrpSpPr>
        <p:grpSpPr bwMode="auto">
          <a:xfrm>
            <a:off x="1247775" y="3687763"/>
            <a:ext cx="1041400" cy="722312"/>
            <a:chOff x="1016388" y="913002"/>
            <a:chExt cx="731924" cy="428904"/>
          </a:xfrm>
        </p:grpSpPr>
        <p:sp>
          <p:nvSpPr>
            <p:cNvPr id="24" name="Parallelogram 1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2321"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3</a:t>
              </a:r>
            </a:p>
          </p:txBody>
        </p:sp>
      </p:grpSp>
      <p:sp>
        <p:nvSpPr>
          <p:cNvPr id="26" name="Parallelogram 18"/>
          <p:cNvSpPr/>
          <p:nvPr/>
        </p:nvSpPr>
        <p:spPr bwMode="auto">
          <a:xfrm>
            <a:off x="2230340" y="3676742"/>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da-DK" altLang="zh-CN" sz="2800" dirty="0">
              <a:solidFill>
                <a:srgbClr val="171717"/>
              </a:solidFill>
              <a:latin typeface="微软雅黑" pitchFamily="34" charset="-122"/>
            </a:endParaRPr>
          </a:p>
        </p:txBody>
      </p:sp>
      <p:grpSp>
        <p:nvGrpSpPr>
          <p:cNvPr id="2" name="组合 1"/>
          <p:cNvGrpSpPr>
            <a:grpSpLocks/>
          </p:cNvGrpSpPr>
          <p:nvPr/>
        </p:nvGrpSpPr>
        <p:grpSpPr bwMode="auto">
          <a:xfrm>
            <a:off x="1524000" y="2514624"/>
            <a:ext cx="6408738" cy="825500"/>
            <a:chOff x="1639762" y="1527201"/>
            <a:chExt cx="6408952" cy="825418"/>
          </a:xfrm>
        </p:grpSpPr>
        <p:sp>
          <p:nvSpPr>
            <p:cNvPr id="38" name="Parallelogram 6"/>
            <p:cNvSpPr/>
            <p:nvPr/>
          </p:nvSpPr>
          <p:spPr bwMode="auto">
            <a:xfrm>
              <a:off x="1639762" y="1539900"/>
              <a:ext cx="1157327" cy="801608"/>
            </a:xfrm>
            <a:prstGeom prst="parallelogram">
              <a:avLst>
                <a:gd name="adj" fmla="val 28140"/>
              </a:avLst>
            </a:prstGeom>
            <a:gradFill flip="none" rotWithShape="1">
              <a:gsLst>
                <a:gs pos="0">
                  <a:srgbClr val="03C6ED"/>
                </a:gs>
                <a:gs pos="100000">
                  <a:srgbClr val="004D86"/>
                </a:gs>
              </a:gsLst>
              <a:path path="shape">
                <a:fillToRect l="50000" t="50000" r="50000" b="50000"/>
              </a:path>
              <a:tileRect/>
            </a:gradFill>
            <a:ln w="25400">
              <a:solidFill>
                <a:srgbClr val="004D8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2315" name="TextBox 7"/>
            <p:cNvSpPr txBox="1">
              <a:spLocks noChangeArrowheads="1"/>
            </p:cNvSpPr>
            <p:nvPr/>
          </p:nvSpPr>
          <p:spPr bwMode="auto">
            <a:xfrm>
              <a:off x="2003682" y="1617806"/>
              <a:ext cx="441240" cy="57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2</a:t>
              </a:r>
            </a:p>
          </p:txBody>
        </p:sp>
        <p:sp>
          <p:nvSpPr>
            <p:cNvPr id="40" name="Parallelogram 8"/>
            <p:cNvSpPr/>
            <p:nvPr/>
          </p:nvSpPr>
          <p:spPr bwMode="auto">
            <a:xfrm>
              <a:off x="2681671" y="1527201"/>
              <a:ext cx="5367043" cy="825418"/>
            </a:xfrm>
            <a:prstGeom prst="parallelogram">
              <a:avLst/>
            </a:prstGeom>
            <a:gradFill flip="none" rotWithShape="1">
              <a:gsLst>
                <a:gs pos="50000">
                  <a:srgbClr val="03C6ED"/>
                </a:gs>
                <a:gs pos="100000">
                  <a:srgbClr val="004D86"/>
                </a:gs>
                <a:gs pos="0">
                  <a:srgbClr val="004D86"/>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FFFFFF"/>
                </a:solidFill>
              </a:endParaRPr>
            </a:p>
          </p:txBody>
        </p:sp>
        <p:sp>
          <p:nvSpPr>
            <p:cNvPr id="12319" name="Rektangel 76"/>
            <p:cNvSpPr>
              <a:spLocks noChangeArrowheads="1"/>
            </p:cNvSpPr>
            <p:nvPr/>
          </p:nvSpPr>
          <p:spPr bwMode="auto">
            <a:xfrm>
              <a:off x="2979347" y="1686612"/>
              <a:ext cx="44881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实  训  特  </a:t>
              </a:r>
              <a:r>
                <a:rPr lang="zh-CN" altLang="en-US" sz="2800" dirty="0">
                  <a:solidFill>
                    <a:srgbClr val="171717"/>
                  </a:solidFill>
                  <a:latin typeface="微软雅黑" pitchFamily="34" charset="-122"/>
                  <a:ea typeface="微软雅黑" pitchFamily="34" charset="-122"/>
                </a:rPr>
                <a:t>点</a:t>
              </a:r>
            </a:p>
          </p:txBody>
        </p:sp>
      </p:grpSp>
      <p:grpSp>
        <p:nvGrpSpPr>
          <p:cNvPr id="12306" name="Group 96"/>
          <p:cNvGrpSpPr>
            <a:grpSpLocks/>
          </p:cNvGrpSpPr>
          <p:nvPr/>
        </p:nvGrpSpPr>
        <p:grpSpPr bwMode="auto">
          <a:xfrm>
            <a:off x="914400" y="4754563"/>
            <a:ext cx="1041400" cy="722312"/>
            <a:chOff x="1016388" y="913002"/>
            <a:chExt cx="731924" cy="428904"/>
          </a:xfrm>
        </p:grpSpPr>
        <p:sp>
          <p:nvSpPr>
            <p:cNvPr id="44" name="Parallelogram 1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2313"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4</a:t>
              </a:r>
            </a:p>
          </p:txBody>
        </p:sp>
      </p:grpSp>
      <p:sp>
        <p:nvSpPr>
          <p:cNvPr id="46" name="Parallelogram 18"/>
          <p:cNvSpPr/>
          <p:nvPr/>
        </p:nvSpPr>
        <p:spPr bwMode="auto">
          <a:xfrm>
            <a:off x="1896799" y="4743514"/>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12310" name="Rektangel 76"/>
          <p:cNvSpPr>
            <a:spLocks noChangeArrowheads="1"/>
          </p:cNvSpPr>
          <p:nvPr/>
        </p:nvSpPr>
        <p:spPr bwMode="auto">
          <a:xfrm>
            <a:off x="2163763" y="4886325"/>
            <a:ext cx="5408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环  </a:t>
            </a:r>
            <a:r>
              <a:rPr lang="zh-CN" altLang="en-US" sz="2800" dirty="0">
                <a:solidFill>
                  <a:srgbClr val="171717"/>
                </a:solidFill>
                <a:latin typeface="微软雅黑" pitchFamily="34" charset="-122"/>
                <a:ea typeface="微软雅黑" pitchFamily="34" charset="-122"/>
              </a:rPr>
              <a:t>境  介  绍</a:t>
            </a:r>
            <a:endParaRPr lang="da-DK" altLang="zh-CN" sz="2800" dirty="0">
              <a:solidFill>
                <a:srgbClr val="171717"/>
              </a:solidFill>
              <a:latin typeface="微软雅黑" pitchFamily="34" charset="-122"/>
              <a:ea typeface="微软雅黑" pitchFamily="34" charset="-122"/>
            </a:endParaRPr>
          </a:p>
        </p:txBody>
      </p:sp>
      <p:sp>
        <p:nvSpPr>
          <p:cNvPr id="12311" name="Rektangel 76"/>
          <p:cNvSpPr>
            <a:spLocks noChangeArrowheads="1"/>
          </p:cNvSpPr>
          <p:nvPr/>
        </p:nvSpPr>
        <p:spPr bwMode="auto">
          <a:xfrm>
            <a:off x="2543175" y="3810000"/>
            <a:ext cx="5408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培  </a:t>
            </a:r>
            <a:r>
              <a:rPr lang="zh-CN" altLang="en-US" sz="2800" dirty="0">
                <a:solidFill>
                  <a:srgbClr val="171717"/>
                </a:solidFill>
                <a:latin typeface="微软雅黑" pitchFamily="34" charset="-122"/>
                <a:ea typeface="微软雅黑" pitchFamily="34" charset="-122"/>
              </a:rPr>
              <a:t>养  目  标</a:t>
            </a:r>
            <a:endParaRPr lang="da-DK" altLang="zh-CN" sz="2800" dirty="0">
              <a:solidFill>
                <a:srgbClr val="171717"/>
              </a:solidFill>
              <a:latin typeface="微软雅黑" pitchFamily="34" charset="-122"/>
              <a:ea typeface="微软雅黑" pitchFamily="34" charset="-122"/>
            </a:endParaRPr>
          </a:p>
        </p:txBody>
      </p:sp>
    </p:spTree>
    <p:extLst>
      <p:ext uri="{BB962C8B-B14F-4D97-AF65-F5344CB8AC3E}">
        <p14:creationId xmlns:p14="http://schemas.microsoft.com/office/powerpoint/2010/main" val="738955940"/>
      </p:ext>
    </p:extLst>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bwMode="auto">
          <a:xfrm>
            <a:off x="393700" y="762000"/>
            <a:ext cx="8445500" cy="720725"/>
          </a:xfrm>
          <a:prstGeom prst="rect">
            <a:avLst/>
          </a:prstGeom>
          <a:noFill/>
          <a:ln>
            <a:miter lim="800000"/>
            <a:headEnd/>
            <a:tailEnd/>
          </a:ln>
        </p:spPr>
        <p:txBody>
          <a:bodyPr/>
          <a:lstStyle/>
          <a:p>
            <a:pPr algn="ctr">
              <a:lnSpc>
                <a:spcPct val="150000"/>
              </a:lnSpc>
              <a:defRPr/>
            </a:pPr>
            <a:endParaRPr lang="en-US" altLang="zh-CN" sz="3600" b="1" kern="0" dirty="0">
              <a:solidFill>
                <a:srgbClr val="000000"/>
              </a:solidFill>
              <a:latin typeface="微软雅黑" pitchFamily="34" charset="-122"/>
              <a:ea typeface="微软雅黑" pitchFamily="34" charset="-122"/>
            </a:endParaRPr>
          </a:p>
        </p:txBody>
      </p:sp>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实训特点</a:t>
            </a:r>
            <a:endParaRPr lang="zh-CN" altLang="en-US" sz="2800" dirty="0">
              <a:solidFill>
                <a:srgbClr val="C00000"/>
              </a:solidFill>
              <a:latin typeface="微软雅黑" pitchFamily="34" charset="-122"/>
              <a:ea typeface="微软雅黑" pitchFamily="34" charset="-122"/>
            </a:endParaRPr>
          </a:p>
        </p:txBody>
      </p:sp>
      <p:graphicFrame>
        <p:nvGraphicFramePr>
          <p:cNvPr id="8" name="图示 7"/>
          <p:cNvGraphicFramePr/>
          <p:nvPr>
            <p:extLst>
              <p:ext uri="{D42A27DB-BD31-4B8C-83A1-F6EECF244321}">
                <p14:modId xmlns:p14="http://schemas.microsoft.com/office/powerpoint/2010/main" val="3637380173"/>
              </p:ext>
            </p:extLst>
          </p:nvPr>
        </p:nvGraphicFramePr>
        <p:xfrm>
          <a:off x="685902" y="914466"/>
          <a:ext cx="7924592" cy="5486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矩形标注 21"/>
          <p:cNvSpPr/>
          <p:nvPr/>
        </p:nvSpPr>
        <p:spPr>
          <a:xfrm>
            <a:off x="152516" y="4925189"/>
            <a:ext cx="2514534" cy="1066772"/>
          </a:xfrm>
          <a:prstGeom prst="wedgeRectCallout">
            <a:avLst>
              <a:gd name="adj1" fmla="val 51353"/>
              <a:gd name="adj2" fmla="val -63996"/>
            </a:avLst>
          </a:prstGeom>
          <a:noFill/>
          <a:ln>
            <a:solidFill>
              <a:srgbClr val="C09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1600" dirty="0">
                <a:solidFill>
                  <a:srgbClr val="000000"/>
                </a:solidFill>
                <a:latin typeface="微软雅黑" pitchFamily="34" charset="-122"/>
                <a:ea typeface="微软雅黑" pitchFamily="34" charset="-122"/>
              </a:rPr>
              <a:t>1</a:t>
            </a:r>
            <a:r>
              <a:rPr lang="zh-CN" altLang="en-US" sz="1600" dirty="0" smtClean="0">
                <a:solidFill>
                  <a:srgbClr val="000000"/>
                </a:solidFill>
                <a:latin typeface="微软雅黑" pitchFamily="34" charset="-122"/>
                <a:ea typeface="微软雅黑" pitchFamily="34" charset="-122"/>
              </a:rPr>
              <a:t>、</a:t>
            </a:r>
            <a:r>
              <a:rPr lang="en-US" altLang="zh-CN" sz="1600" dirty="0" smtClean="0">
                <a:solidFill>
                  <a:srgbClr val="000000"/>
                </a:solidFill>
                <a:latin typeface="微软雅黑" pitchFamily="34" charset="-122"/>
                <a:ea typeface="微软雅黑" pitchFamily="34" charset="-122"/>
              </a:rPr>
              <a:t>VBSE</a:t>
            </a:r>
            <a:r>
              <a:rPr lang="zh-CN" altLang="en-US" sz="1600" dirty="0" smtClean="0">
                <a:solidFill>
                  <a:srgbClr val="000000"/>
                </a:solidFill>
                <a:latin typeface="微软雅黑" pitchFamily="34" charset="-122"/>
                <a:ea typeface="微软雅黑" pitchFamily="34" charset="-122"/>
              </a:rPr>
              <a:t>提供的知识点</a:t>
            </a:r>
            <a:endParaRPr lang="en-US" altLang="zh-CN" sz="1600" dirty="0" smtClean="0">
              <a:solidFill>
                <a:srgbClr val="000000"/>
              </a:solidFill>
              <a:latin typeface="微软雅黑" pitchFamily="34" charset="-122"/>
              <a:ea typeface="微软雅黑" pitchFamily="34" charset="-122"/>
            </a:endParaRPr>
          </a:p>
          <a:p>
            <a:pPr lvl="0"/>
            <a:r>
              <a:rPr lang="en-US" altLang="zh-CN" sz="1600" dirty="0" smtClean="0">
                <a:solidFill>
                  <a:srgbClr val="000000"/>
                </a:solidFill>
                <a:latin typeface="微软雅黑" pitchFamily="34" charset="-122"/>
                <a:ea typeface="微软雅黑" pitchFamily="34" charset="-122"/>
              </a:rPr>
              <a:t>2</a:t>
            </a:r>
            <a:r>
              <a:rPr lang="zh-CN" altLang="en-US" sz="1600" dirty="0" smtClean="0">
                <a:solidFill>
                  <a:srgbClr val="000000"/>
                </a:solidFill>
                <a:latin typeface="微软雅黑" pitchFamily="34" charset="-122"/>
                <a:ea typeface="微软雅黑" pitchFamily="34" charset="-122"/>
              </a:rPr>
              <a:t>、同事、客户、供应商</a:t>
            </a:r>
            <a:endParaRPr lang="en-US" altLang="zh-CN" sz="1600" dirty="0" smtClean="0">
              <a:solidFill>
                <a:srgbClr val="000000"/>
              </a:solidFill>
              <a:latin typeface="微软雅黑" pitchFamily="34" charset="-122"/>
              <a:ea typeface="微软雅黑" pitchFamily="34" charset="-122"/>
            </a:endParaRPr>
          </a:p>
          <a:p>
            <a:pPr lvl="0"/>
            <a:r>
              <a:rPr lang="en-US" altLang="zh-CN" sz="1600" dirty="0" smtClean="0">
                <a:solidFill>
                  <a:srgbClr val="000000"/>
                </a:solidFill>
                <a:latin typeface="微软雅黑" pitchFamily="34" charset="-122"/>
                <a:ea typeface="微软雅黑" pitchFamily="34" charset="-122"/>
              </a:rPr>
              <a:t>3</a:t>
            </a:r>
            <a:r>
              <a:rPr lang="zh-CN" altLang="en-US" sz="1600" dirty="0" smtClean="0">
                <a:solidFill>
                  <a:srgbClr val="000000"/>
                </a:solidFill>
                <a:latin typeface="微软雅黑" pitchFamily="34" charset="-122"/>
                <a:ea typeface="微软雅黑" pitchFamily="34" charset="-122"/>
              </a:rPr>
              <a:t>、银行、行政管理部门</a:t>
            </a:r>
            <a:endParaRPr lang="en-US" altLang="zh-CN" sz="1600" dirty="0" smtClean="0">
              <a:solidFill>
                <a:srgbClr val="000000"/>
              </a:solidFill>
              <a:latin typeface="微软雅黑" pitchFamily="34" charset="-122"/>
              <a:ea typeface="微软雅黑" pitchFamily="34" charset="-122"/>
            </a:endParaRPr>
          </a:p>
          <a:p>
            <a:pPr lvl="0"/>
            <a:r>
              <a:rPr lang="en-US" altLang="zh-CN" sz="1600" dirty="0" smtClean="0">
                <a:solidFill>
                  <a:srgbClr val="000000"/>
                </a:solidFill>
                <a:latin typeface="微软雅黑" pitchFamily="34" charset="-122"/>
                <a:ea typeface="微软雅黑" pitchFamily="34" charset="-122"/>
              </a:rPr>
              <a:t>4</a:t>
            </a:r>
            <a:r>
              <a:rPr lang="zh-CN" altLang="en-US" sz="1600" dirty="0" smtClean="0">
                <a:solidFill>
                  <a:srgbClr val="000000"/>
                </a:solidFill>
                <a:latin typeface="微软雅黑" pitchFamily="34" charset="-122"/>
                <a:ea typeface="微软雅黑" pitchFamily="34" charset="-122"/>
              </a:rPr>
              <a:t>、互联网、案例</a:t>
            </a:r>
            <a:endParaRPr lang="en-US" altLang="zh-CN" sz="1600" dirty="0">
              <a:solidFill>
                <a:srgbClr val="000000"/>
              </a:solidFill>
              <a:latin typeface="微软雅黑" pitchFamily="34" charset="-122"/>
              <a:ea typeface="微软雅黑" pitchFamily="34" charset="-122"/>
            </a:endParaRPr>
          </a:p>
        </p:txBody>
      </p:sp>
      <p:sp>
        <p:nvSpPr>
          <p:cNvPr id="23" name="矩形标注 22"/>
          <p:cNvSpPr/>
          <p:nvPr/>
        </p:nvSpPr>
        <p:spPr>
          <a:xfrm>
            <a:off x="180313" y="914466"/>
            <a:ext cx="2763848" cy="862130"/>
          </a:xfrm>
          <a:prstGeom prst="wedgeRectCallout">
            <a:avLst>
              <a:gd name="adj1" fmla="val 46333"/>
              <a:gd name="adj2" fmla="val 85892"/>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1600" dirty="0">
                <a:solidFill>
                  <a:srgbClr val="000000"/>
                </a:solidFill>
                <a:latin typeface="微软雅黑" pitchFamily="34" charset="-122"/>
                <a:ea typeface="微软雅黑" pitchFamily="34" charset="-122"/>
              </a:rPr>
              <a:t>1</a:t>
            </a:r>
            <a:r>
              <a:rPr lang="zh-CN" altLang="en-US" sz="1600" dirty="0" smtClean="0">
                <a:solidFill>
                  <a:srgbClr val="000000"/>
                </a:solidFill>
                <a:latin typeface="微软雅黑" pitchFamily="34" charset="-122"/>
                <a:ea typeface="微软雅黑" pitchFamily="34" charset="-122"/>
              </a:rPr>
              <a:t>、真实的职业环境</a:t>
            </a:r>
            <a:endParaRPr lang="en-US" altLang="zh-CN" sz="1600" dirty="0" smtClean="0">
              <a:solidFill>
                <a:srgbClr val="000000"/>
              </a:solidFill>
              <a:latin typeface="微软雅黑" pitchFamily="34" charset="-122"/>
              <a:ea typeface="微软雅黑" pitchFamily="34" charset="-122"/>
            </a:endParaRPr>
          </a:p>
          <a:p>
            <a:pPr lvl="0"/>
            <a:endParaRPr lang="en-US" altLang="zh-CN" sz="1600" dirty="0">
              <a:solidFill>
                <a:srgbClr val="000000"/>
              </a:solidFill>
              <a:latin typeface="微软雅黑" pitchFamily="34" charset="-122"/>
              <a:ea typeface="微软雅黑" pitchFamily="34" charset="-122"/>
            </a:endParaRPr>
          </a:p>
        </p:txBody>
      </p:sp>
      <p:sp>
        <p:nvSpPr>
          <p:cNvPr id="24" name="矩形标注 23"/>
          <p:cNvSpPr/>
          <p:nvPr/>
        </p:nvSpPr>
        <p:spPr>
          <a:xfrm>
            <a:off x="6324674" y="914466"/>
            <a:ext cx="2666810" cy="862130"/>
          </a:xfrm>
          <a:prstGeom prst="wedgeRectCallout">
            <a:avLst>
              <a:gd name="adj1" fmla="val -46930"/>
              <a:gd name="adj2" fmla="val 11152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solidFill>
                  <a:schemeClr val="tx1"/>
                </a:solidFill>
                <a:latin typeface="微软雅黑" pitchFamily="34" charset="-122"/>
                <a:ea typeface="微软雅黑" pitchFamily="34" charset="-122"/>
              </a:rPr>
              <a:t>1</a:t>
            </a:r>
            <a:r>
              <a:rPr lang="zh-CN" altLang="en-US" sz="1600" dirty="0" smtClean="0">
                <a:solidFill>
                  <a:schemeClr val="tx1"/>
                </a:solidFill>
                <a:latin typeface="微软雅黑" pitchFamily="34" charset="-122"/>
                <a:ea typeface="微软雅黑" pitchFamily="34" charset="-122"/>
              </a:rPr>
              <a:t>、鼓励分享</a:t>
            </a:r>
            <a:endParaRPr lang="zh-CN" altLang="en-US" sz="1600" dirty="0">
              <a:solidFill>
                <a:schemeClr val="tx1"/>
              </a:solidFill>
              <a:latin typeface="微软雅黑" pitchFamily="34" charset="-122"/>
              <a:ea typeface="微软雅黑" pitchFamily="34" charset="-122"/>
            </a:endParaRPr>
          </a:p>
          <a:p>
            <a:pPr algn="r"/>
            <a:r>
              <a:rPr lang="en-US" altLang="zh-CN" sz="1600" dirty="0">
                <a:solidFill>
                  <a:schemeClr val="tx1"/>
                </a:solidFill>
                <a:latin typeface="微软雅黑" pitchFamily="34" charset="-122"/>
                <a:ea typeface="微软雅黑" pitchFamily="34" charset="-122"/>
              </a:rPr>
              <a:t>2</a:t>
            </a:r>
            <a:r>
              <a:rPr lang="zh-CN" altLang="en-US" sz="1600" dirty="0" smtClean="0">
                <a:solidFill>
                  <a:schemeClr val="tx1"/>
                </a:solidFill>
                <a:latin typeface="微软雅黑" pitchFamily="34" charset="-122"/>
                <a:ea typeface="微软雅黑" pitchFamily="34" charset="-122"/>
              </a:rPr>
              <a:t>、欢迎创新</a:t>
            </a:r>
            <a:endParaRPr lang="zh-CN" altLang="en-US" sz="1600" dirty="0">
              <a:solidFill>
                <a:schemeClr val="tx1"/>
              </a:solidFill>
              <a:latin typeface="微软雅黑" pitchFamily="34" charset="-122"/>
              <a:ea typeface="微软雅黑" pitchFamily="34" charset="-122"/>
            </a:endParaRPr>
          </a:p>
          <a:p>
            <a:pPr algn="r"/>
            <a:r>
              <a:rPr lang="en-US" altLang="zh-CN" sz="1600" dirty="0" smtClean="0">
                <a:solidFill>
                  <a:schemeClr val="tx1"/>
                </a:solidFill>
                <a:latin typeface="微软雅黑" pitchFamily="34" charset="-122"/>
                <a:ea typeface="微软雅黑" pitchFamily="34" charset="-122"/>
              </a:rPr>
              <a:t>          </a:t>
            </a:r>
            <a:endParaRPr lang="zh-CN" altLang="en-US" sz="1600" dirty="0">
              <a:solidFill>
                <a:schemeClr val="tx1"/>
              </a:solidFill>
              <a:latin typeface="微软雅黑" pitchFamily="34" charset="-122"/>
              <a:ea typeface="微软雅黑" pitchFamily="34" charset="-122"/>
            </a:endParaRPr>
          </a:p>
        </p:txBody>
      </p:sp>
      <p:sp>
        <p:nvSpPr>
          <p:cNvPr id="25" name="矩形标注 24"/>
          <p:cNvSpPr/>
          <p:nvPr/>
        </p:nvSpPr>
        <p:spPr>
          <a:xfrm>
            <a:off x="6548823" y="5077585"/>
            <a:ext cx="2442661" cy="914376"/>
          </a:xfrm>
          <a:prstGeom prst="wedgeRectCallout">
            <a:avLst>
              <a:gd name="adj1" fmla="val -51387"/>
              <a:gd name="adj2" fmla="val -76949"/>
            </a:avLst>
          </a:prstGeom>
          <a:noFill/>
          <a:ln>
            <a:solidFill>
              <a:srgbClr val="38D4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dirty="0">
                <a:solidFill>
                  <a:schemeClr val="tx1"/>
                </a:solidFill>
                <a:latin typeface="微软雅黑" pitchFamily="34" charset="-122"/>
                <a:ea typeface="微软雅黑" pitchFamily="34" charset="-122"/>
              </a:rPr>
              <a:t>1</a:t>
            </a:r>
            <a:r>
              <a:rPr lang="zh-CN" altLang="en-US" sz="1400" dirty="0" smtClean="0">
                <a:solidFill>
                  <a:schemeClr val="tx1"/>
                </a:solidFill>
                <a:latin typeface="微软雅黑" pitchFamily="34" charset="-122"/>
                <a:ea typeface="微软雅黑" pitchFamily="34" charset="-122"/>
              </a:rPr>
              <a:t>、互助学习</a:t>
            </a:r>
            <a:endParaRPr lang="en-US" altLang="zh-CN" sz="1400" dirty="0" smtClean="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15907331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457200" y="838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Pct val="90000"/>
              <a:buFont typeface="Arial" charset="0"/>
              <a:buBlip>
                <a:blip r:embed="rId2"/>
              </a:buBlip>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教学模式的设计以制造企业财务管理工作为业务背景，以学生为主体，实施以“教、学，做一体化“和”项目导向、任务驱动“的教学模式。</a:t>
            </a:r>
          </a:p>
          <a:p>
            <a:pPr marL="342900" marR="0" lvl="0" indent="-342900" algn="l" defTabSz="914400" rtl="0" eaLnBrk="0" fontAlgn="base" latinLnBrk="0" hangingPunct="0">
              <a:lnSpc>
                <a:spcPct val="100000"/>
              </a:lnSpc>
              <a:spcBef>
                <a:spcPct val="20000"/>
              </a:spcBef>
              <a:spcAft>
                <a:spcPct val="0"/>
              </a:spcAft>
              <a:buClrTx/>
              <a:buSzPct val="90000"/>
              <a:buFont typeface="Arial" charset="0"/>
              <a:buBlip>
                <a:blip r:embed="rId2"/>
              </a:buBlip>
              <a:tabLst/>
              <a:defRPr/>
            </a:pPr>
            <a:endParaRPr kumimoji="0" lang="zh-CN" alt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90000"/>
              <a:buFont typeface="Arial" charset="0"/>
              <a:buBlip>
                <a:blip r:embed="rId2"/>
              </a:buBlip>
              <a:tabLst/>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采用现代教学技术手段，引用了情景模拟教学法、主题教学法、案例教学法、团队互助教学法、探究式教学法多种教学方法。</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90000"/>
              <a:buFont typeface="Arial" charset="0"/>
              <a:buBlip>
                <a:blip r:embed="rId2"/>
              </a:buBlip>
              <a:tabLst/>
              <a:defRPr/>
            </a:pP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Pct val="90000"/>
              <a:buFont typeface="Arial" charset="0"/>
              <a:buBlip>
                <a:blip r:embed="rId2"/>
              </a:buBlip>
              <a:tabLst/>
              <a:defRPr/>
            </a:pPr>
            <a:r>
              <a:rPr lang="zh-CN" altLang="en-US" sz="2400" kern="0" dirty="0" smtClean="0">
                <a:latin typeface="+mn-lt"/>
                <a:ea typeface="+mn-ea"/>
              </a:rPr>
              <a:t>标准课时</a:t>
            </a:r>
            <a:r>
              <a:rPr lang="en-US" altLang="zh-CN" sz="2400" kern="0" dirty="0" smtClean="0">
                <a:latin typeface="+mn-lt"/>
                <a:ea typeface="+mn-ea"/>
              </a:rPr>
              <a:t>:40</a:t>
            </a:r>
            <a:r>
              <a:rPr lang="zh-CN" altLang="en-US" sz="2400" kern="0" dirty="0" smtClean="0">
                <a:latin typeface="+mn-lt"/>
                <a:ea typeface="+mn-ea"/>
              </a:rPr>
              <a:t>课时</a:t>
            </a:r>
            <a:endParaRPr lang="en-US" altLang="zh-CN" sz="2400" kern="0" dirty="0" smtClean="0">
              <a:latin typeface="+mn-lt"/>
              <a:ea typeface="+mn-ea"/>
            </a:endParaRPr>
          </a:p>
          <a:p>
            <a:pPr marL="342900" marR="0" lvl="0" indent="-342900" algn="l" defTabSz="914400" rtl="0" eaLnBrk="0" fontAlgn="base" latinLnBrk="0" hangingPunct="0">
              <a:lnSpc>
                <a:spcPct val="100000"/>
              </a:lnSpc>
              <a:spcBef>
                <a:spcPct val="20000"/>
              </a:spcBef>
              <a:spcAft>
                <a:spcPct val="0"/>
              </a:spcAft>
              <a:buClrTx/>
              <a:buSzPct val="90000"/>
              <a:tabLst/>
              <a:defRPr/>
            </a:pPr>
            <a:r>
              <a:rPr lang="en-US" altLang="zh-CN" sz="2400" kern="0" dirty="0" smtClean="0">
                <a:latin typeface="+mn-lt"/>
                <a:ea typeface="+mn-ea"/>
              </a:rPr>
              <a:t>      3.5</a:t>
            </a:r>
            <a:r>
              <a:rPr lang="zh-CN" altLang="en-US" sz="2400" kern="0" dirty="0" smtClean="0">
                <a:latin typeface="+mn-lt"/>
                <a:ea typeface="+mn-ea"/>
              </a:rPr>
              <a:t>天手工业务</a:t>
            </a:r>
            <a:r>
              <a:rPr lang="en-US" altLang="zh-CN" sz="2400" kern="0" dirty="0" smtClean="0">
                <a:latin typeface="+mn-lt"/>
                <a:ea typeface="+mn-ea"/>
              </a:rPr>
              <a:t>+1.5</a:t>
            </a:r>
            <a:r>
              <a:rPr lang="zh-CN" altLang="en-US" sz="2400" kern="0" dirty="0" smtClean="0">
                <a:latin typeface="+mn-lt"/>
                <a:ea typeface="+mn-ea"/>
              </a:rPr>
              <a:t>天信息化业务处理</a:t>
            </a:r>
            <a:endParaRPr kumimoji="0" lang="zh-CN" alt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5" name="TextBox 2"/>
          <p:cNvSpPr txBox="1">
            <a:spLocks noChangeArrowheads="1"/>
          </p:cNvSpPr>
          <p:nvPr/>
        </p:nvSpPr>
        <p:spPr bwMode="auto">
          <a:xfrm>
            <a:off x="762000" y="228600"/>
            <a:ext cx="5715000" cy="581025"/>
          </a:xfrm>
          <a:prstGeom prst="rect">
            <a:avLst/>
          </a:prstGeom>
          <a:noFill/>
          <a:ln w="9525">
            <a:noFill/>
            <a:miter lim="800000"/>
            <a:headEnd/>
            <a:tailEnd/>
          </a:ln>
          <a:effectLst/>
        </p:spPr>
        <p:txBody>
          <a:bodyPr>
            <a:spAutoFit/>
          </a:bodyPr>
          <a:lstStyle/>
          <a:p>
            <a:r>
              <a:rPr lang="zh-CN" altLang="en-US" sz="3200" b="1" dirty="0" smtClean="0">
                <a:solidFill>
                  <a:srgbClr val="C00000"/>
                </a:solidFill>
                <a:latin typeface="微软雅黑" pitchFamily="34" charset="-122"/>
                <a:ea typeface="微软雅黑" pitchFamily="34" charset="-122"/>
              </a:rPr>
              <a:t>教学方法</a:t>
            </a:r>
            <a:endParaRPr lang="zh-CN" altLang="en-US" dirty="0"/>
          </a:p>
        </p:txBody>
      </p:sp>
      <p:pic>
        <p:nvPicPr>
          <p:cNvPr id="6" name="Picture 4" descr="R0015703"/>
          <p:cNvPicPr>
            <a:picLocks noChangeAspect="1" noChangeArrowheads="1"/>
          </p:cNvPicPr>
          <p:nvPr/>
        </p:nvPicPr>
        <p:blipFill>
          <a:blip cstate="print"/>
          <a:srcRect/>
          <a:stretch>
            <a:fillRect/>
          </a:stretch>
        </p:blipFill>
        <p:spPr bwMode="auto">
          <a:xfrm>
            <a:off x="1371600" y="5030788"/>
            <a:ext cx="2133600" cy="1522412"/>
          </a:xfrm>
          <a:prstGeom prst="rect">
            <a:avLst/>
          </a:prstGeom>
          <a:noFill/>
          <a:ln w="9525">
            <a:noFill/>
            <a:miter lim="800000"/>
            <a:headEnd/>
            <a:tailEnd/>
          </a:ln>
        </p:spPr>
      </p:pic>
      <p:pic>
        <p:nvPicPr>
          <p:cNvPr id="7" name="Picture 5"/>
          <p:cNvPicPr>
            <a:picLocks noChangeAspect="1" noChangeArrowheads="1"/>
          </p:cNvPicPr>
          <p:nvPr/>
        </p:nvPicPr>
        <p:blipFill>
          <a:blip cstate="print"/>
          <a:srcRect/>
          <a:stretch>
            <a:fillRect/>
          </a:stretch>
        </p:blipFill>
        <p:spPr bwMode="auto">
          <a:xfrm>
            <a:off x="3505200" y="4953000"/>
            <a:ext cx="2286000" cy="1600200"/>
          </a:xfrm>
          <a:prstGeom prst="rect">
            <a:avLst/>
          </a:prstGeom>
          <a:noFill/>
          <a:ln w="9525">
            <a:noFill/>
            <a:miter lim="800000"/>
            <a:headEnd/>
            <a:tailEnd/>
          </a:ln>
          <a:effectLst/>
        </p:spPr>
      </p:pic>
      <p:pic>
        <p:nvPicPr>
          <p:cNvPr id="8" name="Picture 6"/>
          <p:cNvPicPr>
            <a:picLocks noChangeAspect="1" noChangeArrowheads="1"/>
          </p:cNvPicPr>
          <p:nvPr/>
        </p:nvPicPr>
        <p:blipFill>
          <a:blip cstate="print"/>
          <a:srcRect l="19888" t="2965" r="19528" b="14476"/>
          <a:stretch>
            <a:fillRect/>
          </a:stretch>
        </p:blipFill>
        <p:spPr bwMode="auto">
          <a:xfrm>
            <a:off x="5791200" y="5029200"/>
            <a:ext cx="2257425" cy="1524000"/>
          </a:xfrm>
          <a:prstGeom prst="rect">
            <a:avLst/>
          </a:prstGeom>
          <a:noFill/>
          <a:ln w="9525">
            <a:noFill/>
            <a:miter lim="800000"/>
            <a:headEnd/>
            <a:tailEnd/>
          </a:ln>
          <a:effectLst/>
        </p:spPr>
      </p:pic>
    </p:spTree>
    <p:extLst>
      <p:ext uri="{BB962C8B-B14F-4D97-AF65-F5344CB8AC3E}">
        <p14:creationId xmlns:p14="http://schemas.microsoft.com/office/powerpoint/2010/main" val="191753934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实训特点</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章证单据</a:t>
            </a:r>
            <a:endParaRPr lang="zh-CN" altLang="en-US" sz="2800" dirty="0">
              <a:solidFill>
                <a:srgbClr val="C00000"/>
              </a:solidFill>
              <a:latin typeface="微软雅黑" pitchFamily="34" charset="-122"/>
              <a:ea typeface="微软雅黑" pitchFamily="34" charset="-122"/>
            </a:endParaRPr>
          </a:p>
        </p:txBody>
      </p:sp>
      <p:pic>
        <p:nvPicPr>
          <p:cNvPr id="11"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4200" y="1011302"/>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0" y="1076389"/>
            <a:ext cx="1998663"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8588" y="1152589"/>
            <a:ext cx="1198562"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225" y="990664"/>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83000" y="1011302"/>
            <a:ext cx="1898650" cy="141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 descr="支票"/>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6620" y="1751870"/>
            <a:ext cx="8001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506" y="1953433"/>
            <a:ext cx="5638800"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9008" y="2209832"/>
            <a:ext cx="6423709" cy="3562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2"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39031" y="2351152"/>
            <a:ext cx="6486463" cy="400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图片 23"/>
          <p:cNvPicPr preferRelativeResize="0">
            <a:picLocks/>
          </p:cNvPicPr>
          <p:nvPr/>
        </p:nvPicPr>
        <p:blipFill>
          <a:blip r:embed="rId11"/>
          <a:stretch>
            <a:fillRect/>
          </a:stretch>
        </p:blipFill>
        <p:spPr>
          <a:xfrm>
            <a:off x="1139031" y="2446502"/>
            <a:ext cx="6986587" cy="4051300"/>
          </a:xfrm>
          <a:prstGeom prst="rect">
            <a:avLst/>
          </a:prstGeom>
          <a:ln>
            <a:solidFill>
              <a:schemeClr val="tx2">
                <a:lumMod val="40000"/>
                <a:lumOff val="60000"/>
              </a:schemeClr>
            </a:solid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56322"/>
                                        </p:tgtEl>
                                        <p:attrNameLst>
                                          <p:attrName>style.visibility</p:attrName>
                                        </p:attrNameLst>
                                      </p:cBhvr>
                                      <p:to>
                                        <p:strVal val="visible"/>
                                      </p:to>
                                    </p:set>
                                    <p:anim calcmode="lin" valueType="num">
                                      <p:cBhvr additive="base">
                                        <p:cTn id="47" dur="500" fill="hold"/>
                                        <p:tgtEl>
                                          <p:spTgt spid="56322"/>
                                        </p:tgtEl>
                                        <p:attrNameLst>
                                          <p:attrName>ppt_x</p:attrName>
                                        </p:attrNameLst>
                                      </p:cBhvr>
                                      <p:tavLst>
                                        <p:tav tm="0">
                                          <p:val>
                                            <p:strVal val="#ppt_x"/>
                                          </p:val>
                                        </p:tav>
                                        <p:tav tm="100000">
                                          <p:val>
                                            <p:strVal val="#ppt_x"/>
                                          </p:val>
                                        </p:tav>
                                      </p:tavLst>
                                    </p:anim>
                                    <p:anim calcmode="lin" valueType="num">
                                      <p:cBhvr additive="base">
                                        <p:cTn id="4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实训特点</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凭证账册</a:t>
            </a:r>
            <a:endParaRPr lang="zh-CN" altLang="en-US" sz="2800" dirty="0">
              <a:solidFill>
                <a:srgbClr val="C00000"/>
              </a:solidFill>
              <a:latin typeface="微软雅黑" pitchFamily="34" charset="-122"/>
              <a:ea typeface="微软雅黑" pitchFamily="34" charset="-122"/>
            </a:endParaRPr>
          </a:p>
        </p:txBody>
      </p:sp>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38268"/>
            <a:ext cx="9144000"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516" y="1143060"/>
            <a:ext cx="7881937"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238" y="1447852"/>
            <a:ext cx="7751763" cy="404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5168" y="1852643"/>
            <a:ext cx="7713663"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1317" y="2197168"/>
            <a:ext cx="7953375"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04584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实训特点</a:t>
            </a:r>
            <a:r>
              <a:rPr lang="en-US" altLang="zh-CN" sz="2800" dirty="0" smtClean="0">
                <a:solidFill>
                  <a:srgbClr val="C00000"/>
                </a:solidFill>
                <a:latin typeface="微软雅黑" pitchFamily="34" charset="-122"/>
                <a:ea typeface="微软雅黑" pitchFamily="34" charset="-122"/>
              </a:rPr>
              <a:t>—</a:t>
            </a:r>
            <a:r>
              <a:rPr lang="zh-CN" altLang="en-US" sz="2800" dirty="0">
                <a:solidFill>
                  <a:srgbClr val="C00000"/>
                </a:solidFill>
                <a:latin typeface="微软雅黑" pitchFamily="34" charset="-122"/>
                <a:ea typeface="微软雅黑" pitchFamily="34" charset="-122"/>
              </a:rPr>
              <a:t>内置</a:t>
            </a:r>
            <a:r>
              <a:rPr lang="zh-CN" altLang="en-US" sz="2800" dirty="0" smtClean="0">
                <a:solidFill>
                  <a:srgbClr val="C00000"/>
                </a:solidFill>
                <a:latin typeface="微软雅黑" pitchFamily="34" charset="-122"/>
                <a:ea typeface="微软雅黑" pitchFamily="34" charset="-122"/>
              </a:rPr>
              <a:t>知识点</a:t>
            </a:r>
            <a:endParaRPr lang="zh-CN" altLang="en-US" sz="2800" dirty="0">
              <a:solidFill>
                <a:srgbClr val="C00000"/>
              </a:solidFill>
              <a:latin typeface="微软雅黑" pitchFamily="34" charset="-122"/>
              <a:ea typeface="微软雅黑" pitchFamily="34" charset="-122"/>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912" y="933450"/>
            <a:ext cx="6798324" cy="35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102" y="1717980"/>
            <a:ext cx="6864317" cy="2625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76" y="2514624"/>
            <a:ext cx="6959364" cy="2611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2197" y="3090780"/>
            <a:ext cx="6434602" cy="3233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28963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6"/>
                                        </p:tgtEl>
                                        <p:attrNameLst>
                                          <p:attrName>style.visibility</p:attrName>
                                        </p:attrNameLst>
                                      </p:cBhvr>
                                      <p:to>
                                        <p:strVal val="visible"/>
                                      </p:to>
                                    </p:set>
                                    <p:anim calcmode="lin" valueType="num">
                                      <p:cBhvr additive="base">
                                        <p:cTn id="13" dur="500" fill="hold"/>
                                        <p:tgtEl>
                                          <p:spTgt spid="3076"/>
                                        </p:tgtEl>
                                        <p:attrNameLst>
                                          <p:attrName>ppt_x</p:attrName>
                                        </p:attrNameLst>
                                      </p:cBhvr>
                                      <p:tavLst>
                                        <p:tav tm="0">
                                          <p:val>
                                            <p:strVal val="#ppt_x"/>
                                          </p:val>
                                        </p:tav>
                                        <p:tav tm="100000">
                                          <p:val>
                                            <p:strVal val="#ppt_x"/>
                                          </p:val>
                                        </p:tav>
                                      </p:tavLst>
                                    </p:anim>
                                    <p:anim calcmode="lin" valueType="num">
                                      <p:cBhvr additive="base">
                                        <p:cTn id="14"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7"/>
                                        </p:tgtEl>
                                        <p:attrNameLst>
                                          <p:attrName>style.visibility</p:attrName>
                                        </p:attrNameLst>
                                      </p:cBhvr>
                                      <p:to>
                                        <p:strVal val="visible"/>
                                      </p:to>
                                    </p:set>
                                    <p:anim calcmode="lin" valueType="num">
                                      <p:cBhvr additive="base">
                                        <p:cTn id="19" dur="500" fill="hold"/>
                                        <p:tgtEl>
                                          <p:spTgt spid="3077"/>
                                        </p:tgtEl>
                                        <p:attrNameLst>
                                          <p:attrName>ppt_x</p:attrName>
                                        </p:attrNameLst>
                                      </p:cBhvr>
                                      <p:tavLst>
                                        <p:tav tm="0">
                                          <p:val>
                                            <p:strVal val="#ppt_x"/>
                                          </p:val>
                                        </p:tav>
                                        <p:tav tm="100000">
                                          <p:val>
                                            <p:strVal val="#ppt_x"/>
                                          </p:val>
                                        </p:tav>
                                      </p:tavLst>
                                    </p:anim>
                                    <p:anim calcmode="lin" valueType="num">
                                      <p:cBhvr additive="base">
                                        <p:cTn id="20"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8"/>
                                        </p:tgtEl>
                                        <p:attrNameLst>
                                          <p:attrName>style.visibility</p:attrName>
                                        </p:attrNameLst>
                                      </p:cBhvr>
                                      <p:to>
                                        <p:strVal val="visible"/>
                                      </p:to>
                                    </p:set>
                                    <p:anim calcmode="lin" valueType="num">
                                      <p:cBhvr additive="base">
                                        <p:cTn id="25" dur="500" fill="hold"/>
                                        <p:tgtEl>
                                          <p:spTgt spid="3078"/>
                                        </p:tgtEl>
                                        <p:attrNameLst>
                                          <p:attrName>ppt_x</p:attrName>
                                        </p:attrNameLst>
                                      </p:cBhvr>
                                      <p:tavLst>
                                        <p:tav tm="0">
                                          <p:val>
                                            <p:strVal val="#ppt_x"/>
                                          </p:val>
                                        </p:tav>
                                        <p:tav tm="100000">
                                          <p:val>
                                            <p:strVal val="#ppt_x"/>
                                          </p:val>
                                        </p:tav>
                                      </p:tavLst>
                                    </p:anim>
                                    <p:anim calcmode="lin" valueType="num">
                                      <p:cBhvr additive="base">
                                        <p:cTn id="26"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txBox="1">
            <a:spLocks noChangeArrowheads="1"/>
          </p:cNvSpPr>
          <p:nvPr/>
        </p:nvSpPr>
        <p:spPr bwMode="auto">
          <a:xfrm>
            <a:off x="914496"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C00000"/>
                </a:solidFill>
                <a:latin typeface="微软雅黑" pitchFamily="34" charset="-122"/>
                <a:ea typeface="微软雅黑" pitchFamily="34" charset="-122"/>
              </a:rPr>
              <a:t>目录</a:t>
            </a:r>
          </a:p>
        </p:txBody>
      </p:sp>
      <p:grpSp>
        <p:nvGrpSpPr>
          <p:cNvPr id="17411" name="Group 96"/>
          <p:cNvGrpSpPr>
            <a:grpSpLocks/>
          </p:cNvGrpSpPr>
          <p:nvPr/>
        </p:nvGrpSpPr>
        <p:grpSpPr bwMode="auto">
          <a:xfrm>
            <a:off x="1876425" y="1458913"/>
            <a:ext cx="1041400" cy="722312"/>
            <a:chOff x="1016388" y="913002"/>
            <a:chExt cx="731924" cy="428904"/>
          </a:xfrm>
        </p:grpSpPr>
        <p:sp>
          <p:nvSpPr>
            <p:cNvPr id="14" name="Parallelogram 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7445"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1</a:t>
              </a:r>
            </a:p>
          </p:txBody>
        </p:sp>
      </p:grpSp>
      <p:sp>
        <p:nvSpPr>
          <p:cNvPr id="16" name="Parallelogram 8"/>
          <p:cNvSpPr/>
          <p:nvPr/>
        </p:nvSpPr>
        <p:spPr bwMode="auto">
          <a:xfrm>
            <a:off x="2859724" y="1447852"/>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17415" name="Rektangel 76"/>
          <p:cNvSpPr>
            <a:spLocks noChangeArrowheads="1"/>
          </p:cNvSpPr>
          <p:nvPr/>
        </p:nvSpPr>
        <p:spPr bwMode="auto">
          <a:xfrm>
            <a:off x="3127375" y="1590675"/>
            <a:ext cx="5408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实  训  导  入</a:t>
            </a:r>
            <a:endParaRPr lang="zh-CN" altLang="en-US" sz="2800" dirty="0">
              <a:solidFill>
                <a:srgbClr val="171717"/>
              </a:solidFill>
              <a:latin typeface="微软雅黑" pitchFamily="34" charset="-122"/>
              <a:ea typeface="微软雅黑" pitchFamily="34" charset="-122"/>
            </a:endParaRPr>
          </a:p>
        </p:txBody>
      </p:sp>
      <p:grpSp>
        <p:nvGrpSpPr>
          <p:cNvPr id="17416" name="Group 96"/>
          <p:cNvGrpSpPr>
            <a:grpSpLocks/>
          </p:cNvGrpSpPr>
          <p:nvPr/>
        </p:nvGrpSpPr>
        <p:grpSpPr bwMode="auto">
          <a:xfrm>
            <a:off x="1570038" y="2590800"/>
            <a:ext cx="1041400" cy="720725"/>
            <a:chOff x="1016388" y="913002"/>
            <a:chExt cx="731924" cy="428904"/>
          </a:xfrm>
        </p:grpSpPr>
        <p:sp>
          <p:nvSpPr>
            <p:cNvPr id="19" name="Parallelogram 11"/>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7443"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2</a:t>
              </a:r>
            </a:p>
          </p:txBody>
        </p:sp>
      </p:grpSp>
      <p:sp>
        <p:nvSpPr>
          <p:cNvPr id="21" name="Parallelogram 13"/>
          <p:cNvSpPr/>
          <p:nvPr/>
        </p:nvSpPr>
        <p:spPr bwMode="auto">
          <a:xfrm>
            <a:off x="2553426" y="2579467"/>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17420" name="Rektangel 76"/>
          <p:cNvSpPr>
            <a:spLocks noChangeArrowheads="1"/>
          </p:cNvSpPr>
          <p:nvPr/>
        </p:nvSpPr>
        <p:spPr bwMode="auto">
          <a:xfrm>
            <a:off x="2820988" y="2701925"/>
            <a:ext cx="5408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实  训  特  </a:t>
            </a:r>
            <a:r>
              <a:rPr lang="zh-CN" altLang="en-US" sz="2800" dirty="0">
                <a:solidFill>
                  <a:srgbClr val="171717"/>
                </a:solidFill>
                <a:latin typeface="微软雅黑" pitchFamily="34" charset="-122"/>
                <a:ea typeface="微软雅黑" pitchFamily="34" charset="-122"/>
              </a:rPr>
              <a:t>点</a:t>
            </a:r>
          </a:p>
        </p:txBody>
      </p:sp>
      <p:grpSp>
        <p:nvGrpSpPr>
          <p:cNvPr id="17421" name="Group 96"/>
          <p:cNvGrpSpPr>
            <a:grpSpLocks/>
          </p:cNvGrpSpPr>
          <p:nvPr/>
        </p:nvGrpSpPr>
        <p:grpSpPr bwMode="auto">
          <a:xfrm>
            <a:off x="1247775" y="3687763"/>
            <a:ext cx="1041400" cy="722312"/>
            <a:chOff x="1016388" y="913002"/>
            <a:chExt cx="731924" cy="428904"/>
          </a:xfrm>
        </p:grpSpPr>
        <p:sp>
          <p:nvSpPr>
            <p:cNvPr id="24" name="Parallelogram 1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7441"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3</a:t>
              </a:r>
            </a:p>
          </p:txBody>
        </p:sp>
      </p:grpSp>
      <p:sp>
        <p:nvSpPr>
          <p:cNvPr id="26" name="Parallelogram 18"/>
          <p:cNvSpPr/>
          <p:nvPr/>
        </p:nvSpPr>
        <p:spPr bwMode="auto">
          <a:xfrm>
            <a:off x="2230340" y="3676742"/>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da-DK" altLang="zh-CN" sz="2800" dirty="0">
              <a:solidFill>
                <a:srgbClr val="171717"/>
              </a:solidFill>
              <a:latin typeface="微软雅黑" pitchFamily="34" charset="-122"/>
            </a:endParaRPr>
          </a:p>
        </p:txBody>
      </p:sp>
      <p:grpSp>
        <p:nvGrpSpPr>
          <p:cNvPr id="2" name="组合 1"/>
          <p:cNvGrpSpPr>
            <a:grpSpLocks/>
          </p:cNvGrpSpPr>
          <p:nvPr/>
        </p:nvGrpSpPr>
        <p:grpSpPr bwMode="auto">
          <a:xfrm>
            <a:off x="1168400" y="3606800"/>
            <a:ext cx="6408738" cy="825500"/>
            <a:chOff x="1639762" y="1527201"/>
            <a:chExt cx="6408952" cy="825418"/>
          </a:xfrm>
        </p:grpSpPr>
        <p:sp>
          <p:nvSpPr>
            <p:cNvPr id="38" name="Parallelogram 6"/>
            <p:cNvSpPr/>
            <p:nvPr/>
          </p:nvSpPr>
          <p:spPr bwMode="auto">
            <a:xfrm>
              <a:off x="1639762" y="1539900"/>
              <a:ext cx="1157327" cy="801608"/>
            </a:xfrm>
            <a:prstGeom prst="parallelogram">
              <a:avLst>
                <a:gd name="adj" fmla="val 28140"/>
              </a:avLst>
            </a:prstGeom>
            <a:gradFill flip="none" rotWithShape="1">
              <a:gsLst>
                <a:gs pos="0">
                  <a:srgbClr val="03C6ED"/>
                </a:gs>
                <a:gs pos="100000">
                  <a:srgbClr val="004D86"/>
                </a:gs>
              </a:gsLst>
              <a:path path="shape">
                <a:fillToRect l="50000" t="50000" r="50000" b="50000"/>
              </a:path>
              <a:tileRect/>
            </a:gradFill>
            <a:ln w="25400">
              <a:solidFill>
                <a:srgbClr val="004D8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7435" name="TextBox 7"/>
            <p:cNvSpPr txBox="1">
              <a:spLocks noChangeArrowheads="1"/>
            </p:cNvSpPr>
            <p:nvPr/>
          </p:nvSpPr>
          <p:spPr bwMode="auto">
            <a:xfrm>
              <a:off x="2003682" y="1617806"/>
              <a:ext cx="441240" cy="57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3</a:t>
              </a:r>
            </a:p>
          </p:txBody>
        </p:sp>
        <p:sp>
          <p:nvSpPr>
            <p:cNvPr id="40" name="Parallelogram 8"/>
            <p:cNvSpPr/>
            <p:nvPr/>
          </p:nvSpPr>
          <p:spPr bwMode="auto">
            <a:xfrm>
              <a:off x="2681671" y="1527201"/>
              <a:ext cx="5367043" cy="825418"/>
            </a:xfrm>
            <a:prstGeom prst="parallelogram">
              <a:avLst/>
            </a:prstGeom>
            <a:gradFill flip="none" rotWithShape="1">
              <a:gsLst>
                <a:gs pos="50000">
                  <a:srgbClr val="03C6ED"/>
                </a:gs>
                <a:gs pos="100000">
                  <a:srgbClr val="004D86"/>
                </a:gs>
                <a:gs pos="0">
                  <a:srgbClr val="004D86"/>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FFFFFF"/>
                </a:solidFill>
              </a:endParaRPr>
            </a:p>
          </p:txBody>
        </p:sp>
        <p:sp>
          <p:nvSpPr>
            <p:cNvPr id="17439" name="Rektangel 76"/>
            <p:cNvSpPr>
              <a:spLocks noChangeArrowheads="1"/>
            </p:cNvSpPr>
            <p:nvPr/>
          </p:nvSpPr>
          <p:spPr bwMode="auto">
            <a:xfrm>
              <a:off x="2979347" y="1686612"/>
              <a:ext cx="44881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da-DK" altLang="zh-CN" sz="2800">
                <a:solidFill>
                  <a:srgbClr val="171717"/>
                </a:solidFill>
                <a:latin typeface="微软雅黑" pitchFamily="34" charset="-122"/>
                <a:ea typeface="微软雅黑" pitchFamily="34" charset="-122"/>
              </a:endParaRPr>
            </a:p>
          </p:txBody>
        </p:sp>
      </p:grpSp>
      <p:grpSp>
        <p:nvGrpSpPr>
          <p:cNvPr id="17426" name="Group 96"/>
          <p:cNvGrpSpPr>
            <a:grpSpLocks/>
          </p:cNvGrpSpPr>
          <p:nvPr/>
        </p:nvGrpSpPr>
        <p:grpSpPr bwMode="auto">
          <a:xfrm>
            <a:off x="914400" y="4754563"/>
            <a:ext cx="1041400" cy="722312"/>
            <a:chOff x="1016388" y="913002"/>
            <a:chExt cx="731924" cy="428904"/>
          </a:xfrm>
        </p:grpSpPr>
        <p:sp>
          <p:nvSpPr>
            <p:cNvPr id="44" name="Parallelogram 1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17433"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4</a:t>
              </a:r>
            </a:p>
          </p:txBody>
        </p:sp>
      </p:grpSp>
      <p:sp>
        <p:nvSpPr>
          <p:cNvPr id="46" name="Parallelogram 18"/>
          <p:cNvSpPr/>
          <p:nvPr/>
        </p:nvSpPr>
        <p:spPr bwMode="auto">
          <a:xfrm>
            <a:off x="1896799" y="4743514"/>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17430" name="Rektangel 76"/>
          <p:cNvSpPr>
            <a:spLocks noChangeArrowheads="1"/>
          </p:cNvSpPr>
          <p:nvPr/>
        </p:nvSpPr>
        <p:spPr bwMode="auto">
          <a:xfrm>
            <a:off x="2163763" y="4886325"/>
            <a:ext cx="5408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环  </a:t>
            </a:r>
            <a:r>
              <a:rPr lang="zh-CN" altLang="en-US" sz="2800" dirty="0">
                <a:solidFill>
                  <a:srgbClr val="171717"/>
                </a:solidFill>
                <a:latin typeface="微软雅黑" pitchFamily="34" charset="-122"/>
                <a:ea typeface="微软雅黑" pitchFamily="34" charset="-122"/>
              </a:rPr>
              <a:t>境  介  绍</a:t>
            </a:r>
            <a:endParaRPr lang="da-DK" altLang="zh-CN" sz="2800" dirty="0">
              <a:solidFill>
                <a:srgbClr val="171717"/>
              </a:solidFill>
              <a:latin typeface="微软雅黑" pitchFamily="34" charset="-122"/>
              <a:ea typeface="微软雅黑" pitchFamily="34" charset="-122"/>
            </a:endParaRPr>
          </a:p>
        </p:txBody>
      </p:sp>
      <p:sp>
        <p:nvSpPr>
          <p:cNvPr id="17431" name="Rektangel 76"/>
          <p:cNvSpPr>
            <a:spLocks noChangeArrowheads="1"/>
          </p:cNvSpPr>
          <p:nvPr/>
        </p:nvSpPr>
        <p:spPr bwMode="auto">
          <a:xfrm>
            <a:off x="2516188" y="3733800"/>
            <a:ext cx="5408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培  </a:t>
            </a:r>
            <a:r>
              <a:rPr lang="zh-CN" altLang="en-US" sz="2800" dirty="0">
                <a:solidFill>
                  <a:srgbClr val="171717"/>
                </a:solidFill>
                <a:latin typeface="微软雅黑" pitchFamily="34" charset="-122"/>
                <a:ea typeface="微软雅黑" pitchFamily="34" charset="-122"/>
              </a:rPr>
              <a:t>养  目  标</a:t>
            </a:r>
            <a:endParaRPr lang="da-DK" altLang="zh-CN" sz="2800" dirty="0">
              <a:solidFill>
                <a:srgbClr val="171717"/>
              </a:solidFill>
              <a:latin typeface="微软雅黑" pitchFamily="34" charset="-122"/>
              <a:ea typeface="微软雅黑" pitchFamily="34" charset="-122"/>
            </a:endParaRPr>
          </a:p>
        </p:txBody>
      </p:sp>
    </p:spTree>
    <p:extLst>
      <p:ext uri="{BB962C8B-B14F-4D97-AF65-F5344CB8AC3E}">
        <p14:creationId xmlns:p14="http://schemas.microsoft.com/office/powerpoint/2010/main" val="2351902131"/>
      </p:ext>
    </p:extLst>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609600" y="914400"/>
            <a:ext cx="8153400" cy="5816977"/>
          </a:xfrm>
          <a:prstGeom prst="rect">
            <a:avLst/>
          </a:prstGeom>
          <a:noFill/>
          <a:ln w="9525">
            <a:noFill/>
            <a:miter lim="800000"/>
            <a:headEnd/>
            <a:tailEnd/>
          </a:ln>
        </p:spPr>
        <p:txBody>
          <a:bodyPr>
            <a:spAutoFit/>
          </a:bodyPr>
          <a:lstStyle/>
          <a:p>
            <a:pPr marL="285750" indent="-285750">
              <a:lnSpc>
                <a:spcPct val="150000"/>
              </a:lnSpc>
              <a:buFont typeface="Wingdings" pitchFamily="2" charset="2"/>
              <a:buChar char="l"/>
              <a:defRPr/>
            </a:pPr>
            <a:r>
              <a:rPr lang="zh-CN" altLang="en-US" sz="2800" b="1" dirty="0">
                <a:latin typeface="+mn-ea"/>
                <a:ea typeface="+mn-ea"/>
              </a:rPr>
              <a:t>通过本实训课程</a:t>
            </a:r>
            <a:r>
              <a:rPr lang="en-US" altLang="zh-CN" sz="2800" b="1" dirty="0">
                <a:latin typeface="+mn-ea"/>
                <a:ea typeface="+mn-ea"/>
              </a:rPr>
              <a:t>,</a:t>
            </a:r>
            <a:r>
              <a:rPr lang="zh-CN" altLang="en-US" sz="2800" b="1" dirty="0">
                <a:latin typeface="+mn-ea"/>
                <a:ea typeface="+mn-ea"/>
              </a:rPr>
              <a:t>使受训者熟悉各财务及相关岗位的日常工作内容和职责</a:t>
            </a:r>
            <a:r>
              <a:rPr lang="zh-CN" altLang="en-US" sz="2800" b="1" dirty="0" smtClean="0">
                <a:latin typeface="+mn-ea"/>
                <a:ea typeface="+mn-ea"/>
              </a:rPr>
              <a:t>要求</a:t>
            </a:r>
            <a:endParaRPr lang="en-US" altLang="zh-CN" sz="2800" b="1" dirty="0" smtClean="0">
              <a:latin typeface="+mn-ea"/>
              <a:ea typeface="+mn-ea"/>
            </a:endParaRPr>
          </a:p>
          <a:p>
            <a:pPr marL="285750" indent="-285750">
              <a:lnSpc>
                <a:spcPct val="150000"/>
              </a:lnSpc>
              <a:buFont typeface="Wingdings" pitchFamily="2" charset="2"/>
              <a:buChar char="l"/>
              <a:defRPr/>
            </a:pPr>
            <a:r>
              <a:rPr lang="zh-CN" altLang="en-US" sz="2800" b="1" dirty="0" smtClean="0">
                <a:latin typeface="+mn-ea"/>
                <a:ea typeface="+mn-ea"/>
              </a:rPr>
              <a:t>认知</a:t>
            </a:r>
            <a:r>
              <a:rPr lang="zh-CN" altLang="en-US" sz="2800" b="1" dirty="0">
                <a:latin typeface="+mn-ea"/>
                <a:ea typeface="+mn-ea"/>
              </a:rPr>
              <a:t>企业财务核算相关表单的</a:t>
            </a:r>
            <a:r>
              <a:rPr lang="zh-CN" altLang="en-US" sz="2800" b="1" dirty="0" smtClean="0">
                <a:latin typeface="+mn-ea"/>
                <a:ea typeface="+mn-ea"/>
              </a:rPr>
              <a:t>填报</a:t>
            </a:r>
            <a:endParaRPr lang="zh-CN" altLang="en-US" sz="2800" b="1" dirty="0">
              <a:latin typeface="+mn-ea"/>
              <a:ea typeface="+mn-ea"/>
            </a:endParaRPr>
          </a:p>
          <a:p>
            <a:pPr marL="285750" indent="-285750">
              <a:lnSpc>
                <a:spcPct val="150000"/>
              </a:lnSpc>
              <a:buFont typeface="Wingdings" pitchFamily="2" charset="2"/>
              <a:buChar char="l"/>
              <a:defRPr/>
            </a:pPr>
            <a:r>
              <a:rPr lang="zh-CN" altLang="en-US" sz="2800" b="1" dirty="0">
                <a:latin typeface="+mn-ea"/>
                <a:ea typeface="+mn-ea"/>
              </a:rPr>
              <a:t>认知企业财务核算的内在业务逻辑</a:t>
            </a:r>
            <a:r>
              <a:rPr lang="zh-CN" altLang="en-US" sz="2800" b="1" dirty="0" smtClean="0">
                <a:latin typeface="+mn-ea"/>
                <a:ea typeface="+mn-ea"/>
              </a:rPr>
              <a:t>关系</a:t>
            </a:r>
            <a:endParaRPr lang="zh-CN" altLang="en-US" sz="2800" b="1" dirty="0">
              <a:latin typeface="+mn-ea"/>
              <a:ea typeface="+mn-ea"/>
            </a:endParaRPr>
          </a:p>
          <a:p>
            <a:pPr marL="285750" indent="-285750">
              <a:lnSpc>
                <a:spcPct val="150000"/>
              </a:lnSpc>
              <a:buFont typeface="Wingdings" pitchFamily="2" charset="2"/>
              <a:buChar char="l"/>
              <a:defRPr/>
            </a:pPr>
            <a:r>
              <a:rPr lang="zh-CN" altLang="en-US" sz="2800" b="1" dirty="0">
                <a:latin typeface="+mn-ea"/>
                <a:ea typeface="+mn-ea"/>
              </a:rPr>
              <a:t>感知企业信息化软件财务核算与手工财务核算的</a:t>
            </a:r>
            <a:r>
              <a:rPr lang="zh-CN" altLang="en-US" sz="2800" b="1" dirty="0" smtClean="0">
                <a:latin typeface="+mn-ea"/>
                <a:ea typeface="+mn-ea"/>
              </a:rPr>
              <a:t>区别</a:t>
            </a:r>
            <a:endParaRPr lang="zh-CN" altLang="en-US" sz="2800" b="1" dirty="0">
              <a:latin typeface="+mn-ea"/>
              <a:ea typeface="+mn-ea"/>
            </a:endParaRPr>
          </a:p>
          <a:p>
            <a:pPr marL="285750" indent="-285750">
              <a:lnSpc>
                <a:spcPct val="150000"/>
              </a:lnSpc>
              <a:buFont typeface="Wingdings" pitchFamily="2" charset="2"/>
              <a:buChar char="l"/>
              <a:defRPr/>
            </a:pPr>
            <a:r>
              <a:rPr lang="zh-CN" altLang="en-US" sz="2800" b="1" dirty="0">
                <a:latin typeface="+mn-ea"/>
                <a:ea typeface="+mn-ea"/>
              </a:rPr>
              <a:t>实训结束后</a:t>
            </a:r>
            <a:r>
              <a:rPr lang="en-US" altLang="zh-CN" sz="2800" b="1" dirty="0">
                <a:latin typeface="+mn-ea"/>
                <a:ea typeface="+mn-ea"/>
              </a:rPr>
              <a:t>,</a:t>
            </a:r>
            <a:r>
              <a:rPr lang="zh-CN" altLang="en-US" sz="2800" b="1" dirty="0">
                <a:latin typeface="+mn-ea"/>
                <a:ea typeface="+mn-ea"/>
              </a:rPr>
              <a:t>受训者能够在资深财务人员的指导下从事企业日常财务核算</a:t>
            </a:r>
            <a:r>
              <a:rPr lang="zh-CN" altLang="en-US" sz="2800" b="1" dirty="0" smtClean="0">
                <a:latin typeface="+mn-ea"/>
                <a:ea typeface="+mn-ea"/>
              </a:rPr>
              <a:t>工作</a:t>
            </a:r>
            <a:endParaRPr lang="en-US" altLang="zh-CN" sz="2800" b="1" dirty="0">
              <a:latin typeface="+mn-ea"/>
              <a:ea typeface="+mn-ea"/>
            </a:endParaRPr>
          </a:p>
          <a:p>
            <a:pPr>
              <a:defRPr/>
            </a:pPr>
            <a:endParaRPr lang="en-US" altLang="zh-CN" sz="3600" dirty="0">
              <a:latin typeface="+mn-ea"/>
              <a:ea typeface="+mn-ea"/>
            </a:endParaRPr>
          </a:p>
        </p:txBody>
      </p:sp>
      <p:sp>
        <p:nvSpPr>
          <p:cNvPr id="7"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培养目标</a:t>
            </a:r>
            <a:endParaRPr lang="zh-CN" altLang="en-US" sz="28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96534395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txBox="1">
            <a:spLocks noChangeArrowheads="1"/>
          </p:cNvSpPr>
          <p:nvPr/>
        </p:nvSpPr>
        <p:spPr bwMode="auto">
          <a:xfrm>
            <a:off x="914496" y="194051"/>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dirty="0">
                <a:solidFill>
                  <a:srgbClr val="C00000"/>
                </a:solidFill>
                <a:latin typeface="微软雅黑" pitchFamily="34" charset="-122"/>
                <a:ea typeface="微软雅黑" pitchFamily="34" charset="-122"/>
              </a:rPr>
              <a:t>目录</a:t>
            </a:r>
          </a:p>
        </p:txBody>
      </p:sp>
      <p:grpSp>
        <p:nvGrpSpPr>
          <p:cNvPr id="8195" name="Group 96"/>
          <p:cNvGrpSpPr>
            <a:grpSpLocks/>
          </p:cNvGrpSpPr>
          <p:nvPr/>
        </p:nvGrpSpPr>
        <p:grpSpPr bwMode="auto">
          <a:xfrm>
            <a:off x="1876425" y="1458913"/>
            <a:ext cx="1041400" cy="722312"/>
            <a:chOff x="1016388" y="913002"/>
            <a:chExt cx="731924" cy="428904"/>
          </a:xfrm>
        </p:grpSpPr>
        <p:sp>
          <p:nvSpPr>
            <p:cNvPr id="14" name="Parallelogram 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8229"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1</a:t>
              </a:r>
            </a:p>
          </p:txBody>
        </p:sp>
      </p:grpSp>
      <p:sp>
        <p:nvSpPr>
          <p:cNvPr id="16" name="Parallelogram 8"/>
          <p:cNvSpPr/>
          <p:nvPr/>
        </p:nvSpPr>
        <p:spPr bwMode="auto">
          <a:xfrm>
            <a:off x="2859724" y="1447852"/>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8199" name="Rektangel 76"/>
          <p:cNvSpPr>
            <a:spLocks noChangeArrowheads="1"/>
          </p:cNvSpPr>
          <p:nvPr/>
        </p:nvSpPr>
        <p:spPr bwMode="auto">
          <a:xfrm>
            <a:off x="3127375" y="1590675"/>
            <a:ext cx="5408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solidFill>
                  <a:srgbClr val="171717"/>
                </a:solidFill>
                <a:latin typeface="微软雅黑" pitchFamily="34" charset="-122"/>
                <a:ea typeface="微软雅黑" pitchFamily="34" charset="-122"/>
              </a:rPr>
              <a:t>VBSE</a:t>
            </a:r>
            <a:r>
              <a:rPr lang="zh-CN" altLang="en-US" sz="2800" dirty="0">
                <a:solidFill>
                  <a:srgbClr val="171717"/>
                </a:solidFill>
                <a:latin typeface="微软雅黑" pitchFamily="34" charset="-122"/>
                <a:ea typeface="微软雅黑" pitchFamily="34" charset="-122"/>
              </a:rPr>
              <a:t> 实  训  </a:t>
            </a:r>
            <a:r>
              <a:rPr lang="zh-CN" altLang="en-US" sz="2800" dirty="0" smtClean="0">
                <a:solidFill>
                  <a:srgbClr val="171717"/>
                </a:solidFill>
                <a:latin typeface="微软雅黑" pitchFamily="34" charset="-122"/>
                <a:ea typeface="微软雅黑" pitchFamily="34" charset="-122"/>
              </a:rPr>
              <a:t>导  入</a:t>
            </a:r>
            <a:endParaRPr lang="da-DK" altLang="zh-CN" sz="2800" dirty="0">
              <a:solidFill>
                <a:srgbClr val="171717"/>
              </a:solidFill>
              <a:latin typeface="微软雅黑" pitchFamily="34" charset="-122"/>
              <a:ea typeface="微软雅黑" pitchFamily="34" charset="-122"/>
            </a:endParaRPr>
          </a:p>
        </p:txBody>
      </p:sp>
      <p:grpSp>
        <p:nvGrpSpPr>
          <p:cNvPr id="8200" name="Group 96"/>
          <p:cNvGrpSpPr>
            <a:grpSpLocks/>
          </p:cNvGrpSpPr>
          <p:nvPr/>
        </p:nvGrpSpPr>
        <p:grpSpPr bwMode="auto">
          <a:xfrm>
            <a:off x="1570038" y="2590800"/>
            <a:ext cx="1041400" cy="720725"/>
            <a:chOff x="1016388" y="913002"/>
            <a:chExt cx="731924" cy="428904"/>
          </a:xfrm>
        </p:grpSpPr>
        <p:sp>
          <p:nvSpPr>
            <p:cNvPr id="19" name="Parallelogram 11"/>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8227"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2</a:t>
              </a:r>
            </a:p>
          </p:txBody>
        </p:sp>
      </p:grpSp>
      <p:sp>
        <p:nvSpPr>
          <p:cNvPr id="21" name="Parallelogram 13"/>
          <p:cNvSpPr/>
          <p:nvPr/>
        </p:nvSpPr>
        <p:spPr bwMode="auto">
          <a:xfrm>
            <a:off x="2553426" y="2579467"/>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8204" name="Rektangel 76"/>
          <p:cNvSpPr>
            <a:spLocks noChangeArrowheads="1"/>
          </p:cNvSpPr>
          <p:nvPr/>
        </p:nvSpPr>
        <p:spPr bwMode="auto">
          <a:xfrm>
            <a:off x="2820988" y="2701925"/>
            <a:ext cx="5408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实  训  特  点</a:t>
            </a:r>
            <a:endParaRPr lang="da-DK" altLang="zh-CN" sz="2800" dirty="0">
              <a:solidFill>
                <a:srgbClr val="171717"/>
              </a:solidFill>
              <a:latin typeface="微软雅黑" pitchFamily="34" charset="-122"/>
              <a:ea typeface="微软雅黑" pitchFamily="34" charset="-122"/>
            </a:endParaRPr>
          </a:p>
        </p:txBody>
      </p:sp>
      <p:grpSp>
        <p:nvGrpSpPr>
          <p:cNvPr id="8205" name="Group 96"/>
          <p:cNvGrpSpPr>
            <a:grpSpLocks/>
          </p:cNvGrpSpPr>
          <p:nvPr/>
        </p:nvGrpSpPr>
        <p:grpSpPr bwMode="auto">
          <a:xfrm>
            <a:off x="1247775" y="3687763"/>
            <a:ext cx="1041400" cy="722312"/>
            <a:chOff x="1016388" y="913002"/>
            <a:chExt cx="731924" cy="428904"/>
          </a:xfrm>
        </p:grpSpPr>
        <p:sp>
          <p:nvSpPr>
            <p:cNvPr id="24" name="Parallelogram 1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8225"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3</a:t>
              </a:r>
            </a:p>
          </p:txBody>
        </p:sp>
      </p:grpSp>
      <p:sp>
        <p:nvSpPr>
          <p:cNvPr id="26" name="Parallelogram 18"/>
          <p:cNvSpPr/>
          <p:nvPr/>
        </p:nvSpPr>
        <p:spPr bwMode="auto">
          <a:xfrm>
            <a:off x="2230340" y="3676742"/>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da-DK" altLang="zh-CN" sz="2800" dirty="0">
              <a:solidFill>
                <a:srgbClr val="171717"/>
              </a:solidFill>
              <a:latin typeface="微软雅黑" pitchFamily="34" charset="-122"/>
            </a:endParaRPr>
          </a:p>
        </p:txBody>
      </p:sp>
      <p:grpSp>
        <p:nvGrpSpPr>
          <p:cNvPr id="2" name="组合 1"/>
          <p:cNvGrpSpPr>
            <a:grpSpLocks/>
          </p:cNvGrpSpPr>
          <p:nvPr/>
        </p:nvGrpSpPr>
        <p:grpSpPr bwMode="auto">
          <a:xfrm>
            <a:off x="1780384" y="1384332"/>
            <a:ext cx="6408737" cy="825500"/>
            <a:chOff x="1639762" y="1527201"/>
            <a:chExt cx="6408952" cy="825418"/>
          </a:xfrm>
        </p:grpSpPr>
        <p:sp>
          <p:nvSpPr>
            <p:cNvPr id="38" name="Parallelogram 6"/>
            <p:cNvSpPr/>
            <p:nvPr/>
          </p:nvSpPr>
          <p:spPr bwMode="auto">
            <a:xfrm>
              <a:off x="1639762" y="1539900"/>
              <a:ext cx="1157326" cy="801608"/>
            </a:xfrm>
            <a:prstGeom prst="parallelogram">
              <a:avLst>
                <a:gd name="adj" fmla="val 28140"/>
              </a:avLst>
            </a:prstGeom>
            <a:gradFill flip="none" rotWithShape="1">
              <a:gsLst>
                <a:gs pos="0">
                  <a:srgbClr val="03C6ED"/>
                </a:gs>
                <a:gs pos="100000">
                  <a:srgbClr val="004D86"/>
                </a:gs>
              </a:gsLst>
              <a:path path="shape">
                <a:fillToRect l="50000" t="50000" r="50000" b="50000"/>
              </a:path>
              <a:tileRect/>
            </a:gradFill>
            <a:ln w="25400">
              <a:solidFill>
                <a:srgbClr val="004D8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8219" name="TextBox 7"/>
            <p:cNvSpPr txBox="1">
              <a:spLocks noChangeArrowheads="1"/>
            </p:cNvSpPr>
            <p:nvPr/>
          </p:nvSpPr>
          <p:spPr bwMode="auto">
            <a:xfrm>
              <a:off x="2003682" y="1617806"/>
              <a:ext cx="441240" cy="57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dirty="0">
                  <a:solidFill>
                    <a:srgbClr val="FFFFFF"/>
                  </a:solidFill>
                  <a:latin typeface="Calibri" pitchFamily="34" charset="0"/>
                  <a:ea typeface="MS PGothic" pitchFamily="34" charset="-128"/>
                </a:rPr>
                <a:t>1</a:t>
              </a:r>
            </a:p>
          </p:txBody>
        </p:sp>
        <p:sp>
          <p:nvSpPr>
            <p:cNvPr id="40" name="Parallelogram 8"/>
            <p:cNvSpPr/>
            <p:nvPr/>
          </p:nvSpPr>
          <p:spPr bwMode="auto">
            <a:xfrm>
              <a:off x="2681671" y="1527201"/>
              <a:ext cx="5367043" cy="825418"/>
            </a:xfrm>
            <a:prstGeom prst="parallelogram">
              <a:avLst/>
            </a:prstGeom>
            <a:gradFill flip="none" rotWithShape="1">
              <a:gsLst>
                <a:gs pos="50000">
                  <a:srgbClr val="03C6ED"/>
                </a:gs>
                <a:gs pos="100000">
                  <a:srgbClr val="004D86"/>
                </a:gs>
                <a:gs pos="0">
                  <a:srgbClr val="004D86"/>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FFFFFF"/>
                </a:solidFill>
              </a:endParaRPr>
            </a:p>
          </p:txBody>
        </p:sp>
        <p:sp>
          <p:nvSpPr>
            <p:cNvPr id="8223" name="Rektangel 76"/>
            <p:cNvSpPr>
              <a:spLocks noChangeArrowheads="1"/>
            </p:cNvSpPr>
            <p:nvPr/>
          </p:nvSpPr>
          <p:spPr bwMode="auto">
            <a:xfrm>
              <a:off x="2979347" y="1686612"/>
              <a:ext cx="44881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a:t>
              </a:r>
              <a:r>
                <a:rPr lang="zh-CN" altLang="en-US" sz="2800" dirty="0">
                  <a:solidFill>
                    <a:srgbClr val="171717"/>
                  </a:solidFill>
                  <a:latin typeface="微软雅黑" pitchFamily="34" charset="-122"/>
                  <a:ea typeface="微软雅黑" pitchFamily="34" charset="-122"/>
                </a:rPr>
                <a:t> </a:t>
              </a:r>
              <a:r>
                <a:rPr lang="zh-CN" altLang="en-US" sz="2800" dirty="0" smtClean="0">
                  <a:solidFill>
                    <a:srgbClr val="171717"/>
                  </a:solidFill>
                  <a:latin typeface="微软雅黑" pitchFamily="34" charset="-122"/>
                  <a:ea typeface="微软雅黑" pitchFamily="34" charset="-122"/>
                </a:rPr>
                <a:t>实  训  导  入</a:t>
              </a:r>
              <a:endParaRPr lang="da-DK" altLang="zh-CN" sz="2800" dirty="0">
                <a:solidFill>
                  <a:srgbClr val="171717"/>
                </a:solidFill>
                <a:latin typeface="微软雅黑" pitchFamily="34" charset="-122"/>
                <a:ea typeface="微软雅黑" pitchFamily="34" charset="-122"/>
              </a:endParaRPr>
            </a:p>
          </p:txBody>
        </p:sp>
      </p:grpSp>
      <p:grpSp>
        <p:nvGrpSpPr>
          <p:cNvPr id="8210" name="Group 96"/>
          <p:cNvGrpSpPr>
            <a:grpSpLocks/>
          </p:cNvGrpSpPr>
          <p:nvPr/>
        </p:nvGrpSpPr>
        <p:grpSpPr bwMode="auto">
          <a:xfrm>
            <a:off x="914400" y="4754563"/>
            <a:ext cx="1041400" cy="722312"/>
            <a:chOff x="1016388" y="913002"/>
            <a:chExt cx="731924" cy="428904"/>
          </a:xfrm>
        </p:grpSpPr>
        <p:sp>
          <p:nvSpPr>
            <p:cNvPr id="44" name="Parallelogram 1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8217"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4</a:t>
              </a:r>
            </a:p>
          </p:txBody>
        </p:sp>
      </p:grpSp>
      <p:sp>
        <p:nvSpPr>
          <p:cNvPr id="46" name="Parallelogram 18"/>
          <p:cNvSpPr/>
          <p:nvPr/>
        </p:nvSpPr>
        <p:spPr bwMode="auto">
          <a:xfrm>
            <a:off x="1896799" y="4743514"/>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8214" name="Rektangel 76"/>
          <p:cNvSpPr>
            <a:spLocks noChangeArrowheads="1"/>
          </p:cNvSpPr>
          <p:nvPr/>
        </p:nvSpPr>
        <p:spPr bwMode="auto">
          <a:xfrm>
            <a:off x="2163763" y="4886325"/>
            <a:ext cx="5408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环  境  介  绍</a:t>
            </a:r>
            <a:endParaRPr lang="da-DK" altLang="zh-CN" sz="2800" dirty="0">
              <a:solidFill>
                <a:srgbClr val="171717"/>
              </a:solidFill>
              <a:latin typeface="微软雅黑" pitchFamily="34" charset="-122"/>
              <a:ea typeface="微软雅黑" pitchFamily="34" charset="-122"/>
            </a:endParaRPr>
          </a:p>
        </p:txBody>
      </p:sp>
      <p:sp>
        <p:nvSpPr>
          <p:cNvPr id="8215" name="Rektangel 76"/>
          <p:cNvSpPr>
            <a:spLocks noChangeArrowheads="1"/>
          </p:cNvSpPr>
          <p:nvPr/>
        </p:nvSpPr>
        <p:spPr bwMode="auto">
          <a:xfrm>
            <a:off x="2543175" y="3810000"/>
            <a:ext cx="5408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培  养  目  标</a:t>
            </a:r>
            <a:endParaRPr lang="da-DK" altLang="zh-CN" sz="2800" dirty="0">
              <a:solidFill>
                <a:srgbClr val="171717"/>
              </a:solidFill>
              <a:latin typeface="微软雅黑" pitchFamily="34" charset="-122"/>
              <a:ea typeface="微软雅黑" pitchFamily="34" charset="-122"/>
            </a:endParaRPr>
          </a:p>
        </p:txBody>
      </p:sp>
    </p:spTree>
    <p:extLst>
      <p:ext uri="{BB962C8B-B14F-4D97-AF65-F5344CB8AC3E}">
        <p14:creationId xmlns:p14="http://schemas.microsoft.com/office/powerpoint/2010/main" val="1689997398"/>
      </p:ext>
    </p:extLst>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a:spLocks noChangeArrowheads="1"/>
          </p:cNvSpPr>
          <p:nvPr/>
        </p:nvSpPr>
        <p:spPr bwMode="auto">
          <a:xfrm>
            <a:off x="609600" y="914400"/>
            <a:ext cx="8153400" cy="7017306"/>
          </a:xfrm>
          <a:prstGeom prst="rect">
            <a:avLst/>
          </a:prstGeom>
          <a:noFill/>
          <a:ln w="9525">
            <a:noFill/>
            <a:miter lim="800000"/>
            <a:headEnd/>
            <a:tailEnd/>
          </a:ln>
        </p:spPr>
        <p:txBody>
          <a:bodyPr>
            <a:spAutoFit/>
          </a:bodyPr>
          <a:lstStyle/>
          <a:p>
            <a:pPr marL="742950" lvl="1" indent="-285750">
              <a:lnSpc>
                <a:spcPct val="250000"/>
              </a:lnSpc>
              <a:buFont typeface="Wingdings" pitchFamily="2" charset="2"/>
              <a:buChar char="Ø"/>
              <a:defRPr/>
            </a:pPr>
            <a:r>
              <a:rPr lang="zh-CN" altLang="zh-CN" sz="2400" b="1" dirty="0" smtClean="0">
                <a:latin typeface="+mn-ea"/>
                <a:ea typeface="+mn-ea"/>
              </a:rPr>
              <a:t>能够</a:t>
            </a:r>
            <a:r>
              <a:rPr lang="zh-CN" altLang="zh-CN" sz="2400" b="1" dirty="0">
                <a:latin typeface="+mn-ea"/>
                <a:ea typeface="+mn-ea"/>
              </a:rPr>
              <a:t>按照</a:t>
            </a:r>
            <a:r>
              <a:rPr lang="zh-CN" altLang="zh-CN" sz="2400" b="1" dirty="0" smtClean="0">
                <a:latin typeface="+mn-ea"/>
                <a:ea typeface="+mn-ea"/>
              </a:rPr>
              <a:t>财务</a:t>
            </a:r>
            <a:r>
              <a:rPr lang="zh-CN" altLang="en-US" sz="2400" b="1" dirty="0" smtClean="0">
                <a:latin typeface="+mn-ea"/>
                <a:ea typeface="+mn-ea"/>
              </a:rPr>
              <a:t>、</a:t>
            </a:r>
            <a:r>
              <a:rPr lang="zh-CN" altLang="zh-CN" sz="2400" b="1" dirty="0" smtClean="0">
                <a:latin typeface="+mn-ea"/>
                <a:ea typeface="+mn-ea"/>
              </a:rPr>
              <a:t>业务</a:t>
            </a:r>
            <a:r>
              <a:rPr lang="zh-CN" altLang="zh-CN" sz="2400" b="1" dirty="0">
                <a:latin typeface="+mn-ea"/>
                <a:ea typeface="+mn-ea"/>
              </a:rPr>
              <a:t>岗位的要求</a:t>
            </a:r>
            <a:r>
              <a:rPr lang="zh-CN" altLang="zh-CN" sz="2400" b="1" dirty="0">
                <a:solidFill>
                  <a:srgbClr val="FF0000"/>
                </a:solidFill>
                <a:latin typeface="+mn-ea"/>
                <a:ea typeface="+mn-ea"/>
              </a:rPr>
              <a:t>填报</a:t>
            </a:r>
            <a:r>
              <a:rPr lang="zh-CN" altLang="zh-CN" sz="2400" b="1" dirty="0">
                <a:latin typeface="+mn-ea"/>
                <a:ea typeface="+mn-ea"/>
              </a:rPr>
              <a:t>与业务流程相关的</a:t>
            </a:r>
            <a:r>
              <a:rPr lang="zh-CN" altLang="zh-CN" sz="2400" b="1" dirty="0">
                <a:solidFill>
                  <a:srgbClr val="FF0000"/>
                </a:solidFill>
                <a:latin typeface="+mn-ea"/>
                <a:ea typeface="+mn-ea"/>
              </a:rPr>
              <a:t>单据、表格</a:t>
            </a:r>
            <a:r>
              <a:rPr lang="zh-CN" altLang="zh-CN" sz="2400" b="1" dirty="0">
                <a:latin typeface="+mn-ea"/>
                <a:ea typeface="+mn-ea"/>
              </a:rPr>
              <a:t>，熟悉岗位常用表单的作用及填制方法</a:t>
            </a:r>
            <a:endParaRPr lang="en-US" altLang="zh-CN" sz="2400" b="1" dirty="0">
              <a:latin typeface="+mn-ea"/>
              <a:ea typeface="+mn-ea"/>
            </a:endParaRPr>
          </a:p>
          <a:p>
            <a:pPr marL="742950" lvl="1" indent="-285750">
              <a:lnSpc>
                <a:spcPct val="250000"/>
              </a:lnSpc>
              <a:buFont typeface="Wingdings" pitchFamily="2" charset="2"/>
              <a:buChar char="Ø"/>
              <a:defRPr/>
            </a:pPr>
            <a:r>
              <a:rPr lang="zh-CN" altLang="zh-CN" sz="2400" b="1" dirty="0">
                <a:latin typeface="+mn-ea"/>
                <a:ea typeface="+mn-ea"/>
              </a:rPr>
              <a:t>理解岗位</a:t>
            </a:r>
            <a:r>
              <a:rPr lang="zh-CN" altLang="zh-CN" sz="2400" b="1" dirty="0">
                <a:solidFill>
                  <a:srgbClr val="FF0000"/>
                </a:solidFill>
                <a:latin typeface="+mn-ea"/>
                <a:ea typeface="+mn-ea"/>
              </a:rPr>
              <a:t>业务</a:t>
            </a:r>
            <a:r>
              <a:rPr lang="zh-CN" altLang="zh-CN" sz="2400" b="1" dirty="0">
                <a:latin typeface="+mn-ea"/>
                <a:ea typeface="+mn-ea"/>
              </a:rPr>
              <a:t>动作背后的处理</a:t>
            </a:r>
            <a:r>
              <a:rPr lang="zh-CN" altLang="zh-CN" sz="2400" b="1" dirty="0">
                <a:solidFill>
                  <a:srgbClr val="FF0000"/>
                </a:solidFill>
                <a:latin typeface="+mn-ea"/>
                <a:ea typeface="+mn-ea"/>
              </a:rPr>
              <a:t>逻辑</a:t>
            </a:r>
            <a:r>
              <a:rPr lang="zh-CN" altLang="zh-CN" sz="2400" b="1" dirty="0">
                <a:latin typeface="+mn-ea"/>
                <a:ea typeface="+mn-ea"/>
              </a:rPr>
              <a:t>及对其他业务可能造成的影响</a:t>
            </a:r>
            <a:endParaRPr lang="en-US" altLang="zh-CN" sz="2400" b="1" dirty="0">
              <a:latin typeface="+mn-ea"/>
              <a:ea typeface="+mn-ea"/>
            </a:endParaRPr>
          </a:p>
          <a:p>
            <a:pPr marL="742950" lvl="1" indent="-285750">
              <a:lnSpc>
                <a:spcPct val="250000"/>
              </a:lnSpc>
              <a:buFont typeface="Wingdings" pitchFamily="2" charset="2"/>
              <a:buChar char="Ø"/>
              <a:defRPr/>
            </a:pPr>
            <a:r>
              <a:rPr lang="zh-CN" altLang="zh-CN" sz="2400" b="1" dirty="0">
                <a:latin typeface="+mn-ea"/>
                <a:ea typeface="+mn-ea"/>
              </a:rPr>
              <a:t>结合实际业务理解业务流程和岗位的业务策略，</a:t>
            </a:r>
            <a:r>
              <a:rPr lang="zh-CN" altLang="zh-CN" sz="2400" b="1" dirty="0">
                <a:solidFill>
                  <a:srgbClr val="FF0000"/>
                </a:solidFill>
                <a:latin typeface="+mn-ea"/>
                <a:ea typeface="+mn-ea"/>
              </a:rPr>
              <a:t>整合知识，内化能力</a:t>
            </a:r>
          </a:p>
          <a:p>
            <a:pPr>
              <a:lnSpc>
                <a:spcPct val="250000"/>
              </a:lnSpc>
              <a:defRPr/>
            </a:pPr>
            <a:endParaRPr lang="en-US" altLang="zh-CN" sz="3600" dirty="0">
              <a:latin typeface="+mn-ea"/>
              <a:ea typeface="+mn-ea"/>
            </a:endParaRPr>
          </a:p>
        </p:txBody>
      </p:sp>
      <p:sp>
        <p:nvSpPr>
          <p:cNvPr id="7"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培养目标</a:t>
            </a:r>
            <a:endParaRPr lang="zh-CN" altLang="en-US" sz="28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37396252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培养目标</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培养岗位</a:t>
            </a:r>
            <a:endParaRPr lang="zh-CN" altLang="en-US" sz="2800" dirty="0">
              <a:solidFill>
                <a:srgbClr val="C00000"/>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817078258"/>
              </p:ext>
            </p:extLst>
          </p:nvPr>
        </p:nvGraphicFramePr>
        <p:xfrm>
          <a:off x="228714" y="762071"/>
          <a:ext cx="8686572" cy="5943973"/>
        </p:xfrm>
        <a:graphic>
          <a:graphicData uri="http://schemas.openxmlformats.org/drawingml/2006/table">
            <a:tbl>
              <a:tblPr firstRow="1" bandRow="1">
                <a:tableStyleId>{5C22544A-7EE6-4342-B048-85BDC9FD1C3A}</a:tableStyleId>
              </a:tblPr>
              <a:tblGrid>
                <a:gridCol w="1523960"/>
                <a:gridCol w="2209742"/>
                <a:gridCol w="4952870"/>
              </a:tblGrid>
              <a:tr h="405427">
                <a:tc>
                  <a:txBody>
                    <a:bodyPr/>
                    <a:lstStyle/>
                    <a:p>
                      <a:pPr algn="ctr"/>
                      <a:r>
                        <a:rPr lang="zh-CN" altLang="en-US" sz="1600" dirty="0" smtClean="0"/>
                        <a:t>机构</a:t>
                      </a:r>
                      <a:endParaRPr lang="zh-CN" altLang="en-US" sz="1600" dirty="0"/>
                    </a:p>
                  </a:txBody>
                  <a:tcPr marL="91442" marR="91442" marT="45723" marB="45723"/>
                </a:tc>
                <a:tc>
                  <a:txBody>
                    <a:bodyPr/>
                    <a:lstStyle/>
                    <a:p>
                      <a:pPr algn="ctr"/>
                      <a:r>
                        <a:rPr lang="zh-CN" altLang="en-US" sz="1600" dirty="0" smtClean="0"/>
                        <a:t>岗位</a:t>
                      </a:r>
                      <a:endParaRPr lang="zh-CN" altLang="en-US" sz="1600" dirty="0"/>
                    </a:p>
                  </a:txBody>
                  <a:tcPr marL="91442" marR="91442" marT="45723" marB="45723"/>
                </a:tc>
                <a:tc>
                  <a:txBody>
                    <a:bodyPr/>
                    <a:lstStyle/>
                    <a:p>
                      <a:pPr algn="ctr"/>
                      <a:r>
                        <a:rPr lang="zh-CN" altLang="en-US" sz="1600" dirty="0" smtClean="0"/>
                        <a:t>角色</a:t>
                      </a:r>
                      <a:endParaRPr lang="zh-CN" altLang="en-US" sz="1600" dirty="0"/>
                    </a:p>
                  </a:txBody>
                  <a:tcPr marL="91442" marR="91442" marT="45723" marB="45723"/>
                </a:tc>
              </a:tr>
              <a:tr h="813740">
                <a:tc rowSpan="7">
                  <a:txBody>
                    <a:bodyPr/>
                    <a:lstStyle/>
                    <a:p>
                      <a:r>
                        <a:rPr lang="zh-CN" altLang="en-US" sz="1600" dirty="0" smtClean="0"/>
                        <a:t>制造企业</a:t>
                      </a:r>
                      <a:endParaRPr lang="zh-CN" altLang="en-US" sz="1600" dirty="0"/>
                    </a:p>
                  </a:txBody>
                  <a:tcPr marL="91442" marR="91442" marT="45723" marB="45723" anchor="ctr"/>
                </a:tc>
                <a:tc>
                  <a:txBody>
                    <a:bodyPr/>
                    <a:lstStyle/>
                    <a:p>
                      <a:r>
                        <a:rPr lang="zh-CN" altLang="en-US" sz="1600" dirty="0" smtClean="0"/>
                        <a:t>行政主管</a:t>
                      </a:r>
                      <a:endParaRPr lang="zh-CN" altLang="en-US" sz="1600" dirty="0"/>
                    </a:p>
                  </a:txBody>
                  <a:tcPr marL="91442" marR="91442" marT="45723" marB="45723" anchor="ctr"/>
                </a:tc>
                <a:tc>
                  <a:txBody>
                    <a:bodyPr/>
                    <a:lstStyle/>
                    <a:p>
                      <a:r>
                        <a:rPr lang="zh-CN" altLang="en-US" sz="1600" dirty="0" smtClean="0"/>
                        <a:t>总经理</a:t>
                      </a:r>
                      <a:endParaRPr lang="en-US" altLang="zh-CN" sz="1600" dirty="0" smtClean="0"/>
                    </a:p>
                    <a:p>
                      <a:r>
                        <a:rPr lang="zh-CN" altLang="en-US" sz="1600" dirty="0" smtClean="0"/>
                        <a:t>人力资源部经理、人力资源助理、企管部经理、</a:t>
                      </a:r>
                      <a:endParaRPr lang="en-US" altLang="zh-CN" sz="1600" dirty="0" smtClean="0"/>
                    </a:p>
                    <a:p>
                      <a:r>
                        <a:rPr lang="zh-CN" altLang="en-US" sz="1600" dirty="0" smtClean="0"/>
                        <a:t>营销部经理、市场专员、销售专员、行政助理</a:t>
                      </a:r>
                      <a:endParaRPr lang="zh-CN" altLang="en-US" sz="1600" dirty="0"/>
                    </a:p>
                  </a:txBody>
                  <a:tcPr marL="91442" marR="91442" marT="45723" marB="45723"/>
                </a:tc>
              </a:tr>
              <a:tr h="661310">
                <a:tc vMerge="1">
                  <a:txBody>
                    <a:bodyPr/>
                    <a:lstStyle/>
                    <a:p>
                      <a:endParaRPr lang="zh-CN" altLang="en-US" dirty="0"/>
                    </a:p>
                  </a:txBody>
                  <a:tcPr/>
                </a:tc>
                <a:tc>
                  <a:txBody>
                    <a:bodyPr/>
                    <a:lstStyle/>
                    <a:p>
                      <a:r>
                        <a:rPr lang="zh-CN" altLang="en-US" sz="1600" dirty="0" smtClean="0"/>
                        <a:t>生产主管</a:t>
                      </a:r>
                      <a:endParaRPr lang="zh-CN" altLang="en-US" sz="1600" dirty="0"/>
                    </a:p>
                  </a:txBody>
                  <a:tcPr marL="91442" marR="91442" marT="45723" marB="45723" anchor="ctr"/>
                </a:tc>
                <a:tc>
                  <a:txBody>
                    <a:bodyPr/>
                    <a:lstStyle/>
                    <a:p>
                      <a:r>
                        <a:rPr lang="zh-CN" altLang="en-US" sz="1600" dirty="0" smtClean="0"/>
                        <a:t>生产部经理、计划员、车间管理员</a:t>
                      </a:r>
                      <a:endParaRPr lang="en-US" altLang="zh-CN" sz="1600" dirty="0" smtClean="0"/>
                    </a:p>
                    <a:p>
                      <a:r>
                        <a:rPr lang="zh-CN" altLang="en-US" sz="1600" dirty="0" smtClean="0"/>
                        <a:t>采购部经理、采购员、仓储部经理、仓管员</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出纳</a:t>
                      </a:r>
                      <a:endParaRPr lang="zh-CN" altLang="en-US" sz="1600" dirty="0"/>
                    </a:p>
                  </a:txBody>
                  <a:tcPr marL="91442" marR="91442" marT="45723" marB="45723" anchor="ctr"/>
                </a:tc>
                <a:tc>
                  <a:txBody>
                    <a:bodyPr/>
                    <a:lstStyle/>
                    <a:p>
                      <a:r>
                        <a:rPr lang="zh-CN" altLang="en-US" sz="1600" dirty="0" smtClean="0"/>
                        <a:t>出纳</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财务会计</a:t>
                      </a:r>
                      <a:endParaRPr lang="zh-CN" altLang="en-US" sz="1600" dirty="0"/>
                    </a:p>
                  </a:txBody>
                  <a:tcPr marL="91442" marR="91442" marT="45723" marB="45723" anchor="ctr"/>
                </a:tc>
                <a:tc>
                  <a:txBody>
                    <a:bodyPr/>
                    <a:lstStyle/>
                    <a:p>
                      <a:r>
                        <a:rPr lang="zh-CN" altLang="en-US" sz="1600" dirty="0" smtClean="0"/>
                        <a:t>薪资会计、费用会计、资产会计</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成本会计</a:t>
                      </a:r>
                      <a:endParaRPr lang="zh-CN" altLang="en-US" sz="1600" dirty="0"/>
                    </a:p>
                  </a:txBody>
                  <a:tcPr marL="91442" marR="91442" marT="45723" marB="45723" anchor="ctr"/>
                </a:tc>
                <a:tc>
                  <a:txBody>
                    <a:bodyPr/>
                    <a:lstStyle/>
                    <a:p>
                      <a:r>
                        <a:rPr lang="zh-CN" altLang="en-US" sz="1600" dirty="0" smtClean="0"/>
                        <a:t>成本会计、应付会计</a:t>
                      </a:r>
                      <a:endParaRPr lang="zh-CN" altLang="en-US" sz="1600" dirty="0"/>
                    </a:p>
                  </a:txBody>
                  <a:tcPr marL="91442" marR="91442" marT="45723" marB="45723"/>
                </a:tc>
              </a:tr>
              <a:tr h="405427">
                <a:tc vMerge="1">
                  <a:txBody>
                    <a:bodyPr/>
                    <a:lstStyle/>
                    <a:p>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税务会计</a:t>
                      </a:r>
                    </a:p>
                  </a:txBody>
                  <a:tcPr marL="91442" marR="91442" marT="45723" marB="45723" anchor="ctr"/>
                </a:tc>
                <a:tc>
                  <a:txBody>
                    <a:bodyPr/>
                    <a:lstStyle/>
                    <a:p>
                      <a:r>
                        <a:rPr lang="zh-CN" altLang="en-US" sz="1600" dirty="0" smtClean="0"/>
                        <a:t>税务会计、应收会计</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财务部经理</a:t>
                      </a:r>
                      <a:endParaRPr lang="zh-CN" altLang="en-US" sz="1600" dirty="0"/>
                    </a:p>
                  </a:txBody>
                  <a:tcPr marL="91442" marR="91442" marT="45723" marB="45723" anchor="ctr"/>
                </a:tc>
                <a:tc>
                  <a:txBody>
                    <a:bodyPr/>
                    <a:lstStyle/>
                    <a:p>
                      <a:r>
                        <a:rPr lang="zh-CN" altLang="en-US" sz="1600" dirty="0" smtClean="0"/>
                        <a:t>财务部经理</a:t>
                      </a:r>
                      <a:endParaRPr lang="zh-CN" altLang="en-US" sz="1600" dirty="0"/>
                    </a:p>
                  </a:txBody>
                  <a:tcPr marL="91442" marR="91442" marT="45723" marB="45723"/>
                </a:tc>
              </a:tr>
              <a:tr h="405427">
                <a:tc rowSpan="5">
                  <a:txBody>
                    <a:bodyPr/>
                    <a:lstStyle/>
                    <a:p>
                      <a:r>
                        <a:rPr lang="zh-CN" altLang="en-US" sz="1600" dirty="0" smtClean="0"/>
                        <a:t>外围资源</a:t>
                      </a:r>
                      <a:endParaRPr lang="zh-CN" altLang="en-US" sz="1600" dirty="0"/>
                    </a:p>
                  </a:txBody>
                  <a:tcPr marL="91442" marR="91442" marT="45723" marB="45723" anchor="ctr"/>
                </a:tc>
                <a:tc>
                  <a:txBody>
                    <a:bodyPr/>
                    <a:lstStyle/>
                    <a:p>
                      <a:r>
                        <a:rPr lang="zh-CN" altLang="en-US" sz="1600" dirty="0" smtClean="0"/>
                        <a:t>客户</a:t>
                      </a:r>
                      <a:endParaRPr lang="zh-CN" altLang="en-US" sz="1600" dirty="0"/>
                    </a:p>
                  </a:txBody>
                  <a:tcPr marL="91442" marR="91442" marT="45723" marB="45723" anchor="ctr"/>
                </a:tc>
                <a:tc>
                  <a:txBody>
                    <a:bodyPr/>
                    <a:lstStyle/>
                    <a:p>
                      <a:r>
                        <a:rPr lang="zh-CN" altLang="en-US" sz="1600" dirty="0" smtClean="0"/>
                        <a:t>客户</a:t>
                      </a:r>
                      <a:endParaRPr lang="zh-CN" altLang="en-US" sz="1600" dirty="0"/>
                    </a:p>
                  </a:txBody>
                  <a:tcPr marL="91442" marR="91442" marT="45723" marB="45723"/>
                </a:tc>
              </a:tr>
              <a:tr h="405427">
                <a:tc vMerge="1">
                  <a:txBody>
                    <a:bodyPr/>
                    <a:lstStyle/>
                    <a:p>
                      <a:endParaRPr lang="zh-CN" altLang="en-US"/>
                    </a:p>
                  </a:txBody>
                  <a:tcPr/>
                </a:tc>
                <a:tc>
                  <a:txBody>
                    <a:bodyPr/>
                    <a:lstStyle/>
                    <a:p>
                      <a:r>
                        <a:rPr lang="zh-CN" altLang="en-US" sz="1600" dirty="0" smtClean="0"/>
                        <a:t>供应商</a:t>
                      </a:r>
                      <a:endParaRPr lang="zh-CN" altLang="en-US" sz="1600" dirty="0"/>
                    </a:p>
                  </a:txBody>
                  <a:tcPr marL="91442" marR="91442" marT="45723" marB="45723" anchor="ctr"/>
                </a:tc>
                <a:tc>
                  <a:txBody>
                    <a:bodyPr/>
                    <a:lstStyle/>
                    <a:p>
                      <a:r>
                        <a:rPr lang="zh-CN" altLang="en-US" sz="1600" dirty="0" smtClean="0"/>
                        <a:t>供应商</a:t>
                      </a:r>
                      <a:endParaRPr lang="zh-CN" altLang="en-US" sz="1600" dirty="0"/>
                    </a:p>
                  </a:txBody>
                  <a:tcPr marL="91442" marR="91442" marT="45723" marB="45723"/>
                </a:tc>
              </a:tr>
              <a:tr h="405427">
                <a:tc vMerge="1">
                  <a:txBody>
                    <a:bodyPr/>
                    <a:lstStyle/>
                    <a:p>
                      <a:endParaRPr lang="zh-CN" altLang="en-US"/>
                    </a:p>
                  </a:txBody>
                  <a:tcPr/>
                </a:tc>
                <a:tc>
                  <a:txBody>
                    <a:bodyPr/>
                    <a:lstStyle/>
                    <a:p>
                      <a:r>
                        <a:rPr lang="zh-CN" altLang="en-US" sz="1600" dirty="0" smtClean="0"/>
                        <a:t>银行</a:t>
                      </a:r>
                      <a:endParaRPr lang="zh-CN" altLang="en-US" sz="1600" dirty="0"/>
                    </a:p>
                  </a:txBody>
                  <a:tcPr marL="91442" marR="91442" marT="45723" marB="4572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银行</a:t>
                      </a:r>
                    </a:p>
                  </a:txBody>
                  <a:tcPr marL="91442" marR="91442" marT="45723" marB="45723"/>
                </a:tc>
              </a:tr>
              <a:tr h="405427">
                <a:tc vMerge="1">
                  <a:txBody>
                    <a:bodyPr/>
                    <a:lstStyle/>
                    <a:p>
                      <a:endParaRPr lang="zh-CN" altLang="en-US" dirty="0"/>
                    </a:p>
                  </a:txBody>
                  <a:tcPr/>
                </a:tc>
                <a:tc>
                  <a:txBody>
                    <a:bodyPr/>
                    <a:lstStyle/>
                    <a:p>
                      <a:r>
                        <a:rPr lang="zh-CN" altLang="en-US" sz="1600" dirty="0" smtClean="0"/>
                        <a:t>税务</a:t>
                      </a:r>
                      <a:endParaRPr lang="zh-CN" altLang="en-US" sz="1600" dirty="0"/>
                    </a:p>
                  </a:txBody>
                  <a:tcPr marL="91442" marR="91442" marT="45723" marB="45723" anchor="ctr"/>
                </a:tc>
                <a:tc>
                  <a:txBody>
                    <a:bodyPr/>
                    <a:lstStyle/>
                    <a:p>
                      <a:r>
                        <a:rPr lang="zh-CN" altLang="en-US" sz="1600" dirty="0" smtClean="0"/>
                        <a:t>税务</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服务公司</a:t>
                      </a:r>
                      <a:endParaRPr lang="zh-CN" altLang="en-US" sz="1600" dirty="0"/>
                    </a:p>
                  </a:txBody>
                  <a:tcPr marL="91442" marR="91442" marT="45723" marB="45723" anchor="ctr"/>
                </a:tc>
                <a:tc>
                  <a:txBody>
                    <a:bodyPr/>
                    <a:lstStyle/>
                    <a:p>
                      <a:r>
                        <a:rPr lang="zh-CN" altLang="en-US" sz="1600" dirty="0" smtClean="0"/>
                        <a:t>工商局专员、社保局专员、住房公积金中心专员等</a:t>
                      </a:r>
                      <a:endParaRPr lang="zh-CN" altLang="en-US" sz="1600" dirty="0"/>
                    </a:p>
                  </a:txBody>
                  <a:tcPr marL="91442" marR="91442" marT="45723" marB="45723"/>
                </a:tc>
              </a:tr>
            </a:tbl>
          </a:graphicData>
        </a:graphic>
      </p:graphicFrame>
    </p:spTree>
    <p:extLst>
      <p:ext uri="{BB962C8B-B14F-4D97-AF65-F5344CB8AC3E}">
        <p14:creationId xmlns:p14="http://schemas.microsoft.com/office/powerpoint/2010/main" val="404621679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bwMode="auto">
          <a:xfrm>
            <a:off x="914400" y="228600"/>
            <a:ext cx="8229600" cy="719138"/>
          </a:xfrm>
          <a:prstGeom prst="rect">
            <a:avLst/>
          </a:prstGeom>
          <a:noFill/>
          <a:ln>
            <a:miter lim="800000"/>
            <a:headEnd/>
            <a:tailEnd/>
          </a:ln>
        </p:spPr>
        <p:txBody>
          <a:bodyPr/>
          <a:lstStyle/>
          <a:p>
            <a:pPr eaLnBrk="1" hangingPunct="1"/>
            <a:r>
              <a:rPr lang="en-US" altLang="zh-CN" sz="2800" dirty="0">
                <a:solidFill>
                  <a:srgbClr val="C00000"/>
                </a:solidFill>
                <a:latin typeface="微软雅黑" pitchFamily="34" charset="-122"/>
                <a:ea typeface="微软雅黑" pitchFamily="34" charset="-122"/>
              </a:rPr>
              <a:t>VBSE</a:t>
            </a:r>
            <a:r>
              <a:rPr lang="zh-CN" altLang="en-US" sz="2800" dirty="0">
                <a:solidFill>
                  <a:srgbClr val="C00000"/>
                </a:solidFill>
                <a:latin typeface="微软雅黑" pitchFamily="34" charset="-122"/>
                <a:ea typeface="微软雅黑" pitchFamily="34" charset="-122"/>
              </a:rPr>
              <a:t>培养目标</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考核</a:t>
            </a:r>
            <a:endParaRPr lang="zh-CN" altLang="en-US" sz="2800" dirty="0">
              <a:solidFill>
                <a:srgbClr val="C00000"/>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039711464"/>
              </p:ext>
            </p:extLst>
          </p:nvPr>
        </p:nvGraphicFramePr>
        <p:xfrm>
          <a:off x="304911" y="1219258"/>
          <a:ext cx="8534176" cy="4648078"/>
        </p:xfrm>
        <a:graphic>
          <a:graphicData uri="http://schemas.openxmlformats.org/drawingml/2006/table">
            <a:tbl>
              <a:tblPr/>
              <a:tblGrid>
                <a:gridCol w="1243775"/>
                <a:gridCol w="3110397"/>
                <a:gridCol w="1716489"/>
                <a:gridCol w="2463515"/>
              </a:tblGrid>
              <a:tr h="1591807">
                <a:tc>
                  <a:txBody>
                    <a:bodyPr/>
                    <a:lstStyle/>
                    <a:p>
                      <a:pPr algn="ctr">
                        <a:lnSpc>
                          <a:spcPct val="150000"/>
                        </a:lnSpc>
                        <a:spcAft>
                          <a:spcPts val="0"/>
                        </a:spcAft>
                      </a:pPr>
                      <a:r>
                        <a:rPr lang="zh-CN" sz="2400" b="1" kern="100" dirty="0">
                          <a:latin typeface="+mn-ea"/>
                          <a:ea typeface="+mn-ea"/>
                          <a:cs typeface="Times New Roman"/>
                        </a:rPr>
                        <a:t>序号</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dirty="0">
                          <a:latin typeface="+mn-ea"/>
                          <a:ea typeface="+mn-ea"/>
                          <a:cs typeface="Times New Roman"/>
                        </a:rPr>
                        <a:t>阶段考核名称</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dirty="0">
                          <a:latin typeface="+mn-ea"/>
                          <a:ea typeface="+mn-ea"/>
                          <a:cs typeface="Times New Roman"/>
                        </a:rPr>
                        <a:t>考试形式</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b="1" kern="100" dirty="0">
                          <a:latin typeface="+mn-ea"/>
                          <a:ea typeface="+mn-ea"/>
                          <a:cs typeface="Times New Roman"/>
                        </a:rPr>
                        <a:t>课程</a:t>
                      </a:r>
                      <a:r>
                        <a:rPr lang="zh-CN" sz="2400" b="1" kern="100" dirty="0" smtClean="0">
                          <a:latin typeface="+mn-ea"/>
                          <a:ea typeface="+mn-ea"/>
                          <a:cs typeface="Times New Roman"/>
                        </a:rPr>
                        <a:t>成绩</a:t>
                      </a:r>
                      <a:r>
                        <a:rPr lang="zh-CN" altLang="en-US" sz="2400" b="1" kern="100" dirty="0" smtClean="0">
                          <a:latin typeface="+mn-ea"/>
                          <a:ea typeface="+mn-ea"/>
                          <a:cs typeface="Times New Roman"/>
                        </a:rPr>
                        <a:t>占</a:t>
                      </a:r>
                      <a:r>
                        <a:rPr lang="zh-CN" sz="2400" b="1" kern="100" dirty="0" smtClean="0">
                          <a:latin typeface="+mn-ea"/>
                          <a:ea typeface="+mn-ea"/>
                          <a:cs typeface="Times New Roman"/>
                        </a:rPr>
                        <a:t>比</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8757">
                <a:tc>
                  <a:txBody>
                    <a:bodyPr/>
                    <a:lstStyle/>
                    <a:p>
                      <a:pPr algn="ctr">
                        <a:lnSpc>
                          <a:spcPct val="150000"/>
                        </a:lnSpc>
                        <a:spcAft>
                          <a:spcPts val="0"/>
                        </a:spcAft>
                      </a:pPr>
                      <a:r>
                        <a:rPr lang="en-US" sz="2400" kern="100" dirty="0">
                          <a:latin typeface="+mn-ea"/>
                          <a:ea typeface="+mn-ea"/>
                          <a:cs typeface="Times New Roman"/>
                        </a:rPr>
                        <a:t>1</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smtClean="0">
                          <a:latin typeface="+mn-ea"/>
                          <a:ea typeface="+mn-ea"/>
                          <a:cs typeface="Times New Roman"/>
                        </a:rPr>
                        <a:t>期初阶段考核</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latin typeface="+mn-ea"/>
                          <a:ea typeface="+mn-ea"/>
                          <a:cs typeface="Times New Roman"/>
                        </a:rPr>
                        <a:t>在线答题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smtClean="0">
                          <a:latin typeface="+mn-ea"/>
                          <a:ea typeface="+mn-ea"/>
                          <a:cs typeface="Times New Roman"/>
                        </a:rPr>
                        <a:t>40</a:t>
                      </a:r>
                      <a:r>
                        <a:rPr lang="en-US" sz="2400" kern="100" dirty="0">
                          <a:latin typeface="+mn-ea"/>
                          <a:ea typeface="+mn-ea"/>
                          <a:cs typeface="Times New Roman"/>
                        </a:rPr>
                        <a:t>%</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8757">
                <a:tc>
                  <a:txBody>
                    <a:bodyPr/>
                    <a:lstStyle/>
                    <a:p>
                      <a:pPr algn="ctr">
                        <a:lnSpc>
                          <a:spcPct val="150000"/>
                        </a:lnSpc>
                        <a:spcAft>
                          <a:spcPts val="0"/>
                        </a:spcAft>
                      </a:pPr>
                      <a:r>
                        <a:rPr lang="en-US" sz="2400" kern="100">
                          <a:latin typeface="+mn-ea"/>
                          <a:ea typeface="+mn-ea"/>
                          <a:cs typeface="Times New Roman"/>
                        </a:rPr>
                        <a:t>2</a:t>
                      </a:r>
                      <a:endParaRPr lang="zh-CN" sz="2400" kern="10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latin typeface="+mn-ea"/>
                          <a:ea typeface="+mn-ea"/>
                          <a:cs typeface="Times New Roman"/>
                        </a:rPr>
                        <a:t>手工期末阶段考核</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smtClean="0">
                          <a:latin typeface="+mn-ea"/>
                          <a:ea typeface="+mn-ea"/>
                          <a:cs typeface="Times New Roman"/>
                        </a:rPr>
                        <a:t>在线答题</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smtClean="0">
                          <a:latin typeface="+mn-ea"/>
                          <a:ea typeface="+mn-ea"/>
                          <a:cs typeface="Times New Roman"/>
                        </a:rPr>
                        <a:t>40%</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8757">
                <a:tc>
                  <a:txBody>
                    <a:bodyPr/>
                    <a:lstStyle/>
                    <a:p>
                      <a:pPr algn="ctr">
                        <a:lnSpc>
                          <a:spcPct val="150000"/>
                        </a:lnSpc>
                        <a:spcAft>
                          <a:spcPts val="0"/>
                        </a:spcAft>
                      </a:pPr>
                      <a:r>
                        <a:rPr lang="en-US" sz="2400" kern="100">
                          <a:latin typeface="+mn-ea"/>
                          <a:ea typeface="+mn-ea"/>
                          <a:cs typeface="Times New Roman"/>
                        </a:rPr>
                        <a:t>3</a:t>
                      </a:r>
                      <a:endParaRPr lang="zh-CN" sz="2400" kern="10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latin typeface="+mn-ea"/>
                          <a:ea typeface="+mn-ea"/>
                          <a:cs typeface="Times New Roman"/>
                        </a:rPr>
                        <a:t>360</a:t>
                      </a:r>
                      <a:r>
                        <a:rPr lang="zh-CN" sz="2400" kern="100" dirty="0">
                          <a:latin typeface="+mn-ea"/>
                          <a:ea typeface="+mn-ea"/>
                          <a:cs typeface="Times New Roman"/>
                        </a:rPr>
                        <a:t>度考评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latin typeface="+mn-ea"/>
                          <a:ea typeface="+mn-ea"/>
                          <a:cs typeface="Times New Roman"/>
                        </a:rPr>
                        <a:t>同行打分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smtClean="0">
                          <a:latin typeface="+mn-ea"/>
                          <a:ea typeface="+mn-ea"/>
                          <a:cs typeface="Times New Roman"/>
                        </a:rPr>
                        <a:t>20</a:t>
                      </a:r>
                      <a:r>
                        <a:rPr lang="en-US" sz="2400" kern="100" dirty="0">
                          <a:latin typeface="+mn-ea"/>
                          <a:ea typeface="+mn-ea"/>
                          <a:cs typeface="Times New Roman"/>
                        </a:rPr>
                        <a:t>%</a:t>
                      </a:r>
                      <a:endParaRPr lang="zh-CN" sz="2400" kern="100" dirty="0">
                        <a:latin typeface="+mn-ea"/>
                        <a:ea typeface="+mn-ea"/>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dirty="0">
                <a:solidFill>
                  <a:srgbClr val="C00000"/>
                </a:solidFill>
                <a:latin typeface="微软雅黑" pitchFamily="34" charset="-122"/>
                <a:ea typeface="微软雅黑" pitchFamily="34" charset="-122"/>
              </a:rPr>
              <a:t>目录</a:t>
            </a:r>
          </a:p>
        </p:txBody>
      </p:sp>
      <p:grpSp>
        <p:nvGrpSpPr>
          <p:cNvPr id="22531" name="Group 96"/>
          <p:cNvGrpSpPr>
            <a:grpSpLocks/>
          </p:cNvGrpSpPr>
          <p:nvPr/>
        </p:nvGrpSpPr>
        <p:grpSpPr bwMode="auto">
          <a:xfrm>
            <a:off x="1876425" y="1458913"/>
            <a:ext cx="1041400" cy="722312"/>
            <a:chOff x="1016388" y="913002"/>
            <a:chExt cx="731924" cy="428904"/>
          </a:xfrm>
        </p:grpSpPr>
        <p:sp>
          <p:nvSpPr>
            <p:cNvPr id="14" name="Parallelogram 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22565"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1</a:t>
              </a:r>
            </a:p>
          </p:txBody>
        </p:sp>
      </p:grpSp>
      <p:sp>
        <p:nvSpPr>
          <p:cNvPr id="16" name="Parallelogram 8"/>
          <p:cNvSpPr/>
          <p:nvPr/>
        </p:nvSpPr>
        <p:spPr bwMode="auto">
          <a:xfrm>
            <a:off x="2859724" y="1447852"/>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22535" name="Rektangel 76"/>
          <p:cNvSpPr>
            <a:spLocks noChangeArrowheads="1"/>
          </p:cNvSpPr>
          <p:nvPr/>
        </p:nvSpPr>
        <p:spPr bwMode="auto">
          <a:xfrm>
            <a:off x="3127375" y="1590675"/>
            <a:ext cx="5408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实  训  导  入</a:t>
            </a:r>
            <a:endParaRPr lang="zh-CN" altLang="en-US" sz="2800" dirty="0">
              <a:solidFill>
                <a:srgbClr val="171717"/>
              </a:solidFill>
              <a:latin typeface="微软雅黑" pitchFamily="34" charset="-122"/>
              <a:ea typeface="微软雅黑" pitchFamily="34" charset="-122"/>
            </a:endParaRPr>
          </a:p>
        </p:txBody>
      </p:sp>
      <p:grpSp>
        <p:nvGrpSpPr>
          <p:cNvPr id="22536" name="Group 96"/>
          <p:cNvGrpSpPr>
            <a:grpSpLocks/>
          </p:cNvGrpSpPr>
          <p:nvPr/>
        </p:nvGrpSpPr>
        <p:grpSpPr bwMode="auto">
          <a:xfrm>
            <a:off x="1570038" y="2590800"/>
            <a:ext cx="1041400" cy="720725"/>
            <a:chOff x="1016388" y="913002"/>
            <a:chExt cx="731924" cy="428904"/>
          </a:xfrm>
        </p:grpSpPr>
        <p:sp>
          <p:nvSpPr>
            <p:cNvPr id="19" name="Parallelogram 11"/>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22563"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2</a:t>
              </a:r>
            </a:p>
          </p:txBody>
        </p:sp>
      </p:grpSp>
      <p:sp>
        <p:nvSpPr>
          <p:cNvPr id="21" name="Parallelogram 13"/>
          <p:cNvSpPr/>
          <p:nvPr/>
        </p:nvSpPr>
        <p:spPr bwMode="auto">
          <a:xfrm>
            <a:off x="2553426" y="2579467"/>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22540" name="Rektangel 76"/>
          <p:cNvSpPr>
            <a:spLocks noChangeArrowheads="1"/>
          </p:cNvSpPr>
          <p:nvPr/>
        </p:nvSpPr>
        <p:spPr bwMode="auto">
          <a:xfrm>
            <a:off x="2820988" y="2701925"/>
            <a:ext cx="5408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实  训</a:t>
            </a:r>
            <a:r>
              <a:rPr lang="en-US" altLang="zh-CN" sz="2800" dirty="0" smtClean="0">
                <a:solidFill>
                  <a:srgbClr val="171717"/>
                </a:solidFill>
                <a:latin typeface="微软雅黑" pitchFamily="34" charset="-122"/>
                <a:ea typeface="微软雅黑" pitchFamily="34" charset="-122"/>
              </a:rPr>
              <a:t>  </a:t>
            </a:r>
            <a:r>
              <a:rPr lang="zh-CN" altLang="en-US" sz="2800" dirty="0">
                <a:solidFill>
                  <a:srgbClr val="171717"/>
                </a:solidFill>
                <a:latin typeface="微软雅黑" pitchFamily="34" charset="-122"/>
                <a:ea typeface="微软雅黑" pitchFamily="34" charset="-122"/>
              </a:rPr>
              <a:t>特  点</a:t>
            </a:r>
          </a:p>
        </p:txBody>
      </p:sp>
      <p:grpSp>
        <p:nvGrpSpPr>
          <p:cNvPr id="22541" name="Group 96"/>
          <p:cNvGrpSpPr>
            <a:grpSpLocks/>
          </p:cNvGrpSpPr>
          <p:nvPr/>
        </p:nvGrpSpPr>
        <p:grpSpPr bwMode="auto">
          <a:xfrm>
            <a:off x="1247775" y="3687763"/>
            <a:ext cx="1041400" cy="722312"/>
            <a:chOff x="1016388" y="913002"/>
            <a:chExt cx="731924" cy="428904"/>
          </a:xfrm>
        </p:grpSpPr>
        <p:sp>
          <p:nvSpPr>
            <p:cNvPr id="24" name="Parallelogram 1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22561"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3</a:t>
              </a:r>
            </a:p>
          </p:txBody>
        </p:sp>
      </p:grpSp>
      <p:sp>
        <p:nvSpPr>
          <p:cNvPr id="26" name="Parallelogram 18"/>
          <p:cNvSpPr/>
          <p:nvPr/>
        </p:nvSpPr>
        <p:spPr bwMode="auto">
          <a:xfrm>
            <a:off x="2230340" y="3676742"/>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da-DK" altLang="zh-CN" sz="2800" dirty="0">
              <a:solidFill>
                <a:srgbClr val="171717"/>
              </a:solidFill>
              <a:latin typeface="微软雅黑" pitchFamily="34" charset="-122"/>
            </a:endParaRPr>
          </a:p>
        </p:txBody>
      </p:sp>
      <p:grpSp>
        <p:nvGrpSpPr>
          <p:cNvPr id="22545" name="Group 96"/>
          <p:cNvGrpSpPr>
            <a:grpSpLocks/>
          </p:cNvGrpSpPr>
          <p:nvPr/>
        </p:nvGrpSpPr>
        <p:grpSpPr bwMode="auto">
          <a:xfrm>
            <a:off x="914400" y="4754563"/>
            <a:ext cx="1041400" cy="722312"/>
            <a:chOff x="1016388" y="913002"/>
            <a:chExt cx="731924" cy="428904"/>
          </a:xfrm>
        </p:grpSpPr>
        <p:sp>
          <p:nvSpPr>
            <p:cNvPr id="44" name="Parallelogram 16"/>
            <p:cNvSpPr/>
            <p:nvPr/>
          </p:nvSpPr>
          <p:spPr bwMode="auto">
            <a:xfrm>
              <a:off x="1016388" y="913002"/>
              <a:ext cx="731924" cy="428904"/>
            </a:xfrm>
            <a:prstGeom prst="parallelogram">
              <a:avLst>
                <a:gd name="adj" fmla="val 28140"/>
              </a:avLst>
            </a:prstGeom>
            <a:gradFill flip="none" rotWithShape="1">
              <a:gsLst>
                <a:gs pos="0">
                  <a:srgbClr val="5AF300"/>
                </a:gs>
                <a:gs pos="100000">
                  <a:srgbClr val="208A00"/>
                </a:gs>
              </a:gsLst>
              <a:path path="shape">
                <a:fillToRect l="50000" t="50000" r="50000" b="50000"/>
              </a:path>
              <a:tileRect/>
            </a:gradFill>
            <a:ln w="25400">
              <a:solidFill>
                <a:srgbClr val="00B05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22559" name="TextBox 7"/>
            <p:cNvSpPr txBox="1">
              <a:spLocks noChangeArrowheads="1"/>
            </p:cNvSpPr>
            <p:nvPr/>
          </p:nvSpPr>
          <p:spPr bwMode="auto">
            <a:xfrm>
              <a:off x="1246510" y="954850"/>
              <a:ext cx="279015" cy="34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4</a:t>
              </a:r>
            </a:p>
          </p:txBody>
        </p:sp>
      </p:grpSp>
      <p:sp>
        <p:nvSpPr>
          <p:cNvPr id="46" name="Parallelogram 18"/>
          <p:cNvSpPr/>
          <p:nvPr/>
        </p:nvSpPr>
        <p:spPr bwMode="auto">
          <a:xfrm>
            <a:off x="1896799" y="4743514"/>
            <a:ext cx="4963265" cy="742832"/>
          </a:xfrm>
          <a:prstGeom prst="parallelogram">
            <a:avLst/>
          </a:prstGeom>
          <a:gradFill flip="none" rotWithShape="1">
            <a:gsLst>
              <a:gs pos="0">
                <a:schemeClr val="bg1">
                  <a:lumMod val="95000"/>
                </a:schemeClr>
              </a:gs>
              <a:gs pos="100000">
                <a:schemeClr val="tx1">
                  <a:lumMod val="50000"/>
                  <a:lumOff val="50000"/>
                </a:schemeClr>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171717"/>
              </a:solidFill>
            </a:endParaRPr>
          </a:p>
        </p:txBody>
      </p:sp>
      <p:sp>
        <p:nvSpPr>
          <p:cNvPr id="22549" name="Rektangel 76"/>
          <p:cNvSpPr>
            <a:spLocks noChangeArrowheads="1"/>
          </p:cNvSpPr>
          <p:nvPr/>
        </p:nvSpPr>
        <p:spPr bwMode="auto">
          <a:xfrm>
            <a:off x="2163763" y="4886325"/>
            <a:ext cx="5408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a:solidFill>
                  <a:srgbClr val="171717"/>
                </a:solidFill>
                <a:latin typeface="微软雅黑" pitchFamily="34" charset="-122"/>
                <a:ea typeface="微软雅黑" pitchFamily="34" charset="-122"/>
              </a:rPr>
              <a:t>VBSE </a:t>
            </a:r>
            <a:r>
              <a:rPr lang="zh-CN" altLang="en-US" sz="2800" dirty="0">
                <a:solidFill>
                  <a:srgbClr val="171717"/>
                </a:solidFill>
                <a:latin typeface="微软雅黑" pitchFamily="34" charset="-122"/>
                <a:ea typeface="微软雅黑" pitchFamily="34" charset="-122"/>
              </a:rPr>
              <a:t>环  境  介  绍</a:t>
            </a:r>
            <a:endParaRPr lang="da-DK" altLang="zh-CN" sz="2800" dirty="0">
              <a:solidFill>
                <a:srgbClr val="171717"/>
              </a:solidFill>
              <a:latin typeface="微软雅黑" pitchFamily="34" charset="-122"/>
              <a:ea typeface="微软雅黑" pitchFamily="34" charset="-122"/>
            </a:endParaRPr>
          </a:p>
        </p:txBody>
      </p:sp>
      <p:grpSp>
        <p:nvGrpSpPr>
          <p:cNvPr id="2" name="组合 1"/>
          <p:cNvGrpSpPr>
            <a:grpSpLocks/>
          </p:cNvGrpSpPr>
          <p:nvPr/>
        </p:nvGrpSpPr>
        <p:grpSpPr bwMode="auto">
          <a:xfrm>
            <a:off x="838200" y="4737044"/>
            <a:ext cx="6408738" cy="825500"/>
            <a:chOff x="1639762" y="1527201"/>
            <a:chExt cx="6408952" cy="825418"/>
          </a:xfrm>
        </p:grpSpPr>
        <p:sp>
          <p:nvSpPr>
            <p:cNvPr id="38" name="Parallelogram 6"/>
            <p:cNvSpPr/>
            <p:nvPr/>
          </p:nvSpPr>
          <p:spPr bwMode="auto">
            <a:xfrm>
              <a:off x="1639762" y="1539900"/>
              <a:ext cx="1157327" cy="801608"/>
            </a:xfrm>
            <a:prstGeom prst="parallelogram">
              <a:avLst>
                <a:gd name="adj" fmla="val 28140"/>
              </a:avLst>
            </a:prstGeom>
            <a:gradFill flip="none" rotWithShape="1">
              <a:gsLst>
                <a:gs pos="0">
                  <a:srgbClr val="03C6ED"/>
                </a:gs>
                <a:gs pos="100000">
                  <a:srgbClr val="004D86"/>
                </a:gs>
              </a:gsLst>
              <a:path path="shape">
                <a:fillToRect l="50000" t="50000" r="50000" b="50000"/>
              </a:path>
              <a:tileRect/>
            </a:gradFill>
            <a:ln w="25400">
              <a:solidFill>
                <a:srgbClr val="004D8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4800" dirty="0">
                <a:solidFill>
                  <a:prstClr val="white"/>
                </a:solidFill>
              </a:endParaRPr>
            </a:p>
          </p:txBody>
        </p:sp>
        <p:sp>
          <p:nvSpPr>
            <p:cNvPr id="22553" name="TextBox 7"/>
            <p:cNvSpPr txBox="1">
              <a:spLocks noChangeArrowheads="1"/>
            </p:cNvSpPr>
            <p:nvPr/>
          </p:nvSpPr>
          <p:spPr bwMode="auto">
            <a:xfrm>
              <a:off x="2003682" y="1617806"/>
              <a:ext cx="441240" cy="57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宋体" charset="-122"/>
                </a:defRPr>
              </a:lvl1pPr>
              <a:lvl2pPr marL="742950" indent="-285750" defTabSz="457200" eaLnBrk="0" hangingPunct="0">
                <a:defRPr>
                  <a:solidFill>
                    <a:schemeClr val="tx1"/>
                  </a:solidFill>
                  <a:latin typeface="Arial" charset="0"/>
                  <a:ea typeface="宋体" charset="-122"/>
                </a:defRPr>
              </a:lvl2pPr>
              <a:lvl3pPr marL="1143000" indent="-228600" defTabSz="457200" eaLnBrk="0" hangingPunct="0">
                <a:defRPr>
                  <a:solidFill>
                    <a:schemeClr val="tx1"/>
                  </a:solidFill>
                  <a:latin typeface="Arial" charset="0"/>
                  <a:ea typeface="宋体" charset="-122"/>
                </a:defRPr>
              </a:lvl3pPr>
              <a:lvl4pPr marL="1600200" indent="-228600" defTabSz="457200" eaLnBrk="0" hangingPunct="0">
                <a:defRPr>
                  <a:solidFill>
                    <a:schemeClr val="tx1"/>
                  </a:solidFill>
                  <a:latin typeface="Arial" charset="0"/>
                  <a:ea typeface="宋体" charset="-122"/>
                </a:defRPr>
              </a:lvl4pPr>
              <a:lvl5pPr marL="2057400" indent="-228600" defTabSz="457200" eaLnBrk="0" hangingPunct="0">
                <a:defRPr>
                  <a:solidFill>
                    <a:schemeClr val="tx1"/>
                  </a:solidFill>
                  <a:latin typeface="Arial" charset="0"/>
                  <a:ea typeface="宋体" charset="-122"/>
                </a:defRPr>
              </a:lvl5pPr>
              <a:lvl6pPr marL="2514600" indent="-228600" defTabSz="457200" eaLnBrk="0" fontAlgn="base" hangingPunct="0">
                <a:spcBef>
                  <a:spcPct val="0"/>
                </a:spcBef>
                <a:spcAft>
                  <a:spcPct val="0"/>
                </a:spcAft>
                <a:defRPr>
                  <a:solidFill>
                    <a:schemeClr val="tx1"/>
                  </a:solidFill>
                  <a:latin typeface="Arial" charset="0"/>
                  <a:ea typeface="宋体" charset="-122"/>
                </a:defRPr>
              </a:lvl6pPr>
              <a:lvl7pPr marL="2971800" indent="-228600" defTabSz="457200" eaLnBrk="0" fontAlgn="base" hangingPunct="0">
                <a:spcBef>
                  <a:spcPct val="0"/>
                </a:spcBef>
                <a:spcAft>
                  <a:spcPct val="0"/>
                </a:spcAft>
                <a:defRPr>
                  <a:solidFill>
                    <a:schemeClr val="tx1"/>
                  </a:solidFill>
                  <a:latin typeface="Arial" charset="0"/>
                  <a:ea typeface="宋体" charset="-122"/>
                </a:defRPr>
              </a:lvl7pPr>
              <a:lvl8pPr marL="3429000" indent="-228600" defTabSz="457200" eaLnBrk="0" fontAlgn="base" hangingPunct="0">
                <a:spcBef>
                  <a:spcPct val="0"/>
                </a:spcBef>
                <a:spcAft>
                  <a:spcPct val="0"/>
                </a:spcAft>
                <a:defRPr>
                  <a:solidFill>
                    <a:schemeClr val="tx1"/>
                  </a:solidFill>
                  <a:latin typeface="Arial" charset="0"/>
                  <a:ea typeface="宋体" charset="-122"/>
                </a:defRPr>
              </a:lvl8pPr>
              <a:lvl9pPr marL="3886200" indent="-228600" defTabSz="4572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3200">
                  <a:solidFill>
                    <a:srgbClr val="FFFFFF"/>
                  </a:solidFill>
                  <a:latin typeface="Calibri" pitchFamily="34" charset="0"/>
                  <a:ea typeface="MS PGothic" pitchFamily="34" charset="-128"/>
                </a:rPr>
                <a:t>4</a:t>
              </a:r>
            </a:p>
          </p:txBody>
        </p:sp>
        <p:sp>
          <p:nvSpPr>
            <p:cNvPr id="40" name="Parallelogram 8"/>
            <p:cNvSpPr/>
            <p:nvPr/>
          </p:nvSpPr>
          <p:spPr bwMode="auto">
            <a:xfrm>
              <a:off x="2681671" y="1527201"/>
              <a:ext cx="5367043" cy="825418"/>
            </a:xfrm>
            <a:prstGeom prst="parallelogram">
              <a:avLst/>
            </a:prstGeom>
            <a:gradFill flip="none" rotWithShape="1">
              <a:gsLst>
                <a:gs pos="50000">
                  <a:srgbClr val="03C6ED"/>
                </a:gs>
                <a:gs pos="100000">
                  <a:srgbClr val="004D86"/>
                </a:gs>
                <a:gs pos="0">
                  <a:srgbClr val="004D86"/>
                </a:gs>
              </a:gsLst>
              <a:lin ang="16200000" scaled="0"/>
              <a:tileRect/>
            </a:gradFill>
            <a:ln w="3175">
              <a:noFill/>
            </a:ln>
            <a:effectLst>
              <a:innerShdw blurRad="63500" dist="50800" dir="13500000">
                <a:prstClr val="black">
                  <a:alpha val="36000"/>
                </a:prstClr>
              </a:innerShdw>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dirty="0">
                <a:solidFill>
                  <a:srgbClr val="FFFFFF"/>
                </a:solidFill>
              </a:endParaRPr>
            </a:p>
          </p:txBody>
        </p:sp>
        <p:sp>
          <p:nvSpPr>
            <p:cNvPr id="22557" name="Rektangel 76"/>
            <p:cNvSpPr>
              <a:spLocks noChangeArrowheads="1"/>
            </p:cNvSpPr>
            <p:nvPr/>
          </p:nvSpPr>
          <p:spPr bwMode="auto">
            <a:xfrm>
              <a:off x="2979347" y="1686612"/>
              <a:ext cx="44881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环  </a:t>
              </a:r>
              <a:r>
                <a:rPr lang="zh-CN" altLang="en-US" sz="2800" dirty="0">
                  <a:solidFill>
                    <a:srgbClr val="171717"/>
                  </a:solidFill>
                  <a:latin typeface="微软雅黑" pitchFamily="34" charset="-122"/>
                  <a:ea typeface="微软雅黑" pitchFamily="34" charset="-122"/>
                </a:rPr>
                <a:t>境  介  绍</a:t>
              </a:r>
              <a:endParaRPr lang="da-DK" altLang="zh-CN" sz="2800" dirty="0">
                <a:solidFill>
                  <a:srgbClr val="171717"/>
                </a:solidFill>
                <a:latin typeface="微软雅黑" pitchFamily="34" charset="-122"/>
                <a:ea typeface="微软雅黑" pitchFamily="34" charset="-122"/>
              </a:endParaRPr>
            </a:p>
          </p:txBody>
        </p:sp>
      </p:grpSp>
      <p:sp>
        <p:nvSpPr>
          <p:cNvPr id="22551" name="Rektangel 76"/>
          <p:cNvSpPr>
            <a:spLocks noChangeArrowheads="1"/>
          </p:cNvSpPr>
          <p:nvPr/>
        </p:nvSpPr>
        <p:spPr bwMode="auto">
          <a:xfrm>
            <a:off x="2514600" y="3819525"/>
            <a:ext cx="5408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dirty="0" smtClean="0">
                <a:solidFill>
                  <a:srgbClr val="171717"/>
                </a:solidFill>
                <a:latin typeface="微软雅黑" pitchFamily="34" charset="-122"/>
                <a:ea typeface="微软雅黑" pitchFamily="34" charset="-122"/>
              </a:rPr>
              <a:t>VBSE </a:t>
            </a:r>
            <a:r>
              <a:rPr lang="zh-CN" altLang="en-US" sz="2800" dirty="0" smtClean="0">
                <a:solidFill>
                  <a:srgbClr val="171717"/>
                </a:solidFill>
                <a:latin typeface="微软雅黑" pitchFamily="34" charset="-122"/>
                <a:ea typeface="微软雅黑" pitchFamily="34" charset="-122"/>
              </a:rPr>
              <a:t>培  </a:t>
            </a:r>
            <a:r>
              <a:rPr lang="zh-CN" altLang="en-US" sz="2800" dirty="0">
                <a:solidFill>
                  <a:srgbClr val="171717"/>
                </a:solidFill>
                <a:latin typeface="微软雅黑" pitchFamily="34" charset="-122"/>
                <a:ea typeface="微软雅黑" pitchFamily="34" charset="-122"/>
              </a:rPr>
              <a:t>养  目  标</a:t>
            </a:r>
            <a:endParaRPr lang="da-DK" altLang="zh-CN" sz="2800" dirty="0">
              <a:solidFill>
                <a:srgbClr val="171717"/>
              </a:solidFill>
              <a:latin typeface="微软雅黑" pitchFamily="34" charset="-122"/>
              <a:ea typeface="微软雅黑" pitchFamily="34" charset="-122"/>
            </a:endParaRPr>
          </a:p>
        </p:txBody>
      </p:sp>
    </p:spTree>
    <p:extLst>
      <p:ext uri="{BB962C8B-B14F-4D97-AF65-F5344CB8AC3E}">
        <p14:creationId xmlns:p14="http://schemas.microsoft.com/office/powerpoint/2010/main" val="2688680707"/>
      </p:ext>
    </p:extLst>
  </p:cSld>
  <p:clrMapOvr>
    <a:masterClrMapping/>
  </p:clrMapOvr>
  <p:transition xmlns:p14="http://schemas.microsoft.com/office/powerpoint/2010/main" spd="med">
    <p:fade thruBlk="1"/>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3158976" y="1927522"/>
            <a:ext cx="2851941" cy="1958666"/>
          </a:xfrm>
          <a:prstGeom prst="rect">
            <a:avLst/>
          </a:prstGeom>
          <a:solidFill>
            <a:schemeClr val="bg1">
              <a:lumMod val="95000"/>
              <a:alpha val="0"/>
            </a:schemeClr>
          </a:solidFill>
        </p:spPr>
        <p:txBody>
          <a:bodyPr/>
          <a:lstStyle/>
          <a:p>
            <a:pPr fontAlgn="auto">
              <a:lnSpc>
                <a:spcPct val="150000"/>
              </a:lnSpc>
              <a:spcBef>
                <a:spcPts val="0"/>
              </a:spcBef>
              <a:spcAft>
                <a:spcPts val="0"/>
              </a:spcAft>
              <a:defRPr/>
            </a:pPr>
            <a:r>
              <a:rPr lang="zh-CN" altLang="en-US" sz="2800" b="1" dirty="0" smtClean="0">
                <a:solidFill>
                  <a:srgbClr val="00B0F0"/>
                </a:solidFill>
                <a:latin typeface="微软雅黑" pitchFamily="34" charset="-122"/>
                <a:ea typeface="微软雅黑" pitchFamily="34" charset="-122"/>
              </a:rPr>
              <a:t>制造企业</a:t>
            </a:r>
            <a:endParaRPr lang="en-US" altLang="zh-CN" sz="2800" b="1" dirty="0">
              <a:solidFill>
                <a:srgbClr val="00B0F0"/>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600" b="1" dirty="0" smtClean="0">
                <a:latin typeface="微软雅黑" pitchFamily="34" charset="-122"/>
                <a:ea typeface="微软雅黑" pitchFamily="34" charset="-122"/>
              </a:rPr>
              <a:t>电器公司</a:t>
            </a:r>
            <a:endParaRPr lang="zh-CN" altLang="en-US" sz="1600" b="1" dirty="0">
              <a:latin typeface="微软雅黑" pitchFamily="34" charset="-122"/>
              <a:ea typeface="微软雅黑" pitchFamily="34" charset="-122"/>
            </a:endParaRPr>
          </a:p>
        </p:txBody>
      </p:sp>
      <p:sp>
        <p:nvSpPr>
          <p:cNvPr id="23555" name="Text Box 3"/>
          <p:cNvSpPr txBox="1">
            <a:spLocks noChangeArrowheads="1"/>
          </p:cNvSpPr>
          <p:nvPr/>
        </p:nvSpPr>
        <p:spPr bwMode="auto">
          <a:xfrm>
            <a:off x="1660525" y="26035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p>
        </p:txBody>
      </p:sp>
      <p:sp>
        <p:nvSpPr>
          <p:cNvPr id="23557" name="Text Box 3"/>
          <p:cNvSpPr txBox="1">
            <a:spLocks noChangeArrowheads="1"/>
          </p:cNvSpPr>
          <p:nvPr/>
        </p:nvSpPr>
        <p:spPr bwMode="auto">
          <a:xfrm>
            <a:off x="1660525" y="11795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p>
        </p:txBody>
      </p:sp>
      <p:sp>
        <p:nvSpPr>
          <p:cNvPr id="23"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环境介绍</a:t>
            </a:r>
            <a:endParaRPr lang="zh-CN" altLang="en-US" sz="2800" dirty="0">
              <a:solidFill>
                <a:srgbClr val="C00000"/>
              </a:solidFill>
              <a:latin typeface="微软雅黑" pitchFamily="34" charset="-122"/>
              <a:ea typeface="微软雅黑" pitchFamily="34" charset="-122"/>
            </a:endParaRPr>
          </a:p>
        </p:txBody>
      </p:sp>
      <p:pic>
        <p:nvPicPr>
          <p:cNvPr id="25" name="Picture 7"/>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1580" y="1905040"/>
            <a:ext cx="2960262" cy="1993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 descr="开启我的德国汽车文化之旅"/>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357" y="1981238"/>
            <a:ext cx="2895643" cy="1993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矩形 27"/>
          <p:cNvSpPr/>
          <p:nvPr/>
        </p:nvSpPr>
        <p:spPr>
          <a:xfrm>
            <a:off x="6248356" y="4190980"/>
            <a:ext cx="2895644" cy="2008187"/>
          </a:xfrm>
          <a:prstGeom prst="rect">
            <a:avLst/>
          </a:prstGeom>
          <a:solidFill>
            <a:schemeClr val="bg1">
              <a:lumMod val="95000"/>
              <a:alpha val="13000"/>
            </a:schemeClr>
          </a:solidFill>
        </p:spPr>
        <p:txBody>
          <a:bodyPr/>
          <a:lstStyle/>
          <a:p>
            <a:pPr fontAlgn="auto">
              <a:lnSpc>
                <a:spcPct val="150000"/>
              </a:lnSpc>
              <a:spcBef>
                <a:spcPts val="0"/>
              </a:spcBef>
              <a:spcAft>
                <a:spcPts val="0"/>
              </a:spcAft>
              <a:defRPr/>
            </a:pPr>
            <a:r>
              <a:rPr lang="zh-CN" altLang="en-US" sz="2800" b="1" dirty="0" smtClean="0">
                <a:solidFill>
                  <a:srgbClr val="00B0F0"/>
                </a:solidFill>
                <a:latin typeface="微软雅黑" pitchFamily="34" charset="-122"/>
                <a:ea typeface="微软雅黑" pitchFamily="34" charset="-122"/>
              </a:rPr>
              <a:t>社会资源</a:t>
            </a:r>
            <a:endParaRPr lang="en-US" altLang="zh-CN" sz="2800" b="1" dirty="0">
              <a:solidFill>
                <a:srgbClr val="00B0F0"/>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600" b="1" dirty="0" smtClean="0">
                <a:latin typeface="微软雅黑" pitchFamily="34" charset="-122"/>
                <a:ea typeface="微软雅黑" pitchFamily="34" charset="-122"/>
              </a:rPr>
              <a:t>税务局、工商局、社保局</a:t>
            </a:r>
            <a:endParaRPr lang="en-US" altLang="zh-CN" sz="1600" b="1" dirty="0" smtClean="0">
              <a:latin typeface="微软雅黑" pitchFamily="34" charset="-122"/>
              <a:ea typeface="微软雅黑" pitchFamily="34" charset="-122"/>
            </a:endParaRPr>
          </a:p>
          <a:p>
            <a:pPr fontAlgn="auto">
              <a:lnSpc>
                <a:spcPct val="150000"/>
              </a:lnSpc>
              <a:spcBef>
                <a:spcPts val="0"/>
              </a:spcBef>
              <a:spcAft>
                <a:spcPts val="0"/>
              </a:spcAft>
              <a:defRPr/>
            </a:pPr>
            <a:r>
              <a:rPr lang="zh-CN" altLang="en-US" sz="1600" b="1" dirty="0">
                <a:latin typeface="微软雅黑" pitchFamily="34" charset="-122"/>
                <a:ea typeface="微软雅黑" pitchFamily="34" charset="-122"/>
              </a:rPr>
              <a:t>银行</a:t>
            </a:r>
            <a:endParaRPr lang="zh-CN" altLang="en-US" sz="1600" b="1" dirty="0" smtClean="0">
              <a:latin typeface="微软雅黑" pitchFamily="34" charset="-122"/>
              <a:ea typeface="微软雅黑" pitchFamily="34" charset="-122"/>
            </a:endParaRPr>
          </a:p>
          <a:p>
            <a:pPr fontAlgn="auto">
              <a:lnSpc>
                <a:spcPct val="150000"/>
              </a:lnSpc>
              <a:spcBef>
                <a:spcPts val="0"/>
              </a:spcBef>
              <a:spcAft>
                <a:spcPts val="0"/>
              </a:spcAft>
              <a:defRPr/>
            </a:pPr>
            <a:r>
              <a:rPr lang="zh-CN" altLang="en-US" sz="1600" b="1" dirty="0">
                <a:latin typeface="微软雅黑" pitchFamily="34" charset="-122"/>
                <a:ea typeface="微软雅黑" pitchFamily="34" charset="-122"/>
              </a:rPr>
              <a:t>服务</a:t>
            </a:r>
            <a:r>
              <a:rPr lang="zh-CN" altLang="en-US" sz="1600" b="1" dirty="0" smtClean="0">
                <a:latin typeface="微软雅黑" pitchFamily="34" charset="-122"/>
                <a:ea typeface="微软雅黑" pitchFamily="34" charset="-122"/>
              </a:rPr>
              <a:t>公司</a:t>
            </a:r>
            <a:endParaRPr lang="zh-CN" altLang="en-US" sz="1400" dirty="0">
              <a:latin typeface="微软雅黑" pitchFamily="34" charset="-122"/>
              <a:ea typeface="微软雅黑" pitchFamily="34" charset="-122"/>
            </a:endParaRPr>
          </a:p>
        </p:txBody>
      </p:sp>
      <p:sp>
        <p:nvSpPr>
          <p:cNvPr id="30" name="矩形 29"/>
          <p:cNvSpPr/>
          <p:nvPr/>
        </p:nvSpPr>
        <p:spPr>
          <a:xfrm>
            <a:off x="120" y="4190980"/>
            <a:ext cx="2960262" cy="1949451"/>
          </a:xfrm>
          <a:prstGeom prst="rect">
            <a:avLst/>
          </a:prstGeom>
          <a:solidFill>
            <a:schemeClr val="bg1">
              <a:lumMod val="95000"/>
              <a:alpha val="0"/>
            </a:schemeClr>
          </a:solidFill>
        </p:spPr>
        <p:txBody>
          <a:bodyPr/>
          <a:lstStyle/>
          <a:p>
            <a:pPr fontAlgn="auto">
              <a:lnSpc>
                <a:spcPct val="150000"/>
              </a:lnSpc>
              <a:spcBef>
                <a:spcPts val="0"/>
              </a:spcBef>
              <a:spcAft>
                <a:spcPts val="0"/>
              </a:spcAft>
              <a:defRPr/>
            </a:pPr>
            <a:r>
              <a:rPr lang="zh-CN" altLang="en-US" sz="2800" b="1" dirty="0" smtClean="0">
                <a:solidFill>
                  <a:srgbClr val="00B0F0"/>
                </a:solidFill>
                <a:latin typeface="微软雅黑" pitchFamily="34" charset="-122"/>
                <a:ea typeface="微软雅黑" pitchFamily="34" charset="-122"/>
              </a:rPr>
              <a:t>商贸公司</a:t>
            </a:r>
            <a:endParaRPr lang="en-US" altLang="zh-CN" sz="2800" b="1" dirty="0">
              <a:solidFill>
                <a:srgbClr val="00B0F0"/>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600" b="1" dirty="0" smtClean="0">
                <a:latin typeface="微软雅黑" pitchFamily="34" charset="-122"/>
                <a:ea typeface="微软雅黑" pitchFamily="34" charset="-122"/>
              </a:rPr>
              <a:t>客户</a:t>
            </a:r>
            <a:endParaRPr lang="en-US" altLang="zh-CN" sz="1600" b="1" dirty="0" smtClean="0">
              <a:latin typeface="微软雅黑" pitchFamily="34" charset="-122"/>
              <a:ea typeface="微软雅黑" pitchFamily="34" charset="-122"/>
            </a:endParaRPr>
          </a:p>
          <a:p>
            <a:pPr fontAlgn="auto">
              <a:lnSpc>
                <a:spcPct val="150000"/>
              </a:lnSpc>
              <a:spcBef>
                <a:spcPts val="0"/>
              </a:spcBef>
              <a:spcAft>
                <a:spcPts val="0"/>
              </a:spcAft>
              <a:defRPr/>
            </a:pPr>
            <a:r>
              <a:rPr lang="zh-CN" altLang="en-US" sz="1600" b="1" dirty="0" smtClean="0">
                <a:latin typeface="微软雅黑" pitchFamily="34" charset="-122"/>
                <a:ea typeface="微软雅黑" pitchFamily="34" charset="-122"/>
              </a:rPr>
              <a:t>供应商</a:t>
            </a:r>
            <a:endParaRPr lang="zh-CN" altLang="en-US" sz="1600" b="1" dirty="0">
              <a:latin typeface="微软雅黑" pitchFamily="34" charset="-122"/>
              <a:ea typeface="微软雅黑" pitchFamily="34" charset="-122"/>
            </a:endParaRPr>
          </a:p>
          <a:p>
            <a:pPr fontAlgn="auto">
              <a:lnSpc>
                <a:spcPct val="150000"/>
              </a:lnSpc>
              <a:spcBef>
                <a:spcPts val="0"/>
              </a:spcBef>
              <a:spcAft>
                <a:spcPts val="0"/>
              </a:spcAft>
              <a:defRPr/>
            </a:pPr>
            <a:endParaRPr lang="en-US" altLang="zh-CN" sz="1400" dirty="0">
              <a:latin typeface="微软雅黑" pitchFamily="34" charset="-122"/>
              <a:ea typeface="微软雅黑" pitchFamily="34" charset="-122"/>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1895" y="4038584"/>
            <a:ext cx="3003550" cy="200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Rectangle 2"/>
          <p:cNvSpPr txBox="1">
            <a:spLocks noChangeArrowheads="1"/>
          </p:cNvSpPr>
          <p:nvPr/>
        </p:nvSpPr>
        <p:spPr bwMode="auto">
          <a:xfrm>
            <a:off x="233299" y="950913"/>
            <a:ext cx="8839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50000"/>
              </a:spcBef>
            </a:pPr>
            <a:r>
              <a:rPr lang="zh-CN" altLang="en-US" sz="3200" b="1" dirty="0" smtClean="0">
                <a:solidFill>
                  <a:srgbClr val="00B0F0"/>
                </a:solidFill>
                <a:latin typeface="微软雅黑" pitchFamily="34" charset="-122"/>
                <a:ea typeface="微软雅黑" pitchFamily="34" charset="-122"/>
              </a:rPr>
              <a:t>虚拟商业社会环境</a:t>
            </a:r>
            <a:endParaRPr lang="en-US" altLang="zh-CN" sz="3200" b="1"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7583884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p:cTn id="11" dur="500" fill="hold"/>
                                        <p:tgtEl>
                                          <p:spTgt spid="4098"/>
                                        </p:tgtEl>
                                        <p:attrNameLst>
                                          <p:attrName>ppt_w</p:attrName>
                                        </p:attrNameLst>
                                      </p:cBhvr>
                                      <p:tavLst>
                                        <p:tav tm="0">
                                          <p:val>
                                            <p:fltVal val="0"/>
                                          </p:val>
                                        </p:tav>
                                        <p:tav tm="100000">
                                          <p:val>
                                            <p:strVal val="#ppt_w"/>
                                          </p:val>
                                        </p:tav>
                                      </p:tavLst>
                                    </p:anim>
                                    <p:anim calcmode="lin" valueType="num">
                                      <p:cBhvr>
                                        <p:cTn id="12" dur="500" fill="hold"/>
                                        <p:tgtEl>
                                          <p:spTgt spid="4098"/>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8" grpId="0" animBg="1"/>
      <p:bldP spid="3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Box 6"/>
          <p:cNvSpPr txBox="1">
            <a:spLocks noChangeArrowheads="1"/>
          </p:cNvSpPr>
          <p:nvPr/>
        </p:nvSpPr>
        <p:spPr bwMode="auto">
          <a:xfrm>
            <a:off x="762000" y="1008063"/>
            <a:ext cx="7924692" cy="4708981"/>
          </a:xfrm>
          <a:prstGeom prst="rect">
            <a:avLst/>
          </a:prstGeom>
          <a:noFill/>
          <a:ln w="9525">
            <a:noFill/>
            <a:miter lim="800000"/>
            <a:headEnd/>
            <a:tailEnd/>
          </a:ln>
        </p:spPr>
        <p:txBody>
          <a:bodyPr wrap="square">
            <a:spAutoFit/>
          </a:bodyPr>
          <a:lstStyle/>
          <a:p>
            <a:pPr>
              <a:spcBef>
                <a:spcPts val="600"/>
              </a:spcBef>
              <a:spcAft>
                <a:spcPts val="600"/>
              </a:spcAft>
              <a:buFont typeface="Arial" charset="0"/>
              <a:buChar char="•"/>
            </a:pPr>
            <a:r>
              <a:rPr lang="zh-CN" altLang="zh-CN" sz="2400" b="1" dirty="0">
                <a:latin typeface="+mn-ea"/>
                <a:ea typeface="+mn-ea"/>
              </a:rPr>
              <a:t>印章：指企业运营过程中所需要的各种法人和个人名章，如企业财务专用章、法人名章、出纳个人名章</a:t>
            </a:r>
            <a:r>
              <a:rPr lang="zh-CN" altLang="zh-CN" sz="2400" b="1" dirty="0" smtClean="0">
                <a:latin typeface="+mn-ea"/>
                <a:ea typeface="+mn-ea"/>
              </a:rPr>
              <a:t>等</a:t>
            </a:r>
            <a:endParaRPr lang="en-US" altLang="zh-CN" sz="2400" b="1" dirty="0" smtClean="0">
              <a:latin typeface="+mn-ea"/>
              <a:ea typeface="+mn-ea"/>
            </a:endParaRPr>
          </a:p>
          <a:p>
            <a:pPr>
              <a:spcBef>
                <a:spcPts val="600"/>
              </a:spcBef>
              <a:spcAft>
                <a:spcPts val="600"/>
              </a:spcAft>
              <a:buFont typeface="Arial" charset="0"/>
              <a:buChar char="•"/>
            </a:pPr>
            <a:endParaRPr lang="zh-CN" altLang="zh-CN" sz="2400" b="1" dirty="0">
              <a:latin typeface="+mn-ea"/>
              <a:ea typeface="+mn-ea"/>
            </a:endParaRPr>
          </a:p>
          <a:p>
            <a:pPr>
              <a:spcBef>
                <a:spcPts val="600"/>
              </a:spcBef>
              <a:spcAft>
                <a:spcPts val="600"/>
              </a:spcAft>
              <a:buFont typeface="Arial" charset="0"/>
              <a:buChar char="•"/>
            </a:pPr>
            <a:r>
              <a:rPr lang="zh-CN" altLang="zh-CN" sz="2400" b="1" dirty="0">
                <a:latin typeface="+mn-ea"/>
                <a:ea typeface="+mn-ea"/>
              </a:rPr>
              <a:t>证书：指企业运营过程中所需要的、经由相关监管机构认可或授予的资格证书，如营业执照</a:t>
            </a:r>
            <a:r>
              <a:rPr lang="zh-CN" altLang="zh-CN" sz="2400" b="1" dirty="0" smtClean="0">
                <a:latin typeface="+mn-ea"/>
                <a:ea typeface="+mn-ea"/>
              </a:rPr>
              <a:t>等</a:t>
            </a:r>
            <a:endParaRPr lang="en-US" altLang="zh-CN" sz="2400" b="1" dirty="0" smtClean="0">
              <a:latin typeface="+mn-ea"/>
              <a:ea typeface="+mn-ea"/>
            </a:endParaRPr>
          </a:p>
          <a:p>
            <a:pPr>
              <a:spcBef>
                <a:spcPts val="600"/>
              </a:spcBef>
              <a:spcAft>
                <a:spcPts val="600"/>
              </a:spcAft>
              <a:buFont typeface="Arial" charset="0"/>
              <a:buChar char="•"/>
            </a:pPr>
            <a:endParaRPr lang="zh-CN" altLang="zh-CN" sz="2400" b="1" dirty="0">
              <a:latin typeface="+mn-ea"/>
              <a:ea typeface="+mn-ea"/>
            </a:endParaRPr>
          </a:p>
          <a:p>
            <a:pPr>
              <a:spcBef>
                <a:spcPts val="600"/>
              </a:spcBef>
              <a:spcAft>
                <a:spcPts val="600"/>
              </a:spcAft>
              <a:buFont typeface="Arial" charset="0"/>
              <a:buChar char="•"/>
            </a:pPr>
            <a:r>
              <a:rPr lang="zh-CN" altLang="zh-CN" sz="2400" b="1" dirty="0">
                <a:latin typeface="+mn-ea"/>
                <a:ea typeface="+mn-ea"/>
              </a:rPr>
              <a:t>单据：指在企业运营过程中所需要使用的各种纸质单证，如发票、产成品出库单</a:t>
            </a:r>
            <a:r>
              <a:rPr lang="zh-CN" altLang="zh-CN" sz="2400" b="1" dirty="0" smtClean="0">
                <a:latin typeface="+mn-ea"/>
                <a:ea typeface="+mn-ea"/>
              </a:rPr>
              <a:t>等</a:t>
            </a:r>
            <a:endParaRPr lang="en-US" altLang="zh-CN" sz="2400" b="1" dirty="0" smtClean="0">
              <a:latin typeface="+mn-ea"/>
              <a:ea typeface="+mn-ea"/>
            </a:endParaRPr>
          </a:p>
          <a:p>
            <a:pPr>
              <a:spcBef>
                <a:spcPts val="600"/>
              </a:spcBef>
              <a:spcAft>
                <a:spcPts val="600"/>
              </a:spcAft>
            </a:pPr>
            <a:endParaRPr lang="en-US" altLang="zh-CN" sz="2400" b="1" dirty="0" smtClean="0">
              <a:latin typeface="+mn-ea"/>
              <a:ea typeface="+mn-ea"/>
            </a:endParaRPr>
          </a:p>
          <a:p>
            <a:pPr>
              <a:spcBef>
                <a:spcPts val="600"/>
              </a:spcBef>
              <a:spcAft>
                <a:spcPts val="600"/>
              </a:spcAft>
              <a:buFont typeface="Arial" charset="0"/>
              <a:buChar char="•"/>
            </a:pPr>
            <a:r>
              <a:rPr lang="en-US" altLang="zh-CN" sz="2400" b="1" dirty="0" smtClean="0">
                <a:latin typeface="+mn-ea"/>
                <a:ea typeface="+mn-ea"/>
              </a:rPr>
              <a:t>……</a:t>
            </a:r>
            <a:endParaRPr lang="zh-CN" altLang="zh-CN" sz="2400" b="1" dirty="0">
              <a:latin typeface="+mn-ea"/>
              <a:ea typeface="+mn-ea"/>
            </a:endParaRPr>
          </a:p>
        </p:txBody>
      </p:sp>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环境介绍</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印章、证书和单据</a:t>
            </a:r>
            <a:endParaRPr lang="zh-CN" altLang="en-US" sz="2800" dirty="0">
              <a:solidFill>
                <a:srgbClr val="C00000"/>
              </a:solidFill>
              <a:latin typeface="微软雅黑" pitchFamily="34" charset="-122"/>
              <a:ea typeface="微软雅黑" pitchFamily="34" charset="-122"/>
            </a:endParaRP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Box 6"/>
          <p:cNvSpPr txBox="1">
            <a:spLocks noChangeArrowheads="1"/>
          </p:cNvSpPr>
          <p:nvPr/>
        </p:nvSpPr>
        <p:spPr bwMode="auto">
          <a:xfrm>
            <a:off x="762000" y="1008063"/>
            <a:ext cx="3200400" cy="4832350"/>
          </a:xfrm>
          <a:prstGeom prst="rect">
            <a:avLst/>
          </a:prstGeom>
          <a:noFill/>
          <a:ln w="9525">
            <a:noFill/>
            <a:miter lim="800000"/>
            <a:headEnd/>
            <a:tailEnd/>
          </a:ln>
        </p:spPr>
        <p:txBody>
          <a:bodyPr>
            <a:spAutoFit/>
          </a:bodyPr>
          <a:lstStyle/>
          <a:p>
            <a:pPr>
              <a:spcBef>
                <a:spcPts val="600"/>
              </a:spcBef>
              <a:spcAft>
                <a:spcPts val="600"/>
              </a:spcAft>
              <a:defRPr/>
            </a:pPr>
            <a:r>
              <a:rPr lang="en-US" altLang="zh-CN" sz="2800" b="1" dirty="0">
                <a:latin typeface="+mn-ea"/>
                <a:ea typeface="+mn-ea"/>
              </a:rPr>
              <a:t>       </a:t>
            </a:r>
            <a:r>
              <a:rPr lang="zh-CN" altLang="zh-CN" sz="2800" dirty="0">
                <a:latin typeface="+mn-ea"/>
                <a:ea typeface="+mn-ea"/>
              </a:rPr>
              <a:t>本课程采用在线教材为主的方式为学生提供与当前实习任务相关的教材，而业务流程图是教材中重要的组成部分。本教材中的业务流程图，采用了</a:t>
            </a:r>
            <a:r>
              <a:rPr lang="en-US" altLang="zh-CN" sz="2800" dirty="0">
                <a:latin typeface="+mn-ea"/>
                <a:ea typeface="+mn-ea"/>
              </a:rPr>
              <a:t>Visio</a:t>
            </a:r>
            <a:r>
              <a:rPr lang="zh-CN" altLang="zh-CN" sz="2800" dirty="0">
                <a:latin typeface="+mn-ea"/>
                <a:ea typeface="+mn-ea"/>
              </a:rPr>
              <a:t>垂直跨职能带的业务流程图格式</a:t>
            </a:r>
            <a:endParaRPr lang="zh-CN" altLang="zh-CN" sz="2800" b="1" dirty="0">
              <a:latin typeface="+mn-ea"/>
              <a:ea typeface="+mn-ea"/>
            </a:endParaRPr>
          </a:p>
        </p:txBody>
      </p:sp>
      <p:sp>
        <p:nvSpPr>
          <p:cNvPr id="102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p>
        </p:txBody>
      </p:sp>
      <p:graphicFrame>
        <p:nvGraphicFramePr>
          <p:cNvPr id="1026" name="Object 1"/>
          <p:cNvGraphicFramePr>
            <a:graphicFrameLocks noChangeAspect="1"/>
          </p:cNvGraphicFramePr>
          <p:nvPr>
            <p:extLst>
              <p:ext uri="{D42A27DB-BD31-4B8C-83A1-F6EECF244321}">
                <p14:modId xmlns:p14="http://schemas.microsoft.com/office/powerpoint/2010/main" val="1849547346"/>
              </p:ext>
            </p:extLst>
          </p:nvPr>
        </p:nvGraphicFramePr>
        <p:xfrm>
          <a:off x="3962400" y="685873"/>
          <a:ext cx="4278457" cy="6095840"/>
        </p:xfrm>
        <a:graphic>
          <a:graphicData uri="http://schemas.openxmlformats.org/presentationml/2006/ole">
            <mc:AlternateContent xmlns:mc="http://schemas.openxmlformats.org/markup-compatibility/2006">
              <mc:Choice xmlns:v="urn:schemas-microsoft-com:vml" Requires="v">
                <p:oleObj spid="_x0000_s2208" name="Visio" r:id="rId4" imgW="3808396" imgH="6148538" progId="Visio.Drawing.11">
                  <p:embed/>
                </p:oleObj>
              </mc:Choice>
              <mc:Fallback>
                <p:oleObj name="Visio" r:id="rId4" imgW="3808396" imgH="614853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685873"/>
                        <a:ext cx="4278457" cy="6095840"/>
                      </a:xfrm>
                      <a:prstGeom prst="rect">
                        <a:avLst/>
                      </a:prstGeom>
                      <a:noFill/>
                      <a:extLst/>
                    </p:spPr>
                  </p:pic>
                </p:oleObj>
              </mc:Fallback>
            </mc:AlternateContent>
          </a:graphicData>
        </a:graphic>
      </p:graphicFrame>
      <p:sp>
        <p:nvSpPr>
          <p:cNvPr id="7"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环境介绍</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教材流程图示意</a:t>
            </a:r>
            <a:endParaRPr lang="zh-CN" altLang="en-US" sz="28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96605261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bwMode="auto">
          <a:xfrm>
            <a:off x="914400" y="228600"/>
            <a:ext cx="8229600" cy="719138"/>
          </a:xfrm>
          <a:prstGeom prst="rect">
            <a:avLst/>
          </a:prstGeom>
          <a:noFill/>
          <a:ln>
            <a:miter lim="800000"/>
            <a:headEnd/>
            <a:tailEnd/>
          </a:ln>
        </p:spPr>
        <p:txBody>
          <a:bodyPr/>
          <a:lstStyle/>
          <a:p>
            <a:pPr eaLnBrk="0" hangingPunct="0">
              <a:defRPr/>
            </a:pPr>
            <a:r>
              <a:rPr lang="zh-CN" altLang="zh-CN" sz="2800" kern="0" dirty="0" smtClean="0">
                <a:solidFill>
                  <a:srgbClr val="C00000"/>
                </a:solidFill>
                <a:latin typeface="微软雅黑" pitchFamily="34" charset="-122"/>
                <a:ea typeface="微软雅黑" pitchFamily="34" charset="-122"/>
                <a:cs typeface="+mj-cs"/>
              </a:rPr>
              <a:t>课程</a:t>
            </a:r>
            <a:r>
              <a:rPr lang="zh-CN" altLang="en-US" sz="2800" kern="0" dirty="0" smtClean="0">
                <a:solidFill>
                  <a:srgbClr val="C00000"/>
                </a:solidFill>
                <a:latin typeface="微软雅黑" pitchFamily="34" charset="-122"/>
                <a:ea typeface="微软雅黑" pitchFamily="34" charset="-122"/>
                <a:cs typeface="+mj-cs"/>
              </a:rPr>
              <a:t>登录</a:t>
            </a:r>
            <a:endParaRPr lang="zh-CN" altLang="en-US" sz="2800" kern="0" dirty="0">
              <a:solidFill>
                <a:srgbClr val="C00000"/>
              </a:solidFill>
              <a:latin typeface="微软雅黑" pitchFamily="34" charset="-122"/>
              <a:ea typeface="微软雅黑" pitchFamily="34" charset="-122"/>
              <a:cs typeface="+mj-cs"/>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72" y="838268"/>
            <a:ext cx="9123228" cy="5435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txBox="1">
            <a:spLocks noChangeArrowheads="1"/>
          </p:cNvSpPr>
          <p:nvPr/>
        </p:nvSpPr>
        <p:spPr bwMode="auto">
          <a:xfrm>
            <a:off x="-6909" y="2133634"/>
            <a:ext cx="8839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50000"/>
              </a:spcBef>
            </a:pPr>
            <a:r>
              <a:rPr lang="zh-CN" altLang="en-US" sz="3200" b="1" dirty="0" smtClean="0">
                <a:solidFill>
                  <a:srgbClr val="FF0000"/>
                </a:solidFill>
                <a:latin typeface="微软雅黑" pitchFamily="34" charset="-122"/>
                <a:ea typeface="微软雅黑" pitchFamily="34" charset="-122"/>
              </a:rPr>
              <a:t>登录地址：</a:t>
            </a:r>
            <a:r>
              <a:rPr lang="en-US" altLang="zh-CN" sz="3200" b="1" dirty="0" smtClean="0">
                <a:solidFill>
                  <a:srgbClr val="FF0000"/>
                </a:solidFill>
                <a:latin typeface="微软雅黑" pitchFamily="34" charset="-122"/>
                <a:ea typeface="微软雅黑" pitchFamily="34" charset="-122"/>
              </a:rPr>
              <a:t>http:/</a:t>
            </a:r>
            <a:r>
              <a:rPr lang="en-US" altLang="zh-CN" sz="3200" b="1" dirty="0" smtClean="0">
                <a:solidFill>
                  <a:srgbClr val="FF0000"/>
                </a:solidFill>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1</a:t>
            </a:r>
            <a:r>
              <a:rPr lang="en-US" altLang="zh-CN" sz="3200" b="1" dirty="0" smtClean="0">
                <a:solidFill>
                  <a:srgbClr val="FF0000"/>
                </a:solidFill>
                <a:latin typeface="微软雅黑" pitchFamily="34" charset="-122"/>
                <a:ea typeface="微软雅黑" pitchFamily="34" charset="-122"/>
              </a:rPr>
              <a:t>0</a:t>
            </a:r>
            <a:r>
              <a:rPr lang="en-US" altLang="zh-CN" sz="3200" b="1" dirty="0" smtClean="0">
                <a:solidFill>
                  <a:srgbClr val="FF0000"/>
                </a:solidFill>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4</a:t>
            </a:r>
            <a:r>
              <a:rPr lang="en-US" altLang="zh-CN" sz="3200" b="1" dirty="0" smtClean="0">
                <a:solidFill>
                  <a:srgbClr val="FF0000"/>
                </a:solidFill>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2</a:t>
            </a:r>
            <a:r>
              <a:rPr lang="en-US" altLang="zh-CN" sz="3200" b="1" dirty="0" smtClean="0">
                <a:solidFill>
                  <a:srgbClr val="FF0000"/>
                </a:solidFill>
                <a:latin typeface="微软雅黑" pitchFamily="34" charset="-122"/>
                <a:ea typeface="微软雅黑" pitchFamily="34" charset="-122"/>
              </a:rPr>
              <a:t>09</a:t>
            </a:r>
            <a:r>
              <a:rPr lang="en-US" altLang="zh-CN" sz="3200" b="1" dirty="0" smtClean="0">
                <a:solidFill>
                  <a:srgbClr val="FF0000"/>
                </a:solidFill>
                <a:latin typeface="微软雅黑" pitchFamily="34" charset="-122"/>
                <a:ea typeface="微软雅黑" pitchFamily="34" charset="-122"/>
              </a:rPr>
              <a:t>.</a:t>
            </a:r>
            <a:r>
              <a:rPr lang="zh-CN" altLang="en-US" sz="3200" b="1" dirty="0" smtClean="0">
                <a:solidFill>
                  <a:srgbClr val="FF0000"/>
                </a:solidFill>
                <a:latin typeface="微软雅黑" pitchFamily="34" charset="-122"/>
                <a:ea typeface="微软雅黑" pitchFamily="34" charset="-122"/>
              </a:rPr>
              <a:t>1</a:t>
            </a:r>
            <a:r>
              <a:rPr lang="en-US" altLang="zh-CN" sz="3200" b="1" dirty="0" smtClean="0">
                <a:solidFill>
                  <a:srgbClr val="FF0000"/>
                </a:solidFill>
                <a:latin typeface="微软雅黑" pitchFamily="34" charset="-122"/>
                <a:ea typeface="微软雅黑" pitchFamily="34" charset="-122"/>
              </a:rPr>
              <a:t>1</a:t>
            </a:r>
            <a:r>
              <a:rPr lang="en-US" altLang="zh-CN" sz="3200" b="1" dirty="0" smtClean="0">
                <a:solidFill>
                  <a:srgbClr val="FF0000"/>
                </a:solidFill>
                <a:latin typeface="微软雅黑" pitchFamily="34" charset="-122"/>
                <a:ea typeface="微软雅黑" pitchFamily="34" charset="-122"/>
              </a:rPr>
              <a:t>:</a:t>
            </a:r>
            <a:r>
              <a:rPr lang="en-US" altLang="zh-CN" sz="3200" b="1" dirty="0" smtClean="0">
                <a:solidFill>
                  <a:srgbClr val="FF0000"/>
                </a:solidFill>
                <a:latin typeface="微软雅黑" pitchFamily="34" charset="-122"/>
                <a:ea typeface="微软雅黑" pitchFamily="34" charset="-122"/>
              </a:rPr>
              <a:t>8081/portal/</a:t>
            </a:r>
          </a:p>
          <a:p>
            <a:pPr>
              <a:spcBef>
                <a:spcPct val="50000"/>
              </a:spcBef>
            </a:pPr>
            <a:r>
              <a:rPr lang="zh-CN" altLang="en-US" sz="3200" b="1" dirty="0" smtClean="0">
                <a:solidFill>
                  <a:srgbClr val="FF0000"/>
                </a:solidFill>
                <a:latin typeface="微软雅黑" pitchFamily="34" charset="-122"/>
                <a:ea typeface="微软雅黑" pitchFamily="34" charset="-122"/>
              </a:rPr>
              <a:t>用户名：序号</a:t>
            </a:r>
            <a:endParaRPr lang="en-US" altLang="zh-CN" sz="3200" b="1" dirty="0" smtClean="0">
              <a:solidFill>
                <a:srgbClr val="FF0000"/>
              </a:solidFill>
              <a:latin typeface="微软雅黑" pitchFamily="34" charset="-122"/>
              <a:ea typeface="微软雅黑" pitchFamily="34" charset="-122"/>
            </a:endParaRPr>
          </a:p>
          <a:p>
            <a:pPr>
              <a:spcBef>
                <a:spcPct val="50000"/>
              </a:spcBef>
            </a:pPr>
            <a:r>
              <a:rPr lang="zh-CN" altLang="en-US" sz="3200" b="1" dirty="0" smtClean="0">
                <a:solidFill>
                  <a:srgbClr val="FF0000"/>
                </a:solidFill>
                <a:latin typeface="微软雅黑" pitchFamily="34" charset="-122"/>
                <a:ea typeface="微软雅黑" pitchFamily="34" charset="-122"/>
              </a:rPr>
              <a:t>密码：序号</a:t>
            </a:r>
            <a:endParaRPr lang="en-US" altLang="zh-CN" sz="32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61893080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系统操作培训</a:t>
            </a:r>
            <a:endParaRPr lang="zh-CN" altLang="en-US" sz="3200" b="1" dirty="0">
              <a:solidFill>
                <a:srgbClr val="C00000"/>
              </a:solidFill>
              <a:latin typeface="微软雅黑" pitchFamily="34" charset="-122"/>
              <a:ea typeface="微软雅黑" pitchFamily="34" charset="-122"/>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57221"/>
            <a:ext cx="9139594" cy="5033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38268"/>
            <a:ext cx="9139594" cy="5078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451" y="843232"/>
            <a:ext cx="9171045" cy="5088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877663"/>
            <a:ext cx="9139594" cy="5033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904683"/>
            <a:ext cx="9148553" cy="5038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85016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9"/>
                                        </p:tgtEl>
                                        <p:attrNameLst>
                                          <p:attrName>style.visibility</p:attrName>
                                        </p:attrNameLst>
                                      </p:cBhvr>
                                      <p:to>
                                        <p:strVal val="visible"/>
                                      </p:to>
                                    </p:set>
                                    <p:anim calcmode="lin" valueType="num">
                                      <p:cBhvr additive="base">
                                        <p:cTn id="13" dur="500" fill="hold"/>
                                        <p:tgtEl>
                                          <p:spTgt spid="4099"/>
                                        </p:tgtEl>
                                        <p:attrNameLst>
                                          <p:attrName>ppt_x</p:attrName>
                                        </p:attrNameLst>
                                      </p:cBhvr>
                                      <p:tavLst>
                                        <p:tav tm="0">
                                          <p:val>
                                            <p:strVal val="#ppt_x"/>
                                          </p:val>
                                        </p:tav>
                                        <p:tav tm="100000">
                                          <p:val>
                                            <p:strVal val="#ppt_x"/>
                                          </p:val>
                                        </p:tav>
                                      </p:tavLst>
                                    </p:anim>
                                    <p:anim calcmode="lin" valueType="num">
                                      <p:cBhvr additive="base">
                                        <p:cTn id="14"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bwMode="auto">
          <a:xfrm>
            <a:off x="393700" y="762000"/>
            <a:ext cx="8445500" cy="5257732"/>
          </a:xfrm>
          <a:prstGeom prst="rect">
            <a:avLst/>
          </a:prstGeom>
          <a:noFill/>
          <a:ln>
            <a:noFill/>
            <a:miter lim="800000"/>
            <a:headEnd/>
            <a:tailEnd/>
          </a:ln>
          <a:effectLst>
            <a:glow rad="63500">
              <a:schemeClr val="accent1">
                <a:satMod val="175000"/>
                <a:alpha val="40000"/>
              </a:schemeClr>
            </a:glow>
          </a:effectLst>
        </p:spPr>
        <p:txBody>
          <a:bodyPr/>
          <a:lstStyle/>
          <a:p>
            <a:pPr algn="ctr">
              <a:defRPr/>
            </a:pPr>
            <a:r>
              <a:rPr lang="en-US" altLang="zh-CN" sz="11500" kern="0" dirty="0" smtClean="0">
                <a:solidFill>
                  <a:srgbClr val="00B050"/>
                </a:solidFill>
                <a:latin typeface="+mn-ea"/>
                <a:ea typeface="+mn-ea"/>
              </a:rPr>
              <a:t>VBSE</a:t>
            </a:r>
          </a:p>
          <a:p>
            <a:pPr algn="ctr">
              <a:defRPr/>
            </a:pPr>
            <a:r>
              <a:rPr lang="en-US" altLang="zh-CN" sz="6600" kern="0" dirty="0" smtClean="0">
                <a:solidFill>
                  <a:srgbClr val="00B050"/>
                </a:solidFill>
                <a:latin typeface="Calibri"/>
                <a:ea typeface="黑体"/>
              </a:rPr>
              <a:t>Virtual</a:t>
            </a:r>
            <a:r>
              <a:rPr lang="en-US" altLang="zh-CN" sz="7200" kern="0" dirty="0" smtClean="0">
                <a:solidFill>
                  <a:srgbClr val="00B050"/>
                </a:solidFill>
                <a:latin typeface="Calibri"/>
                <a:ea typeface="黑体"/>
              </a:rPr>
              <a:t> </a:t>
            </a:r>
            <a:r>
              <a:rPr lang="en-US" altLang="zh-CN" sz="6600" kern="0" dirty="0">
                <a:solidFill>
                  <a:srgbClr val="00B050"/>
                </a:solidFill>
                <a:latin typeface="Calibri"/>
                <a:ea typeface="黑体"/>
              </a:rPr>
              <a:t>Business Society Environment </a:t>
            </a:r>
            <a:r>
              <a:rPr lang="en-US" altLang="zh-CN" sz="5400" kern="0" dirty="0">
                <a:solidFill>
                  <a:srgbClr val="00B050"/>
                </a:solidFill>
                <a:latin typeface="Calibri"/>
                <a:ea typeface="黑体"/>
              </a:rPr>
              <a:t/>
            </a:r>
            <a:br>
              <a:rPr lang="en-US" altLang="zh-CN" sz="5400" kern="0" dirty="0">
                <a:solidFill>
                  <a:srgbClr val="00B050"/>
                </a:solidFill>
                <a:latin typeface="Calibri"/>
                <a:ea typeface="黑体"/>
              </a:rPr>
            </a:br>
            <a:endParaRPr lang="en-US" altLang="zh-CN" sz="6600" b="1" kern="0" dirty="0">
              <a:solidFill>
                <a:srgbClr val="000000"/>
              </a:solidFill>
              <a:latin typeface="微软雅黑" pitchFamily="34" charset="-122"/>
              <a:ea typeface="微软雅黑" pitchFamily="34" charset="-122"/>
            </a:endParaRPr>
          </a:p>
        </p:txBody>
      </p:sp>
      <p:sp>
        <p:nvSpPr>
          <p:cNvPr id="9219" name="矩形 2"/>
          <p:cNvSpPr>
            <a:spLocks noChangeArrowheads="1"/>
          </p:cNvSpPr>
          <p:nvPr/>
        </p:nvSpPr>
        <p:spPr bwMode="auto">
          <a:xfrm>
            <a:off x="228600" y="2438400"/>
            <a:ext cx="891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solidFill>
                  <a:srgbClr val="000000"/>
                </a:solidFill>
                <a:latin typeface="微软雅黑" pitchFamily="34" charset="-122"/>
                <a:ea typeface="微软雅黑" pitchFamily="34" charset="-122"/>
              </a:rPr>
              <a:t> </a:t>
            </a:r>
            <a:endParaRPr lang="zh-CN" altLang="en-US" sz="2800" dirty="0" smtClean="0">
              <a:solidFill>
                <a:srgbClr val="000000"/>
              </a:solidFill>
              <a:ea typeface="宋体" charset="-122"/>
            </a:endParaRPr>
          </a:p>
        </p:txBody>
      </p:sp>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实训引入</a:t>
            </a:r>
            <a:endParaRPr lang="zh-CN" altLang="en-US" sz="2800" dirty="0">
              <a:solidFill>
                <a:srgbClr val="C00000"/>
              </a:solidFill>
              <a:latin typeface="微软雅黑" pitchFamily="34" charset="-122"/>
              <a:ea typeface="微软雅黑" pitchFamily="34" charset="-122"/>
            </a:endParaRPr>
          </a:p>
        </p:txBody>
      </p:sp>
      <p:sp>
        <p:nvSpPr>
          <p:cNvPr id="5" name="标题 1"/>
          <p:cNvSpPr txBox="1">
            <a:spLocks/>
          </p:cNvSpPr>
          <p:nvPr/>
        </p:nvSpPr>
        <p:spPr bwMode="auto">
          <a:xfrm>
            <a:off x="304912" y="4952960"/>
            <a:ext cx="8445500" cy="895299"/>
          </a:xfrm>
          <a:prstGeom prst="rect">
            <a:avLst/>
          </a:prstGeom>
          <a:noFill/>
          <a:ln>
            <a:noFill/>
            <a:miter lim="800000"/>
            <a:headEnd/>
            <a:tailEnd/>
          </a:ln>
          <a:effectLst>
            <a:glow rad="63500">
              <a:schemeClr val="accent1">
                <a:satMod val="175000"/>
                <a:alpha val="40000"/>
              </a:schemeClr>
            </a:glow>
          </a:effectLst>
        </p:spPr>
        <p:txBody>
          <a:bodyPr/>
          <a:lstStyle/>
          <a:p>
            <a:pPr algn="ctr">
              <a:defRPr/>
            </a:pPr>
            <a:r>
              <a:rPr lang="zh-CN" altLang="en-US" sz="6600" b="1" kern="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itchFamily="34" charset="-122"/>
                <a:ea typeface="微软雅黑" pitchFamily="34" charset="-122"/>
              </a:rPr>
              <a:t>虚拟 商业 社会 环境</a:t>
            </a:r>
            <a:endParaRPr lang="en-US" altLang="zh-CN" sz="6600" b="1" kern="0" dirty="0">
              <a:solidFill>
                <a:srgbClr val="000000"/>
              </a:solidFill>
              <a:latin typeface="微软雅黑" pitchFamily="34" charset="-122"/>
              <a:ea typeface="微软雅黑" pitchFamily="34" charset="-122"/>
            </a:endParaRPr>
          </a:p>
          <a:p>
            <a:pPr algn="ctr">
              <a:defRPr/>
            </a:pPr>
            <a:endParaRPr lang="en-US" altLang="zh-CN" sz="6600" b="1" kern="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783080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2"/>
          <p:cNvSpPr txBox="1">
            <a:spLocks noChangeArrowheads="1"/>
          </p:cNvSpPr>
          <p:nvPr/>
        </p:nvSpPr>
        <p:spPr bwMode="auto">
          <a:xfrm>
            <a:off x="990600" y="107950"/>
            <a:ext cx="52371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smtClean="0">
                <a:solidFill>
                  <a:srgbClr val="C00000"/>
                </a:solidFill>
                <a:latin typeface="微软雅黑" pitchFamily="34" charset="-122"/>
                <a:ea typeface="微软雅黑" pitchFamily="34" charset="-122"/>
              </a:rPr>
              <a:t>岗前培训</a:t>
            </a:r>
            <a:endParaRPr lang="zh-CN" altLang="en-US" sz="3200" b="1" dirty="0">
              <a:solidFill>
                <a:srgbClr val="C00000"/>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642749710"/>
              </p:ext>
            </p:extLst>
          </p:nvPr>
        </p:nvGraphicFramePr>
        <p:xfrm>
          <a:off x="228714" y="762071"/>
          <a:ext cx="8686572" cy="5943973"/>
        </p:xfrm>
        <a:graphic>
          <a:graphicData uri="http://schemas.openxmlformats.org/drawingml/2006/table">
            <a:tbl>
              <a:tblPr firstRow="1" bandRow="1">
                <a:tableStyleId>{5C22544A-7EE6-4342-B048-85BDC9FD1C3A}</a:tableStyleId>
              </a:tblPr>
              <a:tblGrid>
                <a:gridCol w="1523960"/>
                <a:gridCol w="2209742"/>
                <a:gridCol w="4952870"/>
              </a:tblGrid>
              <a:tr h="405427">
                <a:tc>
                  <a:txBody>
                    <a:bodyPr/>
                    <a:lstStyle/>
                    <a:p>
                      <a:pPr algn="ctr"/>
                      <a:r>
                        <a:rPr lang="zh-CN" altLang="en-US" sz="1600" dirty="0" smtClean="0"/>
                        <a:t>机构</a:t>
                      </a:r>
                      <a:endParaRPr lang="zh-CN" altLang="en-US" sz="1600" dirty="0"/>
                    </a:p>
                  </a:txBody>
                  <a:tcPr marL="91442" marR="91442" marT="45723" marB="45723"/>
                </a:tc>
                <a:tc>
                  <a:txBody>
                    <a:bodyPr/>
                    <a:lstStyle/>
                    <a:p>
                      <a:pPr algn="ctr"/>
                      <a:r>
                        <a:rPr lang="zh-CN" altLang="en-US" sz="1600" dirty="0" smtClean="0"/>
                        <a:t>岗位</a:t>
                      </a:r>
                      <a:endParaRPr lang="zh-CN" altLang="en-US" sz="1600" dirty="0"/>
                    </a:p>
                  </a:txBody>
                  <a:tcPr marL="91442" marR="91442" marT="45723" marB="45723"/>
                </a:tc>
                <a:tc>
                  <a:txBody>
                    <a:bodyPr/>
                    <a:lstStyle/>
                    <a:p>
                      <a:pPr algn="ctr"/>
                      <a:r>
                        <a:rPr lang="zh-CN" altLang="en-US" sz="1600" dirty="0" smtClean="0"/>
                        <a:t>角色</a:t>
                      </a:r>
                      <a:endParaRPr lang="zh-CN" altLang="en-US" sz="1600" dirty="0"/>
                    </a:p>
                  </a:txBody>
                  <a:tcPr marL="91442" marR="91442" marT="45723" marB="45723"/>
                </a:tc>
              </a:tr>
              <a:tr h="813740">
                <a:tc rowSpan="7">
                  <a:txBody>
                    <a:bodyPr/>
                    <a:lstStyle/>
                    <a:p>
                      <a:r>
                        <a:rPr lang="zh-CN" altLang="en-US" sz="1600" dirty="0" smtClean="0"/>
                        <a:t>制造企业</a:t>
                      </a:r>
                      <a:endParaRPr lang="zh-CN" altLang="en-US" sz="1600" dirty="0"/>
                    </a:p>
                  </a:txBody>
                  <a:tcPr marL="91442" marR="91442" marT="45723" marB="45723" anchor="ctr"/>
                </a:tc>
                <a:tc>
                  <a:txBody>
                    <a:bodyPr/>
                    <a:lstStyle/>
                    <a:p>
                      <a:r>
                        <a:rPr lang="zh-CN" altLang="en-US" sz="1600" dirty="0" smtClean="0"/>
                        <a:t>行政主管</a:t>
                      </a:r>
                      <a:endParaRPr lang="zh-CN" altLang="en-US" sz="1600" dirty="0"/>
                    </a:p>
                  </a:txBody>
                  <a:tcPr marL="91442" marR="91442" marT="45723" marB="45723" anchor="ctr"/>
                </a:tc>
                <a:tc>
                  <a:txBody>
                    <a:bodyPr/>
                    <a:lstStyle/>
                    <a:p>
                      <a:r>
                        <a:rPr lang="zh-CN" altLang="en-US" sz="1600" dirty="0" smtClean="0"/>
                        <a:t>总经理</a:t>
                      </a:r>
                      <a:endParaRPr lang="en-US" altLang="zh-CN" sz="1600" dirty="0" smtClean="0"/>
                    </a:p>
                    <a:p>
                      <a:r>
                        <a:rPr lang="zh-CN" altLang="en-US" sz="1600" dirty="0" smtClean="0"/>
                        <a:t>人力资源部经理、人力资源助理、企管部经理、</a:t>
                      </a:r>
                      <a:endParaRPr lang="en-US" altLang="zh-CN" sz="1600" dirty="0" smtClean="0"/>
                    </a:p>
                    <a:p>
                      <a:r>
                        <a:rPr lang="zh-CN" altLang="en-US" sz="1600" dirty="0" smtClean="0"/>
                        <a:t>营销部经理、市场专员、销售专员、行政助理</a:t>
                      </a:r>
                      <a:endParaRPr lang="zh-CN" altLang="en-US" sz="1600" dirty="0"/>
                    </a:p>
                  </a:txBody>
                  <a:tcPr marL="91442" marR="91442" marT="45723" marB="45723"/>
                </a:tc>
              </a:tr>
              <a:tr h="661310">
                <a:tc vMerge="1">
                  <a:txBody>
                    <a:bodyPr/>
                    <a:lstStyle/>
                    <a:p>
                      <a:endParaRPr lang="zh-CN" altLang="en-US" dirty="0"/>
                    </a:p>
                  </a:txBody>
                  <a:tcPr/>
                </a:tc>
                <a:tc>
                  <a:txBody>
                    <a:bodyPr/>
                    <a:lstStyle/>
                    <a:p>
                      <a:r>
                        <a:rPr lang="zh-CN" altLang="en-US" sz="1600" dirty="0" smtClean="0"/>
                        <a:t>生产主管</a:t>
                      </a:r>
                      <a:endParaRPr lang="zh-CN" altLang="en-US" sz="1600" dirty="0"/>
                    </a:p>
                  </a:txBody>
                  <a:tcPr marL="91442" marR="91442" marT="45723" marB="45723" anchor="ctr"/>
                </a:tc>
                <a:tc>
                  <a:txBody>
                    <a:bodyPr/>
                    <a:lstStyle/>
                    <a:p>
                      <a:r>
                        <a:rPr lang="zh-CN" altLang="en-US" sz="1600" dirty="0" smtClean="0"/>
                        <a:t>生产部经理、计划员、车间管理员</a:t>
                      </a:r>
                      <a:endParaRPr lang="en-US" altLang="zh-CN" sz="1600" dirty="0" smtClean="0"/>
                    </a:p>
                    <a:p>
                      <a:r>
                        <a:rPr lang="zh-CN" altLang="en-US" sz="1600" dirty="0" smtClean="0"/>
                        <a:t>采购部经理、采购员仓储部经理、仓管员</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出纳</a:t>
                      </a:r>
                      <a:endParaRPr lang="zh-CN" altLang="en-US" sz="1600" dirty="0"/>
                    </a:p>
                  </a:txBody>
                  <a:tcPr marL="91442" marR="91442" marT="45723" marB="45723" anchor="ctr"/>
                </a:tc>
                <a:tc>
                  <a:txBody>
                    <a:bodyPr/>
                    <a:lstStyle/>
                    <a:p>
                      <a:r>
                        <a:rPr lang="zh-CN" altLang="en-US" sz="1600" dirty="0" smtClean="0"/>
                        <a:t>出纳</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财务会计</a:t>
                      </a:r>
                      <a:endParaRPr lang="zh-CN" altLang="en-US" sz="1600" dirty="0"/>
                    </a:p>
                  </a:txBody>
                  <a:tcPr marL="91442" marR="91442" marT="45723" marB="45723" anchor="ctr"/>
                </a:tc>
                <a:tc>
                  <a:txBody>
                    <a:bodyPr/>
                    <a:lstStyle/>
                    <a:p>
                      <a:r>
                        <a:rPr lang="zh-CN" altLang="en-US" sz="1600" dirty="0" smtClean="0"/>
                        <a:t>薪资会计、费用会计、资产会计</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成本会计</a:t>
                      </a:r>
                      <a:endParaRPr lang="zh-CN" altLang="en-US" sz="1600" dirty="0"/>
                    </a:p>
                  </a:txBody>
                  <a:tcPr marL="91442" marR="91442" marT="45723" marB="45723" anchor="ctr"/>
                </a:tc>
                <a:tc>
                  <a:txBody>
                    <a:bodyPr/>
                    <a:lstStyle/>
                    <a:p>
                      <a:r>
                        <a:rPr lang="zh-CN" altLang="en-US" sz="1600" dirty="0" smtClean="0"/>
                        <a:t>成本会计、应付会计</a:t>
                      </a:r>
                      <a:endParaRPr lang="zh-CN" altLang="en-US" sz="1600" dirty="0"/>
                    </a:p>
                  </a:txBody>
                  <a:tcPr marL="91442" marR="91442" marT="45723" marB="45723"/>
                </a:tc>
              </a:tr>
              <a:tr h="405427">
                <a:tc vMerge="1">
                  <a:txBody>
                    <a:bodyPr/>
                    <a:lstStyle/>
                    <a:p>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税务会计</a:t>
                      </a:r>
                    </a:p>
                  </a:txBody>
                  <a:tcPr marL="91442" marR="91442" marT="45723" marB="45723" anchor="ctr"/>
                </a:tc>
                <a:tc>
                  <a:txBody>
                    <a:bodyPr/>
                    <a:lstStyle/>
                    <a:p>
                      <a:r>
                        <a:rPr lang="zh-CN" altLang="en-US" sz="1600" dirty="0" smtClean="0"/>
                        <a:t>税务会计、应收会计</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财务部经理</a:t>
                      </a:r>
                      <a:endParaRPr lang="zh-CN" altLang="en-US" sz="1600" dirty="0"/>
                    </a:p>
                  </a:txBody>
                  <a:tcPr marL="91442" marR="91442" marT="45723" marB="45723" anchor="ctr"/>
                </a:tc>
                <a:tc>
                  <a:txBody>
                    <a:bodyPr/>
                    <a:lstStyle/>
                    <a:p>
                      <a:r>
                        <a:rPr lang="zh-CN" altLang="en-US" sz="1600" dirty="0" smtClean="0"/>
                        <a:t>财务部经理</a:t>
                      </a:r>
                      <a:endParaRPr lang="zh-CN" altLang="en-US" sz="1600" dirty="0"/>
                    </a:p>
                  </a:txBody>
                  <a:tcPr marL="91442" marR="91442" marT="45723" marB="45723"/>
                </a:tc>
              </a:tr>
              <a:tr h="405427">
                <a:tc rowSpan="5">
                  <a:txBody>
                    <a:bodyPr/>
                    <a:lstStyle/>
                    <a:p>
                      <a:r>
                        <a:rPr lang="zh-CN" altLang="en-US" sz="1600" dirty="0" smtClean="0"/>
                        <a:t>外围资源</a:t>
                      </a:r>
                      <a:endParaRPr lang="zh-CN" altLang="en-US" sz="1600" dirty="0"/>
                    </a:p>
                  </a:txBody>
                  <a:tcPr marL="91442" marR="91442" marT="45723" marB="45723" anchor="ctr"/>
                </a:tc>
                <a:tc>
                  <a:txBody>
                    <a:bodyPr/>
                    <a:lstStyle/>
                    <a:p>
                      <a:r>
                        <a:rPr lang="zh-CN" altLang="en-US" sz="1600" dirty="0" smtClean="0"/>
                        <a:t>客户</a:t>
                      </a:r>
                      <a:endParaRPr lang="zh-CN" altLang="en-US" sz="1600" dirty="0"/>
                    </a:p>
                  </a:txBody>
                  <a:tcPr marL="91442" marR="91442" marT="45723" marB="45723" anchor="ctr"/>
                </a:tc>
                <a:tc>
                  <a:txBody>
                    <a:bodyPr/>
                    <a:lstStyle/>
                    <a:p>
                      <a:r>
                        <a:rPr lang="zh-CN" altLang="en-US" sz="1600" dirty="0" smtClean="0"/>
                        <a:t>客户</a:t>
                      </a:r>
                      <a:endParaRPr lang="zh-CN" altLang="en-US" sz="1600" dirty="0"/>
                    </a:p>
                  </a:txBody>
                  <a:tcPr marL="91442" marR="91442" marT="45723" marB="45723"/>
                </a:tc>
              </a:tr>
              <a:tr h="405427">
                <a:tc vMerge="1">
                  <a:txBody>
                    <a:bodyPr/>
                    <a:lstStyle/>
                    <a:p>
                      <a:endParaRPr lang="zh-CN" altLang="en-US"/>
                    </a:p>
                  </a:txBody>
                  <a:tcPr/>
                </a:tc>
                <a:tc>
                  <a:txBody>
                    <a:bodyPr/>
                    <a:lstStyle/>
                    <a:p>
                      <a:r>
                        <a:rPr lang="zh-CN" altLang="en-US" sz="1600" dirty="0" smtClean="0"/>
                        <a:t>供应商</a:t>
                      </a:r>
                      <a:endParaRPr lang="zh-CN" altLang="en-US" sz="1600" dirty="0"/>
                    </a:p>
                  </a:txBody>
                  <a:tcPr marL="91442" marR="91442" marT="45723" marB="45723" anchor="ctr"/>
                </a:tc>
                <a:tc>
                  <a:txBody>
                    <a:bodyPr/>
                    <a:lstStyle/>
                    <a:p>
                      <a:r>
                        <a:rPr lang="zh-CN" altLang="en-US" sz="1600" dirty="0" smtClean="0"/>
                        <a:t>供应商</a:t>
                      </a:r>
                      <a:endParaRPr lang="zh-CN" altLang="en-US" sz="1600" dirty="0"/>
                    </a:p>
                  </a:txBody>
                  <a:tcPr marL="91442" marR="91442" marT="45723" marB="45723"/>
                </a:tc>
              </a:tr>
              <a:tr h="405427">
                <a:tc vMerge="1">
                  <a:txBody>
                    <a:bodyPr/>
                    <a:lstStyle/>
                    <a:p>
                      <a:endParaRPr lang="zh-CN" altLang="en-US"/>
                    </a:p>
                  </a:txBody>
                  <a:tcPr/>
                </a:tc>
                <a:tc>
                  <a:txBody>
                    <a:bodyPr/>
                    <a:lstStyle/>
                    <a:p>
                      <a:r>
                        <a:rPr lang="zh-CN" altLang="en-US" sz="1600" dirty="0" smtClean="0"/>
                        <a:t>银行</a:t>
                      </a:r>
                      <a:endParaRPr lang="zh-CN" altLang="en-US" sz="1600" dirty="0"/>
                    </a:p>
                  </a:txBody>
                  <a:tcPr marL="91442" marR="91442" marT="45723" marB="45723"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银行</a:t>
                      </a:r>
                    </a:p>
                  </a:txBody>
                  <a:tcPr marL="91442" marR="91442" marT="45723" marB="45723"/>
                </a:tc>
              </a:tr>
              <a:tr h="405427">
                <a:tc vMerge="1">
                  <a:txBody>
                    <a:bodyPr/>
                    <a:lstStyle/>
                    <a:p>
                      <a:endParaRPr lang="zh-CN" altLang="en-US" dirty="0"/>
                    </a:p>
                  </a:txBody>
                  <a:tcPr/>
                </a:tc>
                <a:tc>
                  <a:txBody>
                    <a:bodyPr/>
                    <a:lstStyle/>
                    <a:p>
                      <a:r>
                        <a:rPr lang="zh-CN" altLang="en-US" sz="1600" dirty="0" smtClean="0"/>
                        <a:t>税务</a:t>
                      </a:r>
                      <a:endParaRPr lang="zh-CN" altLang="en-US" sz="1600" dirty="0"/>
                    </a:p>
                  </a:txBody>
                  <a:tcPr marL="91442" marR="91442" marT="45723" marB="45723" anchor="ctr"/>
                </a:tc>
                <a:tc>
                  <a:txBody>
                    <a:bodyPr/>
                    <a:lstStyle/>
                    <a:p>
                      <a:r>
                        <a:rPr lang="zh-CN" altLang="en-US" sz="1600" dirty="0" smtClean="0"/>
                        <a:t>税务</a:t>
                      </a:r>
                      <a:endParaRPr lang="zh-CN" altLang="en-US" sz="1600" dirty="0"/>
                    </a:p>
                  </a:txBody>
                  <a:tcPr marL="91442" marR="91442" marT="45723" marB="45723"/>
                </a:tc>
              </a:tr>
              <a:tr h="405427">
                <a:tc vMerge="1">
                  <a:txBody>
                    <a:bodyPr/>
                    <a:lstStyle/>
                    <a:p>
                      <a:endParaRPr lang="zh-CN" altLang="en-US" dirty="0"/>
                    </a:p>
                  </a:txBody>
                  <a:tcPr/>
                </a:tc>
                <a:tc>
                  <a:txBody>
                    <a:bodyPr/>
                    <a:lstStyle/>
                    <a:p>
                      <a:r>
                        <a:rPr lang="zh-CN" altLang="en-US" sz="1600" dirty="0" smtClean="0"/>
                        <a:t>服务公司</a:t>
                      </a:r>
                      <a:endParaRPr lang="zh-CN" altLang="en-US" sz="1600" dirty="0"/>
                    </a:p>
                  </a:txBody>
                  <a:tcPr marL="91442" marR="91442" marT="45723" marB="45723" anchor="ctr"/>
                </a:tc>
                <a:tc>
                  <a:txBody>
                    <a:bodyPr/>
                    <a:lstStyle/>
                    <a:p>
                      <a:r>
                        <a:rPr lang="zh-CN" altLang="en-US" sz="1600" dirty="0" smtClean="0"/>
                        <a:t>工商局专员、社保局专员、住房公积金中心专员等</a:t>
                      </a:r>
                      <a:endParaRPr lang="zh-CN" altLang="en-US" sz="1600" dirty="0"/>
                    </a:p>
                  </a:txBody>
                  <a:tcPr marL="91442" marR="91442" marT="45723" marB="45723"/>
                </a:tc>
              </a:tr>
            </a:tbl>
          </a:graphicData>
        </a:graphic>
      </p:graphicFrame>
    </p:spTree>
    <p:extLst>
      <p:ext uri="{BB962C8B-B14F-4D97-AF65-F5344CB8AC3E}">
        <p14:creationId xmlns:p14="http://schemas.microsoft.com/office/powerpoint/2010/main" val="132560603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行政主管（</a:t>
            </a:r>
            <a:r>
              <a:rPr lang="en-US" altLang="zh-CN" sz="3200" b="1">
                <a:solidFill>
                  <a:srgbClr val="C00000"/>
                </a:solidFill>
                <a:latin typeface="微软雅黑" pitchFamily="34" charset="-122"/>
                <a:ea typeface="微软雅黑" pitchFamily="34" charset="-122"/>
              </a:rPr>
              <a:t>1</a:t>
            </a:r>
            <a:r>
              <a:rPr lang="zh-CN" altLang="en-US" sz="3200" b="1">
                <a:solidFill>
                  <a:srgbClr val="C00000"/>
                </a:solidFill>
                <a:latin typeface="微软雅黑" pitchFamily="34" charset="-122"/>
                <a:ea typeface="微软雅黑" pitchFamily="34" charset="-122"/>
              </a:rPr>
              <a:t>）</a:t>
            </a:r>
          </a:p>
        </p:txBody>
      </p:sp>
      <p:grpSp>
        <p:nvGrpSpPr>
          <p:cNvPr id="7171" name="组合 28"/>
          <p:cNvGrpSpPr>
            <a:grpSpLocks/>
          </p:cNvGrpSpPr>
          <p:nvPr/>
        </p:nvGrpSpPr>
        <p:grpSpPr bwMode="auto">
          <a:xfrm>
            <a:off x="5867400" y="1143000"/>
            <a:ext cx="2447925" cy="4724400"/>
            <a:chOff x="2556400" y="3068943"/>
            <a:chExt cx="1581135" cy="3174109"/>
          </a:xfrm>
        </p:grpSpPr>
        <p:sp>
          <p:nvSpPr>
            <p:cNvPr id="7178" name="Rectangle 12"/>
            <p:cNvSpPr>
              <a:spLocks noChangeArrowheads="1"/>
            </p:cNvSpPr>
            <p:nvPr/>
          </p:nvSpPr>
          <p:spPr bwMode="auto">
            <a:xfrm>
              <a:off x="2556400" y="3740048"/>
              <a:ext cx="1574893" cy="2503004"/>
            </a:xfrm>
            <a:prstGeom prst="rect">
              <a:avLst/>
            </a:prstGeom>
            <a:noFill/>
            <a:ln w="22225" algn="ctr">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lIns="180000" tIns="0" rIns="0" bIns="0"/>
            <a:lstStyle/>
            <a:p>
              <a:pPr>
                <a:lnSpc>
                  <a:spcPts val="2000"/>
                </a:lnSpc>
              </a:pPr>
              <a:r>
                <a:rPr lang="en-US" altLang="zh-CN" sz="1400"/>
                <a:t>1. </a:t>
              </a:r>
              <a:r>
                <a:rPr lang="zh-CN" altLang="en-US" sz="1400"/>
                <a:t>主持公司的日常经营管理工作</a:t>
              </a:r>
            </a:p>
            <a:p>
              <a:pPr>
                <a:lnSpc>
                  <a:spcPts val="2000"/>
                </a:lnSpc>
              </a:pPr>
              <a:r>
                <a:rPr lang="en-US" altLang="zh-CN" sz="1400"/>
                <a:t>2. </a:t>
              </a:r>
              <a:r>
                <a:rPr lang="zh-CN" altLang="en-US" sz="1400"/>
                <a:t>对公司的经营管理目标负责</a:t>
              </a:r>
            </a:p>
            <a:p>
              <a:pPr>
                <a:lnSpc>
                  <a:spcPts val="2000"/>
                </a:lnSpc>
              </a:pPr>
              <a:r>
                <a:rPr lang="en-US" altLang="zh-CN" sz="1400"/>
                <a:t>3. </a:t>
              </a:r>
              <a:r>
                <a:rPr lang="zh-CN" altLang="en-US" sz="1400"/>
                <a:t>主持召开有关企业重大决策会议</a:t>
              </a:r>
            </a:p>
          </p:txBody>
        </p:sp>
        <p:sp>
          <p:nvSpPr>
            <p:cNvPr id="10" name="Text Box 19"/>
            <p:cNvSpPr txBox="1">
              <a:spLocks noChangeArrowheads="1"/>
            </p:cNvSpPr>
            <p:nvPr/>
          </p:nvSpPr>
          <p:spPr bwMode="auto">
            <a:xfrm>
              <a:off x="2556400" y="3068943"/>
              <a:ext cx="1581135" cy="610077"/>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solidFill>
                    <a:schemeClr val="bg1"/>
                  </a:solidFill>
                  <a:latin typeface="+mn-ea"/>
                  <a:ea typeface="+mn-ea"/>
                </a:rPr>
                <a:t>  企管部经理</a:t>
              </a:r>
            </a:p>
          </p:txBody>
        </p:sp>
      </p:grpSp>
      <p:grpSp>
        <p:nvGrpSpPr>
          <p:cNvPr id="7172" name="组合 28"/>
          <p:cNvGrpSpPr>
            <a:grpSpLocks/>
          </p:cNvGrpSpPr>
          <p:nvPr/>
        </p:nvGrpSpPr>
        <p:grpSpPr bwMode="auto">
          <a:xfrm>
            <a:off x="3200400" y="1143000"/>
            <a:ext cx="2447925" cy="4724400"/>
            <a:chOff x="2617803" y="3068943"/>
            <a:chExt cx="1275068" cy="2807865"/>
          </a:xfrm>
        </p:grpSpPr>
        <p:sp>
          <p:nvSpPr>
            <p:cNvPr id="13" name="Rectangle 12"/>
            <p:cNvSpPr>
              <a:spLocks noChangeArrowheads="1"/>
            </p:cNvSpPr>
            <p:nvPr/>
          </p:nvSpPr>
          <p:spPr bwMode="auto">
            <a:xfrm>
              <a:off x="2617803" y="3679390"/>
              <a:ext cx="1275068" cy="2197418"/>
            </a:xfrm>
            <a:prstGeom prst="rect">
              <a:avLst/>
            </a:prstGeom>
            <a:noFill/>
            <a:ln w="22225" algn="ctr">
              <a:solidFill>
                <a:srgbClr val="FF9900"/>
              </a:solidFill>
              <a:miter lim="800000"/>
              <a:headEnd/>
              <a:tailEnd/>
            </a:ln>
          </p:spPr>
          <p:txBody>
            <a:bodyPr lIns="180000" tIns="0" rIns="0" bIns="0"/>
            <a:lstStyle/>
            <a:p>
              <a:pPr>
                <a:lnSpc>
                  <a:spcPts val="1600"/>
                </a:lnSpc>
                <a:spcAft>
                  <a:spcPts val="600"/>
                </a:spcAft>
                <a:defRPr/>
              </a:pPr>
              <a:r>
                <a:rPr lang="en-US" altLang="zh-CN" sz="1400" dirty="0"/>
                <a:t>1. </a:t>
              </a:r>
              <a:r>
                <a:rPr lang="zh-CN" altLang="en-US" sz="1400" dirty="0"/>
                <a:t>制定年度人力资源规划与预算</a:t>
              </a:r>
            </a:p>
            <a:p>
              <a:pPr>
                <a:lnSpc>
                  <a:spcPts val="1500"/>
                </a:lnSpc>
                <a:spcAft>
                  <a:spcPts val="600"/>
                </a:spcAft>
                <a:defRPr/>
              </a:pPr>
              <a:r>
                <a:rPr lang="en-US" altLang="zh-CN" sz="1400" dirty="0"/>
                <a:t>2. </a:t>
              </a:r>
              <a:r>
                <a:rPr lang="zh-CN" altLang="en-US" sz="1400" dirty="0"/>
                <a:t>制定部门工作目标和计划</a:t>
              </a:r>
            </a:p>
            <a:p>
              <a:pPr>
                <a:lnSpc>
                  <a:spcPts val="1500"/>
                </a:lnSpc>
                <a:spcAft>
                  <a:spcPts val="600"/>
                </a:spcAft>
                <a:defRPr/>
              </a:pPr>
              <a:r>
                <a:rPr lang="en-US" altLang="zh-CN" sz="1400" dirty="0"/>
                <a:t>3. </a:t>
              </a:r>
              <a:r>
                <a:rPr lang="zh-CN" altLang="en-US" sz="1400" dirty="0"/>
                <a:t>制定公司的招聘、培训、薪酬评价、员工档案管理等制度并组织实施</a:t>
              </a:r>
            </a:p>
            <a:p>
              <a:pPr>
                <a:lnSpc>
                  <a:spcPts val="1500"/>
                </a:lnSpc>
                <a:spcAft>
                  <a:spcPts val="600"/>
                </a:spcAft>
                <a:defRPr/>
              </a:pPr>
              <a:r>
                <a:rPr lang="en-US" altLang="zh-CN" sz="1400" dirty="0"/>
                <a:t>4. </a:t>
              </a:r>
              <a:r>
                <a:rPr lang="zh-CN" altLang="en-US" sz="1400" dirty="0"/>
                <a:t>进行工作分析、岗位说明书与定岗定编工作</a:t>
              </a:r>
            </a:p>
            <a:p>
              <a:pPr>
                <a:lnSpc>
                  <a:spcPts val="1500"/>
                </a:lnSpc>
                <a:spcAft>
                  <a:spcPts val="600"/>
                </a:spcAft>
                <a:defRPr/>
              </a:pPr>
              <a:r>
                <a:rPr lang="en-US" altLang="zh-CN" sz="1400" dirty="0"/>
                <a:t>5. </a:t>
              </a:r>
              <a:r>
                <a:rPr lang="zh-CN" altLang="en-US" sz="1400" dirty="0"/>
                <a:t>参与招聘，核定聘约人员</a:t>
              </a:r>
            </a:p>
            <a:p>
              <a:pPr>
                <a:lnSpc>
                  <a:spcPts val="1500"/>
                </a:lnSpc>
                <a:spcAft>
                  <a:spcPts val="600"/>
                </a:spcAft>
                <a:defRPr/>
              </a:pPr>
              <a:r>
                <a:rPr lang="en-US" altLang="zh-CN" sz="1400" dirty="0"/>
                <a:t>6. </a:t>
              </a:r>
              <a:r>
                <a:rPr lang="zh-CN" altLang="en-US" sz="1400" dirty="0"/>
                <a:t>核定人员工资和奖金</a:t>
              </a:r>
            </a:p>
            <a:p>
              <a:pPr>
                <a:lnSpc>
                  <a:spcPts val="1500"/>
                </a:lnSpc>
                <a:spcAft>
                  <a:spcPts val="600"/>
                </a:spcAft>
                <a:defRPr/>
              </a:pPr>
              <a:r>
                <a:rPr lang="en-US" altLang="zh-CN" sz="1400" dirty="0"/>
                <a:t>7. </a:t>
              </a:r>
              <a:r>
                <a:rPr lang="zh-CN" altLang="en-US" sz="1400" dirty="0"/>
                <a:t>负责干部培训及绩效考核</a:t>
              </a:r>
            </a:p>
            <a:p>
              <a:pPr>
                <a:lnSpc>
                  <a:spcPts val="1500"/>
                </a:lnSpc>
                <a:spcAft>
                  <a:spcPts val="600"/>
                </a:spcAft>
                <a:defRPr/>
              </a:pPr>
              <a:r>
                <a:rPr lang="en-US" altLang="zh-CN" sz="1400" dirty="0"/>
                <a:t>8. </a:t>
              </a:r>
              <a:r>
                <a:rPr lang="zh-CN" altLang="en-US" sz="1400" dirty="0"/>
                <a:t>负责处理各种与劳动合同相关的事宜</a:t>
              </a:r>
              <a:endParaRPr lang="zh-CN" altLang="en-US" sz="1400" dirty="0">
                <a:effectLst>
                  <a:outerShdw blurRad="38100" dist="38100" dir="2700000" algn="tl">
                    <a:srgbClr val="C0C0C0"/>
                  </a:outerShdw>
                </a:effectLst>
              </a:endParaRPr>
            </a:p>
          </p:txBody>
        </p:sp>
        <p:sp>
          <p:nvSpPr>
            <p:cNvPr id="14" name="Text Box 19"/>
            <p:cNvSpPr txBox="1">
              <a:spLocks noChangeArrowheads="1"/>
            </p:cNvSpPr>
            <p:nvPr/>
          </p:nvSpPr>
          <p:spPr bwMode="auto">
            <a:xfrm>
              <a:off x="2617803" y="3068943"/>
              <a:ext cx="1275068" cy="550063"/>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人力资源部</a:t>
              </a:r>
              <a:endParaRPr lang="en-US" altLang="zh-CN" sz="2000" dirty="0">
                <a:solidFill>
                  <a:schemeClr val="bg1"/>
                </a:solidFill>
                <a:latin typeface="+mn-ea"/>
                <a:ea typeface="+mn-ea"/>
              </a:endParaRPr>
            </a:p>
            <a:p>
              <a:pPr algn="ctr">
                <a:spcAft>
                  <a:spcPts val="600"/>
                </a:spcAft>
                <a:defRPr/>
              </a:pPr>
              <a:r>
                <a:rPr lang="zh-CN" altLang="en-US" sz="2000" dirty="0">
                  <a:solidFill>
                    <a:schemeClr val="bg1"/>
                  </a:solidFill>
                  <a:latin typeface="+mn-ea"/>
                  <a:ea typeface="+mn-ea"/>
                </a:rPr>
                <a:t>经理</a:t>
              </a:r>
            </a:p>
          </p:txBody>
        </p:sp>
      </p:grpSp>
      <p:grpSp>
        <p:nvGrpSpPr>
          <p:cNvPr id="7173" name="组合 28"/>
          <p:cNvGrpSpPr>
            <a:grpSpLocks/>
          </p:cNvGrpSpPr>
          <p:nvPr/>
        </p:nvGrpSpPr>
        <p:grpSpPr bwMode="auto">
          <a:xfrm>
            <a:off x="533400" y="1143000"/>
            <a:ext cx="2447925" cy="4724400"/>
            <a:chOff x="2556400" y="3068943"/>
            <a:chExt cx="1353654" cy="2807865"/>
          </a:xfrm>
        </p:grpSpPr>
        <p:sp>
          <p:nvSpPr>
            <p:cNvPr id="16" name="Rectangle 12"/>
            <p:cNvSpPr>
              <a:spLocks noChangeArrowheads="1"/>
            </p:cNvSpPr>
            <p:nvPr/>
          </p:nvSpPr>
          <p:spPr bwMode="auto">
            <a:xfrm>
              <a:off x="2556400" y="3679390"/>
              <a:ext cx="1351021" cy="2197418"/>
            </a:xfrm>
            <a:prstGeom prst="rect">
              <a:avLst/>
            </a:prstGeom>
            <a:noFill/>
            <a:ln w="22225" algn="ctr">
              <a:solidFill>
                <a:srgbClr val="FF9900"/>
              </a:solidFill>
              <a:miter lim="800000"/>
              <a:headEnd/>
              <a:tailEnd/>
            </a:ln>
          </p:spPr>
          <p:txBody>
            <a:bodyPr lIns="180000" tIns="0" rIns="0" bIns="0"/>
            <a:lstStyle/>
            <a:p>
              <a:pPr>
                <a:lnSpc>
                  <a:spcPts val="2000"/>
                </a:lnSpc>
                <a:spcAft>
                  <a:spcPts val="0"/>
                </a:spcAft>
                <a:defRPr/>
              </a:pPr>
              <a:r>
                <a:rPr lang="en-US" altLang="zh-CN" sz="1400" dirty="0"/>
                <a:t>1. </a:t>
              </a:r>
              <a:r>
                <a:rPr lang="zh-CN" altLang="en-US" sz="1400" dirty="0"/>
                <a:t>组织制定公司总体战略与年度经营规划</a:t>
              </a:r>
            </a:p>
            <a:p>
              <a:pPr>
                <a:lnSpc>
                  <a:spcPts val="2000"/>
                </a:lnSpc>
                <a:spcAft>
                  <a:spcPts val="0"/>
                </a:spcAft>
                <a:defRPr/>
              </a:pPr>
              <a:r>
                <a:rPr lang="en-US" altLang="zh-CN" sz="1400" dirty="0"/>
                <a:t>2. </a:t>
              </a:r>
              <a:r>
                <a:rPr lang="zh-CN" altLang="en-US" sz="1400" dirty="0"/>
                <a:t>建立和健全公司的管理体系与组织结构</a:t>
              </a:r>
            </a:p>
            <a:p>
              <a:pPr>
                <a:lnSpc>
                  <a:spcPts val="2000"/>
                </a:lnSpc>
                <a:spcAft>
                  <a:spcPts val="0"/>
                </a:spcAft>
                <a:defRPr/>
              </a:pPr>
              <a:r>
                <a:rPr lang="en-US" altLang="zh-CN" sz="1400" dirty="0"/>
                <a:t>3. </a:t>
              </a:r>
              <a:r>
                <a:rPr lang="zh-CN" altLang="en-US" sz="1400" dirty="0"/>
                <a:t>组织制定公司基本管理制度 </a:t>
              </a:r>
            </a:p>
            <a:p>
              <a:pPr>
                <a:lnSpc>
                  <a:spcPts val="2000"/>
                </a:lnSpc>
                <a:spcAft>
                  <a:spcPts val="0"/>
                </a:spcAft>
                <a:defRPr/>
              </a:pPr>
              <a:r>
                <a:rPr lang="en-US" altLang="zh-CN" sz="1400" dirty="0"/>
                <a:t>4. </a:t>
              </a:r>
              <a:r>
                <a:rPr lang="zh-CN" altLang="en-US" sz="1400" dirty="0"/>
                <a:t>各职能部门经理的任免</a:t>
              </a:r>
              <a:endParaRPr lang="zh-CN" altLang="en-US" sz="1400" dirty="0">
                <a:effectLst>
                  <a:outerShdw blurRad="38100" dist="38100" dir="2700000" algn="tl">
                    <a:srgbClr val="C0C0C0"/>
                  </a:outerShdw>
                </a:effectLst>
              </a:endParaRPr>
            </a:p>
          </p:txBody>
        </p:sp>
        <p:sp>
          <p:nvSpPr>
            <p:cNvPr id="17" name="Text Box 19"/>
            <p:cNvSpPr txBox="1">
              <a:spLocks noChangeArrowheads="1"/>
            </p:cNvSpPr>
            <p:nvPr/>
          </p:nvSpPr>
          <p:spPr bwMode="auto">
            <a:xfrm>
              <a:off x="2556400" y="3068943"/>
              <a:ext cx="1353654" cy="550063"/>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solidFill>
                    <a:schemeClr val="bg1"/>
                  </a:solidFill>
                  <a:latin typeface="+mn-ea"/>
                  <a:ea typeface="+mn-ea"/>
                </a:rPr>
                <a:t>总经理</a:t>
              </a:r>
            </a:p>
          </p:txBody>
        </p:sp>
      </p:grpSp>
    </p:spTree>
    <p:extLst>
      <p:ext uri="{BB962C8B-B14F-4D97-AF65-F5344CB8AC3E}">
        <p14:creationId xmlns:p14="http://schemas.microsoft.com/office/powerpoint/2010/main" val="211349155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行政主管（</a:t>
            </a:r>
            <a:r>
              <a:rPr lang="en-US" altLang="zh-CN" sz="3200" b="1">
                <a:solidFill>
                  <a:srgbClr val="C00000"/>
                </a:solidFill>
                <a:latin typeface="微软雅黑" pitchFamily="34" charset="-122"/>
                <a:ea typeface="微软雅黑" pitchFamily="34" charset="-122"/>
              </a:rPr>
              <a:t>2</a:t>
            </a:r>
            <a:r>
              <a:rPr lang="zh-CN" altLang="en-US" sz="3200" b="1">
                <a:solidFill>
                  <a:srgbClr val="C00000"/>
                </a:solidFill>
                <a:latin typeface="微软雅黑" pitchFamily="34" charset="-122"/>
                <a:ea typeface="微软雅黑" pitchFamily="34" charset="-122"/>
              </a:rPr>
              <a:t>）</a:t>
            </a:r>
          </a:p>
        </p:txBody>
      </p:sp>
      <p:grpSp>
        <p:nvGrpSpPr>
          <p:cNvPr id="8195" name="组合 28"/>
          <p:cNvGrpSpPr>
            <a:grpSpLocks/>
          </p:cNvGrpSpPr>
          <p:nvPr/>
        </p:nvGrpSpPr>
        <p:grpSpPr bwMode="auto">
          <a:xfrm>
            <a:off x="4573588" y="1143000"/>
            <a:ext cx="1903412" cy="4724400"/>
            <a:chOff x="2556400" y="3068943"/>
            <a:chExt cx="1418371" cy="3174109"/>
          </a:xfrm>
        </p:grpSpPr>
        <p:sp>
          <p:nvSpPr>
            <p:cNvPr id="8203" name="Rectangle 12"/>
            <p:cNvSpPr>
              <a:spLocks noChangeArrowheads="1"/>
            </p:cNvSpPr>
            <p:nvPr/>
          </p:nvSpPr>
          <p:spPr bwMode="auto">
            <a:xfrm>
              <a:off x="2556400" y="3740048"/>
              <a:ext cx="1418371" cy="2503004"/>
            </a:xfrm>
            <a:prstGeom prst="rect">
              <a:avLst/>
            </a:prstGeom>
            <a:noFill/>
            <a:ln w="22225" algn="ctr">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lIns="180000" tIns="0" rIns="0" bIns="0"/>
            <a:lstStyle/>
            <a:p>
              <a:pPr>
                <a:lnSpc>
                  <a:spcPts val="1800"/>
                </a:lnSpc>
              </a:pPr>
              <a:r>
                <a:rPr lang="en-US" altLang="zh-CN" sz="1400"/>
                <a:t>1. </a:t>
              </a:r>
              <a:r>
                <a:rPr lang="zh-CN" altLang="en-US" sz="1400"/>
                <a:t>对项目及部门各类文档进行分类整理并归档</a:t>
              </a:r>
            </a:p>
            <a:p>
              <a:pPr>
                <a:lnSpc>
                  <a:spcPts val="1800"/>
                </a:lnSpc>
              </a:pPr>
              <a:r>
                <a:rPr lang="en-US" altLang="zh-CN" sz="1400"/>
                <a:t>2. </a:t>
              </a:r>
              <a:r>
                <a:rPr lang="zh-CN" altLang="en-US" sz="1400"/>
                <a:t>对企业购销合同进行管理</a:t>
              </a:r>
            </a:p>
            <a:p>
              <a:pPr>
                <a:lnSpc>
                  <a:spcPts val="1800"/>
                </a:lnSpc>
              </a:pPr>
              <a:r>
                <a:rPr lang="en-US" altLang="zh-CN" sz="1400"/>
                <a:t>3. </a:t>
              </a:r>
              <a:r>
                <a:rPr lang="zh-CN" altLang="en-US" sz="1400"/>
                <a:t>负责总经理日常行程安排、协助起草报告、组织会议及其他办公服务工作</a:t>
              </a:r>
            </a:p>
            <a:p>
              <a:pPr>
                <a:lnSpc>
                  <a:spcPts val="1800"/>
                </a:lnSpc>
              </a:pPr>
              <a:r>
                <a:rPr lang="en-US" altLang="zh-CN" sz="1400"/>
                <a:t>4. </a:t>
              </a:r>
              <a:r>
                <a:rPr lang="zh-CN" altLang="en-US" sz="1400"/>
                <a:t>公司证照的办理、年审、更换、作废等，公司印章保管、使用管理</a:t>
              </a:r>
            </a:p>
            <a:p>
              <a:pPr>
                <a:lnSpc>
                  <a:spcPts val="1800"/>
                </a:lnSpc>
              </a:pPr>
              <a:r>
                <a:rPr lang="en-US" altLang="zh-CN" sz="1400"/>
                <a:t>5. </a:t>
              </a:r>
              <a:r>
                <a:rPr lang="zh-CN" altLang="en-US" sz="1400"/>
                <a:t>企业资产管理</a:t>
              </a:r>
            </a:p>
            <a:p>
              <a:pPr>
                <a:lnSpc>
                  <a:spcPts val="1800"/>
                </a:lnSpc>
              </a:pPr>
              <a:r>
                <a:rPr lang="en-US" altLang="zh-CN" sz="1400"/>
                <a:t>6. </a:t>
              </a:r>
              <a:r>
                <a:rPr lang="zh-CN" altLang="en-US" sz="1400"/>
                <a:t>负责召集公司办公会议，做好会议记录</a:t>
              </a:r>
            </a:p>
          </p:txBody>
        </p:sp>
        <p:sp>
          <p:nvSpPr>
            <p:cNvPr id="10" name="Text Box 19"/>
            <p:cNvSpPr txBox="1">
              <a:spLocks noChangeArrowheads="1"/>
            </p:cNvSpPr>
            <p:nvPr/>
          </p:nvSpPr>
          <p:spPr bwMode="auto">
            <a:xfrm>
              <a:off x="2556400" y="3068943"/>
              <a:ext cx="1418371" cy="610077"/>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solidFill>
                    <a:schemeClr val="bg1"/>
                  </a:solidFill>
                  <a:latin typeface="+mn-ea"/>
                  <a:ea typeface="+mn-ea"/>
                </a:rPr>
                <a:t>  行政助理</a:t>
              </a:r>
            </a:p>
          </p:txBody>
        </p:sp>
      </p:grpSp>
      <p:grpSp>
        <p:nvGrpSpPr>
          <p:cNvPr id="8196" name="组合 28"/>
          <p:cNvGrpSpPr>
            <a:grpSpLocks/>
          </p:cNvGrpSpPr>
          <p:nvPr/>
        </p:nvGrpSpPr>
        <p:grpSpPr bwMode="auto">
          <a:xfrm>
            <a:off x="2590800" y="1143000"/>
            <a:ext cx="1828800" cy="4724400"/>
            <a:chOff x="2617803" y="3068943"/>
            <a:chExt cx="1275068" cy="2807865"/>
          </a:xfrm>
        </p:grpSpPr>
        <p:sp>
          <p:nvSpPr>
            <p:cNvPr id="13" name="Rectangle 12"/>
            <p:cNvSpPr>
              <a:spLocks noChangeArrowheads="1"/>
            </p:cNvSpPr>
            <p:nvPr/>
          </p:nvSpPr>
          <p:spPr bwMode="auto">
            <a:xfrm>
              <a:off x="2617803" y="3679390"/>
              <a:ext cx="1275068" cy="2197418"/>
            </a:xfrm>
            <a:prstGeom prst="rect">
              <a:avLst/>
            </a:prstGeom>
            <a:noFill/>
            <a:ln w="22225" algn="ctr">
              <a:solidFill>
                <a:srgbClr val="FF9900"/>
              </a:solidFill>
              <a:miter lim="800000"/>
              <a:headEnd/>
              <a:tailEnd/>
            </a:ln>
          </p:spPr>
          <p:txBody>
            <a:bodyPr lIns="180000" tIns="0" rIns="0" bIns="0"/>
            <a:lstStyle/>
            <a:p>
              <a:pPr>
                <a:lnSpc>
                  <a:spcPts val="1800"/>
                </a:lnSpc>
                <a:spcAft>
                  <a:spcPts val="600"/>
                </a:spcAft>
                <a:defRPr/>
              </a:pPr>
              <a:r>
                <a:rPr lang="en-US" altLang="zh-CN" sz="1400" dirty="0"/>
                <a:t>1.</a:t>
              </a:r>
              <a:r>
                <a:rPr lang="zh-CN" altLang="en-US" sz="1400" dirty="0"/>
                <a:t>收集各部门人员需求信息</a:t>
              </a:r>
            </a:p>
            <a:p>
              <a:pPr>
                <a:lnSpc>
                  <a:spcPts val="1800"/>
                </a:lnSpc>
                <a:spcAft>
                  <a:spcPts val="600"/>
                </a:spcAft>
                <a:defRPr/>
              </a:pPr>
              <a:r>
                <a:rPr lang="en-US" altLang="zh-CN" sz="1400" dirty="0"/>
                <a:t>2.</a:t>
              </a:r>
              <a:r>
                <a:rPr lang="zh-CN" altLang="en-US" sz="1400" dirty="0"/>
                <a:t>参加招聘会，初试应聘人员</a:t>
              </a:r>
            </a:p>
            <a:p>
              <a:pPr>
                <a:lnSpc>
                  <a:spcPts val="1800"/>
                </a:lnSpc>
                <a:spcAft>
                  <a:spcPts val="600"/>
                </a:spcAft>
                <a:defRPr/>
              </a:pPr>
              <a:r>
                <a:rPr lang="en-US" altLang="zh-CN" sz="1400" dirty="0"/>
                <a:t>3.</a:t>
              </a:r>
              <a:r>
                <a:rPr lang="zh-CN" altLang="en-US" sz="1400" dirty="0"/>
                <a:t>执行并完善员工入职、转正、离职、辞退手续</a:t>
              </a:r>
            </a:p>
            <a:p>
              <a:pPr>
                <a:lnSpc>
                  <a:spcPts val="1800"/>
                </a:lnSpc>
                <a:spcAft>
                  <a:spcPts val="600"/>
                </a:spcAft>
                <a:defRPr/>
              </a:pPr>
              <a:r>
                <a:rPr lang="en-US" altLang="zh-CN" sz="1400" dirty="0"/>
                <a:t>4.</a:t>
              </a:r>
              <a:r>
                <a:rPr lang="zh-CN" altLang="en-US" sz="1400" dirty="0"/>
                <a:t>组织新员工培训、在职人员培训</a:t>
              </a:r>
            </a:p>
            <a:p>
              <a:pPr>
                <a:lnSpc>
                  <a:spcPts val="1800"/>
                </a:lnSpc>
                <a:spcAft>
                  <a:spcPts val="600"/>
                </a:spcAft>
                <a:defRPr/>
              </a:pPr>
              <a:r>
                <a:rPr lang="en-US" altLang="zh-CN" sz="1400" dirty="0"/>
                <a:t>5.</a:t>
              </a:r>
              <a:r>
                <a:rPr lang="zh-CN" altLang="en-US" sz="1400" dirty="0"/>
                <a:t>统计考勤，计算员工薪酬和奖金 </a:t>
              </a:r>
            </a:p>
            <a:p>
              <a:pPr>
                <a:lnSpc>
                  <a:spcPts val="1800"/>
                </a:lnSpc>
                <a:spcAft>
                  <a:spcPts val="600"/>
                </a:spcAft>
                <a:defRPr/>
              </a:pPr>
              <a:r>
                <a:rPr lang="en-US" altLang="zh-CN" sz="1400" dirty="0"/>
                <a:t>6.</a:t>
              </a:r>
              <a:r>
                <a:rPr lang="zh-CN" altLang="en-US" sz="1400" dirty="0"/>
                <a:t>维护员工信息管理职工档案</a:t>
              </a:r>
              <a:endParaRPr lang="zh-CN" altLang="en-US" sz="1400" dirty="0">
                <a:effectLst>
                  <a:outerShdw blurRad="38100" dist="38100" dir="2700000" algn="tl">
                    <a:srgbClr val="C0C0C0"/>
                  </a:outerShdw>
                </a:effectLst>
              </a:endParaRPr>
            </a:p>
          </p:txBody>
        </p:sp>
        <p:sp>
          <p:nvSpPr>
            <p:cNvPr id="14" name="Text Box 19"/>
            <p:cNvSpPr txBox="1">
              <a:spLocks noChangeArrowheads="1"/>
            </p:cNvSpPr>
            <p:nvPr/>
          </p:nvSpPr>
          <p:spPr bwMode="auto">
            <a:xfrm>
              <a:off x="2617803" y="3068943"/>
              <a:ext cx="1275068" cy="550063"/>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人力资源助理</a:t>
              </a:r>
              <a:endParaRPr lang="en-US" altLang="zh-CN" sz="2000" dirty="0">
                <a:solidFill>
                  <a:schemeClr val="bg1"/>
                </a:solidFill>
                <a:latin typeface="+mn-ea"/>
                <a:ea typeface="+mn-ea"/>
              </a:endParaRPr>
            </a:p>
          </p:txBody>
        </p:sp>
      </p:grpSp>
      <p:sp>
        <p:nvSpPr>
          <p:cNvPr id="8197" name="Rectangle 12"/>
          <p:cNvSpPr>
            <a:spLocks noChangeArrowheads="1"/>
          </p:cNvSpPr>
          <p:nvPr/>
        </p:nvSpPr>
        <p:spPr bwMode="auto">
          <a:xfrm>
            <a:off x="6629400" y="2133600"/>
            <a:ext cx="2281238" cy="3733800"/>
          </a:xfrm>
          <a:prstGeom prst="rect">
            <a:avLst/>
          </a:prstGeom>
          <a:noFill/>
          <a:ln w="22225" algn="ctr">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lIns="180000" tIns="0" rIns="0" bIns="0"/>
          <a:lstStyle/>
          <a:p>
            <a:pPr>
              <a:lnSpc>
                <a:spcPct val="150000"/>
              </a:lnSpc>
            </a:pPr>
            <a:r>
              <a:rPr lang="en-US" altLang="zh-CN" sz="1400"/>
              <a:t>1. </a:t>
            </a:r>
            <a:r>
              <a:rPr lang="zh-CN" altLang="en-US" sz="1400"/>
              <a:t>执行销售计划</a:t>
            </a:r>
          </a:p>
          <a:p>
            <a:pPr>
              <a:lnSpc>
                <a:spcPct val="150000"/>
              </a:lnSpc>
            </a:pPr>
            <a:r>
              <a:rPr lang="en-US" altLang="zh-CN" sz="1400"/>
              <a:t>2. </a:t>
            </a:r>
            <a:r>
              <a:rPr lang="zh-CN" altLang="en-US" sz="1400"/>
              <a:t>销售接单，签订销售合同</a:t>
            </a:r>
          </a:p>
          <a:p>
            <a:pPr>
              <a:lnSpc>
                <a:spcPct val="150000"/>
              </a:lnSpc>
            </a:pPr>
            <a:r>
              <a:rPr lang="en-US" altLang="zh-CN" sz="1400"/>
              <a:t>3. </a:t>
            </a:r>
            <a:r>
              <a:rPr lang="zh-CN" altLang="en-US" sz="1400"/>
              <a:t>客户联系及管理</a:t>
            </a:r>
          </a:p>
          <a:p>
            <a:pPr>
              <a:lnSpc>
                <a:spcPct val="150000"/>
              </a:lnSpc>
            </a:pPr>
            <a:r>
              <a:rPr lang="en-US" altLang="zh-CN" sz="1400"/>
              <a:t>4. </a:t>
            </a:r>
            <a:r>
              <a:rPr lang="zh-CN" altLang="en-US" sz="1400"/>
              <a:t>应收账款管理，跟催货款</a:t>
            </a:r>
          </a:p>
          <a:p>
            <a:pPr>
              <a:lnSpc>
                <a:spcPct val="150000"/>
              </a:lnSpc>
            </a:pPr>
            <a:r>
              <a:rPr lang="en-US" altLang="zh-CN" sz="1400"/>
              <a:t>5. </a:t>
            </a:r>
            <a:r>
              <a:rPr lang="zh-CN" altLang="en-US" sz="1400"/>
              <a:t>销售发货管理</a:t>
            </a:r>
          </a:p>
          <a:p>
            <a:pPr>
              <a:lnSpc>
                <a:spcPct val="150000"/>
              </a:lnSpc>
            </a:pPr>
            <a:r>
              <a:rPr lang="en-US" altLang="zh-CN" sz="1400"/>
              <a:t>6. </a:t>
            </a:r>
            <a:r>
              <a:rPr lang="zh-CN" altLang="en-US" sz="1400"/>
              <a:t>跟踪销售订单执行</a:t>
            </a:r>
            <a:endParaRPr lang="zh-CN" altLang="zh-CN" sz="1400"/>
          </a:p>
        </p:txBody>
      </p:sp>
      <p:sp>
        <p:nvSpPr>
          <p:cNvPr id="17" name="Text Box 19"/>
          <p:cNvSpPr txBox="1">
            <a:spLocks noChangeArrowheads="1"/>
          </p:cNvSpPr>
          <p:nvPr/>
        </p:nvSpPr>
        <p:spPr bwMode="auto">
          <a:xfrm>
            <a:off x="6629400" y="1143000"/>
            <a:ext cx="2286000" cy="914400"/>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 销售员</a:t>
            </a:r>
          </a:p>
        </p:txBody>
      </p:sp>
      <p:sp>
        <p:nvSpPr>
          <p:cNvPr id="21" name="Rectangle 12"/>
          <p:cNvSpPr>
            <a:spLocks noChangeArrowheads="1"/>
          </p:cNvSpPr>
          <p:nvPr/>
        </p:nvSpPr>
        <p:spPr bwMode="auto">
          <a:xfrm>
            <a:off x="152400" y="2133600"/>
            <a:ext cx="2352675" cy="3733800"/>
          </a:xfrm>
          <a:prstGeom prst="rect">
            <a:avLst/>
          </a:prstGeom>
          <a:noFill/>
          <a:ln w="22225" algn="ctr">
            <a:solidFill>
              <a:srgbClr val="FF9900"/>
            </a:solidFill>
            <a:miter lim="800000"/>
            <a:headEnd/>
            <a:tailEnd/>
          </a:ln>
        </p:spPr>
        <p:txBody>
          <a:bodyPr lIns="180000" tIns="0" rIns="0" bIns="0"/>
          <a:lstStyle/>
          <a:p>
            <a:pPr>
              <a:lnSpc>
                <a:spcPts val="1800"/>
              </a:lnSpc>
              <a:spcBef>
                <a:spcPts val="600"/>
              </a:spcBef>
              <a:spcAft>
                <a:spcPts val="600"/>
              </a:spcAft>
              <a:defRPr/>
            </a:pPr>
            <a:r>
              <a:rPr lang="en-US" altLang="zh-CN" sz="1400" dirty="0"/>
              <a:t>1. </a:t>
            </a:r>
            <a:r>
              <a:rPr lang="zh-CN" altLang="en-US" sz="1400" dirty="0"/>
              <a:t>制定全年销售目标和销售计划</a:t>
            </a:r>
          </a:p>
          <a:p>
            <a:pPr>
              <a:lnSpc>
                <a:spcPts val="1800"/>
              </a:lnSpc>
              <a:spcAft>
                <a:spcPts val="600"/>
              </a:spcAft>
              <a:defRPr/>
            </a:pPr>
            <a:r>
              <a:rPr lang="en-US" altLang="zh-CN" sz="1400" dirty="0"/>
              <a:t>2. </a:t>
            </a:r>
            <a:r>
              <a:rPr lang="zh-CN" altLang="en-US" sz="1400" dirty="0"/>
              <a:t>销售制度制定及考核、费用预算</a:t>
            </a:r>
          </a:p>
          <a:p>
            <a:pPr>
              <a:lnSpc>
                <a:spcPts val="1800"/>
              </a:lnSpc>
              <a:spcAft>
                <a:spcPts val="600"/>
              </a:spcAft>
              <a:defRPr/>
            </a:pPr>
            <a:r>
              <a:rPr lang="en-US" altLang="zh-CN" sz="1400" dirty="0"/>
              <a:t>3. </a:t>
            </a:r>
            <a:r>
              <a:rPr lang="zh-CN" altLang="en-US" sz="1400" dirty="0"/>
              <a:t>营销策划、销售运作与管理、进度控制</a:t>
            </a:r>
          </a:p>
          <a:p>
            <a:pPr>
              <a:lnSpc>
                <a:spcPts val="1800"/>
              </a:lnSpc>
              <a:spcAft>
                <a:spcPts val="600"/>
              </a:spcAft>
              <a:defRPr/>
            </a:pPr>
            <a:r>
              <a:rPr lang="en-US" altLang="zh-CN" sz="1400" dirty="0"/>
              <a:t>4. </a:t>
            </a:r>
            <a:r>
              <a:rPr lang="zh-CN" altLang="en-US" sz="1400" dirty="0"/>
              <a:t>重要销售谈判、销售订单汇总</a:t>
            </a:r>
          </a:p>
          <a:p>
            <a:pPr>
              <a:lnSpc>
                <a:spcPts val="1800"/>
              </a:lnSpc>
              <a:spcAft>
                <a:spcPts val="600"/>
              </a:spcAft>
              <a:defRPr/>
            </a:pPr>
            <a:r>
              <a:rPr lang="en-US" altLang="zh-CN" sz="1400" dirty="0"/>
              <a:t>5. </a:t>
            </a:r>
            <a:r>
              <a:rPr lang="zh-CN" altLang="en-US" sz="1400" dirty="0"/>
              <a:t>管理日常销售业务，控制销售活动</a:t>
            </a:r>
          </a:p>
          <a:p>
            <a:pPr>
              <a:lnSpc>
                <a:spcPts val="1800"/>
              </a:lnSpc>
              <a:spcAft>
                <a:spcPts val="600"/>
              </a:spcAft>
              <a:defRPr/>
            </a:pPr>
            <a:r>
              <a:rPr lang="en-US" altLang="zh-CN" sz="1400" dirty="0"/>
              <a:t>6. </a:t>
            </a:r>
            <a:r>
              <a:rPr lang="zh-CN" altLang="en-US" sz="1400" dirty="0"/>
              <a:t>客户关系管理</a:t>
            </a:r>
            <a:endParaRPr lang="en-US" altLang="zh-CN" sz="1400" dirty="0">
              <a:effectLst>
                <a:outerShdw blurRad="38100" dist="38100" dir="2700000" algn="tl">
                  <a:srgbClr val="C0C0C0"/>
                </a:outerShdw>
              </a:effectLst>
              <a:latin typeface="黑体" pitchFamily="2" charset="-122"/>
            </a:endParaRPr>
          </a:p>
        </p:txBody>
      </p:sp>
      <p:sp>
        <p:nvSpPr>
          <p:cNvPr id="22" name="Text Box 19"/>
          <p:cNvSpPr txBox="1">
            <a:spLocks noChangeArrowheads="1"/>
          </p:cNvSpPr>
          <p:nvPr/>
        </p:nvSpPr>
        <p:spPr bwMode="auto">
          <a:xfrm>
            <a:off x="152400" y="1143000"/>
            <a:ext cx="2362200" cy="914400"/>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solidFill>
                  <a:schemeClr val="bg1"/>
                </a:solidFill>
                <a:latin typeface="+mn-ea"/>
                <a:ea typeface="+mn-ea"/>
              </a:rPr>
              <a:t>营销部经理</a:t>
            </a:r>
          </a:p>
        </p:txBody>
      </p:sp>
    </p:spTree>
    <p:extLst>
      <p:ext uri="{BB962C8B-B14F-4D97-AF65-F5344CB8AC3E}">
        <p14:creationId xmlns:p14="http://schemas.microsoft.com/office/powerpoint/2010/main" val="35417836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生产主管（</a:t>
            </a:r>
            <a:r>
              <a:rPr lang="en-US" altLang="zh-CN" sz="3200" b="1">
                <a:solidFill>
                  <a:srgbClr val="C00000"/>
                </a:solidFill>
                <a:latin typeface="微软雅黑" pitchFamily="34" charset="-122"/>
                <a:ea typeface="微软雅黑" pitchFamily="34" charset="-122"/>
              </a:rPr>
              <a:t>1</a:t>
            </a:r>
            <a:r>
              <a:rPr lang="zh-CN" altLang="en-US" sz="3200" b="1">
                <a:solidFill>
                  <a:srgbClr val="C00000"/>
                </a:solidFill>
                <a:latin typeface="微软雅黑" pitchFamily="34" charset="-122"/>
                <a:ea typeface="微软雅黑" pitchFamily="34" charset="-122"/>
              </a:rPr>
              <a:t>）</a:t>
            </a:r>
          </a:p>
        </p:txBody>
      </p:sp>
      <p:grpSp>
        <p:nvGrpSpPr>
          <p:cNvPr id="9219" name="组合 28"/>
          <p:cNvGrpSpPr>
            <a:grpSpLocks/>
          </p:cNvGrpSpPr>
          <p:nvPr/>
        </p:nvGrpSpPr>
        <p:grpSpPr bwMode="auto">
          <a:xfrm>
            <a:off x="990600" y="838200"/>
            <a:ext cx="2286000" cy="5791200"/>
            <a:chOff x="2556400" y="2535171"/>
            <a:chExt cx="1447009" cy="3341637"/>
          </a:xfrm>
        </p:grpSpPr>
        <p:sp>
          <p:nvSpPr>
            <p:cNvPr id="15" name="Rectangle 12"/>
            <p:cNvSpPr>
              <a:spLocks noChangeArrowheads="1"/>
            </p:cNvSpPr>
            <p:nvPr/>
          </p:nvSpPr>
          <p:spPr bwMode="auto">
            <a:xfrm>
              <a:off x="2556400" y="2980356"/>
              <a:ext cx="1400785" cy="2896452"/>
            </a:xfrm>
            <a:prstGeom prst="rect">
              <a:avLst/>
            </a:prstGeom>
            <a:noFill/>
            <a:ln w="22225" algn="ctr">
              <a:solidFill>
                <a:srgbClr val="FF9900"/>
              </a:solidFill>
              <a:miter lim="800000"/>
              <a:headEnd/>
              <a:tailEnd/>
            </a:ln>
          </p:spPr>
          <p:txBody>
            <a:bodyPr lIns="180000" tIns="0" rIns="0" bIns="0"/>
            <a:lstStyle/>
            <a:p>
              <a:pPr>
                <a:lnSpc>
                  <a:spcPts val="2000"/>
                </a:lnSpc>
                <a:defRPr/>
              </a:pPr>
              <a:endParaRPr lang="zh-CN" altLang="en-US" sz="1400" dirty="0">
                <a:effectLst>
                  <a:outerShdw blurRad="38100" dist="38100" dir="2700000" algn="tl">
                    <a:srgbClr val="C0C0C0"/>
                  </a:outerShdw>
                </a:effectLst>
              </a:endParaRPr>
            </a:p>
          </p:txBody>
        </p:sp>
        <p:sp>
          <p:nvSpPr>
            <p:cNvPr id="18" name="Text Box 19"/>
            <p:cNvSpPr txBox="1">
              <a:spLocks noChangeArrowheads="1"/>
            </p:cNvSpPr>
            <p:nvPr/>
          </p:nvSpPr>
          <p:spPr bwMode="auto">
            <a:xfrm>
              <a:off x="2556400" y="2535171"/>
              <a:ext cx="1447009" cy="400301"/>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solidFill>
                    <a:schemeClr val="bg1"/>
                  </a:solidFill>
                  <a:latin typeface="+mn-ea"/>
                  <a:ea typeface="+mn-ea"/>
                </a:rPr>
                <a:t>车间管理员</a:t>
              </a:r>
            </a:p>
          </p:txBody>
        </p:sp>
      </p:grpSp>
      <p:sp>
        <p:nvSpPr>
          <p:cNvPr id="19" name="矩形 14"/>
          <p:cNvSpPr>
            <a:spLocks noChangeArrowheads="1"/>
          </p:cNvSpPr>
          <p:nvPr/>
        </p:nvSpPr>
        <p:spPr bwMode="auto">
          <a:xfrm>
            <a:off x="1066800" y="1676400"/>
            <a:ext cx="1981200" cy="1862048"/>
          </a:xfrm>
          <a:prstGeom prst="rect">
            <a:avLst/>
          </a:prstGeom>
          <a:noFill/>
          <a:ln w="9525">
            <a:noFill/>
            <a:miter lim="800000"/>
            <a:headEnd/>
            <a:tailEnd/>
          </a:ln>
        </p:spPr>
        <p:txBody>
          <a:bodyPr>
            <a:spAutoFit/>
          </a:bodyPr>
          <a:lstStyle/>
          <a:p>
            <a:pPr>
              <a:lnSpc>
                <a:spcPts val="1800"/>
              </a:lnSpc>
              <a:spcAft>
                <a:spcPts val="600"/>
              </a:spcAft>
              <a:defRPr/>
            </a:pPr>
            <a:r>
              <a:rPr lang="en-US" altLang="zh-CN" sz="1600" dirty="0">
                <a:latin typeface="+mn-ea"/>
                <a:ea typeface="+mn-ea"/>
              </a:rPr>
              <a:t>1.</a:t>
            </a:r>
            <a:r>
              <a:rPr lang="zh-CN" altLang="en-US" sz="1600" dirty="0">
                <a:latin typeface="+mn-ea"/>
                <a:ea typeface="+mn-ea"/>
              </a:rPr>
              <a:t>生产领料</a:t>
            </a:r>
          </a:p>
          <a:p>
            <a:pPr>
              <a:lnSpc>
                <a:spcPts val="1800"/>
              </a:lnSpc>
              <a:spcAft>
                <a:spcPts val="600"/>
              </a:spcAft>
              <a:defRPr/>
            </a:pPr>
            <a:r>
              <a:rPr lang="en-US" altLang="zh-CN" sz="1600" dirty="0">
                <a:latin typeface="+mn-ea"/>
                <a:ea typeface="+mn-ea"/>
              </a:rPr>
              <a:t>2.</a:t>
            </a:r>
            <a:r>
              <a:rPr lang="zh-CN" altLang="en-US" sz="1600" dirty="0">
                <a:latin typeface="+mn-ea"/>
                <a:ea typeface="+mn-ea"/>
              </a:rPr>
              <a:t>生产加工</a:t>
            </a:r>
          </a:p>
          <a:p>
            <a:pPr>
              <a:lnSpc>
                <a:spcPts val="1800"/>
              </a:lnSpc>
              <a:spcAft>
                <a:spcPts val="600"/>
              </a:spcAft>
              <a:defRPr/>
            </a:pPr>
            <a:r>
              <a:rPr lang="en-US" altLang="zh-CN" sz="1600" dirty="0">
                <a:latin typeface="+mn-ea"/>
                <a:ea typeface="+mn-ea"/>
              </a:rPr>
              <a:t>3.</a:t>
            </a:r>
            <a:r>
              <a:rPr lang="zh-CN" altLang="en-US" sz="1600" dirty="0">
                <a:latin typeface="+mn-ea"/>
                <a:ea typeface="+mn-ea"/>
              </a:rPr>
              <a:t>成品完工入库管理</a:t>
            </a:r>
          </a:p>
          <a:p>
            <a:pPr>
              <a:lnSpc>
                <a:spcPts val="1800"/>
              </a:lnSpc>
              <a:spcAft>
                <a:spcPts val="600"/>
              </a:spcAft>
              <a:defRPr/>
            </a:pPr>
            <a:r>
              <a:rPr lang="en-US" altLang="zh-CN" sz="1600" dirty="0">
                <a:latin typeface="+mn-ea"/>
                <a:ea typeface="+mn-ea"/>
              </a:rPr>
              <a:t>4.</a:t>
            </a:r>
            <a:r>
              <a:rPr lang="zh-CN" altLang="en-US" sz="1600" dirty="0">
                <a:latin typeface="+mn-ea"/>
                <a:ea typeface="+mn-ea"/>
              </a:rPr>
              <a:t>生产统计</a:t>
            </a:r>
          </a:p>
          <a:p>
            <a:pPr>
              <a:lnSpc>
                <a:spcPts val="1800"/>
              </a:lnSpc>
              <a:spcAft>
                <a:spcPts val="600"/>
              </a:spcAft>
              <a:defRPr/>
            </a:pPr>
            <a:r>
              <a:rPr lang="en-US" altLang="zh-CN" sz="1600" dirty="0">
                <a:latin typeface="+mn-ea"/>
                <a:ea typeface="+mn-ea"/>
              </a:rPr>
              <a:t>5.</a:t>
            </a:r>
            <a:r>
              <a:rPr lang="zh-CN" altLang="en-US" sz="1600" dirty="0">
                <a:latin typeface="+mn-ea"/>
                <a:ea typeface="+mn-ea"/>
              </a:rPr>
              <a:t>设备维修管理 </a:t>
            </a:r>
          </a:p>
          <a:p>
            <a:pPr>
              <a:lnSpc>
                <a:spcPts val="1800"/>
              </a:lnSpc>
              <a:spcAft>
                <a:spcPts val="600"/>
              </a:spcAft>
              <a:defRPr/>
            </a:pPr>
            <a:r>
              <a:rPr lang="en-US" altLang="zh-CN" sz="1600" dirty="0">
                <a:latin typeface="+mn-ea"/>
                <a:ea typeface="+mn-ea"/>
              </a:rPr>
              <a:t>6. </a:t>
            </a:r>
            <a:r>
              <a:rPr lang="zh-CN" altLang="en-US" sz="1600" dirty="0">
                <a:latin typeface="+mn-ea"/>
                <a:ea typeface="+mn-ea"/>
              </a:rPr>
              <a:t>日常费用报销</a:t>
            </a:r>
            <a:endParaRPr lang="en-US" altLang="zh-CN" sz="1600" dirty="0">
              <a:latin typeface="+mn-ea"/>
              <a:ea typeface="+mn-ea"/>
            </a:endParaRPr>
          </a:p>
        </p:txBody>
      </p:sp>
      <p:grpSp>
        <p:nvGrpSpPr>
          <p:cNvPr id="9221" name="组合 28"/>
          <p:cNvGrpSpPr>
            <a:grpSpLocks/>
          </p:cNvGrpSpPr>
          <p:nvPr/>
        </p:nvGrpSpPr>
        <p:grpSpPr bwMode="auto">
          <a:xfrm>
            <a:off x="3429000" y="838200"/>
            <a:ext cx="2209800" cy="5791200"/>
            <a:chOff x="2556400" y="3110708"/>
            <a:chExt cx="1418372" cy="3174109"/>
          </a:xfrm>
        </p:grpSpPr>
        <p:sp>
          <p:nvSpPr>
            <p:cNvPr id="14" name="Rectangle 12"/>
            <p:cNvSpPr>
              <a:spLocks noChangeArrowheads="1"/>
            </p:cNvSpPr>
            <p:nvPr/>
          </p:nvSpPr>
          <p:spPr bwMode="auto">
            <a:xfrm>
              <a:off x="2556400" y="3528354"/>
              <a:ext cx="1418372" cy="2756463"/>
            </a:xfrm>
            <a:prstGeom prst="rect">
              <a:avLst/>
            </a:prstGeom>
            <a:noFill/>
            <a:ln w="22225" algn="ctr">
              <a:solidFill>
                <a:srgbClr val="FF9900"/>
              </a:solidFill>
              <a:miter lim="800000"/>
              <a:headEnd/>
              <a:tailEnd/>
            </a:ln>
          </p:spPr>
          <p:txBody>
            <a:bodyPr lIns="180000" tIns="0" rIns="0" bIns="0"/>
            <a:lstStyle/>
            <a:p>
              <a:pPr>
                <a:spcBef>
                  <a:spcPts val="600"/>
                </a:spcBef>
                <a:defRPr/>
              </a:pPr>
              <a:endParaRPr lang="zh-CN" altLang="en-US" sz="1400" dirty="0">
                <a:effectLst>
                  <a:outerShdw blurRad="38100" dist="38100" dir="2700000" algn="tl">
                    <a:srgbClr val="C0C0C0"/>
                  </a:outerShdw>
                </a:effectLst>
                <a:latin typeface="+mn-ea"/>
                <a:ea typeface="+mn-ea"/>
              </a:endParaRPr>
            </a:p>
          </p:txBody>
        </p:sp>
        <p:sp>
          <p:nvSpPr>
            <p:cNvPr id="16" name="Text Box 19"/>
            <p:cNvSpPr txBox="1">
              <a:spLocks noChangeArrowheads="1"/>
            </p:cNvSpPr>
            <p:nvPr/>
          </p:nvSpPr>
          <p:spPr bwMode="auto">
            <a:xfrm>
              <a:off x="2556400" y="3110708"/>
              <a:ext cx="1418372" cy="375881"/>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solidFill>
                    <a:schemeClr val="bg1"/>
                  </a:solidFill>
                  <a:latin typeface="+mn-ea"/>
                  <a:ea typeface="+mn-ea"/>
                </a:rPr>
                <a:t>  仓储部经理</a:t>
              </a:r>
            </a:p>
          </p:txBody>
        </p:sp>
      </p:grpSp>
      <p:sp>
        <p:nvSpPr>
          <p:cNvPr id="17" name="矩形 17"/>
          <p:cNvSpPr>
            <a:spLocks noChangeArrowheads="1"/>
          </p:cNvSpPr>
          <p:nvPr/>
        </p:nvSpPr>
        <p:spPr bwMode="auto">
          <a:xfrm>
            <a:off x="3429000" y="1600200"/>
            <a:ext cx="2209800" cy="3324225"/>
          </a:xfrm>
          <a:prstGeom prst="rect">
            <a:avLst/>
          </a:prstGeom>
          <a:noFill/>
          <a:ln w="9525">
            <a:noFill/>
            <a:miter lim="800000"/>
            <a:headEnd/>
            <a:tailEnd/>
          </a:ln>
        </p:spPr>
        <p:txBody>
          <a:bodyPr>
            <a:spAutoFit/>
          </a:bodyPr>
          <a:lstStyle/>
          <a:p>
            <a:pPr>
              <a:lnSpc>
                <a:spcPts val="1800"/>
              </a:lnSpc>
              <a:spcAft>
                <a:spcPts val="600"/>
              </a:spcAft>
              <a:defRPr/>
            </a:pPr>
            <a:r>
              <a:rPr lang="en-US" altLang="zh-CN" sz="1600" dirty="0">
                <a:latin typeface="+mn-ea"/>
                <a:ea typeface="+mn-ea"/>
              </a:rPr>
              <a:t>1.</a:t>
            </a:r>
            <a:r>
              <a:rPr lang="zh-CN" altLang="en-US" sz="1600" dirty="0">
                <a:latin typeface="+mn-ea"/>
                <a:ea typeface="+mn-ea"/>
              </a:rPr>
              <a:t>年度计划与预算</a:t>
            </a:r>
          </a:p>
          <a:p>
            <a:pPr>
              <a:lnSpc>
                <a:spcPts val="1800"/>
              </a:lnSpc>
              <a:spcAft>
                <a:spcPts val="600"/>
              </a:spcAft>
              <a:defRPr/>
            </a:pPr>
            <a:r>
              <a:rPr lang="en-US" altLang="zh-CN" sz="1600" dirty="0">
                <a:latin typeface="+mn-ea"/>
                <a:ea typeface="+mn-ea"/>
              </a:rPr>
              <a:t>2.</a:t>
            </a:r>
            <a:r>
              <a:rPr lang="zh-CN" altLang="en-US" sz="1600" dirty="0">
                <a:latin typeface="+mn-ea"/>
                <a:ea typeface="+mn-ea"/>
              </a:rPr>
              <a:t>记录材料收发情况，做好物料存放管理和出入库管理</a:t>
            </a:r>
          </a:p>
          <a:p>
            <a:pPr>
              <a:lnSpc>
                <a:spcPts val="1800"/>
              </a:lnSpc>
              <a:spcAft>
                <a:spcPts val="600"/>
              </a:spcAft>
              <a:defRPr/>
            </a:pPr>
            <a:r>
              <a:rPr lang="en-US" altLang="zh-CN" sz="1600" dirty="0">
                <a:latin typeface="+mn-ea"/>
                <a:ea typeface="+mn-ea"/>
              </a:rPr>
              <a:t>3.</a:t>
            </a:r>
            <a:r>
              <a:rPr lang="zh-CN" altLang="en-US" sz="1600" dirty="0">
                <a:latin typeface="+mn-ea"/>
                <a:ea typeface="+mn-ea"/>
              </a:rPr>
              <a:t>核定和掌握物料的储备定额，保证仓库的合理使用</a:t>
            </a:r>
          </a:p>
          <a:p>
            <a:pPr>
              <a:lnSpc>
                <a:spcPts val="1800"/>
              </a:lnSpc>
              <a:spcAft>
                <a:spcPts val="600"/>
              </a:spcAft>
              <a:defRPr/>
            </a:pPr>
            <a:r>
              <a:rPr lang="en-US" altLang="zh-CN" sz="1600" dirty="0">
                <a:latin typeface="+mn-ea"/>
                <a:ea typeface="+mn-ea"/>
              </a:rPr>
              <a:t>4.</a:t>
            </a:r>
            <a:r>
              <a:rPr lang="zh-CN" altLang="en-US" sz="1600" dirty="0">
                <a:latin typeface="+mn-ea"/>
                <a:ea typeface="+mn-ea"/>
              </a:rPr>
              <a:t>编制库存报表，发各部门参考与财务对账</a:t>
            </a:r>
          </a:p>
          <a:p>
            <a:pPr>
              <a:lnSpc>
                <a:spcPts val="1800"/>
              </a:lnSpc>
              <a:spcAft>
                <a:spcPts val="600"/>
              </a:spcAft>
              <a:defRPr/>
            </a:pPr>
            <a:r>
              <a:rPr lang="en-US" altLang="zh-CN" sz="1600" dirty="0">
                <a:latin typeface="+mn-ea"/>
                <a:ea typeface="+mn-ea"/>
              </a:rPr>
              <a:t>5.</a:t>
            </a:r>
            <a:r>
              <a:rPr lang="zh-CN" altLang="en-US" sz="1600" dirty="0">
                <a:latin typeface="+mn-ea"/>
                <a:ea typeface="+mn-ea"/>
              </a:rPr>
              <a:t>盘点及盘盈盘亏处理</a:t>
            </a:r>
          </a:p>
          <a:p>
            <a:pPr>
              <a:lnSpc>
                <a:spcPts val="1800"/>
              </a:lnSpc>
              <a:spcAft>
                <a:spcPts val="600"/>
              </a:spcAft>
              <a:defRPr/>
            </a:pPr>
            <a:r>
              <a:rPr lang="en-US" altLang="zh-CN" sz="1600" dirty="0">
                <a:latin typeface="+mn-ea"/>
                <a:ea typeface="+mn-ea"/>
              </a:rPr>
              <a:t>6.</a:t>
            </a:r>
            <a:r>
              <a:rPr lang="zh-CN" altLang="en-US" sz="1600" dirty="0">
                <a:latin typeface="+mn-ea"/>
                <a:ea typeface="+mn-ea"/>
              </a:rPr>
              <a:t>对账</a:t>
            </a:r>
          </a:p>
          <a:p>
            <a:pPr>
              <a:lnSpc>
                <a:spcPts val="1800"/>
              </a:lnSpc>
              <a:spcAft>
                <a:spcPts val="600"/>
              </a:spcAft>
              <a:defRPr/>
            </a:pPr>
            <a:r>
              <a:rPr lang="en-US" altLang="zh-CN" sz="1600" dirty="0">
                <a:latin typeface="+mn-ea"/>
                <a:ea typeface="+mn-ea"/>
              </a:rPr>
              <a:t>7.</a:t>
            </a:r>
            <a:r>
              <a:rPr lang="zh-CN" altLang="en-US" sz="1600" dirty="0">
                <a:latin typeface="+mn-ea"/>
                <a:ea typeface="+mn-ea"/>
              </a:rPr>
              <a:t>库存分析</a:t>
            </a:r>
          </a:p>
        </p:txBody>
      </p:sp>
      <p:grpSp>
        <p:nvGrpSpPr>
          <p:cNvPr id="9223" name="组合 28"/>
          <p:cNvGrpSpPr>
            <a:grpSpLocks/>
          </p:cNvGrpSpPr>
          <p:nvPr/>
        </p:nvGrpSpPr>
        <p:grpSpPr bwMode="auto">
          <a:xfrm>
            <a:off x="6019800" y="838200"/>
            <a:ext cx="1979613" cy="5791200"/>
            <a:chOff x="2556400" y="3068943"/>
            <a:chExt cx="1418371" cy="3174109"/>
          </a:xfrm>
        </p:grpSpPr>
        <p:sp>
          <p:nvSpPr>
            <p:cNvPr id="21" name="Rectangle 12"/>
            <p:cNvSpPr>
              <a:spLocks noChangeArrowheads="1"/>
            </p:cNvSpPr>
            <p:nvPr/>
          </p:nvSpPr>
          <p:spPr bwMode="auto">
            <a:xfrm>
              <a:off x="2556400" y="3481368"/>
              <a:ext cx="1418371" cy="2761684"/>
            </a:xfrm>
            <a:prstGeom prst="rect">
              <a:avLst/>
            </a:prstGeom>
            <a:noFill/>
            <a:ln w="22225" algn="ctr">
              <a:solidFill>
                <a:srgbClr val="FF9900"/>
              </a:solidFill>
              <a:miter lim="800000"/>
              <a:headEnd/>
              <a:tailEnd/>
            </a:ln>
          </p:spPr>
          <p:txBody>
            <a:bodyPr lIns="180000" tIns="0" rIns="0" bIns="0"/>
            <a:lstStyle/>
            <a:p>
              <a:pPr>
                <a:spcBef>
                  <a:spcPts val="600"/>
                </a:spcBef>
                <a:defRPr/>
              </a:pPr>
              <a:endParaRPr lang="zh-CN" altLang="en-US" sz="1400" dirty="0">
                <a:effectLst>
                  <a:outerShdw blurRad="38100" dist="38100" dir="2700000" algn="tl">
                    <a:srgbClr val="C0C0C0"/>
                  </a:outerShdw>
                </a:effectLst>
                <a:latin typeface="+mn-ea"/>
                <a:ea typeface="+mn-ea"/>
              </a:endParaRPr>
            </a:p>
          </p:txBody>
        </p:sp>
        <p:sp>
          <p:nvSpPr>
            <p:cNvPr id="23" name="Text Box 19"/>
            <p:cNvSpPr txBox="1">
              <a:spLocks noChangeArrowheads="1"/>
            </p:cNvSpPr>
            <p:nvPr/>
          </p:nvSpPr>
          <p:spPr bwMode="auto">
            <a:xfrm>
              <a:off x="2556400" y="3068943"/>
              <a:ext cx="1418371" cy="370661"/>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solidFill>
                    <a:schemeClr val="bg1"/>
                  </a:solidFill>
                  <a:latin typeface="+mn-ea"/>
                  <a:ea typeface="+mn-ea"/>
                </a:rPr>
                <a:t>  仓管员</a:t>
              </a:r>
            </a:p>
          </p:txBody>
        </p:sp>
      </p:grpSp>
      <p:sp>
        <p:nvSpPr>
          <p:cNvPr id="26" name="矩形 17"/>
          <p:cNvSpPr>
            <a:spLocks noChangeArrowheads="1"/>
          </p:cNvSpPr>
          <p:nvPr/>
        </p:nvSpPr>
        <p:spPr bwMode="auto">
          <a:xfrm>
            <a:off x="6019800" y="1752600"/>
            <a:ext cx="1905000" cy="2786063"/>
          </a:xfrm>
          <a:prstGeom prst="rect">
            <a:avLst/>
          </a:prstGeom>
          <a:noFill/>
          <a:ln w="9525">
            <a:noFill/>
            <a:miter lim="800000"/>
            <a:headEnd/>
            <a:tailEnd/>
          </a:ln>
        </p:spPr>
        <p:txBody>
          <a:bodyPr>
            <a:spAutoFit/>
          </a:bodyPr>
          <a:lstStyle/>
          <a:p>
            <a:pPr>
              <a:lnSpc>
                <a:spcPts val="1800"/>
              </a:lnSpc>
              <a:spcAft>
                <a:spcPts val="600"/>
              </a:spcAft>
              <a:defRPr/>
            </a:pPr>
            <a:r>
              <a:rPr lang="en-US" altLang="zh-CN" sz="1600" dirty="0">
                <a:latin typeface="+mn-ea"/>
                <a:ea typeface="+mn-ea"/>
              </a:rPr>
              <a:t>1. </a:t>
            </a:r>
            <a:r>
              <a:rPr lang="zh-CN" altLang="en-US" sz="1600" dirty="0">
                <a:latin typeface="+mn-ea"/>
                <a:ea typeface="+mn-ea"/>
              </a:rPr>
              <a:t>填写物料出入库单据，办理物料出入库手续</a:t>
            </a:r>
          </a:p>
          <a:p>
            <a:pPr>
              <a:lnSpc>
                <a:spcPts val="1800"/>
              </a:lnSpc>
              <a:spcAft>
                <a:spcPts val="600"/>
              </a:spcAft>
              <a:defRPr/>
            </a:pPr>
            <a:r>
              <a:rPr lang="en-US" altLang="zh-CN" sz="1600" dirty="0">
                <a:latin typeface="+mn-ea"/>
                <a:ea typeface="+mn-ea"/>
              </a:rPr>
              <a:t>2. </a:t>
            </a:r>
            <a:r>
              <a:rPr lang="zh-CN" altLang="en-US" sz="1600" dirty="0">
                <a:latin typeface="+mn-ea"/>
                <a:ea typeface="+mn-ea"/>
              </a:rPr>
              <a:t>填写物料卡</a:t>
            </a:r>
          </a:p>
          <a:p>
            <a:pPr>
              <a:lnSpc>
                <a:spcPts val="1800"/>
              </a:lnSpc>
              <a:spcAft>
                <a:spcPts val="600"/>
              </a:spcAft>
              <a:defRPr/>
            </a:pPr>
            <a:r>
              <a:rPr lang="en-US" altLang="zh-CN" sz="1600" dirty="0">
                <a:latin typeface="+mn-ea"/>
                <a:ea typeface="+mn-ea"/>
              </a:rPr>
              <a:t>3. </a:t>
            </a:r>
            <a:r>
              <a:rPr lang="zh-CN" altLang="en-US" sz="1600" dirty="0">
                <a:latin typeface="+mn-ea"/>
                <a:ea typeface="+mn-ea"/>
              </a:rPr>
              <a:t>负责原料的质检，出具质检报告</a:t>
            </a:r>
          </a:p>
          <a:p>
            <a:pPr>
              <a:lnSpc>
                <a:spcPts val="1800"/>
              </a:lnSpc>
              <a:spcAft>
                <a:spcPts val="600"/>
              </a:spcAft>
              <a:defRPr/>
            </a:pPr>
            <a:r>
              <a:rPr lang="en-US" altLang="zh-CN" sz="1600" dirty="0">
                <a:latin typeface="+mn-ea"/>
                <a:ea typeface="+mn-ea"/>
              </a:rPr>
              <a:t>4. </a:t>
            </a:r>
            <a:r>
              <a:rPr lang="zh-CN" altLang="en-US" sz="1600" dirty="0">
                <a:latin typeface="+mn-ea"/>
                <a:ea typeface="+mn-ea"/>
              </a:rPr>
              <a:t>办理销售出库</a:t>
            </a:r>
          </a:p>
          <a:p>
            <a:pPr>
              <a:lnSpc>
                <a:spcPts val="1800"/>
              </a:lnSpc>
              <a:spcAft>
                <a:spcPts val="600"/>
              </a:spcAft>
              <a:defRPr/>
            </a:pPr>
            <a:r>
              <a:rPr lang="en-US" altLang="zh-CN" sz="1600" dirty="0">
                <a:latin typeface="+mn-ea"/>
                <a:ea typeface="+mn-ea"/>
              </a:rPr>
              <a:t>5. </a:t>
            </a:r>
            <a:r>
              <a:rPr lang="zh-CN" altLang="en-US" sz="1600" dirty="0">
                <a:latin typeface="+mn-ea"/>
                <a:ea typeface="+mn-ea"/>
              </a:rPr>
              <a:t>仓库盘点</a:t>
            </a:r>
          </a:p>
          <a:p>
            <a:pPr>
              <a:lnSpc>
                <a:spcPts val="1800"/>
              </a:lnSpc>
              <a:spcAft>
                <a:spcPts val="600"/>
              </a:spcAft>
              <a:defRPr/>
            </a:pPr>
            <a:r>
              <a:rPr lang="en-US" altLang="zh-CN" sz="1600" dirty="0">
                <a:latin typeface="+mn-ea"/>
                <a:ea typeface="+mn-ea"/>
              </a:rPr>
              <a:t>6. </a:t>
            </a:r>
            <a:r>
              <a:rPr lang="zh-CN" altLang="en-US" sz="1600" dirty="0">
                <a:latin typeface="+mn-ea"/>
                <a:ea typeface="+mn-ea"/>
              </a:rPr>
              <a:t>监控库存变化、及时补充库存</a:t>
            </a:r>
          </a:p>
        </p:txBody>
      </p:sp>
    </p:spTree>
    <p:extLst>
      <p:ext uri="{BB962C8B-B14F-4D97-AF65-F5344CB8AC3E}">
        <p14:creationId xmlns:p14="http://schemas.microsoft.com/office/powerpoint/2010/main" val="69350897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生产主管（</a:t>
            </a:r>
            <a:r>
              <a:rPr lang="en-US" altLang="zh-CN" sz="3200" b="1">
                <a:solidFill>
                  <a:srgbClr val="C00000"/>
                </a:solidFill>
                <a:latin typeface="微软雅黑" pitchFamily="34" charset="-122"/>
                <a:ea typeface="微软雅黑" pitchFamily="34" charset="-122"/>
              </a:rPr>
              <a:t>2</a:t>
            </a:r>
            <a:r>
              <a:rPr lang="zh-CN" altLang="en-US" sz="3200" b="1">
                <a:solidFill>
                  <a:srgbClr val="C00000"/>
                </a:solidFill>
                <a:latin typeface="微软雅黑" pitchFamily="34" charset="-122"/>
                <a:ea typeface="微软雅黑" pitchFamily="34" charset="-122"/>
              </a:rPr>
              <a:t>）</a:t>
            </a:r>
          </a:p>
        </p:txBody>
      </p:sp>
      <p:grpSp>
        <p:nvGrpSpPr>
          <p:cNvPr id="10243" name="组合 28"/>
          <p:cNvGrpSpPr>
            <a:grpSpLocks/>
          </p:cNvGrpSpPr>
          <p:nvPr/>
        </p:nvGrpSpPr>
        <p:grpSpPr bwMode="auto">
          <a:xfrm>
            <a:off x="1368426" y="1066801"/>
            <a:ext cx="2133600" cy="4800600"/>
            <a:chOff x="2556400" y="3023655"/>
            <a:chExt cx="1353654" cy="2853153"/>
          </a:xfrm>
        </p:grpSpPr>
        <p:sp>
          <p:nvSpPr>
            <p:cNvPr id="14" name="Rectangle 12"/>
            <p:cNvSpPr>
              <a:spLocks noChangeArrowheads="1"/>
            </p:cNvSpPr>
            <p:nvPr/>
          </p:nvSpPr>
          <p:spPr bwMode="auto">
            <a:xfrm>
              <a:off x="2556400" y="3679390"/>
              <a:ext cx="1351640" cy="2197418"/>
            </a:xfrm>
            <a:prstGeom prst="rect">
              <a:avLst/>
            </a:prstGeom>
            <a:noFill/>
            <a:ln w="22225" algn="ctr">
              <a:solidFill>
                <a:srgbClr val="FF9900"/>
              </a:solidFill>
              <a:miter lim="800000"/>
              <a:headEnd/>
              <a:tailEnd/>
            </a:ln>
          </p:spPr>
          <p:txBody>
            <a:bodyPr lIns="180000" tIns="0" rIns="0" bIns="0"/>
            <a:lstStyle/>
            <a:p>
              <a:pPr>
                <a:lnSpc>
                  <a:spcPts val="2000"/>
                </a:lnSpc>
                <a:defRPr/>
              </a:pPr>
              <a:endParaRPr lang="zh-CN" altLang="en-US" sz="1400" dirty="0">
                <a:effectLst>
                  <a:outerShdw blurRad="38100" dist="38100" dir="2700000" algn="tl">
                    <a:srgbClr val="C0C0C0"/>
                  </a:outerShdw>
                </a:effectLst>
              </a:endParaRPr>
            </a:p>
          </p:txBody>
        </p:sp>
        <p:sp>
          <p:nvSpPr>
            <p:cNvPr id="16" name="Text Box 19"/>
            <p:cNvSpPr txBox="1">
              <a:spLocks noChangeArrowheads="1"/>
            </p:cNvSpPr>
            <p:nvPr/>
          </p:nvSpPr>
          <p:spPr bwMode="auto">
            <a:xfrm>
              <a:off x="2556400" y="3023655"/>
              <a:ext cx="1353654" cy="550063"/>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solidFill>
                    <a:schemeClr val="bg1"/>
                  </a:solidFill>
                  <a:latin typeface="+mn-ea"/>
                  <a:ea typeface="+mn-ea"/>
                </a:rPr>
                <a:t>采购部经理</a:t>
              </a:r>
            </a:p>
          </p:txBody>
        </p:sp>
      </p:grpSp>
      <p:sp>
        <p:nvSpPr>
          <p:cNvPr id="17" name="矩形 14"/>
          <p:cNvSpPr>
            <a:spLocks noChangeArrowheads="1"/>
          </p:cNvSpPr>
          <p:nvPr/>
        </p:nvSpPr>
        <p:spPr bwMode="auto">
          <a:xfrm>
            <a:off x="1351316" y="2438426"/>
            <a:ext cx="2133600" cy="2913063"/>
          </a:xfrm>
          <a:prstGeom prst="rect">
            <a:avLst/>
          </a:prstGeom>
          <a:noFill/>
          <a:ln w="9525">
            <a:noFill/>
            <a:miter lim="800000"/>
            <a:headEnd/>
            <a:tailEnd/>
          </a:ln>
        </p:spPr>
        <p:txBody>
          <a:bodyPr>
            <a:spAutoFit/>
          </a:bodyPr>
          <a:lstStyle/>
          <a:p>
            <a:pPr algn="ctr">
              <a:lnSpc>
                <a:spcPts val="1900"/>
              </a:lnSpc>
              <a:spcAft>
                <a:spcPts val="600"/>
              </a:spcAft>
              <a:defRPr/>
            </a:pPr>
            <a:r>
              <a:rPr lang="en-US" altLang="zh-CN" sz="1400" dirty="0"/>
              <a:t>1. </a:t>
            </a:r>
            <a:r>
              <a:rPr lang="zh-CN" altLang="en-US" sz="1400" dirty="0"/>
              <a:t>制定采购计划，保证满足经营活动的需要</a:t>
            </a:r>
          </a:p>
          <a:p>
            <a:pPr algn="ctr">
              <a:lnSpc>
                <a:spcPts val="1900"/>
              </a:lnSpc>
              <a:spcAft>
                <a:spcPts val="600"/>
              </a:spcAft>
              <a:defRPr/>
            </a:pPr>
            <a:r>
              <a:rPr lang="en-US" altLang="zh-CN" sz="1400" dirty="0"/>
              <a:t>2. </a:t>
            </a:r>
            <a:r>
              <a:rPr lang="zh-CN" altLang="en-US" sz="1400" dirty="0"/>
              <a:t>供应商开发、评估与管理</a:t>
            </a:r>
          </a:p>
          <a:p>
            <a:pPr algn="ctr">
              <a:lnSpc>
                <a:spcPts val="1900"/>
              </a:lnSpc>
              <a:spcAft>
                <a:spcPts val="600"/>
              </a:spcAft>
              <a:defRPr/>
            </a:pPr>
            <a:r>
              <a:rPr lang="en-US" altLang="zh-CN" sz="1400" dirty="0"/>
              <a:t>3. </a:t>
            </a:r>
            <a:r>
              <a:rPr lang="zh-CN" altLang="en-US" sz="1400" dirty="0"/>
              <a:t>采购物流、资金流、信息流的管理</a:t>
            </a:r>
          </a:p>
          <a:p>
            <a:pPr algn="ctr">
              <a:lnSpc>
                <a:spcPts val="1900"/>
              </a:lnSpc>
              <a:spcAft>
                <a:spcPts val="600"/>
              </a:spcAft>
              <a:defRPr/>
            </a:pPr>
            <a:r>
              <a:rPr lang="en-US" altLang="zh-CN" sz="1400" dirty="0"/>
              <a:t>4. </a:t>
            </a:r>
            <a:r>
              <a:rPr lang="zh-CN" altLang="en-US" sz="1400" dirty="0"/>
              <a:t>制定、审核、签署与监督执行采购合同</a:t>
            </a:r>
          </a:p>
          <a:p>
            <a:pPr algn="ctr">
              <a:lnSpc>
                <a:spcPts val="1900"/>
              </a:lnSpc>
              <a:spcAft>
                <a:spcPts val="600"/>
              </a:spcAft>
              <a:defRPr/>
            </a:pPr>
            <a:r>
              <a:rPr lang="en-US" altLang="zh-CN" sz="1400" dirty="0"/>
              <a:t>5. </a:t>
            </a:r>
            <a:r>
              <a:rPr lang="zh-CN" altLang="en-US" sz="1400" dirty="0"/>
              <a:t>控制采购成本和费用</a:t>
            </a:r>
          </a:p>
          <a:p>
            <a:pPr algn="ctr">
              <a:lnSpc>
                <a:spcPts val="1900"/>
              </a:lnSpc>
              <a:spcAft>
                <a:spcPts val="600"/>
              </a:spcAft>
              <a:defRPr/>
            </a:pPr>
            <a:r>
              <a:rPr lang="en-US" altLang="zh-CN" sz="1400" dirty="0"/>
              <a:t>6. </a:t>
            </a:r>
            <a:r>
              <a:rPr lang="zh-CN" altLang="en-US" sz="1400" dirty="0"/>
              <a:t>日常费用报销</a:t>
            </a:r>
            <a:endParaRPr lang="zh-CN" altLang="en-US" sz="1400" dirty="0">
              <a:effectLst>
                <a:outerShdw blurRad="38100" dist="38100" dir="2700000" algn="tl">
                  <a:srgbClr val="C0C0C0"/>
                </a:outerShdw>
              </a:effectLst>
            </a:endParaRPr>
          </a:p>
        </p:txBody>
      </p:sp>
      <p:grpSp>
        <p:nvGrpSpPr>
          <p:cNvPr id="2" name="组合 1"/>
          <p:cNvGrpSpPr/>
          <p:nvPr/>
        </p:nvGrpSpPr>
        <p:grpSpPr>
          <a:xfrm>
            <a:off x="5199063" y="1076189"/>
            <a:ext cx="2057400" cy="4876800"/>
            <a:chOff x="3048000" y="1066800"/>
            <a:chExt cx="2057400" cy="4876800"/>
          </a:xfrm>
        </p:grpSpPr>
        <p:sp>
          <p:nvSpPr>
            <p:cNvPr id="10245" name="Rectangle 12"/>
            <p:cNvSpPr>
              <a:spLocks noChangeArrowheads="1"/>
            </p:cNvSpPr>
            <p:nvPr/>
          </p:nvSpPr>
          <p:spPr bwMode="auto">
            <a:xfrm>
              <a:off x="3048000" y="2133600"/>
              <a:ext cx="2057400" cy="3810000"/>
            </a:xfrm>
            <a:prstGeom prst="rect">
              <a:avLst/>
            </a:prstGeom>
            <a:noFill/>
            <a:ln w="22225" algn="ctr">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lIns="180000" tIns="0" rIns="0" bIns="0"/>
            <a:lstStyle/>
            <a:p>
              <a:pPr>
                <a:lnSpc>
                  <a:spcPts val="1800"/>
                </a:lnSpc>
                <a:spcAft>
                  <a:spcPts val="600"/>
                </a:spcAft>
              </a:pPr>
              <a:r>
                <a:rPr lang="en-US" altLang="zh-CN" sz="1400" dirty="0"/>
                <a:t>1.</a:t>
              </a:r>
              <a:r>
                <a:rPr lang="zh-CN" altLang="en-US" sz="1400" dirty="0"/>
                <a:t>根据生产计划和安全库存，编制物料采购计划</a:t>
              </a:r>
            </a:p>
            <a:p>
              <a:pPr>
                <a:lnSpc>
                  <a:spcPts val="1800"/>
                </a:lnSpc>
                <a:spcAft>
                  <a:spcPts val="600"/>
                </a:spcAft>
              </a:pPr>
              <a:r>
                <a:rPr lang="en-US" altLang="zh-CN" sz="1400" dirty="0"/>
                <a:t>2.</a:t>
              </a:r>
              <a:r>
                <a:rPr lang="zh-CN" altLang="en-US" sz="1400" dirty="0"/>
                <a:t>询价、议价，与供应商接触并谈判； </a:t>
              </a:r>
            </a:p>
            <a:p>
              <a:pPr>
                <a:lnSpc>
                  <a:spcPts val="1800"/>
                </a:lnSpc>
                <a:spcAft>
                  <a:spcPts val="600"/>
                </a:spcAft>
              </a:pPr>
              <a:r>
                <a:rPr lang="en-US" altLang="zh-CN" sz="1400" dirty="0"/>
                <a:t>3.</a:t>
              </a:r>
              <a:r>
                <a:rPr lang="zh-CN" altLang="en-US" sz="1400" dirty="0"/>
                <a:t>起草并签订采购合同</a:t>
              </a:r>
            </a:p>
            <a:p>
              <a:pPr>
                <a:lnSpc>
                  <a:spcPts val="1800"/>
                </a:lnSpc>
                <a:spcAft>
                  <a:spcPts val="600"/>
                </a:spcAft>
              </a:pPr>
              <a:r>
                <a:rPr lang="en-US" altLang="zh-CN" sz="1400" dirty="0"/>
                <a:t>4.</a:t>
              </a:r>
              <a:r>
                <a:rPr lang="zh-CN" altLang="en-US" sz="1400" dirty="0"/>
                <a:t>根据计划下达采购订单</a:t>
              </a:r>
            </a:p>
            <a:p>
              <a:pPr>
                <a:lnSpc>
                  <a:spcPts val="1800"/>
                </a:lnSpc>
                <a:spcAft>
                  <a:spcPts val="600"/>
                </a:spcAft>
              </a:pPr>
              <a:r>
                <a:rPr lang="en-US" altLang="zh-CN" sz="1400" dirty="0"/>
                <a:t>5.</a:t>
              </a:r>
              <a:r>
                <a:rPr lang="zh-CN" altLang="en-US" sz="1400" dirty="0"/>
                <a:t>协助仓储部办理采购货物的入库</a:t>
              </a:r>
            </a:p>
            <a:p>
              <a:pPr>
                <a:lnSpc>
                  <a:spcPts val="1800"/>
                </a:lnSpc>
                <a:spcAft>
                  <a:spcPts val="600"/>
                </a:spcAft>
              </a:pPr>
              <a:r>
                <a:rPr lang="en-US" altLang="zh-CN" sz="1400" dirty="0"/>
                <a:t>6.</a:t>
              </a:r>
              <a:r>
                <a:rPr lang="zh-CN" altLang="en-US" sz="1400" dirty="0"/>
                <a:t>跟踪采购订单执行情况</a:t>
              </a:r>
            </a:p>
            <a:p>
              <a:pPr>
                <a:lnSpc>
                  <a:spcPts val="1800"/>
                </a:lnSpc>
                <a:spcAft>
                  <a:spcPts val="600"/>
                </a:spcAft>
              </a:pPr>
              <a:r>
                <a:rPr lang="en-US" altLang="zh-CN" sz="1400" dirty="0"/>
                <a:t>7.</a:t>
              </a:r>
              <a:r>
                <a:rPr lang="zh-CN" altLang="en-US" sz="1400" dirty="0"/>
                <a:t>负责建立供应商档案并及时更新</a:t>
              </a:r>
            </a:p>
          </p:txBody>
        </p:sp>
        <p:sp>
          <p:nvSpPr>
            <p:cNvPr id="21" name="Text Box 19"/>
            <p:cNvSpPr txBox="1">
              <a:spLocks noChangeArrowheads="1"/>
            </p:cNvSpPr>
            <p:nvPr/>
          </p:nvSpPr>
          <p:spPr bwMode="auto">
            <a:xfrm>
              <a:off x="3048000" y="1066800"/>
              <a:ext cx="2057400" cy="928688"/>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采购员</a:t>
              </a:r>
            </a:p>
          </p:txBody>
        </p:sp>
      </p:grpSp>
    </p:spTree>
    <p:extLst>
      <p:ext uri="{BB962C8B-B14F-4D97-AF65-F5344CB8AC3E}">
        <p14:creationId xmlns:p14="http://schemas.microsoft.com/office/powerpoint/2010/main" val="408087765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财务部经理</a:t>
            </a:r>
          </a:p>
        </p:txBody>
      </p:sp>
      <p:grpSp>
        <p:nvGrpSpPr>
          <p:cNvPr id="11267" name="组合 28"/>
          <p:cNvGrpSpPr>
            <a:grpSpLocks/>
          </p:cNvGrpSpPr>
          <p:nvPr/>
        </p:nvGrpSpPr>
        <p:grpSpPr bwMode="auto">
          <a:xfrm>
            <a:off x="2341563" y="762000"/>
            <a:ext cx="3886200" cy="5867400"/>
            <a:chOff x="2617803" y="3068943"/>
            <a:chExt cx="1353534" cy="2994944"/>
          </a:xfrm>
        </p:grpSpPr>
        <p:sp>
          <p:nvSpPr>
            <p:cNvPr id="13" name="Rectangle 12"/>
            <p:cNvSpPr>
              <a:spLocks noChangeArrowheads="1"/>
            </p:cNvSpPr>
            <p:nvPr/>
          </p:nvSpPr>
          <p:spPr bwMode="auto">
            <a:xfrm>
              <a:off x="2617803" y="3504085"/>
              <a:ext cx="1353534" cy="2559802"/>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600" dirty="0">
                  <a:latin typeface="+mn-ea"/>
                  <a:ea typeface="+mn-ea"/>
                </a:rPr>
                <a:t>1. </a:t>
              </a:r>
              <a:r>
                <a:rPr lang="zh-CN" altLang="zh-CN" sz="1600" dirty="0">
                  <a:latin typeface="+mn-ea"/>
                  <a:ea typeface="+mn-ea"/>
                </a:rPr>
                <a:t>根据企业实际情况，编制企业财务管理制度，制定部门工作目标；</a:t>
              </a:r>
            </a:p>
            <a:p>
              <a:pPr>
                <a:spcBef>
                  <a:spcPts val="600"/>
                </a:spcBef>
                <a:defRPr/>
              </a:pPr>
              <a:r>
                <a:rPr lang="en-US" altLang="zh-CN" sz="1600" dirty="0">
                  <a:latin typeface="+mn-ea"/>
                  <a:ea typeface="+mn-ea"/>
                </a:rPr>
                <a:t>2. </a:t>
              </a:r>
              <a:r>
                <a:rPr lang="zh-CN" altLang="zh-CN" sz="1600" dirty="0">
                  <a:latin typeface="+mn-ea"/>
                  <a:ea typeface="+mn-ea"/>
                </a:rPr>
                <a:t>全面负责企业的财务会计工作；</a:t>
              </a:r>
            </a:p>
            <a:p>
              <a:pPr>
                <a:spcBef>
                  <a:spcPts val="600"/>
                </a:spcBef>
                <a:defRPr/>
              </a:pPr>
              <a:r>
                <a:rPr lang="en-US" altLang="zh-CN" sz="1600" dirty="0">
                  <a:latin typeface="+mn-ea"/>
                  <a:ea typeface="+mn-ea"/>
                </a:rPr>
                <a:t>3. </a:t>
              </a:r>
              <a:r>
                <a:rPr lang="zh-CN" altLang="zh-CN" sz="1600" dirty="0">
                  <a:latin typeface="+mn-ea"/>
                  <a:ea typeface="+mn-ea"/>
                </a:rPr>
                <a:t>审核原始票据，保证支出合理、合法；</a:t>
              </a:r>
            </a:p>
            <a:p>
              <a:pPr>
                <a:spcBef>
                  <a:spcPts val="600"/>
                </a:spcBef>
                <a:defRPr/>
              </a:pPr>
              <a:r>
                <a:rPr lang="en-US" altLang="zh-CN" sz="1600" dirty="0">
                  <a:latin typeface="+mn-ea"/>
                  <a:ea typeface="+mn-ea"/>
                </a:rPr>
                <a:t>4. </a:t>
              </a:r>
              <a:r>
                <a:rPr lang="zh-CN" altLang="zh-CN" sz="1600" dirty="0">
                  <a:latin typeface="+mn-ea"/>
                  <a:ea typeface="+mn-ea"/>
                </a:rPr>
                <a:t>审核记账凭证；</a:t>
              </a:r>
            </a:p>
            <a:p>
              <a:pPr>
                <a:spcBef>
                  <a:spcPts val="600"/>
                </a:spcBef>
                <a:defRPr/>
              </a:pPr>
              <a:r>
                <a:rPr lang="en-US" altLang="zh-CN" sz="1600" dirty="0">
                  <a:latin typeface="+mn-ea"/>
                  <a:ea typeface="+mn-ea"/>
                </a:rPr>
                <a:t>5. </a:t>
              </a:r>
              <a:r>
                <a:rPr lang="zh-CN" altLang="zh-CN" sz="1600" dirty="0">
                  <a:latin typeface="+mn-ea"/>
                  <a:ea typeface="+mn-ea"/>
                </a:rPr>
                <a:t>登记总账；</a:t>
              </a:r>
            </a:p>
            <a:p>
              <a:pPr>
                <a:spcBef>
                  <a:spcPts val="600"/>
                </a:spcBef>
                <a:defRPr/>
              </a:pPr>
              <a:r>
                <a:rPr lang="en-US" altLang="zh-CN" sz="1600" dirty="0">
                  <a:latin typeface="+mn-ea"/>
                  <a:ea typeface="+mn-ea"/>
                </a:rPr>
                <a:t>6</a:t>
              </a:r>
              <a:r>
                <a:rPr lang="zh-CN" altLang="zh-CN" sz="1600" dirty="0">
                  <a:latin typeface="+mn-ea"/>
                  <a:ea typeface="+mn-ea"/>
                </a:rPr>
                <a:t>．编制科目汇总表和财务报表；</a:t>
              </a:r>
            </a:p>
            <a:p>
              <a:pPr>
                <a:spcBef>
                  <a:spcPts val="600"/>
                </a:spcBef>
                <a:defRPr/>
              </a:pPr>
              <a:r>
                <a:rPr lang="en-US" altLang="zh-CN" sz="1600" dirty="0">
                  <a:latin typeface="+mn-ea"/>
                  <a:ea typeface="+mn-ea"/>
                </a:rPr>
                <a:t>7. </a:t>
              </a:r>
              <a:r>
                <a:rPr lang="zh-CN" altLang="zh-CN" sz="1600" dirty="0">
                  <a:latin typeface="+mn-ea"/>
                  <a:ea typeface="+mn-ea"/>
                </a:rPr>
                <a:t>结合经营状况，定期进行经营分析和财务公司； </a:t>
              </a:r>
            </a:p>
            <a:p>
              <a:pPr>
                <a:spcBef>
                  <a:spcPts val="600"/>
                </a:spcBef>
                <a:defRPr/>
              </a:pPr>
              <a:r>
                <a:rPr lang="en-US" altLang="zh-CN" sz="1600" dirty="0">
                  <a:latin typeface="+mn-ea"/>
                  <a:ea typeface="+mn-ea"/>
                </a:rPr>
                <a:t>8. </a:t>
              </a:r>
              <a:r>
                <a:rPr lang="zh-CN" altLang="zh-CN" sz="1600" dirty="0">
                  <a:latin typeface="+mn-ea"/>
                  <a:ea typeface="+mn-ea"/>
                </a:rPr>
                <a:t>分析检查企业财务收支，合理筹集企业资金，确保企业资金安全；</a:t>
              </a:r>
            </a:p>
            <a:p>
              <a:pPr>
                <a:spcBef>
                  <a:spcPts val="600"/>
                </a:spcBef>
                <a:defRPr/>
              </a:pPr>
              <a:r>
                <a:rPr lang="en-US" altLang="zh-CN" sz="1600" dirty="0">
                  <a:latin typeface="+mn-ea"/>
                  <a:ea typeface="+mn-ea"/>
                </a:rPr>
                <a:t>9. </a:t>
              </a:r>
              <a:r>
                <a:rPr lang="zh-CN" altLang="zh-CN" sz="1600" dirty="0">
                  <a:latin typeface="+mn-ea"/>
                  <a:ea typeface="+mn-ea"/>
                </a:rPr>
                <a:t>负责企业预算制定与监控；</a:t>
              </a:r>
            </a:p>
            <a:p>
              <a:pPr>
                <a:spcBef>
                  <a:spcPts val="600"/>
                </a:spcBef>
                <a:defRPr/>
              </a:pPr>
              <a:r>
                <a:rPr lang="en-US" altLang="zh-CN" sz="1600" dirty="0">
                  <a:latin typeface="+mn-ea"/>
                  <a:ea typeface="+mn-ea"/>
                </a:rPr>
                <a:t>10. </a:t>
              </a:r>
              <a:r>
                <a:rPr lang="zh-CN" altLang="zh-CN" sz="1600" dirty="0">
                  <a:latin typeface="+mn-ea"/>
                  <a:ea typeface="+mn-ea"/>
                </a:rPr>
                <a:t>组织年终决算和年审事务；</a:t>
              </a:r>
            </a:p>
            <a:p>
              <a:pPr>
                <a:spcBef>
                  <a:spcPts val="600"/>
                </a:spcBef>
                <a:defRPr/>
              </a:pPr>
              <a:r>
                <a:rPr lang="en-US" altLang="zh-CN" sz="1600" dirty="0">
                  <a:latin typeface="+mn-ea"/>
                  <a:ea typeface="+mn-ea"/>
                </a:rPr>
                <a:t>11. </a:t>
              </a:r>
              <a:r>
                <a:rPr lang="zh-CN" altLang="zh-CN" sz="1600" dirty="0">
                  <a:latin typeface="+mn-ea"/>
                  <a:ea typeface="+mn-ea"/>
                </a:rPr>
                <a:t>保证按时纳税，按照国家税法和其他规定，严格审查应交税费，督促有关岗位人员及时办理手续；</a:t>
              </a:r>
            </a:p>
            <a:p>
              <a:pPr>
                <a:spcBef>
                  <a:spcPts val="600"/>
                </a:spcBef>
                <a:defRPr/>
              </a:pPr>
              <a:r>
                <a:rPr lang="en-US" altLang="zh-CN" sz="1600" dirty="0">
                  <a:latin typeface="+mn-ea"/>
                  <a:ea typeface="+mn-ea"/>
                </a:rPr>
                <a:t>12. </a:t>
              </a:r>
              <a:r>
                <a:rPr lang="zh-CN" altLang="zh-CN" sz="1600" dirty="0">
                  <a:latin typeface="+mn-ea"/>
                  <a:ea typeface="+mn-ea"/>
                </a:rPr>
                <a:t>积极完成领导交给的各项临时工作。</a:t>
              </a:r>
            </a:p>
            <a:p>
              <a:pPr>
                <a:spcBef>
                  <a:spcPts val="300"/>
                </a:spcBef>
                <a:defRPr/>
              </a:pPr>
              <a:endParaRPr lang="zh-CN" altLang="en-US" sz="1400" dirty="0">
                <a:effectLst>
                  <a:outerShdw blurRad="38100" dist="38100" dir="2700000" algn="tl">
                    <a:srgbClr val="C0C0C0"/>
                  </a:outerShdw>
                </a:effectLst>
                <a:latin typeface="+mn-ea"/>
                <a:ea typeface="+mn-ea"/>
              </a:endParaRPr>
            </a:p>
          </p:txBody>
        </p:sp>
        <p:sp>
          <p:nvSpPr>
            <p:cNvPr id="14" name="Text Box 19"/>
            <p:cNvSpPr txBox="1">
              <a:spLocks noChangeArrowheads="1"/>
            </p:cNvSpPr>
            <p:nvPr/>
          </p:nvSpPr>
          <p:spPr bwMode="auto">
            <a:xfrm>
              <a:off x="2617803" y="3068943"/>
              <a:ext cx="1353534" cy="386523"/>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财务部经理</a:t>
              </a:r>
            </a:p>
          </p:txBody>
        </p:sp>
      </p:grpSp>
    </p:spTree>
    <p:extLst>
      <p:ext uri="{BB962C8B-B14F-4D97-AF65-F5344CB8AC3E}">
        <p14:creationId xmlns:p14="http://schemas.microsoft.com/office/powerpoint/2010/main" val="398569960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税务会计</a:t>
            </a:r>
          </a:p>
        </p:txBody>
      </p:sp>
      <p:grpSp>
        <p:nvGrpSpPr>
          <p:cNvPr id="12291" name="组合 28"/>
          <p:cNvGrpSpPr>
            <a:grpSpLocks/>
          </p:cNvGrpSpPr>
          <p:nvPr/>
        </p:nvGrpSpPr>
        <p:grpSpPr bwMode="auto">
          <a:xfrm>
            <a:off x="457200" y="762000"/>
            <a:ext cx="3962400" cy="5257800"/>
            <a:chOff x="2617803" y="3068943"/>
            <a:chExt cx="1353534" cy="2994944"/>
          </a:xfrm>
        </p:grpSpPr>
        <p:sp>
          <p:nvSpPr>
            <p:cNvPr id="13" name="Rectangle 12"/>
            <p:cNvSpPr>
              <a:spLocks noChangeArrowheads="1"/>
            </p:cNvSpPr>
            <p:nvPr/>
          </p:nvSpPr>
          <p:spPr bwMode="auto">
            <a:xfrm>
              <a:off x="2617803" y="3503897"/>
              <a:ext cx="1353534" cy="2559990"/>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600" dirty="0">
                  <a:latin typeface="+mn-ea"/>
                  <a:ea typeface="+mn-ea"/>
                </a:rPr>
                <a:t>1. </a:t>
              </a:r>
              <a:r>
                <a:rPr lang="zh-CN" altLang="zh-CN" sz="1600" dirty="0">
                  <a:latin typeface="+mn-ea"/>
                  <a:ea typeface="+mn-ea"/>
                </a:rPr>
                <a:t>按需购买各类发票</a:t>
              </a:r>
            </a:p>
            <a:p>
              <a:pPr>
                <a:spcBef>
                  <a:spcPts val="600"/>
                </a:spcBef>
                <a:defRPr/>
              </a:pPr>
              <a:r>
                <a:rPr lang="en-US" altLang="zh-CN" sz="1600" dirty="0">
                  <a:latin typeface="+mn-ea"/>
                  <a:ea typeface="+mn-ea"/>
                </a:rPr>
                <a:t>2. </a:t>
              </a:r>
              <a:r>
                <a:rPr lang="zh-CN" altLang="zh-CN" sz="1600" dirty="0">
                  <a:latin typeface="+mn-ea"/>
                  <a:ea typeface="+mn-ea"/>
                </a:rPr>
                <a:t>严格按照税务发票的管理规定，保管好库存未使用的空白发票</a:t>
              </a:r>
            </a:p>
            <a:p>
              <a:pPr>
                <a:spcBef>
                  <a:spcPts val="600"/>
                </a:spcBef>
                <a:defRPr/>
              </a:pPr>
              <a:r>
                <a:rPr lang="en-US" altLang="zh-CN" sz="1600" dirty="0">
                  <a:latin typeface="+mn-ea"/>
                  <a:ea typeface="+mn-ea"/>
                </a:rPr>
                <a:t>3. </a:t>
              </a:r>
              <a:r>
                <a:rPr lang="zh-CN" altLang="zh-CN" sz="1600" dirty="0">
                  <a:latin typeface="+mn-ea"/>
                  <a:ea typeface="+mn-ea"/>
                </a:rPr>
                <a:t>根据业务需求，开具发票并登记</a:t>
              </a:r>
            </a:p>
            <a:p>
              <a:pPr>
                <a:spcBef>
                  <a:spcPts val="600"/>
                </a:spcBef>
                <a:defRPr/>
              </a:pPr>
              <a:r>
                <a:rPr lang="en-US" altLang="zh-CN" sz="1600" dirty="0">
                  <a:latin typeface="+mn-ea"/>
                  <a:ea typeface="+mn-ea"/>
                </a:rPr>
                <a:t>4. </a:t>
              </a:r>
              <a:r>
                <a:rPr lang="zh-CN" altLang="zh-CN" sz="1600" dirty="0">
                  <a:latin typeface="+mn-ea"/>
                  <a:ea typeface="+mn-ea"/>
                </a:rPr>
                <a:t>定期进行增值税抵扣联认证工作</a:t>
              </a:r>
            </a:p>
            <a:p>
              <a:pPr>
                <a:spcBef>
                  <a:spcPts val="600"/>
                </a:spcBef>
                <a:defRPr/>
              </a:pPr>
              <a:r>
                <a:rPr lang="en-US" altLang="zh-CN" sz="1600" dirty="0">
                  <a:latin typeface="+mn-ea"/>
                  <a:ea typeface="+mn-ea"/>
                </a:rPr>
                <a:t>5. </a:t>
              </a:r>
              <a:r>
                <a:rPr lang="zh-CN" altLang="zh-CN" sz="1600" dirty="0">
                  <a:latin typeface="+mn-ea"/>
                  <a:ea typeface="+mn-ea"/>
                </a:rPr>
                <a:t>准确计算增值税、营业税、城建税等各项税金</a:t>
              </a:r>
            </a:p>
            <a:p>
              <a:pPr>
                <a:spcBef>
                  <a:spcPts val="600"/>
                </a:spcBef>
                <a:defRPr/>
              </a:pPr>
              <a:r>
                <a:rPr lang="en-US" altLang="zh-CN" sz="1600" dirty="0">
                  <a:latin typeface="+mn-ea"/>
                  <a:ea typeface="+mn-ea"/>
                </a:rPr>
                <a:t>6. </a:t>
              </a:r>
              <a:r>
                <a:rPr lang="zh-CN" altLang="zh-CN" sz="1600" dirty="0">
                  <a:latin typeface="+mn-ea"/>
                  <a:ea typeface="+mn-ea"/>
                </a:rPr>
                <a:t>编制国地税各税种纳税申报表</a:t>
              </a:r>
            </a:p>
            <a:p>
              <a:pPr>
                <a:spcBef>
                  <a:spcPts val="600"/>
                </a:spcBef>
                <a:defRPr/>
              </a:pPr>
              <a:r>
                <a:rPr lang="en-US" altLang="zh-CN" sz="1600" dirty="0">
                  <a:latin typeface="+mn-ea"/>
                  <a:ea typeface="+mn-ea"/>
                </a:rPr>
                <a:t>7. </a:t>
              </a:r>
              <a:r>
                <a:rPr lang="zh-CN" altLang="zh-CN" sz="1600" dirty="0">
                  <a:latin typeface="+mn-ea"/>
                  <a:ea typeface="+mn-ea"/>
                </a:rPr>
                <a:t>按时申报国地税各税种及缴纳税款</a:t>
              </a:r>
            </a:p>
            <a:p>
              <a:pPr>
                <a:spcBef>
                  <a:spcPts val="600"/>
                </a:spcBef>
                <a:defRPr/>
              </a:pPr>
              <a:r>
                <a:rPr lang="en-US" altLang="zh-CN" sz="1600" dirty="0">
                  <a:latin typeface="+mn-ea"/>
                  <a:ea typeface="+mn-ea"/>
                </a:rPr>
                <a:t>8. </a:t>
              </a:r>
              <a:r>
                <a:rPr lang="zh-CN" altLang="zh-CN" sz="1600" dirty="0">
                  <a:latin typeface="+mn-ea"/>
                  <a:ea typeface="+mn-ea"/>
                </a:rPr>
                <a:t>按期整理装订纳税申报表和发票留存联及抵扣联</a:t>
              </a:r>
            </a:p>
            <a:p>
              <a:pPr>
                <a:spcBef>
                  <a:spcPts val="600"/>
                </a:spcBef>
                <a:defRPr/>
              </a:pPr>
              <a:r>
                <a:rPr lang="en-US" altLang="zh-CN" sz="1600" dirty="0">
                  <a:latin typeface="+mn-ea"/>
                  <a:ea typeface="+mn-ea"/>
                </a:rPr>
                <a:t>9. </a:t>
              </a:r>
              <a:r>
                <a:rPr lang="zh-CN" altLang="zh-CN" sz="1600" dirty="0">
                  <a:latin typeface="+mn-ea"/>
                  <a:ea typeface="+mn-ea"/>
                </a:rPr>
                <a:t>配合完成税务部门安排的各种检查以及其他工作</a:t>
              </a:r>
            </a:p>
            <a:p>
              <a:pPr>
                <a:spcBef>
                  <a:spcPts val="600"/>
                </a:spcBef>
                <a:defRPr/>
              </a:pPr>
              <a:r>
                <a:rPr lang="en-US" altLang="zh-CN" sz="1600" dirty="0">
                  <a:latin typeface="+mn-ea"/>
                  <a:ea typeface="+mn-ea"/>
                </a:rPr>
                <a:t>10. </a:t>
              </a:r>
              <a:r>
                <a:rPr lang="zh-CN" altLang="zh-CN" sz="1600" dirty="0">
                  <a:latin typeface="+mn-ea"/>
                  <a:ea typeface="+mn-ea"/>
                </a:rPr>
                <a:t>根据业务要求，办理其他涉税事项</a:t>
              </a:r>
            </a:p>
          </p:txBody>
        </p:sp>
        <p:sp>
          <p:nvSpPr>
            <p:cNvPr id="14" name="Text Box 19"/>
            <p:cNvSpPr txBox="1">
              <a:spLocks noChangeArrowheads="1"/>
            </p:cNvSpPr>
            <p:nvPr/>
          </p:nvSpPr>
          <p:spPr bwMode="auto">
            <a:xfrm>
              <a:off x="2617803" y="3068943"/>
              <a:ext cx="1353534" cy="386124"/>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税务会计</a:t>
              </a:r>
            </a:p>
          </p:txBody>
        </p:sp>
      </p:grpSp>
      <p:grpSp>
        <p:nvGrpSpPr>
          <p:cNvPr id="12292" name="组合 28"/>
          <p:cNvGrpSpPr>
            <a:grpSpLocks/>
          </p:cNvGrpSpPr>
          <p:nvPr/>
        </p:nvGrpSpPr>
        <p:grpSpPr bwMode="auto">
          <a:xfrm>
            <a:off x="4876800" y="762000"/>
            <a:ext cx="3962400" cy="5257800"/>
            <a:chOff x="2617803" y="3068943"/>
            <a:chExt cx="1353534" cy="2994944"/>
          </a:xfrm>
        </p:grpSpPr>
        <p:sp>
          <p:nvSpPr>
            <p:cNvPr id="7" name="Rectangle 12"/>
            <p:cNvSpPr>
              <a:spLocks noChangeArrowheads="1"/>
            </p:cNvSpPr>
            <p:nvPr/>
          </p:nvSpPr>
          <p:spPr bwMode="auto">
            <a:xfrm>
              <a:off x="2617803" y="3503897"/>
              <a:ext cx="1353534" cy="2559990"/>
            </a:xfrm>
            <a:prstGeom prst="rect">
              <a:avLst/>
            </a:prstGeom>
            <a:noFill/>
            <a:ln w="22225" algn="ctr">
              <a:solidFill>
                <a:srgbClr val="FF9900"/>
              </a:solidFill>
              <a:miter lim="800000"/>
              <a:headEnd/>
              <a:tailEnd/>
            </a:ln>
          </p:spPr>
          <p:txBody>
            <a:bodyPr lIns="180000" tIns="0" rIns="0" bIns="0"/>
            <a:lstStyle/>
            <a:p>
              <a:pPr>
                <a:lnSpc>
                  <a:spcPct val="150000"/>
                </a:lnSpc>
                <a:defRPr/>
              </a:pPr>
              <a:endParaRPr lang="zh-CN" altLang="en-US" sz="1400" dirty="0">
                <a:effectLst>
                  <a:outerShdw blurRad="38100" dist="38100" dir="2700000" algn="tl">
                    <a:srgbClr val="C0C0C0"/>
                  </a:outerShdw>
                </a:effectLst>
                <a:latin typeface="+mn-ea"/>
                <a:ea typeface="+mn-ea"/>
              </a:endParaRPr>
            </a:p>
          </p:txBody>
        </p:sp>
        <p:sp>
          <p:nvSpPr>
            <p:cNvPr id="8" name="Text Box 19"/>
            <p:cNvSpPr txBox="1">
              <a:spLocks noChangeArrowheads="1"/>
            </p:cNvSpPr>
            <p:nvPr/>
          </p:nvSpPr>
          <p:spPr bwMode="auto">
            <a:xfrm>
              <a:off x="2617803" y="3068943"/>
              <a:ext cx="1353534" cy="386124"/>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应收会计</a:t>
              </a:r>
            </a:p>
          </p:txBody>
        </p:sp>
      </p:grpSp>
      <p:sp>
        <p:nvSpPr>
          <p:cNvPr id="9" name="矩形 8"/>
          <p:cNvSpPr/>
          <p:nvPr/>
        </p:nvSpPr>
        <p:spPr>
          <a:xfrm>
            <a:off x="4876800" y="1524000"/>
            <a:ext cx="3886200" cy="4124325"/>
          </a:xfrm>
          <a:prstGeom prst="rect">
            <a:avLst/>
          </a:prstGeom>
        </p:spPr>
        <p:txBody>
          <a:bodyPr>
            <a:spAutoFit/>
          </a:bodyPr>
          <a:lstStyle/>
          <a:p>
            <a:pPr>
              <a:defRPr/>
            </a:pPr>
            <a:r>
              <a:rPr lang="en-US" altLang="zh-CN" sz="1600" dirty="0">
                <a:latin typeface="+mn-ea"/>
                <a:ea typeface="+mn-ea"/>
              </a:rPr>
              <a:t>1. </a:t>
            </a:r>
            <a:r>
              <a:rPr lang="zh-CN" altLang="en-US" sz="1600" dirty="0">
                <a:latin typeface="+mn-ea"/>
                <a:ea typeface="+mn-ea"/>
              </a:rPr>
              <a:t>根据销售合同对每个客户建立台账管理，做好销售合同的管理，每月初及时同业务员核对销售订单跟踪执行情况与应收、预收账款；</a:t>
            </a:r>
          </a:p>
          <a:p>
            <a:pPr>
              <a:defRPr/>
            </a:pPr>
            <a:r>
              <a:rPr lang="en-US" altLang="zh-CN" sz="1600" dirty="0">
                <a:latin typeface="+mn-ea"/>
                <a:ea typeface="+mn-ea"/>
              </a:rPr>
              <a:t>2. </a:t>
            </a:r>
            <a:r>
              <a:rPr lang="zh-CN" altLang="en-US" sz="1600" dirty="0">
                <a:latin typeface="+mn-ea"/>
                <a:ea typeface="+mn-ea"/>
              </a:rPr>
              <a:t>认真核对并确认客户的每一笔回款，登记应收账款明细账；</a:t>
            </a:r>
          </a:p>
          <a:p>
            <a:pPr>
              <a:defRPr/>
            </a:pPr>
            <a:r>
              <a:rPr lang="en-US" altLang="zh-CN" sz="1600" dirty="0">
                <a:latin typeface="+mn-ea"/>
                <a:ea typeface="+mn-ea"/>
              </a:rPr>
              <a:t>3. </a:t>
            </a:r>
            <a:r>
              <a:rPr lang="zh-CN" altLang="en-US" sz="1600" dirty="0">
                <a:latin typeface="+mn-ea"/>
                <a:ea typeface="+mn-ea"/>
              </a:rPr>
              <a:t>负责应收账款账龄分析，对应收账款金额较大、账龄较长的客户进行重点跟踪，包括及时与客户对帐，查明原因并向部门主管领导汇报；</a:t>
            </a:r>
          </a:p>
          <a:p>
            <a:pPr>
              <a:defRPr/>
            </a:pPr>
            <a:r>
              <a:rPr lang="en-US" altLang="zh-CN" sz="1600" dirty="0">
                <a:latin typeface="+mn-ea"/>
                <a:ea typeface="+mn-ea"/>
              </a:rPr>
              <a:t>4. </a:t>
            </a:r>
            <a:r>
              <a:rPr lang="zh-CN" altLang="en-US" sz="1600" dirty="0">
                <a:latin typeface="+mn-ea"/>
                <a:ea typeface="+mn-ea"/>
              </a:rPr>
              <a:t>负责审核销售合同是否按公司定价进行报价，对低于公司报价的销售合同及时上报；</a:t>
            </a:r>
          </a:p>
          <a:p>
            <a:pPr>
              <a:defRPr/>
            </a:pPr>
            <a:r>
              <a:rPr lang="en-US" altLang="zh-CN" sz="1600" dirty="0">
                <a:latin typeface="+mn-ea"/>
                <a:ea typeface="+mn-ea"/>
              </a:rPr>
              <a:t>5. </a:t>
            </a:r>
            <a:r>
              <a:rPr lang="zh-CN" altLang="en-US" sz="1600" dirty="0">
                <a:latin typeface="+mn-ea"/>
                <a:ea typeface="+mn-ea"/>
              </a:rPr>
              <a:t>负责对客户开具发票情况的审核；</a:t>
            </a:r>
          </a:p>
          <a:p>
            <a:pPr>
              <a:defRPr/>
            </a:pPr>
            <a:r>
              <a:rPr lang="en-US" altLang="zh-CN" sz="1600" dirty="0">
                <a:latin typeface="+mn-ea"/>
                <a:ea typeface="+mn-ea"/>
              </a:rPr>
              <a:t>6. </a:t>
            </a:r>
            <a:r>
              <a:rPr lang="zh-CN" altLang="en-US" sz="1600" dirty="0">
                <a:latin typeface="+mn-ea"/>
                <a:ea typeface="+mn-ea"/>
              </a:rPr>
              <a:t>按月提供客户回款计划执行情况及回款计划统计表。</a:t>
            </a:r>
          </a:p>
        </p:txBody>
      </p:sp>
    </p:spTree>
    <p:extLst>
      <p:ext uri="{BB962C8B-B14F-4D97-AF65-F5344CB8AC3E}">
        <p14:creationId xmlns:p14="http://schemas.microsoft.com/office/powerpoint/2010/main" val="416916695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成本会计</a:t>
            </a:r>
          </a:p>
        </p:txBody>
      </p:sp>
      <p:grpSp>
        <p:nvGrpSpPr>
          <p:cNvPr id="13315" name="组合 28"/>
          <p:cNvGrpSpPr>
            <a:grpSpLocks/>
          </p:cNvGrpSpPr>
          <p:nvPr/>
        </p:nvGrpSpPr>
        <p:grpSpPr bwMode="auto">
          <a:xfrm>
            <a:off x="685800" y="762000"/>
            <a:ext cx="8077200" cy="5562600"/>
            <a:chOff x="2617803" y="3068943"/>
            <a:chExt cx="2813225" cy="3168529"/>
          </a:xfrm>
        </p:grpSpPr>
        <p:sp>
          <p:nvSpPr>
            <p:cNvPr id="13" name="Rectangle 12"/>
            <p:cNvSpPr>
              <a:spLocks noChangeArrowheads="1"/>
            </p:cNvSpPr>
            <p:nvPr/>
          </p:nvSpPr>
          <p:spPr bwMode="auto">
            <a:xfrm>
              <a:off x="2617803" y="3503893"/>
              <a:ext cx="1353533" cy="2733579"/>
            </a:xfrm>
            <a:prstGeom prst="rect">
              <a:avLst/>
            </a:prstGeom>
            <a:noFill/>
            <a:ln w="22225" algn="ctr">
              <a:solidFill>
                <a:srgbClr val="FF9900"/>
              </a:solidFill>
              <a:miter lim="800000"/>
              <a:headEnd/>
              <a:tailEnd/>
            </a:ln>
          </p:spPr>
          <p:txBody>
            <a:bodyPr lIns="180000" tIns="0" rIns="0" bIns="0"/>
            <a:lstStyle/>
            <a:p>
              <a:pPr>
                <a:spcBef>
                  <a:spcPts val="600"/>
                </a:spcBef>
                <a:spcAft>
                  <a:spcPts val="0"/>
                </a:spcAft>
                <a:defRPr/>
              </a:pPr>
              <a:r>
                <a:rPr lang="en-US" altLang="zh-CN" sz="1600" dirty="0">
                  <a:latin typeface="+mn-ea"/>
                  <a:ea typeface="+mn-ea"/>
                </a:rPr>
                <a:t>1. </a:t>
              </a:r>
              <a:r>
                <a:rPr lang="zh-CN" altLang="zh-CN" sz="1600" dirty="0">
                  <a:latin typeface="+mn-ea"/>
                  <a:ea typeface="+mn-ea"/>
                </a:rPr>
                <a:t>材料采购的入库登记；</a:t>
              </a:r>
            </a:p>
            <a:p>
              <a:pPr>
                <a:spcBef>
                  <a:spcPts val="600"/>
                </a:spcBef>
                <a:spcAft>
                  <a:spcPts val="0"/>
                </a:spcAft>
                <a:defRPr/>
              </a:pPr>
              <a:r>
                <a:rPr lang="en-US" altLang="zh-CN" sz="1600" dirty="0">
                  <a:latin typeface="+mn-ea"/>
                  <a:ea typeface="+mn-ea"/>
                </a:rPr>
                <a:t>2. </a:t>
              </a:r>
              <a:r>
                <a:rPr lang="zh-CN" altLang="zh-CN" sz="1600" dirty="0">
                  <a:latin typeface="+mn-ea"/>
                  <a:ea typeface="+mn-ea"/>
                </a:rPr>
                <a:t>材料领用的核算；</a:t>
              </a:r>
            </a:p>
            <a:p>
              <a:pPr>
                <a:spcBef>
                  <a:spcPts val="600"/>
                </a:spcBef>
                <a:spcAft>
                  <a:spcPts val="0"/>
                </a:spcAft>
                <a:defRPr/>
              </a:pPr>
              <a:r>
                <a:rPr lang="en-US" altLang="zh-CN" sz="1600" dirty="0">
                  <a:latin typeface="+mn-ea"/>
                  <a:ea typeface="+mn-ea"/>
                </a:rPr>
                <a:t>3. </a:t>
              </a:r>
              <a:r>
                <a:rPr lang="zh-CN" altLang="zh-CN" sz="1600" dirty="0">
                  <a:latin typeface="+mn-ea"/>
                  <a:ea typeface="+mn-ea"/>
                </a:rPr>
                <a:t>辅助生产成本、制造费用归集与分摊；</a:t>
              </a:r>
            </a:p>
            <a:p>
              <a:pPr>
                <a:spcBef>
                  <a:spcPts val="600"/>
                </a:spcBef>
                <a:spcAft>
                  <a:spcPts val="0"/>
                </a:spcAft>
                <a:defRPr/>
              </a:pPr>
              <a:r>
                <a:rPr lang="en-US" altLang="zh-CN" sz="1600" dirty="0">
                  <a:latin typeface="+mn-ea"/>
                  <a:ea typeface="+mn-ea"/>
                </a:rPr>
                <a:t>4. </a:t>
              </a:r>
              <a:r>
                <a:rPr lang="zh-CN" altLang="zh-CN" sz="1600" dirty="0">
                  <a:latin typeface="+mn-ea"/>
                  <a:ea typeface="+mn-ea"/>
                </a:rPr>
                <a:t>生产成本的核算；</a:t>
              </a:r>
            </a:p>
            <a:p>
              <a:pPr>
                <a:spcBef>
                  <a:spcPts val="600"/>
                </a:spcBef>
                <a:spcAft>
                  <a:spcPts val="0"/>
                </a:spcAft>
                <a:defRPr/>
              </a:pPr>
              <a:r>
                <a:rPr lang="en-US" altLang="zh-CN" sz="1600" dirty="0">
                  <a:latin typeface="+mn-ea"/>
                  <a:ea typeface="+mn-ea"/>
                </a:rPr>
                <a:t>5. </a:t>
              </a:r>
              <a:r>
                <a:rPr lang="zh-CN" altLang="zh-CN" sz="1600" dirty="0">
                  <a:latin typeface="+mn-ea"/>
                  <a:ea typeface="+mn-ea"/>
                </a:rPr>
                <a:t>销售成本的结转；</a:t>
              </a:r>
            </a:p>
            <a:p>
              <a:pPr>
                <a:spcBef>
                  <a:spcPts val="600"/>
                </a:spcBef>
                <a:spcAft>
                  <a:spcPts val="0"/>
                </a:spcAft>
                <a:defRPr/>
              </a:pPr>
              <a:r>
                <a:rPr lang="en-US" altLang="zh-CN" sz="1600" dirty="0">
                  <a:latin typeface="+mn-ea"/>
                  <a:ea typeface="+mn-ea"/>
                </a:rPr>
                <a:t>6. </a:t>
              </a:r>
              <a:r>
                <a:rPr lang="zh-CN" altLang="zh-CN" sz="1600" dirty="0">
                  <a:latin typeface="+mn-ea"/>
                  <a:ea typeface="+mn-ea"/>
                </a:rPr>
                <a:t>存货、生产成本、销售成本科目记账凭证的编制；</a:t>
              </a:r>
            </a:p>
            <a:p>
              <a:pPr>
                <a:spcBef>
                  <a:spcPts val="600"/>
                </a:spcBef>
                <a:spcAft>
                  <a:spcPts val="0"/>
                </a:spcAft>
                <a:defRPr/>
              </a:pPr>
              <a:r>
                <a:rPr lang="en-US" altLang="zh-CN" sz="1600" dirty="0">
                  <a:latin typeface="+mn-ea"/>
                  <a:ea typeface="+mn-ea"/>
                </a:rPr>
                <a:t>7. </a:t>
              </a:r>
              <a:r>
                <a:rPr lang="zh-CN" altLang="zh-CN" sz="1600" dirty="0">
                  <a:latin typeface="+mn-ea"/>
                  <a:ea typeface="+mn-ea"/>
                </a:rPr>
                <a:t>存货、生产成本、销售成本账簿的登记；</a:t>
              </a:r>
            </a:p>
            <a:p>
              <a:pPr>
                <a:spcBef>
                  <a:spcPts val="600"/>
                </a:spcBef>
                <a:spcAft>
                  <a:spcPts val="0"/>
                </a:spcAft>
                <a:defRPr/>
              </a:pPr>
              <a:r>
                <a:rPr lang="en-US" altLang="zh-CN" sz="1600" dirty="0">
                  <a:latin typeface="+mn-ea"/>
                  <a:ea typeface="+mn-ea"/>
                </a:rPr>
                <a:t>8. </a:t>
              </a:r>
              <a:r>
                <a:rPr lang="zh-CN" altLang="zh-CN" sz="1600" dirty="0">
                  <a:latin typeface="+mn-ea"/>
                  <a:ea typeface="+mn-ea"/>
                </a:rPr>
                <a:t>半成品、产成品的入库登记；</a:t>
              </a:r>
            </a:p>
            <a:p>
              <a:pPr>
                <a:spcBef>
                  <a:spcPts val="600"/>
                </a:spcBef>
                <a:spcAft>
                  <a:spcPts val="0"/>
                </a:spcAft>
                <a:defRPr/>
              </a:pPr>
              <a:r>
                <a:rPr lang="en-US" altLang="zh-CN" sz="1600" dirty="0">
                  <a:latin typeface="+mn-ea"/>
                  <a:ea typeface="+mn-ea"/>
                </a:rPr>
                <a:t>9. </a:t>
              </a:r>
              <a:r>
                <a:rPr lang="zh-CN" altLang="zh-CN" sz="1600" dirty="0">
                  <a:latin typeface="+mn-ea"/>
                  <a:ea typeface="+mn-ea"/>
                </a:rPr>
                <a:t>定期与仓管员进行各项原料、物料、产成品、半成品的实物盘点，进行账实核对；</a:t>
              </a:r>
            </a:p>
            <a:p>
              <a:pPr>
                <a:spcBef>
                  <a:spcPts val="600"/>
                </a:spcBef>
                <a:spcAft>
                  <a:spcPts val="0"/>
                </a:spcAft>
                <a:defRPr/>
              </a:pPr>
              <a:r>
                <a:rPr lang="en-US" altLang="zh-CN" sz="1600" dirty="0">
                  <a:latin typeface="+mn-ea"/>
                  <a:ea typeface="+mn-ea"/>
                </a:rPr>
                <a:t>10. </a:t>
              </a:r>
              <a:r>
                <a:rPr lang="zh-CN" altLang="zh-CN" sz="1600" dirty="0">
                  <a:latin typeface="+mn-ea"/>
                  <a:ea typeface="+mn-ea"/>
                </a:rPr>
                <a:t>产品成本和生产效率的初级分析</a:t>
              </a:r>
            </a:p>
            <a:p>
              <a:pPr>
                <a:spcBef>
                  <a:spcPts val="600"/>
                </a:spcBef>
                <a:spcAft>
                  <a:spcPts val="0"/>
                </a:spcAft>
                <a:defRPr/>
              </a:pPr>
              <a:r>
                <a:rPr lang="en-US" altLang="zh-CN" sz="1600" dirty="0">
                  <a:latin typeface="+mn-ea"/>
                  <a:ea typeface="+mn-ea"/>
                </a:rPr>
                <a:t>11. </a:t>
              </a:r>
              <a:r>
                <a:rPr lang="zh-CN" altLang="zh-CN" sz="1600" dirty="0">
                  <a:latin typeface="+mn-ea"/>
                  <a:ea typeface="+mn-ea"/>
                </a:rPr>
                <a:t>保管好各种凭证、账簿、报表及有关成本计算资料，防止丢失或损坏，按月装订并定期归档</a:t>
              </a:r>
              <a:r>
                <a:rPr lang="zh-CN" altLang="en-US" sz="1600" dirty="0">
                  <a:latin typeface="+mn-ea"/>
                  <a:ea typeface="+mn-ea"/>
                </a:rPr>
                <a:t>。</a:t>
              </a:r>
              <a:endParaRPr lang="zh-CN" altLang="zh-CN" sz="1600" dirty="0">
                <a:latin typeface="+mn-ea"/>
                <a:ea typeface="+mn-ea"/>
              </a:endParaRPr>
            </a:p>
            <a:p>
              <a:pPr>
                <a:spcBef>
                  <a:spcPts val="600"/>
                </a:spcBef>
                <a:spcAft>
                  <a:spcPts val="0"/>
                </a:spcAft>
                <a:defRPr/>
              </a:pPr>
              <a:endParaRPr lang="zh-CN" altLang="en-US" sz="1400" dirty="0">
                <a:effectLst>
                  <a:outerShdw blurRad="38100" dist="38100" dir="2700000" algn="tl">
                    <a:srgbClr val="C0C0C0"/>
                  </a:outerShdw>
                </a:effectLst>
                <a:latin typeface="+mn-ea"/>
                <a:ea typeface="+mn-ea"/>
              </a:endParaRPr>
            </a:p>
          </p:txBody>
        </p:sp>
        <p:sp>
          <p:nvSpPr>
            <p:cNvPr id="14" name="Text Box 19"/>
            <p:cNvSpPr txBox="1">
              <a:spLocks noChangeArrowheads="1"/>
            </p:cNvSpPr>
            <p:nvPr/>
          </p:nvSpPr>
          <p:spPr bwMode="auto">
            <a:xfrm>
              <a:off x="2617803" y="3068943"/>
              <a:ext cx="1353533" cy="386120"/>
            </a:xfrm>
            <a:prstGeom prst="rect">
              <a:avLst/>
            </a:prstGeom>
            <a:solidFill>
              <a:srgbClr val="666699"/>
            </a:solidFill>
            <a:ln w="22225">
              <a:solidFill>
                <a:srgbClr val="666699"/>
              </a:solidFill>
              <a:miter lim="800000"/>
              <a:headEnd/>
              <a:tailEnd/>
            </a:ln>
          </p:spPr>
          <p:txBody>
            <a:bodyPr lIns="0" tIns="118800" rIns="0"/>
            <a:lstStyle/>
            <a:p>
              <a:pPr algn="ctr">
                <a:spcBef>
                  <a:spcPts val="600"/>
                </a:spcBef>
                <a:spcAft>
                  <a:spcPts val="0"/>
                </a:spcAft>
                <a:defRPr/>
              </a:pPr>
              <a:r>
                <a:rPr lang="zh-CN" altLang="en-US" sz="2000" dirty="0">
                  <a:solidFill>
                    <a:schemeClr val="bg1"/>
                  </a:solidFill>
                  <a:latin typeface="+mn-ea"/>
                  <a:ea typeface="+mn-ea"/>
                </a:rPr>
                <a:t>成本会计</a:t>
              </a:r>
            </a:p>
          </p:txBody>
        </p:sp>
        <p:sp>
          <p:nvSpPr>
            <p:cNvPr id="9" name="Rectangle 12"/>
            <p:cNvSpPr>
              <a:spLocks noChangeArrowheads="1"/>
            </p:cNvSpPr>
            <p:nvPr/>
          </p:nvSpPr>
          <p:spPr bwMode="auto">
            <a:xfrm>
              <a:off x="4077495" y="3502988"/>
              <a:ext cx="1353533" cy="2733580"/>
            </a:xfrm>
            <a:prstGeom prst="rect">
              <a:avLst/>
            </a:prstGeom>
            <a:noFill/>
            <a:ln w="22225" algn="ctr">
              <a:solidFill>
                <a:srgbClr val="FF9900"/>
              </a:solidFill>
              <a:miter lim="800000"/>
              <a:headEnd/>
              <a:tailEnd/>
            </a:ln>
          </p:spPr>
          <p:txBody>
            <a:bodyPr lIns="180000" tIns="0" rIns="0" bIns="0"/>
            <a:lstStyle/>
            <a:p>
              <a:pPr>
                <a:spcBef>
                  <a:spcPts val="1200"/>
                </a:spcBef>
                <a:spcAft>
                  <a:spcPts val="0"/>
                </a:spcAft>
                <a:defRPr/>
              </a:pPr>
              <a:r>
                <a:rPr lang="en-US" altLang="zh-CN" sz="1600" dirty="0">
                  <a:latin typeface="+mn-ea"/>
                  <a:ea typeface="+mn-ea"/>
                </a:rPr>
                <a:t>1. </a:t>
              </a:r>
              <a:r>
                <a:rPr lang="zh-CN" altLang="en-US" sz="1600" dirty="0">
                  <a:latin typeface="+mn-ea"/>
                  <a:ea typeface="+mn-ea"/>
                </a:rPr>
                <a:t>负责应付账款的管理、录入，指导并跟踪各部门执行情况；</a:t>
              </a:r>
            </a:p>
            <a:p>
              <a:pPr>
                <a:spcBef>
                  <a:spcPts val="1200"/>
                </a:spcBef>
                <a:spcAft>
                  <a:spcPts val="0"/>
                </a:spcAft>
                <a:defRPr/>
              </a:pPr>
              <a:r>
                <a:rPr lang="en-US" altLang="zh-CN" sz="1600" dirty="0">
                  <a:latin typeface="+mn-ea"/>
                  <a:ea typeface="+mn-ea"/>
                </a:rPr>
                <a:t>2. </a:t>
              </a:r>
              <a:r>
                <a:rPr lang="zh-CN" altLang="en-US" sz="1600" dirty="0">
                  <a:latin typeface="+mn-ea"/>
                  <a:ea typeface="+mn-ea"/>
                </a:rPr>
                <a:t>会同有关部门制定应付及预付款项的核算和管理办法，负责应付及预付款项的核算工作；</a:t>
              </a:r>
            </a:p>
            <a:p>
              <a:pPr>
                <a:spcBef>
                  <a:spcPts val="1200"/>
                </a:spcBef>
                <a:spcAft>
                  <a:spcPts val="0"/>
                </a:spcAft>
                <a:defRPr/>
              </a:pPr>
              <a:r>
                <a:rPr lang="en-US" altLang="zh-CN" sz="1600" dirty="0">
                  <a:latin typeface="+mn-ea"/>
                  <a:ea typeface="+mn-ea"/>
                </a:rPr>
                <a:t>3. </a:t>
              </a:r>
              <a:r>
                <a:rPr lang="zh-CN" altLang="en-US" sz="1600" dirty="0">
                  <a:latin typeface="+mn-ea"/>
                  <a:ea typeface="+mn-ea"/>
                </a:rPr>
                <a:t>办理应付及预付款项的结算；</a:t>
              </a:r>
            </a:p>
            <a:p>
              <a:pPr>
                <a:spcBef>
                  <a:spcPts val="1200"/>
                </a:spcBef>
                <a:spcAft>
                  <a:spcPts val="0"/>
                </a:spcAft>
                <a:defRPr/>
              </a:pPr>
              <a:r>
                <a:rPr lang="en-US" altLang="zh-CN" sz="1600" dirty="0">
                  <a:latin typeface="+mn-ea"/>
                  <a:ea typeface="+mn-ea"/>
                </a:rPr>
                <a:t>4. </a:t>
              </a:r>
              <a:r>
                <a:rPr lang="zh-CN" altLang="en-US" sz="1600" dirty="0">
                  <a:latin typeface="+mn-ea"/>
                  <a:ea typeface="+mn-ea"/>
                </a:rPr>
                <a:t>负责监督采购入库签字手续是否齐全；</a:t>
              </a:r>
            </a:p>
            <a:p>
              <a:pPr>
                <a:spcBef>
                  <a:spcPts val="1200"/>
                </a:spcBef>
                <a:spcAft>
                  <a:spcPts val="0"/>
                </a:spcAft>
                <a:defRPr/>
              </a:pPr>
              <a:r>
                <a:rPr lang="en-US" altLang="zh-CN" sz="1600" dirty="0">
                  <a:latin typeface="+mn-ea"/>
                  <a:ea typeface="+mn-ea"/>
                </a:rPr>
                <a:t>5. </a:t>
              </a:r>
              <a:r>
                <a:rPr lang="zh-CN" altLang="en-US" sz="1600" dirty="0">
                  <a:latin typeface="+mn-ea"/>
                  <a:ea typeface="+mn-ea"/>
                </a:rPr>
                <a:t>负责对采购价格、各项费用的真实情况进行审核、监督与控制；</a:t>
              </a:r>
            </a:p>
            <a:p>
              <a:pPr>
                <a:spcBef>
                  <a:spcPts val="1200"/>
                </a:spcBef>
                <a:spcAft>
                  <a:spcPts val="0"/>
                </a:spcAft>
                <a:defRPr/>
              </a:pPr>
              <a:r>
                <a:rPr lang="en-US" altLang="zh-CN" sz="1600" dirty="0">
                  <a:latin typeface="+mn-ea"/>
                  <a:ea typeface="+mn-ea"/>
                </a:rPr>
                <a:t>6. </a:t>
              </a:r>
              <a:r>
                <a:rPr lang="zh-CN" altLang="en-US" sz="1600">
                  <a:latin typeface="+mn-ea"/>
                  <a:ea typeface="+mn-ea"/>
                </a:rPr>
                <a:t>负责对应付</a:t>
              </a:r>
              <a:r>
                <a:rPr lang="zh-CN" altLang="en-US" sz="1600" dirty="0">
                  <a:latin typeface="+mn-ea"/>
                  <a:ea typeface="+mn-ea"/>
                </a:rPr>
                <a:t>、预付及采购费用票据的审核工作。</a:t>
              </a:r>
            </a:p>
          </p:txBody>
        </p:sp>
      </p:grpSp>
      <p:grpSp>
        <p:nvGrpSpPr>
          <p:cNvPr id="13316" name="组合 28"/>
          <p:cNvGrpSpPr>
            <a:grpSpLocks/>
          </p:cNvGrpSpPr>
          <p:nvPr/>
        </p:nvGrpSpPr>
        <p:grpSpPr bwMode="auto">
          <a:xfrm>
            <a:off x="4876800" y="762000"/>
            <a:ext cx="3886200" cy="5562600"/>
            <a:chOff x="2617803" y="3068943"/>
            <a:chExt cx="1353534" cy="3168529"/>
          </a:xfrm>
        </p:grpSpPr>
        <p:sp>
          <p:nvSpPr>
            <p:cNvPr id="7" name="Rectangle 12"/>
            <p:cNvSpPr>
              <a:spLocks noChangeArrowheads="1"/>
            </p:cNvSpPr>
            <p:nvPr/>
          </p:nvSpPr>
          <p:spPr bwMode="auto">
            <a:xfrm>
              <a:off x="2617803" y="3503893"/>
              <a:ext cx="1353534" cy="2733579"/>
            </a:xfrm>
            <a:prstGeom prst="rect">
              <a:avLst/>
            </a:prstGeom>
            <a:noFill/>
            <a:ln w="22225" algn="ctr">
              <a:solidFill>
                <a:srgbClr val="FF9900"/>
              </a:solidFill>
              <a:miter lim="800000"/>
              <a:headEnd/>
              <a:tailEnd/>
            </a:ln>
          </p:spPr>
          <p:txBody>
            <a:bodyPr lIns="180000" tIns="0" rIns="0" bIns="0"/>
            <a:lstStyle/>
            <a:p>
              <a:pPr>
                <a:spcBef>
                  <a:spcPts val="300"/>
                </a:spcBef>
                <a:defRPr/>
              </a:pPr>
              <a:endParaRPr lang="zh-CN" altLang="en-US" sz="1400" dirty="0">
                <a:effectLst>
                  <a:outerShdw blurRad="38100" dist="38100" dir="2700000" algn="tl">
                    <a:srgbClr val="C0C0C0"/>
                  </a:outerShdw>
                </a:effectLst>
                <a:latin typeface="+mn-ea"/>
                <a:ea typeface="+mn-ea"/>
              </a:endParaRPr>
            </a:p>
          </p:txBody>
        </p:sp>
        <p:sp>
          <p:nvSpPr>
            <p:cNvPr id="8" name="Text Box 19"/>
            <p:cNvSpPr txBox="1">
              <a:spLocks noChangeArrowheads="1"/>
            </p:cNvSpPr>
            <p:nvPr/>
          </p:nvSpPr>
          <p:spPr bwMode="auto">
            <a:xfrm>
              <a:off x="2617803" y="3068943"/>
              <a:ext cx="1353534" cy="386120"/>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应付会计</a:t>
              </a:r>
            </a:p>
          </p:txBody>
        </p:sp>
      </p:grpSp>
    </p:spTree>
    <p:extLst>
      <p:ext uri="{BB962C8B-B14F-4D97-AF65-F5344CB8AC3E}">
        <p14:creationId xmlns:p14="http://schemas.microsoft.com/office/powerpoint/2010/main" val="159011818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财务会计</a:t>
            </a:r>
            <a:r>
              <a:rPr lang="en-US" altLang="zh-CN" sz="3200" b="1">
                <a:solidFill>
                  <a:srgbClr val="C00000"/>
                </a:solidFill>
                <a:latin typeface="微软雅黑" pitchFamily="34" charset="-122"/>
                <a:ea typeface="微软雅黑" pitchFamily="34" charset="-122"/>
              </a:rPr>
              <a:t>(1)</a:t>
            </a:r>
            <a:endParaRPr lang="zh-CN" altLang="en-US" sz="3200" b="1">
              <a:solidFill>
                <a:srgbClr val="C00000"/>
              </a:solidFill>
              <a:latin typeface="微软雅黑" pitchFamily="34" charset="-122"/>
              <a:ea typeface="微软雅黑" pitchFamily="34" charset="-122"/>
            </a:endParaRPr>
          </a:p>
        </p:txBody>
      </p:sp>
      <p:grpSp>
        <p:nvGrpSpPr>
          <p:cNvPr id="14339" name="组合 28"/>
          <p:cNvGrpSpPr>
            <a:grpSpLocks/>
          </p:cNvGrpSpPr>
          <p:nvPr/>
        </p:nvGrpSpPr>
        <p:grpSpPr bwMode="auto">
          <a:xfrm>
            <a:off x="457200" y="838200"/>
            <a:ext cx="8305800" cy="5562600"/>
            <a:chOff x="2617803" y="3068943"/>
            <a:chExt cx="2783646" cy="3168529"/>
          </a:xfrm>
        </p:grpSpPr>
        <p:sp>
          <p:nvSpPr>
            <p:cNvPr id="13" name="Rectangle 12"/>
            <p:cNvSpPr>
              <a:spLocks noChangeArrowheads="1"/>
            </p:cNvSpPr>
            <p:nvPr/>
          </p:nvSpPr>
          <p:spPr bwMode="auto">
            <a:xfrm>
              <a:off x="2617803" y="3503893"/>
              <a:ext cx="1353516" cy="2733579"/>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600" dirty="0">
                  <a:latin typeface="+mn-ea"/>
                  <a:ea typeface="+mn-ea"/>
                </a:rPr>
                <a:t>1. </a:t>
              </a:r>
              <a:r>
                <a:rPr lang="zh-CN" altLang="zh-CN" sz="1600" dirty="0">
                  <a:latin typeface="+mn-ea"/>
                  <a:ea typeface="+mn-ea"/>
                </a:rPr>
                <a:t>按照财务制度审核原始票据；</a:t>
              </a:r>
            </a:p>
            <a:p>
              <a:pPr>
                <a:spcBef>
                  <a:spcPts val="600"/>
                </a:spcBef>
                <a:defRPr/>
              </a:pPr>
              <a:r>
                <a:rPr lang="en-US" altLang="zh-CN" sz="1600" dirty="0">
                  <a:latin typeface="+mn-ea"/>
                  <a:ea typeface="+mn-ea"/>
                </a:rPr>
                <a:t>2. </a:t>
              </a:r>
              <a:r>
                <a:rPr lang="zh-CN" altLang="zh-CN" sz="1600" dirty="0">
                  <a:latin typeface="+mn-ea"/>
                  <a:ea typeface="+mn-ea"/>
                </a:rPr>
                <a:t>除出纳、成本会计和税务会计核算以外的业务记账凭证的编制；</a:t>
              </a:r>
            </a:p>
            <a:p>
              <a:pPr>
                <a:spcBef>
                  <a:spcPts val="600"/>
                </a:spcBef>
                <a:defRPr/>
              </a:pPr>
              <a:r>
                <a:rPr lang="en-US" altLang="zh-CN" sz="1600" dirty="0">
                  <a:latin typeface="+mn-ea"/>
                  <a:ea typeface="+mn-ea"/>
                </a:rPr>
                <a:t>3. </a:t>
              </a:r>
              <a:r>
                <a:rPr lang="zh-CN" altLang="zh-CN" sz="1600" dirty="0">
                  <a:latin typeface="+mn-ea"/>
                  <a:ea typeface="+mn-ea"/>
                </a:rPr>
                <a:t>除货币资金、存货、生产成本、销售成本、销售收入、应交税金以外的其他科目的核算；</a:t>
              </a:r>
            </a:p>
            <a:p>
              <a:pPr>
                <a:spcBef>
                  <a:spcPts val="600"/>
                </a:spcBef>
                <a:defRPr/>
              </a:pPr>
              <a:r>
                <a:rPr lang="en-US" altLang="zh-CN" sz="1600" dirty="0">
                  <a:latin typeface="+mn-ea"/>
                  <a:ea typeface="+mn-ea"/>
                </a:rPr>
                <a:t>4. </a:t>
              </a:r>
              <a:r>
                <a:rPr lang="zh-CN" altLang="zh-CN" sz="1600" dirty="0">
                  <a:latin typeface="+mn-ea"/>
                  <a:ea typeface="+mn-ea"/>
                </a:rPr>
                <a:t>除货币资金、存货、生产成本、销售成本、销售收入、应交税金外的其他科目的明细账登记；</a:t>
              </a:r>
            </a:p>
            <a:p>
              <a:pPr>
                <a:spcBef>
                  <a:spcPts val="600"/>
                </a:spcBef>
                <a:defRPr/>
              </a:pPr>
              <a:r>
                <a:rPr lang="en-US" altLang="zh-CN" sz="1600" dirty="0">
                  <a:latin typeface="+mn-ea"/>
                  <a:ea typeface="+mn-ea"/>
                </a:rPr>
                <a:t>5. </a:t>
              </a:r>
              <a:r>
                <a:rPr lang="zh-CN" altLang="zh-CN" sz="1600" dirty="0">
                  <a:latin typeface="+mn-ea"/>
                  <a:ea typeface="+mn-ea"/>
                </a:rPr>
                <a:t>定期核对往来账款，及时清算应收应付款；</a:t>
              </a:r>
            </a:p>
            <a:p>
              <a:pPr>
                <a:spcBef>
                  <a:spcPts val="600"/>
                </a:spcBef>
                <a:defRPr/>
              </a:pPr>
              <a:r>
                <a:rPr lang="en-US" altLang="zh-CN" sz="1600" dirty="0">
                  <a:latin typeface="+mn-ea"/>
                  <a:ea typeface="+mn-ea"/>
                </a:rPr>
                <a:t>6.  </a:t>
              </a:r>
              <a:r>
                <a:rPr lang="zh-CN" altLang="zh-CN" sz="1600" dirty="0">
                  <a:latin typeface="+mn-ea"/>
                  <a:ea typeface="+mn-ea"/>
                </a:rPr>
                <a:t>期末损益结转；</a:t>
              </a:r>
            </a:p>
            <a:p>
              <a:pPr>
                <a:spcBef>
                  <a:spcPts val="600"/>
                </a:spcBef>
                <a:defRPr/>
              </a:pPr>
              <a:r>
                <a:rPr lang="en-US" altLang="zh-CN" sz="1600" dirty="0">
                  <a:latin typeface="+mn-ea"/>
                  <a:ea typeface="+mn-ea"/>
                </a:rPr>
                <a:t>7.  </a:t>
              </a:r>
              <a:r>
                <a:rPr lang="zh-CN" altLang="zh-CN" sz="1600" dirty="0">
                  <a:latin typeface="+mn-ea"/>
                  <a:ea typeface="+mn-ea"/>
                </a:rPr>
                <a:t>保管好各种凭证、账簿、报表，防止丢失或损坏，按月装订并定期归档；</a:t>
              </a:r>
            </a:p>
            <a:p>
              <a:pPr>
                <a:spcBef>
                  <a:spcPts val="600"/>
                </a:spcBef>
                <a:defRPr/>
              </a:pPr>
              <a:r>
                <a:rPr lang="en-US" altLang="zh-CN" sz="1600" dirty="0">
                  <a:latin typeface="+mn-ea"/>
                  <a:ea typeface="+mn-ea"/>
                </a:rPr>
                <a:t>8.  </a:t>
              </a:r>
              <a:r>
                <a:rPr lang="zh-CN" altLang="zh-CN" sz="1600" dirty="0">
                  <a:latin typeface="+mn-ea"/>
                  <a:ea typeface="+mn-ea"/>
                </a:rPr>
                <a:t>定期配合行政助理进行资产清查；</a:t>
              </a:r>
            </a:p>
            <a:p>
              <a:pPr>
                <a:spcBef>
                  <a:spcPts val="600"/>
                </a:spcBef>
                <a:defRPr/>
              </a:pPr>
              <a:r>
                <a:rPr lang="en-US" altLang="zh-CN" sz="1600" dirty="0">
                  <a:latin typeface="+mn-ea"/>
                  <a:ea typeface="+mn-ea"/>
                </a:rPr>
                <a:t>9.  </a:t>
              </a:r>
              <a:r>
                <a:rPr lang="zh-CN" altLang="zh-CN" sz="1600" dirty="0">
                  <a:latin typeface="+mn-ea"/>
                  <a:ea typeface="+mn-ea"/>
                </a:rPr>
                <a:t>配合会计师事务所进行年审</a:t>
              </a:r>
              <a:r>
                <a:rPr lang="en-US" altLang="zh-CN" sz="1600" dirty="0">
                  <a:latin typeface="+mn-ea"/>
                  <a:ea typeface="+mn-ea"/>
                </a:rPr>
                <a:t>	</a:t>
              </a:r>
              <a:r>
                <a:rPr lang="zh-CN" altLang="zh-CN" sz="1600" dirty="0">
                  <a:latin typeface="+mn-ea"/>
                  <a:ea typeface="+mn-ea"/>
                </a:rPr>
                <a:t>；</a:t>
              </a:r>
            </a:p>
            <a:p>
              <a:pPr>
                <a:spcBef>
                  <a:spcPts val="600"/>
                </a:spcBef>
                <a:defRPr/>
              </a:pPr>
              <a:r>
                <a:rPr lang="en-US" altLang="zh-CN" sz="1600" dirty="0">
                  <a:latin typeface="+mn-ea"/>
                  <a:ea typeface="+mn-ea"/>
                </a:rPr>
                <a:t>10.  </a:t>
              </a:r>
              <a:r>
                <a:rPr lang="zh-CN" altLang="zh-CN" sz="1600" dirty="0">
                  <a:latin typeface="+mn-ea"/>
                  <a:ea typeface="+mn-ea"/>
                </a:rPr>
                <a:t>完成领导交给的其他各项临时工作。</a:t>
              </a:r>
            </a:p>
            <a:p>
              <a:pPr>
                <a:spcBef>
                  <a:spcPts val="600"/>
                </a:spcBef>
                <a:defRPr/>
              </a:pPr>
              <a:endParaRPr lang="zh-CN" altLang="en-US" sz="1400" dirty="0">
                <a:effectLst>
                  <a:outerShdw blurRad="38100" dist="38100" dir="2700000" algn="tl">
                    <a:srgbClr val="C0C0C0"/>
                  </a:outerShdw>
                </a:effectLst>
                <a:latin typeface="+mn-ea"/>
                <a:ea typeface="+mn-ea"/>
              </a:endParaRPr>
            </a:p>
          </p:txBody>
        </p:sp>
        <p:sp>
          <p:nvSpPr>
            <p:cNvPr id="14" name="Text Box 19"/>
            <p:cNvSpPr txBox="1">
              <a:spLocks noChangeArrowheads="1"/>
            </p:cNvSpPr>
            <p:nvPr/>
          </p:nvSpPr>
          <p:spPr bwMode="auto">
            <a:xfrm>
              <a:off x="2617803" y="3068943"/>
              <a:ext cx="1353516" cy="386120"/>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财务会计</a:t>
              </a:r>
            </a:p>
          </p:txBody>
        </p:sp>
        <p:sp>
          <p:nvSpPr>
            <p:cNvPr id="10" name="Rectangle 12"/>
            <p:cNvSpPr>
              <a:spLocks noChangeArrowheads="1"/>
            </p:cNvSpPr>
            <p:nvPr/>
          </p:nvSpPr>
          <p:spPr bwMode="auto">
            <a:xfrm>
              <a:off x="4073471" y="3503893"/>
              <a:ext cx="1327978" cy="2733579"/>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600" dirty="0">
                  <a:latin typeface="+mn-ea"/>
                  <a:ea typeface="+mn-ea"/>
                </a:rPr>
                <a:t>1. </a:t>
              </a:r>
              <a:r>
                <a:rPr lang="zh-CN" altLang="en-US" sz="1600" dirty="0">
                  <a:latin typeface="+mn-ea"/>
                  <a:ea typeface="+mn-ea"/>
                </a:rPr>
                <a:t>熟悉会计制度和财政部门对各项费用开支的有关规定，在预算范围内，严格掌握费用开支标准，坚持原则，节约费用，不该支付的费用不予报销；</a:t>
              </a:r>
            </a:p>
            <a:p>
              <a:pPr>
                <a:spcBef>
                  <a:spcPts val="600"/>
                </a:spcBef>
                <a:defRPr/>
              </a:pPr>
              <a:r>
                <a:rPr lang="en-US" altLang="zh-CN" sz="1600" dirty="0">
                  <a:latin typeface="+mn-ea"/>
                  <a:ea typeface="+mn-ea"/>
                </a:rPr>
                <a:t>2. </a:t>
              </a:r>
              <a:r>
                <a:rPr lang="zh-CN" altLang="en-US" sz="1600" dirty="0">
                  <a:latin typeface="+mn-ea"/>
                  <a:ea typeface="+mn-ea"/>
                </a:rPr>
                <a:t>认真审核各种费用单据，授权审批人和经手人签字齐全，原始单据数字清楚，业务情况反映明确；</a:t>
              </a:r>
            </a:p>
            <a:p>
              <a:pPr>
                <a:spcBef>
                  <a:spcPts val="600"/>
                </a:spcBef>
                <a:defRPr/>
              </a:pPr>
              <a:r>
                <a:rPr lang="en-US" altLang="zh-CN" sz="1600" dirty="0">
                  <a:latin typeface="+mn-ea"/>
                  <a:ea typeface="+mn-ea"/>
                </a:rPr>
                <a:t>3. </a:t>
              </a:r>
              <a:r>
                <a:rPr lang="zh-CN" altLang="en-US" sz="1600" dirty="0">
                  <a:latin typeface="+mn-ea"/>
                  <a:ea typeface="+mn-ea"/>
                </a:rPr>
                <a:t>收到费用单据及时填制记帐凭证，金额和摘要清楚，按照规定分清各部门和各项费用的小细目，制单和复核手续齐全；</a:t>
              </a:r>
            </a:p>
            <a:p>
              <a:pPr>
                <a:spcBef>
                  <a:spcPts val="600"/>
                </a:spcBef>
                <a:defRPr/>
              </a:pPr>
              <a:r>
                <a:rPr lang="en-US" altLang="zh-CN" sz="1600" dirty="0">
                  <a:latin typeface="+mn-ea"/>
                  <a:ea typeface="+mn-ea"/>
                </a:rPr>
                <a:t>4. </a:t>
              </a:r>
              <a:r>
                <a:rPr lang="zh-CN" altLang="en-US" sz="1600" dirty="0">
                  <a:latin typeface="+mn-ea"/>
                  <a:ea typeface="+mn-ea"/>
                </a:rPr>
                <a:t>每月应按权责发生制原则，有关费用预结入帐；</a:t>
              </a:r>
            </a:p>
            <a:p>
              <a:pPr>
                <a:spcBef>
                  <a:spcPts val="600"/>
                </a:spcBef>
                <a:defRPr/>
              </a:pPr>
              <a:r>
                <a:rPr lang="en-US" altLang="zh-CN" sz="1600" dirty="0">
                  <a:latin typeface="+mn-ea"/>
                  <a:ea typeface="+mn-ea"/>
                </a:rPr>
                <a:t>5. </a:t>
              </a:r>
              <a:r>
                <a:rPr lang="zh-CN" altLang="en-US" sz="1600" dirty="0">
                  <a:latin typeface="+mn-ea"/>
                  <a:ea typeface="+mn-ea"/>
                </a:rPr>
                <a:t>月末编制部门费用汇总表，与预算进行对比分析，对每月的费用进行预警，对超当月预算的费用，提请各部门关注；</a:t>
              </a:r>
            </a:p>
            <a:p>
              <a:pPr>
                <a:spcBef>
                  <a:spcPts val="600"/>
                </a:spcBef>
                <a:defRPr/>
              </a:pPr>
              <a:r>
                <a:rPr lang="en-US" altLang="zh-CN" sz="1600" dirty="0">
                  <a:latin typeface="+mn-ea"/>
                  <a:ea typeface="+mn-ea"/>
                </a:rPr>
                <a:t>6. </a:t>
              </a:r>
              <a:r>
                <a:rPr lang="zh-CN" altLang="en-US" sz="1600" dirty="0">
                  <a:latin typeface="+mn-ea"/>
                  <a:ea typeface="+mn-ea"/>
                </a:rPr>
                <a:t>对预算的执行进行总体跟踪和控制，保证在预算控制范围内开支，对异常费用做专项分析，编制相关的管理报表。</a:t>
              </a:r>
            </a:p>
          </p:txBody>
        </p:sp>
      </p:grpSp>
      <p:grpSp>
        <p:nvGrpSpPr>
          <p:cNvPr id="14340" name="组合 28"/>
          <p:cNvGrpSpPr>
            <a:grpSpLocks/>
          </p:cNvGrpSpPr>
          <p:nvPr/>
        </p:nvGrpSpPr>
        <p:grpSpPr bwMode="auto">
          <a:xfrm>
            <a:off x="4800600" y="838200"/>
            <a:ext cx="3962400" cy="5562600"/>
            <a:chOff x="2617803" y="3068943"/>
            <a:chExt cx="1353534" cy="3168529"/>
          </a:xfrm>
        </p:grpSpPr>
        <p:sp>
          <p:nvSpPr>
            <p:cNvPr id="8" name="Rectangle 12"/>
            <p:cNvSpPr>
              <a:spLocks noChangeArrowheads="1"/>
            </p:cNvSpPr>
            <p:nvPr/>
          </p:nvSpPr>
          <p:spPr bwMode="auto">
            <a:xfrm>
              <a:off x="2617803" y="3503893"/>
              <a:ext cx="1353534" cy="2733579"/>
            </a:xfrm>
            <a:prstGeom prst="rect">
              <a:avLst/>
            </a:prstGeom>
            <a:noFill/>
            <a:ln w="22225" algn="ctr">
              <a:solidFill>
                <a:srgbClr val="FF9900"/>
              </a:solidFill>
              <a:miter lim="800000"/>
              <a:headEnd/>
              <a:tailEnd/>
            </a:ln>
          </p:spPr>
          <p:txBody>
            <a:bodyPr lIns="180000" tIns="0" rIns="0" bIns="0"/>
            <a:lstStyle/>
            <a:p>
              <a:pPr>
                <a:spcBef>
                  <a:spcPts val="300"/>
                </a:spcBef>
                <a:defRPr/>
              </a:pPr>
              <a:endParaRPr lang="zh-CN" altLang="en-US" sz="1400" dirty="0">
                <a:effectLst>
                  <a:outerShdw blurRad="38100" dist="38100" dir="2700000" algn="tl">
                    <a:srgbClr val="C0C0C0"/>
                  </a:outerShdw>
                </a:effectLst>
                <a:latin typeface="+mn-ea"/>
                <a:ea typeface="+mn-ea"/>
              </a:endParaRPr>
            </a:p>
          </p:txBody>
        </p:sp>
        <p:sp>
          <p:nvSpPr>
            <p:cNvPr id="9" name="Text Box 19"/>
            <p:cNvSpPr txBox="1">
              <a:spLocks noChangeArrowheads="1"/>
            </p:cNvSpPr>
            <p:nvPr/>
          </p:nvSpPr>
          <p:spPr bwMode="auto">
            <a:xfrm>
              <a:off x="2617803" y="3068943"/>
              <a:ext cx="1353534" cy="386120"/>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费用会计</a:t>
              </a:r>
            </a:p>
          </p:txBody>
        </p:sp>
      </p:grpSp>
    </p:spTree>
    <p:extLst>
      <p:ext uri="{BB962C8B-B14F-4D97-AF65-F5344CB8AC3E}">
        <p14:creationId xmlns:p14="http://schemas.microsoft.com/office/powerpoint/2010/main" val="3827545116"/>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财务会计</a:t>
            </a:r>
            <a:r>
              <a:rPr lang="en-US" altLang="zh-CN" sz="3200" b="1">
                <a:solidFill>
                  <a:srgbClr val="C00000"/>
                </a:solidFill>
                <a:latin typeface="微软雅黑" pitchFamily="34" charset="-122"/>
                <a:ea typeface="微软雅黑" pitchFamily="34" charset="-122"/>
              </a:rPr>
              <a:t>(2)</a:t>
            </a:r>
            <a:endParaRPr lang="zh-CN" altLang="en-US" sz="3200" b="1">
              <a:solidFill>
                <a:srgbClr val="C00000"/>
              </a:solidFill>
              <a:latin typeface="微软雅黑" pitchFamily="34" charset="-122"/>
              <a:ea typeface="微软雅黑" pitchFamily="34" charset="-122"/>
            </a:endParaRPr>
          </a:p>
        </p:txBody>
      </p:sp>
      <p:grpSp>
        <p:nvGrpSpPr>
          <p:cNvPr id="15363" name="组合 28"/>
          <p:cNvGrpSpPr>
            <a:grpSpLocks/>
          </p:cNvGrpSpPr>
          <p:nvPr/>
        </p:nvGrpSpPr>
        <p:grpSpPr bwMode="auto">
          <a:xfrm>
            <a:off x="533400" y="838200"/>
            <a:ext cx="3962400" cy="5562600"/>
            <a:chOff x="2617803" y="3068943"/>
            <a:chExt cx="1353534" cy="3168529"/>
          </a:xfrm>
        </p:grpSpPr>
        <p:sp>
          <p:nvSpPr>
            <p:cNvPr id="10" name="Rectangle 12"/>
            <p:cNvSpPr>
              <a:spLocks noChangeArrowheads="1"/>
            </p:cNvSpPr>
            <p:nvPr/>
          </p:nvSpPr>
          <p:spPr bwMode="auto">
            <a:xfrm>
              <a:off x="2617803" y="3503893"/>
              <a:ext cx="1353534" cy="2733579"/>
            </a:xfrm>
            <a:prstGeom prst="rect">
              <a:avLst/>
            </a:prstGeom>
            <a:noFill/>
            <a:ln w="22225" algn="ctr">
              <a:solidFill>
                <a:srgbClr val="FF9900"/>
              </a:solidFill>
              <a:miter lim="800000"/>
              <a:headEnd/>
              <a:tailEnd/>
            </a:ln>
          </p:spPr>
          <p:txBody>
            <a:bodyPr lIns="180000" tIns="0" rIns="0" bIns="0"/>
            <a:lstStyle/>
            <a:p>
              <a:pPr>
                <a:spcBef>
                  <a:spcPts val="300"/>
                </a:spcBef>
                <a:defRPr/>
              </a:pPr>
              <a:endParaRPr lang="zh-CN" altLang="en-US" sz="1400" dirty="0">
                <a:effectLst>
                  <a:outerShdw blurRad="38100" dist="38100" dir="2700000" algn="tl">
                    <a:srgbClr val="C0C0C0"/>
                  </a:outerShdw>
                </a:effectLst>
                <a:latin typeface="+mn-ea"/>
                <a:ea typeface="+mn-ea"/>
              </a:endParaRPr>
            </a:p>
          </p:txBody>
        </p:sp>
        <p:sp>
          <p:nvSpPr>
            <p:cNvPr id="11" name="Text Box 19"/>
            <p:cNvSpPr txBox="1">
              <a:spLocks noChangeArrowheads="1"/>
            </p:cNvSpPr>
            <p:nvPr/>
          </p:nvSpPr>
          <p:spPr bwMode="auto">
            <a:xfrm>
              <a:off x="2617803" y="3068943"/>
              <a:ext cx="1353534" cy="386120"/>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资产会计</a:t>
              </a:r>
            </a:p>
          </p:txBody>
        </p:sp>
      </p:grpSp>
      <p:sp>
        <p:nvSpPr>
          <p:cNvPr id="13" name="Rectangle 12"/>
          <p:cNvSpPr>
            <a:spLocks noChangeArrowheads="1"/>
          </p:cNvSpPr>
          <p:nvPr/>
        </p:nvSpPr>
        <p:spPr bwMode="auto">
          <a:xfrm>
            <a:off x="533400" y="1600200"/>
            <a:ext cx="3962400" cy="4799013"/>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600" dirty="0">
                <a:latin typeface="+mn-ea"/>
                <a:ea typeface="+mn-ea"/>
              </a:rPr>
              <a:t>1. </a:t>
            </a:r>
            <a:r>
              <a:rPr lang="zh-CN" altLang="en-US" sz="1600" dirty="0">
                <a:latin typeface="+mn-ea"/>
                <a:ea typeface="+mn-ea"/>
              </a:rPr>
              <a:t>负责根据更新改造计划和合同，审核原始凭证，编制记账凭证，支付项目款项，进行在建工程核算；</a:t>
            </a:r>
          </a:p>
          <a:p>
            <a:pPr>
              <a:spcBef>
                <a:spcPts val="600"/>
              </a:spcBef>
              <a:defRPr/>
            </a:pPr>
            <a:r>
              <a:rPr lang="en-US" altLang="zh-CN" sz="1600" dirty="0">
                <a:latin typeface="+mn-ea"/>
                <a:ea typeface="+mn-ea"/>
              </a:rPr>
              <a:t>2. </a:t>
            </a:r>
            <a:r>
              <a:rPr lang="zh-CN" altLang="en-US" sz="1600" dirty="0">
                <a:latin typeface="+mn-ea"/>
                <a:ea typeface="+mn-ea"/>
              </a:rPr>
              <a:t>参与固定资产建造工程项目验收会，办理在建工程结算、进行固定资产核算；</a:t>
            </a:r>
          </a:p>
          <a:p>
            <a:pPr>
              <a:spcBef>
                <a:spcPts val="600"/>
              </a:spcBef>
              <a:defRPr/>
            </a:pPr>
            <a:r>
              <a:rPr lang="en-US" altLang="zh-CN" sz="1600" dirty="0">
                <a:latin typeface="+mn-ea"/>
                <a:ea typeface="+mn-ea"/>
              </a:rPr>
              <a:t>3. </a:t>
            </a:r>
            <a:r>
              <a:rPr lang="zh-CN" altLang="en-US" sz="1600" dirty="0">
                <a:latin typeface="+mn-ea"/>
                <a:ea typeface="+mn-ea"/>
              </a:rPr>
              <a:t>负责根据批准的固定资产报废或调出审批单进行固定资产减少核算，结转固定资产清理账户、非流动资产处置的营业外收支账户；</a:t>
            </a:r>
          </a:p>
          <a:p>
            <a:pPr>
              <a:spcBef>
                <a:spcPts val="600"/>
              </a:spcBef>
              <a:defRPr/>
            </a:pPr>
            <a:r>
              <a:rPr lang="en-US" altLang="zh-CN" sz="1600" dirty="0">
                <a:latin typeface="+mn-ea"/>
                <a:ea typeface="+mn-ea"/>
              </a:rPr>
              <a:t>4. </a:t>
            </a:r>
            <a:r>
              <a:rPr lang="zh-CN" altLang="en-US" sz="1600" dirty="0">
                <a:latin typeface="+mn-ea"/>
                <a:ea typeface="+mn-ea"/>
              </a:rPr>
              <a:t>进行固定资产管理，完成建卡、销卡及登账等事后工作；</a:t>
            </a:r>
          </a:p>
          <a:p>
            <a:pPr>
              <a:spcBef>
                <a:spcPts val="600"/>
              </a:spcBef>
              <a:defRPr/>
            </a:pPr>
            <a:r>
              <a:rPr lang="en-US" altLang="zh-CN" sz="1600" dirty="0">
                <a:latin typeface="+mn-ea"/>
                <a:ea typeface="+mn-ea"/>
              </a:rPr>
              <a:t>5. </a:t>
            </a:r>
            <a:r>
              <a:rPr lang="zh-CN" altLang="en-US" sz="1600" dirty="0">
                <a:latin typeface="+mn-ea"/>
                <a:ea typeface="+mn-ea"/>
              </a:rPr>
              <a:t>负责固定资产折旧计算，并按各项成本费用分摊；</a:t>
            </a:r>
          </a:p>
          <a:p>
            <a:pPr>
              <a:spcBef>
                <a:spcPts val="600"/>
              </a:spcBef>
              <a:defRPr/>
            </a:pPr>
            <a:r>
              <a:rPr lang="en-US" altLang="zh-CN" sz="1600" dirty="0">
                <a:latin typeface="+mn-ea"/>
                <a:ea typeface="+mn-ea"/>
              </a:rPr>
              <a:t>6. </a:t>
            </a:r>
            <a:r>
              <a:rPr lang="zh-CN" altLang="en-US" sz="1600" dirty="0">
                <a:latin typeface="+mn-ea"/>
                <a:ea typeface="+mn-ea"/>
              </a:rPr>
              <a:t>配合相关部门，参与资产清查，对清查结果作总结报告。</a:t>
            </a:r>
          </a:p>
        </p:txBody>
      </p:sp>
      <p:sp>
        <p:nvSpPr>
          <p:cNvPr id="7" name="Text Box 19"/>
          <p:cNvSpPr txBox="1">
            <a:spLocks noChangeArrowheads="1"/>
          </p:cNvSpPr>
          <p:nvPr/>
        </p:nvSpPr>
        <p:spPr bwMode="auto">
          <a:xfrm>
            <a:off x="4800600" y="762000"/>
            <a:ext cx="4038600" cy="762000"/>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薪资会计</a:t>
            </a:r>
          </a:p>
        </p:txBody>
      </p:sp>
      <p:sp>
        <p:nvSpPr>
          <p:cNvPr id="8" name="Rectangle 12"/>
          <p:cNvSpPr>
            <a:spLocks noChangeArrowheads="1"/>
          </p:cNvSpPr>
          <p:nvPr/>
        </p:nvSpPr>
        <p:spPr bwMode="auto">
          <a:xfrm>
            <a:off x="4724400" y="1676400"/>
            <a:ext cx="4038600" cy="4724400"/>
          </a:xfrm>
          <a:prstGeom prst="rect">
            <a:avLst/>
          </a:prstGeom>
          <a:noFill/>
          <a:ln w="22225" algn="ctr">
            <a:solidFill>
              <a:srgbClr val="FF9900"/>
            </a:solidFill>
            <a:miter lim="800000"/>
            <a:headEnd/>
            <a:tailEnd/>
          </a:ln>
        </p:spPr>
        <p:txBody>
          <a:bodyPr lIns="180000" tIns="0" rIns="0" bIns="0"/>
          <a:lstStyle/>
          <a:p>
            <a:pPr>
              <a:spcBef>
                <a:spcPts val="600"/>
              </a:spcBef>
              <a:defRPr/>
            </a:pPr>
            <a:endParaRPr lang="en-US" altLang="zh-CN" sz="1600" dirty="0">
              <a:latin typeface="+mn-ea"/>
              <a:ea typeface="+mn-ea"/>
            </a:endParaRPr>
          </a:p>
          <a:p>
            <a:pPr>
              <a:spcBef>
                <a:spcPts val="600"/>
              </a:spcBef>
              <a:defRPr/>
            </a:pPr>
            <a:r>
              <a:rPr lang="en-US" altLang="zh-CN" sz="1600" dirty="0">
                <a:latin typeface="+mn-ea"/>
                <a:ea typeface="+mn-ea"/>
              </a:rPr>
              <a:t>1. </a:t>
            </a:r>
            <a:r>
              <a:rPr lang="zh-CN" altLang="en-US" sz="1600" dirty="0">
                <a:latin typeface="+mn-ea"/>
                <a:ea typeface="+mn-ea"/>
              </a:rPr>
              <a:t>编制工资及福利费用财务预算；</a:t>
            </a:r>
          </a:p>
          <a:p>
            <a:pPr>
              <a:spcBef>
                <a:spcPts val="600"/>
              </a:spcBef>
              <a:defRPr/>
            </a:pPr>
            <a:r>
              <a:rPr lang="en-US" altLang="zh-CN" sz="1600" dirty="0">
                <a:latin typeface="+mn-ea"/>
                <a:ea typeface="+mn-ea"/>
              </a:rPr>
              <a:t>2. </a:t>
            </a:r>
            <a:r>
              <a:rPr lang="zh-CN" altLang="en-US" sz="1600" dirty="0">
                <a:latin typeface="+mn-ea"/>
                <a:ea typeface="+mn-ea"/>
              </a:rPr>
              <a:t>负责发薪人员的工资动态管理，核算发放在职员工的工资、奖金、津贴、补贴、生活费；</a:t>
            </a:r>
          </a:p>
          <a:p>
            <a:pPr>
              <a:spcBef>
                <a:spcPts val="600"/>
              </a:spcBef>
              <a:defRPr/>
            </a:pPr>
            <a:r>
              <a:rPr lang="en-US" altLang="zh-CN" sz="1600" dirty="0">
                <a:latin typeface="+mn-ea"/>
                <a:ea typeface="+mn-ea"/>
              </a:rPr>
              <a:t>3. </a:t>
            </a:r>
            <a:r>
              <a:rPr lang="zh-CN" altLang="en-US" sz="1600" dirty="0">
                <a:latin typeface="+mn-ea"/>
                <a:ea typeface="+mn-ea"/>
              </a:rPr>
              <a:t>负责应付工资会计核算；</a:t>
            </a:r>
          </a:p>
          <a:p>
            <a:pPr>
              <a:spcBef>
                <a:spcPts val="600"/>
              </a:spcBef>
              <a:defRPr/>
            </a:pPr>
            <a:r>
              <a:rPr lang="en-US" altLang="zh-CN" sz="1600" dirty="0">
                <a:latin typeface="+mn-ea"/>
                <a:ea typeface="+mn-ea"/>
              </a:rPr>
              <a:t>4. </a:t>
            </a:r>
            <a:r>
              <a:rPr lang="zh-CN" altLang="en-US" sz="1600" dirty="0">
                <a:latin typeface="+mn-ea"/>
                <a:ea typeface="+mn-ea"/>
              </a:rPr>
              <a:t>负责计提、汇缴职工住房公积金，做好公积金查询和管理工作；</a:t>
            </a:r>
          </a:p>
          <a:p>
            <a:pPr>
              <a:spcBef>
                <a:spcPts val="600"/>
              </a:spcBef>
              <a:defRPr/>
            </a:pPr>
            <a:r>
              <a:rPr lang="en-US" altLang="zh-CN" sz="1600" dirty="0">
                <a:latin typeface="+mn-ea"/>
                <a:ea typeface="+mn-ea"/>
              </a:rPr>
              <a:t>5. </a:t>
            </a:r>
            <a:r>
              <a:rPr lang="zh-CN" altLang="en-US" sz="1600" dirty="0">
                <a:latin typeface="+mn-ea"/>
                <a:ea typeface="+mn-ea"/>
              </a:rPr>
              <a:t>按工资总额的一定比例计提职工福利费、工会经费、职工教育经费；</a:t>
            </a:r>
          </a:p>
          <a:p>
            <a:pPr>
              <a:spcBef>
                <a:spcPts val="600"/>
              </a:spcBef>
              <a:defRPr/>
            </a:pPr>
            <a:r>
              <a:rPr lang="en-US" altLang="zh-CN" sz="1600" dirty="0">
                <a:latin typeface="+mn-ea"/>
                <a:ea typeface="+mn-ea"/>
              </a:rPr>
              <a:t>6. </a:t>
            </a:r>
            <a:r>
              <a:rPr lang="zh-CN" altLang="en-US" sz="1600" dirty="0">
                <a:latin typeface="+mn-ea"/>
                <a:ea typeface="+mn-ea"/>
              </a:rPr>
              <a:t>根据人保中心提供的养老保险金、医疗保险金、失业保险金清单，上缴各类基金，计提企业与职工个人所承担的各类基金。</a:t>
            </a:r>
          </a:p>
        </p:txBody>
      </p:sp>
    </p:spTree>
    <p:extLst>
      <p:ext uri="{BB962C8B-B14F-4D97-AF65-F5344CB8AC3E}">
        <p14:creationId xmlns:p14="http://schemas.microsoft.com/office/powerpoint/2010/main" val="141093225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矩形 2"/>
          <p:cNvSpPr>
            <a:spLocks noChangeArrowheads="1"/>
          </p:cNvSpPr>
          <p:nvPr/>
        </p:nvSpPr>
        <p:spPr bwMode="auto">
          <a:xfrm>
            <a:off x="228600" y="2438400"/>
            <a:ext cx="891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solidFill>
                  <a:srgbClr val="000000"/>
                </a:solidFill>
                <a:latin typeface="微软雅黑" pitchFamily="34" charset="-122"/>
                <a:ea typeface="微软雅黑" pitchFamily="34" charset="-122"/>
              </a:rPr>
              <a:t> </a:t>
            </a:r>
            <a:endParaRPr lang="zh-CN" altLang="en-US" sz="2800" dirty="0" smtClean="0">
              <a:solidFill>
                <a:srgbClr val="000000"/>
              </a:solidFill>
              <a:ea typeface="宋体" charset="-122"/>
            </a:endParaRPr>
          </a:p>
        </p:txBody>
      </p:sp>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实训引入</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什么是</a:t>
            </a:r>
            <a:r>
              <a:rPr lang="en-US" altLang="zh-CN" sz="2800" dirty="0" smtClean="0">
                <a:solidFill>
                  <a:srgbClr val="C00000"/>
                </a:solidFill>
                <a:latin typeface="微软雅黑" pitchFamily="34" charset="-122"/>
                <a:ea typeface="微软雅黑" pitchFamily="34" charset="-122"/>
              </a:rPr>
              <a:t>VBSE</a:t>
            </a:r>
            <a:endParaRPr lang="zh-CN" altLang="en-US" sz="2800" dirty="0">
              <a:solidFill>
                <a:srgbClr val="C00000"/>
              </a:solidFill>
              <a:latin typeface="微软雅黑" pitchFamily="34" charset="-122"/>
              <a:ea typeface="微软雅黑" pitchFamily="34" charset="-122"/>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5872"/>
            <a:ext cx="9144000" cy="5791048"/>
          </a:xfrm>
          <a:prstGeom prst="rect">
            <a:avLst/>
          </a:prstGeom>
          <a:gradFill>
            <a:gsLst>
              <a:gs pos="56000">
                <a:schemeClr val="accent1">
                  <a:tint val="66000"/>
                  <a:satMod val="160000"/>
                  <a:alpha val="22000"/>
                </a:schemeClr>
              </a:gs>
              <a:gs pos="81000">
                <a:schemeClr val="accent1">
                  <a:tint val="44500"/>
                  <a:satMod val="160000"/>
                </a:schemeClr>
              </a:gs>
              <a:gs pos="98000">
                <a:schemeClr val="accent1">
                  <a:tint val="23500"/>
                  <a:satMod val="160000"/>
                  <a:alpha val="34000"/>
                </a:schemeClr>
              </a:gs>
            </a:gsLst>
            <a:lin ang="5400000" scaled="1"/>
          </a:gradFill>
          <a:ln>
            <a:noFill/>
          </a:ln>
        </p:spPr>
      </p:pic>
      <p:sp>
        <p:nvSpPr>
          <p:cNvPr id="3" name="圆角矩形 2"/>
          <p:cNvSpPr/>
          <p:nvPr/>
        </p:nvSpPr>
        <p:spPr>
          <a:xfrm>
            <a:off x="4038614" y="2590822"/>
            <a:ext cx="1066772" cy="37079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电器制造企业</a:t>
            </a:r>
            <a:endParaRPr lang="zh-CN" altLang="en-US" sz="1400" b="1" dirty="0"/>
          </a:p>
        </p:txBody>
      </p:sp>
      <p:sp>
        <p:nvSpPr>
          <p:cNvPr id="10" name="圆角矩形 9"/>
          <p:cNvSpPr/>
          <p:nvPr/>
        </p:nvSpPr>
        <p:spPr>
          <a:xfrm>
            <a:off x="4495802" y="1839034"/>
            <a:ext cx="1066772" cy="29460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b="1" dirty="0" smtClean="0"/>
              <a:t>供应商</a:t>
            </a:r>
            <a:endParaRPr lang="zh-CN" altLang="en-US" sz="1400" b="1" dirty="0"/>
          </a:p>
        </p:txBody>
      </p:sp>
      <p:sp>
        <p:nvSpPr>
          <p:cNvPr id="11" name="圆角矩形 10"/>
          <p:cNvSpPr/>
          <p:nvPr/>
        </p:nvSpPr>
        <p:spPr>
          <a:xfrm>
            <a:off x="2133664" y="1600248"/>
            <a:ext cx="1066772" cy="29460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1400" b="1" dirty="0" smtClean="0"/>
              <a:t>客户</a:t>
            </a:r>
            <a:endParaRPr lang="zh-CN" altLang="en-US" sz="1400" b="1" dirty="0"/>
          </a:p>
        </p:txBody>
      </p:sp>
    </p:spTree>
    <p:extLst>
      <p:ext uri="{BB962C8B-B14F-4D97-AF65-F5344CB8AC3E}">
        <p14:creationId xmlns:p14="http://schemas.microsoft.com/office/powerpoint/2010/main" val="130127320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出纳</a:t>
            </a:r>
          </a:p>
        </p:txBody>
      </p:sp>
      <p:grpSp>
        <p:nvGrpSpPr>
          <p:cNvPr id="16387" name="组合 28"/>
          <p:cNvGrpSpPr>
            <a:grpSpLocks/>
          </p:cNvGrpSpPr>
          <p:nvPr/>
        </p:nvGrpSpPr>
        <p:grpSpPr bwMode="auto">
          <a:xfrm>
            <a:off x="1752600" y="838268"/>
            <a:ext cx="5638800" cy="5410132"/>
            <a:chOff x="2617803" y="3068943"/>
            <a:chExt cx="1275068" cy="3188162"/>
          </a:xfrm>
        </p:grpSpPr>
        <p:sp>
          <p:nvSpPr>
            <p:cNvPr id="13" name="Rectangle 12"/>
            <p:cNvSpPr>
              <a:spLocks noChangeArrowheads="1"/>
            </p:cNvSpPr>
            <p:nvPr/>
          </p:nvSpPr>
          <p:spPr bwMode="auto">
            <a:xfrm>
              <a:off x="2617803" y="3600303"/>
              <a:ext cx="1275068" cy="2656802"/>
            </a:xfrm>
            <a:prstGeom prst="rect">
              <a:avLst/>
            </a:prstGeom>
            <a:noFill/>
            <a:ln w="22225" algn="ctr">
              <a:solidFill>
                <a:srgbClr val="FF9900"/>
              </a:solidFill>
              <a:miter lim="800000"/>
              <a:headEnd/>
              <a:tailEnd/>
            </a:ln>
          </p:spPr>
          <p:txBody>
            <a:bodyPr lIns="180000" tIns="0" rIns="0" bIns="0"/>
            <a:lstStyle/>
            <a:p>
              <a:pPr>
                <a:spcBef>
                  <a:spcPts val="600"/>
                </a:spcBef>
                <a:spcAft>
                  <a:spcPts val="0"/>
                </a:spcAft>
                <a:defRPr/>
              </a:pPr>
              <a:r>
                <a:rPr lang="en-US" altLang="zh-CN" sz="1600" dirty="0">
                  <a:latin typeface="+mn-ea"/>
                  <a:ea typeface="+mn-ea"/>
                </a:rPr>
                <a:t>1. </a:t>
              </a:r>
              <a:r>
                <a:rPr lang="zh-CN" altLang="zh-CN" sz="1600" dirty="0">
                  <a:latin typeface="+mn-ea"/>
                  <a:ea typeface="+mn-ea"/>
                </a:rPr>
                <a:t>负责办理银行账户的开立、变更和撤销业务；</a:t>
              </a:r>
            </a:p>
            <a:p>
              <a:pPr>
                <a:spcBef>
                  <a:spcPts val="600"/>
                </a:spcBef>
                <a:spcAft>
                  <a:spcPts val="0"/>
                </a:spcAft>
                <a:defRPr/>
              </a:pPr>
              <a:r>
                <a:rPr lang="en-US" altLang="zh-CN" sz="1600" dirty="0">
                  <a:latin typeface="+mn-ea"/>
                  <a:ea typeface="+mn-ea"/>
                </a:rPr>
                <a:t>2. </a:t>
              </a:r>
              <a:r>
                <a:rPr lang="zh-CN" altLang="zh-CN" sz="1600" dirty="0">
                  <a:latin typeface="+mn-ea"/>
                  <a:ea typeface="+mn-ea"/>
                </a:rPr>
                <a:t>现金收支管理，做到账款相符，确保现金的安全；</a:t>
              </a:r>
            </a:p>
            <a:p>
              <a:pPr>
                <a:spcBef>
                  <a:spcPts val="600"/>
                </a:spcBef>
                <a:spcAft>
                  <a:spcPts val="0"/>
                </a:spcAft>
                <a:defRPr/>
              </a:pPr>
              <a:r>
                <a:rPr lang="en-US" altLang="zh-CN" sz="1600" dirty="0">
                  <a:latin typeface="+mn-ea"/>
                  <a:ea typeface="+mn-ea"/>
                </a:rPr>
                <a:t>3. </a:t>
              </a:r>
              <a:r>
                <a:rPr lang="zh-CN" altLang="zh-CN" sz="1600" dirty="0">
                  <a:latin typeface="+mn-ea"/>
                  <a:ea typeface="+mn-ea"/>
                </a:rPr>
                <a:t>定期进行银行对账，编制银行余额调节表；</a:t>
              </a:r>
            </a:p>
            <a:p>
              <a:pPr>
                <a:spcBef>
                  <a:spcPts val="600"/>
                </a:spcBef>
                <a:spcAft>
                  <a:spcPts val="0"/>
                </a:spcAft>
                <a:defRPr/>
              </a:pPr>
              <a:r>
                <a:rPr lang="en-US" altLang="zh-CN" sz="1600" dirty="0">
                  <a:latin typeface="+mn-ea"/>
                  <a:ea typeface="+mn-ea"/>
                </a:rPr>
                <a:t>4. </a:t>
              </a:r>
              <a:r>
                <a:rPr lang="zh-CN" altLang="zh-CN" sz="1600" dirty="0">
                  <a:latin typeface="+mn-ea"/>
                  <a:ea typeface="+mn-ea"/>
                </a:rPr>
                <a:t>银行结算业务的办理；</a:t>
              </a:r>
            </a:p>
            <a:p>
              <a:pPr>
                <a:spcBef>
                  <a:spcPts val="600"/>
                </a:spcBef>
                <a:spcAft>
                  <a:spcPts val="0"/>
                </a:spcAft>
                <a:defRPr/>
              </a:pPr>
              <a:r>
                <a:rPr lang="en-US" altLang="zh-CN" sz="1600" dirty="0">
                  <a:latin typeface="+mn-ea"/>
                  <a:ea typeface="+mn-ea"/>
                </a:rPr>
                <a:t>5. </a:t>
              </a:r>
              <a:r>
                <a:rPr lang="zh-CN" altLang="zh-CN" sz="1600" dirty="0">
                  <a:latin typeface="+mn-ea"/>
                  <a:ea typeface="+mn-ea"/>
                </a:rPr>
                <a:t>签发支票、汇票等重要空白凭证并登记；</a:t>
              </a:r>
            </a:p>
            <a:p>
              <a:pPr>
                <a:spcBef>
                  <a:spcPts val="600"/>
                </a:spcBef>
                <a:spcAft>
                  <a:spcPts val="0"/>
                </a:spcAft>
                <a:defRPr/>
              </a:pPr>
              <a:r>
                <a:rPr lang="en-US" altLang="zh-CN" sz="1600" dirty="0">
                  <a:latin typeface="+mn-ea"/>
                  <a:ea typeface="+mn-ea"/>
                </a:rPr>
                <a:t>6. </a:t>
              </a:r>
              <a:r>
                <a:rPr lang="zh-CN" altLang="zh-CN" sz="1600" dirty="0">
                  <a:latin typeface="+mn-ea"/>
                  <a:ea typeface="+mn-ea"/>
                </a:rPr>
                <a:t>保管库存现金、有价证券、重要空白凭证、印章等；</a:t>
              </a:r>
            </a:p>
            <a:p>
              <a:pPr>
                <a:spcBef>
                  <a:spcPts val="600"/>
                </a:spcBef>
                <a:spcAft>
                  <a:spcPts val="0"/>
                </a:spcAft>
                <a:defRPr/>
              </a:pPr>
              <a:r>
                <a:rPr lang="en-US" altLang="zh-CN" sz="1600" dirty="0">
                  <a:latin typeface="+mn-ea"/>
                  <a:ea typeface="+mn-ea"/>
                </a:rPr>
                <a:t>7. </a:t>
              </a:r>
              <a:r>
                <a:rPr lang="zh-CN" altLang="en-US" sz="1600" dirty="0">
                  <a:latin typeface="+mn-ea"/>
                  <a:ea typeface="+mn-ea"/>
                </a:rPr>
                <a:t>编制部分与现金和银行存款科目有关的凭证，</a:t>
              </a:r>
              <a:r>
                <a:rPr lang="zh-CN" altLang="zh-CN" sz="1600" dirty="0">
                  <a:latin typeface="+mn-ea"/>
                  <a:ea typeface="+mn-ea"/>
                </a:rPr>
                <a:t>登记现金日记账和银行存款日记账；</a:t>
              </a:r>
            </a:p>
            <a:p>
              <a:pPr>
                <a:spcBef>
                  <a:spcPts val="600"/>
                </a:spcBef>
                <a:spcAft>
                  <a:spcPts val="0"/>
                </a:spcAft>
                <a:defRPr/>
              </a:pPr>
              <a:r>
                <a:rPr lang="en-US" altLang="zh-CN" sz="1600" dirty="0">
                  <a:latin typeface="+mn-ea"/>
                  <a:ea typeface="+mn-ea"/>
                </a:rPr>
                <a:t>8. </a:t>
              </a:r>
              <a:r>
                <a:rPr lang="zh-CN" altLang="zh-CN" sz="1600" dirty="0">
                  <a:latin typeface="+mn-ea"/>
                  <a:ea typeface="+mn-ea"/>
                </a:rPr>
                <a:t>及时整理并传递原始票据，完成协同工作； </a:t>
              </a:r>
            </a:p>
            <a:p>
              <a:pPr>
                <a:spcBef>
                  <a:spcPts val="600"/>
                </a:spcBef>
                <a:spcAft>
                  <a:spcPts val="0"/>
                </a:spcAft>
                <a:defRPr/>
              </a:pPr>
              <a:r>
                <a:rPr lang="en-US" altLang="zh-CN" sz="1600" dirty="0">
                  <a:latin typeface="+mn-ea"/>
                  <a:ea typeface="+mn-ea"/>
                </a:rPr>
                <a:t>9. </a:t>
              </a:r>
              <a:r>
                <a:rPr lang="zh-CN" altLang="zh-CN" sz="1600" dirty="0">
                  <a:latin typeface="+mn-ea"/>
                  <a:ea typeface="+mn-ea"/>
                </a:rPr>
                <a:t>编制资金报表，按月装订并定期归档；</a:t>
              </a:r>
            </a:p>
            <a:p>
              <a:pPr>
                <a:spcBef>
                  <a:spcPts val="600"/>
                </a:spcBef>
                <a:spcAft>
                  <a:spcPts val="0"/>
                </a:spcAft>
                <a:defRPr/>
              </a:pPr>
              <a:r>
                <a:rPr lang="en-US" altLang="zh-CN" sz="1600" dirty="0">
                  <a:latin typeface="+mn-ea"/>
                  <a:ea typeface="+mn-ea"/>
                </a:rPr>
                <a:t>10. </a:t>
              </a:r>
              <a:r>
                <a:rPr lang="zh-CN" altLang="zh-CN" sz="1600" dirty="0">
                  <a:latin typeface="+mn-ea"/>
                  <a:ea typeface="+mn-ea"/>
                </a:rPr>
                <a:t>办理贷款卡的年检；</a:t>
              </a:r>
            </a:p>
            <a:p>
              <a:pPr>
                <a:spcBef>
                  <a:spcPts val="600"/>
                </a:spcBef>
                <a:spcAft>
                  <a:spcPts val="0"/>
                </a:spcAft>
                <a:defRPr/>
              </a:pPr>
              <a:r>
                <a:rPr lang="en-US" altLang="zh-CN" sz="1600" dirty="0">
                  <a:latin typeface="+mn-ea"/>
                  <a:ea typeface="+mn-ea"/>
                </a:rPr>
                <a:t>11. </a:t>
              </a:r>
              <a:r>
                <a:rPr lang="zh-CN" altLang="zh-CN" sz="1600" dirty="0">
                  <a:latin typeface="+mn-ea"/>
                  <a:ea typeface="+mn-ea"/>
                </a:rPr>
                <a:t>完成领导交给的其他各项临时工作。</a:t>
              </a:r>
            </a:p>
            <a:p>
              <a:pPr>
                <a:spcBef>
                  <a:spcPts val="600"/>
                </a:spcBef>
                <a:spcAft>
                  <a:spcPts val="0"/>
                </a:spcAft>
                <a:defRPr/>
              </a:pPr>
              <a:endParaRPr lang="zh-CN" altLang="en-US" sz="1400" dirty="0">
                <a:effectLst>
                  <a:outerShdw blurRad="38100" dist="38100" dir="2700000" algn="tl">
                    <a:srgbClr val="C0C0C0"/>
                  </a:outerShdw>
                </a:effectLst>
                <a:latin typeface="+mn-ea"/>
                <a:ea typeface="+mn-ea"/>
              </a:endParaRPr>
            </a:p>
          </p:txBody>
        </p:sp>
        <p:sp>
          <p:nvSpPr>
            <p:cNvPr id="14" name="Text Box 19"/>
            <p:cNvSpPr txBox="1">
              <a:spLocks noChangeArrowheads="1"/>
            </p:cNvSpPr>
            <p:nvPr/>
          </p:nvSpPr>
          <p:spPr bwMode="auto">
            <a:xfrm>
              <a:off x="2617803" y="3068943"/>
              <a:ext cx="1275068" cy="483055"/>
            </a:xfrm>
            <a:prstGeom prst="rect">
              <a:avLst/>
            </a:prstGeom>
            <a:solidFill>
              <a:srgbClr val="666699"/>
            </a:solidFill>
            <a:ln w="22225">
              <a:solidFill>
                <a:srgbClr val="666699"/>
              </a:solidFill>
              <a:miter lim="800000"/>
              <a:headEnd/>
              <a:tailEnd/>
            </a:ln>
          </p:spPr>
          <p:txBody>
            <a:bodyPr lIns="0" tIns="118800" rIns="0"/>
            <a:lstStyle/>
            <a:p>
              <a:pPr algn="ctr">
                <a:spcBef>
                  <a:spcPts val="600"/>
                </a:spcBef>
                <a:spcAft>
                  <a:spcPts val="0"/>
                </a:spcAft>
                <a:defRPr/>
              </a:pPr>
              <a:r>
                <a:rPr lang="zh-CN" altLang="en-US" sz="2000" dirty="0">
                  <a:solidFill>
                    <a:schemeClr val="bg1"/>
                  </a:solidFill>
                  <a:latin typeface="+mn-ea"/>
                  <a:ea typeface="+mn-ea"/>
                </a:rPr>
                <a:t>出纳</a:t>
              </a:r>
            </a:p>
          </p:txBody>
        </p:sp>
      </p:grpSp>
    </p:spTree>
    <p:extLst>
      <p:ext uri="{BB962C8B-B14F-4D97-AF65-F5344CB8AC3E}">
        <p14:creationId xmlns:p14="http://schemas.microsoft.com/office/powerpoint/2010/main" val="253380854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客户</a:t>
            </a:r>
          </a:p>
        </p:txBody>
      </p:sp>
      <p:grpSp>
        <p:nvGrpSpPr>
          <p:cNvPr id="17411" name="组合 28"/>
          <p:cNvGrpSpPr>
            <a:grpSpLocks/>
          </p:cNvGrpSpPr>
          <p:nvPr/>
        </p:nvGrpSpPr>
        <p:grpSpPr bwMode="auto">
          <a:xfrm>
            <a:off x="3048001" y="990664"/>
            <a:ext cx="3047998" cy="5029136"/>
            <a:chOff x="2617803" y="3068943"/>
            <a:chExt cx="1275068" cy="3043249"/>
          </a:xfrm>
        </p:grpSpPr>
        <p:sp>
          <p:nvSpPr>
            <p:cNvPr id="13" name="Rectangle 12"/>
            <p:cNvSpPr>
              <a:spLocks noChangeArrowheads="1"/>
            </p:cNvSpPr>
            <p:nvPr/>
          </p:nvSpPr>
          <p:spPr bwMode="auto">
            <a:xfrm>
              <a:off x="2617803" y="3600304"/>
              <a:ext cx="1275068" cy="2511888"/>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400" dirty="0">
                  <a:latin typeface="+mn-ea"/>
                  <a:ea typeface="+mn-ea"/>
                </a:rPr>
                <a:t>1. </a:t>
              </a:r>
              <a:r>
                <a:rPr lang="zh-CN" altLang="zh-CN" sz="1400" dirty="0">
                  <a:latin typeface="+mn-ea"/>
                  <a:ea typeface="+mn-ea"/>
                </a:rPr>
                <a:t>制定采购计划</a:t>
              </a:r>
            </a:p>
            <a:p>
              <a:pPr>
                <a:spcBef>
                  <a:spcPts val="600"/>
                </a:spcBef>
                <a:defRPr/>
              </a:pPr>
              <a:r>
                <a:rPr lang="en-US" altLang="zh-CN" sz="1400" dirty="0">
                  <a:latin typeface="+mn-ea"/>
                  <a:ea typeface="+mn-ea"/>
                </a:rPr>
                <a:t>2. </a:t>
              </a:r>
              <a:r>
                <a:rPr lang="zh-CN" altLang="zh-CN" sz="1400" dirty="0">
                  <a:latin typeface="+mn-ea"/>
                  <a:ea typeface="+mn-ea"/>
                </a:rPr>
                <a:t>发布商品采购信息。提供拟采购商品的相关信息；</a:t>
              </a:r>
            </a:p>
            <a:p>
              <a:pPr>
                <a:spcBef>
                  <a:spcPts val="600"/>
                </a:spcBef>
                <a:defRPr/>
              </a:pPr>
              <a:r>
                <a:rPr lang="en-US" altLang="zh-CN" sz="1400" dirty="0">
                  <a:latin typeface="+mn-ea"/>
                  <a:ea typeface="+mn-ea"/>
                </a:rPr>
                <a:t>3. </a:t>
              </a:r>
              <a:r>
                <a:rPr lang="zh-CN" altLang="zh-CN" sz="1400" dirty="0">
                  <a:latin typeface="+mn-ea"/>
                  <a:ea typeface="+mn-ea"/>
                </a:rPr>
                <a:t>供应商管理，搜集供应商相关信息，建立供应商档案，评审和管理供应商；</a:t>
              </a:r>
            </a:p>
            <a:p>
              <a:pPr>
                <a:spcBef>
                  <a:spcPts val="600"/>
                </a:spcBef>
                <a:defRPr/>
              </a:pPr>
              <a:r>
                <a:rPr lang="en-US" altLang="zh-CN" sz="1400" dirty="0">
                  <a:latin typeface="+mn-ea"/>
                  <a:ea typeface="+mn-ea"/>
                </a:rPr>
                <a:t>4.</a:t>
              </a:r>
              <a:r>
                <a:rPr lang="zh-CN" altLang="zh-CN" sz="1400" dirty="0">
                  <a:latin typeface="+mn-ea"/>
                  <a:ea typeface="+mn-ea"/>
                </a:rPr>
                <a:t>合同管理，组织采购合同的评审，对合同进行分类档案管理，并对合同的执行进行监督等。</a:t>
              </a:r>
            </a:p>
            <a:p>
              <a:pPr>
                <a:spcBef>
                  <a:spcPts val="600"/>
                </a:spcBef>
                <a:defRPr/>
              </a:pPr>
              <a:r>
                <a:rPr lang="en-US" altLang="zh-CN" sz="1400" dirty="0">
                  <a:latin typeface="+mn-ea"/>
                  <a:ea typeface="+mn-ea"/>
                </a:rPr>
                <a:t>5. </a:t>
              </a:r>
              <a:r>
                <a:rPr lang="zh-CN" altLang="zh-CN" sz="1400" dirty="0">
                  <a:latin typeface="+mn-ea"/>
                  <a:ea typeface="+mn-ea"/>
                </a:rPr>
                <a:t>收货管理，根据合同约定收货；</a:t>
              </a:r>
            </a:p>
            <a:p>
              <a:pPr>
                <a:spcBef>
                  <a:spcPts val="600"/>
                </a:spcBef>
                <a:defRPr/>
              </a:pPr>
              <a:r>
                <a:rPr lang="en-US" altLang="zh-CN" sz="1400" dirty="0">
                  <a:latin typeface="+mn-ea"/>
                  <a:ea typeface="+mn-ea"/>
                </a:rPr>
                <a:t>6. </a:t>
              </a:r>
              <a:r>
                <a:rPr lang="zh-CN" altLang="zh-CN" sz="1400" dirty="0">
                  <a:latin typeface="+mn-ea"/>
                  <a:ea typeface="+mn-ea"/>
                </a:rPr>
                <a:t>应付款管理，对应付款项建立应付账款台账，加强应付款管理，保证企业信用；</a:t>
              </a:r>
            </a:p>
            <a:p>
              <a:pPr>
                <a:spcBef>
                  <a:spcPts val="600"/>
                </a:spcBef>
                <a:defRPr/>
              </a:pPr>
              <a:r>
                <a:rPr lang="en-US" altLang="zh-CN" sz="1400" dirty="0">
                  <a:latin typeface="+mn-ea"/>
                  <a:ea typeface="+mn-ea"/>
                </a:rPr>
                <a:t>7. </a:t>
              </a:r>
              <a:r>
                <a:rPr lang="zh-CN" altLang="zh-CN" sz="1400" dirty="0">
                  <a:latin typeface="+mn-ea"/>
                  <a:ea typeface="+mn-ea"/>
                </a:rPr>
                <a:t>档案管理，对采购过程的各种文档进行分类归档整理。</a:t>
              </a:r>
            </a:p>
            <a:p>
              <a:pPr>
                <a:spcBef>
                  <a:spcPts val="300"/>
                </a:spcBef>
                <a:defRPr/>
              </a:pPr>
              <a:endParaRPr lang="zh-CN" altLang="en-US" sz="1400" dirty="0">
                <a:effectLst>
                  <a:outerShdw blurRad="38100" dist="38100" dir="2700000" algn="tl">
                    <a:srgbClr val="C0C0C0"/>
                  </a:outerShdw>
                </a:effectLst>
              </a:endParaRPr>
            </a:p>
          </p:txBody>
        </p:sp>
        <p:sp>
          <p:nvSpPr>
            <p:cNvPr id="14" name="Text Box 19"/>
            <p:cNvSpPr txBox="1">
              <a:spLocks noChangeArrowheads="1"/>
            </p:cNvSpPr>
            <p:nvPr/>
          </p:nvSpPr>
          <p:spPr bwMode="auto">
            <a:xfrm>
              <a:off x="2617803" y="3068943"/>
              <a:ext cx="1275068" cy="483055"/>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客户代表</a:t>
              </a:r>
            </a:p>
          </p:txBody>
        </p:sp>
      </p:grpSp>
    </p:spTree>
    <p:extLst>
      <p:ext uri="{BB962C8B-B14F-4D97-AF65-F5344CB8AC3E}">
        <p14:creationId xmlns:p14="http://schemas.microsoft.com/office/powerpoint/2010/main" val="2815217341"/>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银行柜员</a:t>
            </a:r>
          </a:p>
        </p:txBody>
      </p:sp>
      <p:grpSp>
        <p:nvGrpSpPr>
          <p:cNvPr id="18435" name="组合 28"/>
          <p:cNvGrpSpPr>
            <a:grpSpLocks/>
          </p:cNvGrpSpPr>
          <p:nvPr/>
        </p:nvGrpSpPr>
        <p:grpSpPr bwMode="auto">
          <a:xfrm>
            <a:off x="3123405" y="914466"/>
            <a:ext cx="3104357" cy="5029134"/>
            <a:chOff x="1173818" y="3014337"/>
            <a:chExt cx="1419928" cy="3440217"/>
          </a:xfrm>
        </p:grpSpPr>
        <p:sp>
          <p:nvSpPr>
            <p:cNvPr id="9" name="Rectangle 12"/>
            <p:cNvSpPr>
              <a:spLocks noChangeArrowheads="1"/>
            </p:cNvSpPr>
            <p:nvPr/>
          </p:nvSpPr>
          <p:spPr bwMode="auto">
            <a:xfrm>
              <a:off x="1173818" y="3615010"/>
              <a:ext cx="1419928" cy="2839544"/>
            </a:xfrm>
            <a:prstGeom prst="rect">
              <a:avLst/>
            </a:prstGeom>
            <a:noFill/>
            <a:ln w="22225" algn="ctr">
              <a:solidFill>
                <a:srgbClr val="FF9900"/>
              </a:solidFill>
              <a:miter lim="800000"/>
              <a:headEnd/>
              <a:tailEnd/>
            </a:ln>
          </p:spPr>
          <p:txBody>
            <a:bodyPr lIns="180000" tIns="0" rIns="0" bIns="0"/>
            <a:lstStyle/>
            <a:p>
              <a:pPr>
                <a:spcBef>
                  <a:spcPts val="1800"/>
                </a:spcBef>
                <a:defRPr/>
              </a:pPr>
              <a:r>
                <a:rPr lang="en-US" altLang="zh-CN" sz="1400" dirty="0">
                  <a:latin typeface="+mn-ea"/>
                  <a:ea typeface="+mn-ea"/>
                </a:rPr>
                <a:t>1. </a:t>
              </a:r>
              <a:r>
                <a:rPr lang="zh-CN" altLang="zh-CN" sz="1400" dirty="0">
                  <a:latin typeface="+mn-ea"/>
                  <a:ea typeface="+mn-ea"/>
                </a:rPr>
                <a:t>对外办理存取款、计息、结算、贷款业务； </a:t>
              </a:r>
            </a:p>
            <a:p>
              <a:pPr>
                <a:spcBef>
                  <a:spcPts val="1200"/>
                </a:spcBef>
                <a:defRPr/>
              </a:pPr>
              <a:r>
                <a:rPr lang="en-US" altLang="zh-CN" sz="1400" dirty="0">
                  <a:latin typeface="+mn-ea"/>
                  <a:ea typeface="+mn-ea"/>
                </a:rPr>
                <a:t>2. </a:t>
              </a:r>
              <a:r>
                <a:rPr lang="zh-CN" altLang="zh-CN" sz="1400" dirty="0">
                  <a:latin typeface="+mn-ea"/>
                  <a:ea typeface="+mn-ea"/>
                </a:rPr>
                <a:t>办理营业用现金的领解、保管； 　　</a:t>
              </a:r>
            </a:p>
            <a:p>
              <a:pPr>
                <a:spcBef>
                  <a:spcPts val="1200"/>
                </a:spcBef>
                <a:defRPr/>
              </a:pPr>
              <a:r>
                <a:rPr lang="en-US" altLang="zh-CN" sz="1400" dirty="0">
                  <a:latin typeface="+mn-ea"/>
                  <a:ea typeface="+mn-ea"/>
                </a:rPr>
                <a:t>3. </a:t>
              </a:r>
              <a:r>
                <a:rPr lang="zh-CN" altLang="zh-CN" sz="1400" dirty="0">
                  <a:latin typeface="+mn-ea"/>
                  <a:ea typeface="+mn-ea"/>
                </a:rPr>
                <a:t>出售银行票据，向企业出售各种银行票据，方便客户办理业务； 　　</a:t>
              </a:r>
            </a:p>
            <a:p>
              <a:pPr>
                <a:spcBef>
                  <a:spcPts val="1200"/>
                </a:spcBef>
                <a:defRPr/>
              </a:pPr>
              <a:r>
                <a:rPr lang="en-US" altLang="zh-CN" sz="1400" dirty="0">
                  <a:latin typeface="+mn-ea"/>
                  <a:ea typeface="+mn-ea"/>
                </a:rPr>
                <a:t>4. </a:t>
              </a:r>
              <a:r>
                <a:rPr lang="zh-CN" altLang="zh-CN" sz="1400" dirty="0">
                  <a:latin typeface="+mn-ea"/>
                  <a:ea typeface="+mn-ea"/>
                </a:rPr>
                <a:t>掌管本柜台各种业务用章和个人名章；</a:t>
              </a:r>
            </a:p>
            <a:p>
              <a:pPr>
                <a:spcBef>
                  <a:spcPts val="1200"/>
                </a:spcBef>
                <a:defRPr/>
              </a:pPr>
              <a:r>
                <a:rPr lang="en-US" altLang="zh-CN" sz="1400" dirty="0">
                  <a:latin typeface="+mn-ea"/>
                  <a:ea typeface="+mn-ea"/>
                </a:rPr>
                <a:t>5. </a:t>
              </a:r>
              <a:r>
                <a:rPr lang="zh-CN" altLang="zh-CN" sz="1400" dirty="0">
                  <a:latin typeface="+mn-ea"/>
                  <a:ea typeface="+mn-ea"/>
                </a:rPr>
                <a:t>办理柜台轧帐，打印轧账单，清理、核对当班库存现金和结存重要空白凭证和有价单证，收检业务用章；</a:t>
              </a:r>
            </a:p>
            <a:p>
              <a:pPr>
                <a:spcBef>
                  <a:spcPts val="1200"/>
                </a:spcBef>
                <a:defRPr/>
              </a:pPr>
              <a:r>
                <a:rPr lang="en-US" altLang="zh-CN" sz="1400" dirty="0">
                  <a:latin typeface="+mn-ea"/>
                  <a:ea typeface="+mn-ea"/>
                </a:rPr>
                <a:t>6. </a:t>
              </a:r>
              <a:r>
                <a:rPr lang="zh-CN" altLang="zh-CN" sz="1400" dirty="0">
                  <a:latin typeface="+mn-ea"/>
                  <a:ea typeface="+mn-ea"/>
                </a:rPr>
                <a:t>档案管理，对银行柜台业务的各种文档进行分类归档整理。</a:t>
              </a:r>
            </a:p>
          </p:txBody>
        </p:sp>
        <p:sp>
          <p:nvSpPr>
            <p:cNvPr id="10" name="Text Box 19"/>
            <p:cNvSpPr txBox="1">
              <a:spLocks noChangeArrowheads="1"/>
            </p:cNvSpPr>
            <p:nvPr/>
          </p:nvSpPr>
          <p:spPr bwMode="auto">
            <a:xfrm>
              <a:off x="1173818" y="3014337"/>
              <a:ext cx="1419928" cy="546066"/>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solidFill>
                    <a:schemeClr val="bg1"/>
                  </a:solidFill>
                  <a:latin typeface="+mn-ea"/>
                  <a:ea typeface="+mn-ea"/>
                </a:rPr>
                <a:t>  银行柜员</a:t>
              </a:r>
            </a:p>
          </p:txBody>
        </p:sp>
      </p:grpSp>
    </p:spTree>
    <p:extLst>
      <p:ext uri="{BB962C8B-B14F-4D97-AF65-F5344CB8AC3E}">
        <p14:creationId xmlns:p14="http://schemas.microsoft.com/office/powerpoint/2010/main" val="270722321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供应商</a:t>
            </a:r>
          </a:p>
        </p:txBody>
      </p:sp>
      <p:grpSp>
        <p:nvGrpSpPr>
          <p:cNvPr id="19459" name="组合 28"/>
          <p:cNvGrpSpPr>
            <a:grpSpLocks/>
          </p:cNvGrpSpPr>
          <p:nvPr/>
        </p:nvGrpSpPr>
        <p:grpSpPr bwMode="auto">
          <a:xfrm>
            <a:off x="2860701" y="838200"/>
            <a:ext cx="3422598" cy="5791200"/>
            <a:chOff x="2617803" y="3068943"/>
            <a:chExt cx="1275068" cy="2994944"/>
          </a:xfrm>
        </p:grpSpPr>
        <p:sp>
          <p:nvSpPr>
            <p:cNvPr id="13" name="Rectangle 12"/>
            <p:cNvSpPr>
              <a:spLocks noChangeArrowheads="1"/>
            </p:cNvSpPr>
            <p:nvPr/>
          </p:nvSpPr>
          <p:spPr bwMode="auto">
            <a:xfrm>
              <a:off x="2617803" y="3600119"/>
              <a:ext cx="1275068" cy="2463768"/>
            </a:xfrm>
            <a:prstGeom prst="rect">
              <a:avLst/>
            </a:prstGeom>
            <a:noFill/>
            <a:ln w="22225" algn="ctr">
              <a:solidFill>
                <a:srgbClr val="FF9900"/>
              </a:solidFill>
              <a:miter lim="800000"/>
              <a:headEnd/>
              <a:tailEnd/>
            </a:ln>
          </p:spPr>
          <p:txBody>
            <a:bodyPr lIns="180000" tIns="0" rIns="0" bIns="0"/>
            <a:lstStyle/>
            <a:p>
              <a:pPr>
                <a:defRPr/>
              </a:pPr>
              <a:r>
                <a:rPr lang="en-US" altLang="zh-CN" sz="1400" dirty="0">
                  <a:latin typeface="+mn-ea"/>
                  <a:ea typeface="+mn-ea"/>
                </a:rPr>
                <a:t>1. </a:t>
              </a:r>
              <a:r>
                <a:rPr lang="zh-CN" altLang="zh-CN" sz="1400" dirty="0">
                  <a:latin typeface="+mn-ea"/>
                  <a:ea typeface="+mn-ea"/>
                </a:rPr>
                <a:t>做好公司各项业务的运营，包含材料、厂房、仓库、设备的租赁与销售；</a:t>
              </a:r>
            </a:p>
            <a:p>
              <a:pPr>
                <a:defRPr/>
              </a:pPr>
              <a:r>
                <a:rPr lang="en-US" altLang="zh-CN" sz="1400" dirty="0">
                  <a:latin typeface="+mn-ea"/>
                  <a:ea typeface="+mn-ea"/>
                </a:rPr>
                <a:t>2. </a:t>
              </a:r>
              <a:r>
                <a:rPr lang="zh-CN" altLang="zh-CN" sz="1400" dirty="0">
                  <a:latin typeface="+mn-ea"/>
                  <a:ea typeface="+mn-ea"/>
                </a:rPr>
                <a:t>制定销售计划，预计市场需求，制定月度、季度销售计划；</a:t>
              </a:r>
            </a:p>
            <a:p>
              <a:pPr>
                <a:defRPr/>
              </a:pPr>
              <a:r>
                <a:rPr lang="en-US" altLang="zh-CN" sz="1400" dirty="0">
                  <a:latin typeface="+mn-ea"/>
                  <a:ea typeface="+mn-ea"/>
                </a:rPr>
                <a:t>3. </a:t>
              </a:r>
              <a:r>
                <a:rPr lang="zh-CN" altLang="zh-CN" sz="1400" dirty="0">
                  <a:latin typeface="+mn-ea"/>
                  <a:ea typeface="+mn-ea"/>
                </a:rPr>
                <a:t>销售信息发布；</a:t>
              </a:r>
            </a:p>
            <a:p>
              <a:pPr>
                <a:defRPr/>
              </a:pPr>
              <a:r>
                <a:rPr lang="en-US" altLang="zh-CN" sz="1400" dirty="0">
                  <a:latin typeface="+mn-ea"/>
                  <a:ea typeface="+mn-ea"/>
                </a:rPr>
                <a:t>4. </a:t>
              </a:r>
              <a:r>
                <a:rPr lang="zh-CN" altLang="zh-CN" sz="1400" dirty="0">
                  <a:latin typeface="+mn-ea"/>
                  <a:ea typeface="+mn-ea"/>
                </a:rPr>
                <a:t>客户管理，搜集客户相关信息，建立客户档案，评审和管理客户；</a:t>
              </a:r>
            </a:p>
            <a:p>
              <a:pPr>
                <a:defRPr/>
              </a:pPr>
              <a:r>
                <a:rPr lang="en-US" altLang="zh-CN" sz="1400" dirty="0">
                  <a:latin typeface="+mn-ea"/>
                  <a:ea typeface="+mn-ea"/>
                </a:rPr>
                <a:t>5. </a:t>
              </a:r>
              <a:r>
                <a:rPr lang="zh-CN" altLang="zh-CN" sz="1400" dirty="0">
                  <a:latin typeface="+mn-ea"/>
                  <a:ea typeface="+mn-ea"/>
                </a:rPr>
                <a:t>销售合同管理，组织销售合同的评审，建立销售合同台账，对合同进行分类档案管理，并对合同的执行进行监督等；</a:t>
              </a:r>
            </a:p>
            <a:p>
              <a:pPr>
                <a:defRPr/>
              </a:pPr>
              <a:r>
                <a:rPr lang="en-US" altLang="zh-CN" sz="1400" dirty="0">
                  <a:latin typeface="+mn-ea"/>
                  <a:ea typeface="+mn-ea"/>
                </a:rPr>
                <a:t>6. </a:t>
              </a:r>
              <a:r>
                <a:rPr lang="zh-CN" altLang="zh-CN" sz="1400" dirty="0">
                  <a:latin typeface="+mn-ea"/>
                  <a:ea typeface="+mn-ea"/>
                </a:rPr>
                <a:t>发货管理，根据客户需要组织合同商品发货；</a:t>
              </a:r>
            </a:p>
            <a:p>
              <a:pPr>
                <a:defRPr/>
              </a:pPr>
              <a:r>
                <a:rPr lang="en-US" altLang="zh-CN" sz="1400" dirty="0">
                  <a:latin typeface="+mn-ea"/>
                  <a:ea typeface="+mn-ea"/>
                </a:rPr>
                <a:t>7. </a:t>
              </a:r>
              <a:r>
                <a:rPr lang="zh-CN" altLang="zh-CN" sz="1400" dirty="0">
                  <a:latin typeface="+mn-ea"/>
                  <a:ea typeface="+mn-ea"/>
                </a:rPr>
                <a:t>应收款管理，对应收款项建立应收账款台账，加强应收款的账龄和催收管理；</a:t>
              </a:r>
            </a:p>
            <a:p>
              <a:pPr>
                <a:defRPr/>
              </a:pPr>
              <a:r>
                <a:rPr lang="en-US" altLang="zh-CN" sz="1400" dirty="0">
                  <a:latin typeface="+mn-ea"/>
                  <a:ea typeface="+mn-ea"/>
                </a:rPr>
                <a:t>8.</a:t>
              </a:r>
              <a:r>
                <a:rPr lang="zh-CN" altLang="zh-CN" sz="1400" dirty="0">
                  <a:latin typeface="+mn-ea"/>
                  <a:ea typeface="+mn-ea"/>
                </a:rPr>
                <a:t>销售监控与评价，加强对销售过程的监控，对销售过程和结果进行评价；</a:t>
              </a:r>
            </a:p>
            <a:p>
              <a:pPr>
                <a:defRPr/>
              </a:pPr>
              <a:r>
                <a:rPr lang="en-US" altLang="zh-CN" sz="1400" dirty="0">
                  <a:latin typeface="+mn-ea"/>
                  <a:ea typeface="+mn-ea"/>
                </a:rPr>
                <a:t>9.</a:t>
              </a:r>
              <a:r>
                <a:rPr lang="zh-CN" altLang="zh-CN" sz="1400" dirty="0">
                  <a:latin typeface="+mn-ea"/>
                  <a:ea typeface="+mn-ea"/>
                </a:rPr>
                <a:t>档案管理，对销售过程的各种文档进行分类归档整理。</a:t>
              </a:r>
            </a:p>
            <a:p>
              <a:pPr>
                <a:spcBef>
                  <a:spcPts val="300"/>
                </a:spcBef>
                <a:defRPr/>
              </a:pPr>
              <a:endParaRPr lang="zh-CN" altLang="en-US" sz="1400" dirty="0">
                <a:effectLst>
                  <a:outerShdw blurRad="38100" dist="38100" dir="2700000" algn="tl">
                    <a:srgbClr val="C0C0C0"/>
                  </a:outerShdw>
                </a:effectLst>
                <a:latin typeface="+mn-ea"/>
                <a:ea typeface="+mn-ea"/>
              </a:endParaRPr>
            </a:p>
          </p:txBody>
        </p:sp>
        <p:sp>
          <p:nvSpPr>
            <p:cNvPr id="14" name="Text Box 19"/>
            <p:cNvSpPr txBox="1">
              <a:spLocks noChangeArrowheads="1"/>
            </p:cNvSpPr>
            <p:nvPr/>
          </p:nvSpPr>
          <p:spPr bwMode="auto">
            <a:xfrm>
              <a:off x="2617803" y="3068943"/>
              <a:ext cx="1275068" cy="482738"/>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供应商代表</a:t>
              </a:r>
            </a:p>
          </p:txBody>
        </p:sp>
      </p:grpSp>
    </p:spTree>
    <p:extLst>
      <p:ext uri="{BB962C8B-B14F-4D97-AF65-F5344CB8AC3E}">
        <p14:creationId xmlns:p14="http://schemas.microsoft.com/office/powerpoint/2010/main" val="1025171952"/>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税务专管员</a:t>
            </a:r>
          </a:p>
        </p:txBody>
      </p:sp>
      <p:grpSp>
        <p:nvGrpSpPr>
          <p:cNvPr id="20483" name="组合 28"/>
          <p:cNvGrpSpPr>
            <a:grpSpLocks/>
          </p:cNvGrpSpPr>
          <p:nvPr/>
        </p:nvGrpSpPr>
        <p:grpSpPr bwMode="auto">
          <a:xfrm>
            <a:off x="990600" y="762000"/>
            <a:ext cx="2817813" cy="5791200"/>
            <a:chOff x="2556400" y="3068944"/>
            <a:chExt cx="1418371" cy="3331028"/>
          </a:xfrm>
        </p:grpSpPr>
        <p:sp>
          <p:nvSpPr>
            <p:cNvPr id="9" name="Rectangle 12"/>
            <p:cNvSpPr>
              <a:spLocks noChangeArrowheads="1"/>
            </p:cNvSpPr>
            <p:nvPr/>
          </p:nvSpPr>
          <p:spPr bwMode="auto">
            <a:xfrm>
              <a:off x="2556400" y="3669771"/>
              <a:ext cx="1418371" cy="2730201"/>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400" dirty="0">
                  <a:latin typeface="+mn-ea"/>
                  <a:ea typeface="+mn-ea"/>
                </a:rPr>
                <a:t>1. </a:t>
              </a:r>
              <a:r>
                <a:rPr lang="zh-CN" altLang="zh-CN" sz="1400" dirty="0">
                  <a:latin typeface="+mn-ea"/>
                  <a:ea typeface="+mn-ea"/>
                </a:rPr>
                <a:t>税款征收，包含增值税、企业所得税；</a:t>
              </a:r>
            </a:p>
            <a:p>
              <a:pPr>
                <a:spcBef>
                  <a:spcPts val="600"/>
                </a:spcBef>
                <a:defRPr/>
              </a:pPr>
              <a:r>
                <a:rPr lang="en-US" altLang="zh-CN" sz="1400" dirty="0">
                  <a:latin typeface="+mn-ea"/>
                  <a:ea typeface="+mn-ea"/>
                </a:rPr>
                <a:t>2. </a:t>
              </a:r>
              <a:r>
                <a:rPr lang="zh-CN" altLang="zh-CN" sz="1400" dirty="0">
                  <a:latin typeface="+mn-ea"/>
                  <a:ea typeface="+mn-ea"/>
                </a:rPr>
                <a:t>发票售卖，包含增值税专用发票和增值税普通发票；</a:t>
              </a:r>
            </a:p>
            <a:p>
              <a:pPr>
                <a:spcBef>
                  <a:spcPts val="600"/>
                </a:spcBef>
                <a:defRPr/>
              </a:pPr>
              <a:r>
                <a:rPr lang="en-US" altLang="zh-CN" sz="1400" dirty="0">
                  <a:latin typeface="+mn-ea"/>
                  <a:ea typeface="+mn-ea"/>
                </a:rPr>
                <a:t>3. </a:t>
              </a:r>
              <a:r>
                <a:rPr lang="zh-CN" altLang="zh-CN" sz="1400" dirty="0">
                  <a:latin typeface="+mn-ea"/>
                  <a:ea typeface="+mn-ea"/>
                </a:rPr>
                <a:t>对发票的印制、购领、使用、监督以及违章处罚等各环节的监督与管理；</a:t>
              </a:r>
            </a:p>
            <a:p>
              <a:pPr>
                <a:spcBef>
                  <a:spcPts val="600"/>
                </a:spcBef>
                <a:defRPr/>
              </a:pPr>
              <a:r>
                <a:rPr lang="en-US" altLang="zh-CN" sz="1400" dirty="0">
                  <a:latin typeface="+mn-ea"/>
                  <a:ea typeface="+mn-ea"/>
                </a:rPr>
                <a:t>4. </a:t>
              </a:r>
              <a:r>
                <a:rPr lang="zh-CN" altLang="zh-CN" sz="1400" dirty="0">
                  <a:latin typeface="+mn-ea"/>
                  <a:ea typeface="+mn-ea"/>
                </a:rPr>
                <a:t>纳税检查，依据国家税收政策、法规和财务会计制度规定，对纳税人、扣缴义务人履行纳税义务、扣缴税款义务真实情况的监督和审查；</a:t>
              </a:r>
            </a:p>
            <a:p>
              <a:pPr>
                <a:spcBef>
                  <a:spcPts val="600"/>
                </a:spcBef>
                <a:defRPr/>
              </a:pPr>
              <a:r>
                <a:rPr lang="en-US" altLang="zh-CN" sz="1400" dirty="0">
                  <a:latin typeface="+mn-ea"/>
                  <a:ea typeface="+mn-ea"/>
                </a:rPr>
                <a:t>5. </a:t>
              </a:r>
              <a:r>
                <a:rPr lang="zh-CN" altLang="zh-CN" sz="1400" dirty="0">
                  <a:latin typeface="+mn-ea"/>
                  <a:ea typeface="+mn-ea"/>
                </a:rPr>
                <a:t>税收统计、分析；</a:t>
              </a:r>
            </a:p>
            <a:p>
              <a:pPr>
                <a:spcBef>
                  <a:spcPts val="600"/>
                </a:spcBef>
                <a:defRPr/>
              </a:pPr>
              <a:r>
                <a:rPr lang="en-US" altLang="zh-CN" sz="1400" dirty="0">
                  <a:latin typeface="+mn-ea"/>
                  <a:ea typeface="+mn-ea"/>
                </a:rPr>
                <a:t>6. </a:t>
              </a:r>
              <a:r>
                <a:rPr lang="zh-CN" altLang="zh-CN" sz="1400" dirty="0">
                  <a:latin typeface="+mn-ea"/>
                  <a:ea typeface="+mn-ea"/>
                </a:rPr>
                <a:t>税务违法处罚；</a:t>
              </a:r>
            </a:p>
            <a:p>
              <a:pPr>
                <a:spcBef>
                  <a:spcPts val="600"/>
                </a:spcBef>
                <a:defRPr/>
              </a:pPr>
              <a:r>
                <a:rPr lang="en-US" altLang="zh-CN" sz="1400" dirty="0">
                  <a:latin typeface="+mn-ea"/>
                  <a:ea typeface="+mn-ea"/>
                </a:rPr>
                <a:t>7. </a:t>
              </a:r>
              <a:r>
                <a:rPr lang="zh-CN" altLang="zh-CN" sz="1400" dirty="0">
                  <a:latin typeface="+mn-ea"/>
                  <a:ea typeface="+mn-ea"/>
                </a:rPr>
                <a:t>档案管理，对税务各项业务单据进行分类归档整理。</a:t>
              </a:r>
            </a:p>
          </p:txBody>
        </p:sp>
        <p:sp>
          <p:nvSpPr>
            <p:cNvPr id="10" name="Text Box 19"/>
            <p:cNvSpPr txBox="1">
              <a:spLocks noChangeArrowheads="1"/>
            </p:cNvSpPr>
            <p:nvPr/>
          </p:nvSpPr>
          <p:spPr bwMode="auto">
            <a:xfrm>
              <a:off x="2556400" y="3068944"/>
              <a:ext cx="1418371" cy="546040"/>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latin typeface="+mn-ea"/>
                  <a:ea typeface="+mn-ea"/>
                </a:rPr>
                <a:t>  国税局专管员</a:t>
              </a:r>
            </a:p>
          </p:txBody>
        </p:sp>
      </p:grpSp>
      <p:grpSp>
        <p:nvGrpSpPr>
          <p:cNvPr id="20484" name="组合 28"/>
          <p:cNvGrpSpPr>
            <a:grpSpLocks/>
          </p:cNvGrpSpPr>
          <p:nvPr/>
        </p:nvGrpSpPr>
        <p:grpSpPr bwMode="auto">
          <a:xfrm>
            <a:off x="4724396" y="762000"/>
            <a:ext cx="2817813" cy="5791200"/>
            <a:chOff x="2556400" y="3068944"/>
            <a:chExt cx="1418371" cy="3331028"/>
          </a:xfrm>
        </p:grpSpPr>
        <p:sp>
          <p:nvSpPr>
            <p:cNvPr id="12" name="Rectangle 12"/>
            <p:cNvSpPr>
              <a:spLocks noChangeArrowheads="1"/>
            </p:cNvSpPr>
            <p:nvPr/>
          </p:nvSpPr>
          <p:spPr bwMode="auto">
            <a:xfrm>
              <a:off x="2556400" y="3669771"/>
              <a:ext cx="1418371" cy="2730201"/>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400" dirty="0">
                  <a:latin typeface="+mn-ea"/>
                  <a:ea typeface="+mn-ea"/>
                </a:rPr>
                <a:t>1. </a:t>
              </a:r>
              <a:r>
                <a:rPr lang="zh-CN" altLang="zh-CN" sz="1400" dirty="0">
                  <a:latin typeface="+mn-ea"/>
                  <a:ea typeface="+mn-ea"/>
                </a:rPr>
                <a:t>税款征收，包含营业税、个人所得税、印花税、房产税、城建税、教育费附加、教育附加费等项目；</a:t>
              </a:r>
            </a:p>
            <a:p>
              <a:pPr>
                <a:spcBef>
                  <a:spcPts val="600"/>
                </a:spcBef>
                <a:defRPr/>
              </a:pPr>
              <a:r>
                <a:rPr lang="en-US" altLang="zh-CN" sz="1400" dirty="0">
                  <a:latin typeface="+mn-ea"/>
                  <a:ea typeface="+mn-ea"/>
                </a:rPr>
                <a:t>2. </a:t>
              </a:r>
              <a:r>
                <a:rPr lang="zh-CN" altLang="zh-CN" sz="1400" dirty="0">
                  <a:latin typeface="+mn-ea"/>
                  <a:ea typeface="+mn-ea"/>
                </a:rPr>
                <a:t>发票售卖，包含服务业发票；</a:t>
              </a:r>
            </a:p>
            <a:p>
              <a:pPr>
                <a:spcBef>
                  <a:spcPts val="600"/>
                </a:spcBef>
                <a:defRPr/>
              </a:pPr>
              <a:r>
                <a:rPr lang="en-US" altLang="zh-CN" sz="1400" dirty="0">
                  <a:latin typeface="+mn-ea"/>
                  <a:ea typeface="+mn-ea"/>
                </a:rPr>
                <a:t>3. </a:t>
              </a:r>
              <a:r>
                <a:rPr lang="zh-CN" altLang="zh-CN" sz="1400" dirty="0">
                  <a:latin typeface="+mn-ea"/>
                  <a:ea typeface="+mn-ea"/>
                </a:rPr>
                <a:t>对发票的印制、购领、使用、监督以及违章处罚等各环节的监督与管理；</a:t>
              </a:r>
            </a:p>
            <a:p>
              <a:pPr>
                <a:spcBef>
                  <a:spcPts val="600"/>
                </a:spcBef>
                <a:defRPr/>
              </a:pPr>
              <a:r>
                <a:rPr lang="en-US" altLang="zh-CN" sz="1400" dirty="0">
                  <a:latin typeface="+mn-ea"/>
                  <a:ea typeface="+mn-ea"/>
                </a:rPr>
                <a:t>4. </a:t>
              </a:r>
              <a:r>
                <a:rPr lang="zh-CN" altLang="zh-CN" sz="1400" dirty="0">
                  <a:latin typeface="+mn-ea"/>
                  <a:ea typeface="+mn-ea"/>
                </a:rPr>
                <a:t>纳税检查，依据国家税收政策、法规和财务会计制度规定，对纳税人、扣缴义务人履行纳税义务、扣缴税款义务真实情况的监督和审查；</a:t>
              </a:r>
            </a:p>
            <a:p>
              <a:pPr>
                <a:spcBef>
                  <a:spcPts val="600"/>
                </a:spcBef>
                <a:defRPr/>
              </a:pPr>
              <a:r>
                <a:rPr lang="en-US" altLang="zh-CN" sz="1400" dirty="0">
                  <a:latin typeface="+mn-ea"/>
                  <a:ea typeface="+mn-ea"/>
                </a:rPr>
                <a:t>5. </a:t>
              </a:r>
              <a:r>
                <a:rPr lang="zh-CN" altLang="zh-CN" sz="1400" dirty="0">
                  <a:latin typeface="+mn-ea"/>
                  <a:ea typeface="+mn-ea"/>
                </a:rPr>
                <a:t>税收统计、分析；</a:t>
              </a:r>
            </a:p>
            <a:p>
              <a:pPr>
                <a:spcBef>
                  <a:spcPts val="600"/>
                </a:spcBef>
                <a:defRPr/>
              </a:pPr>
              <a:r>
                <a:rPr lang="en-US" altLang="zh-CN" sz="1400" dirty="0">
                  <a:latin typeface="+mn-ea"/>
                  <a:ea typeface="+mn-ea"/>
                </a:rPr>
                <a:t>6. </a:t>
              </a:r>
              <a:r>
                <a:rPr lang="zh-CN" altLang="zh-CN" sz="1400" dirty="0">
                  <a:latin typeface="+mn-ea"/>
                  <a:ea typeface="+mn-ea"/>
                </a:rPr>
                <a:t>税务违法处罚；</a:t>
              </a:r>
            </a:p>
            <a:p>
              <a:pPr>
                <a:spcBef>
                  <a:spcPts val="600"/>
                </a:spcBef>
                <a:defRPr/>
              </a:pPr>
              <a:r>
                <a:rPr lang="en-US" altLang="zh-CN" sz="1400" dirty="0">
                  <a:latin typeface="+mn-ea"/>
                  <a:ea typeface="+mn-ea"/>
                </a:rPr>
                <a:t>7. </a:t>
              </a:r>
              <a:r>
                <a:rPr lang="zh-CN" altLang="zh-CN" sz="1400" dirty="0">
                  <a:latin typeface="+mn-ea"/>
                  <a:ea typeface="+mn-ea"/>
                </a:rPr>
                <a:t>档案管理，对税务各项业务单据进行分类归档整理。</a:t>
              </a:r>
            </a:p>
          </p:txBody>
        </p:sp>
        <p:sp>
          <p:nvSpPr>
            <p:cNvPr id="15" name="Text Box 19"/>
            <p:cNvSpPr txBox="1">
              <a:spLocks noChangeArrowheads="1"/>
            </p:cNvSpPr>
            <p:nvPr/>
          </p:nvSpPr>
          <p:spPr bwMode="auto">
            <a:xfrm>
              <a:off x="2556400" y="3068944"/>
              <a:ext cx="1418371" cy="546040"/>
            </a:xfrm>
            <a:prstGeom prst="rect">
              <a:avLst/>
            </a:prstGeom>
            <a:solidFill>
              <a:srgbClr val="666699"/>
            </a:solidFill>
            <a:ln w="22225">
              <a:solidFill>
                <a:srgbClr val="666699"/>
              </a:solidFill>
              <a:miter lim="800000"/>
              <a:headEnd/>
              <a:tailEnd/>
            </a:ln>
          </p:spPr>
          <p:txBody>
            <a:bodyPr lIns="0" tIns="118800" rIns="0"/>
            <a:lstStyle/>
            <a:p>
              <a:pPr algn="ctr">
                <a:defRPr/>
              </a:pPr>
              <a:r>
                <a:rPr lang="zh-CN" altLang="en-US" sz="2000" dirty="0">
                  <a:latin typeface="+mn-ea"/>
                  <a:ea typeface="+mn-ea"/>
                </a:rPr>
                <a:t>  地税局专管员</a:t>
              </a:r>
            </a:p>
          </p:txBody>
        </p:sp>
      </p:grpSp>
    </p:spTree>
    <p:extLst>
      <p:ext uri="{BB962C8B-B14F-4D97-AF65-F5344CB8AC3E}">
        <p14:creationId xmlns:p14="http://schemas.microsoft.com/office/powerpoint/2010/main" val="158110605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服务公司</a:t>
            </a:r>
            <a:r>
              <a:rPr lang="en-US" altLang="zh-CN" sz="3200" b="1">
                <a:solidFill>
                  <a:srgbClr val="C00000"/>
                </a:solidFill>
                <a:latin typeface="微软雅黑" pitchFamily="34" charset="-122"/>
                <a:ea typeface="微软雅黑" pitchFamily="34" charset="-122"/>
              </a:rPr>
              <a:t>(1)</a:t>
            </a:r>
            <a:endParaRPr lang="zh-CN" altLang="en-US" sz="3200" b="1">
              <a:solidFill>
                <a:srgbClr val="C00000"/>
              </a:solidFill>
              <a:latin typeface="微软雅黑" pitchFamily="34" charset="-122"/>
              <a:ea typeface="微软雅黑" pitchFamily="34" charset="-122"/>
            </a:endParaRPr>
          </a:p>
        </p:txBody>
      </p:sp>
      <p:grpSp>
        <p:nvGrpSpPr>
          <p:cNvPr id="21507" name="组合 28"/>
          <p:cNvGrpSpPr>
            <a:grpSpLocks/>
          </p:cNvGrpSpPr>
          <p:nvPr/>
        </p:nvGrpSpPr>
        <p:grpSpPr bwMode="auto">
          <a:xfrm>
            <a:off x="762000" y="762000"/>
            <a:ext cx="3429000" cy="5867400"/>
            <a:chOff x="2617803" y="3068943"/>
            <a:chExt cx="1275068" cy="2994944"/>
          </a:xfrm>
        </p:grpSpPr>
        <p:sp>
          <p:nvSpPr>
            <p:cNvPr id="13" name="Rectangle 12"/>
            <p:cNvSpPr>
              <a:spLocks noChangeArrowheads="1"/>
            </p:cNvSpPr>
            <p:nvPr/>
          </p:nvSpPr>
          <p:spPr bwMode="auto">
            <a:xfrm>
              <a:off x="2617803" y="3600513"/>
              <a:ext cx="1275068" cy="2463374"/>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400" dirty="0">
                  <a:latin typeface="+mn-ea"/>
                  <a:ea typeface="+mn-ea"/>
                </a:rPr>
                <a:t>1. </a:t>
              </a:r>
              <a:r>
                <a:rPr lang="zh-CN" altLang="zh-CN" sz="1400" dirty="0">
                  <a:latin typeface="+mn-ea"/>
                  <a:ea typeface="+mn-ea"/>
                </a:rPr>
                <a:t>做好公司各项业务的运营工作，包含培训服务，广告选宣传、市场调研、礼品和办公用品出售、餐饮娱乐等；</a:t>
              </a:r>
            </a:p>
            <a:p>
              <a:pPr>
                <a:spcBef>
                  <a:spcPts val="600"/>
                </a:spcBef>
                <a:defRPr/>
              </a:pPr>
              <a:r>
                <a:rPr lang="en-US" altLang="zh-CN" sz="1400" dirty="0">
                  <a:latin typeface="+mn-ea"/>
                  <a:ea typeface="+mn-ea"/>
                </a:rPr>
                <a:t>2. </a:t>
              </a:r>
              <a:r>
                <a:rPr lang="zh-CN" altLang="zh-CN" sz="1400" dirty="0">
                  <a:latin typeface="+mn-ea"/>
                  <a:ea typeface="+mn-ea"/>
                </a:rPr>
                <a:t>服务合同管理，组织合同评审，对各类合同分类管理；</a:t>
              </a:r>
            </a:p>
            <a:p>
              <a:pPr>
                <a:spcBef>
                  <a:spcPts val="600"/>
                </a:spcBef>
                <a:defRPr/>
              </a:pPr>
              <a:r>
                <a:rPr lang="en-US" altLang="zh-CN" sz="1400" dirty="0">
                  <a:latin typeface="+mn-ea"/>
                  <a:ea typeface="+mn-ea"/>
                </a:rPr>
                <a:t>3. </a:t>
              </a:r>
              <a:r>
                <a:rPr lang="zh-CN" altLang="zh-CN" sz="1400" dirty="0">
                  <a:latin typeface="+mn-ea"/>
                  <a:ea typeface="+mn-ea"/>
                </a:rPr>
                <a:t>对合同执行状态进行跟进与监督；</a:t>
              </a:r>
            </a:p>
            <a:p>
              <a:pPr>
                <a:spcBef>
                  <a:spcPts val="600"/>
                </a:spcBef>
                <a:defRPr/>
              </a:pPr>
              <a:r>
                <a:rPr lang="en-US" altLang="zh-CN" sz="1400" dirty="0">
                  <a:latin typeface="+mn-ea"/>
                  <a:ea typeface="+mn-ea"/>
                </a:rPr>
                <a:t>4. </a:t>
              </a:r>
              <a:r>
                <a:rPr lang="zh-CN" altLang="zh-CN" sz="1400" dirty="0">
                  <a:latin typeface="+mn-ea"/>
                  <a:ea typeface="+mn-ea"/>
                </a:rPr>
                <a:t>应收款管理，对应收款项建立应收账款台账，加强应收款的账龄和催收管理；</a:t>
              </a:r>
            </a:p>
            <a:p>
              <a:pPr>
                <a:spcBef>
                  <a:spcPts val="600"/>
                </a:spcBef>
                <a:defRPr/>
              </a:pPr>
              <a:r>
                <a:rPr lang="en-US" altLang="zh-CN" sz="1400" dirty="0">
                  <a:latin typeface="+mn-ea"/>
                  <a:ea typeface="+mn-ea"/>
                </a:rPr>
                <a:t>5. </a:t>
              </a:r>
              <a:r>
                <a:rPr lang="zh-CN" altLang="zh-CN" sz="1400" dirty="0">
                  <a:latin typeface="+mn-ea"/>
                  <a:ea typeface="+mn-ea"/>
                </a:rPr>
                <a:t>客户管理，搜集客户相关信息，建立客户档案，评审和管理客户；</a:t>
              </a:r>
            </a:p>
            <a:p>
              <a:pPr>
                <a:spcBef>
                  <a:spcPts val="600"/>
                </a:spcBef>
                <a:defRPr/>
              </a:pPr>
              <a:r>
                <a:rPr lang="en-US" altLang="zh-CN" sz="1400" dirty="0">
                  <a:latin typeface="+mn-ea"/>
                  <a:ea typeface="+mn-ea"/>
                </a:rPr>
                <a:t>6. </a:t>
              </a:r>
              <a:r>
                <a:rPr lang="zh-CN" altLang="zh-CN" sz="1400" dirty="0">
                  <a:latin typeface="+mn-ea"/>
                  <a:ea typeface="+mn-ea"/>
                </a:rPr>
                <a:t>其他服务，作为第三方，代办制造企业的其他服务事项，收取相应费用，开具发票。</a:t>
              </a:r>
            </a:p>
            <a:p>
              <a:pPr>
                <a:spcBef>
                  <a:spcPts val="600"/>
                </a:spcBef>
                <a:defRPr/>
              </a:pPr>
              <a:r>
                <a:rPr lang="en-US" altLang="zh-CN" sz="1400" dirty="0">
                  <a:latin typeface="+mn-ea"/>
                  <a:ea typeface="+mn-ea"/>
                </a:rPr>
                <a:t>7.</a:t>
              </a:r>
              <a:r>
                <a:rPr lang="zh-CN" altLang="zh-CN" sz="1400" dirty="0">
                  <a:latin typeface="+mn-ea"/>
                  <a:ea typeface="+mn-ea"/>
                </a:rPr>
                <a:t>档案管理，对销售过程的各种文档进行分类归档整理。</a:t>
              </a:r>
            </a:p>
            <a:p>
              <a:pPr>
                <a:spcBef>
                  <a:spcPts val="300"/>
                </a:spcBef>
                <a:defRPr/>
              </a:pPr>
              <a:endParaRPr lang="zh-CN" altLang="en-US" sz="1400" dirty="0">
                <a:effectLst>
                  <a:outerShdw blurRad="38100" dist="38100" dir="2700000" algn="tl">
                    <a:srgbClr val="C0C0C0"/>
                  </a:outerShdw>
                </a:effectLst>
                <a:latin typeface="+mn-ea"/>
                <a:ea typeface="+mn-ea"/>
              </a:endParaRPr>
            </a:p>
          </p:txBody>
        </p:sp>
        <p:sp>
          <p:nvSpPr>
            <p:cNvPr id="14" name="Text Box 19"/>
            <p:cNvSpPr txBox="1">
              <a:spLocks noChangeArrowheads="1"/>
            </p:cNvSpPr>
            <p:nvPr/>
          </p:nvSpPr>
          <p:spPr bwMode="auto">
            <a:xfrm>
              <a:off x="2617803" y="3068943"/>
              <a:ext cx="1275068" cy="482951"/>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服务公司业务员</a:t>
              </a:r>
            </a:p>
          </p:txBody>
        </p:sp>
      </p:grpSp>
      <p:grpSp>
        <p:nvGrpSpPr>
          <p:cNvPr id="21508" name="组合 28"/>
          <p:cNvGrpSpPr>
            <a:grpSpLocks/>
          </p:cNvGrpSpPr>
          <p:nvPr/>
        </p:nvGrpSpPr>
        <p:grpSpPr bwMode="auto">
          <a:xfrm>
            <a:off x="4876800" y="762000"/>
            <a:ext cx="3352800" cy="5867400"/>
            <a:chOff x="2617803" y="3068943"/>
            <a:chExt cx="1275068" cy="2956505"/>
          </a:xfrm>
        </p:grpSpPr>
        <p:sp>
          <p:nvSpPr>
            <p:cNvPr id="10" name="Rectangle 12"/>
            <p:cNvSpPr>
              <a:spLocks noChangeArrowheads="1"/>
            </p:cNvSpPr>
            <p:nvPr/>
          </p:nvSpPr>
          <p:spPr bwMode="auto">
            <a:xfrm>
              <a:off x="2617803" y="3600090"/>
              <a:ext cx="1275068" cy="2425358"/>
            </a:xfrm>
            <a:prstGeom prst="rect">
              <a:avLst/>
            </a:prstGeom>
            <a:noFill/>
            <a:ln w="22225" algn="ctr">
              <a:solidFill>
                <a:srgbClr val="FF9900"/>
              </a:solidFill>
              <a:miter lim="800000"/>
              <a:headEnd/>
              <a:tailEnd/>
            </a:ln>
          </p:spPr>
          <p:txBody>
            <a:bodyPr lIns="180000" tIns="0" rIns="0" bIns="0"/>
            <a:lstStyle/>
            <a:p>
              <a:pPr>
                <a:defRPr/>
              </a:pPr>
              <a:r>
                <a:rPr lang="zh-CN" altLang="en-US" sz="1400" dirty="0">
                  <a:latin typeface="+mn-ea"/>
                  <a:ea typeface="+mn-ea"/>
                </a:rPr>
                <a:t>（</a:t>
              </a:r>
              <a:r>
                <a:rPr lang="en-US" altLang="zh-CN" sz="1400" dirty="0">
                  <a:latin typeface="+mn-ea"/>
                  <a:ea typeface="+mn-ea"/>
                </a:rPr>
                <a:t>1</a:t>
              </a:r>
              <a:r>
                <a:rPr lang="zh-CN" altLang="en-US" sz="1400" dirty="0">
                  <a:latin typeface="+mn-ea"/>
                  <a:ea typeface="+mn-ea"/>
                </a:rPr>
                <a:t>）受理企业核名。要审核企业申请的公司名称是否有和其他相关企业出现重名，或者公司名字是否规范。如果重名，企业必须起另外的名字直到工商局审核通过为止。企业名称预先核准是企业开业登记设立前必须履行的重要工作。</a:t>
              </a:r>
              <a:endParaRPr lang="en-US" altLang="zh-CN" sz="1400" dirty="0">
                <a:latin typeface="+mn-ea"/>
                <a:ea typeface="+mn-ea"/>
              </a:endParaRPr>
            </a:p>
            <a:p>
              <a:pPr>
                <a:defRPr/>
              </a:pPr>
              <a:r>
                <a:rPr lang="zh-CN" altLang="en-US" sz="1400" dirty="0">
                  <a:latin typeface="+mn-ea"/>
                  <a:ea typeface="+mn-ea"/>
                </a:rPr>
                <a:t>（</a:t>
              </a:r>
              <a:r>
                <a:rPr lang="en-US" altLang="zh-CN" sz="1400" dirty="0">
                  <a:latin typeface="+mn-ea"/>
                  <a:ea typeface="+mn-ea"/>
                </a:rPr>
                <a:t>2</a:t>
              </a:r>
              <a:r>
                <a:rPr lang="zh-CN" altLang="en-US" sz="1400" dirty="0">
                  <a:latin typeface="+mn-ea"/>
                  <a:ea typeface="+mn-ea"/>
                </a:rPr>
                <a:t>）工商注册登记。依据国家工商行政管理的法律、法规，按照一定的程序，对设立在中国境内的工商企业的开业、变更、注销活动进行注册登记。在本实习中，主要进行公司变更登记。</a:t>
              </a:r>
              <a:endParaRPr lang="en-US" altLang="zh-CN" sz="1400" dirty="0">
                <a:latin typeface="+mn-ea"/>
                <a:ea typeface="+mn-ea"/>
              </a:endParaRPr>
            </a:p>
            <a:p>
              <a:pPr>
                <a:defRPr/>
              </a:pPr>
              <a:r>
                <a:rPr lang="zh-CN" altLang="en-US" sz="1400" dirty="0">
                  <a:latin typeface="+mn-ea"/>
                  <a:ea typeface="+mn-ea"/>
                </a:rPr>
                <a:t>（</a:t>
              </a:r>
              <a:r>
                <a:rPr lang="en-US" altLang="zh-CN" sz="1400" dirty="0">
                  <a:latin typeface="+mn-ea"/>
                  <a:ea typeface="+mn-ea"/>
                </a:rPr>
                <a:t>3</a:t>
              </a:r>
              <a:r>
                <a:rPr lang="zh-CN" altLang="en-US" sz="1400" dirty="0">
                  <a:latin typeface="+mn-ea"/>
                  <a:ea typeface="+mn-ea"/>
                </a:rPr>
                <a:t>）企业工商年检。依法按年度对领取营业执照的单位进行检查，确认企业继续经营资格。</a:t>
              </a:r>
              <a:endParaRPr lang="en-US" altLang="zh-CN" sz="1400" dirty="0">
                <a:latin typeface="+mn-ea"/>
                <a:ea typeface="+mn-ea"/>
              </a:endParaRPr>
            </a:p>
            <a:p>
              <a:pPr>
                <a:defRPr/>
              </a:pPr>
              <a:r>
                <a:rPr lang="zh-CN" altLang="en-US" sz="1400" dirty="0">
                  <a:latin typeface="+mn-ea"/>
                  <a:ea typeface="+mn-ea"/>
                </a:rPr>
                <a:t>（</a:t>
              </a:r>
              <a:r>
                <a:rPr lang="en-US" altLang="zh-CN" sz="1400" dirty="0">
                  <a:latin typeface="+mn-ea"/>
                  <a:ea typeface="+mn-ea"/>
                </a:rPr>
                <a:t>4</a:t>
              </a:r>
              <a:r>
                <a:rPr lang="zh-CN" altLang="en-US" sz="1400" dirty="0">
                  <a:latin typeface="+mn-ea"/>
                  <a:ea typeface="+mn-ea"/>
                </a:rPr>
                <a:t>）工商监督。依法组织监督检查市场竞争行为，组织实施各类市场经营秩序的规范管理和监督，维护社会公共利益。</a:t>
              </a:r>
              <a:endParaRPr lang="en-US" altLang="zh-CN" sz="1400" dirty="0">
                <a:latin typeface="+mn-ea"/>
                <a:ea typeface="+mn-ea"/>
              </a:endParaRPr>
            </a:p>
            <a:p>
              <a:pPr>
                <a:defRPr/>
              </a:pPr>
              <a:r>
                <a:rPr lang="zh-CN" altLang="en-US" sz="1400" dirty="0">
                  <a:latin typeface="+mn-ea"/>
                  <a:ea typeface="+mn-ea"/>
                </a:rPr>
                <a:t>（</a:t>
              </a:r>
              <a:r>
                <a:rPr lang="en-US" altLang="zh-CN" sz="1400" dirty="0">
                  <a:latin typeface="+mn-ea"/>
                  <a:ea typeface="+mn-ea"/>
                </a:rPr>
                <a:t>5</a:t>
              </a:r>
              <a:r>
                <a:rPr lang="zh-CN" altLang="en-US" sz="1400" dirty="0">
                  <a:latin typeface="+mn-ea"/>
                  <a:ea typeface="+mn-ea"/>
                </a:rPr>
                <a:t>）广告、合同和商标管理。依法组织管理广告发布与广告经营活动，依法管理合同行为，依法管理注册商标、保护注册商标专用权</a:t>
              </a:r>
            </a:p>
            <a:p>
              <a:pPr>
                <a:defRPr/>
              </a:pPr>
              <a:endParaRPr lang="zh-CN" altLang="en-US" sz="1400" dirty="0">
                <a:latin typeface="+mn-ea"/>
                <a:ea typeface="+mn-ea"/>
              </a:endParaRPr>
            </a:p>
          </p:txBody>
        </p:sp>
        <p:sp>
          <p:nvSpPr>
            <p:cNvPr id="11" name="Text Box 19"/>
            <p:cNvSpPr txBox="1">
              <a:spLocks noChangeArrowheads="1"/>
            </p:cNvSpPr>
            <p:nvPr/>
          </p:nvSpPr>
          <p:spPr bwMode="auto">
            <a:xfrm>
              <a:off x="2617803" y="3068943"/>
              <a:ext cx="1275068" cy="483152"/>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工商局专管员</a:t>
              </a:r>
            </a:p>
          </p:txBody>
        </p:sp>
      </p:grpSp>
    </p:spTree>
    <p:extLst>
      <p:ext uri="{BB962C8B-B14F-4D97-AF65-F5344CB8AC3E}">
        <p14:creationId xmlns:p14="http://schemas.microsoft.com/office/powerpoint/2010/main" val="208686038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岗位职责</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服务公司</a:t>
            </a:r>
            <a:r>
              <a:rPr lang="en-US" altLang="zh-CN" sz="3200" b="1">
                <a:solidFill>
                  <a:srgbClr val="C00000"/>
                </a:solidFill>
                <a:latin typeface="微软雅黑" pitchFamily="34" charset="-122"/>
                <a:ea typeface="微软雅黑" pitchFamily="34" charset="-122"/>
              </a:rPr>
              <a:t>(2)</a:t>
            </a:r>
            <a:endParaRPr lang="zh-CN" altLang="en-US" sz="3200" b="1">
              <a:solidFill>
                <a:srgbClr val="C00000"/>
              </a:solidFill>
              <a:latin typeface="微软雅黑" pitchFamily="34" charset="-122"/>
              <a:ea typeface="微软雅黑" pitchFamily="34" charset="-122"/>
            </a:endParaRPr>
          </a:p>
        </p:txBody>
      </p:sp>
      <p:grpSp>
        <p:nvGrpSpPr>
          <p:cNvPr id="22531" name="组合 28"/>
          <p:cNvGrpSpPr>
            <a:grpSpLocks/>
          </p:cNvGrpSpPr>
          <p:nvPr/>
        </p:nvGrpSpPr>
        <p:grpSpPr bwMode="auto">
          <a:xfrm>
            <a:off x="228600" y="762000"/>
            <a:ext cx="2667000" cy="5943600"/>
            <a:chOff x="2617803" y="3068943"/>
            <a:chExt cx="1275068" cy="2994944"/>
          </a:xfrm>
        </p:grpSpPr>
        <p:sp>
          <p:nvSpPr>
            <p:cNvPr id="13" name="Rectangle 12"/>
            <p:cNvSpPr>
              <a:spLocks noChangeArrowheads="1"/>
            </p:cNvSpPr>
            <p:nvPr/>
          </p:nvSpPr>
          <p:spPr bwMode="auto">
            <a:xfrm>
              <a:off x="2617803" y="3600098"/>
              <a:ext cx="1275068" cy="2463789"/>
            </a:xfrm>
            <a:prstGeom prst="rect">
              <a:avLst/>
            </a:prstGeom>
            <a:noFill/>
            <a:ln w="22225" algn="ctr">
              <a:solidFill>
                <a:srgbClr val="FF9900"/>
              </a:solidFill>
              <a:miter lim="800000"/>
              <a:headEnd/>
              <a:tailEnd/>
            </a:ln>
          </p:spPr>
          <p:txBody>
            <a:bodyPr lIns="180000" tIns="0" rIns="0" bIns="0"/>
            <a:lstStyle/>
            <a:p>
              <a:pPr>
                <a:spcBef>
                  <a:spcPts val="300"/>
                </a:spcBef>
                <a:defRPr/>
              </a:pPr>
              <a:endParaRPr lang="zh-CN" altLang="en-US" sz="1400" dirty="0">
                <a:effectLst>
                  <a:outerShdw blurRad="38100" dist="38100" dir="2700000" algn="tl">
                    <a:srgbClr val="C0C0C0"/>
                  </a:outerShdw>
                </a:effectLst>
                <a:latin typeface="+mn-ea"/>
                <a:ea typeface="+mn-ea"/>
              </a:endParaRPr>
            </a:p>
          </p:txBody>
        </p:sp>
        <p:sp>
          <p:nvSpPr>
            <p:cNvPr id="14" name="Text Box 19"/>
            <p:cNvSpPr txBox="1">
              <a:spLocks noChangeArrowheads="1"/>
            </p:cNvSpPr>
            <p:nvPr/>
          </p:nvSpPr>
          <p:spPr bwMode="auto">
            <a:xfrm>
              <a:off x="2617803" y="3068943"/>
              <a:ext cx="1275068" cy="483159"/>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公积金中心专管员</a:t>
              </a:r>
            </a:p>
          </p:txBody>
        </p:sp>
      </p:grpSp>
      <p:grpSp>
        <p:nvGrpSpPr>
          <p:cNvPr id="22532" name="组合 28"/>
          <p:cNvGrpSpPr>
            <a:grpSpLocks/>
          </p:cNvGrpSpPr>
          <p:nvPr/>
        </p:nvGrpSpPr>
        <p:grpSpPr bwMode="auto">
          <a:xfrm>
            <a:off x="6172200" y="762000"/>
            <a:ext cx="2667000" cy="5943600"/>
            <a:chOff x="2617803" y="3068943"/>
            <a:chExt cx="1275068" cy="2994944"/>
          </a:xfrm>
        </p:grpSpPr>
        <p:sp>
          <p:nvSpPr>
            <p:cNvPr id="10" name="Rectangle 12"/>
            <p:cNvSpPr>
              <a:spLocks noChangeArrowheads="1"/>
            </p:cNvSpPr>
            <p:nvPr/>
          </p:nvSpPr>
          <p:spPr bwMode="auto">
            <a:xfrm>
              <a:off x="2617803" y="3600098"/>
              <a:ext cx="1275068" cy="2463789"/>
            </a:xfrm>
            <a:prstGeom prst="rect">
              <a:avLst/>
            </a:prstGeom>
            <a:noFill/>
            <a:ln w="22225" algn="ctr">
              <a:solidFill>
                <a:srgbClr val="FF9900"/>
              </a:solidFill>
              <a:miter lim="800000"/>
              <a:headEnd/>
              <a:tailEnd/>
            </a:ln>
          </p:spPr>
          <p:txBody>
            <a:bodyPr lIns="180000" tIns="0" rIns="0" bIns="0"/>
            <a:lstStyle/>
            <a:p>
              <a:pPr>
                <a:spcBef>
                  <a:spcPts val="600"/>
                </a:spcBef>
                <a:defRPr/>
              </a:pPr>
              <a:endParaRPr lang="zh-CN" altLang="en-US" sz="1400" dirty="0">
                <a:latin typeface="+mn-ea"/>
                <a:ea typeface="+mn-ea"/>
              </a:endParaRPr>
            </a:p>
          </p:txBody>
        </p:sp>
        <p:sp>
          <p:nvSpPr>
            <p:cNvPr id="11" name="Text Box 19"/>
            <p:cNvSpPr txBox="1">
              <a:spLocks noChangeArrowheads="1"/>
            </p:cNvSpPr>
            <p:nvPr/>
          </p:nvSpPr>
          <p:spPr bwMode="auto">
            <a:xfrm>
              <a:off x="2617803" y="3068943"/>
              <a:ext cx="1275068" cy="483159"/>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保险公司业务员</a:t>
              </a:r>
            </a:p>
          </p:txBody>
        </p:sp>
      </p:grpSp>
      <p:grpSp>
        <p:nvGrpSpPr>
          <p:cNvPr id="22533" name="组合 28"/>
          <p:cNvGrpSpPr>
            <a:grpSpLocks/>
          </p:cNvGrpSpPr>
          <p:nvPr/>
        </p:nvGrpSpPr>
        <p:grpSpPr bwMode="auto">
          <a:xfrm>
            <a:off x="228600" y="762000"/>
            <a:ext cx="8610600" cy="5943600"/>
            <a:chOff x="1308325" y="3068943"/>
            <a:chExt cx="3894024" cy="2994944"/>
          </a:xfrm>
        </p:grpSpPr>
        <p:sp>
          <p:nvSpPr>
            <p:cNvPr id="15" name="Rectangle 12"/>
            <p:cNvSpPr>
              <a:spLocks noChangeArrowheads="1"/>
            </p:cNvSpPr>
            <p:nvPr/>
          </p:nvSpPr>
          <p:spPr bwMode="auto">
            <a:xfrm>
              <a:off x="2617820" y="3600098"/>
              <a:ext cx="1275034" cy="2463789"/>
            </a:xfrm>
            <a:prstGeom prst="rect">
              <a:avLst/>
            </a:prstGeom>
            <a:noFill/>
            <a:ln w="22225" algn="ctr">
              <a:solidFill>
                <a:srgbClr val="FF9900"/>
              </a:solidFill>
              <a:miter lim="800000"/>
              <a:headEnd/>
              <a:tailEnd/>
            </a:ln>
          </p:spPr>
          <p:txBody>
            <a:bodyPr lIns="180000" tIns="0" rIns="0" bIns="0"/>
            <a:lstStyle/>
            <a:p>
              <a:pPr>
                <a:spcBef>
                  <a:spcPts val="600"/>
                </a:spcBef>
                <a:defRPr/>
              </a:pPr>
              <a:r>
                <a:rPr lang="zh-CN" altLang="en-US" sz="1400" b="1" dirty="0">
                  <a:latin typeface="+mn-ea"/>
                  <a:ea typeface="+mn-ea"/>
                </a:rPr>
                <a:t>      </a:t>
              </a:r>
              <a:r>
                <a:rPr lang="zh-CN" altLang="en-US" sz="1400" dirty="0">
                  <a:latin typeface="+mn-ea"/>
                  <a:ea typeface="+mn-ea"/>
                </a:rPr>
                <a:t>人力资源和社会保障局承担人才引进、就业服务、职称评审、社会保险等系列职能。企业管理全景仿真实习中，社保局只承担社会保险费和住房公积金征缴的窗口职能。这里的社会保险包括基本养老保险、基本医疗保险、失业保险以及生育保险和工伤保险。其职责</a:t>
              </a:r>
              <a:r>
                <a:rPr lang="en-US" altLang="zh-CN" sz="1400" dirty="0">
                  <a:latin typeface="+mn-ea"/>
                  <a:ea typeface="+mn-ea"/>
                </a:rPr>
                <a:t>:</a:t>
              </a:r>
            </a:p>
            <a:p>
              <a:pPr>
                <a:spcBef>
                  <a:spcPts val="600"/>
                </a:spcBef>
                <a:defRPr/>
              </a:pPr>
              <a:r>
                <a:rPr lang="zh-CN" altLang="en-US" sz="1400" dirty="0">
                  <a:latin typeface="+mn-ea"/>
                  <a:ea typeface="+mn-ea"/>
                </a:rPr>
                <a:t>（</a:t>
              </a:r>
              <a:r>
                <a:rPr lang="en-US" altLang="zh-CN" sz="1400" dirty="0">
                  <a:latin typeface="+mn-ea"/>
                  <a:ea typeface="+mn-ea"/>
                </a:rPr>
                <a:t>1</a:t>
              </a:r>
              <a:r>
                <a:rPr lang="zh-CN" altLang="en-US" sz="1400" dirty="0">
                  <a:latin typeface="+mn-ea"/>
                  <a:ea typeface="+mn-ea"/>
                </a:rPr>
                <a:t>）参保登记。为参保单位、职工和个体进行参保登记，建立、修改参保人员基础资料，建立个人账户、记账。</a:t>
              </a:r>
            </a:p>
            <a:p>
              <a:pPr>
                <a:spcBef>
                  <a:spcPts val="600"/>
                </a:spcBef>
                <a:defRPr/>
              </a:pPr>
              <a:r>
                <a:rPr lang="zh-CN" altLang="en-US" sz="1400" dirty="0">
                  <a:latin typeface="+mn-ea"/>
                  <a:ea typeface="+mn-ea"/>
                </a:rPr>
                <a:t>（</a:t>
              </a:r>
              <a:r>
                <a:rPr lang="en-US" altLang="zh-CN" sz="1400" dirty="0">
                  <a:latin typeface="+mn-ea"/>
                  <a:ea typeface="+mn-ea"/>
                </a:rPr>
                <a:t>2</a:t>
              </a:r>
              <a:r>
                <a:rPr lang="zh-CN" altLang="en-US" sz="1400" dirty="0">
                  <a:latin typeface="+mn-ea"/>
                  <a:ea typeface="+mn-ea"/>
                </a:rPr>
                <a:t>）企业多险种社保基金征集</a:t>
              </a:r>
            </a:p>
            <a:p>
              <a:pPr>
                <a:spcBef>
                  <a:spcPts val="600"/>
                </a:spcBef>
                <a:defRPr/>
              </a:pPr>
              <a:r>
                <a:rPr lang="zh-CN" altLang="en-US" sz="1400" dirty="0">
                  <a:latin typeface="+mn-ea"/>
                  <a:ea typeface="+mn-ea"/>
                </a:rPr>
                <a:t>（</a:t>
              </a:r>
              <a:r>
                <a:rPr lang="en-US" altLang="zh-CN" sz="1400" dirty="0">
                  <a:latin typeface="+mn-ea"/>
                  <a:ea typeface="+mn-ea"/>
                </a:rPr>
                <a:t>3</a:t>
              </a:r>
              <a:r>
                <a:rPr lang="zh-CN" altLang="en-US" sz="1400" dirty="0">
                  <a:latin typeface="+mn-ea"/>
                  <a:ea typeface="+mn-ea"/>
                </a:rPr>
                <a:t>）社会保险关系转移</a:t>
              </a:r>
            </a:p>
            <a:p>
              <a:pPr>
                <a:spcBef>
                  <a:spcPts val="600"/>
                </a:spcBef>
                <a:defRPr/>
              </a:pPr>
              <a:r>
                <a:rPr lang="zh-CN" altLang="en-US" sz="1400" dirty="0">
                  <a:latin typeface="+mn-ea"/>
                  <a:ea typeface="+mn-ea"/>
                </a:rPr>
                <a:t>（</a:t>
              </a:r>
              <a:r>
                <a:rPr lang="en-US" altLang="zh-CN" sz="1400" dirty="0">
                  <a:latin typeface="+mn-ea"/>
                  <a:ea typeface="+mn-ea"/>
                </a:rPr>
                <a:t>4</a:t>
              </a:r>
              <a:r>
                <a:rPr lang="zh-CN" altLang="en-US" sz="1400" dirty="0">
                  <a:latin typeface="+mn-ea"/>
                  <a:ea typeface="+mn-ea"/>
                </a:rPr>
                <a:t>）社会保险费征收</a:t>
              </a:r>
            </a:p>
            <a:p>
              <a:pPr>
                <a:spcBef>
                  <a:spcPts val="600"/>
                </a:spcBef>
                <a:defRPr/>
              </a:pPr>
              <a:r>
                <a:rPr lang="zh-CN" altLang="en-US" sz="1400" dirty="0">
                  <a:latin typeface="+mn-ea"/>
                  <a:ea typeface="+mn-ea"/>
                </a:rPr>
                <a:t>（</a:t>
              </a:r>
              <a:r>
                <a:rPr lang="en-US" altLang="zh-CN" sz="1400" dirty="0">
                  <a:latin typeface="+mn-ea"/>
                  <a:ea typeface="+mn-ea"/>
                </a:rPr>
                <a:t>5</a:t>
              </a:r>
              <a:r>
                <a:rPr lang="zh-CN" altLang="en-US" sz="1400" dirty="0">
                  <a:latin typeface="+mn-ea"/>
                  <a:ea typeface="+mn-ea"/>
                </a:rPr>
                <a:t>）档案管理</a:t>
              </a:r>
            </a:p>
          </p:txBody>
        </p:sp>
        <p:sp>
          <p:nvSpPr>
            <p:cNvPr id="16" name="Text Box 19"/>
            <p:cNvSpPr txBox="1">
              <a:spLocks noChangeArrowheads="1"/>
            </p:cNvSpPr>
            <p:nvPr/>
          </p:nvSpPr>
          <p:spPr bwMode="auto">
            <a:xfrm>
              <a:off x="2617820" y="3068943"/>
              <a:ext cx="1275034" cy="483159"/>
            </a:xfrm>
            <a:prstGeom prst="rect">
              <a:avLst/>
            </a:prstGeom>
            <a:solidFill>
              <a:srgbClr val="666699"/>
            </a:solidFill>
            <a:ln w="22225">
              <a:solidFill>
                <a:srgbClr val="666699"/>
              </a:solidFill>
              <a:miter lim="800000"/>
              <a:headEnd/>
              <a:tailEnd/>
            </a:ln>
          </p:spPr>
          <p:txBody>
            <a:bodyPr lIns="0" tIns="118800" rIns="0"/>
            <a:lstStyle/>
            <a:p>
              <a:pPr algn="ctr">
                <a:spcAft>
                  <a:spcPts val="600"/>
                </a:spcAft>
                <a:defRPr/>
              </a:pPr>
              <a:r>
                <a:rPr lang="zh-CN" altLang="en-US" sz="2000" dirty="0">
                  <a:solidFill>
                    <a:schemeClr val="bg1"/>
                  </a:solidFill>
                  <a:latin typeface="+mn-ea"/>
                  <a:ea typeface="+mn-ea"/>
                </a:rPr>
                <a:t>人保局专管员</a:t>
              </a:r>
            </a:p>
          </p:txBody>
        </p:sp>
        <p:sp>
          <p:nvSpPr>
            <p:cNvPr id="12" name="Rectangle 12"/>
            <p:cNvSpPr>
              <a:spLocks noChangeArrowheads="1"/>
            </p:cNvSpPr>
            <p:nvPr/>
          </p:nvSpPr>
          <p:spPr bwMode="auto">
            <a:xfrm>
              <a:off x="1308325" y="3600098"/>
              <a:ext cx="1206114" cy="2463789"/>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400" dirty="0">
                  <a:latin typeface="+mn-ea"/>
                  <a:ea typeface="+mn-ea"/>
                </a:rPr>
                <a:t>1. </a:t>
              </a:r>
              <a:r>
                <a:rPr lang="zh-CN" altLang="en-US" sz="1400" dirty="0">
                  <a:latin typeface="+mn-ea"/>
                  <a:ea typeface="+mn-ea"/>
                </a:rPr>
                <a:t>办理住房公积金的单位开户和个人开户；</a:t>
              </a:r>
            </a:p>
            <a:p>
              <a:pPr>
                <a:spcBef>
                  <a:spcPts val="600"/>
                </a:spcBef>
                <a:defRPr/>
              </a:pPr>
              <a:r>
                <a:rPr lang="en-US" altLang="zh-CN" sz="1400" dirty="0">
                  <a:latin typeface="+mn-ea"/>
                  <a:ea typeface="+mn-ea"/>
                </a:rPr>
                <a:t>2. </a:t>
              </a:r>
              <a:r>
                <a:rPr lang="zh-CN" altLang="en-US" sz="1400" dirty="0">
                  <a:latin typeface="+mn-ea"/>
                  <a:ea typeface="+mn-ea"/>
                </a:rPr>
                <a:t>办理住房公积金的汇缴与补缴；</a:t>
              </a:r>
            </a:p>
            <a:p>
              <a:pPr>
                <a:spcBef>
                  <a:spcPts val="600"/>
                </a:spcBef>
                <a:defRPr/>
              </a:pPr>
              <a:r>
                <a:rPr lang="en-US" altLang="zh-CN" sz="1400" dirty="0">
                  <a:latin typeface="+mn-ea"/>
                  <a:ea typeface="+mn-ea"/>
                </a:rPr>
                <a:t>3. </a:t>
              </a:r>
              <a:r>
                <a:rPr lang="zh-CN" altLang="en-US" sz="1400" dirty="0">
                  <a:latin typeface="+mn-ea"/>
                  <a:ea typeface="+mn-ea"/>
                </a:rPr>
                <a:t>办理住房公积金业务变更，包括个人基数调整、比例调整、封存、启封、个人新增开户等；</a:t>
              </a:r>
            </a:p>
            <a:p>
              <a:pPr>
                <a:spcBef>
                  <a:spcPts val="600"/>
                </a:spcBef>
                <a:defRPr/>
              </a:pPr>
              <a:r>
                <a:rPr lang="en-US" altLang="zh-CN" sz="1400" dirty="0">
                  <a:latin typeface="+mn-ea"/>
                  <a:ea typeface="+mn-ea"/>
                </a:rPr>
                <a:t>4. </a:t>
              </a:r>
              <a:r>
                <a:rPr lang="zh-CN" altLang="en-US" sz="1400" dirty="0">
                  <a:latin typeface="+mn-ea"/>
                  <a:ea typeface="+mn-ea"/>
                </a:rPr>
                <a:t>办理住房公积金资料变更，包括汇缴单位变更单位开户名称、变更单位联系人、联系电话及单位通迅地址、个人变更姓名及身份证号码等；</a:t>
              </a:r>
            </a:p>
            <a:p>
              <a:pPr>
                <a:spcBef>
                  <a:spcPts val="600"/>
                </a:spcBef>
                <a:defRPr/>
              </a:pPr>
              <a:r>
                <a:rPr lang="en-US" altLang="zh-CN" sz="1400" dirty="0">
                  <a:latin typeface="+mn-ea"/>
                  <a:ea typeface="+mn-ea"/>
                </a:rPr>
                <a:t>5. </a:t>
              </a:r>
              <a:r>
                <a:rPr lang="zh-CN" altLang="en-US" sz="1400" dirty="0">
                  <a:latin typeface="+mn-ea"/>
                  <a:ea typeface="+mn-ea"/>
                </a:rPr>
                <a:t>办理住房公积金转移；</a:t>
              </a:r>
            </a:p>
            <a:p>
              <a:pPr>
                <a:spcBef>
                  <a:spcPts val="600"/>
                </a:spcBef>
                <a:defRPr/>
              </a:pPr>
              <a:r>
                <a:rPr lang="en-US" altLang="zh-CN" sz="1400" dirty="0">
                  <a:latin typeface="+mn-ea"/>
                  <a:ea typeface="+mn-ea"/>
                </a:rPr>
                <a:t>6. </a:t>
              </a:r>
              <a:r>
                <a:rPr lang="zh-CN" altLang="en-US" sz="1400" dirty="0">
                  <a:latin typeface="+mn-ea"/>
                  <a:ea typeface="+mn-ea"/>
                </a:rPr>
                <a:t>办理住房公积金提取；</a:t>
              </a:r>
            </a:p>
            <a:p>
              <a:pPr>
                <a:spcBef>
                  <a:spcPts val="600"/>
                </a:spcBef>
                <a:defRPr/>
              </a:pPr>
              <a:r>
                <a:rPr lang="en-US" altLang="zh-CN" sz="1400" dirty="0">
                  <a:latin typeface="+mn-ea"/>
                  <a:ea typeface="+mn-ea"/>
                </a:rPr>
                <a:t>7. </a:t>
              </a:r>
              <a:r>
                <a:rPr lang="zh-CN" altLang="en-US" sz="1400" dirty="0">
                  <a:latin typeface="+mn-ea"/>
                  <a:ea typeface="+mn-ea"/>
                </a:rPr>
                <a:t>办理住房公积金单位的合并与分类；</a:t>
              </a:r>
            </a:p>
            <a:p>
              <a:pPr>
                <a:spcBef>
                  <a:spcPts val="600"/>
                </a:spcBef>
                <a:defRPr/>
              </a:pPr>
              <a:r>
                <a:rPr lang="en-US" altLang="zh-CN" sz="1400" dirty="0">
                  <a:latin typeface="+mn-ea"/>
                  <a:ea typeface="+mn-ea"/>
                </a:rPr>
                <a:t>8. </a:t>
              </a:r>
              <a:r>
                <a:rPr lang="zh-CN" altLang="en-US" sz="1400" dirty="0">
                  <a:latin typeface="+mn-ea"/>
                  <a:ea typeface="+mn-ea"/>
                </a:rPr>
                <a:t>住房公积金的查询和对账；</a:t>
              </a:r>
            </a:p>
            <a:p>
              <a:pPr>
                <a:spcBef>
                  <a:spcPts val="600"/>
                </a:spcBef>
                <a:defRPr/>
              </a:pPr>
              <a:r>
                <a:rPr lang="en-US" altLang="zh-CN" sz="1400" dirty="0">
                  <a:latin typeface="+mn-ea"/>
                  <a:ea typeface="+mn-ea"/>
                </a:rPr>
                <a:t>9. </a:t>
              </a:r>
              <a:r>
                <a:rPr lang="zh-CN" altLang="en-US" sz="1400" dirty="0">
                  <a:latin typeface="+mn-ea"/>
                  <a:ea typeface="+mn-ea"/>
                </a:rPr>
                <a:t>住房公积金单位销户</a:t>
              </a:r>
            </a:p>
          </p:txBody>
        </p:sp>
        <p:sp>
          <p:nvSpPr>
            <p:cNvPr id="17" name="Rectangle 12"/>
            <p:cNvSpPr>
              <a:spLocks noChangeArrowheads="1"/>
            </p:cNvSpPr>
            <p:nvPr/>
          </p:nvSpPr>
          <p:spPr bwMode="auto">
            <a:xfrm>
              <a:off x="3996235" y="3600098"/>
              <a:ext cx="1206114" cy="2463789"/>
            </a:xfrm>
            <a:prstGeom prst="rect">
              <a:avLst/>
            </a:prstGeom>
            <a:noFill/>
            <a:ln w="22225" algn="ctr">
              <a:solidFill>
                <a:srgbClr val="FF9900"/>
              </a:solidFill>
              <a:miter lim="800000"/>
              <a:headEnd/>
              <a:tailEnd/>
            </a:ln>
          </p:spPr>
          <p:txBody>
            <a:bodyPr lIns="180000" tIns="0" rIns="0" bIns="0"/>
            <a:lstStyle/>
            <a:p>
              <a:pPr>
                <a:spcBef>
                  <a:spcPts val="600"/>
                </a:spcBef>
                <a:defRPr/>
              </a:pPr>
              <a:r>
                <a:rPr lang="en-US" altLang="zh-CN" sz="1400" dirty="0">
                  <a:latin typeface="+mn-ea"/>
                  <a:ea typeface="+mn-ea"/>
                </a:rPr>
                <a:t>1. </a:t>
              </a:r>
              <a:r>
                <a:rPr lang="zh-CN" altLang="en-US" sz="1400" dirty="0">
                  <a:latin typeface="+mn-ea"/>
                  <a:ea typeface="+mn-ea"/>
                </a:rPr>
                <a:t>负责从事客户财产保险产品销售； </a:t>
              </a:r>
            </a:p>
            <a:p>
              <a:pPr>
                <a:spcBef>
                  <a:spcPts val="600"/>
                </a:spcBef>
                <a:defRPr/>
              </a:pPr>
              <a:r>
                <a:rPr lang="en-US" altLang="zh-CN" sz="1400" dirty="0">
                  <a:latin typeface="+mn-ea"/>
                  <a:ea typeface="+mn-ea"/>
                </a:rPr>
                <a:t>2. </a:t>
              </a:r>
              <a:r>
                <a:rPr lang="zh-CN" altLang="en-US" sz="1400" dirty="0">
                  <a:latin typeface="+mn-ea"/>
                  <a:ea typeface="+mn-ea"/>
                </a:rPr>
                <a:t>负责从事组织的发展、训练、管理工作； </a:t>
              </a:r>
            </a:p>
            <a:p>
              <a:pPr>
                <a:spcBef>
                  <a:spcPts val="600"/>
                </a:spcBef>
                <a:defRPr/>
              </a:pPr>
              <a:r>
                <a:rPr lang="en-US" altLang="zh-CN" sz="1400" dirty="0">
                  <a:latin typeface="+mn-ea"/>
                  <a:ea typeface="+mn-ea"/>
                </a:rPr>
                <a:t>3. </a:t>
              </a:r>
              <a:r>
                <a:rPr lang="zh-CN" altLang="en-US" sz="1400" dirty="0">
                  <a:latin typeface="+mn-ea"/>
                  <a:ea typeface="+mn-ea"/>
                </a:rPr>
                <a:t>负责协助分析客户的保险及财务状况； </a:t>
              </a:r>
            </a:p>
            <a:p>
              <a:pPr>
                <a:spcBef>
                  <a:spcPts val="600"/>
                </a:spcBef>
                <a:defRPr/>
              </a:pPr>
              <a:r>
                <a:rPr lang="en-US" altLang="zh-CN" sz="1400" dirty="0">
                  <a:latin typeface="+mn-ea"/>
                  <a:ea typeface="+mn-ea"/>
                </a:rPr>
                <a:t>4. </a:t>
              </a:r>
              <a:r>
                <a:rPr lang="zh-CN" altLang="en-US" sz="1400" dirty="0">
                  <a:latin typeface="+mn-ea"/>
                  <a:ea typeface="+mn-ea"/>
                </a:rPr>
                <a:t>负责定期接受业务培训； </a:t>
              </a:r>
            </a:p>
            <a:p>
              <a:pPr>
                <a:spcBef>
                  <a:spcPts val="600"/>
                </a:spcBef>
                <a:defRPr/>
              </a:pPr>
              <a:r>
                <a:rPr lang="en-US" altLang="zh-CN" sz="1400" dirty="0">
                  <a:latin typeface="+mn-ea"/>
                  <a:ea typeface="+mn-ea"/>
                </a:rPr>
                <a:t>5. </a:t>
              </a:r>
              <a:r>
                <a:rPr lang="zh-CN" altLang="en-US" sz="1400" dirty="0">
                  <a:latin typeface="+mn-ea"/>
                  <a:ea typeface="+mn-ea"/>
                </a:rPr>
                <a:t>负责为参保客户提供所销售保险的一切服务；</a:t>
              </a:r>
            </a:p>
            <a:p>
              <a:pPr>
                <a:spcBef>
                  <a:spcPts val="600"/>
                </a:spcBef>
                <a:defRPr/>
              </a:pPr>
              <a:r>
                <a:rPr lang="en-US" altLang="zh-CN" sz="1400" dirty="0">
                  <a:latin typeface="+mn-ea"/>
                  <a:ea typeface="+mn-ea"/>
                </a:rPr>
                <a:t>6. </a:t>
              </a:r>
              <a:r>
                <a:rPr lang="zh-CN" altLang="en-US" sz="1400" dirty="0">
                  <a:latin typeface="+mn-ea"/>
                  <a:ea typeface="+mn-ea"/>
                </a:rPr>
                <a:t>保险内务工作，如承保、保单录入、理赔等。</a:t>
              </a:r>
            </a:p>
          </p:txBody>
        </p:sp>
      </p:grpSp>
    </p:spTree>
    <p:extLst>
      <p:ext uri="{BB962C8B-B14F-4D97-AF65-F5344CB8AC3E}">
        <p14:creationId xmlns:p14="http://schemas.microsoft.com/office/powerpoint/2010/main" val="389846288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财务部经理</a:t>
            </a:r>
            <a:endParaRPr lang="zh-CN" altLang="en-US" sz="3200" b="1" dirty="0">
              <a:solidFill>
                <a:srgbClr val="C00000"/>
              </a:solidFill>
              <a:latin typeface="微软雅黑" pitchFamily="34" charset="-122"/>
              <a:ea typeface="微软雅黑"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1129143817"/>
              </p:ext>
            </p:extLst>
          </p:nvPr>
        </p:nvGraphicFramePr>
        <p:xfrm>
          <a:off x="2996017" y="1066862"/>
          <a:ext cx="3151967" cy="5181465"/>
        </p:xfrm>
        <a:graphic>
          <a:graphicData uri="http://schemas.openxmlformats.org/drawingml/2006/table">
            <a:tbl>
              <a:tblPr/>
              <a:tblGrid>
                <a:gridCol w="3151967"/>
              </a:tblGrid>
              <a:tr h="1036293">
                <a:tc>
                  <a:txBody>
                    <a:bodyPr/>
                    <a:lstStyle/>
                    <a:p>
                      <a:pPr algn="l" fontAlgn="b"/>
                      <a:r>
                        <a:rPr lang="zh-CN" altLang="en-US" sz="2400" b="1" i="0" u="none" strike="noStrike" dirty="0">
                          <a:solidFill>
                            <a:srgbClr val="000000"/>
                          </a:solidFill>
                          <a:effectLst/>
                          <a:latin typeface="微软雅黑"/>
                        </a:rPr>
                        <a:t>财务部经理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1036293">
                <a:tc>
                  <a:txBody>
                    <a:bodyPr/>
                    <a:lstStyle/>
                    <a:p>
                      <a:pPr algn="ctr" fontAlgn="ctr"/>
                      <a:r>
                        <a:rPr lang="zh-CN" altLang="en-US" sz="2400" b="0" i="0" u="none" strike="noStrike" dirty="0">
                          <a:solidFill>
                            <a:srgbClr val="000000"/>
                          </a:solidFill>
                          <a:effectLst/>
                          <a:latin typeface="微软雅黑"/>
                        </a:rPr>
                        <a:t>资产负债表</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6293">
                <a:tc>
                  <a:txBody>
                    <a:bodyPr/>
                    <a:lstStyle/>
                    <a:p>
                      <a:pPr algn="ctr" fontAlgn="ctr"/>
                      <a:r>
                        <a:rPr lang="zh-CN" altLang="en-US" sz="2400" b="0" i="0" u="none" strike="noStrike" dirty="0">
                          <a:solidFill>
                            <a:srgbClr val="000000"/>
                          </a:solidFill>
                          <a:effectLst/>
                          <a:latin typeface="微软雅黑"/>
                        </a:rPr>
                        <a:t>利润表</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6293">
                <a:tc>
                  <a:txBody>
                    <a:bodyPr/>
                    <a:lstStyle/>
                    <a:p>
                      <a:pPr algn="ctr" fontAlgn="ctr"/>
                      <a:r>
                        <a:rPr lang="zh-CN" altLang="en-US" sz="2400" b="0" i="0" u="none" strike="noStrike" dirty="0">
                          <a:solidFill>
                            <a:srgbClr val="000000"/>
                          </a:solidFill>
                          <a:effectLst/>
                          <a:latin typeface="微软雅黑"/>
                        </a:rPr>
                        <a:t>三栏式总</a:t>
                      </a:r>
                      <a:r>
                        <a:rPr lang="zh-CN" altLang="en-US" sz="2400" b="0" i="0" u="none" strike="noStrike" dirty="0" smtClean="0">
                          <a:solidFill>
                            <a:srgbClr val="000000"/>
                          </a:solidFill>
                          <a:effectLst/>
                          <a:latin typeface="微软雅黑"/>
                        </a:rPr>
                        <a:t>分类账</a:t>
                      </a:r>
                      <a:endParaRPr lang="en-US" altLang="zh-CN" sz="2400" b="0" i="0" u="none" strike="noStrike" dirty="0" smtClean="0">
                        <a:solidFill>
                          <a:srgbClr val="000000"/>
                        </a:solidFill>
                        <a:effectLst/>
                        <a:latin typeface="微软雅黑"/>
                      </a:endParaRPr>
                    </a:p>
                    <a:p>
                      <a:pPr algn="ctr" fontAlgn="ctr"/>
                      <a:r>
                        <a:rPr lang="zh-CN" altLang="en-US" sz="2400" b="0" i="0" u="none" strike="noStrike" dirty="0" smtClean="0">
                          <a:solidFill>
                            <a:srgbClr val="000000"/>
                          </a:solidFill>
                          <a:effectLst/>
                          <a:latin typeface="微软雅黑"/>
                        </a:rPr>
                        <a:t>（</a:t>
                      </a:r>
                      <a:r>
                        <a:rPr lang="zh-CN" altLang="en-US" sz="2400" b="0" i="0" u="none" strike="noStrike" dirty="0">
                          <a:solidFill>
                            <a:srgbClr val="000000"/>
                          </a:solidFill>
                          <a:effectLst/>
                          <a:latin typeface="微软雅黑"/>
                        </a:rPr>
                        <a:t>明细账）</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6293">
                <a:tc>
                  <a:txBody>
                    <a:bodyPr/>
                    <a:lstStyle/>
                    <a:p>
                      <a:pPr algn="ctr" fontAlgn="ctr"/>
                      <a:r>
                        <a:rPr lang="zh-CN" altLang="en-US" sz="2400" b="0" i="0" u="none" strike="noStrike" dirty="0">
                          <a:solidFill>
                            <a:srgbClr val="000000"/>
                          </a:solidFill>
                          <a:effectLst/>
                          <a:latin typeface="微软雅黑"/>
                        </a:rPr>
                        <a:t>科目汇总表</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3048530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财务会计</a:t>
            </a:r>
            <a:endParaRPr lang="zh-CN" altLang="en-US" sz="3200" b="1" dirty="0">
              <a:solidFill>
                <a:srgbClr val="C00000"/>
              </a:solidFill>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504736781"/>
              </p:ext>
            </p:extLst>
          </p:nvPr>
        </p:nvGraphicFramePr>
        <p:xfrm>
          <a:off x="2448706" y="990664"/>
          <a:ext cx="4246589" cy="4381390"/>
        </p:xfrm>
        <a:graphic>
          <a:graphicData uri="http://schemas.openxmlformats.org/drawingml/2006/table">
            <a:tbl>
              <a:tblPr/>
              <a:tblGrid>
                <a:gridCol w="4246589"/>
              </a:tblGrid>
              <a:tr h="438139">
                <a:tc>
                  <a:txBody>
                    <a:bodyPr/>
                    <a:lstStyle/>
                    <a:p>
                      <a:pPr algn="l" fontAlgn="b"/>
                      <a:r>
                        <a:rPr lang="zh-CN" altLang="en-US" sz="2000" b="1" i="0" u="none" strike="noStrike" dirty="0">
                          <a:solidFill>
                            <a:srgbClr val="000000"/>
                          </a:solidFill>
                          <a:effectLst/>
                          <a:latin typeface="微软雅黑"/>
                        </a:rPr>
                        <a:t>财务会计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438139">
                <a:tc>
                  <a:txBody>
                    <a:bodyPr/>
                    <a:lstStyle/>
                    <a:p>
                      <a:pPr algn="l" fontAlgn="b"/>
                      <a:r>
                        <a:rPr lang="zh-CN" altLang="en-US" sz="2000" b="0" i="0" u="none" strike="noStrike" dirty="0">
                          <a:solidFill>
                            <a:srgbClr val="000000"/>
                          </a:solidFill>
                          <a:effectLst/>
                          <a:latin typeface="微软雅黑"/>
                        </a:rPr>
                        <a:t>多</a:t>
                      </a:r>
                      <a:r>
                        <a:rPr lang="zh-CN" altLang="en-US" sz="2000" b="0" i="0" u="none" strike="noStrike" dirty="0" smtClean="0">
                          <a:solidFill>
                            <a:srgbClr val="000000"/>
                          </a:solidFill>
                          <a:effectLst/>
                          <a:latin typeface="微软雅黑"/>
                        </a:rPr>
                        <a:t>栏式明细账</a:t>
                      </a:r>
                      <a:endParaRPr lang="zh-CN" altLang="en-US" sz="2000" b="0" i="0" u="none" strike="noStrike" dirty="0">
                        <a:solidFill>
                          <a:srgbClr val="000000"/>
                        </a:solidFill>
                        <a:effectLst/>
                        <a:latin typeface="微软雅黑"/>
                      </a:endParaRP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8139">
                <a:tc>
                  <a:txBody>
                    <a:bodyPr/>
                    <a:lstStyle/>
                    <a:p>
                      <a:pPr algn="l" fontAlgn="b"/>
                      <a:r>
                        <a:rPr lang="zh-CN" altLang="en-US" sz="2000" b="0" i="0" u="none" strike="noStrike">
                          <a:solidFill>
                            <a:srgbClr val="000000"/>
                          </a:solidFill>
                          <a:effectLst/>
                          <a:latin typeface="微软雅黑"/>
                        </a:rPr>
                        <a:t>固定资产登记簿</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8139">
                <a:tc>
                  <a:txBody>
                    <a:bodyPr/>
                    <a:lstStyle/>
                    <a:p>
                      <a:pPr algn="l" fontAlgn="b"/>
                      <a:r>
                        <a:rPr lang="zh-CN" altLang="en-US" sz="2000" b="0" i="0" u="none" strike="noStrike" dirty="0">
                          <a:solidFill>
                            <a:srgbClr val="000000"/>
                          </a:solidFill>
                          <a:effectLst/>
                          <a:latin typeface="微软雅黑"/>
                        </a:rPr>
                        <a:t>固定资产折旧计算表</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8139">
                <a:tc>
                  <a:txBody>
                    <a:bodyPr/>
                    <a:lstStyle/>
                    <a:p>
                      <a:pPr algn="l" fontAlgn="b"/>
                      <a:r>
                        <a:rPr lang="zh-CN" altLang="en-US" sz="2000" b="0" i="0" u="none" strike="noStrike">
                          <a:solidFill>
                            <a:srgbClr val="000000"/>
                          </a:solidFill>
                          <a:effectLst/>
                          <a:latin typeface="微软雅黑"/>
                        </a:rPr>
                        <a:t>记账凭证</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8139">
                <a:tc>
                  <a:txBody>
                    <a:bodyPr/>
                    <a:lstStyle/>
                    <a:p>
                      <a:pPr algn="l" fontAlgn="b"/>
                      <a:r>
                        <a:rPr lang="zh-CN" altLang="en-US" sz="2000" b="0" i="0" u="none" strike="noStrike" dirty="0">
                          <a:solidFill>
                            <a:srgbClr val="000000"/>
                          </a:solidFill>
                          <a:effectLst/>
                          <a:latin typeface="微软雅黑"/>
                        </a:rPr>
                        <a:t>三栏账（明细账）</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8139">
                <a:tc>
                  <a:txBody>
                    <a:bodyPr/>
                    <a:lstStyle/>
                    <a:p>
                      <a:pPr algn="l" fontAlgn="b"/>
                      <a:r>
                        <a:rPr lang="zh-CN" altLang="en-US" sz="2000" b="0" i="0" u="none" strike="noStrike">
                          <a:solidFill>
                            <a:srgbClr val="000000"/>
                          </a:solidFill>
                          <a:effectLst/>
                          <a:latin typeface="微软雅黑"/>
                        </a:rPr>
                        <a:t>摊销计算表</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8139">
                <a:tc>
                  <a:txBody>
                    <a:bodyPr/>
                    <a:lstStyle/>
                    <a:p>
                      <a:pPr algn="l" fontAlgn="b"/>
                      <a:r>
                        <a:rPr lang="zh-CN" altLang="en-US" sz="2000" b="0" i="0" u="none" strike="noStrike">
                          <a:solidFill>
                            <a:srgbClr val="000000"/>
                          </a:solidFill>
                          <a:effectLst/>
                          <a:latin typeface="微软雅黑"/>
                        </a:rPr>
                        <a:t>银行余额调节表</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8139">
                <a:tc>
                  <a:txBody>
                    <a:bodyPr/>
                    <a:lstStyle/>
                    <a:p>
                      <a:pPr algn="l" fontAlgn="b"/>
                      <a:r>
                        <a:rPr lang="zh-CN" altLang="en-US" sz="2000" b="0" i="0" u="none" strike="noStrike">
                          <a:solidFill>
                            <a:srgbClr val="000000"/>
                          </a:solidFill>
                          <a:effectLst/>
                          <a:latin typeface="微软雅黑"/>
                        </a:rPr>
                        <a:t>制造企业会计通用章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8139">
                <a:tc>
                  <a:txBody>
                    <a:bodyPr/>
                    <a:lstStyle/>
                    <a:p>
                      <a:pPr algn="l" fontAlgn="b"/>
                      <a:r>
                        <a:rPr lang="zh-CN" altLang="en-US" sz="2000" b="0" i="0" u="none" strike="noStrike" dirty="0">
                          <a:solidFill>
                            <a:srgbClr val="000000"/>
                          </a:solidFill>
                          <a:effectLst/>
                          <a:latin typeface="微软雅黑"/>
                        </a:rPr>
                        <a:t>制造企业最新企业会计科目章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66842369"/>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成本会计</a:t>
            </a:r>
            <a:endParaRPr lang="zh-CN" altLang="en-US" sz="3200" b="1" dirty="0">
              <a:solidFill>
                <a:srgbClr val="C00000"/>
              </a:solidFill>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785920463"/>
              </p:ext>
            </p:extLst>
          </p:nvPr>
        </p:nvGraphicFramePr>
        <p:xfrm>
          <a:off x="2019300" y="914467"/>
          <a:ext cx="5105400" cy="5519043"/>
        </p:xfrm>
        <a:graphic>
          <a:graphicData uri="http://schemas.openxmlformats.org/drawingml/2006/table">
            <a:tbl>
              <a:tblPr/>
              <a:tblGrid>
                <a:gridCol w="5105400"/>
              </a:tblGrid>
              <a:tr h="870966">
                <a:tc>
                  <a:txBody>
                    <a:bodyPr/>
                    <a:lstStyle/>
                    <a:p>
                      <a:pPr algn="l" fontAlgn="b"/>
                      <a:r>
                        <a:rPr lang="zh-CN" altLang="en-US" sz="2400" b="1" i="0" u="none" strike="noStrike" dirty="0">
                          <a:solidFill>
                            <a:srgbClr val="000000"/>
                          </a:solidFill>
                          <a:effectLst/>
                          <a:latin typeface="微软雅黑"/>
                        </a:rPr>
                        <a:t>成本会计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690399">
                <a:tc>
                  <a:txBody>
                    <a:bodyPr/>
                    <a:lstStyle/>
                    <a:p>
                      <a:pPr algn="ctr" fontAlgn="ctr"/>
                      <a:r>
                        <a:rPr lang="zh-CN" altLang="en-US" sz="2400" b="0" i="0" u="none" strike="noStrike">
                          <a:solidFill>
                            <a:srgbClr val="000000"/>
                          </a:solidFill>
                          <a:effectLst/>
                          <a:latin typeface="微软雅黑"/>
                        </a:rPr>
                        <a:t>三栏式总分类账（明细账）</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43508">
                <a:tc>
                  <a:txBody>
                    <a:bodyPr/>
                    <a:lstStyle/>
                    <a:p>
                      <a:pPr algn="ctr" fontAlgn="ctr"/>
                      <a:r>
                        <a:rPr lang="zh-CN" altLang="en-US" sz="2400" b="0" i="0" u="none" strike="noStrike" dirty="0">
                          <a:solidFill>
                            <a:srgbClr val="000000"/>
                          </a:solidFill>
                          <a:effectLst/>
                          <a:latin typeface="微软雅黑"/>
                        </a:rPr>
                        <a:t>记账凭证</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43508">
                <a:tc>
                  <a:txBody>
                    <a:bodyPr/>
                    <a:lstStyle/>
                    <a:p>
                      <a:pPr algn="ctr" fontAlgn="ctr"/>
                      <a:r>
                        <a:rPr lang="zh-CN" altLang="en-US" sz="2400" b="0" i="0" u="none" strike="noStrike">
                          <a:solidFill>
                            <a:srgbClr val="000000"/>
                          </a:solidFill>
                          <a:effectLst/>
                          <a:latin typeface="微软雅黑"/>
                        </a:rPr>
                        <a:t>多栏式明细账</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17859">
                <a:tc>
                  <a:txBody>
                    <a:bodyPr/>
                    <a:lstStyle/>
                    <a:p>
                      <a:pPr algn="ctr" fontAlgn="ctr"/>
                      <a:r>
                        <a:rPr lang="zh-CN" altLang="en-US" sz="2400" b="0" i="0" u="none" strike="noStrike">
                          <a:solidFill>
                            <a:srgbClr val="000000"/>
                          </a:solidFill>
                          <a:effectLst/>
                          <a:latin typeface="微软雅黑"/>
                        </a:rPr>
                        <a:t>数量金额明细账</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1837">
                <a:tc>
                  <a:txBody>
                    <a:bodyPr/>
                    <a:lstStyle/>
                    <a:p>
                      <a:pPr algn="ctr" fontAlgn="ctr"/>
                      <a:r>
                        <a:rPr lang="zh-CN" altLang="en-US" sz="2400" b="0" i="0" u="none" strike="noStrike">
                          <a:solidFill>
                            <a:srgbClr val="000000"/>
                          </a:solidFill>
                          <a:effectLst/>
                          <a:latin typeface="微软雅黑"/>
                        </a:rPr>
                        <a:t>盘点通知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70966">
                <a:tc>
                  <a:txBody>
                    <a:bodyPr/>
                    <a:lstStyle/>
                    <a:p>
                      <a:pPr algn="ctr" fontAlgn="ctr"/>
                      <a:r>
                        <a:rPr lang="zh-CN" altLang="en-US" sz="2400" b="0" i="0" u="none" strike="noStrike" dirty="0">
                          <a:solidFill>
                            <a:srgbClr val="000000"/>
                          </a:solidFill>
                          <a:effectLst/>
                          <a:latin typeface="微软雅黑"/>
                        </a:rPr>
                        <a:t>盘盈（亏）报告表</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1892110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矩形 2"/>
          <p:cNvSpPr>
            <a:spLocks noChangeArrowheads="1"/>
          </p:cNvSpPr>
          <p:nvPr/>
        </p:nvSpPr>
        <p:spPr bwMode="auto">
          <a:xfrm>
            <a:off x="228600" y="2438400"/>
            <a:ext cx="891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solidFill>
                  <a:srgbClr val="000000"/>
                </a:solidFill>
                <a:latin typeface="+mn-ea"/>
                <a:ea typeface="+mn-ea"/>
              </a:rPr>
              <a:t> </a:t>
            </a:r>
          </a:p>
        </p:txBody>
      </p:sp>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实训引入</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职业发展</a:t>
            </a:r>
            <a:endParaRPr lang="zh-CN" altLang="en-US" sz="2800" dirty="0">
              <a:solidFill>
                <a:srgbClr val="C00000"/>
              </a:solidFill>
              <a:latin typeface="微软雅黑" pitchFamily="34" charset="-122"/>
              <a:ea typeface="微软雅黑" pitchFamily="34" charset="-122"/>
            </a:endParaRPr>
          </a:p>
        </p:txBody>
      </p:sp>
      <p:sp>
        <p:nvSpPr>
          <p:cNvPr id="11" name="标题 1"/>
          <p:cNvSpPr txBox="1">
            <a:spLocks/>
          </p:cNvSpPr>
          <p:nvPr/>
        </p:nvSpPr>
        <p:spPr bwMode="auto">
          <a:xfrm>
            <a:off x="590848" y="2700010"/>
            <a:ext cx="6953797" cy="1219168"/>
          </a:xfrm>
          <a:prstGeom prst="rect">
            <a:avLst/>
          </a:prstGeom>
          <a:noFill/>
          <a:ln>
            <a:noFill/>
            <a:miter lim="800000"/>
            <a:headEnd/>
            <a:tailEnd/>
          </a:ln>
          <a:effectLst>
            <a:glow rad="63500">
              <a:schemeClr val="accent1">
                <a:satMod val="175000"/>
                <a:alpha val="40000"/>
              </a:schemeClr>
            </a:glow>
          </a:effectLst>
        </p:spPr>
        <p:txBody>
          <a:bodyPr/>
          <a:lstStyle/>
          <a:p>
            <a:r>
              <a:rPr lang="zh-CN" altLang="en-US" sz="4400" b="1" dirty="0" smtClean="0">
                <a:latin typeface="+mn-ea"/>
                <a:ea typeface="+mn-ea"/>
              </a:rPr>
              <a:t>职业发展的高度取决于什么</a:t>
            </a:r>
            <a:endParaRPr lang="en-US" altLang="zh-CN" sz="4400" b="1" kern="0" dirty="0" smtClean="0">
              <a:solidFill>
                <a:srgbClr val="00B050"/>
              </a:solidFill>
              <a:latin typeface="+mn-ea"/>
              <a:ea typeface="+mn-ea"/>
            </a:endParaRPr>
          </a:p>
          <a:p>
            <a:pPr algn="ctr">
              <a:defRPr/>
            </a:pPr>
            <a:r>
              <a:rPr lang="en-US" altLang="zh-CN" sz="6000" b="1" kern="0" dirty="0">
                <a:solidFill>
                  <a:srgbClr val="00B050"/>
                </a:solidFill>
                <a:latin typeface="+mn-ea"/>
                <a:ea typeface="+mn-ea"/>
              </a:rPr>
              <a:t/>
            </a:r>
            <a:br>
              <a:rPr lang="en-US" altLang="zh-CN" sz="6000" b="1" kern="0" dirty="0">
                <a:solidFill>
                  <a:srgbClr val="00B050"/>
                </a:solidFill>
                <a:latin typeface="+mn-ea"/>
                <a:ea typeface="+mn-ea"/>
              </a:rPr>
            </a:br>
            <a:endParaRPr lang="en-US" altLang="zh-CN" sz="7200" b="1" kern="0" dirty="0">
              <a:solidFill>
                <a:srgbClr val="000000"/>
              </a:solidFill>
              <a:latin typeface="+mn-ea"/>
              <a:ea typeface="+mn-ea"/>
            </a:endParaRPr>
          </a:p>
        </p:txBody>
      </p:sp>
      <p:grpSp>
        <p:nvGrpSpPr>
          <p:cNvPr id="16" name="Group 8"/>
          <p:cNvGrpSpPr>
            <a:grpSpLocks/>
          </p:cNvGrpSpPr>
          <p:nvPr/>
        </p:nvGrpSpPr>
        <p:grpSpPr bwMode="auto">
          <a:xfrm>
            <a:off x="6872287" y="915987"/>
            <a:ext cx="2271713" cy="3044825"/>
            <a:chOff x="3243" y="1519"/>
            <a:chExt cx="1431" cy="1918"/>
          </a:xfrm>
        </p:grpSpPr>
        <p:grpSp>
          <p:nvGrpSpPr>
            <p:cNvPr id="17" name="Group 9"/>
            <p:cNvGrpSpPr>
              <a:grpSpLocks/>
            </p:cNvGrpSpPr>
            <p:nvPr/>
          </p:nvGrpSpPr>
          <p:grpSpPr bwMode="auto">
            <a:xfrm rot="220837">
              <a:off x="3459" y="1519"/>
              <a:ext cx="1214" cy="1721"/>
              <a:chOff x="707" y="1905"/>
              <a:chExt cx="1214" cy="1721"/>
            </a:xfrm>
          </p:grpSpPr>
          <p:sp>
            <p:nvSpPr>
              <p:cNvPr id="19" name="Freeform 4"/>
              <p:cNvSpPr>
                <a:spLocks/>
              </p:cNvSpPr>
              <p:nvPr/>
            </p:nvSpPr>
            <p:spPr bwMode="gray">
              <a:xfrm rot="1227305">
                <a:off x="731" y="2473"/>
                <a:ext cx="311" cy="153"/>
              </a:xfrm>
              <a:custGeom>
                <a:avLst/>
                <a:gdLst>
                  <a:gd name="T0" fmla="*/ 0 w 389"/>
                  <a:gd name="T1" fmla="*/ 1805302187 h 182"/>
                  <a:gd name="T2" fmla="*/ 1716882813 w 389"/>
                  <a:gd name="T3" fmla="*/ 1805302187 h 182"/>
                  <a:gd name="T4" fmla="*/ 1716882813 w 389"/>
                  <a:gd name="T5" fmla="*/ 1805302187 h 182"/>
                  <a:gd name="T6" fmla="*/ 1716882813 w 389"/>
                  <a:gd name="T7" fmla="*/ 0 h 182"/>
                  <a:gd name="T8" fmla="*/ 0 w 389"/>
                  <a:gd name="T9" fmla="*/ 1805302187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solidFill>
                <a:srgbClr val="C00000"/>
              </a:solidFill>
              <a:ln>
                <a:noFill/>
              </a:ln>
              <a:ex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a:latin typeface="+mn-ea"/>
                  <a:ea typeface="+mn-ea"/>
                </a:endParaRPr>
              </a:p>
            </p:txBody>
          </p:sp>
          <p:sp>
            <p:nvSpPr>
              <p:cNvPr id="20" name="Freeform 5"/>
              <p:cNvSpPr>
                <a:spLocks/>
              </p:cNvSpPr>
              <p:nvPr/>
            </p:nvSpPr>
            <p:spPr bwMode="gray">
              <a:xfrm rot="1227305">
                <a:off x="1089" y="3071"/>
                <a:ext cx="290" cy="123"/>
              </a:xfrm>
              <a:custGeom>
                <a:avLst/>
                <a:gdLst>
                  <a:gd name="T0" fmla="*/ 0 w 366"/>
                  <a:gd name="T1" fmla="*/ 1715197978 h 154"/>
                  <a:gd name="T2" fmla="*/ 1701558081 w 366"/>
                  <a:gd name="T3" fmla="*/ 1715197978 h 154"/>
                  <a:gd name="T4" fmla="*/ 1701558081 w 366"/>
                  <a:gd name="T5" fmla="*/ 1715197978 h 154"/>
                  <a:gd name="T6" fmla="*/ 1701558081 w 366"/>
                  <a:gd name="T7" fmla="*/ 0 h 154"/>
                  <a:gd name="T8" fmla="*/ 0 w 366"/>
                  <a:gd name="T9" fmla="*/ 1715197978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solidFill>
                <a:srgbClr val="C00000"/>
              </a:solidFill>
              <a:ln>
                <a:noFill/>
              </a:ln>
              <a:ex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a:latin typeface="+mn-ea"/>
                  <a:ea typeface="+mn-ea"/>
                </a:endParaRPr>
              </a:p>
            </p:txBody>
          </p:sp>
          <p:sp>
            <p:nvSpPr>
              <p:cNvPr id="21" name="Freeform 6"/>
              <p:cNvSpPr>
                <a:spLocks/>
              </p:cNvSpPr>
              <p:nvPr/>
            </p:nvSpPr>
            <p:spPr bwMode="gray">
              <a:xfrm rot="1227305">
                <a:off x="1014" y="2263"/>
                <a:ext cx="381" cy="355"/>
              </a:xfrm>
              <a:custGeom>
                <a:avLst/>
                <a:gdLst>
                  <a:gd name="T0" fmla="*/ 2147483647 w 195"/>
                  <a:gd name="T1" fmla="*/ 2147483647 h 185"/>
                  <a:gd name="T2" fmla="*/ 2147483647 w 195"/>
                  <a:gd name="T3" fmla="*/ 2147483647 h 185"/>
                  <a:gd name="T4" fmla="*/ 2147483647 w 195"/>
                  <a:gd name="T5" fmla="*/ 2147483647 h 185"/>
                  <a:gd name="T6" fmla="*/ 2147483647 w 195"/>
                  <a:gd name="T7" fmla="*/ 2147483647 h 185"/>
                  <a:gd name="T8" fmla="*/ 2147483647 w 195"/>
                  <a:gd name="T9" fmla="*/ 2147483647 h 185"/>
                  <a:gd name="T10" fmla="*/ 2147483647 w 195"/>
                  <a:gd name="T11" fmla="*/ 2147483647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solidFill>
                <a:srgbClr val="C00000"/>
              </a:solidFill>
              <a:ln>
                <a:noFill/>
              </a:ln>
              <a:ex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a:latin typeface="+mn-ea"/>
                  <a:ea typeface="+mn-ea"/>
                </a:endParaRPr>
              </a:p>
            </p:txBody>
          </p:sp>
          <p:sp>
            <p:nvSpPr>
              <p:cNvPr id="22" name="Freeform 7"/>
              <p:cNvSpPr>
                <a:spLocks/>
              </p:cNvSpPr>
              <p:nvPr/>
            </p:nvSpPr>
            <p:spPr bwMode="gray">
              <a:xfrm rot="1227305">
                <a:off x="1445" y="2296"/>
                <a:ext cx="476" cy="948"/>
              </a:xfrm>
              <a:custGeom>
                <a:avLst/>
                <a:gdLst>
                  <a:gd name="T0" fmla="*/ 2147483647 w 236"/>
                  <a:gd name="T1" fmla="*/ 2147483647 h 498"/>
                  <a:gd name="T2" fmla="*/ 2147483647 w 236"/>
                  <a:gd name="T3" fmla="*/ 2147483647 h 498"/>
                  <a:gd name="T4" fmla="*/ 2147483647 w 236"/>
                  <a:gd name="T5" fmla="*/ 0 h 498"/>
                  <a:gd name="T6" fmla="*/ 2147483647 w 236"/>
                  <a:gd name="T7" fmla="*/ 2147483647 h 498"/>
                  <a:gd name="T8" fmla="*/ 2147483647 w 236"/>
                  <a:gd name="T9" fmla="*/ 2147483647 h 498"/>
                  <a:gd name="T10" fmla="*/ 2147483647 w 236"/>
                  <a:gd name="T11" fmla="*/ 2147483647 h 498"/>
                  <a:gd name="T12" fmla="*/ 2147483647 w 236"/>
                  <a:gd name="T13" fmla="*/ 2147483647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solidFill>
                <a:srgbClr val="C00000"/>
              </a:solidFill>
              <a:ln>
                <a:noFill/>
              </a:ln>
              <a:ex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a:latin typeface="+mn-ea"/>
                  <a:ea typeface="+mn-ea"/>
                </a:endParaRPr>
              </a:p>
            </p:txBody>
          </p:sp>
          <p:sp>
            <p:nvSpPr>
              <p:cNvPr id="23" name="Freeform 9"/>
              <p:cNvSpPr>
                <a:spLocks/>
              </p:cNvSpPr>
              <p:nvPr/>
            </p:nvSpPr>
            <p:spPr bwMode="gray">
              <a:xfrm rot="1227305">
                <a:off x="1076" y="3483"/>
                <a:ext cx="322" cy="143"/>
              </a:xfrm>
              <a:custGeom>
                <a:avLst/>
                <a:gdLst>
                  <a:gd name="T0" fmla="*/ 0 w 404"/>
                  <a:gd name="T1" fmla="*/ 1907392308 h 161"/>
                  <a:gd name="T2" fmla="*/ 1711608253 w 404"/>
                  <a:gd name="T3" fmla="*/ 1907392308 h 161"/>
                  <a:gd name="T4" fmla="*/ 1711608253 w 404"/>
                  <a:gd name="T5" fmla="*/ 1907392308 h 161"/>
                  <a:gd name="T6" fmla="*/ 1711608253 w 404"/>
                  <a:gd name="T7" fmla="*/ 0 h 161"/>
                  <a:gd name="T8" fmla="*/ 0 w 404"/>
                  <a:gd name="T9" fmla="*/ 1907392308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solidFill>
                <a:srgbClr val="C00000"/>
              </a:solidFill>
              <a:ln>
                <a:noFill/>
              </a:ln>
              <a:ex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a:latin typeface="+mn-ea"/>
                  <a:ea typeface="+mn-ea"/>
                </a:endParaRPr>
              </a:p>
            </p:txBody>
          </p:sp>
          <p:sp>
            <p:nvSpPr>
              <p:cNvPr id="24" name="Freeform 10"/>
              <p:cNvSpPr>
                <a:spLocks/>
              </p:cNvSpPr>
              <p:nvPr/>
            </p:nvSpPr>
            <p:spPr bwMode="gray">
              <a:xfrm rot="1227305">
                <a:off x="1335" y="3280"/>
                <a:ext cx="149" cy="312"/>
              </a:xfrm>
              <a:custGeom>
                <a:avLst/>
                <a:gdLst>
                  <a:gd name="T0" fmla="*/ 0 w 185"/>
                  <a:gd name="T1" fmla="*/ 0 h 388"/>
                  <a:gd name="T2" fmla="*/ 1729594937 w 185"/>
                  <a:gd name="T3" fmla="*/ 1726842520 h 388"/>
                  <a:gd name="T4" fmla="*/ 1729594937 w 185"/>
                  <a:gd name="T5" fmla="*/ 1726842520 h 388"/>
                  <a:gd name="T6" fmla="*/ 1729594937 w 185"/>
                  <a:gd name="T7" fmla="*/ 1726842520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solidFill>
                <a:srgbClr val="C00000"/>
              </a:solidFill>
              <a:ln>
                <a:noFill/>
              </a:ln>
              <a:ex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a:latin typeface="+mn-ea"/>
                  <a:ea typeface="+mn-ea"/>
                </a:endParaRPr>
              </a:p>
            </p:txBody>
          </p:sp>
          <p:sp>
            <p:nvSpPr>
              <p:cNvPr id="25" name="Freeform 8"/>
              <p:cNvSpPr>
                <a:spLocks/>
              </p:cNvSpPr>
              <p:nvPr/>
            </p:nvSpPr>
            <p:spPr bwMode="gray">
              <a:xfrm rot="1227305">
                <a:off x="1069" y="3225"/>
                <a:ext cx="373" cy="364"/>
              </a:xfrm>
              <a:custGeom>
                <a:avLst/>
                <a:gdLst>
                  <a:gd name="T0" fmla="*/ 0 w 463"/>
                  <a:gd name="T1" fmla="*/ 1733224052 h 451"/>
                  <a:gd name="T2" fmla="*/ 1730046221 w 463"/>
                  <a:gd name="T3" fmla="*/ 1733224052 h 451"/>
                  <a:gd name="T4" fmla="*/ 1730046221 w 463"/>
                  <a:gd name="T5" fmla="*/ 1733224052 h 451"/>
                  <a:gd name="T6" fmla="*/ 1730046221 w 463"/>
                  <a:gd name="T7" fmla="*/ 0 h 451"/>
                  <a:gd name="T8" fmla="*/ 0 w 463"/>
                  <a:gd name="T9" fmla="*/ 1733224052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rgbClr val="DE0010"/>
              </a:solidFill>
              <a:ln>
                <a:noFill/>
              </a:ln>
              <a:ex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a:latin typeface="+mn-ea"/>
                  <a:ea typeface="+mn-ea"/>
                </a:endParaRPr>
              </a:p>
            </p:txBody>
          </p:sp>
          <p:sp>
            <p:nvSpPr>
              <p:cNvPr id="26" name="Freeform 3"/>
              <p:cNvSpPr>
                <a:spLocks/>
              </p:cNvSpPr>
              <p:nvPr/>
            </p:nvSpPr>
            <p:spPr bwMode="gray">
              <a:xfrm rot="1227305">
                <a:off x="707" y="1905"/>
                <a:ext cx="1105" cy="1216"/>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rgbClr val="DE0010"/>
              </a:solidFill>
              <a:ln>
                <a:noFill/>
              </a:ln>
              <a:ex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defRPr/>
                </a:pPr>
                <a:endParaRPr lang="zh-CN" altLang="en-US">
                  <a:latin typeface="+mn-ea"/>
                  <a:ea typeface="+mn-ea"/>
                </a:endParaRPr>
              </a:p>
            </p:txBody>
          </p:sp>
        </p:grpSp>
        <p:pic>
          <p:nvPicPr>
            <p:cNvPr id="1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3243" y="3236"/>
              <a:ext cx="1431"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4716479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 calcmode="lin" valueType="num">
                                      <p:cBhvr additive="base">
                                        <p:cTn id="7"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additive="base">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出纳</a:t>
            </a:r>
            <a:endParaRPr lang="zh-CN" altLang="en-US" sz="3200" b="1" dirty="0">
              <a:solidFill>
                <a:srgbClr val="C00000"/>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95897244"/>
              </p:ext>
            </p:extLst>
          </p:nvPr>
        </p:nvGraphicFramePr>
        <p:xfrm>
          <a:off x="2933743" y="990664"/>
          <a:ext cx="3276514" cy="4762404"/>
        </p:xfrm>
        <a:graphic>
          <a:graphicData uri="http://schemas.openxmlformats.org/drawingml/2006/table">
            <a:tbl>
              <a:tblPr/>
              <a:tblGrid>
                <a:gridCol w="3276514"/>
              </a:tblGrid>
              <a:tr h="292092">
                <a:tc>
                  <a:txBody>
                    <a:bodyPr/>
                    <a:lstStyle/>
                    <a:p>
                      <a:pPr algn="l" fontAlgn="b"/>
                      <a:r>
                        <a:rPr lang="zh-CN" altLang="en-US" sz="1800" b="1" i="0" u="none" strike="noStrike" dirty="0">
                          <a:solidFill>
                            <a:srgbClr val="000000"/>
                          </a:solidFill>
                          <a:effectLst/>
                          <a:latin typeface="微软雅黑"/>
                        </a:rPr>
                        <a:t>出纳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292092">
                <a:tc>
                  <a:txBody>
                    <a:bodyPr/>
                    <a:lstStyle/>
                    <a:p>
                      <a:pPr algn="l" fontAlgn="b"/>
                      <a:r>
                        <a:rPr lang="en-US" altLang="zh-CN" sz="1800" b="0" i="0" u="none" strike="noStrike">
                          <a:solidFill>
                            <a:srgbClr val="000000"/>
                          </a:solidFill>
                          <a:effectLst/>
                          <a:latin typeface="微软雅黑"/>
                        </a:rPr>
                        <a:t>100</a:t>
                      </a:r>
                      <a:r>
                        <a:rPr lang="zh-CN" altLang="en-US" sz="1800" b="0" i="0" u="none" strike="noStrike">
                          <a:solidFill>
                            <a:srgbClr val="000000"/>
                          </a:solidFill>
                          <a:effectLst/>
                          <a:latin typeface="微软雅黑"/>
                        </a:rPr>
                        <a:t>元货币</a:t>
                      </a:r>
                      <a:r>
                        <a:rPr lang="en-US" altLang="zh-CN" sz="1800" b="0" i="0" u="none" strike="noStrike">
                          <a:solidFill>
                            <a:srgbClr val="000000"/>
                          </a:solidFill>
                          <a:effectLst/>
                          <a:latin typeface="微软雅黑"/>
                        </a:rPr>
                        <a:t>190</a:t>
                      </a:r>
                      <a:r>
                        <a:rPr lang="zh-CN" altLang="en-US" sz="1800" b="0" i="0" u="none" strike="noStrike">
                          <a:solidFill>
                            <a:srgbClr val="000000"/>
                          </a:solidFill>
                          <a:effectLst/>
                          <a:latin typeface="微软雅黑"/>
                        </a:rPr>
                        <a:t>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en-US" altLang="zh-CN" sz="1800" b="0" i="0" u="none" strike="noStrike">
                          <a:solidFill>
                            <a:srgbClr val="000000"/>
                          </a:solidFill>
                          <a:effectLst/>
                          <a:latin typeface="微软雅黑"/>
                        </a:rPr>
                        <a:t>10</a:t>
                      </a:r>
                      <a:r>
                        <a:rPr lang="zh-CN" altLang="en-US" sz="1800" b="0" i="0" u="none" strike="noStrike">
                          <a:solidFill>
                            <a:srgbClr val="000000"/>
                          </a:solidFill>
                          <a:effectLst/>
                          <a:latin typeface="微软雅黑"/>
                        </a:rPr>
                        <a:t>元货币</a:t>
                      </a:r>
                      <a:r>
                        <a:rPr lang="en-US" altLang="zh-CN" sz="1800" b="0" i="0" u="none" strike="noStrike">
                          <a:solidFill>
                            <a:srgbClr val="000000"/>
                          </a:solidFill>
                          <a:effectLst/>
                          <a:latin typeface="微软雅黑"/>
                        </a:rPr>
                        <a:t>100</a:t>
                      </a:r>
                      <a:r>
                        <a:rPr lang="zh-CN" altLang="en-US" sz="1800" b="0" i="0" u="none" strike="noStrike">
                          <a:solidFill>
                            <a:srgbClr val="000000"/>
                          </a:solidFill>
                          <a:effectLst/>
                          <a:latin typeface="微软雅黑"/>
                        </a:rPr>
                        <a:t>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zh-CN" altLang="en-US" sz="1800" b="0" i="0" u="none" strike="noStrike">
                          <a:solidFill>
                            <a:srgbClr val="000000"/>
                          </a:solidFill>
                          <a:effectLst/>
                          <a:latin typeface="微软雅黑"/>
                        </a:rPr>
                        <a:t>差旅费报销单</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ctr"/>
                      <a:r>
                        <a:rPr lang="zh-CN" altLang="en-US" sz="2000" b="0" i="0" u="none" strike="noStrike" dirty="0" smtClean="0">
                          <a:solidFill>
                            <a:srgbClr val="000000"/>
                          </a:solidFill>
                          <a:effectLst/>
                          <a:latin typeface="微软雅黑"/>
                        </a:rPr>
                        <a:t>   支出</a:t>
                      </a:r>
                      <a:r>
                        <a:rPr lang="zh-CN" altLang="en-US" sz="2000" b="0" i="0" u="none" strike="noStrike" dirty="0">
                          <a:solidFill>
                            <a:srgbClr val="000000"/>
                          </a:solidFill>
                          <a:effectLst/>
                          <a:latin typeface="微软雅黑"/>
                        </a:rPr>
                        <a:t>凭单</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ctr"/>
                      <a:r>
                        <a:rPr lang="zh-CN" altLang="en-US" sz="2000" b="0" i="0" u="none" strike="noStrike" dirty="0" smtClean="0">
                          <a:solidFill>
                            <a:srgbClr val="000000"/>
                          </a:solidFill>
                          <a:effectLst/>
                          <a:latin typeface="微软雅黑"/>
                        </a:rPr>
                        <a:t>   借款</a:t>
                      </a:r>
                      <a:r>
                        <a:rPr lang="zh-CN" altLang="en-US" sz="2000" b="0" i="0" u="none" strike="noStrike" dirty="0">
                          <a:solidFill>
                            <a:srgbClr val="000000"/>
                          </a:solidFill>
                          <a:effectLst/>
                          <a:latin typeface="微软雅黑"/>
                        </a:rPr>
                        <a:t>单</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ctr"/>
                      <a:r>
                        <a:rPr lang="zh-CN" altLang="en-US" sz="2000" b="0" i="0" u="none" strike="noStrike" dirty="0" smtClean="0">
                          <a:solidFill>
                            <a:srgbClr val="000000"/>
                          </a:solidFill>
                          <a:effectLst/>
                          <a:latin typeface="微软雅黑"/>
                        </a:rPr>
                        <a:t>   日记账</a:t>
                      </a:r>
                      <a:endParaRPr lang="zh-CN" altLang="en-US" sz="2000" b="0" i="0" u="none" strike="noStrike" dirty="0">
                        <a:solidFill>
                          <a:srgbClr val="000000"/>
                        </a:solidFill>
                        <a:effectLst/>
                        <a:latin typeface="微软雅黑"/>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ctr"/>
                      <a:r>
                        <a:rPr lang="zh-CN" altLang="en-US" sz="2000" b="0" i="0" u="none" strike="noStrike" dirty="0" smtClean="0">
                          <a:solidFill>
                            <a:srgbClr val="000000"/>
                          </a:solidFill>
                          <a:effectLst/>
                          <a:latin typeface="微软雅黑"/>
                        </a:rPr>
                        <a:t>   支票</a:t>
                      </a:r>
                      <a:r>
                        <a:rPr lang="zh-CN" altLang="en-US" sz="2000" b="0" i="0" u="none" strike="noStrike" dirty="0">
                          <a:solidFill>
                            <a:srgbClr val="000000"/>
                          </a:solidFill>
                          <a:effectLst/>
                          <a:latin typeface="微软雅黑"/>
                        </a:rPr>
                        <a:t>登记簿</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zh-CN" altLang="en-US" sz="1800" b="0" i="0" u="none" strike="noStrike" dirty="0">
                          <a:solidFill>
                            <a:srgbClr val="000000"/>
                          </a:solidFill>
                          <a:effectLst/>
                          <a:latin typeface="微软雅黑"/>
                        </a:rPr>
                        <a:t>现金日记账</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zh-CN" altLang="en-US" sz="1800" b="0" i="0" u="none" strike="noStrike" dirty="0">
                          <a:solidFill>
                            <a:srgbClr val="000000"/>
                          </a:solidFill>
                          <a:effectLst/>
                          <a:latin typeface="微软雅黑"/>
                        </a:rPr>
                        <a:t>现金收入凭单</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zh-CN" altLang="en-US" sz="1800" b="0" i="0" u="none" strike="noStrike" dirty="0">
                          <a:solidFill>
                            <a:srgbClr val="000000"/>
                          </a:solidFill>
                          <a:effectLst/>
                          <a:latin typeface="微软雅黑"/>
                        </a:rPr>
                        <a:t>现金支票</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zh-CN" altLang="en-US" sz="1800" b="0" i="0" u="none" strike="noStrike">
                          <a:solidFill>
                            <a:srgbClr val="000000"/>
                          </a:solidFill>
                          <a:effectLst/>
                          <a:latin typeface="微软雅黑"/>
                        </a:rPr>
                        <a:t>银行存款日记账</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zh-CN" altLang="en-US" sz="1800" b="0" i="0" u="none" strike="noStrike">
                          <a:solidFill>
                            <a:srgbClr val="000000"/>
                          </a:solidFill>
                          <a:effectLst/>
                          <a:latin typeface="微软雅黑"/>
                        </a:rPr>
                        <a:t>银行开户许可证</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zh-CN" altLang="en-US" sz="1800" b="0" i="0" u="none" strike="noStrike" dirty="0">
                          <a:solidFill>
                            <a:srgbClr val="000000"/>
                          </a:solidFill>
                          <a:effectLst/>
                          <a:latin typeface="微软雅黑"/>
                        </a:rPr>
                        <a:t>制造企业法人章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zh-CN" altLang="en-US" sz="1800" b="0" i="0" u="none" strike="noStrike">
                          <a:solidFill>
                            <a:srgbClr val="000000"/>
                          </a:solidFill>
                          <a:effectLst/>
                          <a:latin typeface="微软雅黑"/>
                        </a:rPr>
                        <a:t>中国工商银行进账单</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2092">
                <a:tc>
                  <a:txBody>
                    <a:bodyPr/>
                    <a:lstStyle/>
                    <a:p>
                      <a:pPr algn="l" fontAlgn="b"/>
                      <a:r>
                        <a:rPr lang="zh-CN" altLang="en-US" sz="1800" b="0" i="0" u="none" strike="noStrike" dirty="0">
                          <a:solidFill>
                            <a:srgbClr val="000000"/>
                          </a:solidFill>
                          <a:effectLst/>
                          <a:latin typeface="微软雅黑"/>
                        </a:rPr>
                        <a:t>转账支票</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77721323"/>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服务公司</a:t>
            </a:r>
            <a:endParaRPr lang="zh-CN" altLang="en-US" sz="3200" b="1" dirty="0">
              <a:solidFill>
                <a:srgbClr val="C00000"/>
              </a:solidFill>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651892789"/>
              </p:ext>
            </p:extLst>
          </p:nvPr>
        </p:nvGraphicFramePr>
        <p:xfrm>
          <a:off x="3200436" y="914466"/>
          <a:ext cx="3657504" cy="5411883"/>
        </p:xfrm>
        <a:graphic>
          <a:graphicData uri="http://schemas.openxmlformats.org/drawingml/2006/table">
            <a:tbl>
              <a:tblPr/>
              <a:tblGrid>
                <a:gridCol w="3657504"/>
              </a:tblGrid>
              <a:tr h="531647">
                <a:tc>
                  <a:txBody>
                    <a:bodyPr/>
                    <a:lstStyle/>
                    <a:p>
                      <a:pPr algn="l" fontAlgn="b"/>
                      <a:r>
                        <a:rPr lang="zh-CN" altLang="en-US" sz="2000" b="1" i="0" u="none" strike="noStrike" dirty="0">
                          <a:solidFill>
                            <a:srgbClr val="000000"/>
                          </a:solidFill>
                          <a:effectLst/>
                          <a:latin typeface="微软雅黑"/>
                        </a:rPr>
                        <a:t>服务公司</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531647">
                <a:tc>
                  <a:txBody>
                    <a:bodyPr/>
                    <a:lstStyle/>
                    <a:p>
                      <a:pPr algn="l" fontAlgn="b"/>
                      <a:r>
                        <a:rPr lang="zh-CN" altLang="en-US" sz="2000" b="0" i="0" u="none" strike="noStrike" dirty="0">
                          <a:solidFill>
                            <a:srgbClr val="000000"/>
                          </a:solidFill>
                          <a:effectLst/>
                          <a:latin typeface="微软雅黑"/>
                        </a:rPr>
                        <a:t>飞机票</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31647">
                <a:tc>
                  <a:txBody>
                    <a:bodyPr/>
                    <a:lstStyle/>
                    <a:p>
                      <a:pPr algn="l" fontAlgn="b"/>
                      <a:r>
                        <a:rPr lang="zh-CN" altLang="en-US" sz="2000" b="0" i="0" u="none" strike="noStrike">
                          <a:solidFill>
                            <a:srgbClr val="000000"/>
                          </a:solidFill>
                          <a:effectLst/>
                          <a:latin typeface="微软雅黑"/>
                        </a:rPr>
                        <a:t>服务公司财务章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31647">
                <a:tc>
                  <a:txBody>
                    <a:bodyPr/>
                    <a:lstStyle/>
                    <a:p>
                      <a:pPr algn="l" fontAlgn="b"/>
                      <a:r>
                        <a:rPr lang="zh-CN" altLang="en-US" sz="2000" b="0" i="0" u="none" strike="noStrike">
                          <a:solidFill>
                            <a:srgbClr val="000000"/>
                          </a:solidFill>
                          <a:effectLst/>
                          <a:latin typeface="微软雅黑"/>
                        </a:rPr>
                        <a:t>服务公司发票专用章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31647">
                <a:tc>
                  <a:txBody>
                    <a:bodyPr/>
                    <a:lstStyle/>
                    <a:p>
                      <a:pPr algn="l" fontAlgn="b"/>
                      <a:r>
                        <a:rPr lang="zh-CN" altLang="en-US" sz="2000" b="0" i="0" u="none" strike="noStrike">
                          <a:solidFill>
                            <a:srgbClr val="000000"/>
                          </a:solidFill>
                          <a:effectLst/>
                          <a:latin typeface="微软雅黑"/>
                        </a:rPr>
                        <a:t>服务公司法人章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31647">
                <a:tc>
                  <a:txBody>
                    <a:bodyPr/>
                    <a:lstStyle/>
                    <a:p>
                      <a:pPr algn="l" fontAlgn="b"/>
                      <a:r>
                        <a:rPr lang="zh-CN" altLang="en-US" sz="2000" b="0" i="0" u="none" strike="noStrike">
                          <a:solidFill>
                            <a:srgbClr val="000000"/>
                          </a:solidFill>
                          <a:effectLst/>
                          <a:latin typeface="微软雅黑"/>
                        </a:rPr>
                        <a:t>服务公司合同专用章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31647">
                <a:tc>
                  <a:txBody>
                    <a:bodyPr/>
                    <a:lstStyle/>
                    <a:p>
                      <a:pPr algn="l" fontAlgn="b"/>
                      <a:r>
                        <a:rPr lang="zh-CN" altLang="en-US" sz="2000" b="0" i="0" u="none" strike="noStrike">
                          <a:solidFill>
                            <a:srgbClr val="000000"/>
                          </a:solidFill>
                          <a:effectLst/>
                          <a:latin typeface="微软雅黑"/>
                        </a:rPr>
                        <a:t>服务公司企业公章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7060">
                <a:tc>
                  <a:txBody>
                    <a:bodyPr/>
                    <a:lstStyle/>
                    <a:p>
                      <a:pPr algn="l" fontAlgn="b"/>
                      <a:r>
                        <a:rPr lang="zh-CN" altLang="en-US" sz="2000" b="0" i="0" u="none" strike="noStrike" dirty="0" smtClean="0">
                          <a:solidFill>
                            <a:srgbClr val="000000"/>
                          </a:solidFill>
                          <a:effectLst/>
                          <a:latin typeface="微软雅黑"/>
                        </a:rPr>
                        <a:t>营业税发票、增值税发票</a:t>
                      </a:r>
                      <a:endParaRPr lang="zh-CN" altLang="en-US" sz="2000" b="0" i="0" u="none" strike="noStrike" dirty="0">
                        <a:solidFill>
                          <a:srgbClr val="000000"/>
                        </a:solidFill>
                        <a:effectLst/>
                        <a:latin typeface="微软雅黑"/>
                      </a:endParaRP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31647">
                <a:tc>
                  <a:txBody>
                    <a:bodyPr/>
                    <a:lstStyle/>
                    <a:p>
                      <a:pPr algn="l" fontAlgn="b"/>
                      <a:r>
                        <a:rPr lang="zh-CN" altLang="en-US" sz="2000" b="0" i="0" u="none" strike="noStrike" dirty="0" smtClean="0">
                          <a:solidFill>
                            <a:srgbClr val="000000"/>
                          </a:solidFill>
                          <a:effectLst/>
                          <a:latin typeface="微软雅黑"/>
                        </a:rPr>
                        <a:t>转账支票</a:t>
                      </a:r>
                      <a:endParaRPr lang="zh-CN" altLang="en-US" sz="2000" b="0" i="0" u="none" strike="noStrike" dirty="0">
                        <a:solidFill>
                          <a:srgbClr val="000000"/>
                        </a:solidFill>
                        <a:effectLst/>
                        <a:latin typeface="微软雅黑"/>
                      </a:endParaRP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31647">
                <a:tc>
                  <a:txBody>
                    <a:bodyPr/>
                    <a:lstStyle/>
                    <a:p>
                      <a:pPr algn="l" fontAlgn="b"/>
                      <a:r>
                        <a:rPr lang="zh-CN" altLang="en-US" sz="2000" b="0" i="0" u="none" strike="noStrike" dirty="0">
                          <a:solidFill>
                            <a:srgbClr val="000000"/>
                          </a:solidFill>
                          <a:effectLst/>
                          <a:latin typeface="微软雅黑"/>
                        </a:rPr>
                        <a:t>火车票</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0170160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供应商</a:t>
            </a:r>
            <a:endParaRPr lang="zh-CN" altLang="en-US" sz="3200" b="1" dirty="0">
              <a:solidFill>
                <a:srgbClr val="C00000"/>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399815185"/>
              </p:ext>
            </p:extLst>
          </p:nvPr>
        </p:nvGraphicFramePr>
        <p:xfrm>
          <a:off x="3086139" y="1066862"/>
          <a:ext cx="2971722" cy="4775075"/>
        </p:xfrm>
        <a:graphic>
          <a:graphicData uri="http://schemas.openxmlformats.org/drawingml/2006/table">
            <a:tbl>
              <a:tblPr/>
              <a:tblGrid>
                <a:gridCol w="2971722"/>
              </a:tblGrid>
              <a:tr h="787379">
                <a:tc>
                  <a:txBody>
                    <a:bodyPr/>
                    <a:lstStyle/>
                    <a:p>
                      <a:pPr algn="l" fontAlgn="b"/>
                      <a:r>
                        <a:rPr lang="zh-CN" altLang="en-US" sz="2000" b="1" i="0" u="none" strike="noStrike" dirty="0">
                          <a:solidFill>
                            <a:srgbClr val="000000"/>
                          </a:solidFill>
                          <a:effectLst/>
                          <a:latin typeface="微软雅黑"/>
                        </a:rPr>
                        <a:t>供应商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507987">
                <a:tc>
                  <a:txBody>
                    <a:bodyPr/>
                    <a:lstStyle/>
                    <a:p>
                      <a:pPr algn="l" fontAlgn="b"/>
                      <a:r>
                        <a:rPr lang="zh-CN" altLang="en-US" sz="2000" b="0" i="0" u="none" strike="noStrike" dirty="0" smtClean="0">
                          <a:solidFill>
                            <a:srgbClr val="000000"/>
                          </a:solidFill>
                          <a:effectLst/>
                          <a:latin typeface="微软雅黑"/>
                        </a:rPr>
                        <a:t>中国工商银行进账单</a:t>
                      </a:r>
                      <a:endParaRPr lang="zh-CN" altLang="en-US" sz="2000" b="0" i="0" u="none" strike="noStrike" dirty="0">
                        <a:solidFill>
                          <a:srgbClr val="000000"/>
                        </a:solidFill>
                        <a:effectLst/>
                        <a:latin typeface="微软雅黑"/>
                      </a:endParaRP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07987">
                <a:tc>
                  <a:txBody>
                    <a:bodyPr/>
                    <a:lstStyle/>
                    <a:p>
                      <a:pPr algn="l" fontAlgn="b"/>
                      <a:r>
                        <a:rPr lang="zh-CN" altLang="en-US" sz="2000" b="0" i="0" u="none" strike="noStrike" dirty="0" smtClean="0">
                          <a:solidFill>
                            <a:srgbClr val="000000"/>
                          </a:solidFill>
                          <a:effectLst/>
                          <a:latin typeface="微软雅黑"/>
                        </a:rPr>
                        <a:t>增值税专用发票</a:t>
                      </a:r>
                      <a:endParaRPr lang="zh-CN" altLang="en-US" sz="2000" b="0" i="0" u="none" strike="noStrike" dirty="0">
                        <a:solidFill>
                          <a:srgbClr val="000000"/>
                        </a:solidFill>
                        <a:effectLst/>
                        <a:latin typeface="微软雅黑"/>
                      </a:endParaRP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09584">
                <a:tc>
                  <a:txBody>
                    <a:bodyPr/>
                    <a:lstStyle/>
                    <a:p>
                      <a:pPr algn="l" fontAlgn="b"/>
                      <a:r>
                        <a:rPr lang="zh-CN" altLang="en-US" sz="2000" b="0" i="0" u="none" strike="noStrike" dirty="0">
                          <a:solidFill>
                            <a:srgbClr val="000000"/>
                          </a:solidFill>
                          <a:effectLst/>
                          <a:latin typeface="微软雅黑"/>
                        </a:rPr>
                        <a:t>供应商财务章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33386">
                <a:tc>
                  <a:txBody>
                    <a:bodyPr/>
                    <a:lstStyle/>
                    <a:p>
                      <a:pPr algn="l" fontAlgn="b"/>
                      <a:r>
                        <a:rPr lang="zh-CN" altLang="en-US" sz="2000" b="0" i="0" u="none" strike="noStrike">
                          <a:solidFill>
                            <a:srgbClr val="000000"/>
                          </a:solidFill>
                          <a:effectLst/>
                          <a:latin typeface="微软雅黑"/>
                        </a:rPr>
                        <a:t>供应商发票专用章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09584">
                <a:tc>
                  <a:txBody>
                    <a:bodyPr/>
                    <a:lstStyle/>
                    <a:p>
                      <a:pPr algn="l" fontAlgn="b"/>
                      <a:r>
                        <a:rPr lang="zh-CN" altLang="en-US" sz="2000" b="0" i="0" u="none" strike="noStrike">
                          <a:solidFill>
                            <a:srgbClr val="000000"/>
                          </a:solidFill>
                          <a:effectLst/>
                          <a:latin typeface="微软雅黑"/>
                        </a:rPr>
                        <a:t>供应商法人章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09584">
                <a:tc>
                  <a:txBody>
                    <a:bodyPr/>
                    <a:lstStyle/>
                    <a:p>
                      <a:pPr algn="l" fontAlgn="b"/>
                      <a:r>
                        <a:rPr lang="zh-CN" altLang="en-US" sz="2000" b="0" i="0" u="none" strike="noStrike">
                          <a:solidFill>
                            <a:srgbClr val="000000"/>
                          </a:solidFill>
                          <a:effectLst/>
                          <a:latin typeface="微软雅黑"/>
                        </a:rPr>
                        <a:t>供应商合同专用章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09584">
                <a:tc>
                  <a:txBody>
                    <a:bodyPr/>
                    <a:lstStyle/>
                    <a:p>
                      <a:pPr algn="l" fontAlgn="b"/>
                      <a:r>
                        <a:rPr lang="zh-CN" altLang="en-US" sz="2000" b="0" i="0" u="none" strike="noStrike" dirty="0">
                          <a:solidFill>
                            <a:srgbClr val="000000"/>
                          </a:solidFill>
                          <a:effectLst/>
                          <a:latin typeface="微软雅黑"/>
                        </a:rPr>
                        <a:t>供应商企业公章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15448904"/>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行政主管</a:t>
            </a:r>
            <a:endParaRPr lang="zh-CN" altLang="en-US" sz="3200" b="1" dirty="0">
              <a:solidFill>
                <a:srgbClr val="C00000"/>
              </a:solidFill>
              <a:latin typeface="微软雅黑" pitchFamily="34" charset="-122"/>
              <a:ea typeface="微软雅黑"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3145443948"/>
              </p:ext>
            </p:extLst>
          </p:nvPr>
        </p:nvGraphicFramePr>
        <p:xfrm>
          <a:off x="2286060" y="990664"/>
          <a:ext cx="4571881" cy="5333860"/>
        </p:xfrm>
        <a:graphic>
          <a:graphicData uri="http://schemas.openxmlformats.org/drawingml/2006/table">
            <a:tbl>
              <a:tblPr/>
              <a:tblGrid>
                <a:gridCol w="4571881"/>
              </a:tblGrid>
              <a:tr h="380990">
                <a:tc>
                  <a:txBody>
                    <a:bodyPr/>
                    <a:lstStyle/>
                    <a:p>
                      <a:pPr algn="l" fontAlgn="b"/>
                      <a:r>
                        <a:rPr lang="zh-CN" altLang="en-US" sz="1800" b="1" i="0" u="none" strike="noStrike" dirty="0">
                          <a:solidFill>
                            <a:srgbClr val="000000"/>
                          </a:solidFill>
                          <a:effectLst/>
                          <a:latin typeface="微软雅黑"/>
                        </a:rPr>
                        <a:t>行政主管</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80990">
                <a:tc>
                  <a:txBody>
                    <a:bodyPr/>
                    <a:lstStyle/>
                    <a:p>
                      <a:pPr algn="l" fontAlgn="b"/>
                      <a:r>
                        <a:rPr lang="zh-CN" altLang="en-US" sz="1800" b="0" i="0" u="none" strike="noStrike">
                          <a:solidFill>
                            <a:srgbClr val="000000"/>
                          </a:solidFill>
                          <a:effectLst/>
                          <a:latin typeface="微软雅黑"/>
                        </a:rPr>
                        <a:t>办公用品采购汇总表</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smtClean="0">
                          <a:solidFill>
                            <a:srgbClr val="000000"/>
                          </a:solidFill>
                          <a:effectLst/>
                          <a:latin typeface="微软雅黑"/>
                        </a:rPr>
                        <a:t>支出凭单</a:t>
                      </a:r>
                      <a:endParaRPr lang="zh-CN" altLang="en-US" sz="1800" b="0" i="0" u="none" strike="noStrike" dirty="0">
                        <a:solidFill>
                          <a:srgbClr val="000000"/>
                        </a:solidFill>
                        <a:effectLst/>
                        <a:latin typeface="微软雅黑"/>
                      </a:endParaRP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smtClean="0">
                          <a:solidFill>
                            <a:srgbClr val="000000"/>
                          </a:solidFill>
                          <a:effectLst/>
                          <a:latin typeface="微软雅黑"/>
                        </a:rPr>
                        <a:t>合同会签单、广告合同</a:t>
                      </a:r>
                      <a:endParaRPr lang="zh-CN" altLang="en-US" sz="1800" b="0" i="0" u="none" strike="noStrike" dirty="0">
                        <a:solidFill>
                          <a:srgbClr val="000000"/>
                        </a:solidFill>
                        <a:effectLst/>
                        <a:latin typeface="微软雅黑"/>
                      </a:endParaRP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a:solidFill>
                            <a:srgbClr val="000000"/>
                          </a:solidFill>
                          <a:effectLst/>
                          <a:latin typeface="微软雅黑"/>
                        </a:rPr>
                        <a:t>发货单</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smtClean="0">
                          <a:solidFill>
                            <a:srgbClr val="000000"/>
                          </a:solidFill>
                          <a:effectLst/>
                          <a:latin typeface="微软雅黑"/>
                        </a:rPr>
                        <a:t>固定资产登记簿</a:t>
                      </a:r>
                      <a:endParaRPr lang="zh-CN" altLang="en-US" sz="1800" b="0" i="0" u="none" strike="noStrike" dirty="0">
                        <a:solidFill>
                          <a:srgbClr val="000000"/>
                        </a:solidFill>
                        <a:effectLst/>
                        <a:latin typeface="微软雅黑"/>
                      </a:endParaRP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a:solidFill>
                            <a:srgbClr val="000000"/>
                          </a:solidFill>
                          <a:effectLst/>
                          <a:latin typeface="微软雅黑"/>
                        </a:rPr>
                        <a:t>固定资产盘点报告</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a:solidFill>
                            <a:srgbClr val="000000"/>
                          </a:solidFill>
                          <a:effectLst/>
                          <a:latin typeface="微软雅黑"/>
                        </a:rPr>
                        <a:t>固定资产清单</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a:solidFill>
                            <a:srgbClr val="000000"/>
                          </a:solidFill>
                          <a:effectLst/>
                          <a:latin typeface="微软雅黑"/>
                        </a:rPr>
                        <a:t>企业法人</a:t>
                      </a:r>
                      <a:r>
                        <a:rPr lang="zh-CN" altLang="en-US" sz="1800" b="0" i="0" u="none" strike="noStrike" dirty="0" smtClean="0">
                          <a:solidFill>
                            <a:srgbClr val="000000"/>
                          </a:solidFill>
                          <a:effectLst/>
                          <a:latin typeface="微软雅黑"/>
                        </a:rPr>
                        <a:t>营业执照（</a:t>
                      </a:r>
                      <a:r>
                        <a:rPr lang="zh-CN" altLang="en-US" sz="1800" b="0" i="0" u="none" strike="noStrike" dirty="0">
                          <a:solidFill>
                            <a:srgbClr val="000000"/>
                          </a:solidFill>
                          <a:effectLst/>
                          <a:latin typeface="微软雅黑"/>
                        </a:rPr>
                        <a:t>副本）</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a:solidFill>
                            <a:srgbClr val="000000"/>
                          </a:solidFill>
                          <a:effectLst/>
                          <a:latin typeface="微软雅黑"/>
                        </a:rPr>
                        <a:t>企业法人</a:t>
                      </a:r>
                      <a:r>
                        <a:rPr lang="zh-CN" altLang="en-US" sz="1800" b="0" i="0" u="none" strike="noStrike" dirty="0" smtClean="0">
                          <a:solidFill>
                            <a:srgbClr val="000000"/>
                          </a:solidFill>
                          <a:effectLst/>
                          <a:latin typeface="微软雅黑"/>
                        </a:rPr>
                        <a:t>营业执照（</a:t>
                      </a:r>
                      <a:r>
                        <a:rPr lang="zh-CN" altLang="en-US" sz="1800" b="0" i="0" u="none" strike="noStrike" dirty="0">
                          <a:solidFill>
                            <a:srgbClr val="000000"/>
                          </a:solidFill>
                          <a:effectLst/>
                          <a:latin typeface="微软雅黑"/>
                        </a:rPr>
                        <a:t>正本）</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a:solidFill>
                            <a:srgbClr val="000000"/>
                          </a:solidFill>
                          <a:effectLst/>
                          <a:latin typeface="微软雅黑"/>
                        </a:rPr>
                        <a:t>销售合同执行情况表</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a:solidFill>
                            <a:srgbClr val="000000"/>
                          </a:solidFill>
                          <a:effectLst/>
                          <a:latin typeface="微软雅黑"/>
                        </a:rPr>
                        <a:t>制造企业合同专用章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a:solidFill>
                            <a:srgbClr val="000000"/>
                          </a:solidFill>
                          <a:effectLst/>
                          <a:latin typeface="微软雅黑"/>
                        </a:rPr>
                        <a:t>制造企业企业公章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0990">
                <a:tc>
                  <a:txBody>
                    <a:bodyPr/>
                    <a:lstStyle/>
                    <a:p>
                      <a:pPr algn="l" fontAlgn="b"/>
                      <a:r>
                        <a:rPr lang="zh-CN" altLang="en-US" sz="1800" b="0" i="0" u="none" strike="noStrike" dirty="0">
                          <a:solidFill>
                            <a:srgbClr val="000000"/>
                          </a:solidFill>
                          <a:effectLst/>
                          <a:latin typeface="微软雅黑"/>
                        </a:rPr>
                        <a:t>组织机构代码证</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3470864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客户</a:t>
            </a:r>
            <a:endParaRPr lang="zh-CN" altLang="en-US" sz="3200" b="1" dirty="0">
              <a:solidFill>
                <a:srgbClr val="C00000"/>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144077781"/>
              </p:ext>
            </p:extLst>
          </p:nvPr>
        </p:nvGraphicFramePr>
        <p:xfrm>
          <a:off x="2705149" y="990664"/>
          <a:ext cx="3733702" cy="5689453"/>
        </p:xfrm>
        <a:graphic>
          <a:graphicData uri="http://schemas.openxmlformats.org/drawingml/2006/table">
            <a:tbl>
              <a:tblPr/>
              <a:tblGrid>
                <a:gridCol w="3733702"/>
              </a:tblGrid>
              <a:tr h="812779">
                <a:tc>
                  <a:txBody>
                    <a:bodyPr/>
                    <a:lstStyle/>
                    <a:p>
                      <a:pPr algn="l" fontAlgn="b"/>
                      <a:r>
                        <a:rPr lang="zh-CN" altLang="en-US" sz="2400" b="1" i="0" u="none" strike="noStrike">
                          <a:solidFill>
                            <a:srgbClr val="000000"/>
                          </a:solidFill>
                          <a:effectLst/>
                          <a:latin typeface="微软雅黑"/>
                        </a:rPr>
                        <a:t>客户</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812779">
                <a:tc>
                  <a:txBody>
                    <a:bodyPr/>
                    <a:lstStyle/>
                    <a:p>
                      <a:pPr algn="l" fontAlgn="b"/>
                      <a:r>
                        <a:rPr lang="zh-CN" altLang="en-US" sz="2400" b="0" i="0" u="none" strike="noStrike" dirty="0" smtClean="0">
                          <a:solidFill>
                            <a:srgbClr val="000000"/>
                          </a:solidFill>
                          <a:effectLst/>
                          <a:latin typeface="微软雅黑"/>
                        </a:rPr>
                        <a:t>转账支票</a:t>
                      </a:r>
                      <a:endParaRPr lang="zh-CN" altLang="en-US" sz="2400" b="0" i="0" u="none" strike="noStrike" dirty="0">
                        <a:solidFill>
                          <a:srgbClr val="000000"/>
                        </a:solidFill>
                        <a:effectLst/>
                        <a:latin typeface="微软雅黑"/>
                      </a:endParaRP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12779">
                <a:tc>
                  <a:txBody>
                    <a:bodyPr/>
                    <a:lstStyle/>
                    <a:p>
                      <a:pPr algn="l" fontAlgn="b"/>
                      <a:r>
                        <a:rPr lang="zh-CN" altLang="en-US" sz="2400" b="0" i="0" u="none" strike="noStrike" dirty="0">
                          <a:solidFill>
                            <a:srgbClr val="000000"/>
                          </a:solidFill>
                          <a:effectLst/>
                          <a:latin typeface="微软雅黑"/>
                        </a:rPr>
                        <a:t>商贸企业财务章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12779">
                <a:tc>
                  <a:txBody>
                    <a:bodyPr/>
                    <a:lstStyle/>
                    <a:p>
                      <a:pPr algn="l" fontAlgn="b"/>
                      <a:r>
                        <a:rPr lang="zh-CN" altLang="en-US" sz="2400" b="0" i="0" u="none" strike="noStrike">
                          <a:solidFill>
                            <a:srgbClr val="000000"/>
                          </a:solidFill>
                          <a:effectLst/>
                          <a:latin typeface="微软雅黑"/>
                        </a:rPr>
                        <a:t>商贸企业发票章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12779">
                <a:tc>
                  <a:txBody>
                    <a:bodyPr/>
                    <a:lstStyle/>
                    <a:p>
                      <a:pPr algn="l" fontAlgn="b"/>
                      <a:r>
                        <a:rPr lang="zh-CN" altLang="en-US" sz="2400" b="0" i="0" u="none" strike="noStrike">
                          <a:solidFill>
                            <a:srgbClr val="000000"/>
                          </a:solidFill>
                          <a:effectLst/>
                          <a:latin typeface="微软雅黑"/>
                        </a:rPr>
                        <a:t>商贸企业法人章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12779">
                <a:tc>
                  <a:txBody>
                    <a:bodyPr/>
                    <a:lstStyle/>
                    <a:p>
                      <a:pPr algn="l" fontAlgn="b"/>
                      <a:r>
                        <a:rPr lang="zh-CN" altLang="en-US" sz="2400" b="0" i="0" u="none" strike="noStrike">
                          <a:solidFill>
                            <a:srgbClr val="000000"/>
                          </a:solidFill>
                          <a:effectLst/>
                          <a:latin typeface="微软雅黑"/>
                        </a:rPr>
                        <a:t>商贸企业公章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12779">
                <a:tc>
                  <a:txBody>
                    <a:bodyPr/>
                    <a:lstStyle/>
                    <a:p>
                      <a:pPr algn="l" fontAlgn="b"/>
                      <a:r>
                        <a:rPr lang="zh-CN" altLang="en-US" sz="2400" b="0" i="0" u="none" strike="noStrike" dirty="0">
                          <a:solidFill>
                            <a:srgbClr val="000000"/>
                          </a:solidFill>
                          <a:effectLst/>
                          <a:latin typeface="微软雅黑"/>
                        </a:rPr>
                        <a:t>商贸企业合同专用章</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06328439"/>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生产主管</a:t>
            </a:r>
            <a:endParaRPr lang="zh-CN" altLang="en-US" sz="3200" b="1" dirty="0">
              <a:solidFill>
                <a:srgbClr val="C00000"/>
              </a:solidFill>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162899606"/>
              </p:ext>
            </p:extLst>
          </p:nvPr>
        </p:nvGraphicFramePr>
        <p:xfrm>
          <a:off x="2971842" y="1066862"/>
          <a:ext cx="3200316" cy="5580036"/>
        </p:xfrm>
        <a:graphic>
          <a:graphicData uri="http://schemas.openxmlformats.org/drawingml/2006/table">
            <a:tbl>
              <a:tblPr/>
              <a:tblGrid>
                <a:gridCol w="3200316"/>
              </a:tblGrid>
              <a:tr h="398574">
                <a:tc>
                  <a:txBody>
                    <a:bodyPr/>
                    <a:lstStyle/>
                    <a:p>
                      <a:pPr algn="l" fontAlgn="b"/>
                      <a:r>
                        <a:rPr lang="zh-CN" altLang="en-US" sz="1800" b="1" i="0" u="none" strike="noStrike" dirty="0">
                          <a:solidFill>
                            <a:srgbClr val="000000"/>
                          </a:solidFill>
                          <a:effectLst/>
                          <a:latin typeface="微软雅黑"/>
                        </a:rPr>
                        <a:t>生产主管</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98574">
                <a:tc>
                  <a:txBody>
                    <a:bodyPr/>
                    <a:lstStyle/>
                    <a:p>
                      <a:pPr algn="l" fontAlgn="b"/>
                      <a:r>
                        <a:rPr lang="zh-CN" altLang="en-US" sz="1800" b="0" i="0" u="none" strike="noStrike" dirty="0" smtClean="0">
                          <a:solidFill>
                            <a:srgbClr val="000000"/>
                          </a:solidFill>
                          <a:effectLst/>
                          <a:latin typeface="微软雅黑"/>
                        </a:rPr>
                        <a:t>支出凭单</a:t>
                      </a:r>
                      <a:endParaRPr lang="zh-CN" altLang="en-US" sz="1800" b="0" i="0" u="none" strike="noStrike" dirty="0">
                        <a:solidFill>
                          <a:srgbClr val="000000"/>
                        </a:solidFill>
                        <a:effectLst/>
                        <a:latin typeface="微软雅黑"/>
                      </a:endParaRP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dirty="0">
                          <a:solidFill>
                            <a:srgbClr val="000000"/>
                          </a:solidFill>
                          <a:effectLst/>
                          <a:latin typeface="微软雅黑"/>
                        </a:rPr>
                        <a:t>材料出库单</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a:solidFill>
                            <a:srgbClr val="000000"/>
                          </a:solidFill>
                          <a:effectLst/>
                          <a:latin typeface="微软雅黑"/>
                        </a:rPr>
                        <a:t>采购合同执行情况表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a:solidFill>
                            <a:srgbClr val="000000"/>
                          </a:solidFill>
                          <a:effectLst/>
                          <a:latin typeface="微软雅黑"/>
                        </a:rPr>
                        <a:t>采购入库单</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a:solidFill>
                            <a:srgbClr val="000000"/>
                          </a:solidFill>
                          <a:effectLst/>
                          <a:latin typeface="微软雅黑"/>
                        </a:rPr>
                        <a:t>产成品出库单</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dirty="0" smtClean="0">
                          <a:solidFill>
                            <a:srgbClr val="000000"/>
                          </a:solidFill>
                          <a:effectLst/>
                          <a:latin typeface="微软雅黑"/>
                        </a:rPr>
                        <a:t>生产入库</a:t>
                      </a:r>
                      <a:r>
                        <a:rPr lang="zh-CN" altLang="en-US" sz="1800" b="0" i="0" u="none" strike="noStrike" dirty="0">
                          <a:solidFill>
                            <a:srgbClr val="000000"/>
                          </a:solidFill>
                          <a:effectLst/>
                          <a:latin typeface="微软雅黑"/>
                        </a:rPr>
                        <a:t>单</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a:solidFill>
                            <a:srgbClr val="000000"/>
                          </a:solidFill>
                          <a:effectLst/>
                          <a:latin typeface="微软雅黑"/>
                        </a:rPr>
                        <a:t>存货盘点表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a:solidFill>
                            <a:srgbClr val="000000"/>
                          </a:solidFill>
                          <a:effectLst/>
                          <a:latin typeface="微软雅黑"/>
                        </a:rPr>
                        <a:t>库存台账</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a:solidFill>
                            <a:srgbClr val="000000"/>
                          </a:solidFill>
                          <a:effectLst/>
                          <a:latin typeface="微软雅黑"/>
                        </a:rPr>
                        <a:t>领料单</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a:solidFill>
                            <a:srgbClr val="000000"/>
                          </a:solidFill>
                          <a:effectLst/>
                          <a:latin typeface="微软雅黑"/>
                        </a:rPr>
                        <a:t>盘盈</a:t>
                      </a:r>
                      <a:r>
                        <a:rPr lang="en-US" altLang="zh-CN" sz="1800" b="0" i="0" u="none" strike="noStrike">
                          <a:solidFill>
                            <a:srgbClr val="000000"/>
                          </a:solidFill>
                          <a:effectLst/>
                          <a:latin typeface="微软雅黑"/>
                        </a:rPr>
                        <a:t>(</a:t>
                      </a:r>
                      <a:r>
                        <a:rPr lang="zh-CN" altLang="en-US" sz="1800" b="0" i="0" u="none" strike="noStrike">
                          <a:solidFill>
                            <a:srgbClr val="000000"/>
                          </a:solidFill>
                          <a:effectLst/>
                          <a:latin typeface="微软雅黑"/>
                        </a:rPr>
                        <a:t>亏</a:t>
                      </a:r>
                      <a:r>
                        <a:rPr lang="en-US" altLang="zh-CN" sz="1800" b="0" i="0" u="none" strike="noStrike">
                          <a:solidFill>
                            <a:srgbClr val="000000"/>
                          </a:solidFill>
                          <a:effectLst/>
                          <a:latin typeface="微软雅黑"/>
                        </a:rPr>
                        <a:t>)</a:t>
                      </a:r>
                      <a:r>
                        <a:rPr lang="zh-CN" altLang="en-US" sz="1800" b="0" i="0" u="none" strike="noStrike">
                          <a:solidFill>
                            <a:srgbClr val="000000"/>
                          </a:solidFill>
                          <a:effectLst/>
                          <a:latin typeface="微软雅黑"/>
                        </a:rPr>
                        <a:t>报告表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a:solidFill>
                            <a:srgbClr val="000000"/>
                          </a:solidFill>
                          <a:effectLst/>
                          <a:latin typeface="微软雅黑"/>
                        </a:rPr>
                        <a:t>生产许可证</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a:solidFill>
                            <a:srgbClr val="000000"/>
                          </a:solidFill>
                          <a:effectLst/>
                          <a:latin typeface="微软雅黑"/>
                        </a:rPr>
                        <a:t>完工单</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8574">
                <a:tc>
                  <a:txBody>
                    <a:bodyPr/>
                    <a:lstStyle/>
                    <a:p>
                      <a:pPr algn="l" fontAlgn="b"/>
                      <a:r>
                        <a:rPr lang="zh-CN" altLang="en-US" sz="1800" b="0" i="0" u="none" strike="noStrike" dirty="0">
                          <a:solidFill>
                            <a:srgbClr val="000000"/>
                          </a:solidFill>
                          <a:effectLst/>
                          <a:latin typeface="微软雅黑"/>
                        </a:rPr>
                        <a:t>物料卡</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00344034"/>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税务会计</a:t>
            </a:r>
            <a:endParaRPr lang="zh-CN" altLang="en-US" sz="3200" b="1" dirty="0">
              <a:solidFill>
                <a:srgbClr val="C00000"/>
              </a:solidFill>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032218553"/>
              </p:ext>
            </p:extLst>
          </p:nvPr>
        </p:nvGraphicFramePr>
        <p:xfrm>
          <a:off x="1981268" y="1143060"/>
          <a:ext cx="5181464" cy="5211234"/>
        </p:xfrm>
        <a:graphic>
          <a:graphicData uri="http://schemas.openxmlformats.org/drawingml/2006/table">
            <a:tbl>
              <a:tblPr/>
              <a:tblGrid>
                <a:gridCol w="5181464"/>
              </a:tblGrid>
              <a:tr h="372651">
                <a:tc>
                  <a:txBody>
                    <a:bodyPr/>
                    <a:lstStyle/>
                    <a:p>
                      <a:pPr algn="l" fontAlgn="b"/>
                      <a:r>
                        <a:rPr lang="zh-CN" altLang="en-US" sz="2000" b="1" i="0" u="none" strike="noStrike" dirty="0">
                          <a:solidFill>
                            <a:srgbClr val="000000"/>
                          </a:solidFill>
                          <a:effectLst/>
                          <a:latin typeface="微软雅黑"/>
                        </a:rPr>
                        <a:t>税务会计</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372651">
                <a:tc>
                  <a:txBody>
                    <a:bodyPr/>
                    <a:lstStyle/>
                    <a:p>
                      <a:pPr algn="l" fontAlgn="b"/>
                      <a:r>
                        <a:rPr lang="zh-CN" altLang="en-US" sz="2000" b="0" i="0" u="none" strike="noStrike">
                          <a:solidFill>
                            <a:srgbClr val="000000"/>
                          </a:solidFill>
                          <a:effectLst/>
                          <a:latin typeface="微软雅黑"/>
                        </a:rPr>
                        <a:t>北京市交通运输业、建筑业、销售不动产和转让无形资产专用发票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2651">
                <a:tc>
                  <a:txBody>
                    <a:bodyPr/>
                    <a:lstStyle/>
                    <a:p>
                      <a:pPr algn="l" fontAlgn="b"/>
                      <a:r>
                        <a:rPr lang="zh-CN" altLang="en-US" sz="2000" b="0" i="0" u="none" strike="noStrike">
                          <a:solidFill>
                            <a:srgbClr val="000000"/>
                          </a:solidFill>
                          <a:effectLst/>
                          <a:latin typeface="微软雅黑"/>
                        </a:rPr>
                        <a:t>北京增值税专用发票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2651">
                <a:tc>
                  <a:txBody>
                    <a:bodyPr/>
                    <a:lstStyle/>
                    <a:p>
                      <a:pPr algn="l" fontAlgn="b"/>
                      <a:r>
                        <a:rPr lang="zh-CN" altLang="en-US" sz="2000" b="0" i="0" u="none" strike="noStrike" dirty="0" smtClean="0">
                          <a:solidFill>
                            <a:srgbClr val="000000"/>
                          </a:solidFill>
                          <a:effectLst/>
                          <a:latin typeface="微软雅黑"/>
                        </a:rPr>
                        <a:t>公章、印鉴、资质证照使用申请表</a:t>
                      </a:r>
                      <a:endParaRPr lang="zh-CN" altLang="en-US" sz="2000" b="0" i="0" u="none" strike="noStrike" dirty="0">
                        <a:solidFill>
                          <a:srgbClr val="000000"/>
                        </a:solidFill>
                        <a:effectLst/>
                        <a:latin typeface="微软雅黑"/>
                      </a:endParaRP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2651">
                <a:tc>
                  <a:txBody>
                    <a:bodyPr/>
                    <a:lstStyle/>
                    <a:p>
                      <a:pPr algn="l" fontAlgn="b"/>
                      <a:r>
                        <a:rPr lang="zh-CN" altLang="en-US" sz="2000" b="0" i="0" u="none" strike="noStrike">
                          <a:solidFill>
                            <a:srgbClr val="000000"/>
                          </a:solidFill>
                          <a:effectLst/>
                          <a:latin typeface="微软雅黑"/>
                        </a:rPr>
                        <a:t>服务业、娱乐业、文化体育业专用发票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13180">
                <a:tc>
                  <a:txBody>
                    <a:bodyPr/>
                    <a:lstStyle/>
                    <a:p>
                      <a:pPr algn="l" fontAlgn="b"/>
                      <a:r>
                        <a:rPr lang="zh-CN" altLang="en-US" sz="2000" b="0" i="0" u="none" strike="noStrike">
                          <a:solidFill>
                            <a:srgbClr val="000000"/>
                          </a:solidFill>
                          <a:effectLst/>
                          <a:latin typeface="微软雅黑"/>
                        </a:rPr>
                        <a:t>税务登记证</a:t>
                      </a:r>
                      <a:br>
                        <a:rPr lang="zh-CN" altLang="en-US" sz="2000" b="0" i="0" u="none" strike="noStrike">
                          <a:solidFill>
                            <a:srgbClr val="000000"/>
                          </a:solidFill>
                          <a:effectLst/>
                          <a:latin typeface="微软雅黑"/>
                        </a:rPr>
                      </a:br>
                      <a:r>
                        <a:rPr lang="zh-CN" altLang="en-US" sz="2000" b="0" i="0" u="none" strike="noStrike">
                          <a:solidFill>
                            <a:srgbClr val="000000"/>
                          </a:solidFill>
                          <a:effectLst/>
                          <a:latin typeface="微软雅黑"/>
                        </a:rPr>
                        <a:t>（副本）</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13180">
                <a:tc>
                  <a:txBody>
                    <a:bodyPr/>
                    <a:lstStyle/>
                    <a:p>
                      <a:pPr algn="l" fontAlgn="b"/>
                      <a:r>
                        <a:rPr lang="zh-CN" altLang="en-US" sz="2000" b="0" i="0" u="none" strike="noStrike">
                          <a:solidFill>
                            <a:srgbClr val="000000"/>
                          </a:solidFill>
                          <a:effectLst/>
                          <a:latin typeface="微软雅黑"/>
                        </a:rPr>
                        <a:t>税务登记证</a:t>
                      </a:r>
                      <a:br>
                        <a:rPr lang="zh-CN" altLang="en-US" sz="2000" b="0" i="0" u="none" strike="noStrike">
                          <a:solidFill>
                            <a:srgbClr val="000000"/>
                          </a:solidFill>
                          <a:effectLst/>
                          <a:latin typeface="微软雅黑"/>
                        </a:rPr>
                      </a:br>
                      <a:r>
                        <a:rPr lang="zh-CN" altLang="en-US" sz="2000" b="0" i="0" u="none" strike="noStrike">
                          <a:solidFill>
                            <a:srgbClr val="000000"/>
                          </a:solidFill>
                          <a:effectLst/>
                          <a:latin typeface="微软雅黑"/>
                        </a:rPr>
                        <a:t>（正本）</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2651">
                <a:tc>
                  <a:txBody>
                    <a:bodyPr/>
                    <a:lstStyle/>
                    <a:p>
                      <a:pPr algn="l" fontAlgn="b"/>
                      <a:r>
                        <a:rPr lang="zh-CN" altLang="en-US" sz="2000" b="0" i="0" u="none" strike="noStrike">
                          <a:solidFill>
                            <a:srgbClr val="000000"/>
                          </a:solidFill>
                          <a:effectLst/>
                          <a:latin typeface="微软雅黑"/>
                        </a:rPr>
                        <a:t>应交增值税多栏账</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2651">
                <a:tc>
                  <a:txBody>
                    <a:bodyPr/>
                    <a:lstStyle/>
                    <a:p>
                      <a:pPr algn="l" fontAlgn="b"/>
                      <a:r>
                        <a:rPr lang="zh-CN" altLang="en-US" sz="2000" b="0" i="0" u="none" strike="noStrike">
                          <a:solidFill>
                            <a:srgbClr val="000000"/>
                          </a:solidFill>
                          <a:effectLst/>
                          <a:latin typeface="微软雅黑"/>
                        </a:rPr>
                        <a:t>增值税普通发票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2651">
                <a:tc>
                  <a:txBody>
                    <a:bodyPr/>
                    <a:lstStyle/>
                    <a:p>
                      <a:pPr algn="l" fontAlgn="b"/>
                      <a:r>
                        <a:rPr lang="zh-CN" altLang="en-US" sz="2000" b="0" i="0" u="none" strike="noStrike">
                          <a:solidFill>
                            <a:srgbClr val="000000"/>
                          </a:solidFill>
                          <a:effectLst/>
                          <a:latin typeface="微软雅黑"/>
                        </a:rPr>
                        <a:t>增值税专用发票、普通发票使用明细表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2651">
                <a:tc>
                  <a:txBody>
                    <a:bodyPr/>
                    <a:lstStyle/>
                    <a:p>
                      <a:pPr algn="l" fontAlgn="b"/>
                      <a:r>
                        <a:rPr lang="zh-CN" altLang="en-US" sz="2000" b="0" i="0" u="none" strike="noStrike">
                          <a:solidFill>
                            <a:srgbClr val="000000"/>
                          </a:solidFill>
                          <a:effectLst/>
                          <a:latin typeface="微软雅黑"/>
                        </a:rPr>
                        <a:t>增值税专用发票汇总表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2651">
                <a:tc>
                  <a:txBody>
                    <a:bodyPr/>
                    <a:lstStyle/>
                    <a:p>
                      <a:pPr algn="l" fontAlgn="b"/>
                      <a:r>
                        <a:rPr lang="zh-CN" altLang="en-US" sz="2000" b="0" i="0" u="none" strike="noStrike" dirty="0">
                          <a:solidFill>
                            <a:srgbClr val="000000"/>
                          </a:solidFill>
                          <a:effectLst/>
                          <a:latin typeface="微软雅黑"/>
                        </a:rPr>
                        <a:t>制造企业发票专用章</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50249363"/>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税务专管员</a:t>
            </a:r>
            <a:endParaRPr lang="zh-CN" altLang="en-US" sz="3200" b="1" dirty="0">
              <a:solidFill>
                <a:srgbClr val="C00000"/>
              </a:solidFill>
              <a:latin typeface="微软雅黑" pitchFamily="34" charset="-122"/>
              <a:ea typeface="微软雅黑"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085313506"/>
              </p:ext>
            </p:extLst>
          </p:nvPr>
        </p:nvGraphicFramePr>
        <p:xfrm>
          <a:off x="2876595" y="1143060"/>
          <a:ext cx="3390811" cy="4876670"/>
        </p:xfrm>
        <a:graphic>
          <a:graphicData uri="http://schemas.openxmlformats.org/drawingml/2006/table">
            <a:tbl>
              <a:tblPr/>
              <a:tblGrid>
                <a:gridCol w="3390811"/>
              </a:tblGrid>
              <a:tr h="975334">
                <a:tc>
                  <a:txBody>
                    <a:bodyPr/>
                    <a:lstStyle/>
                    <a:p>
                      <a:pPr algn="l" fontAlgn="b"/>
                      <a:r>
                        <a:rPr lang="zh-CN" altLang="en-US" sz="2000" b="1" i="0" u="none" strike="noStrike">
                          <a:solidFill>
                            <a:srgbClr val="000000"/>
                          </a:solidFill>
                          <a:effectLst/>
                          <a:latin typeface="微软雅黑"/>
                        </a:rPr>
                        <a:t>税务专管员</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975334">
                <a:tc>
                  <a:txBody>
                    <a:bodyPr/>
                    <a:lstStyle/>
                    <a:p>
                      <a:pPr algn="l" fontAlgn="b"/>
                      <a:r>
                        <a:rPr lang="zh-CN" altLang="en-US" sz="2000" b="0" i="0" u="none" strike="noStrike">
                          <a:solidFill>
                            <a:srgbClr val="000000"/>
                          </a:solidFill>
                          <a:effectLst/>
                          <a:latin typeface="微软雅黑"/>
                        </a:rPr>
                        <a:t>认证结果通知书</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334">
                <a:tc>
                  <a:txBody>
                    <a:bodyPr/>
                    <a:lstStyle/>
                    <a:p>
                      <a:pPr algn="l" fontAlgn="b"/>
                      <a:r>
                        <a:rPr lang="zh-CN" altLang="en-US" sz="2000" b="0" i="0" u="none" strike="noStrike">
                          <a:solidFill>
                            <a:srgbClr val="000000"/>
                          </a:solidFill>
                          <a:effectLst/>
                          <a:latin typeface="微软雅黑"/>
                        </a:rPr>
                        <a:t>税收通用缴款书</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334">
                <a:tc>
                  <a:txBody>
                    <a:bodyPr/>
                    <a:lstStyle/>
                    <a:p>
                      <a:pPr algn="l" fontAlgn="b"/>
                      <a:r>
                        <a:rPr lang="zh-CN" altLang="en-US" sz="2000" b="0" i="0" u="none" strike="noStrike">
                          <a:solidFill>
                            <a:srgbClr val="000000"/>
                          </a:solidFill>
                          <a:effectLst/>
                          <a:latin typeface="微软雅黑"/>
                        </a:rPr>
                        <a:t>税务业务专用章（地税）</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75334">
                <a:tc>
                  <a:txBody>
                    <a:bodyPr/>
                    <a:lstStyle/>
                    <a:p>
                      <a:pPr algn="l" fontAlgn="b"/>
                      <a:r>
                        <a:rPr lang="zh-CN" altLang="en-US" sz="2000" b="0" i="0" u="none" strike="noStrike" dirty="0">
                          <a:solidFill>
                            <a:srgbClr val="000000"/>
                          </a:solidFill>
                          <a:effectLst/>
                          <a:latin typeface="微软雅黑"/>
                        </a:rPr>
                        <a:t>税务业务专用章（国税）</a:t>
                      </a:r>
                    </a:p>
                  </a:txBody>
                  <a:tcPr marL="2571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66136709"/>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发放办公用品</a:t>
            </a:r>
            <a:r>
              <a:rPr lang="en-US" altLang="zh-CN" sz="3200" b="1" dirty="0" smtClean="0">
                <a:solidFill>
                  <a:srgbClr val="C00000"/>
                </a:solidFill>
                <a:latin typeface="微软雅黑" pitchFamily="34" charset="-122"/>
                <a:ea typeface="微软雅黑" pitchFamily="34" charset="-122"/>
              </a:rPr>
              <a:t>—</a:t>
            </a:r>
            <a:r>
              <a:rPr lang="zh-CN" altLang="en-US" sz="3200" b="1" dirty="0" smtClean="0">
                <a:solidFill>
                  <a:srgbClr val="C00000"/>
                </a:solidFill>
                <a:latin typeface="微软雅黑" pitchFamily="34" charset="-122"/>
                <a:ea typeface="微软雅黑" pitchFamily="34" charset="-122"/>
              </a:rPr>
              <a:t>银行柜员</a:t>
            </a:r>
            <a:endParaRPr lang="zh-CN" altLang="en-US" sz="3200" b="1" dirty="0">
              <a:solidFill>
                <a:srgbClr val="C00000"/>
              </a:solidFill>
              <a:latin typeface="微软雅黑" pitchFamily="34" charset="-122"/>
              <a:ea typeface="微软雅黑"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441598120"/>
              </p:ext>
            </p:extLst>
          </p:nvPr>
        </p:nvGraphicFramePr>
        <p:xfrm>
          <a:off x="2543229" y="1143060"/>
          <a:ext cx="4057543" cy="5333856"/>
        </p:xfrm>
        <a:graphic>
          <a:graphicData uri="http://schemas.openxmlformats.org/drawingml/2006/table">
            <a:tbl>
              <a:tblPr/>
              <a:tblGrid>
                <a:gridCol w="4057543"/>
              </a:tblGrid>
              <a:tr h="444488">
                <a:tc>
                  <a:txBody>
                    <a:bodyPr/>
                    <a:lstStyle/>
                    <a:p>
                      <a:pPr algn="l" fontAlgn="b"/>
                      <a:r>
                        <a:rPr lang="zh-CN" altLang="en-US" sz="2000" b="1" i="0" u="none" strike="noStrike">
                          <a:solidFill>
                            <a:srgbClr val="000000"/>
                          </a:solidFill>
                          <a:effectLst/>
                          <a:latin typeface="微软雅黑"/>
                        </a:rPr>
                        <a:t>银行柜员</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r>
              <a:tr h="444488">
                <a:tc>
                  <a:txBody>
                    <a:bodyPr/>
                    <a:lstStyle/>
                    <a:p>
                      <a:pPr algn="l" fontAlgn="b"/>
                      <a:r>
                        <a:rPr lang="en-US" altLang="zh-CN" sz="2000" b="0" i="0" u="none" strike="noStrike">
                          <a:solidFill>
                            <a:srgbClr val="000000"/>
                          </a:solidFill>
                          <a:effectLst/>
                          <a:latin typeface="微软雅黑"/>
                        </a:rPr>
                        <a:t>100</a:t>
                      </a:r>
                      <a:r>
                        <a:rPr lang="zh-CN" altLang="en-US" sz="2000" b="0" i="0" u="none" strike="noStrike">
                          <a:solidFill>
                            <a:srgbClr val="000000"/>
                          </a:solidFill>
                          <a:effectLst/>
                          <a:latin typeface="微软雅黑"/>
                        </a:rPr>
                        <a:t>元货币</a:t>
                      </a:r>
                      <a:r>
                        <a:rPr lang="en-US" altLang="zh-CN" sz="2000" b="0" i="0" u="none" strike="noStrike">
                          <a:solidFill>
                            <a:srgbClr val="000000"/>
                          </a:solidFill>
                          <a:effectLst/>
                          <a:latin typeface="微软雅黑"/>
                        </a:rPr>
                        <a:t>1900</a:t>
                      </a:r>
                      <a:r>
                        <a:rPr lang="zh-CN" altLang="en-US" sz="2000" b="0" i="0" u="none" strike="noStrike">
                          <a:solidFill>
                            <a:srgbClr val="000000"/>
                          </a:solidFill>
                          <a:effectLst/>
                          <a:latin typeface="微软雅黑"/>
                        </a:rPr>
                        <a:t>张</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en-US" altLang="zh-CN" sz="2000" b="0" i="0" u="none" strike="noStrike">
                          <a:solidFill>
                            <a:srgbClr val="000000"/>
                          </a:solidFill>
                          <a:effectLst/>
                          <a:latin typeface="微软雅黑"/>
                        </a:rPr>
                        <a:t>10</a:t>
                      </a:r>
                      <a:r>
                        <a:rPr lang="zh-CN" altLang="en-US" sz="2000" b="0" i="0" u="none" strike="noStrike">
                          <a:solidFill>
                            <a:srgbClr val="000000"/>
                          </a:solidFill>
                          <a:effectLst/>
                          <a:latin typeface="微软雅黑"/>
                        </a:rPr>
                        <a:t>元货币</a:t>
                      </a:r>
                      <a:r>
                        <a:rPr lang="en-US" altLang="zh-CN" sz="2000" b="0" i="0" u="none" strike="noStrike">
                          <a:solidFill>
                            <a:srgbClr val="000000"/>
                          </a:solidFill>
                          <a:effectLst/>
                          <a:latin typeface="微软雅黑"/>
                        </a:rPr>
                        <a:t>1000</a:t>
                      </a:r>
                      <a:r>
                        <a:rPr lang="zh-CN" altLang="en-US" sz="2000" b="0" i="0" u="none" strike="noStrike">
                          <a:solidFill>
                            <a:srgbClr val="000000"/>
                          </a:solidFill>
                          <a:effectLst/>
                          <a:latin typeface="微软雅黑"/>
                        </a:rPr>
                        <a:t>张</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zh-CN" altLang="en-US" sz="2000" b="0" i="0" u="none" strike="noStrike">
                          <a:solidFill>
                            <a:srgbClr val="000000"/>
                          </a:solidFill>
                          <a:effectLst/>
                          <a:latin typeface="微软雅黑"/>
                        </a:rPr>
                        <a:t>银行承兑汇票</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zh-CN" altLang="en-US" sz="2000" b="0" i="0" u="none" strike="noStrike">
                          <a:solidFill>
                            <a:srgbClr val="000000"/>
                          </a:solidFill>
                          <a:effectLst/>
                          <a:latin typeface="微软雅黑"/>
                        </a:rPr>
                        <a:t>银行对账单</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zh-CN" altLang="en-US" sz="2000" b="0" i="0" u="none" strike="noStrike">
                          <a:solidFill>
                            <a:srgbClr val="000000"/>
                          </a:solidFill>
                          <a:effectLst/>
                          <a:latin typeface="微软雅黑"/>
                        </a:rPr>
                        <a:t>银行付讫章</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zh-CN" altLang="en-US" sz="2000" b="0" i="0" u="none" strike="noStrike">
                          <a:solidFill>
                            <a:srgbClr val="000000"/>
                          </a:solidFill>
                          <a:effectLst/>
                          <a:latin typeface="微软雅黑"/>
                        </a:rPr>
                        <a:t>银行合同章</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zh-CN" altLang="en-US" sz="2000" b="0" i="0" u="none" strike="noStrike">
                          <a:solidFill>
                            <a:srgbClr val="000000"/>
                          </a:solidFill>
                          <a:effectLst/>
                          <a:latin typeface="微软雅黑"/>
                        </a:rPr>
                        <a:t>银行汇票专用章</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zh-CN" altLang="en-US" sz="2000" b="0" i="0" u="none" strike="noStrike">
                          <a:solidFill>
                            <a:srgbClr val="000000"/>
                          </a:solidFill>
                          <a:effectLst/>
                          <a:latin typeface="微软雅黑"/>
                        </a:rPr>
                        <a:t>银行收讫章</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zh-CN" altLang="en-US" sz="2000" b="0" i="0" u="none" strike="noStrike">
                          <a:solidFill>
                            <a:srgbClr val="000000"/>
                          </a:solidFill>
                          <a:effectLst/>
                          <a:latin typeface="微软雅黑"/>
                        </a:rPr>
                        <a:t>银行转讫章</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zh-CN" altLang="en-US" sz="2000" b="0" i="0" u="none" strike="noStrike">
                          <a:solidFill>
                            <a:srgbClr val="000000"/>
                          </a:solidFill>
                          <a:effectLst/>
                          <a:latin typeface="微软雅黑"/>
                        </a:rPr>
                        <a:t>中国工商银行电汇凭证（回单）</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4488">
                <a:tc>
                  <a:txBody>
                    <a:bodyPr/>
                    <a:lstStyle/>
                    <a:p>
                      <a:pPr algn="l" fontAlgn="b"/>
                      <a:r>
                        <a:rPr lang="zh-CN" altLang="en-US" sz="2000" b="0" i="0" u="none" strike="noStrike" dirty="0">
                          <a:solidFill>
                            <a:srgbClr val="000000"/>
                          </a:solidFill>
                          <a:effectLst/>
                          <a:latin typeface="微软雅黑"/>
                        </a:rPr>
                        <a:t>中国工商银行业务收费凭证</a:t>
                      </a:r>
                    </a:p>
                  </a:txBody>
                  <a:tcPr marL="25717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06443843"/>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2"/>
          <p:cNvSpPr>
            <a:spLocks noGrp="1" noChangeArrowheads="1"/>
          </p:cNvSpPr>
          <p:nvPr/>
        </p:nvSpPr>
        <p:spPr bwMode="auto">
          <a:xfrm>
            <a:off x="3427413" y="1646238"/>
            <a:ext cx="4192587" cy="4297362"/>
          </a:xfrm>
          <a:prstGeom prst="rect">
            <a:avLst/>
          </a:prstGeom>
          <a:noFill/>
          <a:ln w="9525">
            <a:noFill/>
            <a:miter lim="800000"/>
            <a:headEnd/>
            <a:tailEnd/>
          </a:ln>
        </p:spPr>
        <p:txBody>
          <a:bodyPr/>
          <a:lstStyle/>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n-ea"/>
                <a:ea typeface="+mn-ea"/>
              </a:rPr>
              <a:t> 企业基本信息</a:t>
            </a:r>
            <a:endParaRPr lang="en-US" altLang="zh-CN" sz="2800" kern="0" dirty="0">
              <a:solidFill>
                <a:srgbClr val="C00000"/>
              </a:solidFill>
              <a:latin typeface="+mn-ea"/>
              <a:ea typeface="+mn-ea"/>
            </a:endParaRPr>
          </a:p>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n-ea"/>
                <a:ea typeface="+mn-ea"/>
              </a:rPr>
              <a:t> 企业组织结构</a:t>
            </a:r>
            <a:endParaRPr lang="zh-CN" altLang="zh-CN" sz="2800" kern="0" dirty="0">
              <a:solidFill>
                <a:srgbClr val="C00000"/>
              </a:solidFill>
              <a:latin typeface="+mn-ea"/>
              <a:ea typeface="+mn-ea"/>
              <a:cs typeface="+mj-cs"/>
            </a:endParaRPr>
          </a:p>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j-lt"/>
                <a:ea typeface="+mj-ea"/>
                <a:cs typeface="+mj-cs"/>
              </a:rPr>
              <a:t> 企业产品体系</a:t>
            </a:r>
            <a:endParaRPr lang="zh-CN" altLang="zh-CN" sz="2800" kern="0" dirty="0">
              <a:solidFill>
                <a:srgbClr val="C00000"/>
              </a:solidFill>
              <a:latin typeface="+mj-lt"/>
              <a:ea typeface="+mj-ea"/>
              <a:cs typeface="+mj-cs"/>
            </a:endParaRPr>
          </a:p>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j-lt"/>
                <a:ea typeface="+mj-ea"/>
                <a:cs typeface="+mj-cs"/>
              </a:rPr>
              <a:t> </a:t>
            </a:r>
            <a:r>
              <a:rPr lang="zh-CN" altLang="en-US" sz="2800" kern="0" dirty="0" smtClean="0">
                <a:solidFill>
                  <a:srgbClr val="C00000"/>
                </a:solidFill>
                <a:latin typeface="+mj-lt"/>
                <a:ea typeface="+mj-ea"/>
                <a:cs typeface="+mj-cs"/>
              </a:rPr>
              <a:t>企业财务</a:t>
            </a:r>
            <a:r>
              <a:rPr lang="zh-CN" altLang="en-US" sz="2800" kern="0" dirty="0">
                <a:solidFill>
                  <a:srgbClr val="C00000"/>
                </a:solidFill>
                <a:latin typeface="+mj-lt"/>
                <a:ea typeface="+mj-ea"/>
                <a:cs typeface="+mj-cs"/>
              </a:rPr>
              <a:t>数据</a:t>
            </a:r>
            <a:endParaRPr lang="zh-CN" altLang="zh-CN" sz="2800" kern="0" dirty="0">
              <a:solidFill>
                <a:srgbClr val="C00000"/>
              </a:solidFill>
              <a:latin typeface="+mj-lt"/>
              <a:ea typeface="+mj-ea"/>
              <a:cs typeface="+mj-cs"/>
            </a:endParaRPr>
          </a:p>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j-lt"/>
                <a:ea typeface="+mj-ea"/>
                <a:cs typeface="+mj-cs"/>
              </a:rPr>
              <a:t> 企业运营流程</a:t>
            </a:r>
            <a:r>
              <a:rPr lang="en-US" altLang="zh-CN" sz="2800" kern="0" dirty="0">
                <a:solidFill>
                  <a:srgbClr val="C00000"/>
                </a:solidFill>
                <a:latin typeface="+mj-lt"/>
                <a:ea typeface="+mj-ea"/>
                <a:cs typeface="+mj-cs"/>
              </a:rPr>
              <a:t> </a:t>
            </a:r>
            <a:endParaRPr lang="zh-CN" altLang="zh-CN" sz="2800" kern="0" dirty="0">
              <a:solidFill>
                <a:srgbClr val="C00000"/>
              </a:solidFill>
              <a:latin typeface="+mj-lt"/>
              <a:ea typeface="+mj-ea"/>
              <a:cs typeface="+mj-cs"/>
            </a:endParaRPr>
          </a:p>
          <a:p>
            <a:pPr eaLnBrk="0" hangingPunct="0">
              <a:lnSpc>
                <a:spcPct val="150000"/>
              </a:lnSpc>
              <a:defRPr/>
            </a:pPr>
            <a:endParaRPr lang="zh-CN" altLang="zh-CN" sz="2800" kern="0" dirty="0">
              <a:solidFill>
                <a:srgbClr val="C00000"/>
              </a:solidFill>
              <a:latin typeface="+mj-lt"/>
              <a:ea typeface="+mj-ea"/>
              <a:cs typeface="+mj-cs"/>
            </a:endParaRPr>
          </a:p>
        </p:txBody>
      </p:sp>
      <p:sp>
        <p:nvSpPr>
          <p:cNvPr id="3" name="TextBox 2"/>
          <p:cNvSpPr txBox="1">
            <a:spLocks noChangeArrowheads="1"/>
          </p:cNvSpPr>
          <p:nvPr/>
        </p:nvSpPr>
        <p:spPr bwMode="auto">
          <a:xfrm>
            <a:off x="838298" y="107950"/>
            <a:ext cx="5237163" cy="585788"/>
          </a:xfrm>
          <a:prstGeom prst="rect">
            <a:avLst/>
          </a:prstGeom>
          <a:noFill/>
          <a:ln w="9525">
            <a:noFill/>
            <a:miter lim="800000"/>
            <a:headEnd/>
            <a:tailEnd/>
          </a:ln>
        </p:spPr>
        <p:txBody>
          <a:bodyPr>
            <a:spAutoFit/>
          </a:bodyPr>
          <a:lstStyle/>
          <a:p>
            <a:r>
              <a:rPr lang="zh-CN" altLang="en-US" sz="3200" b="1" dirty="0" smtClean="0">
                <a:solidFill>
                  <a:srgbClr val="C00000"/>
                </a:solidFill>
                <a:latin typeface="微软雅黑" pitchFamily="34" charset="-122"/>
                <a:ea typeface="微软雅黑" pitchFamily="34" charset="-122"/>
              </a:rPr>
              <a:t>熟悉企业了解业务背景</a:t>
            </a:r>
            <a:endParaRPr lang="zh-CN" altLang="en-US" sz="32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391321116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矩形 2"/>
          <p:cNvSpPr>
            <a:spLocks noChangeArrowheads="1"/>
          </p:cNvSpPr>
          <p:nvPr/>
        </p:nvSpPr>
        <p:spPr bwMode="auto">
          <a:xfrm>
            <a:off x="228600" y="2438400"/>
            <a:ext cx="891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solidFill>
                  <a:srgbClr val="000000"/>
                </a:solidFill>
                <a:latin typeface="+mn-ea"/>
                <a:ea typeface="+mn-ea"/>
              </a:rPr>
              <a:t> </a:t>
            </a:r>
          </a:p>
        </p:txBody>
      </p:sp>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实训引入</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大学生就业</a:t>
            </a:r>
            <a:endParaRPr lang="zh-CN" altLang="en-US" sz="2800" dirty="0">
              <a:solidFill>
                <a:srgbClr val="C00000"/>
              </a:solidFill>
              <a:latin typeface="微软雅黑" pitchFamily="34" charset="-122"/>
              <a:ea typeface="微软雅黑" pitchFamily="34" charset="-122"/>
            </a:endParaRPr>
          </a:p>
        </p:txBody>
      </p:sp>
      <p:grpSp>
        <p:nvGrpSpPr>
          <p:cNvPr id="3" name="组合 2"/>
          <p:cNvGrpSpPr/>
          <p:nvPr/>
        </p:nvGrpSpPr>
        <p:grpSpPr>
          <a:xfrm>
            <a:off x="14864" y="707412"/>
            <a:ext cx="9129136" cy="6155976"/>
            <a:chOff x="2461914" y="1725955"/>
            <a:chExt cx="4143935" cy="3429000"/>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1914" y="1725955"/>
              <a:ext cx="413385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3563" y="4198816"/>
              <a:ext cx="1072286" cy="952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标题 1"/>
          <p:cNvSpPr txBox="1">
            <a:spLocks/>
          </p:cNvSpPr>
          <p:nvPr/>
        </p:nvSpPr>
        <p:spPr bwMode="auto">
          <a:xfrm>
            <a:off x="44370" y="760212"/>
            <a:ext cx="8445500" cy="533456"/>
          </a:xfrm>
          <a:prstGeom prst="rect">
            <a:avLst/>
          </a:prstGeom>
          <a:solidFill>
            <a:srgbClr val="92D050"/>
          </a:solidFill>
          <a:ln>
            <a:noFill/>
            <a:miter lim="800000"/>
            <a:headEnd/>
            <a:tailEnd/>
          </a:ln>
          <a:effectLst>
            <a:glow rad="63500">
              <a:schemeClr val="accent1">
                <a:satMod val="175000"/>
                <a:alpha val="40000"/>
              </a:schemeClr>
            </a:glow>
          </a:effectLst>
        </p:spPr>
        <p:txBody>
          <a:bodyPr/>
          <a:lstStyle/>
          <a:p>
            <a:pPr>
              <a:defRPr/>
            </a:pPr>
            <a:r>
              <a:rPr lang="zh-CN" altLang="en-US" sz="2800" dirty="0">
                <a:solidFill>
                  <a:srgbClr val="C00000"/>
                </a:solidFill>
                <a:latin typeface="+mn-ea"/>
                <a:ea typeface="+mn-ea"/>
              </a:rPr>
              <a:t>麦可思研究院的</a:t>
            </a:r>
            <a:r>
              <a:rPr lang="en-US" altLang="zh-CN" sz="2800" dirty="0">
                <a:solidFill>
                  <a:srgbClr val="C00000"/>
                </a:solidFill>
                <a:latin typeface="+mn-ea"/>
                <a:ea typeface="+mn-ea"/>
              </a:rPr>
              <a:t>2012 </a:t>
            </a:r>
            <a:r>
              <a:rPr lang="zh-CN" altLang="en-US" sz="2800" dirty="0">
                <a:solidFill>
                  <a:srgbClr val="C00000"/>
                </a:solidFill>
                <a:latin typeface="+mn-ea"/>
                <a:ea typeface="+mn-ea"/>
              </a:rPr>
              <a:t>年中国大学生就业</a:t>
            </a:r>
            <a:r>
              <a:rPr lang="zh-CN" altLang="en-US" sz="2800" dirty="0" smtClean="0">
                <a:solidFill>
                  <a:srgbClr val="C00000"/>
                </a:solidFill>
                <a:latin typeface="+mn-ea"/>
                <a:ea typeface="+mn-ea"/>
              </a:rPr>
              <a:t>蓝皮书</a:t>
            </a:r>
            <a:endParaRPr lang="en-US" altLang="zh-CN" sz="2800" dirty="0" smtClean="0">
              <a:solidFill>
                <a:srgbClr val="C00000"/>
              </a:solidFill>
              <a:latin typeface="+mn-ea"/>
              <a:ea typeface="+mn-ea"/>
            </a:endParaRPr>
          </a:p>
        </p:txBody>
      </p:sp>
    </p:spTree>
    <p:extLst>
      <p:ext uri="{BB962C8B-B14F-4D97-AF65-F5344CB8AC3E}">
        <p14:creationId xmlns:p14="http://schemas.microsoft.com/office/powerpoint/2010/main" val="21989849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935038" y="107950"/>
            <a:ext cx="53895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企业基本信息</a:t>
            </a:r>
          </a:p>
        </p:txBody>
      </p:sp>
      <p:sp>
        <p:nvSpPr>
          <p:cNvPr id="8195" name="Rectangle 1"/>
          <p:cNvSpPr>
            <a:spLocks noChangeArrowheads="1"/>
          </p:cNvSpPr>
          <p:nvPr/>
        </p:nvSpPr>
        <p:spPr bwMode="auto">
          <a:xfrm>
            <a:off x="0" y="4445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eaLnBrk="0" hangingPunct="0"/>
            <a:endParaRPr lang="zh-CN" altLang="en-US"/>
          </a:p>
        </p:txBody>
      </p:sp>
      <p:pic>
        <p:nvPicPr>
          <p:cNvPr id="8196" name="Picture 4" descr="http://uploads.pf168.com/attachment/uploadfiles/image/2009/6-2/13/2009060217075384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6400" y="3579813"/>
            <a:ext cx="2286000" cy="223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6" descr="http://img29.hc360.cn/29/busin/105/361/b/29-1053615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3716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114800" y="1916113"/>
            <a:ext cx="4495800" cy="3600450"/>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nSpc>
                <a:spcPts val="3500"/>
              </a:lnSpc>
              <a:defRPr/>
            </a:pPr>
            <a:r>
              <a:rPr lang="zh-CN" altLang="en-US" sz="2400" dirty="0">
                <a:latin typeface="华文新魏" pitchFamily="2" charset="-122"/>
                <a:ea typeface="华文新魏" pitchFamily="2" charset="-122"/>
              </a:rPr>
              <a:t>       北京新锐电器有限公司是一个离散型的制造企业，属于有限责任公司。</a:t>
            </a:r>
            <a:r>
              <a:rPr lang="en-US" altLang="zh-CN" sz="2400" dirty="0">
                <a:latin typeface="华文新魏" pitchFamily="2" charset="-122"/>
                <a:ea typeface="华文新魏" pitchFamily="2" charset="-122"/>
              </a:rPr>
              <a:t>2008</a:t>
            </a:r>
            <a:r>
              <a:rPr lang="zh-CN" altLang="en-US" sz="2400" dirty="0">
                <a:latin typeface="华文新魏" pitchFamily="2" charset="-122"/>
                <a:ea typeface="华文新魏" pitchFamily="2" charset="-122"/>
              </a:rPr>
              <a:t>年</a:t>
            </a:r>
            <a:r>
              <a:rPr lang="en-US" altLang="zh-CN" sz="2400" dirty="0">
                <a:latin typeface="华文新魏" pitchFamily="2" charset="-122"/>
                <a:ea typeface="华文新魏" pitchFamily="2" charset="-122"/>
              </a:rPr>
              <a:t>4</a:t>
            </a:r>
            <a:r>
              <a:rPr lang="zh-CN" altLang="en-US" sz="2400" dirty="0">
                <a:latin typeface="华文新魏" pitchFamily="2" charset="-122"/>
                <a:ea typeface="华文新魏" pitchFamily="2" charset="-122"/>
              </a:rPr>
              <a:t>月创建，主打产品是电热水壶、电饭煲和豆浆机。</a:t>
            </a:r>
            <a:endParaRPr lang="zh-CN" altLang="en-US" dirty="0">
              <a:latin typeface="华文新魏" pitchFamily="2" charset="-122"/>
              <a:ea typeface="华文新魏" pitchFamily="2" charset="-122"/>
            </a:endParaRPr>
          </a:p>
        </p:txBody>
      </p:sp>
    </p:spTree>
    <p:extLst>
      <p:ext uri="{BB962C8B-B14F-4D97-AF65-F5344CB8AC3E}">
        <p14:creationId xmlns:p14="http://schemas.microsoft.com/office/powerpoint/2010/main" val="3651691279"/>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企业组织机构</a:t>
            </a:r>
          </a:p>
        </p:txBody>
      </p:sp>
      <p:graphicFrame>
        <p:nvGraphicFramePr>
          <p:cNvPr id="27" name="图示 26"/>
          <p:cNvGraphicFramePr/>
          <p:nvPr/>
        </p:nvGraphicFramePr>
        <p:xfrm>
          <a:off x="381110" y="990664"/>
          <a:ext cx="8381780" cy="54100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32599106"/>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
          <p:cNvSpPr txBox="1">
            <a:spLocks noChangeArrowheads="1"/>
          </p:cNvSpPr>
          <p:nvPr/>
        </p:nvSpPr>
        <p:spPr bwMode="auto">
          <a:xfrm>
            <a:off x="990600" y="107950"/>
            <a:ext cx="52371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企业产品体系</a:t>
            </a:r>
          </a:p>
        </p:txBody>
      </p:sp>
      <p:pic>
        <p:nvPicPr>
          <p:cNvPr id="10243" name="Picture 49" descr="http://www.pkprice.com/img/023002003/0230020030006_ma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705100"/>
            <a:ext cx="22098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51" descr="http://www.hnbanqiu.com/uploadfile/2011011209483187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8963" y="2743200"/>
            <a:ext cx="1589087"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3" descr="http://china.pr.img.coovee.net/picture/2009-8/280679200982416484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25" y="2673350"/>
            <a:ext cx="1463675"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55" descr="http://img.dillys.com.cn/goods/2010/5/14/bf40eb8c-d64d-4059-9ef0-33c5beddc8f5.jpg_355x40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464820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8" descr="http://imgsrc.baidu.com/baike/pic/item/0649363823802069b9998f5b.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19300" y="887413"/>
            <a:ext cx="1714500" cy="177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10" descr="http://soboto.cn/images/201011/goods_img/538_P_1289847401186.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7200" y="685800"/>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12" descr="http://www.haolida168.com/tu3/906.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29400" y="762000"/>
            <a:ext cx="1752600"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Picture 14" descr="http://www.458.com.cn/tp/big/2006103120850.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19600" y="457200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Picture 16" descr="http://t2.baidu.com/it/u=3922586377,2527620016&amp;fm=52&amp;gp=0.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29400" y="4343400"/>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2" name="TextBox 11"/>
          <p:cNvSpPr txBox="1">
            <a:spLocks noChangeArrowheads="1"/>
          </p:cNvSpPr>
          <p:nvPr/>
        </p:nvSpPr>
        <p:spPr bwMode="auto">
          <a:xfrm>
            <a:off x="457200" y="15240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a:latin typeface="微软雅黑" pitchFamily="34" charset="-122"/>
                <a:ea typeface="微软雅黑" pitchFamily="34" charset="-122"/>
              </a:rPr>
              <a:t>电热水壶</a:t>
            </a:r>
          </a:p>
        </p:txBody>
      </p:sp>
      <p:sp>
        <p:nvSpPr>
          <p:cNvPr id="10253" name="TextBox 12"/>
          <p:cNvSpPr txBox="1">
            <a:spLocks noChangeArrowheads="1"/>
          </p:cNvSpPr>
          <p:nvPr/>
        </p:nvSpPr>
        <p:spPr bwMode="auto">
          <a:xfrm>
            <a:off x="457200" y="3048000"/>
            <a:ext cx="1108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a:latin typeface="微软雅黑" pitchFamily="34" charset="-122"/>
                <a:ea typeface="微软雅黑" pitchFamily="34" charset="-122"/>
              </a:rPr>
              <a:t>电饭煲</a:t>
            </a:r>
          </a:p>
        </p:txBody>
      </p:sp>
      <p:sp>
        <p:nvSpPr>
          <p:cNvPr id="10254" name="TextBox 13"/>
          <p:cNvSpPr txBox="1">
            <a:spLocks noChangeArrowheads="1"/>
          </p:cNvSpPr>
          <p:nvPr/>
        </p:nvSpPr>
        <p:spPr bwMode="auto">
          <a:xfrm>
            <a:off x="457200" y="5029200"/>
            <a:ext cx="1108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a:latin typeface="微软雅黑" pitchFamily="34" charset="-122"/>
                <a:ea typeface="微软雅黑" pitchFamily="34" charset="-122"/>
              </a:rPr>
              <a:t>豆浆机</a:t>
            </a:r>
          </a:p>
        </p:txBody>
      </p:sp>
    </p:spTree>
    <p:extLst>
      <p:ext uri="{BB962C8B-B14F-4D97-AF65-F5344CB8AC3E}">
        <p14:creationId xmlns:p14="http://schemas.microsoft.com/office/powerpoint/2010/main" val="4091677449"/>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0" descr="http://soboto.cn/images/201011/goods_img/538_P_128984740118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143000"/>
            <a:ext cx="43434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电热水壶的结构</a:t>
            </a:r>
          </a:p>
        </p:txBody>
      </p:sp>
      <p:pic>
        <p:nvPicPr>
          <p:cNvPr id="11268" name="Picture 105" descr="温控器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5461000"/>
            <a:ext cx="22098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22" descr="C:\Documents and Settings\midea\桌面\2.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2311400"/>
            <a:ext cx="136048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23" descr="C:\Documents and Settings\midea\桌面\3.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15200" y="5054600"/>
            <a:ext cx="13716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46" descr="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 y="3530600"/>
            <a:ext cx="1371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27" descr="d:\My Documents\My Pictures\2.bmp"/>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15200" y="2921000"/>
            <a:ext cx="13509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29" descr="d:\My Documents\My Pictures\1.bm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15200" y="4017963"/>
            <a:ext cx="1381125"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30" descr="d:\My Documents\My Pictures\3.bmp"/>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9600" y="4749800"/>
            <a:ext cx="1371600"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接箭头连接符 26"/>
          <p:cNvCxnSpPr/>
          <p:nvPr/>
        </p:nvCxnSpPr>
        <p:spPr bwMode="auto">
          <a:xfrm>
            <a:off x="2057400" y="2514600"/>
            <a:ext cx="1143000" cy="1588"/>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28" name="直接箭头连接符 27"/>
          <p:cNvCxnSpPr/>
          <p:nvPr/>
        </p:nvCxnSpPr>
        <p:spPr bwMode="auto">
          <a:xfrm rot="10800000">
            <a:off x="5638800" y="3327400"/>
            <a:ext cx="1524000" cy="1588"/>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29" name="直接箭头连接符 28"/>
          <p:cNvCxnSpPr/>
          <p:nvPr/>
        </p:nvCxnSpPr>
        <p:spPr bwMode="auto">
          <a:xfrm flipH="1" flipV="1">
            <a:off x="4876800" y="5257800"/>
            <a:ext cx="2286000" cy="1588"/>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30" name="直接箭头连接符 29"/>
          <p:cNvCxnSpPr/>
          <p:nvPr/>
        </p:nvCxnSpPr>
        <p:spPr bwMode="auto">
          <a:xfrm rot="10800000">
            <a:off x="5715000" y="4419600"/>
            <a:ext cx="1447800" cy="1588"/>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31" name="直接箭头连接符 30"/>
          <p:cNvCxnSpPr/>
          <p:nvPr/>
        </p:nvCxnSpPr>
        <p:spPr bwMode="auto">
          <a:xfrm>
            <a:off x="2057400" y="4445000"/>
            <a:ext cx="1143000" cy="1588"/>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32" name="直接箭头连接符 31"/>
          <p:cNvCxnSpPr/>
          <p:nvPr/>
        </p:nvCxnSpPr>
        <p:spPr bwMode="auto">
          <a:xfrm>
            <a:off x="2057400" y="5359400"/>
            <a:ext cx="1143000" cy="1588"/>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pic>
        <p:nvPicPr>
          <p:cNvPr id="11281" name="Picture 31" descr="C:\Documents and Settings\midea\桌面\新建文件夹\4.bmp"/>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15200" y="1803400"/>
            <a:ext cx="1371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 name="直接箭头连接符 34"/>
          <p:cNvCxnSpPr/>
          <p:nvPr/>
        </p:nvCxnSpPr>
        <p:spPr bwMode="auto">
          <a:xfrm rot="10800000">
            <a:off x="6324600" y="2209800"/>
            <a:ext cx="838200" cy="1588"/>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pic>
        <p:nvPicPr>
          <p:cNvPr id="11283" name="Picture 32" descr="C:\Documents and Settings\midea\桌面\新建文件夹\1.bmp"/>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15200" y="685800"/>
            <a:ext cx="1371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 name="直接箭头连接符 36"/>
          <p:cNvCxnSpPr/>
          <p:nvPr/>
        </p:nvCxnSpPr>
        <p:spPr bwMode="auto">
          <a:xfrm rot="10800000">
            <a:off x="4953000" y="1092200"/>
            <a:ext cx="2209800" cy="1588"/>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911309546"/>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企业经营成果</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利润表</a:t>
            </a:r>
          </a:p>
        </p:txBody>
      </p:sp>
      <p:graphicFrame>
        <p:nvGraphicFramePr>
          <p:cNvPr id="3" name="表格 2"/>
          <p:cNvGraphicFramePr>
            <a:graphicFrameLocks noGrp="1"/>
          </p:cNvGraphicFramePr>
          <p:nvPr>
            <p:extLst>
              <p:ext uri="{D42A27DB-BD31-4B8C-83A1-F6EECF244321}">
                <p14:modId xmlns:p14="http://schemas.microsoft.com/office/powerpoint/2010/main" val="233792198"/>
              </p:ext>
            </p:extLst>
          </p:nvPr>
        </p:nvGraphicFramePr>
        <p:xfrm>
          <a:off x="762000" y="838200"/>
          <a:ext cx="7543801" cy="5745480"/>
        </p:xfrm>
        <a:graphic>
          <a:graphicData uri="http://schemas.openxmlformats.org/drawingml/2006/table">
            <a:tbl>
              <a:tblPr/>
              <a:tblGrid>
                <a:gridCol w="3504851"/>
                <a:gridCol w="1987036"/>
                <a:gridCol w="2051914"/>
              </a:tblGrid>
              <a:tr h="411457">
                <a:tc gridSpan="3">
                  <a:txBody>
                    <a:bodyPr/>
                    <a:lstStyle/>
                    <a:p>
                      <a:pPr algn="ctr">
                        <a:lnSpc>
                          <a:spcPct val="150000"/>
                        </a:lnSpc>
                        <a:spcAft>
                          <a:spcPts val="0"/>
                        </a:spcAft>
                      </a:pPr>
                      <a:r>
                        <a:rPr lang="zh-CN" sz="1800" b="1" kern="0" dirty="0">
                          <a:solidFill>
                            <a:srgbClr val="000000"/>
                          </a:solidFill>
                          <a:latin typeface="+mn-ea"/>
                          <a:ea typeface="+mn-ea"/>
                          <a:cs typeface="宋体"/>
                        </a:rPr>
                        <a:t>利</a:t>
                      </a:r>
                      <a:r>
                        <a:rPr lang="en-US" sz="1800" b="1" kern="0" dirty="0">
                          <a:solidFill>
                            <a:srgbClr val="000000"/>
                          </a:solidFill>
                          <a:latin typeface="+mn-ea"/>
                          <a:ea typeface="+mn-ea"/>
                          <a:cs typeface="宋体"/>
                        </a:rPr>
                        <a:t>  </a:t>
                      </a:r>
                      <a:r>
                        <a:rPr lang="zh-CN" sz="1800" b="1" kern="0" dirty="0">
                          <a:solidFill>
                            <a:srgbClr val="000000"/>
                          </a:solidFill>
                          <a:latin typeface="+mn-ea"/>
                          <a:ea typeface="+mn-ea"/>
                          <a:cs typeface="宋体"/>
                        </a:rPr>
                        <a:t>润</a:t>
                      </a:r>
                      <a:r>
                        <a:rPr lang="en-US" sz="1800" b="1" kern="0" dirty="0">
                          <a:solidFill>
                            <a:srgbClr val="000000"/>
                          </a:solidFill>
                          <a:latin typeface="+mn-ea"/>
                          <a:ea typeface="+mn-ea"/>
                          <a:cs typeface="宋体"/>
                        </a:rPr>
                        <a:t>  </a:t>
                      </a:r>
                      <a:r>
                        <a:rPr lang="zh-CN" sz="1800" b="1" kern="0" dirty="0">
                          <a:solidFill>
                            <a:srgbClr val="000000"/>
                          </a:solidFill>
                          <a:latin typeface="+mn-ea"/>
                          <a:ea typeface="+mn-ea"/>
                          <a:cs typeface="宋体"/>
                        </a:rPr>
                        <a:t>表</a:t>
                      </a:r>
                      <a:endParaRPr lang="zh-CN" sz="1800" kern="100" dirty="0">
                        <a:latin typeface="+mn-ea"/>
                        <a:ea typeface="+mn-ea"/>
                        <a:cs typeface="Times New Roman"/>
                      </a:endParaRPr>
                    </a:p>
                  </a:txBody>
                  <a:tcPr marL="44538" marR="44538" marT="0" marB="0" anchor="ctr">
                    <a:lnL>
                      <a:noFill/>
                    </a:lnL>
                    <a:lnR>
                      <a:noFill/>
                    </a:lnR>
                    <a:lnT>
                      <a:noFill/>
                    </a:lnT>
                    <a:lnB>
                      <a:noFill/>
                    </a:lnB>
                  </a:tcPr>
                </a:tc>
                <a:tc hMerge="1">
                  <a:txBody>
                    <a:bodyPr/>
                    <a:lstStyle/>
                    <a:p>
                      <a:endParaRPr lang="zh-CN" altLang="en-US"/>
                    </a:p>
                  </a:txBody>
                  <a:tcPr/>
                </a:tc>
                <a:tc hMerge="1">
                  <a:txBody>
                    <a:bodyPr/>
                    <a:lstStyle/>
                    <a:p>
                      <a:endParaRPr lang="zh-CN" altLang="en-US"/>
                    </a:p>
                  </a:txBody>
                  <a:tcPr/>
                </a:tc>
              </a:tr>
              <a:tr h="213348">
                <a:tc>
                  <a:txBody>
                    <a:bodyPr/>
                    <a:lstStyle/>
                    <a:p>
                      <a:pPr algn="l">
                        <a:spcAft>
                          <a:spcPts val="0"/>
                        </a:spcAft>
                      </a:pPr>
                      <a:r>
                        <a:rPr lang="zh-CN" sz="1400" kern="0" dirty="0">
                          <a:solidFill>
                            <a:srgbClr val="000000"/>
                          </a:solidFill>
                          <a:latin typeface="Calibri"/>
                          <a:ea typeface="宋体"/>
                          <a:cs typeface="宋体"/>
                        </a:rPr>
                        <a:t>编制单位</a:t>
                      </a:r>
                      <a:r>
                        <a:rPr lang="en-US" sz="1400" kern="0" dirty="0">
                          <a:solidFill>
                            <a:srgbClr val="000000"/>
                          </a:solidFill>
                          <a:latin typeface="Calibri"/>
                          <a:ea typeface="宋体"/>
                          <a:cs typeface="宋体"/>
                        </a:rPr>
                        <a:t>:</a:t>
                      </a:r>
                      <a:r>
                        <a:rPr lang="zh-CN" sz="1400" kern="0" dirty="0">
                          <a:solidFill>
                            <a:srgbClr val="000000"/>
                          </a:solidFill>
                          <a:latin typeface="Calibri"/>
                          <a:ea typeface="宋体"/>
                          <a:cs typeface="宋体"/>
                        </a:rPr>
                        <a:t>北京新锐电器有限公司</a:t>
                      </a:r>
                      <a:endParaRPr lang="zh-CN" sz="1400" kern="100" dirty="0">
                        <a:latin typeface="Calibri"/>
                        <a:ea typeface="宋体"/>
                        <a:cs typeface="Times New Roman"/>
                      </a:endParaRPr>
                    </a:p>
                  </a:txBody>
                  <a:tcPr marL="44538" marR="4453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dirty="0">
                          <a:solidFill>
                            <a:srgbClr val="000000"/>
                          </a:solidFill>
                          <a:latin typeface="宋体"/>
                          <a:ea typeface="宋体"/>
                          <a:cs typeface="宋体"/>
                        </a:rPr>
                        <a:t>2012</a:t>
                      </a:r>
                      <a:r>
                        <a:rPr lang="zh-CN" sz="1400" kern="0" dirty="0">
                          <a:solidFill>
                            <a:srgbClr val="000000"/>
                          </a:solidFill>
                          <a:latin typeface="Calibri"/>
                          <a:ea typeface="宋体"/>
                          <a:cs typeface="宋体"/>
                        </a:rPr>
                        <a:t>年</a:t>
                      </a:r>
                      <a:r>
                        <a:rPr lang="en-US" sz="1400" kern="0" dirty="0" smtClean="0">
                          <a:solidFill>
                            <a:srgbClr val="000000"/>
                          </a:solidFill>
                          <a:latin typeface="Calibri"/>
                          <a:ea typeface="宋体"/>
                          <a:cs typeface="宋体"/>
                        </a:rPr>
                        <a:t>8</a:t>
                      </a:r>
                      <a:r>
                        <a:rPr lang="zh-CN" altLang="en-US" sz="1400" kern="0" dirty="0" smtClean="0">
                          <a:solidFill>
                            <a:srgbClr val="000000"/>
                          </a:solidFill>
                          <a:latin typeface="Calibri"/>
                          <a:ea typeface="宋体"/>
                          <a:cs typeface="宋体"/>
                        </a:rPr>
                        <a:t>月</a:t>
                      </a:r>
                      <a:endParaRPr lang="zh-CN" sz="1400" kern="100" dirty="0">
                        <a:latin typeface="Calibri"/>
                        <a:ea typeface="宋体"/>
                        <a:cs typeface="Times New Roman"/>
                      </a:endParaRPr>
                    </a:p>
                  </a:txBody>
                  <a:tcPr marL="44538" marR="44538"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单位</a:t>
                      </a:r>
                      <a:r>
                        <a:rPr lang="en-US" sz="1400" kern="0" dirty="0">
                          <a:solidFill>
                            <a:srgbClr val="000000"/>
                          </a:solidFill>
                          <a:latin typeface="Calibri"/>
                          <a:ea typeface="宋体"/>
                          <a:cs typeface="宋体"/>
                        </a:rPr>
                        <a:t>:</a:t>
                      </a:r>
                      <a:r>
                        <a:rPr lang="zh-CN" sz="1400" kern="0" dirty="0">
                          <a:solidFill>
                            <a:srgbClr val="000000"/>
                          </a:solidFill>
                          <a:latin typeface="Calibri"/>
                          <a:ea typeface="宋体"/>
                          <a:cs typeface="宋体"/>
                        </a:rPr>
                        <a:t>元</a:t>
                      </a:r>
                      <a:endParaRPr lang="zh-CN" sz="1400" kern="100" dirty="0">
                        <a:latin typeface="Calibri"/>
                        <a:ea typeface="宋体"/>
                        <a:cs typeface="Times New Roman"/>
                      </a:endParaRPr>
                    </a:p>
                  </a:txBody>
                  <a:tcPr marL="44538" marR="44538" marT="0" marB="0" anchor="ctr">
                    <a:lnL>
                      <a:noFill/>
                    </a:lnL>
                    <a:lnR>
                      <a:noFill/>
                    </a:lnR>
                    <a:lnT>
                      <a:noFill/>
                    </a:lnT>
                    <a:lnB w="12700" cap="flat" cmpd="sng" algn="ctr">
                      <a:solidFill>
                        <a:srgbClr val="000000"/>
                      </a:solidFill>
                      <a:prstDash val="solid"/>
                      <a:round/>
                      <a:headEnd type="none" w="med" len="med"/>
                      <a:tailEnd type="none" w="med" len="med"/>
                    </a:lnB>
                  </a:tcPr>
                </a:tc>
              </a:tr>
              <a:tr h="213348">
                <a:tc>
                  <a:txBody>
                    <a:bodyPr/>
                    <a:lstStyle/>
                    <a:p>
                      <a:pPr algn="ctr">
                        <a:spcAft>
                          <a:spcPts val="0"/>
                        </a:spcAft>
                      </a:pPr>
                      <a:r>
                        <a:rPr lang="zh-CN" sz="1400" kern="0">
                          <a:solidFill>
                            <a:srgbClr val="000000"/>
                          </a:solidFill>
                          <a:latin typeface="Calibri"/>
                          <a:ea typeface="宋体"/>
                          <a:cs typeface="宋体"/>
                        </a:rPr>
                        <a:t>项 目</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dirty="0">
                          <a:solidFill>
                            <a:srgbClr val="000000"/>
                          </a:solidFill>
                          <a:latin typeface="Calibri"/>
                          <a:ea typeface="宋体"/>
                          <a:cs typeface="宋体"/>
                        </a:rPr>
                        <a:t>本期金额</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0" dirty="0">
                          <a:solidFill>
                            <a:srgbClr val="000000"/>
                          </a:solidFill>
                          <a:latin typeface="Calibri"/>
                          <a:ea typeface="宋体"/>
                          <a:cs typeface="宋体"/>
                        </a:rPr>
                        <a:t>本年累计数</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algn="l">
                        <a:spcAft>
                          <a:spcPts val="0"/>
                        </a:spcAft>
                      </a:pPr>
                      <a:r>
                        <a:rPr lang="zh-CN" sz="1400" kern="0">
                          <a:solidFill>
                            <a:srgbClr val="000000"/>
                          </a:solidFill>
                          <a:latin typeface="Calibri"/>
                          <a:ea typeface="宋体"/>
                          <a:cs typeface="宋体"/>
                        </a:rPr>
                        <a:t>一、营业收入</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8,738,893.46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dirty="0" smtClean="0">
                          <a:solidFill>
                            <a:srgbClr val="000000"/>
                          </a:solidFill>
                          <a:latin typeface="宋体"/>
                          <a:ea typeface="宋体"/>
                          <a:cs typeface="宋体"/>
                        </a:rPr>
                        <a:t>75,840,513.44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133350" algn="l">
                        <a:spcAft>
                          <a:spcPts val="0"/>
                        </a:spcAft>
                      </a:pPr>
                      <a:r>
                        <a:rPr lang="zh-CN" sz="1400" kern="0">
                          <a:solidFill>
                            <a:srgbClr val="000000"/>
                          </a:solidFill>
                          <a:latin typeface="Calibri"/>
                          <a:ea typeface="宋体"/>
                          <a:cs typeface="宋体"/>
                        </a:rPr>
                        <a:t>减：营业成本</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7,395,900.31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dirty="0">
                          <a:solidFill>
                            <a:srgbClr val="000000"/>
                          </a:solidFill>
                          <a:latin typeface="宋体"/>
                          <a:ea typeface="宋体"/>
                          <a:cs typeface="宋体"/>
                        </a:rPr>
                        <a:t>61,856,620.79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400050" algn="l">
                        <a:spcAft>
                          <a:spcPts val="0"/>
                        </a:spcAft>
                      </a:pPr>
                      <a:r>
                        <a:rPr lang="zh-CN" sz="1400" kern="0">
                          <a:solidFill>
                            <a:srgbClr val="000000"/>
                          </a:solidFill>
                          <a:latin typeface="Calibri"/>
                          <a:ea typeface="宋体"/>
                          <a:cs typeface="宋体"/>
                        </a:rPr>
                        <a:t>营业税金及附加</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25,628.22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dirty="0">
                          <a:solidFill>
                            <a:srgbClr val="000000"/>
                          </a:solidFill>
                          <a:latin typeface="宋体"/>
                          <a:ea typeface="宋体"/>
                          <a:cs typeface="宋体"/>
                        </a:rPr>
                        <a:t>214,345.13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400050" algn="l">
                        <a:spcAft>
                          <a:spcPts val="0"/>
                        </a:spcAft>
                      </a:pPr>
                      <a:r>
                        <a:rPr lang="zh-CN" sz="1400" kern="0">
                          <a:solidFill>
                            <a:srgbClr val="000000"/>
                          </a:solidFill>
                          <a:latin typeface="Calibri"/>
                          <a:ea typeface="宋体"/>
                          <a:cs typeface="宋体"/>
                        </a:rPr>
                        <a:t>销售费用</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231,830.70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dirty="0">
                          <a:solidFill>
                            <a:srgbClr val="000000"/>
                          </a:solidFill>
                          <a:latin typeface="宋体"/>
                          <a:ea typeface="宋体"/>
                          <a:cs typeface="宋体"/>
                        </a:rPr>
                        <a:t>2,538,947.66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400050" algn="l">
                        <a:spcAft>
                          <a:spcPts val="0"/>
                        </a:spcAft>
                      </a:pPr>
                      <a:r>
                        <a:rPr lang="zh-CN" sz="1400" kern="0">
                          <a:solidFill>
                            <a:srgbClr val="000000"/>
                          </a:solidFill>
                          <a:latin typeface="Calibri"/>
                          <a:ea typeface="宋体"/>
                          <a:cs typeface="宋体"/>
                        </a:rPr>
                        <a:t>管理费用</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185,123.78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1,948,307.96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400050" algn="l">
                        <a:spcAft>
                          <a:spcPts val="0"/>
                        </a:spcAft>
                      </a:pPr>
                      <a:r>
                        <a:rPr lang="zh-CN" sz="1400" kern="0">
                          <a:solidFill>
                            <a:srgbClr val="000000"/>
                          </a:solidFill>
                          <a:latin typeface="Calibri"/>
                          <a:ea typeface="宋体"/>
                          <a:cs typeface="宋体"/>
                        </a:rPr>
                        <a:t>财务费用</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62.33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521.33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400050" algn="l">
                        <a:spcAft>
                          <a:spcPts val="0"/>
                        </a:spcAft>
                      </a:pPr>
                      <a:r>
                        <a:rPr lang="zh-CN" sz="1400" kern="0">
                          <a:solidFill>
                            <a:srgbClr val="000000"/>
                          </a:solidFill>
                          <a:latin typeface="Calibri"/>
                          <a:ea typeface="宋体"/>
                          <a:cs typeface="宋体"/>
                        </a:rPr>
                        <a:t>资产减值损失</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6696">
                <a:tc>
                  <a:txBody>
                    <a:bodyPr/>
                    <a:lstStyle/>
                    <a:p>
                      <a:pPr indent="133350" algn="l">
                        <a:spcAft>
                          <a:spcPts val="0"/>
                        </a:spcAft>
                      </a:pPr>
                      <a:r>
                        <a:rPr lang="zh-CN" sz="1400" kern="0">
                          <a:solidFill>
                            <a:srgbClr val="000000"/>
                          </a:solidFill>
                          <a:latin typeface="Calibri"/>
                          <a:ea typeface="宋体"/>
                          <a:cs typeface="宋体"/>
                        </a:rPr>
                        <a:t>加：公允价值变动收益（损失以“</a:t>
                      </a:r>
                      <a:r>
                        <a:rPr lang="en-US" sz="1400" kern="0">
                          <a:solidFill>
                            <a:srgbClr val="000000"/>
                          </a:solidFill>
                          <a:latin typeface="Calibri"/>
                          <a:ea typeface="宋体"/>
                          <a:cs typeface="宋体"/>
                        </a:rPr>
                        <a:t>-</a:t>
                      </a:r>
                      <a:r>
                        <a:rPr lang="zh-CN" sz="1400" kern="0">
                          <a:solidFill>
                            <a:srgbClr val="000000"/>
                          </a:solidFill>
                          <a:latin typeface="Calibri"/>
                          <a:ea typeface="宋体"/>
                          <a:cs typeface="宋体"/>
                        </a:rPr>
                        <a:t>”号填列）</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400050" algn="l">
                        <a:spcAft>
                          <a:spcPts val="0"/>
                        </a:spcAft>
                      </a:pPr>
                      <a:r>
                        <a:rPr lang="zh-CN" sz="1400" kern="0">
                          <a:solidFill>
                            <a:srgbClr val="000000"/>
                          </a:solidFill>
                          <a:latin typeface="Calibri"/>
                          <a:ea typeface="宋体"/>
                          <a:cs typeface="宋体"/>
                        </a:rPr>
                        <a:t>投资收益（损失以“</a:t>
                      </a:r>
                      <a:r>
                        <a:rPr lang="en-US" sz="1400" kern="0">
                          <a:solidFill>
                            <a:srgbClr val="000000"/>
                          </a:solidFill>
                          <a:latin typeface="Calibri"/>
                          <a:ea typeface="宋体"/>
                          <a:cs typeface="宋体"/>
                        </a:rPr>
                        <a:t>-</a:t>
                      </a:r>
                      <a:r>
                        <a:rPr lang="zh-CN" sz="1400" kern="0">
                          <a:solidFill>
                            <a:srgbClr val="000000"/>
                          </a:solidFill>
                          <a:latin typeface="Calibri"/>
                          <a:ea typeface="宋体"/>
                          <a:cs typeface="宋体"/>
                        </a:rPr>
                        <a:t>”号填列）</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133350" algn="l">
                        <a:spcAft>
                          <a:spcPts val="0"/>
                        </a:spcAft>
                      </a:pPr>
                      <a:r>
                        <a:rPr lang="zh-CN" sz="1400" kern="0">
                          <a:solidFill>
                            <a:srgbClr val="000000"/>
                          </a:solidFill>
                          <a:latin typeface="Calibri"/>
                          <a:ea typeface="宋体"/>
                          <a:cs typeface="宋体"/>
                        </a:rPr>
                        <a:t>其中：对联营企业和合营企业的投资收益</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algn="l">
                        <a:spcAft>
                          <a:spcPts val="0"/>
                        </a:spcAft>
                      </a:pPr>
                      <a:r>
                        <a:rPr lang="zh-CN" sz="1400" kern="0">
                          <a:solidFill>
                            <a:srgbClr val="000000"/>
                          </a:solidFill>
                          <a:latin typeface="Calibri"/>
                          <a:ea typeface="宋体"/>
                          <a:cs typeface="宋体"/>
                        </a:rPr>
                        <a:t>二、营业利润（亏损以“</a:t>
                      </a:r>
                      <a:r>
                        <a:rPr lang="en-US" sz="1400" kern="0">
                          <a:solidFill>
                            <a:srgbClr val="000000"/>
                          </a:solidFill>
                          <a:latin typeface="Calibri"/>
                          <a:ea typeface="宋体"/>
                          <a:cs typeface="宋体"/>
                        </a:rPr>
                        <a:t>-</a:t>
                      </a:r>
                      <a:r>
                        <a:rPr lang="zh-CN" sz="1400" kern="0">
                          <a:solidFill>
                            <a:srgbClr val="000000"/>
                          </a:solidFill>
                          <a:latin typeface="Calibri"/>
                          <a:ea typeface="宋体"/>
                          <a:cs typeface="宋体"/>
                        </a:rPr>
                        <a:t>”号填列）</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900,348.12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dirty="0" smtClean="0">
                          <a:solidFill>
                            <a:srgbClr val="000000"/>
                          </a:solidFill>
                          <a:latin typeface="宋体"/>
                          <a:ea typeface="宋体"/>
                          <a:cs typeface="宋体"/>
                        </a:rPr>
                        <a:t>9,281,770.58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133350" algn="l">
                        <a:spcAft>
                          <a:spcPts val="0"/>
                        </a:spcAft>
                      </a:pPr>
                      <a:r>
                        <a:rPr lang="zh-CN" sz="1400" kern="0">
                          <a:solidFill>
                            <a:srgbClr val="000000"/>
                          </a:solidFill>
                          <a:latin typeface="Calibri"/>
                          <a:ea typeface="宋体"/>
                          <a:cs typeface="宋体"/>
                        </a:rPr>
                        <a:t>加：营业外收入</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133350" algn="l">
                        <a:spcAft>
                          <a:spcPts val="0"/>
                        </a:spcAft>
                      </a:pPr>
                      <a:r>
                        <a:rPr lang="zh-CN" sz="1400" kern="0">
                          <a:solidFill>
                            <a:srgbClr val="000000"/>
                          </a:solidFill>
                          <a:latin typeface="Calibri"/>
                          <a:ea typeface="宋体"/>
                          <a:cs typeface="宋体"/>
                        </a:rPr>
                        <a:t>减：营业外支出</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133350" algn="l">
                        <a:spcAft>
                          <a:spcPts val="0"/>
                        </a:spcAft>
                      </a:pPr>
                      <a:r>
                        <a:rPr lang="zh-CN" sz="1400" kern="0">
                          <a:solidFill>
                            <a:srgbClr val="000000"/>
                          </a:solidFill>
                          <a:latin typeface="Calibri"/>
                          <a:ea typeface="宋体"/>
                          <a:cs typeface="宋体"/>
                        </a:rPr>
                        <a:t>其中：非流动资产处置损失</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algn="l">
                        <a:spcAft>
                          <a:spcPts val="0"/>
                        </a:spcAft>
                      </a:pPr>
                      <a:r>
                        <a:rPr lang="zh-CN" sz="1400" kern="0">
                          <a:solidFill>
                            <a:srgbClr val="000000"/>
                          </a:solidFill>
                          <a:latin typeface="Calibri"/>
                          <a:ea typeface="宋体"/>
                          <a:cs typeface="宋体"/>
                        </a:rPr>
                        <a:t>三、利润总额（亏损总额以“</a:t>
                      </a:r>
                      <a:r>
                        <a:rPr lang="en-US" sz="1400" kern="0">
                          <a:solidFill>
                            <a:srgbClr val="000000"/>
                          </a:solidFill>
                          <a:latin typeface="Calibri"/>
                          <a:ea typeface="宋体"/>
                          <a:cs typeface="宋体"/>
                        </a:rPr>
                        <a:t>-</a:t>
                      </a:r>
                      <a:r>
                        <a:rPr lang="zh-CN" sz="1400" kern="0">
                          <a:solidFill>
                            <a:srgbClr val="000000"/>
                          </a:solidFill>
                          <a:latin typeface="Calibri"/>
                          <a:ea typeface="宋体"/>
                          <a:cs typeface="宋体"/>
                        </a:rPr>
                        <a:t>”号填列）</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900,348.12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zh-CN" sz="1400" kern="0" dirty="0" smtClean="0">
                          <a:solidFill>
                            <a:srgbClr val="000000"/>
                          </a:solidFill>
                          <a:latin typeface="宋体"/>
                          <a:ea typeface="宋体"/>
                          <a:cs typeface="宋体"/>
                        </a:rPr>
                        <a:t>9,281,770.58 </a:t>
                      </a:r>
                      <a:r>
                        <a:rPr lang="en-US" sz="1400" kern="0" dirty="0" smtClean="0">
                          <a:solidFill>
                            <a:srgbClr val="000000"/>
                          </a:solidFill>
                          <a:latin typeface="宋体"/>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indent="266700" algn="l">
                        <a:spcAft>
                          <a:spcPts val="0"/>
                        </a:spcAft>
                      </a:pPr>
                      <a:r>
                        <a:rPr lang="zh-CN" sz="1400" kern="0">
                          <a:solidFill>
                            <a:srgbClr val="000000"/>
                          </a:solidFill>
                          <a:latin typeface="Calibri"/>
                          <a:ea typeface="宋体"/>
                          <a:cs typeface="宋体"/>
                        </a:rPr>
                        <a:t>减：所得税费用</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algn="l">
                        <a:spcAft>
                          <a:spcPts val="0"/>
                        </a:spcAft>
                      </a:pPr>
                      <a:r>
                        <a:rPr lang="zh-CN" sz="1400" kern="0">
                          <a:solidFill>
                            <a:srgbClr val="000000"/>
                          </a:solidFill>
                          <a:latin typeface="Calibri"/>
                          <a:ea typeface="宋体"/>
                          <a:cs typeface="宋体"/>
                        </a:rPr>
                        <a:t>四、净利润（净亏损以“</a:t>
                      </a:r>
                      <a:r>
                        <a:rPr lang="en-US" sz="1400" kern="0">
                          <a:solidFill>
                            <a:srgbClr val="000000"/>
                          </a:solidFill>
                          <a:latin typeface="Calibri"/>
                          <a:ea typeface="宋体"/>
                          <a:cs typeface="宋体"/>
                        </a:rPr>
                        <a:t>-</a:t>
                      </a:r>
                      <a:r>
                        <a:rPr lang="zh-CN" sz="1400" kern="0">
                          <a:solidFill>
                            <a:srgbClr val="000000"/>
                          </a:solidFill>
                          <a:latin typeface="Calibri"/>
                          <a:ea typeface="宋体"/>
                          <a:cs typeface="宋体"/>
                        </a:rPr>
                        <a:t>”号填列）</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en-US" sz="1400" kern="0">
                          <a:solidFill>
                            <a:srgbClr val="000000"/>
                          </a:solidFill>
                          <a:latin typeface="宋体"/>
                          <a:ea typeface="宋体"/>
                          <a:cs typeface="宋体"/>
                        </a:rPr>
                        <a:t>900,348.12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altLang="zh-CN" sz="1400" kern="0" dirty="0" smtClean="0">
                          <a:solidFill>
                            <a:srgbClr val="000000"/>
                          </a:solidFill>
                          <a:latin typeface="宋体"/>
                          <a:ea typeface="宋体"/>
                          <a:cs typeface="宋体"/>
                        </a:rPr>
                        <a:t>9,281,770.58 </a:t>
                      </a:r>
                      <a:r>
                        <a:rPr lang="en-US" sz="1400" kern="0" dirty="0" smtClean="0">
                          <a:solidFill>
                            <a:srgbClr val="000000"/>
                          </a:solidFill>
                          <a:latin typeface="宋体"/>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algn="l">
                        <a:spcAft>
                          <a:spcPts val="0"/>
                        </a:spcAft>
                      </a:pPr>
                      <a:r>
                        <a:rPr lang="zh-CN" sz="1400" kern="0">
                          <a:solidFill>
                            <a:srgbClr val="000000"/>
                          </a:solidFill>
                          <a:latin typeface="Calibri"/>
                          <a:ea typeface="宋体"/>
                          <a:cs typeface="宋体"/>
                        </a:rPr>
                        <a:t>五、每股收益：</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algn="l">
                        <a:spcAft>
                          <a:spcPts val="0"/>
                        </a:spcAft>
                      </a:pPr>
                      <a:r>
                        <a:rPr lang="zh-CN" sz="1400" kern="0">
                          <a:solidFill>
                            <a:srgbClr val="000000"/>
                          </a:solidFill>
                          <a:latin typeface="Calibri"/>
                          <a:ea typeface="宋体"/>
                          <a:cs typeface="宋体"/>
                        </a:rPr>
                        <a:t>（一）基本每股收益</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pPr algn="l">
                        <a:spcAft>
                          <a:spcPts val="0"/>
                        </a:spcAft>
                      </a:pPr>
                      <a:r>
                        <a:rPr lang="zh-CN" sz="1400" kern="0">
                          <a:solidFill>
                            <a:srgbClr val="000000"/>
                          </a:solidFill>
                          <a:latin typeface="Calibri"/>
                          <a:ea typeface="宋体"/>
                          <a:cs typeface="宋体"/>
                        </a:rPr>
                        <a:t>（二）稀释每股收益</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48">
                <a:tc>
                  <a:txBody>
                    <a:bodyPr/>
                    <a:lstStyle/>
                    <a:p>
                      <a:endParaRPr lang="zh-CN" sz="1400" kern="100" dirty="0">
                        <a:latin typeface="Calibri"/>
                      </a:endParaRPr>
                    </a:p>
                  </a:txBody>
                  <a:tcPr marL="44538" marR="4453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zh-CN" sz="1400" kern="100">
                        <a:latin typeface="Calibri"/>
                      </a:endParaRPr>
                    </a:p>
                  </a:txBody>
                  <a:tcPr marL="44538" marR="44538"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zh-CN" sz="1400" kern="100" dirty="0">
                        <a:latin typeface="Calibri"/>
                      </a:endParaRPr>
                    </a:p>
                  </a:txBody>
                  <a:tcPr marL="44538" marR="44538" marT="0" marB="0" anchor="ctr">
                    <a:lnL>
                      <a:noFill/>
                    </a:lnL>
                    <a:lnR>
                      <a:noFill/>
                    </a:lnR>
                    <a:lnT w="12700" cap="flat" cmpd="sng" algn="ctr">
                      <a:solidFill>
                        <a:srgbClr val="000000"/>
                      </a:solidFill>
                      <a:prstDash val="solid"/>
                      <a:round/>
                      <a:headEnd type="none" w="med" len="med"/>
                      <a:tailEnd type="none" w="med" len="med"/>
                    </a:lnT>
                    <a:lnB>
                      <a:noFill/>
                    </a:lnB>
                  </a:tcPr>
                </a:tc>
              </a:tr>
              <a:tr h="213348">
                <a:tc gridSpan="3">
                  <a:txBody>
                    <a:bodyPr/>
                    <a:lstStyle/>
                    <a:p>
                      <a:pPr algn="l">
                        <a:spcAft>
                          <a:spcPts val="0"/>
                        </a:spcAft>
                      </a:pPr>
                      <a:r>
                        <a:rPr lang="zh-CN" sz="1400" kern="0" dirty="0">
                          <a:solidFill>
                            <a:srgbClr val="000000"/>
                          </a:solidFill>
                          <a:latin typeface="Calibri"/>
                          <a:ea typeface="宋体"/>
                          <a:cs typeface="宋体"/>
                        </a:rPr>
                        <a:t>公司负责人：</a:t>
                      </a:r>
                      <a:r>
                        <a:rPr lang="en-US" sz="1400" kern="0" dirty="0">
                          <a:solidFill>
                            <a:srgbClr val="000000"/>
                          </a:solidFill>
                          <a:latin typeface="Calibri"/>
                          <a:ea typeface="宋体"/>
                          <a:cs typeface="宋体"/>
                        </a:rPr>
                        <a:t>                        </a:t>
                      </a:r>
                      <a:r>
                        <a:rPr lang="zh-CN" sz="1400" kern="0" dirty="0">
                          <a:solidFill>
                            <a:srgbClr val="000000"/>
                          </a:solidFill>
                          <a:latin typeface="Calibri"/>
                          <a:ea typeface="宋体"/>
                          <a:cs typeface="宋体"/>
                        </a:rPr>
                        <a:t>财务负责人：</a:t>
                      </a:r>
                      <a:r>
                        <a:rPr lang="en-US" sz="1400" kern="0" dirty="0">
                          <a:solidFill>
                            <a:srgbClr val="000000"/>
                          </a:solidFill>
                          <a:latin typeface="Calibri"/>
                          <a:ea typeface="宋体"/>
                          <a:cs typeface="宋体"/>
                        </a:rPr>
                        <a:t>           </a:t>
                      </a:r>
                      <a:r>
                        <a:rPr lang="zh-CN" sz="1400" kern="0" dirty="0">
                          <a:solidFill>
                            <a:srgbClr val="000000"/>
                          </a:solidFill>
                          <a:latin typeface="Calibri"/>
                          <a:ea typeface="宋体"/>
                          <a:cs typeface="宋体"/>
                        </a:rPr>
                        <a:t>编制人：</a:t>
                      </a:r>
                      <a:r>
                        <a:rPr lang="en-US"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44538" marR="44538" marT="0" marB="0" anchor="ctr">
                    <a:lnL>
                      <a:noFill/>
                    </a:lnL>
                    <a:lnR>
                      <a:noFill/>
                    </a:lnR>
                    <a:lnT>
                      <a:noFill/>
                    </a:lnT>
                    <a:lnB>
                      <a:noFill/>
                    </a:lnB>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4070089511"/>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企业财务状况</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资产负债表</a:t>
            </a:r>
          </a:p>
        </p:txBody>
      </p:sp>
      <p:graphicFrame>
        <p:nvGraphicFramePr>
          <p:cNvPr id="3" name="表格 2"/>
          <p:cNvGraphicFramePr>
            <a:graphicFrameLocks noGrp="1"/>
          </p:cNvGraphicFramePr>
          <p:nvPr>
            <p:extLst>
              <p:ext uri="{D42A27DB-BD31-4B8C-83A1-F6EECF244321}">
                <p14:modId xmlns:p14="http://schemas.microsoft.com/office/powerpoint/2010/main" val="2897237383"/>
              </p:ext>
            </p:extLst>
          </p:nvPr>
        </p:nvGraphicFramePr>
        <p:xfrm>
          <a:off x="533400" y="685800"/>
          <a:ext cx="8077200" cy="6065905"/>
        </p:xfrm>
        <a:graphic>
          <a:graphicData uri="http://schemas.openxmlformats.org/drawingml/2006/table">
            <a:tbl>
              <a:tblPr/>
              <a:tblGrid>
                <a:gridCol w="1346200"/>
                <a:gridCol w="1346200"/>
                <a:gridCol w="1346200"/>
                <a:gridCol w="1346200"/>
                <a:gridCol w="1346200"/>
                <a:gridCol w="1346200"/>
              </a:tblGrid>
              <a:tr h="304864">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0" dirty="0" smtClean="0">
                          <a:solidFill>
                            <a:srgbClr val="000000"/>
                          </a:solidFill>
                          <a:latin typeface="+mn-ea"/>
                          <a:ea typeface="+mn-ea"/>
                          <a:cs typeface="宋体"/>
                        </a:rPr>
                        <a:t>编制单位</a:t>
                      </a:r>
                      <a:r>
                        <a:rPr lang="en-US" altLang="zh-CN" sz="1200" kern="0" dirty="0" smtClean="0">
                          <a:solidFill>
                            <a:srgbClr val="000000"/>
                          </a:solidFill>
                          <a:latin typeface="+mn-ea"/>
                          <a:ea typeface="+mn-ea"/>
                          <a:cs typeface="宋体"/>
                        </a:rPr>
                        <a:t>:</a:t>
                      </a:r>
                      <a:r>
                        <a:rPr lang="zh-CN" altLang="zh-CN" sz="1200" kern="0" dirty="0" smtClean="0">
                          <a:solidFill>
                            <a:srgbClr val="000000"/>
                          </a:solidFill>
                          <a:latin typeface="+mn-ea"/>
                          <a:ea typeface="+mn-ea"/>
                          <a:cs typeface="宋体"/>
                        </a:rPr>
                        <a:t>北京新锐电器有限公司</a:t>
                      </a:r>
                      <a:endParaRPr lang="zh-CN" altLang="zh-CN" sz="1200" kern="100" dirty="0" smtClean="0">
                        <a:latin typeface="+mn-ea"/>
                        <a:ea typeface="+mn-ea"/>
                        <a:cs typeface="Times New Roman"/>
                      </a:endParaRPr>
                    </a:p>
                  </a:txBody>
                  <a:tcPr marL="44538" marR="445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44538" marR="445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dirty="0"/>
                    </a:p>
                  </a:txBody>
                  <a:tcPr marL="44538" marR="445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r">
                        <a:spcAft>
                          <a:spcPts val="0"/>
                        </a:spcAft>
                      </a:pPr>
                      <a:r>
                        <a:rPr lang="en-US" sz="1200" kern="0" dirty="0">
                          <a:solidFill>
                            <a:srgbClr val="000000"/>
                          </a:solidFill>
                          <a:latin typeface="+mn-ea"/>
                          <a:ea typeface="+mn-ea"/>
                          <a:cs typeface="宋体"/>
                        </a:rPr>
                        <a:t>2012</a:t>
                      </a:r>
                      <a:r>
                        <a:rPr lang="zh-CN" sz="1200" kern="0" dirty="0">
                          <a:solidFill>
                            <a:srgbClr val="000000"/>
                          </a:solidFill>
                          <a:latin typeface="+mn-ea"/>
                          <a:ea typeface="+mn-ea"/>
                          <a:cs typeface="宋体"/>
                        </a:rPr>
                        <a:t>年</a:t>
                      </a:r>
                      <a:r>
                        <a:rPr lang="en-US" sz="1200" kern="0" dirty="0" smtClean="0">
                          <a:solidFill>
                            <a:srgbClr val="000000"/>
                          </a:solidFill>
                          <a:latin typeface="+mn-ea"/>
                          <a:ea typeface="+mn-ea"/>
                          <a:cs typeface="宋体"/>
                        </a:rPr>
                        <a:t>8</a:t>
                      </a:r>
                      <a:r>
                        <a:rPr lang="zh-CN" altLang="en-US" sz="1200" kern="0" dirty="0" smtClean="0">
                          <a:solidFill>
                            <a:srgbClr val="000000"/>
                          </a:solidFill>
                          <a:latin typeface="+mn-ea"/>
                          <a:ea typeface="+mn-ea"/>
                          <a:cs typeface="宋体"/>
                        </a:rPr>
                        <a:t>月</a:t>
                      </a:r>
                      <a:r>
                        <a:rPr lang="en-US" altLang="zh-CN" sz="1200" kern="0" dirty="0" smtClean="0">
                          <a:solidFill>
                            <a:srgbClr val="000000"/>
                          </a:solidFill>
                          <a:latin typeface="+mn-ea"/>
                          <a:ea typeface="+mn-ea"/>
                          <a:cs typeface="宋体"/>
                        </a:rPr>
                        <a:t>31</a:t>
                      </a:r>
                      <a:r>
                        <a:rPr lang="zh-CN" altLang="en-US" sz="1200" kern="0" dirty="0" smtClean="0">
                          <a:solidFill>
                            <a:srgbClr val="000000"/>
                          </a:solidFill>
                          <a:latin typeface="+mn-ea"/>
                          <a:ea typeface="+mn-ea"/>
                          <a:cs typeface="宋体"/>
                        </a:rPr>
                        <a:t>日</a:t>
                      </a:r>
                      <a:endParaRPr lang="zh-CN" sz="1200" kern="100" dirty="0">
                        <a:latin typeface="+mn-ea"/>
                        <a:ea typeface="+mn-ea"/>
                        <a:cs typeface="Times New Roman"/>
                      </a:endParaRPr>
                    </a:p>
                  </a:txBody>
                  <a:tcPr marL="44538" marR="445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r">
                        <a:spcAft>
                          <a:spcPts val="0"/>
                        </a:spcAft>
                      </a:pPr>
                      <a:endParaRPr lang="zh-CN" sz="1200" kern="100" dirty="0">
                        <a:latin typeface="+mn-ea"/>
                        <a:ea typeface="+mn-ea"/>
                        <a:cs typeface="Times New Roman"/>
                      </a:endParaRPr>
                    </a:p>
                  </a:txBody>
                  <a:tcPr marL="44538" marR="445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spcAft>
                          <a:spcPts val="0"/>
                        </a:spcAft>
                      </a:pPr>
                      <a:r>
                        <a:rPr lang="zh-CN" sz="1200" kern="0" dirty="0">
                          <a:solidFill>
                            <a:srgbClr val="000000"/>
                          </a:solidFill>
                          <a:latin typeface="+mn-ea"/>
                          <a:ea typeface="+mn-ea"/>
                          <a:cs typeface="宋体"/>
                        </a:rPr>
                        <a:t>单位</a:t>
                      </a:r>
                      <a:r>
                        <a:rPr lang="en-US" sz="1200" kern="0" dirty="0">
                          <a:solidFill>
                            <a:srgbClr val="000000"/>
                          </a:solidFill>
                          <a:latin typeface="+mn-ea"/>
                          <a:ea typeface="+mn-ea"/>
                          <a:cs typeface="宋体"/>
                        </a:rPr>
                        <a:t>:</a:t>
                      </a:r>
                      <a:r>
                        <a:rPr lang="zh-CN" sz="1200" kern="0" dirty="0">
                          <a:solidFill>
                            <a:srgbClr val="000000"/>
                          </a:solidFill>
                          <a:latin typeface="+mn-ea"/>
                          <a:ea typeface="+mn-ea"/>
                          <a:cs typeface="宋体"/>
                        </a:rPr>
                        <a:t>元</a:t>
                      </a:r>
                      <a:endParaRPr lang="zh-CN" sz="1200" kern="100" dirty="0">
                        <a:latin typeface="+mn-ea"/>
                        <a:ea typeface="+mn-ea"/>
                        <a:cs typeface="Times New Roman"/>
                      </a:endParaRPr>
                    </a:p>
                  </a:txBody>
                  <a:tcPr marL="44538" marR="4453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0115">
                <a:tc>
                  <a:txBody>
                    <a:bodyPr/>
                    <a:lstStyle/>
                    <a:p>
                      <a:pPr algn="ctr">
                        <a:lnSpc>
                          <a:spcPct val="150000"/>
                        </a:lnSpc>
                        <a:spcAft>
                          <a:spcPts val="0"/>
                        </a:spcAft>
                      </a:pPr>
                      <a:r>
                        <a:rPr lang="zh-CN" sz="1400" kern="0" dirty="0">
                          <a:solidFill>
                            <a:srgbClr val="000000"/>
                          </a:solidFill>
                          <a:latin typeface="+mn-ea"/>
                          <a:ea typeface="+mn-ea"/>
                          <a:cs typeface="宋体"/>
                        </a:rPr>
                        <a:t>资 产</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0">
                          <a:solidFill>
                            <a:srgbClr val="000000"/>
                          </a:solidFill>
                          <a:latin typeface="+mn-ea"/>
                          <a:ea typeface="+mn-ea"/>
                          <a:cs typeface="宋体"/>
                        </a:rPr>
                        <a:t>期末余额</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0">
                          <a:solidFill>
                            <a:srgbClr val="000000"/>
                          </a:solidFill>
                          <a:latin typeface="+mn-ea"/>
                          <a:ea typeface="+mn-ea"/>
                          <a:cs typeface="宋体"/>
                        </a:rPr>
                        <a:t>年初余额</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0" dirty="0">
                          <a:solidFill>
                            <a:srgbClr val="000000"/>
                          </a:solidFill>
                          <a:latin typeface="+mn-ea"/>
                          <a:ea typeface="+mn-ea"/>
                          <a:cs typeface="宋体"/>
                        </a:rPr>
                        <a:t>负债和所有者权益（或股东权益）</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0" dirty="0">
                          <a:solidFill>
                            <a:srgbClr val="000000"/>
                          </a:solidFill>
                          <a:latin typeface="+mn-ea"/>
                          <a:ea typeface="+mn-ea"/>
                          <a:cs typeface="宋体"/>
                        </a:rPr>
                        <a:t>期末余额</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0" dirty="0">
                          <a:solidFill>
                            <a:srgbClr val="000000"/>
                          </a:solidFill>
                          <a:latin typeface="+mn-ea"/>
                          <a:ea typeface="+mn-ea"/>
                          <a:cs typeface="宋体"/>
                        </a:rPr>
                        <a:t>年初余额</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流动资产：</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dirty="0">
                          <a:solidFill>
                            <a:srgbClr val="000000"/>
                          </a:solidFill>
                          <a:latin typeface="+mn-ea"/>
                          <a:ea typeface="+mn-ea"/>
                          <a:cs typeface="宋体"/>
                        </a:rPr>
                        <a:t>流动负债：</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货币资金</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6,580,597.00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2,512,064.00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dirty="0">
                          <a:solidFill>
                            <a:srgbClr val="000000"/>
                          </a:solidFill>
                          <a:latin typeface="+mn-ea"/>
                          <a:ea typeface="+mn-ea"/>
                          <a:cs typeface="宋体"/>
                        </a:rPr>
                        <a:t>短期借款</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5,000,000.00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交易性金融资产</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交易性金融负债</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应收票据</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应付票据</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应收账款</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863,044.00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954,122.00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应付账款</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862,570.00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1,736,860.04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预付款项</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预收款项</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应收利息</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应付职工薪酬</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978,238.77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896,235.60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应收股利</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应交税费</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360,121.63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312,211.26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其他应收款</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应付利息</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a:solidFill>
                            <a:srgbClr val="000000"/>
                          </a:solidFill>
                          <a:latin typeface="+mn-ea"/>
                          <a:ea typeface="+mn-ea"/>
                          <a:cs typeface="宋体"/>
                        </a:rPr>
                        <a:t>存货</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4,026,496.73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3,768,113.21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应付股利</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0115">
                <a:tc>
                  <a:txBody>
                    <a:bodyPr/>
                    <a:lstStyle/>
                    <a:p>
                      <a:pPr algn="l">
                        <a:lnSpc>
                          <a:spcPct val="150000"/>
                        </a:lnSpc>
                        <a:spcAft>
                          <a:spcPts val="0"/>
                        </a:spcAft>
                      </a:pPr>
                      <a:r>
                        <a:rPr lang="zh-CN" sz="1400" kern="0">
                          <a:solidFill>
                            <a:srgbClr val="000000"/>
                          </a:solidFill>
                          <a:latin typeface="+mn-ea"/>
                          <a:ea typeface="+mn-ea"/>
                          <a:cs typeface="宋体"/>
                        </a:rPr>
                        <a:t>一年内到期的非流动资产</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其他应付款</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0115">
                <a:tc>
                  <a:txBody>
                    <a:bodyPr/>
                    <a:lstStyle/>
                    <a:p>
                      <a:pPr algn="l">
                        <a:lnSpc>
                          <a:spcPct val="150000"/>
                        </a:lnSpc>
                        <a:spcAft>
                          <a:spcPts val="0"/>
                        </a:spcAft>
                      </a:pPr>
                      <a:r>
                        <a:rPr lang="zh-CN" sz="1400" kern="0">
                          <a:solidFill>
                            <a:srgbClr val="000000"/>
                          </a:solidFill>
                          <a:latin typeface="+mn-ea"/>
                          <a:ea typeface="+mn-ea"/>
                          <a:cs typeface="宋体"/>
                        </a:rPr>
                        <a:t>其他流动资产</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一年内到期的非流动负债</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endParaRPr lang="zh-CN" altLang="en-US" sz="1400">
                        <a:latin typeface="+mn-ea"/>
                        <a:ea typeface="+mn-ea"/>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sz="1400">
                        <a:latin typeface="+mn-ea"/>
                        <a:ea typeface="+mn-ea"/>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sz="1400" dirty="0">
                        <a:latin typeface="+mn-ea"/>
                        <a:ea typeface="+mn-ea"/>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其他流动负债</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58">
                <a:tc>
                  <a:txBody>
                    <a:bodyPr/>
                    <a:lstStyle/>
                    <a:p>
                      <a:pPr algn="l">
                        <a:lnSpc>
                          <a:spcPct val="150000"/>
                        </a:lnSpc>
                        <a:spcAft>
                          <a:spcPts val="0"/>
                        </a:spcAft>
                      </a:pPr>
                      <a:r>
                        <a:rPr lang="zh-CN" sz="1400" kern="0" dirty="0">
                          <a:solidFill>
                            <a:srgbClr val="000000"/>
                          </a:solidFill>
                          <a:latin typeface="+mn-ea"/>
                          <a:ea typeface="+mn-ea"/>
                          <a:cs typeface="宋体"/>
                        </a:rPr>
                        <a:t>流动资产合计</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11,470,137.73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7,234,299.21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流动负债合计</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2,200,930.40 </a:t>
                      </a:r>
                      <a:endParaRPr lang="zh-CN" sz="1400" kern="10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7,945,306.90 </a:t>
                      </a:r>
                      <a:endParaRPr lang="zh-CN" sz="1400" kern="100" dirty="0">
                        <a:latin typeface="+mn-ea"/>
                        <a:ea typeface="+mn-ea"/>
                        <a:cs typeface="Times New Roman"/>
                      </a:endParaRPr>
                    </a:p>
                  </a:txBody>
                  <a:tcPr marL="25827" marR="258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17719942"/>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企业财务状况</a:t>
            </a:r>
            <a:r>
              <a:rPr lang="en-US" altLang="zh-CN" sz="3200" b="1">
                <a:solidFill>
                  <a:srgbClr val="C00000"/>
                </a:solidFill>
                <a:latin typeface="微软雅黑" pitchFamily="34" charset="-122"/>
                <a:ea typeface="微软雅黑" pitchFamily="34" charset="-122"/>
              </a:rPr>
              <a:t>-</a:t>
            </a:r>
            <a:r>
              <a:rPr lang="zh-CN" altLang="en-US" sz="3200" b="1">
                <a:solidFill>
                  <a:srgbClr val="C00000"/>
                </a:solidFill>
                <a:latin typeface="微软雅黑" pitchFamily="34" charset="-122"/>
                <a:ea typeface="微软雅黑" pitchFamily="34" charset="-122"/>
              </a:rPr>
              <a:t>资产负债表</a:t>
            </a:r>
          </a:p>
        </p:txBody>
      </p:sp>
      <p:graphicFrame>
        <p:nvGraphicFramePr>
          <p:cNvPr id="4" name="表格 3"/>
          <p:cNvGraphicFramePr>
            <a:graphicFrameLocks noGrp="1"/>
          </p:cNvGraphicFramePr>
          <p:nvPr/>
        </p:nvGraphicFramePr>
        <p:xfrm>
          <a:off x="457200" y="685800"/>
          <a:ext cx="8229600" cy="6080760"/>
        </p:xfrm>
        <a:graphic>
          <a:graphicData uri="http://schemas.openxmlformats.org/drawingml/2006/table">
            <a:tbl>
              <a:tblPr/>
              <a:tblGrid>
                <a:gridCol w="1371600"/>
                <a:gridCol w="1371600"/>
                <a:gridCol w="1371600"/>
                <a:gridCol w="1371600"/>
                <a:gridCol w="1371600"/>
                <a:gridCol w="1371600"/>
              </a:tblGrid>
              <a:tr h="320007">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zh-CN" sz="1400" kern="0" dirty="0" smtClean="0">
                          <a:solidFill>
                            <a:srgbClr val="000000"/>
                          </a:solidFill>
                          <a:latin typeface="+mn-ea"/>
                          <a:ea typeface="+mn-ea"/>
                          <a:cs typeface="宋体"/>
                        </a:rPr>
                        <a:t>非流动资产：</a:t>
                      </a:r>
                      <a:endParaRPr lang="zh-CN" altLang="zh-CN" sz="1400" kern="100" dirty="0" smtClean="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非流动负债：</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07">
                <a:tc>
                  <a:txBody>
                    <a:bodyPr/>
                    <a:lstStyle/>
                    <a:p>
                      <a:pPr algn="l">
                        <a:lnSpc>
                          <a:spcPct val="150000"/>
                        </a:lnSpc>
                        <a:spcAft>
                          <a:spcPts val="0"/>
                        </a:spcAft>
                      </a:pPr>
                      <a:r>
                        <a:rPr lang="zh-CN" sz="1400" kern="0">
                          <a:solidFill>
                            <a:srgbClr val="000000"/>
                          </a:solidFill>
                          <a:latin typeface="+mn-ea"/>
                          <a:ea typeface="+mn-ea"/>
                          <a:cs typeface="宋体"/>
                        </a:rPr>
                        <a:t>持有至到期投资</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长期借款</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1,000,000.00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1,000,000.00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07">
                <a:tc>
                  <a:txBody>
                    <a:bodyPr/>
                    <a:lstStyle/>
                    <a:p>
                      <a:pPr algn="l">
                        <a:lnSpc>
                          <a:spcPct val="150000"/>
                        </a:lnSpc>
                        <a:spcAft>
                          <a:spcPts val="0"/>
                        </a:spcAft>
                      </a:pPr>
                      <a:r>
                        <a:rPr lang="zh-CN" sz="1400" kern="0" dirty="0">
                          <a:solidFill>
                            <a:srgbClr val="000000"/>
                          </a:solidFill>
                          <a:latin typeface="+mn-ea"/>
                          <a:ea typeface="+mn-ea"/>
                          <a:cs typeface="宋体"/>
                        </a:rPr>
                        <a:t>固定资产</a:t>
                      </a:r>
                      <a:endParaRPr lang="zh-CN" sz="1400" kern="100" dirty="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13,115,444.44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13,719,222.22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预计负债</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07">
                <a:tc>
                  <a:txBody>
                    <a:bodyPr/>
                    <a:lstStyle/>
                    <a:p>
                      <a:pPr algn="l">
                        <a:lnSpc>
                          <a:spcPct val="150000"/>
                        </a:lnSpc>
                        <a:spcAft>
                          <a:spcPts val="0"/>
                        </a:spcAft>
                      </a:pPr>
                      <a:r>
                        <a:rPr lang="zh-CN" sz="1400" kern="0" dirty="0">
                          <a:solidFill>
                            <a:srgbClr val="000000"/>
                          </a:solidFill>
                          <a:latin typeface="+mn-ea"/>
                          <a:ea typeface="+mn-ea"/>
                          <a:cs typeface="宋体"/>
                        </a:rPr>
                        <a:t>固定资产清理</a:t>
                      </a:r>
                      <a:endParaRPr lang="zh-CN" sz="1400" kern="100" dirty="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非流动负债合计</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1,000,000.00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1,000,000.00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07">
                <a:tc>
                  <a:txBody>
                    <a:bodyPr/>
                    <a:lstStyle/>
                    <a:p>
                      <a:pPr algn="l">
                        <a:lnSpc>
                          <a:spcPct val="150000"/>
                        </a:lnSpc>
                        <a:spcAft>
                          <a:spcPts val="0"/>
                        </a:spcAft>
                      </a:pPr>
                      <a:r>
                        <a:rPr lang="zh-CN" sz="1400" kern="0">
                          <a:solidFill>
                            <a:srgbClr val="000000"/>
                          </a:solidFill>
                          <a:latin typeface="+mn-ea"/>
                          <a:ea typeface="+mn-ea"/>
                          <a:cs typeface="宋体"/>
                        </a:rPr>
                        <a:t>生产性生物资产</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负债合计</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3,200,930.40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8,945,306.90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0013">
                <a:tc>
                  <a:txBody>
                    <a:bodyPr/>
                    <a:lstStyle/>
                    <a:p>
                      <a:pPr algn="l">
                        <a:lnSpc>
                          <a:spcPct val="150000"/>
                        </a:lnSpc>
                        <a:spcAft>
                          <a:spcPts val="0"/>
                        </a:spcAft>
                      </a:pPr>
                      <a:r>
                        <a:rPr lang="zh-CN" sz="1400" kern="0">
                          <a:solidFill>
                            <a:srgbClr val="000000"/>
                          </a:solidFill>
                          <a:latin typeface="+mn-ea"/>
                          <a:ea typeface="+mn-ea"/>
                          <a:cs typeface="宋体"/>
                        </a:rPr>
                        <a:t>油气资产</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所有者权益（或股东权益）：</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0013">
                <a:tc>
                  <a:txBody>
                    <a:bodyPr/>
                    <a:lstStyle/>
                    <a:p>
                      <a:pPr algn="l">
                        <a:lnSpc>
                          <a:spcPct val="150000"/>
                        </a:lnSpc>
                        <a:spcAft>
                          <a:spcPts val="0"/>
                        </a:spcAft>
                      </a:pPr>
                      <a:r>
                        <a:rPr lang="zh-CN" sz="1400" kern="0">
                          <a:solidFill>
                            <a:srgbClr val="000000"/>
                          </a:solidFill>
                          <a:latin typeface="+mn-ea"/>
                          <a:ea typeface="+mn-ea"/>
                          <a:cs typeface="宋体"/>
                        </a:rPr>
                        <a:t>无形资产</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804,666.67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899,333.33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实收资本（或股本）</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10,000,000.00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10,000,000.00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07">
                <a:tc>
                  <a:txBody>
                    <a:bodyPr/>
                    <a:lstStyle/>
                    <a:p>
                      <a:pPr algn="l">
                        <a:lnSpc>
                          <a:spcPct val="150000"/>
                        </a:lnSpc>
                        <a:spcAft>
                          <a:spcPts val="0"/>
                        </a:spcAft>
                      </a:pPr>
                      <a:r>
                        <a:rPr lang="zh-CN" sz="1400" kern="0">
                          <a:solidFill>
                            <a:srgbClr val="000000"/>
                          </a:solidFill>
                          <a:latin typeface="+mn-ea"/>
                          <a:ea typeface="+mn-ea"/>
                          <a:cs typeface="宋体"/>
                        </a:rPr>
                        <a:t>开发支出</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资本公积</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07">
                <a:tc>
                  <a:txBody>
                    <a:bodyPr/>
                    <a:lstStyle/>
                    <a:p>
                      <a:pPr algn="l">
                        <a:lnSpc>
                          <a:spcPct val="150000"/>
                        </a:lnSpc>
                        <a:spcAft>
                          <a:spcPts val="0"/>
                        </a:spcAft>
                      </a:pPr>
                      <a:r>
                        <a:rPr lang="zh-CN" sz="1400" kern="0">
                          <a:solidFill>
                            <a:srgbClr val="000000"/>
                          </a:solidFill>
                          <a:latin typeface="+mn-ea"/>
                          <a:ea typeface="+mn-ea"/>
                          <a:cs typeface="宋体"/>
                        </a:rPr>
                        <a:t>商誉</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减：库存股</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07">
                <a:tc>
                  <a:txBody>
                    <a:bodyPr/>
                    <a:lstStyle/>
                    <a:p>
                      <a:pPr algn="l">
                        <a:lnSpc>
                          <a:spcPct val="150000"/>
                        </a:lnSpc>
                        <a:spcAft>
                          <a:spcPts val="0"/>
                        </a:spcAft>
                      </a:pPr>
                      <a:r>
                        <a:rPr lang="zh-CN" sz="1400" kern="0">
                          <a:solidFill>
                            <a:srgbClr val="000000"/>
                          </a:solidFill>
                          <a:latin typeface="+mn-ea"/>
                          <a:ea typeface="+mn-ea"/>
                          <a:cs typeface="宋体"/>
                        </a:rPr>
                        <a:t>长期待摊费用</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盈余公积</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dirty="0">
                          <a:solidFill>
                            <a:srgbClr val="000000"/>
                          </a:solidFill>
                          <a:latin typeface="+mn-ea"/>
                          <a:ea typeface="+mn-ea"/>
                          <a:cs typeface="宋体"/>
                        </a:rPr>
                        <a:t>　</a:t>
                      </a:r>
                      <a:endParaRPr lang="zh-CN" sz="1400" kern="100" dirty="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07">
                <a:tc>
                  <a:txBody>
                    <a:bodyPr/>
                    <a:lstStyle/>
                    <a:p>
                      <a:pPr algn="l">
                        <a:lnSpc>
                          <a:spcPct val="150000"/>
                        </a:lnSpc>
                        <a:spcAft>
                          <a:spcPts val="0"/>
                        </a:spcAft>
                      </a:pPr>
                      <a:r>
                        <a:rPr lang="zh-CN" sz="1400" kern="0">
                          <a:solidFill>
                            <a:srgbClr val="000000"/>
                          </a:solidFill>
                          <a:latin typeface="+mn-ea"/>
                          <a:ea typeface="+mn-ea"/>
                          <a:cs typeface="宋体"/>
                        </a:rPr>
                        <a:t>递延所得税资产</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未分配利润</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12,189,318.44 </a:t>
                      </a:r>
                      <a:endParaRPr lang="zh-CN" sz="1400" kern="100" dirty="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2,907,547.86 </a:t>
                      </a:r>
                      <a:endParaRPr lang="zh-CN" sz="1400" kern="100" dirty="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0013">
                <a:tc>
                  <a:txBody>
                    <a:bodyPr/>
                    <a:lstStyle/>
                    <a:p>
                      <a:pPr algn="l">
                        <a:lnSpc>
                          <a:spcPct val="150000"/>
                        </a:lnSpc>
                        <a:spcAft>
                          <a:spcPts val="0"/>
                        </a:spcAft>
                      </a:pPr>
                      <a:r>
                        <a:rPr lang="zh-CN" sz="1400" kern="0">
                          <a:solidFill>
                            <a:srgbClr val="000000"/>
                          </a:solidFill>
                          <a:latin typeface="+mn-ea"/>
                          <a:ea typeface="+mn-ea"/>
                          <a:cs typeface="宋体"/>
                        </a:rPr>
                        <a:t>其他非流动资产</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所有者权益（或股东权益）合计</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22,189,318.44 </a:t>
                      </a:r>
                      <a:endParaRPr lang="zh-CN" sz="1400" kern="100" dirty="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12,907,547.86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0007">
                <a:tc>
                  <a:txBody>
                    <a:bodyPr/>
                    <a:lstStyle/>
                    <a:p>
                      <a:pPr algn="l">
                        <a:lnSpc>
                          <a:spcPct val="150000"/>
                        </a:lnSpc>
                        <a:spcAft>
                          <a:spcPts val="0"/>
                        </a:spcAft>
                      </a:pPr>
                      <a:r>
                        <a:rPr lang="zh-CN" sz="1400" kern="0">
                          <a:solidFill>
                            <a:srgbClr val="000000"/>
                          </a:solidFill>
                          <a:latin typeface="+mn-ea"/>
                          <a:ea typeface="+mn-ea"/>
                          <a:cs typeface="宋体"/>
                        </a:rPr>
                        <a:t>非流动资产合计</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13,920,111.11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14,618,555.56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zh-CN" sz="1400" kern="0">
                          <a:solidFill>
                            <a:srgbClr val="000000"/>
                          </a:solidFill>
                          <a:latin typeface="+mn-ea"/>
                          <a:ea typeface="+mn-ea"/>
                          <a:cs typeface="宋体"/>
                        </a:rPr>
                        <a:t>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0020">
                <a:tc>
                  <a:txBody>
                    <a:bodyPr/>
                    <a:lstStyle/>
                    <a:p>
                      <a:pPr algn="l">
                        <a:lnSpc>
                          <a:spcPct val="150000"/>
                        </a:lnSpc>
                        <a:spcAft>
                          <a:spcPts val="0"/>
                        </a:spcAft>
                      </a:pPr>
                      <a:r>
                        <a:rPr lang="zh-CN" sz="1400" kern="0">
                          <a:solidFill>
                            <a:srgbClr val="000000"/>
                          </a:solidFill>
                          <a:latin typeface="+mn-ea"/>
                          <a:ea typeface="+mn-ea"/>
                          <a:cs typeface="宋体"/>
                        </a:rPr>
                        <a:t>资产总计</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25,390,248.84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21,852,854.77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400" kern="0">
                          <a:solidFill>
                            <a:srgbClr val="000000"/>
                          </a:solidFill>
                          <a:latin typeface="+mn-ea"/>
                          <a:ea typeface="+mn-ea"/>
                          <a:cs typeface="宋体"/>
                        </a:rPr>
                        <a:t>负债和所有者权益（或股东权益）总计</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a:solidFill>
                            <a:srgbClr val="000000"/>
                          </a:solidFill>
                          <a:latin typeface="+mn-ea"/>
                          <a:ea typeface="+mn-ea"/>
                          <a:cs typeface="宋体"/>
                        </a:rPr>
                        <a:t>25,390,248.84 </a:t>
                      </a:r>
                      <a:endParaRPr lang="zh-CN" sz="1400" kern="10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r>
                        <a:rPr lang="en-US" sz="1400" kern="0" dirty="0">
                          <a:solidFill>
                            <a:srgbClr val="000000"/>
                          </a:solidFill>
                          <a:latin typeface="+mn-ea"/>
                          <a:ea typeface="+mn-ea"/>
                          <a:cs typeface="宋体"/>
                        </a:rPr>
                        <a:t>21,852,854.77 </a:t>
                      </a:r>
                      <a:endParaRPr lang="zh-CN" sz="1400" kern="100" dirty="0">
                        <a:latin typeface="+mn-ea"/>
                        <a:ea typeface="+mn-ea"/>
                        <a:cs typeface="Times New Roman"/>
                      </a:endParaRPr>
                    </a:p>
                  </a:txBody>
                  <a:tcPr marL="44606" marR="446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05545702"/>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企业在册人员信息</a:t>
            </a:r>
          </a:p>
        </p:txBody>
      </p:sp>
      <p:graphicFrame>
        <p:nvGraphicFramePr>
          <p:cNvPr id="3" name="表格 2"/>
          <p:cNvGraphicFramePr>
            <a:graphicFrameLocks noGrp="1"/>
          </p:cNvGraphicFramePr>
          <p:nvPr/>
        </p:nvGraphicFramePr>
        <p:xfrm>
          <a:off x="1524000" y="1397000"/>
          <a:ext cx="6096000" cy="4079878"/>
        </p:xfrm>
        <a:graphic>
          <a:graphicData uri="http://schemas.openxmlformats.org/drawingml/2006/table">
            <a:tbl>
              <a:tblPr firstRow="1" bandRow="1">
                <a:tableStyleId>{5C22544A-7EE6-4342-B048-85BDC9FD1C3A}</a:tableStyleId>
              </a:tblPr>
              <a:tblGrid>
                <a:gridCol w="3048000"/>
                <a:gridCol w="3048000"/>
              </a:tblGrid>
              <a:tr h="370898">
                <a:tc>
                  <a:txBody>
                    <a:bodyPr/>
                    <a:lstStyle/>
                    <a:p>
                      <a:pPr algn="ctr"/>
                      <a:r>
                        <a:rPr lang="zh-CN" altLang="en-US" sz="1800" dirty="0" smtClean="0"/>
                        <a:t>部门</a:t>
                      </a:r>
                      <a:endParaRPr lang="zh-CN" altLang="en-US" sz="1800" dirty="0"/>
                    </a:p>
                  </a:txBody>
                  <a:tcPr marT="45727" marB="45727"/>
                </a:tc>
                <a:tc>
                  <a:txBody>
                    <a:bodyPr/>
                    <a:lstStyle/>
                    <a:p>
                      <a:pPr algn="ctr"/>
                      <a:r>
                        <a:rPr lang="zh-CN" altLang="en-US" sz="1800" dirty="0" smtClean="0"/>
                        <a:t>人员编制</a:t>
                      </a:r>
                      <a:endParaRPr lang="zh-CN" altLang="en-US" sz="1800" dirty="0"/>
                    </a:p>
                  </a:txBody>
                  <a:tcPr marT="45727" marB="45727"/>
                </a:tc>
              </a:tr>
              <a:tr h="370898">
                <a:tc>
                  <a:txBody>
                    <a:bodyPr/>
                    <a:lstStyle/>
                    <a:p>
                      <a:r>
                        <a:rPr lang="zh-CN" altLang="en-US" sz="1800" dirty="0" smtClean="0"/>
                        <a:t>企业管理部</a:t>
                      </a:r>
                      <a:endParaRPr lang="zh-CN" altLang="en-US" sz="1800" dirty="0"/>
                    </a:p>
                  </a:txBody>
                  <a:tcPr marT="45727" marB="45727"/>
                </a:tc>
                <a:tc>
                  <a:txBody>
                    <a:bodyPr/>
                    <a:lstStyle/>
                    <a:p>
                      <a:r>
                        <a:rPr lang="en-US" altLang="zh-CN" sz="1800" dirty="0" smtClean="0"/>
                        <a:t>2</a:t>
                      </a:r>
                      <a:endParaRPr lang="zh-CN" altLang="en-US" sz="1800" dirty="0"/>
                    </a:p>
                  </a:txBody>
                  <a:tcPr marT="45727" marB="45727"/>
                </a:tc>
              </a:tr>
              <a:tr h="370898">
                <a:tc>
                  <a:txBody>
                    <a:bodyPr/>
                    <a:lstStyle/>
                    <a:p>
                      <a:r>
                        <a:rPr lang="zh-CN" altLang="en-US" sz="1800" dirty="0" smtClean="0"/>
                        <a:t>营销部</a:t>
                      </a:r>
                      <a:endParaRPr lang="zh-CN" altLang="en-US" sz="1800" dirty="0"/>
                    </a:p>
                  </a:txBody>
                  <a:tcPr marT="45727" marB="45727"/>
                </a:tc>
                <a:tc>
                  <a:txBody>
                    <a:bodyPr/>
                    <a:lstStyle/>
                    <a:p>
                      <a:r>
                        <a:rPr lang="en-US" altLang="zh-CN" sz="1800" dirty="0" smtClean="0"/>
                        <a:t>3</a:t>
                      </a:r>
                      <a:endParaRPr lang="zh-CN" altLang="en-US" sz="1800" dirty="0"/>
                    </a:p>
                  </a:txBody>
                  <a:tcPr marT="45727" marB="45727"/>
                </a:tc>
              </a:tr>
              <a:tr h="370898">
                <a:tc>
                  <a:txBody>
                    <a:bodyPr/>
                    <a:lstStyle/>
                    <a:p>
                      <a:r>
                        <a:rPr lang="zh-CN" altLang="en-US" sz="1800" dirty="0" smtClean="0"/>
                        <a:t>仓储部</a:t>
                      </a:r>
                      <a:endParaRPr lang="zh-CN" altLang="en-US" sz="1800" dirty="0"/>
                    </a:p>
                  </a:txBody>
                  <a:tcPr marT="45727" marB="45727"/>
                </a:tc>
                <a:tc>
                  <a:txBody>
                    <a:bodyPr/>
                    <a:lstStyle/>
                    <a:p>
                      <a:r>
                        <a:rPr lang="en-US" altLang="zh-CN" sz="1800" dirty="0" smtClean="0"/>
                        <a:t>2</a:t>
                      </a:r>
                      <a:endParaRPr lang="zh-CN" altLang="en-US" sz="1800" dirty="0"/>
                    </a:p>
                  </a:txBody>
                  <a:tcPr marT="45727" marB="45727"/>
                </a:tc>
              </a:tr>
              <a:tr h="370898">
                <a:tc>
                  <a:txBody>
                    <a:bodyPr/>
                    <a:lstStyle/>
                    <a:p>
                      <a:r>
                        <a:rPr lang="zh-CN" altLang="en-US" sz="1800" dirty="0" smtClean="0"/>
                        <a:t>采购部</a:t>
                      </a:r>
                      <a:endParaRPr lang="zh-CN" altLang="en-US" sz="1800" dirty="0"/>
                    </a:p>
                  </a:txBody>
                  <a:tcPr marT="45727" marB="45727"/>
                </a:tc>
                <a:tc>
                  <a:txBody>
                    <a:bodyPr/>
                    <a:lstStyle/>
                    <a:p>
                      <a:r>
                        <a:rPr lang="en-US" altLang="zh-CN" sz="1800" dirty="0" smtClean="0"/>
                        <a:t>2</a:t>
                      </a:r>
                      <a:endParaRPr lang="zh-CN" altLang="en-US" sz="1800" dirty="0"/>
                    </a:p>
                  </a:txBody>
                  <a:tcPr marT="45727" marB="45727"/>
                </a:tc>
              </a:tr>
              <a:tr h="370898">
                <a:tc>
                  <a:txBody>
                    <a:bodyPr/>
                    <a:lstStyle/>
                    <a:p>
                      <a:r>
                        <a:rPr lang="zh-CN" altLang="en-US" sz="1800" dirty="0" smtClean="0"/>
                        <a:t>生产计划部</a:t>
                      </a:r>
                      <a:endParaRPr lang="zh-CN" altLang="en-US" sz="1800" dirty="0"/>
                    </a:p>
                  </a:txBody>
                  <a:tcPr marT="45727" marB="45727"/>
                </a:tc>
                <a:tc>
                  <a:txBody>
                    <a:bodyPr/>
                    <a:lstStyle/>
                    <a:p>
                      <a:r>
                        <a:rPr lang="en-US" altLang="zh-CN" sz="1800" dirty="0" smtClean="0"/>
                        <a:t>2</a:t>
                      </a:r>
                      <a:endParaRPr lang="zh-CN" altLang="en-US" sz="1800" dirty="0"/>
                    </a:p>
                  </a:txBody>
                  <a:tcPr marT="45727" marB="45727"/>
                </a:tc>
              </a:tr>
              <a:tr h="3708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dirty="0" smtClean="0"/>
                        <a:t>壶体生产车间</a:t>
                      </a:r>
                    </a:p>
                  </a:txBody>
                  <a:tcPr marT="45727" marB="45727"/>
                </a:tc>
                <a:tc>
                  <a:txBody>
                    <a:bodyPr/>
                    <a:lstStyle/>
                    <a:p>
                      <a:r>
                        <a:rPr lang="en-US" altLang="zh-CN" sz="1800" dirty="0" smtClean="0"/>
                        <a:t>75</a:t>
                      </a:r>
                      <a:endParaRPr lang="zh-CN" altLang="en-US" sz="1800" dirty="0"/>
                    </a:p>
                  </a:txBody>
                  <a:tcPr marT="45727" marB="45727"/>
                </a:tc>
              </a:tr>
              <a:tr h="3708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dirty="0" smtClean="0"/>
                        <a:t>组装车间</a:t>
                      </a:r>
                    </a:p>
                  </a:txBody>
                  <a:tcPr marT="45727" marB="45727"/>
                </a:tc>
                <a:tc>
                  <a:txBody>
                    <a:bodyPr/>
                    <a:lstStyle/>
                    <a:p>
                      <a:r>
                        <a:rPr lang="en-US" altLang="zh-CN" sz="1800" dirty="0" smtClean="0"/>
                        <a:t>85</a:t>
                      </a:r>
                      <a:endParaRPr lang="zh-CN" altLang="en-US" sz="1800" dirty="0"/>
                    </a:p>
                  </a:txBody>
                  <a:tcPr marT="45727" marB="45727"/>
                </a:tc>
              </a:tr>
              <a:tr h="370898">
                <a:tc>
                  <a:txBody>
                    <a:bodyPr/>
                    <a:lstStyle/>
                    <a:p>
                      <a:r>
                        <a:rPr lang="zh-CN" altLang="en-US" sz="1800" dirty="0" smtClean="0"/>
                        <a:t>财务部</a:t>
                      </a:r>
                      <a:endParaRPr lang="zh-CN" altLang="en-US" sz="1800" dirty="0"/>
                    </a:p>
                  </a:txBody>
                  <a:tcPr marT="45727" marB="45727"/>
                </a:tc>
                <a:tc>
                  <a:txBody>
                    <a:bodyPr/>
                    <a:lstStyle/>
                    <a:p>
                      <a:r>
                        <a:rPr lang="en-US" altLang="zh-CN" sz="1800" dirty="0" smtClean="0"/>
                        <a:t>5</a:t>
                      </a:r>
                      <a:endParaRPr lang="zh-CN" altLang="en-US" sz="1800" dirty="0"/>
                    </a:p>
                  </a:txBody>
                  <a:tcPr marT="45727" marB="45727"/>
                </a:tc>
              </a:tr>
              <a:tr h="370898">
                <a:tc>
                  <a:txBody>
                    <a:bodyPr/>
                    <a:lstStyle/>
                    <a:p>
                      <a:r>
                        <a:rPr lang="zh-CN" altLang="en-US" sz="1800" dirty="0" smtClean="0"/>
                        <a:t>人力资源部</a:t>
                      </a:r>
                      <a:endParaRPr lang="zh-CN" altLang="en-US" sz="1800" dirty="0"/>
                    </a:p>
                  </a:txBody>
                  <a:tcPr marT="45727" marB="45727"/>
                </a:tc>
                <a:tc>
                  <a:txBody>
                    <a:bodyPr/>
                    <a:lstStyle/>
                    <a:p>
                      <a:r>
                        <a:rPr lang="en-US" altLang="zh-CN" sz="1800" dirty="0" smtClean="0"/>
                        <a:t>2</a:t>
                      </a:r>
                      <a:endParaRPr lang="zh-CN" altLang="en-US" sz="1800" dirty="0"/>
                    </a:p>
                  </a:txBody>
                  <a:tcPr marT="45727" marB="45727"/>
                </a:tc>
              </a:tr>
              <a:tr h="370898">
                <a:tc>
                  <a:txBody>
                    <a:bodyPr/>
                    <a:lstStyle/>
                    <a:p>
                      <a:r>
                        <a:rPr lang="zh-CN" altLang="en-US" sz="1800" dirty="0" smtClean="0"/>
                        <a:t>合计</a:t>
                      </a:r>
                      <a:endParaRPr lang="zh-CN" altLang="en-US" sz="1800" dirty="0"/>
                    </a:p>
                  </a:txBody>
                  <a:tcPr marT="45727" marB="45727"/>
                </a:tc>
                <a:tc>
                  <a:txBody>
                    <a:bodyPr/>
                    <a:lstStyle/>
                    <a:p>
                      <a:r>
                        <a:rPr lang="en-US" altLang="zh-CN" sz="1800" dirty="0" smtClean="0"/>
                        <a:t>178</a:t>
                      </a:r>
                      <a:endParaRPr lang="zh-CN" altLang="en-US" sz="1800" dirty="0"/>
                    </a:p>
                  </a:txBody>
                  <a:tcPr marT="45727" marB="45727"/>
                </a:tc>
              </a:tr>
            </a:tbl>
          </a:graphicData>
        </a:graphic>
      </p:graphicFrame>
    </p:spTree>
    <p:extLst>
      <p:ext uri="{BB962C8B-B14F-4D97-AF65-F5344CB8AC3E}">
        <p14:creationId xmlns:p14="http://schemas.microsoft.com/office/powerpoint/2010/main" val="1522347178"/>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62100" y="152400"/>
            <a:ext cx="6096000" cy="523875"/>
          </a:xfrm>
          <a:prstGeom prst="rect">
            <a:avLst/>
          </a:prstGeom>
          <a:noFill/>
          <a:ln w="9525">
            <a:noFill/>
            <a:miter lim="800000"/>
            <a:headEnd/>
            <a:tailEnd/>
          </a:ln>
        </p:spPr>
        <p:txBody>
          <a:bodyPr>
            <a:spAutoFit/>
          </a:bodyPr>
          <a:lstStyle/>
          <a:p>
            <a:r>
              <a:rPr lang="zh-CN" altLang="en-US" sz="2800" b="1" dirty="0">
                <a:solidFill>
                  <a:srgbClr val="C00000"/>
                </a:solidFill>
                <a:latin typeface="Calibri" pitchFamily="34" charset="0"/>
              </a:rPr>
              <a:t>期初</a:t>
            </a:r>
            <a:r>
              <a:rPr lang="zh-CN" altLang="en-US" sz="2800" b="1" dirty="0" smtClean="0">
                <a:solidFill>
                  <a:srgbClr val="C00000"/>
                </a:solidFill>
                <a:latin typeface="Calibri" pitchFamily="34" charset="0"/>
              </a:rPr>
              <a:t>建账</a:t>
            </a:r>
            <a:r>
              <a:rPr lang="en-US" altLang="zh-CN" sz="2800" b="1" dirty="0" smtClean="0">
                <a:solidFill>
                  <a:srgbClr val="C00000"/>
                </a:solidFill>
                <a:latin typeface="Calibri" pitchFamily="34" charset="0"/>
              </a:rPr>
              <a:t>—</a:t>
            </a:r>
            <a:r>
              <a:rPr lang="zh-CN" altLang="en-US" sz="2800" b="1" dirty="0" smtClean="0">
                <a:solidFill>
                  <a:srgbClr val="C00000"/>
                </a:solidFill>
                <a:latin typeface="Calibri" pitchFamily="34" charset="0"/>
              </a:rPr>
              <a:t>建账规则</a:t>
            </a:r>
            <a:endParaRPr lang="zh-CN" altLang="en-US" sz="2800" b="1" dirty="0">
              <a:solidFill>
                <a:srgbClr val="C00000"/>
              </a:solidFill>
              <a:latin typeface="Calibri" pitchFamily="34" charset="0"/>
            </a:endParaRPr>
          </a:p>
        </p:txBody>
      </p:sp>
      <p:sp>
        <p:nvSpPr>
          <p:cNvPr id="3" name="标题 1"/>
          <p:cNvSpPr txBox="1">
            <a:spLocks/>
          </p:cNvSpPr>
          <p:nvPr/>
        </p:nvSpPr>
        <p:spPr bwMode="auto">
          <a:xfrm>
            <a:off x="2875865" y="2700010"/>
            <a:ext cx="6953797" cy="1219168"/>
          </a:xfrm>
          <a:prstGeom prst="rect">
            <a:avLst/>
          </a:prstGeom>
          <a:noFill/>
          <a:ln>
            <a:noFill/>
            <a:miter lim="800000"/>
            <a:headEnd/>
            <a:tailEnd/>
          </a:ln>
          <a:effectLst>
            <a:glow rad="63500">
              <a:schemeClr val="accent1">
                <a:satMod val="175000"/>
                <a:alpha val="40000"/>
              </a:schemeClr>
            </a:glow>
          </a:effectLst>
        </p:spPr>
        <p:txBody>
          <a:bodyPr/>
          <a:lstStyle/>
          <a:p>
            <a:r>
              <a:rPr lang="zh-CN" altLang="en-US" sz="4400" b="1" dirty="0" smtClean="0">
                <a:latin typeface="+mn-ea"/>
                <a:ea typeface="+mn-ea"/>
              </a:rPr>
              <a:t>了解记账规则！</a:t>
            </a:r>
            <a:endParaRPr lang="en-US" altLang="zh-CN" sz="4400" b="1" kern="0" dirty="0" smtClean="0">
              <a:solidFill>
                <a:srgbClr val="00B050"/>
              </a:solidFill>
              <a:latin typeface="+mn-ea"/>
              <a:ea typeface="+mn-ea"/>
            </a:endParaRPr>
          </a:p>
          <a:p>
            <a:pPr algn="ctr">
              <a:defRPr/>
            </a:pPr>
            <a:r>
              <a:rPr lang="en-US" altLang="zh-CN" sz="6000" b="1" kern="0" dirty="0">
                <a:solidFill>
                  <a:srgbClr val="00B050"/>
                </a:solidFill>
                <a:latin typeface="+mn-ea"/>
                <a:ea typeface="+mn-ea"/>
              </a:rPr>
              <a:t/>
            </a:r>
            <a:br>
              <a:rPr lang="en-US" altLang="zh-CN" sz="6000" b="1" kern="0" dirty="0">
                <a:solidFill>
                  <a:srgbClr val="00B050"/>
                </a:solidFill>
                <a:latin typeface="+mn-ea"/>
                <a:ea typeface="+mn-ea"/>
              </a:rPr>
            </a:br>
            <a:endParaRPr lang="en-US" altLang="zh-CN" sz="7200" b="1" kern="0" dirty="0">
              <a:solidFill>
                <a:srgbClr val="000000"/>
              </a:solidFill>
              <a:latin typeface="+mn-ea"/>
              <a:ea typeface="+mn-ea"/>
            </a:endParaRPr>
          </a:p>
        </p:txBody>
      </p:sp>
    </p:spTree>
    <p:extLst>
      <p:ext uri="{BB962C8B-B14F-4D97-AF65-F5344CB8AC3E}">
        <p14:creationId xmlns:p14="http://schemas.microsoft.com/office/powerpoint/2010/main" val="37591043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2"/>
          <p:cNvSpPr>
            <a:spLocks noGrp="1" noChangeArrowheads="1"/>
          </p:cNvSpPr>
          <p:nvPr/>
        </p:nvSpPr>
        <p:spPr bwMode="auto">
          <a:xfrm>
            <a:off x="3048000" y="1722438"/>
            <a:ext cx="4724400" cy="4297362"/>
          </a:xfrm>
          <a:prstGeom prst="rect">
            <a:avLst/>
          </a:prstGeom>
          <a:noFill/>
          <a:ln w="9525">
            <a:noFill/>
            <a:miter lim="800000"/>
            <a:headEnd/>
            <a:tailEnd/>
          </a:ln>
        </p:spPr>
        <p:txBody>
          <a:bodyPr/>
          <a:lstStyle/>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n-ea"/>
                <a:ea typeface="+mn-ea"/>
              </a:rPr>
              <a:t> 账务处理流程</a:t>
            </a:r>
            <a:endParaRPr lang="en-US" altLang="zh-CN" sz="2800" kern="0" dirty="0">
              <a:solidFill>
                <a:srgbClr val="C00000"/>
              </a:solidFill>
              <a:latin typeface="+mn-ea"/>
              <a:ea typeface="+mn-ea"/>
            </a:endParaRPr>
          </a:p>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n-ea"/>
                <a:ea typeface="+mn-ea"/>
              </a:rPr>
              <a:t> 内部岗位分工</a:t>
            </a:r>
            <a:endParaRPr lang="en-US" altLang="zh-CN" sz="2800" kern="0" dirty="0">
              <a:solidFill>
                <a:srgbClr val="C00000"/>
              </a:solidFill>
              <a:latin typeface="+mn-ea"/>
              <a:ea typeface="+mn-ea"/>
            </a:endParaRPr>
          </a:p>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n-ea"/>
                <a:ea typeface="+mn-ea"/>
              </a:rPr>
              <a:t> 填制凭证</a:t>
            </a:r>
            <a:endParaRPr lang="zh-CN" altLang="zh-CN" sz="2800" kern="0" dirty="0">
              <a:solidFill>
                <a:srgbClr val="C00000"/>
              </a:solidFill>
              <a:latin typeface="+mn-ea"/>
              <a:ea typeface="+mn-ea"/>
              <a:cs typeface="+mj-cs"/>
            </a:endParaRPr>
          </a:p>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j-lt"/>
                <a:ea typeface="+mj-ea"/>
                <a:cs typeface="+mj-cs"/>
              </a:rPr>
              <a:t> 审核凭证</a:t>
            </a:r>
            <a:endParaRPr lang="en-US" altLang="zh-CN" sz="2800" kern="0" dirty="0">
              <a:solidFill>
                <a:srgbClr val="C00000"/>
              </a:solidFill>
              <a:latin typeface="+mj-lt"/>
              <a:ea typeface="+mj-ea"/>
              <a:cs typeface="+mj-cs"/>
            </a:endParaRPr>
          </a:p>
          <a:p>
            <a:pPr marL="342900" indent="-342900" eaLnBrk="0" hangingPunct="0">
              <a:lnSpc>
                <a:spcPct val="150000"/>
              </a:lnSpc>
              <a:spcBef>
                <a:spcPct val="20000"/>
              </a:spcBef>
              <a:buSzPct val="90000"/>
              <a:buFontTx/>
              <a:buBlip>
                <a:blip r:embed="rId2"/>
              </a:buBlip>
              <a:defRPr/>
            </a:pPr>
            <a:r>
              <a:rPr lang="zh-CN" altLang="en-US" sz="2800" kern="0" dirty="0">
                <a:solidFill>
                  <a:srgbClr val="C00000"/>
                </a:solidFill>
                <a:latin typeface="+mj-lt"/>
                <a:ea typeface="+mj-ea"/>
                <a:cs typeface="+mj-cs"/>
              </a:rPr>
              <a:t> 登记账簿</a:t>
            </a:r>
            <a:endParaRPr lang="zh-CN" altLang="zh-CN" sz="2800" kern="0" dirty="0">
              <a:solidFill>
                <a:srgbClr val="C00000"/>
              </a:solidFill>
              <a:latin typeface="+mj-lt"/>
              <a:ea typeface="+mj-ea"/>
              <a:cs typeface="+mj-cs"/>
            </a:endParaRPr>
          </a:p>
          <a:p>
            <a:pPr marL="342900" indent="-342900" eaLnBrk="0" hangingPunct="0">
              <a:lnSpc>
                <a:spcPct val="150000"/>
              </a:lnSpc>
              <a:spcBef>
                <a:spcPct val="20000"/>
              </a:spcBef>
              <a:buSzPct val="90000"/>
              <a:defRPr/>
            </a:pPr>
            <a:r>
              <a:rPr lang="zh-CN" altLang="en-US" sz="2800" kern="0" dirty="0">
                <a:solidFill>
                  <a:srgbClr val="C00000"/>
                </a:solidFill>
                <a:latin typeface="+mj-lt"/>
                <a:ea typeface="+mj-ea"/>
                <a:cs typeface="+mj-cs"/>
              </a:rPr>
              <a:t>  </a:t>
            </a:r>
            <a:r>
              <a:rPr lang="en-US" altLang="zh-CN" sz="2800" kern="0" dirty="0">
                <a:solidFill>
                  <a:srgbClr val="C00000"/>
                </a:solidFill>
                <a:latin typeface="+mj-lt"/>
                <a:ea typeface="+mj-ea"/>
                <a:cs typeface="+mj-cs"/>
              </a:rPr>
              <a:t>  </a:t>
            </a:r>
            <a:endParaRPr lang="zh-CN" altLang="zh-CN" sz="2800" kern="0" dirty="0">
              <a:solidFill>
                <a:srgbClr val="C00000"/>
              </a:solidFill>
              <a:latin typeface="+mj-lt"/>
              <a:ea typeface="+mj-ea"/>
              <a:cs typeface="+mj-cs"/>
            </a:endParaRPr>
          </a:p>
          <a:p>
            <a:pPr eaLnBrk="0" hangingPunct="0">
              <a:lnSpc>
                <a:spcPct val="150000"/>
              </a:lnSpc>
              <a:defRPr/>
            </a:pPr>
            <a:endParaRPr lang="zh-CN" altLang="zh-CN" sz="2800" kern="0" dirty="0">
              <a:solidFill>
                <a:srgbClr val="C00000"/>
              </a:solidFill>
              <a:latin typeface="+mj-lt"/>
              <a:ea typeface="+mj-ea"/>
              <a:cs typeface="+mj-cs"/>
            </a:endParaRPr>
          </a:p>
        </p:txBody>
      </p:sp>
    </p:spTree>
    <p:extLst>
      <p:ext uri="{BB962C8B-B14F-4D97-AF65-F5344CB8AC3E}">
        <p14:creationId xmlns:p14="http://schemas.microsoft.com/office/powerpoint/2010/main" val="321027623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矩形 2"/>
          <p:cNvSpPr>
            <a:spLocks noChangeArrowheads="1"/>
          </p:cNvSpPr>
          <p:nvPr/>
        </p:nvSpPr>
        <p:spPr bwMode="auto">
          <a:xfrm>
            <a:off x="228600" y="2438400"/>
            <a:ext cx="891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smtClean="0">
                <a:solidFill>
                  <a:srgbClr val="000000"/>
                </a:solidFill>
                <a:latin typeface="+mn-ea"/>
                <a:ea typeface="+mn-ea"/>
              </a:rPr>
              <a:t> </a:t>
            </a:r>
          </a:p>
        </p:txBody>
      </p:sp>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实训引入</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大学生就业</a:t>
            </a:r>
            <a:endParaRPr lang="zh-CN" altLang="en-US" sz="2800" dirty="0">
              <a:solidFill>
                <a:srgbClr val="C00000"/>
              </a:solidFill>
              <a:latin typeface="微软雅黑" pitchFamily="34" charset="-122"/>
              <a:ea typeface="微软雅黑" pitchFamily="34" charset="-122"/>
            </a:endParaRPr>
          </a:p>
        </p:txBody>
      </p:sp>
      <p:sp>
        <p:nvSpPr>
          <p:cNvPr id="15" name="标题 1"/>
          <p:cNvSpPr txBox="1">
            <a:spLocks/>
          </p:cNvSpPr>
          <p:nvPr/>
        </p:nvSpPr>
        <p:spPr bwMode="auto">
          <a:xfrm>
            <a:off x="362422" y="4723198"/>
            <a:ext cx="8744497" cy="1372732"/>
          </a:xfrm>
          <a:prstGeom prst="rect">
            <a:avLst/>
          </a:prstGeom>
          <a:noFill/>
          <a:ln>
            <a:noFill/>
            <a:miter lim="800000"/>
            <a:headEnd/>
            <a:tailEnd/>
          </a:ln>
          <a:effectLst>
            <a:glow rad="63500">
              <a:schemeClr val="accent1">
                <a:satMod val="175000"/>
                <a:alpha val="40000"/>
              </a:schemeClr>
            </a:glow>
          </a:effectLst>
        </p:spPr>
        <p:txBody>
          <a:bodyPr/>
          <a:lstStyle/>
          <a:p>
            <a:r>
              <a:rPr lang="zh-CN" altLang="en-US" sz="2800" dirty="0" smtClean="0">
                <a:latin typeface="+mn-ea"/>
                <a:ea typeface="+mn-ea"/>
              </a:rPr>
              <a:t>本科</a:t>
            </a:r>
            <a:r>
              <a:rPr lang="zh-CN" altLang="en-US" sz="2800" dirty="0">
                <a:latin typeface="+mn-ea"/>
                <a:ea typeface="+mn-ea"/>
              </a:rPr>
              <a:t>毕业生认为对职位晋升有帮助</a:t>
            </a:r>
            <a:r>
              <a:rPr lang="zh-CN" altLang="en-US" sz="2800" dirty="0" smtClean="0">
                <a:latin typeface="+mn-ea"/>
                <a:ea typeface="+mn-ea"/>
              </a:rPr>
              <a:t>的主要</a:t>
            </a:r>
            <a:r>
              <a:rPr lang="zh-CN" altLang="en-US" sz="2800" dirty="0">
                <a:latin typeface="+mn-ea"/>
                <a:ea typeface="+mn-ea"/>
              </a:rPr>
              <a:t>是课外自学的</a:t>
            </a:r>
            <a:r>
              <a:rPr lang="zh-CN" altLang="en-US" sz="2800" dirty="0" smtClean="0">
                <a:latin typeface="+mn-ea"/>
                <a:ea typeface="+mn-ea"/>
              </a:rPr>
              <a:t>知识</a:t>
            </a:r>
            <a:r>
              <a:rPr lang="zh-CN" altLang="en-US" sz="2800" dirty="0">
                <a:latin typeface="+mn-ea"/>
                <a:ea typeface="+mn-ea"/>
              </a:rPr>
              <a:t>和技能（</a:t>
            </a:r>
            <a:r>
              <a:rPr lang="en-US" altLang="zh-CN" sz="2800" dirty="0">
                <a:latin typeface="+mn-ea"/>
                <a:ea typeface="+mn-ea"/>
              </a:rPr>
              <a:t>45%</a:t>
            </a:r>
            <a:r>
              <a:rPr lang="zh-CN" altLang="en-US" sz="2800" dirty="0">
                <a:latin typeface="+mn-ea"/>
                <a:ea typeface="+mn-ea"/>
              </a:rPr>
              <a:t>）、扩大社会人脉关系（</a:t>
            </a:r>
            <a:r>
              <a:rPr lang="en-US" altLang="zh-CN" sz="2800" dirty="0">
                <a:latin typeface="+mn-ea"/>
                <a:ea typeface="+mn-ea"/>
              </a:rPr>
              <a:t>35%</a:t>
            </a:r>
            <a:r>
              <a:rPr lang="zh-CN" altLang="en-US" sz="2800" dirty="0">
                <a:latin typeface="+mn-ea"/>
                <a:ea typeface="+mn-ea"/>
              </a:rPr>
              <a:t>）和课堂上所学的知识和技能（</a:t>
            </a:r>
            <a:r>
              <a:rPr lang="en-US" altLang="zh-CN" sz="2800" dirty="0">
                <a:latin typeface="+mn-ea"/>
                <a:ea typeface="+mn-ea"/>
              </a:rPr>
              <a:t>34%</a:t>
            </a:r>
            <a:r>
              <a:rPr lang="zh-CN" altLang="en-US" sz="2800" dirty="0" smtClean="0">
                <a:latin typeface="+mn-ea"/>
                <a:ea typeface="+mn-ea"/>
              </a:rPr>
              <a:t>）</a:t>
            </a:r>
            <a:endParaRPr lang="zh-CN" altLang="en-US" sz="2800" dirty="0">
              <a:latin typeface="+mn-ea"/>
              <a:ea typeface="+mn-ea"/>
            </a:endParaRPr>
          </a:p>
        </p:txBody>
      </p:sp>
      <p:graphicFrame>
        <p:nvGraphicFramePr>
          <p:cNvPr id="10" name="图表 9"/>
          <p:cNvGraphicFramePr>
            <a:graphicFrameLocks/>
          </p:cNvGraphicFramePr>
          <p:nvPr>
            <p:extLst>
              <p:ext uri="{D42A27DB-BD31-4B8C-83A1-F6EECF244321}">
                <p14:modId xmlns:p14="http://schemas.microsoft.com/office/powerpoint/2010/main" val="3541962170"/>
              </p:ext>
            </p:extLst>
          </p:nvPr>
        </p:nvGraphicFramePr>
        <p:xfrm>
          <a:off x="-1904830" y="1446683"/>
          <a:ext cx="13334650" cy="3276515"/>
        </p:xfrm>
        <a:graphic>
          <a:graphicData uri="http://schemas.openxmlformats.org/drawingml/2006/chart">
            <c:chart xmlns:c="http://schemas.openxmlformats.org/drawingml/2006/chart" xmlns:r="http://schemas.openxmlformats.org/officeDocument/2006/relationships" r:id="rId3"/>
          </a:graphicData>
        </a:graphic>
      </p:graphicFrame>
      <p:sp>
        <p:nvSpPr>
          <p:cNvPr id="11" name="标题 1"/>
          <p:cNvSpPr txBox="1">
            <a:spLocks/>
          </p:cNvSpPr>
          <p:nvPr/>
        </p:nvSpPr>
        <p:spPr bwMode="auto">
          <a:xfrm>
            <a:off x="44370" y="760212"/>
            <a:ext cx="8445500" cy="533456"/>
          </a:xfrm>
          <a:prstGeom prst="rect">
            <a:avLst/>
          </a:prstGeom>
          <a:solidFill>
            <a:srgbClr val="92D050"/>
          </a:solidFill>
          <a:ln>
            <a:noFill/>
            <a:miter lim="800000"/>
            <a:headEnd/>
            <a:tailEnd/>
          </a:ln>
          <a:effectLst>
            <a:glow rad="63500">
              <a:schemeClr val="accent1">
                <a:satMod val="175000"/>
                <a:alpha val="40000"/>
              </a:schemeClr>
            </a:glow>
          </a:effectLst>
        </p:spPr>
        <p:txBody>
          <a:bodyPr/>
          <a:lstStyle/>
          <a:p>
            <a:pPr>
              <a:defRPr/>
            </a:pPr>
            <a:r>
              <a:rPr lang="zh-CN" altLang="en-US" sz="2800" dirty="0">
                <a:solidFill>
                  <a:srgbClr val="C00000"/>
                </a:solidFill>
                <a:latin typeface="+mn-ea"/>
                <a:ea typeface="+mn-ea"/>
              </a:rPr>
              <a:t>麦可思研究院的</a:t>
            </a:r>
            <a:r>
              <a:rPr lang="en-US" altLang="zh-CN" sz="2800" dirty="0">
                <a:solidFill>
                  <a:srgbClr val="C00000"/>
                </a:solidFill>
                <a:latin typeface="+mn-ea"/>
                <a:ea typeface="+mn-ea"/>
              </a:rPr>
              <a:t>2012 </a:t>
            </a:r>
            <a:r>
              <a:rPr lang="zh-CN" altLang="en-US" sz="2800" dirty="0">
                <a:solidFill>
                  <a:srgbClr val="C00000"/>
                </a:solidFill>
                <a:latin typeface="+mn-ea"/>
                <a:ea typeface="+mn-ea"/>
              </a:rPr>
              <a:t>年中国大学生就业</a:t>
            </a:r>
            <a:r>
              <a:rPr lang="zh-CN" altLang="en-US" sz="2800" dirty="0" smtClean="0">
                <a:solidFill>
                  <a:srgbClr val="C00000"/>
                </a:solidFill>
                <a:latin typeface="+mn-ea"/>
                <a:ea typeface="+mn-ea"/>
              </a:rPr>
              <a:t>蓝皮书</a:t>
            </a:r>
            <a:endParaRPr lang="en-US" altLang="zh-CN" sz="2800" dirty="0" smtClean="0">
              <a:solidFill>
                <a:srgbClr val="C00000"/>
              </a:solidFill>
              <a:latin typeface="+mn-ea"/>
              <a:ea typeface="+mn-ea"/>
            </a:endParaRPr>
          </a:p>
        </p:txBody>
      </p:sp>
    </p:spTree>
    <p:extLst>
      <p:ext uri="{BB962C8B-B14F-4D97-AF65-F5344CB8AC3E}">
        <p14:creationId xmlns:p14="http://schemas.microsoft.com/office/powerpoint/2010/main" val="30187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 calcmode="lin" valueType="num">
                                      <p:cBhvr additive="base">
                                        <p:cTn id="1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账务处理流程</a:t>
            </a:r>
          </a:p>
        </p:txBody>
      </p:sp>
      <p:sp>
        <p:nvSpPr>
          <p:cNvPr id="7171" name="TextBox 5"/>
          <p:cNvSpPr txBox="1">
            <a:spLocks noChangeArrowheads="1"/>
          </p:cNvSpPr>
          <p:nvPr/>
        </p:nvSpPr>
        <p:spPr bwMode="auto">
          <a:xfrm>
            <a:off x="685800" y="914400"/>
            <a:ext cx="7848600" cy="5494338"/>
          </a:xfrm>
          <a:prstGeom prst="rect">
            <a:avLst/>
          </a:prstGeom>
          <a:noFill/>
          <a:ln w="9525">
            <a:noFill/>
            <a:miter lim="800000"/>
            <a:headEnd/>
            <a:tailEnd/>
          </a:ln>
        </p:spPr>
        <p:txBody>
          <a:bodyPr>
            <a:spAutoFit/>
          </a:bodyPr>
          <a:lstStyle/>
          <a:p>
            <a:pPr>
              <a:lnSpc>
                <a:spcPct val="150000"/>
              </a:lnSpc>
              <a:defRPr/>
            </a:pPr>
            <a:r>
              <a:rPr lang="zh-CN" altLang="en-US" dirty="0">
                <a:latin typeface="+mn-ea"/>
                <a:ea typeface="+mn-ea"/>
              </a:rPr>
              <a:t>     本企业采用科目汇总表账务处理程序。科目汇总表账务处理程序又称记账凭证汇总表账务处理程序，它是根据记账凭证定期编制科目汇总表，再根据科目汇总表登记总分类账的一种账务处理程序。</a:t>
            </a:r>
            <a:endParaRPr lang="en-US" altLang="zh-CN" dirty="0">
              <a:latin typeface="+mn-ea"/>
              <a:ea typeface="+mn-ea"/>
            </a:endParaRPr>
          </a:p>
          <a:p>
            <a:pPr>
              <a:lnSpc>
                <a:spcPct val="150000"/>
              </a:lnSpc>
              <a:defRPr/>
            </a:pPr>
            <a:r>
              <a:rPr lang="zh-CN" altLang="en-US" dirty="0">
                <a:latin typeface="Arial" charset="0"/>
                <a:ea typeface="宋体" charset="-122"/>
              </a:rPr>
              <a:t>       </a:t>
            </a:r>
            <a:r>
              <a:rPr lang="zh-CN" altLang="en-US" dirty="0">
                <a:latin typeface="+mn-ea"/>
                <a:ea typeface="+mn-ea"/>
              </a:rPr>
              <a:t>①根据原始凭证编制汇总原始凭证； </a:t>
            </a:r>
          </a:p>
          <a:p>
            <a:pPr>
              <a:lnSpc>
                <a:spcPct val="150000"/>
              </a:lnSpc>
              <a:defRPr/>
            </a:pPr>
            <a:r>
              <a:rPr lang="zh-CN" altLang="en-US" dirty="0">
                <a:latin typeface="+mn-ea"/>
                <a:ea typeface="+mn-ea"/>
              </a:rPr>
              <a:t>　　②根据原始凭证或汇总原始凭证编制记账凭证； </a:t>
            </a:r>
          </a:p>
          <a:p>
            <a:pPr>
              <a:lnSpc>
                <a:spcPct val="150000"/>
              </a:lnSpc>
              <a:defRPr/>
            </a:pPr>
            <a:r>
              <a:rPr lang="zh-CN" altLang="en-US" dirty="0">
                <a:latin typeface="+mn-ea"/>
                <a:ea typeface="+mn-ea"/>
              </a:rPr>
              <a:t>　　③根据涉及现金和银行存款的凭证（收款凭证或付款凭证）逐笔登记现   金日记账和银行存款日记账； </a:t>
            </a:r>
          </a:p>
          <a:p>
            <a:pPr>
              <a:lnSpc>
                <a:spcPct val="150000"/>
              </a:lnSpc>
              <a:defRPr/>
            </a:pPr>
            <a:r>
              <a:rPr lang="zh-CN" altLang="en-US" dirty="0">
                <a:latin typeface="+mn-ea"/>
                <a:ea typeface="+mn-ea"/>
              </a:rPr>
              <a:t>　　④根据原始凭证、汇总原始凭证和记账凭证登记各种明细分类账； </a:t>
            </a:r>
          </a:p>
          <a:p>
            <a:pPr>
              <a:lnSpc>
                <a:spcPct val="150000"/>
              </a:lnSpc>
              <a:defRPr/>
            </a:pPr>
            <a:r>
              <a:rPr lang="zh-CN" altLang="en-US" dirty="0">
                <a:latin typeface="+mn-ea"/>
                <a:ea typeface="+mn-ea"/>
              </a:rPr>
              <a:t>　　⑤根据各种记账凭证编制科目汇总表； </a:t>
            </a:r>
          </a:p>
          <a:p>
            <a:pPr>
              <a:lnSpc>
                <a:spcPct val="150000"/>
              </a:lnSpc>
              <a:defRPr/>
            </a:pPr>
            <a:r>
              <a:rPr lang="zh-CN" altLang="en-US" dirty="0">
                <a:latin typeface="+mn-ea"/>
                <a:ea typeface="+mn-ea"/>
              </a:rPr>
              <a:t>　　⑥根据科目汇总表登记总分类账； </a:t>
            </a:r>
          </a:p>
          <a:p>
            <a:pPr>
              <a:lnSpc>
                <a:spcPct val="150000"/>
              </a:lnSpc>
              <a:defRPr/>
            </a:pPr>
            <a:r>
              <a:rPr lang="zh-CN" altLang="en-US" dirty="0">
                <a:latin typeface="+mn-ea"/>
                <a:ea typeface="+mn-ea"/>
              </a:rPr>
              <a:t>　　⑦期末，现金日记账、银行存款日记账和明细分类账的余额同有关总分类账的余额核对相符； </a:t>
            </a:r>
          </a:p>
          <a:p>
            <a:pPr>
              <a:lnSpc>
                <a:spcPct val="150000"/>
              </a:lnSpc>
              <a:defRPr/>
            </a:pPr>
            <a:r>
              <a:rPr lang="zh-CN" altLang="en-US" dirty="0">
                <a:latin typeface="+mn-ea"/>
                <a:ea typeface="+mn-ea"/>
              </a:rPr>
              <a:t>　　⑧期末，根据总分类账和明细分类账的记录，编制会计报表。 </a:t>
            </a:r>
          </a:p>
        </p:txBody>
      </p:sp>
    </p:spTree>
    <p:extLst>
      <p:ext uri="{BB962C8B-B14F-4D97-AF65-F5344CB8AC3E}">
        <p14:creationId xmlns:p14="http://schemas.microsoft.com/office/powerpoint/2010/main" val="4284313652"/>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990600" y="107950"/>
            <a:ext cx="52371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内部岗位分工</a:t>
            </a:r>
          </a:p>
        </p:txBody>
      </p:sp>
      <p:graphicFrame>
        <p:nvGraphicFramePr>
          <p:cNvPr id="12" name="表格 11"/>
          <p:cNvGraphicFramePr>
            <a:graphicFrameLocks noGrp="1"/>
          </p:cNvGraphicFramePr>
          <p:nvPr>
            <p:extLst>
              <p:ext uri="{D42A27DB-BD31-4B8C-83A1-F6EECF244321}">
                <p14:modId xmlns:p14="http://schemas.microsoft.com/office/powerpoint/2010/main" val="4023009683"/>
              </p:ext>
            </p:extLst>
          </p:nvPr>
        </p:nvGraphicFramePr>
        <p:xfrm>
          <a:off x="533400" y="762071"/>
          <a:ext cx="7924800" cy="6123206"/>
        </p:xfrm>
        <a:graphic>
          <a:graphicData uri="http://schemas.openxmlformats.org/drawingml/2006/table">
            <a:tbl>
              <a:tblPr firstRow="1" bandRow="1">
                <a:tableStyleId>{5C22544A-7EE6-4342-B048-85BDC9FD1C3A}</a:tableStyleId>
              </a:tblPr>
              <a:tblGrid>
                <a:gridCol w="1447781"/>
                <a:gridCol w="3048065"/>
                <a:gridCol w="3428954"/>
              </a:tblGrid>
              <a:tr h="313448">
                <a:tc>
                  <a:txBody>
                    <a:bodyPr/>
                    <a:lstStyle/>
                    <a:p>
                      <a:pPr algn="ctr"/>
                      <a:r>
                        <a:rPr lang="zh-CN" altLang="en-US" sz="1600" dirty="0" smtClean="0"/>
                        <a:t>岗位</a:t>
                      </a:r>
                      <a:endParaRPr lang="zh-CN" altLang="en-US" sz="1600" dirty="0"/>
                    </a:p>
                  </a:txBody>
                  <a:tcPr marL="91441" marR="91441" marT="45723" marB="45723"/>
                </a:tc>
                <a:tc>
                  <a:txBody>
                    <a:bodyPr/>
                    <a:lstStyle/>
                    <a:p>
                      <a:pPr algn="ctr"/>
                      <a:r>
                        <a:rPr lang="zh-CN" altLang="en-US" sz="1600" dirty="0" smtClean="0"/>
                        <a:t>分工</a:t>
                      </a:r>
                      <a:endParaRPr lang="zh-CN" altLang="en-US" sz="1600" dirty="0"/>
                    </a:p>
                  </a:txBody>
                  <a:tcPr marL="91441" marR="91441" marT="45723" marB="45723"/>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t>管理科目</a:t>
                      </a:r>
                    </a:p>
                  </a:txBody>
                  <a:tcPr marL="91441" marR="91441" marT="45723" marB="45723"/>
                </a:tc>
              </a:tr>
              <a:tr h="769364">
                <a:tc>
                  <a:txBody>
                    <a:bodyPr/>
                    <a:lstStyle/>
                    <a:p>
                      <a:r>
                        <a:rPr lang="zh-CN" altLang="en-US" sz="1600" dirty="0" smtClean="0"/>
                        <a:t>出纳</a:t>
                      </a:r>
                      <a:endParaRPr lang="zh-CN" altLang="en-US" sz="1600" dirty="0"/>
                    </a:p>
                  </a:txBody>
                  <a:tcPr marL="91441" marR="91441" marT="45723" marB="45723"/>
                </a:tc>
                <a:tc>
                  <a:txBody>
                    <a:bodyPr/>
                    <a:lstStyle/>
                    <a:p>
                      <a:pPr marL="342900" indent="-342900">
                        <a:buNone/>
                      </a:pPr>
                      <a:r>
                        <a:rPr lang="en-US" altLang="zh-CN" sz="1600" dirty="0" smtClean="0"/>
                        <a:t>1</a:t>
                      </a:r>
                      <a:r>
                        <a:rPr lang="zh-CN" altLang="en-US" sz="1600" dirty="0" smtClean="0"/>
                        <a:t>、对涉及现金的凭证进行出纳签字</a:t>
                      </a:r>
                      <a:endParaRPr lang="en-US" altLang="zh-CN" sz="1600" dirty="0" smtClean="0"/>
                    </a:p>
                    <a:p>
                      <a:pPr marL="342900" indent="-342900">
                        <a:buNone/>
                      </a:pPr>
                      <a:r>
                        <a:rPr lang="en-US" altLang="zh-CN" sz="1600" dirty="0" smtClean="0"/>
                        <a:t>2</a:t>
                      </a:r>
                      <a:r>
                        <a:rPr lang="zh-CN" altLang="en-US" sz="1600" dirty="0" smtClean="0"/>
                        <a:t>、登记现金和银行存款日记账</a:t>
                      </a:r>
                      <a:endParaRPr lang="zh-CN" altLang="en-US" sz="1600" dirty="0"/>
                    </a:p>
                  </a:txBody>
                  <a:tcPr marL="91441" marR="91441" marT="45723" marB="45723"/>
                </a:tc>
                <a:tc>
                  <a:txBody>
                    <a:bodyPr/>
                    <a:lstStyle/>
                    <a:p>
                      <a:r>
                        <a:rPr lang="zh-CN" altLang="en-US" sz="1600" dirty="0" smtClean="0"/>
                        <a:t>现金、银行存款</a:t>
                      </a:r>
                      <a:endParaRPr lang="zh-CN" altLang="en-US" sz="1600" dirty="0"/>
                    </a:p>
                  </a:txBody>
                  <a:tcPr marL="91441" marR="91441" marT="45723" marB="45723"/>
                </a:tc>
              </a:tr>
              <a:tr h="1225280">
                <a:tc>
                  <a:txBody>
                    <a:bodyPr/>
                    <a:lstStyle/>
                    <a:p>
                      <a:r>
                        <a:rPr lang="zh-CN" altLang="en-US" sz="1600" dirty="0" smtClean="0"/>
                        <a:t>财务会计</a:t>
                      </a:r>
                      <a:endParaRPr lang="zh-CN" altLang="en-US" sz="1600" dirty="0"/>
                    </a:p>
                  </a:txBody>
                  <a:tcPr marL="91441" marR="91441" marT="45723" marB="45723"/>
                </a:tc>
                <a:tc>
                  <a:txBody>
                    <a:bodyPr/>
                    <a:lstStyle/>
                    <a:p>
                      <a:r>
                        <a:rPr lang="en-US" altLang="zh-CN" sz="1600" dirty="0" smtClean="0"/>
                        <a:t> 1</a:t>
                      </a:r>
                      <a:r>
                        <a:rPr lang="zh-CN" altLang="en-US" sz="1600" dirty="0" smtClean="0"/>
                        <a:t>、填制凭证</a:t>
                      </a:r>
                      <a:endParaRPr lang="en-US" altLang="zh-CN" sz="1600" dirty="0" smtClean="0"/>
                    </a:p>
                    <a:p>
                      <a:r>
                        <a:rPr lang="en-US" altLang="zh-CN" sz="1600" dirty="0" smtClean="0"/>
                        <a:t> 2</a:t>
                      </a:r>
                      <a:r>
                        <a:rPr lang="zh-CN" altLang="en-US" sz="1600" dirty="0" smtClean="0"/>
                        <a:t>、登记账簿</a:t>
                      </a:r>
                      <a:endParaRPr lang="zh-CN" altLang="en-US" sz="1600" dirty="0"/>
                    </a:p>
                  </a:txBody>
                  <a:tcPr marL="91441" marR="91441" marT="45723" marB="45723"/>
                </a:tc>
                <a:tc>
                  <a:txBody>
                    <a:bodyPr/>
                    <a:lstStyle/>
                    <a:p>
                      <a:r>
                        <a:rPr lang="zh-CN" altLang="en-US" sz="1600" dirty="0" smtClean="0"/>
                        <a:t>固定资产、累计折旧、无形资产、应付职工薪酬、其他应付款、长期借款、实收资本、本年利润、利润分配、销售费用、管理费用、财务费用</a:t>
                      </a:r>
                      <a:endParaRPr lang="zh-CN" altLang="en-US" sz="1600" dirty="0"/>
                    </a:p>
                  </a:txBody>
                  <a:tcPr marL="91441" marR="91441" marT="45723" marB="45723"/>
                </a:tc>
              </a:tr>
              <a:tr h="769364">
                <a:tc>
                  <a:txBody>
                    <a:bodyPr/>
                    <a:lstStyle/>
                    <a:p>
                      <a:r>
                        <a:rPr lang="zh-CN" altLang="en-US" sz="1600" dirty="0" smtClean="0"/>
                        <a:t>成本会计</a:t>
                      </a:r>
                      <a:endParaRPr lang="zh-CN" altLang="en-US" sz="1600" dirty="0"/>
                    </a:p>
                  </a:txBody>
                  <a:tcPr marL="91441" marR="91441" marT="45723" marB="45723"/>
                </a:tc>
                <a:tc>
                  <a:txBody>
                    <a:bodyPr/>
                    <a:lstStyle/>
                    <a:p>
                      <a:r>
                        <a:rPr lang="en-US" altLang="zh-CN" sz="1600" dirty="0" smtClean="0"/>
                        <a:t> 1</a:t>
                      </a:r>
                      <a:r>
                        <a:rPr lang="zh-CN" altLang="en-US" sz="1600" dirty="0" smtClean="0"/>
                        <a:t>、填制凭证</a:t>
                      </a:r>
                      <a:endParaRPr lang="en-US" altLang="zh-CN" sz="1600" dirty="0" smtClean="0"/>
                    </a:p>
                    <a:p>
                      <a:r>
                        <a:rPr lang="en-US" altLang="zh-CN" sz="1600" dirty="0" smtClean="0"/>
                        <a:t> 2</a:t>
                      </a:r>
                      <a:r>
                        <a:rPr lang="zh-CN" altLang="en-US" sz="1600" dirty="0" smtClean="0"/>
                        <a:t>、登记账簿</a:t>
                      </a:r>
                      <a:endParaRPr lang="en-US" altLang="zh-CN" sz="1600" dirty="0" smtClean="0"/>
                    </a:p>
                    <a:p>
                      <a:pPr marL="342900" indent="-342900">
                        <a:buAutoNum type="arabicPeriod"/>
                      </a:pPr>
                      <a:endParaRPr lang="zh-CN" altLang="en-US" sz="1600" dirty="0"/>
                    </a:p>
                  </a:txBody>
                  <a:tcPr marL="91441" marR="91441" marT="45723" marB="45723"/>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CN" altLang="en-US" sz="1600" b="0" i="0" u="none" strike="noStrike" dirty="0" smtClean="0">
                          <a:solidFill>
                            <a:srgbClr val="000000"/>
                          </a:solidFill>
                          <a:latin typeface="宋体"/>
                        </a:rPr>
                        <a:t>原材料、库存商品、应付账款、生产成本、制造费用、主营业务成本、其他业务成本</a:t>
                      </a:r>
                      <a:endParaRPr lang="zh-CN" altLang="en-US" sz="1600" b="0" i="0" u="none" strike="noStrike" dirty="0">
                        <a:solidFill>
                          <a:srgbClr val="000000"/>
                        </a:solidFill>
                        <a:latin typeface="宋体"/>
                      </a:endParaRPr>
                    </a:p>
                  </a:txBody>
                  <a:tcPr marL="9525" marR="9525" marT="9526" marB="0" anchor="ctr"/>
                </a:tc>
              </a:tr>
              <a:tr h="6927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税务会计</a:t>
                      </a:r>
                    </a:p>
                  </a:txBody>
                  <a:tcPr marL="91441" marR="91441" marT="45723" marB="45723"/>
                </a:tc>
                <a:tc>
                  <a:txBody>
                    <a:bodyPr/>
                    <a:lstStyle/>
                    <a:p>
                      <a:r>
                        <a:rPr lang="en-US" altLang="zh-CN" sz="1600" dirty="0" smtClean="0"/>
                        <a:t> 1</a:t>
                      </a:r>
                      <a:r>
                        <a:rPr lang="zh-CN" altLang="en-US" sz="1600" dirty="0" smtClean="0"/>
                        <a:t>、填制凭证</a:t>
                      </a:r>
                      <a:endParaRPr lang="en-US" altLang="zh-CN" sz="1600" dirty="0" smtClean="0"/>
                    </a:p>
                    <a:p>
                      <a:r>
                        <a:rPr lang="en-US" altLang="zh-CN" sz="1600" dirty="0" smtClean="0"/>
                        <a:t> 2</a:t>
                      </a:r>
                      <a:r>
                        <a:rPr lang="zh-CN" altLang="en-US" sz="1600" dirty="0" smtClean="0"/>
                        <a:t>、登记账簿</a:t>
                      </a:r>
                      <a:endParaRPr lang="en-US" altLang="zh-CN" sz="1600" dirty="0" smtClean="0"/>
                    </a:p>
                  </a:txBody>
                  <a:tcPr marL="91441" marR="91441" marT="45723" marB="45723"/>
                </a:tc>
                <a:tc>
                  <a:txBody>
                    <a:bodyPr/>
                    <a:lstStyle/>
                    <a:p>
                      <a:pPr algn="ctr" fontAlgn="ctr"/>
                      <a:r>
                        <a:rPr lang="zh-CN" altLang="en-US" sz="1600" b="0" i="0" u="none" strike="noStrike" dirty="0" smtClean="0">
                          <a:solidFill>
                            <a:srgbClr val="000000"/>
                          </a:solidFill>
                          <a:latin typeface="宋体"/>
                        </a:rPr>
                        <a:t>应收账款、应交税费、主营业务收入、其他业务收入、营业外收入、营业税金及附加、所得税费用</a:t>
                      </a:r>
                      <a:endParaRPr lang="zh-CN" altLang="en-US" sz="1600" b="0" i="0" u="none" strike="noStrike" dirty="0">
                        <a:solidFill>
                          <a:srgbClr val="000000"/>
                        </a:solidFill>
                        <a:latin typeface="宋体"/>
                      </a:endParaRPr>
                    </a:p>
                  </a:txBody>
                  <a:tcPr marL="9525" marR="9525" marT="9526" marB="0" anchor="ctr"/>
                </a:tc>
              </a:tr>
              <a:tr h="997322">
                <a:tc>
                  <a:txBody>
                    <a:bodyPr/>
                    <a:lstStyle/>
                    <a:p>
                      <a:r>
                        <a:rPr lang="zh-CN" altLang="en-US" sz="1600" dirty="0" smtClean="0"/>
                        <a:t>财务部经理</a:t>
                      </a:r>
                      <a:endParaRPr lang="zh-CN" altLang="en-US" sz="1600" dirty="0"/>
                    </a:p>
                  </a:txBody>
                  <a:tcPr marL="91441" marR="91441" marT="45723" marB="45723"/>
                </a:tc>
                <a:tc>
                  <a:txBody>
                    <a:bodyPr/>
                    <a:lstStyle/>
                    <a:p>
                      <a:pPr marL="342900" indent="-342900">
                        <a:buNone/>
                      </a:pPr>
                      <a:r>
                        <a:rPr lang="en-US" altLang="zh-CN" sz="1600" dirty="0" smtClean="0"/>
                        <a:t>1.   </a:t>
                      </a:r>
                      <a:r>
                        <a:rPr lang="zh-CN" altLang="en-US" sz="1600" dirty="0" smtClean="0"/>
                        <a:t>审核凭证</a:t>
                      </a:r>
                      <a:endParaRPr lang="en-US" altLang="zh-CN" sz="1600" dirty="0" smtClean="0"/>
                    </a:p>
                    <a:p>
                      <a:pPr marL="342900" indent="-342900">
                        <a:buNone/>
                      </a:pPr>
                      <a:r>
                        <a:rPr lang="en-US" altLang="zh-CN" sz="1600" dirty="0" smtClean="0"/>
                        <a:t>2.   </a:t>
                      </a:r>
                      <a:r>
                        <a:rPr lang="zh-CN" altLang="en-US" sz="1600" dirty="0" smtClean="0"/>
                        <a:t>编制</a:t>
                      </a:r>
                      <a:r>
                        <a:rPr lang="zh-CN" altLang="en-US" sz="1600" baseline="0" dirty="0" smtClean="0"/>
                        <a:t>科目汇总表</a:t>
                      </a:r>
                      <a:endParaRPr lang="en-US" altLang="zh-CN" sz="1600" baseline="0" dirty="0" smtClean="0"/>
                    </a:p>
                    <a:p>
                      <a:pPr marL="342900" indent="-342900">
                        <a:buNone/>
                      </a:pPr>
                      <a:r>
                        <a:rPr lang="en-US" altLang="zh-CN" sz="1600" baseline="0" dirty="0" smtClean="0"/>
                        <a:t>3.   </a:t>
                      </a:r>
                      <a:r>
                        <a:rPr lang="zh-CN" altLang="en-US" sz="1600" baseline="0" dirty="0" smtClean="0"/>
                        <a:t>登记总账</a:t>
                      </a:r>
                      <a:endParaRPr lang="en-US" altLang="zh-CN" sz="1600" dirty="0" smtClean="0"/>
                    </a:p>
                    <a:p>
                      <a:pPr marL="342900" indent="-342900">
                        <a:buNone/>
                      </a:pPr>
                      <a:r>
                        <a:rPr lang="en-US" altLang="zh-CN" sz="1600" dirty="0" smtClean="0"/>
                        <a:t>4.   </a:t>
                      </a:r>
                      <a:r>
                        <a:rPr lang="zh-CN" altLang="en-US" sz="1600" dirty="0" smtClean="0"/>
                        <a:t>编制报表</a:t>
                      </a:r>
                      <a:endParaRPr lang="zh-CN" altLang="en-US" sz="1600" dirty="0"/>
                    </a:p>
                  </a:txBody>
                  <a:tcPr marL="91441" marR="91441" marT="45723" marB="45723"/>
                </a:tc>
                <a:tc>
                  <a:txBody>
                    <a:bodyPr/>
                    <a:lstStyle/>
                    <a:p>
                      <a:pPr algn="ctr" fontAlgn="ctr"/>
                      <a:endParaRPr lang="zh-CN" altLang="en-US" sz="1100" b="0" i="0" u="none" strike="noStrike" dirty="0">
                        <a:solidFill>
                          <a:srgbClr val="000000"/>
                        </a:solidFill>
                        <a:latin typeface="宋体"/>
                      </a:endParaRPr>
                    </a:p>
                  </a:txBody>
                  <a:tcPr marL="9525" marR="9525" marT="9526" marB="0" anchor="ctr"/>
                </a:tc>
              </a:tr>
              <a:tr h="1023490">
                <a:tc>
                  <a:txBody>
                    <a:bodyPr/>
                    <a:lstStyle/>
                    <a:p>
                      <a:r>
                        <a:rPr lang="zh-CN" altLang="en-US" sz="1600" dirty="0" smtClean="0"/>
                        <a:t>库管员</a:t>
                      </a:r>
                      <a:endParaRPr lang="zh-CN" altLang="en-US" sz="1600" dirty="0"/>
                    </a:p>
                  </a:txBody>
                  <a:tcPr marL="91441" marR="91441" marT="45723" marB="45723"/>
                </a:tc>
                <a:tc>
                  <a:txBody>
                    <a:bodyPr/>
                    <a:lstStyle/>
                    <a:p>
                      <a:pPr marL="342900" indent="-342900">
                        <a:buNone/>
                      </a:pPr>
                      <a:r>
                        <a:rPr lang="en-US" altLang="zh-CN" sz="1600" dirty="0" smtClean="0"/>
                        <a:t>1.</a:t>
                      </a:r>
                      <a:r>
                        <a:rPr lang="zh-CN" altLang="en-US" sz="1600" dirty="0" smtClean="0"/>
                        <a:t>登记库存台账</a:t>
                      </a:r>
                      <a:endParaRPr lang="en-US" altLang="zh-CN" sz="1600" dirty="0" smtClean="0"/>
                    </a:p>
                    <a:p>
                      <a:pPr marL="342900" indent="-342900">
                        <a:buNone/>
                      </a:pPr>
                      <a:r>
                        <a:rPr lang="en-US" altLang="zh-CN" sz="1600" dirty="0" smtClean="0"/>
                        <a:t>2.</a:t>
                      </a:r>
                      <a:r>
                        <a:rPr lang="zh-CN" altLang="en-US" sz="1600" dirty="0" smtClean="0"/>
                        <a:t>登记物料卡</a:t>
                      </a:r>
                      <a:endParaRPr lang="zh-CN" altLang="en-US" sz="1600" dirty="0"/>
                    </a:p>
                  </a:txBody>
                  <a:tcPr marL="91441" marR="91441" marT="45723" marB="45723"/>
                </a:tc>
                <a:tc>
                  <a:txBody>
                    <a:bodyPr/>
                    <a:lstStyle/>
                    <a:p>
                      <a:pPr marL="342900" indent="-342900" algn="l" defTabSz="914400" rtl="0" eaLnBrk="1" fontAlgn="ctr" latinLnBrk="0" hangingPunct="1">
                        <a:buNone/>
                      </a:pPr>
                      <a:r>
                        <a:rPr lang="zh-CN" altLang="en-US" sz="1600" kern="1200" dirty="0" smtClean="0">
                          <a:solidFill>
                            <a:schemeClr val="dk1"/>
                          </a:solidFill>
                          <a:latin typeface="+mn-lt"/>
                          <a:ea typeface="+mn-ea"/>
                          <a:cs typeface="+mn-cs"/>
                        </a:rPr>
                        <a:t>原材料、库存商品等存货类科目的库存台账</a:t>
                      </a:r>
                      <a:endParaRPr lang="en-US" altLang="zh-CN" sz="1600" kern="1200" dirty="0" smtClean="0">
                        <a:solidFill>
                          <a:schemeClr val="dk1"/>
                        </a:solidFill>
                        <a:latin typeface="+mn-lt"/>
                        <a:ea typeface="+mn-ea"/>
                        <a:cs typeface="+mn-cs"/>
                      </a:endParaRPr>
                    </a:p>
                    <a:p>
                      <a:pPr marL="342900" indent="-342900" algn="l" defTabSz="914400" rtl="0" eaLnBrk="1" fontAlgn="ctr" latinLnBrk="0" hangingPunct="1">
                        <a:buNone/>
                      </a:pPr>
                      <a:endParaRPr lang="en-US" altLang="zh-CN" sz="1600" kern="1200" dirty="0" smtClean="0">
                        <a:solidFill>
                          <a:schemeClr val="dk1"/>
                        </a:solidFill>
                        <a:latin typeface="+mn-lt"/>
                        <a:ea typeface="+mn-ea"/>
                        <a:cs typeface="+mn-cs"/>
                      </a:endParaRPr>
                    </a:p>
                    <a:p>
                      <a:pPr marL="342900" indent="-342900" algn="l" defTabSz="914400" rtl="0" eaLnBrk="1" fontAlgn="ctr" latinLnBrk="0" hangingPunct="1">
                        <a:buNone/>
                      </a:pPr>
                      <a:endParaRPr lang="en-US" altLang="zh-CN" sz="1600" kern="1200" dirty="0" smtClean="0">
                        <a:solidFill>
                          <a:schemeClr val="dk1"/>
                        </a:solidFill>
                        <a:latin typeface="+mn-lt"/>
                        <a:ea typeface="+mn-ea"/>
                        <a:cs typeface="+mn-cs"/>
                      </a:endParaRPr>
                    </a:p>
                  </a:txBody>
                  <a:tcPr marL="9525" marR="9525" marT="9526" marB="0" anchor="ctr"/>
                </a:tc>
              </a:tr>
            </a:tbl>
          </a:graphicData>
        </a:graphic>
      </p:graphicFrame>
    </p:spTree>
    <p:extLst>
      <p:ext uri="{BB962C8B-B14F-4D97-AF65-F5344CB8AC3E}">
        <p14:creationId xmlns:p14="http://schemas.microsoft.com/office/powerpoint/2010/main" val="3556757573"/>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填制凭证注意事项</a:t>
            </a:r>
          </a:p>
        </p:txBody>
      </p:sp>
      <p:sp>
        <p:nvSpPr>
          <p:cNvPr id="9219" name="TextBox 2"/>
          <p:cNvSpPr txBox="1">
            <a:spLocks noChangeArrowheads="1"/>
          </p:cNvSpPr>
          <p:nvPr/>
        </p:nvSpPr>
        <p:spPr bwMode="auto">
          <a:xfrm>
            <a:off x="533400" y="671513"/>
            <a:ext cx="8305800" cy="6186487"/>
          </a:xfrm>
          <a:prstGeom prst="rect">
            <a:avLst/>
          </a:prstGeom>
          <a:noFill/>
          <a:ln w="9525">
            <a:noFill/>
            <a:miter lim="800000"/>
            <a:headEnd/>
            <a:tailEnd/>
          </a:ln>
        </p:spPr>
        <p:txBody>
          <a:bodyPr>
            <a:spAutoFit/>
          </a:bodyPr>
          <a:lstStyle/>
          <a:p>
            <a:pPr>
              <a:lnSpc>
                <a:spcPct val="150000"/>
              </a:lnSpc>
              <a:defRPr/>
            </a:pPr>
            <a:r>
              <a:rPr lang="en-US" altLang="zh-CN" dirty="0">
                <a:latin typeface="+mn-ea"/>
                <a:ea typeface="+mn-ea"/>
              </a:rPr>
              <a:t>      </a:t>
            </a:r>
            <a:r>
              <a:rPr lang="zh-CN" altLang="zh-CN" dirty="0">
                <a:latin typeface="+mn-ea"/>
                <a:ea typeface="+mn-ea"/>
              </a:rPr>
              <a:t>填制</a:t>
            </a:r>
            <a:r>
              <a:rPr lang="zh-CN" altLang="en-US" dirty="0">
                <a:latin typeface="+mn-ea"/>
                <a:ea typeface="+mn-ea"/>
              </a:rPr>
              <a:t>记账</a:t>
            </a:r>
            <a:r>
              <a:rPr lang="zh-CN" altLang="zh-CN" dirty="0">
                <a:latin typeface="+mn-ea"/>
                <a:ea typeface="+mn-ea"/>
              </a:rPr>
              <a:t>凭证是财务人员每天必做的工作，掌握记账凭证填制的要求，是做好</a:t>
            </a:r>
            <a:r>
              <a:rPr lang="zh-CN" altLang="en-US" dirty="0">
                <a:latin typeface="+mn-ea"/>
                <a:ea typeface="+mn-ea"/>
              </a:rPr>
              <a:t>财务</a:t>
            </a:r>
            <a:r>
              <a:rPr lang="zh-CN" altLang="zh-CN" dirty="0">
                <a:latin typeface="+mn-ea"/>
                <a:ea typeface="+mn-ea"/>
              </a:rPr>
              <a:t>工作的一项重要内容。记账凭证是进行登账、报表的基础。 </a:t>
            </a:r>
          </a:p>
          <a:p>
            <a:pPr>
              <a:lnSpc>
                <a:spcPct val="150000"/>
              </a:lnSpc>
              <a:defRPr/>
            </a:pPr>
            <a:r>
              <a:rPr lang="en-US" altLang="zh-CN" dirty="0">
                <a:latin typeface="+mn-ea"/>
                <a:ea typeface="+mn-ea"/>
              </a:rPr>
              <a:t>       </a:t>
            </a:r>
            <a:r>
              <a:rPr lang="zh-CN" altLang="zh-CN" dirty="0">
                <a:latin typeface="+mn-ea"/>
                <a:ea typeface="+mn-ea"/>
              </a:rPr>
              <a:t>①以审核无误的原始凭证为依据； </a:t>
            </a:r>
          </a:p>
          <a:p>
            <a:pPr>
              <a:lnSpc>
                <a:spcPct val="150000"/>
              </a:lnSpc>
              <a:defRPr/>
            </a:pPr>
            <a:r>
              <a:rPr lang="zh-CN" altLang="zh-CN" dirty="0">
                <a:latin typeface="+mn-ea"/>
                <a:ea typeface="+mn-ea"/>
              </a:rPr>
              <a:t>　　②填写记账凭证的日期； </a:t>
            </a:r>
          </a:p>
          <a:p>
            <a:pPr>
              <a:lnSpc>
                <a:spcPct val="150000"/>
              </a:lnSpc>
              <a:defRPr/>
            </a:pPr>
            <a:r>
              <a:rPr lang="zh-CN" altLang="zh-CN" dirty="0">
                <a:latin typeface="+mn-ea"/>
                <a:ea typeface="+mn-ea"/>
              </a:rPr>
              <a:t>　　③按照凭证的种类顺序填写记账凭证的编号，按自然顺序连续编号，不得跳号、重号；</a:t>
            </a:r>
          </a:p>
          <a:p>
            <a:pPr>
              <a:lnSpc>
                <a:spcPct val="150000"/>
              </a:lnSpc>
              <a:defRPr/>
            </a:pPr>
            <a:r>
              <a:rPr lang="zh-CN" altLang="zh-CN" dirty="0">
                <a:latin typeface="+mn-ea"/>
                <a:ea typeface="+mn-ea"/>
              </a:rPr>
              <a:t>　　④摘要要真实准确又要简明扼要； </a:t>
            </a:r>
          </a:p>
          <a:p>
            <a:pPr>
              <a:lnSpc>
                <a:spcPct val="150000"/>
              </a:lnSpc>
              <a:defRPr/>
            </a:pPr>
            <a:r>
              <a:rPr lang="zh-CN" altLang="zh-CN" dirty="0">
                <a:latin typeface="+mn-ea"/>
                <a:ea typeface="+mn-ea"/>
              </a:rPr>
              <a:t>　　⑤正确填制会计科目，应当填写会计科目的全称，不得简写； </a:t>
            </a:r>
          </a:p>
          <a:p>
            <a:pPr>
              <a:lnSpc>
                <a:spcPct val="150000"/>
              </a:lnSpc>
              <a:defRPr/>
            </a:pPr>
            <a:r>
              <a:rPr lang="zh-CN" altLang="zh-CN" dirty="0">
                <a:latin typeface="+mn-ea"/>
                <a:ea typeface="+mn-ea"/>
              </a:rPr>
              <a:t>　　⑥记账凭证的金额必须与原始凭证的金额相符，阿拉伯数字应书写规范； </a:t>
            </a:r>
          </a:p>
          <a:p>
            <a:pPr>
              <a:lnSpc>
                <a:spcPct val="150000"/>
              </a:lnSpc>
              <a:defRPr/>
            </a:pPr>
            <a:r>
              <a:rPr lang="zh-CN" altLang="zh-CN" dirty="0">
                <a:latin typeface="+mn-ea"/>
                <a:ea typeface="+mn-ea"/>
              </a:rPr>
              <a:t>　　⑦计算和填写所附原始凭证的张数，用阿拉伯数字写在记账凭证的右侧</a:t>
            </a:r>
            <a:r>
              <a:rPr lang="en-US" altLang="zh-CN" dirty="0">
                <a:latin typeface="+mn-ea"/>
                <a:ea typeface="+mn-ea"/>
              </a:rPr>
              <a:t>“</a:t>
            </a:r>
            <a:r>
              <a:rPr lang="zh-CN" altLang="zh-CN" dirty="0">
                <a:latin typeface="+mn-ea"/>
                <a:ea typeface="+mn-ea"/>
              </a:rPr>
              <a:t>附件</a:t>
            </a:r>
            <a:r>
              <a:rPr lang="en-US" altLang="zh-CN" dirty="0">
                <a:latin typeface="+mn-ea"/>
                <a:ea typeface="+mn-ea"/>
              </a:rPr>
              <a:t>××</a:t>
            </a:r>
            <a:r>
              <a:rPr lang="zh-CN" altLang="zh-CN" dirty="0">
                <a:latin typeface="+mn-ea"/>
                <a:ea typeface="+mn-ea"/>
              </a:rPr>
              <a:t>张</a:t>
            </a:r>
            <a:r>
              <a:rPr lang="en-US" altLang="zh-CN" dirty="0">
                <a:latin typeface="+mn-ea"/>
                <a:ea typeface="+mn-ea"/>
              </a:rPr>
              <a:t>”</a:t>
            </a:r>
            <a:r>
              <a:rPr lang="zh-CN" altLang="zh-CN" dirty="0">
                <a:latin typeface="+mn-ea"/>
                <a:ea typeface="+mn-ea"/>
              </a:rPr>
              <a:t>行内； </a:t>
            </a:r>
          </a:p>
          <a:p>
            <a:pPr>
              <a:lnSpc>
                <a:spcPct val="150000"/>
              </a:lnSpc>
              <a:defRPr/>
            </a:pPr>
            <a:r>
              <a:rPr lang="zh-CN" altLang="zh-CN" dirty="0">
                <a:latin typeface="+mn-ea"/>
                <a:ea typeface="+mn-ea"/>
              </a:rPr>
              <a:t>　</a:t>
            </a:r>
            <a:r>
              <a:rPr lang="en-US" altLang="zh-CN" dirty="0">
                <a:latin typeface="+mn-ea"/>
                <a:ea typeface="+mn-ea"/>
              </a:rPr>
              <a:t>   </a:t>
            </a:r>
            <a:r>
              <a:rPr lang="zh-CN" altLang="zh-CN" dirty="0">
                <a:latin typeface="+mn-ea"/>
                <a:ea typeface="+mn-ea"/>
              </a:rPr>
              <a:t>⑧记账凭证填制完成后，一般应由财务人员根据职责签名盖章，以示其经济责任；</a:t>
            </a:r>
          </a:p>
          <a:p>
            <a:pPr>
              <a:lnSpc>
                <a:spcPct val="150000"/>
              </a:lnSpc>
              <a:defRPr/>
            </a:pPr>
            <a:r>
              <a:rPr lang="en-US" altLang="zh-CN" dirty="0">
                <a:latin typeface="+mn-ea"/>
                <a:ea typeface="+mn-ea"/>
              </a:rPr>
              <a:t>      </a:t>
            </a:r>
            <a:r>
              <a:rPr lang="zh-CN" altLang="zh-CN" dirty="0">
                <a:latin typeface="+mn-ea"/>
                <a:ea typeface="+mn-ea"/>
              </a:rPr>
              <a:t>⑨填制记账凭证应选择钢笔或签字笔，用兰黑墨水或碳素墨水书写。</a:t>
            </a:r>
            <a:endParaRPr lang="en-US" altLang="zh-CN" dirty="0">
              <a:latin typeface="+mn-ea"/>
              <a:ea typeface="+mn-ea"/>
            </a:endParaRPr>
          </a:p>
          <a:p>
            <a:pPr>
              <a:buFont typeface="Wingdings" pitchFamily="2" charset="2"/>
              <a:buChar char="Ø"/>
              <a:defRPr/>
            </a:pPr>
            <a:endParaRPr kumimoji="1" lang="zh-CN" altLang="en-US" b="1" dirty="0">
              <a:solidFill>
                <a:srgbClr val="0C7204"/>
              </a:solidFill>
              <a:latin typeface="Tahoma" pitchFamily="34" charset="0"/>
              <a:ea typeface="宋体" charset="-122"/>
            </a:endParaRPr>
          </a:p>
        </p:txBody>
      </p:sp>
    </p:spTree>
    <p:extLst>
      <p:ext uri="{BB962C8B-B14F-4D97-AF65-F5344CB8AC3E}">
        <p14:creationId xmlns:p14="http://schemas.microsoft.com/office/powerpoint/2010/main" val="3532553253"/>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审核凭证注意事项</a:t>
            </a:r>
          </a:p>
        </p:txBody>
      </p:sp>
      <p:sp>
        <p:nvSpPr>
          <p:cNvPr id="10243" name="TextBox 2"/>
          <p:cNvSpPr txBox="1">
            <a:spLocks noChangeArrowheads="1"/>
          </p:cNvSpPr>
          <p:nvPr/>
        </p:nvSpPr>
        <p:spPr bwMode="auto">
          <a:xfrm>
            <a:off x="533400" y="990600"/>
            <a:ext cx="822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p>
        </p:txBody>
      </p:sp>
      <p:sp>
        <p:nvSpPr>
          <p:cNvPr id="11267" name="Rectangle 3"/>
          <p:cNvSpPr>
            <a:spLocks noChangeArrowheads="1"/>
          </p:cNvSpPr>
          <p:nvPr/>
        </p:nvSpPr>
        <p:spPr bwMode="auto">
          <a:xfrm>
            <a:off x="457200" y="1143000"/>
            <a:ext cx="8153400" cy="4662488"/>
          </a:xfrm>
          <a:prstGeom prst="rect">
            <a:avLst/>
          </a:prstGeom>
          <a:noFill/>
          <a:ln w="9525" cmpd="sng">
            <a:noFill/>
            <a:miter lim="800000"/>
            <a:headEnd/>
            <a:tailEnd/>
          </a:ln>
          <a:effectLst/>
        </p:spPr>
        <p:txBody>
          <a:bodyPr anchor="ctr">
            <a:spAutoFit/>
          </a:bodyPr>
          <a:lstStyle/>
          <a:p>
            <a:pPr indent="457200" eaLnBrk="0" hangingPunct="0">
              <a:lnSpc>
                <a:spcPct val="150000"/>
              </a:lnSpc>
              <a:defRPr/>
            </a:pPr>
            <a:r>
              <a:rPr lang="en-US" altLang="zh-CN" sz="900" dirty="0">
                <a:solidFill>
                  <a:srgbClr val="0221B0"/>
                </a:solidFill>
                <a:latin typeface="Verdana" pitchFamily="34" charset="0"/>
                <a:cs typeface="宋体" pitchFamily="2" charset="-122"/>
              </a:rPr>
              <a:t>  </a:t>
            </a:r>
            <a:r>
              <a:rPr lang="zh-CN" altLang="en-US" dirty="0">
                <a:latin typeface="+mn-ea"/>
                <a:ea typeface="+mn-ea"/>
              </a:rPr>
              <a:t>所有填制好的记账凭证，都必须经过其他财务人员认真的审核。在审核记账凭证的过程中，如发现记账凭证填制有误，应当按照规定的方法及时加以更正。只有经过审核无误后的记账凭证，才能作为登记账簿的依据。记账凭证的审核主要包括以下内容：</a:t>
            </a:r>
          </a:p>
          <a:p>
            <a:pPr indent="457200" eaLnBrk="0" hangingPunct="0">
              <a:lnSpc>
                <a:spcPct val="150000"/>
              </a:lnSpc>
              <a:defRPr/>
            </a:pPr>
            <a:r>
              <a:rPr lang="zh-CN" altLang="en-US" dirty="0">
                <a:latin typeface="+mn-ea"/>
                <a:ea typeface="+mn-ea"/>
              </a:rPr>
              <a:t>①记账凭证是否附有原始凭证，记账凭证的经济内容是否与所附原始凭证的内容相同；</a:t>
            </a:r>
          </a:p>
          <a:p>
            <a:pPr indent="457200" eaLnBrk="0" hangingPunct="0">
              <a:lnSpc>
                <a:spcPct val="150000"/>
              </a:lnSpc>
              <a:defRPr/>
            </a:pPr>
            <a:r>
              <a:rPr lang="zh-CN" altLang="en-US" dirty="0">
                <a:latin typeface="+mn-ea"/>
                <a:ea typeface="+mn-ea"/>
              </a:rPr>
              <a:t>②会计凭证是否连续编号；</a:t>
            </a:r>
          </a:p>
          <a:p>
            <a:pPr indent="457200" eaLnBrk="0" hangingPunct="0">
              <a:lnSpc>
                <a:spcPct val="150000"/>
              </a:lnSpc>
              <a:defRPr/>
            </a:pPr>
            <a:r>
              <a:rPr lang="zh-CN" altLang="en-US" dirty="0">
                <a:latin typeface="+mn-ea"/>
                <a:ea typeface="+mn-ea"/>
              </a:rPr>
              <a:t>③会计科目使用是否正确，借贷方对应关系是否清晰、金额是否正确；</a:t>
            </a:r>
          </a:p>
          <a:p>
            <a:pPr indent="457200" eaLnBrk="0" hangingPunct="0">
              <a:lnSpc>
                <a:spcPct val="150000"/>
              </a:lnSpc>
              <a:defRPr/>
            </a:pPr>
            <a:r>
              <a:rPr lang="zh-CN" altLang="en-US" dirty="0">
                <a:latin typeface="+mn-ea"/>
                <a:ea typeface="+mn-ea"/>
              </a:rPr>
              <a:t>④记账凭证中的项目是否填制完整，摘要是否清楚；</a:t>
            </a:r>
          </a:p>
          <a:p>
            <a:pPr indent="457200" eaLnBrk="0" hangingPunct="0">
              <a:lnSpc>
                <a:spcPct val="150000"/>
              </a:lnSpc>
              <a:defRPr/>
            </a:pPr>
            <a:r>
              <a:rPr lang="zh-CN" altLang="en-US" dirty="0">
                <a:latin typeface="+mn-ea"/>
                <a:ea typeface="+mn-ea"/>
              </a:rPr>
              <a:t>⑤附件张数是否记录正确；</a:t>
            </a:r>
          </a:p>
          <a:p>
            <a:pPr indent="457200" eaLnBrk="0" hangingPunct="0">
              <a:lnSpc>
                <a:spcPct val="150000"/>
              </a:lnSpc>
              <a:defRPr/>
            </a:pPr>
            <a:r>
              <a:rPr lang="zh-CN" altLang="en-US" dirty="0">
                <a:latin typeface="+mn-ea"/>
                <a:ea typeface="+mn-ea"/>
              </a:rPr>
              <a:t>⑥有关人员的签章是否齐全。</a:t>
            </a:r>
          </a:p>
        </p:txBody>
      </p:sp>
    </p:spTree>
    <p:extLst>
      <p:ext uri="{BB962C8B-B14F-4D97-AF65-F5344CB8AC3E}">
        <p14:creationId xmlns:p14="http://schemas.microsoft.com/office/powerpoint/2010/main" val="3901175790"/>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
          <p:cNvSpPr txBox="1">
            <a:spLocks noChangeArrowheads="1"/>
          </p:cNvSpPr>
          <p:nvPr/>
        </p:nvSpPr>
        <p:spPr bwMode="auto">
          <a:xfrm>
            <a:off x="838200"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C00000"/>
                </a:solidFill>
                <a:latin typeface="微软雅黑" pitchFamily="34" charset="-122"/>
                <a:ea typeface="微软雅黑" pitchFamily="34" charset="-122"/>
              </a:rPr>
              <a:t>登记账簿注意事项</a:t>
            </a:r>
          </a:p>
        </p:txBody>
      </p:sp>
      <p:sp>
        <p:nvSpPr>
          <p:cNvPr id="11267" name="Rectangle 3"/>
          <p:cNvSpPr>
            <a:spLocks noChangeArrowheads="1"/>
          </p:cNvSpPr>
          <p:nvPr/>
        </p:nvSpPr>
        <p:spPr bwMode="auto">
          <a:xfrm>
            <a:off x="457200" y="935087"/>
            <a:ext cx="8153400" cy="5078313"/>
          </a:xfrm>
          <a:prstGeom prst="rect">
            <a:avLst/>
          </a:prstGeom>
          <a:noFill/>
          <a:ln w="9525" cmpd="sng">
            <a:noFill/>
            <a:miter lim="800000"/>
            <a:headEnd/>
            <a:tailEnd/>
          </a:ln>
          <a:effectLst/>
        </p:spPr>
        <p:txBody>
          <a:bodyPr anchor="ctr">
            <a:spAutoFit/>
          </a:bodyPr>
          <a:lstStyle/>
          <a:p>
            <a:pPr indent="457200" eaLnBrk="0" hangingPunct="0">
              <a:lnSpc>
                <a:spcPct val="150000"/>
              </a:lnSpc>
              <a:defRPr/>
            </a:pPr>
            <a:r>
              <a:rPr lang="en-US" altLang="zh-CN" dirty="0">
                <a:latin typeface="+mn-ea"/>
                <a:ea typeface="+mn-ea"/>
              </a:rPr>
              <a:t>  </a:t>
            </a:r>
            <a:r>
              <a:rPr lang="zh-CN" altLang="en-US" dirty="0">
                <a:latin typeface="+mn-ea"/>
                <a:ea typeface="+mn-ea"/>
              </a:rPr>
              <a:t>登记账簿是指根据审核无误的原始凭证及记账凭证，按照国家统一会计制度规定的会计科目，运用复式记账法对经济业务序时地、分类地登记到账簿中去。登记账簿是会计核算工作的主要环节。</a:t>
            </a:r>
            <a:endParaRPr lang="en-US" altLang="zh-CN" dirty="0">
              <a:latin typeface="+mn-ea"/>
              <a:ea typeface="+mn-ea"/>
            </a:endParaRPr>
          </a:p>
          <a:p>
            <a:pPr indent="457200" eaLnBrk="0" hangingPunct="0">
              <a:lnSpc>
                <a:spcPct val="150000"/>
              </a:lnSpc>
              <a:defRPr/>
            </a:pPr>
            <a:endParaRPr lang="zh-CN" altLang="en-US" dirty="0">
              <a:latin typeface="+mn-ea"/>
              <a:ea typeface="+mn-ea"/>
            </a:endParaRPr>
          </a:p>
          <a:p>
            <a:pPr indent="457200" eaLnBrk="0" hangingPunct="0">
              <a:lnSpc>
                <a:spcPct val="150000"/>
              </a:lnSpc>
              <a:defRPr/>
            </a:pPr>
            <a:r>
              <a:rPr lang="zh-CN" altLang="zh-CN" dirty="0">
                <a:latin typeface="+mn-ea"/>
                <a:ea typeface="+mn-ea"/>
              </a:rPr>
              <a:t>①登记</a:t>
            </a:r>
            <a:r>
              <a:rPr lang="zh-CN" altLang="en-US" dirty="0">
                <a:latin typeface="+mn-ea"/>
                <a:ea typeface="+mn-ea"/>
              </a:rPr>
              <a:t>会计</a:t>
            </a:r>
            <a:r>
              <a:rPr lang="zh-CN" altLang="zh-CN" dirty="0">
                <a:latin typeface="+mn-ea"/>
                <a:ea typeface="+mn-ea"/>
              </a:rPr>
              <a:t>账簿时，内容要准确完整，应当将会计凭证日期、编号、业务内容摘要、金额等信息逐项计入账内，做到数字准确、摘要清楚、字迹工整；</a:t>
            </a:r>
          </a:p>
          <a:p>
            <a:pPr indent="457200" eaLnBrk="0" hangingPunct="0">
              <a:lnSpc>
                <a:spcPct val="150000"/>
              </a:lnSpc>
              <a:defRPr/>
            </a:pPr>
            <a:r>
              <a:rPr lang="zh-CN" altLang="zh-CN" dirty="0">
                <a:latin typeface="+mn-ea"/>
                <a:ea typeface="+mn-ea"/>
              </a:rPr>
              <a:t>②登记账簿要及时；</a:t>
            </a:r>
          </a:p>
          <a:p>
            <a:pPr indent="457200" eaLnBrk="0" hangingPunct="0">
              <a:lnSpc>
                <a:spcPct val="150000"/>
              </a:lnSpc>
              <a:defRPr/>
            </a:pPr>
            <a:r>
              <a:rPr lang="zh-CN" altLang="zh-CN" dirty="0">
                <a:latin typeface="+mn-ea"/>
                <a:ea typeface="+mn-ea"/>
              </a:rPr>
              <a:t>③登记完毕后及时在记账凭证上注明已经登账的符号，表示已经记账；</a:t>
            </a:r>
          </a:p>
          <a:p>
            <a:pPr indent="457200" eaLnBrk="0" hangingPunct="0">
              <a:lnSpc>
                <a:spcPct val="150000"/>
              </a:lnSpc>
              <a:defRPr/>
            </a:pPr>
            <a:r>
              <a:rPr lang="zh-CN" altLang="zh-CN" dirty="0" smtClean="0">
                <a:latin typeface="+mn-ea"/>
                <a:ea typeface="+mn-ea"/>
              </a:rPr>
              <a:t>④账簿</a:t>
            </a:r>
            <a:r>
              <a:rPr lang="zh-CN" altLang="zh-CN" dirty="0">
                <a:latin typeface="+mn-ea"/>
                <a:ea typeface="+mn-ea"/>
              </a:rPr>
              <a:t>中书写的文字和数字上面要留有适当空格，不要写满格，一般应占格距的</a:t>
            </a:r>
            <a:r>
              <a:rPr lang="en-US" altLang="zh-CN" dirty="0">
                <a:latin typeface="+mn-ea"/>
                <a:ea typeface="+mn-ea"/>
              </a:rPr>
              <a:t>1/2</a:t>
            </a:r>
            <a:r>
              <a:rPr lang="zh-CN" altLang="zh-CN" dirty="0">
                <a:latin typeface="+mn-ea"/>
                <a:ea typeface="+mn-ea"/>
              </a:rPr>
              <a:t>；</a:t>
            </a:r>
          </a:p>
          <a:p>
            <a:pPr indent="457200" eaLnBrk="0" hangingPunct="0">
              <a:lnSpc>
                <a:spcPct val="150000"/>
              </a:lnSpc>
              <a:defRPr/>
            </a:pPr>
            <a:r>
              <a:rPr lang="zh-CN" altLang="zh-CN" dirty="0">
                <a:latin typeface="+mn-ea"/>
                <a:ea typeface="+mn-ea"/>
              </a:rPr>
              <a:t>⑤登记账簿要用蓝黑墨水或者签字笔书写，不得使用圆珠笔或者铅笔</a:t>
            </a:r>
            <a:r>
              <a:rPr lang="zh-CN" altLang="zh-CN" dirty="0" smtClean="0">
                <a:latin typeface="+mn-ea"/>
                <a:ea typeface="+mn-ea"/>
              </a:rPr>
              <a:t>书写</a:t>
            </a:r>
            <a:endParaRPr lang="zh-CN" altLang="zh-CN" dirty="0">
              <a:latin typeface="+mn-ea"/>
              <a:ea typeface="+mn-ea"/>
            </a:endParaRPr>
          </a:p>
          <a:p>
            <a:pPr indent="457200" eaLnBrk="0" hangingPunct="0">
              <a:lnSpc>
                <a:spcPct val="150000"/>
              </a:lnSpc>
              <a:defRPr/>
            </a:pPr>
            <a:endParaRPr lang="zh-CN" altLang="zh-CN" dirty="0">
              <a:latin typeface="+mn-ea"/>
              <a:ea typeface="+mn-ea"/>
            </a:endParaRPr>
          </a:p>
        </p:txBody>
      </p:sp>
    </p:spTree>
    <p:extLst>
      <p:ext uri="{BB962C8B-B14F-4D97-AF65-F5344CB8AC3E}">
        <p14:creationId xmlns:p14="http://schemas.microsoft.com/office/powerpoint/2010/main" val="3080152198"/>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66800" y="838200"/>
            <a:ext cx="7467600" cy="5494338"/>
          </a:xfrm>
          <a:prstGeom prst="rect">
            <a:avLst/>
          </a:prstGeom>
        </p:spPr>
        <p:txBody>
          <a:bodyPr>
            <a:spAutoFit/>
          </a:bodyPr>
          <a:lstStyle/>
          <a:p>
            <a:pPr indent="457200" eaLnBrk="0" hangingPunct="0">
              <a:lnSpc>
                <a:spcPct val="150000"/>
              </a:lnSpc>
              <a:defRPr/>
            </a:pPr>
            <a:r>
              <a:rPr lang="zh-CN" altLang="zh-CN" dirty="0">
                <a:latin typeface="+mn-ea"/>
                <a:ea typeface="+mn-ea"/>
              </a:rPr>
              <a:t>⑥下列情况，可以用红色墨水记账：按照红字冲账的记账凭证，冲销错误记录；在不设借贷等栏的多栏式账页中，登记减少数</a:t>
            </a:r>
            <a:r>
              <a:rPr lang="zh-CN" altLang="en-US" dirty="0">
                <a:latin typeface="+mn-ea"/>
                <a:ea typeface="+mn-ea"/>
              </a:rPr>
              <a:t>；  </a:t>
            </a:r>
            <a:endParaRPr lang="zh-CN" altLang="zh-CN" dirty="0">
              <a:latin typeface="+mn-ea"/>
              <a:ea typeface="+mn-ea"/>
            </a:endParaRPr>
          </a:p>
          <a:p>
            <a:pPr indent="457200" eaLnBrk="0" hangingPunct="0">
              <a:lnSpc>
                <a:spcPct val="150000"/>
              </a:lnSpc>
              <a:defRPr/>
            </a:pPr>
            <a:r>
              <a:rPr lang="zh-CN" altLang="zh-CN" dirty="0">
                <a:latin typeface="+mn-ea"/>
                <a:ea typeface="+mn-ea"/>
              </a:rPr>
              <a:t>⑦各种账簿应按页次顺序连续登记，不得跳行、隔页。如果发生跳行、隔页，应当将空行、空页划线注销，或者注明</a:t>
            </a:r>
            <a:r>
              <a:rPr lang="en-US" altLang="zh-CN" dirty="0">
                <a:latin typeface="+mn-ea"/>
                <a:ea typeface="+mn-ea"/>
              </a:rPr>
              <a:t>“</a:t>
            </a:r>
            <a:r>
              <a:rPr lang="zh-CN" altLang="zh-CN" dirty="0">
                <a:latin typeface="+mn-ea"/>
                <a:ea typeface="+mn-ea"/>
              </a:rPr>
              <a:t>此行空白</a:t>
            </a:r>
            <a:r>
              <a:rPr lang="en-US" altLang="zh-CN" dirty="0">
                <a:latin typeface="+mn-ea"/>
                <a:ea typeface="+mn-ea"/>
              </a:rPr>
              <a:t>”</a:t>
            </a:r>
            <a:r>
              <a:rPr lang="zh-CN" altLang="zh-CN" dirty="0">
                <a:latin typeface="+mn-ea"/>
                <a:ea typeface="+mn-ea"/>
              </a:rPr>
              <a:t>、</a:t>
            </a:r>
            <a:r>
              <a:rPr lang="en-US" altLang="zh-CN" dirty="0">
                <a:latin typeface="+mn-ea"/>
                <a:ea typeface="+mn-ea"/>
              </a:rPr>
              <a:t>“</a:t>
            </a:r>
            <a:r>
              <a:rPr lang="zh-CN" altLang="zh-CN" dirty="0">
                <a:latin typeface="+mn-ea"/>
                <a:ea typeface="+mn-ea"/>
              </a:rPr>
              <a:t>此页空白</a:t>
            </a:r>
            <a:r>
              <a:rPr lang="en-US" altLang="zh-CN" dirty="0">
                <a:latin typeface="+mn-ea"/>
                <a:ea typeface="+mn-ea"/>
              </a:rPr>
              <a:t>”</a:t>
            </a:r>
            <a:r>
              <a:rPr lang="zh-CN" altLang="zh-CN" dirty="0">
                <a:latin typeface="+mn-ea"/>
                <a:ea typeface="+mn-ea"/>
              </a:rPr>
              <a:t>字样，并由记账人员签名或者盖章</a:t>
            </a:r>
            <a:r>
              <a:rPr lang="zh-CN" altLang="en-US" dirty="0">
                <a:latin typeface="+mn-ea"/>
                <a:ea typeface="+mn-ea"/>
              </a:rPr>
              <a:t>； </a:t>
            </a:r>
            <a:endParaRPr lang="zh-CN" altLang="zh-CN" dirty="0">
              <a:latin typeface="+mn-ea"/>
              <a:ea typeface="+mn-ea"/>
            </a:endParaRPr>
          </a:p>
          <a:p>
            <a:pPr indent="457200" eaLnBrk="0" hangingPunct="0">
              <a:lnSpc>
                <a:spcPct val="150000"/>
              </a:lnSpc>
              <a:defRPr/>
            </a:pPr>
            <a:r>
              <a:rPr lang="zh-CN" altLang="zh-CN" dirty="0">
                <a:latin typeface="+mn-ea"/>
                <a:ea typeface="+mn-ea"/>
              </a:rPr>
              <a:t>⑧凡需要结出余额的账户，结出余额后，应当在</a:t>
            </a:r>
            <a:r>
              <a:rPr lang="en-US" altLang="zh-CN" dirty="0">
                <a:latin typeface="+mn-ea"/>
                <a:ea typeface="+mn-ea"/>
              </a:rPr>
              <a:t>“</a:t>
            </a:r>
            <a:r>
              <a:rPr lang="zh-CN" altLang="zh-CN" dirty="0">
                <a:latin typeface="+mn-ea"/>
                <a:ea typeface="+mn-ea"/>
              </a:rPr>
              <a:t>借或贷</a:t>
            </a:r>
            <a:r>
              <a:rPr lang="en-US" altLang="zh-CN" dirty="0">
                <a:latin typeface="+mn-ea"/>
                <a:ea typeface="+mn-ea"/>
              </a:rPr>
              <a:t>”</a:t>
            </a:r>
            <a:r>
              <a:rPr lang="zh-CN" altLang="zh-CN" dirty="0">
                <a:latin typeface="+mn-ea"/>
                <a:ea typeface="+mn-ea"/>
              </a:rPr>
              <a:t>等栏内写明</a:t>
            </a:r>
            <a:r>
              <a:rPr lang="en-US" altLang="zh-CN" dirty="0">
                <a:latin typeface="+mn-ea"/>
                <a:ea typeface="+mn-ea"/>
              </a:rPr>
              <a:t>“</a:t>
            </a:r>
            <a:r>
              <a:rPr lang="zh-CN" altLang="zh-CN" dirty="0">
                <a:latin typeface="+mn-ea"/>
                <a:ea typeface="+mn-ea"/>
              </a:rPr>
              <a:t>借</a:t>
            </a:r>
            <a:r>
              <a:rPr lang="en-US" altLang="zh-CN" dirty="0">
                <a:latin typeface="+mn-ea"/>
                <a:ea typeface="+mn-ea"/>
              </a:rPr>
              <a:t>”</a:t>
            </a:r>
            <a:r>
              <a:rPr lang="zh-CN" altLang="zh-CN" dirty="0">
                <a:latin typeface="+mn-ea"/>
                <a:ea typeface="+mn-ea"/>
              </a:rPr>
              <a:t>或者</a:t>
            </a:r>
            <a:r>
              <a:rPr lang="en-US" altLang="zh-CN" dirty="0">
                <a:latin typeface="+mn-ea"/>
                <a:ea typeface="+mn-ea"/>
              </a:rPr>
              <a:t>“</a:t>
            </a:r>
            <a:r>
              <a:rPr lang="zh-CN" altLang="zh-CN" dirty="0">
                <a:latin typeface="+mn-ea"/>
                <a:ea typeface="+mn-ea"/>
              </a:rPr>
              <a:t>贷</a:t>
            </a:r>
            <a:r>
              <a:rPr lang="en-US" altLang="zh-CN" dirty="0">
                <a:latin typeface="+mn-ea"/>
                <a:ea typeface="+mn-ea"/>
              </a:rPr>
              <a:t>”</a:t>
            </a:r>
            <a:r>
              <a:rPr lang="zh-CN" altLang="zh-CN" dirty="0">
                <a:latin typeface="+mn-ea"/>
                <a:ea typeface="+mn-ea"/>
              </a:rPr>
              <a:t>等字样。没有余额的账户，应当在</a:t>
            </a:r>
            <a:r>
              <a:rPr lang="en-US" altLang="zh-CN" dirty="0">
                <a:latin typeface="+mn-ea"/>
                <a:ea typeface="+mn-ea"/>
              </a:rPr>
              <a:t>“</a:t>
            </a:r>
            <a:r>
              <a:rPr lang="zh-CN" altLang="zh-CN" dirty="0">
                <a:latin typeface="+mn-ea"/>
                <a:ea typeface="+mn-ea"/>
              </a:rPr>
              <a:t>借或贷</a:t>
            </a:r>
            <a:r>
              <a:rPr lang="en-US" altLang="zh-CN" dirty="0">
                <a:latin typeface="+mn-ea"/>
                <a:ea typeface="+mn-ea"/>
              </a:rPr>
              <a:t>”</a:t>
            </a:r>
            <a:r>
              <a:rPr lang="zh-CN" altLang="zh-CN" dirty="0">
                <a:latin typeface="+mn-ea"/>
                <a:ea typeface="+mn-ea"/>
              </a:rPr>
              <a:t>等栏内写</a:t>
            </a:r>
            <a:r>
              <a:rPr lang="en-US" altLang="zh-CN" dirty="0">
                <a:latin typeface="+mn-ea"/>
                <a:ea typeface="+mn-ea"/>
              </a:rPr>
              <a:t>“</a:t>
            </a:r>
            <a:r>
              <a:rPr lang="zh-CN" altLang="zh-CN" dirty="0">
                <a:latin typeface="+mn-ea"/>
                <a:ea typeface="+mn-ea"/>
              </a:rPr>
              <a:t>平</a:t>
            </a:r>
            <a:r>
              <a:rPr lang="en-US" altLang="zh-CN" dirty="0">
                <a:latin typeface="+mn-ea"/>
                <a:ea typeface="+mn-ea"/>
              </a:rPr>
              <a:t>”</a:t>
            </a:r>
            <a:r>
              <a:rPr lang="zh-CN" altLang="zh-CN" dirty="0">
                <a:latin typeface="+mn-ea"/>
                <a:ea typeface="+mn-ea"/>
              </a:rPr>
              <a:t>字，并在余额栏内用</a:t>
            </a:r>
            <a:r>
              <a:rPr lang="en-US" altLang="zh-CN" dirty="0">
                <a:latin typeface="+mn-ea"/>
                <a:ea typeface="+mn-ea"/>
              </a:rPr>
              <a:t>“0”</a:t>
            </a:r>
            <a:r>
              <a:rPr lang="zh-CN" altLang="zh-CN" dirty="0">
                <a:latin typeface="+mn-ea"/>
                <a:ea typeface="+mn-ea"/>
              </a:rPr>
              <a:t>表示</a:t>
            </a:r>
            <a:r>
              <a:rPr lang="zh-CN" altLang="en-US" dirty="0">
                <a:latin typeface="+mn-ea"/>
                <a:ea typeface="+mn-ea"/>
              </a:rPr>
              <a:t>；</a:t>
            </a:r>
            <a:endParaRPr lang="zh-CN" altLang="zh-CN" dirty="0">
              <a:latin typeface="+mn-ea"/>
              <a:ea typeface="+mn-ea"/>
            </a:endParaRPr>
          </a:p>
          <a:p>
            <a:pPr indent="457200" eaLnBrk="0" hangingPunct="0">
              <a:lnSpc>
                <a:spcPct val="150000"/>
              </a:lnSpc>
              <a:defRPr/>
            </a:pPr>
            <a:r>
              <a:rPr lang="zh-CN" altLang="zh-CN" dirty="0">
                <a:latin typeface="+mn-ea"/>
                <a:ea typeface="+mn-ea"/>
              </a:rPr>
              <a:t>⑨发现差错必须根据差错的具体情况采用划线更下、红字更正、补充登记等方法更正</a:t>
            </a:r>
            <a:r>
              <a:rPr lang="zh-CN" altLang="en-US" dirty="0">
                <a:latin typeface="+mn-ea"/>
                <a:ea typeface="+mn-ea"/>
              </a:rPr>
              <a:t>；</a:t>
            </a:r>
            <a:endParaRPr lang="zh-CN" altLang="zh-CN" dirty="0">
              <a:latin typeface="+mn-ea"/>
              <a:ea typeface="+mn-ea"/>
            </a:endParaRPr>
          </a:p>
          <a:p>
            <a:pPr indent="457200" eaLnBrk="0" hangingPunct="0">
              <a:lnSpc>
                <a:spcPct val="150000"/>
              </a:lnSpc>
              <a:defRPr/>
            </a:pPr>
            <a:r>
              <a:rPr lang="zh-CN" altLang="zh-CN" dirty="0">
                <a:latin typeface="+mn-ea"/>
                <a:ea typeface="+mn-ea"/>
              </a:rPr>
              <a:t>⑩每一账页登记完毕结转下页时，应当结出本页合计数及余额，写在本页最后一行和下页第一行有关栏内，并在摘要栏内注明</a:t>
            </a:r>
            <a:r>
              <a:rPr lang="en-US" altLang="zh-CN" dirty="0">
                <a:latin typeface="+mn-ea"/>
                <a:ea typeface="+mn-ea"/>
              </a:rPr>
              <a:t>“</a:t>
            </a:r>
            <a:r>
              <a:rPr lang="zh-CN" altLang="zh-CN" dirty="0">
                <a:latin typeface="+mn-ea"/>
                <a:ea typeface="+mn-ea"/>
              </a:rPr>
              <a:t>过次页</a:t>
            </a:r>
            <a:r>
              <a:rPr lang="en-US" altLang="zh-CN" dirty="0">
                <a:latin typeface="+mn-ea"/>
                <a:ea typeface="+mn-ea"/>
              </a:rPr>
              <a:t>”</a:t>
            </a:r>
            <a:r>
              <a:rPr lang="zh-CN" altLang="zh-CN" dirty="0">
                <a:latin typeface="+mn-ea"/>
                <a:ea typeface="+mn-ea"/>
              </a:rPr>
              <a:t>和</a:t>
            </a:r>
            <a:r>
              <a:rPr lang="en-US" altLang="zh-CN" dirty="0">
                <a:latin typeface="+mn-ea"/>
                <a:ea typeface="+mn-ea"/>
              </a:rPr>
              <a:t>“</a:t>
            </a:r>
            <a:r>
              <a:rPr lang="zh-CN" altLang="zh-CN" dirty="0">
                <a:latin typeface="+mn-ea"/>
                <a:ea typeface="+mn-ea"/>
              </a:rPr>
              <a:t>承前页</a:t>
            </a:r>
            <a:r>
              <a:rPr lang="en-US" altLang="zh-CN" dirty="0">
                <a:latin typeface="+mn-ea"/>
                <a:ea typeface="+mn-ea"/>
              </a:rPr>
              <a:t>”</a:t>
            </a:r>
            <a:r>
              <a:rPr lang="zh-CN" altLang="zh-CN" dirty="0">
                <a:latin typeface="+mn-ea"/>
                <a:ea typeface="+mn-ea"/>
              </a:rPr>
              <a:t>字样。</a:t>
            </a:r>
            <a:endParaRPr lang="zh-CN" altLang="en-US" dirty="0">
              <a:latin typeface="+mn-ea"/>
              <a:ea typeface="+mn-ea"/>
            </a:endParaRPr>
          </a:p>
        </p:txBody>
      </p:sp>
    </p:spTree>
    <p:extLst>
      <p:ext uri="{BB962C8B-B14F-4D97-AF65-F5344CB8AC3E}">
        <p14:creationId xmlns:p14="http://schemas.microsoft.com/office/powerpoint/2010/main" val="443675713"/>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bwMode="auto">
          <a:xfrm>
            <a:off x="1143000" y="100013"/>
            <a:ext cx="7772400" cy="585787"/>
          </a:xfrm>
          <a:prstGeom prst="rect">
            <a:avLst/>
          </a:prstGeom>
          <a:noFill/>
          <a:ln>
            <a:miter lim="800000"/>
            <a:headEnd/>
            <a:tailEnd/>
          </a:ln>
        </p:spPr>
        <p:txBody>
          <a:bodyPr/>
          <a:lstStyle/>
          <a:p>
            <a:r>
              <a:rPr lang="zh-CN" altLang="en-US" b="1" smtClean="0">
                <a:ea typeface="宋体" pitchFamily="2" charset="-122"/>
              </a:rPr>
              <a:t>账簿如何分类</a:t>
            </a:r>
            <a:r>
              <a:rPr lang="en-US" altLang="zh-CN" b="1" smtClean="0">
                <a:ea typeface="宋体" pitchFamily="2" charset="-122"/>
              </a:rPr>
              <a:t/>
            </a:r>
            <a:br>
              <a:rPr lang="en-US" altLang="zh-CN" b="1" smtClean="0">
                <a:ea typeface="宋体" pitchFamily="2" charset="-122"/>
              </a:rPr>
            </a:br>
            <a:r>
              <a:rPr lang="zh-CN" altLang="en-US" b="1" smtClean="0">
                <a:ea typeface="宋体" pitchFamily="2" charset="-122"/>
              </a:rPr>
              <a:t/>
            </a:r>
            <a:br>
              <a:rPr lang="zh-CN" altLang="en-US" b="1" smtClean="0">
                <a:ea typeface="宋体" pitchFamily="2" charset="-122"/>
              </a:rPr>
            </a:br>
            <a:r>
              <a:rPr lang="zh-CN" altLang="zh-CN" b="1" smtClean="0"/>
              <a:t/>
            </a:r>
            <a:br>
              <a:rPr lang="zh-CN" altLang="zh-CN" b="1" smtClean="0"/>
            </a:br>
            <a:r>
              <a:rPr lang="en-US" altLang="zh-CN" b="1" smtClean="0">
                <a:ea typeface="宋体" pitchFamily="2" charset="-122"/>
              </a:rPr>
              <a:t/>
            </a:r>
            <a:br>
              <a:rPr lang="en-US" altLang="zh-CN" b="1" smtClean="0">
                <a:ea typeface="宋体" pitchFamily="2" charset="-122"/>
              </a:rPr>
            </a:br>
            <a:endParaRPr lang="zh-CN" altLang="zh-CN" smtClean="0">
              <a:latin typeface="微软雅黑" pitchFamily="34" charset="-122"/>
              <a:ea typeface="微软雅黑" pitchFamily="34" charset="-122"/>
            </a:endParaRPr>
          </a:p>
        </p:txBody>
      </p:sp>
      <p:graphicFrame>
        <p:nvGraphicFramePr>
          <p:cNvPr id="1026" name="Object 5"/>
          <p:cNvGraphicFramePr>
            <a:graphicFrameLocks noChangeAspect="1"/>
          </p:cNvGraphicFramePr>
          <p:nvPr/>
        </p:nvGraphicFramePr>
        <p:xfrm>
          <a:off x="1143000" y="762000"/>
          <a:ext cx="7450138" cy="5310188"/>
        </p:xfrm>
        <a:graphic>
          <a:graphicData uri="http://schemas.openxmlformats.org/presentationml/2006/ole">
            <mc:AlternateContent xmlns:mc="http://schemas.openxmlformats.org/markup-compatibility/2006">
              <mc:Choice xmlns:v="urn:schemas-microsoft-com:vml" Requires="v">
                <p:oleObj spid="_x0000_s55385" name="工作表" r:id="rId3" imgW="5324407" imgH="3543172" progId="Excel.Sheet.12">
                  <p:embed/>
                </p:oleObj>
              </mc:Choice>
              <mc:Fallback>
                <p:oleObj name="工作表" r:id="rId3" imgW="5324407" imgH="3543172" progId="Excel.Shee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762000"/>
                        <a:ext cx="7450138" cy="5310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12449891"/>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txBox="1">
            <a:spLocks/>
          </p:cNvSpPr>
          <p:nvPr/>
        </p:nvSpPr>
        <p:spPr bwMode="auto">
          <a:xfrm>
            <a:off x="990600" y="100013"/>
            <a:ext cx="7772400" cy="585787"/>
          </a:xfrm>
          <a:prstGeom prst="rect">
            <a:avLst/>
          </a:prstGeom>
          <a:noFill/>
          <a:ln w="9525">
            <a:noFill/>
            <a:miter lim="800000"/>
            <a:headEnd/>
            <a:tailEnd/>
          </a:ln>
        </p:spPr>
        <p:txBody>
          <a:bodyPr/>
          <a:lstStyle/>
          <a:p>
            <a:pPr eaLnBrk="0" hangingPunct="0"/>
            <a:r>
              <a:rPr lang="zh-CN" altLang="en-US" sz="2800" b="1">
                <a:solidFill>
                  <a:srgbClr val="C00000"/>
                </a:solidFill>
                <a:latin typeface="Calibri" pitchFamily="34" charset="0"/>
              </a:rPr>
              <a:t>建账步骤</a:t>
            </a:r>
            <a:r>
              <a:rPr lang="en-US" altLang="zh-CN" sz="2800" b="1">
                <a:solidFill>
                  <a:srgbClr val="C00000"/>
                </a:solidFill>
                <a:latin typeface="Calibri" pitchFamily="34" charset="0"/>
              </a:rPr>
              <a:t/>
            </a:r>
            <a:br>
              <a:rPr lang="en-US" altLang="zh-CN" sz="2800" b="1">
                <a:solidFill>
                  <a:srgbClr val="C00000"/>
                </a:solidFill>
                <a:latin typeface="Calibri" pitchFamily="34" charset="0"/>
              </a:rPr>
            </a:br>
            <a:endParaRPr lang="zh-CN" altLang="zh-CN" sz="2800">
              <a:solidFill>
                <a:srgbClr val="C00000"/>
              </a:solidFill>
              <a:latin typeface="微软雅黑" pitchFamily="34" charset="-122"/>
              <a:ea typeface="微软雅黑" pitchFamily="34" charset="-122"/>
            </a:endParaRPr>
          </a:p>
        </p:txBody>
      </p:sp>
      <p:sp>
        <p:nvSpPr>
          <p:cNvPr id="9219" name="Rectangle 3"/>
          <p:cNvSpPr>
            <a:spLocks noChangeArrowheads="1"/>
          </p:cNvSpPr>
          <p:nvPr/>
        </p:nvSpPr>
        <p:spPr bwMode="auto">
          <a:xfrm>
            <a:off x="304800" y="914400"/>
            <a:ext cx="8305800" cy="5078413"/>
          </a:xfrm>
          <a:prstGeom prst="rect">
            <a:avLst/>
          </a:prstGeom>
          <a:noFill/>
          <a:ln w="9525" cmpd="sng">
            <a:noFill/>
            <a:miter lim="800000"/>
            <a:headEnd/>
            <a:tailEnd/>
          </a:ln>
          <a:effectLst/>
        </p:spPr>
        <p:txBody>
          <a:bodyPr anchor="ctr">
            <a:spAutoFit/>
          </a:bodyPr>
          <a:lstStyle/>
          <a:p>
            <a:pPr marL="342900" indent="-342900" eaLnBrk="0" hangingPunct="0">
              <a:lnSpc>
                <a:spcPct val="150000"/>
              </a:lnSpc>
              <a:buSzPct val="90000"/>
              <a:defRPr/>
            </a:pPr>
            <a:r>
              <a:rPr lang="en-US" altLang="zh-CN" dirty="0">
                <a:latin typeface="+mn-ea"/>
                <a:ea typeface="+mn-ea"/>
              </a:rPr>
              <a:t>1. </a:t>
            </a:r>
            <a:r>
              <a:rPr lang="zh-CN" altLang="zh-CN" dirty="0">
                <a:latin typeface="+mn-ea"/>
                <a:ea typeface="+mn-ea"/>
              </a:rPr>
              <a:t>根据企业生产经营需要，选择会计科目并设置二级科目及辅助科目，明确</a:t>
            </a:r>
            <a:r>
              <a:rPr lang="zh-CN" altLang="en-US" dirty="0">
                <a:latin typeface="+mn-ea"/>
                <a:ea typeface="+mn-ea"/>
              </a:rPr>
              <a:t>建账科目</a:t>
            </a:r>
            <a:r>
              <a:rPr lang="zh-CN" altLang="zh-CN" dirty="0">
                <a:latin typeface="+mn-ea"/>
                <a:ea typeface="+mn-ea"/>
              </a:rPr>
              <a:t>；</a:t>
            </a:r>
          </a:p>
          <a:p>
            <a:pPr marL="342900" indent="-342900" eaLnBrk="0" hangingPunct="0">
              <a:lnSpc>
                <a:spcPct val="150000"/>
              </a:lnSpc>
              <a:buSzPct val="90000"/>
              <a:defRPr/>
            </a:pPr>
            <a:r>
              <a:rPr lang="en-US" altLang="zh-CN" dirty="0">
                <a:latin typeface="+mn-ea"/>
                <a:ea typeface="+mn-ea"/>
              </a:rPr>
              <a:t>2. </a:t>
            </a:r>
            <a:r>
              <a:rPr lang="zh-CN" altLang="zh-CN" dirty="0">
                <a:latin typeface="+mn-ea"/>
                <a:ea typeface="+mn-ea"/>
              </a:rPr>
              <a:t>在账簿的</a:t>
            </a:r>
            <a:r>
              <a:rPr lang="zh-CN" altLang="en-US" dirty="0">
                <a:latin typeface="+mn-ea"/>
                <a:ea typeface="+mn-ea"/>
              </a:rPr>
              <a:t>“启用表”上，写明单位名称、账簿名称启用日期以及记账人员和会计主管人员姓名，并加盖名章和财务章；</a:t>
            </a:r>
          </a:p>
          <a:p>
            <a:pPr marL="342900" indent="-342900" eaLnBrk="0" hangingPunct="0">
              <a:lnSpc>
                <a:spcPct val="150000"/>
              </a:lnSpc>
              <a:buSzPct val="90000"/>
              <a:defRPr/>
            </a:pPr>
            <a:r>
              <a:rPr lang="en-US" altLang="zh-CN" dirty="0">
                <a:latin typeface="+mn-ea"/>
                <a:ea typeface="+mn-ea"/>
              </a:rPr>
              <a:t>3. </a:t>
            </a:r>
            <a:r>
              <a:rPr lang="zh-CN" altLang="en-US" dirty="0">
                <a:latin typeface="+mn-ea"/>
                <a:ea typeface="+mn-ea"/>
              </a:rPr>
              <a:t>按照会计科目表的顺序、名称，建立总账、明细账和日记账，录入总账和明细账科目期初余额，余额处注明借贷方向；</a:t>
            </a:r>
          </a:p>
          <a:p>
            <a:pPr marL="342900" indent="-342900" eaLnBrk="0" hangingPunct="0">
              <a:lnSpc>
                <a:spcPct val="150000"/>
              </a:lnSpc>
              <a:buSzPct val="90000"/>
              <a:defRPr/>
            </a:pPr>
            <a:r>
              <a:rPr lang="en-US" altLang="zh-CN" dirty="0">
                <a:latin typeface="+mn-ea"/>
                <a:ea typeface="+mn-ea"/>
              </a:rPr>
              <a:t>4. </a:t>
            </a:r>
            <a:r>
              <a:rPr lang="zh-CN" altLang="en-US" dirty="0">
                <a:latin typeface="+mn-ea"/>
                <a:ea typeface="+mn-ea"/>
              </a:rPr>
              <a:t>启用订本式账簿，应从第一页起到最后一页止顺序编定号码，不得跳页、缺号；使用活页式账簿，应按账户顺序编本户页次号码。各账户编列号码后，应填“账户目录”，将账户名称页次登入目录内，并粘贴索引纸</a:t>
            </a:r>
            <a:r>
              <a:rPr lang="en-US" altLang="zh-CN" dirty="0">
                <a:latin typeface="+mn-ea"/>
                <a:ea typeface="+mn-ea"/>
              </a:rPr>
              <a:t>(</a:t>
            </a:r>
            <a:r>
              <a:rPr lang="zh-CN" altLang="en-US" dirty="0">
                <a:latin typeface="+mn-ea"/>
                <a:ea typeface="+mn-ea"/>
              </a:rPr>
              <a:t>账户标签</a:t>
            </a:r>
            <a:r>
              <a:rPr lang="en-US" altLang="zh-CN" dirty="0">
                <a:latin typeface="+mn-ea"/>
                <a:ea typeface="+mn-ea"/>
              </a:rPr>
              <a:t>)</a:t>
            </a:r>
            <a:r>
              <a:rPr lang="zh-CN" altLang="en-US" dirty="0">
                <a:latin typeface="+mn-ea"/>
                <a:ea typeface="+mn-ea"/>
              </a:rPr>
              <a:t>，写明账户名称，以利检索。</a:t>
            </a:r>
          </a:p>
          <a:p>
            <a:pPr marL="342900" indent="-342900" eaLnBrk="0" hangingPunct="0">
              <a:lnSpc>
                <a:spcPct val="150000"/>
              </a:lnSpc>
              <a:buSzPct val="90000"/>
              <a:defRPr/>
            </a:pPr>
            <a:r>
              <a:rPr lang="en-US" altLang="zh-CN" dirty="0">
                <a:latin typeface="+mn-ea"/>
                <a:ea typeface="+mn-ea"/>
              </a:rPr>
              <a:t>5. </a:t>
            </a:r>
            <a:r>
              <a:rPr lang="zh-CN" altLang="en-US" dirty="0">
                <a:latin typeface="+mn-ea"/>
                <a:ea typeface="+mn-ea"/>
              </a:rPr>
              <a:t>期初建账后要进行账账核对，，应将日记账与总账核对，明细账汇总与总账核对。</a:t>
            </a:r>
          </a:p>
        </p:txBody>
      </p:sp>
    </p:spTree>
    <p:extLst>
      <p:ext uri="{BB962C8B-B14F-4D97-AF65-F5344CB8AC3E}">
        <p14:creationId xmlns:p14="http://schemas.microsoft.com/office/powerpoint/2010/main" val="3632062922"/>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219200" y="152400"/>
            <a:ext cx="6096000" cy="523875"/>
          </a:xfrm>
          <a:prstGeom prst="rect">
            <a:avLst/>
          </a:prstGeom>
          <a:noFill/>
          <a:ln w="9525">
            <a:noFill/>
            <a:miter lim="800000"/>
            <a:headEnd/>
            <a:tailEnd/>
          </a:ln>
        </p:spPr>
        <p:txBody>
          <a:bodyPr>
            <a:spAutoFit/>
          </a:bodyPr>
          <a:lstStyle/>
          <a:p>
            <a:r>
              <a:rPr lang="zh-CN" altLang="en-US" sz="2800" b="1" dirty="0">
                <a:solidFill>
                  <a:srgbClr val="C00000"/>
                </a:solidFill>
                <a:latin typeface="Calibri" pitchFamily="34" charset="0"/>
              </a:rPr>
              <a:t>期初</a:t>
            </a:r>
            <a:r>
              <a:rPr lang="zh-CN" altLang="en-US" sz="2800" b="1" dirty="0" smtClean="0">
                <a:solidFill>
                  <a:srgbClr val="C00000"/>
                </a:solidFill>
                <a:latin typeface="Calibri" pitchFamily="34" charset="0"/>
              </a:rPr>
              <a:t>建账</a:t>
            </a:r>
            <a:r>
              <a:rPr lang="en-US" altLang="zh-CN" sz="2800" b="1" dirty="0" smtClean="0">
                <a:solidFill>
                  <a:srgbClr val="C00000"/>
                </a:solidFill>
                <a:latin typeface="Calibri" pitchFamily="34" charset="0"/>
              </a:rPr>
              <a:t>--</a:t>
            </a:r>
            <a:r>
              <a:rPr lang="zh-CN" altLang="en-US" sz="2800" b="1" dirty="0" smtClean="0">
                <a:solidFill>
                  <a:srgbClr val="C00000"/>
                </a:solidFill>
                <a:latin typeface="Calibri" pitchFamily="34" charset="0"/>
              </a:rPr>
              <a:t>账簿</a:t>
            </a:r>
            <a:endParaRPr lang="zh-CN" altLang="en-US" sz="2800" b="1" dirty="0">
              <a:solidFill>
                <a:srgbClr val="C00000"/>
              </a:solidFill>
              <a:latin typeface="Calibri" pitchFamily="34" charset="0"/>
            </a:endParaRPr>
          </a:p>
        </p:txBody>
      </p:sp>
      <p:sp>
        <p:nvSpPr>
          <p:cNvPr id="3" name="标题 1"/>
          <p:cNvSpPr txBox="1">
            <a:spLocks/>
          </p:cNvSpPr>
          <p:nvPr/>
        </p:nvSpPr>
        <p:spPr bwMode="auto">
          <a:xfrm>
            <a:off x="2494875" y="2700010"/>
            <a:ext cx="6953797" cy="1219168"/>
          </a:xfrm>
          <a:prstGeom prst="rect">
            <a:avLst/>
          </a:prstGeom>
          <a:noFill/>
          <a:ln>
            <a:noFill/>
            <a:miter lim="800000"/>
            <a:headEnd/>
            <a:tailEnd/>
          </a:ln>
          <a:effectLst>
            <a:glow rad="63500">
              <a:schemeClr val="accent1">
                <a:satMod val="175000"/>
                <a:alpha val="40000"/>
              </a:schemeClr>
            </a:glow>
          </a:effectLst>
        </p:spPr>
        <p:txBody>
          <a:bodyPr/>
          <a:lstStyle/>
          <a:p>
            <a:r>
              <a:rPr lang="zh-CN" altLang="en-US" sz="4400" b="1" dirty="0">
                <a:latin typeface="+mn-ea"/>
                <a:ea typeface="+mn-ea"/>
              </a:rPr>
              <a:t>熟悉</a:t>
            </a:r>
            <a:r>
              <a:rPr lang="zh-CN" altLang="en-US" sz="4400" b="1" dirty="0" smtClean="0">
                <a:latin typeface="+mn-ea"/>
                <a:ea typeface="+mn-ea"/>
              </a:rPr>
              <a:t>账簿种类！</a:t>
            </a:r>
            <a:endParaRPr lang="en-US" altLang="zh-CN" sz="4400" b="1" kern="0" dirty="0" smtClean="0">
              <a:solidFill>
                <a:srgbClr val="00B050"/>
              </a:solidFill>
              <a:latin typeface="+mn-ea"/>
              <a:ea typeface="+mn-ea"/>
            </a:endParaRPr>
          </a:p>
          <a:p>
            <a:pPr algn="ctr">
              <a:defRPr/>
            </a:pPr>
            <a:r>
              <a:rPr lang="en-US" altLang="zh-CN" sz="6000" b="1" kern="0" dirty="0">
                <a:solidFill>
                  <a:srgbClr val="00B050"/>
                </a:solidFill>
                <a:latin typeface="+mn-ea"/>
                <a:ea typeface="+mn-ea"/>
              </a:rPr>
              <a:t/>
            </a:r>
            <a:br>
              <a:rPr lang="en-US" altLang="zh-CN" sz="6000" b="1" kern="0" dirty="0">
                <a:solidFill>
                  <a:srgbClr val="00B050"/>
                </a:solidFill>
                <a:latin typeface="+mn-ea"/>
                <a:ea typeface="+mn-ea"/>
              </a:rPr>
            </a:br>
            <a:endParaRPr lang="en-US" altLang="zh-CN" sz="7200" b="1" kern="0" dirty="0">
              <a:solidFill>
                <a:srgbClr val="000000"/>
              </a:solidFill>
              <a:latin typeface="+mn-ea"/>
              <a:ea typeface="+mn-ea"/>
            </a:endParaRPr>
          </a:p>
        </p:txBody>
      </p:sp>
    </p:spTree>
    <p:extLst>
      <p:ext uri="{BB962C8B-B14F-4D97-AF65-F5344CB8AC3E}">
        <p14:creationId xmlns:p14="http://schemas.microsoft.com/office/powerpoint/2010/main" val="3345151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1219200" y="152400"/>
            <a:ext cx="6096000" cy="523875"/>
          </a:xfrm>
          <a:prstGeom prst="rect">
            <a:avLst/>
          </a:prstGeom>
          <a:noFill/>
          <a:ln w="9525">
            <a:noFill/>
            <a:miter lim="800000"/>
            <a:headEnd/>
            <a:tailEnd/>
          </a:ln>
        </p:spPr>
        <p:txBody>
          <a:bodyPr>
            <a:spAutoFit/>
          </a:bodyPr>
          <a:lstStyle/>
          <a:p>
            <a:r>
              <a:rPr lang="zh-CN" altLang="en-US" sz="2800" b="1" dirty="0">
                <a:solidFill>
                  <a:srgbClr val="C00000"/>
                </a:solidFill>
                <a:latin typeface="Calibri" pitchFamily="34" charset="0"/>
              </a:rPr>
              <a:t>期初建账账簿举例</a:t>
            </a:r>
            <a:r>
              <a:rPr lang="en-US" altLang="zh-CN" sz="2800" b="1" dirty="0">
                <a:solidFill>
                  <a:srgbClr val="C00000"/>
                </a:solidFill>
                <a:latin typeface="Calibri" pitchFamily="34" charset="0"/>
              </a:rPr>
              <a:t>——</a:t>
            </a:r>
            <a:r>
              <a:rPr lang="zh-CN" altLang="en-US" sz="2800" b="1" dirty="0">
                <a:solidFill>
                  <a:srgbClr val="C00000"/>
                </a:solidFill>
                <a:latin typeface="Calibri" pitchFamily="34" charset="0"/>
              </a:rPr>
              <a:t>总账</a:t>
            </a:r>
          </a:p>
        </p:txBody>
      </p:sp>
      <p:pic>
        <p:nvPicPr>
          <p:cNvPr id="10243" name="Picture 3"/>
          <p:cNvPicPr>
            <a:picLocks noChangeAspect="1" noChangeArrowheads="1"/>
          </p:cNvPicPr>
          <p:nvPr/>
        </p:nvPicPr>
        <p:blipFill>
          <a:blip r:embed="rId2"/>
          <a:srcRect/>
          <a:stretch>
            <a:fillRect/>
          </a:stretch>
        </p:blipFill>
        <p:spPr bwMode="auto">
          <a:xfrm>
            <a:off x="714375" y="838200"/>
            <a:ext cx="7713663" cy="4724400"/>
          </a:xfrm>
          <a:prstGeom prst="rect">
            <a:avLst/>
          </a:prstGeom>
          <a:noFill/>
          <a:ln w="9525">
            <a:noFill/>
            <a:miter lim="800000"/>
            <a:headEnd/>
            <a:tailEnd/>
          </a:ln>
        </p:spPr>
      </p:pic>
      <p:sp>
        <p:nvSpPr>
          <p:cNvPr id="4" name="圆角矩形标注 3"/>
          <p:cNvSpPr/>
          <p:nvPr/>
        </p:nvSpPr>
        <p:spPr>
          <a:xfrm>
            <a:off x="7543800" y="685800"/>
            <a:ext cx="1600200" cy="1676400"/>
          </a:xfrm>
          <a:prstGeom prst="wedgeRoundRectCallou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tx1"/>
                </a:solidFill>
              </a:rPr>
              <a:t>1.</a:t>
            </a:r>
            <a:r>
              <a:rPr lang="zh-CN" altLang="en-US" dirty="0">
                <a:solidFill>
                  <a:schemeClr val="tx1"/>
                </a:solidFill>
              </a:rPr>
              <a:t>科目处填写现金；</a:t>
            </a:r>
            <a:r>
              <a:rPr lang="en-US" altLang="zh-CN" dirty="0">
                <a:solidFill>
                  <a:schemeClr val="tx1"/>
                </a:solidFill>
              </a:rPr>
              <a:t>2.</a:t>
            </a:r>
            <a:r>
              <a:rPr lang="zh-CN" altLang="en-US" dirty="0">
                <a:solidFill>
                  <a:schemeClr val="tx1"/>
                </a:solidFill>
              </a:rPr>
              <a:t>借贷方向；</a:t>
            </a:r>
            <a:r>
              <a:rPr lang="en-US" altLang="zh-CN" dirty="0">
                <a:solidFill>
                  <a:schemeClr val="tx1"/>
                </a:solidFill>
              </a:rPr>
              <a:t>3.</a:t>
            </a:r>
            <a:r>
              <a:rPr lang="zh-CN" altLang="en-US" dirty="0">
                <a:solidFill>
                  <a:schemeClr val="tx1"/>
                </a:solidFill>
              </a:rPr>
              <a:t>填写金额及加封“￥”</a:t>
            </a:r>
          </a:p>
        </p:txBody>
      </p:sp>
    </p:spTree>
    <p:extLst>
      <p:ext uri="{BB962C8B-B14F-4D97-AF65-F5344CB8AC3E}">
        <p14:creationId xmlns:p14="http://schemas.microsoft.com/office/powerpoint/2010/main" val="178024418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a:spLocks/>
          </p:cNvSpPr>
          <p:nvPr/>
        </p:nvSpPr>
        <p:spPr bwMode="auto">
          <a:xfrm>
            <a:off x="321524" y="4800564"/>
            <a:ext cx="8441365" cy="1523960"/>
          </a:xfrm>
          <a:prstGeom prst="rect">
            <a:avLst/>
          </a:prstGeom>
          <a:noFill/>
          <a:ln>
            <a:noFill/>
            <a:miter lim="800000"/>
            <a:headEnd/>
            <a:tailEnd/>
          </a:ln>
          <a:effectLst>
            <a:glow rad="63500">
              <a:schemeClr val="accent1">
                <a:satMod val="175000"/>
                <a:alpha val="40000"/>
              </a:schemeClr>
            </a:glow>
          </a:effectLst>
        </p:spPr>
        <p:txBody>
          <a:bodyPr/>
          <a:lstStyle/>
          <a:p>
            <a:r>
              <a:rPr lang="zh-CN" altLang="en-US" sz="2400" dirty="0" smtClean="0">
                <a:latin typeface="+mn-ea"/>
                <a:ea typeface="+mn-ea"/>
              </a:rPr>
              <a:t>高职</a:t>
            </a:r>
            <a:r>
              <a:rPr lang="zh-CN" altLang="en-US" sz="2400" dirty="0">
                <a:latin typeface="+mn-ea"/>
                <a:ea typeface="+mn-ea"/>
              </a:rPr>
              <a:t>高专毕业生认为对职位晋升有帮助</a:t>
            </a:r>
            <a:r>
              <a:rPr lang="zh-CN" altLang="en-US" sz="2400" dirty="0" smtClean="0">
                <a:latin typeface="+mn-ea"/>
                <a:ea typeface="+mn-ea"/>
              </a:rPr>
              <a:t>的主要是课外</a:t>
            </a:r>
            <a:r>
              <a:rPr lang="zh-CN" altLang="en-US" sz="2400" dirty="0">
                <a:latin typeface="+mn-ea"/>
                <a:ea typeface="+mn-ea"/>
              </a:rPr>
              <a:t>自学的知识和技能和扩大社会人脉关系（均为</a:t>
            </a:r>
            <a:r>
              <a:rPr lang="en-US" altLang="zh-CN" sz="2400" dirty="0">
                <a:latin typeface="+mn-ea"/>
                <a:ea typeface="+mn-ea"/>
              </a:rPr>
              <a:t>41%</a:t>
            </a:r>
            <a:r>
              <a:rPr lang="zh-CN" altLang="en-US" sz="2400" dirty="0">
                <a:latin typeface="+mn-ea"/>
                <a:ea typeface="+mn-ea"/>
              </a:rPr>
              <a:t>）</a:t>
            </a:r>
            <a:r>
              <a:rPr lang="zh-CN" altLang="en-US" sz="2400" dirty="0" smtClean="0">
                <a:latin typeface="+mn-ea"/>
                <a:ea typeface="+mn-ea"/>
              </a:rPr>
              <a:t>最重要</a:t>
            </a:r>
            <a:r>
              <a:rPr lang="zh-CN" altLang="en-US" sz="2400" dirty="0">
                <a:latin typeface="+mn-ea"/>
                <a:ea typeface="+mn-ea"/>
              </a:rPr>
              <a:t>，</a:t>
            </a:r>
            <a:r>
              <a:rPr lang="zh-CN" altLang="en-US" sz="2400" dirty="0" smtClean="0">
                <a:latin typeface="+mn-ea"/>
                <a:ea typeface="+mn-ea"/>
              </a:rPr>
              <a:t>其次</a:t>
            </a:r>
            <a:r>
              <a:rPr lang="zh-CN" altLang="en-US" sz="2400" dirty="0">
                <a:latin typeface="+mn-ea"/>
                <a:ea typeface="+mn-ea"/>
              </a:rPr>
              <a:t>是假期实习</a:t>
            </a:r>
            <a:r>
              <a:rPr lang="en-US" altLang="zh-CN" sz="2400" dirty="0">
                <a:latin typeface="+mn-ea"/>
                <a:ea typeface="+mn-ea"/>
              </a:rPr>
              <a:t>/</a:t>
            </a:r>
            <a:r>
              <a:rPr lang="zh-CN" altLang="en-US" sz="2400" dirty="0">
                <a:latin typeface="+mn-ea"/>
                <a:ea typeface="+mn-ea"/>
              </a:rPr>
              <a:t>课外兼职（</a:t>
            </a:r>
            <a:r>
              <a:rPr lang="en-US" altLang="zh-CN" sz="2400" dirty="0">
                <a:latin typeface="+mn-ea"/>
                <a:ea typeface="+mn-ea"/>
              </a:rPr>
              <a:t>32%</a:t>
            </a:r>
            <a:r>
              <a:rPr lang="zh-CN" altLang="en-US" sz="2400" dirty="0">
                <a:latin typeface="+mn-ea"/>
                <a:ea typeface="+mn-ea"/>
              </a:rPr>
              <a:t>）。</a:t>
            </a:r>
            <a:endParaRPr lang="en-US" altLang="zh-CN" sz="2400" kern="0" dirty="0" smtClean="0">
              <a:solidFill>
                <a:srgbClr val="00B050"/>
              </a:solidFill>
              <a:latin typeface="+mn-ea"/>
              <a:ea typeface="+mn-ea"/>
            </a:endParaRPr>
          </a:p>
          <a:p>
            <a:pPr algn="ctr">
              <a:defRPr/>
            </a:pPr>
            <a:r>
              <a:rPr lang="en-US" altLang="zh-CN" sz="3600" kern="0" dirty="0">
                <a:solidFill>
                  <a:srgbClr val="00B050"/>
                </a:solidFill>
                <a:latin typeface="+mn-ea"/>
                <a:ea typeface="+mn-ea"/>
              </a:rPr>
              <a:t/>
            </a:r>
            <a:br>
              <a:rPr lang="en-US" altLang="zh-CN" sz="3600" kern="0" dirty="0">
                <a:solidFill>
                  <a:srgbClr val="00B050"/>
                </a:solidFill>
                <a:latin typeface="+mn-ea"/>
                <a:ea typeface="+mn-ea"/>
              </a:rPr>
            </a:br>
            <a:endParaRPr lang="en-US" altLang="zh-CN" sz="4400" b="1" kern="0" dirty="0">
              <a:solidFill>
                <a:srgbClr val="000000"/>
              </a:solidFill>
              <a:latin typeface="+mn-ea"/>
              <a:ea typeface="+mn-ea"/>
            </a:endParaRPr>
          </a:p>
        </p:txBody>
      </p:sp>
      <p:graphicFrame>
        <p:nvGraphicFramePr>
          <p:cNvPr id="10" name="图表 9"/>
          <p:cNvGraphicFramePr>
            <a:graphicFrameLocks/>
          </p:cNvGraphicFramePr>
          <p:nvPr>
            <p:extLst>
              <p:ext uri="{D42A27DB-BD31-4B8C-83A1-F6EECF244321}">
                <p14:modId xmlns:p14="http://schemas.microsoft.com/office/powerpoint/2010/main" val="1275011600"/>
              </p:ext>
            </p:extLst>
          </p:nvPr>
        </p:nvGraphicFramePr>
        <p:xfrm>
          <a:off x="-2133424" y="1293668"/>
          <a:ext cx="14706214" cy="3505108"/>
        </p:xfrm>
        <a:graphic>
          <a:graphicData uri="http://schemas.openxmlformats.org/drawingml/2006/chart">
            <c:chart xmlns:c="http://schemas.openxmlformats.org/drawingml/2006/chart" xmlns:r="http://schemas.openxmlformats.org/officeDocument/2006/relationships" r:id="rId3"/>
          </a:graphicData>
        </a:graphic>
      </p:graphicFrame>
      <p:sp>
        <p:nvSpPr>
          <p:cNvPr id="12" name="标题 1"/>
          <p:cNvSpPr txBox="1">
            <a:spLocks/>
          </p:cNvSpPr>
          <p:nvPr/>
        </p:nvSpPr>
        <p:spPr bwMode="auto">
          <a:xfrm>
            <a:off x="44370" y="760212"/>
            <a:ext cx="8445500" cy="533456"/>
          </a:xfrm>
          <a:prstGeom prst="rect">
            <a:avLst/>
          </a:prstGeom>
          <a:solidFill>
            <a:srgbClr val="92D050"/>
          </a:solidFill>
          <a:ln>
            <a:noFill/>
            <a:miter lim="800000"/>
            <a:headEnd/>
            <a:tailEnd/>
          </a:ln>
          <a:effectLst>
            <a:glow rad="63500">
              <a:schemeClr val="accent1">
                <a:satMod val="175000"/>
                <a:alpha val="40000"/>
              </a:schemeClr>
            </a:glow>
          </a:effectLst>
        </p:spPr>
        <p:txBody>
          <a:bodyPr/>
          <a:lstStyle/>
          <a:p>
            <a:pPr>
              <a:defRPr/>
            </a:pPr>
            <a:r>
              <a:rPr lang="zh-CN" altLang="en-US" sz="2800" dirty="0">
                <a:solidFill>
                  <a:srgbClr val="C00000"/>
                </a:solidFill>
                <a:latin typeface="+mn-ea"/>
                <a:ea typeface="+mn-ea"/>
              </a:rPr>
              <a:t>麦可思研究院的</a:t>
            </a:r>
            <a:r>
              <a:rPr lang="en-US" altLang="zh-CN" sz="2800" dirty="0">
                <a:solidFill>
                  <a:srgbClr val="C00000"/>
                </a:solidFill>
                <a:latin typeface="+mn-ea"/>
                <a:ea typeface="+mn-ea"/>
              </a:rPr>
              <a:t>2012 </a:t>
            </a:r>
            <a:r>
              <a:rPr lang="zh-CN" altLang="en-US" sz="2800" dirty="0">
                <a:solidFill>
                  <a:srgbClr val="C00000"/>
                </a:solidFill>
                <a:latin typeface="+mn-ea"/>
                <a:ea typeface="+mn-ea"/>
              </a:rPr>
              <a:t>年中国大学生就业</a:t>
            </a:r>
            <a:r>
              <a:rPr lang="zh-CN" altLang="en-US" sz="2800" dirty="0" smtClean="0">
                <a:solidFill>
                  <a:srgbClr val="C00000"/>
                </a:solidFill>
                <a:latin typeface="+mn-ea"/>
                <a:ea typeface="+mn-ea"/>
              </a:rPr>
              <a:t>蓝皮书</a:t>
            </a:r>
            <a:endParaRPr lang="en-US" altLang="zh-CN" sz="2800" dirty="0" smtClean="0">
              <a:solidFill>
                <a:srgbClr val="C00000"/>
              </a:solidFill>
              <a:latin typeface="+mn-ea"/>
              <a:ea typeface="+mn-ea"/>
            </a:endParaRPr>
          </a:p>
        </p:txBody>
      </p:sp>
      <p:sp>
        <p:nvSpPr>
          <p:cNvPr id="5"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实训引入</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大学生就业</a:t>
            </a:r>
            <a:endParaRPr lang="zh-CN" altLang="en-US" sz="2800"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8777644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 calcmode="lin" valueType="num">
                                      <p:cBhvr additive="base">
                                        <p:cTn id="12"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 calcmode="lin" valueType="num">
                                      <p:cBhvr additive="base">
                                        <p:cTn id="1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447800" y="228600"/>
            <a:ext cx="5692775" cy="461963"/>
          </a:xfrm>
          <a:prstGeom prst="rect">
            <a:avLst/>
          </a:prstGeom>
          <a:noFill/>
          <a:ln w="9525">
            <a:noFill/>
            <a:miter lim="800000"/>
            <a:headEnd/>
            <a:tailEnd/>
          </a:ln>
        </p:spPr>
        <p:txBody>
          <a:bodyPr wrap="none">
            <a:spAutoFit/>
          </a:bodyPr>
          <a:lstStyle/>
          <a:p>
            <a:r>
              <a:rPr lang="zh-CN" altLang="en-US" sz="2400" b="1">
                <a:solidFill>
                  <a:srgbClr val="C00000"/>
                </a:solidFill>
                <a:latin typeface="Calibri" pitchFamily="34" charset="0"/>
              </a:rPr>
              <a:t>期初建账账簿举例</a:t>
            </a:r>
            <a:r>
              <a:rPr lang="en-US" altLang="zh-CN" sz="2400" b="1">
                <a:solidFill>
                  <a:srgbClr val="C00000"/>
                </a:solidFill>
                <a:latin typeface="Calibri" pitchFamily="34" charset="0"/>
              </a:rPr>
              <a:t>——</a:t>
            </a:r>
            <a:r>
              <a:rPr lang="zh-CN" altLang="en-US" sz="2400" b="1">
                <a:solidFill>
                  <a:srgbClr val="C00000"/>
                </a:solidFill>
                <a:latin typeface="Calibri" pitchFamily="34" charset="0"/>
              </a:rPr>
              <a:t>明细账（日记账）</a:t>
            </a:r>
            <a:endParaRPr lang="zh-CN" altLang="en-US" sz="2400"/>
          </a:p>
        </p:txBody>
      </p:sp>
      <p:pic>
        <p:nvPicPr>
          <p:cNvPr id="14339" name="Picture 2"/>
          <p:cNvPicPr>
            <a:picLocks noChangeAspect="1" noChangeArrowheads="1"/>
          </p:cNvPicPr>
          <p:nvPr/>
        </p:nvPicPr>
        <p:blipFill>
          <a:blip r:embed="rId2"/>
          <a:srcRect/>
          <a:stretch>
            <a:fillRect/>
          </a:stretch>
        </p:blipFill>
        <p:spPr bwMode="auto">
          <a:xfrm>
            <a:off x="533400" y="1066800"/>
            <a:ext cx="8077200" cy="4191000"/>
          </a:xfrm>
          <a:prstGeom prst="rect">
            <a:avLst/>
          </a:prstGeom>
          <a:noFill/>
          <a:ln w="9525">
            <a:noFill/>
            <a:miter lim="800000"/>
            <a:headEnd/>
            <a:tailEnd/>
          </a:ln>
        </p:spPr>
      </p:pic>
      <p:sp>
        <p:nvSpPr>
          <p:cNvPr id="4" name="圆角矩形标注 3"/>
          <p:cNvSpPr/>
          <p:nvPr/>
        </p:nvSpPr>
        <p:spPr>
          <a:xfrm>
            <a:off x="6934200" y="1066800"/>
            <a:ext cx="1600200" cy="1143000"/>
          </a:xfrm>
          <a:prstGeom prst="wedgeRoundRectCallou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zh-CN" altLang="en-US" dirty="0">
                <a:solidFill>
                  <a:schemeClr val="tx1"/>
                </a:solidFill>
              </a:rPr>
              <a:t>录入期初余额，在金额前加封“￥”</a:t>
            </a:r>
          </a:p>
        </p:txBody>
      </p:sp>
    </p:spTree>
    <p:extLst>
      <p:ext uri="{BB962C8B-B14F-4D97-AF65-F5344CB8AC3E}">
        <p14:creationId xmlns:p14="http://schemas.microsoft.com/office/powerpoint/2010/main" val="3285911360"/>
      </p:ext>
    </p:extLst>
  </p:cSld>
  <p:clrMapOvr>
    <a:masterClrMapping/>
  </p:clrMapOvr>
  <p:transition xmlns:p14="http://schemas.microsoft.com/office/powerpoint/2010/main">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428596" y="571480"/>
            <a:ext cx="8262964" cy="5811315"/>
          </a:xfrm>
          <a:prstGeom prst="rect">
            <a:avLst/>
          </a:prstGeom>
          <a:noFill/>
          <a:ln w="9525">
            <a:noFill/>
            <a:miter lim="800000"/>
            <a:headEnd/>
            <a:tailEnd/>
          </a:ln>
          <a:effectLst/>
        </p:spPr>
      </p:pic>
      <p:sp>
        <p:nvSpPr>
          <p:cNvPr id="2051" name="Text Box 3"/>
          <p:cNvSpPr txBox="1">
            <a:spLocks noChangeArrowheads="1"/>
          </p:cNvSpPr>
          <p:nvPr/>
        </p:nvSpPr>
        <p:spPr bwMode="auto">
          <a:xfrm>
            <a:off x="1660525" y="1179513"/>
            <a:ext cx="184150" cy="366712"/>
          </a:xfrm>
          <a:prstGeom prst="rect">
            <a:avLst/>
          </a:prstGeom>
          <a:noFill/>
          <a:ln w="9525">
            <a:noFill/>
            <a:miter lim="800000"/>
            <a:headEnd/>
            <a:tailEnd/>
          </a:ln>
        </p:spPr>
        <p:txBody>
          <a:bodyPr wrap="none">
            <a:spAutoFit/>
          </a:bodyPr>
          <a:lstStyle/>
          <a:p>
            <a:endParaRPr lang="zh-CN" altLang="zh-CN" sz="1800"/>
          </a:p>
        </p:txBody>
      </p:sp>
      <p:sp>
        <p:nvSpPr>
          <p:cNvPr id="19" name="标题 1"/>
          <p:cNvSpPr txBox="1">
            <a:spLocks/>
          </p:cNvSpPr>
          <p:nvPr/>
        </p:nvSpPr>
        <p:spPr>
          <a:xfrm>
            <a:off x="2143125" y="76200"/>
            <a:ext cx="6696075" cy="566738"/>
          </a:xfrm>
          <a:prstGeom prst="rect">
            <a:avLst/>
          </a:prstGeom>
        </p:spPr>
        <p:txBody>
          <a:bodyPr>
            <a:normAutofit fontScale="85000" lnSpcReduction="10000"/>
          </a:bodyPr>
          <a:lstStyle/>
          <a:p>
            <a:pPr eaLnBrk="0" hangingPunct="0">
              <a:defRPr/>
            </a:pPr>
            <a:r>
              <a:rPr lang="zh-CN" altLang="en-US" sz="3600" b="1" kern="0" dirty="0" smtClean="0">
                <a:solidFill>
                  <a:srgbClr val="C00000"/>
                </a:solidFill>
                <a:latin typeface="+mj-lt"/>
                <a:ea typeface="+mj-ea"/>
                <a:cs typeface="+mj-cs"/>
              </a:rPr>
              <a:t>三栏式总分类账（明细账）填写说明</a:t>
            </a:r>
            <a:endParaRPr lang="zh-CN" altLang="en-US" sz="3600" b="1" kern="0" dirty="0">
              <a:solidFill>
                <a:srgbClr val="C00000"/>
              </a:solidFill>
              <a:latin typeface="+mj-lt"/>
              <a:ea typeface="+mj-ea"/>
              <a:cs typeface="+mj-cs"/>
            </a:endParaRPr>
          </a:p>
        </p:txBody>
      </p:sp>
      <p:sp>
        <p:nvSpPr>
          <p:cNvPr id="14" name="椭圆形标注 13"/>
          <p:cNvSpPr/>
          <p:nvPr/>
        </p:nvSpPr>
        <p:spPr bwMode="auto">
          <a:xfrm>
            <a:off x="3143240" y="3786190"/>
            <a:ext cx="914400" cy="612775"/>
          </a:xfrm>
          <a:prstGeom prst="wedgeEllipseCallout">
            <a:avLst>
              <a:gd name="adj1" fmla="val -32155"/>
              <a:gd name="adj2" fmla="val -2485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a:solidFill>
                  <a:schemeClr val="accent4"/>
                </a:solidFill>
              </a:rPr>
              <a:t>业务的简要介绍</a:t>
            </a:r>
          </a:p>
        </p:txBody>
      </p:sp>
      <p:sp>
        <p:nvSpPr>
          <p:cNvPr id="15" name="椭圆形标注 14"/>
          <p:cNvSpPr/>
          <p:nvPr/>
        </p:nvSpPr>
        <p:spPr bwMode="auto">
          <a:xfrm>
            <a:off x="4429124" y="4357694"/>
            <a:ext cx="914400" cy="612775"/>
          </a:xfrm>
          <a:prstGeom prst="wedgeEllipseCallout">
            <a:avLst>
              <a:gd name="adj1" fmla="val -17662"/>
              <a:gd name="adj2" fmla="val -31994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借方发生额</a:t>
            </a:r>
            <a:endParaRPr lang="zh-CN" altLang="en-US" sz="1050" dirty="0">
              <a:solidFill>
                <a:schemeClr val="accent4"/>
              </a:solidFill>
            </a:endParaRPr>
          </a:p>
        </p:txBody>
      </p:sp>
      <p:sp>
        <p:nvSpPr>
          <p:cNvPr id="16" name="椭圆形标注 15"/>
          <p:cNvSpPr/>
          <p:nvPr/>
        </p:nvSpPr>
        <p:spPr bwMode="auto">
          <a:xfrm>
            <a:off x="5643570" y="4429132"/>
            <a:ext cx="914400" cy="612775"/>
          </a:xfrm>
          <a:prstGeom prst="wedgeEllipseCallout">
            <a:avLst>
              <a:gd name="adj1" fmla="val -13315"/>
              <a:gd name="adj2" fmla="val -33292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贷方发生额</a:t>
            </a:r>
            <a:endParaRPr lang="zh-CN" altLang="en-US" sz="1050" dirty="0">
              <a:solidFill>
                <a:schemeClr val="accent4"/>
              </a:solidFill>
            </a:endParaRPr>
          </a:p>
        </p:txBody>
      </p:sp>
      <p:sp>
        <p:nvSpPr>
          <p:cNvPr id="17" name="椭圆形标注 16"/>
          <p:cNvSpPr/>
          <p:nvPr/>
        </p:nvSpPr>
        <p:spPr bwMode="auto">
          <a:xfrm>
            <a:off x="8001024" y="4572008"/>
            <a:ext cx="914400" cy="612775"/>
          </a:xfrm>
          <a:prstGeom prst="wedgeEllipseCallout">
            <a:avLst>
              <a:gd name="adj1" fmla="val -85416"/>
              <a:gd name="adj2" fmla="val -27903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结存的金额</a:t>
            </a:r>
            <a:endParaRPr lang="zh-CN" altLang="en-US" sz="1050" dirty="0">
              <a:solidFill>
                <a:schemeClr val="accent4"/>
              </a:solidFill>
            </a:endParaRPr>
          </a:p>
        </p:txBody>
      </p:sp>
      <p:sp>
        <p:nvSpPr>
          <p:cNvPr id="18" name="椭圆形标注 17"/>
          <p:cNvSpPr/>
          <p:nvPr/>
        </p:nvSpPr>
        <p:spPr bwMode="auto">
          <a:xfrm>
            <a:off x="6715140" y="4714884"/>
            <a:ext cx="914400" cy="612775"/>
          </a:xfrm>
          <a:prstGeom prst="wedgeEllipseCallout">
            <a:avLst>
              <a:gd name="adj1" fmla="val -49003"/>
              <a:gd name="adj2" fmla="val -38293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结存的借贷方向</a:t>
            </a:r>
            <a:endParaRPr lang="zh-CN" altLang="en-US" sz="1050" dirty="0">
              <a:solidFill>
                <a:schemeClr val="accent4"/>
              </a:solidFill>
            </a:endParaRPr>
          </a:p>
        </p:txBody>
      </p:sp>
      <p:sp>
        <p:nvSpPr>
          <p:cNvPr id="20" name="椭圆形标注 19"/>
          <p:cNvSpPr/>
          <p:nvPr/>
        </p:nvSpPr>
        <p:spPr bwMode="auto">
          <a:xfrm>
            <a:off x="2214546" y="4286256"/>
            <a:ext cx="914400" cy="612775"/>
          </a:xfrm>
          <a:prstGeom prst="wedgeEllipseCallout">
            <a:avLst>
              <a:gd name="adj1" fmla="val -63194"/>
              <a:gd name="adj2" fmla="val -32337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记账凭证的编号</a:t>
            </a:r>
            <a:endParaRPr lang="zh-CN" altLang="en-US" sz="1050" dirty="0">
              <a:solidFill>
                <a:schemeClr val="accent4"/>
              </a:solidFill>
            </a:endParaRPr>
          </a:p>
        </p:txBody>
      </p:sp>
      <p:sp>
        <p:nvSpPr>
          <p:cNvPr id="21" name="椭圆形标注 20"/>
          <p:cNvSpPr/>
          <p:nvPr/>
        </p:nvSpPr>
        <p:spPr bwMode="auto">
          <a:xfrm>
            <a:off x="857224" y="4214818"/>
            <a:ext cx="914400" cy="612775"/>
          </a:xfrm>
          <a:prstGeom prst="wedgeEllipseCallout">
            <a:avLst>
              <a:gd name="adj1" fmla="val 38980"/>
              <a:gd name="adj2" fmla="val -31517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业务发生的时间</a:t>
            </a:r>
            <a:endParaRPr lang="zh-CN" altLang="en-US" sz="1050" dirty="0">
              <a:solidFill>
                <a:schemeClr val="accent4"/>
              </a:solidFill>
            </a:endParaRPr>
          </a:p>
        </p:txBody>
      </p:sp>
      <p:sp>
        <p:nvSpPr>
          <p:cNvPr id="22" name="椭圆形标注 21"/>
          <p:cNvSpPr/>
          <p:nvPr/>
        </p:nvSpPr>
        <p:spPr bwMode="auto">
          <a:xfrm>
            <a:off x="500034" y="1000108"/>
            <a:ext cx="914400" cy="612775"/>
          </a:xfrm>
          <a:prstGeom prst="wedgeEllipseCallout">
            <a:avLst>
              <a:gd name="adj1" fmla="val 136806"/>
              <a:gd name="adj2" fmla="val 8573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填写会计科目名称</a:t>
            </a:r>
            <a:endParaRPr lang="zh-CN" altLang="en-US" sz="1050" dirty="0">
              <a:solidFill>
                <a:schemeClr val="accent4"/>
              </a:solidFill>
            </a:endParaRPr>
          </a:p>
        </p:txBody>
      </p:sp>
      <p:sp>
        <p:nvSpPr>
          <p:cNvPr id="23" name="椭圆形标注 22"/>
          <p:cNvSpPr/>
          <p:nvPr/>
        </p:nvSpPr>
        <p:spPr bwMode="auto">
          <a:xfrm>
            <a:off x="2643174" y="1000108"/>
            <a:ext cx="914400" cy="612775"/>
          </a:xfrm>
          <a:prstGeom prst="wedgeEllipseCallout">
            <a:avLst>
              <a:gd name="adj1" fmla="val 142362"/>
              <a:gd name="adj2" fmla="val 4013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填写账页详细名称</a:t>
            </a:r>
            <a:endParaRPr lang="zh-CN" altLang="en-US" sz="1050" dirty="0">
              <a:solidFill>
                <a:schemeClr val="accent4"/>
              </a:solidFill>
            </a:endParaRPr>
          </a:p>
        </p:txBody>
      </p:sp>
      <p:sp>
        <p:nvSpPr>
          <p:cNvPr id="29" name="椭圆形标注 28"/>
          <p:cNvSpPr/>
          <p:nvPr/>
        </p:nvSpPr>
        <p:spPr bwMode="auto">
          <a:xfrm>
            <a:off x="5000628" y="6143644"/>
            <a:ext cx="1285884" cy="561980"/>
          </a:xfrm>
          <a:prstGeom prst="wedgeEllipseCallout">
            <a:avLst>
              <a:gd name="adj1" fmla="val -39583"/>
              <a:gd name="adj2" fmla="val -769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对账页进行复核的人员签字或者盖章</a:t>
            </a:r>
            <a:endParaRPr lang="zh-CN" altLang="en-US" sz="1050" dirty="0">
              <a:solidFill>
                <a:schemeClr val="accent4"/>
              </a:solidFill>
            </a:endParaRPr>
          </a:p>
        </p:txBody>
      </p:sp>
      <p:sp>
        <p:nvSpPr>
          <p:cNvPr id="31" name="椭圆形标注 30"/>
          <p:cNvSpPr/>
          <p:nvPr/>
        </p:nvSpPr>
        <p:spPr bwMode="auto">
          <a:xfrm>
            <a:off x="6500826" y="6143644"/>
            <a:ext cx="1214446" cy="561980"/>
          </a:xfrm>
          <a:prstGeom prst="wedgeEllipseCallout">
            <a:avLst>
              <a:gd name="adj1" fmla="val -39583"/>
              <a:gd name="adj2" fmla="val -769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登记账页人员签字或者盖章</a:t>
            </a:r>
            <a:endParaRPr lang="zh-CN" altLang="en-US" sz="1050" dirty="0">
              <a:solidFill>
                <a:schemeClr val="accent4"/>
              </a:solidFill>
            </a:endParaRPr>
          </a:p>
        </p:txBody>
      </p:sp>
      <p:sp>
        <p:nvSpPr>
          <p:cNvPr id="33" name="椭圆形标注 32"/>
          <p:cNvSpPr/>
          <p:nvPr/>
        </p:nvSpPr>
        <p:spPr bwMode="auto">
          <a:xfrm>
            <a:off x="3500430" y="6143644"/>
            <a:ext cx="1357322" cy="561980"/>
          </a:xfrm>
          <a:prstGeom prst="wedgeEllipseCallout">
            <a:avLst>
              <a:gd name="adj1" fmla="val -39583"/>
              <a:gd name="adj2" fmla="val -769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相关会计签字或者盖章</a:t>
            </a:r>
            <a:endParaRPr lang="zh-CN" altLang="en-US" sz="1050" dirty="0">
              <a:solidFill>
                <a:schemeClr val="accent4"/>
              </a:solidFill>
            </a:endParaRPr>
          </a:p>
        </p:txBody>
      </p:sp>
      <p:sp>
        <p:nvSpPr>
          <p:cNvPr id="36" name="椭圆形标注 35"/>
          <p:cNvSpPr/>
          <p:nvPr/>
        </p:nvSpPr>
        <p:spPr bwMode="auto">
          <a:xfrm>
            <a:off x="2071670" y="6143644"/>
            <a:ext cx="1285884" cy="561980"/>
          </a:xfrm>
          <a:prstGeom prst="wedgeEllipseCallout">
            <a:avLst>
              <a:gd name="adj1" fmla="val -39583"/>
              <a:gd name="adj2" fmla="val -769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财务部经理签字或者盖章</a:t>
            </a:r>
            <a:endParaRPr lang="zh-CN" altLang="en-US" sz="1050" dirty="0">
              <a:solidFill>
                <a:schemeClr val="accent4"/>
              </a:solidFill>
            </a:endParaRPr>
          </a:p>
        </p:txBody>
      </p:sp>
    </p:spTree>
    <p:extLst>
      <p:ext uri="{BB962C8B-B14F-4D97-AF65-F5344CB8AC3E}">
        <p14:creationId xmlns:p14="http://schemas.microsoft.com/office/powerpoint/2010/main" val="1176973974"/>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3"/>
          <p:cNvSpPr>
            <a:spLocks noChangeArrowheads="1"/>
          </p:cNvSpPr>
          <p:nvPr/>
        </p:nvSpPr>
        <p:spPr bwMode="auto">
          <a:xfrm>
            <a:off x="1371600" y="152400"/>
            <a:ext cx="5692775" cy="461963"/>
          </a:xfrm>
          <a:prstGeom prst="rect">
            <a:avLst/>
          </a:prstGeom>
          <a:noFill/>
          <a:ln w="9525">
            <a:noFill/>
            <a:miter lim="800000"/>
            <a:headEnd/>
            <a:tailEnd/>
          </a:ln>
        </p:spPr>
        <p:txBody>
          <a:bodyPr wrap="none">
            <a:spAutoFit/>
          </a:bodyPr>
          <a:lstStyle/>
          <a:p>
            <a:r>
              <a:rPr lang="zh-CN" altLang="en-US" sz="2400" b="1">
                <a:solidFill>
                  <a:srgbClr val="C00000"/>
                </a:solidFill>
                <a:latin typeface="Calibri" pitchFamily="34" charset="0"/>
              </a:rPr>
              <a:t>期初建账账簿举例</a:t>
            </a:r>
            <a:r>
              <a:rPr lang="en-US" altLang="zh-CN" sz="2400" b="1">
                <a:solidFill>
                  <a:srgbClr val="C00000"/>
                </a:solidFill>
                <a:latin typeface="Calibri" pitchFamily="34" charset="0"/>
              </a:rPr>
              <a:t>——</a:t>
            </a:r>
            <a:r>
              <a:rPr lang="zh-CN" altLang="en-US" sz="2400" b="1">
                <a:solidFill>
                  <a:srgbClr val="C00000"/>
                </a:solidFill>
                <a:latin typeface="Calibri" pitchFamily="34" charset="0"/>
              </a:rPr>
              <a:t>明细账（三栏式）</a:t>
            </a:r>
          </a:p>
        </p:txBody>
      </p:sp>
      <p:pic>
        <p:nvPicPr>
          <p:cNvPr id="11267" name="Picture 3"/>
          <p:cNvPicPr>
            <a:picLocks noChangeAspect="1" noChangeArrowheads="1"/>
          </p:cNvPicPr>
          <p:nvPr/>
        </p:nvPicPr>
        <p:blipFill>
          <a:blip r:embed="rId2"/>
          <a:srcRect/>
          <a:stretch>
            <a:fillRect/>
          </a:stretch>
        </p:blipFill>
        <p:spPr bwMode="auto">
          <a:xfrm>
            <a:off x="733425" y="1066800"/>
            <a:ext cx="7953375" cy="4724400"/>
          </a:xfrm>
          <a:prstGeom prst="rect">
            <a:avLst/>
          </a:prstGeom>
          <a:noFill/>
          <a:ln w="9525">
            <a:noFill/>
            <a:miter lim="800000"/>
            <a:headEnd/>
            <a:tailEnd/>
          </a:ln>
        </p:spPr>
      </p:pic>
      <p:sp>
        <p:nvSpPr>
          <p:cNvPr id="4" name="圆角矩形标注 3"/>
          <p:cNvSpPr/>
          <p:nvPr/>
        </p:nvSpPr>
        <p:spPr>
          <a:xfrm>
            <a:off x="7086600" y="685800"/>
            <a:ext cx="1905000" cy="1676400"/>
          </a:xfrm>
          <a:prstGeom prst="wedgeRoundRectCallou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tx1"/>
                </a:solidFill>
              </a:rPr>
              <a:t>1.</a:t>
            </a:r>
            <a:r>
              <a:rPr lang="zh-CN" altLang="en-US" dirty="0">
                <a:solidFill>
                  <a:schemeClr val="tx1"/>
                </a:solidFill>
              </a:rPr>
              <a:t>明细账处填写应付职工薪酬；</a:t>
            </a:r>
            <a:r>
              <a:rPr lang="en-US" altLang="zh-CN" dirty="0">
                <a:solidFill>
                  <a:schemeClr val="tx1"/>
                </a:solidFill>
              </a:rPr>
              <a:t>2.</a:t>
            </a:r>
            <a:r>
              <a:rPr lang="zh-CN" altLang="en-US" dirty="0">
                <a:solidFill>
                  <a:schemeClr val="tx1"/>
                </a:solidFill>
              </a:rPr>
              <a:t>明细科目处填写工资；</a:t>
            </a:r>
            <a:r>
              <a:rPr lang="en-US" altLang="zh-CN" dirty="0">
                <a:solidFill>
                  <a:schemeClr val="tx1"/>
                </a:solidFill>
              </a:rPr>
              <a:t>3.</a:t>
            </a:r>
            <a:r>
              <a:rPr lang="zh-CN" altLang="en-US" dirty="0">
                <a:solidFill>
                  <a:schemeClr val="tx1"/>
                </a:solidFill>
              </a:rPr>
              <a:t>借贷方向；</a:t>
            </a:r>
            <a:r>
              <a:rPr lang="en-US" altLang="zh-CN" dirty="0">
                <a:solidFill>
                  <a:schemeClr val="tx1"/>
                </a:solidFill>
              </a:rPr>
              <a:t>4.</a:t>
            </a:r>
            <a:r>
              <a:rPr lang="zh-CN" altLang="en-US" dirty="0">
                <a:solidFill>
                  <a:schemeClr val="tx1"/>
                </a:solidFill>
              </a:rPr>
              <a:t>填写金额及加封“￥”</a:t>
            </a:r>
          </a:p>
        </p:txBody>
      </p:sp>
    </p:spTree>
    <p:extLst>
      <p:ext uri="{BB962C8B-B14F-4D97-AF65-F5344CB8AC3E}">
        <p14:creationId xmlns:p14="http://schemas.microsoft.com/office/powerpoint/2010/main" val="17152283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a:srcRect/>
          <a:stretch>
            <a:fillRect/>
          </a:stretch>
        </p:blipFill>
        <p:spPr bwMode="auto">
          <a:xfrm>
            <a:off x="785786" y="1000108"/>
            <a:ext cx="8072494" cy="5592543"/>
          </a:xfrm>
          <a:prstGeom prst="rect">
            <a:avLst/>
          </a:prstGeom>
          <a:noFill/>
          <a:ln w="9525">
            <a:noFill/>
            <a:miter lim="800000"/>
            <a:headEnd/>
            <a:tailEnd/>
          </a:ln>
          <a:effectLst/>
        </p:spPr>
      </p:pic>
      <p:sp>
        <p:nvSpPr>
          <p:cNvPr id="2051" name="Text Box 3"/>
          <p:cNvSpPr txBox="1">
            <a:spLocks noChangeArrowheads="1"/>
          </p:cNvSpPr>
          <p:nvPr/>
        </p:nvSpPr>
        <p:spPr bwMode="auto">
          <a:xfrm>
            <a:off x="1660525" y="1179513"/>
            <a:ext cx="184150" cy="366712"/>
          </a:xfrm>
          <a:prstGeom prst="rect">
            <a:avLst/>
          </a:prstGeom>
          <a:noFill/>
          <a:ln w="9525">
            <a:noFill/>
            <a:miter lim="800000"/>
            <a:headEnd/>
            <a:tailEnd/>
          </a:ln>
        </p:spPr>
        <p:txBody>
          <a:bodyPr wrap="none">
            <a:spAutoFit/>
          </a:bodyPr>
          <a:lstStyle/>
          <a:p>
            <a:endParaRPr lang="zh-CN" altLang="zh-CN" sz="1800"/>
          </a:p>
        </p:txBody>
      </p:sp>
      <p:sp>
        <p:nvSpPr>
          <p:cNvPr id="19" name="标题 1"/>
          <p:cNvSpPr txBox="1">
            <a:spLocks/>
          </p:cNvSpPr>
          <p:nvPr/>
        </p:nvSpPr>
        <p:spPr>
          <a:xfrm>
            <a:off x="2143125" y="76200"/>
            <a:ext cx="6696075" cy="566738"/>
          </a:xfrm>
          <a:prstGeom prst="rect">
            <a:avLst/>
          </a:prstGeom>
        </p:spPr>
        <p:txBody>
          <a:bodyPr>
            <a:normAutofit fontScale="92500" lnSpcReduction="10000"/>
          </a:bodyPr>
          <a:lstStyle/>
          <a:p>
            <a:pPr eaLnBrk="0" hangingPunct="0">
              <a:defRPr/>
            </a:pPr>
            <a:r>
              <a:rPr lang="zh-CN" altLang="en-US" sz="3600" b="1" kern="0" dirty="0" smtClean="0">
                <a:solidFill>
                  <a:srgbClr val="C00000"/>
                </a:solidFill>
                <a:latin typeface="+mj-lt"/>
                <a:ea typeface="+mj-ea"/>
                <a:cs typeface="+mj-cs"/>
              </a:rPr>
              <a:t>多栏式明细账填写说明</a:t>
            </a:r>
            <a:endParaRPr lang="zh-CN" altLang="en-US" sz="3600" b="1" kern="0" dirty="0">
              <a:solidFill>
                <a:srgbClr val="C00000"/>
              </a:solidFill>
              <a:latin typeface="+mj-lt"/>
              <a:ea typeface="+mj-ea"/>
              <a:cs typeface="+mj-cs"/>
            </a:endParaRPr>
          </a:p>
        </p:txBody>
      </p:sp>
      <p:sp>
        <p:nvSpPr>
          <p:cNvPr id="6" name="椭圆形标注 5"/>
          <p:cNvSpPr/>
          <p:nvPr/>
        </p:nvSpPr>
        <p:spPr bwMode="auto">
          <a:xfrm>
            <a:off x="2428860" y="3214686"/>
            <a:ext cx="914400" cy="561980"/>
          </a:xfrm>
          <a:prstGeom prst="wedgeEllipseCallout">
            <a:avLst>
              <a:gd name="adj1" fmla="val -11684"/>
              <a:gd name="adj2" fmla="val -1601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a:solidFill>
                  <a:schemeClr val="accent4"/>
                </a:solidFill>
              </a:rPr>
              <a:t>业务的简要介绍</a:t>
            </a:r>
          </a:p>
        </p:txBody>
      </p:sp>
      <p:sp>
        <p:nvSpPr>
          <p:cNvPr id="7" name="椭圆形标注 6"/>
          <p:cNvSpPr/>
          <p:nvPr/>
        </p:nvSpPr>
        <p:spPr bwMode="auto">
          <a:xfrm>
            <a:off x="142844" y="3071810"/>
            <a:ext cx="914400" cy="561980"/>
          </a:xfrm>
          <a:prstGeom prst="wedgeEllipseCallout">
            <a:avLst>
              <a:gd name="adj1" fmla="val 69596"/>
              <a:gd name="adj2" fmla="val -12541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业务发生的时间</a:t>
            </a:r>
            <a:endParaRPr lang="zh-CN" altLang="en-US" sz="1050" dirty="0">
              <a:solidFill>
                <a:schemeClr val="accent4"/>
              </a:solidFill>
            </a:endParaRPr>
          </a:p>
        </p:txBody>
      </p:sp>
      <p:sp>
        <p:nvSpPr>
          <p:cNvPr id="8" name="椭圆形标注 7"/>
          <p:cNvSpPr/>
          <p:nvPr/>
        </p:nvSpPr>
        <p:spPr bwMode="auto">
          <a:xfrm>
            <a:off x="1214414" y="3857628"/>
            <a:ext cx="914400" cy="561980"/>
          </a:xfrm>
          <a:prstGeom prst="wedgeEllipseCallout">
            <a:avLst>
              <a:gd name="adj1" fmla="val 18267"/>
              <a:gd name="adj2" fmla="val -27781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凭证的种类及编号</a:t>
            </a:r>
            <a:endParaRPr lang="zh-CN" altLang="en-US" sz="1050" dirty="0">
              <a:solidFill>
                <a:schemeClr val="accent4"/>
              </a:solidFill>
            </a:endParaRPr>
          </a:p>
        </p:txBody>
      </p:sp>
      <p:sp>
        <p:nvSpPr>
          <p:cNvPr id="10" name="椭圆形标注 9"/>
          <p:cNvSpPr/>
          <p:nvPr/>
        </p:nvSpPr>
        <p:spPr bwMode="auto">
          <a:xfrm>
            <a:off x="285720" y="714356"/>
            <a:ext cx="914400" cy="561980"/>
          </a:xfrm>
          <a:prstGeom prst="wedgeEllipseCallout">
            <a:avLst>
              <a:gd name="adj1" fmla="val 209813"/>
              <a:gd name="adj2" fmla="val 11177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填写会计科目名称</a:t>
            </a:r>
            <a:endParaRPr lang="zh-CN" altLang="en-US" sz="1050" dirty="0">
              <a:solidFill>
                <a:schemeClr val="accent4"/>
              </a:solidFill>
            </a:endParaRPr>
          </a:p>
        </p:txBody>
      </p:sp>
      <p:sp>
        <p:nvSpPr>
          <p:cNvPr id="11" name="椭圆形标注 10"/>
          <p:cNvSpPr/>
          <p:nvPr/>
        </p:nvSpPr>
        <p:spPr bwMode="auto">
          <a:xfrm>
            <a:off x="6715140" y="714356"/>
            <a:ext cx="914400" cy="561980"/>
          </a:xfrm>
          <a:prstGeom prst="wedgeEllipseCallout">
            <a:avLst>
              <a:gd name="adj1" fmla="val -137168"/>
              <a:gd name="adj2" fmla="val 2854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填写账页详细名称</a:t>
            </a:r>
            <a:endParaRPr lang="zh-CN" altLang="en-US" sz="1050" dirty="0">
              <a:solidFill>
                <a:schemeClr val="accent4"/>
              </a:solidFill>
            </a:endParaRPr>
          </a:p>
        </p:txBody>
      </p:sp>
      <p:sp>
        <p:nvSpPr>
          <p:cNvPr id="12" name="椭圆形标注 11"/>
          <p:cNvSpPr/>
          <p:nvPr/>
        </p:nvSpPr>
        <p:spPr bwMode="auto">
          <a:xfrm>
            <a:off x="4429124" y="4357694"/>
            <a:ext cx="914400" cy="612775"/>
          </a:xfrm>
          <a:prstGeom prst="wedgeEllipseCallout">
            <a:avLst>
              <a:gd name="adj1" fmla="val -23459"/>
              <a:gd name="adj2" fmla="val -32859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借方发生额</a:t>
            </a:r>
            <a:endParaRPr lang="zh-CN" altLang="en-US" sz="1050" dirty="0">
              <a:solidFill>
                <a:schemeClr val="accent4"/>
              </a:solidFill>
            </a:endParaRPr>
          </a:p>
        </p:txBody>
      </p:sp>
      <p:sp>
        <p:nvSpPr>
          <p:cNvPr id="22" name="椭圆形标注 21"/>
          <p:cNvSpPr/>
          <p:nvPr/>
        </p:nvSpPr>
        <p:spPr bwMode="auto">
          <a:xfrm flipH="1">
            <a:off x="5495924" y="4071942"/>
            <a:ext cx="1076340" cy="928695"/>
          </a:xfrm>
          <a:prstGeom prst="wedgeEllipseCallout">
            <a:avLst>
              <a:gd name="adj1" fmla="val -1593"/>
              <a:gd name="adj2" fmla="val -24616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借方明细项目</a:t>
            </a:r>
            <a:endParaRPr lang="zh-CN" altLang="en-US" sz="1050" dirty="0">
              <a:solidFill>
                <a:schemeClr val="accent4"/>
              </a:solidFill>
            </a:endParaRPr>
          </a:p>
        </p:txBody>
      </p:sp>
    </p:spTree>
    <p:extLst>
      <p:ext uri="{BB962C8B-B14F-4D97-AF65-F5344CB8AC3E}">
        <p14:creationId xmlns:p14="http://schemas.microsoft.com/office/powerpoint/2010/main" val="2672020707"/>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a:srcRect/>
          <a:stretch>
            <a:fillRect/>
          </a:stretch>
        </p:blipFill>
        <p:spPr bwMode="auto">
          <a:xfrm>
            <a:off x="571472" y="714356"/>
            <a:ext cx="8143931" cy="4833957"/>
          </a:xfrm>
          <a:prstGeom prst="rect">
            <a:avLst/>
          </a:prstGeom>
          <a:noFill/>
          <a:ln w="9525">
            <a:noFill/>
            <a:miter lim="800000"/>
            <a:headEnd/>
            <a:tailEnd/>
          </a:ln>
          <a:effectLst/>
        </p:spPr>
      </p:pic>
      <p:sp>
        <p:nvSpPr>
          <p:cNvPr id="2051" name="Text Box 3"/>
          <p:cNvSpPr txBox="1">
            <a:spLocks noChangeArrowheads="1"/>
          </p:cNvSpPr>
          <p:nvPr/>
        </p:nvSpPr>
        <p:spPr bwMode="auto">
          <a:xfrm>
            <a:off x="1660525" y="1179513"/>
            <a:ext cx="184150" cy="366712"/>
          </a:xfrm>
          <a:prstGeom prst="rect">
            <a:avLst/>
          </a:prstGeom>
          <a:noFill/>
          <a:ln w="9525">
            <a:noFill/>
            <a:miter lim="800000"/>
            <a:headEnd/>
            <a:tailEnd/>
          </a:ln>
        </p:spPr>
        <p:txBody>
          <a:bodyPr wrap="none">
            <a:spAutoFit/>
          </a:bodyPr>
          <a:lstStyle/>
          <a:p>
            <a:endParaRPr lang="zh-CN" altLang="zh-CN" sz="1800"/>
          </a:p>
        </p:txBody>
      </p:sp>
      <p:sp>
        <p:nvSpPr>
          <p:cNvPr id="19" name="标题 1"/>
          <p:cNvSpPr txBox="1">
            <a:spLocks/>
          </p:cNvSpPr>
          <p:nvPr/>
        </p:nvSpPr>
        <p:spPr>
          <a:xfrm>
            <a:off x="2143125" y="76200"/>
            <a:ext cx="6696075" cy="566738"/>
          </a:xfrm>
          <a:prstGeom prst="rect">
            <a:avLst/>
          </a:prstGeom>
        </p:spPr>
        <p:txBody>
          <a:bodyPr>
            <a:normAutofit fontScale="92500" lnSpcReduction="10000"/>
          </a:bodyPr>
          <a:lstStyle/>
          <a:p>
            <a:pPr eaLnBrk="0" hangingPunct="0">
              <a:defRPr/>
            </a:pPr>
            <a:r>
              <a:rPr lang="zh-CN" altLang="en-US" sz="3600" b="1" kern="0" dirty="0" smtClean="0">
                <a:solidFill>
                  <a:srgbClr val="C00000"/>
                </a:solidFill>
                <a:latin typeface="+mj-lt"/>
                <a:ea typeface="+mj-ea"/>
                <a:cs typeface="+mj-cs"/>
              </a:rPr>
              <a:t>多栏式明细账填写说明</a:t>
            </a:r>
            <a:endParaRPr lang="zh-CN" altLang="en-US" sz="3600" b="1" kern="0" dirty="0">
              <a:solidFill>
                <a:srgbClr val="C00000"/>
              </a:solidFill>
              <a:latin typeface="+mj-lt"/>
              <a:ea typeface="+mj-ea"/>
              <a:cs typeface="+mj-cs"/>
            </a:endParaRPr>
          </a:p>
        </p:txBody>
      </p:sp>
      <p:sp>
        <p:nvSpPr>
          <p:cNvPr id="10" name="椭圆形标注 9"/>
          <p:cNvSpPr/>
          <p:nvPr/>
        </p:nvSpPr>
        <p:spPr bwMode="auto">
          <a:xfrm>
            <a:off x="6500826" y="4071942"/>
            <a:ext cx="914400" cy="561980"/>
          </a:xfrm>
          <a:prstGeom prst="wedgeEllipseCallout">
            <a:avLst>
              <a:gd name="adj1" fmla="val -4861"/>
              <a:gd name="adj2" fmla="val -3872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余额的借贷方向</a:t>
            </a:r>
            <a:endParaRPr lang="zh-CN" altLang="en-US" sz="1050" dirty="0">
              <a:solidFill>
                <a:schemeClr val="accent4"/>
              </a:solidFill>
            </a:endParaRPr>
          </a:p>
        </p:txBody>
      </p:sp>
      <p:sp>
        <p:nvSpPr>
          <p:cNvPr id="11" name="椭圆形标注 10"/>
          <p:cNvSpPr/>
          <p:nvPr/>
        </p:nvSpPr>
        <p:spPr bwMode="auto">
          <a:xfrm>
            <a:off x="7715272" y="4071942"/>
            <a:ext cx="914400" cy="561980"/>
          </a:xfrm>
          <a:prstGeom prst="wedgeEllipseCallout">
            <a:avLst>
              <a:gd name="adj1" fmla="val -13677"/>
              <a:gd name="adj2" fmla="val -3967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借贷相抵后的余额</a:t>
            </a:r>
            <a:endParaRPr lang="zh-CN" altLang="en-US" sz="1050" dirty="0">
              <a:solidFill>
                <a:schemeClr val="accent4"/>
              </a:solidFill>
            </a:endParaRPr>
          </a:p>
        </p:txBody>
      </p:sp>
      <p:pic>
        <p:nvPicPr>
          <p:cNvPr id="2054" name="Picture 6"/>
          <p:cNvPicPr>
            <a:picLocks noChangeAspect="1" noChangeArrowheads="1"/>
          </p:cNvPicPr>
          <p:nvPr/>
        </p:nvPicPr>
        <p:blipFill>
          <a:blip r:embed="rId3"/>
          <a:srcRect/>
          <a:stretch>
            <a:fillRect/>
          </a:stretch>
        </p:blipFill>
        <p:spPr bwMode="auto">
          <a:xfrm>
            <a:off x="714348" y="5500702"/>
            <a:ext cx="6610350" cy="371475"/>
          </a:xfrm>
          <a:prstGeom prst="rect">
            <a:avLst/>
          </a:prstGeom>
          <a:noFill/>
          <a:ln w="9525">
            <a:noFill/>
            <a:miter lim="800000"/>
            <a:headEnd/>
            <a:tailEnd/>
          </a:ln>
          <a:effectLst/>
        </p:spPr>
      </p:pic>
      <p:sp>
        <p:nvSpPr>
          <p:cNvPr id="18" name="椭圆形标注 17"/>
          <p:cNvSpPr/>
          <p:nvPr/>
        </p:nvSpPr>
        <p:spPr bwMode="auto">
          <a:xfrm>
            <a:off x="4857752" y="5857892"/>
            <a:ext cx="1285884" cy="561980"/>
          </a:xfrm>
          <a:prstGeom prst="wedgeEllipseCallout">
            <a:avLst>
              <a:gd name="adj1" fmla="val -39583"/>
              <a:gd name="adj2" fmla="val -769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对账页进行复核的人员签字或者盖章</a:t>
            </a:r>
            <a:endParaRPr lang="zh-CN" altLang="en-US" sz="1050" dirty="0">
              <a:solidFill>
                <a:schemeClr val="accent4"/>
              </a:solidFill>
            </a:endParaRPr>
          </a:p>
        </p:txBody>
      </p:sp>
      <p:sp>
        <p:nvSpPr>
          <p:cNvPr id="20" name="椭圆形标注 19"/>
          <p:cNvSpPr/>
          <p:nvPr/>
        </p:nvSpPr>
        <p:spPr bwMode="auto">
          <a:xfrm>
            <a:off x="6357950" y="5929330"/>
            <a:ext cx="1214446" cy="561980"/>
          </a:xfrm>
          <a:prstGeom prst="wedgeEllipseCallout">
            <a:avLst>
              <a:gd name="adj1" fmla="val -39583"/>
              <a:gd name="adj2" fmla="val -769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登记账页人员签字或者盖章</a:t>
            </a:r>
            <a:endParaRPr lang="zh-CN" altLang="en-US" sz="1050" dirty="0">
              <a:solidFill>
                <a:schemeClr val="accent4"/>
              </a:solidFill>
            </a:endParaRPr>
          </a:p>
        </p:txBody>
      </p:sp>
      <p:sp>
        <p:nvSpPr>
          <p:cNvPr id="21" name="椭圆形标注 20"/>
          <p:cNvSpPr/>
          <p:nvPr/>
        </p:nvSpPr>
        <p:spPr bwMode="auto">
          <a:xfrm>
            <a:off x="3071802" y="5857892"/>
            <a:ext cx="1357322" cy="561980"/>
          </a:xfrm>
          <a:prstGeom prst="wedgeEllipseCallout">
            <a:avLst>
              <a:gd name="adj1" fmla="val -39583"/>
              <a:gd name="adj2" fmla="val -769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相关会计签字或者盖章</a:t>
            </a:r>
            <a:endParaRPr lang="zh-CN" altLang="en-US" sz="1050" dirty="0">
              <a:solidFill>
                <a:schemeClr val="accent4"/>
              </a:solidFill>
            </a:endParaRPr>
          </a:p>
        </p:txBody>
      </p:sp>
      <p:sp>
        <p:nvSpPr>
          <p:cNvPr id="22" name="椭圆形标注 21"/>
          <p:cNvSpPr/>
          <p:nvPr/>
        </p:nvSpPr>
        <p:spPr bwMode="auto">
          <a:xfrm>
            <a:off x="1500166" y="5857892"/>
            <a:ext cx="1285884" cy="561980"/>
          </a:xfrm>
          <a:prstGeom prst="wedgeEllipseCallout">
            <a:avLst>
              <a:gd name="adj1" fmla="val -39583"/>
              <a:gd name="adj2" fmla="val -7697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财务部经理签字或者盖章</a:t>
            </a:r>
            <a:endParaRPr lang="zh-CN" altLang="en-US" sz="1050" dirty="0">
              <a:solidFill>
                <a:schemeClr val="accent4"/>
              </a:solidFill>
            </a:endParaRPr>
          </a:p>
        </p:txBody>
      </p:sp>
      <p:sp>
        <p:nvSpPr>
          <p:cNvPr id="23" name="椭圆形标注 22"/>
          <p:cNvSpPr/>
          <p:nvPr/>
        </p:nvSpPr>
        <p:spPr bwMode="auto">
          <a:xfrm>
            <a:off x="4429124" y="4357694"/>
            <a:ext cx="914400" cy="612775"/>
          </a:xfrm>
          <a:prstGeom prst="wedgeEllipseCallout">
            <a:avLst>
              <a:gd name="adj1" fmla="val -39401"/>
              <a:gd name="adj2" fmla="val -40645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smtClean="0">
                <a:solidFill>
                  <a:schemeClr val="accent4"/>
                </a:solidFill>
              </a:rPr>
              <a:t>贷方</a:t>
            </a:r>
            <a:r>
              <a:rPr lang="zh-CN" altLang="en-US" sz="1050" dirty="0" smtClean="0">
                <a:solidFill>
                  <a:schemeClr val="accent4"/>
                </a:solidFill>
              </a:rPr>
              <a:t>发生额</a:t>
            </a:r>
            <a:endParaRPr lang="zh-CN" altLang="en-US" sz="1050" dirty="0">
              <a:solidFill>
                <a:schemeClr val="accent4"/>
              </a:solidFill>
            </a:endParaRPr>
          </a:p>
        </p:txBody>
      </p:sp>
      <p:sp>
        <p:nvSpPr>
          <p:cNvPr id="24" name="椭圆形标注 23"/>
          <p:cNvSpPr/>
          <p:nvPr/>
        </p:nvSpPr>
        <p:spPr bwMode="auto">
          <a:xfrm flipH="1">
            <a:off x="5500694" y="4000504"/>
            <a:ext cx="1076340" cy="928695"/>
          </a:xfrm>
          <a:prstGeom prst="wedgeEllipseCallout">
            <a:avLst>
              <a:gd name="adj1" fmla="val 21800"/>
              <a:gd name="adj2" fmla="val -28469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schemeClr val="accent4"/>
                </a:solidFill>
              </a:rPr>
              <a:t>贷方明细项目</a:t>
            </a:r>
            <a:endParaRPr lang="zh-CN" altLang="en-US" sz="1050" dirty="0">
              <a:solidFill>
                <a:schemeClr val="accent4"/>
              </a:solidFill>
            </a:endParaRPr>
          </a:p>
        </p:txBody>
      </p:sp>
    </p:spTree>
    <p:extLst>
      <p:ext uri="{BB962C8B-B14F-4D97-AF65-F5344CB8AC3E}">
        <p14:creationId xmlns:p14="http://schemas.microsoft.com/office/powerpoint/2010/main" val="1654908985"/>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a:spLocks noChangeArrowheads="1"/>
          </p:cNvSpPr>
          <p:nvPr/>
        </p:nvSpPr>
        <p:spPr bwMode="auto">
          <a:xfrm>
            <a:off x="1295400" y="228600"/>
            <a:ext cx="6311900" cy="461963"/>
          </a:xfrm>
          <a:prstGeom prst="rect">
            <a:avLst/>
          </a:prstGeom>
          <a:noFill/>
          <a:ln w="9525">
            <a:noFill/>
            <a:miter lim="800000"/>
            <a:headEnd/>
            <a:tailEnd/>
          </a:ln>
        </p:spPr>
        <p:txBody>
          <a:bodyPr wrap="none">
            <a:spAutoFit/>
          </a:bodyPr>
          <a:lstStyle/>
          <a:p>
            <a:r>
              <a:rPr lang="zh-CN" altLang="en-US" sz="2400" b="1">
                <a:solidFill>
                  <a:srgbClr val="C00000"/>
                </a:solidFill>
                <a:latin typeface="Calibri" pitchFamily="34" charset="0"/>
              </a:rPr>
              <a:t>期初建账账簿举例</a:t>
            </a:r>
            <a:r>
              <a:rPr lang="en-US" altLang="zh-CN" sz="2400" b="1">
                <a:solidFill>
                  <a:srgbClr val="C00000"/>
                </a:solidFill>
                <a:latin typeface="Calibri" pitchFamily="34" charset="0"/>
              </a:rPr>
              <a:t>——</a:t>
            </a:r>
            <a:r>
              <a:rPr lang="zh-CN" altLang="en-US" sz="2400" b="1">
                <a:solidFill>
                  <a:srgbClr val="C00000"/>
                </a:solidFill>
                <a:latin typeface="Calibri" pitchFamily="34" charset="0"/>
              </a:rPr>
              <a:t>明细账（数量金额式）</a:t>
            </a:r>
            <a:endParaRPr lang="zh-CN" altLang="en-US" sz="2400"/>
          </a:p>
        </p:txBody>
      </p:sp>
      <p:pic>
        <p:nvPicPr>
          <p:cNvPr id="13315" name="Picture 3"/>
          <p:cNvPicPr>
            <a:picLocks noChangeAspect="1" noChangeArrowheads="1"/>
          </p:cNvPicPr>
          <p:nvPr/>
        </p:nvPicPr>
        <p:blipFill>
          <a:blip r:embed="rId2"/>
          <a:srcRect/>
          <a:stretch>
            <a:fillRect/>
          </a:stretch>
        </p:blipFill>
        <p:spPr bwMode="auto">
          <a:xfrm>
            <a:off x="533400" y="990600"/>
            <a:ext cx="8305800" cy="5334000"/>
          </a:xfrm>
          <a:prstGeom prst="rect">
            <a:avLst/>
          </a:prstGeom>
          <a:noFill/>
          <a:ln w="9525">
            <a:noFill/>
            <a:miter lim="800000"/>
            <a:headEnd/>
            <a:tailEnd/>
          </a:ln>
        </p:spPr>
      </p:pic>
      <p:sp>
        <p:nvSpPr>
          <p:cNvPr id="4" name="圆角矩形标注 3"/>
          <p:cNvSpPr/>
          <p:nvPr/>
        </p:nvSpPr>
        <p:spPr>
          <a:xfrm>
            <a:off x="1143000" y="1066800"/>
            <a:ext cx="1981200" cy="2209800"/>
          </a:xfrm>
          <a:prstGeom prst="wedgeRoundRectCallou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tx1"/>
                </a:solidFill>
              </a:rPr>
              <a:t>1.</a:t>
            </a:r>
            <a:r>
              <a:rPr lang="zh-CN" altLang="en-US" dirty="0">
                <a:solidFill>
                  <a:schemeClr val="tx1"/>
                </a:solidFill>
              </a:rPr>
              <a:t>明细账处填写原材料； </a:t>
            </a:r>
            <a:r>
              <a:rPr lang="en-US" altLang="zh-CN" dirty="0">
                <a:solidFill>
                  <a:schemeClr val="tx1"/>
                </a:solidFill>
              </a:rPr>
              <a:t>2</a:t>
            </a:r>
            <a:r>
              <a:rPr lang="zh-CN" altLang="en-US" dirty="0">
                <a:solidFill>
                  <a:schemeClr val="tx1"/>
                </a:solidFill>
              </a:rPr>
              <a:t>填写存放地点、计量单位、规格等信息；</a:t>
            </a:r>
            <a:r>
              <a:rPr lang="en-US" altLang="zh-CN" dirty="0">
                <a:solidFill>
                  <a:schemeClr val="tx1"/>
                </a:solidFill>
              </a:rPr>
              <a:t>3.</a:t>
            </a:r>
            <a:r>
              <a:rPr lang="zh-CN" altLang="en-US" dirty="0">
                <a:solidFill>
                  <a:schemeClr val="tx1"/>
                </a:solidFill>
              </a:rPr>
              <a:t>填写结存数量、金额及加封“￥”</a:t>
            </a:r>
          </a:p>
        </p:txBody>
      </p:sp>
    </p:spTree>
    <p:extLst>
      <p:ext uri="{BB962C8B-B14F-4D97-AF65-F5344CB8AC3E}">
        <p14:creationId xmlns:p14="http://schemas.microsoft.com/office/powerpoint/2010/main" val="16642760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1295400" y="228600"/>
            <a:ext cx="6001964" cy="461665"/>
          </a:xfrm>
          <a:prstGeom prst="rect">
            <a:avLst/>
          </a:prstGeom>
          <a:noFill/>
          <a:ln w="9525">
            <a:noFill/>
            <a:miter lim="800000"/>
            <a:headEnd/>
            <a:tailEnd/>
          </a:ln>
        </p:spPr>
        <p:txBody>
          <a:bodyPr wrap="none">
            <a:spAutoFit/>
          </a:bodyPr>
          <a:lstStyle/>
          <a:p>
            <a:r>
              <a:rPr lang="zh-CN" altLang="en-US" sz="2400" b="1" dirty="0">
                <a:solidFill>
                  <a:srgbClr val="C00000"/>
                </a:solidFill>
                <a:latin typeface="Calibri" pitchFamily="34" charset="0"/>
              </a:rPr>
              <a:t>期初建账账簿举例</a:t>
            </a:r>
            <a:r>
              <a:rPr lang="en-US" altLang="zh-CN" sz="2400" b="1" dirty="0" smtClean="0">
                <a:solidFill>
                  <a:srgbClr val="C00000"/>
                </a:solidFill>
                <a:latin typeface="Calibri" pitchFamily="34" charset="0"/>
              </a:rPr>
              <a:t>——</a:t>
            </a:r>
            <a:r>
              <a:rPr lang="zh-CN" altLang="en-US" sz="2400" b="1" dirty="0" smtClean="0">
                <a:solidFill>
                  <a:srgbClr val="C00000"/>
                </a:solidFill>
                <a:latin typeface="Calibri" pitchFamily="34" charset="0"/>
              </a:rPr>
              <a:t>管理费用（</a:t>
            </a:r>
            <a:r>
              <a:rPr lang="zh-CN" altLang="en-US" sz="2400" b="1" dirty="0">
                <a:solidFill>
                  <a:srgbClr val="C00000"/>
                </a:solidFill>
                <a:latin typeface="Calibri" pitchFamily="34" charset="0"/>
              </a:rPr>
              <a:t>多栏式）</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89713"/>
            <a:ext cx="9144000" cy="5478573"/>
          </a:xfrm>
          <a:prstGeom prst="rect">
            <a:avLst/>
          </a:prstGeom>
        </p:spPr>
      </p:pic>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 y="733425"/>
            <a:ext cx="9143880" cy="5434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21667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322"/>
                                        </p:tgtEl>
                                        <p:attrNameLst>
                                          <p:attrName>style.visibility</p:attrName>
                                        </p:attrNameLst>
                                      </p:cBhvr>
                                      <p:to>
                                        <p:strVal val="visible"/>
                                      </p:to>
                                    </p:set>
                                    <p:anim calcmode="lin" valueType="num">
                                      <p:cBhvr additive="base">
                                        <p:cTn id="13" dur="500" fill="hold"/>
                                        <p:tgtEl>
                                          <p:spTgt spid="56322"/>
                                        </p:tgtEl>
                                        <p:attrNameLst>
                                          <p:attrName>ppt_x</p:attrName>
                                        </p:attrNameLst>
                                      </p:cBhvr>
                                      <p:tavLst>
                                        <p:tav tm="0">
                                          <p:val>
                                            <p:strVal val="#ppt_x"/>
                                          </p:val>
                                        </p:tav>
                                        <p:tav tm="100000">
                                          <p:val>
                                            <p:strVal val="#ppt_x"/>
                                          </p:val>
                                        </p:tav>
                                      </p:tavLst>
                                    </p:anim>
                                    <p:anim calcmode="lin" valueType="num">
                                      <p:cBhvr additive="base">
                                        <p:cTn id="14"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1295400" y="228600"/>
            <a:ext cx="6311343" cy="461665"/>
          </a:xfrm>
          <a:prstGeom prst="rect">
            <a:avLst/>
          </a:prstGeom>
          <a:noFill/>
          <a:ln w="9525">
            <a:noFill/>
            <a:miter lim="800000"/>
            <a:headEnd/>
            <a:tailEnd/>
          </a:ln>
        </p:spPr>
        <p:txBody>
          <a:bodyPr wrap="none">
            <a:spAutoFit/>
          </a:bodyPr>
          <a:lstStyle/>
          <a:p>
            <a:r>
              <a:rPr lang="zh-CN" altLang="en-US" sz="2400" b="1" dirty="0">
                <a:solidFill>
                  <a:srgbClr val="C00000"/>
                </a:solidFill>
                <a:latin typeface="Calibri" pitchFamily="34" charset="0"/>
              </a:rPr>
              <a:t>期初建账账簿举例</a:t>
            </a:r>
            <a:r>
              <a:rPr lang="en-US" altLang="zh-CN" sz="2400" b="1" dirty="0" smtClean="0">
                <a:solidFill>
                  <a:srgbClr val="C00000"/>
                </a:solidFill>
                <a:latin typeface="Calibri" pitchFamily="34" charset="0"/>
              </a:rPr>
              <a:t>——</a:t>
            </a:r>
            <a:r>
              <a:rPr lang="zh-CN" altLang="en-US" sz="2400" b="1" dirty="0" smtClean="0">
                <a:solidFill>
                  <a:srgbClr val="C00000"/>
                </a:solidFill>
                <a:latin typeface="Calibri" pitchFamily="34" charset="0"/>
              </a:rPr>
              <a:t>应交增值税（</a:t>
            </a:r>
            <a:r>
              <a:rPr lang="zh-CN" altLang="en-US" sz="2400" b="1" dirty="0">
                <a:solidFill>
                  <a:srgbClr val="C00000"/>
                </a:solidFill>
                <a:latin typeface="Calibri" pitchFamily="34" charset="0"/>
              </a:rPr>
              <a:t>多栏式）</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89713"/>
            <a:ext cx="9144000" cy="5478573"/>
          </a:xfrm>
          <a:prstGeom prst="rect">
            <a:avLst/>
          </a:prstGeom>
        </p:spPr>
      </p:pic>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89713"/>
            <a:ext cx="9067682" cy="5478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917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346"/>
                                        </p:tgtEl>
                                        <p:attrNameLst>
                                          <p:attrName>style.visibility</p:attrName>
                                        </p:attrNameLst>
                                      </p:cBhvr>
                                      <p:to>
                                        <p:strVal val="visible"/>
                                      </p:to>
                                    </p:set>
                                    <p:anim calcmode="lin" valueType="num">
                                      <p:cBhvr additive="base">
                                        <p:cTn id="13" dur="500" fill="hold"/>
                                        <p:tgtEl>
                                          <p:spTgt spid="57346"/>
                                        </p:tgtEl>
                                        <p:attrNameLst>
                                          <p:attrName>ppt_x</p:attrName>
                                        </p:attrNameLst>
                                      </p:cBhvr>
                                      <p:tavLst>
                                        <p:tav tm="0">
                                          <p:val>
                                            <p:strVal val="#ppt_x"/>
                                          </p:val>
                                        </p:tav>
                                        <p:tav tm="100000">
                                          <p:val>
                                            <p:strVal val="#ppt_x"/>
                                          </p:val>
                                        </p:tav>
                                      </p:tavLst>
                                    </p:anim>
                                    <p:anim calcmode="lin" valueType="num">
                                      <p:cBhvr additive="base">
                                        <p:cTn id="14"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1295400" y="228600"/>
            <a:ext cx="6001964" cy="461665"/>
          </a:xfrm>
          <a:prstGeom prst="rect">
            <a:avLst/>
          </a:prstGeom>
          <a:noFill/>
          <a:ln w="9525">
            <a:noFill/>
            <a:miter lim="800000"/>
            <a:headEnd/>
            <a:tailEnd/>
          </a:ln>
        </p:spPr>
        <p:txBody>
          <a:bodyPr wrap="none">
            <a:spAutoFit/>
          </a:bodyPr>
          <a:lstStyle/>
          <a:p>
            <a:r>
              <a:rPr lang="zh-CN" altLang="en-US" sz="2400" b="1" dirty="0">
                <a:solidFill>
                  <a:srgbClr val="C00000"/>
                </a:solidFill>
                <a:latin typeface="Calibri" pitchFamily="34" charset="0"/>
              </a:rPr>
              <a:t>期初建账账簿举例</a:t>
            </a:r>
            <a:r>
              <a:rPr lang="en-US" altLang="zh-CN" sz="2400" b="1" dirty="0" smtClean="0">
                <a:solidFill>
                  <a:srgbClr val="C00000"/>
                </a:solidFill>
                <a:latin typeface="Calibri" pitchFamily="34" charset="0"/>
              </a:rPr>
              <a:t>——</a:t>
            </a:r>
            <a:r>
              <a:rPr lang="zh-CN" altLang="en-US" sz="2400" b="1" dirty="0" smtClean="0">
                <a:solidFill>
                  <a:srgbClr val="C00000"/>
                </a:solidFill>
                <a:latin typeface="Calibri" pitchFamily="34" charset="0"/>
              </a:rPr>
              <a:t>生产成本（</a:t>
            </a:r>
            <a:r>
              <a:rPr lang="zh-CN" altLang="en-US" sz="2400" b="1" dirty="0">
                <a:solidFill>
                  <a:srgbClr val="C00000"/>
                </a:solidFill>
                <a:latin typeface="Calibri" pitchFamily="34" charset="0"/>
              </a:rPr>
              <a:t>多栏式）</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89713"/>
            <a:ext cx="9144000" cy="5478573"/>
          </a:xfrm>
          <a:prstGeom prst="rect">
            <a:avLst/>
          </a:prstGeom>
        </p:spPr>
      </p:pic>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6763"/>
            <a:ext cx="9144000" cy="5401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49465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8370"/>
                                        </p:tgtEl>
                                        <p:attrNameLst>
                                          <p:attrName>style.visibility</p:attrName>
                                        </p:attrNameLst>
                                      </p:cBhvr>
                                      <p:to>
                                        <p:strVal val="visible"/>
                                      </p:to>
                                    </p:set>
                                    <p:anim calcmode="lin" valueType="num">
                                      <p:cBhvr additive="base">
                                        <p:cTn id="13" dur="500" fill="hold"/>
                                        <p:tgtEl>
                                          <p:spTgt spid="58370"/>
                                        </p:tgtEl>
                                        <p:attrNameLst>
                                          <p:attrName>ppt_x</p:attrName>
                                        </p:attrNameLst>
                                      </p:cBhvr>
                                      <p:tavLst>
                                        <p:tav tm="0">
                                          <p:val>
                                            <p:strVal val="#ppt_x"/>
                                          </p:val>
                                        </p:tav>
                                        <p:tav tm="100000">
                                          <p:val>
                                            <p:strVal val="#ppt_x"/>
                                          </p:val>
                                        </p:tav>
                                      </p:tavLst>
                                    </p:anim>
                                    <p:anim calcmode="lin" valueType="num">
                                      <p:cBhvr additive="base">
                                        <p:cTn id="14" dur="500" fill="hold"/>
                                        <p:tgtEl>
                                          <p:spTgt spid="583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62100" y="152400"/>
            <a:ext cx="6096000" cy="523875"/>
          </a:xfrm>
          <a:prstGeom prst="rect">
            <a:avLst/>
          </a:prstGeom>
          <a:noFill/>
          <a:ln w="9525">
            <a:noFill/>
            <a:miter lim="800000"/>
            <a:headEnd/>
            <a:tailEnd/>
          </a:ln>
        </p:spPr>
        <p:txBody>
          <a:bodyPr>
            <a:spAutoFit/>
          </a:bodyPr>
          <a:lstStyle/>
          <a:p>
            <a:r>
              <a:rPr lang="zh-CN" altLang="en-US" sz="2800" b="1" dirty="0">
                <a:solidFill>
                  <a:srgbClr val="C00000"/>
                </a:solidFill>
                <a:latin typeface="Calibri" pitchFamily="34" charset="0"/>
              </a:rPr>
              <a:t>期初</a:t>
            </a:r>
            <a:r>
              <a:rPr lang="zh-CN" altLang="en-US" sz="2800" b="1" dirty="0" smtClean="0">
                <a:solidFill>
                  <a:srgbClr val="C00000"/>
                </a:solidFill>
                <a:latin typeface="Calibri" pitchFamily="34" charset="0"/>
              </a:rPr>
              <a:t>建账</a:t>
            </a:r>
            <a:r>
              <a:rPr lang="en-US" altLang="zh-CN" sz="2800" b="1" dirty="0" smtClean="0">
                <a:solidFill>
                  <a:srgbClr val="C00000"/>
                </a:solidFill>
                <a:latin typeface="Calibri" pitchFamily="34" charset="0"/>
              </a:rPr>
              <a:t>—</a:t>
            </a:r>
            <a:r>
              <a:rPr lang="zh-CN" altLang="en-US" sz="2800" b="1" dirty="0" smtClean="0">
                <a:solidFill>
                  <a:srgbClr val="C00000"/>
                </a:solidFill>
                <a:latin typeface="Calibri" pitchFamily="34" charset="0"/>
              </a:rPr>
              <a:t>建账数据</a:t>
            </a:r>
            <a:endParaRPr lang="zh-CN" altLang="en-US" sz="2800" b="1" dirty="0">
              <a:solidFill>
                <a:srgbClr val="C00000"/>
              </a:solidFill>
              <a:latin typeface="Calibri" pitchFamily="34" charset="0"/>
            </a:endParaRPr>
          </a:p>
        </p:txBody>
      </p:sp>
      <p:sp>
        <p:nvSpPr>
          <p:cNvPr id="3" name="标题 1"/>
          <p:cNvSpPr txBox="1">
            <a:spLocks/>
          </p:cNvSpPr>
          <p:nvPr/>
        </p:nvSpPr>
        <p:spPr bwMode="auto">
          <a:xfrm>
            <a:off x="1961489" y="2700010"/>
            <a:ext cx="6953797" cy="805188"/>
          </a:xfrm>
          <a:prstGeom prst="rect">
            <a:avLst/>
          </a:prstGeom>
          <a:noFill/>
          <a:ln>
            <a:noFill/>
            <a:miter lim="800000"/>
            <a:headEnd/>
            <a:tailEnd/>
          </a:ln>
          <a:effectLst>
            <a:glow rad="63500">
              <a:schemeClr val="accent1">
                <a:satMod val="175000"/>
                <a:alpha val="40000"/>
              </a:schemeClr>
            </a:glow>
          </a:effectLst>
        </p:spPr>
        <p:txBody>
          <a:bodyPr/>
          <a:lstStyle/>
          <a:p>
            <a:r>
              <a:rPr lang="zh-CN" altLang="en-US" sz="4400" b="1" dirty="0" smtClean="0">
                <a:latin typeface="+mn-ea"/>
                <a:ea typeface="+mn-ea"/>
              </a:rPr>
              <a:t>确定期初建账数据！</a:t>
            </a:r>
            <a:endParaRPr lang="en-US" altLang="zh-CN" sz="4400" b="1" kern="0" dirty="0" smtClean="0">
              <a:solidFill>
                <a:srgbClr val="00B050"/>
              </a:solidFill>
              <a:latin typeface="+mn-ea"/>
              <a:ea typeface="+mn-ea"/>
            </a:endParaRPr>
          </a:p>
          <a:p>
            <a:pPr algn="ctr">
              <a:defRPr/>
            </a:pPr>
            <a:r>
              <a:rPr lang="en-US" altLang="zh-CN" sz="6000" b="1" kern="0" dirty="0">
                <a:solidFill>
                  <a:srgbClr val="00B050"/>
                </a:solidFill>
                <a:latin typeface="+mn-ea"/>
                <a:ea typeface="+mn-ea"/>
              </a:rPr>
              <a:t/>
            </a:r>
            <a:br>
              <a:rPr lang="en-US" altLang="zh-CN" sz="6000" b="1" kern="0" dirty="0">
                <a:solidFill>
                  <a:srgbClr val="00B050"/>
                </a:solidFill>
                <a:latin typeface="+mn-ea"/>
                <a:ea typeface="+mn-ea"/>
              </a:rPr>
            </a:br>
            <a:endParaRPr lang="en-US" altLang="zh-CN" sz="7200" b="1" kern="0" dirty="0">
              <a:solidFill>
                <a:srgbClr val="000000"/>
              </a:solidFill>
              <a:latin typeface="+mn-ea"/>
              <a:ea typeface="+mn-ea"/>
            </a:endParaRPr>
          </a:p>
        </p:txBody>
      </p:sp>
      <p:sp>
        <p:nvSpPr>
          <p:cNvPr id="4" name="圆角矩形 3">
            <a:hlinkClick r:id="rId3" action="ppaction://hlinkfile"/>
          </p:cNvPr>
          <p:cNvSpPr/>
          <p:nvPr/>
        </p:nvSpPr>
        <p:spPr>
          <a:xfrm>
            <a:off x="6858100" y="3657594"/>
            <a:ext cx="1676230" cy="304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smtClean="0"/>
              <a:t>期初建账数据链接</a:t>
            </a:r>
            <a:endParaRPr lang="zh-CN" altLang="en-US" sz="1400" dirty="0"/>
          </a:p>
        </p:txBody>
      </p:sp>
    </p:spTree>
    <p:extLst>
      <p:ext uri="{BB962C8B-B14F-4D97-AF65-F5344CB8AC3E}">
        <p14:creationId xmlns:p14="http://schemas.microsoft.com/office/powerpoint/2010/main" val="215706916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bwMode="auto">
          <a:xfrm>
            <a:off x="228600" y="1143060"/>
            <a:ext cx="8445500" cy="2705029"/>
          </a:xfrm>
          <a:prstGeom prst="rect">
            <a:avLst/>
          </a:prstGeom>
          <a:noFill/>
          <a:ln>
            <a:noFill/>
            <a:miter lim="800000"/>
            <a:headEnd/>
            <a:tailEnd/>
          </a:ln>
          <a:effectLst>
            <a:glow rad="63500">
              <a:schemeClr val="accent1">
                <a:satMod val="175000"/>
                <a:alpha val="40000"/>
              </a:schemeClr>
            </a:glow>
          </a:effectLst>
        </p:spPr>
        <p:txBody>
          <a:bodyPr/>
          <a:lstStyle/>
          <a:p>
            <a:pPr>
              <a:defRPr/>
            </a:pPr>
            <a:endParaRPr lang="en-US" altLang="zh-CN" sz="2000" kern="0" dirty="0" smtClean="0">
              <a:solidFill>
                <a:srgbClr val="00B050"/>
              </a:solidFill>
              <a:latin typeface="+mn-ea"/>
              <a:ea typeface="+mn-ea"/>
            </a:endParaRPr>
          </a:p>
          <a:p>
            <a:pPr>
              <a:defRPr/>
            </a:pPr>
            <a:r>
              <a:rPr lang="zh-CN" altLang="en-US" sz="2800" kern="0" dirty="0" smtClean="0">
                <a:solidFill>
                  <a:srgbClr val="00B050"/>
                </a:solidFill>
                <a:latin typeface="+mn-ea"/>
                <a:ea typeface="+mn-ea"/>
              </a:rPr>
              <a:t>课外</a:t>
            </a:r>
            <a:r>
              <a:rPr lang="zh-CN" altLang="en-US" sz="2800" kern="0" dirty="0">
                <a:solidFill>
                  <a:srgbClr val="00B050"/>
                </a:solidFill>
                <a:latin typeface="+mn-ea"/>
                <a:ea typeface="+mn-ea"/>
              </a:rPr>
              <a:t>自学知识和技能对职位晋升最有</a:t>
            </a:r>
            <a:r>
              <a:rPr lang="zh-CN" altLang="en-US" sz="2800" kern="0" dirty="0" smtClean="0">
                <a:solidFill>
                  <a:srgbClr val="00B050"/>
                </a:solidFill>
                <a:latin typeface="+mn-ea"/>
                <a:ea typeface="+mn-ea"/>
              </a:rPr>
              <a:t>帮助</a:t>
            </a:r>
            <a:endParaRPr lang="en-US" altLang="zh-CN" sz="2800" kern="0" dirty="0" smtClean="0">
              <a:solidFill>
                <a:srgbClr val="00B050"/>
              </a:solidFill>
              <a:latin typeface="+mn-ea"/>
              <a:ea typeface="+mn-ea"/>
            </a:endParaRPr>
          </a:p>
          <a:p>
            <a:pPr>
              <a:defRPr/>
            </a:pPr>
            <a:endParaRPr lang="en-US" altLang="zh-CN" sz="2800" kern="0" dirty="0" smtClean="0">
              <a:solidFill>
                <a:srgbClr val="00B050"/>
              </a:solidFill>
              <a:latin typeface="+mn-ea"/>
              <a:ea typeface="+mn-ea"/>
            </a:endParaRPr>
          </a:p>
          <a:p>
            <a:pPr>
              <a:defRPr/>
            </a:pPr>
            <a:r>
              <a:rPr lang="zh-CN" altLang="en-US" sz="2800" kern="0" dirty="0">
                <a:solidFill>
                  <a:srgbClr val="00B050"/>
                </a:solidFill>
                <a:latin typeface="+mn-ea"/>
                <a:ea typeface="+mn-ea"/>
              </a:rPr>
              <a:t>“有效的口头沟通”是大学生最重要工作</a:t>
            </a:r>
            <a:r>
              <a:rPr lang="zh-CN" altLang="en-US" sz="2800" kern="0" dirty="0" smtClean="0">
                <a:solidFill>
                  <a:srgbClr val="00B050"/>
                </a:solidFill>
                <a:latin typeface="+mn-ea"/>
                <a:ea typeface="+mn-ea"/>
              </a:rPr>
              <a:t>能力</a:t>
            </a:r>
            <a:endParaRPr lang="en-US" altLang="zh-CN" sz="2800" kern="0" dirty="0" smtClean="0">
              <a:solidFill>
                <a:srgbClr val="00B050"/>
              </a:solidFill>
              <a:latin typeface="+mn-ea"/>
              <a:ea typeface="+mn-ea"/>
            </a:endParaRPr>
          </a:p>
          <a:p>
            <a:pPr>
              <a:defRPr/>
            </a:pPr>
            <a:endParaRPr lang="en-US" altLang="zh-CN" sz="2800" kern="0" dirty="0" smtClean="0">
              <a:solidFill>
                <a:srgbClr val="00B050"/>
              </a:solidFill>
              <a:latin typeface="+mn-ea"/>
              <a:ea typeface="+mn-ea"/>
            </a:endParaRPr>
          </a:p>
          <a:p>
            <a:pPr>
              <a:defRPr/>
            </a:pPr>
            <a:r>
              <a:rPr lang="zh-CN" altLang="en-US" sz="2800" kern="0" dirty="0">
                <a:solidFill>
                  <a:srgbClr val="00B050"/>
                </a:solidFill>
                <a:latin typeface="+mn-ea"/>
                <a:ea typeface="+mn-ea"/>
              </a:rPr>
              <a:t>毕业生认为大学专业教学最大问题是缺乏</a:t>
            </a:r>
            <a:r>
              <a:rPr lang="zh-CN" altLang="en-US" sz="2800" kern="0" dirty="0" smtClean="0">
                <a:solidFill>
                  <a:srgbClr val="00B050"/>
                </a:solidFill>
                <a:latin typeface="+mn-ea"/>
                <a:ea typeface="+mn-ea"/>
              </a:rPr>
              <a:t>实践</a:t>
            </a:r>
            <a:endParaRPr lang="en-US" altLang="zh-CN" sz="2800" kern="0" dirty="0" smtClean="0">
              <a:solidFill>
                <a:srgbClr val="00B050"/>
              </a:solidFill>
              <a:latin typeface="+mn-ea"/>
              <a:ea typeface="+mn-ea"/>
            </a:endParaRPr>
          </a:p>
          <a:p>
            <a:pPr>
              <a:defRPr/>
            </a:pPr>
            <a:endParaRPr lang="zh-CN" altLang="en-US" sz="2800" kern="0" dirty="0" smtClean="0">
              <a:solidFill>
                <a:srgbClr val="00B050"/>
              </a:solidFill>
              <a:latin typeface="+mn-ea"/>
              <a:ea typeface="+mn-ea"/>
            </a:endParaRPr>
          </a:p>
          <a:p>
            <a:pPr>
              <a:defRPr/>
            </a:pPr>
            <a:endParaRPr lang="zh-CN" altLang="en-US" sz="2800" kern="0" dirty="0" smtClean="0">
              <a:solidFill>
                <a:srgbClr val="00B050"/>
              </a:solidFill>
              <a:latin typeface="+mn-ea"/>
              <a:ea typeface="+mn-ea"/>
            </a:endParaRPr>
          </a:p>
          <a:p>
            <a:pPr>
              <a:defRPr/>
            </a:pPr>
            <a:endParaRPr lang="en-US" altLang="zh-CN" sz="2800" kern="0" dirty="0" smtClean="0">
              <a:solidFill>
                <a:srgbClr val="00B050"/>
              </a:solidFill>
              <a:latin typeface="+mn-ea"/>
              <a:ea typeface="+mn-ea"/>
            </a:endParaRPr>
          </a:p>
        </p:txBody>
      </p:sp>
      <p:sp>
        <p:nvSpPr>
          <p:cNvPr id="4" name="Rectangle 2"/>
          <p:cNvSpPr txBox="1">
            <a:spLocks noChangeArrowheads="1"/>
          </p:cNvSpPr>
          <p:nvPr/>
        </p:nvSpPr>
        <p:spPr bwMode="auto">
          <a:xfrm>
            <a:off x="914320" y="196850"/>
            <a:ext cx="670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smtClean="0">
                <a:solidFill>
                  <a:srgbClr val="C00000"/>
                </a:solidFill>
                <a:latin typeface="微软雅黑" pitchFamily="34" charset="-122"/>
                <a:ea typeface="微软雅黑" pitchFamily="34" charset="-122"/>
              </a:rPr>
              <a:t>VBSE</a:t>
            </a:r>
            <a:r>
              <a:rPr lang="zh-CN" altLang="en-US" sz="2800" dirty="0" smtClean="0">
                <a:solidFill>
                  <a:srgbClr val="C00000"/>
                </a:solidFill>
                <a:latin typeface="微软雅黑" pitchFamily="34" charset="-122"/>
                <a:ea typeface="微软雅黑" pitchFamily="34" charset="-122"/>
              </a:rPr>
              <a:t>实训引入</a:t>
            </a:r>
            <a:r>
              <a:rPr lang="en-US" altLang="zh-CN" sz="2800" dirty="0" smtClean="0">
                <a:solidFill>
                  <a:srgbClr val="C00000"/>
                </a:solidFill>
                <a:latin typeface="微软雅黑" pitchFamily="34" charset="-122"/>
                <a:ea typeface="微软雅黑" pitchFamily="34" charset="-122"/>
              </a:rPr>
              <a:t>—</a:t>
            </a:r>
            <a:r>
              <a:rPr lang="zh-CN" altLang="en-US" sz="2800" dirty="0" smtClean="0">
                <a:solidFill>
                  <a:srgbClr val="C00000"/>
                </a:solidFill>
                <a:latin typeface="微软雅黑" pitchFamily="34" charset="-122"/>
                <a:ea typeface="微软雅黑" pitchFamily="34" charset="-122"/>
              </a:rPr>
              <a:t>大学生就业研究结论</a:t>
            </a:r>
            <a:endParaRPr lang="zh-CN" altLang="en-US" sz="2800" dirty="0">
              <a:solidFill>
                <a:srgbClr val="C00000"/>
              </a:solidFill>
              <a:latin typeface="微软雅黑" pitchFamily="34" charset="-122"/>
              <a:ea typeface="微软雅黑" pitchFamily="34" charset="-122"/>
            </a:endParaRPr>
          </a:p>
        </p:txBody>
      </p:sp>
      <p:sp>
        <p:nvSpPr>
          <p:cNvPr id="10" name="标题 1"/>
          <p:cNvSpPr txBox="1">
            <a:spLocks/>
          </p:cNvSpPr>
          <p:nvPr/>
        </p:nvSpPr>
        <p:spPr bwMode="auto">
          <a:xfrm>
            <a:off x="44370" y="760212"/>
            <a:ext cx="8445500" cy="533456"/>
          </a:xfrm>
          <a:prstGeom prst="rect">
            <a:avLst/>
          </a:prstGeom>
          <a:solidFill>
            <a:srgbClr val="92D050"/>
          </a:solidFill>
          <a:ln>
            <a:noFill/>
            <a:miter lim="800000"/>
            <a:headEnd/>
            <a:tailEnd/>
          </a:ln>
          <a:effectLst>
            <a:glow rad="63500">
              <a:schemeClr val="accent1">
                <a:satMod val="175000"/>
                <a:alpha val="40000"/>
              </a:schemeClr>
            </a:glow>
          </a:effectLst>
        </p:spPr>
        <p:txBody>
          <a:bodyPr/>
          <a:lstStyle/>
          <a:p>
            <a:pPr>
              <a:defRPr/>
            </a:pPr>
            <a:r>
              <a:rPr lang="zh-CN" altLang="en-US" sz="2800" dirty="0">
                <a:solidFill>
                  <a:srgbClr val="C00000"/>
                </a:solidFill>
                <a:latin typeface="+mn-ea"/>
                <a:ea typeface="+mn-ea"/>
              </a:rPr>
              <a:t>麦可思研究院的</a:t>
            </a:r>
            <a:r>
              <a:rPr lang="en-US" altLang="zh-CN" sz="2800" dirty="0">
                <a:solidFill>
                  <a:srgbClr val="C00000"/>
                </a:solidFill>
                <a:latin typeface="+mn-ea"/>
                <a:ea typeface="+mn-ea"/>
              </a:rPr>
              <a:t>2012 </a:t>
            </a:r>
            <a:r>
              <a:rPr lang="zh-CN" altLang="en-US" sz="2800" dirty="0">
                <a:solidFill>
                  <a:srgbClr val="C00000"/>
                </a:solidFill>
                <a:latin typeface="+mn-ea"/>
                <a:ea typeface="+mn-ea"/>
              </a:rPr>
              <a:t>年中国大学生就业</a:t>
            </a:r>
            <a:r>
              <a:rPr lang="zh-CN" altLang="en-US" sz="2800" dirty="0" smtClean="0">
                <a:solidFill>
                  <a:srgbClr val="C00000"/>
                </a:solidFill>
                <a:latin typeface="+mn-ea"/>
                <a:ea typeface="+mn-ea"/>
              </a:rPr>
              <a:t>蓝皮书</a:t>
            </a:r>
            <a:endParaRPr lang="en-US" altLang="zh-CN" sz="2800" dirty="0" smtClean="0">
              <a:solidFill>
                <a:srgbClr val="C00000"/>
              </a:solidFill>
              <a:latin typeface="+mn-ea"/>
              <a:ea typeface="+mn-ea"/>
            </a:endParaRPr>
          </a:p>
        </p:txBody>
      </p:sp>
      <p:sp>
        <p:nvSpPr>
          <p:cNvPr id="5" name="标题 1"/>
          <p:cNvSpPr txBox="1">
            <a:spLocks/>
          </p:cNvSpPr>
          <p:nvPr/>
        </p:nvSpPr>
        <p:spPr bwMode="auto">
          <a:xfrm>
            <a:off x="590848" y="4190980"/>
            <a:ext cx="6953797" cy="1219168"/>
          </a:xfrm>
          <a:prstGeom prst="rect">
            <a:avLst/>
          </a:prstGeom>
          <a:noFill/>
          <a:ln>
            <a:noFill/>
            <a:miter lim="800000"/>
            <a:headEnd/>
            <a:tailEnd/>
          </a:ln>
          <a:effectLst>
            <a:glow rad="63500">
              <a:schemeClr val="accent1">
                <a:satMod val="175000"/>
                <a:alpha val="40000"/>
              </a:schemeClr>
            </a:glow>
          </a:effectLst>
        </p:spPr>
        <p:txBody>
          <a:bodyPr/>
          <a:lstStyle/>
          <a:p>
            <a:r>
              <a:rPr lang="zh-CN" altLang="en-US" sz="4400" b="1" dirty="0">
                <a:latin typeface="+mn-ea"/>
                <a:ea typeface="+mn-ea"/>
              </a:rPr>
              <a:t>一个人的职场学习能力，对职业发展的影响超乎想象！</a:t>
            </a:r>
            <a:r>
              <a:rPr lang="en-US" altLang="zh-CN" sz="6000" b="1" kern="0" dirty="0" smtClean="0">
                <a:solidFill>
                  <a:srgbClr val="00B050"/>
                </a:solidFill>
                <a:latin typeface="+mn-ea"/>
                <a:ea typeface="+mn-ea"/>
              </a:rPr>
              <a:t/>
            </a:r>
            <a:br>
              <a:rPr lang="en-US" altLang="zh-CN" sz="6000" b="1" kern="0" dirty="0" smtClean="0">
                <a:solidFill>
                  <a:srgbClr val="00B050"/>
                </a:solidFill>
                <a:latin typeface="+mn-ea"/>
                <a:ea typeface="+mn-ea"/>
              </a:rPr>
            </a:br>
            <a:endParaRPr lang="en-US" altLang="zh-CN" sz="7200" b="1" kern="0" dirty="0">
              <a:solidFill>
                <a:srgbClr val="000000"/>
              </a:solidFill>
              <a:latin typeface="+mn-ea"/>
              <a:ea typeface="+mn-ea"/>
            </a:endParaRPr>
          </a:p>
        </p:txBody>
      </p:sp>
    </p:spTree>
    <p:extLst>
      <p:ext uri="{BB962C8B-B14F-4D97-AF65-F5344CB8AC3E}">
        <p14:creationId xmlns:p14="http://schemas.microsoft.com/office/powerpoint/2010/main" val="10217057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additive="base">
                                        <p:cTn id="1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 calcmode="lin" valueType="num">
                                      <p:cBhvr additive="base">
                                        <p:cTn id="18"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 calcmode="lin" valueType="num">
                                      <p:cBhvr additive="base">
                                        <p:cTn id="24"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762100" y="152400"/>
            <a:ext cx="6096000" cy="523875"/>
          </a:xfrm>
          <a:prstGeom prst="rect">
            <a:avLst/>
          </a:prstGeom>
          <a:noFill/>
          <a:ln w="9525">
            <a:noFill/>
            <a:miter lim="800000"/>
            <a:headEnd/>
            <a:tailEnd/>
          </a:ln>
        </p:spPr>
        <p:txBody>
          <a:bodyPr>
            <a:spAutoFit/>
          </a:bodyPr>
          <a:lstStyle/>
          <a:p>
            <a:r>
              <a:rPr lang="zh-CN" altLang="en-US" sz="2800" b="1" dirty="0">
                <a:solidFill>
                  <a:srgbClr val="C00000"/>
                </a:solidFill>
                <a:latin typeface="Calibri" pitchFamily="34" charset="0"/>
              </a:rPr>
              <a:t>期初</a:t>
            </a:r>
            <a:r>
              <a:rPr lang="zh-CN" altLang="en-US" sz="2800" b="1" dirty="0" smtClean="0">
                <a:solidFill>
                  <a:srgbClr val="C00000"/>
                </a:solidFill>
                <a:latin typeface="Calibri" pitchFamily="34" charset="0"/>
              </a:rPr>
              <a:t>建账</a:t>
            </a:r>
            <a:r>
              <a:rPr lang="en-US" altLang="zh-CN" sz="2800" b="1" dirty="0" smtClean="0">
                <a:solidFill>
                  <a:srgbClr val="C00000"/>
                </a:solidFill>
                <a:latin typeface="Calibri" pitchFamily="34" charset="0"/>
              </a:rPr>
              <a:t>—</a:t>
            </a:r>
            <a:r>
              <a:rPr lang="zh-CN" altLang="en-US" sz="2800" b="1" dirty="0" smtClean="0">
                <a:solidFill>
                  <a:srgbClr val="C00000"/>
                </a:solidFill>
                <a:latin typeface="Calibri" pitchFamily="34" charset="0"/>
              </a:rPr>
              <a:t>建账数据</a:t>
            </a:r>
            <a:endParaRPr lang="zh-CN" altLang="en-US" sz="2800" b="1" dirty="0">
              <a:solidFill>
                <a:srgbClr val="C00000"/>
              </a:solidFill>
              <a:latin typeface="Calibri" pitchFamily="34" charset="0"/>
            </a:endParaRPr>
          </a:p>
        </p:txBody>
      </p:sp>
      <p:sp>
        <p:nvSpPr>
          <p:cNvPr id="3" name="标题 1"/>
          <p:cNvSpPr txBox="1">
            <a:spLocks/>
          </p:cNvSpPr>
          <p:nvPr/>
        </p:nvSpPr>
        <p:spPr bwMode="auto">
          <a:xfrm>
            <a:off x="228714" y="762070"/>
            <a:ext cx="8610374" cy="3276514"/>
          </a:xfrm>
          <a:prstGeom prst="rect">
            <a:avLst/>
          </a:prstGeom>
          <a:noFill/>
          <a:ln>
            <a:noFill/>
            <a:miter lim="800000"/>
            <a:headEnd/>
            <a:tailEnd/>
          </a:ln>
          <a:effectLst>
            <a:glow rad="63500">
              <a:schemeClr val="accent1">
                <a:satMod val="175000"/>
                <a:alpha val="40000"/>
              </a:schemeClr>
            </a:glow>
          </a:effectLst>
        </p:spPr>
        <p:txBody>
          <a:bodyPr/>
          <a:lstStyle/>
          <a:p>
            <a:pPr lvl="0">
              <a:defRPr/>
            </a:pPr>
            <a:r>
              <a:rPr lang="zh-CN" altLang="en-US" sz="4800" b="1" kern="0" dirty="0">
                <a:solidFill>
                  <a:srgbClr val="00B050"/>
                </a:solidFill>
                <a:latin typeface="微软雅黑"/>
                <a:ea typeface="微软雅黑"/>
              </a:rPr>
              <a:t>互帮互助：</a:t>
            </a:r>
            <a:endParaRPr lang="en-US" altLang="zh-CN" sz="4800" b="1" kern="0" dirty="0">
              <a:solidFill>
                <a:srgbClr val="00B050"/>
              </a:solidFill>
              <a:latin typeface="微软雅黑"/>
              <a:ea typeface="微软雅黑"/>
            </a:endParaRPr>
          </a:p>
          <a:p>
            <a:pPr>
              <a:defRPr/>
            </a:pPr>
            <a:r>
              <a:rPr lang="zh-CN" altLang="en-US" sz="1600" b="1" kern="0" dirty="0" smtClean="0">
                <a:solidFill>
                  <a:srgbClr val="00B050"/>
                </a:solidFill>
                <a:latin typeface="+mn-ea"/>
                <a:ea typeface="+mn-ea"/>
              </a:rPr>
              <a:t>财务经理期初建账工作量较小，财务会计工作量较大，做以下调整：</a:t>
            </a:r>
          </a:p>
          <a:p>
            <a:pPr>
              <a:lnSpc>
                <a:spcPct val="200000"/>
              </a:lnSpc>
              <a:defRPr/>
            </a:pPr>
            <a:r>
              <a:rPr lang="en-US" altLang="zh-CN" sz="2400" b="1" kern="0" dirty="0" smtClean="0">
                <a:solidFill>
                  <a:srgbClr val="00B050"/>
                </a:solidFill>
                <a:latin typeface="+mn-ea"/>
                <a:ea typeface="+mn-ea"/>
              </a:rPr>
              <a:t>1.</a:t>
            </a:r>
            <a:r>
              <a:rPr lang="zh-CN" altLang="en-US" sz="2400" b="1" kern="0" dirty="0" smtClean="0">
                <a:solidFill>
                  <a:srgbClr val="00B050"/>
                </a:solidFill>
                <a:latin typeface="+mn-ea"/>
                <a:ea typeface="+mn-ea"/>
              </a:rPr>
              <a:t>固定资产</a:t>
            </a:r>
            <a:r>
              <a:rPr lang="zh-CN" altLang="en-US" sz="2400" b="1" kern="0" dirty="0">
                <a:solidFill>
                  <a:srgbClr val="00B050"/>
                </a:solidFill>
                <a:latin typeface="+mn-ea"/>
                <a:ea typeface="+mn-ea"/>
              </a:rPr>
              <a:t>登记由财务</a:t>
            </a:r>
            <a:r>
              <a:rPr lang="zh-CN" altLang="en-US" sz="2400" b="1" kern="0" dirty="0" smtClean="0">
                <a:solidFill>
                  <a:srgbClr val="00B050"/>
                </a:solidFill>
                <a:latin typeface="+mn-ea"/>
                <a:ea typeface="+mn-ea"/>
              </a:rPr>
              <a:t>会计调整至财务经理</a:t>
            </a:r>
            <a:endParaRPr lang="en-US" altLang="zh-CN" sz="2400" b="1" kern="0" dirty="0" smtClean="0">
              <a:solidFill>
                <a:srgbClr val="00B050"/>
              </a:solidFill>
              <a:latin typeface="+mn-ea"/>
              <a:ea typeface="+mn-ea"/>
            </a:endParaRPr>
          </a:p>
          <a:p>
            <a:pPr>
              <a:lnSpc>
                <a:spcPct val="200000"/>
              </a:lnSpc>
              <a:defRPr/>
            </a:pPr>
            <a:r>
              <a:rPr lang="en-US" altLang="zh-CN" sz="2400" b="1" kern="0" dirty="0" smtClean="0">
                <a:solidFill>
                  <a:srgbClr val="00B050"/>
                </a:solidFill>
                <a:latin typeface="+mn-ea"/>
                <a:ea typeface="+mn-ea"/>
              </a:rPr>
              <a:t>2.</a:t>
            </a:r>
            <a:r>
              <a:rPr lang="zh-CN" altLang="en-US" sz="2400" b="1" kern="0" dirty="0" smtClean="0">
                <a:solidFill>
                  <a:srgbClr val="00B050"/>
                </a:solidFill>
                <a:latin typeface="+mn-ea"/>
                <a:ea typeface="+mn-ea"/>
              </a:rPr>
              <a:t>科目汇总表由财务会计调整至财务经理</a:t>
            </a:r>
            <a:endParaRPr lang="en-US" altLang="zh-CN" sz="2400" b="1" kern="0" dirty="0" smtClean="0">
              <a:solidFill>
                <a:srgbClr val="00B050"/>
              </a:solidFill>
              <a:latin typeface="+mn-ea"/>
              <a:ea typeface="+mn-ea"/>
            </a:endParaRPr>
          </a:p>
          <a:p>
            <a:pPr>
              <a:lnSpc>
                <a:spcPct val="200000"/>
              </a:lnSpc>
              <a:defRPr/>
            </a:pPr>
            <a:r>
              <a:rPr lang="zh-CN" altLang="en-US" sz="2400" b="1" kern="0" dirty="0" smtClean="0">
                <a:solidFill>
                  <a:srgbClr val="00B050"/>
                </a:solidFill>
                <a:latin typeface="+mn-ea"/>
                <a:ea typeface="+mn-ea"/>
              </a:rPr>
              <a:t>各公司各岗位间互助互学</a:t>
            </a:r>
            <a:endParaRPr lang="en-US" altLang="zh-CN" sz="2400" b="1" kern="0" dirty="0" smtClean="0">
              <a:solidFill>
                <a:srgbClr val="00B050"/>
              </a:solidFill>
              <a:latin typeface="+mn-ea"/>
              <a:ea typeface="+mn-ea"/>
            </a:endParaRPr>
          </a:p>
          <a:p>
            <a:pPr>
              <a:defRPr/>
            </a:pPr>
            <a:r>
              <a:rPr lang="en-US" altLang="zh-CN" sz="6000" b="1" kern="0" dirty="0">
                <a:solidFill>
                  <a:srgbClr val="00B050"/>
                </a:solidFill>
                <a:latin typeface="+mn-ea"/>
                <a:ea typeface="+mn-ea"/>
              </a:rPr>
              <a:t/>
            </a:r>
            <a:br>
              <a:rPr lang="en-US" altLang="zh-CN" sz="6000" b="1" kern="0" dirty="0">
                <a:solidFill>
                  <a:srgbClr val="00B050"/>
                </a:solidFill>
                <a:latin typeface="+mn-ea"/>
                <a:ea typeface="+mn-ea"/>
              </a:rPr>
            </a:br>
            <a:endParaRPr lang="en-US" altLang="zh-CN" sz="7200" b="1" kern="0" dirty="0">
              <a:solidFill>
                <a:srgbClr val="000000"/>
              </a:solidFill>
              <a:latin typeface="+mn-ea"/>
              <a:ea typeface="+mn-ea"/>
            </a:endParaRPr>
          </a:p>
        </p:txBody>
      </p:sp>
      <p:sp>
        <p:nvSpPr>
          <p:cNvPr id="4" name="标题 1"/>
          <p:cNvSpPr txBox="1">
            <a:spLocks/>
          </p:cNvSpPr>
          <p:nvPr/>
        </p:nvSpPr>
        <p:spPr bwMode="auto">
          <a:xfrm>
            <a:off x="381114" y="3886188"/>
            <a:ext cx="8610374" cy="3276514"/>
          </a:xfrm>
          <a:prstGeom prst="rect">
            <a:avLst/>
          </a:prstGeom>
          <a:noFill/>
          <a:ln>
            <a:noFill/>
            <a:miter lim="800000"/>
            <a:headEnd/>
            <a:tailEnd/>
          </a:ln>
          <a:effectLst>
            <a:glow rad="63500">
              <a:schemeClr val="accent1">
                <a:satMod val="175000"/>
                <a:alpha val="40000"/>
              </a:schemeClr>
            </a:glow>
          </a:effectLst>
        </p:spPr>
        <p:txBody>
          <a:bodyPr/>
          <a:lstStyle/>
          <a:p>
            <a:pPr lvl="0">
              <a:defRPr/>
            </a:pPr>
            <a:r>
              <a:rPr lang="zh-CN" altLang="en-US" sz="2800" b="1" kern="0" dirty="0" smtClean="0">
                <a:solidFill>
                  <a:srgbClr val="00B050"/>
                </a:solidFill>
                <a:latin typeface="微软雅黑"/>
                <a:ea typeface="微软雅黑"/>
              </a:rPr>
              <a:t>考虑到时间因素请同学们</a:t>
            </a:r>
            <a:r>
              <a:rPr lang="zh-CN" altLang="en-US" sz="4800" b="1" kern="0" dirty="0" smtClean="0">
                <a:solidFill>
                  <a:srgbClr val="FF0000"/>
                </a:solidFill>
                <a:latin typeface="微软雅黑"/>
                <a:ea typeface="微软雅黑"/>
              </a:rPr>
              <a:t>特别注意</a:t>
            </a:r>
            <a:r>
              <a:rPr lang="zh-CN" altLang="en-US" sz="4800" b="1" kern="0" dirty="0" smtClean="0">
                <a:solidFill>
                  <a:srgbClr val="00B050"/>
                </a:solidFill>
                <a:latin typeface="微软雅黑"/>
                <a:ea typeface="微软雅黑"/>
              </a:rPr>
              <a:t>：</a:t>
            </a:r>
            <a:endParaRPr lang="en-US" altLang="zh-CN" sz="4800" b="1" kern="0" dirty="0">
              <a:solidFill>
                <a:srgbClr val="00B050"/>
              </a:solidFill>
              <a:latin typeface="微软雅黑"/>
              <a:ea typeface="微软雅黑"/>
            </a:endParaRPr>
          </a:p>
          <a:p>
            <a:pPr>
              <a:lnSpc>
                <a:spcPct val="200000"/>
              </a:lnSpc>
              <a:defRPr/>
            </a:pPr>
            <a:r>
              <a:rPr lang="en-US" altLang="zh-CN" sz="2400" b="1" kern="0" dirty="0" smtClean="0">
                <a:solidFill>
                  <a:srgbClr val="00B050"/>
                </a:solidFill>
                <a:latin typeface="+mn-ea"/>
                <a:ea typeface="+mn-ea"/>
              </a:rPr>
              <a:t>1.</a:t>
            </a:r>
            <a:r>
              <a:rPr lang="zh-CN" altLang="en-US" sz="2400" b="1" kern="0" dirty="0" smtClean="0">
                <a:solidFill>
                  <a:srgbClr val="00B050"/>
                </a:solidFill>
                <a:latin typeface="+mn-ea"/>
                <a:ea typeface="+mn-ea"/>
              </a:rPr>
              <a:t>库管员在登记完库存台账后，物料卡仅作象征性登记</a:t>
            </a:r>
            <a:r>
              <a:rPr lang="en-US" altLang="zh-CN" sz="2400" b="1" kern="0" dirty="0" smtClean="0">
                <a:solidFill>
                  <a:srgbClr val="00B050"/>
                </a:solidFill>
                <a:latin typeface="+mn-ea"/>
                <a:ea typeface="+mn-ea"/>
              </a:rPr>
              <a:t>(1-2</a:t>
            </a:r>
            <a:r>
              <a:rPr lang="zh-CN" altLang="en-US" sz="2400" b="1" kern="0" dirty="0">
                <a:solidFill>
                  <a:srgbClr val="00B050"/>
                </a:solidFill>
                <a:latin typeface="+mn-ea"/>
                <a:ea typeface="+mn-ea"/>
              </a:rPr>
              <a:t>笔</a:t>
            </a:r>
            <a:r>
              <a:rPr lang="en-US" altLang="zh-CN" sz="2400" b="1" kern="0" dirty="0" smtClean="0">
                <a:solidFill>
                  <a:srgbClr val="00B050"/>
                </a:solidFill>
                <a:latin typeface="+mn-ea"/>
                <a:ea typeface="+mn-ea"/>
              </a:rPr>
              <a:t>)</a:t>
            </a:r>
            <a:r>
              <a:rPr lang="zh-CN" altLang="en-US" sz="2400" b="1" kern="0" dirty="0" smtClean="0">
                <a:solidFill>
                  <a:srgbClr val="00B050"/>
                </a:solidFill>
                <a:latin typeface="+mn-ea"/>
                <a:ea typeface="+mn-ea"/>
              </a:rPr>
              <a:t>，了解此卡片的填列即可，无需逐笔登记。</a:t>
            </a:r>
            <a:endParaRPr lang="en-US" altLang="zh-CN" sz="2400" b="1" kern="0" dirty="0" smtClean="0">
              <a:solidFill>
                <a:srgbClr val="00B050"/>
              </a:solidFill>
              <a:latin typeface="+mn-ea"/>
              <a:ea typeface="+mn-ea"/>
            </a:endParaRPr>
          </a:p>
          <a:p>
            <a:pPr>
              <a:lnSpc>
                <a:spcPct val="200000"/>
              </a:lnSpc>
              <a:defRPr/>
            </a:pPr>
            <a:r>
              <a:rPr lang="en-US" altLang="zh-CN" sz="2400" b="1" kern="0" dirty="0" smtClean="0">
                <a:solidFill>
                  <a:srgbClr val="00B050"/>
                </a:solidFill>
                <a:latin typeface="+mn-ea"/>
                <a:ea typeface="+mn-ea"/>
              </a:rPr>
              <a:t>2.</a:t>
            </a:r>
            <a:r>
              <a:rPr lang="zh-CN" altLang="en-US" sz="2400" b="1" kern="0" dirty="0" smtClean="0">
                <a:solidFill>
                  <a:srgbClr val="00B050"/>
                </a:solidFill>
                <a:latin typeface="+mn-ea"/>
                <a:ea typeface="+mn-ea"/>
              </a:rPr>
              <a:t>固定资产卡片仅作象征性登记即可经理</a:t>
            </a:r>
            <a:endParaRPr lang="en-US" altLang="zh-CN" sz="2400" b="1" kern="0" dirty="0" smtClean="0">
              <a:solidFill>
                <a:srgbClr val="00B050"/>
              </a:solidFill>
              <a:latin typeface="+mn-ea"/>
              <a:ea typeface="+mn-ea"/>
            </a:endParaRPr>
          </a:p>
          <a:p>
            <a:pPr>
              <a:lnSpc>
                <a:spcPct val="200000"/>
              </a:lnSpc>
              <a:defRPr/>
            </a:pPr>
            <a:r>
              <a:rPr lang="zh-CN" altLang="en-US" sz="2400" b="1" kern="0" dirty="0" smtClean="0">
                <a:solidFill>
                  <a:srgbClr val="00B050"/>
                </a:solidFill>
                <a:latin typeface="+mn-ea"/>
                <a:ea typeface="+mn-ea"/>
              </a:rPr>
              <a:t>各公司各岗位间互助互学</a:t>
            </a:r>
            <a:endParaRPr lang="en-US" altLang="zh-CN" sz="2400" b="1" kern="0" dirty="0" smtClean="0">
              <a:solidFill>
                <a:srgbClr val="00B050"/>
              </a:solidFill>
              <a:latin typeface="+mn-ea"/>
              <a:ea typeface="+mn-ea"/>
            </a:endParaRPr>
          </a:p>
          <a:p>
            <a:pPr>
              <a:defRPr/>
            </a:pPr>
            <a:r>
              <a:rPr lang="en-US" altLang="zh-CN" sz="6000" b="1" kern="0" dirty="0">
                <a:solidFill>
                  <a:srgbClr val="00B050"/>
                </a:solidFill>
                <a:latin typeface="+mn-ea"/>
                <a:ea typeface="+mn-ea"/>
              </a:rPr>
              <a:t/>
            </a:r>
            <a:br>
              <a:rPr lang="en-US" altLang="zh-CN" sz="6000" b="1" kern="0" dirty="0">
                <a:solidFill>
                  <a:srgbClr val="00B050"/>
                </a:solidFill>
                <a:latin typeface="+mn-ea"/>
                <a:ea typeface="+mn-ea"/>
              </a:rPr>
            </a:br>
            <a:endParaRPr lang="en-US" altLang="zh-CN" sz="7200" b="1" kern="0" dirty="0">
              <a:solidFill>
                <a:srgbClr val="000000"/>
              </a:solidFill>
              <a:latin typeface="+mn-ea"/>
              <a:ea typeface="+mn-ea"/>
            </a:endParaRPr>
          </a:p>
        </p:txBody>
      </p:sp>
    </p:spTree>
    <p:extLst>
      <p:ext uri="{BB962C8B-B14F-4D97-AF65-F5344CB8AC3E}">
        <p14:creationId xmlns:p14="http://schemas.microsoft.com/office/powerpoint/2010/main" val="36340205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 calcmode="lin" valueType="num">
                                      <p:cBhvr additive="base">
                                        <p:cTn id="4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 calcmode="lin" valueType="num">
                                      <p:cBhvr additive="base">
                                        <p:cTn id="4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2" end="2"/>
                                            </p:txEl>
                                          </p:spTgt>
                                        </p:tgtEl>
                                        <p:attrNameLst>
                                          <p:attrName>style.visibility</p:attrName>
                                        </p:attrNameLst>
                                      </p:cBhvr>
                                      <p:to>
                                        <p:strVal val="visible"/>
                                      </p:to>
                                    </p:set>
                                    <p:anim calcmode="lin" valueType="num">
                                      <p:cBhvr additive="base">
                                        <p:cTn id="5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3" end="3"/>
                                            </p:txEl>
                                          </p:spTgt>
                                        </p:tgtEl>
                                        <p:attrNameLst>
                                          <p:attrName>style.visibility</p:attrName>
                                        </p:attrNameLst>
                                      </p:cBhvr>
                                      <p:to>
                                        <p:strVal val="visible"/>
                                      </p:to>
                                    </p:set>
                                    <p:anim calcmode="lin" valueType="num">
                                      <p:cBhvr additive="base">
                                        <p:cTn id="6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
                                            <p:txEl>
                                              <p:pRg st="4" end="4"/>
                                            </p:txEl>
                                          </p:spTgt>
                                        </p:tgtEl>
                                        <p:attrNameLst>
                                          <p:attrName>style.visibility</p:attrName>
                                        </p:attrNameLst>
                                      </p:cBhvr>
                                      <p:to>
                                        <p:strVal val="visible"/>
                                      </p:to>
                                    </p:set>
                                    <p:anim calcmode="lin" valueType="num">
                                      <p:cBhvr additive="base">
                                        <p:cTn id="6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黑体"/>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5_Office 主题">
  <a:themeElements>
    <a:clrScheme name="3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8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黑体"/>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26881</TotalTime>
  <Pages>0</Pages>
  <Words>5029</Words>
  <Characters>0</Characters>
  <Application>Microsoft Macintosh PowerPoint</Application>
  <DocSecurity>0</DocSecurity>
  <PresentationFormat>如螢幕大小 (4:3)</PresentationFormat>
  <Lines>0</Lines>
  <Paragraphs>1206</Paragraphs>
  <Slides>90</Slides>
  <Notes>51</Notes>
  <HiddenSlides>0</HiddenSlides>
  <MMClips>0</MMClips>
  <ScaleCrop>false</ScaleCrop>
  <HeadingPairs>
    <vt:vector size="6" baseType="variant">
      <vt:variant>
        <vt:lpstr>佈景主題</vt:lpstr>
      </vt:variant>
      <vt:variant>
        <vt:i4>5</vt:i4>
      </vt:variant>
      <vt:variant>
        <vt:lpstr>內嵌 OLE 伺服器</vt:lpstr>
      </vt:variant>
      <vt:variant>
        <vt:i4>2</vt:i4>
      </vt:variant>
      <vt:variant>
        <vt:lpstr>投影片標題</vt:lpstr>
      </vt:variant>
      <vt:variant>
        <vt:i4>90</vt:i4>
      </vt:variant>
    </vt:vector>
  </HeadingPairs>
  <TitlesOfParts>
    <vt:vector size="97" baseType="lpstr">
      <vt:lpstr>6_Office 主题</vt:lpstr>
      <vt:lpstr>5_Office 主题</vt:lpstr>
      <vt:lpstr>7_Office 主题</vt:lpstr>
      <vt:lpstr>35_Office 主题</vt:lpstr>
      <vt:lpstr>8_Office 主题</vt:lpstr>
      <vt:lpstr>Visio</vt:lpstr>
      <vt:lpstr>工作表</vt:lpstr>
      <vt:lpstr>实习动员</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账簿如何分类    </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Yu Ting</cp:lastModifiedBy>
  <cp:revision>345</cp:revision>
  <cp:lastPrinted>1601-01-01T00:00:00Z</cp:lastPrinted>
  <dcterms:created xsi:type="dcterms:W3CDTF">2009-12-16T05:52:57Z</dcterms:created>
  <dcterms:modified xsi:type="dcterms:W3CDTF">2016-09-18T16:47:59Z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2052-6.6.0.2461</vt:lpwstr>
  </property>
</Properties>
</file>