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Lst>
  <p:notesMasterIdLst>
    <p:notesMasterId r:id="rId12"/>
  </p:notesMasterIdLst>
  <p:sldIdLst>
    <p:sldId id="263" r:id="rId4"/>
    <p:sldId id="256" r:id="rId5"/>
    <p:sldId id="257" r:id="rId6"/>
    <p:sldId id="258" r:id="rId7"/>
    <p:sldId id="259" r:id="rId8"/>
    <p:sldId id="260" r:id="rId9"/>
    <p:sldId id="261" r:id="rId10"/>
    <p:sldId id="262"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0BE3BF-457A-46A1-94EA-444D7E0B942C}" type="datetimeFigureOut">
              <a:rPr lang="zh-CN" altLang="en-US" smtClean="0"/>
              <a:t>2015-11-04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3E26DA-EE83-4CAE-BAA2-0765B2184453}" type="slidenum">
              <a:rPr lang="zh-CN" altLang="en-US" smtClean="0"/>
              <a:t>‹#›</a:t>
            </a:fld>
            <a:endParaRPr lang="zh-CN" altLang="en-US"/>
          </a:p>
        </p:txBody>
      </p:sp>
    </p:spTree>
    <p:extLst>
      <p:ext uri="{BB962C8B-B14F-4D97-AF65-F5344CB8AC3E}">
        <p14:creationId xmlns:p14="http://schemas.microsoft.com/office/powerpoint/2010/main" val="530289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2253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DE5404CE-550D-445E-8F5B-1C82DE8FC9A8}" type="slidenum">
              <a:rPr lang="zh-CN" altLang="en-US">
                <a:solidFill>
                  <a:srgbClr val="000000"/>
                </a:solidFill>
              </a:rPr>
              <a:pPr eaLnBrk="1" hangingPunct="1"/>
              <a:t>1</a:t>
            </a:fld>
            <a:endParaRPr lang="zh-CN" altLang="en-US">
              <a:solidFill>
                <a:srgbClr val="000000"/>
              </a:solidFill>
            </a:endParaRPr>
          </a:p>
        </p:txBody>
      </p:sp>
    </p:spTree>
    <p:extLst>
      <p:ext uri="{BB962C8B-B14F-4D97-AF65-F5344CB8AC3E}">
        <p14:creationId xmlns:p14="http://schemas.microsoft.com/office/powerpoint/2010/main" val="2881457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260948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2196356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42396211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66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5225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8234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矩形 2"/>
          <p:cNvSpPr/>
          <p:nvPr userDrawn="1"/>
        </p:nvSpPr>
        <p:spPr>
          <a:xfrm>
            <a:off x="0" y="6716713"/>
            <a:ext cx="12192000" cy="150812"/>
          </a:xfrm>
          <a:prstGeom prst="rect">
            <a:avLst/>
          </a:prstGeom>
          <a:solidFill>
            <a:srgbClr val="C800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rgbClr val="FFFFFF"/>
              </a:solidFill>
            </a:endParaRPr>
          </a:p>
        </p:txBody>
      </p:sp>
      <p:pic>
        <p:nvPicPr>
          <p:cNvPr id="4" name="Picture 6" descr="\\192.168.1.155\desktop\新道中文标识.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091333" y="152400"/>
            <a:ext cx="89746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a:spLocks noChangeArrowheads="1"/>
          </p:cNvSpPr>
          <p:nvPr userDrawn="1"/>
        </p:nvSpPr>
        <p:spPr bwMode="auto">
          <a:xfrm>
            <a:off x="10197209" y="6477001"/>
            <a:ext cx="175560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base" hangingPunct="1">
              <a:spcBef>
                <a:spcPct val="0"/>
              </a:spcBef>
              <a:spcAft>
                <a:spcPct val="0"/>
              </a:spcAft>
            </a:pPr>
            <a:r>
              <a:rPr lang="en-US" altLang="zh-CN" sz="700" b="1">
                <a:solidFill>
                  <a:srgbClr val="A6A6A6"/>
                </a:solidFill>
                <a:cs typeface="Arial" panose="020B0604020202020204" pitchFamily="34" charset="0"/>
              </a:rPr>
              <a:t>yonyou seentao technology Co., Ltd.</a:t>
            </a:r>
            <a:endParaRPr lang="zh-CN" altLang="en-US" sz="700" b="1">
              <a:solidFill>
                <a:srgbClr val="A6A6A6"/>
              </a:solidFill>
              <a:cs typeface="Arial" panose="020B0604020202020204" pitchFamily="34" charset="0"/>
            </a:endParaRPr>
          </a:p>
        </p:txBody>
      </p:sp>
      <p:sp>
        <p:nvSpPr>
          <p:cNvPr id="7" name="标题 1"/>
          <p:cNvSpPr>
            <a:spLocks noGrp="1"/>
          </p:cNvSpPr>
          <p:nvPr>
            <p:ph type="title"/>
          </p:nvPr>
        </p:nvSpPr>
        <p:spPr>
          <a:xfrm>
            <a:off x="406550" y="152487"/>
            <a:ext cx="9855229" cy="424717"/>
          </a:xfrm>
          <a:prstGeom prst="rect">
            <a:avLst/>
          </a:prstGeom>
        </p:spPr>
        <p:txBody>
          <a:bodyPr/>
          <a:lstStyle>
            <a:lvl1pPr algn="l">
              <a:defRPr sz="2400">
                <a:solidFill>
                  <a:srgbClr val="FF0000"/>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5575660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024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945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799035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1454235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370278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540270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157708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2277168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3413468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6734112-BF77-41A4-A8C4-B6153469CAE5}" type="datetimeFigureOut">
              <a:rPr lang="zh-CN" altLang="en-US" smtClean="0"/>
              <a:t>2015-11-04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557498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34112-BF77-41A4-A8C4-B6153469CAE5}" type="datetimeFigureOut">
              <a:rPr lang="zh-CN" altLang="en-US" smtClean="0"/>
              <a:t>2015-11-04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D9C4C4-529B-46EA-8C09-8C1876C039C6}" type="slidenum">
              <a:rPr lang="zh-CN" altLang="en-US" smtClean="0"/>
              <a:t>‹#›</a:t>
            </a:fld>
            <a:endParaRPr lang="zh-CN" altLang="en-US"/>
          </a:p>
        </p:txBody>
      </p:sp>
    </p:spTree>
    <p:extLst>
      <p:ext uri="{BB962C8B-B14F-4D97-AF65-F5344CB8AC3E}">
        <p14:creationId xmlns:p14="http://schemas.microsoft.com/office/powerpoint/2010/main" val="2352888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图片 8" descr="1-1-2副本副本.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1217718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标题 1"/>
          <p:cNvSpPr txBox="1">
            <a:spLocks/>
          </p:cNvSpPr>
          <p:nvPr userDrawn="1"/>
        </p:nvSpPr>
        <p:spPr bwMode="auto">
          <a:xfrm>
            <a:off x="1524000" y="76200"/>
            <a:ext cx="9347200" cy="585788"/>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fontAlgn="base">
              <a:spcBef>
                <a:spcPct val="0"/>
              </a:spcBef>
              <a:spcAft>
                <a:spcPct val="0"/>
              </a:spcAft>
              <a:defRPr/>
            </a:pPr>
            <a:endParaRPr lang="zh-CN" altLang="en-US" sz="2800" smtClean="0">
              <a:solidFill>
                <a:srgbClr val="C00000"/>
              </a:solidFill>
              <a:latin typeface="Calibri" pitchFamily="34" charset="0"/>
              <a:ea typeface="黑体" pitchFamily="2" charset="-122"/>
            </a:endParaRPr>
          </a:p>
        </p:txBody>
      </p:sp>
    </p:spTree>
    <p:extLst>
      <p:ext uri="{BB962C8B-B14F-4D97-AF65-F5344CB8AC3E}">
        <p14:creationId xmlns:p14="http://schemas.microsoft.com/office/powerpoint/2010/main" val="4582043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rtl="0" eaLnBrk="0" fontAlgn="base" hangingPunct="0">
        <a:spcBef>
          <a:spcPct val="0"/>
        </a:spcBef>
        <a:spcAft>
          <a:spcPct val="0"/>
        </a:spcAft>
        <a:defRPr sz="2800">
          <a:solidFill>
            <a:srgbClr val="C00000"/>
          </a:solidFill>
          <a:latin typeface="+mj-lt"/>
          <a:ea typeface="+mj-ea"/>
          <a:cs typeface="+mj-cs"/>
        </a:defRPr>
      </a:lvl1pPr>
      <a:lvl2pPr algn="l" rtl="0" eaLnBrk="0" fontAlgn="base" hangingPunct="0">
        <a:spcBef>
          <a:spcPct val="0"/>
        </a:spcBef>
        <a:spcAft>
          <a:spcPct val="0"/>
        </a:spcAft>
        <a:defRPr sz="2800">
          <a:solidFill>
            <a:srgbClr val="C00000"/>
          </a:solidFill>
          <a:latin typeface="Calibri" pitchFamily="34" charset="0"/>
          <a:ea typeface="黑体" pitchFamily="2" charset="-122"/>
        </a:defRPr>
      </a:lvl2pPr>
      <a:lvl3pPr algn="l" rtl="0" eaLnBrk="0" fontAlgn="base" hangingPunct="0">
        <a:spcBef>
          <a:spcPct val="0"/>
        </a:spcBef>
        <a:spcAft>
          <a:spcPct val="0"/>
        </a:spcAft>
        <a:defRPr sz="2800">
          <a:solidFill>
            <a:srgbClr val="C00000"/>
          </a:solidFill>
          <a:latin typeface="Calibri" pitchFamily="34" charset="0"/>
          <a:ea typeface="黑体" pitchFamily="2" charset="-122"/>
        </a:defRPr>
      </a:lvl3pPr>
      <a:lvl4pPr algn="l" rtl="0" eaLnBrk="0" fontAlgn="base" hangingPunct="0">
        <a:spcBef>
          <a:spcPct val="0"/>
        </a:spcBef>
        <a:spcAft>
          <a:spcPct val="0"/>
        </a:spcAft>
        <a:defRPr sz="2800">
          <a:solidFill>
            <a:srgbClr val="C00000"/>
          </a:solidFill>
          <a:latin typeface="Calibri" pitchFamily="34" charset="0"/>
          <a:ea typeface="黑体" pitchFamily="2" charset="-122"/>
        </a:defRPr>
      </a:lvl4pPr>
      <a:lvl5pPr algn="l" rtl="0" eaLnBrk="0" fontAlgn="base" hangingPunct="0">
        <a:spcBef>
          <a:spcPct val="0"/>
        </a:spcBef>
        <a:spcAft>
          <a:spcPct val="0"/>
        </a:spcAft>
        <a:defRPr sz="2800">
          <a:solidFill>
            <a:srgbClr val="C00000"/>
          </a:solidFill>
          <a:latin typeface="Calibri" pitchFamily="34" charset="0"/>
          <a:ea typeface="黑体" pitchFamily="2" charset="-122"/>
        </a:defRPr>
      </a:lvl5pPr>
      <a:lvl6pPr marL="457200" algn="l" rtl="0" eaLnBrk="0" fontAlgn="base" hangingPunct="0">
        <a:spcBef>
          <a:spcPct val="0"/>
        </a:spcBef>
        <a:spcAft>
          <a:spcPct val="0"/>
        </a:spcAft>
        <a:defRPr sz="2800">
          <a:solidFill>
            <a:srgbClr val="C00000"/>
          </a:solidFill>
          <a:latin typeface="Calibri" pitchFamily="34" charset="0"/>
          <a:ea typeface="黑体" pitchFamily="2" charset="-122"/>
        </a:defRPr>
      </a:lvl6pPr>
      <a:lvl7pPr marL="914400" algn="l" rtl="0" eaLnBrk="0" fontAlgn="base" hangingPunct="0">
        <a:spcBef>
          <a:spcPct val="0"/>
        </a:spcBef>
        <a:spcAft>
          <a:spcPct val="0"/>
        </a:spcAft>
        <a:defRPr sz="2800">
          <a:solidFill>
            <a:srgbClr val="C00000"/>
          </a:solidFill>
          <a:latin typeface="Calibri" pitchFamily="34" charset="0"/>
          <a:ea typeface="黑体" pitchFamily="2" charset="-122"/>
        </a:defRPr>
      </a:lvl7pPr>
      <a:lvl8pPr marL="1371600" algn="l" rtl="0" eaLnBrk="0" fontAlgn="base" hangingPunct="0">
        <a:spcBef>
          <a:spcPct val="0"/>
        </a:spcBef>
        <a:spcAft>
          <a:spcPct val="0"/>
        </a:spcAft>
        <a:defRPr sz="2800">
          <a:solidFill>
            <a:srgbClr val="C00000"/>
          </a:solidFill>
          <a:latin typeface="Calibri" pitchFamily="34" charset="0"/>
          <a:ea typeface="黑体" pitchFamily="2" charset="-122"/>
        </a:defRPr>
      </a:lvl8pPr>
      <a:lvl9pPr marL="1828800" algn="l" rtl="0" eaLnBrk="0" fontAlgn="base" hangingPunct="0">
        <a:spcBef>
          <a:spcPct val="0"/>
        </a:spcBef>
        <a:spcAft>
          <a:spcPct val="0"/>
        </a:spcAft>
        <a:defRPr sz="2800">
          <a:solidFill>
            <a:srgbClr val="C00000"/>
          </a:solidFill>
          <a:latin typeface="Calibri" pitchFamily="34" charset="0"/>
          <a:ea typeface="黑体" pitchFamily="2" charset="-122"/>
        </a:defRPr>
      </a:lvl9pPr>
    </p:titleStyle>
    <p:bodyStyle>
      <a:lvl1pPr marL="342900" indent="-342900" algn="l" rtl="0" eaLnBrk="0" fontAlgn="base" hangingPunct="0">
        <a:spcBef>
          <a:spcPct val="20000"/>
        </a:spcBef>
        <a:spcAft>
          <a:spcPct val="0"/>
        </a:spcAft>
        <a:buSzPct val="90000"/>
        <a:buBlip>
          <a:blip r:embed="rId7"/>
        </a:buBlip>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8"/>
        </a:buBlip>
        <a:defRPr sz="2800">
          <a:solidFill>
            <a:schemeClr val="tx1"/>
          </a:solidFill>
          <a:latin typeface="+mn-lt"/>
          <a:ea typeface="+mn-ea"/>
        </a:defRPr>
      </a:lvl2pPr>
      <a:lvl3pPr marL="1143000" indent="-228600" algn="l" rtl="0" eaLnBrk="0" fontAlgn="base" hangingPunct="0">
        <a:spcBef>
          <a:spcPct val="20000"/>
        </a:spcBef>
        <a:spcAft>
          <a:spcPct val="0"/>
        </a:spcAft>
        <a:buSzPct val="50000"/>
        <a:buBlip>
          <a:blip r:embed="rId8"/>
        </a:buBlip>
        <a:defRPr sz="16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 1"/>
          <p:cNvSpPr txBox="1">
            <a:spLocks/>
          </p:cNvSpPr>
          <p:nvPr userDrawn="1"/>
        </p:nvSpPr>
        <p:spPr bwMode="auto">
          <a:xfrm>
            <a:off x="609600" y="4572001"/>
            <a:ext cx="10972800" cy="792163"/>
          </a:xfrm>
          <a:prstGeom prst="rect">
            <a:avLst/>
          </a:prstGeom>
          <a:noFill/>
          <a:ln>
            <a:noFill/>
          </a:ln>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r>
              <a:rPr lang="zh-CN" altLang="en-US" sz="4000" smtClean="0">
                <a:solidFill>
                  <a:srgbClr val="C00000"/>
                </a:solidFill>
                <a:latin typeface="Calibri" pitchFamily="34" charset="0"/>
                <a:ea typeface="微软雅黑" pitchFamily="34" charset="-122"/>
              </a:rPr>
              <a:t>单击此处编辑母版标题样式</a:t>
            </a:r>
          </a:p>
        </p:txBody>
      </p:sp>
      <p:pic>
        <p:nvPicPr>
          <p:cNvPr id="1027" name="图片 6" descr="1-1.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1600" y="-85725"/>
            <a:ext cx="12293600" cy="694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标题占位符 7"/>
          <p:cNvSpPr txBox="1">
            <a:spLocks/>
          </p:cNvSpPr>
          <p:nvPr userDrawn="1"/>
        </p:nvSpPr>
        <p:spPr bwMode="auto">
          <a:xfrm>
            <a:off x="711200" y="4724400"/>
            <a:ext cx="10972800" cy="1143000"/>
          </a:xfrm>
          <a:prstGeom prst="rect">
            <a:avLst/>
          </a:prstGeom>
          <a:noFill/>
          <a:ln>
            <a:noFill/>
          </a:ln>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fontAlgn="base">
              <a:spcBef>
                <a:spcPct val="0"/>
              </a:spcBef>
              <a:spcAft>
                <a:spcPct val="0"/>
              </a:spcAft>
              <a:defRPr/>
            </a:pPr>
            <a:endParaRPr lang="zh-CN" altLang="en-US" sz="4000" smtClean="0">
              <a:solidFill>
                <a:srgbClr val="C00000"/>
              </a:solidFill>
              <a:latin typeface="Calibri" pitchFamily="34" charset="0"/>
              <a:ea typeface="微软雅黑" pitchFamily="34" charset="-122"/>
            </a:endParaRPr>
          </a:p>
        </p:txBody>
      </p:sp>
    </p:spTree>
    <p:extLst>
      <p:ext uri="{BB962C8B-B14F-4D97-AF65-F5344CB8AC3E}">
        <p14:creationId xmlns:p14="http://schemas.microsoft.com/office/powerpoint/2010/main" val="3699295910"/>
      </p:ext>
    </p:ext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ctr" rtl="0" eaLnBrk="0" fontAlgn="base" hangingPunct="0">
        <a:spcBef>
          <a:spcPct val="0"/>
        </a:spcBef>
        <a:spcAft>
          <a:spcPct val="0"/>
        </a:spcAft>
        <a:defRPr sz="4000">
          <a:solidFill>
            <a:srgbClr val="C00000"/>
          </a:solidFill>
          <a:latin typeface="+mj-lt"/>
          <a:ea typeface="+mj-ea"/>
          <a:cs typeface="+mj-cs"/>
        </a:defRPr>
      </a:lvl1pPr>
      <a:lvl2pPr algn="ctr" rtl="0" eaLnBrk="0" fontAlgn="base" hangingPunct="0">
        <a:spcBef>
          <a:spcPct val="0"/>
        </a:spcBef>
        <a:spcAft>
          <a:spcPct val="0"/>
        </a:spcAft>
        <a:defRPr sz="4000">
          <a:solidFill>
            <a:srgbClr val="C00000"/>
          </a:solidFill>
          <a:latin typeface="Calibri" pitchFamily="34" charset="0"/>
          <a:ea typeface="微软雅黑" pitchFamily="34" charset="-122"/>
        </a:defRPr>
      </a:lvl2pPr>
      <a:lvl3pPr algn="ctr" rtl="0" eaLnBrk="0" fontAlgn="base" hangingPunct="0">
        <a:spcBef>
          <a:spcPct val="0"/>
        </a:spcBef>
        <a:spcAft>
          <a:spcPct val="0"/>
        </a:spcAft>
        <a:defRPr sz="4000">
          <a:solidFill>
            <a:srgbClr val="C00000"/>
          </a:solidFill>
          <a:latin typeface="Calibri" pitchFamily="34" charset="0"/>
          <a:ea typeface="微软雅黑" pitchFamily="34" charset="-122"/>
        </a:defRPr>
      </a:lvl3pPr>
      <a:lvl4pPr algn="ctr" rtl="0" eaLnBrk="0" fontAlgn="base" hangingPunct="0">
        <a:spcBef>
          <a:spcPct val="0"/>
        </a:spcBef>
        <a:spcAft>
          <a:spcPct val="0"/>
        </a:spcAft>
        <a:defRPr sz="4000">
          <a:solidFill>
            <a:srgbClr val="C00000"/>
          </a:solidFill>
          <a:latin typeface="Calibri" pitchFamily="34" charset="0"/>
          <a:ea typeface="微软雅黑" pitchFamily="34" charset="-122"/>
        </a:defRPr>
      </a:lvl4pPr>
      <a:lvl5pPr algn="ctr" rtl="0" eaLnBrk="0" fontAlgn="base" hangingPunct="0">
        <a:spcBef>
          <a:spcPct val="0"/>
        </a:spcBef>
        <a:spcAft>
          <a:spcPct val="0"/>
        </a:spcAft>
        <a:defRPr sz="4000">
          <a:solidFill>
            <a:srgbClr val="C00000"/>
          </a:solidFill>
          <a:latin typeface="Calibri" pitchFamily="34" charset="0"/>
          <a:ea typeface="微软雅黑" pitchFamily="34" charset="-122"/>
        </a:defRPr>
      </a:lvl5pPr>
      <a:lvl6pPr marL="457200" algn="ctr" rtl="0" eaLnBrk="0" fontAlgn="base" hangingPunct="0">
        <a:spcBef>
          <a:spcPct val="0"/>
        </a:spcBef>
        <a:spcAft>
          <a:spcPct val="0"/>
        </a:spcAft>
        <a:defRPr sz="4000">
          <a:solidFill>
            <a:srgbClr val="C00000"/>
          </a:solidFill>
          <a:latin typeface="Calibri" pitchFamily="34" charset="0"/>
          <a:ea typeface="微软雅黑" pitchFamily="34" charset="-122"/>
        </a:defRPr>
      </a:lvl6pPr>
      <a:lvl7pPr marL="914400" algn="ctr" rtl="0" eaLnBrk="0" fontAlgn="base" hangingPunct="0">
        <a:spcBef>
          <a:spcPct val="0"/>
        </a:spcBef>
        <a:spcAft>
          <a:spcPct val="0"/>
        </a:spcAft>
        <a:defRPr sz="4000">
          <a:solidFill>
            <a:srgbClr val="C00000"/>
          </a:solidFill>
          <a:latin typeface="Calibri" pitchFamily="34" charset="0"/>
          <a:ea typeface="微软雅黑" pitchFamily="34" charset="-122"/>
        </a:defRPr>
      </a:lvl7pPr>
      <a:lvl8pPr marL="1371600" algn="ctr" rtl="0" eaLnBrk="0" fontAlgn="base" hangingPunct="0">
        <a:spcBef>
          <a:spcPct val="0"/>
        </a:spcBef>
        <a:spcAft>
          <a:spcPct val="0"/>
        </a:spcAft>
        <a:defRPr sz="4000">
          <a:solidFill>
            <a:srgbClr val="C00000"/>
          </a:solidFill>
          <a:latin typeface="Calibri" pitchFamily="34" charset="0"/>
          <a:ea typeface="微软雅黑" pitchFamily="34" charset="-122"/>
        </a:defRPr>
      </a:lvl8pPr>
      <a:lvl9pPr marL="1828800" algn="ctr" rtl="0" eaLnBrk="0" fontAlgn="base" hangingPunct="0">
        <a:spcBef>
          <a:spcPct val="0"/>
        </a:spcBef>
        <a:spcAft>
          <a:spcPct val="0"/>
        </a:spcAft>
        <a:defRPr sz="4000">
          <a:solidFill>
            <a:srgbClr val="C00000"/>
          </a:solidFill>
          <a:latin typeface="Calibri" pitchFamily="34" charset="0"/>
          <a:ea typeface="微软雅黑" pitchFamily="34" charset="-122"/>
        </a:defRPr>
      </a:lvl9pPr>
    </p:titleStyle>
    <p:bodyStyle>
      <a:lvl1pPr marL="342900" indent="-342900" algn="ctr" rtl="0" eaLnBrk="0" fontAlgn="base" hangingPunct="0">
        <a:spcBef>
          <a:spcPct val="20000"/>
        </a:spcBef>
        <a:spcAft>
          <a:spcPct val="0"/>
        </a:spcAft>
        <a:buFont typeface="Arial" panose="020B0604020202020204" pitchFamily="34" charset="0"/>
        <a:buChar char="•"/>
        <a:defRPr sz="3200">
          <a:solidFill>
            <a:srgbClr val="C00000"/>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宋体" pitchFamily="2"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baike.baidu.com/view/1730114.htm"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4"/>
          <p:cNvSpPr txBox="1">
            <a:spLocks/>
          </p:cNvSpPr>
          <p:nvPr/>
        </p:nvSpPr>
        <p:spPr bwMode="auto">
          <a:xfrm>
            <a:off x="1981200" y="41608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r>
              <a:rPr lang="zh-CN" altLang="en-US" sz="5400" dirty="0" smtClean="0">
                <a:solidFill>
                  <a:srgbClr val="C00000"/>
                </a:solidFill>
                <a:latin typeface="Calibri" panose="020F0502020204030204" pitchFamily="34" charset="0"/>
                <a:ea typeface="微软雅黑" panose="020B0503020204020204" pitchFamily="34" charset="-122"/>
              </a:rPr>
              <a:t>成本结转</a:t>
            </a:r>
            <a:endParaRPr lang="zh-CN" altLang="en-US" sz="4000" dirty="0">
              <a:solidFill>
                <a:srgbClr val="C00000"/>
              </a:solidFill>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6296316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2438400" y="196850"/>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VBSE</a:t>
            </a:r>
            <a:r>
              <a:rPr lang="zh-CN" altLang="en-US" sz="2800">
                <a:solidFill>
                  <a:srgbClr val="C00000"/>
                </a:solidFill>
                <a:latin typeface="微软雅黑" panose="020B0503020204020204" pitchFamily="34" charset="-122"/>
                <a:ea typeface="微软雅黑" panose="020B0503020204020204" pitchFamily="34" charset="-122"/>
              </a:rPr>
              <a:t>实训</a:t>
            </a: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产品成本计算的基本步骤</a:t>
            </a:r>
          </a:p>
        </p:txBody>
      </p:sp>
      <p:pic>
        <p:nvPicPr>
          <p:cNvPr id="1331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3326" y="4848226"/>
            <a:ext cx="9810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1" y="838200"/>
            <a:ext cx="8639175"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386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3"/>
          <p:cNvSpPr txBox="1">
            <a:spLocks noChangeArrowheads="1"/>
          </p:cNvSpPr>
          <p:nvPr/>
        </p:nvSpPr>
        <p:spPr bwMode="auto">
          <a:xfrm>
            <a:off x="2209800" y="838200"/>
            <a:ext cx="80010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zh-CN" b="1">
                <a:solidFill>
                  <a:srgbClr val="000000"/>
                </a:solidFill>
              </a:rPr>
              <a:t>材料成本结转</a:t>
            </a:r>
            <a:endParaRPr lang="zh-CN" altLang="zh-CN">
              <a:solidFill>
                <a:srgbClr val="000000"/>
              </a:solidFill>
            </a:endParaRPr>
          </a:p>
          <a:p>
            <a:pPr eaLnBrk="1" fontAlgn="base" hangingPunct="1">
              <a:spcBef>
                <a:spcPct val="0"/>
              </a:spcBef>
              <a:spcAft>
                <a:spcPct val="0"/>
              </a:spcAft>
            </a:pPr>
            <a:r>
              <a:rPr lang="zh-CN" altLang="zh-CN">
                <a:solidFill>
                  <a:srgbClr val="000000"/>
                </a:solidFill>
              </a:rPr>
              <a:t>制造费用是企业为生产产品和提供劳务而发生的各项间接成本。企业应当根据制造费用的性质，合理地选择制造费用分配方法，对企业各个生产单位如生产车间组织和管理生产活动而发生的各项间接费用进行的分配，月终按照一定的标准在各该生产单位所生产的产品或</a:t>
            </a:r>
            <a:r>
              <a:rPr lang="en-US" altLang="zh-CN" u="sng">
                <a:solidFill>
                  <a:srgbClr val="000000"/>
                </a:solidFill>
                <a:hlinkClick r:id="rId2"/>
              </a:rPr>
              <a:t>劳务成本</a:t>
            </a:r>
            <a:r>
              <a:rPr lang="zh-CN" altLang="zh-CN">
                <a:solidFill>
                  <a:srgbClr val="000000"/>
                </a:solidFill>
              </a:rPr>
              <a:t>间进行分配。</a:t>
            </a:r>
          </a:p>
          <a:p>
            <a:pPr eaLnBrk="1" fontAlgn="base" hangingPunct="1">
              <a:spcBef>
                <a:spcPct val="0"/>
              </a:spcBef>
              <a:spcAft>
                <a:spcPct val="0"/>
              </a:spcAft>
            </a:pPr>
            <a:r>
              <a:rPr lang="en-US" altLang="zh-CN">
                <a:solidFill>
                  <a:srgbClr val="000000"/>
                </a:solidFill>
              </a:rPr>
              <a:t>  </a:t>
            </a:r>
            <a:endParaRPr lang="zh-CN" altLang="zh-CN">
              <a:solidFill>
                <a:srgbClr val="000000"/>
              </a:solidFill>
            </a:endParaRPr>
          </a:p>
          <a:p>
            <a:pPr eaLnBrk="1" fontAlgn="base" hangingPunct="1">
              <a:spcBef>
                <a:spcPct val="0"/>
              </a:spcBef>
              <a:spcAft>
                <a:spcPct val="0"/>
              </a:spcAft>
            </a:pPr>
            <a:endParaRPr lang="zh-CN" altLang="en-US">
              <a:solidFill>
                <a:srgbClr val="000000"/>
              </a:solidFill>
            </a:endParaRPr>
          </a:p>
        </p:txBody>
      </p:sp>
      <p:pic>
        <p:nvPicPr>
          <p:cNvPr id="14339"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514600"/>
            <a:ext cx="7162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11453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0" y="152400"/>
            <a:ext cx="7391400" cy="425450"/>
          </a:xfrm>
        </p:spPr>
        <p:txBody>
          <a:bodyPr>
            <a:normAutofit fontScale="90000"/>
          </a:bodyPr>
          <a:lstStyle/>
          <a:p>
            <a:pPr>
              <a:defRPr/>
            </a:pPr>
            <a:r>
              <a:rPr lang="zh-CN" altLang="en-US" b="1" dirty="0" smtClean="0">
                <a:solidFill>
                  <a:schemeClr val="tx1"/>
                </a:solidFill>
              </a:rPr>
              <a:t>生产成本结转</a:t>
            </a:r>
            <a:r>
              <a:rPr lang="en-US" altLang="zh-CN" b="1" dirty="0" smtClean="0">
                <a:solidFill>
                  <a:schemeClr val="tx1"/>
                </a:solidFill>
              </a:rPr>
              <a:t>——</a:t>
            </a:r>
            <a:r>
              <a:rPr lang="zh-CN" altLang="en-US" b="1" dirty="0" smtClean="0">
                <a:solidFill>
                  <a:schemeClr val="tx1"/>
                </a:solidFill>
              </a:rPr>
              <a:t>直接材料</a:t>
            </a:r>
            <a:endParaRPr lang="zh-CN" altLang="en-US" dirty="0"/>
          </a:p>
        </p:txBody>
      </p:sp>
      <p:pic>
        <p:nvPicPr>
          <p:cNvPr id="15363" name="图片 2" descr="http://uploads.pf168.com/attachment/uploadfiles/image/2009/6-2/13/2009060217075384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56589" y="908050"/>
            <a:ext cx="223202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2"/>
          <p:cNvSpPr txBox="1">
            <a:spLocks noChangeArrowheads="1"/>
          </p:cNvSpPr>
          <p:nvPr/>
        </p:nvSpPr>
        <p:spPr bwMode="auto">
          <a:xfrm>
            <a:off x="4872038" y="2420939"/>
            <a:ext cx="1295400"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电热水壶</a:t>
            </a:r>
            <a:endParaRPr lang="zh-CN" altLang="en-US" sz="3600">
              <a:solidFill>
                <a:srgbClr val="000000"/>
              </a:solidFill>
            </a:endParaRPr>
          </a:p>
        </p:txBody>
      </p:sp>
      <p:sp>
        <p:nvSpPr>
          <p:cNvPr id="15365" name="Text Box 3"/>
          <p:cNvSpPr txBox="1">
            <a:spLocks noChangeArrowheads="1"/>
          </p:cNvSpPr>
          <p:nvPr/>
        </p:nvSpPr>
        <p:spPr bwMode="auto">
          <a:xfrm>
            <a:off x="3000375" y="3573464"/>
            <a:ext cx="1366838"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壶盖</a:t>
            </a:r>
            <a:endParaRPr lang="zh-CN" altLang="en-US" sz="3600">
              <a:solidFill>
                <a:srgbClr val="000000"/>
              </a:solidFill>
            </a:endParaRPr>
          </a:p>
        </p:txBody>
      </p:sp>
      <p:sp>
        <p:nvSpPr>
          <p:cNvPr id="15366" name="Text Box 4"/>
          <p:cNvSpPr txBox="1">
            <a:spLocks noChangeArrowheads="1"/>
          </p:cNvSpPr>
          <p:nvPr/>
        </p:nvSpPr>
        <p:spPr bwMode="auto">
          <a:xfrm>
            <a:off x="3419475" y="4906964"/>
            <a:ext cx="1308100"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手柄</a:t>
            </a:r>
            <a:endParaRPr lang="zh-CN" altLang="en-US" sz="3600">
              <a:solidFill>
                <a:srgbClr val="000000"/>
              </a:solidFill>
            </a:endParaRPr>
          </a:p>
        </p:txBody>
      </p:sp>
      <p:sp>
        <p:nvSpPr>
          <p:cNvPr id="15367" name="Text Box 5"/>
          <p:cNvSpPr txBox="1">
            <a:spLocks noChangeArrowheads="1"/>
          </p:cNvSpPr>
          <p:nvPr/>
        </p:nvSpPr>
        <p:spPr bwMode="auto">
          <a:xfrm>
            <a:off x="5087939" y="3573464"/>
            <a:ext cx="1368425"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底座</a:t>
            </a:r>
            <a:endParaRPr lang="zh-CN" altLang="en-US" sz="3600">
              <a:solidFill>
                <a:srgbClr val="000000"/>
              </a:solidFill>
            </a:endParaRPr>
          </a:p>
        </p:txBody>
      </p:sp>
      <p:sp>
        <p:nvSpPr>
          <p:cNvPr id="15368" name="Text Box 6"/>
          <p:cNvSpPr txBox="1">
            <a:spLocks noChangeArrowheads="1"/>
          </p:cNvSpPr>
          <p:nvPr/>
        </p:nvSpPr>
        <p:spPr bwMode="auto">
          <a:xfrm>
            <a:off x="7032625" y="3573464"/>
            <a:ext cx="876300"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壶体</a:t>
            </a:r>
            <a:endParaRPr lang="zh-CN" altLang="en-US" sz="3600">
              <a:solidFill>
                <a:srgbClr val="000000"/>
              </a:solidFill>
            </a:endParaRPr>
          </a:p>
        </p:txBody>
      </p:sp>
      <p:sp>
        <p:nvSpPr>
          <p:cNvPr id="15369" name="Text Box 7"/>
          <p:cNvSpPr txBox="1">
            <a:spLocks noChangeArrowheads="1"/>
          </p:cNvSpPr>
          <p:nvPr/>
        </p:nvSpPr>
        <p:spPr bwMode="auto">
          <a:xfrm>
            <a:off x="5159376" y="4906964"/>
            <a:ext cx="1236663" cy="466725"/>
          </a:xfrm>
          <a:prstGeom prst="rect">
            <a:avLst/>
          </a:prstGeom>
          <a:solidFill>
            <a:srgbClr val="4F81BD"/>
          </a:solidFill>
          <a:ln w="22225">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温控器</a:t>
            </a:r>
            <a:endParaRPr lang="zh-CN" altLang="en-US" sz="3600">
              <a:solidFill>
                <a:srgbClr val="000000"/>
              </a:solidFill>
            </a:endParaRPr>
          </a:p>
        </p:txBody>
      </p:sp>
      <p:sp>
        <p:nvSpPr>
          <p:cNvPr id="15370" name="Text Box 3"/>
          <p:cNvSpPr txBox="1">
            <a:spLocks noChangeArrowheads="1"/>
          </p:cNvSpPr>
          <p:nvPr/>
        </p:nvSpPr>
        <p:spPr bwMode="auto">
          <a:xfrm>
            <a:off x="6788151" y="4906964"/>
            <a:ext cx="1916113"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en-US" altLang="zh-CN" sz="1600">
                <a:solidFill>
                  <a:srgbClr val="FFFFFF"/>
                </a:solidFill>
                <a:latin typeface="Calibri" panose="020F0502020204030204" pitchFamily="34" charset="0"/>
              </a:rPr>
              <a:t>201</a:t>
            </a:r>
            <a:r>
              <a:rPr lang="zh-CN" altLang="en-US" sz="1600">
                <a:solidFill>
                  <a:srgbClr val="FFFFFF"/>
                </a:solidFill>
                <a:latin typeface="Calibri" panose="020F0502020204030204" pitchFamily="34" charset="0"/>
              </a:rPr>
              <a:t>不锈钢板材</a:t>
            </a:r>
            <a:endParaRPr lang="zh-CN" altLang="en-US" sz="3600">
              <a:solidFill>
                <a:srgbClr val="000000"/>
              </a:solidFill>
            </a:endParaRPr>
          </a:p>
        </p:txBody>
      </p:sp>
      <p:sp>
        <p:nvSpPr>
          <p:cNvPr id="15371" name="Text Box 5"/>
          <p:cNvSpPr txBox="1">
            <a:spLocks noChangeArrowheads="1"/>
          </p:cNvSpPr>
          <p:nvPr/>
        </p:nvSpPr>
        <p:spPr bwMode="auto">
          <a:xfrm>
            <a:off x="8183564" y="3573464"/>
            <a:ext cx="1512887" cy="466725"/>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其它辅材</a:t>
            </a:r>
          </a:p>
        </p:txBody>
      </p:sp>
      <p:cxnSp>
        <p:nvCxnSpPr>
          <p:cNvPr id="12" name="肘形连接符 11"/>
          <p:cNvCxnSpPr>
            <a:stCxn id="15364" idx="2"/>
            <a:endCxn id="15367" idx="0"/>
          </p:cNvCxnSpPr>
          <p:nvPr/>
        </p:nvCxnSpPr>
        <p:spPr>
          <a:xfrm rot="16200000" flipH="1">
            <a:off x="5303044" y="3104357"/>
            <a:ext cx="685800" cy="252412"/>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rot="16200000" flipH="1">
            <a:off x="7038182" y="4507707"/>
            <a:ext cx="866775" cy="1588"/>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5374" name="Text Box 7"/>
          <p:cNvSpPr txBox="1">
            <a:spLocks noChangeArrowheads="1"/>
          </p:cNvSpPr>
          <p:nvPr/>
        </p:nvSpPr>
        <p:spPr bwMode="auto">
          <a:xfrm>
            <a:off x="8975725" y="4906963"/>
            <a:ext cx="1441450" cy="431800"/>
          </a:xfrm>
          <a:prstGeom prst="rect">
            <a:avLst/>
          </a:prstGeom>
          <a:solidFill>
            <a:srgbClr val="4F81BD"/>
          </a:solidFill>
          <a:ln w="38100">
            <a:solidFill>
              <a:srgbClr val="F2F2F2"/>
            </a:solidFill>
            <a:miter lim="800000"/>
            <a:headEnd/>
            <a:tailEnd/>
          </a:ln>
          <a:effectLst>
            <a:outerShdw dist="28398" dir="3806097" algn="ctr" rotWithShape="0">
              <a:srgbClr val="243F60">
                <a:alpha val="50000"/>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1600">
                <a:solidFill>
                  <a:srgbClr val="FFFFFF"/>
                </a:solidFill>
                <a:latin typeface="Calibri" panose="020F0502020204030204" pitchFamily="34" charset="0"/>
              </a:rPr>
              <a:t>加热底盘</a:t>
            </a:r>
          </a:p>
        </p:txBody>
      </p:sp>
      <p:cxnSp>
        <p:nvCxnSpPr>
          <p:cNvPr id="15" name="肘形连接符 14"/>
          <p:cNvCxnSpPr>
            <a:stCxn id="15368" idx="2"/>
            <a:endCxn id="15366" idx="0"/>
          </p:cNvCxnSpPr>
          <p:nvPr/>
        </p:nvCxnSpPr>
        <p:spPr>
          <a:xfrm rot="5400000">
            <a:off x="5338763" y="2774951"/>
            <a:ext cx="866775" cy="3397250"/>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6" name="肘形连接符 15"/>
          <p:cNvCxnSpPr>
            <a:stCxn id="15368" idx="2"/>
            <a:endCxn id="15369" idx="0"/>
          </p:cNvCxnSpPr>
          <p:nvPr/>
        </p:nvCxnSpPr>
        <p:spPr>
          <a:xfrm rot="5400000">
            <a:off x="6191251" y="3627439"/>
            <a:ext cx="866775" cy="1692275"/>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15368" idx="2"/>
            <a:endCxn id="15374" idx="0"/>
          </p:cNvCxnSpPr>
          <p:nvPr/>
        </p:nvCxnSpPr>
        <p:spPr>
          <a:xfrm rot="16200000" flipH="1">
            <a:off x="8150226" y="3360739"/>
            <a:ext cx="866775" cy="2225675"/>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15364" idx="2"/>
            <a:endCxn id="15365" idx="0"/>
          </p:cNvCxnSpPr>
          <p:nvPr/>
        </p:nvCxnSpPr>
        <p:spPr>
          <a:xfrm rot="5400000">
            <a:off x="4258469" y="2312194"/>
            <a:ext cx="685800" cy="1836738"/>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15364" idx="2"/>
            <a:endCxn id="15368" idx="0"/>
          </p:cNvCxnSpPr>
          <p:nvPr/>
        </p:nvCxnSpPr>
        <p:spPr>
          <a:xfrm rot="16200000" flipH="1">
            <a:off x="6152357" y="2255045"/>
            <a:ext cx="685800" cy="1951037"/>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15364" idx="2"/>
            <a:endCxn id="15371" idx="0"/>
          </p:cNvCxnSpPr>
          <p:nvPr/>
        </p:nvCxnSpPr>
        <p:spPr>
          <a:xfrm rot="16200000" flipH="1">
            <a:off x="6887369" y="1520032"/>
            <a:ext cx="685800" cy="3421062"/>
          </a:xfrm>
          <a:prstGeom prst="bentConnector3">
            <a:avLst>
              <a:gd name="adj1" fmla="val 50000"/>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5381" name="TextBox 20"/>
          <p:cNvSpPr txBox="1">
            <a:spLocks noChangeArrowheads="1"/>
          </p:cNvSpPr>
          <p:nvPr/>
        </p:nvSpPr>
        <p:spPr bwMode="auto">
          <a:xfrm>
            <a:off x="2424113" y="1341439"/>
            <a:ext cx="40322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3200" b="1">
                <a:solidFill>
                  <a:srgbClr val="000000"/>
                </a:solidFill>
              </a:rPr>
              <a:t>BOM</a:t>
            </a:r>
            <a:r>
              <a:rPr lang="zh-CN" altLang="en-US" sz="3200" b="1">
                <a:solidFill>
                  <a:srgbClr val="000000"/>
                </a:solidFill>
              </a:rPr>
              <a:t>结构表</a:t>
            </a:r>
            <a:endParaRPr lang="en-US" altLang="zh-CN" sz="3200" b="1">
              <a:solidFill>
                <a:srgbClr val="000000"/>
              </a:solidFill>
            </a:endParaRPr>
          </a:p>
          <a:p>
            <a:pPr eaLnBrk="1" fontAlgn="base" hangingPunct="1">
              <a:spcBef>
                <a:spcPct val="0"/>
              </a:spcBef>
              <a:spcAft>
                <a:spcPct val="0"/>
              </a:spcAft>
            </a:pPr>
            <a:endParaRPr lang="zh-CN" altLang="en-US">
              <a:solidFill>
                <a:srgbClr val="000000"/>
              </a:solidFill>
            </a:endParaRPr>
          </a:p>
        </p:txBody>
      </p:sp>
      <p:sp>
        <p:nvSpPr>
          <p:cNvPr id="15382" name="TextBox 21"/>
          <p:cNvSpPr txBox="1">
            <a:spLocks noChangeArrowheads="1"/>
          </p:cNvSpPr>
          <p:nvPr/>
        </p:nvSpPr>
        <p:spPr bwMode="auto">
          <a:xfrm>
            <a:off x="1703388" y="4941888"/>
            <a:ext cx="1619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a:solidFill>
                  <a:srgbClr val="000000"/>
                </a:solidFill>
              </a:rPr>
              <a:t>壶体生产车间</a:t>
            </a:r>
          </a:p>
        </p:txBody>
      </p:sp>
      <p:sp>
        <p:nvSpPr>
          <p:cNvPr id="15383" name="TextBox 22"/>
          <p:cNvSpPr txBox="1">
            <a:spLocks noChangeArrowheads="1"/>
          </p:cNvSpPr>
          <p:nvPr/>
        </p:nvSpPr>
        <p:spPr bwMode="auto">
          <a:xfrm>
            <a:off x="1703388" y="3644900"/>
            <a:ext cx="1403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a:solidFill>
                  <a:srgbClr val="000000"/>
                </a:solidFill>
              </a:rPr>
              <a:t>组装车间</a:t>
            </a:r>
          </a:p>
        </p:txBody>
      </p:sp>
    </p:spTree>
    <p:extLst>
      <p:ext uri="{BB962C8B-B14F-4D97-AF65-F5344CB8AC3E}">
        <p14:creationId xmlns:p14="http://schemas.microsoft.com/office/powerpoint/2010/main" val="898725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828801" y="914401"/>
          <a:ext cx="8610601" cy="4775199"/>
        </p:xfrm>
        <a:graphic>
          <a:graphicData uri="http://schemas.openxmlformats.org/drawingml/2006/table">
            <a:tbl>
              <a:tblPr>
                <a:tableStyleId>{5C22544A-7EE6-4342-B048-85BDC9FD1C3A}</a:tableStyleId>
              </a:tblPr>
              <a:tblGrid>
                <a:gridCol w="598999"/>
                <a:gridCol w="2074308"/>
                <a:gridCol w="1320015"/>
                <a:gridCol w="2420952"/>
                <a:gridCol w="2196327"/>
              </a:tblGrid>
              <a:tr h="759197">
                <a:tc gridSpan="5">
                  <a:txBody>
                    <a:bodyPr/>
                    <a:lstStyle/>
                    <a:p>
                      <a:pPr algn="l" fontAlgn="ctr"/>
                      <a:r>
                        <a:rPr lang="zh-CN" altLang="en-US" sz="2800" u="none" strike="noStrike" dirty="0">
                          <a:effectLst/>
                        </a:rPr>
                        <a:t>材料成本结转</a:t>
                      </a:r>
                      <a:endParaRPr lang="zh-CN" altLang="en-US" sz="2800" b="1" i="0" u="none" strike="noStrike" dirty="0">
                        <a:solidFill>
                          <a:srgbClr val="000000"/>
                        </a:solidFill>
                        <a:effectLst/>
                        <a:latin typeface="宋体"/>
                      </a:endParaRPr>
                    </a:p>
                  </a:txBody>
                  <a:tcPr marL="7954" marR="7954" marT="7954"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82029">
                <a:tc>
                  <a:txBody>
                    <a:bodyPr/>
                    <a:lstStyle/>
                    <a:p>
                      <a:pPr algn="ctr" fontAlgn="ctr"/>
                      <a:r>
                        <a:rPr lang="zh-CN" altLang="en-US" sz="1600" u="none" strike="noStrike">
                          <a:effectLst/>
                        </a:rPr>
                        <a:t>序号</a:t>
                      </a:r>
                      <a:endParaRPr lang="zh-CN" altLang="en-US" sz="1600" b="1"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操作步骤</a:t>
                      </a:r>
                      <a:endParaRPr lang="zh-CN" altLang="en-US" sz="1600" b="1"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角色</a:t>
                      </a:r>
                      <a:endParaRPr lang="zh-CN" altLang="en-US" sz="1600" b="1"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提示内容</a:t>
                      </a:r>
                      <a:endParaRPr lang="zh-CN" altLang="en-US" sz="1600" b="1"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相关表单</a:t>
                      </a:r>
                      <a:endParaRPr lang="zh-CN" altLang="en-US" sz="1600" b="1" i="0" u="none" strike="noStrike">
                        <a:solidFill>
                          <a:srgbClr val="000000"/>
                        </a:solidFill>
                        <a:effectLst/>
                        <a:latin typeface="宋体"/>
                      </a:endParaRPr>
                    </a:p>
                  </a:txBody>
                  <a:tcPr marL="7954" marR="7954" marT="7954" marB="0" anchor="ctr"/>
                </a:tc>
              </a:tr>
              <a:tr h="325369">
                <a:tc>
                  <a:txBody>
                    <a:bodyPr/>
                    <a:lstStyle/>
                    <a:p>
                      <a:pPr algn="ctr" fontAlgn="ctr"/>
                      <a:r>
                        <a:rPr lang="en-US" altLang="zh-CN" sz="1600" u="none" strike="noStrike">
                          <a:effectLst/>
                        </a:rPr>
                        <a:t>1</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汇总半成品入库数量</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成本会计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入库单、存货明细账</a:t>
                      </a:r>
                      <a:endParaRPr lang="zh-CN" altLang="en-US" sz="1600" b="0" i="0" u="none" strike="noStrike">
                        <a:solidFill>
                          <a:srgbClr val="000000"/>
                        </a:solidFill>
                        <a:effectLst/>
                        <a:latin typeface="宋体"/>
                      </a:endParaRPr>
                    </a:p>
                  </a:txBody>
                  <a:tcPr marL="7954" marR="7954" marT="7954" marB="0" anchor="ctr"/>
                </a:tc>
              </a:tr>
              <a:tr h="385624">
                <a:tc>
                  <a:txBody>
                    <a:bodyPr/>
                    <a:lstStyle/>
                    <a:p>
                      <a:pPr algn="ctr" fontAlgn="ctr"/>
                      <a:r>
                        <a:rPr lang="en-US" altLang="zh-CN" sz="1600" u="none" strike="noStrike">
                          <a:effectLst/>
                        </a:rPr>
                        <a:t>2</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编制材料出库汇总表</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成本会计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材料出库汇总表</a:t>
                      </a:r>
                      <a:endParaRPr lang="zh-CN" altLang="en-US" sz="1600" b="0" i="0" u="none" strike="noStrike">
                        <a:solidFill>
                          <a:srgbClr val="000000"/>
                        </a:solidFill>
                        <a:effectLst/>
                        <a:latin typeface="宋体"/>
                      </a:endParaRPr>
                    </a:p>
                  </a:txBody>
                  <a:tcPr marL="7954" marR="7954" marT="7954" marB="0" anchor="ctr"/>
                </a:tc>
              </a:tr>
              <a:tr h="349471">
                <a:tc>
                  <a:txBody>
                    <a:bodyPr/>
                    <a:lstStyle/>
                    <a:p>
                      <a:pPr algn="ctr" fontAlgn="ctr"/>
                      <a:r>
                        <a:rPr lang="en-US" altLang="zh-CN" sz="1600" u="none" strike="noStrike">
                          <a:effectLst/>
                        </a:rPr>
                        <a:t>3</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编制半成品材料结转表</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成本会计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半成品材料结转表</a:t>
                      </a:r>
                      <a:endParaRPr lang="zh-CN" altLang="en-US" sz="1600" b="0" i="0" u="none" strike="noStrike">
                        <a:solidFill>
                          <a:srgbClr val="000000"/>
                        </a:solidFill>
                        <a:effectLst/>
                        <a:latin typeface="宋体"/>
                      </a:endParaRPr>
                    </a:p>
                  </a:txBody>
                  <a:tcPr marL="7954" marR="7954" marT="7954" marB="0" anchor="ctr"/>
                </a:tc>
              </a:tr>
              <a:tr h="495634">
                <a:tc>
                  <a:txBody>
                    <a:bodyPr/>
                    <a:lstStyle/>
                    <a:p>
                      <a:pPr algn="ctr" fontAlgn="ctr"/>
                      <a:r>
                        <a:rPr lang="en-US" altLang="zh-CN" sz="1600" u="none" strike="noStrike">
                          <a:effectLst/>
                        </a:rPr>
                        <a:t>4</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编制及审核记账凭证</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财务会计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en-US" altLang="zh-CN" sz="1600" u="none" strike="noStrike">
                          <a:effectLst/>
                        </a:rPr>
                        <a:t>1.</a:t>
                      </a:r>
                      <a:r>
                        <a:rPr lang="zh-CN" altLang="en-US" sz="1600" u="none" strike="noStrike">
                          <a:effectLst/>
                        </a:rPr>
                        <a:t>参见编制及审核记账凭证子流程；</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r>
              <a:tr h="385624">
                <a:tc>
                  <a:txBody>
                    <a:bodyPr/>
                    <a:lstStyle/>
                    <a:p>
                      <a:pPr algn="ctr" fontAlgn="ctr"/>
                      <a:r>
                        <a:rPr lang="en-US" altLang="zh-CN" sz="1600" u="none" strike="noStrike">
                          <a:effectLst/>
                        </a:rPr>
                        <a:t>5</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汇总产成品入库数量</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成本会计</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产成品人工结转表</a:t>
                      </a:r>
                      <a:endParaRPr lang="zh-CN" altLang="en-US" sz="1600" b="0" i="0" u="none" strike="noStrike">
                        <a:solidFill>
                          <a:srgbClr val="000000"/>
                        </a:solidFill>
                        <a:effectLst/>
                        <a:latin typeface="宋体"/>
                      </a:endParaRPr>
                    </a:p>
                  </a:txBody>
                  <a:tcPr marL="7954" marR="7954" marT="7954" marB="0" anchor="ctr"/>
                </a:tc>
              </a:tr>
              <a:tr h="349471">
                <a:tc>
                  <a:txBody>
                    <a:bodyPr/>
                    <a:lstStyle/>
                    <a:p>
                      <a:pPr algn="ctr" fontAlgn="ctr"/>
                      <a:r>
                        <a:rPr lang="en-US" altLang="zh-CN" sz="1600" u="none" strike="noStrike">
                          <a:effectLst/>
                        </a:rPr>
                        <a:t>6</a:t>
                      </a:r>
                      <a:endParaRPr lang="en-US" altLang="zh-CN"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编制材料出库汇总表</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dirty="0" smtClean="0">
                          <a:effectLst/>
                        </a:rPr>
                        <a:t>成本会计</a:t>
                      </a:r>
                      <a:endParaRPr lang="zh-CN" altLang="en-US" sz="1600" b="0" i="0" u="none" strike="noStrike" dirty="0">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r>
              <a:tr h="349471">
                <a:tc>
                  <a:txBody>
                    <a:bodyPr/>
                    <a:lstStyle/>
                    <a:p>
                      <a:pPr algn="ctr" fontAlgn="ctr"/>
                      <a:r>
                        <a:rPr lang="en-US" altLang="zh-CN" sz="1600" u="none" strike="noStrike" dirty="0" smtClean="0">
                          <a:effectLst/>
                        </a:rPr>
                        <a:t>7</a:t>
                      </a:r>
                      <a:r>
                        <a:rPr lang="zh-CN" altLang="en-US" sz="1600" u="none" strike="noStrike" dirty="0">
                          <a:effectLst/>
                        </a:rPr>
                        <a:t>　</a:t>
                      </a:r>
                      <a:endParaRPr lang="zh-CN" altLang="en-US" sz="1600" b="0" i="0" u="none" strike="noStrike" dirty="0">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编制产成品材料结转表</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成本会计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编制产成品材料结转表</a:t>
                      </a:r>
                      <a:endParaRPr lang="zh-CN" altLang="en-US" sz="1600" b="0" i="0" u="none" strike="noStrike">
                        <a:solidFill>
                          <a:srgbClr val="000000"/>
                        </a:solidFill>
                        <a:effectLst/>
                        <a:latin typeface="宋体"/>
                      </a:endParaRPr>
                    </a:p>
                  </a:txBody>
                  <a:tcPr marL="7954" marR="7954" marT="7954" marB="0" anchor="ctr"/>
                </a:tc>
              </a:tr>
              <a:tr h="495634">
                <a:tc>
                  <a:txBody>
                    <a:bodyPr/>
                    <a:lstStyle/>
                    <a:p>
                      <a:pPr algn="ctr" fontAlgn="ctr"/>
                      <a:r>
                        <a:rPr lang="en-US" altLang="zh-CN" sz="1600" u="none" strike="noStrike" dirty="0" smtClean="0">
                          <a:effectLst/>
                        </a:rPr>
                        <a:t>8</a:t>
                      </a:r>
                      <a:r>
                        <a:rPr lang="zh-CN" altLang="en-US" sz="1600" u="none" strike="noStrike" dirty="0">
                          <a:effectLst/>
                        </a:rPr>
                        <a:t>　</a:t>
                      </a:r>
                      <a:endParaRPr lang="zh-CN" altLang="en-US" sz="1600" b="0" i="0" u="none" strike="noStrike" dirty="0">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编制及审核记账凭证</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财务会计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en-US" altLang="zh-CN" sz="1600" u="none" strike="noStrike">
                          <a:effectLst/>
                        </a:rPr>
                        <a:t>1.</a:t>
                      </a:r>
                      <a:r>
                        <a:rPr lang="zh-CN" altLang="en-US" sz="1600" u="none" strike="noStrike">
                          <a:effectLst/>
                        </a:rPr>
                        <a:t>参见编制及审核记账凭证子流程；</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a:effectLst/>
                        </a:rPr>
                        <a:t>　</a:t>
                      </a:r>
                      <a:endParaRPr lang="zh-CN" altLang="en-US" sz="1600" b="0" i="0" u="none" strike="noStrike">
                        <a:solidFill>
                          <a:srgbClr val="000000"/>
                        </a:solidFill>
                        <a:effectLst/>
                        <a:latin typeface="宋体"/>
                      </a:endParaRPr>
                    </a:p>
                  </a:txBody>
                  <a:tcPr marL="7954" marR="7954" marT="7954" marB="0" anchor="ctr"/>
                </a:tc>
              </a:tr>
              <a:tr h="397675">
                <a:tc>
                  <a:txBody>
                    <a:bodyPr/>
                    <a:lstStyle/>
                    <a:p>
                      <a:pPr algn="ctr" fontAlgn="ctr"/>
                      <a:r>
                        <a:rPr lang="en-US" altLang="zh-CN" sz="1600" b="0" i="0" u="none" strike="noStrike" dirty="0" smtClean="0">
                          <a:solidFill>
                            <a:schemeClr val="dk1"/>
                          </a:solidFill>
                          <a:effectLst/>
                          <a:latin typeface="+mn-lt"/>
                        </a:rPr>
                        <a:t>9</a:t>
                      </a:r>
                      <a:endParaRPr lang="en-US" altLang="zh-CN" sz="1600" b="0" i="0" u="none" strike="noStrike" dirty="0">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登记账簿子流程理</a:t>
                      </a:r>
                      <a:endParaRPr lang="zh-CN" altLang="en-US" sz="1600" b="0" i="0" u="none" strike="noStrike">
                        <a:solidFill>
                          <a:srgbClr val="000000"/>
                        </a:solidFill>
                        <a:effectLst/>
                        <a:latin typeface="宋体"/>
                      </a:endParaRPr>
                    </a:p>
                  </a:txBody>
                  <a:tcPr marL="7954" marR="7954" marT="7954" marB="0" anchor="ctr"/>
                </a:tc>
                <a:tc>
                  <a:txBody>
                    <a:bodyPr/>
                    <a:lstStyle/>
                    <a:p>
                      <a:pPr algn="ctr" fontAlgn="ctr"/>
                      <a:r>
                        <a:rPr lang="zh-CN" altLang="en-US" sz="1600" u="none" strike="noStrike">
                          <a:effectLst/>
                        </a:rPr>
                        <a:t>财务会计</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en-US" altLang="zh-CN" sz="1600" u="none" strike="noStrike">
                          <a:effectLst/>
                        </a:rPr>
                        <a:t>1.</a:t>
                      </a:r>
                      <a:r>
                        <a:rPr lang="zh-CN" altLang="en-US" sz="1600" u="none" strike="noStrike">
                          <a:effectLst/>
                        </a:rPr>
                        <a:t>参见登记账簿子流程。</a:t>
                      </a:r>
                      <a:endParaRPr lang="zh-CN" altLang="en-US" sz="1600" b="0" i="0" u="none" strike="noStrike">
                        <a:solidFill>
                          <a:srgbClr val="000000"/>
                        </a:solidFill>
                        <a:effectLst/>
                        <a:latin typeface="宋体"/>
                      </a:endParaRPr>
                    </a:p>
                  </a:txBody>
                  <a:tcPr marL="7954" marR="7954" marT="7954" marB="0" anchor="ctr"/>
                </a:tc>
                <a:tc>
                  <a:txBody>
                    <a:bodyPr/>
                    <a:lstStyle/>
                    <a:p>
                      <a:pPr algn="l" fontAlgn="ctr"/>
                      <a:r>
                        <a:rPr lang="zh-CN" altLang="en-US" sz="1600" u="none" strike="noStrike" dirty="0">
                          <a:effectLst/>
                        </a:rPr>
                        <a:t>　</a:t>
                      </a:r>
                      <a:endParaRPr lang="zh-CN" altLang="en-US" sz="1600" b="0" i="0" u="none" strike="noStrike" dirty="0">
                        <a:solidFill>
                          <a:srgbClr val="000000"/>
                        </a:solidFill>
                        <a:effectLst/>
                        <a:latin typeface="宋体"/>
                      </a:endParaRPr>
                    </a:p>
                  </a:txBody>
                  <a:tcPr marL="7954" marR="7954" marT="7954" marB="0" anchor="ctr"/>
                </a:tc>
              </a:tr>
            </a:tbl>
          </a:graphicData>
        </a:graphic>
      </p:graphicFrame>
    </p:spTree>
    <p:extLst>
      <p:ext uri="{BB962C8B-B14F-4D97-AF65-F5344CB8AC3E}">
        <p14:creationId xmlns:p14="http://schemas.microsoft.com/office/powerpoint/2010/main" val="2938064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txBox="1">
            <a:spLocks noChangeArrowheads="1"/>
          </p:cNvSpPr>
          <p:nvPr/>
        </p:nvSpPr>
        <p:spPr bwMode="auto">
          <a:xfrm>
            <a:off x="2438400" y="196850"/>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VBSE</a:t>
            </a:r>
            <a:r>
              <a:rPr lang="zh-CN" altLang="en-US" sz="2800">
                <a:solidFill>
                  <a:srgbClr val="C00000"/>
                </a:solidFill>
                <a:latin typeface="微软雅黑" panose="020B0503020204020204" pitchFamily="34" charset="-122"/>
                <a:ea typeface="微软雅黑" panose="020B0503020204020204" pitchFamily="34" charset="-122"/>
              </a:rPr>
              <a:t>实训</a:t>
            </a: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产品成本计算分类</a:t>
            </a:r>
          </a:p>
        </p:txBody>
      </p:sp>
      <p:pic>
        <p:nvPicPr>
          <p:cNvPr id="1741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3326" y="4848226"/>
            <a:ext cx="9810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6"/>
          <p:cNvSpPr txBox="1">
            <a:spLocks noChangeArrowheads="1"/>
          </p:cNvSpPr>
          <p:nvPr/>
        </p:nvSpPr>
        <p:spPr bwMode="auto">
          <a:xfrm>
            <a:off x="1752600" y="887414"/>
            <a:ext cx="876300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lnSpc>
                <a:spcPct val="150000"/>
              </a:lnSpc>
              <a:spcBef>
                <a:spcPct val="0"/>
              </a:spcBef>
              <a:spcAft>
                <a:spcPct val="0"/>
              </a:spcAft>
              <a:buFont typeface="Wingdings" pitchFamily="2" charset="2"/>
              <a:buChar char="Ø"/>
              <a:defRPr/>
            </a:pPr>
            <a:r>
              <a:rPr lang="zh-CN" altLang="en-US" sz="2400" b="1" dirty="0">
                <a:solidFill>
                  <a:srgbClr val="000000"/>
                </a:solidFill>
                <a:latin typeface="微软雅黑" pitchFamily="34" charset="-122"/>
                <a:ea typeface="微软雅黑" pitchFamily="34" charset="-122"/>
              </a:rPr>
              <a:t>产品成本分类</a:t>
            </a:r>
            <a:endParaRPr lang="en-US" altLang="zh-CN" sz="2400" b="1" dirty="0">
              <a:solidFill>
                <a:srgbClr val="000000"/>
              </a:solidFill>
              <a:latin typeface="微软雅黑" pitchFamily="34" charset="-122"/>
              <a:ea typeface="微软雅黑" pitchFamily="34" charset="-122"/>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按照经济内容分类：外购材料、外购燃料、外购动力、职工薪酬、折旧费、税金、其他支出</a:t>
            </a:r>
            <a:endParaRPr lang="en-US" altLang="zh-CN" sz="2000" dirty="0">
              <a:solidFill>
                <a:srgbClr val="000000"/>
              </a:solidFill>
              <a:latin typeface="微软雅黑"/>
              <a:ea typeface="微软雅黑"/>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按照经济用途分类：直接材料、直接人工、制造费用</a:t>
            </a:r>
            <a:endParaRPr lang="en-US" altLang="zh-CN" sz="2000" dirty="0">
              <a:solidFill>
                <a:srgbClr val="000000"/>
              </a:solidFill>
              <a:latin typeface="微软雅黑"/>
              <a:ea typeface="微软雅黑"/>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按照计入成本对象的方式分类：直接成本、间接成本</a:t>
            </a:r>
            <a:endParaRPr lang="zh-CN" altLang="en-US" sz="2800" b="1" dirty="0">
              <a:solidFill>
                <a:srgbClr val="000000"/>
              </a:solidFill>
              <a:latin typeface="微软雅黑"/>
              <a:ea typeface="微软雅黑"/>
            </a:endParaRPr>
          </a:p>
        </p:txBody>
      </p:sp>
    </p:spTree>
    <p:extLst>
      <p:ext uri="{BB962C8B-B14F-4D97-AF65-F5344CB8AC3E}">
        <p14:creationId xmlns:p14="http://schemas.microsoft.com/office/powerpoint/2010/main" val="19445012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txBox="1">
            <a:spLocks noChangeArrowheads="1"/>
          </p:cNvSpPr>
          <p:nvPr/>
        </p:nvSpPr>
        <p:spPr bwMode="auto">
          <a:xfrm>
            <a:off x="2438400" y="196850"/>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VBSE</a:t>
            </a:r>
            <a:r>
              <a:rPr lang="zh-CN" altLang="en-US" sz="2800">
                <a:solidFill>
                  <a:srgbClr val="C00000"/>
                </a:solidFill>
                <a:latin typeface="微软雅黑" panose="020B0503020204020204" pitchFamily="34" charset="-122"/>
                <a:ea typeface="微软雅黑" panose="020B0503020204020204" pitchFamily="34" charset="-122"/>
              </a:rPr>
              <a:t>实训</a:t>
            </a: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产品成本计算要求</a:t>
            </a:r>
          </a:p>
        </p:txBody>
      </p:sp>
      <p:pic>
        <p:nvPicPr>
          <p:cNvPr id="1843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3326" y="4848226"/>
            <a:ext cx="9810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6"/>
          <p:cNvSpPr txBox="1">
            <a:spLocks noChangeArrowheads="1"/>
          </p:cNvSpPr>
          <p:nvPr/>
        </p:nvSpPr>
        <p:spPr bwMode="auto">
          <a:xfrm>
            <a:off x="1752600" y="887414"/>
            <a:ext cx="876300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lnSpc>
                <a:spcPct val="150000"/>
              </a:lnSpc>
              <a:spcBef>
                <a:spcPct val="0"/>
              </a:spcBef>
              <a:spcAft>
                <a:spcPct val="0"/>
              </a:spcAft>
              <a:buFont typeface="Wingdings" pitchFamily="2" charset="2"/>
              <a:buChar char="Ø"/>
              <a:defRPr/>
            </a:pPr>
            <a:r>
              <a:rPr lang="zh-CN" altLang="en-US" sz="2400" b="1" dirty="0">
                <a:solidFill>
                  <a:srgbClr val="000000"/>
                </a:solidFill>
                <a:latin typeface="微软雅黑" pitchFamily="34" charset="-122"/>
                <a:ea typeface="微软雅黑" pitchFamily="34" charset="-122"/>
              </a:rPr>
              <a:t>产品成本要求</a:t>
            </a:r>
            <a:endParaRPr lang="en-US" altLang="zh-CN" sz="2400" b="1" dirty="0">
              <a:solidFill>
                <a:srgbClr val="000000"/>
              </a:solidFill>
              <a:latin typeface="微软雅黑" pitchFamily="34" charset="-122"/>
              <a:ea typeface="微软雅黑" pitchFamily="34" charset="-122"/>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正确划分各会计期间成本的费用界限</a:t>
            </a:r>
            <a:endParaRPr lang="en-US" altLang="zh-CN" sz="2000" dirty="0">
              <a:solidFill>
                <a:srgbClr val="000000"/>
              </a:solidFill>
              <a:latin typeface="微软雅黑"/>
              <a:ea typeface="微软雅黑"/>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正确划分不同产品的费用界限</a:t>
            </a:r>
            <a:endParaRPr lang="en-US" altLang="zh-CN" sz="2000" dirty="0">
              <a:solidFill>
                <a:srgbClr val="000000"/>
              </a:solidFill>
              <a:latin typeface="微软雅黑"/>
              <a:ea typeface="微软雅黑"/>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正确划分完工产品和在产品的成本界限</a:t>
            </a:r>
            <a:endParaRPr lang="en-US" altLang="zh-CN" sz="2000" dirty="0">
              <a:solidFill>
                <a:srgbClr val="000000"/>
              </a:solidFill>
              <a:latin typeface="微软雅黑"/>
              <a:ea typeface="微软雅黑"/>
            </a:endParaRPr>
          </a:p>
          <a:p>
            <a:pPr eaLnBrk="1" fontAlgn="base" hangingPunct="1">
              <a:lnSpc>
                <a:spcPct val="300000"/>
              </a:lnSpc>
              <a:spcBef>
                <a:spcPct val="0"/>
              </a:spcBef>
              <a:spcAft>
                <a:spcPct val="0"/>
              </a:spcAft>
              <a:buFont typeface="Wingdings" pitchFamily="2" charset="2"/>
              <a:buChar char="Ø"/>
              <a:defRPr/>
            </a:pPr>
            <a:r>
              <a:rPr lang="zh-CN" altLang="en-US" sz="2000" dirty="0">
                <a:solidFill>
                  <a:srgbClr val="000000"/>
                </a:solidFill>
                <a:latin typeface="微软雅黑"/>
                <a:ea typeface="微软雅黑"/>
              </a:rPr>
              <a:t>正确划分应计入产品成本和不应计入产品成本的费用界限</a:t>
            </a:r>
            <a:endParaRPr lang="zh-CN" altLang="en-US" sz="2800" b="1" dirty="0">
              <a:solidFill>
                <a:srgbClr val="000000"/>
              </a:solidFill>
              <a:latin typeface="微软雅黑"/>
              <a:ea typeface="微软雅黑"/>
            </a:endParaRPr>
          </a:p>
        </p:txBody>
      </p:sp>
    </p:spTree>
    <p:extLst>
      <p:ext uri="{BB962C8B-B14F-4D97-AF65-F5344CB8AC3E}">
        <p14:creationId xmlns:p14="http://schemas.microsoft.com/office/powerpoint/2010/main" val="5676062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txBox="1">
            <a:spLocks noChangeArrowheads="1"/>
          </p:cNvSpPr>
          <p:nvPr/>
        </p:nvSpPr>
        <p:spPr bwMode="auto">
          <a:xfrm>
            <a:off x="2438400" y="196850"/>
            <a:ext cx="807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en-US" altLang="zh-CN" sz="2800">
                <a:solidFill>
                  <a:srgbClr val="C00000"/>
                </a:solidFill>
                <a:latin typeface="微软雅黑" panose="020B0503020204020204" pitchFamily="34" charset="-122"/>
                <a:ea typeface="微软雅黑" panose="020B0503020204020204" pitchFamily="34" charset="-122"/>
              </a:rPr>
              <a:t>VBSE</a:t>
            </a:r>
            <a:r>
              <a:rPr lang="zh-CN" altLang="en-US" sz="2800">
                <a:solidFill>
                  <a:srgbClr val="C00000"/>
                </a:solidFill>
                <a:latin typeface="微软雅黑" panose="020B0503020204020204" pitchFamily="34" charset="-122"/>
                <a:ea typeface="微软雅黑" panose="020B0503020204020204" pitchFamily="34" charset="-122"/>
              </a:rPr>
              <a:t>实训</a:t>
            </a:r>
            <a:r>
              <a:rPr lang="en-US" altLang="zh-CN" sz="2800">
                <a:solidFill>
                  <a:srgbClr val="C00000"/>
                </a:solidFill>
                <a:latin typeface="微软雅黑" panose="020B0503020204020204" pitchFamily="34" charset="-122"/>
                <a:ea typeface="微软雅黑" panose="020B0503020204020204" pitchFamily="34" charset="-122"/>
              </a:rPr>
              <a:t>—</a:t>
            </a:r>
            <a:r>
              <a:rPr lang="zh-CN" altLang="en-US" sz="2800">
                <a:solidFill>
                  <a:srgbClr val="C00000"/>
                </a:solidFill>
                <a:latin typeface="微软雅黑" panose="020B0503020204020204" pitchFamily="34" charset="-122"/>
                <a:ea typeface="微软雅黑" panose="020B0503020204020204" pitchFamily="34" charset="-122"/>
              </a:rPr>
              <a:t>产品成本计算方法</a:t>
            </a:r>
          </a:p>
        </p:txBody>
      </p:sp>
      <p:pic>
        <p:nvPicPr>
          <p:cNvPr id="1945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3326" y="4848226"/>
            <a:ext cx="98107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6"/>
          <p:cNvSpPr txBox="1">
            <a:spLocks noChangeArrowheads="1"/>
          </p:cNvSpPr>
          <p:nvPr/>
        </p:nvSpPr>
        <p:spPr bwMode="auto">
          <a:xfrm>
            <a:off x="1752600" y="887413"/>
            <a:ext cx="876300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lnSpc>
                <a:spcPct val="150000"/>
              </a:lnSpc>
              <a:spcBef>
                <a:spcPct val="0"/>
              </a:spcBef>
              <a:spcAft>
                <a:spcPct val="0"/>
              </a:spcAft>
              <a:buFont typeface="Wingdings" pitchFamily="2" charset="2"/>
              <a:buChar char="Ø"/>
              <a:defRPr/>
            </a:pPr>
            <a:r>
              <a:rPr lang="zh-CN" altLang="en-US" sz="2400" b="1" dirty="0">
                <a:solidFill>
                  <a:srgbClr val="000000"/>
                </a:solidFill>
                <a:latin typeface="微软雅黑" pitchFamily="34" charset="-122"/>
                <a:ea typeface="微软雅黑" pitchFamily="34" charset="-122"/>
              </a:rPr>
              <a:t>产品成本计算的品种法</a:t>
            </a:r>
            <a:endParaRPr lang="en-US" altLang="zh-CN" sz="2400" b="1" dirty="0">
              <a:solidFill>
                <a:srgbClr val="000000"/>
              </a:solidFill>
              <a:latin typeface="微软雅黑" pitchFamily="34" charset="-122"/>
              <a:ea typeface="微软雅黑" pitchFamily="34" charset="-122"/>
            </a:endParaRPr>
          </a:p>
          <a:p>
            <a:pPr marL="0" indent="0" eaLnBrk="1" fontAlgn="base" hangingPunct="1">
              <a:lnSpc>
                <a:spcPct val="150000"/>
              </a:lnSpc>
              <a:spcBef>
                <a:spcPct val="0"/>
              </a:spcBef>
              <a:spcAft>
                <a:spcPct val="0"/>
              </a:spcAft>
              <a:defRPr/>
            </a:pPr>
            <a:r>
              <a:rPr lang="zh-CN" altLang="en-US" sz="2000" dirty="0" smtClean="0">
                <a:solidFill>
                  <a:srgbClr val="000000"/>
                </a:solidFill>
                <a:latin typeface="微软雅黑"/>
                <a:ea typeface="微软雅黑"/>
              </a:rPr>
              <a:t>产品</a:t>
            </a:r>
            <a:r>
              <a:rPr lang="zh-CN" altLang="en-US" sz="2000" dirty="0">
                <a:solidFill>
                  <a:srgbClr val="000000"/>
                </a:solidFill>
                <a:latin typeface="微软雅黑"/>
                <a:ea typeface="微软雅黑"/>
              </a:rPr>
              <a:t>成本的品种法，是指以产品成本为计算对象，计算成本的一种方法</a:t>
            </a:r>
            <a:endParaRPr lang="en-US" altLang="zh-CN" sz="2000" dirty="0">
              <a:solidFill>
                <a:srgbClr val="000000"/>
              </a:solidFill>
              <a:latin typeface="微软雅黑"/>
              <a:ea typeface="微软雅黑"/>
            </a:endParaRPr>
          </a:p>
          <a:p>
            <a:pPr lvl="1" eaLnBrk="1" fontAlgn="base" hangingPunct="1">
              <a:lnSpc>
                <a:spcPct val="200000"/>
              </a:lnSpc>
              <a:spcBef>
                <a:spcPct val="0"/>
              </a:spcBef>
              <a:spcAft>
                <a:spcPct val="0"/>
              </a:spcAft>
              <a:buFont typeface="Wingdings" pitchFamily="2" charset="2"/>
              <a:buChar char="Ø"/>
              <a:defRPr/>
            </a:pPr>
            <a:endParaRPr lang="zh-CN" altLang="en-US" sz="2800" b="1" dirty="0">
              <a:solidFill>
                <a:srgbClr val="000000"/>
              </a:solidFill>
              <a:latin typeface="微软雅黑"/>
              <a:ea typeface="微软雅黑"/>
            </a:endParaRPr>
          </a:p>
        </p:txBody>
      </p:sp>
      <p:pic>
        <p:nvPicPr>
          <p:cNvPr id="194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7676" y="1973264"/>
            <a:ext cx="8831263" cy="397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72028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黑体"/>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409</Words>
  <Application>Microsoft Office PowerPoint</Application>
  <PresentationFormat>宽屏</PresentationFormat>
  <Paragraphs>84</Paragraphs>
  <Slides>8</Slides>
  <Notes>1</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8</vt:i4>
      </vt:variant>
    </vt:vector>
  </HeadingPairs>
  <TitlesOfParts>
    <vt:vector size="18" baseType="lpstr">
      <vt:lpstr>黑体</vt:lpstr>
      <vt:lpstr>宋体</vt:lpstr>
      <vt:lpstr>微软雅黑</vt:lpstr>
      <vt:lpstr>Arial</vt:lpstr>
      <vt:lpstr>Calibri</vt:lpstr>
      <vt:lpstr>Calibri Light</vt:lpstr>
      <vt:lpstr>Wingdings</vt:lpstr>
      <vt:lpstr>Office 主题</vt:lpstr>
      <vt:lpstr>8_Office 主题</vt:lpstr>
      <vt:lpstr>6_Office 主题</vt:lpstr>
      <vt:lpstr>PowerPoint 演示文稿</vt:lpstr>
      <vt:lpstr>PowerPoint 演示文稿</vt:lpstr>
      <vt:lpstr>PowerPoint 演示文稿</vt:lpstr>
      <vt:lpstr>生产成本结转——直接材料</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1</cp:revision>
  <dcterms:created xsi:type="dcterms:W3CDTF">2015-11-04T06:59:01Z</dcterms:created>
  <dcterms:modified xsi:type="dcterms:W3CDTF">2015-11-04T07:01:16Z</dcterms:modified>
</cp:coreProperties>
</file>