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4" r:id="rId3"/>
    <p:sldId id="257" r:id="rId4"/>
    <p:sldId id="258" r:id="rId5"/>
    <p:sldId id="259" r:id="rId6"/>
    <p:sldId id="260" r:id="rId7"/>
    <p:sldId id="278" r:id="rId8"/>
    <p:sldId id="276" r:id="rId9"/>
    <p:sldId id="275" r:id="rId10"/>
    <p:sldId id="262" r:id="rId11"/>
    <p:sldId id="277" r:id="rId12"/>
    <p:sldId id="261" r:id="rId13"/>
    <p:sldId id="263" r:id="rId14"/>
    <p:sldId id="264" r:id="rId15"/>
    <p:sldId id="267" r:id="rId16"/>
    <p:sldId id="272" r:id="rId17"/>
    <p:sldId id="266" r:id="rId18"/>
    <p:sldId id="270" r:id="rId19"/>
    <p:sldId id="271" r:id="rId20"/>
    <p:sldId id="273" r:id="rId21"/>
    <p:sldId id="268" r:id="rId22"/>
    <p:sldId id="26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0C9CB9-6813-4A4E-987B-90738EAF2EA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19DB05C-7C8E-4220-93CB-E7E25E941E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7B2931E-A787-4CEC-A8C2-6B3885B5C0C7}"/>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id="{020702AF-7622-4293-9F43-EC40E3E5A9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072DBC7-F2FF-4DFE-AAD8-398BD19E0538}"/>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2201678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86412B-C66E-4BCC-B71F-EF567E294CB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936FFAF-DAF2-447B-8A88-F572FA2C70D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DD8FDCA-FE96-4FFA-B046-BF07150E8F62}"/>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id="{FBEEBA97-D292-46E3-BF4A-AB6EFAFFEC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8DD59AC-C6FA-45D4-8864-6E4030E654BB}"/>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1118879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33E4B25-366A-443E-811B-D1C65D3D630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53843DA-0CF7-454C-A895-A8CC3456FAE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983D00-0252-4DD8-A1B6-55F79871CB96}"/>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id="{61F61CBF-968C-424F-ADBB-C8EA6C47C0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90FE05B-E5D8-4AEF-862E-B46E959671E7}"/>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23400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50A2F0-6C98-42D3-A6CF-C26B82FF5EF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EA3BA1D-731D-4872-90C9-0821608B3EF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9828421-5304-467C-BE83-9839AAC324F9}"/>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id="{5D166DA6-548E-4C91-8BDB-0774C9035AD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2347D3A-2029-48DD-A258-076D730B863F}"/>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1110533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6FFBDE-BE09-47ED-A2B7-38A6366E1F1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CA88DBA-BDCD-473C-9EAD-5FB93FAD88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78E4940-062E-48CB-B071-BDF8F99276B3}"/>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id="{4B08CF0C-E197-4F49-8E8A-C941057F5A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32DBB7A-EC11-4892-AB17-5D0C6045E6DF}"/>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3314704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80B1BE-C8DB-4425-99FE-89F1981883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DED970A-F984-4FE7-9151-5CAEF30318D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05E5C6D-D6B5-4FD8-92CF-8E5D4F169F9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363C67E4-A796-47DC-BF65-34F83A73334F}"/>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6" name="页脚占位符 5">
            <a:extLst>
              <a:ext uri="{FF2B5EF4-FFF2-40B4-BE49-F238E27FC236}">
                <a16:creationId xmlns:a16="http://schemas.microsoft.com/office/drawing/2014/main" id="{C56937E0-9E94-4B92-9B7F-89F8ECF39B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8A35BE8-9F9D-4008-B70D-555839220B64}"/>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2593158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4DD374-6AF3-4A38-9991-00850D1B30E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B08521A-8CED-4368-9319-9E4420A7D3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D35E922-7EC4-4BAC-8ED2-2FD88C88901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3A22AD8-78F3-4FFD-A9D0-7E2E3F8B42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5B7F0DD-043C-4735-8FD3-C00440474DB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9C6A12D-C9AB-4552-A7CF-BA0AEA0F463E}"/>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8" name="页脚占位符 7">
            <a:extLst>
              <a:ext uri="{FF2B5EF4-FFF2-40B4-BE49-F238E27FC236}">
                <a16:creationId xmlns:a16="http://schemas.microsoft.com/office/drawing/2014/main" id="{946B51EC-2F20-4CD3-BA4E-C63B0C6104D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5F44978-84C1-4865-9807-DF6CFC899AAF}"/>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2404557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DA94F4-E219-4FB8-8B5A-DA72F537B7A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D5CDBEC-8BCC-46FF-84C8-00A065D5351B}"/>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4" name="页脚占位符 3">
            <a:extLst>
              <a:ext uri="{FF2B5EF4-FFF2-40B4-BE49-F238E27FC236}">
                <a16:creationId xmlns:a16="http://schemas.microsoft.com/office/drawing/2014/main" id="{8E1D98F3-8CB8-46F8-A464-A2E61288D35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6ABF2A8-D07F-4E6A-986B-DBC2B2C17126}"/>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4092330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5DB58A4-ED0E-487C-988E-4D0BEE9D06B6}"/>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3" name="页脚占位符 2">
            <a:extLst>
              <a:ext uri="{FF2B5EF4-FFF2-40B4-BE49-F238E27FC236}">
                <a16:creationId xmlns:a16="http://schemas.microsoft.com/office/drawing/2014/main" id="{043E11A5-BE36-4FFF-9924-E55DFC3ABE3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9F68EE4-8E4D-426B-B60F-C7ABEBD52968}"/>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59980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06AAE8-4531-44E3-8A18-533CE1F9F7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F4CB848-5A8D-4CC9-943A-5F614F3147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913F052-EB58-4F5F-9786-616792601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65D95DE-48FB-4DF4-ABCF-B6F6BC167DAD}"/>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6" name="页脚占位符 5">
            <a:extLst>
              <a:ext uri="{FF2B5EF4-FFF2-40B4-BE49-F238E27FC236}">
                <a16:creationId xmlns:a16="http://schemas.microsoft.com/office/drawing/2014/main" id="{B2F300FC-36F0-4216-8C3D-DB94C43F6DB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B858A25-4CDA-4854-91BF-19B168C1C6D0}"/>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3657445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64F3CC-CCE6-439A-9371-72578E96D34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B4F103A-E516-4C1B-8E15-FA03C7BF17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5D1A73C-E423-452E-B08D-4F589225D3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C8D43BE-1EA3-47CD-97DC-C7260923F531}"/>
              </a:ext>
            </a:extLst>
          </p:cNvPr>
          <p:cNvSpPr>
            <a:spLocks noGrp="1"/>
          </p:cNvSpPr>
          <p:nvPr>
            <p:ph type="dt" sz="half" idx="10"/>
          </p:nvPr>
        </p:nvSpPr>
        <p:spPr/>
        <p:txBody>
          <a:bodyPr/>
          <a:lstStyle/>
          <a:p>
            <a:fld id="{E0C6F971-0355-4CBB-8F9A-C9EFC2A9AABE}" type="datetimeFigureOut">
              <a:rPr lang="zh-CN" altLang="en-US" smtClean="0"/>
              <a:t>2020/9/29</a:t>
            </a:fld>
            <a:endParaRPr lang="zh-CN" altLang="en-US"/>
          </a:p>
        </p:txBody>
      </p:sp>
      <p:sp>
        <p:nvSpPr>
          <p:cNvPr id="6" name="页脚占位符 5">
            <a:extLst>
              <a:ext uri="{FF2B5EF4-FFF2-40B4-BE49-F238E27FC236}">
                <a16:creationId xmlns:a16="http://schemas.microsoft.com/office/drawing/2014/main" id="{C69C50C0-2CD9-4354-BBBF-0732F1BE2CA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7211857-79D3-45D6-AE93-A0E528ED7F9E}"/>
              </a:ext>
            </a:extLst>
          </p:cNvPr>
          <p:cNvSpPr>
            <a:spLocks noGrp="1"/>
          </p:cNvSpPr>
          <p:nvPr>
            <p:ph type="sldNum" sz="quarter" idx="12"/>
          </p:nvPr>
        </p:nvSpPr>
        <p:spPr/>
        <p:txBody>
          <a:body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33205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D7AF647-F76A-41B7-93DE-031C7B782C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C87E7E8-C101-4776-A492-97B62597DF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A902777-9948-4D3E-97AD-27B9E7BF62F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C6F971-0355-4CBB-8F9A-C9EFC2A9AABE}"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id="{CC9CED26-FB36-40D2-BC8F-A4B15D666A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DA4BB09-08EC-411F-9E97-DCE82C687C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16A1D2-F5DD-45E0-9EC4-4BB9CC807493}" type="slidenum">
              <a:rPr lang="zh-CN" altLang="en-US" smtClean="0"/>
              <a:t>‹#›</a:t>
            </a:fld>
            <a:endParaRPr lang="zh-CN" altLang="en-US"/>
          </a:p>
        </p:txBody>
      </p:sp>
    </p:spTree>
    <p:extLst>
      <p:ext uri="{BB962C8B-B14F-4D97-AF65-F5344CB8AC3E}">
        <p14:creationId xmlns:p14="http://schemas.microsoft.com/office/powerpoint/2010/main" val="25267875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http://www.100ec.cn/zt/world/" TargetMode="Externa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144A7E-71A3-4A8F-A648-9F7C369A76ED}"/>
              </a:ext>
            </a:extLst>
          </p:cNvPr>
          <p:cNvPicPr>
            <a:picLocks noChangeAspect="1"/>
          </p:cNvPicPr>
          <p:nvPr/>
        </p:nvPicPr>
        <p:blipFill rotWithShape="1">
          <a:blip r:embed="rId2"/>
          <a:srcRect l="9875" r="14188"/>
          <a:stretch/>
        </p:blipFill>
        <p:spPr>
          <a:xfrm>
            <a:off x="6355442" y="10"/>
            <a:ext cx="5836558" cy="5130404"/>
          </a:xfrm>
          <a:custGeom>
            <a:avLst/>
            <a:gdLst/>
            <a:ahLst/>
            <a:cxnLst/>
            <a:rect l="l" t="t" r="r" b="b"/>
            <a:pathLst>
              <a:path w="5836558" h="5130414">
                <a:moveTo>
                  <a:pt x="2376055" y="0"/>
                </a:moveTo>
                <a:lnTo>
                  <a:pt x="5836558" y="0"/>
                </a:lnTo>
                <a:lnTo>
                  <a:pt x="5836558" y="5130414"/>
                </a:lnTo>
                <a:lnTo>
                  <a:pt x="0" y="5130414"/>
                </a:lnTo>
                <a:close/>
              </a:path>
            </a:pathLst>
          </a:custGeom>
        </p:spPr>
      </p:pic>
      <p:sp>
        <p:nvSpPr>
          <p:cNvPr id="3" name="副标题 2">
            <a:extLst>
              <a:ext uri="{FF2B5EF4-FFF2-40B4-BE49-F238E27FC236}">
                <a16:creationId xmlns:a16="http://schemas.microsoft.com/office/drawing/2014/main" id="{91BDBF01-22F8-4195-98EA-98A69F6A1294}"/>
              </a:ext>
            </a:extLst>
          </p:cNvPr>
          <p:cNvSpPr>
            <a:spLocks noGrp="1"/>
          </p:cNvSpPr>
          <p:nvPr>
            <p:ph type="subTitle" idx="1"/>
          </p:nvPr>
        </p:nvSpPr>
        <p:spPr>
          <a:xfrm>
            <a:off x="841248" y="3194857"/>
            <a:ext cx="5808448" cy="911117"/>
          </a:xfrm>
        </p:spPr>
        <p:txBody>
          <a:bodyPr>
            <a:normAutofit/>
          </a:bodyPr>
          <a:lstStyle/>
          <a:p>
            <a:pPr algn="l"/>
            <a:endParaRPr lang="zh-CN" altLang="en-US" sz="2000" dirty="0"/>
          </a:p>
        </p:txBody>
      </p:sp>
      <p:sp>
        <p:nvSpPr>
          <p:cNvPr id="2" name="标题 1">
            <a:extLst>
              <a:ext uri="{FF2B5EF4-FFF2-40B4-BE49-F238E27FC236}">
                <a16:creationId xmlns:a16="http://schemas.microsoft.com/office/drawing/2014/main" id="{08377663-CCDB-4B45-B400-346BA3EE3832}"/>
              </a:ext>
            </a:extLst>
          </p:cNvPr>
          <p:cNvSpPr>
            <a:spLocks noGrp="1"/>
          </p:cNvSpPr>
          <p:nvPr>
            <p:ph type="ctrTitle"/>
          </p:nvPr>
        </p:nvSpPr>
        <p:spPr>
          <a:xfrm>
            <a:off x="841248" y="797442"/>
            <a:ext cx="6270964" cy="2390459"/>
          </a:xfrm>
        </p:spPr>
        <p:txBody>
          <a:bodyPr>
            <a:normAutofit/>
          </a:bodyPr>
          <a:lstStyle/>
          <a:p>
            <a:pPr algn="l"/>
            <a:r>
              <a:rPr lang="en-US" altLang="zh-CN" sz="5400" dirty="0"/>
              <a:t>1.1</a:t>
            </a:r>
            <a:r>
              <a:rPr lang="zh-CN" altLang="en-US" sz="5400" dirty="0"/>
              <a:t>众筹概述</a:t>
            </a:r>
          </a:p>
        </p:txBody>
      </p:sp>
      <p:sp>
        <p:nvSpPr>
          <p:cNvPr id="9" name="Freeform: Shape 8">
            <a:extLst>
              <a:ext uri="{FF2B5EF4-FFF2-40B4-BE49-F238E27FC236}">
                <a16:creationId xmlns:a16="http://schemas.microsoft.com/office/drawing/2014/main" id="{5EB73228-F09B-409F-9EC1-7E853C4F5B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1840" y="5292509"/>
            <a:ext cx="6610160" cy="1565491"/>
          </a:xfrm>
          <a:custGeom>
            <a:avLst/>
            <a:gdLst>
              <a:gd name="connsiteX0" fmla="*/ 1186806 w 6610160"/>
              <a:gd name="connsiteY0" fmla="*/ 0 h 1565491"/>
              <a:gd name="connsiteX1" fmla="*/ 1692132 w 6610160"/>
              <a:gd name="connsiteY1" fmla="*/ 0 h 1565491"/>
              <a:gd name="connsiteX2" fmla="*/ 6104834 w 6610160"/>
              <a:gd name="connsiteY2" fmla="*/ 0 h 1565491"/>
              <a:gd name="connsiteX3" fmla="*/ 6610160 w 6610160"/>
              <a:gd name="connsiteY3" fmla="*/ 0 h 1565491"/>
              <a:gd name="connsiteX4" fmla="*/ 6610160 w 6610160"/>
              <a:gd name="connsiteY4" fmla="*/ 1565491 h 1565491"/>
              <a:gd name="connsiteX5" fmla="*/ 0 w 6610160"/>
              <a:gd name="connsiteY5" fmla="*/ 1565491 h 1565491"/>
              <a:gd name="connsiteX6" fmla="*/ 724290 w 6610160"/>
              <a:gd name="connsiteY6" fmla="*/ 1591 h 1565491"/>
              <a:gd name="connsiteX7" fmla="*/ 1186070 w 6610160"/>
              <a:gd name="connsiteY7" fmla="*/ 1591 h 156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10160" h="1565491">
                <a:moveTo>
                  <a:pt x="1186806" y="0"/>
                </a:moveTo>
                <a:lnTo>
                  <a:pt x="1692132" y="0"/>
                </a:lnTo>
                <a:lnTo>
                  <a:pt x="6104834" y="0"/>
                </a:lnTo>
                <a:lnTo>
                  <a:pt x="6610160" y="0"/>
                </a:lnTo>
                <a:lnTo>
                  <a:pt x="6610160" y="1565491"/>
                </a:lnTo>
                <a:lnTo>
                  <a:pt x="0" y="1565491"/>
                </a:lnTo>
                <a:lnTo>
                  <a:pt x="724290" y="1591"/>
                </a:lnTo>
                <a:lnTo>
                  <a:pt x="1186070" y="159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Freeform: Shape 10">
            <a:extLst>
              <a:ext uri="{FF2B5EF4-FFF2-40B4-BE49-F238E27FC236}">
                <a16:creationId xmlns:a16="http://schemas.microsoft.com/office/drawing/2014/main" id="{3150A4AE-7BE7-480D-BD8C-3951E64799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92510"/>
            <a:ext cx="6144370" cy="1565491"/>
          </a:xfrm>
          <a:custGeom>
            <a:avLst/>
            <a:gdLst>
              <a:gd name="connsiteX0" fmla="*/ 0 w 6144370"/>
              <a:gd name="connsiteY0" fmla="*/ 0 h 1565491"/>
              <a:gd name="connsiteX1" fmla="*/ 6144370 w 6144370"/>
              <a:gd name="connsiteY1" fmla="*/ 0 h 1565491"/>
              <a:gd name="connsiteX2" fmla="*/ 5419344 w 6144370"/>
              <a:gd name="connsiteY2" fmla="*/ 1565491 h 1565491"/>
              <a:gd name="connsiteX3" fmla="*/ 0 w 6144370"/>
              <a:gd name="connsiteY3" fmla="*/ 1565491 h 1565491"/>
            </a:gdLst>
            <a:ahLst/>
            <a:cxnLst>
              <a:cxn ang="0">
                <a:pos x="connsiteX0" y="connsiteY0"/>
              </a:cxn>
              <a:cxn ang="0">
                <a:pos x="connsiteX1" y="connsiteY1"/>
              </a:cxn>
              <a:cxn ang="0">
                <a:pos x="connsiteX2" y="connsiteY2"/>
              </a:cxn>
              <a:cxn ang="0">
                <a:pos x="connsiteX3" y="connsiteY3"/>
              </a:cxn>
            </a:cxnLst>
            <a:rect l="l" t="t" r="r" b="b"/>
            <a:pathLst>
              <a:path w="6144370" h="1565491">
                <a:moveTo>
                  <a:pt x="0" y="0"/>
                </a:moveTo>
                <a:lnTo>
                  <a:pt x="6144370" y="0"/>
                </a:lnTo>
                <a:lnTo>
                  <a:pt x="5419344" y="1565491"/>
                </a:lnTo>
                <a:lnTo>
                  <a:pt x="0" y="1565491"/>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414947175"/>
      </p:ext>
    </p:extLst>
  </p:cSld>
  <p:clrMapOvr>
    <a:masterClrMapping/>
  </p:clrMapOvr>
  <mc:AlternateContent xmlns:mc="http://schemas.openxmlformats.org/markup-compatibility/2006" xmlns:p14="http://schemas.microsoft.com/office/powerpoint/2010/main">
    <mc:Choice Requires="p14">
      <p:transition spd="slow" p14:dur="2000" advTm="6633"/>
    </mc:Choice>
    <mc:Fallback xmlns="">
      <p:transition spd="slow" advTm="663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07D38F7-A27A-42AD-BB3C-AEF2F9FED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5024F462-7353-4399-B5B7-C068FEB6DE0E}"/>
              </a:ext>
            </a:extLst>
          </p:cNvPr>
          <p:cNvSpPr>
            <a:spLocks noGrp="1"/>
          </p:cNvSpPr>
          <p:nvPr>
            <p:ph type="title"/>
          </p:nvPr>
        </p:nvSpPr>
        <p:spPr>
          <a:xfrm>
            <a:off x="5473362" y="763537"/>
            <a:ext cx="5847781" cy="1046671"/>
          </a:xfrm>
        </p:spPr>
        <p:txBody>
          <a:bodyPr>
            <a:normAutofit/>
          </a:bodyPr>
          <a:lstStyle/>
          <a:p>
            <a:r>
              <a:rPr lang="en-US" altLang="zh-CN" sz="2800" dirty="0"/>
              <a:t>ArtistShare</a:t>
            </a:r>
            <a:endParaRPr lang="zh-CN" altLang="en-US" sz="2800" dirty="0"/>
          </a:p>
        </p:txBody>
      </p:sp>
      <p:sp>
        <p:nvSpPr>
          <p:cNvPr id="12" name="Rectangle 11">
            <a:extLst>
              <a:ext uri="{FF2B5EF4-FFF2-40B4-BE49-F238E27FC236}">
                <a16:creationId xmlns:a16="http://schemas.microsoft.com/office/drawing/2014/main" id="{97B03642-7722-4B15-897F-76918F86B8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39937"/>
            <a:ext cx="4525605" cy="577812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068EAC2-2623-4156-A990-D776FF9BF4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9937"/>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4" name="图片 3">
            <a:extLst>
              <a:ext uri="{FF2B5EF4-FFF2-40B4-BE49-F238E27FC236}">
                <a16:creationId xmlns:a16="http://schemas.microsoft.com/office/drawing/2014/main" id="{1B938968-3C82-45FF-BFD6-31EF72B33B91}"/>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325030" y="832283"/>
            <a:ext cx="3875545" cy="2490038"/>
          </a:xfrm>
          <a:prstGeom prst="rect">
            <a:avLst/>
          </a:prstGeom>
          <a:noFill/>
        </p:spPr>
      </p:pic>
      <p:pic>
        <p:nvPicPr>
          <p:cNvPr id="5" name="图片 4">
            <a:extLst>
              <a:ext uri="{FF2B5EF4-FFF2-40B4-BE49-F238E27FC236}">
                <a16:creationId xmlns:a16="http://schemas.microsoft.com/office/drawing/2014/main" id="{0A2A8298-305A-4825-9A90-D3A5AFC3865D}"/>
              </a:ext>
            </a:extLst>
          </p:cNvPr>
          <p:cNvPicPr>
            <a:picLocks noChangeAspect="1"/>
          </p:cNvPicPr>
          <p:nvPr/>
        </p:nvPicPr>
        <p:blipFill>
          <a:blip r:embed="rId3"/>
          <a:stretch>
            <a:fillRect/>
          </a:stretch>
        </p:blipFill>
        <p:spPr>
          <a:xfrm>
            <a:off x="317159" y="4075401"/>
            <a:ext cx="3891290" cy="1410592"/>
          </a:xfrm>
          <a:prstGeom prst="rect">
            <a:avLst/>
          </a:prstGeom>
        </p:spPr>
      </p:pic>
      <p:sp>
        <p:nvSpPr>
          <p:cNvPr id="3" name="内容占位符 2">
            <a:extLst>
              <a:ext uri="{FF2B5EF4-FFF2-40B4-BE49-F238E27FC236}">
                <a16:creationId xmlns:a16="http://schemas.microsoft.com/office/drawing/2014/main" id="{3FCA8B3A-01FC-48C7-9341-701CB660D753}"/>
              </a:ext>
            </a:extLst>
          </p:cNvPr>
          <p:cNvSpPr>
            <a:spLocks noGrp="1"/>
          </p:cNvSpPr>
          <p:nvPr>
            <p:ph idx="1"/>
          </p:nvPr>
        </p:nvSpPr>
        <p:spPr>
          <a:xfrm>
            <a:off x="5350879" y="1993692"/>
            <a:ext cx="6516091" cy="3893395"/>
          </a:xfrm>
        </p:spPr>
        <p:txBody>
          <a:bodyPr anchor="ctr">
            <a:normAutofit lnSpcReduction="10000"/>
          </a:bodyPr>
          <a:lstStyle/>
          <a:p>
            <a:pPr marL="0" indent="0">
              <a:lnSpc>
                <a:spcPct val="150000"/>
              </a:lnSpc>
              <a:buNone/>
            </a:pPr>
            <a:r>
              <a:rPr lang="en-US" altLang="zh-CN" sz="1800" dirty="0">
                <a:latin typeface="仿宋" panose="02010609060101010101" pitchFamily="49" charset="-122"/>
                <a:ea typeface="仿宋" panose="02010609060101010101" pitchFamily="49" charset="-122"/>
              </a:rPr>
              <a:t>    2003</a:t>
            </a:r>
            <a:r>
              <a:rPr lang="zh-CN" altLang="zh-CN" sz="1800" dirty="0">
                <a:latin typeface="仿宋" panose="02010609060101010101" pitchFamily="49" charset="-122"/>
                <a:ea typeface="仿宋" panose="02010609060101010101" pitchFamily="49" charset="-122"/>
              </a:rPr>
              <a:t>年，</a:t>
            </a:r>
            <a:r>
              <a:rPr lang="en-US" altLang="zh-CN" sz="1800" dirty="0">
                <a:latin typeface="仿宋" panose="02010609060101010101" pitchFamily="49" charset="-122"/>
                <a:ea typeface="仿宋" panose="02010609060101010101" pitchFamily="49" charset="-122"/>
              </a:rPr>
              <a:t>ArtistShare</a:t>
            </a:r>
            <a:r>
              <a:rPr lang="zh-CN" altLang="zh-CN" sz="1800" dirty="0">
                <a:latin typeface="仿宋" panose="02010609060101010101" pitchFamily="49" charset="-122"/>
                <a:ea typeface="仿宋" panose="02010609060101010101" pitchFamily="49" charset="-122"/>
              </a:rPr>
              <a:t>在</a:t>
            </a:r>
            <a:r>
              <a:rPr lang="en-US" altLang="zh-CN" sz="1800" dirty="0" err="1">
                <a:latin typeface="仿宋" panose="02010609060101010101" pitchFamily="49" charset="-122"/>
                <a:ea typeface="仿宋" panose="02010609060101010101" pitchFamily="49" charset="-122"/>
                <a:hlinkClick r:id="rId4"/>
              </a:rPr>
              <a:t>美国</a:t>
            </a:r>
            <a:r>
              <a:rPr lang="zh-CN" altLang="zh-CN" sz="1800" dirty="0">
                <a:latin typeface="仿宋" panose="02010609060101010101" pitchFamily="49" charset="-122"/>
                <a:ea typeface="仿宋" panose="02010609060101010101" pitchFamily="49" charset="-122"/>
              </a:rPr>
              <a:t>成立，自此拉开了众筹行业的序幕，平台创始人为</a:t>
            </a:r>
            <a:r>
              <a:rPr lang="en-US" altLang="zh-CN" sz="1800" dirty="0">
                <a:latin typeface="仿宋" panose="02010609060101010101" pitchFamily="49" charset="-122"/>
                <a:ea typeface="仿宋" panose="02010609060101010101" pitchFamily="49" charset="-122"/>
              </a:rPr>
              <a:t>Brian </a:t>
            </a:r>
            <a:r>
              <a:rPr lang="en-US" altLang="zh-CN" sz="1800" dirty="0" err="1">
                <a:latin typeface="仿宋" panose="02010609060101010101" pitchFamily="49" charset="-122"/>
                <a:ea typeface="仿宋" panose="02010609060101010101" pitchFamily="49" charset="-122"/>
              </a:rPr>
              <a:t>Camelio</a:t>
            </a:r>
            <a:r>
              <a:rPr lang="zh-CN" altLang="zh-CN" sz="1800" dirty="0">
                <a:latin typeface="仿宋" panose="02010609060101010101" pitchFamily="49" charset="-122"/>
                <a:ea typeface="仿宋" panose="02010609060101010101" pitchFamily="49" charset="-122"/>
              </a:rPr>
              <a:t>，被人们称为</a:t>
            </a:r>
            <a:r>
              <a:rPr lang="en-US" altLang="zh-CN" sz="1800" dirty="0">
                <a:latin typeface="仿宋" panose="02010609060101010101" pitchFamily="49" charset="-122"/>
                <a:ea typeface="仿宋" panose="02010609060101010101" pitchFamily="49" charset="-122"/>
              </a:rPr>
              <a:t>“</a:t>
            </a:r>
            <a:r>
              <a:rPr lang="zh-CN" altLang="zh-CN" sz="1800" dirty="0">
                <a:latin typeface="仿宋" panose="02010609060101010101" pitchFamily="49" charset="-122"/>
                <a:ea typeface="仿宋" panose="02010609060101010101" pitchFamily="49" charset="-122"/>
              </a:rPr>
              <a:t>音乐众筹之父</a:t>
            </a:r>
            <a:r>
              <a:rPr lang="en-US" altLang="zh-CN" sz="1800" dirty="0">
                <a:latin typeface="仿宋" panose="02010609060101010101" pitchFamily="49" charset="-122"/>
                <a:ea typeface="仿宋" panose="02010609060101010101" pitchFamily="49" charset="-122"/>
              </a:rPr>
              <a:t>”</a:t>
            </a:r>
            <a:r>
              <a:rPr lang="zh-CN" altLang="zh-CN" sz="1800" dirty="0">
                <a:latin typeface="仿宋" panose="02010609060101010101" pitchFamily="49" charset="-122"/>
                <a:ea typeface="仿宋" panose="02010609060101010101" pitchFamily="49" charset="-122"/>
              </a:rPr>
              <a:t>、</a:t>
            </a:r>
            <a:r>
              <a:rPr lang="en-US" altLang="zh-CN" sz="1800" dirty="0">
                <a:latin typeface="仿宋" panose="02010609060101010101" pitchFamily="49" charset="-122"/>
                <a:ea typeface="仿宋" panose="02010609060101010101" pitchFamily="49" charset="-122"/>
              </a:rPr>
              <a:t>“</a:t>
            </a:r>
            <a:r>
              <a:rPr lang="zh-CN" altLang="zh-CN" sz="1800" dirty="0">
                <a:latin typeface="仿宋" panose="02010609060101010101" pitchFamily="49" charset="-122"/>
                <a:ea typeface="仿宋" panose="02010609060101010101" pitchFamily="49" charset="-122"/>
              </a:rPr>
              <a:t>众筹金融的先驱者</a:t>
            </a:r>
            <a:r>
              <a:rPr lang="en-US" altLang="zh-CN" sz="1800" dirty="0">
                <a:latin typeface="仿宋" panose="02010609060101010101" pitchFamily="49" charset="-122"/>
                <a:ea typeface="仿宋" panose="02010609060101010101" pitchFamily="49" charset="-122"/>
              </a:rPr>
              <a:t>”</a:t>
            </a:r>
            <a:r>
              <a:rPr lang="zh-CN" altLang="zh-CN" sz="1800" dirty="0">
                <a:latin typeface="仿宋" panose="02010609060101010101" pitchFamily="49" charset="-122"/>
                <a:ea typeface="仿宋" panose="02010609060101010101" pitchFamily="49" charset="-122"/>
              </a:rPr>
              <a:t>。</a:t>
            </a:r>
            <a:endParaRPr lang="en-US" altLang="zh-CN" sz="1800" dirty="0">
              <a:latin typeface="仿宋" panose="02010609060101010101" pitchFamily="49" charset="-122"/>
              <a:ea typeface="仿宋" panose="02010609060101010101" pitchFamily="49" charset="-122"/>
            </a:endParaRPr>
          </a:p>
          <a:p>
            <a:pPr marL="0" indent="0">
              <a:lnSpc>
                <a:spcPct val="150000"/>
              </a:lnSpc>
              <a:buNone/>
            </a:pPr>
            <a:r>
              <a:rPr lang="zh-CN" altLang="en-US" sz="1800" dirty="0">
                <a:latin typeface="仿宋" panose="02010609060101010101" pitchFamily="49" charset="-122"/>
                <a:ea typeface="仿宋" panose="02010609060101010101" pitchFamily="49" charset="-122"/>
              </a:rPr>
              <a:t>    平</a:t>
            </a:r>
            <a:r>
              <a:rPr lang="zh-CN" altLang="zh-CN" sz="1800" dirty="0">
                <a:latin typeface="仿宋" panose="02010609060101010101" pitchFamily="49" charset="-122"/>
                <a:ea typeface="仿宋" panose="02010609060101010101" pitchFamily="49" charset="-122"/>
              </a:rPr>
              <a:t>台上的第一个成功融资项目《</a:t>
            </a:r>
            <a:r>
              <a:rPr lang="en-US" altLang="zh-CN" sz="1800" dirty="0">
                <a:latin typeface="仿宋" panose="02010609060101010101" pitchFamily="49" charset="-122"/>
                <a:ea typeface="仿宋" panose="02010609060101010101" pitchFamily="49" charset="-122"/>
              </a:rPr>
              <a:t>Concert in the Garden</a:t>
            </a:r>
            <a:r>
              <a:rPr lang="zh-CN" altLang="zh-CN" sz="1800" dirty="0">
                <a:latin typeface="仿宋" panose="02010609060101010101" pitchFamily="49" charset="-122"/>
                <a:ea typeface="仿宋" panose="02010609060101010101" pitchFamily="49" charset="-122"/>
              </a:rPr>
              <a:t>》专辑在</a:t>
            </a:r>
            <a:r>
              <a:rPr lang="en-US" altLang="zh-CN" sz="1800" dirty="0">
                <a:latin typeface="仿宋" panose="02010609060101010101" pitchFamily="49" charset="-122"/>
                <a:ea typeface="仿宋" panose="02010609060101010101" pitchFamily="49" charset="-122"/>
              </a:rPr>
              <a:t>2005</a:t>
            </a:r>
            <a:r>
              <a:rPr lang="zh-CN" altLang="zh-CN" sz="1800" dirty="0">
                <a:latin typeface="仿宋" panose="02010609060101010101" pitchFamily="49" charset="-122"/>
                <a:ea typeface="仿宋" panose="02010609060101010101" pitchFamily="49" charset="-122"/>
              </a:rPr>
              <a:t>年获得格莱美</a:t>
            </a:r>
            <a:r>
              <a:rPr lang="en-US" altLang="zh-CN" sz="1800" dirty="0">
                <a:latin typeface="仿宋" panose="02010609060101010101" pitchFamily="49" charset="-122"/>
                <a:ea typeface="仿宋" panose="02010609060101010101" pitchFamily="49" charset="-122"/>
              </a:rPr>
              <a:t>“</a:t>
            </a:r>
            <a:r>
              <a:rPr lang="zh-CN" altLang="zh-CN" sz="1800" dirty="0">
                <a:latin typeface="仿宋" panose="02010609060101010101" pitchFamily="49" charset="-122"/>
                <a:ea typeface="仿宋" panose="02010609060101010101" pitchFamily="49" charset="-122"/>
              </a:rPr>
              <a:t>最佳大爵士乐团专辑</a:t>
            </a:r>
            <a:r>
              <a:rPr lang="en-US" altLang="zh-CN" sz="1800" dirty="0">
                <a:latin typeface="仿宋" panose="02010609060101010101" pitchFamily="49" charset="-122"/>
                <a:ea typeface="仿宋" panose="02010609060101010101" pitchFamily="49" charset="-122"/>
              </a:rPr>
              <a:t>”</a:t>
            </a:r>
            <a:r>
              <a:rPr lang="zh-CN" altLang="zh-CN" sz="1800" dirty="0">
                <a:latin typeface="仿宋" panose="02010609060101010101" pitchFamily="49" charset="-122"/>
                <a:ea typeface="仿宋" panose="02010609060101010101" pitchFamily="49" charset="-122"/>
              </a:rPr>
              <a:t>奖，并同时获得两项提名。发展至今，在</a:t>
            </a:r>
            <a:r>
              <a:rPr lang="en-US" altLang="zh-CN" sz="1800" dirty="0">
                <a:latin typeface="仿宋" panose="02010609060101010101" pitchFamily="49" charset="-122"/>
                <a:ea typeface="仿宋" panose="02010609060101010101" pitchFamily="49" charset="-122"/>
              </a:rPr>
              <a:t>ArtistShare</a:t>
            </a:r>
            <a:r>
              <a:rPr lang="zh-CN" altLang="zh-CN" sz="1800" dirty="0">
                <a:latin typeface="仿宋" panose="02010609060101010101" pitchFamily="49" charset="-122"/>
                <a:ea typeface="仿宋" panose="02010609060101010101" pitchFamily="49" charset="-122"/>
              </a:rPr>
              <a:t>上融资的项目已获得</a:t>
            </a:r>
            <a:r>
              <a:rPr lang="en-US" altLang="zh-CN" sz="1800" dirty="0">
                <a:latin typeface="仿宋" panose="02010609060101010101" pitchFamily="49" charset="-122"/>
                <a:ea typeface="仿宋" panose="02010609060101010101" pitchFamily="49" charset="-122"/>
              </a:rPr>
              <a:t>9</a:t>
            </a:r>
            <a:r>
              <a:rPr lang="zh-CN" altLang="zh-CN" sz="1800" dirty="0">
                <a:latin typeface="仿宋" panose="02010609060101010101" pitchFamily="49" charset="-122"/>
                <a:ea typeface="仿宋" panose="02010609060101010101" pitchFamily="49" charset="-122"/>
              </a:rPr>
              <a:t>次格莱美奖和</a:t>
            </a:r>
            <a:r>
              <a:rPr lang="en-US" altLang="zh-CN" sz="1800" dirty="0">
                <a:latin typeface="仿宋" panose="02010609060101010101" pitchFamily="49" charset="-122"/>
                <a:ea typeface="仿宋" panose="02010609060101010101" pitchFamily="49" charset="-122"/>
              </a:rPr>
              <a:t>17</a:t>
            </a:r>
            <a:r>
              <a:rPr lang="zh-CN" altLang="zh-CN" sz="1800" dirty="0">
                <a:latin typeface="仿宋" panose="02010609060101010101" pitchFamily="49" charset="-122"/>
                <a:ea typeface="仿宋" panose="02010609060101010101" pitchFamily="49" charset="-122"/>
              </a:rPr>
              <a:t>次格莱美奖提名，几乎成为格莱美奖新的</a:t>
            </a:r>
            <a:r>
              <a:rPr lang="en-US" altLang="zh-CN" sz="1800" dirty="0">
                <a:latin typeface="仿宋" panose="02010609060101010101" pitchFamily="49" charset="-122"/>
                <a:ea typeface="仿宋" panose="02010609060101010101" pitchFamily="49" charset="-122"/>
              </a:rPr>
              <a:t>“</a:t>
            </a:r>
            <a:r>
              <a:rPr lang="zh-CN" altLang="zh-CN" sz="1800" dirty="0">
                <a:latin typeface="仿宋" panose="02010609060101010101" pitchFamily="49" charset="-122"/>
                <a:ea typeface="仿宋" panose="02010609060101010101" pitchFamily="49" charset="-122"/>
              </a:rPr>
              <a:t>风向标</a:t>
            </a:r>
            <a:r>
              <a:rPr lang="en-US" altLang="zh-CN" sz="1800" dirty="0">
                <a:latin typeface="仿宋" panose="02010609060101010101" pitchFamily="49" charset="-122"/>
                <a:ea typeface="仿宋" panose="02010609060101010101" pitchFamily="49" charset="-122"/>
              </a:rPr>
              <a:t>”</a:t>
            </a:r>
            <a:r>
              <a:rPr lang="zh-CN" altLang="zh-CN" sz="1800" dirty="0">
                <a:latin typeface="仿宋" panose="02010609060101010101" pitchFamily="49" charset="-122"/>
                <a:ea typeface="仿宋" panose="02010609060101010101" pitchFamily="49" charset="-122"/>
              </a:rPr>
              <a:t>。</a:t>
            </a:r>
            <a:r>
              <a:rPr lang="en-US" altLang="zh-CN" sz="1800" dirty="0">
                <a:latin typeface="仿宋" panose="02010609060101010101" pitchFamily="49" charset="-122"/>
                <a:ea typeface="仿宋" panose="02010609060101010101" pitchFamily="49" charset="-122"/>
              </a:rPr>
              <a:t>ArtistShare</a:t>
            </a:r>
            <a:r>
              <a:rPr lang="zh-CN" altLang="zh-CN" sz="1800" dirty="0">
                <a:latin typeface="仿宋" panose="02010609060101010101" pitchFamily="49" charset="-122"/>
                <a:ea typeface="仿宋" panose="02010609060101010101" pitchFamily="49" charset="-122"/>
              </a:rPr>
              <a:t>上荣获格莱美奖最多的</a:t>
            </a:r>
            <a:r>
              <a:rPr lang="en-US" altLang="zh-CN" sz="1800" dirty="0" err="1">
                <a:latin typeface="仿宋" panose="02010609060101010101" pitchFamily="49" charset="-122"/>
                <a:ea typeface="仿宋" panose="02010609060101010101" pitchFamily="49" charset="-122"/>
                <a:hlinkClick r:id="rId4"/>
              </a:rPr>
              <a:t>美国</a:t>
            </a:r>
            <a:r>
              <a:rPr lang="zh-CN" altLang="zh-CN" sz="1800" dirty="0">
                <a:latin typeface="仿宋" panose="02010609060101010101" pitchFamily="49" charset="-122"/>
                <a:ea typeface="仿宋" panose="02010609060101010101" pitchFamily="49" charset="-122"/>
              </a:rPr>
              <a:t>著名作曲家玛丽亚</a:t>
            </a:r>
            <a:r>
              <a:rPr lang="en-US" altLang="zh-CN" sz="1800" dirty="0">
                <a:latin typeface="仿宋" panose="02010609060101010101" pitchFamily="49" charset="-122"/>
                <a:ea typeface="仿宋" panose="02010609060101010101" pitchFamily="49" charset="-122"/>
              </a:rPr>
              <a:t>•</a:t>
            </a:r>
            <a:r>
              <a:rPr lang="zh-CN" altLang="zh-CN" sz="1800" dirty="0">
                <a:latin typeface="仿宋" panose="02010609060101010101" pitchFamily="49" charset="-122"/>
                <a:ea typeface="仿宋" panose="02010609060101010101" pitchFamily="49" charset="-122"/>
              </a:rPr>
              <a:t>施耐德</a:t>
            </a:r>
            <a:r>
              <a:rPr lang="en-US" altLang="zh-CN" sz="1800" dirty="0">
                <a:latin typeface="仿宋" panose="02010609060101010101" pitchFamily="49" charset="-122"/>
                <a:ea typeface="仿宋" panose="02010609060101010101" pitchFamily="49" charset="-122"/>
              </a:rPr>
              <a:t>(Maria Schneider)</a:t>
            </a:r>
            <a:r>
              <a:rPr lang="zh-CN" altLang="zh-CN" sz="1800" dirty="0">
                <a:latin typeface="仿宋" panose="02010609060101010101" pitchFamily="49" charset="-122"/>
                <a:ea typeface="仿宋" panose="02010609060101010101" pitchFamily="49" charset="-122"/>
              </a:rPr>
              <a:t>的专辑</a:t>
            </a:r>
            <a:r>
              <a:rPr lang="en-US" altLang="zh-CN" sz="1800" dirty="0">
                <a:latin typeface="仿宋" panose="02010609060101010101" pitchFamily="49" charset="-122"/>
                <a:ea typeface="仿宋" panose="02010609060101010101" pitchFamily="49" charset="-122"/>
              </a:rPr>
              <a:t>Sky Blue</a:t>
            </a:r>
            <a:r>
              <a:rPr lang="zh-CN" altLang="zh-CN" sz="1800" dirty="0">
                <a:latin typeface="仿宋" panose="02010609060101010101" pitchFamily="49" charset="-122"/>
                <a:ea typeface="仿宋" panose="02010609060101010101" pitchFamily="49" charset="-122"/>
              </a:rPr>
              <a:t>。</a:t>
            </a:r>
          </a:p>
          <a:p>
            <a:pPr marL="0" indent="0">
              <a:buNone/>
            </a:pPr>
            <a:endParaRPr lang="zh-CN" altLang="zh-CN" sz="1800" dirty="0"/>
          </a:p>
          <a:p>
            <a:pPr marL="0" indent="0">
              <a:buNone/>
            </a:pPr>
            <a:endParaRPr lang="zh-CN" altLang="en-US" sz="1800" dirty="0"/>
          </a:p>
        </p:txBody>
      </p:sp>
      <p:sp>
        <p:nvSpPr>
          <p:cNvPr id="16" name="Rectangle 15">
            <a:extLst>
              <a:ext uri="{FF2B5EF4-FFF2-40B4-BE49-F238E27FC236}">
                <a16:creationId xmlns:a16="http://schemas.microsoft.com/office/drawing/2014/main" id="{4C707BC9-731A-490A-AF25-6F349FD9B0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254055"/>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8" name="Rectangle 17">
            <a:extLst>
              <a:ext uri="{FF2B5EF4-FFF2-40B4-BE49-F238E27FC236}">
                <a16:creationId xmlns:a16="http://schemas.microsoft.com/office/drawing/2014/main" id="{3FD7C480-AC7D-4FEE-BB95-EEE23BB3E6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64601"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7001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玛丽亚施耐德">
            <a:hlinkClick r:id="" action="ppaction://media"/>
            <a:extLst>
              <a:ext uri="{FF2B5EF4-FFF2-40B4-BE49-F238E27FC236}">
                <a16:creationId xmlns:a16="http://schemas.microsoft.com/office/drawing/2014/main" id="{200C4B10-7611-432A-ABAE-1EA295938DD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48190" y="643466"/>
            <a:ext cx="9095619" cy="5571067"/>
          </a:xfrm>
          <a:prstGeom prst="rect">
            <a:avLst/>
          </a:prstGeom>
        </p:spPr>
      </p:pic>
    </p:spTree>
    <p:extLst>
      <p:ext uri="{BB962C8B-B14F-4D97-AF65-F5344CB8AC3E}">
        <p14:creationId xmlns:p14="http://schemas.microsoft.com/office/powerpoint/2010/main" val="144261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7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029D5AD-8348-4446-B191-6A9B6FE03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A3F395A2-2B64-4749-BD93-2F159C7E1F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1899601"/>
          </a:xfrm>
          <a:custGeom>
            <a:avLst/>
            <a:gdLst>
              <a:gd name="connsiteX0" fmla="*/ 0 w 12188952"/>
              <a:gd name="connsiteY0" fmla="*/ 0 h 1899601"/>
              <a:gd name="connsiteX1" fmla="*/ 12188952 w 12188952"/>
              <a:gd name="connsiteY1" fmla="*/ 0 h 1899601"/>
              <a:gd name="connsiteX2" fmla="*/ 12188952 w 12188952"/>
              <a:gd name="connsiteY2" fmla="*/ 1635106 h 1899601"/>
              <a:gd name="connsiteX3" fmla="*/ 11356325 w 12188952"/>
              <a:gd name="connsiteY3" fmla="*/ 1707615 h 1899601"/>
              <a:gd name="connsiteX4" fmla="*/ 6096001 w 12188952"/>
              <a:gd name="connsiteY4" fmla="*/ 1899601 h 1899601"/>
              <a:gd name="connsiteX5" fmla="*/ 835678 w 12188952"/>
              <a:gd name="connsiteY5" fmla="*/ 1707615 h 1899601"/>
              <a:gd name="connsiteX6" fmla="*/ 0 w 12188952"/>
              <a:gd name="connsiteY6" fmla="*/ 1634841 h 18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1899601">
                <a:moveTo>
                  <a:pt x="0" y="0"/>
                </a:moveTo>
                <a:lnTo>
                  <a:pt x="12188952" y="0"/>
                </a:lnTo>
                <a:lnTo>
                  <a:pt x="12188952" y="1635106"/>
                </a:lnTo>
                <a:lnTo>
                  <a:pt x="11356325" y="1707615"/>
                </a:lnTo>
                <a:cubicBezTo>
                  <a:pt x="9739512" y="1831240"/>
                  <a:pt x="7961919" y="1899601"/>
                  <a:pt x="6096001" y="1899601"/>
                </a:cubicBezTo>
                <a:cubicBezTo>
                  <a:pt x="4230084" y="1899601"/>
                  <a:pt x="2452490" y="1831240"/>
                  <a:pt x="835678" y="1707615"/>
                </a:cubicBezTo>
                <a:lnTo>
                  <a:pt x="0" y="1634841"/>
                </a:lnTo>
                <a:close/>
              </a:path>
            </a:pathLst>
          </a:custGeom>
          <a:ln w="9525">
            <a:solidFill>
              <a:srgbClr val="E6E6E6"/>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5CF0135B-EAB8-4CA0-896C-2D897ECD2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890722"/>
          </a:xfrm>
          <a:custGeom>
            <a:avLst/>
            <a:gdLst>
              <a:gd name="connsiteX0" fmla="*/ 0 w 12192000"/>
              <a:gd name="connsiteY0" fmla="*/ 0 h 1890722"/>
              <a:gd name="connsiteX1" fmla="*/ 12192000 w 12192000"/>
              <a:gd name="connsiteY1" fmla="*/ 0 h 1890722"/>
              <a:gd name="connsiteX2" fmla="*/ 12192000 w 12192000"/>
              <a:gd name="connsiteY2" fmla="*/ 1626227 h 1890722"/>
              <a:gd name="connsiteX3" fmla="*/ 11359165 w 12192000"/>
              <a:gd name="connsiteY3" fmla="*/ 1698736 h 1890722"/>
              <a:gd name="connsiteX4" fmla="*/ 6097526 w 12192000"/>
              <a:gd name="connsiteY4" fmla="*/ 1890722 h 1890722"/>
              <a:gd name="connsiteX5" fmla="*/ 835887 w 12192000"/>
              <a:gd name="connsiteY5" fmla="*/ 1698736 h 1890722"/>
              <a:gd name="connsiteX6" fmla="*/ 0 w 12192000"/>
              <a:gd name="connsiteY6" fmla="*/ 1625962 h 189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90722">
                <a:moveTo>
                  <a:pt x="0" y="0"/>
                </a:moveTo>
                <a:lnTo>
                  <a:pt x="12192000" y="0"/>
                </a:lnTo>
                <a:lnTo>
                  <a:pt x="12192000" y="1626227"/>
                </a:lnTo>
                <a:lnTo>
                  <a:pt x="11359165" y="1698736"/>
                </a:lnTo>
                <a:cubicBezTo>
                  <a:pt x="9741947" y="1822361"/>
                  <a:pt x="7963910" y="1890722"/>
                  <a:pt x="6097526" y="1890722"/>
                </a:cubicBezTo>
                <a:cubicBezTo>
                  <a:pt x="4231142" y="1890722"/>
                  <a:pt x="2453104" y="1822361"/>
                  <a:pt x="835887" y="1698736"/>
                </a:cubicBezTo>
                <a:lnTo>
                  <a:pt x="0" y="1625962"/>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352135E5-3420-4B3A-8A25-C6BFFF9F0550}"/>
              </a:ext>
            </a:extLst>
          </p:cNvPr>
          <p:cNvSpPr>
            <a:spLocks noGrp="1"/>
          </p:cNvSpPr>
          <p:nvPr>
            <p:ph type="title"/>
          </p:nvPr>
        </p:nvSpPr>
        <p:spPr>
          <a:xfrm>
            <a:off x="838200" y="253397"/>
            <a:ext cx="10515600" cy="1273233"/>
          </a:xfrm>
        </p:spPr>
        <p:txBody>
          <a:bodyPr>
            <a:normAutofit/>
          </a:bodyPr>
          <a:lstStyle/>
          <a:p>
            <a:r>
              <a:rPr lang="en-US" altLang="zh-CN" sz="4000" dirty="0"/>
              <a:t>ArtistShare</a:t>
            </a:r>
            <a:r>
              <a:rPr lang="zh-CN" altLang="zh-CN" sz="4000" dirty="0"/>
              <a:t>对</a:t>
            </a:r>
            <a:r>
              <a:rPr lang="zh-CN" altLang="en-US" sz="4000" dirty="0"/>
              <a:t>艺术创作</a:t>
            </a:r>
            <a:r>
              <a:rPr lang="zh-CN" altLang="zh-CN" sz="4000" dirty="0"/>
              <a:t>有何意义？</a:t>
            </a:r>
            <a:endParaRPr lang="zh-CN" altLang="en-US" sz="4000" dirty="0"/>
          </a:p>
        </p:txBody>
      </p:sp>
      <p:sp>
        <p:nvSpPr>
          <p:cNvPr id="14" name="Rectangle 13">
            <a:extLst>
              <a:ext uri="{FF2B5EF4-FFF2-40B4-BE49-F238E27FC236}">
                <a16:creationId xmlns:a16="http://schemas.microsoft.com/office/drawing/2014/main" id="{92C3387C-D24F-4737-8A37-1DC5CFF09C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452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7DF2CC3F-4FCC-48D5-A481-FDC2CE690EC8}"/>
              </a:ext>
            </a:extLst>
          </p:cNvPr>
          <p:cNvSpPr>
            <a:spLocks noGrp="1"/>
          </p:cNvSpPr>
          <p:nvPr>
            <p:ph idx="1"/>
          </p:nvPr>
        </p:nvSpPr>
        <p:spPr>
          <a:xfrm>
            <a:off x="449705" y="1633928"/>
            <a:ext cx="10904095" cy="4538272"/>
          </a:xfrm>
        </p:spPr>
        <p:txBody>
          <a:bodyPr>
            <a:normAutofit/>
          </a:bodyPr>
          <a:lstStyle/>
          <a:p>
            <a:pPr marL="0" indent="0">
              <a:lnSpc>
                <a:spcPct val="100000"/>
              </a:lnSpc>
              <a:buNone/>
            </a:pPr>
            <a:r>
              <a:rPr lang="zh-CN" altLang="zh-CN" sz="2000" b="1" dirty="0">
                <a:latin typeface="仿宋" panose="02010609060101010101" pitchFamily="49" charset="-122"/>
                <a:ea typeface="仿宋" panose="02010609060101010101" pitchFamily="49" charset="-122"/>
              </a:rPr>
              <a:t>培养粉丝。</a:t>
            </a:r>
            <a:r>
              <a:rPr lang="zh-CN" altLang="zh-CN" sz="2000" dirty="0">
                <a:latin typeface="仿宋" panose="02010609060101010101" pitchFamily="49" charset="-122"/>
                <a:ea typeface="仿宋" panose="02010609060101010101" pitchFamily="49" charset="-122"/>
              </a:rPr>
              <a:t>粉丝对艺术家的重要意义不言而喻。</a:t>
            </a:r>
            <a:r>
              <a:rPr lang="en-US" altLang="zh-CN" sz="2000" dirty="0">
                <a:latin typeface="仿宋" panose="02010609060101010101" pitchFamily="49" charset="-122"/>
                <a:ea typeface="仿宋" panose="02010609060101010101" pitchFamily="49" charset="-122"/>
              </a:rPr>
              <a:t>ArtistShare</a:t>
            </a:r>
            <a:r>
              <a:rPr lang="zh-CN" altLang="zh-CN" sz="2000" dirty="0">
                <a:latin typeface="仿宋" panose="02010609060101010101" pitchFamily="49" charset="-122"/>
                <a:ea typeface="仿宋" panose="02010609060101010101" pitchFamily="49" charset="-122"/>
              </a:rPr>
              <a:t>为艺术家提供了相当适宜的培养粉丝基地，通过上传艺术制作过程，即使没有时间开见面会或者邮件往来，也可以与粉丝达到沟通目的。</a:t>
            </a:r>
          </a:p>
          <a:p>
            <a:pPr marL="0" indent="0" latinLnBrk="1">
              <a:lnSpc>
                <a:spcPct val="100000"/>
              </a:lnSpc>
              <a:buNone/>
            </a:pPr>
            <a:r>
              <a:rPr lang="zh-CN" altLang="zh-CN" sz="2000" b="1" dirty="0">
                <a:latin typeface="仿宋" panose="02010609060101010101" pitchFamily="49" charset="-122"/>
                <a:ea typeface="仿宋" panose="02010609060101010101" pitchFamily="49" charset="-122"/>
              </a:rPr>
              <a:t>其次，劳有所得。</a:t>
            </a:r>
            <a:r>
              <a:rPr lang="zh-CN" altLang="zh-CN" sz="2000" dirty="0">
                <a:latin typeface="仿宋" panose="02010609060101010101" pitchFamily="49" charset="-122"/>
                <a:ea typeface="仿宋" panose="02010609060101010101" pitchFamily="49" charset="-122"/>
              </a:rPr>
              <a:t>艺术家在</a:t>
            </a:r>
            <a:r>
              <a:rPr lang="en-US" altLang="zh-CN" sz="2000" dirty="0">
                <a:latin typeface="仿宋" panose="02010609060101010101" pitchFamily="49" charset="-122"/>
                <a:ea typeface="仿宋" panose="02010609060101010101" pitchFamily="49" charset="-122"/>
              </a:rPr>
              <a:t>ArtistShare</a:t>
            </a:r>
            <a:r>
              <a:rPr lang="zh-CN" altLang="zh-CN" sz="2000" dirty="0">
                <a:latin typeface="仿宋" panose="02010609060101010101" pitchFamily="49" charset="-122"/>
                <a:ea typeface="仿宋" panose="02010609060101010101" pitchFamily="49" charset="-122"/>
              </a:rPr>
              <a:t>上发专辑能够得到满意的回报。一般来讲，音乐家和唱片公司合作，在公司收回生产成本和营销成本之后，艺</a:t>
            </a:r>
            <a:r>
              <a:rPr lang="en-US" altLang="zh-CN" sz="2000" dirty="0" err="1">
                <a:latin typeface="仿宋" panose="02010609060101010101" pitchFamily="49" charset="-122"/>
                <a:ea typeface="仿宋" panose="02010609060101010101" pitchFamily="49" charset="-122"/>
              </a:rPr>
              <a:t>人才</a:t>
            </a:r>
            <a:r>
              <a:rPr lang="zh-CN" altLang="zh-CN" sz="2000" dirty="0">
                <a:latin typeface="仿宋" panose="02010609060101010101" pitchFamily="49" charset="-122"/>
                <a:ea typeface="仿宋" panose="02010609060101010101" pitchFamily="49" charset="-122"/>
              </a:rPr>
              <a:t>能赚得一些收入，但多数收入不尽人意，</a:t>
            </a:r>
            <a:r>
              <a:rPr lang="en-US" altLang="zh-CN" sz="2000" dirty="0">
                <a:latin typeface="仿宋" panose="02010609060101010101" pitchFamily="49" charset="-122"/>
                <a:ea typeface="仿宋" panose="02010609060101010101" pitchFamily="49" charset="-122"/>
              </a:rPr>
              <a:t>Schneider</a:t>
            </a:r>
            <a:r>
              <a:rPr lang="zh-CN" altLang="zh-CN" sz="2000" dirty="0">
                <a:latin typeface="仿宋" panose="02010609060101010101" pitchFamily="49" charset="-122"/>
                <a:ea typeface="仿宋" panose="02010609060101010101" pitchFamily="49" charset="-122"/>
              </a:rPr>
              <a:t>就曾表示，在她销售过</a:t>
            </a:r>
            <a:r>
              <a:rPr lang="en-US" altLang="zh-CN" sz="2000" dirty="0">
                <a:latin typeface="仿宋" panose="02010609060101010101" pitchFamily="49" charset="-122"/>
                <a:ea typeface="仿宋" panose="02010609060101010101" pitchFamily="49" charset="-122"/>
              </a:rPr>
              <a:t>2</a:t>
            </a:r>
            <a:r>
              <a:rPr lang="zh-CN" altLang="zh-CN" sz="2000" dirty="0">
                <a:latin typeface="仿宋" panose="02010609060101010101" pitchFamily="49" charset="-122"/>
                <a:ea typeface="仿宋" panose="02010609060101010101" pitchFamily="49" charset="-122"/>
              </a:rPr>
              <a:t>万张专辑后，她仍未收到一分版权收入。但是在</a:t>
            </a:r>
            <a:r>
              <a:rPr lang="en-US" altLang="zh-CN" sz="2000" dirty="0">
                <a:latin typeface="仿宋" panose="02010609060101010101" pitchFamily="49" charset="-122"/>
                <a:ea typeface="仿宋" panose="02010609060101010101" pitchFamily="49" charset="-122"/>
              </a:rPr>
              <a:t>ArtistShare</a:t>
            </a:r>
            <a:r>
              <a:rPr lang="zh-CN" altLang="zh-CN" sz="2000" dirty="0">
                <a:latin typeface="仿宋" panose="02010609060101010101" pitchFamily="49" charset="-122"/>
                <a:ea typeface="仿宋" panose="02010609060101010101" pitchFamily="49" charset="-122"/>
              </a:rPr>
              <a:t>，艺术家获得音乐产品网络下载量</a:t>
            </a:r>
            <a:r>
              <a:rPr lang="en-US" altLang="zh-CN" sz="2000" dirty="0">
                <a:latin typeface="仿宋" panose="02010609060101010101" pitchFamily="49" charset="-122"/>
                <a:ea typeface="仿宋" panose="02010609060101010101" pitchFamily="49" charset="-122"/>
              </a:rPr>
              <a:t>85%</a:t>
            </a:r>
            <a:r>
              <a:rPr lang="zh-CN" altLang="zh-CN" sz="2000" dirty="0">
                <a:latin typeface="仿宋" panose="02010609060101010101" pitchFamily="49" charset="-122"/>
                <a:ea typeface="仿宋" panose="02010609060101010101" pitchFamily="49" charset="-122"/>
              </a:rPr>
              <a:t>的利润。而且艺术家拥有母带的所有权，这所有权以前是唱片公司所有。以</a:t>
            </a:r>
            <a:r>
              <a:rPr lang="en-US" altLang="zh-CN" sz="2000" dirty="0">
                <a:latin typeface="仿宋" panose="02010609060101010101" pitchFamily="49" charset="-122"/>
                <a:ea typeface="仿宋" panose="02010609060101010101" pitchFamily="49" charset="-122"/>
              </a:rPr>
              <a:t>Schneider</a:t>
            </a:r>
            <a:r>
              <a:rPr lang="zh-CN" altLang="zh-CN" sz="2000" dirty="0">
                <a:latin typeface="仿宋" panose="02010609060101010101" pitchFamily="49" charset="-122"/>
                <a:ea typeface="仿宋" panose="02010609060101010101" pitchFamily="49" charset="-122"/>
              </a:rPr>
              <a:t>的《</a:t>
            </a:r>
            <a:r>
              <a:rPr lang="en-US" altLang="zh-CN" sz="2000" dirty="0">
                <a:latin typeface="仿宋" panose="02010609060101010101" pitchFamily="49" charset="-122"/>
                <a:ea typeface="仿宋" panose="02010609060101010101" pitchFamily="49" charset="-122"/>
              </a:rPr>
              <a:t>Sky blue</a:t>
            </a:r>
            <a:r>
              <a:rPr lang="zh-CN" altLang="zh-CN" sz="2000" dirty="0">
                <a:latin typeface="仿宋" panose="02010609060101010101" pitchFamily="49" charset="-122"/>
                <a:ea typeface="仿宋" panose="02010609060101010101" pitchFamily="49" charset="-122"/>
              </a:rPr>
              <a:t>》为例，专辑在平台上共融资</a:t>
            </a:r>
            <a:r>
              <a:rPr lang="en-US" altLang="zh-CN" sz="2000" dirty="0">
                <a:latin typeface="仿宋" panose="02010609060101010101" pitchFamily="49" charset="-122"/>
                <a:ea typeface="仿宋" panose="02010609060101010101" pitchFamily="49" charset="-122"/>
              </a:rPr>
              <a:t>23.6</a:t>
            </a:r>
            <a:r>
              <a:rPr lang="zh-CN" altLang="zh-CN" sz="2000" dirty="0">
                <a:latin typeface="仿宋" panose="02010609060101010101" pitchFamily="49" charset="-122"/>
                <a:ea typeface="仿宋" panose="02010609060101010101" pitchFamily="49" charset="-122"/>
              </a:rPr>
              <a:t>万美元，其中</a:t>
            </a:r>
            <a:r>
              <a:rPr lang="en-US" altLang="zh-CN" sz="2000" dirty="0">
                <a:latin typeface="仿宋" panose="02010609060101010101" pitchFamily="49" charset="-122"/>
                <a:ea typeface="仿宋" panose="02010609060101010101" pitchFamily="49" charset="-122"/>
              </a:rPr>
              <a:t>17</a:t>
            </a:r>
            <a:r>
              <a:rPr lang="zh-CN" altLang="zh-CN" sz="2000" dirty="0">
                <a:latin typeface="仿宋" panose="02010609060101010101" pitchFamily="49" charset="-122"/>
                <a:ea typeface="仿宋" panose="02010609060101010101" pitchFamily="49" charset="-122"/>
              </a:rPr>
              <a:t>万美元用于专辑制作，而另外的剩余资金则为利润。</a:t>
            </a:r>
          </a:p>
          <a:p>
            <a:pPr marL="0" indent="0">
              <a:lnSpc>
                <a:spcPct val="100000"/>
              </a:lnSpc>
              <a:buNone/>
            </a:pPr>
            <a:r>
              <a:rPr lang="zh-CN" altLang="zh-CN" sz="2000" b="1" dirty="0">
                <a:latin typeface="仿宋" panose="02010609060101010101" pitchFamily="49" charset="-122"/>
                <a:ea typeface="仿宋" panose="02010609060101010101" pitchFamily="49" charset="-122"/>
              </a:rPr>
              <a:t>见证艺术的制作过程</a:t>
            </a:r>
            <a:r>
              <a:rPr lang="zh-CN" altLang="en-US" sz="2000" b="1" dirty="0">
                <a:latin typeface="仿宋" panose="02010609060101010101" pitchFamily="49" charset="-122"/>
                <a:ea typeface="仿宋" panose="02010609060101010101" pitchFamily="49" charset="-122"/>
              </a:rPr>
              <a:t>。</a:t>
            </a:r>
            <a:r>
              <a:rPr lang="zh-CN" altLang="zh-CN" sz="2000" dirty="0">
                <a:latin typeface="仿宋" panose="02010609060101010101" pitchFamily="49" charset="-122"/>
                <a:ea typeface="仿宋" panose="02010609060101010101" pitchFamily="49" charset="-122"/>
              </a:rPr>
              <a:t>见证艺术的诞生有时会比结果更有趣。实际上，</a:t>
            </a:r>
            <a:r>
              <a:rPr lang="en-US" altLang="zh-CN" sz="2000" dirty="0">
                <a:latin typeface="仿宋" panose="02010609060101010101" pitchFamily="49" charset="-122"/>
                <a:ea typeface="仿宋" panose="02010609060101010101" pitchFamily="49" charset="-122"/>
              </a:rPr>
              <a:t>ArtistShare</a:t>
            </a:r>
            <a:r>
              <a:rPr lang="zh-CN" altLang="zh-CN" sz="2000" dirty="0">
                <a:latin typeface="仿宋" panose="02010609060101010101" pitchFamily="49" charset="-122"/>
                <a:ea typeface="仿宋" panose="02010609060101010101" pitchFamily="49" charset="-122"/>
              </a:rPr>
              <a:t>允许粉丝分享项目的最终盈利，但是平台还从未出现过这种以最终盈利为目标的项目，因为大部分粉丝来只是为了体验音乐、艺术的制作过程，是为了参与其中，而非盈利。</a:t>
            </a:r>
          </a:p>
          <a:p>
            <a:pPr marL="0" indent="0">
              <a:buNone/>
            </a:pPr>
            <a:endParaRPr lang="zh-CN" altLang="en-US" sz="2000" dirty="0"/>
          </a:p>
        </p:txBody>
      </p:sp>
    </p:spTree>
    <p:extLst>
      <p:ext uri="{BB962C8B-B14F-4D97-AF65-F5344CB8AC3E}">
        <p14:creationId xmlns:p14="http://schemas.microsoft.com/office/powerpoint/2010/main" val="3519022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4545836E-B050-4955-B80E-C5A35AC2F5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62">
            <a:extLst>
              <a:ext uri="{FF2B5EF4-FFF2-40B4-BE49-F238E27FC236}">
                <a16:creationId xmlns:a16="http://schemas.microsoft.com/office/drawing/2014/main" id="{5E6024A1-5F3D-4233-865A-57F6E86056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802473" y="-4805300"/>
            <a:ext cx="2587052" cy="12192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ACA5B1C2-2657-440C-972D-2968855A90C1}"/>
              </a:ext>
            </a:extLst>
          </p:cNvPr>
          <p:cNvSpPr>
            <a:spLocks noGrp="1"/>
          </p:cNvSpPr>
          <p:nvPr>
            <p:ph type="title"/>
          </p:nvPr>
        </p:nvSpPr>
        <p:spPr>
          <a:xfrm>
            <a:off x="142114" y="232256"/>
            <a:ext cx="3227882" cy="698669"/>
          </a:xfrm>
        </p:spPr>
        <p:txBody>
          <a:bodyPr vert="horz" lIns="91440" tIns="45720" rIns="91440" bIns="45720" rtlCol="0" anchor="b">
            <a:normAutofit fontScale="90000"/>
          </a:bodyPr>
          <a:lstStyle/>
          <a:p>
            <a:pPr algn="ctr"/>
            <a:r>
              <a:rPr lang="en-US" altLang="zh-CN" sz="4800" kern="1200" dirty="0">
                <a:solidFill>
                  <a:schemeClr val="tx1"/>
                </a:solidFill>
                <a:latin typeface="+mj-lt"/>
                <a:ea typeface="+mj-ea"/>
                <a:cs typeface="+mj-cs"/>
              </a:rPr>
              <a:t>Kickstarter</a:t>
            </a:r>
          </a:p>
        </p:txBody>
      </p:sp>
      <p:grpSp>
        <p:nvGrpSpPr>
          <p:cNvPr id="18" name="Group 17">
            <a:extLst>
              <a:ext uri="{FF2B5EF4-FFF2-40B4-BE49-F238E27FC236}">
                <a16:creationId xmlns:a16="http://schemas.microsoft.com/office/drawing/2014/main" id="{DFCEC47F-AB58-4E87-8F93-799F6BEA49F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25570" y="73152"/>
            <a:ext cx="1340860" cy="223819"/>
            <a:chOff x="5359043" y="73152"/>
            <a:chExt cx="1340860" cy="223819"/>
          </a:xfrm>
        </p:grpSpPr>
        <p:sp>
          <p:nvSpPr>
            <p:cNvPr id="19" name="Rectangle 64">
              <a:extLst>
                <a:ext uri="{FF2B5EF4-FFF2-40B4-BE49-F238E27FC236}">
                  <a16:creationId xmlns:a16="http://schemas.microsoft.com/office/drawing/2014/main" id="{4F580BC2-A384-4D82-9005-A76EFA955A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7498"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6">
              <a:extLst>
                <a:ext uri="{FF2B5EF4-FFF2-40B4-BE49-F238E27FC236}">
                  <a16:creationId xmlns:a16="http://schemas.microsoft.com/office/drawing/2014/main" id="{B4760853-2D3A-45F9-84B0-A4738942E1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7498"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4">
              <a:extLst>
                <a:ext uri="{FF2B5EF4-FFF2-40B4-BE49-F238E27FC236}">
                  <a16:creationId xmlns:a16="http://schemas.microsoft.com/office/drawing/2014/main" id="{B3E3585E-4C2A-4563-B003-7FCDF00FD7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85385"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6">
              <a:extLst>
                <a:ext uri="{FF2B5EF4-FFF2-40B4-BE49-F238E27FC236}">
                  <a16:creationId xmlns:a16="http://schemas.microsoft.com/office/drawing/2014/main" id="{7770A357-C5A0-43E6-93EC-CF9064B84D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85385"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4">
              <a:extLst>
                <a:ext uri="{FF2B5EF4-FFF2-40B4-BE49-F238E27FC236}">
                  <a16:creationId xmlns:a16="http://schemas.microsoft.com/office/drawing/2014/main" id="{E5217061-6BE0-46C2-87E2-FF0625F63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43271"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6">
              <a:extLst>
                <a:ext uri="{FF2B5EF4-FFF2-40B4-BE49-F238E27FC236}">
                  <a16:creationId xmlns:a16="http://schemas.microsoft.com/office/drawing/2014/main" id="{C4596515-4E53-492F-A33F-A568BDA9A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43271"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4">
              <a:extLst>
                <a:ext uri="{FF2B5EF4-FFF2-40B4-BE49-F238E27FC236}">
                  <a16:creationId xmlns:a16="http://schemas.microsoft.com/office/drawing/2014/main" id="{7CF0F961-BE72-4274-8A5E-AEB3F5D5D8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01157"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6">
              <a:extLst>
                <a:ext uri="{FF2B5EF4-FFF2-40B4-BE49-F238E27FC236}">
                  <a16:creationId xmlns:a16="http://schemas.microsoft.com/office/drawing/2014/main" id="{720D24C1-1A0F-47AD-ACDA-71553DB128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01157"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4">
              <a:extLst>
                <a:ext uri="{FF2B5EF4-FFF2-40B4-BE49-F238E27FC236}">
                  <a16:creationId xmlns:a16="http://schemas.microsoft.com/office/drawing/2014/main" id="{FECCF451-8CF4-4A4D-88F9-0B337557B6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359043"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6">
              <a:extLst>
                <a:ext uri="{FF2B5EF4-FFF2-40B4-BE49-F238E27FC236}">
                  <a16:creationId xmlns:a16="http://schemas.microsoft.com/office/drawing/2014/main" id="{8A4EF29E-AE5C-4348-8C01-FE404CFFFF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359043"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4">
              <a:extLst>
                <a:ext uri="{FF2B5EF4-FFF2-40B4-BE49-F238E27FC236}">
                  <a16:creationId xmlns:a16="http://schemas.microsoft.com/office/drawing/2014/main" id="{364AEAC3-B33B-49EE-8E47-2729167A8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638069"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6">
              <a:extLst>
                <a:ext uri="{FF2B5EF4-FFF2-40B4-BE49-F238E27FC236}">
                  <a16:creationId xmlns:a16="http://schemas.microsoft.com/office/drawing/2014/main" id="{27744946-3A1C-4793-B493-46B3C2CF46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638069"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4">
              <a:extLst>
                <a:ext uri="{FF2B5EF4-FFF2-40B4-BE49-F238E27FC236}">
                  <a16:creationId xmlns:a16="http://schemas.microsoft.com/office/drawing/2014/main" id="{E896EBC3-9B64-445D-9D02-F870F4F6D6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95956"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6">
              <a:extLst>
                <a:ext uri="{FF2B5EF4-FFF2-40B4-BE49-F238E27FC236}">
                  <a16:creationId xmlns:a16="http://schemas.microsoft.com/office/drawing/2014/main" id="{E0A48F83-C4A7-43A9-8B4D-1D1AF6FA7A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95956"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697C6B0E-4144-42F3-A859-69E1197F1E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3842"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E1DDC819-4A2F-416B-A848-BBF3B4CCD9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3842"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89B7384B-F5F5-4362-927B-4C167FE7D3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1728"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627193A9-72D2-4528-B641-4676B75123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1728"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4">
              <a:extLst>
                <a:ext uri="{FF2B5EF4-FFF2-40B4-BE49-F238E27FC236}">
                  <a16:creationId xmlns:a16="http://schemas.microsoft.com/office/drawing/2014/main" id="{6C0A58E8-A76D-446B-A7B0-CCAFD42234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9614" y="7315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6">
              <a:extLst>
                <a:ext uri="{FF2B5EF4-FFF2-40B4-BE49-F238E27FC236}">
                  <a16:creationId xmlns:a16="http://schemas.microsoft.com/office/drawing/2014/main" id="{10198F03-2563-42B9-A12F-8888575CC4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9614" y="23774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内容占位符 6">
            <a:extLst>
              <a:ext uri="{FF2B5EF4-FFF2-40B4-BE49-F238E27FC236}">
                <a16:creationId xmlns:a16="http://schemas.microsoft.com/office/drawing/2014/main" id="{633616DB-8E7D-493B-9FF8-8149DD2826CF}"/>
              </a:ext>
            </a:extLst>
          </p:cNvPr>
          <p:cNvPicPr>
            <a:picLocks noGrp="1"/>
          </p:cNvPicPr>
          <p:nvPr>
            <p:ph idx="1"/>
          </p:nvPr>
        </p:nvPicPr>
        <p:blipFill rotWithShape="1">
          <a:blip r:embed="rId2">
            <a:extLst>
              <a:ext uri="{28A0092B-C50C-407E-A947-70E740481C1C}">
                <a14:useLocalDpi xmlns:a14="http://schemas.microsoft.com/office/drawing/2010/main" val="0"/>
              </a:ext>
            </a:extLst>
          </a:blip>
          <a:srcRect l="11083" r="12367"/>
          <a:stretch/>
        </p:blipFill>
        <p:spPr bwMode="auto">
          <a:xfrm>
            <a:off x="228600" y="2889504"/>
            <a:ext cx="3794760" cy="3383280"/>
          </a:xfrm>
          <a:prstGeom prst="rect">
            <a:avLst/>
          </a:prstGeom>
          <a:noFill/>
        </p:spPr>
      </p:pic>
      <p:pic>
        <p:nvPicPr>
          <p:cNvPr id="8" name="图片 7">
            <a:extLst>
              <a:ext uri="{FF2B5EF4-FFF2-40B4-BE49-F238E27FC236}">
                <a16:creationId xmlns:a16="http://schemas.microsoft.com/office/drawing/2014/main" id="{88057B39-8D17-4125-AD9D-140D39B9A6AE}"/>
              </a:ext>
            </a:extLst>
          </p:cNvPr>
          <p:cNvPicPr>
            <a:picLocks noChangeAspect="1"/>
          </p:cNvPicPr>
          <p:nvPr/>
        </p:nvPicPr>
        <p:blipFill rotWithShape="1">
          <a:blip r:embed="rId3"/>
          <a:srcRect l="8429" r="7452" b="4"/>
          <a:stretch/>
        </p:blipFill>
        <p:spPr>
          <a:xfrm>
            <a:off x="4197096" y="2889504"/>
            <a:ext cx="3794760" cy="3383280"/>
          </a:xfrm>
          <a:prstGeom prst="rect">
            <a:avLst/>
          </a:prstGeom>
        </p:spPr>
      </p:pic>
      <p:pic>
        <p:nvPicPr>
          <p:cNvPr id="9" name="Picture 2">
            <a:extLst>
              <a:ext uri="{FF2B5EF4-FFF2-40B4-BE49-F238E27FC236}">
                <a16:creationId xmlns:a16="http://schemas.microsoft.com/office/drawing/2014/main" id="{E26CE7AF-509B-4765-A9E2-C0F38583068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211" r="20296" b="1"/>
          <a:stretch/>
        </p:blipFill>
        <p:spPr bwMode="auto">
          <a:xfrm>
            <a:off x="8168640" y="2889504"/>
            <a:ext cx="3794760" cy="33832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ectangle 39">
            <a:extLst>
              <a:ext uri="{FF2B5EF4-FFF2-40B4-BE49-F238E27FC236}">
                <a16:creationId xmlns:a16="http://schemas.microsoft.com/office/drawing/2014/main" id="{A628292D-0555-4158-9B1A-07414B27FB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501384"/>
            <a:ext cx="12192000" cy="3566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矩形 9">
            <a:extLst>
              <a:ext uri="{FF2B5EF4-FFF2-40B4-BE49-F238E27FC236}">
                <a16:creationId xmlns:a16="http://schemas.microsoft.com/office/drawing/2014/main" id="{E5F3FA21-F331-4B2B-B1EA-58A50CEE8697}"/>
              </a:ext>
            </a:extLst>
          </p:cNvPr>
          <p:cNvSpPr/>
          <p:nvPr/>
        </p:nvSpPr>
        <p:spPr>
          <a:xfrm>
            <a:off x="520009" y="1159525"/>
            <a:ext cx="11148934" cy="646331"/>
          </a:xfrm>
          <a:prstGeom prst="rect">
            <a:avLst/>
          </a:prstGeom>
        </p:spPr>
        <p:txBody>
          <a:bodyPr wrap="square">
            <a:spAutoFit/>
          </a:bodyPr>
          <a:lstStyle/>
          <a:p>
            <a:r>
              <a:rPr lang="en-US" altLang="zh-CN" dirty="0"/>
              <a:t>2009</a:t>
            </a:r>
            <a:r>
              <a:rPr lang="zh-CN" altLang="zh-CN" dirty="0"/>
              <a:t>年成立的</a:t>
            </a:r>
            <a:r>
              <a:rPr lang="en-US" altLang="zh-CN" dirty="0"/>
              <a:t> Kickstarter</a:t>
            </a:r>
            <a:r>
              <a:rPr lang="zh-CN" altLang="en-US" dirty="0"/>
              <a:t>，更是后来者居上，项目数量及其他综合数据占美国众筹领</a:t>
            </a:r>
            <a:r>
              <a:rPr lang="en-US" altLang="zh-CN" dirty="0"/>
              <a:t>90</a:t>
            </a:r>
            <a:r>
              <a:rPr lang="zh-CN" altLang="en-US" dirty="0"/>
              <a:t>％以上的比重。</a:t>
            </a:r>
            <a:r>
              <a:rPr lang="en-US" altLang="zh-CN" dirty="0"/>
              <a:t>2013</a:t>
            </a:r>
            <a:r>
              <a:rPr lang="zh-CN" altLang="en-US" dirty="0"/>
              <a:t>年，智能手表 </a:t>
            </a:r>
            <a:r>
              <a:rPr lang="en-US" altLang="zh-CN" dirty="0"/>
              <a:t>Pebble</a:t>
            </a:r>
            <a:r>
              <a:rPr lang="zh-CN" altLang="en-US" dirty="0"/>
              <a:t>通过众筹网站 </a:t>
            </a:r>
            <a:r>
              <a:rPr lang="en-US" altLang="zh-CN" dirty="0"/>
              <a:t>Kickstarter</a:t>
            </a:r>
            <a:r>
              <a:rPr lang="zh-CN" altLang="en-US" dirty="0"/>
              <a:t>筹得高</a:t>
            </a:r>
            <a:r>
              <a:rPr lang="en-US" altLang="zh-CN" dirty="0"/>
              <a:t>1026</a:t>
            </a:r>
            <a:r>
              <a:rPr lang="zh-CN" altLang="en-US" dirty="0"/>
              <a:t>万美元的资金，可以说是当代众筹的一大赢家。</a:t>
            </a:r>
          </a:p>
        </p:txBody>
      </p:sp>
    </p:spTree>
    <p:extLst>
      <p:ext uri="{BB962C8B-B14F-4D97-AF65-F5344CB8AC3E}">
        <p14:creationId xmlns:p14="http://schemas.microsoft.com/office/powerpoint/2010/main" val="596190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D80C9EF-3CC6-4ECC-9C2D-9D0396C96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F97DDEEB-B17D-49DE-BA7D-8C27C748003D}"/>
              </a:ext>
            </a:extLst>
          </p:cNvPr>
          <p:cNvSpPr>
            <a:spLocks noGrp="1"/>
          </p:cNvSpPr>
          <p:nvPr>
            <p:ph type="title"/>
          </p:nvPr>
        </p:nvSpPr>
        <p:spPr>
          <a:xfrm>
            <a:off x="795528" y="386930"/>
            <a:ext cx="10141799" cy="1300554"/>
          </a:xfrm>
        </p:spPr>
        <p:txBody>
          <a:bodyPr anchor="b">
            <a:normAutofit/>
          </a:bodyPr>
          <a:lstStyle/>
          <a:p>
            <a:r>
              <a:rPr lang="en-US" altLang="zh-CN" sz="4800" dirty="0">
                <a:latin typeface="Times New Roman" panose="02020603050405020304" pitchFamily="18" charset="0"/>
              </a:rPr>
              <a:t>AngelList</a:t>
            </a:r>
            <a:endParaRPr lang="zh-CN" altLang="en-US" sz="4800" dirty="0">
              <a:latin typeface="Times New Roman" panose="02020603050405020304" pitchFamily="18" charset="0"/>
            </a:endParaRPr>
          </a:p>
        </p:txBody>
      </p:sp>
      <p:sp>
        <p:nvSpPr>
          <p:cNvPr id="11" name="Rectangle 10">
            <a:extLst>
              <a:ext uri="{FF2B5EF4-FFF2-40B4-BE49-F238E27FC236}">
                <a16:creationId xmlns:a16="http://schemas.microsoft.com/office/drawing/2014/main" id="{5DA32751-37A2-45C0-BE94-63D375E270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a:extLst>
              <a:ext uri="{FF2B5EF4-FFF2-40B4-BE49-F238E27FC236}">
                <a16:creationId xmlns:a16="http://schemas.microsoft.com/office/drawing/2014/main" id="{0FC673D3-5719-42BC-9F0E-CBF4F1D2CFE8}"/>
              </a:ext>
            </a:extLst>
          </p:cNvPr>
          <p:cNvPicPr>
            <a:picLocks noChangeAspect="1"/>
          </p:cNvPicPr>
          <p:nvPr/>
        </p:nvPicPr>
        <p:blipFill rotWithShape="1">
          <a:blip r:embed="rId2"/>
          <a:srcRect l="3534" r="5180" b="1"/>
          <a:stretch/>
        </p:blipFill>
        <p:spPr>
          <a:xfrm>
            <a:off x="635295" y="2524715"/>
            <a:ext cx="5150277" cy="3714244"/>
          </a:xfrm>
          <a:prstGeom prst="rect">
            <a:avLst/>
          </a:prstGeom>
        </p:spPr>
      </p:pic>
      <p:sp>
        <p:nvSpPr>
          <p:cNvPr id="3" name="内容占位符 2">
            <a:extLst>
              <a:ext uri="{FF2B5EF4-FFF2-40B4-BE49-F238E27FC236}">
                <a16:creationId xmlns:a16="http://schemas.microsoft.com/office/drawing/2014/main" id="{DDE6E7FD-AF1B-4801-AEAB-7DD7309D0433}"/>
              </a:ext>
            </a:extLst>
          </p:cNvPr>
          <p:cNvSpPr>
            <a:spLocks noGrp="1"/>
          </p:cNvSpPr>
          <p:nvPr>
            <p:ph idx="1"/>
          </p:nvPr>
        </p:nvSpPr>
        <p:spPr>
          <a:xfrm>
            <a:off x="6096000" y="2599509"/>
            <a:ext cx="5287361" cy="3639450"/>
          </a:xfrm>
        </p:spPr>
        <p:txBody>
          <a:bodyPr anchor="ctr">
            <a:normAutofit fontScale="92500"/>
          </a:bodyPr>
          <a:lstStyle/>
          <a:p>
            <a:pPr marL="0" indent="0">
              <a:lnSpc>
                <a:spcPts val="2800"/>
              </a:lnSpc>
              <a:buNone/>
            </a:pPr>
            <a:r>
              <a:rPr lang="en-US" altLang="zh-CN" sz="2000" dirty="0">
                <a:latin typeface="仿宋" panose="02010609060101010101" pitchFamily="49" charset="-122"/>
                <a:ea typeface="仿宋" panose="02010609060101010101" pitchFamily="49" charset="-122"/>
              </a:rPr>
              <a:t>AngelList</a:t>
            </a:r>
            <a:r>
              <a:rPr lang="zh-CN" altLang="zh-CN" sz="2000" dirty="0">
                <a:latin typeface="仿宋" panose="02010609060101010101" pitchFamily="49" charset="-122"/>
                <a:ea typeface="仿宋" panose="02010609060101010101" pitchFamily="49" charset="-122"/>
              </a:rPr>
              <a:t>，它是全球最大的股权型众筹平台。</a:t>
            </a:r>
            <a:r>
              <a:rPr lang="en-US" altLang="zh-CN" sz="2000" dirty="0">
                <a:latin typeface="仿宋" panose="02010609060101010101" pitchFamily="49" charset="-122"/>
                <a:ea typeface="仿宋" panose="02010609060101010101" pitchFamily="49" charset="-122"/>
              </a:rPr>
              <a:t>2010</a:t>
            </a:r>
            <a:r>
              <a:rPr lang="zh-CN" altLang="zh-CN" sz="2000" dirty="0">
                <a:latin typeface="仿宋" panose="02010609060101010101" pitchFamily="49" charset="-122"/>
                <a:ea typeface="仿宋" panose="02010609060101010101" pitchFamily="49" charset="-122"/>
              </a:rPr>
              <a:t>年</a:t>
            </a:r>
            <a:r>
              <a:rPr lang="en-US" altLang="zh-CN" sz="2000" dirty="0">
                <a:latin typeface="仿宋" panose="02010609060101010101" pitchFamily="49" charset="-122"/>
                <a:ea typeface="仿宋" panose="02010609060101010101" pitchFamily="49" charset="-122"/>
              </a:rPr>
              <a:t>1</a:t>
            </a:r>
            <a:r>
              <a:rPr lang="zh-CN" altLang="en-US" sz="2000" dirty="0">
                <a:latin typeface="仿宋" panose="02010609060101010101" pitchFamily="49" charset="-122"/>
                <a:ea typeface="仿宋" panose="02010609060101010101" pitchFamily="49" charset="-122"/>
              </a:rPr>
              <a:t>月</a:t>
            </a:r>
            <a:r>
              <a:rPr lang="zh-CN" altLang="zh-CN" sz="2000" dirty="0">
                <a:latin typeface="仿宋" panose="02010609060101010101" pitchFamily="49" charset="-122"/>
                <a:ea typeface="仿宋" panose="02010609060101010101" pitchFamily="49" charset="-122"/>
              </a:rPr>
              <a:t>成立。是</a:t>
            </a:r>
            <a:r>
              <a:rPr lang="zh-CN" altLang="en-US" sz="2000" dirty="0">
                <a:latin typeface="仿宋" panose="02010609060101010101" pitchFamily="49" charset="-122"/>
                <a:ea typeface="仿宋" panose="02010609060101010101" pitchFamily="49" charset="-122"/>
              </a:rPr>
              <a:t>美国</a:t>
            </a:r>
            <a:r>
              <a:rPr lang="zh-CN" altLang="zh-CN" sz="2000" dirty="0">
                <a:latin typeface="仿宋" panose="02010609060101010101" pitchFamily="49" charset="-122"/>
                <a:ea typeface="仿宋" panose="02010609060101010101" pitchFamily="49" charset="-122"/>
              </a:rPr>
              <a:t>第一家股权型众筹平台，到目前为止已经为</a:t>
            </a:r>
            <a:r>
              <a:rPr lang="en-US" altLang="zh-CN" sz="2000" dirty="0">
                <a:latin typeface="仿宋" panose="02010609060101010101" pitchFamily="49" charset="-122"/>
                <a:ea typeface="仿宋" panose="02010609060101010101" pitchFamily="49" charset="-122"/>
              </a:rPr>
              <a:t>1600</a:t>
            </a:r>
            <a:r>
              <a:rPr lang="zh-CN" altLang="zh-CN" sz="2000" dirty="0">
                <a:latin typeface="仿宋" panose="02010609060101010101" pitchFamily="49" charset="-122"/>
                <a:ea typeface="仿宋" panose="02010609060101010101" pitchFamily="49" charset="-122"/>
              </a:rPr>
              <a:t>多家初创企业成功进行了融资，融资金额超过了</a:t>
            </a:r>
            <a:r>
              <a:rPr lang="en-US" altLang="zh-CN" sz="2000" dirty="0">
                <a:latin typeface="仿宋" panose="02010609060101010101" pitchFamily="49" charset="-122"/>
                <a:ea typeface="仿宋" panose="02010609060101010101" pitchFamily="49" charset="-122"/>
              </a:rPr>
              <a:t>6</a:t>
            </a:r>
            <a:r>
              <a:rPr lang="zh-CN" altLang="zh-CN" sz="2000" dirty="0">
                <a:latin typeface="仿宋" panose="02010609060101010101" pitchFamily="49" charset="-122"/>
                <a:ea typeface="仿宋" panose="02010609060101010101" pitchFamily="49" charset="-122"/>
              </a:rPr>
              <a:t>亿美金。这些公司后续又进行了</a:t>
            </a:r>
            <a:r>
              <a:rPr lang="en-US" altLang="zh-CN" sz="2000" dirty="0">
                <a:latin typeface="仿宋" panose="02010609060101010101" pitchFamily="49" charset="-122"/>
                <a:ea typeface="仿宋" panose="02010609060101010101" pitchFamily="49" charset="-122"/>
              </a:rPr>
              <a:t>58</a:t>
            </a:r>
            <a:r>
              <a:rPr lang="zh-CN" altLang="zh-CN" sz="2000" dirty="0">
                <a:latin typeface="仿宋" panose="02010609060101010101" pitchFamily="49" charset="-122"/>
                <a:ea typeface="仿宋" panose="02010609060101010101" pitchFamily="49" charset="-122"/>
              </a:rPr>
              <a:t>亿美金的融资。这个平台已经成为一个规模非常庞大的基于社交的主投和跟投型的为初创企业进行投融资的平台。在上面注册的公司有</a:t>
            </a:r>
            <a:r>
              <a:rPr lang="en-US" altLang="zh-CN" sz="2000" dirty="0">
                <a:latin typeface="仿宋" panose="02010609060101010101" pitchFamily="49" charset="-122"/>
                <a:ea typeface="仿宋" panose="02010609060101010101" pitchFamily="49" charset="-122"/>
              </a:rPr>
              <a:t>330</a:t>
            </a:r>
            <a:r>
              <a:rPr lang="zh-CN" altLang="zh-CN" sz="2000" dirty="0">
                <a:latin typeface="仿宋" panose="02010609060101010101" pitchFamily="49" charset="-122"/>
                <a:ea typeface="仿宋" panose="02010609060101010101" pitchFamily="49" charset="-122"/>
              </a:rPr>
              <a:t>万家，其中明确表达有融资需求的有</a:t>
            </a:r>
            <a:r>
              <a:rPr lang="en-US" altLang="zh-CN" sz="2000" dirty="0">
                <a:latin typeface="仿宋" panose="02010609060101010101" pitchFamily="49" charset="-122"/>
                <a:ea typeface="仿宋" panose="02010609060101010101" pitchFamily="49" charset="-122"/>
              </a:rPr>
              <a:t>37</a:t>
            </a:r>
            <a:r>
              <a:rPr lang="zh-CN" altLang="zh-CN" sz="2000" dirty="0">
                <a:latin typeface="仿宋" panose="02010609060101010101" pitchFamily="49" charset="-122"/>
                <a:ea typeface="仿宋" panose="02010609060101010101" pitchFamily="49" charset="-122"/>
              </a:rPr>
              <a:t>万家，另外还有</a:t>
            </a:r>
            <a:r>
              <a:rPr lang="en-US" altLang="zh-CN" sz="2000" dirty="0">
                <a:latin typeface="仿宋" panose="02010609060101010101" pitchFamily="49" charset="-122"/>
                <a:ea typeface="仿宋" panose="02010609060101010101" pitchFamily="49" charset="-122"/>
              </a:rPr>
              <a:t>2</a:t>
            </a:r>
            <a:r>
              <a:rPr lang="zh-CN" altLang="zh-CN" sz="2000" dirty="0">
                <a:latin typeface="仿宋" panose="02010609060101010101" pitchFamily="49" charset="-122"/>
                <a:ea typeface="仿宋" panose="02010609060101010101" pitchFamily="49" charset="-122"/>
              </a:rPr>
              <a:t>万多家的初创企业在进行</a:t>
            </a:r>
            <a:r>
              <a:rPr lang="zh-CN" altLang="en-US" sz="2000" dirty="0">
                <a:latin typeface="仿宋" panose="02010609060101010101" pitchFamily="49" charset="-122"/>
                <a:ea typeface="仿宋" panose="02010609060101010101" pitchFamily="49" charset="-122"/>
              </a:rPr>
              <a:t>招募</a:t>
            </a:r>
            <a:r>
              <a:rPr lang="zh-CN" altLang="zh-CN" sz="2000" dirty="0">
                <a:latin typeface="仿宋" panose="02010609060101010101" pitchFamily="49" charset="-122"/>
                <a:ea typeface="仿宋" panose="02010609060101010101" pitchFamily="49" charset="-122"/>
              </a:rPr>
              <a:t>。</a:t>
            </a:r>
          </a:p>
          <a:p>
            <a:pPr marL="0" indent="0">
              <a:buNone/>
            </a:pPr>
            <a:endParaRPr lang="zh-CN" altLang="en-US" sz="2000" dirty="0"/>
          </a:p>
        </p:txBody>
      </p:sp>
      <p:sp>
        <p:nvSpPr>
          <p:cNvPr id="15" name="Rectangle 14">
            <a:extLst>
              <a:ext uri="{FF2B5EF4-FFF2-40B4-BE49-F238E27FC236}">
                <a16:creationId xmlns:a16="http://schemas.microsoft.com/office/drawing/2014/main" id="{5A55FBCD-CD42-40F5-8A1B-3203F9CAEE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613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469B7F-7FFE-4081-ABD1-41C6E624B9FB}"/>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BC71E740-159D-493F-B59F-11FF0C4FF672}"/>
              </a:ext>
            </a:extLst>
          </p:cNvPr>
          <p:cNvSpPr>
            <a:spLocks noGrp="1"/>
          </p:cNvSpPr>
          <p:nvPr>
            <p:ph idx="1"/>
          </p:nvPr>
        </p:nvSpPr>
        <p:spPr/>
        <p:txBody>
          <a:bodyPr/>
          <a:lstStyle/>
          <a:p>
            <a:pPr marL="0" indent="0">
              <a:buNone/>
            </a:pPr>
            <a:endParaRPr lang="zh-CN" altLang="en-US" dirty="0"/>
          </a:p>
        </p:txBody>
      </p:sp>
      <p:pic>
        <p:nvPicPr>
          <p:cNvPr id="4" name="图片 3">
            <a:extLst>
              <a:ext uri="{FF2B5EF4-FFF2-40B4-BE49-F238E27FC236}">
                <a16:creationId xmlns:a16="http://schemas.microsoft.com/office/drawing/2014/main" id="{1FFF1DB9-22DE-4CCB-B5CB-5ECBCE5BCED7}"/>
              </a:ext>
            </a:extLst>
          </p:cNvPr>
          <p:cNvPicPr>
            <a:picLocks noChangeAspect="1"/>
          </p:cNvPicPr>
          <p:nvPr/>
        </p:nvPicPr>
        <p:blipFill>
          <a:blip r:embed="rId2"/>
          <a:stretch>
            <a:fillRect/>
          </a:stretch>
        </p:blipFill>
        <p:spPr>
          <a:xfrm>
            <a:off x="0" y="0"/>
            <a:ext cx="12192000" cy="7040880"/>
          </a:xfrm>
          <a:prstGeom prst="rect">
            <a:avLst/>
          </a:prstGeom>
        </p:spPr>
      </p:pic>
    </p:spTree>
    <p:extLst>
      <p:ext uri="{BB962C8B-B14F-4D97-AF65-F5344CB8AC3E}">
        <p14:creationId xmlns:p14="http://schemas.microsoft.com/office/powerpoint/2010/main" val="3519983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4E8950D4-B3DE-4E1B-8CE9-964313211B7C}"/>
              </a:ext>
            </a:extLst>
          </p:cNvPr>
          <p:cNvSpPr>
            <a:spLocks noGrp="1"/>
          </p:cNvSpPr>
          <p:nvPr>
            <p:ph type="title"/>
          </p:nvPr>
        </p:nvSpPr>
        <p:spPr>
          <a:xfrm>
            <a:off x="838200" y="365125"/>
            <a:ext cx="10515600" cy="1325563"/>
          </a:xfrm>
        </p:spPr>
        <p:txBody>
          <a:bodyPr>
            <a:normAutofit/>
          </a:bodyPr>
          <a:lstStyle/>
          <a:p>
            <a:r>
              <a:rPr lang="zh-CN" altLang="en-US"/>
              <a:t>众筹平台大事记</a:t>
            </a:r>
            <a:endParaRPr lang="zh-CN" altLang="en-US" dirty="0"/>
          </a:p>
        </p:txBody>
      </p:sp>
      <p:sp>
        <p:nvSpPr>
          <p:cNvPr id="20"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3F80C4A0-5441-4716-96CF-4935BF6F1EA5}"/>
              </a:ext>
            </a:extLst>
          </p:cNvPr>
          <p:cNvSpPr>
            <a:spLocks noGrp="1"/>
          </p:cNvSpPr>
          <p:nvPr>
            <p:ph idx="1"/>
          </p:nvPr>
        </p:nvSpPr>
        <p:spPr>
          <a:xfrm>
            <a:off x="828161" y="1693609"/>
            <a:ext cx="10515600" cy="4585085"/>
          </a:xfrm>
        </p:spPr>
        <p:txBody>
          <a:bodyPr>
            <a:normAutofit fontScale="92500" lnSpcReduction="10000"/>
          </a:bodyPr>
          <a:lstStyle/>
          <a:p>
            <a:pPr marL="0" indent="0">
              <a:spcBef>
                <a:spcPts val="0"/>
              </a:spcBef>
              <a:buNone/>
            </a:pPr>
            <a:r>
              <a:rPr lang="zh-CN" altLang="en-US" sz="1600" dirty="0">
                <a:latin typeface="Times New Roman" panose="02020603050405020304" pitchFamily="18" charset="0"/>
                <a:ea typeface="楷体" panose="02010609060101010101" pitchFamily="49" charset="-122"/>
              </a:rPr>
              <a:t> </a:t>
            </a:r>
            <a:r>
              <a:rPr lang="en-US" altLang="zh-CN" sz="1600" dirty="0">
                <a:latin typeface="Times New Roman" panose="02020603050405020304" pitchFamily="18" charset="0"/>
                <a:ea typeface="楷体" panose="02010609060101010101" pitchFamily="49" charset="-122"/>
              </a:rPr>
              <a:t>2001</a:t>
            </a:r>
            <a:r>
              <a:rPr lang="zh-CN" altLang="en-US" sz="1600" dirty="0">
                <a:latin typeface="Times New Roman" panose="02020603050405020304" pitchFamily="18" charset="0"/>
                <a:ea typeface="楷体" panose="02010609060101010101" pitchFamily="49" charset="-122"/>
              </a:rPr>
              <a:t>年，众筹网站</a:t>
            </a:r>
            <a:r>
              <a:rPr lang="en-US" altLang="zh-CN" sz="1600" dirty="0" err="1">
                <a:latin typeface="Times New Roman" panose="02020603050405020304" pitchFamily="18" charset="0"/>
                <a:ea typeface="楷体" panose="02010609060101010101" pitchFamily="49" charset="-122"/>
              </a:rPr>
              <a:t>ArtistShare</a:t>
            </a:r>
            <a:r>
              <a:rPr lang="zh-CN" altLang="en-US" sz="1600" dirty="0">
                <a:latin typeface="Times New Roman" panose="02020603050405020304" pitchFamily="18" charset="0"/>
                <a:ea typeface="楷体" panose="02010609060101010101" pitchFamily="49" charset="-122"/>
              </a:rPr>
              <a:t>开始运营，标志着互联网平台众筹模式的诞生。 </a:t>
            </a:r>
          </a:p>
          <a:p>
            <a:pPr marL="0" indent="0">
              <a:spcBef>
                <a:spcPts val="0"/>
              </a:spcBef>
              <a:buNone/>
            </a:pPr>
            <a:r>
              <a:rPr lang="zh-CN" altLang="en-US" sz="1600" dirty="0">
                <a:latin typeface="Times New Roman" panose="02020603050405020304" pitchFamily="18" charset="0"/>
                <a:ea typeface="楷体" panose="02010609060101010101" pitchFamily="49" charset="-122"/>
              </a:rPr>
              <a:t> </a:t>
            </a:r>
          </a:p>
          <a:p>
            <a:pPr marL="0" indent="0">
              <a:spcBef>
                <a:spcPts val="0"/>
              </a:spcBef>
              <a:buNone/>
            </a:pPr>
            <a:r>
              <a:rPr lang="en-US" altLang="zh-CN" sz="1600" dirty="0">
                <a:latin typeface="Times New Roman" panose="02020603050405020304" pitchFamily="18" charset="0"/>
                <a:ea typeface="楷体" panose="02010609060101010101" pitchFamily="49" charset="-122"/>
              </a:rPr>
              <a:t>2007</a:t>
            </a:r>
            <a:r>
              <a:rPr lang="zh-CN" altLang="en-US" sz="1600" dirty="0">
                <a:latin typeface="Times New Roman" panose="02020603050405020304" pitchFamily="18" charset="0"/>
                <a:ea typeface="楷体" panose="02010609060101010101" pitchFamily="49" charset="-122"/>
              </a:rPr>
              <a:t>年，</a:t>
            </a:r>
            <a:r>
              <a:rPr lang="en-US" altLang="zh-CN" sz="1600" dirty="0">
                <a:latin typeface="Times New Roman" panose="02020603050405020304" pitchFamily="18" charset="0"/>
                <a:ea typeface="楷体" panose="02010609060101010101" pitchFamily="49" charset="-122"/>
              </a:rPr>
              <a:t>ASSOB</a:t>
            </a:r>
            <a:r>
              <a:rPr lang="zh-CN" altLang="en-US" sz="1600" dirty="0">
                <a:latin typeface="Times New Roman" panose="02020603050405020304" pitchFamily="18" charset="0"/>
                <a:ea typeface="楷体" panose="02010609060101010101" pitchFamily="49" charset="-122"/>
              </a:rPr>
              <a:t>（澳大利亚小规模融资板块）上线，它是澳大利亚本土最大的股权众筹平台，也是世界上最大的股权众筹平台之一。 </a:t>
            </a:r>
          </a:p>
          <a:p>
            <a:pPr marL="0" indent="0">
              <a:spcBef>
                <a:spcPts val="0"/>
              </a:spcBef>
              <a:buNone/>
            </a:pPr>
            <a:r>
              <a:rPr lang="zh-CN" altLang="en-US" sz="1600" dirty="0">
                <a:latin typeface="Times New Roman" panose="02020603050405020304" pitchFamily="18" charset="0"/>
                <a:ea typeface="楷体" panose="02010609060101010101" pitchFamily="49" charset="-122"/>
              </a:rPr>
              <a:t>  </a:t>
            </a:r>
          </a:p>
          <a:p>
            <a:pPr marL="0" indent="0">
              <a:spcBef>
                <a:spcPts val="0"/>
              </a:spcBef>
              <a:buNone/>
            </a:pPr>
            <a:r>
              <a:rPr lang="en-US" altLang="zh-CN" sz="1600" dirty="0">
                <a:latin typeface="Times New Roman" panose="02020603050405020304" pitchFamily="18" charset="0"/>
                <a:ea typeface="楷体" panose="02010609060101010101" pitchFamily="49" charset="-122"/>
              </a:rPr>
              <a:t>2008</a:t>
            </a:r>
            <a:r>
              <a:rPr lang="zh-CN" altLang="en-US" sz="1600" dirty="0">
                <a:latin typeface="Times New Roman" panose="02020603050405020304" pitchFamily="18" charset="0"/>
                <a:ea typeface="楷体" panose="02010609060101010101" pitchFamily="49" charset="-122"/>
              </a:rPr>
              <a:t>年</a:t>
            </a:r>
            <a:r>
              <a:rPr lang="en-US" altLang="zh-CN" sz="1600" dirty="0">
                <a:latin typeface="Times New Roman" panose="02020603050405020304" pitchFamily="18" charset="0"/>
                <a:ea typeface="楷体" panose="02010609060101010101" pitchFamily="49" charset="-122"/>
              </a:rPr>
              <a:t>1</a:t>
            </a:r>
            <a:r>
              <a:rPr lang="zh-CN" altLang="en-US" sz="1600" dirty="0">
                <a:latin typeface="Times New Roman" panose="02020603050405020304" pitchFamily="18" charset="0"/>
                <a:ea typeface="楷体" panose="02010609060101010101" pitchFamily="49" charset="-122"/>
              </a:rPr>
              <a:t>月，</a:t>
            </a:r>
            <a:r>
              <a:rPr lang="en-US" altLang="zh-CN" sz="1600" dirty="0">
                <a:latin typeface="Times New Roman" panose="02020603050405020304" pitchFamily="18" charset="0"/>
                <a:ea typeface="楷体" panose="02010609060101010101" pitchFamily="49" charset="-122"/>
              </a:rPr>
              <a:t>IndieGoGo</a:t>
            </a:r>
            <a:r>
              <a:rPr lang="zh-CN" altLang="en-US" sz="1600" dirty="0">
                <a:latin typeface="Times New Roman" panose="02020603050405020304" pitchFamily="18" charset="0"/>
                <a:ea typeface="楷体" panose="02010609060101010101" pitchFamily="49" charset="-122"/>
              </a:rPr>
              <a:t>正式上线。 </a:t>
            </a:r>
          </a:p>
          <a:p>
            <a:pPr marL="0" indent="0">
              <a:spcBef>
                <a:spcPts val="0"/>
              </a:spcBef>
              <a:buNone/>
            </a:pPr>
            <a:r>
              <a:rPr lang="zh-CN" altLang="en-US" sz="1600" dirty="0">
                <a:latin typeface="Times New Roman" panose="02020603050405020304" pitchFamily="18" charset="0"/>
                <a:ea typeface="楷体" panose="02010609060101010101" pitchFamily="49" charset="-122"/>
              </a:rPr>
              <a:t> </a:t>
            </a:r>
          </a:p>
          <a:p>
            <a:pPr marL="0" indent="0">
              <a:spcBef>
                <a:spcPts val="0"/>
              </a:spcBef>
              <a:buNone/>
            </a:pPr>
            <a:r>
              <a:rPr lang="en-US" altLang="zh-CN" sz="1600" dirty="0">
                <a:latin typeface="Times New Roman" panose="02020603050405020304" pitchFamily="18" charset="0"/>
                <a:ea typeface="楷体" panose="02010609060101010101" pitchFamily="49" charset="-122"/>
              </a:rPr>
              <a:t>2009</a:t>
            </a:r>
            <a:r>
              <a:rPr lang="zh-CN" altLang="en-US" sz="1600" dirty="0">
                <a:latin typeface="Times New Roman" panose="02020603050405020304" pitchFamily="18" charset="0"/>
                <a:ea typeface="楷体" panose="02010609060101010101" pitchFamily="49" charset="-122"/>
              </a:rPr>
              <a:t>年</a:t>
            </a:r>
            <a:r>
              <a:rPr lang="en-US" altLang="zh-CN" sz="1600" dirty="0">
                <a:latin typeface="Times New Roman" panose="02020603050405020304" pitchFamily="18" charset="0"/>
                <a:ea typeface="楷体" panose="02010609060101010101" pitchFamily="49" charset="-122"/>
              </a:rPr>
              <a:t>4</a:t>
            </a:r>
            <a:r>
              <a:rPr lang="zh-CN" altLang="en-US" sz="1600" dirty="0">
                <a:latin typeface="Times New Roman" panose="02020603050405020304" pitchFamily="18" charset="0"/>
                <a:ea typeface="楷体" panose="02010609060101010101" pitchFamily="49" charset="-122"/>
              </a:rPr>
              <a:t>月，</a:t>
            </a:r>
            <a:r>
              <a:rPr lang="en-US" altLang="zh-CN" sz="1600" dirty="0">
                <a:latin typeface="Times New Roman" panose="02020603050405020304" pitchFamily="18" charset="0"/>
                <a:ea typeface="楷体" panose="02010609060101010101" pitchFamily="49" charset="-122"/>
              </a:rPr>
              <a:t>Kickstarter</a:t>
            </a:r>
            <a:r>
              <a:rPr lang="zh-CN" altLang="en-US" sz="1600" dirty="0">
                <a:latin typeface="Times New Roman" panose="02020603050405020304" pitchFamily="18" charset="0"/>
                <a:ea typeface="楷体" panose="02010609060101010101" pitchFamily="49" charset="-122"/>
              </a:rPr>
              <a:t>正式上线，日后发展为世界上最大的众筹网站。 </a:t>
            </a:r>
          </a:p>
          <a:p>
            <a:pPr marL="0" indent="0">
              <a:spcBef>
                <a:spcPts val="0"/>
              </a:spcBef>
              <a:buNone/>
            </a:pPr>
            <a:r>
              <a:rPr lang="zh-CN" altLang="en-US" sz="1600" dirty="0">
                <a:latin typeface="Times New Roman" panose="02020603050405020304" pitchFamily="18" charset="0"/>
                <a:ea typeface="楷体" panose="02010609060101010101" pitchFamily="49" charset="-122"/>
              </a:rPr>
              <a:t>  </a:t>
            </a:r>
          </a:p>
          <a:p>
            <a:pPr marL="0" indent="0">
              <a:spcBef>
                <a:spcPts val="0"/>
              </a:spcBef>
              <a:buNone/>
            </a:pPr>
            <a:r>
              <a:rPr lang="en-US" altLang="zh-CN" sz="1600" dirty="0">
                <a:latin typeface="Times New Roman" panose="02020603050405020304" pitchFamily="18" charset="0"/>
                <a:ea typeface="楷体" panose="02010609060101010101" pitchFamily="49" charset="-122"/>
              </a:rPr>
              <a:t>2011</a:t>
            </a:r>
            <a:r>
              <a:rPr lang="zh-CN" altLang="en-US" sz="1600" dirty="0">
                <a:latin typeface="Times New Roman" panose="02020603050405020304" pitchFamily="18" charset="0"/>
                <a:ea typeface="楷体" panose="02010609060101010101" pitchFamily="49" charset="-122"/>
              </a:rPr>
              <a:t>年</a:t>
            </a:r>
            <a:r>
              <a:rPr lang="en-US" altLang="zh-CN" sz="1600" dirty="0">
                <a:latin typeface="Times New Roman" panose="02020603050405020304" pitchFamily="18" charset="0"/>
                <a:ea typeface="楷体" panose="02010609060101010101" pitchFamily="49" charset="-122"/>
              </a:rPr>
              <a:t>1</a:t>
            </a:r>
            <a:r>
              <a:rPr lang="zh-CN" altLang="en-US" sz="1600" dirty="0">
                <a:latin typeface="Times New Roman" panose="02020603050405020304" pitchFamily="18" charset="0"/>
                <a:ea typeface="楷体" panose="02010609060101010101" pitchFamily="49" charset="-122"/>
              </a:rPr>
              <a:t>月，英国首家股权众筹平台</a:t>
            </a:r>
            <a:r>
              <a:rPr lang="en-US" altLang="zh-CN" sz="1600" dirty="0" err="1">
                <a:latin typeface="Times New Roman" panose="02020603050405020304" pitchFamily="18" charset="0"/>
                <a:ea typeface="楷体" panose="02010609060101010101" pitchFamily="49" charset="-122"/>
              </a:rPr>
              <a:t>Crowdcube</a:t>
            </a:r>
            <a:r>
              <a:rPr lang="zh-CN" altLang="en-US" sz="1600" dirty="0">
                <a:latin typeface="Times New Roman" panose="02020603050405020304" pitchFamily="18" charset="0"/>
                <a:ea typeface="楷体" panose="02010609060101010101" pitchFamily="49" charset="-122"/>
              </a:rPr>
              <a:t>诞生。 </a:t>
            </a:r>
          </a:p>
          <a:p>
            <a:pPr marL="0" indent="0">
              <a:spcBef>
                <a:spcPts val="0"/>
              </a:spcBef>
              <a:buNone/>
            </a:pPr>
            <a:r>
              <a:rPr lang="zh-CN" altLang="en-US" sz="1600" dirty="0">
                <a:latin typeface="Times New Roman" panose="02020603050405020304" pitchFamily="18" charset="0"/>
                <a:ea typeface="楷体" panose="02010609060101010101" pitchFamily="49" charset="-122"/>
              </a:rPr>
              <a:t>  </a:t>
            </a:r>
          </a:p>
          <a:p>
            <a:pPr marL="0" indent="0">
              <a:spcBef>
                <a:spcPts val="0"/>
              </a:spcBef>
              <a:buNone/>
            </a:pPr>
            <a:r>
              <a:rPr lang="en-US" altLang="zh-CN" sz="1600" dirty="0">
                <a:latin typeface="Times New Roman" panose="02020603050405020304" pitchFamily="18" charset="0"/>
                <a:ea typeface="楷体" panose="02010609060101010101" pitchFamily="49" charset="-122"/>
              </a:rPr>
              <a:t>2011</a:t>
            </a:r>
            <a:r>
              <a:rPr lang="zh-CN" altLang="en-US" sz="1600" dirty="0">
                <a:latin typeface="Times New Roman" panose="02020603050405020304" pitchFamily="18" charset="0"/>
                <a:ea typeface="楷体" panose="02010609060101010101" pitchFamily="49" charset="-122"/>
              </a:rPr>
              <a:t>年</a:t>
            </a:r>
            <a:r>
              <a:rPr lang="en-US" altLang="zh-CN" sz="1600" dirty="0">
                <a:latin typeface="Times New Roman" panose="02020603050405020304" pitchFamily="18" charset="0"/>
                <a:ea typeface="楷体" panose="02010609060101010101" pitchFamily="49" charset="-122"/>
              </a:rPr>
              <a:t>7</a:t>
            </a:r>
            <a:r>
              <a:rPr lang="zh-CN" altLang="en-US" sz="1600" dirty="0">
                <a:latin typeface="Times New Roman" panose="02020603050405020304" pitchFamily="18" charset="0"/>
                <a:ea typeface="楷体" panose="02010609060101010101" pitchFamily="49" charset="-122"/>
              </a:rPr>
              <a:t>月，国内首家众筹网站</a:t>
            </a:r>
            <a:r>
              <a:rPr lang="en-US" altLang="zh-CN" sz="1600" dirty="0">
                <a:latin typeface="Times New Roman" panose="02020603050405020304" pitchFamily="18" charset="0"/>
                <a:ea typeface="楷体" panose="02010609060101010101" pitchFamily="49" charset="-122"/>
              </a:rPr>
              <a:t>"</a:t>
            </a:r>
            <a:r>
              <a:rPr lang="zh-CN" altLang="en-US" sz="1600" dirty="0">
                <a:latin typeface="Times New Roman" panose="02020603050405020304" pitchFamily="18" charset="0"/>
                <a:ea typeface="楷体" panose="02010609060101010101" pitchFamily="49" charset="-122"/>
              </a:rPr>
              <a:t>点名时间</a:t>
            </a:r>
            <a:r>
              <a:rPr lang="en-US" altLang="zh-CN" sz="1600" dirty="0">
                <a:latin typeface="Times New Roman" panose="02020603050405020304" pitchFamily="18" charset="0"/>
                <a:ea typeface="楷体" panose="02010609060101010101" pitchFamily="49" charset="-122"/>
              </a:rPr>
              <a:t>"</a:t>
            </a:r>
            <a:r>
              <a:rPr lang="zh-CN" altLang="en-US" sz="1600" dirty="0">
                <a:latin typeface="Times New Roman" panose="02020603050405020304" pitchFamily="18" charset="0"/>
                <a:ea typeface="楷体" panose="02010609060101010101" pitchFamily="49" charset="-122"/>
              </a:rPr>
              <a:t>正式上线。 </a:t>
            </a:r>
          </a:p>
          <a:p>
            <a:pPr marL="0" indent="0">
              <a:spcBef>
                <a:spcPts val="0"/>
              </a:spcBef>
              <a:buNone/>
            </a:pPr>
            <a:r>
              <a:rPr lang="zh-CN" altLang="en-US" sz="1600" dirty="0">
                <a:latin typeface="Times New Roman" panose="02020603050405020304" pitchFamily="18" charset="0"/>
                <a:ea typeface="楷体" panose="02010609060101010101" pitchFamily="49" charset="-122"/>
              </a:rPr>
              <a:t>  </a:t>
            </a:r>
          </a:p>
          <a:p>
            <a:pPr marL="0" indent="0">
              <a:spcBef>
                <a:spcPts val="0"/>
              </a:spcBef>
              <a:buNone/>
            </a:pPr>
            <a:r>
              <a:rPr lang="en-US" altLang="zh-CN" sz="1600" dirty="0">
                <a:latin typeface="Times New Roman" panose="02020603050405020304" pitchFamily="18" charset="0"/>
                <a:ea typeface="楷体" panose="02010609060101010101" pitchFamily="49" charset="-122"/>
              </a:rPr>
              <a:t>2011</a:t>
            </a:r>
            <a:r>
              <a:rPr lang="zh-CN" altLang="en-US" sz="1600" dirty="0">
                <a:latin typeface="Times New Roman" panose="02020603050405020304" pitchFamily="18" charset="0"/>
                <a:ea typeface="楷体" panose="02010609060101010101" pitchFamily="49" charset="-122"/>
              </a:rPr>
              <a:t>年</a:t>
            </a:r>
            <a:r>
              <a:rPr lang="en-US" altLang="zh-CN" sz="1600" dirty="0">
                <a:latin typeface="Times New Roman" panose="02020603050405020304" pitchFamily="18" charset="0"/>
                <a:ea typeface="楷体" panose="02010609060101010101" pitchFamily="49" charset="-122"/>
              </a:rPr>
              <a:t>11</a:t>
            </a:r>
            <a:r>
              <a:rPr lang="zh-CN" altLang="en-US" sz="1600" dirty="0">
                <a:latin typeface="Times New Roman" panose="02020603050405020304" pitchFamily="18" charset="0"/>
                <a:ea typeface="楷体" panose="02010609060101010101" pitchFamily="49" charset="-122"/>
              </a:rPr>
              <a:t>月，国内首家股权众筹网站</a:t>
            </a:r>
            <a:r>
              <a:rPr lang="en-US" altLang="zh-CN" sz="1600" dirty="0">
                <a:latin typeface="Times New Roman" panose="02020603050405020304" pitchFamily="18" charset="0"/>
                <a:ea typeface="楷体" panose="02010609060101010101" pitchFamily="49" charset="-122"/>
              </a:rPr>
              <a:t>"</a:t>
            </a:r>
            <a:r>
              <a:rPr lang="zh-CN" altLang="en-US" sz="1600" dirty="0">
                <a:latin typeface="Times New Roman" panose="02020603050405020304" pitchFamily="18" charset="0"/>
                <a:ea typeface="楷体" panose="02010609060101010101" pitchFamily="49" charset="-122"/>
              </a:rPr>
              <a:t>天使汇</a:t>
            </a:r>
            <a:r>
              <a:rPr lang="en-US" altLang="zh-CN" sz="1600" dirty="0">
                <a:latin typeface="Times New Roman" panose="02020603050405020304" pitchFamily="18" charset="0"/>
                <a:ea typeface="楷体" panose="02010609060101010101" pitchFamily="49" charset="-122"/>
              </a:rPr>
              <a:t>"</a:t>
            </a:r>
            <a:r>
              <a:rPr lang="zh-CN" altLang="en-US" sz="1600" dirty="0">
                <a:latin typeface="Times New Roman" panose="02020603050405020304" pitchFamily="18" charset="0"/>
                <a:ea typeface="楷体" panose="02010609060101010101" pitchFamily="49" charset="-122"/>
              </a:rPr>
              <a:t>正式上线。 </a:t>
            </a:r>
          </a:p>
          <a:p>
            <a:pPr marL="0" indent="0">
              <a:spcBef>
                <a:spcPts val="0"/>
              </a:spcBef>
              <a:buNone/>
            </a:pPr>
            <a:r>
              <a:rPr lang="zh-CN" altLang="en-US" sz="1600" dirty="0">
                <a:latin typeface="Times New Roman" panose="02020603050405020304" pitchFamily="18" charset="0"/>
                <a:ea typeface="楷体" panose="02010609060101010101" pitchFamily="49" charset="-122"/>
              </a:rPr>
              <a:t> </a:t>
            </a:r>
          </a:p>
          <a:p>
            <a:pPr marL="0" indent="0">
              <a:spcBef>
                <a:spcPts val="0"/>
              </a:spcBef>
              <a:buNone/>
            </a:pPr>
            <a:r>
              <a:rPr lang="en-US" altLang="zh-CN" sz="1600" dirty="0">
                <a:latin typeface="Times New Roman" panose="02020603050405020304" pitchFamily="18" charset="0"/>
                <a:ea typeface="楷体" panose="02010609060101010101" pitchFamily="49" charset="-122"/>
              </a:rPr>
              <a:t>2012</a:t>
            </a:r>
            <a:r>
              <a:rPr lang="zh-CN" altLang="en-US" sz="1600" dirty="0">
                <a:latin typeface="Times New Roman" panose="02020603050405020304" pitchFamily="18" charset="0"/>
                <a:ea typeface="楷体" panose="02010609060101010101" pitchFamily="49" charset="-122"/>
              </a:rPr>
              <a:t>年</a:t>
            </a:r>
            <a:r>
              <a:rPr lang="en-US" altLang="zh-CN" sz="1600" dirty="0">
                <a:latin typeface="Times New Roman" panose="02020603050405020304" pitchFamily="18" charset="0"/>
                <a:ea typeface="楷体" panose="02010609060101010101" pitchFamily="49" charset="-122"/>
              </a:rPr>
              <a:t>3</a:t>
            </a:r>
            <a:r>
              <a:rPr lang="zh-CN" altLang="en-US" sz="1600" dirty="0">
                <a:latin typeface="Times New Roman" panose="02020603050405020304" pitchFamily="18" charset="0"/>
                <a:ea typeface="楷体" panose="02010609060101010101" pitchFamily="49" charset="-122"/>
              </a:rPr>
              <a:t>月，国内首家垂直类众筹网站</a:t>
            </a:r>
            <a:r>
              <a:rPr lang="en-US" altLang="zh-CN" sz="1600" dirty="0">
                <a:latin typeface="Times New Roman" panose="02020603050405020304" pitchFamily="18" charset="0"/>
                <a:ea typeface="楷体" panose="02010609060101010101" pitchFamily="49" charset="-122"/>
              </a:rPr>
              <a:t>"</a:t>
            </a:r>
            <a:r>
              <a:rPr lang="zh-CN" altLang="en-US" sz="1600" dirty="0">
                <a:latin typeface="Times New Roman" panose="02020603050405020304" pitchFamily="18" charset="0"/>
                <a:ea typeface="楷体" panose="02010609060101010101" pitchFamily="49" charset="-122"/>
              </a:rPr>
              <a:t>淘梦网</a:t>
            </a:r>
            <a:r>
              <a:rPr lang="en-US" altLang="zh-CN" sz="1600" dirty="0">
                <a:latin typeface="Times New Roman" panose="02020603050405020304" pitchFamily="18" charset="0"/>
                <a:ea typeface="楷体" panose="02010609060101010101" pitchFamily="49" charset="-122"/>
              </a:rPr>
              <a:t>"</a:t>
            </a:r>
            <a:r>
              <a:rPr lang="zh-CN" altLang="en-US" sz="1600" dirty="0">
                <a:latin typeface="Times New Roman" panose="02020603050405020304" pitchFamily="18" charset="0"/>
                <a:ea typeface="楷体" panose="02010609060101010101" pitchFamily="49" charset="-122"/>
              </a:rPr>
              <a:t>正式上线。 </a:t>
            </a:r>
          </a:p>
          <a:p>
            <a:pPr marL="0" indent="0">
              <a:spcBef>
                <a:spcPts val="0"/>
              </a:spcBef>
              <a:buNone/>
            </a:pPr>
            <a:r>
              <a:rPr lang="zh-CN" altLang="en-US" sz="1600" dirty="0">
                <a:latin typeface="Times New Roman" panose="02020603050405020304" pitchFamily="18" charset="0"/>
                <a:ea typeface="楷体" panose="02010609060101010101" pitchFamily="49" charset="-122"/>
              </a:rPr>
              <a:t>  </a:t>
            </a:r>
          </a:p>
          <a:p>
            <a:pPr marL="0" indent="0">
              <a:spcBef>
                <a:spcPts val="0"/>
              </a:spcBef>
              <a:buNone/>
            </a:pPr>
            <a:r>
              <a:rPr lang="en-US" altLang="zh-CN" sz="1600" dirty="0">
                <a:latin typeface="Times New Roman" panose="02020603050405020304" pitchFamily="18" charset="0"/>
                <a:ea typeface="楷体" panose="02010609060101010101" pitchFamily="49" charset="-122"/>
              </a:rPr>
              <a:t>2012</a:t>
            </a:r>
            <a:r>
              <a:rPr lang="zh-CN" altLang="en-US" sz="1600" dirty="0">
                <a:latin typeface="Times New Roman" panose="02020603050405020304" pitchFamily="18" charset="0"/>
                <a:ea typeface="楷体" panose="02010609060101010101" pitchFamily="49" charset="-122"/>
              </a:rPr>
              <a:t>年</a:t>
            </a:r>
            <a:r>
              <a:rPr lang="en-US" altLang="zh-CN" sz="1600" dirty="0">
                <a:latin typeface="Times New Roman" panose="02020603050405020304" pitchFamily="18" charset="0"/>
                <a:ea typeface="楷体" panose="02010609060101010101" pitchFamily="49" charset="-122"/>
              </a:rPr>
              <a:t>4</a:t>
            </a:r>
            <a:r>
              <a:rPr lang="zh-CN" altLang="en-US" sz="1600" dirty="0">
                <a:latin typeface="Times New Roman" panose="02020603050405020304" pitchFamily="18" charset="0"/>
                <a:ea typeface="楷体" panose="02010609060101010101" pitchFamily="49" charset="-122"/>
              </a:rPr>
              <a:t>月，美国总统奥巴马签署</a:t>
            </a:r>
            <a:r>
              <a:rPr lang="en-US" altLang="zh-CN" sz="1600" dirty="0">
                <a:latin typeface="Times New Roman" panose="02020603050405020304" pitchFamily="18" charset="0"/>
                <a:ea typeface="楷体" panose="02010609060101010101" pitchFamily="49" charset="-122"/>
              </a:rPr>
              <a:t>《</a:t>
            </a:r>
            <a:r>
              <a:rPr lang="zh-CN" altLang="en-US" sz="1600" dirty="0">
                <a:latin typeface="Times New Roman" panose="02020603050405020304" pitchFamily="18" charset="0"/>
                <a:ea typeface="楷体" panose="02010609060101010101" pitchFamily="49" charset="-122"/>
              </a:rPr>
              <a:t>创业企业融资（</a:t>
            </a:r>
            <a:r>
              <a:rPr lang="en-US" altLang="zh-CN" sz="1600" dirty="0">
                <a:latin typeface="Times New Roman" panose="02020603050405020304" pitchFamily="18" charset="0"/>
                <a:ea typeface="楷体" panose="02010609060101010101" pitchFamily="49" charset="-122"/>
              </a:rPr>
              <a:t>JOBS</a:t>
            </a:r>
            <a:r>
              <a:rPr lang="zh-CN" altLang="en-US" sz="1600" dirty="0">
                <a:latin typeface="Times New Roman" panose="02020603050405020304" pitchFamily="18" charset="0"/>
                <a:ea typeface="楷体" panose="02010609060101010101" pitchFamily="49" charset="-122"/>
              </a:rPr>
              <a:t>）法案</a:t>
            </a:r>
            <a:r>
              <a:rPr lang="en-US" altLang="zh-CN" sz="1600" dirty="0">
                <a:latin typeface="Times New Roman" panose="02020603050405020304" pitchFamily="18" charset="0"/>
                <a:ea typeface="楷体" panose="02010609060101010101" pitchFamily="49" charset="-122"/>
              </a:rPr>
              <a:t>》</a:t>
            </a:r>
            <a:r>
              <a:rPr lang="zh-CN" altLang="en-US" sz="1600" dirty="0">
                <a:latin typeface="Times New Roman" panose="02020603050405020304" pitchFamily="18" charset="0"/>
                <a:ea typeface="楷体" panose="02010609060101010101" pitchFamily="49" charset="-122"/>
              </a:rPr>
              <a:t>，为股权众筹类网站的合法运营带来希望。 </a:t>
            </a:r>
          </a:p>
          <a:p>
            <a:pPr marL="0" indent="0">
              <a:spcBef>
                <a:spcPts val="0"/>
              </a:spcBef>
              <a:buNone/>
            </a:pPr>
            <a:r>
              <a:rPr lang="zh-CN" altLang="en-US" sz="1600" dirty="0">
                <a:latin typeface="Times New Roman" panose="02020603050405020304" pitchFamily="18" charset="0"/>
                <a:ea typeface="楷体" panose="02010609060101010101" pitchFamily="49" charset="-122"/>
              </a:rPr>
              <a:t>   </a:t>
            </a:r>
          </a:p>
          <a:p>
            <a:pPr marL="0" indent="0">
              <a:spcBef>
                <a:spcPts val="0"/>
              </a:spcBef>
              <a:buNone/>
            </a:pPr>
            <a:r>
              <a:rPr lang="en-US" altLang="zh-CN" sz="1600" dirty="0">
                <a:latin typeface="Times New Roman" panose="02020603050405020304" pitchFamily="18" charset="0"/>
                <a:ea typeface="楷体" panose="02010609060101010101" pitchFamily="49" charset="-122"/>
              </a:rPr>
              <a:t>2013</a:t>
            </a:r>
            <a:r>
              <a:rPr lang="zh-CN" altLang="en-US" sz="1600" dirty="0">
                <a:latin typeface="Times New Roman" panose="02020603050405020304" pitchFamily="18" charset="0"/>
                <a:ea typeface="楷体" panose="02010609060101010101" pitchFamily="49" charset="-122"/>
              </a:rPr>
              <a:t>年</a:t>
            </a:r>
            <a:r>
              <a:rPr lang="en-US" altLang="zh-CN" sz="1600" dirty="0">
                <a:latin typeface="Times New Roman" panose="02020603050405020304" pitchFamily="18" charset="0"/>
                <a:ea typeface="楷体" panose="02010609060101010101" pitchFamily="49" charset="-122"/>
              </a:rPr>
              <a:t>5</a:t>
            </a:r>
            <a:r>
              <a:rPr lang="zh-CN" altLang="en-US" sz="1600" dirty="0">
                <a:latin typeface="Times New Roman" panose="02020603050405020304" pitchFamily="18" charset="0"/>
                <a:ea typeface="楷体" panose="02010609060101010101" pitchFamily="49" charset="-122"/>
              </a:rPr>
              <a:t>月，英国第一家获得</a:t>
            </a:r>
            <a:r>
              <a:rPr lang="en-US" altLang="zh-CN" sz="1600" dirty="0">
                <a:latin typeface="Times New Roman" panose="02020603050405020304" pitchFamily="18" charset="0"/>
                <a:ea typeface="楷体" panose="02010609060101010101" pitchFamily="49" charset="-122"/>
              </a:rPr>
              <a:t>FCA</a:t>
            </a:r>
            <a:r>
              <a:rPr lang="zh-CN" altLang="en-US" sz="1600" dirty="0">
                <a:latin typeface="Times New Roman" panose="02020603050405020304" pitchFamily="18" charset="0"/>
                <a:ea typeface="楷体" panose="02010609060101010101" pitchFamily="49" charset="-122"/>
              </a:rPr>
              <a:t>（金融行为监管局）批准的</a:t>
            </a:r>
            <a:r>
              <a:rPr lang="en-US" altLang="zh-CN" sz="1600" dirty="0" err="1">
                <a:latin typeface="Times New Roman" panose="02020603050405020304" pitchFamily="18" charset="0"/>
                <a:ea typeface="楷体" panose="02010609060101010101" pitchFamily="49" charset="-122"/>
              </a:rPr>
              <a:t>Seedrs</a:t>
            </a:r>
            <a:r>
              <a:rPr lang="zh-CN" altLang="en-US" sz="1600" dirty="0">
                <a:latin typeface="Times New Roman" panose="02020603050405020304" pitchFamily="18" charset="0"/>
                <a:ea typeface="楷体" panose="02010609060101010101" pitchFamily="49" charset="-122"/>
              </a:rPr>
              <a:t>众筹平台上线。</a:t>
            </a:r>
            <a:endParaRPr lang="en-US" altLang="zh-CN" sz="1600" dirty="0">
              <a:latin typeface="Times New Roman" panose="02020603050405020304" pitchFamily="18" charset="0"/>
              <a:ea typeface="楷体" panose="02010609060101010101" pitchFamily="49" charset="-122"/>
            </a:endParaRPr>
          </a:p>
          <a:p>
            <a:pPr marL="0" indent="0">
              <a:spcBef>
                <a:spcPts val="0"/>
              </a:spcBef>
              <a:buNone/>
            </a:pPr>
            <a:endParaRPr lang="en-US" altLang="zh-CN" sz="1600" dirty="0">
              <a:latin typeface="Times New Roman" panose="02020603050405020304" pitchFamily="18" charset="0"/>
              <a:ea typeface="楷体" panose="02010609060101010101" pitchFamily="49" charset="-122"/>
            </a:endParaRPr>
          </a:p>
          <a:p>
            <a:pPr marL="0" indent="0">
              <a:spcBef>
                <a:spcPts val="0"/>
              </a:spcBef>
              <a:buNone/>
            </a:pPr>
            <a:r>
              <a:rPr lang="en-US" altLang="zh-CN" sz="1600" dirty="0">
                <a:latin typeface="Times New Roman" panose="02020603050405020304" pitchFamily="18" charset="0"/>
                <a:ea typeface="楷体" panose="02010609060101010101" pitchFamily="49" charset="-122"/>
              </a:rPr>
              <a:t>2017</a:t>
            </a:r>
            <a:r>
              <a:rPr lang="zh-CN" altLang="en-US" sz="1600" dirty="0">
                <a:latin typeface="Times New Roman" panose="02020603050405020304" pitchFamily="18" charset="0"/>
                <a:ea typeface="楷体" panose="02010609060101010101" pitchFamily="49" charset="-122"/>
              </a:rPr>
              <a:t>年， </a:t>
            </a:r>
            <a:r>
              <a:rPr lang="en-US" altLang="zh-CN" sz="1600" dirty="0">
                <a:latin typeface="Times New Roman" panose="02020603050405020304" pitchFamily="18" charset="0"/>
                <a:ea typeface="楷体" panose="02010609060101010101" pitchFamily="49" charset="-122"/>
              </a:rPr>
              <a:t>LEEKICO</a:t>
            </a:r>
            <a:r>
              <a:rPr lang="zh-CN" altLang="en-US" sz="1600" dirty="0">
                <a:latin typeface="Times New Roman" panose="02020603050405020304" pitchFamily="18" charset="0"/>
                <a:ea typeface="楷体" panose="02010609060101010101" pitchFamily="49" charset="-122"/>
              </a:rPr>
              <a:t>成为澳大利亚首个获得金融服务牌照（</a:t>
            </a:r>
            <a:r>
              <a:rPr lang="en-US" altLang="zh-CN" sz="1600" dirty="0">
                <a:latin typeface="Times New Roman" panose="02020603050405020304" pitchFamily="18" charset="0"/>
                <a:ea typeface="楷体" panose="02010609060101010101" pitchFamily="49" charset="-122"/>
              </a:rPr>
              <a:t>AFSL)</a:t>
            </a:r>
            <a:r>
              <a:rPr lang="zh-CN" altLang="en-US" sz="1600" dirty="0">
                <a:latin typeface="Times New Roman" panose="02020603050405020304" pitchFamily="18" charset="0"/>
                <a:ea typeface="楷体" panose="02010609060101010101" pitchFamily="49" charset="-122"/>
              </a:rPr>
              <a:t>的众筹平台。</a:t>
            </a:r>
          </a:p>
          <a:p>
            <a:pPr marL="0" indent="0">
              <a:buNone/>
            </a:pPr>
            <a:endParaRPr lang="zh-CN" altLang="en-US" sz="1300" dirty="0"/>
          </a:p>
        </p:txBody>
      </p:sp>
    </p:spTree>
    <p:extLst>
      <p:ext uri="{BB962C8B-B14F-4D97-AF65-F5344CB8AC3E}">
        <p14:creationId xmlns:p14="http://schemas.microsoft.com/office/powerpoint/2010/main" val="3731460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4ECDE7A-6944-466D-8FFE-149A29BA6B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B3420082-9415-44EC-802E-C77D71D59C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12700">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55A52C45-1FCB-4636-A80F-2849B8226C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F2EBAEBF-C8B5-4C16-82CE-7B5B42F25DA9}"/>
              </a:ext>
            </a:extLst>
          </p:cNvPr>
          <p:cNvSpPr>
            <a:spLocks noGrp="1"/>
          </p:cNvSpPr>
          <p:nvPr>
            <p:ph type="title"/>
          </p:nvPr>
        </p:nvSpPr>
        <p:spPr>
          <a:xfrm>
            <a:off x="1115568" y="548640"/>
            <a:ext cx="10168128" cy="1179576"/>
          </a:xfrm>
        </p:spPr>
        <p:txBody>
          <a:bodyPr>
            <a:normAutofit/>
          </a:bodyPr>
          <a:lstStyle/>
          <a:p>
            <a:r>
              <a:rPr lang="zh-CN" altLang="en-US" sz="4000" dirty="0"/>
              <a:t>三、</a:t>
            </a:r>
            <a:r>
              <a:rPr lang="zh-CN" altLang="zh-CN" sz="4000" dirty="0"/>
              <a:t>中国互联网众筹的发展</a:t>
            </a:r>
            <a:endParaRPr lang="zh-CN" altLang="en-US" sz="4000" b="1" dirty="0"/>
          </a:p>
        </p:txBody>
      </p:sp>
      <p:sp>
        <p:nvSpPr>
          <p:cNvPr id="15" name="Rectangle 14">
            <a:extLst>
              <a:ext uri="{FF2B5EF4-FFF2-40B4-BE49-F238E27FC236}">
                <a16:creationId xmlns:a16="http://schemas.microsoft.com/office/drawing/2014/main" id="{768EB4DD-3704-43AD-92B3-C4E0C6EA92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7079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图片 3">
            <a:extLst>
              <a:ext uri="{FF2B5EF4-FFF2-40B4-BE49-F238E27FC236}">
                <a16:creationId xmlns:a16="http://schemas.microsoft.com/office/drawing/2014/main" id="{3174F635-6626-415A-92C8-9E9CC5B48209}"/>
              </a:ext>
            </a:extLst>
          </p:cNvPr>
          <p:cNvPicPr/>
          <p:nvPr/>
        </p:nvPicPr>
        <p:blipFill rotWithShape="1">
          <a:blip r:embed="rId2" cstate="print">
            <a:extLst>
              <a:ext uri="{28A0092B-C50C-407E-A947-70E740481C1C}">
                <a14:useLocalDpi xmlns:a14="http://schemas.microsoft.com/office/drawing/2010/main" val="0"/>
              </a:ext>
            </a:extLst>
          </a:blip>
          <a:srcRect r="2387" b="-3"/>
          <a:stretch/>
        </p:blipFill>
        <p:spPr bwMode="auto">
          <a:xfrm>
            <a:off x="768405" y="1804427"/>
            <a:ext cx="6009855" cy="3694176"/>
          </a:xfrm>
          <a:prstGeom prst="rect">
            <a:avLst/>
          </a:prstGeom>
          <a:noFill/>
        </p:spPr>
      </p:pic>
      <p:sp>
        <p:nvSpPr>
          <p:cNvPr id="3" name="内容占位符 2">
            <a:extLst>
              <a:ext uri="{FF2B5EF4-FFF2-40B4-BE49-F238E27FC236}">
                <a16:creationId xmlns:a16="http://schemas.microsoft.com/office/drawing/2014/main" id="{BB0FCF58-D27A-4F4C-8C39-20C7911CE3AE}"/>
              </a:ext>
            </a:extLst>
          </p:cNvPr>
          <p:cNvSpPr>
            <a:spLocks noGrp="1"/>
          </p:cNvSpPr>
          <p:nvPr>
            <p:ph idx="1"/>
          </p:nvPr>
        </p:nvSpPr>
        <p:spPr>
          <a:xfrm>
            <a:off x="7470828" y="1122843"/>
            <a:ext cx="3872243" cy="3694176"/>
          </a:xfrm>
        </p:spPr>
        <p:txBody>
          <a:bodyPr anchor="ctr">
            <a:normAutofit fontScale="25000" lnSpcReduction="20000"/>
          </a:bodyPr>
          <a:lstStyle/>
          <a:p>
            <a:pPr marL="0" indent="0">
              <a:lnSpc>
                <a:spcPts val="3000"/>
              </a:lnSpc>
              <a:buNone/>
            </a:pPr>
            <a:r>
              <a:rPr lang="en-US" altLang="zh-CN" sz="11200" dirty="0">
                <a:solidFill>
                  <a:srgbClr val="FF0000"/>
                </a:solidFill>
              </a:rPr>
              <a:t> </a:t>
            </a:r>
            <a:r>
              <a:rPr lang="zh-CN" altLang="en-US" sz="11200" dirty="0">
                <a:solidFill>
                  <a:srgbClr val="FF0000"/>
                </a:solidFill>
              </a:rPr>
              <a:t>点名时间</a:t>
            </a:r>
            <a:endParaRPr lang="en-US" altLang="zh-CN" sz="11200" dirty="0">
              <a:solidFill>
                <a:srgbClr val="FF0000"/>
              </a:solidFill>
            </a:endParaRPr>
          </a:p>
          <a:p>
            <a:pPr marL="0" indent="0">
              <a:lnSpc>
                <a:spcPts val="3000"/>
              </a:lnSpc>
              <a:buNone/>
            </a:pPr>
            <a:r>
              <a:rPr lang="zh-CN" altLang="zh-CN" sz="6400" dirty="0"/>
              <a:t>蒋显斌找到张佑回国一起联合创办了国内第一个奖赏式众筹网站</a:t>
            </a:r>
            <a:r>
              <a:rPr lang="en-US" altLang="zh-CN" sz="6400" dirty="0"/>
              <a:t>“</a:t>
            </a:r>
            <a:r>
              <a:rPr lang="zh-CN" altLang="zh-CN" sz="6400" dirty="0"/>
              <a:t>点名时间</a:t>
            </a:r>
            <a:r>
              <a:rPr lang="en-US" altLang="zh-CN" sz="6400" dirty="0"/>
              <a:t>”</a:t>
            </a:r>
            <a:r>
              <a:rPr lang="zh-CN" altLang="zh-CN" sz="6400" dirty="0"/>
              <a:t>。 点名时间从</a:t>
            </a:r>
            <a:r>
              <a:rPr lang="en-US" altLang="zh-CN" sz="6400" dirty="0"/>
              <a:t>2011</a:t>
            </a:r>
            <a:r>
              <a:rPr lang="zh-CN" altLang="zh-CN" sz="6400" dirty="0"/>
              <a:t>年</a:t>
            </a:r>
            <a:r>
              <a:rPr lang="en-US" altLang="zh-CN" sz="6400" dirty="0"/>
              <a:t>7</a:t>
            </a:r>
            <a:r>
              <a:rPr lang="zh-CN" altLang="zh-CN" sz="6400" dirty="0"/>
              <a:t>月点名时间上线，曾于</a:t>
            </a:r>
            <a:r>
              <a:rPr lang="en-US" altLang="zh-CN" sz="6400" dirty="0"/>
              <a:t>2014</a:t>
            </a:r>
            <a:r>
              <a:rPr lang="zh-CN" altLang="zh-CN" sz="6400" dirty="0"/>
              <a:t>年获得经纬等投资机构的</a:t>
            </a:r>
            <a:r>
              <a:rPr lang="en-US" altLang="zh-CN" sz="6400" dirty="0"/>
              <a:t>A</a:t>
            </a:r>
            <a:r>
              <a:rPr lang="zh-CN" altLang="zh-CN" sz="6400" dirty="0"/>
              <a:t>轮融资，是国内最早的一批众筹平台之一。</a:t>
            </a:r>
            <a:endParaRPr lang="en-US" altLang="zh-CN" sz="6400" dirty="0"/>
          </a:p>
          <a:p>
            <a:pPr marL="0" indent="0">
              <a:lnSpc>
                <a:spcPts val="3000"/>
              </a:lnSpc>
              <a:buNone/>
            </a:pPr>
            <a:r>
              <a:rPr lang="en-US" altLang="zh-CN" sz="6400" dirty="0"/>
              <a:t>2016</a:t>
            </a:r>
            <a:r>
              <a:rPr lang="zh-CN" altLang="zh-CN" sz="6400" dirty="0"/>
              <a:t>年，</a:t>
            </a:r>
            <a:r>
              <a:rPr lang="en-US" altLang="zh-CN" sz="6400" dirty="0"/>
              <a:t>91</a:t>
            </a:r>
            <a:r>
              <a:rPr lang="zh-CN" altLang="zh-CN" sz="6400" dirty="0"/>
              <a:t>金融收购了众筹平台点名时间。</a:t>
            </a:r>
          </a:p>
          <a:p>
            <a:pPr marL="0" indent="0">
              <a:buNone/>
            </a:pPr>
            <a:endParaRPr lang="zh-CN" altLang="en-US" sz="1800" dirty="0"/>
          </a:p>
        </p:txBody>
      </p:sp>
      <p:sp>
        <p:nvSpPr>
          <p:cNvPr id="5" name="矩形 4">
            <a:extLst>
              <a:ext uri="{FF2B5EF4-FFF2-40B4-BE49-F238E27FC236}">
                <a16:creationId xmlns:a16="http://schemas.microsoft.com/office/drawing/2014/main" id="{C5108E1F-F777-40A9-8377-CE5E6E4274B4}"/>
              </a:ext>
            </a:extLst>
          </p:cNvPr>
          <p:cNvSpPr/>
          <p:nvPr/>
        </p:nvSpPr>
        <p:spPr>
          <a:xfrm>
            <a:off x="7422120" y="4509070"/>
            <a:ext cx="4126019" cy="1852751"/>
          </a:xfrm>
          <a:prstGeom prst="rect">
            <a:avLst/>
          </a:prstGeom>
        </p:spPr>
        <p:txBody>
          <a:bodyPr wrap="square">
            <a:spAutoFit/>
          </a:bodyPr>
          <a:lstStyle/>
          <a:p>
            <a:pPr>
              <a:lnSpc>
                <a:spcPts val="2800"/>
              </a:lnSpc>
            </a:pPr>
            <a:r>
              <a:rPr lang="en-US" altLang="zh-CN" sz="1600" dirty="0"/>
              <a:t>2013</a:t>
            </a:r>
            <a:r>
              <a:rPr lang="zh-CN" altLang="en-US" sz="1600" dirty="0"/>
              <a:t>年</a:t>
            </a:r>
            <a:r>
              <a:rPr lang="en-US" altLang="zh-CN" sz="1600" dirty="0"/>
              <a:t>11</a:t>
            </a:r>
            <a:r>
              <a:rPr lang="zh-CN" altLang="en-US" sz="1600" dirty="0"/>
              <a:t>月，第二届</a:t>
            </a:r>
            <a:r>
              <a:rPr lang="en-US" altLang="zh-CN" sz="1600" dirty="0"/>
              <a:t>10x10</a:t>
            </a:r>
            <a:r>
              <a:rPr lang="zh-CN" altLang="en-US" sz="1600" dirty="0"/>
              <a:t>智能产品趋势大会在深圳举办，点名时间在当时宣布转型为“智能硬件首发平台”，同一时间张佑宣布点名的团队已经停掉文化、音乐类众筹项目，而专注在智能硬件项目</a:t>
            </a:r>
            <a:r>
              <a:rPr lang="en-US" altLang="zh-CN" sz="1600" dirty="0"/>
              <a:t>——</a:t>
            </a:r>
            <a:r>
              <a:rPr lang="zh-CN" altLang="en-US" sz="1600" dirty="0"/>
              <a:t>所谓“轻装上阵”。</a:t>
            </a:r>
          </a:p>
        </p:txBody>
      </p:sp>
    </p:spTree>
    <p:extLst>
      <p:ext uri="{BB962C8B-B14F-4D97-AF65-F5344CB8AC3E}">
        <p14:creationId xmlns:p14="http://schemas.microsoft.com/office/powerpoint/2010/main" val="37424042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标题 1">
            <a:extLst>
              <a:ext uri="{FF2B5EF4-FFF2-40B4-BE49-F238E27FC236}">
                <a16:creationId xmlns:a16="http://schemas.microsoft.com/office/drawing/2014/main" id="{1AB4E4BE-3C06-4C77-BD5C-050FA8DABC11}"/>
              </a:ext>
            </a:extLst>
          </p:cNvPr>
          <p:cNvSpPr>
            <a:spLocks noGrp="1"/>
          </p:cNvSpPr>
          <p:nvPr>
            <p:ph type="title"/>
          </p:nvPr>
        </p:nvSpPr>
        <p:spPr>
          <a:xfrm>
            <a:off x="479686" y="365125"/>
            <a:ext cx="5751875" cy="1325563"/>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8624E820-E116-486E-900A-62AD3AFFFCAC}"/>
              </a:ext>
            </a:extLst>
          </p:cNvPr>
          <p:cNvSpPr>
            <a:spLocks noGrp="1"/>
          </p:cNvSpPr>
          <p:nvPr>
            <p:ph idx="1"/>
          </p:nvPr>
        </p:nvSpPr>
        <p:spPr>
          <a:xfrm>
            <a:off x="479686" y="1825625"/>
            <a:ext cx="5966084" cy="4351338"/>
          </a:xfrm>
        </p:spPr>
        <p:txBody>
          <a:bodyPr>
            <a:normAutofit/>
          </a:bodyPr>
          <a:lstStyle/>
          <a:p>
            <a:pPr marL="0" indent="0">
              <a:buNone/>
            </a:pPr>
            <a:r>
              <a:rPr lang="zh-CN" altLang="zh-CN" sz="2000" dirty="0"/>
              <a:t>中国众筹开始火爆是在</a:t>
            </a:r>
            <a:r>
              <a:rPr lang="en-US" altLang="zh-CN" sz="2000" dirty="0"/>
              <a:t>2014</a:t>
            </a:r>
            <a:r>
              <a:rPr lang="zh-CN" altLang="zh-CN" sz="2000" dirty="0"/>
              <a:t>年，根据清科集团旗下的私募通统计，</a:t>
            </a:r>
            <a:r>
              <a:rPr lang="en-US" altLang="zh-CN" sz="2000" dirty="0"/>
              <a:t>2014</a:t>
            </a:r>
            <a:r>
              <a:rPr lang="zh-CN" altLang="zh-CN" sz="2000" dirty="0"/>
              <a:t>年国内主要</a:t>
            </a:r>
            <a:r>
              <a:rPr lang="en-US" altLang="zh-CN" sz="2000" dirty="0"/>
              <a:t>13</a:t>
            </a:r>
            <a:r>
              <a:rPr lang="zh-CN" altLang="zh-CN" sz="2000" dirty="0"/>
              <a:t>家众筹平台共发生融资事件</a:t>
            </a:r>
            <a:r>
              <a:rPr lang="en-US" altLang="zh-CN" sz="2000" dirty="0"/>
              <a:t>9088</a:t>
            </a:r>
            <a:r>
              <a:rPr lang="zh-CN" altLang="zh-CN" sz="2000" dirty="0"/>
              <a:t>起，募集总金额</a:t>
            </a:r>
            <a:r>
              <a:rPr lang="en-US" altLang="zh-CN" sz="2000" dirty="0"/>
              <a:t>13.8</a:t>
            </a:r>
            <a:r>
              <a:rPr lang="zh-CN" altLang="zh-CN" sz="2000" dirty="0"/>
              <a:t>亿元人民币。</a:t>
            </a:r>
            <a:endParaRPr lang="en-US" altLang="zh-CN" sz="2000" dirty="0"/>
          </a:p>
          <a:p>
            <a:pPr marL="0" indent="0">
              <a:buNone/>
            </a:pPr>
            <a:endParaRPr lang="en-US" altLang="zh-CN" sz="2000" dirty="0"/>
          </a:p>
          <a:p>
            <a:pPr marL="0" indent="0">
              <a:buNone/>
            </a:pPr>
            <a:r>
              <a:rPr lang="zh-CN" altLang="zh-CN" sz="2000" dirty="0"/>
              <a:t>该</a:t>
            </a:r>
            <a:r>
              <a:rPr lang="en-US" altLang="zh-CN" sz="2000" dirty="0"/>
              <a:t>13</a:t>
            </a:r>
            <a:r>
              <a:rPr lang="zh-CN" altLang="zh-CN" sz="2000" dirty="0"/>
              <a:t>家众筹平台包括</a:t>
            </a:r>
            <a:r>
              <a:rPr lang="en-US" altLang="zh-CN" sz="2000" dirty="0"/>
              <a:t>:</a:t>
            </a:r>
            <a:r>
              <a:rPr lang="zh-CN" altLang="zh-CN" sz="2000" dirty="0"/>
              <a:t>天使汇、原始会、大家投、天使客</a:t>
            </a:r>
            <a:r>
              <a:rPr lang="en-US" altLang="zh-CN" sz="2000" dirty="0"/>
              <a:t>4</a:t>
            </a:r>
            <a:r>
              <a:rPr lang="zh-CN" altLang="zh-CN" sz="2000" dirty="0"/>
              <a:t>家股权众筹平台，以及众筹网、点名时间、追梦网、淘宝众筹、乐童音乐、京东众筹、中国梦网、淘梦网</a:t>
            </a:r>
            <a:r>
              <a:rPr lang="en-US" altLang="zh-CN" sz="2000" dirty="0"/>
              <a:t>9</a:t>
            </a:r>
            <a:r>
              <a:rPr lang="zh-CN" altLang="zh-CN" sz="2000" dirty="0"/>
              <a:t>家回报众筹平台。</a:t>
            </a:r>
            <a:endParaRPr lang="en-US" altLang="zh-CN" sz="2000" dirty="0"/>
          </a:p>
          <a:p>
            <a:pPr marL="0" indent="0">
              <a:buNone/>
            </a:pPr>
            <a:endParaRPr lang="en-US" altLang="zh-CN" sz="2000" dirty="0"/>
          </a:p>
          <a:p>
            <a:pPr marL="0" indent="0">
              <a:buNone/>
            </a:pPr>
            <a:r>
              <a:rPr lang="zh-CN" altLang="zh-CN" sz="2000" dirty="0"/>
              <a:t>其中，股权类众筹事件</a:t>
            </a:r>
            <a:r>
              <a:rPr lang="en-US" altLang="zh-CN" sz="2000" dirty="0"/>
              <a:t>3091</a:t>
            </a:r>
            <a:r>
              <a:rPr lang="zh-CN" altLang="zh-CN" sz="2000" dirty="0"/>
              <a:t>起，募集金额</a:t>
            </a:r>
            <a:r>
              <a:rPr lang="en-US" altLang="zh-CN" sz="2000" dirty="0"/>
              <a:t>10.31</a:t>
            </a:r>
            <a:r>
              <a:rPr lang="zh-CN" altLang="zh-CN" sz="2000" dirty="0"/>
              <a:t>亿元人民币</a:t>
            </a:r>
            <a:r>
              <a:rPr lang="en-US" altLang="zh-CN" sz="2000" dirty="0"/>
              <a:t>;</a:t>
            </a:r>
            <a:r>
              <a:rPr lang="zh-CN" altLang="zh-CN" sz="2000" dirty="0"/>
              <a:t>回报类众筹事件</a:t>
            </a:r>
            <a:r>
              <a:rPr lang="en-US" altLang="zh-CN" sz="2000" dirty="0"/>
              <a:t>5997</a:t>
            </a:r>
            <a:r>
              <a:rPr lang="zh-CN" altLang="zh-CN" sz="2000" dirty="0"/>
              <a:t>起，募集金额</a:t>
            </a:r>
            <a:r>
              <a:rPr lang="en-US" altLang="zh-CN" sz="2000" dirty="0"/>
              <a:t>3.49</a:t>
            </a:r>
            <a:r>
              <a:rPr lang="zh-CN" altLang="zh-CN" sz="2000" dirty="0"/>
              <a:t>亿元人民币。</a:t>
            </a:r>
          </a:p>
          <a:p>
            <a:pPr marL="0" indent="0">
              <a:buNone/>
            </a:pPr>
            <a:endParaRPr lang="zh-CN" altLang="en-US" sz="2000" dirty="0"/>
          </a:p>
        </p:txBody>
      </p:sp>
      <p:pic>
        <p:nvPicPr>
          <p:cNvPr id="5" name="Picture 4">
            <a:extLst>
              <a:ext uri="{FF2B5EF4-FFF2-40B4-BE49-F238E27FC236}">
                <a16:creationId xmlns:a16="http://schemas.microsoft.com/office/drawing/2014/main" id="{C3A21547-B153-4FC8-9228-5FA3874660F4}"/>
              </a:ext>
            </a:extLst>
          </p:cNvPr>
          <p:cNvPicPr>
            <a:picLocks noChangeAspect="1"/>
          </p:cNvPicPr>
          <p:nvPr/>
        </p:nvPicPr>
        <p:blipFill rotWithShape="1">
          <a:blip r:embed="rId2"/>
          <a:srcRect l="20044" r="13205" b="-2"/>
          <a:stretch/>
        </p:blipFill>
        <p:spPr>
          <a:xfrm>
            <a:off x="6876588" y="1164383"/>
            <a:ext cx="4518024" cy="4518024"/>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16" name="Arc 15">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Oval 17">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1802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89D8EF-F50F-4655-B911-B7529EE8E39D}"/>
              </a:ext>
            </a:extLst>
          </p:cNvPr>
          <p:cNvSpPr>
            <a:spLocks noGrp="1"/>
          </p:cNvSpPr>
          <p:nvPr>
            <p:ph type="title"/>
          </p:nvPr>
        </p:nvSpPr>
        <p:spPr>
          <a:xfrm>
            <a:off x="1653363" y="365760"/>
            <a:ext cx="9367203" cy="1188720"/>
          </a:xfrm>
        </p:spPr>
        <p:txBody>
          <a:bodyPr>
            <a:normAutofit/>
          </a:bodyPr>
          <a:lstStyle/>
          <a:p>
            <a:endParaRPr lang="zh-CN" altLang="en-US" dirty="0"/>
          </a:p>
        </p:txBody>
      </p:sp>
      <p:sp>
        <p:nvSpPr>
          <p:cNvPr id="14"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ABC6DE97-2B5F-4C3B-8159-84C50834AF5F}"/>
              </a:ext>
            </a:extLst>
          </p:cNvPr>
          <p:cNvSpPr>
            <a:spLocks noGrp="1"/>
          </p:cNvSpPr>
          <p:nvPr>
            <p:ph idx="1"/>
          </p:nvPr>
        </p:nvSpPr>
        <p:spPr>
          <a:xfrm>
            <a:off x="1653363" y="2176272"/>
            <a:ext cx="9367204" cy="4041648"/>
          </a:xfrm>
        </p:spPr>
        <p:txBody>
          <a:bodyPr anchor="t">
            <a:normAutofit fontScale="92500"/>
          </a:bodyPr>
          <a:lstStyle/>
          <a:p>
            <a:pPr marL="0" indent="0">
              <a:lnSpc>
                <a:spcPct val="110000"/>
              </a:lnSpc>
              <a:buNone/>
            </a:pPr>
            <a:r>
              <a:rPr lang="en-US" altLang="zh-CN" sz="2200" dirty="0"/>
              <a:t>    2014</a:t>
            </a:r>
            <a:r>
              <a:rPr lang="zh-CN" altLang="zh-CN" sz="2200" dirty="0"/>
              <a:t>年</a:t>
            </a:r>
            <a:r>
              <a:rPr lang="en-US" altLang="zh-CN" sz="2200" dirty="0"/>
              <a:t>11</a:t>
            </a:r>
            <a:r>
              <a:rPr lang="zh-CN" altLang="zh-CN" sz="2200" dirty="0"/>
              <a:t>月</a:t>
            </a:r>
            <a:r>
              <a:rPr lang="en-US" altLang="zh-CN" sz="2200" dirty="0"/>
              <a:t>19</a:t>
            </a:r>
            <a:r>
              <a:rPr lang="zh-CN" altLang="zh-CN" sz="2200" dirty="0"/>
              <a:t>日，李克强总理在国务院常务会议上首次提出</a:t>
            </a:r>
            <a:r>
              <a:rPr lang="en-US" altLang="zh-CN" sz="2200" dirty="0"/>
              <a:t>:</a:t>
            </a:r>
            <a:r>
              <a:rPr lang="zh-CN" altLang="zh-CN" sz="2200" dirty="0"/>
              <a:t>“要建立资本市场小额再融资快速机制，开展股权众筹融资试点”。随后，</a:t>
            </a:r>
            <a:r>
              <a:rPr lang="en-US" altLang="zh-CN" sz="2200" dirty="0"/>
              <a:t>2014</a:t>
            </a:r>
            <a:r>
              <a:rPr lang="zh-CN" altLang="zh-CN" sz="2200" dirty="0"/>
              <a:t>年</a:t>
            </a:r>
            <a:r>
              <a:rPr lang="en-US" altLang="zh-CN" sz="2200" dirty="0"/>
              <a:t>12</a:t>
            </a:r>
            <a:r>
              <a:rPr lang="zh-CN" altLang="zh-CN" sz="2200" dirty="0"/>
              <a:t>月</a:t>
            </a:r>
            <a:r>
              <a:rPr lang="en-US" altLang="zh-CN" sz="2200" dirty="0"/>
              <a:t>18</a:t>
            </a:r>
            <a:r>
              <a:rPr lang="zh-CN" altLang="zh-CN" sz="2200" dirty="0"/>
              <a:t>日，中国证券业协会起草了《私募股权众</a:t>
            </a:r>
            <a:r>
              <a:rPr lang="zh-CN" altLang="en-US" sz="2200" dirty="0"/>
              <a:t>筹</a:t>
            </a:r>
            <a:r>
              <a:rPr lang="zh-CN" altLang="zh-CN" sz="2200" dirty="0"/>
              <a:t>融资管理办法</a:t>
            </a:r>
            <a:r>
              <a:rPr lang="en-US" altLang="zh-CN" sz="2200" dirty="0"/>
              <a:t>(</a:t>
            </a:r>
            <a:r>
              <a:rPr lang="zh-CN" altLang="zh-CN" sz="2200" dirty="0"/>
              <a:t>试行</a:t>
            </a:r>
            <a:r>
              <a:rPr lang="en-US" altLang="zh-CN" sz="2200" dirty="0"/>
              <a:t>)(</a:t>
            </a:r>
            <a:r>
              <a:rPr lang="zh-CN" altLang="zh-CN" sz="2200" dirty="0"/>
              <a:t>征求意见稿》。</a:t>
            </a:r>
            <a:endParaRPr lang="en-US" altLang="zh-CN" sz="2200" dirty="0"/>
          </a:p>
          <a:p>
            <a:pPr marL="0" indent="0">
              <a:lnSpc>
                <a:spcPct val="110000"/>
              </a:lnSpc>
              <a:buNone/>
            </a:pPr>
            <a:r>
              <a:rPr lang="en-US" altLang="zh-CN" sz="2200" dirty="0"/>
              <a:t>    2015</a:t>
            </a:r>
            <a:r>
              <a:rPr lang="zh-CN" altLang="zh-CN" sz="2200" dirty="0"/>
              <a:t>年被称为中国众筹元年。据清科研究中心统计，截至</a:t>
            </a:r>
            <a:r>
              <a:rPr lang="en-US" altLang="zh-CN" sz="2200" dirty="0"/>
              <a:t>2015</a:t>
            </a:r>
            <a:r>
              <a:rPr lang="zh-CN" altLang="zh-CN" sz="2200" dirty="0"/>
              <a:t>年底中国股权众筹平台数已有</a:t>
            </a:r>
            <a:r>
              <a:rPr lang="en-US" altLang="zh-CN" sz="2200" dirty="0"/>
              <a:t>141</a:t>
            </a:r>
            <a:r>
              <a:rPr lang="zh-CN" altLang="zh-CN" sz="2200" dirty="0"/>
              <a:t>家，其中</a:t>
            </a:r>
            <a:r>
              <a:rPr lang="en-US" altLang="zh-CN" sz="2200" dirty="0"/>
              <a:t>2014</a:t>
            </a:r>
            <a:r>
              <a:rPr lang="zh-CN" altLang="zh-CN" sz="2200" dirty="0"/>
              <a:t>年和</a:t>
            </a:r>
            <a:r>
              <a:rPr lang="en-US" altLang="zh-CN" sz="2200" dirty="0"/>
              <a:t>2015</a:t>
            </a:r>
            <a:r>
              <a:rPr lang="zh-CN" altLang="zh-CN" sz="2200" dirty="0"/>
              <a:t>年上线的平台数分别有</a:t>
            </a:r>
            <a:r>
              <a:rPr lang="en-US" altLang="zh-CN" sz="2200" dirty="0"/>
              <a:t>50</a:t>
            </a:r>
            <a:r>
              <a:rPr lang="zh-CN" altLang="zh-CN" sz="2200" dirty="0"/>
              <a:t>家和</a:t>
            </a:r>
            <a:r>
              <a:rPr lang="en-US" altLang="zh-CN" sz="2200" dirty="0"/>
              <a:t>84</a:t>
            </a:r>
            <a:r>
              <a:rPr lang="zh-CN" altLang="zh-CN" sz="2200" dirty="0"/>
              <a:t>家，占全部股权</a:t>
            </a:r>
            <a:r>
              <a:rPr lang="zh-CN" altLang="en-US" sz="2200" dirty="0"/>
              <a:t>众筹</a:t>
            </a:r>
            <a:r>
              <a:rPr lang="zh-CN" altLang="zh-CN" sz="2200" dirty="0"/>
              <a:t>平台数的</a:t>
            </a:r>
            <a:r>
              <a:rPr lang="en-US" altLang="zh-CN" sz="2200" dirty="0"/>
              <a:t>35.5</a:t>
            </a:r>
            <a:r>
              <a:rPr lang="zh-CN" altLang="zh-CN" sz="2200" dirty="0"/>
              <a:t>％和</a:t>
            </a:r>
            <a:r>
              <a:rPr lang="en-US" altLang="zh-CN" sz="2200" dirty="0"/>
              <a:t>59.6</a:t>
            </a:r>
            <a:r>
              <a:rPr lang="zh-CN" altLang="zh-CN" sz="2200" dirty="0"/>
              <a:t>％，</a:t>
            </a:r>
            <a:r>
              <a:rPr lang="en-US" altLang="zh-CN" sz="2200" dirty="0"/>
              <a:t>2014</a:t>
            </a:r>
            <a:r>
              <a:rPr lang="zh-CN" altLang="zh-CN" sz="2200" dirty="0"/>
              <a:t>和</a:t>
            </a:r>
            <a:r>
              <a:rPr lang="en-US" altLang="zh-CN" sz="2200" dirty="0"/>
              <a:t>2015</a:t>
            </a:r>
            <a:r>
              <a:rPr lang="zh-CN" altLang="zh-CN" sz="2200" dirty="0"/>
              <a:t>年成为股权众等行业“井喷”的年份，京东、阿里巴巴也在</a:t>
            </a:r>
            <a:r>
              <a:rPr lang="en-US" altLang="zh-CN" sz="2200" dirty="0"/>
              <a:t>2015</a:t>
            </a:r>
            <a:r>
              <a:rPr lang="zh-CN" altLang="zh-CN" sz="2200" dirty="0"/>
              <a:t>年加入股权</a:t>
            </a:r>
            <a:r>
              <a:rPr lang="zh-CN" altLang="en-US" sz="2200" dirty="0"/>
              <a:t>众筹</a:t>
            </a:r>
            <a:r>
              <a:rPr lang="zh-CN" altLang="zh-CN" sz="2200" dirty="0"/>
              <a:t>的行业中。截至</a:t>
            </a:r>
            <a:r>
              <a:rPr lang="en-US" altLang="zh-CN" sz="2200" dirty="0"/>
              <a:t>2015</a:t>
            </a:r>
            <a:r>
              <a:rPr lang="zh-CN" altLang="zh-CN" sz="2200" dirty="0"/>
              <a:t>年底，中国股权众等平台累计成功众筹项目数达</a:t>
            </a:r>
            <a:r>
              <a:rPr lang="en-US" altLang="zh-CN" sz="2200" dirty="0"/>
              <a:t>2338</a:t>
            </a:r>
            <a:r>
              <a:rPr lang="zh-CN" altLang="zh-CN" sz="2200" dirty="0"/>
              <a:t>个，其中</a:t>
            </a:r>
            <a:r>
              <a:rPr lang="en-US" altLang="zh-CN" sz="2200" dirty="0"/>
              <a:t>2015</a:t>
            </a:r>
            <a:r>
              <a:rPr lang="zh-CN" altLang="zh-CN" sz="2200" dirty="0"/>
              <a:t>年成功</a:t>
            </a:r>
            <a:r>
              <a:rPr lang="zh-CN" altLang="en-US" sz="2200" dirty="0"/>
              <a:t>众筹</a:t>
            </a:r>
            <a:r>
              <a:rPr lang="zh-CN" altLang="zh-CN" sz="2200" dirty="0"/>
              <a:t>项日</a:t>
            </a:r>
            <a:r>
              <a:rPr lang="en-US" altLang="zh-CN" sz="2200" dirty="0"/>
              <a:t>1175</a:t>
            </a:r>
            <a:r>
              <a:rPr lang="zh-CN" altLang="zh-CN" sz="2200" dirty="0"/>
              <a:t>个，占全部众筹数目的五成，股权众等累计成功众众筹金额接近一半。</a:t>
            </a:r>
            <a:endParaRPr lang="en-US" altLang="zh-CN" sz="2200" dirty="0"/>
          </a:p>
          <a:p>
            <a:pPr marL="0" indent="0">
              <a:lnSpc>
                <a:spcPct val="110000"/>
              </a:lnSpc>
              <a:buNone/>
            </a:pPr>
            <a:r>
              <a:rPr lang="en-US" altLang="zh-CN" sz="2200" dirty="0"/>
              <a:t>    </a:t>
            </a:r>
            <a:endParaRPr lang="zh-CN" altLang="en-US" sz="2200" dirty="0"/>
          </a:p>
        </p:txBody>
      </p:sp>
    </p:spTree>
    <p:extLst>
      <p:ext uri="{BB962C8B-B14F-4D97-AF65-F5344CB8AC3E}">
        <p14:creationId xmlns:p14="http://schemas.microsoft.com/office/powerpoint/2010/main" val="2900743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9DDFE9D-793F-4725-9EDF-17E869DC3D68}"/>
              </a:ext>
            </a:extLst>
          </p:cNvPr>
          <p:cNvPicPr>
            <a:picLocks noChangeAspect="1"/>
          </p:cNvPicPr>
          <p:nvPr/>
        </p:nvPicPr>
        <p:blipFill rotWithShape="1">
          <a:blip r:embed="rId2"/>
          <a:srcRect l="2129"/>
          <a:stretch/>
        </p:blipFill>
        <p:spPr>
          <a:xfrm>
            <a:off x="7300210" y="10"/>
            <a:ext cx="4891792"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11" name="Freeform: Shape 10">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ACD34061-189B-456C-996E-26A83DCBB24D}"/>
              </a:ext>
            </a:extLst>
          </p:cNvPr>
          <p:cNvSpPr>
            <a:spLocks noGrp="1"/>
          </p:cNvSpPr>
          <p:nvPr>
            <p:ph type="title"/>
          </p:nvPr>
        </p:nvSpPr>
        <p:spPr>
          <a:xfrm>
            <a:off x="371094" y="1161288"/>
            <a:ext cx="3438144" cy="1125728"/>
          </a:xfrm>
        </p:spPr>
        <p:txBody>
          <a:bodyPr anchor="b">
            <a:normAutofit/>
          </a:bodyPr>
          <a:lstStyle/>
          <a:p>
            <a:r>
              <a:rPr lang="zh-CN" altLang="en-US" sz="2800" dirty="0"/>
              <a:t>概念</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4ABEA54C-B8FC-4518-A14F-D090F5F80069}"/>
              </a:ext>
            </a:extLst>
          </p:cNvPr>
          <p:cNvSpPr>
            <a:spLocks noGrp="1"/>
          </p:cNvSpPr>
          <p:nvPr>
            <p:ph idx="1"/>
          </p:nvPr>
        </p:nvSpPr>
        <p:spPr>
          <a:xfrm>
            <a:off x="371094" y="2718054"/>
            <a:ext cx="7365236" cy="3207258"/>
          </a:xfrm>
        </p:spPr>
        <p:txBody>
          <a:bodyPr anchor="t">
            <a:normAutofit/>
          </a:bodyPr>
          <a:lstStyle/>
          <a:p>
            <a:pPr marL="0" indent="0" latinLnBrk="1">
              <a:buNone/>
            </a:pPr>
            <a:r>
              <a:rPr lang="zh-CN" altLang="zh-CN" sz="2400" dirty="0">
                <a:latin typeface="华文仿宋" panose="02010600040101010101" pitchFamily="2" charset="-122"/>
                <a:ea typeface="华文仿宋" panose="02010600040101010101" pitchFamily="2" charset="-122"/>
              </a:rPr>
              <a:t>众筹（</a:t>
            </a:r>
            <a:r>
              <a:rPr lang="en-US" altLang="zh-CN" sz="2400" dirty="0">
                <a:latin typeface="华文仿宋" panose="02010600040101010101" pitchFamily="2" charset="-122"/>
                <a:ea typeface="华文仿宋" panose="02010600040101010101" pitchFamily="2" charset="-122"/>
              </a:rPr>
              <a:t>crowdfunding</a:t>
            </a:r>
            <a:r>
              <a:rPr lang="zh-CN" altLang="zh-CN" sz="2400" dirty="0">
                <a:latin typeface="华文仿宋" panose="02010600040101010101" pitchFamily="2" charset="-122"/>
                <a:ea typeface="华文仿宋" panose="02010600040101010101" pitchFamily="2" charset="-122"/>
              </a:rPr>
              <a:t>）是指项目发起人通过利用互联网和</a:t>
            </a:r>
            <a:r>
              <a:rPr lang="en-US" altLang="zh-CN" sz="2400" dirty="0">
                <a:latin typeface="华文仿宋" panose="02010600040101010101" pitchFamily="2" charset="-122"/>
                <a:ea typeface="华文仿宋" panose="02010600040101010101" pitchFamily="2" charset="-122"/>
              </a:rPr>
              <a:t>SNS</a:t>
            </a:r>
            <a:r>
              <a:rPr lang="zh-CN" altLang="zh-CN" sz="2400" dirty="0">
                <a:latin typeface="华文仿宋" panose="02010600040101010101" pitchFamily="2" charset="-122"/>
                <a:ea typeface="华文仿宋" panose="02010600040101010101" pitchFamily="2" charset="-122"/>
              </a:rPr>
              <a:t>（</a:t>
            </a:r>
            <a:r>
              <a:rPr lang="en-US" altLang="zh-CN" sz="2400" dirty="0">
                <a:latin typeface="华文仿宋" panose="02010600040101010101" pitchFamily="2" charset="-122"/>
                <a:ea typeface="华文仿宋" panose="02010600040101010101" pitchFamily="2" charset="-122"/>
              </a:rPr>
              <a:t>social networking services</a:t>
            </a:r>
            <a:r>
              <a:rPr lang="zh-CN" altLang="zh-CN" sz="2400" dirty="0">
                <a:latin typeface="华文仿宋" panose="02010600040101010101" pitchFamily="2" charset="-122"/>
                <a:ea typeface="华文仿宋" panose="02010600040101010101" pitchFamily="2" charset="-122"/>
              </a:rPr>
              <a:t>），发动众人的力量，集中大家的资金、能力和渠道，为企业或项目提供资金的一种融资方式。</a:t>
            </a:r>
            <a:endParaRPr lang="en-US" altLang="zh-CN" sz="2400" dirty="0">
              <a:latin typeface="华文仿宋" panose="02010600040101010101" pitchFamily="2" charset="-122"/>
              <a:ea typeface="华文仿宋" panose="02010600040101010101" pitchFamily="2" charset="-122"/>
            </a:endParaRPr>
          </a:p>
          <a:p>
            <a:pPr marL="0" indent="0">
              <a:buNone/>
            </a:pPr>
            <a:endParaRPr lang="zh-CN" altLang="zh-CN" sz="2400" dirty="0"/>
          </a:p>
          <a:p>
            <a:pPr marL="0" indent="0">
              <a:buNone/>
            </a:pPr>
            <a:r>
              <a:rPr lang="zh-CN" altLang="zh-CN" sz="2400" dirty="0"/>
              <a:t>众筹案例：</a:t>
            </a:r>
            <a:r>
              <a:rPr lang="zh-CN" altLang="zh-CN" sz="2400" dirty="0">
                <a:latin typeface="华文仿宋" panose="02010600040101010101" pitchFamily="2" charset="-122"/>
                <a:ea typeface="华文仿宋" panose="02010600040101010101" pitchFamily="2" charset="-122"/>
              </a:rPr>
              <a:t>西班牙甲级球队众筹注册费</a:t>
            </a:r>
          </a:p>
          <a:p>
            <a:pPr marL="0" indent="0">
              <a:buNone/>
            </a:pPr>
            <a:endParaRPr lang="zh-CN" altLang="en-US" sz="1700" dirty="0"/>
          </a:p>
        </p:txBody>
      </p:sp>
    </p:spTree>
    <p:extLst>
      <p:ext uri="{BB962C8B-B14F-4D97-AF65-F5344CB8AC3E}">
        <p14:creationId xmlns:p14="http://schemas.microsoft.com/office/powerpoint/2010/main" val="2178523239"/>
      </p:ext>
    </p:extLst>
  </p:cSld>
  <p:clrMapOvr>
    <a:masterClrMapping/>
  </p:clrMapOvr>
  <mc:AlternateContent xmlns:mc="http://schemas.openxmlformats.org/markup-compatibility/2006" xmlns:p14="http://schemas.microsoft.com/office/powerpoint/2010/main">
    <mc:Choice Requires="p14">
      <p:transition spd="slow" p14:dur="1500" advTm="16615">
        <p:split orient="vert"/>
      </p:transition>
    </mc:Choice>
    <mc:Fallback xmlns="">
      <p:transition spd="slow" advTm="16615">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388100-F64D-4F6F-9CE3-002FFAF468A2}"/>
              </a:ext>
            </a:extLst>
          </p:cNvPr>
          <p:cNvPicPr>
            <a:picLocks noChangeAspect="1"/>
          </p:cNvPicPr>
          <p:nvPr/>
        </p:nvPicPr>
        <p:blipFill rotWithShape="1">
          <a:blip r:embed="rId2"/>
          <a:srcRect b="15730"/>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CF3BB348-9C5C-4911-8DAB-A6E243F0A117}"/>
              </a:ext>
            </a:extLst>
          </p:cNvPr>
          <p:cNvSpPr>
            <a:spLocks noGrp="1"/>
          </p:cNvSpPr>
          <p:nvPr>
            <p:ph type="title"/>
          </p:nvPr>
        </p:nvSpPr>
        <p:spPr>
          <a:xfrm>
            <a:off x="838200" y="365125"/>
            <a:ext cx="10515600" cy="1325563"/>
          </a:xfrm>
        </p:spPr>
        <p:txBody>
          <a:bodyPr>
            <a:normAutofit/>
          </a:bodyPr>
          <a:lstStyle/>
          <a:p>
            <a:endParaRPr lang="zh-CN" altLang="en-US"/>
          </a:p>
        </p:txBody>
      </p:sp>
      <p:sp>
        <p:nvSpPr>
          <p:cNvPr id="3" name="内容占位符 2">
            <a:extLst>
              <a:ext uri="{FF2B5EF4-FFF2-40B4-BE49-F238E27FC236}">
                <a16:creationId xmlns:a16="http://schemas.microsoft.com/office/drawing/2014/main" id="{00C924F2-539E-4BA6-8645-8E3EA072D651}"/>
              </a:ext>
            </a:extLst>
          </p:cNvPr>
          <p:cNvSpPr>
            <a:spLocks noGrp="1"/>
          </p:cNvSpPr>
          <p:nvPr>
            <p:ph idx="1"/>
          </p:nvPr>
        </p:nvSpPr>
        <p:spPr>
          <a:xfrm>
            <a:off x="838200" y="1825625"/>
            <a:ext cx="10515600" cy="4351338"/>
          </a:xfrm>
        </p:spPr>
        <p:txBody>
          <a:bodyPr>
            <a:normAutofit/>
          </a:bodyPr>
          <a:lstStyle/>
          <a:p>
            <a:pPr marL="0" indent="0">
              <a:buNone/>
            </a:pPr>
            <a:endParaRPr lang="en-US" altLang="zh-CN"/>
          </a:p>
          <a:p>
            <a:pPr marL="0" indent="0">
              <a:buNone/>
            </a:pPr>
            <a:endParaRPr lang="en-US" altLang="zh-CN"/>
          </a:p>
          <a:p>
            <a:pPr marL="0" indent="0">
              <a:buNone/>
            </a:pPr>
            <a:r>
              <a:rPr lang="en-US" altLang="zh-CN" dirty="0">
                <a:latin typeface="华文中宋" panose="02010600040101010101" pitchFamily="2" charset="-122"/>
                <a:ea typeface="华文中宋" panose="02010600040101010101" pitchFamily="2" charset="-122"/>
              </a:rPr>
              <a:t>2016</a:t>
            </a:r>
            <a:r>
              <a:rPr lang="zh-CN" altLang="zh-CN" dirty="0">
                <a:latin typeface="华文中宋" panose="02010600040101010101" pitchFamily="2" charset="-122"/>
                <a:ea typeface="华文中宋" panose="02010600040101010101" pitchFamily="2" charset="-122"/>
              </a:rPr>
              <a:t>年</a:t>
            </a:r>
            <a:r>
              <a:rPr lang="en-US" altLang="zh-CN" dirty="0">
                <a:latin typeface="华文中宋" panose="02010600040101010101" pitchFamily="2" charset="-122"/>
                <a:ea typeface="华文中宋" panose="02010600040101010101" pitchFamily="2" charset="-122"/>
              </a:rPr>
              <a:t>3</a:t>
            </a:r>
            <a:r>
              <a:rPr lang="zh-CN" altLang="zh-CN" dirty="0">
                <a:latin typeface="华文中宋" panose="02010600040101010101" pitchFamily="2" charset="-122"/>
                <a:ea typeface="华文中宋" panose="02010600040101010101" pitchFamily="2" charset="-122"/>
              </a:rPr>
              <a:t>月，众筹被纳入中国的“十三五”规划纲要之中，这意味着顶层设计为众筹的发展预留了充分的发展空间。明确指出</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“全面推进众创、众包、众扶、众筹，依托互联网拓宽市场资源、社会需求与创业创新对接通道。</a:t>
            </a:r>
          </a:p>
          <a:p>
            <a:pPr marL="0" indent="0">
              <a:buNone/>
            </a:pPr>
            <a:endParaRPr lang="zh-CN" altLang="en-US" dirty="0"/>
          </a:p>
        </p:txBody>
      </p:sp>
    </p:spTree>
    <p:extLst>
      <p:ext uri="{BB962C8B-B14F-4D97-AF65-F5344CB8AC3E}">
        <p14:creationId xmlns:p14="http://schemas.microsoft.com/office/powerpoint/2010/main" val="24672787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标题 1">
            <a:extLst>
              <a:ext uri="{FF2B5EF4-FFF2-40B4-BE49-F238E27FC236}">
                <a16:creationId xmlns:a16="http://schemas.microsoft.com/office/drawing/2014/main" id="{AA2F42B7-77E4-4D33-AA40-BA1E65820B61}"/>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altLang="zh-CN" dirty="0"/>
              <a:t>2016</a:t>
            </a:r>
            <a:r>
              <a:rPr lang="zh-CN" altLang="en-US" dirty="0"/>
              <a:t>中国众筹平台评级报告</a:t>
            </a:r>
            <a:r>
              <a:rPr lang="en-US" altLang="zh-CN" dirty="0"/>
              <a:t>(</a:t>
            </a:r>
            <a:r>
              <a:rPr lang="zh-CN" altLang="en-US" dirty="0"/>
              <a:t>众筹家提供</a:t>
            </a:r>
            <a:r>
              <a:rPr lang="en-US" altLang="zh-CN" dirty="0"/>
              <a:t>)</a:t>
            </a:r>
          </a:p>
        </p:txBody>
      </p:sp>
      <p:pic>
        <p:nvPicPr>
          <p:cNvPr id="16" name="内容占位符 15" descr="图片包含 游戏机, 白色, 大&#10;&#10;描述已自动生成">
            <a:extLst>
              <a:ext uri="{FF2B5EF4-FFF2-40B4-BE49-F238E27FC236}">
                <a16:creationId xmlns:a16="http://schemas.microsoft.com/office/drawing/2014/main" id="{52987DF6-D0FF-420F-8351-A1D93F9C86C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8687" y="1690688"/>
            <a:ext cx="10865113" cy="4756778"/>
          </a:xfrm>
        </p:spPr>
      </p:pic>
    </p:spTree>
    <p:extLst>
      <p:ext uri="{BB962C8B-B14F-4D97-AF65-F5344CB8AC3E}">
        <p14:creationId xmlns:p14="http://schemas.microsoft.com/office/powerpoint/2010/main" val="4280222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2" name="Group 31">
            <a:extLst>
              <a:ext uri="{FF2B5EF4-FFF2-40B4-BE49-F238E27FC236}">
                <a16:creationId xmlns:a16="http://schemas.microsoft.com/office/drawing/2014/main" id="{FA366754-A2F4-475B-8217-AB06F5F15F3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33" name="Rectangle 32">
              <a:extLst>
                <a:ext uri="{FF2B5EF4-FFF2-40B4-BE49-F238E27FC236}">
                  <a16:creationId xmlns:a16="http://schemas.microsoft.com/office/drawing/2014/main" id="{322BF2F0-5264-48F8-8780-73D64DE848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a:extLst>
                <a:ext uri="{FF2B5EF4-FFF2-40B4-BE49-F238E27FC236}">
                  <a16:creationId xmlns:a16="http://schemas.microsoft.com/office/drawing/2014/main" id="{7DC5FF32-A8FD-4F1B-B8D3-3D226716C0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标题 1">
            <a:extLst>
              <a:ext uri="{FF2B5EF4-FFF2-40B4-BE49-F238E27FC236}">
                <a16:creationId xmlns:a16="http://schemas.microsoft.com/office/drawing/2014/main" id="{2C7ED2D6-1539-4A74-85BD-944527B69CFE}"/>
              </a:ext>
            </a:extLst>
          </p:cNvPr>
          <p:cNvSpPr>
            <a:spLocks noGrp="1"/>
          </p:cNvSpPr>
          <p:nvPr>
            <p:ph type="title"/>
          </p:nvPr>
        </p:nvSpPr>
        <p:spPr>
          <a:xfrm>
            <a:off x="643467" y="321734"/>
            <a:ext cx="10905066" cy="1135737"/>
          </a:xfrm>
        </p:spPr>
        <p:txBody>
          <a:bodyPr>
            <a:normAutofit/>
          </a:bodyPr>
          <a:lstStyle/>
          <a:p>
            <a:r>
              <a:rPr lang="zh-CN" altLang="en-US" sz="3600"/>
              <a:t>我国众筹政策梳理</a:t>
            </a:r>
            <a:endParaRPr lang="zh-CN" altLang="en-US" sz="3600" dirty="0"/>
          </a:p>
        </p:txBody>
      </p:sp>
      <p:sp>
        <p:nvSpPr>
          <p:cNvPr id="3" name="内容占位符 2">
            <a:extLst>
              <a:ext uri="{FF2B5EF4-FFF2-40B4-BE49-F238E27FC236}">
                <a16:creationId xmlns:a16="http://schemas.microsoft.com/office/drawing/2014/main" id="{61B62B6C-813B-41B8-9915-C7FD6ABA810F}"/>
              </a:ext>
            </a:extLst>
          </p:cNvPr>
          <p:cNvSpPr>
            <a:spLocks noGrp="1"/>
          </p:cNvSpPr>
          <p:nvPr>
            <p:ph idx="1"/>
          </p:nvPr>
        </p:nvSpPr>
        <p:spPr>
          <a:xfrm>
            <a:off x="327348" y="1782981"/>
            <a:ext cx="8052154" cy="4393982"/>
          </a:xfrm>
        </p:spPr>
        <p:txBody>
          <a:bodyPr>
            <a:normAutofit/>
          </a:bodyPr>
          <a:lstStyle/>
          <a:p>
            <a:pPr marL="0" indent="0">
              <a:buNone/>
            </a:pPr>
            <a:r>
              <a:rPr lang="en-US" altLang="zh-CN" sz="1900" dirty="0"/>
              <a:t> 2014</a:t>
            </a:r>
            <a:r>
              <a:rPr lang="zh-CN" altLang="zh-CN" sz="1900" dirty="0"/>
              <a:t>年</a:t>
            </a:r>
            <a:r>
              <a:rPr lang="en-US" altLang="zh-CN" sz="1900" dirty="0"/>
              <a:t>12</a:t>
            </a:r>
            <a:r>
              <a:rPr lang="zh-CN" altLang="zh-CN" sz="1900" dirty="0"/>
              <a:t>月</a:t>
            </a:r>
            <a:r>
              <a:rPr lang="en-US" altLang="zh-CN" sz="1900" dirty="0"/>
              <a:t>18</a:t>
            </a:r>
            <a:r>
              <a:rPr lang="zh-CN" altLang="zh-CN" sz="1900" dirty="0"/>
              <a:t>日，中国证券行业协会发布了《私募股权众筹融资管理办法</a:t>
            </a:r>
            <a:r>
              <a:rPr lang="en-US" altLang="zh-CN" sz="1900" dirty="0"/>
              <a:t>(</a:t>
            </a:r>
            <a:r>
              <a:rPr lang="zh-CN" altLang="zh-CN" sz="1900" dirty="0"/>
              <a:t>试行</a:t>
            </a:r>
            <a:r>
              <a:rPr lang="en-US" altLang="zh-CN" sz="1900" dirty="0"/>
              <a:t>)(</a:t>
            </a:r>
            <a:r>
              <a:rPr lang="zh-CN" altLang="zh-CN" sz="1900" dirty="0"/>
              <a:t>征求意见稿</a:t>
            </a:r>
            <a:r>
              <a:rPr lang="en-US" altLang="zh-CN" sz="1900" dirty="0"/>
              <a:t>)</a:t>
            </a:r>
            <a:r>
              <a:rPr lang="zh-CN" altLang="zh-CN" sz="1900" dirty="0"/>
              <a:t>》</a:t>
            </a:r>
            <a:endParaRPr lang="en-US" altLang="zh-CN" sz="1900" dirty="0"/>
          </a:p>
          <a:p>
            <a:pPr marL="0" indent="0">
              <a:buNone/>
            </a:pPr>
            <a:endParaRPr lang="en-US" altLang="zh-CN" sz="1900" dirty="0">
              <a:latin typeface="楷体" panose="02010609060101010101" pitchFamily="49" charset="-122"/>
              <a:ea typeface="楷体" panose="02010609060101010101" pitchFamily="49" charset="-122"/>
            </a:endParaRPr>
          </a:p>
          <a:p>
            <a:pPr marL="0" indent="0">
              <a:buNone/>
            </a:pPr>
            <a:r>
              <a:rPr lang="en-US" altLang="zh-CN" sz="1900" dirty="0"/>
              <a:t> 2015</a:t>
            </a:r>
            <a:r>
              <a:rPr lang="zh-CN" altLang="zh-CN" sz="1900" dirty="0"/>
              <a:t>年</a:t>
            </a:r>
            <a:r>
              <a:rPr lang="en-US" altLang="zh-CN" sz="1900" dirty="0"/>
              <a:t>7</a:t>
            </a:r>
            <a:r>
              <a:rPr lang="zh-CN" altLang="zh-CN" sz="1900" dirty="0"/>
              <a:t>月</a:t>
            </a:r>
            <a:r>
              <a:rPr lang="en-US" altLang="zh-CN" sz="1900" dirty="0"/>
              <a:t>18</a:t>
            </a:r>
            <a:r>
              <a:rPr lang="zh-CN" altLang="zh-CN" sz="1900" dirty="0"/>
              <a:t>日，央行等十部委联合发布了《关于促进互联网金融康发展的指导意见》资管理办法</a:t>
            </a:r>
            <a:r>
              <a:rPr lang="en-US" altLang="zh-CN" sz="1900" dirty="0"/>
              <a:t>(</a:t>
            </a:r>
            <a:r>
              <a:rPr lang="zh-CN" altLang="zh-CN" sz="1900" dirty="0"/>
              <a:t>试行</a:t>
            </a:r>
            <a:r>
              <a:rPr lang="en-US" altLang="zh-CN" sz="1900" dirty="0"/>
              <a:t>)(</a:t>
            </a:r>
            <a:r>
              <a:rPr lang="zh-CN" altLang="zh-CN" sz="1900" dirty="0"/>
              <a:t>征求意见稿》。</a:t>
            </a:r>
            <a:endParaRPr lang="en-US" altLang="zh-CN" sz="1900" dirty="0"/>
          </a:p>
          <a:p>
            <a:pPr marL="0" indent="0">
              <a:buNone/>
            </a:pPr>
            <a:endParaRPr lang="en-US" altLang="zh-CN" sz="1900" dirty="0"/>
          </a:p>
          <a:p>
            <a:pPr marL="0" indent="0">
              <a:buNone/>
            </a:pPr>
            <a:r>
              <a:rPr lang="zh-CN" altLang="zh-CN" sz="1900" dirty="0"/>
              <a:t> </a:t>
            </a:r>
            <a:r>
              <a:rPr lang="en-US" altLang="zh-CN" sz="1900" dirty="0"/>
              <a:t>2015</a:t>
            </a:r>
            <a:r>
              <a:rPr lang="zh-CN" altLang="zh-CN" sz="1900" dirty="0"/>
              <a:t>年</a:t>
            </a:r>
            <a:r>
              <a:rPr lang="en-US" altLang="zh-CN" sz="1900" dirty="0"/>
              <a:t>8</a:t>
            </a:r>
            <a:r>
              <a:rPr lang="zh-CN" altLang="zh-CN" sz="1900" dirty="0"/>
              <a:t>月</a:t>
            </a:r>
            <a:r>
              <a:rPr lang="en-US" altLang="zh-CN" sz="1900" dirty="0"/>
              <a:t>7</a:t>
            </a:r>
            <a:r>
              <a:rPr lang="zh-CN" altLang="zh-CN" sz="1900" dirty="0"/>
              <a:t>日，证监会发布了《关于对通过互联网开展股权融资活动的机构进行专项检查的通知》</a:t>
            </a:r>
            <a:endParaRPr lang="en-US" altLang="zh-CN" sz="1900" dirty="0"/>
          </a:p>
          <a:p>
            <a:pPr marL="0" indent="0">
              <a:buNone/>
            </a:pPr>
            <a:endParaRPr lang="en-US" altLang="zh-CN" sz="1900" dirty="0"/>
          </a:p>
          <a:p>
            <a:pPr marL="0" indent="0">
              <a:buNone/>
            </a:pPr>
            <a:r>
              <a:rPr lang="en-US" altLang="zh-CN" sz="1900" dirty="0"/>
              <a:t>2015</a:t>
            </a:r>
            <a:r>
              <a:rPr lang="zh-CN" altLang="zh-CN" sz="1900" dirty="0"/>
              <a:t>年</a:t>
            </a:r>
            <a:r>
              <a:rPr lang="en-US" altLang="zh-CN" sz="1900" dirty="0"/>
              <a:t>8</a:t>
            </a:r>
            <a:r>
              <a:rPr lang="zh-CN" altLang="zh-CN" sz="1900" dirty="0"/>
              <a:t>月</a:t>
            </a:r>
            <a:r>
              <a:rPr lang="en-US" altLang="zh-CN" sz="1900" dirty="0"/>
              <a:t>10</a:t>
            </a:r>
            <a:r>
              <a:rPr lang="zh-CN" altLang="zh-CN" sz="1900" dirty="0"/>
              <a:t>日，中国证券业协会向场外证券业务经营机构下发了一份关于调整《场外证券业务备案管理办法》个别条款的通知，将《场外证券业务备案管理办法》中第二条第</a:t>
            </a:r>
            <a:r>
              <a:rPr lang="en-US" altLang="zh-CN" sz="1900" dirty="0"/>
              <a:t>(</a:t>
            </a:r>
            <a:r>
              <a:rPr lang="zh-CN" altLang="zh-CN" sz="1900" dirty="0"/>
              <a:t>十</a:t>
            </a:r>
            <a:r>
              <a:rPr lang="en-US" altLang="zh-CN" sz="1900" dirty="0"/>
              <a:t>)</a:t>
            </a:r>
            <a:r>
              <a:rPr lang="zh-CN" altLang="zh-CN" sz="1900" dirty="0"/>
              <a:t>项</a:t>
            </a:r>
            <a:r>
              <a:rPr lang="en-US" altLang="zh-CN" sz="1900" dirty="0"/>
              <a:t>”</a:t>
            </a:r>
            <a:r>
              <a:rPr lang="zh-CN" altLang="zh-CN" sz="1900" dirty="0"/>
              <a:t>私募股权众筹</a:t>
            </a:r>
            <a:r>
              <a:rPr lang="en-US" altLang="zh-CN" sz="1900" dirty="0"/>
              <a:t>”</a:t>
            </a:r>
            <a:r>
              <a:rPr lang="zh-CN" altLang="zh-CN" sz="1900" dirty="0"/>
              <a:t>修改为</a:t>
            </a:r>
            <a:r>
              <a:rPr lang="en-US" altLang="zh-CN" sz="1900" dirty="0"/>
              <a:t>“</a:t>
            </a:r>
            <a:r>
              <a:rPr lang="zh-CN" altLang="zh-CN" sz="1900" dirty="0"/>
              <a:t>互联网非公开股权融资</a:t>
            </a:r>
            <a:r>
              <a:rPr lang="en-US" altLang="zh-CN" sz="1900" dirty="0"/>
              <a:t>”</a:t>
            </a:r>
            <a:r>
              <a:rPr lang="zh-CN" altLang="zh-CN" sz="1900" dirty="0"/>
              <a:t>。</a:t>
            </a:r>
            <a:endParaRPr lang="zh-CN" altLang="en-US" sz="1900" dirty="0"/>
          </a:p>
        </p:txBody>
      </p:sp>
      <p:grpSp>
        <p:nvGrpSpPr>
          <p:cNvPr id="36" name="Group 35">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37" name="Isosceles Triangle 36">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Graphic 6">
            <a:extLst>
              <a:ext uri="{FF2B5EF4-FFF2-40B4-BE49-F238E27FC236}">
                <a16:creationId xmlns:a16="http://schemas.microsoft.com/office/drawing/2014/main" id="{25527ED7-CA9D-4ACF-87E5-952632C2582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32318" y="1782981"/>
            <a:ext cx="3416214" cy="3416214"/>
          </a:xfrm>
          <a:prstGeom prst="rect">
            <a:avLst/>
          </a:prstGeom>
        </p:spPr>
      </p:pic>
    </p:spTree>
    <p:extLst>
      <p:ext uri="{BB962C8B-B14F-4D97-AF65-F5344CB8AC3E}">
        <p14:creationId xmlns:p14="http://schemas.microsoft.com/office/powerpoint/2010/main" val="590966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60AFAAC-EA6C-45A9-9E03-C9C9F0193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a:extLst>
              <a:ext uri="{FF2B5EF4-FFF2-40B4-BE49-F238E27FC236}">
                <a16:creationId xmlns:a16="http://schemas.microsoft.com/office/drawing/2014/main" id="{937B4056-74A1-4448-B2A1-CAD287B04323}"/>
              </a:ext>
            </a:extLst>
          </p:cNvPr>
          <p:cNvPicPr>
            <a:picLocks noChangeAspect="1"/>
          </p:cNvPicPr>
          <p:nvPr/>
        </p:nvPicPr>
        <p:blipFill rotWithShape="1">
          <a:blip r:embed="rId2"/>
          <a:srcRect t="7338" r="-1" b="7339"/>
          <a:stretch/>
        </p:blipFill>
        <p:spPr>
          <a:xfrm>
            <a:off x="4883022" y="10"/>
            <a:ext cx="7308978" cy="6857990"/>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p:spPr>
      </p:pic>
      <p:sp useBgFill="1">
        <p:nvSpPr>
          <p:cNvPr id="11" name="Freeform: Shape 10">
            <a:extLst>
              <a:ext uri="{FF2B5EF4-FFF2-40B4-BE49-F238E27FC236}">
                <a16:creationId xmlns:a16="http://schemas.microsoft.com/office/drawing/2014/main" id="{83549E37-C86B-4401-90BD-D8BF83859F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3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3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3" y="0"/>
                </a:lnTo>
                <a:lnTo>
                  <a:pt x="4946006" y="69271"/>
                </a:lnTo>
                <a:cubicBezTo>
                  <a:pt x="5656532" y="929100"/>
                  <a:pt x="6096001" y="2116944"/>
                  <a:pt x="6096001" y="3429000"/>
                </a:cubicBezTo>
                <a:cubicBezTo>
                  <a:pt x="6096001" y="4741056"/>
                  <a:pt x="5656532" y="5928900"/>
                  <a:pt x="4946006" y="6788730"/>
                </a:cubicBezTo>
                <a:lnTo>
                  <a:pt x="4883023"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8A17784E-76D8-4521-A77D-0D2EBB9230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86857" cy="6858000"/>
          </a:xfrm>
          <a:custGeom>
            <a:avLst/>
            <a:gdLst>
              <a:gd name="connsiteX0" fmla="*/ 0 w 6086857"/>
              <a:gd name="connsiteY0" fmla="*/ 0 h 6858000"/>
              <a:gd name="connsiteX1" fmla="*/ 4873879 w 6086857"/>
              <a:gd name="connsiteY1" fmla="*/ 0 h 6858000"/>
              <a:gd name="connsiteX2" fmla="*/ 4936862 w 6086857"/>
              <a:gd name="connsiteY2" fmla="*/ 69271 h 6858000"/>
              <a:gd name="connsiteX3" fmla="*/ 6086857 w 6086857"/>
              <a:gd name="connsiteY3" fmla="*/ 3429000 h 6858000"/>
              <a:gd name="connsiteX4" fmla="*/ 4936862 w 6086857"/>
              <a:gd name="connsiteY4" fmla="*/ 6788730 h 6858000"/>
              <a:gd name="connsiteX5" fmla="*/ 4873879 w 6086857"/>
              <a:gd name="connsiteY5" fmla="*/ 6858000 h 6858000"/>
              <a:gd name="connsiteX6" fmla="*/ 0 w 60868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6857" h="6858000">
                <a:moveTo>
                  <a:pt x="0" y="0"/>
                </a:moveTo>
                <a:lnTo>
                  <a:pt x="4873879" y="0"/>
                </a:lnTo>
                <a:lnTo>
                  <a:pt x="4936862" y="69271"/>
                </a:lnTo>
                <a:cubicBezTo>
                  <a:pt x="5647388" y="929100"/>
                  <a:pt x="6086857" y="2116944"/>
                  <a:pt x="6086857" y="3429000"/>
                </a:cubicBezTo>
                <a:cubicBezTo>
                  <a:pt x="6086857" y="4741056"/>
                  <a:pt x="5647388" y="5928900"/>
                  <a:pt x="4936862" y="6788730"/>
                </a:cubicBezTo>
                <a:lnTo>
                  <a:pt x="487387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76AF97BB-8875-449C-B898-D5E9464D497F}"/>
              </a:ext>
            </a:extLst>
          </p:cNvPr>
          <p:cNvSpPr>
            <a:spLocks noGrp="1"/>
          </p:cNvSpPr>
          <p:nvPr>
            <p:ph type="title"/>
          </p:nvPr>
        </p:nvSpPr>
        <p:spPr>
          <a:xfrm>
            <a:off x="374904" y="521059"/>
            <a:ext cx="4992624" cy="1579013"/>
          </a:xfrm>
        </p:spPr>
        <p:txBody>
          <a:bodyPr anchor="ctr">
            <a:normAutofit fontScale="90000"/>
          </a:bodyPr>
          <a:lstStyle/>
          <a:p>
            <a:r>
              <a:rPr lang="zh-CN" altLang="en-US" sz="3400" dirty="0"/>
              <a:t>一、众筹的起源</a:t>
            </a:r>
            <a:br>
              <a:rPr lang="en-US" altLang="zh-CN" sz="3400" dirty="0"/>
            </a:br>
            <a:br>
              <a:rPr lang="en-US" altLang="zh-CN" sz="3400" dirty="0"/>
            </a:br>
            <a:r>
              <a:rPr lang="zh-CN" altLang="zh-CN" sz="2700" dirty="0"/>
              <a:t>英国诗人亚历山大∙蒲柏众筹翻译古希腊诗歌《伊利亚特》</a:t>
            </a:r>
            <a:br>
              <a:rPr lang="zh-CN" altLang="zh-CN" sz="2700" dirty="0"/>
            </a:br>
            <a:endParaRPr lang="zh-CN" altLang="en-US" sz="3400" dirty="0"/>
          </a:p>
        </p:txBody>
      </p:sp>
      <p:sp>
        <p:nvSpPr>
          <p:cNvPr id="15" name="Rectangle 14">
            <a:extLst>
              <a:ext uri="{FF2B5EF4-FFF2-40B4-BE49-F238E27FC236}">
                <a16:creationId xmlns:a16="http://schemas.microsoft.com/office/drawing/2014/main" id="{C0036C6B-F09C-4EAB-AE02-8D056EE748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24325"/>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FC8D5885-2804-4D3C-BE31-902E4D32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7769" y="2195336"/>
            <a:ext cx="49834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CA32A7A4-4164-4E77-9DE7-B15CF4E8222E}"/>
              </a:ext>
            </a:extLst>
          </p:cNvPr>
          <p:cNvSpPr>
            <a:spLocks noGrp="1"/>
          </p:cNvSpPr>
          <p:nvPr>
            <p:ph idx="1"/>
          </p:nvPr>
        </p:nvSpPr>
        <p:spPr>
          <a:xfrm>
            <a:off x="127508" y="2482084"/>
            <a:ext cx="5403862" cy="3402363"/>
          </a:xfrm>
        </p:spPr>
        <p:txBody>
          <a:bodyPr anchor="t">
            <a:normAutofit lnSpcReduction="10000"/>
          </a:bodyPr>
          <a:lstStyle/>
          <a:p>
            <a:pPr marL="0" indent="0">
              <a:lnSpc>
                <a:spcPct val="110000"/>
              </a:lnSpc>
              <a:buNone/>
            </a:pPr>
            <a:r>
              <a:rPr lang="en-US" altLang="zh-CN" sz="2000" dirty="0">
                <a:latin typeface="仿宋" panose="02010609060101010101" pitchFamily="49" charset="-122"/>
                <a:ea typeface="仿宋" panose="02010609060101010101" pitchFamily="49" charset="-122"/>
              </a:rPr>
              <a:t>1713</a:t>
            </a:r>
            <a:r>
              <a:rPr lang="zh-CN" altLang="zh-CN" sz="2000" dirty="0">
                <a:latin typeface="仿宋" panose="02010609060101010101" pitchFamily="49" charset="-122"/>
                <a:ea typeface="仿宋" panose="02010609060101010101" pitchFamily="49" charset="-122"/>
              </a:rPr>
              <a:t>年，英国诗人亚历山大・蒲柏着手将</a:t>
            </a:r>
            <a:r>
              <a:rPr lang="en-US" altLang="zh-CN" sz="2000" dirty="0">
                <a:latin typeface="仿宋" panose="02010609060101010101" pitchFamily="49" charset="-122"/>
                <a:ea typeface="仿宋" panose="02010609060101010101" pitchFamily="49" charset="-122"/>
              </a:rPr>
              <a:t>15693</a:t>
            </a:r>
            <a:r>
              <a:rPr lang="zh-CN" altLang="zh-CN" sz="2000" dirty="0">
                <a:latin typeface="仿宋" panose="02010609060101010101" pitchFamily="49" charset="-122"/>
                <a:ea typeface="仿宋" panose="02010609060101010101" pitchFamily="49" charset="-122"/>
              </a:rPr>
              <a:t>行的古希腊诗歌翻译成英语。他花费近</a:t>
            </a:r>
            <a:r>
              <a:rPr lang="en-US" altLang="zh-CN" sz="2000" dirty="0">
                <a:latin typeface="仿宋" panose="02010609060101010101" pitchFamily="49" charset="-122"/>
                <a:ea typeface="仿宋" panose="02010609060101010101" pitchFamily="49" charset="-122"/>
              </a:rPr>
              <a:t>5</a:t>
            </a:r>
            <a:r>
              <a:rPr lang="zh-CN" altLang="zh-CN" sz="2000" dirty="0">
                <a:latin typeface="仿宋" panose="02010609060101010101" pitchFamily="49" charset="-122"/>
                <a:ea typeface="仿宋" panose="02010609060101010101" pitchFamily="49" charset="-122"/>
              </a:rPr>
              <a:t>年的时间完成了注释版的《伊利亚特》，并因此荣登英国桂冠诗人的宝座。启动翻译计划之前，蒲柏即承诺在完成翻译后向每位订阅者提供一本六卷四开本的早期英文版的《伊利亚特》，这一创造性的承诺带来了</a:t>
            </a:r>
            <a:r>
              <a:rPr lang="en-US" altLang="zh-CN" sz="2000" dirty="0">
                <a:latin typeface="仿宋" panose="02010609060101010101" pitchFamily="49" charset="-122"/>
                <a:ea typeface="仿宋" panose="02010609060101010101" pitchFamily="49" charset="-122"/>
              </a:rPr>
              <a:t>575</a:t>
            </a:r>
            <a:r>
              <a:rPr lang="zh-CN" altLang="zh-CN" sz="2000" dirty="0">
                <a:latin typeface="仿宋" panose="02010609060101010101" pitchFamily="49" charset="-122"/>
                <a:ea typeface="仿宋" panose="02010609060101010101" pitchFamily="49" charset="-122"/>
              </a:rPr>
              <a:t>名用户的支持，共筹集了</a:t>
            </a:r>
            <a:r>
              <a:rPr lang="en-US" altLang="zh-CN" sz="2000" dirty="0">
                <a:latin typeface="仿宋" panose="02010609060101010101" pitchFamily="49" charset="-122"/>
                <a:ea typeface="仿宋" panose="02010609060101010101" pitchFamily="49" charset="-122"/>
              </a:rPr>
              <a:t>4000</a:t>
            </a:r>
            <a:r>
              <a:rPr lang="zh-CN" altLang="zh-CN" sz="2000" dirty="0">
                <a:latin typeface="仿宋" panose="02010609060101010101" pitchFamily="49" charset="-122"/>
                <a:ea typeface="仿宋" panose="02010609060101010101" pitchFamily="49" charset="-122"/>
              </a:rPr>
              <a:t>多几尼</a:t>
            </a:r>
            <a:r>
              <a:rPr lang="en-US" altLang="zh-CN" sz="2000" dirty="0">
                <a:latin typeface="仿宋" panose="02010609060101010101" pitchFamily="49" charset="-122"/>
                <a:ea typeface="仿宋" panose="02010609060101010101" pitchFamily="49" charset="-122"/>
              </a:rPr>
              <a:t>(</a:t>
            </a:r>
            <a:r>
              <a:rPr lang="zh-CN" altLang="zh-CN" sz="2000" dirty="0">
                <a:latin typeface="仿宋" panose="02010609060101010101" pitchFamily="49" charset="-122"/>
                <a:ea typeface="仿宋" panose="02010609060101010101" pitchFamily="49" charset="-122"/>
              </a:rPr>
              <a:t>旧时英国的黄金货币</a:t>
            </a:r>
            <a:r>
              <a:rPr lang="en-US" altLang="zh-CN" sz="2000" dirty="0">
                <a:latin typeface="仿宋" panose="02010609060101010101" pitchFamily="49" charset="-122"/>
                <a:ea typeface="仿宋" panose="02010609060101010101" pitchFamily="49" charset="-122"/>
              </a:rPr>
              <a:t>)</a:t>
            </a:r>
            <a:r>
              <a:rPr lang="zh-CN" altLang="zh-CN" sz="2000" dirty="0">
                <a:latin typeface="仿宋" panose="02010609060101010101" pitchFamily="49" charset="-122"/>
                <a:ea typeface="仿宋" panose="02010609060101010101" pitchFamily="49" charset="-122"/>
              </a:rPr>
              <a:t>帮助他完成翻译工作，这些支持者的名字也被列在了早期翻译版的《伊利亚特》中。</a:t>
            </a:r>
          </a:p>
        </p:txBody>
      </p:sp>
    </p:spTree>
    <p:extLst>
      <p:ext uri="{BB962C8B-B14F-4D97-AF65-F5344CB8AC3E}">
        <p14:creationId xmlns:p14="http://schemas.microsoft.com/office/powerpoint/2010/main" val="3160461007"/>
      </p:ext>
    </p:extLst>
  </p:cSld>
  <p:clrMapOvr>
    <a:masterClrMapping/>
  </p:clrMapOvr>
  <p:transition spd="slow" advTm="46766">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C2F8F76-4F55-4ED5-AC3D-1714C449C8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a:extLst>
              <a:ext uri="{FF2B5EF4-FFF2-40B4-BE49-F238E27FC236}">
                <a16:creationId xmlns:a16="http://schemas.microsoft.com/office/drawing/2014/main" id="{7CF85653-2DDD-42B8-9C1D-EE28E7565D70}"/>
              </a:ext>
            </a:extLst>
          </p:cNvPr>
          <p:cNvPicPr>
            <a:picLocks noChangeAspect="1"/>
          </p:cNvPicPr>
          <p:nvPr/>
        </p:nvPicPr>
        <p:blipFill rotWithShape="1">
          <a:blip r:embed="rId2"/>
          <a:srcRect l="199" r="-2" b="-2"/>
          <a:stretch/>
        </p:blipFill>
        <p:spPr>
          <a:xfrm>
            <a:off x="409576" y="633619"/>
            <a:ext cx="6648449" cy="5495925"/>
          </a:xfrm>
          <a:prstGeom prst="rect">
            <a:avLst/>
          </a:prstGeom>
        </p:spPr>
      </p:pic>
      <p:sp useBgFill="1">
        <p:nvSpPr>
          <p:cNvPr id="11" name="Rectangle 10">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03041" y="633619"/>
            <a:ext cx="4279383"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8315775B-C024-4A8D-85A8-33B5D11C310D}"/>
              </a:ext>
            </a:extLst>
          </p:cNvPr>
          <p:cNvSpPr>
            <a:spLocks noGrp="1"/>
          </p:cNvSpPr>
          <p:nvPr>
            <p:ph type="title"/>
          </p:nvPr>
        </p:nvSpPr>
        <p:spPr>
          <a:xfrm>
            <a:off x="7752791" y="969264"/>
            <a:ext cx="3843891" cy="1106424"/>
          </a:xfrm>
        </p:spPr>
        <p:txBody>
          <a:bodyPr>
            <a:normAutofit fontScale="90000"/>
          </a:bodyPr>
          <a:lstStyle/>
          <a:p>
            <a:r>
              <a:rPr lang="zh-CN" altLang="zh-CN" sz="3100" dirty="0"/>
              <a:t>莫扎特谱写钢琴协奏曲</a:t>
            </a:r>
            <a:br>
              <a:rPr lang="zh-CN" altLang="zh-CN" dirty="0"/>
            </a:br>
            <a:endParaRPr lang="zh-CN" altLang="en-US" sz="2600" dirty="0"/>
          </a:p>
        </p:txBody>
      </p:sp>
      <p:sp>
        <p:nvSpPr>
          <p:cNvPr id="13" name="Rectangle 12">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39033" y="117043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281E2DF8-F6D8-4E5C-B76E-E082FD8C1F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5691" y="2122470"/>
            <a:ext cx="3328416"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内容占位符 2">
            <a:extLst>
              <a:ext uri="{FF2B5EF4-FFF2-40B4-BE49-F238E27FC236}">
                <a16:creationId xmlns:a16="http://schemas.microsoft.com/office/drawing/2014/main" id="{41CD3EC6-0FEE-4A70-AE3B-3B3805CAAA09}"/>
              </a:ext>
            </a:extLst>
          </p:cNvPr>
          <p:cNvSpPr>
            <a:spLocks noGrp="1"/>
          </p:cNvSpPr>
          <p:nvPr>
            <p:ph idx="1"/>
          </p:nvPr>
        </p:nvSpPr>
        <p:spPr>
          <a:xfrm>
            <a:off x="7938532" y="2359152"/>
            <a:ext cx="3573914" cy="3429000"/>
          </a:xfrm>
        </p:spPr>
        <p:txBody>
          <a:bodyPr>
            <a:normAutofit fontScale="92500"/>
          </a:bodyPr>
          <a:lstStyle/>
          <a:p>
            <a:pPr marL="0" indent="0">
              <a:buNone/>
            </a:pPr>
            <a:r>
              <a:rPr lang="en-US" altLang="zh-CN" sz="2400" dirty="0">
                <a:latin typeface="仿宋" panose="02010609060101010101" pitchFamily="49" charset="-122"/>
                <a:ea typeface="仿宋" panose="02010609060101010101" pitchFamily="49" charset="-122"/>
              </a:rPr>
              <a:t>1783</a:t>
            </a:r>
            <a:r>
              <a:rPr lang="zh-CN" altLang="en-US" sz="2400" dirty="0">
                <a:latin typeface="仿宋" panose="02010609060101010101" pitchFamily="49" charset="-122"/>
                <a:ea typeface="仿宋" panose="02010609060101010101" pitchFamily="49" charset="-122"/>
              </a:rPr>
              <a:t>年，莫扎特想要在维也纳音乐大厅表演最近谱写的三部钢琴协奏曲，当时他邀请了一些潜在的支持者，并愿意向这些支持者提供手稿。第一次寻求赞助的工作并没有成功。一年以后，当他再次发起“众筹”时，</a:t>
            </a:r>
            <a:r>
              <a:rPr lang="en-US" altLang="zh-CN" sz="2400" dirty="0">
                <a:latin typeface="仿宋" panose="02010609060101010101" pitchFamily="49" charset="-122"/>
                <a:ea typeface="仿宋" panose="02010609060101010101" pitchFamily="49" charset="-122"/>
              </a:rPr>
              <a:t>176</a:t>
            </a:r>
            <a:r>
              <a:rPr lang="zh-CN" altLang="en-US" sz="2400" dirty="0">
                <a:latin typeface="仿宋" panose="02010609060101010101" pitchFamily="49" charset="-122"/>
                <a:ea typeface="仿宋" panose="02010609060101010101" pitchFamily="49" charset="-122"/>
              </a:rPr>
              <a:t>名支持者才使他的这个愿望得以实现，这些人的名字同样也被记录在协奏曲的手稿上。</a:t>
            </a:r>
          </a:p>
        </p:txBody>
      </p:sp>
    </p:spTree>
    <p:extLst>
      <p:ext uri="{BB962C8B-B14F-4D97-AF65-F5344CB8AC3E}">
        <p14:creationId xmlns:p14="http://schemas.microsoft.com/office/powerpoint/2010/main" val="1471887377"/>
      </p:ext>
    </p:extLst>
  </p:cSld>
  <p:clrMapOvr>
    <a:masterClrMapping/>
  </p:clrMapOvr>
  <mc:AlternateContent xmlns:mc="http://schemas.openxmlformats.org/markup-compatibility/2006" xmlns:p14="http://schemas.microsoft.com/office/powerpoint/2010/main">
    <mc:Choice Requires="p14">
      <p:transition p14:dur="100" advTm="31836">
        <p:cut/>
      </p:transition>
    </mc:Choice>
    <mc:Fallback xmlns="">
      <p:transition advTm="31836">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2E325F13-5F49-4249-974B-65E244075FDD}"/>
              </a:ext>
            </a:extLst>
          </p:cNvPr>
          <p:cNvSpPr>
            <a:spLocks noGrp="1"/>
          </p:cNvSpPr>
          <p:nvPr>
            <p:ph type="title"/>
          </p:nvPr>
        </p:nvSpPr>
        <p:spPr>
          <a:xfrm>
            <a:off x="6288977" y="284106"/>
            <a:ext cx="4977976" cy="1025845"/>
          </a:xfrm>
        </p:spPr>
        <p:txBody>
          <a:bodyPr>
            <a:normAutofit/>
          </a:bodyPr>
          <a:lstStyle/>
          <a:p>
            <a:r>
              <a:rPr lang="zh-CN" altLang="en-US" sz="2800" dirty="0">
                <a:solidFill>
                  <a:srgbClr val="000000"/>
                </a:solidFill>
              </a:rPr>
              <a:t>美国人众筹自由女神像底座</a:t>
            </a:r>
          </a:p>
        </p:txBody>
      </p:sp>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图片 3">
            <a:extLst>
              <a:ext uri="{FF2B5EF4-FFF2-40B4-BE49-F238E27FC236}">
                <a16:creationId xmlns:a16="http://schemas.microsoft.com/office/drawing/2014/main" id="{F5B8AF55-5989-4A1A-8D85-EA6C27A92866}"/>
              </a:ext>
            </a:extLst>
          </p:cNvPr>
          <p:cNvPicPr>
            <a:picLocks noChangeAspect="1"/>
          </p:cNvPicPr>
          <p:nvPr/>
        </p:nvPicPr>
        <p:blipFill rotWithShape="1">
          <a:blip r:embed="rId3">
            <a:alphaModFix/>
          </a:blip>
          <a:srcRect r="-3" b="566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内容占位符 2">
            <a:extLst>
              <a:ext uri="{FF2B5EF4-FFF2-40B4-BE49-F238E27FC236}">
                <a16:creationId xmlns:a16="http://schemas.microsoft.com/office/drawing/2014/main" id="{0A43E812-C212-48A6-8AE3-8A075E5DA5C1}"/>
              </a:ext>
            </a:extLst>
          </p:cNvPr>
          <p:cNvSpPr>
            <a:spLocks noGrp="1"/>
          </p:cNvSpPr>
          <p:nvPr>
            <p:ph idx="1"/>
          </p:nvPr>
        </p:nvSpPr>
        <p:spPr>
          <a:xfrm>
            <a:off x="6189775" y="1528015"/>
            <a:ext cx="5176379" cy="5045879"/>
          </a:xfrm>
        </p:spPr>
        <p:txBody>
          <a:bodyPr anchor="ctr">
            <a:normAutofit/>
          </a:bodyPr>
          <a:lstStyle/>
          <a:p>
            <a:pPr marL="0" indent="0">
              <a:buNone/>
            </a:pPr>
            <a:r>
              <a:rPr lang="en-US" altLang="zh-CN" sz="2000" dirty="0">
                <a:solidFill>
                  <a:srgbClr val="000000"/>
                </a:solidFill>
                <a:latin typeface="仿宋" panose="02010609060101010101" pitchFamily="49" charset="-122"/>
                <a:ea typeface="仿宋" panose="02010609060101010101" pitchFamily="49" charset="-122"/>
              </a:rPr>
              <a:t>1885</a:t>
            </a:r>
            <a:r>
              <a:rPr lang="zh-CN" altLang="en-US" sz="2000" dirty="0">
                <a:solidFill>
                  <a:srgbClr val="000000"/>
                </a:solidFill>
                <a:latin typeface="仿宋" panose="02010609060101010101" pitchFamily="49" charset="-122"/>
                <a:ea typeface="仿宋" panose="02010609060101010101" pitchFamily="49" charset="-122"/>
              </a:rPr>
              <a:t>年，诞生了一个很具影响力的众筹项目。为庆祝美国的百年诞辰，法国赠送给美国一座象征自由的罗马女神像，但是这座女神像没有基座，他就无法放置到纽约港口。约瑟夫・普利策，一名</a:t>
            </a:r>
            <a:r>
              <a:rPr lang="en-US" altLang="zh-CN" sz="2000" dirty="0">
                <a:solidFill>
                  <a:srgbClr val="000000"/>
                </a:solidFill>
                <a:latin typeface="仿宋" panose="02010609060101010101" pitchFamily="49" charset="-122"/>
                <a:ea typeface="仿宋" panose="02010609060101010101" pitchFamily="49" charset="-122"/>
              </a:rPr>
              <a:t>《</a:t>
            </a:r>
            <a:r>
              <a:rPr lang="zh-CN" altLang="en-US" sz="2000" dirty="0">
                <a:solidFill>
                  <a:srgbClr val="000000"/>
                </a:solidFill>
                <a:latin typeface="仿宋" panose="02010609060101010101" pitchFamily="49" charset="-122"/>
                <a:ea typeface="仿宋" panose="02010609060101010101" pitchFamily="49" charset="-122"/>
              </a:rPr>
              <a:t>纽约世界报</a:t>
            </a:r>
            <a:r>
              <a:rPr lang="en-US" altLang="zh-CN" sz="2000" dirty="0">
                <a:solidFill>
                  <a:srgbClr val="000000"/>
                </a:solidFill>
                <a:latin typeface="仿宋" panose="02010609060101010101" pitchFamily="49" charset="-122"/>
                <a:ea typeface="仿宋" panose="02010609060101010101" pitchFamily="49" charset="-122"/>
              </a:rPr>
              <a:t>》</a:t>
            </a:r>
            <a:r>
              <a:rPr lang="zh-CN" altLang="en-US" sz="2000" dirty="0">
                <a:solidFill>
                  <a:srgbClr val="000000"/>
                </a:solidFill>
                <a:latin typeface="仿宋" panose="02010609060101010101" pitchFamily="49" charset="-122"/>
                <a:ea typeface="仿宋" panose="02010609060101010101" pitchFamily="49" charset="-122"/>
              </a:rPr>
              <a:t>的出版商，为此发起了一个众筹项目，目的是筹集足够的资金建造这个基座。普利策把这个项目发布在了他的报纸上，承诺对出资者做出奖励</a:t>
            </a:r>
            <a:r>
              <a:rPr lang="en-US" altLang="zh-CN" sz="2000" dirty="0">
                <a:solidFill>
                  <a:srgbClr val="000000"/>
                </a:solidFill>
                <a:latin typeface="仿宋" panose="02010609060101010101" pitchFamily="49" charset="-122"/>
                <a:ea typeface="仿宋" panose="02010609060101010101" pitchFamily="49" charset="-122"/>
              </a:rPr>
              <a:t>:</a:t>
            </a:r>
            <a:r>
              <a:rPr lang="zh-CN" altLang="en-US" sz="2000" dirty="0">
                <a:solidFill>
                  <a:srgbClr val="000000"/>
                </a:solidFill>
                <a:latin typeface="仿宋" panose="02010609060101010101" pitchFamily="49" charset="-122"/>
                <a:ea typeface="仿宋" panose="02010609060101010101" pitchFamily="49" charset="-122"/>
              </a:rPr>
              <a:t>只要捐助</a:t>
            </a:r>
            <a:r>
              <a:rPr lang="en-US" altLang="zh-CN" sz="2000" dirty="0">
                <a:solidFill>
                  <a:srgbClr val="000000"/>
                </a:solidFill>
                <a:latin typeface="仿宋" panose="02010609060101010101" pitchFamily="49" charset="-122"/>
                <a:ea typeface="仿宋" panose="02010609060101010101" pitchFamily="49" charset="-122"/>
              </a:rPr>
              <a:t>1</a:t>
            </a:r>
            <a:r>
              <a:rPr lang="zh-CN" altLang="en-US" sz="2000" dirty="0">
                <a:solidFill>
                  <a:srgbClr val="000000"/>
                </a:solidFill>
                <a:latin typeface="仿宋" panose="02010609060101010101" pitchFamily="49" charset="-122"/>
                <a:ea typeface="仿宋" panose="02010609060101010101" pitchFamily="49" charset="-122"/>
              </a:rPr>
              <a:t>美元，就会得到一个</a:t>
            </a:r>
            <a:r>
              <a:rPr lang="en-US" altLang="zh-CN" sz="2000" dirty="0">
                <a:solidFill>
                  <a:srgbClr val="000000"/>
                </a:solidFill>
                <a:latin typeface="仿宋" panose="02010609060101010101" pitchFamily="49" charset="-122"/>
                <a:ea typeface="仿宋" panose="02010609060101010101" pitchFamily="49" charset="-122"/>
              </a:rPr>
              <a:t>6</a:t>
            </a:r>
            <a:r>
              <a:rPr lang="zh-CN" altLang="en-US" sz="2000" dirty="0">
                <a:solidFill>
                  <a:srgbClr val="000000"/>
                </a:solidFill>
                <a:latin typeface="仿宋" panose="02010609060101010101" pitchFamily="49" charset="-122"/>
                <a:ea typeface="仿宋" panose="02010609060101010101" pitchFamily="49" charset="-122"/>
              </a:rPr>
              <a:t>英寸的自由女神雕像</a:t>
            </a:r>
            <a:r>
              <a:rPr lang="en-US" altLang="zh-CN" sz="2000" dirty="0">
                <a:solidFill>
                  <a:srgbClr val="000000"/>
                </a:solidFill>
                <a:latin typeface="仿宋" panose="02010609060101010101" pitchFamily="49" charset="-122"/>
                <a:ea typeface="仿宋" panose="02010609060101010101" pitchFamily="49" charset="-122"/>
              </a:rPr>
              <a:t>:</a:t>
            </a:r>
            <a:r>
              <a:rPr lang="zh-CN" altLang="en-US" sz="2000" dirty="0">
                <a:solidFill>
                  <a:srgbClr val="000000"/>
                </a:solidFill>
                <a:latin typeface="仿宋" panose="02010609060101010101" pitchFamily="49" charset="-122"/>
                <a:ea typeface="仿宋" panose="02010609060101010101" pitchFamily="49" charset="-122"/>
              </a:rPr>
              <a:t>捐助</a:t>
            </a:r>
            <a:r>
              <a:rPr lang="en-US" altLang="zh-CN" sz="2000" dirty="0">
                <a:solidFill>
                  <a:srgbClr val="000000"/>
                </a:solidFill>
                <a:latin typeface="仿宋" panose="02010609060101010101" pitchFamily="49" charset="-122"/>
                <a:ea typeface="仿宋" panose="02010609060101010101" pitchFamily="49" charset="-122"/>
              </a:rPr>
              <a:t>5</a:t>
            </a:r>
            <a:r>
              <a:rPr lang="zh-CN" altLang="en-US" sz="2000" dirty="0">
                <a:solidFill>
                  <a:srgbClr val="000000"/>
                </a:solidFill>
                <a:latin typeface="仿宋" panose="02010609060101010101" pitchFamily="49" charset="-122"/>
                <a:ea typeface="仿宋" panose="02010609060101010101" pitchFamily="49" charset="-122"/>
              </a:rPr>
              <a:t>美元就可以得到一个</a:t>
            </a:r>
            <a:r>
              <a:rPr lang="en-US" altLang="zh-CN" sz="2000" dirty="0">
                <a:solidFill>
                  <a:srgbClr val="000000"/>
                </a:solidFill>
                <a:latin typeface="仿宋" panose="02010609060101010101" pitchFamily="49" charset="-122"/>
                <a:ea typeface="仿宋" panose="02010609060101010101" pitchFamily="49" charset="-122"/>
              </a:rPr>
              <a:t>1</a:t>
            </a:r>
            <a:r>
              <a:rPr lang="zh-CN" altLang="en-US" sz="2000" dirty="0">
                <a:solidFill>
                  <a:srgbClr val="000000"/>
                </a:solidFill>
                <a:latin typeface="仿宋" panose="02010609060101010101" pitchFamily="49" charset="-122"/>
                <a:ea typeface="仿宋" panose="02010609060101010101" pitchFamily="49" charset="-122"/>
              </a:rPr>
              <a:t>英寸的雕像。项目最后得到了全世界各地超过</a:t>
            </a:r>
            <a:r>
              <a:rPr lang="en-US" altLang="zh-CN" sz="2000" dirty="0">
                <a:solidFill>
                  <a:srgbClr val="000000"/>
                </a:solidFill>
                <a:latin typeface="仿宋" panose="02010609060101010101" pitchFamily="49" charset="-122"/>
                <a:ea typeface="仿宋" panose="02010609060101010101" pitchFamily="49" charset="-122"/>
              </a:rPr>
              <a:t>12</a:t>
            </a:r>
            <a:r>
              <a:rPr lang="zh-CN" altLang="en-US" sz="2000" dirty="0">
                <a:solidFill>
                  <a:srgbClr val="000000"/>
                </a:solidFill>
                <a:latin typeface="仿宋" panose="02010609060101010101" pitchFamily="49" charset="-122"/>
                <a:ea typeface="仿宋" panose="02010609060101010101" pitchFamily="49" charset="-122"/>
              </a:rPr>
              <a:t>万人次的支持，筹集的总金额超过十万美元，为自由女神像顺利竣工做出了巨大贡献。</a:t>
            </a:r>
            <a:r>
              <a:rPr lang="en-US" altLang="zh-CN" sz="2000" dirty="0">
                <a:solidFill>
                  <a:srgbClr val="000000"/>
                </a:solidFill>
                <a:latin typeface="仿宋" panose="02010609060101010101" pitchFamily="49" charset="-122"/>
                <a:ea typeface="仿宋" panose="02010609060101010101" pitchFamily="49" charset="-122"/>
              </a:rPr>
              <a:t>《</a:t>
            </a:r>
            <a:r>
              <a:rPr lang="zh-CN" altLang="en-US" sz="2000" dirty="0">
                <a:solidFill>
                  <a:srgbClr val="000000"/>
                </a:solidFill>
                <a:latin typeface="仿宋" panose="02010609060101010101" pitchFamily="49" charset="-122"/>
                <a:ea typeface="仿宋" panose="02010609060101010101" pitchFamily="49" charset="-122"/>
              </a:rPr>
              <a:t>纽约世界报</a:t>
            </a:r>
            <a:r>
              <a:rPr lang="en-US" altLang="zh-CN" sz="2000" dirty="0">
                <a:solidFill>
                  <a:srgbClr val="000000"/>
                </a:solidFill>
                <a:latin typeface="仿宋" panose="02010609060101010101" pitchFamily="49" charset="-122"/>
                <a:ea typeface="仿宋" panose="02010609060101010101" pitchFamily="49" charset="-122"/>
              </a:rPr>
              <a:t>》</a:t>
            </a:r>
            <a:r>
              <a:rPr lang="zh-CN" altLang="en-US" sz="2000" dirty="0">
                <a:solidFill>
                  <a:srgbClr val="000000"/>
                </a:solidFill>
                <a:latin typeface="仿宋" panose="02010609060101010101" pitchFamily="49" charset="-122"/>
                <a:ea typeface="仿宋" panose="02010609060101010101" pitchFamily="49" charset="-122"/>
              </a:rPr>
              <a:t>和普利策为此赢得了美国民众的尊敬和爱戴。</a:t>
            </a:r>
          </a:p>
        </p:txBody>
      </p:sp>
    </p:spTree>
    <p:extLst>
      <p:ext uri="{BB962C8B-B14F-4D97-AF65-F5344CB8AC3E}">
        <p14:creationId xmlns:p14="http://schemas.microsoft.com/office/powerpoint/2010/main" val="16241277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60901">
        <p159:morph option="byObject"/>
      </p:transition>
    </mc:Choice>
    <mc:Fallback xmlns="">
      <p:transition spd="slow" advTm="60901">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66397D53-80A0-4D01-B605-40A8916EE5ED}"/>
              </a:ext>
            </a:extLst>
          </p:cNvPr>
          <p:cNvSpPr>
            <a:spLocks noGrp="1"/>
          </p:cNvSpPr>
          <p:nvPr>
            <p:ph type="title"/>
          </p:nvPr>
        </p:nvSpPr>
        <p:spPr>
          <a:xfrm>
            <a:off x="6094105" y="802955"/>
            <a:ext cx="4977976" cy="1454051"/>
          </a:xfrm>
        </p:spPr>
        <p:txBody>
          <a:bodyPr vert="horz" lIns="91440" tIns="45720" rIns="91440" bIns="45720" rtlCol="0" anchor="ctr">
            <a:normAutofit/>
          </a:bodyPr>
          <a:lstStyle/>
          <a:p>
            <a:r>
              <a:rPr lang="zh-CN" altLang="en-US" sz="3700">
                <a:solidFill>
                  <a:srgbClr val="000000"/>
                </a:solidFill>
              </a:rPr>
              <a:t>二、互联网众筹的发展</a:t>
            </a:r>
            <a:br>
              <a:rPr lang="zh-CN" altLang="en-US" sz="3700">
                <a:solidFill>
                  <a:srgbClr val="000000"/>
                </a:solidFill>
              </a:rPr>
            </a:br>
            <a:endParaRPr lang="en-US" altLang="zh-CN" sz="3700">
              <a:solidFill>
                <a:srgbClr val="000000"/>
              </a:solidFill>
            </a:endParaRPr>
          </a:p>
        </p:txBody>
      </p:sp>
      <p:sp>
        <p:nvSpPr>
          <p:cNvPr id="14"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内容占位符 3">
            <a:extLst>
              <a:ext uri="{FF2B5EF4-FFF2-40B4-BE49-F238E27FC236}">
                <a16:creationId xmlns:a16="http://schemas.microsoft.com/office/drawing/2014/main" id="{EF99AA56-5DCD-483F-A0EF-39FC3678C15A}"/>
              </a:ext>
            </a:extLst>
          </p:cNvPr>
          <p:cNvPicPr>
            <a:picLocks noGrp="1" noChangeAspect="1"/>
          </p:cNvPicPr>
          <p:nvPr>
            <p:ph idx="1"/>
          </p:nvPr>
        </p:nvPicPr>
        <p:blipFill rotWithShape="1">
          <a:blip r:embed="rId3">
            <a:alphaModFix/>
          </a:blip>
          <a:srcRect t="17083" r="3" b="3374"/>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5" name="矩形 4">
            <a:extLst>
              <a:ext uri="{FF2B5EF4-FFF2-40B4-BE49-F238E27FC236}">
                <a16:creationId xmlns:a16="http://schemas.microsoft.com/office/drawing/2014/main" id="{E9F5121A-8F93-4694-9360-5571192236D3}"/>
              </a:ext>
            </a:extLst>
          </p:cNvPr>
          <p:cNvSpPr/>
          <p:nvPr/>
        </p:nvSpPr>
        <p:spPr>
          <a:xfrm>
            <a:off x="6235452" y="1678377"/>
            <a:ext cx="5315858" cy="4376668"/>
          </a:xfrm>
          <a:prstGeom prst="rect">
            <a:avLst/>
          </a:prstGeom>
        </p:spPr>
        <p:txBody>
          <a:bodyPr vert="horz" lIns="91440" tIns="45720" rIns="91440" bIns="45720" rtlCol="0" anchor="ctr">
            <a:normAutofit/>
          </a:bodyPr>
          <a:lstStyle/>
          <a:p>
            <a:pPr>
              <a:lnSpc>
                <a:spcPts val="2800"/>
              </a:lnSpc>
              <a:spcAft>
                <a:spcPts val="600"/>
              </a:spcAft>
            </a:pPr>
            <a:r>
              <a:rPr lang="zh-CN" altLang="en-US" sz="2000" dirty="0">
                <a:solidFill>
                  <a:srgbClr val="000000"/>
                </a:solidFill>
                <a:latin typeface="华文中宋" panose="02010600040101010101" pitchFamily="2" charset="-122"/>
                <a:ea typeface="华文中宋" panose="02010600040101010101" pitchFamily="2" charset="-122"/>
              </a:rPr>
              <a:t>随着互联网时代的来临，</a:t>
            </a:r>
            <a:r>
              <a:rPr lang="zh-CN" altLang="en-US" sz="2000" dirty="0">
                <a:solidFill>
                  <a:srgbClr val="FF0000"/>
                </a:solidFill>
                <a:latin typeface="华文中宋" panose="02010600040101010101" pitchFamily="2" charset="-122"/>
                <a:ea typeface="华文中宋" panose="02010600040101010101" pitchFamily="2" charset="-122"/>
              </a:rPr>
              <a:t>互联网</a:t>
            </a:r>
            <a:r>
              <a:rPr lang="en-US" altLang="zh-CN" sz="2000" dirty="0">
                <a:solidFill>
                  <a:srgbClr val="FF0000"/>
                </a:solidFill>
                <a:latin typeface="华文中宋" panose="02010600040101010101" pitchFamily="2" charset="-122"/>
                <a:ea typeface="华文中宋" panose="02010600040101010101" pitchFamily="2" charset="-122"/>
              </a:rPr>
              <a:t>+</a:t>
            </a:r>
            <a:r>
              <a:rPr lang="zh-CN" altLang="en-US" sz="2000" dirty="0">
                <a:solidFill>
                  <a:srgbClr val="FF0000"/>
                </a:solidFill>
                <a:latin typeface="华文中宋" panose="02010600040101010101" pitchFamily="2" charset="-122"/>
                <a:ea typeface="华文中宋" panose="02010600040101010101" pitchFamily="2" charset="-122"/>
              </a:rPr>
              <a:t>众筹的模式</a:t>
            </a:r>
            <a:r>
              <a:rPr lang="zh-CN" altLang="en-US" sz="2000" dirty="0">
                <a:solidFill>
                  <a:srgbClr val="000000"/>
                </a:solidFill>
                <a:latin typeface="华文中宋" panose="02010600040101010101" pitchFamily="2" charset="-122"/>
                <a:ea typeface="华文中宋" panose="02010600040101010101" pitchFamily="2" charset="-122"/>
              </a:rPr>
              <a:t>兴起，真正的众筹商业模式迅速发展起来。</a:t>
            </a:r>
            <a:r>
              <a:rPr lang="en-US" altLang="zh-CN" sz="2000" dirty="0">
                <a:solidFill>
                  <a:srgbClr val="000000"/>
                </a:solidFill>
                <a:latin typeface="华文中宋" panose="02010600040101010101" pitchFamily="2" charset="-122"/>
                <a:ea typeface="华文中宋" panose="02010600040101010101" pitchFamily="2" charset="-122"/>
              </a:rPr>
              <a:t>1997</a:t>
            </a:r>
            <a:r>
              <a:rPr lang="zh-CN" altLang="en-US" sz="2000" dirty="0">
                <a:solidFill>
                  <a:srgbClr val="000000"/>
                </a:solidFill>
                <a:latin typeface="华文中宋" panose="02010600040101010101" pitchFamily="2" charset="-122"/>
                <a:ea typeface="华文中宋" panose="02010600040101010101" pitchFamily="2" charset="-122"/>
              </a:rPr>
              <a:t>年，英国摇滚乐队</a:t>
            </a:r>
            <a:r>
              <a:rPr lang="en-US" altLang="zh-CN" sz="2000" dirty="0">
                <a:solidFill>
                  <a:srgbClr val="FF0000"/>
                </a:solidFill>
                <a:latin typeface="华文中宋" panose="02010600040101010101" pitchFamily="2" charset="-122"/>
                <a:ea typeface="华文中宋" panose="02010600040101010101" pitchFamily="2" charset="-122"/>
              </a:rPr>
              <a:t>Marillion</a:t>
            </a:r>
            <a:r>
              <a:rPr lang="zh-CN" altLang="en-US" sz="2000" dirty="0">
                <a:solidFill>
                  <a:srgbClr val="000000"/>
                </a:solidFill>
                <a:latin typeface="华文中宋" panose="02010600040101010101" pitchFamily="2" charset="-122"/>
                <a:ea typeface="华文中宋" panose="02010600040101010101" pitchFamily="2" charset="-122"/>
              </a:rPr>
              <a:t>的美国粉丝们借助互联网在全球范国内为乐队筹集了</a:t>
            </a:r>
            <a:r>
              <a:rPr lang="en-US" altLang="zh-CN" sz="2000" dirty="0">
                <a:solidFill>
                  <a:srgbClr val="000000"/>
                </a:solidFill>
                <a:latin typeface="华文中宋" panose="02010600040101010101" pitchFamily="2" charset="-122"/>
                <a:ea typeface="华文中宋" panose="02010600040101010101" pitchFamily="2" charset="-122"/>
              </a:rPr>
              <a:t>6</a:t>
            </a:r>
            <a:r>
              <a:rPr lang="zh-CN" altLang="en-US" sz="2000" dirty="0">
                <a:solidFill>
                  <a:srgbClr val="000000"/>
                </a:solidFill>
                <a:latin typeface="华文中宋" panose="02010600040101010101" pitchFamily="2" charset="-122"/>
                <a:ea typeface="华文中宋" panose="02010600040101010101" pitchFamily="2" charset="-122"/>
              </a:rPr>
              <a:t>万美元的经费，让乐队因为资金困境而被迫中止的美国巡演计划得以顺利进行。</a:t>
            </a:r>
            <a:r>
              <a:rPr lang="zh-CN" altLang="en-US" sz="2000" dirty="0">
                <a:solidFill>
                  <a:srgbClr val="FF0000"/>
                </a:solidFill>
                <a:latin typeface="华文中宋" panose="02010600040101010101" pitchFamily="2" charset="-122"/>
                <a:ea typeface="华文中宋" panose="02010600040101010101" pitchFamily="2" charset="-122"/>
              </a:rPr>
              <a:t>这是互联网</a:t>
            </a:r>
            <a:r>
              <a:rPr lang="ja-JP" altLang="en-US" sz="2000" dirty="0">
                <a:solidFill>
                  <a:srgbClr val="FF0000"/>
                </a:solidFill>
                <a:latin typeface="华文中宋" panose="02010600040101010101" pitchFamily="2" charset="-122"/>
                <a:ea typeface="华文中宋" panose="02010600040101010101" pitchFamily="2" charset="-122"/>
              </a:rPr>
              <a:t>カ</a:t>
            </a:r>
            <a:r>
              <a:rPr lang="zh-CN" altLang="en-US" sz="2000" dirty="0">
                <a:solidFill>
                  <a:srgbClr val="FF0000"/>
                </a:solidFill>
                <a:latin typeface="华文中宋" panose="02010600040101010101" pitchFamily="2" charset="-122"/>
                <a:ea typeface="华文中宋" panose="02010600040101010101" pitchFamily="2" charset="-122"/>
              </a:rPr>
              <a:t>量在众筹领域的第一次运用，也是“互联网</a:t>
            </a:r>
            <a:r>
              <a:rPr lang="en-US" altLang="zh-CN" sz="2000" dirty="0">
                <a:solidFill>
                  <a:srgbClr val="FF0000"/>
                </a:solidFill>
                <a:latin typeface="华文中宋" panose="02010600040101010101" pitchFamily="2" charset="-122"/>
                <a:ea typeface="华文中宋" panose="02010600040101010101" pitchFamily="2" charset="-122"/>
              </a:rPr>
              <a:t>+</a:t>
            </a:r>
            <a:r>
              <a:rPr lang="zh-CN" altLang="en-US" sz="2000" dirty="0">
                <a:solidFill>
                  <a:srgbClr val="FF0000"/>
                </a:solidFill>
                <a:latin typeface="华文中宋" panose="02010600040101010101" pitchFamily="2" charset="-122"/>
                <a:ea typeface="华文中宋" panose="02010600040101010101" pitchFamily="2" charset="-122"/>
              </a:rPr>
              <a:t>众筹”全世界“首演”</a:t>
            </a:r>
          </a:p>
        </p:txBody>
      </p:sp>
    </p:spTree>
    <p:extLst>
      <p:ext uri="{BB962C8B-B14F-4D97-AF65-F5344CB8AC3E}">
        <p14:creationId xmlns:p14="http://schemas.microsoft.com/office/powerpoint/2010/main" val="1148923824"/>
      </p:ext>
    </p:extLst>
  </p:cSld>
  <p:clrMapOvr>
    <a:masterClrMapping/>
  </p:clrMapOvr>
  <mc:AlternateContent xmlns:mc="http://schemas.openxmlformats.org/markup-compatibility/2006" xmlns:p14="http://schemas.microsoft.com/office/powerpoint/2010/main">
    <mc:Choice Requires="p14">
      <p:transition spd="slow" p14:dur="2000" advTm="10566"/>
    </mc:Choice>
    <mc:Fallback xmlns="">
      <p:transition spd="slow" advTm="10566"/>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13">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Isosceles Triangle 21">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marilion">
            <a:hlinkClick r:id="" action="ppaction://media"/>
            <a:extLst>
              <a:ext uri="{FF2B5EF4-FFF2-40B4-BE49-F238E27FC236}">
                <a16:creationId xmlns:a16="http://schemas.microsoft.com/office/drawing/2014/main" id="{77E55E99-FD1C-4BDD-A516-3069D7D68438}"/>
              </a:ext>
            </a:extLst>
          </p:cNvPr>
          <p:cNvPicPr>
            <a:picLocks noGrp="1" noChangeAspect="1"/>
          </p:cNvPicPr>
          <p:nvPr>
            <p:ph idx="1"/>
            <a:videoFile r:link="rId3"/>
            <p:extLst>
              <p:ext uri="{DAA4B4D4-6D71-4841-9C94-3DE7FCFB9230}">
                <p14:media xmlns:p14="http://schemas.microsoft.com/office/powerpoint/2010/main" r:embed="rId2"/>
              </p:ext>
            </p:extLst>
          </p:nvPr>
        </p:nvPicPr>
        <p:blipFill>
          <a:blip r:embed="rId5"/>
          <a:stretch>
            <a:fillRect/>
          </a:stretch>
        </p:blipFill>
        <p:spPr>
          <a:xfrm>
            <a:off x="422972" y="272218"/>
            <a:ext cx="11553128" cy="6180925"/>
          </a:xfrm>
          <a:prstGeom prst="rect">
            <a:avLst/>
          </a:prstGeom>
          <a:ln>
            <a:noFill/>
          </a:ln>
        </p:spPr>
      </p:pic>
      <p:sp>
        <p:nvSpPr>
          <p:cNvPr id="24" name="Isosceles Triangle 23">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20922354"/>
      </p:ext>
    </p:extLst>
  </p:cSld>
  <p:clrMapOvr>
    <a:masterClrMapping/>
  </p:clrMapOvr>
  <mc:AlternateContent xmlns:mc="http://schemas.openxmlformats.org/markup-compatibility/2006" xmlns:p14="http://schemas.microsoft.com/office/powerpoint/2010/main">
    <mc:Choice Requires="p14">
      <p:transition spd="med" p14:dur="700" advTm="18667">
        <p:fade/>
      </p:transition>
    </mc:Choice>
    <mc:Fallback xmlns="">
      <p:transition spd="med" advTm="1866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04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24242">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extLst>
    <p:ext uri="{E180D4A7-C9FB-4DFB-919C-405C955672EB}">
      <p14:showEvtLst xmlns:p14="http://schemas.microsoft.com/office/powerpoint/2010/main">
        <p14:playEvt time="4209" objId="7"/>
        <p14:pauseEvt time="18667" objId="7"/>
        <p14:stopEvt time="18667" objId="7"/>
      </p14:showEvtLst>
    </p:ext>
  </p:extLs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3BA513B0-82FF-4F41-8178-885375D1CF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内容占位符 3">
            <a:extLst>
              <a:ext uri="{FF2B5EF4-FFF2-40B4-BE49-F238E27FC236}">
                <a16:creationId xmlns:a16="http://schemas.microsoft.com/office/drawing/2014/main" id="{032229D7-E7DE-4659-9AF6-5B732ABAE7A1}"/>
              </a:ext>
            </a:extLst>
          </p:cNvPr>
          <p:cNvPicPr>
            <a:picLocks noGrp="1"/>
          </p:cNvPicPr>
          <p:nvPr>
            <p:ph idx="1"/>
          </p:nvPr>
        </p:nvPicPr>
        <p:blipFill rotWithShape="1">
          <a:blip r:embed="rId2">
            <a:extLst>
              <a:ext uri="{28A0092B-C50C-407E-A947-70E740481C1C}">
                <a14:useLocalDpi xmlns:a14="http://schemas.microsoft.com/office/drawing/2010/main" val="0"/>
              </a:ext>
            </a:extLst>
          </a:blip>
          <a:srcRect r="-1" b="39659"/>
          <a:stretch/>
        </p:blipFill>
        <p:spPr bwMode="auto">
          <a:xfrm>
            <a:off x="-1" y="10"/>
            <a:ext cx="12228129" cy="4666928"/>
          </a:xfrm>
          <a:prstGeom prst="rect">
            <a:avLst/>
          </a:prstGeom>
          <a:noFill/>
        </p:spPr>
      </p:pic>
      <p:grpSp>
        <p:nvGrpSpPr>
          <p:cNvPr id="38" name="Group 37">
            <a:extLst>
              <a:ext uri="{FF2B5EF4-FFF2-40B4-BE49-F238E27FC236}">
                <a16:creationId xmlns:a16="http://schemas.microsoft.com/office/drawing/2014/main" id="{93DB8501-F9F2-4ACD-B56A-9019CD5006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2987478"/>
            <a:ext cx="12228128" cy="1828800"/>
            <a:chOff x="-305" y="2987478"/>
            <a:chExt cx="12188952" cy="1828800"/>
          </a:xfrm>
        </p:grpSpPr>
        <p:sp>
          <p:nvSpPr>
            <p:cNvPr id="39" name="Freeform: Shape 38">
              <a:extLst>
                <a:ext uri="{FF2B5EF4-FFF2-40B4-BE49-F238E27FC236}">
                  <a16:creationId xmlns:a16="http://schemas.microsoft.com/office/drawing/2014/main" id="{DD03A94A-ADF5-4334-86B1-DBA5F70ACD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85A18E1-CBE3-4BBD-B1B7-CDBCA685E0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33EDCAA-1D6C-4710-9DA1-C7FC946D8E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useBgFill="1">
          <p:nvSpPr>
            <p:cNvPr id="42" name="Freeform: Shape 41">
              <a:extLst>
                <a:ext uri="{FF2B5EF4-FFF2-40B4-BE49-F238E27FC236}">
                  <a16:creationId xmlns:a16="http://schemas.microsoft.com/office/drawing/2014/main" id="{3916FBF2-1CC9-460D-A42B-FB77E515EC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grpSp>
      <p:sp>
        <p:nvSpPr>
          <p:cNvPr id="5" name="矩形 4">
            <a:extLst>
              <a:ext uri="{FF2B5EF4-FFF2-40B4-BE49-F238E27FC236}">
                <a16:creationId xmlns:a16="http://schemas.microsoft.com/office/drawing/2014/main" id="{ED90B0B8-4BB2-443A-8355-609E2169767A}"/>
              </a:ext>
            </a:extLst>
          </p:cNvPr>
          <p:cNvSpPr/>
          <p:nvPr/>
        </p:nvSpPr>
        <p:spPr>
          <a:xfrm>
            <a:off x="835154" y="4666938"/>
            <a:ext cx="10557209" cy="1509935"/>
          </a:xfrm>
          <a:prstGeom prst="rect">
            <a:avLst/>
          </a:prstGeom>
        </p:spPr>
        <p:txBody>
          <a:bodyPr vert="horz" lIns="91440" tIns="45720" rIns="91440" bIns="45720" rtlCol="0" anchor="ctr">
            <a:normAutofit fontScale="92500" lnSpcReduction="10000"/>
          </a:bodyPr>
          <a:lstStyle/>
          <a:p>
            <a:pPr>
              <a:lnSpc>
                <a:spcPct val="110000"/>
              </a:lnSpc>
              <a:spcAft>
                <a:spcPts val="600"/>
              </a:spcAft>
            </a:pPr>
            <a:r>
              <a:rPr lang="en-US" altLang="zh-CN" sz="1400" dirty="0">
                <a:solidFill>
                  <a:schemeClr val="tx2"/>
                </a:solidFill>
                <a:latin typeface="华文仿宋" panose="02010600040101010101" pitchFamily="2" charset="-122"/>
                <a:ea typeface="华文仿宋" panose="02010600040101010101" pitchFamily="2" charset="-122"/>
              </a:rPr>
              <a:t>2014</a:t>
            </a:r>
            <a:r>
              <a:rPr lang="zh-CN" altLang="en-US" sz="1400" dirty="0">
                <a:solidFill>
                  <a:schemeClr val="tx2"/>
                </a:solidFill>
                <a:latin typeface="华文仿宋" panose="02010600040101010101" pitchFamily="2" charset="-122"/>
                <a:ea typeface="华文仿宋" panose="02010600040101010101" pitchFamily="2" charset="-122"/>
              </a:rPr>
              <a:t>年，西乙球队埃瓦尔破天荒夺得了西乙联赛冠军，参加西甲的球队必须缴纳</a:t>
            </a:r>
            <a:r>
              <a:rPr lang="en-US" altLang="zh-CN" sz="1400" dirty="0">
                <a:solidFill>
                  <a:schemeClr val="tx2"/>
                </a:solidFill>
                <a:latin typeface="华文仿宋" panose="02010600040101010101" pitchFamily="2" charset="-122"/>
                <a:ea typeface="华文仿宋" panose="02010600040101010101" pitchFamily="2" charset="-122"/>
              </a:rPr>
              <a:t>170</a:t>
            </a:r>
            <a:r>
              <a:rPr lang="zh-CN" altLang="en-US" sz="1400" dirty="0">
                <a:solidFill>
                  <a:schemeClr val="tx2"/>
                </a:solidFill>
                <a:latin typeface="华文仿宋" panose="02010600040101010101" pitchFamily="2" charset="-122"/>
                <a:ea typeface="华文仿宋" panose="02010600040101010101" pitchFamily="2" charset="-122"/>
              </a:rPr>
              <a:t>万欧元的保证金，如果没钱那就不能参加新赛季的西甲。而当时的埃瓦尔总结起来就是两个字，没钱。虽然</a:t>
            </a:r>
            <a:r>
              <a:rPr lang="en-US" altLang="zh-CN" sz="1400" dirty="0">
                <a:solidFill>
                  <a:schemeClr val="tx2"/>
                </a:solidFill>
                <a:latin typeface="华文仿宋" panose="02010600040101010101" pitchFamily="2" charset="-122"/>
                <a:ea typeface="华文仿宋" panose="02010600040101010101" pitchFamily="2" charset="-122"/>
              </a:rPr>
              <a:t>170</a:t>
            </a:r>
            <a:r>
              <a:rPr lang="zh-CN" altLang="en-US" sz="1400" dirty="0">
                <a:solidFill>
                  <a:schemeClr val="tx2"/>
                </a:solidFill>
                <a:latin typeface="华文仿宋" panose="02010600040101010101" pitchFamily="2" charset="-122"/>
                <a:ea typeface="华文仿宋" panose="02010600040101010101" pitchFamily="2" charset="-122"/>
              </a:rPr>
              <a:t>万欧元对大部分球队来说都不多，但是对埃瓦尔来说却是天文数字，要知道埃瓦尔只是一个</a:t>
            </a:r>
            <a:r>
              <a:rPr lang="en-US" altLang="zh-CN" sz="1400" dirty="0">
                <a:solidFill>
                  <a:schemeClr val="tx2"/>
                </a:solidFill>
                <a:latin typeface="华文仿宋" panose="02010600040101010101" pitchFamily="2" charset="-122"/>
                <a:ea typeface="华文仿宋" panose="02010600040101010101" pitchFamily="2" charset="-122"/>
              </a:rPr>
              <a:t>2.7</a:t>
            </a:r>
            <a:r>
              <a:rPr lang="zh-CN" altLang="en-US" sz="1400" dirty="0">
                <a:solidFill>
                  <a:schemeClr val="tx2"/>
                </a:solidFill>
                <a:latin typeface="华文仿宋" panose="02010600040101010101" pitchFamily="2" charset="-122"/>
                <a:ea typeface="华文仿宋" panose="02010600040101010101" pitchFamily="2" charset="-122"/>
              </a:rPr>
              <a:t>万人的小镇，球队也根本没有什么多余的资金。</a:t>
            </a:r>
          </a:p>
          <a:p>
            <a:pPr>
              <a:lnSpc>
                <a:spcPct val="110000"/>
              </a:lnSpc>
              <a:spcAft>
                <a:spcPts val="600"/>
              </a:spcAft>
            </a:pPr>
            <a:r>
              <a:rPr lang="en-US" altLang="zh-CN" sz="1400" dirty="0">
                <a:solidFill>
                  <a:schemeClr val="tx2"/>
                </a:solidFill>
                <a:latin typeface="华文仿宋" panose="02010600040101010101" pitchFamily="2" charset="-122"/>
                <a:ea typeface="华文仿宋" panose="02010600040101010101" pitchFamily="2" charset="-122"/>
              </a:rPr>
              <a:t> </a:t>
            </a:r>
          </a:p>
          <a:p>
            <a:pPr>
              <a:lnSpc>
                <a:spcPct val="110000"/>
              </a:lnSpc>
              <a:spcAft>
                <a:spcPts val="600"/>
              </a:spcAft>
            </a:pPr>
            <a:r>
              <a:rPr lang="zh-CN" altLang="en-US" sz="1400" dirty="0">
                <a:solidFill>
                  <a:schemeClr val="tx2"/>
                </a:solidFill>
                <a:latin typeface="华文仿宋" panose="02010600040101010101" pitchFamily="2" charset="-122"/>
                <a:ea typeface="华文仿宋" panose="02010600040101010101" pitchFamily="2" charset="-122"/>
              </a:rPr>
              <a:t>最终埃瓦尔镇镇长和球队主席决定向全世界的球迷发起网络众筹，出卖球队的股份，任何人只要给钱就能成为球队的股东，球队一股的价格为</a:t>
            </a:r>
            <a:r>
              <a:rPr lang="en-US" altLang="zh-CN" sz="1400" dirty="0">
                <a:solidFill>
                  <a:schemeClr val="tx2"/>
                </a:solidFill>
                <a:latin typeface="华文仿宋" panose="02010600040101010101" pitchFamily="2" charset="-122"/>
                <a:ea typeface="华文仿宋" panose="02010600040101010101" pitchFamily="2" charset="-122"/>
              </a:rPr>
              <a:t>50</a:t>
            </a:r>
            <a:r>
              <a:rPr lang="zh-CN" altLang="en-US" sz="1400" dirty="0">
                <a:solidFill>
                  <a:schemeClr val="tx2"/>
                </a:solidFill>
                <a:latin typeface="华文仿宋" panose="02010600040101010101" pitchFamily="2" charset="-122"/>
                <a:ea typeface="华文仿宋" panose="02010600040101010101" pitchFamily="2" charset="-122"/>
              </a:rPr>
              <a:t>欧元。这一行动迅速得到了各国球迷的响应，而中国球迷也成了这场众筹活动的海外主力军，埃瓦尔最终筹到了</a:t>
            </a:r>
            <a:r>
              <a:rPr lang="en-US" altLang="zh-CN" sz="1400" dirty="0">
                <a:solidFill>
                  <a:schemeClr val="tx2"/>
                </a:solidFill>
                <a:latin typeface="华文仿宋" panose="02010600040101010101" pitchFamily="2" charset="-122"/>
                <a:ea typeface="华文仿宋" panose="02010600040101010101" pitchFamily="2" charset="-122"/>
              </a:rPr>
              <a:t>198</a:t>
            </a:r>
            <a:r>
              <a:rPr lang="zh-CN" altLang="en-US" sz="1400" dirty="0">
                <a:solidFill>
                  <a:schemeClr val="tx2"/>
                </a:solidFill>
                <a:latin typeface="华文仿宋" panose="02010600040101010101" pitchFamily="2" charset="-122"/>
                <a:ea typeface="华文仿宋" panose="02010600040101010101" pitchFamily="2" charset="-122"/>
              </a:rPr>
              <a:t>万欧元。</a:t>
            </a:r>
          </a:p>
        </p:txBody>
      </p:sp>
    </p:spTree>
    <p:extLst>
      <p:ext uri="{BB962C8B-B14F-4D97-AF65-F5344CB8AC3E}">
        <p14:creationId xmlns:p14="http://schemas.microsoft.com/office/powerpoint/2010/main" val="3560937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DBF50F6-DD88-4D9F-B7D3-79B9899809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0">
            <a:extLst>
              <a:ext uri="{FF2B5EF4-FFF2-40B4-BE49-F238E27FC236}">
                <a16:creationId xmlns:a16="http://schemas.microsoft.com/office/drawing/2014/main" id="{916BBDC2-6929-469E-B7C4-A03E77BF94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A08ABBB0-1D6F-422A-B103-26D1D7FEDE26}"/>
              </a:ext>
            </a:extLst>
          </p:cNvPr>
          <p:cNvSpPr>
            <a:spLocks noGrp="1"/>
          </p:cNvSpPr>
          <p:nvPr>
            <p:ph type="title"/>
          </p:nvPr>
        </p:nvSpPr>
        <p:spPr>
          <a:xfrm>
            <a:off x="775470" y="5608224"/>
            <a:ext cx="10640754" cy="775845"/>
          </a:xfrm>
        </p:spPr>
        <p:txBody>
          <a:bodyPr vert="horz" lIns="91440" tIns="45720" rIns="91440" bIns="45720" rtlCol="0" anchor="ctr">
            <a:noAutofit/>
          </a:bodyPr>
          <a:lstStyle/>
          <a:p>
            <a:endParaRPr lang="en-US" altLang="zh-CN" sz="2400" kern="1200" dirty="0">
              <a:solidFill>
                <a:schemeClr val="tx2"/>
              </a:solidFill>
              <a:latin typeface="+mj-lt"/>
              <a:ea typeface="+mj-ea"/>
              <a:cs typeface="+mj-cs"/>
            </a:endParaRPr>
          </a:p>
        </p:txBody>
      </p:sp>
      <p:grpSp>
        <p:nvGrpSpPr>
          <p:cNvPr id="24" name="Group 12">
            <a:extLst>
              <a:ext uri="{FF2B5EF4-FFF2-40B4-BE49-F238E27FC236}">
                <a16:creationId xmlns:a16="http://schemas.microsoft.com/office/drawing/2014/main" id="{C344E6B5-C9F5-4338-9E33-003B1237310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2" y="170309"/>
            <a:ext cx="2514948" cy="2174333"/>
            <a:chOff x="-305" y="-4155"/>
            <a:chExt cx="2514948" cy="2174333"/>
          </a:xfrm>
        </p:grpSpPr>
        <p:sp>
          <p:nvSpPr>
            <p:cNvPr id="14" name="Freeform: Shape 13">
              <a:extLst>
                <a:ext uri="{FF2B5EF4-FFF2-40B4-BE49-F238E27FC236}">
                  <a16:creationId xmlns:a16="http://schemas.microsoft.com/office/drawing/2014/main" id="{C90B0F8D-9E81-4DE8-95D5-1A26E9390D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830BA43A-83E9-4C67-92A6-F247FB3700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2F3A0CC-EBFE-405D-B0C0-27DE361ED5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7" name="Freeform: Shape 16">
              <a:extLst>
                <a:ext uri="{FF2B5EF4-FFF2-40B4-BE49-F238E27FC236}">
                  <a16:creationId xmlns:a16="http://schemas.microsoft.com/office/drawing/2014/main" id="{DF2E853E-B55A-4FFD-B90E-6FB4F31BD5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4">
            <a:hlinkClick r:id="" action="ppaction://media"/>
            <a:extLst>
              <a:ext uri="{FF2B5EF4-FFF2-40B4-BE49-F238E27FC236}">
                <a16:creationId xmlns:a16="http://schemas.microsoft.com/office/drawing/2014/main" id="{7D304D66-EE18-4D9E-9D43-F8C037E4BF98}"/>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99590" y="224769"/>
            <a:ext cx="11392819" cy="6408461"/>
          </a:xfrm>
          <a:prstGeom prst="rect">
            <a:avLst/>
          </a:prstGeom>
        </p:spPr>
      </p:pic>
      <p:grpSp>
        <p:nvGrpSpPr>
          <p:cNvPr id="19" name="Group 18">
            <a:extLst>
              <a:ext uri="{FF2B5EF4-FFF2-40B4-BE49-F238E27FC236}">
                <a16:creationId xmlns:a16="http://schemas.microsoft.com/office/drawing/2014/main" id="{FDFEDBF7-8E2C-46B8-9095-AE1D77E217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4" y="4560733"/>
            <a:ext cx="3061445" cy="2297266"/>
            <a:chOff x="-305" y="-1"/>
            <a:chExt cx="3832880" cy="2876136"/>
          </a:xfrm>
        </p:grpSpPr>
        <p:sp>
          <p:nvSpPr>
            <p:cNvPr id="20" name="Freeform: Shape 19">
              <a:extLst>
                <a:ext uri="{FF2B5EF4-FFF2-40B4-BE49-F238E27FC236}">
                  <a16:creationId xmlns:a16="http://schemas.microsoft.com/office/drawing/2014/main" id="{60202872-FBB0-4F11-BC49-9FB400B212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0DEB2F40-D411-4D44-9638-AE0342C7F8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Shape 21">
              <a:extLst>
                <a:ext uri="{FF2B5EF4-FFF2-40B4-BE49-F238E27FC236}">
                  <a16:creationId xmlns:a16="http://schemas.microsoft.com/office/drawing/2014/main" id="{507F7D91-A991-4196-AF73-327E04B562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178739A9-E67C-40E5-9468-0A68AEC54E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7760966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7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0" mute="1">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2310</Words>
  <Application>Microsoft Office PowerPoint</Application>
  <PresentationFormat>宽屏</PresentationFormat>
  <Paragraphs>74</Paragraphs>
  <Slides>22</Slides>
  <Notes>0</Notes>
  <HiddenSlides>0</HiddenSlides>
  <MMClips>3</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等线</vt:lpstr>
      <vt:lpstr>等线 Light</vt:lpstr>
      <vt:lpstr>仿宋</vt:lpstr>
      <vt:lpstr>华文仿宋</vt:lpstr>
      <vt:lpstr>华文中宋</vt:lpstr>
      <vt:lpstr>楷体</vt:lpstr>
      <vt:lpstr>Arial</vt:lpstr>
      <vt:lpstr>Calibri</vt:lpstr>
      <vt:lpstr>Times New Roman</vt:lpstr>
      <vt:lpstr>Office 主题​​</vt:lpstr>
      <vt:lpstr>1.1众筹概述</vt:lpstr>
      <vt:lpstr>概念</vt:lpstr>
      <vt:lpstr>一、众筹的起源  英国诗人亚历山大∙蒲柏众筹翻译古希腊诗歌《伊利亚特》 </vt:lpstr>
      <vt:lpstr>莫扎特谱写钢琴协奏曲 </vt:lpstr>
      <vt:lpstr>美国人众筹自由女神像底座</vt:lpstr>
      <vt:lpstr>二、互联网众筹的发展 </vt:lpstr>
      <vt:lpstr>PowerPoint 演示文稿</vt:lpstr>
      <vt:lpstr>PowerPoint 演示文稿</vt:lpstr>
      <vt:lpstr>PowerPoint 演示文稿</vt:lpstr>
      <vt:lpstr>ArtistShare</vt:lpstr>
      <vt:lpstr>PowerPoint 演示文稿</vt:lpstr>
      <vt:lpstr>ArtistShare对艺术创作有何意义？</vt:lpstr>
      <vt:lpstr>Kickstarter</vt:lpstr>
      <vt:lpstr>AngelList</vt:lpstr>
      <vt:lpstr>PowerPoint 演示文稿</vt:lpstr>
      <vt:lpstr>众筹平台大事记</vt:lpstr>
      <vt:lpstr>三、中国互联网众筹的发展</vt:lpstr>
      <vt:lpstr>PowerPoint 演示文稿</vt:lpstr>
      <vt:lpstr>PowerPoint 演示文稿</vt:lpstr>
      <vt:lpstr>PowerPoint 演示文稿</vt:lpstr>
      <vt:lpstr>2016中国众筹平台评级报告(众筹家提供)</vt:lpstr>
      <vt:lpstr>我国众筹政策梳理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1.1众筹概述</dc:title>
  <dc:creator>mx3642</dc:creator>
  <cp:lastModifiedBy>h z</cp:lastModifiedBy>
  <cp:revision>10</cp:revision>
  <dcterms:created xsi:type="dcterms:W3CDTF">2020-06-05T01:13:19Z</dcterms:created>
  <dcterms:modified xsi:type="dcterms:W3CDTF">2020-09-29T08:08:03Z</dcterms:modified>
</cp:coreProperties>
</file>