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68" r:id="rId2"/>
    <p:sldId id="269" r:id="rId3"/>
    <p:sldId id="279" r:id="rId4"/>
    <p:sldId id="278" r:id="rId5"/>
    <p:sldId id="270" r:id="rId6"/>
    <p:sldId id="271" r:id="rId7"/>
    <p:sldId id="272" r:id="rId8"/>
    <p:sldId id="273" r:id="rId9"/>
    <p:sldId id="274" r:id="rId10"/>
    <p:sldId id="275" r:id="rId11"/>
    <p:sldId id="276" r:id="rId12"/>
    <p:sldId id="277" r:id="rId13"/>
    <p:sldId id="280" r:id="rId14"/>
    <p:sldId id="281" r:id="rId15"/>
    <p:sldId id="282" r:id="rId16"/>
    <p:sldId id="283" r:id="rId17"/>
    <p:sldId id="284" r:id="rId18"/>
    <p:sldId id="286" r:id="rId19"/>
    <p:sldId id="285"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4" d="100"/>
          <a:sy n="64" d="100"/>
        </p:scale>
        <p:origin x="876" y="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BF3EAB2-30FC-467C-BD15-AAC1FF4D8107}" type="datetimeFigureOut">
              <a:rPr lang="zh-CN" altLang="en-US" smtClean="0"/>
              <a:t>2020/6/6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53A5556-F670-4366-B4FD-FEB5951DEE61}" type="slidenum">
              <a:rPr lang="zh-CN" altLang="en-US" smtClean="0"/>
              <a:t>‹#›</a:t>
            </a:fld>
            <a:endParaRPr lang="zh-CN" altLang="en-US"/>
          </a:p>
        </p:txBody>
      </p:sp>
    </p:spTree>
    <p:extLst>
      <p:ext uri="{BB962C8B-B14F-4D97-AF65-F5344CB8AC3E}">
        <p14:creationId xmlns:p14="http://schemas.microsoft.com/office/powerpoint/2010/main" val="33598539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08E88D8-E0D0-46C4-91BC-F9CF5529EF10}" type="slidenum">
              <a:rPr lang="zh-CN" altLang="en-US" smtClean="0"/>
              <a:t>2</a:t>
            </a:fld>
            <a:endParaRPr lang="zh-CN" altLang="en-US"/>
          </a:p>
        </p:txBody>
      </p:sp>
    </p:spTree>
    <p:extLst>
      <p:ext uri="{BB962C8B-B14F-4D97-AF65-F5344CB8AC3E}">
        <p14:creationId xmlns:p14="http://schemas.microsoft.com/office/powerpoint/2010/main" val="38431398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D940A30-EEB3-4154-96F3-831BAC5886E2}"/>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77850738-7F5F-495E-A9A8-20DBE303AF7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5671BA7E-3658-41E2-9B2B-4019A1627FC4}"/>
              </a:ext>
            </a:extLst>
          </p:cNvPr>
          <p:cNvSpPr>
            <a:spLocks noGrp="1"/>
          </p:cNvSpPr>
          <p:nvPr>
            <p:ph type="dt" sz="half" idx="10"/>
          </p:nvPr>
        </p:nvSpPr>
        <p:spPr/>
        <p:txBody>
          <a:bodyPr/>
          <a:lstStyle/>
          <a:p>
            <a:fld id="{A665BA98-A5D2-433A-BAC1-F84FEAD6B565}" type="datetimeFigureOut">
              <a:rPr lang="zh-CN" altLang="en-US" smtClean="0"/>
              <a:t>2020/6/6</a:t>
            </a:fld>
            <a:endParaRPr lang="zh-CN" altLang="en-US"/>
          </a:p>
        </p:txBody>
      </p:sp>
      <p:sp>
        <p:nvSpPr>
          <p:cNvPr id="5" name="页脚占位符 4">
            <a:extLst>
              <a:ext uri="{FF2B5EF4-FFF2-40B4-BE49-F238E27FC236}">
                <a16:creationId xmlns:a16="http://schemas.microsoft.com/office/drawing/2014/main" id="{D31E47E5-6498-4694-AAFD-456A85B3D47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427E9C8-3653-4DB8-8CD3-B4ABF6017FAA}"/>
              </a:ext>
            </a:extLst>
          </p:cNvPr>
          <p:cNvSpPr>
            <a:spLocks noGrp="1"/>
          </p:cNvSpPr>
          <p:nvPr>
            <p:ph type="sldNum" sz="quarter" idx="12"/>
          </p:nvPr>
        </p:nvSpPr>
        <p:spPr/>
        <p:txBody>
          <a:bodyPr/>
          <a:lstStyle/>
          <a:p>
            <a:fld id="{7B25290D-E74C-4B75-9739-C9096DABA1DF}" type="slidenum">
              <a:rPr lang="zh-CN" altLang="en-US" smtClean="0"/>
              <a:t>‹#›</a:t>
            </a:fld>
            <a:endParaRPr lang="zh-CN" altLang="en-US"/>
          </a:p>
        </p:txBody>
      </p:sp>
    </p:spTree>
    <p:extLst>
      <p:ext uri="{BB962C8B-B14F-4D97-AF65-F5344CB8AC3E}">
        <p14:creationId xmlns:p14="http://schemas.microsoft.com/office/powerpoint/2010/main" val="6057058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8A59E9E-9D57-4C41-8824-D150C8ED7BA0}"/>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C7F3AA55-F294-4ECC-B9C2-B5515611E3F4}"/>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3477884D-681F-4D10-901D-88443222FFA7}"/>
              </a:ext>
            </a:extLst>
          </p:cNvPr>
          <p:cNvSpPr>
            <a:spLocks noGrp="1"/>
          </p:cNvSpPr>
          <p:nvPr>
            <p:ph type="dt" sz="half" idx="10"/>
          </p:nvPr>
        </p:nvSpPr>
        <p:spPr/>
        <p:txBody>
          <a:bodyPr/>
          <a:lstStyle/>
          <a:p>
            <a:fld id="{A665BA98-A5D2-433A-BAC1-F84FEAD6B565}" type="datetimeFigureOut">
              <a:rPr lang="zh-CN" altLang="en-US" smtClean="0"/>
              <a:t>2020/6/6</a:t>
            </a:fld>
            <a:endParaRPr lang="zh-CN" altLang="en-US"/>
          </a:p>
        </p:txBody>
      </p:sp>
      <p:sp>
        <p:nvSpPr>
          <p:cNvPr id="5" name="页脚占位符 4">
            <a:extLst>
              <a:ext uri="{FF2B5EF4-FFF2-40B4-BE49-F238E27FC236}">
                <a16:creationId xmlns:a16="http://schemas.microsoft.com/office/drawing/2014/main" id="{D0015857-6B97-475E-B732-553FB0932D2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17967D5-937C-4059-AC8D-433DF37FE65B}"/>
              </a:ext>
            </a:extLst>
          </p:cNvPr>
          <p:cNvSpPr>
            <a:spLocks noGrp="1"/>
          </p:cNvSpPr>
          <p:nvPr>
            <p:ph type="sldNum" sz="quarter" idx="12"/>
          </p:nvPr>
        </p:nvSpPr>
        <p:spPr/>
        <p:txBody>
          <a:bodyPr/>
          <a:lstStyle/>
          <a:p>
            <a:fld id="{7B25290D-E74C-4B75-9739-C9096DABA1DF}" type="slidenum">
              <a:rPr lang="zh-CN" altLang="en-US" smtClean="0"/>
              <a:t>‹#›</a:t>
            </a:fld>
            <a:endParaRPr lang="zh-CN" altLang="en-US"/>
          </a:p>
        </p:txBody>
      </p:sp>
    </p:spTree>
    <p:extLst>
      <p:ext uri="{BB962C8B-B14F-4D97-AF65-F5344CB8AC3E}">
        <p14:creationId xmlns:p14="http://schemas.microsoft.com/office/powerpoint/2010/main" val="20733014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1CE25D5B-AAB0-4223-8E26-7598128C05F5}"/>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7DB6059A-4043-493C-8BC9-DA5C33DC0FB4}"/>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9DF31D8A-92B7-454E-B8F6-1A20B944BEE4}"/>
              </a:ext>
            </a:extLst>
          </p:cNvPr>
          <p:cNvSpPr>
            <a:spLocks noGrp="1"/>
          </p:cNvSpPr>
          <p:nvPr>
            <p:ph type="dt" sz="half" idx="10"/>
          </p:nvPr>
        </p:nvSpPr>
        <p:spPr/>
        <p:txBody>
          <a:bodyPr/>
          <a:lstStyle/>
          <a:p>
            <a:fld id="{A665BA98-A5D2-433A-BAC1-F84FEAD6B565}" type="datetimeFigureOut">
              <a:rPr lang="zh-CN" altLang="en-US" smtClean="0"/>
              <a:t>2020/6/6</a:t>
            </a:fld>
            <a:endParaRPr lang="zh-CN" altLang="en-US"/>
          </a:p>
        </p:txBody>
      </p:sp>
      <p:sp>
        <p:nvSpPr>
          <p:cNvPr id="5" name="页脚占位符 4">
            <a:extLst>
              <a:ext uri="{FF2B5EF4-FFF2-40B4-BE49-F238E27FC236}">
                <a16:creationId xmlns:a16="http://schemas.microsoft.com/office/drawing/2014/main" id="{2A7CD0B9-D597-4BD1-AA2E-0D2194C81F4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C7AED5A-3ABC-4C30-A056-7E52C2CB5ACB}"/>
              </a:ext>
            </a:extLst>
          </p:cNvPr>
          <p:cNvSpPr>
            <a:spLocks noGrp="1"/>
          </p:cNvSpPr>
          <p:nvPr>
            <p:ph type="sldNum" sz="quarter" idx="12"/>
          </p:nvPr>
        </p:nvSpPr>
        <p:spPr/>
        <p:txBody>
          <a:bodyPr/>
          <a:lstStyle/>
          <a:p>
            <a:fld id="{7B25290D-E74C-4B75-9739-C9096DABA1DF}" type="slidenum">
              <a:rPr lang="zh-CN" altLang="en-US" smtClean="0"/>
              <a:t>‹#›</a:t>
            </a:fld>
            <a:endParaRPr lang="zh-CN" altLang="en-US"/>
          </a:p>
        </p:txBody>
      </p:sp>
    </p:spTree>
    <p:extLst>
      <p:ext uri="{BB962C8B-B14F-4D97-AF65-F5344CB8AC3E}">
        <p14:creationId xmlns:p14="http://schemas.microsoft.com/office/powerpoint/2010/main" val="16030268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35FD37-14D3-40A3-931F-7C304C8B3843}"/>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13423BF6-6662-4768-9C2F-D7475003C4BA}"/>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95AD9134-DE0B-4646-B479-7402E8172F99}"/>
              </a:ext>
            </a:extLst>
          </p:cNvPr>
          <p:cNvSpPr>
            <a:spLocks noGrp="1"/>
          </p:cNvSpPr>
          <p:nvPr>
            <p:ph type="dt" sz="half" idx="10"/>
          </p:nvPr>
        </p:nvSpPr>
        <p:spPr/>
        <p:txBody>
          <a:bodyPr/>
          <a:lstStyle/>
          <a:p>
            <a:fld id="{A665BA98-A5D2-433A-BAC1-F84FEAD6B565}" type="datetimeFigureOut">
              <a:rPr lang="zh-CN" altLang="en-US" smtClean="0"/>
              <a:t>2020/6/6</a:t>
            </a:fld>
            <a:endParaRPr lang="zh-CN" altLang="en-US"/>
          </a:p>
        </p:txBody>
      </p:sp>
      <p:sp>
        <p:nvSpPr>
          <p:cNvPr id="5" name="页脚占位符 4">
            <a:extLst>
              <a:ext uri="{FF2B5EF4-FFF2-40B4-BE49-F238E27FC236}">
                <a16:creationId xmlns:a16="http://schemas.microsoft.com/office/drawing/2014/main" id="{B8882F91-6E80-48EA-8ECE-0FF78B47811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4AFF8FA-7702-49C7-9EC6-4AFDE1441BE5}"/>
              </a:ext>
            </a:extLst>
          </p:cNvPr>
          <p:cNvSpPr>
            <a:spLocks noGrp="1"/>
          </p:cNvSpPr>
          <p:nvPr>
            <p:ph type="sldNum" sz="quarter" idx="12"/>
          </p:nvPr>
        </p:nvSpPr>
        <p:spPr/>
        <p:txBody>
          <a:bodyPr/>
          <a:lstStyle/>
          <a:p>
            <a:fld id="{7B25290D-E74C-4B75-9739-C9096DABA1DF}" type="slidenum">
              <a:rPr lang="zh-CN" altLang="en-US" smtClean="0"/>
              <a:t>‹#›</a:t>
            </a:fld>
            <a:endParaRPr lang="zh-CN" altLang="en-US"/>
          </a:p>
        </p:txBody>
      </p:sp>
    </p:spTree>
    <p:extLst>
      <p:ext uri="{BB962C8B-B14F-4D97-AF65-F5344CB8AC3E}">
        <p14:creationId xmlns:p14="http://schemas.microsoft.com/office/powerpoint/2010/main" val="18959158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6E85995-5D67-4A04-8BD7-EFC55973EA2E}"/>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F49CFF0B-72EE-4737-8A46-9300A937960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73DDB313-C842-4959-A24D-A1E1B8624F91}"/>
              </a:ext>
            </a:extLst>
          </p:cNvPr>
          <p:cNvSpPr>
            <a:spLocks noGrp="1"/>
          </p:cNvSpPr>
          <p:nvPr>
            <p:ph type="dt" sz="half" idx="10"/>
          </p:nvPr>
        </p:nvSpPr>
        <p:spPr/>
        <p:txBody>
          <a:bodyPr/>
          <a:lstStyle/>
          <a:p>
            <a:fld id="{A665BA98-A5D2-433A-BAC1-F84FEAD6B565}" type="datetimeFigureOut">
              <a:rPr lang="zh-CN" altLang="en-US" smtClean="0"/>
              <a:t>2020/6/6</a:t>
            </a:fld>
            <a:endParaRPr lang="zh-CN" altLang="en-US"/>
          </a:p>
        </p:txBody>
      </p:sp>
      <p:sp>
        <p:nvSpPr>
          <p:cNvPr id="5" name="页脚占位符 4">
            <a:extLst>
              <a:ext uri="{FF2B5EF4-FFF2-40B4-BE49-F238E27FC236}">
                <a16:creationId xmlns:a16="http://schemas.microsoft.com/office/drawing/2014/main" id="{59D290D5-BFB7-4DBE-820C-D0D95AF2E5D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6F5C065-3AB2-4654-AFFB-1B09E8C72F88}"/>
              </a:ext>
            </a:extLst>
          </p:cNvPr>
          <p:cNvSpPr>
            <a:spLocks noGrp="1"/>
          </p:cNvSpPr>
          <p:nvPr>
            <p:ph type="sldNum" sz="quarter" idx="12"/>
          </p:nvPr>
        </p:nvSpPr>
        <p:spPr/>
        <p:txBody>
          <a:bodyPr/>
          <a:lstStyle/>
          <a:p>
            <a:fld id="{7B25290D-E74C-4B75-9739-C9096DABA1DF}" type="slidenum">
              <a:rPr lang="zh-CN" altLang="en-US" smtClean="0"/>
              <a:t>‹#›</a:t>
            </a:fld>
            <a:endParaRPr lang="zh-CN" altLang="en-US"/>
          </a:p>
        </p:txBody>
      </p:sp>
    </p:spTree>
    <p:extLst>
      <p:ext uri="{BB962C8B-B14F-4D97-AF65-F5344CB8AC3E}">
        <p14:creationId xmlns:p14="http://schemas.microsoft.com/office/powerpoint/2010/main" val="19014540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3D4D51D-95FF-454F-8D36-53504DA365EE}"/>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FCE176F1-2814-47A1-AEB0-874E9C13AA6C}"/>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1A6A1EE4-EAB7-4B8F-8F81-C522C4C4A5C2}"/>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6BC0DE03-A141-43CA-9313-F0A8FEACA3E5}"/>
              </a:ext>
            </a:extLst>
          </p:cNvPr>
          <p:cNvSpPr>
            <a:spLocks noGrp="1"/>
          </p:cNvSpPr>
          <p:nvPr>
            <p:ph type="dt" sz="half" idx="10"/>
          </p:nvPr>
        </p:nvSpPr>
        <p:spPr/>
        <p:txBody>
          <a:bodyPr/>
          <a:lstStyle/>
          <a:p>
            <a:fld id="{A665BA98-A5D2-433A-BAC1-F84FEAD6B565}" type="datetimeFigureOut">
              <a:rPr lang="zh-CN" altLang="en-US" smtClean="0"/>
              <a:t>2020/6/6</a:t>
            </a:fld>
            <a:endParaRPr lang="zh-CN" altLang="en-US"/>
          </a:p>
        </p:txBody>
      </p:sp>
      <p:sp>
        <p:nvSpPr>
          <p:cNvPr id="6" name="页脚占位符 5">
            <a:extLst>
              <a:ext uri="{FF2B5EF4-FFF2-40B4-BE49-F238E27FC236}">
                <a16:creationId xmlns:a16="http://schemas.microsoft.com/office/drawing/2014/main" id="{E506E356-FA2E-431B-B4F1-B981D31AE55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D5227BA4-82CB-4DE0-A8C8-DF56C40A3C58}"/>
              </a:ext>
            </a:extLst>
          </p:cNvPr>
          <p:cNvSpPr>
            <a:spLocks noGrp="1"/>
          </p:cNvSpPr>
          <p:nvPr>
            <p:ph type="sldNum" sz="quarter" idx="12"/>
          </p:nvPr>
        </p:nvSpPr>
        <p:spPr/>
        <p:txBody>
          <a:bodyPr/>
          <a:lstStyle/>
          <a:p>
            <a:fld id="{7B25290D-E74C-4B75-9739-C9096DABA1DF}" type="slidenum">
              <a:rPr lang="zh-CN" altLang="en-US" smtClean="0"/>
              <a:t>‹#›</a:t>
            </a:fld>
            <a:endParaRPr lang="zh-CN" altLang="en-US"/>
          </a:p>
        </p:txBody>
      </p:sp>
    </p:spTree>
    <p:extLst>
      <p:ext uri="{BB962C8B-B14F-4D97-AF65-F5344CB8AC3E}">
        <p14:creationId xmlns:p14="http://schemas.microsoft.com/office/powerpoint/2010/main" val="19476501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A61CC05-5232-473F-86E6-73D0B6FEB6A7}"/>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0D4ADCEE-CFBD-4F05-ADF1-A9EF08A2B8F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0C0F6745-8594-4C61-AF4A-E23734A5CAA4}"/>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F4A6F3E0-824C-4AB9-883E-9B9570F2310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86DCC42F-D885-47F9-868C-F39ECA3AD385}"/>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8E7AD23A-1766-4D5F-9D6E-243CDB936445}"/>
              </a:ext>
            </a:extLst>
          </p:cNvPr>
          <p:cNvSpPr>
            <a:spLocks noGrp="1"/>
          </p:cNvSpPr>
          <p:nvPr>
            <p:ph type="dt" sz="half" idx="10"/>
          </p:nvPr>
        </p:nvSpPr>
        <p:spPr/>
        <p:txBody>
          <a:bodyPr/>
          <a:lstStyle/>
          <a:p>
            <a:fld id="{A665BA98-A5D2-433A-BAC1-F84FEAD6B565}" type="datetimeFigureOut">
              <a:rPr lang="zh-CN" altLang="en-US" smtClean="0"/>
              <a:t>2020/6/6</a:t>
            </a:fld>
            <a:endParaRPr lang="zh-CN" altLang="en-US"/>
          </a:p>
        </p:txBody>
      </p:sp>
      <p:sp>
        <p:nvSpPr>
          <p:cNvPr id="8" name="页脚占位符 7">
            <a:extLst>
              <a:ext uri="{FF2B5EF4-FFF2-40B4-BE49-F238E27FC236}">
                <a16:creationId xmlns:a16="http://schemas.microsoft.com/office/drawing/2014/main" id="{95017D92-634B-4BBC-BD49-C9C255927DA4}"/>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8D7E2063-472A-4C74-B7B3-241CF9118E9C}"/>
              </a:ext>
            </a:extLst>
          </p:cNvPr>
          <p:cNvSpPr>
            <a:spLocks noGrp="1"/>
          </p:cNvSpPr>
          <p:nvPr>
            <p:ph type="sldNum" sz="quarter" idx="12"/>
          </p:nvPr>
        </p:nvSpPr>
        <p:spPr/>
        <p:txBody>
          <a:bodyPr/>
          <a:lstStyle/>
          <a:p>
            <a:fld id="{7B25290D-E74C-4B75-9739-C9096DABA1DF}" type="slidenum">
              <a:rPr lang="zh-CN" altLang="en-US" smtClean="0"/>
              <a:t>‹#›</a:t>
            </a:fld>
            <a:endParaRPr lang="zh-CN" altLang="en-US"/>
          </a:p>
        </p:txBody>
      </p:sp>
    </p:spTree>
    <p:extLst>
      <p:ext uri="{BB962C8B-B14F-4D97-AF65-F5344CB8AC3E}">
        <p14:creationId xmlns:p14="http://schemas.microsoft.com/office/powerpoint/2010/main" val="34605134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67B8FE8-9D82-41AC-9FB7-B2B73C28312A}"/>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4847DC56-9475-471B-A5DA-5D0C6A678E81}"/>
              </a:ext>
            </a:extLst>
          </p:cNvPr>
          <p:cNvSpPr>
            <a:spLocks noGrp="1"/>
          </p:cNvSpPr>
          <p:nvPr>
            <p:ph type="dt" sz="half" idx="10"/>
          </p:nvPr>
        </p:nvSpPr>
        <p:spPr/>
        <p:txBody>
          <a:bodyPr/>
          <a:lstStyle/>
          <a:p>
            <a:fld id="{A665BA98-A5D2-433A-BAC1-F84FEAD6B565}" type="datetimeFigureOut">
              <a:rPr lang="zh-CN" altLang="en-US" smtClean="0"/>
              <a:t>2020/6/6</a:t>
            </a:fld>
            <a:endParaRPr lang="zh-CN" altLang="en-US"/>
          </a:p>
        </p:txBody>
      </p:sp>
      <p:sp>
        <p:nvSpPr>
          <p:cNvPr id="4" name="页脚占位符 3">
            <a:extLst>
              <a:ext uri="{FF2B5EF4-FFF2-40B4-BE49-F238E27FC236}">
                <a16:creationId xmlns:a16="http://schemas.microsoft.com/office/drawing/2014/main" id="{DCEE2608-B894-46DA-85E7-93411361C39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381E1916-AFA4-45DD-BE94-2D5C7CB4D97E}"/>
              </a:ext>
            </a:extLst>
          </p:cNvPr>
          <p:cNvSpPr>
            <a:spLocks noGrp="1"/>
          </p:cNvSpPr>
          <p:nvPr>
            <p:ph type="sldNum" sz="quarter" idx="12"/>
          </p:nvPr>
        </p:nvSpPr>
        <p:spPr/>
        <p:txBody>
          <a:bodyPr/>
          <a:lstStyle/>
          <a:p>
            <a:fld id="{7B25290D-E74C-4B75-9739-C9096DABA1DF}" type="slidenum">
              <a:rPr lang="zh-CN" altLang="en-US" smtClean="0"/>
              <a:t>‹#›</a:t>
            </a:fld>
            <a:endParaRPr lang="zh-CN" altLang="en-US"/>
          </a:p>
        </p:txBody>
      </p:sp>
    </p:spTree>
    <p:extLst>
      <p:ext uri="{BB962C8B-B14F-4D97-AF65-F5344CB8AC3E}">
        <p14:creationId xmlns:p14="http://schemas.microsoft.com/office/powerpoint/2010/main" val="15610058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D9312C21-EF6E-4BEF-BBDC-38DD4E27519C}"/>
              </a:ext>
            </a:extLst>
          </p:cNvPr>
          <p:cNvSpPr>
            <a:spLocks noGrp="1"/>
          </p:cNvSpPr>
          <p:nvPr>
            <p:ph type="dt" sz="half" idx="10"/>
          </p:nvPr>
        </p:nvSpPr>
        <p:spPr/>
        <p:txBody>
          <a:bodyPr/>
          <a:lstStyle/>
          <a:p>
            <a:fld id="{A665BA98-A5D2-433A-BAC1-F84FEAD6B565}" type="datetimeFigureOut">
              <a:rPr lang="zh-CN" altLang="en-US" smtClean="0"/>
              <a:t>2020/6/6</a:t>
            </a:fld>
            <a:endParaRPr lang="zh-CN" altLang="en-US"/>
          </a:p>
        </p:txBody>
      </p:sp>
      <p:sp>
        <p:nvSpPr>
          <p:cNvPr id="3" name="页脚占位符 2">
            <a:extLst>
              <a:ext uri="{FF2B5EF4-FFF2-40B4-BE49-F238E27FC236}">
                <a16:creationId xmlns:a16="http://schemas.microsoft.com/office/drawing/2014/main" id="{4E208EA5-AB2E-4504-9683-480744265186}"/>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09E88639-4A92-4888-9731-EFF6E4C28ADA}"/>
              </a:ext>
            </a:extLst>
          </p:cNvPr>
          <p:cNvSpPr>
            <a:spLocks noGrp="1"/>
          </p:cNvSpPr>
          <p:nvPr>
            <p:ph type="sldNum" sz="quarter" idx="12"/>
          </p:nvPr>
        </p:nvSpPr>
        <p:spPr/>
        <p:txBody>
          <a:bodyPr/>
          <a:lstStyle/>
          <a:p>
            <a:fld id="{7B25290D-E74C-4B75-9739-C9096DABA1DF}" type="slidenum">
              <a:rPr lang="zh-CN" altLang="en-US" smtClean="0"/>
              <a:t>‹#›</a:t>
            </a:fld>
            <a:endParaRPr lang="zh-CN" altLang="en-US"/>
          </a:p>
        </p:txBody>
      </p:sp>
    </p:spTree>
    <p:extLst>
      <p:ext uri="{BB962C8B-B14F-4D97-AF65-F5344CB8AC3E}">
        <p14:creationId xmlns:p14="http://schemas.microsoft.com/office/powerpoint/2010/main" val="8088771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48AAF97-89CD-4F65-93FB-7443DC6ACF3A}"/>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D12B69EB-78F5-4512-8E34-5247B160C1A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C921D476-AA80-4142-A2D0-E2EAC78251C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C74B921B-1F37-4767-93F8-5F04CAD98F34}"/>
              </a:ext>
            </a:extLst>
          </p:cNvPr>
          <p:cNvSpPr>
            <a:spLocks noGrp="1"/>
          </p:cNvSpPr>
          <p:nvPr>
            <p:ph type="dt" sz="half" idx="10"/>
          </p:nvPr>
        </p:nvSpPr>
        <p:spPr/>
        <p:txBody>
          <a:bodyPr/>
          <a:lstStyle/>
          <a:p>
            <a:fld id="{A665BA98-A5D2-433A-BAC1-F84FEAD6B565}" type="datetimeFigureOut">
              <a:rPr lang="zh-CN" altLang="en-US" smtClean="0"/>
              <a:t>2020/6/6</a:t>
            </a:fld>
            <a:endParaRPr lang="zh-CN" altLang="en-US"/>
          </a:p>
        </p:txBody>
      </p:sp>
      <p:sp>
        <p:nvSpPr>
          <p:cNvPr id="6" name="页脚占位符 5">
            <a:extLst>
              <a:ext uri="{FF2B5EF4-FFF2-40B4-BE49-F238E27FC236}">
                <a16:creationId xmlns:a16="http://schemas.microsoft.com/office/drawing/2014/main" id="{5B3C2E47-6107-4A6E-B149-E787FE38421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B9173294-01FB-4F72-8FC5-765F23713961}"/>
              </a:ext>
            </a:extLst>
          </p:cNvPr>
          <p:cNvSpPr>
            <a:spLocks noGrp="1"/>
          </p:cNvSpPr>
          <p:nvPr>
            <p:ph type="sldNum" sz="quarter" idx="12"/>
          </p:nvPr>
        </p:nvSpPr>
        <p:spPr/>
        <p:txBody>
          <a:bodyPr/>
          <a:lstStyle/>
          <a:p>
            <a:fld id="{7B25290D-E74C-4B75-9739-C9096DABA1DF}" type="slidenum">
              <a:rPr lang="zh-CN" altLang="en-US" smtClean="0"/>
              <a:t>‹#›</a:t>
            </a:fld>
            <a:endParaRPr lang="zh-CN" altLang="en-US"/>
          </a:p>
        </p:txBody>
      </p:sp>
    </p:spTree>
    <p:extLst>
      <p:ext uri="{BB962C8B-B14F-4D97-AF65-F5344CB8AC3E}">
        <p14:creationId xmlns:p14="http://schemas.microsoft.com/office/powerpoint/2010/main" val="23182514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17AD6BE-C485-4573-8ED4-08A53831A188}"/>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61BBC930-454E-4043-92C8-F3F15D1A921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7444C8A5-9ED2-45A0-A5BE-695448E0968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F5F5FEB9-4E62-4F47-90C2-BD5EAB95581B}"/>
              </a:ext>
            </a:extLst>
          </p:cNvPr>
          <p:cNvSpPr>
            <a:spLocks noGrp="1"/>
          </p:cNvSpPr>
          <p:nvPr>
            <p:ph type="dt" sz="half" idx="10"/>
          </p:nvPr>
        </p:nvSpPr>
        <p:spPr/>
        <p:txBody>
          <a:bodyPr/>
          <a:lstStyle/>
          <a:p>
            <a:fld id="{A665BA98-A5D2-433A-BAC1-F84FEAD6B565}" type="datetimeFigureOut">
              <a:rPr lang="zh-CN" altLang="en-US" smtClean="0"/>
              <a:t>2020/6/6</a:t>
            </a:fld>
            <a:endParaRPr lang="zh-CN" altLang="en-US"/>
          </a:p>
        </p:txBody>
      </p:sp>
      <p:sp>
        <p:nvSpPr>
          <p:cNvPr id="6" name="页脚占位符 5">
            <a:extLst>
              <a:ext uri="{FF2B5EF4-FFF2-40B4-BE49-F238E27FC236}">
                <a16:creationId xmlns:a16="http://schemas.microsoft.com/office/drawing/2014/main" id="{14FBEA54-69C5-43E6-BBDA-440A3060E2F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25E17B7D-2C44-431F-9CCC-1DC1B679B47A}"/>
              </a:ext>
            </a:extLst>
          </p:cNvPr>
          <p:cNvSpPr>
            <a:spLocks noGrp="1"/>
          </p:cNvSpPr>
          <p:nvPr>
            <p:ph type="sldNum" sz="quarter" idx="12"/>
          </p:nvPr>
        </p:nvSpPr>
        <p:spPr/>
        <p:txBody>
          <a:bodyPr/>
          <a:lstStyle/>
          <a:p>
            <a:fld id="{7B25290D-E74C-4B75-9739-C9096DABA1DF}" type="slidenum">
              <a:rPr lang="zh-CN" altLang="en-US" smtClean="0"/>
              <a:t>‹#›</a:t>
            </a:fld>
            <a:endParaRPr lang="zh-CN" altLang="en-US"/>
          </a:p>
        </p:txBody>
      </p:sp>
    </p:spTree>
    <p:extLst>
      <p:ext uri="{BB962C8B-B14F-4D97-AF65-F5344CB8AC3E}">
        <p14:creationId xmlns:p14="http://schemas.microsoft.com/office/powerpoint/2010/main" val="33326025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442BBC6D-A07B-4540-A8FA-A1103EB1BEC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49EFE723-BAE6-4C7D-B3B6-A16C094B39F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669AF4DE-305C-49B1-8ACB-E3BCBE2E7E4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665BA98-A5D2-433A-BAC1-F84FEAD6B565}" type="datetimeFigureOut">
              <a:rPr lang="zh-CN" altLang="en-US" smtClean="0"/>
              <a:t>2020/6/6</a:t>
            </a:fld>
            <a:endParaRPr lang="zh-CN" altLang="en-US"/>
          </a:p>
        </p:txBody>
      </p:sp>
      <p:sp>
        <p:nvSpPr>
          <p:cNvPr id="5" name="页脚占位符 4">
            <a:extLst>
              <a:ext uri="{FF2B5EF4-FFF2-40B4-BE49-F238E27FC236}">
                <a16:creationId xmlns:a16="http://schemas.microsoft.com/office/drawing/2014/main" id="{DEC9759C-3428-40C8-8DA6-E9EAE269E33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515CF0DF-D4B6-40A6-8CAD-30444032E07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B25290D-E74C-4B75-9739-C9096DABA1DF}" type="slidenum">
              <a:rPr lang="zh-CN" altLang="en-US" smtClean="0"/>
              <a:t>‹#›</a:t>
            </a:fld>
            <a:endParaRPr lang="zh-CN" altLang="en-US"/>
          </a:p>
        </p:txBody>
      </p:sp>
    </p:spTree>
    <p:extLst>
      <p:ext uri="{BB962C8B-B14F-4D97-AF65-F5344CB8AC3E}">
        <p14:creationId xmlns:p14="http://schemas.microsoft.com/office/powerpoint/2010/main" val="136451674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620481F-58E3-4812-A719-59C2F49053E9}"/>
              </a:ext>
            </a:extLst>
          </p:cNvPr>
          <p:cNvSpPr>
            <a:spLocks noGrp="1"/>
          </p:cNvSpPr>
          <p:nvPr>
            <p:ph type="title"/>
          </p:nvPr>
        </p:nvSpPr>
        <p:spPr>
          <a:xfrm>
            <a:off x="1653363" y="365760"/>
            <a:ext cx="9367203" cy="1188720"/>
          </a:xfrm>
        </p:spPr>
        <p:txBody>
          <a:bodyPr>
            <a:normAutofit/>
          </a:bodyPr>
          <a:lstStyle/>
          <a:p>
            <a:r>
              <a:rPr lang="en-US" altLang="zh-CN" sz="3700"/>
              <a:t>3.</a:t>
            </a:r>
            <a:r>
              <a:rPr lang="zh-CN" altLang="zh-CN" sz="3700"/>
              <a:t>债权众筹</a:t>
            </a:r>
            <a:br>
              <a:rPr lang="zh-CN" altLang="zh-CN" sz="3700"/>
            </a:br>
            <a:endParaRPr lang="zh-CN" altLang="en-US" sz="3700"/>
          </a:p>
        </p:txBody>
      </p:sp>
      <p:sp>
        <p:nvSpPr>
          <p:cNvPr id="8" name="Freeform: Shape 7">
            <a:extLst>
              <a:ext uri="{FF2B5EF4-FFF2-40B4-BE49-F238E27FC236}">
                <a16:creationId xmlns:a16="http://schemas.microsoft.com/office/drawing/2014/main" id="{7CB4857B-ED7C-444D-9F04-2F885114A1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764099" cy="1558212"/>
          </a:xfrm>
          <a:custGeom>
            <a:avLst/>
            <a:gdLst>
              <a:gd name="connsiteX0" fmla="*/ 0 w 1764099"/>
              <a:gd name="connsiteY0" fmla="*/ 0 h 1558212"/>
              <a:gd name="connsiteX1" fmla="*/ 1764099 w 1764099"/>
              <a:gd name="connsiteY1" fmla="*/ 0 h 1558212"/>
              <a:gd name="connsiteX2" fmla="*/ 1042087 w 1764099"/>
              <a:gd name="connsiteY2" fmla="*/ 1558212 h 1558212"/>
              <a:gd name="connsiteX3" fmla="*/ 0 w 1764099"/>
              <a:gd name="connsiteY3" fmla="*/ 1558212 h 1558212"/>
            </a:gdLst>
            <a:ahLst/>
            <a:cxnLst>
              <a:cxn ang="0">
                <a:pos x="connsiteX0" y="connsiteY0"/>
              </a:cxn>
              <a:cxn ang="0">
                <a:pos x="connsiteX1" y="connsiteY1"/>
              </a:cxn>
              <a:cxn ang="0">
                <a:pos x="connsiteX2" y="connsiteY2"/>
              </a:cxn>
              <a:cxn ang="0">
                <a:pos x="connsiteX3" y="connsiteY3"/>
              </a:cxn>
            </a:cxnLst>
            <a:rect l="l" t="t" r="r" b="b"/>
            <a:pathLst>
              <a:path w="1764099" h="1558212">
                <a:moveTo>
                  <a:pt x="0" y="0"/>
                </a:moveTo>
                <a:lnTo>
                  <a:pt x="1764099" y="0"/>
                </a:lnTo>
                <a:lnTo>
                  <a:pt x="1042087" y="1558212"/>
                </a:lnTo>
                <a:lnTo>
                  <a:pt x="0" y="155821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 name="Freeform: Shape 9">
            <a:extLst>
              <a:ext uri="{FF2B5EF4-FFF2-40B4-BE49-F238E27FC236}">
                <a16:creationId xmlns:a16="http://schemas.microsoft.com/office/drawing/2014/main" id="{D18046FB-44EA-4FD8-A585-EA09A319B2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691640"/>
            <a:ext cx="12191999" cy="5166360"/>
          </a:xfrm>
          <a:custGeom>
            <a:avLst/>
            <a:gdLst>
              <a:gd name="connsiteX0" fmla="*/ 0 w 12191999"/>
              <a:gd name="connsiteY0" fmla="*/ 0 h 5166360"/>
              <a:gd name="connsiteX1" fmla="*/ 1822388 w 12191999"/>
              <a:gd name="connsiteY1" fmla="*/ 0 h 5166360"/>
              <a:gd name="connsiteX2" fmla="*/ 6468290 w 12191999"/>
              <a:gd name="connsiteY2" fmla="*/ 0 h 5166360"/>
              <a:gd name="connsiteX3" fmla="*/ 7796394 w 12191999"/>
              <a:gd name="connsiteY3" fmla="*/ 0 h 5166360"/>
              <a:gd name="connsiteX4" fmla="*/ 8376834 w 12191999"/>
              <a:gd name="connsiteY4" fmla="*/ 0 h 5166360"/>
              <a:gd name="connsiteX5" fmla="*/ 9704938 w 12191999"/>
              <a:gd name="connsiteY5" fmla="*/ 0 h 5166360"/>
              <a:gd name="connsiteX6" fmla="*/ 9704938 w 12191999"/>
              <a:gd name="connsiteY6" fmla="*/ 2 h 5166360"/>
              <a:gd name="connsiteX7" fmla="*/ 10283456 w 12191999"/>
              <a:gd name="connsiteY7" fmla="*/ 2 h 5166360"/>
              <a:gd name="connsiteX8" fmla="*/ 10863897 w 12191999"/>
              <a:gd name="connsiteY8" fmla="*/ 2 h 5166360"/>
              <a:gd name="connsiteX9" fmla="*/ 12191999 w 12191999"/>
              <a:gd name="connsiteY9" fmla="*/ 2 h 5166360"/>
              <a:gd name="connsiteX10" fmla="*/ 12191999 w 12191999"/>
              <a:gd name="connsiteY10" fmla="*/ 5166360 h 5166360"/>
              <a:gd name="connsiteX11" fmla="*/ 0 w 12191999"/>
              <a:gd name="connsiteY11" fmla="*/ 5166360 h 5166360"/>
              <a:gd name="connsiteX12" fmla="*/ 0 w 12191999"/>
              <a:gd name="connsiteY12" fmla="*/ 2604436 h 5166360"/>
              <a:gd name="connsiteX13" fmla="*/ 862341 w 12191999"/>
              <a:gd name="connsiteY13" fmla="*/ 743371 h 5166360"/>
              <a:gd name="connsiteX14" fmla="*/ 0 w 12191999"/>
              <a:gd name="connsiteY14" fmla="*/ 743371 h 5166360"/>
              <a:gd name="connsiteX15" fmla="*/ 0 w 12191999"/>
              <a:gd name="connsiteY15" fmla="*/ 742508 h 5166360"/>
              <a:gd name="connsiteX16" fmla="*/ 92826 w 12191999"/>
              <a:gd name="connsiteY16" fmla="*/ 742508 h 5166360"/>
              <a:gd name="connsiteX17" fmla="*/ 406486 w 12191999"/>
              <a:gd name="connsiteY17" fmla="*/ 742508 h 5166360"/>
              <a:gd name="connsiteX18" fmla="*/ 406486 w 12191999"/>
              <a:gd name="connsiteY18" fmla="*/ 742507 h 5166360"/>
              <a:gd name="connsiteX19" fmla="*/ 862741 w 12191999"/>
              <a:gd name="connsiteY19" fmla="*/ 742507 h 5166360"/>
              <a:gd name="connsiteX20" fmla="*/ 1206388 w 12191999"/>
              <a:gd name="connsiteY20" fmla="*/ 864 h 5166360"/>
              <a:gd name="connsiteX21" fmla="*/ 748500 w 12191999"/>
              <a:gd name="connsiteY21" fmla="*/ 864 h 5166360"/>
              <a:gd name="connsiteX22" fmla="*/ 0 w 12191999"/>
              <a:gd name="connsiteY22" fmla="*/ 864 h 516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1999" h="5166360">
                <a:moveTo>
                  <a:pt x="0" y="0"/>
                </a:moveTo>
                <a:lnTo>
                  <a:pt x="1822388" y="0"/>
                </a:lnTo>
                <a:lnTo>
                  <a:pt x="6468290" y="0"/>
                </a:lnTo>
                <a:lnTo>
                  <a:pt x="7796394" y="0"/>
                </a:lnTo>
                <a:lnTo>
                  <a:pt x="8376834" y="0"/>
                </a:lnTo>
                <a:lnTo>
                  <a:pt x="9704938" y="0"/>
                </a:lnTo>
                <a:lnTo>
                  <a:pt x="9704938" y="2"/>
                </a:lnTo>
                <a:lnTo>
                  <a:pt x="10283456" y="2"/>
                </a:lnTo>
                <a:lnTo>
                  <a:pt x="10863897" y="2"/>
                </a:lnTo>
                <a:lnTo>
                  <a:pt x="12191999" y="2"/>
                </a:lnTo>
                <a:lnTo>
                  <a:pt x="12191999" y="5166360"/>
                </a:lnTo>
                <a:lnTo>
                  <a:pt x="0" y="5166360"/>
                </a:lnTo>
                <a:lnTo>
                  <a:pt x="0" y="2604436"/>
                </a:lnTo>
                <a:lnTo>
                  <a:pt x="862341" y="743371"/>
                </a:lnTo>
                <a:lnTo>
                  <a:pt x="0" y="743371"/>
                </a:lnTo>
                <a:lnTo>
                  <a:pt x="0" y="742508"/>
                </a:lnTo>
                <a:lnTo>
                  <a:pt x="92826" y="742508"/>
                </a:lnTo>
                <a:lnTo>
                  <a:pt x="406486" y="742508"/>
                </a:lnTo>
                <a:lnTo>
                  <a:pt x="406486" y="742507"/>
                </a:lnTo>
                <a:lnTo>
                  <a:pt x="862741" y="742507"/>
                </a:lnTo>
                <a:lnTo>
                  <a:pt x="1206388" y="864"/>
                </a:lnTo>
                <a:lnTo>
                  <a:pt x="748500" y="864"/>
                </a:lnTo>
                <a:lnTo>
                  <a:pt x="0" y="864"/>
                </a:lnTo>
                <a:close/>
              </a:path>
            </a:pathLst>
          </a:custGeom>
          <a:solidFill>
            <a:srgbClr val="A6A6A6">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Freeform: Shape 11">
            <a:extLst>
              <a:ext uri="{FF2B5EF4-FFF2-40B4-BE49-F238E27FC236}">
                <a16:creationId xmlns:a16="http://schemas.microsoft.com/office/drawing/2014/main" id="{479F5F2B-8B58-4140-AE6A-51F6C67B18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1"/>
            <a:ext cx="971654" cy="2096979"/>
          </a:xfrm>
          <a:custGeom>
            <a:avLst/>
            <a:gdLst>
              <a:gd name="connsiteX0" fmla="*/ 0 w 971654"/>
              <a:gd name="connsiteY0" fmla="*/ 0 h 2096979"/>
              <a:gd name="connsiteX1" fmla="*/ 971654 w 971654"/>
              <a:gd name="connsiteY1" fmla="*/ 0 h 2096979"/>
              <a:gd name="connsiteX2" fmla="*/ 0 w 971654"/>
              <a:gd name="connsiteY2" fmla="*/ 2096979 h 2096979"/>
            </a:gdLst>
            <a:ahLst/>
            <a:cxnLst>
              <a:cxn ang="0">
                <a:pos x="connsiteX0" y="connsiteY0"/>
              </a:cxn>
              <a:cxn ang="0">
                <a:pos x="connsiteX1" y="connsiteY1"/>
              </a:cxn>
              <a:cxn ang="0">
                <a:pos x="connsiteX2" y="connsiteY2"/>
              </a:cxn>
            </a:cxnLst>
            <a:rect l="l" t="t" r="r" b="b"/>
            <a:pathLst>
              <a:path w="971654" h="2096979">
                <a:moveTo>
                  <a:pt x="0" y="0"/>
                </a:moveTo>
                <a:lnTo>
                  <a:pt x="971654" y="0"/>
                </a:lnTo>
                <a:lnTo>
                  <a:pt x="0" y="2096979"/>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内容占位符 2">
            <a:extLst>
              <a:ext uri="{FF2B5EF4-FFF2-40B4-BE49-F238E27FC236}">
                <a16:creationId xmlns:a16="http://schemas.microsoft.com/office/drawing/2014/main" id="{FFB4E288-FC9F-47CD-8C9A-278690464532}"/>
              </a:ext>
            </a:extLst>
          </p:cNvPr>
          <p:cNvSpPr>
            <a:spLocks noGrp="1"/>
          </p:cNvSpPr>
          <p:nvPr>
            <p:ph idx="1"/>
          </p:nvPr>
        </p:nvSpPr>
        <p:spPr>
          <a:xfrm>
            <a:off x="1653363" y="2176272"/>
            <a:ext cx="9367204" cy="4041648"/>
          </a:xfrm>
        </p:spPr>
        <p:txBody>
          <a:bodyPr anchor="t">
            <a:normAutofit/>
          </a:bodyPr>
          <a:lstStyle/>
          <a:p>
            <a:pPr marL="0" indent="0" latinLnBrk="1">
              <a:buNone/>
            </a:pPr>
            <a:r>
              <a:rPr lang="en-US" altLang="zh-CN" sz="2400">
                <a:latin typeface="华文仿宋" panose="02010600040101010101" pitchFamily="2" charset="-122"/>
                <a:ea typeface="华文仿宋" panose="02010600040101010101" pitchFamily="2" charset="-122"/>
              </a:rPr>
              <a:t>      </a:t>
            </a:r>
            <a:r>
              <a:rPr lang="zh-CN" altLang="zh-CN" sz="2400">
                <a:latin typeface="华文仿宋" panose="02010600040101010101" pitchFamily="2" charset="-122"/>
                <a:ea typeface="华文仿宋" panose="02010600040101010101" pitchFamily="2" charset="-122"/>
              </a:rPr>
              <a:t>债权众筹</a:t>
            </a:r>
            <a:r>
              <a:rPr lang="en-US" altLang="zh-CN" sz="2400">
                <a:latin typeface="华文仿宋" panose="02010600040101010101" pitchFamily="2" charset="-122"/>
                <a:ea typeface="华文仿宋" panose="02010600040101010101" pitchFamily="2" charset="-122"/>
              </a:rPr>
              <a:t>( Lending- based crowdfunding)</a:t>
            </a:r>
            <a:r>
              <a:rPr lang="zh-CN" altLang="zh-CN" sz="2400">
                <a:latin typeface="华文仿宋" panose="02010600040101010101" pitchFamily="2" charset="-122"/>
                <a:ea typeface="华文仿宋" panose="02010600040101010101" pitchFamily="2" charset="-122"/>
              </a:rPr>
              <a:t>是指投资者对项目或公司进行投资，获得其一定比例的债权，未来获取利息收益并收回本金。</a:t>
            </a:r>
            <a:br>
              <a:rPr lang="en-US" altLang="zh-CN" sz="2400">
                <a:latin typeface="华文仿宋" panose="02010600040101010101" pitchFamily="2" charset="-122"/>
                <a:ea typeface="华文仿宋" panose="02010600040101010101" pitchFamily="2" charset="-122"/>
              </a:rPr>
            </a:br>
            <a:r>
              <a:rPr lang="zh-CN" altLang="zh-CN" sz="2400">
                <a:latin typeface="华文仿宋" panose="02010600040101010101" pitchFamily="2" charset="-122"/>
                <a:ea typeface="华文仿宋" panose="02010600040101010101" pitchFamily="2" charset="-122"/>
              </a:rPr>
              <a:t>债权众筹一般分为两类，</a:t>
            </a:r>
            <a:r>
              <a:rPr lang="en-US" altLang="zh-CN" sz="2400">
                <a:latin typeface="华文仿宋" panose="02010600040101010101" pitchFamily="2" charset="-122"/>
                <a:ea typeface="华文仿宋" panose="02010600040101010101" pitchFamily="2" charset="-122"/>
              </a:rPr>
              <a:t>P2P( Peer to Peer)</a:t>
            </a:r>
            <a:r>
              <a:rPr lang="zh-CN" altLang="en-US" sz="2400">
                <a:latin typeface="华文仿宋" panose="02010600040101010101" pitchFamily="2" charset="-122"/>
                <a:ea typeface="华文仿宋" panose="02010600040101010101" pitchFamily="2" charset="-122"/>
              </a:rPr>
              <a:t>及</a:t>
            </a:r>
            <a:r>
              <a:rPr lang="en-US" altLang="zh-CN" sz="2400">
                <a:latin typeface="华文仿宋" panose="02010600040101010101" pitchFamily="2" charset="-122"/>
                <a:ea typeface="华文仿宋" panose="02010600040101010101" pitchFamily="2" charset="-122"/>
              </a:rPr>
              <a:t>P2B( Peer to Business)</a:t>
            </a:r>
            <a:r>
              <a:rPr lang="zh-CN" altLang="en-US" sz="2400">
                <a:latin typeface="华文仿宋" panose="02010600040101010101" pitchFamily="2" charset="-122"/>
                <a:ea typeface="华文仿宋" panose="02010600040101010101" pitchFamily="2" charset="-122"/>
              </a:rPr>
              <a:t>。</a:t>
            </a:r>
            <a:endParaRPr lang="en-US" altLang="zh-CN" sz="2400">
              <a:latin typeface="华文仿宋" panose="02010600040101010101" pitchFamily="2" charset="-122"/>
              <a:ea typeface="华文仿宋" panose="02010600040101010101" pitchFamily="2" charset="-122"/>
            </a:endParaRPr>
          </a:p>
          <a:p>
            <a:pPr marL="0" indent="0" latinLnBrk="1">
              <a:buNone/>
            </a:pPr>
            <a:endParaRPr lang="en-US" altLang="zh-CN" sz="2400">
              <a:latin typeface="华文仿宋" panose="02010600040101010101" pitchFamily="2" charset="-122"/>
              <a:ea typeface="华文仿宋" panose="02010600040101010101" pitchFamily="2" charset="-122"/>
            </a:endParaRPr>
          </a:p>
          <a:p>
            <a:pPr marL="0" indent="0" latinLnBrk="1">
              <a:buNone/>
            </a:pPr>
            <a:r>
              <a:rPr lang="en-US" altLang="zh-CN" sz="2400">
                <a:latin typeface="华文仿宋" panose="02010600040101010101" pitchFamily="2" charset="-122"/>
                <a:ea typeface="华文仿宋" panose="02010600040101010101" pitchFamily="2" charset="-122"/>
              </a:rPr>
              <a:t>      </a:t>
            </a:r>
            <a:r>
              <a:rPr lang="zh-CN" altLang="zh-CN" sz="2400">
                <a:latin typeface="华文仿宋" panose="02010600040101010101" pitchFamily="2" charset="-122"/>
                <a:ea typeface="华文仿宋" panose="02010600040101010101" pitchFamily="2" charset="-122"/>
              </a:rPr>
              <a:t>此外，还可以包括购买</a:t>
            </a:r>
            <a:r>
              <a:rPr lang="en-US" altLang="zh-CN" sz="2400">
                <a:latin typeface="华文仿宋" panose="02010600040101010101" pitchFamily="2" charset="-122"/>
                <a:ea typeface="华文仿宋" panose="02010600040101010101" pitchFamily="2" charset="-122"/>
              </a:rPr>
              <a:t>P2P</a:t>
            </a:r>
            <a:r>
              <a:rPr lang="zh-CN" altLang="zh-CN" sz="2400">
                <a:latin typeface="华文仿宋" panose="02010600040101010101" pitchFamily="2" charset="-122"/>
                <a:ea typeface="华文仿宋" panose="02010600040101010101" pitchFamily="2" charset="-122"/>
              </a:rPr>
              <a:t>公司发行的证券。债权众筹对投资者的回报，按照约定好的比例将收益如期返还给投资者，到期后，投资者可以收回本金并获得相应收益。债权众筹的风险比较低，但收益也低于股权众筹。同时，债权众筹在法律底层协议中，往往包含相应形式的安全条款，无论项目发起人是否有能力还款，通过安全条款的设计，仍然能够给投资者以本金及收益保障。</a:t>
            </a:r>
          </a:p>
          <a:p>
            <a:pPr marL="0" indent="0">
              <a:buNone/>
            </a:pPr>
            <a:endParaRPr lang="zh-CN" altLang="en-US" sz="2400"/>
          </a:p>
        </p:txBody>
      </p:sp>
    </p:spTree>
    <p:extLst>
      <p:ext uri="{BB962C8B-B14F-4D97-AF65-F5344CB8AC3E}">
        <p14:creationId xmlns:p14="http://schemas.microsoft.com/office/powerpoint/2010/main" val="14780067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BB867FF-FC45-48F7-8104-F89BE54909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8BB56887-D0D5-4F0C-9E19-7247EB83C8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208695" y="1"/>
            <a:ext cx="1135066" cy="477997"/>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标题 1">
            <a:extLst>
              <a:ext uri="{FF2B5EF4-FFF2-40B4-BE49-F238E27FC236}">
                <a16:creationId xmlns:a16="http://schemas.microsoft.com/office/drawing/2014/main" id="{BCCA1B16-F85D-49C0-9FC8-9CD6E0347720}"/>
              </a:ext>
            </a:extLst>
          </p:cNvPr>
          <p:cNvSpPr>
            <a:spLocks noGrp="1"/>
          </p:cNvSpPr>
          <p:nvPr>
            <p:ph type="title"/>
          </p:nvPr>
        </p:nvSpPr>
        <p:spPr>
          <a:xfrm>
            <a:off x="838200" y="365125"/>
            <a:ext cx="10515600" cy="1325563"/>
          </a:xfrm>
        </p:spPr>
        <p:txBody>
          <a:bodyPr>
            <a:normAutofit/>
          </a:bodyPr>
          <a:lstStyle/>
          <a:p>
            <a:r>
              <a:rPr lang="en-US" altLang="zh-CN" dirty="0"/>
              <a:t>(3)</a:t>
            </a:r>
            <a:r>
              <a:rPr lang="zh-CN" altLang="zh-CN" dirty="0"/>
              <a:t>天使式众筹</a:t>
            </a:r>
            <a:br>
              <a:rPr lang="zh-CN" altLang="zh-CN" dirty="0"/>
            </a:br>
            <a:endParaRPr lang="zh-CN" altLang="en-US" dirty="0"/>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V="1">
            <a:off x="555710" y="2183223"/>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 name="内容占位符 2">
            <a:extLst>
              <a:ext uri="{FF2B5EF4-FFF2-40B4-BE49-F238E27FC236}">
                <a16:creationId xmlns:a16="http://schemas.microsoft.com/office/drawing/2014/main" id="{5E8944DD-9847-4D08-B09E-FC4BEF099F9F}"/>
              </a:ext>
            </a:extLst>
          </p:cNvPr>
          <p:cNvSpPr>
            <a:spLocks noGrp="1"/>
          </p:cNvSpPr>
          <p:nvPr>
            <p:ph idx="1"/>
          </p:nvPr>
        </p:nvSpPr>
        <p:spPr>
          <a:xfrm>
            <a:off x="838200" y="1825625"/>
            <a:ext cx="10515600" cy="4351338"/>
          </a:xfrm>
        </p:spPr>
        <p:txBody>
          <a:bodyPr>
            <a:normAutofit/>
          </a:bodyPr>
          <a:lstStyle/>
          <a:p>
            <a:pPr marL="0" indent="0">
              <a:buNone/>
            </a:pPr>
            <a:r>
              <a:rPr lang="en-US" altLang="zh-CN" dirty="0">
                <a:latin typeface="华文仿宋" panose="02010600040101010101" pitchFamily="2" charset="-122"/>
                <a:ea typeface="华文仿宋" panose="02010600040101010101" pitchFamily="2" charset="-122"/>
              </a:rPr>
              <a:t>      </a:t>
            </a:r>
            <a:r>
              <a:rPr lang="zh-CN" altLang="zh-CN" dirty="0">
                <a:latin typeface="华文仿宋" panose="02010600040101010101" pitchFamily="2" charset="-122"/>
                <a:ea typeface="华文仿宋" panose="02010600040101010101" pitchFamily="2" charset="-122"/>
              </a:rPr>
              <a:t>与凭证式、会籍式众筹不同，天使式众筹更接近天使投资或</a:t>
            </a:r>
            <a:r>
              <a:rPr lang="en-US" altLang="zh-CN" dirty="0">
                <a:latin typeface="华文仿宋" panose="02010600040101010101" pitchFamily="2" charset="-122"/>
                <a:ea typeface="华文仿宋" panose="02010600040101010101" pitchFamily="2" charset="-122"/>
              </a:rPr>
              <a:t>VC</a:t>
            </a:r>
            <a:r>
              <a:rPr lang="zh-CN" altLang="zh-CN" dirty="0">
                <a:latin typeface="华文仿宋" panose="02010600040101010101" pitchFamily="2" charset="-122"/>
                <a:ea typeface="华文仿宋" panose="02010600040101010101" pitchFamily="2" charset="-122"/>
              </a:rPr>
              <a:t>的模式。出资人通过互联网寻找投资企业或项目，付出资金或直接或间接地成为该公司的股东。同时，出资人往往伴有明确的财务回报要求。</a:t>
            </a:r>
          </a:p>
          <a:p>
            <a:pPr marL="0" indent="0">
              <a:buNone/>
            </a:pPr>
            <a:endParaRPr lang="zh-CN" altLang="en-US" dirty="0"/>
          </a:p>
        </p:txBody>
      </p:sp>
    </p:spTree>
    <p:extLst>
      <p:ext uri="{BB962C8B-B14F-4D97-AF65-F5344CB8AC3E}">
        <p14:creationId xmlns:p14="http://schemas.microsoft.com/office/powerpoint/2010/main" val="6280207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extLst>
              <a:ext uri="{FF2B5EF4-FFF2-40B4-BE49-F238E27FC236}">
                <a16:creationId xmlns:a16="http://schemas.microsoft.com/office/drawing/2014/main" id="{849A829E-FC4C-4862-93F7-59E5EB8FA754}"/>
              </a:ext>
            </a:extLst>
          </p:cNvPr>
          <p:cNvSpPr/>
          <p:nvPr/>
        </p:nvSpPr>
        <p:spPr>
          <a:xfrm>
            <a:off x="4482059" y="6115755"/>
            <a:ext cx="899410" cy="742237"/>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636FC2C3-0F5B-4ECD-9B5D-6DDE84F389F8}"/>
              </a:ext>
            </a:extLst>
          </p:cNvPr>
          <p:cNvSpPr/>
          <p:nvPr/>
        </p:nvSpPr>
        <p:spPr>
          <a:xfrm>
            <a:off x="4193492" y="4332157"/>
            <a:ext cx="1439056" cy="524656"/>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8B952219-988A-48A1-BC05-D3E5D3281862}"/>
              </a:ext>
            </a:extLst>
          </p:cNvPr>
          <p:cNvSpPr/>
          <p:nvPr/>
        </p:nvSpPr>
        <p:spPr>
          <a:xfrm>
            <a:off x="8233977" y="5380728"/>
            <a:ext cx="1187977" cy="646331"/>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59BAE7B6-6873-4714-8654-97DB56406C19}"/>
              </a:ext>
            </a:extLst>
          </p:cNvPr>
          <p:cNvSpPr/>
          <p:nvPr/>
        </p:nvSpPr>
        <p:spPr>
          <a:xfrm>
            <a:off x="5632548" y="5380728"/>
            <a:ext cx="1187977" cy="646331"/>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F496C076-8708-4090-AE6F-83255BF681BA}"/>
              </a:ext>
            </a:extLst>
          </p:cNvPr>
          <p:cNvSpPr/>
          <p:nvPr/>
        </p:nvSpPr>
        <p:spPr>
          <a:xfrm>
            <a:off x="2368446" y="5380728"/>
            <a:ext cx="1589578" cy="646331"/>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
        <p:nvSpPr>
          <p:cNvPr id="2" name="标题 1">
            <a:extLst>
              <a:ext uri="{FF2B5EF4-FFF2-40B4-BE49-F238E27FC236}">
                <a16:creationId xmlns:a16="http://schemas.microsoft.com/office/drawing/2014/main" id="{EF3ECBEE-5D7B-4188-8A1D-DF2D1282A5E2}"/>
              </a:ext>
            </a:extLst>
          </p:cNvPr>
          <p:cNvSpPr>
            <a:spLocks noGrp="1"/>
          </p:cNvSpPr>
          <p:nvPr>
            <p:ph type="title"/>
          </p:nvPr>
        </p:nvSpPr>
        <p:spPr>
          <a:xfrm>
            <a:off x="838200" y="365125"/>
            <a:ext cx="10515600" cy="369333"/>
          </a:xfrm>
        </p:spPr>
        <p:txBody>
          <a:bodyPr>
            <a:normAutofit fontScale="90000"/>
          </a:bodyPr>
          <a:lstStyle/>
          <a:p>
            <a:endParaRPr lang="zh-CN" altLang="en-US" dirty="0"/>
          </a:p>
        </p:txBody>
      </p:sp>
      <p:sp>
        <p:nvSpPr>
          <p:cNvPr id="3" name="内容占位符 2">
            <a:extLst>
              <a:ext uri="{FF2B5EF4-FFF2-40B4-BE49-F238E27FC236}">
                <a16:creationId xmlns:a16="http://schemas.microsoft.com/office/drawing/2014/main" id="{9ABCB4AB-BB17-48EE-9180-7785406A10BF}"/>
              </a:ext>
            </a:extLst>
          </p:cNvPr>
          <p:cNvSpPr>
            <a:spLocks noGrp="1"/>
          </p:cNvSpPr>
          <p:nvPr>
            <p:ph idx="1"/>
          </p:nvPr>
        </p:nvSpPr>
        <p:spPr>
          <a:xfrm>
            <a:off x="838200" y="1146319"/>
            <a:ext cx="10515600" cy="5030644"/>
          </a:xfrm>
        </p:spPr>
        <p:txBody>
          <a:bodyPr/>
          <a:lstStyle/>
          <a:p>
            <a:pPr marL="0" indent="0">
              <a:buNone/>
            </a:pPr>
            <a:r>
              <a:rPr lang="zh-CN" altLang="zh-CN" dirty="0">
                <a:latin typeface="华文仿宋" panose="02010600040101010101" pitchFamily="2" charset="-122"/>
                <a:ea typeface="华文仿宋" panose="02010600040101010101" pitchFamily="2" charset="-122"/>
              </a:rPr>
              <a:t>天使式股权众筹的基本模式大致是</a:t>
            </a:r>
            <a:r>
              <a:rPr lang="en-US" altLang="zh-CN" dirty="0">
                <a:latin typeface="华文仿宋" panose="02010600040101010101" pitchFamily="2" charset="-122"/>
                <a:ea typeface="华文仿宋" panose="02010600040101010101" pitchFamily="2" charset="-122"/>
              </a:rPr>
              <a:t>:</a:t>
            </a:r>
          </a:p>
          <a:p>
            <a:pPr marL="0" indent="0">
              <a:buNone/>
            </a:pPr>
            <a:r>
              <a:rPr lang="en-US" altLang="zh-CN" dirty="0">
                <a:latin typeface="华文仿宋" panose="02010600040101010101" pitchFamily="2" charset="-122"/>
                <a:ea typeface="华文仿宋" panose="02010600040101010101" pitchFamily="2" charset="-122"/>
              </a:rPr>
              <a:t>      </a:t>
            </a:r>
            <a:r>
              <a:rPr lang="zh-CN" altLang="zh-CN" dirty="0">
                <a:latin typeface="华文仿宋" panose="02010600040101010101" pitchFamily="2" charset="-122"/>
                <a:ea typeface="华文仿宋" panose="02010600040101010101" pitchFamily="2" charset="-122"/>
              </a:rPr>
              <a:t>创业项目在平台上发布后，吸引到足够数量的小额投资人也就是天使投资人，并凑满融资额度后，投资人就按照各自出资比例成立有限合伙企业，其中領投人任普通合伙人、跟投人任有限合伙人，再以该有限合伙企业法人身份入股被投项目公司，持有项目公司出让的股份。融资成功后，作为中</a:t>
            </a:r>
            <a:r>
              <a:rPr lang="zh-CN" altLang="en-US" dirty="0">
                <a:latin typeface="华文仿宋" panose="02010600040101010101" pitchFamily="2" charset="-122"/>
                <a:ea typeface="华文仿宋" panose="02010600040101010101" pitchFamily="2" charset="-122"/>
              </a:rPr>
              <a:t>介的众筹</a:t>
            </a:r>
            <a:r>
              <a:rPr lang="zh-CN" altLang="zh-CN" dirty="0">
                <a:latin typeface="华文仿宋" panose="02010600040101010101" pitchFamily="2" charset="-122"/>
                <a:ea typeface="华文仿宋" panose="02010600040101010101" pitchFamily="2" charset="-122"/>
              </a:rPr>
              <a:t>平台则从中抽取一定比例的融资顾问费。</a:t>
            </a:r>
          </a:p>
          <a:p>
            <a:pPr marL="0" indent="0">
              <a:buNone/>
            </a:pPr>
            <a:endParaRPr lang="zh-CN" altLang="en-US" dirty="0"/>
          </a:p>
        </p:txBody>
      </p:sp>
      <p:sp>
        <p:nvSpPr>
          <p:cNvPr id="4" name="文本框 3">
            <a:extLst>
              <a:ext uri="{FF2B5EF4-FFF2-40B4-BE49-F238E27FC236}">
                <a16:creationId xmlns:a16="http://schemas.microsoft.com/office/drawing/2014/main" id="{DD8A111F-7996-4E89-8CED-36BE71F8722D}"/>
              </a:ext>
            </a:extLst>
          </p:cNvPr>
          <p:cNvSpPr txBox="1"/>
          <p:nvPr/>
        </p:nvSpPr>
        <p:spPr>
          <a:xfrm>
            <a:off x="2517720" y="5380730"/>
            <a:ext cx="1440305" cy="646331"/>
          </a:xfrm>
          <a:prstGeom prst="rect">
            <a:avLst/>
          </a:prstGeom>
          <a:noFill/>
        </p:spPr>
        <p:txBody>
          <a:bodyPr wrap="square" rtlCol="0">
            <a:spAutoFit/>
          </a:bodyPr>
          <a:lstStyle/>
          <a:p>
            <a:r>
              <a:rPr lang="zh-CN" altLang="en-US" dirty="0"/>
              <a:t>股权众筹平台发布项目</a:t>
            </a:r>
          </a:p>
        </p:txBody>
      </p:sp>
      <p:sp>
        <p:nvSpPr>
          <p:cNvPr id="5" name="文本框 4">
            <a:extLst>
              <a:ext uri="{FF2B5EF4-FFF2-40B4-BE49-F238E27FC236}">
                <a16:creationId xmlns:a16="http://schemas.microsoft.com/office/drawing/2014/main" id="{EFB4E857-B1B8-4460-BBA4-0082CF6CD90E}"/>
              </a:ext>
            </a:extLst>
          </p:cNvPr>
          <p:cNvSpPr txBox="1"/>
          <p:nvPr/>
        </p:nvSpPr>
        <p:spPr>
          <a:xfrm>
            <a:off x="5737478" y="5380729"/>
            <a:ext cx="1304145" cy="646331"/>
          </a:xfrm>
          <a:prstGeom prst="rect">
            <a:avLst/>
          </a:prstGeom>
          <a:noFill/>
        </p:spPr>
        <p:txBody>
          <a:bodyPr wrap="square" rtlCol="0">
            <a:spAutoFit/>
          </a:bodyPr>
          <a:lstStyle/>
          <a:p>
            <a:r>
              <a:rPr lang="zh-CN" altLang="en-US" dirty="0"/>
              <a:t>成立有限合伙企业</a:t>
            </a:r>
          </a:p>
        </p:txBody>
      </p:sp>
      <p:sp>
        <p:nvSpPr>
          <p:cNvPr id="6" name="文本框 5">
            <a:extLst>
              <a:ext uri="{FF2B5EF4-FFF2-40B4-BE49-F238E27FC236}">
                <a16:creationId xmlns:a16="http://schemas.microsoft.com/office/drawing/2014/main" id="{6D3F165E-70EC-4C3E-828F-1EF6802E8289}"/>
              </a:ext>
            </a:extLst>
          </p:cNvPr>
          <p:cNvSpPr txBox="1"/>
          <p:nvPr/>
        </p:nvSpPr>
        <p:spPr>
          <a:xfrm>
            <a:off x="8233977" y="5380728"/>
            <a:ext cx="1304145" cy="646331"/>
          </a:xfrm>
          <a:prstGeom prst="rect">
            <a:avLst/>
          </a:prstGeom>
          <a:noFill/>
        </p:spPr>
        <p:txBody>
          <a:bodyPr wrap="square" rtlCol="0">
            <a:spAutoFit/>
          </a:bodyPr>
          <a:lstStyle/>
          <a:p>
            <a:r>
              <a:rPr lang="zh-CN" altLang="en-US" dirty="0"/>
              <a:t>入股被投项目公司</a:t>
            </a:r>
          </a:p>
        </p:txBody>
      </p:sp>
      <p:sp>
        <p:nvSpPr>
          <p:cNvPr id="10" name="文本框 9">
            <a:extLst>
              <a:ext uri="{FF2B5EF4-FFF2-40B4-BE49-F238E27FC236}">
                <a16:creationId xmlns:a16="http://schemas.microsoft.com/office/drawing/2014/main" id="{1257D62C-93B5-4E27-8731-8E3AB47CBCC4}"/>
              </a:ext>
            </a:extLst>
          </p:cNvPr>
          <p:cNvSpPr txBox="1"/>
          <p:nvPr/>
        </p:nvSpPr>
        <p:spPr>
          <a:xfrm>
            <a:off x="4267193" y="4407108"/>
            <a:ext cx="1440305" cy="369332"/>
          </a:xfrm>
          <a:prstGeom prst="rect">
            <a:avLst/>
          </a:prstGeom>
          <a:noFill/>
        </p:spPr>
        <p:txBody>
          <a:bodyPr wrap="square" rtlCol="0">
            <a:spAutoFit/>
          </a:bodyPr>
          <a:lstStyle/>
          <a:p>
            <a:r>
              <a:rPr lang="zh-CN" altLang="en-US" dirty="0"/>
              <a:t>天使投资人</a:t>
            </a:r>
          </a:p>
        </p:txBody>
      </p:sp>
      <p:cxnSp>
        <p:nvCxnSpPr>
          <p:cNvPr id="13" name="直接箭头连接符 12">
            <a:extLst>
              <a:ext uri="{FF2B5EF4-FFF2-40B4-BE49-F238E27FC236}">
                <a16:creationId xmlns:a16="http://schemas.microsoft.com/office/drawing/2014/main" id="{125B9190-4BE8-49FD-AE4E-E6D874B56AD0}"/>
              </a:ext>
            </a:extLst>
          </p:cNvPr>
          <p:cNvCxnSpPr/>
          <p:nvPr/>
        </p:nvCxnSpPr>
        <p:spPr>
          <a:xfrm>
            <a:off x="4107305" y="5703893"/>
            <a:ext cx="1394085"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4" name="文本框 13">
            <a:extLst>
              <a:ext uri="{FF2B5EF4-FFF2-40B4-BE49-F238E27FC236}">
                <a16:creationId xmlns:a16="http://schemas.microsoft.com/office/drawing/2014/main" id="{3332AD3C-2D0B-4E58-8DCF-129FED3D65BF}"/>
              </a:ext>
            </a:extLst>
          </p:cNvPr>
          <p:cNvSpPr txBox="1"/>
          <p:nvPr/>
        </p:nvSpPr>
        <p:spPr>
          <a:xfrm>
            <a:off x="4507042" y="6169709"/>
            <a:ext cx="994348" cy="646331"/>
          </a:xfrm>
          <a:prstGeom prst="rect">
            <a:avLst/>
          </a:prstGeom>
          <a:noFill/>
        </p:spPr>
        <p:txBody>
          <a:bodyPr wrap="square" rtlCol="0">
            <a:spAutoFit/>
          </a:bodyPr>
          <a:lstStyle/>
          <a:p>
            <a:r>
              <a:rPr lang="zh-CN" altLang="en-US" dirty="0"/>
              <a:t>资金托管平台</a:t>
            </a:r>
          </a:p>
        </p:txBody>
      </p:sp>
      <p:sp>
        <p:nvSpPr>
          <p:cNvPr id="16" name="箭头: 下 15">
            <a:extLst>
              <a:ext uri="{FF2B5EF4-FFF2-40B4-BE49-F238E27FC236}">
                <a16:creationId xmlns:a16="http://schemas.microsoft.com/office/drawing/2014/main" id="{44450C2E-05D2-4D6C-8C2C-55E32CDBDE6B}"/>
              </a:ext>
            </a:extLst>
          </p:cNvPr>
          <p:cNvSpPr/>
          <p:nvPr/>
        </p:nvSpPr>
        <p:spPr>
          <a:xfrm flipH="1">
            <a:off x="4811844" y="4874786"/>
            <a:ext cx="218614" cy="1216989"/>
          </a:xfrm>
          <a:prstGeom prst="down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
        <p:nvSpPr>
          <p:cNvPr id="17" name="文本框 16">
            <a:extLst>
              <a:ext uri="{FF2B5EF4-FFF2-40B4-BE49-F238E27FC236}">
                <a16:creationId xmlns:a16="http://schemas.microsoft.com/office/drawing/2014/main" id="{FBB14922-72AB-41C5-B4E5-0EE30376FC44}"/>
              </a:ext>
            </a:extLst>
          </p:cNvPr>
          <p:cNvSpPr txBox="1"/>
          <p:nvPr/>
        </p:nvSpPr>
        <p:spPr>
          <a:xfrm>
            <a:off x="4278981" y="4979715"/>
            <a:ext cx="461665" cy="1210989"/>
          </a:xfrm>
          <a:prstGeom prst="rect">
            <a:avLst/>
          </a:prstGeom>
          <a:noFill/>
        </p:spPr>
        <p:txBody>
          <a:bodyPr vert="eaVert" wrap="square" rtlCol="0">
            <a:spAutoFit/>
          </a:bodyPr>
          <a:lstStyle/>
          <a:p>
            <a:r>
              <a:rPr lang="zh-CN" altLang="en-US" dirty="0"/>
              <a:t>打入资金</a:t>
            </a:r>
          </a:p>
        </p:txBody>
      </p:sp>
      <p:cxnSp>
        <p:nvCxnSpPr>
          <p:cNvPr id="19" name="直接箭头连接符 18">
            <a:extLst>
              <a:ext uri="{FF2B5EF4-FFF2-40B4-BE49-F238E27FC236}">
                <a16:creationId xmlns:a16="http://schemas.microsoft.com/office/drawing/2014/main" id="{5FF165AF-9C77-4459-B3A2-BAC95598BDDB}"/>
              </a:ext>
            </a:extLst>
          </p:cNvPr>
          <p:cNvCxnSpPr>
            <a:stCxn id="14" idx="3"/>
          </p:cNvCxnSpPr>
          <p:nvPr/>
        </p:nvCxnSpPr>
        <p:spPr>
          <a:xfrm>
            <a:off x="5501390" y="6492875"/>
            <a:ext cx="359764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1" name="直接箭头连接符 20">
            <a:extLst>
              <a:ext uri="{FF2B5EF4-FFF2-40B4-BE49-F238E27FC236}">
                <a16:creationId xmlns:a16="http://schemas.microsoft.com/office/drawing/2014/main" id="{8E067D58-7996-427C-9966-AF329CBEEC07}"/>
              </a:ext>
            </a:extLst>
          </p:cNvPr>
          <p:cNvCxnSpPr>
            <a:cxnSpLocks/>
          </p:cNvCxnSpPr>
          <p:nvPr/>
        </p:nvCxnSpPr>
        <p:spPr>
          <a:xfrm flipV="1">
            <a:off x="9084040" y="6066102"/>
            <a:ext cx="14990" cy="37712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4" name="文本框 23">
            <a:extLst>
              <a:ext uri="{FF2B5EF4-FFF2-40B4-BE49-F238E27FC236}">
                <a16:creationId xmlns:a16="http://schemas.microsoft.com/office/drawing/2014/main" id="{C7A7E629-3171-4BCB-9437-E896684272E0}"/>
              </a:ext>
            </a:extLst>
          </p:cNvPr>
          <p:cNvSpPr txBox="1"/>
          <p:nvPr/>
        </p:nvSpPr>
        <p:spPr>
          <a:xfrm>
            <a:off x="6895475" y="6469509"/>
            <a:ext cx="1678899" cy="369332"/>
          </a:xfrm>
          <a:prstGeom prst="rect">
            <a:avLst/>
          </a:prstGeom>
          <a:noFill/>
        </p:spPr>
        <p:txBody>
          <a:bodyPr wrap="square" rtlCol="0">
            <a:spAutoFit/>
          </a:bodyPr>
          <a:lstStyle/>
          <a:p>
            <a:r>
              <a:rPr lang="zh-CN" altLang="en-US" dirty="0"/>
              <a:t>打入资金</a:t>
            </a:r>
          </a:p>
        </p:txBody>
      </p:sp>
      <p:cxnSp>
        <p:nvCxnSpPr>
          <p:cNvPr id="26" name="直接箭头连接符 25">
            <a:extLst>
              <a:ext uri="{FF2B5EF4-FFF2-40B4-BE49-F238E27FC236}">
                <a16:creationId xmlns:a16="http://schemas.microsoft.com/office/drawing/2014/main" id="{866B37E7-C03D-47E0-9A47-76A85E356BCA}"/>
              </a:ext>
            </a:extLst>
          </p:cNvPr>
          <p:cNvCxnSpPr/>
          <p:nvPr/>
        </p:nvCxnSpPr>
        <p:spPr>
          <a:xfrm>
            <a:off x="6895475" y="5703893"/>
            <a:ext cx="1214204"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7" name="左大括号 26">
            <a:extLst>
              <a:ext uri="{FF2B5EF4-FFF2-40B4-BE49-F238E27FC236}">
                <a16:creationId xmlns:a16="http://schemas.microsoft.com/office/drawing/2014/main" id="{21A56454-A0BE-4729-B332-DA33C9BE9C7D}"/>
              </a:ext>
            </a:extLst>
          </p:cNvPr>
          <p:cNvSpPr/>
          <p:nvPr/>
        </p:nvSpPr>
        <p:spPr>
          <a:xfrm>
            <a:off x="5778696" y="4354379"/>
            <a:ext cx="317304" cy="520407"/>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1" name="文本框 30">
            <a:extLst>
              <a:ext uri="{FF2B5EF4-FFF2-40B4-BE49-F238E27FC236}">
                <a16:creationId xmlns:a16="http://schemas.microsoft.com/office/drawing/2014/main" id="{9F958FBE-C59C-4F3F-8853-6F3E12F9ADCA}"/>
              </a:ext>
            </a:extLst>
          </p:cNvPr>
          <p:cNvSpPr txBox="1"/>
          <p:nvPr/>
        </p:nvSpPr>
        <p:spPr>
          <a:xfrm>
            <a:off x="6096000" y="4031791"/>
            <a:ext cx="1187977" cy="369332"/>
          </a:xfrm>
          <a:prstGeom prst="rect">
            <a:avLst/>
          </a:prstGeom>
          <a:noFill/>
        </p:spPr>
        <p:txBody>
          <a:bodyPr wrap="square" rtlCol="0">
            <a:spAutoFit/>
          </a:bodyPr>
          <a:lstStyle/>
          <a:p>
            <a:r>
              <a:rPr lang="zh-CN" altLang="en-US" dirty="0"/>
              <a:t>领投人</a:t>
            </a:r>
          </a:p>
        </p:txBody>
      </p:sp>
      <p:sp>
        <p:nvSpPr>
          <p:cNvPr id="32" name="文本框 31">
            <a:extLst>
              <a:ext uri="{FF2B5EF4-FFF2-40B4-BE49-F238E27FC236}">
                <a16:creationId xmlns:a16="http://schemas.microsoft.com/office/drawing/2014/main" id="{4F8B038F-3FFE-4F44-B737-323D583AD46D}"/>
              </a:ext>
            </a:extLst>
          </p:cNvPr>
          <p:cNvSpPr txBox="1"/>
          <p:nvPr/>
        </p:nvSpPr>
        <p:spPr>
          <a:xfrm>
            <a:off x="6112233" y="4662760"/>
            <a:ext cx="1187977" cy="369332"/>
          </a:xfrm>
          <a:prstGeom prst="rect">
            <a:avLst/>
          </a:prstGeom>
          <a:noFill/>
        </p:spPr>
        <p:txBody>
          <a:bodyPr wrap="square" rtlCol="0">
            <a:spAutoFit/>
          </a:bodyPr>
          <a:lstStyle/>
          <a:p>
            <a:r>
              <a:rPr lang="zh-CN" altLang="en-US" dirty="0"/>
              <a:t>跟投人</a:t>
            </a:r>
          </a:p>
        </p:txBody>
      </p:sp>
      <p:cxnSp>
        <p:nvCxnSpPr>
          <p:cNvPr id="36" name="直接箭头连接符 35">
            <a:extLst>
              <a:ext uri="{FF2B5EF4-FFF2-40B4-BE49-F238E27FC236}">
                <a16:creationId xmlns:a16="http://schemas.microsoft.com/office/drawing/2014/main" id="{F237E336-B40D-439D-9589-1EC07DAE00DE}"/>
              </a:ext>
            </a:extLst>
          </p:cNvPr>
          <p:cNvCxnSpPr/>
          <p:nvPr/>
        </p:nvCxnSpPr>
        <p:spPr>
          <a:xfrm>
            <a:off x="6820525" y="4139136"/>
            <a:ext cx="682052"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8" name="直接箭头连接符 37">
            <a:extLst>
              <a:ext uri="{FF2B5EF4-FFF2-40B4-BE49-F238E27FC236}">
                <a16:creationId xmlns:a16="http://schemas.microsoft.com/office/drawing/2014/main" id="{87BBBF5F-3277-4C48-BDFD-19AF9BD6990D}"/>
              </a:ext>
            </a:extLst>
          </p:cNvPr>
          <p:cNvCxnSpPr/>
          <p:nvPr/>
        </p:nvCxnSpPr>
        <p:spPr>
          <a:xfrm>
            <a:off x="7502577" y="4216457"/>
            <a:ext cx="0" cy="116427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0" name="直接箭头连接符 39">
            <a:extLst>
              <a:ext uri="{FF2B5EF4-FFF2-40B4-BE49-F238E27FC236}">
                <a16:creationId xmlns:a16="http://schemas.microsoft.com/office/drawing/2014/main" id="{7ECE3266-1D0F-4B97-8EBA-2E752ED6D285}"/>
              </a:ext>
            </a:extLst>
          </p:cNvPr>
          <p:cNvCxnSpPr/>
          <p:nvPr/>
        </p:nvCxnSpPr>
        <p:spPr>
          <a:xfrm flipH="1">
            <a:off x="6895475" y="5380728"/>
            <a:ext cx="607102"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1" name="文本框 40">
            <a:extLst>
              <a:ext uri="{FF2B5EF4-FFF2-40B4-BE49-F238E27FC236}">
                <a16:creationId xmlns:a16="http://schemas.microsoft.com/office/drawing/2014/main" id="{E1CBD822-658A-40E2-937B-F967354E5D89}"/>
              </a:ext>
            </a:extLst>
          </p:cNvPr>
          <p:cNvSpPr txBox="1"/>
          <p:nvPr/>
        </p:nvSpPr>
        <p:spPr>
          <a:xfrm>
            <a:off x="7643002" y="4031790"/>
            <a:ext cx="461665" cy="1260241"/>
          </a:xfrm>
          <a:prstGeom prst="rect">
            <a:avLst/>
          </a:prstGeom>
          <a:noFill/>
        </p:spPr>
        <p:txBody>
          <a:bodyPr vert="eaVert" wrap="square" rtlCol="0">
            <a:spAutoFit/>
          </a:bodyPr>
          <a:lstStyle/>
          <a:p>
            <a:r>
              <a:rPr lang="zh-CN" altLang="en-US" dirty="0"/>
              <a:t>普通合伙人</a:t>
            </a:r>
          </a:p>
        </p:txBody>
      </p:sp>
      <p:cxnSp>
        <p:nvCxnSpPr>
          <p:cNvPr id="43" name="直接箭头连接符 42">
            <a:extLst>
              <a:ext uri="{FF2B5EF4-FFF2-40B4-BE49-F238E27FC236}">
                <a16:creationId xmlns:a16="http://schemas.microsoft.com/office/drawing/2014/main" id="{DCA31A34-AEDF-40C9-B89C-77F6F2AC1E21}"/>
              </a:ext>
            </a:extLst>
          </p:cNvPr>
          <p:cNvCxnSpPr/>
          <p:nvPr/>
        </p:nvCxnSpPr>
        <p:spPr>
          <a:xfrm>
            <a:off x="6505731" y="5032092"/>
            <a:ext cx="0" cy="25993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7" name="文本框 46">
            <a:extLst>
              <a:ext uri="{FF2B5EF4-FFF2-40B4-BE49-F238E27FC236}">
                <a16:creationId xmlns:a16="http://schemas.microsoft.com/office/drawing/2014/main" id="{CFBEC21C-44B2-4383-B7E3-025E17D7D5F9}"/>
              </a:ext>
            </a:extLst>
          </p:cNvPr>
          <p:cNvSpPr txBox="1"/>
          <p:nvPr/>
        </p:nvSpPr>
        <p:spPr>
          <a:xfrm>
            <a:off x="5544185" y="5058874"/>
            <a:ext cx="1572088" cy="276999"/>
          </a:xfrm>
          <a:prstGeom prst="rect">
            <a:avLst/>
          </a:prstGeom>
          <a:noFill/>
        </p:spPr>
        <p:txBody>
          <a:bodyPr wrap="square" rtlCol="0">
            <a:spAutoFit/>
          </a:bodyPr>
          <a:lstStyle/>
          <a:p>
            <a:r>
              <a:rPr lang="zh-CN" altLang="en-US" sz="1200" dirty="0"/>
              <a:t>有限合伙人</a:t>
            </a:r>
          </a:p>
        </p:txBody>
      </p:sp>
    </p:spTree>
    <p:extLst>
      <p:ext uri="{BB962C8B-B14F-4D97-AF65-F5344CB8AC3E}">
        <p14:creationId xmlns:p14="http://schemas.microsoft.com/office/powerpoint/2010/main" val="40197831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2D153A8-2CB7-4222-B90B-E33CD5F3C25D}"/>
              </a:ext>
            </a:extLst>
          </p:cNvPr>
          <p:cNvSpPr>
            <a:spLocks noGrp="1"/>
          </p:cNvSpPr>
          <p:nvPr>
            <p:ph type="title"/>
          </p:nvPr>
        </p:nvSpPr>
        <p:spPr>
          <a:xfrm>
            <a:off x="1913468" y="365125"/>
            <a:ext cx="9440332" cy="1325563"/>
          </a:xfrm>
        </p:spPr>
        <p:txBody>
          <a:bodyPr>
            <a:normAutofit/>
          </a:bodyPr>
          <a:lstStyle/>
          <a:p>
            <a:r>
              <a:rPr lang="zh-CN" altLang="en-US" sz="5400" dirty="0"/>
              <a:t>案例</a:t>
            </a:r>
          </a:p>
        </p:txBody>
      </p:sp>
      <p:sp>
        <p:nvSpPr>
          <p:cNvPr id="10" name="Rectangle 9">
            <a:extLst>
              <a:ext uri="{FF2B5EF4-FFF2-40B4-BE49-F238E27FC236}">
                <a16:creationId xmlns:a16="http://schemas.microsoft.com/office/drawing/2014/main" id="{5DD103AA-7536-490B-973F-73CA63A7ED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032938" y="-6032938"/>
            <a:ext cx="126124" cy="12192000"/>
          </a:xfrm>
          <a:prstGeom prst="rect">
            <a:avLst/>
          </a:prstGeom>
          <a:solidFill>
            <a:srgbClr val="4472C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pic>
        <p:nvPicPr>
          <p:cNvPr id="7" name="Graphic 6">
            <a:extLst>
              <a:ext uri="{FF2B5EF4-FFF2-40B4-BE49-F238E27FC236}">
                <a16:creationId xmlns:a16="http://schemas.microsoft.com/office/drawing/2014/main" id="{5F003686-173F-4E6B-BD74-1A91AA90649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38200" y="570706"/>
            <a:ext cx="914400" cy="914400"/>
          </a:xfrm>
          <a:prstGeom prst="rect">
            <a:avLst/>
          </a:prstGeom>
        </p:spPr>
      </p:pic>
      <p:sp>
        <p:nvSpPr>
          <p:cNvPr id="3" name="内容占位符 2">
            <a:extLst>
              <a:ext uri="{FF2B5EF4-FFF2-40B4-BE49-F238E27FC236}">
                <a16:creationId xmlns:a16="http://schemas.microsoft.com/office/drawing/2014/main" id="{E6D66862-30F7-4471-9220-F63183C1DFD4}"/>
              </a:ext>
            </a:extLst>
          </p:cNvPr>
          <p:cNvSpPr>
            <a:spLocks noGrp="1"/>
          </p:cNvSpPr>
          <p:nvPr>
            <p:ph idx="1"/>
          </p:nvPr>
        </p:nvSpPr>
        <p:spPr>
          <a:xfrm>
            <a:off x="838200" y="1825625"/>
            <a:ext cx="10515600" cy="4351338"/>
          </a:xfrm>
        </p:spPr>
        <p:txBody>
          <a:bodyPr>
            <a:normAutofit/>
          </a:bodyPr>
          <a:lstStyle/>
          <a:p>
            <a:pPr marL="0" indent="0">
              <a:buNone/>
            </a:pPr>
            <a:r>
              <a:rPr lang="en-US" altLang="zh-CN" dirty="0">
                <a:latin typeface="楷体" panose="02010609060101010101" pitchFamily="49" charset="-122"/>
                <a:ea typeface="楷体" panose="02010609060101010101" pitchFamily="49" charset="-122"/>
              </a:rPr>
              <a:t>    </a:t>
            </a:r>
            <a:r>
              <a:rPr lang="zh-CN" altLang="zh-CN" dirty="0">
                <a:latin typeface="楷体" panose="02010609060101010101" pitchFamily="49" charset="-122"/>
                <a:ea typeface="楷体" panose="02010609060101010101" pitchFamily="49" charset="-122"/>
              </a:rPr>
              <a:t>以人人投为例，假设某创业企业需要融资</a:t>
            </a:r>
            <a:r>
              <a:rPr lang="en-US" altLang="zh-CN" dirty="0">
                <a:latin typeface="楷体" panose="02010609060101010101" pitchFamily="49" charset="-122"/>
                <a:ea typeface="楷体" panose="02010609060101010101" pitchFamily="49" charset="-122"/>
              </a:rPr>
              <a:t>100</a:t>
            </a:r>
            <a:r>
              <a:rPr lang="zh-CN" altLang="zh-CN" dirty="0">
                <a:latin typeface="楷体" panose="02010609060101010101" pitchFamily="49" charset="-122"/>
                <a:ea typeface="楷体" panose="02010609060101010101" pitchFamily="49" charset="-122"/>
              </a:rPr>
              <a:t>万元人民币，为此出让</a:t>
            </a:r>
            <a:r>
              <a:rPr lang="en-US" altLang="zh-CN" dirty="0">
                <a:latin typeface="楷体" panose="02010609060101010101" pitchFamily="49" charset="-122"/>
                <a:ea typeface="楷体" panose="02010609060101010101" pitchFamily="49" charset="-122"/>
              </a:rPr>
              <a:t>20</a:t>
            </a:r>
            <a:r>
              <a:rPr lang="zh-CN" altLang="zh-CN" dirty="0">
                <a:latin typeface="楷体" panose="02010609060101010101" pitchFamily="49" charset="-122"/>
                <a:ea typeface="楷体" panose="02010609060101010101" pitchFamily="49" charset="-122"/>
              </a:rPr>
              <a:t>％股份，在网站上发布相关信息后，</a:t>
            </a:r>
            <a:r>
              <a:rPr lang="en-US" altLang="zh-CN" dirty="0">
                <a:latin typeface="楷体" panose="02010609060101010101" pitchFamily="49" charset="-122"/>
                <a:ea typeface="楷体" panose="02010609060101010101" pitchFamily="49" charset="-122"/>
              </a:rPr>
              <a:t>A</a:t>
            </a:r>
            <a:r>
              <a:rPr lang="zh-CN" altLang="zh-CN" dirty="0">
                <a:latin typeface="楷体" panose="02010609060101010101" pitchFamily="49" charset="-122"/>
                <a:ea typeface="楷体" panose="02010609060101010101" pitchFamily="49" charset="-122"/>
              </a:rPr>
              <a:t>作为领投人，出资</a:t>
            </a:r>
            <a:r>
              <a:rPr lang="en-US" altLang="zh-CN" dirty="0">
                <a:latin typeface="楷体" panose="02010609060101010101" pitchFamily="49" charset="-122"/>
                <a:ea typeface="楷体" panose="02010609060101010101" pitchFamily="49" charset="-122"/>
              </a:rPr>
              <a:t>5</a:t>
            </a:r>
            <a:r>
              <a:rPr lang="zh-CN" altLang="zh-CN" dirty="0">
                <a:latin typeface="楷体" panose="02010609060101010101" pitchFamily="49" charset="-122"/>
                <a:ea typeface="楷体" panose="02010609060101010101" pitchFamily="49" charset="-122"/>
              </a:rPr>
              <a:t>万元人民币，</a:t>
            </a:r>
            <a:r>
              <a:rPr lang="en-US" altLang="zh-CN" dirty="0">
                <a:latin typeface="楷体" panose="02010609060101010101" pitchFamily="49" charset="-122"/>
                <a:ea typeface="楷体" panose="02010609060101010101" pitchFamily="49" charset="-122"/>
              </a:rPr>
              <a:t>B</a:t>
            </a:r>
            <a:r>
              <a:rPr lang="zh-CN" altLang="zh-CN" dirty="0">
                <a:latin typeface="楷体" panose="02010609060101010101" pitchFamily="49" charset="-122"/>
                <a:ea typeface="楷体" panose="02010609060101010101" pitchFamily="49" charset="-122"/>
              </a:rPr>
              <a:t>、</a:t>
            </a:r>
            <a:r>
              <a:rPr lang="en-US" altLang="zh-CN" dirty="0">
                <a:latin typeface="楷体" panose="02010609060101010101" pitchFamily="49" charset="-122"/>
                <a:ea typeface="楷体" panose="02010609060101010101" pitchFamily="49" charset="-122"/>
              </a:rPr>
              <a:t>C</a:t>
            </a:r>
            <a:r>
              <a:rPr lang="zh-CN" altLang="zh-CN" dirty="0">
                <a:latin typeface="楷体" panose="02010609060101010101" pitchFamily="49" charset="-122"/>
                <a:ea typeface="楷体" panose="02010609060101010101" pitchFamily="49" charset="-122"/>
              </a:rPr>
              <a:t>、</a:t>
            </a:r>
            <a:r>
              <a:rPr lang="en-US" altLang="zh-CN" dirty="0">
                <a:latin typeface="楷体" panose="02010609060101010101" pitchFamily="49" charset="-122"/>
                <a:ea typeface="楷体" panose="02010609060101010101" pitchFamily="49" charset="-122"/>
              </a:rPr>
              <a:t>D</a:t>
            </a:r>
            <a:r>
              <a:rPr lang="zh-CN" altLang="zh-CN" dirty="0">
                <a:latin typeface="楷体" panose="02010609060101010101" pitchFamily="49" charset="-122"/>
                <a:ea typeface="楷体" panose="02010609060101010101" pitchFamily="49" charset="-122"/>
              </a:rPr>
              <a:t>、</a:t>
            </a:r>
            <a:r>
              <a:rPr lang="en-US" altLang="zh-CN" dirty="0">
                <a:latin typeface="楷体" panose="02010609060101010101" pitchFamily="49" charset="-122"/>
                <a:ea typeface="楷体" panose="02010609060101010101" pitchFamily="49" charset="-122"/>
              </a:rPr>
              <a:t>E</a:t>
            </a:r>
            <a:r>
              <a:rPr lang="zh-CN" altLang="zh-CN" dirty="0">
                <a:latin typeface="楷体" panose="02010609060101010101" pitchFamily="49" charset="-122"/>
                <a:ea typeface="楷体" panose="02010609060101010101" pitchFamily="49" charset="-122"/>
              </a:rPr>
              <a:t>、</a:t>
            </a:r>
            <a:r>
              <a:rPr lang="en-US" altLang="zh-CN" dirty="0">
                <a:latin typeface="楷体" panose="02010609060101010101" pitchFamily="49" charset="-122"/>
                <a:ea typeface="楷体" panose="02010609060101010101" pitchFamily="49" charset="-122"/>
              </a:rPr>
              <a:t>F</a:t>
            </a:r>
            <a:r>
              <a:rPr lang="zh-CN" altLang="zh-CN" dirty="0">
                <a:latin typeface="楷体" panose="02010609060101010101" pitchFamily="49" charset="-122"/>
                <a:ea typeface="楷体" panose="02010609060101010101" pitchFamily="49" charset="-122"/>
              </a:rPr>
              <a:t>作为跟投人，分别出资</a:t>
            </a:r>
            <a:r>
              <a:rPr lang="en-US" altLang="zh-CN" dirty="0">
                <a:latin typeface="楷体" panose="02010609060101010101" pitchFamily="49" charset="-122"/>
                <a:ea typeface="楷体" panose="02010609060101010101" pitchFamily="49" charset="-122"/>
              </a:rPr>
              <a:t>20</a:t>
            </a:r>
            <a:r>
              <a:rPr lang="zh-CN" altLang="zh-CN" dirty="0">
                <a:latin typeface="楷体" panose="02010609060101010101" pitchFamily="49" charset="-122"/>
                <a:ea typeface="楷体" panose="02010609060101010101" pitchFamily="49" charset="-122"/>
              </a:rPr>
              <a:t>万元、</a:t>
            </a:r>
            <a:r>
              <a:rPr lang="en-US" altLang="zh-CN" dirty="0">
                <a:latin typeface="楷体" panose="02010609060101010101" pitchFamily="49" charset="-122"/>
                <a:ea typeface="楷体" panose="02010609060101010101" pitchFamily="49" charset="-122"/>
              </a:rPr>
              <a:t>10</a:t>
            </a:r>
            <a:r>
              <a:rPr lang="zh-CN" altLang="zh-CN" dirty="0">
                <a:latin typeface="楷体" panose="02010609060101010101" pitchFamily="49" charset="-122"/>
                <a:ea typeface="楷体" panose="02010609060101010101" pitchFamily="49" charset="-122"/>
              </a:rPr>
              <a:t>万元、</a:t>
            </a:r>
            <a:r>
              <a:rPr lang="en-US" altLang="zh-CN" dirty="0">
                <a:latin typeface="楷体" panose="02010609060101010101" pitchFamily="49" charset="-122"/>
                <a:ea typeface="楷体" panose="02010609060101010101" pitchFamily="49" charset="-122"/>
              </a:rPr>
              <a:t>3</a:t>
            </a:r>
            <a:r>
              <a:rPr lang="zh-CN" altLang="zh-CN" dirty="0">
                <a:latin typeface="楷体" panose="02010609060101010101" pitchFamily="49" charset="-122"/>
                <a:ea typeface="楷体" panose="02010609060101010101" pitchFamily="49" charset="-122"/>
              </a:rPr>
              <a:t>万元、</a:t>
            </a:r>
            <a:r>
              <a:rPr lang="en-US" altLang="zh-CN" dirty="0">
                <a:latin typeface="楷体" panose="02010609060101010101" pitchFamily="49" charset="-122"/>
                <a:ea typeface="楷体" panose="02010609060101010101" pitchFamily="49" charset="-122"/>
              </a:rPr>
              <a:t>50</a:t>
            </a:r>
            <a:r>
              <a:rPr lang="zh-CN" altLang="zh-CN" dirty="0">
                <a:latin typeface="楷体" panose="02010609060101010101" pitchFamily="49" charset="-122"/>
                <a:ea typeface="楷体" panose="02010609060101010101" pitchFamily="49" charset="-122"/>
              </a:rPr>
              <a:t>万元、</a:t>
            </a:r>
            <a:r>
              <a:rPr lang="en-US" altLang="zh-CN" dirty="0">
                <a:latin typeface="楷体" panose="02010609060101010101" pitchFamily="49" charset="-122"/>
                <a:ea typeface="楷体" panose="02010609060101010101" pitchFamily="49" charset="-122"/>
              </a:rPr>
              <a:t>12</a:t>
            </a:r>
            <a:r>
              <a:rPr lang="zh-CN" altLang="zh-CN" dirty="0">
                <a:latin typeface="楷体" panose="02010609060101010101" pitchFamily="49" charset="-122"/>
                <a:ea typeface="楷体" panose="02010609060101010101" pitchFamily="49" charset="-122"/>
              </a:rPr>
              <a:t>万元人民币。凑满融资额度后，所有出资人首先按照各自出资比例占有创业公司出让的这</a:t>
            </a:r>
            <a:r>
              <a:rPr lang="en-US" altLang="zh-CN" dirty="0">
                <a:latin typeface="楷体" panose="02010609060101010101" pitchFamily="49" charset="-122"/>
                <a:ea typeface="楷体" panose="02010609060101010101" pitchFamily="49" charset="-122"/>
              </a:rPr>
              <a:t>20</a:t>
            </a:r>
            <a:r>
              <a:rPr lang="zh-CN" altLang="zh-CN" dirty="0">
                <a:latin typeface="楷体" panose="02010609060101010101" pitchFamily="49" charset="-122"/>
                <a:ea typeface="楷体" panose="02010609060101010101" pitchFamily="49" charset="-122"/>
              </a:rPr>
              <a:t>％股份，再转入线下办理有限合伙企业成立、投资协议签订工商变更等手续，该项目融资计划就算胜利完成。</a:t>
            </a:r>
            <a:endParaRPr lang="zh-CN" altLang="en-US" dirty="0">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17371446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50E4C519-FBE9-4ABE-A8F9-C2CBE326932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图片 3">
            <a:extLst>
              <a:ext uri="{FF2B5EF4-FFF2-40B4-BE49-F238E27FC236}">
                <a16:creationId xmlns:a16="http://schemas.microsoft.com/office/drawing/2014/main" id="{52FD87B1-6E88-427D-A376-B389495928FB}"/>
              </a:ext>
            </a:extLst>
          </p:cNvPr>
          <p:cNvPicPr>
            <a:picLocks noChangeAspect="1"/>
          </p:cNvPicPr>
          <p:nvPr/>
        </p:nvPicPr>
        <p:blipFill rotWithShape="1">
          <a:blip r:embed="rId2"/>
          <a:srcRect l="14691" r="15519" b="1"/>
          <a:stretch/>
        </p:blipFill>
        <p:spPr>
          <a:xfrm>
            <a:off x="4052316" y="0"/>
            <a:ext cx="8261223" cy="6858000"/>
          </a:xfrm>
          <a:custGeom>
            <a:avLst/>
            <a:gdLst/>
            <a:ahLst/>
            <a:cxnLst/>
            <a:rect l="l" t="t" r="r" b="b"/>
            <a:pathLst>
              <a:path w="8946363" h="6858000">
                <a:moveTo>
                  <a:pt x="0" y="0"/>
                </a:moveTo>
                <a:lnTo>
                  <a:pt x="8946363" y="0"/>
                </a:lnTo>
                <a:lnTo>
                  <a:pt x="8946363" y="6858000"/>
                </a:lnTo>
                <a:lnTo>
                  <a:pt x="1" y="6858000"/>
                </a:lnTo>
                <a:lnTo>
                  <a:pt x="60040" y="6788731"/>
                </a:lnTo>
                <a:cubicBezTo>
                  <a:pt x="770566" y="5928901"/>
                  <a:pt x="1210035" y="4741057"/>
                  <a:pt x="1210035" y="3429001"/>
                </a:cubicBezTo>
                <a:cubicBezTo>
                  <a:pt x="1210035" y="2116945"/>
                  <a:pt x="770566" y="929101"/>
                  <a:pt x="60040" y="69272"/>
                </a:cubicBezTo>
                <a:close/>
              </a:path>
            </a:pathLst>
          </a:custGeom>
        </p:spPr>
      </p:pic>
      <p:sp useBgFill="1">
        <p:nvSpPr>
          <p:cNvPr id="11" name="Freeform: Shape 10">
            <a:extLst>
              <a:ext uri="{FF2B5EF4-FFF2-40B4-BE49-F238E27FC236}">
                <a16:creationId xmlns:a16="http://schemas.microsoft.com/office/drawing/2014/main" id="{80EC29FB-299E-49F3-8C7B-01199632A3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4455672" cy="6858000"/>
          </a:xfrm>
          <a:custGeom>
            <a:avLst/>
            <a:gdLst>
              <a:gd name="connsiteX0" fmla="*/ 0 w 4455672"/>
              <a:gd name="connsiteY0" fmla="*/ 0 h 6858000"/>
              <a:gd name="connsiteX1" fmla="*/ 3245636 w 4455672"/>
              <a:gd name="connsiteY1" fmla="*/ 0 h 6858000"/>
              <a:gd name="connsiteX2" fmla="*/ 3305677 w 4455672"/>
              <a:gd name="connsiteY2" fmla="*/ 69272 h 6858000"/>
              <a:gd name="connsiteX3" fmla="*/ 4455672 w 4455672"/>
              <a:gd name="connsiteY3" fmla="*/ 3429001 h 6858000"/>
              <a:gd name="connsiteX4" fmla="*/ 3305677 w 4455672"/>
              <a:gd name="connsiteY4" fmla="*/ 6788731 h 6858000"/>
              <a:gd name="connsiteX5" fmla="*/ 3245638 w 4455672"/>
              <a:gd name="connsiteY5" fmla="*/ 6858000 h 6858000"/>
              <a:gd name="connsiteX6" fmla="*/ 0 w 445567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55672" h="6858000">
                <a:moveTo>
                  <a:pt x="0" y="0"/>
                </a:moveTo>
                <a:lnTo>
                  <a:pt x="3245636" y="0"/>
                </a:lnTo>
                <a:lnTo>
                  <a:pt x="3305677" y="69272"/>
                </a:lnTo>
                <a:cubicBezTo>
                  <a:pt x="4016203" y="929101"/>
                  <a:pt x="4455672" y="2116945"/>
                  <a:pt x="4455672" y="3429001"/>
                </a:cubicBezTo>
                <a:cubicBezTo>
                  <a:pt x="4455672" y="4741057"/>
                  <a:pt x="4016203" y="5928901"/>
                  <a:pt x="3305677" y="6788731"/>
                </a:cubicBezTo>
                <a:lnTo>
                  <a:pt x="3245638" y="6858000"/>
                </a:lnTo>
                <a:lnTo>
                  <a:pt x="0" y="6858000"/>
                </a:lnTo>
                <a:close/>
              </a:path>
            </a:pathLst>
          </a:custGeom>
          <a:ln w="9525">
            <a:solidFill>
              <a:srgbClr val="EFEFEF"/>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3" name="Freeform: Shape 12">
            <a:extLst>
              <a:ext uri="{FF2B5EF4-FFF2-40B4-BE49-F238E27FC236}">
                <a16:creationId xmlns:a16="http://schemas.microsoft.com/office/drawing/2014/main" id="{C29A2522-B27A-45C5-897B-79A1407D15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446528" cy="6858000"/>
          </a:xfrm>
          <a:custGeom>
            <a:avLst/>
            <a:gdLst>
              <a:gd name="connsiteX0" fmla="*/ 0 w 4446528"/>
              <a:gd name="connsiteY0" fmla="*/ 0 h 6858000"/>
              <a:gd name="connsiteX1" fmla="*/ 3236492 w 4446528"/>
              <a:gd name="connsiteY1" fmla="*/ 0 h 6858000"/>
              <a:gd name="connsiteX2" fmla="*/ 3296533 w 4446528"/>
              <a:gd name="connsiteY2" fmla="*/ 69272 h 6858000"/>
              <a:gd name="connsiteX3" fmla="*/ 4446528 w 4446528"/>
              <a:gd name="connsiteY3" fmla="*/ 3429001 h 6858000"/>
              <a:gd name="connsiteX4" fmla="*/ 3296533 w 4446528"/>
              <a:gd name="connsiteY4" fmla="*/ 6788731 h 6858000"/>
              <a:gd name="connsiteX5" fmla="*/ 3236494 w 4446528"/>
              <a:gd name="connsiteY5" fmla="*/ 6858000 h 6858000"/>
              <a:gd name="connsiteX6" fmla="*/ 0 w 4446528"/>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46528" h="6858000">
                <a:moveTo>
                  <a:pt x="0" y="0"/>
                </a:moveTo>
                <a:lnTo>
                  <a:pt x="3236492" y="0"/>
                </a:lnTo>
                <a:lnTo>
                  <a:pt x="3296533" y="69272"/>
                </a:lnTo>
                <a:cubicBezTo>
                  <a:pt x="4007059" y="929101"/>
                  <a:pt x="4446528" y="2116945"/>
                  <a:pt x="4446528" y="3429001"/>
                </a:cubicBezTo>
                <a:cubicBezTo>
                  <a:pt x="4446528" y="4741057"/>
                  <a:pt x="4007059" y="5928901"/>
                  <a:pt x="3296533" y="6788731"/>
                </a:cubicBezTo>
                <a:lnTo>
                  <a:pt x="3236494"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标题 1">
            <a:extLst>
              <a:ext uri="{FF2B5EF4-FFF2-40B4-BE49-F238E27FC236}">
                <a16:creationId xmlns:a16="http://schemas.microsoft.com/office/drawing/2014/main" id="{E62BF8BD-9352-4D6E-B337-177AC87071CC}"/>
              </a:ext>
            </a:extLst>
          </p:cNvPr>
          <p:cNvSpPr>
            <a:spLocks noGrp="1"/>
          </p:cNvSpPr>
          <p:nvPr>
            <p:ph type="title"/>
          </p:nvPr>
        </p:nvSpPr>
        <p:spPr>
          <a:xfrm>
            <a:off x="371094" y="1161288"/>
            <a:ext cx="3438144" cy="1239012"/>
          </a:xfrm>
        </p:spPr>
        <p:txBody>
          <a:bodyPr anchor="ctr">
            <a:normAutofit/>
          </a:bodyPr>
          <a:lstStyle/>
          <a:p>
            <a:r>
              <a:rPr lang="zh-CN" altLang="en-US" sz="2800"/>
              <a:t>（</a:t>
            </a:r>
            <a:r>
              <a:rPr lang="en-US" altLang="zh-CN" sz="2800"/>
              <a:t>5</a:t>
            </a:r>
            <a:r>
              <a:rPr lang="zh-CN" altLang="en-US" sz="2800"/>
              <a:t>）股权众筹平台的经营模式</a:t>
            </a:r>
          </a:p>
        </p:txBody>
      </p:sp>
      <p:sp>
        <p:nvSpPr>
          <p:cNvPr id="15" name="Rectangle 14">
            <a:extLst>
              <a:ext uri="{FF2B5EF4-FFF2-40B4-BE49-F238E27FC236}">
                <a16:creationId xmlns:a16="http://schemas.microsoft.com/office/drawing/2014/main" id="{98E79BE4-34FE-485A-98A5-92CE8F7C47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420961"/>
            <a:ext cx="128016" cy="6539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7" name="Rectangle 16">
            <a:extLst>
              <a:ext uri="{FF2B5EF4-FFF2-40B4-BE49-F238E27FC236}">
                <a16:creationId xmlns:a16="http://schemas.microsoft.com/office/drawing/2014/main" id="{7A5F0580-5EE9-419F-96EE-B6529EF6E7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14181" y="2443480"/>
            <a:ext cx="338328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 name="内容占位符 2">
            <a:extLst>
              <a:ext uri="{FF2B5EF4-FFF2-40B4-BE49-F238E27FC236}">
                <a16:creationId xmlns:a16="http://schemas.microsoft.com/office/drawing/2014/main" id="{E0BC568F-C2BD-464A-831E-D2C04CE70BB1}"/>
              </a:ext>
            </a:extLst>
          </p:cNvPr>
          <p:cNvSpPr>
            <a:spLocks noGrp="1"/>
          </p:cNvSpPr>
          <p:nvPr>
            <p:ph idx="1"/>
          </p:nvPr>
        </p:nvSpPr>
        <p:spPr>
          <a:xfrm>
            <a:off x="-9145" y="2723112"/>
            <a:ext cx="5225722" cy="3202199"/>
          </a:xfrm>
        </p:spPr>
        <p:txBody>
          <a:bodyPr anchor="t">
            <a:normAutofit/>
          </a:bodyPr>
          <a:lstStyle/>
          <a:p>
            <a:pPr marL="0" indent="0">
              <a:buNone/>
            </a:pPr>
            <a:r>
              <a:rPr lang="zh-CN" altLang="en-US" sz="2000" dirty="0">
                <a:latin typeface="Times New Roman" panose="02020603050405020304" pitchFamily="18" charset="0"/>
                <a:ea typeface="华文仿宋" panose="02010600040101010101" pitchFamily="2" charset="-122"/>
              </a:rPr>
              <a:t>在经营模式上，目前主要有两种：</a:t>
            </a:r>
            <a:endParaRPr lang="en-US" altLang="zh-CN" sz="2000" dirty="0">
              <a:latin typeface="Times New Roman" panose="02020603050405020304" pitchFamily="18" charset="0"/>
              <a:ea typeface="华文仿宋" panose="02010600040101010101" pitchFamily="2" charset="-122"/>
            </a:endParaRPr>
          </a:p>
          <a:p>
            <a:pPr marL="0" indent="0">
              <a:buNone/>
            </a:pPr>
            <a:endParaRPr lang="en-US" altLang="zh-CN" sz="2000" dirty="0">
              <a:latin typeface="Times New Roman" panose="02020603050405020304" pitchFamily="18" charset="0"/>
              <a:ea typeface="华文仿宋" panose="02010600040101010101" pitchFamily="2" charset="-122"/>
            </a:endParaRPr>
          </a:p>
          <a:p>
            <a:pPr marL="0" indent="0">
              <a:buNone/>
            </a:pPr>
            <a:r>
              <a:rPr lang="zh-CN" altLang="en-US" sz="2000" dirty="0">
                <a:latin typeface="Times New Roman" panose="02020603050405020304" pitchFamily="18" charset="0"/>
                <a:ea typeface="华文仿宋" panose="02010600040101010101" pitchFamily="2" charset="-122"/>
              </a:rPr>
              <a:t>一是以</a:t>
            </a:r>
            <a:r>
              <a:rPr lang="en-US" altLang="zh-CN" sz="2000" dirty="0" err="1">
                <a:latin typeface="Times New Roman" panose="02020603050405020304" pitchFamily="18" charset="0"/>
                <a:ea typeface="华文仿宋" panose="02010600040101010101" pitchFamily="2" charset="-122"/>
              </a:rPr>
              <a:t>Wefounder</a:t>
            </a:r>
            <a:r>
              <a:rPr lang="zh-CN" altLang="en-US" sz="2000" dirty="0">
                <a:latin typeface="Times New Roman" panose="02020603050405020304" pitchFamily="18" charset="0"/>
                <a:ea typeface="华文仿宋" panose="02010600040101010101" pitchFamily="2" charset="-122"/>
              </a:rPr>
              <a:t>为代表的”基金模式”；</a:t>
            </a:r>
            <a:endParaRPr lang="en-US" altLang="zh-CN" sz="2000" dirty="0">
              <a:latin typeface="Times New Roman" panose="02020603050405020304" pitchFamily="18" charset="0"/>
              <a:ea typeface="华文仿宋" panose="02010600040101010101" pitchFamily="2" charset="-122"/>
            </a:endParaRPr>
          </a:p>
          <a:p>
            <a:pPr marL="0" indent="0">
              <a:buNone/>
            </a:pPr>
            <a:endParaRPr lang="en-US" altLang="zh-CN" sz="2000" dirty="0">
              <a:latin typeface="Times New Roman" panose="02020603050405020304" pitchFamily="18" charset="0"/>
              <a:ea typeface="华文仿宋" panose="02010600040101010101" pitchFamily="2" charset="-122"/>
            </a:endParaRPr>
          </a:p>
          <a:p>
            <a:pPr marL="0" indent="0">
              <a:buNone/>
            </a:pPr>
            <a:endParaRPr lang="en-US" altLang="zh-CN" sz="2000" dirty="0">
              <a:latin typeface="Times New Roman" panose="02020603050405020304" pitchFamily="18" charset="0"/>
              <a:ea typeface="华文仿宋" panose="02010600040101010101" pitchFamily="2" charset="-122"/>
            </a:endParaRPr>
          </a:p>
          <a:p>
            <a:pPr marL="0" indent="0">
              <a:buNone/>
            </a:pPr>
            <a:r>
              <a:rPr lang="zh-CN" altLang="en-US" sz="2000" dirty="0">
                <a:latin typeface="Times New Roman" panose="02020603050405020304" pitchFamily="18" charset="0"/>
                <a:ea typeface="华文仿宋" panose="02010600040101010101" pitchFamily="2" charset="-122"/>
              </a:rPr>
              <a:t>二是以</a:t>
            </a:r>
            <a:r>
              <a:rPr lang="en-US" altLang="zh-CN" sz="2000" dirty="0" err="1">
                <a:latin typeface="Times New Roman" panose="02020603050405020304" pitchFamily="18" charset="0"/>
                <a:ea typeface="华文仿宋" panose="02010600040101010101" pitchFamily="2" charset="-122"/>
              </a:rPr>
              <a:t>Angellist</a:t>
            </a:r>
            <a:r>
              <a:rPr lang="zh-CN" altLang="en-US" sz="2000" dirty="0">
                <a:latin typeface="Times New Roman" panose="02020603050405020304" pitchFamily="18" charset="0"/>
                <a:ea typeface="华文仿宋" panose="02010600040101010101" pitchFamily="2" charset="-122"/>
              </a:rPr>
              <a:t>为代表的”合投模式”。</a:t>
            </a:r>
          </a:p>
        </p:txBody>
      </p:sp>
    </p:spTree>
    <p:extLst>
      <p:ext uri="{BB962C8B-B14F-4D97-AF65-F5344CB8AC3E}">
        <p14:creationId xmlns:p14="http://schemas.microsoft.com/office/powerpoint/2010/main" val="20464019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6D7CD02-13A6-420B-BA7C-6CBB1D3DB34B}"/>
              </a:ext>
            </a:extLst>
          </p:cNvPr>
          <p:cNvSpPr>
            <a:spLocks noGrp="1"/>
          </p:cNvSpPr>
          <p:nvPr>
            <p:ph type="title"/>
          </p:nvPr>
        </p:nvSpPr>
        <p:spPr/>
        <p:txBody>
          <a:bodyPr>
            <a:noAutofit/>
          </a:bodyPr>
          <a:lstStyle/>
          <a:p>
            <a:r>
              <a:rPr lang="en-US" altLang="zh-CN" sz="1600" dirty="0">
                <a:latin typeface="华文仿宋" panose="02010600040101010101" pitchFamily="2" charset="-122"/>
                <a:ea typeface="华文仿宋" panose="02010600040101010101" pitchFamily="2" charset="-122"/>
              </a:rPr>
              <a:t>      </a:t>
            </a:r>
            <a:r>
              <a:rPr lang="en-US" altLang="zh-CN" sz="1600" dirty="0" err="1">
                <a:latin typeface="华文仿宋" panose="02010600040101010101" pitchFamily="2" charset="-122"/>
                <a:ea typeface="华文仿宋" panose="02010600040101010101" pitchFamily="2" charset="-122"/>
              </a:rPr>
              <a:t>Wefounder</a:t>
            </a:r>
            <a:r>
              <a:rPr lang="zh-CN" altLang="en-US" sz="1600" dirty="0">
                <a:latin typeface="华文仿宋" panose="02010600040101010101" pitchFamily="2" charset="-122"/>
                <a:ea typeface="华文仿宋" panose="02010600040101010101" pitchFamily="2" charset="-122"/>
              </a:rPr>
              <a:t>提供包含项目审核、资金保管、投后管理等一条龙的线上投融资服务。</a:t>
            </a:r>
            <a:r>
              <a:rPr lang="en-US" altLang="zh-CN" sz="1600" dirty="0" err="1">
                <a:latin typeface="华文仿宋" panose="02010600040101010101" pitchFamily="2" charset="-122"/>
                <a:ea typeface="华文仿宋" panose="02010600040101010101" pitchFamily="2" charset="-122"/>
              </a:rPr>
              <a:t>Wefounder</a:t>
            </a:r>
            <a:r>
              <a:rPr lang="zh-CN" altLang="en-US" sz="1600" dirty="0">
                <a:latin typeface="华文仿宋" panose="02010600040101010101" pitchFamily="2" charset="-122"/>
                <a:ea typeface="华文仿宋" panose="02010600040101010101" pitchFamily="2" charset="-122"/>
              </a:rPr>
              <a:t>对融资项目有较严格的审核，所选项目质量都较高。投资者也要经过</a:t>
            </a:r>
            <a:r>
              <a:rPr lang="en-US" altLang="zh-CN" sz="1600" dirty="0" err="1">
                <a:latin typeface="华文仿宋" panose="02010600040101010101" pitchFamily="2" charset="-122"/>
                <a:ea typeface="华文仿宋" panose="02010600040101010101" pitchFamily="2" charset="-122"/>
              </a:rPr>
              <a:t>Wefounder</a:t>
            </a:r>
            <a:r>
              <a:rPr lang="zh-CN" altLang="en-US" sz="1600" dirty="0">
                <a:latin typeface="华文仿宋" panose="02010600040101010101" pitchFamily="2" charset="-122"/>
                <a:ea typeface="华文仿宋" panose="02010600040101010101" pitchFamily="2" charset="-122"/>
              </a:rPr>
              <a:t>的资质审核，通过审核后，可以把资金交由</a:t>
            </a:r>
            <a:r>
              <a:rPr lang="en-US" altLang="zh-CN" sz="1600" dirty="0" err="1">
                <a:latin typeface="华文仿宋" panose="02010600040101010101" pitchFamily="2" charset="-122"/>
                <a:ea typeface="华文仿宋" panose="02010600040101010101" pitchFamily="2" charset="-122"/>
              </a:rPr>
              <a:t>Wefounder</a:t>
            </a:r>
            <a:r>
              <a:rPr lang="zh-CN" altLang="en-US" sz="1600" dirty="0">
                <a:latin typeface="华文仿宋" panose="02010600040101010101" pitchFamily="2" charset="-122"/>
                <a:ea typeface="华文仿宋" panose="02010600040101010101" pitchFamily="2" charset="-122"/>
              </a:rPr>
              <a:t>保管，然后便可以在</a:t>
            </a:r>
            <a:r>
              <a:rPr lang="en-US" altLang="zh-CN" sz="1600" dirty="0" err="1">
                <a:latin typeface="华文仿宋" panose="02010600040101010101" pitchFamily="2" charset="-122"/>
                <a:ea typeface="华文仿宋" panose="02010600040101010101" pitchFamily="2" charset="-122"/>
              </a:rPr>
              <a:t>Wefounder</a:t>
            </a:r>
            <a:r>
              <a:rPr lang="zh-CN" altLang="en-US" sz="1600" dirty="0">
                <a:latin typeface="华文仿宋" panose="02010600040101010101" pitchFamily="2" charset="-122"/>
                <a:ea typeface="华文仿宋" panose="02010600040101010101" pitchFamily="2" charset="-122"/>
              </a:rPr>
              <a:t>的网站上浏览正在融资中的项目，并且可以向</a:t>
            </a:r>
            <a:r>
              <a:rPr lang="en-US" altLang="zh-CN" sz="1600" dirty="0" err="1">
                <a:latin typeface="华文仿宋" panose="02010600040101010101" pitchFamily="2" charset="-122"/>
                <a:ea typeface="华文仿宋" panose="02010600040101010101" pitchFamily="2" charset="-122"/>
              </a:rPr>
              <a:t>Wefounder</a:t>
            </a:r>
            <a:r>
              <a:rPr lang="zh-CN" altLang="en-US" sz="1600" dirty="0">
                <a:latin typeface="华文仿宋" panose="02010600040101010101" pitchFamily="2" charset="-122"/>
                <a:ea typeface="华文仿宋" panose="02010600040101010101" pitchFamily="2" charset="-122"/>
              </a:rPr>
              <a:t>了解更多关于项目和公司的信息，因为</a:t>
            </a:r>
            <a:r>
              <a:rPr lang="en-US" altLang="zh-CN" sz="1600" dirty="0" err="1">
                <a:latin typeface="华文仿宋" panose="02010600040101010101" pitchFamily="2" charset="-122"/>
                <a:ea typeface="华文仿宋" panose="02010600040101010101" pitchFamily="2" charset="-122"/>
              </a:rPr>
              <a:t>Wefounder</a:t>
            </a:r>
            <a:r>
              <a:rPr lang="zh-CN" altLang="en-US" sz="1600" dirty="0">
                <a:latin typeface="华文仿宋" panose="02010600040101010101" pitchFamily="2" charset="-122"/>
                <a:ea typeface="华文仿宋" panose="02010600040101010101" pitchFamily="2" charset="-122"/>
              </a:rPr>
              <a:t>已经对项目和融资公司做了详尽的调研。一旦选中项目，就可以直接在网站上进行投资操作（</a:t>
            </a:r>
            <a:r>
              <a:rPr lang="en-US" altLang="zh-CN" sz="1600" dirty="0" err="1">
                <a:latin typeface="华文仿宋" panose="02010600040101010101" pitchFamily="2" charset="-122"/>
                <a:ea typeface="华文仿宋" panose="02010600040101010101" pitchFamily="2" charset="-122"/>
              </a:rPr>
              <a:t>Wefounder</a:t>
            </a:r>
            <a:r>
              <a:rPr lang="zh-CN" altLang="en-US" sz="1600" dirty="0">
                <a:latin typeface="华文仿宋" panose="02010600040101010101" pitchFamily="2" charset="-122"/>
                <a:ea typeface="华文仿宋" panose="02010600040101010101" pitchFamily="2" charset="-122"/>
              </a:rPr>
              <a:t>要求最低投资额为</a:t>
            </a:r>
            <a:r>
              <a:rPr lang="en-US" altLang="zh-CN" sz="1600" dirty="0">
                <a:latin typeface="华文仿宋" panose="02010600040101010101" pitchFamily="2" charset="-122"/>
                <a:ea typeface="华文仿宋" panose="02010600040101010101" pitchFamily="2" charset="-122"/>
              </a:rPr>
              <a:t>1000</a:t>
            </a:r>
            <a:r>
              <a:rPr lang="zh-CN" altLang="en-US" sz="1600" dirty="0">
                <a:latin typeface="华文仿宋" panose="02010600040101010101" pitchFamily="2" charset="-122"/>
                <a:ea typeface="华文仿宋" panose="02010600040101010101" pitchFamily="2" charset="-122"/>
              </a:rPr>
              <a:t>美元，个别项目最低投资额降低为</a:t>
            </a:r>
            <a:r>
              <a:rPr lang="en-US" altLang="zh-CN" sz="1600" dirty="0">
                <a:latin typeface="华文仿宋" panose="02010600040101010101" pitchFamily="2" charset="-122"/>
                <a:ea typeface="华文仿宋" panose="02010600040101010101" pitchFamily="2" charset="-122"/>
              </a:rPr>
              <a:t>100</a:t>
            </a:r>
            <a:r>
              <a:rPr lang="zh-CN" altLang="en-US" sz="1600" dirty="0">
                <a:latin typeface="华文仿宋" panose="02010600040101010101" pitchFamily="2" charset="-122"/>
                <a:ea typeface="华文仿宋" panose="02010600040101010101" pitchFamily="2" charset="-122"/>
              </a:rPr>
              <a:t>美元），投资完成后在线签署投资文件，经过融资公司的确认后投资便生效。这一切都是在线完成。</a:t>
            </a:r>
            <a:endParaRPr lang="zh-CN" altLang="en-US" sz="900" dirty="0">
              <a:latin typeface="华文仿宋" panose="02010600040101010101" pitchFamily="2" charset="-122"/>
              <a:ea typeface="华文仿宋" panose="02010600040101010101" pitchFamily="2" charset="-122"/>
            </a:endParaRPr>
          </a:p>
        </p:txBody>
      </p:sp>
      <p:sp>
        <p:nvSpPr>
          <p:cNvPr id="3" name="内容占位符 2">
            <a:extLst>
              <a:ext uri="{FF2B5EF4-FFF2-40B4-BE49-F238E27FC236}">
                <a16:creationId xmlns:a16="http://schemas.microsoft.com/office/drawing/2014/main" id="{369F144C-78F1-491A-A351-F9D1C657DDF4}"/>
              </a:ext>
            </a:extLst>
          </p:cNvPr>
          <p:cNvSpPr>
            <a:spLocks noGrp="1"/>
          </p:cNvSpPr>
          <p:nvPr>
            <p:ph idx="1"/>
          </p:nvPr>
        </p:nvSpPr>
        <p:spPr/>
        <p:txBody>
          <a:bodyPr/>
          <a:lstStyle/>
          <a:p>
            <a:pPr marL="514350" indent="-514350">
              <a:buFont typeface="+mj-ea"/>
              <a:buAutoNum type="circleNumDbPlain"/>
            </a:pPr>
            <a:r>
              <a:rPr lang="zh-CN" altLang="en-US" dirty="0">
                <a:latin typeface="华文仿宋" panose="02010600040101010101" pitchFamily="2" charset="-122"/>
                <a:ea typeface="华文仿宋" panose="02010600040101010101" pitchFamily="2" charset="-122"/>
              </a:rPr>
              <a:t>基金模式</a:t>
            </a:r>
          </a:p>
          <a:p>
            <a:pPr marL="0" indent="0">
              <a:buNone/>
            </a:pPr>
            <a:r>
              <a:rPr lang="zh-CN" altLang="en-US" dirty="0">
                <a:latin typeface="华文仿宋" panose="02010600040101010101" pitchFamily="2" charset="-122"/>
                <a:ea typeface="华文仿宋" panose="02010600040101010101" pitchFamily="2" charset="-122"/>
              </a:rPr>
              <a:t>      这种模式下，投资者的资金交由众筹平台托管，投资者只负责选择项目然后进行投资，在项目融资完成后，由平台成立新的独立的小基金作为单一股东来持股公司，平台方代表投资者进行后续的监督和管理。</a:t>
            </a:r>
            <a:endParaRPr lang="en-US" altLang="zh-CN" dirty="0">
              <a:latin typeface="华文仿宋" panose="02010600040101010101" pitchFamily="2" charset="-122"/>
              <a:ea typeface="华文仿宋" panose="02010600040101010101" pitchFamily="2" charset="-122"/>
            </a:endParaRPr>
          </a:p>
          <a:p>
            <a:pPr marL="0" indent="0">
              <a:buNone/>
            </a:pPr>
            <a:r>
              <a:rPr lang="zh-CN" altLang="en-US" dirty="0">
                <a:solidFill>
                  <a:srgbClr val="FF0000"/>
                </a:solidFill>
                <a:latin typeface="华文仿宋" panose="02010600040101010101" pitchFamily="2" charset="-122"/>
                <a:ea typeface="华文仿宋" panose="02010600040101010101" pitchFamily="2" charset="-122"/>
              </a:rPr>
              <a:t>      在项目融资结束后，</a:t>
            </a:r>
            <a:r>
              <a:rPr lang="en-US" altLang="zh-CN" dirty="0" err="1">
                <a:solidFill>
                  <a:srgbClr val="FF0000"/>
                </a:solidFill>
                <a:latin typeface="华文仿宋" panose="02010600040101010101" pitchFamily="2" charset="-122"/>
                <a:ea typeface="华文仿宋" panose="02010600040101010101" pitchFamily="2" charset="-122"/>
              </a:rPr>
              <a:t>Wefounder</a:t>
            </a:r>
            <a:r>
              <a:rPr lang="zh-CN" altLang="en-US" dirty="0">
                <a:solidFill>
                  <a:srgbClr val="FF0000"/>
                </a:solidFill>
                <a:latin typeface="华文仿宋" panose="02010600040101010101" pitchFamily="2" charset="-122"/>
                <a:ea typeface="华文仿宋" panose="02010600040101010101" pitchFamily="2" charset="-122"/>
              </a:rPr>
              <a:t>将所募集到的资金集合起来，成立一个新的、独立的小基金，作为单一股东持股创业公司。</a:t>
            </a:r>
            <a:r>
              <a:rPr lang="zh-CN" altLang="en-US" dirty="0">
                <a:latin typeface="华文仿宋" panose="02010600040101010101" pitchFamily="2" charset="-122"/>
                <a:ea typeface="华文仿宋" panose="02010600040101010101" pitchFamily="2" charset="-122"/>
              </a:rPr>
              <a:t>而分散的单个的投资者则没有投票权等权利，平台方代表投资者进行后续管理。投资者则只有等到公司被并购或者上市后才能退出。</a:t>
            </a:r>
          </a:p>
        </p:txBody>
      </p:sp>
    </p:spTree>
    <p:extLst>
      <p:ext uri="{BB962C8B-B14F-4D97-AF65-F5344CB8AC3E}">
        <p14:creationId xmlns:p14="http://schemas.microsoft.com/office/powerpoint/2010/main" val="14506823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DB4C95F-0F56-4247-9991-28B39ED17394}"/>
              </a:ext>
            </a:extLst>
          </p:cNvPr>
          <p:cNvSpPr>
            <a:spLocks noGrp="1"/>
          </p:cNvSpPr>
          <p:nvPr>
            <p:ph type="title"/>
          </p:nvPr>
        </p:nvSpPr>
        <p:spPr>
          <a:xfrm>
            <a:off x="1653363" y="365760"/>
            <a:ext cx="9367203" cy="1188720"/>
          </a:xfrm>
        </p:spPr>
        <p:txBody>
          <a:bodyPr>
            <a:noAutofit/>
          </a:bodyPr>
          <a:lstStyle/>
          <a:p>
            <a:pPr lvl="0">
              <a:spcBef>
                <a:spcPts val="1000"/>
              </a:spcBef>
            </a:pPr>
            <a:r>
              <a:rPr lang="zh-CN" altLang="en-US" sz="1600" dirty="0">
                <a:latin typeface="华文仿宋" panose="02010600040101010101" pitchFamily="2" charset="-122"/>
                <a:ea typeface="华文仿宋" panose="02010600040101010101" pitchFamily="2" charset="-122"/>
                <a:cs typeface="+mn-cs"/>
              </a:rPr>
              <a:t>      </a:t>
            </a:r>
            <a:br>
              <a:rPr lang="en-US" altLang="zh-CN" sz="1600" dirty="0">
                <a:latin typeface="华文仿宋" panose="02010600040101010101" pitchFamily="2" charset="-122"/>
                <a:ea typeface="华文仿宋" panose="02010600040101010101" pitchFamily="2" charset="-122"/>
                <a:cs typeface="+mn-cs"/>
              </a:rPr>
            </a:br>
            <a:br>
              <a:rPr lang="en-US" altLang="zh-CN" sz="1600" dirty="0">
                <a:latin typeface="华文仿宋" panose="02010600040101010101" pitchFamily="2" charset="-122"/>
                <a:ea typeface="华文仿宋" panose="02010600040101010101" pitchFamily="2" charset="-122"/>
                <a:cs typeface="+mn-cs"/>
              </a:rPr>
            </a:br>
            <a:r>
              <a:rPr lang="en-US" altLang="zh-CN" sz="1600" dirty="0">
                <a:latin typeface="华文仿宋" panose="02010600040101010101" pitchFamily="2" charset="-122"/>
                <a:ea typeface="华文仿宋" panose="02010600040101010101" pitchFamily="2" charset="-122"/>
                <a:cs typeface="+mn-cs"/>
              </a:rPr>
              <a:t>    </a:t>
            </a:r>
            <a:r>
              <a:rPr lang="zh-CN" altLang="en-US" sz="1600" dirty="0">
                <a:latin typeface="华文仿宋" panose="02010600040101010101" pitchFamily="2" charset="-122"/>
                <a:ea typeface="华文仿宋" panose="02010600040101010101" pitchFamily="2" charset="-122"/>
                <a:cs typeface="+mn-cs"/>
              </a:rPr>
              <a:t>天使投资人，可以通过合投降低投资额度，分散投资风险，而且还能像传统</a:t>
            </a:r>
            <a:r>
              <a:rPr lang="en-US" altLang="zh-CN" sz="1600" dirty="0">
                <a:latin typeface="华文仿宋" panose="02010600040101010101" pitchFamily="2" charset="-122"/>
                <a:ea typeface="华文仿宋" panose="02010600040101010101" pitchFamily="2" charset="-122"/>
                <a:cs typeface="+mn-cs"/>
              </a:rPr>
              <a:t>VC</a:t>
            </a:r>
            <a:r>
              <a:rPr lang="zh-CN" altLang="en-US" sz="1600" dirty="0">
                <a:latin typeface="华文仿宋" panose="02010600040101010101" pitchFamily="2" charset="-122"/>
                <a:ea typeface="华文仿宋" panose="02010600040101010101" pitchFamily="2" charset="-122"/>
                <a:cs typeface="+mn-cs"/>
              </a:rPr>
              <a:t>一样获得额外的投资收益。另一方面，作为跟投人，往往是众多的非专业个人投资者，他们既免去了审核和挑选项目的成本，而且通过专业天使投资人的领投，也降低了投资风险。而且比传统的</a:t>
            </a:r>
            <a:r>
              <a:rPr lang="en-US" altLang="zh-CN" sz="1600" dirty="0">
                <a:latin typeface="华文仿宋" panose="02010600040101010101" pitchFamily="2" charset="-122"/>
                <a:ea typeface="华文仿宋" panose="02010600040101010101" pitchFamily="2" charset="-122"/>
                <a:cs typeface="+mn-cs"/>
              </a:rPr>
              <a:t>VC</a:t>
            </a:r>
            <a:r>
              <a:rPr lang="zh-CN" altLang="en-US" sz="1600" dirty="0">
                <a:latin typeface="华文仿宋" panose="02010600040101010101" pitchFamily="2" charset="-122"/>
                <a:ea typeface="华文仿宋" panose="02010600040101010101" pitchFamily="2" charset="-122"/>
                <a:cs typeface="+mn-cs"/>
              </a:rPr>
              <a:t>的</a:t>
            </a:r>
            <a:r>
              <a:rPr lang="en-US" altLang="zh-CN" sz="1600" dirty="0">
                <a:latin typeface="华文仿宋" panose="02010600040101010101" pitchFamily="2" charset="-122"/>
                <a:ea typeface="华文仿宋" panose="02010600040101010101" pitchFamily="2" charset="-122"/>
                <a:cs typeface="+mn-cs"/>
              </a:rPr>
              <a:t>LP</a:t>
            </a:r>
            <a:r>
              <a:rPr lang="zh-CN" altLang="en-US" sz="1600" dirty="0">
                <a:latin typeface="华文仿宋" panose="02010600040101010101" pitchFamily="2" charset="-122"/>
                <a:ea typeface="华文仿宋" panose="02010600040101010101" pitchFamily="2" charset="-122"/>
                <a:cs typeface="+mn-cs"/>
              </a:rPr>
              <a:t>不同，跟投人并不需要向领投人交管理费，而传统上</a:t>
            </a:r>
            <a:r>
              <a:rPr lang="en-US" altLang="zh-CN" sz="1600" dirty="0">
                <a:latin typeface="华文仿宋" panose="02010600040101010101" pitchFamily="2" charset="-122"/>
                <a:ea typeface="华文仿宋" panose="02010600040101010101" pitchFamily="2" charset="-122"/>
                <a:cs typeface="+mn-cs"/>
              </a:rPr>
              <a:t>VC</a:t>
            </a:r>
            <a:r>
              <a:rPr lang="zh-CN" altLang="en-US" sz="1600" dirty="0">
                <a:latin typeface="华文仿宋" panose="02010600040101010101" pitchFamily="2" charset="-122"/>
                <a:ea typeface="华文仿宋" panose="02010600040101010101" pitchFamily="2" charset="-122"/>
                <a:cs typeface="+mn-cs"/>
              </a:rPr>
              <a:t>的</a:t>
            </a:r>
            <a:r>
              <a:rPr lang="en-US" altLang="zh-CN" sz="1600" dirty="0">
                <a:latin typeface="华文仿宋" panose="02010600040101010101" pitchFamily="2" charset="-122"/>
                <a:ea typeface="华文仿宋" panose="02010600040101010101" pitchFamily="2" charset="-122"/>
                <a:cs typeface="+mn-cs"/>
              </a:rPr>
              <a:t>LP</a:t>
            </a:r>
            <a:r>
              <a:rPr lang="zh-CN" altLang="en-US" sz="1600" dirty="0">
                <a:latin typeface="华文仿宋" panose="02010600040101010101" pitchFamily="2" charset="-122"/>
                <a:ea typeface="华文仿宋" panose="02010600040101010101" pitchFamily="2" charset="-122"/>
                <a:cs typeface="+mn-cs"/>
              </a:rPr>
              <a:t>要交</a:t>
            </a:r>
            <a:r>
              <a:rPr lang="en-US" altLang="zh-CN" sz="1600" dirty="0">
                <a:latin typeface="华文仿宋" panose="02010600040101010101" pitchFamily="2" charset="-122"/>
                <a:ea typeface="华文仿宋" panose="02010600040101010101" pitchFamily="2" charset="-122"/>
                <a:cs typeface="+mn-cs"/>
              </a:rPr>
              <a:t>2%</a:t>
            </a:r>
            <a:r>
              <a:rPr lang="zh-CN" altLang="en-US" sz="1600" dirty="0">
                <a:latin typeface="华文仿宋" panose="02010600040101010101" pitchFamily="2" charset="-122"/>
                <a:ea typeface="华文仿宋" panose="02010600040101010101" pitchFamily="2" charset="-122"/>
                <a:cs typeface="+mn-cs"/>
              </a:rPr>
              <a:t>左右的管理费。这也降低了投资成本。</a:t>
            </a:r>
            <a:br>
              <a:rPr lang="zh-CN" altLang="en-US" sz="1600" dirty="0">
                <a:latin typeface="华文仿宋" panose="02010600040101010101" pitchFamily="2" charset="-122"/>
                <a:ea typeface="华文仿宋" panose="02010600040101010101" pitchFamily="2" charset="-122"/>
                <a:cs typeface="+mn-cs"/>
              </a:rPr>
            </a:br>
            <a:endParaRPr lang="zh-CN" altLang="en-US" sz="1600" dirty="0"/>
          </a:p>
        </p:txBody>
      </p:sp>
      <p:sp>
        <p:nvSpPr>
          <p:cNvPr id="8" name="Freeform: Shape 7">
            <a:extLst>
              <a:ext uri="{FF2B5EF4-FFF2-40B4-BE49-F238E27FC236}">
                <a16:creationId xmlns:a16="http://schemas.microsoft.com/office/drawing/2014/main" id="{7CB4857B-ED7C-444D-9F04-2F885114A1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764099" cy="1558212"/>
          </a:xfrm>
          <a:custGeom>
            <a:avLst/>
            <a:gdLst>
              <a:gd name="connsiteX0" fmla="*/ 0 w 1764099"/>
              <a:gd name="connsiteY0" fmla="*/ 0 h 1558212"/>
              <a:gd name="connsiteX1" fmla="*/ 1764099 w 1764099"/>
              <a:gd name="connsiteY1" fmla="*/ 0 h 1558212"/>
              <a:gd name="connsiteX2" fmla="*/ 1042087 w 1764099"/>
              <a:gd name="connsiteY2" fmla="*/ 1558212 h 1558212"/>
              <a:gd name="connsiteX3" fmla="*/ 0 w 1764099"/>
              <a:gd name="connsiteY3" fmla="*/ 1558212 h 1558212"/>
            </a:gdLst>
            <a:ahLst/>
            <a:cxnLst>
              <a:cxn ang="0">
                <a:pos x="connsiteX0" y="connsiteY0"/>
              </a:cxn>
              <a:cxn ang="0">
                <a:pos x="connsiteX1" y="connsiteY1"/>
              </a:cxn>
              <a:cxn ang="0">
                <a:pos x="connsiteX2" y="connsiteY2"/>
              </a:cxn>
              <a:cxn ang="0">
                <a:pos x="connsiteX3" y="connsiteY3"/>
              </a:cxn>
            </a:cxnLst>
            <a:rect l="l" t="t" r="r" b="b"/>
            <a:pathLst>
              <a:path w="1764099" h="1558212">
                <a:moveTo>
                  <a:pt x="0" y="0"/>
                </a:moveTo>
                <a:lnTo>
                  <a:pt x="1764099" y="0"/>
                </a:lnTo>
                <a:lnTo>
                  <a:pt x="1042087" y="1558212"/>
                </a:lnTo>
                <a:lnTo>
                  <a:pt x="0" y="155821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 name="Freeform: Shape 9">
            <a:extLst>
              <a:ext uri="{FF2B5EF4-FFF2-40B4-BE49-F238E27FC236}">
                <a16:creationId xmlns:a16="http://schemas.microsoft.com/office/drawing/2014/main" id="{D18046FB-44EA-4FD8-A585-EA09A319B2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691640"/>
            <a:ext cx="12191999" cy="5166360"/>
          </a:xfrm>
          <a:custGeom>
            <a:avLst/>
            <a:gdLst>
              <a:gd name="connsiteX0" fmla="*/ 0 w 12191999"/>
              <a:gd name="connsiteY0" fmla="*/ 0 h 5166360"/>
              <a:gd name="connsiteX1" fmla="*/ 1822388 w 12191999"/>
              <a:gd name="connsiteY1" fmla="*/ 0 h 5166360"/>
              <a:gd name="connsiteX2" fmla="*/ 6468290 w 12191999"/>
              <a:gd name="connsiteY2" fmla="*/ 0 h 5166360"/>
              <a:gd name="connsiteX3" fmla="*/ 7796394 w 12191999"/>
              <a:gd name="connsiteY3" fmla="*/ 0 h 5166360"/>
              <a:gd name="connsiteX4" fmla="*/ 8376834 w 12191999"/>
              <a:gd name="connsiteY4" fmla="*/ 0 h 5166360"/>
              <a:gd name="connsiteX5" fmla="*/ 9704938 w 12191999"/>
              <a:gd name="connsiteY5" fmla="*/ 0 h 5166360"/>
              <a:gd name="connsiteX6" fmla="*/ 9704938 w 12191999"/>
              <a:gd name="connsiteY6" fmla="*/ 2 h 5166360"/>
              <a:gd name="connsiteX7" fmla="*/ 10283456 w 12191999"/>
              <a:gd name="connsiteY7" fmla="*/ 2 h 5166360"/>
              <a:gd name="connsiteX8" fmla="*/ 10863897 w 12191999"/>
              <a:gd name="connsiteY8" fmla="*/ 2 h 5166360"/>
              <a:gd name="connsiteX9" fmla="*/ 12191999 w 12191999"/>
              <a:gd name="connsiteY9" fmla="*/ 2 h 5166360"/>
              <a:gd name="connsiteX10" fmla="*/ 12191999 w 12191999"/>
              <a:gd name="connsiteY10" fmla="*/ 5166360 h 5166360"/>
              <a:gd name="connsiteX11" fmla="*/ 0 w 12191999"/>
              <a:gd name="connsiteY11" fmla="*/ 5166360 h 5166360"/>
              <a:gd name="connsiteX12" fmla="*/ 0 w 12191999"/>
              <a:gd name="connsiteY12" fmla="*/ 2604436 h 5166360"/>
              <a:gd name="connsiteX13" fmla="*/ 862341 w 12191999"/>
              <a:gd name="connsiteY13" fmla="*/ 743371 h 5166360"/>
              <a:gd name="connsiteX14" fmla="*/ 0 w 12191999"/>
              <a:gd name="connsiteY14" fmla="*/ 743371 h 5166360"/>
              <a:gd name="connsiteX15" fmla="*/ 0 w 12191999"/>
              <a:gd name="connsiteY15" fmla="*/ 742508 h 5166360"/>
              <a:gd name="connsiteX16" fmla="*/ 92826 w 12191999"/>
              <a:gd name="connsiteY16" fmla="*/ 742508 h 5166360"/>
              <a:gd name="connsiteX17" fmla="*/ 406486 w 12191999"/>
              <a:gd name="connsiteY17" fmla="*/ 742508 h 5166360"/>
              <a:gd name="connsiteX18" fmla="*/ 406486 w 12191999"/>
              <a:gd name="connsiteY18" fmla="*/ 742507 h 5166360"/>
              <a:gd name="connsiteX19" fmla="*/ 862741 w 12191999"/>
              <a:gd name="connsiteY19" fmla="*/ 742507 h 5166360"/>
              <a:gd name="connsiteX20" fmla="*/ 1206388 w 12191999"/>
              <a:gd name="connsiteY20" fmla="*/ 864 h 5166360"/>
              <a:gd name="connsiteX21" fmla="*/ 748500 w 12191999"/>
              <a:gd name="connsiteY21" fmla="*/ 864 h 5166360"/>
              <a:gd name="connsiteX22" fmla="*/ 0 w 12191999"/>
              <a:gd name="connsiteY22" fmla="*/ 864 h 516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1999" h="5166360">
                <a:moveTo>
                  <a:pt x="0" y="0"/>
                </a:moveTo>
                <a:lnTo>
                  <a:pt x="1822388" y="0"/>
                </a:lnTo>
                <a:lnTo>
                  <a:pt x="6468290" y="0"/>
                </a:lnTo>
                <a:lnTo>
                  <a:pt x="7796394" y="0"/>
                </a:lnTo>
                <a:lnTo>
                  <a:pt x="8376834" y="0"/>
                </a:lnTo>
                <a:lnTo>
                  <a:pt x="9704938" y="0"/>
                </a:lnTo>
                <a:lnTo>
                  <a:pt x="9704938" y="2"/>
                </a:lnTo>
                <a:lnTo>
                  <a:pt x="10283456" y="2"/>
                </a:lnTo>
                <a:lnTo>
                  <a:pt x="10863897" y="2"/>
                </a:lnTo>
                <a:lnTo>
                  <a:pt x="12191999" y="2"/>
                </a:lnTo>
                <a:lnTo>
                  <a:pt x="12191999" y="5166360"/>
                </a:lnTo>
                <a:lnTo>
                  <a:pt x="0" y="5166360"/>
                </a:lnTo>
                <a:lnTo>
                  <a:pt x="0" y="2604436"/>
                </a:lnTo>
                <a:lnTo>
                  <a:pt x="862341" y="743371"/>
                </a:lnTo>
                <a:lnTo>
                  <a:pt x="0" y="743371"/>
                </a:lnTo>
                <a:lnTo>
                  <a:pt x="0" y="742508"/>
                </a:lnTo>
                <a:lnTo>
                  <a:pt x="92826" y="742508"/>
                </a:lnTo>
                <a:lnTo>
                  <a:pt x="406486" y="742508"/>
                </a:lnTo>
                <a:lnTo>
                  <a:pt x="406486" y="742507"/>
                </a:lnTo>
                <a:lnTo>
                  <a:pt x="862741" y="742507"/>
                </a:lnTo>
                <a:lnTo>
                  <a:pt x="1206388" y="864"/>
                </a:lnTo>
                <a:lnTo>
                  <a:pt x="748500" y="864"/>
                </a:lnTo>
                <a:lnTo>
                  <a:pt x="0" y="864"/>
                </a:lnTo>
                <a:close/>
              </a:path>
            </a:pathLst>
          </a:custGeom>
          <a:solidFill>
            <a:srgbClr val="A6A6A6">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Freeform: Shape 11">
            <a:extLst>
              <a:ext uri="{FF2B5EF4-FFF2-40B4-BE49-F238E27FC236}">
                <a16:creationId xmlns:a16="http://schemas.microsoft.com/office/drawing/2014/main" id="{479F5F2B-8B58-4140-AE6A-51F6C67B18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1"/>
            <a:ext cx="971654" cy="2096979"/>
          </a:xfrm>
          <a:custGeom>
            <a:avLst/>
            <a:gdLst>
              <a:gd name="connsiteX0" fmla="*/ 0 w 971654"/>
              <a:gd name="connsiteY0" fmla="*/ 0 h 2096979"/>
              <a:gd name="connsiteX1" fmla="*/ 971654 w 971654"/>
              <a:gd name="connsiteY1" fmla="*/ 0 h 2096979"/>
              <a:gd name="connsiteX2" fmla="*/ 0 w 971654"/>
              <a:gd name="connsiteY2" fmla="*/ 2096979 h 2096979"/>
            </a:gdLst>
            <a:ahLst/>
            <a:cxnLst>
              <a:cxn ang="0">
                <a:pos x="connsiteX0" y="connsiteY0"/>
              </a:cxn>
              <a:cxn ang="0">
                <a:pos x="connsiteX1" y="connsiteY1"/>
              </a:cxn>
              <a:cxn ang="0">
                <a:pos x="connsiteX2" y="connsiteY2"/>
              </a:cxn>
            </a:cxnLst>
            <a:rect l="l" t="t" r="r" b="b"/>
            <a:pathLst>
              <a:path w="971654" h="2096979">
                <a:moveTo>
                  <a:pt x="0" y="0"/>
                </a:moveTo>
                <a:lnTo>
                  <a:pt x="971654" y="0"/>
                </a:lnTo>
                <a:lnTo>
                  <a:pt x="0" y="2096979"/>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内容占位符 2">
            <a:extLst>
              <a:ext uri="{FF2B5EF4-FFF2-40B4-BE49-F238E27FC236}">
                <a16:creationId xmlns:a16="http://schemas.microsoft.com/office/drawing/2014/main" id="{50C0F2BF-1E48-4EBA-867F-ADCD7E9300DE}"/>
              </a:ext>
            </a:extLst>
          </p:cNvPr>
          <p:cNvSpPr>
            <a:spLocks noGrp="1"/>
          </p:cNvSpPr>
          <p:nvPr>
            <p:ph idx="1"/>
          </p:nvPr>
        </p:nvSpPr>
        <p:spPr>
          <a:xfrm>
            <a:off x="1653363" y="2176272"/>
            <a:ext cx="9367204" cy="4041648"/>
          </a:xfrm>
        </p:spPr>
        <p:txBody>
          <a:bodyPr anchor="t">
            <a:normAutofit/>
          </a:bodyPr>
          <a:lstStyle/>
          <a:p>
            <a:pPr marL="0" indent="0">
              <a:buNone/>
            </a:pPr>
            <a:r>
              <a:rPr lang="en-US" altLang="zh-CN" sz="2400" dirty="0">
                <a:latin typeface="华文仿宋" panose="02010600040101010101" pitchFamily="2" charset="-122"/>
                <a:ea typeface="华文仿宋" panose="02010600040101010101" pitchFamily="2" charset="-122"/>
              </a:rPr>
              <a:t>2. </a:t>
            </a:r>
            <a:r>
              <a:rPr lang="zh-CN" altLang="en-US" sz="2400" dirty="0">
                <a:latin typeface="华文仿宋" panose="02010600040101010101" pitchFamily="2" charset="-122"/>
                <a:ea typeface="华文仿宋" panose="02010600040101010101" pitchFamily="2" charset="-122"/>
              </a:rPr>
              <a:t>合投模式</a:t>
            </a:r>
          </a:p>
          <a:p>
            <a:pPr marL="0" indent="0" latinLnBrk="1">
              <a:buNone/>
            </a:pPr>
            <a:r>
              <a:rPr lang="zh-CN" altLang="en-US" sz="2400" dirty="0">
                <a:latin typeface="华文仿宋" panose="02010600040101010101" pitchFamily="2" charset="-122"/>
                <a:ea typeface="华文仿宋" panose="02010600040101010101" pitchFamily="2" charset="-122"/>
              </a:rPr>
              <a:t>        这种模式就是国内目前流行的”领投</a:t>
            </a:r>
            <a:r>
              <a:rPr lang="en-US" altLang="zh-CN" sz="2400" dirty="0">
                <a:latin typeface="华文仿宋" panose="02010600040101010101" pitchFamily="2" charset="-122"/>
                <a:ea typeface="华文仿宋" panose="02010600040101010101" pitchFamily="2" charset="-122"/>
              </a:rPr>
              <a:t>+</a:t>
            </a:r>
            <a:r>
              <a:rPr lang="zh-CN" altLang="en-US" sz="2400" dirty="0">
                <a:latin typeface="华文仿宋" panose="02010600040101010101" pitchFamily="2" charset="-122"/>
                <a:ea typeface="华文仿宋" panose="02010600040101010101" pitchFamily="2" charset="-122"/>
              </a:rPr>
              <a:t>跟投”模式，或可称为”</a:t>
            </a:r>
            <a:r>
              <a:rPr lang="en-US" altLang="zh-CN" sz="2400" dirty="0">
                <a:latin typeface="华文仿宋" panose="02010600040101010101" pitchFamily="2" charset="-122"/>
                <a:ea typeface="华文仿宋" panose="02010600040101010101" pitchFamily="2" charset="-122"/>
              </a:rPr>
              <a:t>Syndicates</a:t>
            </a:r>
            <a:r>
              <a:rPr lang="zh-CN" altLang="en-US" sz="2400" dirty="0">
                <a:latin typeface="华文仿宋" panose="02010600040101010101" pitchFamily="2" charset="-122"/>
                <a:ea typeface="华文仿宋" panose="02010600040101010101" pitchFamily="2" charset="-122"/>
              </a:rPr>
              <a:t>模式”，由美国的</a:t>
            </a:r>
            <a:r>
              <a:rPr lang="en-US" altLang="zh-CN" sz="2400" dirty="0" err="1">
                <a:latin typeface="华文仿宋" panose="02010600040101010101" pitchFamily="2" charset="-122"/>
                <a:ea typeface="华文仿宋" panose="02010600040101010101" pitchFamily="2" charset="-122"/>
              </a:rPr>
              <a:t>Angellist</a:t>
            </a:r>
            <a:r>
              <a:rPr lang="zh-CN" altLang="en-US" sz="2400" dirty="0">
                <a:latin typeface="华文仿宋" panose="02010600040101010101" pitchFamily="2" charset="-122"/>
                <a:ea typeface="华文仿宋" panose="02010600040101010101" pitchFamily="2" charset="-122"/>
              </a:rPr>
              <a:t>开创，从此开启了股权众筹平台的</a:t>
            </a:r>
            <a:r>
              <a:rPr lang="en-US" altLang="zh-CN" sz="2400" dirty="0">
                <a:latin typeface="华文仿宋" panose="02010600040101010101" pitchFamily="2" charset="-122"/>
                <a:ea typeface="华文仿宋" panose="02010600040101010101" pitchFamily="2" charset="-122"/>
              </a:rPr>
              <a:t>VC</a:t>
            </a:r>
            <a:r>
              <a:rPr lang="zh-CN" altLang="en-US" sz="2400" dirty="0">
                <a:latin typeface="华文仿宋" panose="02010600040101010101" pitchFamily="2" charset="-122"/>
                <a:ea typeface="华文仿宋" panose="02010600040101010101" pitchFamily="2" charset="-122"/>
              </a:rPr>
              <a:t>模式。</a:t>
            </a:r>
            <a:r>
              <a:rPr lang="en-US" altLang="zh-CN" sz="2400" dirty="0" err="1">
                <a:latin typeface="华文仿宋" panose="02010600040101010101" pitchFamily="2" charset="-122"/>
                <a:ea typeface="华文仿宋" panose="02010600040101010101" pitchFamily="2" charset="-122"/>
              </a:rPr>
              <a:t>Angellist</a:t>
            </a:r>
            <a:r>
              <a:rPr lang="zh-CN" altLang="en-US" sz="2400" dirty="0">
                <a:latin typeface="华文仿宋" panose="02010600040101010101" pitchFamily="2" charset="-122"/>
                <a:ea typeface="华文仿宋" panose="02010600040101010101" pitchFamily="2" charset="-122"/>
              </a:rPr>
              <a:t>推出的</a:t>
            </a:r>
            <a:r>
              <a:rPr lang="en-US" altLang="zh-CN" sz="2400" dirty="0">
                <a:latin typeface="华文仿宋" panose="02010600040101010101" pitchFamily="2" charset="-122"/>
                <a:ea typeface="华文仿宋" panose="02010600040101010101" pitchFamily="2" charset="-122"/>
              </a:rPr>
              <a:t>Syndicates</a:t>
            </a:r>
            <a:r>
              <a:rPr lang="zh-CN" altLang="en-US" sz="2400" dirty="0">
                <a:latin typeface="华文仿宋" panose="02010600040101010101" pitchFamily="2" charset="-122"/>
                <a:ea typeface="华文仿宋" panose="02010600040101010101" pitchFamily="2" charset="-122"/>
              </a:rPr>
              <a:t>功能，允许经过认证的单个天使投资人联合其他众多投资者一起进行投资。一般作为领投人的天使投资人负责挑选和审核项目，并且首先投资融资额的一定比例（</a:t>
            </a:r>
            <a:r>
              <a:rPr lang="en-US" altLang="zh-CN" sz="2400" dirty="0" err="1">
                <a:latin typeface="华文仿宋" panose="02010600040101010101" pitchFamily="2" charset="-122"/>
                <a:ea typeface="华文仿宋" panose="02010600040101010101" pitchFamily="2" charset="-122"/>
              </a:rPr>
              <a:t>Angellist</a:t>
            </a:r>
            <a:r>
              <a:rPr lang="zh-CN" altLang="en-US" sz="2400" dirty="0">
                <a:latin typeface="华文仿宋" panose="02010600040101010101" pitchFamily="2" charset="-122"/>
                <a:ea typeface="华文仿宋" panose="02010600040101010101" pitchFamily="2" charset="-122"/>
              </a:rPr>
              <a:t>规定这一比例不低于</a:t>
            </a:r>
            <a:r>
              <a:rPr lang="en-US" altLang="zh-CN" sz="2400" dirty="0">
                <a:latin typeface="华文仿宋" panose="02010600040101010101" pitchFamily="2" charset="-122"/>
                <a:ea typeface="华文仿宋" panose="02010600040101010101" pitchFamily="2" charset="-122"/>
              </a:rPr>
              <a:t>10%</a:t>
            </a:r>
            <a:r>
              <a:rPr lang="zh-CN" altLang="en-US" sz="2400" dirty="0">
                <a:latin typeface="华文仿宋" panose="02010600040101010101" pitchFamily="2" charset="-122"/>
                <a:ea typeface="华文仿宋" panose="02010600040101010101" pitchFamily="2" charset="-122"/>
              </a:rPr>
              <a:t>），其余部分由联合投资人抱团合投。同时在融资完成后，也是由领投人负责将投资人的资金投资到融资公司并进行后续的监督和管理。当然，作为领投人，会获得一定的报酬，一般是投资收益的</a:t>
            </a:r>
            <a:r>
              <a:rPr lang="en-US" altLang="zh-CN" sz="2400" dirty="0">
                <a:latin typeface="华文仿宋" panose="02010600040101010101" pitchFamily="2" charset="-122"/>
                <a:ea typeface="华文仿宋" panose="02010600040101010101" pitchFamily="2" charset="-122"/>
              </a:rPr>
              <a:t>20%</a:t>
            </a:r>
            <a:r>
              <a:rPr lang="zh-CN" altLang="en-US" sz="2400" dirty="0">
                <a:latin typeface="华文仿宋" panose="02010600040101010101" pitchFamily="2" charset="-122"/>
                <a:ea typeface="华文仿宋" panose="02010600040101010101" pitchFamily="2" charset="-122"/>
              </a:rPr>
              <a:t>，作为平台方的</a:t>
            </a:r>
            <a:r>
              <a:rPr lang="en-US" altLang="zh-CN" sz="2400" dirty="0" err="1">
                <a:latin typeface="华文仿宋" panose="02010600040101010101" pitchFamily="2" charset="-122"/>
                <a:ea typeface="华文仿宋" panose="02010600040101010101" pitchFamily="2" charset="-122"/>
              </a:rPr>
              <a:t>Angellist</a:t>
            </a:r>
            <a:r>
              <a:rPr lang="zh-CN" altLang="en-US" sz="2400" dirty="0">
                <a:latin typeface="华文仿宋" panose="02010600040101010101" pitchFamily="2" charset="-122"/>
                <a:ea typeface="华文仿宋" panose="02010600040101010101" pitchFamily="2" charset="-122"/>
              </a:rPr>
              <a:t>也会抽取一定比例的投资收益作为报酬。</a:t>
            </a:r>
          </a:p>
          <a:p>
            <a:pPr marL="0" indent="0">
              <a:buNone/>
            </a:pPr>
            <a:endParaRPr lang="zh-CN" altLang="en-US" sz="2400" dirty="0"/>
          </a:p>
        </p:txBody>
      </p:sp>
    </p:spTree>
    <p:extLst>
      <p:ext uri="{BB962C8B-B14F-4D97-AF65-F5344CB8AC3E}">
        <p14:creationId xmlns:p14="http://schemas.microsoft.com/office/powerpoint/2010/main" val="12065481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28BF3E3-396B-4ED9-BBC3-67E9A6D6CC96}"/>
              </a:ext>
            </a:extLst>
          </p:cNvPr>
          <p:cNvSpPr>
            <a:spLocks noGrp="1"/>
          </p:cNvSpPr>
          <p:nvPr>
            <p:ph type="title"/>
          </p:nvPr>
        </p:nvSpPr>
        <p:spPr>
          <a:xfrm>
            <a:off x="1653363" y="365760"/>
            <a:ext cx="9367203" cy="1188720"/>
          </a:xfrm>
        </p:spPr>
        <p:txBody>
          <a:bodyPr>
            <a:normAutofit/>
          </a:bodyPr>
          <a:lstStyle/>
          <a:p>
            <a:r>
              <a:rPr lang="en-US" altLang="zh-CN" dirty="0">
                <a:latin typeface="华文仿宋" panose="02010600040101010101" pitchFamily="2" charset="-122"/>
                <a:ea typeface="华文仿宋" panose="02010600040101010101" pitchFamily="2" charset="-122"/>
              </a:rPr>
              <a:t>(6)</a:t>
            </a:r>
            <a:r>
              <a:rPr lang="zh-CN" altLang="en-US" dirty="0">
                <a:latin typeface="华文仿宋" panose="02010600040101010101" pitchFamily="2" charset="-122"/>
                <a:ea typeface="华文仿宋" panose="02010600040101010101" pitchFamily="2" charset="-122"/>
              </a:rPr>
              <a:t>合投模式下持股方式</a:t>
            </a:r>
            <a:endParaRPr lang="zh-CN" altLang="en-US" dirty="0"/>
          </a:p>
        </p:txBody>
      </p:sp>
      <p:sp>
        <p:nvSpPr>
          <p:cNvPr id="8" name="Freeform: Shape 7">
            <a:extLst>
              <a:ext uri="{FF2B5EF4-FFF2-40B4-BE49-F238E27FC236}">
                <a16:creationId xmlns:a16="http://schemas.microsoft.com/office/drawing/2014/main" id="{7CB4857B-ED7C-444D-9F04-2F885114A1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764099" cy="1558212"/>
          </a:xfrm>
          <a:custGeom>
            <a:avLst/>
            <a:gdLst>
              <a:gd name="connsiteX0" fmla="*/ 0 w 1764099"/>
              <a:gd name="connsiteY0" fmla="*/ 0 h 1558212"/>
              <a:gd name="connsiteX1" fmla="*/ 1764099 w 1764099"/>
              <a:gd name="connsiteY1" fmla="*/ 0 h 1558212"/>
              <a:gd name="connsiteX2" fmla="*/ 1042087 w 1764099"/>
              <a:gd name="connsiteY2" fmla="*/ 1558212 h 1558212"/>
              <a:gd name="connsiteX3" fmla="*/ 0 w 1764099"/>
              <a:gd name="connsiteY3" fmla="*/ 1558212 h 1558212"/>
            </a:gdLst>
            <a:ahLst/>
            <a:cxnLst>
              <a:cxn ang="0">
                <a:pos x="connsiteX0" y="connsiteY0"/>
              </a:cxn>
              <a:cxn ang="0">
                <a:pos x="connsiteX1" y="connsiteY1"/>
              </a:cxn>
              <a:cxn ang="0">
                <a:pos x="connsiteX2" y="connsiteY2"/>
              </a:cxn>
              <a:cxn ang="0">
                <a:pos x="connsiteX3" y="connsiteY3"/>
              </a:cxn>
            </a:cxnLst>
            <a:rect l="l" t="t" r="r" b="b"/>
            <a:pathLst>
              <a:path w="1764099" h="1558212">
                <a:moveTo>
                  <a:pt x="0" y="0"/>
                </a:moveTo>
                <a:lnTo>
                  <a:pt x="1764099" y="0"/>
                </a:lnTo>
                <a:lnTo>
                  <a:pt x="1042087" y="1558212"/>
                </a:lnTo>
                <a:lnTo>
                  <a:pt x="0" y="155821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 name="Freeform: Shape 9">
            <a:extLst>
              <a:ext uri="{FF2B5EF4-FFF2-40B4-BE49-F238E27FC236}">
                <a16:creationId xmlns:a16="http://schemas.microsoft.com/office/drawing/2014/main" id="{D18046FB-44EA-4FD8-A585-EA09A319B2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691640"/>
            <a:ext cx="12191999" cy="5166360"/>
          </a:xfrm>
          <a:custGeom>
            <a:avLst/>
            <a:gdLst>
              <a:gd name="connsiteX0" fmla="*/ 0 w 12191999"/>
              <a:gd name="connsiteY0" fmla="*/ 0 h 5166360"/>
              <a:gd name="connsiteX1" fmla="*/ 1822388 w 12191999"/>
              <a:gd name="connsiteY1" fmla="*/ 0 h 5166360"/>
              <a:gd name="connsiteX2" fmla="*/ 6468290 w 12191999"/>
              <a:gd name="connsiteY2" fmla="*/ 0 h 5166360"/>
              <a:gd name="connsiteX3" fmla="*/ 7796394 w 12191999"/>
              <a:gd name="connsiteY3" fmla="*/ 0 h 5166360"/>
              <a:gd name="connsiteX4" fmla="*/ 8376834 w 12191999"/>
              <a:gd name="connsiteY4" fmla="*/ 0 h 5166360"/>
              <a:gd name="connsiteX5" fmla="*/ 9704938 w 12191999"/>
              <a:gd name="connsiteY5" fmla="*/ 0 h 5166360"/>
              <a:gd name="connsiteX6" fmla="*/ 9704938 w 12191999"/>
              <a:gd name="connsiteY6" fmla="*/ 2 h 5166360"/>
              <a:gd name="connsiteX7" fmla="*/ 10283456 w 12191999"/>
              <a:gd name="connsiteY7" fmla="*/ 2 h 5166360"/>
              <a:gd name="connsiteX8" fmla="*/ 10863897 w 12191999"/>
              <a:gd name="connsiteY8" fmla="*/ 2 h 5166360"/>
              <a:gd name="connsiteX9" fmla="*/ 12191999 w 12191999"/>
              <a:gd name="connsiteY9" fmla="*/ 2 h 5166360"/>
              <a:gd name="connsiteX10" fmla="*/ 12191999 w 12191999"/>
              <a:gd name="connsiteY10" fmla="*/ 5166360 h 5166360"/>
              <a:gd name="connsiteX11" fmla="*/ 0 w 12191999"/>
              <a:gd name="connsiteY11" fmla="*/ 5166360 h 5166360"/>
              <a:gd name="connsiteX12" fmla="*/ 0 w 12191999"/>
              <a:gd name="connsiteY12" fmla="*/ 2604436 h 5166360"/>
              <a:gd name="connsiteX13" fmla="*/ 862341 w 12191999"/>
              <a:gd name="connsiteY13" fmla="*/ 743371 h 5166360"/>
              <a:gd name="connsiteX14" fmla="*/ 0 w 12191999"/>
              <a:gd name="connsiteY14" fmla="*/ 743371 h 5166360"/>
              <a:gd name="connsiteX15" fmla="*/ 0 w 12191999"/>
              <a:gd name="connsiteY15" fmla="*/ 742508 h 5166360"/>
              <a:gd name="connsiteX16" fmla="*/ 92826 w 12191999"/>
              <a:gd name="connsiteY16" fmla="*/ 742508 h 5166360"/>
              <a:gd name="connsiteX17" fmla="*/ 406486 w 12191999"/>
              <a:gd name="connsiteY17" fmla="*/ 742508 h 5166360"/>
              <a:gd name="connsiteX18" fmla="*/ 406486 w 12191999"/>
              <a:gd name="connsiteY18" fmla="*/ 742507 h 5166360"/>
              <a:gd name="connsiteX19" fmla="*/ 862741 w 12191999"/>
              <a:gd name="connsiteY19" fmla="*/ 742507 h 5166360"/>
              <a:gd name="connsiteX20" fmla="*/ 1206388 w 12191999"/>
              <a:gd name="connsiteY20" fmla="*/ 864 h 5166360"/>
              <a:gd name="connsiteX21" fmla="*/ 748500 w 12191999"/>
              <a:gd name="connsiteY21" fmla="*/ 864 h 5166360"/>
              <a:gd name="connsiteX22" fmla="*/ 0 w 12191999"/>
              <a:gd name="connsiteY22" fmla="*/ 864 h 516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1999" h="5166360">
                <a:moveTo>
                  <a:pt x="0" y="0"/>
                </a:moveTo>
                <a:lnTo>
                  <a:pt x="1822388" y="0"/>
                </a:lnTo>
                <a:lnTo>
                  <a:pt x="6468290" y="0"/>
                </a:lnTo>
                <a:lnTo>
                  <a:pt x="7796394" y="0"/>
                </a:lnTo>
                <a:lnTo>
                  <a:pt x="8376834" y="0"/>
                </a:lnTo>
                <a:lnTo>
                  <a:pt x="9704938" y="0"/>
                </a:lnTo>
                <a:lnTo>
                  <a:pt x="9704938" y="2"/>
                </a:lnTo>
                <a:lnTo>
                  <a:pt x="10283456" y="2"/>
                </a:lnTo>
                <a:lnTo>
                  <a:pt x="10863897" y="2"/>
                </a:lnTo>
                <a:lnTo>
                  <a:pt x="12191999" y="2"/>
                </a:lnTo>
                <a:lnTo>
                  <a:pt x="12191999" y="5166360"/>
                </a:lnTo>
                <a:lnTo>
                  <a:pt x="0" y="5166360"/>
                </a:lnTo>
                <a:lnTo>
                  <a:pt x="0" y="2604436"/>
                </a:lnTo>
                <a:lnTo>
                  <a:pt x="862341" y="743371"/>
                </a:lnTo>
                <a:lnTo>
                  <a:pt x="0" y="743371"/>
                </a:lnTo>
                <a:lnTo>
                  <a:pt x="0" y="742508"/>
                </a:lnTo>
                <a:lnTo>
                  <a:pt x="92826" y="742508"/>
                </a:lnTo>
                <a:lnTo>
                  <a:pt x="406486" y="742508"/>
                </a:lnTo>
                <a:lnTo>
                  <a:pt x="406486" y="742507"/>
                </a:lnTo>
                <a:lnTo>
                  <a:pt x="862741" y="742507"/>
                </a:lnTo>
                <a:lnTo>
                  <a:pt x="1206388" y="864"/>
                </a:lnTo>
                <a:lnTo>
                  <a:pt x="748500" y="864"/>
                </a:lnTo>
                <a:lnTo>
                  <a:pt x="0" y="864"/>
                </a:lnTo>
                <a:close/>
              </a:path>
            </a:pathLst>
          </a:custGeom>
          <a:solidFill>
            <a:srgbClr val="A6A6A6">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Freeform: Shape 11">
            <a:extLst>
              <a:ext uri="{FF2B5EF4-FFF2-40B4-BE49-F238E27FC236}">
                <a16:creationId xmlns:a16="http://schemas.microsoft.com/office/drawing/2014/main" id="{479F5F2B-8B58-4140-AE6A-51F6C67B18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1"/>
            <a:ext cx="971654" cy="2096979"/>
          </a:xfrm>
          <a:custGeom>
            <a:avLst/>
            <a:gdLst>
              <a:gd name="connsiteX0" fmla="*/ 0 w 971654"/>
              <a:gd name="connsiteY0" fmla="*/ 0 h 2096979"/>
              <a:gd name="connsiteX1" fmla="*/ 971654 w 971654"/>
              <a:gd name="connsiteY1" fmla="*/ 0 h 2096979"/>
              <a:gd name="connsiteX2" fmla="*/ 0 w 971654"/>
              <a:gd name="connsiteY2" fmla="*/ 2096979 h 2096979"/>
            </a:gdLst>
            <a:ahLst/>
            <a:cxnLst>
              <a:cxn ang="0">
                <a:pos x="connsiteX0" y="connsiteY0"/>
              </a:cxn>
              <a:cxn ang="0">
                <a:pos x="connsiteX1" y="connsiteY1"/>
              </a:cxn>
              <a:cxn ang="0">
                <a:pos x="connsiteX2" y="connsiteY2"/>
              </a:cxn>
            </a:cxnLst>
            <a:rect l="l" t="t" r="r" b="b"/>
            <a:pathLst>
              <a:path w="971654" h="2096979">
                <a:moveTo>
                  <a:pt x="0" y="0"/>
                </a:moveTo>
                <a:lnTo>
                  <a:pt x="971654" y="0"/>
                </a:lnTo>
                <a:lnTo>
                  <a:pt x="0" y="2096979"/>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内容占位符 2">
            <a:extLst>
              <a:ext uri="{FF2B5EF4-FFF2-40B4-BE49-F238E27FC236}">
                <a16:creationId xmlns:a16="http://schemas.microsoft.com/office/drawing/2014/main" id="{E4A51D8D-E11C-440A-AD2D-5EC19A28C889}"/>
              </a:ext>
            </a:extLst>
          </p:cNvPr>
          <p:cNvSpPr>
            <a:spLocks noGrp="1"/>
          </p:cNvSpPr>
          <p:nvPr>
            <p:ph idx="1"/>
          </p:nvPr>
        </p:nvSpPr>
        <p:spPr>
          <a:xfrm>
            <a:off x="1653363" y="2176272"/>
            <a:ext cx="9367204" cy="4041648"/>
          </a:xfrm>
        </p:spPr>
        <p:txBody>
          <a:bodyPr anchor="t">
            <a:normAutofit/>
          </a:bodyPr>
          <a:lstStyle/>
          <a:p>
            <a:pPr marL="0" indent="0">
              <a:buNone/>
            </a:pPr>
            <a:r>
              <a:rPr lang="en-US" altLang="zh-CN" sz="2400" b="1">
                <a:latin typeface="仿宋" panose="02010609060101010101" pitchFamily="49" charset="-122"/>
                <a:ea typeface="仿宋" panose="02010609060101010101" pitchFamily="49" charset="-122"/>
              </a:rPr>
              <a:t>(1)</a:t>
            </a:r>
            <a:r>
              <a:rPr lang="zh-CN" altLang="en-US" sz="2400" b="1">
                <a:latin typeface="仿宋" panose="02010609060101010101" pitchFamily="49" charset="-122"/>
                <a:ea typeface="仿宋" panose="02010609060101010101" pitchFamily="49" charset="-122"/>
              </a:rPr>
              <a:t>委托持股，或者说是代持股。</a:t>
            </a:r>
            <a:r>
              <a:rPr lang="zh-CN" altLang="en-US" sz="2400">
                <a:latin typeface="仿宋" panose="02010609060101010101" pitchFamily="49" charset="-122"/>
                <a:ea typeface="仿宋" panose="02010609060101010101" pitchFamily="49" charset="-122"/>
              </a:rPr>
              <a:t>一个实名股东分别与几个乃至几十个隐名的众筹股东签订代持股协议，代表众筹股东持有众筹公司股份。最高人民法院颁布的公司法司法解释已经认可了委托持股的合法性。在这种模式下，众筹股东并不亲自持有股份，而是由某一个实名股东持有，并且在工商登记里只体现出该实名股东的身份。</a:t>
            </a:r>
          </a:p>
          <a:p>
            <a:pPr marL="0" indent="0">
              <a:buNone/>
            </a:pPr>
            <a:r>
              <a:rPr lang="en-US" altLang="zh-CN" sz="2400" b="1">
                <a:latin typeface="仿宋" panose="02010609060101010101" pitchFamily="49" charset="-122"/>
                <a:ea typeface="仿宋" panose="02010609060101010101" pitchFamily="49" charset="-122"/>
              </a:rPr>
              <a:t>(2)</a:t>
            </a:r>
            <a:r>
              <a:rPr lang="zh-CN" altLang="en-US" sz="2400" b="1">
                <a:latin typeface="仿宋" panose="02010609060101010101" pitchFamily="49" charset="-122"/>
                <a:ea typeface="仿宋" panose="02010609060101010101" pitchFamily="49" charset="-122"/>
              </a:rPr>
              <a:t>成立有限合伙企业。</a:t>
            </a:r>
            <a:r>
              <a:rPr lang="zh-CN" altLang="en-US" sz="2400">
                <a:latin typeface="仿宋" panose="02010609060101010101" pitchFamily="49" charset="-122"/>
                <a:ea typeface="仿宋" panose="02010609060101010101" pitchFamily="49" charset="-122"/>
              </a:rPr>
              <a:t>先设立一个有限合伙企业，跟投人作为有限合伙人，领投人作为普通合伙人。按照合伙企业法，通常有限合伙人不参与管理，由普通合伙人负责管理。这样，众筹发起人就可以其普通合伙人的身份，管理和控制持股平台，进而控制持股平台在众筹公司的股份，也就实际上控制了众筹股东的投资及股份。</a:t>
            </a:r>
          </a:p>
        </p:txBody>
      </p:sp>
    </p:spTree>
    <p:extLst>
      <p:ext uri="{BB962C8B-B14F-4D97-AF65-F5344CB8AC3E}">
        <p14:creationId xmlns:p14="http://schemas.microsoft.com/office/powerpoint/2010/main" val="251598212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AE5828A-B804-4918-A008-E10A3FB3B111}"/>
              </a:ext>
            </a:extLst>
          </p:cNvPr>
          <p:cNvSpPr>
            <a:spLocks noGrp="1"/>
          </p:cNvSpPr>
          <p:nvPr>
            <p:ph type="title"/>
          </p:nvPr>
        </p:nvSpPr>
        <p:spPr>
          <a:xfrm>
            <a:off x="1653363" y="365760"/>
            <a:ext cx="9367203" cy="1188720"/>
          </a:xfrm>
        </p:spPr>
        <p:txBody>
          <a:bodyPr>
            <a:normAutofit/>
          </a:bodyPr>
          <a:lstStyle/>
          <a:p>
            <a:r>
              <a:rPr lang="en-US" altLang="zh-CN" sz="3700">
                <a:latin typeface="宋体" panose="02010600030101010101" pitchFamily="2" charset="-122"/>
                <a:ea typeface="宋体" panose="02010600030101010101" pitchFamily="2" charset="-122"/>
              </a:rPr>
              <a:t>(7)</a:t>
            </a:r>
            <a:r>
              <a:rPr lang="zh-CN" altLang="en-US" sz="3700">
                <a:latin typeface="宋体" panose="02010600030101010101" pitchFamily="2" charset="-122"/>
                <a:ea typeface="宋体" panose="02010600030101010101" pitchFamily="2" charset="-122"/>
              </a:rPr>
              <a:t>投资者退出机制</a:t>
            </a:r>
            <a:br>
              <a:rPr lang="zh-CN" altLang="en-US" sz="3700">
                <a:latin typeface="inherit"/>
              </a:rPr>
            </a:br>
            <a:endParaRPr lang="zh-CN" altLang="en-US" sz="3700"/>
          </a:p>
        </p:txBody>
      </p:sp>
      <p:sp>
        <p:nvSpPr>
          <p:cNvPr id="19" name="Freeform: Shape 18">
            <a:extLst>
              <a:ext uri="{FF2B5EF4-FFF2-40B4-BE49-F238E27FC236}">
                <a16:creationId xmlns:a16="http://schemas.microsoft.com/office/drawing/2014/main" id="{7CB4857B-ED7C-444D-9F04-2F885114A1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764099" cy="1558212"/>
          </a:xfrm>
          <a:custGeom>
            <a:avLst/>
            <a:gdLst>
              <a:gd name="connsiteX0" fmla="*/ 0 w 1764099"/>
              <a:gd name="connsiteY0" fmla="*/ 0 h 1558212"/>
              <a:gd name="connsiteX1" fmla="*/ 1764099 w 1764099"/>
              <a:gd name="connsiteY1" fmla="*/ 0 h 1558212"/>
              <a:gd name="connsiteX2" fmla="*/ 1042087 w 1764099"/>
              <a:gd name="connsiteY2" fmla="*/ 1558212 h 1558212"/>
              <a:gd name="connsiteX3" fmla="*/ 0 w 1764099"/>
              <a:gd name="connsiteY3" fmla="*/ 1558212 h 1558212"/>
            </a:gdLst>
            <a:ahLst/>
            <a:cxnLst>
              <a:cxn ang="0">
                <a:pos x="connsiteX0" y="connsiteY0"/>
              </a:cxn>
              <a:cxn ang="0">
                <a:pos x="connsiteX1" y="connsiteY1"/>
              </a:cxn>
              <a:cxn ang="0">
                <a:pos x="connsiteX2" y="connsiteY2"/>
              </a:cxn>
              <a:cxn ang="0">
                <a:pos x="connsiteX3" y="connsiteY3"/>
              </a:cxn>
            </a:cxnLst>
            <a:rect l="l" t="t" r="r" b="b"/>
            <a:pathLst>
              <a:path w="1764099" h="1558212">
                <a:moveTo>
                  <a:pt x="0" y="0"/>
                </a:moveTo>
                <a:lnTo>
                  <a:pt x="1764099" y="0"/>
                </a:lnTo>
                <a:lnTo>
                  <a:pt x="1042087" y="1558212"/>
                </a:lnTo>
                <a:lnTo>
                  <a:pt x="0" y="155821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Freeform: Shape 20">
            <a:extLst>
              <a:ext uri="{FF2B5EF4-FFF2-40B4-BE49-F238E27FC236}">
                <a16:creationId xmlns:a16="http://schemas.microsoft.com/office/drawing/2014/main" id="{D18046FB-44EA-4FD8-A585-EA09A319B2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691640"/>
            <a:ext cx="12191999" cy="5166360"/>
          </a:xfrm>
          <a:custGeom>
            <a:avLst/>
            <a:gdLst>
              <a:gd name="connsiteX0" fmla="*/ 0 w 12191999"/>
              <a:gd name="connsiteY0" fmla="*/ 0 h 5166360"/>
              <a:gd name="connsiteX1" fmla="*/ 1822388 w 12191999"/>
              <a:gd name="connsiteY1" fmla="*/ 0 h 5166360"/>
              <a:gd name="connsiteX2" fmla="*/ 6468290 w 12191999"/>
              <a:gd name="connsiteY2" fmla="*/ 0 h 5166360"/>
              <a:gd name="connsiteX3" fmla="*/ 7796394 w 12191999"/>
              <a:gd name="connsiteY3" fmla="*/ 0 h 5166360"/>
              <a:gd name="connsiteX4" fmla="*/ 8376834 w 12191999"/>
              <a:gd name="connsiteY4" fmla="*/ 0 h 5166360"/>
              <a:gd name="connsiteX5" fmla="*/ 9704938 w 12191999"/>
              <a:gd name="connsiteY5" fmla="*/ 0 h 5166360"/>
              <a:gd name="connsiteX6" fmla="*/ 9704938 w 12191999"/>
              <a:gd name="connsiteY6" fmla="*/ 2 h 5166360"/>
              <a:gd name="connsiteX7" fmla="*/ 10283456 w 12191999"/>
              <a:gd name="connsiteY7" fmla="*/ 2 h 5166360"/>
              <a:gd name="connsiteX8" fmla="*/ 10863897 w 12191999"/>
              <a:gd name="connsiteY8" fmla="*/ 2 h 5166360"/>
              <a:gd name="connsiteX9" fmla="*/ 12191999 w 12191999"/>
              <a:gd name="connsiteY9" fmla="*/ 2 h 5166360"/>
              <a:gd name="connsiteX10" fmla="*/ 12191999 w 12191999"/>
              <a:gd name="connsiteY10" fmla="*/ 5166360 h 5166360"/>
              <a:gd name="connsiteX11" fmla="*/ 0 w 12191999"/>
              <a:gd name="connsiteY11" fmla="*/ 5166360 h 5166360"/>
              <a:gd name="connsiteX12" fmla="*/ 0 w 12191999"/>
              <a:gd name="connsiteY12" fmla="*/ 2604436 h 5166360"/>
              <a:gd name="connsiteX13" fmla="*/ 862341 w 12191999"/>
              <a:gd name="connsiteY13" fmla="*/ 743371 h 5166360"/>
              <a:gd name="connsiteX14" fmla="*/ 0 w 12191999"/>
              <a:gd name="connsiteY14" fmla="*/ 743371 h 5166360"/>
              <a:gd name="connsiteX15" fmla="*/ 0 w 12191999"/>
              <a:gd name="connsiteY15" fmla="*/ 742508 h 5166360"/>
              <a:gd name="connsiteX16" fmla="*/ 92826 w 12191999"/>
              <a:gd name="connsiteY16" fmla="*/ 742508 h 5166360"/>
              <a:gd name="connsiteX17" fmla="*/ 406486 w 12191999"/>
              <a:gd name="connsiteY17" fmla="*/ 742508 h 5166360"/>
              <a:gd name="connsiteX18" fmla="*/ 406486 w 12191999"/>
              <a:gd name="connsiteY18" fmla="*/ 742507 h 5166360"/>
              <a:gd name="connsiteX19" fmla="*/ 862741 w 12191999"/>
              <a:gd name="connsiteY19" fmla="*/ 742507 h 5166360"/>
              <a:gd name="connsiteX20" fmla="*/ 1206388 w 12191999"/>
              <a:gd name="connsiteY20" fmla="*/ 864 h 5166360"/>
              <a:gd name="connsiteX21" fmla="*/ 748500 w 12191999"/>
              <a:gd name="connsiteY21" fmla="*/ 864 h 5166360"/>
              <a:gd name="connsiteX22" fmla="*/ 0 w 12191999"/>
              <a:gd name="connsiteY22" fmla="*/ 864 h 516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1999" h="5166360">
                <a:moveTo>
                  <a:pt x="0" y="0"/>
                </a:moveTo>
                <a:lnTo>
                  <a:pt x="1822388" y="0"/>
                </a:lnTo>
                <a:lnTo>
                  <a:pt x="6468290" y="0"/>
                </a:lnTo>
                <a:lnTo>
                  <a:pt x="7796394" y="0"/>
                </a:lnTo>
                <a:lnTo>
                  <a:pt x="8376834" y="0"/>
                </a:lnTo>
                <a:lnTo>
                  <a:pt x="9704938" y="0"/>
                </a:lnTo>
                <a:lnTo>
                  <a:pt x="9704938" y="2"/>
                </a:lnTo>
                <a:lnTo>
                  <a:pt x="10283456" y="2"/>
                </a:lnTo>
                <a:lnTo>
                  <a:pt x="10863897" y="2"/>
                </a:lnTo>
                <a:lnTo>
                  <a:pt x="12191999" y="2"/>
                </a:lnTo>
                <a:lnTo>
                  <a:pt x="12191999" y="5166360"/>
                </a:lnTo>
                <a:lnTo>
                  <a:pt x="0" y="5166360"/>
                </a:lnTo>
                <a:lnTo>
                  <a:pt x="0" y="2604436"/>
                </a:lnTo>
                <a:lnTo>
                  <a:pt x="862341" y="743371"/>
                </a:lnTo>
                <a:lnTo>
                  <a:pt x="0" y="743371"/>
                </a:lnTo>
                <a:lnTo>
                  <a:pt x="0" y="742508"/>
                </a:lnTo>
                <a:lnTo>
                  <a:pt x="92826" y="742508"/>
                </a:lnTo>
                <a:lnTo>
                  <a:pt x="406486" y="742508"/>
                </a:lnTo>
                <a:lnTo>
                  <a:pt x="406486" y="742507"/>
                </a:lnTo>
                <a:lnTo>
                  <a:pt x="862741" y="742507"/>
                </a:lnTo>
                <a:lnTo>
                  <a:pt x="1206388" y="864"/>
                </a:lnTo>
                <a:lnTo>
                  <a:pt x="748500" y="864"/>
                </a:lnTo>
                <a:lnTo>
                  <a:pt x="0" y="864"/>
                </a:lnTo>
                <a:close/>
              </a:path>
            </a:pathLst>
          </a:custGeom>
          <a:solidFill>
            <a:srgbClr val="A6A6A6">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3" name="Freeform: Shape 22">
            <a:extLst>
              <a:ext uri="{FF2B5EF4-FFF2-40B4-BE49-F238E27FC236}">
                <a16:creationId xmlns:a16="http://schemas.microsoft.com/office/drawing/2014/main" id="{479F5F2B-8B58-4140-AE6A-51F6C67B18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1"/>
            <a:ext cx="971654" cy="2096979"/>
          </a:xfrm>
          <a:custGeom>
            <a:avLst/>
            <a:gdLst>
              <a:gd name="connsiteX0" fmla="*/ 0 w 971654"/>
              <a:gd name="connsiteY0" fmla="*/ 0 h 2096979"/>
              <a:gd name="connsiteX1" fmla="*/ 971654 w 971654"/>
              <a:gd name="connsiteY1" fmla="*/ 0 h 2096979"/>
              <a:gd name="connsiteX2" fmla="*/ 0 w 971654"/>
              <a:gd name="connsiteY2" fmla="*/ 2096979 h 2096979"/>
            </a:gdLst>
            <a:ahLst/>
            <a:cxnLst>
              <a:cxn ang="0">
                <a:pos x="connsiteX0" y="connsiteY0"/>
              </a:cxn>
              <a:cxn ang="0">
                <a:pos x="connsiteX1" y="connsiteY1"/>
              </a:cxn>
              <a:cxn ang="0">
                <a:pos x="connsiteX2" y="connsiteY2"/>
              </a:cxn>
            </a:cxnLst>
            <a:rect l="l" t="t" r="r" b="b"/>
            <a:pathLst>
              <a:path w="971654" h="2096979">
                <a:moveTo>
                  <a:pt x="0" y="0"/>
                </a:moveTo>
                <a:lnTo>
                  <a:pt x="971654" y="0"/>
                </a:lnTo>
                <a:lnTo>
                  <a:pt x="0" y="2096979"/>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内容占位符 2">
            <a:extLst>
              <a:ext uri="{FF2B5EF4-FFF2-40B4-BE49-F238E27FC236}">
                <a16:creationId xmlns:a16="http://schemas.microsoft.com/office/drawing/2014/main" id="{592FE305-66A9-4F95-8D9F-8348C3DCB6D2}"/>
              </a:ext>
            </a:extLst>
          </p:cNvPr>
          <p:cNvSpPr>
            <a:spLocks noGrp="1"/>
          </p:cNvSpPr>
          <p:nvPr>
            <p:ph idx="1"/>
          </p:nvPr>
        </p:nvSpPr>
        <p:spPr>
          <a:xfrm>
            <a:off x="1653363" y="2176272"/>
            <a:ext cx="9367204" cy="4041648"/>
          </a:xfrm>
        </p:spPr>
        <p:txBody>
          <a:bodyPr anchor="t">
            <a:normAutofit/>
          </a:bodyPr>
          <a:lstStyle/>
          <a:p>
            <a:pPr marL="0" indent="0">
              <a:buNone/>
            </a:pPr>
            <a:r>
              <a:rPr lang="zh-CN" altLang="en-US" sz="2400" dirty="0">
                <a:latin typeface="宋体" panose="02010600030101010101" pitchFamily="2" charset="-122"/>
                <a:ea typeface="宋体" panose="02010600030101010101" pitchFamily="2" charset="-122"/>
              </a:rPr>
              <a:t>    传统上，对于私募股权来讲，退出机制主要有四种：</a:t>
            </a:r>
            <a:endParaRPr lang="en-US" altLang="zh-CN" sz="2400" dirty="0">
              <a:latin typeface="宋体" panose="02010600030101010101" pitchFamily="2" charset="-122"/>
              <a:ea typeface="宋体" panose="02010600030101010101" pitchFamily="2" charset="-122"/>
            </a:endParaRPr>
          </a:p>
          <a:p>
            <a:pPr marL="0" indent="0">
              <a:buNone/>
            </a:pPr>
            <a:r>
              <a:rPr lang="zh-CN" altLang="en-US" sz="2400" dirty="0">
                <a:latin typeface="宋体" panose="02010600030101010101" pitchFamily="2" charset="-122"/>
                <a:ea typeface="宋体" panose="02010600030101010101" pitchFamily="2" charset="-122"/>
              </a:rPr>
              <a:t>    一是并购和</a:t>
            </a:r>
            <a:r>
              <a:rPr lang="en-US" altLang="zh-CN" sz="2400" dirty="0">
                <a:latin typeface="Times New Roman" panose="02020603050405020304" pitchFamily="18" charset="0"/>
                <a:cs typeface="Times New Roman" panose="02020603050405020304" pitchFamily="18" charset="0"/>
              </a:rPr>
              <a:t>IPO</a:t>
            </a:r>
            <a:r>
              <a:rPr lang="zh-CN" altLang="en-US" sz="2400" dirty="0">
                <a:latin typeface="宋体" panose="02010600030101010101" pitchFamily="2" charset="-122"/>
                <a:ea typeface="宋体" panose="02010600030101010101" pitchFamily="2" charset="-122"/>
              </a:rPr>
              <a:t>，这是主要方式；</a:t>
            </a:r>
            <a:endParaRPr lang="en-US" altLang="zh-CN" sz="2400" dirty="0">
              <a:latin typeface="宋体" panose="02010600030101010101" pitchFamily="2" charset="-122"/>
              <a:ea typeface="宋体" panose="02010600030101010101" pitchFamily="2" charset="-122"/>
            </a:endParaRPr>
          </a:p>
          <a:p>
            <a:pPr marL="0" indent="0">
              <a:buNone/>
            </a:pPr>
            <a:r>
              <a:rPr lang="zh-CN" altLang="en-US" sz="2400" dirty="0">
                <a:latin typeface="宋体" panose="02010600030101010101" pitchFamily="2" charset="-122"/>
                <a:ea typeface="宋体" panose="02010600030101010101" pitchFamily="2" charset="-122"/>
              </a:rPr>
              <a:t>    二是股权回购，但</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公司法</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和</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证券法</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对股份回购做出了严格限制；</a:t>
            </a:r>
            <a:endParaRPr lang="en-US" altLang="zh-CN" sz="2400" dirty="0">
              <a:latin typeface="宋体" panose="02010600030101010101" pitchFamily="2" charset="-122"/>
              <a:ea typeface="宋体" panose="02010600030101010101" pitchFamily="2" charset="-122"/>
            </a:endParaRPr>
          </a:p>
          <a:p>
            <a:pPr marL="0" indent="0">
              <a:buNone/>
            </a:pPr>
            <a:r>
              <a:rPr lang="zh-CN" altLang="en-US" sz="2400" dirty="0">
                <a:latin typeface="宋体" panose="02010600030101010101" pitchFamily="2" charset="-122"/>
                <a:ea typeface="宋体" panose="02010600030101010101" pitchFamily="2" charset="-122"/>
              </a:rPr>
              <a:t>    三是股份转让，既可以非公开转让给其他投资者，也可以在后续融资中退出</a:t>
            </a:r>
            <a:r>
              <a:rPr lang="en-US" altLang="zh-CN" sz="2400" dirty="0">
                <a:latin typeface="宋体" panose="02010600030101010101" pitchFamily="2" charset="-122"/>
                <a:ea typeface="宋体" panose="02010600030101010101" pitchFamily="2" charset="-122"/>
              </a:rPr>
              <a:t>;</a:t>
            </a:r>
          </a:p>
          <a:p>
            <a:pPr marL="0" indent="0">
              <a:buNone/>
            </a:pPr>
            <a:r>
              <a:rPr lang="zh-CN" altLang="en-US" sz="2400" dirty="0">
                <a:latin typeface="宋体" panose="02010600030101010101" pitchFamily="2" charset="-122"/>
                <a:ea typeface="宋体" panose="02010600030101010101" pitchFamily="2" charset="-122"/>
              </a:rPr>
              <a:t>    四是破产清算退出</a:t>
            </a:r>
            <a:r>
              <a:rPr lang="en-US" altLang="zh-CN" sz="2400" dirty="0">
                <a:latin typeface="宋体" panose="02010600030101010101" pitchFamily="2" charset="-122"/>
                <a:ea typeface="宋体" panose="02010600030101010101" pitchFamily="2" charset="-122"/>
              </a:rPr>
              <a:t>;</a:t>
            </a:r>
            <a:endParaRPr lang="zh-CN" altLang="en-US" sz="2400" dirty="0">
              <a:latin typeface="inherit"/>
            </a:endParaRPr>
          </a:p>
          <a:p>
            <a:pPr marL="0" indent="0">
              <a:buNone/>
            </a:pPr>
            <a:endParaRPr lang="zh-CN" altLang="en-US" sz="2400" dirty="0"/>
          </a:p>
        </p:txBody>
      </p:sp>
    </p:spTree>
    <p:extLst>
      <p:ext uri="{BB962C8B-B14F-4D97-AF65-F5344CB8AC3E}">
        <p14:creationId xmlns:p14="http://schemas.microsoft.com/office/powerpoint/2010/main" val="2897185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832E0B0E-624E-4FDA-88BA-BF3969726039}"/>
              </a:ext>
            </a:extLst>
          </p:cNvPr>
          <p:cNvPicPr>
            <a:picLocks noChangeAspect="1"/>
          </p:cNvPicPr>
          <p:nvPr/>
        </p:nvPicPr>
        <p:blipFill>
          <a:blip r:embed="rId2">
            <a:alphaModFix amt="65000"/>
            <a:extLst>
              <a:ext uri="{BEBA8EAE-BF5A-486C-A8C5-ECC9F3942E4B}">
                <a14:imgProps xmlns:a14="http://schemas.microsoft.com/office/drawing/2010/main">
                  <a14:imgLayer r:embed="rId3">
                    <a14:imgEffect>
                      <a14:sharpenSoften amount="-15000"/>
                    </a14:imgEffect>
                    <a14:imgEffect>
                      <a14:saturation sat="146000"/>
                    </a14:imgEffect>
                  </a14:imgLayer>
                </a14:imgProps>
              </a:ext>
            </a:extLst>
          </a:blip>
          <a:stretch>
            <a:fillRect/>
          </a:stretch>
        </p:blipFill>
        <p:spPr>
          <a:xfrm>
            <a:off x="0" y="-1"/>
            <a:ext cx="12262830" cy="6858001"/>
          </a:xfrm>
          <a:prstGeom prst="rect">
            <a:avLst/>
          </a:prstGeom>
        </p:spPr>
      </p:pic>
      <p:sp>
        <p:nvSpPr>
          <p:cNvPr id="2" name="标题 1">
            <a:extLst>
              <a:ext uri="{FF2B5EF4-FFF2-40B4-BE49-F238E27FC236}">
                <a16:creationId xmlns:a16="http://schemas.microsoft.com/office/drawing/2014/main" id="{1F8C4D8C-B448-4456-83D5-59EEBD4ACB41}"/>
              </a:ext>
            </a:extLst>
          </p:cNvPr>
          <p:cNvSpPr>
            <a:spLocks noGrp="1"/>
          </p:cNvSpPr>
          <p:nvPr>
            <p:ph type="title"/>
          </p:nvPr>
        </p:nvSpPr>
        <p:spPr/>
        <p:txBody>
          <a:bodyPr/>
          <a:lstStyle/>
          <a:p>
            <a:r>
              <a:rPr lang="zh-CN" altLang="en-US" dirty="0">
                <a:latin typeface="华文仿宋" panose="02010600040101010101" pitchFamily="2" charset="-122"/>
                <a:ea typeface="华文仿宋" panose="02010600040101010101" pitchFamily="2" charset="-122"/>
              </a:rPr>
              <a:t>案例  积木旅行投资人</a:t>
            </a:r>
            <a:r>
              <a:rPr lang="en-US" altLang="zh-CN" dirty="0">
                <a:latin typeface="华文仿宋" panose="02010600040101010101" pitchFamily="2" charset="-122"/>
                <a:ea typeface="华文仿宋" panose="02010600040101010101" pitchFamily="2" charset="-122"/>
              </a:rPr>
              <a:t>8</a:t>
            </a:r>
            <a:r>
              <a:rPr lang="zh-CN" altLang="en-US" dirty="0">
                <a:latin typeface="华文仿宋" panose="02010600040101010101" pitchFamily="2" charset="-122"/>
                <a:ea typeface="华文仿宋" panose="02010600040101010101" pitchFamily="2" charset="-122"/>
              </a:rPr>
              <a:t>个月获</a:t>
            </a:r>
            <a:r>
              <a:rPr lang="en-US" altLang="zh-CN" dirty="0">
                <a:latin typeface="华文仿宋" panose="02010600040101010101" pitchFamily="2" charset="-122"/>
                <a:ea typeface="华文仿宋" panose="02010600040101010101" pitchFamily="2" charset="-122"/>
              </a:rPr>
              <a:t>5</a:t>
            </a:r>
            <a:r>
              <a:rPr lang="zh-CN" altLang="en-US" dirty="0">
                <a:latin typeface="华文仿宋" panose="02010600040101010101" pitchFamily="2" charset="-122"/>
                <a:ea typeface="华文仿宋" panose="02010600040101010101" pitchFamily="2" charset="-122"/>
              </a:rPr>
              <a:t>倍回报</a:t>
            </a:r>
          </a:p>
        </p:txBody>
      </p:sp>
      <p:sp>
        <p:nvSpPr>
          <p:cNvPr id="3" name="内容占位符 2">
            <a:extLst>
              <a:ext uri="{FF2B5EF4-FFF2-40B4-BE49-F238E27FC236}">
                <a16:creationId xmlns:a16="http://schemas.microsoft.com/office/drawing/2014/main" id="{BCF2EF8C-ED9F-45A8-A6EB-41DBF3B4FD15}"/>
              </a:ext>
            </a:extLst>
          </p:cNvPr>
          <p:cNvSpPr>
            <a:spLocks noGrp="1"/>
          </p:cNvSpPr>
          <p:nvPr>
            <p:ph idx="1"/>
          </p:nvPr>
        </p:nvSpPr>
        <p:spPr/>
        <p:txBody>
          <a:bodyPr>
            <a:normAutofit fontScale="92500"/>
          </a:bodyPr>
          <a:lstStyle/>
          <a:p>
            <a:pPr marL="0" indent="0">
              <a:lnSpc>
                <a:spcPct val="110000"/>
              </a:lnSpc>
              <a:buNone/>
            </a:pPr>
            <a:r>
              <a:rPr lang="zh-CN" altLang="en-US" dirty="0">
                <a:latin typeface="华文仿宋" panose="02010600040101010101" pitchFamily="2" charset="-122"/>
                <a:ea typeface="华文仿宋" panose="02010600040101010101" pitchFamily="2" charset="-122"/>
              </a:rPr>
              <a:t>      </a:t>
            </a:r>
            <a:r>
              <a:rPr lang="zh-CN" altLang="en-US" dirty="0">
                <a:solidFill>
                  <a:schemeClr val="tx1">
                    <a:lumMod val="95000"/>
                    <a:lumOff val="5000"/>
                  </a:schemeClr>
                </a:solidFill>
                <a:latin typeface="华文仿宋" panose="02010600040101010101" pitchFamily="2" charset="-122"/>
                <a:ea typeface="华文仿宋" panose="02010600040101010101" pitchFamily="2" charset="-122"/>
              </a:rPr>
              <a:t>积木旅行是定位于年轻人的出境旅游移动端服务平台，团队成员主要是携程资深员工，包括前前携程华南区商旅事业部总监、前携程深圳、南京公司度假事业部总监、前携程深圳技术研发中心高级研发经理等，此外还有百度华南区主要负责人加入。 距离众筹融资后不到</a:t>
            </a:r>
            <a:r>
              <a:rPr lang="en-US" altLang="zh-CN" dirty="0">
                <a:solidFill>
                  <a:schemeClr val="tx1">
                    <a:lumMod val="95000"/>
                    <a:lumOff val="5000"/>
                  </a:schemeClr>
                </a:solidFill>
                <a:latin typeface="华文仿宋" panose="02010600040101010101" pitchFamily="2" charset="-122"/>
                <a:ea typeface="华文仿宋" panose="02010600040101010101" pitchFamily="2" charset="-122"/>
              </a:rPr>
              <a:t>8</a:t>
            </a:r>
            <a:r>
              <a:rPr lang="zh-CN" altLang="en-US" dirty="0">
                <a:solidFill>
                  <a:schemeClr val="tx1">
                    <a:lumMod val="95000"/>
                    <a:lumOff val="5000"/>
                  </a:schemeClr>
                </a:solidFill>
                <a:latin typeface="华文仿宋" panose="02010600040101010101" pitchFamily="2" charset="-122"/>
                <a:ea typeface="华文仿宋" panose="02010600040101010101" pitchFamily="2" charset="-122"/>
              </a:rPr>
              <a:t>个月时间，积木旅行就获得了某知名风投机构的</a:t>
            </a:r>
            <a:r>
              <a:rPr lang="en-US" altLang="zh-CN" dirty="0">
                <a:solidFill>
                  <a:schemeClr val="tx1">
                    <a:lumMod val="95000"/>
                    <a:lumOff val="5000"/>
                  </a:schemeClr>
                </a:solidFill>
                <a:latin typeface="华文仿宋" panose="02010600040101010101" pitchFamily="2" charset="-122"/>
                <a:ea typeface="华文仿宋" panose="02010600040101010101" pitchFamily="2" charset="-122"/>
              </a:rPr>
              <a:t>A</a:t>
            </a:r>
            <a:r>
              <a:rPr lang="zh-CN" altLang="en-US" dirty="0">
                <a:solidFill>
                  <a:schemeClr val="tx1">
                    <a:lumMod val="95000"/>
                    <a:lumOff val="5000"/>
                  </a:schemeClr>
                </a:solidFill>
                <a:latin typeface="华文仿宋" panose="02010600040101010101" pitchFamily="2" charset="-122"/>
                <a:ea typeface="华文仿宋" panose="02010600040101010101" pitchFamily="2" charset="-122"/>
              </a:rPr>
              <a:t>轮融资。</a:t>
            </a:r>
          </a:p>
          <a:p>
            <a:pPr marL="0" indent="0">
              <a:lnSpc>
                <a:spcPct val="110000"/>
              </a:lnSpc>
              <a:buNone/>
            </a:pPr>
            <a:r>
              <a:rPr lang="zh-CN" altLang="en-US" dirty="0">
                <a:solidFill>
                  <a:schemeClr val="tx1">
                    <a:lumMod val="95000"/>
                    <a:lumOff val="5000"/>
                  </a:schemeClr>
                </a:solidFill>
                <a:latin typeface="华文仿宋" panose="02010600040101010101" pitchFamily="2" charset="-122"/>
                <a:ea typeface="华文仿宋" panose="02010600040101010101" pitchFamily="2" charset="-122"/>
              </a:rPr>
              <a:t>      积木旅行曾在天使客股权融资平台上向</a:t>
            </a:r>
            <a:r>
              <a:rPr lang="en-US" altLang="zh-CN" dirty="0">
                <a:solidFill>
                  <a:schemeClr val="tx1">
                    <a:lumMod val="95000"/>
                    <a:lumOff val="5000"/>
                  </a:schemeClr>
                </a:solidFill>
                <a:latin typeface="华文仿宋" panose="02010600040101010101" pitchFamily="2" charset="-122"/>
                <a:ea typeface="华文仿宋" panose="02010600040101010101" pitchFamily="2" charset="-122"/>
              </a:rPr>
              <a:t>41</a:t>
            </a:r>
            <a:r>
              <a:rPr lang="zh-CN" altLang="en-US" dirty="0">
                <a:solidFill>
                  <a:schemeClr val="tx1">
                    <a:lumMod val="95000"/>
                    <a:lumOff val="5000"/>
                  </a:schemeClr>
                </a:solidFill>
                <a:latin typeface="华文仿宋" panose="02010600040101010101" pitchFamily="2" charset="-122"/>
                <a:ea typeface="华文仿宋" panose="02010600040101010101" pitchFamily="2" charset="-122"/>
              </a:rPr>
              <a:t>位投资人募集了一笔资金，这</a:t>
            </a:r>
            <a:r>
              <a:rPr lang="en-US" altLang="zh-CN" dirty="0">
                <a:solidFill>
                  <a:schemeClr val="tx1">
                    <a:lumMod val="95000"/>
                    <a:lumOff val="5000"/>
                  </a:schemeClr>
                </a:solidFill>
                <a:latin typeface="华文仿宋" panose="02010600040101010101" pitchFamily="2" charset="-122"/>
                <a:ea typeface="华文仿宋" panose="02010600040101010101" pitchFamily="2" charset="-122"/>
              </a:rPr>
              <a:t>41</a:t>
            </a:r>
            <a:r>
              <a:rPr lang="zh-CN" altLang="en-US" dirty="0">
                <a:solidFill>
                  <a:schemeClr val="tx1">
                    <a:lumMod val="95000"/>
                    <a:lumOff val="5000"/>
                  </a:schemeClr>
                </a:solidFill>
                <a:latin typeface="华文仿宋" panose="02010600040101010101" pitchFamily="2" charset="-122"/>
                <a:ea typeface="华文仿宋" panose="02010600040101010101" pitchFamily="2" charset="-122"/>
              </a:rPr>
              <a:t>位股东在</a:t>
            </a:r>
            <a:r>
              <a:rPr lang="en-US" altLang="zh-CN" dirty="0">
                <a:solidFill>
                  <a:schemeClr val="tx1">
                    <a:lumMod val="95000"/>
                    <a:lumOff val="5000"/>
                  </a:schemeClr>
                </a:solidFill>
                <a:latin typeface="华文仿宋" panose="02010600040101010101" pitchFamily="2" charset="-122"/>
                <a:ea typeface="华文仿宋" panose="02010600040101010101" pitchFamily="2" charset="-122"/>
              </a:rPr>
              <a:t>A</a:t>
            </a:r>
            <a:r>
              <a:rPr lang="zh-CN" altLang="en-US" dirty="0">
                <a:solidFill>
                  <a:schemeClr val="tx1">
                    <a:lumMod val="95000"/>
                    <a:lumOff val="5000"/>
                  </a:schemeClr>
                </a:solidFill>
                <a:latin typeface="华文仿宋" panose="02010600040101010101" pitchFamily="2" charset="-122"/>
                <a:ea typeface="华文仿宋" panose="02010600040101010101" pitchFamily="2" charset="-122"/>
              </a:rPr>
              <a:t>轮融资中全部退出。按照当前估值计算，在不到</a:t>
            </a:r>
            <a:r>
              <a:rPr lang="en-US" altLang="zh-CN" dirty="0">
                <a:solidFill>
                  <a:schemeClr val="tx1">
                    <a:lumMod val="95000"/>
                    <a:lumOff val="5000"/>
                  </a:schemeClr>
                </a:solidFill>
                <a:latin typeface="华文仿宋" panose="02010600040101010101" pitchFamily="2" charset="-122"/>
                <a:ea typeface="华文仿宋" panose="02010600040101010101" pitchFamily="2" charset="-122"/>
              </a:rPr>
              <a:t>8</a:t>
            </a:r>
            <a:r>
              <a:rPr lang="zh-CN" altLang="en-US" dirty="0">
                <a:solidFill>
                  <a:schemeClr val="tx1">
                    <a:lumMod val="95000"/>
                    <a:lumOff val="5000"/>
                  </a:schemeClr>
                </a:solidFill>
                <a:latin typeface="华文仿宋" panose="02010600040101010101" pitchFamily="2" charset="-122"/>
                <a:ea typeface="华文仿宋" panose="02010600040101010101" pitchFamily="2" charset="-122"/>
              </a:rPr>
              <a:t>个月的时间里，他们获得了</a:t>
            </a:r>
            <a:r>
              <a:rPr lang="en-US" altLang="zh-CN" dirty="0">
                <a:solidFill>
                  <a:schemeClr val="tx1">
                    <a:lumMod val="95000"/>
                    <a:lumOff val="5000"/>
                  </a:schemeClr>
                </a:solidFill>
                <a:latin typeface="华文仿宋" panose="02010600040101010101" pitchFamily="2" charset="-122"/>
                <a:ea typeface="华文仿宋" panose="02010600040101010101" pitchFamily="2" charset="-122"/>
              </a:rPr>
              <a:t>5</a:t>
            </a:r>
            <a:r>
              <a:rPr lang="zh-CN" altLang="en-US" dirty="0">
                <a:solidFill>
                  <a:schemeClr val="tx1">
                    <a:lumMod val="95000"/>
                    <a:lumOff val="5000"/>
                  </a:schemeClr>
                </a:solidFill>
                <a:latin typeface="华文仿宋" panose="02010600040101010101" pitchFamily="2" charset="-122"/>
                <a:ea typeface="华文仿宋" panose="02010600040101010101" pitchFamily="2" charset="-122"/>
              </a:rPr>
              <a:t>倍的投资回报，成为了互联网股权融资行业首批获得回报的投资人。 </a:t>
            </a:r>
          </a:p>
        </p:txBody>
      </p:sp>
    </p:spTree>
    <p:extLst>
      <p:ext uri="{BB962C8B-B14F-4D97-AF65-F5344CB8AC3E}">
        <p14:creationId xmlns:p14="http://schemas.microsoft.com/office/powerpoint/2010/main" val="266323161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2" name="Rectangle 21">
            <a:extLst>
              <a:ext uri="{FF2B5EF4-FFF2-40B4-BE49-F238E27FC236}">
                <a16:creationId xmlns:a16="http://schemas.microsoft.com/office/drawing/2014/main" id="{9F27744B-47AB-4459-8C2F-1D5EE63A3E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3AEF3B5E-6826-4D5B-8AA4-23E3D1CD5A18}"/>
              </a:ext>
            </a:extLst>
          </p:cNvPr>
          <p:cNvPicPr>
            <a:picLocks noChangeAspect="1"/>
          </p:cNvPicPr>
          <p:nvPr/>
        </p:nvPicPr>
        <p:blipFill rotWithShape="1">
          <a:blip r:embed="rId2"/>
          <a:srcRect t="20083" r="2" b="2"/>
          <a:stretch/>
        </p:blipFill>
        <p:spPr>
          <a:xfrm>
            <a:off x="1" y="10"/>
            <a:ext cx="6865165" cy="6857990"/>
          </a:xfrm>
          <a:custGeom>
            <a:avLst/>
            <a:gdLst/>
            <a:ahLst/>
            <a:cxnLst/>
            <a:rect l="l" t="t" r="r" b="b"/>
            <a:pathLst>
              <a:path w="6865165" h="6858000">
                <a:moveTo>
                  <a:pt x="0" y="0"/>
                </a:moveTo>
                <a:lnTo>
                  <a:pt x="6865165" y="0"/>
                </a:lnTo>
                <a:lnTo>
                  <a:pt x="6859621" y="22952"/>
                </a:lnTo>
                <a:cubicBezTo>
                  <a:pt x="6623056" y="1069835"/>
                  <a:pt x="6492240" y="2220824"/>
                  <a:pt x="6492240" y="3429001"/>
                </a:cubicBezTo>
                <a:cubicBezTo>
                  <a:pt x="6492240" y="4637179"/>
                  <a:pt x="6623056" y="5788167"/>
                  <a:pt x="6859621" y="6835050"/>
                </a:cubicBezTo>
                <a:lnTo>
                  <a:pt x="6865165" y="6858000"/>
                </a:lnTo>
                <a:lnTo>
                  <a:pt x="0" y="6858000"/>
                </a:lnTo>
                <a:close/>
              </a:path>
            </a:pathLst>
          </a:custGeom>
        </p:spPr>
      </p:pic>
      <p:sp useBgFill="1">
        <p:nvSpPr>
          <p:cNvPr id="24" name="Freeform: Shape 23">
            <a:extLst>
              <a:ext uri="{FF2B5EF4-FFF2-40B4-BE49-F238E27FC236}">
                <a16:creationId xmlns:a16="http://schemas.microsoft.com/office/drawing/2014/main" id="{7D266DCC-5218-4AE0-B964-6FC2EA3BDF2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92240" y="0"/>
            <a:ext cx="5699760" cy="6858000"/>
          </a:xfrm>
          <a:custGeom>
            <a:avLst/>
            <a:gdLst>
              <a:gd name="connsiteX0" fmla="*/ 365648 w 5588548"/>
              <a:gd name="connsiteY0" fmla="*/ 0 h 6858000"/>
              <a:gd name="connsiteX1" fmla="*/ 5588548 w 5588548"/>
              <a:gd name="connsiteY1" fmla="*/ 0 h 6858000"/>
              <a:gd name="connsiteX2" fmla="*/ 5588548 w 5588548"/>
              <a:gd name="connsiteY2" fmla="*/ 6858000 h 6858000"/>
              <a:gd name="connsiteX3" fmla="*/ 365648 w 5588548"/>
              <a:gd name="connsiteY3" fmla="*/ 6858000 h 6858000"/>
              <a:gd name="connsiteX4" fmla="*/ 360213 w 5588548"/>
              <a:gd name="connsiteY4" fmla="*/ 6835050 h 6858000"/>
              <a:gd name="connsiteX5" fmla="*/ 0 w 5588548"/>
              <a:gd name="connsiteY5" fmla="*/ 3429001 h 6858000"/>
              <a:gd name="connsiteX6" fmla="*/ 360213 w 5588548"/>
              <a:gd name="connsiteY6" fmla="*/ 2295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88548" h="6858000">
                <a:moveTo>
                  <a:pt x="365648" y="0"/>
                </a:moveTo>
                <a:lnTo>
                  <a:pt x="5588548" y="0"/>
                </a:lnTo>
                <a:lnTo>
                  <a:pt x="5588548" y="6858000"/>
                </a:lnTo>
                <a:lnTo>
                  <a:pt x="365648" y="6858000"/>
                </a:lnTo>
                <a:lnTo>
                  <a:pt x="360213" y="6835050"/>
                </a:lnTo>
                <a:cubicBezTo>
                  <a:pt x="128263" y="5788167"/>
                  <a:pt x="0" y="4637179"/>
                  <a:pt x="0" y="3429001"/>
                </a:cubicBezTo>
                <a:cubicBezTo>
                  <a:pt x="0" y="2220824"/>
                  <a:pt x="128263" y="1069835"/>
                  <a:pt x="360213" y="22952"/>
                </a:cubicBezTo>
                <a:close/>
              </a:path>
            </a:pathLst>
          </a:custGeom>
          <a:ln w="9525">
            <a:solidFill>
              <a:srgbClr val="EFEFEF"/>
            </a:solidFill>
          </a:ln>
          <a:effectLst>
            <a:outerShdw blurRad="50800" dist="38100" dir="10800000" algn="r"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26" name="Freeform: Shape 25">
            <a:extLst>
              <a:ext uri="{FF2B5EF4-FFF2-40B4-BE49-F238E27FC236}">
                <a16:creationId xmlns:a16="http://schemas.microsoft.com/office/drawing/2014/main" id="{973DE4F1-1583-4AE3-9696-9659D27C5F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01384" y="0"/>
            <a:ext cx="5690616" cy="6858000"/>
          </a:xfrm>
          <a:custGeom>
            <a:avLst/>
            <a:gdLst>
              <a:gd name="connsiteX0" fmla="*/ 372925 w 5690616"/>
              <a:gd name="connsiteY0" fmla="*/ 0 h 6858000"/>
              <a:gd name="connsiteX1" fmla="*/ 5690616 w 5690616"/>
              <a:gd name="connsiteY1" fmla="*/ 0 h 6858000"/>
              <a:gd name="connsiteX2" fmla="*/ 5690616 w 5690616"/>
              <a:gd name="connsiteY2" fmla="*/ 6858000 h 6858000"/>
              <a:gd name="connsiteX3" fmla="*/ 372925 w 5690616"/>
              <a:gd name="connsiteY3" fmla="*/ 6858000 h 6858000"/>
              <a:gd name="connsiteX4" fmla="*/ 367381 w 5690616"/>
              <a:gd name="connsiteY4" fmla="*/ 6835050 h 6858000"/>
              <a:gd name="connsiteX5" fmla="*/ 0 w 5690616"/>
              <a:gd name="connsiteY5" fmla="*/ 3429001 h 6858000"/>
              <a:gd name="connsiteX6" fmla="*/ 367381 w 5690616"/>
              <a:gd name="connsiteY6" fmla="*/ 2295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90616" h="6858000">
                <a:moveTo>
                  <a:pt x="372925" y="0"/>
                </a:moveTo>
                <a:lnTo>
                  <a:pt x="5690616" y="0"/>
                </a:lnTo>
                <a:lnTo>
                  <a:pt x="5690616" y="6858000"/>
                </a:lnTo>
                <a:lnTo>
                  <a:pt x="372925" y="6858000"/>
                </a:lnTo>
                <a:lnTo>
                  <a:pt x="367381" y="6835050"/>
                </a:lnTo>
                <a:cubicBezTo>
                  <a:pt x="130816" y="5788167"/>
                  <a:pt x="0" y="4637179"/>
                  <a:pt x="0" y="3429001"/>
                </a:cubicBezTo>
                <a:cubicBezTo>
                  <a:pt x="0" y="2220824"/>
                  <a:pt x="130816" y="1069835"/>
                  <a:pt x="367381" y="22952"/>
                </a:cubicBez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标题 1">
            <a:extLst>
              <a:ext uri="{FF2B5EF4-FFF2-40B4-BE49-F238E27FC236}">
                <a16:creationId xmlns:a16="http://schemas.microsoft.com/office/drawing/2014/main" id="{9BAC8217-A7A3-42BC-899A-D00B1EEBC891}"/>
              </a:ext>
            </a:extLst>
          </p:cNvPr>
          <p:cNvSpPr>
            <a:spLocks noGrp="1"/>
          </p:cNvSpPr>
          <p:nvPr>
            <p:ph type="title"/>
          </p:nvPr>
        </p:nvSpPr>
        <p:spPr>
          <a:xfrm>
            <a:off x="6874310" y="761778"/>
            <a:ext cx="4485861" cy="1106556"/>
          </a:xfrm>
        </p:spPr>
        <p:txBody>
          <a:bodyPr anchor="b">
            <a:normAutofit/>
          </a:bodyPr>
          <a:lstStyle/>
          <a:p>
            <a:r>
              <a:rPr lang="zh-CN" altLang="en-US" sz="3200" dirty="0"/>
              <a:t>（</a:t>
            </a:r>
            <a:r>
              <a:rPr lang="en-US" altLang="zh-CN" sz="3200" dirty="0"/>
              <a:t>8</a:t>
            </a:r>
            <a:r>
              <a:rPr lang="zh-CN" altLang="en-US" sz="3200" dirty="0"/>
              <a:t>）股权众筹禁止事项</a:t>
            </a:r>
          </a:p>
        </p:txBody>
      </p:sp>
      <p:sp>
        <p:nvSpPr>
          <p:cNvPr id="28" name="Rectangle 27">
            <a:extLst>
              <a:ext uri="{FF2B5EF4-FFF2-40B4-BE49-F238E27FC236}">
                <a16:creationId xmlns:a16="http://schemas.microsoft.com/office/drawing/2014/main" id="{D6297641-8B9F-4767-9606-8A11313227B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42239" y="387939"/>
            <a:ext cx="73152" cy="548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0" name="Rectangle 29">
            <a:extLst>
              <a:ext uri="{FF2B5EF4-FFF2-40B4-BE49-F238E27FC236}">
                <a16:creationId xmlns:a16="http://schemas.microsoft.com/office/drawing/2014/main" id="{FD3C8959-A2A1-469E-8619-82F077E33F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304495" y="2182390"/>
            <a:ext cx="438912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 name="内容占位符 2">
            <a:extLst>
              <a:ext uri="{FF2B5EF4-FFF2-40B4-BE49-F238E27FC236}">
                <a16:creationId xmlns:a16="http://schemas.microsoft.com/office/drawing/2014/main" id="{7965FB3D-43D1-44A3-857F-57E580E81808}"/>
              </a:ext>
            </a:extLst>
          </p:cNvPr>
          <p:cNvSpPr>
            <a:spLocks noGrp="1"/>
          </p:cNvSpPr>
          <p:nvPr>
            <p:ph idx="1"/>
          </p:nvPr>
        </p:nvSpPr>
        <p:spPr>
          <a:xfrm>
            <a:off x="6874310" y="2440100"/>
            <a:ext cx="5326833" cy="3834804"/>
          </a:xfrm>
        </p:spPr>
        <p:txBody>
          <a:bodyPr anchor="t">
            <a:normAutofit/>
          </a:bodyPr>
          <a:lstStyle/>
          <a:p>
            <a:pPr marL="0" indent="0">
              <a:buNone/>
            </a:pPr>
            <a:r>
              <a:rPr lang="zh-CN" altLang="en-US" sz="1800" dirty="0">
                <a:latin typeface="华文仿宋" panose="02010600040101010101" pitchFamily="2" charset="-122"/>
                <a:ea typeface="华文仿宋" panose="02010600040101010101" pitchFamily="2" charset="-122"/>
              </a:rPr>
              <a:t>不得对众筹项目提供对外担保或进行股权代持；</a:t>
            </a:r>
            <a:endParaRPr lang="en-US" altLang="zh-CN" sz="1800" dirty="0">
              <a:latin typeface="华文仿宋" panose="02010600040101010101" pitchFamily="2" charset="-122"/>
              <a:ea typeface="华文仿宋" panose="02010600040101010101" pitchFamily="2" charset="-122"/>
            </a:endParaRPr>
          </a:p>
          <a:p>
            <a:pPr marL="0" indent="0">
              <a:buNone/>
            </a:pPr>
            <a:r>
              <a:rPr lang="zh-CN" altLang="en-US" sz="1800" dirty="0">
                <a:latin typeface="华文仿宋" panose="02010600040101010101" pitchFamily="2" charset="-122"/>
                <a:ea typeface="华文仿宋" panose="02010600040101010101" pitchFamily="2" charset="-122"/>
              </a:rPr>
              <a:t>不得通过本机构互联网平台为自身或关联方融资；</a:t>
            </a:r>
            <a:endParaRPr lang="en-US" altLang="zh-CN" sz="1800" dirty="0">
              <a:latin typeface="华文仿宋" panose="02010600040101010101" pitchFamily="2" charset="-122"/>
              <a:ea typeface="华文仿宋" panose="02010600040101010101" pitchFamily="2" charset="-122"/>
            </a:endParaRPr>
          </a:p>
          <a:p>
            <a:pPr marL="0" indent="0">
              <a:buNone/>
            </a:pPr>
            <a:r>
              <a:rPr lang="zh-CN" altLang="en-US" sz="1800" dirty="0">
                <a:latin typeface="华文仿宋" panose="02010600040101010101" pitchFamily="2" charset="-122"/>
                <a:ea typeface="华文仿宋" panose="02010600040101010101" pitchFamily="2" charset="-122"/>
              </a:rPr>
              <a:t>不得承诺收益；</a:t>
            </a:r>
            <a:endParaRPr lang="en-US" altLang="zh-CN" sz="1800" dirty="0">
              <a:latin typeface="华文仿宋" panose="02010600040101010101" pitchFamily="2" charset="-122"/>
              <a:ea typeface="华文仿宋" panose="02010600040101010101" pitchFamily="2" charset="-122"/>
            </a:endParaRPr>
          </a:p>
          <a:p>
            <a:pPr marL="0" indent="0">
              <a:buNone/>
            </a:pPr>
            <a:r>
              <a:rPr lang="zh-CN" altLang="en-US" sz="1800" dirty="0">
                <a:latin typeface="华文仿宋" panose="02010600040101010101" pitchFamily="2" charset="-122"/>
                <a:ea typeface="华文仿宋" panose="02010600040101010101" pitchFamily="2" charset="-122"/>
              </a:rPr>
              <a:t>不得公开宣传推介项目；</a:t>
            </a:r>
            <a:endParaRPr lang="en-US" altLang="zh-CN" sz="1800" dirty="0">
              <a:latin typeface="华文仿宋" panose="02010600040101010101" pitchFamily="2" charset="-122"/>
              <a:ea typeface="华文仿宋" panose="02010600040101010101" pitchFamily="2" charset="-122"/>
            </a:endParaRPr>
          </a:p>
          <a:p>
            <a:pPr marL="0" indent="0">
              <a:buNone/>
            </a:pPr>
            <a:r>
              <a:rPr lang="zh-CN" altLang="en-US" sz="1800" dirty="0">
                <a:latin typeface="华文仿宋" panose="02010600040101010101" pitchFamily="2" charset="-122"/>
                <a:ea typeface="华文仿宋" panose="02010600040101010101" pitchFamily="2" charset="-122"/>
              </a:rPr>
              <a:t>不得超过</a:t>
            </a:r>
            <a:r>
              <a:rPr lang="en-US" altLang="zh-CN" sz="1800" dirty="0">
                <a:latin typeface="华文仿宋" panose="02010600040101010101" pitchFamily="2" charset="-122"/>
                <a:ea typeface="华文仿宋" panose="02010600040101010101" pitchFamily="2" charset="-122"/>
              </a:rPr>
              <a:t>200</a:t>
            </a:r>
            <a:r>
              <a:rPr lang="zh-CN" altLang="en-US" sz="1800" dirty="0">
                <a:latin typeface="华文仿宋" panose="02010600040101010101" pitchFamily="2" charset="-122"/>
                <a:ea typeface="华文仿宋" panose="02010600040101010101" pitchFamily="2" charset="-122"/>
              </a:rPr>
              <a:t>人股东；</a:t>
            </a:r>
            <a:endParaRPr lang="en-US" altLang="zh-CN" sz="1800" dirty="0">
              <a:latin typeface="华文仿宋" panose="02010600040101010101" pitchFamily="2" charset="-122"/>
              <a:ea typeface="华文仿宋" panose="02010600040101010101" pitchFamily="2" charset="-122"/>
            </a:endParaRPr>
          </a:p>
          <a:p>
            <a:pPr marL="0" indent="0">
              <a:buNone/>
            </a:pPr>
            <a:r>
              <a:rPr lang="zh-CN" altLang="en-US" sz="1800" dirty="0">
                <a:latin typeface="华文仿宋" panose="02010600040101010101" pitchFamily="2" charset="-122"/>
                <a:ea typeface="华文仿宋" panose="02010600040101010101" pitchFamily="2" charset="-122"/>
              </a:rPr>
              <a:t>不得设立资金池；</a:t>
            </a:r>
          </a:p>
        </p:txBody>
      </p:sp>
    </p:spTree>
    <p:extLst>
      <p:ext uri="{BB962C8B-B14F-4D97-AF65-F5344CB8AC3E}">
        <p14:creationId xmlns:p14="http://schemas.microsoft.com/office/powerpoint/2010/main" val="32397301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descr="手机屏幕截图&#10;&#10;描述已自动生成">
            <a:extLst>
              <a:ext uri="{FF2B5EF4-FFF2-40B4-BE49-F238E27FC236}">
                <a16:creationId xmlns:a16="http://schemas.microsoft.com/office/drawing/2014/main" id="{EB1EF0B8-8F7F-4209-9A1B-C88906436CA4}"/>
              </a:ext>
            </a:extLst>
          </p:cNvPr>
          <p:cNvPicPr>
            <a:picLocks noGrp="1"/>
          </p:cNvPicPr>
          <p:nvPr>
            <p:ph idx="1"/>
          </p:nvPr>
        </p:nvPicPr>
        <p:blipFill rotWithShape="1">
          <a:blip r:embed="rId3">
            <a:extLst>
              <a:ext uri="{28A0092B-C50C-407E-A947-70E740481C1C}">
                <a14:useLocalDpi xmlns:a14="http://schemas.microsoft.com/office/drawing/2010/main" val="0"/>
              </a:ext>
            </a:extLst>
          </a:blip>
          <a:srcRect l="2903" r="1" b="1"/>
          <a:stretch/>
        </p:blipFill>
        <p:spPr bwMode="auto">
          <a:xfrm>
            <a:off x="321733" y="321733"/>
            <a:ext cx="11548534" cy="6214534"/>
          </a:xfrm>
          <a:prstGeom prst="rect">
            <a:avLst/>
          </a:prstGeom>
          <a:noFill/>
        </p:spPr>
      </p:pic>
    </p:spTree>
    <p:extLst>
      <p:ext uri="{BB962C8B-B14F-4D97-AF65-F5344CB8AC3E}">
        <p14:creationId xmlns:p14="http://schemas.microsoft.com/office/powerpoint/2010/main" val="32891624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5016AEC-0320-4ED0-8ECB-FE11DDDFE1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D3CDB30C-1F82-41E6-A067-831D6E89184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3" y="0"/>
            <a:ext cx="12191695" cy="6858000"/>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2DDA86DD-F997-4F66-A87C-5B58AB6D19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891540"/>
            <a:ext cx="722376" cy="5071110"/>
          </a:xfrm>
          <a:prstGeom prst="rect">
            <a:avLst/>
          </a:prstGeom>
          <a:solidFill>
            <a:srgbClr val="4C52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D241B827-437E-40A3-A732-669230D6A5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02435" y="891540"/>
            <a:ext cx="10989565" cy="507111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标题 1">
            <a:extLst>
              <a:ext uri="{FF2B5EF4-FFF2-40B4-BE49-F238E27FC236}">
                <a16:creationId xmlns:a16="http://schemas.microsoft.com/office/drawing/2014/main" id="{176FE1B6-8927-4229-BB66-14579EC0F2DE}"/>
              </a:ext>
            </a:extLst>
          </p:cNvPr>
          <p:cNvSpPr>
            <a:spLocks noGrp="1"/>
          </p:cNvSpPr>
          <p:nvPr>
            <p:ph type="title"/>
          </p:nvPr>
        </p:nvSpPr>
        <p:spPr>
          <a:xfrm>
            <a:off x="1524000" y="34790"/>
            <a:ext cx="9465131" cy="1184111"/>
          </a:xfrm>
        </p:spPr>
        <p:txBody>
          <a:bodyPr>
            <a:normAutofit/>
          </a:bodyPr>
          <a:lstStyle/>
          <a:p>
            <a:endParaRPr lang="zh-CN" altLang="en-US" dirty="0"/>
          </a:p>
        </p:txBody>
      </p:sp>
      <p:sp>
        <p:nvSpPr>
          <p:cNvPr id="3" name="内容占位符 2">
            <a:extLst>
              <a:ext uri="{FF2B5EF4-FFF2-40B4-BE49-F238E27FC236}">
                <a16:creationId xmlns:a16="http://schemas.microsoft.com/office/drawing/2014/main" id="{943238A3-D891-4701-833F-2471D95010A5}"/>
              </a:ext>
            </a:extLst>
          </p:cNvPr>
          <p:cNvSpPr>
            <a:spLocks noGrp="1"/>
          </p:cNvSpPr>
          <p:nvPr>
            <p:ph idx="1"/>
          </p:nvPr>
        </p:nvSpPr>
        <p:spPr>
          <a:xfrm>
            <a:off x="1524000" y="1439057"/>
            <a:ext cx="9465564" cy="4361012"/>
          </a:xfrm>
        </p:spPr>
        <p:txBody>
          <a:bodyPr>
            <a:normAutofit/>
          </a:bodyPr>
          <a:lstStyle/>
          <a:p>
            <a:pPr marL="0" indent="0">
              <a:buNone/>
            </a:pPr>
            <a:r>
              <a:rPr lang="zh-CN" altLang="en-US" sz="2200" dirty="0"/>
              <a:t>    </a:t>
            </a:r>
            <a:r>
              <a:rPr lang="zh-CN" altLang="en-US" sz="2200" dirty="0">
                <a:latin typeface="仿宋" panose="02010609060101010101" pitchFamily="49" charset="-122"/>
                <a:ea typeface="仿宋" panose="02010609060101010101" pitchFamily="49" charset="-122"/>
              </a:rPr>
              <a:t>债权众筹投资者是小额投资者，所以众筹的投资者主体还是自然人，筹资者通常是法人。 </a:t>
            </a:r>
          </a:p>
          <a:p>
            <a:pPr marL="0" indent="0">
              <a:buNone/>
            </a:pPr>
            <a:r>
              <a:rPr lang="zh-CN" altLang="en-US" sz="2200" dirty="0">
                <a:latin typeface="仿宋" panose="02010609060101010101" pitchFamily="49" charset="-122"/>
                <a:ea typeface="仿宋" panose="02010609060101010101" pitchFamily="49" charset="-122"/>
              </a:rPr>
              <a:t>  债权式众筹中，借款人的主要义务有： </a:t>
            </a:r>
          </a:p>
          <a:p>
            <a:pPr marL="0" indent="0">
              <a:buNone/>
            </a:pPr>
            <a:r>
              <a:rPr lang="zh-CN" altLang="en-US" sz="2200" dirty="0">
                <a:latin typeface="仿宋" panose="02010609060101010101" pitchFamily="49" charset="-122"/>
                <a:ea typeface="仿宋" panose="02010609060101010101" pitchFamily="49" charset="-122"/>
              </a:rPr>
              <a:t>（</a:t>
            </a:r>
            <a:r>
              <a:rPr lang="en-US" altLang="zh-CN" sz="2200" dirty="0">
                <a:latin typeface="仿宋" panose="02010609060101010101" pitchFamily="49" charset="-122"/>
                <a:ea typeface="仿宋" panose="02010609060101010101" pitchFamily="49" charset="-122"/>
              </a:rPr>
              <a:t>1</a:t>
            </a:r>
            <a:r>
              <a:rPr lang="zh-CN" altLang="en-US" sz="2200" dirty="0">
                <a:latin typeface="仿宋" panose="02010609060101010101" pitchFamily="49" charset="-122"/>
                <a:ea typeface="仿宋" panose="02010609060101010101" pitchFamily="49" charset="-122"/>
              </a:rPr>
              <a:t>）依约使用借款的义务。借款用途是投资者斟酌决定是否投资的关键，也是确保合同期满后，筹资者能否还本付息的客观要求。所以，如果筹资者没有按照合同约定的用途使用款项，投资者可以提前收回投资或者解除合同。 </a:t>
            </a:r>
          </a:p>
          <a:p>
            <a:pPr marL="0" indent="0">
              <a:buNone/>
            </a:pPr>
            <a:r>
              <a:rPr lang="zh-CN" altLang="en-US" sz="2200" dirty="0">
                <a:latin typeface="仿宋" panose="02010609060101010101" pitchFamily="49" charset="-122"/>
                <a:ea typeface="仿宋" panose="02010609060101010101" pitchFamily="49" charset="-122"/>
              </a:rPr>
              <a:t>（</a:t>
            </a:r>
            <a:r>
              <a:rPr lang="en-US" altLang="zh-CN" sz="2200" dirty="0">
                <a:latin typeface="仿宋" panose="02010609060101010101" pitchFamily="49" charset="-122"/>
                <a:ea typeface="仿宋" panose="02010609060101010101" pitchFamily="49" charset="-122"/>
              </a:rPr>
              <a:t>2</a:t>
            </a:r>
            <a:r>
              <a:rPr lang="zh-CN" altLang="en-US" sz="2200" dirty="0">
                <a:latin typeface="仿宋" panose="02010609060101010101" pitchFamily="49" charset="-122"/>
                <a:ea typeface="仿宋" panose="02010609060101010101" pitchFamily="49" charset="-122"/>
              </a:rPr>
              <a:t>）依约支付利息的义务。 </a:t>
            </a:r>
          </a:p>
          <a:p>
            <a:pPr marL="0" indent="0">
              <a:buNone/>
            </a:pPr>
            <a:r>
              <a:rPr lang="zh-CN" altLang="en-US" sz="2200" dirty="0">
                <a:latin typeface="仿宋" panose="02010609060101010101" pitchFamily="49" charset="-122"/>
                <a:ea typeface="仿宋" panose="02010609060101010101" pitchFamily="49" charset="-122"/>
              </a:rPr>
              <a:t>（</a:t>
            </a:r>
            <a:r>
              <a:rPr lang="en-US" altLang="zh-CN" sz="2200" dirty="0">
                <a:latin typeface="仿宋" panose="02010609060101010101" pitchFamily="49" charset="-122"/>
                <a:ea typeface="仿宋" panose="02010609060101010101" pitchFamily="49" charset="-122"/>
              </a:rPr>
              <a:t>3</a:t>
            </a:r>
            <a:r>
              <a:rPr lang="zh-CN" altLang="en-US" sz="2200" dirty="0">
                <a:latin typeface="仿宋" panose="02010609060101010101" pitchFamily="49" charset="-122"/>
                <a:ea typeface="仿宋" panose="02010609060101010101" pitchFamily="49" charset="-122"/>
              </a:rPr>
              <a:t>）依约返还借款的义务。</a:t>
            </a:r>
            <a:endParaRPr lang="zh-CN" altLang="en-US" sz="2200" dirty="0"/>
          </a:p>
        </p:txBody>
      </p:sp>
    </p:spTree>
    <p:extLst>
      <p:ext uri="{BB962C8B-B14F-4D97-AF65-F5344CB8AC3E}">
        <p14:creationId xmlns:p14="http://schemas.microsoft.com/office/powerpoint/2010/main" val="689762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2434284-C40D-428F-9728-B9F4B39CE2D1}"/>
              </a:ext>
            </a:extLst>
          </p:cNvPr>
          <p:cNvSpPr>
            <a:spLocks noGrp="1"/>
          </p:cNvSpPr>
          <p:nvPr>
            <p:ph type="title"/>
          </p:nvPr>
        </p:nvSpPr>
        <p:spPr>
          <a:xfrm>
            <a:off x="1653363" y="150876"/>
            <a:ext cx="9367203" cy="673583"/>
          </a:xfrm>
        </p:spPr>
        <p:txBody>
          <a:bodyPr>
            <a:normAutofit fontScale="90000"/>
          </a:bodyPr>
          <a:lstStyle/>
          <a:p>
            <a:r>
              <a:rPr lang="zh-CN" altLang="en-US" dirty="0"/>
              <a:t>债权众筹容易触碰非法集资红线</a:t>
            </a:r>
          </a:p>
        </p:txBody>
      </p:sp>
      <p:sp>
        <p:nvSpPr>
          <p:cNvPr id="8" name="Freeform: Shape 7">
            <a:extLst>
              <a:ext uri="{FF2B5EF4-FFF2-40B4-BE49-F238E27FC236}">
                <a16:creationId xmlns:a16="http://schemas.microsoft.com/office/drawing/2014/main" id="{7CB4857B-ED7C-444D-9F04-2F885114A1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764099" cy="1558212"/>
          </a:xfrm>
          <a:custGeom>
            <a:avLst/>
            <a:gdLst>
              <a:gd name="connsiteX0" fmla="*/ 0 w 1764099"/>
              <a:gd name="connsiteY0" fmla="*/ 0 h 1558212"/>
              <a:gd name="connsiteX1" fmla="*/ 1764099 w 1764099"/>
              <a:gd name="connsiteY1" fmla="*/ 0 h 1558212"/>
              <a:gd name="connsiteX2" fmla="*/ 1042087 w 1764099"/>
              <a:gd name="connsiteY2" fmla="*/ 1558212 h 1558212"/>
              <a:gd name="connsiteX3" fmla="*/ 0 w 1764099"/>
              <a:gd name="connsiteY3" fmla="*/ 1558212 h 1558212"/>
            </a:gdLst>
            <a:ahLst/>
            <a:cxnLst>
              <a:cxn ang="0">
                <a:pos x="connsiteX0" y="connsiteY0"/>
              </a:cxn>
              <a:cxn ang="0">
                <a:pos x="connsiteX1" y="connsiteY1"/>
              </a:cxn>
              <a:cxn ang="0">
                <a:pos x="connsiteX2" y="connsiteY2"/>
              </a:cxn>
              <a:cxn ang="0">
                <a:pos x="connsiteX3" y="connsiteY3"/>
              </a:cxn>
            </a:cxnLst>
            <a:rect l="l" t="t" r="r" b="b"/>
            <a:pathLst>
              <a:path w="1764099" h="1558212">
                <a:moveTo>
                  <a:pt x="0" y="0"/>
                </a:moveTo>
                <a:lnTo>
                  <a:pt x="1764099" y="0"/>
                </a:lnTo>
                <a:lnTo>
                  <a:pt x="1042087" y="1558212"/>
                </a:lnTo>
                <a:lnTo>
                  <a:pt x="0" y="155821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 name="Freeform: Shape 9">
            <a:extLst>
              <a:ext uri="{FF2B5EF4-FFF2-40B4-BE49-F238E27FC236}">
                <a16:creationId xmlns:a16="http://schemas.microsoft.com/office/drawing/2014/main" id="{D18046FB-44EA-4FD8-A585-EA09A319B2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691640"/>
            <a:ext cx="12191999" cy="5166360"/>
          </a:xfrm>
          <a:custGeom>
            <a:avLst/>
            <a:gdLst>
              <a:gd name="connsiteX0" fmla="*/ 0 w 12191999"/>
              <a:gd name="connsiteY0" fmla="*/ 0 h 5166360"/>
              <a:gd name="connsiteX1" fmla="*/ 1822388 w 12191999"/>
              <a:gd name="connsiteY1" fmla="*/ 0 h 5166360"/>
              <a:gd name="connsiteX2" fmla="*/ 6468290 w 12191999"/>
              <a:gd name="connsiteY2" fmla="*/ 0 h 5166360"/>
              <a:gd name="connsiteX3" fmla="*/ 7796394 w 12191999"/>
              <a:gd name="connsiteY3" fmla="*/ 0 h 5166360"/>
              <a:gd name="connsiteX4" fmla="*/ 8376834 w 12191999"/>
              <a:gd name="connsiteY4" fmla="*/ 0 h 5166360"/>
              <a:gd name="connsiteX5" fmla="*/ 9704938 w 12191999"/>
              <a:gd name="connsiteY5" fmla="*/ 0 h 5166360"/>
              <a:gd name="connsiteX6" fmla="*/ 9704938 w 12191999"/>
              <a:gd name="connsiteY6" fmla="*/ 2 h 5166360"/>
              <a:gd name="connsiteX7" fmla="*/ 10283456 w 12191999"/>
              <a:gd name="connsiteY7" fmla="*/ 2 h 5166360"/>
              <a:gd name="connsiteX8" fmla="*/ 10863897 w 12191999"/>
              <a:gd name="connsiteY8" fmla="*/ 2 h 5166360"/>
              <a:gd name="connsiteX9" fmla="*/ 12191999 w 12191999"/>
              <a:gd name="connsiteY9" fmla="*/ 2 h 5166360"/>
              <a:gd name="connsiteX10" fmla="*/ 12191999 w 12191999"/>
              <a:gd name="connsiteY10" fmla="*/ 5166360 h 5166360"/>
              <a:gd name="connsiteX11" fmla="*/ 0 w 12191999"/>
              <a:gd name="connsiteY11" fmla="*/ 5166360 h 5166360"/>
              <a:gd name="connsiteX12" fmla="*/ 0 w 12191999"/>
              <a:gd name="connsiteY12" fmla="*/ 2604436 h 5166360"/>
              <a:gd name="connsiteX13" fmla="*/ 862341 w 12191999"/>
              <a:gd name="connsiteY13" fmla="*/ 743371 h 5166360"/>
              <a:gd name="connsiteX14" fmla="*/ 0 w 12191999"/>
              <a:gd name="connsiteY14" fmla="*/ 743371 h 5166360"/>
              <a:gd name="connsiteX15" fmla="*/ 0 w 12191999"/>
              <a:gd name="connsiteY15" fmla="*/ 742508 h 5166360"/>
              <a:gd name="connsiteX16" fmla="*/ 92826 w 12191999"/>
              <a:gd name="connsiteY16" fmla="*/ 742508 h 5166360"/>
              <a:gd name="connsiteX17" fmla="*/ 406486 w 12191999"/>
              <a:gd name="connsiteY17" fmla="*/ 742508 h 5166360"/>
              <a:gd name="connsiteX18" fmla="*/ 406486 w 12191999"/>
              <a:gd name="connsiteY18" fmla="*/ 742507 h 5166360"/>
              <a:gd name="connsiteX19" fmla="*/ 862741 w 12191999"/>
              <a:gd name="connsiteY19" fmla="*/ 742507 h 5166360"/>
              <a:gd name="connsiteX20" fmla="*/ 1206388 w 12191999"/>
              <a:gd name="connsiteY20" fmla="*/ 864 h 5166360"/>
              <a:gd name="connsiteX21" fmla="*/ 748500 w 12191999"/>
              <a:gd name="connsiteY21" fmla="*/ 864 h 5166360"/>
              <a:gd name="connsiteX22" fmla="*/ 0 w 12191999"/>
              <a:gd name="connsiteY22" fmla="*/ 864 h 516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1999" h="5166360">
                <a:moveTo>
                  <a:pt x="0" y="0"/>
                </a:moveTo>
                <a:lnTo>
                  <a:pt x="1822388" y="0"/>
                </a:lnTo>
                <a:lnTo>
                  <a:pt x="6468290" y="0"/>
                </a:lnTo>
                <a:lnTo>
                  <a:pt x="7796394" y="0"/>
                </a:lnTo>
                <a:lnTo>
                  <a:pt x="8376834" y="0"/>
                </a:lnTo>
                <a:lnTo>
                  <a:pt x="9704938" y="0"/>
                </a:lnTo>
                <a:lnTo>
                  <a:pt x="9704938" y="2"/>
                </a:lnTo>
                <a:lnTo>
                  <a:pt x="10283456" y="2"/>
                </a:lnTo>
                <a:lnTo>
                  <a:pt x="10863897" y="2"/>
                </a:lnTo>
                <a:lnTo>
                  <a:pt x="12191999" y="2"/>
                </a:lnTo>
                <a:lnTo>
                  <a:pt x="12191999" y="5166360"/>
                </a:lnTo>
                <a:lnTo>
                  <a:pt x="0" y="5166360"/>
                </a:lnTo>
                <a:lnTo>
                  <a:pt x="0" y="2604436"/>
                </a:lnTo>
                <a:lnTo>
                  <a:pt x="862341" y="743371"/>
                </a:lnTo>
                <a:lnTo>
                  <a:pt x="0" y="743371"/>
                </a:lnTo>
                <a:lnTo>
                  <a:pt x="0" y="742508"/>
                </a:lnTo>
                <a:lnTo>
                  <a:pt x="92826" y="742508"/>
                </a:lnTo>
                <a:lnTo>
                  <a:pt x="406486" y="742508"/>
                </a:lnTo>
                <a:lnTo>
                  <a:pt x="406486" y="742507"/>
                </a:lnTo>
                <a:lnTo>
                  <a:pt x="862741" y="742507"/>
                </a:lnTo>
                <a:lnTo>
                  <a:pt x="1206388" y="864"/>
                </a:lnTo>
                <a:lnTo>
                  <a:pt x="748500" y="864"/>
                </a:lnTo>
                <a:lnTo>
                  <a:pt x="0" y="864"/>
                </a:lnTo>
                <a:close/>
              </a:path>
            </a:pathLst>
          </a:custGeom>
          <a:solidFill>
            <a:srgbClr val="A6A6A6">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Freeform: Shape 11">
            <a:extLst>
              <a:ext uri="{FF2B5EF4-FFF2-40B4-BE49-F238E27FC236}">
                <a16:creationId xmlns:a16="http://schemas.microsoft.com/office/drawing/2014/main" id="{479F5F2B-8B58-4140-AE6A-51F6C67B18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1"/>
            <a:ext cx="971654" cy="2096979"/>
          </a:xfrm>
          <a:custGeom>
            <a:avLst/>
            <a:gdLst>
              <a:gd name="connsiteX0" fmla="*/ 0 w 971654"/>
              <a:gd name="connsiteY0" fmla="*/ 0 h 2096979"/>
              <a:gd name="connsiteX1" fmla="*/ 971654 w 971654"/>
              <a:gd name="connsiteY1" fmla="*/ 0 h 2096979"/>
              <a:gd name="connsiteX2" fmla="*/ 0 w 971654"/>
              <a:gd name="connsiteY2" fmla="*/ 2096979 h 2096979"/>
            </a:gdLst>
            <a:ahLst/>
            <a:cxnLst>
              <a:cxn ang="0">
                <a:pos x="connsiteX0" y="connsiteY0"/>
              </a:cxn>
              <a:cxn ang="0">
                <a:pos x="connsiteX1" y="connsiteY1"/>
              </a:cxn>
              <a:cxn ang="0">
                <a:pos x="connsiteX2" y="connsiteY2"/>
              </a:cxn>
            </a:cxnLst>
            <a:rect l="l" t="t" r="r" b="b"/>
            <a:pathLst>
              <a:path w="971654" h="2096979">
                <a:moveTo>
                  <a:pt x="0" y="0"/>
                </a:moveTo>
                <a:lnTo>
                  <a:pt x="971654" y="0"/>
                </a:lnTo>
                <a:lnTo>
                  <a:pt x="0" y="2096979"/>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内容占位符 2">
            <a:extLst>
              <a:ext uri="{FF2B5EF4-FFF2-40B4-BE49-F238E27FC236}">
                <a16:creationId xmlns:a16="http://schemas.microsoft.com/office/drawing/2014/main" id="{E55ED38D-6579-41CB-B16A-9F843EF5F78B}"/>
              </a:ext>
            </a:extLst>
          </p:cNvPr>
          <p:cNvSpPr>
            <a:spLocks noGrp="1"/>
          </p:cNvSpPr>
          <p:nvPr>
            <p:ph idx="1"/>
          </p:nvPr>
        </p:nvSpPr>
        <p:spPr>
          <a:xfrm>
            <a:off x="730642" y="1709088"/>
            <a:ext cx="11212643" cy="5352253"/>
          </a:xfrm>
        </p:spPr>
        <p:txBody>
          <a:bodyPr anchor="t">
            <a:normAutofit/>
          </a:bodyPr>
          <a:lstStyle/>
          <a:p>
            <a:pPr marL="0" indent="0">
              <a:lnSpc>
                <a:spcPct val="100000"/>
              </a:lnSpc>
              <a:buNone/>
            </a:pPr>
            <a:r>
              <a:rPr lang="zh-CN" altLang="en-US" sz="1800" dirty="0">
                <a:latin typeface="华文仿宋" panose="02010600040101010101" pitchFamily="2" charset="-122"/>
                <a:ea typeface="华文仿宋" panose="02010600040101010101" pitchFamily="2" charset="-122"/>
              </a:rPr>
              <a:t>      债权众筹往往会被扣上非法集资的帽子，比如说众筹时项目约定到时返还本金，并付一定的收益，这与非法集资有点类似。那么，具体来说，债权众筹容易触碰非法集资红线的地方在哪里呢</a:t>
            </a:r>
            <a:r>
              <a:rPr lang="en-US" altLang="zh-CN" sz="1800" dirty="0">
                <a:latin typeface="华文仿宋" panose="02010600040101010101" pitchFamily="2" charset="-122"/>
                <a:ea typeface="华文仿宋" panose="02010600040101010101" pitchFamily="2" charset="-122"/>
              </a:rPr>
              <a:t>?</a:t>
            </a:r>
          </a:p>
          <a:p>
            <a:pPr marL="0" indent="0">
              <a:lnSpc>
                <a:spcPct val="100000"/>
              </a:lnSpc>
              <a:buNone/>
            </a:pPr>
            <a:r>
              <a:rPr lang="en-US" altLang="zh-CN" sz="1800" dirty="0">
                <a:latin typeface="华文仿宋" panose="02010600040101010101" pitchFamily="2" charset="-122"/>
                <a:ea typeface="华文仿宋" panose="02010600040101010101" pitchFamily="2" charset="-122"/>
              </a:rPr>
              <a:t>      (1)</a:t>
            </a:r>
            <a:r>
              <a:rPr lang="zh-CN" altLang="en-US" sz="1800" dirty="0">
                <a:latin typeface="华文仿宋" panose="02010600040101010101" pitchFamily="2" charset="-122"/>
                <a:ea typeface="华文仿宋" panose="02010600040101010101" pitchFamily="2" charset="-122"/>
              </a:rPr>
              <a:t>当前相当普遍的理财</a:t>
            </a:r>
            <a:r>
              <a:rPr lang="en-US" altLang="zh-CN" sz="1800" dirty="0">
                <a:latin typeface="华文仿宋" panose="02010600040101010101" pitchFamily="2" charset="-122"/>
                <a:ea typeface="华文仿宋" panose="02010600040101010101" pitchFamily="2" charset="-122"/>
              </a:rPr>
              <a:t>-</a:t>
            </a:r>
            <a:r>
              <a:rPr lang="zh-CN" altLang="en-US" sz="1800" dirty="0">
                <a:latin typeface="华文仿宋" panose="02010600040101010101" pitchFamily="2" charset="-122"/>
                <a:ea typeface="华文仿宋" panose="02010600040101010101" pitchFamily="2" charset="-122"/>
              </a:rPr>
              <a:t>资金池模式，即一些</a:t>
            </a:r>
            <a:r>
              <a:rPr lang="en-US" altLang="zh-CN" sz="1800" dirty="0">
                <a:latin typeface="华文仿宋" panose="02010600040101010101" pitchFamily="2" charset="-122"/>
                <a:ea typeface="华文仿宋" panose="02010600040101010101" pitchFamily="2" charset="-122"/>
              </a:rPr>
              <a:t>P2P</a:t>
            </a:r>
            <a:r>
              <a:rPr lang="zh-CN" altLang="en-US" sz="1800" dirty="0">
                <a:latin typeface="华文仿宋" panose="02010600040101010101" pitchFamily="2" charset="-122"/>
                <a:ea typeface="华文仿宋" panose="02010600040101010101" pitchFamily="2" charset="-122"/>
              </a:rPr>
              <a:t>网络借贷平台通过将借款需求设计成理财产品出售给放贷人，或者先归集资金、再寻找借款对象等方式，使放贷人资金进入平台的中间账户，产生资金池，此类模式下，平台涉嫌非法吸收公众存款。</a:t>
            </a:r>
          </a:p>
          <a:p>
            <a:pPr marL="0" indent="0">
              <a:lnSpc>
                <a:spcPct val="100000"/>
              </a:lnSpc>
              <a:buNone/>
            </a:pPr>
            <a:r>
              <a:rPr lang="en-US" altLang="zh-CN" sz="1800" dirty="0">
                <a:latin typeface="华文仿宋" panose="02010600040101010101" pitchFamily="2" charset="-122"/>
                <a:ea typeface="华文仿宋" panose="02010600040101010101" pitchFamily="2" charset="-122"/>
              </a:rPr>
              <a:t>      (2)</a:t>
            </a:r>
            <a:r>
              <a:rPr lang="zh-CN" altLang="en-US" sz="1800" dirty="0">
                <a:latin typeface="华文仿宋" panose="02010600040101010101" pitchFamily="2" charset="-122"/>
                <a:ea typeface="华文仿宋" panose="02010600040101010101" pitchFamily="2" charset="-122"/>
              </a:rPr>
              <a:t>不合格借款人导致的非法集资风险。即一些</a:t>
            </a:r>
            <a:r>
              <a:rPr lang="en-US" altLang="zh-CN" sz="1800" dirty="0">
                <a:latin typeface="华文仿宋" panose="02010600040101010101" pitchFamily="2" charset="-122"/>
                <a:ea typeface="华文仿宋" panose="02010600040101010101" pitchFamily="2" charset="-122"/>
              </a:rPr>
              <a:t>P2P</a:t>
            </a:r>
            <a:r>
              <a:rPr lang="zh-CN" altLang="en-US" sz="1800" dirty="0">
                <a:latin typeface="华文仿宋" panose="02010600040101010101" pitchFamily="2" charset="-122"/>
                <a:ea typeface="华文仿宋" panose="02010600040101010101" pitchFamily="2" charset="-122"/>
              </a:rPr>
              <a:t>网络借贷平台经营者未尽到借款人身份真实性核查义务，未能及时发现甚至默许借款人在平台上以多个虚假借款人的名义发布大量虚假借款信息</a:t>
            </a:r>
            <a:r>
              <a:rPr lang="en-US" altLang="zh-CN" sz="1800" dirty="0">
                <a:latin typeface="华文仿宋" panose="02010600040101010101" pitchFamily="2" charset="-122"/>
                <a:ea typeface="华文仿宋" panose="02010600040101010101" pitchFamily="2" charset="-122"/>
              </a:rPr>
              <a:t>(</a:t>
            </a:r>
            <a:r>
              <a:rPr lang="zh-CN" altLang="en-US" sz="1800" dirty="0">
                <a:latin typeface="华文仿宋" panose="02010600040101010101" pitchFamily="2" charset="-122"/>
                <a:ea typeface="华文仿宋" panose="02010600040101010101" pitchFamily="2" charset="-122"/>
              </a:rPr>
              <a:t>又称借款标</a:t>
            </a:r>
            <a:r>
              <a:rPr lang="en-US" altLang="zh-CN" sz="1800" dirty="0">
                <a:latin typeface="华文仿宋" panose="02010600040101010101" pitchFamily="2" charset="-122"/>
                <a:ea typeface="华文仿宋" panose="02010600040101010101" pitchFamily="2" charset="-122"/>
              </a:rPr>
              <a:t>)</a:t>
            </a:r>
            <a:r>
              <a:rPr lang="zh-CN" altLang="en-US" sz="1800" dirty="0">
                <a:latin typeface="华文仿宋" panose="02010600040101010101" pitchFamily="2" charset="-122"/>
                <a:ea typeface="华文仿宋" panose="02010600040101010101" pitchFamily="2" charset="-122"/>
              </a:rPr>
              <a:t>，向不特定多数人募集资金，用于投资房地产、股票、债券、期货等市场，有的直接将非法募集的资金高利贷出赚取利差，这些借款人的行为涉嫌非法吸收公众存款。</a:t>
            </a:r>
          </a:p>
          <a:p>
            <a:pPr marL="0" indent="0">
              <a:lnSpc>
                <a:spcPct val="100000"/>
              </a:lnSpc>
              <a:buNone/>
            </a:pPr>
            <a:r>
              <a:rPr lang="en-US" altLang="zh-CN" sz="1800" dirty="0">
                <a:latin typeface="华文仿宋" panose="02010600040101010101" pitchFamily="2" charset="-122"/>
                <a:ea typeface="华文仿宋" panose="02010600040101010101" pitchFamily="2" charset="-122"/>
              </a:rPr>
              <a:t>      (3)</a:t>
            </a:r>
            <a:r>
              <a:rPr lang="zh-CN" altLang="en-US" sz="1800" dirty="0">
                <a:latin typeface="华文仿宋" panose="02010600040101010101" pitchFamily="2" charset="-122"/>
                <a:ea typeface="华文仿宋" panose="02010600040101010101" pitchFamily="2" charset="-122"/>
              </a:rPr>
              <a:t>典型的庞氏骗局。即个别</a:t>
            </a:r>
            <a:r>
              <a:rPr lang="en-US" altLang="zh-CN" sz="1800" dirty="0">
                <a:latin typeface="华文仿宋" panose="02010600040101010101" pitchFamily="2" charset="-122"/>
                <a:ea typeface="华文仿宋" panose="02010600040101010101" pitchFamily="2" charset="-122"/>
              </a:rPr>
              <a:t>P2P</a:t>
            </a:r>
            <a:r>
              <a:rPr lang="zh-CN" altLang="en-US" sz="1800" dirty="0">
                <a:latin typeface="华文仿宋" panose="02010600040101010101" pitchFamily="2" charset="-122"/>
                <a:ea typeface="华文仿宋" panose="02010600040101010101" pitchFamily="2" charset="-122"/>
              </a:rPr>
              <a:t>网络借贷平台经营者，发布虚假的高利借款标募集资金，并采用在前期借新贷还旧贷的庞氏骗局模式，短期内募集大量资金后用于自己生产经营，有的经营者甚至卷款潜逃。此类模式涉嫌非法吸收公众存款和集资诈骗。</a:t>
            </a:r>
          </a:p>
          <a:p>
            <a:pPr marL="0" indent="0">
              <a:lnSpc>
                <a:spcPct val="100000"/>
              </a:lnSpc>
              <a:buNone/>
            </a:pPr>
            <a:r>
              <a:rPr lang="zh-CN" altLang="en-US" sz="1800" dirty="0">
                <a:latin typeface="华文仿宋" panose="02010600040101010101" pitchFamily="2" charset="-122"/>
                <a:ea typeface="华文仿宋" panose="02010600040101010101" pitchFamily="2" charset="-122"/>
              </a:rPr>
              <a:t>      债权众筹目前已经明确规定为银监会监管，目前主要的监管解释为：“明确平台本身不得提供担保，不得归集资金搞资金池，不得非法吸收公众存款，更不能实施集资诈骗。建立平台资金第三方托管机制。平台不直接经手归集客户资金，也无权擅自动用在第三方托管的资金，让债权众筹回归撮合的中介本质。</a:t>
            </a:r>
          </a:p>
          <a:p>
            <a:pPr marL="0" indent="0">
              <a:buNone/>
            </a:pPr>
            <a:endParaRPr lang="zh-CN" altLang="en-US" sz="1500" dirty="0"/>
          </a:p>
        </p:txBody>
      </p:sp>
    </p:spTree>
    <p:extLst>
      <p:ext uri="{BB962C8B-B14F-4D97-AF65-F5344CB8AC3E}">
        <p14:creationId xmlns:p14="http://schemas.microsoft.com/office/powerpoint/2010/main" val="20586277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BB867FF-FC45-48F7-8104-F89BE54909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8BB56887-D0D5-4F0C-9E19-7247EB83C8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208695" y="1"/>
            <a:ext cx="1135066" cy="477997"/>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标题 1">
            <a:extLst>
              <a:ext uri="{FF2B5EF4-FFF2-40B4-BE49-F238E27FC236}">
                <a16:creationId xmlns:a16="http://schemas.microsoft.com/office/drawing/2014/main" id="{C483B64B-EFDA-4917-826B-1B01A4E8B951}"/>
              </a:ext>
            </a:extLst>
          </p:cNvPr>
          <p:cNvSpPr>
            <a:spLocks noGrp="1"/>
          </p:cNvSpPr>
          <p:nvPr>
            <p:ph type="title"/>
          </p:nvPr>
        </p:nvSpPr>
        <p:spPr>
          <a:xfrm>
            <a:off x="838200" y="365125"/>
            <a:ext cx="10515600" cy="1325563"/>
          </a:xfrm>
        </p:spPr>
        <p:txBody>
          <a:bodyPr>
            <a:normAutofit/>
          </a:bodyPr>
          <a:lstStyle/>
          <a:p>
            <a:r>
              <a:rPr lang="en-US" altLang="zh-CN" dirty="0"/>
              <a:t>4.</a:t>
            </a:r>
            <a:r>
              <a:rPr lang="zh-CN" altLang="zh-CN" dirty="0"/>
              <a:t>股权众筹</a:t>
            </a:r>
            <a:r>
              <a:rPr lang="zh-CN" altLang="en-US" dirty="0"/>
              <a:t>（互联网非公开股权融资）</a:t>
            </a:r>
            <a:br>
              <a:rPr lang="zh-CN" altLang="en-US" dirty="0"/>
            </a:br>
            <a:endParaRPr lang="zh-CN" altLang="en-US" dirty="0"/>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V="1">
            <a:off x="555710" y="2183223"/>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 name="内容占位符 2">
            <a:extLst>
              <a:ext uri="{FF2B5EF4-FFF2-40B4-BE49-F238E27FC236}">
                <a16:creationId xmlns:a16="http://schemas.microsoft.com/office/drawing/2014/main" id="{EF349BE3-5298-48E9-BB9B-0BC0CE834CCA}"/>
              </a:ext>
            </a:extLst>
          </p:cNvPr>
          <p:cNvSpPr>
            <a:spLocks noGrp="1"/>
          </p:cNvSpPr>
          <p:nvPr>
            <p:ph idx="1"/>
          </p:nvPr>
        </p:nvSpPr>
        <p:spPr>
          <a:xfrm>
            <a:off x="706062" y="1474768"/>
            <a:ext cx="10515600" cy="4351338"/>
          </a:xfrm>
        </p:spPr>
        <p:txBody>
          <a:bodyPr>
            <a:normAutofit/>
          </a:bodyPr>
          <a:lstStyle/>
          <a:p>
            <a:pPr marL="0" indent="0">
              <a:buNone/>
            </a:pPr>
            <a:r>
              <a:rPr lang="en-US" altLang="zh-CN" dirty="0">
                <a:latin typeface="华文仿宋" panose="02010600040101010101" pitchFamily="2" charset="-122"/>
                <a:ea typeface="华文仿宋" panose="02010600040101010101" pitchFamily="2" charset="-122"/>
              </a:rPr>
              <a:t>      </a:t>
            </a:r>
            <a:r>
              <a:rPr lang="zh-CN" altLang="zh-CN" dirty="0">
                <a:latin typeface="华文仿宋" panose="02010600040101010101" pitchFamily="2" charset="-122"/>
                <a:ea typeface="华文仿宋" panose="02010600040101010101" pitchFamily="2" charset="-122"/>
              </a:rPr>
              <a:t>股权众筹是指创意人或小微创业公司通过互联网上的众筹平台将其准备创办的企业或筹办的项目信息向众多的投资人展示，以吸引投资人，筹集创业资金。创业者可利用互联网出让一定比例的股份，投资人通过出资入股公司、从而获得未来的收益。</a:t>
            </a:r>
          </a:p>
          <a:p>
            <a:pPr marL="0" indent="0">
              <a:buNone/>
            </a:pPr>
            <a:r>
              <a:rPr lang="en-US" altLang="zh-CN" dirty="0"/>
              <a:t>    </a:t>
            </a:r>
            <a:r>
              <a:rPr lang="zh-CN" altLang="zh-CN" dirty="0"/>
              <a:t>在中国股权众筹形式主要有会籍式、凭证式、天使式。</a:t>
            </a:r>
          </a:p>
          <a:p>
            <a:pPr marL="0" indent="0">
              <a:buNone/>
            </a:pPr>
            <a:endParaRPr lang="zh-CN" altLang="en-US" dirty="0"/>
          </a:p>
        </p:txBody>
      </p:sp>
      <p:pic>
        <p:nvPicPr>
          <p:cNvPr id="4" name="图片 3">
            <a:extLst>
              <a:ext uri="{FF2B5EF4-FFF2-40B4-BE49-F238E27FC236}">
                <a16:creationId xmlns:a16="http://schemas.microsoft.com/office/drawing/2014/main" id="{66903969-A2A0-4E17-B756-0367C6B61061}"/>
              </a:ext>
            </a:extLst>
          </p:cNvPr>
          <p:cNvPicPr>
            <a:picLocks noChangeAspect="1"/>
          </p:cNvPicPr>
          <p:nvPr/>
        </p:nvPicPr>
        <p:blipFill>
          <a:blip r:embed="rId2"/>
          <a:stretch>
            <a:fillRect/>
          </a:stretch>
        </p:blipFill>
        <p:spPr>
          <a:xfrm>
            <a:off x="3809911" y="3781376"/>
            <a:ext cx="3628571" cy="2780952"/>
          </a:xfrm>
          <a:prstGeom prst="rect">
            <a:avLst/>
          </a:prstGeom>
        </p:spPr>
      </p:pic>
    </p:spTree>
    <p:extLst>
      <p:ext uri="{BB962C8B-B14F-4D97-AF65-F5344CB8AC3E}">
        <p14:creationId xmlns:p14="http://schemas.microsoft.com/office/powerpoint/2010/main" val="40078650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7ABB594-EA01-4DF2-8CF1-1BBB1A1AD92F}"/>
              </a:ext>
            </a:extLst>
          </p:cNvPr>
          <p:cNvSpPr>
            <a:spLocks noGrp="1"/>
          </p:cNvSpPr>
          <p:nvPr>
            <p:ph type="title"/>
          </p:nvPr>
        </p:nvSpPr>
        <p:spPr>
          <a:xfrm>
            <a:off x="1653363" y="365760"/>
            <a:ext cx="9367203" cy="1188720"/>
          </a:xfrm>
        </p:spPr>
        <p:txBody>
          <a:bodyPr>
            <a:normAutofit fontScale="90000"/>
          </a:bodyPr>
          <a:lstStyle/>
          <a:p>
            <a:r>
              <a:rPr lang="zh-CN" altLang="en-US" dirty="0"/>
              <a:t>（</a:t>
            </a:r>
            <a:r>
              <a:rPr lang="en-US" altLang="zh-CN" dirty="0"/>
              <a:t>1</a:t>
            </a:r>
            <a:r>
              <a:rPr lang="zh-CN" altLang="en-US" dirty="0"/>
              <a:t>）</a:t>
            </a:r>
            <a:r>
              <a:rPr lang="zh-CN" altLang="zh-CN" dirty="0"/>
              <a:t>会籍式众筹</a:t>
            </a:r>
            <a:br>
              <a:rPr lang="zh-CN" altLang="zh-CN" dirty="0"/>
            </a:br>
            <a:endParaRPr lang="zh-CN" altLang="en-US" dirty="0"/>
          </a:p>
        </p:txBody>
      </p:sp>
      <p:sp>
        <p:nvSpPr>
          <p:cNvPr id="8" name="Freeform: Shape 7">
            <a:extLst>
              <a:ext uri="{FF2B5EF4-FFF2-40B4-BE49-F238E27FC236}">
                <a16:creationId xmlns:a16="http://schemas.microsoft.com/office/drawing/2014/main" id="{7CB4857B-ED7C-444D-9F04-2F885114A1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764099" cy="1558212"/>
          </a:xfrm>
          <a:custGeom>
            <a:avLst/>
            <a:gdLst>
              <a:gd name="connsiteX0" fmla="*/ 0 w 1764099"/>
              <a:gd name="connsiteY0" fmla="*/ 0 h 1558212"/>
              <a:gd name="connsiteX1" fmla="*/ 1764099 w 1764099"/>
              <a:gd name="connsiteY1" fmla="*/ 0 h 1558212"/>
              <a:gd name="connsiteX2" fmla="*/ 1042087 w 1764099"/>
              <a:gd name="connsiteY2" fmla="*/ 1558212 h 1558212"/>
              <a:gd name="connsiteX3" fmla="*/ 0 w 1764099"/>
              <a:gd name="connsiteY3" fmla="*/ 1558212 h 1558212"/>
            </a:gdLst>
            <a:ahLst/>
            <a:cxnLst>
              <a:cxn ang="0">
                <a:pos x="connsiteX0" y="connsiteY0"/>
              </a:cxn>
              <a:cxn ang="0">
                <a:pos x="connsiteX1" y="connsiteY1"/>
              </a:cxn>
              <a:cxn ang="0">
                <a:pos x="connsiteX2" y="connsiteY2"/>
              </a:cxn>
              <a:cxn ang="0">
                <a:pos x="connsiteX3" y="connsiteY3"/>
              </a:cxn>
            </a:cxnLst>
            <a:rect l="l" t="t" r="r" b="b"/>
            <a:pathLst>
              <a:path w="1764099" h="1558212">
                <a:moveTo>
                  <a:pt x="0" y="0"/>
                </a:moveTo>
                <a:lnTo>
                  <a:pt x="1764099" y="0"/>
                </a:lnTo>
                <a:lnTo>
                  <a:pt x="1042087" y="1558212"/>
                </a:lnTo>
                <a:lnTo>
                  <a:pt x="0" y="155821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 name="Freeform: Shape 9">
            <a:extLst>
              <a:ext uri="{FF2B5EF4-FFF2-40B4-BE49-F238E27FC236}">
                <a16:creationId xmlns:a16="http://schemas.microsoft.com/office/drawing/2014/main" id="{D18046FB-44EA-4FD8-A585-EA09A319B2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691640"/>
            <a:ext cx="12191999" cy="5166360"/>
          </a:xfrm>
          <a:custGeom>
            <a:avLst/>
            <a:gdLst>
              <a:gd name="connsiteX0" fmla="*/ 0 w 12191999"/>
              <a:gd name="connsiteY0" fmla="*/ 0 h 5166360"/>
              <a:gd name="connsiteX1" fmla="*/ 1822388 w 12191999"/>
              <a:gd name="connsiteY1" fmla="*/ 0 h 5166360"/>
              <a:gd name="connsiteX2" fmla="*/ 6468290 w 12191999"/>
              <a:gd name="connsiteY2" fmla="*/ 0 h 5166360"/>
              <a:gd name="connsiteX3" fmla="*/ 7796394 w 12191999"/>
              <a:gd name="connsiteY3" fmla="*/ 0 h 5166360"/>
              <a:gd name="connsiteX4" fmla="*/ 8376834 w 12191999"/>
              <a:gd name="connsiteY4" fmla="*/ 0 h 5166360"/>
              <a:gd name="connsiteX5" fmla="*/ 9704938 w 12191999"/>
              <a:gd name="connsiteY5" fmla="*/ 0 h 5166360"/>
              <a:gd name="connsiteX6" fmla="*/ 9704938 w 12191999"/>
              <a:gd name="connsiteY6" fmla="*/ 2 h 5166360"/>
              <a:gd name="connsiteX7" fmla="*/ 10283456 w 12191999"/>
              <a:gd name="connsiteY7" fmla="*/ 2 h 5166360"/>
              <a:gd name="connsiteX8" fmla="*/ 10863897 w 12191999"/>
              <a:gd name="connsiteY8" fmla="*/ 2 h 5166360"/>
              <a:gd name="connsiteX9" fmla="*/ 12191999 w 12191999"/>
              <a:gd name="connsiteY9" fmla="*/ 2 h 5166360"/>
              <a:gd name="connsiteX10" fmla="*/ 12191999 w 12191999"/>
              <a:gd name="connsiteY10" fmla="*/ 5166360 h 5166360"/>
              <a:gd name="connsiteX11" fmla="*/ 0 w 12191999"/>
              <a:gd name="connsiteY11" fmla="*/ 5166360 h 5166360"/>
              <a:gd name="connsiteX12" fmla="*/ 0 w 12191999"/>
              <a:gd name="connsiteY12" fmla="*/ 2604436 h 5166360"/>
              <a:gd name="connsiteX13" fmla="*/ 862341 w 12191999"/>
              <a:gd name="connsiteY13" fmla="*/ 743371 h 5166360"/>
              <a:gd name="connsiteX14" fmla="*/ 0 w 12191999"/>
              <a:gd name="connsiteY14" fmla="*/ 743371 h 5166360"/>
              <a:gd name="connsiteX15" fmla="*/ 0 w 12191999"/>
              <a:gd name="connsiteY15" fmla="*/ 742508 h 5166360"/>
              <a:gd name="connsiteX16" fmla="*/ 92826 w 12191999"/>
              <a:gd name="connsiteY16" fmla="*/ 742508 h 5166360"/>
              <a:gd name="connsiteX17" fmla="*/ 406486 w 12191999"/>
              <a:gd name="connsiteY17" fmla="*/ 742508 h 5166360"/>
              <a:gd name="connsiteX18" fmla="*/ 406486 w 12191999"/>
              <a:gd name="connsiteY18" fmla="*/ 742507 h 5166360"/>
              <a:gd name="connsiteX19" fmla="*/ 862741 w 12191999"/>
              <a:gd name="connsiteY19" fmla="*/ 742507 h 5166360"/>
              <a:gd name="connsiteX20" fmla="*/ 1206388 w 12191999"/>
              <a:gd name="connsiteY20" fmla="*/ 864 h 5166360"/>
              <a:gd name="connsiteX21" fmla="*/ 748500 w 12191999"/>
              <a:gd name="connsiteY21" fmla="*/ 864 h 5166360"/>
              <a:gd name="connsiteX22" fmla="*/ 0 w 12191999"/>
              <a:gd name="connsiteY22" fmla="*/ 864 h 516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1999" h="5166360">
                <a:moveTo>
                  <a:pt x="0" y="0"/>
                </a:moveTo>
                <a:lnTo>
                  <a:pt x="1822388" y="0"/>
                </a:lnTo>
                <a:lnTo>
                  <a:pt x="6468290" y="0"/>
                </a:lnTo>
                <a:lnTo>
                  <a:pt x="7796394" y="0"/>
                </a:lnTo>
                <a:lnTo>
                  <a:pt x="8376834" y="0"/>
                </a:lnTo>
                <a:lnTo>
                  <a:pt x="9704938" y="0"/>
                </a:lnTo>
                <a:lnTo>
                  <a:pt x="9704938" y="2"/>
                </a:lnTo>
                <a:lnTo>
                  <a:pt x="10283456" y="2"/>
                </a:lnTo>
                <a:lnTo>
                  <a:pt x="10863897" y="2"/>
                </a:lnTo>
                <a:lnTo>
                  <a:pt x="12191999" y="2"/>
                </a:lnTo>
                <a:lnTo>
                  <a:pt x="12191999" y="5166360"/>
                </a:lnTo>
                <a:lnTo>
                  <a:pt x="0" y="5166360"/>
                </a:lnTo>
                <a:lnTo>
                  <a:pt x="0" y="2604436"/>
                </a:lnTo>
                <a:lnTo>
                  <a:pt x="862341" y="743371"/>
                </a:lnTo>
                <a:lnTo>
                  <a:pt x="0" y="743371"/>
                </a:lnTo>
                <a:lnTo>
                  <a:pt x="0" y="742508"/>
                </a:lnTo>
                <a:lnTo>
                  <a:pt x="92826" y="742508"/>
                </a:lnTo>
                <a:lnTo>
                  <a:pt x="406486" y="742508"/>
                </a:lnTo>
                <a:lnTo>
                  <a:pt x="406486" y="742507"/>
                </a:lnTo>
                <a:lnTo>
                  <a:pt x="862741" y="742507"/>
                </a:lnTo>
                <a:lnTo>
                  <a:pt x="1206388" y="864"/>
                </a:lnTo>
                <a:lnTo>
                  <a:pt x="748500" y="864"/>
                </a:lnTo>
                <a:lnTo>
                  <a:pt x="0" y="864"/>
                </a:lnTo>
                <a:close/>
              </a:path>
            </a:pathLst>
          </a:custGeom>
          <a:solidFill>
            <a:srgbClr val="A6A6A6">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Freeform: Shape 11">
            <a:extLst>
              <a:ext uri="{FF2B5EF4-FFF2-40B4-BE49-F238E27FC236}">
                <a16:creationId xmlns:a16="http://schemas.microsoft.com/office/drawing/2014/main" id="{479F5F2B-8B58-4140-AE6A-51F6C67B18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1"/>
            <a:ext cx="971654" cy="2096979"/>
          </a:xfrm>
          <a:custGeom>
            <a:avLst/>
            <a:gdLst>
              <a:gd name="connsiteX0" fmla="*/ 0 w 971654"/>
              <a:gd name="connsiteY0" fmla="*/ 0 h 2096979"/>
              <a:gd name="connsiteX1" fmla="*/ 971654 w 971654"/>
              <a:gd name="connsiteY1" fmla="*/ 0 h 2096979"/>
              <a:gd name="connsiteX2" fmla="*/ 0 w 971654"/>
              <a:gd name="connsiteY2" fmla="*/ 2096979 h 2096979"/>
            </a:gdLst>
            <a:ahLst/>
            <a:cxnLst>
              <a:cxn ang="0">
                <a:pos x="connsiteX0" y="connsiteY0"/>
              </a:cxn>
              <a:cxn ang="0">
                <a:pos x="connsiteX1" y="connsiteY1"/>
              </a:cxn>
              <a:cxn ang="0">
                <a:pos x="connsiteX2" y="connsiteY2"/>
              </a:cxn>
            </a:cxnLst>
            <a:rect l="l" t="t" r="r" b="b"/>
            <a:pathLst>
              <a:path w="971654" h="2096979">
                <a:moveTo>
                  <a:pt x="0" y="0"/>
                </a:moveTo>
                <a:lnTo>
                  <a:pt x="971654" y="0"/>
                </a:lnTo>
                <a:lnTo>
                  <a:pt x="0" y="2096979"/>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内容占位符 2">
            <a:extLst>
              <a:ext uri="{FF2B5EF4-FFF2-40B4-BE49-F238E27FC236}">
                <a16:creationId xmlns:a16="http://schemas.microsoft.com/office/drawing/2014/main" id="{AA6F5A14-124A-42BE-8F8F-93848C44DDBF}"/>
              </a:ext>
            </a:extLst>
          </p:cNvPr>
          <p:cNvSpPr>
            <a:spLocks noGrp="1"/>
          </p:cNvSpPr>
          <p:nvPr>
            <p:ph idx="1"/>
          </p:nvPr>
        </p:nvSpPr>
        <p:spPr>
          <a:xfrm>
            <a:off x="1199213" y="2176272"/>
            <a:ext cx="9821354" cy="4041648"/>
          </a:xfrm>
        </p:spPr>
        <p:txBody>
          <a:bodyPr anchor="t">
            <a:normAutofit/>
          </a:bodyPr>
          <a:lstStyle/>
          <a:p>
            <a:pPr marL="0" indent="0">
              <a:lnSpc>
                <a:spcPct val="100000"/>
              </a:lnSpc>
              <a:buNone/>
            </a:pPr>
            <a:endParaRPr lang="en-US" altLang="zh-CN" sz="2400" dirty="0"/>
          </a:p>
          <a:p>
            <a:pPr marL="0" indent="0">
              <a:lnSpc>
                <a:spcPct val="100000"/>
              </a:lnSpc>
              <a:buNone/>
            </a:pPr>
            <a:r>
              <a:rPr lang="en-US" altLang="zh-CN" sz="2400" dirty="0">
                <a:latin typeface="华文仿宋" panose="02010600040101010101" pitchFamily="2" charset="-122"/>
                <a:ea typeface="华文仿宋" panose="02010600040101010101" pitchFamily="2" charset="-122"/>
              </a:rPr>
              <a:t>      </a:t>
            </a:r>
            <a:r>
              <a:rPr lang="zh-CN" altLang="zh-CN" sz="2400" dirty="0">
                <a:latin typeface="华文仿宋" panose="02010600040101010101" pitchFamily="2" charset="-122"/>
                <a:ea typeface="华文仿宋" panose="02010600040101010101" pitchFamily="2" charset="-122"/>
              </a:rPr>
              <a:t>会籍式众筹是指互联网环境下，通过熟人介绍，大家共同出资创办企业。出资人就是企业股东，这种方式比较适合同一个圈子的人。</a:t>
            </a:r>
          </a:p>
          <a:p>
            <a:pPr marL="0" indent="0">
              <a:lnSpc>
                <a:spcPct val="100000"/>
              </a:lnSpc>
              <a:buNone/>
            </a:pPr>
            <a:r>
              <a:rPr lang="zh-CN" altLang="en-US" sz="2400" dirty="0"/>
              <a:t>      会籍式众筹</a:t>
            </a:r>
            <a:r>
              <a:rPr lang="zh-CN" altLang="zh-CN" sz="2400" dirty="0"/>
              <a:t>很少有出资人是奔着财务赢利的目的去的，更多股东在意的是其提供的人脉价值、投资机会和交流价值等。</a:t>
            </a:r>
            <a:endParaRPr lang="en-US" altLang="zh-CN" sz="2400" dirty="0"/>
          </a:p>
          <a:p>
            <a:pPr marL="0" indent="0">
              <a:lnSpc>
                <a:spcPct val="100000"/>
              </a:lnSpc>
              <a:buNone/>
            </a:pPr>
            <a:endParaRPr lang="zh-CN" altLang="zh-CN" sz="2400" dirty="0"/>
          </a:p>
          <a:p>
            <a:pPr marL="0" indent="0">
              <a:buNone/>
            </a:pPr>
            <a:r>
              <a:rPr lang="en-US" altLang="zh-CN" sz="2400" dirty="0">
                <a:latin typeface="华文仿宋" panose="02010600040101010101" pitchFamily="2" charset="-122"/>
                <a:ea typeface="华文仿宋" panose="02010600040101010101" pitchFamily="2" charset="-122"/>
              </a:rPr>
              <a:t>       </a:t>
            </a:r>
            <a:r>
              <a:rPr lang="zh-CN" altLang="zh-CN" sz="2400" dirty="0">
                <a:latin typeface="华文仿宋" panose="02010600040101010101" pitchFamily="2" charset="-122"/>
                <a:ea typeface="华文仿宋" panose="02010600040101010101" pitchFamily="2" charset="-122"/>
              </a:rPr>
              <a:t>会籍式的股权众</a:t>
            </a:r>
            <a:r>
              <a:rPr lang="zh-CN" altLang="en-US" sz="2400" dirty="0">
                <a:latin typeface="华文仿宋" panose="02010600040101010101" pitchFamily="2" charset="-122"/>
                <a:ea typeface="华文仿宋" panose="02010600040101010101" pitchFamily="2" charset="-122"/>
              </a:rPr>
              <a:t>筹</a:t>
            </a:r>
            <a:r>
              <a:rPr lang="zh-CN" altLang="zh-CN" sz="2400" dirty="0">
                <a:latin typeface="华文仿宋" panose="02010600040101010101" pitchFamily="2" charset="-122"/>
                <a:ea typeface="华文仿宋" panose="02010600040101010101" pitchFamily="2" charset="-122"/>
              </a:rPr>
              <a:t>在中国咖啡创业的热潮中表现得淋漓尽致。其中，最热的非</a:t>
            </a:r>
            <a:r>
              <a:rPr lang="en-US" altLang="zh-CN" sz="2400" dirty="0">
                <a:latin typeface="华文仿宋" panose="02010600040101010101" pitchFamily="2" charset="-122"/>
                <a:ea typeface="华文仿宋" panose="02010600040101010101" pitchFamily="2" charset="-122"/>
              </a:rPr>
              <a:t>3w</a:t>
            </a:r>
            <a:r>
              <a:rPr lang="zh-CN" altLang="zh-CN" sz="2400" dirty="0">
                <a:latin typeface="华文仿宋" panose="02010600040101010101" pitchFamily="2" charset="-122"/>
                <a:ea typeface="华文仿宋" panose="02010600040101010101" pitchFamily="2" charset="-122"/>
              </a:rPr>
              <a:t>咖啡馆莫属</a:t>
            </a:r>
            <a:r>
              <a:rPr lang="zh-CN" altLang="en-US" sz="2400" dirty="0">
                <a:latin typeface="华文仿宋" panose="02010600040101010101" pitchFamily="2" charset="-122"/>
                <a:ea typeface="华文仿宋" panose="02010600040101010101" pitchFamily="2" charset="-122"/>
              </a:rPr>
              <a:t>。</a:t>
            </a:r>
          </a:p>
        </p:txBody>
      </p:sp>
    </p:spTree>
    <p:extLst>
      <p:ext uri="{BB962C8B-B14F-4D97-AF65-F5344CB8AC3E}">
        <p14:creationId xmlns:p14="http://schemas.microsoft.com/office/powerpoint/2010/main" val="36650898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D8A4993-1068-49AE-B0C6-1A65065614CB}"/>
              </a:ext>
            </a:extLst>
          </p:cNvPr>
          <p:cNvSpPr>
            <a:spLocks noGrp="1"/>
          </p:cNvSpPr>
          <p:nvPr>
            <p:ph type="title"/>
          </p:nvPr>
        </p:nvSpPr>
        <p:spPr>
          <a:xfrm>
            <a:off x="429768" y="411480"/>
            <a:ext cx="11201400" cy="1106424"/>
          </a:xfrm>
        </p:spPr>
        <p:txBody>
          <a:bodyPr>
            <a:normAutofit/>
          </a:bodyPr>
          <a:lstStyle/>
          <a:p>
            <a:r>
              <a:rPr lang="zh-CN" altLang="en-US" sz="3600"/>
              <a:t>案例</a:t>
            </a:r>
            <a:r>
              <a:rPr lang="en-US" altLang="zh-CN" sz="3600"/>
              <a:t>3W</a:t>
            </a:r>
            <a:r>
              <a:rPr lang="zh-CN" altLang="en-US" sz="3600"/>
              <a:t>咖啡会籍式众筹</a:t>
            </a:r>
          </a:p>
        </p:txBody>
      </p:sp>
      <p:pic>
        <p:nvPicPr>
          <p:cNvPr id="4" name="图片 3">
            <a:extLst>
              <a:ext uri="{FF2B5EF4-FFF2-40B4-BE49-F238E27FC236}">
                <a16:creationId xmlns:a16="http://schemas.microsoft.com/office/drawing/2014/main" id="{CFA62B6D-161B-4010-8F22-8080C87C81FA}"/>
              </a:ext>
            </a:extLst>
          </p:cNvPr>
          <p:cNvPicPr>
            <a:picLocks noChangeAspect="1"/>
          </p:cNvPicPr>
          <p:nvPr/>
        </p:nvPicPr>
        <p:blipFill rotWithShape="1">
          <a:blip r:embed="rId2"/>
          <a:srcRect l="10469" r="908" b="-2"/>
          <a:stretch/>
        </p:blipFill>
        <p:spPr>
          <a:xfrm>
            <a:off x="429768" y="1721922"/>
            <a:ext cx="6704891" cy="4520559"/>
          </a:xfrm>
          <a:prstGeom prst="rect">
            <a:avLst/>
          </a:prstGeom>
        </p:spPr>
      </p:pic>
      <p:sp>
        <p:nvSpPr>
          <p:cNvPr id="3" name="内容占位符 2">
            <a:extLst>
              <a:ext uri="{FF2B5EF4-FFF2-40B4-BE49-F238E27FC236}">
                <a16:creationId xmlns:a16="http://schemas.microsoft.com/office/drawing/2014/main" id="{9785E607-50F0-4F77-A37A-2DEA2F744105}"/>
              </a:ext>
            </a:extLst>
          </p:cNvPr>
          <p:cNvSpPr>
            <a:spLocks noGrp="1"/>
          </p:cNvSpPr>
          <p:nvPr>
            <p:ph idx="1"/>
          </p:nvPr>
        </p:nvSpPr>
        <p:spPr>
          <a:xfrm>
            <a:off x="7689954" y="1721922"/>
            <a:ext cx="4072278" cy="4258254"/>
          </a:xfrm>
        </p:spPr>
        <p:txBody>
          <a:bodyPr anchor="ctr">
            <a:normAutofit/>
          </a:bodyPr>
          <a:lstStyle/>
          <a:p>
            <a:pPr marL="0" indent="0">
              <a:lnSpc>
                <a:spcPct val="100000"/>
              </a:lnSpc>
              <a:buNone/>
            </a:pPr>
            <a:r>
              <a:rPr lang="en-US" altLang="zh-CN" sz="1600" dirty="0">
                <a:latin typeface="楷体" panose="02010609060101010101" pitchFamily="49" charset="-122"/>
                <a:ea typeface="楷体" panose="02010609060101010101" pitchFamily="49" charset="-122"/>
              </a:rPr>
              <a:t>2012</a:t>
            </a:r>
            <a:r>
              <a:rPr lang="zh-CN" altLang="zh-CN" sz="1600" dirty="0">
                <a:latin typeface="楷体" panose="02010609060101010101" pitchFamily="49" charset="-122"/>
                <a:ea typeface="楷体" panose="02010609060101010101" pitchFamily="49" charset="-122"/>
              </a:rPr>
              <a:t>年，</a:t>
            </a:r>
            <a:r>
              <a:rPr lang="en-US" altLang="zh-CN" sz="1600" dirty="0">
                <a:latin typeface="楷体" panose="02010609060101010101" pitchFamily="49" charset="-122"/>
                <a:ea typeface="楷体" panose="02010609060101010101" pitchFamily="49" charset="-122"/>
              </a:rPr>
              <a:t>3w</a:t>
            </a:r>
            <a:r>
              <a:rPr lang="zh-CN" altLang="zh-CN" sz="1600" dirty="0">
                <a:latin typeface="楷体" panose="02010609060101010101" pitchFamily="49" charset="-122"/>
                <a:ea typeface="楷体" panose="02010609060101010101" pitchFamily="49" charset="-122"/>
              </a:rPr>
              <a:t>咖啡通过微博招募原始股东，每人</a:t>
            </a:r>
            <a:r>
              <a:rPr lang="en-US" altLang="zh-CN" sz="1600" dirty="0">
                <a:latin typeface="楷体" panose="02010609060101010101" pitchFamily="49" charset="-122"/>
                <a:ea typeface="楷体" panose="02010609060101010101" pitchFamily="49" charset="-122"/>
              </a:rPr>
              <a:t>10</a:t>
            </a:r>
            <a:r>
              <a:rPr lang="zh-CN" altLang="zh-CN" sz="1600" dirty="0">
                <a:latin typeface="楷体" panose="02010609060101010101" pitchFamily="49" charset="-122"/>
                <a:ea typeface="楷体" panose="02010609060101010101" pitchFamily="49" charset="-122"/>
              </a:rPr>
              <a:t>股，每股</a:t>
            </a:r>
            <a:r>
              <a:rPr lang="en-US" altLang="zh-CN" sz="1600" dirty="0">
                <a:latin typeface="楷体" panose="02010609060101010101" pitchFamily="49" charset="-122"/>
                <a:ea typeface="楷体" panose="02010609060101010101" pitchFamily="49" charset="-122"/>
              </a:rPr>
              <a:t>6000</a:t>
            </a:r>
            <a:r>
              <a:rPr lang="zh-CN" altLang="zh-CN" sz="1600" dirty="0">
                <a:latin typeface="楷体" panose="02010609060101010101" pitchFamily="49" charset="-122"/>
                <a:ea typeface="楷体" panose="02010609060101010101" pitchFamily="49" charset="-122"/>
              </a:rPr>
              <a:t>元人民币，相当于一个人</a:t>
            </a:r>
            <a:r>
              <a:rPr lang="en-US" altLang="zh-CN" sz="1600" dirty="0">
                <a:latin typeface="楷体" panose="02010609060101010101" pitchFamily="49" charset="-122"/>
                <a:ea typeface="楷体" panose="02010609060101010101" pitchFamily="49" charset="-122"/>
              </a:rPr>
              <a:t>6</a:t>
            </a:r>
            <a:r>
              <a:rPr lang="zh-CN" altLang="zh-CN" sz="1600" dirty="0">
                <a:latin typeface="楷体" panose="02010609060101010101" pitchFamily="49" charset="-122"/>
                <a:ea typeface="楷体" panose="02010609060101010101" pitchFamily="49" charset="-122"/>
              </a:rPr>
              <a:t>万元人民币。很多人并不是特别在意</a:t>
            </a:r>
            <a:r>
              <a:rPr lang="en-US" altLang="zh-CN" sz="1600" dirty="0">
                <a:latin typeface="楷体" panose="02010609060101010101" pitchFamily="49" charset="-122"/>
                <a:ea typeface="楷体" panose="02010609060101010101" pitchFamily="49" charset="-122"/>
              </a:rPr>
              <a:t>6</a:t>
            </a:r>
            <a:r>
              <a:rPr lang="zh-CN" altLang="zh-CN" sz="1600" dirty="0">
                <a:latin typeface="楷体" panose="02010609060101010101" pitchFamily="49" charset="-122"/>
                <a:ea typeface="楷体" panose="02010609060101010101" pitchFamily="49" charset="-122"/>
              </a:rPr>
              <a:t>万元人民币。花点小钱成为一家咖啡馆的股东，可以结交更多人脉，进行业务交流。很快</a:t>
            </a:r>
            <a:r>
              <a:rPr lang="en-US" altLang="zh-CN" sz="1600" dirty="0">
                <a:latin typeface="楷体" panose="02010609060101010101" pitchFamily="49" charset="-122"/>
                <a:ea typeface="楷体" panose="02010609060101010101" pitchFamily="49" charset="-122"/>
              </a:rPr>
              <a:t>3W</a:t>
            </a:r>
            <a:r>
              <a:rPr lang="zh-CN" altLang="zh-CN" sz="1600" dirty="0">
                <a:latin typeface="楷体" panose="02010609060101010101" pitchFamily="49" charset="-122"/>
                <a:ea typeface="楷体" panose="02010609060101010101" pitchFamily="49" charset="-122"/>
              </a:rPr>
              <a:t>咖啡汇集了一大帮知名投资人、创业者、企业高管等，其中包括沈南鹏、徐小平数百位知名人士，股东阵容堪称豪华。</a:t>
            </a:r>
            <a:r>
              <a:rPr lang="en-US" altLang="zh-CN" sz="1600" dirty="0">
                <a:latin typeface="楷体" panose="02010609060101010101" pitchFamily="49" charset="-122"/>
                <a:ea typeface="楷体" panose="02010609060101010101" pitchFamily="49" charset="-122"/>
              </a:rPr>
              <a:t>3W</a:t>
            </a:r>
            <a:r>
              <a:rPr lang="zh-CN" altLang="zh-CN" sz="1600" dirty="0">
                <a:latin typeface="楷体" panose="02010609060101010101" pitchFamily="49" charset="-122"/>
                <a:ea typeface="楷体" panose="02010609060101010101" pitchFamily="49" charset="-122"/>
              </a:rPr>
              <a:t>咖啡引爆了中国众筹式咖啡创业在</a:t>
            </a:r>
            <a:r>
              <a:rPr lang="en-US" altLang="zh-CN" sz="1600" dirty="0">
                <a:latin typeface="楷体" panose="02010609060101010101" pitchFamily="49" charset="-122"/>
                <a:ea typeface="楷体" panose="02010609060101010101" pitchFamily="49" charset="-122"/>
              </a:rPr>
              <a:t>2012</a:t>
            </a:r>
            <a:r>
              <a:rPr lang="zh-CN" altLang="zh-CN" sz="1600" dirty="0">
                <a:latin typeface="楷体" panose="02010609060101010101" pitchFamily="49" charset="-122"/>
                <a:ea typeface="楷体" panose="02010609060101010101" pitchFamily="49" charset="-122"/>
              </a:rPr>
              <a:t>年的流行。没过多久，几乎每个有一定规模的城市都出现了众筹式的咖啡厅。应当说，</a:t>
            </a:r>
            <a:r>
              <a:rPr lang="en-US" altLang="zh-CN" sz="1600" dirty="0">
                <a:latin typeface="楷体" panose="02010609060101010101" pitchFamily="49" charset="-122"/>
                <a:ea typeface="楷体" panose="02010609060101010101" pitchFamily="49" charset="-122"/>
              </a:rPr>
              <a:t>3W</a:t>
            </a:r>
            <a:r>
              <a:rPr lang="zh-CN" altLang="zh-CN" sz="1600" dirty="0">
                <a:latin typeface="楷体" panose="02010609060101010101" pitchFamily="49" charset="-122"/>
                <a:ea typeface="楷体" panose="02010609060101010101" pitchFamily="49" charset="-122"/>
              </a:rPr>
              <a:t>咖啡是我国股权众筹软着陆的成功典范，具有一定的借鉴意义，但也应该看到，出资建立这种会籍式咖啡厅时，很少有出资人是奔着财务赢利的目的去的，更多股东在意的是其提供的人脉价值、投资机会和交流价值等。</a:t>
            </a:r>
            <a:endParaRPr lang="zh-CN" altLang="en-US" sz="1600" dirty="0">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28914048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27F7498-44A4-4919-A9A0-25A264F0CA35}"/>
              </a:ext>
            </a:extLst>
          </p:cNvPr>
          <p:cNvSpPr>
            <a:spLocks noGrp="1"/>
          </p:cNvSpPr>
          <p:nvPr>
            <p:ph type="title"/>
          </p:nvPr>
        </p:nvSpPr>
        <p:spPr/>
        <p:txBody>
          <a:bodyPr/>
          <a:lstStyle/>
          <a:p>
            <a:r>
              <a:rPr lang="zh-CN" altLang="en-US" dirty="0"/>
              <a:t>（</a:t>
            </a:r>
            <a:r>
              <a:rPr lang="en-US" altLang="zh-CN" dirty="0"/>
              <a:t>2</a:t>
            </a:r>
            <a:r>
              <a:rPr lang="zh-CN" altLang="en-US" dirty="0"/>
              <a:t>）</a:t>
            </a:r>
            <a:r>
              <a:rPr lang="zh-CN" altLang="zh-CN" dirty="0"/>
              <a:t>凭证式众筹</a:t>
            </a:r>
            <a:endParaRPr lang="zh-CN" altLang="en-US" dirty="0"/>
          </a:p>
        </p:txBody>
      </p:sp>
      <p:sp>
        <p:nvSpPr>
          <p:cNvPr id="3" name="内容占位符 2">
            <a:extLst>
              <a:ext uri="{FF2B5EF4-FFF2-40B4-BE49-F238E27FC236}">
                <a16:creationId xmlns:a16="http://schemas.microsoft.com/office/drawing/2014/main" id="{BB7B70D2-E43F-43D5-8DCD-CB164BDBDAD2}"/>
              </a:ext>
            </a:extLst>
          </p:cNvPr>
          <p:cNvSpPr>
            <a:spLocks noGrp="1"/>
          </p:cNvSpPr>
          <p:nvPr>
            <p:ph idx="1"/>
          </p:nvPr>
        </p:nvSpPr>
        <p:spPr/>
        <p:txBody>
          <a:bodyPr>
            <a:normAutofit lnSpcReduction="10000"/>
          </a:bodyPr>
          <a:lstStyle/>
          <a:p>
            <a:pPr marL="0" indent="0">
              <a:buNone/>
            </a:pPr>
            <a:r>
              <a:rPr lang="en-US" altLang="zh-CN" dirty="0">
                <a:latin typeface="华文仿宋" panose="02010600040101010101" pitchFamily="2" charset="-122"/>
                <a:ea typeface="华文仿宋" panose="02010600040101010101" pitchFamily="2" charset="-122"/>
              </a:rPr>
              <a:t>      </a:t>
            </a:r>
            <a:r>
              <a:rPr lang="zh-CN" altLang="zh-CN" dirty="0">
                <a:latin typeface="华文仿宋" panose="02010600040101010101" pitchFamily="2" charset="-122"/>
                <a:ea typeface="华文仿宋" panose="02010600040101010101" pitchFamily="2" charset="-122"/>
              </a:rPr>
              <a:t>凭证式众筹主要是指在互联网通过卖凭证和股权捆绑的形式来进行募资，出资人付出资金取得相关凭证，该凭证又直接与创业企业或项目的股权挂钩，但投资者不成为股东。</a:t>
            </a:r>
            <a:endParaRPr lang="en-US" altLang="zh-CN" dirty="0">
              <a:latin typeface="华文仿宋" panose="02010600040101010101" pitchFamily="2" charset="-122"/>
              <a:ea typeface="华文仿宋" panose="02010600040101010101" pitchFamily="2" charset="-122"/>
            </a:endParaRPr>
          </a:p>
          <a:p>
            <a:pPr marL="0" indent="0">
              <a:buNone/>
            </a:pPr>
            <a:br>
              <a:rPr lang="en-US" altLang="zh-CN" dirty="0">
                <a:latin typeface="华文仿宋" panose="02010600040101010101" pitchFamily="2" charset="-122"/>
                <a:ea typeface="华文仿宋" panose="02010600040101010101" pitchFamily="2" charset="-122"/>
              </a:rPr>
            </a:br>
            <a:r>
              <a:rPr lang="en-US" altLang="zh-CN" dirty="0">
                <a:latin typeface="华文仿宋" panose="02010600040101010101" pitchFamily="2" charset="-122"/>
                <a:ea typeface="华文仿宋" panose="02010600040101010101" pitchFamily="2" charset="-122"/>
              </a:rPr>
              <a:t>      2013</a:t>
            </a:r>
            <a:r>
              <a:rPr lang="zh-CN" altLang="zh-CN" dirty="0">
                <a:latin typeface="华文仿宋" panose="02010600040101010101" pitchFamily="2" charset="-122"/>
                <a:ea typeface="华文仿宋" panose="02010600040101010101" pitchFamily="2" charset="-122"/>
              </a:rPr>
              <a:t>年</a:t>
            </a:r>
            <a:r>
              <a:rPr lang="en-US" altLang="zh-CN" dirty="0">
                <a:latin typeface="华文仿宋" panose="02010600040101010101" pitchFamily="2" charset="-122"/>
                <a:ea typeface="华文仿宋" panose="02010600040101010101" pitchFamily="2" charset="-122"/>
              </a:rPr>
              <a:t>3</a:t>
            </a:r>
            <a:r>
              <a:rPr lang="zh-CN" altLang="zh-CN" dirty="0">
                <a:latin typeface="华文仿宋" panose="02010600040101010101" pitchFamily="2" charset="-122"/>
                <a:ea typeface="华文仿宋" panose="02010600040101010101" pitchFamily="2" charset="-122"/>
              </a:rPr>
              <a:t>月，植物护肤品牌</a:t>
            </a:r>
            <a:r>
              <a:rPr lang="en-US" altLang="zh-CN" dirty="0">
                <a:latin typeface="华文仿宋" panose="02010600040101010101" pitchFamily="2" charset="-122"/>
                <a:ea typeface="华文仿宋" panose="02010600040101010101" pitchFamily="2" charset="-122"/>
              </a:rPr>
              <a:t>“</a:t>
            </a:r>
            <a:r>
              <a:rPr lang="zh-CN" altLang="zh-CN" dirty="0">
                <a:latin typeface="华文仿宋" panose="02010600040101010101" pitchFamily="2" charset="-122"/>
                <a:ea typeface="华文仿宋" panose="02010600040101010101" pitchFamily="2" charset="-122"/>
              </a:rPr>
              <a:t>花草事</a:t>
            </a:r>
            <a:r>
              <a:rPr lang="en-US" altLang="zh-CN" dirty="0">
                <a:latin typeface="华文仿宋" panose="02010600040101010101" pitchFamily="2" charset="-122"/>
                <a:ea typeface="华文仿宋" panose="02010600040101010101" pitchFamily="2" charset="-122"/>
              </a:rPr>
              <a:t>”</a:t>
            </a:r>
            <a:r>
              <a:rPr lang="zh-CN" altLang="zh-CN" dirty="0">
                <a:latin typeface="华文仿宋" panose="02010600040101010101" pitchFamily="2" charset="-122"/>
                <a:ea typeface="华文仿宋" panose="02010600040101010101" pitchFamily="2" charset="-122"/>
              </a:rPr>
              <a:t>的拥有者高调地在淘宝网销售自己公司的原始股。该公司对未来</a:t>
            </a:r>
            <a:r>
              <a:rPr lang="en-US" altLang="zh-CN" dirty="0">
                <a:latin typeface="华文仿宋" panose="02010600040101010101" pitchFamily="2" charset="-122"/>
                <a:ea typeface="华文仿宋" panose="02010600040101010101" pitchFamily="2" charset="-122"/>
              </a:rPr>
              <a:t>1</a:t>
            </a:r>
            <a:r>
              <a:rPr lang="zh-CN" altLang="zh-CN" dirty="0">
                <a:latin typeface="华文仿宋" panose="02010600040101010101" pitchFamily="2" charset="-122"/>
                <a:ea typeface="华文仿宋" panose="02010600040101010101" pitchFamily="2" charset="-122"/>
              </a:rPr>
              <a:t>年的销售收入和品牌知名度进行估值，并拆分为</a:t>
            </a:r>
            <a:r>
              <a:rPr lang="en-US" altLang="zh-CN" dirty="0">
                <a:latin typeface="华文仿宋" panose="02010600040101010101" pitchFamily="2" charset="-122"/>
                <a:ea typeface="华文仿宋" panose="02010600040101010101" pitchFamily="2" charset="-122"/>
              </a:rPr>
              <a:t>2000</a:t>
            </a:r>
            <a:r>
              <a:rPr lang="zh-CN" altLang="zh-CN" dirty="0">
                <a:latin typeface="华文仿宋" panose="02010600040101010101" pitchFamily="2" charset="-122"/>
                <a:ea typeface="华文仿宋" panose="02010600040101010101" pitchFamily="2" charset="-122"/>
              </a:rPr>
              <a:t>万股，每股作价</a:t>
            </a:r>
            <a:r>
              <a:rPr lang="en-US" altLang="zh-CN" dirty="0">
                <a:latin typeface="华文仿宋" panose="02010600040101010101" pitchFamily="2" charset="-122"/>
                <a:ea typeface="华文仿宋" panose="02010600040101010101" pitchFamily="2" charset="-122"/>
              </a:rPr>
              <a:t>1.8</a:t>
            </a:r>
            <a:r>
              <a:rPr lang="zh-CN" altLang="zh-CN" dirty="0">
                <a:latin typeface="华文仿宋" panose="02010600040101010101" pitchFamily="2" charset="-122"/>
                <a:ea typeface="华文仿宋" panose="02010600040101010101" pitchFamily="2" charset="-122"/>
              </a:rPr>
              <a:t>元人民币，</a:t>
            </a:r>
            <a:r>
              <a:rPr lang="en-US" altLang="zh-CN" dirty="0">
                <a:latin typeface="华文仿宋" panose="02010600040101010101" pitchFamily="2" charset="-122"/>
                <a:ea typeface="华文仿宋" panose="02010600040101010101" pitchFamily="2" charset="-122"/>
              </a:rPr>
              <a:t>100</a:t>
            </a:r>
            <a:r>
              <a:rPr lang="zh-CN" altLang="zh-CN" dirty="0">
                <a:latin typeface="华文仿宋" panose="02010600040101010101" pitchFamily="2" charset="-122"/>
                <a:ea typeface="华文仿宋" panose="02010600040101010101" pitchFamily="2" charset="-122"/>
              </a:rPr>
              <a:t>股起开始认购，计划通过网络私募</a:t>
            </a:r>
            <a:r>
              <a:rPr lang="en-US" altLang="zh-CN" dirty="0">
                <a:latin typeface="华文仿宋" panose="02010600040101010101" pitchFamily="2" charset="-122"/>
                <a:ea typeface="华文仿宋" panose="02010600040101010101" pitchFamily="2" charset="-122"/>
              </a:rPr>
              <a:t>200</a:t>
            </a:r>
            <a:r>
              <a:rPr lang="zh-CN" altLang="zh-CN" dirty="0">
                <a:latin typeface="华文仿宋" panose="02010600040101010101" pitchFamily="2" charset="-122"/>
                <a:ea typeface="华文仿宋" panose="02010600040101010101" pitchFamily="2" charset="-122"/>
              </a:rPr>
              <a:t>万股。股份以会员卡形式出售，毎张会员卡面值</a:t>
            </a:r>
            <a:r>
              <a:rPr lang="en-US" altLang="zh-CN" dirty="0">
                <a:latin typeface="华文仿宋" panose="02010600040101010101" pitchFamily="2" charset="-122"/>
                <a:ea typeface="华文仿宋" panose="02010600040101010101" pitchFamily="2" charset="-122"/>
              </a:rPr>
              <a:t>180</a:t>
            </a:r>
            <a:r>
              <a:rPr lang="zh-CN" altLang="zh-CN" dirty="0">
                <a:latin typeface="华文仿宋" panose="02010600040101010101" pitchFamily="2" charset="-122"/>
                <a:ea typeface="华文仿宋" panose="02010600040101010101" pitchFamily="2" charset="-122"/>
              </a:rPr>
              <a:t>元人民币，每购买</a:t>
            </a:r>
            <a:r>
              <a:rPr lang="en-US" altLang="zh-CN" dirty="0">
                <a:latin typeface="华文仿宋" panose="02010600040101010101" pitchFamily="2" charset="-122"/>
                <a:ea typeface="华文仿宋" panose="02010600040101010101" pitchFamily="2" charset="-122"/>
              </a:rPr>
              <a:t>1</a:t>
            </a:r>
            <a:r>
              <a:rPr lang="zh-CN" altLang="zh-CN" dirty="0">
                <a:latin typeface="华文仿宋" panose="02010600040101010101" pitchFamily="2" charset="-122"/>
                <a:ea typeface="华文仿宋" panose="02010600040101010101" pitchFamily="2" charset="-122"/>
              </a:rPr>
              <a:t>张会员卡赠送股份</a:t>
            </a:r>
            <a:r>
              <a:rPr lang="en-US" altLang="zh-CN" dirty="0">
                <a:latin typeface="华文仿宋" panose="02010600040101010101" pitchFamily="2" charset="-122"/>
                <a:ea typeface="华文仿宋" panose="02010600040101010101" pitchFamily="2" charset="-122"/>
              </a:rPr>
              <a:t>100</a:t>
            </a:r>
            <a:r>
              <a:rPr lang="zh-CN" altLang="zh-CN" dirty="0">
                <a:latin typeface="华文仿宋" panose="02010600040101010101" pitchFamily="2" charset="-122"/>
                <a:ea typeface="华文仿宋" panose="02010600040101010101" pitchFamily="2" charset="-122"/>
              </a:rPr>
              <a:t>股，自然人每人最多认购</a:t>
            </a:r>
            <a:r>
              <a:rPr lang="en-US" altLang="zh-CN" dirty="0">
                <a:latin typeface="华文仿宋" panose="02010600040101010101" pitchFamily="2" charset="-122"/>
                <a:ea typeface="华文仿宋" panose="02010600040101010101" pitchFamily="2" charset="-122"/>
              </a:rPr>
              <a:t>100</a:t>
            </a:r>
            <a:r>
              <a:rPr lang="zh-CN" altLang="zh-CN" dirty="0">
                <a:latin typeface="华文仿宋" panose="02010600040101010101" pitchFamily="2" charset="-122"/>
                <a:ea typeface="华文仿宋" panose="02010600040101010101" pitchFamily="2" charset="-122"/>
              </a:rPr>
              <a:t>张。</a:t>
            </a:r>
            <a:endParaRPr lang="en-US" altLang="zh-CN" dirty="0">
              <a:latin typeface="华文仿宋" panose="02010600040101010101" pitchFamily="2" charset="-122"/>
              <a:ea typeface="华文仿宋" panose="02010600040101010101" pitchFamily="2" charset="-122"/>
            </a:endParaRPr>
          </a:p>
          <a:p>
            <a:pPr marL="0" indent="0">
              <a:buNone/>
            </a:pPr>
            <a:r>
              <a:rPr lang="zh-CN" altLang="en-US" dirty="0">
                <a:solidFill>
                  <a:srgbClr val="FF0000"/>
                </a:solidFill>
                <a:latin typeface="华文仿宋" panose="02010600040101010101" pitchFamily="2" charset="-122"/>
                <a:ea typeface="华文仿宋" panose="02010600040101010101" pitchFamily="2" charset="-122"/>
              </a:rPr>
              <a:t>      因涉嫌非法发行证券被监管部门叫停</a:t>
            </a:r>
            <a:endParaRPr lang="zh-CN" altLang="zh-CN" dirty="0">
              <a:solidFill>
                <a:srgbClr val="FF0000"/>
              </a:solidFill>
              <a:latin typeface="华文仿宋" panose="02010600040101010101" pitchFamily="2" charset="-122"/>
              <a:ea typeface="华文仿宋" panose="02010600040101010101" pitchFamily="2" charset="-122"/>
            </a:endParaRPr>
          </a:p>
          <a:p>
            <a:pPr marL="0" indent="0">
              <a:buNone/>
            </a:pPr>
            <a:endParaRPr lang="zh-CN" altLang="en-US" dirty="0"/>
          </a:p>
        </p:txBody>
      </p:sp>
    </p:spTree>
    <p:extLst>
      <p:ext uri="{BB962C8B-B14F-4D97-AF65-F5344CB8AC3E}">
        <p14:creationId xmlns:p14="http://schemas.microsoft.com/office/powerpoint/2010/main" val="16855039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FFD1BDB-08B3-4C88-8F13-987367C21576}"/>
              </a:ext>
            </a:extLst>
          </p:cNvPr>
          <p:cNvSpPr>
            <a:spLocks noGrp="1"/>
          </p:cNvSpPr>
          <p:nvPr>
            <p:ph type="title"/>
          </p:nvPr>
        </p:nvSpPr>
        <p:spPr>
          <a:xfrm>
            <a:off x="838200" y="365126"/>
            <a:ext cx="10515600" cy="969000"/>
          </a:xfrm>
        </p:spPr>
        <p:txBody>
          <a:bodyPr/>
          <a:lstStyle/>
          <a:p>
            <a:endParaRPr lang="zh-CN" altLang="en-US" dirty="0"/>
          </a:p>
        </p:txBody>
      </p:sp>
      <p:sp>
        <p:nvSpPr>
          <p:cNvPr id="3" name="内容占位符 2">
            <a:extLst>
              <a:ext uri="{FF2B5EF4-FFF2-40B4-BE49-F238E27FC236}">
                <a16:creationId xmlns:a16="http://schemas.microsoft.com/office/drawing/2014/main" id="{EF34B933-4FC8-40DD-9A75-EA3AB4974A35}"/>
              </a:ext>
            </a:extLst>
          </p:cNvPr>
          <p:cNvSpPr>
            <a:spLocks noGrp="1"/>
          </p:cNvSpPr>
          <p:nvPr>
            <p:ph idx="1"/>
          </p:nvPr>
        </p:nvSpPr>
        <p:spPr>
          <a:xfrm>
            <a:off x="838200" y="1514007"/>
            <a:ext cx="10515600" cy="4662956"/>
          </a:xfrm>
        </p:spPr>
        <p:txBody>
          <a:bodyPr>
            <a:normAutofit fontScale="62500" lnSpcReduction="20000"/>
          </a:bodyPr>
          <a:lstStyle/>
          <a:p>
            <a:pPr marL="0" indent="0">
              <a:lnSpc>
                <a:spcPct val="120000"/>
              </a:lnSpc>
              <a:buNone/>
            </a:pPr>
            <a:r>
              <a:rPr lang="zh-CN" altLang="zh-CN" dirty="0">
                <a:latin typeface="楷体" panose="02010609060101010101" pitchFamily="49" charset="-122"/>
                <a:ea typeface="楷体" panose="02010609060101010101" pitchFamily="49" charset="-122"/>
              </a:rPr>
              <a:t>案例：</a:t>
            </a:r>
          </a:p>
          <a:p>
            <a:pPr marL="0" indent="0" latinLnBrk="1">
              <a:lnSpc>
                <a:spcPct val="120000"/>
              </a:lnSpc>
              <a:buNone/>
            </a:pPr>
            <a:r>
              <a:rPr lang="en-US" altLang="zh-CN" dirty="0">
                <a:latin typeface="楷体" panose="02010609060101010101" pitchFamily="49" charset="-122"/>
                <a:ea typeface="楷体" panose="02010609060101010101" pitchFamily="49" charset="-122"/>
              </a:rPr>
              <a:t>    2012</a:t>
            </a:r>
            <a:r>
              <a:rPr lang="zh-CN" altLang="zh-CN" dirty="0">
                <a:latin typeface="楷体" panose="02010609060101010101" pitchFamily="49" charset="-122"/>
                <a:ea typeface="楷体" panose="02010609060101010101" pitchFamily="49" charset="-122"/>
              </a:rPr>
              <a:t>年</a:t>
            </a:r>
            <a:r>
              <a:rPr lang="en-US" altLang="zh-CN" dirty="0">
                <a:latin typeface="楷体" panose="02010609060101010101" pitchFamily="49" charset="-122"/>
                <a:ea typeface="楷体" panose="02010609060101010101" pitchFamily="49" charset="-122"/>
              </a:rPr>
              <a:t>10</a:t>
            </a:r>
            <a:r>
              <a:rPr lang="zh-CN" altLang="zh-CN" dirty="0">
                <a:latin typeface="楷体" panose="02010609060101010101" pitchFamily="49" charset="-122"/>
                <a:ea typeface="楷体" panose="02010609060101010101" pitchFamily="49" charset="-122"/>
              </a:rPr>
              <a:t>月，美微传媒的创始人朱江在其新浪微博上发布了一条关于在淘宝上开设“美微会员卡在线直营店”的消息。称美微传媒通过这种方式的向大众出让</a:t>
            </a:r>
            <a:r>
              <a:rPr lang="en-US" altLang="zh-CN" dirty="0">
                <a:latin typeface="楷体" panose="02010609060101010101" pitchFamily="49" charset="-122"/>
                <a:ea typeface="楷体" panose="02010609060101010101" pitchFamily="49" charset="-122"/>
              </a:rPr>
              <a:t>2</a:t>
            </a:r>
            <a:r>
              <a:rPr lang="zh-CN" altLang="zh-CN" dirty="0">
                <a:latin typeface="楷体" panose="02010609060101010101" pitchFamily="49" charset="-122"/>
                <a:ea typeface="楷体" panose="02010609060101010101" pitchFamily="49" charset="-122"/>
              </a:rPr>
              <a:t>％股份以进行社会化募资，每股</a:t>
            </a:r>
            <a:r>
              <a:rPr lang="en-US" altLang="zh-CN" dirty="0">
                <a:latin typeface="楷体" panose="02010609060101010101" pitchFamily="49" charset="-122"/>
                <a:ea typeface="楷体" panose="02010609060101010101" pitchFamily="49" charset="-122"/>
              </a:rPr>
              <a:t>1</a:t>
            </a:r>
            <a:r>
              <a:rPr lang="zh-CN" altLang="zh-CN" dirty="0">
                <a:latin typeface="楷体" panose="02010609060101010101" pitchFamily="49" charset="-122"/>
                <a:ea typeface="楷体" panose="02010609060101010101" pitchFamily="49" charset="-122"/>
              </a:rPr>
              <a:t>元，</a:t>
            </a:r>
            <a:r>
              <a:rPr lang="en-US" altLang="zh-CN" dirty="0">
                <a:latin typeface="楷体" panose="02010609060101010101" pitchFamily="49" charset="-122"/>
                <a:ea typeface="楷体" panose="02010609060101010101" pitchFamily="49" charset="-122"/>
              </a:rPr>
              <a:t>100</a:t>
            </a:r>
            <a:r>
              <a:rPr lang="zh-CN" altLang="zh-CN" dirty="0">
                <a:latin typeface="楷体" panose="02010609060101010101" pitchFamily="49" charset="-122"/>
                <a:ea typeface="楷体" panose="02010609060101010101" pitchFamily="49" charset="-122"/>
              </a:rPr>
              <a:t>股起售。</a:t>
            </a:r>
            <a:br>
              <a:rPr lang="en-US" altLang="zh-CN" dirty="0">
                <a:latin typeface="楷体" panose="02010609060101010101" pitchFamily="49" charset="-122"/>
                <a:ea typeface="楷体" panose="02010609060101010101" pitchFamily="49" charset="-122"/>
              </a:rPr>
            </a:br>
            <a:r>
              <a:rPr lang="en-US" altLang="zh-CN" dirty="0">
                <a:latin typeface="楷体" panose="02010609060101010101" pitchFamily="49" charset="-122"/>
                <a:ea typeface="楷体" panose="02010609060101010101" pitchFamily="49" charset="-122"/>
              </a:rPr>
              <a:t>    </a:t>
            </a:r>
            <a:r>
              <a:rPr lang="zh-CN" altLang="zh-CN" dirty="0">
                <a:latin typeface="楷体" panose="02010609060101010101" pitchFamily="49" charset="-122"/>
                <a:ea typeface="楷体" panose="02010609060101010101" pitchFamily="49" charset="-122"/>
              </a:rPr>
              <a:t>消费者购买该</a:t>
            </a:r>
            <a:r>
              <a:rPr lang="zh-CN" altLang="en-US" dirty="0">
                <a:latin typeface="楷体" panose="02010609060101010101" pitchFamily="49" charset="-122"/>
                <a:ea typeface="楷体" panose="02010609060101010101" pitchFamily="49" charset="-122"/>
              </a:rPr>
              <a:t>淘</a:t>
            </a:r>
            <a:r>
              <a:rPr lang="zh-CN" altLang="zh-CN" dirty="0">
                <a:latin typeface="楷体" panose="02010609060101010101" pitchFamily="49" charset="-122"/>
                <a:ea typeface="楷体" panose="02010609060101010101" pitchFamily="49" charset="-122"/>
              </a:rPr>
              <a:t>宝店</a:t>
            </a:r>
            <a:r>
              <a:rPr lang="zh-CN" altLang="en-US" dirty="0">
                <a:latin typeface="楷体" panose="02010609060101010101" pitchFamily="49" charset="-122"/>
                <a:ea typeface="楷体" panose="02010609060101010101" pitchFamily="49" charset="-122"/>
              </a:rPr>
              <a:t>美</a:t>
            </a:r>
            <a:r>
              <a:rPr lang="zh-CN" altLang="zh-CN" dirty="0">
                <a:latin typeface="楷体" panose="02010609060101010101" pitchFamily="49" charset="-122"/>
                <a:ea typeface="楷体" panose="02010609060101010101" pitchFamily="49" charset="-122"/>
              </a:rPr>
              <a:t>微会员卡</a:t>
            </a:r>
            <a:r>
              <a:rPr lang="en-US" altLang="zh-CN" dirty="0">
                <a:latin typeface="楷体" panose="02010609060101010101" pitchFamily="49" charset="-122"/>
                <a:ea typeface="楷体" panose="02010609060101010101" pitchFamily="49" charset="-122"/>
              </a:rPr>
              <a:t>(</a:t>
            </a:r>
            <a:r>
              <a:rPr lang="zh-CN" altLang="zh-CN" dirty="0">
                <a:latin typeface="楷体" panose="02010609060101010101" pitchFamily="49" charset="-122"/>
                <a:ea typeface="楷体" panose="02010609060101010101" pitchFamily="49" charset="-122"/>
              </a:rPr>
              <a:t>售价人民币</a:t>
            </a:r>
            <a:r>
              <a:rPr lang="en-US" altLang="zh-CN" dirty="0">
                <a:latin typeface="楷体" panose="02010609060101010101" pitchFamily="49" charset="-122"/>
                <a:ea typeface="楷体" panose="02010609060101010101" pitchFamily="49" charset="-122"/>
              </a:rPr>
              <a:t>100</a:t>
            </a:r>
            <a:r>
              <a:rPr lang="zh-CN" altLang="zh-CN" dirty="0">
                <a:latin typeface="楷体" panose="02010609060101010101" pitchFamily="49" charset="-122"/>
                <a:ea typeface="楷体" panose="02010609060101010101" pitchFamily="49" charset="-122"/>
              </a:rPr>
              <a:t>元张</a:t>
            </a:r>
            <a:r>
              <a:rPr lang="en-US" altLang="zh-CN" dirty="0">
                <a:latin typeface="楷体" panose="02010609060101010101" pitchFamily="49" charset="-122"/>
                <a:ea typeface="楷体" panose="02010609060101010101" pitchFamily="49" charset="-122"/>
              </a:rPr>
              <a:t>)</a:t>
            </a:r>
            <a:r>
              <a:rPr lang="zh-CN" altLang="zh-CN" dirty="0">
                <a:latin typeface="楷体" panose="02010609060101010101" pitchFamily="49" charset="-122"/>
                <a:ea typeface="楷体" panose="02010609060101010101" pitchFamily="49" charset="-122"/>
              </a:rPr>
              <a:t>，可享有“订阅电子杂志”的权益，还可以拥有美微传媒的原始股份</a:t>
            </a:r>
            <a:r>
              <a:rPr lang="en-US" altLang="zh-CN" dirty="0">
                <a:latin typeface="楷体" panose="02010609060101010101" pitchFamily="49" charset="-122"/>
                <a:ea typeface="楷体" panose="02010609060101010101" pitchFamily="49" charset="-122"/>
              </a:rPr>
              <a:t>100</a:t>
            </a:r>
            <a:r>
              <a:rPr lang="zh-CN" altLang="zh-CN" dirty="0">
                <a:latin typeface="楷体" panose="02010609060101010101" pitchFamily="49" charset="-122"/>
                <a:ea typeface="楷体" panose="02010609060101010101" pitchFamily="49" charset="-122"/>
              </a:rPr>
              <a:t>股。合同正式成立生后，美微则根据会员的持股比例对全年营业额进行年底分红以反馈“会员卡”投资者。</a:t>
            </a:r>
            <a:r>
              <a:rPr lang="en-US" altLang="zh-CN" dirty="0">
                <a:latin typeface="楷体" panose="02010609060101010101" pitchFamily="49" charset="-122"/>
                <a:ea typeface="楷体" panose="02010609060101010101" pitchFamily="49" charset="-122"/>
              </a:rPr>
              <a:t>2013</a:t>
            </a:r>
            <a:r>
              <a:rPr lang="zh-CN" altLang="zh-CN" dirty="0">
                <a:latin typeface="楷体" panose="02010609060101010101" pitchFamily="49" charset="-122"/>
                <a:ea typeface="楷体" panose="02010609060101010101" pitchFamily="49" charset="-122"/>
              </a:rPr>
              <a:t>年</a:t>
            </a:r>
            <a:r>
              <a:rPr lang="en-US" altLang="zh-CN" dirty="0">
                <a:latin typeface="楷体" panose="02010609060101010101" pitchFamily="49" charset="-122"/>
                <a:ea typeface="楷体" panose="02010609060101010101" pitchFamily="49" charset="-122"/>
              </a:rPr>
              <a:t>1</a:t>
            </a:r>
            <a:r>
              <a:rPr lang="zh-CN" altLang="zh-CN" dirty="0">
                <a:latin typeface="楷体" panose="02010609060101010101" pitchFamily="49" charset="-122"/>
                <a:ea typeface="楷体" panose="02010609060101010101" pitchFamily="49" charset="-122"/>
              </a:rPr>
              <a:t>月</a:t>
            </a:r>
            <a:r>
              <a:rPr lang="en-US" altLang="zh-CN" dirty="0">
                <a:latin typeface="楷体" panose="02010609060101010101" pitchFamily="49" charset="-122"/>
                <a:ea typeface="楷体" panose="02010609060101010101" pitchFamily="49" charset="-122"/>
              </a:rPr>
              <a:t>9</a:t>
            </a:r>
            <a:r>
              <a:rPr lang="zh-CN" altLang="zh-CN" dirty="0">
                <a:latin typeface="楷体" panose="02010609060101010101" pitchFamily="49" charset="-122"/>
                <a:ea typeface="楷体" panose="02010609060101010101" pitchFamily="49" charset="-122"/>
              </a:rPr>
              <a:t>日，美微传媒以相同的方式在网络上发起第二轮融资，每股单价上升到</a:t>
            </a:r>
            <a:r>
              <a:rPr lang="en-US" altLang="zh-CN" dirty="0">
                <a:latin typeface="楷体" panose="02010609060101010101" pitchFamily="49" charset="-122"/>
                <a:ea typeface="楷体" panose="02010609060101010101" pitchFamily="49" charset="-122"/>
              </a:rPr>
              <a:t>1.2</a:t>
            </a:r>
            <a:r>
              <a:rPr lang="zh-CN" altLang="zh-CN" dirty="0">
                <a:latin typeface="楷体" panose="02010609060101010101" pitchFamily="49" charset="-122"/>
                <a:ea typeface="楷体" panose="02010609060101010101" pitchFamily="49" charset="-122"/>
              </a:rPr>
              <a:t>元。</a:t>
            </a:r>
            <a:br>
              <a:rPr lang="en-US" altLang="zh-CN" dirty="0">
                <a:latin typeface="楷体" panose="02010609060101010101" pitchFamily="49" charset="-122"/>
                <a:ea typeface="楷体" panose="02010609060101010101" pitchFamily="49" charset="-122"/>
              </a:rPr>
            </a:br>
            <a:r>
              <a:rPr lang="en-US" altLang="zh-CN" dirty="0">
                <a:latin typeface="楷体" panose="02010609060101010101" pitchFamily="49" charset="-122"/>
                <a:ea typeface="楷体" panose="02010609060101010101" pitchFamily="49" charset="-122"/>
              </a:rPr>
              <a:t>    </a:t>
            </a:r>
            <a:r>
              <a:rPr lang="zh-CN" altLang="zh-CN" dirty="0">
                <a:latin typeface="楷体" panose="02010609060101010101" pitchFamily="49" charset="-122"/>
                <a:ea typeface="楷体" panose="02010609060101010101" pitchFamily="49" charset="-122"/>
              </a:rPr>
              <a:t>据朱江介绍，在第一轮募资的</a:t>
            </a:r>
            <a:r>
              <a:rPr lang="en-US" altLang="zh-CN" dirty="0">
                <a:latin typeface="楷体" panose="02010609060101010101" pitchFamily="49" charset="-122"/>
                <a:ea typeface="楷体" panose="02010609060101010101" pitchFamily="49" charset="-122"/>
              </a:rPr>
              <a:t>5</a:t>
            </a:r>
            <a:r>
              <a:rPr lang="zh-CN" altLang="zh-CN" dirty="0">
                <a:latin typeface="楷体" panose="02010609060101010101" pitchFamily="49" charset="-122"/>
                <a:ea typeface="楷体" panose="02010609060101010101" pitchFamily="49" charset="-122"/>
              </a:rPr>
              <a:t>天时间里，美微传媒就成功酬得</a:t>
            </a:r>
            <a:r>
              <a:rPr lang="en-US" altLang="zh-CN" dirty="0">
                <a:latin typeface="楷体" panose="02010609060101010101" pitchFamily="49" charset="-122"/>
                <a:ea typeface="楷体" panose="02010609060101010101" pitchFamily="49" charset="-122"/>
              </a:rPr>
              <a:t>40</a:t>
            </a:r>
            <a:r>
              <a:rPr lang="zh-CN" altLang="zh-CN" dirty="0">
                <a:latin typeface="楷体" panose="02010609060101010101" pitchFamily="49" charset="-122"/>
                <a:ea typeface="楷体" panose="02010609060101010101" pitchFamily="49" charset="-122"/>
              </a:rPr>
              <a:t>万元。从</a:t>
            </a:r>
            <a:r>
              <a:rPr lang="en-US" altLang="zh-CN" dirty="0">
                <a:latin typeface="楷体" panose="02010609060101010101" pitchFamily="49" charset="-122"/>
                <a:ea typeface="楷体" panose="02010609060101010101" pitchFamily="49" charset="-122"/>
              </a:rPr>
              <a:t>2012</a:t>
            </a:r>
            <a:r>
              <a:rPr lang="zh-CN" altLang="zh-CN" dirty="0">
                <a:latin typeface="楷体" panose="02010609060101010101" pitchFamily="49" charset="-122"/>
                <a:ea typeface="楷体" panose="02010609060101010101" pitchFamily="49" charset="-122"/>
              </a:rPr>
              <a:t>年</a:t>
            </a:r>
            <a:r>
              <a:rPr lang="en-US" altLang="zh-CN" dirty="0">
                <a:latin typeface="楷体" panose="02010609060101010101" pitchFamily="49" charset="-122"/>
                <a:ea typeface="楷体" panose="02010609060101010101" pitchFamily="49" charset="-122"/>
              </a:rPr>
              <a:t>10</a:t>
            </a:r>
            <a:r>
              <a:rPr lang="zh-CN" altLang="zh-CN" dirty="0">
                <a:latin typeface="楷体" panose="02010609060101010101" pitchFamily="49" charset="-122"/>
                <a:ea typeface="楷体" panose="02010609060101010101" pitchFamily="49" charset="-122"/>
              </a:rPr>
              <a:t>月</a:t>
            </a:r>
            <a:r>
              <a:rPr lang="en-US" altLang="zh-CN" dirty="0">
                <a:latin typeface="楷体" panose="02010609060101010101" pitchFamily="49" charset="-122"/>
                <a:ea typeface="楷体" panose="02010609060101010101" pitchFamily="49" charset="-122"/>
              </a:rPr>
              <a:t>5</a:t>
            </a:r>
            <a:r>
              <a:rPr lang="zh-CN" altLang="zh-CN" dirty="0">
                <a:latin typeface="楷体" panose="02010609060101010101" pitchFamily="49" charset="-122"/>
                <a:ea typeface="楷体" panose="02010609060101010101" pitchFamily="49" charset="-122"/>
              </a:rPr>
              <a:t>日到</a:t>
            </a:r>
            <a:r>
              <a:rPr lang="en-US" altLang="zh-CN" dirty="0">
                <a:latin typeface="楷体" panose="02010609060101010101" pitchFamily="49" charset="-122"/>
                <a:ea typeface="楷体" panose="02010609060101010101" pitchFamily="49" charset="-122"/>
              </a:rPr>
              <a:t>2013</a:t>
            </a:r>
            <a:r>
              <a:rPr lang="zh-CN" altLang="zh-CN" dirty="0">
                <a:latin typeface="楷体" panose="02010609060101010101" pitchFamily="49" charset="-122"/>
                <a:ea typeface="楷体" panose="02010609060101010101" pitchFamily="49" charset="-122"/>
              </a:rPr>
              <a:t>年</a:t>
            </a:r>
            <a:r>
              <a:rPr lang="en-US" altLang="zh-CN" dirty="0">
                <a:latin typeface="楷体" panose="02010609060101010101" pitchFamily="49" charset="-122"/>
                <a:ea typeface="楷体" panose="02010609060101010101" pitchFamily="49" charset="-122"/>
              </a:rPr>
              <a:t>2</a:t>
            </a:r>
            <a:r>
              <a:rPr lang="zh-CN" altLang="zh-CN" dirty="0">
                <a:latin typeface="楷体" panose="02010609060101010101" pitchFamily="49" charset="-122"/>
                <a:ea typeface="楷体" panose="02010609060101010101" pitchFamily="49" charset="-122"/>
              </a:rPr>
              <a:t>月</a:t>
            </a:r>
            <a:r>
              <a:rPr lang="en-US" altLang="zh-CN" dirty="0">
                <a:latin typeface="楷体" panose="02010609060101010101" pitchFamily="49" charset="-122"/>
                <a:ea typeface="楷体" panose="02010609060101010101" pitchFamily="49" charset="-122"/>
              </a:rPr>
              <a:t>3</a:t>
            </a:r>
            <a:r>
              <a:rPr lang="zh-CN" altLang="zh-CN" dirty="0">
                <a:latin typeface="楷体" panose="02010609060101010101" pitchFamily="49" charset="-122"/>
                <a:ea typeface="楷体" panose="02010609060101010101" pitchFamily="49" charset="-122"/>
              </a:rPr>
              <a:t>日，两轮募集共有</a:t>
            </a:r>
            <a:r>
              <a:rPr lang="en-US" altLang="zh-CN" dirty="0">
                <a:latin typeface="楷体" panose="02010609060101010101" pitchFamily="49" charset="-122"/>
                <a:ea typeface="楷体" panose="02010609060101010101" pitchFamily="49" charset="-122"/>
              </a:rPr>
              <a:t>1191</a:t>
            </a:r>
            <a:r>
              <a:rPr lang="zh-CN" altLang="zh-CN" dirty="0">
                <a:latin typeface="楷体" panose="02010609060101010101" pitchFamily="49" charset="-122"/>
                <a:ea typeface="楷体" panose="02010609060101010101" pitchFamily="49" charset="-122"/>
              </a:rPr>
              <a:t>名会员参与购买，认购总数</a:t>
            </a:r>
            <a:r>
              <a:rPr lang="en-US" altLang="zh-CN" dirty="0">
                <a:latin typeface="楷体" panose="02010609060101010101" pitchFamily="49" charset="-122"/>
                <a:ea typeface="楷体" panose="02010609060101010101" pitchFamily="49" charset="-122"/>
              </a:rPr>
              <a:t>68</a:t>
            </a:r>
            <a:r>
              <a:rPr lang="zh-CN" altLang="zh-CN" dirty="0">
                <a:latin typeface="楷体" panose="02010609060101010101" pitchFamily="49" charset="-122"/>
                <a:ea typeface="楷体" panose="02010609060101010101" pitchFamily="49" charset="-122"/>
              </a:rPr>
              <a:t>万股，共筹集人民币</a:t>
            </a:r>
            <a:r>
              <a:rPr lang="en-US" altLang="zh-CN" dirty="0">
                <a:latin typeface="楷体" panose="02010609060101010101" pitchFamily="49" charset="-122"/>
                <a:ea typeface="楷体" panose="02010609060101010101" pitchFamily="49" charset="-122"/>
              </a:rPr>
              <a:t>120.37</a:t>
            </a:r>
            <a:r>
              <a:rPr lang="zh-CN" altLang="zh-CN" dirty="0">
                <a:latin typeface="楷体" panose="02010609060101010101" pitchFamily="49" charset="-122"/>
                <a:ea typeface="楷体" panose="02010609060101010101" pitchFamily="49" charset="-122"/>
              </a:rPr>
              <a:t>万元</a:t>
            </a:r>
            <a:endParaRPr lang="en-US" altLang="zh-CN" dirty="0">
              <a:latin typeface="楷体" panose="02010609060101010101" pitchFamily="49" charset="-122"/>
              <a:ea typeface="楷体" panose="02010609060101010101" pitchFamily="49" charset="-122"/>
            </a:endParaRPr>
          </a:p>
          <a:p>
            <a:pPr marL="0" indent="0" latinLnBrk="1">
              <a:buNone/>
            </a:pPr>
            <a:endParaRPr lang="en-US" altLang="zh-CN" dirty="0"/>
          </a:p>
          <a:p>
            <a:pPr marL="0" indent="0" latinLnBrk="1">
              <a:buNone/>
            </a:pPr>
            <a:r>
              <a:rPr lang="zh-CN" altLang="en-US" dirty="0">
                <a:solidFill>
                  <a:srgbClr val="FF0000"/>
                </a:solidFill>
                <a:latin typeface="华文仿宋" panose="02010600040101010101" pitchFamily="2" charset="-122"/>
                <a:ea typeface="华文仿宋" panose="02010600040101010101" pitchFamily="2" charset="-122"/>
              </a:rPr>
              <a:t>因涉嫌非法发行证券被监管部门叫停</a:t>
            </a:r>
            <a:endParaRPr lang="zh-CN" altLang="zh-CN" dirty="0">
              <a:solidFill>
                <a:srgbClr val="FF0000"/>
              </a:solidFill>
              <a:latin typeface="华文仿宋" panose="02010600040101010101" pitchFamily="2" charset="-122"/>
              <a:ea typeface="华文仿宋" panose="02010600040101010101" pitchFamily="2" charset="-122"/>
            </a:endParaRPr>
          </a:p>
          <a:p>
            <a:pPr marL="0" indent="0" latinLnBrk="1">
              <a:buNone/>
            </a:pPr>
            <a:br>
              <a:rPr lang="en-US" altLang="zh-CN" dirty="0"/>
            </a:br>
            <a:endParaRPr lang="zh-CN" altLang="zh-CN" dirty="0"/>
          </a:p>
          <a:p>
            <a:pPr marL="0" indent="0">
              <a:buNone/>
            </a:pPr>
            <a:endParaRPr lang="zh-CN" altLang="en-US" dirty="0"/>
          </a:p>
        </p:txBody>
      </p:sp>
    </p:spTree>
    <p:extLst>
      <p:ext uri="{BB962C8B-B14F-4D97-AF65-F5344CB8AC3E}">
        <p14:creationId xmlns:p14="http://schemas.microsoft.com/office/powerpoint/2010/main" val="1716997632"/>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TotalTime>
  <Words>2968</Words>
  <Application>Microsoft Office PowerPoint</Application>
  <PresentationFormat>宽屏</PresentationFormat>
  <Paragraphs>86</Paragraphs>
  <Slides>19</Slides>
  <Notes>1</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19</vt:i4>
      </vt:variant>
    </vt:vector>
  </HeadingPairs>
  <TitlesOfParts>
    <vt:vector size="30" baseType="lpstr">
      <vt:lpstr>inherit</vt:lpstr>
      <vt:lpstr>等线</vt:lpstr>
      <vt:lpstr>等线 Light</vt:lpstr>
      <vt:lpstr>仿宋</vt:lpstr>
      <vt:lpstr>华文仿宋</vt:lpstr>
      <vt:lpstr>楷体</vt:lpstr>
      <vt:lpstr>宋体</vt:lpstr>
      <vt:lpstr>Arial</vt:lpstr>
      <vt:lpstr>Calibri</vt:lpstr>
      <vt:lpstr>Times New Roman</vt:lpstr>
      <vt:lpstr>Office 主题​​</vt:lpstr>
      <vt:lpstr>3.债权众筹 </vt:lpstr>
      <vt:lpstr>PowerPoint 演示文稿</vt:lpstr>
      <vt:lpstr>PowerPoint 演示文稿</vt:lpstr>
      <vt:lpstr>债权众筹容易触碰非法集资红线</vt:lpstr>
      <vt:lpstr>4.股权众筹（互联网非公开股权融资） </vt:lpstr>
      <vt:lpstr>（1）会籍式众筹 </vt:lpstr>
      <vt:lpstr>案例3W咖啡会籍式众筹</vt:lpstr>
      <vt:lpstr>（2）凭证式众筹</vt:lpstr>
      <vt:lpstr>PowerPoint 演示文稿</vt:lpstr>
      <vt:lpstr>(3)天使式众筹 </vt:lpstr>
      <vt:lpstr>PowerPoint 演示文稿</vt:lpstr>
      <vt:lpstr>案例</vt:lpstr>
      <vt:lpstr>（5）股权众筹平台的经营模式</vt:lpstr>
      <vt:lpstr>      Wefounder提供包含项目审核、资金保管、投后管理等一条龙的线上投融资服务。Wefounder对融资项目有较严格的审核，所选项目质量都较高。投资者也要经过Wefounder的资质审核，通过审核后，可以把资金交由Wefounder保管，然后便可以在Wefounder的网站上浏览正在融资中的项目，并且可以向Wefounder了解更多关于项目和公司的信息，因为Wefounder已经对项目和融资公司做了详尽的调研。一旦选中项目，就可以直接在网站上进行投资操作（Wefounder要求最低投资额为1000美元，个别项目最低投资额降低为100美元），投资完成后在线签署投资文件，经过融资公司的确认后投资便生效。这一切都是在线完成。</vt:lpstr>
      <vt:lpstr>            天使投资人，可以通过合投降低投资额度，分散投资风险，而且还能像传统VC一样获得额外的投资收益。另一方面，作为跟投人，往往是众多的非专业个人投资者，他们既免去了审核和挑选项目的成本，而且通过专业天使投资人的领投，也降低了投资风险。而且比传统的VC的LP不同，跟投人并不需要向领投人交管理费，而传统上VC的LP要交2%左右的管理费。这也降低了投资成本。 </vt:lpstr>
      <vt:lpstr>(6)合投模式下持股方式</vt:lpstr>
      <vt:lpstr>(7)投资者退出机制 </vt:lpstr>
      <vt:lpstr>案例  积木旅行投资人8个月获5倍回报</vt:lpstr>
      <vt:lpstr>（8）股权众筹禁止事项</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3.债权众筹 </dc:title>
  <dc:creator>mx3642</dc:creator>
  <cp:lastModifiedBy>mx3642</cp:lastModifiedBy>
  <cp:revision>17</cp:revision>
  <dcterms:created xsi:type="dcterms:W3CDTF">2020-06-05T04:24:55Z</dcterms:created>
  <dcterms:modified xsi:type="dcterms:W3CDTF">2020-06-06T13:48:37Z</dcterms:modified>
</cp:coreProperties>
</file>