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328" r:id="rId2"/>
    <p:sldId id="331" r:id="rId3"/>
    <p:sldId id="334" r:id="rId4"/>
    <p:sldId id="337" r:id="rId5"/>
    <p:sldId id="340" r:id="rId6"/>
    <p:sldId id="343" r:id="rId7"/>
    <p:sldId id="346" r:id="rId8"/>
    <p:sldId id="349" r:id="rId9"/>
    <p:sldId id="398" r:id="rId10"/>
    <p:sldId id="352" r:id="rId11"/>
    <p:sldId id="355" r:id="rId12"/>
    <p:sldId id="358" r:id="rId13"/>
    <p:sldId id="361" r:id="rId14"/>
    <p:sldId id="364" r:id="rId15"/>
    <p:sldId id="367" r:id="rId16"/>
    <p:sldId id="370" r:id="rId17"/>
    <p:sldId id="373" r:id="rId18"/>
    <p:sldId id="376" r:id="rId19"/>
    <p:sldId id="379" r:id="rId20"/>
    <p:sldId id="382" r:id="rId21"/>
    <p:sldId id="385" r:id="rId22"/>
    <p:sldId id="388" r:id="rId23"/>
    <p:sldId id="391" r:id="rId24"/>
    <p:sldId id="394" r:id="rId25"/>
    <p:sldId id="397"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8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37D016-6593-4E7C-9DCB-BE4D867F1543}" type="datetimeFigureOut">
              <a:rPr lang="zh-CN" altLang="en-US" smtClean="0"/>
              <a:t>2020/9/29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9A77B4-70A6-4F7A-AED4-5E779A44688E}" type="slidenum">
              <a:rPr lang="zh-CN" altLang="en-US" smtClean="0"/>
              <a:t>‹#›</a:t>
            </a:fld>
            <a:endParaRPr lang="zh-CN" altLang="en-US"/>
          </a:p>
        </p:txBody>
      </p:sp>
    </p:spTree>
    <p:extLst>
      <p:ext uri="{BB962C8B-B14F-4D97-AF65-F5344CB8AC3E}">
        <p14:creationId xmlns:p14="http://schemas.microsoft.com/office/powerpoint/2010/main" val="3739725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97B64B-BEB1-4206-85EC-6C58BFA8DCD8}"/>
              </a:ext>
            </a:extLst>
          </p:cNvPr>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EE3587-A4A3-4642-A889-5D1E085B9900}" type="slidenum">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
        <p:nvSpPr>
          <p:cNvPr id="4126" name="幻灯片图像占位符 1">
            <a:extLst>
              <a:ext uri="{FF2B5EF4-FFF2-40B4-BE49-F238E27FC236}">
                <a16:creationId xmlns:a16="http://schemas.microsoft.com/office/drawing/2014/main" id="{990D0336-7B2F-4B08-BCC3-7C93FE85E7E8}"/>
              </a:ext>
            </a:extLst>
          </p:cNvPr>
          <p:cNvSpPr>
            <a:spLocks noGrp="1" noRot="1" noChangeAspect="1" noChangeArrowheads="1"/>
          </p:cNvSpPr>
          <p:nvPr>
            <p:ph type="sldImg"/>
          </p:nvPr>
        </p:nvSpPr>
        <p:spPr bwMode="auto">
          <a:xfrm>
            <a:off x="381000" y="685800"/>
            <a:ext cx="6096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27" name="备注占位符 2">
            <a:extLst>
              <a:ext uri="{FF2B5EF4-FFF2-40B4-BE49-F238E27FC236}">
                <a16:creationId xmlns:a16="http://schemas.microsoft.com/office/drawing/2014/main" id="{DD6E7818-FCE5-4438-94FE-E1E7F6044195}"/>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28" name="灯片编号占位符 3">
            <a:extLst>
              <a:ext uri="{FF2B5EF4-FFF2-40B4-BE49-F238E27FC236}">
                <a16:creationId xmlns:a16="http://schemas.microsoft.com/office/drawing/2014/main" id="{83B0B3B6-2586-415A-9980-1A1C1AD07EA0}"/>
              </a:ext>
            </a:extLst>
          </p:cNvPr>
          <p:cNvSpPr>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3DA2669C-AF82-44DF-8263-DDDF7F9128A9}" type="slidenum">
              <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4</a:t>
            </a:fld>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C81753A-E8FC-4B8A-AFD4-9F9E741C83D0}"/>
              </a:ext>
            </a:extLst>
          </p:cNvPr>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459399-1CF2-4FB9-AC6A-2D09479E5CE0}" type="slidenum">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
        <p:nvSpPr>
          <p:cNvPr id="4131" name="幻灯片图像占位符 1">
            <a:extLst>
              <a:ext uri="{FF2B5EF4-FFF2-40B4-BE49-F238E27FC236}">
                <a16:creationId xmlns:a16="http://schemas.microsoft.com/office/drawing/2014/main" id="{4CB44438-B2DD-428C-9889-D6679DE51EE3}"/>
              </a:ext>
            </a:extLst>
          </p:cNvPr>
          <p:cNvSpPr>
            <a:spLocks noGrp="1" noRot="1" noChangeAspect="1" noChangeArrowheads="1"/>
          </p:cNvSpPr>
          <p:nvPr>
            <p:ph type="sldImg"/>
          </p:nvPr>
        </p:nvSpPr>
        <p:spPr bwMode="auto">
          <a:xfrm>
            <a:off x="381000" y="685800"/>
            <a:ext cx="6096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32" name="备注占位符 2">
            <a:extLst>
              <a:ext uri="{FF2B5EF4-FFF2-40B4-BE49-F238E27FC236}">
                <a16:creationId xmlns:a16="http://schemas.microsoft.com/office/drawing/2014/main" id="{EC7D59D5-8C7B-4315-8714-F9E0CAF6057E}"/>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33" name="灯片编号占位符 3">
            <a:extLst>
              <a:ext uri="{FF2B5EF4-FFF2-40B4-BE49-F238E27FC236}">
                <a16:creationId xmlns:a16="http://schemas.microsoft.com/office/drawing/2014/main" id="{5BCCA345-DEB1-4A6C-AD99-45C58020A699}"/>
              </a:ext>
            </a:extLst>
          </p:cNvPr>
          <p:cNvSpPr>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58CC3166-FF4B-48AD-A6A6-444BCCE7F9EC}" type="slidenum">
              <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7</a:t>
            </a:fld>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00392C-5C11-4FAF-9CD6-E5779F1CDCB3}"/>
              </a:ext>
            </a:extLst>
          </p:cNvPr>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F7DC617-D4FF-403C-9108-54820296B2E5}" type="slidenum">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
        <p:nvSpPr>
          <p:cNvPr id="4136" name="幻灯片图像占位符 1">
            <a:extLst>
              <a:ext uri="{FF2B5EF4-FFF2-40B4-BE49-F238E27FC236}">
                <a16:creationId xmlns:a16="http://schemas.microsoft.com/office/drawing/2014/main" id="{D14B4A13-ED00-41CE-B0C2-96DCE452C10C}"/>
              </a:ext>
            </a:extLst>
          </p:cNvPr>
          <p:cNvSpPr>
            <a:spLocks noGrp="1" noRot="1" noChangeAspect="1" noChangeArrowheads="1"/>
          </p:cNvSpPr>
          <p:nvPr>
            <p:ph type="sldImg"/>
          </p:nvPr>
        </p:nvSpPr>
        <p:spPr bwMode="auto">
          <a:xfrm>
            <a:off x="381000" y="685800"/>
            <a:ext cx="6096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37" name="备注占位符 2">
            <a:extLst>
              <a:ext uri="{FF2B5EF4-FFF2-40B4-BE49-F238E27FC236}">
                <a16:creationId xmlns:a16="http://schemas.microsoft.com/office/drawing/2014/main" id="{E9404D45-478D-4B31-9B4E-0DEC1F10733D}"/>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38" name="灯片编号占位符 3">
            <a:extLst>
              <a:ext uri="{FF2B5EF4-FFF2-40B4-BE49-F238E27FC236}">
                <a16:creationId xmlns:a16="http://schemas.microsoft.com/office/drawing/2014/main" id="{A7B75608-3892-445E-9814-CC650DFBD98C}"/>
              </a:ext>
            </a:extLst>
          </p:cNvPr>
          <p:cNvSpPr>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FFA579CA-45F4-49DE-9589-35A85F958FC5}" type="slidenum">
              <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8</a:t>
            </a:fld>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E46A5C5-F871-4443-9097-5777A60C7A74}"/>
              </a:ext>
            </a:extLst>
          </p:cNvPr>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3988E6B-3DA2-4C42-A02D-01B883454976}" type="slidenum">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
        <p:nvSpPr>
          <p:cNvPr id="4141" name="幻灯片图像占位符 1">
            <a:extLst>
              <a:ext uri="{FF2B5EF4-FFF2-40B4-BE49-F238E27FC236}">
                <a16:creationId xmlns:a16="http://schemas.microsoft.com/office/drawing/2014/main" id="{00D6D284-4EA0-4615-A676-BEC1C0E3D52B}"/>
              </a:ext>
            </a:extLst>
          </p:cNvPr>
          <p:cNvSpPr>
            <a:spLocks noGrp="1" noRot="1" noChangeAspect="1" noChangeArrowheads="1"/>
          </p:cNvSpPr>
          <p:nvPr>
            <p:ph type="sldImg"/>
          </p:nvPr>
        </p:nvSpPr>
        <p:spPr bwMode="auto">
          <a:xfrm>
            <a:off x="381000" y="685800"/>
            <a:ext cx="6096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42" name="备注占位符 2">
            <a:extLst>
              <a:ext uri="{FF2B5EF4-FFF2-40B4-BE49-F238E27FC236}">
                <a16:creationId xmlns:a16="http://schemas.microsoft.com/office/drawing/2014/main" id="{27EA766C-7143-4E80-B42A-977708BC5050}"/>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43" name="灯片编号占位符 3">
            <a:extLst>
              <a:ext uri="{FF2B5EF4-FFF2-40B4-BE49-F238E27FC236}">
                <a16:creationId xmlns:a16="http://schemas.microsoft.com/office/drawing/2014/main" id="{239738ED-37B3-4662-9122-E37A6357A0C2}"/>
              </a:ext>
            </a:extLst>
          </p:cNvPr>
          <p:cNvSpPr>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DD99FF58-32AB-4594-887E-90C1CFC77F78}" type="slidenum">
              <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18</a:t>
            </a:fld>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B5EEC5-1B26-49ED-9CEE-F01CBE12FBF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DD9DB86-DA0D-4431-B078-775E39B704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5C01B3E-5365-4408-9096-6ECE8BE36870}"/>
              </a:ext>
            </a:extLst>
          </p:cNvPr>
          <p:cNvSpPr>
            <a:spLocks noGrp="1"/>
          </p:cNvSpPr>
          <p:nvPr>
            <p:ph type="dt" sz="half" idx="10"/>
          </p:nvPr>
        </p:nvSpPr>
        <p:spPr/>
        <p:txBody>
          <a:bodyPr/>
          <a:lstStyle>
            <a:lvl1pPr>
              <a:defRPr/>
            </a:lvl1pPr>
          </a:lstStyle>
          <a:p>
            <a:endParaRPr lang="zh-CN" altLang="en-US"/>
          </a:p>
        </p:txBody>
      </p:sp>
      <p:sp>
        <p:nvSpPr>
          <p:cNvPr id="5" name="页脚占位符 4">
            <a:extLst>
              <a:ext uri="{FF2B5EF4-FFF2-40B4-BE49-F238E27FC236}">
                <a16:creationId xmlns:a16="http://schemas.microsoft.com/office/drawing/2014/main" id="{91B146EF-387B-47E7-8784-C245A7D352D1}"/>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CDE68A1B-80C9-4911-8CED-1BDD70AB8A61}"/>
              </a:ext>
            </a:extLst>
          </p:cNvPr>
          <p:cNvSpPr>
            <a:spLocks noGrp="1"/>
          </p:cNvSpPr>
          <p:nvPr>
            <p:ph type="sldNum" sz="quarter" idx="12"/>
          </p:nvPr>
        </p:nvSpPr>
        <p:spPr/>
        <p:txBody>
          <a:bodyPr/>
          <a:lstStyle>
            <a:lvl1pPr>
              <a:defRPr/>
            </a:lvl1pPr>
          </a:lstStyle>
          <a:p>
            <a:fld id="{B9C564CB-B932-4D3C-920C-19ED2589F1A5}" type="slidenum">
              <a:rPr lang="en-US" altLang="zh-CN"/>
              <a:pPr/>
              <a:t>‹#›</a:t>
            </a:fld>
            <a:endParaRPr lang="en-US" altLang="zh-CN"/>
          </a:p>
        </p:txBody>
      </p:sp>
    </p:spTree>
    <p:extLst>
      <p:ext uri="{BB962C8B-B14F-4D97-AF65-F5344CB8AC3E}">
        <p14:creationId xmlns:p14="http://schemas.microsoft.com/office/powerpoint/2010/main" val="2906412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A459E4-C9C2-4011-9AA4-EDE94E9521E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F7E8D70-58EE-4AA3-9DDE-04F3387081A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53B05F8-2E2B-429F-9F3A-61D40A5A7820}"/>
              </a:ext>
            </a:extLst>
          </p:cNvPr>
          <p:cNvSpPr>
            <a:spLocks noGrp="1"/>
          </p:cNvSpPr>
          <p:nvPr>
            <p:ph type="dt" sz="half" idx="10"/>
          </p:nvPr>
        </p:nvSpPr>
        <p:spPr/>
        <p:txBody>
          <a:bodyPr/>
          <a:lstStyle>
            <a:lvl1pPr>
              <a:defRPr/>
            </a:lvl1pPr>
          </a:lstStyle>
          <a:p>
            <a:endParaRPr lang="zh-CN" altLang="en-US"/>
          </a:p>
        </p:txBody>
      </p:sp>
      <p:sp>
        <p:nvSpPr>
          <p:cNvPr id="5" name="页脚占位符 4">
            <a:extLst>
              <a:ext uri="{FF2B5EF4-FFF2-40B4-BE49-F238E27FC236}">
                <a16:creationId xmlns:a16="http://schemas.microsoft.com/office/drawing/2014/main" id="{41D9CD35-7CDD-4815-8C3A-23624BE2BF43}"/>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4AF17921-E005-4F89-9F6C-6A176C164D51}"/>
              </a:ext>
            </a:extLst>
          </p:cNvPr>
          <p:cNvSpPr>
            <a:spLocks noGrp="1"/>
          </p:cNvSpPr>
          <p:nvPr>
            <p:ph type="sldNum" sz="quarter" idx="12"/>
          </p:nvPr>
        </p:nvSpPr>
        <p:spPr/>
        <p:txBody>
          <a:bodyPr/>
          <a:lstStyle>
            <a:lvl1pPr>
              <a:defRPr/>
            </a:lvl1pPr>
          </a:lstStyle>
          <a:p>
            <a:fld id="{BEEEA4B6-3F5C-495E-93C8-619BA7FDDFB1}" type="slidenum">
              <a:rPr lang="en-US" altLang="zh-CN"/>
              <a:pPr/>
              <a:t>‹#›</a:t>
            </a:fld>
            <a:endParaRPr lang="en-US" altLang="zh-CN"/>
          </a:p>
        </p:txBody>
      </p:sp>
    </p:spTree>
    <p:extLst>
      <p:ext uri="{BB962C8B-B14F-4D97-AF65-F5344CB8AC3E}">
        <p14:creationId xmlns:p14="http://schemas.microsoft.com/office/powerpoint/2010/main" val="1023208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51934E1-654C-4F7E-887B-231D5C012C9A}"/>
              </a:ext>
            </a:extLst>
          </p:cNvPr>
          <p:cNvSpPr>
            <a:spLocks noGrp="1"/>
          </p:cNvSpPr>
          <p:nvPr>
            <p:ph type="title" orient="vert"/>
          </p:nvPr>
        </p:nvSpPr>
        <p:spPr>
          <a:xfrm>
            <a:off x="8839200" y="685800"/>
            <a:ext cx="2743200" cy="5638800"/>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7AD34B9-FBC6-4EA0-969F-E913272351AA}"/>
              </a:ext>
            </a:extLst>
          </p:cNvPr>
          <p:cNvSpPr>
            <a:spLocks noGrp="1"/>
          </p:cNvSpPr>
          <p:nvPr>
            <p:ph type="body" orient="vert" idx="1"/>
          </p:nvPr>
        </p:nvSpPr>
        <p:spPr>
          <a:xfrm>
            <a:off x="609600" y="685800"/>
            <a:ext cx="8026400" cy="56388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46B4741-DD2A-49EF-960E-3AB836951E27}"/>
              </a:ext>
            </a:extLst>
          </p:cNvPr>
          <p:cNvSpPr>
            <a:spLocks noGrp="1"/>
          </p:cNvSpPr>
          <p:nvPr>
            <p:ph type="dt" sz="half" idx="10"/>
          </p:nvPr>
        </p:nvSpPr>
        <p:spPr/>
        <p:txBody>
          <a:bodyPr/>
          <a:lstStyle>
            <a:lvl1pPr>
              <a:defRPr/>
            </a:lvl1pPr>
          </a:lstStyle>
          <a:p>
            <a:endParaRPr lang="zh-CN" altLang="en-US"/>
          </a:p>
        </p:txBody>
      </p:sp>
      <p:sp>
        <p:nvSpPr>
          <p:cNvPr id="5" name="页脚占位符 4">
            <a:extLst>
              <a:ext uri="{FF2B5EF4-FFF2-40B4-BE49-F238E27FC236}">
                <a16:creationId xmlns:a16="http://schemas.microsoft.com/office/drawing/2014/main" id="{BA69F984-9DCD-4F73-8FC9-E63CD82E53BA}"/>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D0E5D7BE-207B-4C77-BCFD-87535E4FD63A}"/>
              </a:ext>
            </a:extLst>
          </p:cNvPr>
          <p:cNvSpPr>
            <a:spLocks noGrp="1"/>
          </p:cNvSpPr>
          <p:nvPr>
            <p:ph type="sldNum" sz="quarter" idx="12"/>
          </p:nvPr>
        </p:nvSpPr>
        <p:spPr/>
        <p:txBody>
          <a:bodyPr/>
          <a:lstStyle>
            <a:lvl1pPr>
              <a:defRPr/>
            </a:lvl1pPr>
          </a:lstStyle>
          <a:p>
            <a:fld id="{354508ED-8003-4EEB-B395-29BD5030E4A8}" type="slidenum">
              <a:rPr lang="en-US" altLang="zh-CN"/>
              <a:pPr/>
              <a:t>‹#›</a:t>
            </a:fld>
            <a:endParaRPr lang="en-US" altLang="zh-CN"/>
          </a:p>
        </p:txBody>
      </p:sp>
    </p:spTree>
    <p:extLst>
      <p:ext uri="{BB962C8B-B14F-4D97-AF65-F5344CB8AC3E}">
        <p14:creationId xmlns:p14="http://schemas.microsoft.com/office/powerpoint/2010/main" val="2457631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3EE1CE-E0BA-4A2E-BC07-A677318123D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DEAB8C4-7FCD-45D8-9820-C78A097FC44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076CE17-AFE3-4E61-9A9C-6B36D3A68B91}"/>
              </a:ext>
            </a:extLst>
          </p:cNvPr>
          <p:cNvSpPr>
            <a:spLocks noGrp="1"/>
          </p:cNvSpPr>
          <p:nvPr>
            <p:ph type="dt" sz="half" idx="10"/>
          </p:nvPr>
        </p:nvSpPr>
        <p:spPr/>
        <p:txBody>
          <a:bodyPr/>
          <a:lstStyle>
            <a:lvl1pPr>
              <a:defRPr/>
            </a:lvl1pPr>
          </a:lstStyle>
          <a:p>
            <a:endParaRPr lang="zh-CN" altLang="en-US"/>
          </a:p>
        </p:txBody>
      </p:sp>
      <p:sp>
        <p:nvSpPr>
          <p:cNvPr id="5" name="页脚占位符 4">
            <a:extLst>
              <a:ext uri="{FF2B5EF4-FFF2-40B4-BE49-F238E27FC236}">
                <a16:creationId xmlns:a16="http://schemas.microsoft.com/office/drawing/2014/main" id="{55AD8D99-4799-4027-9758-26ABD92254D3}"/>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7D01548C-8570-4483-8799-DB83ACB56AD2}"/>
              </a:ext>
            </a:extLst>
          </p:cNvPr>
          <p:cNvSpPr>
            <a:spLocks noGrp="1"/>
          </p:cNvSpPr>
          <p:nvPr>
            <p:ph type="sldNum" sz="quarter" idx="12"/>
          </p:nvPr>
        </p:nvSpPr>
        <p:spPr/>
        <p:txBody>
          <a:bodyPr/>
          <a:lstStyle>
            <a:lvl1pPr>
              <a:defRPr/>
            </a:lvl1pPr>
          </a:lstStyle>
          <a:p>
            <a:fld id="{8F58344F-6E84-4E93-816E-0EF932A995EC}" type="slidenum">
              <a:rPr lang="en-US" altLang="zh-CN"/>
              <a:pPr/>
              <a:t>‹#›</a:t>
            </a:fld>
            <a:endParaRPr lang="en-US" altLang="zh-CN"/>
          </a:p>
        </p:txBody>
      </p:sp>
    </p:spTree>
    <p:extLst>
      <p:ext uri="{BB962C8B-B14F-4D97-AF65-F5344CB8AC3E}">
        <p14:creationId xmlns:p14="http://schemas.microsoft.com/office/powerpoint/2010/main" val="701077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169034-14EB-4FAB-BB3C-8A235584AD39}"/>
              </a:ext>
            </a:extLst>
          </p:cNvPr>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28AB3CE-117B-4F23-A2EA-4CEABA260DA8}"/>
              </a:ext>
            </a:extLst>
          </p:cNvPr>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54DF8215-A220-4E2E-BFC9-2CE3F9986A6E}"/>
              </a:ext>
            </a:extLst>
          </p:cNvPr>
          <p:cNvSpPr>
            <a:spLocks noGrp="1"/>
          </p:cNvSpPr>
          <p:nvPr>
            <p:ph type="dt" sz="half" idx="10"/>
          </p:nvPr>
        </p:nvSpPr>
        <p:spPr/>
        <p:txBody>
          <a:bodyPr/>
          <a:lstStyle>
            <a:lvl1pPr>
              <a:defRPr/>
            </a:lvl1pPr>
          </a:lstStyle>
          <a:p>
            <a:endParaRPr lang="zh-CN" altLang="en-US"/>
          </a:p>
        </p:txBody>
      </p:sp>
      <p:sp>
        <p:nvSpPr>
          <p:cNvPr id="5" name="页脚占位符 4">
            <a:extLst>
              <a:ext uri="{FF2B5EF4-FFF2-40B4-BE49-F238E27FC236}">
                <a16:creationId xmlns:a16="http://schemas.microsoft.com/office/drawing/2014/main" id="{BCF3B92D-6122-4410-B418-EA2F7E6A13CD}"/>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7E8759DA-0F8A-4FE9-BB4C-028349486212}"/>
              </a:ext>
            </a:extLst>
          </p:cNvPr>
          <p:cNvSpPr>
            <a:spLocks noGrp="1"/>
          </p:cNvSpPr>
          <p:nvPr>
            <p:ph type="sldNum" sz="quarter" idx="12"/>
          </p:nvPr>
        </p:nvSpPr>
        <p:spPr/>
        <p:txBody>
          <a:bodyPr/>
          <a:lstStyle>
            <a:lvl1pPr>
              <a:defRPr/>
            </a:lvl1pPr>
          </a:lstStyle>
          <a:p>
            <a:fld id="{1B438F49-3A11-4FC9-9CBD-6FC45AC7970A}" type="slidenum">
              <a:rPr lang="en-US" altLang="zh-CN"/>
              <a:pPr/>
              <a:t>‹#›</a:t>
            </a:fld>
            <a:endParaRPr lang="en-US" altLang="zh-CN"/>
          </a:p>
        </p:txBody>
      </p:sp>
    </p:spTree>
    <p:extLst>
      <p:ext uri="{BB962C8B-B14F-4D97-AF65-F5344CB8AC3E}">
        <p14:creationId xmlns:p14="http://schemas.microsoft.com/office/powerpoint/2010/main" val="3275465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AD2982-51D9-45B6-B927-A0EACB37734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A4F7FAA-4938-4E85-94BA-F38679F989B2}"/>
              </a:ext>
            </a:extLst>
          </p:cNvPr>
          <p:cNvSpPr>
            <a:spLocks noGrp="1"/>
          </p:cNvSpPr>
          <p:nvPr>
            <p:ph sz="half" idx="1"/>
          </p:nvPr>
        </p:nvSpPr>
        <p:spPr>
          <a:xfrm>
            <a:off x="609600" y="1828800"/>
            <a:ext cx="5384800" cy="4495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1644B48D-D4A0-4780-B9F7-24FE66BD024C}"/>
              </a:ext>
            </a:extLst>
          </p:cNvPr>
          <p:cNvSpPr>
            <a:spLocks noGrp="1"/>
          </p:cNvSpPr>
          <p:nvPr>
            <p:ph sz="half" idx="2"/>
          </p:nvPr>
        </p:nvSpPr>
        <p:spPr>
          <a:xfrm>
            <a:off x="6197600" y="1828800"/>
            <a:ext cx="5384800" cy="4495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05D019B-9EA4-4B16-8439-E42965B12B9D}"/>
              </a:ext>
            </a:extLst>
          </p:cNvPr>
          <p:cNvSpPr>
            <a:spLocks noGrp="1"/>
          </p:cNvSpPr>
          <p:nvPr>
            <p:ph type="dt" sz="half" idx="10"/>
          </p:nvPr>
        </p:nvSpPr>
        <p:spPr/>
        <p:txBody>
          <a:bodyPr/>
          <a:lstStyle>
            <a:lvl1pPr>
              <a:defRPr/>
            </a:lvl1pPr>
          </a:lstStyle>
          <a:p>
            <a:endParaRPr lang="zh-CN" altLang="en-US"/>
          </a:p>
        </p:txBody>
      </p:sp>
      <p:sp>
        <p:nvSpPr>
          <p:cNvPr id="6" name="页脚占位符 5">
            <a:extLst>
              <a:ext uri="{FF2B5EF4-FFF2-40B4-BE49-F238E27FC236}">
                <a16:creationId xmlns:a16="http://schemas.microsoft.com/office/drawing/2014/main" id="{F364FC1A-943C-4CF1-803E-316D6DA8C82A}"/>
              </a:ext>
            </a:extLst>
          </p:cNvPr>
          <p:cNvSpPr>
            <a:spLocks noGrp="1"/>
          </p:cNvSpPr>
          <p:nvPr>
            <p:ph type="ftr" sz="quarter" idx="11"/>
          </p:nvPr>
        </p:nvSpPr>
        <p:spPr/>
        <p:txBody>
          <a:bodyPr/>
          <a:lstStyle>
            <a:lvl1pPr>
              <a:defRPr/>
            </a:lvl1pPr>
          </a:lstStyle>
          <a:p>
            <a:endParaRPr lang="zh-CN" altLang="en-US"/>
          </a:p>
        </p:txBody>
      </p:sp>
      <p:sp>
        <p:nvSpPr>
          <p:cNvPr id="7" name="灯片编号占位符 6">
            <a:extLst>
              <a:ext uri="{FF2B5EF4-FFF2-40B4-BE49-F238E27FC236}">
                <a16:creationId xmlns:a16="http://schemas.microsoft.com/office/drawing/2014/main" id="{2F669107-556D-467B-89F3-BF1D7C5DAF66}"/>
              </a:ext>
            </a:extLst>
          </p:cNvPr>
          <p:cNvSpPr>
            <a:spLocks noGrp="1"/>
          </p:cNvSpPr>
          <p:nvPr>
            <p:ph type="sldNum" sz="quarter" idx="12"/>
          </p:nvPr>
        </p:nvSpPr>
        <p:spPr/>
        <p:txBody>
          <a:bodyPr/>
          <a:lstStyle>
            <a:lvl1pPr>
              <a:defRPr/>
            </a:lvl1pPr>
          </a:lstStyle>
          <a:p>
            <a:fld id="{06036D32-893A-4212-B22D-FE5673FB5829}" type="slidenum">
              <a:rPr lang="en-US" altLang="zh-CN"/>
              <a:pPr/>
              <a:t>‹#›</a:t>
            </a:fld>
            <a:endParaRPr lang="en-US" altLang="zh-CN"/>
          </a:p>
        </p:txBody>
      </p:sp>
    </p:spTree>
    <p:extLst>
      <p:ext uri="{BB962C8B-B14F-4D97-AF65-F5344CB8AC3E}">
        <p14:creationId xmlns:p14="http://schemas.microsoft.com/office/powerpoint/2010/main" val="907948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2947C6-AD6B-497D-9AAF-67E058DFB526}"/>
              </a:ext>
            </a:extLst>
          </p:cNvPr>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4D4341D-B744-47C1-AF92-166914336D3A}"/>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F0D9AC0-C1A0-4BC7-9426-8F343557AE24}"/>
              </a:ext>
            </a:extLst>
          </p:cNvPr>
          <p:cNvSpPr>
            <a:spLocks noGrp="1"/>
          </p:cNvSpPr>
          <p:nvPr>
            <p:ph sz="half" idx="2"/>
          </p:nvPr>
        </p:nvSpPr>
        <p:spPr>
          <a:xfrm>
            <a:off x="840318" y="2505075"/>
            <a:ext cx="5158316"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80F9073-B56C-4F6E-A0DE-9959B9C9441B}"/>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04EA7DA-3757-423B-917E-A44DB0441E03}"/>
              </a:ext>
            </a:extLst>
          </p:cNvPr>
          <p:cNvSpPr>
            <a:spLocks noGrp="1"/>
          </p:cNvSpPr>
          <p:nvPr>
            <p:ph sz="quarter" idx="4"/>
          </p:nvPr>
        </p:nvSpPr>
        <p:spPr>
          <a:xfrm>
            <a:off x="6172200" y="2505075"/>
            <a:ext cx="518371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074A4D2-5D2A-4D3A-A669-353ABB5C771B}"/>
              </a:ext>
            </a:extLst>
          </p:cNvPr>
          <p:cNvSpPr>
            <a:spLocks noGrp="1"/>
          </p:cNvSpPr>
          <p:nvPr>
            <p:ph type="dt" sz="half" idx="10"/>
          </p:nvPr>
        </p:nvSpPr>
        <p:spPr/>
        <p:txBody>
          <a:bodyPr/>
          <a:lstStyle>
            <a:lvl1pPr>
              <a:defRPr/>
            </a:lvl1pPr>
          </a:lstStyle>
          <a:p>
            <a:endParaRPr lang="zh-CN" altLang="en-US"/>
          </a:p>
        </p:txBody>
      </p:sp>
      <p:sp>
        <p:nvSpPr>
          <p:cNvPr id="8" name="页脚占位符 7">
            <a:extLst>
              <a:ext uri="{FF2B5EF4-FFF2-40B4-BE49-F238E27FC236}">
                <a16:creationId xmlns:a16="http://schemas.microsoft.com/office/drawing/2014/main" id="{2D90A892-59C1-4F09-8991-B69C02A5E2AB}"/>
              </a:ext>
            </a:extLst>
          </p:cNvPr>
          <p:cNvSpPr>
            <a:spLocks noGrp="1"/>
          </p:cNvSpPr>
          <p:nvPr>
            <p:ph type="ftr" sz="quarter" idx="11"/>
          </p:nvPr>
        </p:nvSpPr>
        <p:spPr/>
        <p:txBody>
          <a:bodyPr/>
          <a:lstStyle>
            <a:lvl1pPr>
              <a:defRPr/>
            </a:lvl1pPr>
          </a:lstStyle>
          <a:p>
            <a:endParaRPr lang="zh-CN" altLang="en-US"/>
          </a:p>
        </p:txBody>
      </p:sp>
      <p:sp>
        <p:nvSpPr>
          <p:cNvPr id="9" name="灯片编号占位符 8">
            <a:extLst>
              <a:ext uri="{FF2B5EF4-FFF2-40B4-BE49-F238E27FC236}">
                <a16:creationId xmlns:a16="http://schemas.microsoft.com/office/drawing/2014/main" id="{FA6B4626-D860-4D54-9A45-79D24419C601}"/>
              </a:ext>
            </a:extLst>
          </p:cNvPr>
          <p:cNvSpPr>
            <a:spLocks noGrp="1"/>
          </p:cNvSpPr>
          <p:nvPr>
            <p:ph type="sldNum" sz="quarter" idx="12"/>
          </p:nvPr>
        </p:nvSpPr>
        <p:spPr/>
        <p:txBody>
          <a:bodyPr/>
          <a:lstStyle>
            <a:lvl1pPr>
              <a:defRPr/>
            </a:lvl1pPr>
          </a:lstStyle>
          <a:p>
            <a:fld id="{CBCF8637-95EB-400D-88FD-6120B4E65470}" type="slidenum">
              <a:rPr lang="en-US" altLang="zh-CN"/>
              <a:pPr/>
              <a:t>‹#›</a:t>
            </a:fld>
            <a:endParaRPr lang="en-US" altLang="zh-CN"/>
          </a:p>
        </p:txBody>
      </p:sp>
    </p:spTree>
    <p:extLst>
      <p:ext uri="{BB962C8B-B14F-4D97-AF65-F5344CB8AC3E}">
        <p14:creationId xmlns:p14="http://schemas.microsoft.com/office/powerpoint/2010/main" val="3562029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B6900E-7EF8-4707-84CE-6067456A80E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6D1FC32-867F-4C86-8CB2-1FA0A9FE7E45}"/>
              </a:ext>
            </a:extLst>
          </p:cNvPr>
          <p:cNvSpPr>
            <a:spLocks noGrp="1"/>
          </p:cNvSpPr>
          <p:nvPr>
            <p:ph type="dt" sz="half" idx="10"/>
          </p:nvPr>
        </p:nvSpPr>
        <p:spPr/>
        <p:txBody>
          <a:bodyPr/>
          <a:lstStyle>
            <a:lvl1pPr>
              <a:defRPr/>
            </a:lvl1pPr>
          </a:lstStyle>
          <a:p>
            <a:endParaRPr lang="zh-CN" altLang="en-US"/>
          </a:p>
        </p:txBody>
      </p:sp>
      <p:sp>
        <p:nvSpPr>
          <p:cNvPr id="4" name="页脚占位符 3">
            <a:extLst>
              <a:ext uri="{FF2B5EF4-FFF2-40B4-BE49-F238E27FC236}">
                <a16:creationId xmlns:a16="http://schemas.microsoft.com/office/drawing/2014/main" id="{4927E957-77E8-4E37-A6E7-3412D00FCC54}"/>
              </a:ext>
            </a:extLst>
          </p:cNvPr>
          <p:cNvSpPr>
            <a:spLocks noGrp="1"/>
          </p:cNvSpPr>
          <p:nvPr>
            <p:ph type="ftr" sz="quarter" idx="11"/>
          </p:nvPr>
        </p:nvSpPr>
        <p:spPr/>
        <p:txBody>
          <a:bodyPr/>
          <a:lstStyle>
            <a:lvl1pPr>
              <a:defRPr/>
            </a:lvl1pPr>
          </a:lstStyle>
          <a:p>
            <a:endParaRPr lang="zh-CN" altLang="en-US"/>
          </a:p>
        </p:txBody>
      </p:sp>
      <p:sp>
        <p:nvSpPr>
          <p:cNvPr id="5" name="灯片编号占位符 4">
            <a:extLst>
              <a:ext uri="{FF2B5EF4-FFF2-40B4-BE49-F238E27FC236}">
                <a16:creationId xmlns:a16="http://schemas.microsoft.com/office/drawing/2014/main" id="{073C7D83-CFB2-4B38-A689-B52EF70ABF3A}"/>
              </a:ext>
            </a:extLst>
          </p:cNvPr>
          <p:cNvSpPr>
            <a:spLocks noGrp="1"/>
          </p:cNvSpPr>
          <p:nvPr>
            <p:ph type="sldNum" sz="quarter" idx="12"/>
          </p:nvPr>
        </p:nvSpPr>
        <p:spPr/>
        <p:txBody>
          <a:bodyPr/>
          <a:lstStyle>
            <a:lvl1pPr>
              <a:defRPr/>
            </a:lvl1pPr>
          </a:lstStyle>
          <a:p>
            <a:fld id="{8B65C35F-CAFE-4DA9-9745-B46A60E49374}" type="slidenum">
              <a:rPr lang="en-US" altLang="zh-CN"/>
              <a:pPr/>
              <a:t>‹#›</a:t>
            </a:fld>
            <a:endParaRPr lang="en-US" altLang="zh-CN"/>
          </a:p>
        </p:txBody>
      </p:sp>
    </p:spTree>
    <p:extLst>
      <p:ext uri="{BB962C8B-B14F-4D97-AF65-F5344CB8AC3E}">
        <p14:creationId xmlns:p14="http://schemas.microsoft.com/office/powerpoint/2010/main" val="3864428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2DA4B7E-1983-4192-8561-0DF67A708239}"/>
              </a:ext>
            </a:extLst>
          </p:cNvPr>
          <p:cNvSpPr>
            <a:spLocks noGrp="1"/>
          </p:cNvSpPr>
          <p:nvPr>
            <p:ph type="dt" sz="half" idx="10"/>
          </p:nvPr>
        </p:nvSpPr>
        <p:spPr/>
        <p:txBody>
          <a:bodyPr/>
          <a:lstStyle>
            <a:lvl1pPr>
              <a:defRPr/>
            </a:lvl1pPr>
          </a:lstStyle>
          <a:p>
            <a:endParaRPr lang="zh-CN" altLang="en-US"/>
          </a:p>
        </p:txBody>
      </p:sp>
      <p:sp>
        <p:nvSpPr>
          <p:cNvPr id="3" name="页脚占位符 2">
            <a:extLst>
              <a:ext uri="{FF2B5EF4-FFF2-40B4-BE49-F238E27FC236}">
                <a16:creationId xmlns:a16="http://schemas.microsoft.com/office/drawing/2014/main" id="{39C45C76-3D13-45D8-B5A1-B2070AC4324D}"/>
              </a:ext>
            </a:extLst>
          </p:cNvPr>
          <p:cNvSpPr>
            <a:spLocks noGrp="1"/>
          </p:cNvSpPr>
          <p:nvPr>
            <p:ph type="ftr" sz="quarter" idx="11"/>
          </p:nvPr>
        </p:nvSpPr>
        <p:spPr/>
        <p:txBody>
          <a:bodyPr/>
          <a:lstStyle>
            <a:lvl1pPr>
              <a:defRPr/>
            </a:lvl1pPr>
          </a:lstStyle>
          <a:p>
            <a:endParaRPr lang="zh-CN" altLang="en-US"/>
          </a:p>
        </p:txBody>
      </p:sp>
      <p:sp>
        <p:nvSpPr>
          <p:cNvPr id="4" name="灯片编号占位符 3">
            <a:extLst>
              <a:ext uri="{FF2B5EF4-FFF2-40B4-BE49-F238E27FC236}">
                <a16:creationId xmlns:a16="http://schemas.microsoft.com/office/drawing/2014/main" id="{35A1757C-0634-4C2C-9561-CA2E24DE53EF}"/>
              </a:ext>
            </a:extLst>
          </p:cNvPr>
          <p:cNvSpPr>
            <a:spLocks noGrp="1"/>
          </p:cNvSpPr>
          <p:nvPr>
            <p:ph type="sldNum" sz="quarter" idx="12"/>
          </p:nvPr>
        </p:nvSpPr>
        <p:spPr/>
        <p:txBody>
          <a:bodyPr/>
          <a:lstStyle>
            <a:lvl1pPr>
              <a:defRPr/>
            </a:lvl1pPr>
          </a:lstStyle>
          <a:p>
            <a:fld id="{9282F5A8-8060-4537-93BF-FE0878C13EB5}" type="slidenum">
              <a:rPr lang="en-US" altLang="zh-CN"/>
              <a:pPr/>
              <a:t>‹#›</a:t>
            </a:fld>
            <a:endParaRPr lang="en-US" altLang="zh-CN"/>
          </a:p>
        </p:txBody>
      </p:sp>
    </p:spTree>
    <p:extLst>
      <p:ext uri="{BB962C8B-B14F-4D97-AF65-F5344CB8AC3E}">
        <p14:creationId xmlns:p14="http://schemas.microsoft.com/office/powerpoint/2010/main" val="3280422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B70E55-41C9-4AA3-9D5B-0A0E1A733241}"/>
              </a:ext>
            </a:extLst>
          </p:cNvPr>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EE9A238-5DFE-4219-8CCD-E4F233AB0010}"/>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F22554A-8404-41D9-B316-7E41D229868F}"/>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BB23D27-AB01-46B3-ABB1-6DBD5A40E14C}"/>
              </a:ext>
            </a:extLst>
          </p:cNvPr>
          <p:cNvSpPr>
            <a:spLocks noGrp="1"/>
          </p:cNvSpPr>
          <p:nvPr>
            <p:ph type="dt" sz="half" idx="10"/>
          </p:nvPr>
        </p:nvSpPr>
        <p:spPr/>
        <p:txBody>
          <a:bodyPr/>
          <a:lstStyle>
            <a:lvl1pPr>
              <a:defRPr/>
            </a:lvl1pPr>
          </a:lstStyle>
          <a:p>
            <a:endParaRPr lang="zh-CN" altLang="en-US"/>
          </a:p>
        </p:txBody>
      </p:sp>
      <p:sp>
        <p:nvSpPr>
          <p:cNvPr id="6" name="页脚占位符 5">
            <a:extLst>
              <a:ext uri="{FF2B5EF4-FFF2-40B4-BE49-F238E27FC236}">
                <a16:creationId xmlns:a16="http://schemas.microsoft.com/office/drawing/2014/main" id="{EBB2F581-AD11-44F3-8B40-A4EFC6EBDC69}"/>
              </a:ext>
            </a:extLst>
          </p:cNvPr>
          <p:cNvSpPr>
            <a:spLocks noGrp="1"/>
          </p:cNvSpPr>
          <p:nvPr>
            <p:ph type="ftr" sz="quarter" idx="11"/>
          </p:nvPr>
        </p:nvSpPr>
        <p:spPr/>
        <p:txBody>
          <a:bodyPr/>
          <a:lstStyle>
            <a:lvl1pPr>
              <a:defRPr/>
            </a:lvl1pPr>
          </a:lstStyle>
          <a:p>
            <a:endParaRPr lang="zh-CN" altLang="en-US"/>
          </a:p>
        </p:txBody>
      </p:sp>
      <p:sp>
        <p:nvSpPr>
          <p:cNvPr id="7" name="灯片编号占位符 6">
            <a:extLst>
              <a:ext uri="{FF2B5EF4-FFF2-40B4-BE49-F238E27FC236}">
                <a16:creationId xmlns:a16="http://schemas.microsoft.com/office/drawing/2014/main" id="{D02CAC88-7954-4A8E-8163-C737EDDF5B11}"/>
              </a:ext>
            </a:extLst>
          </p:cNvPr>
          <p:cNvSpPr>
            <a:spLocks noGrp="1"/>
          </p:cNvSpPr>
          <p:nvPr>
            <p:ph type="sldNum" sz="quarter" idx="12"/>
          </p:nvPr>
        </p:nvSpPr>
        <p:spPr/>
        <p:txBody>
          <a:bodyPr/>
          <a:lstStyle>
            <a:lvl1pPr>
              <a:defRPr/>
            </a:lvl1pPr>
          </a:lstStyle>
          <a:p>
            <a:fld id="{90557F54-1F5C-452D-8A39-EA809BCC8142}" type="slidenum">
              <a:rPr lang="en-US" altLang="zh-CN"/>
              <a:pPr/>
              <a:t>‹#›</a:t>
            </a:fld>
            <a:endParaRPr lang="en-US" altLang="zh-CN"/>
          </a:p>
        </p:txBody>
      </p:sp>
    </p:spTree>
    <p:extLst>
      <p:ext uri="{BB962C8B-B14F-4D97-AF65-F5344CB8AC3E}">
        <p14:creationId xmlns:p14="http://schemas.microsoft.com/office/powerpoint/2010/main" val="3784574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5176C7-989C-4048-A412-B0DB919503FA}"/>
              </a:ext>
            </a:extLst>
          </p:cNvPr>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043CCA6-3DFB-4DEF-A64A-8BC65E29D2FC}"/>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D7AB9D2-66B8-44E5-8C47-8D8BA6A9C5AF}"/>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0394348-2273-4611-AD69-3B1A3504A35F}"/>
              </a:ext>
            </a:extLst>
          </p:cNvPr>
          <p:cNvSpPr>
            <a:spLocks noGrp="1"/>
          </p:cNvSpPr>
          <p:nvPr>
            <p:ph type="dt" sz="half" idx="10"/>
          </p:nvPr>
        </p:nvSpPr>
        <p:spPr/>
        <p:txBody>
          <a:bodyPr/>
          <a:lstStyle>
            <a:lvl1pPr>
              <a:defRPr/>
            </a:lvl1pPr>
          </a:lstStyle>
          <a:p>
            <a:endParaRPr lang="zh-CN" altLang="en-US"/>
          </a:p>
        </p:txBody>
      </p:sp>
      <p:sp>
        <p:nvSpPr>
          <p:cNvPr id="6" name="页脚占位符 5">
            <a:extLst>
              <a:ext uri="{FF2B5EF4-FFF2-40B4-BE49-F238E27FC236}">
                <a16:creationId xmlns:a16="http://schemas.microsoft.com/office/drawing/2014/main" id="{11E04ABE-1861-4FDF-876A-DAA5A61C56A1}"/>
              </a:ext>
            </a:extLst>
          </p:cNvPr>
          <p:cNvSpPr>
            <a:spLocks noGrp="1"/>
          </p:cNvSpPr>
          <p:nvPr>
            <p:ph type="ftr" sz="quarter" idx="11"/>
          </p:nvPr>
        </p:nvSpPr>
        <p:spPr/>
        <p:txBody>
          <a:bodyPr/>
          <a:lstStyle>
            <a:lvl1pPr>
              <a:defRPr/>
            </a:lvl1pPr>
          </a:lstStyle>
          <a:p>
            <a:endParaRPr lang="zh-CN" altLang="en-US"/>
          </a:p>
        </p:txBody>
      </p:sp>
      <p:sp>
        <p:nvSpPr>
          <p:cNvPr id="7" name="灯片编号占位符 6">
            <a:extLst>
              <a:ext uri="{FF2B5EF4-FFF2-40B4-BE49-F238E27FC236}">
                <a16:creationId xmlns:a16="http://schemas.microsoft.com/office/drawing/2014/main" id="{6BF27A10-C0BE-4A98-95C2-5EA66AA2B90C}"/>
              </a:ext>
            </a:extLst>
          </p:cNvPr>
          <p:cNvSpPr>
            <a:spLocks noGrp="1"/>
          </p:cNvSpPr>
          <p:nvPr>
            <p:ph type="sldNum" sz="quarter" idx="12"/>
          </p:nvPr>
        </p:nvSpPr>
        <p:spPr/>
        <p:txBody>
          <a:bodyPr/>
          <a:lstStyle>
            <a:lvl1pPr>
              <a:defRPr/>
            </a:lvl1pPr>
          </a:lstStyle>
          <a:p>
            <a:fld id="{2C86A68A-2CE7-4BE7-BC0E-9810BCC3DB4B}" type="slidenum">
              <a:rPr lang="en-US" altLang="zh-CN"/>
              <a:pPr/>
              <a:t>‹#›</a:t>
            </a:fld>
            <a:endParaRPr lang="en-US" altLang="zh-CN"/>
          </a:p>
        </p:txBody>
      </p:sp>
    </p:spTree>
    <p:extLst>
      <p:ext uri="{BB962C8B-B14F-4D97-AF65-F5344CB8AC3E}">
        <p14:creationId xmlns:p14="http://schemas.microsoft.com/office/powerpoint/2010/main" val="3601892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54" name="Object 27">
            <a:extLst>
              <a:ext uri="{FF2B5EF4-FFF2-40B4-BE49-F238E27FC236}">
                <a16:creationId xmlns:a16="http://schemas.microsoft.com/office/drawing/2014/main" id="{17EA1D29-8D79-46E3-B222-FBBD336CE808}"/>
              </a:ext>
            </a:extLst>
          </p:cNvPr>
          <p:cNvGraphicFramePr>
            <a:graphicFrameLocks noChangeAspect="1"/>
          </p:cNvGraphicFramePr>
          <p:nvPr/>
        </p:nvGraphicFramePr>
        <p:xfrm>
          <a:off x="0" y="0"/>
          <a:ext cx="12192000" cy="1200150"/>
        </p:xfrm>
        <a:graphic>
          <a:graphicData uri="http://schemas.openxmlformats.org/presentationml/2006/ole">
            <mc:AlternateContent xmlns:mc="http://schemas.openxmlformats.org/markup-compatibility/2006">
              <mc:Choice xmlns:v="urn:schemas-microsoft-com:vml" Requires="v">
                <p:oleObj spid="_x0000_s1031" r:id="rId14" imgW="9561905" imgH="1600000" progId="">
                  <p:embed/>
                </p:oleObj>
              </mc:Choice>
              <mc:Fallback>
                <p:oleObj r:id="rId14" imgW="9561905" imgH="1600000" progId="">
                  <p:embed/>
                  <p:pic>
                    <p:nvPicPr>
                      <p:cNvPr id="1054" name="Object 27">
                        <a:extLst>
                          <a:ext uri="{FF2B5EF4-FFF2-40B4-BE49-F238E27FC236}">
                            <a16:creationId xmlns:a16="http://schemas.microsoft.com/office/drawing/2014/main" id="{17EA1D29-8D79-46E3-B222-FBBD336CE808}"/>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219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oleObj>
              </mc:Fallback>
            </mc:AlternateContent>
          </a:graphicData>
        </a:graphic>
      </p:graphicFrame>
      <p:sp>
        <p:nvSpPr>
          <p:cNvPr id="1055" name="Freeform 16">
            <a:extLst>
              <a:ext uri="{FF2B5EF4-FFF2-40B4-BE49-F238E27FC236}">
                <a16:creationId xmlns:a16="http://schemas.microsoft.com/office/drawing/2014/main" id="{045F454D-38F8-439C-B559-95636E64DBE2}"/>
              </a:ext>
            </a:extLst>
          </p:cNvPr>
          <p:cNvSpPr>
            <a:spLocks/>
          </p:cNvSpPr>
          <p:nvPr/>
        </p:nvSpPr>
        <p:spPr bwMode="auto">
          <a:xfrm>
            <a:off x="0" y="280989"/>
            <a:ext cx="12192000" cy="1620837"/>
          </a:xfrm>
          <a:custGeom>
            <a:avLst/>
            <a:gdLst>
              <a:gd name="T0" fmla="*/ 6 w 5767"/>
              <a:gd name="T1" fmla="*/ 109 h 1021"/>
              <a:gd name="T2" fmla="*/ 1427 w 5767"/>
              <a:gd name="T3" fmla="*/ 46 h 1021"/>
              <a:gd name="T4" fmla="*/ 4032 w 5767"/>
              <a:gd name="T5" fmla="*/ 255 h 1021"/>
              <a:gd name="T6" fmla="*/ 5767 w 5767"/>
              <a:gd name="T7" fmla="*/ 0 h 1021"/>
              <a:gd name="T8" fmla="*/ 5767 w 5767"/>
              <a:gd name="T9" fmla="*/ 776 h 1021"/>
              <a:gd name="T10" fmla="*/ 4065 w 5767"/>
              <a:gd name="T11" fmla="*/ 831 h 1021"/>
              <a:gd name="T12" fmla="*/ 1984 w 5767"/>
              <a:gd name="T13" fmla="*/ 674 h 1021"/>
              <a:gd name="T14" fmla="*/ 14 w 5767"/>
              <a:gd name="T15" fmla="*/ 995 h 1021"/>
              <a:gd name="T16" fmla="*/ 6 w 5767"/>
              <a:gd name="T17" fmla="*/ 109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7" h="1021">
                <a:moveTo>
                  <a:pt x="6" y="109"/>
                </a:moveTo>
                <a:cubicBezTo>
                  <a:pt x="144" y="93"/>
                  <a:pt x="626" y="42"/>
                  <a:pt x="1427" y="46"/>
                </a:cubicBezTo>
                <a:cubicBezTo>
                  <a:pt x="2228" y="50"/>
                  <a:pt x="3321" y="224"/>
                  <a:pt x="4032" y="255"/>
                </a:cubicBezTo>
                <a:cubicBezTo>
                  <a:pt x="4742" y="286"/>
                  <a:pt x="5649" y="91"/>
                  <a:pt x="5767" y="0"/>
                </a:cubicBezTo>
                <a:lnTo>
                  <a:pt x="5767" y="776"/>
                </a:lnTo>
                <a:cubicBezTo>
                  <a:pt x="4948" y="879"/>
                  <a:pt x="4543" y="844"/>
                  <a:pt x="4065" y="831"/>
                </a:cubicBezTo>
                <a:cubicBezTo>
                  <a:pt x="3587" y="818"/>
                  <a:pt x="2973" y="694"/>
                  <a:pt x="1984" y="674"/>
                </a:cubicBezTo>
                <a:cubicBezTo>
                  <a:pt x="995" y="654"/>
                  <a:pt x="28" y="969"/>
                  <a:pt x="14" y="995"/>
                </a:cubicBezTo>
                <a:cubicBezTo>
                  <a:pt x="0" y="1021"/>
                  <a:pt x="6" y="255"/>
                  <a:pt x="6" y="109"/>
                </a:cubicBezTo>
                <a:close/>
              </a:path>
            </a:pathLst>
          </a:custGeom>
          <a:solidFill>
            <a:srgbClr val="65AAE9">
              <a:alpha val="41176"/>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hangingPunct="0">
              <a:buFont typeface="Arial" panose="020B0604020202020204" pitchFamily="34" charset="0"/>
              <a:buNone/>
            </a:pPr>
            <a:endParaRPr lang="zh-CN" altLang="en-US" sz="1800">
              <a:latin typeface="Arial" panose="020B0604020202020204" pitchFamily="34" charset="0"/>
            </a:endParaRPr>
          </a:p>
        </p:txBody>
      </p:sp>
      <p:sp>
        <p:nvSpPr>
          <p:cNvPr id="1056" name="Freeform 17">
            <a:extLst>
              <a:ext uri="{FF2B5EF4-FFF2-40B4-BE49-F238E27FC236}">
                <a16:creationId xmlns:a16="http://schemas.microsoft.com/office/drawing/2014/main" id="{AB03ED9E-2173-473A-B069-F59E88F6751B}"/>
              </a:ext>
            </a:extLst>
          </p:cNvPr>
          <p:cNvSpPr>
            <a:spLocks/>
          </p:cNvSpPr>
          <p:nvPr/>
        </p:nvSpPr>
        <p:spPr bwMode="auto">
          <a:xfrm>
            <a:off x="1" y="533401"/>
            <a:ext cx="12187767" cy="1006475"/>
          </a:xfrm>
          <a:custGeom>
            <a:avLst/>
            <a:gdLst>
              <a:gd name="T0" fmla="*/ 20 w 5771"/>
              <a:gd name="T1" fmla="*/ 109 h 634"/>
              <a:gd name="T2" fmla="*/ 1442 w 5771"/>
              <a:gd name="T3" fmla="*/ 3 h 634"/>
              <a:gd name="T4" fmla="*/ 4150 w 5771"/>
              <a:gd name="T5" fmla="*/ 148 h 634"/>
              <a:gd name="T6" fmla="*/ 5771 w 5771"/>
              <a:gd name="T7" fmla="*/ 37 h 634"/>
              <a:gd name="T8" fmla="*/ 5771 w 5771"/>
              <a:gd name="T9" fmla="*/ 557 h 634"/>
              <a:gd name="T10" fmla="*/ 3942 w 5771"/>
              <a:gd name="T11" fmla="*/ 592 h 634"/>
              <a:gd name="T12" fmla="*/ 1839 w 5771"/>
              <a:gd name="T13" fmla="*/ 456 h 634"/>
              <a:gd name="T14" fmla="*/ 6 w 5771"/>
              <a:gd name="T15" fmla="*/ 620 h 634"/>
              <a:gd name="T16" fmla="*/ 20 w 5771"/>
              <a:gd name="T17" fmla="*/ 10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1" h="634">
                <a:moveTo>
                  <a:pt x="20" y="109"/>
                </a:moveTo>
                <a:cubicBezTo>
                  <a:pt x="26" y="109"/>
                  <a:pt x="645" y="0"/>
                  <a:pt x="1442" y="3"/>
                </a:cubicBezTo>
                <a:cubicBezTo>
                  <a:pt x="2239" y="6"/>
                  <a:pt x="3443" y="123"/>
                  <a:pt x="4150" y="148"/>
                </a:cubicBezTo>
                <a:cubicBezTo>
                  <a:pt x="4858" y="173"/>
                  <a:pt x="5633" y="63"/>
                  <a:pt x="5771" y="37"/>
                </a:cubicBezTo>
                <a:lnTo>
                  <a:pt x="5771" y="557"/>
                </a:lnTo>
                <a:cubicBezTo>
                  <a:pt x="4926" y="634"/>
                  <a:pt x="4422" y="612"/>
                  <a:pt x="3942" y="592"/>
                </a:cubicBezTo>
                <a:cubicBezTo>
                  <a:pt x="3463" y="572"/>
                  <a:pt x="2588" y="450"/>
                  <a:pt x="1839" y="456"/>
                </a:cubicBezTo>
                <a:cubicBezTo>
                  <a:pt x="1182" y="455"/>
                  <a:pt x="0" y="618"/>
                  <a:pt x="6" y="620"/>
                </a:cubicBezTo>
                <a:cubicBezTo>
                  <a:pt x="12" y="621"/>
                  <a:pt x="14" y="109"/>
                  <a:pt x="20" y="109"/>
                </a:cubicBezTo>
                <a:close/>
              </a:path>
            </a:pathLst>
          </a:custGeom>
          <a:solidFill>
            <a:srgbClr val="65AAE9"/>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hangingPunct="0">
              <a:buFont typeface="Arial" panose="020B0604020202020204" pitchFamily="34" charset="0"/>
              <a:buNone/>
            </a:pPr>
            <a:endParaRPr lang="zh-CN" altLang="en-US" sz="1800">
              <a:latin typeface="Arial" panose="020B0604020202020204" pitchFamily="34" charset="0"/>
            </a:endParaRPr>
          </a:p>
        </p:txBody>
      </p:sp>
      <p:grpSp>
        <p:nvGrpSpPr>
          <p:cNvPr id="1057" name="Group 33">
            <a:extLst>
              <a:ext uri="{FF2B5EF4-FFF2-40B4-BE49-F238E27FC236}">
                <a16:creationId xmlns:a16="http://schemas.microsoft.com/office/drawing/2014/main" id="{EB648D92-1E89-4CD2-A75D-E3347F6D9250}"/>
              </a:ext>
            </a:extLst>
          </p:cNvPr>
          <p:cNvGrpSpPr>
            <a:grpSpLocks/>
          </p:cNvGrpSpPr>
          <p:nvPr/>
        </p:nvGrpSpPr>
        <p:grpSpPr bwMode="auto">
          <a:xfrm>
            <a:off x="10320867" y="347663"/>
            <a:ext cx="516467" cy="366712"/>
            <a:chOff x="0" y="0"/>
            <a:chExt cx="288" cy="288"/>
          </a:xfrm>
        </p:grpSpPr>
        <p:sp>
          <p:nvSpPr>
            <p:cNvPr id="1058" name="Oval 19">
              <a:extLst>
                <a:ext uri="{FF2B5EF4-FFF2-40B4-BE49-F238E27FC236}">
                  <a16:creationId xmlns:a16="http://schemas.microsoft.com/office/drawing/2014/main" id="{27BF77ED-E138-4253-9949-9E5E123B3FAB}"/>
                </a:ext>
              </a:extLst>
            </p:cNvPr>
            <p:cNvSpPr>
              <a:spLocks noChangeArrowheads="1"/>
            </p:cNvSpPr>
            <p:nvPr/>
          </p:nvSpPr>
          <p:spPr bwMode="auto">
            <a:xfrm>
              <a:off x="0" y="0"/>
              <a:ext cx="288" cy="288"/>
            </a:xfrm>
            <a:prstGeom prst="ellipse">
              <a:avLst/>
            </a:prstGeom>
            <a:gradFill rotWithShape="1">
              <a:gsLst>
                <a:gs pos="0">
                  <a:srgbClr val="C7CEE9"/>
                </a:gs>
                <a:gs pos="100000">
                  <a:srgbClr val="233DA9">
                    <a:alpha val="30980"/>
                  </a:srgbClr>
                </a:gs>
              </a:gsLst>
              <a:path path="shape">
                <a:fillToRect l="50000" t="50000" r="50000" b="50000"/>
              </a:path>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buFont typeface="Arial" panose="020B0604020202020204" pitchFamily="34" charset="0"/>
                <a:buNone/>
              </a:pPr>
              <a:endParaRPr lang="zh-CN" altLang="en-US" sz="1800">
                <a:latin typeface="Arial" panose="020B0604020202020204" pitchFamily="34" charset="0"/>
              </a:endParaRPr>
            </a:p>
          </p:txBody>
        </p:sp>
        <p:sp>
          <p:nvSpPr>
            <p:cNvPr id="1059" name="Oval 20">
              <a:extLst>
                <a:ext uri="{FF2B5EF4-FFF2-40B4-BE49-F238E27FC236}">
                  <a16:creationId xmlns:a16="http://schemas.microsoft.com/office/drawing/2014/main" id="{1A4FB9FE-645F-4C0D-9D28-39A436F3AA03}"/>
                </a:ext>
              </a:extLst>
            </p:cNvPr>
            <p:cNvSpPr>
              <a:spLocks noChangeArrowheads="1"/>
            </p:cNvSpPr>
            <p:nvPr/>
          </p:nvSpPr>
          <p:spPr bwMode="auto">
            <a:xfrm>
              <a:off x="0" y="0"/>
              <a:ext cx="192" cy="192"/>
            </a:xfrm>
            <a:prstGeom prst="ellipse">
              <a:avLst/>
            </a:prstGeom>
            <a:gradFill rotWithShape="1">
              <a:gsLst>
                <a:gs pos="0">
                  <a:srgbClr val="FFFFFF"/>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buFont typeface="Arial" panose="020B0604020202020204" pitchFamily="34" charset="0"/>
                <a:buNone/>
              </a:pPr>
              <a:endParaRPr lang="zh-CN" altLang="en-US" sz="1800">
                <a:latin typeface="Arial" panose="020B0604020202020204" pitchFamily="34" charset="0"/>
              </a:endParaRPr>
            </a:p>
          </p:txBody>
        </p:sp>
      </p:grpSp>
      <p:grpSp>
        <p:nvGrpSpPr>
          <p:cNvPr id="1060" name="Group 36">
            <a:extLst>
              <a:ext uri="{FF2B5EF4-FFF2-40B4-BE49-F238E27FC236}">
                <a16:creationId xmlns:a16="http://schemas.microsoft.com/office/drawing/2014/main" id="{845B33E8-C5B5-455E-B261-F4A4F1DA25BC}"/>
              </a:ext>
            </a:extLst>
          </p:cNvPr>
          <p:cNvGrpSpPr>
            <a:grpSpLocks/>
          </p:cNvGrpSpPr>
          <p:nvPr/>
        </p:nvGrpSpPr>
        <p:grpSpPr bwMode="auto">
          <a:xfrm>
            <a:off x="10871200" y="53975"/>
            <a:ext cx="812800" cy="592138"/>
            <a:chOff x="0" y="0"/>
            <a:chExt cx="576" cy="576"/>
          </a:xfrm>
        </p:grpSpPr>
        <p:sp>
          <p:nvSpPr>
            <p:cNvPr id="1061" name="Oval 22">
              <a:extLst>
                <a:ext uri="{FF2B5EF4-FFF2-40B4-BE49-F238E27FC236}">
                  <a16:creationId xmlns:a16="http://schemas.microsoft.com/office/drawing/2014/main" id="{A222AFE3-9710-4419-AA1A-5BB6F009C717}"/>
                </a:ext>
              </a:extLst>
            </p:cNvPr>
            <p:cNvSpPr>
              <a:spLocks noChangeArrowheads="1"/>
            </p:cNvSpPr>
            <p:nvPr/>
          </p:nvSpPr>
          <p:spPr bwMode="auto">
            <a:xfrm>
              <a:off x="0" y="0"/>
              <a:ext cx="576" cy="576"/>
            </a:xfrm>
            <a:prstGeom prst="ellipse">
              <a:avLst/>
            </a:prstGeom>
            <a:solidFill>
              <a:srgbClr val="65AAE9">
                <a:alpha val="52940"/>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buFont typeface="Arial" panose="020B0604020202020204" pitchFamily="34" charset="0"/>
                <a:buNone/>
              </a:pPr>
              <a:endParaRPr lang="zh-CN" altLang="en-US" sz="1800">
                <a:latin typeface="Arial" panose="020B0604020202020204" pitchFamily="34" charset="0"/>
              </a:endParaRPr>
            </a:p>
          </p:txBody>
        </p:sp>
        <p:sp>
          <p:nvSpPr>
            <p:cNvPr id="1062" name="Oval 23">
              <a:extLst>
                <a:ext uri="{FF2B5EF4-FFF2-40B4-BE49-F238E27FC236}">
                  <a16:creationId xmlns:a16="http://schemas.microsoft.com/office/drawing/2014/main" id="{7E2C6C01-3ADD-4B39-B690-5BE73604CEBA}"/>
                </a:ext>
              </a:extLst>
            </p:cNvPr>
            <p:cNvSpPr>
              <a:spLocks noChangeArrowheads="1"/>
            </p:cNvSpPr>
            <p:nvPr/>
          </p:nvSpPr>
          <p:spPr bwMode="auto">
            <a:xfrm>
              <a:off x="0" y="96"/>
              <a:ext cx="480" cy="385"/>
            </a:xfrm>
            <a:prstGeom prst="ellipse">
              <a:avLst/>
            </a:prstGeom>
            <a:gradFill rotWithShape="1">
              <a:gsLst>
                <a:gs pos="0">
                  <a:srgbClr val="FFFFFF"/>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buFont typeface="Arial" panose="020B0604020202020204" pitchFamily="34" charset="0"/>
                <a:buNone/>
              </a:pPr>
              <a:endParaRPr lang="zh-CN" altLang="en-US" sz="1800">
                <a:latin typeface="Arial" panose="020B0604020202020204" pitchFamily="34" charset="0"/>
              </a:endParaRPr>
            </a:p>
          </p:txBody>
        </p:sp>
      </p:grpSp>
      <p:grpSp>
        <p:nvGrpSpPr>
          <p:cNvPr id="1063" name="Group 39">
            <a:extLst>
              <a:ext uri="{FF2B5EF4-FFF2-40B4-BE49-F238E27FC236}">
                <a16:creationId xmlns:a16="http://schemas.microsoft.com/office/drawing/2014/main" id="{A63E7FFA-186C-46C5-8B22-6F30DA4C82C7}"/>
              </a:ext>
            </a:extLst>
          </p:cNvPr>
          <p:cNvGrpSpPr>
            <a:grpSpLocks/>
          </p:cNvGrpSpPr>
          <p:nvPr/>
        </p:nvGrpSpPr>
        <p:grpSpPr bwMode="auto">
          <a:xfrm>
            <a:off x="228601" y="819150"/>
            <a:ext cx="960967" cy="762000"/>
            <a:chOff x="0" y="0"/>
            <a:chExt cx="576" cy="576"/>
          </a:xfrm>
        </p:grpSpPr>
        <p:sp>
          <p:nvSpPr>
            <p:cNvPr id="1064" name="Oval 25">
              <a:extLst>
                <a:ext uri="{FF2B5EF4-FFF2-40B4-BE49-F238E27FC236}">
                  <a16:creationId xmlns:a16="http://schemas.microsoft.com/office/drawing/2014/main" id="{7517EB58-DBE6-4302-AD77-AA8C1F420F28}"/>
                </a:ext>
              </a:extLst>
            </p:cNvPr>
            <p:cNvSpPr>
              <a:spLocks noChangeArrowheads="1"/>
            </p:cNvSpPr>
            <p:nvPr/>
          </p:nvSpPr>
          <p:spPr bwMode="auto">
            <a:xfrm>
              <a:off x="0" y="0"/>
              <a:ext cx="576" cy="576"/>
            </a:xfrm>
            <a:prstGeom prst="ellipse">
              <a:avLst/>
            </a:prstGeom>
            <a:solidFill>
              <a:srgbClr val="233DA9">
                <a:alpha val="52940"/>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buFont typeface="Arial" panose="020B0604020202020204" pitchFamily="34" charset="0"/>
                <a:buNone/>
              </a:pPr>
              <a:endParaRPr lang="zh-CN" altLang="en-US" sz="1800">
                <a:latin typeface="Arial" panose="020B0604020202020204" pitchFamily="34" charset="0"/>
              </a:endParaRPr>
            </a:p>
          </p:txBody>
        </p:sp>
        <p:sp>
          <p:nvSpPr>
            <p:cNvPr id="1065" name="Oval 26">
              <a:extLst>
                <a:ext uri="{FF2B5EF4-FFF2-40B4-BE49-F238E27FC236}">
                  <a16:creationId xmlns:a16="http://schemas.microsoft.com/office/drawing/2014/main" id="{F6478F51-62EB-4FB9-B5CA-40CAF9610B9E}"/>
                </a:ext>
              </a:extLst>
            </p:cNvPr>
            <p:cNvSpPr>
              <a:spLocks noChangeArrowheads="1"/>
            </p:cNvSpPr>
            <p:nvPr/>
          </p:nvSpPr>
          <p:spPr bwMode="auto">
            <a:xfrm>
              <a:off x="0" y="96"/>
              <a:ext cx="480" cy="384"/>
            </a:xfrm>
            <a:prstGeom prst="ellipse">
              <a:avLst/>
            </a:prstGeom>
            <a:gradFill rotWithShape="1">
              <a:gsLst>
                <a:gs pos="0">
                  <a:srgbClr val="FFFFFF"/>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buFont typeface="Arial" panose="020B0604020202020204" pitchFamily="34" charset="0"/>
                <a:buNone/>
              </a:pPr>
              <a:endParaRPr lang="zh-CN" altLang="en-US" sz="1800">
                <a:latin typeface="Arial" panose="020B0604020202020204" pitchFamily="34" charset="0"/>
              </a:endParaRPr>
            </a:p>
          </p:txBody>
        </p:sp>
      </p:grpSp>
      <p:sp>
        <p:nvSpPr>
          <p:cNvPr id="1066" name="Rectangle 3">
            <a:extLst>
              <a:ext uri="{FF2B5EF4-FFF2-40B4-BE49-F238E27FC236}">
                <a16:creationId xmlns:a16="http://schemas.microsoft.com/office/drawing/2014/main" id="{FFA53D10-D75F-4F9F-9820-A1A357EDA09A}"/>
              </a:ext>
            </a:extLst>
          </p:cNvPr>
          <p:cNvSpPr>
            <a:spLocks noGrp="1" noChangeArrowheads="1"/>
          </p:cNvSpPr>
          <p:nvPr>
            <p:ph type="body"/>
          </p:nvPr>
        </p:nvSpPr>
        <p:spPr bwMode="auto">
          <a:xfrm>
            <a:off x="609600" y="1828800"/>
            <a:ext cx="10972800" cy="449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67" name="Rectangle 4">
            <a:extLst>
              <a:ext uri="{FF2B5EF4-FFF2-40B4-BE49-F238E27FC236}">
                <a16:creationId xmlns:a16="http://schemas.microsoft.com/office/drawing/2014/main" id="{6D0AD386-4CE1-438A-B92E-8FD013578979}"/>
              </a:ext>
            </a:extLst>
          </p:cNvPr>
          <p:cNvSpPr>
            <a:spLocks noGrp="1" noChangeArrowheads="1"/>
          </p:cNvSpPr>
          <p:nvPr>
            <p:ph type="dt" sz="half" idx="1"/>
          </p:nvPr>
        </p:nvSpPr>
        <p:spPr bwMode="auto">
          <a:xfrm>
            <a:off x="609600" y="6400801"/>
            <a:ext cx="28448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anose="020B0604020202020204" pitchFamily="34" charset="0"/>
              <a:buNone/>
              <a:defRPr sz="1400">
                <a:latin typeface="Arial" panose="020B0604020202020204" pitchFamily="34" charset="0"/>
              </a:defRPr>
            </a:lvl1pPr>
          </a:lstStyle>
          <a:p>
            <a:endParaRPr lang="zh-CN" altLang="en-US"/>
          </a:p>
        </p:txBody>
      </p:sp>
      <p:sp>
        <p:nvSpPr>
          <p:cNvPr id="1068" name="Rectangle 5">
            <a:extLst>
              <a:ext uri="{FF2B5EF4-FFF2-40B4-BE49-F238E27FC236}">
                <a16:creationId xmlns:a16="http://schemas.microsoft.com/office/drawing/2014/main" id="{24CFCE2E-29DE-42EF-BA7D-86FE38FCFB74}"/>
              </a:ext>
            </a:extLst>
          </p:cNvPr>
          <p:cNvSpPr>
            <a:spLocks noGrp="1" noChangeArrowheads="1"/>
          </p:cNvSpPr>
          <p:nvPr>
            <p:ph type="ftr" sz="quarter" idx="2"/>
          </p:nvPr>
        </p:nvSpPr>
        <p:spPr bwMode="auto">
          <a:xfrm>
            <a:off x="4165600" y="6400801"/>
            <a:ext cx="38608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buFont typeface="Arial" panose="020B0604020202020204" pitchFamily="34" charset="0"/>
              <a:buNone/>
              <a:defRPr sz="1400">
                <a:latin typeface="Arial" panose="020B0604020202020204" pitchFamily="34" charset="0"/>
              </a:defRPr>
            </a:lvl1pPr>
          </a:lstStyle>
          <a:p>
            <a:endParaRPr lang="zh-CN" altLang="en-US"/>
          </a:p>
        </p:txBody>
      </p:sp>
      <p:sp>
        <p:nvSpPr>
          <p:cNvPr id="1069" name="Rectangle 6">
            <a:extLst>
              <a:ext uri="{FF2B5EF4-FFF2-40B4-BE49-F238E27FC236}">
                <a16:creationId xmlns:a16="http://schemas.microsoft.com/office/drawing/2014/main" id="{035960A2-8EA8-4116-9FE0-D4125917F78F}"/>
              </a:ext>
            </a:extLst>
          </p:cNvPr>
          <p:cNvSpPr>
            <a:spLocks noGrp="1" noChangeArrowheads="1"/>
          </p:cNvSpPr>
          <p:nvPr>
            <p:ph type="sldNum" sz="quarter" idx="3"/>
          </p:nvPr>
        </p:nvSpPr>
        <p:spPr bwMode="auto">
          <a:xfrm>
            <a:off x="8737600" y="6400801"/>
            <a:ext cx="28448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anose="020B0604020202020204" pitchFamily="34" charset="0"/>
              <a:buNone/>
              <a:defRPr sz="1400">
                <a:latin typeface="Arial" panose="020B0604020202020204" pitchFamily="34" charset="0"/>
              </a:defRPr>
            </a:lvl1pPr>
          </a:lstStyle>
          <a:p>
            <a:fld id="{D23B6D6A-A847-4306-B408-E5AC079198EF}" type="slidenum">
              <a:rPr lang="en-US" altLang="zh-CN"/>
              <a:pPr/>
              <a:t>‹#›</a:t>
            </a:fld>
            <a:endParaRPr lang="en-US" altLang="zh-CN"/>
          </a:p>
        </p:txBody>
      </p:sp>
      <p:sp>
        <p:nvSpPr>
          <p:cNvPr id="1070" name="Rectangle 2">
            <a:extLst>
              <a:ext uri="{FF2B5EF4-FFF2-40B4-BE49-F238E27FC236}">
                <a16:creationId xmlns:a16="http://schemas.microsoft.com/office/drawing/2014/main" id="{639126F6-007A-4B21-B049-F8BEE8276C02}"/>
              </a:ext>
            </a:extLst>
          </p:cNvPr>
          <p:cNvSpPr>
            <a:spLocks noGrp="1" noChangeArrowheads="1"/>
          </p:cNvSpPr>
          <p:nvPr>
            <p:ph type="title" idx="4"/>
          </p:nvPr>
        </p:nvSpPr>
        <p:spPr bwMode="auto">
          <a:xfrm>
            <a:off x="1219200" y="685801"/>
            <a:ext cx="9855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Tree>
    <p:extLst>
      <p:ext uri="{BB962C8B-B14F-4D97-AF65-F5344CB8AC3E}">
        <p14:creationId xmlns:p14="http://schemas.microsoft.com/office/powerpoint/2010/main" val="3741907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3600" b="1" kern="1200">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Font typeface="Wingdings" panose="05000000000000000000" pitchFamily="2" charset="2"/>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Font typeface="Wingdings" panose="05000000000000000000" pitchFamily="2" charset="2"/>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6" name="标题 1">
            <a:extLst>
              <a:ext uri="{FF2B5EF4-FFF2-40B4-BE49-F238E27FC236}">
                <a16:creationId xmlns:a16="http://schemas.microsoft.com/office/drawing/2014/main" id="{9E03DB83-4220-494F-B5EE-81613EA44979}"/>
              </a:ext>
            </a:extLst>
          </p:cNvPr>
          <p:cNvSpPr>
            <a:spLocks noGrp="1" noChangeArrowheads="1"/>
          </p:cNvSpPr>
          <p:nvPr>
            <p:ph type="title" idx="4294967295"/>
          </p:nvPr>
        </p:nvSpPr>
        <p:spPr>
          <a:xfrm>
            <a:off x="2438400" y="685801"/>
            <a:ext cx="6858000" cy="563563"/>
          </a:xfrm>
          <a:ln/>
        </p:spPr>
        <p:txBody>
          <a:bodyPr/>
          <a:lstStyle/>
          <a:p>
            <a:pPr lvl="1"/>
            <a:r>
              <a:rPr lang="zh-CN" altLang="en-US" sz="2800" b="0" dirty="0">
                <a:solidFill>
                  <a:srgbClr val="000000"/>
                </a:solidFill>
                <a:latin typeface="宋体" panose="02010600030101010101" pitchFamily="2" charset="-122"/>
              </a:rPr>
              <a:t>二</a:t>
            </a:r>
            <a:r>
              <a:rPr lang="en-US" altLang="zh-CN" sz="2800" b="0" dirty="0">
                <a:solidFill>
                  <a:srgbClr val="000000"/>
                </a:solidFill>
                <a:latin typeface="宋体" panose="02010600030101010101" pitchFamily="2" charset="-122"/>
              </a:rPr>
              <a:t>.</a:t>
            </a:r>
            <a:r>
              <a:rPr lang="zh-CN" altLang="en-US" sz="2800" b="0" dirty="0">
                <a:solidFill>
                  <a:srgbClr val="000000"/>
                </a:solidFill>
                <a:latin typeface="宋体" panose="02010600030101010101" pitchFamily="2" charset="-122"/>
              </a:rPr>
              <a:t>众筹国内外发展及案例</a:t>
            </a:r>
            <a:endParaRPr lang="en-US" altLang="zh-CN" sz="2800" b="0" dirty="0">
              <a:solidFill>
                <a:srgbClr val="000000"/>
              </a:solidFill>
              <a:latin typeface="宋体" panose="02010600030101010101" pitchFamily="2" charset="-122"/>
            </a:endParaRPr>
          </a:p>
        </p:txBody>
      </p:sp>
      <p:sp>
        <p:nvSpPr>
          <p:cNvPr id="2287" name="Rectangle 30">
            <a:extLst>
              <a:ext uri="{FF2B5EF4-FFF2-40B4-BE49-F238E27FC236}">
                <a16:creationId xmlns:a16="http://schemas.microsoft.com/office/drawing/2014/main" id="{26981AA1-7A8E-4F03-87FA-1E2592275306}"/>
              </a:ext>
            </a:extLst>
          </p:cNvPr>
          <p:cNvSpPr>
            <a:spLocks noChangeArrowheads="1"/>
          </p:cNvSpPr>
          <p:nvPr/>
        </p:nvSpPr>
        <p:spPr bwMode="auto">
          <a:xfrm>
            <a:off x="3033714" y="4767264"/>
            <a:ext cx="6086475" cy="185737"/>
          </a:xfrm>
          <a:prstGeom prst="rect">
            <a:avLst/>
          </a:prstGeom>
          <a:gradFill rotWithShape="1">
            <a:gsLst>
              <a:gs pos="0">
                <a:srgbClr val="000000">
                  <a:alpha val="69803"/>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zh-CN" altLang="en-US" sz="2400">
              <a:solidFill>
                <a:srgbClr val="000000"/>
              </a:solidFill>
              <a:latin typeface="Calibri" panose="020F0502020204030204" pitchFamily="34" charset="0"/>
              <a:ea typeface="华文细黑" panose="02010600040101010101" pitchFamily="2" charset="-122"/>
              <a:cs typeface="Calibri" panose="020F0502020204030204" pitchFamily="34" charset="0"/>
            </a:endParaRPr>
          </a:p>
        </p:txBody>
      </p:sp>
      <p:sp>
        <p:nvSpPr>
          <p:cNvPr id="2288" name="Rectangle 31">
            <a:extLst>
              <a:ext uri="{FF2B5EF4-FFF2-40B4-BE49-F238E27FC236}">
                <a16:creationId xmlns:a16="http://schemas.microsoft.com/office/drawing/2014/main" id="{03C5B630-DF2B-4259-B91A-7AE7ACFC1246}"/>
              </a:ext>
            </a:extLst>
          </p:cNvPr>
          <p:cNvSpPr>
            <a:spLocks noChangeArrowheads="1"/>
          </p:cNvSpPr>
          <p:nvPr/>
        </p:nvSpPr>
        <p:spPr bwMode="auto">
          <a:xfrm>
            <a:off x="3033714" y="2357439"/>
            <a:ext cx="6086475" cy="185737"/>
          </a:xfrm>
          <a:prstGeom prst="rect">
            <a:avLst/>
          </a:prstGeom>
          <a:gradFill rotWithShape="1">
            <a:gsLst>
              <a:gs pos="0">
                <a:srgbClr val="000000">
                  <a:alpha val="69803"/>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zh-CN" altLang="en-US" sz="2400">
              <a:solidFill>
                <a:srgbClr val="000000"/>
              </a:solidFill>
              <a:latin typeface="Calibri" panose="020F0502020204030204" pitchFamily="34" charset="0"/>
              <a:ea typeface="华文细黑" panose="02010600040101010101" pitchFamily="2" charset="-122"/>
              <a:cs typeface="Calibri" panose="020F0502020204030204" pitchFamily="34" charset="0"/>
            </a:endParaRPr>
          </a:p>
        </p:txBody>
      </p:sp>
      <p:sp>
        <p:nvSpPr>
          <p:cNvPr id="2289" name="Rectangle 32">
            <a:extLst>
              <a:ext uri="{FF2B5EF4-FFF2-40B4-BE49-F238E27FC236}">
                <a16:creationId xmlns:a16="http://schemas.microsoft.com/office/drawing/2014/main" id="{8829C00E-DE47-44EF-9AB7-BED6626324EF}"/>
              </a:ext>
            </a:extLst>
          </p:cNvPr>
          <p:cNvSpPr>
            <a:spLocks noChangeArrowheads="1"/>
          </p:cNvSpPr>
          <p:nvPr/>
        </p:nvSpPr>
        <p:spPr bwMode="auto">
          <a:xfrm>
            <a:off x="3033714" y="2389189"/>
            <a:ext cx="6086475" cy="185737"/>
          </a:xfrm>
          <a:prstGeom prst="rect">
            <a:avLst/>
          </a:prstGeom>
          <a:gradFill rotWithShape="1">
            <a:gsLst>
              <a:gs pos="0">
                <a:srgbClr val="000000">
                  <a:alpha val="69803"/>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zh-CN" altLang="en-US" sz="2400">
              <a:solidFill>
                <a:srgbClr val="000000"/>
              </a:solidFill>
              <a:latin typeface="Calibri" panose="020F0502020204030204" pitchFamily="34" charset="0"/>
              <a:ea typeface="华文细黑" panose="02010600040101010101" pitchFamily="2" charset="-122"/>
              <a:cs typeface="Calibri" panose="020F0502020204030204" pitchFamily="34" charset="0"/>
            </a:endParaRPr>
          </a:p>
        </p:txBody>
      </p:sp>
      <p:sp>
        <p:nvSpPr>
          <p:cNvPr id="2290" name="Rectangle 33">
            <a:extLst>
              <a:ext uri="{FF2B5EF4-FFF2-40B4-BE49-F238E27FC236}">
                <a16:creationId xmlns:a16="http://schemas.microsoft.com/office/drawing/2014/main" id="{8D7B3B48-C8FE-410A-9A78-194EA6610BFF}"/>
              </a:ext>
            </a:extLst>
          </p:cNvPr>
          <p:cNvSpPr>
            <a:spLocks noChangeArrowheads="1"/>
          </p:cNvSpPr>
          <p:nvPr/>
        </p:nvSpPr>
        <p:spPr bwMode="auto">
          <a:xfrm>
            <a:off x="3033714" y="3181350"/>
            <a:ext cx="6086475" cy="185738"/>
          </a:xfrm>
          <a:prstGeom prst="rect">
            <a:avLst/>
          </a:prstGeom>
          <a:gradFill rotWithShape="1">
            <a:gsLst>
              <a:gs pos="0">
                <a:srgbClr val="000000">
                  <a:alpha val="69803"/>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zh-CN" altLang="en-US" sz="2400">
              <a:solidFill>
                <a:srgbClr val="000000"/>
              </a:solidFill>
              <a:latin typeface="Calibri" panose="020F0502020204030204" pitchFamily="34" charset="0"/>
              <a:ea typeface="华文细黑" panose="02010600040101010101" pitchFamily="2" charset="-122"/>
              <a:cs typeface="Calibri" panose="020F0502020204030204" pitchFamily="34" charset="0"/>
            </a:endParaRPr>
          </a:p>
        </p:txBody>
      </p:sp>
      <p:sp>
        <p:nvSpPr>
          <p:cNvPr id="2291" name="Rectangle 34">
            <a:extLst>
              <a:ext uri="{FF2B5EF4-FFF2-40B4-BE49-F238E27FC236}">
                <a16:creationId xmlns:a16="http://schemas.microsoft.com/office/drawing/2014/main" id="{6070044A-097E-412F-86AB-7B728FD34703}"/>
              </a:ext>
            </a:extLst>
          </p:cNvPr>
          <p:cNvSpPr>
            <a:spLocks noChangeArrowheads="1"/>
          </p:cNvSpPr>
          <p:nvPr/>
        </p:nvSpPr>
        <p:spPr bwMode="auto">
          <a:xfrm>
            <a:off x="3033714" y="3973514"/>
            <a:ext cx="6086475" cy="185737"/>
          </a:xfrm>
          <a:prstGeom prst="rect">
            <a:avLst/>
          </a:prstGeom>
          <a:gradFill rotWithShape="1">
            <a:gsLst>
              <a:gs pos="0">
                <a:srgbClr val="000000">
                  <a:alpha val="69803"/>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zh-CN" altLang="en-US" sz="2400">
              <a:solidFill>
                <a:srgbClr val="000000"/>
              </a:solidFill>
              <a:latin typeface="Calibri" panose="020F0502020204030204" pitchFamily="34" charset="0"/>
              <a:ea typeface="华文细黑" panose="02010600040101010101" pitchFamily="2" charset="-122"/>
              <a:cs typeface="Calibri" panose="020F0502020204030204" pitchFamily="34" charset="0"/>
            </a:endParaRPr>
          </a:p>
        </p:txBody>
      </p:sp>
      <p:sp>
        <p:nvSpPr>
          <p:cNvPr id="2292" name="AutoShape 6">
            <a:extLst>
              <a:ext uri="{FF2B5EF4-FFF2-40B4-BE49-F238E27FC236}">
                <a16:creationId xmlns:a16="http://schemas.microsoft.com/office/drawing/2014/main" id="{7CAA91BF-B0A0-497F-956D-199DB03D2EE5}"/>
              </a:ext>
            </a:extLst>
          </p:cNvPr>
          <p:cNvSpPr>
            <a:spLocks noChangeArrowheads="1"/>
          </p:cNvSpPr>
          <p:nvPr/>
        </p:nvSpPr>
        <p:spPr bwMode="auto">
          <a:xfrm>
            <a:off x="3071814" y="1873250"/>
            <a:ext cx="6048375" cy="533400"/>
          </a:xfrm>
          <a:prstGeom prst="roundRect">
            <a:avLst>
              <a:gd name="adj" fmla="val 16667"/>
            </a:avLst>
          </a:prstGeom>
          <a:gradFill rotWithShape="1">
            <a:gsLst>
              <a:gs pos="0">
                <a:srgbClr val="FFFFFF"/>
              </a:gs>
              <a:gs pos="100000">
                <a:srgbClr val="DDDDDD"/>
              </a:gs>
            </a:gsLst>
            <a:lin ang="5400000"/>
          </a:gradFill>
          <a:ln w="9525" cap="flat" algn="ctr">
            <a:solidFill>
              <a:srgbClr val="B2B2B2"/>
            </a:solidFill>
            <a:prstDash val="solid"/>
            <a:round/>
            <a:headEnd type="none" w="med" len="med"/>
            <a:tailEnd type="none" w="med" len="med"/>
          </a:ln>
        </p:spPr>
        <p:txBody>
          <a:bodyPr wrap="none" anchor="ctr"/>
          <a:lstStyle/>
          <a:p>
            <a:pPr eaLnBrk="0" fontAlgn="base" hangingPunct="0">
              <a:spcBef>
                <a:spcPct val="0"/>
              </a:spcBef>
              <a:spcAft>
                <a:spcPct val="0"/>
              </a:spcAft>
            </a:pPr>
            <a:endParaRPr lang="zh-CN" altLang="en-US" sz="2400">
              <a:solidFill>
                <a:srgbClr val="000000"/>
              </a:solidFill>
              <a:latin typeface="Calibri" panose="020F0502020204030204" pitchFamily="34" charset="0"/>
              <a:ea typeface="华文细黑" panose="02010600040101010101" pitchFamily="2" charset="-122"/>
              <a:cs typeface="Calibri" panose="020F0502020204030204" pitchFamily="34" charset="0"/>
            </a:endParaRPr>
          </a:p>
        </p:txBody>
      </p:sp>
      <p:sp>
        <p:nvSpPr>
          <p:cNvPr id="2293" name="AutoShape 12">
            <a:extLst>
              <a:ext uri="{FF2B5EF4-FFF2-40B4-BE49-F238E27FC236}">
                <a16:creationId xmlns:a16="http://schemas.microsoft.com/office/drawing/2014/main" id="{E973575D-B040-48EA-9170-938BD41E4E75}"/>
              </a:ext>
            </a:extLst>
          </p:cNvPr>
          <p:cNvSpPr>
            <a:spLocks noChangeArrowheads="1"/>
          </p:cNvSpPr>
          <p:nvPr/>
        </p:nvSpPr>
        <p:spPr bwMode="auto">
          <a:xfrm>
            <a:off x="3071814" y="2760663"/>
            <a:ext cx="6048375" cy="533400"/>
          </a:xfrm>
          <a:prstGeom prst="roundRect">
            <a:avLst>
              <a:gd name="adj" fmla="val 16667"/>
            </a:avLst>
          </a:prstGeom>
          <a:gradFill rotWithShape="1">
            <a:gsLst>
              <a:gs pos="0">
                <a:srgbClr val="FFFFFF"/>
              </a:gs>
              <a:gs pos="100000">
                <a:srgbClr val="DDDDDD"/>
              </a:gs>
            </a:gsLst>
            <a:lin ang="5400000"/>
          </a:gradFill>
          <a:ln w="9525" cap="flat" algn="ctr">
            <a:solidFill>
              <a:srgbClr val="B2B2B2"/>
            </a:solidFill>
            <a:prstDash val="solid"/>
            <a:round/>
            <a:headEnd type="none" w="med" len="med"/>
            <a:tailEnd type="none" w="med" len="med"/>
          </a:ln>
        </p:spPr>
        <p:txBody>
          <a:bodyPr wrap="none" anchor="ctr"/>
          <a:lstStyle/>
          <a:p>
            <a:pPr algn="ctr" eaLnBrk="0" fontAlgn="base" hangingPunct="0">
              <a:spcBef>
                <a:spcPct val="0"/>
              </a:spcBef>
              <a:spcAft>
                <a:spcPct val="0"/>
              </a:spcAft>
            </a:pPr>
            <a:endParaRPr lang="zh-CN" altLang="zh-CN" sz="2400" i="1">
              <a:solidFill>
                <a:srgbClr val="000000"/>
              </a:solidFill>
              <a:latin typeface="微软雅黑" panose="020B0503020204020204" pitchFamily="34" charset="-122"/>
              <a:ea typeface="宋体"/>
              <a:cs typeface="Calibri" panose="020F0502020204030204" pitchFamily="34" charset="0"/>
            </a:endParaRPr>
          </a:p>
        </p:txBody>
      </p:sp>
      <p:sp>
        <p:nvSpPr>
          <p:cNvPr id="2294" name="AutoShape 15">
            <a:extLst>
              <a:ext uri="{FF2B5EF4-FFF2-40B4-BE49-F238E27FC236}">
                <a16:creationId xmlns:a16="http://schemas.microsoft.com/office/drawing/2014/main" id="{5FDC4E07-2DC7-4693-B1EB-10F9DAD9EE30}"/>
              </a:ext>
            </a:extLst>
          </p:cNvPr>
          <p:cNvSpPr>
            <a:spLocks noChangeArrowheads="1"/>
          </p:cNvSpPr>
          <p:nvPr/>
        </p:nvSpPr>
        <p:spPr bwMode="auto">
          <a:xfrm>
            <a:off x="3071814" y="3552825"/>
            <a:ext cx="6048375" cy="533400"/>
          </a:xfrm>
          <a:prstGeom prst="roundRect">
            <a:avLst>
              <a:gd name="adj" fmla="val 16667"/>
            </a:avLst>
          </a:prstGeom>
          <a:gradFill rotWithShape="1">
            <a:gsLst>
              <a:gs pos="0">
                <a:srgbClr val="FFFFFF"/>
              </a:gs>
              <a:gs pos="100000">
                <a:srgbClr val="DDDDDD"/>
              </a:gs>
            </a:gsLst>
            <a:lin ang="5400000"/>
          </a:gradFill>
          <a:ln w="9525" cap="flat" algn="ctr">
            <a:solidFill>
              <a:srgbClr val="B2B2B2"/>
            </a:solidFill>
            <a:prstDash val="solid"/>
            <a:round/>
            <a:headEnd type="none" w="med" len="med"/>
            <a:tailEnd type="none" w="med" len="med"/>
          </a:ln>
        </p:spPr>
        <p:txBody>
          <a:bodyPr wrap="none" anchor="ctr"/>
          <a:lstStyle/>
          <a:p>
            <a:pPr eaLnBrk="0" fontAlgn="base" hangingPunct="0">
              <a:spcBef>
                <a:spcPct val="0"/>
              </a:spcBef>
              <a:spcAft>
                <a:spcPct val="0"/>
              </a:spcAft>
            </a:pPr>
            <a:endParaRPr lang="zh-CN" altLang="en-US" sz="2400">
              <a:solidFill>
                <a:srgbClr val="000000"/>
              </a:solidFill>
              <a:latin typeface="Calibri" panose="020F0502020204030204" pitchFamily="34" charset="0"/>
              <a:ea typeface="华文细黑" panose="02010600040101010101" pitchFamily="2" charset="-122"/>
              <a:cs typeface="Calibri" panose="020F0502020204030204" pitchFamily="34" charset="0"/>
            </a:endParaRPr>
          </a:p>
        </p:txBody>
      </p:sp>
      <p:sp>
        <p:nvSpPr>
          <p:cNvPr id="2295" name="AutoShape 18">
            <a:extLst>
              <a:ext uri="{FF2B5EF4-FFF2-40B4-BE49-F238E27FC236}">
                <a16:creationId xmlns:a16="http://schemas.microsoft.com/office/drawing/2014/main" id="{076E2120-94A5-4668-8D54-1EBEDA237B94}"/>
              </a:ext>
            </a:extLst>
          </p:cNvPr>
          <p:cNvSpPr>
            <a:spLocks noChangeArrowheads="1"/>
          </p:cNvSpPr>
          <p:nvPr/>
        </p:nvSpPr>
        <p:spPr bwMode="auto">
          <a:xfrm>
            <a:off x="3071814" y="4344988"/>
            <a:ext cx="6048375" cy="533400"/>
          </a:xfrm>
          <a:prstGeom prst="roundRect">
            <a:avLst>
              <a:gd name="adj" fmla="val 16667"/>
            </a:avLst>
          </a:prstGeom>
          <a:gradFill rotWithShape="1">
            <a:gsLst>
              <a:gs pos="0">
                <a:srgbClr val="FFFFFF"/>
              </a:gs>
              <a:gs pos="100000">
                <a:srgbClr val="DDDDDD"/>
              </a:gs>
            </a:gsLst>
            <a:lin ang="5400000"/>
          </a:gradFill>
          <a:ln w="9525" cap="flat" algn="ctr">
            <a:solidFill>
              <a:srgbClr val="B2B2B2"/>
            </a:solidFill>
            <a:prstDash val="solid"/>
            <a:round/>
            <a:headEnd type="none" w="med" len="med"/>
            <a:tailEnd type="none" w="med" len="med"/>
          </a:ln>
        </p:spPr>
        <p:txBody>
          <a:bodyPr wrap="none" anchor="ctr"/>
          <a:lstStyle/>
          <a:p>
            <a:pPr eaLnBrk="0" fontAlgn="base" hangingPunct="0">
              <a:spcBef>
                <a:spcPct val="0"/>
              </a:spcBef>
              <a:spcAft>
                <a:spcPct val="0"/>
              </a:spcAft>
            </a:pPr>
            <a:endParaRPr lang="zh-CN" altLang="en-US" sz="2400">
              <a:solidFill>
                <a:srgbClr val="000000"/>
              </a:solidFill>
              <a:latin typeface="Calibri" panose="020F0502020204030204" pitchFamily="34" charset="0"/>
              <a:ea typeface="华文细黑" panose="02010600040101010101" pitchFamily="2" charset="-122"/>
              <a:cs typeface="Calibri" panose="020F0502020204030204" pitchFamily="34" charset="0"/>
            </a:endParaRPr>
          </a:p>
        </p:txBody>
      </p:sp>
      <p:sp>
        <p:nvSpPr>
          <p:cNvPr id="2296" name="WordArt 20">
            <a:extLst>
              <a:ext uri="{FF2B5EF4-FFF2-40B4-BE49-F238E27FC236}">
                <a16:creationId xmlns:a16="http://schemas.microsoft.com/office/drawing/2014/main" id="{2B148EA6-FFC1-46B3-939D-4DCF2ECA672F}"/>
              </a:ext>
            </a:extLst>
          </p:cNvPr>
          <p:cNvSpPr>
            <a:spLocks noChangeArrowheads="1" noTextEdit="1"/>
          </p:cNvSpPr>
          <p:nvPr/>
        </p:nvSpPr>
        <p:spPr bwMode="auto">
          <a:xfrm>
            <a:off x="3324225" y="1974851"/>
            <a:ext cx="120650" cy="28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eaLnBrk="0" fontAlgn="base" hangingPunct="0">
              <a:spcBef>
                <a:spcPct val="0"/>
              </a:spcBef>
              <a:spcAft>
                <a:spcPct val="0"/>
              </a:spcAft>
            </a:pPr>
            <a:r>
              <a:rPr lang="en-US" altLang="zh-CN" sz="2400">
                <a:solidFill>
                  <a:srgbClr val="0875F8"/>
                </a:solidFill>
                <a:latin typeface="黑体" panose="02010609060101010101" pitchFamily="49" charset="-122"/>
                <a:ea typeface="黑体" panose="02010609060101010101" pitchFamily="49" charset="-122"/>
                <a:cs typeface="Calibri" panose="020F0502020204030204" pitchFamily="34" charset="0"/>
              </a:rPr>
              <a:t>1</a:t>
            </a:r>
          </a:p>
        </p:txBody>
      </p:sp>
      <p:sp>
        <p:nvSpPr>
          <p:cNvPr id="2297" name="WordArt 21">
            <a:extLst>
              <a:ext uri="{FF2B5EF4-FFF2-40B4-BE49-F238E27FC236}">
                <a16:creationId xmlns:a16="http://schemas.microsoft.com/office/drawing/2014/main" id="{2B828AD2-5788-4316-BC3A-FBFC71B5B8F5}"/>
              </a:ext>
            </a:extLst>
          </p:cNvPr>
          <p:cNvSpPr>
            <a:spLocks noChangeArrowheads="1" noTextEdit="1"/>
          </p:cNvSpPr>
          <p:nvPr/>
        </p:nvSpPr>
        <p:spPr bwMode="auto">
          <a:xfrm>
            <a:off x="3321050" y="2084389"/>
            <a:ext cx="184150" cy="28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eaLnBrk="0" fontAlgn="base" hangingPunct="0">
              <a:spcBef>
                <a:spcPct val="0"/>
              </a:spcBef>
              <a:spcAft>
                <a:spcPct val="0"/>
              </a:spcAft>
            </a:pPr>
            <a:endParaRPr lang="zh-CN" altLang="en-US" sz="2400">
              <a:solidFill>
                <a:srgbClr val="FFFFFF"/>
              </a:solidFill>
              <a:latin typeface="黑体" panose="02010609060101010101" pitchFamily="49" charset="-122"/>
              <a:ea typeface="黑体" panose="02010609060101010101" pitchFamily="49" charset="-122"/>
              <a:cs typeface="Calibri" panose="020F0502020204030204" pitchFamily="34" charset="0"/>
            </a:endParaRPr>
          </a:p>
        </p:txBody>
      </p:sp>
      <p:sp>
        <p:nvSpPr>
          <p:cNvPr id="2298" name="WordArt 22">
            <a:extLst>
              <a:ext uri="{FF2B5EF4-FFF2-40B4-BE49-F238E27FC236}">
                <a16:creationId xmlns:a16="http://schemas.microsoft.com/office/drawing/2014/main" id="{6E1EF3A9-61F1-4692-9D71-113EB82F9771}"/>
              </a:ext>
            </a:extLst>
          </p:cNvPr>
          <p:cNvSpPr>
            <a:spLocks noChangeArrowheads="1" noTextEdit="1"/>
          </p:cNvSpPr>
          <p:nvPr/>
        </p:nvSpPr>
        <p:spPr bwMode="auto">
          <a:xfrm>
            <a:off x="3298825" y="2894014"/>
            <a:ext cx="184150" cy="28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eaLnBrk="0" fontAlgn="base" hangingPunct="0">
              <a:spcBef>
                <a:spcPct val="0"/>
              </a:spcBef>
              <a:spcAft>
                <a:spcPct val="0"/>
              </a:spcAft>
            </a:pPr>
            <a:r>
              <a:rPr lang="en-US" altLang="zh-CN" sz="2400">
                <a:solidFill>
                  <a:srgbClr val="0875F8"/>
                </a:solidFill>
                <a:latin typeface="黑体" panose="02010609060101010101" pitchFamily="49" charset="-122"/>
                <a:ea typeface="黑体" panose="02010609060101010101" pitchFamily="49" charset="-122"/>
                <a:cs typeface="Calibri" panose="020F0502020204030204" pitchFamily="34" charset="0"/>
              </a:rPr>
              <a:t>2</a:t>
            </a:r>
          </a:p>
        </p:txBody>
      </p:sp>
      <p:sp>
        <p:nvSpPr>
          <p:cNvPr id="2299" name="WordArt 23">
            <a:extLst>
              <a:ext uri="{FF2B5EF4-FFF2-40B4-BE49-F238E27FC236}">
                <a16:creationId xmlns:a16="http://schemas.microsoft.com/office/drawing/2014/main" id="{9134F05B-479D-420C-9F9A-BC2DBA44789E}"/>
              </a:ext>
            </a:extLst>
          </p:cNvPr>
          <p:cNvSpPr>
            <a:spLocks noChangeArrowheads="1" noTextEdit="1"/>
          </p:cNvSpPr>
          <p:nvPr/>
        </p:nvSpPr>
        <p:spPr bwMode="auto">
          <a:xfrm>
            <a:off x="3279775" y="3694114"/>
            <a:ext cx="184150" cy="28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eaLnBrk="0" fontAlgn="base" hangingPunct="0">
              <a:spcBef>
                <a:spcPct val="0"/>
              </a:spcBef>
              <a:spcAft>
                <a:spcPct val="0"/>
              </a:spcAft>
            </a:pPr>
            <a:r>
              <a:rPr lang="en-US" altLang="zh-CN" sz="2400">
                <a:solidFill>
                  <a:srgbClr val="0875F8"/>
                </a:solidFill>
                <a:latin typeface="黑体" panose="02010609060101010101" pitchFamily="49" charset="-122"/>
                <a:ea typeface="黑体" panose="02010609060101010101" pitchFamily="49" charset="-122"/>
                <a:cs typeface="Calibri" panose="020F0502020204030204" pitchFamily="34" charset="0"/>
              </a:rPr>
              <a:t>3</a:t>
            </a:r>
          </a:p>
        </p:txBody>
      </p:sp>
      <p:sp>
        <p:nvSpPr>
          <p:cNvPr id="2300" name="WordArt 24">
            <a:extLst>
              <a:ext uri="{FF2B5EF4-FFF2-40B4-BE49-F238E27FC236}">
                <a16:creationId xmlns:a16="http://schemas.microsoft.com/office/drawing/2014/main" id="{D17683D5-AC9F-4C30-B910-6D3EE56A757A}"/>
              </a:ext>
            </a:extLst>
          </p:cNvPr>
          <p:cNvSpPr>
            <a:spLocks noChangeArrowheads="1" noTextEdit="1"/>
          </p:cNvSpPr>
          <p:nvPr/>
        </p:nvSpPr>
        <p:spPr bwMode="auto">
          <a:xfrm>
            <a:off x="3279775" y="4494214"/>
            <a:ext cx="184150" cy="28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eaLnBrk="0" fontAlgn="base" hangingPunct="0">
              <a:spcBef>
                <a:spcPct val="0"/>
              </a:spcBef>
              <a:spcAft>
                <a:spcPct val="0"/>
              </a:spcAft>
            </a:pPr>
            <a:r>
              <a:rPr lang="en-US" altLang="zh-CN" sz="2400">
                <a:solidFill>
                  <a:srgbClr val="0875F8"/>
                </a:solidFill>
                <a:latin typeface="黑体" panose="02010609060101010101" pitchFamily="49" charset="-122"/>
                <a:ea typeface="黑体" panose="02010609060101010101" pitchFamily="49" charset="-122"/>
                <a:cs typeface="Calibri" panose="020F0502020204030204" pitchFamily="34" charset="0"/>
              </a:rPr>
              <a:t>4</a:t>
            </a:r>
          </a:p>
        </p:txBody>
      </p:sp>
      <p:sp>
        <p:nvSpPr>
          <p:cNvPr id="2301" name="AutoShape 25">
            <a:extLst>
              <a:ext uri="{FF2B5EF4-FFF2-40B4-BE49-F238E27FC236}">
                <a16:creationId xmlns:a16="http://schemas.microsoft.com/office/drawing/2014/main" id="{19AA48F9-0772-4D4A-8D34-98DE5146A04C}"/>
              </a:ext>
            </a:extLst>
          </p:cNvPr>
          <p:cNvSpPr>
            <a:spLocks noChangeArrowheads="1"/>
          </p:cNvSpPr>
          <p:nvPr/>
        </p:nvSpPr>
        <p:spPr bwMode="auto">
          <a:xfrm>
            <a:off x="3144838" y="1841500"/>
            <a:ext cx="5403850" cy="533400"/>
          </a:xfrm>
          <a:prstGeom prst="roundRect">
            <a:avLst>
              <a:gd name="adj" fmla="val 0"/>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4000" anchor="ctr"/>
          <a:lstStyle/>
          <a:p>
            <a:pPr lvl="1" eaLnBrk="0" fontAlgn="base" hangingPunct="0">
              <a:spcBef>
                <a:spcPct val="0"/>
              </a:spcBef>
              <a:spcAft>
                <a:spcPct val="0"/>
              </a:spcAft>
            </a:pPr>
            <a:r>
              <a:rPr lang="zh-CN" altLang="en-US" sz="2400" b="1">
                <a:solidFill>
                  <a:srgbClr val="000000"/>
                </a:solidFill>
                <a:latin typeface="微软雅黑" panose="020B0503020204020204" pitchFamily="34" charset="-122"/>
                <a:ea typeface="宋体"/>
                <a:cs typeface="Calibri" panose="020F0502020204030204" pitchFamily="34" charset="0"/>
              </a:rPr>
              <a:t>众筹国际发展</a:t>
            </a:r>
          </a:p>
        </p:txBody>
      </p:sp>
      <p:sp>
        <p:nvSpPr>
          <p:cNvPr id="2302" name="AutoShape 27">
            <a:extLst>
              <a:ext uri="{FF2B5EF4-FFF2-40B4-BE49-F238E27FC236}">
                <a16:creationId xmlns:a16="http://schemas.microsoft.com/office/drawing/2014/main" id="{6A0D9AFE-9B1C-4544-B4F1-36D4148C1A76}"/>
              </a:ext>
            </a:extLst>
          </p:cNvPr>
          <p:cNvSpPr>
            <a:spLocks noChangeArrowheads="1"/>
          </p:cNvSpPr>
          <p:nvPr/>
        </p:nvSpPr>
        <p:spPr bwMode="auto">
          <a:xfrm>
            <a:off x="3144838" y="2760663"/>
            <a:ext cx="5403850" cy="533400"/>
          </a:xfrm>
          <a:prstGeom prst="roundRect">
            <a:avLst>
              <a:gd name="adj" fmla="val 0"/>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1" eaLnBrk="0" fontAlgn="base" hangingPunct="0">
              <a:spcBef>
                <a:spcPct val="0"/>
              </a:spcBef>
              <a:spcAft>
                <a:spcPct val="0"/>
              </a:spcAft>
            </a:pPr>
            <a:r>
              <a:rPr lang="zh-CN" altLang="en-US" sz="2400" b="1">
                <a:solidFill>
                  <a:srgbClr val="000000"/>
                </a:solidFill>
                <a:latin typeface="微软雅黑" panose="020B0503020204020204" pitchFamily="34" charset="-122"/>
                <a:ea typeface="宋体"/>
                <a:cs typeface="Calibri" panose="020F0502020204030204" pitchFamily="34" charset="0"/>
              </a:rPr>
              <a:t> 众筹国外案例</a:t>
            </a:r>
          </a:p>
        </p:txBody>
      </p:sp>
      <p:sp>
        <p:nvSpPr>
          <p:cNvPr id="2303" name="AutoShape 28">
            <a:extLst>
              <a:ext uri="{FF2B5EF4-FFF2-40B4-BE49-F238E27FC236}">
                <a16:creationId xmlns:a16="http://schemas.microsoft.com/office/drawing/2014/main" id="{1CC3B150-5792-4E63-AFFC-FD1BB5489FA6}"/>
              </a:ext>
            </a:extLst>
          </p:cNvPr>
          <p:cNvSpPr>
            <a:spLocks noChangeArrowheads="1"/>
          </p:cNvSpPr>
          <p:nvPr/>
        </p:nvSpPr>
        <p:spPr bwMode="auto">
          <a:xfrm>
            <a:off x="3144838" y="3552825"/>
            <a:ext cx="5403850" cy="533400"/>
          </a:xfrm>
          <a:prstGeom prst="roundRect">
            <a:avLst>
              <a:gd name="adj" fmla="val 0"/>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4000" anchor="ctr"/>
          <a:lstStyle/>
          <a:p>
            <a:pPr lvl="1" eaLnBrk="0" fontAlgn="base" hangingPunct="0">
              <a:spcBef>
                <a:spcPct val="0"/>
              </a:spcBef>
              <a:spcAft>
                <a:spcPct val="0"/>
              </a:spcAft>
            </a:pPr>
            <a:r>
              <a:rPr lang="zh-CN" altLang="en-US" sz="2400" b="1">
                <a:solidFill>
                  <a:srgbClr val="000000"/>
                </a:solidFill>
                <a:latin typeface="微软雅黑" panose="020B0503020204020204" pitchFamily="34" charset="-122"/>
                <a:ea typeface="宋体"/>
                <a:cs typeface="Calibri" panose="020F0502020204030204" pitchFamily="34" charset="0"/>
              </a:rPr>
              <a:t>众筹中国发展</a:t>
            </a:r>
          </a:p>
        </p:txBody>
      </p:sp>
      <p:sp>
        <p:nvSpPr>
          <p:cNvPr id="2304" name="AutoShape 29">
            <a:extLst>
              <a:ext uri="{FF2B5EF4-FFF2-40B4-BE49-F238E27FC236}">
                <a16:creationId xmlns:a16="http://schemas.microsoft.com/office/drawing/2014/main" id="{0425ECED-3C84-42F5-97EF-6A4FFC165FBC}"/>
              </a:ext>
            </a:extLst>
          </p:cNvPr>
          <p:cNvSpPr>
            <a:spLocks noChangeArrowheads="1"/>
          </p:cNvSpPr>
          <p:nvPr/>
        </p:nvSpPr>
        <p:spPr bwMode="auto">
          <a:xfrm>
            <a:off x="3144838" y="4343400"/>
            <a:ext cx="5403850" cy="533400"/>
          </a:xfrm>
          <a:prstGeom prst="roundRect">
            <a:avLst>
              <a:gd name="adj" fmla="val 0"/>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4000" anchor="ctr"/>
          <a:lstStyle/>
          <a:p>
            <a:pPr lvl="1" eaLnBrk="0" fontAlgn="base" hangingPunct="0">
              <a:spcBef>
                <a:spcPct val="0"/>
              </a:spcBef>
              <a:spcAft>
                <a:spcPct val="0"/>
              </a:spcAft>
            </a:pPr>
            <a:r>
              <a:rPr lang="zh-CN" altLang="en-US" sz="2400" b="1">
                <a:solidFill>
                  <a:srgbClr val="000000"/>
                </a:solidFill>
                <a:latin typeface="微软雅黑" panose="020B0503020204020204" pitchFamily="34" charset="-122"/>
                <a:ea typeface="宋体"/>
                <a:cs typeface="Calibri" panose="020F0502020204030204" pitchFamily="34" charset="0"/>
              </a:rPr>
              <a:t>众筹国内案例</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 name="标题 1">
            <a:extLst>
              <a:ext uri="{FF2B5EF4-FFF2-40B4-BE49-F238E27FC236}">
                <a16:creationId xmlns:a16="http://schemas.microsoft.com/office/drawing/2014/main" id="{402EB544-4297-4057-8202-45BE37E464FB}"/>
              </a:ext>
            </a:extLst>
          </p:cNvPr>
          <p:cNvSpPr>
            <a:spLocks noGrp="1" noChangeArrowheads="1"/>
          </p:cNvSpPr>
          <p:nvPr>
            <p:ph type="title" idx="4294967295"/>
          </p:nvPr>
        </p:nvSpPr>
        <p:spPr>
          <a:xfrm>
            <a:off x="2438400" y="457201"/>
            <a:ext cx="8229600" cy="696913"/>
          </a:xfrm>
          <a:ln/>
        </p:spPr>
        <p:txBody>
          <a:bodyPr/>
          <a:lstStyle/>
          <a:p>
            <a:pPr algn="l"/>
            <a:r>
              <a:rPr lang="zh-CN" altLang="ru-RU" sz="2800">
                <a:solidFill>
                  <a:srgbClr val="000000"/>
                </a:solidFill>
              </a:rPr>
              <a:t>众筹</a:t>
            </a:r>
            <a:r>
              <a:rPr lang="zh-CN" altLang="ru-RU" sz="2800">
                <a:solidFill>
                  <a:srgbClr val="000000"/>
                </a:solidFill>
                <a:latin typeface="宋体" panose="02010600030101010101" pitchFamily="2" charset="-122"/>
              </a:rPr>
              <a:t>国内外发展及案例</a:t>
            </a:r>
            <a:r>
              <a:rPr lang="en-US" altLang="zh-CN" sz="2800">
                <a:solidFill>
                  <a:srgbClr val="000000"/>
                </a:solidFill>
                <a:latin typeface="宋体" panose="02010600030101010101" pitchFamily="2" charset="-122"/>
              </a:rPr>
              <a:t>-</a:t>
            </a:r>
            <a:r>
              <a:rPr lang="zh-CN" altLang="ru-RU" sz="2800">
                <a:solidFill>
                  <a:srgbClr val="000000"/>
                </a:solidFill>
                <a:latin typeface="宋体" panose="02010600030101010101" pitchFamily="2" charset="-122"/>
              </a:rPr>
              <a:t>中国发展</a:t>
            </a:r>
            <a:endParaRPr lang="zh-CN" altLang="en-US" sz="2800">
              <a:solidFill>
                <a:srgbClr val="000000"/>
              </a:solidFill>
            </a:endParaRPr>
          </a:p>
        </p:txBody>
      </p:sp>
      <p:sp>
        <p:nvSpPr>
          <p:cNvPr id="2417" name="图示 2">
            <a:extLst>
              <a:ext uri="{FF2B5EF4-FFF2-40B4-BE49-F238E27FC236}">
                <a16:creationId xmlns:a16="http://schemas.microsoft.com/office/drawing/2014/main" id="{11B306BE-ABD0-44F0-88DB-0FF94EF33320}"/>
              </a:ext>
            </a:extLst>
          </p:cNvPr>
          <p:cNvSpPr>
            <a:spLocks/>
          </p:cNvSpPr>
          <p:nvPr/>
        </p:nvSpPr>
        <p:spPr bwMode="auto">
          <a:xfrm>
            <a:off x="3024189" y="1238250"/>
            <a:ext cx="6929437" cy="5334000"/>
          </a:xfrm>
          <a:custGeom>
            <a:avLst/>
            <a:gdLst/>
            <a:ahLst/>
            <a:cxnLst/>
            <a:rect l="0" t="0" r="0" b="0"/>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latin typeface="Calibri" panose="020F0502020204030204" pitchFamily="34" charset="0"/>
              <a:ea typeface="宋体"/>
              <a:cs typeface="Calibri" panose="020F0502020204030204" pitchFamily="34" charset="0"/>
            </a:endParaRPr>
          </a:p>
        </p:txBody>
      </p:sp>
      <p:sp>
        <p:nvSpPr>
          <p:cNvPr id="2418" name="矩形 3">
            <a:extLst>
              <a:ext uri="{FF2B5EF4-FFF2-40B4-BE49-F238E27FC236}">
                <a16:creationId xmlns:a16="http://schemas.microsoft.com/office/drawing/2014/main" id="{A3F2C3A2-070C-436B-BEEC-A4F4C021621F}"/>
              </a:ext>
            </a:extLst>
          </p:cNvPr>
          <p:cNvSpPr>
            <a:spLocks noChangeArrowheads="1"/>
          </p:cNvSpPr>
          <p:nvPr/>
        </p:nvSpPr>
        <p:spPr bwMode="auto">
          <a:xfrm>
            <a:off x="2309813" y="1333500"/>
            <a:ext cx="571500" cy="4667250"/>
          </a:xfrm>
          <a:prstGeom prst="rect">
            <a:avLst/>
          </a:prstGeom>
          <a:gradFill rotWithShape="1">
            <a:gsLst>
              <a:gs pos="0">
                <a:srgbClr val="98D4FF"/>
              </a:gs>
              <a:gs pos="34999">
                <a:srgbClr val="B6DFFF"/>
              </a:gs>
              <a:gs pos="100000">
                <a:srgbClr val="E1F2FF"/>
              </a:gs>
            </a:gsLst>
            <a:lin ang="16200000"/>
          </a:gradFill>
          <a:ln w="9525" cap="flat" algn="ctr">
            <a:solidFill>
              <a:srgbClr val="5FA6E7"/>
            </a:solidFill>
            <a:prstDash val="solid"/>
            <a:round/>
            <a:headEnd type="none" w="med" len="med"/>
            <a:tailEnd type="none" w="med" len="med"/>
          </a:ln>
        </p:spPr>
        <p:txBody>
          <a:bodyPr anchor="ctr"/>
          <a:lstStyle/>
          <a:p>
            <a:pPr algn="ctr" eaLnBrk="0" fontAlgn="base">
              <a:spcBef>
                <a:spcPct val="0"/>
              </a:spcBef>
              <a:spcAft>
                <a:spcPct val="0"/>
              </a:spcAft>
              <a:buSzPct val="100000"/>
            </a:pPr>
            <a:r>
              <a:rPr lang="zh-CN" altLang="en-US" sz="2400" b="1">
                <a:solidFill>
                  <a:srgbClr val="000000"/>
                </a:solidFill>
                <a:latin typeface="Arial" panose="020B0604020202020204" pitchFamily="34" charset="0"/>
                <a:ea typeface="宋体"/>
                <a:cs typeface="Calibri" panose="020F0502020204030204" pitchFamily="34" charset="0"/>
                <a:sym typeface="Calibri" panose="020F0502020204030204" pitchFamily="34" charset="0"/>
              </a:rPr>
              <a:t>解决对策</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1" name="标题 1">
            <a:extLst>
              <a:ext uri="{FF2B5EF4-FFF2-40B4-BE49-F238E27FC236}">
                <a16:creationId xmlns:a16="http://schemas.microsoft.com/office/drawing/2014/main" id="{C89F83A1-252B-4571-B919-DBF9774FBBC5}"/>
              </a:ext>
            </a:extLst>
          </p:cNvPr>
          <p:cNvSpPr>
            <a:spLocks noGrp="1" noChangeArrowheads="1"/>
          </p:cNvSpPr>
          <p:nvPr>
            <p:ph type="title" idx="4294967295"/>
          </p:nvPr>
        </p:nvSpPr>
        <p:spPr>
          <a:xfrm>
            <a:off x="2654300" y="685801"/>
            <a:ext cx="8013700" cy="638175"/>
          </a:xfrm>
          <a:ln/>
        </p:spPr>
        <p:txBody>
          <a:bodyPr/>
          <a:lstStyle/>
          <a:p>
            <a:pPr algn="l"/>
            <a:r>
              <a:rPr lang="zh-CN" altLang="en-US">
                <a:latin typeface="楷体" panose="02010609060101010101" pitchFamily="49" charset="-122"/>
                <a:ea typeface="楷体" panose="02010609060101010101" pitchFamily="49" charset="-122"/>
              </a:rPr>
              <a:t>国内各类型众筹平台代表案例</a:t>
            </a:r>
          </a:p>
        </p:txBody>
      </p:sp>
      <p:pic>
        <p:nvPicPr>
          <p:cNvPr id="2422" name="内容占位符 3" descr="http://mmbiz.qpic.cn/mmbiz/sl8bGdd8Bgbuiaf0ic4DmYnTdV4DPiaNckTATicd2Rbl0jE60ibkFnCK8wibl3W3k59rQrgCKNM3vLVCgIft1icy9qATA/0">
            <a:extLst>
              <a:ext uri="{FF2B5EF4-FFF2-40B4-BE49-F238E27FC236}">
                <a16:creationId xmlns:a16="http://schemas.microsoft.com/office/drawing/2014/main" id="{CDB0E0E8-7A57-49CB-BCF7-541FB7DB15B6}"/>
              </a:ext>
            </a:extLst>
          </p:cNvPr>
          <p:cNvPicPr preferRelativeResize="0">
            <a:picLocks noGrp="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2238376" y="1928813"/>
            <a:ext cx="7572375" cy="3929062"/>
          </a:xfr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5" name="标题 1">
            <a:extLst>
              <a:ext uri="{FF2B5EF4-FFF2-40B4-BE49-F238E27FC236}">
                <a16:creationId xmlns:a16="http://schemas.microsoft.com/office/drawing/2014/main" id="{667A16AD-A7C3-4AAF-A4F6-EE605A9B68E9}"/>
              </a:ext>
            </a:extLst>
          </p:cNvPr>
          <p:cNvSpPr>
            <a:spLocks noGrp="1" noChangeArrowheads="1"/>
          </p:cNvSpPr>
          <p:nvPr>
            <p:ph type="title" idx="4294967295"/>
          </p:nvPr>
        </p:nvSpPr>
        <p:spPr>
          <a:xfrm>
            <a:off x="160208" y="0"/>
            <a:ext cx="8229600" cy="696913"/>
          </a:xfrm>
          <a:ln/>
        </p:spPr>
        <p:txBody>
          <a:bodyPr/>
          <a:lstStyle/>
          <a:p>
            <a:pPr algn="l"/>
            <a:r>
              <a:rPr lang="zh-CN" altLang="ru-RU" sz="2800" dirty="0">
                <a:solidFill>
                  <a:srgbClr val="000000"/>
                </a:solidFill>
              </a:rPr>
              <a:t>众筹</a:t>
            </a:r>
            <a:r>
              <a:rPr lang="zh-CN" altLang="ru-RU" sz="2800" dirty="0">
                <a:solidFill>
                  <a:srgbClr val="000000"/>
                </a:solidFill>
                <a:latin typeface="宋体" panose="02010600030101010101" pitchFamily="2" charset="-122"/>
              </a:rPr>
              <a:t>国内外发展及案例</a:t>
            </a:r>
            <a:r>
              <a:rPr lang="en-US" altLang="zh-CN" sz="2800" dirty="0">
                <a:solidFill>
                  <a:srgbClr val="000000"/>
                </a:solidFill>
                <a:latin typeface="宋体" panose="02010600030101010101" pitchFamily="2" charset="-122"/>
              </a:rPr>
              <a:t>-</a:t>
            </a:r>
            <a:r>
              <a:rPr lang="zh-CN" altLang="ru-RU" sz="2800" dirty="0">
                <a:solidFill>
                  <a:srgbClr val="000000"/>
                </a:solidFill>
                <a:latin typeface="宋体" panose="02010600030101010101" pitchFamily="2" charset="-122"/>
              </a:rPr>
              <a:t>中国案例</a:t>
            </a:r>
            <a:endParaRPr lang="zh-CN" altLang="en-US" sz="2800" dirty="0">
              <a:solidFill>
                <a:srgbClr val="000000"/>
              </a:solidFill>
            </a:endParaRPr>
          </a:p>
        </p:txBody>
      </p:sp>
      <p:pic>
        <p:nvPicPr>
          <p:cNvPr id="2426" name="图片 3" descr="点名时间.jpg">
            <a:extLst>
              <a:ext uri="{FF2B5EF4-FFF2-40B4-BE49-F238E27FC236}">
                <a16:creationId xmlns:a16="http://schemas.microsoft.com/office/drawing/2014/main" id="{9DDC5035-2EDE-4DD1-8499-C8B53AD1D7A0}"/>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2738" y="2667001"/>
            <a:ext cx="2379662" cy="2214563"/>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graphicFrame>
        <p:nvGraphicFramePr>
          <p:cNvPr id="2427" name="表格 4">
            <a:extLst>
              <a:ext uri="{FF2B5EF4-FFF2-40B4-BE49-F238E27FC236}">
                <a16:creationId xmlns:a16="http://schemas.microsoft.com/office/drawing/2014/main" id="{BFC4CBDF-BBDE-4880-88CB-EC39767CC2BF}"/>
              </a:ext>
            </a:extLst>
          </p:cNvPr>
          <p:cNvGraphicFramePr>
            <a:graphicFrameLocks noGrp="1"/>
          </p:cNvGraphicFramePr>
          <p:nvPr>
            <p:extLst>
              <p:ext uri="{D42A27DB-BD31-4B8C-83A1-F6EECF244321}">
                <p14:modId xmlns:p14="http://schemas.microsoft.com/office/powerpoint/2010/main" val="2533927090"/>
              </p:ext>
            </p:extLst>
          </p:nvPr>
        </p:nvGraphicFramePr>
        <p:xfrm>
          <a:off x="4086225" y="584359"/>
          <a:ext cx="6372225" cy="6379845"/>
        </p:xfrm>
        <a:graphic>
          <a:graphicData uri="http://schemas.openxmlformats.org/drawingml/2006/table">
            <a:tbl>
              <a:tblPr/>
              <a:tblGrid>
                <a:gridCol w="636588">
                  <a:extLst>
                    <a:ext uri="{9D8B030D-6E8A-4147-A177-3AD203B41FA5}">
                      <a16:colId xmlns:a16="http://schemas.microsoft.com/office/drawing/2014/main" val="3241327190"/>
                    </a:ext>
                  </a:extLst>
                </a:gridCol>
                <a:gridCol w="5735637">
                  <a:extLst>
                    <a:ext uri="{9D8B030D-6E8A-4147-A177-3AD203B41FA5}">
                      <a16:colId xmlns:a16="http://schemas.microsoft.com/office/drawing/2014/main" val="3531197893"/>
                    </a:ext>
                  </a:extLst>
                </a:gridCol>
              </a:tblGrid>
              <a:tr h="771525">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0"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时间</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2011</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年</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5</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月在北京成立</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697398271"/>
                  </a:ext>
                </a:extLst>
              </a:tr>
              <a:tr h="1828800">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模式</a:t>
                      </a:r>
                    </a:p>
                  </a:txBody>
                  <a:tcPr marT="60960" marB="60960" anchor="ctr" horzOverflow="overflow">
                    <a:lnL>
                      <a:noFill/>
                    </a:lnL>
                    <a:lnR>
                      <a:noFill/>
                    </a:lnR>
                    <a:lnT>
                      <a:noFill/>
                    </a:lnT>
                    <a:lnB>
                      <a:noFill/>
                    </a:lnB>
                    <a:lnTlToBr>
                      <a:noFill/>
                    </a:lnTlToBr>
                    <a:lnBlToTr>
                      <a:noFill/>
                    </a:lnBlToTr>
                    <a:noFill/>
                  </a:tcPr>
                </a:tc>
                <a:tc>
                  <a:txBody>
                    <a:bodyPr/>
                    <a:lstStyle>
                      <a:lvl1pPr marL="228600" indent="-2286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228600" marR="0" lvl="0" indent="-2286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通过文字、图片、音频、视频等形式介绍项目并预先设置目标金额、结束时间及回报，放到点名时间网站供网友浏览</a:t>
                      </a:r>
                    </a:p>
                    <a:p>
                      <a:pPr marL="228600" marR="0" lvl="0" indent="-2286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网友在浏览项目过程中，对自己感兴趣的项目进行支持，帮助项目发起者完成梦想</a:t>
                      </a:r>
                    </a:p>
                    <a:p>
                      <a:pPr marL="228600" marR="0" lvl="0" indent="-2286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“点名时间”的盈利则来自于抽取每个项目十分之一的筹集金</a:t>
                      </a:r>
                    </a:p>
                    <a:p>
                      <a:pPr marL="228600" marR="0" lvl="0" indent="-2286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所有项目发起人都是实名认证。项目上线前会通过点名时间的工作人员进行审核、沟通、包装、指导才能上线</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630955005"/>
                  </a:ext>
                </a:extLst>
              </a:tr>
              <a:tr h="313848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特征</a:t>
                      </a:r>
                    </a:p>
                  </a:txBody>
                  <a:tcPr marT="60960" marB="60960"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项目发起人享有对项目</a:t>
                      </a:r>
                      <a:r>
                        <a:rPr kumimoji="0" lang="en-US" altLang="zh-CN" sz="16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100%</a:t>
                      </a:r>
                      <a:r>
                        <a:rPr kumimoji="0" lang="zh-CN" altLang="en-US" sz="16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自主权，不受支持者控制，完全自主</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项目支持者，若项目在规定时间内支持金额未达到</a:t>
                      </a:r>
                      <a:r>
                        <a:rPr kumimoji="0" lang="en-US" altLang="zh-CN" sz="16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100%</a:t>
                      </a:r>
                      <a:r>
                        <a:rPr kumimoji="0" lang="zh-CN" altLang="en-US" sz="16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，所支持的款项将全额退回</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项目成功，支持者在项目完成后将得到事先约定的回报。由于国内法令的限制，</a:t>
                      </a:r>
                      <a:r>
                        <a:rPr kumimoji="0" lang="zh-CN" altLang="en-US" sz="1600" b="1"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回报不可涉及现金、股票等金融产品</a:t>
                      </a:r>
                      <a:r>
                        <a:rPr kumimoji="0" lang="zh-CN" altLang="en-US" sz="16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，从商业模式上众筹更像是预购</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1"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a:t>
                      </a:r>
                      <a:r>
                        <a:rPr kumimoji="0" lang="en-US" altLang="zh-CN" sz="1600" b="1"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0”</a:t>
                      </a:r>
                      <a:r>
                        <a:rPr kumimoji="0" lang="zh-CN" altLang="en-US" sz="1600" b="1"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佣金，全力支持中国创新。</a:t>
                      </a:r>
                      <a:r>
                        <a:rPr kumimoji="0" lang="en-US" altLang="zh-CN" sz="1600" b="1"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2013</a:t>
                      </a:r>
                      <a:r>
                        <a:rPr kumimoji="0" lang="zh-CN" altLang="en-US" sz="1600" b="1"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年始，</a:t>
                      </a: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点名时间将不再收取</a:t>
                      </a:r>
                      <a:r>
                        <a:rPr kumimoji="0" lang="en-US" altLang="zh-CN"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10%</a:t>
                      </a: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的佣金，只要是通过审核的上线项目，将全部免除手续费</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“点名时间”的项目成功后，其</a:t>
                      </a:r>
                      <a:r>
                        <a:rPr kumimoji="0" lang="zh-CN" altLang="en-US" sz="1600" b="1"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只会先付</a:t>
                      </a:r>
                      <a:r>
                        <a:rPr kumimoji="0" lang="en-US" altLang="zh-CN" sz="1600" b="1"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50%</a:t>
                      </a:r>
                      <a:r>
                        <a:rPr kumimoji="0" lang="zh-CN" altLang="en-US" sz="1600" b="1"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的款项给项目发起人</a:t>
                      </a: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，然后发起人要对所有支持者进行回报给予，待所有出资者确认收到回报后，“点名时间”才会把余下的款项交给发起人</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3125354790"/>
                  </a:ext>
                </a:extLst>
              </a:tr>
            </a:tbl>
          </a:graphicData>
        </a:graphic>
      </p:graphicFrame>
      <p:sp>
        <p:nvSpPr>
          <p:cNvPr id="2434" name="TextBox 5">
            <a:extLst>
              <a:ext uri="{FF2B5EF4-FFF2-40B4-BE49-F238E27FC236}">
                <a16:creationId xmlns:a16="http://schemas.microsoft.com/office/drawing/2014/main" id="{7B745A30-6F63-4992-9802-D432D2E7708E}"/>
              </a:ext>
            </a:extLst>
          </p:cNvPr>
          <p:cNvSpPr>
            <a:spLocks noChangeArrowheads="1"/>
          </p:cNvSpPr>
          <p:nvPr/>
        </p:nvSpPr>
        <p:spPr bwMode="auto">
          <a:xfrm>
            <a:off x="1550988" y="1981200"/>
            <a:ext cx="2411412" cy="400050"/>
          </a:xfrm>
          <a:prstGeom prst="rect">
            <a:avLst/>
          </a:prstGeom>
          <a:gradFill rotWithShape="1">
            <a:gsLst>
              <a:gs pos="0">
                <a:srgbClr val="C6E6FF"/>
              </a:gs>
              <a:gs pos="34999">
                <a:srgbClr val="D6EDFF"/>
              </a:gs>
              <a:gs pos="100000">
                <a:srgbClr val="EDF7FF"/>
              </a:gs>
            </a:gsLst>
            <a:lin ang="16200000"/>
          </a:gradFill>
          <a:ln w="9525" cap="flat" algn="ctr">
            <a:solidFill>
              <a:srgbClr val="B2CDEE"/>
            </a:solidFill>
            <a:prstDash val="solid"/>
            <a:round/>
            <a:headEnd type="none" w="med" len="med"/>
            <a:tailEnd type="none" w="med" len="med"/>
          </a:ln>
        </p:spPr>
        <p:txBody>
          <a:bodyPr/>
          <a:lstStyle/>
          <a:p>
            <a:pPr algn="ctr" eaLnBrk="0" fontAlgn="base">
              <a:spcBef>
                <a:spcPct val="0"/>
              </a:spcBef>
              <a:spcAft>
                <a:spcPct val="0"/>
              </a:spcAft>
              <a:buSzPct val="100000"/>
            </a:pPr>
            <a:r>
              <a:rPr lang="zh-CN" altLang="en-US"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点名时间</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 name="矩形 2">
            <a:extLst>
              <a:ext uri="{FF2B5EF4-FFF2-40B4-BE49-F238E27FC236}">
                <a16:creationId xmlns:a16="http://schemas.microsoft.com/office/drawing/2014/main" id="{F108C589-C186-4C8D-8861-607AE1D2B52D}"/>
              </a:ext>
            </a:extLst>
          </p:cNvPr>
          <p:cNvSpPr>
            <a:spLocks noChangeArrowheads="1"/>
          </p:cNvSpPr>
          <p:nvPr/>
        </p:nvSpPr>
        <p:spPr bwMode="auto">
          <a:xfrm>
            <a:off x="3133725" y="244476"/>
            <a:ext cx="1422400"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r>
              <a:rPr lang="zh-CN" altLang="en-US" sz="2400" b="1">
                <a:solidFill>
                  <a:srgbClr val="000000"/>
                </a:solidFill>
                <a:latin typeface="宋体" panose="02010600030101010101" pitchFamily="2" charset="-122"/>
                <a:ea typeface="宋体"/>
                <a:cs typeface="Calibri" panose="020F0502020204030204" pitchFamily="34" charset="0"/>
              </a:rPr>
              <a:t>点名时间</a:t>
            </a:r>
          </a:p>
        </p:txBody>
      </p:sp>
      <p:sp>
        <p:nvSpPr>
          <p:cNvPr id="2438" name="Text Box 67">
            <a:extLst>
              <a:ext uri="{FF2B5EF4-FFF2-40B4-BE49-F238E27FC236}">
                <a16:creationId xmlns:a16="http://schemas.microsoft.com/office/drawing/2014/main" id="{F01AF658-ACEF-47FE-B234-D2926F0065BB}"/>
              </a:ext>
            </a:extLst>
          </p:cNvPr>
          <p:cNvSpPr>
            <a:spLocks noChangeArrowheads="1"/>
          </p:cNvSpPr>
          <p:nvPr/>
        </p:nvSpPr>
        <p:spPr bwMode="auto">
          <a:xfrm>
            <a:off x="7978775" y="1400175"/>
            <a:ext cx="2070100" cy="1200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ts val="600"/>
              </a:spcBef>
              <a:spcAft>
                <a:spcPct val="0"/>
              </a:spcAft>
            </a:pPr>
            <a:r>
              <a:rPr lang="zh-CN" altLang="en-US">
                <a:solidFill>
                  <a:srgbClr val="000000"/>
                </a:solidFill>
                <a:latin typeface="楷体" panose="02010609060101010101" pitchFamily="49" charset="-122"/>
                <a:ea typeface="楷体" panose="02010609060101010101" pitchFamily="49" charset="-122"/>
                <a:cs typeface="Calibri" panose="020F0502020204030204" pitchFamily="34" charset="0"/>
              </a:rPr>
              <a:t>点名时间宣布转型智能硬件新品限时预购平台，进一步向电商平台靠拢</a:t>
            </a:r>
          </a:p>
        </p:txBody>
      </p:sp>
      <p:grpSp>
        <p:nvGrpSpPr>
          <p:cNvPr id="2439" name="Group 391">
            <a:extLst>
              <a:ext uri="{FF2B5EF4-FFF2-40B4-BE49-F238E27FC236}">
                <a16:creationId xmlns:a16="http://schemas.microsoft.com/office/drawing/2014/main" id="{CC20D733-8258-4D1F-84A2-0584AEAD9032}"/>
              </a:ext>
            </a:extLst>
          </p:cNvPr>
          <p:cNvGrpSpPr>
            <a:grpSpLocks/>
          </p:cNvGrpSpPr>
          <p:nvPr/>
        </p:nvGrpSpPr>
        <p:grpSpPr bwMode="auto">
          <a:xfrm>
            <a:off x="2616200" y="3087688"/>
            <a:ext cx="1041400" cy="1052512"/>
            <a:chOff x="691" y="2077"/>
            <a:chExt cx="656" cy="663"/>
          </a:xfrm>
        </p:grpSpPr>
        <p:pic>
          <p:nvPicPr>
            <p:cNvPr id="2440" name="Picture 3" descr="circuler_1">
              <a:extLst>
                <a:ext uri="{FF2B5EF4-FFF2-40B4-BE49-F238E27FC236}">
                  <a16:creationId xmlns:a16="http://schemas.microsoft.com/office/drawing/2014/main" id="{E562E25C-999A-474F-9AC8-05B09800D219}"/>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691" y="2077"/>
              <a:ext cx="656" cy="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41" name="Oval 4">
              <a:extLst>
                <a:ext uri="{FF2B5EF4-FFF2-40B4-BE49-F238E27FC236}">
                  <a16:creationId xmlns:a16="http://schemas.microsoft.com/office/drawing/2014/main" id="{ADD18549-2828-40FC-81FF-A4009EF00BE7}"/>
                </a:ext>
              </a:extLst>
            </p:cNvPr>
            <p:cNvSpPr>
              <a:spLocks noChangeArrowheads="1"/>
            </p:cNvSpPr>
            <p:nvPr/>
          </p:nvSpPr>
          <p:spPr bwMode="gray">
            <a:xfrm>
              <a:off x="691" y="2077"/>
              <a:ext cx="652" cy="663"/>
            </a:xfrm>
            <a:prstGeom prst="ellipse">
              <a:avLst/>
            </a:prstGeom>
            <a:gradFill rotWithShape="1">
              <a:gsLst>
                <a:gs pos="0">
                  <a:srgbClr val="7DA0D3"/>
                </a:gs>
                <a:gs pos="50000">
                  <a:srgbClr val="E2EAF5"/>
                </a:gs>
                <a:gs pos="100000">
                  <a:srgbClr val="7DA0D3"/>
                </a:gs>
              </a:gsLst>
              <a:lin ang="54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nvGrpSpPr>
            <p:cNvPr id="2442" name="Group 394">
              <a:extLst>
                <a:ext uri="{FF2B5EF4-FFF2-40B4-BE49-F238E27FC236}">
                  <a16:creationId xmlns:a16="http://schemas.microsoft.com/office/drawing/2014/main" id="{97E9608B-9457-4A26-BC6B-FE659E3B3EEC}"/>
                </a:ext>
              </a:extLst>
            </p:cNvPr>
            <p:cNvGrpSpPr>
              <a:grpSpLocks/>
            </p:cNvGrpSpPr>
            <p:nvPr/>
          </p:nvGrpSpPr>
          <p:grpSpPr bwMode="auto">
            <a:xfrm>
              <a:off x="737" y="2609"/>
              <a:ext cx="575" cy="110"/>
              <a:chOff x="3704" y="1872"/>
              <a:chExt cx="827" cy="156"/>
            </a:xfrm>
          </p:grpSpPr>
          <p:grpSp>
            <p:nvGrpSpPr>
              <p:cNvPr id="2443" name="Group 395">
                <a:extLst>
                  <a:ext uri="{FF2B5EF4-FFF2-40B4-BE49-F238E27FC236}">
                    <a16:creationId xmlns:a16="http://schemas.microsoft.com/office/drawing/2014/main" id="{7B8CB5FF-3820-44FD-A52D-46124F174995}"/>
                  </a:ext>
                </a:extLst>
              </p:cNvPr>
              <p:cNvGrpSpPr>
                <a:grpSpLocks/>
              </p:cNvGrpSpPr>
              <p:nvPr/>
            </p:nvGrpSpPr>
            <p:grpSpPr bwMode="auto">
              <a:xfrm rot="-1320000" flipH="1" flipV="1">
                <a:off x="3850" y="1872"/>
                <a:ext cx="681" cy="150"/>
                <a:chOff x="1565" y="2568"/>
                <a:chExt cx="1118" cy="279"/>
              </a:xfrm>
            </p:grpSpPr>
            <p:sp>
              <p:nvSpPr>
                <p:cNvPr id="2444" name="AutoShape 7">
                  <a:extLst>
                    <a:ext uri="{FF2B5EF4-FFF2-40B4-BE49-F238E27FC236}">
                      <a16:creationId xmlns:a16="http://schemas.microsoft.com/office/drawing/2014/main" id="{91AE48BE-C236-4B5F-8543-04C2EB82405C}"/>
                    </a:ext>
                  </a:extLst>
                </p:cNvPr>
                <p:cNvSpPr>
                  <a:spLocks noChangeArrowheads="1"/>
                </p:cNvSpPr>
                <p:nvPr/>
              </p:nvSpPr>
              <p:spPr bwMode="gray">
                <a:xfrm rot="5220000">
                  <a:off x="1855" y="2278"/>
                  <a:ext cx="229" cy="812"/>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45" name="AutoShape 8">
                  <a:extLst>
                    <a:ext uri="{FF2B5EF4-FFF2-40B4-BE49-F238E27FC236}">
                      <a16:creationId xmlns:a16="http://schemas.microsoft.com/office/drawing/2014/main" id="{911B89C5-185F-4AAA-AD5A-780470A9EB0E}"/>
                    </a:ext>
                  </a:extLst>
                </p:cNvPr>
                <p:cNvSpPr>
                  <a:spLocks noChangeArrowheads="1"/>
                </p:cNvSpPr>
                <p:nvPr/>
              </p:nvSpPr>
              <p:spPr bwMode="gray">
                <a:xfrm rot="6060000">
                  <a:off x="1996" y="2274"/>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46" name="AutoShape 9">
                  <a:extLst>
                    <a:ext uri="{FF2B5EF4-FFF2-40B4-BE49-F238E27FC236}">
                      <a16:creationId xmlns:a16="http://schemas.microsoft.com/office/drawing/2014/main" id="{B1ED7770-9B2A-487F-ADC9-F93D740F31EC}"/>
                    </a:ext>
                  </a:extLst>
                </p:cNvPr>
                <p:cNvSpPr>
                  <a:spLocks noChangeArrowheads="1"/>
                </p:cNvSpPr>
                <p:nvPr/>
              </p:nvSpPr>
              <p:spPr bwMode="gray">
                <a:xfrm rot="6360000">
                  <a:off x="2071" y="2297"/>
                  <a:ext cx="229"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47" name="AutoShape 10">
                  <a:extLst>
                    <a:ext uri="{FF2B5EF4-FFF2-40B4-BE49-F238E27FC236}">
                      <a16:creationId xmlns:a16="http://schemas.microsoft.com/office/drawing/2014/main" id="{D19EBBFA-BD67-4DF2-BEB8-440BCCD916FD}"/>
                    </a:ext>
                  </a:extLst>
                </p:cNvPr>
                <p:cNvSpPr>
                  <a:spLocks noChangeArrowheads="1"/>
                </p:cNvSpPr>
                <p:nvPr/>
              </p:nvSpPr>
              <p:spPr bwMode="gray">
                <a:xfrm rot="6900000">
                  <a:off x="2161" y="2333"/>
                  <a:ext cx="229" cy="812"/>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grpSp>
            <p:nvGrpSpPr>
              <p:cNvPr id="2448" name="Group 400">
                <a:extLst>
                  <a:ext uri="{FF2B5EF4-FFF2-40B4-BE49-F238E27FC236}">
                    <a16:creationId xmlns:a16="http://schemas.microsoft.com/office/drawing/2014/main" id="{76AD4379-CD3A-4242-96A3-7190662BA829}"/>
                  </a:ext>
                </a:extLst>
              </p:cNvPr>
              <p:cNvGrpSpPr>
                <a:grpSpLocks/>
              </p:cNvGrpSpPr>
              <p:nvPr/>
            </p:nvGrpSpPr>
            <p:grpSpPr bwMode="auto">
              <a:xfrm flipH="1" flipV="1">
                <a:off x="3704" y="1878"/>
                <a:ext cx="681" cy="150"/>
                <a:chOff x="1565" y="2568"/>
                <a:chExt cx="1118" cy="279"/>
              </a:xfrm>
            </p:grpSpPr>
            <p:sp>
              <p:nvSpPr>
                <p:cNvPr id="2449" name="AutoShape 12">
                  <a:extLst>
                    <a:ext uri="{FF2B5EF4-FFF2-40B4-BE49-F238E27FC236}">
                      <a16:creationId xmlns:a16="http://schemas.microsoft.com/office/drawing/2014/main" id="{698C9756-F84C-437C-B1FB-494DED7AB263}"/>
                    </a:ext>
                  </a:extLst>
                </p:cNvPr>
                <p:cNvSpPr>
                  <a:spLocks noChangeArrowheads="1"/>
                </p:cNvSpPr>
                <p:nvPr/>
              </p:nvSpPr>
              <p:spPr bwMode="gray">
                <a:xfrm rot="5220000">
                  <a:off x="1867" y="2274"/>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50" name="AutoShape 13">
                  <a:extLst>
                    <a:ext uri="{FF2B5EF4-FFF2-40B4-BE49-F238E27FC236}">
                      <a16:creationId xmlns:a16="http://schemas.microsoft.com/office/drawing/2014/main" id="{1C3FD9F0-8501-4C8F-A952-2A945E8EB4E4}"/>
                    </a:ext>
                  </a:extLst>
                </p:cNvPr>
                <p:cNvSpPr>
                  <a:spLocks noChangeArrowheads="1"/>
                </p:cNvSpPr>
                <p:nvPr/>
              </p:nvSpPr>
              <p:spPr bwMode="gray">
                <a:xfrm rot="6060000">
                  <a:off x="2004" y="2274"/>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51" name="AutoShape 14">
                  <a:extLst>
                    <a:ext uri="{FF2B5EF4-FFF2-40B4-BE49-F238E27FC236}">
                      <a16:creationId xmlns:a16="http://schemas.microsoft.com/office/drawing/2014/main" id="{D9CF9251-0FA3-4CBE-9368-396FEB1711E9}"/>
                    </a:ext>
                  </a:extLst>
                </p:cNvPr>
                <p:cNvSpPr>
                  <a:spLocks noChangeArrowheads="1"/>
                </p:cNvSpPr>
                <p:nvPr/>
              </p:nvSpPr>
              <p:spPr bwMode="gray">
                <a:xfrm rot="6360000">
                  <a:off x="2076" y="2303"/>
                  <a:ext cx="229"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52" name="AutoShape 15">
                  <a:extLst>
                    <a:ext uri="{FF2B5EF4-FFF2-40B4-BE49-F238E27FC236}">
                      <a16:creationId xmlns:a16="http://schemas.microsoft.com/office/drawing/2014/main" id="{8F5E1652-4E92-43E1-B1D0-0B6D1464E887}"/>
                    </a:ext>
                  </a:extLst>
                </p:cNvPr>
                <p:cNvSpPr>
                  <a:spLocks noChangeArrowheads="1"/>
                </p:cNvSpPr>
                <p:nvPr/>
              </p:nvSpPr>
              <p:spPr bwMode="gray">
                <a:xfrm rot="6900000">
                  <a:off x="2165" y="2337"/>
                  <a:ext cx="227" cy="810"/>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grpSp>
      </p:grpSp>
      <p:grpSp>
        <p:nvGrpSpPr>
          <p:cNvPr id="2453" name="Group 405">
            <a:extLst>
              <a:ext uri="{FF2B5EF4-FFF2-40B4-BE49-F238E27FC236}">
                <a16:creationId xmlns:a16="http://schemas.microsoft.com/office/drawing/2014/main" id="{FDB8E9E4-5062-4C36-85E6-8211A9E288AF}"/>
              </a:ext>
            </a:extLst>
          </p:cNvPr>
          <p:cNvGrpSpPr>
            <a:grpSpLocks/>
          </p:cNvGrpSpPr>
          <p:nvPr/>
        </p:nvGrpSpPr>
        <p:grpSpPr bwMode="auto">
          <a:xfrm>
            <a:off x="4562475" y="3011489"/>
            <a:ext cx="1062038" cy="1100137"/>
            <a:chOff x="1906" y="2050"/>
            <a:chExt cx="669" cy="693"/>
          </a:xfrm>
        </p:grpSpPr>
        <p:pic>
          <p:nvPicPr>
            <p:cNvPr id="2454" name="Picture 17" descr="circuler_1">
              <a:extLst>
                <a:ext uri="{FF2B5EF4-FFF2-40B4-BE49-F238E27FC236}">
                  <a16:creationId xmlns:a16="http://schemas.microsoft.com/office/drawing/2014/main" id="{2E4470EF-A6DD-404D-A43E-88D2EA4B40AA}"/>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1919" y="2081"/>
              <a:ext cx="656" cy="662"/>
            </a:xfrm>
            <a:prstGeom prst="rect">
              <a:avLst/>
            </a:prstGeom>
            <a:noFill/>
            <a:ln w="9525" cap="flat" algn="ctr">
              <a:solidFill>
                <a:srgbClr val="FF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pic>
        <p:sp>
          <p:nvSpPr>
            <p:cNvPr id="2455" name="Oval 18">
              <a:extLst>
                <a:ext uri="{FF2B5EF4-FFF2-40B4-BE49-F238E27FC236}">
                  <a16:creationId xmlns:a16="http://schemas.microsoft.com/office/drawing/2014/main" id="{689E46BA-0460-4D03-804D-0C35D4FA91DC}"/>
                </a:ext>
              </a:extLst>
            </p:cNvPr>
            <p:cNvSpPr>
              <a:spLocks noChangeArrowheads="1"/>
            </p:cNvSpPr>
            <p:nvPr/>
          </p:nvSpPr>
          <p:spPr bwMode="gray">
            <a:xfrm>
              <a:off x="1906" y="2050"/>
              <a:ext cx="652" cy="663"/>
            </a:xfrm>
            <a:prstGeom prst="ellipse">
              <a:avLst/>
            </a:prstGeom>
            <a:gradFill rotWithShape="1">
              <a:gsLst>
                <a:gs pos="0">
                  <a:srgbClr val="B2B2B2"/>
                </a:gs>
                <a:gs pos="50000">
                  <a:srgbClr val="EEEEEE"/>
                </a:gs>
                <a:gs pos="100000">
                  <a:srgbClr val="B2B2B2"/>
                </a:gs>
              </a:gsLst>
              <a:lin ang="5400000"/>
            </a:gradFill>
            <a:ln w="9525" cap="flat" algn="ctr">
              <a:solidFill>
                <a:srgbClr val="FFFFFF"/>
              </a:solidFill>
              <a:prstDash val="solid"/>
              <a:round/>
              <a:headEnd type="none" w="med" len="med"/>
              <a:tailEnd type="none" w="med" len="med"/>
            </a:ln>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nvGrpSpPr>
            <p:cNvPr id="2456" name="Group 408">
              <a:extLst>
                <a:ext uri="{FF2B5EF4-FFF2-40B4-BE49-F238E27FC236}">
                  <a16:creationId xmlns:a16="http://schemas.microsoft.com/office/drawing/2014/main" id="{5A7A4E3E-519B-4852-B33A-89142635F648}"/>
                </a:ext>
              </a:extLst>
            </p:cNvPr>
            <p:cNvGrpSpPr>
              <a:grpSpLocks/>
            </p:cNvGrpSpPr>
            <p:nvPr/>
          </p:nvGrpSpPr>
          <p:grpSpPr bwMode="auto">
            <a:xfrm>
              <a:off x="1974" y="2604"/>
              <a:ext cx="575" cy="110"/>
              <a:chOff x="3704" y="1872"/>
              <a:chExt cx="827" cy="156"/>
            </a:xfrm>
          </p:grpSpPr>
          <p:grpSp>
            <p:nvGrpSpPr>
              <p:cNvPr id="2457" name="Group 409">
                <a:extLst>
                  <a:ext uri="{FF2B5EF4-FFF2-40B4-BE49-F238E27FC236}">
                    <a16:creationId xmlns:a16="http://schemas.microsoft.com/office/drawing/2014/main" id="{C589DD67-8A20-49CA-8D77-C8729DCDC2FC}"/>
                  </a:ext>
                </a:extLst>
              </p:cNvPr>
              <p:cNvGrpSpPr>
                <a:grpSpLocks/>
              </p:cNvGrpSpPr>
              <p:nvPr/>
            </p:nvGrpSpPr>
            <p:grpSpPr bwMode="auto">
              <a:xfrm rot="-1320000" flipH="1" flipV="1">
                <a:off x="3850" y="1872"/>
                <a:ext cx="681" cy="150"/>
                <a:chOff x="1565" y="2568"/>
                <a:chExt cx="1118" cy="279"/>
              </a:xfrm>
            </p:grpSpPr>
            <p:sp>
              <p:nvSpPr>
                <p:cNvPr id="2458" name="AutoShape 21">
                  <a:extLst>
                    <a:ext uri="{FF2B5EF4-FFF2-40B4-BE49-F238E27FC236}">
                      <a16:creationId xmlns:a16="http://schemas.microsoft.com/office/drawing/2014/main" id="{BC9B47AF-87F7-4A8B-B26C-14A5385AEF9E}"/>
                    </a:ext>
                  </a:extLst>
                </p:cNvPr>
                <p:cNvSpPr>
                  <a:spLocks noChangeArrowheads="1"/>
                </p:cNvSpPr>
                <p:nvPr/>
              </p:nvSpPr>
              <p:spPr bwMode="gray">
                <a:xfrm rot="5220000">
                  <a:off x="1855" y="2278"/>
                  <a:ext cx="229" cy="812"/>
                </a:xfrm>
                <a:prstGeom prst="moon">
                  <a:avLst>
                    <a:gd name="adj" fmla="val 49773"/>
                  </a:avLst>
                </a:prstGeom>
                <a:solidFill>
                  <a:srgbClr val="FFFFFF">
                    <a:alpha val="3922"/>
                  </a:srgbClr>
                </a:solidFill>
                <a:ln w="9525" cap="flat" algn="ctr">
                  <a:solidFill>
                    <a:srgbClr val="FFFFFF"/>
                  </a:solidFill>
                  <a:prstDash val="solid"/>
                  <a:miter lim="800000"/>
                  <a:headEnd type="none" w="med" len="med"/>
                  <a:tailEnd type="none" w="med" len="med"/>
                </a:ln>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59" name="AutoShape 22">
                  <a:extLst>
                    <a:ext uri="{FF2B5EF4-FFF2-40B4-BE49-F238E27FC236}">
                      <a16:creationId xmlns:a16="http://schemas.microsoft.com/office/drawing/2014/main" id="{E8A70EA5-41B0-4243-83D9-FF1CC81459D3}"/>
                    </a:ext>
                  </a:extLst>
                </p:cNvPr>
                <p:cNvSpPr>
                  <a:spLocks noChangeArrowheads="1"/>
                </p:cNvSpPr>
                <p:nvPr/>
              </p:nvSpPr>
              <p:spPr bwMode="gray">
                <a:xfrm rot="6060000">
                  <a:off x="1996" y="2274"/>
                  <a:ext cx="227" cy="815"/>
                </a:xfrm>
                <a:prstGeom prst="moon">
                  <a:avLst>
                    <a:gd name="adj" fmla="val 49773"/>
                  </a:avLst>
                </a:prstGeom>
                <a:solidFill>
                  <a:srgbClr val="FFFFFF">
                    <a:alpha val="3922"/>
                  </a:srgbClr>
                </a:solidFill>
                <a:ln w="9525" cap="flat" algn="ctr">
                  <a:solidFill>
                    <a:srgbClr val="FFFFFF"/>
                  </a:solidFill>
                  <a:prstDash val="solid"/>
                  <a:miter lim="800000"/>
                  <a:headEnd type="none" w="med" len="med"/>
                  <a:tailEnd type="none" w="med" len="med"/>
                </a:ln>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60" name="AutoShape 23">
                  <a:extLst>
                    <a:ext uri="{FF2B5EF4-FFF2-40B4-BE49-F238E27FC236}">
                      <a16:creationId xmlns:a16="http://schemas.microsoft.com/office/drawing/2014/main" id="{7847A408-C920-44A9-93F9-2F29C50A1304}"/>
                    </a:ext>
                  </a:extLst>
                </p:cNvPr>
                <p:cNvSpPr>
                  <a:spLocks noChangeArrowheads="1"/>
                </p:cNvSpPr>
                <p:nvPr/>
              </p:nvSpPr>
              <p:spPr bwMode="gray">
                <a:xfrm rot="6360000">
                  <a:off x="2071" y="2297"/>
                  <a:ext cx="229" cy="815"/>
                </a:xfrm>
                <a:prstGeom prst="moon">
                  <a:avLst>
                    <a:gd name="adj" fmla="val 49773"/>
                  </a:avLst>
                </a:prstGeom>
                <a:solidFill>
                  <a:srgbClr val="FFFFFF">
                    <a:alpha val="3922"/>
                  </a:srgbClr>
                </a:solidFill>
                <a:ln w="9525" cap="flat" algn="ctr">
                  <a:solidFill>
                    <a:srgbClr val="FFFFFF"/>
                  </a:solidFill>
                  <a:prstDash val="solid"/>
                  <a:miter lim="800000"/>
                  <a:headEnd type="none" w="med" len="med"/>
                  <a:tailEnd type="none" w="med" len="med"/>
                </a:ln>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61" name="AutoShape 24">
                  <a:extLst>
                    <a:ext uri="{FF2B5EF4-FFF2-40B4-BE49-F238E27FC236}">
                      <a16:creationId xmlns:a16="http://schemas.microsoft.com/office/drawing/2014/main" id="{19DAB5B9-9A65-49AE-8964-FBC96B085FBC}"/>
                    </a:ext>
                  </a:extLst>
                </p:cNvPr>
                <p:cNvSpPr>
                  <a:spLocks noChangeArrowheads="1"/>
                </p:cNvSpPr>
                <p:nvPr/>
              </p:nvSpPr>
              <p:spPr bwMode="gray">
                <a:xfrm rot="6900000">
                  <a:off x="2161" y="2333"/>
                  <a:ext cx="229" cy="812"/>
                </a:xfrm>
                <a:prstGeom prst="moon">
                  <a:avLst>
                    <a:gd name="adj" fmla="val 49773"/>
                  </a:avLst>
                </a:prstGeom>
                <a:solidFill>
                  <a:srgbClr val="FFFFFF">
                    <a:alpha val="3922"/>
                  </a:srgbClr>
                </a:solidFill>
                <a:ln w="9525" cap="flat" algn="ctr">
                  <a:solidFill>
                    <a:srgbClr val="FFFFFF"/>
                  </a:solidFill>
                  <a:prstDash val="solid"/>
                  <a:miter lim="800000"/>
                  <a:headEnd type="none" w="med" len="med"/>
                  <a:tailEnd type="none" w="med" len="med"/>
                </a:ln>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grpSp>
            <p:nvGrpSpPr>
              <p:cNvPr id="2462" name="Group 414">
                <a:extLst>
                  <a:ext uri="{FF2B5EF4-FFF2-40B4-BE49-F238E27FC236}">
                    <a16:creationId xmlns:a16="http://schemas.microsoft.com/office/drawing/2014/main" id="{43C04512-2C09-44C5-B7DA-26F71E4DF5A3}"/>
                  </a:ext>
                </a:extLst>
              </p:cNvPr>
              <p:cNvGrpSpPr>
                <a:grpSpLocks/>
              </p:cNvGrpSpPr>
              <p:nvPr/>
            </p:nvGrpSpPr>
            <p:grpSpPr bwMode="auto">
              <a:xfrm flipH="1" flipV="1">
                <a:off x="3704" y="1878"/>
                <a:ext cx="681" cy="150"/>
                <a:chOff x="1565" y="2568"/>
                <a:chExt cx="1118" cy="279"/>
              </a:xfrm>
            </p:grpSpPr>
            <p:sp>
              <p:nvSpPr>
                <p:cNvPr id="2463" name="AutoShape 26">
                  <a:extLst>
                    <a:ext uri="{FF2B5EF4-FFF2-40B4-BE49-F238E27FC236}">
                      <a16:creationId xmlns:a16="http://schemas.microsoft.com/office/drawing/2014/main" id="{DEBA3ECA-873E-46A7-8BCC-8A05E3E24755}"/>
                    </a:ext>
                  </a:extLst>
                </p:cNvPr>
                <p:cNvSpPr>
                  <a:spLocks noChangeArrowheads="1"/>
                </p:cNvSpPr>
                <p:nvPr/>
              </p:nvSpPr>
              <p:spPr bwMode="gray">
                <a:xfrm rot="5220000">
                  <a:off x="1867" y="2274"/>
                  <a:ext cx="227" cy="815"/>
                </a:xfrm>
                <a:prstGeom prst="moon">
                  <a:avLst>
                    <a:gd name="adj" fmla="val 49773"/>
                  </a:avLst>
                </a:prstGeom>
                <a:solidFill>
                  <a:srgbClr val="FFFFFF">
                    <a:alpha val="3922"/>
                  </a:srgbClr>
                </a:solidFill>
                <a:ln w="9525" cap="flat" algn="ctr">
                  <a:solidFill>
                    <a:srgbClr val="FFFFFF"/>
                  </a:solidFill>
                  <a:prstDash val="solid"/>
                  <a:miter lim="800000"/>
                  <a:headEnd type="none" w="med" len="med"/>
                  <a:tailEnd type="none" w="med" len="med"/>
                </a:ln>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64" name="AutoShape 27">
                  <a:extLst>
                    <a:ext uri="{FF2B5EF4-FFF2-40B4-BE49-F238E27FC236}">
                      <a16:creationId xmlns:a16="http://schemas.microsoft.com/office/drawing/2014/main" id="{958BBD76-9415-46CC-A2B0-E47322CC4D99}"/>
                    </a:ext>
                  </a:extLst>
                </p:cNvPr>
                <p:cNvSpPr>
                  <a:spLocks noChangeArrowheads="1"/>
                </p:cNvSpPr>
                <p:nvPr/>
              </p:nvSpPr>
              <p:spPr bwMode="gray">
                <a:xfrm rot="6060000">
                  <a:off x="2004" y="2274"/>
                  <a:ext cx="227" cy="815"/>
                </a:xfrm>
                <a:prstGeom prst="moon">
                  <a:avLst>
                    <a:gd name="adj" fmla="val 49773"/>
                  </a:avLst>
                </a:prstGeom>
                <a:solidFill>
                  <a:srgbClr val="FFFFFF">
                    <a:alpha val="3922"/>
                  </a:srgbClr>
                </a:solidFill>
                <a:ln w="9525" cap="flat" algn="ctr">
                  <a:solidFill>
                    <a:srgbClr val="FFFFFF"/>
                  </a:solidFill>
                  <a:prstDash val="solid"/>
                  <a:miter lim="800000"/>
                  <a:headEnd type="none" w="med" len="med"/>
                  <a:tailEnd type="none" w="med" len="med"/>
                </a:ln>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65" name="AutoShape 28">
                  <a:extLst>
                    <a:ext uri="{FF2B5EF4-FFF2-40B4-BE49-F238E27FC236}">
                      <a16:creationId xmlns:a16="http://schemas.microsoft.com/office/drawing/2014/main" id="{7232E962-5A24-44F1-955C-E0DDFF45DDAE}"/>
                    </a:ext>
                  </a:extLst>
                </p:cNvPr>
                <p:cNvSpPr>
                  <a:spLocks noChangeArrowheads="1"/>
                </p:cNvSpPr>
                <p:nvPr/>
              </p:nvSpPr>
              <p:spPr bwMode="gray">
                <a:xfrm rot="6360000">
                  <a:off x="2076" y="2303"/>
                  <a:ext cx="229" cy="815"/>
                </a:xfrm>
                <a:prstGeom prst="moon">
                  <a:avLst>
                    <a:gd name="adj" fmla="val 49773"/>
                  </a:avLst>
                </a:prstGeom>
                <a:solidFill>
                  <a:srgbClr val="FFFFFF">
                    <a:alpha val="3922"/>
                  </a:srgbClr>
                </a:solidFill>
                <a:ln w="9525" cap="flat" algn="ctr">
                  <a:solidFill>
                    <a:srgbClr val="FFFFFF"/>
                  </a:solidFill>
                  <a:prstDash val="solid"/>
                  <a:miter lim="800000"/>
                  <a:headEnd type="none" w="med" len="med"/>
                  <a:tailEnd type="none" w="med" len="med"/>
                </a:ln>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66" name="AutoShape 29">
                  <a:extLst>
                    <a:ext uri="{FF2B5EF4-FFF2-40B4-BE49-F238E27FC236}">
                      <a16:creationId xmlns:a16="http://schemas.microsoft.com/office/drawing/2014/main" id="{AFC82F3D-04B9-4ADE-BDDA-9917459406E3}"/>
                    </a:ext>
                  </a:extLst>
                </p:cNvPr>
                <p:cNvSpPr>
                  <a:spLocks noChangeArrowheads="1"/>
                </p:cNvSpPr>
                <p:nvPr/>
              </p:nvSpPr>
              <p:spPr bwMode="gray">
                <a:xfrm rot="6900000">
                  <a:off x="2165" y="2337"/>
                  <a:ext cx="227" cy="810"/>
                </a:xfrm>
                <a:prstGeom prst="moon">
                  <a:avLst>
                    <a:gd name="adj" fmla="val 49773"/>
                  </a:avLst>
                </a:prstGeom>
                <a:solidFill>
                  <a:srgbClr val="FFFFFF">
                    <a:alpha val="3922"/>
                  </a:srgbClr>
                </a:solidFill>
                <a:ln w="9525" cap="flat" algn="ctr">
                  <a:solidFill>
                    <a:srgbClr val="FFFFFF"/>
                  </a:solidFill>
                  <a:prstDash val="solid"/>
                  <a:miter lim="800000"/>
                  <a:headEnd type="none" w="med" len="med"/>
                  <a:tailEnd type="none" w="med" len="med"/>
                </a:ln>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grpSp>
      </p:grpSp>
      <p:grpSp>
        <p:nvGrpSpPr>
          <p:cNvPr id="2467" name="Group 419">
            <a:extLst>
              <a:ext uri="{FF2B5EF4-FFF2-40B4-BE49-F238E27FC236}">
                <a16:creationId xmlns:a16="http://schemas.microsoft.com/office/drawing/2014/main" id="{E4337A52-ADCF-4D6D-8EAF-50043FB86ADA}"/>
              </a:ext>
            </a:extLst>
          </p:cNvPr>
          <p:cNvGrpSpPr>
            <a:grpSpLocks/>
          </p:cNvGrpSpPr>
          <p:nvPr/>
        </p:nvGrpSpPr>
        <p:grpSpPr bwMode="auto">
          <a:xfrm>
            <a:off x="6523038" y="3079751"/>
            <a:ext cx="1041400" cy="1050925"/>
            <a:chOff x="3149" y="2079"/>
            <a:chExt cx="656" cy="662"/>
          </a:xfrm>
        </p:grpSpPr>
        <p:pic>
          <p:nvPicPr>
            <p:cNvPr id="2468" name="Picture 31" descr="circuler_1">
              <a:extLst>
                <a:ext uri="{FF2B5EF4-FFF2-40B4-BE49-F238E27FC236}">
                  <a16:creationId xmlns:a16="http://schemas.microsoft.com/office/drawing/2014/main" id="{B2B6CA68-B87F-467E-9BBE-B76623A7D416}"/>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3149" y="2079"/>
              <a:ext cx="656"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69" name="Oval 32">
              <a:extLst>
                <a:ext uri="{FF2B5EF4-FFF2-40B4-BE49-F238E27FC236}">
                  <a16:creationId xmlns:a16="http://schemas.microsoft.com/office/drawing/2014/main" id="{39156E5A-438A-4441-9DBA-1E4663BC59A1}"/>
                </a:ext>
              </a:extLst>
            </p:cNvPr>
            <p:cNvSpPr>
              <a:spLocks noChangeArrowheads="1"/>
            </p:cNvSpPr>
            <p:nvPr/>
          </p:nvSpPr>
          <p:spPr bwMode="gray">
            <a:xfrm>
              <a:off x="3149" y="2079"/>
              <a:ext cx="652" cy="662"/>
            </a:xfrm>
            <a:prstGeom prst="ellipse">
              <a:avLst/>
            </a:prstGeom>
            <a:gradFill rotWithShape="1">
              <a:gsLst>
                <a:gs pos="0">
                  <a:srgbClr val="B2E385"/>
                </a:gs>
                <a:gs pos="50000">
                  <a:srgbClr val="EEF9E4"/>
                </a:gs>
                <a:gs pos="100000">
                  <a:srgbClr val="B2E385"/>
                </a:gs>
              </a:gsLst>
              <a:lin ang="54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nvGrpSpPr>
            <p:cNvPr id="2470" name="Group 422">
              <a:extLst>
                <a:ext uri="{FF2B5EF4-FFF2-40B4-BE49-F238E27FC236}">
                  <a16:creationId xmlns:a16="http://schemas.microsoft.com/office/drawing/2014/main" id="{8F0316B5-8AD3-4A34-B1B7-7FE0413144AB}"/>
                </a:ext>
              </a:extLst>
            </p:cNvPr>
            <p:cNvGrpSpPr>
              <a:grpSpLocks/>
            </p:cNvGrpSpPr>
            <p:nvPr/>
          </p:nvGrpSpPr>
          <p:grpSpPr bwMode="auto">
            <a:xfrm>
              <a:off x="3195" y="2610"/>
              <a:ext cx="575" cy="111"/>
              <a:chOff x="3704" y="1872"/>
              <a:chExt cx="827" cy="156"/>
            </a:xfrm>
          </p:grpSpPr>
          <p:grpSp>
            <p:nvGrpSpPr>
              <p:cNvPr id="2471" name="Group 423">
                <a:extLst>
                  <a:ext uri="{FF2B5EF4-FFF2-40B4-BE49-F238E27FC236}">
                    <a16:creationId xmlns:a16="http://schemas.microsoft.com/office/drawing/2014/main" id="{07B1F7B8-256E-4782-84EB-488F4CE7A9EE}"/>
                  </a:ext>
                </a:extLst>
              </p:cNvPr>
              <p:cNvGrpSpPr>
                <a:grpSpLocks/>
              </p:cNvGrpSpPr>
              <p:nvPr/>
            </p:nvGrpSpPr>
            <p:grpSpPr bwMode="auto">
              <a:xfrm rot="-1320000" flipH="1" flipV="1">
                <a:off x="3850" y="1872"/>
                <a:ext cx="681" cy="150"/>
                <a:chOff x="1565" y="2568"/>
                <a:chExt cx="1118" cy="279"/>
              </a:xfrm>
            </p:grpSpPr>
            <p:sp>
              <p:nvSpPr>
                <p:cNvPr id="2472" name="AutoShape 35">
                  <a:extLst>
                    <a:ext uri="{FF2B5EF4-FFF2-40B4-BE49-F238E27FC236}">
                      <a16:creationId xmlns:a16="http://schemas.microsoft.com/office/drawing/2014/main" id="{310E61D2-145A-4EDB-BA26-1189A0DE2A5A}"/>
                    </a:ext>
                  </a:extLst>
                </p:cNvPr>
                <p:cNvSpPr>
                  <a:spLocks noChangeArrowheads="1"/>
                </p:cNvSpPr>
                <p:nvPr/>
              </p:nvSpPr>
              <p:spPr bwMode="gray">
                <a:xfrm rot="5220000">
                  <a:off x="1859" y="2275"/>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73" name="AutoShape 36">
                  <a:extLst>
                    <a:ext uri="{FF2B5EF4-FFF2-40B4-BE49-F238E27FC236}">
                      <a16:creationId xmlns:a16="http://schemas.microsoft.com/office/drawing/2014/main" id="{77211FA0-9593-4780-B7AE-907A2B41691C}"/>
                    </a:ext>
                  </a:extLst>
                </p:cNvPr>
                <p:cNvSpPr>
                  <a:spLocks noChangeArrowheads="1"/>
                </p:cNvSpPr>
                <p:nvPr/>
              </p:nvSpPr>
              <p:spPr bwMode="gray">
                <a:xfrm rot="6060000">
                  <a:off x="1996" y="2274"/>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74" name="AutoShape 37">
                  <a:extLst>
                    <a:ext uri="{FF2B5EF4-FFF2-40B4-BE49-F238E27FC236}">
                      <a16:creationId xmlns:a16="http://schemas.microsoft.com/office/drawing/2014/main" id="{A95B99B0-BB6E-4A01-BC15-75C6E4DD561D}"/>
                    </a:ext>
                  </a:extLst>
                </p:cNvPr>
                <p:cNvSpPr>
                  <a:spLocks noChangeArrowheads="1"/>
                </p:cNvSpPr>
                <p:nvPr/>
              </p:nvSpPr>
              <p:spPr bwMode="gray">
                <a:xfrm rot="6360000">
                  <a:off x="2072" y="2296"/>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75" name="AutoShape 38">
                  <a:extLst>
                    <a:ext uri="{FF2B5EF4-FFF2-40B4-BE49-F238E27FC236}">
                      <a16:creationId xmlns:a16="http://schemas.microsoft.com/office/drawing/2014/main" id="{58A5FFB3-DC6A-43D7-ABDB-8B36613A5943}"/>
                    </a:ext>
                  </a:extLst>
                </p:cNvPr>
                <p:cNvSpPr>
                  <a:spLocks noChangeArrowheads="1"/>
                </p:cNvSpPr>
                <p:nvPr/>
              </p:nvSpPr>
              <p:spPr bwMode="gray">
                <a:xfrm rot="6900000">
                  <a:off x="2165" y="2331"/>
                  <a:ext cx="227" cy="810"/>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grpSp>
            <p:nvGrpSpPr>
              <p:cNvPr id="2476" name="Group 428">
                <a:extLst>
                  <a:ext uri="{FF2B5EF4-FFF2-40B4-BE49-F238E27FC236}">
                    <a16:creationId xmlns:a16="http://schemas.microsoft.com/office/drawing/2014/main" id="{0F8E40EA-1A83-44F0-A315-5316172032CF}"/>
                  </a:ext>
                </a:extLst>
              </p:cNvPr>
              <p:cNvGrpSpPr>
                <a:grpSpLocks/>
              </p:cNvGrpSpPr>
              <p:nvPr/>
            </p:nvGrpSpPr>
            <p:grpSpPr bwMode="auto">
              <a:xfrm flipH="1" flipV="1">
                <a:off x="3704" y="1878"/>
                <a:ext cx="681" cy="150"/>
                <a:chOff x="1565" y="2568"/>
                <a:chExt cx="1118" cy="279"/>
              </a:xfrm>
            </p:grpSpPr>
            <p:sp>
              <p:nvSpPr>
                <p:cNvPr id="2477" name="AutoShape 40">
                  <a:extLst>
                    <a:ext uri="{FF2B5EF4-FFF2-40B4-BE49-F238E27FC236}">
                      <a16:creationId xmlns:a16="http://schemas.microsoft.com/office/drawing/2014/main" id="{19079805-E8E6-41B2-A09E-4C6E17D9611D}"/>
                    </a:ext>
                  </a:extLst>
                </p:cNvPr>
                <p:cNvSpPr>
                  <a:spLocks noChangeArrowheads="1"/>
                </p:cNvSpPr>
                <p:nvPr/>
              </p:nvSpPr>
              <p:spPr bwMode="gray">
                <a:xfrm rot="5220000">
                  <a:off x="1866" y="2274"/>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78" name="AutoShape 41">
                  <a:extLst>
                    <a:ext uri="{FF2B5EF4-FFF2-40B4-BE49-F238E27FC236}">
                      <a16:creationId xmlns:a16="http://schemas.microsoft.com/office/drawing/2014/main" id="{1B1EEBC9-E88B-4E56-AF62-435FC0B28FA4}"/>
                    </a:ext>
                  </a:extLst>
                </p:cNvPr>
                <p:cNvSpPr>
                  <a:spLocks noChangeArrowheads="1"/>
                </p:cNvSpPr>
                <p:nvPr/>
              </p:nvSpPr>
              <p:spPr bwMode="gray">
                <a:xfrm rot="6060000">
                  <a:off x="2003" y="2275"/>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79" name="AutoShape 42">
                  <a:extLst>
                    <a:ext uri="{FF2B5EF4-FFF2-40B4-BE49-F238E27FC236}">
                      <a16:creationId xmlns:a16="http://schemas.microsoft.com/office/drawing/2014/main" id="{0DFEA058-6FF8-44B7-9AA8-6A0AE493F191}"/>
                    </a:ext>
                  </a:extLst>
                </p:cNvPr>
                <p:cNvSpPr>
                  <a:spLocks noChangeArrowheads="1"/>
                </p:cNvSpPr>
                <p:nvPr/>
              </p:nvSpPr>
              <p:spPr bwMode="gray">
                <a:xfrm rot="6360000">
                  <a:off x="2077" y="2302"/>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80" name="AutoShape 43">
                  <a:extLst>
                    <a:ext uri="{FF2B5EF4-FFF2-40B4-BE49-F238E27FC236}">
                      <a16:creationId xmlns:a16="http://schemas.microsoft.com/office/drawing/2014/main" id="{594CAFD9-1A26-48FF-B62A-C0868680DF6A}"/>
                    </a:ext>
                  </a:extLst>
                </p:cNvPr>
                <p:cNvSpPr>
                  <a:spLocks noChangeArrowheads="1"/>
                </p:cNvSpPr>
                <p:nvPr/>
              </p:nvSpPr>
              <p:spPr bwMode="gray">
                <a:xfrm rot="6900000">
                  <a:off x="2163" y="2334"/>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grpSp>
      </p:grpSp>
      <p:grpSp>
        <p:nvGrpSpPr>
          <p:cNvPr id="2481" name="Group 433">
            <a:extLst>
              <a:ext uri="{FF2B5EF4-FFF2-40B4-BE49-F238E27FC236}">
                <a16:creationId xmlns:a16="http://schemas.microsoft.com/office/drawing/2014/main" id="{BBD38030-3B45-427B-91ED-E1E0AC5DEF92}"/>
              </a:ext>
            </a:extLst>
          </p:cNvPr>
          <p:cNvGrpSpPr>
            <a:grpSpLocks/>
          </p:cNvGrpSpPr>
          <p:nvPr/>
        </p:nvGrpSpPr>
        <p:grpSpPr bwMode="auto">
          <a:xfrm>
            <a:off x="8485188" y="3071814"/>
            <a:ext cx="1041400" cy="1050925"/>
            <a:chOff x="4385" y="2074"/>
            <a:chExt cx="656" cy="662"/>
          </a:xfrm>
        </p:grpSpPr>
        <p:pic>
          <p:nvPicPr>
            <p:cNvPr id="2482" name="Picture 45" descr="circuler_1">
              <a:extLst>
                <a:ext uri="{FF2B5EF4-FFF2-40B4-BE49-F238E27FC236}">
                  <a16:creationId xmlns:a16="http://schemas.microsoft.com/office/drawing/2014/main" id="{B8A9CBDF-D245-4490-90C0-62EB7AF4F0B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4385" y="2074"/>
              <a:ext cx="656"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83" name="Oval 46">
              <a:extLst>
                <a:ext uri="{FF2B5EF4-FFF2-40B4-BE49-F238E27FC236}">
                  <a16:creationId xmlns:a16="http://schemas.microsoft.com/office/drawing/2014/main" id="{B72EF245-53DF-4220-A4FD-C76D694E3DAB}"/>
                </a:ext>
              </a:extLst>
            </p:cNvPr>
            <p:cNvSpPr>
              <a:spLocks noChangeArrowheads="1"/>
            </p:cNvSpPr>
            <p:nvPr/>
          </p:nvSpPr>
          <p:spPr bwMode="gray">
            <a:xfrm>
              <a:off x="4385" y="2074"/>
              <a:ext cx="652" cy="662"/>
            </a:xfrm>
            <a:prstGeom prst="ellipse">
              <a:avLst/>
            </a:prstGeom>
            <a:gradFill rotWithShape="1">
              <a:gsLst>
                <a:gs pos="0">
                  <a:srgbClr val="65AAE9"/>
                </a:gs>
                <a:gs pos="50000">
                  <a:srgbClr val="DDECFA"/>
                </a:gs>
                <a:gs pos="100000">
                  <a:srgbClr val="65AAE9"/>
                </a:gs>
              </a:gsLst>
              <a:lin ang="54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nvGrpSpPr>
            <p:cNvPr id="2484" name="Group 436">
              <a:extLst>
                <a:ext uri="{FF2B5EF4-FFF2-40B4-BE49-F238E27FC236}">
                  <a16:creationId xmlns:a16="http://schemas.microsoft.com/office/drawing/2014/main" id="{C9017F28-EFDB-4759-9A17-ADAB7D8C5430}"/>
                </a:ext>
              </a:extLst>
            </p:cNvPr>
            <p:cNvGrpSpPr>
              <a:grpSpLocks/>
            </p:cNvGrpSpPr>
            <p:nvPr/>
          </p:nvGrpSpPr>
          <p:grpSpPr bwMode="auto">
            <a:xfrm>
              <a:off x="4431" y="2605"/>
              <a:ext cx="575" cy="111"/>
              <a:chOff x="3704" y="1872"/>
              <a:chExt cx="827" cy="156"/>
            </a:xfrm>
          </p:grpSpPr>
          <p:grpSp>
            <p:nvGrpSpPr>
              <p:cNvPr id="2485" name="Group 437">
                <a:extLst>
                  <a:ext uri="{FF2B5EF4-FFF2-40B4-BE49-F238E27FC236}">
                    <a16:creationId xmlns:a16="http://schemas.microsoft.com/office/drawing/2014/main" id="{E916126E-7AA9-429D-9C6F-0BB0871674E7}"/>
                  </a:ext>
                </a:extLst>
              </p:cNvPr>
              <p:cNvGrpSpPr>
                <a:grpSpLocks/>
              </p:cNvGrpSpPr>
              <p:nvPr/>
            </p:nvGrpSpPr>
            <p:grpSpPr bwMode="auto">
              <a:xfrm rot="-1320000" flipH="1" flipV="1">
                <a:off x="3850" y="1872"/>
                <a:ext cx="681" cy="150"/>
                <a:chOff x="1565" y="2568"/>
                <a:chExt cx="1118" cy="279"/>
              </a:xfrm>
            </p:grpSpPr>
            <p:sp>
              <p:nvSpPr>
                <p:cNvPr id="2486" name="AutoShape 49">
                  <a:extLst>
                    <a:ext uri="{FF2B5EF4-FFF2-40B4-BE49-F238E27FC236}">
                      <a16:creationId xmlns:a16="http://schemas.microsoft.com/office/drawing/2014/main" id="{EF9D5BA7-C48B-4446-A5D6-AD5CDC53E159}"/>
                    </a:ext>
                  </a:extLst>
                </p:cNvPr>
                <p:cNvSpPr>
                  <a:spLocks noChangeArrowheads="1"/>
                </p:cNvSpPr>
                <p:nvPr/>
              </p:nvSpPr>
              <p:spPr bwMode="gray">
                <a:xfrm rot="5220000">
                  <a:off x="1859" y="2275"/>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87" name="AutoShape 50">
                  <a:extLst>
                    <a:ext uri="{FF2B5EF4-FFF2-40B4-BE49-F238E27FC236}">
                      <a16:creationId xmlns:a16="http://schemas.microsoft.com/office/drawing/2014/main" id="{1EAC91C4-A9E7-433A-A933-DD44BE295DDF}"/>
                    </a:ext>
                  </a:extLst>
                </p:cNvPr>
                <p:cNvSpPr>
                  <a:spLocks noChangeArrowheads="1"/>
                </p:cNvSpPr>
                <p:nvPr/>
              </p:nvSpPr>
              <p:spPr bwMode="gray">
                <a:xfrm rot="6060000">
                  <a:off x="1996" y="2274"/>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88" name="AutoShape 51">
                  <a:extLst>
                    <a:ext uri="{FF2B5EF4-FFF2-40B4-BE49-F238E27FC236}">
                      <a16:creationId xmlns:a16="http://schemas.microsoft.com/office/drawing/2014/main" id="{04003C35-4719-4691-A76C-0B73FDEEA2B5}"/>
                    </a:ext>
                  </a:extLst>
                </p:cNvPr>
                <p:cNvSpPr>
                  <a:spLocks noChangeArrowheads="1"/>
                </p:cNvSpPr>
                <p:nvPr/>
              </p:nvSpPr>
              <p:spPr bwMode="gray">
                <a:xfrm rot="6360000">
                  <a:off x="2072" y="2296"/>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89" name="AutoShape 52">
                  <a:extLst>
                    <a:ext uri="{FF2B5EF4-FFF2-40B4-BE49-F238E27FC236}">
                      <a16:creationId xmlns:a16="http://schemas.microsoft.com/office/drawing/2014/main" id="{73EDF573-FD21-4452-BB9F-2D6AA2F954FA}"/>
                    </a:ext>
                  </a:extLst>
                </p:cNvPr>
                <p:cNvSpPr>
                  <a:spLocks noChangeArrowheads="1"/>
                </p:cNvSpPr>
                <p:nvPr/>
              </p:nvSpPr>
              <p:spPr bwMode="gray">
                <a:xfrm rot="6900000">
                  <a:off x="2165" y="2331"/>
                  <a:ext cx="227" cy="810"/>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grpSp>
            <p:nvGrpSpPr>
              <p:cNvPr id="2490" name="Group 442">
                <a:extLst>
                  <a:ext uri="{FF2B5EF4-FFF2-40B4-BE49-F238E27FC236}">
                    <a16:creationId xmlns:a16="http://schemas.microsoft.com/office/drawing/2014/main" id="{741A87A2-9AFC-49D0-A543-13A8409827A8}"/>
                  </a:ext>
                </a:extLst>
              </p:cNvPr>
              <p:cNvGrpSpPr>
                <a:grpSpLocks/>
              </p:cNvGrpSpPr>
              <p:nvPr/>
            </p:nvGrpSpPr>
            <p:grpSpPr bwMode="auto">
              <a:xfrm flipH="1" flipV="1">
                <a:off x="3704" y="1878"/>
                <a:ext cx="681" cy="150"/>
                <a:chOff x="1565" y="2568"/>
                <a:chExt cx="1118" cy="279"/>
              </a:xfrm>
            </p:grpSpPr>
            <p:sp>
              <p:nvSpPr>
                <p:cNvPr id="2491" name="AutoShape 54">
                  <a:extLst>
                    <a:ext uri="{FF2B5EF4-FFF2-40B4-BE49-F238E27FC236}">
                      <a16:creationId xmlns:a16="http://schemas.microsoft.com/office/drawing/2014/main" id="{51511D1E-F375-4278-A243-E82EDDA7F613}"/>
                    </a:ext>
                  </a:extLst>
                </p:cNvPr>
                <p:cNvSpPr>
                  <a:spLocks noChangeArrowheads="1"/>
                </p:cNvSpPr>
                <p:nvPr/>
              </p:nvSpPr>
              <p:spPr bwMode="gray">
                <a:xfrm rot="5220000">
                  <a:off x="1866" y="2274"/>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92" name="AutoShape 55">
                  <a:extLst>
                    <a:ext uri="{FF2B5EF4-FFF2-40B4-BE49-F238E27FC236}">
                      <a16:creationId xmlns:a16="http://schemas.microsoft.com/office/drawing/2014/main" id="{A1292830-D0FA-4D19-9879-9A680785F886}"/>
                    </a:ext>
                  </a:extLst>
                </p:cNvPr>
                <p:cNvSpPr>
                  <a:spLocks noChangeArrowheads="1"/>
                </p:cNvSpPr>
                <p:nvPr/>
              </p:nvSpPr>
              <p:spPr bwMode="gray">
                <a:xfrm rot="6060000">
                  <a:off x="2003" y="2275"/>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93" name="AutoShape 56">
                  <a:extLst>
                    <a:ext uri="{FF2B5EF4-FFF2-40B4-BE49-F238E27FC236}">
                      <a16:creationId xmlns:a16="http://schemas.microsoft.com/office/drawing/2014/main" id="{E0EF42BC-7AFA-45CD-BF61-B11CD4BDE2C5}"/>
                    </a:ext>
                  </a:extLst>
                </p:cNvPr>
                <p:cNvSpPr>
                  <a:spLocks noChangeArrowheads="1"/>
                </p:cNvSpPr>
                <p:nvPr/>
              </p:nvSpPr>
              <p:spPr bwMode="gray">
                <a:xfrm rot="6360000">
                  <a:off x="2077" y="2302"/>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94" name="AutoShape 57">
                  <a:extLst>
                    <a:ext uri="{FF2B5EF4-FFF2-40B4-BE49-F238E27FC236}">
                      <a16:creationId xmlns:a16="http://schemas.microsoft.com/office/drawing/2014/main" id="{9D18EC5F-2162-4372-B628-CF706BA22778}"/>
                    </a:ext>
                  </a:extLst>
                </p:cNvPr>
                <p:cNvSpPr>
                  <a:spLocks noChangeArrowheads="1"/>
                </p:cNvSpPr>
                <p:nvPr/>
              </p:nvSpPr>
              <p:spPr bwMode="gray">
                <a:xfrm rot="6900000">
                  <a:off x="2163" y="2334"/>
                  <a:ext cx="227" cy="815"/>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grpSp>
      </p:grpSp>
      <p:sp>
        <p:nvSpPr>
          <p:cNvPr id="2495" name="Line 58">
            <a:extLst>
              <a:ext uri="{FF2B5EF4-FFF2-40B4-BE49-F238E27FC236}">
                <a16:creationId xmlns:a16="http://schemas.microsoft.com/office/drawing/2014/main" id="{33998AEB-CECF-4DE9-9165-C22628FE8BE0}"/>
              </a:ext>
            </a:extLst>
          </p:cNvPr>
          <p:cNvSpPr>
            <a:spLocks noChangeShapeType="1"/>
          </p:cNvSpPr>
          <p:nvPr/>
        </p:nvSpPr>
        <p:spPr bwMode="black">
          <a:xfrm flipH="1">
            <a:off x="3136900" y="4224338"/>
            <a:ext cx="0" cy="334962"/>
          </a:xfrm>
          <a:prstGeom prst="line">
            <a:avLst/>
          </a:prstGeom>
          <a:noFill/>
          <a:ln w="19050" cap="flat" algn="ctr">
            <a:solidFill>
              <a:srgbClr val="233DA9"/>
            </a:solidFill>
            <a:prstDash val="solid"/>
            <a:round/>
            <a:headEnd type="none" w="med" len="med"/>
            <a:tailEnd type="non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96" name="Line 59">
            <a:extLst>
              <a:ext uri="{FF2B5EF4-FFF2-40B4-BE49-F238E27FC236}">
                <a16:creationId xmlns:a16="http://schemas.microsoft.com/office/drawing/2014/main" id="{58BD071C-3E5E-4D7A-BEC2-1111DA80EE74}"/>
              </a:ext>
            </a:extLst>
          </p:cNvPr>
          <p:cNvSpPr>
            <a:spLocks noChangeShapeType="1"/>
          </p:cNvSpPr>
          <p:nvPr/>
        </p:nvSpPr>
        <p:spPr bwMode="black">
          <a:xfrm flipH="1">
            <a:off x="2381251" y="4568825"/>
            <a:ext cx="1495425" cy="0"/>
          </a:xfrm>
          <a:prstGeom prst="line">
            <a:avLst/>
          </a:prstGeom>
          <a:noFill/>
          <a:ln w="19050" cap="flat" algn="ctr">
            <a:solidFill>
              <a:srgbClr val="233DA9"/>
            </a:solidFill>
            <a:prstDash val="sysDot"/>
            <a:round/>
            <a:headEnd type="none" w="med" len="med"/>
            <a:tailEnd type="non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497" name="Text Box 61">
            <a:extLst>
              <a:ext uri="{FF2B5EF4-FFF2-40B4-BE49-F238E27FC236}">
                <a16:creationId xmlns:a16="http://schemas.microsoft.com/office/drawing/2014/main" id="{95148FA9-17A2-498E-B5CA-E59A210E2D09}"/>
              </a:ext>
            </a:extLst>
          </p:cNvPr>
          <p:cNvSpPr>
            <a:spLocks noChangeArrowheads="1"/>
          </p:cNvSpPr>
          <p:nvPr/>
        </p:nvSpPr>
        <p:spPr bwMode="gray">
          <a:xfrm>
            <a:off x="2622551" y="3470275"/>
            <a:ext cx="104457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20650" indent="-120650">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lgn="ctr" fontAlgn="base">
              <a:spcBef>
                <a:spcPct val="50000"/>
              </a:spcBef>
              <a:spcAft>
                <a:spcPct val="0"/>
              </a:spcAft>
            </a:pPr>
            <a:r>
              <a:rPr lang="en-US" altLang="zh-CN" b="1">
                <a:solidFill>
                  <a:srgbClr val="1C1C1C"/>
                </a:solidFill>
                <a:latin typeface="Arial" panose="020B0604020202020204" pitchFamily="34" charset="0"/>
                <a:ea typeface="宋体"/>
              </a:rPr>
              <a:t>2011.07</a:t>
            </a:r>
          </a:p>
        </p:txBody>
      </p:sp>
      <p:sp>
        <p:nvSpPr>
          <p:cNvPr id="2498" name="Text Box 62">
            <a:extLst>
              <a:ext uri="{FF2B5EF4-FFF2-40B4-BE49-F238E27FC236}">
                <a16:creationId xmlns:a16="http://schemas.microsoft.com/office/drawing/2014/main" id="{042CD640-CC21-4593-97B8-BEAA36C717A2}"/>
              </a:ext>
            </a:extLst>
          </p:cNvPr>
          <p:cNvSpPr>
            <a:spLocks noChangeArrowheads="1"/>
          </p:cNvSpPr>
          <p:nvPr/>
        </p:nvSpPr>
        <p:spPr bwMode="gray">
          <a:xfrm>
            <a:off x="4587876" y="3402013"/>
            <a:ext cx="104457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20650" indent="-120650">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lgn="ctr" fontAlgn="base">
              <a:spcBef>
                <a:spcPct val="50000"/>
              </a:spcBef>
              <a:spcAft>
                <a:spcPct val="0"/>
              </a:spcAft>
            </a:pPr>
            <a:r>
              <a:rPr lang="en-US" altLang="zh-CN" b="1">
                <a:solidFill>
                  <a:srgbClr val="1C1C1C"/>
                </a:solidFill>
                <a:latin typeface="Arial" panose="020B0604020202020204" pitchFamily="34" charset="0"/>
                <a:ea typeface="宋体"/>
              </a:rPr>
              <a:t>2012</a:t>
            </a:r>
          </a:p>
        </p:txBody>
      </p:sp>
      <p:sp>
        <p:nvSpPr>
          <p:cNvPr id="2499" name="Text Box 63">
            <a:extLst>
              <a:ext uri="{FF2B5EF4-FFF2-40B4-BE49-F238E27FC236}">
                <a16:creationId xmlns:a16="http://schemas.microsoft.com/office/drawing/2014/main" id="{FEC81CEF-B313-460A-80C0-E8F848C01BF1}"/>
              </a:ext>
            </a:extLst>
          </p:cNvPr>
          <p:cNvSpPr>
            <a:spLocks noChangeArrowheads="1"/>
          </p:cNvSpPr>
          <p:nvPr/>
        </p:nvSpPr>
        <p:spPr bwMode="gray">
          <a:xfrm>
            <a:off x="6550026" y="3403600"/>
            <a:ext cx="10445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20650" indent="-120650">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lgn="ctr" fontAlgn="base">
              <a:spcBef>
                <a:spcPct val="50000"/>
              </a:spcBef>
              <a:spcAft>
                <a:spcPct val="0"/>
              </a:spcAft>
            </a:pPr>
            <a:r>
              <a:rPr lang="en-US" altLang="zh-CN" b="1">
                <a:solidFill>
                  <a:srgbClr val="1C1C1C"/>
                </a:solidFill>
                <a:latin typeface="Arial" panose="020B0604020202020204" pitchFamily="34" charset="0"/>
                <a:ea typeface="宋体"/>
              </a:rPr>
              <a:t>2013</a:t>
            </a:r>
          </a:p>
        </p:txBody>
      </p:sp>
      <p:sp>
        <p:nvSpPr>
          <p:cNvPr id="2500" name="Text Box 64">
            <a:extLst>
              <a:ext uri="{FF2B5EF4-FFF2-40B4-BE49-F238E27FC236}">
                <a16:creationId xmlns:a16="http://schemas.microsoft.com/office/drawing/2014/main" id="{2DFC2051-3B02-4CBD-BAEC-98C27C071A38}"/>
              </a:ext>
            </a:extLst>
          </p:cNvPr>
          <p:cNvSpPr>
            <a:spLocks noChangeArrowheads="1"/>
          </p:cNvSpPr>
          <p:nvPr/>
        </p:nvSpPr>
        <p:spPr bwMode="gray">
          <a:xfrm>
            <a:off x="8472489" y="3387725"/>
            <a:ext cx="104457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20650" indent="-120650">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lgn="ctr" fontAlgn="base">
              <a:spcBef>
                <a:spcPct val="50000"/>
              </a:spcBef>
              <a:spcAft>
                <a:spcPct val="0"/>
              </a:spcAft>
            </a:pPr>
            <a:r>
              <a:rPr lang="en-US" altLang="zh-CN" b="1">
                <a:solidFill>
                  <a:srgbClr val="1C1C1C"/>
                </a:solidFill>
                <a:latin typeface="Arial" panose="020B0604020202020204" pitchFamily="34" charset="0"/>
                <a:ea typeface="宋体"/>
              </a:rPr>
              <a:t>2014.08</a:t>
            </a:r>
          </a:p>
        </p:txBody>
      </p:sp>
      <p:sp>
        <p:nvSpPr>
          <p:cNvPr id="2501" name="Line 65">
            <a:extLst>
              <a:ext uri="{FF2B5EF4-FFF2-40B4-BE49-F238E27FC236}">
                <a16:creationId xmlns:a16="http://schemas.microsoft.com/office/drawing/2014/main" id="{8CF335FC-2FF9-4DE8-A3B2-6E80178A8097}"/>
              </a:ext>
            </a:extLst>
          </p:cNvPr>
          <p:cNvSpPr>
            <a:spLocks noChangeShapeType="1"/>
          </p:cNvSpPr>
          <p:nvPr/>
        </p:nvSpPr>
        <p:spPr bwMode="black">
          <a:xfrm flipH="1">
            <a:off x="9004300" y="2649538"/>
            <a:ext cx="0" cy="334962"/>
          </a:xfrm>
          <a:prstGeom prst="line">
            <a:avLst/>
          </a:prstGeom>
          <a:noFill/>
          <a:ln w="19050" cap="flat" algn="ctr">
            <a:solidFill>
              <a:srgbClr val="233DA9"/>
            </a:solidFill>
            <a:prstDash val="solid"/>
            <a:round/>
            <a:headEnd type="none" w="med" len="med"/>
            <a:tailEnd type="non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02" name="Line 66">
            <a:extLst>
              <a:ext uri="{FF2B5EF4-FFF2-40B4-BE49-F238E27FC236}">
                <a16:creationId xmlns:a16="http://schemas.microsoft.com/office/drawing/2014/main" id="{96262FD9-87EC-41D3-B378-6CCA27EF1673}"/>
              </a:ext>
            </a:extLst>
          </p:cNvPr>
          <p:cNvSpPr>
            <a:spLocks noChangeShapeType="1"/>
          </p:cNvSpPr>
          <p:nvPr/>
        </p:nvSpPr>
        <p:spPr bwMode="black">
          <a:xfrm flipH="1">
            <a:off x="8140700" y="2647950"/>
            <a:ext cx="1631950" cy="0"/>
          </a:xfrm>
          <a:prstGeom prst="line">
            <a:avLst/>
          </a:prstGeom>
          <a:noFill/>
          <a:ln w="19050" cap="flat" algn="ctr">
            <a:solidFill>
              <a:srgbClr val="233DA9"/>
            </a:solidFill>
            <a:prstDash val="sysDot"/>
            <a:round/>
            <a:headEnd type="none" w="med" len="med"/>
            <a:tailEnd type="non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03" name="Line 68">
            <a:extLst>
              <a:ext uri="{FF2B5EF4-FFF2-40B4-BE49-F238E27FC236}">
                <a16:creationId xmlns:a16="http://schemas.microsoft.com/office/drawing/2014/main" id="{D6E0D9A4-3296-4917-B865-2DC82C5AECBD}"/>
              </a:ext>
            </a:extLst>
          </p:cNvPr>
          <p:cNvSpPr>
            <a:spLocks noChangeShapeType="1"/>
          </p:cNvSpPr>
          <p:nvPr/>
        </p:nvSpPr>
        <p:spPr bwMode="black">
          <a:xfrm flipH="1">
            <a:off x="5105400" y="2649538"/>
            <a:ext cx="0" cy="334962"/>
          </a:xfrm>
          <a:prstGeom prst="line">
            <a:avLst/>
          </a:prstGeom>
          <a:noFill/>
          <a:ln w="19050" cap="flat" algn="ctr">
            <a:solidFill>
              <a:srgbClr val="233DA9"/>
            </a:solidFill>
            <a:prstDash val="solid"/>
            <a:round/>
            <a:headEnd type="none" w="med" len="med"/>
            <a:tailEnd type="non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04" name="Line 69">
            <a:extLst>
              <a:ext uri="{FF2B5EF4-FFF2-40B4-BE49-F238E27FC236}">
                <a16:creationId xmlns:a16="http://schemas.microsoft.com/office/drawing/2014/main" id="{3B78C5EB-8B9F-4D9F-A89E-8460C1097D72}"/>
              </a:ext>
            </a:extLst>
          </p:cNvPr>
          <p:cNvSpPr>
            <a:spLocks noChangeShapeType="1"/>
          </p:cNvSpPr>
          <p:nvPr/>
        </p:nvSpPr>
        <p:spPr bwMode="black">
          <a:xfrm flipH="1">
            <a:off x="4181475" y="2647950"/>
            <a:ext cx="1771650" cy="0"/>
          </a:xfrm>
          <a:prstGeom prst="line">
            <a:avLst/>
          </a:prstGeom>
          <a:noFill/>
          <a:ln w="19050" cap="flat" algn="ctr">
            <a:solidFill>
              <a:srgbClr val="233DA9"/>
            </a:solidFill>
            <a:prstDash val="sysDot"/>
            <a:round/>
            <a:headEnd type="none" w="med" len="med"/>
            <a:tailEnd type="non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05" name="Line 71">
            <a:extLst>
              <a:ext uri="{FF2B5EF4-FFF2-40B4-BE49-F238E27FC236}">
                <a16:creationId xmlns:a16="http://schemas.microsoft.com/office/drawing/2014/main" id="{3FA1EB9D-9E36-40D4-B2E4-E0212BF633F1}"/>
              </a:ext>
            </a:extLst>
          </p:cNvPr>
          <p:cNvSpPr>
            <a:spLocks noChangeShapeType="1"/>
          </p:cNvSpPr>
          <p:nvPr/>
        </p:nvSpPr>
        <p:spPr bwMode="black">
          <a:xfrm flipH="1">
            <a:off x="7019925" y="4224338"/>
            <a:ext cx="0" cy="334962"/>
          </a:xfrm>
          <a:prstGeom prst="line">
            <a:avLst/>
          </a:prstGeom>
          <a:noFill/>
          <a:ln w="19050" cap="flat" algn="ctr">
            <a:solidFill>
              <a:srgbClr val="233DA9"/>
            </a:solidFill>
            <a:prstDash val="solid"/>
            <a:round/>
            <a:headEnd type="none" w="med" len="med"/>
            <a:tailEnd type="non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06" name="Line 72">
            <a:extLst>
              <a:ext uri="{FF2B5EF4-FFF2-40B4-BE49-F238E27FC236}">
                <a16:creationId xmlns:a16="http://schemas.microsoft.com/office/drawing/2014/main" id="{7375F0B6-273A-40E0-AD85-CFD8E4F4EDA2}"/>
              </a:ext>
            </a:extLst>
          </p:cNvPr>
          <p:cNvSpPr>
            <a:spLocks noChangeShapeType="1"/>
          </p:cNvSpPr>
          <p:nvPr/>
        </p:nvSpPr>
        <p:spPr bwMode="black">
          <a:xfrm flipH="1">
            <a:off x="6208713" y="4559300"/>
            <a:ext cx="1587500" cy="0"/>
          </a:xfrm>
          <a:prstGeom prst="line">
            <a:avLst/>
          </a:prstGeom>
          <a:noFill/>
          <a:ln w="19050" cap="flat" algn="ctr">
            <a:solidFill>
              <a:srgbClr val="233DA9"/>
            </a:solidFill>
            <a:prstDash val="sysDot"/>
            <a:round/>
            <a:headEnd type="none" w="med" len="med"/>
            <a:tailEnd type="non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nvGrpSpPr>
          <p:cNvPr id="2507" name="Group 459">
            <a:extLst>
              <a:ext uri="{FF2B5EF4-FFF2-40B4-BE49-F238E27FC236}">
                <a16:creationId xmlns:a16="http://schemas.microsoft.com/office/drawing/2014/main" id="{D8332B62-48F3-4087-8E1E-13E271069AA1}"/>
              </a:ext>
            </a:extLst>
          </p:cNvPr>
          <p:cNvGrpSpPr>
            <a:grpSpLocks/>
          </p:cNvGrpSpPr>
          <p:nvPr/>
        </p:nvGrpSpPr>
        <p:grpSpPr bwMode="auto">
          <a:xfrm>
            <a:off x="1524000" y="2963864"/>
            <a:ext cx="9144000" cy="1254125"/>
            <a:chOff x="0" y="2006"/>
            <a:chExt cx="5760" cy="790"/>
          </a:xfrm>
        </p:grpSpPr>
        <p:sp>
          <p:nvSpPr>
            <p:cNvPr id="2508" name="Line 75">
              <a:extLst>
                <a:ext uri="{FF2B5EF4-FFF2-40B4-BE49-F238E27FC236}">
                  <a16:creationId xmlns:a16="http://schemas.microsoft.com/office/drawing/2014/main" id="{FFD13121-FB63-469C-A21B-B4A289028995}"/>
                </a:ext>
              </a:extLst>
            </p:cNvPr>
            <p:cNvSpPr>
              <a:spLocks noChangeShapeType="1"/>
            </p:cNvSpPr>
            <p:nvPr/>
          </p:nvSpPr>
          <p:spPr bwMode="gray">
            <a:xfrm flipH="1">
              <a:off x="0" y="2405"/>
              <a:ext cx="652" cy="0"/>
            </a:xfrm>
            <a:prstGeom prst="line">
              <a:avLst/>
            </a:prstGeom>
            <a:noFill/>
            <a:ln w="76200" cap="flat" algn="ctr">
              <a:solidFill>
                <a:srgbClr val="33CAFF"/>
              </a:solidFill>
              <a:prstDash val="solid"/>
              <a:round/>
              <a:headEnd type="none" w="med" len="med"/>
              <a:tailEnd type="none" w="med" len="med"/>
            </a:ln>
            <a:effectLst>
              <a:outerShdw blurRad="63500" dist="38099" dir="2700000" algn="ctr" rotWithShape="0">
                <a:schemeClr val="bg2">
                  <a:alpha val="50000"/>
                </a:schemeClr>
              </a:outerShdw>
            </a:effectLst>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09" name="Line 76">
              <a:extLst>
                <a:ext uri="{FF2B5EF4-FFF2-40B4-BE49-F238E27FC236}">
                  <a16:creationId xmlns:a16="http://schemas.microsoft.com/office/drawing/2014/main" id="{6B7A988F-9AF0-4BB4-BD9F-80BCAC49A517}"/>
                </a:ext>
              </a:extLst>
            </p:cNvPr>
            <p:cNvSpPr>
              <a:spLocks noChangeShapeType="1"/>
            </p:cNvSpPr>
            <p:nvPr/>
          </p:nvSpPr>
          <p:spPr bwMode="gray">
            <a:xfrm flipH="1">
              <a:off x="3839" y="2405"/>
              <a:ext cx="510" cy="0"/>
            </a:xfrm>
            <a:prstGeom prst="line">
              <a:avLst/>
            </a:prstGeom>
            <a:noFill/>
            <a:ln w="76200" cap="flat" algn="ctr">
              <a:solidFill>
                <a:srgbClr val="33CAFF"/>
              </a:solidFill>
              <a:prstDash val="solid"/>
              <a:round/>
              <a:headEnd type="none" w="med" len="med"/>
              <a:tailEnd type="none" w="med" len="med"/>
            </a:ln>
            <a:effectLst>
              <a:outerShdw blurRad="63500" dist="38099" dir="2700000" algn="ctr" rotWithShape="0">
                <a:schemeClr val="bg2">
                  <a:alpha val="50000"/>
                </a:schemeClr>
              </a:outerShdw>
            </a:effectLst>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10" name="Arc 77">
              <a:extLst>
                <a:ext uri="{FF2B5EF4-FFF2-40B4-BE49-F238E27FC236}">
                  <a16:creationId xmlns:a16="http://schemas.microsoft.com/office/drawing/2014/main" id="{95F77E80-C834-4D16-B1E7-7B25395C2D93}"/>
                </a:ext>
              </a:extLst>
            </p:cNvPr>
            <p:cNvSpPr>
              <a:spLocks/>
            </p:cNvSpPr>
            <p:nvPr/>
          </p:nvSpPr>
          <p:spPr bwMode="gray">
            <a:xfrm rot="16200000" flipV="1">
              <a:off x="2053" y="1832"/>
              <a:ext cx="412" cy="769"/>
            </a:xfrm>
            <a:custGeom>
              <a:avLst/>
              <a:gdLst>
                <a:gd name="T0" fmla="*/ 749 w 22794"/>
                <a:gd name="T1" fmla="*/ 4 h 43200"/>
                <a:gd name="T2" fmla="*/ 1194 w 22794"/>
                <a:gd name="T3" fmla="*/ 0 h 43200"/>
                <a:gd name="T4" fmla="*/ 22794 w 22794"/>
                <a:gd name="T5" fmla="*/ 21600 h 43200"/>
                <a:gd name="T6" fmla="*/ 1194 w 22794"/>
                <a:gd name="T7" fmla="*/ 43200 h 43200"/>
                <a:gd name="T8" fmla="*/ 0 w 22794"/>
                <a:gd name="T9" fmla="*/ 43166 h 43200"/>
                <a:gd name="T10" fmla="*/ 749 w 22794"/>
                <a:gd name="T11" fmla="*/ 4 h 43200"/>
                <a:gd name="T12" fmla="*/ 1194 w 22794"/>
                <a:gd name="T13" fmla="*/ 0 h 43200"/>
                <a:gd name="T14" fmla="*/ 22794 w 22794"/>
                <a:gd name="T15" fmla="*/ 21600 h 43200"/>
                <a:gd name="T16" fmla="*/ 1194 w 22794"/>
                <a:gd name="T17" fmla="*/ 43200 h 43200"/>
                <a:gd name="T18" fmla="*/ 0 w 22794"/>
                <a:gd name="T19" fmla="*/ 43166 h 43200"/>
                <a:gd name="T20" fmla="*/ 1194 w 22794"/>
                <a:gd name="T21" fmla="*/ 21600 h 43200"/>
                <a:gd name="T22" fmla="*/ 749 w 22794"/>
                <a:gd name="T23" fmla="*/ 4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94" h="43200" fill="none">
                  <a:moveTo>
                    <a:pt x="749" y="4"/>
                  </a:moveTo>
                  <a:cubicBezTo>
                    <a:pt x="897" y="1"/>
                    <a:pt x="1045" y="0"/>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a:moveTo>
                    <a:pt x="749" y="4"/>
                  </a:moveTo>
                  <a:cubicBezTo>
                    <a:pt x="897" y="1"/>
                    <a:pt x="1045" y="0"/>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76200" cap="flat" algn="ctr">
              <a:solidFill>
                <a:srgbClr val="33CAFF"/>
              </a:solidFill>
              <a:prstDash val="solid"/>
              <a:round/>
              <a:headEnd type="none" w="med" len="med"/>
              <a:tailEnd type="none" w="med" len="me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11" name="Arc 78">
              <a:extLst>
                <a:ext uri="{FF2B5EF4-FFF2-40B4-BE49-F238E27FC236}">
                  <a16:creationId xmlns:a16="http://schemas.microsoft.com/office/drawing/2014/main" id="{628E5210-3696-458C-9E2E-56D114DB004F}"/>
                </a:ext>
              </a:extLst>
            </p:cNvPr>
            <p:cNvSpPr>
              <a:spLocks/>
            </p:cNvSpPr>
            <p:nvPr/>
          </p:nvSpPr>
          <p:spPr bwMode="gray">
            <a:xfrm rot="16200000" flipV="1">
              <a:off x="4504" y="1830"/>
              <a:ext cx="418" cy="769"/>
            </a:xfrm>
            <a:custGeom>
              <a:avLst/>
              <a:gdLst>
                <a:gd name="T0" fmla="*/ 749 w 22794"/>
                <a:gd name="T1" fmla="*/ 4 h 43200"/>
                <a:gd name="T2" fmla="*/ 1194 w 22794"/>
                <a:gd name="T3" fmla="*/ 0 h 43200"/>
                <a:gd name="T4" fmla="*/ 22794 w 22794"/>
                <a:gd name="T5" fmla="*/ 21600 h 43200"/>
                <a:gd name="T6" fmla="*/ 1194 w 22794"/>
                <a:gd name="T7" fmla="*/ 43200 h 43200"/>
                <a:gd name="T8" fmla="*/ 0 w 22794"/>
                <a:gd name="T9" fmla="*/ 43166 h 43200"/>
                <a:gd name="T10" fmla="*/ 749 w 22794"/>
                <a:gd name="T11" fmla="*/ 4 h 43200"/>
                <a:gd name="T12" fmla="*/ 1194 w 22794"/>
                <a:gd name="T13" fmla="*/ 0 h 43200"/>
                <a:gd name="T14" fmla="*/ 22794 w 22794"/>
                <a:gd name="T15" fmla="*/ 21600 h 43200"/>
                <a:gd name="T16" fmla="*/ 1194 w 22794"/>
                <a:gd name="T17" fmla="*/ 43200 h 43200"/>
                <a:gd name="T18" fmla="*/ 0 w 22794"/>
                <a:gd name="T19" fmla="*/ 43166 h 43200"/>
                <a:gd name="T20" fmla="*/ 1194 w 22794"/>
                <a:gd name="T21" fmla="*/ 21600 h 43200"/>
                <a:gd name="T22" fmla="*/ 749 w 22794"/>
                <a:gd name="T23" fmla="*/ 4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94" h="43200" fill="none">
                  <a:moveTo>
                    <a:pt x="749" y="4"/>
                  </a:moveTo>
                  <a:cubicBezTo>
                    <a:pt x="897" y="1"/>
                    <a:pt x="1045" y="0"/>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a:moveTo>
                    <a:pt x="749" y="4"/>
                  </a:moveTo>
                  <a:cubicBezTo>
                    <a:pt x="897" y="1"/>
                    <a:pt x="1045" y="0"/>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76200" cap="flat" algn="ctr">
              <a:solidFill>
                <a:srgbClr val="33CAFF"/>
              </a:solidFill>
              <a:prstDash val="solid"/>
              <a:round/>
              <a:headEnd type="none" w="med" len="med"/>
              <a:tailEnd type="none" w="med" len="me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12" name="Line 79">
              <a:extLst>
                <a:ext uri="{FF2B5EF4-FFF2-40B4-BE49-F238E27FC236}">
                  <a16:creationId xmlns:a16="http://schemas.microsoft.com/office/drawing/2014/main" id="{252E987D-8C74-4092-B4D5-FC5CA9A90B43}"/>
                </a:ext>
              </a:extLst>
            </p:cNvPr>
            <p:cNvSpPr>
              <a:spLocks noChangeShapeType="1"/>
            </p:cNvSpPr>
            <p:nvPr/>
          </p:nvSpPr>
          <p:spPr bwMode="gray">
            <a:xfrm flipH="1">
              <a:off x="2619" y="2405"/>
              <a:ext cx="496" cy="0"/>
            </a:xfrm>
            <a:prstGeom prst="line">
              <a:avLst/>
            </a:prstGeom>
            <a:noFill/>
            <a:ln w="76200" cap="flat" algn="ctr">
              <a:solidFill>
                <a:srgbClr val="33CAFF"/>
              </a:solidFill>
              <a:prstDash val="solid"/>
              <a:round/>
              <a:headEnd type="none" w="med" len="med"/>
              <a:tailEnd type="none" w="med" len="med"/>
            </a:ln>
            <a:effectLst>
              <a:outerShdw blurRad="63500" dist="38099" dir="2700000" algn="ctr" rotWithShape="0">
                <a:schemeClr val="bg2">
                  <a:alpha val="50000"/>
                </a:schemeClr>
              </a:outerShdw>
            </a:effectLst>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13" name="Arc 80">
              <a:extLst>
                <a:ext uri="{FF2B5EF4-FFF2-40B4-BE49-F238E27FC236}">
                  <a16:creationId xmlns:a16="http://schemas.microsoft.com/office/drawing/2014/main" id="{67FAFF1E-7438-45CD-A784-D11A98998200}"/>
                </a:ext>
              </a:extLst>
            </p:cNvPr>
            <p:cNvSpPr>
              <a:spLocks/>
            </p:cNvSpPr>
            <p:nvPr/>
          </p:nvSpPr>
          <p:spPr bwMode="gray">
            <a:xfrm rot="5400000">
              <a:off x="3279" y="2211"/>
              <a:ext cx="400" cy="769"/>
            </a:xfrm>
            <a:custGeom>
              <a:avLst/>
              <a:gdLst>
                <a:gd name="T0" fmla="*/ 749 w 22794"/>
                <a:gd name="T1" fmla="*/ 4 h 43200"/>
                <a:gd name="T2" fmla="*/ 1194 w 22794"/>
                <a:gd name="T3" fmla="*/ 0 h 43200"/>
                <a:gd name="T4" fmla="*/ 22794 w 22794"/>
                <a:gd name="T5" fmla="*/ 21600 h 43200"/>
                <a:gd name="T6" fmla="*/ 1194 w 22794"/>
                <a:gd name="T7" fmla="*/ 43200 h 43200"/>
                <a:gd name="T8" fmla="*/ 0 w 22794"/>
                <a:gd name="T9" fmla="*/ 43166 h 43200"/>
                <a:gd name="T10" fmla="*/ 749 w 22794"/>
                <a:gd name="T11" fmla="*/ 4 h 43200"/>
                <a:gd name="T12" fmla="*/ 1194 w 22794"/>
                <a:gd name="T13" fmla="*/ 0 h 43200"/>
                <a:gd name="T14" fmla="*/ 22794 w 22794"/>
                <a:gd name="T15" fmla="*/ 21600 h 43200"/>
                <a:gd name="T16" fmla="*/ 1194 w 22794"/>
                <a:gd name="T17" fmla="*/ 43200 h 43200"/>
                <a:gd name="T18" fmla="*/ 0 w 22794"/>
                <a:gd name="T19" fmla="*/ 43166 h 43200"/>
                <a:gd name="T20" fmla="*/ 1194 w 22794"/>
                <a:gd name="T21" fmla="*/ 21600 h 43200"/>
                <a:gd name="T22" fmla="*/ 749 w 22794"/>
                <a:gd name="T23" fmla="*/ 4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94" h="43200" fill="none">
                  <a:moveTo>
                    <a:pt x="749" y="4"/>
                  </a:moveTo>
                  <a:cubicBezTo>
                    <a:pt x="897" y="1"/>
                    <a:pt x="1045" y="0"/>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a:moveTo>
                    <a:pt x="749" y="4"/>
                  </a:moveTo>
                  <a:cubicBezTo>
                    <a:pt x="897" y="1"/>
                    <a:pt x="1045" y="0"/>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76200" cap="flat" algn="ctr">
              <a:solidFill>
                <a:srgbClr val="33CAFF"/>
              </a:solidFill>
              <a:prstDash val="solid"/>
              <a:round/>
              <a:headEnd type="none" w="med" len="med"/>
              <a:tailEnd type="none" w="med" len="me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14" name="Line 81">
              <a:extLst>
                <a:ext uri="{FF2B5EF4-FFF2-40B4-BE49-F238E27FC236}">
                  <a16:creationId xmlns:a16="http://schemas.microsoft.com/office/drawing/2014/main" id="{6796B723-1AD2-499D-A949-8A22BC6AF00D}"/>
                </a:ext>
              </a:extLst>
            </p:cNvPr>
            <p:cNvSpPr>
              <a:spLocks noChangeShapeType="1"/>
            </p:cNvSpPr>
            <p:nvPr/>
          </p:nvSpPr>
          <p:spPr bwMode="gray">
            <a:xfrm flipH="1">
              <a:off x="5071" y="2405"/>
              <a:ext cx="689" cy="0"/>
            </a:xfrm>
            <a:prstGeom prst="line">
              <a:avLst/>
            </a:prstGeom>
            <a:noFill/>
            <a:ln w="76200" cap="flat" algn="ctr">
              <a:solidFill>
                <a:srgbClr val="33CAFF"/>
              </a:solidFill>
              <a:prstDash val="solid"/>
              <a:round/>
              <a:headEnd type="none" w="med" len="med"/>
              <a:tailEnd type="none" w="med" len="med"/>
            </a:ln>
            <a:effectLst>
              <a:outerShdw blurRad="63500" dist="38099" dir="2700000" algn="ctr" rotWithShape="0">
                <a:schemeClr val="bg2">
                  <a:alpha val="50000"/>
                </a:schemeClr>
              </a:outerShdw>
            </a:effectLst>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15" name="Line 82">
              <a:extLst>
                <a:ext uri="{FF2B5EF4-FFF2-40B4-BE49-F238E27FC236}">
                  <a16:creationId xmlns:a16="http://schemas.microsoft.com/office/drawing/2014/main" id="{14769758-6587-4539-A533-CF3AD5A65F8A}"/>
                </a:ext>
              </a:extLst>
            </p:cNvPr>
            <p:cNvSpPr>
              <a:spLocks noChangeShapeType="1"/>
            </p:cNvSpPr>
            <p:nvPr/>
          </p:nvSpPr>
          <p:spPr bwMode="gray">
            <a:xfrm flipH="1">
              <a:off x="1377" y="2405"/>
              <a:ext cx="523" cy="0"/>
            </a:xfrm>
            <a:prstGeom prst="line">
              <a:avLst/>
            </a:prstGeom>
            <a:noFill/>
            <a:ln w="76200" cap="flat" algn="ctr">
              <a:solidFill>
                <a:srgbClr val="33CAFF"/>
              </a:solidFill>
              <a:prstDash val="solid"/>
              <a:round/>
              <a:headEnd type="none" w="med" len="med"/>
              <a:tailEnd type="none" w="med" len="med"/>
            </a:ln>
            <a:effectLst>
              <a:outerShdw blurRad="63500" dist="38099" dir="2700000" algn="ctr" rotWithShape="0">
                <a:schemeClr val="bg2">
                  <a:alpha val="50000"/>
                </a:schemeClr>
              </a:outerShdw>
            </a:effectLst>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sp>
          <p:nvSpPr>
            <p:cNvPr id="2516" name="Arc 83">
              <a:extLst>
                <a:ext uri="{FF2B5EF4-FFF2-40B4-BE49-F238E27FC236}">
                  <a16:creationId xmlns:a16="http://schemas.microsoft.com/office/drawing/2014/main" id="{D9D8ECD3-9241-4177-8319-24D02EB01AC8}"/>
                </a:ext>
              </a:extLst>
            </p:cNvPr>
            <p:cNvSpPr>
              <a:spLocks/>
            </p:cNvSpPr>
            <p:nvPr/>
          </p:nvSpPr>
          <p:spPr bwMode="gray">
            <a:xfrm rot="5400000">
              <a:off x="815" y="2211"/>
              <a:ext cx="400" cy="769"/>
            </a:xfrm>
            <a:custGeom>
              <a:avLst/>
              <a:gdLst>
                <a:gd name="T0" fmla="*/ 749 w 22794"/>
                <a:gd name="T1" fmla="*/ 4 h 43200"/>
                <a:gd name="T2" fmla="*/ 1194 w 22794"/>
                <a:gd name="T3" fmla="*/ 0 h 43200"/>
                <a:gd name="T4" fmla="*/ 22794 w 22794"/>
                <a:gd name="T5" fmla="*/ 21600 h 43200"/>
                <a:gd name="T6" fmla="*/ 1194 w 22794"/>
                <a:gd name="T7" fmla="*/ 43200 h 43200"/>
                <a:gd name="T8" fmla="*/ 0 w 22794"/>
                <a:gd name="T9" fmla="*/ 43166 h 43200"/>
                <a:gd name="T10" fmla="*/ 749 w 22794"/>
                <a:gd name="T11" fmla="*/ 4 h 43200"/>
                <a:gd name="T12" fmla="*/ 1194 w 22794"/>
                <a:gd name="T13" fmla="*/ 0 h 43200"/>
                <a:gd name="T14" fmla="*/ 22794 w 22794"/>
                <a:gd name="T15" fmla="*/ 21600 h 43200"/>
                <a:gd name="T16" fmla="*/ 1194 w 22794"/>
                <a:gd name="T17" fmla="*/ 43200 h 43200"/>
                <a:gd name="T18" fmla="*/ 0 w 22794"/>
                <a:gd name="T19" fmla="*/ 43166 h 43200"/>
                <a:gd name="T20" fmla="*/ 1194 w 22794"/>
                <a:gd name="T21" fmla="*/ 21600 h 43200"/>
                <a:gd name="T22" fmla="*/ 749 w 22794"/>
                <a:gd name="T23" fmla="*/ 4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94" h="43200" fill="none">
                  <a:moveTo>
                    <a:pt x="749" y="4"/>
                  </a:moveTo>
                  <a:cubicBezTo>
                    <a:pt x="897" y="1"/>
                    <a:pt x="1045" y="0"/>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a:moveTo>
                    <a:pt x="749" y="4"/>
                  </a:moveTo>
                  <a:cubicBezTo>
                    <a:pt x="897" y="1"/>
                    <a:pt x="1045" y="0"/>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76200" cap="flat" algn="ctr">
              <a:solidFill>
                <a:srgbClr val="33CAFF"/>
              </a:solidFill>
              <a:prstDash val="solid"/>
              <a:round/>
              <a:headEnd type="none" w="med" len="med"/>
              <a:tailEnd type="none" w="med" len="me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zh-CN" altLang="en-US">
                <a:solidFill>
                  <a:srgbClr val="000000"/>
                </a:solidFill>
                <a:latin typeface="Arial" panose="020B0604020202020204" pitchFamily="34" charset="0"/>
                <a:ea typeface="宋体"/>
                <a:cs typeface="Calibri" panose="020F0502020204030204" pitchFamily="34" charset="0"/>
              </a:endParaRPr>
            </a:p>
          </p:txBody>
        </p:sp>
      </p:grpSp>
      <p:pic>
        <p:nvPicPr>
          <p:cNvPr id="2517" name="Picture 84" descr="Picture1">
            <a:extLst>
              <a:ext uri="{FF2B5EF4-FFF2-40B4-BE49-F238E27FC236}">
                <a16:creationId xmlns:a16="http://schemas.microsoft.com/office/drawing/2014/main" id="{20BC6D97-711D-495A-9CF0-0CE4F97F4946}"/>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4150" y="3084514"/>
            <a:ext cx="825500" cy="377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18" name="Picture 85" descr="Picture1">
            <a:extLst>
              <a:ext uri="{FF2B5EF4-FFF2-40B4-BE49-F238E27FC236}">
                <a16:creationId xmlns:a16="http://schemas.microsoft.com/office/drawing/2014/main" id="{67032640-157B-4D59-820D-946A55F644E8}"/>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7188" y="5162551"/>
            <a:ext cx="825500" cy="377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19" name="Picture 86" descr="Picture1">
            <a:extLst>
              <a:ext uri="{FF2B5EF4-FFF2-40B4-BE49-F238E27FC236}">
                <a16:creationId xmlns:a16="http://schemas.microsoft.com/office/drawing/2014/main" id="{46901F36-5065-467C-B1A0-07E891160266}"/>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8925" y="3097214"/>
            <a:ext cx="825500" cy="377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20" name="Picture 87" descr="Picture1">
            <a:extLst>
              <a:ext uri="{FF2B5EF4-FFF2-40B4-BE49-F238E27FC236}">
                <a16:creationId xmlns:a16="http://schemas.microsoft.com/office/drawing/2014/main" id="{66631F6B-3CA1-4988-8DD5-AD6FE7F68BE7}"/>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1075" y="3087689"/>
            <a:ext cx="825500" cy="377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21" name="Text Box 67">
            <a:extLst>
              <a:ext uri="{FF2B5EF4-FFF2-40B4-BE49-F238E27FC236}">
                <a16:creationId xmlns:a16="http://schemas.microsoft.com/office/drawing/2014/main" id="{7215C4CB-99B4-4CF2-8B87-3FCEFC470899}"/>
              </a:ext>
            </a:extLst>
          </p:cNvPr>
          <p:cNvSpPr>
            <a:spLocks noChangeArrowheads="1"/>
          </p:cNvSpPr>
          <p:nvPr/>
        </p:nvSpPr>
        <p:spPr bwMode="auto">
          <a:xfrm>
            <a:off x="1616076" y="4651376"/>
            <a:ext cx="3421063" cy="1477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ts val="600"/>
              </a:spcBef>
              <a:spcAft>
                <a:spcPct val="0"/>
              </a:spcAft>
            </a:pPr>
            <a:r>
              <a:rPr lang="zh-CN" altLang="en-US">
                <a:solidFill>
                  <a:srgbClr val="000000"/>
                </a:solidFill>
                <a:latin typeface="楷体" panose="02010609060101010101" pitchFamily="49" charset="-122"/>
                <a:ea typeface="楷体" panose="02010609060101010101" pitchFamily="49" charset="-122"/>
                <a:cs typeface="Calibri" panose="020F0502020204030204" pitchFamily="34" charset="0"/>
              </a:rPr>
              <a:t>网站上线，点名时间将众筹模式引入中国。网站创立初期，无论是出版、影视、音乐、设计、科技，甚至公益、个人行为的项目都可以在点名时间发布。</a:t>
            </a:r>
          </a:p>
        </p:txBody>
      </p:sp>
      <p:sp>
        <p:nvSpPr>
          <p:cNvPr id="2522" name="Text Box 67">
            <a:extLst>
              <a:ext uri="{FF2B5EF4-FFF2-40B4-BE49-F238E27FC236}">
                <a16:creationId xmlns:a16="http://schemas.microsoft.com/office/drawing/2014/main" id="{9C800EB1-3128-4527-9A09-406308B7CE50}"/>
              </a:ext>
            </a:extLst>
          </p:cNvPr>
          <p:cNvSpPr>
            <a:spLocks noChangeArrowheads="1"/>
          </p:cNvSpPr>
          <p:nvPr/>
        </p:nvSpPr>
        <p:spPr bwMode="auto">
          <a:xfrm>
            <a:off x="3262313" y="1111251"/>
            <a:ext cx="3771900" cy="1477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ts val="600"/>
              </a:spcBef>
              <a:spcAft>
                <a:spcPct val="0"/>
              </a:spcAft>
            </a:pPr>
            <a:r>
              <a:rPr lang="zh-CN" altLang="en-US">
                <a:solidFill>
                  <a:srgbClr val="000000"/>
                </a:solidFill>
                <a:latin typeface="楷体" panose="02010609060101010101" pitchFamily="49" charset="-122"/>
                <a:ea typeface="楷体" panose="02010609060101010101" pitchFamily="49" charset="-122"/>
                <a:cs typeface="Calibri" panose="020F0502020204030204" pitchFamily="34" charset="0"/>
              </a:rPr>
              <a:t>积累半年的运营数据后发现，网站整体项目的支持率、转化率超过很多电商平台，项目筹集资金开始突破</a:t>
            </a:r>
            <a:r>
              <a:rPr lang="en-US" altLang="zh-CN">
                <a:solidFill>
                  <a:srgbClr val="000000"/>
                </a:solidFill>
                <a:latin typeface="楷体" panose="02010609060101010101" pitchFamily="49" charset="-122"/>
                <a:ea typeface="楷体" panose="02010609060101010101" pitchFamily="49" charset="-122"/>
                <a:cs typeface="Calibri" panose="020F0502020204030204" pitchFamily="34" charset="0"/>
              </a:rPr>
              <a:t>50</a:t>
            </a:r>
            <a:r>
              <a:rPr lang="zh-CN" altLang="en-US">
                <a:solidFill>
                  <a:srgbClr val="000000"/>
                </a:solidFill>
                <a:latin typeface="楷体" panose="02010609060101010101" pitchFamily="49" charset="-122"/>
                <a:ea typeface="楷体" panose="02010609060101010101" pitchFamily="49" charset="-122"/>
                <a:cs typeface="Calibri" panose="020F0502020204030204" pitchFamily="34" charset="0"/>
              </a:rPr>
              <a:t>万，点名时间开始引起业界的关注，众筹模式开始在中国萌芽。</a:t>
            </a:r>
          </a:p>
        </p:txBody>
      </p:sp>
      <p:sp>
        <p:nvSpPr>
          <p:cNvPr id="2523" name="Text Box 67">
            <a:extLst>
              <a:ext uri="{FF2B5EF4-FFF2-40B4-BE49-F238E27FC236}">
                <a16:creationId xmlns:a16="http://schemas.microsoft.com/office/drawing/2014/main" id="{7B08A1BA-E1AC-445B-A8D8-67656320028E}"/>
              </a:ext>
            </a:extLst>
          </p:cNvPr>
          <p:cNvSpPr>
            <a:spLocks noChangeArrowheads="1"/>
          </p:cNvSpPr>
          <p:nvPr/>
        </p:nvSpPr>
        <p:spPr bwMode="auto">
          <a:xfrm>
            <a:off x="5797551" y="4670425"/>
            <a:ext cx="2549525" cy="1200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ts val="600"/>
              </a:spcBef>
              <a:spcAft>
                <a:spcPct val="0"/>
              </a:spcAft>
            </a:pPr>
            <a:r>
              <a:rPr lang="en-US" altLang="zh-CN">
                <a:solidFill>
                  <a:srgbClr val="000000"/>
                </a:solidFill>
                <a:latin typeface="楷体" panose="02010609060101010101" pitchFamily="49" charset="-122"/>
                <a:ea typeface="楷体" panose="02010609060101010101" pitchFamily="49" charset="-122"/>
                <a:cs typeface="Calibri" panose="020F0502020204030204" pitchFamily="34" charset="0"/>
              </a:rPr>
              <a:t>2013</a:t>
            </a:r>
            <a:r>
              <a:rPr lang="zh-CN" altLang="en-US">
                <a:solidFill>
                  <a:srgbClr val="000000"/>
                </a:solidFill>
                <a:latin typeface="楷体" panose="02010609060101010101" pitchFamily="49" charset="-122"/>
                <a:ea typeface="楷体" panose="02010609060101010101" pitchFamily="49" charset="-122"/>
                <a:cs typeface="Calibri" panose="020F0502020204030204" pitchFamily="34" charset="0"/>
              </a:rPr>
              <a:t>年初正式将重心和方向放在智能硬件领域，</a:t>
            </a:r>
            <a:r>
              <a:rPr lang="en-US" altLang="zh-CN">
                <a:solidFill>
                  <a:srgbClr val="000000"/>
                </a:solidFill>
                <a:latin typeface="楷体" panose="02010609060101010101" pitchFamily="49" charset="-122"/>
                <a:ea typeface="楷体" panose="02010609060101010101" pitchFamily="49" charset="-122"/>
                <a:cs typeface="Calibri" panose="020F0502020204030204" pitchFamily="34" charset="0"/>
              </a:rPr>
              <a:t>2013</a:t>
            </a:r>
            <a:r>
              <a:rPr lang="zh-CN" altLang="en-US">
                <a:solidFill>
                  <a:srgbClr val="000000"/>
                </a:solidFill>
                <a:latin typeface="楷体" panose="02010609060101010101" pitchFamily="49" charset="-122"/>
                <a:ea typeface="楷体" panose="02010609060101010101" pitchFamily="49" charset="-122"/>
                <a:cs typeface="Calibri" panose="020F0502020204030204" pitchFamily="34" charset="0"/>
              </a:rPr>
              <a:t>年底开始不再接受非智能硬件类的项目。</a:t>
            </a:r>
          </a:p>
        </p:txBody>
      </p:sp>
      <p:sp>
        <p:nvSpPr>
          <p:cNvPr id="2524" name="矩形 90">
            <a:extLst>
              <a:ext uri="{FF2B5EF4-FFF2-40B4-BE49-F238E27FC236}">
                <a16:creationId xmlns:a16="http://schemas.microsoft.com/office/drawing/2014/main" id="{96D876B8-6CA5-4339-AA66-D308C8DF4B13}"/>
              </a:ext>
            </a:extLst>
          </p:cNvPr>
          <p:cNvSpPr>
            <a:spLocks noChangeArrowheads="1"/>
          </p:cNvSpPr>
          <p:nvPr/>
        </p:nvSpPr>
        <p:spPr bwMode="auto">
          <a:xfrm>
            <a:off x="3678239" y="6297613"/>
            <a:ext cx="700087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ts val="600"/>
              </a:spcBef>
              <a:spcAft>
                <a:spcPct val="0"/>
              </a:spcAft>
            </a:pPr>
            <a:r>
              <a:rPr lang="en-US" altLang="zh-CN">
                <a:solidFill>
                  <a:srgbClr val="000000"/>
                </a:solidFill>
                <a:latin typeface="宋体" panose="02010600030101010101" pitchFamily="2" charset="-122"/>
                <a:ea typeface="宋体"/>
                <a:cs typeface="Calibri" panose="020F0502020204030204" pitchFamily="34" charset="0"/>
              </a:rPr>
              <a:t>http://finance.jrj.com.cn/biz/2014/08/05155517746420.shtml</a:t>
            </a: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7" name="标题 1">
            <a:extLst>
              <a:ext uri="{FF2B5EF4-FFF2-40B4-BE49-F238E27FC236}">
                <a16:creationId xmlns:a16="http://schemas.microsoft.com/office/drawing/2014/main" id="{09A4584A-F8F5-49D3-A3A3-D1105092E824}"/>
              </a:ext>
            </a:extLst>
          </p:cNvPr>
          <p:cNvSpPr>
            <a:spLocks noGrp="1" noChangeArrowheads="1"/>
          </p:cNvSpPr>
          <p:nvPr>
            <p:ph type="title" idx="4294967295"/>
          </p:nvPr>
        </p:nvSpPr>
        <p:spPr>
          <a:xfrm>
            <a:off x="2057400" y="1"/>
            <a:ext cx="8229600" cy="696913"/>
          </a:xfrm>
          <a:ln/>
        </p:spPr>
        <p:txBody>
          <a:bodyPr/>
          <a:lstStyle/>
          <a:p>
            <a:pPr algn="l"/>
            <a:r>
              <a:rPr lang="zh-CN" altLang="ru-RU" sz="2800">
                <a:solidFill>
                  <a:srgbClr val="000000"/>
                </a:solidFill>
              </a:rPr>
              <a:t>众筹</a:t>
            </a:r>
            <a:r>
              <a:rPr lang="zh-CN" altLang="ru-RU" sz="2800">
                <a:solidFill>
                  <a:srgbClr val="000000"/>
                </a:solidFill>
                <a:latin typeface="宋体" panose="02010600030101010101" pitchFamily="2" charset="-122"/>
              </a:rPr>
              <a:t>国内外发展及案例</a:t>
            </a:r>
            <a:r>
              <a:rPr lang="en-US" altLang="zh-CN" sz="2800">
                <a:solidFill>
                  <a:srgbClr val="000000"/>
                </a:solidFill>
                <a:latin typeface="宋体" panose="02010600030101010101" pitchFamily="2" charset="-122"/>
              </a:rPr>
              <a:t>-</a:t>
            </a:r>
            <a:r>
              <a:rPr lang="zh-CN" altLang="ru-RU" sz="2800">
                <a:solidFill>
                  <a:srgbClr val="000000"/>
                </a:solidFill>
                <a:latin typeface="宋体" panose="02010600030101010101" pitchFamily="2" charset="-122"/>
              </a:rPr>
              <a:t>中国案例</a:t>
            </a:r>
            <a:endParaRPr lang="zh-CN" altLang="en-US" sz="2800">
              <a:solidFill>
                <a:srgbClr val="000000"/>
              </a:solidFill>
            </a:endParaRPr>
          </a:p>
        </p:txBody>
      </p:sp>
      <p:graphicFrame>
        <p:nvGraphicFramePr>
          <p:cNvPr id="2528" name="表格 3">
            <a:extLst>
              <a:ext uri="{FF2B5EF4-FFF2-40B4-BE49-F238E27FC236}">
                <a16:creationId xmlns:a16="http://schemas.microsoft.com/office/drawing/2014/main" id="{CD166FF4-BCA8-44C6-890D-6E78D9F2C62B}"/>
              </a:ext>
            </a:extLst>
          </p:cNvPr>
          <p:cNvGraphicFramePr>
            <a:graphicFrameLocks noGrp="1"/>
          </p:cNvGraphicFramePr>
          <p:nvPr/>
        </p:nvGraphicFramePr>
        <p:xfrm>
          <a:off x="3505200" y="655639"/>
          <a:ext cx="7162800" cy="6217920"/>
        </p:xfrm>
        <a:graphic>
          <a:graphicData uri="http://schemas.openxmlformats.org/drawingml/2006/table">
            <a:tbl>
              <a:tblPr/>
              <a:tblGrid>
                <a:gridCol w="742950">
                  <a:extLst>
                    <a:ext uri="{9D8B030D-6E8A-4147-A177-3AD203B41FA5}">
                      <a16:colId xmlns:a16="http://schemas.microsoft.com/office/drawing/2014/main" val="788733087"/>
                    </a:ext>
                  </a:extLst>
                </a:gridCol>
                <a:gridCol w="6419850">
                  <a:extLst>
                    <a:ext uri="{9D8B030D-6E8A-4147-A177-3AD203B41FA5}">
                      <a16:colId xmlns:a16="http://schemas.microsoft.com/office/drawing/2014/main" val="2780956415"/>
                    </a:ext>
                  </a:extLst>
                </a:gridCol>
              </a:tblGrid>
              <a:tr h="1828800">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项目</a:t>
                      </a:r>
                    </a:p>
                  </a:txBody>
                  <a:tcPr marT="60960" marB="60960" vert="eaVert" horzOverflow="overflow">
                    <a:lnL>
                      <a:noFill/>
                    </a:lnL>
                    <a:lnR>
                      <a:noFill/>
                    </a:lnR>
                    <a:lnT>
                      <a:noFill/>
                    </a:lnT>
                    <a:lnB>
                      <a:noFill/>
                    </a:lnB>
                    <a:lnTlToBr>
                      <a:noFill/>
                    </a:lnTlToBr>
                    <a:lnBlToTr>
                      <a:noFill/>
                    </a:lnBlToTr>
                    <a:noFill/>
                  </a:tcPr>
                </a:tc>
                <a:tc>
                  <a:txBody>
                    <a:bodyPr/>
                    <a:lstStyle>
                      <a:lvl1pPr marL="228600" indent="-2286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228600" marR="0" lvl="0" indent="-2286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艺术、漫画、舞蹈、设计、服装、电影、食品、游戏、音乐、摄影、出版、科技和戏剧</a:t>
                      </a:r>
                    </a:p>
                    <a:p>
                      <a:pPr marL="228600" marR="0" lvl="0" indent="-2286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一是科技类产品、一是艺术类产品</a:t>
                      </a:r>
                    </a:p>
                    <a:p>
                      <a:pPr marL="228600" marR="0" lvl="0" indent="-2286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科技类产品包括智能钱夹、智能唱录机、手机隔音口罩、种菜成长箱等等，项目发起者在项目成功后就能够将这些创意产品实现量产</a:t>
                      </a:r>
                      <a:r>
                        <a:rPr kumimoji="0" lang="en-US" altLang="zh-CN"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a:t>
                      </a:r>
                    </a:p>
                    <a:p>
                      <a:pPr marL="228600" marR="0" lvl="0" indent="-2286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艺术类产品则大多数是纪录片拍摄、唱片录制等等，平均网站每天可募集几万元资金</a:t>
                      </a:r>
                    </a:p>
                  </a:txBody>
                  <a:tcPr marT="60960" marB="6096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145128354"/>
                  </a:ext>
                </a:extLst>
              </a:tr>
              <a:tr h="2362200">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服务</a:t>
                      </a:r>
                    </a:p>
                  </a:txBody>
                  <a:tcPr marT="60960" marB="60960" vert="eaVert"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创业者可设置目标金额（ 最低￥</a:t>
                      </a:r>
                      <a:r>
                        <a:rPr kumimoji="0" lang="en-US" altLang="zh-CN"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1000</a:t>
                      </a:r>
                      <a:r>
                        <a:rPr kumimoji="0" lang="zh-CN" altLang="en-US"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，最高无上限）和时间（</a:t>
                      </a:r>
                      <a:r>
                        <a:rPr kumimoji="0" lang="en-US" altLang="zh-CN"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15-60</a:t>
                      </a:r>
                      <a:r>
                        <a:rPr kumimoji="0" lang="zh-CN" altLang="en-US"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天）给予支持者的回报</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支持者通过支付宝或财付通等第三方支付服务或是国内各大网络银行或信用卡来进行支付</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点名时间的项目审核分为第一阶段预热审核和第二阶段筹资审核</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创业者类型为年满</a:t>
                      </a:r>
                      <a:r>
                        <a:rPr kumimoji="0" lang="en-US" altLang="zh-CN"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18</a:t>
                      </a:r>
                      <a:r>
                        <a:rPr kumimoji="0" lang="zh-CN" altLang="en-US" sz="16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周岁并拥有能够在中国地区接收人民币汇款的银行卡或者支付宝、财付通账户的人</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点名时间不要求任何知识产权，产权归项目发起人所有。如果项目发起人担心构想可能会被抄袭，可以选择不公开敏感的信息或申请专利</a:t>
                      </a:r>
                    </a:p>
                  </a:txBody>
                  <a:tcPr marT="60960" marB="6096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3688841512"/>
                  </a:ext>
                </a:extLst>
              </a:tr>
              <a:tr h="1476375">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成果</a:t>
                      </a:r>
                    </a:p>
                  </a:txBody>
                  <a:tcPr marT="60960" marB="60960" vert="eaVert"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1" indent="0" algn="just"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点名时间是较早一批模仿kickstarter，也是国内</a:t>
                      </a:r>
                      <a:r>
                        <a:rPr kumimoji="0" lang="zh-CN" altLang="en-US" sz="11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非常</a:t>
                      </a:r>
                      <a:r>
                        <a:rPr kumimoji="0" lang="zh-CN" altLang="en-US"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知名的众募网站，上线不久便获得了来自台湾的50万美元的天使投资</a:t>
                      </a:r>
                      <a:r>
                        <a:rPr kumimoji="0" lang="zh-CN" altLang="en-US" sz="11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a:t>
                      </a:r>
                      <a:r>
                        <a:rPr kumimoji="0" lang="zh-CN" altLang="en-US"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点名时间2011年7月上线，据其公开数据，上线不到两年就已经接到了7000多个项目提案，有</a:t>
                      </a:r>
                      <a:r>
                        <a:rPr kumimoji="0" lang="en-US" altLang="zh-CN"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755</a:t>
                      </a:r>
                      <a:r>
                        <a:rPr kumimoji="0" lang="zh-CN" altLang="en-US"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个项目上线，项目成功率接近50%</a:t>
                      </a:r>
                      <a:r>
                        <a:rPr kumimoji="0" lang="en-US" altLang="zh-CN"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a:t>
                      </a:r>
                      <a:r>
                        <a:rPr kumimoji="0" lang="zh-CN" altLang="en-US"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平均筹资额</a:t>
                      </a:r>
                      <a:r>
                        <a:rPr kumimoji="0" lang="en-US" altLang="zh-CN"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13460</a:t>
                      </a:r>
                      <a:r>
                        <a:rPr kumimoji="0" lang="zh-CN" altLang="en-US"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元。截至2013年4月，点名时间是国内众筹单个项目的最高筹资金额50万人民币的保持者。</a:t>
                      </a:r>
                      <a:r>
                        <a:rPr kumimoji="0" lang="en-US" altLang="zh-CN"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2014</a:t>
                      </a:r>
                      <a:r>
                        <a:rPr kumimoji="0" lang="zh-CN" altLang="en-US"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年</a:t>
                      </a:r>
                      <a:r>
                        <a:rPr kumimoji="0" lang="en-US" altLang="zh-CN"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8</a:t>
                      </a:r>
                      <a:r>
                        <a:rPr kumimoji="0" lang="zh-CN" altLang="en-US"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月宣布放弃众筹业务，转为专攻智能硬件限时预售平台，</a:t>
                      </a:r>
                      <a:r>
                        <a:rPr kumimoji="0" lang="en-US" altLang="zh-CN"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2015</a:t>
                      </a:r>
                      <a:r>
                        <a:rPr kumimoji="0" lang="zh-CN" altLang="en-US"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年</a:t>
                      </a:r>
                      <a:r>
                        <a:rPr kumimoji="0" lang="en-US" altLang="zh-CN"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9</a:t>
                      </a:r>
                      <a:r>
                        <a:rPr kumimoji="0" lang="zh-CN" altLang="en-US" sz="16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月宣布重返众筹。</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724180464"/>
                  </a:ext>
                </a:extLst>
              </a:tr>
            </a:tbl>
          </a:graphicData>
        </a:graphic>
      </p:graphicFrame>
      <p:sp>
        <p:nvSpPr>
          <p:cNvPr id="2535" name="TextBox 4">
            <a:extLst>
              <a:ext uri="{FF2B5EF4-FFF2-40B4-BE49-F238E27FC236}">
                <a16:creationId xmlns:a16="http://schemas.microsoft.com/office/drawing/2014/main" id="{F70AABD8-18FB-4691-80E7-78F00DCD0F86}"/>
              </a:ext>
            </a:extLst>
          </p:cNvPr>
          <p:cNvSpPr>
            <a:spLocks noChangeArrowheads="1"/>
          </p:cNvSpPr>
          <p:nvPr/>
        </p:nvSpPr>
        <p:spPr bwMode="auto">
          <a:xfrm>
            <a:off x="1524000" y="1828800"/>
            <a:ext cx="1981200" cy="400050"/>
          </a:xfrm>
          <a:prstGeom prst="rect">
            <a:avLst/>
          </a:prstGeom>
          <a:gradFill rotWithShape="1">
            <a:gsLst>
              <a:gs pos="0">
                <a:srgbClr val="C6E6FF"/>
              </a:gs>
              <a:gs pos="34999">
                <a:srgbClr val="D6EDFF"/>
              </a:gs>
              <a:gs pos="100000">
                <a:srgbClr val="EDF7FF"/>
              </a:gs>
            </a:gsLst>
            <a:lin ang="16200000"/>
          </a:gradFill>
          <a:ln w="9525" cap="flat" algn="ctr">
            <a:solidFill>
              <a:srgbClr val="B2CDEE"/>
            </a:solidFill>
            <a:prstDash val="solid"/>
            <a:round/>
            <a:headEnd type="none" w="med" len="med"/>
            <a:tailEnd type="none" w="med" len="med"/>
          </a:ln>
        </p:spPr>
        <p:txBody>
          <a:bodyPr/>
          <a:lstStyle/>
          <a:p>
            <a:pPr algn="ctr" eaLnBrk="0" fontAlgn="base">
              <a:spcBef>
                <a:spcPct val="0"/>
              </a:spcBef>
              <a:spcAft>
                <a:spcPct val="0"/>
              </a:spcAft>
              <a:buSzPct val="100000"/>
            </a:pPr>
            <a:r>
              <a:rPr lang="zh-CN" altLang="en-US"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点名时间</a:t>
            </a:r>
          </a:p>
        </p:txBody>
      </p:sp>
      <p:pic>
        <p:nvPicPr>
          <p:cNvPr id="2536" name="图片 5">
            <a:extLst>
              <a:ext uri="{FF2B5EF4-FFF2-40B4-BE49-F238E27FC236}">
                <a16:creationId xmlns:a16="http://schemas.microsoft.com/office/drawing/2014/main" id="{EF5C0EC2-2D3A-4EB3-A9C3-28308438C0E6}"/>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286000"/>
            <a:ext cx="2051050"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 name="标题 1">
            <a:extLst>
              <a:ext uri="{FF2B5EF4-FFF2-40B4-BE49-F238E27FC236}">
                <a16:creationId xmlns:a16="http://schemas.microsoft.com/office/drawing/2014/main" id="{845C2148-A41A-40A8-9139-F3286F97DD9B}"/>
              </a:ext>
            </a:extLst>
          </p:cNvPr>
          <p:cNvSpPr>
            <a:spLocks noGrp="1" noChangeArrowheads="1"/>
          </p:cNvSpPr>
          <p:nvPr>
            <p:ph type="title" idx="4294967295"/>
          </p:nvPr>
        </p:nvSpPr>
        <p:spPr>
          <a:xfrm>
            <a:off x="2228850" y="165101"/>
            <a:ext cx="8229600" cy="696913"/>
          </a:xfrm>
          <a:ln/>
        </p:spPr>
        <p:txBody>
          <a:bodyPr/>
          <a:lstStyle/>
          <a:p>
            <a:r>
              <a:rPr lang="zh-CN" altLang="ru-RU" sz="2800">
                <a:solidFill>
                  <a:srgbClr val="000000"/>
                </a:solidFill>
              </a:rPr>
              <a:t>众筹</a:t>
            </a:r>
            <a:r>
              <a:rPr lang="zh-CN" altLang="ru-RU" sz="2800">
                <a:solidFill>
                  <a:srgbClr val="000000"/>
                </a:solidFill>
                <a:latin typeface="宋体" panose="02010600030101010101" pitchFamily="2" charset="-122"/>
              </a:rPr>
              <a:t>国内外发展及案例</a:t>
            </a:r>
            <a:r>
              <a:rPr lang="en-US" altLang="zh-CN" sz="2800">
                <a:solidFill>
                  <a:srgbClr val="000000"/>
                </a:solidFill>
                <a:latin typeface="宋体" panose="02010600030101010101" pitchFamily="2" charset="-122"/>
              </a:rPr>
              <a:t>-</a:t>
            </a:r>
            <a:r>
              <a:rPr lang="zh-CN" altLang="ru-RU" sz="2800">
                <a:solidFill>
                  <a:srgbClr val="000000"/>
                </a:solidFill>
                <a:latin typeface="宋体" panose="02010600030101010101" pitchFamily="2" charset="-122"/>
              </a:rPr>
              <a:t>中国案例</a:t>
            </a:r>
            <a:endParaRPr lang="zh-CN" altLang="en-US" sz="2800">
              <a:solidFill>
                <a:srgbClr val="000000"/>
              </a:solidFill>
            </a:endParaRPr>
          </a:p>
        </p:txBody>
      </p:sp>
      <p:graphicFrame>
        <p:nvGraphicFramePr>
          <p:cNvPr id="2540" name="表格 2">
            <a:extLst>
              <a:ext uri="{FF2B5EF4-FFF2-40B4-BE49-F238E27FC236}">
                <a16:creationId xmlns:a16="http://schemas.microsoft.com/office/drawing/2014/main" id="{6AD2E7D6-80DB-4CBE-915C-DF336614AEA6}"/>
              </a:ext>
            </a:extLst>
          </p:cNvPr>
          <p:cNvGraphicFramePr>
            <a:graphicFrameLocks noGrp="1"/>
          </p:cNvGraphicFramePr>
          <p:nvPr>
            <p:extLst>
              <p:ext uri="{D42A27DB-BD31-4B8C-83A1-F6EECF244321}">
                <p14:modId xmlns:p14="http://schemas.microsoft.com/office/powerpoint/2010/main" val="3345230769"/>
              </p:ext>
            </p:extLst>
          </p:nvPr>
        </p:nvGraphicFramePr>
        <p:xfrm>
          <a:off x="4191000" y="862014"/>
          <a:ext cx="6477000" cy="6012498"/>
        </p:xfrm>
        <a:graphic>
          <a:graphicData uri="http://schemas.openxmlformats.org/drawingml/2006/table">
            <a:tbl>
              <a:tblPr/>
              <a:tblGrid>
                <a:gridCol w="682625">
                  <a:extLst>
                    <a:ext uri="{9D8B030D-6E8A-4147-A177-3AD203B41FA5}">
                      <a16:colId xmlns:a16="http://schemas.microsoft.com/office/drawing/2014/main" val="2220731684"/>
                    </a:ext>
                  </a:extLst>
                </a:gridCol>
                <a:gridCol w="5794375">
                  <a:extLst>
                    <a:ext uri="{9D8B030D-6E8A-4147-A177-3AD203B41FA5}">
                      <a16:colId xmlns:a16="http://schemas.microsoft.com/office/drawing/2014/main" val="4065850198"/>
                    </a:ext>
                  </a:extLst>
                </a:gridCol>
              </a:tblGrid>
              <a:tr h="84613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时间</a:t>
                      </a:r>
                    </a:p>
                  </a:txBody>
                  <a:tcPr marT="60960" marB="60960" vert="eaVert"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2013</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年</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月成立</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3510177095"/>
                  </a:ext>
                </a:extLst>
              </a:tr>
              <a:tr h="144303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项目</a:t>
                      </a:r>
                    </a:p>
                  </a:txBody>
                  <a:tcPr marT="60960" marB="60960" vert="eaVert" anchor="ctr" horzOverflow="overflow">
                    <a:lnL>
                      <a:noFill/>
                    </a:lnL>
                    <a:lnR>
                      <a:noFill/>
                    </a:lnR>
                    <a:lnT>
                      <a:noFill/>
                    </a:lnT>
                    <a:lnB>
                      <a:noFill/>
                    </a:lnB>
                    <a:lnTlToBr>
                      <a:noFill/>
                    </a:lnTlToBr>
                    <a:lnBlToTr>
                      <a:noFill/>
                    </a:lnBlToTr>
                    <a:noFill/>
                  </a:tcPr>
                </a:tc>
                <a:tc>
                  <a:txBody>
                    <a:bodyPr/>
                    <a:lstStyle>
                      <a:lvl1pPr marL="228600" indent="-2286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228600" marR="0" lvl="0" indent="-2286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7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网信金融集团旗下的众筹模式网站，为项目发起者提供募资、投资、孵化、运营一站式综合众筹服务</a:t>
                      </a:r>
                    </a:p>
                    <a:p>
                      <a:pPr marL="228600" marR="0" lvl="0" indent="-2286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7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上线众筹网、众筹制造、开放平台、众筹国际、金融众筹五大板块，股权众筹即将上线</a:t>
                      </a:r>
                    </a:p>
                    <a:p>
                      <a:pPr marL="228600" marR="0" lvl="0" indent="-2286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7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项目类别有科技、设计、活动、影视、出版、资讯、足球</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865582870"/>
                  </a:ext>
                </a:extLst>
              </a:tr>
              <a:tr h="914400">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成果</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7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众筹网联合长安保险推出的“爱情保险”项目创出了国内融资额最高众筹记录，筹资额超过</a:t>
                      </a:r>
                      <a:r>
                        <a:rPr kumimoji="0" lang="en-US" altLang="zh-CN" sz="17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600</a:t>
                      </a:r>
                      <a:r>
                        <a:rPr kumimoji="0" lang="zh-CN" altLang="en-US" sz="17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万元</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7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“快男电影”项目近</a:t>
                      </a:r>
                      <a:r>
                        <a:rPr kumimoji="0" lang="en-US" altLang="zh-CN" sz="17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4</a:t>
                      </a:r>
                      <a:r>
                        <a:rPr kumimoji="0" lang="zh-CN" altLang="en-US" sz="17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万人参与，创出投资人最多的记录</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3885252830"/>
                  </a:ext>
                </a:extLst>
              </a:tr>
              <a:tr h="914400">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服务</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7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项目需求分析 、项目包装、营销推广策划执行、资金对接、商业计划书撰写、创业经营辅导、创业圈人脉积累、财务风险管控、经营人才招聘与培养</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861576414"/>
                  </a:ext>
                </a:extLst>
              </a:tr>
              <a:tr h="1177925">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模式</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 </a:t>
                      </a:r>
                      <a:r>
                        <a:rPr kumimoji="0" lang="zh-CN" altLang="en-US" sz="17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筹款项目成功后，项目发起者将会给予支持者对等的回报。回报方式可能是实物，也可能是服务</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7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筹资项目必须在发起者预设的时间内达到或超过目标金额才算成功，没有达到目标的项目，支持款项将全额退回给所有支持者</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15169177"/>
                  </a:ext>
                </a:extLst>
              </a:tr>
            </a:tbl>
          </a:graphicData>
        </a:graphic>
      </p:graphicFrame>
      <p:pic>
        <p:nvPicPr>
          <p:cNvPr id="2551" name="Picture 2">
            <a:extLst>
              <a:ext uri="{FF2B5EF4-FFF2-40B4-BE49-F238E27FC236}">
                <a16:creationId xmlns:a16="http://schemas.microsoft.com/office/drawing/2014/main" id="{942F139D-AF88-42A8-B373-1694F91418F3}"/>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76" y="2686050"/>
            <a:ext cx="2219325" cy="2279650"/>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sp>
        <p:nvSpPr>
          <p:cNvPr id="2552" name="TextBox 4">
            <a:extLst>
              <a:ext uri="{FF2B5EF4-FFF2-40B4-BE49-F238E27FC236}">
                <a16:creationId xmlns:a16="http://schemas.microsoft.com/office/drawing/2014/main" id="{78F6506E-6B50-4E2E-8819-100D9AC7F19E}"/>
              </a:ext>
            </a:extLst>
          </p:cNvPr>
          <p:cNvSpPr>
            <a:spLocks noChangeArrowheads="1"/>
          </p:cNvSpPr>
          <p:nvPr/>
        </p:nvSpPr>
        <p:spPr bwMode="auto">
          <a:xfrm>
            <a:off x="1524000" y="2057400"/>
            <a:ext cx="2286000" cy="400050"/>
          </a:xfrm>
          <a:prstGeom prst="rect">
            <a:avLst/>
          </a:prstGeom>
          <a:gradFill rotWithShape="1">
            <a:gsLst>
              <a:gs pos="0">
                <a:srgbClr val="C6E6FF"/>
              </a:gs>
              <a:gs pos="34999">
                <a:srgbClr val="D6EDFF"/>
              </a:gs>
              <a:gs pos="100000">
                <a:srgbClr val="EDF7FF"/>
              </a:gs>
            </a:gsLst>
            <a:lin ang="16200000"/>
          </a:gradFill>
          <a:ln w="9525" cap="flat" algn="ctr">
            <a:solidFill>
              <a:srgbClr val="B2CDEE"/>
            </a:solidFill>
            <a:prstDash val="solid"/>
            <a:round/>
            <a:headEnd type="none" w="med" len="med"/>
            <a:tailEnd type="none" w="med" len="med"/>
          </a:ln>
        </p:spPr>
        <p:txBody>
          <a:bodyPr/>
          <a:lstStyle/>
          <a:p>
            <a:pPr algn="ctr" eaLnBrk="0" fontAlgn="base">
              <a:spcBef>
                <a:spcPct val="0"/>
              </a:spcBef>
              <a:spcAft>
                <a:spcPct val="0"/>
              </a:spcAft>
              <a:buSzPct val="100000"/>
            </a:pPr>
            <a:r>
              <a:rPr lang="zh-CN" altLang="en-US"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众筹网</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5" name="标题 1">
            <a:extLst>
              <a:ext uri="{FF2B5EF4-FFF2-40B4-BE49-F238E27FC236}">
                <a16:creationId xmlns:a16="http://schemas.microsoft.com/office/drawing/2014/main" id="{37508324-DD57-40E6-B81C-47B0551900E1}"/>
              </a:ext>
            </a:extLst>
          </p:cNvPr>
          <p:cNvSpPr>
            <a:spLocks noGrp="1" noChangeArrowheads="1"/>
          </p:cNvSpPr>
          <p:nvPr>
            <p:ph type="title" idx="4294967295"/>
          </p:nvPr>
        </p:nvSpPr>
        <p:spPr>
          <a:xfrm>
            <a:off x="1981200" y="609601"/>
            <a:ext cx="8013700" cy="638175"/>
          </a:xfrm>
          <a:ln/>
        </p:spPr>
        <p:txBody>
          <a:bodyPr/>
          <a:lstStyle/>
          <a:p>
            <a:r>
              <a:rPr lang="zh-CN" altLang="en-US">
                <a:solidFill>
                  <a:schemeClr val="tx1"/>
                </a:solidFill>
                <a:latin typeface="楷体" panose="02010609060101010101" pitchFamily="49" charset="-122"/>
                <a:ea typeface="楷体" panose="02010609060101010101" pitchFamily="49" charset="-122"/>
              </a:rPr>
              <a:t>众筹成功案例（补充）</a:t>
            </a:r>
            <a:endParaRPr lang="zh-CN" altLang="en-US">
              <a:latin typeface="楷体" panose="02010609060101010101" pitchFamily="49" charset="-122"/>
              <a:ea typeface="楷体" panose="02010609060101010101" pitchFamily="49" charset="-122"/>
            </a:endParaRPr>
          </a:p>
        </p:txBody>
      </p:sp>
      <p:sp>
        <p:nvSpPr>
          <p:cNvPr id="2556" name="内容占位符 2">
            <a:extLst>
              <a:ext uri="{FF2B5EF4-FFF2-40B4-BE49-F238E27FC236}">
                <a16:creationId xmlns:a16="http://schemas.microsoft.com/office/drawing/2014/main" id="{AD4928F6-4561-4979-BF7E-511BA97E1B7D}"/>
              </a:ext>
            </a:extLst>
          </p:cNvPr>
          <p:cNvSpPr>
            <a:spLocks noGrp="1" noChangeArrowheads="1"/>
          </p:cNvSpPr>
          <p:nvPr>
            <p:ph idx="4294967295"/>
          </p:nvPr>
        </p:nvSpPr>
        <p:spPr>
          <a:xfrm>
            <a:off x="1752600" y="1643063"/>
            <a:ext cx="8610600" cy="4572000"/>
          </a:xfrm>
          <a:ln/>
        </p:spPr>
        <p:txBody>
          <a:bodyPr/>
          <a:lstStyle/>
          <a:p>
            <a:pPr algn="just"/>
            <a:r>
              <a:rPr lang="zh-CN" altLang="en-US" sz="2300" dirty="0">
                <a:latin typeface="楷体" panose="02010609060101010101" pitchFamily="49" charset="-122"/>
                <a:ea typeface="楷体" panose="02010609060101010101" pitchFamily="49" charset="-122"/>
              </a:rPr>
              <a:t>长安责任保险携手众筹网推出一款爱情保险，筹集了600余万元。这款产品的“对赌规则”设置比较明确简单，更强调人们在时间的考验下对婚姻和爱情的坚持。该产品是一款意外险的附加险种，每份520元，5年后投保人凭与投保时指定对象的结婚证，可以领取每份999元的婚姻津贴，并且5年内都有一定的意外险保障。凡18-36周岁的未婚、已婚爱侣均可购买，每人限购5份。</a:t>
            </a:r>
            <a:endParaRPr lang="en-US" altLang="zh-CN" sz="2300" dirty="0">
              <a:latin typeface="楷体" panose="02010609060101010101" pitchFamily="49" charset="-122"/>
              <a:ea typeface="楷体" panose="02010609060101010101" pitchFamily="49" charset="-122"/>
            </a:endParaRPr>
          </a:p>
          <a:p>
            <a:pPr algn="just"/>
            <a:r>
              <a:rPr lang="zh-CN" altLang="en-US" sz="2300" dirty="0">
                <a:latin typeface="楷体" panose="02010609060101010101" pitchFamily="49" charset="-122"/>
                <a:ea typeface="楷体" panose="02010609060101010101" pitchFamily="49" charset="-122"/>
              </a:rPr>
              <a:t>2013快乐男声主题电影,65天, 成功筹资500万, ,涉及2万9千人,平均每人170块, 回报是电影票及首映礼入场券。40元一张电影票,60元电影票及首映礼入场券一张。</a:t>
            </a:r>
            <a:endParaRPr lang="en-US" altLang="zh-CN" sz="2300" dirty="0">
              <a:latin typeface="楷体" panose="02010609060101010101" pitchFamily="49" charset="-122"/>
              <a:ea typeface="楷体" panose="02010609060101010101" pitchFamily="49" charset="-122"/>
            </a:endParaRPr>
          </a:p>
          <a:p>
            <a:pPr algn="just"/>
            <a:r>
              <a:rPr lang="zh-CN" altLang="en-US" sz="2300" dirty="0">
                <a:latin typeface="楷体" panose="02010609060101010101" pitchFamily="49" charset="-122"/>
                <a:ea typeface="楷体" panose="02010609060101010101" pitchFamily="49" charset="-122"/>
              </a:rPr>
              <a:t>国产动画电影《大鱼·海棠》和《十万个冷笑话》剧场版通过点名时间筹集到了超过120万元的资金用于动画的制作。</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9" name="标题 1">
            <a:extLst>
              <a:ext uri="{FF2B5EF4-FFF2-40B4-BE49-F238E27FC236}">
                <a16:creationId xmlns:a16="http://schemas.microsoft.com/office/drawing/2014/main" id="{B1848EF2-F912-4169-9FE7-C6C76664BB1F}"/>
              </a:ext>
            </a:extLst>
          </p:cNvPr>
          <p:cNvSpPr>
            <a:spLocks noGrp="1" noChangeArrowheads="1"/>
          </p:cNvSpPr>
          <p:nvPr>
            <p:ph type="title" idx="4294967295"/>
          </p:nvPr>
        </p:nvSpPr>
        <p:spPr>
          <a:xfrm>
            <a:off x="2590800" y="609601"/>
            <a:ext cx="6648450" cy="696913"/>
          </a:xfrm>
          <a:ln/>
        </p:spPr>
        <p:txBody>
          <a:bodyPr/>
          <a:lstStyle/>
          <a:p>
            <a:r>
              <a:rPr lang="zh-CN" altLang="ru-RU" sz="2800">
                <a:solidFill>
                  <a:srgbClr val="000000"/>
                </a:solidFill>
              </a:rPr>
              <a:t>众筹</a:t>
            </a:r>
            <a:r>
              <a:rPr lang="zh-CN" altLang="ru-RU" sz="2800">
                <a:solidFill>
                  <a:srgbClr val="000000"/>
                </a:solidFill>
                <a:latin typeface="宋体" panose="02010600030101010101" pitchFamily="2" charset="-122"/>
              </a:rPr>
              <a:t>国内外发展及案例</a:t>
            </a:r>
            <a:r>
              <a:rPr lang="en-US" altLang="zh-CN" sz="2800">
                <a:solidFill>
                  <a:srgbClr val="000000"/>
                </a:solidFill>
                <a:latin typeface="宋体" panose="02010600030101010101" pitchFamily="2" charset="-122"/>
              </a:rPr>
              <a:t>-</a:t>
            </a:r>
            <a:r>
              <a:rPr lang="zh-CN" altLang="ru-RU" sz="2800">
                <a:solidFill>
                  <a:srgbClr val="000000"/>
                </a:solidFill>
                <a:latin typeface="宋体" panose="02010600030101010101" pitchFamily="2" charset="-122"/>
              </a:rPr>
              <a:t>中国案例</a:t>
            </a:r>
            <a:endParaRPr lang="zh-CN" altLang="en-US" sz="2800">
              <a:solidFill>
                <a:srgbClr val="000000"/>
              </a:solidFill>
            </a:endParaRPr>
          </a:p>
        </p:txBody>
      </p:sp>
      <p:graphicFrame>
        <p:nvGraphicFramePr>
          <p:cNvPr id="2560" name="表格 2">
            <a:extLst>
              <a:ext uri="{FF2B5EF4-FFF2-40B4-BE49-F238E27FC236}">
                <a16:creationId xmlns:a16="http://schemas.microsoft.com/office/drawing/2014/main" id="{970E41EB-C976-4A73-AAF8-D0CDE25C396D}"/>
              </a:ext>
            </a:extLst>
          </p:cNvPr>
          <p:cNvGraphicFramePr>
            <a:graphicFrameLocks noGrp="1"/>
          </p:cNvGraphicFramePr>
          <p:nvPr/>
        </p:nvGraphicFramePr>
        <p:xfrm>
          <a:off x="5562600" y="1524000"/>
          <a:ext cx="4813300" cy="5131118"/>
        </p:xfrm>
        <a:graphic>
          <a:graphicData uri="http://schemas.openxmlformats.org/drawingml/2006/table">
            <a:tbl>
              <a:tblPr/>
              <a:tblGrid>
                <a:gridCol w="493713">
                  <a:extLst>
                    <a:ext uri="{9D8B030D-6E8A-4147-A177-3AD203B41FA5}">
                      <a16:colId xmlns:a16="http://schemas.microsoft.com/office/drawing/2014/main" val="2964791328"/>
                    </a:ext>
                  </a:extLst>
                </a:gridCol>
                <a:gridCol w="4319587">
                  <a:extLst>
                    <a:ext uri="{9D8B030D-6E8A-4147-A177-3AD203B41FA5}">
                      <a16:colId xmlns:a16="http://schemas.microsoft.com/office/drawing/2014/main" val="3867503619"/>
                    </a:ext>
                  </a:extLst>
                </a:gridCol>
              </a:tblGrid>
              <a:tr h="690563">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时间</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台湾</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4251768211"/>
                  </a:ext>
                </a:extLst>
              </a:tr>
              <a:tr h="83343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项目</a:t>
                      </a:r>
                    </a:p>
                  </a:txBody>
                  <a:tcPr marT="60960" marB="60960" anchor="ctr" horzOverflow="overflow">
                    <a:lnL>
                      <a:noFill/>
                    </a:lnL>
                    <a:lnR>
                      <a:noFill/>
                    </a:lnR>
                    <a:lnT>
                      <a:noFill/>
                    </a:lnT>
                    <a:lnB>
                      <a:noFill/>
                    </a:lnB>
                    <a:lnTlToBr>
                      <a:noFill/>
                    </a:lnTlToBr>
                    <a:lnBlToTr>
                      <a:noFill/>
                    </a:lnBlToTr>
                    <a:noFill/>
                  </a:tcPr>
                </a:tc>
                <a:tc>
                  <a:txBody>
                    <a:bodyPr/>
                    <a:lstStyle>
                      <a:lvl1pPr marL="228600" indent="-2286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228600" marR="0" lvl="0" indent="-228600" algn="l" defTabSz="914400" rtl="0" eaLnBrk="1" fontAlgn="base" latinLnBrk="0" hangingPunct="1">
                        <a:lnSpc>
                          <a:spcPct val="100000"/>
                        </a:lnSpc>
                        <a:spcBef>
                          <a:spcPct val="0"/>
                        </a:spcBef>
                        <a:spcAft>
                          <a:spcPct val="0"/>
                        </a:spcAft>
                        <a:buClrTx/>
                        <a:buSzTx/>
                        <a:buFont typeface="宋体" panose="02010600030101010101" pitchFamily="2" charset="-122"/>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面向大众的创意募资服务网站</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408014698"/>
                  </a:ext>
                </a:extLst>
              </a:tr>
              <a:tr h="296703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模式</a:t>
                      </a:r>
                    </a:p>
                  </a:txBody>
                  <a:tcPr marT="60960" marB="60960"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just"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网站使用</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facebook</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账号登录，内嵌的是</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YouTube</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的视频介绍，采用 </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Paypal</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支付，以美金计量投资金额</a:t>
                      </a:r>
                    </a:p>
                    <a:p>
                      <a:pPr marL="342900" marR="0" lvl="0" indent="-342900" algn="just"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如果募集资金成功，网站将扣除</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5%</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的平台管理费和</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Paypal</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的</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3.9%+10</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元的费用，募资者大约可以获得九成的资金</a:t>
                      </a:r>
                    </a:p>
                    <a:p>
                      <a:pPr marL="342900" marR="0" lvl="0" indent="-342900" algn="just"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与内地的此类平台相比，</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StartBoss</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更多的面向台湾以及国际用户</a:t>
                      </a:r>
                    </a:p>
                    <a:p>
                      <a:pPr marL="342900" marR="0" lvl="0" indent="-342900" algn="just"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此平台上进行募资的项目金额一般都比较高，多为几千几万美金甚至几十万美金</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560315695"/>
                  </a:ext>
                </a:extLst>
              </a:tr>
            </a:tbl>
          </a:graphicData>
        </a:graphic>
      </p:graphicFrame>
      <p:pic>
        <p:nvPicPr>
          <p:cNvPr id="2567" name="图片 4" descr="台湾startboss.jpg">
            <a:extLst>
              <a:ext uri="{FF2B5EF4-FFF2-40B4-BE49-F238E27FC236}">
                <a16:creationId xmlns:a16="http://schemas.microsoft.com/office/drawing/2014/main" id="{F700ACAB-74BD-4353-8456-AE62462B8021}"/>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381250"/>
            <a:ext cx="3848100" cy="2762250"/>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sp>
        <p:nvSpPr>
          <p:cNvPr id="2568" name="TextBox 5">
            <a:extLst>
              <a:ext uri="{FF2B5EF4-FFF2-40B4-BE49-F238E27FC236}">
                <a16:creationId xmlns:a16="http://schemas.microsoft.com/office/drawing/2014/main" id="{B52AD8D3-67D5-4D3B-A0B1-453A1921EE4A}"/>
              </a:ext>
            </a:extLst>
          </p:cNvPr>
          <p:cNvSpPr>
            <a:spLocks noChangeArrowheads="1"/>
          </p:cNvSpPr>
          <p:nvPr/>
        </p:nvSpPr>
        <p:spPr bwMode="auto">
          <a:xfrm>
            <a:off x="2300288" y="1778000"/>
            <a:ext cx="2500312" cy="400050"/>
          </a:xfrm>
          <a:prstGeom prst="rect">
            <a:avLst/>
          </a:prstGeom>
          <a:gradFill rotWithShape="1">
            <a:gsLst>
              <a:gs pos="0">
                <a:srgbClr val="C6E6FF"/>
              </a:gs>
              <a:gs pos="34999">
                <a:srgbClr val="D6EDFF"/>
              </a:gs>
              <a:gs pos="100000">
                <a:srgbClr val="EDF7FF"/>
              </a:gs>
            </a:gsLst>
            <a:lin ang="16200000"/>
          </a:gradFill>
          <a:ln w="9525" cap="flat" algn="ctr">
            <a:solidFill>
              <a:srgbClr val="B2CDEE"/>
            </a:solidFill>
            <a:prstDash val="solid"/>
            <a:round/>
            <a:headEnd type="none" w="med" len="med"/>
            <a:tailEnd type="none" w="med" len="med"/>
          </a:ln>
        </p:spPr>
        <p:txBody>
          <a:bodyPr/>
          <a:lstStyle/>
          <a:p>
            <a:pPr algn="ctr" eaLnBrk="0" fontAlgn="base">
              <a:spcBef>
                <a:spcPct val="0"/>
              </a:spcBef>
              <a:spcAft>
                <a:spcPct val="0"/>
              </a:spcAft>
              <a:buSzPct val="100000"/>
            </a:pPr>
            <a:r>
              <a:rPr lang="zh-CN" altLang="en-US"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台湾</a:t>
            </a:r>
            <a:r>
              <a:rPr lang="en-US" altLang="zh-CN"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Startboss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71" name="图片 5" descr="淘梦网.jpg">
            <a:extLst>
              <a:ext uri="{FF2B5EF4-FFF2-40B4-BE49-F238E27FC236}">
                <a16:creationId xmlns:a16="http://schemas.microsoft.com/office/drawing/2014/main" id="{945E9EC8-9F63-4795-9F7F-BC8E0FA79C9A}"/>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1" y="2743200"/>
            <a:ext cx="3971925" cy="2476500"/>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sp>
        <p:nvSpPr>
          <p:cNvPr id="2572" name="标题 1">
            <a:extLst>
              <a:ext uri="{FF2B5EF4-FFF2-40B4-BE49-F238E27FC236}">
                <a16:creationId xmlns:a16="http://schemas.microsoft.com/office/drawing/2014/main" id="{9BFCD8B8-A58F-4CB3-B206-3782E586A07F}"/>
              </a:ext>
            </a:extLst>
          </p:cNvPr>
          <p:cNvSpPr>
            <a:spLocks noGrp="1" noChangeArrowheads="1"/>
          </p:cNvSpPr>
          <p:nvPr>
            <p:ph type="title" idx="4294967295"/>
          </p:nvPr>
        </p:nvSpPr>
        <p:spPr>
          <a:xfrm>
            <a:off x="2438400" y="685801"/>
            <a:ext cx="8229600" cy="696913"/>
          </a:xfrm>
          <a:ln/>
        </p:spPr>
        <p:txBody>
          <a:bodyPr/>
          <a:lstStyle/>
          <a:p>
            <a:r>
              <a:rPr lang="zh-CN" altLang="ru-RU" sz="2800">
                <a:solidFill>
                  <a:srgbClr val="000000"/>
                </a:solidFill>
              </a:rPr>
              <a:t>众筹</a:t>
            </a:r>
            <a:r>
              <a:rPr lang="zh-CN" altLang="ru-RU" sz="2800">
                <a:solidFill>
                  <a:srgbClr val="000000"/>
                </a:solidFill>
                <a:latin typeface="宋体" panose="02010600030101010101" pitchFamily="2" charset="-122"/>
              </a:rPr>
              <a:t>国内外发展及案例</a:t>
            </a:r>
            <a:r>
              <a:rPr lang="en-US" altLang="zh-CN" sz="2800">
                <a:solidFill>
                  <a:srgbClr val="000000"/>
                </a:solidFill>
                <a:latin typeface="宋体" panose="02010600030101010101" pitchFamily="2" charset="-122"/>
              </a:rPr>
              <a:t>-</a:t>
            </a:r>
            <a:r>
              <a:rPr lang="zh-CN" altLang="ru-RU" sz="2800">
                <a:solidFill>
                  <a:srgbClr val="000000"/>
                </a:solidFill>
                <a:latin typeface="宋体" panose="02010600030101010101" pitchFamily="2" charset="-122"/>
              </a:rPr>
              <a:t>中国案例</a:t>
            </a:r>
            <a:endParaRPr lang="zh-CN" altLang="en-US" sz="2800">
              <a:solidFill>
                <a:srgbClr val="000000"/>
              </a:solidFill>
            </a:endParaRPr>
          </a:p>
        </p:txBody>
      </p:sp>
      <p:graphicFrame>
        <p:nvGraphicFramePr>
          <p:cNvPr id="2573" name="表格 2">
            <a:extLst>
              <a:ext uri="{FF2B5EF4-FFF2-40B4-BE49-F238E27FC236}">
                <a16:creationId xmlns:a16="http://schemas.microsoft.com/office/drawing/2014/main" id="{A5FFAA06-A411-4AB3-893C-27A508362013}"/>
              </a:ext>
            </a:extLst>
          </p:cNvPr>
          <p:cNvGraphicFramePr>
            <a:graphicFrameLocks noGrp="1"/>
          </p:cNvGraphicFramePr>
          <p:nvPr/>
        </p:nvGraphicFramePr>
        <p:xfrm>
          <a:off x="5867401" y="1828801"/>
          <a:ext cx="4429125" cy="4575810"/>
        </p:xfrm>
        <a:graphic>
          <a:graphicData uri="http://schemas.openxmlformats.org/drawingml/2006/table">
            <a:tbl>
              <a:tblPr/>
              <a:tblGrid>
                <a:gridCol w="454025">
                  <a:extLst>
                    <a:ext uri="{9D8B030D-6E8A-4147-A177-3AD203B41FA5}">
                      <a16:colId xmlns:a16="http://schemas.microsoft.com/office/drawing/2014/main" val="603214265"/>
                    </a:ext>
                  </a:extLst>
                </a:gridCol>
                <a:gridCol w="3975100">
                  <a:extLst>
                    <a:ext uri="{9D8B030D-6E8A-4147-A177-3AD203B41FA5}">
                      <a16:colId xmlns:a16="http://schemas.microsoft.com/office/drawing/2014/main" val="1364480568"/>
                    </a:ext>
                  </a:extLst>
                </a:gridCol>
              </a:tblGrid>
              <a:tr h="857250">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0"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特色</a:t>
                      </a:r>
                    </a:p>
                  </a:txBody>
                  <a:tcPr marT="60960" marB="60960" vert="eaVert"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国内首家垂直型众筹平台</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3676715246"/>
                  </a:ext>
                </a:extLst>
              </a:tr>
              <a:tr h="154463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项目</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独立电影（微电影）众筹平台</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隶属于北京淘梦网络科技有限责任公司进行公司化运作</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通过众筹的方式帮助独立电影人获得拍摄电影所需资金</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212728454"/>
                  </a:ext>
                </a:extLst>
              </a:tr>
              <a:tr h="154463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模式</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独立电影人可以拥有电影项目主页，分享电影拍摄计划，募集所需的资金启动电影梦想</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独立电影（微电影）爱好者，可以支持喜欢的电影项目，获得独立电影人承诺的特色回报，支持支付宝和财付通账户</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1803722"/>
                  </a:ext>
                </a:extLst>
              </a:tr>
            </a:tbl>
          </a:graphicData>
        </a:graphic>
      </p:graphicFrame>
      <p:sp>
        <p:nvSpPr>
          <p:cNvPr id="2580" name="TextBox 4">
            <a:extLst>
              <a:ext uri="{FF2B5EF4-FFF2-40B4-BE49-F238E27FC236}">
                <a16:creationId xmlns:a16="http://schemas.microsoft.com/office/drawing/2014/main" id="{46318298-FAC5-484F-BB99-4F0CAB262D91}"/>
              </a:ext>
            </a:extLst>
          </p:cNvPr>
          <p:cNvSpPr>
            <a:spLocks noChangeArrowheads="1"/>
          </p:cNvSpPr>
          <p:nvPr/>
        </p:nvSpPr>
        <p:spPr bwMode="auto">
          <a:xfrm>
            <a:off x="2362201" y="1981200"/>
            <a:ext cx="2500313" cy="400050"/>
          </a:xfrm>
          <a:prstGeom prst="rect">
            <a:avLst/>
          </a:prstGeom>
          <a:gradFill rotWithShape="1">
            <a:gsLst>
              <a:gs pos="0">
                <a:srgbClr val="C6E6FF"/>
              </a:gs>
              <a:gs pos="34999">
                <a:srgbClr val="D6EDFF"/>
              </a:gs>
              <a:gs pos="100000">
                <a:srgbClr val="EDF7FF"/>
              </a:gs>
            </a:gsLst>
            <a:lin ang="16200000"/>
          </a:gradFill>
          <a:ln w="9525" cap="flat" algn="ctr">
            <a:solidFill>
              <a:srgbClr val="B2CDEE"/>
            </a:solidFill>
            <a:prstDash val="solid"/>
            <a:round/>
            <a:headEnd type="none" w="med" len="med"/>
            <a:tailEnd type="none" w="med" len="med"/>
          </a:ln>
        </p:spPr>
        <p:txBody>
          <a:bodyPr/>
          <a:lstStyle/>
          <a:p>
            <a:pPr algn="ctr" eaLnBrk="0" fontAlgn="base">
              <a:spcBef>
                <a:spcPct val="0"/>
              </a:spcBef>
              <a:spcAft>
                <a:spcPct val="0"/>
              </a:spcAft>
              <a:buSzPct val="100000"/>
            </a:pPr>
            <a:r>
              <a:rPr lang="zh-CN" altLang="en-US"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淘梦网</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3" name="标题 1">
            <a:extLst>
              <a:ext uri="{FF2B5EF4-FFF2-40B4-BE49-F238E27FC236}">
                <a16:creationId xmlns:a16="http://schemas.microsoft.com/office/drawing/2014/main" id="{2F261921-BFB9-4804-BBF3-D79CDAAE59EE}"/>
              </a:ext>
            </a:extLst>
          </p:cNvPr>
          <p:cNvSpPr>
            <a:spLocks noGrp="1" noChangeArrowheads="1"/>
          </p:cNvSpPr>
          <p:nvPr>
            <p:ph type="title" idx="4294967295"/>
          </p:nvPr>
        </p:nvSpPr>
        <p:spPr>
          <a:xfrm>
            <a:off x="179882" y="92867"/>
            <a:ext cx="8229600" cy="696913"/>
          </a:xfrm>
          <a:ln/>
        </p:spPr>
        <p:txBody>
          <a:bodyPr/>
          <a:lstStyle/>
          <a:p>
            <a:pPr algn="l"/>
            <a:r>
              <a:rPr lang="zh-CN" altLang="ru-RU" sz="2800" dirty="0">
                <a:solidFill>
                  <a:srgbClr val="000000"/>
                </a:solidFill>
              </a:rPr>
              <a:t>众筹</a:t>
            </a:r>
            <a:r>
              <a:rPr lang="zh-CN" altLang="ru-RU" sz="2800" dirty="0">
                <a:solidFill>
                  <a:srgbClr val="000000"/>
                </a:solidFill>
                <a:latin typeface="宋体" panose="02010600030101010101" pitchFamily="2" charset="-122"/>
              </a:rPr>
              <a:t>国内外发展及案例</a:t>
            </a:r>
            <a:r>
              <a:rPr lang="en-US" altLang="zh-CN" sz="2800" dirty="0">
                <a:solidFill>
                  <a:srgbClr val="000000"/>
                </a:solidFill>
                <a:latin typeface="宋体" panose="02010600030101010101" pitchFamily="2" charset="-122"/>
              </a:rPr>
              <a:t>-</a:t>
            </a:r>
            <a:r>
              <a:rPr lang="zh-CN" altLang="ru-RU" sz="2800" dirty="0">
                <a:solidFill>
                  <a:srgbClr val="000000"/>
                </a:solidFill>
                <a:latin typeface="宋体" panose="02010600030101010101" pitchFamily="2" charset="-122"/>
              </a:rPr>
              <a:t>中国案例</a:t>
            </a:r>
            <a:endParaRPr lang="zh-CN" altLang="en-US" sz="2800" dirty="0">
              <a:solidFill>
                <a:srgbClr val="000000"/>
              </a:solidFill>
            </a:endParaRPr>
          </a:p>
        </p:txBody>
      </p:sp>
      <p:pic>
        <p:nvPicPr>
          <p:cNvPr id="2584" name="Picture 2">
            <a:extLst>
              <a:ext uri="{FF2B5EF4-FFF2-40B4-BE49-F238E27FC236}">
                <a16:creationId xmlns:a16="http://schemas.microsoft.com/office/drawing/2014/main" id="{9544D205-F6B7-4730-993B-D93C6D402638}"/>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1189" y="2541589"/>
            <a:ext cx="3857625" cy="2903537"/>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pic>
        <p:nvPicPr>
          <p:cNvPr id="2585" name="Picture 3">
            <a:extLst>
              <a:ext uri="{FF2B5EF4-FFF2-40B4-BE49-F238E27FC236}">
                <a16:creationId xmlns:a16="http://schemas.microsoft.com/office/drawing/2014/main" id="{228D425D-1102-48E3-9499-7BB959B06AB9}"/>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5882" y="92867"/>
            <a:ext cx="5916118" cy="6971664"/>
          </a:xfrm>
          <a:prstGeom prst="rect">
            <a:avLst/>
          </a:prstGeom>
          <a:noFill/>
          <a:ln w="88900" cmpd="thickThin" algn="ctr">
            <a:solidFill>
              <a:srgbClr val="65AAE9"/>
            </a:solidFill>
            <a:prstDash val="solid"/>
            <a:miter lim="800000"/>
            <a:headEnd type="none" w="med" len="med"/>
            <a:tailEnd type="none" w="med" len="med"/>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Lst>
        </p:spPr>
      </p:pic>
      <p:sp>
        <p:nvSpPr>
          <p:cNvPr id="2586" name="TextBox 7">
            <a:extLst>
              <a:ext uri="{FF2B5EF4-FFF2-40B4-BE49-F238E27FC236}">
                <a16:creationId xmlns:a16="http://schemas.microsoft.com/office/drawing/2014/main" id="{6E0AF34D-50BD-4346-ACDA-D5E757AB83B2}"/>
              </a:ext>
            </a:extLst>
          </p:cNvPr>
          <p:cNvSpPr>
            <a:spLocks noChangeArrowheads="1"/>
          </p:cNvSpPr>
          <p:nvPr/>
        </p:nvSpPr>
        <p:spPr bwMode="auto">
          <a:xfrm>
            <a:off x="3559591" y="908050"/>
            <a:ext cx="2282825" cy="338138"/>
          </a:xfrm>
          <a:prstGeom prst="rect">
            <a:avLst/>
          </a:prstGeom>
          <a:gradFill rotWithShape="1">
            <a:gsLst>
              <a:gs pos="0">
                <a:srgbClr val="98D4FF"/>
              </a:gs>
              <a:gs pos="34999">
                <a:srgbClr val="B6DFFF"/>
              </a:gs>
              <a:gs pos="100000">
                <a:srgbClr val="E1F2FF"/>
              </a:gs>
            </a:gsLst>
            <a:lin ang="16200000"/>
          </a:gradFill>
          <a:ln w="9525" cap="flat" algn="ctr">
            <a:solidFill>
              <a:srgbClr val="5FA6E7"/>
            </a:solidFill>
            <a:prstDash val="solid"/>
            <a:round/>
            <a:headEnd type="none" w="med" len="med"/>
            <a:tailEnd type="none" w="med" len="med"/>
          </a:ln>
        </p:spPr>
        <p:txBody>
          <a:bodyPr/>
          <a:lstStyle/>
          <a:p>
            <a:pPr eaLnBrk="0" fontAlgn="base">
              <a:spcBef>
                <a:spcPct val="0"/>
              </a:spcBef>
              <a:spcAft>
                <a:spcPct val="0"/>
              </a:spcAft>
              <a:buSzPct val="100000"/>
            </a:pPr>
            <a:r>
              <a:rPr lang="zh-CN" altLang="en-US" sz="1600" b="1" dirty="0">
                <a:solidFill>
                  <a:srgbClr val="000000"/>
                </a:solidFill>
                <a:latin typeface="Arial" panose="020B0604020202020204" pitchFamily="34" charset="0"/>
                <a:ea typeface="宋体"/>
                <a:cs typeface="Calibri" panose="020F0502020204030204" pitchFamily="34" charset="0"/>
                <a:sym typeface="Calibri" panose="020F0502020204030204" pitchFamily="34" charset="0"/>
              </a:rPr>
              <a:t>大家投线上业务流程图</a:t>
            </a:r>
          </a:p>
        </p:txBody>
      </p:sp>
      <p:sp>
        <p:nvSpPr>
          <p:cNvPr id="2587" name="TextBox 6">
            <a:extLst>
              <a:ext uri="{FF2B5EF4-FFF2-40B4-BE49-F238E27FC236}">
                <a16:creationId xmlns:a16="http://schemas.microsoft.com/office/drawing/2014/main" id="{E78DFEDB-A841-4EFE-8BAC-632137E07E20}"/>
              </a:ext>
            </a:extLst>
          </p:cNvPr>
          <p:cNvSpPr>
            <a:spLocks noChangeArrowheads="1"/>
          </p:cNvSpPr>
          <p:nvPr/>
        </p:nvSpPr>
        <p:spPr bwMode="auto">
          <a:xfrm>
            <a:off x="2524126" y="1905000"/>
            <a:ext cx="2500313" cy="400050"/>
          </a:xfrm>
          <a:prstGeom prst="rect">
            <a:avLst/>
          </a:prstGeom>
          <a:gradFill rotWithShape="1">
            <a:gsLst>
              <a:gs pos="0">
                <a:srgbClr val="C6E6FF"/>
              </a:gs>
              <a:gs pos="34999">
                <a:srgbClr val="D6EDFF"/>
              </a:gs>
              <a:gs pos="100000">
                <a:srgbClr val="EDF7FF"/>
              </a:gs>
            </a:gsLst>
            <a:lin ang="16200000"/>
          </a:gradFill>
          <a:ln w="9525" cap="flat" algn="ctr">
            <a:solidFill>
              <a:srgbClr val="B2CDEE"/>
            </a:solidFill>
            <a:prstDash val="solid"/>
            <a:round/>
            <a:headEnd type="none" w="med" len="med"/>
            <a:tailEnd type="none" w="med" len="med"/>
          </a:ln>
        </p:spPr>
        <p:txBody>
          <a:bodyPr/>
          <a:lstStyle/>
          <a:p>
            <a:pPr algn="ctr" eaLnBrk="0" fontAlgn="base">
              <a:spcBef>
                <a:spcPct val="0"/>
              </a:spcBef>
              <a:spcAft>
                <a:spcPct val="0"/>
              </a:spcAft>
              <a:buSzPct val="100000"/>
            </a:pPr>
            <a:r>
              <a:rPr lang="zh-CN" altLang="en-US"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大家投</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7" name="标题 1">
            <a:extLst>
              <a:ext uri="{FF2B5EF4-FFF2-40B4-BE49-F238E27FC236}">
                <a16:creationId xmlns:a16="http://schemas.microsoft.com/office/drawing/2014/main" id="{670FC781-C46D-4BC1-889F-B4028B93C74C}"/>
              </a:ext>
            </a:extLst>
          </p:cNvPr>
          <p:cNvSpPr>
            <a:spLocks noGrp="1" noChangeArrowheads="1"/>
          </p:cNvSpPr>
          <p:nvPr>
            <p:ph type="title" idx="4294967295"/>
          </p:nvPr>
        </p:nvSpPr>
        <p:spPr>
          <a:xfrm>
            <a:off x="2228850" y="165101"/>
            <a:ext cx="8229600" cy="696913"/>
          </a:xfrm>
          <a:ln/>
        </p:spPr>
        <p:txBody>
          <a:bodyPr/>
          <a:lstStyle/>
          <a:p>
            <a:pPr algn="l"/>
            <a:r>
              <a:rPr lang="zh-CN" altLang="ru-RU" sz="2800">
                <a:solidFill>
                  <a:schemeClr val="tx1"/>
                </a:solidFill>
                <a:latin typeface="宋体" panose="02010600030101010101" pitchFamily="2" charset="-122"/>
              </a:rPr>
              <a:t>众筹国内外发展及案例</a:t>
            </a:r>
            <a:r>
              <a:rPr lang="en-US" altLang="zh-CN" sz="2800">
                <a:solidFill>
                  <a:schemeClr val="tx1"/>
                </a:solidFill>
                <a:latin typeface="宋体" panose="02010600030101010101" pitchFamily="2" charset="-122"/>
              </a:rPr>
              <a:t>-</a:t>
            </a:r>
            <a:r>
              <a:rPr lang="zh-CN" altLang="ru-RU" sz="2800">
                <a:solidFill>
                  <a:schemeClr val="tx1"/>
                </a:solidFill>
                <a:latin typeface="宋体" panose="02010600030101010101" pitchFamily="2" charset="-122"/>
              </a:rPr>
              <a:t>历史演进</a:t>
            </a:r>
            <a:endParaRPr lang="zh-CN" altLang="en-US" sz="2800">
              <a:solidFill>
                <a:schemeClr val="tx1"/>
              </a:solidFill>
            </a:endParaRPr>
          </a:p>
        </p:txBody>
      </p:sp>
      <p:sp>
        <p:nvSpPr>
          <p:cNvPr id="2308" name="图示 5">
            <a:extLst>
              <a:ext uri="{FF2B5EF4-FFF2-40B4-BE49-F238E27FC236}">
                <a16:creationId xmlns:a16="http://schemas.microsoft.com/office/drawing/2014/main" id="{ADE26E9A-3AB2-461A-A375-078E994CF258}"/>
              </a:ext>
            </a:extLst>
          </p:cNvPr>
          <p:cNvSpPr>
            <a:spLocks/>
          </p:cNvSpPr>
          <p:nvPr/>
        </p:nvSpPr>
        <p:spPr bwMode="auto">
          <a:xfrm>
            <a:off x="1738314" y="2952750"/>
            <a:ext cx="8715375" cy="1524000"/>
          </a:xfrm>
          <a:custGeom>
            <a:avLst/>
            <a:gdLst/>
            <a:ahLst/>
            <a:cxnLst/>
            <a:rect l="0" t="0" r="0" b="0"/>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latin typeface="Calibri" panose="020F0502020204030204" pitchFamily="34" charset="0"/>
              <a:ea typeface="宋体"/>
              <a:cs typeface="Calibri" panose="020F0502020204030204" pitchFamily="34" charset="0"/>
            </a:endParaRPr>
          </a:p>
        </p:txBody>
      </p:sp>
      <p:pic>
        <p:nvPicPr>
          <p:cNvPr id="2309" name="Picture 2">
            <a:extLst>
              <a:ext uri="{FF2B5EF4-FFF2-40B4-BE49-F238E27FC236}">
                <a16:creationId xmlns:a16="http://schemas.microsoft.com/office/drawing/2014/main" id="{B1A21269-C174-41DC-ADA1-0A7C8581BD32}"/>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9889" y="960438"/>
            <a:ext cx="1000125" cy="1003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10" name="Picture 3">
            <a:extLst>
              <a:ext uri="{FF2B5EF4-FFF2-40B4-BE49-F238E27FC236}">
                <a16:creationId xmlns:a16="http://schemas.microsoft.com/office/drawing/2014/main" id="{277F30D4-66F6-4A42-BFFB-28AC230B9418}"/>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1" y="4191001"/>
            <a:ext cx="1433513" cy="815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11" name="Picture 4">
            <a:extLst>
              <a:ext uri="{FF2B5EF4-FFF2-40B4-BE49-F238E27FC236}">
                <a16:creationId xmlns:a16="http://schemas.microsoft.com/office/drawing/2014/main" id="{9689727F-872D-4586-9AB1-957C6A0E8998}"/>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9513" y="933451"/>
            <a:ext cx="1524000"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12" name="Picture 6">
            <a:extLst>
              <a:ext uri="{FF2B5EF4-FFF2-40B4-BE49-F238E27FC236}">
                <a16:creationId xmlns:a16="http://schemas.microsoft.com/office/drawing/2014/main" id="{C0F102D5-DC90-4DC1-9BF2-E9AC7F7DF93A}"/>
              </a:ext>
            </a:extLst>
          </p:cNvPr>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3125" y="933450"/>
            <a:ext cx="1582738"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13" name="Picture 7">
            <a:extLst>
              <a:ext uri="{FF2B5EF4-FFF2-40B4-BE49-F238E27FC236}">
                <a16:creationId xmlns:a16="http://schemas.microsoft.com/office/drawing/2014/main" id="{4963E2A5-F03C-4F3D-A43F-41EB6DBEA11C}"/>
              </a:ext>
            </a:extLst>
          </p:cNvPr>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35800" y="4191000"/>
            <a:ext cx="1428750" cy="527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14" name="Picture 8">
            <a:extLst>
              <a:ext uri="{FF2B5EF4-FFF2-40B4-BE49-F238E27FC236}">
                <a16:creationId xmlns:a16="http://schemas.microsoft.com/office/drawing/2014/main" id="{83BFF640-6993-4296-88A7-D5645F16DA85}"/>
              </a:ext>
            </a:extLst>
          </p:cNvPr>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126" y="936626"/>
            <a:ext cx="1673225" cy="555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15" name="Picture 9">
            <a:extLst>
              <a:ext uri="{FF2B5EF4-FFF2-40B4-BE49-F238E27FC236}">
                <a16:creationId xmlns:a16="http://schemas.microsoft.com/office/drawing/2014/main" id="{DE7F72DD-2452-49B0-A797-64E32DB7EC7B}"/>
              </a:ext>
            </a:extLst>
          </p:cNvPr>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59926" y="4100514"/>
            <a:ext cx="855663" cy="668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16" name="TextBox 13">
            <a:extLst>
              <a:ext uri="{FF2B5EF4-FFF2-40B4-BE49-F238E27FC236}">
                <a16:creationId xmlns:a16="http://schemas.microsoft.com/office/drawing/2014/main" id="{43694326-69CA-42A8-B60F-00F3FA16985F}"/>
              </a:ext>
            </a:extLst>
          </p:cNvPr>
          <p:cNvSpPr>
            <a:spLocks noChangeArrowheads="1"/>
          </p:cNvSpPr>
          <p:nvPr/>
        </p:nvSpPr>
        <p:spPr bwMode="auto">
          <a:xfrm>
            <a:off x="1595438" y="2016125"/>
            <a:ext cx="1143000" cy="954088"/>
          </a:xfrm>
          <a:prstGeom prst="rect">
            <a:avLst/>
          </a:prstGeom>
          <a:solidFill>
            <a:srgbClr val="FFFFFF"/>
          </a:solidFill>
          <a:ln w="25400" cap="flat" algn="ctr">
            <a:solidFill>
              <a:srgbClr val="65AAE9"/>
            </a:solidFill>
            <a:prstDash val="solid"/>
            <a:round/>
            <a:headEnd type="none" w="med" len="med"/>
            <a:tailEnd type="none" w="med" len="med"/>
          </a:ln>
        </p:spPr>
        <p:txBody>
          <a:bodyPr/>
          <a:lstStyle/>
          <a:p>
            <a:pPr eaLnBrk="0" fontAlgn="base">
              <a:spcBef>
                <a:spcPct val="0"/>
              </a:spcBef>
              <a:spcAft>
                <a:spcPct val="0"/>
              </a:spcAft>
              <a:buSzPct val="100000"/>
            </a:pP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以征订的方式出版书籍，并在书籍上鸣谢出资者</a:t>
            </a:r>
          </a:p>
        </p:txBody>
      </p:sp>
      <p:sp>
        <p:nvSpPr>
          <p:cNvPr id="2317" name="TextBox 14">
            <a:extLst>
              <a:ext uri="{FF2B5EF4-FFF2-40B4-BE49-F238E27FC236}">
                <a16:creationId xmlns:a16="http://schemas.microsoft.com/office/drawing/2014/main" id="{CE90955B-2BF1-495D-BD58-170880934AA5}"/>
              </a:ext>
            </a:extLst>
          </p:cNvPr>
          <p:cNvSpPr>
            <a:spLocks noChangeArrowheads="1"/>
          </p:cNvSpPr>
          <p:nvPr/>
        </p:nvSpPr>
        <p:spPr bwMode="auto">
          <a:xfrm>
            <a:off x="2595564" y="5048250"/>
            <a:ext cx="1476375" cy="1169988"/>
          </a:xfrm>
          <a:prstGeom prst="rect">
            <a:avLst/>
          </a:prstGeom>
          <a:solidFill>
            <a:srgbClr val="FFFFFF"/>
          </a:solidFill>
          <a:ln w="25400" cap="flat" algn="ctr">
            <a:solidFill>
              <a:srgbClr val="65AAE9"/>
            </a:solidFill>
            <a:prstDash val="solid"/>
            <a:round/>
            <a:headEnd type="none" w="med" len="med"/>
            <a:tailEnd type="none" w="med" len="med"/>
          </a:ln>
        </p:spPr>
        <p:txBody>
          <a:bodyPr/>
          <a:lstStyle/>
          <a:p>
            <a:pPr eaLnBrk="0" fontAlgn="base">
              <a:spcBef>
                <a:spcPct val="0"/>
              </a:spcBef>
              <a:spcAft>
                <a:spcPct val="0"/>
              </a:spcAft>
              <a:buSzPct val="100000"/>
            </a:pP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为了修建美国自由女神像，在</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6</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个月内，从</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12</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万</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5</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千人筹集超过</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10</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万美元的资金</a:t>
            </a:r>
          </a:p>
        </p:txBody>
      </p:sp>
      <p:sp>
        <p:nvSpPr>
          <p:cNvPr id="2318" name="TextBox 15">
            <a:extLst>
              <a:ext uri="{FF2B5EF4-FFF2-40B4-BE49-F238E27FC236}">
                <a16:creationId xmlns:a16="http://schemas.microsoft.com/office/drawing/2014/main" id="{CC5F3511-D57A-47F7-9E31-A23BB3B65F05}"/>
              </a:ext>
            </a:extLst>
          </p:cNvPr>
          <p:cNvSpPr>
            <a:spLocks noChangeArrowheads="1"/>
          </p:cNvSpPr>
          <p:nvPr/>
        </p:nvSpPr>
        <p:spPr bwMode="auto">
          <a:xfrm>
            <a:off x="3719513" y="1439863"/>
            <a:ext cx="1524000" cy="1384300"/>
          </a:xfrm>
          <a:prstGeom prst="rect">
            <a:avLst/>
          </a:prstGeom>
          <a:solidFill>
            <a:srgbClr val="FFFFFF"/>
          </a:solidFill>
          <a:ln w="25400" cap="flat" algn="ctr">
            <a:solidFill>
              <a:srgbClr val="65AAE9"/>
            </a:solidFill>
            <a:prstDash val="solid"/>
            <a:round/>
            <a:headEnd type="none" w="med" len="med"/>
            <a:tailEnd type="none" w="med" len="med"/>
          </a:ln>
        </p:spPr>
        <p:txBody>
          <a:bodyPr/>
          <a:lstStyle/>
          <a:p>
            <a:pPr eaLnBrk="0" fontAlgn="base">
              <a:spcBef>
                <a:spcPct val="0"/>
              </a:spcBef>
              <a:spcAft>
                <a:spcPct val="0"/>
              </a:spcAft>
              <a:buSzPct val="100000"/>
            </a:pP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英国摇滚乐队</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Marillion</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的粉丝们筹集了</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60,000</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美元，资助该乐队进行了一次美国巡演</a:t>
            </a:r>
          </a:p>
        </p:txBody>
      </p:sp>
      <p:pic>
        <p:nvPicPr>
          <p:cNvPr id="2319" name="Picture 5">
            <a:extLst>
              <a:ext uri="{FF2B5EF4-FFF2-40B4-BE49-F238E27FC236}">
                <a16:creationId xmlns:a16="http://schemas.microsoft.com/office/drawing/2014/main" id="{A793FDC4-B7FA-4322-B0FB-AF232F76421A}"/>
              </a:ext>
            </a:extLst>
          </p:cNvPr>
          <p:cNvPicPr preferRelativeResize="0">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33950" y="4191000"/>
            <a:ext cx="1233488" cy="611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20" name="TextBox 16">
            <a:extLst>
              <a:ext uri="{FF2B5EF4-FFF2-40B4-BE49-F238E27FC236}">
                <a16:creationId xmlns:a16="http://schemas.microsoft.com/office/drawing/2014/main" id="{06783B5D-A90D-4948-AB94-E676F02EBC4A}"/>
              </a:ext>
            </a:extLst>
          </p:cNvPr>
          <p:cNvSpPr>
            <a:spLocks noChangeArrowheads="1"/>
          </p:cNvSpPr>
          <p:nvPr/>
        </p:nvSpPr>
        <p:spPr bwMode="auto">
          <a:xfrm>
            <a:off x="4926014" y="4837114"/>
            <a:ext cx="1298575" cy="1169987"/>
          </a:xfrm>
          <a:prstGeom prst="rect">
            <a:avLst/>
          </a:prstGeom>
          <a:solidFill>
            <a:srgbClr val="FFFFFF"/>
          </a:solidFill>
          <a:ln w="25400" cap="flat" algn="ctr">
            <a:solidFill>
              <a:srgbClr val="65AAE9"/>
            </a:solidFill>
            <a:prstDash val="solid"/>
            <a:round/>
            <a:headEnd type="none" w="med" len="med"/>
            <a:tailEnd type="none" w="med" len="med"/>
          </a:ln>
        </p:spPr>
        <p:txBody>
          <a:bodyPr/>
          <a:lstStyle/>
          <a:p>
            <a:pPr eaLnBrk="0" fontAlgn="base">
              <a:spcBef>
                <a:spcPct val="0"/>
              </a:spcBef>
              <a:spcAft>
                <a:spcPct val="0"/>
              </a:spcAft>
              <a:buSzPct val="100000"/>
            </a:pP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所资助的项目已经获得了</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6</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座格莱美音乐奖和</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18</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个格莱美音乐奖提名</a:t>
            </a:r>
          </a:p>
        </p:txBody>
      </p:sp>
      <p:sp>
        <p:nvSpPr>
          <p:cNvPr id="2321" name="TextBox 17">
            <a:extLst>
              <a:ext uri="{FF2B5EF4-FFF2-40B4-BE49-F238E27FC236}">
                <a16:creationId xmlns:a16="http://schemas.microsoft.com/office/drawing/2014/main" id="{3D079F50-255F-4325-AB5D-B8D7180610D4}"/>
              </a:ext>
            </a:extLst>
          </p:cNvPr>
          <p:cNvSpPr>
            <a:spLocks noChangeArrowheads="1"/>
          </p:cNvSpPr>
          <p:nvPr/>
        </p:nvSpPr>
        <p:spPr bwMode="auto">
          <a:xfrm>
            <a:off x="5953125" y="1439863"/>
            <a:ext cx="1582738" cy="1384300"/>
          </a:xfrm>
          <a:prstGeom prst="rect">
            <a:avLst/>
          </a:prstGeom>
          <a:solidFill>
            <a:srgbClr val="FFFFFF"/>
          </a:solidFill>
          <a:ln w="25400" cap="flat" algn="ctr">
            <a:solidFill>
              <a:srgbClr val="65AAE9"/>
            </a:solidFill>
            <a:prstDash val="solid"/>
            <a:round/>
            <a:headEnd type="none" w="med" len="med"/>
            <a:tailEnd type="none" w="med" len="med"/>
          </a:ln>
        </p:spPr>
        <p:txBody>
          <a:bodyPr/>
          <a:lstStyle/>
          <a:p>
            <a:pPr eaLnBrk="0" fontAlgn="base">
              <a:spcBef>
                <a:spcPct val="0"/>
              </a:spcBef>
              <a:spcAft>
                <a:spcPct val="0"/>
              </a:spcAft>
              <a:buSzPct val="100000"/>
            </a:pP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Dane Ringelmenn Eric Schell Slava Rubin</a:t>
            </a:r>
          </a:p>
          <a:p>
            <a:pPr eaLnBrk="0" fontAlgn="base">
              <a:spcBef>
                <a:spcPct val="0"/>
              </a:spcBef>
              <a:spcAft>
                <a:spcPct val="0"/>
              </a:spcAft>
              <a:buSzPct val="100000"/>
            </a:pP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三个有筹资经历的年轻人成立美国首个众筹网站</a:t>
            </a:r>
          </a:p>
        </p:txBody>
      </p:sp>
      <p:sp>
        <p:nvSpPr>
          <p:cNvPr id="2322" name="TextBox 18">
            <a:extLst>
              <a:ext uri="{FF2B5EF4-FFF2-40B4-BE49-F238E27FC236}">
                <a16:creationId xmlns:a16="http://schemas.microsoft.com/office/drawing/2014/main" id="{51EB9737-4A16-479C-90F8-A06B086765E5}"/>
              </a:ext>
            </a:extLst>
          </p:cNvPr>
          <p:cNvSpPr>
            <a:spLocks noChangeArrowheads="1"/>
          </p:cNvSpPr>
          <p:nvPr/>
        </p:nvSpPr>
        <p:spPr bwMode="auto">
          <a:xfrm>
            <a:off x="7043738" y="4667250"/>
            <a:ext cx="1428750" cy="1600200"/>
          </a:xfrm>
          <a:prstGeom prst="rect">
            <a:avLst/>
          </a:prstGeom>
          <a:solidFill>
            <a:srgbClr val="FFFFFF"/>
          </a:solidFill>
          <a:ln w="25400" cap="flat" algn="ctr">
            <a:solidFill>
              <a:srgbClr val="65AAE9"/>
            </a:solidFill>
            <a:prstDash val="solid"/>
            <a:round/>
            <a:headEnd type="none" w="med" len="med"/>
            <a:tailEnd type="none" w="med" len="med"/>
          </a:ln>
        </p:spPr>
        <p:txBody>
          <a:bodyPr/>
          <a:lstStyle/>
          <a:p>
            <a:pPr eaLnBrk="0" fontAlgn="base">
              <a:spcBef>
                <a:spcPct val="0"/>
              </a:spcBef>
              <a:spcAft>
                <a:spcPct val="0"/>
              </a:spcAft>
              <a:buSzPct val="100000"/>
            </a:pP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最成功的项目是</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Pebble Watch,</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第一个众筹过千万美元的项目。</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Inocente</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是第一部通过众筹获得奥斯卡奖的影片</a:t>
            </a:r>
          </a:p>
        </p:txBody>
      </p:sp>
      <p:sp>
        <p:nvSpPr>
          <p:cNvPr id="2323" name="TextBox 19">
            <a:extLst>
              <a:ext uri="{FF2B5EF4-FFF2-40B4-BE49-F238E27FC236}">
                <a16:creationId xmlns:a16="http://schemas.microsoft.com/office/drawing/2014/main" id="{BD9D49F6-D794-4F0B-BBCD-539558C25ABE}"/>
              </a:ext>
            </a:extLst>
          </p:cNvPr>
          <p:cNvSpPr>
            <a:spLocks noChangeArrowheads="1"/>
          </p:cNvSpPr>
          <p:nvPr/>
        </p:nvSpPr>
        <p:spPr bwMode="auto">
          <a:xfrm>
            <a:off x="8239125" y="1524000"/>
            <a:ext cx="1714500" cy="1169988"/>
          </a:xfrm>
          <a:prstGeom prst="rect">
            <a:avLst/>
          </a:prstGeom>
          <a:solidFill>
            <a:srgbClr val="FFFFFF"/>
          </a:solidFill>
          <a:ln w="25400" cap="flat" algn="ctr">
            <a:solidFill>
              <a:srgbClr val="65AAE9"/>
            </a:solidFill>
            <a:prstDash val="solid"/>
            <a:round/>
            <a:headEnd type="none" w="med" len="med"/>
            <a:tailEnd type="none" w="med" len="med"/>
          </a:ln>
        </p:spPr>
        <p:txBody>
          <a:bodyPr/>
          <a:lstStyle/>
          <a:p>
            <a:pPr eaLnBrk="0" fontAlgn="base">
              <a:spcBef>
                <a:spcPct val="0"/>
              </a:spcBef>
              <a:spcAft>
                <a:spcPct val="0"/>
              </a:spcAft>
              <a:buSzPct val="100000"/>
            </a:pP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中国迄今最大的众筹项目，是众筹网的快乐男声电影项目：</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19</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天，</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28699</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人，</a:t>
            </a:r>
            <a:r>
              <a:rPr lang="en-US" altLang="zh-CN"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500</a:t>
            </a:r>
            <a:r>
              <a:rPr lang="zh-CN" altLang="en-US" sz="14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万人民币</a:t>
            </a:r>
          </a:p>
        </p:txBody>
      </p:sp>
      <p:sp>
        <p:nvSpPr>
          <p:cNvPr id="2324" name="TextBox 20">
            <a:extLst>
              <a:ext uri="{FF2B5EF4-FFF2-40B4-BE49-F238E27FC236}">
                <a16:creationId xmlns:a16="http://schemas.microsoft.com/office/drawing/2014/main" id="{D19EE624-8CB8-47D3-B562-73CBE8AF1D08}"/>
              </a:ext>
            </a:extLst>
          </p:cNvPr>
          <p:cNvSpPr>
            <a:spLocks noChangeArrowheads="1"/>
          </p:cNvSpPr>
          <p:nvPr/>
        </p:nvSpPr>
        <p:spPr bwMode="auto">
          <a:xfrm>
            <a:off x="9061451" y="4727575"/>
            <a:ext cx="1571625" cy="1570038"/>
          </a:xfrm>
          <a:prstGeom prst="rect">
            <a:avLst/>
          </a:prstGeom>
          <a:solidFill>
            <a:srgbClr val="FFFFFF"/>
          </a:solidFill>
          <a:ln w="25400" cap="flat" algn="ctr">
            <a:solidFill>
              <a:srgbClr val="65AAE9"/>
            </a:solidFill>
            <a:prstDash val="solid"/>
            <a:round/>
            <a:headEnd type="none" w="med" len="med"/>
            <a:tailEnd type="none" w="med" len="med"/>
          </a:ln>
        </p:spPr>
        <p:txBody>
          <a:bodyPr/>
          <a:lstStyle/>
          <a:p>
            <a:pPr eaLnBrk="0" fontAlgn="base">
              <a:spcBef>
                <a:spcPct val="0"/>
              </a:spcBef>
              <a:spcAft>
                <a:spcPct val="0"/>
              </a:spcAft>
              <a:buSzPct val="100000"/>
            </a:pPr>
            <a:r>
              <a:rPr lang="zh-CN" altLang="en-US" sz="12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美国证监会</a:t>
            </a:r>
            <a:r>
              <a:rPr lang="en-US" altLang="zh-CN" sz="12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2013</a:t>
            </a:r>
            <a:r>
              <a:rPr lang="zh-CN" altLang="en-US" sz="12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年</a:t>
            </a:r>
            <a:r>
              <a:rPr lang="en-US" altLang="zh-CN" sz="12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10</a:t>
            </a:r>
            <a:r>
              <a:rPr lang="zh-CN" altLang="en-US" sz="12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月</a:t>
            </a:r>
            <a:r>
              <a:rPr lang="en-US" altLang="zh-CN" sz="12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23</a:t>
            </a:r>
            <a:r>
              <a:rPr lang="zh-CN" altLang="en-US" sz="12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日一致投票通过提议</a:t>
            </a:r>
            <a:r>
              <a:rPr lang="en-US" altLang="zh-CN" sz="12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JOBS</a:t>
            </a:r>
            <a:r>
              <a:rPr lang="zh-CN" altLang="en-US" sz="1200">
                <a:solidFill>
                  <a:srgbClr val="000000"/>
                </a:solidFill>
                <a:latin typeface="华文楷体" panose="02010600040101010101" pitchFamily="2" charset="-122"/>
                <a:ea typeface="华文楷体" panose="02010600040101010101" pitchFamily="2" charset="-122"/>
                <a:cs typeface="Calibri" panose="020F0502020204030204" pitchFamily="34" charset="0"/>
                <a:sym typeface="Calibri" panose="020F0502020204030204" pitchFamily="34" charset="0"/>
              </a:rPr>
              <a:t>法案条例。根据该条例，任何投资人都可通过互联网投资初始企业，认证或合格投资人的限制将被取消</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 name="标题 1">
            <a:extLst>
              <a:ext uri="{FF2B5EF4-FFF2-40B4-BE49-F238E27FC236}">
                <a16:creationId xmlns:a16="http://schemas.microsoft.com/office/drawing/2014/main" id="{73F31F60-2205-4418-9ACF-076CE9860FC0}"/>
              </a:ext>
            </a:extLst>
          </p:cNvPr>
          <p:cNvSpPr>
            <a:spLocks noGrp="1" noChangeArrowheads="1"/>
          </p:cNvSpPr>
          <p:nvPr>
            <p:ph type="title" idx="4294967295"/>
          </p:nvPr>
        </p:nvSpPr>
        <p:spPr>
          <a:xfrm>
            <a:off x="2667000" y="533401"/>
            <a:ext cx="8229600" cy="696913"/>
          </a:xfrm>
          <a:ln/>
        </p:spPr>
        <p:txBody>
          <a:bodyPr/>
          <a:lstStyle/>
          <a:p>
            <a:pPr algn="l"/>
            <a:r>
              <a:rPr lang="zh-CN" altLang="ru-RU" sz="2800">
                <a:solidFill>
                  <a:srgbClr val="000000"/>
                </a:solidFill>
              </a:rPr>
              <a:t>众筹</a:t>
            </a:r>
            <a:r>
              <a:rPr lang="zh-CN" altLang="ru-RU" sz="2800">
                <a:solidFill>
                  <a:srgbClr val="000000"/>
                </a:solidFill>
                <a:latin typeface="宋体" panose="02010600030101010101" pitchFamily="2" charset="-122"/>
              </a:rPr>
              <a:t>国内外发展及案例</a:t>
            </a:r>
            <a:r>
              <a:rPr lang="en-US" altLang="zh-CN" sz="2800">
                <a:solidFill>
                  <a:srgbClr val="000000"/>
                </a:solidFill>
                <a:latin typeface="宋体" panose="02010600030101010101" pitchFamily="2" charset="-122"/>
              </a:rPr>
              <a:t>-</a:t>
            </a:r>
            <a:r>
              <a:rPr lang="zh-CN" altLang="ru-RU" sz="2800">
                <a:solidFill>
                  <a:srgbClr val="000000"/>
                </a:solidFill>
                <a:latin typeface="宋体" panose="02010600030101010101" pitchFamily="2" charset="-122"/>
              </a:rPr>
              <a:t>中国案例</a:t>
            </a:r>
            <a:endParaRPr lang="zh-CN" altLang="en-US" sz="2800">
              <a:solidFill>
                <a:srgbClr val="000000"/>
              </a:solidFill>
            </a:endParaRPr>
          </a:p>
        </p:txBody>
      </p:sp>
      <p:graphicFrame>
        <p:nvGraphicFramePr>
          <p:cNvPr id="2591" name="表格 11">
            <a:extLst>
              <a:ext uri="{FF2B5EF4-FFF2-40B4-BE49-F238E27FC236}">
                <a16:creationId xmlns:a16="http://schemas.microsoft.com/office/drawing/2014/main" id="{111FC99B-16D4-4918-93A2-D58CED49F332}"/>
              </a:ext>
            </a:extLst>
          </p:cNvPr>
          <p:cNvGraphicFramePr>
            <a:graphicFrameLocks noGrp="1"/>
          </p:cNvGraphicFramePr>
          <p:nvPr/>
        </p:nvGraphicFramePr>
        <p:xfrm>
          <a:off x="4038600" y="1263651"/>
          <a:ext cx="6629400" cy="4646295"/>
        </p:xfrm>
        <a:graphic>
          <a:graphicData uri="http://schemas.openxmlformats.org/drawingml/2006/table">
            <a:tbl>
              <a:tblPr/>
              <a:tblGrid>
                <a:gridCol w="3417888">
                  <a:extLst>
                    <a:ext uri="{9D8B030D-6E8A-4147-A177-3AD203B41FA5}">
                      <a16:colId xmlns:a16="http://schemas.microsoft.com/office/drawing/2014/main" val="3232183497"/>
                    </a:ext>
                  </a:extLst>
                </a:gridCol>
                <a:gridCol w="3211512">
                  <a:extLst>
                    <a:ext uri="{9D8B030D-6E8A-4147-A177-3AD203B41FA5}">
                      <a16:colId xmlns:a16="http://schemas.microsoft.com/office/drawing/2014/main" val="2257513936"/>
                    </a:ext>
                  </a:extLst>
                </a:gridCol>
              </a:tblGrid>
              <a:tr h="487363">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zh-CN" altLang="en-US" sz="24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大家投领投人资质要求</a:t>
                      </a:r>
                    </a:p>
                  </a:txBody>
                  <a:tcPr marT="60960" marB="60960"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zh-CN" altLang="en-US" sz="24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大家投领投人职责</a:t>
                      </a:r>
                    </a:p>
                  </a:txBody>
                  <a:tcPr marT="60960" marB="6096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3830501142"/>
                  </a:ext>
                </a:extLst>
              </a:tr>
              <a:tr h="690563">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两年以上天使基金、早期</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VC</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基金经理级以上岗位从业经验</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项目分析、尽职调查、项目估值议价、投后管理等事宜</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942467405"/>
                  </a:ext>
                </a:extLst>
              </a:tr>
              <a:tr h="976313">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两年以上创业经验（只限第一创始人经验）</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向项目跟投人提供项目分析与尽职调查结论，帮助创业者尽快实现项目成功融资</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72458114"/>
                  </a:ext>
                </a:extLst>
              </a:tr>
              <a:tr h="690563">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三年以上企业总监级以上岗位工作经验</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帮助创业者维护协调好融资成功后的投资人关系</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68886470"/>
                  </a:ext>
                </a:extLst>
              </a:tr>
              <a:tr h="1260475">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五年以上企业经理级岗位工作经验</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领投人激励方式</a:t>
                      </a:r>
                      <a:b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b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创业团队原始股东送几个点股份给领投人作为激励股具体点数双方自行约定</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710340547"/>
                  </a:ext>
                </a:extLst>
              </a:tr>
              <a:tr h="485775">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两个以上天使投资案例</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900" b="0"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endParaRP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3849504519"/>
                  </a:ext>
                </a:extLst>
              </a:tr>
            </a:tbl>
          </a:graphicData>
        </a:graphic>
      </p:graphicFrame>
      <p:pic>
        <p:nvPicPr>
          <p:cNvPr id="2604" name="Picture 2">
            <a:extLst>
              <a:ext uri="{FF2B5EF4-FFF2-40B4-BE49-F238E27FC236}">
                <a16:creationId xmlns:a16="http://schemas.microsoft.com/office/drawing/2014/main" id="{0ED292F5-1439-4AC6-BC5F-9266655620CB}"/>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438400"/>
            <a:ext cx="2362200" cy="2438400"/>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sp>
        <p:nvSpPr>
          <p:cNvPr id="2605" name="TextBox 4">
            <a:extLst>
              <a:ext uri="{FF2B5EF4-FFF2-40B4-BE49-F238E27FC236}">
                <a16:creationId xmlns:a16="http://schemas.microsoft.com/office/drawing/2014/main" id="{4FC37F89-3C88-4696-986C-02733A05974D}"/>
              </a:ext>
            </a:extLst>
          </p:cNvPr>
          <p:cNvSpPr>
            <a:spLocks noChangeArrowheads="1"/>
          </p:cNvSpPr>
          <p:nvPr/>
        </p:nvSpPr>
        <p:spPr bwMode="auto">
          <a:xfrm>
            <a:off x="1752600" y="1905000"/>
            <a:ext cx="2057400" cy="400050"/>
          </a:xfrm>
          <a:prstGeom prst="rect">
            <a:avLst/>
          </a:prstGeom>
          <a:gradFill rotWithShape="1">
            <a:gsLst>
              <a:gs pos="0">
                <a:srgbClr val="C6E6FF"/>
              </a:gs>
              <a:gs pos="34999">
                <a:srgbClr val="D6EDFF"/>
              </a:gs>
              <a:gs pos="100000">
                <a:srgbClr val="EDF7FF"/>
              </a:gs>
            </a:gsLst>
            <a:lin ang="16200000"/>
          </a:gradFill>
          <a:ln w="9525" cap="flat" algn="ctr">
            <a:solidFill>
              <a:srgbClr val="B2CDEE"/>
            </a:solidFill>
            <a:prstDash val="solid"/>
            <a:round/>
            <a:headEnd type="none" w="med" len="med"/>
            <a:tailEnd type="none" w="med" len="med"/>
          </a:ln>
        </p:spPr>
        <p:txBody>
          <a:bodyPr/>
          <a:lstStyle/>
          <a:p>
            <a:pPr algn="ctr" eaLnBrk="0" fontAlgn="base">
              <a:spcBef>
                <a:spcPct val="0"/>
              </a:spcBef>
              <a:spcAft>
                <a:spcPct val="0"/>
              </a:spcAft>
              <a:buSzPct val="100000"/>
            </a:pPr>
            <a:r>
              <a:rPr lang="zh-CN" altLang="en-US"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大家投</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8" name="标题 1">
            <a:extLst>
              <a:ext uri="{FF2B5EF4-FFF2-40B4-BE49-F238E27FC236}">
                <a16:creationId xmlns:a16="http://schemas.microsoft.com/office/drawing/2014/main" id="{15439EE8-13F4-4A44-A23D-57A79C6CDC9B}"/>
              </a:ext>
            </a:extLst>
          </p:cNvPr>
          <p:cNvSpPr>
            <a:spLocks noGrp="1" noChangeArrowheads="1"/>
          </p:cNvSpPr>
          <p:nvPr>
            <p:ph type="title" idx="4294967295"/>
          </p:nvPr>
        </p:nvSpPr>
        <p:spPr>
          <a:xfrm>
            <a:off x="2667000" y="304801"/>
            <a:ext cx="8229600" cy="696913"/>
          </a:xfrm>
          <a:ln/>
        </p:spPr>
        <p:txBody>
          <a:bodyPr/>
          <a:lstStyle/>
          <a:p>
            <a:pPr algn="l"/>
            <a:r>
              <a:rPr lang="zh-CN" altLang="ru-RU" sz="2800">
                <a:solidFill>
                  <a:srgbClr val="000000"/>
                </a:solidFill>
              </a:rPr>
              <a:t>众筹</a:t>
            </a:r>
            <a:r>
              <a:rPr lang="zh-CN" altLang="ru-RU" sz="2800">
                <a:solidFill>
                  <a:srgbClr val="000000"/>
                </a:solidFill>
                <a:latin typeface="宋体" panose="02010600030101010101" pitchFamily="2" charset="-122"/>
              </a:rPr>
              <a:t>国内外发展及案例</a:t>
            </a:r>
            <a:r>
              <a:rPr lang="en-US" altLang="zh-CN" sz="2800">
                <a:solidFill>
                  <a:srgbClr val="000000"/>
                </a:solidFill>
                <a:latin typeface="宋体" panose="02010600030101010101" pitchFamily="2" charset="-122"/>
              </a:rPr>
              <a:t>-</a:t>
            </a:r>
            <a:r>
              <a:rPr lang="zh-CN" altLang="ru-RU" sz="2800">
                <a:solidFill>
                  <a:srgbClr val="000000"/>
                </a:solidFill>
                <a:latin typeface="宋体" panose="02010600030101010101" pitchFamily="2" charset="-122"/>
              </a:rPr>
              <a:t>中国案例</a:t>
            </a:r>
            <a:endParaRPr lang="zh-CN" altLang="en-US" sz="2800">
              <a:solidFill>
                <a:srgbClr val="000000"/>
              </a:solidFill>
            </a:endParaRPr>
          </a:p>
        </p:txBody>
      </p:sp>
      <p:pic>
        <p:nvPicPr>
          <p:cNvPr id="2609" name="Picture 2">
            <a:extLst>
              <a:ext uri="{FF2B5EF4-FFF2-40B4-BE49-F238E27FC236}">
                <a16:creationId xmlns:a16="http://schemas.microsoft.com/office/drawing/2014/main" id="{0A14E2A4-2B21-4E0F-BA3A-F3DAD8A79F13}"/>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895600"/>
            <a:ext cx="1828800" cy="990600"/>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graphicFrame>
        <p:nvGraphicFramePr>
          <p:cNvPr id="2610" name="表格 3">
            <a:extLst>
              <a:ext uri="{FF2B5EF4-FFF2-40B4-BE49-F238E27FC236}">
                <a16:creationId xmlns:a16="http://schemas.microsoft.com/office/drawing/2014/main" id="{5285BAFA-B3B2-4DA5-8228-313E3737C00C}"/>
              </a:ext>
            </a:extLst>
          </p:cNvPr>
          <p:cNvGraphicFramePr>
            <a:graphicFrameLocks noGrp="1"/>
          </p:cNvGraphicFramePr>
          <p:nvPr/>
        </p:nvGraphicFramePr>
        <p:xfrm>
          <a:off x="3429000" y="952501"/>
          <a:ext cx="7239000" cy="5896928"/>
        </p:xfrm>
        <a:graphic>
          <a:graphicData uri="http://schemas.openxmlformats.org/drawingml/2006/table">
            <a:tbl>
              <a:tblPr/>
              <a:tblGrid>
                <a:gridCol w="692150">
                  <a:extLst>
                    <a:ext uri="{9D8B030D-6E8A-4147-A177-3AD203B41FA5}">
                      <a16:colId xmlns:a16="http://schemas.microsoft.com/office/drawing/2014/main" val="2263713180"/>
                    </a:ext>
                  </a:extLst>
                </a:gridCol>
                <a:gridCol w="6546850">
                  <a:extLst>
                    <a:ext uri="{9D8B030D-6E8A-4147-A177-3AD203B41FA5}">
                      <a16:colId xmlns:a16="http://schemas.microsoft.com/office/drawing/2014/main" val="3703367561"/>
                    </a:ext>
                  </a:extLst>
                </a:gridCol>
              </a:tblGrid>
              <a:tr h="476250">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时间</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成立于</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2011</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年</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11</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月</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003834380"/>
                  </a:ext>
                </a:extLst>
              </a:tr>
              <a:tr h="83343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项目</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国内首家发布天使投资人众筹规则的平台</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由天津盛邦投资有限公司运营</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386307444"/>
                  </a:ext>
                </a:extLst>
              </a:tr>
              <a:tr h="1828800">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模式</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投资人入驻平台</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创业者在线提交项目</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专业分析师团队审核项目</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投资人浏览项目，</a:t>
                      </a:r>
                      <a:r>
                        <a:rPr kumimoji="0" lang="en-US" altLang="zh-CN" sz="1900" b="0" i="0" u="none" strike="noStrike" cap="none" normalizeH="0" baseline="0" dirty="0" err="1">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AngelCrunch</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给投资人推荐项目</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创业者和投资人约谈</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创业者和投资人签约</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845309414"/>
                  </a:ext>
                </a:extLst>
              </a:tr>
              <a:tr h="2397125">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服务</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1"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融资前的指导：</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商业计划书（</a:t>
                      </a: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BP</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）撰写、估值模型、财务预测、投资协议、融资谈判指导</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1"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实现融资：</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了解国内外投资机构和投资人的需求，会把恰当的项目推荐给恰当的人。定期举办“</a:t>
                      </a: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Startup Engine”</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创投沙龙及推荐项目参加各种现场活动</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1"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宣传推广：</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审核的项目可以得到</a:t>
                      </a: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Tech2IPO</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专项报道的机会</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1"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后续融资：</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初创企业提供持续的融资支持（包括</a:t>
                      </a: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A</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轮及后续融资）</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821982611"/>
                  </a:ext>
                </a:extLst>
              </a:tr>
            </a:tbl>
          </a:graphicData>
        </a:graphic>
      </p:graphicFrame>
      <p:sp>
        <p:nvSpPr>
          <p:cNvPr id="2619" name="TextBox 4">
            <a:extLst>
              <a:ext uri="{FF2B5EF4-FFF2-40B4-BE49-F238E27FC236}">
                <a16:creationId xmlns:a16="http://schemas.microsoft.com/office/drawing/2014/main" id="{FA71A9F6-B5DE-4F60-855C-65076AB869B0}"/>
              </a:ext>
            </a:extLst>
          </p:cNvPr>
          <p:cNvSpPr>
            <a:spLocks noChangeArrowheads="1"/>
          </p:cNvSpPr>
          <p:nvPr/>
        </p:nvSpPr>
        <p:spPr bwMode="auto">
          <a:xfrm>
            <a:off x="1557338" y="2286000"/>
            <a:ext cx="1795462" cy="400050"/>
          </a:xfrm>
          <a:prstGeom prst="rect">
            <a:avLst/>
          </a:prstGeom>
          <a:gradFill rotWithShape="1">
            <a:gsLst>
              <a:gs pos="0">
                <a:srgbClr val="C6E6FF"/>
              </a:gs>
              <a:gs pos="34999">
                <a:srgbClr val="D6EDFF"/>
              </a:gs>
              <a:gs pos="100000">
                <a:srgbClr val="EDF7FF"/>
              </a:gs>
            </a:gsLst>
            <a:lin ang="16200000"/>
          </a:gradFill>
          <a:ln w="9525" cap="flat" algn="ctr">
            <a:solidFill>
              <a:srgbClr val="B2CDEE"/>
            </a:solidFill>
            <a:prstDash val="solid"/>
            <a:round/>
            <a:headEnd type="none" w="med" len="med"/>
            <a:tailEnd type="none" w="med" len="med"/>
          </a:ln>
        </p:spPr>
        <p:txBody>
          <a:bodyPr/>
          <a:lstStyle/>
          <a:p>
            <a:pPr algn="ctr" eaLnBrk="0" fontAlgn="base">
              <a:spcBef>
                <a:spcPct val="0"/>
              </a:spcBef>
              <a:spcAft>
                <a:spcPct val="0"/>
              </a:spcAft>
              <a:buSzPct val="100000"/>
            </a:pPr>
            <a:r>
              <a:rPr lang="zh-CN" altLang="en-US"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天使汇</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2" name="标题 1">
            <a:extLst>
              <a:ext uri="{FF2B5EF4-FFF2-40B4-BE49-F238E27FC236}">
                <a16:creationId xmlns:a16="http://schemas.microsoft.com/office/drawing/2014/main" id="{C63C92E7-407C-4E5E-81AF-83AA1C16D3D9}"/>
              </a:ext>
            </a:extLst>
          </p:cNvPr>
          <p:cNvSpPr>
            <a:spLocks noGrp="1" noChangeArrowheads="1"/>
          </p:cNvSpPr>
          <p:nvPr>
            <p:ph type="title" idx="4294967295"/>
          </p:nvPr>
        </p:nvSpPr>
        <p:spPr>
          <a:xfrm>
            <a:off x="2743200" y="533401"/>
            <a:ext cx="8229600" cy="696913"/>
          </a:xfrm>
          <a:ln/>
        </p:spPr>
        <p:txBody>
          <a:bodyPr/>
          <a:lstStyle/>
          <a:p>
            <a:pPr algn="l"/>
            <a:r>
              <a:rPr lang="zh-CN" altLang="ru-RU" sz="2800">
                <a:solidFill>
                  <a:srgbClr val="000000"/>
                </a:solidFill>
              </a:rPr>
              <a:t>众筹</a:t>
            </a:r>
            <a:r>
              <a:rPr lang="zh-CN" altLang="ru-RU" sz="2800">
                <a:solidFill>
                  <a:srgbClr val="000000"/>
                </a:solidFill>
                <a:latin typeface="宋体" panose="02010600030101010101" pitchFamily="2" charset="-122"/>
              </a:rPr>
              <a:t>国内外发展及案例</a:t>
            </a:r>
            <a:r>
              <a:rPr lang="en-US" altLang="zh-CN" sz="2800">
                <a:solidFill>
                  <a:srgbClr val="000000"/>
                </a:solidFill>
                <a:latin typeface="宋体" panose="02010600030101010101" pitchFamily="2" charset="-122"/>
              </a:rPr>
              <a:t>-</a:t>
            </a:r>
            <a:r>
              <a:rPr lang="zh-CN" altLang="ru-RU" sz="2800">
                <a:solidFill>
                  <a:srgbClr val="000000"/>
                </a:solidFill>
                <a:latin typeface="宋体" panose="02010600030101010101" pitchFamily="2" charset="-122"/>
              </a:rPr>
              <a:t>中国案例</a:t>
            </a:r>
            <a:endParaRPr lang="zh-CN" altLang="en-US" sz="2800">
              <a:solidFill>
                <a:srgbClr val="000000"/>
              </a:solidFill>
            </a:endParaRPr>
          </a:p>
        </p:txBody>
      </p:sp>
      <p:pic>
        <p:nvPicPr>
          <p:cNvPr id="2623" name="Picture 2">
            <a:extLst>
              <a:ext uri="{FF2B5EF4-FFF2-40B4-BE49-F238E27FC236}">
                <a16:creationId xmlns:a16="http://schemas.microsoft.com/office/drawing/2014/main" id="{0E444759-7FDE-4DA6-90D3-AC82CB8877EE}"/>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1776" y="2895600"/>
            <a:ext cx="2308225" cy="1447800"/>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graphicFrame>
        <p:nvGraphicFramePr>
          <p:cNvPr id="2624" name="表格 3">
            <a:extLst>
              <a:ext uri="{FF2B5EF4-FFF2-40B4-BE49-F238E27FC236}">
                <a16:creationId xmlns:a16="http://schemas.microsoft.com/office/drawing/2014/main" id="{2E1213BB-2355-4E58-BC71-5A3C7BAC7FB8}"/>
              </a:ext>
            </a:extLst>
          </p:cNvPr>
          <p:cNvGraphicFramePr>
            <a:graphicFrameLocks noGrp="1"/>
          </p:cNvGraphicFramePr>
          <p:nvPr/>
        </p:nvGraphicFramePr>
        <p:xfrm>
          <a:off x="3886200" y="1274764"/>
          <a:ext cx="6781800" cy="5577840"/>
        </p:xfrm>
        <a:graphic>
          <a:graphicData uri="http://schemas.openxmlformats.org/drawingml/2006/table">
            <a:tbl>
              <a:tblPr/>
              <a:tblGrid>
                <a:gridCol w="630238">
                  <a:extLst>
                    <a:ext uri="{9D8B030D-6E8A-4147-A177-3AD203B41FA5}">
                      <a16:colId xmlns:a16="http://schemas.microsoft.com/office/drawing/2014/main" val="2827900818"/>
                    </a:ext>
                  </a:extLst>
                </a:gridCol>
                <a:gridCol w="6151562">
                  <a:extLst>
                    <a:ext uri="{9D8B030D-6E8A-4147-A177-3AD203B41FA5}">
                      <a16:colId xmlns:a16="http://schemas.microsoft.com/office/drawing/2014/main" val="3548074683"/>
                    </a:ext>
                  </a:extLst>
                </a:gridCol>
              </a:tblGrid>
              <a:tr h="2682875">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服务</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天使众筹</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。多位天使投资人一起合投，</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30</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天内完成融资，得到的不仅是金钱，更多的是投资人带来的人脉、资源等附加价值</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领投人背书。</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找到适合的领投人，帮助确定融资金额、出让股权。领投人除了能够引荐潜在投资人，还可以在</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VC</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进入的时候，辅助创业者进行谈判</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简单高效的融资指导和渠道。</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为快速合投项目提供产品、融资、管理营销方面悉心辅导，提供与多位活跃投资人面对面的沟通机会，打造高速的融资渠道</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363502312"/>
                  </a:ext>
                </a:extLst>
              </a:tr>
              <a:tr h="974725">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成果</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天使汇平台上总共完成了</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70</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个项目，</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2.5</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亿人民币的融资</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在天使汇平台上注册的创业项目达到</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8000</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个，通过审核挂牌的企业超过</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1000</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家，创业者会员超过</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22000</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位</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78599626"/>
                  </a:ext>
                </a:extLst>
              </a:tr>
              <a:tr h="154463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成功项目</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嘀嘀打车 融资总额￥</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15,000,000</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黄太极传统美食连锁 融资总额￥</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3,000,000</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大姨妈</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月经周期助手 融资总额￥</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2,000,000</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LavaRadio</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 融资总额￥</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2,500,000</a:t>
                      </a:r>
                    </a:p>
                    <a:p>
                      <a:pPr marL="342900" marR="0" lvl="0" indent="-342900" algn="l" defTabSz="914400" rtl="0" eaLnBrk="1" fontAlgn="base" latinLnBrk="0" hangingPunct="1">
                        <a:lnSpc>
                          <a:spcPct val="100000"/>
                        </a:lnSpc>
                        <a:spcBef>
                          <a:spcPct val="0"/>
                        </a:spcBef>
                        <a:spcAft>
                          <a:spcPct val="0"/>
                        </a:spcAft>
                        <a:buClrTx/>
                        <a:buSzPct val="100000"/>
                        <a:buFont typeface="宋体" panose="02010600030101010101" pitchFamily="2" charset="-122"/>
                        <a:buAutoNum type="circleNumDbPlain"/>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萌宠</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360</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 融资总额￥</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3,000,000</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883692536"/>
                  </a:ext>
                </a:extLst>
              </a:tr>
            </a:tbl>
          </a:graphicData>
        </a:graphic>
      </p:graphicFrame>
      <p:sp>
        <p:nvSpPr>
          <p:cNvPr id="2631" name="TextBox 4">
            <a:extLst>
              <a:ext uri="{FF2B5EF4-FFF2-40B4-BE49-F238E27FC236}">
                <a16:creationId xmlns:a16="http://schemas.microsoft.com/office/drawing/2014/main" id="{701ED3F3-60A6-42FB-B003-5C196E8994C9}"/>
              </a:ext>
            </a:extLst>
          </p:cNvPr>
          <p:cNvSpPr>
            <a:spLocks noChangeArrowheads="1"/>
          </p:cNvSpPr>
          <p:nvPr/>
        </p:nvSpPr>
        <p:spPr bwMode="auto">
          <a:xfrm>
            <a:off x="1524000" y="2286000"/>
            <a:ext cx="2286000" cy="400050"/>
          </a:xfrm>
          <a:prstGeom prst="rect">
            <a:avLst/>
          </a:prstGeom>
          <a:gradFill rotWithShape="1">
            <a:gsLst>
              <a:gs pos="0">
                <a:srgbClr val="C6E6FF"/>
              </a:gs>
              <a:gs pos="34999">
                <a:srgbClr val="D6EDFF"/>
              </a:gs>
              <a:gs pos="100000">
                <a:srgbClr val="EDF7FF"/>
              </a:gs>
            </a:gsLst>
            <a:lin ang="16200000"/>
          </a:gradFill>
          <a:ln w="9525" cap="flat" algn="ctr">
            <a:solidFill>
              <a:srgbClr val="B2CDEE"/>
            </a:solidFill>
            <a:prstDash val="solid"/>
            <a:round/>
            <a:headEnd type="none" w="med" len="med"/>
            <a:tailEnd type="none" w="med" len="med"/>
          </a:ln>
        </p:spPr>
        <p:txBody>
          <a:bodyPr/>
          <a:lstStyle/>
          <a:p>
            <a:pPr algn="ctr" eaLnBrk="0" fontAlgn="base">
              <a:spcBef>
                <a:spcPct val="0"/>
              </a:spcBef>
              <a:spcAft>
                <a:spcPct val="0"/>
              </a:spcAft>
              <a:buSzPct val="100000"/>
            </a:pPr>
            <a:r>
              <a:rPr lang="zh-CN" altLang="en-US"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天使汇</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4" name="标题 1">
            <a:extLst>
              <a:ext uri="{FF2B5EF4-FFF2-40B4-BE49-F238E27FC236}">
                <a16:creationId xmlns:a16="http://schemas.microsoft.com/office/drawing/2014/main" id="{5D0D8AD2-BF8D-4FC1-8F56-C9959E4495A5}"/>
              </a:ext>
            </a:extLst>
          </p:cNvPr>
          <p:cNvSpPr>
            <a:spLocks noGrp="1" noChangeArrowheads="1"/>
          </p:cNvSpPr>
          <p:nvPr>
            <p:ph type="title" idx="4294967295"/>
          </p:nvPr>
        </p:nvSpPr>
        <p:spPr>
          <a:xfrm>
            <a:off x="2743200" y="609601"/>
            <a:ext cx="8229600" cy="696913"/>
          </a:xfrm>
          <a:ln/>
        </p:spPr>
        <p:txBody>
          <a:bodyPr/>
          <a:lstStyle/>
          <a:p>
            <a:pPr algn="l"/>
            <a:r>
              <a:rPr lang="zh-CN" altLang="ru-RU" sz="2800">
                <a:solidFill>
                  <a:srgbClr val="000000"/>
                </a:solidFill>
              </a:rPr>
              <a:t>众筹</a:t>
            </a:r>
            <a:r>
              <a:rPr lang="zh-CN" altLang="ru-RU" sz="2800">
                <a:solidFill>
                  <a:srgbClr val="000000"/>
                </a:solidFill>
                <a:latin typeface="宋体" panose="02010600030101010101" pitchFamily="2" charset="-122"/>
              </a:rPr>
              <a:t>国内外发展及案例</a:t>
            </a:r>
            <a:r>
              <a:rPr lang="en-US" altLang="zh-CN" sz="2800">
                <a:solidFill>
                  <a:srgbClr val="000000"/>
                </a:solidFill>
                <a:latin typeface="宋体" panose="02010600030101010101" pitchFamily="2" charset="-122"/>
              </a:rPr>
              <a:t>-</a:t>
            </a:r>
            <a:r>
              <a:rPr lang="zh-CN" altLang="ru-RU" sz="2800">
                <a:solidFill>
                  <a:srgbClr val="000000"/>
                </a:solidFill>
                <a:latin typeface="宋体" panose="02010600030101010101" pitchFamily="2" charset="-122"/>
              </a:rPr>
              <a:t>中国案例</a:t>
            </a:r>
            <a:endParaRPr lang="zh-CN" altLang="en-US" sz="2800">
              <a:solidFill>
                <a:srgbClr val="000000"/>
              </a:solidFill>
            </a:endParaRPr>
          </a:p>
        </p:txBody>
      </p:sp>
      <p:graphicFrame>
        <p:nvGraphicFramePr>
          <p:cNvPr id="2635" name="表格 2">
            <a:extLst>
              <a:ext uri="{FF2B5EF4-FFF2-40B4-BE49-F238E27FC236}">
                <a16:creationId xmlns:a16="http://schemas.microsoft.com/office/drawing/2014/main" id="{E5D2F56A-F23F-44EA-87E1-B57067478AE9}"/>
              </a:ext>
            </a:extLst>
          </p:cNvPr>
          <p:cNvGraphicFramePr>
            <a:graphicFrameLocks noGrp="1"/>
          </p:cNvGraphicFramePr>
          <p:nvPr/>
        </p:nvGraphicFramePr>
        <p:xfrm>
          <a:off x="3200400" y="1600201"/>
          <a:ext cx="6096000" cy="4705350"/>
        </p:xfrm>
        <a:graphic>
          <a:graphicData uri="http://schemas.openxmlformats.org/drawingml/2006/table">
            <a:tbl>
              <a:tblPr/>
              <a:tblGrid>
                <a:gridCol w="6096000">
                  <a:extLst>
                    <a:ext uri="{9D8B030D-6E8A-4147-A177-3AD203B41FA5}">
                      <a16:colId xmlns:a16="http://schemas.microsoft.com/office/drawing/2014/main" val="1426826712"/>
                    </a:ext>
                  </a:extLst>
                </a:gridCol>
              </a:tblGrid>
              <a:tr h="52863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其它国内众筹网站举例</a:t>
                      </a:r>
                    </a:p>
                  </a:txBody>
                  <a:tcPr marT="60960" marB="6096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330770700"/>
                  </a:ext>
                </a:extLst>
              </a:tr>
              <a:tr h="4171950">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pPr>
                      <a:r>
                        <a:rPr kumimoji="0" lang="zh-CN" altLang="en-US"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品秀在线</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pPr>
                      <a:r>
                        <a:rPr kumimoji="0" lang="zh-CN" altLang="en-US"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中国梦网</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pPr>
                      <a:r>
                        <a:rPr kumimoji="0" lang="zh-CN" altLang="en-US"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点梦时刻</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pPr>
                      <a:r>
                        <a:rPr kumimoji="0" lang="zh-CN" altLang="en-US"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有利网</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pPr>
                      <a:r>
                        <a:rPr kumimoji="0" lang="zh-CN" altLang="en-US"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点火网</a:t>
                      </a:r>
                      <a:r>
                        <a:rPr kumimoji="0" lang="en-US" altLang="zh-CN"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(ditfire.com)</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pPr>
                      <a:r>
                        <a:rPr kumimoji="0" lang="zh-CN" altLang="en-US"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好梦网</a:t>
                      </a:r>
                      <a:r>
                        <a:rPr kumimoji="0" lang="en-US" altLang="zh-CN"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(haomeng.com)</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pPr>
                      <a:r>
                        <a:rPr kumimoji="0" lang="zh-CN" altLang="en-US"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追梦网</a:t>
                      </a:r>
                      <a:r>
                        <a:rPr kumimoji="0" lang="en-US" altLang="zh-CN"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(dreamore.cn)</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pPr>
                      <a:r>
                        <a:rPr kumimoji="0" lang="zh-CN" altLang="en-US"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亿觅</a:t>
                      </a:r>
                      <a:r>
                        <a:rPr kumimoji="0" lang="en-US" altLang="zh-CN"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(emielife.com)</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pPr>
                      <a:r>
                        <a:rPr kumimoji="0" lang="en-US" altLang="zh-CN"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 4</a:t>
                      </a:r>
                      <a:r>
                        <a:rPr kumimoji="0" lang="zh-CN" altLang="en-US"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个苹果</a:t>
                      </a:r>
                      <a:r>
                        <a:rPr kumimoji="0" lang="en-US" altLang="zh-CN"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(4apple.com.cn)</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pPr>
                      <a:r>
                        <a:rPr kumimoji="0" lang="zh-CN" altLang="en-US"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台湾的众筹网站我们项目</a:t>
                      </a:r>
                      <a:r>
                        <a:rPr kumimoji="0" lang="en-US" altLang="zh-CN"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(weproject.com.tw)</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pPr>
                      <a:r>
                        <a:rPr kumimoji="0" lang="en-US" altLang="zh-CN" sz="2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a:t>
                      </a:r>
                    </a:p>
                  </a:txBody>
                  <a:tcPr marT="60960" marB="6096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25304186"/>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0" name="标题 1">
            <a:extLst>
              <a:ext uri="{FF2B5EF4-FFF2-40B4-BE49-F238E27FC236}">
                <a16:creationId xmlns:a16="http://schemas.microsoft.com/office/drawing/2014/main" id="{B1FB2312-901B-40E6-BC6C-E0950E60A380}"/>
              </a:ext>
            </a:extLst>
          </p:cNvPr>
          <p:cNvSpPr>
            <a:spLocks noGrp="1" noChangeArrowheads="1"/>
          </p:cNvSpPr>
          <p:nvPr>
            <p:ph type="title" idx="4294967295"/>
          </p:nvPr>
        </p:nvSpPr>
        <p:spPr>
          <a:xfrm>
            <a:off x="2209800" y="762001"/>
            <a:ext cx="8013700" cy="638175"/>
          </a:xfrm>
          <a:ln/>
        </p:spPr>
        <p:txBody>
          <a:bodyPr/>
          <a:lstStyle/>
          <a:p>
            <a:r>
              <a:rPr lang="zh-CN" altLang="en-US" sz="3200">
                <a:solidFill>
                  <a:schemeClr val="tx1"/>
                </a:solidFill>
                <a:latin typeface="楷体" panose="02010609060101010101" pitchFamily="49" charset="-122"/>
                <a:ea typeface="楷体" panose="02010609060101010101" pitchFamily="49" charset="-122"/>
              </a:rPr>
              <a:t>四</a:t>
            </a:r>
            <a:r>
              <a:rPr lang="zh-CN" altLang="zh-CN" sz="3200">
                <a:solidFill>
                  <a:schemeClr val="tx1"/>
                </a:solidFill>
                <a:latin typeface="楷体" panose="02010609060101010101" pitchFamily="49" charset="-122"/>
                <a:ea typeface="楷体" panose="02010609060101010101" pitchFamily="49" charset="-122"/>
              </a:rPr>
              <a:t>.</a:t>
            </a:r>
            <a:r>
              <a:rPr lang="zh-CN" altLang="en-US" sz="3200">
                <a:solidFill>
                  <a:schemeClr val="tx1"/>
                </a:solidFill>
                <a:latin typeface="楷体" panose="02010609060101010101" pitchFamily="49" charset="-122"/>
                <a:ea typeface="楷体" panose="02010609060101010101" pitchFamily="49" charset="-122"/>
              </a:rPr>
              <a:t>国内众筹网站发展的制约因素与趋势</a:t>
            </a:r>
            <a:endParaRPr lang="zh-CN" altLang="en-US" sz="3200">
              <a:latin typeface="楷体" panose="02010609060101010101" pitchFamily="49" charset="-122"/>
              <a:ea typeface="楷体" panose="02010609060101010101" pitchFamily="49" charset="-122"/>
            </a:endParaRPr>
          </a:p>
        </p:txBody>
      </p:sp>
      <p:sp>
        <p:nvSpPr>
          <p:cNvPr id="2641" name="内容占位符 2">
            <a:extLst>
              <a:ext uri="{FF2B5EF4-FFF2-40B4-BE49-F238E27FC236}">
                <a16:creationId xmlns:a16="http://schemas.microsoft.com/office/drawing/2014/main" id="{96A1A979-FF72-4890-9093-6C3391E2B3B5}"/>
              </a:ext>
            </a:extLst>
          </p:cNvPr>
          <p:cNvSpPr>
            <a:spLocks noGrp="1" noChangeArrowheads="1"/>
          </p:cNvSpPr>
          <p:nvPr>
            <p:ph idx="4294967295"/>
          </p:nvPr>
        </p:nvSpPr>
        <p:spPr>
          <a:xfrm>
            <a:off x="2524126" y="1752601"/>
            <a:ext cx="8143875" cy="4429125"/>
          </a:xfrm>
          <a:ln/>
        </p:spPr>
        <p:txBody>
          <a:bodyPr/>
          <a:lstStyle/>
          <a:p>
            <a:r>
              <a:rPr lang="zh-CN" altLang="en-US" sz="2200">
                <a:latin typeface="楷体" panose="02010609060101010101" pitchFamily="49" charset="-122"/>
                <a:ea typeface="楷体" panose="02010609060101010101" pitchFamily="49" charset="-122"/>
              </a:rPr>
              <a:t>捐赠氛围：募捐、募集这种方式在国内还没有被广为接受，而在欧美，募捐是很常见的，大到选总统，小到很小的活动；</a:t>
            </a:r>
            <a:endParaRPr lang="en-US" altLang="zh-CN" sz="2200">
              <a:latin typeface="楷体" panose="02010609060101010101" pitchFamily="49" charset="-122"/>
              <a:ea typeface="楷体" panose="02010609060101010101" pitchFamily="49" charset="-122"/>
            </a:endParaRPr>
          </a:p>
          <a:p>
            <a:r>
              <a:rPr lang="zh-CN" altLang="en-US" sz="2200">
                <a:latin typeface="楷体" panose="02010609060101010101" pitchFamily="49" charset="-122"/>
                <a:ea typeface="楷体" panose="02010609060101010101" pitchFamily="49" charset="-122"/>
              </a:rPr>
              <a:t>非法集资：由于众筹是面向公众的一种集资模式，按照国内的相关法律，非常容易被扣上非法集资的帽子；</a:t>
            </a:r>
            <a:endParaRPr lang="en-US" altLang="zh-CN" sz="2200">
              <a:latin typeface="楷体" panose="02010609060101010101" pitchFamily="49" charset="-122"/>
              <a:ea typeface="楷体" panose="02010609060101010101" pitchFamily="49" charset="-122"/>
            </a:endParaRPr>
          </a:p>
          <a:p>
            <a:r>
              <a:rPr lang="zh-CN" altLang="en-US" sz="2200">
                <a:latin typeface="楷体" panose="02010609060101010101" pitchFamily="49" charset="-122"/>
                <a:ea typeface="楷体" panose="02010609060101010101" pitchFamily="49" charset="-122"/>
              </a:rPr>
              <a:t>知识产权的保护：由于国内对于知识产权相关的法律保护过于薄弱，导致很多真正的好项目不太敢在众筹平台上募资，因为非常容易被抄袭山寨；</a:t>
            </a:r>
            <a:endParaRPr lang="en-US" altLang="zh-CN" sz="2200">
              <a:latin typeface="楷体" panose="02010609060101010101" pitchFamily="49" charset="-122"/>
              <a:ea typeface="楷体" panose="02010609060101010101" pitchFamily="49" charset="-122"/>
            </a:endParaRPr>
          </a:p>
          <a:p>
            <a:r>
              <a:rPr lang="zh-CN" altLang="en-US" sz="2200">
                <a:latin typeface="楷体" panose="02010609060101010101" pitchFamily="49" charset="-122"/>
                <a:ea typeface="楷体" panose="02010609060101010101" pitchFamily="49" charset="-122"/>
              </a:rPr>
              <a:t>信用环境差：由于国内整体信用环境较差，直接导致违约成本极低，项目发起人的可审核材料并不会太多，导致广大公众的参与度不高。以Kickstarter举例，上线至今已经有超过100万名投资参与者，而国内全部的众筹网站加起来的投资参与者，未及其1/10。</a:t>
            </a:r>
            <a:endParaRPr lang="en-US" altLang="zh-CN"/>
          </a:p>
        </p:txBody>
      </p:sp>
      <p:sp>
        <p:nvSpPr>
          <p:cNvPr id="2642" name="文本框 3">
            <a:extLst>
              <a:ext uri="{FF2B5EF4-FFF2-40B4-BE49-F238E27FC236}">
                <a16:creationId xmlns:a16="http://schemas.microsoft.com/office/drawing/2014/main" id="{937E08F4-DC50-4DCA-A4A2-53DDED7FCED8}"/>
              </a:ext>
            </a:extLst>
          </p:cNvPr>
          <p:cNvSpPr>
            <a:spLocks noChangeArrowheads="1"/>
          </p:cNvSpPr>
          <p:nvPr/>
        </p:nvSpPr>
        <p:spPr bwMode="auto">
          <a:xfrm>
            <a:off x="1905000" y="2019301"/>
            <a:ext cx="457200" cy="3108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r>
              <a:rPr kumimoji="1" lang="zh-CN" altLang="en-US" sz="2800" b="1">
                <a:solidFill>
                  <a:srgbClr val="000000"/>
                </a:solidFill>
                <a:latin typeface="Arial" panose="020B0604020202020204" pitchFamily="34" charset="0"/>
                <a:ea typeface="宋体"/>
                <a:cs typeface="Calibri" panose="020F0502020204030204" pitchFamily="34" charset="0"/>
              </a:rPr>
              <a:t>制</a:t>
            </a:r>
          </a:p>
          <a:p>
            <a:pPr eaLnBrk="0" fontAlgn="base" hangingPunct="0">
              <a:spcBef>
                <a:spcPct val="0"/>
              </a:spcBef>
              <a:spcAft>
                <a:spcPct val="0"/>
              </a:spcAft>
            </a:pPr>
            <a:r>
              <a:rPr kumimoji="1" lang="zh-CN" altLang="en-US" sz="2800" b="1">
                <a:solidFill>
                  <a:srgbClr val="000000"/>
                </a:solidFill>
                <a:latin typeface="Arial" panose="020B0604020202020204" pitchFamily="34" charset="0"/>
                <a:ea typeface="宋体"/>
                <a:cs typeface="Calibri" panose="020F0502020204030204" pitchFamily="34" charset="0"/>
              </a:rPr>
              <a:t>约</a:t>
            </a:r>
          </a:p>
          <a:p>
            <a:pPr eaLnBrk="0" fontAlgn="base" hangingPunct="0">
              <a:spcBef>
                <a:spcPct val="0"/>
              </a:spcBef>
              <a:spcAft>
                <a:spcPct val="0"/>
              </a:spcAft>
            </a:pPr>
            <a:r>
              <a:rPr kumimoji="1" lang="zh-CN" altLang="en-US" sz="2800" b="1">
                <a:solidFill>
                  <a:srgbClr val="000000"/>
                </a:solidFill>
                <a:latin typeface="Arial" panose="020B0604020202020204" pitchFamily="34" charset="0"/>
                <a:ea typeface="宋体"/>
                <a:cs typeface="Calibri" panose="020F0502020204030204" pitchFamily="34" charset="0"/>
              </a:rPr>
              <a:t>因</a:t>
            </a:r>
          </a:p>
          <a:p>
            <a:pPr eaLnBrk="0" fontAlgn="base" hangingPunct="0">
              <a:spcBef>
                <a:spcPct val="0"/>
              </a:spcBef>
              <a:spcAft>
                <a:spcPct val="0"/>
              </a:spcAft>
            </a:pPr>
            <a:r>
              <a:rPr kumimoji="1" lang="zh-CN" altLang="en-US" sz="2800" b="1">
                <a:solidFill>
                  <a:srgbClr val="000000"/>
                </a:solidFill>
                <a:latin typeface="Arial" panose="020B0604020202020204" pitchFamily="34" charset="0"/>
                <a:ea typeface="宋体"/>
                <a:cs typeface="Calibri" panose="020F0502020204030204" pitchFamily="34" charset="0"/>
              </a:rPr>
              <a:t>素</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5" name="TextBox 1">
            <a:extLst>
              <a:ext uri="{FF2B5EF4-FFF2-40B4-BE49-F238E27FC236}">
                <a16:creationId xmlns:a16="http://schemas.microsoft.com/office/drawing/2014/main" id="{1B593DEA-4361-4D68-93DD-4150F7BCEC7B}"/>
              </a:ext>
            </a:extLst>
          </p:cNvPr>
          <p:cNvSpPr>
            <a:spLocks noGrp="1" noChangeArrowheads="1"/>
          </p:cNvSpPr>
          <p:nvPr>
            <p:ph type="title" idx="4294967295"/>
          </p:nvPr>
        </p:nvSpPr>
        <p:spPr>
          <a:xfrm>
            <a:off x="3962400" y="879475"/>
            <a:ext cx="4152900" cy="458788"/>
          </a:xfrm>
          <a:ln/>
        </p:spPr>
        <p:txBody>
          <a:bodyPr vert="horz" wrap="square" lIns="0" tIns="0" rIns="0" bIns="45720" numCol="1" anchor="ctr" anchorCtr="0" compatLnSpc="1">
            <a:prstTxWarp prst="textNoShape">
              <a:avLst/>
            </a:prstTxWarp>
          </a:bodyPr>
          <a:lstStyle/>
          <a:p>
            <a:pPr>
              <a:lnSpc>
                <a:spcPts val="3100"/>
              </a:lnSpc>
            </a:pPr>
            <a:r>
              <a:rPr lang="en-US" altLang="zh-CN" sz="3200">
                <a:solidFill>
                  <a:srgbClr val="000000"/>
                </a:solidFill>
                <a:latin typeface="Songti SC Regular"/>
              </a:rPr>
              <a:t>众筹融资的发展趋势</a:t>
            </a:r>
          </a:p>
        </p:txBody>
      </p:sp>
      <p:sp>
        <p:nvSpPr>
          <p:cNvPr id="2646" name="TextBox 1">
            <a:extLst>
              <a:ext uri="{FF2B5EF4-FFF2-40B4-BE49-F238E27FC236}">
                <a16:creationId xmlns:a16="http://schemas.microsoft.com/office/drawing/2014/main" id="{BD0D4898-E06E-4D9E-B0A6-A268F5CC88A3}"/>
              </a:ext>
            </a:extLst>
          </p:cNvPr>
          <p:cNvSpPr>
            <a:spLocks noGrp="1" noChangeArrowheads="1"/>
          </p:cNvSpPr>
          <p:nvPr>
            <p:ph idx="4294967295"/>
          </p:nvPr>
        </p:nvSpPr>
        <p:spPr>
          <a:xfrm>
            <a:off x="2133600" y="1828800"/>
            <a:ext cx="2438400" cy="3314700"/>
          </a:xfrm>
          <a:ln/>
        </p:spPr>
        <p:txBody>
          <a:bodyPr vert="horz" wrap="square" lIns="0" tIns="0" rIns="0" bIns="45720" numCol="1" anchor="t" anchorCtr="0" compatLnSpc="1">
            <a:prstTxWarp prst="textNoShape">
              <a:avLst/>
            </a:prstTxWarp>
          </a:bodyPr>
          <a:lstStyle/>
          <a:p>
            <a:pPr marL="0" indent="0">
              <a:lnSpc>
                <a:spcPts val="1000"/>
              </a:lnSpc>
              <a:buNone/>
              <a:tabLst>
                <a:tab pos="266700" algn="l"/>
                <a:tab pos="800100" algn="l"/>
              </a:tabLst>
            </a:pPr>
            <a:endParaRPr lang="en-US" altLang="zh-CN" dirty="0"/>
          </a:p>
          <a:p>
            <a:pPr marL="0" indent="0">
              <a:lnSpc>
                <a:spcPts val="1000"/>
              </a:lnSpc>
              <a:buNone/>
              <a:tabLst>
                <a:tab pos="266700" algn="l"/>
                <a:tab pos="800100" algn="l"/>
              </a:tabLst>
            </a:pPr>
            <a:endParaRPr lang="en-US" altLang="zh-CN" dirty="0"/>
          </a:p>
          <a:p>
            <a:pPr marL="0" indent="0">
              <a:lnSpc>
                <a:spcPts val="1000"/>
              </a:lnSpc>
              <a:buNone/>
              <a:tabLst>
                <a:tab pos="266700" algn="l"/>
                <a:tab pos="800100" algn="l"/>
              </a:tabLst>
            </a:pPr>
            <a:endParaRPr lang="en-US" altLang="zh-CN" dirty="0"/>
          </a:p>
          <a:p>
            <a:pPr marL="0" indent="0">
              <a:lnSpc>
                <a:spcPts val="1000"/>
              </a:lnSpc>
              <a:tabLst>
                <a:tab pos="266700" algn="l"/>
                <a:tab pos="800100" algn="l"/>
              </a:tabLst>
            </a:pPr>
            <a:endParaRPr lang="en-US" altLang="zh-CN" dirty="0"/>
          </a:p>
          <a:p>
            <a:pPr marL="0" indent="0">
              <a:lnSpc>
                <a:spcPts val="1000"/>
              </a:lnSpc>
              <a:tabLst>
                <a:tab pos="266700" algn="l"/>
                <a:tab pos="800100" algn="l"/>
              </a:tabLst>
            </a:pPr>
            <a:endParaRPr lang="en-US" altLang="zh-CN" dirty="0"/>
          </a:p>
          <a:p>
            <a:pPr marL="0" indent="0">
              <a:lnSpc>
                <a:spcPts val="2100"/>
              </a:lnSpc>
              <a:tabLst>
                <a:tab pos="266700" algn="l"/>
                <a:tab pos="800100" algn="l"/>
              </a:tabLst>
            </a:pPr>
            <a:endParaRPr lang="en-US" altLang="zh-CN" sz="1800" dirty="0">
              <a:solidFill>
                <a:srgbClr val="404040"/>
              </a:solidFill>
              <a:latin typeface="微软雅黑" panose="020B0503020204020204" pitchFamily="34" charset="-122"/>
            </a:endParaRPr>
          </a:p>
          <a:p>
            <a:pPr marL="0" indent="0">
              <a:buNone/>
              <a:tabLst>
                <a:tab pos="266700" algn="l"/>
                <a:tab pos="800100" algn="l"/>
              </a:tabLst>
            </a:pPr>
            <a:r>
              <a:rPr lang="en-US" altLang="zh-CN" sz="2400" dirty="0" err="1">
                <a:solidFill>
                  <a:srgbClr val="404040"/>
                </a:solidFill>
                <a:latin typeface="Songti SC Regular"/>
              </a:rPr>
              <a:t>众筹融资法律法规逐步完善</a:t>
            </a:r>
            <a:r>
              <a:rPr lang="zh-CN" altLang="en-US" sz="2400" dirty="0">
                <a:solidFill>
                  <a:srgbClr val="404040"/>
                </a:solidFill>
                <a:latin typeface="Songti SC Regular"/>
              </a:rPr>
              <a:t>，</a:t>
            </a:r>
            <a:r>
              <a:rPr lang="en-US" altLang="zh-CN" sz="2400" dirty="0" err="1">
                <a:solidFill>
                  <a:srgbClr val="404040"/>
                </a:solidFill>
                <a:latin typeface="Songti SC Regular"/>
              </a:rPr>
              <a:t>立法原则将注重消费者保护</a:t>
            </a:r>
            <a:r>
              <a:rPr lang="zh-CN" altLang="en-US" sz="2400" dirty="0">
                <a:solidFill>
                  <a:srgbClr val="404040"/>
                </a:solidFill>
                <a:latin typeface="Songti SC Regular"/>
              </a:rPr>
              <a:t>，</a:t>
            </a:r>
            <a:r>
              <a:rPr lang="en-US" altLang="zh-CN" sz="2400" b="1" dirty="0" err="1">
                <a:solidFill>
                  <a:srgbClr val="404040"/>
                </a:solidFill>
                <a:latin typeface="Songti SC Regular"/>
              </a:rPr>
              <a:t>或颁发众筹融资牌照</a:t>
            </a:r>
            <a:endParaRPr lang="en-US" altLang="zh-CN" sz="2400" b="1" dirty="0">
              <a:solidFill>
                <a:srgbClr val="404040"/>
              </a:solidFill>
              <a:latin typeface="Songti SC Regular"/>
            </a:endParaRPr>
          </a:p>
        </p:txBody>
      </p:sp>
      <p:sp>
        <p:nvSpPr>
          <p:cNvPr id="2647" name="Oval 7">
            <a:extLst>
              <a:ext uri="{FF2B5EF4-FFF2-40B4-BE49-F238E27FC236}">
                <a16:creationId xmlns:a16="http://schemas.microsoft.com/office/drawing/2014/main" id="{60C95AC9-EB9C-4232-AF8F-4B1BB7DD39B1}"/>
              </a:ext>
            </a:extLst>
          </p:cNvPr>
          <p:cNvSpPr>
            <a:spLocks noChangeArrowheads="1"/>
          </p:cNvSpPr>
          <p:nvPr/>
        </p:nvSpPr>
        <p:spPr bwMode="auto">
          <a:xfrm>
            <a:off x="2438400" y="1905000"/>
            <a:ext cx="1905000" cy="990600"/>
          </a:xfrm>
          <a:prstGeom prst="ellipse">
            <a:avLst/>
          </a:prstGeom>
          <a:solidFill>
            <a:srgbClr val="008000"/>
          </a:solidFill>
          <a:ln>
            <a:noFill/>
          </a:ln>
          <a:effectLst/>
          <a:scene3d>
            <a:camera prst="legacyObliqueTopRight"/>
            <a:lightRig rig="legacyFlat3" dir="b"/>
          </a:scene3d>
          <a:sp3d extrusionH="430200" prstMaterial="legacyMatte">
            <a:bevelT w="13500" h="13500" prst="angle"/>
            <a:bevelB w="13500" h="13500" prst="angle"/>
            <a:extrusionClr>
              <a:srgbClr val="008000"/>
            </a:extrusionClr>
            <a:contourClr>
              <a:srgbClr val="008000"/>
            </a:contourClr>
          </a:sp3d>
          <a:extLst>
            <a:ext uri="{91240B29-F687-4F45-9708-019B960494DF}">
              <a14:hiddenLine xmlns:a14="http://schemas.microsoft.com/office/drawing/2010/main" w="25400" cap="flat" algn="ctr">
                <a:no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flatTx/>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lgn="ctr" fontAlgn="base">
              <a:spcBef>
                <a:spcPct val="0"/>
              </a:spcBef>
              <a:spcAft>
                <a:spcPct val="0"/>
              </a:spcAft>
              <a:buSzPct val="100000"/>
            </a:pPr>
            <a:r>
              <a:rPr lang="zh-CN" altLang="en-US" sz="2400">
                <a:solidFill>
                  <a:srgbClr val="FFFFFF"/>
                </a:solidFill>
                <a:latin typeface="Arial" panose="020B0604020202020204" pitchFamily="34" charset="0"/>
                <a:ea typeface="宋体"/>
              </a:rPr>
              <a:t>法规</a:t>
            </a:r>
          </a:p>
        </p:txBody>
      </p:sp>
      <p:sp>
        <p:nvSpPr>
          <p:cNvPr id="2648" name="Oval 7">
            <a:extLst>
              <a:ext uri="{FF2B5EF4-FFF2-40B4-BE49-F238E27FC236}">
                <a16:creationId xmlns:a16="http://schemas.microsoft.com/office/drawing/2014/main" id="{6A69606C-863F-497A-AFE1-52452753578A}"/>
              </a:ext>
            </a:extLst>
          </p:cNvPr>
          <p:cNvSpPr>
            <a:spLocks noChangeArrowheads="1"/>
          </p:cNvSpPr>
          <p:nvPr/>
        </p:nvSpPr>
        <p:spPr bwMode="auto">
          <a:xfrm>
            <a:off x="5181600" y="1981200"/>
            <a:ext cx="1905000" cy="990600"/>
          </a:xfrm>
          <a:prstGeom prst="ellipse">
            <a:avLst/>
          </a:prstGeom>
          <a:solidFill>
            <a:srgbClr val="008000"/>
          </a:solidFill>
          <a:ln>
            <a:noFill/>
          </a:ln>
          <a:effectLst/>
          <a:scene3d>
            <a:camera prst="legacyObliqueTopRight"/>
            <a:lightRig rig="legacyFlat3" dir="b"/>
          </a:scene3d>
          <a:sp3d extrusionH="430200" prstMaterial="legacyMatte">
            <a:bevelT w="13500" h="13500" prst="angle"/>
            <a:bevelB w="13500" h="13500" prst="angle"/>
            <a:extrusionClr>
              <a:srgbClr val="008000"/>
            </a:extrusionClr>
            <a:contourClr>
              <a:srgbClr val="008000"/>
            </a:contourClr>
          </a:sp3d>
          <a:extLst>
            <a:ext uri="{91240B29-F687-4F45-9708-019B960494DF}">
              <a14:hiddenLine xmlns:a14="http://schemas.microsoft.com/office/drawing/2010/main" w="25400" cap="flat" algn="ctr">
                <a:no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flatTx/>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lgn="ctr" fontAlgn="base">
              <a:spcBef>
                <a:spcPct val="0"/>
              </a:spcBef>
              <a:spcAft>
                <a:spcPct val="0"/>
              </a:spcAft>
              <a:buSzPct val="100000"/>
            </a:pPr>
            <a:r>
              <a:rPr lang="zh-CN" altLang="en-US" sz="2400">
                <a:solidFill>
                  <a:srgbClr val="FFFFFF"/>
                </a:solidFill>
                <a:latin typeface="Arial" panose="020B0604020202020204" pitchFamily="34" charset="0"/>
                <a:ea typeface="宋体"/>
              </a:rPr>
              <a:t>垂直</a:t>
            </a:r>
          </a:p>
        </p:txBody>
      </p:sp>
      <p:sp>
        <p:nvSpPr>
          <p:cNvPr id="2649" name="Oval 7">
            <a:extLst>
              <a:ext uri="{FF2B5EF4-FFF2-40B4-BE49-F238E27FC236}">
                <a16:creationId xmlns:a16="http://schemas.microsoft.com/office/drawing/2014/main" id="{460D5455-99B6-4CF9-A9CA-C4A1779EE2C3}"/>
              </a:ext>
            </a:extLst>
          </p:cNvPr>
          <p:cNvSpPr>
            <a:spLocks noChangeArrowheads="1"/>
          </p:cNvSpPr>
          <p:nvPr/>
        </p:nvSpPr>
        <p:spPr bwMode="auto">
          <a:xfrm>
            <a:off x="7848600" y="1981200"/>
            <a:ext cx="1905000" cy="990600"/>
          </a:xfrm>
          <a:prstGeom prst="ellipse">
            <a:avLst/>
          </a:prstGeom>
          <a:solidFill>
            <a:srgbClr val="008000"/>
          </a:solidFill>
          <a:ln>
            <a:noFill/>
          </a:ln>
          <a:effectLst/>
          <a:scene3d>
            <a:camera prst="legacyObliqueTopRight"/>
            <a:lightRig rig="legacyFlat3" dir="b"/>
          </a:scene3d>
          <a:sp3d extrusionH="430200" prstMaterial="legacyMatte">
            <a:bevelT w="13500" h="13500" prst="angle"/>
            <a:bevelB w="13500" h="13500" prst="angle"/>
            <a:extrusionClr>
              <a:srgbClr val="008000"/>
            </a:extrusionClr>
            <a:contourClr>
              <a:srgbClr val="008000"/>
            </a:contourClr>
          </a:sp3d>
          <a:extLst>
            <a:ext uri="{91240B29-F687-4F45-9708-019B960494DF}">
              <a14:hiddenLine xmlns:a14="http://schemas.microsoft.com/office/drawing/2010/main" w="25400" cap="flat" algn="ctr">
                <a:no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flatTx/>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lgn="ctr" fontAlgn="base">
              <a:spcBef>
                <a:spcPct val="0"/>
              </a:spcBef>
              <a:spcAft>
                <a:spcPct val="0"/>
              </a:spcAft>
              <a:buSzPct val="100000"/>
            </a:pPr>
            <a:r>
              <a:rPr lang="zh-CN" altLang="en-US" sz="2400">
                <a:solidFill>
                  <a:srgbClr val="FFFFFF"/>
                </a:solidFill>
                <a:latin typeface="Arial" panose="020B0604020202020204" pitchFamily="34" charset="0"/>
                <a:ea typeface="宋体"/>
              </a:rPr>
              <a:t>线上</a:t>
            </a:r>
          </a:p>
        </p:txBody>
      </p:sp>
      <p:sp>
        <p:nvSpPr>
          <p:cNvPr id="2650" name="TextBox 1">
            <a:extLst>
              <a:ext uri="{FF2B5EF4-FFF2-40B4-BE49-F238E27FC236}">
                <a16:creationId xmlns:a16="http://schemas.microsoft.com/office/drawing/2014/main" id="{C4FDC141-D441-456C-9CBF-CA7C2C6B9A5B}"/>
              </a:ext>
            </a:extLst>
          </p:cNvPr>
          <p:cNvSpPr>
            <a:spLocks noChangeArrowheads="1"/>
          </p:cNvSpPr>
          <p:nvPr/>
        </p:nvSpPr>
        <p:spPr bwMode="auto">
          <a:xfrm>
            <a:off x="4876800" y="2514600"/>
            <a:ext cx="2438400" cy="2241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a:lstStyle>
            <a:lvl1pPr>
              <a:tabLst>
                <a:tab pos="266700" algn="l"/>
                <a:tab pos="723900" algn="l"/>
              </a:tabLst>
              <a:defRPr>
                <a:solidFill>
                  <a:schemeClr val="tx1"/>
                </a:solidFill>
                <a:latin typeface="Calibri" panose="020F0502020204030204" pitchFamily="34" charset="0"/>
                <a:cs typeface="Calibri" panose="020F0502020204030204" pitchFamily="34" charset="0"/>
              </a:defRPr>
            </a:lvl1pPr>
            <a:lvl2pPr>
              <a:tabLst>
                <a:tab pos="266700" algn="l"/>
                <a:tab pos="723900" algn="l"/>
              </a:tabLst>
              <a:defRPr>
                <a:solidFill>
                  <a:schemeClr val="tx1"/>
                </a:solidFill>
                <a:latin typeface="Calibri" panose="020F0502020204030204" pitchFamily="34" charset="0"/>
                <a:cs typeface="Calibri" panose="020F0502020204030204" pitchFamily="34" charset="0"/>
              </a:defRPr>
            </a:lvl2pPr>
            <a:lvl3pPr>
              <a:tabLst>
                <a:tab pos="266700" algn="l"/>
                <a:tab pos="723900" algn="l"/>
              </a:tabLst>
              <a:defRPr>
                <a:solidFill>
                  <a:schemeClr val="tx1"/>
                </a:solidFill>
                <a:latin typeface="Calibri" panose="020F0502020204030204" pitchFamily="34" charset="0"/>
                <a:cs typeface="Calibri" panose="020F0502020204030204" pitchFamily="34" charset="0"/>
              </a:defRPr>
            </a:lvl3pPr>
            <a:lvl4pPr>
              <a:tabLst>
                <a:tab pos="266700" algn="l"/>
                <a:tab pos="723900" algn="l"/>
              </a:tabLst>
              <a:defRPr>
                <a:solidFill>
                  <a:schemeClr val="tx1"/>
                </a:solidFill>
                <a:latin typeface="Calibri" panose="020F0502020204030204" pitchFamily="34" charset="0"/>
                <a:cs typeface="Calibri" panose="020F0502020204030204" pitchFamily="34" charset="0"/>
              </a:defRPr>
            </a:lvl4pPr>
            <a:lvl5pPr>
              <a:tabLst>
                <a:tab pos="266700" algn="l"/>
                <a:tab pos="723900" algn="l"/>
              </a:tabLst>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tabLst>
                <a:tab pos="266700" algn="l"/>
                <a:tab pos="723900" algn="l"/>
              </a:tabLs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tabLst>
                <a:tab pos="266700" algn="l"/>
                <a:tab pos="723900" algn="l"/>
              </a:tabLs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tabLst>
                <a:tab pos="266700" algn="l"/>
                <a:tab pos="723900" algn="l"/>
              </a:tabLs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tabLst>
                <a:tab pos="266700" algn="l"/>
                <a:tab pos="723900" algn="l"/>
              </a:tabLst>
              <a:defRPr>
                <a:solidFill>
                  <a:schemeClr val="tx1"/>
                </a:solidFill>
                <a:latin typeface="Calibri" panose="020F0502020204030204" pitchFamily="34" charset="0"/>
                <a:cs typeface="Calibri" panose="020F0502020204030204" pitchFamily="34" charset="0"/>
              </a:defRPr>
            </a:lvl9pPr>
          </a:lstStyle>
          <a:p>
            <a:pPr eaLnBrk="0" fontAlgn="base" hangingPunct="0">
              <a:lnSpc>
                <a:spcPts val="2600"/>
              </a:lnSpc>
              <a:spcBef>
                <a:spcPct val="0"/>
              </a:spcBef>
              <a:spcAft>
                <a:spcPct val="0"/>
              </a:spcAft>
            </a:pPr>
            <a:r>
              <a:rPr lang="en-US" altLang="zh-CN">
                <a:solidFill>
                  <a:srgbClr val="000000"/>
                </a:solidFill>
                <a:latin typeface="Arial" panose="020B0604020202020204" pitchFamily="34" charset="0"/>
                <a:ea typeface="宋体"/>
              </a:rPr>
              <a:t>		</a:t>
            </a:r>
          </a:p>
          <a:p>
            <a:pPr eaLnBrk="0" fontAlgn="base" hangingPunct="0">
              <a:lnSpc>
                <a:spcPts val="1000"/>
              </a:lnSpc>
              <a:spcBef>
                <a:spcPct val="0"/>
              </a:spcBef>
              <a:spcAft>
                <a:spcPct val="0"/>
              </a:spcAft>
            </a:pPr>
            <a:endParaRPr lang="en-US" altLang="zh-CN">
              <a:solidFill>
                <a:srgbClr val="000000"/>
              </a:solidFill>
              <a:latin typeface="Arial" panose="020B0604020202020204" pitchFamily="34" charset="0"/>
              <a:ea typeface="宋体"/>
            </a:endParaRPr>
          </a:p>
          <a:p>
            <a:pPr eaLnBrk="0" fontAlgn="base" hangingPunct="0">
              <a:lnSpc>
                <a:spcPts val="1000"/>
              </a:lnSpc>
              <a:spcBef>
                <a:spcPct val="0"/>
              </a:spcBef>
              <a:spcAft>
                <a:spcPct val="0"/>
              </a:spcAft>
            </a:pPr>
            <a:endParaRPr lang="en-US" altLang="zh-CN">
              <a:solidFill>
                <a:srgbClr val="000000"/>
              </a:solidFill>
              <a:latin typeface="Arial" panose="020B0604020202020204" pitchFamily="34" charset="0"/>
              <a:ea typeface="宋体"/>
            </a:endParaRPr>
          </a:p>
          <a:p>
            <a:pPr eaLnBrk="0" fontAlgn="base" hangingPunct="0">
              <a:lnSpc>
                <a:spcPts val="1000"/>
              </a:lnSpc>
              <a:spcBef>
                <a:spcPct val="0"/>
              </a:spcBef>
              <a:spcAft>
                <a:spcPct val="0"/>
              </a:spcAft>
            </a:pPr>
            <a:endParaRPr lang="en-US" altLang="zh-CN">
              <a:solidFill>
                <a:srgbClr val="000000"/>
              </a:solidFill>
              <a:latin typeface="Arial" panose="020B0604020202020204" pitchFamily="34" charset="0"/>
              <a:ea typeface="宋体"/>
            </a:endParaRPr>
          </a:p>
          <a:p>
            <a:pPr algn="just" eaLnBrk="0" fontAlgn="base" hangingPunct="0">
              <a:spcBef>
                <a:spcPct val="0"/>
              </a:spcBef>
              <a:spcAft>
                <a:spcPct val="0"/>
              </a:spcAft>
            </a:pPr>
            <a:r>
              <a:rPr lang="en-US" altLang="zh-CN" sz="2400">
                <a:solidFill>
                  <a:srgbClr val="404040"/>
                </a:solidFill>
                <a:latin typeface="Songti SC Regular"/>
                <a:ea typeface="宋体"/>
              </a:rPr>
              <a:t>市场结束跑马圈地</a:t>
            </a:r>
          </a:p>
          <a:p>
            <a:pPr algn="just" eaLnBrk="0" fontAlgn="base" hangingPunct="0">
              <a:spcBef>
                <a:spcPct val="0"/>
              </a:spcBef>
              <a:spcAft>
                <a:spcPct val="0"/>
              </a:spcAft>
            </a:pPr>
            <a:r>
              <a:rPr lang="en-US" altLang="zh-CN" sz="2400">
                <a:solidFill>
                  <a:srgbClr val="404040"/>
                </a:solidFill>
                <a:latin typeface="Songti SC Regular"/>
                <a:ea typeface="宋体"/>
              </a:rPr>
              <a:t>的阶段</a:t>
            </a:r>
            <a:r>
              <a:rPr lang="zh-CN" altLang="en-US" sz="2400">
                <a:solidFill>
                  <a:srgbClr val="404040"/>
                </a:solidFill>
                <a:latin typeface="Songti SC Regular"/>
                <a:ea typeface="宋体"/>
              </a:rPr>
              <a:t>，</a:t>
            </a:r>
            <a:r>
              <a:rPr lang="en-US" altLang="zh-CN" sz="2400">
                <a:solidFill>
                  <a:srgbClr val="404040"/>
                </a:solidFill>
                <a:latin typeface="Songti SC Regular"/>
                <a:ea typeface="宋体"/>
              </a:rPr>
              <a:t>将按照不同行业进行细分</a:t>
            </a:r>
            <a:r>
              <a:rPr lang="zh-CN" altLang="en-US" sz="2400">
                <a:solidFill>
                  <a:srgbClr val="404040"/>
                </a:solidFill>
                <a:latin typeface="Songti SC Regular"/>
                <a:ea typeface="宋体"/>
              </a:rPr>
              <a:t>，</a:t>
            </a:r>
            <a:r>
              <a:rPr lang="en-US" altLang="zh-CN" sz="2400" b="1">
                <a:solidFill>
                  <a:srgbClr val="404040"/>
                </a:solidFill>
                <a:latin typeface="Songti SC Regular"/>
                <a:ea typeface="宋体"/>
              </a:rPr>
              <a:t>出现垂直众筹平台</a:t>
            </a:r>
          </a:p>
        </p:txBody>
      </p:sp>
      <p:sp>
        <p:nvSpPr>
          <p:cNvPr id="2651" name="TextBox 1">
            <a:extLst>
              <a:ext uri="{FF2B5EF4-FFF2-40B4-BE49-F238E27FC236}">
                <a16:creationId xmlns:a16="http://schemas.microsoft.com/office/drawing/2014/main" id="{CB46EF02-6603-49CE-9AE9-EF5893EEA786}"/>
              </a:ext>
            </a:extLst>
          </p:cNvPr>
          <p:cNvSpPr>
            <a:spLocks noChangeArrowheads="1"/>
          </p:cNvSpPr>
          <p:nvPr/>
        </p:nvSpPr>
        <p:spPr bwMode="auto">
          <a:xfrm>
            <a:off x="7848600" y="3200400"/>
            <a:ext cx="22860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a:lstStyle>
            <a:lvl1pPr>
              <a:tabLst>
                <a:tab pos="355600" algn="l"/>
                <a:tab pos="444500" algn="l"/>
                <a:tab pos="711200" algn="l"/>
              </a:tabLst>
              <a:defRPr>
                <a:solidFill>
                  <a:schemeClr val="tx1"/>
                </a:solidFill>
                <a:latin typeface="Calibri" panose="020F0502020204030204" pitchFamily="34" charset="0"/>
                <a:cs typeface="Calibri" panose="020F0502020204030204" pitchFamily="34" charset="0"/>
              </a:defRPr>
            </a:lvl1pPr>
            <a:lvl2pPr>
              <a:tabLst>
                <a:tab pos="355600" algn="l"/>
                <a:tab pos="444500" algn="l"/>
                <a:tab pos="711200" algn="l"/>
              </a:tabLst>
              <a:defRPr>
                <a:solidFill>
                  <a:schemeClr val="tx1"/>
                </a:solidFill>
                <a:latin typeface="Calibri" panose="020F0502020204030204" pitchFamily="34" charset="0"/>
                <a:cs typeface="Calibri" panose="020F0502020204030204" pitchFamily="34" charset="0"/>
              </a:defRPr>
            </a:lvl2pPr>
            <a:lvl3pPr>
              <a:tabLst>
                <a:tab pos="355600" algn="l"/>
                <a:tab pos="444500" algn="l"/>
                <a:tab pos="711200" algn="l"/>
              </a:tabLst>
              <a:defRPr>
                <a:solidFill>
                  <a:schemeClr val="tx1"/>
                </a:solidFill>
                <a:latin typeface="Calibri" panose="020F0502020204030204" pitchFamily="34" charset="0"/>
                <a:cs typeface="Calibri" panose="020F0502020204030204" pitchFamily="34" charset="0"/>
              </a:defRPr>
            </a:lvl3pPr>
            <a:lvl4pPr>
              <a:tabLst>
                <a:tab pos="355600" algn="l"/>
                <a:tab pos="444500" algn="l"/>
                <a:tab pos="711200" algn="l"/>
              </a:tabLst>
              <a:defRPr>
                <a:solidFill>
                  <a:schemeClr val="tx1"/>
                </a:solidFill>
                <a:latin typeface="Calibri" panose="020F0502020204030204" pitchFamily="34" charset="0"/>
                <a:cs typeface="Calibri" panose="020F0502020204030204" pitchFamily="34" charset="0"/>
              </a:defRPr>
            </a:lvl4pPr>
            <a:lvl5pPr>
              <a:tabLst>
                <a:tab pos="355600" algn="l"/>
                <a:tab pos="444500" algn="l"/>
                <a:tab pos="711200" algn="l"/>
              </a:tabLst>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tabLst>
                <a:tab pos="355600" algn="l"/>
                <a:tab pos="444500" algn="l"/>
                <a:tab pos="711200" algn="l"/>
              </a:tabLs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tabLst>
                <a:tab pos="355600" algn="l"/>
                <a:tab pos="444500" algn="l"/>
                <a:tab pos="711200" algn="l"/>
              </a:tabLs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tabLst>
                <a:tab pos="355600" algn="l"/>
                <a:tab pos="444500" algn="l"/>
                <a:tab pos="711200" algn="l"/>
              </a:tabLs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tabLst>
                <a:tab pos="355600" algn="l"/>
                <a:tab pos="444500" algn="l"/>
                <a:tab pos="711200" algn="l"/>
              </a:tabLst>
              <a:defRPr>
                <a:solidFill>
                  <a:schemeClr val="tx1"/>
                </a:solidFill>
                <a:latin typeface="Calibri" panose="020F0502020204030204" pitchFamily="34" charset="0"/>
                <a:cs typeface="Calibri" panose="020F0502020204030204" pitchFamily="34" charset="0"/>
              </a:defRPr>
            </a:lvl9pPr>
          </a:lstStyle>
          <a:p>
            <a:pPr eaLnBrk="0" fontAlgn="base" hangingPunct="0">
              <a:spcBef>
                <a:spcPct val="0"/>
              </a:spcBef>
              <a:spcAft>
                <a:spcPct val="0"/>
              </a:spcAft>
            </a:pPr>
            <a:r>
              <a:rPr lang="en-US" altLang="zh-CN" sz="2400">
                <a:solidFill>
                  <a:srgbClr val="404040"/>
                </a:solidFill>
                <a:latin typeface="Songti SC Regular"/>
                <a:ea typeface="宋体"/>
              </a:rPr>
              <a:t>线上模式能最大作用的发挥互联网的优势</a:t>
            </a:r>
            <a:r>
              <a:rPr lang="zh-CN" altLang="en-US" sz="2400">
                <a:solidFill>
                  <a:srgbClr val="404040"/>
                </a:solidFill>
                <a:latin typeface="Songti SC Regular"/>
                <a:ea typeface="宋体"/>
              </a:rPr>
              <a:t>，</a:t>
            </a:r>
            <a:r>
              <a:rPr lang="en-US" altLang="zh-CN" sz="2400" b="1">
                <a:solidFill>
                  <a:srgbClr val="404040"/>
                </a:solidFill>
                <a:latin typeface="Songti SC Regular"/>
                <a:ea typeface="宋体"/>
              </a:rPr>
              <a:t>线下活动减少</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0" presetClass="entr" presetSubtype="0" fill="hold" grpId="0" nodeType="afterEffect">
                                  <p:childTnLst>
                                    <p:set>
                                      <p:cBhvr>
                                        <p:cTn id="7" dur="1" fill="hold">
                                          <p:stCondLst>
                                            <p:cond delay="0"/>
                                          </p:stCondLst>
                                        </p:cTn>
                                        <p:tgtEl>
                                          <p:spTgt spid="2647"/>
                                        </p:tgtEl>
                                        <p:attrNameLst>
                                          <p:attrName>style.visibility</p:attrName>
                                        </p:attrNameLst>
                                      </p:cBhvr>
                                      <p:to>
                                        <p:strVal val="visible"/>
                                      </p:to>
                                    </p:set>
                                    <p:animEffect transition="in" filter="fade">
                                      <p:cBhvr>
                                        <p:cTn id="8" dur="500"/>
                                        <p:tgtEl>
                                          <p:spTgt spid="2647"/>
                                        </p:tgtEl>
                                      </p:cBhvr>
                                    </p:animEffect>
                                  </p:childTnLst>
                                </p:cTn>
                              </p:par>
                            </p:childTnLst>
                          </p:cTn>
                        </p:par>
                        <p:par>
                          <p:cTn id="9" fill="hold" nodeType="afterGroup">
                            <p:stCondLst>
                              <p:cond delay="500"/>
                            </p:stCondLst>
                            <p:childTnLst>
                              <p:par>
                                <p:cTn id="10" presetID="10" presetClass="entr" presetSubtype="0" fill="hold" grpId="0" nodeType="afterEffect">
                                  <p:childTnLst>
                                    <p:set>
                                      <p:cBhvr>
                                        <p:cTn id="11" dur="1" fill="hold">
                                          <p:stCondLst>
                                            <p:cond delay="0"/>
                                          </p:stCondLst>
                                        </p:cTn>
                                        <p:tgtEl>
                                          <p:spTgt spid="2648"/>
                                        </p:tgtEl>
                                        <p:attrNameLst>
                                          <p:attrName>style.visibility</p:attrName>
                                        </p:attrNameLst>
                                      </p:cBhvr>
                                      <p:to>
                                        <p:strVal val="visible"/>
                                      </p:to>
                                    </p:set>
                                    <p:animEffect transition="in" filter="fade">
                                      <p:cBhvr>
                                        <p:cTn id="12" dur="500"/>
                                        <p:tgtEl>
                                          <p:spTgt spid="2648"/>
                                        </p:tgtEl>
                                      </p:cBhvr>
                                    </p:animEffect>
                                  </p:childTnLst>
                                </p:cTn>
                              </p:par>
                            </p:childTnLst>
                          </p:cTn>
                        </p:par>
                        <p:par>
                          <p:cTn id="13" fill="hold" nodeType="afterGroup">
                            <p:stCondLst>
                              <p:cond delay="1000"/>
                            </p:stCondLst>
                            <p:childTnLst>
                              <p:par>
                                <p:cTn id="14" presetID="10" presetClass="entr" presetSubtype="0" fill="hold" grpId="0" nodeType="afterEffect">
                                  <p:childTnLst>
                                    <p:set>
                                      <p:cBhvr>
                                        <p:cTn id="15" dur="1" fill="hold">
                                          <p:stCondLst>
                                            <p:cond delay="0"/>
                                          </p:stCondLst>
                                        </p:cTn>
                                        <p:tgtEl>
                                          <p:spTgt spid="2649"/>
                                        </p:tgtEl>
                                        <p:attrNameLst>
                                          <p:attrName>style.visibility</p:attrName>
                                        </p:attrNameLst>
                                      </p:cBhvr>
                                      <p:to>
                                        <p:strVal val="visible"/>
                                      </p:to>
                                    </p:set>
                                    <p:animEffect transition="in" filter="fade">
                                      <p:cBhvr>
                                        <p:cTn id="16" dur="500"/>
                                        <p:tgtEl>
                                          <p:spTgt spid="2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7" grpId="0" animBg="1"/>
      <p:bldP spid="2648" grpId="0" animBg="1"/>
      <p:bldP spid="264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7" name="Picture 2">
            <a:extLst>
              <a:ext uri="{FF2B5EF4-FFF2-40B4-BE49-F238E27FC236}">
                <a16:creationId xmlns:a16="http://schemas.microsoft.com/office/drawing/2014/main" id="{308060FB-0130-4FDF-B628-9F756568161E}"/>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2625" y="2016125"/>
            <a:ext cx="3727450" cy="3333750"/>
          </a:xfrm>
          <a:prstGeom prst="rect">
            <a:avLst/>
          </a:prstGeom>
          <a:noFill/>
          <a:ln w="88900" cmpd="thickThin" algn="ctr">
            <a:solidFill>
              <a:srgbClr val="65AAE9"/>
            </a:solidFill>
            <a:prstDash val="solid"/>
            <a:miter lim="800000"/>
            <a:headEnd type="none" w="med" len="med"/>
            <a:tailEnd type="none" w="med" len="med"/>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Lst>
        </p:spPr>
      </p:pic>
      <p:sp>
        <p:nvSpPr>
          <p:cNvPr id="2328" name="标题 1">
            <a:extLst>
              <a:ext uri="{FF2B5EF4-FFF2-40B4-BE49-F238E27FC236}">
                <a16:creationId xmlns:a16="http://schemas.microsoft.com/office/drawing/2014/main" id="{ACF388C4-9EF1-4DDA-8693-94BDF4851F66}"/>
              </a:ext>
            </a:extLst>
          </p:cNvPr>
          <p:cNvSpPr>
            <a:spLocks noGrp="1" noChangeArrowheads="1"/>
          </p:cNvSpPr>
          <p:nvPr>
            <p:ph type="title" idx="4294967295"/>
          </p:nvPr>
        </p:nvSpPr>
        <p:spPr>
          <a:xfrm>
            <a:off x="2667000" y="685801"/>
            <a:ext cx="8229600" cy="696913"/>
          </a:xfrm>
          <a:ln/>
        </p:spPr>
        <p:txBody>
          <a:bodyPr/>
          <a:lstStyle/>
          <a:p>
            <a:pPr algn="l"/>
            <a:r>
              <a:rPr lang="zh-CN" altLang="ru-RU" sz="2800">
                <a:latin typeface="宋体" panose="02010600030101010101" pitchFamily="2" charset="-122"/>
              </a:rPr>
              <a:t>众筹国内外发展及案例</a:t>
            </a:r>
            <a:r>
              <a:rPr lang="en-US" altLang="zh-CN" sz="2800">
                <a:latin typeface="宋体" panose="02010600030101010101" pitchFamily="2" charset="-122"/>
              </a:rPr>
              <a:t>-</a:t>
            </a:r>
            <a:r>
              <a:rPr lang="zh-CN" altLang="ru-RU" sz="2800"/>
              <a:t>国际发展</a:t>
            </a:r>
            <a:endParaRPr lang="zh-CN" altLang="en-US" sz="2800"/>
          </a:p>
        </p:txBody>
      </p:sp>
      <p:graphicFrame>
        <p:nvGraphicFramePr>
          <p:cNvPr id="2329" name="表格 3">
            <a:extLst>
              <a:ext uri="{FF2B5EF4-FFF2-40B4-BE49-F238E27FC236}">
                <a16:creationId xmlns:a16="http://schemas.microsoft.com/office/drawing/2014/main" id="{71CD9B1A-E267-4EC1-8D26-F32D0AAFC832}"/>
              </a:ext>
            </a:extLst>
          </p:cNvPr>
          <p:cNvGraphicFramePr>
            <a:graphicFrameLocks noGrp="1"/>
          </p:cNvGraphicFramePr>
          <p:nvPr>
            <p:extLst>
              <p:ext uri="{D42A27DB-BD31-4B8C-83A1-F6EECF244321}">
                <p14:modId xmlns:p14="http://schemas.microsoft.com/office/powerpoint/2010/main" val="3949464052"/>
              </p:ext>
            </p:extLst>
          </p:nvPr>
        </p:nvGraphicFramePr>
        <p:xfrm>
          <a:off x="5881688" y="1905000"/>
          <a:ext cx="5435886" cy="3513138"/>
        </p:xfrm>
        <a:graphic>
          <a:graphicData uri="http://schemas.openxmlformats.org/drawingml/2006/table">
            <a:tbl>
              <a:tblPr/>
              <a:tblGrid>
                <a:gridCol w="1044182">
                  <a:extLst>
                    <a:ext uri="{9D8B030D-6E8A-4147-A177-3AD203B41FA5}">
                      <a16:colId xmlns:a16="http://schemas.microsoft.com/office/drawing/2014/main" val="2850081074"/>
                    </a:ext>
                  </a:extLst>
                </a:gridCol>
                <a:gridCol w="4391704">
                  <a:extLst>
                    <a:ext uri="{9D8B030D-6E8A-4147-A177-3AD203B41FA5}">
                      <a16:colId xmlns:a16="http://schemas.microsoft.com/office/drawing/2014/main" val="2668133882"/>
                    </a:ext>
                  </a:extLst>
                </a:gridCol>
              </a:tblGrid>
              <a:tr h="854075">
                <a:tc gridSpan="2">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世界银行</a:t>
                      </a:r>
                      <a:r>
                        <a:rPr kumimoji="0" lang="en-US" altLang="zh-CN" sz="24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a:t>
                      </a:r>
                      <a:r>
                        <a:rPr kumimoji="0" lang="zh-CN" altLang="en-US" sz="24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发展中国家的众筹发展潜力的报告</a:t>
                      </a:r>
                      <a:r>
                        <a:rPr kumimoji="0" lang="en-US" altLang="zh-CN" sz="24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》2013</a:t>
                      </a:r>
                      <a:r>
                        <a:rPr kumimoji="0" lang="zh-CN" altLang="en-US" sz="24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年</a:t>
                      </a:r>
                    </a:p>
                  </a:txBody>
                  <a:tcPr marT="60960" marB="60960" horzOverflow="overflow">
                    <a:lnL>
                      <a:noFill/>
                    </a:lnL>
                    <a:lnR>
                      <a:noFill/>
                    </a:lnR>
                    <a:lnT>
                      <a:noFill/>
                    </a:lnT>
                    <a:lnB>
                      <a:noFill/>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val="1295691054"/>
                  </a:ext>
                </a:extLst>
              </a:tr>
              <a:tr h="1431925">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规模预测</a:t>
                      </a:r>
                    </a:p>
                  </a:txBody>
                  <a:tcPr marT="60960" marB="60960" vert="eaVert"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1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2025</a:t>
                      </a:r>
                      <a:r>
                        <a:rPr kumimoji="0" lang="zh-CN" altLang="en-US" sz="21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年，全球的众筹投资将能达到</a:t>
                      </a:r>
                      <a:r>
                        <a:rPr kumimoji="0" lang="en-US" altLang="zh-CN" sz="21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960</a:t>
                      </a:r>
                      <a:r>
                        <a:rPr kumimoji="0" lang="zh-CN" altLang="en-US" sz="21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亿美元</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8957586"/>
                  </a:ext>
                </a:extLst>
              </a:tr>
              <a:tr h="122713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网站数量</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21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美国有</a:t>
                      </a:r>
                      <a:r>
                        <a:rPr kumimoji="0" lang="en-US" altLang="zh-CN" sz="21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344</a:t>
                      </a:r>
                      <a:r>
                        <a:rPr kumimoji="0" lang="zh-CN" altLang="en-US" sz="21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家众筹网站</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21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巴西有</a:t>
                      </a:r>
                      <a:r>
                        <a:rPr kumimoji="0" lang="en-US" altLang="zh-CN" sz="21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17</a:t>
                      </a:r>
                      <a:r>
                        <a:rPr kumimoji="0" lang="zh-CN" altLang="en-US" sz="21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家众筹网</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799778203"/>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7" name="标题 1">
            <a:extLst>
              <a:ext uri="{FF2B5EF4-FFF2-40B4-BE49-F238E27FC236}">
                <a16:creationId xmlns:a16="http://schemas.microsoft.com/office/drawing/2014/main" id="{EDE51B8B-1318-4833-9479-4062270CD294}"/>
              </a:ext>
            </a:extLst>
          </p:cNvPr>
          <p:cNvSpPr>
            <a:spLocks noGrp="1" noChangeArrowheads="1"/>
          </p:cNvSpPr>
          <p:nvPr>
            <p:ph type="title" idx="4294967295"/>
          </p:nvPr>
        </p:nvSpPr>
        <p:spPr>
          <a:xfrm>
            <a:off x="2438400" y="609601"/>
            <a:ext cx="8229600" cy="696913"/>
          </a:xfrm>
          <a:ln/>
        </p:spPr>
        <p:txBody>
          <a:bodyPr/>
          <a:lstStyle/>
          <a:p>
            <a:pPr algn="l"/>
            <a:r>
              <a:rPr lang="zh-CN" altLang="ru-RU" sz="2800">
                <a:latin typeface="宋体" panose="02010600030101010101" pitchFamily="2" charset="-122"/>
              </a:rPr>
              <a:t>众筹国内外发展及案例</a:t>
            </a:r>
            <a:r>
              <a:rPr lang="en-US" altLang="zh-CN" sz="2800">
                <a:latin typeface="宋体" panose="02010600030101010101" pitchFamily="2" charset="-122"/>
              </a:rPr>
              <a:t>-</a:t>
            </a:r>
            <a:r>
              <a:rPr lang="zh-CN" altLang="ru-RU" sz="2800"/>
              <a:t>国际发展</a:t>
            </a:r>
            <a:endParaRPr lang="zh-CN" altLang="en-US" sz="2800"/>
          </a:p>
        </p:txBody>
      </p:sp>
      <p:grpSp>
        <p:nvGrpSpPr>
          <p:cNvPr id="2338" name="Group 290">
            <a:extLst>
              <a:ext uri="{FF2B5EF4-FFF2-40B4-BE49-F238E27FC236}">
                <a16:creationId xmlns:a16="http://schemas.microsoft.com/office/drawing/2014/main" id="{77A50A51-A5B8-4E11-9EA0-498F2D708914}"/>
              </a:ext>
            </a:extLst>
          </p:cNvPr>
          <p:cNvGrpSpPr>
            <a:grpSpLocks/>
          </p:cNvGrpSpPr>
          <p:nvPr/>
        </p:nvGrpSpPr>
        <p:grpSpPr bwMode="auto">
          <a:xfrm>
            <a:off x="3416432" y="1129506"/>
            <a:ext cx="6929438" cy="2571750"/>
            <a:chOff x="1447800" y="2628900"/>
            <a:chExt cx="5745163" cy="2552700"/>
          </a:xfrm>
        </p:grpSpPr>
        <p:sp>
          <p:nvSpPr>
            <p:cNvPr id="2339" name="Freeform 40">
              <a:extLst>
                <a:ext uri="{FF2B5EF4-FFF2-40B4-BE49-F238E27FC236}">
                  <a16:creationId xmlns:a16="http://schemas.microsoft.com/office/drawing/2014/main" id="{2B2DD8C1-E064-48FC-BF6F-9BC0627C94A0}"/>
                </a:ext>
              </a:extLst>
            </p:cNvPr>
            <p:cNvSpPr>
              <a:spLocks/>
            </p:cNvSpPr>
            <p:nvPr/>
          </p:nvSpPr>
          <p:spPr bwMode="auto">
            <a:xfrm>
              <a:off x="1447800" y="2713037"/>
              <a:ext cx="5745163" cy="2468563"/>
            </a:xfrm>
            <a:custGeom>
              <a:avLst/>
              <a:gdLst>
                <a:gd name="T0" fmla="*/ 1532 w 1532"/>
                <a:gd name="T1" fmla="*/ 272 h 658"/>
                <a:gd name="T2" fmla="*/ 984 w 1532"/>
                <a:gd name="T3" fmla="*/ 0 h 658"/>
                <a:gd name="T4" fmla="*/ 984 w 1532"/>
                <a:gd name="T5" fmla="*/ 162 h 658"/>
                <a:gd name="T6" fmla="*/ 0 w 1532"/>
                <a:gd name="T7" fmla="*/ 658 h 658"/>
                <a:gd name="T8" fmla="*/ 984 w 1532"/>
                <a:gd name="T9" fmla="*/ 388 h 658"/>
                <a:gd name="T10" fmla="*/ 984 w 1532"/>
                <a:gd name="T11" fmla="*/ 385 h 658"/>
                <a:gd name="T12" fmla="*/ 984 w 1532"/>
                <a:gd name="T13" fmla="*/ 533 h 658"/>
                <a:gd name="T14" fmla="*/ 1532 w 1532"/>
                <a:gd name="T15" fmla="*/ 272 h 6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2" h="658">
                  <a:moveTo>
                    <a:pt x="1532" y="272"/>
                  </a:moveTo>
                  <a:cubicBezTo>
                    <a:pt x="984" y="0"/>
                    <a:pt x="984" y="0"/>
                    <a:pt x="984" y="0"/>
                  </a:cubicBezTo>
                  <a:cubicBezTo>
                    <a:pt x="984" y="162"/>
                    <a:pt x="984" y="162"/>
                    <a:pt x="984" y="162"/>
                  </a:cubicBezTo>
                  <a:cubicBezTo>
                    <a:pt x="914" y="167"/>
                    <a:pt x="243" y="222"/>
                    <a:pt x="0" y="658"/>
                  </a:cubicBezTo>
                  <a:cubicBezTo>
                    <a:pt x="0" y="658"/>
                    <a:pt x="302" y="350"/>
                    <a:pt x="984" y="388"/>
                  </a:cubicBezTo>
                  <a:cubicBezTo>
                    <a:pt x="984" y="385"/>
                    <a:pt x="984" y="385"/>
                    <a:pt x="984" y="385"/>
                  </a:cubicBezTo>
                  <a:cubicBezTo>
                    <a:pt x="984" y="533"/>
                    <a:pt x="984" y="533"/>
                    <a:pt x="984" y="533"/>
                  </a:cubicBezTo>
                  <a:lnTo>
                    <a:pt x="1532" y="272"/>
                  </a:lnTo>
                  <a:close/>
                </a:path>
              </a:pathLst>
            </a:custGeom>
            <a:gradFill rotWithShape="1">
              <a:gsLst>
                <a:gs pos="0">
                  <a:srgbClr val="000000"/>
                </a:gs>
                <a:gs pos="67000">
                  <a:srgbClr val="6B6B6B"/>
                </a:gs>
                <a:gs pos="100000">
                  <a:srgbClr val="808080"/>
                </a:gs>
              </a:gsLst>
              <a:lin ang="135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fontAlgn="base">
                <a:spcBef>
                  <a:spcPct val="0"/>
                </a:spcBef>
                <a:spcAft>
                  <a:spcPct val="0"/>
                </a:spcAft>
                <a:buSzPct val="100000"/>
              </a:pPr>
              <a:endParaRPr lang="en-US" altLang="zh-CN">
                <a:solidFill>
                  <a:srgbClr val="383838"/>
                </a:solidFill>
                <a:ea typeface="宋体"/>
              </a:endParaRPr>
            </a:p>
          </p:txBody>
        </p:sp>
        <p:sp>
          <p:nvSpPr>
            <p:cNvPr id="2340" name="Freeform 40">
              <a:extLst>
                <a:ext uri="{FF2B5EF4-FFF2-40B4-BE49-F238E27FC236}">
                  <a16:creationId xmlns:a16="http://schemas.microsoft.com/office/drawing/2014/main" id="{C6D43E30-E7DA-470B-AC7D-349C9CD1EB30}"/>
                </a:ext>
              </a:extLst>
            </p:cNvPr>
            <p:cNvSpPr>
              <a:spLocks/>
            </p:cNvSpPr>
            <p:nvPr/>
          </p:nvSpPr>
          <p:spPr bwMode="auto">
            <a:xfrm>
              <a:off x="1447800" y="2628900"/>
              <a:ext cx="5745163" cy="2468563"/>
            </a:xfrm>
            <a:custGeom>
              <a:avLst/>
              <a:gdLst>
                <a:gd name="T0" fmla="*/ 1532 w 1532"/>
                <a:gd name="T1" fmla="*/ 272 h 658"/>
                <a:gd name="T2" fmla="*/ 984 w 1532"/>
                <a:gd name="T3" fmla="*/ 0 h 658"/>
                <a:gd name="T4" fmla="*/ 984 w 1532"/>
                <a:gd name="T5" fmla="*/ 162 h 658"/>
                <a:gd name="T6" fmla="*/ 0 w 1532"/>
                <a:gd name="T7" fmla="*/ 658 h 658"/>
                <a:gd name="T8" fmla="*/ 984 w 1532"/>
                <a:gd name="T9" fmla="*/ 388 h 658"/>
                <a:gd name="T10" fmla="*/ 984 w 1532"/>
                <a:gd name="T11" fmla="*/ 385 h 658"/>
                <a:gd name="T12" fmla="*/ 984 w 1532"/>
                <a:gd name="T13" fmla="*/ 533 h 658"/>
                <a:gd name="T14" fmla="*/ 1532 w 1532"/>
                <a:gd name="T15" fmla="*/ 272 h 6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2" h="658">
                  <a:moveTo>
                    <a:pt x="1532" y="272"/>
                  </a:moveTo>
                  <a:cubicBezTo>
                    <a:pt x="984" y="0"/>
                    <a:pt x="984" y="0"/>
                    <a:pt x="984" y="0"/>
                  </a:cubicBezTo>
                  <a:cubicBezTo>
                    <a:pt x="984" y="162"/>
                    <a:pt x="984" y="162"/>
                    <a:pt x="984" y="162"/>
                  </a:cubicBezTo>
                  <a:cubicBezTo>
                    <a:pt x="914" y="167"/>
                    <a:pt x="243" y="222"/>
                    <a:pt x="0" y="658"/>
                  </a:cubicBezTo>
                  <a:cubicBezTo>
                    <a:pt x="0" y="658"/>
                    <a:pt x="302" y="350"/>
                    <a:pt x="984" y="388"/>
                  </a:cubicBezTo>
                  <a:cubicBezTo>
                    <a:pt x="984" y="385"/>
                    <a:pt x="984" y="385"/>
                    <a:pt x="984" y="385"/>
                  </a:cubicBezTo>
                  <a:cubicBezTo>
                    <a:pt x="984" y="533"/>
                    <a:pt x="984" y="533"/>
                    <a:pt x="984" y="533"/>
                  </a:cubicBezTo>
                  <a:lnTo>
                    <a:pt x="1532" y="272"/>
                  </a:lnTo>
                  <a:close/>
                </a:path>
              </a:pathLst>
            </a:custGeom>
            <a:gradFill rotWithShape="1">
              <a:gsLst>
                <a:gs pos="0">
                  <a:srgbClr val="0070C0"/>
                </a:gs>
                <a:gs pos="100000">
                  <a:srgbClr val="00B0F0"/>
                </a:gs>
              </a:gsLst>
              <a:lin ang="189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fontAlgn="base">
                <a:spcBef>
                  <a:spcPct val="0"/>
                </a:spcBef>
                <a:spcAft>
                  <a:spcPct val="0"/>
                </a:spcAft>
                <a:buSzPct val="100000"/>
              </a:pPr>
              <a:endParaRPr lang="en-US" altLang="zh-CN" dirty="0">
                <a:solidFill>
                  <a:srgbClr val="383838"/>
                </a:solidFill>
                <a:ea typeface="宋体"/>
              </a:endParaRPr>
            </a:p>
          </p:txBody>
        </p:sp>
      </p:grpSp>
      <p:sp>
        <p:nvSpPr>
          <p:cNvPr id="2341" name="Oval 7">
            <a:extLst>
              <a:ext uri="{FF2B5EF4-FFF2-40B4-BE49-F238E27FC236}">
                <a16:creationId xmlns:a16="http://schemas.microsoft.com/office/drawing/2014/main" id="{3D6C2439-D1B0-4868-9511-C19B82FAE733}"/>
              </a:ext>
            </a:extLst>
          </p:cNvPr>
          <p:cNvSpPr>
            <a:spLocks noChangeArrowheads="1"/>
          </p:cNvSpPr>
          <p:nvPr/>
        </p:nvSpPr>
        <p:spPr bwMode="auto">
          <a:xfrm>
            <a:off x="3656013" y="2970213"/>
            <a:ext cx="442912" cy="590550"/>
          </a:xfrm>
          <a:prstGeom prst="ellipse">
            <a:avLst/>
          </a:prstGeom>
          <a:solidFill>
            <a:srgbClr val="1C1C1C"/>
          </a:solidFill>
          <a:ln>
            <a:noFill/>
          </a:ln>
          <a:effectLst/>
          <a:scene3d>
            <a:camera prst="legacyObliqueTopRight"/>
            <a:lightRig rig="legacyFlat3" dir="b"/>
          </a:scene3d>
          <a:sp3d extrusionH="430200" prstMaterial="legacyMatte">
            <a:bevelT w="13500" h="13500" prst="angle"/>
            <a:bevelB w="13500" h="13500" prst="angle"/>
            <a:extrusionClr>
              <a:srgbClr val="1C1C1C"/>
            </a:extrusionClr>
            <a:contourClr>
              <a:srgbClr val="1C1C1C"/>
            </a:contourClr>
          </a:sp3d>
          <a:extLst>
            <a:ext uri="{91240B29-F687-4F45-9708-019B960494DF}">
              <a14:hiddenLine xmlns:a14="http://schemas.microsoft.com/office/drawing/2010/main" w="25400" cap="flat" algn="ctr">
                <a:no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flatTx/>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lgn="ctr" fontAlgn="base">
              <a:spcBef>
                <a:spcPct val="0"/>
              </a:spcBef>
              <a:spcAft>
                <a:spcPct val="0"/>
              </a:spcAft>
              <a:buSzPct val="100000"/>
            </a:pPr>
            <a:r>
              <a:rPr lang="en-US" altLang="zh-CN" sz="2400">
                <a:solidFill>
                  <a:srgbClr val="FFFFFF"/>
                </a:solidFill>
                <a:latin typeface="Arial" panose="020B0604020202020204" pitchFamily="34" charset="0"/>
                <a:ea typeface="宋体"/>
              </a:rPr>
              <a:t>1</a:t>
            </a:r>
          </a:p>
        </p:txBody>
      </p:sp>
      <p:sp>
        <p:nvSpPr>
          <p:cNvPr id="2342" name="Oval 8">
            <a:extLst>
              <a:ext uri="{FF2B5EF4-FFF2-40B4-BE49-F238E27FC236}">
                <a16:creationId xmlns:a16="http://schemas.microsoft.com/office/drawing/2014/main" id="{5BA388E2-E1D1-4D13-BBF3-738D95A1436F}"/>
              </a:ext>
            </a:extLst>
          </p:cNvPr>
          <p:cNvSpPr>
            <a:spLocks noChangeArrowheads="1"/>
          </p:cNvSpPr>
          <p:nvPr/>
        </p:nvSpPr>
        <p:spPr bwMode="auto">
          <a:xfrm>
            <a:off x="6235700" y="1868488"/>
            <a:ext cx="909638" cy="1212850"/>
          </a:xfrm>
          <a:prstGeom prst="ellipse">
            <a:avLst/>
          </a:prstGeom>
          <a:solidFill>
            <a:srgbClr val="1C1C1C"/>
          </a:solidFill>
          <a:ln>
            <a:noFill/>
          </a:ln>
          <a:effectLst/>
          <a:scene3d>
            <a:camera prst="legacyObliqueTopRight"/>
            <a:lightRig rig="legacyFlat3" dir="b"/>
          </a:scene3d>
          <a:sp3d extrusionH="430200" prstMaterial="legacyMatte">
            <a:bevelT w="13500" h="13500" prst="angle"/>
            <a:bevelB w="13500" h="13500" prst="angle"/>
            <a:extrusionClr>
              <a:srgbClr val="1C1C1C"/>
            </a:extrusionClr>
            <a:contourClr>
              <a:srgbClr val="1C1C1C"/>
            </a:contourClr>
          </a:sp3d>
          <a:extLst>
            <a:ext uri="{91240B29-F687-4F45-9708-019B960494DF}">
              <a14:hiddenLine xmlns:a14="http://schemas.microsoft.com/office/drawing/2010/main" w="25400" cap="flat" algn="ctr">
                <a:no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flatTx/>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lgn="ctr" fontAlgn="base">
              <a:spcBef>
                <a:spcPct val="0"/>
              </a:spcBef>
              <a:spcAft>
                <a:spcPct val="0"/>
              </a:spcAft>
              <a:buSzPct val="100000"/>
            </a:pPr>
            <a:r>
              <a:rPr lang="en-US" altLang="zh-CN" sz="2400">
                <a:solidFill>
                  <a:srgbClr val="FFFFFF"/>
                </a:solidFill>
                <a:latin typeface="Arial" panose="020B0604020202020204" pitchFamily="34" charset="0"/>
                <a:ea typeface="宋体"/>
              </a:rPr>
              <a:t>3</a:t>
            </a:r>
          </a:p>
        </p:txBody>
      </p:sp>
      <p:sp>
        <p:nvSpPr>
          <p:cNvPr id="2343" name="Oval 9">
            <a:extLst>
              <a:ext uri="{FF2B5EF4-FFF2-40B4-BE49-F238E27FC236}">
                <a16:creationId xmlns:a16="http://schemas.microsoft.com/office/drawing/2014/main" id="{B6D2F52C-6004-4D46-9F6D-61A1AB7867BF}"/>
              </a:ext>
            </a:extLst>
          </p:cNvPr>
          <p:cNvSpPr>
            <a:spLocks noChangeArrowheads="1"/>
          </p:cNvSpPr>
          <p:nvPr/>
        </p:nvSpPr>
        <p:spPr bwMode="auto">
          <a:xfrm>
            <a:off x="4759325" y="2336801"/>
            <a:ext cx="611188" cy="815975"/>
          </a:xfrm>
          <a:prstGeom prst="ellipse">
            <a:avLst/>
          </a:prstGeom>
          <a:solidFill>
            <a:srgbClr val="1C1C1C"/>
          </a:solidFill>
          <a:ln>
            <a:noFill/>
          </a:ln>
          <a:effectLst/>
          <a:scene3d>
            <a:camera prst="legacyObliqueTopRight"/>
            <a:lightRig rig="legacyFlat3" dir="b"/>
          </a:scene3d>
          <a:sp3d extrusionH="430200" prstMaterial="legacyMatte">
            <a:bevelT w="13500" h="13500" prst="angle"/>
            <a:bevelB w="13500" h="13500" prst="angle"/>
            <a:extrusionClr>
              <a:srgbClr val="1C1C1C"/>
            </a:extrusionClr>
            <a:contourClr>
              <a:srgbClr val="1C1C1C"/>
            </a:contourClr>
          </a:sp3d>
          <a:extLst>
            <a:ext uri="{91240B29-F687-4F45-9708-019B960494DF}">
              <a14:hiddenLine xmlns:a14="http://schemas.microsoft.com/office/drawing/2010/main" w="25400" cap="flat" algn="ctr">
                <a:no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flatTx/>
          </a:bodyPr>
          <a:lstStyle>
            <a:lvl1pPr>
              <a:defRPr>
                <a:solidFill>
                  <a:schemeClr val="tx1"/>
                </a:solidFill>
                <a:latin typeface="Calibri" panose="020F0502020204030204" pitchFamily="34" charset="0"/>
                <a:cs typeface="Calibri" panose="020F0502020204030204" pitchFamily="34" charset="0"/>
              </a:defRPr>
            </a:lvl1pPr>
            <a:lvl2pPr>
              <a:defRPr>
                <a:solidFill>
                  <a:schemeClr val="tx1"/>
                </a:solidFill>
                <a:latin typeface="Calibri" panose="020F0502020204030204" pitchFamily="34" charset="0"/>
                <a:cs typeface="Calibri" panose="020F0502020204030204" pitchFamily="34" charset="0"/>
              </a:defRPr>
            </a:lvl2pPr>
            <a:lvl3pPr>
              <a:defRPr>
                <a:solidFill>
                  <a:schemeClr val="tx1"/>
                </a:solidFill>
                <a:latin typeface="Calibri" panose="020F0502020204030204" pitchFamily="34" charset="0"/>
                <a:cs typeface="Calibri" panose="020F0502020204030204" pitchFamily="34" charset="0"/>
              </a:defRPr>
            </a:lvl3pPr>
            <a:lvl4pPr>
              <a:defRPr>
                <a:solidFill>
                  <a:schemeClr val="tx1"/>
                </a:solidFill>
                <a:latin typeface="Calibri" panose="020F0502020204030204" pitchFamily="34" charset="0"/>
                <a:cs typeface="Calibri" panose="020F0502020204030204" pitchFamily="34" charset="0"/>
              </a:defRPr>
            </a:lvl4pPr>
            <a:lvl5pPr>
              <a:defRPr>
                <a:solidFill>
                  <a:schemeClr val="tx1"/>
                </a:solidFill>
                <a:latin typeface="Calibri" panose="020F0502020204030204" pitchFamily="34" charset="0"/>
                <a:cs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cs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cs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cs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cs typeface="Calibri" panose="020F0502020204030204" pitchFamily="34" charset="0"/>
              </a:defRPr>
            </a:lvl9pPr>
          </a:lstStyle>
          <a:p>
            <a:pPr algn="ctr" fontAlgn="base">
              <a:spcBef>
                <a:spcPct val="0"/>
              </a:spcBef>
              <a:spcAft>
                <a:spcPct val="0"/>
              </a:spcAft>
              <a:buSzPct val="100000"/>
            </a:pPr>
            <a:r>
              <a:rPr lang="en-US" altLang="zh-CN" sz="2400">
                <a:solidFill>
                  <a:srgbClr val="FFFFFF"/>
                </a:solidFill>
                <a:latin typeface="Arial" panose="020B0604020202020204" pitchFamily="34" charset="0"/>
                <a:ea typeface="宋体"/>
              </a:rPr>
              <a:t>2</a:t>
            </a:r>
          </a:p>
        </p:txBody>
      </p:sp>
      <p:sp>
        <p:nvSpPr>
          <p:cNvPr id="2344" name="Straight Connector 26">
            <a:extLst>
              <a:ext uri="{FF2B5EF4-FFF2-40B4-BE49-F238E27FC236}">
                <a16:creationId xmlns:a16="http://schemas.microsoft.com/office/drawing/2014/main" id="{80623170-3780-4402-9040-5D32D3F59D09}"/>
              </a:ext>
            </a:extLst>
          </p:cNvPr>
          <p:cNvSpPr>
            <a:spLocks noChangeShapeType="1"/>
          </p:cNvSpPr>
          <p:nvPr/>
        </p:nvSpPr>
        <p:spPr bwMode="auto">
          <a:xfrm flipH="1">
            <a:off x="4449763" y="4287839"/>
            <a:ext cx="0" cy="1830387"/>
          </a:xfrm>
          <a:prstGeom prst="line">
            <a:avLst/>
          </a:prstGeom>
          <a:noFill/>
          <a:ln w="9525" cap="flat" algn="ctr">
            <a:solidFill>
              <a:srgbClr val="1C1C1C"/>
            </a:solidFill>
            <a:prstDash val="sysDot"/>
            <a:round/>
            <a:headEnd type="none" w="med" len="med"/>
            <a:tailEnd type="non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latin typeface="Calibri" panose="020F0502020204030204" pitchFamily="34" charset="0"/>
              <a:ea typeface="宋体"/>
              <a:cs typeface="Calibri" panose="020F0502020204030204" pitchFamily="34" charset="0"/>
            </a:endParaRPr>
          </a:p>
        </p:txBody>
      </p:sp>
      <p:sp>
        <p:nvSpPr>
          <p:cNvPr id="2345" name="Straight Connector 26">
            <a:extLst>
              <a:ext uri="{FF2B5EF4-FFF2-40B4-BE49-F238E27FC236}">
                <a16:creationId xmlns:a16="http://schemas.microsoft.com/office/drawing/2014/main" id="{CA2D5861-ADD4-486A-9C51-09F08FDF44B0}"/>
              </a:ext>
            </a:extLst>
          </p:cNvPr>
          <p:cNvSpPr>
            <a:spLocks noChangeShapeType="1"/>
          </p:cNvSpPr>
          <p:nvPr/>
        </p:nvSpPr>
        <p:spPr bwMode="auto">
          <a:xfrm flipH="1">
            <a:off x="6002338" y="3736975"/>
            <a:ext cx="0" cy="1830388"/>
          </a:xfrm>
          <a:prstGeom prst="line">
            <a:avLst/>
          </a:prstGeom>
          <a:noFill/>
          <a:ln w="9525" cap="flat" algn="ctr">
            <a:solidFill>
              <a:srgbClr val="1C1C1C"/>
            </a:solidFill>
            <a:prstDash val="sysDot"/>
            <a:round/>
            <a:headEnd type="none" w="med" len="med"/>
            <a:tailEnd type="non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latin typeface="Calibri" panose="020F0502020204030204" pitchFamily="34" charset="0"/>
              <a:ea typeface="宋体"/>
              <a:cs typeface="Calibri" panose="020F0502020204030204" pitchFamily="34" charset="0"/>
            </a:endParaRPr>
          </a:p>
        </p:txBody>
      </p:sp>
      <p:graphicFrame>
        <p:nvGraphicFramePr>
          <p:cNvPr id="2346" name="表格 16">
            <a:extLst>
              <a:ext uri="{FF2B5EF4-FFF2-40B4-BE49-F238E27FC236}">
                <a16:creationId xmlns:a16="http://schemas.microsoft.com/office/drawing/2014/main" id="{7DC1F301-1F5A-40C4-8A1B-F22E902C7D44}"/>
              </a:ext>
            </a:extLst>
          </p:cNvPr>
          <p:cNvGraphicFramePr>
            <a:graphicFrameLocks noGrp="1"/>
          </p:cNvGraphicFramePr>
          <p:nvPr>
            <p:extLst>
              <p:ext uri="{D42A27DB-BD31-4B8C-83A1-F6EECF244321}">
                <p14:modId xmlns:p14="http://schemas.microsoft.com/office/powerpoint/2010/main" val="3887823646"/>
              </p:ext>
            </p:extLst>
          </p:nvPr>
        </p:nvGraphicFramePr>
        <p:xfrm>
          <a:off x="2555693" y="3820485"/>
          <a:ext cx="1571625" cy="2932113"/>
        </p:xfrm>
        <a:graphic>
          <a:graphicData uri="http://schemas.openxmlformats.org/drawingml/2006/table">
            <a:tbl>
              <a:tblPr/>
              <a:tblGrid>
                <a:gridCol w="1571625">
                  <a:extLst>
                    <a:ext uri="{9D8B030D-6E8A-4147-A177-3AD203B41FA5}">
                      <a16:colId xmlns:a16="http://schemas.microsoft.com/office/drawing/2014/main" val="1719548831"/>
                    </a:ext>
                  </a:extLst>
                </a:gridCol>
              </a:tblGrid>
              <a:tr h="493713">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zh-CN" altLang="en-US" sz="21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第一阶段</a:t>
                      </a:r>
                    </a:p>
                  </a:txBody>
                  <a:tcPr marT="60960" marB="6096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156774912"/>
                  </a:ext>
                </a:extLst>
              </a:tr>
              <a:tr h="1828800">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用个人力量就能完成</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支持者成本比较低</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在最初更容易获得支持</a:t>
                      </a:r>
                    </a:p>
                  </a:txBody>
                  <a:tcPr marT="60960" marB="6096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967521675"/>
                  </a:ext>
                </a:extLst>
              </a:tr>
            </a:tbl>
          </a:graphicData>
        </a:graphic>
      </p:graphicFrame>
      <p:graphicFrame>
        <p:nvGraphicFramePr>
          <p:cNvPr id="2349" name="表格 17">
            <a:extLst>
              <a:ext uri="{FF2B5EF4-FFF2-40B4-BE49-F238E27FC236}">
                <a16:creationId xmlns:a16="http://schemas.microsoft.com/office/drawing/2014/main" id="{F440809F-44C2-422C-AE75-0DD0A3843D7F}"/>
              </a:ext>
            </a:extLst>
          </p:cNvPr>
          <p:cNvGraphicFramePr>
            <a:graphicFrameLocks noGrp="1"/>
          </p:cNvGraphicFramePr>
          <p:nvPr/>
        </p:nvGraphicFramePr>
        <p:xfrm>
          <a:off x="4487863" y="3714751"/>
          <a:ext cx="1428750" cy="1465263"/>
        </p:xfrm>
        <a:graphic>
          <a:graphicData uri="http://schemas.openxmlformats.org/drawingml/2006/table">
            <a:tbl>
              <a:tblPr/>
              <a:tblGrid>
                <a:gridCol w="1428750">
                  <a:extLst>
                    <a:ext uri="{9D8B030D-6E8A-4147-A177-3AD203B41FA5}">
                      <a16:colId xmlns:a16="http://schemas.microsoft.com/office/drawing/2014/main" val="3266226813"/>
                    </a:ext>
                  </a:extLst>
                </a:gridCol>
              </a:tblGrid>
              <a:tr h="474663">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zh-CN" altLang="en-US" sz="21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第二阶段</a:t>
                      </a:r>
                    </a:p>
                  </a:txBody>
                  <a:tcPr marT="60960" marB="6096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528998616"/>
                  </a:ext>
                </a:extLst>
              </a:tr>
              <a:tr h="690563">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None/>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技术门槛稍微高的产品</a:t>
                      </a:r>
                    </a:p>
                  </a:txBody>
                  <a:tcPr marT="60960" marB="6096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211946257"/>
                  </a:ext>
                </a:extLst>
              </a:tr>
            </a:tbl>
          </a:graphicData>
        </a:graphic>
      </p:graphicFrame>
      <p:graphicFrame>
        <p:nvGraphicFramePr>
          <p:cNvPr id="2352" name="表格 18">
            <a:extLst>
              <a:ext uri="{FF2B5EF4-FFF2-40B4-BE49-F238E27FC236}">
                <a16:creationId xmlns:a16="http://schemas.microsoft.com/office/drawing/2014/main" id="{C4B85476-127E-4D65-BBE3-8DB26DD53F8A}"/>
              </a:ext>
            </a:extLst>
          </p:cNvPr>
          <p:cNvGraphicFramePr>
            <a:graphicFrameLocks noGrp="1"/>
          </p:cNvGraphicFramePr>
          <p:nvPr>
            <p:extLst>
              <p:ext uri="{D42A27DB-BD31-4B8C-83A1-F6EECF244321}">
                <p14:modId xmlns:p14="http://schemas.microsoft.com/office/powerpoint/2010/main" val="2763045190"/>
              </p:ext>
            </p:extLst>
          </p:nvPr>
        </p:nvGraphicFramePr>
        <p:xfrm>
          <a:off x="6096000" y="3152776"/>
          <a:ext cx="2214562" cy="3465195"/>
        </p:xfrm>
        <a:graphic>
          <a:graphicData uri="http://schemas.openxmlformats.org/drawingml/2006/table">
            <a:tbl>
              <a:tblPr/>
              <a:tblGrid>
                <a:gridCol w="2214562">
                  <a:extLst>
                    <a:ext uri="{9D8B030D-6E8A-4147-A177-3AD203B41FA5}">
                      <a16:colId xmlns:a16="http://schemas.microsoft.com/office/drawing/2014/main" val="1882358617"/>
                    </a:ext>
                  </a:extLst>
                </a:gridCol>
              </a:tblGrid>
              <a:tr h="447675">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zh-CN" altLang="en-US" sz="21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第三阶段</a:t>
                      </a:r>
                    </a:p>
                  </a:txBody>
                  <a:tcPr marT="60960" marB="6096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321457948"/>
                  </a:ext>
                </a:extLst>
              </a:tr>
              <a:tr h="2079625">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需要小公司或者多方合作才能实现的产品</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这个阶段的项目规模比较大、团队最专业、制作能力最精良</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能吸引到最多的资金</a:t>
                      </a:r>
                    </a:p>
                  </a:txBody>
                  <a:tcPr marT="60960" marB="6096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87299437"/>
                  </a:ext>
                </a:extLst>
              </a:tr>
            </a:tbl>
          </a:graphicData>
        </a:graphic>
      </p:graphicFrame>
    </p:spTree>
  </p:cSld>
  <p:clrMapOvr>
    <a:masterClrMapping/>
  </p:clrMapOvr>
  <p:transition spd="slow" advTm="4527"/>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nodeType="afterEffect">
                                  <p:childTnLst>
                                    <p:set>
                                      <p:cBhvr>
                                        <p:cTn id="7" dur="1" fill="hold">
                                          <p:stCondLst>
                                            <p:cond delay="0"/>
                                          </p:stCondLst>
                                        </p:cTn>
                                        <p:tgtEl>
                                          <p:spTgt spid="2338"/>
                                        </p:tgtEl>
                                        <p:attrNameLst>
                                          <p:attrName>style.visibility</p:attrName>
                                        </p:attrNameLst>
                                      </p:cBhvr>
                                      <p:to>
                                        <p:strVal val="visible"/>
                                      </p:to>
                                    </p:set>
                                    <p:animEffect transition="in" filter="wipe(left)">
                                      <p:cBhvr>
                                        <p:cTn id="8" dur="500"/>
                                        <p:tgtEl>
                                          <p:spTgt spid="2338"/>
                                        </p:tgtEl>
                                      </p:cBhvr>
                                    </p:animEffect>
                                  </p:childTnLst>
                                </p:cTn>
                              </p:par>
                            </p:childTnLst>
                          </p:cTn>
                        </p:par>
                        <p:par>
                          <p:cTn id="9" fill="hold" nodeType="afterGroup">
                            <p:stCondLst>
                              <p:cond delay="500"/>
                            </p:stCondLst>
                            <p:childTnLst>
                              <p:par>
                                <p:cTn id="10" presetID="10" presetClass="entr" presetSubtype="0" fill="hold" grpId="0" nodeType="afterEffect">
                                  <p:childTnLst>
                                    <p:set>
                                      <p:cBhvr>
                                        <p:cTn id="11" dur="1" fill="hold">
                                          <p:stCondLst>
                                            <p:cond delay="0"/>
                                          </p:stCondLst>
                                        </p:cTn>
                                        <p:tgtEl>
                                          <p:spTgt spid="2341"/>
                                        </p:tgtEl>
                                        <p:attrNameLst>
                                          <p:attrName>style.visibility</p:attrName>
                                        </p:attrNameLst>
                                      </p:cBhvr>
                                      <p:to>
                                        <p:strVal val="visible"/>
                                      </p:to>
                                    </p:set>
                                    <p:animEffect transition="in" filter="fade">
                                      <p:cBhvr>
                                        <p:cTn id="12" dur="500"/>
                                        <p:tgtEl>
                                          <p:spTgt spid="2341"/>
                                        </p:tgtEl>
                                      </p:cBhvr>
                                    </p:animEffect>
                                  </p:childTnLst>
                                </p:cTn>
                              </p:par>
                            </p:childTnLst>
                          </p:cTn>
                        </p:par>
                        <p:par>
                          <p:cTn id="13" fill="hold" nodeType="afterGroup">
                            <p:stCondLst>
                              <p:cond delay="1000"/>
                            </p:stCondLst>
                            <p:childTnLst>
                              <p:par>
                                <p:cTn id="14" presetID="10" presetClass="entr" presetSubtype="0" fill="hold" nodeType="afterEffect">
                                  <p:childTnLst>
                                    <p:set>
                                      <p:cBhvr>
                                        <p:cTn id="15" dur="1" fill="hold">
                                          <p:stCondLst>
                                            <p:cond delay="0"/>
                                          </p:stCondLst>
                                        </p:cTn>
                                        <p:tgtEl>
                                          <p:spTgt spid="2344"/>
                                        </p:tgtEl>
                                        <p:attrNameLst>
                                          <p:attrName>style.visibility</p:attrName>
                                        </p:attrNameLst>
                                      </p:cBhvr>
                                      <p:to>
                                        <p:strVal val="visible"/>
                                      </p:to>
                                    </p:set>
                                    <p:animEffect transition="in" filter="fade">
                                      <p:cBhvr>
                                        <p:cTn id="16" dur="500"/>
                                        <p:tgtEl>
                                          <p:spTgt spid="2344"/>
                                        </p:tgtEl>
                                      </p:cBhvr>
                                    </p:animEffect>
                                  </p:childTnLst>
                                </p:cTn>
                              </p:par>
                            </p:childTnLst>
                          </p:cTn>
                        </p:par>
                        <p:par>
                          <p:cTn id="17" fill="hold" nodeType="afterGroup">
                            <p:stCondLst>
                              <p:cond delay="1500"/>
                            </p:stCondLst>
                            <p:childTnLst>
                              <p:par>
                                <p:cTn id="18" presetID="10" presetClass="entr" presetSubtype="0" fill="hold" grpId="0" nodeType="afterEffect">
                                  <p:childTnLst>
                                    <p:set>
                                      <p:cBhvr>
                                        <p:cTn id="19" dur="1" fill="hold">
                                          <p:stCondLst>
                                            <p:cond delay="0"/>
                                          </p:stCondLst>
                                        </p:cTn>
                                        <p:tgtEl>
                                          <p:spTgt spid="2343"/>
                                        </p:tgtEl>
                                        <p:attrNameLst>
                                          <p:attrName>style.visibility</p:attrName>
                                        </p:attrNameLst>
                                      </p:cBhvr>
                                      <p:to>
                                        <p:strVal val="visible"/>
                                      </p:to>
                                    </p:set>
                                    <p:animEffect transition="in" filter="fade">
                                      <p:cBhvr>
                                        <p:cTn id="20" dur="500"/>
                                        <p:tgtEl>
                                          <p:spTgt spid="2343"/>
                                        </p:tgtEl>
                                      </p:cBhvr>
                                    </p:animEffect>
                                  </p:childTnLst>
                                </p:cTn>
                              </p:par>
                              <p:par>
                                <p:cTn id="21" presetID="10" presetClass="entr" presetSubtype="0" fill="hold" nodeType="withEffect">
                                  <p:childTnLst>
                                    <p:set>
                                      <p:cBhvr>
                                        <p:cTn id="22" dur="1" fill="hold">
                                          <p:stCondLst>
                                            <p:cond delay="0"/>
                                          </p:stCondLst>
                                        </p:cTn>
                                        <p:tgtEl>
                                          <p:spTgt spid="2345"/>
                                        </p:tgtEl>
                                        <p:attrNameLst>
                                          <p:attrName>style.visibility</p:attrName>
                                        </p:attrNameLst>
                                      </p:cBhvr>
                                      <p:to>
                                        <p:strVal val="visible"/>
                                      </p:to>
                                    </p:set>
                                    <p:animEffect transition="in" filter="fade">
                                      <p:cBhvr>
                                        <p:cTn id="23" dur="500"/>
                                        <p:tgtEl>
                                          <p:spTgt spid="2345"/>
                                        </p:tgtEl>
                                      </p:cBhvr>
                                    </p:animEffect>
                                  </p:childTnLst>
                                </p:cTn>
                              </p:par>
                            </p:childTnLst>
                          </p:cTn>
                        </p:par>
                        <p:par>
                          <p:cTn id="24" fill="hold" nodeType="afterGroup">
                            <p:stCondLst>
                              <p:cond delay="2000"/>
                            </p:stCondLst>
                            <p:childTnLst>
                              <p:par>
                                <p:cTn id="25" presetID="10" presetClass="entr" presetSubtype="0" fill="hold" grpId="0" nodeType="afterEffect">
                                  <p:childTnLst>
                                    <p:set>
                                      <p:cBhvr>
                                        <p:cTn id="26" dur="1" fill="hold">
                                          <p:stCondLst>
                                            <p:cond delay="0"/>
                                          </p:stCondLst>
                                        </p:cTn>
                                        <p:tgtEl>
                                          <p:spTgt spid="2342"/>
                                        </p:tgtEl>
                                        <p:attrNameLst>
                                          <p:attrName>style.visibility</p:attrName>
                                        </p:attrNameLst>
                                      </p:cBhvr>
                                      <p:to>
                                        <p:strVal val="visible"/>
                                      </p:to>
                                    </p:set>
                                    <p:animEffect transition="in" filter="fade">
                                      <p:cBhvr>
                                        <p:cTn id="27" dur="500"/>
                                        <p:tgtEl>
                                          <p:spTgt spid="2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1" grpId="0" animBg="1"/>
      <p:bldP spid="2342" grpId="0" animBg="1"/>
      <p:bldP spid="234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7" name="标题 1">
            <a:extLst>
              <a:ext uri="{FF2B5EF4-FFF2-40B4-BE49-F238E27FC236}">
                <a16:creationId xmlns:a16="http://schemas.microsoft.com/office/drawing/2014/main" id="{4AB9FCBD-FE73-4114-AB34-10765ADEBBA8}"/>
              </a:ext>
            </a:extLst>
          </p:cNvPr>
          <p:cNvSpPr>
            <a:spLocks noGrp="1" noChangeArrowheads="1"/>
          </p:cNvSpPr>
          <p:nvPr>
            <p:ph type="title" idx="4294967295"/>
          </p:nvPr>
        </p:nvSpPr>
        <p:spPr>
          <a:xfrm>
            <a:off x="2667000" y="228601"/>
            <a:ext cx="8229600" cy="696913"/>
          </a:xfrm>
          <a:ln/>
        </p:spPr>
        <p:txBody>
          <a:bodyPr/>
          <a:lstStyle/>
          <a:p>
            <a:pPr algn="l"/>
            <a:r>
              <a:rPr lang="zh-CN" altLang="ru-RU" sz="2800">
                <a:solidFill>
                  <a:srgbClr val="000000"/>
                </a:solidFill>
                <a:latin typeface="宋体" panose="02010600030101010101" pitchFamily="2" charset="-122"/>
              </a:rPr>
              <a:t>众筹国内外发展及案例</a:t>
            </a:r>
            <a:r>
              <a:rPr lang="en-US" altLang="zh-CN" sz="2800">
                <a:solidFill>
                  <a:srgbClr val="000000"/>
                </a:solidFill>
                <a:latin typeface="宋体" panose="02010600030101010101" pitchFamily="2" charset="-122"/>
              </a:rPr>
              <a:t>-</a:t>
            </a:r>
            <a:r>
              <a:rPr lang="zh-CN" altLang="ru-RU" sz="2800">
                <a:solidFill>
                  <a:srgbClr val="000000"/>
                </a:solidFill>
              </a:rPr>
              <a:t>国外案例</a:t>
            </a:r>
            <a:endParaRPr lang="zh-CN" altLang="en-US" sz="2800">
              <a:solidFill>
                <a:srgbClr val="000000"/>
              </a:solidFill>
            </a:endParaRPr>
          </a:p>
        </p:txBody>
      </p:sp>
      <p:pic>
        <p:nvPicPr>
          <p:cNvPr id="2358" name="图片 2" descr="kickstarter.jpg">
            <a:extLst>
              <a:ext uri="{FF2B5EF4-FFF2-40B4-BE49-F238E27FC236}">
                <a16:creationId xmlns:a16="http://schemas.microsoft.com/office/drawing/2014/main" id="{5113FCA5-05DB-43CC-8CAF-7325A39D1FD1}"/>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0" y="2771775"/>
            <a:ext cx="1543050" cy="1143000"/>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graphicFrame>
        <p:nvGraphicFramePr>
          <p:cNvPr id="2359" name="表格 3">
            <a:extLst>
              <a:ext uri="{FF2B5EF4-FFF2-40B4-BE49-F238E27FC236}">
                <a16:creationId xmlns:a16="http://schemas.microsoft.com/office/drawing/2014/main" id="{E923DBF3-B0EF-40B7-A071-7F2CA0A9ADC3}"/>
              </a:ext>
            </a:extLst>
          </p:cNvPr>
          <p:cNvGraphicFramePr>
            <a:graphicFrameLocks noGrp="1"/>
          </p:cNvGraphicFramePr>
          <p:nvPr/>
        </p:nvGraphicFramePr>
        <p:xfrm>
          <a:off x="3432175" y="1047751"/>
          <a:ext cx="7239000" cy="5802313"/>
        </p:xfrm>
        <a:graphic>
          <a:graphicData uri="http://schemas.openxmlformats.org/drawingml/2006/table">
            <a:tbl>
              <a:tblPr/>
              <a:tblGrid>
                <a:gridCol w="715963">
                  <a:extLst>
                    <a:ext uri="{9D8B030D-6E8A-4147-A177-3AD203B41FA5}">
                      <a16:colId xmlns:a16="http://schemas.microsoft.com/office/drawing/2014/main" val="3707569717"/>
                    </a:ext>
                  </a:extLst>
                </a:gridCol>
                <a:gridCol w="6523037">
                  <a:extLst>
                    <a:ext uri="{9D8B030D-6E8A-4147-A177-3AD203B41FA5}">
                      <a16:colId xmlns:a16="http://schemas.microsoft.com/office/drawing/2014/main" val="1947301803"/>
                    </a:ext>
                  </a:extLst>
                </a:gridCol>
              </a:tblGrid>
              <a:tr h="677863">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时间</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2009</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年在美国纽约成立，</a:t>
                      </a:r>
                      <a:r>
                        <a:rPr kumimoji="0" lang="zh-CN" altLang="en-US" sz="1800" b="0" i="0" u="none" strike="noStrike" cap="none" normalizeH="0" baseline="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全球最大最知名的众筹平台</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529340065"/>
                  </a:ext>
                </a:extLst>
              </a:tr>
              <a:tr h="379888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模式</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在该网站如果创建项目，需选择最后期限和最低资金为目标如果目标在截止日期前没有被实现，则该网站会有一个退还募集资金的保证契约</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捐赠者的钱通过亚马逊支付来实现</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该平台对全世界各地的捐助者开放以及对美国和英国的创设者开放</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Kickstarter</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收取募集资金</a:t>
                      </a: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5%</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的佣金</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亚马逊收取额外的</a:t>
                      </a: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3</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a:t>
                      </a: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5%</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Kickstarter</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声称对项目和他们生产的作品无所有权。在该网站上推出的项目都将被永久存档和向公众开放</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Kickstarter</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建议赞助者们用自己的判断来支持一个项目。警告项目的拥有者，如果未能兑现承诺将可能会被判处对赞助者进行损害赔偿</a:t>
                      </a:r>
                    </a:p>
                  </a:txBody>
                  <a:tcPr marT="60960" marB="6096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467196232"/>
                  </a:ext>
                </a:extLst>
              </a:tr>
              <a:tr h="1238250">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项目类型</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主要集中于创意精品项目。具体分为</a:t>
                      </a: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13</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大类和</a:t>
                      </a: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36</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小类：艺术、漫画、舞蹈、设计、时尚、</a:t>
                      </a:r>
                      <a:r>
                        <a:rPr kumimoji="0" lang="zh-CN" altLang="en-US" sz="1900" b="1" i="0" u="none" strike="noStrike" cap="none" normalizeH="0" baseline="0" dirty="0">
                          <a:ln>
                            <a:noFill/>
                          </a:ln>
                          <a:solidFill>
                            <a:schemeClr val="tx2"/>
                          </a:solidFill>
                          <a:effectLst/>
                          <a:latin typeface="华文楷体" panose="02010600040101010101" pitchFamily="2" charset="-122"/>
                          <a:ea typeface="华文楷体" panose="02010600040101010101" pitchFamily="2" charset="-122"/>
                          <a:cs typeface="Calibri" panose="020F0502020204030204" pitchFamily="34" charset="0"/>
                        </a:rPr>
                        <a:t>影视</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、食物，</a:t>
                      </a:r>
                      <a:r>
                        <a:rPr kumimoji="0" lang="zh-CN" altLang="en-US" sz="1900" b="1" i="0" u="none" strike="noStrike" cap="none" normalizeH="0" baseline="0" dirty="0">
                          <a:ln>
                            <a:noFill/>
                          </a:ln>
                          <a:solidFill>
                            <a:schemeClr val="tx2"/>
                          </a:solidFill>
                          <a:effectLst/>
                          <a:latin typeface="华文楷体" panose="02010600040101010101" pitchFamily="2" charset="-122"/>
                          <a:ea typeface="华文楷体" panose="02010600040101010101" pitchFamily="2" charset="-122"/>
                          <a:cs typeface="Calibri" panose="020F0502020204030204" pitchFamily="34" charset="0"/>
                        </a:rPr>
                        <a:t>音乐</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、游戏、摄影、出版、技术和喜剧</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72778536"/>
                  </a:ext>
                </a:extLst>
              </a:tr>
            </a:tbl>
          </a:graphicData>
        </a:graphic>
      </p:graphicFrame>
      <p:sp>
        <p:nvSpPr>
          <p:cNvPr id="2366" name="TextBox 4">
            <a:extLst>
              <a:ext uri="{FF2B5EF4-FFF2-40B4-BE49-F238E27FC236}">
                <a16:creationId xmlns:a16="http://schemas.microsoft.com/office/drawing/2014/main" id="{0D337BA4-B206-49EE-BCF6-789C62167DBF}"/>
              </a:ext>
            </a:extLst>
          </p:cNvPr>
          <p:cNvSpPr>
            <a:spLocks noChangeArrowheads="1"/>
          </p:cNvSpPr>
          <p:nvPr/>
        </p:nvSpPr>
        <p:spPr bwMode="auto">
          <a:xfrm>
            <a:off x="1752600" y="1828801"/>
            <a:ext cx="1600200" cy="708025"/>
          </a:xfrm>
          <a:prstGeom prst="rect">
            <a:avLst/>
          </a:prstGeom>
          <a:gradFill rotWithShape="1">
            <a:gsLst>
              <a:gs pos="0">
                <a:srgbClr val="C6E6FF"/>
              </a:gs>
              <a:gs pos="34999">
                <a:srgbClr val="D6EDFF"/>
              </a:gs>
              <a:gs pos="100000">
                <a:srgbClr val="EDF7FF"/>
              </a:gs>
            </a:gsLst>
            <a:lin ang="16200000"/>
          </a:gradFill>
          <a:ln w="9525" cap="flat" algn="ctr">
            <a:solidFill>
              <a:srgbClr val="B2CDEE"/>
            </a:solidFill>
            <a:prstDash val="solid"/>
            <a:round/>
            <a:headEnd type="none" w="med" len="med"/>
            <a:tailEnd type="none" w="med" len="med"/>
          </a:ln>
        </p:spPr>
        <p:txBody>
          <a:bodyPr/>
          <a:lstStyle/>
          <a:p>
            <a:pPr algn="ctr" eaLnBrk="0" fontAlgn="base">
              <a:spcBef>
                <a:spcPct val="0"/>
              </a:spcBef>
              <a:spcAft>
                <a:spcPct val="0"/>
              </a:spcAft>
              <a:buSzPct val="100000"/>
            </a:pPr>
            <a:r>
              <a:rPr lang="zh-CN" altLang="en-US"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美国</a:t>
            </a:r>
            <a:r>
              <a:rPr lang="en-US" altLang="zh-CN"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Kickstarter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9" name="标题 1">
            <a:extLst>
              <a:ext uri="{FF2B5EF4-FFF2-40B4-BE49-F238E27FC236}">
                <a16:creationId xmlns:a16="http://schemas.microsoft.com/office/drawing/2014/main" id="{2457CE8E-89C9-4244-AF13-29B819A234B1}"/>
              </a:ext>
            </a:extLst>
          </p:cNvPr>
          <p:cNvSpPr>
            <a:spLocks noGrp="1" noChangeArrowheads="1"/>
          </p:cNvSpPr>
          <p:nvPr>
            <p:ph type="title" idx="4294967295"/>
          </p:nvPr>
        </p:nvSpPr>
        <p:spPr>
          <a:xfrm>
            <a:off x="2438400" y="1"/>
            <a:ext cx="8229600" cy="696913"/>
          </a:xfrm>
          <a:ln/>
        </p:spPr>
        <p:txBody>
          <a:bodyPr/>
          <a:lstStyle/>
          <a:p>
            <a:pPr algn="l"/>
            <a:r>
              <a:rPr lang="zh-CN" altLang="ru-RU" sz="2800">
                <a:solidFill>
                  <a:srgbClr val="000000"/>
                </a:solidFill>
                <a:latin typeface="宋体" panose="02010600030101010101" pitchFamily="2" charset="-122"/>
              </a:rPr>
              <a:t>众筹国内外发展及案例</a:t>
            </a:r>
            <a:r>
              <a:rPr lang="en-US" altLang="zh-CN" sz="2800">
                <a:solidFill>
                  <a:srgbClr val="000000"/>
                </a:solidFill>
                <a:latin typeface="宋体" panose="02010600030101010101" pitchFamily="2" charset="-122"/>
              </a:rPr>
              <a:t>-</a:t>
            </a:r>
            <a:r>
              <a:rPr lang="zh-CN" altLang="ru-RU" sz="2800">
                <a:solidFill>
                  <a:srgbClr val="000000"/>
                </a:solidFill>
              </a:rPr>
              <a:t>国外案例</a:t>
            </a:r>
            <a:endParaRPr lang="zh-CN" altLang="en-US" sz="2800">
              <a:solidFill>
                <a:srgbClr val="000000"/>
              </a:solidFill>
            </a:endParaRPr>
          </a:p>
        </p:txBody>
      </p:sp>
      <p:graphicFrame>
        <p:nvGraphicFramePr>
          <p:cNvPr id="2370" name="表格 3">
            <a:extLst>
              <a:ext uri="{FF2B5EF4-FFF2-40B4-BE49-F238E27FC236}">
                <a16:creationId xmlns:a16="http://schemas.microsoft.com/office/drawing/2014/main" id="{54F12112-4ACD-4A09-89D9-B5DBC0C3C20B}"/>
              </a:ext>
            </a:extLst>
          </p:cNvPr>
          <p:cNvGraphicFramePr>
            <a:graphicFrameLocks noGrp="1"/>
          </p:cNvGraphicFramePr>
          <p:nvPr/>
        </p:nvGraphicFramePr>
        <p:xfrm>
          <a:off x="3429000" y="533401"/>
          <a:ext cx="7239000" cy="6282690"/>
        </p:xfrm>
        <a:graphic>
          <a:graphicData uri="http://schemas.openxmlformats.org/drawingml/2006/table">
            <a:tbl>
              <a:tblPr/>
              <a:tblGrid>
                <a:gridCol w="581025">
                  <a:extLst>
                    <a:ext uri="{9D8B030D-6E8A-4147-A177-3AD203B41FA5}">
                      <a16:colId xmlns:a16="http://schemas.microsoft.com/office/drawing/2014/main" val="2458159125"/>
                    </a:ext>
                  </a:extLst>
                </a:gridCol>
                <a:gridCol w="6657975">
                  <a:extLst>
                    <a:ext uri="{9D8B030D-6E8A-4147-A177-3AD203B41FA5}">
                      <a16:colId xmlns:a16="http://schemas.microsoft.com/office/drawing/2014/main" val="3362616994"/>
                    </a:ext>
                  </a:extLst>
                </a:gridCol>
              </a:tblGrid>
              <a:tr h="857250">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0"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时间</a:t>
                      </a:r>
                    </a:p>
                  </a:txBody>
                  <a:tcPr marT="60960" marB="60960" vert="eaVert"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成立于</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2008</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年，美国</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479002178"/>
                  </a:ext>
                </a:extLst>
              </a:tr>
              <a:tr h="927100">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项目</a:t>
                      </a:r>
                    </a:p>
                  </a:txBody>
                  <a:tcPr marT="60960" marB="60960" vert="eaVert"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1"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Indiegogo最初专注于电影类项目，现已发展成为接受各类创新项目的众筹平台。有别于其他平台，Indiegogo不对网站上发布的项目进行审查，支持者承诺支付的资金将会直接分配给项目创始人，收取4%~9%不等的佣金，具体收取比例由网站决定。如果项目没有达到预定筹资目标，则由项目发起人决定是否退还已筹资金。</a:t>
                      </a:r>
                    </a:p>
                    <a:p>
                      <a:pPr marL="0" marR="0" lvl="1"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a:ln>
                            <a:noFill/>
                          </a:ln>
                          <a:solidFill>
                            <a:schemeClr val="tx1"/>
                          </a:solidFill>
                          <a:effectLst/>
                          <a:latin typeface="楷体" panose="02010609060101010101" pitchFamily="49" charset="-122"/>
                          <a:ea typeface="楷体" panose="02010609060101010101" pitchFamily="49" charset="-122"/>
                          <a:cs typeface="Calibri" panose="020F0502020204030204" pitchFamily="34" charset="0"/>
                        </a:rPr>
                        <a:t>众筹界的“安卓”——IndieGoGo不限定他们的客户类型,没有项目限制,无论是企业需要融资还是个人生病医治需要融资都可以。</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4034072415"/>
                  </a:ext>
                </a:extLst>
              </a:tr>
              <a:tr h="974725">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成果</a:t>
                      </a:r>
                    </a:p>
                  </a:txBody>
                  <a:tcPr marT="60960" marB="60960" vert="eaVert"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网站</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Fractured Atlas</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最近通过</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IndieGoGo</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融资</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100</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万美元用于慈善事业。</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Fractured Atlas</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是一家非盈利机构，鼓励人们资助各种慈善事业，接受免税捐赠</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90924815"/>
                  </a:ext>
                </a:extLst>
              </a:tr>
              <a:tr h="154463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特色</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IndieGoGo</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当客户在期限前满足他们的收益目标后，才会收取客户的抵押资金</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IndieGoGo</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的业务是全球的，而</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Kickstarter</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只接受美国银行账户</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IndieGoGo</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只收取</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4%</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的手续费，而</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Kickstarter</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收取</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5%</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945843557"/>
                  </a:ext>
                </a:extLst>
              </a:tr>
            </a:tbl>
          </a:graphicData>
        </a:graphic>
      </p:graphicFrame>
      <p:pic>
        <p:nvPicPr>
          <p:cNvPr id="2379" name="Picture 2">
            <a:extLst>
              <a:ext uri="{FF2B5EF4-FFF2-40B4-BE49-F238E27FC236}">
                <a16:creationId xmlns:a16="http://schemas.microsoft.com/office/drawing/2014/main" id="{0357AF0C-3713-4A3A-95F8-4B072E2F0B61}"/>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819400"/>
            <a:ext cx="1905000" cy="1206500"/>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sp>
        <p:nvSpPr>
          <p:cNvPr id="2380" name="TextBox 4">
            <a:extLst>
              <a:ext uri="{FF2B5EF4-FFF2-40B4-BE49-F238E27FC236}">
                <a16:creationId xmlns:a16="http://schemas.microsoft.com/office/drawing/2014/main" id="{7BF32829-4619-470D-8B51-8223C1ED8E96}"/>
              </a:ext>
            </a:extLst>
          </p:cNvPr>
          <p:cNvSpPr>
            <a:spLocks noChangeArrowheads="1"/>
          </p:cNvSpPr>
          <p:nvPr/>
        </p:nvSpPr>
        <p:spPr bwMode="auto">
          <a:xfrm>
            <a:off x="1519238" y="2362200"/>
            <a:ext cx="1909763" cy="400050"/>
          </a:xfrm>
          <a:prstGeom prst="rect">
            <a:avLst/>
          </a:prstGeom>
          <a:gradFill rotWithShape="1">
            <a:gsLst>
              <a:gs pos="0">
                <a:srgbClr val="C6E6FF"/>
              </a:gs>
              <a:gs pos="34999">
                <a:srgbClr val="D6EDFF"/>
              </a:gs>
              <a:gs pos="100000">
                <a:srgbClr val="EDF7FF"/>
              </a:gs>
            </a:gsLst>
            <a:lin ang="16200000"/>
          </a:gradFill>
          <a:ln w="9525" cap="flat" algn="ctr">
            <a:solidFill>
              <a:srgbClr val="B2CDEE"/>
            </a:solidFill>
            <a:prstDash val="solid"/>
            <a:round/>
            <a:headEnd type="none" w="med" len="med"/>
            <a:tailEnd type="none" w="med" len="med"/>
          </a:ln>
        </p:spPr>
        <p:txBody>
          <a:bodyPr/>
          <a:lstStyle/>
          <a:p>
            <a:pPr algn="ctr" eaLnBrk="0" fontAlgn="base">
              <a:spcBef>
                <a:spcPct val="0"/>
              </a:spcBef>
              <a:spcAft>
                <a:spcPct val="0"/>
              </a:spcAft>
              <a:buSzPct val="100000"/>
            </a:pPr>
            <a:r>
              <a:rPr lang="zh-CN" altLang="en-US"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美国</a:t>
            </a:r>
            <a:r>
              <a:rPr lang="en-US" altLang="zh-CN"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Indiegogo</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3" name="标题 1">
            <a:extLst>
              <a:ext uri="{FF2B5EF4-FFF2-40B4-BE49-F238E27FC236}">
                <a16:creationId xmlns:a16="http://schemas.microsoft.com/office/drawing/2014/main" id="{16C87573-651E-445C-9EF1-4C3076D2C9A8}"/>
              </a:ext>
            </a:extLst>
          </p:cNvPr>
          <p:cNvSpPr>
            <a:spLocks noGrp="1" noChangeArrowheads="1"/>
          </p:cNvSpPr>
          <p:nvPr>
            <p:ph type="title" idx="4294967295"/>
          </p:nvPr>
        </p:nvSpPr>
        <p:spPr>
          <a:xfrm>
            <a:off x="2438400" y="152401"/>
            <a:ext cx="8229600" cy="696913"/>
          </a:xfrm>
          <a:ln/>
        </p:spPr>
        <p:txBody>
          <a:bodyPr/>
          <a:lstStyle/>
          <a:p>
            <a:pPr algn="l"/>
            <a:r>
              <a:rPr lang="zh-CN" altLang="ru-RU" sz="2800">
                <a:solidFill>
                  <a:srgbClr val="000000"/>
                </a:solidFill>
                <a:latin typeface="宋体" panose="02010600030101010101" pitchFamily="2" charset="-122"/>
              </a:rPr>
              <a:t>众筹国内外发展及案例</a:t>
            </a:r>
            <a:r>
              <a:rPr lang="en-US" altLang="zh-CN" sz="2800">
                <a:solidFill>
                  <a:srgbClr val="000000"/>
                </a:solidFill>
                <a:latin typeface="宋体" panose="02010600030101010101" pitchFamily="2" charset="-122"/>
              </a:rPr>
              <a:t>-</a:t>
            </a:r>
            <a:r>
              <a:rPr lang="zh-CN" altLang="ru-RU" sz="2800">
                <a:solidFill>
                  <a:srgbClr val="000000"/>
                </a:solidFill>
              </a:rPr>
              <a:t>国外案例</a:t>
            </a:r>
            <a:endParaRPr lang="zh-CN" altLang="en-US" sz="2800">
              <a:solidFill>
                <a:srgbClr val="000000"/>
              </a:solidFill>
            </a:endParaRPr>
          </a:p>
        </p:txBody>
      </p:sp>
      <p:pic>
        <p:nvPicPr>
          <p:cNvPr id="2384" name="Picture 2">
            <a:extLst>
              <a:ext uri="{FF2B5EF4-FFF2-40B4-BE49-F238E27FC236}">
                <a16:creationId xmlns:a16="http://schemas.microsoft.com/office/drawing/2014/main" id="{4773C295-DBD7-4CAD-B532-F266CD847E67}"/>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1464" y="3048000"/>
            <a:ext cx="2598737" cy="2590800"/>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graphicFrame>
        <p:nvGraphicFramePr>
          <p:cNvPr id="2385" name="表格 3">
            <a:extLst>
              <a:ext uri="{FF2B5EF4-FFF2-40B4-BE49-F238E27FC236}">
                <a16:creationId xmlns:a16="http://schemas.microsoft.com/office/drawing/2014/main" id="{B9498E09-3719-4D8A-BDF9-7607F9131548}"/>
              </a:ext>
            </a:extLst>
          </p:cNvPr>
          <p:cNvGraphicFramePr>
            <a:graphicFrameLocks noGrp="1"/>
          </p:cNvGraphicFramePr>
          <p:nvPr/>
        </p:nvGraphicFramePr>
        <p:xfrm>
          <a:off x="4267200" y="990601"/>
          <a:ext cx="6400800" cy="6111559"/>
        </p:xfrm>
        <a:graphic>
          <a:graphicData uri="http://schemas.openxmlformats.org/drawingml/2006/table">
            <a:tbl>
              <a:tblPr/>
              <a:tblGrid>
                <a:gridCol w="779463">
                  <a:extLst>
                    <a:ext uri="{9D8B030D-6E8A-4147-A177-3AD203B41FA5}">
                      <a16:colId xmlns:a16="http://schemas.microsoft.com/office/drawing/2014/main" val="2108243011"/>
                    </a:ext>
                  </a:extLst>
                </a:gridCol>
                <a:gridCol w="5621337">
                  <a:extLst>
                    <a:ext uri="{9D8B030D-6E8A-4147-A177-3AD203B41FA5}">
                      <a16:colId xmlns:a16="http://schemas.microsoft.com/office/drawing/2014/main" val="3312108261"/>
                    </a:ext>
                  </a:extLst>
                </a:gridCol>
              </a:tblGrid>
              <a:tr h="333375">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0"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时间</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成立于</a:t>
                      </a:r>
                      <a:r>
                        <a:rPr kumimoji="0" lang="en-US" altLang="zh-CN"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2012</a:t>
                      </a: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年</a:t>
                      </a:r>
                      <a:r>
                        <a:rPr kumimoji="0" lang="en-US" altLang="zh-CN"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8</a:t>
                      </a: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月美国</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645374949"/>
                  </a:ext>
                </a:extLst>
              </a:tr>
              <a:tr h="900113">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项目</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融资</a:t>
                      </a:r>
                      <a:r>
                        <a:rPr kumimoji="0" lang="en-US" altLang="zh-CN"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50</a:t>
                      </a: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万美元起</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400" b="1" i="0" u="none" strike="noStrike" cap="none" normalizeH="0" baseline="0">
                          <a:ln>
                            <a:noFill/>
                          </a:ln>
                          <a:solidFill>
                            <a:srgbClr val="FF0000"/>
                          </a:solidFill>
                          <a:effectLst/>
                          <a:latin typeface="华文楷体" panose="02010600040101010101" pitchFamily="2" charset="-122"/>
                          <a:ea typeface="华文楷体" panose="02010600040101010101" pitchFamily="2" charset="-122"/>
                          <a:cs typeface="Calibri" panose="020F0502020204030204" pitchFamily="34" charset="0"/>
                        </a:rPr>
                        <a:t>美国</a:t>
                      </a:r>
                      <a:r>
                        <a:rPr kumimoji="0" lang="en-US" altLang="zh-CN" sz="1400" b="1" i="0" u="none" strike="noStrike" cap="none" normalizeH="0" baseline="0">
                          <a:ln>
                            <a:noFill/>
                          </a:ln>
                          <a:solidFill>
                            <a:srgbClr val="FF0000"/>
                          </a:solidFill>
                          <a:effectLst/>
                          <a:latin typeface="华文楷体" panose="02010600040101010101" pitchFamily="2" charset="-122"/>
                          <a:ea typeface="华文楷体" panose="02010600040101010101" pitchFamily="2" charset="-122"/>
                          <a:cs typeface="Calibri" panose="020F0502020204030204" pitchFamily="34" charset="0"/>
                        </a:rPr>
                        <a:t>《</a:t>
                      </a:r>
                      <a:r>
                        <a:rPr kumimoji="0" lang="zh-CN" altLang="en-US" sz="1400" b="1" i="0" u="none" strike="noStrike" cap="none" normalizeH="0" baseline="0">
                          <a:ln>
                            <a:noFill/>
                          </a:ln>
                          <a:solidFill>
                            <a:srgbClr val="FF0000"/>
                          </a:solidFill>
                          <a:effectLst/>
                          <a:latin typeface="华文楷体" panose="02010600040101010101" pitchFamily="2" charset="-122"/>
                          <a:ea typeface="华文楷体" panose="02010600040101010101" pitchFamily="2" charset="-122"/>
                          <a:cs typeface="Calibri" panose="020F0502020204030204" pitchFamily="34" charset="0"/>
                        </a:rPr>
                        <a:t>创业企业融资法案</a:t>
                      </a:r>
                      <a:r>
                        <a:rPr kumimoji="0" lang="en-US" altLang="zh-CN" sz="1400" b="1" i="0" u="none" strike="noStrike" cap="none" normalizeH="0" baseline="0">
                          <a:ln>
                            <a:noFill/>
                          </a:ln>
                          <a:solidFill>
                            <a:srgbClr val="FF0000"/>
                          </a:solidFill>
                          <a:effectLst/>
                          <a:latin typeface="华文楷体" panose="02010600040101010101" pitchFamily="2" charset="-122"/>
                          <a:ea typeface="华文楷体" panose="02010600040101010101" pitchFamily="2" charset="-122"/>
                          <a:cs typeface="Calibri" panose="020F0502020204030204" pitchFamily="34" charset="0"/>
                        </a:rPr>
                        <a:t>》</a:t>
                      </a:r>
                      <a:r>
                        <a:rPr kumimoji="0" lang="zh-CN" altLang="en-US" sz="1400" b="1" i="0" u="none" strike="noStrike" cap="none" normalizeH="0" baseline="0">
                          <a:ln>
                            <a:noFill/>
                          </a:ln>
                          <a:solidFill>
                            <a:srgbClr val="FF0000"/>
                          </a:solidFill>
                          <a:effectLst/>
                          <a:latin typeface="华文楷体" panose="02010600040101010101" pitchFamily="2" charset="-122"/>
                          <a:ea typeface="华文楷体" panose="02010600040101010101" pitchFamily="2" charset="-122"/>
                          <a:cs typeface="Calibri" panose="020F0502020204030204" pitchFamily="34" charset="0"/>
                        </a:rPr>
                        <a:t>（</a:t>
                      </a:r>
                      <a:r>
                        <a:rPr kumimoji="0" lang="en-US" altLang="zh-CN" sz="1400" b="1" i="0" u="none" strike="noStrike" cap="none" normalizeH="0" baseline="0">
                          <a:ln>
                            <a:noFill/>
                          </a:ln>
                          <a:solidFill>
                            <a:srgbClr val="FF0000"/>
                          </a:solidFill>
                          <a:effectLst/>
                          <a:latin typeface="华文楷体" panose="02010600040101010101" pitchFamily="2" charset="-122"/>
                          <a:ea typeface="华文楷体" panose="02010600040101010101" pitchFamily="2" charset="-122"/>
                          <a:cs typeface="Calibri" panose="020F0502020204030204" pitchFamily="34" charset="0"/>
                        </a:rPr>
                        <a:t>JOBS</a:t>
                      </a:r>
                      <a:r>
                        <a:rPr kumimoji="0" lang="zh-CN" altLang="en-US" sz="1400" b="1" i="0" u="none" strike="noStrike" cap="none" normalizeH="0" baseline="0">
                          <a:ln>
                            <a:noFill/>
                          </a:ln>
                          <a:solidFill>
                            <a:srgbClr val="FF0000"/>
                          </a:solidFill>
                          <a:effectLst/>
                          <a:latin typeface="华文楷体" panose="02010600040101010101" pitchFamily="2" charset="-122"/>
                          <a:ea typeface="华文楷体" panose="02010600040101010101" pitchFamily="2" charset="-122"/>
                          <a:cs typeface="Calibri" panose="020F0502020204030204" pitchFamily="34" charset="0"/>
                        </a:rPr>
                        <a:t>）被通过，也就意味着任何人都能参与投资，</a:t>
                      </a:r>
                      <a:r>
                        <a:rPr kumimoji="0" lang="en-US" altLang="zh-CN" sz="1400" b="1" i="0" u="none" strike="noStrike" cap="none" normalizeH="0" baseline="0">
                          <a:ln>
                            <a:noFill/>
                          </a:ln>
                          <a:solidFill>
                            <a:srgbClr val="FF0000"/>
                          </a:solidFill>
                          <a:effectLst/>
                          <a:latin typeface="华文楷体" panose="02010600040101010101" pitchFamily="2" charset="-122"/>
                          <a:ea typeface="华文楷体" panose="02010600040101010101" pitchFamily="2" charset="-122"/>
                          <a:cs typeface="Calibri" panose="020F0502020204030204" pitchFamily="34" charset="0"/>
                        </a:rPr>
                        <a:t>FundersClub</a:t>
                      </a:r>
                      <a:r>
                        <a:rPr kumimoji="0" lang="zh-CN" altLang="en-US" sz="1400" b="1" i="0" u="none" strike="noStrike" cap="none" normalizeH="0" baseline="0">
                          <a:ln>
                            <a:noFill/>
                          </a:ln>
                          <a:solidFill>
                            <a:srgbClr val="FF0000"/>
                          </a:solidFill>
                          <a:effectLst/>
                          <a:latin typeface="华文楷体" panose="02010600040101010101" pitchFamily="2" charset="-122"/>
                          <a:ea typeface="华文楷体" panose="02010600040101010101" pitchFamily="2" charset="-122"/>
                          <a:cs typeface="Calibri" panose="020F0502020204030204" pitchFamily="34" charset="0"/>
                        </a:rPr>
                        <a:t>将更有机会改变整个创投行业的面貌</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3481125161"/>
                  </a:ext>
                </a:extLst>
              </a:tr>
              <a:tr h="159543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成果</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帮助知名创业孵化器</a:t>
                      </a:r>
                      <a:r>
                        <a:rPr kumimoji="0" lang="en-US" altLang="zh-CN"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Y Combinator</a:t>
                      </a: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孵化的多家公司获投</a:t>
                      </a:r>
                      <a:r>
                        <a:rPr kumimoji="0" lang="en-US" altLang="zh-CN"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100</a:t>
                      </a: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万美元</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完成的一轮</a:t>
                      </a:r>
                      <a:r>
                        <a:rPr kumimoji="0" lang="en-US" altLang="zh-CN"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50</a:t>
                      </a: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万美元融资也获超额认购，投资者包括</a:t>
                      </a:r>
                      <a:r>
                        <a:rPr kumimoji="0" lang="en-US" altLang="zh-CN"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Ycombinator</a:t>
                      </a: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a:t>
                      </a:r>
                      <a:r>
                        <a:rPr kumimoji="0" lang="en-US" altLang="zh-CN"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First Round Capital、Start Fund</a:t>
                      </a: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以及</a:t>
                      </a:r>
                      <a:r>
                        <a:rPr kumimoji="0" lang="en-US" altLang="zh-CN"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95</a:t>
                      </a: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位小天使</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上线不到一个月，已经有</a:t>
                      </a:r>
                      <a:r>
                        <a:rPr kumimoji="0" lang="en-US" altLang="zh-CN"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130</a:t>
                      </a: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万美元资金在它的系统中流动</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现有的投资者包括</a:t>
                      </a:r>
                      <a:r>
                        <a:rPr kumimoji="0" lang="en-US" altLang="zh-CN"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Facebook</a:t>
                      </a: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及谷歌的早期员工、资深创业家、顶级风险投资家以及来自超过</a:t>
                      </a:r>
                      <a:r>
                        <a:rPr kumimoji="0" lang="en-US" altLang="zh-CN"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25</a:t>
                      </a:r>
                      <a:r>
                        <a:rPr kumimoji="0" lang="zh-CN" altLang="en-US" sz="14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个国家的国际投资者</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648007496"/>
                  </a:ext>
                </a:extLst>
              </a:tr>
              <a:tr h="3265488">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华文细黑" panose="02010600040101010101" pitchFamily="2" charset="-122"/>
                          <a:ea typeface="华文细黑" panose="02010600040101010101" pitchFamily="2" charset="-122"/>
                          <a:cs typeface="Calibri" panose="020F0502020204030204" pitchFamily="34" charset="0"/>
                        </a:rPr>
                        <a:t>特色</a:t>
                      </a:r>
                    </a:p>
                  </a:txBody>
                  <a:tcPr marT="60960" marB="60960" vert="eaVert"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个人资产净值超过</a:t>
                      </a:r>
                      <a:r>
                        <a:rPr kumimoji="0" lang="en-US" altLang="zh-CN"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100</a:t>
                      </a: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万美元或者年收入超过</a:t>
                      </a:r>
                      <a:r>
                        <a:rPr kumimoji="0" lang="en-US" altLang="zh-CN"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20</a:t>
                      </a: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万美元的用户将有机会成为合格投资者</a:t>
                      </a:r>
                      <a:r>
                        <a:rPr kumimoji="0" lang="en-US" altLang="zh-CN"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a:t>
                      </a: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美国</a:t>
                      </a:r>
                      <a:r>
                        <a:rPr kumimoji="0" lang="en-US" altLang="zh-CN"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JOBS</a:t>
                      </a: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法律规定</a:t>
                      </a:r>
                      <a:r>
                        <a:rPr kumimoji="0" lang="en-US" altLang="zh-CN"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投资者具有查看</a:t>
                      </a:r>
                      <a:r>
                        <a:rPr kumimoji="0" lang="en-US" altLang="zh-CN" sz="1400" b="0" i="0" u="none" strike="noStrike" cap="none" normalizeH="0" baseline="0" dirty="0" err="1">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FundersClub</a:t>
                      </a: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上公开的融资项目，详细了解初创公司的权限，最低投资额为</a:t>
                      </a:r>
                      <a:r>
                        <a:rPr kumimoji="0" lang="en-US" altLang="zh-CN"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1000</a:t>
                      </a: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美元，并获得所投资公司股权</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专业，目的性：推出</a:t>
                      </a:r>
                      <a:r>
                        <a:rPr kumimoji="0" lang="en-US" altLang="zh-CN" sz="1400" b="0" i="0" u="none" strike="noStrike" cap="none" normalizeH="0" baseline="0" dirty="0" err="1">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FundersClub</a:t>
                      </a:r>
                      <a:r>
                        <a:rPr kumimoji="0" lang="en-US" altLang="zh-CN"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 Bundles</a:t>
                      </a: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服务，让天使投资者能够选择投资组合；提供问答服务，让潜在投资者可以向创业者询问问题；并配备人工服务热线</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一些初创公司还为投资者提供特别待遇，如亲身会见公司创始人、获邀参加公司派对、出席与创始人和其它投资者的讨论会等</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投资人可以在所投公司的成长中获得真金实银的受益</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4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项目必须具备“高客户增长、钱途乐观、受投资者追捧和其他增长信号”的初创公司</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698709332"/>
                  </a:ext>
                </a:extLst>
              </a:tr>
            </a:tbl>
          </a:graphicData>
        </a:graphic>
      </p:graphicFrame>
      <p:sp>
        <p:nvSpPr>
          <p:cNvPr id="2394" name="TextBox 4">
            <a:extLst>
              <a:ext uri="{FF2B5EF4-FFF2-40B4-BE49-F238E27FC236}">
                <a16:creationId xmlns:a16="http://schemas.microsoft.com/office/drawing/2014/main" id="{D4D188A7-A0D1-4935-998F-6CA602FD4069}"/>
              </a:ext>
            </a:extLst>
          </p:cNvPr>
          <p:cNvSpPr>
            <a:spLocks noChangeArrowheads="1"/>
          </p:cNvSpPr>
          <p:nvPr/>
        </p:nvSpPr>
        <p:spPr bwMode="auto">
          <a:xfrm>
            <a:off x="1524001" y="2362200"/>
            <a:ext cx="2500313" cy="400050"/>
          </a:xfrm>
          <a:prstGeom prst="rect">
            <a:avLst/>
          </a:prstGeom>
          <a:gradFill rotWithShape="1">
            <a:gsLst>
              <a:gs pos="0">
                <a:srgbClr val="C6E6FF"/>
              </a:gs>
              <a:gs pos="34999">
                <a:srgbClr val="D6EDFF"/>
              </a:gs>
              <a:gs pos="100000">
                <a:srgbClr val="EDF7FF"/>
              </a:gs>
            </a:gsLst>
            <a:lin ang="16200000"/>
          </a:gradFill>
          <a:ln w="9525" cap="flat" algn="ctr">
            <a:solidFill>
              <a:srgbClr val="B2CDEE"/>
            </a:solidFill>
            <a:prstDash val="solid"/>
            <a:round/>
            <a:headEnd type="none" w="med" len="med"/>
            <a:tailEnd type="none" w="med" len="med"/>
          </a:ln>
        </p:spPr>
        <p:txBody>
          <a:bodyPr/>
          <a:lstStyle/>
          <a:p>
            <a:pPr algn="ctr" eaLnBrk="0" fontAlgn="base">
              <a:spcBef>
                <a:spcPct val="0"/>
              </a:spcBef>
              <a:spcAft>
                <a:spcPct val="0"/>
              </a:spcAft>
              <a:buSzPct val="100000"/>
            </a:pPr>
            <a:r>
              <a:rPr lang="zh-CN" altLang="en-US"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美国</a:t>
            </a:r>
            <a:r>
              <a:rPr lang="en-US" altLang="zh-CN" sz="2000" b="1">
                <a:solidFill>
                  <a:srgbClr val="000000"/>
                </a:solidFill>
                <a:latin typeface="宋体" panose="02010600030101010101" pitchFamily="2" charset="-122"/>
                <a:ea typeface="宋体"/>
                <a:cs typeface="Calibri" panose="020F0502020204030204" pitchFamily="34" charset="0"/>
                <a:sym typeface="Calibri" panose="020F0502020204030204" pitchFamily="34" charset="0"/>
              </a:rPr>
              <a:t>Foundersclub</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7" name="标题 1">
            <a:extLst>
              <a:ext uri="{FF2B5EF4-FFF2-40B4-BE49-F238E27FC236}">
                <a16:creationId xmlns:a16="http://schemas.microsoft.com/office/drawing/2014/main" id="{33AE4C25-7C47-4208-ACAB-97CAD2783D78}"/>
              </a:ext>
            </a:extLst>
          </p:cNvPr>
          <p:cNvSpPr>
            <a:spLocks noGrp="1" noChangeArrowheads="1"/>
          </p:cNvSpPr>
          <p:nvPr>
            <p:ph type="title" idx="4294967295"/>
          </p:nvPr>
        </p:nvSpPr>
        <p:spPr>
          <a:xfrm>
            <a:off x="2228850" y="165101"/>
            <a:ext cx="8229600" cy="696913"/>
          </a:xfrm>
          <a:ln/>
        </p:spPr>
        <p:txBody>
          <a:bodyPr/>
          <a:lstStyle/>
          <a:p>
            <a:pPr algn="l"/>
            <a:r>
              <a:rPr lang="zh-CN" altLang="ru-RU" sz="2800" b="0">
                <a:solidFill>
                  <a:srgbClr val="000000"/>
                </a:solidFill>
              </a:rPr>
              <a:t>众筹</a:t>
            </a:r>
            <a:r>
              <a:rPr lang="zh-CN" altLang="ru-RU" sz="2800" b="0">
                <a:solidFill>
                  <a:srgbClr val="000000"/>
                </a:solidFill>
                <a:latin typeface="宋体" panose="02010600030101010101" pitchFamily="2" charset="-122"/>
              </a:rPr>
              <a:t>国内外发展及案例</a:t>
            </a:r>
            <a:r>
              <a:rPr lang="en-US" altLang="zh-CN" sz="2800" b="0">
                <a:solidFill>
                  <a:srgbClr val="000000"/>
                </a:solidFill>
                <a:latin typeface="宋体" panose="02010600030101010101" pitchFamily="2" charset="-122"/>
              </a:rPr>
              <a:t>-</a:t>
            </a:r>
            <a:r>
              <a:rPr lang="zh-CN" altLang="ru-RU" sz="2800" b="0">
                <a:solidFill>
                  <a:srgbClr val="000000"/>
                </a:solidFill>
                <a:latin typeface="宋体" panose="02010600030101010101" pitchFamily="2" charset="-122"/>
              </a:rPr>
              <a:t>中国发展</a:t>
            </a:r>
            <a:endParaRPr lang="zh-CN" altLang="en-US" sz="2800" b="0">
              <a:solidFill>
                <a:srgbClr val="000000"/>
              </a:solidFill>
            </a:endParaRPr>
          </a:p>
        </p:txBody>
      </p:sp>
      <p:graphicFrame>
        <p:nvGraphicFramePr>
          <p:cNvPr id="2398" name="表格 16">
            <a:extLst>
              <a:ext uri="{FF2B5EF4-FFF2-40B4-BE49-F238E27FC236}">
                <a16:creationId xmlns:a16="http://schemas.microsoft.com/office/drawing/2014/main" id="{1BD7203C-E867-4C1C-A7A8-5E78E0712CD5}"/>
              </a:ext>
            </a:extLst>
          </p:cNvPr>
          <p:cNvGraphicFramePr>
            <a:graphicFrameLocks noGrp="1"/>
          </p:cNvGraphicFramePr>
          <p:nvPr>
            <p:extLst>
              <p:ext uri="{D42A27DB-BD31-4B8C-83A1-F6EECF244321}">
                <p14:modId xmlns:p14="http://schemas.microsoft.com/office/powerpoint/2010/main" val="3315695215"/>
              </p:ext>
            </p:extLst>
          </p:nvPr>
        </p:nvGraphicFramePr>
        <p:xfrm>
          <a:off x="1139252" y="914401"/>
          <a:ext cx="5032948" cy="5173663"/>
        </p:xfrm>
        <a:graphic>
          <a:graphicData uri="http://schemas.openxmlformats.org/drawingml/2006/table">
            <a:tbl>
              <a:tblPr/>
              <a:tblGrid>
                <a:gridCol w="766981">
                  <a:extLst>
                    <a:ext uri="{9D8B030D-6E8A-4147-A177-3AD203B41FA5}">
                      <a16:colId xmlns:a16="http://schemas.microsoft.com/office/drawing/2014/main" val="68651024"/>
                    </a:ext>
                  </a:extLst>
                </a:gridCol>
                <a:gridCol w="4265967">
                  <a:extLst>
                    <a:ext uri="{9D8B030D-6E8A-4147-A177-3AD203B41FA5}">
                      <a16:colId xmlns:a16="http://schemas.microsoft.com/office/drawing/2014/main" val="12598965"/>
                    </a:ext>
                  </a:extLst>
                </a:gridCol>
              </a:tblGrid>
              <a:tr h="528638">
                <a:tc gridSpan="2">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a:ln>
                            <a:noFill/>
                          </a:ln>
                          <a:solidFill>
                            <a:schemeClr val="bg1"/>
                          </a:solidFill>
                          <a:effectLst/>
                          <a:latin typeface="宋体" panose="02010600030101010101" pitchFamily="2" charset="-122"/>
                          <a:ea typeface="宋体" panose="02010600030101010101" pitchFamily="2" charset="-122"/>
                          <a:cs typeface="Calibri" panose="020F0502020204030204" pitchFamily="34" charset="0"/>
                        </a:rPr>
                        <a:t>众筹网发起</a:t>
                      </a:r>
                      <a:r>
                        <a:rPr kumimoji="0" lang="zh-CN" altLang="en-US" sz="2700" b="0" i="0" u="none" strike="noStrike" cap="none" normalizeH="0" baseline="0">
                          <a:ln>
                            <a:noFill/>
                          </a:ln>
                          <a:solidFill>
                            <a:schemeClr val="bg1"/>
                          </a:solidFill>
                          <a:effectLst/>
                          <a:latin typeface="Arial" panose="020B0604020202020204" pitchFamily="34" charset="0"/>
                          <a:ea typeface="宋体" panose="02010600030101010101" pitchFamily="2" charset="-122"/>
                          <a:cs typeface="Calibri" panose="020F0502020204030204" pitchFamily="34" charset="0"/>
                        </a:rPr>
                        <a:t>“</a:t>
                      </a:r>
                      <a:r>
                        <a:rPr kumimoji="0" lang="zh-CN" altLang="en-US" sz="2700" b="0" i="0" u="none" strike="noStrike" cap="none" normalizeH="0" baseline="0">
                          <a:ln>
                            <a:noFill/>
                          </a:ln>
                          <a:solidFill>
                            <a:schemeClr val="bg1"/>
                          </a:solidFill>
                          <a:effectLst/>
                          <a:latin typeface="宋体" panose="02010600030101010101" pitchFamily="2" charset="-122"/>
                          <a:ea typeface="宋体" panose="02010600030101010101" pitchFamily="2" charset="-122"/>
                          <a:cs typeface="Calibri" panose="020F0502020204030204" pitchFamily="34" charset="0"/>
                        </a:rPr>
                        <a:t>众筹大学</a:t>
                      </a:r>
                      <a:r>
                        <a:rPr kumimoji="0" lang="zh-CN" altLang="en-US" sz="2700" b="0" i="0" u="none" strike="noStrike" cap="none" normalizeH="0" baseline="0">
                          <a:ln>
                            <a:noFill/>
                          </a:ln>
                          <a:solidFill>
                            <a:schemeClr val="bg1"/>
                          </a:solidFill>
                          <a:effectLst/>
                          <a:latin typeface="Arial" panose="020B0604020202020204" pitchFamily="34" charset="0"/>
                          <a:ea typeface="宋体" panose="02010600030101010101" pitchFamily="2" charset="-122"/>
                          <a:cs typeface="Calibri" panose="020F0502020204030204" pitchFamily="34" charset="0"/>
                        </a:rPr>
                        <a:t>”</a:t>
                      </a:r>
                      <a:r>
                        <a:rPr kumimoji="0" lang="zh-CN" altLang="en-US" sz="2700" b="0" i="0" u="none" strike="noStrike" cap="none" normalizeH="0" baseline="0">
                          <a:ln>
                            <a:noFill/>
                          </a:ln>
                          <a:solidFill>
                            <a:schemeClr val="bg1"/>
                          </a:solidFill>
                          <a:effectLst/>
                          <a:latin typeface="宋体" panose="02010600030101010101" pitchFamily="2" charset="-122"/>
                          <a:ea typeface="宋体" panose="02010600030101010101" pitchFamily="2" charset="-122"/>
                          <a:cs typeface="Calibri" panose="020F0502020204030204" pitchFamily="34" charset="0"/>
                        </a:rPr>
                        <a:t>项目</a:t>
                      </a:r>
                    </a:p>
                  </a:txBody>
                  <a:tcPr marT="60960" marB="60960" horzOverflow="overflow">
                    <a:lnL>
                      <a:noFill/>
                    </a:lnL>
                    <a:lnR>
                      <a:noFill/>
                    </a:lnR>
                    <a:lnT>
                      <a:noFill/>
                    </a:lnT>
                    <a:lnB>
                      <a:noFill/>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val="621579802"/>
                  </a:ext>
                </a:extLst>
              </a:tr>
              <a:tr h="609600">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时间</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首期于</a:t>
                      </a:r>
                      <a:r>
                        <a:rPr kumimoji="0" lang="en-US" altLang="zh-CN" sz="1600" b="0" i="0" u="none" strike="noStrike" cap="none" normalizeH="0" baseline="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2013</a:t>
                      </a:r>
                      <a:r>
                        <a:rPr kumimoji="0" lang="zh-CN" altLang="en-US" sz="1600" b="0" i="0" u="none" strike="noStrike" cap="none" normalizeH="0" baseline="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年</a:t>
                      </a:r>
                      <a:r>
                        <a:rPr kumimoji="0" lang="en-US" altLang="zh-CN" sz="1600" b="0" i="0" u="none" strike="noStrike" cap="none" normalizeH="0" baseline="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12</a:t>
                      </a:r>
                      <a:r>
                        <a:rPr kumimoji="0" lang="zh-CN" altLang="en-US" sz="1600" b="0" i="0" u="none" strike="noStrike" cap="none" normalizeH="0" baseline="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月</a:t>
                      </a:r>
                      <a:r>
                        <a:rPr kumimoji="0" lang="en-US" altLang="zh-CN" sz="1600" b="0" i="0" u="none" strike="noStrike" cap="none" normalizeH="0" baseline="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22</a:t>
                      </a:r>
                      <a:r>
                        <a:rPr kumimoji="0" lang="zh-CN" altLang="en-US" sz="1600" b="0" i="0" u="none" strike="noStrike" cap="none" normalizeH="0" baseline="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日在北京</a:t>
                      </a:r>
                      <a:r>
                        <a:rPr kumimoji="0" lang="en-US" altLang="zh-CN" sz="1600" b="0" i="0" u="none" strike="noStrike" cap="none" normalizeH="0" baseline="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IFC</a:t>
                      </a:r>
                      <a:r>
                        <a:rPr kumimoji="0" lang="zh-CN" altLang="en-US" sz="1600" b="0" i="0" u="none" strike="noStrike" cap="none" normalizeH="0" baseline="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国际金融中心正式开课</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555760369"/>
                  </a:ext>
                </a:extLst>
              </a:tr>
              <a:tr h="1981200">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 typeface="宋体" panose="02010600030101010101" pitchFamily="2" charset="-122"/>
                        <a:buNone/>
                        <a:tabLst/>
                      </a:pPr>
                      <a:r>
                        <a:rPr kumimoji="0" lang="zh-CN" altLang="en-US" sz="21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教</a:t>
                      </a:r>
                    </a:p>
                    <a:p>
                      <a:pPr marL="342900" marR="0" lvl="0" indent="-342900" algn="ctr" defTabSz="914400" rtl="0" eaLnBrk="1" fontAlgn="base" latinLnBrk="0" hangingPunct="1">
                        <a:lnSpc>
                          <a:spcPct val="100000"/>
                        </a:lnSpc>
                        <a:spcBef>
                          <a:spcPct val="0"/>
                        </a:spcBef>
                        <a:spcAft>
                          <a:spcPct val="0"/>
                        </a:spcAft>
                        <a:buClrTx/>
                        <a:buSzTx/>
                        <a:buFont typeface="宋体" panose="02010600030101010101" pitchFamily="2" charset="-122"/>
                        <a:buNone/>
                        <a:tabLst/>
                      </a:pPr>
                      <a:r>
                        <a:rPr kumimoji="0" lang="zh-CN" altLang="en-US" sz="21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师</a:t>
                      </a:r>
                    </a:p>
                  </a:txBody>
                  <a:tcPr marT="60960" marB="60960"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首期众筹大学的讲师团队包括导演贾樟柯、网信金融副总裁孙宏生、经济学家，投资人万博兄弟资产管理公司董事长滕泰、美微传媒创始人朱江、春雨掌上医生</a:t>
                      </a:r>
                      <a:r>
                        <a:rPr kumimoji="0" lang="en-US" altLang="zh-CN"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CEO</a:t>
                      </a: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张锐等知名人士</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中国先锋金融控股有限公司首席运营官肖南先生担任名誉校长</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115696917"/>
                  </a:ext>
                </a:extLst>
              </a:tr>
              <a:tr h="2049463">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 typeface="宋体" panose="02010600030101010101" pitchFamily="2" charset="-122"/>
                        <a:buNone/>
                        <a:tabLst/>
                      </a:pPr>
                      <a:r>
                        <a:rPr kumimoji="0" lang="zh-CN" altLang="en-US" sz="21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内</a:t>
                      </a:r>
                    </a:p>
                    <a:p>
                      <a:pPr marL="342900" marR="0" lvl="0" indent="-342900" algn="ctr" defTabSz="914400" rtl="0" eaLnBrk="1" fontAlgn="base" latinLnBrk="0" hangingPunct="1">
                        <a:lnSpc>
                          <a:spcPct val="100000"/>
                        </a:lnSpc>
                        <a:spcBef>
                          <a:spcPct val="0"/>
                        </a:spcBef>
                        <a:spcAft>
                          <a:spcPct val="0"/>
                        </a:spcAft>
                        <a:buClrTx/>
                        <a:buSzTx/>
                        <a:buFont typeface="宋体" panose="02010600030101010101" pitchFamily="2" charset="-122"/>
                        <a:buNone/>
                        <a:tabLst/>
                      </a:pPr>
                      <a:r>
                        <a:rPr kumimoji="0" lang="zh-CN" altLang="en-US" sz="21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容</a:t>
                      </a:r>
                    </a:p>
                  </a:txBody>
                  <a:tcPr marT="60960" marB="60960"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首期众筹大学的课程包括已成功完成众筹计划的创业者实战分享</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在众筹网成功发起项目并筹集到两万元资金的</a:t>
                      </a:r>
                      <a:r>
                        <a:rPr kumimoji="0" lang="en-US" altLang="zh-CN"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a:t>
                      </a: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移动的帝国</a:t>
                      </a:r>
                      <a:r>
                        <a:rPr kumimoji="0" lang="en-US" altLang="zh-CN"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a:t>
                      </a:r>
                      <a:r>
                        <a:rPr kumimoji="0" lang="zh-CN" altLang="en-US" sz="1600" b="0" i="0" u="none" strike="noStrike" cap="none" normalizeH="0" baseline="0" dirty="0">
                          <a:ln>
                            <a:noFill/>
                          </a:ln>
                          <a:solidFill>
                            <a:srgbClr val="000000"/>
                          </a:solidFill>
                          <a:effectLst/>
                          <a:latin typeface="华文楷体" panose="02010600040101010101" pitchFamily="2" charset="-122"/>
                          <a:ea typeface="华文楷体" panose="02010600040101010101" pitchFamily="2" charset="-122"/>
                          <a:cs typeface="Calibri" panose="020F0502020204030204" pitchFamily="34" charset="0"/>
                        </a:rPr>
                        <a:t>作者、触控科技战略总监曾航环球旅行梦想家、“世界上最好的工作”全球唯一入围的大陆女性余莹</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81114633"/>
                  </a:ext>
                </a:extLst>
              </a:tr>
            </a:tbl>
          </a:graphicData>
        </a:graphic>
      </p:graphicFrame>
      <p:graphicFrame>
        <p:nvGraphicFramePr>
          <p:cNvPr id="2406" name="表格 3">
            <a:extLst>
              <a:ext uri="{FF2B5EF4-FFF2-40B4-BE49-F238E27FC236}">
                <a16:creationId xmlns:a16="http://schemas.microsoft.com/office/drawing/2014/main" id="{A46A4C1B-C8DE-42AE-8DF2-6E6442340072}"/>
              </a:ext>
            </a:extLst>
          </p:cNvPr>
          <p:cNvGraphicFramePr>
            <a:graphicFrameLocks noGrp="1"/>
          </p:cNvGraphicFramePr>
          <p:nvPr>
            <p:extLst>
              <p:ext uri="{D42A27DB-BD31-4B8C-83A1-F6EECF244321}">
                <p14:modId xmlns:p14="http://schemas.microsoft.com/office/powerpoint/2010/main" val="2719954631"/>
              </p:ext>
            </p:extLst>
          </p:nvPr>
        </p:nvGraphicFramePr>
        <p:xfrm>
          <a:off x="6400800" y="1109272"/>
          <a:ext cx="5501390" cy="5445518"/>
        </p:xfrm>
        <a:graphic>
          <a:graphicData uri="http://schemas.openxmlformats.org/drawingml/2006/table">
            <a:tbl>
              <a:tblPr/>
              <a:tblGrid>
                <a:gridCol w="874796">
                  <a:extLst>
                    <a:ext uri="{9D8B030D-6E8A-4147-A177-3AD203B41FA5}">
                      <a16:colId xmlns:a16="http://schemas.microsoft.com/office/drawing/2014/main" val="476004849"/>
                    </a:ext>
                  </a:extLst>
                </a:gridCol>
                <a:gridCol w="4626594">
                  <a:extLst>
                    <a:ext uri="{9D8B030D-6E8A-4147-A177-3AD203B41FA5}">
                      <a16:colId xmlns:a16="http://schemas.microsoft.com/office/drawing/2014/main" val="734967048"/>
                    </a:ext>
                  </a:extLst>
                </a:gridCol>
              </a:tblGrid>
              <a:tr h="1075922">
                <a:tc gridSpan="2">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世界银行</a:t>
                      </a:r>
                      <a:r>
                        <a:rPr kumimoji="0" lang="en-US" altLang="zh-CN" sz="24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a:t>
                      </a:r>
                      <a:r>
                        <a:rPr kumimoji="0" lang="zh-CN" altLang="en-US" sz="24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发展中国家的众筹发展潜力的报告</a:t>
                      </a:r>
                      <a:r>
                        <a:rPr kumimoji="0" lang="en-US" altLang="zh-CN" sz="24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2013</a:t>
                      </a:r>
                      <a:r>
                        <a:rPr kumimoji="0" lang="zh-CN" altLang="en-US" sz="24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年</a:t>
                      </a:r>
                    </a:p>
                  </a:txBody>
                  <a:tcPr marT="60960" marB="60960" horzOverflow="overflow">
                    <a:lnL>
                      <a:noFill/>
                    </a:lnL>
                    <a:lnR>
                      <a:noFill/>
                    </a:lnR>
                    <a:lnT>
                      <a:noFill/>
                    </a:lnT>
                    <a:lnB>
                      <a:noFill/>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val="58545584"/>
                  </a:ext>
                </a:extLst>
              </a:tr>
              <a:tr h="1236852">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规模预测</a:t>
                      </a:r>
                    </a:p>
                  </a:txBody>
                  <a:tcPr marT="60960" marB="60960" anchor="ct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世界银行预计到</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2025</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年，中国众筹规模将达到</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460</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亿美元</a:t>
                      </a:r>
                      <a:r>
                        <a:rPr kumimoji="0" lang="en-US" altLang="zh-CN"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-500</a:t>
                      </a:r>
                      <a:r>
                        <a:rPr kumimoji="0" lang="zh-CN" altLang="en-US" sz="19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亿美元</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4275914010"/>
                  </a:ext>
                </a:extLst>
              </a:tr>
              <a:tr h="1236852">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网站数量</a:t>
                      </a:r>
                    </a:p>
                  </a:txBody>
                  <a:tcPr marT="60960" marB="60960"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None/>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中国拥有</a:t>
                      </a:r>
                      <a:r>
                        <a:rPr kumimoji="0" lang="en-US" altLang="zh-CN"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10</a:t>
                      </a: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家左右</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843330043"/>
                  </a:ext>
                </a:extLst>
              </a:tr>
              <a:tr h="1895892">
                <a:tc>
                  <a:txBody>
                    <a:bodyPr/>
                    <a:lstStyle>
                      <a:lvl1pPr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发展限制</a:t>
                      </a:r>
                    </a:p>
                  </a:txBody>
                  <a:tcPr marT="60960" marB="60960" anchor="ctr" horzOverflow="overflow">
                    <a:lnL>
                      <a:noFill/>
                    </a:lnL>
                    <a:lnR>
                      <a:noFill/>
                    </a:lnR>
                    <a:lnT>
                      <a:noFill/>
                    </a:lnT>
                    <a:lnB>
                      <a:noFill/>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1pPr>
                      <a:lvl2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2pPr>
                      <a:lvl3pPr eaLnBrk="0" hangingPunct="0">
                        <a:spcBef>
                          <a:spcPct val="20000"/>
                        </a:spcBef>
                        <a:buClr>
                          <a:schemeClr val="hlink"/>
                        </a:buClr>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eaLnBrk="0" hangingPunct="0">
                        <a:spcBef>
                          <a:spcPct val="20000"/>
                        </a:spcBef>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薄弱的知识产权法律和不鼓励创业活动的文化可能是中国众筹的最大障碍</a:t>
                      </a:r>
                    </a:p>
                    <a:p>
                      <a:pPr marL="342900" marR="0" lvl="0" indent="-342900" algn="l" defTabSz="914400" rtl="0" eaLnBrk="1" fontAlgn="base" latinLnBrk="0" hangingPunct="1">
                        <a:lnSpc>
                          <a:spcPct val="100000"/>
                        </a:lnSpc>
                        <a:spcBef>
                          <a:spcPct val="0"/>
                        </a:spcBef>
                        <a:spcAft>
                          <a:spcPct val="0"/>
                        </a:spcAft>
                        <a:buClrTx/>
                        <a:buSzTx/>
                        <a:buFont typeface="宋体" panose="02010600030101010101" pitchFamily="2" charset="-122"/>
                        <a:buAutoNum type="circleNumDbPlain"/>
                        <a:tabLst/>
                      </a:pPr>
                      <a:r>
                        <a:rPr kumimoji="0" lang="zh-CN" altLang="en-US" sz="1900" b="0" i="0" u="none" strike="noStrike" cap="none" normalizeH="0" baseline="0" dirty="0">
                          <a:ln>
                            <a:noFill/>
                          </a:ln>
                          <a:solidFill>
                            <a:schemeClr val="tx1"/>
                          </a:solidFill>
                          <a:effectLst/>
                          <a:latin typeface="华文楷体" panose="02010600040101010101" pitchFamily="2" charset="-122"/>
                          <a:ea typeface="华文楷体" panose="02010600040101010101" pitchFamily="2" charset="-122"/>
                          <a:cs typeface="Calibri" panose="020F0502020204030204" pitchFamily="34" charset="0"/>
                        </a:rPr>
                        <a:t>中国的创意无论是数量还是质量都远远落后于美国</a:t>
                      </a:r>
                    </a:p>
                  </a:txBody>
                  <a:tcPr marT="60960" marB="6096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4273078013"/>
                  </a:ext>
                </a:extLst>
              </a:tr>
            </a:tbl>
          </a:graphicData>
        </a:graphic>
      </p:graphicFrame>
    </p:spTree>
  </p:cSld>
  <p:clrMapOvr>
    <a:masterClrMapping/>
  </p:clrMapOvr>
  <p:transition spd="slow"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642846E-8DF1-401F-80A1-3EBFC26853FF}"/>
              </a:ext>
            </a:extLst>
          </p:cNvPr>
          <p:cNvSpPr txBox="1"/>
          <p:nvPr/>
        </p:nvSpPr>
        <p:spPr>
          <a:xfrm>
            <a:off x="3612630" y="1798820"/>
            <a:ext cx="8124669" cy="4247317"/>
          </a:xfrm>
          <a:prstGeom prst="rect">
            <a:avLst/>
          </a:prstGeom>
          <a:noFill/>
        </p:spPr>
        <p:txBody>
          <a:bodyPr wrap="square" rtlCol="0">
            <a:spAutoFit/>
          </a:bodyPr>
          <a:lstStyle/>
          <a:p>
            <a:pPr algn="l"/>
            <a:r>
              <a:rPr lang="en-US" altLang="zh-CN" b="0" i="0" u="none" strike="noStrike" dirty="0" err="1">
                <a:solidFill>
                  <a:srgbClr val="262626"/>
                </a:solidFill>
                <a:effectLst/>
                <a:latin typeface="&amp;quot"/>
              </a:rPr>
              <a:t>Angellist</a:t>
            </a:r>
            <a:r>
              <a:rPr lang="zh-CN" altLang="en-US" b="0" i="0" u="none" strike="noStrike" dirty="0">
                <a:solidFill>
                  <a:srgbClr val="262626"/>
                </a:solidFill>
                <a:effectLst/>
                <a:latin typeface="&amp;quot"/>
              </a:rPr>
              <a:t>帮助过的最有名的品牌，就包括优步。这家现在覆盖</a:t>
            </a:r>
            <a:r>
              <a:rPr lang="en-US" altLang="zh-CN" b="0" i="0" u="none" strike="noStrike" dirty="0">
                <a:solidFill>
                  <a:srgbClr val="262626"/>
                </a:solidFill>
                <a:effectLst/>
                <a:latin typeface="&amp;quot"/>
              </a:rPr>
              <a:t>70</a:t>
            </a:r>
            <a:r>
              <a:rPr lang="zh-CN" altLang="en-US" b="0" i="0" u="none" strike="noStrike" dirty="0">
                <a:solidFill>
                  <a:srgbClr val="262626"/>
                </a:solidFill>
                <a:effectLst/>
                <a:latin typeface="&amp;quot"/>
              </a:rPr>
              <a:t>个国家的打车软件，在</a:t>
            </a:r>
            <a:r>
              <a:rPr lang="en-US" altLang="zh-CN" b="0" i="0" u="none" strike="noStrike" dirty="0">
                <a:solidFill>
                  <a:srgbClr val="262626"/>
                </a:solidFill>
                <a:effectLst/>
                <a:latin typeface="&amp;quot"/>
              </a:rPr>
              <a:t>2010</a:t>
            </a:r>
            <a:r>
              <a:rPr lang="zh-CN" altLang="en-US" b="0" i="0" u="none" strike="noStrike" dirty="0">
                <a:solidFill>
                  <a:srgbClr val="262626"/>
                </a:solidFill>
                <a:effectLst/>
                <a:latin typeface="&amp;quot"/>
              </a:rPr>
              <a:t>年时还叫“优步出租车”，而非我们现在熟知的“优步科技”。当时，</a:t>
            </a:r>
            <a:r>
              <a:rPr lang="en-US" altLang="zh-CN" b="0" i="0" u="none" strike="noStrike" dirty="0" err="1">
                <a:solidFill>
                  <a:srgbClr val="262626"/>
                </a:solidFill>
                <a:effectLst/>
                <a:latin typeface="&amp;quot"/>
              </a:rPr>
              <a:t>Angellist</a:t>
            </a:r>
            <a:r>
              <a:rPr lang="zh-CN" altLang="en-US" b="0" i="0" u="none" strike="noStrike" dirty="0">
                <a:solidFill>
                  <a:srgbClr val="262626"/>
                </a:solidFill>
                <a:effectLst/>
                <a:latin typeface="&amp;quot"/>
              </a:rPr>
              <a:t>刚刚成立，每天要收到</a:t>
            </a:r>
            <a:r>
              <a:rPr lang="en-US" altLang="zh-CN" b="0" i="0" u="none" strike="noStrike" dirty="0">
                <a:solidFill>
                  <a:srgbClr val="262626"/>
                </a:solidFill>
                <a:effectLst/>
                <a:latin typeface="&amp;quot"/>
              </a:rPr>
              <a:t>5</a:t>
            </a:r>
            <a:r>
              <a:rPr lang="zh-CN" altLang="en-US" b="0" i="0" u="none" strike="noStrike" dirty="0">
                <a:solidFill>
                  <a:srgbClr val="262626"/>
                </a:solidFill>
                <a:effectLst/>
                <a:latin typeface="&amp;quot"/>
              </a:rPr>
              <a:t>千封融资申请。优步当时只有一辆车在周末工作，每个周末职能接送十来趟客人。</a:t>
            </a:r>
          </a:p>
          <a:p>
            <a:pPr algn="l"/>
            <a:r>
              <a:rPr lang="en-US" altLang="zh-CN" b="0" i="0" u="none" strike="noStrike" dirty="0" err="1">
                <a:solidFill>
                  <a:srgbClr val="262626"/>
                </a:solidFill>
                <a:effectLst/>
                <a:latin typeface="&amp;quot"/>
              </a:rPr>
              <a:t>Angellist</a:t>
            </a:r>
            <a:r>
              <a:rPr lang="zh-CN" altLang="en-US" b="0" i="0" u="none" strike="noStrike" dirty="0">
                <a:solidFill>
                  <a:srgbClr val="262626"/>
                </a:solidFill>
                <a:effectLst/>
                <a:latin typeface="&amp;quot"/>
              </a:rPr>
              <a:t>发邮件约了优步的创始人会面，然后写了一篇小文章帮助推介。关于优步更详细的资料，被发送给</a:t>
            </a:r>
            <a:r>
              <a:rPr lang="en-US" altLang="zh-CN" b="0" i="0" u="none" strike="noStrike" dirty="0">
                <a:solidFill>
                  <a:srgbClr val="262626"/>
                </a:solidFill>
                <a:effectLst/>
                <a:latin typeface="&amp;quot"/>
              </a:rPr>
              <a:t>16</a:t>
            </a:r>
            <a:r>
              <a:rPr lang="zh-CN" altLang="en-US" b="0" i="0" u="none" strike="noStrike" dirty="0">
                <a:solidFill>
                  <a:srgbClr val="262626"/>
                </a:solidFill>
                <a:effectLst/>
                <a:latin typeface="&amp;quot"/>
              </a:rPr>
              <a:t>位投资人，最后十几位投资人与优步见面，其中四五个人决定投资，总额为</a:t>
            </a:r>
            <a:r>
              <a:rPr lang="en-US" altLang="zh-CN" b="0" i="0" u="none" strike="noStrike" dirty="0">
                <a:solidFill>
                  <a:srgbClr val="262626"/>
                </a:solidFill>
                <a:effectLst/>
                <a:latin typeface="&amp;quot"/>
              </a:rPr>
              <a:t>400</a:t>
            </a:r>
            <a:r>
              <a:rPr lang="zh-CN" altLang="en-US" b="0" i="0" u="none" strike="noStrike" dirty="0">
                <a:solidFill>
                  <a:srgbClr val="262626"/>
                </a:solidFill>
                <a:effectLst/>
                <a:latin typeface="&amp;quot"/>
              </a:rPr>
              <a:t>万美元。</a:t>
            </a:r>
          </a:p>
          <a:p>
            <a:pPr algn="l"/>
            <a:r>
              <a:rPr lang="zh-CN" altLang="en-US" b="0" i="0" u="none" strike="noStrike" dirty="0">
                <a:solidFill>
                  <a:srgbClr val="262626"/>
                </a:solidFill>
                <a:effectLst/>
                <a:latin typeface="&amp;quot"/>
              </a:rPr>
              <a:t>现在看来，这算得上是全球近十年来最成功的投资之一。而这，正是</a:t>
            </a:r>
            <a:r>
              <a:rPr lang="en-US" altLang="zh-CN" b="0" i="0" u="none" strike="noStrike" dirty="0" err="1">
                <a:solidFill>
                  <a:srgbClr val="262626"/>
                </a:solidFill>
                <a:effectLst/>
                <a:latin typeface="&amp;quot"/>
              </a:rPr>
              <a:t>Angellist</a:t>
            </a:r>
            <a:r>
              <a:rPr lang="zh-CN" altLang="en-US" b="0" i="0" u="none" strike="noStrike" dirty="0">
                <a:solidFill>
                  <a:srgbClr val="262626"/>
                </a:solidFill>
                <a:effectLst/>
                <a:latin typeface="&amp;quot"/>
              </a:rPr>
              <a:t>创立的初心。</a:t>
            </a:r>
            <a:r>
              <a:rPr lang="en-US" altLang="zh-CN" b="0" i="0" u="none" strike="noStrike" dirty="0" err="1">
                <a:solidFill>
                  <a:srgbClr val="262626"/>
                </a:solidFill>
                <a:effectLst/>
                <a:latin typeface="&amp;quot"/>
              </a:rPr>
              <a:t>Angellist</a:t>
            </a:r>
            <a:r>
              <a:rPr lang="zh-CN" altLang="en-US" b="0" i="0" u="none" strike="noStrike" dirty="0">
                <a:solidFill>
                  <a:srgbClr val="262626"/>
                </a:solidFill>
                <a:effectLst/>
                <a:latin typeface="&amp;quot"/>
              </a:rPr>
              <a:t>用汉语翻译来就是“天使名单”， 创始人</a:t>
            </a:r>
            <a:r>
              <a:rPr lang="en-US" altLang="zh-CN" b="0" i="0" u="none" strike="noStrike" dirty="0">
                <a:solidFill>
                  <a:srgbClr val="262626"/>
                </a:solidFill>
                <a:effectLst/>
                <a:latin typeface="&amp;quot"/>
              </a:rPr>
              <a:t>naval</a:t>
            </a:r>
            <a:r>
              <a:rPr lang="zh-CN" altLang="en-US" b="0" i="0" u="none" strike="noStrike" dirty="0">
                <a:solidFill>
                  <a:srgbClr val="262626"/>
                </a:solidFill>
                <a:effectLst/>
                <a:latin typeface="&amp;quot"/>
              </a:rPr>
              <a:t>对公司的定位，就是帮助初创企业，像真的天使一样。</a:t>
            </a:r>
          </a:p>
          <a:p>
            <a:pPr algn="l"/>
            <a:r>
              <a:rPr lang="zh-CN" altLang="en-US" b="0" i="0" u="none" strike="noStrike" dirty="0">
                <a:solidFill>
                  <a:srgbClr val="262626"/>
                </a:solidFill>
                <a:effectLst/>
                <a:latin typeface="&amp;quot"/>
              </a:rPr>
              <a:t>除了优步，还有</a:t>
            </a:r>
            <a:r>
              <a:rPr lang="en-US" altLang="zh-CN" b="0" i="0" u="none" strike="noStrike" dirty="0" err="1">
                <a:solidFill>
                  <a:srgbClr val="262626"/>
                </a:solidFill>
                <a:effectLst/>
                <a:latin typeface="&amp;quot"/>
              </a:rPr>
              <a:t>twitte</a:t>
            </a:r>
            <a:r>
              <a:rPr lang="zh-CN" altLang="en-US" b="0" i="0" u="none" strike="noStrike" dirty="0">
                <a:solidFill>
                  <a:srgbClr val="262626"/>
                </a:solidFill>
                <a:effectLst/>
                <a:latin typeface="&amp;quot"/>
              </a:rPr>
              <a:t>、</a:t>
            </a:r>
            <a:r>
              <a:rPr lang="en-US" altLang="zh-CN" b="0" i="0" u="none" strike="noStrike" dirty="0">
                <a:solidFill>
                  <a:srgbClr val="262626"/>
                </a:solidFill>
                <a:effectLst/>
                <a:latin typeface="&amp;quot"/>
              </a:rPr>
              <a:t>Postmates</a:t>
            </a:r>
            <a:r>
              <a:rPr lang="zh-CN" altLang="en-US" b="0" i="0" u="none" strike="noStrike" dirty="0">
                <a:solidFill>
                  <a:srgbClr val="262626"/>
                </a:solidFill>
                <a:effectLst/>
                <a:latin typeface="&amp;quot"/>
              </a:rPr>
              <a:t>、 </a:t>
            </a:r>
            <a:r>
              <a:rPr lang="en-US" altLang="zh-CN" b="0" i="0" u="none" strike="noStrike" dirty="0">
                <a:solidFill>
                  <a:srgbClr val="262626"/>
                </a:solidFill>
                <a:effectLst/>
                <a:latin typeface="&amp;quot"/>
              </a:rPr>
              <a:t>thumbtack,</a:t>
            </a:r>
            <a:r>
              <a:rPr lang="zh-CN" altLang="en-US" b="0" i="0" u="none" strike="noStrike" dirty="0">
                <a:solidFill>
                  <a:srgbClr val="262626"/>
                </a:solidFill>
                <a:effectLst/>
                <a:latin typeface="&amp;quot"/>
              </a:rPr>
              <a:t>、</a:t>
            </a:r>
            <a:r>
              <a:rPr lang="en-US" altLang="zh-CN" b="0" i="0" u="none" strike="noStrike" dirty="0">
                <a:solidFill>
                  <a:srgbClr val="262626"/>
                </a:solidFill>
                <a:effectLst/>
                <a:latin typeface="&amp;quot"/>
              </a:rPr>
              <a:t>Ship</a:t>
            </a:r>
            <a:r>
              <a:rPr lang="zh-CN" altLang="en-US" b="0" i="0" u="none" strike="noStrike" dirty="0">
                <a:solidFill>
                  <a:srgbClr val="262626"/>
                </a:solidFill>
                <a:effectLst/>
                <a:latin typeface="&amp;quot"/>
              </a:rPr>
              <a:t>、 </a:t>
            </a:r>
            <a:r>
              <a:rPr lang="en-US" altLang="zh-CN" b="0" i="0" u="none" strike="noStrike" dirty="0">
                <a:solidFill>
                  <a:srgbClr val="262626"/>
                </a:solidFill>
                <a:effectLst/>
                <a:latin typeface="&amp;quot"/>
              </a:rPr>
              <a:t>Luxe valet,</a:t>
            </a:r>
            <a:r>
              <a:rPr lang="zh-CN" altLang="en-US" b="0" i="0" u="none" strike="noStrike" dirty="0">
                <a:solidFill>
                  <a:srgbClr val="262626"/>
                </a:solidFill>
                <a:effectLst/>
                <a:latin typeface="&amp;quot"/>
              </a:rPr>
              <a:t>、</a:t>
            </a:r>
            <a:r>
              <a:rPr lang="en-US" altLang="zh-CN" b="0" i="0" u="none" strike="noStrike" dirty="0" err="1">
                <a:solidFill>
                  <a:srgbClr val="262626"/>
                </a:solidFill>
                <a:effectLst/>
                <a:latin typeface="&amp;quot"/>
              </a:rPr>
              <a:t>Mazebase</a:t>
            </a:r>
            <a:r>
              <a:rPr lang="zh-CN" altLang="en-US" b="0" i="0" u="none" strike="noStrike" dirty="0">
                <a:solidFill>
                  <a:srgbClr val="262626"/>
                </a:solidFill>
                <a:effectLst/>
                <a:latin typeface="&amp;quot"/>
              </a:rPr>
              <a:t>等知名品牌，也都通过</a:t>
            </a:r>
            <a:r>
              <a:rPr lang="en-US" altLang="zh-CN" b="0" i="0" u="none" strike="noStrike" dirty="0" err="1">
                <a:solidFill>
                  <a:srgbClr val="262626"/>
                </a:solidFill>
                <a:effectLst/>
                <a:latin typeface="&amp;quot"/>
              </a:rPr>
              <a:t>Angelleist</a:t>
            </a:r>
            <a:r>
              <a:rPr lang="zh-CN" altLang="en-US" b="0" i="0" u="none" strike="noStrike" dirty="0">
                <a:solidFill>
                  <a:srgbClr val="262626"/>
                </a:solidFill>
                <a:effectLst/>
                <a:latin typeface="&amp;quot"/>
              </a:rPr>
              <a:t>进行了股权众筹。现在的</a:t>
            </a:r>
            <a:r>
              <a:rPr lang="en-US" altLang="zh-CN" b="0" i="0" u="none" strike="noStrike" dirty="0" err="1">
                <a:solidFill>
                  <a:srgbClr val="262626"/>
                </a:solidFill>
                <a:effectLst/>
                <a:latin typeface="&amp;quot"/>
              </a:rPr>
              <a:t>Angelleist</a:t>
            </a:r>
            <a:r>
              <a:rPr lang="zh-CN" altLang="en-US" b="0" i="0" u="none" strike="noStrike" dirty="0">
                <a:solidFill>
                  <a:srgbClr val="262626"/>
                </a:solidFill>
                <a:effectLst/>
                <a:latin typeface="&amp;quot"/>
              </a:rPr>
              <a:t>不仅独具慧眼，也更富效率，离线阅读软件</a:t>
            </a:r>
            <a:r>
              <a:rPr lang="en-US" altLang="zh-CN" b="0" i="0" u="none" strike="noStrike" dirty="0">
                <a:solidFill>
                  <a:srgbClr val="262626"/>
                </a:solidFill>
                <a:effectLst/>
                <a:latin typeface="&amp;quot"/>
              </a:rPr>
              <a:t>Pocket</a:t>
            </a:r>
            <a:r>
              <a:rPr lang="zh-CN" altLang="en-US" b="0" i="0" u="none" strike="noStrike" dirty="0">
                <a:solidFill>
                  <a:srgbClr val="262626"/>
                </a:solidFill>
                <a:effectLst/>
                <a:latin typeface="&amp;quot"/>
              </a:rPr>
              <a:t>，只用了</a:t>
            </a:r>
            <a:r>
              <a:rPr lang="en-US" altLang="zh-CN" b="0" i="0" u="none" strike="noStrike" dirty="0">
                <a:solidFill>
                  <a:srgbClr val="262626"/>
                </a:solidFill>
                <a:effectLst/>
                <a:latin typeface="&amp;quot"/>
              </a:rPr>
              <a:t>17</a:t>
            </a:r>
            <a:r>
              <a:rPr lang="zh-CN" altLang="en-US" b="0" i="0" u="none" strike="noStrike" dirty="0">
                <a:solidFill>
                  <a:srgbClr val="262626"/>
                </a:solidFill>
                <a:effectLst/>
                <a:latin typeface="&amp;quot"/>
              </a:rPr>
              <a:t>天，就在这里融资近</a:t>
            </a:r>
            <a:r>
              <a:rPr lang="en-US" altLang="zh-CN" b="0" i="0" u="none" strike="noStrike" dirty="0">
                <a:solidFill>
                  <a:srgbClr val="262626"/>
                </a:solidFill>
                <a:effectLst/>
                <a:latin typeface="&amp;quot"/>
              </a:rPr>
              <a:t>750</a:t>
            </a:r>
            <a:r>
              <a:rPr lang="zh-CN" altLang="en-US" b="0" i="0" u="none" strike="noStrike" dirty="0">
                <a:solidFill>
                  <a:srgbClr val="262626"/>
                </a:solidFill>
                <a:effectLst/>
                <a:latin typeface="&amp;quot"/>
              </a:rPr>
              <a:t>万美元。</a:t>
            </a:r>
          </a:p>
          <a:p>
            <a:endParaRPr lang="zh-CN" altLang="en-US" dirty="0"/>
          </a:p>
        </p:txBody>
      </p:sp>
      <p:sp>
        <p:nvSpPr>
          <p:cNvPr id="3" name="文本框 2">
            <a:extLst>
              <a:ext uri="{FF2B5EF4-FFF2-40B4-BE49-F238E27FC236}">
                <a16:creationId xmlns:a16="http://schemas.microsoft.com/office/drawing/2014/main" id="{E12D38EC-03F1-413C-A749-92D92CB536B4}"/>
              </a:ext>
            </a:extLst>
          </p:cNvPr>
          <p:cNvSpPr txBox="1"/>
          <p:nvPr/>
        </p:nvSpPr>
        <p:spPr>
          <a:xfrm>
            <a:off x="0" y="1683124"/>
            <a:ext cx="3157929" cy="4801314"/>
          </a:xfrm>
          <a:prstGeom prst="rect">
            <a:avLst/>
          </a:prstGeom>
          <a:noFill/>
        </p:spPr>
        <p:txBody>
          <a:bodyPr wrap="square" rtlCol="0">
            <a:spAutoFit/>
          </a:bodyPr>
          <a:lstStyle/>
          <a:p>
            <a:r>
              <a:rPr lang="en-US" altLang="zh-CN" b="0" i="0" u="none" strike="noStrike" dirty="0">
                <a:solidFill>
                  <a:srgbClr val="191919"/>
                </a:solidFill>
                <a:effectLst/>
                <a:latin typeface="&amp;quot"/>
              </a:rPr>
              <a:t>AngelList</a:t>
            </a:r>
            <a:r>
              <a:rPr lang="zh-CN" altLang="en-US" b="0" i="0" u="none" strike="noStrike" dirty="0">
                <a:solidFill>
                  <a:srgbClr val="191919"/>
                </a:solidFill>
                <a:effectLst/>
                <a:latin typeface="&amp;quot"/>
              </a:rPr>
              <a:t>独特的运营模式得到大众的认可及关注，</a:t>
            </a:r>
            <a:r>
              <a:rPr lang="en-US" altLang="zh-CN" b="0" i="0" u="none" strike="noStrike" dirty="0">
                <a:solidFill>
                  <a:srgbClr val="191919"/>
                </a:solidFill>
                <a:effectLst/>
                <a:latin typeface="&amp;quot"/>
              </a:rPr>
              <a:t>AngelList</a:t>
            </a:r>
            <a:r>
              <a:rPr lang="zh-CN" altLang="en-US" b="0" i="0" u="none" strike="noStrike" dirty="0">
                <a:solidFill>
                  <a:srgbClr val="191919"/>
                </a:solidFill>
                <a:effectLst/>
                <a:latin typeface="&amp;quot"/>
              </a:rPr>
              <a:t>的精妙之处在于它整合了</a:t>
            </a:r>
            <a:r>
              <a:rPr lang="en-US" altLang="zh-CN" b="0" i="0" u="none" strike="noStrike" dirty="0">
                <a:solidFill>
                  <a:srgbClr val="191919"/>
                </a:solidFill>
                <a:effectLst/>
                <a:latin typeface="&amp;quot"/>
              </a:rPr>
              <a:t>Twitter</a:t>
            </a:r>
            <a:r>
              <a:rPr lang="zh-CN" altLang="en-US" b="0" i="0" u="none" strike="noStrike" dirty="0">
                <a:solidFill>
                  <a:srgbClr val="191919"/>
                </a:solidFill>
                <a:effectLst/>
                <a:latin typeface="&amp;quot"/>
              </a:rPr>
              <a:t>、</a:t>
            </a:r>
            <a:r>
              <a:rPr lang="en-US" altLang="zh-CN" b="0" i="0" u="none" strike="noStrike" dirty="0">
                <a:solidFill>
                  <a:srgbClr val="191919"/>
                </a:solidFill>
                <a:effectLst/>
                <a:latin typeface="&amp;quot"/>
              </a:rPr>
              <a:t>Facebook</a:t>
            </a:r>
            <a:r>
              <a:rPr lang="zh-CN" altLang="en-US" b="0" i="0" u="none" strike="noStrike" dirty="0">
                <a:solidFill>
                  <a:srgbClr val="191919"/>
                </a:solidFill>
                <a:effectLst/>
                <a:latin typeface="&amp;quot"/>
              </a:rPr>
              <a:t>和</a:t>
            </a:r>
            <a:r>
              <a:rPr lang="en-US" altLang="zh-CN" b="0" i="0" u="none" strike="noStrike" dirty="0">
                <a:solidFill>
                  <a:srgbClr val="191919"/>
                </a:solidFill>
                <a:effectLst/>
                <a:latin typeface="&amp;quot"/>
              </a:rPr>
              <a:t>LinkedIn</a:t>
            </a:r>
            <a:r>
              <a:rPr lang="zh-CN" altLang="en-US" b="0" i="0" u="none" strike="noStrike" dirty="0">
                <a:solidFill>
                  <a:srgbClr val="191919"/>
                </a:solidFill>
                <a:effectLst/>
                <a:latin typeface="&amp;quot"/>
              </a:rPr>
              <a:t>的社交属性，为投资人追踪项目提供了极大的便利。同时，在拥有强大投资人及创业者资源背景下，</a:t>
            </a:r>
            <a:r>
              <a:rPr lang="en-US" altLang="zh-CN" b="0" i="0" u="none" strike="noStrike" dirty="0">
                <a:solidFill>
                  <a:srgbClr val="191919"/>
                </a:solidFill>
                <a:effectLst/>
                <a:latin typeface="&amp;quot"/>
              </a:rPr>
              <a:t>AngelList</a:t>
            </a:r>
            <a:r>
              <a:rPr lang="zh-CN" altLang="en-US" b="0" i="0" u="none" strike="noStrike" dirty="0">
                <a:solidFill>
                  <a:srgbClr val="191919"/>
                </a:solidFill>
                <a:effectLst/>
                <a:latin typeface="&amp;quot"/>
              </a:rPr>
              <a:t>目前将招聘板块植入，这种模式无疑为求职者带来更多“生机”。如今，这个众募平台已经汇集了十万个创业项目；曾经，仅一个月的时间，通过</a:t>
            </a:r>
            <a:r>
              <a:rPr lang="en-US" altLang="zh-CN" b="0" i="0" u="none" strike="noStrike" dirty="0">
                <a:solidFill>
                  <a:srgbClr val="191919"/>
                </a:solidFill>
                <a:effectLst/>
                <a:latin typeface="&amp;quot"/>
              </a:rPr>
              <a:t>AngelList</a:t>
            </a:r>
            <a:r>
              <a:rPr lang="zh-CN" altLang="en-US" b="0" i="0" u="none" strike="noStrike" dirty="0">
                <a:solidFill>
                  <a:srgbClr val="191919"/>
                </a:solidFill>
                <a:effectLst/>
                <a:latin typeface="&amp;quot"/>
              </a:rPr>
              <a:t>完成的投资数额就高达</a:t>
            </a:r>
            <a:r>
              <a:rPr lang="en-US" altLang="zh-CN" b="0" i="0" u="none" strike="noStrike" dirty="0">
                <a:solidFill>
                  <a:srgbClr val="191919"/>
                </a:solidFill>
                <a:effectLst/>
                <a:latin typeface="&amp;quot"/>
              </a:rPr>
              <a:t>1200</a:t>
            </a:r>
            <a:r>
              <a:rPr lang="zh-CN" altLang="en-US" b="0" i="0" u="none" strike="noStrike" dirty="0">
                <a:solidFill>
                  <a:srgbClr val="191919"/>
                </a:solidFill>
                <a:effectLst/>
                <a:latin typeface="&amp;quot"/>
              </a:rPr>
              <a:t>万美元。</a:t>
            </a:r>
            <a:r>
              <a:rPr lang="en-US" altLang="zh-CN" b="0" i="0" u="none" strike="noStrike" dirty="0" err="1">
                <a:solidFill>
                  <a:srgbClr val="191919"/>
                </a:solidFill>
                <a:effectLst/>
                <a:latin typeface="&amp;quot"/>
              </a:rPr>
              <a:t>Angellist</a:t>
            </a:r>
            <a:r>
              <a:rPr lang="zh-CN" altLang="en-US" b="0" i="0" u="none" strike="noStrike" dirty="0">
                <a:solidFill>
                  <a:srgbClr val="191919"/>
                </a:solidFill>
                <a:effectLst/>
                <a:latin typeface="&amp;quot"/>
              </a:rPr>
              <a:t>是股权众筹界公认的“大咖”。</a:t>
            </a:r>
          </a:p>
          <a:p>
            <a:endParaRPr lang="zh-CN" altLang="en-US" dirty="0"/>
          </a:p>
        </p:txBody>
      </p:sp>
      <p:pic>
        <p:nvPicPr>
          <p:cNvPr id="5" name="图片 4" descr="图形用户界面&#10;&#10;描述已自动生成">
            <a:extLst>
              <a:ext uri="{FF2B5EF4-FFF2-40B4-BE49-F238E27FC236}">
                <a16:creationId xmlns:a16="http://schemas.microsoft.com/office/drawing/2014/main" id="{232DB541-3973-40D6-A6EE-561FFBD6E4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788327" cy="1543987"/>
          </a:xfrm>
          <a:prstGeom prst="rect">
            <a:avLst/>
          </a:prstGeom>
        </p:spPr>
      </p:pic>
    </p:spTree>
    <p:extLst>
      <p:ext uri="{BB962C8B-B14F-4D97-AF65-F5344CB8AC3E}">
        <p14:creationId xmlns:p14="http://schemas.microsoft.com/office/powerpoint/2010/main" val="1121962502"/>
      </p:ext>
    </p:extLst>
  </p:cSld>
  <p:clrMapOvr>
    <a:masterClrMapping/>
  </p:clrMapOvr>
</p:sld>
</file>

<file path=ppt/theme/theme1.xml><?xml version="1.0" encoding="utf-8"?>
<a:theme xmlns:a="http://schemas.openxmlformats.org/drawingml/2006/main" name="1_Office 主题​​">
  <a:themeElements>
    <a:clrScheme name="Office 主题​​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fontScheme name="Office 主题​​">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Office 主题​​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632769"/>
        </a:dk2>
        <a:lt2>
          <a:srgbClr val="DDDDDD"/>
        </a:lt2>
        <a:accent1>
          <a:srgbClr val="8B8DE1"/>
        </a:accent1>
        <a:accent2>
          <a:srgbClr val="FF997D"/>
        </a:accent2>
        <a:accent3>
          <a:srgbClr val="FFFFFF"/>
        </a:accent3>
        <a:accent4>
          <a:srgbClr val="000000"/>
        </a:accent4>
        <a:accent5>
          <a:srgbClr val="C4C5EE"/>
        </a:accent5>
        <a:accent6>
          <a:srgbClr val="E78A71"/>
        </a:accent6>
        <a:hlink>
          <a:srgbClr val="58AFD2"/>
        </a:hlink>
        <a:folHlink>
          <a:srgbClr val="BFDF63"/>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37737F"/>
        </a:dk2>
        <a:lt2>
          <a:srgbClr val="DDDDDD"/>
        </a:lt2>
        <a:accent1>
          <a:srgbClr val="52BCB2"/>
        </a:accent1>
        <a:accent2>
          <a:srgbClr val="E0A56A"/>
        </a:accent2>
        <a:accent3>
          <a:srgbClr val="FFFFFF"/>
        </a:accent3>
        <a:accent4>
          <a:srgbClr val="000000"/>
        </a:accent4>
        <a:accent5>
          <a:srgbClr val="B3DAD5"/>
        </a:accent5>
        <a:accent6>
          <a:srgbClr val="CB955F"/>
        </a:accent6>
        <a:hlink>
          <a:srgbClr val="A0C264"/>
        </a:hlink>
        <a:folHlink>
          <a:srgbClr val="DCDC2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3968</Words>
  <Application>Microsoft Office PowerPoint</Application>
  <PresentationFormat>宽屏</PresentationFormat>
  <Paragraphs>294</Paragraphs>
  <Slides>25</Slides>
  <Notes>4</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0</vt:i4>
      </vt:variant>
      <vt:variant>
        <vt:lpstr>幻灯片标题</vt:lpstr>
      </vt:variant>
      <vt:variant>
        <vt:i4>25</vt:i4>
      </vt:variant>
    </vt:vector>
  </HeadingPairs>
  <TitlesOfParts>
    <vt:vector size="38" baseType="lpstr">
      <vt:lpstr>&amp;quot</vt:lpstr>
      <vt:lpstr>Songti SC Regular</vt:lpstr>
      <vt:lpstr>等线</vt:lpstr>
      <vt:lpstr>黑体</vt:lpstr>
      <vt:lpstr>华文楷体</vt:lpstr>
      <vt:lpstr>华文细黑</vt:lpstr>
      <vt:lpstr>楷体</vt:lpstr>
      <vt:lpstr>宋体</vt:lpstr>
      <vt:lpstr>微软雅黑</vt:lpstr>
      <vt:lpstr>Arial</vt:lpstr>
      <vt:lpstr>Calibri</vt:lpstr>
      <vt:lpstr>Wingdings</vt:lpstr>
      <vt:lpstr>1_Office 主题​​</vt:lpstr>
      <vt:lpstr>二.众筹国内外发展及案例</vt:lpstr>
      <vt:lpstr>众筹国内外发展及案例-历史演进</vt:lpstr>
      <vt:lpstr>众筹国内外发展及案例-国际发展</vt:lpstr>
      <vt:lpstr>众筹国内外发展及案例-国际发展</vt:lpstr>
      <vt:lpstr>众筹国内外发展及案例-国外案例</vt:lpstr>
      <vt:lpstr>众筹国内外发展及案例-国外案例</vt:lpstr>
      <vt:lpstr>众筹国内外发展及案例-国外案例</vt:lpstr>
      <vt:lpstr>众筹国内外发展及案例-中国发展</vt:lpstr>
      <vt:lpstr>PowerPoint 演示文稿</vt:lpstr>
      <vt:lpstr>众筹国内外发展及案例-中国发展</vt:lpstr>
      <vt:lpstr>国内各类型众筹平台代表案例</vt:lpstr>
      <vt:lpstr>众筹国内外发展及案例-中国案例</vt:lpstr>
      <vt:lpstr>PowerPoint 演示文稿</vt:lpstr>
      <vt:lpstr>众筹国内外发展及案例-中国案例</vt:lpstr>
      <vt:lpstr>众筹国内外发展及案例-中国案例</vt:lpstr>
      <vt:lpstr>众筹成功案例（补充）</vt:lpstr>
      <vt:lpstr>众筹国内外发展及案例-中国案例</vt:lpstr>
      <vt:lpstr>众筹国内外发展及案例-中国案例</vt:lpstr>
      <vt:lpstr>众筹国内外发展及案例-中国案例</vt:lpstr>
      <vt:lpstr>众筹国内外发展及案例-中国案例</vt:lpstr>
      <vt:lpstr>众筹国内外发展及案例-中国案例</vt:lpstr>
      <vt:lpstr>众筹国内外发展及案例-中国案例</vt:lpstr>
      <vt:lpstr>众筹国内外发展及案例-中国案例</vt:lpstr>
      <vt:lpstr>四.国内众筹网站发展的制约因素与趋势</vt:lpstr>
      <vt:lpstr>众筹融资的发展趋势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二.众筹国内外发展及案例</dc:title>
  <dc:creator>mx3642</dc:creator>
  <cp:lastModifiedBy>h z</cp:lastModifiedBy>
  <cp:revision>6</cp:revision>
  <dcterms:created xsi:type="dcterms:W3CDTF">2020-05-29T03:12:19Z</dcterms:created>
  <dcterms:modified xsi:type="dcterms:W3CDTF">2020-09-29T08:11:57Z</dcterms:modified>
</cp:coreProperties>
</file>