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84" r:id="rId3"/>
    <p:sldId id="285" r:id="rId4"/>
    <p:sldId id="270" r:id="rId5"/>
    <p:sldId id="286" r:id="rId6"/>
    <p:sldId id="294" r:id="rId7"/>
    <p:sldId id="271" r:id="rId8"/>
    <p:sldId id="287" r:id="rId9"/>
    <p:sldId id="272" r:id="rId10"/>
    <p:sldId id="288" r:id="rId11"/>
    <p:sldId id="273" r:id="rId12"/>
    <p:sldId id="274" r:id="rId13"/>
    <p:sldId id="289" r:id="rId14"/>
    <p:sldId id="290" r:id="rId15"/>
    <p:sldId id="291" r:id="rId16"/>
    <p:sldId id="292" r:id="rId17"/>
    <p:sldId id="29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3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88229E-0344-440A-93AB-B494D7F3F611}" type="doc">
      <dgm:prSet loTypeId="urn:microsoft.com/office/officeart/2008/layout/LinedList" loCatId="list" qsTypeId="urn:microsoft.com/office/officeart/2005/8/quickstyle/simple1" qsCatId="simple" csTypeId="urn:microsoft.com/office/officeart/2005/8/colors/colorful1" csCatId="colorful"/>
      <dgm:spPr/>
      <dgm:t>
        <a:bodyPr/>
        <a:lstStyle/>
        <a:p>
          <a:endParaRPr lang="en-US"/>
        </a:p>
      </dgm:t>
    </dgm:pt>
    <dgm:pt modelId="{E861FBAE-CFDE-4C69-A827-B21D3A9349D0}">
      <dgm:prSet custT="1"/>
      <dgm:spPr/>
      <dgm:t>
        <a:bodyPr/>
        <a:lstStyle/>
        <a:p>
          <a:r>
            <a:rPr lang="en-US" sz="3600" dirty="0"/>
            <a:t>2.</a:t>
          </a:r>
          <a:r>
            <a:rPr lang="zh-CN" sz="3600" dirty="0"/>
            <a:t>领投人职责</a:t>
          </a:r>
          <a:endParaRPr lang="en-US" sz="3600" dirty="0"/>
        </a:p>
      </dgm:t>
    </dgm:pt>
    <dgm:pt modelId="{F04F5CC8-85D7-47AC-ACF1-29F2A38DEE7D}" type="parTrans" cxnId="{C1E99831-0C60-4784-B982-FE39D3E2DF24}">
      <dgm:prSet/>
      <dgm:spPr/>
      <dgm:t>
        <a:bodyPr/>
        <a:lstStyle/>
        <a:p>
          <a:endParaRPr lang="en-US"/>
        </a:p>
      </dgm:t>
    </dgm:pt>
    <dgm:pt modelId="{E7EEE71A-2FE0-4BDB-BAAF-EFF199F4B8B5}" type="sibTrans" cxnId="{C1E99831-0C60-4784-B982-FE39D3E2DF24}">
      <dgm:prSet/>
      <dgm:spPr/>
      <dgm:t>
        <a:bodyPr/>
        <a:lstStyle/>
        <a:p>
          <a:endParaRPr lang="en-US"/>
        </a:p>
      </dgm:t>
    </dgm:pt>
    <dgm:pt modelId="{9893CAA1-D311-41E3-BC66-35C10EBAA1EA}">
      <dgm:prSet/>
      <dgm:spPr/>
      <dgm:t>
        <a:bodyPr/>
        <a:lstStyle/>
        <a:p>
          <a:r>
            <a:rPr lang="zh-CN"/>
            <a:t>负责项目分析、尽职调查、项目估值议价、投后管理等事宜；</a:t>
          </a:r>
          <a:endParaRPr lang="en-US"/>
        </a:p>
      </dgm:t>
    </dgm:pt>
    <dgm:pt modelId="{DE013EC5-A1A2-4BBF-BD86-B149EA3E3C88}" type="parTrans" cxnId="{E2BAB1FC-40D1-4584-AB16-1644C41BBAF2}">
      <dgm:prSet/>
      <dgm:spPr/>
      <dgm:t>
        <a:bodyPr/>
        <a:lstStyle/>
        <a:p>
          <a:endParaRPr lang="en-US"/>
        </a:p>
      </dgm:t>
    </dgm:pt>
    <dgm:pt modelId="{29FA3109-CBAC-43D6-A66F-9DDED004DE57}" type="sibTrans" cxnId="{E2BAB1FC-40D1-4584-AB16-1644C41BBAF2}">
      <dgm:prSet/>
      <dgm:spPr/>
      <dgm:t>
        <a:bodyPr/>
        <a:lstStyle/>
        <a:p>
          <a:endParaRPr lang="en-US"/>
        </a:p>
      </dgm:t>
    </dgm:pt>
    <dgm:pt modelId="{C64628EB-CD08-4EB5-B397-92A98EE7A202}">
      <dgm:prSet/>
      <dgm:spPr/>
      <dgm:t>
        <a:bodyPr/>
        <a:lstStyle/>
        <a:p>
          <a:r>
            <a:rPr lang="zh-CN"/>
            <a:t>向项目跟投人提供项目分析与尽职调查结论，帮助创业者尽快实现项目成功融资；</a:t>
          </a:r>
          <a:endParaRPr lang="en-US"/>
        </a:p>
      </dgm:t>
    </dgm:pt>
    <dgm:pt modelId="{1AEDCD08-2B6D-4E04-9F36-1EB84BC203DE}" type="parTrans" cxnId="{26663931-46A3-41C0-879D-6FFD261C7453}">
      <dgm:prSet/>
      <dgm:spPr/>
      <dgm:t>
        <a:bodyPr/>
        <a:lstStyle/>
        <a:p>
          <a:endParaRPr lang="en-US"/>
        </a:p>
      </dgm:t>
    </dgm:pt>
    <dgm:pt modelId="{F6218EDD-0DEF-4DCB-838E-D979E7DB27A0}" type="sibTrans" cxnId="{26663931-46A3-41C0-879D-6FFD261C7453}">
      <dgm:prSet/>
      <dgm:spPr/>
      <dgm:t>
        <a:bodyPr/>
        <a:lstStyle/>
        <a:p>
          <a:endParaRPr lang="en-US"/>
        </a:p>
      </dgm:t>
    </dgm:pt>
    <dgm:pt modelId="{804EA02A-94C3-4262-8204-78CAA4C2552B}">
      <dgm:prSet/>
      <dgm:spPr/>
      <dgm:t>
        <a:bodyPr/>
        <a:lstStyle/>
        <a:p>
          <a:r>
            <a:rPr lang="zh-CN"/>
            <a:t>帮助创业者维护协调好融资成功后的投资人关系。</a:t>
          </a:r>
          <a:endParaRPr lang="en-US"/>
        </a:p>
      </dgm:t>
    </dgm:pt>
    <dgm:pt modelId="{0BFC3911-D7BB-476E-BC62-2C51BAC1A48D}" type="parTrans" cxnId="{75A710A9-8C23-43E4-B1DD-67D7F0B8A687}">
      <dgm:prSet/>
      <dgm:spPr/>
      <dgm:t>
        <a:bodyPr/>
        <a:lstStyle/>
        <a:p>
          <a:endParaRPr lang="en-US"/>
        </a:p>
      </dgm:t>
    </dgm:pt>
    <dgm:pt modelId="{6B10108D-016C-4CE8-95C6-374C2E7DA190}" type="sibTrans" cxnId="{75A710A9-8C23-43E4-B1DD-67D7F0B8A687}">
      <dgm:prSet/>
      <dgm:spPr/>
      <dgm:t>
        <a:bodyPr/>
        <a:lstStyle/>
        <a:p>
          <a:endParaRPr lang="en-US"/>
        </a:p>
      </dgm:t>
    </dgm:pt>
    <dgm:pt modelId="{EB48CAEF-6FC6-49EB-B509-B91C201A2910}">
      <dgm:prSet custT="1"/>
      <dgm:spPr/>
      <dgm:t>
        <a:bodyPr/>
        <a:lstStyle/>
        <a:p>
          <a:r>
            <a:rPr lang="en-US" sz="4000" dirty="0"/>
            <a:t>3.</a:t>
          </a:r>
          <a:r>
            <a:rPr lang="zh-CN" sz="4000" dirty="0"/>
            <a:t>领投规则</a:t>
          </a:r>
          <a:endParaRPr lang="en-US" sz="4000" dirty="0"/>
        </a:p>
      </dgm:t>
    </dgm:pt>
    <dgm:pt modelId="{8FB3FEDB-2BDD-4FF8-9DBF-D9E5D3DB8A1A}" type="parTrans" cxnId="{D1960A31-5779-4568-ABFC-D5ADD02F9BC8}">
      <dgm:prSet/>
      <dgm:spPr/>
      <dgm:t>
        <a:bodyPr/>
        <a:lstStyle/>
        <a:p>
          <a:endParaRPr lang="en-US"/>
        </a:p>
      </dgm:t>
    </dgm:pt>
    <dgm:pt modelId="{CCECF3AB-D864-45D0-92DE-C2A33E36F34F}" type="sibTrans" cxnId="{D1960A31-5779-4568-ABFC-D5ADD02F9BC8}">
      <dgm:prSet/>
      <dgm:spPr/>
      <dgm:t>
        <a:bodyPr/>
        <a:lstStyle/>
        <a:p>
          <a:endParaRPr lang="en-US"/>
        </a:p>
      </dgm:t>
    </dgm:pt>
    <dgm:pt modelId="{26542B5C-A480-4202-95CF-D41897CD2DAC}">
      <dgm:prSet/>
      <dgm:spPr/>
      <dgm:t>
        <a:bodyPr/>
        <a:lstStyle/>
        <a:p>
          <a:r>
            <a:rPr lang="zh-CN"/>
            <a:t>一个项目只能有一个领投人，领投人认投项目须经创业者确认同意后方可有效；</a:t>
          </a:r>
          <a:endParaRPr lang="en-US"/>
        </a:p>
      </dgm:t>
    </dgm:pt>
    <dgm:pt modelId="{B0C7546B-DEC5-4605-B5D1-6EDCDD150E8C}" type="parTrans" cxnId="{3D77132E-32CB-4AAD-811E-EEAFE4A1D4BD}">
      <dgm:prSet/>
      <dgm:spPr/>
      <dgm:t>
        <a:bodyPr/>
        <a:lstStyle/>
        <a:p>
          <a:endParaRPr lang="en-US"/>
        </a:p>
      </dgm:t>
    </dgm:pt>
    <dgm:pt modelId="{19E984FF-E147-4EFD-9111-41EA91941ACE}" type="sibTrans" cxnId="{3D77132E-32CB-4AAD-811E-EEAFE4A1D4BD}">
      <dgm:prSet/>
      <dgm:spPr/>
      <dgm:t>
        <a:bodyPr/>
        <a:lstStyle/>
        <a:p>
          <a:endParaRPr lang="en-US"/>
        </a:p>
      </dgm:t>
    </dgm:pt>
    <dgm:pt modelId="{C1B95218-7C6C-466E-ACC0-F2846D920D79}">
      <dgm:prSet/>
      <dgm:spPr/>
      <dgm:t>
        <a:bodyPr/>
        <a:lstStyle/>
        <a:p>
          <a:r>
            <a:rPr lang="zh-CN"/>
            <a:t>领投人对单个项目领投最低额度为项目融资额度的</a:t>
          </a:r>
          <a:r>
            <a:rPr lang="en-US"/>
            <a:t>5%</a:t>
          </a:r>
          <a:r>
            <a:rPr lang="zh-CN"/>
            <a:t>，最高额度为项目融资额度的</a:t>
          </a:r>
          <a:r>
            <a:rPr lang="en-US"/>
            <a:t>50%</a:t>
          </a:r>
          <a:r>
            <a:rPr lang="zh-CN"/>
            <a:t>；</a:t>
          </a:r>
          <a:endParaRPr lang="en-US"/>
        </a:p>
      </dgm:t>
    </dgm:pt>
    <dgm:pt modelId="{BDFEEBC1-111D-48FE-AD0F-8A2E956641F8}" type="parTrans" cxnId="{7F282A6B-5839-494E-ABD2-D7B41F8CBA1B}">
      <dgm:prSet/>
      <dgm:spPr/>
      <dgm:t>
        <a:bodyPr/>
        <a:lstStyle/>
        <a:p>
          <a:endParaRPr lang="en-US"/>
        </a:p>
      </dgm:t>
    </dgm:pt>
    <dgm:pt modelId="{E9FEF7D5-BB5E-4C29-918B-F8D61F7657EB}" type="sibTrans" cxnId="{7F282A6B-5839-494E-ABD2-D7B41F8CBA1B}">
      <dgm:prSet/>
      <dgm:spPr/>
      <dgm:t>
        <a:bodyPr/>
        <a:lstStyle/>
        <a:p>
          <a:endParaRPr lang="en-US"/>
        </a:p>
      </dgm:t>
    </dgm:pt>
    <dgm:pt modelId="{C8AB4953-7C17-4234-B7A7-772027681C1E}" type="pres">
      <dgm:prSet presAssocID="{AB88229E-0344-440A-93AB-B494D7F3F611}" presName="vert0" presStyleCnt="0">
        <dgm:presLayoutVars>
          <dgm:dir/>
          <dgm:animOne val="branch"/>
          <dgm:animLvl val="lvl"/>
        </dgm:presLayoutVars>
      </dgm:prSet>
      <dgm:spPr/>
    </dgm:pt>
    <dgm:pt modelId="{9BE93853-3DA1-4C78-B4D6-73B80F0B4791}" type="pres">
      <dgm:prSet presAssocID="{E861FBAE-CFDE-4C69-A827-B21D3A9349D0}" presName="thickLine" presStyleLbl="alignNode1" presStyleIdx="0" presStyleCnt="2"/>
      <dgm:spPr/>
    </dgm:pt>
    <dgm:pt modelId="{260166A8-EEFD-4EF4-97AB-32F1A781A98D}" type="pres">
      <dgm:prSet presAssocID="{E861FBAE-CFDE-4C69-A827-B21D3A9349D0}" presName="horz1" presStyleCnt="0"/>
      <dgm:spPr/>
    </dgm:pt>
    <dgm:pt modelId="{7427ED47-464E-454C-83F3-583C2931E1BB}" type="pres">
      <dgm:prSet presAssocID="{E861FBAE-CFDE-4C69-A827-B21D3A9349D0}" presName="tx1" presStyleLbl="revTx" presStyleIdx="0" presStyleCnt="7"/>
      <dgm:spPr/>
    </dgm:pt>
    <dgm:pt modelId="{18B5B578-7B24-4C9A-BD28-74A60C021EA8}" type="pres">
      <dgm:prSet presAssocID="{E861FBAE-CFDE-4C69-A827-B21D3A9349D0}" presName="vert1" presStyleCnt="0"/>
      <dgm:spPr/>
    </dgm:pt>
    <dgm:pt modelId="{D02A8F1E-F8D7-4073-A292-B8793718F4DF}" type="pres">
      <dgm:prSet presAssocID="{9893CAA1-D311-41E3-BC66-35C10EBAA1EA}" presName="vertSpace2a" presStyleCnt="0"/>
      <dgm:spPr/>
    </dgm:pt>
    <dgm:pt modelId="{9197EE37-7973-405F-B0E5-64377F1C7B58}" type="pres">
      <dgm:prSet presAssocID="{9893CAA1-D311-41E3-BC66-35C10EBAA1EA}" presName="horz2" presStyleCnt="0"/>
      <dgm:spPr/>
    </dgm:pt>
    <dgm:pt modelId="{6877A2FC-DCF6-4B3A-A209-DB2E8ADEDE0F}" type="pres">
      <dgm:prSet presAssocID="{9893CAA1-D311-41E3-BC66-35C10EBAA1EA}" presName="horzSpace2" presStyleCnt="0"/>
      <dgm:spPr/>
    </dgm:pt>
    <dgm:pt modelId="{171D26AE-84EF-436B-96D7-6979468473F8}" type="pres">
      <dgm:prSet presAssocID="{9893CAA1-D311-41E3-BC66-35C10EBAA1EA}" presName="tx2" presStyleLbl="revTx" presStyleIdx="1" presStyleCnt="7"/>
      <dgm:spPr/>
    </dgm:pt>
    <dgm:pt modelId="{73E6A073-9B20-49D9-B10D-2BDC6B23E57E}" type="pres">
      <dgm:prSet presAssocID="{9893CAA1-D311-41E3-BC66-35C10EBAA1EA}" presName="vert2" presStyleCnt="0"/>
      <dgm:spPr/>
    </dgm:pt>
    <dgm:pt modelId="{B8F186AE-936C-44F1-ADF7-A383754118B6}" type="pres">
      <dgm:prSet presAssocID="{9893CAA1-D311-41E3-BC66-35C10EBAA1EA}" presName="thinLine2b" presStyleLbl="callout" presStyleIdx="0" presStyleCnt="5"/>
      <dgm:spPr/>
    </dgm:pt>
    <dgm:pt modelId="{AFF32DE8-8D0E-4E01-94F1-2C7EB0108A65}" type="pres">
      <dgm:prSet presAssocID="{9893CAA1-D311-41E3-BC66-35C10EBAA1EA}" presName="vertSpace2b" presStyleCnt="0"/>
      <dgm:spPr/>
    </dgm:pt>
    <dgm:pt modelId="{6B86CEB8-39F2-4F85-90D2-E7860F87C504}" type="pres">
      <dgm:prSet presAssocID="{C64628EB-CD08-4EB5-B397-92A98EE7A202}" presName="horz2" presStyleCnt="0"/>
      <dgm:spPr/>
    </dgm:pt>
    <dgm:pt modelId="{D7994A09-43F0-48D9-986B-C190AC7B0EFA}" type="pres">
      <dgm:prSet presAssocID="{C64628EB-CD08-4EB5-B397-92A98EE7A202}" presName="horzSpace2" presStyleCnt="0"/>
      <dgm:spPr/>
    </dgm:pt>
    <dgm:pt modelId="{64D813C6-CACE-4AB7-B00B-5643BB9EA009}" type="pres">
      <dgm:prSet presAssocID="{C64628EB-CD08-4EB5-B397-92A98EE7A202}" presName="tx2" presStyleLbl="revTx" presStyleIdx="2" presStyleCnt="7"/>
      <dgm:spPr/>
    </dgm:pt>
    <dgm:pt modelId="{506C0F7B-E468-49D5-B063-E2EF2963173D}" type="pres">
      <dgm:prSet presAssocID="{C64628EB-CD08-4EB5-B397-92A98EE7A202}" presName="vert2" presStyleCnt="0"/>
      <dgm:spPr/>
    </dgm:pt>
    <dgm:pt modelId="{28EE7B9D-D016-4ADE-A903-D1A921D5C1AD}" type="pres">
      <dgm:prSet presAssocID="{C64628EB-CD08-4EB5-B397-92A98EE7A202}" presName="thinLine2b" presStyleLbl="callout" presStyleIdx="1" presStyleCnt="5"/>
      <dgm:spPr/>
    </dgm:pt>
    <dgm:pt modelId="{BB90708F-7A65-4E23-8D96-464A7A19411E}" type="pres">
      <dgm:prSet presAssocID="{C64628EB-CD08-4EB5-B397-92A98EE7A202}" presName="vertSpace2b" presStyleCnt="0"/>
      <dgm:spPr/>
    </dgm:pt>
    <dgm:pt modelId="{97E98452-C2D4-4890-81A4-E90C1D63AB65}" type="pres">
      <dgm:prSet presAssocID="{804EA02A-94C3-4262-8204-78CAA4C2552B}" presName="horz2" presStyleCnt="0"/>
      <dgm:spPr/>
    </dgm:pt>
    <dgm:pt modelId="{B80BA3F0-110E-4B3C-BA5D-6641F2FEB631}" type="pres">
      <dgm:prSet presAssocID="{804EA02A-94C3-4262-8204-78CAA4C2552B}" presName="horzSpace2" presStyleCnt="0"/>
      <dgm:spPr/>
    </dgm:pt>
    <dgm:pt modelId="{3EAA6A62-4396-4AD7-B663-E9928F62D1D2}" type="pres">
      <dgm:prSet presAssocID="{804EA02A-94C3-4262-8204-78CAA4C2552B}" presName="tx2" presStyleLbl="revTx" presStyleIdx="3" presStyleCnt="7"/>
      <dgm:spPr/>
    </dgm:pt>
    <dgm:pt modelId="{0C2759C8-E92A-43D1-8E4D-C3649DA91232}" type="pres">
      <dgm:prSet presAssocID="{804EA02A-94C3-4262-8204-78CAA4C2552B}" presName="vert2" presStyleCnt="0"/>
      <dgm:spPr/>
    </dgm:pt>
    <dgm:pt modelId="{C08B558C-808A-4589-83BB-ACCAA78D8FA2}" type="pres">
      <dgm:prSet presAssocID="{804EA02A-94C3-4262-8204-78CAA4C2552B}" presName="thinLine2b" presStyleLbl="callout" presStyleIdx="2" presStyleCnt="5"/>
      <dgm:spPr/>
    </dgm:pt>
    <dgm:pt modelId="{F4CD97E0-ED92-4BBB-8042-38F48B3B97AE}" type="pres">
      <dgm:prSet presAssocID="{804EA02A-94C3-4262-8204-78CAA4C2552B}" presName="vertSpace2b" presStyleCnt="0"/>
      <dgm:spPr/>
    </dgm:pt>
    <dgm:pt modelId="{1C1F5DED-5EC0-4749-83B7-43825F72402D}" type="pres">
      <dgm:prSet presAssocID="{EB48CAEF-6FC6-49EB-B509-B91C201A2910}" presName="thickLine" presStyleLbl="alignNode1" presStyleIdx="1" presStyleCnt="2"/>
      <dgm:spPr/>
    </dgm:pt>
    <dgm:pt modelId="{51F96B4D-734D-4B62-BA90-3235F8A28199}" type="pres">
      <dgm:prSet presAssocID="{EB48CAEF-6FC6-49EB-B509-B91C201A2910}" presName="horz1" presStyleCnt="0"/>
      <dgm:spPr/>
    </dgm:pt>
    <dgm:pt modelId="{94938BFC-D141-4937-B3B2-56DFB330FC0E}" type="pres">
      <dgm:prSet presAssocID="{EB48CAEF-6FC6-49EB-B509-B91C201A2910}" presName="tx1" presStyleLbl="revTx" presStyleIdx="4" presStyleCnt="7"/>
      <dgm:spPr/>
    </dgm:pt>
    <dgm:pt modelId="{34E33490-B06E-428A-968E-AF9B961F4B3B}" type="pres">
      <dgm:prSet presAssocID="{EB48CAEF-6FC6-49EB-B509-B91C201A2910}" presName="vert1" presStyleCnt="0"/>
      <dgm:spPr/>
    </dgm:pt>
    <dgm:pt modelId="{850455C1-E1F5-4A80-A198-38D4A5E3F1C1}" type="pres">
      <dgm:prSet presAssocID="{26542B5C-A480-4202-95CF-D41897CD2DAC}" presName="vertSpace2a" presStyleCnt="0"/>
      <dgm:spPr/>
    </dgm:pt>
    <dgm:pt modelId="{ED7249E6-7270-4D88-BF47-5D0C86A59AE8}" type="pres">
      <dgm:prSet presAssocID="{26542B5C-A480-4202-95CF-D41897CD2DAC}" presName="horz2" presStyleCnt="0"/>
      <dgm:spPr/>
    </dgm:pt>
    <dgm:pt modelId="{4A7E2A1C-EAEC-4923-A4CA-660F9CBDCC8C}" type="pres">
      <dgm:prSet presAssocID="{26542B5C-A480-4202-95CF-D41897CD2DAC}" presName="horzSpace2" presStyleCnt="0"/>
      <dgm:spPr/>
    </dgm:pt>
    <dgm:pt modelId="{2E604AAB-AFE7-4724-927F-78248A00424B}" type="pres">
      <dgm:prSet presAssocID="{26542B5C-A480-4202-95CF-D41897CD2DAC}" presName="tx2" presStyleLbl="revTx" presStyleIdx="5" presStyleCnt="7"/>
      <dgm:spPr/>
    </dgm:pt>
    <dgm:pt modelId="{2CDEF06B-F406-499E-8809-0E3B4DEEBD1C}" type="pres">
      <dgm:prSet presAssocID="{26542B5C-A480-4202-95CF-D41897CD2DAC}" presName="vert2" presStyleCnt="0"/>
      <dgm:spPr/>
    </dgm:pt>
    <dgm:pt modelId="{AB628746-F5E5-4CAD-9CF8-CC5603A15C07}" type="pres">
      <dgm:prSet presAssocID="{26542B5C-A480-4202-95CF-D41897CD2DAC}" presName="thinLine2b" presStyleLbl="callout" presStyleIdx="3" presStyleCnt="5"/>
      <dgm:spPr/>
    </dgm:pt>
    <dgm:pt modelId="{63FB1E66-AF10-4E8E-A5A6-9766920F42A8}" type="pres">
      <dgm:prSet presAssocID="{26542B5C-A480-4202-95CF-D41897CD2DAC}" presName="vertSpace2b" presStyleCnt="0"/>
      <dgm:spPr/>
    </dgm:pt>
    <dgm:pt modelId="{35080A7F-A4AE-4445-BE86-1254B7877C38}" type="pres">
      <dgm:prSet presAssocID="{C1B95218-7C6C-466E-ACC0-F2846D920D79}" presName="horz2" presStyleCnt="0"/>
      <dgm:spPr/>
    </dgm:pt>
    <dgm:pt modelId="{6ABD5DE5-07F7-4EE1-971D-CF70D6D7752A}" type="pres">
      <dgm:prSet presAssocID="{C1B95218-7C6C-466E-ACC0-F2846D920D79}" presName="horzSpace2" presStyleCnt="0"/>
      <dgm:spPr/>
    </dgm:pt>
    <dgm:pt modelId="{F7374872-AF93-41E2-A7E4-B6821895C2DB}" type="pres">
      <dgm:prSet presAssocID="{C1B95218-7C6C-466E-ACC0-F2846D920D79}" presName="tx2" presStyleLbl="revTx" presStyleIdx="6" presStyleCnt="7"/>
      <dgm:spPr/>
    </dgm:pt>
    <dgm:pt modelId="{867F6134-FC7B-420F-90E2-776D4AAFB851}" type="pres">
      <dgm:prSet presAssocID="{C1B95218-7C6C-466E-ACC0-F2846D920D79}" presName="vert2" presStyleCnt="0"/>
      <dgm:spPr/>
    </dgm:pt>
    <dgm:pt modelId="{9CE32023-47E0-4AD1-851B-A2AF754931E7}" type="pres">
      <dgm:prSet presAssocID="{C1B95218-7C6C-466E-ACC0-F2846D920D79}" presName="thinLine2b" presStyleLbl="callout" presStyleIdx="4" presStyleCnt="5"/>
      <dgm:spPr/>
    </dgm:pt>
    <dgm:pt modelId="{2861D358-A639-4319-B2C5-DF7253713040}" type="pres">
      <dgm:prSet presAssocID="{C1B95218-7C6C-466E-ACC0-F2846D920D79}" presName="vertSpace2b" presStyleCnt="0"/>
      <dgm:spPr/>
    </dgm:pt>
  </dgm:ptLst>
  <dgm:cxnLst>
    <dgm:cxn modelId="{3D77132E-32CB-4AAD-811E-EEAFE4A1D4BD}" srcId="{EB48CAEF-6FC6-49EB-B509-B91C201A2910}" destId="{26542B5C-A480-4202-95CF-D41897CD2DAC}" srcOrd="0" destOrd="0" parTransId="{B0C7546B-DEC5-4605-B5D1-6EDCDD150E8C}" sibTransId="{19E984FF-E147-4EFD-9111-41EA91941ACE}"/>
    <dgm:cxn modelId="{D1960A31-5779-4568-ABFC-D5ADD02F9BC8}" srcId="{AB88229E-0344-440A-93AB-B494D7F3F611}" destId="{EB48CAEF-6FC6-49EB-B509-B91C201A2910}" srcOrd="1" destOrd="0" parTransId="{8FB3FEDB-2BDD-4FF8-9DBF-D9E5D3DB8A1A}" sibTransId="{CCECF3AB-D864-45D0-92DE-C2A33E36F34F}"/>
    <dgm:cxn modelId="{26663931-46A3-41C0-879D-6FFD261C7453}" srcId="{E861FBAE-CFDE-4C69-A827-B21D3A9349D0}" destId="{C64628EB-CD08-4EB5-B397-92A98EE7A202}" srcOrd="1" destOrd="0" parTransId="{1AEDCD08-2B6D-4E04-9F36-1EB84BC203DE}" sibTransId="{F6218EDD-0DEF-4DCB-838E-D979E7DB27A0}"/>
    <dgm:cxn modelId="{C1E99831-0C60-4784-B982-FE39D3E2DF24}" srcId="{AB88229E-0344-440A-93AB-B494D7F3F611}" destId="{E861FBAE-CFDE-4C69-A827-B21D3A9349D0}" srcOrd="0" destOrd="0" parTransId="{F04F5CC8-85D7-47AC-ACF1-29F2A38DEE7D}" sibTransId="{E7EEE71A-2FE0-4BDB-BAAF-EFF199F4B8B5}"/>
    <dgm:cxn modelId="{8576044A-53CF-4C17-ADF0-1345E0071750}" type="presOf" srcId="{C64628EB-CD08-4EB5-B397-92A98EE7A202}" destId="{64D813C6-CACE-4AB7-B00B-5643BB9EA009}" srcOrd="0" destOrd="0" presId="urn:microsoft.com/office/officeart/2008/layout/LinedList"/>
    <dgm:cxn modelId="{7F282A6B-5839-494E-ABD2-D7B41F8CBA1B}" srcId="{EB48CAEF-6FC6-49EB-B509-B91C201A2910}" destId="{C1B95218-7C6C-466E-ACC0-F2846D920D79}" srcOrd="1" destOrd="0" parTransId="{BDFEEBC1-111D-48FE-AD0F-8A2E956641F8}" sibTransId="{E9FEF7D5-BB5E-4C29-918B-F8D61F7657EB}"/>
    <dgm:cxn modelId="{45CAAA6F-31BE-4162-9AD3-C1B7641E9D52}" type="presOf" srcId="{AB88229E-0344-440A-93AB-B494D7F3F611}" destId="{C8AB4953-7C17-4234-B7A7-772027681C1E}" srcOrd="0" destOrd="0" presId="urn:microsoft.com/office/officeart/2008/layout/LinedList"/>
    <dgm:cxn modelId="{1B45B280-65DC-454C-8961-BE28ACE00182}" type="presOf" srcId="{E861FBAE-CFDE-4C69-A827-B21D3A9349D0}" destId="{7427ED47-464E-454C-83F3-583C2931E1BB}" srcOrd="0" destOrd="0" presId="urn:microsoft.com/office/officeart/2008/layout/LinedList"/>
    <dgm:cxn modelId="{F8D72484-FF2A-462D-B518-8B38CEE7BF5C}" type="presOf" srcId="{C1B95218-7C6C-466E-ACC0-F2846D920D79}" destId="{F7374872-AF93-41E2-A7E4-B6821895C2DB}" srcOrd="0" destOrd="0" presId="urn:microsoft.com/office/officeart/2008/layout/LinedList"/>
    <dgm:cxn modelId="{A2538285-581F-4160-99FD-D8848D5BFBAB}" type="presOf" srcId="{26542B5C-A480-4202-95CF-D41897CD2DAC}" destId="{2E604AAB-AFE7-4724-927F-78248A00424B}" srcOrd="0" destOrd="0" presId="urn:microsoft.com/office/officeart/2008/layout/LinedList"/>
    <dgm:cxn modelId="{204926A6-E632-4017-BEDA-69E1819EE493}" type="presOf" srcId="{9893CAA1-D311-41E3-BC66-35C10EBAA1EA}" destId="{171D26AE-84EF-436B-96D7-6979468473F8}" srcOrd="0" destOrd="0" presId="urn:microsoft.com/office/officeart/2008/layout/LinedList"/>
    <dgm:cxn modelId="{75A710A9-8C23-43E4-B1DD-67D7F0B8A687}" srcId="{E861FBAE-CFDE-4C69-A827-B21D3A9349D0}" destId="{804EA02A-94C3-4262-8204-78CAA4C2552B}" srcOrd="2" destOrd="0" parTransId="{0BFC3911-D7BB-476E-BC62-2C51BAC1A48D}" sibTransId="{6B10108D-016C-4CE8-95C6-374C2E7DA190}"/>
    <dgm:cxn modelId="{6D0BCCAC-AC03-4508-A14D-056092819C4B}" type="presOf" srcId="{EB48CAEF-6FC6-49EB-B509-B91C201A2910}" destId="{94938BFC-D141-4937-B3B2-56DFB330FC0E}" srcOrd="0" destOrd="0" presId="urn:microsoft.com/office/officeart/2008/layout/LinedList"/>
    <dgm:cxn modelId="{6267FAB0-2171-4072-A292-FAADCD8FA8D3}" type="presOf" srcId="{804EA02A-94C3-4262-8204-78CAA4C2552B}" destId="{3EAA6A62-4396-4AD7-B663-E9928F62D1D2}" srcOrd="0" destOrd="0" presId="urn:microsoft.com/office/officeart/2008/layout/LinedList"/>
    <dgm:cxn modelId="{E2BAB1FC-40D1-4584-AB16-1644C41BBAF2}" srcId="{E861FBAE-CFDE-4C69-A827-B21D3A9349D0}" destId="{9893CAA1-D311-41E3-BC66-35C10EBAA1EA}" srcOrd="0" destOrd="0" parTransId="{DE013EC5-A1A2-4BBF-BD86-B149EA3E3C88}" sibTransId="{29FA3109-CBAC-43D6-A66F-9DDED004DE57}"/>
    <dgm:cxn modelId="{5A55661C-ABF3-4B6F-8F8A-174DD68634E3}" type="presParOf" srcId="{C8AB4953-7C17-4234-B7A7-772027681C1E}" destId="{9BE93853-3DA1-4C78-B4D6-73B80F0B4791}" srcOrd="0" destOrd="0" presId="urn:microsoft.com/office/officeart/2008/layout/LinedList"/>
    <dgm:cxn modelId="{53C1219F-15FB-4FD0-800D-8FF4E011DF70}" type="presParOf" srcId="{C8AB4953-7C17-4234-B7A7-772027681C1E}" destId="{260166A8-EEFD-4EF4-97AB-32F1A781A98D}" srcOrd="1" destOrd="0" presId="urn:microsoft.com/office/officeart/2008/layout/LinedList"/>
    <dgm:cxn modelId="{94A5EACD-7FD2-4B38-9091-B6D9B0AD4D53}" type="presParOf" srcId="{260166A8-EEFD-4EF4-97AB-32F1A781A98D}" destId="{7427ED47-464E-454C-83F3-583C2931E1BB}" srcOrd="0" destOrd="0" presId="urn:microsoft.com/office/officeart/2008/layout/LinedList"/>
    <dgm:cxn modelId="{CE088CA9-B3F3-4E64-A194-DB93B43D1F25}" type="presParOf" srcId="{260166A8-EEFD-4EF4-97AB-32F1A781A98D}" destId="{18B5B578-7B24-4C9A-BD28-74A60C021EA8}" srcOrd="1" destOrd="0" presId="urn:microsoft.com/office/officeart/2008/layout/LinedList"/>
    <dgm:cxn modelId="{72C1CDBC-7818-4AC2-A2A1-1BA09D3743D0}" type="presParOf" srcId="{18B5B578-7B24-4C9A-BD28-74A60C021EA8}" destId="{D02A8F1E-F8D7-4073-A292-B8793718F4DF}" srcOrd="0" destOrd="0" presId="urn:microsoft.com/office/officeart/2008/layout/LinedList"/>
    <dgm:cxn modelId="{A7523A98-68BB-4C74-BCB7-3C54B1A70380}" type="presParOf" srcId="{18B5B578-7B24-4C9A-BD28-74A60C021EA8}" destId="{9197EE37-7973-405F-B0E5-64377F1C7B58}" srcOrd="1" destOrd="0" presId="urn:microsoft.com/office/officeart/2008/layout/LinedList"/>
    <dgm:cxn modelId="{C9AAB4C9-DABB-42D9-B6AA-227E571BA8B7}" type="presParOf" srcId="{9197EE37-7973-405F-B0E5-64377F1C7B58}" destId="{6877A2FC-DCF6-4B3A-A209-DB2E8ADEDE0F}" srcOrd="0" destOrd="0" presId="urn:microsoft.com/office/officeart/2008/layout/LinedList"/>
    <dgm:cxn modelId="{795C62DF-5BF7-482D-BB0B-1908ED33AF53}" type="presParOf" srcId="{9197EE37-7973-405F-B0E5-64377F1C7B58}" destId="{171D26AE-84EF-436B-96D7-6979468473F8}" srcOrd="1" destOrd="0" presId="urn:microsoft.com/office/officeart/2008/layout/LinedList"/>
    <dgm:cxn modelId="{2AEBDD07-C0EB-450B-A06C-F37667E3610D}" type="presParOf" srcId="{9197EE37-7973-405F-B0E5-64377F1C7B58}" destId="{73E6A073-9B20-49D9-B10D-2BDC6B23E57E}" srcOrd="2" destOrd="0" presId="urn:microsoft.com/office/officeart/2008/layout/LinedList"/>
    <dgm:cxn modelId="{6DB33A56-838A-42E0-B1EC-C16599885B21}" type="presParOf" srcId="{18B5B578-7B24-4C9A-BD28-74A60C021EA8}" destId="{B8F186AE-936C-44F1-ADF7-A383754118B6}" srcOrd="2" destOrd="0" presId="urn:microsoft.com/office/officeart/2008/layout/LinedList"/>
    <dgm:cxn modelId="{A6BA1880-6242-4445-BEC6-5E5D8AE33320}" type="presParOf" srcId="{18B5B578-7B24-4C9A-BD28-74A60C021EA8}" destId="{AFF32DE8-8D0E-4E01-94F1-2C7EB0108A65}" srcOrd="3" destOrd="0" presId="urn:microsoft.com/office/officeart/2008/layout/LinedList"/>
    <dgm:cxn modelId="{58C865A3-0CDD-4849-AADD-505C37DEF455}" type="presParOf" srcId="{18B5B578-7B24-4C9A-BD28-74A60C021EA8}" destId="{6B86CEB8-39F2-4F85-90D2-E7860F87C504}" srcOrd="4" destOrd="0" presId="urn:microsoft.com/office/officeart/2008/layout/LinedList"/>
    <dgm:cxn modelId="{BEB81ACB-BE1B-4CF6-8FB3-E25CB4BD39BE}" type="presParOf" srcId="{6B86CEB8-39F2-4F85-90D2-E7860F87C504}" destId="{D7994A09-43F0-48D9-986B-C190AC7B0EFA}" srcOrd="0" destOrd="0" presId="urn:microsoft.com/office/officeart/2008/layout/LinedList"/>
    <dgm:cxn modelId="{4FFCC568-5775-4015-82E3-744229915B10}" type="presParOf" srcId="{6B86CEB8-39F2-4F85-90D2-E7860F87C504}" destId="{64D813C6-CACE-4AB7-B00B-5643BB9EA009}" srcOrd="1" destOrd="0" presId="urn:microsoft.com/office/officeart/2008/layout/LinedList"/>
    <dgm:cxn modelId="{139540A4-F1AC-4B38-B72F-7D760FD65DB9}" type="presParOf" srcId="{6B86CEB8-39F2-4F85-90D2-E7860F87C504}" destId="{506C0F7B-E468-49D5-B063-E2EF2963173D}" srcOrd="2" destOrd="0" presId="urn:microsoft.com/office/officeart/2008/layout/LinedList"/>
    <dgm:cxn modelId="{249A57F1-FB40-4DCF-951F-030A9818CAEA}" type="presParOf" srcId="{18B5B578-7B24-4C9A-BD28-74A60C021EA8}" destId="{28EE7B9D-D016-4ADE-A903-D1A921D5C1AD}" srcOrd="5" destOrd="0" presId="urn:microsoft.com/office/officeart/2008/layout/LinedList"/>
    <dgm:cxn modelId="{EBCC7FE7-3C3F-4569-AC5B-4311C9436706}" type="presParOf" srcId="{18B5B578-7B24-4C9A-BD28-74A60C021EA8}" destId="{BB90708F-7A65-4E23-8D96-464A7A19411E}" srcOrd="6" destOrd="0" presId="urn:microsoft.com/office/officeart/2008/layout/LinedList"/>
    <dgm:cxn modelId="{36D9F7C2-F3E0-4FA5-8E41-00DDD4E33F3B}" type="presParOf" srcId="{18B5B578-7B24-4C9A-BD28-74A60C021EA8}" destId="{97E98452-C2D4-4890-81A4-E90C1D63AB65}" srcOrd="7" destOrd="0" presId="urn:microsoft.com/office/officeart/2008/layout/LinedList"/>
    <dgm:cxn modelId="{34538057-1D70-45EC-B5F8-76874DBA0245}" type="presParOf" srcId="{97E98452-C2D4-4890-81A4-E90C1D63AB65}" destId="{B80BA3F0-110E-4B3C-BA5D-6641F2FEB631}" srcOrd="0" destOrd="0" presId="urn:microsoft.com/office/officeart/2008/layout/LinedList"/>
    <dgm:cxn modelId="{9FC0900B-C11F-4A27-BBC7-4A6E0EBCDA69}" type="presParOf" srcId="{97E98452-C2D4-4890-81A4-E90C1D63AB65}" destId="{3EAA6A62-4396-4AD7-B663-E9928F62D1D2}" srcOrd="1" destOrd="0" presId="urn:microsoft.com/office/officeart/2008/layout/LinedList"/>
    <dgm:cxn modelId="{02EE583E-14C5-4F17-94FF-1BB0D0F01E84}" type="presParOf" srcId="{97E98452-C2D4-4890-81A4-E90C1D63AB65}" destId="{0C2759C8-E92A-43D1-8E4D-C3649DA91232}" srcOrd="2" destOrd="0" presId="urn:microsoft.com/office/officeart/2008/layout/LinedList"/>
    <dgm:cxn modelId="{E4A06B15-E87F-464B-90EA-C56A4F9A3439}" type="presParOf" srcId="{18B5B578-7B24-4C9A-BD28-74A60C021EA8}" destId="{C08B558C-808A-4589-83BB-ACCAA78D8FA2}" srcOrd="8" destOrd="0" presId="urn:microsoft.com/office/officeart/2008/layout/LinedList"/>
    <dgm:cxn modelId="{D74CF66D-F3FE-48DB-A3EC-D2D70A2E34E5}" type="presParOf" srcId="{18B5B578-7B24-4C9A-BD28-74A60C021EA8}" destId="{F4CD97E0-ED92-4BBB-8042-38F48B3B97AE}" srcOrd="9" destOrd="0" presId="urn:microsoft.com/office/officeart/2008/layout/LinedList"/>
    <dgm:cxn modelId="{33F5A448-4ED2-4547-AFBA-F5EB860D017E}" type="presParOf" srcId="{C8AB4953-7C17-4234-B7A7-772027681C1E}" destId="{1C1F5DED-5EC0-4749-83B7-43825F72402D}" srcOrd="2" destOrd="0" presId="urn:microsoft.com/office/officeart/2008/layout/LinedList"/>
    <dgm:cxn modelId="{B34B7E96-638A-4DF2-A11C-4B9F72DC3077}" type="presParOf" srcId="{C8AB4953-7C17-4234-B7A7-772027681C1E}" destId="{51F96B4D-734D-4B62-BA90-3235F8A28199}" srcOrd="3" destOrd="0" presId="urn:microsoft.com/office/officeart/2008/layout/LinedList"/>
    <dgm:cxn modelId="{6E4B8F37-CEF3-49CC-B1C6-5F8BCC336DCC}" type="presParOf" srcId="{51F96B4D-734D-4B62-BA90-3235F8A28199}" destId="{94938BFC-D141-4937-B3B2-56DFB330FC0E}" srcOrd="0" destOrd="0" presId="urn:microsoft.com/office/officeart/2008/layout/LinedList"/>
    <dgm:cxn modelId="{A7AB498F-5B22-467D-9878-EFB36ED3BE0F}" type="presParOf" srcId="{51F96B4D-734D-4B62-BA90-3235F8A28199}" destId="{34E33490-B06E-428A-968E-AF9B961F4B3B}" srcOrd="1" destOrd="0" presId="urn:microsoft.com/office/officeart/2008/layout/LinedList"/>
    <dgm:cxn modelId="{0215902A-36A3-4259-A945-1B17C494B7CC}" type="presParOf" srcId="{34E33490-B06E-428A-968E-AF9B961F4B3B}" destId="{850455C1-E1F5-4A80-A198-38D4A5E3F1C1}" srcOrd="0" destOrd="0" presId="urn:microsoft.com/office/officeart/2008/layout/LinedList"/>
    <dgm:cxn modelId="{1EB9F093-5991-44A9-8A21-98E3A057BF49}" type="presParOf" srcId="{34E33490-B06E-428A-968E-AF9B961F4B3B}" destId="{ED7249E6-7270-4D88-BF47-5D0C86A59AE8}" srcOrd="1" destOrd="0" presId="urn:microsoft.com/office/officeart/2008/layout/LinedList"/>
    <dgm:cxn modelId="{714C706D-56DF-4ABF-B18A-152236ECF901}" type="presParOf" srcId="{ED7249E6-7270-4D88-BF47-5D0C86A59AE8}" destId="{4A7E2A1C-EAEC-4923-A4CA-660F9CBDCC8C}" srcOrd="0" destOrd="0" presId="urn:microsoft.com/office/officeart/2008/layout/LinedList"/>
    <dgm:cxn modelId="{F12E7D36-6517-4B13-BEA6-8667EAF774C3}" type="presParOf" srcId="{ED7249E6-7270-4D88-BF47-5D0C86A59AE8}" destId="{2E604AAB-AFE7-4724-927F-78248A00424B}" srcOrd="1" destOrd="0" presId="urn:microsoft.com/office/officeart/2008/layout/LinedList"/>
    <dgm:cxn modelId="{902E1EBF-3406-47F9-9724-94A6EEDEDD02}" type="presParOf" srcId="{ED7249E6-7270-4D88-BF47-5D0C86A59AE8}" destId="{2CDEF06B-F406-499E-8809-0E3B4DEEBD1C}" srcOrd="2" destOrd="0" presId="urn:microsoft.com/office/officeart/2008/layout/LinedList"/>
    <dgm:cxn modelId="{399BD177-7D42-46F9-AEE9-DB88AA4E4A78}" type="presParOf" srcId="{34E33490-B06E-428A-968E-AF9B961F4B3B}" destId="{AB628746-F5E5-4CAD-9CF8-CC5603A15C07}" srcOrd="2" destOrd="0" presId="urn:microsoft.com/office/officeart/2008/layout/LinedList"/>
    <dgm:cxn modelId="{E69E1DA1-5EDB-4258-B79D-FA5154A3387E}" type="presParOf" srcId="{34E33490-B06E-428A-968E-AF9B961F4B3B}" destId="{63FB1E66-AF10-4E8E-A5A6-9766920F42A8}" srcOrd="3" destOrd="0" presId="urn:microsoft.com/office/officeart/2008/layout/LinedList"/>
    <dgm:cxn modelId="{357C9477-BBAA-4A61-9514-19EF0B24D0D0}" type="presParOf" srcId="{34E33490-B06E-428A-968E-AF9B961F4B3B}" destId="{35080A7F-A4AE-4445-BE86-1254B7877C38}" srcOrd="4" destOrd="0" presId="urn:microsoft.com/office/officeart/2008/layout/LinedList"/>
    <dgm:cxn modelId="{5466FB44-450A-412F-B4F7-A3DA600872BC}" type="presParOf" srcId="{35080A7F-A4AE-4445-BE86-1254B7877C38}" destId="{6ABD5DE5-07F7-4EE1-971D-CF70D6D7752A}" srcOrd="0" destOrd="0" presId="urn:microsoft.com/office/officeart/2008/layout/LinedList"/>
    <dgm:cxn modelId="{A53DD6C2-78F9-40C5-8003-8BD3C51B7F2A}" type="presParOf" srcId="{35080A7F-A4AE-4445-BE86-1254B7877C38}" destId="{F7374872-AF93-41E2-A7E4-B6821895C2DB}" srcOrd="1" destOrd="0" presId="urn:microsoft.com/office/officeart/2008/layout/LinedList"/>
    <dgm:cxn modelId="{CE98437A-3EE3-498E-B5A4-DF2B96838833}" type="presParOf" srcId="{35080A7F-A4AE-4445-BE86-1254B7877C38}" destId="{867F6134-FC7B-420F-90E2-776D4AAFB851}" srcOrd="2" destOrd="0" presId="urn:microsoft.com/office/officeart/2008/layout/LinedList"/>
    <dgm:cxn modelId="{784BAD4A-5BFC-4183-AD23-3D438A50CACA}" type="presParOf" srcId="{34E33490-B06E-428A-968E-AF9B961F4B3B}" destId="{9CE32023-47E0-4AD1-851B-A2AF754931E7}" srcOrd="5" destOrd="0" presId="urn:microsoft.com/office/officeart/2008/layout/LinedList"/>
    <dgm:cxn modelId="{015D7E68-3ABF-48B9-B5C2-BF1B1ECFF76D}" type="presParOf" srcId="{34E33490-B06E-428A-968E-AF9B961F4B3B}" destId="{2861D358-A639-4319-B2C5-DF7253713040}"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93853-3DA1-4C78-B4D6-73B80F0B4791}">
      <dsp:nvSpPr>
        <dsp:cNvPr id="0" name=""/>
        <dsp:cNvSpPr/>
      </dsp:nvSpPr>
      <dsp:spPr>
        <a:xfrm>
          <a:off x="0" y="0"/>
          <a:ext cx="722207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27ED47-464E-454C-83F3-583C2931E1BB}">
      <dsp:nvSpPr>
        <dsp:cNvPr id="0" name=""/>
        <dsp:cNvSpPr/>
      </dsp:nvSpPr>
      <dsp:spPr>
        <a:xfrm>
          <a:off x="0" y="0"/>
          <a:ext cx="1444414" cy="2552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2.</a:t>
          </a:r>
          <a:r>
            <a:rPr lang="zh-CN" sz="3600" kern="1200" dirty="0"/>
            <a:t>领投人职责</a:t>
          </a:r>
          <a:endParaRPr lang="en-US" sz="3600" kern="1200" dirty="0"/>
        </a:p>
      </dsp:txBody>
      <dsp:txXfrm>
        <a:off x="0" y="0"/>
        <a:ext cx="1444414" cy="2552700"/>
      </dsp:txXfrm>
    </dsp:sp>
    <dsp:sp modelId="{171D26AE-84EF-436B-96D7-6979468473F8}">
      <dsp:nvSpPr>
        <dsp:cNvPr id="0" name=""/>
        <dsp:cNvSpPr/>
      </dsp:nvSpPr>
      <dsp:spPr>
        <a:xfrm>
          <a:off x="1552745" y="39885"/>
          <a:ext cx="5669328" cy="797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sz="2000" kern="1200"/>
            <a:t>负责项目分析、尽职调查、项目估值议价、投后管理等事宜；</a:t>
          </a:r>
          <a:endParaRPr lang="en-US" sz="2000" kern="1200"/>
        </a:p>
      </dsp:txBody>
      <dsp:txXfrm>
        <a:off x="1552745" y="39885"/>
        <a:ext cx="5669328" cy="797718"/>
      </dsp:txXfrm>
    </dsp:sp>
    <dsp:sp modelId="{B8F186AE-936C-44F1-ADF7-A383754118B6}">
      <dsp:nvSpPr>
        <dsp:cNvPr id="0" name=""/>
        <dsp:cNvSpPr/>
      </dsp:nvSpPr>
      <dsp:spPr>
        <a:xfrm>
          <a:off x="1444414" y="837604"/>
          <a:ext cx="577765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D813C6-CACE-4AB7-B00B-5643BB9EA009}">
      <dsp:nvSpPr>
        <dsp:cNvPr id="0" name=""/>
        <dsp:cNvSpPr/>
      </dsp:nvSpPr>
      <dsp:spPr>
        <a:xfrm>
          <a:off x="1552745" y="877490"/>
          <a:ext cx="5669328" cy="797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sz="2000" kern="1200"/>
            <a:t>向项目跟投人提供项目分析与尽职调查结论，帮助创业者尽快实现项目成功融资；</a:t>
          </a:r>
          <a:endParaRPr lang="en-US" sz="2000" kern="1200"/>
        </a:p>
      </dsp:txBody>
      <dsp:txXfrm>
        <a:off x="1552745" y="877490"/>
        <a:ext cx="5669328" cy="797718"/>
      </dsp:txXfrm>
    </dsp:sp>
    <dsp:sp modelId="{28EE7B9D-D016-4ADE-A903-D1A921D5C1AD}">
      <dsp:nvSpPr>
        <dsp:cNvPr id="0" name=""/>
        <dsp:cNvSpPr/>
      </dsp:nvSpPr>
      <dsp:spPr>
        <a:xfrm>
          <a:off x="1444414" y="1675209"/>
          <a:ext cx="577765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AA6A62-4396-4AD7-B663-E9928F62D1D2}">
      <dsp:nvSpPr>
        <dsp:cNvPr id="0" name=""/>
        <dsp:cNvSpPr/>
      </dsp:nvSpPr>
      <dsp:spPr>
        <a:xfrm>
          <a:off x="1552745" y="1715095"/>
          <a:ext cx="5669328" cy="797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sz="2000" kern="1200"/>
            <a:t>帮助创业者维护协调好融资成功后的投资人关系。</a:t>
          </a:r>
          <a:endParaRPr lang="en-US" sz="2000" kern="1200"/>
        </a:p>
      </dsp:txBody>
      <dsp:txXfrm>
        <a:off x="1552745" y="1715095"/>
        <a:ext cx="5669328" cy="797718"/>
      </dsp:txXfrm>
    </dsp:sp>
    <dsp:sp modelId="{C08B558C-808A-4589-83BB-ACCAA78D8FA2}">
      <dsp:nvSpPr>
        <dsp:cNvPr id="0" name=""/>
        <dsp:cNvSpPr/>
      </dsp:nvSpPr>
      <dsp:spPr>
        <a:xfrm>
          <a:off x="1444414" y="2512814"/>
          <a:ext cx="577765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1F5DED-5EC0-4749-83B7-43825F72402D}">
      <dsp:nvSpPr>
        <dsp:cNvPr id="0" name=""/>
        <dsp:cNvSpPr/>
      </dsp:nvSpPr>
      <dsp:spPr>
        <a:xfrm>
          <a:off x="0" y="2552700"/>
          <a:ext cx="7222074"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938BFC-D141-4937-B3B2-56DFB330FC0E}">
      <dsp:nvSpPr>
        <dsp:cNvPr id="0" name=""/>
        <dsp:cNvSpPr/>
      </dsp:nvSpPr>
      <dsp:spPr>
        <a:xfrm>
          <a:off x="0" y="2552700"/>
          <a:ext cx="1444414" cy="2552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en-US" sz="4000" kern="1200" dirty="0"/>
            <a:t>3.</a:t>
          </a:r>
          <a:r>
            <a:rPr lang="zh-CN" sz="4000" kern="1200" dirty="0"/>
            <a:t>领投规则</a:t>
          </a:r>
          <a:endParaRPr lang="en-US" sz="4000" kern="1200" dirty="0"/>
        </a:p>
      </dsp:txBody>
      <dsp:txXfrm>
        <a:off x="0" y="2552700"/>
        <a:ext cx="1444414" cy="2552700"/>
      </dsp:txXfrm>
    </dsp:sp>
    <dsp:sp modelId="{2E604AAB-AFE7-4724-927F-78248A00424B}">
      <dsp:nvSpPr>
        <dsp:cNvPr id="0" name=""/>
        <dsp:cNvSpPr/>
      </dsp:nvSpPr>
      <dsp:spPr>
        <a:xfrm>
          <a:off x="1552745" y="2612030"/>
          <a:ext cx="5669328" cy="1186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sz="2000" kern="1200"/>
            <a:t>一个项目只能有一个领投人，领投人认投项目须经创业者确认同意后方可有效；</a:t>
          </a:r>
          <a:endParaRPr lang="en-US" sz="2000" kern="1200"/>
        </a:p>
      </dsp:txBody>
      <dsp:txXfrm>
        <a:off x="1552745" y="2612030"/>
        <a:ext cx="5669328" cy="1186606"/>
      </dsp:txXfrm>
    </dsp:sp>
    <dsp:sp modelId="{AB628746-F5E5-4CAD-9CF8-CC5603A15C07}">
      <dsp:nvSpPr>
        <dsp:cNvPr id="0" name=""/>
        <dsp:cNvSpPr/>
      </dsp:nvSpPr>
      <dsp:spPr>
        <a:xfrm>
          <a:off x="1444414" y="3798636"/>
          <a:ext cx="577765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374872-AF93-41E2-A7E4-B6821895C2DB}">
      <dsp:nvSpPr>
        <dsp:cNvPr id="0" name=""/>
        <dsp:cNvSpPr/>
      </dsp:nvSpPr>
      <dsp:spPr>
        <a:xfrm>
          <a:off x="1552745" y="3857967"/>
          <a:ext cx="5669328" cy="1186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sz="2000" kern="1200"/>
            <a:t>领投人对单个项目领投最低额度为项目融资额度的</a:t>
          </a:r>
          <a:r>
            <a:rPr lang="en-US" sz="2000" kern="1200"/>
            <a:t>5%</a:t>
          </a:r>
          <a:r>
            <a:rPr lang="zh-CN" sz="2000" kern="1200"/>
            <a:t>，最高额度为项目融资额度的</a:t>
          </a:r>
          <a:r>
            <a:rPr lang="en-US" sz="2000" kern="1200"/>
            <a:t>50%</a:t>
          </a:r>
          <a:r>
            <a:rPr lang="zh-CN" sz="2000" kern="1200"/>
            <a:t>；</a:t>
          </a:r>
          <a:endParaRPr lang="en-US" sz="2000" kern="1200"/>
        </a:p>
      </dsp:txBody>
      <dsp:txXfrm>
        <a:off x="1552745" y="3857967"/>
        <a:ext cx="5669328" cy="1186606"/>
      </dsp:txXfrm>
    </dsp:sp>
    <dsp:sp modelId="{9CE32023-47E0-4AD1-851B-A2AF754931E7}">
      <dsp:nvSpPr>
        <dsp:cNvPr id="0" name=""/>
        <dsp:cNvSpPr/>
      </dsp:nvSpPr>
      <dsp:spPr>
        <a:xfrm>
          <a:off x="1444414" y="5044573"/>
          <a:ext cx="577765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FDD635-F187-4BC5-9205-A149F0EBF2B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F267BD1-CB99-40F6-A226-03D28E55D3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62C3F7B-4242-468C-A5B8-F34B8CF096A6}"/>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5" name="页脚占位符 4">
            <a:extLst>
              <a:ext uri="{FF2B5EF4-FFF2-40B4-BE49-F238E27FC236}">
                <a16:creationId xmlns:a16="http://schemas.microsoft.com/office/drawing/2014/main" id="{E9FDFD88-B07A-4725-82B4-6137C3A9C6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8C0153-E5DD-486E-BB2A-665F3AF48DCD}"/>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4284918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57B530-6F94-4FB2-9540-D59BF732B76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F60685F-704A-4C72-ABD7-5CC0172A29E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B166F5A-E43B-4B4A-AA20-4621974C129E}"/>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5" name="页脚占位符 4">
            <a:extLst>
              <a:ext uri="{FF2B5EF4-FFF2-40B4-BE49-F238E27FC236}">
                <a16:creationId xmlns:a16="http://schemas.microsoft.com/office/drawing/2014/main" id="{7BE16BE0-0147-4DDE-A77E-A1036AA000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E01F4E-DCE6-4AB0-86EB-99B7E5DB3393}"/>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2085108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AF60434-8552-46D2-B69C-4B353BB5C52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04E6469-4CA2-49A1-A407-91E6965898D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8158F37-271C-4425-97CE-3735A1DAC541}"/>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5" name="页脚占位符 4">
            <a:extLst>
              <a:ext uri="{FF2B5EF4-FFF2-40B4-BE49-F238E27FC236}">
                <a16:creationId xmlns:a16="http://schemas.microsoft.com/office/drawing/2014/main" id="{13E7D860-419B-4C22-8EE4-CBF45CC004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2938A2-AF3D-4870-83AE-6B854E4A67F2}"/>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3877760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82DCFD-22D2-4943-9A49-26A350B7D1E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746F67D-5F5B-471E-A942-DD40226A4DF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71AF99B-AA43-4F25-914E-D50939839B1C}"/>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5" name="页脚占位符 4">
            <a:extLst>
              <a:ext uri="{FF2B5EF4-FFF2-40B4-BE49-F238E27FC236}">
                <a16:creationId xmlns:a16="http://schemas.microsoft.com/office/drawing/2014/main" id="{53458E53-C2B7-430C-93C1-EB0AEE8139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6A8E67-FA35-474B-86A8-633CA1AAD2C6}"/>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2424167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EE1927-8720-40B1-BE98-B1116C1333E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E26FFA6-E8D7-4A18-B401-C1363D1795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8613CD7-A819-4574-82F6-51792CBC9E41}"/>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5" name="页脚占位符 4">
            <a:extLst>
              <a:ext uri="{FF2B5EF4-FFF2-40B4-BE49-F238E27FC236}">
                <a16:creationId xmlns:a16="http://schemas.microsoft.com/office/drawing/2014/main" id="{3B9C846D-DC79-4B3B-929F-6DC57FA017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D72368-CE68-4CED-88C8-C6AF213BBC9F}"/>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1174410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94CEA-2F96-4AEC-94F1-2776524BA6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F937F92-0981-4D1E-89DC-CA47CAE6ED1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3C387CF-10B0-44CB-9837-2C0FD9ECC2B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38EFB1D-561F-48EA-B3E1-2DDFB04552FF}"/>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6" name="页脚占位符 5">
            <a:extLst>
              <a:ext uri="{FF2B5EF4-FFF2-40B4-BE49-F238E27FC236}">
                <a16:creationId xmlns:a16="http://schemas.microsoft.com/office/drawing/2014/main" id="{E7E78843-4A6F-4D90-BB18-BB7AAF3741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575DF9E-3066-4CD6-A450-F975A0D94865}"/>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279721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410963-3BD5-4FF1-853A-AF27655BD26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E200579-A292-43E9-8836-2D3A916E0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18967E6-21E3-40CD-B49B-2676441CF6D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AA4EB4D-4984-4B3B-B98D-6EC2FAB7BE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E3B3DE7-E804-4127-A435-F56AC9C257F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1265A47-16C7-4D6A-A823-7A8645D7CDE3}"/>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8" name="页脚占位符 7">
            <a:extLst>
              <a:ext uri="{FF2B5EF4-FFF2-40B4-BE49-F238E27FC236}">
                <a16:creationId xmlns:a16="http://schemas.microsoft.com/office/drawing/2014/main" id="{9E258782-F4E1-4734-88B8-C0874A6853B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E36BAD2-717A-4CA2-A391-6E69AED1684B}"/>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2066851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CFD757-103F-49BB-AAE6-1635CFF6FBB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81D3F2F-5B79-458A-96E5-D77A5551364A}"/>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4" name="页脚占位符 3">
            <a:extLst>
              <a:ext uri="{FF2B5EF4-FFF2-40B4-BE49-F238E27FC236}">
                <a16:creationId xmlns:a16="http://schemas.microsoft.com/office/drawing/2014/main" id="{1F520892-1557-4E66-98C6-1C9EB9C5086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A1BA144-83E1-4A49-9EF3-9B20ED5A2CD3}"/>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3323217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219A3CB-01C6-42D4-A849-D5E9AE1F9F3D}"/>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3" name="页脚占位符 2">
            <a:extLst>
              <a:ext uri="{FF2B5EF4-FFF2-40B4-BE49-F238E27FC236}">
                <a16:creationId xmlns:a16="http://schemas.microsoft.com/office/drawing/2014/main" id="{99ACC80D-62D8-4085-B04F-3D68974D0FF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FFA0AE1-440D-47A1-A023-03D629171F74}"/>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128201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47B5D0-1DA7-4437-BA72-A7A6E825E8C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5EF47DC-7402-4CA6-B40A-05EE1A2983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BD6E0DD-5CFF-4C65-9E4F-A3EC0D7216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216FA31-EC66-40F2-85D9-5D027D1672FB}"/>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6" name="页脚占位符 5">
            <a:extLst>
              <a:ext uri="{FF2B5EF4-FFF2-40B4-BE49-F238E27FC236}">
                <a16:creationId xmlns:a16="http://schemas.microsoft.com/office/drawing/2014/main" id="{B200BD04-3879-4FA6-8794-BC30790A51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48981E2-E596-4DBD-8A71-F92B4C635B1F}"/>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1131386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CE0FF-CF76-4D02-8C87-9BC93294054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16446FA-21FA-4DFD-998D-A7D7D79A5B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F595E4F-B268-4145-A065-577487CE50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3E585B7-43DF-4A54-AA57-A160D4E96BD3}"/>
              </a:ext>
            </a:extLst>
          </p:cNvPr>
          <p:cNvSpPr>
            <a:spLocks noGrp="1"/>
          </p:cNvSpPr>
          <p:nvPr>
            <p:ph type="dt" sz="half" idx="10"/>
          </p:nvPr>
        </p:nvSpPr>
        <p:spPr/>
        <p:txBody>
          <a:bodyPr/>
          <a:lstStyle/>
          <a:p>
            <a:fld id="{38449D0E-8579-4EFC-87FF-27A92CA077E7}" type="datetimeFigureOut">
              <a:rPr lang="zh-CN" altLang="en-US" smtClean="0"/>
              <a:t>2023/5/28</a:t>
            </a:fld>
            <a:endParaRPr lang="zh-CN" altLang="en-US"/>
          </a:p>
        </p:txBody>
      </p:sp>
      <p:sp>
        <p:nvSpPr>
          <p:cNvPr id="6" name="页脚占位符 5">
            <a:extLst>
              <a:ext uri="{FF2B5EF4-FFF2-40B4-BE49-F238E27FC236}">
                <a16:creationId xmlns:a16="http://schemas.microsoft.com/office/drawing/2014/main" id="{17471A59-C929-4E59-B276-475E0D47D5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708C288-1AEC-4AB0-B917-78C7AD3A993A}"/>
              </a:ext>
            </a:extLst>
          </p:cNvPr>
          <p:cNvSpPr>
            <a:spLocks noGrp="1"/>
          </p:cNvSpPr>
          <p:nvPr>
            <p:ph type="sldNum" sz="quarter" idx="12"/>
          </p:nvPr>
        </p:nvSpPr>
        <p:spPr/>
        <p:txBody>
          <a:body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1970437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46CB61A-7680-4A6E-BEDD-2A17E9B76F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6863A7D-DA18-4570-A0DF-F83AFCDFBE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7A5D9AF-84CC-4CA8-A683-A6D8B6F7AE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449D0E-8579-4EFC-87FF-27A92CA077E7}" type="datetimeFigureOut">
              <a:rPr lang="zh-CN" altLang="en-US" smtClean="0"/>
              <a:t>2023/5/28</a:t>
            </a:fld>
            <a:endParaRPr lang="zh-CN" altLang="en-US"/>
          </a:p>
        </p:txBody>
      </p:sp>
      <p:sp>
        <p:nvSpPr>
          <p:cNvPr id="5" name="页脚占位符 4">
            <a:extLst>
              <a:ext uri="{FF2B5EF4-FFF2-40B4-BE49-F238E27FC236}">
                <a16:creationId xmlns:a16="http://schemas.microsoft.com/office/drawing/2014/main" id="{650A1996-5A74-4602-BCDC-F767519179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82FBE49-09A6-4A13-A03F-EBC135A3FB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91429-8446-4A1D-AD7E-E2A43D54B7EA}" type="slidenum">
              <a:rPr lang="zh-CN" altLang="en-US" smtClean="0"/>
              <a:t>‹#›</a:t>
            </a:fld>
            <a:endParaRPr lang="zh-CN" altLang="en-US"/>
          </a:p>
        </p:txBody>
      </p:sp>
    </p:spTree>
    <p:extLst>
      <p:ext uri="{BB962C8B-B14F-4D97-AF65-F5344CB8AC3E}">
        <p14:creationId xmlns:p14="http://schemas.microsoft.com/office/powerpoint/2010/main" val="1497909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E9E3F272-274C-43D0-9CA8-2C367E66BA5F}"/>
              </a:ext>
            </a:extLst>
          </p:cNvPr>
          <p:cNvSpPr>
            <a:spLocks noGrp="1"/>
          </p:cNvSpPr>
          <p:nvPr>
            <p:ph type="title"/>
          </p:nvPr>
        </p:nvSpPr>
        <p:spPr>
          <a:xfrm>
            <a:off x="643467" y="321734"/>
            <a:ext cx="10905066" cy="1135737"/>
          </a:xfrm>
        </p:spPr>
        <p:txBody>
          <a:bodyPr>
            <a:normAutofit/>
          </a:bodyPr>
          <a:lstStyle/>
          <a:p>
            <a:r>
              <a:rPr lang="zh-CN" altLang="en-US" sz="3600" b="1" dirty="0">
                <a:latin typeface="华文仿宋" panose="02010600040101010101" pitchFamily="2" charset="-122"/>
                <a:ea typeface="华文仿宋" panose="02010600040101010101" pitchFamily="2" charset="-122"/>
              </a:rPr>
              <a:t>三</a:t>
            </a:r>
            <a:r>
              <a:rPr lang="zh-CN" altLang="zh-CN" sz="3600" b="1" dirty="0">
                <a:latin typeface="华文仿宋" panose="02010600040101010101" pitchFamily="2" charset="-122"/>
                <a:ea typeface="华文仿宋" panose="02010600040101010101" pitchFamily="2" charset="-122"/>
              </a:rPr>
              <a:t>、股权众筹运作模式</a:t>
            </a:r>
            <a:br>
              <a:rPr lang="zh-CN" altLang="zh-CN" sz="3600" dirty="0">
                <a:latin typeface="华文仿宋" panose="02010600040101010101" pitchFamily="2" charset="-122"/>
                <a:ea typeface="华文仿宋" panose="02010600040101010101" pitchFamily="2" charset="-122"/>
              </a:rPr>
            </a:br>
            <a:endParaRPr lang="zh-CN" altLang="en-US" sz="3600" dirty="0">
              <a:latin typeface="华文仿宋" panose="02010600040101010101" pitchFamily="2" charset="-122"/>
              <a:ea typeface="华文仿宋" panose="02010600040101010101" pitchFamily="2" charset="-122"/>
            </a:endParaRPr>
          </a:p>
        </p:txBody>
      </p:sp>
      <p:sp>
        <p:nvSpPr>
          <p:cNvPr id="3" name="内容占位符 2">
            <a:extLst>
              <a:ext uri="{FF2B5EF4-FFF2-40B4-BE49-F238E27FC236}">
                <a16:creationId xmlns:a16="http://schemas.microsoft.com/office/drawing/2014/main" id="{5D0F6B71-E774-420B-BEA5-8CD3EA982B98}"/>
              </a:ext>
            </a:extLst>
          </p:cNvPr>
          <p:cNvSpPr>
            <a:spLocks noGrp="1"/>
          </p:cNvSpPr>
          <p:nvPr>
            <p:ph idx="1"/>
          </p:nvPr>
        </p:nvSpPr>
        <p:spPr>
          <a:xfrm>
            <a:off x="643467" y="1782981"/>
            <a:ext cx="10905066" cy="4393982"/>
          </a:xfrm>
        </p:spPr>
        <p:txBody>
          <a:bodyPr>
            <a:normAutofit fontScale="55000" lnSpcReduction="20000"/>
          </a:bodyPr>
          <a:lstStyle/>
          <a:p>
            <a:pPr marL="0" indent="0">
              <a:lnSpc>
                <a:spcPct val="120000"/>
              </a:lnSpc>
              <a:buNone/>
            </a:pPr>
            <a:r>
              <a:rPr lang="en-US" altLang="zh-CN" sz="4500" b="1" dirty="0">
                <a:latin typeface="华文仿宋" panose="02010600040101010101" pitchFamily="2" charset="-122"/>
                <a:ea typeface="华文仿宋" panose="02010600040101010101" pitchFamily="2" charset="-122"/>
              </a:rPr>
              <a:t>(</a:t>
            </a:r>
            <a:r>
              <a:rPr lang="zh-CN" altLang="zh-CN" sz="4500" b="1" dirty="0">
                <a:latin typeface="华文仿宋" panose="02010600040101010101" pitchFamily="2" charset="-122"/>
                <a:ea typeface="华文仿宋" panose="02010600040101010101" pitchFamily="2" charset="-122"/>
              </a:rPr>
              <a:t>一</a:t>
            </a:r>
            <a:r>
              <a:rPr lang="en-US" altLang="zh-CN" sz="4500" b="1" dirty="0">
                <a:latin typeface="华文仿宋" panose="02010600040101010101" pitchFamily="2" charset="-122"/>
                <a:ea typeface="华文仿宋" panose="02010600040101010101" pitchFamily="2" charset="-122"/>
              </a:rPr>
              <a:t>) </a:t>
            </a:r>
            <a:r>
              <a:rPr lang="zh-CN" altLang="zh-CN" sz="4500" b="1" dirty="0">
                <a:latin typeface="华文仿宋" panose="02010600040101010101" pitchFamily="2" charset="-122"/>
                <a:ea typeface="华文仿宋" panose="02010600040101010101" pitchFamily="2" charset="-122"/>
              </a:rPr>
              <a:t>领投与跟投模式</a:t>
            </a:r>
            <a:endParaRPr lang="zh-CN" altLang="zh-CN" sz="4500" dirty="0">
              <a:latin typeface="华文仿宋" panose="02010600040101010101" pitchFamily="2" charset="-122"/>
              <a:ea typeface="华文仿宋" panose="02010600040101010101" pitchFamily="2" charset="-122"/>
            </a:endParaRPr>
          </a:p>
          <a:p>
            <a:pPr marL="0" indent="0">
              <a:buNone/>
            </a:pPr>
            <a:endParaRPr lang="en-US" altLang="zh-CN" sz="2000" dirty="0">
              <a:latin typeface="华文仿宋" panose="02010600040101010101" pitchFamily="2" charset="-122"/>
              <a:ea typeface="华文仿宋" panose="02010600040101010101" pitchFamily="2" charset="-122"/>
            </a:endParaRPr>
          </a:p>
          <a:p>
            <a:pPr marL="0" indent="0">
              <a:buNone/>
            </a:pPr>
            <a:endParaRPr lang="en-US" altLang="zh-CN" sz="2000" dirty="0">
              <a:latin typeface="华文仿宋" panose="02010600040101010101" pitchFamily="2" charset="-122"/>
              <a:ea typeface="华文仿宋" panose="02010600040101010101" pitchFamily="2" charset="-122"/>
            </a:endParaRPr>
          </a:p>
          <a:p>
            <a:pPr marL="0" indent="0">
              <a:lnSpc>
                <a:spcPct val="170000"/>
              </a:lnSpc>
              <a:buNone/>
            </a:pPr>
            <a:r>
              <a:rPr lang="en-US" altLang="zh-CN" sz="3600" dirty="0">
                <a:latin typeface="华文仿宋" panose="02010600040101010101" pitchFamily="2" charset="-122"/>
                <a:ea typeface="华文仿宋" panose="02010600040101010101" pitchFamily="2" charset="-122"/>
              </a:rPr>
              <a:t>      </a:t>
            </a:r>
            <a:r>
              <a:rPr lang="zh-CN" altLang="zh-CN" sz="3600" dirty="0">
                <a:latin typeface="华文仿宋" panose="02010600040101010101" pitchFamily="2" charset="-122"/>
                <a:ea typeface="华文仿宋" panose="02010600040101010101" pitchFamily="2" charset="-122"/>
              </a:rPr>
              <a:t>在中国，领投与跟投模式是大多数股权众筹平台使用的模式，比如天使汇、京东东家、牛投网、</a:t>
            </a:r>
            <a:r>
              <a:rPr lang="en-US" altLang="zh-CN" sz="3600" dirty="0">
                <a:latin typeface="华文仿宋" panose="02010600040101010101" pitchFamily="2" charset="-122"/>
                <a:ea typeface="华文仿宋" panose="02010600040101010101" pitchFamily="2" charset="-122"/>
              </a:rPr>
              <a:t>36</a:t>
            </a:r>
            <a:r>
              <a:rPr lang="zh-CN" altLang="zh-CN" sz="3600" dirty="0">
                <a:latin typeface="华文仿宋" panose="02010600040101010101" pitchFamily="2" charset="-122"/>
                <a:ea typeface="华文仿宋" panose="02010600040101010101" pitchFamily="2" charset="-122"/>
              </a:rPr>
              <a:t>等都采用了这一模式。可以说，领投与跟投模式是股权众筹行业运用最广泛的模式，而这个模式最初由美国</a:t>
            </a:r>
            <a:r>
              <a:rPr lang="en-US" altLang="zh-CN" sz="3600" dirty="0">
                <a:latin typeface="华文仿宋" panose="02010600040101010101" pitchFamily="2" charset="-122"/>
                <a:ea typeface="华文仿宋" panose="02010600040101010101" pitchFamily="2" charset="-122"/>
              </a:rPr>
              <a:t> </a:t>
            </a:r>
            <a:r>
              <a:rPr lang="en-US" altLang="zh-CN" sz="3600" dirty="0" err="1">
                <a:latin typeface="华文仿宋" panose="02010600040101010101" pitchFamily="2" charset="-122"/>
                <a:ea typeface="华文仿宋" panose="02010600040101010101" pitchFamily="2" charset="-122"/>
              </a:rPr>
              <a:t>Angellist</a:t>
            </a:r>
            <a:r>
              <a:rPr lang="zh-CN" altLang="zh-CN" sz="3600" dirty="0">
                <a:latin typeface="华文仿宋" panose="02010600040101010101" pitchFamily="2" charset="-122"/>
                <a:ea typeface="华文仿宋" panose="02010600040101010101" pitchFamily="2" charset="-122"/>
              </a:rPr>
              <a:t>股权众筹平台提出并运用。</a:t>
            </a:r>
            <a:r>
              <a:rPr lang="zh-CN" altLang="zh-CN" sz="3600" dirty="0">
                <a:solidFill>
                  <a:srgbClr val="FF0000"/>
                </a:solidFill>
                <a:latin typeface="华文仿宋" panose="02010600040101010101" pitchFamily="2" charset="-122"/>
                <a:ea typeface="华文仿宋" panose="02010600040101010101" pitchFamily="2" charset="-122"/>
              </a:rPr>
              <a:t>领投与跟投模式也被称为</a:t>
            </a:r>
            <a:r>
              <a:rPr lang="en-US" altLang="zh-CN" sz="3600" dirty="0">
                <a:solidFill>
                  <a:srgbClr val="FF0000"/>
                </a:solidFill>
                <a:latin typeface="华文仿宋" panose="02010600040101010101" pitchFamily="2" charset="-122"/>
                <a:ea typeface="华文仿宋" panose="02010600040101010101" pitchFamily="2" charset="-122"/>
              </a:rPr>
              <a:t>“ Syndicates(</a:t>
            </a:r>
            <a:r>
              <a:rPr lang="zh-CN" altLang="zh-CN" sz="3600" dirty="0">
                <a:solidFill>
                  <a:srgbClr val="FF0000"/>
                </a:solidFill>
                <a:latin typeface="华文仿宋" panose="02010600040101010101" pitchFamily="2" charset="-122"/>
                <a:ea typeface="华文仿宋" panose="02010600040101010101" pitchFamily="2" charset="-122"/>
              </a:rPr>
              <a:t>辛迪加</a:t>
            </a:r>
            <a:r>
              <a:rPr lang="en-US" altLang="zh-CN" sz="3600" dirty="0">
                <a:solidFill>
                  <a:srgbClr val="FF0000"/>
                </a:solidFill>
                <a:latin typeface="华文仿宋" panose="02010600040101010101" pitchFamily="2" charset="-122"/>
                <a:ea typeface="华文仿宋" panose="02010600040101010101" pitchFamily="2" charset="-122"/>
              </a:rPr>
              <a:t>)</a:t>
            </a:r>
            <a:r>
              <a:rPr lang="zh-CN" altLang="zh-CN" sz="3600" dirty="0">
                <a:solidFill>
                  <a:srgbClr val="FF0000"/>
                </a:solidFill>
                <a:latin typeface="华文仿宋" panose="02010600040101010101" pitchFamily="2" charset="-122"/>
                <a:ea typeface="华文仿宋" panose="02010600040101010101" pitchFamily="2" charset="-122"/>
              </a:rPr>
              <a:t>模式</a:t>
            </a:r>
            <a:r>
              <a:rPr lang="en-US" altLang="zh-CN" sz="3600" dirty="0">
                <a:latin typeface="华文仿宋" panose="02010600040101010101" pitchFamily="2" charset="-122"/>
                <a:ea typeface="华文仿宋" panose="02010600040101010101" pitchFamily="2" charset="-122"/>
              </a:rPr>
              <a:t>”</a:t>
            </a:r>
            <a:r>
              <a:rPr lang="zh-CN" altLang="zh-CN" sz="3600" dirty="0">
                <a:latin typeface="华文仿宋" panose="02010600040101010101" pitchFamily="2" charset="-122"/>
                <a:ea typeface="华文仿宋" panose="02010600040101010101" pitchFamily="2" charset="-122"/>
              </a:rPr>
              <a:t>。在领投与跟投模式中，经过认证的单个投资人作为领投人负责挑选和审核项目，并且首先投资该项目融资额的一定比例，剩下的融资额由众多跟投人抱团投资。项目融资成功后，领投人需要对大家的投资资金进行后续监督和管理，同时获得高于跟投人的投资收益报酬。</a:t>
            </a:r>
            <a:br>
              <a:rPr lang="en-US" altLang="zh-CN" sz="3600" dirty="0">
                <a:latin typeface="华文仿宋" panose="02010600040101010101" pitchFamily="2" charset="-122"/>
                <a:ea typeface="华文仿宋" panose="02010600040101010101" pitchFamily="2" charset="-122"/>
              </a:rPr>
            </a:br>
            <a:endParaRPr lang="zh-CN" altLang="en-US" sz="3600" dirty="0">
              <a:latin typeface="华文仿宋" panose="02010600040101010101" pitchFamily="2" charset="-122"/>
              <a:ea typeface="华文仿宋" panose="02010600040101010101" pitchFamily="2" charset="-122"/>
            </a:endParaRPr>
          </a:p>
        </p:txBody>
      </p:sp>
      <p:sp>
        <p:nvSpPr>
          <p:cNvPr id="19"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00560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D2A973-1688-4C47-8047-A4EC8E13EA09}"/>
              </a:ext>
            </a:extLst>
          </p:cNvPr>
          <p:cNvSpPr>
            <a:spLocks noGrp="1"/>
          </p:cNvSpPr>
          <p:nvPr>
            <p:ph type="title"/>
          </p:nvPr>
        </p:nvSpPr>
        <p:spPr>
          <a:xfrm>
            <a:off x="481014" y="3752849"/>
            <a:ext cx="2801832" cy="2452687"/>
          </a:xfrm>
        </p:spPr>
        <p:txBody>
          <a:bodyPr anchor="ctr">
            <a:normAutofit/>
          </a:bodyPr>
          <a:lstStyle/>
          <a:p>
            <a:r>
              <a:rPr lang="en-US" altLang="zh-CN" sz="3600" b="1" dirty="0"/>
              <a:t>360</a:t>
            </a:r>
            <a:r>
              <a:rPr lang="zh-CN" altLang="zh-CN" sz="3600" b="1" dirty="0"/>
              <a:t>淘金股权众筹平台</a:t>
            </a:r>
            <a:endParaRPr lang="zh-CN" altLang="en-US" sz="3600" b="1" dirty="0"/>
          </a:p>
        </p:txBody>
      </p:sp>
      <p:pic>
        <p:nvPicPr>
          <p:cNvPr id="4" name="图片 3">
            <a:extLst>
              <a:ext uri="{FF2B5EF4-FFF2-40B4-BE49-F238E27FC236}">
                <a16:creationId xmlns:a16="http://schemas.microsoft.com/office/drawing/2014/main" id="{B07F6B6E-9F97-4B03-8D2A-D2DF3AE72C37}"/>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5000"/>
                    </a14:imgEffect>
                    <a14:imgEffect>
                      <a14:saturation sat="400000"/>
                    </a14:imgEffect>
                    <a14:imgEffect>
                      <a14:brightnessContrast bright="-25000" contrast="35000"/>
                    </a14:imgEffect>
                  </a14:imgLayer>
                </a14:imgProps>
              </a:ext>
            </a:extLst>
          </a:blip>
          <a:srcRect t="11536" b="31040"/>
          <a:stretch/>
        </p:blipFill>
        <p:spPr>
          <a:xfrm>
            <a:off x="20" y="11"/>
            <a:ext cx="12191980" cy="2452688"/>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内容占位符 2">
            <a:extLst>
              <a:ext uri="{FF2B5EF4-FFF2-40B4-BE49-F238E27FC236}">
                <a16:creationId xmlns:a16="http://schemas.microsoft.com/office/drawing/2014/main" id="{FD508328-C207-4083-BC6B-DAEC87F0FAD3}"/>
              </a:ext>
            </a:extLst>
          </p:cNvPr>
          <p:cNvSpPr>
            <a:spLocks noGrp="1"/>
          </p:cNvSpPr>
          <p:nvPr>
            <p:ph idx="1"/>
          </p:nvPr>
        </p:nvSpPr>
        <p:spPr>
          <a:xfrm>
            <a:off x="3612630" y="2563318"/>
            <a:ext cx="8096766" cy="4107305"/>
          </a:xfrm>
        </p:spPr>
        <p:txBody>
          <a:bodyPr anchor="ctr">
            <a:normAutofit lnSpcReduction="10000"/>
          </a:bodyPr>
          <a:lstStyle/>
          <a:p>
            <a:pPr marL="0" indent="0">
              <a:lnSpc>
                <a:spcPct val="150000"/>
              </a:lnSpc>
              <a:buNone/>
            </a:pPr>
            <a:r>
              <a:rPr lang="en-US" altLang="zh-CN" sz="1600" dirty="0">
                <a:latin typeface="华文仿宋" panose="02010600040101010101" pitchFamily="2" charset="-122"/>
                <a:ea typeface="华文仿宋" panose="02010600040101010101" pitchFamily="2" charset="-122"/>
              </a:rPr>
              <a:t>      </a:t>
            </a:r>
            <a:r>
              <a:rPr lang="en-US" altLang="zh-CN" sz="1600" b="1" dirty="0">
                <a:latin typeface="华文仿宋" panose="02010600040101010101" pitchFamily="2" charset="-122"/>
                <a:ea typeface="华文仿宋" panose="02010600040101010101" pitchFamily="2" charset="-122"/>
              </a:rPr>
              <a:t>360</a:t>
            </a:r>
            <a:r>
              <a:rPr lang="zh-CN" altLang="zh-CN" sz="1600" b="1" dirty="0">
                <a:latin typeface="华文仿宋" panose="02010600040101010101" pitchFamily="2" charset="-122"/>
                <a:ea typeface="华文仿宋" panose="02010600040101010101" pitchFamily="2" charset="-122"/>
              </a:rPr>
              <a:t>淘金是奇虎</a:t>
            </a:r>
            <a:r>
              <a:rPr lang="en-US" altLang="zh-CN" sz="1600" b="1" dirty="0">
                <a:latin typeface="华文仿宋" panose="02010600040101010101" pitchFamily="2" charset="-122"/>
                <a:ea typeface="华文仿宋" panose="02010600040101010101" pitchFamily="2" charset="-122"/>
              </a:rPr>
              <a:t>360</a:t>
            </a:r>
            <a:r>
              <a:rPr lang="zh-CN" altLang="zh-CN" sz="1600" b="1" dirty="0">
                <a:latin typeface="华文仿宋" panose="02010600040101010101" pitchFamily="2" charset="-122"/>
                <a:ea typeface="华文仿宋" panose="02010600040101010101" pitchFamily="2" charset="-122"/>
              </a:rPr>
              <a:t>公司旗下私募股权众筹平台，于</a:t>
            </a:r>
            <a:r>
              <a:rPr lang="en-US" altLang="zh-CN" sz="1600" b="1" dirty="0">
                <a:latin typeface="华文仿宋" panose="02010600040101010101" pitchFamily="2" charset="-122"/>
                <a:ea typeface="华文仿宋" panose="02010600040101010101" pitchFamily="2" charset="-122"/>
              </a:rPr>
              <a:t>2016</a:t>
            </a:r>
            <a:r>
              <a:rPr lang="zh-CN" altLang="zh-CN" sz="1600" b="1" dirty="0">
                <a:latin typeface="华文仿宋" panose="02010600040101010101" pitchFamily="2" charset="-122"/>
                <a:ea typeface="华文仿宋" panose="02010600040101010101" pitchFamily="2" charset="-122"/>
              </a:rPr>
              <a:t>年</a:t>
            </a:r>
            <a:r>
              <a:rPr lang="en-US" altLang="zh-CN" sz="1600" b="1" dirty="0">
                <a:latin typeface="华文仿宋" panose="02010600040101010101" pitchFamily="2" charset="-122"/>
                <a:ea typeface="华文仿宋" panose="02010600040101010101" pitchFamily="2" charset="-122"/>
              </a:rPr>
              <a:t>1</a:t>
            </a:r>
            <a:r>
              <a:rPr lang="zh-CN" altLang="zh-CN" sz="1600" b="1" dirty="0">
                <a:latin typeface="华文仿宋" panose="02010600040101010101" pitchFamily="2" charset="-122"/>
                <a:ea typeface="华文仿宋" panose="02010600040101010101" pitchFamily="2" charset="-122"/>
              </a:rPr>
              <a:t>月</a:t>
            </a:r>
            <a:r>
              <a:rPr lang="en-US" altLang="zh-CN" sz="1600" b="1" dirty="0">
                <a:latin typeface="华文仿宋" panose="02010600040101010101" pitchFamily="2" charset="-122"/>
                <a:ea typeface="华文仿宋" panose="02010600040101010101" pitchFamily="2" charset="-122"/>
              </a:rPr>
              <a:t>5</a:t>
            </a:r>
            <a:r>
              <a:rPr lang="zh-CN" altLang="zh-CN" sz="1600" b="1" dirty="0">
                <a:latin typeface="华文仿宋" panose="02010600040101010101" pitchFamily="2" charset="-122"/>
                <a:ea typeface="华文仿宋" panose="02010600040101010101" pitchFamily="2" charset="-122"/>
              </a:rPr>
              <a:t>日正式上线。</a:t>
            </a:r>
            <a:r>
              <a:rPr lang="en-US" altLang="zh-CN" sz="1600" b="1" dirty="0">
                <a:latin typeface="华文仿宋" panose="02010600040101010101" pitchFamily="2" charset="-122"/>
                <a:ea typeface="华文仿宋" panose="02010600040101010101" pitchFamily="2" charset="-122"/>
              </a:rPr>
              <a:t>360</a:t>
            </a:r>
            <a:r>
              <a:rPr lang="zh-CN" altLang="zh-CN" sz="1600" b="1" dirty="0">
                <a:latin typeface="华文仿宋" panose="02010600040101010101" pitchFamily="2" charset="-122"/>
                <a:ea typeface="华文仿宋" panose="02010600040101010101" pitchFamily="2" charset="-122"/>
              </a:rPr>
              <a:t>淘金维持奇虎</a:t>
            </a:r>
            <a:r>
              <a:rPr lang="en-US" altLang="zh-CN" sz="1600" b="1" dirty="0">
                <a:latin typeface="华文仿宋" panose="02010600040101010101" pitchFamily="2" charset="-122"/>
                <a:ea typeface="华文仿宋" panose="02010600040101010101" pitchFamily="2" charset="-122"/>
              </a:rPr>
              <a:t>360</a:t>
            </a:r>
            <a:r>
              <a:rPr lang="zh-CN" altLang="zh-CN" sz="1600" b="1" dirty="0">
                <a:latin typeface="华文仿宋" panose="02010600040101010101" pitchFamily="2" charset="-122"/>
                <a:ea typeface="华文仿宋" panose="02010600040101010101" pitchFamily="2" charset="-122"/>
              </a:rPr>
              <a:t>特立独行的作风没有按常理出牌，在大家都使用领投与跟投模式的情况下采用了远期定价模式。</a:t>
            </a:r>
            <a:br>
              <a:rPr lang="en-US" altLang="zh-CN" sz="1600" b="1" dirty="0">
                <a:latin typeface="华文仿宋" panose="02010600040101010101" pitchFamily="2" charset="-122"/>
                <a:ea typeface="华文仿宋" panose="02010600040101010101" pitchFamily="2" charset="-122"/>
              </a:rPr>
            </a:br>
            <a:r>
              <a:rPr lang="en-US" altLang="zh-CN" sz="1600" b="1" dirty="0">
                <a:latin typeface="华文仿宋" panose="02010600040101010101" pitchFamily="2" charset="-122"/>
                <a:ea typeface="华文仿宋" panose="02010600040101010101" pitchFamily="2" charset="-122"/>
              </a:rPr>
              <a:t>      </a:t>
            </a:r>
            <a:r>
              <a:rPr lang="zh-CN" altLang="zh-CN" sz="1600" b="1" dirty="0">
                <a:latin typeface="华文仿宋" panose="02010600040101010101" pitchFamily="2" charset="-122"/>
                <a:ea typeface="华文仿宋" panose="02010600040101010101" pitchFamily="2" charset="-122"/>
              </a:rPr>
              <a:t>从</a:t>
            </a:r>
            <a:r>
              <a:rPr lang="en-US" altLang="zh-CN" sz="1600" b="1" dirty="0">
                <a:latin typeface="华文仿宋" panose="02010600040101010101" pitchFamily="2" charset="-122"/>
                <a:ea typeface="华文仿宋" panose="02010600040101010101" pitchFamily="2" charset="-122"/>
              </a:rPr>
              <a:t>360</a:t>
            </a:r>
            <a:r>
              <a:rPr lang="zh-CN" altLang="zh-CN" sz="1600" b="1" dirty="0">
                <a:latin typeface="华文仿宋" panose="02010600040101010101" pitchFamily="2" charset="-122"/>
                <a:ea typeface="华文仿宋" panose="02010600040101010101" pitchFamily="2" charset="-122"/>
              </a:rPr>
              <a:t>淘金看，其首个王牌项目</a:t>
            </a:r>
            <a:r>
              <a:rPr lang="en-US" altLang="zh-CN" sz="1600" b="1" dirty="0">
                <a:latin typeface="华文仿宋" panose="02010600040101010101" pitchFamily="2" charset="-122"/>
                <a:ea typeface="华文仿宋" panose="02010600040101010101" pitchFamily="2" charset="-122"/>
              </a:rPr>
              <a:t>P</a:t>
            </a:r>
            <a:r>
              <a:rPr lang="zh-CN" altLang="zh-CN" sz="1600" b="1" dirty="0">
                <a:latin typeface="华文仿宋" panose="02010600040101010101" pitchFamily="2" charset="-122"/>
                <a:ea typeface="华文仿宋" panose="02010600040101010101" pitchFamily="2" charset="-122"/>
              </a:rPr>
              <a:t>公司</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艾企锐文化</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是当前最火的</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互联网</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娱乐</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项目。该项目在上线</a:t>
            </a:r>
            <a:r>
              <a:rPr lang="en-US" altLang="zh-CN" sz="1600" b="1" dirty="0">
                <a:latin typeface="华文仿宋" panose="02010600040101010101" pitchFamily="2" charset="-122"/>
                <a:ea typeface="华文仿宋" panose="02010600040101010101" pitchFamily="2" charset="-122"/>
              </a:rPr>
              <a:t>24</a:t>
            </a:r>
            <a:r>
              <a:rPr lang="zh-CN" altLang="zh-CN" sz="1600" b="1" dirty="0">
                <a:latin typeface="华文仿宋" panose="02010600040101010101" pitchFamily="2" charset="-122"/>
                <a:ea typeface="华文仿宋" panose="02010600040101010101" pitchFamily="2" charset="-122"/>
              </a:rPr>
              <a:t>个小时内就成功募集到</a:t>
            </a:r>
            <a:r>
              <a:rPr lang="en-US" altLang="zh-CN" sz="1600" b="1" dirty="0">
                <a:latin typeface="华文仿宋" panose="02010600040101010101" pitchFamily="2" charset="-122"/>
                <a:ea typeface="华文仿宋" panose="02010600040101010101" pitchFamily="2" charset="-122"/>
              </a:rPr>
              <a:t>100</a:t>
            </a:r>
            <a:r>
              <a:rPr lang="zh-CN" altLang="zh-CN" sz="1600" b="1" dirty="0">
                <a:latin typeface="华文仿宋" panose="02010600040101010101" pitchFamily="2" charset="-122"/>
                <a:ea typeface="华文仿宋" panose="02010600040101010101" pitchFamily="2" charset="-122"/>
              </a:rPr>
              <a:t>多万元资金，</a:t>
            </a:r>
            <a:r>
              <a:rPr lang="en-US" altLang="zh-CN" sz="1600" b="1" dirty="0">
                <a:latin typeface="华文仿宋" panose="02010600040101010101" pitchFamily="2" charset="-122"/>
                <a:ea typeface="华文仿宋" panose="02010600040101010101" pitchFamily="2" charset="-122"/>
              </a:rPr>
              <a:t>20</a:t>
            </a:r>
            <a:r>
              <a:rPr lang="zh-CN" altLang="zh-CN" sz="1600" b="1" dirty="0">
                <a:latin typeface="华文仿宋" panose="02010600040101010101" pitchFamily="2" charset="-122"/>
                <a:ea typeface="华文仿宋" panose="02010600040101010101" pitchFamily="2" charset="-122"/>
              </a:rPr>
              <a:t>天内募集到</a:t>
            </a:r>
            <a:r>
              <a:rPr lang="en-US" altLang="zh-CN" sz="1600" b="1" dirty="0">
                <a:latin typeface="华文仿宋" panose="02010600040101010101" pitchFamily="2" charset="-122"/>
                <a:ea typeface="华文仿宋" panose="02010600040101010101" pitchFamily="2" charset="-122"/>
              </a:rPr>
              <a:t>2200</a:t>
            </a:r>
            <a:r>
              <a:rPr lang="zh-CN" altLang="zh-CN" sz="1600" b="1" dirty="0">
                <a:latin typeface="华文仿宋" panose="02010600040101010101" pitchFamily="2" charset="-122"/>
                <a:ea typeface="华文仿宋" panose="02010600040101010101" pitchFamily="2" charset="-122"/>
              </a:rPr>
              <a:t>万元资金。在艾企锐文化</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项目之后，</a:t>
            </a:r>
            <a:r>
              <a:rPr lang="en-US" altLang="zh-CN" sz="1600" b="1" dirty="0">
                <a:latin typeface="华文仿宋" panose="02010600040101010101" pitchFamily="2" charset="-122"/>
                <a:ea typeface="华文仿宋" panose="02010600040101010101" pitchFamily="2" charset="-122"/>
              </a:rPr>
              <a:t>360</a:t>
            </a:r>
            <a:r>
              <a:rPr lang="zh-CN" altLang="zh-CN" sz="1600" b="1" dirty="0">
                <a:latin typeface="华文仿宋" panose="02010600040101010101" pitchFamily="2" charset="-122"/>
                <a:ea typeface="华文仿宋" panose="02010600040101010101" pitchFamily="2" charset="-122"/>
              </a:rPr>
              <a:t>淘金陆续推出了唱吧麦</a:t>
            </a:r>
            <a:r>
              <a:rPr lang="en-US" altLang="zh-CN" sz="1600" b="1" dirty="0">
                <a:latin typeface="华文仿宋" panose="02010600040101010101" pitchFamily="2" charset="-122"/>
                <a:ea typeface="华文仿宋" panose="02010600040101010101" pitchFamily="2" charset="-122"/>
              </a:rPr>
              <a:t>KT</a:t>
            </a:r>
            <a:r>
              <a:rPr lang="zh-CN" altLang="zh-CN" sz="1600" b="1" dirty="0">
                <a:latin typeface="华文仿宋" panose="02010600040101010101" pitchFamily="2" charset="-122"/>
                <a:ea typeface="华文仿宋" panose="02010600040101010101" pitchFamily="2" charset="-122"/>
              </a:rPr>
              <a:t>、华尔街见闻、机手代班和星路</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萌萌哒天团</a:t>
            </a:r>
            <a:r>
              <a:rPr lang="en-US" altLang="zh-CN" sz="1600" b="1" dirty="0">
                <a:latin typeface="华文仿宋" panose="02010600040101010101" pitchFamily="2" charset="-122"/>
                <a:ea typeface="华文仿宋" panose="02010600040101010101" pitchFamily="2" charset="-122"/>
              </a:rPr>
              <a:t>”</a:t>
            </a:r>
            <a:r>
              <a:rPr lang="zh-CN" altLang="zh-CN" sz="1600" b="1" dirty="0">
                <a:latin typeface="华文仿宋" panose="02010600040101010101" pitchFamily="2" charset="-122"/>
                <a:ea typeface="华文仿宋" panose="02010600040101010101" pitchFamily="2" charset="-122"/>
              </a:rPr>
              <a:t>等多个项目。</a:t>
            </a:r>
            <a:endParaRPr lang="en-US" altLang="zh-CN" sz="1600" b="1" dirty="0">
              <a:latin typeface="华文仿宋" panose="02010600040101010101" pitchFamily="2" charset="-122"/>
              <a:ea typeface="华文仿宋" panose="02010600040101010101" pitchFamily="2" charset="-122"/>
            </a:endParaRPr>
          </a:p>
          <a:p>
            <a:pPr marL="0" indent="0">
              <a:lnSpc>
                <a:spcPct val="150000"/>
              </a:lnSpc>
              <a:buNone/>
            </a:pPr>
            <a:r>
              <a:rPr lang="en-US" altLang="zh-CN" sz="1600" b="1" dirty="0"/>
              <a:t>      360</a:t>
            </a:r>
            <a:r>
              <a:rPr lang="zh-CN" altLang="zh-CN" sz="1600" b="1" dirty="0"/>
              <a:t>淘金选择的创业项目主要集中在</a:t>
            </a:r>
            <a:r>
              <a:rPr lang="en-US" altLang="zh-CN" sz="1600" b="1" dirty="0" err="1"/>
              <a:t>PrA</a:t>
            </a:r>
            <a:r>
              <a:rPr lang="zh-CN" altLang="zh-CN" sz="1600" b="1" dirty="0"/>
              <a:t>轮和</a:t>
            </a:r>
            <a:r>
              <a:rPr lang="en-US" altLang="zh-CN" sz="1600" b="1" dirty="0"/>
              <a:t>A</a:t>
            </a:r>
            <a:r>
              <a:rPr lang="zh-CN" altLang="zh-CN" sz="1600" b="1" dirty="0"/>
              <a:t>轮之间的投资轮次，天使轮和</a:t>
            </a:r>
            <a:r>
              <a:rPr lang="en-US" altLang="zh-CN" sz="1600" b="1" dirty="0"/>
              <a:t>B</a:t>
            </a:r>
            <a:r>
              <a:rPr lang="zh-CN" altLang="zh-CN" sz="1600" b="1" dirty="0"/>
              <a:t>轮的都不做。</a:t>
            </a:r>
            <a:r>
              <a:rPr lang="en-US" altLang="zh-CN" sz="1600" b="1" dirty="0"/>
              <a:t>360</a:t>
            </a:r>
            <a:r>
              <a:rPr lang="zh-CN" altLang="zh-CN" sz="1600" b="1" dirty="0"/>
              <a:t>淘金通过远期定价模式让创业项目先拿到钱，利用这笔钱实现快速扩张和发展，对项目方来说是非常有用的。另外，项目方在间隔期的融资不会影响下一轮融资，所以项目方都是乐意的。</a:t>
            </a:r>
          </a:p>
          <a:p>
            <a:pPr marL="0" indent="0">
              <a:buNone/>
            </a:pPr>
            <a:endParaRPr lang="zh-CN" altLang="en-US" sz="1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6006226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BA282A45-188A-4299-9055-D257FA8BFC27}"/>
              </a:ext>
            </a:extLst>
          </p:cNvPr>
          <p:cNvSpPr>
            <a:spLocks noGrp="1"/>
          </p:cNvSpPr>
          <p:nvPr>
            <p:ph type="title"/>
          </p:nvPr>
        </p:nvSpPr>
        <p:spPr>
          <a:xfrm>
            <a:off x="6412121" y="321734"/>
            <a:ext cx="5136412" cy="1135737"/>
          </a:xfrm>
        </p:spPr>
        <p:txBody>
          <a:bodyPr>
            <a:normAutofit/>
          </a:bodyPr>
          <a:lstStyle/>
          <a:p>
            <a:r>
              <a:rPr lang="zh-CN" altLang="zh-CN" sz="3600" b="1"/>
              <a:t>（四）混合投资模式</a:t>
            </a:r>
            <a:br>
              <a:rPr lang="zh-CN" altLang="zh-CN" sz="3600"/>
            </a:br>
            <a:endParaRPr lang="zh-CN" altLang="en-US" sz="3600"/>
          </a:p>
        </p:txBody>
      </p:sp>
      <p:pic>
        <p:nvPicPr>
          <p:cNvPr id="5" name="Picture 4">
            <a:extLst>
              <a:ext uri="{FF2B5EF4-FFF2-40B4-BE49-F238E27FC236}">
                <a16:creationId xmlns:a16="http://schemas.microsoft.com/office/drawing/2014/main" id="{9A27246B-45D1-485C-AD6D-40CA8CB5547C}"/>
              </a:ext>
            </a:extLst>
          </p:cNvPr>
          <p:cNvPicPr>
            <a:picLocks noChangeAspect="1"/>
          </p:cNvPicPr>
          <p:nvPr/>
        </p:nvPicPr>
        <p:blipFill rotWithShape="1">
          <a:blip r:embed="rId2"/>
          <a:srcRect l="15737" r="28006" b="-1"/>
          <a:stretch/>
        </p:blipFill>
        <p:spPr>
          <a:xfrm>
            <a:off x="-2" y="10"/>
            <a:ext cx="5246559" cy="6857990"/>
          </a:xfrm>
          <a:prstGeom prst="rect">
            <a:avLst/>
          </a:prstGeom>
        </p:spPr>
      </p:pic>
      <p:grpSp>
        <p:nvGrpSpPr>
          <p:cNvPr id="11" name="Group 10">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 y="713128"/>
            <a:ext cx="1068867" cy="2126625"/>
            <a:chOff x="10918968" y="713127"/>
            <a:chExt cx="1273032" cy="2532832"/>
          </a:xfrm>
        </p:grpSpPr>
        <p:sp>
          <p:nvSpPr>
            <p:cNvPr id="12" name="Rectangle 11">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内容占位符 2">
            <a:extLst>
              <a:ext uri="{FF2B5EF4-FFF2-40B4-BE49-F238E27FC236}">
                <a16:creationId xmlns:a16="http://schemas.microsoft.com/office/drawing/2014/main" id="{3202BE9F-612F-4EF5-A01F-585D01271D83}"/>
              </a:ext>
            </a:extLst>
          </p:cNvPr>
          <p:cNvSpPr>
            <a:spLocks noGrp="1"/>
          </p:cNvSpPr>
          <p:nvPr>
            <p:ph idx="1"/>
          </p:nvPr>
        </p:nvSpPr>
        <p:spPr>
          <a:xfrm>
            <a:off x="5549108" y="1590843"/>
            <a:ext cx="6360825" cy="4393982"/>
          </a:xfrm>
        </p:spPr>
        <p:txBody>
          <a:bodyPr>
            <a:normAutofit fontScale="92500"/>
          </a:bodyPr>
          <a:lstStyle/>
          <a:p>
            <a:pPr marL="0" indent="0">
              <a:lnSpc>
                <a:spcPct val="110000"/>
              </a:lnSpc>
              <a:buNone/>
            </a:pPr>
            <a:r>
              <a:rPr lang="en-US" altLang="zh-CN" sz="2400" dirty="0"/>
              <a:t>      </a:t>
            </a:r>
            <a:r>
              <a:rPr lang="zh-CN" altLang="zh-CN" sz="2400" dirty="0">
                <a:latin typeface="华文仿宋" panose="02010600040101010101" pitchFamily="2" charset="-122"/>
                <a:ea typeface="华文仿宋" panose="02010600040101010101" pitchFamily="2" charset="-122"/>
              </a:rPr>
              <a:t>有些股权</a:t>
            </a:r>
            <a:r>
              <a:rPr lang="zh-CN" altLang="en-US" sz="2400" dirty="0">
                <a:latin typeface="华文仿宋" panose="02010600040101010101" pitchFamily="2" charset="-122"/>
                <a:ea typeface="华文仿宋" panose="02010600040101010101" pitchFamily="2" charset="-122"/>
              </a:rPr>
              <a:t>众筹</a:t>
            </a:r>
            <a:r>
              <a:rPr lang="zh-CN" altLang="zh-CN" sz="2400" dirty="0">
                <a:latin typeface="华文仿宋" panose="02010600040101010101" pitchFamily="2" charset="-122"/>
                <a:ea typeface="华文仿宋" panose="02010600040101010101" pitchFamily="2" charset="-122"/>
              </a:rPr>
              <a:t>平台可能同时使用领投与跟投模式、联合投资模式以及远期定价模式中两种及以上的模式，业内人土称之为</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混合投资模式</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a:t>
            </a:r>
          </a:p>
          <a:p>
            <a:pPr marL="0" indent="0">
              <a:lnSpc>
                <a:spcPct val="11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京东东家上线的大多数项目都采用了领投与跟投模式，即由京东东家协助对接或由融资方自行对接一名以上的大额投资人</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机构</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作为领投人，对项目进行专业的考察和筛选，并在投资过程中回答跟投人的疑问，带领跟投人进行投资。京东东家的领投人为专业投资机构或职业投资人，跟投人为经过合格投资人认证的普通投资者。</a:t>
            </a:r>
            <a:br>
              <a:rPr lang="en-US" altLang="zh-CN" sz="2000" dirty="0">
                <a:latin typeface="华文仿宋" panose="02010600040101010101" pitchFamily="2" charset="-122"/>
                <a:ea typeface="华文仿宋" panose="02010600040101010101" pitchFamily="2" charset="-122"/>
              </a:rPr>
            </a:br>
            <a:endParaRPr lang="zh-CN" altLang="en-US" sz="2000" dirty="0">
              <a:latin typeface="华文仿宋" panose="02010600040101010101" pitchFamily="2" charset="-122"/>
              <a:ea typeface="华文仿宋" panose="02010600040101010101" pitchFamily="2" charset="-122"/>
            </a:endParaRPr>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7618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27850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1379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E5996F58-5A01-4406-ACD7-450329AFCFE4}"/>
              </a:ext>
            </a:extLst>
          </p:cNvPr>
          <p:cNvSpPr>
            <a:spLocks noGrp="1"/>
          </p:cNvSpPr>
          <p:nvPr>
            <p:ph type="title"/>
          </p:nvPr>
        </p:nvSpPr>
        <p:spPr>
          <a:xfrm>
            <a:off x="1363280" y="206039"/>
            <a:ext cx="9465131" cy="1184111"/>
          </a:xfrm>
        </p:spPr>
        <p:txBody>
          <a:bodyPr>
            <a:normAutofit/>
          </a:bodyPr>
          <a:lstStyle/>
          <a:p>
            <a:r>
              <a:rPr lang="zh-CN" altLang="en-US" sz="3700" b="1" dirty="0"/>
              <a:t>四</a:t>
            </a:r>
            <a:r>
              <a:rPr lang="zh-CN" altLang="zh-CN" sz="3700" b="1" dirty="0"/>
              <a:t>、股权众筹与私募股权投资的异同</a:t>
            </a:r>
            <a:br>
              <a:rPr lang="zh-CN" altLang="zh-CN" sz="3700" dirty="0"/>
            </a:br>
            <a:endParaRPr lang="zh-CN" altLang="en-US" sz="3700" dirty="0"/>
          </a:p>
        </p:txBody>
      </p:sp>
      <p:sp>
        <p:nvSpPr>
          <p:cNvPr id="3" name="内容占位符 2">
            <a:extLst>
              <a:ext uri="{FF2B5EF4-FFF2-40B4-BE49-F238E27FC236}">
                <a16:creationId xmlns:a16="http://schemas.microsoft.com/office/drawing/2014/main" id="{783421ED-D6B6-4B79-AC7A-4A4C60044B98}"/>
              </a:ext>
            </a:extLst>
          </p:cNvPr>
          <p:cNvSpPr>
            <a:spLocks noGrp="1"/>
          </p:cNvSpPr>
          <p:nvPr>
            <p:ph idx="1"/>
          </p:nvPr>
        </p:nvSpPr>
        <p:spPr>
          <a:xfrm>
            <a:off x="1524000" y="1184223"/>
            <a:ext cx="9465564" cy="4615845"/>
          </a:xfrm>
        </p:spPr>
        <p:txBody>
          <a:bodyPr>
            <a:normAutofit fontScale="92500" lnSpcReduction="20000"/>
          </a:bodyPr>
          <a:lstStyle/>
          <a:p>
            <a:pPr marL="0" indent="0">
              <a:lnSpc>
                <a:spcPct val="150000"/>
              </a:lnSpc>
              <a:buNone/>
            </a:pPr>
            <a:r>
              <a:rPr lang="en-US" altLang="zh-CN" sz="2000" dirty="0">
                <a:latin typeface="华文仿宋" panose="02010600040101010101" pitchFamily="2" charset="-122"/>
                <a:ea typeface="华文仿宋" panose="02010600040101010101" pitchFamily="2" charset="-122"/>
              </a:rPr>
              <a:t>      </a:t>
            </a:r>
            <a:r>
              <a:rPr lang="zh-CN" altLang="zh-CN" sz="2000" dirty="0">
                <a:latin typeface="华文仿宋" panose="02010600040101010101" pitchFamily="2" charset="-122"/>
                <a:ea typeface="华文仿宋" panose="02010600040101010101" pitchFamily="2" charset="-122"/>
              </a:rPr>
              <a:t>股权众筹与私募股权投资有一定的相似处，同样在在很多差异，其最大的区别在于股权众筹是依托于互联网来实现融资的，因而也被称为</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私募股权互联网化</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。私人股权投资</a:t>
            </a:r>
            <a:r>
              <a:rPr lang="en-US" altLang="zh-CN" sz="2000" dirty="0">
                <a:latin typeface="华文仿宋" panose="02010600040101010101" pitchFamily="2" charset="-122"/>
                <a:ea typeface="华文仿宋" panose="02010600040101010101" pitchFamily="2" charset="-122"/>
              </a:rPr>
              <a:t>(</a:t>
            </a:r>
            <a:r>
              <a:rPr lang="zh-CN" altLang="zh-CN" sz="2000" dirty="0">
                <a:latin typeface="华文仿宋" panose="02010600040101010101" pitchFamily="2" charset="-122"/>
                <a:ea typeface="华文仿宋" panose="02010600040101010101" pitchFamily="2" charset="-122"/>
              </a:rPr>
              <a:t>又称为私募股权投资或私募基金，</a:t>
            </a:r>
            <a:r>
              <a:rPr lang="en-US" altLang="zh-CN" sz="2000" dirty="0">
                <a:latin typeface="华文仿宋" panose="02010600040101010101" pitchFamily="2" charset="-122"/>
                <a:ea typeface="华文仿宋" panose="02010600040101010101" pitchFamily="2" charset="-122"/>
              </a:rPr>
              <a:t>Private Fund)</a:t>
            </a:r>
            <a:r>
              <a:rPr lang="zh-CN" altLang="zh-CN" sz="2000" dirty="0">
                <a:latin typeface="华文仿宋" panose="02010600040101010101" pitchFamily="2" charset="-122"/>
                <a:ea typeface="华文仿宋" panose="02010600040101010101" pitchFamily="2" charset="-122"/>
              </a:rPr>
              <a:t>指对任何一种不能在股票市场自由交易的股权资产的投资被动的机构投资者可能会投资私人股权投资基金，然后交由私人股权投资公司管理并投向目标公司。</a:t>
            </a:r>
            <a:endParaRPr lang="en-US" altLang="zh-CN" sz="2000" dirty="0">
              <a:latin typeface="华文仿宋" panose="02010600040101010101" pitchFamily="2" charset="-122"/>
              <a:ea typeface="华文仿宋" panose="02010600040101010101" pitchFamily="2" charset="-122"/>
            </a:endParaRPr>
          </a:p>
          <a:p>
            <a:pPr marL="0" indent="0">
              <a:lnSpc>
                <a:spcPct val="150000"/>
              </a:lnSpc>
              <a:buNone/>
            </a:pPr>
            <a:endParaRPr lang="en-US" altLang="zh-CN" sz="2000" dirty="0">
              <a:latin typeface="华文仿宋" panose="02010600040101010101" pitchFamily="2" charset="-122"/>
              <a:ea typeface="华文仿宋" panose="02010600040101010101" pitchFamily="2" charset="-122"/>
            </a:endParaRPr>
          </a:p>
          <a:p>
            <a:pPr marL="0" indent="0">
              <a:lnSpc>
                <a:spcPct val="150000"/>
              </a:lnSpc>
              <a:buNone/>
            </a:pPr>
            <a:r>
              <a:rPr lang="en-US" altLang="zh-CN" sz="2000" dirty="0"/>
              <a:t>      </a:t>
            </a:r>
            <a:r>
              <a:rPr lang="zh-CN" altLang="zh-CN" sz="2000" dirty="0"/>
              <a:t>股权众筹的发展冲击了传统的</a:t>
            </a:r>
            <a:r>
              <a:rPr lang="en-US" altLang="zh-CN" sz="2000" dirty="0"/>
              <a:t>“</a:t>
            </a:r>
            <a:r>
              <a:rPr lang="zh-CN" altLang="zh-CN" sz="2000" dirty="0"/>
              <a:t>公募</a:t>
            </a:r>
            <a:r>
              <a:rPr lang="en-US" altLang="zh-CN" sz="2000" dirty="0"/>
              <a:t>”</a:t>
            </a:r>
            <a:r>
              <a:rPr lang="zh-CN" altLang="zh-CN" sz="2000" dirty="0"/>
              <a:t>与</a:t>
            </a:r>
            <a:r>
              <a:rPr lang="en-US" altLang="zh-CN" sz="2000" dirty="0"/>
              <a:t>“</a:t>
            </a:r>
            <a:r>
              <a:rPr lang="zh-CN" altLang="zh-CN" sz="2000" dirty="0"/>
              <a:t>私募”界限的划分。传统线下的筹资活动因此转换成了线上，单纯的线下私募也转变成了</a:t>
            </a:r>
            <a:r>
              <a:rPr lang="en-US" altLang="zh-CN" sz="2000" dirty="0"/>
              <a:t>“</a:t>
            </a:r>
            <a:r>
              <a:rPr lang="zh-CN" altLang="zh-CN" sz="2000" dirty="0"/>
              <a:t>网络私募</a:t>
            </a:r>
            <a:r>
              <a:rPr lang="en-US" altLang="zh-CN" sz="2000" dirty="0"/>
              <a:t>”</a:t>
            </a:r>
            <a:r>
              <a:rPr lang="zh-CN" altLang="zh-CN" sz="2000" dirty="0"/>
              <a:t>，因此涉足传统的</a:t>
            </a:r>
            <a:r>
              <a:rPr lang="en-US" altLang="zh-CN" sz="2000" dirty="0"/>
              <a:t>“</a:t>
            </a:r>
            <a:r>
              <a:rPr lang="zh-CN" altLang="zh-CN" sz="2000" dirty="0"/>
              <a:t>公募</a:t>
            </a:r>
            <a:r>
              <a:rPr lang="en-US" altLang="zh-CN" sz="2000" dirty="0"/>
              <a:t>”</a:t>
            </a:r>
            <a:r>
              <a:rPr lang="zh-CN" altLang="zh-CN" sz="2000" dirty="0"/>
              <a:t>领域。在互联网金发展的大背景下，</a:t>
            </a:r>
            <a:r>
              <a:rPr lang="en-US" altLang="zh-CN" sz="2000" dirty="0"/>
              <a:t>“</a:t>
            </a:r>
            <a:r>
              <a:rPr lang="zh-CN" altLang="zh-CN" sz="2000" dirty="0"/>
              <a:t>公募</a:t>
            </a:r>
            <a:r>
              <a:rPr lang="en-US" altLang="zh-CN" sz="2000" dirty="0"/>
              <a:t>”</a:t>
            </a:r>
            <a:r>
              <a:rPr lang="zh-CN" altLang="zh-CN" sz="2000" dirty="0"/>
              <a:t>与</a:t>
            </a:r>
            <a:r>
              <a:rPr lang="en-US" altLang="zh-CN" sz="2000" dirty="0"/>
              <a:t>“</a:t>
            </a:r>
            <a:r>
              <a:rPr lang="zh-CN" altLang="zh-CN" sz="2000" dirty="0"/>
              <a:t>私募</a:t>
            </a:r>
            <a:r>
              <a:rPr lang="en-US" altLang="zh-CN" sz="2000" dirty="0"/>
              <a:t>”</a:t>
            </a:r>
            <a:r>
              <a:rPr lang="zh-CN" altLang="zh-CN" sz="2000" dirty="0"/>
              <a:t>的界限逐渐模糊化，开始变得非常不清晰，这样也使得“股权众筹”的发展不时地触法律红线。</a:t>
            </a:r>
            <a:br>
              <a:rPr lang="en-US" altLang="zh-CN" sz="2000" dirty="0"/>
            </a:br>
            <a:endParaRPr lang="zh-CN" altLang="en-US" sz="2000" dirty="0"/>
          </a:p>
        </p:txBody>
      </p:sp>
    </p:spTree>
    <p:extLst>
      <p:ext uri="{BB962C8B-B14F-4D97-AF65-F5344CB8AC3E}">
        <p14:creationId xmlns:p14="http://schemas.microsoft.com/office/powerpoint/2010/main" val="3655170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B3859B8C-B43D-4BF6-B85A-9B738A8FA1B4}"/>
              </a:ext>
            </a:extLst>
          </p:cNvPr>
          <p:cNvSpPr>
            <a:spLocks noGrp="1"/>
          </p:cNvSpPr>
          <p:nvPr>
            <p:ph type="title"/>
          </p:nvPr>
        </p:nvSpPr>
        <p:spPr>
          <a:xfrm>
            <a:off x="1524000" y="461208"/>
            <a:ext cx="9465131" cy="1184111"/>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4143E8EA-CD70-4E59-A07A-DDA78275ABC2}"/>
              </a:ext>
            </a:extLst>
          </p:cNvPr>
          <p:cNvSpPr>
            <a:spLocks noGrp="1"/>
          </p:cNvSpPr>
          <p:nvPr>
            <p:ph idx="1"/>
          </p:nvPr>
        </p:nvSpPr>
        <p:spPr>
          <a:xfrm>
            <a:off x="1524000" y="1798821"/>
            <a:ext cx="9465564" cy="4001248"/>
          </a:xfrm>
        </p:spPr>
        <p:txBody>
          <a:bodyPr>
            <a:normAutofit/>
          </a:bodyPr>
          <a:lstStyle/>
          <a:p>
            <a:pPr marL="0" indent="0">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第一，募集方式不同。“股权众筹”的开放性更强，本身就具有公开的属性，是从大量人群中征集人力、物力、资金等，体现出更多的</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公募</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特征。众筹征集的是资金，实质是面向资金的</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众包</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。我国关于股权众筹的性质还末明确，无论是股权众筹还是私募基金，募集方式上都是面向特定对象非公开发行，即两者都属于</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私募</a:t>
            </a:r>
            <a:r>
              <a:rPr lang="en-US" altLang="zh-CN" sz="2400" dirty="0">
                <a:latin typeface="华文仿宋" panose="02010600040101010101" pitchFamily="2" charset="-122"/>
                <a:ea typeface="华文仿宋" panose="02010600040101010101" pitchFamily="2" charset="-122"/>
              </a:rPr>
              <a:t>”</a:t>
            </a:r>
            <a:r>
              <a:rPr lang="zh-CN" altLang="zh-CN" sz="2400" dirty="0">
                <a:latin typeface="华文仿宋" panose="02010600040101010101" pitchFamily="2" charset="-122"/>
                <a:ea typeface="华文仿宋" panose="02010600040101010101" pitchFamily="2" charset="-122"/>
              </a:rPr>
              <a:t>性质。</a:t>
            </a:r>
            <a:br>
              <a:rPr lang="en-US" altLang="zh-CN" sz="2400" dirty="0">
                <a:latin typeface="华文仿宋" panose="02010600040101010101" pitchFamily="2" charset="-122"/>
                <a:ea typeface="华文仿宋" panose="02010600040101010101" pitchFamily="2" charset="-122"/>
              </a:rPr>
            </a:b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436573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D00366C5-45C7-415C-B8D7-DC9D58548CA4}"/>
              </a:ext>
            </a:extLst>
          </p:cNvPr>
          <p:cNvSpPr>
            <a:spLocks noGrp="1"/>
          </p:cNvSpPr>
          <p:nvPr>
            <p:ph type="title"/>
          </p:nvPr>
        </p:nvSpPr>
        <p:spPr>
          <a:xfrm>
            <a:off x="1523984" y="1054121"/>
            <a:ext cx="9465131" cy="1184111"/>
          </a:xfrm>
        </p:spPr>
        <p:txBody>
          <a:bodyPr>
            <a:normAutofit/>
          </a:bodyPr>
          <a:lstStyle/>
          <a:p>
            <a:endParaRPr lang="zh-CN" altLang="en-US"/>
          </a:p>
        </p:txBody>
      </p:sp>
      <p:sp>
        <p:nvSpPr>
          <p:cNvPr id="3" name="内容占位符 2">
            <a:extLst>
              <a:ext uri="{FF2B5EF4-FFF2-40B4-BE49-F238E27FC236}">
                <a16:creationId xmlns:a16="http://schemas.microsoft.com/office/drawing/2014/main" id="{EAD74A4A-4376-447F-8F26-2657F6245212}"/>
              </a:ext>
            </a:extLst>
          </p:cNvPr>
          <p:cNvSpPr>
            <a:spLocks noGrp="1"/>
          </p:cNvSpPr>
          <p:nvPr>
            <p:ph idx="1"/>
          </p:nvPr>
        </p:nvSpPr>
        <p:spPr>
          <a:xfrm>
            <a:off x="1524000" y="2399099"/>
            <a:ext cx="9465564" cy="3400969"/>
          </a:xfrm>
        </p:spPr>
        <p:txBody>
          <a:bodyPr>
            <a:normAutofit/>
          </a:bodyPr>
          <a:lstStyle/>
          <a:p>
            <a:pPr marL="0" indent="0">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第二，组织模式不同。股权众筹的组织模式主要有公司制和合伙制两种，公司制的股权众筹即投资者作为新股东加入融资公司，其存在极大的不确定性，易引发经营风险。合伙制的股权众筹即投资者全部加入一个合伙企业，一般是有限合伙企业，由该合伙企业与融资方合作，此种形式较公司制在税收及组织程序上更具优势。目前，我国以合伙制股权众筹模式为主流模式。</a:t>
            </a:r>
            <a:br>
              <a:rPr lang="en-US" altLang="zh-CN" sz="2400">
                <a:latin typeface="华文仿宋" panose="02010600040101010101" pitchFamily="2" charset="-122"/>
                <a:ea typeface="华文仿宋" panose="02010600040101010101" pitchFamily="2" charset="-122"/>
              </a:rPr>
            </a:b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私募基金组织形式更为丰富，除了公司制、合伙制、契约制</a:t>
            </a:r>
            <a:r>
              <a:rPr lang="en-US" altLang="zh-CN" sz="2400">
                <a:latin typeface="华文仿宋" panose="02010600040101010101" pitchFamily="2" charset="-122"/>
                <a:ea typeface="华文仿宋" panose="02010600040101010101" pitchFamily="2" charset="-122"/>
              </a:rPr>
              <a:t>(</a:t>
            </a:r>
            <a:r>
              <a:rPr lang="zh-CN" altLang="zh-CN" sz="2400">
                <a:latin typeface="华文仿宋" panose="02010600040101010101" pitchFamily="2" charset="-122"/>
                <a:ea typeface="华文仿宋" panose="02010600040101010101" pitchFamily="2" charset="-122"/>
              </a:rPr>
              <a:t>以信托制为主</a:t>
            </a:r>
            <a:r>
              <a:rPr lang="en-US" altLang="zh-CN" sz="2400">
                <a:latin typeface="华文仿宋" panose="02010600040101010101" pitchFamily="2" charset="-122"/>
                <a:ea typeface="华文仿宋" panose="02010600040101010101" pitchFamily="2" charset="-122"/>
              </a:rPr>
              <a:t>)</a:t>
            </a:r>
            <a:r>
              <a:rPr lang="zh-CN" altLang="zh-CN" sz="2400">
                <a:latin typeface="华文仿宋" panose="02010600040101010101" pitchFamily="2" charset="-122"/>
                <a:ea typeface="华文仿宋" panose="02010600040101010101" pitchFamily="2" charset="-122"/>
              </a:rPr>
              <a:t>为基本的组织形式外，还出现了以</a:t>
            </a:r>
            <a:r>
              <a:rPr lang="en-US" altLang="zh-CN" sz="2400">
                <a:latin typeface="华文仿宋" panose="02010600040101010101" pitchFamily="2" charset="-122"/>
                <a:ea typeface="华文仿宋" panose="02010600040101010101" pitchFamily="2" charset="-122"/>
              </a:rPr>
              <a:t>“</a:t>
            </a:r>
            <a:r>
              <a:rPr lang="zh-CN" altLang="zh-CN" sz="2400">
                <a:latin typeface="华文仿宋" panose="02010600040101010101" pitchFamily="2" charset="-122"/>
                <a:ea typeface="华文仿宋" panose="02010600040101010101" pitchFamily="2" charset="-122"/>
              </a:rPr>
              <a:t>信托</a:t>
            </a:r>
            <a:r>
              <a:rPr lang="en-US" altLang="zh-CN" sz="2400">
                <a:latin typeface="华文仿宋" panose="02010600040101010101" pitchFamily="2" charset="-122"/>
                <a:ea typeface="华文仿宋" panose="02010600040101010101" pitchFamily="2" charset="-122"/>
              </a:rPr>
              <a:t>+</a:t>
            </a:r>
            <a:r>
              <a:rPr lang="zh-CN" altLang="zh-CN" sz="2400">
                <a:latin typeface="华文仿宋" panose="02010600040101010101" pitchFamily="2" charset="-122"/>
                <a:ea typeface="华文仿宋" panose="02010600040101010101" pitchFamily="2" charset="-122"/>
              </a:rPr>
              <a:t>有限合伙为代表的混合制私募基金组织形式。</a:t>
            </a:r>
            <a:endParaRPr lang="zh-CN" altLang="en-US" sz="240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018673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E1BDDA54-2A0D-47DD-AB59-AA958F4CD7D9}"/>
              </a:ext>
            </a:extLst>
          </p:cNvPr>
          <p:cNvSpPr>
            <a:spLocks noGrp="1"/>
          </p:cNvSpPr>
          <p:nvPr>
            <p:ph type="title"/>
          </p:nvPr>
        </p:nvSpPr>
        <p:spPr>
          <a:xfrm>
            <a:off x="1523984" y="1054122"/>
            <a:ext cx="9465131" cy="669748"/>
          </a:xfrm>
        </p:spPr>
        <p:txBody>
          <a:bodyPr>
            <a:normAutofit fontScale="90000"/>
          </a:bodyPr>
          <a:lstStyle/>
          <a:p>
            <a:endParaRPr lang="zh-CN" altLang="en-US" dirty="0"/>
          </a:p>
        </p:txBody>
      </p:sp>
      <p:sp>
        <p:nvSpPr>
          <p:cNvPr id="3" name="内容占位符 2">
            <a:extLst>
              <a:ext uri="{FF2B5EF4-FFF2-40B4-BE49-F238E27FC236}">
                <a16:creationId xmlns:a16="http://schemas.microsoft.com/office/drawing/2014/main" id="{233B87ED-21F9-4D54-BBC5-2E8708E31034}"/>
              </a:ext>
            </a:extLst>
          </p:cNvPr>
          <p:cNvSpPr>
            <a:spLocks noGrp="1"/>
          </p:cNvSpPr>
          <p:nvPr>
            <p:ph idx="1"/>
          </p:nvPr>
        </p:nvSpPr>
        <p:spPr>
          <a:xfrm>
            <a:off x="1524000" y="1886453"/>
            <a:ext cx="9465564" cy="3913616"/>
          </a:xfrm>
        </p:spPr>
        <p:txBody>
          <a:bodyPr>
            <a:normAutofit/>
          </a:bodyPr>
          <a:lstStyle/>
          <a:p>
            <a:pPr marL="0" indent="0">
              <a:lnSpc>
                <a:spcPct val="100000"/>
              </a:lnSpc>
              <a:buNone/>
            </a:pPr>
            <a:r>
              <a:rPr lang="en-US" altLang="zh-CN" sz="2200" dirty="0">
                <a:ea typeface="华文仿宋" panose="02010600040101010101" pitchFamily="2" charset="-122"/>
              </a:rPr>
              <a:t>      </a:t>
            </a:r>
            <a:r>
              <a:rPr lang="zh-CN" altLang="zh-CN" sz="2200" dirty="0">
                <a:ea typeface="华文仿宋" panose="02010600040101010101" pitchFamily="2" charset="-122"/>
              </a:rPr>
              <a:t>第三，两者的门槛不同。股权众筹要求投资人具有风险承意识，要求是合格投资人作为股东参与到项目中来。股权众筹需求的不仅仅是资金，还有人脉和资源，大家一起盘活一个市场甚至一个行业。这就要求投资人要有股东思维，要明确责任和权利，收益共享风险共担，而非投资完成之后坐等收益。目前，从实践中看，各个股权众筹平台出于保护投资者的目的，均要求投资者实名认证并对投资者设立一定门槛。</a:t>
            </a:r>
            <a:endParaRPr lang="en-US" altLang="zh-CN" sz="2200" dirty="0">
              <a:ea typeface="华文仿宋" panose="02010600040101010101" pitchFamily="2" charset="-122"/>
            </a:endParaRPr>
          </a:p>
          <a:p>
            <a:pPr marL="0" indent="0">
              <a:lnSpc>
                <a:spcPct val="100000"/>
              </a:lnSpc>
              <a:buNone/>
            </a:pPr>
            <a:r>
              <a:rPr lang="en-US" altLang="zh-CN" sz="2200" dirty="0"/>
              <a:t>      </a:t>
            </a:r>
            <a:r>
              <a:rPr lang="zh-CN" altLang="zh-CN" sz="2200" dirty="0"/>
              <a:t>例如，京东股权众筹平台要求自然人投资者符合下列条件之一</a:t>
            </a:r>
            <a:r>
              <a:rPr lang="en-US" altLang="zh-CN" sz="2200" dirty="0"/>
              <a:t>:(1)</a:t>
            </a:r>
            <a:r>
              <a:rPr lang="zh-CN" altLang="zh-CN" sz="2200" dirty="0"/>
              <a:t>金融资产超过</a:t>
            </a:r>
            <a:r>
              <a:rPr lang="en-US" altLang="zh-CN" sz="2200" dirty="0"/>
              <a:t>100</a:t>
            </a:r>
            <a:r>
              <a:rPr lang="zh-CN" altLang="zh-CN" sz="2200" dirty="0"/>
              <a:t>万元</a:t>
            </a:r>
            <a:r>
              <a:rPr lang="en-US" altLang="zh-CN" sz="2200" dirty="0"/>
              <a:t>;(2)</a:t>
            </a:r>
            <a:r>
              <a:rPr lang="zh-CN" altLang="zh-CN" sz="2200" dirty="0"/>
              <a:t>年收入超过</a:t>
            </a:r>
            <a:r>
              <a:rPr lang="en-US" altLang="zh-CN" sz="2200" dirty="0"/>
              <a:t>30</a:t>
            </a:r>
            <a:r>
              <a:rPr lang="zh-CN" altLang="zh-CN" sz="2200" dirty="0"/>
              <a:t>万元</a:t>
            </a:r>
            <a:r>
              <a:rPr lang="en-US" altLang="zh-CN" sz="2200" dirty="0"/>
              <a:t>;(3)</a:t>
            </a:r>
            <a:r>
              <a:rPr lang="zh-CN" altLang="zh-CN" sz="2200" dirty="0"/>
              <a:t>专业风险投资人。同时要求投资人上传名片。</a:t>
            </a:r>
          </a:p>
          <a:p>
            <a:pPr marL="0" indent="0">
              <a:buNone/>
            </a:pPr>
            <a:endParaRPr lang="en-US" altLang="zh-CN" sz="2200" dirty="0">
              <a:ea typeface="华文仿宋" panose="02010600040101010101" pitchFamily="2" charset="-122"/>
            </a:endParaRPr>
          </a:p>
          <a:p>
            <a:pPr marL="0" indent="0">
              <a:buNone/>
            </a:pPr>
            <a:endParaRPr lang="zh-CN" altLang="zh-CN" sz="2200" dirty="0">
              <a:ea typeface="华文仿宋" panose="02010600040101010101" pitchFamily="2" charset="-122"/>
            </a:endParaRPr>
          </a:p>
          <a:p>
            <a:pPr marL="0" indent="0">
              <a:buNone/>
            </a:pPr>
            <a:endParaRPr lang="zh-CN" altLang="en-US" sz="2200" dirty="0"/>
          </a:p>
        </p:txBody>
      </p:sp>
    </p:spTree>
    <p:extLst>
      <p:ext uri="{BB962C8B-B14F-4D97-AF65-F5344CB8AC3E}">
        <p14:creationId xmlns:p14="http://schemas.microsoft.com/office/powerpoint/2010/main" val="482044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A5AB84FC-A352-4325-B2CC-D3776A7039F6}"/>
              </a:ext>
            </a:extLst>
          </p:cNvPr>
          <p:cNvSpPr>
            <a:spLocks noGrp="1"/>
          </p:cNvSpPr>
          <p:nvPr>
            <p:ph type="title"/>
          </p:nvPr>
        </p:nvSpPr>
        <p:spPr>
          <a:xfrm>
            <a:off x="1524417" y="328259"/>
            <a:ext cx="9465131" cy="1184111"/>
          </a:xfrm>
        </p:spPr>
        <p:txBody>
          <a:bodyPr>
            <a:normAutofit/>
          </a:bodyPr>
          <a:lstStyle/>
          <a:p>
            <a:endParaRPr lang="zh-CN" altLang="en-US" dirty="0"/>
          </a:p>
        </p:txBody>
      </p:sp>
      <p:sp>
        <p:nvSpPr>
          <p:cNvPr id="3" name="内容占位符 2">
            <a:extLst>
              <a:ext uri="{FF2B5EF4-FFF2-40B4-BE49-F238E27FC236}">
                <a16:creationId xmlns:a16="http://schemas.microsoft.com/office/drawing/2014/main" id="{4A0E7208-9379-4241-BD80-D31B5ED3D914}"/>
              </a:ext>
            </a:extLst>
          </p:cNvPr>
          <p:cNvSpPr>
            <a:spLocks noGrp="1"/>
          </p:cNvSpPr>
          <p:nvPr>
            <p:ph idx="1"/>
          </p:nvPr>
        </p:nvSpPr>
        <p:spPr>
          <a:xfrm>
            <a:off x="1523984" y="1840629"/>
            <a:ext cx="9465564" cy="3960563"/>
          </a:xfrm>
        </p:spPr>
        <p:txBody>
          <a:bodyPr>
            <a:normAutofit/>
          </a:bodyPr>
          <a:lstStyle/>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第四，投资目的不同。股权众筹与私募基金都有获取收益的目的，私募基金目的较为单一，仅为了获取收益，而股权众筹的投资目的更加多样、更加丰富，部分股权众筹投资本身就兼有资助和投资双重性质。另外，会籍式股权众筹的投资目的并不在于投资项目本身而在于获取更大的社会资源。</a:t>
            </a:r>
            <a:endParaRPr lang="en-US" altLang="zh-CN" sz="2200" dirty="0">
              <a:latin typeface="华文仿宋" panose="02010600040101010101" pitchFamily="2" charset="-122"/>
              <a:ea typeface="华文仿宋" panose="02010600040101010101" pitchFamily="2" charset="-122"/>
            </a:endParaRPr>
          </a:p>
          <a:p>
            <a:pPr marL="0" indent="0">
              <a:lnSpc>
                <a:spcPct val="100000"/>
              </a:lnSpc>
              <a:buNone/>
            </a:pPr>
            <a:r>
              <a:rPr lang="en-US" altLang="zh-CN" sz="2200" dirty="0">
                <a:latin typeface="华文仿宋" panose="02010600040101010101" pitchFamily="2" charset="-122"/>
                <a:ea typeface="华文仿宋" panose="02010600040101010101" pitchFamily="2" charset="-122"/>
              </a:rPr>
              <a:t>      </a:t>
            </a:r>
            <a:r>
              <a:rPr lang="zh-CN" altLang="zh-CN" sz="2200" dirty="0">
                <a:latin typeface="华文仿宋" panose="02010600040101010101" pitchFamily="2" charset="-122"/>
                <a:ea typeface="华文仿宋" panose="02010600040101010101" pitchFamily="2" charset="-122"/>
              </a:rPr>
              <a:t>第五，投资阶段不同。选择股权众筹的企业往往处于种子期或初创期，体量较小，融资额度普遍偏低，主要针对</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草根</a:t>
            </a:r>
            <a:r>
              <a:rPr lang="en-US" altLang="zh-CN" sz="2200" dirty="0">
                <a:latin typeface="华文仿宋" panose="02010600040101010101" pitchFamily="2" charset="-122"/>
                <a:ea typeface="华文仿宋" panose="02010600040101010101" pitchFamily="2" charset="-122"/>
              </a:rPr>
              <a:t>”</a:t>
            </a:r>
            <a:r>
              <a:rPr lang="zh-CN" altLang="zh-CN" sz="2200" dirty="0">
                <a:latin typeface="华文仿宋" panose="02010600040101010101" pitchFamily="2" charset="-122"/>
                <a:ea typeface="华文仿宋" panose="02010600040101010101" pitchFamily="2" charset="-122"/>
              </a:rPr>
              <a:t>投资者。有些国家甚至对股权众筹的融资上限进行了规定。私募基金的融资方往往已经形成一定规模，体量较大，广义的私募股权投资贯穿</a:t>
            </a:r>
            <a:r>
              <a:rPr lang="en-US" altLang="zh-CN" sz="2200" dirty="0">
                <a:latin typeface="华文仿宋" panose="02010600040101010101" pitchFamily="2" charset="-122"/>
                <a:ea typeface="华文仿宋" panose="02010600040101010101" pitchFamily="2" charset="-122"/>
              </a:rPr>
              <a:t>Pre-IPO</a:t>
            </a:r>
            <a:r>
              <a:rPr lang="zh-CN" altLang="zh-CN" sz="2200" dirty="0">
                <a:latin typeface="华文仿宋" panose="02010600040101010101" pitchFamily="2" charset="-122"/>
                <a:ea typeface="华文仿宋" panose="02010600040101010101" pitchFamily="2" charset="-122"/>
              </a:rPr>
              <a:t>期及之前各个时期。</a:t>
            </a:r>
          </a:p>
          <a:p>
            <a:pPr marL="0" indent="0">
              <a:lnSpc>
                <a:spcPct val="100000"/>
              </a:lnSpc>
              <a:buNone/>
            </a:pPr>
            <a:endParaRPr lang="en-US" altLang="zh-CN" sz="2200" dirty="0">
              <a:latin typeface="华文仿宋" panose="02010600040101010101" pitchFamily="2" charset="-122"/>
              <a:ea typeface="华文仿宋" panose="02010600040101010101" pitchFamily="2" charset="-122"/>
            </a:endParaRPr>
          </a:p>
          <a:p>
            <a:pPr marL="0" indent="0">
              <a:buNone/>
            </a:pPr>
            <a:endParaRPr lang="zh-CN" altLang="zh-CN" sz="2200" dirty="0">
              <a:latin typeface="华文仿宋" panose="02010600040101010101" pitchFamily="2" charset="-122"/>
              <a:ea typeface="华文仿宋" panose="02010600040101010101" pitchFamily="2" charset="-122"/>
            </a:endParaRPr>
          </a:p>
          <a:p>
            <a:pPr marL="0" indent="0">
              <a:buNone/>
            </a:pPr>
            <a:endParaRPr lang="zh-CN" altLang="en-US" sz="2200" dirty="0"/>
          </a:p>
        </p:txBody>
      </p:sp>
    </p:spTree>
    <p:extLst>
      <p:ext uri="{BB962C8B-B14F-4D97-AF65-F5344CB8AC3E}">
        <p14:creationId xmlns:p14="http://schemas.microsoft.com/office/powerpoint/2010/main" val="2800155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8604159E-80BB-46AE-B500-F9B9CA1E53CB}"/>
              </a:ext>
            </a:extLst>
          </p:cNvPr>
          <p:cNvSpPr>
            <a:spLocks noGrp="1"/>
          </p:cNvSpPr>
          <p:nvPr>
            <p:ph type="title"/>
          </p:nvPr>
        </p:nvSpPr>
        <p:spPr>
          <a:xfrm>
            <a:off x="1524000" y="299484"/>
            <a:ext cx="9465131" cy="1184111"/>
          </a:xfrm>
        </p:spPr>
        <p:txBody>
          <a:bodyPr>
            <a:normAutofit/>
          </a:bodyPr>
          <a:lstStyle/>
          <a:p>
            <a:endParaRPr lang="zh-CN" altLang="en-US"/>
          </a:p>
        </p:txBody>
      </p:sp>
      <p:sp>
        <p:nvSpPr>
          <p:cNvPr id="3" name="内容占位符 2">
            <a:extLst>
              <a:ext uri="{FF2B5EF4-FFF2-40B4-BE49-F238E27FC236}">
                <a16:creationId xmlns:a16="http://schemas.microsoft.com/office/drawing/2014/main" id="{70AA7941-4575-4D67-808B-05A0F02E1951}"/>
              </a:ext>
            </a:extLst>
          </p:cNvPr>
          <p:cNvSpPr>
            <a:spLocks noGrp="1"/>
          </p:cNvSpPr>
          <p:nvPr>
            <p:ph idx="1"/>
          </p:nvPr>
        </p:nvSpPr>
        <p:spPr>
          <a:xfrm>
            <a:off x="1524000" y="1783079"/>
            <a:ext cx="9465564" cy="4016989"/>
          </a:xfrm>
        </p:spPr>
        <p:txBody>
          <a:bodyPr>
            <a:normAutofit/>
          </a:bodyPr>
          <a:lstStyle/>
          <a:p>
            <a:pPr marL="0" indent="0">
              <a:lnSpc>
                <a:spcPct val="100000"/>
              </a:lnSpc>
              <a:buNone/>
            </a:pPr>
            <a:r>
              <a:rPr lang="en-US" altLang="zh-CN" sz="2400" dirty="0">
                <a:latin typeface="华文仿宋" panose="02010600040101010101" pitchFamily="2" charset="-122"/>
                <a:ea typeface="华文仿宋" panose="02010600040101010101" pitchFamily="2" charset="-122"/>
              </a:rPr>
              <a:t>      </a:t>
            </a:r>
            <a:r>
              <a:rPr lang="zh-CN" altLang="zh-CN" sz="2400" dirty="0">
                <a:latin typeface="华文仿宋" panose="02010600040101010101" pitchFamily="2" charset="-122"/>
                <a:ea typeface="华文仿宋" panose="02010600040101010101" pitchFamily="2" charset="-122"/>
              </a:rPr>
              <a:t>第六，投资风险不同。由于众筹平台小微</a:t>
            </a:r>
            <a:r>
              <a:rPr lang="zh-CN" altLang="en-US" sz="2400" dirty="0">
                <a:latin typeface="华文仿宋" panose="02010600040101010101" pitchFamily="2" charset="-122"/>
                <a:ea typeface="华文仿宋" panose="02010600040101010101" pitchFamily="2" charset="-122"/>
              </a:rPr>
              <a:t>企业</a:t>
            </a:r>
            <a:r>
              <a:rPr lang="zh-CN" altLang="zh-CN" sz="2400" dirty="0">
                <a:latin typeface="华文仿宋" panose="02010600040101010101" pitchFamily="2" charset="-122"/>
                <a:ea typeface="华文仿宋" panose="02010600040101010101" pitchFamily="2" charset="-122"/>
              </a:rPr>
              <a:t>密集，投资者专业水平及投资经验均不足，难以专业化，融资方信息透明度低等原因，股权众筹存在的不确定性与风险较高。同时，部分股权众筹兼具资助性质，使得风险更加复杂化。私募基金运作方式较为成熟，为单纯性的投资，且私募基金往往投资额度较大，专业化较高，投资方可以对融资方进行完善的尽职调查，所以相较股权众筹来说，私募基金投资过程透明度高，风险较低。</a:t>
            </a:r>
          </a:p>
          <a:p>
            <a:pPr marL="0" indent="0">
              <a:buNone/>
            </a:pPr>
            <a:endParaRPr lang="zh-CN" altLang="en-US" sz="240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588929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3A2B67-D833-4D7F-AA06-59BEC226A4D8}"/>
              </a:ext>
            </a:extLst>
          </p:cNvPr>
          <p:cNvSpPr>
            <a:spLocks noGrp="1"/>
          </p:cNvSpPr>
          <p:nvPr>
            <p:ph type="title"/>
          </p:nvPr>
        </p:nvSpPr>
        <p:spPr>
          <a:xfrm>
            <a:off x="1653363" y="365760"/>
            <a:ext cx="9367203" cy="1188720"/>
          </a:xfrm>
        </p:spPr>
        <p:txBody>
          <a:bodyPr>
            <a:normAutofit/>
          </a:bodyPr>
          <a:lstStyle/>
          <a:p>
            <a:r>
              <a:rPr lang="en-US" altLang="zh-CN" dirty="0"/>
              <a:t>3.1.1</a:t>
            </a:r>
            <a:r>
              <a:rPr lang="zh-CN" altLang="zh-CN" dirty="0"/>
              <a:t>领投与跟投模式</a:t>
            </a:r>
            <a:r>
              <a:rPr lang="zh-CN" altLang="en-US" dirty="0"/>
              <a:t>的优势</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16DEC2A9-0F2C-4B7D-82CD-4E880E5FAE74}"/>
              </a:ext>
            </a:extLst>
          </p:cNvPr>
          <p:cNvSpPr>
            <a:spLocks noGrp="1"/>
          </p:cNvSpPr>
          <p:nvPr>
            <p:ph idx="1"/>
          </p:nvPr>
        </p:nvSpPr>
        <p:spPr>
          <a:xfrm>
            <a:off x="1653363" y="2176272"/>
            <a:ext cx="9367204" cy="4041648"/>
          </a:xfrm>
        </p:spPr>
        <p:txBody>
          <a:bodyPr anchor="t">
            <a:normAutofit/>
          </a:bodyPr>
          <a:lstStyle/>
          <a:p>
            <a:pPr marL="0" indent="0">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首先，领投人通过与众多跟投人联合投资，降低了投资额度和投资风险，还通过分享专业经验获得了额外的投资收益。</a:t>
            </a: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其次，跟投人大多是没有专业投资经验的普通投资人，他们通过跟投省去了审核和挑选好项目的成本，也通过专业投资人的领投大幅度降低了投资风险。</a:t>
            </a: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而且，与传统风险投资的有限合伙人相比，股权众筹的跟投人无需向领投人支付资金管理费，而传统风险投资一般需要有限合伙人交</a:t>
            </a:r>
            <a:r>
              <a:rPr lang="en-US" altLang="zh-CN" sz="2400">
                <a:latin typeface="华文仿宋" panose="02010600040101010101" pitchFamily="2" charset="-122"/>
                <a:ea typeface="华文仿宋" panose="02010600040101010101" pitchFamily="2" charset="-122"/>
              </a:rPr>
              <a:t>2</a:t>
            </a:r>
            <a:r>
              <a:rPr lang="zh-CN" altLang="zh-CN" sz="2400">
                <a:latin typeface="华文仿宋" panose="02010600040101010101" pitchFamily="2" charset="-122"/>
                <a:ea typeface="华文仿宋" panose="02010600040101010101" pitchFamily="2" charset="-122"/>
              </a:rPr>
              <a:t>％左右的管理费这在一定程度上降低了股权众筹投资人的投资成本。</a:t>
            </a:r>
          </a:p>
          <a:p>
            <a:pPr marL="0" indent="0">
              <a:buNone/>
            </a:pPr>
            <a:endParaRPr lang="zh-CN" altLang="en-US" sz="2400"/>
          </a:p>
        </p:txBody>
      </p:sp>
    </p:spTree>
    <p:extLst>
      <p:ext uri="{BB962C8B-B14F-4D97-AF65-F5344CB8AC3E}">
        <p14:creationId xmlns:p14="http://schemas.microsoft.com/office/powerpoint/2010/main" val="847618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E5D1F40-CDB9-4334-9088-95CC90A7A5CF}"/>
              </a:ext>
            </a:extLst>
          </p:cNvPr>
          <p:cNvPicPr>
            <a:picLocks noChangeAspect="1"/>
          </p:cNvPicPr>
          <p:nvPr/>
        </p:nvPicPr>
        <p:blipFill>
          <a:blip r:embed="rId2"/>
          <a:stretch>
            <a:fillRect/>
          </a:stretch>
        </p:blipFill>
        <p:spPr>
          <a:xfrm>
            <a:off x="274820" y="365125"/>
            <a:ext cx="11649730" cy="6260527"/>
          </a:xfrm>
          <a:prstGeom prst="rect">
            <a:avLst/>
          </a:prstGeom>
        </p:spPr>
      </p:pic>
      <p:sp>
        <p:nvSpPr>
          <p:cNvPr id="2" name="标题 1">
            <a:extLst>
              <a:ext uri="{FF2B5EF4-FFF2-40B4-BE49-F238E27FC236}">
                <a16:creationId xmlns:a16="http://schemas.microsoft.com/office/drawing/2014/main" id="{06A7E729-6836-45BA-ADE7-CBC623CCE960}"/>
              </a:ext>
            </a:extLst>
          </p:cNvPr>
          <p:cNvSpPr>
            <a:spLocks noGrp="1"/>
          </p:cNvSpPr>
          <p:nvPr>
            <p:ph type="title"/>
          </p:nvPr>
        </p:nvSpPr>
        <p:spPr>
          <a:xfrm>
            <a:off x="838200" y="365125"/>
            <a:ext cx="10515600" cy="1118901"/>
          </a:xfrm>
        </p:spPr>
        <p:txBody>
          <a:bodyPr>
            <a:normAutofit/>
          </a:bodyPr>
          <a:lstStyle/>
          <a:p>
            <a:r>
              <a:rPr lang="en-US" altLang="zh-CN" sz="3600" b="1" dirty="0"/>
              <a:t>3.1.2“</a:t>
            </a:r>
            <a:r>
              <a:rPr lang="zh-CN" altLang="en-US" sz="3600" b="1" dirty="0"/>
              <a:t>领投</a:t>
            </a:r>
            <a:r>
              <a:rPr lang="en-US" altLang="zh-CN" sz="3600" b="1" dirty="0"/>
              <a:t>+</a:t>
            </a:r>
            <a:r>
              <a:rPr lang="zh-CN" altLang="en-US" sz="3600" b="1" dirty="0"/>
              <a:t>跟投”模式的持股形式</a:t>
            </a:r>
            <a:endParaRPr lang="zh-CN" altLang="en-US" sz="3600" dirty="0"/>
          </a:p>
        </p:txBody>
      </p:sp>
      <p:sp>
        <p:nvSpPr>
          <p:cNvPr id="3" name="内容占位符 2">
            <a:extLst>
              <a:ext uri="{FF2B5EF4-FFF2-40B4-BE49-F238E27FC236}">
                <a16:creationId xmlns:a16="http://schemas.microsoft.com/office/drawing/2014/main" id="{F1C05FD0-18FF-41D1-8429-231662168790}"/>
              </a:ext>
            </a:extLst>
          </p:cNvPr>
          <p:cNvSpPr>
            <a:spLocks noGrp="1"/>
          </p:cNvSpPr>
          <p:nvPr>
            <p:ph idx="1"/>
          </p:nvPr>
        </p:nvSpPr>
        <p:spPr>
          <a:xfrm>
            <a:off x="838200" y="1484026"/>
            <a:ext cx="11078980" cy="5141626"/>
          </a:xfrm>
        </p:spPr>
        <p:txBody>
          <a:bodyPr>
            <a:normAutofit fontScale="62500" lnSpcReduction="20000"/>
          </a:bodyPr>
          <a:lstStyle/>
          <a:p>
            <a:pPr marL="0" indent="0">
              <a:lnSpc>
                <a:spcPct val="140000"/>
              </a:lnSpc>
              <a:buNone/>
            </a:pPr>
            <a:r>
              <a:rPr lang="en-US" altLang="zh-CN" b="1" dirty="0">
                <a:latin typeface="华文仿宋" panose="02010600040101010101" pitchFamily="2" charset="-122"/>
                <a:ea typeface="华文仿宋" panose="02010600040101010101" pitchFamily="2" charset="-122"/>
              </a:rPr>
              <a:t>1. </a:t>
            </a:r>
            <a:r>
              <a:rPr lang="zh-CN" altLang="en-US" b="1" dirty="0">
                <a:latin typeface="华文仿宋" panose="02010600040101010101" pitchFamily="2" charset="-122"/>
                <a:ea typeface="华文仿宋" panose="02010600040101010101" pitchFamily="2" charset="-122"/>
              </a:rPr>
              <a:t>设立有限合伙企业</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 </a:t>
            </a:r>
            <a:r>
              <a:rPr lang="zh-CN" altLang="en-US" dirty="0">
                <a:latin typeface="华文仿宋" panose="02010600040101010101" pitchFamily="2" charset="-122"/>
                <a:ea typeface="华文仿宋" panose="02010600040101010101" pitchFamily="2" charset="-122"/>
              </a:rPr>
              <a:t>有限合伙企业是由领投人和跟投人合作成立起来的，前者属于有限合伙企业的普通合伙人（</a:t>
            </a:r>
            <a:r>
              <a:rPr lang="en-US" altLang="zh-CN" dirty="0">
                <a:latin typeface="华文仿宋" panose="02010600040101010101" pitchFamily="2" charset="-122"/>
                <a:ea typeface="华文仿宋" panose="02010600040101010101" pitchFamily="2" charset="-122"/>
              </a:rPr>
              <a:t>GP</a:t>
            </a:r>
            <a:r>
              <a:rPr lang="zh-CN" altLang="en-US" dirty="0">
                <a:latin typeface="华文仿宋" panose="02010600040101010101" pitchFamily="2" charset="-122"/>
                <a:ea typeface="华文仿宋" panose="02010600040101010101" pitchFamily="2" charset="-122"/>
              </a:rPr>
              <a:t>），而后者属于有限合伙人（</a:t>
            </a:r>
            <a:r>
              <a:rPr lang="en-US" altLang="zh-CN" dirty="0">
                <a:latin typeface="华文仿宋" panose="02010600040101010101" pitchFamily="2" charset="-122"/>
                <a:ea typeface="华文仿宋" panose="02010600040101010101" pitchFamily="2" charset="-122"/>
              </a:rPr>
              <a:t>LP</a:t>
            </a:r>
            <a:r>
              <a:rPr lang="zh-CN" altLang="en-US" dirty="0">
                <a:latin typeface="华文仿宋" panose="02010600040101010101" pitchFamily="2" charset="-122"/>
                <a:ea typeface="华文仿宋" panose="02010600040101010101" pitchFamily="2" charset="-122"/>
              </a:rPr>
              <a:t>）。有限合伙企业作为一个整体，代表领投人和跟投人掌握投入项目的股份。 目前，我国大部分众筹平台都实行有限合伙企业形式，因为这种形式涉及的法律问题相对要少一些。</a:t>
            </a:r>
          </a:p>
          <a:p>
            <a:pPr marL="0" indent="0">
              <a:lnSpc>
                <a:spcPct val="140000"/>
              </a:lnSpc>
              <a:buNone/>
            </a:pPr>
            <a:r>
              <a:rPr lang="en-US" altLang="zh-CN" b="1" dirty="0">
                <a:latin typeface="华文仿宋" panose="02010600040101010101" pitchFamily="2" charset="-122"/>
                <a:ea typeface="华文仿宋" panose="02010600040101010101" pitchFamily="2" charset="-122"/>
              </a:rPr>
              <a:t>2. </a:t>
            </a:r>
            <a:r>
              <a:rPr lang="zh-CN" altLang="en-US" b="1" dirty="0">
                <a:latin typeface="华文仿宋" panose="02010600040101010101" pitchFamily="2" charset="-122"/>
                <a:ea typeface="华文仿宋" panose="02010600040101010101" pitchFamily="2" charset="-122"/>
              </a:rPr>
              <a:t>签署代持协议</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 </a:t>
            </a:r>
            <a:r>
              <a:rPr lang="zh-CN" altLang="en-US" dirty="0">
                <a:latin typeface="华文仿宋" panose="02010600040101010101" pitchFamily="2" charset="-122"/>
                <a:ea typeface="华文仿宋" panose="02010600040101010101" pitchFamily="2" charset="-122"/>
              </a:rPr>
              <a:t>这种协议是在领投人与跟投人之间签订的，协议生效后，跟投人入股众筹项目的股份由领投人持有。这种形式的优势之处在于，有限合伙企业省去了工商登记这个复杂环节。不过，当领投人代表跟投人行使权力，决定最终投资哪一个具体项目或作出其他关键性决策时，通常要将其决定告知跟投人，而跟投人会就此给出建议或者允许通过。 也有这样的情况，即众筹项目发起方的股东越过领投人而和投资人签署代持股协议。通常在这种形式下，项目发起方的股东会向投资人承诺给予其一定的报酬。</a:t>
            </a:r>
          </a:p>
          <a:p>
            <a:pPr marL="0" indent="0">
              <a:lnSpc>
                <a:spcPct val="140000"/>
              </a:lnSpc>
              <a:buNone/>
            </a:pPr>
            <a:r>
              <a:rPr lang="en-US" altLang="zh-CN" b="1" dirty="0">
                <a:latin typeface="华文仿宋" panose="02010600040101010101" pitchFamily="2" charset="-122"/>
                <a:ea typeface="华文仿宋" panose="02010600040101010101" pitchFamily="2" charset="-122"/>
              </a:rPr>
              <a:t>3. </a:t>
            </a:r>
            <a:r>
              <a:rPr lang="zh-CN" altLang="en-US" b="1" dirty="0">
                <a:latin typeface="华文仿宋" panose="02010600040101010101" pitchFamily="2" charset="-122"/>
                <a:ea typeface="华文仿宋" panose="02010600040101010101" pitchFamily="2" charset="-122"/>
              </a:rPr>
              <a:t>签订合作协议</a:t>
            </a:r>
            <a:r>
              <a:rPr lang="en-US" altLang="zh-CN" b="1" dirty="0">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 </a:t>
            </a:r>
            <a:r>
              <a:rPr lang="zh-CN" altLang="en-US" dirty="0">
                <a:latin typeface="华文仿宋" panose="02010600040101010101" pitchFamily="2" charset="-122"/>
                <a:ea typeface="华文仿宋" panose="02010600040101010101" pitchFamily="2" charset="-122"/>
              </a:rPr>
              <a:t>现实中，只有少部分众筹平台采用了签订合作协议这种形式，而且多是线下项目。 协议发起方也是项目发起人，他们会根据投资人的具体情况与其签订不同的合作协议，协议中规定了投资人手中持有的股份以及他们需要履行的义务。与有限合伙企业的相似之处是，这种形式也无须通过工商部门的认证。在这种形式下，投资人手中的股权是得到投资企业认定的，项目进展顺利的话，投资人也根据其入股比例得到收益分红。 通常情况下，投资人会依据该项目是否能够顺利盈利和其现金流的稳固性来决定是否入股。若这两方面的前景都不被看好，投资人一般会转而选择其他项目。</a:t>
            </a:r>
          </a:p>
          <a:p>
            <a:pPr marL="0" indent="0">
              <a:buNone/>
            </a:pPr>
            <a:endParaRPr lang="zh-CN" altLang="en-US" dirty="0"/>
          </a:p>
        </p:txBody>
      </p:sp>
    </p:spTree>
    <p:extLst>
      <p:ext uri="{BB962C8B-B14F-4D97-AF65-F5344CB8AC3E}">
        <p14:creationId xmlns:p14="http://schemas.microsoft.com/office/powerpoint/2010/main" val="3079309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9">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86463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EF329034-F80C-46BF-8909-2AD4520EC660}"/>
              </a:ext>
            </a:extLst>
          </p:cNvPr>
          <p:cNvSpPr>
            <a:spLocks noGrp="1"/>
          </p:cNvSpPr>
          <p:nvPr>
            <p:ph type="title"/>
          </p:nvPr>
        </p:nvSpPr>
        <p:spPr>
          <a:xfrm>
            <a:off x="312724" y="3433763"/>
            <a:ext cx="3197013" cy="2743200"/>
          </a:xfrm>
        </p:spPr>
        <p:txBody>
          <a:bodyPr anchor="t">
            <a:normAutofit/>
          </a:bodyPr>
          <a:lstStyle/>
          <a:p>
            <a:pPr algn="ctr"/>
            <a:r>
              <a:rPr lang="en-US" altLang="zh-CN" sz="3700" b="1">
                <a:solidFill>
                  <a:schemeClr val="bg1"/>
                </a:solidFill>
              </a:rPr>
              <a:t>3.1.3</a:t>
            </a:r>
            <a:r>
              <a:rPr lang="zh-CN" altLang="zh-CN" sz="3700" b="1">
                <a:solidFill>
                  <a:schemeClr val="bg1"/>
                </a:solidFill>
              </a:rPr>
              <a:t>领投人的资格、认证程序、权利义务</a:t>
            </a:r>
            <a:br>
              <a:rPr lang="zh-CN" altLang="zh-CN" sz="3700">
                <a:solidFill>
                  <a:schemeClr val="bg1"/>
                </a:solidFill>
              </a:rPr>
            </a:br>
            <a:endParaRPr lang="zh-CN" altLang="en-US" sz="3700">
              <a:solidFill>
                <a:schemeClr val="bg1"/>
              </a:solidFill>
            </a:endParaRPr>
          </a:p>
        </p:txBody>
      </p:sp>
      <p:pic>
        <p:nvPicPr>
          <p:cNvPr id="7" name="Graphic 6">
            <a:extLst>
              <a:ext uri="{FF2B5EF4-FFF2-40B4-BE49-F238E27FC236}">
                <a16:creationId xmlns:a16="http://schemas.microsoft.com/office/drawing/2014/main" id="{F1C3E9E0-87A2-40FA-99E9-BBC0995F6F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2271" y="2122544"/>
            <a:ext cx="914400" cy="914400"/>
          </a:xfrm>
          <a:prstGeom prst="rect">
            <a:avLst/>
          </a:prstGeom>
        </p:spPr>
      </p:pic>
      <p:sp>
        <p:nvSpPr>
          <p:cNvPr id="3" name="内容占位符 2">
            <a:extLst>
              <a:ext uri="{FF2B5EF4-FFF2-40B4-BE49-F238E27FC236}">
                <a16:creationId xmlns:a16="http://schemas.microsoft.com/office/drawing/2014/main" id="{E33631C5-49C3-4290-AA0C-FD9C3A2B2A12}"/>
              </a:ext>
            </a:extLst>
          </p:cNvPr>
          <p:cNvSpPr>
            <a:spLocks noGrp="1"/>
          </p:cNvSpPr>
          <p:nvPr>
            <p:ph idx="1"/>
          </p:nvPr>
        </p:nvSpPr>
        <p:spPr>
          <a:xfrm>
            <a:off x="4330719" y="641615"/>
            <a:ext cx="7289799" cy="5533496"/>
          </a:xfrm>
        </p:spPr>
        <p:txBody>
          <a:bodyPr anchor="ctr">
            <a:normAutofit/>
          </a:bodyPr>
          <a:lstStyle/>
          <a:p>
            <a:pPr marL="0" indent="0">
              <a:buNone/>
            </a:pPr>
            <a:r>
              <a:rPr lang="en-US" altLang="zh-CN" dirty="0">
                <a:latin typeface="华文仿宋" panose="02010600040101010101" pitchFamily="2" charset="-122"/>
                <a:ea typeface="华文仿宋" panose="02010600040101010101" pitchFamily="2" charset="-122"/>
              </a:rPr>
              <a:t>1.</a:t>
            </a:r>
            <a:r>
              <a:rPr lang="zh-CN" altLang="en-US" dirty="0">
                <a:latin typeface="华文仿宋" panose="02010600040101010101" pitchFamily="2" charset="-122"/>
                <a:ea typeface="华文仿宋" panose="02010600040101010101" pitchFamily="2" charset="-122"/>
              </a:rPr>
              <a:t>领投人资质要求（以</a:t>
            </a:r>
            <a:r>
              <a:rPr lang="zh-CN" altLang="en-US" b="1" dirty="0">
                <a:latin typeface="华文仿宋" panose="02010600040101010101" pitchFamily="2" charset="-122"/>
                <a:ea typeface="华文仿宋" panose="02010600040101010101" pitchFamily="2" charset="-122"/>
              </a:rPr>
              <a:t>大家投众筹平台为例</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pPr marL="0" indent="0">
              <a:buNone/>
            </a:pPr>
            <a:endParaRPr lang="zh-CN" altLang="en-US" dirty="0">
              <a:latin typeface="华文仿宋" panose="02010600040101010101" pitchFamily="2" charset="-122"/>
              <a:ea typeface="华文仿宋" panose="02010600040101010101" pitchFamily="2" charset="-122"/>
            </a:endParaRPr>
          </a:p>
          <a:p>
            <a:pPr marL="514350" indent="-514350" latinLnBrk="1">
              <a:buFont typeface="+mj-ea"/>
              <a:buAutoNum type="circleNumDbPlain"/>
            </a:pPr>
            <a:r>
              <a:rPr lang="zh-CN" altLang="en-US" dirty="0">
                <a:latin typeface="华文仿宋" panose="02010600040101010101" pitchFamily="2" charset="-122"/>
                <a:ea typeface="华文仿宋" panose="02010600040101010101" pitchFamily="2" charset="-122"/>
              </a:rPr>
              <a:t>满足以下任一条件即可</a:t>
            </a:r>
          </a:p>
          <a:p>
            <a:pPr marL="514350" indent="-514350" latinLnBrk="1">
              <a:buFont typeface="+mj-ea"/>
              <a:buAutoNum type="circleNumDbPlain"/>
            </a:pPr>
            <a:r>
              <a:rPr lang="zh-CN" altLang="en-US" dirty="0">
                <a:latin typeface="华文仿宋" panose="02010600040101010101" pitchFamily="2" charset="-122"/>
                <a:ea typeface="华文仿宋" panose="02010600040101010101" pitchFamily="2" charset="-122"/>
              </a:rPr>
              <a:t>两年以上天使基金、早期</a:t>
            </a:r>
            <a:r>
              <a:rPr lang="en-US" altLang="zh-CN" dirty="0">
                <a:latin typeface="华文仿宋" panose="02010600040101010101" pitchFamily="2" charset="-122"/>
                <a:ea typeface="华文仿宋" panose="02010600040101010101" pitchFamily="2" charset="-122"/>
              </a:rPr>
              <a:t>VC</a:t>
            </a:r>
            <a:r>
              <a:rPr lang="zh-CN" altLang="en-US" dirty="0">
                <a:latin typeface="华文仿宋" panose="02010600040101010101" pitchFamily="2" charset="-122"/>
                <a:ea typeface="华文仿宋" panose="02010600040101010101" pitchFamily="2" charset="-122"/>
              </a:rPr>
              <a:t>基金经理级以上岗位从业经验；</a:t>
            </a:r>
          </a:p>
          <a:p>
            <a:pPr marL="514350" indent="-514350" latinLnBrk="1">
              <a:buFont typeface="+mj-ea"/>
              <a:buAutoNum type="circleNumDbPlain"/>
            </a:pPr>
            <a:r>
              <a:rPr lang="zh-CN" altLang="en-US" dirty="0">
                <a:latin typeface="华文仿宋" panose="02010600040101010101" pitchFamily="2" charset="-122"/>
                <a:ea typeface="华文仿宋" panose="02010600040101010101" pitchFamily="2" charset="-122"/>
              </a:rPr>
              <a:t>两年以上创业经验（只限第一创始人经验）；</a:t>
            </a:r>
          </a:p>
          <a:p>
            <a:pPr marL="514350" indent="-514350" latinLnBrk="1">
              <a:buFont typeface="+mj-ea"/>
              <a:buAutoNum type="circleNumDbPlain"/>
            </a:pPr>
            <a:r>
              <a:rPr lang="zh-CN" altLang="en-US" dirty="0">
                <a:latin typeface="华文仿宋" panose="02010600040101010101" pitchFamily="2" charset="-122"/>
                <a:ea typeface="华文仿宋" panose="02010600040101010101" pitchFamily="2" charset="-122"/>
              </a:rPr>
              <a:t>三年以上企业总监级以上岗位工作经验；</a:t>
            </a:r>
          </a:p>
          <a:p>
            <a:pPr marL="514350" indent="-514350" latinLnBrk="1">
              <a:buFont typeface="+mj-ea"/>
              <a:buAutoNum type="circleNumDbPlain"/>
            </a:pPr>
            <a:r>
              <a:rPr lang="zh-CN" altLang="en-US" dirty="0">
                <a:latin typeface="华文仿宋" panose="02010600040101010101" pitchFamily="2" charset="-122"/>
                <a:ea typeface="华文仿宋" panose="02010600040101010101" pitchFamily="2" charset="-122"/>
              </a:rPr>
              <a:t>五年以上企业经理级岗位工作经验；</a:t>
            </a:r>
          </a:p>
          <a:p>
            <a:pPr marL="514350" indent="-514350" latinLnBrk="1">
              <a:buFont typeface="+mj-ea"/>
              <a:buAutoNum type="circleNumDbPlain"/>
            </a:pPr>
            <a:r>
              <a:rPr lang="zh-CN" altLang="en-US" dirty="0">
                <a:latin typeface="华文仿宋" panose="02010600040101010101" pitchFamily="2" charset="-122"/>
                <a:ea typeface="华文仿宋" panose="02010600040101010101" pitchFamily="2" charset="-122"/>
              </a:rPr>
              <a:t>两个以上天使投资案例。</a:t>
            </a:r>
          </a:p>
          <a:p>
            <a:pPr marL="0" indent="0">
              <a:buNone/>
            </a:pPr>
            <a:endParaRPr lang="zh-CN" altLang="en-US" dirty="0"/>
          </a:p>
        </p:txBody>
      </p:sp>
    </p:spTree>
    <p:extLst>
      <p:ext uri="{BB962C8B-B14F-4D97-AF65-F5344CB8AC3E}">
        <p14:creationId xmlns:p14="http://schemas.microsoft.com/office/powerpoint/2010/main" val="3175179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2"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3"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4"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5"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6"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7"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2" name="标题 1">
            <a:extLst>
              <a:ext uri="{FF2B5EF4-FFF2-40B4-BE49-F238E27FC236}">
                <a16:creationId xmlns:a16="http://schemas.microsoft.com/office/drawing/2014/main" id="{5621019A-99CA-4625-8BF2-5B918F969C2F}"/>
              </a:ext>
            </a:extLst>
          </p:cNvPr>
          <p:cNvSpPr>
            <a:spLocks noGrp="1"/>
          </p:cNvSpPr>
          <p:nvPr>
            <p:ph type="title"/>
          </p:nvPr>
        </p:nvSpPr>
        <p:spPr>
          <a:xfrm>
            <a:off x="535020" y="685800"/>
            <a:ext cx="2780271" cy="5105400"/>
          </a:xfrm>
        </p:spPr>
        <p:txBody>
          <a:bodyPr>
            <a:normAutofit/>
          </a:bodyPr>
          <a:lstStyle/>
          <a:p>
            <a:endParaRPr lang="zh-CN" altLang="en-US" sz="4000">
              <a:solidFill>
                <a:srgbClr val="FFFFFF"/>
              </a:solidFill>
            </a:endParaRPr>
          </a:p>
        </p:txBody>
      </p:sp>
      <p:graphicFrame>
        <p:nvGraphicFramePr>
          <p:cNvPr id="6" name="内容占位符 2">
            <a:extLst>
              <a:ext uri="{FF2B5EF4-FFF2-40B4-BE49-F238E27FC236}">
                <a16:creationId xmlns:a16="http://schemas.microsoft.com/office/drawing/2014/main" id="{5C07F560-0198-4EB4-B435-C6832368D340}"/>
              </a:ext>
            </a:extLst>
          </p:cNvPr>
          <p:cNvGraphicFramePr>
            <a:graphicFrameLocks noGrp="1"/>
          </p:cNvGraphicFramePr>
          <p:nvPr>
            <p:ph idx="1"/>
            <p:extLst>
              <p:ext uri="{D42A27DB-BD31-4B8C-83A1-F6EECF244321}">
                <p14:modId xmlns:p14="http://schemas.microsoft.com/office/powerpoint/2010/main" val="885826458"/>
              </p:ext>
            </p:extLst>
          </p:nvPr>
        </p:nvGraphicFramePr>
        <p:xfrm>
          <a:off x="4710096" y="685800"/>
          <a:ext cx="7222074"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62573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500B4A4-B1F1-41EA-886A-B8A210DB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E55A99C-0BDC-4DBE-8E40-9FA66F629F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a:extLst>
              <a:ext uri="{FF2B5EF4-FFF2-40B4-BE49-F238E27FC236}">
                <a16:creationId xmlns:a16="http://schemas.microsoft.com/office/drawing/2014/main" id="{DB44EEC0-540F-4588-997C-D936C8AD9B6B}"/>
              </a:ext>
            </a:extLst>
          </p:cNvPr>
          <p:cNvPicPr>
            <a:picLocks noChangeAspect="1"/>
          </p:cNvPicPr>
          <p:nvPr/>
        </p:nvPicPr>
        <p:blipFill>
          <a:blip r:embed="rId2"/>
          <a:stretch>
            <a:fillRect/>
          </a:stretch>
        </p:blipFill>
        <p:spPr>
          <a:xfrm>
            <a:off x="1099682" y="1049790"/>
            <a:ext cx="325008" cy="254354"/>
          </a:xfrm>
          <a:prstGeom prst="rect">
            <a:avLst/>
          </a:prstGeom>
        </p:spPr>
      </p:pic>
      <p:pic>
        <p:nvPicPr>
          <p:cNvPr id="8" name="图片 7">
            <a:extLst>
              <a:ext uri="{FF2B5EF4-FFF2-40B4-BE49-F238E27FC236}">
                <a16:creationId xmlns:a16="http://schemas.microsoft.com/office/drawing/2014/main" id="{A7E0B8D1-0996-47D4-8B03-725A07F84E4C}"/>
              </a:ext>
            </a:extLst>
          </p:cNvPr>
          <p:cNvPicPr>
            <a:picLocks noChangeAspect="1"/>
          </p:cNvPicPr>
          <p:nvPr/>
        </p:nvPicPr>
        <p:blipFill>
          <a:blip r:embed="rId3"/>
          <a:stretch>
            <a:fillRect/>
          </a:stretch>
        </p:blipFill>
        <p:spPr>
          <a:xfrm>
            <a:off x="938611" y="891540"/>
            <a:ext cx="11036848" cy="5659162"/>
          </a:xfrm>
          <a:prstGeom prst="rect">
            <a:avLst/>
          </a:prstGeom>
        </p:spPr>
      </p:pic>
    </p:spTree>
    <p:extLst>
      <p:ext uri="{BB962C8B-B14F-4D97-AF65-F5344CB8AC3E}">
        <p14:creationId xmlns:p14="http://schemas.microsoft.com/office/powerpoint/2010/main" val="2993874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7BAF1B72-F58E-4833-A4C1-08F63AC21DDE}"/>
              </a:ext>
            </a:extLst>
          </p:cNvPr>
          <p:cNvSpPr>
            <a:spLocks noGrp="1"/>
          </p:cNvSpPr>
          <p:nvPr>
            <p:ph type="title"/>
          </p:nvPr>
        </p:nvSpPr>
        <p:spPr>
          <a:xfrm>
            <a:off x="686834" y="1153572"/>
            <a:ext cx="3200400" cy="4461163"/>
          </a:xfrm>
        </p:spPr>
        <p:txBody>
          <a:bodyPr>
            <a:normAutofit/>
          </a:bodyPr>
          <a:lstStyle/>
          <a:p>
            <a:r>
              <a:rPr lang="en-US" altLang="zh-CN" b="1">
                <a:solidFill>
                  <a:srgbClr val="FFFFFF"/>
                </a:solidFill>
                <a:latin typeface="华文仿宋" panose="02010600040101010101" pitchFamily="2" charset="-122"/>
                <a:ea typeface="华文仿宋" panose="02010600040101010101" pitchFamily="2" charset="-122"/>
              </a:rPr>
              <a:t>(</a:t>
            </a:r>
            <a:r>
              <a:rPr lang="zh-CN" altLang="zh-CN" b="1">
                <a:solidFill>
                  <a:srgbClr val="FFFFFF"/>
                </a:solidFill>
                <a:latin typeface="华文仿宋" panose="02010600040101010101" pitchFamily="2" charset="-122"/>
                <a:ea typeface="华文仿宋" panose="02010600040101010101" pitchFamily="2" charset="-122"/>
              </a:rPr>
              <a:t>二</a:t>
            </a:r>
            <a:r>
              <a:rPr lang="en-US" altLang="zh-CN" b="1">
                <a:solidFill>
                  <a:srgbClr val="FFFFFF"/>
                </a:solidFill>
                <a:latin typeface="华文仿宋" panose="02010600040101010101" pitchFamily="2" charset="-122"/>
                <a:ea typeface="华文仿宋" panose="02010600040101010101" pitchFamily="2" charset="-122"/>
              </a:rPr>
              <a:t>)</a:t>
            </a:r>
            <a:r>
              <a:rPr lang="zh-CN" altLang="zh-CN" b="1">
                <a:solidFill>
                  <a:srgbClr val="FFFFFF"/>
                </a:solidFill>
                <a:latin typeface="华文仿宋" panose="02010600040101010101" pitchFamily="2" charset="-122"/>
                <a:ea typeface="华文仿宋" panose="02010600040101010101" pitchFamily="2" charset="-122"/>
              </a:rPr>
              <a:t>联合投资模式</a:t>
            </a:r>
            <a:r>
              <a:rPr lang="en-US" altLang="zh-CN" b="1">
                <a:solidFill>
                  <a:srgbClr val="FFFFFF"/>
                </a:solidFill>
                <a:latin typeface="华文仿宋" panose="02010600040101010101" pitchFamily="2" charset="-122"/>
                <a:ea typeface="华文仿宋" panose="02010600040101010101" pitchFamily="2" charset="-122"/>
              </a:rPr>
              <a:t>(</a:t>
            </a:r>
            <a:r>
              <a:rPr lang="zh-CN" altLang="en-US" b="1">
                <a:solidFill>
                  <a:srgbClr val="FFFFFF"/>
                </a:solidFill>
                <a:latin typeface="华文仿宋" panose="02010600040101010101" pitchFamily="2" charset="-122"/>
                <a:ea typeface="华文仿宋" panose="02010600040101010101" pitchFamily="2" charset="-122"/>
              </a:rPr>
              <a:t>合投</a:t>
            </a:r>
            <a:r>
              <a:rPr lang="en-US" altLang="zh-CN" b="1">
                <a:solidFill>
                  <a:srgbClr val="FFFFFF"/>
                </a:solidFill>
                <a:latin typeface="华文仿宋" panose="02010600040101010101" pitchFamily="2" charset="-122"/>
                <a:ea typeface="华文仿宋" panose="02010600040101010101" pitchFamily="2" charset="-122"/>
              </a:rPr>
              <a:t>)</a:t>
            </a:r>
            <a:br>
              <a:rPr lang="en-US" altLang="zh-CN" b="1">
                <a:solidFill>
                  <a:srgbClr val="FFFFFF"/>
                </a:solidFill>
                <a:latin typeface="华文仿宋" panose="02010600040101010101" pitchFamily="2" charset="-122"/>
                <a:ea typeface="华文仿宋" panose="02010600040101010101" pitchFamily="2" charset="-122"/>
              </a:rPr>
            </a:br>
            <a:endParaRPr lang="zh-CN" altLang="en-US">
              <a:solidFill>
                <a:srgbClr val="FFFFFF"/>
              </a:solidFill>
              <a:latin typeface="华文仿宋" panose="02010600040101010101" pitchFamily="2" charset="-122"/>
              <a:ea typeface="华文仿宋" panose="02010600040101010101" pitchFamily="2" charset="-122"/>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内容占位符 2">
            <a:extLst>
              <a:ext uri="{FF2B5EF4-FFF2-40B4-BE49-F238E27FC236}">
                <a16:creationId xmlns:a16="http://schemas.microsoft.com/office/drawing/2014/main" id="{254E41E1-61CA-4D17-85F2-5040965E0D13}"/>
              </a:ext>
            </a:extLst>
          </p:cNvPr>
          <p:cNvSpPr>
            <a:spLocks noGrp="1"/>
          </p:cNvSpPr>
          <p:nvPr>
            <p:ph idx="1"/>
          </p:nvPr>
        </p:nvSpPr>
        <p:spPr>
          <a:xfrm>
            <a:off x="4447308" y="591344"/>
            <a:ext cx="6906491" cy="5585619"/>
          </a:xfrm>
        </p:spPr>
        <p:txBody>
          <a:bodyPr anchor="ctr">
            <a:normAutofit/>
          </a:bodyPr>
          <a:lstStyle/>
          <a:p>
            <a:pPr marL="0" indent="0">
              <a:buNone/>
            </a:pPr>
            <a:r>
              <a:rPr lang="en-US" altLang="zh-CN" sz="2400">
                <a:latin typeface="华文仿宋" panose="02010600040101010101" pitchFamily="2" charset="-122"/>
                <a:ea typeface="华文仿宋" panose="02010600040101010101" pitchFamily="2" charset="-122"/>
              </a:rPr>
              <a:t>      </a:t>
            </a:r>
            <a:r>
              <a:rPr lang="zh-CN" altLang="zh-CN" sz="2400">
                <a:latin typeface="华文仿宋" panose="02010600040101010101" pitchFamily="2" charset="-122"/>
                <a:ea typeface="华文仿宋" panose="02010600040101010101" pitchFamily="2" charset="-122"/>
              </a:rPr>
              <a:t>股权众筹的联合投资模式指的是集合投资，没有领投与跟投之分。由于投资人的投资金额都是相等的，所以每一位投资人承担的风险也是相同的。另外，项目对所有投资人的回报率也是相同的。也就是说，如果项目盈利，投资人将平分收益。</a:t>
            </a:r>
            <a:endParaRPr lang="en-US" altLang="zh-CN" sz="2400">
              <a:latin typeface="华文仿宋" panose="02010600040101010101" pitchFamily="2" charset="-122"/>
              <a:ea typeface="华文仿宋" panose="02010600040101010101" pitchFamily="2" charset="-122"/>
            </a:endParaRPr>
          </a:p>
          <a:p>
            <a:pPr marL="0" indent="0">
              <a:buNone/>
            </a:pPr>
            <a:endParaRPr lang="en-US" altLang="zh-CN" sz="2400">
              <a:latin typeface="华文仿宋" panose="02010600040101010101" pitchFamily="2" charset="-122"/>
              <a:ea typeface="华文仿宋" panose="02010600040101010101" pitchFamily="2" charset="-122"/>
            </a:endParaRPr>
          </a:p>
          <a:p>
            <a:pPr marL="0" indent="0">
              <a:buNone/>
            </a:pPr>
            <a:endParaRPr lang="en-US" altLang="zh-CN" sz="2400">
              <a:latin typeface="华文仿宋" panose="02010600040101010101" pitchFamily="2" charset="-122"/>
              <a:ea typeface="华文仿宋" panose="02010600040101010101" pitchFamily="2" charset="-122"/>
            </a:endParaRPr>
          </a:p>
          <a:p>
            <a:pPr marL="0" indent="0">
              <a:buNone/>
            </a:pPr>
            <a:r>
              <a:rPr lang="en-US" altLang="zh-CN" sz="2400">
                <a:ea typeface="楷体" panose="02010609060101010101" pitchFamily="49" charset="-122"/>
              </a:rPr>
              <a:t>      </a:t>
            </a:r>
            <a:r>
              <a:rPr lang="zh-CN" altLang="zh-CN" sz="2400">
                <a:ea typeface="楷体" panose="02010609060101010101" pitchFamily="49" charset="-122"/>
              </a:rPr>
              <a:t>比如，一个创业项日在某股权众筹平台上众筹</a:t>
            </a:r>
            <a:r>
              <a:rPr lang="en-US" altLang="zh-CN" sz="2400">
                <a:ea typeface="楷体" panose="02010609060101010101" pitchFamily="49" charset="-122"/>
              </a:rPr>
              <a:t>200</a:t>
            </a:r>
            <a:r>
              <a:rPr lang="zh-CN" altLang="zh-CN" sz="2400">
                <a:ea typeface="楷体" panose="02010609060101010101" pitchFamily="49" charset="-122"/>
              </a:rPr>
              <a:t>万元，共有</a:t>
            </a:r>
            <a:r>
              <a:rPr lang="en-US" altLang="zh-CN" sz="2400">
                <a:ea typeface="楷体" panose="02010609060101010101" pitchFamily="49" charset="-122"/>
              </a:rPr>
              <a:t>100</a:t>
            </a:r>
            <a:r>
              <a:rPr lang="zh-CN" altLang="zh-CN" sz="2400">
                <a:ea typeface="楷体" panose="02010609060101010101" pitchFamily="49" charset="-122"/>
              </a:rPr>
              <a:t>个投资人参与投资，那么每一位投资人的投资金额为</a:t>
            </a:r>
            <a:r>
              <a:rPr lang="en-US" altLang="zh-CN" sz="2400">
                <a:ea typeface="楷体" panose="02010609060101010101" pitchFamily="49" charset="-122"/>
              </a:rPr>
              <a:t>2</a:t>
            </a:r>
            <a:r>
              <a:rPr lang="zh-CN" altLang="zh-CN" sz="2400">
                <a:ea typeface="楷体" panose="02010609060101010101" pitchFamily="49" charset="-122"/>
              </a:rPr>
              <a:t>万元。如果项目在两年后实现下一轮融资，而且估值为原来的</a:t>
            </a:r>
            <a:r>
              <a:rPr lang="en-US" altLang="zh-CN" sz="2400">
                <a:ea typeface="楷体" panose="02010609060101010101" pitchFamily="49" charset="-122"/>
              </a:rPr>
              <a:t>5</a:t>
            </a:r>
            <a:r>
              <a:rPr lang="zh-CN" altLang="zh-CN" sz="2400">
                <a:ea typeface="楷体" panose="02010609060101010101" pitchFamily="49" charset="-122"/>
              </a:rPr>
              <a:t>倍，</a:t>
            </a:r>
            <a:r>
              <a:rPr lang="en-US" altLang="zh-CN" sz="2400">
                <a:ea typeface="楷体" panose="02010609060101010101" pitchFamily="49" charset="-122"/>
              </a:rPr>
              <a:t>100</a:t>
            </a:r>
            <a:r>
              <a:rPr lang="zh-CN" altLang="zh-CN" sz="2400">
                <a:ea typeface="楷体" panose="02010609060101010101" pitchFamily="49" charset="-122"/>
              </a:rPr>
              <a:t>个投资人成功退出，那么</a:t>
            </a:r>
            <a:r>
              <a:rPr lang="en-US" altLang="zh-CN" sz="2400">
                <a:ea typeface="楷体" panose="02010609060101010101" pitchFamily="49" charset="-122"/>
              </a:rPr>
              <a:t>100</a:t>
            </a:r>
            <a:r>
              <a:rPr lang="zh-CN" altLang="zh-CN" sz="2400">
                <a:ea typeface="楷体" panose="02010609060101010101" pitchFamily="49" charset="-122"/>
              </a:rPr>
              <a:t>个投资人都可以拿到</a:t>
            </a:r>
            <a:r>
              <a:rPr lang="en-US" altLang="zh-CN" sz="2400">
                <a:ea typeface="楷体" panose="02010609060101010101" pitchFamily="49" charset="-122"/>
              </a:rPr>
              <a:t>10</a:t>
            </a:r>
            <a:r>
              <a:rPr lang="zh-CN" altLang="zh-CN" sz="2400">
                <a:ea typeface="楷体" panose="02010609060101010101" pitchFamily="49" charset="-122"/>
              </a:rPr>
              <a:t>万元，投资收益为</a:t>
            </a:r>
            <a:r>
              <a:rPr lang="en-US" altLang="zh-CN" sz="2400">
                <a:ea typeface="楷体" panose="02010609060101010101" pitchFamily="49" charset="-122"/>
              </a:rPr>
              <a:t>8</a:t>
            </a:r>
            <a:r>
              <a:rPr lang="zh-CN" altLang="zh-CN" sz="2400">
                <a:ea typeface="楷体" panose="02010609060101010101" pitchFamily="49" charset="-122"/>
              </a:rPr>
              <a:t>万元。</a:t>
            </a:r>
            <a:br>
              <a:rPr lang="en-US" altLang="zh-CN" sz="2400">
                <a:ea typeface="楷体" panose="02010609060101010101" pitchFamily="49" charset="-122"/>
              </a:rPr>
            </a:br>
            <a:br>
              <a:rPr lang="en-US" altLang="zh-CN" sz="2400">
                <a:latin typeface="楷体" panose="02010609060101010101" pitchFamily="49" charset="-122"/>
                <a:ea typeface="楷体" panose="02010609060101010101" pitchFamily="49" charset="-122"/>
              </a:rPr>
            </a:br>
            <a:endParaRPr lang="zh-CN" altLang="en-US" sz="24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40469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3861E4-7292-4F2A-92DE-84B1C5777B99}"/>
              </a:ext>
            </a:extLst>
          </p:cNvPr>
          <p:cNvSpPr>
            <a:spLocks noGrp="1"/>
          </p:cNvSpPr>
          <p:nvPr>
            <p:ph type="title"/>
          </p:nvPr>
        </p:nvSpPr>
        <p:spPr>
          <a:xfrm>
            <a:off x="1653363" y="365760"/>
            <a:ext cx="9367203" cy="1188720"/>
          </a:xfrm>
        </p:spPr>
        <p:txBody>
          <a:bodyPr>
            <a:normAutofit/>
          </a:bodyPr>
          <a:lstStyle/>
          <a:p>
            <a:r>
              <a:rPr lang="en-US" altLang="zh-CN">
                <a:latin typeface="华文仿宋" panose="02010600040101010101" pitchFamily="2" charset="-122"/>
                <a:ea typeface="华文仿宋" panose="02010600040101010101" pitchFamily="2" charset="-122"/>
              </a:rPr>
              <a:t>3.2.1 </a:t>
            </a:r>
            <a:r>
              <a:rPr lang="zh-CN" altLang="en-US">
                <a:latin typeface="华文仿宋" panose="02010600040101010101" pitchFamily="2" charset="-122"/>
                <a:ea typeface="华文仿宋" panose="02010600040101010101" pitchFamily="2" charset="-122"/>
              </a:rPr>
              <a:t>合投模式的优缺点</a:t>
            </a:r>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内容占位符 2">
            <a:extLst>
              <a:ext uri="{FF2B5EF4-FFF2-40B4-BE49-F238E27FC236}">
                <a16:creationId xmlns:a16="http://schemas.microsoft.com/office/drawing/2014/main" id="{0039AD76-4084-473A-BCCF-5B54FE94AF4B}"/>
              </a:ext>
            </a:extLst>
          </p:cNvPr>
          <p:cNvSpPr>
            <a:spLocks noGrp="1"/>
          </p:cNvSpPr>
          <p:nvPr>
            <p:ph idx="1"/>
          </p:nvPr>
        </p:nvSpPr>
        <p:spPr>
          <a:xfrm>
            <a:off x="1653363" y="2176272"/>
            <a:ext cx="9367204" cy="4041648"/>
          </a:xfrm>
        </p:spPr>
        <p:txBody>
          <a:bodyPr anchor="t">
            <a:normAutofit/>
          </a:bodyPr>
          <a:lstStyle/>
          <a:p>
            <a:pPr marL="0" indent="0">
              <a:buNone/>
            </a:pPr>
            <a:r>
              <a:rPr lang="zh-CN" altLang="en-US" sz="2400">
                <a:latin typeface="Times New Roman" panose="02020603050405020304" pitchFamily="18" charset="0"/>
                <a:ea typeface="华文仿宋" panose="02010600040101010101" pitchFamily="2" charset="-122"/>
              </a:rPr>
              <a:t>优点：</a:t>
            </a:r>
            <a:r>
              <a:rPr lang="zh-CN" altLang="zh-CN" sz="2400">
                <a:latin typeface="Times New Roman" panose="02020603050405020304" pitchFamily="18" charset="0"/>
                <a:ea typeface="华文仿宋" panose="02010600040101010101" pitchFamily="2" charset="-122"/>
              </a:rPr>
              <a:t>采用联合投资模式最大的好处就是由多个投资人共同承担风险，降低了投资风险。在这种股权众筹模式下，如果项目失败，所有投资人的损失都是一样的。</a:t>
            </a:r>
            <a:endParaRPr lang="en-US" altLang="zh-CN" sz="2400">
              <a:latin typeface="Times New Roman" panose="02020603050405020304" pitchFamily="18" charset="0"/>
              <a:ea typeface="华文仿宋" panose="02010600040101010101" pitchFamily="2" charset="-122"/>
            </a:endParaRPr>
          </a:p>
          <a:p>
            <a:pPr marL="0" indent="0">
              <a:buNone/>
            </a:pPr>
            <a:endParaRPr lang="en-US" altLang="zh-CN" sz="2400">
              <a:latin typeface="Times New Roman" panose="02020603050405020304" pitchFamily="18" charset="0"/>
              <a:ea typeface="华文仿宋" panose="02010600040101010101" pitchFamily="2" charset="-122"/>
            </a:endParaRPr>
          </a:p>
          <a:p>
            <a:pPr marL="0" indent="0">
              <a:buNone/>
            </a:pPr>
            <a:r>
              <a:rPr lang="zh-CN" altLang="en-US" sz="2400">
                <a:latin typeface="Times New Roman" panose="02020603050405020304" pitchFamily="18" charset="0"/>
                <a:ea typeface="华文仿宋" panose="02010600040101010101" pitchFamily="2" charset="-122"/>
              </a:rPr>
              <a:t>缺点：</a:t>
            </a:r>
            <a:r>
              <a:rPr lang="zh-CN" altLang="zh-CN" sz="2400">
                <a:latin typeface="Times New Roman" panose="02020603050405020304" pitchFamily="18" charset="0"/>
                <a:ea typeface="华文仿宋" panose="02010600040101010101" pitchFamily="2" charset="-122"/>
              </a:rPr>
              <a:t>由于没有专业领投人，所以在这种股权众筹模式下的投资具有一定的盲目性。</a:t>
            </a:r>
            <a:endParaRPr lang="en-US" altLang="zh-CN" sz="2400">
              <a:latin typeface="Times New Roman" panose="02020603050405020304" pitchFamily="18" charset="0"/>
              <a:ea typeface="华文仿宋" panose="02010600040101010101" pitchFamily="2" charset="-122"/>
            </a:endParaRPr>
          </a:p>
          <a:p>
            <a:pPr marL="0" indent="0">
              <a:buNone/>
            </a:pPr>
            <a:endParaRPr lang="en-US" altLang="zh-CN" sz="2400">
              <a:latin typeface="Times New Roman" panose="02020603050405020304" pitchFamily="18" charset="0"/>
              <a:ea typeface="华文仿宋" panose="02010600040101010101" pitchFamily="2" charset="-122"/>
            </a:endParaRPr>
          </a:p>
          <a:p>
            <a:pPr marL="0" indent="0">
              <a:buNone/>
            </a:pPr>
            <a:r>
              <a:rPr lang="zh-CN" altLang="zh-CN" sz="2400">
                <a:latin typeface="Times New Roman" panose="02020603050405020304" pitchFamily="18" charset="0"/>
                <a:ea typeface="华文仿宋" panose="02010600040101010101" pitchFamily="2" charset="-122"/>
              </a:rPr>
              <a:t>在美国，领投与跟投模式的代表是</a:t>
            </a:r>
            <a:r>
              <a:rPr lang="en-US" altLang="zh-CN" sz="2400">
                <a:latin typeface="Times New Roman" panose="02020603050405020304" pitchFamily="18" charset="0"/>
                <a:ea typeface="华文仿宋" panose="02010600040101010101" pitchFamily="2" charset="-122"/>
              </a:rPr>
              <a:t> Angellist</a:t>
            </a:r>
            <a:r>
              <a:rPr lang="zh-CN" altLang="zh-CN" sz="2400">
                <a:latin typeface="Times New Roman" panose="02020603050405020304" pitchFamily="18" charset="0"/>
                <a:ea typeface="华文仿宋" panose="02010600040101010101" pitchFamily="2" charset="-122"/>
              </a:rPr>
              <a:t>股权众筹平台，联合投资模式的代表是</a:t>
            </a:r>
            <a:r>
              <a:rPr lang="en-US" altLang="zh-CN" sz="2400">
                <a:latin typeface="Times New Roman" panose="02020603050405020304" pitchFamily="18" charset="0"/>
                <a:ea typeface="华文仿宋" panose="02010600040101010101" pitchFamily="2" charset="-122"/>
              </a:rPr>
              <a:t> Welander</a:t>
            </a:r>
            <a:r>
              <a:rPr lang="zh-CN" altLang="zh-CN" sz="2400">
                <a:latin typeface="Times New Roman" panose="02020603050405020304" pitchFamily="18" charset="0"/>
                <a:ea typeface="华文仿宋" panose="02010600040101010101" pitchFamily="2" charset="-122"/>
              </a:rPr>
              <a:t>。</a:t>
            </a:r>
            <a:endParaRPr lang="zh-CN" altLang="en-US" sz="2400">
              <a:latin typeface="Times New Roman" panose="02020603050405020304" pitchFamily="18" charset="0"/>
              <a:ea typeface="华文仿宋" panose="02010600040101010101" pitchFamily="2" charset="-122"/>
            </a:endParaRPr>
          </a:p>
        </p:txBody>
      </p:sp>
    </p:spTree>
    <p:extLst>
      <p:ext uri="{BB962C8B-B14F-4D97-AF65-F5344CB8AC3E}">
        <p14:creationId xmlns:p14="http://schemas.microsoft.com/office/powerpoint/2010/main" val="31627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a:extLst>
              <a:ext uri="{FF2B5EF4-FFF2-40B4-BE49-F238E27FC236}">
                <a16:creationId xmlns:a16="http://schemas.microsoft.com/office/drawing/2014/main" id="{9640F3A4-BC38-41A0-B064-651471098803}"/>
              </a:ext>
            </a:extLst>
          </p:cNvPr>
          <p:cNvSpPr>
            <a:spLocks noGrp="1"/>
          </p:cNvSpPr>
          <p:nvPr>
            <p:ph type="title"/>
          </p:nvPr>
        </p:nvSpPr>
        <p:spPr>
          <a:xfrm>
            <a:off x="643467" y="321734"/>
            <a:ext cx="10905066" cy="1135737"/>
          </a:xfrm>
        </p:spPr>
        <p:txBody>
          <a:bodyPr>
            <a:normAutofit/>
          </a:bodyPr>
          <a:lstStyle/>
          <a:p>
            <a:r>
              <a:rPr lang="en-US" altLang="zh-CN" sz="3600" b="1"/>
              <a:t>(</a:t>
            </a:r>
            <a:r>
              <a:rPr lang="zh-CN" altLang="zh-CN" sz="3600" b="1"/>
              <a:t>三）远期定价模式</a:t>
            </a:r>
            <a:br>
              <a:rPr lang="en-US" altLang="zh-CN" sz="3600" b="1"/>
            </a:br>
            <a:endParaRPr lang="zh-CN" altLang="en-US" sz="3600"/>
          </a:p>
        </p:txBody>
      </p:sp>
      <p:sp>
        <p:nvSpPr>
          <p:cNvPr id="3" name="内容占位符 2">
            <a:extLst>
              <a:ext uri="{FF2B5EF4-FFF2-40B4-BE49-F238E27FC236}">
                <a16:creationId xmlns:a16="http://schemas.microsoft.com/office/drawing/2014/main" id="{7CAF1AA0-29F2-403C-8D0F-6C5E06CE0822}"/>
              </a:ext>
            </a:extLst>
          </p:cNvPr>
          <p:cNvSpPr>
            <a:spLocks noGrp="1"/>
          </p:cNvSpPr>
          <p:nvPr>
            <p:ph idx="1"/>
          </p:nvPr>
        </p:nvSpPr>
        <p:spPr>
          <a:xfrm>
            <a:off x="670705" y="1457471"/>
            <a:ext cx="10905066" cy="4393982"/>
          </a:xfrm>
        </p:spPr>
        <p:txBody>
          <a:bodyPr>
            <a:normAutofit fontScale="92500"/>
          </a:bodyPr>
          <a:lstStyle/>
          <a:p>
            <a:pPr marL="0" indent="0">
              <a:buNone/>
            </a:pPr>
            <a:endParaRPr lang="zh-CN" altLang="zh-CN" sz="2000" dirty="0"/>
          </a:p>
          <a:p>
            <a:pPr marL="0" indent="0">
              <a:buNone/>
            </a:pPr>
            <a:r>
              <a:rPr lang="en-US" altLang="zh-CN" sz="2000" dirty="0">
                <a:latin typeface="华文仿宋" panose="02010600040101010101" pitchFamily="2" charset="-122"/>
                <a:ea typeface="华文仿宋" panose="02010600040101010101" pitchFamily="2" charset="-122"/>
              </a:rPr>
              <a:t>      </a:t>
            </a:r>
            <a:r>
              <a:rPr lang="zh-CN" altLang="zh-CN" sz="3600" dirty="0">
                <a:latin typeface="华文仿宋" panose="02010600040101010101" pitchFamily="2" charset="-122"/>
                <a:ea typeface="华文仿宋" panose="02010600040101010101" pitchFamily="2" charset="-122"/>
              </a:rPr>
              <a:t>远期定价模式的核心是创业公司可以先融资后定价。具体来说就是股权</a:t>
            </a:r>
            <a:r>
              <a:rPr lang="zh-CN" altLang="en-US" sz="3600" dirty="0">
                <a:latin typeface="华文仿宋" panose="02010600040101010101" pitchFamily="2" charset="-122"/>
                <a:ea typeface="华文仿宋" panose="02010600040101010101" pitchFamily="2" charset="-122"/>
              </a:rPr>
              <a:t>众筹</a:t>
            </a:r>
            <a:r>
              <a:rPr lang="zh-CN" altLang="zh-CN" sz="3600" dirty="0">
                <a:latin typeface="华文仿宋" panose="02010600040101010101" pitchFamily="2" charset="-122"/>
                <a:ea typeface="华文仿宋" panose="02010600040101010101" pitchFamily="2" charset="-122"/>
              </a:rPr>
              <a:t>平台与顶级投资机构合作，选择</a:t>
            </a:r>
            <a:r>
              <a:rPr lang="en-US" altLang="zh-CN" sz="3600" dirty="0">
                <a:latin typeface="华文仿宋" panose="02010600040101010101" pitchFamily="2" charset="-122"/>
                <a:ea typeface="华文仿宋" panose="02010600040101010101" pitchFamily="2" charset="-122"/>
              </a:rPr>
              <a:t>A</a:t>
            </a:r>
            <a:r>
              <a:rPr lang="zh-CN" altLang="zh-CN" sz="3600" dirty="0">
                <a:latin typeface="华文仿宋" panose="02010600040101010101" pitchFamily="2" charset="-122"/>
                <a:ea typeface="华文仿宋" panose="02010600040101010101" pitchFamily="2" charset="-122"/>
              </a:rPr>
              <a:t>轮以后的优质创业公司签订投融资协议，通过众筹将募集到的资金以借款的名义汇入创业公司，供创业公司运营使用。如果创业公司能够在规定时间内获得下一轮融资，那么众筹资金将按照新估值转化成股份</a:t>
            </a:r>
            <a:r>
              <a:rPr lang="en-US" altLang="zh-CN" sz="3600" dirty="0">
                <a:latin typeface="华文仿宋" panose="02010600040101010101" pitchFamily="2" charset="-122"/>
                <a:ea typeface="华文仿宋" panose="02010600040101010101" pitchFamily="2" charset="-122"/>
              </a:rPr>
              <a:t>;</a:t>
            </a:r>
            <a:r>
              <a:rPr lang="zh-CN" altLang="zh-CN" sz="3600" dirty="0">
                <a:latin typeface="华文仿宋" panose="02010600040101010101" pitchFamily="2" charset="-122"/>
                <a:ea typeface="华文仿宋" panose="02010600040101010101" pitchFamily="2" charset="-122"/>
              </a:rPr>
              <a:t>如果创业公司没有在规定时间内完成下轮融资，可以按照约定价格回购投资额度，也可以按照上一轮估值或约定估值将折算成股份。</a:t>
            </a:r>
          </a:p>
          <a:p>
            <a:pPr marL="0" indent="0">
              <a:buNone/>
            </a:pPr>
            <a:endParaRPr lang="zh-CN" altLang="en-US" sz="2000" dirty="0"/>
          </a:p>
        </p:txBody>
      </p:sp>
      <p:sp>
        <p:nvSpPr>
          <p:cNvPr id="17"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73543180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2676</Words>
  <Application>Microsoft Office PowerPoint</Application>
  <PresentationFormat>宽屏</PresentationFormat>
  <Paragraphs>62</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等线</vt:lpstr>
      <vt:lpstr>等线 Light</vt:lpstr>
      <vt:lpstr>华文仿宋</vt:lpstr>
      <vt:lpstr>楷体</vt:lpstr>
      <vt:lpstr>Arial</vt:lpstr>
      <vt:lpstr>Calibri</vt:lpstr>
      <vt:lpstr>Times New Roman</vt:lpstr>
      <vt:lpstr>Office 主题​​</vt:lpstr>
      <vt:lpstr>三、股权众筹运作模式 </vt:lpstr>
      <vt:lpstr>3.1.1领投与跟投模式的优势</vt:lpstr>
      <vt:lpstr>3.1.2“领投+跟投”模式的持股形式</vt:lpstr>
      <vt:lpstr>3.1.3领投人的资格、认证程序、权利义务 </vt:lpstr>
      <vt:lpstr>PowerPoint 演示文稿</vt:lpstr>
      <vt:lpstr>PowerPoint 演示文稿</vt:lpstr>
      <vt:lpstr>(二)联合投资模式(合投) </vt:lpstr>
      <vt:lpstr>3.2.1 合投模式的优缺点</vt:lpstr>
      <vt:lpstr>(三）远期定价模式 </vt:lpstr>
      <vt:lpstr>360淘金股权众筹平台</vt:lpstr>
      <vt:lpstr>（四）混合投资模式 </vt:lpstr>
      <vt:lpstr>四、股权众筹与私募股权投资的异同 </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三、股权众筹运作模式 </dc:title>
  <dc:creator>mx3642</dc:creator>
  <cp:lastModifiedBy>h</cp:lastModifiedBy>
  <cp:revision>8</cp:revision>
  <dcterms:created xsi:type="dcterms:W3CDTF">2020-06-06T13:44:32Z</dcterms:created>
  <dcterms:modified xsi:type="dcterms:W3CDTF">2023-05-28T06:25:15Z</dcterms:modified>
</cp:coreProperties>
</file>