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72" r:id="rId3"/>
    <p:sldId id="292" r:id="rId4"/>
    <p:sldId id="293" r:id="rId5"/>
    <p:sldId id="294" r:id="rId6"/>
    <p:sldId id="274" r:id="rId7"/>
    <p:sldId id="275" r:id="rId8"/>
    <p:sldId id="277" r:id="rId9"/>
    <p:sldId id="276" r:id="rId10"/>
    <p:sldId id="278" r:id="rId11"/>
    <p:sldId id="279" r:id="rId12"/>
    <p:sldId id="280" r:id="rId13"/>
    <p:sldId id="281" r:id="rId14"/>
    <p:sldId id="282" r:id="rId15"/>
    <p:sldId id="283" r:id="rId16"/>
    <p:sldId id="286" r:id="rId17"/>
    <p:sldId id="284" r:id="rId18"/>
    <p:sldId id="285" r:id="rId19"/>
    <p:sldId id="287" r:id="rId20"/>
    <p:sldId id="288" r:id="rId21"/>
    <p:sldId id="291" r:id="rId22"/>
    <p:sldId id="289" r:id="rId23"/>
    <p:sldId id="290"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4" d="100"/>
          <a:sy n="64" d="100"/>
        </p:scale>
        <p:origin x="8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700CE4-72D4-4F72-ADB0-BABFF9EC8C1A}"/>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7A08C6E3-7074-4CCB-A2F8-1921A603841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191905C9-F3D1-4A7F-8C92-15F976584611}"/>
              </a:ext>
            </a:extLst>
          </p:cNvPr>
          <p:cNvSpPr>
            <a:spLocks noGrp="1"/>
          </p:cNvSpPr>
          <p:nvPr>
            <p:ph type="dt" sz="half" idx="10"/>
          </p:nvPr>
        </p:nvSpPr>
        <p:spPr/>
        <p:txBody>
          <a:bodyPr/>
          <a:lstStyle/>
          <a:p>
            <a:fld id="{51CDF7AA-F1C2-478A-A6C7-ED6B6BB61C36}" type="datetimeFigureOut">
              <a:rPr lang="zh-CN" altLang="en-US" smtClean="0"/>
              <a:t>2020/6/2</a:t>
            </a:fld>
            <a:endParaRPr lang="zh-CN" altLang="en-US"/>
          </a:p>
        </p:txBody>
      </p:sp>
      <p:sp>
        <p:nvSpPr>
          <p:cNvPr id="5" name="页脚占位符 4">
            <a:extLst>
              <a:ext uri="{FF2B5EF4-FFF2-40B4-BE49-F238E27FC236}">
                <a16:creationId xmlns:a16="http://schemas.microsoft.com/office/drawing/2014/main" id="{8413ABE2-0234-498C-BC33-7422F200C94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4A0B3E0-677C-4BF4-A3AC-BED0EB7FA2BF}"/>
              </a:ext>
            </a:extLst>
          </p:cNvPr>
          <p:cNvSpPr>
            <a:spLocks noGrp="1"/>
          </p:cNvSpPr>
          <p:nvPr>
            <p:ph type="sldNum" sz="quarter" idx="12"/>
          </p:nvPr>
        </p:nvSpPr>
        <p:spPr/>
        <p:txBody>
          <a:bodyPr/>
          <a:lstStyle/>
          <a:p>
            <a:fld id="{3ED71BE5-854B-4D43-A7E0-42F1040F1F6F}" type="slidenum">
              <a:rPr lang="zh-CN" altLang="en-US" smtClean="0"/>
              <a:t>‹#›</a:t>
            </a:fld>
            <a:endParaRPr lang="zh-CN" altLang="en-US"/>
          </a:p>
        </p:txBody>
      </p:sp>
    </p:spTree>
    <p:extLst>
      <p:ext uri="{BB962C8B-B14F-4D97-AF65-F5344CB8AC3E}">
        <p14:creationId xmlns:p14="http://schemas.microsoft.com/office/powerpoint/2010/main" val="11860983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3E66F48-E08B-434F-B9D4-25E79124F65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AF283D7D-C392-4CD9-AC54-A422CA5ABB56}"/>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7956939-6EF4-4B5E-B860-D5A4CBE44EE1}"/>
              </a:ext>
            </a:extLst>
          </p:cNvPr>
          <p:cNvSpPr>
            <a:spLocks noGrp="1"/>
          </p:cNvSpPr>
          <p:nvPr>
            <p:ph type="dt" sz="half" idx="10"/>
          </p:nvPr>
        </p:nvSpPr>
        <p:spPr/>
        <p:txBody>
          <a:bodyPr/>
          <a:lstStyle/>
          <a:p>
            <a:fld id="{51CDF7AA-F1C2-478A-A6C7-ED6B6BB61C36}" type="datetimeFigureOut">
              <a:rPr lang="zh-CN" altLang="en-US" smtClean="0"/>
              <a:t>2020/6/2</a:t>
            </a:fld>
            <a:endParaRPr lang="zh-CN" altLang="en-US"/>
          </a:p>
        </p:txBody>
      </p:sp>
      <p:sp>
        <p:nvSpPr>
          <p:cNvPr id="5" name="页脚占位符 4">
            <a:extLst>
              <a:ext uri="{FF2B5EF4-FFF2-40B4-BE49-F238E27FC236}">
                <a16:creationId xmlns:a16="http://schemas.microsoft.com/office/drawing/2014/main" id="{5F4E84C0-4B87-4A59-B259-D1656EE9676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1815061-4A7D-451E-819E-7B10AB0F0461}"/>
              </a:ext>
            </a:extLst>
          </p:cNvPr>
          <p:cNvSpPr>
            <a:spLocks noGrp="1"/>
          </p:cNvSpPr>
          <p:nvPr>
            <p:ph type="sldNum" sz="quarter" idx="12"/>
          </p:nvPr>
        </p:nvSpPr>
        <p:spPr/>
        <p:txBody>
          <a:bodyPr/>
          <a:lstStyle/>
          <a:p>
            <a:fld id="{3ED71BE5-854B-4D43-A7E0-42F1040F1F6F}" type="slidenum">
              <a:rPr lang="zh-CN" altLang="en-US" smtClean="0"/>
              <a:t>‹#›</a:t>
            </a:fld>
            <a:endParaRPr lang="zh-CN" altLang="en-US"/>
          </a:p>
        </p:txBody>
      </p:sp>
    </p:spTree>
    <p:extLst>
      <p:ext uri="{BB962C8B-B14F-4D97-AF65-F5344CB8AC3E}">
        <p14:creationId xmlns:p14="http://schemas.microsoft.com/office/powerpoint/2010/main" val="941604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27AD2ABE-2D2E-4AF4-834D-B150C265CD8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11D44B8-A61B-4B07-BAA1-91220329AB9A}"/>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FE11034-A310-4BB6-A37B-B24CBA833EEB}"/>
              </a:ext>
            </a:extLst>
          </p:cNvPr>
          <p:cNvSpPr>
            <a:spLocks noGrp="1"/>
          </p:cNvSpPr>
          <p:nvPr>
            <p:ph type="dt" sz="half" idx="10"/>
          </p:nvPr>
        </p:nvSpPr>
        <p:spPr/>
        <p:txBody>
          <a:bodyPr/>
          <a:lstStyle/>
          <a:p>
            <a:fld id="{51CDF7AA-F1C2-478A-A6C7-ED6B6BB61C36}" type="datetimeFigureOut">
              <a:rPr lang="zh-CN" altLang="en-US" smtClean="0"/>
              <a:t>2020/6/2</a:t>
            </a:fld>
            <a:endParaRPr lang="zh-CN" altLang="en-US"/>
          </a:p>
        </p:txBody>
      </p:sp>
      <p:sp>
        <p:nvSpPr>
          <p:cNvPr id="5" name="页脚占位符 4">
            <a:extLst>
              <a:ext uri="{FF2B5EF4-FFF2-40B4-BE49-F238E27FC236}">
                <a16:creationId xmlns:a16="http://schemas.microsoft.com/office/drawing/2014/main" id="{523C30A1-19B3-4DF5-91A6-EC4DC437C7A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A34FD4C-34C3-43B6-AB22-81D2C80D5258}"/>
              </a:ext>
            </a:extLst>
          </p:cNvPr>
          <p:cNvSpPr>
            <a:spLocks noGrp="1"/>
          </p:cNvSpPr>
          <p:nvPr>
            <p:ph type="sldNum" sz="quarter" idx="12"/>
          </p:nvPr>
        </p:nvSpPr>
        <p:spPr/>
        <p:txBody>
          <a:bodyPr/>
          <a:lstStyle/>
          <a:p>
            <a:fld id="{3ED71BE5-854B-4D43-A7E0-42F1040F1F6F}" type="slidenum">
              <a:rPr lang="zh-CN" altLang="en-US" smtClean="0"/>
              <a:t>‹#›</a:t>
            </a:fld>
            <a:endParaRPr lang="zh-CN" altLang="en-US"/>
          </a:p>
        </p:txBody>
      </p:sp>
    </p:spTree>
    <p:extLst>
      <p:ext uri="{BB962C8B-B14F-4D97-AF65-F5344CB8AC3E}">
        <p14:creationId xmlns:p14="http://schemas.microsoft.com/office/powerpoint/2010/main" val="1128603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37891A4-A78E-4BA1-8CB6-64DC9A9EBC2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0533CE8E-D088-483E-A516-2D71B0735292}"/>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CDDC2AB-4090-4E92-BE7C-9F84CE3707D1}"/>
              </a:ext>
            </a:extLst>
          </p:cNvPr>
          <p:cNvSpPr>
            <a:spLocks noGrp="1"/>
          </p:cNvSpPr>
          <p:nvPr>
            <p:ph type="dt" sz="half" idx="10"/>
          </p:nvPr>
        </p:nvSpPr>
        <p:spPr/>
        <p:txBody>
          <a:bodyPr/>
          <a:lstStyle/>
          <a:p>
            <a:fld id="{51CDF7AA-F1C2-478A-A6C7-ED6B6BB61C36}" type="datetimeFigureOut">
              <a:rPr lang="zh-CN" altLang="en-US" smtClean="0"/>
              <a:t>2020/6/2</a:t>
            </a:fld>
            <a:endParaRPr lang="zh-CN" altLang="en-US"/>
          </a:p>
        </p:txBody>
      </p:sp>
      <p:sp>
        <p:nvSpPr>
          <p:cNvPr id="5" name="页脚占位符 4">
            <a:extLst>
              <a:ext uri="{FF2B5EF4-FFF2-40B4-BE49-F238E27FC236}">
                <a16:creationId xmlns:a16="http://schemas.microsoft.com/office/drawing/2014/main" id="{E9FD711A-B7F4-4A18-A341-C6E664AC7FC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EC0FB6B-85CC-4527-A387-D0F4D23C54E6}"/>
              </a:ext>
            </a:extLst>
          </p:cNvPr>
          <p:cNvSpPr>
            <a:spLocks noGrp="1"/>
          </p:cNvSpPr>
          <p:nvPr>
            <p:ph type="sldNum" sz="quarter" idx="12"/>
          </p:nvPr>
        </p:nvSpPr>
        <p:spPr/>
        <p:txBody>
          <a:bodyPr/>
          <a:lstStyle/>
          <a:p>
            <a:fld id="{3ED71BE5-854B-4D43-A7E0-42F1040F1F6F}" type="slidenum">
              <a:rPr lang="zh-CN" altLang="en-US" smtClean="0"/>
              <a:t>‹#›</a:t>
            </a:fld>
            <a:endParaRPr lang="zh-CN" altLang="en-US"/>
          </a:p>
        </p:txBody>
      </p:sp>
    </p:spTree>
    <p:extLst>
      <p:ext uri="{BB962C8B-B14F-4D97-AF65-F5344CB8AC3E}">
        <p14:creationId xmlns:p14="http://schemas.microsoft.com/office/powerpoint/2010/main" val="27612581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2D5FDC8-E127-42F4-ABCD-C614406F945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ED87F3A6-C629-4BFE-831A-132711CB0A8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AF3D6E08-D71C-4C28-A713-3D82780CF81D}"/>
              </a:ext>
            </a:extLst>
          </p:cNvPr>
          <p:cNvSpPr>
            <a:spLocks noGrp="1"/>
          </p:cNvSpPr>
          <p:nvPr>
            <p:ph type="dt" sz="half" idx="10"/>
          </p:nvPr>
        </p:nvSpPr>
        <p:spPr/>
        <p:txBody>
          <a:bodyPr/>
          <a:lstStyle/>
          <a:p>
            <a:fld id="{51CDF7AA-F1C2-478A-A6C7-ED6B6BB61C36}" type="datetimeFigureOut">
              <a:rPr lang="zh-CN" altLang="en-US" smtClean="0"/>
              <a:t>2020/6/2</a:t>
            </a:fld>
            <a:endParaRPr lang="zh-CN" altLang="en-US"/>
          </a:p>
        </p:txBody>
      </p:sp>
      <p:sp>
        <p:nvSpPr>
          <p:cNvPr id="5" name="页脚占位符 4">
            <a:extLst>
              <a:ext uri="{FF2B5EF4-FFF2-40B4-BE49-F238E27FC236}">
                <a16:creationId xmlns:a16="http://schemas.microsoft.com/office/drawing/2014/main" id="{3A635617-AC0B-4D03-82E2-4C899E6ED8E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E156DAC-D655-4345-9AB5-6609DDFFC004}"/>
              </a:ext>
            </a:extLst>
          </p:cNvPr>
          <p:cNvSpPr>
            <a:spLocks noGrp="1"/>
          </p:cNvSpPr>
          <p:nvPr>
            <p:ph type="sldNum" sz="quarter" idx="12"/>
          </p:nvPr>
        </p:nvSpPr>
        <p:spPr/>
        <p:txBody>
          <a:bodyPr/>
          <a:lstStyle/>
          <a:p>
            <a:fld id="{3ED71BE5-854B-4D43-A7E0-42F1040F1F6F}" type="slidenum">
              <a:rPr lang="zh-CN" altLang="en-US" smtClean="0"/>
              <a:t>‹#›</a:t>
            </a:fld>
            <a:endParaRPr lang="zh-CN" altLang="en-US"/>
          </a:p>
        </p:txBody>
      </p:sp>
    </p:spTree>
    <p:extLst>
      <p:ext uri="{BB962C8B-B14F-4D97-AF65-F5344CB8AC3E}">
        <p14:creationId xmlns:p14="http://schemas.microsoft.com/office/powerpoint/2010/main" val="16724162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984C986-3EFD-489B-A5DE-859F22A0241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C5541E4-EE25-462C-9A28-A2D226106D65}"/>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96C910F1-CDF8-4D09-91F6-CF283051C247}"/>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477DF285-45C6-4088-AD3C-B68BAE1E89B6}"/>
              </a:ext>
            </a:extLst>
          </p:cNvPr>
          <p:cNvSpPr>
            <a:spLocks noGrp="1"/>
          </p:cNvSpPr>
          <p:nvPr>
            <p:ph type="dt" sz="half" idx="10"/>
          </p:nvPr>
        </p:nvSpPr>
        <p:spPr/>
        <p:txBody>
          <a:bodyPr/>
          <a:lstStyle/>
          <a:p>
            <a:fld id="{51CDF7AA-F1C2-478A-A6C7-ED6B6BB61C36}" type="datetimeFigureOut">
              <a:rPr lang="zh-CN" altLang="en-US" smtClean="0"/>
              <a:t>2020/6/2</a:t>
            </a:fld>
            <a:endParaRPr lang="zh-CN" altLang="en-US"/>
          </a:p>
        </p:txBody>
      </p:sp>
      <p:sp>
        <p:nvSpPr>
          <p:cNvPr id="6" name="页脚占位符 5">
            <a:extLst>
              <a:ext uri="{FF2B5EF4-FFF2-40B4-BE49-F238E27FC236}">
                <a16:creationId xmlns:a16="http://schemas.microsoft.com/office/drawing/2014/main" id="{9FA683D8-070D-408A-BAF7-33CF09E02BC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CA6ECF0-737E-4E09-AF1D-BC274EF6855A}"/>
              </a:ext>
            </a:extLst>
          </p:cNvPr>
          <p:cNvSpPr>
            <a:spLocks noGrp="1"/>
          </p:cNvSpPr>
          <p:nvPr>
            <p:ph type="sldNum" sz="quarter" idx="12"/>
          </p:nvPr>
        </p:nvSpPr>
        <p:spPr/>
        <p:txBody>
          <a:bodyPr/>
          <a:lstStyle/>
          <a:p>
            <a:fld id="{3ED71BE5-854B-4D43-A7E0-42F1040F1F6F}" type="slidenum">
              <a:rPr lang="zh-CN" altLang="en-US" smtClean="0"/>
              <a:t>‹#›</a:t>
            </a:fld>
            <a:endParaRPr lang="zh-CN" altLang="en-US"/>
          </a:p>
        </p:txBody>
      </p:sp>
    </p:spTree>
    <p:extLst>
      <p:ext uri="{BB962C8B-B14F-4D97-AF65-F5344CB8AC3E}">
        <p14:creationId xmlns:p14="http://schemas.microsoft.com/office/powerpoint/2010/main" val="17565903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210190C-90B2-424C-896C-C99559058F1E}"/>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F7376FDC-5154-4B5C-AC6F-F19F82E1939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BC4097B9-1C0D-4139-B811-851BE73214A7}"/>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0A7559E2-2529-4569-A7FE-14B4F12DB5D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BD4E4008-7108-4E65-849A-15A5220A1C93}"/>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69168690-795D-4D74-8961-5C3DDE034A66}"/>
              </a:ext>
            </a:extLst>
          </p:cNvPr>
          <p:cNvSpPr>
            <a:spLocks noGrp="1"/>
          </p:cNvSpPr>
          <p:nvPr>
            <p:ph type="dt" sz="half" idx="10"/>
          </p:nvPr>
        </p:nvSpPr>
        <p:spPr/>
        <p:txBody>
          <a:bodyPr/>
          <a:lstStyle/>
          <a:p>
            <a:fld id="{51CDF7AA-F1C2-478A-A6C7-ED6B6BB61C36}" type="datetimeFigureOut">
              <a:rPr lang="zh-CN" altLang="en-US" smtClean="0"/>
              <a:t>2020/6/2</a:t>
            </a:fld>
            <a:endParaRPr lang="zh-CN" altLang="en-US"/>
          </a:p>
        </p:txBody>
      </p:sp>
      <p:sp>
        <p:nvSpPr>
          <p:cNvPr id="8" name="页脚占位符 7">
            <a:extLst>
              <a:ext uri="{FF2B5EF4-FFF2-40B4-BE49-F238E27FC236}">
                <a16:creationId xmlns:a16="http://schemas.microsoft.com/office/drawing/2014/main" id="{B835047E-AC8B-4980-BFA0-295D531C19A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CD93D9B0-2936-4D13-8AD9-153B8EE2575F}"/>
              </a:ext>
            </a:extLst>
          </p:cNvPr>
          <p:cNvSpPr>
            <a:spLocks noGrp="1"/>
          </p:cNvSpPr>
          <p:nvPr>
            <p:ph type="sldNum" sz="quarter" idx="12"/>
          </p:nvPr>
        </p:nvSpPr>
        <p:spPr/>
        <p:txBody>
          <a:bodyPr/>
          <a:lstStyle/>
          <a:p>
            <a:fld id="{3ED71BE5-854B-4D43-A7E0-42F1040F1F6F}" type="slidenum">
              <a:rPr lang="zh-CN" altLang="en-US" smtClean="0"/>
              <a:t>‹#›</a:t>
            </a:fld>
            <a:endParaRPr lang="zh-CN" altLang="en-US"/>
          </a:p>
        </p:txBody>
      </p:sp>
    </p:spTree>
    <p:extLst>
      <p:ext uri="{BB962C8B-B14F-4D97-AF65-F5344CB8AC3E}">
        <p14:creationId xmlns:p14="http://schemas.microsoft.com/office/powerpoint/2010/main" val="30515237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8DF1025-EF94-4474-AAE4-A2A8B8EC45FE}"/>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D68ED5A3-0CE0-4563-A190-AD70690FB797}"/>
              </a:ext>
            </a:extLst>
          </p:cNvPr>
          <p:cNvSpPr>
            <a:spLocks noGrp="1"/>
          </p:cNvSpPr>
          <p:nvPr>
            <p:ph type="dt" sz="half" idx="10"/>
          </p:nvPr>
        </p:nvSpPr>
        <p:spPr/>
        <p:txBody>
          <a:bodyPr/>
          <a:lstStyle/>
          <a:p>
            <a:fld id="{51CDF7AA-F1C2-478A-A6C7-ED6B6BB61C36}" type="datetimeFigureOut">
              <a:rPr lang="zh-CN" altLang="en-US" smtClean="0"/>
              <a:t>2020/6/2</a:t>
            </a:fld>
            <a:endParaRPr lang="zh-CN" altLang="en-US"/>
          </a:p>
        </p:txBody>
      </p:sp>
      <p:sp>
        <p:nvSpPr>
          <p:cNvPr id="4" name="页脚占位符 3">
            <a:extLst>
              <a:ext uri="{FF2B5EF4-FFF2-40B4-BE49-F238E27FC236}">
                <a16:creationId xmlns:a16="http://schemas.microsoft.com/office/drawing/2014/main" id="{4D6A7AEC-D7E4-4214-A34F-85EEACD52792}"/>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7DFE15F7-8088-4512-A117-4B6AECD7C61C}"/>
              </a:ext>
            </a:extLst>
          </p:cNvPr>
          <p:cNvSpPr>
            <a:spLocks noGrp="1"/>
          </p:cNvSpPr>
          <p:nvPr>
            <p:ph type="sldNum" sz="quarter" idx="12"/>
          </p:nvPr>
        </p:nvSpPr>
        <p:spPr/>
        <p:txBody>
          <a:bodyPr/>
          <a:lstStyle/>
          <a:p>
            <a:fld id="{3ED71BE5-854B-4D43-A7E0-42F1040F1F6F}" type="slidenum">
              <a:rPr lang="zh-CN" altLang="en-US" smtClean="0"/>
              <a:t>‹#›</a:t>
            </a:fld>
            <a:endParaRPr lang="zh-CN" altLang="en-US"/>
          </a:p>
        </p:txBody>
      </p:sp>
    </p:spTree>
    <p:extLst>
      <p:ext uri="{BB962C8B-B14F-4D97-AF65-F5344CB8AC3E}">
        <p14:creationId xmlns:p14="http://schemas.microsoft.com/office/powerpoint/2010/main" val="23976164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484FA23-32AD-4B86-9BB7-70402062F530}"/>
              </a:ext>
            </a:extLst>
          </p:cNvPr>
          <p:cNvSpPr>
            <a:spLocks noGrp="1"/>
          </p:cNvSpPr>
          <p:nvPr>
            <p:ph type="dt" sz="half" idx="10"/>
          </p:nvPr>
        </p:nvSpPr>
        <p:spPr/>
        <p:txBody>
          <a:bodyPr/>
          <a:lstStyle/>
          <a:p>
            <a:fld id="{51CDF7AA-F1C2-478A-A6C7-ED6B6BB61C36}" type="datetimeFigureOut">
              <a:rPr lang="zh-CN" altLang="en-US" smtClean="0"/>
              <a:t>2020/6/2</a:t>
            </a:fld>
            <a:endParaRPr lang="zh-CN" altLang="en-US"/>
          </a:p>
        </p:txBody>
      </p:sp>
      <p:sp>
        <p:nvSpPr>
          <p:cNvPr id="3" name="页脚占位符 2">
            <a:extLst>
              <a:ext uri="{FF2B5EF4-FFF2-40B4-BE49-F238E27FC236}">
                <a16:creationId xmlns:a16="http://schemas.microsoft.com/office/drawing/2014/main" id="{1CC205F3-5553-48D5-B578-D2EEE993CF9D}"/>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ED792A4C-F7A6-435D-9A9B-AD847C174518}"/>
              </a:ext>
            </a:extLst>
          </p:cNvPr>
          <p:cNvSpPr>
            <a:spLocks noGrp="1"/>
          </p:cNvSpPr>
          <p:nvPr>
            <p:ph type="sldNum" sz="quarter" idx="12"/>
          </p:nvPr>
        </p:nvSpPr>
        <p:spPr/>
        <p:txBody>
          <a:bodyPr/>
          <a:lstStyle/>
          <a:p>
            <a:fld id="{3ED71BE5-854B-4D43-A7E0-42F1040F1F6F}" type="slidenum">
              <a:rPr lang="zh-CN" altLang="en-US" smtClean="0"/>
              <a:t>‹#›</a:t>
            </a:fld>
            <a:endParaRPr lang="zh-CN" altLang="en-US"/>
          </a:p>
        </p:txBody>
      </p:sp>
    </p:spTree>
    <p:extLst>
      <p:ext uri="{BB962C8B-B14F-4D97-AF65-F5344CB8AC3E}">
        <p14:creationId xmlns:p14="http://schemas.microsoft.com/office/powerpoint/2010/main" val="4771400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A551954-459D-4F70-9330-84D1AEA8812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C55E080F-C421-4A7B-BB49-8CD010CF7F7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AB987D42-E4F2-4D0C-AFDA-32CF215A3C8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7F31525B-35E7-470D-8FE2-AB4BD4FA35D5}"/>
              </a:ext>
            </a:extLst>
          </p:cNvPr>
          <p:cNvSpPr>
            <a:spLocks noGrp="1"/>
          </p:cNvSpPr>
          <p:nvPr>
            <p:ph type="dt" sz="half" idx="10"/>
          </p:nvPr>
        </p:nvSpPr>
        <p:spPr/>
        <p:txBody>
          <a:bodyPr/>
          <a:lstStyle/>
          <a:p>
            <a:fld id="{51CDF7AA-F1C2-478A-A6C7-ED6B6BB61C36}" type="datetimeFigureOut">
              <a:rPr lang="zh-CN" altLang="en-US" smtClean="0"/>
              <a:t>2020/6/2</a:t>
            </a:fld>
            <a:endParaRPr lang="zh-CN" altLang="en-US"/>
          </a:p>
        </p:txBody>
      </p:sp>
      <p:sp>
        <p:nvSpPr>
          <p:cNvPr id="6" name="页脚占位符 5">
            <a:extLst>
              <a:ext uri="{FF2B5EF4-FFF2-40B4-BE49-F238E27FC236}">
                <a16:creationId xmlns:a16="http://schemas.microsoft.com/office/drawing/2014/main" id="{05EDDF70-EAFF-4E9E-AA05-AC1121A232E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CDD17D9-53C3-4605-B86F-525E1F93FE4D}"/>
              </a:ext>
            </a:extLst>
          </p:cNvPr>
          <p:cNvSpPr>
            <a:spLocks noGrp="1"/>
          </p:cNvSpPr>
          <p:nvPr>
            <p:ph type="sldNum" sz="quarter" idx="12"/>
          </p:nvPr>
        </p:nvSpPr>
        <p:spPr/>
        <p:txBody>
          <a:bodyPr/>
          <a:lstStyle/>
          <a:p>
            <a:fld id="{3ED71BE5-854B-4D43-A7E0-42F1040F1F6F}" type="slidenum">
              <a:rPr lang="zh-CN" altLang="en-US" smtClean="0"/>
              <a:t>‹#›</a:t>
            </a:fld>
            <a:endParaRPr lang="zh-CN" altLang="en-US"/>
          </a:p>
        </p:txBody>
      </p:sp>
    </p:spTree>
    <p:extLst>
      <p:ext uri="{BB962C8B-B14F-4D97-AF65-F5344CB8AC3E}">
        <p14:creationId xmlns:p14="http://schemas.microsoft.com/office/powerpoint/2010/main" val="21609968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50BB06E-5960-468F-88A5-A0A8CB68168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B65D921-97F1-45F0-8104-127906FA82B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AF665618-50C7-4A6D-B62D-AC0A3DAC8CD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FF19E9EC-1E54-43E3-BE84-43E1B081A4DD}"/>
              </a:ext>
            </a:extLst>
          </p:cNvPr>
          <p:cNvSpPr>
            <a:spLocks noGrp="1"/>
          </p:cNvSpPr>
          <p:nvPr>
            <p:ph type="dt" sz="half" idx="10"/>
          </p:nvPr>
        </p:nvSpPr>
        <p:spPr/>
        <p:txBody>
          <a:bodyPr/>
          <a:lstStyle/>
          <a:p>
            <a:fld id="{51CDF7AA-F1C2-478A-A6C7-ED6B6BB61C36}" type="datetimeFigureOut">
              <a:rPr lang="zh-CN" altLang="en-US" smtClean="0"/>
              <a:t>2020/6/2</a:t>
            </a:fld>
            <a:endParaRPr lang="zh-CN" altLang="en-US"/>
          </a:p>
        </p:txBody>
      </p:sp>
      <p:sp>
        <p:nvSpPr>
          <p:cNvPr id="6" name="页脚占位符 5">
            <a:extLst>
              <a:ext uri="{FF2B5EF4-FFF2-40B4-BE49-F238E27FC236}">
                <a16:creationId xmlns:a16="http://schemas.microsoft.com/office/drawing/2014/main" id="{C4725DAC-DC67-4811-B79A-8F226B992A6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DCBC0EA-16AD-49FD-BC6B-7628EAB917A3}"/>
              </a:ext>
            </a:extLst>
          </p:cNvPr>
          <p:cNvSpPr>
            <a:spLocks noGrp="1"/>
          </p:cNvSpPr>
          <p:nvPr>
            <p:ph type="sldNum" sz="quarter" idx="12"/>
          </p:nvPr>
        </p:nvSpPr>
        <p:spPr/>
        <p:txBody>
          <a:bodyPr/>
          <a:lstStyle/>
          <a:p>
            <a:fld id="{3ED71BE5-854B-4D43-A7E0-42F1040F1F6F}" type="slidenum">
              <a:rPr lang="zh-CN" altLang="en-US" smtClean="0"/>
              <a:t>‹#›</a:t>
            </a:fld>
            <a:endParaRPr lang="zh-CN" altLang="en-US"/>
          </a:p>
        </p:txBody>
      </p:sp>
    </p:spTree>
    <p:extLst>
      <p:ext uri="{BB962C8B-B14F-4D97-AF65-F5344CB8AC3E}">
        <p14:creationId xmlns:p14="http://schemas.microsoft.com/office/powerpoint/2010/main" val="5998570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96634284-3CD1-4F11-8FA4-5BF2F417C4F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1D0BDD3F-DFDB-4851-8B32-9415F128A76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7A1FE17-625C-4C7C-AFE8-5B16C75EDFF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CDF7AA-F1C2-478A-A6C7-ED6B6BB61C36}" type="datetimeFigureOut">
              <a:rPr lang="zh-CN" altLang="en-US" smtClean="0"/>
              <a:t>2020/6/2</a:t>
            </a:fld>
            <a:endParaRPr lang="zh-CN" altLang="en-US"/>
          </a:p>
        </p:txBody>
      </p:sp>
      <p:sp>
        <p:nvSpPr>
          <p:cNvPr id="5" name="页脚占位符 4">
            <a:extLst>
              <a:ext uri="{FF2B5EF4-FFF2-40B4-BE49-F238E27FC236}">
                <a16:creationId xmlns:a16="http://schemas.microsoft.com/office/drawing/2014/main" id="{E95D6A68-28B7-420B-8F9A-059EF7C11D9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10EDDDD7-6641-45A4-96F1-3DD5E6C2CE3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D71BE5-854B-4D43-A7E0-42F1040F1F6F}" type="slidenum">
              <a:rPr lang="zh-CN" altLang="en-US" smtClean="0"/>
              <a:t>‹#›</a:t>
            </a:fld>
            <a:endParaRPr lang="zh-CN" altLang="en-US"/>
          </a:p>
        </p:txBody>
      </p:sp>
    </p:spTree>
    <p:extLst>
      <p:ext uri="{BB962C8B-B14F-4D97-AF65-F5344CB8AC3E}">
        <p14:creationId xmlns:p14="http://schemas.microsoft.com/office/powerpoint/2010/main" val="16533149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A7895A40-19A4-42D6-9D30-DBC1E8002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02F429C4-ABC9-46FC-818A-B5429CDE4A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70325" y="3369273"/>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CEF98E4-3709-4952-8F42-2305CCE34F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6374475" y="1040470"/>
            <a:ext cx="6858003" cy="477704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F10BCCF5-D685-47FF-B675-647EAEB72C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7914" y="857786"/>
            <a:ext cx="11067024" cy="520893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C68D47F4-4432-4302-B770-B6F55FD7B70B}"/>
              </a:ext>
            </a:extLst>
          </p:cNvPr>
          <p:cNvSpPr>
            <a:spLocks noGrp="1"/>
          </p:cNvSpPr>
          <p:nvPr>
            <p:ph type="ctrTitle"/>
          </p:nvPr>
        </p:nvSpPr>
        <p:spPr>
          <a:xfrm>
            <a:off x="987689" y="3071183"/>
            <a:ext cx="9910296" cy="2590027"/>
          </a:xfrm>
        </p:spPr>
        <p:txBody>
          <a:bodyPr anchor="t">
            <a:normAutofit/>
          </a:bodyPr>
          <a:lstStyle/>
          <a:p>
            <a:pPr algn="l"/>
            <a:r>
              <a:rPr lang="zh-CN" altLang="zh-CN" sz="8000" b="1"/>
              <a:t>第</a:t>
            </a:r>
            <a:r>
              <a:rPr lang="zh-CN" altLang="en-US" sz="8000" b="1"/>
              <a:t>五</a:t>
            </a:r>
            <a:r>
              <a:rPr lang="zh-CN" altLang="zh-CN" sz="8000" b="1"/>
              <a:t>章</a:t>
            </a:r>
            <a:r>
              <a:rPr lang="en-US" altLang="zh-CN" sz="8000" b="1"/>
              <a:t> </a:t>
            </a:r>
            <a:r>
              <a:rPr lang="zh-CN" altLang="en-US" sz="8000" b="1"/>
              <a:t>房地产众筹</a:t>
            </a:r>
            <a:endParaRPr lang="zh-CN" altLang="en-US" sz="8000"/>
          </a:p>
        </p:txBody>
      </p:sp>
      <p:sp>
        <p:nvSpPr>
          <p:cNvPr id="15" name="Rectangle 14">
            <a:extLst>
              <a:ext uri="{FF2B5EF4-FFF2-40B4-BE49-F238E27FC236}">
                <a16:creationId xmlns:a16="http://schemas.microsoft.com/office/drawing/2014/main" id="{B0EE8A42-107A-4D4C-8D56-BBAE95C7FC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524009" y="3366125"/>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5604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8F52A88-1669-412A-B0E8-15285963F6D3}"/>
              </a:ext>
            </a:extLst>
          </p:cNvPr>
          <p:cNvSpPr>
            <a:spLocks noGrp="1"/>
          </p:cNvSpPr>
          <p:nvPr>
            <p:ph type="title"/>
          </p:nvPr>
        </p:nvSpPr>
        <p:spPr>
          <a:xfrm>
            <a:off x="777240" y="731519"/>
            <a:ext cx="2845191" cy="3237579"/>
          </a:xfrm>
        </p:spPr>
        <p:txBody>
          <a:bodyPr>
            <a:normAutofit/>
          </a:bodyPr>
          <a:lstStyle/>
          <a:p>
            <a:r>
              <a:rPr lang="zh-CN" altLang="zh-CN" sz="3800" dirty="0">
                <a:solidFill>
                  <a:srgbClr val="FFFFFF"/>
                </a:solidFill>
              </a:rPr>
              <a:t>平安好房众筹建房模式</a:t>
            </a:r>
            <a:endParaRPr lang="zh-CN" altLang="en-US" sz="3800" dirty="0">
              <a:solidFill>
                <a:srgbClr val="FFFFFF"/>
              </a:solidFill>
            </a:endParaRPr>
          </a:p>
        </p:txBody>
      </p:sp>
      <p:pic>
        <p:nvPicPr>
          <p:cNvPr id="4" name="图片 3">
            <a:extLst>
              <a:ext uri="{FF2B5EF4-FFF2-40B4-BE49-F238E27FC236}">
                <a16:creationId xmlns:a16="http://schemas.microsoft.com/office/drawing/2014/main" id="{C0E85544-C02E-416C-90FA-277693073BD0}"/>
              </a:ext>
            </a:extLst>
          </p:cNvPr>
          <p:cNvPicPr/>
          <p:nvPr/>
        </p:nvPicPr>
        <p:blipFill rotWithShape="1">
          <a:blip r:embed="rId2">
            <a:extLst>
              <a:ext uri="{28A0092B-C50C-407E-A947-70E740481C1C}">
                <a14:useLocalDpi xmlns:a14="http://schemas.microsoft.com/office/drawing/2010/main" val="0"/>
              </a:ext>
            </a:extLst>
          </a:blip>
          <a:srcRect r="6089" b="1"/>
          <a:stretch/>
        </p:blipFill>
        <p:spPr>
          <a:xfrm>
            <a:off x="4044603" y="448056"/>
            <a:ext cx="7680450" cy="3802932"/>
          </a:xfrm>
          <a:prstGeom prst="rect">
            <a:avLst/>
          </a:prstGeom>
        </p:spPr>
      </p:pic>
      <p:sp>
        <p:nvSpPr>
          <p:cNvPr id="3" name="内容占位符 2">
            <a:extLst>
              <a:ext uri="{FF2B5EF4-FFF2-40B4-BE49-F238E27FC236}">
                <a16:creationId xmlns:a16="http://schemas.microsoft.com/office/drawing/2014/main" id="{24FA5425-0F28-4448-9850-3298B5FFF8B1}"/>
              </a:ext>
            </a:extLst>
          </p:cNvPr>
          <p:cNvSpPr>
            <a:spLocks noGrp="1"/>
          </p:cNvSpPr>
          <p:nvPr>
            <p:ph idx="1"/>
          </p:nvPr>
        </p:nvSpPr>
        <p:spPr>
          <a:xfrm>
            <a:off x="4379709" y="4642338"/>
            <a:ext cx="7037591" cy="1564310"/>
          </a:xfrm>
        </p:spPr>
        <p:txBody>
          <a:bodyPr anchor="ctr">
            <a:normAutofit/>
          </a:bodyPr>
          <a:lstStyle/>
          <a:p>
            <a:pPr marL="0" indent="0">
              <a:buNone/>
            </a:pPr>
            <a:r>
              <a:rPr lang="en-US" altLang="zh-CN" sz="1800" dirty="0"/>
              <a:t>2015</a:t>
            </a:r>
            <a:r>
              <a:rPr lang="zh-CN" altLang="zh-CN" sz="1800" dirty="0"/>
              <a:t>年</a:t>
            </a:r>
            <a:r>
              <a:rPr lang="en-US" altLang="zh-CN" sz="1800" dirty="0"/>
              <a:t>4</a:t>
            </a:r>
            <a:r>
              <a:rPr lang="zh-CN" altLang="zh-CN" sz="1800" dirty="0"/>
              <a:t>月</a:t>
            </a:r>
            <a:r>
              <a:rPr lang="en-US" altLang="zh-CN" sz="1800" dirty="0"/>
              <a:t>29</a:t>
            </a:r>
            <a:r>
              <a:rPr lang="zh-CN" altLang="zh-CN" sz="1800" dirty="0"/>
              <a:t>日，碧桂</a:t>
            </a:r>
            <a:r>
              <a:rPr lang="zh-CN" altLang="en-US" sz="1800" dirty="0"/>
              <a:t>园</a:t>
            </a:r>
            <a:r>
              <a:rPr lang="zh-CN" altLang="zh-CN" sz="1800" dirty="0"/>
              <a:t>以</a:t>
            </a:r>
            <a:r>
              <a:rPr lang="en-US" altLang="zh-CN" sz="1800" dirty="0"/>
              <a:t>6.08</a:t>
            </a:r>
            <a:r>
              <a:rPr lang="zh-CN" altLang="zh-CN" sz="1800" dirty="0"/>
              <a:t>亿元竟得上海市嘉定区徐行镇</a:t>
            </a:r>
            <a:r>
              <a:rPr lang="en-US" altLang="zh-CN" sz="1800" dirty="0"/>
              <a:t>02-05</a:t>
            </a:r>
            <a:r>
              <a:rPr lang="zh-CN" altLang="zh-CN" sz="1800" dirty="0"/>
              <a:t>地块，这也是平安好房首个开发类众筹项目。项目以</a:t>
            </a:r>
            <a:r>
              <a:rPr lang="en-US" altLang="zh-CN" sz="1800" dirty="0"/>
              <a:t>“</a:t>
            </a:r>
            <a:r>
              <a:rPr lang="zh-CN" altLang="zh-CN" sz="1800" dirty="0"/>
              <a:t>一平方米</a:t>
            </a:r>
            <a:r>
              <a:rPr lang="en-US" altLang="zh-CN" sz="1800" dirty="0"/>
              <a:t>”</a:t>
            </a:r>
            <a:r>
              <a:rPr lang="zh-CN" altLang="zh-CN" sz="1800" dirty="0"/>
              <a:t>作为众筹单位，由平安好房将</a:t>
            </a:r>
            <a:r>
              <a:rPr lang="zh-CN" altLang="en-US" sz="1800" dirty="0"/>
              <a:t>众筹</a:t>
            </a:r>
            <a:r>
              <a:rPr lang="zh-CN" altLang="zh-CN" sz="1800" dirty="0"/>
              <a:t>项目包装为保险、债券、好房宝等金融产品，向特定对象</a:t>
            </a:r>
            <a:r>
              <a:rPr lang="en-US" altLang="zh-CN" sz="1800" dirty="0"/>
              <a:t>(</a:t>
            </a:r>
            <a:r>
              <a:rPr lang="zh-CN" altLang="zh-CN" sz="1800" dirty="0"/>
              <a:t>平安好房注册用户</a:t>
            </a:r>
            <a:r>
              <a:rPr lang="en-US" altLang="zh-CN" sz="1800" dirty="0"/>
              <a:t>)</a:t>
            </a:r>
            <a:r>
              <a:rPr lang="zh-CN" altLang="zh-CN" sz="1800" dirty="0"/>
              <a:t>进行认筹</a:t>
            </a:r>
            <a:endParaRPr lang="zh-CN" altLang="en-US" sz="1800" dirty="0"/>
          </a:p>
        </p:txBody>
      </p:sp>
    </p:spTree>
    <p:extLst>
      <p:ext uri="{BB962C8B-B14F-4D97-AF65-F5344CB8AC3E}">
        <p14:creationId xmlns:p14="http://schemas.microsoft.com/office/powerpoint/2010/main" val="37310775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B352DCF-C022-447C-A618-BF4622474CEF}"/>
              </a:ext>
            </a:extLst>
          </p:cNvPr>
          <p:cNvSpPr>
            <a:spLocks noGrp="1"/>
          </p:cNvSpPr>
          <p:nvPr>
            <p:ph type="title"/>
          </p:nvPr>
        </p:nvSpPr>
        <p:spPr/>
        <p:txBody>
          <a:bodyPr/>
          <a:lstStyle/>
          <a:p>
            <a:r>
              <a:rPr lang="zh-CN" altLang="zh-CN" b="1" dirty="0"/>
              <a:t>模式二：</a:t>
            </a:r>
            <a:r>
              <a:rPr lang="en-US" altLang="zh-CN" b="1" dirty="0"/>
              <a:t>"</a:t>
            </a:r>
            <a:r>
              <a:rPr lang="zh-CN" altLang="zh-CN" b="1" dirty="0"/>
              <a:t>营销型开发类</a:t>
            </a:r>
            <a:r>
              <a:rPr lang="en-US" altLang="zh-CN" b="1" dirty="0"/>
              <a:t>"</a:t>
            </a:r>
            <a:r>
              <a:rPr lang="zh-CN" altLang="zh-CN" b="1" dirty="0"/>
              <a:t>众筹</a:t>
            </a:r>
            <a:br>
              <a:rPr lang="zh-CN" altLang="zh-CN" dirty="0"/>
            </a:br>
            <a:endParaRPr lang="zh-CN" altLang="en-US" dirty="0"/>
          </a:p>
        </p:txBody>
      </p:sp>
      <p:sp>
        <p:nvSpPr>
          <p:cNvPr id="3" name="内容占位符 2">
            <a:extLst>
              <a:ext uri="{FF2B5EF4-FFF2-40B4-BE49-F238E27FC236}">
                <a16:creationId xmlns:a16="http://schemas.microsoft.com/office/drawing/2014/main" id="{D5749312-05CB-4217-91C2-BAEC47951DA7}"/>
              </a:ext>
            </a:extLst>
          </p:cNvPr>
          <p:cNvSpPr>
            <a:spLocks noGrp="1"/>
          </p:cNvSpPr>
          <p:nvPr>
            <p:ph idx="1"/>
          </p:nvPr>
        </p:nvSpPr>
        <p:spPr/>
        <p:txBody>
          <a:bodyPr/>
          <a:lstStyle/>
          <a:p>
            <a:pPr marL="0" indent="0">
              <a:buNone/>
            </a:pPr>
            <a:r>
              <a:rPr lang="zh-CN" altLang="zh-CN" dirty="0"/>
              <a:t>营销型开发类</a:t>
            </a:r>
            <a:r>
              <a:rPr lang="en-US" altLang="zh-CN" dirty="0"/>
              <a:t>"</a:t>
            </a:r>
            <a:r>
              <a:rPr lang="zh-CN" altLang="zh-CN" dirty="0"/>
              <a:t>众筹一般在项目建设期进行，虽然众筹期处于项目预售前、募集金额也用于项目建设，但相对于整个项目建设成本及后期价值，营销型开发类众筹的募集资金额度通常不算太高。对融资环节的支持作用不明显。</a:t>
            </a:r>
          </a:p>
          <a:p>
            <a:pPr marL="0" indent="0">
              <a:buNone/>
            </a:pPr>
            <a:endParaRPr lang="en-US" altLang="zh-CN" dirty="0"/>
          </a:p>
          <a:p>
            <a:pPr marL="0" indent="0">
              <a:buNone/>
            </a:pPr>
            <a:endParaRPr lang="zh-CN" altLang="en-US" dirty="0"/>
          </a:p>
        </p:txBody>
      </p:sp>
    </p:spTree>
    <p:extLst>
      <p:ext uri="{BB962C8B-B14F-4D97-AF65-F5344CB8AC3E}">
        <p14:creationId xmlns:p14="http://schemas.microsoft.com/office/powerpoint/2010/main" val="20692286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DED0088-7FC0-4FF6-9D79-D54D237514D4}"/>
              </a:ext>
            </a:extLst>
          </p:cNvPr>
          <p:cNvSpPr>
            <a:spLocks noGrp="1"/>
          </p:cNvSpPr>
          <p:nvPr>
            <p:ph type="title"/>
          </p:nvPr>
        </p:nvSpPr>
        <p:spPr>
          <a:xfrm>
            <a:off x="694510" y="1487272"/>
            <a:ext cx="2743200" cy="2743200"/>
          </a:xfrm>
          <a:prstGeom prst="ellipse">
            <a:avLst/>
          </a:prstGeom>
          <a:solidFill>
            <a:srgbClr val="262626"/>
          </a:solidFill>
          <a:ln w="174625" cmpd="thinThick">
            <a:solidFill>
              <a:srgbClr val="262626"/>
            </a:solidFill>
          </a:ln>
        </p:spPr>
        <p:txBody>
          <a:bodyPr>
            <a:normAutofit/>
          </a:bodyPr>
          <a:lstStyle/>
          <a:p>
            <a:pPr algn="ctr"/>
            <a:r>
              <a:rPr lang="zh-CN" altLang="zh-CN" sz="2600" dirty="0">
                <a:solidFill>
                  <a:srgbClr val="FFFFFF"/>
                </a:solidFill>
                <a:latin typeface="华文楷体" panose="02010600040101010101" pitchFamily="2" charset="-122"/>
                <a:ea typeface="华文楷体" panose="02010600040101010101" pitchFamily="2" charset="-122"/>
              </a:rPr>
              <a:t>无忧我房</a:t>
            </a:r>
            <a:endParaRPr lang="zh-CN" altLang="en-US" sz="2600" dirty="0">
              <a:solidFill>
                <a:srgbClr val="FFFFFF"/>
              </a:solidFill>
            </a:endParaRPr>
          </a:p>
        </p:txBody>
      </p:sp>
      <p:pic>
        <p:nvPicPr>
          <p:cNvPr id="4" name="图片 3">
            <a:extLst>
              <a:ext uri="{FF2B5EF4-FFF2-40B4-BE49-F238E27FC236}">
                <a16:creationId xmlns:a16="http://schemas.microsoft.com/office/drawing/2014/main" id="{701E0221-AB23-45C3-ABA6-74ED39665715}"/>
              </a:ext>
            </a:extLst>
          </p:cNvPr>
          <p:cNvPicPr/>
          <p:nvPr/>
        </p:nvPicPr>
        <p:blipFill>
          <a:blip r:embed="rId2">
            <a:extLst>
              <a:ext uri="{28A0092B-C50C-407E-A947-70E740481C1C}">
                <a14:useLocalDpi xmlns:a14="http://schemas.microsoft.com/office/drawing/2010/main" val="0"/>
              </a:ext>
            </a:extLst>
          </a:blip>
          <a:stretch>
            <a:fillRect/>
          </a:stretch>
        </p:blipFill>
        <p:spPr>
          <a:xfrm>
            <a:off x="3882452" y="479684"/>
            <a:ext cx="7779896" cy="4122295"/>
          </a:xfrm>
          <a:prstGeom prst="rect">
            <a:avLst/>
          </a:prstGeom>
        </p:spPr>
      </p:pic>
      <p:sp>
        <p:nvSpPr>
          <p:cNvPr id="3" name="内容占位符 2">
            <a:extLst>
              <a:ext uri="{FF2B5EF4-FFF2-40B4-BE49-F238E27FC236}">
                <a16:creationId xmlns:a16="http://schemas.microsoft.com/office/drawing/2014/main" id="{1C6F4712-33E1-4E8B-9BB9-41512130BAA0}"/>
              </a:ext>
            </a:extLst>
          </p:cNvPr>
          <p:cNvSpPr>
            <a:spLocks noGrp="1"/>
          </p:cNvSpPr>
          <p:nvPr>
            <p:ph idx="1"/>
          </p:nvPr>
        </p:nvSpPr>
        <p:spPr>
          <a:xfrm>
            <a:off x="4038600" y="4884873"/>
            <a:ext cx="7188199" cy="1292090"/>
          </a:xfrm>
        </p:spPr>
        <p:txBody>
          <a:bodyPr>
            <a:normAutofit/>
          </a:bodyPr>
          <a:lstStyle/>
          <a:p>
            <a:pPr marL="0" indent="0">
              <a:buNone/>
            </a:pPr>
            <a:r>
              <a:rPr lang="zh-CN" altLang="zh-CN" sz="1800" dirty="0">
                <a:latin typeface="华文楷体" panose="02010600040101010101" pitchFamily="2" charset="-122"/>
                <a:ea typeface="华文楷体" panose="02010600040101010101" pitchFamily="2" charset="-122"/>
              </a:rPr>
              <a:t>案例：</a:t>
            </a:r>
            <a:r>
              <a:rPr lang="en-US" altLang="zh-CN" sz="1800" dirty="0">
                <a:latin typeface="华文楷体" panose="02010600040101010101" pitchFamily="2" charset="-122"/>
                <a:ea typeface="华文楷体" panose="02010600040101010101" pitchFamily="2" charset="-122"/>
              </a:rPr>
              <a:t>2015</a:t>
            </a:r>
            <a:r>
              <a:rPr lang="zh-CN" altLang="zh-CN" sz="1800" dirty="0">
                <a:latin typeface="华文楷体" panose="02010600040101010101" pitchFamily="2" charset="-122"/>
                <a:ea typeface="华文楷体" panose="02010600040101010101" pitchFamily="2" charset="-122"/>
              </a:rPr>
              <a:t>年</a:t>
            </a:r>
            <a:r>
              <a:rPr lang="en-US" altLang="zh-CN" sz="1800" dirty="0">
                <a:latin typeface="华文楷体" panose="02010600040101010101" pitchFamily="2" charset="-122"/>
                <a:ea typeface="华文楷体" panose="02010600040101010101" pitchFamily="2" charset="-122"/>
              </a:rPr>
              <a:t>1</a:t>
            </a:r>
            <a:r>
              <a:rPr lang="zh-CN" altLang="zh-CN" sz="1800" dirty="0">
                <a:latin typeface="华文楷体" panose="02010600040101010101" pitchFamily="2" charset="-122"/>
                <a:ea typeface="华文楷体" panose="02010600040101010101" pitchFamily="2" charset="-122"/>
              </a:rPr>
              <a:t>月，当代北辰通过无忧我房发布</a:t>
            </a:r>
            <a:r>
              <a:rPr lang="en-US" altLang="zh-CN" sz="1800" dirty="0">
                <a:latin typeface="华文楷体" panose="02010600040101010101" pitchFamily="2" charset="-122"/>
                <a:ea typeface="华文楷体" panose="02010600040101010101" pitchFamily="2" charset="-122"/>
              </a:rPr>
              <a:t>COCO MOMA</a:t>
            </a:r>
            <a:r>
              <a:rPr lang="zh-CN" altLang="zh-CN" sz="1800" dirty="0">
                <a:latin typeface="华文楷体" panose="02010600040101010101" pitchFamily="2" charset="-122"/>
                <a:ea typeface="华文楷体" panose="02010600040101010101" pitchFamily="2" charset="-122"/>
              </a:rPr>
              <a:t>工银瑞信一期众筹项目以</a:t>
            </a:r>
            <a:r>
              <a:rPr lang="en-US" altLang="zh-CN" sz="1800" dirty="0">
                <a:latin typeface="华文楷体" panose="02010600040101010101" pitchFamily="2" charset="-122"/>
                <a:ea typeface="华文楷体" panose="02010600040101010101" pitchFamily="2" charset="-122"/>
              </a:rPr>
              <a:t>COCO MOMA384</a:t>
            </a:r>
            <a:r>
              <a:rPr lang="zh-CN" altLang="zh-CN" sz="1800" dirty="0">
                <a:latin typeface="华文楷体" panose="02010600040101010101" pitchFamily="2" charset="-122"/>
                <a:ea typeface="华文楷体" panose="02010600040101010101" pitchFamily="2" charset="-122"/>
              </a:rPr>
              <a:t>套公寓商品房为标的，共计筹得资金</a:t>
            </a:r>
            <a:r>
              <a:rPr lang="en-US" altLang="zh-CN" sz="1800" dirty="0">
                <a:latin typeface="华文楷体" panose="02010600040101010101" pitchFamily="2" charset="-122"/>
                <a:ea typeface="华文楷体" panose="02010600040101010101" pitchFamily="2" charset="-122"/>
              </a:rPr>
              <a:t>1340</a:t>
            </a:r>
            <a:r>
              <a:rPr lang="zh-CN" altLang="zh-CN" sz="1800" dirty="0">
                <a:latin typeface="华文楷体" panose="02010600040101010101" pitchFamily="2" charset="-122"/>
                <a:ea typeface="华文楷体" panose="02010600040101010101" pitchFamily="2" charset="-122"/>
              </a:rPr>
              <a:t>万元。</a:t>
            </a:r>
          </a:p>
          <a:p>
            <a:pPr marL="0" indent="0">
              <a:buNone/>
            </a:pPr>
            <a:endParaRPr lang="zh-CN" altLang="en-US" sz="1800" dirty="0"/>
          </a:p>
        </p:txBody>
      </p:sp>
    </p:spTree>
    <p:extLst>
      <p:ext uri="{BB962C8B-B14F-4D97-AF65-F5344CB8AC3E}">
        <p14:creationId xmlns:p14="http://schemas.microsoft.com/office/powerpoint/2010/main" val="5927184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A664AD8-A253-4438-8D51-256D7E7B5747}"/>
              </a:ext>
            </a:extLst>
          </p:cNvPr>
          <p:cNvSpPr>
            <a:spLocks noGrp="1"/>
          </p:cNvSpPr>
          <p:nvPr>
            <p:ph type="title"/>
          </p:nvPr>
        </p:nvSpPr>
        <p:spPr/>
        <p:txBody>
          <a:bodyPr/>
          <a:lstStyle/>
          <a:p>
            <a:r>
              <a:rPr lang="zh-CN" altLang="zh-CN" b="1" dirty="0"/>
              <a:t>模式三：</a:t>
            </a:r>
            <a:r>
              <a:rPr lang="en-US" altLang="zh-CN" b="1" dirty="0"/>
              <a:t>"</a:t>
            </a:r>
            <a:r>
              <a:rPr lang="zh-CN" altLang="zh-CN" b="1" dirty="0"/>
              <a:t>定向类</a:t>
            </a:r>
            <a:r>
              <a:rPr lang="en-US" altLang="zh-CN" b="1" dirty="0"/>
              <a:t>"</a:t>
            </a:r>
            <a:r>
              <a:rPr lang="zh-CN" altLang="zh-CN" b="1" dirty="0"/>
              <a:t>众筹</a:t>
            </a:r>
            <a:br>
              <a:rPr lang="zh-CN" altLang="zh-CN" dirty="0"/>
            </a:br>
            <a:endParaRPr lang="zh-CN" altLang="en-US" dirty="0"/>
          </a:p>
        </p:txBody>
      </p:sp>
      <p:sp>
        <p:nvSpPr>
          <p:cNvPr id="3" name="内容占位符 2">
            <a:extLst>
              <a:ext uri="{FF2B5EF4-FFF2-40B4-BE49-F238E27FC236}">
                <a16:creationId xmlns:a16="http://schemas.microsoft.com/office/drawing/2014/main" id="{1E674EB8-409A-482C-928A-E8212623B16F}"/>
              </a:ext>
            </a:extLst>
          </p:cNvPr>
          <p:cNvSpPr>
            <a:spLocks noGrp="1"/>
          </p:cNvSpPr>
          <p:nvPr>
            <p:ph idx="1"/>
          </p:nvPr>
        </p:nvSpPr>
        <p:spPr/>
        <p:txBody>
          <a:bodyPr/>
          <a:lstStyle/>
          <a:p>
            <a:pPr marL="0" indent="0">
              <a:buNone/>
            </a:pPr>
            <a:r>
              <a:rPr lang="zh-CN" altLang="zh-CN" dirty="0">
                <a:latin typeface="华文仿宋" panose="02010600040101010101" pitchFamily="2" charset="-122"/>
                <a:ea typeface="华文仿宋" panose="02010600040101010101" pitchFamily="2" charset="-122"/>
              </a:rPr>
              <a:t>定向类众筹通常是在立项或者拿地之前进行，为减少拿地及后期销售的不确定性，开发商对合作单位一般有较为苛刻的筛选条件，要求合作单位须对定向拿地具有一定影响力，且有一定数量的员工有购房需求。</a:t>
            </a:r>
          </a:p>
          <a:p>
            <a:pPr marL="0" indent="0">
              <a:buNone/>
            </a:pPr>
            <a:r>
              <a:rPr lang="zh-CN" altLang="zh-CN" dirty="0">
                <a:latin typeface="华文仿宋" panose="02010600040101010101" pitchFamily="2" charset="-122"/>
                <a:ea typeface="华文仿宋" panose="02010600040101010101" pitchFamily="2" charset="-122"/>
              </a:rPr>
              <a:t>定向类众筹一般以较大的房价折扣作为投资者的收益保障，但要求投资者需在拿地前支付基本全部购房款，开发商在这一过程中仅获得管理收益。由于政策、合作单位选择等风险，现阶段除众美集团外，少有开发商使用。</a:t>
            </a:r>
          </a:p>
          <a:p>
            <a:pPr marL="0" indent="0">
              <a:buNone/>
            </a:pPr>
            <a:endParaRPr lang="zh-CN" altLang="en-US" dirty="0"/>
          </a:p>
        </p:txBody>
      </p:sp>
    </p:spTree>
    <p:extLst>
      <p:ext uri="{BB962C8B-B14F-4D97-AF65-F5344CB8AC3E}">
        <p14:creationId xmlns:p14="http://schemas.microsoft.com/office/powerpoint/2010/main" val="20925027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9B64C05-B353-4316-A02D-BE87FD85C719}"/>
              </a:ext>
            </a:extLst>
          </p:cNvPr>
          <p:cNvSpPr>
            <a:spLocks noGrp="1"/>
          </p:cNvSpPr>
          <p:nvPr>
            <p:ph type="title"/>
          </p:nvPr>
        </p:nvSpPr>
        <p:spPr>
          <a:xfrm>
            <a:off x="694510" y="1487272"/>
            <a:ext cx="2743200" cy="2743200"/>
          </a:xfrm>
          <a:prstGeom prst="ellipse">
            <a:avLst/>
          </a:prstGeom>
          <a:solidFill>
            <a:srgbClr val="262626"/>
          </a:solidFill>
          <a:ln w="174625" cmpd="thinThick">
            <a:solidFill>
              <a:srgbClr val="262626"/>
            </a:solidFill>
          </a:ln>
        </p:spPr>
        <p:txBody>
          <a:bodyPr>
            <a:normAutofit/>
          </a:bodyPr>
          <a:lstStyle/>
          <a:p>
            <a:pPr algn="ctr"/>
            <a:r>
              <a:rPr lang="zh-CN" altLang="en-US" sz="2600" dirty="0">
                <a:solidFill>
                  <a:srgbClr val="FFFFFF"/>
                </a:solidFill>
              </a:rPr>
              <a:t>众美集团</a:t>
            </a:r>
          </a:p>
        </p:txBody>
      </p:sp>
      <p:pic>
        <p:nvPicPr>
          <p:cNvPr id="4" name="图片 3">
            <a:extLst>
              <a:ext uri="{FF2B5EF4-FFF2-40B4-BE49-F238E27FC236}">
                <a16:creationId xmlns:a16="http://schemas.microsoft.com/office/drawing/2014/main" id="{D8665EAD-446D-4FA7-9568-A9FA84411C31}"/>
              </a:ext>
            </a:extLst>
          </p:cNvPr>
          <p:cNvPicPr/>
          <p:nvPr/>
        </p:nvPicPr>
        <p:blipFill>
          <a:blip r:embed="rId2">
            <a:extLst>
              <a:ext uri="{28A0092B-C50C-407E-A947-70E740481C1C}">
                <a14:useLocalDpi xmlns:a14="http://schemas.microsoft.com/office/drawing/2010/main" val="0"/>
              </a:ext>
            </a:extLst>
          </a:blip>
          <a:stretch>
            <a:fillRect/>
          </a:stretch>
        </p:blipFill>
        <p:spPr>
          <a:xfrm>
            <a:off x="3724639" y="509664"/>
            <a:ext cx="7502160" cy="4047345"/>
          </a:xfrm>
          <a:prstGeom prst="rect">
            <a:avLst/>
          </a:prstGeom>
        </p:spPr>
      </p:pic>
      <p:sp>
        <p:nvSpPr>
          <p:cNvPr id="3" name="内容占位符 2">
            <a:extLst>
              <a:ext uri="{FF2B5EF4-FFF2-40B4-BE49-F238E27FC236}">
                <a16:creationId xmlns:a16="http://schemas.microsoft.com/office/drawing/2014/main" id="{611F43F6-0453-4A5D-9DF8-9665C5769EEC}"/>
              </a:ext>
            </a:extLst>
          </p:cNvPr>
          <p:cNvSpPr>
            <a:spLocks noGrp="1"/>
          </p:cNvSpPr>
          <p:nvPr>
            <p:ph idx="1"/>
          </p:nvPr>
        </p:nvSpPr>
        <p:spPr>
          <a:xfrm>
            <a:off x="4038600" y="4884873"/>
            <a:ext cx="7188199" cy="1292090"/>
          </a:xfrm>
        </p:spPr>
        <p:txBody>
          <a:bodyPr>
            <a:normAutofit lnSpcReduction="10000"/>
          </a:bodyPr>
          <a:lstStyle/>
          <a:p>
            <a:pPr marL="0" indent="0">
              <a:buNone/>
            </a:pPr>
            <a:r>
              <a:rPr lang="zh-CN" altLang="zh-CN" sz="1800" dirty="0"/>
              <a:t>案例：石家庄众美城</a:t>
            </a:r>
            <a:r>
              <a:rPr lang="en-US" altLang="zh-CN" sz="1800" dirty="0"/>
              <a:t>110</a:t>
            </a:r>
            <a:r>
              <a:rPr lang="zh-CN" altLang="zh-CN" sz="1800" dirty="0"/>
              <a:t>万平方米建筑面积中，有</a:t>
            </a:r>
            <a:r>
              <a:rPr lang="en-US" altLang="zh-CN" sz="1800" dirty="0"/>
              <a:t>33</a:t>
            </a:r>
            <a:r>
              <a:rPr lang="zh-CN" altLang="zh-CN" sz="1800" dirty="0"/>
              <a:t>万平方米属于定制项目，且项目总额</a:t>
            </a:r>
            <a:r>
              <a:rPr lang="en-US" altLang="zh-CN" sz="1800" dirty="0"/>
              <a:t>6.33</a:t>
            </a:r>
            <a:r>
              <a:rPr lang="zh-CN" altLang="zh-CN" sz="1800" dirty="0"/>
              <a:t>亿元的土地款全部来自定制项目部分。众美在拿地前便与多家单位确定合作关系，并约定</a:t>
            </a:r>
            <a:r>
              <a:rPr lang="en-US" altLang="zh-CN" sz="1800" dirty="0"/>
              <a:t>2300</a:t>
            </a:r>
            <a:r>
              <a:rPr lang="zh-CN" altLang="zh-CN" sz="1800" dirty="0"/>
              <a:t>元</a:t>
            </a:r>
            <a:r>
              <a:rPr lang="en-US" altLang="zh-CN" sz="1800" dirty="0"/>
              <a:t>/</a:t>
            </a:r>
            <a:r>
              <a:rPr lang="zh-CN" altLang="zh-CN" sz="1800" dirty="0"/>
              <a:t>㎡的销售价格（当时周边房价为</a:t>
            </a:r>
            <a:r>
              <a:rPr lang="en-US" altLang="zh-CN" sz="1800" dirty="0"/>
              <a:t>3200</a:t>
            </a:r>
            <a:r>
              <a:rPr lang="zh-CN" altLang="zh-CN" sz="1800" dirty="0"/>
              <a:t>元</a:t>
            </a:r>
            <a:r>
              <a:rPr lang="en-US" altLang="zh-CN" sz="1800" dirty="0"/>
              <a:t>/</a:t>
            </a:r>
            <a:r>
              <a:rPr lang="zh-CN" altLang="zh-CN" sz="1800" dirty="0"/>
              <a:t>㎡），投资者在拿地前即缴纳全部购房款，众美将这笔资金用于拿地、开发建设等各个阶段。</a:t>
            </a:r>
          </a:p>
          <a:p>
            <a:pPr marL="0" indent="0">
              <a:buNone/>
            </a:pPr>
            <a:endParaRPr lang="zh-CN" altLang="en-US" sz="1700" dirty="0"/>
          </a:p>
        </p:txBody>
      </p:sp>
    </p:spTree>
    <p:extLst>
      <p:ext uri="{BB962C8B-B14F-4D97-AF65-F5344CB8AC3E}">
        <p14:creationId xmlns:p14="http://schemas.microsoft.com/office/powerpoint/2010/main" val="20674710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6596E0-EE45-4E2B-B11C-76352939A39F}"/>
              </a:ext>
            </a:extLst>
          </p:cNvPr>
          <p:cNvSpPr>
            <a:spLocks noGrp="1"/>
          </p:cNvSpPr>
          <p:nvPr>
            <p:ph type="title"/>
          </p:nvPr>
        </p:nvSpPr>
        <p:spPr/>
        <p:txBody>
          <a:bodyPr/>
          <a:lstStyle/>
          <a:p>
            <a:r>
              <a:rPr lang="zh-CN" altLang="zh-CN" b="1" dirty="0"/>
              <a:t>模式四：</a:t>
            </a:r>
            <a:r>
              <a:rPr lang="en-US" altLang="zh-CN" b="1" dirty="0"/>
              <a:t>"</a:t>
            </a:r>
            <a:r>
              <a:rPr lang="zh-CN" altLang="zh-CN" b="1" dirty="0"/>
              <a:t>购买型</a:t>
            </a:r>
            <a:r>
              <a:rPr lang="en-US" altLang="zh-CN" b="1" dirty="0"/>
              <a:t>+</a:t>
            </a:r>
            <a:r>
              <a:rPr lang="zh-CN" altLang="zh-CN" b="1" dirty="0"/>
              <a:t>理财型</a:t>
            </a:r>
            <a:r>
              <a:rPr lang="en-US" altLang="zh-CN" b="1" dirty="0"/>
              <a:t>"</a:t>
            </a:r>
            <a:r>
              <a:rPr lang="zh-CN" altLang="zh-CN" b="1" dirty="0"/>
              <a:t>众筹</a:t>
            </a:r>
            <a:br>
              <a:rPr lang="zh-CN" altLang="zh-CN" dirty="0"/>
            </a:br>
            <a:endParaRPr lang="zh-CN" altLang="en-US" dirty="0"/>
          </a:p>
        </p:txBody>
      </p:sp>
      <p:sp>
        <p:nvSpPr>
          <p:cNvPr id="3" name="内容占位符 2">
            <a:extLst>
              <a:ext uri="{FF2B5EF4-FFF2-40B4-BE49-F238E27FC236}">
                <a16:creationId xmlns:a16="http://schemas.microsoft.com/office/drawing/2014/main" id="{325B50BD-DD85-4A35-AA9E-F2B78DE873E7}"/>
              </a:ext>
            </a:extLst>
          </p:cNvPr>
          <p:cNvSpPr>
            <a:spLocks noGrp="1"/>
          </p:cNvSpPr>
          <p:nvPr>
            <p:ph idx="1"/>
          </p:nvPr>
        </p:nvSpPr>
        <p:spPr>
          <a:xfrm>
            <a:off x="776990" y="1510831"/>
            <a:ext cx="10515600" cy="4351338"/>
          </a:xfrm>
        </p:spPr>
        <p:txBody>
          <a:bodyPr/>
          <a:lstStyle/>
          <a:p>
            <a:pPr marL="0" indent="0">
              <a:buNone/>
            </a:pPr>
            <a:r>
              <a:rPr lang="zh-CN" altLang="zh-CN" dirty="0">
                <a:latin typeface="华文仿宋" panose="02010600040101010101" pitchFamily="2" charset="-122"/>
                <a:ea typeface="华文仿宋" panose="02010600040101010101" pitchFamily="2" charset="-122"/>
              </a:rPr>
              <a:t>通过拿出部分房源作为标的，以低于市场的销售价格及</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基本理财收益</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高额浮动收益</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吸引客户，设定固定期限，由投资者共同享有标的物产权。在退出时，投资者享有优惠购房权或将标的物销售后退出获得增值收益；开发商则牺牲部分利润获取大量现金流，提升项目知名度。</a:t>
            </a:r>
          </a:p>
          <a:p>
            <a:pPr marL="0" indent="0">
              <a:buNone/>
            </a:pPr>
            <a:endParaRPr lang="zh-CN" altLang="en-US" dirty="0"/>
          </a:p>
        </p:txBody>
      </p:sp>
    </p:spTree>
    <p:extLst>
      <p:ext uri="{BB962C8B-B14F-4D97-AF65-F5344CB8AC3E}">
        <p14:creationId xmlns:p14="http://schemas.microsoft.com/office/powerpoint/2010/main" val="24498227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734017BA-A80E-449A-BC8F-BFB35ABF1B6B}"/>
              </a:ext>
            </a:extLst>
          </p:cNvPr>
          <p:cNvSpPr>
            <a:spLocks noGrp="1"/>
          </p:cNvSpPr>
          <p:nvPr>
            <p:ph idx="1"/>
          </p:nvPr>
        </p:nvSpPr>
        <p:spPr>
          <a:xfrm>
            <a:off x="289810" y="584617"/>
            <a:ext cx="3941564" cy="5678274"/>
          </a:xfrm>
        </p:spPr>
        <p:style>
          <a:lnRef idx="2">
            <a:schemeClr val="dk1"/>
          </a:lnRef>
          <a:fillRef idx="1">
            <a:schemeClr val="lt1"/>
          </a:fillRef>
          <a:effectRef idx="0">
            <a:schemeClr val="dk1"/>
          </a:effectRef>
          <a:fontRef idx="minor">
            <a:schemeClr val="dk1"/>
          </a:fontRef>
        </p:style>
        <p:txBody>
          <a:bodyPr>
            <a:normAutofit/>
          </a:bodyPr>
          <a:lstStyle/>
          <a:p>
            <a:pPr marL="0" indent="0">
              <a:buNone/>
            </a:pPr>
            <a:endParaRPr lang="en-US" altLang="zh-CN" sz="1100" dirty="0">
              <a:latin typeface="华文楷体" panose="02010600040101010101" pitchFamily="2" charset="-122"/>
              <a:ea typeface="华文楷体" panose="02010600040101010101" pitchFamily="2" charset="-122"/>
            </a:endParaRPr>
          </a:p>
          <a:p>
            <a:pPr marL="0" indent="0">
              <a:buNone/>
            </a:pPr>
            <a:endParaRPr lang="en-US" altLang="zh-CN" sz="1100" dirty="0">
              <a:latin typeface="华文楷体" panose="02010600040101010101" pitchFamily="2" charset="-122"/>
              <a:ea typeface="华文楷体" panose="02010600040101010101" pitchFamily="2" charset="-122"/>
            </a:endParaRPr>
          </a:p>
          <a:p>
            <a:pPr marL="0" indent="0">
              <a:buNone/>
            </a:pPr>
            <a:r>
              <a:rPr lang="zh-CN" altLang="zh-CN" sz="2000" dirty="0">
                <a:latin typeface="华文楷体" panose="02010600040101010101" pitchFamily="2" charset="-122"/>
                <a:ea typeface="华文楷体" panose="02010600040101010101" pitchFamily="2" charset="-122"/>
              </a:rPr>
              <a:t>案例：</a:t>
            </a:r>
            <a:r>
              <a:rPr lang="en-US" altLang="zh-CN" sz="2000" dirty="0">
                <a:latin typeface="华文楷体" panose="02010600040101010101" pitchFamily="2" charset="-122"/>
                <a:ea typeface="华文楷体" panose="02010600040101010101" pitchFamily="2" charset="-122"/>
              </a:rPr>
              <a:t>2014</a:t>
            </a:r>
            <a:r>
              <a:rPr lang="zh-CN" altLang="zh-CN" sz="2000" dirty="0">
                <a:latin typeface="华文楷体" panose="02010600040101010101" pitchFamily="2" charset="-122"/>
                <a:ea typeface="华文楷体" panose="02010600040101010101" pitchFamily="2" charset="-122"/>
              </a:rPr>
              <a:t>年</a:t>
            </a:r>
            <a:r>
              <a:rPr lang="en-US" altLang="zh-CN" sz="2000" dirty="0">
                <a:latin typeface="华文楷体" panose="02010600040101010101" pitchFamily="2" charset="-122"/>
                <a:ea typeface="华文楷体" panose="02010600040101010101" pitchFamily="2" charset="-122"/>
              </a:rPr>
              <a:t>11</a:t>
            </a:r>
            <a:r>
              <a:rPr lang="zh-CN" altLang="zh-CN" sz="2000" dirty="0">
                <a:latin typeface="华文楷体" panose="02010600040101010101" pitchFamily="2" charset="-122"/>
                <a:ea typeface="华文楷体" panose="02010600040101010101" pitchFamily="2" charset="-122"/>
              </a:rPr>
              <a:t>月，平安好房、平安不动产联合万科推出</a:t>
            </a:r>
            <a:r>
              <a:rPr lang="en-US" altLang="zh-CN" sz="2000" dirty="0">
                <a:latin typeface="华文楷体" panose="02010600040101010101" pitchFamily="2" charset="-122"/>
                <a:ea typeface="华文楷体" panose="02010600040101010101" pitchFamily="2" charset="-122"/>
              </a:rPr>
              <a:t>"</a:t>
            </a:r>
            <a:r>
              <a:rPr lang="zh-CN" altLang="zh-CN" sz="2000" dirty="0">
                <a:latin typeface="华文楷体" panose="02010600040101010101" pitchFamily="2" charset="-122"/>
                <a:ea typeface="华文楷体" panose="02010600040101010101" pitchFamily="2" charset="-122"/>
              </a:rPr>
              <a:t>平安</a:t>
            </a:r>
            <a:r>
              <a:rPr lang="en-US" altLang="zh-CN" sz="2000" dirty="0">
                <a:latin typeface="华文楷体" panose="02010600040101010101" pitchFamily="2" charset="-122"/>
                <a:ea typeface="华文楷体" panose="02010600040101010101" pitchFamily="2" charset="-122"/>
              </a:rPr>
              <a:t>&amp;</a:t>
            </a:r>
            <a:r>
              <a:rPr lang="zh-CN" altLang="zh-CN" sz="2000" dirty="0">
                <a:latin typeface="华文楷体" panose="02010600040101010101" pitchFamily="2" charset="-122"/>
                <a:ea typeface="华文楷体" panose="02010600040101010101" pitchFamily="2" charset="-122"/>
              </a:rPr>
              <a:t>北部万科城</a:t>
            </a:r>
            <a:r>
              <a:rPr lang="en-US" altLang="zh-CN" sz="2000" dirty="0">
                <a:latin typeface="华文楷体" panose="02010600040101010101" pitchFamily="2" charset="-122"/>
                <a:ea typeface="华文楷体" panose="02010600040101010101" pitchFamily="2" charset="-122"/>
              </a:rPr>
              <a:t>" 216</a:t>
            </a:r>
            <a:r>
              <a:rPr lang="zh-CN" altLang="zh-CN" sz="2000" dirty="0">
                <a:latin typeface="华文楷体" panose="02010600040101010101" pitchFamily="2" charset="-122"/>
                <a:ea typeface="华文楷体" panose="02010600040101010101" pitchFamily="2" charset="-122"/>
              </a:rPr>
              <a:t>套房源作为标的，众筹目标最低金额</a:t>
            </a:r>
            <a:r>
              <a:rPr lang="en-US" altLang="zh-CN" sz="2000" dirty="0">
                <a:latin typeface="华文楷体" panose="02010600040101010101" pitchFamily="2" charset="-122"/>
                <a:ea typeface="华文楷体" panose="02010600040101010101" pitchFamily="2" charset="-122"/>
              </a:rPr>
              <a:t>1500</a:t>
            </a:r>
            <a:r>
              <a:rPr lang="zh-CN" altLang="zh-CN" sz="2000" dirty="0">
                <a:latin typeface="华文楷体" panose="02010600040101010101" pitchFamily="2" charset="-122"/>
                <a:ea typeface="华文楷体" panose="02010600040101010101" pitchFamily="2" charset="-122"/>
              </a:rPr>
              <a:t>万元。</a:t>
            </a:r>
          </a:p>
          <a:p>
            <a:pPr marL="0" indent="0">
              <a:buNone/>
            </a:pPr>
            <a:r>
              <a:rPr lang="en-US" altLang="zh-CN" sz="2000" dirty="0">
                <a:latin typeface="华文楷体" panose="02010600040101010101" pitchFamily="2" charset="-122"/>
                <a:ea typeface="华文楷体" panose="02010600040101010101" pitchFamily="2" charset="-122"/>
              </a:rPr>
              <a:t>1.</a:t>
            </a:r>
            <a:r>
              <a:rPr lang="zh-CN" altLang="zh-CN" sz="2000" dirty="0">
                <a:latin typeface="华文楷体" panose="02010600040101010101" pitchFamily="2" charset="-122"/>
                <a:ea typeface="华文楷体" panose="02010600040101010101" pitchFamily="2" charset="-122"/>
              </a:rPr>
              <a:t>条件：以</a:t>
            </a:r>
            <a:r>
              <a:rPr lang="en-US" altLang="zh-CN" sz="2000" dirty="0">
                <a:latin typeface="华文楷体" panose="02010600040101010101" pitchFamily="2" charset="-122"/>
                <a:ea typeface="华文楷体" panose="02010600040101010101" pitchFamily="2" charset="-122"/>
              </a:rPr>
              <a:t>216</a:t>
            </a:r>
            <a:r>
              <a:rPr lang="zh-CN" altLang="zh-CN" sz="2000" dirty="0">
                <a:latin typeface="华文楷体" panose="02010600040101010101" pitchFamily="2" charset="-122"/>
                <a:ea typeface="华文楷体" panose="02010600040101010101" pitchFamily="2" charset="-122"/>
              </a:rPr>
              <a:t>套房源作为标的，每套房产认购众筹金额为</a:t>
            </a:r>
            <a:r>
              <a:rPr lang="en-US" altLang="zh-CN" sz="2000" dirty="0">
                <a:latin typeface="华文楷体" panose="02010600040101010101" pitchFamily="2" charset="-122"/>
                <a:ea typeface="华文楷体" panose="02010600040101010101" pitchFamily="2" charset="-122"/>
              </a:rPr>
              <a:t>5-13.5</a:t>
            </a:r>
            <a:r>
              <a:rPr lang="zh-CN" altLang="zh-CN" sz="2000" dirty="0">
                <a:latin typeface="华文楷体" panose="02010600040101010101" pitchFamily="2" charset="-122"/>
                <a:ea typeface="华文楷体" panose="02010600040101010101" pitchFamily="2" charset="-122"/>
              </a:rPr>
              <a:t>万元。</a:t>
            </a:r>
          </a:p>
          <a:p>
            <a:pPr marL="0" indent="0">
              <a:buNone/>
            </a:pPr>
            <a:r>
              <a:rPr lang="en-US" altLang="zh-CN" sz="2000" dirty="0">
                <a:latin typeface="华文楷体" panose="02010600040101010101" pitchFamily="2" charset="-122"/>
                <a:ea typeface="华文楷体" panose="02010600040101010101" pitchFamily="2" charset="-122"/>
              </a:rPr>
              <a:t>2.</a:t>
            </a:r>
            <a:r>
              <a:rPr lang="zh-CN" altLang="zh-CN" sz="2000" dirty="0">
                <a:latin typeface="华文楷体" panose="02010600040101010101" pitchFamily="2" charset="-122"/>
                <a:ea typeface="华文楷体" panose="02010600040101010101" pitchFamily="2" charset="-122"/>
              </a:rPr>
              <a:t>收益：投资者收益由两部分构成：一是优先选房权和低于周边市场价近</a:t>
            </a:r>
            <a:r>
              <a:rPr lang="en-US" altLang="zh-CN" sz="2000" dirty="0">
                <a:latin typeface="华文楷体" panose="02010600040101010101" pitchFamily="2" charset="-122"/>
                <a:ea typeface="华文楷体" panose="02010600040101010101" pitchFamily="2" charset="-122"/>
              </a:rPr>
              <a:t>13%</a:t>
            </a:r>
            <a:r>
              <a:rPr lang="zh-CN" altLang="zh-CN" sz="2000" dirty="0">
                <a:latin typeface="华文楷体" panose="02010600040101010101" pitchFamily="2" charset="-122"/>
                <a:ea typeface="华文楷体" panose="02010600040101010101" pitchFamily="2" charset="-122"/>
              </a:rPr>
              <a:t>的优惠购房权；二是按认筹金额计算的</a:t>
            </a:r>
            <a:r>
              <a:rPr lang="en-US" altLang="zh-CN" sz="2000" dirty="0">
                <a:latin typeface="华文楷体" panose="02010600040101010101" pitchFamily="2" charset="-122"/>
                <a:ea typeface="华文楷体" panose="02010600040101010101" pitchFamily="2" charset="-122"/>
              </a:rPr>
              <a:t>3%</a:t>
            </a:r>
            <a:r>
              <a:rPr lang="zh-CN" altLang="zh-CN" sz="2000" dirty="0">
                <a:latin typeface="华文楷体" panose="02010600040101010101" pitchFamily="2" charset="-122"/>
                <a:ea typeface="华文楷体" panose="02010600040101010101" pitchFamily="2" charset="-122"/>
              </a:rPr>
              <a:t>的年化收益。</a:t>
            </a:r>
          </a:p>
          <a:p>
            <a:pPr marL="0" indent="0">
              <a:buNone/>
            </a:pPr>
            <a:r>
              <a:rPr lang="en-US" altLang="zh-CN" sz="2000" dirty="0">
                <a:latin typeface="华文楷体" panose="02010600040101010101" pitchFamily="2" charset="-122"/>
                <a:ea typeface="华文楷体" panose="02010600040101010101" pitchFamily="2" charset="-122"/>
              </a:rPr>
              <a:t>3.</a:t>
            </a:r>
            <a:r>
              <a:rPr lang="zh-CN" altLang="zh-CN" sz="2000" dirty="0">
                <a:latin typeface="华文楷体" panose="02010600040101010101" pitchFamily="2" charset="-122"/>
                <a:ea typeface="华文楷体" panose="02010600040101010101" pitchFamily="2" charset="-122"/>
              </a:rPr>
              <a:t>退出：在众筹项目</a:t>
            </a:r>
            <a:r>
              <a:rPr lang="en-US" altLang="zh-CN" sz="2000" dirty="0">
                <a:latin typeface="华文楷体" panose="02010600040101010101" pitchFamily="2" charset="-122"/>
                <a:ea typeface="华文楷体" panose="02010600040101010101" pitchFamily="2" charset="-122"/>
              </a:rPr>
              <a:t>10</a:t>
            </a:r>
            <a:r>
              <a:rPr lang="zh-CN" altLang="zh-CN" sz="2000" dirty="0">
                <a:latin typeface="华文楷体" panose="02010600040101010101" pitchFamily="2" charset="-122"/>
                <a:ea typeface="华文楷体" panose="02010600040101010101" pitchFamily="2" charset="-122"/>
              </a:rPr>
              <a:t>个月的持有期到期后，投资者将决定是否置业。如果选择置业，将获得前述两部分收益；如果放弃置业，则将获得认筹金额对应的现金收益。</a:t>
            </a:r>
          </a:p>
          <a:p>
            <a:pPr marL="0" indent="0">
              <a:buNone/>
            </a:pPr>
            <a:endParaRPr lang="zh-CN" altLang="en-US" sz="1100" dirty="0"/>
          </a:p>
        </p:txBody>
      </p:sp>
      <p:pic>
        <p:nvPicPr>
          <p:cNvPr id="4" name="图片 3">
            <a:extLst>
              <a:ext uri="{FF2B5EF4-FFF2-40B4-BE49-F238E27FC236}">
                <a16:creationId xmlns:a16="http://schemas.microsoft.com/office/drawing/2014/main" id="{DC7B6DAC-B962-4567-81A9-F06F6CE2DF90}"/>
              </a:ext>
            </a:extLst>
          </p:cNvPr>
          <p:cNvPicPr/>
          <p:nvPr/>
        </p:nvPicPr>
        <p:blipFill>
          <a:blip r:embed="rId2">
            <a:extLst>
              <a:ext uri="{28A0092B-C50C-407E-A947-70E740481C1C}">
                <a14:useLocalDpi xmlns:a14="http://schemas.microsoft.com/office/drawing/2010/main" val="0"/>
              </a:ext>
            </a:extLst>
          </a:blip>
          <a:stretch>
            <a:fillRect/>
          </a:stretch>
        </p:blipFill>
        <p:spPr>
          <a:xfrm>
            <a:off x="4336304" y="655070"/>
            <a:ext cx="7580876" cy="555835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8144223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46604C-8E5F-4239-83C7-12FDBE03C154}"/>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D97DD9A0-5D79-418A-AB6E-AA616E9D35C7}"/>
              </a:ext>
            </a:extLst>
          </p:cNvPr>
          <p:cNvSpPr>
            <a:spLocks noGrp="1"/>
          </p:cNvSpPr>
          <p:nvPr>
            <p:ph idx="1"/>
          </p:nvPr>
        </p:nvSpPr>
        <p:spPr/>
        <p:txBody>
          <a:bodyPr/>
          <a:lstStyle/>
          <a:p>
            <a:pPr marL="0" indent="0">
              <a:buNone/>
            </a:pPr>
            <a:r>
              <a:rPr lang="zh-CN" altLang="zh-CN" dirty="0"/>
              <a:t>模式五：</a:t>
            </a:r>
            <a:r>
              <a:rPr lang="en-US" altLang="zh-CN" dirty="0"/>
              <a:t>"</a:t>
            </a:r>
            <a:r>
              <a:rPr lang="zh-CN" altLang="zh-CN" dirty="0"/>
              <a:t>彩票型</a:t>
            </a:r>
            <a:r>
              <a:rPr lang="en-US" altLang="zh-CN" dirty="0"/>
              <a:t>"</a:t>
            </a:r>
            <a:r>
              <a:rPr lang="zh-CN" altLang="zh-CN" dirty="0"/>
              <a:t>众筹</a:t>
            </a:r>
          </a:p>
          <a:p>
            <a:pPr marL="0" indent="0">
              <a:buNone/>
            </a:pPr>
            <a:r>
              <a:rPr lang="zh-CN" altLang="zh-CN" dirty="0">
                <a:latin typeface="华文仿宋" panose="02010600040101010101" pitchFamily="2" charset="-122"/>
                <a:ea typeface="华文仿宋" panose="02010600040101010101" pitchFamily="2" charset="-122"/>
              </a:rPr>
              <a:t>彩票型众筹实际多属于以蓄客为目的、在项目获得预售证后进行的营销活动，并且通过投资者竞价的方式，探寻市场对项目定价的接受程度。</a:t>
            </a:r>
          </a:p>
          <a:p>
            <a:pPr marL="0" indent="0">
              <a:buNone/>
            </a:pPr>
            <a:endParaRPr lang="zh-CN" altLang="en-US" dirty="0"/>
          </a:p>
        </p:txBody>
      </p:sp>
    </p:spTree>
    <p:extLst>
      <p:ext uri="{BB962C8B-B14F-4D97-AF65-F5344CB8AC3E}">
        <p14:creationId xmlns:p14="http://schemas.microsoft.com/office/powerpoint/2010/main" val="6509523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4DEA44A-AF59-4C1A-8568-026C8A7F015B}"/>
              </a:ext>
            </a:extLst>
          </p:cNvPr>
          <p:cNvSpPr>
            <a:spLocks noGrp="1"/>
          </p:cNvSpPr>
          <p:nvPr>
            <p:ph type="title"/>
          </p:nvPr>
        </p:nvSpPr>
        <p:spPr>
          <a:xfrm>
            <a:off x="694510" y="1487272"/>
            <a:ext cx="2743200" cy="2743200"/>
          </a:xfrm>
          <a:prstGeom prst="ellipse">
            <a:avLst/>
          </a:prstGeom>
          <a:solidFill>
            <a:srgbClr val="262626"/>
          </a:solidFill>
          <a:ln w="174625" cmpd="thinThick">
            <a:solidFill>
              <a:srgbClr val="262626"/>
            </a:solidFill>
          </a:ln>
        </p:spPr>
        <p:txBody>
          <a:bodyPr>
            <a:normAutofit/>
          </a:bodyPr>
          <a:lstStyle/>
          <a:p>
            <a:pPr algn="ctr"/>
            <a:r>
              <a:rPr lang="zh-CN" altLang="zh-CN" sz="2600" dirty="0">
                <a:solidFill>
                  <a:srgbClr val="FFFFFF"/>
                </a:solidFill>
                <a:latin typeface="华文楷体" panose="02010600040101010101" pitchFamily="2" charset="-122"/>
                <a:ea typeface="华文楷体" panose="02010600040101010101" pitchFamily="2" charset="-122"/>
              </a:rPr>
              <a:t>苏州万科城</a:t>
            </a:r>
            <a:endParaRPr lang="zh-CN" altLang="en-US" sz="2600" dirty="0">
              <a:solidFill>
                <a:srgbClr val="FFFFFF"/>
              </a:solidFill>
            </a:endParaRPr>
          </a:p>
        </p:txBody>
      </p:sp>
      <p:pic>
        <p:nvPicPr>
          <p:cNvPr id="4" name="图片 3">
            <a:extLst>
              <a:ext uri="{FF2B5EF4-FFF2-40B4-BE49-F238E27FC236}">
                <a16:creationId xmlns:a16="http://schemas.microsoft.com/office/drawing/2014/main" id="{98FCCBDD-4320-4518-92C2-3FE17EB5C969}"/>
              </a:ext>
            </a:extLst>
          </p:cNvPr>
          <p:cNvPicPr/>
          <p:nvPr/>
        </p:nvPicPr>
        <p:blipFill>
          <a:blip r:embed="rId2">
            <a:extLst>
              <a:ext uri="{28A0092B-C50C-407E-A947-70E740481C1C}">
                <a14:useLocalDpi xmlns:a14="http://schemas.microsoft.com/office/drawing/2010/main" val="0"/>
              </a:ext>
            </a:extLst>
          </a:blip>
          <a:stretch>
            <a:fillRect/>
          </a:stretch>
        </p:blipFill>
        <p:spPr>
          <a:xfrm>
            <a:off x="3672590" y="404734"/>
            <a:ext cx="8229600" cy="4302177"/>
          </a:xfrm>
          <a:prstGeom prst="rect">
            <a:avLst/>
          </a:prstGeom>
        </p:spPr>
      </p:pic>
      <p:sp>
        <p:nvSpPr>
          <p:cNvPr id="3" name="内容占位符 2">
            <a:extLst>
              <a:ext uri="{FF2B5EF4-FFF2-40B4-BE49-F238E27FC236}">
                <a16:creationId xmlns:a16="http://schemas.microsoft.com/office/drawing/2014/main" id="{3887666E-C25F-4AB2-B3E0-2AAC434013B2}"/>
              </a:ext>
            </a:extLst>
          </p:cNvPr>
          <p:cNvSpPr>
            <a:spLocks noGrp="1"/>
          </p:cNvSpPr>
          <p:nvPr>
            <p:ph idx="1"/>
          </p:nvPr>
        </p:nvSpPr>
        <p:spPr>
          <a:xfrm>
            <a:off x="4038600" y="4884873"/>
            <a:ext cx="7188199" cy="1292090"/>
          </a:xfrm>
        </p:spPr>
        <p:txBody>
          <a:bodyPr>
            <a:normAutofit/>
          </a:bodyPr>
          <a:lstStyle/>
          <a:p>
            <a:pPr marL="0" indent="0">
              <a:buNone/>
            </a:pPr>
            <a:r>
              <a:rPr lang="zh-CN" altLang="zh-CN" sz="2000" dirty="0">
                <a:latin typeface="华文楷体" panose="02010600040101010101" pitchFamily="2" charset="-122"/>
                <a:ea typeface="华文楷体" panose="02010600040101010101" pitchFamily="2" charset="-122"/>
              </a:rPr>
              <a:t>案例：苏州万科城为万科首个房产众筹项目。项目以苏州万科城一套全装</a:t>
            </a:r>
            <a:r>
              <a:rPr lang="en-US" altLang="zh-CN" sz="2000" dirty="0">
                <a:latin typeface="华文楷体" panose="02010600040101010101" pitchFamily="2" charset="-122"/>
                <a:ea typeface="华文楷体" panose="02010600040101010101" pitchFamily="2" charset="-122"/>
              </a:rPr>
              <a:t>100</a:t>
            </a:r>
            <a:r>
              <a:rPr lang="zh-CN" altLang="zh-CN" sz="2000" dirty="0">
                <a:latin typeface="华文楷体" panose="02010600040101010101" pitchFamily="2" charset="-122"/>
                <a:ea typeface="华文楷体" panose="02010600040101010101" pitchFamily="2" charset="-122"/>
              </a:rPr>
              <a:t>㎡、市值约</a:t>
            </a:r>
            <a:r>
              <a:rPr lang="en-US" altLang="zh-CN" sz="2000" dirty="0">
                <a:latin typeface="华文楷体" panose="02010600040101010101" pitchFamily="2" charset="-122"/>
                <a:ea typeface="华文楷体" panose="02010600040101010101" pitchFamily="2" charset="-122"/>
              </a:rPr>
              <a:t>90</a:t>
            </a:r>
            <a:r>
              <a:rPr lang="zh-CN" altLang="zh-CN" sz="2000" dirty="0">
                <a:latin typeface="华文楷体" panose="02010600040101010101" pitchFamily="2" charset="-122"/>
                <a:ea typeface="华文楷体" panose="02010600040101010101" pitchFamily="2" charset="-122"/>
              </a:rPr>
              <a:t>万元的三房作为标的，众筹金额为</a:t>
            </a:r>
            <a:r>
              <a:rPr lang="en-US" altLang="zh-CN" sz="2000" dirty="0">
                <a:latin typeface="华文楷体" panose="02010600040101010101" pitchFamily="2" charset="-122"/>
                <a:ea typeface="华文楷体" panose="02010600040101010101" pitchFamily="2" charset="-122"/>
              </a:rPr>
              <a:t>54</a:t>
            </a:r>
            <a:r>
              <a:rPr lang="zh-CN" altLang="zh-CN" sz="2000" dirty="0">
                <a:latin typeface="华文楷体" panose="02010600040101010101" pitchFamily="2" charset="-122"/>
                <a:ea typeface="华文楷体" panose="02010600040101010101" pitchFamily="2" charset="-122"/>
              </a:rPr>
              <a:t>万元。</a:t>
            </a:r>
          </a:p>
          <a:p>
            <a:pPr marL="0" indent="0">
              <a:buNone/>
            </a:pPr>
            <a:endParaRPr lang="zh-CN" altLang="en-US" sz="1800" dirty="0"/>
          </a:p>
        </p:txBody>
      </p:sp>
    </p:spTree>
    <p:extLst>
      <p:ext uri="{BB962C8B-B14F-4D97-AF65-F5344CB8AC3E}">
        <p14:creationId xmlns:p14="http://schemas.microsoft.com/office/powerpoint/2010/main" val="18327143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BA45E66-3303-40AD-9F89-30581C82651C}"/>
              </a:ext>
            </a:extLst>
          </p:cNvPr>
          <p:cNvSpPr>
            <a:spLocks noGrp="1"/>
          </p:cNvSpPr>
          <p:nvPr>
            <p:ph type="title"/>
          </p:nvPr>
        </p:nvSpPr>
        <p:spPr/>
        <p:txBody>
          <a:bodyPr/>
          <a:lstStyle/>
          <a:p>
            <a:r>
              <a:rPr lang="zh-CN" altLang="zh-CN" dirty="0"/>
              <a:t>模式六、</a:t>
            </a:r>
            <a:r>
              <a:rPr lang="en-US" altLang="zh-CN" dirty="0"/>
              <a:t>REITs</a:t>
            </a:r>
            <a:r>
              <a:rPr lang="zh-CN" altLang="zh-CN" dirty="0"/>
              <a:t>型众筹</a:t>
            </a:r>
            <a:br>
              <a:rPr lang="zh-CN" altLang="zh-CN" dirty="0"/>
            </a:br>
            <a:endParaRPr lang="zh-CN" altLang="en-US" dirty="0"/>
          </a:p>
        </p:txBody>
      </p:sp>
      <p:sp>
        <p:nvSpPr>
          <p:cNvPr id="3" name="内容占位符 2">
            <a:extLst>
              <a:ext uri="{FF2B5EF4-FFF2-40B4-BE49-F238E27FC236}">
                <a16:creationId xmlns:a16="http://schemas.microsoft.com/office/drawing/2014/main" id="{E0C82ECC-41D2-4FB8-9535-61C8A17677DF}"/>
              </a:ext>
            </a:extLst>
          </p:cNvPr>
          <p:cNvSpPr>
            <a:spLocks noGrp="1"/>
          </p:cNvSpPr>
          <p:nvPr>
            <p:ph idx="1"/>
          </p:nvPr>
        </p:nvSpPr>
        <p:spPr/>
        <p:txBody>
          <a:bodyPr>
            <a:normAutofit fontScale="85000" lnSpcReduction="20000"/>
          </a:bodyPr>
          <a:lstStyle/>
          <a:p>
            <a:pPr marL="0" indent="0">
              <a:lnSpc>
                <a:spcPct val="110000"/>
              </a:lnSpc>
              <a:buNone/>
            </a:pPr>
            <a:r>
              <a:rPr lang="en-US" altLang="zh-CN" dirty="0">
                <a:latin typeface="华文仿宋" panose="02010600040101010101" pitchFamily="2" charset="-122"/>
                <a:ea typeface="华文仿宋" panose="02010600040101010101" pitchFamily="2" charset="-122"/>
              </a:rPr>
              <a:t>    </a:t>
            </a:r>
            <a:r>
              <a:rPr lang="zh-CN" altLang="zh-CN" dirty="0">
                <a:latin typeface="华文仿宋" panose="02010600040101010101" pitchFamily="2" charset="-122"/>
                <a:ea typeface="华文仿宋" panose="02010600040101010101" pitchFamily="2" charset="-122"/>
              </a:rPr>
              <a:t>对于有稳定收益、但总价高或不可分割的产品，在拿地后可选择</a:t>
            </a:r>
            <a:r>
              <a:rPr lang="en-US" altLang="zh-CN" dirty="0">
                <a:latin typeface="华文仿宋" panose="02010600040101010101" pitchFamily="2" charset="-122"/>
                <a:ea typeface="华文仿宋" panose="02010600040101010101" pitchFamily="2" charset="-122"/>
              </a:rPr>
              <a:t>REITs</a:t>
            </a:r>
            <a:r>
              <a:rPr lang="zh-CN" altLang="zh-CN" dirty="0">
                <a:latin typeface="华文仿宋" panose="02010600040101010101" pitchFamily="2" charset="-122"/>
                <a:ea typeface="华文仿宋" panose="02010600040101010101" pitchFamily="2" charset="-122"/>
              </a:rPr>
              <a:t>型众筹，即房地产信托基金。通过多人持有一个物业产品，降低单个投资者的投资额度，达到促进销售去化、改善项目现金流的目的。</a:t>
            </a:r>
            <a:endParaRPr lang="en-US" altLang="zh-CN" dirty="0">
              <a:latin typeface="华文仿宋" panose="02010600040101010101" pitchFamily="2" charset="-122"/>
              <a:ea typeface="华文仿宋" panose="02010600040101010101" pitchFamily="2" charset="-122"/>
            </a:endParaRPr>
          </a:p>
          <a:p>
            <a:pPr marL="0" indent="0">
              <a:lnSpc>
                <a:spcPct val="110000"/>
              </a:lnSpc>
              <a:buNone/>
            </a:pPr>
            <a:endParaRPr lang="en-US" altLang="zh-CN" dirty="0">
              <a:latin typeface="华文仿宋" panose="02010600040101010101" pitchFamily="2" charset="-122"/>
              <a:ea typeface="华文仿宋" panose="02010600040101010101" pitchFamily="2" charset="-122"/>
            </a:endParaRPr>
          </a:p>
          <a:p>
            <a:pPr marL="0" indent="0">
              <a:lnSpc>
                <a:spcPct val="110000"/>
              </a:lnSpc>
              <a:buNone/>
            </a:pPr>
            <a:r>
              <a:rPr lang="en-US" altLang="zh-CN" dirty="0">
                <a:latin typeface="华文仿宋" panose="02010600040101010101" pitchFamily="2" charset="-122"/>
                <a:ea typeface="华文仿宋" panose="02010600040101010101" pitchFamily="2" charset="-122"/>
              </a:rPr>
              <a:t>    </a:t>
            </a:r>
            <a:r>
              <a:rPr lang="zh-CN" altLang="zh-CN" dirty="0">
                <a:latin typeface="华文仿宋" panose="02010600040101010101" pitchFamily="2" charset="-122"/>
                <a:ea typeface="华文仿宋" panose="02010600040101010101" pitchFamily="2" charset="-122"/>
              </a:rPr>
              <a:t>在众</a:t>
            </a:r>
            <a:r>
              <a:rPr lang="zh-CN" altLang="en-US" dirty="0">
                <a:latin typeface="华文仿宋" panose="02010600040101010101" pitchFamily="2" charset="-122"/>
                <a:ea typeface="华文仿宋" panose="02010600040101010101" pitchFamily="2" charset="-122"/>
              </a:rPr>
              <a:t>筹</a:t>
            </a:r>
            <a:r>
              <a:rPr lang="zh-CN" altLang="zh-CN" dirty="0">
                <a:latin typeface="华文仿宋" panose="02010600040101010101" pitchFamily="2" charset="-122"/>
                <a:ea typeface="华文仿宋" panose="02010600040101010101" pitchFamily="2" charset="-122"/>
              </a:rPr>
              <a:t>成功后，所有投者将组建成立资产管理公司，由资管公司整体购买物业，并委托物业管理公司等进行管理运管</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投责者通过金融产品持有物业相应权益，获得租金收益以及持有期内的物业增值价值</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开发商以较高的销售价格获得现金，同时收取长期的资产管理费用。该模式一般会设置若干年的封闭期，封闭期后，项目发起方将按要定期召开投者会议，协商决策是否退出项目等问题。</a:t>
            </a:r>
            <a:r>
              <a:rPr lang="en-US" altLang="zh-CN" dirty="0">
                <a:latin typeface="华文仿宋" panose="02010600040101010101" pitchFamily="2" charset="-122"/>
                <a:ea typeface="华文仿宋" panose="02010600040101010101" pitchFamily="2" charset="-122"/>
              </a:rPr>
              <a:t>REITs</a:t>
            </a:r>
            <a:r>
              <a:rPr lang="zh-CN" altLang="zh-CN" dirty="0">
                <a:latin typeface="华文仿宋" panose="02010600040101010101" pitchFamily="2" charset="-122"/>
                <a:ea typeface="华文仿宋" panose="02010600040101010101" pitchFamily="2" charset="-122"/>
              </a:rPr>
              <a:t>型众筹通常门檻较高，持有期较长，一般来说要</a:t>
            </a:r>
            <a:r>
              <a:rPr lang="en-US" altLang="zh-CN" dirty="0">
                <a:latin typeface="华文仿宋" panose="02010600040101010101" pitchFamily="2" charset="-122"/>
                <a:ea typeface="华文仿宋" panose="02010600040101010101" pitchFamily="2" charset="-122"/>
              </a:rPr>
              <a:t>2</a:t>
            </a:r>
            <a:r>
              <a:rPr lang="zh-CN" altLang="zh-CN" dirty="0">
                <a:latin typeface="华文仿宋" panose="02010600040101010101" pitchFamily="2" charset="-122"/>
                <a:ea typeface="华文仿宋" panose="02010600040101010101" pitchFamily="2" charset="-122"/>
              </a:rPr>
              <a:t>年以上。</a:t>
            </a:r>
            <a:br>
              <a:rPr lang="en-US" altLang="zh-CN" dirty="0">
                <a:latin typeface="华文仿宋" panose="02010600040101010101" pitchFamily="2" charset="-122"/>
                <a:ea typeface="华文仿宋" panose="02010600040101010101" pitchFamily="2" charset="-122"/>
              </a:rPr>
            </a:br>
            <a:endParaRPr lang="zh-CN" altLang="en-US" dirty="0">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10400646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BF61EA3-B236-439E-9C0B-340980D56B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CB7FFC53-77DF-4F27-92EA-60C8ACD4DA15}"/>
              </a:ext>
            </a:extLst>
          </p:cNvPr>
          <p:cNvSpPr>
            <a:spLocks noGrp="1"/>
          </p:cNvSpPr>
          <p:nvPr>
            <p:ph type="title"/>
          </p:nvPr>
        </p:nvSpPr>
        <p:spPr>
          <a:xfrm>
            <a:off x="808638" y="386930"/>
            <a:ext cx="9236700" cy="1188950"/>
          </a:xfrm>
        </p:spPr>
        <p:txBody>
          <a:bodyPr anchor="b">
            <a:normAutofit/>
          </a:bodyPr>
          <a:lstStyle/>
          <a:p>
            <a:r>
              <a:rPr lang="zh-CN" altLang="en-US" sz="3800" dirty="0"/>
              <a:t>一、</a:t>
            </a:r>
            <a:r>
              <a:rPr lang="zh-CN" altLang="zh-CN" sz="3800" dirty="0"/>
              <a:t>房地产众筹概述</a:t>
            </a:r>
            <a:br>
              <a:rPr lang="zh-CN" altLang="zh-CN" sz="3800" dirty="0"/>
            </a:br>
            <a:endParaRPr lang="zh-CN" altLang="en-US" sz="3800" dirty="0"/>
          </a:p>
        </p:txBody>
      </p:sp>
      <p:grpSp>
        <p:nvGrpSpPr>
          <p:cNvPr id="10" name="Group 9">
            <a:extLst>
              <a:ext uri="{FF2B5EF4-FFF2-40B4-BE49-F238E27FC236}">
                <a16:creationId xmlns:a16="http://schemas.microsoft.com/office/drawing/2014/main" id="{28FAF094-D087-493F-8DF9-A486C2D6BB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998368"/>
            <a:ext cx="11695083" cy="782176"/>
            <a:chOff x="-2" y="1998368"/>
            <a:chExt cx="11695083" cy="782176"/>
          </a:xfrm>
        </p:grpSpPr>
        <p:sp>
          <p:nvSpPr>
            <p:cNvPr id="11" name="Rectangle 10">
              <a:extLst>
                <a:ext uri="{FF2B5EF4-FFF2-40B4-BE49-F238E27FC236}">
                  <a16:creationId xmlns:a16="http://schemas.microsoft.com/office/drawing/2014/main" id="{8D7C88D8-5509-4514-925A-9CE148E5C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275593D-F75E-4426-AE3E-2CDEFD228D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13">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147845"/>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内容占位符 2">
            <a:extLst>
              <a:ext uri="{FF2B5EF4-FFF2-40B4-BE49-F238E27FC236}">
                <a16:creationId xmlns:a16="http://schemas.microsoft.com/office/drawing/2014/main" id="{EF633539-1E8A-42EA-8C6E-A16284FF8170}"/>
              </a:ext>
            </a:extLst>
          </p:cNvPr>
          <p:cNvSpPr>
            <a:spLocks noGrp="1"/>
          </p:cNvSpPr>
          <p:nvPr>
            <p:ph idx="1"/>
          </p:nvPr>
        </p:nvSpPr>
        <p:spPr>
          <a:xfrm>
            <a:off x="793660" y="2599509"/>
            <a:ext cx="10143668" cy="3435531"/>
          </a:xfrm>
        </p:spPr>
        <p:txBody>
          <a:bodyPr anchor="ctr">
            <a:normAutofit/>
          </a:bodyPr>
          <a:lstStyle/>
          <a:p>
            <a:pPr marL="0" indent="0">
              <a:buNone/>
            </a:pPr>
            <a:r>
              <a:rPr lang="zh-CN" altLang="zh-CN" sz="2200" dirty="0"/>
              <a:t>房产众筹可以理解为多人投资一处房地产</a:t>
            </a:r>
            <a:r>
              <a:rPr lang="en-US" altLang="zh-CN" sz="2200" dirty="0"/>
              <a:t>, </a:t>
            </a:r>
            <a:r>
              <a:rPr lang="zh-CN" altLang="zh-CN" sz="2200" dirty="0"/>
              <a:t>共同拥有并共同获取房产收益的过程。</a:t>
            </a:r>
            <a:endParaRPr lang="en-US" altLang="zh-CN" sz="2200" dirty="0"/>
          </a:p>
          <a:p>
            <a:pPr marL="0" indent="0">
              <a:buNone/>
            </a:pPr>
            <a:r>
              <a:rPr lang="zh-CN" altLang="en-US" sz="2200" dirty="0">
                <a:latin typeface="华文仿宋" panose="02010600040101010101" pitchFamily="2" charset="-122"/>
                <a:ea typeface="华文仿宋" panose="02010600040101010101" pitchFamily="2" charset="-122"/>
              </a:rPr>
              <a:t>美国知名房地产众筹平台</a:t>
            </a:r>
            <a:r>
              <a:rPr lang="en-US" altLang="zh-CN" sz="2200" dirty="0" err="1">
                <a:latin typeface="华文仿宋" panose="02010600040101010101" pitchFamily="2" charset="-122"/>
                <a:ea typeface="华文仿宋" panose="02010600040101010101" pitchFamily="2" charset="-122"/>
              </a:rPr>
              <a:t>Fundrise</a:t>
            </a:r>
            <a:r>
              <a:rPr lang="zh-CN" altLang="en-US" sz="2200" dirty="0">
                <a:latin typeface="华文仿宋" panose="02010600040101010101" pitchFamily="2" charset="-122"/>
                <a:ea typeface="华文仿宋" panose="02010600040101010101" pitchFamily="2" charset="-122"/>
              </a:rPr>
              <a:t>成立于</a:t>
            </a:r>
            <a:r>
              <a:rPr lang="en-US" altLang="zh-CN" sz="2200" dirty="0">
                <a:latin typeface="华文仿宋" panose="02010600040101010101" pitchFamily="2" charset="-122"/>
                <a:ea typeface="华文仿宋" panose="02010600040101010101" pitchFamily="2" charset="-122"/>
              </a:rPr>
              <a:t>2010</a:t>
            </a:r>
            <a:r>
              <a:rPr lang="zh-CN" altLang="en-US" sz="2200" dirty="0">
                <a:latin typeface="华文仿宋" panose="02010600040101010101" pitchFamily="2" charset="-122"/>
                <a:ea typeface="华文仿宋" panose="02010600040101010101" pitchFamily="2" charset="-122"/>
              </a:rPr>
              <a:t>年，总部位于华盛顿，获得了高达</a:t>
            </a:r>
            <a:r>
              <a:rPr lang="en-US" altLang="zh-CN" sz="2200" dirty="0">
                <a:latin typeface="华文仿宋" panose="02010600040101010101" pitchFamily="2" charset="-122"/>
                <a:ea typeface="华文仿宋" panose="02010600040101010101" pitchFamily="2" charset="-122"/>
              </a:rPr>
              <a:t>3100</a:t>
            </a:r>
            <a:r>
              <a:rPr lang="zh-CN" altLang="en-US" sz="2200" dirty="0">
                <a:latin typeface="华文仿宋" panose="02010600040101010101" pitchFamily="2" charset="-122"/>
                <a:ea typeface="华文仿宋" panose="02010600040101010101" pitchFamily="2" charset="-122"/>
              </a:rPr>
              <a:t>万美金的</a:t>
            </a:r>
            <a:r>
              <a:rPr lang="en-US" altLang="zh-CN" sz="2200" dirty="0">
                <a:latin typeface="华文仿宋" panose="02010600040101010101" pitchFamily="2" charset="-122"/>
                <a:ea typeface="华文仿宋" panose="02010600040101010101" pitchFamily="2" charset="-122"/>
              </a:rPr>
              <a:t>A</a:t>
            </a:r>
            <a:r>
              <a:rPr lang="zh-CN" altLang="en-US" sz="2200" dirty="0">
                <a:latin typeface="华文仿宋" panose="02010600040101010101" pitchFamily="2" charset="-122"/>
                <a:ea typeface="华文仿宋" panose="02010600040101010101" pitchFamily="2" charset="-122"/>
              </a:rPr>
              <a:t>轮投资，是迄今为止</a:t>
            </a:r>
            <a:r>
              <a:rPr lang="en-US" altLang="zh-CN" sz="2200" dirty="0">
                <a:latin typeface="华文仿宋" panose="02010600040101010101" pitchFamily="2" charset="-122"/>
                <a:ea typeface="华文仿宋" panose="02010600040101010101" pitchFamily="2" charset="-122"/>
              </a:rPr>
              <a:t>A</a:t>
            </a:r>
            <a:r>
              <a:rPr lang="zh-CN" altLang="en-US" sz="2200" dirty="0">
                <a:latin typeface="华文仿宋" panose="02010600040101010101" pitchFamily="2" charset="-122"/>
                <a:ea typeface="华文仿宋" panose="02010600040101010101" pitchFamily="2" charset="-122"/>
              </a:rPr>
              <a:t>轮融资额最高的众筹类平台。</a:t>
            </a:r>
            <a:r>
              <a:rPr lang="en-US" altLang="zh-CN" sz="2200" dirty="0" err="1">
                <a:latin typeface="华文仿宋" panose="02010600040101010101" pitchFamily="2" charset="-122"/>
                <a:ea typeface="华文仿宋" panose="02010600040101010101" pitchFamily="2" charset="-122"/>
              </a:rPr>
              <a:t>Fundrise</a:t>
            </a:r>
            <a:r>
              <a:rPr lang="zh-CN" altLang="en-US" sz="2200" dirty="0">
                <a:latin typeface="华文仿宋" panose="02010600040101010101" pitchFamily="2" charset="-122"/>
                <a:ea typeface="华文仿宋" panose="02010600040101010101" pitchFamily="2" charset="-122"/>
              </a:rPr>
              <a:t>大多数项目为社区商业地产，</a:t>
            </a:r>
            <a:r>
              <a:rPr lang="en-US" altLang="zh-CN" sz="2200" dirty="0" err="1">
                <a:latin typeface="华文仿宋" panose="02010600040101010101" pitchFamily="2" charset="-122"/>
                <a:ea typeface="华文仿宋" panose="02010600040101010101" pitchFamily="2" charset="-122"/>
              </a:rPr>
              <a:t>Fundrise</a:t>
            </a:r>
            <a:r>
              <a:rPr lang="zh-CN" altLang="en-US" sz="2200" dirty="0">
                <a:latin typeface="华文仿宋" panose="02010600040101010101" pitchFamily="2" charset="-122"/>
                <a:ea typeface="华文仿宋" panose="02010600040101010101" pitchFamily="2" charset="-122"/>
              </a:rPr>
              <a:t>的运作模式是先以公司的名义买入一个社区物业，再将该物业的部分股权出售给社区居民。它的门槛极低，从 </a:t>
            </a:r>
            <a:r>
              <a:rPr lang="en-US" altLang="zh-CN" sz="2200" dirty="0">
                <a:latin typeface="华文仿宋" panose="02010600040101010101" pitchFamily="2" charset="-122"/>
                <a:ea typeface="华文仿宋" panose="02010600040101010101" pitchFamily="2" charset="-122"/>
              </a:rPr>
              <a:t>100 </a:t>
            </a:r>
            <a:r>
              <a:rPr lang="zh-CN" altLang="en-US" sz="2200" dirty="0">
                <a:latin typeface="华文仿宋" panose="02010600040101010101" pitchFamily="2" charset="-122"/>
                <a:ea typeface="华文仿宋" panose="02010600040101010101" pitchFamily="2" charset="-122"/>
              </a:rPr>
              <a:t>美元起步。按照投资占比，投资人可以从地产出售所得收入中获利，也可以拿到一定比例的房屋租金收入，项目历史投资回报率在</a:t>
            </a:r>
            <a:r>
              <a:rPr lang="en-US" altLang="zh-CN" sz="2200" dirty="0">
                <a:latin typeface="华文仿宋" panose="02010600040101010101" pitchFamily="2" charset="-122"/>
                <a:ea typeface="华文仿宋" panose="02010600040101010101" pitchFamily="2" charset="-122"/>
              </a:rPr>
              <a:t>12%-14%</a:t>
            </a:r>
            <a:r>
              <a:rPr lang="zh-CN" altLang="en-US" sz="2200" dirty="0">
                <a:latin typeface="华文仿宋" panose="02010600040101010101" pitchFamily="2" charset="-122"/>
                <a:ea typeface="华文仿宋" panose="02010600040101010101" pitchFamily="2" charset="-122"/>
              </a:rPr>
              <a:t>之间。</a:t>
            </a:r>
            <a:r>
              <a:rPr lang="en-US" altLang="zh-CN" sz="2200" dirty="0">
                <a:latin typeface="华文仿宋" panose="02010600040101010101" pitchFamily="2" charset="-122"/>
                <a:ea typeface="华文仿宋" panose="02010600040101010101" pitchFamily="2" charset="-122"/>
              </a:rPr>
              <a:t>2015</a:t>
            </a:r>
            <a:r>
              <a:rPr lang="zh-CN" altLang="en-US" sz="2200" dirty="0">
                <a:latin typeface="华文仿宋" panose="02010600040101010101" pitchFamily="2" charset="-122"/>
                <a:ea typeface="华文仿宋" panose="02010600040101010101" pitchFamily="2" charset="-122"/>
              </a:rPr>
              <a:t>年底，它首发</a:t>
            </a:r>
            <a:r>
              <a:rPr lang="en-US" altLang="zh-CN" sz="2200" dirty="0" err="1">
                <a:latin typeface="华文仿宋" panose="02010600040101010101" pitchFamily="2" charset="-122"/>
                <a:ea typeface="华文仿宋" panose="02010600040101010101" pitchFamily="2" charset="-122"/>
              </a:rPr>
              <a:t>Fundrise</a:t>
            </a:r>
            <a:r>
              <a:rPr lang="en-US" altLang="zh-CN" sz="2200" dirty="0">
                <a:latin typeface="华文仿宋" panose="02010600040101010101" pitchFamily="2" charset="-122"/>
                <a:ea typeface="华文仿宋" panose="02010600040101010101" pitchFamily="2" charset="-122"/>
              </a:rPr>
              <a:t> Income </a:t>
            </a:r>
            <a:r>
              <a:rPr lang="en-US" altLang="zh-CN" sz="2200" dirty="0" err="1">
                <a:latin typeface="华文仿宋" panose="02010600040101010101" pitchFamily="2" charset="-122"/>
                <a:ea typeface="华文仿宋" panose="02010600040101010101" pitchFamily="2" charset="-122"/>
              </a:rPr>
              <a:t>eREIT</a:t>
            </a:r>
            <a:r>
              <a:rPr lang="zh-CN" altLang="en-US" sz="2200" dirty="0">
                <a:latin typeface="华文仿宋" panose="02010600040101010101" pitchFamily="2" charset="-122"/>
                <a:ea typeface="华文仿宋" panose="02010600040101010101" pitchFamily="2" charset="-122"/>
              </a:rPr>
              <a:t>，开创性地将互联网众筹作为</a:t>
            </a:r>
            <a:r>
              <a:rPr lang="en-US" altLang="zh-CN" sz="2200" dirty="0">
                <a:latin typeface="华文仿宋" panose="02010600040101010101" pitchFamily="2" charset="-122"/>
                <a:ea typeface="华文仿宋" panose="02010600040101010101" pitchFamily="2" charset="-122"/>
              </a:rPr>
              <a:t>REITs</a:t>
            </a:r>
            <a:r>
              <a:rPr lang="zh-CN" altLang="en-US" sz="2200" dirty="0">
                <a:latin typeface="华文仿宋" panose="02010600040101010101" pitchFamily="2" charset="-122"/>
                <a:ea typeface="华文仿宋" panose="02010600040101010101" pitchFamily="2" charset="-122"/>
              </a:rPr>
              <a:t>在前端募集资金的方式。它为投资人提供多层次、更为稳定的投资方式。</a:t>
            </a:r>
          </a:p>
          <a:p>
            <a:pPr marL="0" indent="0">
              <a:buNone/>
            </a:pPr>
            <a:endParaRPr lang="zh-CN" altLang="zh-CN" sz="2200" dirty="0"/>
          </a:p>
          <a:p>
            <a:pPr marL="0" indent="0">
              <a:buNone/>
            </a:pPr>
            <a:endParaRPr lang="zh-CN" altLang="en-US" sz="2200" dirty="0"/>
          </a:p>
        </p:txBody>
      </p:sp>
    </p:spTree>
    <p:extLst>
      <p:ext uri="{BB962C8B-B14F-4D97-AF65-F5344CB8AC3E}">
        <p14:creationId xmlns:p14="http://schemas.microsoft.com/office/powerpoint/2010/main" val="19567353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2AE9EC-A981-40FB-B974-486C90688C28}"/>
              </a:ext>
            </a:extLst>
          </p:cNvPr>
          <p:cNvSpPr>
            <a:spLocks noGrp="1"/>
          </p:cNvSpPr>
          <p:nvPr>
            <p:ph type="title"/>
          </p:nvPr>
        </p:nvSpPr>
        <p:spPr/>
        <p:txBody>
          <a:bodyPr>
            <a:normAutofit fontScale="90000"/>
          </a:bodyPr>
          <a:lstStyle/>
          <a:p>
            <a:r>
              <a:rPr lang="zh-CN" altLang="zh-CN" dirty="0"/>
              <a:t>【案例】众筹筑屋</a:t>
            </a:r>
            <a:r>
              <a:rPr lang="en-US" altLang="zh-CN" dirty="0"/>
              <a:t>:</a:t>
            </a:r>
            <a:r>
              <a:rPr lang="zh-CN" altLang="zh-CN" dirty="0"/>
              <a:t>中信台达国际酒店式公寓</a:t>
            </a:r>
            <a:br>
              <a:rPr lang="en-US" altLang="zh-CN" dirty="0"/>
            </a:br>
            <a:endParaRPr lang="zh-CN" altLang="en-US" dirty="0"/>
          </a:p>
        </p:txBody>
      </p:sp>
      <p:sp>
        <p:nvSpPr>
          <p:cNvPr id="3" name="内容占位符 2">
            <a:extLst>
              <a:ext uri="{FF2B5EF4-FFF2-40B4-BE49-F238E27FC236}">
                <a16:creationId xmlns:a16="http://schemas.microsoft.com/office/drawing/2014/main" id="{FBF793E5-DE8B-4961-AE44-4CCCAC284394}"/>
              </a:ext>
            </a:extLst>
          </p:cNvPr>
          <p:cNvSpPr>
            <a:spLocks noGrp="1"/>
          </p:cNvSpPr>
          <p:nvPr>
            <p:ph idx="1"/>
          </p:nvPr>
        </p:nvSpPr>
        <p:spPr/>
        <p:txBody>
          <a:bodyPr>
            <a:normAutofit/>
          </a:bodyPr>
          <a:lstStyle/>
          <a:p>
            <a:pPr marL="0" indent="0">
              <a:buNone/>
            </a:pPr>
            <a:r>
              <a:rPr lang="en-US" altLang="zh-CN" sz="2400" dirty="0">
                <a:latin typeface="华文楷体" panose="02010600040101010101" pitchFamily="2" charset="-122"/>
                <a:ea typeface="华文楷体" panose="02010600040101010101" pitchFamily="2" charset="-122"/>
              </a:rPr>
              <a:t>2014</a:t>
            </a:r>
            <a:r>
              <a:rPr lang="zh-CN" altLang="zh-CN" sz="2400" dirty="0">
                <a:latin typeface="华文楷体" panose="02010600040101010101" pitchFamily="2" charset="-122"/>
                <a:ea typeface="华文楷体" panose="02010600040101010101" pitchFamily="2" charset="-122"/>
              </a:rPr>
              <a:t>年，</a:t>
            </a:r>
            <a:r>
              <a:rPr lang="en-US" altLang="zh-CN" sz="2400" dirty="0">
                <a:latin typeface="华文楷体" panose="02010600040101010101" pitchFamily="2" charset="-122"/>
                <a:ea typeface="华文楷体" panose="02010600040101010101" pitchFamily="2" charset="-122"/>
              </a:rPr>
              <a:t>12</a:t>
            </a:r>
            <a:r>
              <a:rPr lang="zh-CN" altLang="zh-CN" sz="2400" dirty="0">
                <a:latin typeface="华文楷体" panose="02010600040101010101" pitchFamily="2" charset="-122"/>
                <a:ea typeface="华文楷体" panose="02010600040101010101" pitchFamily="2" charset="-122"/>
              </a:rPr>
              <a:t>月</a:t>
            </a:r>
            <a:r>
              <a:rPr lang="en-US" altLang="zh-CN" sz="2400" dirty="0">
                <a:latin typeface="华文楷体" panose="02010600040101010101" pitchFamily="2" charset="-122"/>
                <a:ea typeface="华文楷体" panose="02010600040101010101" pitchFamily="2" charset="-122"/>
              </a:rPr>
              <a:t>16</a:t>
            </a:r>
            <a:r>
              <a:rPr lang="zh-CN" altLang="zh-CN" sz="2400" dirty="0">
                <a:latin typeface="华文楷体" panose="02010600040101010101" pitchFamily="2" charset="-122"/>
                <a:ea typeface="华文楷体" panose="02010600040101010101" pitchFamily="2" charset="-122"/>
              </a:rPr>
              <a:t>日，中信地产与众筹网的众筹筑屋，联合上线中信台达国际酒店式公寓众筹项目，以</a:t>
            </a:r>
            <a:r>
              <a:rPr lang="en-US" altLang="zh-CN" sz="2400" dirty="0">
                <a:latin typeface="华文楷体" panose="02010600040101010101" pitchFamily="2" charset="-122"/>
                <a:ea typeface="华文楷体" panose="02010600040101010101" pitchFamily="2" charset="-122"/>
              </a:rPr>
              <a:t>“</a:t>
            </a:r>
            <a:r>
              <a:rPr lang="zh-CN" altLang="zh-CN" sz="2400" dirty="0">
                <a:latin typeface="华文楷体" panose="02010600040101010101" pitchFamily="2" charset="-122"/>
                <a:ea typeface="华文楷体" panose="02010600040101010101" pitchFamily="2" charset="-122"/>
              </a:rPr>
              <a:t>度假地产合伙人</a:t>
            </a:r>
            <a:r>
              <a:rPr lang="en-US" altLang="zh-CN" sz="2400" dirty="0">
                <a:latin typeface="华文楷体" panose="02010600040101010101" pitchFamily="2" charset="-122"/>
                <a:ea typeface="华文楷体" panose="02010600040101010101" pitchFamily="2" charset="-122"/>
              </a:rPr>
              <a:t>”</a:t>
            </a:r>
            <a:r>
              <a:rPr lang="zh-CN" altLang="zh-CN" sz="2400" dirty="0">
                <a:latin typeface="华文楷体" panose="02010600040101010101" pitchFamily="2" charset="-122"/>
                <a:ea typeface="华文楷体" panose="02010600040101010101" pitchFamily="2" charset="-122"/>
              </a:rPr>
              <a:t>的形式，推出</a:t>
            </a:r>
            <a:r>
              <a:rPr lang="en-US" altLang="zh-CN" sz="2400" dirty="0">
                <a:latin typeface="华文楷体" panose="02010600040101010101" pitchFamily="2" charset="-122"/>
                <a:ea typeface="华文楷体" panose="02010600040101010101" pitchFamily="2" charset="-122"/>
              </a:rPr>
              <a:t>5</a:t>
            </a:r>
            <a:r>
              <a:rPr lang="zh-CN" altLang="zh-CN" sz="2400" dirty="0">
                <a:latin typeface="华文楷体" panose="02010600040101010101" pitchFamily="2" charset="-122"/>
                <a:ea typeface="华文楷体" panose="02010600040101010101" pitchFamily="2" charset="-122"/>
              </a:rPr>
              <a:t>套位于海南的酒店式公寓参与房产众筹，筹资目标</a:t>
            </a:r>
            <a:r>
              <a:rPr lang="en-US" altLang="zh-CN" sz="2400" dirty="0">
                <a:latin typeface="华文楷体" panose="02010600040101010101" pitchFamily="2" charset="-122"/>
                <a:ea typeface="华文楷体" panose="02010600040101010101" pitchFamily="2" charset="-122"/>
              </a:rPr>
              <a:t>388</a:t>
            </a:r>
            <a:r>
              <a:rPr lang="zh-CN" altLang="zh-CN" sz="2400" dirty="0">
                <a:latin typeface="华文楷体" panose="02010600040101010101" pitchFamily="2" charset="-122"/>
                <a:ea typeface="华文楷体" panose="02010600040101010101" pitchFamily="2" charset="-122"/>
              </a:rPr>
              <a:t>万。根据要求，投资者支付</a:t>
            </a:r>
            <a:r>
              <a:rPr lang="en-US" altLang="zh-CN" sz="2400" dirty="0">
                <a:latin typeface="华文楷体" panose="02010600040101010101" pitchFamily="2" charset="-122"/>
                <a:ea typeface="华文楷体" panose="02010600040101010101" pitchFamily="2" charset="-122"/>
              </a:rPr>
              <a:t>5</a:t>
            </a:r>
            <a:r>
              <a:rPr lang="zh-CN" altLang="zh-CN" sz="2400" dirty="0">
                <a:latin typeface="华文楷体" panose="02010600040101010101" pitchFamily="2" charset="-122"/>
                <a:ea typeface="华文楷体" panose="02010600040101010101" pitchFamily="2" charset="-122"/>
              </a:rPr>
              <a:t>万</a:t>
            </a:r>
            <a:r>
              <a:rPr lang="en-US" altLang="zh-CN" sz="2400" dirty="0">
                <a:latin typeface="华文楷体" panose="02010600040101010101" pitchFamily="2" charset="-122"/>
                <a:ea typeface="华文楷体" panose="02010600040101010101" pitchFamily="2" charset="-122"/>
              </a:rPr>
              <a:t>-20</a:t>
            </a:r>
            <a:r>
              <a:rPr lang="zh-CN" altLang="zh-CN" sz="2400" dirty="0">
                <a:latin typeface="华文楷体" panose="02010600040101010101" pitchFamily="2" charset="-122"/>
                <a:ea typeface="华文楷体" panose="02010600040101010101" pitchFamily="2" charset="-122"/>
              </a:rPr>
              <a:t>万元，即可获得以下四项收益</a:t>
            </a:r>
            <a:r>
              <a:rPr lang="en-US" altLang="zh-CN" sz="2400" dirty="0">
                <a:latin typeface="华文楷体" panose="02010600040101010101" pitchFamily="2" charset="-122"/>
                <a:ea typeface="华文楷体" panose="02010600040101010101" pitchFamily="2" charset="-122"/>
              </a:rPr>
              <a:t>:</a:t>
            </a:r>
          </a:p>
          <a:p>
            <a:pPr marL="0" indent="0">
              <a:buNone/>
            </a:pPr>
            <a:r>
              <a:rPr lang="en-US" altLang="zh-CN" sz="2400" dirty="0">
                <a:latin typeface="华文楷体" panose="02010600040101010101" pitchFamily="2" charset="-122"/>
                <a:ea typeface="华文楷体" panose="02010600040101010101" pitchFamily="2" charset="-122"/>
              </a:rPr>
              <a:t>(1)</a:t>
            </a:r>
            <a:r>
              <a:rPr lang="zh-CN" altLang="zh-CN" sz="2400" dirty="0">
                <a:latin typeface="华文楷体" panose="02010600040101010101" pitchFamily="2" charset="-122"/>
                <a:ea typeface="华文楷体" panose="02010600040101010101" pitchFamily="2" charset="-122"/>
              </a:rPr>
              <a:t>以原房价的</a:t>
            </a:r>
            <a:r>
              <a:rPr lang="en-US" altLang="zh-CN" sz="2400" dirty="0">
                <a:latin typeface="华文楷体" panose="02010600040101010101" pitchFamily="2" charset="-122"/>
                <a:ea typeface="华文楷体" panose="02010600040101010101" pitchFamily="2" charset="-122"/>
              </a:rPr>
              <a:t>88</a:t>
            </a:r>
            <a:r>
              <a:rPr lang="zh-CN" altLang="zh-CN" sz="2400" dirty="0">
                <a:latin typeface="华文楷体" panose="02010600040101010101" pitchFamily="2" charset="-122"/>
                <a:ea typeface="华文楷体" panose="02010600040101010101" pitchFamily="2" charset="-122"/>
              </a:rPr>
              <a:t>折购入相应比例的房产产权</a:t>
            </a:r>
            <a:r>
              <a:rPr lang="en-US" altLang="zh-CN" sz="2400" dirty="0">
                <a:latin typeface="华文楷体" panose="02010600040101010101" pitchFamily="2" charset="-122"/>
                <a:ea typeface="华文楷体" panose="02010600040101010101" pitchFamily="2" charset="-122"/>
              </a:rPr>
              <a:t>;</a:t>
            </a:r>
          </a:p>
          <a:p>
            <a:pPr marL="0" indent="0">
              <a:buNone/>
            </a:pPr>
            <a:r>
              <a:rPr lang="en-US" altLang="zh-CN" sz="2400" dirty="0">
                <a:latin typeface="华文楷体" panose="02010600040101010101" pitchFamily="2" charset="-122"/>
                <a:ea typeface="华文楷体" panose="02010600040101010101" pitchFamily="2" charset="-122"/>
              </a:rPr>
              <a:t>(2)</a:t>
            </a:r>
            <a:r>
              <a:rPr lang="zh-CN" altLang="zh-CN" sz="2400" dirty="0">
                <a:latin typeface="华文楷体" panose="02010600040101010101" pitchFamily="2" charset="-122"/>
                <a:ea typeface="华文楷体" panose="02010600040101010101" pitchFamily="2" charset="-122"/>
              </a:rPr>
              <a:t>两年内每年年化</a:t>
            </a:r>
            <a:r>
              <a:rPr lang="en-US" altLang="zh-CN" sz="2400" dirty="0">
                <a:latin typeface="华文楷体" panose="02010600040101010101" pitchFamily="2" charset="-122"/>
                <a:ea typeface="华文楷体" panose="02010600040101010101" pitchFamily="2" charset="-122"/>
              </a:rPr>
              <a:t>7</a:t>
            </a:r>
            <a:r>
              <a:rPr lang="zh-CN" altLang="zh-CN" sz="2400" dirty="0">
                <a:latin typeface="华文楷体" panose="02010600040101010101" pitchFamily="2" charset="-122"/>
                <a:ea typeface="华文楷体" panose="02010600040101010101" pitchFamily="2" charset="-122"/>
              </a:rPr>
              <a:t>％的房产租金收益</a:t>
            </a:r>
            <a:r>
              <a:rPr lang="en-US" altLang="zh-CN" sz="2400" dirty="0">
                <a:latin typeface="华文楷体" panose="02010600040101010101" pitchFamily="2" charset="-122"/>
                <a:ea typeface="华文楷体" panose="02010600040101010101" pitchFamily="2" charset="-122"/>
              </a:rPr>
              <a:t>;</a:t>
            </a:r>
          </a:p>
          <a:p>
            <a:pPr marL="0" indent="0">
              <a:buNone/>
            </a:pPr>
            <a:r>
              <a:rPr lang="en-US" altLang="zh-CN" sz="2400" dirty="0">
                <a:latin typeface="华文楷体" panose="02010600040101010101" pitchFamily="2" charset="-122"/>
                <a:ea typeface="华文楷体" panose="02010600040101010101" pitchFamily="2" charset="-122"/>
              </a:rPr>
              <a:t>(3)</a:t>
            </a:r>
            <a:r>
              <a:rPr lang="zh-CN" altLang="zh-CN" sz="2400" dirty="0">
                <a:latin typeface="华文楷体" panose="02010600040101010101" pitchFamily="2" charset="-122"/>
                <a:ea typeface="华文楷体" panose="02010600040101010101" pitchFamily="2" charset="-122"/>
              </a:rPr>
              <a:t>旺季</a:t>
            </a:r>
            <a:r>
              <a:rPr lang="en-US" altLang="zh-CN" sz="2400" dirty="0">
                <a:latin typeface="华文楷体" panose="02010600040101010101" pitchFamily="2" charset="-122"/>
                <a:ea typeface="华文楷体" panose="02010600040101010101" pitchFamily="2" charset="-122"/>
              </a:rPr>
              <a:t>3</a:t>
            </a:r>
            <a:r>
              <a:rPr lang="zh-CN" altLang="zh-CN" sz="2400" dirty="0">
                <a:latin typeface="华文楷体" panose="02010600040101010101" pitchFamily="2" charset="-122"/>
                <a:ea typeface="华文楷体" panose="02010600040101010101" pitchFamily="2" charset="-122"/>
              </a:rPr>
              <a:t>天或淡季</a:t>
            </a:r>
            <a:r>
              <a:rPr lang="en-US" altLang="zh-CN" sz="2400" dirty="0">
                <a:latin typeface="华文楷体" panose="02010600040101010101" pitchFamily="2" charset="-122"/>
                <a:ea typeface="华文楷体" panose="02010600040101010101" pitchFamily="2" charset="-122"/>
              </a:rPr>
              <a:t>10</a:t>
            </a:r>
            <a:r>
              <a:rPr lang="zh-CN" altLang="zh-CN" sz="2400" dirty="0">
                <a:latin typeface="华文楷体" panose="02010600040101010101" pitchFamily="2" charset="-122"/>
                <a:ea typeface="华文楷体" panose="02010600040101010101" pitchFamily="2" charset="-122"/>
              </a:rPr>
              <a:t>天免费入住酒店等权益</a:t>
            </a:r>
            <a:r>
              <a:rPr lang="en-US" altLang="zh-CN" sz="2400" dirty="0">
                <a:latin typeface="华文楷体" panose="02010600040101010101" pitchFamily="2" charset="-122"/>
                <a:ea typeface="华文楷体" panose="02010600040101010101" pitchFamily="2" charset="-122"/>
              </a:rPr>
              <a:t>;</a:t>
            </a:r>
          </a:p>
          <a:p>
            <a:pPr marL="0" indent="0">
              <a:buNone/>
            </a:pPr>
            <a:r>
              <a:rPr lang="en-US" altLang="zh-CN" sz="2400" dirty="0">
                <a:latin typeface="华文楷体" panose="02010600040101010101" pitchFamily="2" charset="-122"/>
                <a:ea typeface="华文楷体" panose="02010600040101010101" pitchFamily="2" charset="-122"/>
              </a:rPr>
              <a:t>(4)</a:t>
            </a:r>
            <a:r>
              <a:rPr lang="zh-CN" altLang="zh-CN" sz="2400" dirty="0">
                <a:latin typeface="华文楷体" panose="02010600040101010101" pitchFamily="2" charset="-122"/>
                <a:ea typeface="华文楷体" panose="02010600040101010101" pitchFamily="2" charset="-122"/>
              </a:rPr>
              <a:t>投资者退出项目变卖房产叶的房产増值收益。项目设置了两年封闭期。项目发起方将每年召开一次支持者会议，协商决策是否退出项目等问题</a:t>
            </a:r>
            <a:r>
              <a:rPr lang="en-US" altLang="zh-CN" sz="2400" dirty="0">
                <a:latin typeface="华文楷体" panose="02010600040101010101" pitchFamily="2" charset="-122"/>
                <a:ea typeface="华文楷体" panose="02010600040101010101" pitchFamily="2" charset="-122"/>
              </a:rPr>
              <a:t>;</a:t>
            </a:r>
            <a:r>
              <a:rPr lang="zh-CN" altLang="zh-CN" sz="2400" dirty="0">
                <a:latin typeface="华文楷体" panose="02010600040101010101" pitchFamily="2" charset="-122"/>
                <a:ea typeface="华文楷体" panose="02010600040101010101" pitchFamily="2" charset="-122"/>
              </a:rPr>
              <a:t>且封闭期后租金金额将根据酒店实际经营的情况决定。</a:t>
            </a:r>
            <a:endParaRPr lang="zh-CN" altLang="en-US" sz="2000"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9665871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CC1B937-4176-414B-A3E5-F22C44BA993C}"/>
              </a:ext>
            </a:extLst>
          </p:cNvPr>
          <p:cNvSpPr>
            <a:spLocks noGrp="1"/>
          </p:cNvSpPr>
          <p:nvPr>
            <p:ph type="title"/>
          </p:nvPr>
        </p:nvSpPr>
        <p:spPr/>
        <p:txBody>
          <a:bodyPr>
            <a:normAutofit fontScale="90000"/>
          </a:bodyPr>
          <a:lstStyle/>
          <a:p>
            <a:r>
              <a:rPr lang="zh-CN" altLang="en-US" dirty="0"/>
              <a:t>案例：</a:t>
            </a:r>
            <a:r>
              <a:rPr lang="zh-CN" altLang="zh-CN" dirty="0"/>
              <a:t>深圳互金协会叫停房地产众筹：“变种”或将涌现</a:t>
            </a:r>
            <a:br>
              <a:rPr lang="zh-CN" altLang="zh-CN" dirty="0"/>
            </a:br>
            <a:endParaRPr lang="zh-CN" altLang="en-US" dirty="0"/>
          </a:p>
        </p:txBody>
      </p:sp>
      <p:sp>
        <p:nvSpPr>
          <p:cNvPr id="3" name="内容占位符 2">
            <a:extLst>
              <a:ext uri="{FF2B5EF4-FFF2-40B4-BE49-F238E27FC236}">
                <a16:creationId xmlns:a16="http://schemas.microsoft.com/office/drawing/2014/main" id="{FBE02659-D00D-48DC-B689-FC71D9EB2CC0}"/>
              </a:ext>
            </a:extLst>
          </p:cNvPr>
          <p:cNvSpPr>
            <a:spLocks noGrp="1"/>
          </p:cNvSpPr>
          <p:nvPr>
            <p:ph idx="1"/>
          </p:nvPr>
        </p:nvSpPr>
        <p:spPr>
          <a:xfrm>
            <a:off x="838200" y="1543987"/>
            <a:ext cx="10515600" cy="4632976"/>
          </a:xfrm>
        </p:spPr>
        <p:txBody>
          <a:bodyPr>
            <a:normAutofit/>
          </a:bodyPr>
          <a:lstStyle/>
          <a:p>
            <a:pPr marL="0" indent="0">
              <a:buNone/>
            </a:pPr>
            <a:r>
              <a:rPr lang="zh-CN" altLang="zh-CN" sz="2400" dirty="0">
                <a:latin typeface="楷体" panose="02010609060101010101" pitchFamily="49" charset="-122"/>
                <a:ea typeface="楷体" panose="02010609060101010101" pitchFamily="49" charset="-122"/>
              </a:rPr>
              <a:t>第一财经</a:t>
            </a:r>
            <a:r>
              <a:rPr lang="en-US" altLang="zh-CN" sz="2400" dirty="0">
                <a:latin typeface="楷体" panose="02010609060101010101" pitchFamily="49" charset="-122"/>
                <a:ea typeface="楷体" panose="02010609060101010101" pitchFamily="49" charset="-122"/>
              </a:rPr>
              <a:t> 2016-04-12 22:30:00 </a:t>
            </a:r>
            <a:endParaRPr lang="zh-CN" altLang="zh-CN" sz="2400" dirty="0">
              <a:latin typeface="楷体" panose="02010609060101010101" pitchFamily="49" charset="-122"/>
              <a:ea typeface="楷体" panose="02010609060101010101" pitchFamily="49" charset="-122"/>
            </a:endParaRPr>
          </a:p>
          <a:p>
            <a:pPr marL="0" indent="0">
              <a:buNone/>
            </a:pPr>
            <a:r>
              <a:rPr lang="zh-CN" altLang="zh-CN" sz="2400" dirty="0">
                <a:latin typeface="楷体" panose="02010609060101010101" pitchFamily="49" charset="-122"/>
                <a:ea typeface="楷体" panose="02010609060101010101" pitchFamily="49" charset="-122"/>
              </a:rPr>
              <a:t>《通知》要求各企业自即日起，严禁新开展房地产众筹业务</a:t>
            </a:r>
            <a:r>
              <a:rPr lang="en-US" altLang="zh-CN" sz="2400" dirty="0">
                <a:latin typeface="楷体" panose="02010609060101010101" pitchFamily="49" charset="-122"/>
                <a:ea typeface="楷体" panose="02010609060101010101" pitchFamily="49" charset="-122"/>
              </a:rPr>
              <a:t>;</a:t>
            </a:r>
            <a:r>
              <a:rPr lang="zh-CN" altLang="zh-CN" sz="2400" dirty="0">
                <a:latin typeface="楷体" panose="02010609060101010101" pitchFamily="49" charset="-122"/>
                <a:ea typeface="楷体" panose="02010609060101010101" pitchFamily="49" charset="-122"/>
              </a:rPr>
              <a:t>正在募集的项目，立即停止募集并归还投资人资金</a:t>
            </a:r>
            <a:r>
              <a:rPr lang="en-US" altLang="zh-CN" sz="2400" dirty="0">
                <a:latin typeface="楷体" panose="02010609060101010101" pitchFamily="49" charset="-122"/>
                <a:ea typeface="楷体" panose="02010609060101010101" pitchFamily="49" charset="-122"/>
              </a:rPr>
              <a:t>;</a:t>
            </a:r>
            <a:r>
              <a:rPr lang="zh-CN" altLang="zh-CN" sz="2400" dirty="0">
                <a:latin typeface="楷体" panose="02010609060101010101" pitchFamily="49" charset="-122"/>
                <a:ea typeface="楷体" panose="02010609060101010101" pitchFamily="49" charset="-122"/>
              </a:rPr>
              <a:t>已经募集完毕的项目，立即下线并不得继续提供任何服务或收取任何费用。 </a:t>
            </a:r>
          </a:p>
          <a:p>
            <a:pPr marL="0" indent="0">
              <a:buNone/>
            </a:pPr>
            <a:r>
              <a:rPr lang="en-US" altLang="zh-CN" sz="2400" dirty="0">
                <a:latin typeface="楷体" panose="02010609060101010101" pitchFamily="49" charset="-122"/>
                <a:ea typeface="楷体" panose="02010609060101010101" pitchFamily="49" charset="-122"/>
              </a:rPr>
              <a:t>4</a:t>
            </a:r>
            <a:r>
              <a:rPr lang="zh-CN" altLang="zh-CN" sz="2400" dirty="0">
                <a:latin typeface="楷体" panose="02010609060101010101" pitchFamily="49" charset="-122"/>
                <a:ea typeface="楷体" panose="02010609060101010101" pitchFamily="49" charset="-122"/>
              </a:rPr>
              <a:t>月</a:t>
            </a:r>
            <a:r>
              <a:rPr lang="en-US" altLang="zh-CN" sz="2400" dirty="0">
                <a:latin typeface="楷体" panose="02010609060101010101" pitchFamily="49" charset="-122"/>
                <a:ea typeface="楷体" panose="02010609060101010101" pitchFamily="49" charset="-122"/>
              </a:rPr>
              <a:t>12</a:t>
            </a:r>
            <a:r>
              <a:rPr lang="zh-CN" altLang="zh-CN" sz="2400" dirty="0">
                <a:latin typeface="楷体" panose="02010609060101010101" pitchFamily="49" charset="-122"/>
                <a:ea typeface="楷体" panose="02010609060101010101" pitchFamily="49" charset="-122"/>
              </a:rPr>
              <a:t>日，深圳市互联网金融协会发布《深圳市互联网金融协会关于停止开展房地产众筹业务的通知》</a:t>
            </a:r>
            <a:r>
              <a:rPr lang="en-US" altLang="zh-CN" sz="2400" dirty="0">
                <a:latin typeface="楷体" panose="02010609060101010101" pitchFamily="49" charset="-122"/>
                <a:ea typeface="楷体" panose="02010609060101010101" pitchFamily="49" charset="-122"/>
              </a:rPr>
              <a:t>(</a:t>
            </a:r>
            <a:r>
              <a:rPr lang="zh-CN" altLang="zh-CN" sz="2400" dirty="0">
                <a:latin typeface="楷体" panose="02010609060101010101" pitchFamily="49" charset="-122"/>
                <a:ea typeface="楷体" panose="02010609060101010101" pitchFamily="49" charset="-122"/>
              </a:rPr>
              <a:t>下称《通知》</a:t>
            </a:r>
            <a:r>
              <a:rPr lang="en-US" altLang="zh-CN" sz="2400" dirty="0">
                <a:latin typeface="楷体" panose="02010609060101010101" pitchFamily="49" charset="-122"/>
                <a:ea typeface="楷体" panose="02010609060101010101" pitchFamily="49" charset="-122"/>
              </a:rPr>
              <a:t>)</a:t>
            </a:r>
            <a:r>
              <a:rPr lang="zh-CN" altLang="zh-CN" sz="2400" dirty="0">
                <a:latin typeface="楷体" panose="02010609060101010101" pitchFamily="49" charset="-122"/>
                <a:ea typeface="楷体" panose="02010609060101010101" pitchFamily="49" charset="-122"/>
              </a:rPr>
              <a:t>，通知全面叫停各种形式的房地产众筹。</a:t>
            </a:r>
          </a:p>
          <a:p>
            <a:pPr marL="0" indent="0">
              <a:buNone/>
            </a:pPr>
            <a:r>
              <a:rPr lang="zh-CN" altLang="zh-CN" sz="2400" dirty="0">
                <a:latin typeface="楷体" panose="02010609060101010101" pitchFamily="49" charset="-122"/>
                <a:ea typeface="楷体" panose="02010609060101010101" pitchFamily="49" charset="-122"/>
              </a:rPr>
              <a:t>此前，</a:t>
            </a:r>
            <a:r>
              <a:rPr lang="en-US" altLang="zh-CN" sz="2400" dirty="0">
                <a:latin typeface="楷体" panose="02010609060101010101" pitchFamily="49" charset="-122"/>
                <a:ea typeface="楷体" panose="02010609060101010101" pitchFamily="49" charset="-122"/>
              </a:rPr>
              <a:t>3</a:t>
            </a:r>
            <a:r>
              <a:rPr lang="zh-CN" altLang="zh-CN" sz="2400" dirty="0">
                <a:latin typeface="楷体" panose="02010609060101010101" pitchFamily="49" charset="-122"/>
                <a:ea typeface="楷体" panose="02010609060101010101" pitchFamily="49" charset="-122"/>
              </a:rPr>
              <a:t>月</a:t>
            </a:r>
            <a:r>
              <a:rPr lang="en-US" altLang="zh-CN" sz="2400" dirty="0">
                <a:latin typeface="楷体" panose="02010609060101010101" pitchFamily="49" charset="-122"/>
                <a:ea typeface="楷体" panose="02010609060101010101" pitchFamily="49" charset="-122"/>
              </a:rPr>
              <a:t>25</a:t>
            </a:r>
            <a:r>
              <a:rPr lang="zh-CN" altLang="zh-CN" sz="2400" dirty="0">
                <a:latin typeface="楷体" panose="02010609060101010101" pitchFamily="49" charset="-122"/>
                <a:ea typeface="楷体" panose="02010609060101010101" pitchFamily="49" charset="-122"/>
              </a:rPr>
              <a:t>日，深圳市政府办公厅曾发布《深圳市人民政府办公厅关于完善住房保障体系促进房地产市场平稳健康发展的意见》</a:t>
            </a:r>
            <a:r>
              <a:rPr lang="en-US" altLang="zh-CN" sz="2400" dirty="0">
                <a:latin typeface="楷体" panose="02010609060101010101" pitchFamily="49" charset="-122"/>
                <a:ea typeface="楷体" panose="02010609060101010101" pitchFamily="49" charset="-122"/>
              </a:rPr>
              <a:t>(</a:t>
            </a:r>
            <a:r>
              <a:rPr lang="zh-CN" altLang="zh-CN" sz="2400" dirty="0">
                <a:latin typeface="楷体" panose="02010609060101010101" pitchFamily="49" charset="-122"/>
                <a:ea typeface="楷体" panose="02010609060101010101" pitchFamily="49" charset="-122"/>
              </a:rPr>
              <a:t>以下简称《意见》</a:t>
            </a:r>
            <a:r>
              <a:rPr lang="en-US" altLang="zh-CN" sz="2400" dirty="0">
                <a:latin typeface="楷体" panose="02010609060101010101" pitchFamily="49" charset="-122"/>
                <a:ea typeface="楷体" panose="02010609060101010101" pitchFamily="49" charset="-122"/>
              </a:rPr>
              <a:t>)</a:t>
            </a:r>
            <a:r>
              <a:rPr lang="zh-CN" altLang="zh-CN" sz="2400" dirty="0">
                <a:latin typeface="楷体" panose="02010609060101010101" pitchFamily="49" charset="-122"/>
                <a:ea typeface="楷体" panose="02010609060101010101" pitchFamily="49" charset="-122"/>
              </a:rPr>
              <a:t>。《意见》中明确申明“严禁互联网金融企业、小额贷款公司等金融机构从事首付贷、众筹购房、过桥贷等金融杠杆配资业务”。</a:t>
            </a:r>
          </a:p>
          <a:p>
            <a:pPr marL="0" indent="0">
              <a:buNone/>
            </a:pPr>
            <a:endParaRPr lang="zh-CN" altLang="en-US" dirty="0"/>
          </a:p>
        </p:txBody>
      </p:sp>
    </p:spTree>
    <p:extLst>
      <p:ext uri="{BB962C8B-B14F-4D97-AF65-F5344CB8AC3E}">
        <p14:creationId xmlns:p14="http://schemas.microsoft.com/office/powerpoint/2010/main" val="8073647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8A86F22-2B83-45E8-8A51-46DFDEED0161}"/>
              </a:ext>
            </a:extLst>
          </p:cNvPr>
          <p:cNvSpPr>
            <a:spLocks noGrp="1"/>
          </p:cNvSpPr>
          <p:nvPr>
            <p:ph type="title"/>
          </p:nvPr>
        </p:nvSpPr>
        <p:spPr/>
        <p:txBody>
          <a:bodyPr/>
          <a:lstStyle/>
          <a:p>
            <a:r>
              <a:rPr lang="zh-CN" altLang="zh-CN" dirty="0"/>
              <a:t>三、房地产众筹存在的问题</a:t>
            </a:r>
            <a:br>
              <a:rPr lang="zh-CN" altLang="zh-CN" dirty="0"/>
            </a:br>
            <a:endParaRPr lang="zh-CN" altLang="en-US" dirty="0"/>
          </a:p>
        </p:txBody>
      </p:sp>
      <p:sp>
        <p:nvSpPr>
          <p:cNvPr id="3" name="内容占位符 2">
            <a:extLst>
              <a:ext uri="{FF2B5EF4-FFF2-40B4-BE49-F238E27FC236}">
                <a16:creationId xmlns:a16="http://schemas.microsoft.com/office/drawing/2014/main" id="{6687270B-CBA8-44BE-B347-3797626EA3F8}"/>
              </a:ext>
            </a:extLst>
          </p:cNvPr>
          <p:cNvSpPr>
            <a:spLocks noGrp="1"/>
          </p:cNvSpPr>
          <p:nvPr>
            <p:ph idx="1"/>
          </p:nvPr>
        </p:nvSpPr>
        <p:spPr>
          <a:xfrm>
            <a:off x="838200" y="1469036"/>
            <a:ext cx="10515600" cy="4917789"/>
          </a:xfrm>
        </p:spPr>
        <p:txBody>
          <a:bodyPr>
            <a:normAutofit/>
          </a:bodyPr>
          <a:lstStyle/>
          <a:p>
            <a:pPr marL="0" indent="0">
              <a:lnSpc>
                <a:spcPts val="2200"/>
              </a:lnSpc>
              <a:buNone/>
            </a:pPr>
            <a:r>
              <a:rPr lang="zh-CN" altLang="zh-CN" dirty="0">
                <a:latin typeface="华文楷体" panose="02010600040101010101" pitchFamily="2" charset="-122"/>
                <a:ea typeface="华文楷体" panose="02010600040101010101" pitchFamily="2" charset="-122"/>
              </a:rPr>
              <a:t>（一） 法律法规不完善</a:t>
            </a:r>
          </a:p>
          <a:p>
            <a:pPr marL="0" indent="0">
              <a:lnSpc>
                <a:spcPts val="2200"/>
              </a:lnSpc>
              <a:buNone/>
            </a:pPr>
            <a:r>
              <a:rPr lang="zh-CN" altLang="zh-CN" dirty="0">
                <a:latin typeface="华文楷体" panose="02010600040101010101" pitchFamily="2" charset="-122"/>
                <a:ea typeface="华文楷体" panose="02010600040101010101" pitchFamily="2" charset="-122"/>
              </a:rPr>
              <a:t>我国目前还没有明确的法律法规以及政府的指导性政策对房地产众筹进行规范，房地产众筹处在法律监管的空白处。</a:t>
            </a:r>
            <a:endParaRPr lang="en-US" altLang="zh-CN" dirty="0">
              <a:latin typeface="华文楷体" panose="02010600040101010101" pitchFamily="2" charset="-122"/>
              <a:ea typeface="华文楷体" panose="02010600040101010101" pitchFamily="2" charset="-122"/>
            </a:endParaRPr>
          </a:p>
          <a:p>
            <a:pPr marL="0" indent="0">
              <a:lnSpc>
                <a:spcPts val="2200"/>
              </a:lnSpc>
              <a:buNone/>
            </a:pPr>
            <a:r>
              <a:rPr lang="zh-CN" altLang="en-US" dirty="0">
                <a:latin typeface="华文楷体" panose="02010600040101010101" pitchFamily="2" charset="-122"/>
                <a:ea typeface="华文楷体" panose="02010600040101010101" pitchFamily="2" charset="-122"/>
              </a:rPr>
              <a:t>（</a:t>
            </a:r>
            <a:r>
              <a:rPr lang="zh-CN" altLang="zh-CN" dirty="0">
                <a:latin typeface="华文楷体" panose="02010600040101010101" pitchFamily="2" charset="-122"/>
                <a:ea typeface="华文楷体" panose="02010600040101010101" pitchFamily="2" charset="-122"/>
              </a:rPr>
              <a:t>二）投资者对房地产众筹认识不足</a:t>
            </a:r>
          </a:p>
          <a:p>
            <a:pPr marL="0" indent="0">
              <a:lnSpc>
                <a:spcPts val="2200"/>
              </a:lnSpc>
              <a:buNone/>
            </a:pPr>
            <a:r>
              <a:rPr lang="zh-CN" altLang="zh-CN" dirty="0">
                <a:latin typeface="华文楷体" panose="02010600040101010101" pitchFamily="2" charset="-122"/>
                <a:ea typeface="华文楷体" panose="02010600040101010101" pitchFamily="2" charset="-122"/>
              </a:rPr>
              <a:t>较早的房地产众筹项目主要以营销为目的，以投资、抽奖以及拍卖等营销手段提高其房产公众关注度。投资者通常会盲目跟风，而忽略对其众筹项目的认真研究。行规范，房地产众筹处在法律监管的空白处。</a:t>
            </a:r>
            <a:endParaRPr lang="en-US" altLang="zh-CN" dirty="0">
              <a:latin typeface="华文楷体" panose="02010600040101010101" pitchFamily="2" charset="-122"/>
              <a:ea typeface="华文楷体" panose="02010600040101010101" pitchFamily="2" charset="-122"/>
            </a:endParaRPr>
          </a:p>
          <a:p>
            <a:pPr marL="0" indent="0">
              <a:lnSpc>
                <a:spcPts val="2200"/>
              </a:lnSpc>
              <a:buNone/>
            </a:pPr>
            <a:r>
              <a:rPr lang="zh-CN" altLang="en-US" dirty="0">
                <a:latin typeface="华文楷体" panose="02010600040101010101" pitchFamily="2" charset="-122"/>
                <a:ea typeface="华文楷体" panose="02010600040101010101" pitchFamily="2" charset="-122"/>
              </a:rPr>
              <a:t>（</a:t>
            </a:r>
            <a:r>
              <a:rPr lang="zh-CN" altLang="zh-CN" dirty="0">
                <a:latin typeface="华文楷体" panose="02010600040101010101" pitchFamily="2" charset="-122"/>
                <a:ea typeface="华文楷体" panose="02010600040101010101" pitchFamily="2" charset="-122"/>
              </a:rPr>
              <a:t>三）投资者承担的风险较大</a:t>
            </a:r>
          </a:p>
          <a:p>
            <a:pPr marL="0" indent="0">
              <a:lnSpc>
                <a:spcPts val="2200"/>
              </a:lnSpc>
              <a:buNone/>
            </a:pPr>
            <a:r>
              <a:rPr lang="zh-CN" altLang="zh-CN" dirty="0">
                <a:latin typeface="华文楷体" panose="02010600040101010101" pitchFamily="2" charset="-122"/>
                <a:ea typeface="华文楷体" panose="02010600040101010101" pitchFamily="2" charset="-122"/>
              </a:rPr>
              <a:t>房地产众筹作为一种新的融资方式，其风险特点与传统融资方式有很大区别，甚至有我们无法预测的风险，大部分投资者对风险认识不足。投资者难以对于投资项目、投资平台进行了解，这种信息不对称大大增加了投资者的风险。</a:t>
            </a:r>
            <a:endParaRPr lang="zh-CN" altLang="en-US"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0902576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C95D1F0-9520-4260-A62D-32A340466A6B}"/>
              </a:ext>
            </a:extLst>
          </p:cNvPr>
          <p:cNvSpPr>
            <a:spLocks noGrp="1"/>
          </p:cNvSpPr>
          <p:nvPr>
            <p:ph type="title"/>
          </p:nvPr>
        </p:nvSpPr>
        <p:spPr/>
        <p:txBody>
          <a:bodyPr/>
          <a:lstStyle/>
          <a:p>
            <a:r>
              <a:rPr lang="zh-CN" altLang="zh-CN" dirty="0"/>
              <a:t>四、房地产众筹未来发展展望</a:t>
            </a:r>
            <a:br>
              <a:rPr lang="zh-CN" altLang="zh-CN" dirty="0"/>
            </a:br>
            <a:endParaRPr lang="zh-CN" altLang="en-US" dirty="0"/>
          </a:p>
        </p:txBody>
      </p:sp>
      <p:sp>
        <p:nvSpPr>
          <p:cNvPr id="3" name="内容占位符 2">
            <a:extLst>
              <a:ext uri="{FF2B5EF4-FFF2-40B4-BE49-F238E27FC236}">
                <a16:creationId xmlns:a16="http://schemas.microsoft.com/office/drawing/2014/main" id="{A81DBD83-F021-4966-81EF-AB81D042EB8A}"/>
              </a:ext>
            </a:extLst>
          </p:cNvPr>
          <p:cNvSpPr>
            <a:spLocks noGrp="1"/>
          </p:cNvSpPr>
          <p:nvPr>
            <p:ph idx="1"/>
          </p:nvPr>
        </p:nvSpPr>
        <p:spPr/>
        <p:txBody>
          <a:bodyPr/>
          <a:lstStyle/>
          <a:p>
            <a:pPr marL="0" indent="0">
              <a:buNone/>
            </a:pPr>
            <a:r>
              <a:rPr lang="zh-CN" altLang="zh-CN" b="1" dirty="0"/>
              <a:t>（一）房地产众筹是房地产商业模式和融资模式的创新</a:t>
            </a:r>
            <a:endParaRPr lang="zh-CN" altLang="zh-CN" dirty="0"/>
          </a:p>
          <a:p>
            <a:pPr marL="0" indent="0">
              <a:buNone/>
            </a:pPr>
            <a:r>
              <a:rPr lang="zh-CN" altLang="zh-CN" b="1" dirty="0"/>
              <a:t>（二）建立完善的信息披露制度</a:t>
            </a:r>
            <a:endParaRPr lang="zh-CN" altLang="zh-CN" dirty="0"/>
          </a:p>
          <a:p>
            <a:pPr marL="0" indent="0">
              <a:buNone/>
            </a:pPr>
            <a:r>
              <a:rPr lang="zh-CN" altLang="zh-CN" b="1" dirty="0"/>
              <a:t>（三）众筹组织者的服务提升应更重视交易结构的创新</a:t>
            </a:r>
            <a:endParaRPr lang="zh-CN" altLang="zh-CN" dirty="0"/>
          </a:p>
          <a:p>
            <a:pPr marL="0" indent="0">
              <a:buNone/>
            </a:pPr>
            <a:endParaRPr lang="zh-CN" altLang="en-US" dirty="0"/>
          </a:p>
        </p:txBody>
      </p:sp>
    </p:spTree>
    <p:extLst>
      <p:ext uri="{BB962C8B-B14F-4D97-AF65-F5344CB8AC3E}">
        <p14:creationId xmlns:p14="http://schemas.microsoft.com/office/powerpoint/2010/main" val="40505269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BF61EA3-B236-439E-9C0B-340980D56B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6C1CB34C-5B72-4F95-B8FE-7555E29A1F1A}"/>
              </a:ext>
            </a:extLst>
          </p:cNvPr>
          <p:cNvSpPr>
            <a:spLocks noGrp="1"/>
          </p:cNvSpPr>
          <p:nvPr>
            <p:ph type="title"/>
          </p:nvPr>
        </p:nvSpPr>
        <p:spPr>
          <a:xfrm>
            <a:off x="808638" y="386930"/>
            <a:ext cx="9236700" cy="1188950"/>
          </a:xfrm>
        </p:spPr>
        <p:txBody>
          <a:bodyPr anchor="b">
            <a:normAutofit/>
          </a:bodyPr>
          <a:lstStyle/>
          <a:p>
            <a:r>
              <a:rPr lang="en-US" altLang="zh-CN" sz="4600" b="1"/>
              <a:t>Realty Mogul  </a:t>
            </a:r>
            <a:r>
              <a:rPr lang="zh-CN" altLang="en-US" sz="4600" b="1"/>
              <a:t>美国房地产众筹平台 </a:t>
            </a:r>
            <a:endParaRPr lang="zh-CN" altLang="en-US" sz="4600"/>
          </a:p>
        </p:txBody>
      </p:sp>
      <p:grpSp>
        <p:nvGrpSpPr>
          <p:cNvPr id="10" name="Group 9">
            <a:extLst>
              <a:ext uri="{FF2B5EF4-FFF2-40B4-BE49-F238E27FC236}">
                <a16:creationId xmlns:a16="http://schemas.microsoft.com/office/drawing/2014/main" id="{28FAF094-D087-493F-8DF9-A486C2D6BB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998368"/>
            <a:ext cx="11695083" cy="782176"/>
            <a:chOff x="-2" y="1998368"/>
            <a:chExt cx="11695083" cy="782176"/>
          </a:xfrm>
        </p:grpSpPr>
        <p:sp>
          <p:nvSpPr>
            <p:cNvPr id="11" name="Rectangle 10">
              <a:extLst>
                <a:ext uri="{FF2B5EF4-FFF2-40B4-BE49-F238E27FC236}">
                  <a16:creationId xmlns:a16="http://schemas.microsoft.com/office/drawing/2014/main" id="{8D7C88D8-5509-4514-925A-9CE148E5C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275593D-F75E-4426-AE3E-2CDEFD228D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13">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147845"/>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内容占位符 2">
            <a:extLst>
              <a:ext uri="{FF2B5EF4-FFF2-40B4-BE49-F238E27FC236}">
                <a16:creationId xmlns:a16="http://schemas.microsoft.com/office/drawing/2014/main" id="{65D2503B-20FE-4688-A2EB-A65E8E23E55E}"/>
              </a:ext>
            </a:extLst>
          </p:cNvPr>
          <p:cNvSpPr>
            <a:spLocks noGrp="1"/>
          </p:cNvSpPr>
          <p:nvPr>
            <p:ph idx="1"/>
          </p:nvPr>
        </p:nvSpPr>
        <p:spPr>
          <a:xfrm>
            <a:off x="793660" y="2599509"/>
            <a:ext cx="10143668" cy="3435531"/>
          </a:xfrm>
        </p:spPr>
        <p:txBody>
          <a:bodyPr anchor="ctr">
            <a:normAutofit/>
          </a:bodyPr>
          <a:lstStyle/>
          <a:p>
            <a:pPr marL="0" indent="0">
              <a:buNone/>
            </a:pPr>
            <a:r>
              <a:rPr lang="en-US" altLang="zh-CN" sz="1700" dirty="0">
                <a:latin typeface="华文仿宋" panose="02010600040101010101" pitchFamily="2" charset="-122"/>
                <a:ea typeface="华文仿宋" panose="02010600040101010101" pitchFamily="2" charset="-122"/>
              </a:rPr>
              <a:t>Realty Mogul, Co. </a:t>
            </a:r>
            <a:r>
              <a:rPr lang="zh-CN" altLang="en-US" sz="1700" dirty="0">
                <a:latin typeface="华文仿宋" panose="02010600040101010101" pitchFamily="2" charset="-122"/>
                <a:ea typeface="华文仿宋" panose="02010600040101010101" pitchFamily="2" charset="-122"/>
              </a:rPr>
              <a:t>成立于</a:t>
            </a:r>
            <a:r>
              <a:rPr lang="en-US" altLang="zh-CN" sz="1700" dirty="0">
                <a:latin typeface="华文仿宋" panose="02010600040101010101" pitchFamily="2" charset="-122"/>
                <a:ea typeface="华文仿宋" panose="02010600040101010101" pitchFamily="2" charset="-122"/>
              </a:rPr>
              <a:t>2012</a:t>
            </a:r>
            <a:r>
              <a:rPr lang="zh-CN" altLang="en-US" sz="1700" dirty="0">
                <a:latin typeface="华文仿宋" panose="02010600040101010101" pitchFamily="2" charset="-122"/>
                <a:ea typeface="华文仿宋" panose="02010600040101010101" pitchFamily="2" charset="-122"/>
              </a:rPr>
              <a:t>年</a:t>
            </a:r>
            <a:r>
              <a:rPr lang="en-US" altLang="zh-CN" sz="1700" dirty="0">
                <a:latin typeface="华文仿宋" panose="02010600040101010101" pitchFamily="2" charset="-122"/>
                <a:ea typeface="华文仿宋" panose="02010600040101010101" pitchFamily="2" charset="-122"/>
              </a:rPr>
              <a:t>5</a:t>
            </a:r>
            <a:r>
              <a:rPr lang="zh-CN" altLang="en-US" sz="1700" dirty="0">
                <a:latin typeface="华文仿宋" panose="02010600040101010101" pitchFamily="2" charset="-122"/>
                <a:ea typeface="华文仿宋" panose="02010600040101010101" pitchFamily="2" charset="-122"/>
              </a:rPr>
              <a:t>月，旗下网站</a:t>
            </a:r>
            <a:r>
              <a:rPr lang="en-US" altLang="zh-CN" sz="1700" dirty="0">
                <a:latin typeface="华文仿宋" panose="02010600040101010101" pitchFamily="2" charset="-122"/>
                <a:ea typeface="华文仿宋" panose="02010600040101010101" pitchFamily="2" charset="-122"/>
              </a:rPr>
              <a:t>RealtyMogul.com</a:t>
            </a:r>
            <a:r>
              <a:rPr lang="zh-CN" altLang="en-US" sz="1700" dirty="0">
                <a:latin typeface="华文仿宋" panose="02010600040101010101" pitchFamily="2" charset="-122"/>
                <a:ea typeface="华文仿宋" panose="02010600040101010101" pitchFamily="2" charset="-122"/>
              </a:rPr>
              <a:t>是一个房地产众筹平台。</a:t>
            </a:r>
            <a:r>
              <a:rPr lang="en-US" altLang="zh-CN" sz="1700" dirty="0">
                <a:latin typeface="华文仿宋" panose="02010600040101010101" pitchFamily="2" charset="-122"/>
                <a:ea typeface="华文仿宋" panose="02010600040101010101" pitchFamily="2" charset="-122"/>
              </a:rPr>
              <a:t>RealtyMogul.com</a:t>
            </a:r>
            <a:r>
              <a:rPr lang="zh-CN" altLang="en-US" sz="1700" dirty="0">
                <a:latin typeface="华文仿宋" panose="02010600040101010101" pitchFamily="2" charset="-122"/>
                <a:ea typeface="华文仿宋" panose="02010600040101010101" pitchFamily="2" charset="-122"/>
              </a:rPr>
              <a:t>在</a:t>
            </a:r>
            <a:r>
              <a:rPr lang="en-US" altLang="zh-CN" sz="1700" dirty="0">
                <a:latin typeface="华文仿宋" panose="02010600040101010101" pitchFamily="2" charset="-122"/>
                <a:ea typeface="华文仿宋" panose="02010600040101010101" pitchFamily="2" charset="-122"/>
              </a:rPr>
              <a:t>2015</a:t>
            </a:r>
            <a:r>
              <a:rPr lang="zh-CN" altLang="en-US" sz="1700" dirty="0">
                <a:latin typeface="华文仿宋" panose="02010600040101010101" pitchFamily="2" charset="-122"/>
                <a:ea typeface="华文仿宋" panose="02010600040101010101" pitchFamily="2" charset="-122"/>
              </a:rPr>
              <a:t>年获得爆发式增长，截至目前，通过该平台获得众筹资金的房地产项目已经超过</a:t>
            </a:r>
            <a:r>
              <a:rPr lang="en-US" altLang="zh-CN" sz="1700" dirty="0">
                <a:latin typeface="华文仿宋" panose="02010600040101010101" pitchFamily="2" charset="-122"/>
                <a:ea typeface="华文仿宋" panose="02010600040101010101" pitchFamily="2" charset="-122"/>
              </a:rPr>
              <a:t>265</a:t>
            </a:r>
            <a:r>
              <a:rPr lang="zh-CN" altLang="en-US" sz="1700" dirty="0">
                <a:latin typeface="华文仿宋" panose="02010600040101010101" pitchFamily="2" charset="-122"/>
                <a:ea typeface="华文仿宋" panose="02010600040101010101" pitchFamily="2" charset="-122"/>
              </a:rPr>
              <a:t>个，总筹集资金超过</a:t>
            </a:r>
            <a:r>
              <a:rPr lang="en-US" altLang="zh-CN" sz="1700" dirty="0">
                <a:latin typeface="华文仿宋" panose="02010600040101010101" pitchFamily="2" charset="-122"/>
                <a:ea typeface="华文仿宋" panose="02010600040101010101" pitchFamily="2" charset="-122"/>
              </a:rPr>
              <a:t>1.5</a:t>
            </a:r>
            <a:r>
              <a:rPr lang="zh-CN" altLang="en-US" sz="1700" dirty="0">
                <a:latin typeface="华文仿宋" panose="02010600040101010101" pitchFamily="2" charset="-122"/>
                <a:ea typeface="华文仿宋" panose="02010600040101010101" pitchFamily="2" charset="-122"/>
              </a:rPr>
              <a:t>亿美元，所投资的房地产总价值超过</a:t>
            </a:r>
            <a:r>
              <a:rPr lang="en-US" altLang="zh-CN" sz="1700" dirty="0">
                <a:latin typeface="华文仿宋" panose="02010600040101010101" pitchFamily="2" charset="-122"/>
                <a:ea typeface="华文仿宋" panose="02010600040101010101" pitchFamily="2" charset="-122"/>
              </a:rPr>
              <a:t>6</a:t>
            </a:r>
            <a:r>
              <a:rPr lang="zh-CN" altLang="en-US" sz="1700" dirty="0">
                <a:latin typeface="华文仿宋" panose="02010600040101010101" pitchFamily="2" charset="-122"/>
                <a:ea typeface="华文仿宋" panose="02010600040101010101" pitchFamily="2" charset="-122"/>
              </a:rPr>
              <a:t>亿美元。</a:t>
            </a:r>
            <a:endParaRPr lang="en-US" altLang="zh-CN" sz="1700" dirty="0">
              <a:latin typeface="华文仿宋" panose="02010600040101010101" pitchFamily="2" charset="-122"/>
              <a:ea typeface="华文仿宋" panose="02010600040101010101" pitchFamily="2" charset="-122"/>
            </a:endParaRPr>
          </a:p>
          <a:p>
            <a:r>
              <a:rPr lang="en-US" altLang="zh-CN" sz="1700" b="1" dirty="0">
                <a:latin typeface="华文仿宋" panose="02010600040101010101" pitchFamily="2" charset="-122"/>
                <a:ea typeface="华文仿宋" panose="02010600040101010101" pitchFamily="2" charset="-122"/>
              </a:rPr>
              <a:t>Realty Mogul</a:t>
            </a:r>
            <a:r>
              <a:rPr lang="zh-CN" altLang="en-US" sz="1700" b="1" dirty="0">
                <a:latin typeface="华文仿宋" panose="02010600040101010101" pitchFamily="2" charset="-122"/>
                <a:ea typeface="华文仿宋" panose="02010600040101010101" pitchFamily="2" charset="-122"/>
              </a:rPr>
              <a:t>众筹投资流程：</a:t>
            </a:r>
            <a:endParaRPr lang="zh-CN" altLang="en-US" sz="1700" dirty="0">
              <a:latin typeface="华文仿宋" panose="02010600040101010101" pitchFamily="2" charset="-122"/>
              <a:ea typeface="华文仿宋" panose="02010600040101010101" pitchFamily="2" charset="-122"/>
            </a:endParaRPr>
          </a:p>
          <a:p>
            <a:pPr marL="0" indent="0">
              <a:buNone/>
            </a:pPr>
            <a:r>
              <a:rPr lang="zh-CN" altLang="en-US" sz="1700" dirty="0">
                <a:latin typeface="华文仿宋" panose="02010600040101010101" pitchFamily="2" charset="-122"/>
                <a:ea typeface="华文仿宋" panose="02010600040101010101" pitchFamily="2" charset="-122"/>
              </a:rPr>
              <a:t>房地产开发商或个人向平台申请众筹贷款，提供项目说明</a:t>
            </a:r>
          </a:p>
          <a:p>
            <a:pPr marL="0" indent="0">
              <a:buNone/>
            </a:pPr>
            <a:r>
              <a:rPr lang="zh-CN" altLang="en-US" sz="1700" dirty="0">
                <a:latin typeface="华文仿宋" panose="02010600040101010101" pitchFamily="2" charset="-122"/>
                <a:ea typeface="华文仿宋" panose="02010600040101010101" pitchFamily="2" charset="-122"/>
              </a:rPr>
              <a:t>平台对地产项目进行尽职调查，审核通过后，在其网站展示项目</a:t>
            </a:r>
          </a:p>
          <a:p>
            <a:pPr marL="0" indent="0">
              <a:buNone/>
            </a:pPr>
            <a:r>
              <a:rPr lang="zh-CN" altLang="en-US" sz="1700" dirty="0">
                <a:latin typeface="华文仿宋" panose="02010600040101010101" pitchFamily="2" charset="-122"/>
                <a:ea typeface="华文仿宋" panose="02010600040101010101" pitchFamily="2" charset="-122"/>
              </a:rPr>
              <a:t>投资者通过网站浏览各房地产众筹项目的相关信息，选择感兴趣的项目进行投资</a:t>
            </a:r>
          </a:p>
          <a:p>
            <a:pPr marL="0" indent="0">
              <a:buNone/>
            </a:pPr>
            <a:r>
              <a:rPr lang="zh-CN" altLang="en-US" sz="1700" dirty="0">
                <a:latin typeface="华文仿宋" panose="02010600040101010101" pitchFamily="2" charset="-122"/>
                <a:ea typeface="华文仿宋" panose="02010600040101010101" pitchFamily="2" charset="-122"/>
              </a:rPr>
              <a:t>若列出的项目资金完全募集到位，募集的资金会被打入众筹贷款申请者的指定账户，众筹成功，投资人会定期收到有关投资项目的进展情况以及获得投资收益</a:t>
            </a:r>
          </a:p>
          <a:p>
            <a:pPr marL="0" indent="0">
              <a:buNone/>
            </a:pPr>
            <a:r>
              <a:rPr lang="zh-CN" altLang="en-US" sz="1700" dirty="0">
                <a:latin typeface="华文仿宋" panose="02010600040101010101" pitchFamily="2" charset="-122"/>
                <a:ea typeface="华文仿宋" panose="02010600040101010101" pitchFamily="2" charset="-122"/>
              </a:rPr>
              <a:t>若列出的项目未募集到规定金额，则项目众筹失败，投资款全额退还投资者，不产生任何收益。</a:t>
            </a:r>
          </a:p>
          <a:p>
            <a:pPr marL="0" indent="0">
              <a:buNone/>
            </a:pPr>
            <a:endParaRPr lang="zh-CN" altLang="en-US" sz="1700" dirty="0"/>
          </a:p>
        </p:txBody>
      </p:sp>
    </p:spTree>
    <p:extLst>
      <p:ext uri="{BB962C8B-B14F-4D97-AF65-F5344CB8AC3E}">
        <p14:creationId xmlns:p14="http://schemas.microsoft.com/office/powerpoint/2010/main" val="28930711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标题 1">
            <a:extLst>
              <a:ext uri="{FF2B5EF4-FFF2-40B4-BE49-F238E27FC236}">
                <a16:creationId xmlns:a16="http://schemas.microsoft.com/office/drawing/2014/main" id="{68DF8B72-CA17-48DA-BA2D-1EA9A044E76A}"/>
              </a:ext>
            </a:extLst>
          </p:cNvPr>
          <p:cNvSpPr>
            <a:spLocks noGrp="1"/>
          </p:cNvSpPr>
          <p:nvPr>
            <p:ph type="title"/>
          </p:nvPr>
        </p:nvSpPr>
        <p:spPr>
          <a:xfrm>
            <a:off x="643467" y="321735"/>
            <a:ext cx="10905066" cy="918100"/>
          </a:xfrm>
        </p:spPr>
        <p:txBody>
          <a:bodyPr>
            <a:normAutofit/>
          </a:bodyPr>
          <a:lstStyle/>
          <a:p>
            <a:endParaRPr lang="zh-CN" altLang="en-US" sz="3600" dirty="0"/>
          </a:p>
        </p:txBody>
      </p:sp>
      <p:sp>
        <p:nvSpPr>
          <p:cNvPr id="3" name="内容占位符 2">
            <a:extLst>
              <a:ext uri="{FF2B5EF4-FFF2-40B4-BE49-F238E27FC236}">
                <a16:creationId xmlns:a16="http://schemas.microsoft.com/office/drawing/2014/main" id="{1203A526-4EDC-4BF0-9148-2AF14756B8C2}"/>
              </a:ext>
            </a:extLst>
          </p:cNvPr>
          <p:cNvSpPr>
            <a:spLocks noGrp="1"/>
          </p:cNvSpPr>
          <p:nvPr>
            <p:ph idx="1"/>
          </p:nvPr>
        </p:nvSpPr>
        <p:spPr>
          <a:xfrm>
            <a:off x="643467" y="1631227"/>
            <a:ext cx="10905066" cy="4545736"/>
          </a:xfrm>
        </p:spPr>
        <p:txBody>
          <a:bodyPr>
            <a:normAutofit/>
          </a:bodyPr>
          <a:lstStyle/>
          <a:p>
            <a:pPr marL="0" indent="0">
              <a:buNone/>
            </a:pPr>
            <a:r>
              <a:rPr lang="zh-CN" altLang="en-US" sz="2000" b="1" dirty="0"/>
              <a:t>投资方式</a:t>
            </a:r>
            <a:endParaRPr lang="en-US" altLang="zh-CN" sz="2000" b="1" dirty="0"/>
          </a:p>
          <a:p>
            <a:pPr marL="0" indent="0">
              <a:buNone/>
            </a:pPr>
            <a:r>
              <a:rPr lang="zh-CN" altLang="en-US" sz="2000" dirty="0">
                <a:latin typeface="华文仿宋" panose="02010600040101010101" pitchFamily="2" charset="-122"/>
                <a:ea typeface="华文仿宋" panose="02010600040101010101" pitchFamily="2" charset="-122"/>
              </a:rPr>
              <a:t>股权投资又可以称为产权投资，投资者通过股权投资直接拥有该地产的部分产权。这是最直观的房地产投资方式之一。</a:t>
            </a:r>
          </a:p>
          <a:p>
            <a:pPr marL="0" indent="0">
              <a:buNone/>
            </a:pPr>
            <a:r>
              <a:rPr lang="zh-CN" altLang="en-US" sz="2000" dirty="0">
                <a:latin typeface="华文仿宋" panose="02010600040101010101" pitchFamily="2" charset="-122"/>
                <a:ea typeface="华文仿宋" panose="02010600040101010101" pitchFamily="2" charset="-122"/>
              </a:rPr>
              <a:t>债权投资，可以说是</a:t>
            </a:r>
            <a:r>
              <a:rPr lang="en-US" altLang="zh-CN" sz="2000" dirty="0">
                <a:latin typeface="华文仿宋" panose="02010600040101010101" pitchFamily="2" charset="-122"/>
                <a:ea typeface="华文仿宋" panose="02010600040101010101" pitchFamily="2" charset="-122"/>
              </a:rPr>
              <a:t>Realty Mogul</a:t>
            </a:r>
            <a:r>
              <a:rPr lang="zh-CN" altLang="en-US" sz="2000" dirty="0">
                <a:latin typeface="华文仿宋" panose="02010600040101010101" pitchFamily="2" charset="-122"/>
                <a:ea typeface="华文仿宋" panose="02010600040101010101" pitchFamily="2" charset="-122"/>
              </a:rPr>
              <a:t>首次将众筹概念引入房地产行业后的产物，房地产项目开发商将其地产抵押给众筹平台，由众筹平台负责向投资者发放债权票据（</a:t>
            </a:r>
            <a:r>
              <a:rPr lang="en-US" altLang="zh-CN" sz="2000" dirty="0">
                <a:latin typeface="华文仿宋" panose="02010600040101010101" pitchFamily="2" charset="-122"/>
                <a:ea typeface="华文仿宋" panose="02010600040101010101" pitchFamily="2" charset="-122"/>
              </a:rPr>
              <a:t>Notes</a:t>
            </a:r>
            <a:r>
              <a:rPr lang="zh-CN" altLang="en-US" sz="2000" dirty="0">
                <a:latin typeface="华文仿宋" panose="02010600040101010101" pitchFamily="2" charset="-122"/>
                <a:ea typeface="华文仿宋" panose="02010600040101010101" pitchFamily="2" charset="-122"/>
              </a:rPr>
              <a:t>）</a:t>
            </a:r>
          </a:p>
          <a:p>
            <a:pPr marL="0" indent="0">
              <a:buNone/>
            </a:pPr>
            <a:r>
              <a:rPr lang="zh-CN" altLang="en-US" sz="2000" dirty="0"/>
              <a:t>投资收益</a:t>
            </a:r>
            <a:endParaRPr lang="en-US" altLang="zh-CN" sz="2000" dirty="0"/>
          </a:p>
          <a:p>
            <a:pPr marL="0" indent="0">
              <a:buNone/>
            </a:pPr>
            <a:r>
              <a:rPr lang="zh-CN" altLang="en-US" sz="2000" dirty="0">
                <a:latin typeface="华文仿宋" panose="02010600040101010101" pitchFamily="2" charset="-122"/>
                <a:ea typeface="华文仿宋" panose="02010600040101010101" pitchFamily="2" charset="-122"/>
              </a:rPr>
              <a:t>投资者拥有房产的部分产权。</a:t>
            </a:r>
          </a:p>
          <a:p>
            <a:pPr marL="0" indent="0">
              <a:buNone/>
            </a:pPr>
            <a:r>
              <a:rPr lang="zh-CN" altLang="en-US" sz="2000" dirty="0">
                <a:latin typeface="华文仿宋" panose="02010600040101010101" pitchFamily="2" charset="-122"/>
                <a:ea typeface="华文仿宋" panose="02010600040101010101" pitchFamily="2" charset="-122"/>
              </a:rPr>
              <a:t>房产拥有者将房产抵押给平台获得众筹贷款，投资者通过购买平台的债权本票，间接拥有关联贷款的债权。</a:t>
            </a:r>
          </a:p>
          <a:p>
            <a:pPr marL="0" indent="0">
              <a:buNone/>
            </a:pPr>
            <a:endParaRPr lang="zh-CN" altLang="en-US" sz="2000" dirty="0"/>
          </a:p>
        </p:txBody>
      </p:sp>
      <p:sp>
        <p:nvSpPr>
          <p:cNvPr id="10" name="Rectangle 9">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15">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38838239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BF61EA3-B236-439E-9C0B-340980D56B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88CE9A5C-F1BE-4B0B-AF8A-C3F2CA7EA721}"/>
              </a:ext>
            </a:extLst>
          </p:cNvPr>
          <p:cNvSpPr>
            <a:spLocks noGrp="1"/>
          </p:cNvSpPr>
          <p:nvPr>
            <p:ph type="title"/>
          </p:nvPr>
        </p:nvSpPr>
        <p:spPr>
          <a:xfrm>
            <a:off x="793660" y="494011"/>
            <a:ext cx="9236700" cy="1188950"/>
          </a:xfrm>
        </p:spPr>
        <p:txBody>
          <a:bodyPr anchor="b">
            <a:normAutofit fontScale="90000"/>
          </a:bodyPr>
          <a:lstStyle/>
          <a:p>
            <a:br>
              <a:rPr lang="en-US" altLang="zh-CN" b="1" dirty="0"/>
            </a:br>
            <a:br>
              <a:rPr lang="en-US" altLang="zh-CN" b="1" dirty="0"/>
            </a:br>
            <a:br>
              <a:rPr lang="en-US" altLang="zh-CN" b="1" dirty="0"/>
            </a:br>
            <a:br>
              <a:rPr lang="en-US" altLang="zh-CN" b="1" dirty="0"/>
            </a:br>
            <a:r>
              <a:rPr lang="zh-CN" altLang="en-US" b="1" dirty="0"/>
              <a:t>收益模式</a:t>
            </a:r>
            <a:br>
              <a:rPr lang="zh-CN" altLang="en-US" sz="5400" dirty="0"/>
            </a:br>
            <a:endParaRPr lang="zh-CN" altLang="en-US" sz="5400" dirty="0"/>
          </a:p>
        </p:txBody>
      </p:sp>
      <p:grpSp>
        <p:nvGrpSpPr>
          <p:cNvPr id="10" name="Group 9">
            <a:extLst>
              <a:ext uri="{FF2B5EF4-FFF2-40B4-BE49-F238E27FC236}">
                <a16:creationId xmlns:a16="http://schemas.microsoft.com/office/drawing/2014/main" id="{28FAF094-D087-493F-8DF9-A486C2D6BB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998368"/>
            <a:ext cx="11695083" cy="782176"/>
            <a:chOff x="-2" y="1998368"/>
            <a:chExt cx="11695083" cy="782176"/>
          </a:xfrm>
        </p:grpSpPr>
        <p:sp>
          <p:nvSpPr>
            <p:cNvPr id="11" name="Rectangle 10">
              <a:extLst>
                <a:ext uri="{FF2B5EF4-FFF2-40B4-BE49-F238E27FC236}">
                  <a16:creationId xmlns:a16="http://schemas.microsoft.com/office/drawing/2014/main" id="{8D7C88D8-5509-4514-925A-9CE148E5C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275593D-F75E-4426-AE3E-2CDEFD228D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13">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147845"/>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内容占位符 2">
            <a:extLst>
              <a:ext uri="{FF2B5EF4-FFF2-40B4-BE49-F238E27FC236}">
                <a16:creationId xmlns:a16="http://schemas.microsoft.com/office/drawing/2014/main" id="{2522C04D-2503-4288-9069-09C9F26FE9E9}"/>
              </a:ext>
            </a:extLst>
          </p:cNvPr>
          <p:cNvSpPr>
            <a:spLocks noGrp="1"/>
          </p:cNvSpPr>
          <p:nvPr>
            <p:ph idx="1"/>
          </p:nvPr>
        </p:nvSpPr>
        <p:spPr>
          <a:xfrm>
            <a:off x="793660" y="2599509"/>
            <a:ext cx="10143668" cy="3435531"/>
          </a:xfrm>
        </p:spPr>
        <p:txBody>
          <a:bodyPr anchor="ctr">
            <a:normAutofit/>
          </a:bodyPr>
          <a:lstStyle/>
          <a:p>
            <a:pPr marL="0" indent="0">
              <a:buNone/>
            </a:pPr>
            <a:r>
              <a:rPr lang="zh-CN" altLang="en-US" sz="3600" dirty="0">
                <a:latin typeface="华文仿宋" panose="02010600040101010101" pitchFamily="2" charset="-122"/>
                <a:ea typeface="华文仿宋" panose="02010600040101010101" pitchFamily="2" charset="-122"/>
              </a:rPr>
              <a:t>定期投资分红或租金收益</a:t>
            </a:r>
          </a:p>
          <a:p>
            <a:pPr marL="0" indent="0">
              <a:buNone/>
            </a:pPr>
            <a:r>
              <a:rPr lang="zh-CN" altLang="en-US" sz="3600" dirty="0">
                <a:latin typeface="华文仿宋" panose="02010600040101010101" pitchFamily="2" charset="-122"/>
                <a:ea typeface="华文仿宋" panose="02010600040101010101" pitchFamily="2" charset="-122"/>
              </a:rPr>
              <a:t>房产溢价出售的收益</a:t>
            </a:r>
          </a:p>
          <a:p>
            <a:pPr marL="0" indent="0">
              <a:buNone/>
            </a:pPr>
            <a:r>
              <a:rPr lang="zh-CN" altLang="en-US" sz="3600" dirty="0">
                <a:latin typeface="华文仿宋" panose="02010600040101010101" pitchFamily="2" charset="-122"/>
                <a:ea typeface="华文仿宋" panose="02010600040101010101" pitchFamily="2" charset="-122"/>
              </a:rPr>
              <a:t>定期获得约定的利息</a:t>
            </a:r>
          </a:p>
          <a:p>
            <a:pPr marL="0" indent="0">
              <a:buNone/>
            </a:pPr>
            <a:endParaRPr lang="zh-CN" altLang="en-US" sz="2400" dirty="0"/>
          </a:p>
        </p:txBody>
      </p:sp>
    </p:spTree>
    <p:extLst>
      <p:ext uri="{BB962C8B-B14F-4D97-AF65-F5344CB8AC3E}">
        <p14:creationId xmlns:p14="http://schemas.microsoft.com/office/powerpoint/2010/main" val="28253863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E21888-EA57-4058-935C-EE2A20E4E0A3}"/>
              </a:ext>
            </a:extLst>
          </p:cNvPr>
          <p:cNvSpPr>
            <a:spLocks noGrp="1"/>
          </p:cNvSpPr>
          <p:nvPr>
            <p:ph type="title"/>
          </p:nvPr>
        </p:nvSpPr>
        <p:spPr>
          <a:xfrm>
            <a:off x="838200" y="365126"/>
            <a:ext cx="10515600" cy="834088"/>
          </a:xfrm>
        </p:spPr>
        <p:txBody>
          <a:bodyPr/>
          <a:lstStyle/>
          <a:p>
            <a:endParaRPr lang="zh-CN" altLang="en-US"/>
          </a:p>
        </p:txBody>
      </p:sp>
      <p:sp>
        <p:nvSpPr>
          <p:cNvPr id="3" name="内容占位符 2">
            <a:extLst>
              <a:ext uri="{FF2B5EF4-FFF2-40B4-BE49-F238E27FC236}">
                <a16:creationId xmlns:a16="http://schemas.microsoft.com/office/drawing/2014/main" id="{3C727B9E-3689-489D-92C5-7EDC5ED32C98}"/>
              </a:ext>
            </a:extLst>
          </p:cNvPr>
          <p:cNvSpPr>
            <a:spLocks noGrp="1"/>
          </p:cNvSpPr>
          <p:nvPr>
            <p:ph idx="1"/>
          </p:nvPr>
        </p:nvSpPr>
        <p:spPr>
          <a:xfrm>
            <a:off x="838200" y="1514007"/>
            <a:ext cx="10515600" cy="4662956"/>
          </a:xfrm>
        </p:spPr>
        <p:txBody>
          <a:bodyPr>
            <a:normAutofit/>
          </a:bodyPr>
          <a:lstStyle/>
          <a:p>
            <a:pPr marL="0" indent="0">
              <a:buNone/>
            </a:pPr>
            <a:r>
              <a:rPr lang="en-US" altLang="zh-CN" dirty="0">
                <a:latin typeface="华文仿宋" panose="02010600040101010101" pitchFamily="2" charset="-122"/>
                <a:ea typeface="华文仿宋" panose="02010600040101010101" pitchFamily="2" charset="-122"/>
              </a:rPr>
              <a:t>2014</a:t>
            </a:r>
            <a:r>
              <a:rPr lang="zh-CN" altLang="zh-CN" dirty="0">
                <a:latin typeface="华文仿宋" panose="02010600040101010101" pitchFamily="2" charset="-122"/>
                <a:ea typeface="华文仿宋" panose="02010600040101010101" pitchFamily="2" charset="-122"/>
              </a:rPr>
              <a:t>年</a:t>
            </a:r>
            <a:r>
              <a:rPr lang="en-US" altLang="zh-CN" dirty="0">
                <a:latin typeface="华文仿宋" panose="02010600040101010101" pitchFamily="2" charset="-122"/>
                <a:ea typeface="华文仿宋" panose="02010600040101010101" pitchFamily="2" charset="-122"/>
              </a:rPr>
              <a:t>6</a:t>
            </a:r>
            <a:r>
              <a:rPr lang="zh-CN" altLang="zh-CN" dirty="0">
                <a:latin typeface="华文仿宋" panose="02010600040101010101" pitchFamily="2" charset="-122"/>
                <a:ea typeface="华文仿宋" panose="02010600040101010101" pitchFamily="2" charset="-122"/>
              </a:rPr>
              <a:t>月，团贷网推出众筹产品——“房宝宝”，以千元购买豪宅，投资者从中赚取溢价。</a:t>
            </a:r>
            <a:endParaRPr lang="en-US" altLang="zh-CN" dirty="0">
              <a:latin typeface="华文仿宋" panose="02010600040101010101" pitchFamily="2" charset="-122"/>
              <a:ea typeface="华文仿宋" panose="02010600040101010101" pitchFamily="2" charset="-122"/>
            </a:endParaRPr>
          </a:p>
          <a:p>
            <a:pPr marL="0" indent="0">
              <a:buNone/>
            </a:pPr>
            <a:r>
              <a:rPr lang="en-US" altLang="zh-CN" dirty="0">
                <a:latin typeface="华文仿宋" panose="02010600040101010101" pitchFamily="2" charset="-122"/>
                <a:ea typeface="华文仿宋" panose="02010600040101010101" pitchFamily="2" charset="-122"/>
              </a:rPr>
              <a:t>2014</a:t>
            </a:r>
            <a:r>
              <a:rPr lang="zh-CN" altLang="en-US" dirty="0">
                <a:latin typeface="华文仿宋" panose="02010600040101010101" pitchFamily="2" charset="-122"/>
                <a:ea typeface="华文仿宋" panose="02010600040101010101" pitchFamily="2" charset="-122"/>
              </a:rPr>
              <a:t>年</a:t>
            </a:r>
            <a:r>
              <a:rPr lang="en-US" altLang="zh-CN" dirty="0">
                <a:latin typeface="华文仿宋" panose="02010600040101010101" pitchFamily="2" charset="-122"/>
                <a:ea typeface="华文仿宋" panose="02010600040101010101" pitchFamily="2" charset="-122"/>
              </a:rPr>
              <a:t>8</a:t>
            </a:r>
            <a:r>
              <a:rPr lang="zh-CN" altLang="zh-CN" dirty="0">
                <a:latin typeface="华文仿宋" panose="02010600040101010101" pitchFamily="2" charset="-122"/>
                <a:ea typeface="华文仿宋" panose="02010600040101010101" pitchFamily="2" charset="-122"/>
              </a:rPr>
              <a:t>月，平安好房网推出海外众筹项目，</a:t>
            </a:r>
            <a:r>
              <a:rPr lang="en-US" altLang="zh-CN" dirty="0">
                <a:latin typeface="华文仿宋" panose="02010600040101010101" pitchFamily="2" charset="-122"/>
                <a:ea typeface="华文仿宋" panose="02010600040101010101" pitchFamily="2" charset="-122"/>
              </a:rPr>
              <a:t>100</a:t>
            </a:r>
            <a:r>
              <a:rPr lang="zh-CN" altLang="zh-CN" dirty="0">
                <a:latin typeface="华文仿宋" panose="02010600040101010101" pitchFamily="2" charset="-122"/>
                <a:ea typeface="华文仿宋" panose="02010600040101010101" pitchFamily="2" charset="-122"/>
              </a:rPr>
              <a:t>美元投资美国高级公寓。</a:t>
            </a:r>
            <a:endParaRPr lang="en-US" altLang="zh-CN" dirty="0">
              <a:latin typeface="华文仿宋" panose="02010600040101010101" pitchFamily="2" charset="-122"/>
              <a:ea typeface="华文仿宋" panose="02010600040101010101" pitchFamily="2" charset="-122"/>
            </a:endParaRPr>
          </a:p>
          <a:p>
            <a:pPr marL="0" indent="0">
              <a:buNone/>
            </a:pPr>
            <a:r>
              <a:rPr lang="en-US" altLang="zh-CN" dirty="0">
                <a:latin typeface="华文仿宋" panose="02010600040101010101" pitchFamily="2" charset="-122"/>
                <a:ea typeface="华文仿宋" panose="02010600040101010101" pitchFamily="2" charset="-122"/>
              </a:rPr>
              <a:t>2015</a:t>
            </a:r>
            <a:r>
              <a:rPr lang="zh-CN" altLang="zh-CN" dirty="0">
                <a:latin typeface="华文仿宋" panose="02010600040101010101" pitchFamily="2" charset="-122"/>
                <a:ea typeface="华文仿宋" panose="02010600040101010101" pitchFamily="2" charset="-122"/>
              </a:rPr>
              <a:t>年</a:t>
            </a:r>
            <a:r>
              <a:rPr lang="en-US" altLang="zh-CN" dirty="0">
                <a:latin typeface="华文仿宋" panose="02010600040101010101" pitchFamily="2" charset="-122"/>
                <a:ea typeface="华文仿宋" panose="02010600040101010101" pitchFamily="2" charset="-122"/>
              </a:rPr>
              <a:t>5</a:t>
            </a:r>
            <a:r>
              <a:rPr lang="zh-CN" altLang="zh-CN" dirty="0">
                <a:latin typeface="华文仿宋" panose="02010600040101010101" pitchFamily="2" charset="-122"/>
                <a:ea typeface="华文仿宋" panose="02010600040101010101" pitchFamily="2" charset="-122"/>
              </a:rPr>
              <a:t>月，万科推出一套以众筹方式集资购买的公寓房并以拍卖形式卖出，投资者依据购买份额从中赚取溢价。</a:t>
            </a:r>
            <a:endParaRPr lang="en-US" altLang="zh-CN" dirty="0">
              <a:latin typeface="华文仿宋" panose="02010600040101010101" pitchFamily="2" charset="-122"/>
              <a:ea typeface="华文仿宋" panose="02010600040101010101" pitchFamily="2" charset="-122"/>
            </a:endParaRPr>
          </a:p>
          <a:p>
            <a:pPr marL="0" indent="0">
              <a:buNone/>
            </a:pPr>
            <a:r>
              <a:rPr lang="en-US" altLang="zh-CN" dirty="0">
                <a:latin typeface="华文仿宋" panose="02010600040101010101" pitchFamily="2" charset="-122"/>
                <a:ea typeface="华文仿宋" panose="02010600040101010101" pitchFamily="2" charset="-122"/>
              </a:rPr>
              <a:t>2015</a:t>
            </a:r>
            <a:r>
              <a:rPr lang="zh-CN" altLang="en-US" dirty="0">
                <a:latin typeface="华文仿宋" panose="02010600040101010101" pitchFamily="2" charset="-122"/>
                <a:ea typeface="华文仿宋" panose="02010600040101010101" pitchFamily="2" charset="-122"/>
              </a:rPr>
              <a:t>年</a:t>
            </a:r>
            <a:r>
              <a:rPr lang="en-US" altLang="zh-CN" dirty="0">
                <a:latin typeface="华文仿宋" panose="02010600040101010101" pitchFamily="2" charset="-122"/>
                <a:ea typeface="华文仿宋" panose="02010600040101010101" pitchFamily="2" charset="-122"/>
              </a:rPr>
              <a:t>6</a:t>
            </a:r>
            <a:r>
              <a:rPr lang="zh-CN" altLang="zh-CN" dirty="0">
                <a:latin typeface="华文仿宋" panose="02010600040101010101" pitchFamily="2" charset="-122"/>
                <a:ea typeface="华文仿宋" panose="02010600040101010101" pitchFamily="2" charset="-122"/>
              </a:rPr>
              <a:t>月，万达集团与快钱公司推出商业地产众筹项目“稳赚</a:t>
            </a:r>
            <a:r>
              <a:rPr lang="en-US" altLang="zh-CN" dirty="0">
                <a:latin typeface="华文仿宋" panose="02010600040101010101" pitchFamily="2" charset="-122"/>
                <a:ea typeface="华文仿宋" panose="02010600040101010101" pitchFamily="2" charset="-122"/>
              </a:rPr>
              <a:t>1</a:t>
            </a:r>
            <a:r>
              <a:rPr lang="zh-CN" altLang="zh-CN" dirty="0">
                <a:latin typeface="华文仿宋" panose="02010600040101010101" pitchFamily="2" charset="-122"/>
                <a:ea typeface="华文仿宋" panose="02010600040101010101" pitchFamily="2" charset="-122"/>
              </a:rPr>
              <a:t>号</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a:t>
            </a:r>
            <a:r>
              <a:rPr lang="en-US" altLang="zh-CN" dirty="0">
                <a:latin typeface="华文仿宋" panose="02010600040101010101" pitchFamily="2" charset="-122"/>
                <a:ea typeface="华文仿宋" panose="02010600040101010101" pitchFamily="2" charset="-122"/>
              </a:rPr>
              <a:t>1000</a:t>
            </a:r>
            <a:r>
              <a:rPr lang="zh-CN" altLang="zh-CN" dirty="0">
                <a:latin typeface="华文仿宋" panose="02010600040101010101" pitchFamily="2" charset="-122"/>
                <a:ea typeface="华文仿宋" panose="02010600040101010101" pitchFamily="2" charset="-122"/>
              </a:rPr>
              <a:t>元起投，以地产租金收益和增值收益作为投资者收益来源，募集资金用于建设万达广场。该众筹产品上线</a:t>
            </a:r>
            <a:r>
              <a:rPr lang="en-US" altLang="zh-CN" dirty="0">
                <a:latin typeface="华文仿宋" panose="02010600040101010101" pitchFamily="2" charset="-122"/>
                <a:ea typeface="华文仿宋" panose="02010600040101010101" pitchFamily="2" charset="-122"/>
              </a:rPr>
              <a:t>3</a:t>
            </a:r>
            <a:r>
              <a:rPr lang="zh-CN" altLang="zh-CN" dirty="0">
                <a:latin typeface="华文仿宋" panose="02010600040101010101" pitchFamily="2" charset="-122"/>
                <a:ea typeface="华文仿宋" panose="02010600040101010101" pitchFamily="2" charset="-122"/>
              </a:rPr>
              <a:t>天便筹集资金达</a:t>
            </a:r>
            <a:r>
              <a:rPr lang="en-US" altLang="zh-CN" dirty="0">
                <a:latin typeface="华文仿宋" panose="02010600040101010101" pitchFamily="2" charset="-122"/>
                <a:ea typeface="华文仿宋" panose="02010600040101010101" pitchFamily="2" charset="-122"/>
              </a:rPr>
              <a:t>50</a:t>
            </a:r>
            <a:r>
              <a:rPr lang="zh-CN" altLang="zh-CN" dirty="0">
                <a:latin typeface="华文仿宋" panose="02010600040101010101" pitchFamily="2" charset="-122"/>
                <a:ea typeface="华文仿宋" panose="02010600040101010101" pitchFamily="2" charset="-122"/>
              </a:rPr>
              <a:t>亿元。</a:t>
            </a:r>
          </a:p>
          <a:p>
            <a:pPr marL="0" indent="0">
              <a:buNone/>
            </a:pPr>
            <a:endParaRPr lang="zh-CN" altLang="en-US" dirty="0"/>
          </a:p>
        </p:txBody>
      </p:sp>
    </p:spTree>
    <p:extLst>
      <p:ext uri="{BB962C8B-B14F-4D97-AF65-F5344CB8AC3E}">
        <p14:creationId xmlns:p14="http://schemas.microsoft.com/office/powerpoint/2010/main" val="23021550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8FFA31A-677A-4C2A-9FD2-673F49E46C23}"/>
              </a:ext>
            </a:extLst>
          </p:cNvPr>
          <p:cNvSpPr>
            <a:spLocks noGrp="1"/>
          </p:cNvSpPr>
          <p:nvPr>
            <p:ph type="title"/>
          </p:nvPr>
        </p:nvSpPr>
        <p:spPr>
          <a:xfrm>
            <a:off x="648929" y="629266"/>
            <a:ext cx="3667039" cy="1676603"/>
          </a:xfrm>
        </p:spPr>
        <p:txBody>
          <a:bodyPr>
            <a:normAutofit/>
          </a:bodyPr>
          <a:lstStyle/>
          <a:p>
            <a:endParaRPr lang="zh-CN" altLang="en-US" dirty="0"/>
          </a:p>
        </p:txBody>
      </p:sp>
      <p:sp>
        <p:nvSpPr>
          <p:cNvPr id="3" name="内容占位符 2">
            <a:extLst>
              <a:ext uri="{FF2B5EF4-FFF2-40B4-BE49-F238E27FC236}">
                <a16:creationId xmlns:a16="http://schemas.microsoft.com/office/drawing/2014/main" id="{7DFB5E0C-B2B4-4784-BBC7-89E3D65B3846}"/>
              </a:ext>
            </a:extLst>
          </p:cNvPr>
          <p:cNvSpPr>
            <a:spLocks noGrp="1"/>
          </p:cNvSpPr>
          <p:nvPr>
            <p:ph idx="1"/>
          </p:nvPr>
        </p:nvSpPr>
        <p:spPr>
          <a:xfrm>
            <a:off x="648930" y="2438400"/>
            <a:ext cx="3667037" cy="3785419"/>
          </a:xfrm>
        </p:spPr>
        <p:txBody>
          <a:bodyPr>
            <a:normAutofit/>
          </a:bodyPr>
          <a:lstStyle/>
          <a:p>
            <a:pPr marL="0" indent="0">
              <a:buNone/>
            </a:pPr>
            <a:r>
              <a:rPr lang="en-US" altLang="zh-CN" sz="3200" dirty="0">
                <a:latin typeface="华文仿宋" panose="02010600040101010101" pitchFamily="2" charset="-122"/>
                <a:ea typeface="华文仿宋" panose="02010600040101010101" pitchFamily="2" charset="-122"/>
              </a:rPr>
              <a:t>2015</a:t>
            </a:r>
            <a:r>
              <a:rPr lang="zh-CN" altLang="zh-CN" sz="3200" dirty="0">
                <a:latin typeface="华文仿宋" panose="02010600040101010101" pitchFamily="2" charset="-122"/>
                <a:ea typeface="华文仿宋" panose="02010600040101010101" pitchFamily="2" charset="-122"/>
              </a:rPr>
              <a:t>年</a:t>
            </a:r>
            <a:r>
              <a:rPr lang="en-US" altLang="zh-CN" sz="3200" dirty="0">
                <a:latin typeface="华文仿宋" panose="02010600040101010101" pitchFamily="2" charset="-122"/>
                <a:ea typeface="华文仿宋" panose="02010600040101010101" pitchFamily="2" charset="-122"/>
              </a:rPr>
              <a:t>5</a:t>
            </a:r>
            <a:r>
              <a:rPr lang="zh-CN" altLang="zh-CN" sz="3200" dirty="0">
                <a:latin typeface="华文仿宋" panose="02010600040101010101" pitchFamily="2" charset="-122"/>
                <a:ea typeface="华文仿宋" panose="02010600040101010101" pitchFamily="2" charset="-122"/>
              </a:rPr>
              <a:t>月</a:t>
            </a:r>
            <a:r>
              <a:rPr lang="en-US" altLang="zh-CN" sz="3200" dirty="0">
                <a:latin typeface="华文仿宋" panose="02010600040101010101" pitchFamily="2" charset="-122"/>
                <a:ea typeface="华文仿宋" panose="02010600040101010101" pitchFamily="2" charset="-122"/>
              </a:rPr>
              <a:t>29</a:t>
            </a:r>
            <a:r>
              <a:rPr lang="zh-CN" altLang="zh-CN" sz="3200" dirty="0">
                <a:latin typeface="华文仿宋" panose="02010600040101010101" pitchFamily="2" charset="-122"/>
                <a:ea typeface="华文仿宋" panose="02010600040101010101" pitchFamily="2" charset="-122"/>
              </a:rPr>
              <a:t>日，我国首个众筹联盟成立。由国内房地产互联网金融平台平安好房与万通、碧桂园、万科、绿地、龙湖、宝龙等房企成立</a:t>
            </a:r>
            <a:r>
              <a:rPr lang="zh-CN" altLang="en-US" sz="3200" dirty="0">
                <a:latin typeface="华文仿宋" panose="02010600040101010101" pitchFamily="2" charset="-122"/>
                <a:ea typeface="华文仿宋" panose="02010600040101010101" pitchFamily="2" charset="-122"/>
              </a:rPr>
              <a:t>。</a:t>
            </a:r>
          </a:p>
        </p:txBody>
      </p:sp>
      <p:pic>
        <p:nvPicPr>
          <p:cNvPr id="4" name="图片 3">
            <a:extLst>
              <a:ext uri="{FF2B5EF4-FFF2-40B4-BE49-F238E27FC236}">
                <a16:creationId xmlns:a16="http://schemas.microsoft.com/office/drawing/2014/main" id="{810DD283-CEC6-4605-8758-88D5398B9B0C}"/>
              </a:ext>
            </a:extLst>
          </p:cNvPr>
          <p:cNvPicPr/>
          <p:nvPr/>
        </p:nvPicPr>
        <p:blipFill rotWithShape="1">
          <a:blip r:embed="rId2">
            <a:extLst>
              <a:ext uri="{28A0092B-C50C-407E-A947-70E740481C1C}">
                <a14:useLocalDpi xmlns:a14="http://schemas.microsoft.com/office/drawing/2010/main" val="0"/>
              </a:ext>
            </a:extLst>
          </a:blip>
          <a:srcRect l="8552"/>
          <a:stretch/>
        </p:blipFill>
        <p:spPr bwMode="auto">
          <a:xfrm>
            <a:off x="4636008" y="640082"/>
            <a:ext cx="6916329" cy="5577837"/>
          </a:xfrm>
          <a:prstGeom prst="rect">
            <a:avLst/>
          </a:prstGeom>
          <a:noFill/>
          <a:effectLst/>
        </p:spPr>
      </p:pic>
    </p:spTree>
    <p:extLst>
      <p:ext uri="{BB962C8B-B14F-4D97-AF65-F5344CB8AC3E}">
        <p14:creationId xmlns:p14="http://schemas.microsoft.com/office/powerpoint/2010/main" val="13375388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A01DF05-51B9-4C39-B083-170B4068C37B}"/>
              </a:ext>
            </a:extLst>
          </p:cNvPr>
          <p:cNvSpPr>
            <a:spLocks noGrp="1"/>
          </p:cNvSpPr>
          <p:nvPr>
            <p:ph type="title"/>
          </p:nvPr>
        </p:nvSpPr>
        <p:spPr/>
        <p:txBody>
          <a:bodyPr/>
          <a:lstStyle/>
          <a:p>
            <a:r>
              <a:rPr lang="zh-CN" altLang="zh-CN" b="1" dirty="0"/>
              <a:t>二、房地产众筹模式</a:t>
            </a:r>
            <a:br>
              <a:rPr lang="zh-CN" altLang="zh-CN" dirty="0"/>
            </a:br>
            <a:endParaRPr lang="zh-CN" altLang="en-US" dirty="0"/>
          </a:p>
        </p:txBody>
      </p:sp>
      <p:pic>
        <p:nvPicPr>
          <p:cNvPr id="4" name="Picture 2">
            <a:extLst>
              <a:ext uri="{FF2B5EF4-FFF2-40B4-BE49-F238E27FC236}">
                <a16:creationId xmlns:a16="http://schemas.microsoft.com/office/drawing/2014/main" id="{C5EA3445-46CF-4127-83DF-41ABF417BD24}"/>
              </a:ext>
            </a:extLst>
          </p:cNvPr>
          <p:cNvPicPr>
            <a:picLocks noGrp="1"/>
          </p:cNvPicPr>
          <p:nvPr>
            <p:ph idx="1"/>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19133" y="869430"/>
            <a:ext cx="8994097" cy="5743367"/>
          </a:xfrm>
          <a:prstGeom prst="rect">
            <a:avLst/>
          </a:prstGeom>
          <a:noFill/>
          <a:ln>
            <a:noFill/>
          </a:ln>
          <a:effectLst/>
        </p:spPr>
      </p:pic>
    </p:spTree>
    <p:extLst>
      <p:ext uri="{BB962C8B-B14F-4D97-AF65-F5344CB8AC3E}">
        <p14:creationId xmlns:p14="http://schemas.microsoft.com/office/powerpoint/2010/main" val="28207440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EE8D037-33B1-4B84-B994-0E6D9F1764EF}"/>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FB932AD9-97CF-4CC6-8D24-F8CE691E8FE2}"/>
              </a:ext>
            </a:extLst>
          </p:cNvPr>
          <p:cNvSpPr>
            <a:spLocks noGrp="1"/>
          </p:cNvSpPr>
          <p:nvPr>
            <p:ph idx="1"/>
          </p:nvPr>
        </p:nvSpPr>
        <p:spPr/>
        <p:txBody>
          <a:bodyPr/>
          <a:lstStyle/>
          <a:p>
            <a:pPr marL="0" indent="0">
              <a:buNone/>
            </a:pPr>
            <a:r>
              <a:rPr lang="zh-CN" altLang="zh-CN" b="1" dirty="0"/>
              <a:t>模式一：</a:t>
            </a:r>
            <a:r>
              <a:rPr lang="en-US" altLang="zh-CN" b="1" dirty="0"/>
              <a:t>"</a:t>
            </a:r>
            <a:r>
              <a:rPr lang="zh-CN" altLang="zh-CN" b="1" dirty="0"/>
              <a:t>融资型开发类</a:t>
            </a:r>
            <a:r>
              <a:rPr lang="en-US" altLang="zh-CN" b="1" dirty="0"/>
              <a:t>"</a:t>
            </a:r>
            <a:r>
              <a:rPr lang="zh-CN" altLang="zh-CN" b="1" dirty="0"/>
              <a:t>众筹</a:t>
            </a:r>
            <a:endParaRPr lang="zh-CN" altLang="zh-CN" dirty="0"/>
          </a:p>
          <a:p>
            <a:pPr marL="0" indent="0">
              <a:buNone/>
            </a:pPr>
            <a:r>
              <a:rPr lang="zh-CN" altLang="zh-CN" dirty="0"/>
              <a:t>通过在项目拿地后、建设前进行众筹，为项目建设阶段提供低成本资金，达到降低项目负债率的目的，同时也利于提前锁定一批购房意向人群。</a:t>
            </a:r>
          </a:p>
          <a:p>
            <a:pPr marL="0" indent="0">
              <a:buNone/>
            </a:pPr>
            <a:endParaRPr lang="zh-CN" altLang="en-US" dirty="0"/>
          </a:p>
        </p:txBody>
      </p:sp>
    </p:spTree>
    <p:extLst>
      <p:ext uri="{BB962C8B-B14F-4D97-AF65-F5344CB8AC3E}">
        <p14:creationId xmlns:p14="http://schemas.microsoft.com/office/powerpoint/2010/main" val="177848947"/>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2344</Words>
  <Application>Microsoft Office PowerPoint</Application>
  <PresentationFormat>宽屏</PresentationFormat>
  <Paragraphs>79</Paragraphs>
  <Slides>23</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23</vt:i4>
      </vt:variant>
    </vt:vector>
  </HeadingPairs>
  <TitlesOfParts>
    <vt:vector size="30" baseType="lpstr">
      <vt:lpstr>等线</vt:lpstr>
      <vt:lpstr>等线 Light</vt:lpstr>
      <vt:lpstr>华文仿宋</vt:lpstr>
      <vt:lpstr>华文楷体</vt:lpstr>
      <vt:lpstr>楷体</vt:lpstr>
      <vt:lpstr>Arial</vt:lpstr>
      <vt:lpstr>Office 主题​​</vt:lpstr>
      <vt:lpstr>第五章 房地产众筹</vt:lpstr>
      <vt:lpstr>一、房地产众筹概述 </vt:lpstr>
      <vt:lpstr>Realty Mogul  美国房地产众筹平台 </vt:lpstr>
      <vt:lpstr>PowerPoint 演示文稿</vt:lpstr>
      <vt:lpstr>    收益模式 </vt:lpstr>
      <vt:lpstr>PowerPoint 演示文稿</vt:lpstr>
      <vt:lpstr>PowerPoint 演示文稿</vt:lpstr>
      <vt:lpstr>二、房地产众筹模式 </vt:lpstr>
      <vt:lpstr>PowerPoint 演示文稿</vt:lpstr>
      <vt:lpstr>平安好房众筹建房模式</vt:lpstr>
      <vt:lpstr>模式二："营销型开发类"众筹 </vt:lpstr>
      <vt:lpstr>无忧我房</vt:lpstr>
      <vt:lpstr>模式三："定向类"众筹 </vt:lpstr>
      <vt:lpstr>众美集团</vt:lpstr>
      <vt:lpstr>模式四："购买型+理财型"众筹 </vt:lpstr>
      <vt:lpstr>PowerPoint 演示文稿</vt:lpstr>
      <vt:lpstr>PowerPoint 演示文稿</vt:lpstr>
      <vt:lpstr>苏州万科城</vt:lpstr>
      <vt:lpstr>模式六、REITs型众筹 </vt:lpstr>
      <vt:lpstr>【案例】众筹筑屋:中信台达国际酒店式公寓 </vt:lpstr>
      <vt:lpstr>案例：深圳互金协会叫停房地产众筹：“变种”或将涌现 </vt:lpstr>
      <vt:lpstr>三、房地产众筹存在的问题 </vt:lpstr>
      <vt:lpstr>四、房地产众筹未来发展展望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第五章 房地产众筹</dc:title>
  <dc:creator>mx3642</dc:creator>
  <cp:lastModifiedBy>mx3642</cp:lastModifiedBy>
  <cp:revision>1</cp:revision>
  <dcterms:created xsi:type="dcterms:W3CDTF">2020-06-02T03:43:13Z</dcterms:created>
  <dcterms:modified xsi:type="dcterms:W3CDTF">2020-06-02T03:43:43Z</dcterms:modified>
</cp:coreProperties>
</file>