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94" r:id="rId4"/>
    <p:sldId id="295" r:id="rId5"/>
    <p:sldId id="305" r:id="rId6"/>
    <p:sldId id="306" r:id="rId7"/>
    <p:sldId id="296" r:id="rId8"/>
    <p:sldId id="297" r:id="rId9"/>
    <p:sldId id="298" r:id="rId10"/>
    <p:sldId id="299" r:id="rId11"/>
    <p:sldId id="300" r:id="rId12"/>
    <p:sldId id="301" r:id="rId13"/>
    <p:sldId id="302" r:id="rId14"/>
    <p:sldId id="303" r:id="rId15"/>
    <p:sldId id="308" r:id="rId16"/>
    <p:sldId id="309" r:id="rId17"/>
    <p:sldId id="304" r:id="rId18"/>
    <p:sldId id="30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4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C90314-7510-439D-9FC1-9C8267A4977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A922370-2566-4FAF-BDE5-BFFEA0B26E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CD69896-3BB7-4951-BB70-F9F4A54BBCF9}"/>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E1354130-6023-4DC3-9BB8-98B8DF8A46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870EB7-F724-4154-91AF-D018EDC7C2C9}"/>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3816162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AAD277-2BE9-4737-B53D-FFC9961678E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7BFBF0A-509C-4D72-A12C-D829CC94B0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819E58-8096-4F56-8775-D67460D7B50E}"/>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16621048-FD05-4105-8E40-F932DEDB3D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3B1D41-3D41-493E-99CD-B838E70E8822}"/>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1872702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8836862-7D07-42FA-A0C6-B27974DA971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AFC3E62-9F05-4382-B5C1-0D8FB3BFDA3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E65D0B0-D0FB-482F-BD83-D41AD2FB9C75}"/>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552E6484-FCF3-4645-AE07-F408C1F43B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3D67D3-910D-44E0-8226-9BBFBD87B39C}"/>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10789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1D509C-95A7-4F2A-B34F-D9580176FBF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D57BCC5-C2B4-43A0-8289-D82F1402239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0A99F9D-A9C5-4E15-9A76-81767658A418}"/>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F0169F66-8FC0-423F-ABBC-578072E1CE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5DA9963-1FFC-4807-815D-BB47448F7099}"/>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4271201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51D14E-8980-468D-87B1-56D24EC93DA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9348DC6-4829-4D5A-9074-59F7BC8472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CD255BD-FF1F-4AF6-9304-2AD57AE79E9A}"/>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B794E45D-9659-4D22-B6F9-B1CEAC7B25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8648FA0-B221-470A-BE2C-63F9EAE5A6CB}"/>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1516626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FA82FF-F8E7-4932-8CCA-34B27CBEE98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70D220-6711-4233-89DB-4DCF07D9E0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E08E5CA-048F-4D66-9BC6-79BF05E565A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12EA0E1-EFEE-4AAF-AB47-A35DFB415C8C}"/>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6" name="页脚占位符 5">
            <a:extLst>
              <a:ext uri="{FF2B5EF4-FFF2-40B4-BE49-F238E27FC236}">
                <a16:creationId xmlns:a16="http://schemas.microsoft.com/office/drawing/2014/main" id="{89BB00FD-71D1-4D0D-A734-43071F27C8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8BFF322-F61E-419D-B2F2-6959DD627F4A}"/>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1604645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7CFAB2-AB80-4DFB-9B07-C31F4E7AED6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AE17792-570E-4526-B346-5C3D6F4C33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B638875-9DC1-4213-BC62-55F211C281C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E3C91DE-1F30-4639-8BA8-C51DF42402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3478C6D-9A44-44A9-A51B-C1C0322C2E4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CCC4C08-841F-452C-9659-F9527E606D4F}"/>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8" name="页脚占位符 7">
            <a:extLst>
              <a:ext uri="{FF2B5EF4-FFF2-40B4-BE49-F238E27FC236}">
                <a16:creationId xmlns:a16="http://schemas.microsoft.com/office/drawing/2014/main" id="{1ED97168-1B1E-4033-A325-8693A21032F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2D4096F-3E8B-4FE3-8141-692B23442CD4}"/>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3315086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570AAF-FF7F-4A50-A923-D4A8646D341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99EDC0-3B1D-476E-B144-A5268F1EA1B8}"/>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4" name="页脚占位符 3">
            <a:extLst>
              <a:ext uri="{FF2B5EF4-FFF2-40B4-BE49-F238E27FC236}">
                <a16:creationId xmlns:a16="http://schemas.microsoft.com/office/drawing/2014/main" id="{6686241D-2FCC-452D-9287-CF7B4CD2E20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24FD7C4-4149-43F9-B949-B1CA1135D774}"/>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2720831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79ED94-5CD5-4489-861A-195A54B06A8B}"/>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3" name="页脚占位符 2">
            <a:extLst>
              <a:ext uri="{FF2B5EF4-FFF2-40B4-BE49-F238E27FC236}">
                <a16:creationId xmlns:a16="http://schemas.microsoft.com/office/drawing/2014/main" id="{953D4420-1912-4236-80AC-CA4B6A07B06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44AB7C-FDE0-46DD-A99A-94D5CD8467CF}"/>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2671534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F6C87E-BAA7-48D3-9522-E92BB58BBFB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8B4A75F-E589-43EF-BA46-ED47BCD1DC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6C844EA-F3A2-4A3E-8732-4C4A08A58B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B6079ED-6F0E-43D6-8137-D13B4E478D62}"/>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6" name="页脚占位符 5">
            <a:extLst>
              <a:ext uri="{FF2B5EF4-FFF2-40B4-BE49-F238E27FC236}">
                <a16:creationId xmlns:a16="http://schemas.microsoft.com/office/drawing/2014/main" id="{49A73210-F036-4CAE-A452-FC7A39D8FC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450F56B-4836-47EC-A3E8-1FF5F8C8EF8B}"/>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2123519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DEF6E0-CBD8-48E2-819A-FBA25F3876B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5F085B9-B546-4897-A63B-BC7256011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39C814F-B5E8-495B-827D-3F371B013D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E1CDD5C-251C-4970-A0CD-6F14BB5F4658}"/>
              </a:ext>
            </a:extLst>
          </p:cNvPr>
          <p:cNvSpPr>
            <a:spLocks noGrp="1"/>
          </p:cNvSpPr>
          <p:nvPr>
            <p:ph type="dt" sz="half" idx="10"/>
          </p:nvPr>
        </p:nvSpPr>
        <p:spPr/>
        <p:txBody>
          <a:bodyPr/>
          <a:lstStyle/>
          <a:p>
            <a:fld id="{701D5CC5-9FEF-45CC-BD4F-DAD39D23292B}" type="datetimeFigureOut">
              <a:rPr lang="zh-CN" altLang="en-US" smtClean="0"/>
              <a:t>2020/5/28</a:t>
            </a:fld>
            <a:endParaRPr lang="zh-CN" altLang="en-US"/>
          </a:p>
        </p:txBody>
      </p:sp>
      <p:sp>
        <p:nvSpPr>
          <p:cNvPr id="6" name="页脚占位符 5">
            <a:extLst>
              <a:ext uri="{FF2B5EF4-FFF2-40B4-BE49-F238E27FC236}">
                <a16:creationId xmlns:a16="http://schemas.microsoft.com/office/drawing/2014/main" id="{A8877447-DEA6-4C6D-B5C8-B787AC7DB2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AD3525-A375-4484-9905-DA913AB49787}"/>
              </a:ext>
            </a:extLst>
          </p:cNvPr>
          <p:cNvSpPr>
            <a:spLocks noGrp="1"/>
          </p:cNvSpPr>
          <p:nvPr>
            <p:ph type="sldNum" sz="quarter" idx="12"/>
          </p:nvPr>
        </p:nvSpPr>
        <p:spPr/>
        <p:txBody>
          <a:body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837393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160F5DF-C9A1-4411-BC3C-34C034FE1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4A97CDB-8A3A-4151-87B7-645E2B9908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309C07B-5534-445A-8BC6-BDEA7CBD32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1D5CC5-9FEF-45CC-BD4F-DAD39D23292B}" type="datetimeFigureOut">
              <a:rPr lang="zh-CN" altLang="en-US" smtClean="0"/>
              <a:t>2020/5/28</a:t>
            </a:fld>
            <a:endParaRPr lang="zh-CN" altLang="en-US"/>
          </a:p>
        </p:txBody>
      </p:sp>
      <p:sp>
        <p:nvSpPr>
          <p:cNvPr id="5" name="页脚占位符 4">
            <a:extLst>
              <a:ext uri="{FF2B5EF4-FFF2-40B4-BE49-F238E27FC236}">
                <a16:creationId xmlns:a16="http://schemas.microsoft.com/office/drawing/2014/main" id="{2F4C9585-792C-4E0F-99E9-77DE8775CB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4565D4B-8A78-4076-81FC-96F6C152E8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937E6-27B1-4D97-B67C-1E0FF685754A}" type="slidenum">
              <a:rPr lang="zh-CN" altLang="en-US" smtClean="0"/>
              <a:t>‹#›</a:t>
            </a:fld>
            <a:endParaRPr lang="zh-CN" altLang="en-US"/>
          </a:p>
        </p:txBody>
      </p:sp>
    </p:spTree>
    <p:extLst>
      <p:ext uri="{BB962C8B-B14F-4D97-AF65-F5344CB8AC3E}">
        <p14:creationId xmlns:p14="http://schemas.microsoft.com/office/powerpoint/2010/main" val="973904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954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21" name="Straight Connector 16">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95435"/>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C68D47F4-4432-4302-B770-B6F55FD7B70B}"/>
              </a:ext>
            </a:extLst>
          </p:cNvPr>
          <p:cNvSpPr>
            <a:spLocks noGrp="1"/>
          </p:cNvSpPr>
          <p:nvPr>
            <p:ph type="ctrTitle"/>
          </p:nvPr>
        </p:nvSpPr>
        <p:spPr>
          <a:xfrm>
            <a:off x="1112520" y="4635631"/>
            <a:ext cx="9966960" cy="1560320"/>
          </a:xfrm>
        </p:spPr>
        <p:txBody>
          <a:bodyPr>
            <a:normAutofit fontScale="90000"/>
          </a:bodyPr>
          <a:lstStyle/>
          <a:p>
            <a:br>
              <a:rPr lang="en-US" altLang="zh-CN" sz="4400" b="1" dirty="0">
                <a:solidFill>
                  <a:srgbClr val="395435"/>
                </a:solidFill>
              </a:rPr>
            </a:br>
            <a:r>
              <a:rPr lang="zh-CN" altLang="zh-CN" sz="4400" b="1" dirty="0">
                <a:solidFill>
                  <a:srgbClr val="395435"/>
                </a:solidFill>
              </a:rPr>
              <a:t>第</a:t>
            </a:r>
            <a:r>
              <a:rPr lang="zh-CN" altLang="en-US" sz="4400" b="1" dirty="0">
                <a:solidFill>
                  <a:srgbClr val="395435"/>
                </a:solidFill>
              </a:rPr>
              <a:t>六</a:t>
            </a:r>
            <a:r>
              <a:rPr lang="zh-CN" altLang="zh-CN" sz="4400" b="1" dirty="0">
                <a:solidFill>
                  <a:srgbClr val="395435"/>
                </a:solidFill>
              </a:rPr>
              <a:t>章</a:t>
            </a:r>
            <a:r>
              <a:rPr lang="en-US" altLang="zh-CN" sz="4400" b="1" dirty="0">
                <a:solidFill>
                  <a:srgbClr val="395435"/>
                </a:solidFill>
              </a:rPr>
              <a:t>  </a:t>
            </a:r>
            <a:r>
              <a:rPr lang="zh-CN" altLang="en-US" sz="4400" b="1" dirty="0">
                <a:solidFill>
                  <a:srgbClr val="395435"/>
                </a:solidFill>
              </a:rPr>
              <a:t>农业</a:t>
            </a:r>
            <a:r>
              <a:rPr lang="zh-CN" altLang="zh-CN" sz="4400" b="1" dirty="0">
                <a:solidFill>
                  <a:srgbClr val="395435"/>
                </a:solidFill>
              </a:rPr>
              <a:t>众筹</a:t>
            </a:r>
            <a:br>
              <a:rPr lang="zh-CN" altLang="zh-CN" sz="3600" dirty="0">
                <a:solidFill>
                  <a:srgbClr val="395435"/>
                </a:solidFill>
              </a:rPr>
            </a:br>
            <a:br>
              <a:rPr lang="zh-CN" altLang="zh-CN" sz="3600" dirty="0">
                <a:solidFill>
                  <a:srgbClr val="395435"/>
                </a:solidFill>
              </a:rPr>
            </a:br>
            <a:endParaRPr lang="zh-CN" altLang="en-US" sz="3600" dirty="0">
              <a:solidFill>
                <a:srgbClr val="395435"/>
              </a:solidFill>
            </a:endParaRPr>
          </a:p>
        </p:txBody>
      </p:sp>
      <p:pic>
        <p:nvPicPr>
          <p:cNvPr id="3" name="图片 2">
            <a:extLst>
              <a:ext uri="{FF2B5EF4-FFF2-40B4-BE49-F238E27FC236}">
                <a16:creationId xmlns:a16="http://schemas.microsoft.com/office/drawing/2014/main" id="{49A67FC7-469E-4881-A307-20D93EEE4AA9}"/>
              </a:ext>
            </a:extLst>
          </p:cNvPr>
          <p:cNvPicPr>
            <a:picLocks noChangeAspect="1"/>
          </p:cNvPicPr>
          <p:nvPr/>
        </p:nvPicPr>
        <p:blipFill rotWithShape="1">
          <a:blip r:embed="rId2"/>
          <a:srcRect t="9093" r="1" b="25605"/>
          <a:stretch/>
        </p:blipFill>
        <p:spPr>
          <a:xfrm>
            <a:off x="243840" y="256540"/>
            <a:ext cx="11704320" cy="3764276"/>
          </a:xfrm>
          <a:prstGeom prst="rect">
            <a:avLst/>
          </a:prstGeom>
        </p:spPr>
      </p:pic>
    </p:spTree>
    <p:extLst>
      <p:ext uri="{BB962C8B-B14F-4D97-AF65-F5344CB8AC3E}">
        <p14:creationId xmlns:p14="http://schemas.microsoft.com/office/powerpoint/2010/main" val="2405604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6D6C12F6-92CC-4AD2-9C5D-3AD9169AADC3}"/>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AE0A87AC-0DA5-4F24-8F7A-FF86FD7A861F}"/>
              </a:ext>
            </a:extLst>
          </p:cNvPr>
          <p:cNvSpPr>
            <a:spLocks noGrp="1"/>
          </p:cNvSpPr>
          <p:nvPr>
            <p:ph idx="1"/>
          </p:nvPr>
        </p:nvSpPr>
        <p:spPr>
          <a:xfrm>
            <a:off x="838200" y="1825625"/>
            <a:ext cx="10515600" cy="4351338"/>
          </a:xfrm>
        </p:spPr>
        <p:txBody>
          <a:bodyPr>
            <a:normAutofit/>
          </a:bodyPr>
          <a:lstStyle/>
          <a:p>
            <a:pPr marL="0" indent="0">
              <a:buNone/>
            </a:pPr>
            <a:r>
              <a:rPr lang="zh-CN" altLang="zh-CN" dirty="0"/>
              <a:t>（二）农业技术众</a:t>
            </a:r>
            <a:r>
              <a:rPr lang="zh-CN" altLang="en-US" dirty="0"/>
              <a:t>筹</a:t>
            </a:r>
            <a:endParaRPr lang="zh-CN" altLang="zh-CN" dirty="0"/>
          </a:p>
          <a:p>
            <a:pPr marL="0" indent="0">
              <a:buNone/>
            </a:pPr>
            <a:r>
              <a:rPr lang="zh-CN" altLang="zh-CN" dirty="0">
                <a:latin typeface="华文仿宋" panose="02010600040101010101" pitchFamily="2" charset="-122"/>
                <a:ea typeface="华文仿宋" panose="02010600040101010101" pitchFamily="2" charset="-122"/>
              </a:rPr>
              <a:t>与其他方式不同、农业技术众筹主要看重的是农业技术方面的需求。例如美国</a:t>
            </a:r>
            <a:r>
              <a:rPr lang="en-US" altLang="zh-CN" dirty="0">
                <a:latin typeface="华文仿宋" panose="02010600040101010101" pitchFamily="2" charset="-122"/>
                <a:ea typeface="华文仿宋" panose="02010600040101010101" pitchFamily="2" charset="-122"/>
              </a:rPr>
              <a:t> AEFUNDER</a:t>
            </a:r>
            <a:r>
              <a:rPr lang="zh-CN" altLang="zh-CN" dirty="0">
                <a:latin typeface="华文仿宋" panose="02010600040101010101" pitchFamily="2" charset="-122"/>
                <a:ea typeface="华文仿宋" panose="02010600040101010101" pitchFamily="2" charset="-122"/>
              </a:rPr>
              <a:t>主要以农业技术作为切入点，这样就为农业众筹提供了许多具有想象力的、广阔的发展空间。当前我国农业技术相对比较弱，一些能够形成品牌的技术更是极为稀块、还没有形成自己的品牌目前、市场上的农业技术众筹类型有三种。</a:t>
            </a:r>
            <a:br>
              <a:rPr lang="en-US" altLang="zh-CN" dirty="0">
                <a:latin typeface="华文仿宋" panose="02010600040101010101" pitchFamily="2" charset="-122"/>
                <a:ea typeface="华文仿宋" panose="02010600040101010101" pitchFamily="2" charset="-122"/>
              </a:rPr>
            </a:b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81752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91188A1D-F0E2-4429-8367-849C754F813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DC1AA54-248E-4A05-BB87-ED7751ECE0A9}"/>
              </a:ext>
            </a:extLst>
          </p:cNvPr>
          <p:cNvSpPr>
            <a:spLocks noGrp="1"/>
          </p:cNvSpPr>
          <p:nvPr>
            <p:ph idx="1"/>
          </p:nvPr>
        </p:nvSpPr>
        <p:spPr>
          <a:xfrm>
            <a:off x="838200" y="1825625"/>
            <a:ext cx="10515600" cy="4351338"/>
          </a:xfrm>
        </p:spPr>
        <p:txBody>
          <a:bodyPr>
            <a:normAutofit/>
          </a:bodyPr>
          <a:lstStyle/>
          <a:p>
            <a:pPr marL="0" indent="0">
              <a:buNone/>
            </a:pPr>
            <a:r>
              <a:rPr lang="zh-CN" altLang="en-US" dirty="0"/>
              <a:t>（</a:t>
            </a:r>
            <a:r>
              <a:rPr lang="zh-CN" altLang="zh-CN" dirty="0"/>
              <a:t>三</a:t>
            </a:r>
            <a:r>
              <a:rPr lang="en-US" altLang="zh-CN" dirty="0"/>
              <a:t>)</a:t>
            </a:r>
            <a:r>
              <a:rPr lang="zh-CN" altLang="zh-CN" dirty="0"/>
              <a:t>农场众筹</a:t>
            </a:r>
            <a:endParaRPr lang="en-US" altLang="zh-CN" dirty="0"/>
          </a:p>
          <a:p>
            <a:pPr marL="0" indent="0">
              <a:buNone/>
            </a:pPr>
            <a:br>
              <a:rPr lang="en-US" altLang="zh-CN" dirty="0"/>
            </a:br>
            <a:r>
              <a:rPr lang="en-US" altLang="zh-CN" dirty="0"/>
              <a:t>    </a:t>
            </a:r>
            <a:r>
              <a:rPr lang="zh-CN" altLang="zh-CN" dirty="0">
                <a:latin typeface="华文仿宋" panose="02010600040101010101" pitchFamily="2" charset="-122"/>
                <a:ea typeface="华文仿宋" panose="02010600040101010101" pitchFamily="2" charset="-122"/>
              </a:rPr>
              <a:t>其他类型的众筹有所不同，此类众筹参与性非常强。主要由农场辟出专门的土地，给前来的投资者提供土地认购、耕种农场为认购者提供种子和技术指导，农场辅助管理，生产出的食材由认购者自己采摘食用。</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354374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90EDE2F-C169-4F27-A87D-976383B8D5B2}"/>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C5788D1F-EFD2-4F57-A331-77AEAE31E265}"/>
              </a:ext>
            </a:extLst>
          </p:cNvPr>
          <p:cNvSpPr>
            <a:spLocks noGrp="1"/>
          </p:cNvSpPr>
          <p:nvPr>
            <p:ph idx="1"/>
          </p:nvPr>
        </p:nvSpPr>
        <p:spPr>
          <a:xfrm>
            <a:off x="838200" y="1825625"/>
            <a:ext cx="10515600" cy="4351338"/>
          </a:xfrm>
        </p:spPr>
        <p:txBody>
          <a:bodyPr>
            <a:normAutofit/>
          </a:bodyPr>
          <a:lstStyle/>
          <a:p>
            <a:pPr marL="0" indent="0">
              <a:buNone/>
            </a:pPr>
            <a:r>
              <a:rPr lang="zh-CN" altLang="zh-CN" dirty="0"/>
              <a:t>（四）农业公益众筹</a:t>
            </a:r>
            <a:br>
              <a:rPr lang="en-US" altLang="zh-CN" dirty="0"/>
            </a:br>
            <a:r>
              <a:rPr lang="en-US" altLang="zh-CN" dirty="0"/>
              <a:t>    </a:t>
            </a:r>
            <a:r>
              <a:rPr lang="zh-CN" altLang="zh-CN" dirty="0">
                <a:latin typeface="华文仿宋" panose="02010600040101010101" pitchFamily="2" charset="-122"/>
                <a:ea typeface="华文仿宋" panose="02010600040101010101" pitchFamily="2" charset="-122"/>
              </a:rPr>
              <a:t>公益众筹，顾名思义，就是通过在公益活动方面进行的众筹方式，结果是不期待任何回报的。以公益为出发点的农业众筹项目有很多，投资者以支持贫困地区的发展和扶助弱者为出发点且不以获取收益为指向。</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616903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79E227FC-1BEF-4F36-8C0B-156BA72E4A74}"/>
              </a:ext>
            </a:extLst>
          </p:cNvPr>
          <p:cNvSpPr>
            <a:spLocks noGrp="1"/>
          </p:cNvSpPr>
          <p:nvPr>
            <p:ph type="title"/>
          </p:nvPr>
        </p:nvSpPr>
        <p:spPr>
          <a:xfrm>
            <a:off x="838200" y="365125"/>
            <a:ext cx="10515600" cy="1325563"/>
          </a:xfrm>
        </p:spPr>
        <p:txBody>
          <a:bodyPr>
            <a:normAutofit/>
          </a:bodyPr>
          <a:lstStyle/>
          <a:p>
            <a:r>
              <a:rPr lang="zh-CN" altLang="zh-CN" sz="4100" b="1"/>
              <a:t>第二节</a:t>
            </a:r>
            <a:r>
              <a:rPr lang="en-US" altLang="zh-CN" sz="4100" b="1"/>
              <a:t>  </a:t>
            </a:r>
            <a:r>
              <a:rPr lang="zh-CN" altLang="zh-CN" sz="4100" b="1"/>
              <a:t>发展农业众筹的意义以及存在的问题</a:t>
            </a:r>
            <a:br>
              <a:rPr lang="zh-CN" altLang="zh-CN" sz="4100"/>
            </a:br>
            <a:endParaRPr lang="zh-CN" altLang="en-US" sz="410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EACC2ED2-203F-4EAB-B027-3B438330F9AE}"/>
              </a:ext>
            </a:extLst>
          </p:cNvPr>
          <p:cNvSpPr>
            <a:spLocks noGrp="1"/>
          </p:cNvSpPr>
          <p:nvPr>
            <p:ph idx="1"/>
          </p:nvPr>
        </p:nvSpPr>
        <p:spPr>
          <a:xfrm>
            <a:off x="838200" y="1825625"/>
            <a:ext cx="10515600" cy="4351338"/>
          </a:xfrm>
        </p:spPr>
        <p:txBody>
          <a:bodyPr>
            <a:normAutofit/>
          </a:bodyPr>
          <a:lstStyle/>
          <a:p>
            <a:pPr marL="0" indent="0">
              <a:buNone/>
            </a:pPr>
            <a:r>
              <a:rPr lang="zh-CN" altLang="en-US" b="1" dirty="0"/>
              <a:t>一、</a:t>
            </a:r>
            <a:r>
              <a:rPr lang="zh-CN" altLang="zh-CN" b="1" dirty="0"/>
              <a:t>农业众筹的意义</a:t>
            </a:r>
            <a:endParaRPr lang="zh-CN" altLang="zh-CN" dirty="0"/>
          </a:p>
          <a:p>
            <a:pPr marL="0" indent="0">
              <a:buNone/>
            </a:pPr>
            <a:r>
              <a:rPr lang="zh-CN" altLang="zh-CN" dirty="0"/>
              <a:t>农业众筹不仅可以满足生态农业的需求，还能满足农业资金的不足，对农业、农民、农村发展都具有很实在的意义</a:t>
            </a:r>
            <a:br>
              <a:rPr lang="en-US" altLang="zh-CN" dirty="0"/>
            </a:br>
            <a:r>
              <a:rPr lang="zh-CN" altLang="zh-CN" dirty="0"/>
              <a:t>（一）满足生态农业投资需求</a:t>
            </a:r>
            <a:br>
              <a:rPr lang="en-US" altLang="zh-CN" dirty="0"/>
            </a:br>
            <a:r>
              <a:rPr lang="zh-CN" altLang="zh-CN" dirty="0"/>
              <a:t>（二）增加资金来源</a:t>
            </a:r>
            <a:br>
              <a:rPr lang="en-US" altLang="zh-CN" dirty="0"/>
            </a:br>
            <a:r>
              <a:rPr lang="zh-CN" altLang="zh-CN" dirty="0"/>
              <a:t>（三）降低了生态农业企业融资的门槛</a:t>
            </a:r>
            <a:br>
              <a:rPr lang="en-US" altLang="zh-CN" dirty="0"/>
            </a:br>
            <a:r>
              <a:rPr lang="zh-CN" altLang="zh-CN" dirty="0"/>
              <a:t>（四）提高生态农业企业的融资效率</a:t>
            </a:r>
            <a:br>
              <a:rPr lang="en-US" altLang="zh-CN" dirty="0"/>
            </a:br>
            <a:r>
              <a:rPr lang="zh-CN" altLang="zh-CN" dirty="0"/>
              <a:t>（五）降低投融资双方信息不对称的程度，促进农业企业技术不断创新。</a:t>
            </a:r>
            <a:br>
              <a:rPr lang="en-US" altLang="zh-CN" dirty="0"/>
            </a:br>
            <a:endParaRPr lang="zh-CN" altLang="en-US" dirty="0"/>
          </a:p>
        </p:txBody>
      </p:sp>
    </p:spTree>
    <p:extLst>
      <p:ext uri="{BB962C8B-B14F-4D97-AF65-F5344CB8AC3E}">
        <p14:creationId xmlns:p14="http://schemas.microsoft.com/office/powerpoint/2010/main" val="1345498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321D634A-0800-4AA9-9271-042456B72BCE}"/>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06BB495C-4112-4739-A17D-ED6A5265B1A7}"/>
              </a:ext>
            </a:extLst>
          </p:cNvPr>
          <p:cNvSpPr>
            <a:spLocks noGrp="1"/>
          </p:cNvSpPr>
          <p:nvPr>
            <p:ph idx="1"/>
          </p:nvPr>
        </p:nvSpPr>
        <p:spPr>
          <a:xfrm>
            <a:off x="838200" y="1825625"/>
            <a:ext cx="10515600" cy="4351338"/>
          </a:xfrm>
        </p:spPr>
        <p:txBody>
          <a:bodyPr>
            <a:normAutofit/>
          </a:bodyPr>
          <a:lstStyle/>
          <a:p>
            <a:pPr marL="0" indent="0">
              <a:buNone/>
            </a:pPr>
            <a:r>
              <a:rPr lang="zh-CN" altLang="zh-CN" b="1" dirty="0"/>
              <a:t>二、我国农业及众筹面临的问题</a:t>
            </a:r>
            <a:endParaRPr lang="zh-CN" altLang="zh-CN" dirty="0"/>
          </a:p>
          <a:p>
            <a:pPr marL="0" indent="0">
              <a:buNone/>
            </a:pPr>
            <a:r>
              <a:rPr lang="zh-CN" altLang="en-US" dirty="0">
                <a:latin typeface="华文仿宋" panose="02010600040101010101" pitchFamily="2" charset="-122"/>
                <a:ea typeface="华文仿宋" panose="02010600040101010101" pitchFamily="2" charset="-122"/>
              </a:rPr>
              <a:t>（一）</a:t>
            </a:r>
            <a:r>
              <a:rPr lang="zh-CN" altLang="zh-CN" dirty="0">
                <a:latin typeface="华文仿宋" panose="02010600040101010101" pitchFamily="2" charset="-122"/>
                <a:ea typeface="华文仿宋" panose="02010600040101010101" pitchFamily="2" charset="-122"/>
              </a:rPr>
              <a:t>农业众筹在生产领域缺乏监管，存在产品质量的风险。</a:t>
            </a:r>
          </a:p>
          <a:p>
            <a:pPr marL="0" indent="0">
              <a:buNone/>
            </a:pPr>
            <a:r>
              <a:rPr lang="zh-CN" altLang="zh-CN" dirty="0">
                <a:latin typeface="华文仿宋" panose="02010600040101010101" pitchFamily="2" charset="-122"/>
                <a:ea typeface="华文仿宋" panose="02010600040101010101" pitchFamily="2" charset="-122"/>
              </a:rPr>
              <a:t>（二）销售渠道存在的信息不对称，产生逆向选择。的回报。</a:t>
            </a:r>
          </a:p>
          <a:p>
            <a:pPr marL="0" indent="0">
              <a:buNone/>
            </a:pPr>
            <a:r>
              <a:rPr lang="zh-CN" altLang="zh-CN" dirty="0">
                <a:latin typeface="华文仿宋" panose="02010600040101010101" pitchFamily="2" charset="-122"/>
                <a:ea typeface="华文仿宋" panose="02010600040101010101" pitchFamily="2" charset="-122"/>
              </a:rPr>
              <a:t>（三）持续性、高效的经营能力欠缺。</a:t>
            </a: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四）相关法律法规和政策监管不完善。</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（五）农业众筹发展的基础设施薄弱。</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041909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AECEA4-7ACA-40DF-8AF7-5FE074068208}"/>
              </a:ext>
            </a:extLst>
          </p:cNvPr>
          <p:cNvSpPr>
            <a:spLocks noGrp="1"/>
          </p:cNvSpPr>
          <p:nvPr>
            <p:ph type="title"/>
          </p:nvPr>
        </p:nvSpPr>
        <p:spPr>
          <a:xfrm>
            <a:off x="838200" y="365126"/>
            <a:ext cx="10515600" cy="864068"/>
          </a:xfrm>
        </p:spPr>
        <p:txBody>
          <a:bodyPr>
            <a:normAutofit fontScale="90000"/>
          </a:bodyPr>
          <a:lstStyle/>
          <a:p>
            <a:r>
              <a:rPr lang="zh-CN" altLang="zh-CN" b="1" dirty="0"/>
              <a:t>三、农业众筹的风险分析</a:t>
            </a:r>
            <a:br>
              <a:rPr lang="zh-CN" altLang="zh-CN" dirty="0"/>
            </a:br>
            <a:endParaRPr lang="zh-CN" altLang="en-US" dirty="0"/>
          </a:p>
        </p:txBody>
      </p:sp>
      <p:sp>
        <p:nvSpPr>
          <p:cNvPr id="3" name="内容占位符 2">
            <a:extLst>
              <a:ext uri="{FF2B5EF4-FFF2-40B4-BE49-F238E27FC236}">
                <a16:creationId xmlns:a16="http://schemas.microsoft.com/office/drawing/2014/main" id="{9FB8B184-7349-443B-9329-ED890B410516}"/>
              </a:ext>
            </a:extLst>
          </p:cNvPr>
          <p:cNvSpPr>
            <a:spLocks noGrp="1"/>
          </p:cNvSpPr>
          <p:nvPr>
            <p:ph idx="1"/>
          </p:nvPr>
        </p:nvSpPr>
        <p:spPr/>
        <p:txBody>
          <a:bodyPr>
            <a:normAutofit fontScale="77500" lnSpcReduction="20000"/>
          </a:bodyPr>
          <a:lstStyle/>
          <a:p>
            <a:pPr marL="0" indent="0">
              <a:lnSpc>
                <a:spcPct val="120000"/>
              </a:lnSpc>
              <a:buNone/>
            </a:pPr>
            <a:r>
              <a:rPr lang="en-US" altLang="zh-CN" dirty="0"/>
              <a:t>(</a:t>
            </a:r>
            <a:r>
              <a:rPr lang="zh-CN" altLang="zh-CN" dirty="0"/>
              <a:t>一</a:t>
            </a:r>
            <a:r>
              <a:rPr lang="en-US" altLang="zh-CN" dirty="0"/>
              <a:t>) </a:t>
            </a:r>
            <a:r>
              <a:rPr lang="zh-CN" altLang="zh-CN" dirty="0"/>
              <a:t>自然环境风险</a:t>
            </a:r>
            <a:endParaRPr lang="en-US" altLang="zh-CN" dirty="0"/>
          </a:p>
          <a:p>
            <a:pPr marL="0" indent="0">
              <a:lnSpc>
                <a:spcPct val="120000"/>
              </a:lnSpc>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由于农产品的生产周期长</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受自然环境影响大</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且保质期短</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农业众筹先销售后生产的商业模式可能会出现已销售的产品产出量稀少或是产品有缺陷的风险。特别是在遭遇冰雹、旱涝等极端天气以及虫灾等自然灾害时</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农产品的产量会大幅下滑</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出现大量残次产品</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难以达到事先签订的合同要求</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给农业众筹的出资人带来经济损失</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更为严重的是会降低人们对农业众筹的信任</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影响项目发起人的信誉。</a:t>
            </a:r>
            <a:endParaRPr lang="zh-CN" altLang="zh-CN" sz="2600" dirty="0"/>
          </a:p>
          <a:p>
            <a:pPr marL="0" indent="0">
              <a:lnSpc>
                <a:spcPct val="120000"/>
              </a:lnSpc>
              <a:buNone/>
            </a:pPr>
            <a:r>
              <a:rPr lang="en-US" altLang="zh-CN" dirty="0"/>
              <a:t>(</a:t>
            </a:r>
            <a:r>
              <a:rPr lang="zh-CN" altLang="zh-CN" dirty="0"/>
              <a:t>二</a:t>
            </a:r>
            <a:r>
              <a:rPr lang="en-US" altLang="zh-CN" dirty="0"/>
              <a:t>) </a:t>
            </a:r>
            <a:r>
              <a:rPr lang="zh-CN" altLang="zh-CN" dirty="0"/>
              <a:t>运营风险</a:t>
            </a:r>
          </a:p>
          <a:p>
            <a:pPr marL="0" indent="0">
              <a:lnSpc>
                <a:spcPct val="12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农业众筹的运营风险主要体现在运营成本非常高。首先</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农产品品种繁多</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不同的产品对气候、土壤、仓储等要求都不一样</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很难进行商业复制。每一个不同的品种都需要一套不同的众筹方案</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从而使农业众筹的运营成本居高不下。其次</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农产品的保质期一般都比较短</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不同农产品的仓储条件也不一样。仓储管理投资大但共享性低</a:t>
            </a: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造成资源浪费。运营风险高还体现在农产品的物流成本高。</a:t>
            </a: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48703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1C41527-1D59-45E8-95B6-2ABD295B4D15}"/>
              </a:ext>
            </a:extLst>
          </p:cNvPr>
          <p:cNvSpPr>
            <a:spLocks noGrp="1"/>
          </p:cNvSpPr>
          <p:nvPr>
            <p:ph type="title"/>
          </p:nvPr>
        </p:nvSpPr>
        <p:spPr>
          <a:xfrm>
            <a:off x="838200" y="365125"/>
            <a:ext cx="10515600" cy="1325563"/>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9B52192A-3906-4F2E-A232-15D173AA7107}"/>
              </a:ext>
            </a:extLst>
          </p:cNvPr>
          <p:cNvSpPr>
            <a:spLocks noGrp="1"/>
          </p:cNvSpPr>
          <p:nvPr>
            <p:ph idx="1"/>
          </p:nvPr>
        </p:nvSpPr>
        <p:spPr>
          <a:xfrm>
            <a:off x="838200" y="1825625"/>
            <a:ext cx="10515600" cy="4351338"/>
          </a:xfrm>
        </p:spPr>
        <p:txBody>
          <a:bodyPr>
            <a:normAutofit/>
          </a:bodyPr>
          <a:lstStyle/>
          <a:p>
            <a:pPr marL="0" indent="0">
              <a:buNone/>
            </a:pPr>
            <a:r>
              <a:rPr lang="en-US" altLang="zh-CN" sz="2600" dirty="0"/>
              <a:t>(</a:t>
            </a:r>
            <a:r>
              <a:rPr lang="zh-CN" altLang="zh-CN" sz="2600" dirty="0"/>
              <a:t>三</a:t>
            </a:r>
            <a:r>
              <a:rPr lang="en-US" altLang="zh-CN" sz="2600" dirty="0"/>
              <a:t>) </a:t>
            </a:r>
            <a:r>
              <a:rPr lang="zh-CN" altLang="zh-CN" sz="2600" dirty="0"/>
              <a:t>法律风险</a:t>
            </a:r>
          </a:p>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农业众筹通过众筹平台向广大公众募集了额小量大的资金</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解决了农业生产者的筹资难题</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但也极易触碰集资诈骗的法律红线。</a:t>
            </a:r>
            <a:endParaRPr lang="en-US" altLang="zh-CN" sz="2600" dirty="0">
              <a:latin typeface="华文仿宋" panose="02010600040101010101" pitchFamily="2" charset="-122"/>
              <a:ea typeface="华文仿宋" panose="02010600040101010101" pitchFamily="2" charset="-122"/>
            </a:endParaRPr>
          </a:p>
          <a:p>
            <a:pPr marL="0" indent="0">
              <a:buNone/>
            </a:pPr>
            <a:endParaRPr lang="en-US" altLang="zh-CN" sz="2600" dirty="0"/>
          </a:p>
          <a:p>
            <a:pPr marL="0" indent="0">
              <a:buNone/>
            </a:pPr>
            <a:r>
              <a:rPr lang="en-US" altLang="zh-CN" sz="2600" dirty="0"/>
              <a:t>(</a:t>
            </a:r>
            <a:r>
              <a:rPr lang="zh-CN" altLang="zh-CN" sz="2600" dirty="0"/>
              <a:t>四</a:t>
            </a:r>
            <a:r>
              <a:rPr lang="en-US" altLang="zh-CN" sz="2600" dirty="0"/>
              <a:t>) </a:t>
            </a:r>
            <a:r>
              <a:rPr lang="zh-CN" altLang="zh-CN" sz="2600" dirty="0"/>
              <a:t>信息不对称风险</a:t>
            </a:r>
          </a:p>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农业众筹平台将互不相熟的项目发起人和公众联系在一起。项目的发起人往往就是农业生产者</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熟悉自己的项目。而出资人往往不甚了解项目</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对项目的了解也只能是通过众筹平台介绍。那么当事人双方就处于一种信息不对称的状态</a:t>
            </a: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这种信息不对称的风险主要体现在两个方面</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一是资金的流向</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二是产品的安全性。</a:t>
            </a:r>
          </a:p>
          <a:p>
            <a:pPr marL="0" indent="0">
              <a:buNone/>
            </a:pPr>
            <a:endParaRPr lang="zh-CN" altLang="en-US" sz="2600" dirty="0"/>
          </a:p>
        </p:txBody>
      </p:sp>
    </p:spTree>
    <p:extLst>
      <p:ext uri="{BB962C8B-B14F-4D97-AF65-F5344CB8AC3E}">
        <p14:creationId xmlns:p14="http://schemas.microsoft.com/office/powerpoint/2010/main" val="1534517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0BC6745C-6CDB-4B89-BFEA-46B1D57B138D}"/>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F9E2C94D-43CA-41CD-BD31-8812078301A0}"/>
              </a:ext>
            </a:extLst>
          </p:cNvPr>
          <p:cNvSpPr>
            <a:spLocks noGrp="1"/>
          </p:cNvSpPr>
          <p:nvPr>
            <p:ph idx="1"/>
          </p:nvPr>
        </p:nvSpPr>
        <p:spPr>
          <a:xfrm>
            <a:off x="838200" y="1825625"/>
            <a:ext cx="10515600" cy="4351338"/>
          </a:xfrm>
        </p:spPr>
        <p:txBody>
          <a:bodyPr>
            <a:normAutofit/>
          </a:bodyPr>
          <a:lstStyle/>
          <a:p>
            <a:pPr marL="0" indent="0">
              <a:buNone/>
            </a:pPr>
            <a:r>
              <a:rPr lang="zh-CN" altLang="zh-CN" b="1" dirty="0"/>
              <a:t>三、我国农业众筹发展的建议</a:t>
            </a:r>
            <a:endParaRPr lang="en-US" altLang="zh-CN" b="1" dirty="0"/>
          </a:p>
          <a:p>
            <a:pPr marL="0" indent="0">
              <a:buNone/>
            </a:pPr>
            <a:r>
              <a:rPr lang="zh-CN" altLang="zh-CN" dirty="0">
                <a:latin typeface="华文仿宋" panose="02010600040101010101" pitchFamily="2" charset="-122"/>
                <a:ea typeface="华文仿宋" panose="02010600040101010101" pitchFamily="2" charset="-122"/>
              </a:rPr>
              <a:t>（一）构建四位一体风险防范体系</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（二）布局物流系统</a:t>
            </a: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三）保证食品安全</a:t>
            </a: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四</a:t>
            </a: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完善信用体系</a:t>
            </a:r>
            <a:br>
              <a:rPr lang="en-US" altLang="zh-CN" dirty="0"/>
            </a:br>
            <a:endParaRPr lang="zh-CN" altLang="en-US" dirty="0"/>
          </a:p>
        </p:txBody>
      </p:sp>
    </p:spTree>
    <p:extLst>
      <p:ext uri="{BB962C8B-B14F-4D97-AF65-F5344CB8AC3E}">
        <p14:creationId xmlns:p14="http://schemas.microsoft.com/office/powerpoint/2010/main" val="500126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a:extLst>
              <a:ext uri="{FF2B5EF4-FFF2-40B4-BE49-F238E27FC236}">
                <a16:creationId xmlns:a16="http://schemas.microsoft.com/office/drawing/2014/main" id="{09268A9A-D3F9-4167-B5B7-2EB3C6F0F345}"/>
              </a:ext>
            </a:extLst>
          </p:cNvPr>
          <p:cNvPicPr>
            <a:picLocks noChangeAspect="1"/>
          </p:cNvPicPr>
          <p:nvPr/>
        </p:nvPicPr>
        <p:blipFill rotWithShape="1">
          <a:blip r:embed="rId2"/>
          <a:srcRect l="6020" r="9267" b="-2"/>
          <a:stretch/>
        </p:blipFill>
        <p:spPr>
          <a:xfrm>
            <a:off x="5250298" y="10"/>
            <a:ext cx="6941702" cy="3195893"/>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4" name="图片 3">
            <a:extLst>
              <a:ext uri="{FF2B5EF4-FFF2-40B4-BE49-F238E27FC236}">
                <a16:creationId xmlns:a16="http://schemas.microsoft.com/office/drawing/2014/main" id="{6E8A051D-3D04-4701-A5E8-661815509236}"/>
              </a:ext>
            </a:extLst>
          </p:cNvPr>
          <p:cNvPicPr>
            <a:picLocks noChangeAspect="1"/>
          </p:cNvPicPr>
          <p:nvPr/>
        </p:nvPicPr>
        <p:blipFill rotWithShape="1">
          <a:blip r:embed="rId3"/>
          <a:srcRect r="-2" b="25138"/>
          <a:stretch/>
        </p:blipFill>
        <p:spPr>
          <a:xfrm>
            <a:off x="5290020" y="3493008"/>
            <a:ext cx="6901980" cy="3177615"/>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45" name="Freeform: Shape 4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7" name="Freeform: Shape 4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标题 1">
            <a:extLst>
              <a:ext uri="{FF2B5EF4-FFF2-40B4-BE49-F238E27FC236}">
                <a16:creationId xmlns:a16="http://schemas.microsoft.com/office/drawing/2014/main" id="{7FBB587F-4B9B-4B46-A714-ECB428C66EBA}"/>
              </a:ext>
            </a:extLst>
          </p:cNvPr>
          <p:cNvSpPr>
            <a:spLocks noGrp="1"/>
          </p:cNvSpPr>
          <p:nvPr>
            <p:ph type="title"/>
          </p:nvPr>
        </p:nvSpPr>
        <p:spPr>
          <a:xfrm>
            <a:off x="320040" y="562463"/>
            <a:ext cx="4832802" cy="1243584"/>
          </a:xfrm>
        </p:spPr>
        <p:txBody>
          <a:bodyPr>
            <a:normAutofit/>
          </a:bodyPr>
          <a:lstStyle/>
          <a:p>
            <a:r>
              <a:rPr lang="zh-CN" altLang="en-US" sz="3400" dirty="0"/>
              <a:t>农业众筹案例</a:t>
            </a:r>
          </a:p>
        </p:txBody>
      </p:sp>
      <p:sp>
        <p:nvSpPr>
          <p:cNvPr id="49" name="Rectangle 4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51" name="Rectangle 5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7A3AA3C9-58C6-4BE5-B471-634C952E0D5E}"/>
              </a:ext>
            </a:extLst>
          </p:cNvPr>
          <p:cNvSpPr>
            <a:spLocks noGrp="1"/>
          </p:cNvSpPr>
          <p:nvPr>
            <p:ph idx="1"/>
          </p:nvPr>
        </p:nvSpPr>
        <p:spPr>
          <a:xfrm>
            <a:off x="128015" y="2509953"/>
            <a:ext cx="5976653" cy="4055739"/>
          </a:xfrm>
        </p:spPr>
        <p:txBody>
          <a:bodyPr>
            <a:normAutofit/>
          </a:bodyPr>
          <a:lstStyle/>
          <a:p>
            <a:pPr marL="0" indent="0">
              <a:buNone/>
            </a:pPr>
            <a:r>
              <a:rPr lang="en-US" altLang="zh-CN" sz="1600" dirty="0">
                <a:latin typeface="华文仿宋" panose="02010600040101010101" pitchFamily="2" charset="-122"/>
                <a:ea typeface="华文仿宋" panose="02010600040101010101" pitchFamily="2" charset="-122"/>
              </a:rPr>
              <a:t>         2014</a:t>
            </a:r>
            <a:r>
              <a:rPr lang="zh-CN" altLang="zh-CN" sz="1600" dirty="0">
                <a:latin typeface="华文仿宋" panose="02010600040101010101" pitchFamily="2" charset="-122"/>
                <a:ea typeface="华文仿宋" panose="02010600040101010101" pitchFamily="2" charset="-122"/>
              </a:rPr>
              <a:t>年</a:t>
            </a:r>
            <a:r>
              <a:rPr lang="en-US" altLang="zh-CN" sz="1600" dirty="0">
                <a:latin typeface="华文仿宋" panose="02010600040101010101" pitchFamily="2" charset="-122"/>
                <a:ea typeface="华文仿宋" panose="02010600040101010101" pitchFamily="2" charset="-122"/>
              </a:rPr>
              <a:t>3</a:t>
            </a:r>
            <a:r>
              <a:rPr lang="zh-CN" altLang="zh-CN" sz="1600" dirty="0">
                <a:latin typeface="华文仿宋" panose="02010600040101010101" pitchFamily="2" charset="-122"/>
                <a:ea typeface="华文仿宋" panose="02010600040101010101" pitchFamily="2" charset="-122"/>
              </a:rPr>
              <a:t>月</a:t>
            </a:r>
            <a:r>
              <a:rPr lang="en-US" altLang="zh-CN" sz="1600" dirty="0">
                <a:latin typeface="华文仿宋" panose="02010600040101010101" pitchFamily="2" charset="-122"/>
                <a:ea typeface="华文仿宋" panose="02010600040101010101" pitchFamily="2" charset="-122"/>
              </a:rPr>
              <a:t>11</a:t>
            </a:r>
            <a:r>
              <a:rPr lang="zh-CN" altLang="zh-CN" sz="1600" dirty="0">
                <a:latin typeface="华文仿宋" panose="02010600040101010101" pitchFamily="2" charset="-122"/>
                <a:ea typeface="华文仿宋" panose="02010600040101010101" pitchFamily="2" charset="-122"/>
              </a:rPr>
              <a:t>日，淘宝网上出现了一个</a:t>
            </a:r>
            <a:r>
              <a:rPr lang="en-US" altLang="zh-CN" sz="1600" dirty="0">
                <a:latin typeface="华文仿宋" panose="02010600040101010101" pitchFamily="2" charset="-122"/>
                <a:ea typeface="华文仿宋" panose="02010600040101010101" pitchFamily="2" charset="-122"/>
              </a:rPr>
              <a:t> “</a:t>
            </a:r>
            <a:r>
              <a:rPr lang="zh-CN" altLang="zh-CN" sz="1600" dirty="0">
                <a:latin typeface="华文仿宋" panose="02010600040101010101" pitchFamily="2" charset="-122"/>
                <a:ea typeface="华文仿宋" panose="02010600040101010101" pitchFamily="2" charset="-122"/>
              </a:rPr>
              <a:t>聚土地</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的页面，</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老乡喊你来分地</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订制你的私家农场</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两行偌大的红色字体挂在最上方。这是全国首例互联网订制土地项目，《聚土地</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订制私家农场》的开场。该项目是绩溪县农业委员会招商引资发展现代农业项目，由浙江兴合电子商务有限公司与阿里巴巴聚划算平台联合，共同打造休闲农业现实版</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开心农场</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，绩溪县政府在土地流转奖补等方面给予政策支持。</a:t>
            </a:r>
            <a:r>
              <a:rPr lang="en-US" altLang="zh-CN" sz="1600" dirty="0">
                <a:latin typeface="华文仿宋" panose="02010600040101010101" pitchFamily="2" charset="-122"/>
                <a:ea typeface="华文仿宋" panose="02010600040101010101" pitchFamily="2" charset="-122"/>
              </a:rPr>
              <a:t> </a:t>
            </a:r>
          </a:p>
          <a:p>
            <a:pPr marL="0" indent="0">
              <a:buNone/>
            </a:pPr>
            <a:r>
              <a:rPr lang="en-US" altLang="zh-CN" sz="1600" dirty="0">
                <a:latin typeface="华文仿宋" panose="02010600040101010101" pitchFamily="2" charset="-122"/>
                <a:ea typeface="华文仿宋" panose="02010600040101010101" pitchFamily="2" charset="-122"/>
              </a:rPr>
              <a:t>      “</a:t>
            </a:r>
            <a:r>
              <a:rPr lang="zh-CN" altLang="zh-CN" sz="1600" dirty="0">
                <a:latin typeface="华文仿宋" panose="02010600040101010101" pitchFamily="2" charset="-122"/>
                <a:ea typeface="华文仿宋" panose="02010600040101010101" pitchFamily="2" charset="-122"/>
              </a:rPr>
              <a:t>聚划算上认购土地，每个月将收到两次土地上种植的蔬菜和粮食，还能根据自己的需要种植农产品，闲暇时可以到自己地里享受采摘的乐趣，来绩溪旅游还有免门票、免住宿的待遇，这就是</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聚土地</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浙江兴合电子商务有限公司商务总监章新光说，发起这个项目有三个原因，一是绩溪山好、水好、生态好，这是大城市所没有的，二是绩溪旅游资源丰富，三是</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聚土地</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项目能够把农民闲置土地集中起来进行种植，发挥土地的效益。</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把农作物卖出去只是很小的一方面，我们更想</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卖</a:t>
            </a:r>
            <a:r>
              <a:rPr lang="en-US" altLang="zh-CN" sz="1600" dirty="0">
                <a:latin typeface="华文仿宋" panose="02010600040101010101" pitchFamily="2" charset="-122"/>
                <a:ea typeface="华文仿宋" panose="02010600040101010101" pitchFamily="2" charset="-122"/>
              </a:rPr>
              <a:t>’</a:t>
            </a:r>
            <a:r>
              <a:rPr lang="zh-CN" altLang="zh-CN" sz="1600" dirty="0">
                <a:latin typeface="华文仿宋" panose="02010600040101010101" pitchFamily="2" charset="-122"/>
                <a:ea typeface="华文仿宋" panose="02010600040101010101" pitchFamily="2" charset="-122"/>
              </a:rPr>
              <a:t>的是绩溪的山、水、人文这些带不走的东西，这样就能把外地人吸引过来，带动绩溪旅游产业发展。</a:t>
            </a:r>
            <a:r>
              <a:rPr lang="en-US" altLang="zh-CN" sz="1600" dirty="0">
                <a:latin typeface="华文仿宋" panose="02010600040101010101" pitchFamily="2" charset="-122"/>
                <a:ea typeface="华文仿宋" panose="02010600040101010101" pitchFamily="2" charset="-122"/>
              </a:rPr>
              <a:t>”</a:t>
            </a:r>
            <a:endParaRPr lang="zh-CN" altLang="zh-CN" sz="1600" dirty="0">
              <a:latin typeface="华文仿宋" panose="02010600040101010101" pitchFamily="2" charset="-122"/>
              <a:ea typeface="华文仿宋" panose="02010600040101010101" pitchFamily="2" charset="-122"/>
            </a:endParaRPr>
          </a:p>
          <a:p>
            <a:pPr marL="0" indent="0">
              <a:buNone/>
            </a:pPr>
            <a:endParaRPr lang="zh-CN" altLang="zh-CN" sz="1300" dirty="0"/>
          </a:p>
          <a:p>
            <a:pPr marL="0" indent="0">
              <a:buNone/>
            </a:pPr>
            <a:endParaRPr lang="zh-CN" altLang="en-US" sz="1300" dirty="0"/>
          </a:p>
        </p:txBody>
      </p:sp>
      <p:pic>
        <p:nvPicPr>
          <p:cNvPr id="6" name="图片 5">
            <a:extLst>
              <a:ext uri="{FF2B5EF4-FFF2-40B4-BE49-F238E27FC236}">
                <a16:creationId xmlns:a16="http://schemas.microsoft.com/office/drawing/2014/main" id="{E7555CD9-6020-46CD-B19C-8DC8075DA7B7}"/>
              </a:ext>
            </a:extLst>
          </p:cNvPr>
          <p:cNvPicPr>
            <a:picLocks noChangeAspect="1"/>
          </p:cNvPicPr>
          <p:nvPr/>
        </p:nvPicPr>
        <p:blipFill>
          <a:blip r:embed="rId4"/>
          <a:stretch>
            <a:fillRect/>
          </a:stretch>
        </p:blipFill>
        <p:spPr>
          <a:xfrm>
            <a:off x="3378306" y="1357525"/>
            <a:ext cx="2094575" cy="800475"/>
          </a:xfrm>
          <a:prstGeom prst="rect">
            <a:avLst/>
          </a:prstGeom>
        </p:spPr>
      </p:pic>
    </p:spTree>
    <p:extLst>
      <p:ext uri="{BB962C8B-B14F-4D97-AF65-F5344CB8AC3E}">
        <p14:creationId xmlns:p14="http://schemas.microsoft.com/office/powerpoint/2010/main" val="3716520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标题 1">
            <a:extLst>
              <a:ext uri="{FF2B5EF4-FFF2-40B4-BE49-F238E27FC236}">
                <a16:creationId xmlns:a16="http://schemas.microsoft.com/office/drawing/2014/main" id="{CB7FFC53-77DF-4F27-92EA-60C8ACD4DA15}"/>
              </a:ext>
            </a:extLst>
          </p:cNvPr>
          <p:cNvSpPr>
            <a:spLocks noGrp="1"/>
          </p:cNvSpPr>
          <p:nvPr>
            <p:ph type="title"/>
          </p:nvPr>
        </p:nvSpPr>
        <p:spPr>
          <a:xfrm>
            <a:off x="958506" y="684242"/>
            <a:ext cx="10264697" cy="1376780"/>
          </a:xfrm>
        </p:spPr>
        <p:txBody>
          <a:bodyPr>
            <a:noAutofit/>
          </a:bodyPr>
          <a:lstStyle/>
          <a:p>
            <a:br>
              <a:rPr lang="en-US" altLang="zh-CN" sz="2800" dirty="0">
                <a:solidFill>
                  <a:schemeClr val="bg1"/>
                </a:solidFill>
              </a:rPr>
            </a:br>
            <a:br>
              <a:rPr lang="en-US" altLang="zh-CN" sz="2800" dirty="0">
                <a:solidFill>
                  <a:schemeClr val="bg1"/>
                </a:solidFill>
              </a:rPr>
            </a:br>
            <a:br>
              <a:rPr lang="en-US" altLang="zh-CN" sz="2800" dirty="0">
                <a:solidFill>
                  <a:schemeClr val="bg1"/>
                </a:solidFill>
              </a:rPr>
            </a:br>
            <a:r>
              <a:rPr lang="zh-CN" altLang="zh-CN" sz="2800" dirty="0">
                <a:solidFill>
                  <a:schemeClr val="bg1"/>
                </a:solidFill>
              </a:rPr>
              <a:t>第一节、农业众筹的发展与分类</a:t>
            </a:r>
            <a:br>
              <a:rPr lang="en-US" altLang="zh-CN" sz="2800" dirty="0"/>
            </a:br>
            <a:br>
              <a:rPr lang="en-US" altLang="zh-CN" sz="2800" dirty="0"/>
            </a:br>
            <a:r>
              <a:rPr lang="zh-CN" altLang="en-US" sz="2800" dirty="0"/>
              <a:t>一、</a:t>
            </a:r>
            <a:r>
              <a:rPr lang="zh-CN" altLang="zh-CN" sz="2800" dirty="0"/>
              <a:t>农业众筹发展概况</a:t>
            </a:r>
            <a:br>
              <a:rPr lang="zh-CN" altLang="zh-CN" sz="2800" dirty="0"/>
            </a:br>
            <a:br>
              <a:rPr lang="zh-CN" altLang="zh-CN" sz="2800" dirty="0"/>
            </a:br>
            <a:endParaRPr lang="zh-CN" altLang="en-US" sz="2800" dirty="0"/>
          </a:p>
        </p:txBody>
      </p:sp>
      <p:sp>
        <p:nvSpPr>
          <p:cNvPr id="3" name="内容占位符 2">
            <a:extLst>
              <a:ext uri="{FF2B5EF4-FFF2-40B4-BE49-F238E27FC236}">
                <a16:creationId xmlns:a16="http://schemas.microsoft.com/office/drawing/2014/main" id="{EF633539-1E8A-42EA-8C6E-A16284FF8170}"/>
              </a:ext>
            </a:extLst>
          </p:cNvPr>
          <p:cNvSpPr>
            <a:spLocks noGrp="1"/>
          </p:cNvSpPr>
          <p:nvPr>
            <p:ph idx="1"/>
          </p:nvPr>
        </p:nvSpPr>
        <p:spPr>
          <a:xfrm>
            <a:off x="1367624" y="2490436"/>
            <a:ext cx="9708995" cy="3567173"/>
          </a:xfrm>
        </p:spPr>
        <p:txBody>
          <a:bodyPr anchor="ctr">
            <a:normAutofit lnSpcReduction="10000"/>
          </a:bodyPr>
          <a:lstStyle/>
          <a:p>
            <a:pPr marL="0" indent="0">
              <a:lnSpc>
                <a:spcPct val="100000"/>
              </a:lnSpc>
              <a:buNone/>
            </a:pPr>
            <a:r>
              <a:rPr lang="zh-CN" altLang="zh-CN" sz="2200" dirty="0"/>
              <a:t>农业众筹同样也是最早起源于美国，主要是通过联网和社交网络改变原有的农业生产流程。美国率先诞生的农业众网站比较有名的是</a:t>
            </a:r>
            <a:r>
              <a:rPr lang="en-US" altLang="zh-CN" sz="2200" dirty="0" err="1"/>
              <a:t>FQuare</a:t>
            </a:r>
            <a:r>
              <a:rPr lang="zh-CN" altLang="zh-CN" sz="2200" dirty="0"/>
              <a:t>和</a:t>
            </a:r>
            <a:r>
              <a:rPr lang="en-US" altLang="zh-CN" sz="2200" dirty="0"/>
              <a:t>AGFUNDER</a:t>
            </a:r>
            <a:r>
              <a:rPr lang="zh-CN" altLang="zh-CN" sz="2200" dirty="0"/>
              <a:t>。</a:t>
            </a:r>
            <a:br>
              <a:rPr lang="en-US" altLang="zh-CN" sz="2200" dirty="0"/>
            </a:br>
            <a:endParaRPr lang="en-US" altLang="zh-CN" sz="2200" dirty="0"/>
          </a:p>
          <a:p>
            <a:pPr marL="0" indent="0">
              <a:lnSpc>
                <a:spcPct val="100000"/>
              </a:lnSpc>
              <a:buNone/>
            </a:pPr>
            <a:r>
              <a:rPr lang="en-US" altLang="zh-CN" sz="2200" dirty="0">
                <a:latin typeface="楷体" panose="02010609060101010101" pitchFamily="49" charset="-122"/>
                <a:ea typeface="楷体" panose="02010609060101010101" pitchFamily="49" charset="-122"/>
              </a:rPr>
              <a:t> </a:t>
            </a:r>
            <a:r>
              <a:rPr lang="en-US" altLang="zh-CN" sz="2200" dirty="0" err="1">
                <a:latin typeface="楷体" panose="02010609060101010101" pitchFamily="49" charset="-122"/>
                <a:ea typeface="楷体" panose="02010609060101010101" pitchFamily="49" charset="-122"/>
              </a:rPr>
              <a:t>Fquare</a:t>
            </a:r>
            <a:r>
              <a:rPr lang="zh-CN" altLang="zh-CN" sz="2200" dirty="0">
                <a:latin typeface="楷体" panose="02010609060101010101" pitchFamily="49" charset="-122"/>
                <a:ea typeface="楷体" panose="02010609060101010101" pitchFamily="49" charset="-122"/>
              </a:rPr>
              <a:t>构建了全球首个土地投资的众筹平台，其模式是建立一个垂直的土地流转平台，农户或农场将需要出售的土地展示在众筹平台上进行流转，流转土地以当期的市场价格为准计价，按每平方英尺进行标价。来自美国本土或国外的投资者用户不直接拥有土地，而是通过购买选定某区域的某块土地的股票，间接拥有一片土地，并取得租金和连续</a:t>
            </a:r>
            <a:r>
              <a:rPr lang="en-US" altLang="zh-CN" sz="2200" dirty="0">
                <a:latin typeface="楷体" panose="02010609060101010101" pitchFamily="49" charset="-122"/>
                <a:ea typeface="楷体" panose="02010609060101010101" pitchFamily="49" charset="-122"/>
              </a:rPr>
              <a:t>20</a:t>
            </a:r>
            <a:r>
              <a:rPr lang="zh-CN" altLang="zh-CN" sz="2200" dirty="0">
                <a:latin typeface="楷体" panose="02010609060101010101" pitchFamily="49" charset="-122"/>
                <a:ea typeface="楷体" panose="02010609060101010101" pitchFamily="49" charset="-122"/>
              </a:rPr>
              <a:t>年每年</a:t>
            </a:r>
            <a:r>
              <a:rPr lang="en-US" altLang="zh-CN" sz="2200" dirty="0">
                <a:latin typeface="楷体" panose="02010609060101010101" pitchFamily="49" charset="-122"/>
                <a:ea typeface="楷体" panose="02010609060101010101" pitchFamily="49" charset="-122"/>
              </a:rPr>
              <a:t>4</a:t>
            </a:r>
            <a:r>
              <a:rPr lang="zh-CN" altLang="zh-CN" sz="2200" dirty="0">
                <a:latin typeface="楷体" panose="02010609060101010101" pitchFamily="49" charset="-122"/>
                <a:ea typeface="楷体" panose="02010609060101010101" pitchFamily="49" charset="-122"/>
              </a:rPr>
              <a:t>％</a:t>
            </a:r>
            <a:r>
              <a:rPr lang="en-US" altLang="zh-CN" sz="2200" dirty="0">
                <a:latin typeface="楷体" panose="02010609060101010101" pitchFamily="49" charset="-122"/>
                <a:ea typeface="楷体" panose="02010609060101010101" pitchFamily="49" charset="-122"/>
              </a:rPr>
              <a:t>-6</a:t>
            </a:r>
            <a:r>
              <a:rPr lang="zh-CN" altLang="zh-CN" sz="2200" dirty="0">
                <a:latin typeface="楷体" panose="02010609060101010101" pitchFamily="49" charset="-122"/>
                <a:ea typeface="楷体" panose="02010609060101010101" pitchFamily="49" charset="-122"/>
              </a:rPr>
              <a:t>％的利息。投资人对拥有的土地不进行直接管理，而是给</a:t>
            </a:r>
            <a:r>
              <a:rPr lang="en-US" altLang="zh-CN" sz="2200" dirty="0">
                <a:latin typeface="楷体" panose="02010609060101010101" pitchFamily="49" charset="-122"/>
                <a:ea typeface="楷体" panose="02010609060101010101" pitchFamily="49" charset="-122"/>
              </a:rPr>
              <a:t> Peoples Realty Company LLC</a:t>
            </a:r>
            <a:r>
              <a:rPr lang="zh-CN" altLang="zh-CN" sz="2200" dirty="0">
                <a:latin typeface="楷体" panose="02010609060101010101" pitchFamily="49" charset="-122"/>
                <a:ea typeface="楷体" panose="02010609060101010101" pitchFamily="49" charset="-122"/>
              </a:rPr>
              <a:t>公司</a:t>
            </a:r>
            <a:r>
              <a:rPr lang="en-US" altLang="zh-CN" sz="2200" dirty="0">
                <a:latin typeface="楷体" panose="02010609060101010101" pitchFamily="49" charset="-122"/>
                <a:ea typeface="楷体" panose="02010609060101010101" pitchFamily="49" charset="-122"/>
              </a:rPr>
              <a:t>(</a:t>
            </a:r>
            <a:r>
              <a:rPr lang="zh-CN" altLang="zh-CN" sz="2200" dirty="0">
                <a:latin typeface="楷体" panose="02010609060101010101" pitchFamily="49" charset="-122"/>
                <a:ea typeface="楷体" panose="02010609060101010101" pitchFamily="49" charset="-122"/>
              </a:rPr>
              <a:t>简称</a:t>
            </a:r>
            <a:r>
              <a:rPr lang="en-US" altLang="zh-CN" sz="2200" dirty="0">
                <a:latin typeface="楷体" panose="02010609060101010101" pitchFamily="49" charset="-122"/>
                <a:ea typeface="楷体" panose="02010609060101010101" pitchFamily="49" charset="-122"/>
              </a:rPr>
              <a:t>PRC</a:t>
            </a:r>
            <a:r>
              <a:rPr lang="zh-CN" altLang="zh-CN" sz="2200" dirty="0">
                <a:latin typeface="楷体" panose="02010609060101010101" pitchFamily="49" charset="-122"/>
                <a:ea typeface="楷体" panose="02010609060101010101" pitchFamily="49" charset="-122"/>
              </a:rPr>
              <a:t>公司</a:t>
            </a:r>
            <a:r>
              <a:rPr lang="en-US" altLang="zh-CN" sz="2200" dirty="0">
                <a:latin typeface="楷体" panose="02010609060101010101" pitchFamily="49" charset="-122"/>
                <a:ea typeface="楷体" panose="02010609060101010101" pitchFamily="49" charset="-122"/>
              </a:rPr>
              <a:t>)</a:t>
            </a:r>
            <a:r>
              <a:rPr lang="zh-CN" altLang="zh-CN" sz="2200" dirty="0">
                <a:latin typeface="楷体" panose="02010609060101010101" pitchFamily="49" charset="-122"/>
                <a:ea typeface="楷体" panose="02010609060101010101" pitchFamily="49" charset="-122"/>
              </a:rPr>
              <a:t>代持及管理。</a:t>
            </a:r>
            <a:endParaRPr lang="zh-CN" altLang="en-US" sz="2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956735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8462A107-A07B-4747-A93B-0128DBFC441A}"/>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910B3441-0F8D-4030-BEC3-ED533CDCF20A}"/>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AGFUNDER</a:t>
            </a:r>
            <a:r>
              <a:rPr lang="zh-CN" altLang="zh-CN" dirty="0">
                <a:latin typeface="华文仿宋" panose="02010600040101010101" pitchFamily="2" charset="-122"/>
                <a:ea typeface="华文仿宋" panose="02010600040101010101" pitchFamily="2" charset="-122"/>
              </a:rPr>
              <a:t>是世界上第一家股权型农业</a:t>
            </a:r>
            <a:r>
              <a:rPr lang="zh-CN" altLang="en-US" dirty="0">
                <a:latin typeface="华文仿宋" panose="02010600040101010101" pitchFamily="2" charset="-122"/>
                <a:ea typeface="华文仿宋" panose="02010600040101010101" pitchFamily="2" charset="-122"/>
              </a:rPr>
              <a:t>众筹</a:t>
            </a:r>
            <a:r>
              <a:rPr lang="zh-CN" altLang="zh-CN" dirty="0">
                <a:latin typeface="华文仿宋" panose="02010600040101010101" pitchFamily="2" charset="-122"/>
                <a:ea typeface="华文仿宋" panose="02010600040101010101" pitchFamily="2" charset="-122"/>
              </a:rPr>
              <a:t>平台，较之于</a:t>
            </a:r>
            <a:r>
              <a:rPr lang="en-US" altLang="zh-CN" dirty="0" err="1">
                <a:latin typeface="华文仿宋" panose="02010600040101010101" pitchFamily="2" charset="-122"/>
                <a:ea typeface="华文仿宋" panose="02010600040101010101" pitchFamily="2" charset="-122"/>
              </a:rPr>
              <a:t>Fquare</a:t>
            </a:r>
            <a:r>
              <a:rPr lang="zh-CN" altLang="zh-CN" dirty="0">
                <a:latin typeface="华文仿宋" panose="02010600040101010101" pitchFamily="2" charset="-122"/>
                <a:ea typeface="华文仿宋" panose="02010600040101010101" pitchFamily="2" charset="-122"/>
              </a:rPr>
              <a:t>而言，</a:t>
            </a:r>
            <a:r>
              <a:rPr lang="en-US" altLang="zh-CN" dirty="0">
                <a:latin typeface="华文仿宋" panose="02010600040101010101" pitchFamily="2" charset="-122"/>
                <a:ea typeface="华文仿宋" panose="02010600040101010101" pitchFamily="2" charset="-122"/>
              </a:rPr>
              <a:t>AGFUNDER</a:t>
            </a:r>
            <a:r>
              <a:rPr lang="zh-CN" altLang="zh-CN" dirty="0">
                <a:latin typeface="华文仿宋" panose="02010600040101010101" pitchFamily="2" charset="-122"/>
                <a:ea typeface="华文仿宋" panose="02010600040101010101" pitchFamily="2" charset="-122"/>
              </a:rPr>
              <a:t>覆盖的范围比较小，主要集中在农业、生物技术、农业机器人、精确农业技术和能源等高科技领域，目前仍以农业和能源领域为主要着力点，并追求具有较高农业科技含量的项目。平台致力于为项目的投资者提供一个有效的对接平台，通过为投资者提供极大的便利，来寻找高质量的项目。</a:t>
            </a:r>
            <a:br>
              <a:rPr lang="en-US" altLang="zh-CN" dirty="0"/>
            </a:br>
            <a:endParaRPr lang="zh-CN" altLang="en-US" dirty="0"/>
          </a:p>
        </p:txBody>
      </p:sp>
    </p:spTree>
    <p:extLst>
      <p:ext uri="{BB962C8B-B14F-4D97-AF65-F5344CB8AC3E}">
        <p14:creationId xmlns:p14="http://schemas.microsoft.com/office/powerpoint/2010/main" val="457447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0ABD430B-686D-48F4-A4E3-C7846AE3B6CA}"/>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025646D-EB3B-4EFF-9C70-7E71AE0DA6D8}"/>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On Farm</a:t>
            </a:r>
            <a:r>
              <a:rPr lang="zh-CN" altLang="zh-CN" dirty="0">
                <a:latin typeface="华文仿宋" panose="02010600040101010101" pitchFamily="2" charset="-122"/>
                <a:ea typeface="华文仿宋" panose="02010600040101010101" pitchFamily="2" charset="-122"/>
              </a:rPr>
              <a:t>是加利福尼亚的一家农场管理系统公司，主要业务是面向农场主，为其提供数据及分析软件，</a:t>
            </a:r>
            <a:r>
              <a:rPr lang="en-US" altLang="zh-CN" dirty="0">
                <a:latin typeface="华文仿宋" panose="02010600040101010101" pitchFamily="2" charset="-122"/>
                <a:ea typeface="华文仿宋" panose="02010600040101010101" pitchFamily="2" charset="-122"/>
              </a:rPr>
              <a:t> On Farm</a:t>
            </a:r>
            <a:r>
              <a:rPr lang="zh-CN" altLang="zh-CN" dirty="0">
                <a:latin typeface="华文仿宋" panose="02010600040101010101" pitchFamily="2" charset="-122"/>
                <a:ea typeface="华文仿宋" panose="02010600040101010101" pitchFamily="2" charset="-122"/>
              </a:rPr>
              <a:t>农场管理系统在</a:t>
            </a:r>
            <a:r>
              <a:rPr lang="en-US" altLang="zh-CN" dirty="0">
                <a:latin typeface="华文仿宋" panose="02010600040101010101" pitchFamily="2" charset="-122"/>
                <a:ea typeface="华文仿宋" panose="02010600040101010101" pitchFamily="2" charset="-122"/>
              </a:rPr>
              <a:t> AGFUNDER</a:t>
            </a:r>
            <a:r>
              <a:rPr lang="zh-CN" altLang="zh-CN" dirty="0">
                <a:latin typeface="华文仿宋" panose="02010600040101010101" pitchFamily="2" charset="-122"/>
                <a:ea typeface="华文仿宋" panose="02010600040101010101" pitchFamily="2" charset="-122"/>
              </a:rPr>
              <a:t>上</a:t>
            </a:r>
            <a:r>
              <a:rPr lang="zh-CN" altLang="en-US" dirty="0">
                <a:latin typeface="华文仿宋" panose="02010600040101010101" pitchFamily="2" charset="-122"/>
                <a:ea typeface="华文仿宋" panose="02010600040101010101" pitchFamily="2" charset="-122"/>
              </a:rPr>
              <a:t>众筹</a:t>
            </a:r>
            <a:r>
              <a:rPr lang="zh-CN" altLang="zh-CN" dirty="0">
                <a:latin typeface="华文仿宋" panose="02010600040101010101" pitchFamily="2" charset="-122"/>
                <a:ea typeface="华文仿宋" panose="02010600040101010101" pitchFamily="2" charset="-122"/>
              </a:rPr>
              <a:t>到</a:t>
            </a:r>
            <a:r>
              <a:rPr lang="en-US" altLang="zh-CN" dirty="0">
                <a:latin typeface="华文仿宋" panose="02010600040101010101" pitchFamily="2" charset="-122"/>
                <a:ea typeface="华文仿宋" panose="02010600040101010101" pitchFamily="2" charset="-122"/>
              </a:rPr>
              <a:t>89</a:t>
            </a:r>
            <a:r>
              <a:rPr lang="zh-CN" altLang="zh-CN" dirty="0">
                <a:latin typeface="华文仿宋" panose="02010600040101010101" pitchFamily="2" charset="-122"/>
                <a:ea typeface="华文仿宋" panose="02010600040101010101" pitchFamily="2" charset="-122"/>
              </a:rPr>
              <a:t>万美元的种子投资，以用于农业数据软件的研发工作。</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528176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5518909F-AF20-40FA-B5D5-0749BA0BA033}"/>
              </a:ext>
            </a:extLst>
          </p:cNvPr>
          <p:cNvSpPr>
            <a:spLocks noGrp="1"/>
          </p:cNvSpPr>
          <p:nvPr>
            <p:ph type="title"/>
          </p:nvPr>
        </p:nvSpPr>
        <p:spPr>
          <a:xfrm>
            <a:off x="838200" y="365125"/>
            <a:ext cx="10515600" cy="1325563"/>
          </a:xfrm>
        </p:spPr>
        <p:txBody>
          <a:bodyPr>
            <a:normAutofit/>
          </a:bodyPr>
          <a:lstStyle/>
          <a:p>
            <a:r>
              <a:rPr lang="zh-CN" altLang="en-US" sz="2800" dirty="0"/>
              <a:t>（一）</a:t>
            </a:r>
            <a:r>
              <a:rPr lang="zh-CN" altLang="zh-CN" sz="2800" dirty="0"/>
              <a:t>美国农业众筹发展概况</a:t>
            </a:r>
            <a:br>
              <a:rPr lang="zh-CN" altLang="zh-CN" sz="2800" dirty="0"/>
            </a:br>
            <a:endParaRPr lang="zh-CN" altLang="en-US" sz="2800"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75520627-B1C9-49EA-B434-2E98A2B313ED}"/>
              </a:ext>
            </a:extLst>
          </p:cNvPr>
          <p:cNvSpPr>
            <a:spLocks noGrp="1"/>
          </p:cNvSpPr>
          <p:nvPr>
            <p:ph idx="1"/>
          </p:nvPr>
        </p:nvSpPr>
        <p:spPr>
          <a:xfrm>
            <a:off x="838200" y="1825625"/>
            <a:ext cx="10515600" cy="4351338"/>
          </a:xfrm>
        </p:spPr>
        <p:txBody>
          <a:bodyPr>
            <a:normAutofit fontScale="92500" lnSpcReduction="20000"/>
          </a:bodyPr>
          <a:lstStyle/>
          <a:p>
            <a:pPr marL="0" indent="0">
              <a:lnSpc>
                <a:spcPct val="110000"/>
              </a:lnSpc>
              <a:buNone/>
            </a:pPr>
            <a:r>
              <a:rPr lang="zh-CN" altLang="zh-CN" sz="2000" dirty="0">
                <a:latin typeface="华文仿宋" panose="02010600040101010101" pitchFamily="2" charset="-122"/>
                <a:ea typeface="华文仿宋" panose="02010600040101010101" pitchFamily="2" charset="-122"/>
              </a:rPr>
              <a:t>美国的农业众筹项目主要在综合类众筹平台和专业农业众筹平台进行融资。</a:t>
            </a:r>
          </a:p>
          <a:p>
            <a:pPr marL="0" indent="0">
              <a:lnSpc>
                <a:spcPct val="110000"/>
              </a:lnSpc>
              <a:buNone/>
            </a:pPr>
            <a:r>
              <a:rPr lang="en-US" altLang="zh-CN" sz="2000" dirty="0">
                <a:latin typeface="华文仿宋" panose="02010600040101010101" pitchFamily="2" charset="-122"/>
                <a:ea typeface="华文仿宋" panose="02010600040101010101" pitchFamily="2" charset="-122"/>
              </a:rPr>
              <a:t>1.</a:t>
            </a:r>
            <a:r>
              <a:rPr lang="zh-CN" altLang="zh-CN" sz="2000" dirty="0">
                <a:latin typeface="华文仿宋" panose="02010600040101010101" pitchFamily="2" charset="-122"/>
                <a:ea typeface="华文仿宋" panose="02010600040101010101" pitchFamily="2" charset="-122"/>
              </a:rPr>
              <a:t>综合类众筹平台模式。</a:t>
            </a:r>
          </a:p>
          <a:p>
            <a:pPr marL="0" indent="0">
              <a:lnSpc>
                <a:spcPct val="110000"/>
              </a:lnSpc>
              <a:buNone/>
            </a:pPr>
            <a:r>
              <a:rPr lang="zh-CN" altLang="zh-CN" sz="2000" dirty="0">
                <a:latin typeface="华文仿宋" panose="02010600040101010101" pitchFamily="2" charset="-122"/>
                <a:ea typeface="华文仿宋" panose="02010600040101010101" pitchFamily="2" charset="-122"/>
              </a:rPr>
              <a:t>全球最大的众筹平台美国</a:t>
            </a:r>
            <a:r>
              <a:rPr lang="en-US" altLang="zh-CN" sz="2000" dirty="0">
                <a:latin typeface="华文仿宋" panose="02010600040101010101" pitchFamily="2" charset="-122"/>
                <a:ea typeface="华文仿宋" panose="02010600040101010101" pitchFamily="2" charset="-122"/>
              </a:rPr>
              <a:t>Kickstarter</a:t>
            </a:r>
            <a:r>
              <a:rPr lang="zh-CN" altLang="zh-CN" sz="2000" dirty="0">
                <a:latin typeface="华文仿宋" panose="02010600040101010101" pitchFamily="2" charset="-122"/>
                <a:ea typeface="华文仿宋" panose="02010600040101010101" pitchFamily="2" charset="-122"/>
              </a:rPr>
              <a:t>的农业众筹项目比较典型。</a:t>
            </a:r>
            <a:r>
              <a:rPr lang="en-US" altLang="zh-CN" sz="2000" dirty="0" err="1">
                <a:latin typeface="华文仿宋" panose="02010600040101010101" pitchFamily="2" charset="-122"/>
                <a:ea typeface="华文仿宋" panose="02010600040101010101" pitchFamily="2" charset="-122"/>
              </a:rPr>
              <a:t>kickstarter</a:t>
            </a:r>
            <a:r>
              <a:rPr lang="zh-CN" altLang="zh-CN" sz="2000" dirty="0">
                <a:latin typeface="华文仿宋" panose="02010600040101010101" pitchFamily="2" charset="-122"/>
                <a:ea typeface="华文仿宋" panose="02010600040101010101" pitchFamily="2" charset="-122"/>
              </a:rPr>
              <a:t>平台共设置</a:t>
            </a:r>
            <a:r>
              <a:rPr lang="en-US" altLang="zh-CN" sz="2000" dirty="0">
                <a:latin typeface="华文仿宋" panose="02010600040101010101" pitchFamily="2" charset="-122"/>
                <a:ea typeface="华文仿宋" panose="02010600040101010101" pitchFamily="2" charset="-122"/>
              </a:rPr>
              <a:t>15</a:t>
            </a:r>
            <a:r>
              <a:rPr lang="zh-CN" altLang="zh-CN" sz="2000" dirty="0">
                <a:latin typeface="华文仿宋" panose="02010600040101010101" pitchFamily="2" charset="-122"/>
                <a:ea typeface="华文仿宋" panose="02010600040101010101" pitchFamily="2" charset="-122"/>
              </a:rPr>
              <a:t>类项目，其中关于农业类的项目包含在</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食品类</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中。目前，</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食品类</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农业众筹共发布</a:t>
            </a:r>
            <a:r>
              <a:rPr lang="en-US" altLang="zh-CN" sz="2000" dirty="0">
                <a:latin typeface="华文仿宋" panose="02010600040101010101" pitchFamily="2" charset="-122"/>
                <a:ea typeface="华文仿宋" panose="02010600040101010101" pitchFamily="2" charset="-122"/>
              </a:rPr>
              <a:t>472</a:t>
            </a:r>
            <a:r>
              <a:rPr lang="zh-CN" altLang="zh-CN" sz="2000" dirty="0">
                <a:latin typeface="华文仿宋" panose="02010600040101010101" pitchFamily="2" charset="-122"/>
                <a:ea typeface="华文仿宋" panose="02010600040101010101" pitchFamily="2" charset="-122"/>
              </a:rPr>
              <a:t>个在线项目，主要集中在智能食品电子产品、餐厨配方和餐饮原料供应等方面，直接涉及到初级农产品的并不多见。</a:t>
            </a:r>
          </a:p>
          <a:p>
            <a:pPr marL="0" indent="0">
              <a:lnSpc>
                <a:spcPct val="110000"/>
              </a:lnSpc>
              <a:buNone/>
            </a:pPr>
            <a:r>
              <a:rPr lang="en-US" altLang="zh-CN" sz="2000" dirty="0">
                <a:latin typeface="华文仿宋" panose="02010600040101010101" pitchFamily="2" charset="-122"/>
                <a:ea typeface="华文仿宋" panose="02010600040101010101" pitchFamily="2" charset="-122"/>
              </a:rPr>
              <a:t>2.</a:t>
            </a:r>
            <a:r>
              <a:rPr lang="zh-CN" altLang="zh-CN" sz="2000" dirty="0">
                <a:latin typeface="华文仿宋" panose="02010600040101010101" pitchFamily="2" charset="-122"/>
                <a:ea typeface="华文仿宋" panose="02010600040101010101" pitchFamily="2" charset="-122"/>
              </a:rPr>
              <a:t>农场土地流通众筹模式</a:t>
            </a:r>
          </a:p>
          <a:p>
            <a:pPr marL="0" indent="0">
              <a:lnSpc>
                <a:spcPct val="110000"/>
              </a:lnSpc>
              <a:buNone/>
            </a:pPr>
            <a:r>
              <a:rPr lang="zh-CN" altLang="zh-CN" sz="2000" dirty="0">
                <a:latin typeface="华文仿宋" panose="02010600040101010101" pitchFamily="2" charset="-122"/>
                <a:ea typeface="华文仿宋" panose="02010600040101010101" pitchFamily="2" charset="-122"/>
              </a:rPr>
              <a:t>美国</a:t>
            </a:r>
            <a:r>
              <a:rPr lang="en-US" altLang="zh-CN" sz="2000" dirty="0" err="1">
                <a:latin typeface="华文仿宋" panose="02010600040101010101" pitchFamily="2" charset="-122"/>
                <a:ea typeface="华文仿宋" panose="02010600040101010101" pitchFamily="2" charset="-122"/>
              </a:rPr>
              <a:t>Fquare</a:t>
            </a:r>
            <a:r>
              <a:rPr lang="zh-CN" altLang="zh-CN" sz="2000" dirty="0">
                <a:latin typeface="华文仿宋" panose="02010600040101010101" pitchFamily="2" charset="-122"/>
                <a:ea typeface="华文仿宋" panose="02010600040101010101" pitchFamily="2" charset="-122"/>
              </a:rPr>
              <a:t>公司通过土地的流通转让实现了农户和农场的筹资要求。</a:t>
            </a:r>
            <a:r>
              <a:rPr lang="en-US" altLang="zh-CN" sz="2000" dirty="0" err="1">
                <a:latin typeface="华文仿宋" panose="02010600040101010101" pitchFamily="2" charset="-122"/>
                <a:ea typeface="华文仿宋" panose="02010600040101010101" pitchFamily="2" charset="-122"/>
              </a:rPr>
              <a:t>Fquare</a:t>
            </a:r>
            <a:r>
              <a:rPr lang="zh-CN" altLang="zh-CN" sz="2000" dirty="0">
                <a:latin typeface="华文仿宋" panose="02010600040101010101" pitchFamily="2" charset="-122"/>
                <a:ea typeface="华文仿宋" panose="02010600040101010101" pitchFamily="2" charset="-122"/>
              </a:rPr>
              <a:t>构建了全球首个土地投资的众筹平台，农户</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农场将需要出售、众筹的土地展示在众筹平台上，土地按每平方英尺进行标价，以当期的市场价格为基准计价。投资者通过购买的土地股票间接地拥有一 片土地，并取得租金和连续</a:t>
            </a:r>
            <a:r>
              <a:rPr lang="en-US" altLang="zh-CN" sz="2000" dirty="0">
                <a:latin typeface="华文仿宋" panose="02010600040101010101" pitchFamily="2" charset="-122"/>
                <a:ea typeface="华文仿宋" panose="02010600040101010101" pitchFamily="2" charset="-122"/>
              </a:rPr>
              <a:t>20</a:t>
            </a:r>
            <a:r>
              <a:rPr lang="zh-CN" altLang="zh-CN" sz="2000" dirty="0">
                <a:latin typeface="华文仿宋" panose="02010600040101010101" pitchFamily="2" charset="-122"/>
                <a:ea typeface="华文仿宋" panose="02010600040101010101" pitchFamily="2" charset="-122"/>
              </a:rPr>
              <a:t>年每年</a:t>
            </a:r>
            <a:r>
              <a:rPr lang="en-US" altLang="zh-CN" sz="2000" dirty="0">
                <a:latin typeface="华文仿宋" panose="02010600040101010101" pitchFamily="2" charset="-122"/>
                <a:ea typeface="华文仿宋" panose="02010600040101010101" pitchFamily="2" charset="-122"/>
              </a:rPr>
              <a:t>4-6%</a:t>
            </a:r>
            <a:r>
              <a:rPr lang="zh-CN" altLang="zh-CN" sz="2000" dirty="0">
                <a:latin typeface="华文仿宋" panose="02010600040101010101" pitchFamily="2" charset="-122"/>
                <a:ea typeface="华文仿宋" panose="02010600040101010101" pitchFamily="2" charset="-122"/>
              </a:rPr>
              <a:t>的利息。作为平台方的</a:t>
            </a:r>
            <a:r>
              <a:rPr lang="en-US" altLang="zh-CN" sz="2000" dirty="0" err="1">
                <a:latin typeface="华文仿宋" panose="02010600040101010101" pitchFamily="2" charset="-122"/>
                <a:ea typeface="华文仿宋" panose="02010600040101010101" pitchFamily="2" charset="-122"/>
              </a:rPr>
              <a:t>Fquare</a:t>
            </a:r>
            <a:r>
              <a:rPr lang="zh-CN" altLang="zh-CN" sz="2000" dirty="0">
                <a:latin typeface="华文仿宋" panose="02010600040101010101" pitchFamily="2" charset="-122"/>
                <a:ea typeface="华文仿宋" panose="02010600040101010101" pitchFamily="2" charset="-122"/>
              </a:rPr>
              <a:t>公司，提供土地转让信息和中介服务</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并提供土地股票二手交易的平台，同时每月为投资者代收租金。平台的主要收入则来源于各项业务的收取的手续费</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购买土地股票</a:t>
            </a:r>
            <a:r>
              <a:rPr lang="en-US" altLang="zh-CN" sz="2000" dirty="0">
                <a:latin typeface="华文仿宋" panose="02010600040101010101" pitchFamily="2" charset="-122"/>
                <a:ea typeface="华文仿宋" panose="02010600040101010101" pitchFamily="2" charset="-122"/>
              </a:rPr>
              <a:t>5.9%</a:t>
            </a:r>
            <a:r>
              <a:rPr lang="zh-CN" altLang="zh-CN" sz="2000" dirty="0">
                <a:latin typeface="华文仿宋" panose="02010600040101010101" pitchFamily="2" charset="-122"/>
                <a:ea typeface="华文仿宋" panose="02010600040101010101" pitchFamily="2" charset="-122"/>
              </a:rPr>
              <a:t>费率，出售土地股票手续费</a:t>
            </a:r>
            <a:r>
              <a:rPr lang="en-US" altLang="zh-CN" sz="2000" dirty="0">
                <a:latin typeface="华文仿宋" panose="02010600040101010101" pitchFamily="2" charset="-122"/>
                <a:ea typeface="华文仿宋" panose="02010600040101010101" pitchFamily="2" charset="-122"/>
              </a:rPr>
              <a:t>2.9%</a:t>
            </a:r>
            <a:r>
              <a:rPr lang="zh-CN" altLang="zh-CN" sz="2000" dirty="0">
                <a:latin typeface="华文仿宋" panose="02010600040101010101" pitchFamily="2" charset="-122"/>
                <a:ea typeface="华文仿宋" panose="02010600040101010101" pitchFamily="2" charset="-122"/>
              </a:rPr>
              <a:t>，土地管理费每年</a:t>
            </a:r>
            <a:r>
              <a:rPr lang="en-US" altLang="zh-CN" sz="2000" dirty="0">
                <a:latin typeface="华文仿宋" panose="02010600040101010101" pitchFamily="2" charset="-122"/>
                <a:ea typeface="华文仿宋" panose="02010600040101010101" pitchFamily="2" charset="-122"/>
              </a:rPr>
              <a:t>0.5%</a:t>
            </a:r>
            <a:r>
              <a:rPr lang="zh-CN" altLang="zh-CN" sz="2000" dirty="0">
                <a:latin typeface="华文仿宋" panose="02010600040101010101" pitchFamily="2" charset="-122"/>
                <a:ea typeface="华文仿宋" panose="02010600040101010101" pitchFamily="2" charset="-122"/>
              </a:rPr>
              <a:t>。</a:t>
            </a:r>
            <a:endParaRPr lang="zh-CN" altLang="en-US" sz="20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634606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2CE4AFA7-D3AA-43D3-9B51-02470443301C}"/>
              </a:ext>
            </a:extLst>
          </p:cNvPr>
          <p:cNvSpPr>
            <a:spLocks noGrp="1"/>
          </p:cNvSpPr>
          <p:nvPr>
            <p:ph type="title"/>
          </p:nvPr>
        </p:nvSpPr>
        <p:spPr>
          <a:xfrm>
            <a:off x="838200" y="365125"/>
            <a:ext cx="10515600" cy="1325563"/>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39FAE14-E3C4-4D00-A9FD-1C0F41DF3244}"/>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股权融资众筹模式。</a:t>
            </a:r>
          </a:p>
          <a:p>
            <a:pPr marL="0" indent="0">
              <a:buNone/>
            </a:pPr>
            <a:r>
              <a:rPr lang="zh-CN" altLang="zh-CN" dirty="0">
                <a:latin typeface="华文仿宋" panose="02010600040101010101" pitchFamily="2" charset="-122"/>
                <a:ea typeface="华文仿宋" panose="02010600040101010101" pitchFamily="2" charset="-122"/>
              </a:rPr>
              <a:t>专业化众筹平台</a:t>
            </a:r>
            <a:r>
              <a:rPr lang="en-US" altLang="zh-CN" dirty="0" err="1">
                <a:latin typeface="华文仿宋" panose="02010600040101010101" pitchFamily="2" charset="-122"/>
                <a:ea typeface="华文仿宋" panose="02010600040101010101" pitchFamily="2" charset="-122"/>
              </a:rPr>
              <a:t>Agfunder</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主要为农业和农业技术项目筹资而搭建的众筹平台，通过发起人资质和项目审核、项目发布、投资、履约等步骤完成融资。</a:t>
            </a:r>
            <a:r>
              <a:rPr lang="en-US" altLang="zh-CN" dirty="0" err="1">
                <a:latin typeface="华文仿宋" panose="02010600040101010101" pitchFamily="2" charset="-122"/>
                <a:ea typeface="华文仿宋" panose="02010600040101010101" pitchFamily="2" charset="-122"/>
              </a:rPr>
              <a:t>Agfunder</a:t>
            </a:r>
            <a:r>
              <a:rPr lang="zh-CN" altLang="zh-CN" dirty="0">
                <a:latin typeface="华文仿宋" panose="02010600040101010101" pitchFamily="2" charset="-122"/>
                <a:ea typeface="华文仿宋" panose="02010600040101010101" pitchFamily="2" charset="-122"/>
              </a:rPr>
              <a:t>是全球少有的以股权和债权式进行融资的农业众筹平台，投资项目主要集中于农业生物技术、农业机器人、精确农业技术和能源等高科技领域，目前仍以农业和能源领域内主要着力点，并追求较高的农业科技含量。整个项目采用领投人制度，由专业的风投、天使投资、机构投资、经纪人、投行担任领投人或领投机构，采用跟投方式进行。</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14564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B40780-155F-4E0F-80A6-46E3A3D799C5}"/>
              </a:ext>
            </a:extLst>
          </p:cNvPr>
          <p:cNvSpPr>
            <a:spLocks noGrp="1"/>
          </p:cNvSpPr>
          <p:nvPr>
            <p:ph type="title"/>
          </p:nvPr>
        </p:nvSpPr>
        <p:spPr>
          <a:xfrm>
            <a:off x="481013" y="3752849"/>
            <a:ext cx="3290887" cy="2452687"/>
          </a:xfrm>
        </p:spPr>
        <p:txBody>
          <a:bodyPr anchor="ctr">
            <a:normAutofit/>
          </a:bodyPr>
          <a:lstStyle/>
          <a:p>
            <a:br>
              <a:rPr lang="en-US" altLang="zh-CN" sz="3600" dirty="0"/>
            </a:br>
            <a:r>
              <a:rPr lang="en-US" altLang="zh-CN" sz="3600" dirty="0"/>
              <a:t>(</a:t>
            </a:r>
            <a:r>
              <a:rPr lang="zh-CN" altLang="en-US" sz="3600" dirty="0"/>
              <a:t>二</a:t>
            </a:r>
            <a:r>
              <a:rPr lang="en-US" altLang="zh-CN" sz="3600" dirty="0"/>
              <a:t>)</a:t>
            </a:r>
            <a:r>
              <a:rPr lang="zh-CN" altLang="en-US" sz="3600" dirty="0"/>
              <a:t>我国</a:t>
            </a:r>
            <a:r>
              <a:rPr lang="zh-CN" altLang="zh-CN" sz="3600" dirty="0"/>
              <a:t>农业众筹发展</a:t>
            </a:r>
            <a:br>
              <a:rPr lang="zh-CN" altLang="zh-CN" sz="3600" dirty="0"/>
            </a:br>
            <a:endParaRPr lang="zh-CN" altLang="en-US" sz="3600" dirty="0"/>
          </a:p>
        </p:txBody>
      </p:sp>
      <p:pic>
        <p:nvPicPr>
          <p:cNvPr id="4" name="图片 3">
            <a:extLst>
              <a:ext uri="{FF2B5EF4-FFF2-40B4-BE49-F238E27FC236}">
                <a16:creationId xmlns:a16="http://schemas.microsoft.com/office/drawing/2014/main" id="{CF11796F-34A8-4D67-AFE7-40443A66744D}"/>
              </a:ext>
            </a:extLst>
          </p:cNvPr>
          <p:cNvPicPr>
            <a:picLocks noChangeAspect="1"/>
          </p:cNvPicPr>
          <p:nvPr/>
        </p:nvPicPr>
        <p:blipFill rotWithShape="1">
          <a:blip r:embed="rId2"/>
          <a:srcRect t="16209" b="7226"/>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内容占位符 2">
            <a:extLst>
              <a:ext uri="{FF2B5EF4-FFF2-40B4-BE49-F238E27FC236}">
                <a16:creationId xmlns:a16="http://schemas.microsoft.com/office/drawing/2014/main" id="{17AB21AE-6BA5-4359-95B0-49C5277236E2}"/>
              </a:ext>
            </a:extLst>
          </p:cNvPr>
          <p:cNvSpPr>
            <a:spLocks noGrp="1"/>
          </p:cNvSpPr>
          <p:nvPr>
            <p:ph idx="1"/>
          </p:nvPr>
        </p:nvSpPr>
        <p:spPr>
          <a:xfrm>
            <a:off x="4223982" y="3752850"/>
            <a:ext cx="7485413" cy="2452687"/>
          </a:xfrm>
        </p:spPr>
        <p:txBody>
          <a:bodyPr anchor="ctr">
            <a:normAutofit/>
          </a:bodyPr>
          <a:lstStyle/>
          <a:p>
            <a:pPr marL="0" indent="0">
              <a:buNone/>
            </a:pPr>
            <a:r>
              <a:rPr lang="en-US" altLang="zh-CN" sz="1800" dirty="0">
                <a:latin typeface="华文仿宋" panose="02010600040101010101" pitchFamily="2" charset="-122"/>
                <a:ea typeface="华文仿宋" panose="02010600040101010101" pitchFamily="2" charset="-122"/>
              </a:rPr>
              <a:t>     2014</a:t>
            </a:r>
            <a:r>
              <a:rPr lang="zh-CN" altLang="zh-CN" sz="1800" dirty="0">
                <a:latin typeface="华文仿宋" panose="02010600040101010101" pitchFamily="2" charset="-122"/>
                <a:ea typeface="华文仿宋" panose="02010600040101010101" pitchFamily="2" charset="-122"/>
              </a:rPr>
              <a:t>年农业众筹正式进入中国，</a:t>
            </a:r>
            <a:r>
              <a:rPr lang="en-US" altLang="zh-CN" sz="1800" dirty="0">
                <a:latin typeface="华文仿宋" panose="02010600040101010101" pitchFamily="2" charset="-122"/>
                <a:ea typeface="华文仿宋" panose="02010600040101010101" pitchFamily="2" charset="-122"/>
              </a:rPr>
              <a:t>“</a:t>
            </a:r>
            <a:r>
              <a:rPr lang="zh-CN" altLang="zh-CN" sz="1800" dirty="0">
                <a:latin typeface="华文仿宋" panose="02010600040101010101" pitchFamily="2" charset="-122"/>
                <a:ea typeface="华文仿宋" panose="02010600040101010101" pitchFamily="2" charset="-122"/>
              </a:rPr>
              <a:t>大家种</a:t>
            </a:r>
            <a:r>
              <a:rPr lang="en-US" altLang="zh-CN" sz="1800" dirty="0">
                <a:latin typeface="华文仿宋" panose="02010600040101010101" pitchFamily="2" charset="-122"/>
                <a:ea typeface="华文仿宋" panose="02010600040101010101" pitchFamily="2" charset="-122"/>
              </a:rPr>
              <a:t>”</a:t>
            </a:r>
            <a:r>
              <a:rPr lang="zh-CN" altLang="zh-CN" sz="1800" dirty="0">
                <a:latin typeface="华文仿宋" panose="02010600040101010101" pitchFamily="2" charset="-122"/>
                <a:ea typeface="华文仿宋" panose="02010600040101010101" pitchFamily="2" charset="-122"/>
              </a:rPr>
              <a:t>网站是我国比较早的专业农业众筹网站。</a:t>
            </a:r>
            <a:r>
              <a:rPr lang="en-US" altLang="zh-CN" sz="1800" dirty="0">
                <a:latin typeface="华文仿宋" panose="02010600040101010101" pitchFamily="2" charset="-122"/>
                <a:ea typeface="华文仿宋" panose="02010600040101010101" pitchFamily="2" charset="-122"/>
              </a:rPr>
              <a:t>2014</a:t>
            </a:r>
            <a:r>
              <a:rPr lang="zh-CN" altLang="zh-CN" sz="1800" dirty="0">
                <a:latin typeface="华文仿宋" panose="02010600040101010101" pitchFamily="2" charset="-122"/>
                <a:ea typeface="华文仿宋" panose="02010600040101010101" pitchFamily="2" charset="-122"/>
              </a:rPr>
              <a:t>年</a:t>
            </a:r>
            <a:r>
              <a:rPr lang="en-US" altLang="zh-CN" sz="1800" dirty="0">
                <a:latin typeface="华文仿宋" panose="02010600040101010101" pitchFamily="2" charset="-122"/>
                <a:ea typeface="华文仿宋" panose="02010600040101010101" pitchFamily="2" charset="-122"/>
              </a:rPr>
              <a:t>2</a:t>
            </a:r>
            <a:r>
              <a:rPr lang="zh-CN" altLang="zh-CN" sz="1800" dirty="0">
                <a:latin typeface="华文仿宋" panose="02010600040101010101" pitchFamily="2" charset="-122"/>
                <a:ea typeface="华文仿宋" panose="02010600040101010101" pitchFamily="2" charset="-122"/>
              </a:rPr>
              <a:t>月，北京五谷众筹科技有限公司成立，该公司于</a:t>
            </a:r>
            <a:r>
              <a:rPr lang="en-US" altLang="zh-CN" sz="1800" dirty="0">
                <a:latin typeface="华文仿宋" panose="02010600040101010101" pitchFamily="2" charset="-122"/>
                <a:ea typeface="华文仿宋" panose="02010600040101010101" pitchFamily="2" charset="-122"/>
              </a:rPr>
              <a:t>2014</a:t>
            </a:r>
            <a:r>
              <a:rPr lang="zh-CN" altLang="zh-CN" sz="1800" dirty="0">
                <a:latin typeface="华文仿宋" panose="02010600040101010101" pitchFamily="2" charset="-122"/>
                <a:ea typeface="华文仿宋" panose="02010600040101010101" pitchFamily="2" charset="-122"/>
              </a:rPr>
              <a:t>年</a:t>
            </a:r>
            <a:r>
              <a:rPr lang="en-US" altLang="zh-CN" sz="1800" dirty="0">
                <a:latin typeface="华文仿宋" panose="02010600040101010101" pitchFamily="2" charset="-122"/>
                <a:ea typeface="华文仿宋" panose="02010600040101010101" pitchFamily="2" charset="-122"/>
              </a:rPr>
              <a:t>4</a:t>
            </a:r>
            <a:r>
              <a:rPr lang="zh-CN" altLang="zh-CN" sz="1800" dirty="0">
                <a:latin typeface="华文仿宋" panose="02010600040101010101" pitchFamily="2" charset="-122"/>
                <a:ea typeface="华文仿宋" panose="02010600040101010101" pitchFamily="2" charset="-122"/>
              </a:rPr>
              <a:t>月正式推出</a:t>
            </a:r>
            <a:r>
              <a:rPr lang="en-US" altLang="zh-CN" sz="1800" dirty="0">
                <a:latin typeface="华文仿宋" panose="02010600040101010101" pitchFamily="2" charset="-122"/>
                <a:ea typeface="华文仿宋" panose="02010600040101010101" pitchFamily="2" charset="-122"/>
              </a:rPr>
              <a:t>“</a:t>
            </a:r>
            <a:r>
              <a:rPr lang="zh-CN" altLang="zh-CN" sz="1800" dirty="0">
                <a:latin typeface="华文仿宋" panose="02010600040101010101" pitchFamily="2" charset="-122"/>
                <a:ea typeface="华文仿宋" panose="02010600040101010101" pitchFamily="2" charset="-122"/>
              </a:rPr>
              <a:t>大家种</a:t>
            </a:r>
            <a:r>
              <a:rPr lang="en-US" altLang="zh-CN" sz="1800" dirty="0">
                <a:latin typeface="华文仿宋" panose="02010600040101010101" pitchFamily="2" charset="-122"/>
                <a:ea typeface="华文仿宋" panose="02010600040101010101" pitchFamily="2" charset="-122"/>
              </a:rPr>
              <a:t>”</a:t>
            </a:r>
            <a:r>
              <a:rPr lang="zh-CN" altLang="zh-CN" sz="1800" dirty="0">
                <a:latin typeface="华文仿宋" panose="02010600040101010101" pitchFamily="2" charset="-122"/>
                <a:ea typeface="华文仿宋" panose="02010600040101010101" pitchFamily="2" charset="-122"/>
              </a:rPr>
              <a:t>农业</a:t>
            </a:r>
            <a:r>
              <a:rPr lang="zh-CN" altLang="en-US" sz="1800" dirty="0">
                <a:latin typeface="华文仿宋" panose="02010600040101010101" pitchFamily="2" charset="-122"/>
                <a:ea typeface="华文仿宋" panose="02010600040101010101" pitchFamily="2" charset="-122"/>
              </a:rPr>
              <a:t>众筹</a:t>
            </a:r>
            <a:r>
              <a:rPr lang="zh-CN" altLang="zh-CN" sz="1800" dirty="0">
                <a:latin typeface="华文仿宋" panose="02010600040101010101" pitchFamily="2" charset="-122"/>
                <a:ea typeface="华文仿宋" panose="02010600040101010101" pitchFamily="2" charset="-122"/>
              </a:rPr>
              <a:t>平台。创始人陈杰称，“大家种”是专注于农业项目的国内首家农业众筹网站。</a:t>
            </a:r>
            <a:endParaRPr lang="en-US" altLang="zh-CN" sz="1800" dirty="0">
              <a:latin typeface="华文仿宋" panose="02010600040101010101" pitchFamily="2" charset="-122"/>
              <a:ea typeface="华文仿宋" panose="02010600040101010101" pitchFamily="2" charset="-122"/>
            </a:endParaRPr>
          </a:p>
          <a:p>
            <a:pPr marL="0" indent="0">
              <a:buNone/>
            </a:pPr>
            <a:endParaRPr lang="en-US" altLang="zh-CN" sz="1800" dirty="0"/>
          </a:p>
          <a:p>
            <a:pPr marL="0" indent="0">
              <a:buNone/>
            </a:pPr>
            <a:r>
              <a:rPr lang="zh-CN" altLang="zh-CN" sz="1800" dirty="0">
                <a:latin typeface="楷体" panose="02010609060101010101" pitchFamily="49" charset="-122"/>
                <a:ea typeface="楷体" panose="02010609060101010101" pitchFamily="49" charset="-122"/>
              </a:rPr>
              <a:t>在国内，农业众筹最初被理解为</a:t>
            </a:r>
            <a:r>
              <a:rPr lang="en-US" altLang="zh-CN" sz="1800" dirty="0">
                <a:latin typeface="楷体" panose="02010609060101010101" pitchFamily="49" charset="-122"/>
                <a:ea typeface="楷体" panose="02010609060101010101" pitchFamily="49" charset="-122"/>
              </a:rPr>
              <a:t>:</a:t>
            </a:r>
            <a:r>
              <a:rPr lang="zh-CN" altLang="zh-CN" sz="1800" dirty="0">
                <a:latin typeface="楷体" panose="02010609060101010101" pitchFamily="49" charset="-122"/>
                <a:ea typeface="楷体" panose="02010609060101010101" pitchFamily="49" charset="-122"/>
              </a:rPr>
              <a:t>通过消费者众筹资金农户根据消费者的订单决定生产，经过农业自然生产的过程，农产品成熟后直接送到消费者手中，这种模式因此也可以被称为</a:t>
            </a:r>
            <a:r>
              <a:rPr lang="en-US" altLang="zh-CN" sz="1800" dirty="0">
                <a:latin typeface="楷体" panose="02010609060101010101" pitchFamily="49" charset="-122"/>
                <a:ea typeface="楷体" panose="02010609060101010101" pitchFamily="49" charset="-122"/>
              </a:rPr>
              <a:t>“</a:t>
            </a:r>
            <a:r>
              <a:rPr lang="zh-CN" altLang="zh-CN" sz="1800" dirty="0">
                <a:latin typeface="楷体" panose="02010609060101010101" pitchFamily="49" charset="-122"/>
                <a:ea typeface="楷体" panose="02010609060101010101" pitchFamily="49" charset="-122"/>
              </a:rPr>
              <a:t>从田间到舌尖</a:t>
            </a:r>
            <a:r>
              <a:rPr lang="en-US" altLang="zh-CN" sz="1800" dirty="0">
                <a:latin typeface="楷体" panose="02010609060101010101" pitchFamily="49" charset="-122"/>
                <a:ea typeface="楷体" panose="02010609060101010101" pitchFamily="49" charset="-122"/>
              </a:rPr>
              <a:t>”</a:t>
            </a:r>
            <a:r>
              <a:rPr lang="zh-CN" altLang="zh-CN" sz="1800" dirty="0">
                <a:latin typeface="楷体" panose="02010609060101010101" pitchFamily="49" charset="-122"/>
                <a:ea typeface="楷体" panose="02010609060101010101" pitchFamily="49" charset="-122"/>
              </a:rPr>
              <a:t>的模式。</a:t>
            </a:r>
            <a:endParaRPr lang="zh-CN" altLang="en-US" sz="1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48242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8CE22AE7-90F6-4207-A4DF-F0446E6AB881}"/>
              </a:ext>
            </a:extLst>
          </p:cNvPr>
          <p:cNvSpPr>
            <a:spLocks noGrp="1"/>
          </p:cNvSpPr>
          <p:nvPr>
            <p:ph type="title"/>
          </p:nvPr>
        </p:nvSpPr>
        <p:spPr>
          <a:xfrm>
            <a:off x="838200" y="365125"/>
            <a:ext cx="10515600" cy="1325563"/>
          </a:xfrm>
        </p:spPr>
        <p:txBody>
          <a:bodyPr>
            <a:normAutofit/>
          </a:bodyPr>
          <a:lstStyle/>
          <a:p>
            <a:r>
              <a:rPr lang="zh-CN" altLang="en-US" dirty="0"/>
              <a:t>二、农业众筹分类</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192884A-3279-4A89-953D-615FF22B15C6}"/>
              </a:ext>
            </a:extLst>
          </p:cNvPr>
          <p:cNvSpPr>
            <a:spLocks noGrp="1"/>
          </p:cNvSpPr>
          <p:nvPr>
            <p:ph idx="1"/>
          </p:nvPr>
        </p:nvSpPr>
        <p:spPr>
          <a:xfrm>
            <a:off x="838200" y="1825625"/>
            <a:ext cx="10515600" cy="4351338"/>
          </a:xfrm>
        </p:spPr>
        <p:txBody>
          <a:bodyPr>
            <a:normAutofit/>
          </a:bodyPr>
          <a:lstStyle/>
          <a:p>
            <a:pPr marL="0" indent="0">
              <a:buNone/>
            </a:pPr>
            <a:r>
              <a:rPr lang="zh-CN" altLang="zh-CN" dirty="0">
                <a:latin typeface="华文仿宋" panose="02010600040101010101" pitchFamily="2" charset="-122"/>
                <a:ea typeface="华文仿宋" panose="02010600040101010101" pitchFamily="2" charset="-122"/>
              </a:rPr>
              <a:t>按照主体标的模式来看，以农业众筹的筹资方和农产品生产方的角度进行的分类，主要有农产品众筹、农业技术众筹、农场</a:t>
            </a:r>
            <a:r>
              <a:rPr lang="zh-CN" altLang="en-US" dirty="0">
                <a:latin typeface="华文仿宋" panose="02010600040101010101" pitchFamily="2" charset="-122"/>
                <a:ea typeface="华文仿宋" panose="02010600040101010101" pitchFamily="2" charset="-122"/>
              </a:rPr>
              <a:t>众筹</a:t>
            </a:r>
            <a:r>
              <a:rPr lang="zh-CN" altLang="zh-CN" dirty="0">
                <a:latin typeface="华文仿宋" panose="02010600040101010101" pitchFamily="2" charset="-122"/>
                <a:ea typeface="华文仿宋" panose="02010600040101010101" pitchFamily="2" charset="-122"/>
              </a:rPr>
              <a:t>和农业公益众筹几种类型。</a:t>
            </a:r>
            <a:br>
              <a:rPr lang="en-US" altLang="zh-CN" dirty="0">
                <a:latin typeface="华文仿宋" panose="02010600040101010101" pitchFamily="2" charset="-122"/>
                <a:ea typeface="华文仿宋" panose="02010600040101010101" pitchFamily="2" charset="-122"/>
              </a:rPr>
            </a:b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663387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6">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标题 1">
            <a:extLst>
              <a:ext uri="{FF2B5EF4-FFF2-40B4-BE49-F238E27FC236}">
                <a16:creationId xmlns:a16="http://schemas.microsoft.com/office/drawing/2014/main" id="{31405F53-228B-49B1-BAA6-1FA159443A0A}"/>
              </a:ext>
            </a:extLst>
          </p:cNvPr>
          <p:cNvSpPr>
            <a:spLocks noGrp="1"/>
          </p:cNvSpPr>
          <p:nvPr>
            <p:ph type="title"/>
          </p:nvPr>
        </p:nvSpPr>
        <p:spPr>
          <a:xfrm>
            <a:off x="838200" y="365125"/>
            <a:ext cx="5393361" cy="1325563"/>
          </a:xfrm>
        </p:spPr>
        <p:txBody>
          <a:bodyPr>
            <a:normAutofit/>
          </a:bodyPr>
          <a:lstStyle/>
          <a:p>
            <a:endParaRPr lang="zh-CN" altLang="en-US"/>
          </a:p>
        </p:txBody>
      </p:sp>
      <p:sp>
        <p:nvSpPr>
          <p:cNvPr id="3" name="内容占位符 2">
            <a:extLst>
              <a:ext uri="{FF2B5EF4-FFF2-40B4-BE49-F238E27FC236}">
                <a16:creationId xmlns:a16="http://schemas.microsoft.com/office/drawing/2014/main" id="{B1AF9321-3AC5-48E5-931D-18A14E6A0946}"/>
              </a:ext>
            </a:extLst>
          </p:cNvPr>
          <p:cNvSpPr>
            <a:spLocks noGrp="1"/>
          </p:cNvSpPr>
          <p:nvPr>
            <p:ph idx="1"/>
          </p:nvPr>
        </p:nvSpPr>
        <p:spPr>
          <a:xfrm>
            <a:off x="838200" y="1825625"/>
            <a:ext cx="5393361" cy="4351338"/>
          </a:xfrm>
        </p:spPr>
        <p:txBody>
          <a:bodyPr>
            <a:normAutofit/>
          </a:bodyPr>
          <a:lstStyle/>
          <a:p>
            <a:pPr marL="0" indent="0">
              <a:buNone/>
            </a:pPr>
            <a:r>
              <a:rPr lang="zh-CN" altLang="zh-CN" sz="2600"/>
              <a:t>（一）农产品众筹</a:t>
            </a:r>
            <a:br>
              <a:rPr lang="en-US" altLang="zh-CN" sz="2600"/>
            </a:br>
            <a:r>
              <a:rPr lang="en-US" altLang="zh-CN" sz="2600"/>
              <a:t>    </a:t>
            </a:r>
            <a:r>
              <a:rPr lang="zh-CN" altLang="zh-CN" sz="2600">
                <a:latin typeface="华文仿宋" panose="02010600040101010101" pitchFamily="2" charset="-122"/>
                <a:ea typeface="华文仿宋" panose="02010600040101010101" pitchFamily="2" charset="-122"/>
              </a:rPr>
              <a:t>农产品众筹在国内已经很常见了，可以说是目前较为火热的众筹模式之一。由于农产品本身具有的特性，此类</a:t>
            </a:r>
            <a:r>
              <a:rPr lang="zh-CN" altLang="en-US" sz="2600">
                <a:latin typeface="华文仿宋" panose="02010600040101010101" pitchFamily="2" charset="-122"/>
                <a:ea typeface="华文仿宋" panose="02010600040101010101" pitchFamily="2" charset="-122"/>
              </a:rPr>
              <a:t>众筹</a:t>
            </a:r>
            <a:r>
              <a:rPr lang="zh-CN" altLang="zh-CN" sz="2600">
                <a:latin typeface="华文仿宋" panose="02010600040101010101" pitchFamily="2" charset="-122"/>
                <a:ea typeface="华文仿宋" panose="02010600040101010101" pitchFamily="2" charset="-122"/>
              </a:rPr>
              <a:t>一般只能走高端小众的路线，用户可以一起湊钱合伙购买在市场中不常见的农产品，尤其是一些精品蔬菜水果等。</a:t>
            </a:r>
            <a:endParaRPr lang="en-US"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例如</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本来生活</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与众筹网联合推出的尝鲜众筹。众筹的项目是延安宜川的“红富士”。</a:t>
            </a:r>
            <a:endParaRPr lang="zh-CN" altLang="en-US" sz="2600">
              <a:latin typeface="华文仿宋" panose="02010600040101010101" pitchFamily="2" charset="-122"/>
              <a:ea typeface="华文仿宋" panose="02010600040101010101" pitchFamily="2" charset="-122"/>
            </a:endParaRPr>
          </a:p>
        </p:txBody>
      </p:sp>
      <p:pic>
        <p:nvPicPr>
          <p:cNvPr id="4" name="图片 3">
            <a:extLst>
              <a:ext uri="{FF2B5EF4-FFF2-40B4-BE49-F238E27FC236}">
                <a16:creationId xmlns:a16="http://schemas.microsoft.com/office/drawing/2014/main" id="{40725079-24C4-4E66-A364-A475FF6FC5F7}"/>
              </a:ext>
            </a:extLst>
          </p:cNvPr>
          <p:cNvPicPr>
            <a:picLocks noChangeAspect="1"/>
          </p:cNvPicPr>
          <p:nvPr/>
        </p:nvPicPr>
        <p:blipFill rotWithShape="1">
          <a:blip r:embed="rId2"/>
          <a:srcRect l="16178" r="17571" b="-1"/>
          <a:stretch/>
        </p:blipFill>
        <p:spPr>
          <a:xfrm>
            <a:off x="6704201" y="1074078"/>
            <a:ext cx="4862797" cy="4862797"/>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4" name="Arc 18">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Oval 20">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882497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2188</Words>
  <Application>Microsoft Office PowerPoint</Application>
  <PresentationFormat>宽屏</PresentationFormat>
  <Paragraphs>54</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等线</vt:lpstr>
      <vt:lpstr>等线 Light</vt:lpstr>
      <vt:lpstr>华文仿宋</vt:lpstr>
      <vt:lpstr>楷体</vt:lpstr>
      <vt:lpstr>Arial</vt:lpstr>
      <vt:lpstr>Calibri</vt:lpstr>
      <vt:lpstr>Office 主题​​</vt:lpstr>
      <vt:lpstr> 第六章  农业众筹  </vt:lpstr>
      <vt:lpstr>   第一节、农业众筹的发展与分类  一、农业众筹发展概况  </vt:lpstr>
      <vt:lpstr>PowerPoint 演示文稿</vt:lpstr>
      <vt:lpstr>PowerPoint 演示文稿</vt:lpstr>
      <vt:lpstr>（一）美国农业众筹发展概况 </vt:lpstr>
      <vt:lpstr>PowerPoint 演示文稿</vt:lpstr>
      <vt:lpstr> (二)我国农业众筹发展 </vt:lpstr>
      <vt:lpstr>二、农业众筹分类</vt:lpstr>
      <vt:lpstr>PowerPoint 演示文稿</vt:lpstr>
      <vt:lpstr>PowerPoint 演示文稿</vt:lpstr>
      <vt:lpstr>PowerPoint 演示文稿</vt:lpstr>
      <vt:lpstr>PowerPoint 演示文稿</vt:lpstr>
      <vt:lpstr>第二节  发展农业众筹的意义以及存在的问题 </vt:lpstr>
      <vt:lpstr>PowerPoint 演示文稿</vt:lpstr>
      <vt:lpstr>三、农业众筹的风险分析 </vt:lpstr>
      <vt:lpstr>PowerPoint 演示文稿</vt:lpstr>
      <vt:lpstr>PowerPoint 演示文稿</vt:lpstr>
      <vt:lpstr>农业众筹案例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第六章  农业众筹  </dc:title>
  <dc:creator>mx3642</dc:creator>
  <cp:lastModifiedBy>mx3642</cp:lastModifiedBy>
  <cp:revision>1</cp:revision>
  <dcterms:created xsi:type="dcterms:W3CDTF">2020-05-28T13:30:47Z</dcterms:created>
  <dcterms:modified xsi:type="dcterms:W3CDTF">2020-05-28T13:30:57Z</dcterms:modified>
</cp:coreProperties>
</file>