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6" r:id="rId2"/>
    <p:sldId id="307" r:id="rId3"/>
    <p:sldId id="308" r:id="rId4"/>
    <p:sldId id="311" r:id="rId5"/>
    <p:sldId id="309" r:id="rId6"/>
    <p:sldId id="310" r:id="rId7"/>
    <p:sldId id="312" r:id="rId8"/>
    <p:sldId id="320" r:id="rId9"/>
    <p:sldId id="313" r:id="rId10"/>
    <p:sldId id="315" r:id="rId11"/>
    <p:sldId id="314" r:id="rId12"/>
    <p:sldId id="316" r:id="rId13"/>
    <p:sldId id="317" r:id="rId14"/>
    <p:sldId id="318" r:id="rId15"/>
    <p:sldId id="319" r:id="rId16"/>
    <p:sldId id="321" r:id="rId17"/>
    <p:sldId id="322" r:id="rId18"/>
    <p:sldId id="323" r:id="rId19"/>
    <p:sldId id="324" r:id="rId20"/>
    <p:sldId id="325" r:id="rId21"/>
    <p:sldId id="32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F9D005-C58B-45E7-BB85-0956C74A12A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19CA626-531C-4FDF-91BE-5AF518E2B0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CDA3AD6-71A9-42BC-84C4-92C197DB0EDE}"/>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6F8B1856-AA30-4495-86C2-8D27E56659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E1E3959-F80A-4C40-BB34-BDC3A2970DFC}"/>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1291971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B4D7BE-F9AA-41CE-A05D-2FB9DA666E2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F50F7E5-DBE4-49AB-A3DF-3D62292B57D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8C22F7-7D8F-4AF9-9871-BF7FC2F04A33}"/>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7A568ADF-2C27-4EB0-8DA7-F4B505E3A5F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AD17203-D4F9-4BC1-AB3C-7D14CA22B651}"/>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2892022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D4AA8CD-D2EB-4C9C-A853-04D2B762B5C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E15F42D-41E6-491C-874F-45974300CFD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3F01EAA-EA84-45A7-A7F1-77F68C7AFF26}"/>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C28250CC-18A5-4865-9ACC-DD26703DBD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2B12B7-B23F-4ABE-8FC1-CD6DB765F662}"/>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2916447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FFD51F-DF70-4B88-840B-4547E30B1B4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04D0CCA-D1A1-44FB-ADF5-6201AFF7F6F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9C7F2B-ACDF-4AB4-821F-3527AE41E719}"/>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FACD8E3C-5A05-4F69-BD63-04FE942A99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C4FBD2C-AFF8-4A39-A7EC-0931E8C9D846}"/>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1512444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3D7C9A-639B-40CD-8FDE-B997BF1C966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4981A12-3066-4047-9657-5F73564517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C3B8464-016E-456E-8DED-33ECD72EE597}"/>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E734C1DA-1F38-47EA-B162-0D58EA3163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44E980-F532-40D2-BAE9-D78149E0A236}"/>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3926700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3DD9EF-1C88-492A-98B8-633E50A36B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C23B350-E25E-4CFD-8773-A9EBFF4FAC4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D96A39B-D5AB-453A-8B30-B0D2F04724E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0D8D226-A012-442F-AC38-5F9FF847D0AF}"/>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6" name="页脚占位符 5">
            <a:extLst>
              <a:ext uri="{FF2B5EF4-FFF2-40B4-BE49-F238E27FC236}">
                <a16:creationId xmlns:a16="http://schemas.microsoft.com/office/drawing/2014/main" id="{9EDBCA54-A918-4FE1-A98C-3AA02454458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CC41327-E1C3-4B54-8332-1D78E1E4F440}"/>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3845690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B7FEC1-7FE8-4D30-9DE6-26118E5B4E1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65E9D68-8808-41B8-B995-C42CF3FB21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E3CA3D9-188D-4B1C-B688-079E5B2789F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EB6CAA6-7AD7-4C93-A311-9DA011D924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C62E17A-CA70-4BE8-9324-72165779B1F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4345993-0F56-49C7-B69E-0E12F950C1B4}"/>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8" name="页脚占位符 7">
            <a:extLst>
              <a:ext uri="{FF2B5EF4-FFF2-40B4-BE49-F238E27FC236}">
                <a16:creationId xmlns:a16="http://schemas.microsoft.com/office/drawing/2014/main" id="{873B32B3-71BB-4359-B4C7-6109BD41BAF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8DFFAD7-328A-4128-9662-2EC6BC663B99}"/>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1743590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9BDB43-98E6-46A6-9BEF-91489829681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65CF6EE-A2A2-4F8C-9D1F-D5B908697DCC}"/>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4" name="页脚占位符 3">
            <a:extLst>
              <a:ext uri="{FF2B5EF4-FFF2-40B4-BE49-F238E27FC236}">
                <a16:creationId xmlns:a16="http://schemas.microsoft.com/office/drawing/2014/main" id="{6BAE180B-43B2-468B-84E4-9BF43339D9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F7C3FF2-DE06-4B17-8C75-3D43AFB9698B}"/>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60128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C48E2C8-90F8-4962-9484-C1EDD9509F0C}"/>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3" name="页脚占位符 2">
            <a:extLst>
              <a:ext uri="{FF2B5EF4-FFF2-40B4-BE49-F238E27FC236}">
                <a16:creationId xmlns:a16="http://schemas.microsoft.com/office/drawing/2014/main" id="{31805171-E2C9-4AAC-A1B8-DA934A09173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E923195-1C6A-4D22-9E39-E02D2CB81F21}"/>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4019543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304C68-745D-45ED-B076-62E8FD60235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A1AC07F-5CF2-4DD2-BD95-E8D38B0BA1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BDAA55B-AF3D-471A-859F-382F4B85B9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A739B40-70E8-4067-A008-8374E89208E5}"/>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6" name="页脚占位符 5">
            <a:extLst>
              <a:ext uri="{FF2B5EF4-FFF2-40B4-BE49-F238E27FC236}">
                <a16:creationId xmlns:a16="http://schemas.microsoft.com/office/drawing/2014/main" id="{5930D559-BC6D-499F-BA86-CF25DD25612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361A3D8-FF04-4F59-9D6C-B38C26ED8E12}"/>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4044457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76D239-5DD3-49C1-AE13-01128EEAC4C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B83D123-D489-47E7-9ABA-515D247AAF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27304D1-3B65-444D-A423-D536DC245A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80ACE54-92D7-4D14-A7F3-4E3A059CAF63}"/>
              </a:ext>
            </a:extLst>
          </p:cNvPr>
          <p:cNvSpPr>
            <a:spLocks noGrp="1"/>
          </p:cNvSpPr>
          <p:nvPr>
            <p:ph type="dt" sz="half" idx="10"/>
          </p:nvPr>
        </p:nvSpPr>
        <p:spPr/>
        <p:txBody>
          <a:bodyPr/>
          <a:lstStyle/>
          <a:p>
            <a:fld id="{F19C9AB7-9BC2-4282-81B0-B355C185CFF4}" type="datetimeFigureOut">
              <a:rPr lang="zh-CN" altLang="en-US" smtClean="0"/>
              <a:t>2020/6/2</a:t>
            </a:fld>
            <a:endParaRPr lang="zh-CN" altLang="en-US"/>
          </a:p>
        </p:txBody>
      </p:sp>
      <p:sp>
        <p:nvSpPr>
          <p:cNvPr id="6" name="页脚占位符 5">
            <a:extLst>
              <a:ext uri="{FF2B5EF4-FFF2-40B4-BE49-F238E27FC236}">
                <a16:creationId xmlns:a16="http://schemas.microsoft.com/office/drawing/2014/main" id="{0917ED78-EC10-40F5-886B-CCB5BE321F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DFDC1BB-B4A6-40EC-B71A-65237C8DF778}"/>
              </a:ext>
            </a:extLst>
          </p:cNvPr>
          <p:cNvSpPr>
            <a:spLocks noGrp="1"/>
          </p:cNvSpPr>
          <p:nvPr>
            <p:ph type="sldNum" sz="quarter" idx="12"/>
          </p:nvPr>
        </p:nvSpPr>
        <p:spPr/>
        <p:txBody>
          <a:body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1497361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861DCD5-EF86-4216-A8E6-3C60325CCC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6B38533-A2A0-4C1A-8ABF-DBD2B2E5C1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FD73A4-F9BC-4654-B96D-0B98DFDF2C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9C9AB7-9BC2-4282-81B0-B355C185CFF4}"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9CF13951-6676-45AF-9F5E-45D901A34C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F9713BC-6A53-4352-8EF6-1AA87AE38E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BB5ADD-BAAD-4B7C-A542-4C49F2545FB9}" type="slidenum">
              <a:rPr lang="zh-CN" altLang="en-US" smtClean="0"/>
              <a:t>‹#›</a:t>
            </a:fld>
            <a:endParaRPr lang="zh-CN" altLang="en-US"/>
          </a:p>
        </p:txBody>
      </p:sp>
    </p:spTree>
    <p:extLst>
      <p:ext uri="{BB962C8B-B14F-4D97-AF65-F5344CB8AC3E}">
        <p14:creationId xmlns:p14="http://schemas.microsoft.com/office/powerpoint/2010/main" val="4291409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1A4AB023-260F-43F1-8003-D7FE4D0FB65E}"/>
              </a:ext>
            </a:extLst>
          </p:cNvPr>
          <p:cNvSpPr>
            <a:spLocks noGrp="1"/>
          </p:cNvSpPr>
          <p:nvPr>
            <p:ph type="title"/>
          </p:nvPr>
        </p:nvSpPr>
        <p:spPr>
          <a:xfrm>
            <a:off x="686834" y="1153572"/>
            <a:ext cx="3200400" cy="4461163"/>
          </a:xfrm>
        </p:spPr>
        <p:txBody>
          <a:bodyPr>
            <a:normAutofit/>
          </a:bodyPr>
          <a:lstStyle/>
          <a:p>
            <a:r>
              <a:rPr lang="zh-CN" altLang="zh-CN">
                <a:solidFill>
                  <a:srgbClr val="000000"/>
                </a:solidFill>
              </a:rPr>
              <a:t>第二节  影视众筹</a:t>
            </a:r>
            <a:br>
              <a:rPr lang="zh-CN" altLang="zh-CN">
                <a:solidFill>
                  <a:srgbClr val="000000"/>
                </a:solidFill>
              </a:rPr>
            </a:br>
            <a:endParaRPr lang="zh-CN" altLang="en-US">
              <a:solidFill>
                <a:srgbClr val="000000"/>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50A73FDE-34B6-40F0-8D95-824CA0D445CE}"/>
              </a:ext>
            </a:extLst>
          </p:cNvPr>
          <p:cNvSpPr>
            <a:spLocks noGrp="1"/>
          </p:cNvSpPr>
          <p:nvPr>
            <p:ph idx="1"/>
          </p:nvPr>
        </p:nvSpPr>
        <p:spPr>
          <a:xfrm>
            <a:off x="4447308" y="591344"/>
            <a:ext cx="6906491" cy="5585619"/>
          </a:xfrm>
        </p:spPr>
        <p:txBody>
          <a:bodyPr anchor="ctr">
            <a:normAutofit/>
          </a:bodyPr>
          <a:lstStyle/>
          <a:p>
            <a:pPr marL="0" indent="0">
              <a:buNone/>
            </a:pPr>
            <a:r>
              <a:rPr lang="zh-CN" altLang="en-US" sz="2600" b="1" dirty="0"/>
              <a:t>一、</a:t>
            </a:r>
            <a:r>
              <a:rPr lang="zh-CN" altLang="zh-CN" sz="2600" b="1" dirty="0"/>
              <a:t>影视众筹产生的背景</a:t>
            </a:r>
            <a:endParaRPr lang="en-US" altLang="zh-CN" sz="2600" b="1" dirty="0"/>
          </a:p>
          <a:p>
            <a:pPr marL="0" indent="0">
              <a:buNone/>
            </a:pPr>
            <a:endParaRPr lang="zh-CN" altLang="zh-CN" sz="2600" dirty="0"/>
          </a:p>
          <a:p>
            <a:pPr marL="0" indent="0">
              <a:buNone/>
            </a:pPr>
            <a:r>
              <a:rPr lang="en-US" altLang="zh-CN" sz="2600" dirty="0"/>
              <a:t>    </a:t>
            </a:r>
            <a:r>
              <a:rPr lang="zh-CN" altLang="zh-CN" sz="2600" dirty="0">
                <a:latin typeface="华文楷体" panose="02010600040101010101" pitchFamily="2" charset="-122"/>
                <a:ea typeface="华文楷体" panose="02010600040101010101" pitchFamily="2" charset="-122"/>
              </a:rPr>
              <a:t>影视众筹的出现开辟了一种全新的融资模式，让普通观众成为电影的投资者，让网络电影的融资找到一种新渠道。众筹还具有一定的宣传销作用，影视作品可借此提升自身的影响力与知名度。众筹本身就带有一定的宣传推广属性，而影视又是一个娱乐性和话题度较高的行业，二者结合为影視众筹项目起到了很好的宣传推广作用。一方面，影片带上</a:t>
            </a:r>
            <a:r>
              <a:rPr lang="en-US" altLang="zh-CN" sz="2600" dirty="0">
                <a:latin typeface="华文楷体" panose="02010600040101010101" pitchFamily="2" charset="-122"/>
                <a:ea typeface="华文楷体" panose="02010600040101010101" pitchFamily="2" charset="-122"/>
              </a:rPr>
              <a:t>“</a:t>
            </a:r>
            <a:r>
              <a:rPr lang="zh-CN" altLang="zh-CN" sz="2600" dirty="0">
                <a:latin typeface="华文楷体" panose="02010600040101010101" pitchFamily="2" charset="-122"/>
                <a:ea typeface="华文楷体" panose="02010600040101010101" pitchFamily="2" charset="-122"/>
              </a:rPr>
              <a:t>众筹</a:t>
            </a:r>
            <a:r>
              <a:rPr lang="en-US" altLang="zh-CN" sz="2600" dirty="0">
                <a:latin typeface="华文楷体" panose="02010600040101010101" pitchFamily="2" charset="-122"/>
                <a:ea typeface="华文楷体" panose="02010600040101010101" pitchFamily="2" charset="-122"/>
              </a:rPr>
              <a:t>”</a:t>
            </a:r>
            <a:r>
              <a:rPr lang="zh-CN" altLang="zh-CN" sz="2600" dirty="0">
                <a:latin typeface="华文楷体" panose="02010600040101010101" pitchFamily="2" charset="-122"/>
                <a:ea typeface="华文楷体" panose="02010600040101010101" pitchFamily="2" charset="-122"/>
              </a:rPr>
              <a:t>这个话题，容易得到媒体和大众的关注，另一方面，项目在众筹平台上展示，平台自身的流量会为项目带来一定的浏览量，而最终参与众筹的投资者更是能起到一定的宣传推广作用。</a:t>
            </a:r>
          </a:p>
          <a:p>
            <a:pPr marL="0" indent="0">
              <a:buNone/>
            </a:pPr>
            <a:endParaRPr lang="zh-CN" altLang="en-US" sz="2600" dirty="0"/>
          </a:p>
        </p:txBody>
      </p:sp>
    </p:spTree>
    <p:extLst>
      <p:ext uri="{BB962C8B-B14F-4D97-AF65-F5344CB8AC3E}">
        <p14:creationId xmlns:p14="http://schemas.microsoft.com/office/powerpoint/2010/main" val="2978358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E250D6E-EA44-4A08-987E-86CB15985E66}"/>
              </a:ext>
            </a:extLst>
          </p:cNvPr>
          <p:cNvSpPr>
            <a:spLocks noGrp="1"/>
          </p:cNvSpPr>
          <p:nvPr>
            <p:ph idx="1"/>
          </p:nvPr>
        </p:nvSpPr>
        <p:spPr>
          <a:xfrm>
            <a:off x="648930" y="640082"/>
            <a:ext cx="3667037" cy="5583737"/>
          </a:xfrm>
        </p:spPr>
        <p:txBody>
          <a:bodyPr>
            <a:normAutofit fontScale="92500" lnSpcReduction="10000"/>
          </a:bodyPr>
          <a:lstStyle/>
          <a:p>
            <a:pPr marL="0" indent="0">
              <a:lnSpc>
                <a:spcPct val="200000"/>
              </a:lnSpc>
              <a:buNone/>
            </a:pPr>
            <a:r>
              <a:rPr lang="en-US" altLang="zh-CN" sz="1800" dirty="0"/>
              <a:t> </a:t>
            </a:r>
            <a:r>
              <a:rPr lang="en-US" altLang="zh-CN" sz="2000" dirty="0"/>
              <a:t>2013</a:t>
            </a:r>
            <a:r>
              <a:rPr lang="zh-CN" altLang="en-US" sz="2000" dirty="0"/>
              <a:t>年</a:t>
            </a:r>
            <a:r>
              <a:rPr lang="en-US" altLang="zh-CN" sz="2000" dirty="0"/>
              <a:t>6</a:t>
            </a:r>
            <a:r>
              <a:rPr lang="zh-CN" altLang="zh-CN" sz="2000" dirty="0"/>
              <a:t>月，梁旋、张春也在点名时间发起《大鱼・海棠</a:t>
            </a:r>
            <a:r>
              <a:rPr lang="en-US" altLang="zh-CN" sz="2000" dirty="0"/>
              <a:t>)</a:t>
            </a:r>
            <a:r>
              <a:rPr lang="zh-CN" altLang="zh-CN" sz="2000" dirty="0"/>
              <a:t>电影众筹，最终获得了</a:t>
            </a:r>
            <a:r>
              <a:rPr lang="en-US" altLang="zh-CN" sz="2000" dirty="0"/>
              <a:t>158.27</a:t>
            </a:r>
            <a:r>
              <a:rPr lang="zh-CN" altLang="zh-CN" sz="2000" dirty="0"/>
              <a:t>万元的</a:t>
            </a:r>
            <a:r>
              <a:rPr lang="zh-CN" altLang="en-US" sz="2000" dirty="0"/>
              <a:t>众筹</a:t>
            </a:r>
            <a:r>
              <a:rPr lang="zh-CN" altLang="zh-CN" sz="2000" dirty="0"/>
              <a:t>资金。此次众筹还为《大鱼・海棠》吸引了许多潜在投资者，最终影片获得了</a:t>
            </a:r>
            <a:r>
              <a:rPr lang="en-US" altLang="zh-CN" sz="2000" dirty="0"/>
              <a:t>3000</a:t>
            </a:r>
            <a:r>
              <a:rPr lang="zh-CN" altLang="zh-CN" sz="2000" dirty="0"/>
              <a:t>万左右的投资。《大鱼・海棠》上映后以</a:t>
            </a:r>
            <a:r>
              <a:rPr lang="en-US" altLang="zh-CN" sz="2000" dirty="0"/>
              <a:t>6984</a:t>
            </a:r>
            <a:r>
              <a:rPr lang="zh-CN" altLang="zh-CN" sz="2000" dirty="0"/>
              <a:t>万元创下了国产动画电影首日票房的新纪录，最终累计票房</a:t>
            </a:r>
            <a:r>
              <a:rPr lang="en-US" altLang="zh-CN" sz="2000" dirty="0"/>
              <a:t>5.6</a:t>
            </a:r>
            <a:r>
              <a:rPr lang="zh-CN" altLang="zh-CN" sz="2000" dirty="0"/>
              <a:t>亿元。</a:t>
            </a:r>
            <a:endParaRPr lang="zh-CN" altLang="en-US" sz="1800" dirty="0"/>
          </a:p>
        </p:txBody>
      </p:sp>
      <p:pic>
        <p:nvPicPr>
          <p:cNvPr id="4" name="图片 3">
            <a:extLst>
              <a:ext uri="{FF2B5EF4-FFF2-40B4-BE49-F238E27FC236}">
                <a16:creationId xmlns:a16="http://schemas.microsoft.com/office/drawing/2014/main" id="{3CC4C43C-B85F-409C-83C9-F099263E1B86}"/>
              </a:ext>
            </a:extLst>
          </p:cNvPr>
          <p:cNvPicPr>
            <a:picLocks noChangeAspect="1"/>
          </p:cNvPicPr>
          <p:nvPr/>
        </p:nvPicPr>
        <p:blipFill rotWithShape="1">
          <a:blip r:embed="rId2"/>
          <a:srcRect l="10556" r="29306" b="1"/>
          <a:stretch/>
        </p:blipFill>
        <p:spPr>
          <a:xfrm>
            <a:off x="4636008" y="640082"/>
            <a:ext cx="6916329" cy="5577837"/>
          </a:xfrm>
          <a:prstGeom prst="rect">
            <a:avLst/>
          </a:prstGeom>
          <a:effectLst/>
        </p:spPr>
      </p:pic>
    </p:spTree>
    <p:extLst>
      <p:ext uri="{BB962C8B-B14F-4D97-AF65-F5344CB8AC3E}">
        <p14:creationId xmlns:p14="http://schemas.microsoft.com/office/powerpoint/2010/main" val="2992271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3AA511-A38A-4F7F-8FA3-DDA4EAB15BA4}"/>
              </a:ext>
            </a:extLst>
          </p:cNvPr>
          <p:cNvSpPr>
            <a:spLocks noGrp="1"/>
          </p:cNvSpPr>
          <p:nvPr>
            <p:ph type="title"/>
          </p:nvPr>
        </p:nvSpPr>
        <p:spPr>
          <a:xfrm>
            <a:off x="704087" y="4578638"/>
            <a:ext cx="3649703" cy="1714500"/>
          </a:xfrm>
        </p:spPr>
        <p:txBody>
          <a:bodyPr>
            <a:normAutofit/>
          </a:bodyPr>
          <a:lstStyle/>
          <a:p>
            <a:endParaRPr lang="zh-CN" altLang="en-US" sz="3200" dirty="0"/>
          </a:p>
        </p:txBody>
      </p:sp>
      <p:pic>
        <p:nvPicPr>
          <p:cNvPr id="4" name="图片 3">
            <a:extLst>
              <a:ext uri="{FF2B5EF4-FFF2-40B4-BE49-F238E27FC236}">
                <a16:creationId xmlns:a16="http://schemas.microsoft.com/office/drawing/2014/main" id="{B3FEFB6F-8212-41B1-8BB8-4AF73CA18794}"/>
              </a:ext>
            </a:extLst>
          </p:cNvPr>
          <p:cNvPicPr>
            <a:picLocks noChangeAspect="1"/>
          </p:cNvPicPr>
          <p:nvPr/>
        </p:nvPicPr>
        <p:blipFill rotWithShape="1">
          <a:blip r:embed="rId2"/>
          <a:srcRect l="8711" r="2" b="2"/>
          <a:stretch/>
        </p:blipFill>
        <p:spPr>
          <a:xfrm>
            <a:off x="4639540" y="370320"/>
            <a:ext cx="6848371" cy="4051011"/>
          </a:xfrm>
          <a:prstGeom prst="rect">
            <a:avLst/>
          </a:prstGeom>
        </p:spPr>
      </p:pic>
      <p:sp>
        <p:nvSpPr>
          <p:cNvPr id="3" name="内容占位符 2">
            <a:extLst>
              <a:ext uri="{FF2B5EF4-FFF2-40B4-BE49-F238E27FC236}">
                <a16:creationId xmlns:a16="http://schemas.microsoft.com/office/drawing/2014/main" id="{9DFAC583-F306-4128-AB43-7BD2C6E84112}"/>
              </a:ext>
            </a:extLst>
          </p:cNvPr>
          <p:cNvSpPr>
            <a:spLocks noGrp="1"/>
          </p:cNvSpPr>
          <p:nvPr>
            <p:ph idx="1"/>
          </p:nvPr>
        </p:nvSpPr>
        <p:spPr>
          <a:xfrm>
            <a:off x="4639541" y="4578638"/>
            <a:ext cx="6848372" cy="1714500"/>
          </a:xfrm>
        </p:spPr>
        <p:txBody>
          <a:bodyPr anchor="ctr">
            <a:normAutofit/>
          </a:bodyPr>
          <a:lstStyle/>
          <a:p>
            <a:pPr marL="0" indent="0">
              <a:buNone/>
            </a:pPr>
            <a:r>
              <a:rPr lang="en-US" altLang="zh-CN" sz="1600" dirty="0"/>
              <a:t>2017</a:t>
            </a:r>
            <a:r>
              <a:rPr lang="zh-CN" altLang="zh-CN" sz="1600" dirty="0"/>
              <a:t>年，中国影视众筹最引人注目的当属纪录电影《二十ニ》、上映第</a:t>
            </a:r>
            <a:r>
              <a:rPr lang="en-US" altLang="zh-CN" sz="1600" dirty="0"/>
              <a:t>6</a:t>
            </a:r>
            <a:r>
              <a:rPr lang="zh-CN" altLang="zh-CN" sz="1600" dirty="0"/>
              <a:t>天票房就破亿，成为目前唯一一部票房过亿的纪录电影。影片一共有过两次众筹</a:t>
            </a:r>
            <a:r>
              <a:rPr lang="en-US" altLang="zh-CN" sz="1600" dirty="0"/>
              <a:t>:</a:t>
            </a:r>
            <a:r>
              <a:rPr lang="zh-CN" altLang="zh-CN" sz="1600" dirty="0"/>
              <a:t>一次是</a:t>
            </a:r>
            <a:r>
              <a:rPr lang="en-US" altLang="zh-CN" sz="1600" dirty="0"/>
              <a:t> 2016</a:t>
            </a:r>
            <a:r>
              <a:rPr lang="zh-CN" altLang="zh-CN" sz="1600" dirty="0"/>
              <a:t>年</a:t>
            </a:r>
            <a:r>
              <a:rPr lang="en-US" altLang="zh-CN" sz="1600" dirty="0"/>
              <a:t>10</a:t>
            </a:r>
            <a:r>
              <a:rPr lang="zh-CN" altLang="zh-CN" sz="1600" dirty="0"/>
              <a:t>月发起的宣发费用众筹，众</a:t>
            </a:r>
            <a:r>
              <a:rPr lang="zh-CN" altLang="en-US" sz="1600" dirty="0"/>
              <a:t>筹</a:t>
            </a:r>
            <a:r>
              <a:rPr lang="zh-CN" altLang="zh-CN" sz="1600" dirty="0"/>
              <a:t>目标</a:t>
            </a:r>
            <a:r>
              <a:rPr lang="en-US" altLang="zh-CN" sz="1600" dirty="0"/>
              <a:t>10</a:t>
            </a:r>
            <a:r>
              <a:rPr lang="zh-CN" altLang="zh-CN" sz="1600" dirty="0"/>
              <a:t>万元，最终有近</a:t>
            </a:r>
            <a:r>
              <a:rPr lang="en-US" altLang="zh-CN" sz="1600" dirty="0"/>
              <a:t>3</a:t>
            </a:r>
            <a:r>
              <a:rPr lang="zh-CN" altLang="zh-CN" sz="1600" dirty="0"/>
              <a:t>万人参加众筹。而另一次是</a:t>
            </a:r>
            <a:r>
              <a:rPr lang="en-US" altLang="zh-CN" sz="1600" dirty="0"/>
              <a:t>2017</a:t>
            </a:r>
            <a:r>
              <a:rPr lang="zh-CN" altLang="zh-CN" sz="1600" dirty="0"/>
              <a:t>年</a:t>
            </a:r>
            <a:r>
              <a:rPr lang="en-US" altLang="zh-CN" sz="1600" dirty="0"/>
              <a:t>5</a:t>
            </a:r>
            <a:r>
              <a:rPr lang="zh-CN" altLang="zh-CN" sz="1600" dirty="0"/>
              <a:t>月发起的超前点映众筹，众筹目标</a:t>
            </a:r>
            <a:r>
              <a:rPr lang="en-US" altLang="zh-CN" sz="1600" dirty="0"/>
              <a:t>10</a:t>
            </a:r>
            <a:r>
              <a:rPr lang="zh-CN" altLang="zh-CN" sz="1600" dirty="0"/>
              <a:t>万元，最终有近</a:t>
            </a:r>
            <a:r>
              <a:rPr lang="en-US" altLang="zh-CN" sz="1600" dirty="0"/>
              <a:t>3000</a:t>
            </a:r>
            <a:r>
              <a:rPr lang="zh-CN" altLang="zh-CN" sz="1600" dirty="0"/>
              <a:t>人参与。</a:t>
            </a:r>
            <a:r>
              <a:rPr lang="en-US" altLang="zh-CN" sz="1600" dirty="0"/>
              <a:t>32099</a:t>
            </a:r>
            <a:r>
              <a:rPr lang="zh-CN" altLang="zh-CN" sz="1600" dirty="0"/>
              <a:t>人，是参与影片众筹的总人数，这</a:t>
            </a:r>
            <a:r>
              <a:rPr lang="en-US" altLang="zh-CN" sz="1600" dirty="0"/>
              <a:t>3</a:t>
            </a:r>
            <a:r>
              <a:rPr lang="zh-CN" altLang="zh-CN" sz="1600" dirty="0"/>
              <a:t>万多人的姓名，汇成了一张长长的名单，在纪录片的片尾播出，</a:t>
            </a:r>
            <a:endParaRPr lang="zh-CN" altLang="en-US" sz="1600" dirty="0"/>
          </a:p>
        </p:txBody>
      </p:sp>
      <p:pic>
        <p:nvPicPr>
          <p:cNvPr id="6" name="图片 5">
            <a:extLst>
              <a:ext uri="{FF2B5EF4-FFF2-40B4-BE49-F238E27FC236}">
                <a16:creationId xmlns:a16="http://schemas.microsoft.com/office/drawing/2014/main" id="{B3134EAC-6F8D-4A3D-9A96-CF7B7339D6AF}"/>
              </a:ext>
            </a:extLst>
          </p:cNvPr>
          <p:cNvPicPr>
            <a:picLocks noChangeAspect="1"/>
          </p:cNvPicPr>
          <p:nvPr/>
        </p:nvPicPr>
        <p:blipFill>
          <a:blip r:embed="rId3"/>
          <a:stretch>
            <a:fillRect/>
          </a:stretch>
        </p:blipFill>
        <p:spPr>
          <a:xfrm>
            <a:off x="315721" y="370320"/>
            <a:ext cx="4038069" cy="5991131"/>
          </a:xfrm>
          <a:prstGeom prst="rect">
            <a:avLst/>
          </a:prstGeom>
        </p:spPr>
      </p:pic>
    </p:spTree>
    <p:extLst>
      <p:ext uri="{BB962C8B-B14F-4D97-AF65-F5344CB8AC3E}">
        <p14:creationId xmlns:p14="http://schemas.microsoft.com/office/powerpoint/2010/main" val="2292505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68F064-8945-40EA-A9A1-5824E4E7D8B9}"/>
              </a:ext>
            </a:extLst>
          </p:cNvPr>
          <p:cNvSpPr>
            <a:spLocks noGrp="1"/>
          </p:cNvSpPr>
          <p:nvPr>
            <p:ph type="title"/>
          </p:nvPr>
        </p:nvSpPr>
        <p:spPr>
          <a:xfrm>
            <a:off x="838200" y="209863"/>
            <a:ext cx="10515600" cy="1480826"/>
          </a:xfrm>
        </p:spPr>
        <p:txBody>
          <a:bodyPr>
            <a:noAutofit/>
          </a:bodyPr>
          <a:lstStyle/>
          <a:p>
            <a:r>
              <a:rPr lang="zh-CN" altLang="en-US" sz="1600" dirty="0"/>
              <a:t>据了解，</a:t>
            </a:r>
            <a:r>
              <a:rPr lang="en-US" altLang="zh-CN" sz="1600" dirty="0"/>
              <a:t>2014</a:t>
            </a:r>
            <a:r>
              <a:rPr lang="zh-CN" altLang="en-US" sz="1600" dirty="0"/>
              <a:t>年底，</a:t>
            </a:r>
            <a:r>
              <a:rPr lang="en-US" altLang="zh-CN" sz="1600" dirty="0"/>
              <a:t>《</a:t>
            </a:r>
            <a:r>
              <a:rPr lang="zh-CN" altLang="en-US" sz="1600" dirty="0"/>
              <a:t>大圣归来</a:t>
            </a:r>
            <a:r>
              <a:rPr lang="en-US" altLang="zh-CN" sz="1600" dirty="0"/>
              <a:t>》</a:t>
            </a:r>
            <a:r>
              <a:rPr lang="zh-CN" altLang="en-US" sz="1600" dirty="0"/>
              <a:t>发行人路伟曾经发过为影片众筹宣发经费的朋友圈信息。最终参与的投资人，有的是企业法人，有的是投资人，投资金额少则一两万元，多则数十万。除了最终累积的</a:t>
            </a:r>
            <a:r>
              <a:rPr lang="en-US" altLang="zh-CN" sz="1600" dirty="0"/>
              <a:t>780</a:t>
            </a:r>
            <a:r>
              <a:rPr lang="zh-CN" altLang="en-US" sz="1600" dirty="0"/>
              <a:t>万元投资，部分投资人还在北京、上海等一线城市，为该片提供了长时间的免费户外广告。</a:t>
            </a:r>
            <a:r>
              <a:rPr lang="en-US" altLang="zh-CN" sz="1600" b="1" dirty="0"/>
              <a:t>《</a:t>
            </a:r>
            <a:r>
              <a:rPr lang="zh-CN" altLang="en-US" sz="1600" b="1" dirty="0"/>
              <a:t>西游记之大圣归来</a:t>
            </a:r>
            <a:r>
              <a:rPr lang="en-US" altLang="zh-CN" sz="1600" b="1" dirty="0"/>
              <a:t>》</a:t>
            </a:r>
            <a:r>
              <a:rPr lang="zh-CN" altLang="en-US" sz="1600" b="1" dirty="0"/>
              <a:t>）上映</a:t>
            </a:r>
            <a:r>
              <a:rPr lang="en-US" altLang="zh-CN" sz="1600" b="1" dirty="0"/>
              <a:t>20</a:t>
            </a:r>
            <a:r>
              <a:rPr lang="zh-CN" altLang="en-US" sz="1600" b="1" dirty="0"/>
              <a:t>天便揽下了</a:t>
            </a:r>
            <a:r>
              <a:rPr lang="en-US" altLang="zh-CN" sz="1600" b="1" dirty="0"/>
              <a:t>7.3</a:t>
            </a:r>
            <a:r>
              <a:rPr lang="zh-CN" altLang="en-US" sz="1600" b="1" dirty="0"/>
              <a:t>亿元票房据悉，参与</a:t>
            </a:r>
            <a:r>
              <a:rPr lang="en-US" altLang="zh-CN" sz="1600" b="1" dirty="0"/>
              <a:t>《</a:t>
            </a:r>
            <a:r>
              <a:rPr lang="zh-CN" altLang="en-US" sz="1600" b="1" dirty="0"/>
              <a:t>大圣归来</a:t>
            </a:r>
            <a:r>
              <a:rPr lang="en-US" altLang="zh-CN" sz="1600" b="1" dirty="0"/>
              <a:t>》</a:t>
            </a:r>
            <a:r>
              <a:rPr lang="zh-CN" altLang="en-US" sz="1600" b="1" dirty="0"/>
              <a:t>投资的有</a:t>
            </a:r>
            <a:r>
              <a:rPr lang="en-US" altLang="zh-CN" sz="1600" b="1" dirty="0"/>
              <a:t>89</a:t>
            </a:r>
            <a:r>
              <a:rPr lang="zh-CN" altLang="en-US" sz="1600" b="1" dirty="0"/>
              <a:t>位众筹投资人，总计投入</a:t>
            </a:r>
            <a:r>
              <a:rPr lang="en-US" altLang="zh-CN" sz="1600" b="1" dirty="0"/>
              <a:t>780</a:t>
            </a:r>
            <a:r>
              <a:rPr lang="zh-CN" altLang="en-US" sz="1600" b="1" dirty="0"/>
              <a:t>万元，兑付时预计可以获得本息约</a:t>
            </a:r>
            <a:r>
              <a:rPr lang="en-US" altLang="zh-CN" sz="1600" b="1" dirty="0"/>
              <a:t>3000</a:t>
            </a:r>
            <a:r>
              <a:rPr lang="zh-CN" altLang="en-US" sz="1600" b="1" dirty="0"/>
              <a:t>万元。也就是说，在几个月的等待后，</a:t>
            </a:r>
            <a:r>
              <a:rPr lang="en-US" altLang="zh-CN" sz="1600" b="1" dirty="0"/>
              <a:t>89</a:t>
            </a:r>
            <a:r>
              <a:rPr lang="zh-CN" altLang="en-US" sz="1600" b="1" dirty="0"/>
              <a:t>位众筹投资人平均每人获益</a:t>
            </a:r>
            <a:r>
              <a:rPr lang="en-US" altLang="zh-CN" sz="1600" b="1" dirty="0"/>
              <a:t>25</a:t>
            </a:r>
            <a:r>
              <a:rPr lang="zh-CN" altLang="en-US" sz="1600" b="1" dirty="0"/>
              <a:t>万元。</a:t>
            </a:r>
            <a:br>
              <a:rPr lang="zh-CN" altLang="en-US" sz="1600" dirty="0"/>
            </a:br>
            <a:endParaRPr lang="zh-CN" altLang="en-US" sz="1600" dirty="0"/>
          </a:p>
        </p:txBody>
      </p:sp>
      <p:pic>
        <p:nvPicPr>
          <p:cNvPr id="4" name="内容占位符 3">
            <a:extLst>
              <a:ext uri="{FF2B5EF4-FFF2-40B4-BE49-F238E27FC236}">
                <a16:creationId xmlns:a16="http://schemas.microsoft.com/office/drawing/2014/main" id="{20A0332B-0F2C-46AE-B0B9-4D5FEE41EA8F}"/>
              </a:ext>
            </a:extLst>
          </p:cNvPr>
          <p:cNvPicPr>
            <a:picLocks noGrp="1" noChangeAspect="1"/>
          </p:cNvPicPr>
          <p:nvPr>
            <p:ph idx="1"/>
          </p:nvPr>
        </p:nvPicPr>
        <p:blipFill>
          <a:blip r:embed="rId2"/>
          <a:stretch>
            <a:fillRect/>
          </a:stretch>
        </p:blipFill>
        <p:spPr>
          <a:xfrm>
            <a:off x="928454" y="1810610"/>
            <a:ext cx="10335091" cy="4560185"/>
          </a:xfrm>
          <a:prstGeom prst="rect">
            <a:avLst/>
          </a:prstGeom>
        </p:spPr>
      </p:pic>
    </p:spTree>
    <p:extLst>
      <p:ext uri="{BB962C8B-B14F-4D97-AF65-F5344CB8AC3E}">
        <p14:creationId xmlns:p14="http://schemas.microsoft.com/office/powerpoint/2010/main" val="3510188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6B265F-32E3-49ED-946B-786B4DD44C1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21AB024-4C9E-445F-A78C-1D8C93A232CE}"/>
              </a:ext>
            </a:extLst>
          </p:cNvPr>
          <p:cNvSpPr>
            <a:spLocks noGrp="1"/>
          </p:cNvSpPr>
          <p:nvPr>
            <p:ph idx="1"/>
          </p:nvPr>
        </p:nvSpPr>
        <p:spPr/>
        <p:txBody>
          <a:bodyPr/>
          <a:lstStyle/>
          <a:p>
            <a:pPr marL="0" indent="0">
              <a:buNone/>
            </a:pPr>
            <a:r>
              <a:rPr lang="en-US" altLang="zh-CN" dirty="0"/>
              <a:t>“</a:t>
            </a:r>
            <a:r>
              <a:rPr lang="zh-CN" altLang="zh-CN" dirty="0"/>
              <a:t>百发有戏</a:t>
            </a:r>
            <a:r>
              <a:rPr lang="en-US" altLang="zh-CN" dirty="0"/>
              <a:t>”</a:t>
            </a:r>
            <a:r>
              <a:rPr lang="zh-CN" altLang="zh-CN" dirty="0"/>
              <a:t>推出的第一个电影众</a:t>
            </a:r>
            <a:r>
              <a:rPr lang="zh-CN" altLang="en-US" dirty="0"/>
              <a:t>筹</a:t>
            </a:r>
            <a:r>
              <a:rPr lang="zh-CN" altLang="zh-CN" dirty="0"/>
              <a:t>项目《黄金时代》，在筹资阶段相当成功，上线不到两分钟就有超过三千人付款，最终募集金额超过了</a:t>
            </a:r>
            <a:r>
              <a:rPr lang="en-US" altLang="zh-CN" dirty="0"/>
              <a:t>1800</a:t>
            </a:r>
            <a:r>
              <a:rPr lang="zh-CN" altLang="zh-CN" dirty="0"/>
              <a:t>万元。</a:t>
            </a:r>
            <a:br>
              <a:rPr lang="en-US" altLang="zh-CN" dirty="0"/>
            </a:br>
            <a:endParaRPr lang="zh-CN" altLang="en-US" dirty="0"/>
          </a:p>
        </p:txBody>
      </p:sp>
      <p:pic>
        <p:nvPicPr>
          <p:cNvPr id="4" name="图片 3">
            <a:extLst>
              <a:ext uri="{FF2B5EF4-FFF2-40B4-BE49-F238E27FC236}">
                <a16:creationId xmlns:a16="http://schemas.microsoft.com/office/drawing/2014/main" id="{B9F481A1-76A7-4E0B-91F9-E9697B885465}"/>
              </a:ext>
            </a:extLst>
          </p:cNvPr>
          <p:cNvPicPr>
            <a:picLocks noChangeAspect="1"/>
          </p:cNvPicPr>
          <p:nvPr/>
        </p:nvPicPr>
        <p:blipFill>
          <a:blip r:embed="rId2"/>
          <a:stretch>
            <a:fillRect/>
          </a:stretch>
        </p:blipFill>
        <p:spPr>
          <a:xfrm>
            <a:off x="3632151" y="2805290"/>
            <a:ext cx="8261295" cy="4052710"/>
          </a:xfrm>
          <a:prstGeom prst="rect">
            <a:avLst/>
          </a:prstGeom>
        </p:spPr>
      </p:pic>
    </p:spTree>
    <p:extLst>
      <p:ext uri="{BB962C8B-B14F-4D97-AF65-F5344CB8AC3E}">
        <p14:creationId xmlns:p14="http://schemas.microsoft.com/office/powerpoint/2010/main" val="495858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067CD7-5749-40F0-9112-495FF6BC0B1F}"/>
              </a:ext>
            </a:extLst>
          </p:cNvPr>
          <p:cNvSpPr>
            <a:spLocks noGrp="1"/>
          </p:cNvSpPr>
          <p:nvPr>
            <p:ph type="title"/>
          </p:nvPr>
        </p:nvSpPr>
        <p:spPr/>
        <p:txBody>
          <a:bodyPr>
            <a:noAutofit/>
          </a:bodyPr>
          <a:lstStyle/>
          <a:p>
            <a:r>
              <a:rPr lang="en-US" altLang="zh-CN" sz="2400" dirty="0">
                <a:latin typeface="华文楷体" panose="02010600040101010101" pitchFamily="2" charset="-122"/>
                <a:ea typeface="华文楷体" panose="02010600040101010101" pitchFamily="2" charset="-122"/>
              </a:rPr>
              <a:t>2017</a:t>
            </a:r>
            <a:r>
              <a:rPr lang="zh-CN" altLang="zh-CN" sz="2400" dirty="0">
                <a:latin typeface="华文楷体" panose="02010600040101010101" pitchFamily="2" charset="-122"/>
                <a:ea typeface="华文楷体" panose="02010600040101010101" pitchFamily="2" charset="-122"/>
              </a:rPr>
              <a:t>年暑期上映的众筹动画电影《大护法》，虽然豆评分高达</a:t>
            </a:r>
            <a:r>
              <a:rPr lang="en-US" altLang="zh-CN" sz="2400" dirty="0">
                <a:latin typeface="华文楷体" panose="02010600040101010101" pitchFamily="2" charset="-122"/>
                <a:ea typeface="华文楷体" panose="02010600040101010101" pitchFamily="2" charset="-122"/>
              </a:rPr>
              <a:t>7.9</a:t>
            </a:r>
            <a:r>
              <a:rPr lang="zh-CN" altLang="zh-CN" sz="2400" dirty="0">
                <a:latin typeface="华文楷体" panose="02010600040101010101" pitchFamily="2" charset="-122"/>
                <a:ea typeface="华文楷体" panose="02010600040101010101" pitchFamily="2" charset="-122"/>
              </a:rPr>
              <a:t>、但是票房仅有</a:t>
            </a:r>
            <a:r>
              <a:rPr lang="en-US" altLang="zh-CN" sz="2400" dirty="0">
                <a:latin typeface="华文楷体" panose="02010600040101010101" pitchFamily="2" charset="-122"/>
                <a:ea typeface="华文楷体" panose="02010600040101010101" pitchFamily="2" charset="-122"/>
              </a:rPr>
              <a:t>8760.29</a:t>
            </a:r>
            <a:r>
              <a:rPr lang="zh-CN" altLang="zh-CN" sz="2400" dirty="0">
                <a:latin typeface="华文楷体" panose="02010600040101010101" pitchFamily="2" charset="-122"/>
                <a:ea typeface="华文楷体" panose="02010600040101010101" pitchFamily="2" charset="-122"/>
              </a:rPr>
              <a:t>万元，显然是一部叫好不叫座的作品，《大护法》曾在国内网站发起众筹，有</a:t>
            </a:r>
            <a:r>
              <a:rPr lang="en-US" altLang="zh-CN" sz="2400" dirty="0">
                <a:latin typeface="华文楷体" panose="02010600040101010101" pitchFamily="2" charset="-122"/>
                <a:ea typeface="华文楷体" panose="02010600040101010101" pitchFamily="2" charset="-122"/>
              </a:rPr>
              <a:t>1134</a:t>
            </a:r>
            <a:r>
              <a:rPr lang="zh-CN" altLang="zh-CN" sz="2400" dirty="0">
                <a:latin typeface="华文楷体" panose="02010600040101010101" pitchFamily="2" charset="-122"/>
                <a:ea typeface="华文楷体" panose="02010600040101010101" pitchFamily="2" charset="-122"/>
              </a:rPr>
              <a:t>人参与，等集到</a:t>
            </a:r>
            <a:r>
              <a:rPr lang="en-US" altLang="zh-CN" sz="2400" dirty="0">
                <a:latin typeface="华文楷体" panose="02010600040101010101" pitchFamily="2" charset="-122"/>
                <a:ea typeface="华文楷体" panose="02010600040101010101" pitchFamily="2" charset="-122"/>
              </a:rPr>
              <a:t>30</a:t>
            </a:r>
            <a:r>
              <a:rPr lang="zh-CN" altLang="zh-CN" sz="2400" dirty="0">
                <a:latin typeface="华文楷体" panose="02010600040101010101" pitchFamily="2" charset="-122"/>
                <a:ea typeface="华文楷体" panose="02010600040101010101" pitchFamily="2" charset="-122"/>
              </a:rPr>
              <a:t>多万人民币</a:t>
            </a:r>
            <a:r>
              <a:rPr lang="en-US" altLang="zh-CN" sz="2400" dirty="0">
                <a:latin typeface="华文楷体" panose="02010600040101010101" pitchFamily="2" charset="-122"/>
                <a:ea typeface="华文楷体" panose="02010600040101010101" pitchFamily="2" charset="-122"/>
              </a:rPr>
              <a:t>;</a:t>
            </a:r>
            <a:r>
              <a:rPr lang="zh-CN" altLang="zh-CN" sz="2400" dirty="0">
                <a:latin typeface="华文楷体" panose="02010600040101010101" pitchFamily="2" charset="-122"/>
                <a:ea typeface="华文楷体" panose="02010600040101010101" pitchFamily="2" charset="-122"/>
              </a:rPr>
              <a:t>还在国际网站</a:t>
            </a:r>
            <a:r>
              <a:rPr lang="en-US" altLang="zh-CN" sz="2400" dirty="0">
                <a:latin typeface="华文楷体" panose="02010600040101010101" pitchFamily="2" charset="-122"/>
                <a:ea typeface="华文楷体" panose="02010600040101010101" pitchFamily="2" charset="-122"/>
              </a:rPr>
              <a:t> Kickstarter</a:t>
            </a:r>
            <a:r>
              <a:rPr lang="zh-CN" altLang="zh-CN" sz="2400" dirty="0">
                <a:latin typeface="华文楷体" panose="02010600040101010101" pitchFamily="2" charset="-122"/>
                <a:ea typeface="华文楷体" panose="02010600040101010101" pitchFamily="2" charset="-122"/>
              </a:rPr>
              <a:t>上进行过众筹尝试，成为第一部在</a:t>
            </a:r>
            <a:r>
              <a:rPr lang="en-US" altLang="zh-CN" sz="2400" dirty="0">
                <a:latin typeface="华文楷体" panose="02010600040101010101" pitchFamily="2" charset="-122"/>
                <a:ea typeface="华文楷体" panose="02010600040101010101" pitchFamily="2" charset="-122"/>
              </a:rPr>
              <a:t> Kickstarter</a:t>
            </a:r>
            <a:r>
              <a:rPr lang="zh-CN" altLang="zh-CN" sz="2400" dirty="0">
                <a:latin typeface="华文楷体" panose="02010600040101010101" pitchFamily="2" charset="-122"/>
                <a:ea typeface="华文楷体" panose="02010600040101010101" pitchFamily="2" charset="-122"/>
              </a:rPr>
              <a:t>上众筹的国产动画电影，最终众</a:t>
            </a:r>
            <a:r>
              <a:rPr lang="zh-CN" altLang="en-US" sz="2400" dirty="0">
                <a:latin typeface="华文楷体" panose="02010600040101010101" pitchFamily="2" charset="-122"/>
                <a:ea typeface="华文楷体" panose="02010600040101010101" pitchFamily="2" charset="-122"/>
              </a:rPr>
              <a:t>筹</a:t>
            </a:r>
            <a:r>
              <a:rPr lang="zh-CN" altLang="zh-CN" sz="2400" dirty="0">
                <a:latin typeface="华文楷体" panose="02010600040101010101" pitchFamily="2" charset="-122"/>
                <a:ea typeface="华文楷体" panose="02010600040101010101" pitchFamily="2" charset="-122"/>
              </a:rPr>
              <a:t>到</a:t>
            </a:r>
            <a:r>
              <a:rPr lang="en-US" altLang="zh-CN" sz="2400" dirty="0">
                <a:latin typeface="华文楷体" panose="02010600040101010101" pitchFamily="2" charset="-122"/>
                <a:ea typeface="华文楷体" panose="02010600040101010101" pitchFamily="2" charset="-122"/>
              </a:rPr>
              <a:t>2</a:t>
            </a:r>
            <a:r>
              <a:rPr lang="zh-CN" altLang="zh-CN" sz="2400" dirty="0">
                <a:latin typeface="华文楷体" panose="02010600040101010101" pitchFamily="2" charset="-122"/>
                <a:ea typeface="华文楷体" panose="02010600040101010101" pitchFamily="2" charset="-122"/>
              </a:rPr>
              <a:t>万美元。</a:t>
            </a:r>
            <a:endParaRPr lang="zh-CN" altLang="en-US" sz="2400" dirty="0">
              <a:latin typeface="华文楷体" panose="02010600040101010101" pitchFamily="2" charset="-122"/>
              <a:ea typeface="华文楷体" panose="02010600040101010101" pitchFamily="2" charset="-122"/>
            </a:endParaRPr>
          </a:p>
        </p:txBody>
      </p:sp>
      <p:pic>
        <p:nvPicPr>
          <p:cNvPr id="5" name="图片 4">
            <a:extLst>
              <a:ext uri="{FF2B5EF4-FFF2-40B4-BE49-F238E27FC236}">
                <a16:creationId xmlns:a16="http://schemas.microsoft.com/office/drawing/2014/main" id="{AC2D416C-C973-4CAB-92B1-40DCF8C0736B}"/>
              </a:ext>
            </a:extLst>
          </p:cNvPr>
          <p:cNvPicPr>
            <a:picLocks noChangeAspect="1"/>
          </p:cNvPicPr>
          <p:nvPr/>
        </p:nvPicPr>
        <p:blipFill>
          <a:blip r:embed="rId2"/>
          <a:stretch>
            <a:fillRect/>
          </a:stretch>
        </p:blipFill>
        <p:spPr>
          <a:xfrm>
            <a:off x="4529380" y="2845255"/>
            <a:ext cx="7398279" cy="3647620"/>
          </a:xfrm>
          <a:prstGeom prst="rect">
            <a:avLst/>
          </a:prstGeom>
        </p:spPr>
      </p:pic>
      <p:pic>
        <p:nvPicPr>
          <p:cNvPr id="6" name="图片 5">
            <a:extLst>
              <a:ext uri="{FF2B5EF4-FFF2-40B4-BE49-F238E27FC236}">
                <a16:creationId xmlns:a16="http://schemas.microsoft.com/office/drawing/2014/main" id="{6CC679C7-3A47-4AA9-B11C-0C15599D1DEC}"/>
              </a:ext>
            </a:extLst>
          </p:cNvPr>
          <p:cNvPicPr>
            <a:picLocks noChangeAspect="1"/>
          </p:cNvPicPr>
          <p:nvPr/>
        </p:nvPicPr>
        <p:blipFill>
          <a:blip r:embed="rId3"/>
          <a:stretch>
            <a:fillRect/>
          </a:stretch>
        </p:blipFill>
        <p:spPr>
          <a:xfrm>
            <a:off x="583367" y="2569066"/>
            <a:ext cx="3676190" cy="3923809"/>
          </a:xfrm>
          <a:prstGeom prst="rect">
            <a:avLst/>
          </a:prstGeom>
        </p:spPr>
      </p:pic>
    </p:spTree>
    <p:extLst>
      <p:ext uri="{BB962C8B-B14F-4D97-AF65-F5344CB8AC3E}">
        <p14:creationId xmlns:p14="http://schemas.microsoft.com/office/powerpoint/2010/main" val="1351338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851309E4-C1DD-4F33-AB4A-1A4C8B2B6F46}"/>
              </a:ext>
            </a:extLst>
          </p:cNvPr>
          <p:cNvSpPr>
            <a:spLocks noGrp="1"/>
          </p:cNvSpPr>
          <p:nvPr>
            <p:ph type="title"/>
          </p:nvPr>
        </p:nvSpPr>
        <p:spPr>
          <a:xfrm>
            <a:off x="686834" y="1153572"/>
            <a:ext cx="3200400" cy="4461163"/>
          </a:xfrm>
        </p:spPr>
        <p:txBody>
          <a:bodyPr>
            <a:normAutofit/>
          </a:bodyPr>
          <a:lstStyle/>
          <a:p>
            <a:r>
              <a:rPr lang="zh-CN" altLang="en-US" b="1" dirty="0">
                <a:solidFill>
                  <a:srgbClr val="FFFFFF"/>
                </a:solidFill>
              </a:rPr>
              <a:t>三</a:t>
            </a:r>
            <a:r>
              <a:rPr lang="zh-CN" altLang="zh-CN" b="1" dirty="0">
                <a:solidFill>
                  <a:srgbClr val="FFFFFF"/>
                </a:solidFill>
              </a:rPr>
              <a:t>、影视众筹融资模式的优势</a:t>
            </a:r>
            <a:endParaRPr lang="zh-CN" altLang="en-US"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7BFA77A1-53FC-49D9-BBC4-AB8CFFF1F30A}"/>
              </a:ext>
            </a:extLst>
          </p:cNvPr>
          <p:cNvSpPr>
            <a:spLocks noGrp="1"/>
          </p:cNvSpPr>
          <p:nvPr>
            <p:ph idx="1"/>
          </p:nvPr>
        </p:nvSpPr>
        <p:spPr>
          <a:xfrm>
            <a:off x="4447308" y="591344"/>
            <a:ext cx="6906491" cy="5585619"/>
          </a:xfrm>
        </p:spPr>
        <p:txBody>
          <a:bodyPr anchor="ctr">
            <a:normAutofit/>
          </a:bodyPr>
          <a:lstStyle/>
          <a:p>
            <a:pPr marL="0" indent="0">
              <a:buNone/>
            </a:pPr>
            <a:r>
              <a:rPr lang="zh-CN" altLang="zh-CN" dirty="0"/>
              <a:t>相较于传统电影融资模式，众筹在开拓新的资金来源，降低投磁资成本，获取更多市场资源等方面都具有优势</a:t>
            </a:r>
          </a:p>
          <a:p>
            <a:pPr marL="0" indent="0">
              <a:buNone/>
            </a:pPr>
            <a:r>
              <a:rPr lang="zh-CN" altLang="zh-CN" dirty="0"/>
              <a:t>（一）开拓新的资全来源</a:t>
            </a:r>
            <a:endParaRPr lang="en-US" altLang="zh-CN" dirty="0"/>
          </a:p>
          <a:p>
            <a:pPr marL="0" indent="0">
              <a:buNone/>
            </a:pPr>
            <a:endParaRPr lang="en-US" altLang="zh-CN" dirty="0"/>
          </a:p>
          <a:p>
            <a:pPr marL="0" indent="0">
              <a:buNone/>
            </a:pPr>
            <a:r>
              <a:rPr lang="zh-CN" altLang="zh-CN" dirty="0"/>
              <a:t>（二）降低投融资成本</a:t>
            </a:r>
            <a:endParaRPr lang="en-US" altLang="zh-CN" dirty="0"/>
          </a:p>
          <a:p>
            <a:pPr marL="0" indent="0">
              <a:buNone/>
            </a:pPr>
            <a:endParaRPr lang="zh-CN" altLang="zh-CN" dirty="0"/>
          </a:p>
          <a:p>
            <a:pPr marL="0" indent="0">
              <a:buNone/>
            </a:pPr>
            <a:r>
              <a:rPr lang="zh-CN" altLang="zh-CN" dirty="0"/>
              <a:t>（三）便于获取更多市场资源</a:t>
            </a:r>
          </a:p>
          <a:p>
            <a:pPr marL="0" indent="0">
              <a:buNone/>
            </a:pPr>
            <a:br>
              <a:rPr lang="en-US" altLang="zh-CN" dirty="0"/>
            </a:br>
            <a:endParaRPr lang="zh-CN" altLang="en-US" dirty="0"/>
          </a:p>
        </p:txBody>
      </p:sp>
    </p:spTree>
    <p:extLst>
      <p:ext uri="{BB962C8B-B14F-4D97-AF65-F5344CB8AC3E}">
        <p14:creationId xmlns:p14="http://schemas.microsoft.com/office/powerpoint/2010/main" val="2757809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AC2829B0-A861-4A65-A0B4-F56CEBF6768D}"/>
              </a:ext>
            </a:extLst>
          </p:cNvPr>
          <p:cNvSpPr>
            <a:spLocks noGrp="1"/>
          </p:cNvSpPr>
          <p:nvPr>
            <p:ph type="title"/>
          </p:nvPr>
        </p:nvSpPr>
        <p:spPr>
          <a:xfrm>
            <a:off x="838200" y="365125"/>
            <a:ext cx="10515600" cy="1325563"/>
          </a:xfrm>
        </p:spPr>
        <p:txBody>
          <a:bodyPr>
            <a:normAutofit/>
          </a:bodyPr>
          <a:lstStyle/>
          <a:p>
            <a:r>
              <a:rPr lang="zh-CN" altLang="en-US" b="1" dirty="0"/>
              <a:t>四</a:t>
            </a:r>
            <a:r>
              <a:rPr lang="zh-CN" altLang="zh-CN" b="1" dirty="0"/>
              <a:t>、影视众筹的风险</a:t>
            </a: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25F93458-00E1-4BEE-A0F8-15506ABCA141}"/>
              </a:ext>
            </a:extLst>
          </p:cNvPr>
          <p:cNvSpPr>
            <a:spLocks noGrp="1"/>
          </p:cNvSpPr>
          <p:nvPr>
            <p:ph idx="1"/>
          </p:nvPr>
        </p:nvSpPr>
        <p:spPr>
          <a:xfrm>
            <a:off x="838200" y="1825625"/>
            <a:ext cx="10515600" cy="4351338"/>
          </a:xfrm>
        </p:spPr>
        <p:txBody>
          <a:bodyPr>
            <a:normAutofit/>
          </a:bodyPr>
          <a:lstStyle/>
          <a:p>
            <a:pPr marL="0" indent="0">
              <a:buNone/>
            </a:pPr>
            <a:r>
              <a:rPr lang="zh-CN" altLang="zh-CN" sz="2200" dirty="0"/>
              <a:t>（一）政策风险不可控</a:t>
            </a:r>
            <a:br>
              <a:rPr lang="en-US" altLang="zh-CN" sz="2200" dirty="0"/>
            </a:br>
            <a:r>
              <a:rPr lang="en-US" altLang="zh-CN" sz="2200" dirty="0"/>
              <a:t>    </a:t>
            </a:r>
            <a:r>
              <a:rPr lang="zh-CN" altLang="zh-CN" sz="2200" dirty="0"/>
              <a:t>目前，国内监管层还没有具体出台关于众筹的监管政策，只是在其他文件中提及了股权型众筹的部分规定，影视</a:t>
            </a:r>
            <a:r>
              <a:rPr lang="zh-CN" altLang="en-US" sz="2200" dirty="0"/>
              <a:t>众筹</a:t>
            </a:r>
            <a:r>
              <a:rPr lang="zh-CN" altLang="zh-CN" sz="2200" dirty="0"/>
              <a:t>项目若是采用股权型众筹的方式开展，则需要符合非公开发行以及累计投资人数不得超过</a:t>
            </a:r>
            <a:r>
              <a:rPr lang="en-US" altLang="zh-CN" sz="2200" dirty="0"/>
              <a:t>200</a:t>
            </a:r>
            <a:r>
              <a:rPr lang="zh-CN" altLang="zh-CN" sz="2200" dirty="0"/>
              <a:t>人等要求。而以收益权为回报方式的项目还需注意不要触及非法集资等法律红线。</a:t>
            </a:r>
            <a:endParaRPr lang="en-US" altLang="zh-CN" sz="2200" dirty="0"/>
          </a:p>
          <a:p>
            <a:pPr marL="0" indent="0">
              <a:buNone/>
            </a:pPr>
            <a:endParaRPr lang="en-US" altLang="zh-CN" sz="2200" dirty="0"/>
          </a:p>
          <a:p>
            <a:pPr marL="0" indent="0">
              <a:buNone/>
            </a:pPr>
            <a:r>
              <a:rPr lang="zh-CN" altLang="zh-CN" sz="2200" dirty="0"/>
              <a:t>除了众筹模式存在的政策风险外，还有来自影视行业本身的政策高压。在我国，政策对影视文化等意识形态领域把控尤其严格，国家新闻出版广电总局对各类电影、电视剧等影视作品实行的是严格的事前审查制度。就已有的审查结果来看，一部影片在上映之前被临时叫停的案例比比皆是，影片被删减、禁播、换挡延期等情况也都非常普遍。如果影片内容有违意识形态监管精神，就很有可能被政策不留情面地干预，投资将打水漂。</a:t>
            </a:r>
            <a:br>
              <a:rPr lang="en-US" altLang="zh-CN" sz="2200" dirty="0"/>
            </a:br>
            <a:endParaRPr lang="zh-CN" altLang="en-US" sz="2200" dirty="0"/>
          </a:p>
        </p:txBody>
      </p:sp>
    </p:spTree>
    <p:extLst>
      <p:ext uri="{BB962C8B-B14F-4D97-AF65-F5344CB8AC3E}">
        <p14:creationId xmlns:p14="http://schemas.microsoft.com/office/powerpoint/2010/main" val="215157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4CF32899-B0C5-4F4C-8F91-59FD6DF80C5A}"/>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E3AF011E-C474-4C84-A5D3-2AC2DD390BA6}"/>
              </a:ext>
            </a:extLst>
          </p:cNvPr>
          <p:cNvSpPr>
            <a:spLocks noGrp="1"/>
          </p:cNvSpPr>
          <p:nvPr>
            <p:ph idx="1"/>
          </p:nvPr>
        </p:nvSpPr>
        <p:spPr>
          <a:xfrm>
            <a:off x="838200" y="1825625"/>
            <a:ext cx="10515600" cy="4351338"/>
          </a:xfrm>
        </p:spPr>
        <p:txBody>
          <a:bodyPr>
            <a:normAutofit/>
          </a:bodyPr>
          <a:lstStyle/>
          <a:p>
            <a:pPr marL="0" indent="0">
              <a:buNone/>
            </a:pPr>
            <a:r>
              <a:rPr lang="zh-CN" altLang="zh-CN" dirty="0"/>
              <a:t>（二）项目回报周期长</a:t>
            </a:r>
            <a:endParaRPr lang="en-US" altLang="zh-CN" dirty="0"/>
          </a:p>
          <a:p>
            <a:pPr marL="0" indent="0">
              <a:buNone/>
            </a:pPr>
            <a:endParaRPr lang="en-US" altLang="zh-CN" dirty="0"/>
          </a:p>
          <a:p>
            <a:pPr marL="0" indent="0">
              <a:buNone/>
            </a:pPr>
            <a:r>
              <a:rPr lang="en-US" altLang="zh-CN" dirty="0"/>
              <a:t>    </a:t>
            </a:r>
            <a:r>
              <a:rPr lang="zh-CN" altLang="zh-CN" dirty="0"/>
              <a:t>电影等影视制作，多数周期较长，从挑选剧本、确定演员、组建剧组、影片拍摄、后期制作、广电审批到最终定档上线，是一个相当漫长且复杂的过程，投资者获取回报似乎遥遥无期。不仅如此，影视项目还可能因为一些偶然因素面延长项目周期，如发行果道或后期渠道临时更改、广电审核不通过、排片冲突等等，都可能导致影片跳票，定档时间一拖再拖，回报交付时间超出投资者预期。</a:t>
            </a:r>
            <a:endParaRPr lang="zh-CN" altLang="en-US" dirty="0"/>
          </a:p>
        </p:txBody>
      </p:sp>
    </p:spTree>
    <p:extLst>
      <p:ext uri="{BB962C8B-B14F-4D97-AF65-F5344CB8AC3E}">
        <p14:creationId xmlns:p14="http://schemas.microsoft.com/office/powerpoint/2010/main" val="5586468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8AFAC5B4-ABD3-435B-82F1-322BD884194E}"/>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F81E5D63-C24D-4DEF-9A56-AA8D9D9EA7A4}"/>
              </a:ext>
            </a:extLst>
          </p:cNvPr>
          <p:cNvSpPr>
            <a:spLocks noGrp="1"/>
          </p:cNvSpPr>
          <p:nvPr>
            <p:ph idx="1"/>
          </p:nvPr>
        </p:nvSpPr>
        <p:spPr>
          <a:xfrm>
            <a:off x="838200" y="1825625"/>
            <a:ext cx="10515600" cy="4351338"/>
          </a:xfrm>
        </p:spPr>
        <p:txBody>
          <a:bodyPr>
            <a:normAutofit/>
          </a:bodyPr>
          <a:lstStyle/>
          <a:p>
            <a:pPr marL="0" indent="0">
              <a:buNone/>
            </a:pPr>
            <a:br>
              <a:rPr lang="en-US" altLang="zh-CN" dirty="0"/>
            </a:br>
            <a:r>
              <a:rPr lang="en-US" altLang="zh-CN" dirty="0"/>
              <a:t> </a:t>
            </a:r>
            <a:r>
              <a:rPr lang="zh-CN" altLang="zh-CN" dirty="0"/>
              <a:t>（三）收益远低于预期</a:t>
            </a:r>
            <a:endParaRPr lang="en-US" altLang="zh-CN" dirty="0"/>
          </a:p>
          <a:p>
            <a:pPr marL="0" indent="0">
              <a:buNone/>
            </a:pPr>
            <a:r>
              <a:rPr lang="en-US" altLang="zh-CN" dirty="0"/>
              <a:t> </a:t>
            </a:r>
            <a:r>
              <a:rPr lang="zh-CN" altLang="zh-CN" dirty="0"/>
              <a:t>影视投资自身就具有极高的风险，每年都有许多影视作品拍摄，但最后能够盈利的只是少数，绝大部分的票房市场被少数高票房影片所瓜分，以收益权作为回报方式的影视</a:t>
            </a:r>
            <a:r>
              <a:rPr lang="zh-CN" altLang="en-US" dirty="0"/>
              <a:t>众筹</a:t>
            </a:r>
            <a:r>
              <a:rPr lang="zh-CN" altLang="zh-CN" dirty="0"/>
              <a:t>项目的收益与影片最终收益直接挂钩，市场偏好、同期竞品、上映档期和排片时间等诸多不确定因素都影响着项目的最终收益，如果影片收益不理想，投资者当然也拿不到可观的收益。</a:t>
            </a:r>
            <a:endParaRPr lang="en-US" altLang="zh-CN" dirty="0"/>
          </a:p>
          <a:p>
            <a:pPr marL="0" indent="0">
              <a:buNone/>
            </a:pPr>
            <a:endParaRPr lang="zh-CN" altLang="en-US" dirty="0"/>
          </a:p>
        </p:txBody>
      </p:sp>
    </p:spTree>
    <p:extLst>
      <p:ext uri="{BB962C8B-B14F-4D97-AF65-F5344CB8AC3E}">
        <p14:creationId xmlns:p14="http://schemas.microsoft.com/office/powerpoint/2010/main" val="3253088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31B5E28D-CAEE-46C5-9C09-9B218DFBDC6E}"/>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054C5723-0CD1-40F5-92C2-545374E92E4B}"/>
              </a:ext>
            </a:extLst>
          </p:cNvPr>
          <p:cNvSpPr>
            <a:spLocks noGrp="1"/>
          </p:cNvSpPr>
          <p:nvPr>
            <p:ph idx="1"/>
          </p:nvPr>
        </p:nvSpPr>
        <p:spPr>
          <a:xfrm>
            <a:off x="838200" y="1825625"/>
            <a:ext cx="10515600" cy="4351338"/>
          </a:xfrm>
        </p:spPr>
        <p:txBody>
          <a:bodyPr>
            <a:normAutofit/>
          </a:bodyPr>
          <a:lstStyle/>
          <a:p>
            <a:pPr marL="0" indent="0">
              <a:buNone/>
            </a:pPr>
            <a:r>
              <a:rPr lang="zh-CN" altLang="zh-CN" dirty="0"/>
              <a:t>（四）行业潜规则规难辨別</a:t>
            </a:r>
            <a:br>
              <a:rPr lang="en-US" altLang="zh-CN" dirty="0"/>
            </a:br>
            <a:r>
              <a:rPr lang="en-US" altLang="zh-CN" dirty="0"/>
              <a:t>    </a:t>
            </a:r>
            <a:r>
              <a:rPr lang="zh-CN" altLang="zh-CN" dirty="0"/>
              <a:t>在影视项目中，影片制作、宣传能力、宣发策略、果道、分账方式等各个环节的运作情况都将直接影响最终的投资风险和收益，牵涉的利益主体极多，包括影视公司、演员明星、院线、宣发道等等，对于参与者专业性要求也就非常高。与其他行业不同，影视行业很多成本与收益都是以利益相互输送为潜规则，例如明星片開、广告植人、吃补贴等等，同时，投拍电影还成为一些黑钱洗白的重要手段。</a:t>
            </a:r>
            <a:endParaRPr lang="zh-CN" altLang="en-US" dirty="0"/>
          </a:p>
        </p:txBody>
      </p:sp>
    </p:spTree>
    <p:extLst>
      <p:ext uri="{BB962C8B-B14F-4D97-AF65-F5344CB8AC3E}">
        <p14:creationId xmlns:p14="http://schemas.microsoft.com/office/powerpoint/2010/main" val="4176698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50C907-B1A0-4BED-98FD-615E34C25206}"/>
              </a:ext>
            </a:extLst>
          </p:cNvPr>
          <p:cNvSpPr>
            <a:spLocks noGrp="1"/>
          </p:cNvSpPr>
          <p:nvPr>
            <p:ph type="title"/>
          </p:nvPr>
        </p:nvSpPr>
        <p:spPr/>
        <p:txBody>
          <a:bodyPr/>
          <a:lstStyle/>
          <a:p>
            <a:r>
              <a:rPr lang="zh-CN" altLang="zh-CN" dirty="0">
                <a:latin typeface="华文楷体" panose="02010600040101010101" pitchFamily="2" charset="-122"/>
                <a:ea typeface="华文楷体" panose="02010600040101010101" pitchFamily="2" charset="-122"/>
              </a:rPr>
              <a:t>电影票房</a:t>
            </a:r>
            <a:r>
              <a:rPr lang="zh-CN" altLang="en-US" dirty="0">
                <a:latin typeface="华文楷体" panose="02010600040101010101" pitchFamily="2" charset="-122"/>
                <a:ea typeface="华文楷体" panose="02010600040101010101" pitchFamily="2" charset="-122"/>
              </a:rPr>
              <a:t>迅速增长</a:t>
            </a:r>
            <a:endParaRPr lang="zh-CN" altLang="en-US" dirty="0"/>
          </a:p>
        </p:txBody>
      </p:sp>
      <p:sp>
        <p:nvSpPr>
          <p:cNvPr id="3" name="内容占位符 2">
            <a:extLst>
              <a:ext uri="{FF2B5EF4-FFF2-40B4-BE49-F238E27FC236}">
                <a16:creationId xmlns:a16="http://schemas.microsoft.com/office/drawing/2014/main" id="{135B5C74-4118-4F44-8E3C-C029A989E266}"/>
              </a:ext>
            </a:extLst>
          </p:cNvPr>
          <p:cNvSpPr>
            <a:spLocks noGrp="1"/>
          </p:cNvSpPr>
          <p:nvPr>
            <p:ph idx="1"/>
          </p:nvPr>
        </p:nvSpPr>
        <p:spPr/>
        <p:txBody>
          <a:bodyPr/>
          <a:lstStyle/>
          <a:p>
            <a:pPr marL="0" indent="0">
              <a:buNone/>
            </a:pPr>
            <a:r>
              <a:rPr lang="zh-CN" altLang="zh-CN" dirty="0"/>
              <a:t> </a:t>
            </a:r>
            <a:r>
              <a:rPr lang="en-US" altLang="zh-CN" dirty="0"/>
              <a:t>    </a:t>
            </a:r>
            <a:r>
              <a:rPr lang="en-US" altLang="zh-CN" dirty="0">
                <a:latin typeface="华文楷体" panose="02010600040101010101" pitchFamily="2" charset="-122"/>
                <a:ea typeface="华文楷体" panose="02010600040101010101" pitchFamily="2" charset="-122"/>
              </a:rPr>
              <a:t>2017</a:t>
            </a:r>
            <a:r>
              <a:rPr lang="zh-CN" altLang="zh-CN"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12</a:t>
            </a:r>
            <a:r>
              <a:rPr lang="zh-CN" altLang="zh-CN" dirty="0">
                <a:latin typeface="华文楷体" panose="02010600040101010101" pitchFamily="2" charset="-122"/>
                <a:ea typeface="华文楷体" panose="02010600040101010101" pitchFamily="2" charset="-122"/>
              </a:rPr>
              <a:t>月</a:t>
            </a:r>
            <a:r>
              <a:rPr lang="en-US" altLang="zh-CN" dirty="0">
                <a:latin typeface="华文楷体" panose="02010600040101010101" pitchFamily="2" charset="-122"/>
                <a:ea typeface="华文楷体" panose="02010600040101010101" pitchFamily="2" charset="-122"/>
              </a:rPr>
              <a:t>31</a:t>
            </a:r>
            <a:r>
              <a:rPr lang="zh-CN" altLang="zh-CN" dirty="0">
                <a:latin typeface="华文楷体" panose="02010600040101010101" pitchFamily="2" charset="-122"/>
                <a:ea typeface="华文楷体" panose="02010600040101010101" pitchFamily="2" charset="-122"/>
              </a:rPr>
              <a:t>日，单日电影票房突破</a:t>
            </a:r>
            <a:r>
              <a:rPr lang="en-US" altLang="zh-CN" dirty="0">
                <a:latin typeface="华文楷体" panose="02010600040101010101" pitchFamily="2" charset="-122"/>
                <a:ea typeface="华文楷体" panose="02010600040101010101" pitchFamily="2" charset="-122"/>
              </a:rPr>
              <a:t>5</a:t>
            </a:r>
            <a:r>
              <a:rPr lang="zh-CN" altLang="zh-CN" dirty="0">
                <a:latin typeface="华文楷体" panose="02010600040101010101" pitchFamily="2" charset="-122"/>
                <a:ea typeface="华文楷体" panose="02010600040101010101" pitchFamily="2" charset="-122"/>
              </a:rPr>
              <a:t>亿元，年度电影总票房最终达到了</a:t>
            </a:r>
            <a:r>
              <a:rPr lang="en-US" altLang="zh-CN" dirty="0">
                <a:latin typeface="华文楷体" panose="02010600040101010101" pitchFamily="2" charset="-122"/>
                <a:ea typeface="华文楷体" panose="02010600040101010101" pitchFamily="2" charset="-122"/>
              </a:rPr>
              <a:t>59.11</a:t>
            </a:r>
            <a:r>
              <a:rPr lang="zh-CN" altLang="zh-CN" dirty="0">
                <a:latin typeface="华文楷体" panose="02010600040101010101" pitchFamily="2" charset="-122"/>
                <a:ea typeface="华文楷体" panose="02010600040101010101" pitchFamily="2" charset="-122"/>
              </a:rPr>
              <a:t>亿元，相较</a:t>
            </a:r>
            <a:r>
              <a:rPr lang="en-US" altLang="zh-CN" dirty="0">
                <a:latin typeface="华文楷体" panose="02010600040101010101" pitchFamily="2" charset="-122"/>
                <a:ea typeface="华文楷体" panose="02010600040101010101" pitchFamily="2" charset="-122"/>
              </a:rPr>
              <a:t>2016</a:t>
            </a:r>
            <a:r>
              <a:rPr lang="zh-CN" altLang="zh-CN" dirty="0">
                <a:latin typeface="华文楷体" panose="02010600040101010101" pitchFamily="2" charset="-122"/>
                <a:ea typeface="华文楷体" panose="02010600040101010101" pitchFamily="2" charset="-122"/>
              </a:rPr>
              <a:t>年票房增长了</a:t>
            </a:r>
            <a:r>
              <a:rPr lang="en-US" altLang="zh-CN" dirty="0">
                <a:latin typeface="华文楷体" panose="02010600040101010101" pitchFamily="2" charset="-122"/>
                <a:ea typeface="华文楷体" panose="02010600040101010101" pitchFamily="2" charset="-122"/>
              </a:rPr>
              <a:t>67</a:t>
            </a:r>
            <a:r>
              <a:rPr lang="zh-CN" altLang="zh-CN" dirty="0">
                <a:latin typeface="华文楷体" panose="02010600040101010101" pitchFamily="2" charset="-122"/>
                <a:ea typeface="华文楷体" panose="02010600040101010101" pitchFamily="2" charset="-122"/>
              </a:rPr>
              <a:t>亿元，同比增幅达</a:t>
            </a:r>
            <a:r>
              <a:rPr lang="en-US" altLang="zh-CN" dirty="0">
                <a:latin typeface="华文楷体" panose="02010600040101010101" pitchFamily="2" charset="-122"/>
                <a:ea typeface="华文楷体" panose="02010600040101010101" pitchFamily="2" charset="-122"/>
              </a:rPr>
              <a:t>13.45</a:t>
            </a:r>
            <a:r>
              <a:rPr lang="zh-CN" altLang="zh-CN" dirty="0">
                <a:latin typeface="华文楷体" panose="02010600040101010101" pitchFamily="2" charset="-122"/>
                <a:ea typeface="华文楷体" panose="02010600040101010101" pitchFamily="2" charset="-122"/>
              </a:rPr>
              <a:t>％。国产电影票房</a:t>
            </a:r>
            <a:r>
              <a:rPr lang="en-US" altLang="zh-CN" dirty="0">
                <a:latin typeface="华文楷体" panose="02010600040101010101" pitchFamily="2" charset="-122"/>
                <a:ea typeface="华文楷体" panose="02010600040101010101" pitchFamily="2" charset="-122"/>
              </a:rPr>
              <a:t>301.04</a:t>
            </a:r>
            <a:r>
              <a:rPr lang="zh-CN" altLang="zh-CN" dirty="0">
                <a:latin typeface="华文楷体" panose="02010600040101010101" pitchFamily="2" charset="-122"/>
                <a:ea typeface="华文楷体" panose="02010600040101010101" pitchFamily="2" charset="-122"/>
              </a:rPr>
              <a:t>亿元，占票房总额的</a:t>
            </a:r>
            <a:r>
              <a:rPr lang="en-US" altLang="zh-CN" dirty="0">
                <a:latin typeface="华文楷体" panose="02010600040101010101" pitchFamily="2" charset="-122"/>
                <a:ea typeface="华文楷体" panose="02010600040101010101" pitchFamily="2" charset="-122"/>
              </a:rPr>
              <a:t>53.84</a:t>
            </a:r>
            <a:r>
              <a:rPr lang="zh-CN" altLang="zh-CN"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票房过亿的影片有</a:t>
            </a:r>
            <a:r>
              <a:rPr lang="en-US" altLang="zh-CN" dirty="0">
                <a:latin typeface="华文楷体" panose="02010600040101010101" pitchFamily="2" charset="-122"/>
                <a:ea typeface="华文楷体" panose="02010600040101010101" pitchFamily="2" charset="-122"/>
              </a:rPr>
              <a:t>92</a:t>
            </a:r>
            <a:r>
              <a:rPr lang="zh-CN" altLang="zh-CN" dirty="0">
                <a:latin typeface="华文楷体" panose="02010600040101010101" pitchFamily="2" charset="-122"/>
                <a:ea typeface="华文楷体" panose="02010600040101010101" pitchFamily="2" charset="-122"/>
              </a:rPr>
              <a:t>部，其中国产电影</a:t>
            </a:r>
            <a:r>
              <a:rPr lang="en-US" altLang="zh-CN" dirty="0">
                <a:latin typeface="华文楷体" panose="02010600040101010101" pitchFamily="2" charset="-122"/>
                <a:ea typeface="华文楷体" panose="02010600040101010101" pitchFamily="2" charset="-122"/>
              </a:rPr>
              <a:t>51</a:t>
            </a:r>
            <a:r>
              <a:rPr lang="zh-CN" altLang="zh-CN" dirty="0">
                <a:latin typeface="华文楷体" panose="02010600040101010101" pitchFamily="2" charset="-122"/>
                <a:ea typeface="华文楷体" panose="02010600040101010101" pitchFamily="2" charset="-122"/>
              </a:rPr>
              <a:t>部，除《战狼</a:t>
            </a:r>
            <a:r>
              <a:rPr lang="en-US" altLang="zh-CN" dirty="0">
                <a:latin typeface="华文楷体" panose="02010600040101010101" pitchFamily="2" charset="-122"/>
                <a:ea typeface="华文楷体" panose="02010600040101010101" pitchFamily="2" charset="-122"/>
              </a:rPr>
              <a:t>2</a:t>
            </a:r>
            <a:r>
              <a:rPr lang="zh-CN" altLang="zh-CN" dirty="0">
                <a:latin typeface="华文楷体" panose="02010600040101010101" pitchFamily="2" charset="-122"/>
                <a:ea typeface="华文楷体" panose="02010600040101010101" pitchFamily="2" charset="-122"/>
              </a:rPr>
              <a:t>》票房超</a:t>
            </a:r>
            <a:r>
              <a:rPr lang="en-US" altLang="zh-CN" dirty="0">
                <a:latin typeface="华文楷体" panose="02010600040101010101" pitchFamily="2" charset="-122"/>
                <a:ea typeface="华文楷体" panose="02010600040101010101" pitchFamily="2" charset="-122"/>
              </a:rPr>
              <a:t>50</a:t>
            </a:r>
            <a:r>
              <a:rPr lang="zh-CN" altLang="zh-CN" dirty="0">
                <a:latin typeface="华文楷体" panose="02010600040101010101" pitchFamily="2" charset="-122"/>
                <a:ea typeface="华文楷体" panose="02010600040101010101" pitchFamily="2" charset="-122"/>
              </a:rPr>
              <a:t>亿以外，《芳华》、《差羞的铁拳》、《功夫瑜伽》和《乘风破浪》的票房也都过了</a:t>
            </a:r>
            <a:r>
              <a:rPr lang="en-US" altLang="zh-CN" dirty="0">
                <a:latin typeface="华文楷体" panose="02010600040101010101" pitchFamily="2" charset="-122"/>
                <a:ea typeface="华文楷体" panose="02010600040101010101" pitchFamily="2" charset="-122"/>
              </a:rPr>
              <a:t>10</a:t>
            </a:r>
            <a:r>
              <a:rPr lang="zh-CN" altLang="zh-CN" dirty="0">
                <a:latin typeface="华文楷体" panose="02010600040101010101" pitchFamily="2" charset="-122"/>
                <a:ea typeface="华文楷体" panose="02010600040101010101" pitchFamily="2" charset="-122"/>
              </a:rPr>
              <a:t>亿。城市院线观影人次为</a:t>
            </a:r>
            <a:r>
              <a:rPr lang="en-US" altLang="zh-CN" dirty="0">
                <a:latin typeface="华文楷体" panose="02010600040101010101" pitchFamily="2" charset="-122"/>
                <a:ea typeface="华文楷体" panose="02010600040101010101" pitchFamily="2" charset="-122"/>
              </a:rPr>
              <a:t>16.2</a:t>
            </a:r>
            <a:r>
              <a:rPr lang="zh-CN" altLang="zh-CN" dirty="0">
                <a:latin typeface="华文楷体" panose="02010600040101010101" pitchFamily="2" charset="-122"/>
                <a:ea typeface="华文楷体" panose="02010600040101010101" pitchFamily="2" charset="-122"/>
              </a:rPr>
              <a:t>亿，比上年</a:t>
            </a:r>
            <a:r>
              <a:rPr lang="en-US" altLang="zh-CN" dirty="0">
                <a:latin typeface="华文楷体" panose="02010600040101010101" pitchFamily="2" charset="-122"/>
                <a:ea typeface="华文楷体" panose="02010600040101010101" pitchFamily="2" charset="-122"/>
              </a:rPr>
              <a:t>13.7</a:t>
            </a:r>
            <a:r>
              <a:rPr lang="zh-CN" altLang="zh-CN" dirty="0">
                <a:latin typeface="华文楷体" panose="02010600040101010101" pitchFamily="2" charset="-122"/>
                <a:ea typeface="华文楷体" panose="02010600040101010101" pitchFamily="2" charset="-122"/>
              </a:rPr>
              <a:t>亿增长超过</a:t>
            </a:r>
            <a:r>
              <a:rPr lang="en-US" altLang="zh-CN" dirty="0">
                <a:latin typeface="华文楷体" panose="02010600040101010101" pitchFamily="2" charset="-122"/>
                <a:ea typeface="华文楷体" panose="02010600040101010101" pitchFamily="2" charset="-122"/>
              </a:rPr>
              <a:t>18</a:t>
            </a:r>
            <a:r>
              <a:rPr lang="zh-CN" altLang="zh-CN" dirty="0">
                <a:latin typeface="华文楷体" panose="02010600040101010101" pitchFamily="2" charset="-122"/>
                <a:ea typeface="华文楷体" panose="02010600040101010101" pitchFamily="2" charset="-122"/>
              </a:rPr>
              <a:t>％。经过</a:t>
            </a:r>
            <a:r>
              <a:rPr lang="en-US" altLang="zh-CN" dirty="0">
                <a:latin typeface="华文楷体" panose="02010600040101010101" pitchFamily="2" charset="-122"/>
                <a:ea typeface="华文楷体" panose="02010600040101010101" pitchFamily="2" charset="-122"/>
              </a:rPr>
              <a:t>2016</a:t>
            </a:r>
            <a:r>
              <a:rPr lang="zh-CN" altLang="zh-CN" dirty="0">
                <a:latin typeface="华文楷体" panose="02010600040101010101" pitchFamily="2" charset="-122"/>
                <a:ea typeface="华文楷体" panose="02010600040101010101" pitchFamily="2" charset="-122"/>
              </a:rPr>
              <a:t>年的低谷后，人们再一次看到了中国电影市场的希望，对</a:t>
            </a:r>
            <a:r>
              <a:rPr lang="en-US" altLang="zh-CN" dirty="0">
                <a:latin typeface="华文楷体" panose="02010600040101010101" pitchFamily="2" charset="-122"/>
                <a:ea typeface="华文楷体" panose="02010600040101010101" pitchFamily="2" charset="-122"/>
              </a:rPr>
              <a:t>2018</a:t>
            </a:r>
            <a:r>
              <a:rPr lang="zh-CN" altLang="zh-CN" dirty="0">
                <a:latin typeface="华文楷体" panose="02010600040101010101" pitchFamily="2" charset="-122"/>
                <a:ea typeface="华文楷体" panose="02010600040101010101" pitchFamily="2" charset="-122"/>
              </a:rPr>
              <a:t>年再一次创造票房历史充满期待。</a:t>
            </a:r>
            <a:br>
              <a:rPr lang="en-US" altLang="zh-CN" dirty="0">
                <a:latin typeface="华文楷体" panose="02010600040101010101" pitchFamily="2" charset="-122"/>
                <a:ea typeface="华文楷体" panose="02010600040101010101" pitchFamily="2" charset="-122"/>
              </a:rPr>
            </a:b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00592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0032135E-1FE9-416F-904F-1034E3512578}"/>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19EEB5F9-D0E5-4DBE-9CCA-57C429346EF1}"/>
              </a:ext>
            </a:extLst>
          </p:cNvPr>
          <p:cNvSpPr>
            <a:spLocks noGrp="1"/>
          </p:cNvSpPr>
          <p:nvPr>
            <p:ph idx="1"/>
          </p:nvPr>
        </p:nvSpPr>
        <p:spPr>
          <a:xfrm>
            <a:off x="838200" y="1825625"/>
            <a:ext cx="10515600" cy="4351338"/>
          </a:xfrm>
        </p:spPr>
        <p:txBody>
          <a:bodyPr>
            <a:normAutofit/>
          </a:bodyPr>
          <a:lstStyle/>
          <a:p>
            <a:pPr marL="0" indent="0">
              <a:buNone/>
            </a:pPr>
            <a:r>
              <a:rPr lang="zh-CN" altLang="zh-CN" dirty="0"/>
              <a:t>（五）运作机制不完善</a:t>
            </a:r>
            <a:br>
              <a:rPr lang="en-US" altLang="zh-CN" dirty="0"/>
            </a:br>
            <a:r>
              <a:rPr lang="en-US" altLang="zh-CN" dirty="0"/>
              <a:t>    </a:t>
            </a:r>
            <a:r>
              <a:rPr lang="zh-CN" altLang="zh-CN" dirty="0"/>
              <a:t>影视众筹发展的时间较短，相关运作机制尚未完善，存在一定技术风险、信用风险和管理风险。多数平台从项目上线前的审核到投后管理都并不成熟，存在平台尽调审核缺失和投后管理不完善的操作风险和平台与项目方诈骗的道德风险。尤其是投后管理，目前众筹平台的投后管理均不完善，甚至是缺失。</a:t>
            </a:r>
            <a:endParaRPr lang="zh-CN" altLang="en-US" dirty="0"/>
          </a:p>
        </p:txBody>
      </p:sp>
    </p:spTree>
    <p:extLst>
      <p:ext uri="{BB962C8B-B14F-4D97-AF65-F5344CB8AC3E}">
        <p14:creationId xmlns:p14="http://schemas.microsoft.com/office/powerpoint/2010/main" val="712604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F2156E2B-2036-45BB-B871-2CBA658E4020}"/>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B1510AD3-EEF0-42B4-B24D-597456997D60}"/>
              </a:ext>
            </a:extLst>
          </p:cNvPr>
          <p:cNvSpPr>
            <a:spLocks noGrp="1"/>
          </p:cNvSpPr>
          <p:nvPr>
            <p:ph idx="1"/>
          </p:nvPr>
        </p:nvSpPr>
        <p:spPr>
          <a:xfrm>
            <a:off x="838200" y="1825625"/>
            <a:ext cx="10515600" cy="4351338"/>
          </a:xfrm>
        </p:spPr>
        <p:txBody>
          <a:bodyPr>
            <a:normAutofit/>
          </a:bodyPr>
          <a:lstStyle/>
          <a:p>
            <a:pPr marL="0" indent="0">
              <a:buNone/>
            </a:pPr>
            <a:r>
              <a:rPr lang="zh-CN" altLang="zh-CN" dirty="0"/>
              <a:t>（六）其他风险</a:t>
            </a:r>
          </a:p>
          <a:p>
            <a:pPr marL="0" indent="0">
              <a:buNone/>
            </a:pPr>
            <a:r>
              <a:rPr lang="zh-CN" altLang="zh-CN" dirty="0"/>
              <a:t>影视项目中还存在各种不可控的突发事件，如参演演员在影片播出前发生了吸毒等失当行为，广电总局的封杀接踵而至，势必将影响票房</a:t>
            </a:r>
            <a:r>
              <a:rPr lang="en-US" altLang="zh-CN" dirty="0"/>
              <a:t>(</a:t>
            </a:r>
            <a:r>
              <a:rPr lang="zh-CN" altLang="zh-CN" dirty="0"/>
              <a:t>收视率</a:t>
            </a:r>
            <a:r>
              <a:rPr lang="en-US" altLang="zh-CN" dirty="0"/>
              <a:t>/</a:t>
            </a:r>
            <a:r>
              <a:rPr lang="zh-CN" altLang="zh-CN" dirty="0"/>
              <a:t>播出率</a:t>
            </a:r>
            <a:r>
              <a:rPr lang="en-US" altLang="zh-CN" dirty="0"/>
              <a:t>)</a:t>
            </a:r>
            <a:r>
              <a:rPr lang="zh-CN" altLang="zh-CN" dirty="0"/>
              <a:t>，甚至是阻碍影片顺利上档或者播出。</a:t>
            </a:r>
          </a:p>
          <a:p>
            <a:pPr marL="0" indent="0">
              <a:buNone/>
            </a:pPr>
            <a:endParaRPr lang="zh-CN" altLang="en-US" dirty="0"/>
          </a:p>
        </p:txBody>
      </p:sp>
    </p:spTree>
    <p:extLst>
      <p:ext uri="{BB962C8B-B14F-4D97-AF65-F5344CB8AC3E}">
        <p14:creationId xmlns:p14="http://schemas.microsoft.com/office/powerpoint/2010/main" val="3452617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FDD838A2-B4B4-4677-8F9C-9661FCBA8AD9}"/>
              </a:ext>
            </a:extLst>
          </p:cNvPr>
          <p:cNvSpPr>
            <a:spLocks noGrp="1"/>
          </p:cNvSpPr>
          <p:nvPr>
            <p:ph type="title"/>
          </p:nvPr>
        </p:nvSpPr>
        <p:spPr>
          <a:xfrm>
            <a:off x="838200" y="365125"/>
            <a:ext cx="10515600" cy="1325563"/>
          </a:xfrm>
        </p:spPr>
        <p:txBody>
          <a:bodyPr>
            <a:normAutofit/>
          </a:bodyPr>
          <a:lstStyle/>
          <a:p>
            <a:r>
              <a:rPr lang="zh-CN" altLang="en-US"/>
              <a:t>观影人数同步增加</a:t>
            </a:r>
            <a:endParaRPr lang="zh-CN" altLang="en-US" dirty="0"/>
          </a:p>
        </p:txBody>
      </p:sp>
      <p:sp>
        <p:nvSpPr>
          <p:cNvPr id="20"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722801C-930D-4FA9-85C9-38C222D08AF2}"/>
              </a:ext>
            </a:extLst>
          </p:cNvPr>
          <p:cNvSpPr>
            <a:spLocks noGrp="1"/>
          </p:cNvSpPr>
          <p:nvPr>
            <p:ph idx="1"/>
          </p:nvPr>
        </p:nvSpPr>
        <p:spPr>
          <a:xfrm>
            <a:off x="838200" y="1825625"/>
            <a:ext cx="10515600" cy="4351338"/>
          </a:xfrm>
        </p:spPr>
        <p:txBody>
          <a:bodyPr>
            <a:normAutofit/>
          </a:bodyPr>
          <a:lstStyle/>
          <a:p>
            <a:pPr marL="0" indent="0">
              <a:buNone/>
            </a:pPr>
            <a:r>
              <a:rPr lang="en-US" altLang="zh-CN">
                <a:latin typeface="华文楷体" panose="02010600040101010101" pitchFamily="2" charset="-122"/>
                <a:ea typeface="华文楷体" panose="02010600040101010101" pitchFamily="2" charset="-122"/>
              </a:rPr>
              <a:t>    2015</a:t>
            </a:r>
            <a:r>
              <a:rPr lang="zh-CN" altLang="zh-CN">
                <a:latin typeface="华文楷体" panose="02010600040101010101" pitchFamily="2" charset="-122"/>
                <a:ea typeface="华文楷体" panose="02010600040101010101" pitchFamily="2" charset="-122"/>
              </a:rPr>
              <a:t>年全国观影人次为</a:t>
            </a:r>
            <a:r>
              <a:rPr lang="en-US" altLang="zh-CN">
                <a:latin typeface="华文楷体" panose="02010600040101010101" pitchFamily="2" charset="-122"/>
                <a:ea typeface="华文楷体" panose="02010600040101010101" pitchFamily="2" charset="-122"/>
              </a:rPr>
              <a:t>12.6</a:t>
            </a:r>
            <a:r>
              <a:rPr lang="zh-CN" altLang="zh-CN">
                <a:latin typeface="华文楷体" panose="02010600040101010101" pitchFamily="2" charset="-122"/>
                <a:ea typeface="华文楷体" panose="02010600040101010101" pitchFamily="2" charset="-122"/>
              </a:rPr>
              <a:t>亿，相比</a:t>
            </a:r>
            <a:r>
              <a:rPr lang="en-US" altLang="zh-CN">
                <a:latin typeface="华文楷体" panose="02010600040101010101" pitchFamily="2" charset="-122"/>
                <a:ea typeface="华文楷体" panose="02010600040101010101" pitchFamily="2" charset="-122"/>
              </a:rPr>
              <a:t>2014</a:t>
            </a:r>
            <a:r>
              <a:rPr lang="zh-CN" altLang="zh-CN">
                <a:latin typeface="华文楷体" panose="02010600040101010101" pitchFamily="2" charset="-122"/>
                <a:ea typeface="华文楷体" panose="02010600040101010101" pitchFamily="2" charset="-122"/>
              </a:rPr>
              <a:t>年增长超过了</a:t>
            </a:r>
            <a:r>
              <a:rPr lang="en-US" altLang="zh-CN">
                <a:latin typeface="华文楷体" panose="02010600040101010101" pitchFamily="2" charset="-122"/>
                <a:ea typeface="华文楷体" panose="02010600040101010101" pitchFamily="2" charset="-122"/>
              </a:rPr>
              <a:t>4.3</a:t>
            </a:r>
            <a:r>
              <a:rPr lang="zh-CN" altLang="zh-CN">
                <a:latin typeface="华文楷体" panose="02010600040101010101" pitchFamily="2" charset="-122"/>
                <a:ea typeface="华文楷体" panose="02010600040101010101" pitchFamily="2" charset="-122"/>
              </a:rPr>
              <a:t>亿人次，增幅超过了</a:t>
            </a:r>
            <a:r>
              <a:rPr lang="en-US" altLang="zh-CN">
                <a:latin typeface="华文楷体" panose="02010600040101010101" pitchFamily="2" charset="-122"/>
                <a:ea typeface="华文楷体" panose="02010600040101010101" pitchFamily="2" charset="-122"/>
              </a:rPr>
              <a:t>51</a:t>
            </a:r>
            <a:r>
              <a:rPr lang="zh-CN" altLang="zh-CN">
                <a:latin typeface="华文楷体" panose="02010600040101010101" pitchFamily="2" charset="-122"/>
                <a:ea typeface="华文楷体" panose="02010600040101010101" pitchFamily="2" charset="-122"/>
              </a:rPr>
              <a:t>％，总票房同比增幅也接近</a:t>
            </a:r>
            <a:r>
              <a:rPr lang="en-US" altLang="zh-CN">
                <a:latin typeface="华文楷体" panose="02010600040101010101" pitchFamily="2" charset="-122"/>
                <a:ea typeface="华文楷体" panose="02010600040101010101" pitchFamily="2" charset="-122"/>
              </a:rPr>
              <a:t>50</a:t>
            </a:r>
            <a:r>
              <a:rPr lang="zh-CN" altLang="zh-CN">
                <a:latin typeface="华文楷体" panose="02010600040101010101" pitchFamily="2" charset="-122"/>
                <a:ea typeface="华文楷体" panose="02010600040101010101" pitchFamily="2" charset="-122"/>
              </a:rPr>
              <a:t>％。</a:t>
            </a:r>
            <a:endParaRPr lang="en-US" altLang="zh-CN">
              <a:latin typeface="华文楷体" panose="02010600040101010101" pitchFamily="2" charset="-122"/>
              <a:ea typeface="华文楷体" panose="02010600040101010101" pitchFamily="2" charset="-122"/>
            </a:endParaRPr>
          </a:p>
          <a:p>
            <a:pPr marL="0" indent="0">
              <a:buNone/>
            </a:pPr>
            <a:r>
              <a:rPr lang="en-US" altLang="zh-CN">
                <a:latin typeface="华文楷体" panose="02010600040101010101" pitchFamily="2" charset="-122"/>
                <a:ea typeface="华文楷体" panose="02010600040101010101" pitchFamily="2" charset="-122"/>
              </a:rPr>
              <a:t>    2016</a:t>
            </a:r>
            <a:r>
              <a:rPr lang="zh-CN" altLang="zh-CN">
                <a:latin typeface="华文楷体" panose="02010600040101010101" pitchFamily="2" charset="-122"/>
                <a:ea typeface="华文楷体" panose="02010600040101010101" pitchFamily="2" charset="-122"/>
              </a:rPr>
              <a:t>年的观影人次为</a:t>
            </a:r>
            <a:r>
              <a:rPr lang="en-US" altLang="zh-CN">
                <a:latin typeface="华文楷体" panose="02010600040101010101" pitchFamily="2" charset="-122"/>
                <a:ea typeface="华文楷体" panose="02010600040101010101" pitchFamily="2" charset="-122"/>
              </a:rPr>
              <a:t>13.7</a:t>
            </a:r>
            <a:r>
              <a:rPr lang="zh-CN" altLang="zh-CN">
                <a:latin typeface="华文楷体" panose="02010600040101010101" pitchFamily="2" charset="-122"/>
                <a:ea typeface="华文楷体" panose="02010600040101010101" pitchFamily="2" charset="-122"/>
              </a:rPr>
              <a:t>亿，同比</a:t>
            </a:r>
            <a:r>
              <a:rPr lang="en-US" altLang="zh-CN">
                <a:latin typeface="华文楷体" panose="02010600040101010101" pitchFamily="2" charset="-122"/>
                <a:ea typeface="华文楷体" panose="02010600040101010101" pitchFamily="2" charset="-122"/>
              </a:rPr>
              <a:t>2015</a:t>
            </a:r>
            <a:r>
              <a:rPr lang="zh-CN" altLang="zh-CN">
                <a:latin typeface="华文楷体" panose="02010600040101010101" pitchFamily="2" charset="-122"/>
                <a:ea typeface="华文楷体" panose="02010600040101010101" pitchFamily="2" charset="-122"/>
              </a:rPr>
              <a:t>年增幅回落到个位数，票房增幅也更低。实际上，一直到</a:t>
            </a:r>
            <a:r>
              <a:rPr lang="en-US" altLang="zh-CN">
                <a:latin typeface="华文楷体" panose="02010600040101010101" pitchFamily="2" charset="-122"/>
                <a:ea typeface="华文楷体" panose="02010600040101010101" pitchFamily="2" charset="-122"/>
              </a:rPr>
              <a:t>2017</a:t>
            </a:r>
            <a:r>
              <a:rPr lang="zh-CN" altLang="zh-CN">
                <a:latin typeface="华文楷体" panose="02010600040101010101" pitchFamily="2" charset="-122"/>
                <a:ea typeface="华文楷体" panose="02010600040101010101" pitchFamily="2" charset="-122"/>
              </a:rPr>
              <a:t>年上半年，观众仍然没有回到电影院里，上半年的观影人次为</a:t>
            </a:r>
            <a:r>
              <a:rPr lang="en-US" altLang="zh-CN">
                <a:latin typeface="华文楷体" panose="02010600040101010101" pitchFamily="2" charset="-122"/>
                <a:ea typeface="华文楷体" panose="02010600040101010101" pitchFamily="2" charset="-122"/>
              </a:rPr>
              <a:t>7.8</a:t>
            </a:r>
            <a:r>
              <a:rPr lang="zh-CN" altLang="zh-CN">
                <a:latin typeface="华文楷体" panose="02010600040101010101" pitchFamily="2" charset="-122"/>
                <a:ea typeface="华文楷体" panose="02010600040101010101" pitchFamily="2" charset="-122"/>
              </a:rPr>
              <a:t>亿，同比</a:t>
            </a:r>
            <a:r>
              <a:rPr lang="en-US" altLang="zh-CN">
                <a:latin typeface="华文楷体" panose="02010600040101010101" pitchFamily="2" charset="-122"/>
                <a:ea typeface="华文楷体" panose="02010600040101010101" pitchFamily="2" charset="-122"/>
              </a:rPr>
              <a:t>2016</a:t>
            </a:r>
            <a:r>
              <a:rPr lang="zh-CN" altLang="zh-CN">
                <a:latin typeface="华文楷体" panose="02010600040101010101" pitchFamily="2" charset="-122"/>
                <a:ea typeface="华文楷体" panose="02010600040101010101" pitchFamily="2" charset="-122"/>
              </a:rPr>
              <a:t>年上半年的</a:t>
            </a:r>
            <a:r>
              <a:rPr lang="en-US" altLang="zh-CN">
                <a:latin typeface="华文楷体" panose="02010600040101010101" pitchFamily="2" charset="-122"/>
                <a:ea typeface="华文楷体" panose="02010600040101010101" pitchFamily="2" charset="-122"/>
              </a:rPr>
              <a:t>7.2</a:t>
            </a:r>
            <a:r>
              <a:rPr lang="zh-CN" altLang="zh-CN">
                <a:latin typeface="华文楷体" panose="02010600040101010101" pitchFamily="2" charset="-122"/>
                <a:ea typeface="华文楷体" panose="02010600040101010101" pitchFamily="2" charset="-122"/>
              </a:rPr>
              <a:t>亿人次仅增加了</a:t>
            </a:r>
            <a:r>
              <a:rPr lang="en-US" altLang="zh-CN">
                <a:latin typeface="华文楷体" panose="02010600040101010101" pitchFamily="2" charset="-122"/>
                <a:ea typeface="华文楷体" panose="02010600040101010101" pitchFamily="2" charset="-122"/>
              </a:rPr>
              <a:t>8</a:t>
            </a:r>
            <a:r>
              <a:rPr lang="zh-CN" altLang="zh-CN">
                <a:latin typeface="华文楷体" panose="02010600040101010101" pitchFamily="2" charset="-122"/>
                <a:ea typeface="华文楷体" panose="02010600040101010101" pitchFamily="2" charset="-122"/>
              </a:rPr>
              <a:t>％。而下半年的观影人次则达到了</a:t>
            </a:r>
            <a:r>
              <a:rPr lang="en-US" altLang="zh-CN">
                <a:latin typeface="华文楷体" panose="02010600040101010101" pitchFamily="2" charset="-122"/>
                <a:ea typeface="华文楷体" panose="02010600040101010101" pitchFamily="2" charset="-122"/>
              </a:rPr>
              <a:t>8.4</a:t>
            </a:r>
            <a:r>
              <a:rPr lang="zh-CN" altLang="zh-CN">
                <a:latin typeface="华文楷体" panose="02010600040101010101" pitchFamily="2" charset="-122"/>
                <a:ea typeface="华文楷体" panose="02010600040101010101" pitchFamily="2" charset="-122"/>
              </a:rPr>
              <a:t>亿人次，超过了上半年。</a:t>
            </a:r>
            <a:endParaRPr lang="en-US" altLang="zh-CN">
              <a:latin typeface="华文楷体" panose="02010600040101010101" pitchFamily="2" charset="-122"/>
              <a:ea typeface="华文楷体" panose="02010600040101010101" pitchFamily="2" charset="-122"/>
            </a:endParaRPr>
          </a:p>
          <a:p>
            <a:pPr marL="0" indent="0">
              <a:buNone/>
            </a:pPr>
            <a:r>
              <a:rPr lang="en-US" altLang="zh-CN">
                <a:latin typeface="华文楷体" panose="02010600040101010101" pitchFamily="2" charset="-122"/>
                <a:ea typeface="华文楷体" panose="02010600040101010101" pitchFamily="2" charset="-122"/>
              </a:rPr>
              <a:t>    </a:t>
            </a:r>
            <a:endParaRPr lang="zh-CN" altLang="en-US">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50960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16937460-3224-466D-8440-0CF23A81E8EF}"/>
              </a:ext>
            </a:extLst>
          </p:cNvPr>
          <p:cNvSpPr>
            <a:spLocks noGrp="1"/>
          </p:cNvSpPr>
          <p:nvPr>
            <p:ph type="title"/>
          </p:nvPr>
        </p:nvSpPr>
        <p:spPr>
          <a:xfrm>
            <a:off x="838200" y="365125"/>
            <a:ext cx="10515600" cy="1325563"/>
          </a:xfrm>
        </p:spPr>
        <p:txBody>
          <a:bodyPr>
            <a:normAutofit/>
          </a:bodyPr>
          <a:lstStyle/>
          <a:p>
            <a:r>
              <a:rPr lang="zh-CN" altLang="zh-CN" dirty="0">
                <a:latin typeface="华文楷体" panose="02010600040101010101" pitchFamily="2" charset="-122"/>
                <a:ea typeface="华文楷体" panose="02010600040101010101" pitchFamily="2" charset="-122"/>
              </a:rPr>
              <a:t>银幕数量</a:t>
            </a:r>
            <a:r>
              <a:rPr lang="zh-CN" altLang="en-US" dirty="0">
                <a:latin typeface="华文楷体" panose="02010600040101010101" pitchFamily="2" charset="-122"/>
                <a:ea typeface="华文楷体" panose="02010600040101010101" pitchFamily="2" charset="-122"/>
              </a:rPr>
              <a:t>增幅较高</a:t>
            </a: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7B78279-9011-4E3B-9D90-A22FFDDDF5BC}"/>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楷体" panose="02010600040101010101" pitchFamily="2" charset="-122"/>
                <a:ea typeface="华文楷体" panose="02010600040101010101" pitchFamily="2" charset="-122"/>
              </a:rPr>
              <a:t>2017</a:t>
            </a:r>
            <a:r>
              <a:rPr lang="zh-CN" altLang="zh-CN" dirty="0">
                <a:latin typeface="华文楷体" panose="02010600040101010101" pitchFamily="2" charset="-122"/>
                <a:ea typeface="华文楷体" panose="02010600040101010101" pitchFamily="2" charset="-122"/>
              </a:rPr>
              <a:t>年，全国新增银幕数量为</a:t>
            </a:r>
            <a:r>
              <a:rPr lang="en-US" altLang="zh-CN" dirty="0">
                <a:latin typeface="华文楷体" panose="02010600040101010101" pitchFamily="2" charset="-122"/>
                <a:ea typeface="华文楷体" panose="02010600040101010101" pitchFamily="2" charset="-122"/>
              </a:rPr>
              <a:t>9597</a:t>
            </a:r>
            <a:r>
              <a:rPr lang="zh-CN" altLang="zh-CN" dirty="0">
                <a:latin typeface="华文楷体" panose="02010600040101010101" pitchFamily="2" charset="-122"/>
                <a:ea typeface="华文楷体" panose="02010600040101010101" pitchFamily="2" charset="-122"/>
              </a:rPr>
              <a:t>块，同比增长</a:t>
            </a:r>
            <a:r>
              <a:rPr lang="en-US" altLang="zh-CN" dirty="0">
                <a:latin typeface="华文楷体" panose="02010600040101010101" pitchFamily="2" charset="-122"/>
                <a:ea typeface="华文楷体" panose="02010600040101010101" pitchFamily="2" charset="-122"/>
              </a:rPr>
              <a:t>17</a:t>
            </a:r>
            <a:r>
              <a:rPr lang="zh-CN" altLang="zh-CN"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银幕总数达到</a:t>
            </a:r>
            <a:r>
              <a:rPr lang="en-US" altLang="zh-CN" dirty="0">
                <a:latin typeface="华文楷体" panose="02010600040101010101" pitchFamily="2" charset="-122"/>
                <a:ea typeface="华文楷体" panose="02010600040101010101" pitchFamily="2" charset="-122"/>
              </a:rPr>
              <a:t>50776</a:t>
            </a:r>
            <a:r>
              <a:rPr lang="zh-CN" altLang="zh-CN" dirty="0">
                <a:latin typeface="华文楷体" panose="02010600040101010101" pitchFamily="2" charset="-122"/>
                <a:ea typeface="华文楷体" panose="02010600040101010101" pitchFamily="2" charset="-122"/>
              </a:rPr>
              <a:t>块，稳居世界第一，同比增长</a:t>
            </a:r>
            <a:r>
              <a:rPr lang="en-US" altLang="zh-CN" dirty="0">
                <a:latin typeface="华文楷体" panose="02010600040101010101" pitchFamily="2" charset="-122"/>
                <a:ea typeface="华文楷体" panose="02010600040101010101" pitchFamily="2" charset="-122"/>
              </a:rPr>
              <a:t>21</a:t>
            </a:r>
            <a:r>
              <a:rPr lang="zh-CN" altLang="zh-CN" dirty="0">
                <a:latin typeface="华文楷体" panose="02010600040101010101" pitchFamily="2" charset="-122"/>
                <a:ea typeface="华文楷体" panose="02010600040101010101" pitchFamily="2" charset="-122"/>
              </a:rPr>
              <a:t>％，甚至超过了</a:t>
            </a:r>
            <a:r>
              <a:rPr lang="en-US" altLang="zh-CN" dirty="0">
                <a:latin typeface="华文楷体" panose="02010600040101010101" pitchFamily="2" charset="-122"/>
                <a:ea typeface="华文楷体" panose="02010600040101010101" pitchFamily="2" charset="-122"/>
              </a:rPr>
              <a:t>2017</a:t>
            </a:r>
            <a:r>
              <a:rPr lang="zh-CN" altLang="zh-CN" dirty="0">
                <a:latin typeface="华文楷体" panose="02010600040101010101" pitchFamily="2" charset="-122"/>
                <a:ea typeface="华文楷体" panose="02010600040101010101" pitchFamily="2" charset="-122"/>
              </a:rPr>
              <a:t>年电影票房的增幅</a:t>
            </a:r>
            <a:r>
              <a:rPr lang="en-US" altLang="zh-CN" dirty="0">
                <a:latin typeface="华文楷体" panose="02010600040101010101" pitchFamily="2" charset="-122"/>
                <a:ea typeface="华文楷体" panose="02010600040101010101" pitchFamily="2" charset="-122"/>
              </a:rPr>
              <a:t>2016</a:t>
            </a:r>
            <a:r>
              <a:rPr lang="zh-CN" altLang="zh-CN" dirty="0">
                <a:latin typeface="华文楷体" panose="02010600040101010101" pitchFamily="2" charset="-122"/>
                <a:ea typeface="华文楷体" panose="02010600040101010101" pitchFamily="2" charset="-122"/>
              </a:rPr>
              <a:t>年，在电影总票房几乎停滞的情况下，影院数与银幕数保持了超过</a:t>
            </a:r>
            <a:r>
              <a:rPr lang="en-US" altLang="zh-CN" dirty="0">
                <a:latin typeface="华文楷体" panose="02010600040101010101" pitchFamily="2" charset="-122"/>
                <a:ea typeface="华文楷体" panose="02010600040101010101" pitchFamily="2" charset="-122"/>
              </a:rPr>
              <a:t>20</a:t>
            </a:r>
            <a:r>
              <a:rPr lang="zh-CN" altLang="zh-CN" dirty="0">
                <a:latin typeface="华文楷体" panose="02010600040101010101" pitchFamily="2" charset="-122"/>
                <a:ea typeface="华文楷体" panose="02010600040101010101" pitchFamily="2" charset="-122"/>
              </a:rPr>
              <a:t>％的增幅，</a:t>
            </a:r>
            <a:endParaRPr lang="zh-CN" altLang="en-US" dirty="0"/>
          </a:p>
        </p:txBody>
      </p:sp>
    </p:spTree>
    <p:extLst>
      <p:ext uri="{BB962C8B-B14F-4D97-AF65-F5344CB8AC3E}">
        <p14:creationId xmlns:p14="http://schemas.microsoft.com/office/powerpoint/2010/main" val="2480630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FA556F-0BB7-4D0A-998D-A367B1D3E773}"/>
              </a:ext>
            </a:extLst>
          </p:cNvPr>
          <p:cNvSpPr>
            <a:spLocks noGrp="1"/>
          </p:cNvSpPr>
          <p:nvPr>
            <p:ph type="title"/>
          </p:nvPr>
        </p:nvSpPr>
        <p:spPr/>
        <p:txBody>
          <a:bodyPr/>
          <a:lstStyle/>
          <a:p>
            <a:r>
              <a:rPr lang="zh-CN" altLang="en-US" dirty="0"/>
              <a:t>网络制作水平提高</a:t>
            </a:r>
          </a:p>
        </p:txBody>
      </p:sp>
      <p:sp>
        <p:nvSpPr>
          <p:cNvPr id="3" name="内容占位符 2">
            <a:extLst>
              <a:ext uri="{FF2B5EF4-FFF2-40B4-BE49-F238E27FC236}">
                <a16:creationId xmlns:a16="http://schemas.microsoft.com/office/drawing/2014/main" id="{1BED7235-25E0-4389-8D57-8C3E860C1131}"/>
              </a:ext>
            </a:extLst>
          </p:cNvPr>
          <p:cNvSpPr>
            <a:spLocks noGrp="1"/>
          </p:cNvSpPr>
          <p:nvPr>
            <p:ph idx="1"/>
          </p:nvPr>
        </p:nvSpPr>
        <p:spPr/>
        <p:txBody>
          <a:bodyPr/>
          <a:lstStyle/>
          <a:p>
            <a:pPr marL="0" indent="0">
              <a:buNone/>
            </a:pPr>
            <a:r>
              <a:rPr lang="en-US" altLang="zh-CN" dirty="0">
                <a:latin typeface="华文楷体" panose="02010600040101010101" pitchFamily="2" charset="-122"/>
                <a:ea typeface="华文楷体" panose="02010600040101010101" pitchFamily="2" charset="-122"/>
              </a:rPr>
              <a:t>2017</a:t>
            </a:r>
            <a:r>
              <a:rPr lang="zh-CN" altLang="zh-CN" dirty="0">
                <a:latin typeface="华文楷体" panose="02010600040101010101" pitchFamily="2" charset="-122"/>
                <a:ea typeface="华文楷体" panose="02010600040101010101" pitchFamily="2" charset="-122"/>
              </a:rPr>
              <a:t>年，有不少网络剧做到了口碑、流量俱佳。罪案《白夜追凶》、历史剧《大军师司马懿》系列、悬疑推理剧《盲侠大律师》、青春校园剧《一起同过窗</a:t>
            </a:r>
            <a:r>
              <a:rPr lang="en-US" altLang="zh-CN" dirty="0">
                <a:latin typeface="华文楷体" panose="02010600040101010101" pitchFamily="2" charset="-122"/>
                <a:ea typeface="华文楷体" panose="02010600040101010101" pitchFamily="2" charset="-122"/>
              </a:rPr>
              <a:t>2</a:t>
            </a:r>
            <a:r>
              <a:rPr lang="zh-CN" altLang="zh-CN" dirty="0">
                <a:latin typeface="华文楷体" panose="02010600040101010101" pitchFamily="2" charset="-122"/>
                <a:ea typeface="华文楷体" panose="02010600040101010101" pitchFamily="2" charset="-122"/>
              </a:rPr>
              <a:t>》等，这些网络剧不论是从类型题材的创新上，或者演员的演技上，还是制作的水准上，都具有一定的典范意义。</a:t>
            </a:r>
            <a:br>
              <a:rPr lang="en-US" altLang="zh-CN" dirty="0">
                <a:latin typeface="华文楷体" panose="02010600040101010101" pitchFamily="2" charset="-122"/>
                <a:ea typeface="华文楷体" panose="02010600040101010101" pitchFamily="2" charset="-122"/>
              </a:rPr>
            </a:b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660429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DFCBEA62-C986-4E9D-B968-3929F79569E5}"/>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23FAFBF1-B049-4682-A4C4-58880A018BFD}"/>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楷体" panose="02010600040101010101" pitchFamily="2" charset="-122"/>
                <a:ea typeface="华文楷体" panose="02010600040101010101" pitchFamily="2" charset="-122"/>
              </a:rPr>
              <a:t>    </a:t>
            </a:r>
            <a:r>
              <a:rPr lang="zh-CN" altLang="zh-CN" dirty="0">
                <a:latin typeface="华文楷体" panose="02010600040101010101" pitchFamily="2" charset="-122"/>
                <a:ea typeface="华文楷体" panose="02010600040101010101" pitchFamily="2" charset="-122"/>
              </a:rPr>
              <a:t>据公开数据显示，</a:t>
            </a:r>
            <a:r>
              <a:rPr lang="en-US" altLang="zh-CN" dirty="0">
                <a:latin typeface="华文楷体" panose="02010600040101010101" pitchFamily="2" charset="-122"/>
                <a:ea typeface="华文楷体" panose="02010600040101010101" pitchFamily="2" charset="-122"/>
              </a:rPr>
              <a:t>2017</a:t>
            </a:r>
            <a:r>
              <a:rPr lang="zh-CN" altLang="zh-CN" dirty="0">
                <a:latin typeface="华文楷体" panose="02010600040101010101" pitchFamily="2" charset="-122"/>
                <a:ea typeface="华文楷体" panose="02010600040101010101" pitchFamily="2" charset="-122"/>
              </a:rPr>
              <a:t>年，全网共有网络剧</a:t>
            </a:r>
            <a:r>
              <a:rPr lang="en-US" altLang="zh-CN" dirty="0">
                <a:latin typeface="华文楷体" panose="02010600040101010101" pitchFamily="2" charset="-122"/>
                <a:ea typeface="华文楷体" panose="02010600040101010101" pitchFamily="2" charset="-122"/>
              </a:rPr>
              <a:t>295</a:t>
            </a:r>
            <a:r>
              <a:rPr lang="zh-CN" altLang="zh-CN" dirty="0">
                <a:latin typeface="华文楷体" panose="02010600040101010101" pitchFamily="2" charset="-122"/>
                <a:ea typeface="华文楷体" panose="02010600040101010101" pitchFamily="2" charset="-122"/>
              </a:rPr>
              <a:t>部，题材丰富多元，涉及多个类型，包括喜剧、爱情、悬推理、青春校园、古代传奇、玄幻、奇幻、软科幻、言情等等尽管相比</a:t>
            </a:r>
            <a:r>
              <a:rPr lang="en-US" altLang="zh-CN" dirty="0">
                <a:latin typeface="华文楷体" panose="02010600040101010101" pitchFamily="2" charset="-122"/>
                <a:ea typeface="华文楷体" panose="02010600040101010101" pitchFamily="2" charset="-122"/>
              </a:rPr>
              <a:t>2015</a:t>
            </a:r>
            <a:r>
              <a:rPr lang="zh-CN" altLang="zh-CN"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2016</a:t>
            </a:r>
            <a:r>
              <a:rPr lang="zh-CN" altLang="zh-CN" dirty="0">
                <a:latin typeface="华文楷体" panose="02010600040101010101" pitchFamily="2" charset="-122"/>
                <a:ea typeface="华文楷体" panose="02010600040101010101" pitchFamily="2" charset="-122"/>
              </a:rPr>
              <a:t>年来说，</a:t>
            </a:r>
            <a:r>
              <a:rPr lang="en-US" altLang="zh-CN" dirty="0">
                <a:latin typeface="华文楷体" panose="02010600040101010101" pitchFamily="2" charset="-122"/>
                <a:ea typeface="华文楷体" panose="02010600040101010101" pitchFamily="2" charset="-122"/>
              </a:rPr>
              <a:t>2017</a:t>
            </a:r>
            <a:r>
              <a:rPr lang="zh-CN" altLang="zh-CN" dirty="0">
                <a:latin typeface="华文楷体" panose="02010600040101010101" pitchFamily="2" charset="-122"/>
                <a:ea typeface="华文楷体" panose="02010600040101010101" pitchFamily="2" charset="-122"/>
              </a:rPr>
              <a:t>年的网络剧数量有所减少，但内容更加丰富多料更重要的是，品质提升非常显著。很多网络剧的制作水平已经接近甚至超越电视</a:t>
            </a:r>
            <a:endParaRPr lang="zh-CN" altLang="en-US" b="1"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66603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AC81E102-DCAF-43D0-A2E1-75D292E2055A}"/>
              </a:ext>
            </a:extLst>
          </p:cNvPr>
          <p:cNvSpPr>
            <a:spLocks noGrp="1"/>
          </p:cNvSpPr>
          <p:nvPr>
            <p:ph type="title"/>
          </p:nvPr>
        </p:nvSpPr>
        <p:spPr>
          <a:xfrm>
            <a:off x="838200" y="365125"/>
            <a:ext cx="10515600" cy="1325563"/>
          </a:xfrm>
        </p:spPr>
        <p:txBody>
          <a:bodyPr>
            <a:normAutofit/>
          </a:bodyPr>
          <a:lstStyle/>
          <a:p>
            <a:r>
              <a:rPr lang="zh-CN" altLang="en-US" b="1" dirty="0"/>
              <a:t>二、</a:t>
            </a:r>
            <a:r>
              <a:rPr lang="zh-CN" altLang="zh-CN" b="1" dirty="0"/>
              <a:t>影视众筹发展现状</a:t>
            </a:r>
            <a:br>
              <a:rPr lang="zh-CN" altLang="zh-CN"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5D174836-4B0B-4BDC-B1D3-055859CE1A8E}"/>
              </a:ext>
            </a:extLst>
          </p:cNvPr>
          <p:cNvSpPr>
            <a:spLocks noGrp="1"/>
          </p:cNvSpPr>
          <p:nvPr>
            <p:ph idx="1"/>
          </p:nvPr>
        </p:nvSpPr>
        <p:spPr>
          <a:xfrm>
            <a:off x="838200" y="1825625"/>
            <a:ext cx="10515600" cy="4351338"/>
          </a:xfrm>
        </p:spPr>
        <p:txBody>
          <a:bodyPr>
            <a:normAutofit/>
          </a:bodyPr>
          <a:lstStyle/>
          <a:p>
            <a:pPr marL="0" indent="0">
              <a:buNone/>
            </a:pPr>
            <a:r>
              <a:rPr lang="en-US" altLang="zh-CN" dirty="0"/>
              <a:t>    </a:t>
            </a:r>
            <a:r>
              <a:rPr lang="zh-CN" altLang="zh-CN" dirty="0"/>
              <a:t>作为众</a:t>
            </a:r>
            <a:r>
              <a:rPr lang="zh-CN" altLang="en-US" dirty="0"/>
              <a:t>筹</a:t>
            </a:r>
            <a:r>
              <a:rPr lang="zh-CN" altLang="zh-CN" dirty="0"/>
              <a:t>细分领域，影视</a:t>
            </a:r>
            <a:r>
              <a:rPr lang="zh-CN" altLang="en-US" dirty="0"/>
              <a:t>众筹</a:t>
            </a:r>
            <a:r>
              <a:rPr lang="zh-CN" altLang="zh-CN" dirty="0"/>
              <a:t>的起步相对较晚，</a:t>
            </a:r>
            <a:r>
              <a:rPr lang="en-US" altLang="zh-CN" dirty="0"/>
              <a:t>2011</a:t>
            </a:r>
            <a:r>
              <a:rPr lang="zh-CN" altLang="zh-CN" dirty="0"/>
              <a:t>至</a:t>
            </a:r>
            <a:r>
              <a:rPr lang="en-US" altLang="zh-CN" dirty="0"/>
              <a:t>2013</a:t>
            </a:r>
            <a:r>
              <a:rPr lang="zh-CN" altLang="zh-CN" dirty="0"/>
              <a:t>年一直呈现缓慢增长的状态，</a:t>
            </a:r>
            <a:r>
              <a:rPr lang="en-US" altLang="zh-CN" dirty="0"/>
              <a:t>2014</a:t>
            </a:r>
            <a:r>
              <a:rPr lang="zh-CN" altLang="zh-CN" dirty="0"/>
              <a:t>年开始，阿里巴巴、百度等纷紛进驻电影众筹市场，</a:t>
            </a:r>
            <a:r>
              <a:rPr lang="en-US" altLang="zh-CN" dirty="0"/>
              <a:t>2014</a:t>
            </a:r>
            <a:r>
              <a:rPr lang="zh-CN" altLang="zh-CN" dirty="0"/>
              <a:t>年新增的影视众筹平台共有</a:t>
            </a:r>
            <a:r>
              <a:rPr lang="en-US" altLang="zh-CN" dirty="0"/>
              <a:t>16</a:t>
            </a:r>
            <a:r>
              <a:rPr lang="zh-CN" altLang="zh-CN" dirty="0"/>
              <a:t>家，超过前三年上线的数量总和，</a:t>
            </a:r>
            <a:r>
              <a:rPr lang="en-US" altLang="zh-CN" dirty="0"/>
              <a:t>2015</a:t>
            </a:r>
            <a:r>
              <a:rPr lang="zh-CN" altLang="zh-CN" dirty="0"/>
              <a:t>年，得益于国内票房市场的整体大繁荣与《大圣归来》的火爆，新增平台数量上升为</a:t>
            </a:r>
            <a:r>
              <a:rPr lang="en-US" altLang="zh-CN" dirty="0"/>
              <a:t>17</a:t>
            </a:r>
            <a:r>
              <a:rPr lang="zh-CN" altLang="zh-CN" dirty="0"/>
              <a:t>家、由于众筹监管政策的收紧，</a:t>
            </a:r>
            <a:r>
              <a:rPr lang="en-US" altLang="zh-CN" dirty="0"/>
              <a:t>2016</a:t>
            </a:r>
            <a:r>
              <a:rPr lang="zh-CN" altLang="zh-CN" dirty="0"/>
              <a:t>年影视</a:t>
            </a:r>
            <a:r>
              <a:rPr lang="zh-CN" altLang="en-US" dirty="0"/>
              <a:t>众筹</a:t>
            </a:r>
            <a:r>
              <a:rPr lang="zh-CN" altLang="zh-CN" dirty="0"/>
              <a:t>平台的增长大幅度放缓，</a:t>
            </a:r>
            <a:r>
              <a:rPr lang="en-US" altLang="zh-CN" dirty="0"/>
              <a:t>2016</a:t>
            </a:r>
            <a:r>
              <a:rPr lang="zh-CN" altLang="zh-CN" dirty="0"/>
              <a:t>年</a:t>
            </a:r>
            <a:r>
              <a:rPr lang="en-US" altLang="zh-CN" dirty="0"/>
              <a:t>1</a:t>
            </a:r>
            <a:r>
              <a:rPr lang="zh-CN" altLang="zh-CN" dirty="0"/>
              <a:t>月至</a:t>
            </a:r>
            <a:r>
              <a:rPr lang="en-US" altLang="zh-CN" dirty="0"/>
              <a:t>5</a:t>
            </a:r>
            <a:r>
              <a:rPr lang="zh-CN" altLang="zh-CN" dirty="0"/>
              <a:t>月，新增影视众筹平台仅有</a:t>
            </a:r>
            <a:r>
              <a:rPr lang="en-US" altLang="zh-CN" dirty="0"/>
              <a:t>2</a:t>
            </a:r>
            <a:r>
              <a:rPr lang="zh-CN" altLang="zh-CN" dirty="0"/>
              <a:t>家。</a:t>
            </a:r>
            <a:r>
              <a:rPr lang="en-US" altLang="zh-CN" dirty="0"/>
              <a:t>2017</a:t>
            </a:r>
            <a:r>
              <a:rPr lang="zh-CN" altLang="zh-CN" dirty="0"/>
              <a:t>年，整个众筹行业的新增平台数下滑，其中有影视</a:t>
            </a:r>
            <a:r>
              <a:rPr lang="zh-CN" altLang="en-US" dirty="0"/>
              <a:t>众筹</a:t>
            </a:r>
            <a:r>
              <a:rPr lang="zh-CN" altLang="zh-CN" dirty="0"/>
              <a:t>平台</a:t>
            </a:r>
            <a:r>
              <a:rPr lang="en-US" altLang="zh-CN" dirty="0"/>
              <a:t>3</a:t>
            </a:r>
            <a:r>
              <a:rPr lang="zh-CN" altLang="zh-CN" dirty="0"/>
              <a:t>家。</a:t>
            </a:r>
            <a:br>
              <a:rPr lang="en-US" altLang="zh-CN" dirty="0"/>
            </a:br>
            <a:endParaRPr lang="zh-CN" altLang="en-US" dirty="0"/>
          </a:p>
        </p:txBody>
      </p:sp>
    </p:spTree>
    <p:extLst>
      <p:ext uri="{BB962C8B-B14F-4D97-AF65-F5344CB8AC3E}">
        <p14:creationId xmlns:p14="http://schemas.microsoft.com/office/powerpoint/2010/main" val="4265090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2FF81233-5DB8-490D-AB0C-A7675BC3C871}"/>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090289CE-52C7-4D4C-B491-EBB80956F310}"/>
              </a:ext>
            </a:extLst>
          </p:cNvPr>
          <p:cNvSpPr>
            <a:spLocks noGrp="1"/>
          </p:cNvSpPr>
          <p:nvPr>
            <p:ph idx="1"/>
          </p:nvPr>
        </p:nvSpPr>
        <p:spPr>
          <a:xfrm>
            <a:off x="838200" y="1825625"/>
            <a:ext cx="10515600" cy="4351338"/>
          </a:xfrm>
        </p:spPr>
        <p:txBody>
          <a:bodyPr>
            <a:normAutofit/>
          </a:bodyPr>
          <a:lstStyle/>
          <a:p>
            <a:pPr marL="0" indent="0">
              <a:buNone/>
            </a:pPr>
            <a:r>
              <a:rPr lang="en-US" altLang="zh-CN" dirty="0"/>
              <a:t>    </a:t>
            </a:r>
            <a:r>
              <a:rPr lang="zh-CN" altLang="zh-CN" dirty="0"/>
              <a:t>据不完全统计，</a:t>
            </a:r>
            <a:r>
              <a:rPr lang="en-US" altLang="zh-CN" dirty="0"/>
              <a:t>2017</a:t>
            </a:r>
            <a:r>
              <a:rPr lang="zh-CN" altLang="zh-CN" dirty="0"/>
              <a:t>年上线过影视众</a:t>
            </a:r>
            <a:r>
              <a:rPr lang="zh-CN" altLang="en-US" dirty="0"/>
              <a:t>筹</a:t>
            </a:r>
            <a:r>
              <a:rPr lang="zh-CN" altLang="zh-CN" dirty="0"/>
              <a:t>项目的共有</a:t>
            </a:r>
            <a:r>
              <a:rPr lang="en-US" altLang="zh-CN" dirty="0"/>
              <a:t>41</a:t>
            </a:r>
            <a:r>
              <a:rPr lang="zh-CN" altLang="zh-CN" dirty="0"/>
              <a:t>家</a:t>
            </a:r>
            <a:r>
              <a:rPr lang="zh-CN" altLang="en-US" dirty="0"/>
              <a:t>众筹</a:t>
            </a:r>
            <a:r>
              <a:rPr lang="zh-CN" altLang="zh-CN" dirty="0"/>
              <a:t>平台，影视众</a:t>
            </a:r>
            <a:r>
              <a:rPr lang="zh-CN" altLang="en-US" dirty="0"/>
              <a:t>筹</a:t>
            </a:r>
            <a:r>
              <a:rPr lang="zh-CN" altLang="zh-CN" dirty="0"/>
              <a:t>项目共有</a:t>
            </a:r>
            <a:r>
              <a:rPr lang="en-US" altLang="zh-CN" dirty="0"/>
              <a:t>313</a:t>
            </a:r>
            <a:r>
              <a:rPr lang="zh-CN" altLang="zh-CN" dirty="0"/>
              <a:t>个，其中已成功项目</a:t>
            </a:r>
            <a:r>
              <a:rPr lang="en-US" altLang="zh-CN" dirty="0"/>
              <a:t>217</a:t>
            </a:r>
            <a:r>
              <a:rPr lang="zh-CN" altLang="zh-CN" dirty="0"/>
              <a:t>个，已失败项目</a:t>
            </a:r>
            <a:r>
              <a:rPr lang="en-US" altLang="zh-CN" dirty="0"/>
              <a:t>25</a:t>
            </a:r>
            <a:r>
              <a:rPr lang="zh-CN" altLang="zh-CN" dirty="0"/>
              <a:t>个，众筹中项目</a:t>
            </a:r>
            <a:r>
              <a:rPr lang="en-US" altLang="zh-CN" dirty="0"/>
              <a:t>71</a:t>
            </a:r>
            <a:r>
              <a:rPr lang="zh-CN" altLang="zh-CN" dirty="0"/>
              <a:t>个。已成功项目预期总融资额约为</a:t>
            </a:r>
            <a:r>
              <a:rPr lang="en-US" altLang="zh-CN" dirty="0"/>
              <a:t>2.88</a:t>
            </a:r>
            <a:r>
              <a:rPr lang="zh-CN" altLang="zh-CN" dirty="0"/>
              <a:t>亿元，实际总总资额约为</a:t>
            </a:r>
            <a:r>
              <a:rPr lang="en-US" altLang="zh-CN" dirty="0"/>
              <a:t>2.96</a:t>
            </a:r>
            <a:r>
              <a:rPr lang="zh-CN" altLang="zh-CN" dirty="0"/>
              <a:t>亿元，总投资人次共计</a:t>
            </a:r>
            <a:r>
              <a:rPr lang="en-US" altLang="zh-CN" dirty="0"/>
              <a:t>37.09</a:t>
            </a:r>
            <a:r>
              <a:rPr lang="zh-CN" altLang="zh-CN" dirty="0"/>
              <a:t>万人次，金额以及人次较</a:t>
            </a:r>
            <a:r>
              <a:rPr lang="en-US" altLang="zh-CN" dirty="0"/>
              <a:t>2016</a:t>
            </a:r>
            <a:r>
              <a:rPr lang="zh-CN" altLang="zh-CN" dirty="0"/>
              <a:t>年均有质增长，可见影视众筹热度不减。</a:t>
            </a:r>
            <a:endParaRPr lang="zh-CN" altLang="en-US" dirty="0"/>
          </a:p>
        </p:txBody>
      </p:sp>
    </p:spTree>
    <p:extLst>
      <p:ext uri="{BB962C8B-B14F-4D97-AF65-F5344CB8AC3E}">
        <p14:creationId xmlns:p14="http://schemas.microsoft.com/office/powerpoint/2010/main" val="3507011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F9E1E8C-F26B-4B6A-9BB3-9BD43B0A6922}"/>
              </a:ext>
            </a:extLst>
          </p:cNvPr>
          <p:cNvPicPr>
            <a:picLocks noChangeAspect="1"/>
          </p:cNvPicPr>
          <p:nvPr/>
        </p:nvPicPr>
        <p:blipFill>
          <a:blip r:embed="rId2"/>
          <a:stretch>
            <a:fillRect/>
          </a:stretch>
        </p:blipFill>
        <p:spPr>
          <a:xfrm>
            <a:off x="1915035" y="2602055"/>
            <a:ext cx="8122088" cy="3890820"/>
          </a:xfrm>
          <a:prstGeom prst="rect">
            <a:avLst/>
          </a:prstGeom>
        </p:spPr>
      </p:pic>
      <p:sp>
        <p:nvSpPr>
          <p:cNvPr id="2" name="标题 1">
            <a:extLst>
              <a:ext uri="{FF2B5EF4-FFF2-40B4-BE49-F238E27FC236}">
                <a16:creationId xmlns:a16="http://schemas.microsoft.com/office/drawing/2014/main" id="{81C2DF25-ADED-4734-9B90-F2D70924225B}"/>
              </a:ext>
            </a:extLst>
          </p:cNvPr>
          <p:cNvSpPr>
            <a:spLocks noGrp="1"/>
          </p:cNvSpPr>
          <p:nvPr>
            <p:ph type="title"/>
          </p:nvPr>
        </p:nvSpPr>
        <p:spPr>
          <a:xfrm>
            <a:off x="838200" y="365125"/>
            <a:ext cx="10515600" cy="779463"/>
          </a:xfrm>
        </p:spPr>
        <p:txBody>
          <a:bodyPr/>
          <a:lstStyle/>
          <a:p>
            <a:endParaRPr lang="zh-CN" altLang="en-US" dirty="0"/>
          </a:p>
        </p:txBody>
      </p:sp>
      <p:sp>
        <p:nvSpPr>
          <p:cNvPr id="3" name="内容占位符 2">
            <a:extLst>
              <a:ext uri="{FF2B5EF4-FFF2-40B4-BE49-F238E27FC236}">
                <a16:creationId xmlns:a16="http://schemas.microsoft.com/office/drawing/2014/main" id="{46B9C544-9F30-4BCD-ADB4-765AE2720A54}"/>
              </a:ext>
            </a:extLst>
          </p:cNvPr>
          <p:cNvSpPr>
            <a:spLocks noGrp="1"/>
          </p:cNvSpPr>
          <p:nvPr>
            <p:ph idx="1"/>
          </p:nvPr>
        </p:nvSpPr>
        <p:spPr>
          <a:xfrm>
            <a:off x="958121" y="1365107"/>
            <a:ext cx="10515600" cy="4351338"/>
          </a:xfrm>
        </p:spPr>
        <p:txBody>
          <a:bodyPr/>
          <a:lstStyle/>
          <a:p>
            <a:pPr marL="0" indent="0">
              <a:buNone/>
            </a:pPr>
            <a:r>
              <a:rPr lang="en-US" altLang="zh-CN" dirty="0"/>
              <a:t>    2013</a:t>
            </a:r>
            <a:r>
              <a:rPr lang="zh-CN" altLang="zh-CN" dirty="0"/>
              <a:t>年</a:t>
            </a:r>
            <a:r>
              <a:rPr lang="en-US" altLang="zh-CN" dirty="0"/>
              <a:t>3</a:t>
            </a:r>
            <a:r>
              <a:rPr lang="zh-CN" altLang="zh-CN" dirty="0"/>
              <a:t>月，《十万个冷笑话》成功筹资</a:t>
            </a:r>
            <a:r>
              <a:rPr lang="en-US" altLang="zh-CN" dirty="0"/>
              <a:t>137.35</a:t>
            </a:r>
            <a:r>
              <a:rPr lang="zh-CN" altLang="zh-CN" dirty="0"/>
              <a:t>万元，支持人次达</a:t>
            </a:r>
            <a:r>
              <a:rPr lang="en-US" altLang="zh-CN" dirty="0"/>
              <a:t>5258</a:t>
            </a:r>
            <a:r>
              <a:rPr lang="zh-CN" altLang="zh-CN" dirty="0"/>
              <a:t>人，影片上映后成为票房黑马，取得</a:t>
            </a:r>
            <a:r>
              <a:rPr lang="en-US" altLang="zh-CN" dirty="0"/>
              <a:t>1.19</a:t>
            </a:r>
            <a:r>
              <a:rPr lang="zh-CN" altLang="zh-CN" dirty="0"/>
              <a:t>亿元的好成绩。</a:t>
            </a:r>
            <a:endParaRPr lang="en-US" altLang="zh-CN" dirty="0"/>
          </a:p>
          <a:p>
            <a:pPr marL="0" indent="0">
              <a:buNone/>
            </a:pPr>
            <a:endParaRPr lang="en-US" altLang="zh-CN" dirty="0"/>
          </a:p>
        </p:txBody>
      </p:sp>
    </p:spTree>
    <p:extLst>
      <p:ext uri="{BB962C8B-B14F-4D97-AF65-F5344CB8AC3E}">
        <p14:creationId xmlns:p14="http://schemas.microsoft.com/office/powerpoint/2010/main" val="269401558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2273</Words>
  <Application>Microsoft Office PowerPoint</Application>
  <PresentationFormat>宽屏</PresentationFormat>
  <Paragraphs>45</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21</vt:i4>
      </vt:variant>
    </vt:vector>
  </HeadingPairs>
  <TitlesOfParts>
    <vt:vector size="26" baseType="lpstr">
      <vt:lpstr>等线</vt:lpstr>
      <vt:lpstr>等线 Light</vt:lpstr>
      <vt:lpstr>华文楷体</vt:lpstr>
      <vt:lpstr>Arial</vt:lpstr>
      <vt:lpstr>Office 主题​​</vt:lpstr>
      <vt:lpstr>第二节  影视众筹 </vt:lpstr>
      <vt:lpstr>电影票房迅速增长</vt:lpstr>
      <vt:lpstr>观影人数同步增加</vt:lpstr>
      <vt:lpstr>银幕数量增幅较高</vt:lpstr>
      <vt:lpstr>网络制作水平提高</vt:lpstr>
      <vt:lpstr>PowerPoint 演示文稿</vt:lpstr>
      <vt:lpstr>二、影视众筹发展现状 </vt:lpstr>
      <vt:lpstr>PowerPoint 演示文稿</vt:lpstr>
      <vt:lpstr>PowerPoint 演示文稿</vt:lpstr>
      <vt:lpstr>PowerPoint 演示文稿</vt:lpstr>
      <vt:lpstr>PowerPoint 演示文稿</vt:lpstr>
      <vt:lpstr>据了解，2014年底，《大圣归来》发行人路伟曾经发过为影片众筹宣发经费的朋友圈信息。最终参与的投资人，有的是企业法人，有的是投资人，投资金额少则一两万元，多则数十万。除了最终累积的780万元投资，部分投资人还在北京、上海等一线城市，为该片提供了长时间的免费户外广告。《西游记之大圣归来》）上映20天便揽下了7.3亿元票房据悉，参与《大圣归来》投资的有89位众筹投资人，总计投入780万元，兑付时预计可以获得本息约3000万元。也就是说，在几个月的等待后，89位众筹投资人平均每人获益25万元。 </vt:lpstr>
      <vt:lpstr>PowerPoint 演示文稿</vt:lpstr>
      <vt:lpstr>2017年暑期上映的众筹动画电影《大护法》，虽然豆评分高达7.9、但是票房仅有8760.29万元，显然是一部叫好不叫座的作品，《大护法》曾在国内网站发起众筹，有1134人参与，等集到30多万人民币;还在国际网站 Kickstarter上进行过众筹尝试，成为第一部在 Kickstarter上众筹的国产动画电影，最终众筹到2万美元。</vt:lpstr>
      <vt:lpstr>三、影视众筹融资模式的优势</vt:lpstr>
      <vt:lpstr>四、影视众筹的风险</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第二节  影视众筹 </dc:title>
  <dc:creator>mx3642</dc:creator>
  <cp:lastModifiedBy>mx3642</cp:lastModifiedBy>
  <cp:revision>2</cp:revision>
  <dcterms:created xsi:type="dcterms:W3CDTF">2020-05-28T13:35:30Z</dcterms:created>
  <dcterms:modified xsi:type="dcterms:W3CDTF">2020-06-02T08:33:22Z</dcterms:modified>
</cp:coreProperties>
</file>