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4" r:id="rId2"/>
    <p:sldId id="296" r:id="rId3"/>
    <p:sldId id="298" r:id="rId4"/>
    <p:sldId id="299" r:id="rId5"/>
    <p:sldId id="300" r:id="rId6"/>
    <p:sldId id="289" r:id="rId7"/>
    <p:sldId id="290" r:id="rId8"/>
    <p:sldId id="291" r:id="rId9"/>
    <p:sldId id="292" r:id="rId10"/>
    <p:sldId id="293" r:id="rId11"/>
    <p:sldId id="297" r:id="rId12"/>
    <p:sldId id="301"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8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F51DB1-B3F1-46F5-AB23-B03C1F248C2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169ADC0-79F2-4559-876C-888CDA9E9DA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B6A78E8-20A2-4BBA-8A83-F4391EDE786F}"/>
              </a:ext>
            </a:extLst>
          </p:cNvPr>
          <p:cNvSpPr>
            <a:spLocks noGrp="1"/>
          </p:cNvSpPr>
          <p:nvPr>
            <p:ph type="dt" sz="half" idx="10"/>
          </p:nvPr>
        </p:nvSpPr>
        <p:spPr/>
        <p:txBody>
          <a:bodyPr/>
          <a:lstStyle/>
          <a:p>
            <a:fld id="{47AE7B40-BC35-4436-AEEE-9608303C2B76}" type="datetimeFigureOut">
              <a:rPr lang="zh-CN" altLang="en-US" smtClean="0"/>
              <a:t>2020/6/7</a:t>
            </a:fld>
            <a:endParaRPr lang="zh-CN" altLang="en-US"/>
          </a:p>
        </p:txBody>
      </p:sp>
      <p:sp>
        <p:nvSpPr>
          <p:cNvPr id="5" name="页脚占位符 4">
            <a:extLst>
              <a:ext uri="{FF2B5EF4-FFF2-40B4-BE49-F238E27FC236}">
                <a16:creationId xmlns:a16="http://schemas.microsoft.com/office/drawing/2014/main" id="{E593AF29-9E6B-48C4-B4F6-389E1143FD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95FBCC7-7291-4BAE-A3DF-78BBBF58A878}"/>
              </a:ext>
            </a:extLst>
          </p:cNvPr>
          <p:cNvSpPr>
            <a:spLocks noGrp="1"/>
          </p:cNvSpPr>
          <p:nvPr>
            <p:ph type="sldNum" sz="quarter" idx="12"/>
          </p:nvPr>
        </p:nvSpPr>
        <p:spPr/>
        <p:txBody>
          <a:bodyPr/>
          <a:lstStyle/>
          <a:p>
            <a:fld id="{CB74FFC5-FC4B-4170-A52D-B6CFA59162D5}" type="slidenum">
              <a:rPr lang="zh-CN" altLang="en-US" smtClean="0"/>
              <a:t>‹#›</a:t>
            </a:fld>
            <a:endParaRPr lang="zh-CN" altLang="en-US"/>
          </a:p>
        </p:txBody>
      </p:sp>
    </p:spTree>
    <p:extLst>
      <p:ext uri="{BB962C8B-B14F-4D97-AF65-F5344CB8AC3E}">
        <p14:creationId xmlns:p14="http://schemas.microsoft.com/office/powerpoint/2010/main" val="37051523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9219B20-DC82-41BC-B996-EA153734C70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28680834-68BC-4547-876D-037CC620911F}"/>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DCEAC9C-C8F5-4F63-A5E6-7FB74A0FE464}"/>
              </a:ext>
            </a:extLst>
          </p:cNvPr>
          <p:cNvSpPr>
            <a:spLocks noGrp="1"/>
          </p:cNvSpPr>
          <p:nvPr>
            <p:ph type="dt" sz="half" idx="10"/>
          </p:nvPr>
        </p:nvSpPr>
        <p:spPr/>
        <p:txBody>
          <a:bodyPr/>
          <a:lstStyle/>
          <a:p>
            <a:fld id="{47AE7B40-BC35-4436-AEEE-9608303C2B76}" type="datetimeFigureOut">
              <a:rPr lang="zh-CN" altLang="en-US" smtClean="0"/>
              <a:t>2020/6/7</a:t>
            </a:fld>
            <a:endParaRPr lang="zh-CN" altLang="en-US"/>
          </a:p>
        </p:txBody>
      </p:sp>
      <p:sp>
        <p:nvSpPr>
          <p:cNvPr id="5" name="页脚占位符 4">
            <a:extLst>
              <a:ext uri="{FF2B5EF4-FFF2-40B4-BE49-F238E27FC236}">
                <a16:creationId xmlns:a16="http://schemas.microsoft.com/office/drawing/2014/main" id="{6B7D2FEB-FB32-4755-9D5F-7910421F611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3DE74B8-6EB2-4D57-821A-4087D245C684}"/>
              </a:ext>
            </a:extLst>
          </p:cNvPr>
          <p:cNvSpPr>
            <a:spLocks noGrp="1"/>
          </p:cNvSpPr>
          <p:nvPr>
            <p:ph type="sldNum" sz="quarter" idx="12"/>
          </p:nvPr>
        </p:nvSpPr>
        <p:spPr/>
        <p:txBody>
          <a:bodyPr/>
          <a:lstStyle/>
          <a:p>
            <a:fld id="{CB74FFC5-FC4B-4170-A52D-B6CFA59162D5}" type="slidenum">
              <a:rPr lang="zh-CN" altLang="en-US" smtClean="0"/>
              <a:t>‹#›</a:t>
            </a:fld>
            <a:endParaRPr lang="zh-CN" altLang="en-US"/>
          </a:p>
        </p:txBody>
      </p:sp>
    </p:spTree>
    <p:extLst>
      <p:ext uri="{BB962C8B-B14F-4D97-AF65-F5344CB8AC3E}">
        <p14:creationId xmlns:p14="http://schemas.microsoft.com/office/powerpoint/2010/main" val="3606423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28AA497-7B91-4C9F-8F5C-E03086F6CA6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3C9CB34-F90E-4EAF-93A6-8EF8AF725986}"/>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2E6BFDE-0BDB-4247-AC94-CF73976B9669}"/>
              </a:ext>
            </a:extLst>
          </p:cNvPr>
          <p:cNvSpPr>
            <a:spLocks noGrp="1"/>
          </p:cNvSpPr>
          <p:nvPr>
            <p:ph type="dt" sz="half" idx="10"/>
          </p:nvPr>
        </p:nvSpPr>
        <p:spPr/>
        <p:txBody>
          <a:bodyPr/>
          <a:lstStyle/>
          <a:p>
            <a:fld id="{47AE7B40-BC35-4436-AEEE-9608303C2B76}" type="datetimeFigureOut">
              <a:rPr lang="zh-CN" altLang="en-US" smtClean="0"/>
              <a:t>2020/6/7</a:t>
            </a:fld>
            <a:endParaRPr lang="zh-CN" altLang="en-US"/>
          </a:p>
        </p:txBody>
      </p:sp>
      <p:sp>
        <p:nvSpPr>
          <p:cNvPr id="5" name="页脚占位符 4">
            <a:extLst>
              <a:ext uri="{FF2B5EF4-FFF2-40B4-BE49-F238E27FC236}">
                <a16:creationId xmlns:a16="http://schemas.microsoft.com/office/drawing/2014/main" id="{DA502D49-1AC7-43E7-9E63-1F4E1470813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46E4406-23DF-4492-9DFE-19DB34F0B83C}"/>
              </a:ext>
            </a:extLst>
          </p:cNvPr>
          <p:cNvSpPr>
            <a:spLocks noGrp="1"/>
          </p:cNvSpPr>
          <p:nvPr>
            <p:ph type="sldNum" sz="quarter" idx="12"/>
          </p:nvPr>
        </p:nvSpPr>
        <p:spPr/>
        <p:txBody>
          <a:bodyPr/>
          <a:lstStyle/>
          <a:p>
            <a:fld id="{CB74FFC5-FC4B-4170-A52D-B6CFA59162D5}" type="slidenum">
              <a:rPr lang="zh-CN" altLang="en-US" smtClean="0"/>
              <a:t>‹#›</a:t>
            </a:fld>
            <a:endParaRPr lang="zh-CN" altLang="en-US"/>
          </a:p>
        </p:txBody>
      </p:sp>
    </p:spTree>
    <p:extLst>
      <p:ext uri="{BB962C8B-B14F-4D97-AF65-F5344CB8AC3E}">
        <p14:creationId xmlns:p14="http://schemas.microsoft.com/office/powerpoint/2010/main" val="6897508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3F2443-EE12-4007-9D5C-CED95B636A2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81F24BA-CBE7-4AF9-92B3-A8E77EB5513E}"/>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C3A98A6-DE86-4D8A-A666-E0D6776F409C}"/>
              </a:ext>
            </a:extLst>
          </p:cNvPr>
          <p:cNvSpPr>
            <a:spLocks noGrp="1"/>
          </p:cNvSpPr>
          <p:nvPr>
            <p:ph type="dt" sz="half" idx="10"/>
          </p:nvPr>
        </p:nvSpPr>
        <p:spPr/>
        <p:txBody>
          <a:bodyPr/>
          <a:lstStyle/>
          <a:p>
            <a:fld id="{47AE7B40-BC35-4436-AEEE-9608303C2B76}" type="datetimeFigureOut">
              <a:rPr lang="zh-CN" altLang="en-US" smtClean="0"/>
              <a:t>2020/6/7</a:t>
            </a:fld>
            <a:endParaRPr lang="zh-CN" altLang="en-US"/>
          </a:p>
        </p:txBody>
      </p:sp>
      <p:sp>
        <p:nvSpPr>
          <p:cNvPr id="5" name="页脚占位符 4">
            <a:extLst>
              <a:ext uri="{FF2B5EF4-FFF2-40B4-BE49-F238E27FC236}">
                <a16:creationId xmlns:a16="http://schemas.microsoft.com/office/drawing/2014/main" id="{FAAF5EB6-5119-4866-8A6F-5B91004A8AB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11866DA-E470-416A-965E-614777E320A2}"/>
              </a:ext>
            </a:extLst>
          </p:cNvPr>
          <p:cNvSpPr>
            <a:spLocks noGrp="1"/>
          </p:cNvSpPr>
          <p:nvPr>
            <p:ph type="sldNum" sz="quarter" idx="12"/>
          </p:nvPr>
        </p:nvSpPr>
        <p:spPr/>
        <p:txBody>
          <a:bodyPr/>
          <a:lstStyle/>
          <a:p>
            <a:fld id="{CB74FFC5-FC4B-4170-A52D-B6CFA59162D5}" type="slidenum">
              <a:rPr lang="zh-CN" altLang="en-US" smtClean="0"/>
              <a:t>‹#›</a:t>
            </a:fld>
            <a:endParaRPr lang="zh-CN" altLang="en-US"/>
          </a:p>
        </p:txBody>
      </p:sp>
    </p:spTree>
    <p:extLst>
      <p:ext uri="{BB962C8B-B14F-4D97-AF65-F5344CB8AC3E}">
        <p14:creationId xmlns:p14="http://schemas.microsoft.com/office/powerpoint/2010/main" val="38590500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67FABD-833E-494C-9B41-1731FE7C23D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B7C1596A-A787-4946-8AF2-E679C1E934A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11457057-2AF0-4A1D-8A49-2405F5561E29}"/>
              </a:ext>
            </a:extLst>
          </p:cNvPr>
          <p:cNvSpPr>
            <a:spLocks noGrp="1"/>
          </p:cNvSpPr>
          <p:nvPr>
            <p:ph type="dt" sz="half" idx="10"/>
          </p:nvPr>
        </p:nvSpPr>
        <p:spPr/>
        <p:txBody>
          <a:bodyPr/>
          <a:lstStyle/>
          <a:p>
            <a:fld id="{47AE7B40-BC35-4436-AEEE-9608303C2B76}" type="datetimeFigureOut">
              <a:rPr lang="zh-CN" altLang="en-US" smtClean="0"/>
              <a:t>2020/6/7</a:t>
            </a:fld>
            <a:endParaRPr lang="zh-CN" altLang="en-US"/>
          </a:p>
        </p:txBody>
      </p:sp>
      <p:sp>
        <p:nvSpPr>
          <p:cNvPr id="5" name="页脚占位符 4">
            <a:extLst>
              <a:ext uri="{FF2B5EF4-FFF2-40B4-BE49-F238E27FC236}">
                <a16:creationId xmlns:a16="http://schemas.microsoft.com/office/drawing/2014/main" id="{2D98D268-5093-4448-B10E-A03F6A7749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E730D80-2AB1-4198-A58E-0184CE5A908B}"/>
              </a:ext>
            </a:extLst>
          </p:cNvPr>
          <p:cNvSpPr>
            <a:spLocks noGrp="1"/>
          </p:cNvSpPr>
          <p:nvPr>
            <p:ph type="sldNum" sz="quarter" idx="12"/>
          </p:nvPr>
        </p:nvSpPr>
        <p:spPr/>
        <p:txBody>
          <a:bodyPr/>
          <a:lstStyle/>
          <a:p>
            <a:fld id="{CB74FFC5-FC4B-4170-A52D-B6CFA59162D5}" type="slidenum">
              <a:rPr lang="zh-CN" altLang="en-US" smtClean="0"/>
              <a:t>‹#›</a:t>
            </a:fld>
            <a:endParaRPr lang="zh-CN" altLang="en-US"/>
          </a:p>
        </p:txBody>
      </p:sp>
    </p:spTree>
    <p:extLst>
      <p:ext uri="{BB962C8B-B14F-4D97-AF65-F5344CB8AC3E}">
        <p14:creationId xmlns:p14="http://schemas.microsoft.com/office/powerpoint/2010/main" val="17297244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1EB03D-8B3B-47C3-ABCC-D6058F0BC5C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579F6DB-8B03-4670-8FE1-B7F683FB2522}"/>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E6FF66A1-F549-47C3-A8D3-EDB60B87F8A4}"/>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580F5704-3594-462B-8784-10D0B2F47D54}"/>
              </a:ext>
            </a:extLst>
          </p:cNvPr>
          <p:cNvSpPr>
            <a:spLocks noGrp="1"/>
          </p:cNvSpPr>
          <p:nvPr>
            <p:ph type="dt" sz="half" idx="10"/>
          </p:nvPr>
        </p:nvSpPr>
        <p:spPr/>
        <p:txBody>
          <a:bodyPr/>
          <a:lstStyle/>
          <a:p>
            <a:fld id="{47AE7B40-BC35-4436-AEEE-9608303C2B76}" type="datetimeFigureOut">
              <a:rPr lang="zh-CN" altLang="en-US" smtClean="0"/>
              <a:t>2020/6/7</a:t>
            </a:fld>
            <a:endParaRPr lang="zh-CN" altLang="en-US"/>
          </a:p>
        </p:txBody>
      </p:sp>
      <p:sp>
        <p:nvSpPr>
          <p:cNvPr id="6" name="页脚占位符 5">
            <a:extLst>
              <a:ext uri="{FF2B5EF4-FFF2-40B4-BE49-F238E27FC236}">
                <a16:creationId xmlns:a16="http://schemas.microsoft.com/office/drawing/2014/main" id="{CA75B77A-7A32-4E44-96EF-931230180EC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02D25EE-6B3B-4DCB-BAE6-794FB8B6AF63}"/>
              </a:ext>
            </a:extLst>
          </p:cNvPr>
          <p:cNvSpPr>
            <a:spLocks noGrp="1"/>
          </p:cNvSpPr>
          <p:nvPr>
            <p:ph type="sldNum" sz="quarter" idx="12"/>
          </p:nvPr>
        </p:nvSpPr>
        <p:spPr/>
        <p:txBody>
          <a:bodyPr/>
          <a:lstStyle/>
          <a:p>
            <a:fld id="{CB74FFC5-FC4B-4170-A52D-B6CFA59162D5}" type="slidenum">
              <a:rPr lang="zh-CN" altLang="en-US" smtClean="0"/>
              <a:t>‹#›</a:t>
            </a:fld>
            <a:endParaRPr lang="zh-CN" altLang="en-US"/>
          </a:p>
        </p:txBody>
      </p:sp>
    </p:spTree>
    <p:extLst>
      <p:ext uri="{BB962C8B-B14F-4D97-AF65-F5344CB8AC3E}">
        <p14:creationId xmlns:p14="http://schemas.microsoft.com/office/powerpoint/2010/main" val="18652172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AFDBE9-77BF-408C-BF37-80142B47E19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C0C7717E-CDFD-4F5C-9025-35A5606990A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A22B0939-6A44-435F-B054-9324213B2181}"/>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CA81BEB8-E6AD-459D-843F-DC1864502C3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FEF02A4E-E7C0-45CC-ADFE-091526A4342C}"/>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C208BF27-C90D-4460-8D18-0D9D79C85AF5}"/>
              </a:ext>
            </a:extLst>
          </p:cNvPr>
          <p:cNvSpPr>
            <a:spLocks noGrp="1"/>
          </p:cNvSpPr>
          <p:nvPr>
            <p:ph type="dt" sz="half" idx="10"/>
          </p:nvPr>
        </p:nvSpPr>
        <p:spPr/>
        <p:txBody>
          <a:bodyPr/>
          <a:lstStyle/>
          <a:p>
            <a:fld id="{47AE7B40-BC35-4436-AEEE-9608303C2B76}" type="datetimeFigureOut">
              <a:rPr lang="zh-CN" altLang="en-US" smtClean="0"/>
              <a:t>2020/6/7</a:t>
            </a:fld>
            <a:endParaRPr lang="zh-CN" altLang="en-US"/>
          </a:p>
        </p:txBody>
      </p:sp>
      <p:sp>
        <p:nvSpPr>
          <p:cNvPr id="8" name="页脚占位符 7">
            <a:extLst>
              <a:ext uri="{FF2B5EF4-FFF2-40B4-BE49-F238E27FC236}">
                <a16:creationId xmlns:a16="http://schemas.microsoft.com/office/drawing/2014/main" id="{F14205D9-5537-41A2-81AE-647CEC47E22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71D65942-0317-47AF-B061-C31EA3B7849F}"/>
              </a:ext>
            </a:extLst>
          </p:cNvPr>
          <p:cNvSpPr>
            <a:spLocks noGrp="1"/>
          </p:cNvSpPr>
          <p:nvPr>
            <p:ph type="sldNum" sz="quarter" idx="12"/>
          </p:nvPr>
        </p:nvSpPr>
        <p:spPr/>
        <p:txBody>
          <a:bodyPr/>
          <a:lstStyle/>
          <a:p>
            <a:fld id="{CB74FFC5-FC4B-4170-A52D-B6CFA59162D5}" type="slidenum">
              <a:rPr lang="zh-CN" altLang="en-US" smtClean="0"/>
              <a:t>‹#›</a:t>
            </a:fld>
            <a:endParaRPr lang="zh-CN" altLang="en-US"/>
          </a:p>
        </p:txBody>
      </p:sp>
    </p:spTree>
    <p:extLst>
      <p:ext uri="{BB962C8B-B14F-4D97-AF65-F5344CB8AC3E}">
        <p14:creationId xmlns:p14="http://schemas.microsoft.com/office/powerpoint/2010/main" val="589089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3BC6BB-1131-4771-958E-E41E6A069D8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0BA6A5A-5608-47A6-AD09-234F7C583D4C}"/>
              </a:ext>
            </a:extLst>
          </p:cNvPr>
          <p:cNvSpPr>
            <a:spLocks noGrp="1"/>
          </p:cNvSpPr>
          <p:nvPr>
            <p:ph type="dt" sz="half" idx="10"/>
          </p:nvPr>
        </p:nvSpPr>
        <p:spPr/>
        <p:txBody>
          <a:bodyPr/>
          <a:lstStyle/>
          <a:p>
            <a:fld id="{47AE7B40-BC35-4436-AEEE-9608303C2B76}" type="datetimeFigureOut">
              <a:rPr lang="zh-CN" altLang="en-US" smtClean="0"/>
              <a:t>2020/6/7</a:t>
            </a:fld>
            <a:endParaRPr lang="zh-CN" altLang="en-US"/>
          </a:p>
        </p:txBody>
      </p:sp>
      <p:sp>
        <p:nvSpPr>
          <p:cNvPr id="4" name="页脚占位符 3">
            <a:extLst>
              <a:ext uri="{FF2B5EF4-FFF2-40B4-BE49-F238E27FC236}">
                <a16:creationId xmlns:a16="http://schemas.microsoft.com/office/drawing/2014/main" id="{0DC0FB32-4A2D-4678-8EB0-CFC70F06B48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E6BB280-7A04-4F8A-8915-532240597DE1}"/>
              </a:ext>
            </a:extLst>
          </p:cNvPr>
          <p:cNvSpPr>
            <a:spLocks noGrp="1"/>
          </p:cNvSpPr>
          <p:nvPr>
            <p:ph type="sldNum" sz="quarter" idx="12"/>
          </p:nvPr>
        </p:nvSpPr>
        <p:spPr/>
        <p:txBody>
          <a:bodyPr/>
          <a:lstStyle/>
          <a:p>
            <a:fld id="{CB74FFC5-FC4B-4170-A52D-B6CFA59162D5}" type="slidenum">
              <a:rPr lang="zh-CN" altLang="en-US" smtClean="0"/>
              <a:t>‹#›</a:t>
            </a:fld>
            <a:endParaRPr lang="zh-CN" altLang="en-US"/>
          </a:p>
        </p:txBody>
      </p:sp>
    </p:spTree>
    <p:extLst>
      <p:ext uri="{BB962C8B-B14F-4D97-AF65-F5344CB8AC3E}">
        <p14:creationId xmlns:p14="http://schemas.microsoft.com/office/powerpoint/2010/main" val="30599798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7C51EED-1661-4053-829E-E330C5F1B57D}"/>
              </a:ext>
            </a:extLst>
          </p:cNvPr>
          <p:cNvSpPr>
            <a:spLocks noGrp="1"/>
          </p:cNvSpPr>
          <p:nvPr>
            <p:ph type="dt" sz="half" idx="10"/>
          </p:nvPr>
        </p:nvSpPr>
        <p:spPr/>
        <p:txBody>
          <a:bodyPr/>
          <a:lstStyle/>
          <a:p>
            <a:fld id="{47AE7B40-BC35-4436-AEEE-9608303C2B76}" type="datetimeFigureOut">
              <a:rPr lang="zh-CN" altLang="en-US" smtClean="0"/>
              <a:t>2020/6/7</a:t>
            </a:fld>
            <a:endParaRPr lang="zh-CN" altLang="en-US"/>
          </a:p>
        </p:txBody>
      </p:sp>
      <p:sp>
        <p:nvSpPr>
          <p:cNvPr id="3" name="页脚占位符 2">
            <a:extLst>
              <a:ext uri="{FF2B5EF4-FFF2-40B4-BE49-F238E27FC236}">
                <a16:creationId xmlns:a16="http://schemas.microsoft.com/office/drawing/2014/main" id="{7E17DC69-AE43-45CD-A613-73F14B83129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4366110-1D29-4F03-8895-2E4AA90CC62E}"/>
              </a:ext>
            </a:extLst>
          </p:cNvPr>
          <p:cNvSpPr>
            <a:spLocks noGrp="1"/>
          </p:cNvSpPr>
          <p:nvPr>
            <p:ph type="sldNum" sz="quarter" idx="12"/>
          </p:nvPr>
        </p:nvSpPr>
        <p:spPr/>
        <p:txBody>
          <a:bodyPr/>
          <a:lstStyle/>
          <a:p>
            <a:fld id="{CB74FFC5-FC4B-4170-A52D-B6CFA59162D5}" type="slidenum">
              <a:rPr lang="zh-CN" altLang="en-US" smtClean="0"/>
              <a:t>‹#›</a:t>
            </a:fld>
            <a:endParaRPr lang="zh-CN" altLang="en-US"/>
          </a:p>
        </p:txBody>
      </p:sp>
    </p:spTree>
    <p:extLst>
      <p:ext uri="{BB962C8B-B14F-4D97-AF65-F5344CB8AC3E}">
        <p14:creationId xmlns:p14="http://schemas.microsoft.com/office/powerpoint/2010/main" val="1448871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F7558BC-04C9-489E-91BB-261A6A0558E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3030A795-F2D1-4C78-8ED1-501DD28F899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232A2C3F-7C09-42D1-A9F6-BB7D48F457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26D989A-C9BA-400D-85AA-6F21ED1143F8}"/>
              </a:ext>
            </a:extLst>
          </p:cNvPr>
          <p:cNvSpPr>
            <a:spLocks noGrp="1"/>
          </p:cNvSpPr>
          <p:nvPr>
            <p:ph type="dt" sz="half" idx="10"/>
          </p:nvPr>
        </p:nvSpPr>
        <p:spPr/>
        <p:txBody>
          <a:bodyPr/>
          <a:lstStyle/>
          <a:p>
            <a:fld id="{47AE7B40-BC35-4436-AEEE-9608303C2B76}" type="datetimeFigureOut">
              <a:rPr lang="zh-CN" altLang="en-US" smtClean="0"/>
              <a:t>2020/6/7</a:t>
            </a:fld>
            <a:endParaRPr lang="zh-CN" altLang="en-US"/>
          </a:p>
        </p:txBody>
      </p:sp>
      <p:sp>
        <p:nvSpPr>
          <p:cNvPr id="6" name="页脚占位符 5">
            <a:extLst>
              <a:ext uri="{FF2B5EF4-FFF2-40B4-BE49-F238E27FC236}">
                <a16:creationId xmlns:a16="http://schemas.microsoft.com/office/drawing/2014/main" id="{0868841E-A853-4D1C-8B56-C7BF6E07BF1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5974E23-9FA5-46B5-997D-0BBA155228CA}"/>
              </a:ext>
            </a:extLst>
          </p:cNvPr>
          <p:cNvSpPr>
            <a:spLocks noGrp="1"/>
          </p:cNvSpPr>
          <p:nvPr>
            <p:ph type="sldNum" sz="quarter" idx="12"/>
          </p:nvPr>
        </p:nvSpPr>
        <p:spPr/>
        <p:txBody>
          <a:bodyPr/>
          <a:lstStyle/>
          <a:p>
            <a:fld id="{CB74FFC5-FC4B-4170-A52D-B6CFA59162D5}" type="slidenum">
              <a:rPr lang="zh-CN" altLang="en-US" smtClean="0"/>
              <a:t>‹#›</a:t>
            </a:fld>
            <a:endParaRPr lang="zh-CN" altLang="en-US"/>
          </a:p>
        </p:txBody>
      </p:sp>
    </p:spTree>
    <p:extLst>
      <p:ext uri="{BB962C8B-B14F-4D97-AF65-F5344CB8AC3E}">
        <p14:creationId xmlns:p14="http://schemas.microsoft.com/office/powerpoint/2010/main" val="33759414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B94E7FA-63AD-46AA-BA85-26CE4A9B1EB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3CEE7F5-EC0F-4823-894D-80DCCB37E8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A5B2335-8905-4DD0-A4F9-F2C9059593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4F9FAA2-FE58-4FA9-A566-E348441D239D}"/>
              </a:ext>
            </a:extLst>
          </p:cNvPr>
          <p:cNvSpPr>
            <a:spLocks noGrp="1"/>
          </p:cNvSpPr>
          <p:nvPr>
            <p:ph type="dt" sz="half" idx="10"/>
          </p:nvPr>
        </p:nvSpPr>
        <p:spPr/>
        <p:txBody>
          <a:bodyPr/>
          <a:lstStyle/>
          <a:p>
            <a:fld id="{47AE7B40-BC35-4436-AEEE-9608303C2B76}" type="datetimeFigureOut">
              <a:rPr lang="zh-CN" altLang="en-US" smtClean="0"/>
              <a:t>2020/6/7</a:t>
            </a:fld>
            <a:endParaRPr lang="zh-CN" altLang="en-US"/>
          </a:p>
        </p:txBody>
      </p:sp>
      <p:sp>
        <p:nvSpPr>
          <p:cNvPr id="6" name="页脚占位符 5">
            <a:extLst>
              <a:ext uri="{FF2B5EF4-FFF2-40B4-BE49-F238E27FC236}">
                <a16:creationId xmlns:a16="http://schemas.microsoft.com/office/drawing/2014/main" id="{B6CB23E5-1600-4D5B-8B78-0218F7187A5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652C7E1-43FE-4DD7-AE9B-AD518A04217C}"/>
              </a:ext>
            </a:extLst>
          </p:cNvPr>
          <p:cNvSpPr>
            <a:spLocks noGrp="1"/>
          </p:cNvSpPr>
          <p:nvPr>
            <p:ph type="sldNum" sz="quarter" idx="12"/>
          </p:nvPr>
        </p:nvSpPr>
        <p:spPr/>
        <p:txBody>
          <a:bodyPr/>
          <a:lstStyle/>
          <a:p>
            <a:fld id="{CB74FFC5-FC4B-4170-A52D-B6CFA59162D5}" type="slidenum">
              <a:rPr lang="zh-CN" altLang="en-US" smtClean="0"/>
              <a:t>‹#›</a:t>
            </a:fld>
            <a:endParaRPr lang="zh-CN" altLang="en-US"/>
          </a:p>
        </p:txBody>
      </p:sp>
    </p:spTree>
    <p:extLst>
      <p:ext uri="{BB962C8B-B14F-4D97-AF65-F5344CB8AC3E}">
        <p14:creationId xmlns:p14="http://schemas.microsoft.com/office/powerpoint/2010/main" val="3765715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C8BB756-C62B-47F0-950A-C1CF34044A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64DF887-91EF-4A0A-847A-F871B376C0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0CA1DF8-439B-4715-A09A-F576B483F87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AE7B40-BC35-4436-AEEE-9608303C2B76}" type="datetimeFigureOut">
              <a:rPr lang="zh-CN" altLang="en-US" smtClean="0"/>
              <a:t>2020/6/7</a:t>
            </a:fld>
            <a:endParaRPr lang="zh-CN" altLang="en-US"/>
          </a:p>
        </p:txBody>
      </p:sp>
      <p:sp>
        <p:nvSpPr>
          <p:cNvPr id="5" name="页脚占位符 4">
            <a:extLst>
              <a:ext uri="{FF2B5EF4-FFF2-40B4-BE49-F238E27FC236}">
                <a16:creationId xmlns:a16="http://schemas.microsoft.com/office/drawing/2014/main" id="{B9A04A6D-BBBA-4252-9E22-8983ADBC319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350E9D9-27E3-4AD1-883D-E0DC3A43F87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74FFC5-FC4B-4170-A52D-B6CFA59162D5}" type="slidenum">
              <a:rPr lang="zh-CN" altLang="en-US" smtClean="0"/>
              <a:t>‹#›</a:t>
            </a:fld>
            <a:endParaRPr lang="zh-CN" altLang="en-US"/>
          </a:p>
        </p:txBody>
      </p:sp>
    </p:spTree>
    <p:extLst>
      <p:ext uri="{BB962C8B-B14F-4D97-AF65-F5344CB8AC3E}">
        <p14:creationId xmlns:p14="http://schemas.microsoft.com/office/powerpoint/2010/main" val="9811253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D1E8FC2B-172F-4B97-9551-9C6BE78C31BF}"/>
              </a:ext>
            </a:extLst>
          </p:cNvPr>
          <p:cNvSpPr>
            <a:spLocks noGrp="1"/>
          </p:cNvSpPr>
          <p:nvPr>
            <p:ph type="title"/>
          </p:nvPr>
        </p:nvSpPr>
        <p:spPr>
          <a:xfrm>
            <a:off x="1202435" y="185784"/>
            <a:ext cx="9465131" cy="1184111"/>
          </a:xfrm>
        </p:spPr>
        <p:txBody>
          <a:bodyPr>
            <a:normAutofit/>
          </a:bodyPr>
          <a:lstStyle/>
          <a:p>
            <a:r>
              <a:rPr lang="zh-CN" altLang="en-US" sz="3700" b="1" dirty="0"/>
              <a:t>第四节</a:t>
            </a:r>
            <a:r>
              <a:rPr lang="en-US" altLang="zh-CN" sz="3700" b="1" dirty="0"/>
              <a:t> </a:t>
            </a:r>
            <a:r>
              <a:rPr lang="zh-CN" altLang="zh-CN" sz="3700" b="1" dirty="0"/>
              <a:t>社群众筹与非法集资</a:t>
            </a:r>
            <a:br>
              <a:rPr lang="zh-CN" altLang="zh-CN" sz="3700" dirty="0"/>
            </a:br>
            <a:endParaRPr lang="zh-CN" altLang="en-US" sz="3700" dirty="0"/>
          </a:p>
        </p:txBody>
      </p:sp>
      <p:sp>
        <p:nvSpPr>
          <p:cNvPr id="3" name="内容占位符 2">
            <a:extLst>
              <a:ext uri="{FF2B5EF4-FFF2-40B4-BE49-F238E27FC236}">
                <a16:creationId xmlns:a16="http://schemas.microsoft.com/office/drawing/2014/main" id="{89506876-9B4A-4817-B412-13D4C666C289}"/>
              </a:ext>
            </a:extLst>
          </p:cNvPr>
          <p:cNvSpPr>
            <a:spLocks noGrp="1"/>
          </p:cNvSpPr>
          <p:nvPr>
            <p:ph idx="1"/>
          </p:nvPr>
        </p:nvSpPr>
        <p:spPr>
          <a:xfrm>
            <a:off x="1524000" y="1555679"/>
            <a:ext cx="9465564" cy="4244389"/>
          </a:xfrm>
        </p:spPr>
        <p:txBody>
          <a:bodyPr>
            <a:normAutofit/>
          </a:bodyPr>
          <a:lstStyle/>
          <a:p>
            <a:pPr marL="0" indent="0" latinLnBrk="1">
              <a:lnSpc>
                <a:spcPct val="100000"/>
              </a:lnSpc>
              <a:buNone/>
            </a:pPr>
            <a:r>
              <a:rPr lang="zh-CN" altLang="en-US" sz="2400" dirty="0">
                <a:latin typeface="华文仿宋" panose="02010600040101010101" pitchFamily="2" charset="-122"/>
                <a:ea typeface="华文仿宋" panose="02010600040101010101" pitchFamily="2" charset="-122"/>
              </a:rPr>
              <a:t>一、非法集资的定义及特征</a:t>
            </a:r>
            <a:endParaRPr lang="en-US" altLang="zh-CN" sz="2400" dirty="0">
              <a:latin typeface="华文仿宋" panose="02010600040101010101" pitchFamily="2" charset="-122"/>
              <a:ea typeface="华文仿宋" panose="02010600040101010101" pitchFamily="2" charset="-122"/>
            </a:endParaRPr>
          </a:p>
          <a:p>
            <a:pPr marL="0" indent="0" latinLnBrk="1">
              <a:lnSpc>
                <a:spcPct val="100000"/>
              </a:lnSpc>
              <a:buNone/>
            </a:pPr>
            <a:r>
              <a:rPr lang="zh-CN" altLang="en-US" sz="2400" dirty="0">
                <a:latin typeface="华文仿宋" panose="02010600040101010101" pitchFamily="2" charset="-122"/>
                <a:ea typeface="华文仿宋" panose="02010600040101010101" pitchFamily="2" charset="-122"/>
              </a:rPr>
              <a:t>      非法集资是未经有关部门依法批准，包括没有批准权限的部门批准的集资</a:t>
            </a:r>
            <a:r>
              <a:rPr lang="en-US" altLang="zh-CN" sz="2400" dirty="0">
                <a:latin typeface="华文仿宋" panose="02010600040101010101" pitchFamily="2" charset="-122"/>
                <a:ea typeface="华文仿宋" panose="02010600040101010101" pitchFamily="2" charset="-122"/>
              </a:rPr>
              <a:t>;</a:t>
            </a:r>
            <a:r>
              <a:rPr lang="zh-CN" altLang="en-US" sz="2400" dirty="0">
                <a:latin typeface="华文仿宋" panose="02010600040101010101" pitchFamily="2" charset="-122"/>
                <a:ea typeface="华文仿宋" panose="02010600040101010101" pitchFamily="2" charset="-122"/>
              </a:rPr>
              <a:t>有审批权限的部门超越权限批准集资，即集资者不具备集资的主体资格，承诺在一定期限内给出资人还本付息。还本付息的形式除以货币形式为主外，也有实物形式和其他形式</a:t>
            </a:r>
            <a:r>
              <a:rPr lang="en-US" altLang="zh-CN" sz="2400" dirty="0">
                <a:latin typeface="华文仿宋" panose="02010600040101010101" pitchFamily="2" charset="-122"/>
                <a:ea typeface="华文仿宋" panose="02010600040101010101" pitchFamily="2" charset="-122"/>
              </a:rPr>
              <a:t>;</a:t>
            </a:r>
            <a:r>
              <a:rPr lang="zh-CN" altLang="en-US" sz="2400" dirty="0">
                <a:latin typeface="华文仿宋" panose="02010600040101010101" pitchFamily="2" charset="-122"/>
                <a:ea typeface="华文仿宋" panose="02010600040101010101" pitchFamily="2" charset="-122"/>
              </a:rPr>
              <a:t>向社会不特定的对象筹集资金。这里“不特定的对象”是指社会公众，而不是指特定少数人</a:t>
            </a:r>
            <a:r>
              <a:rPr lang="en-US" altLang="zh-CN" sz="2400" dirty="0">
                <a:latin typeface="华文仿宋" panose="02010600040101010101" pitchFamily="2" charset="-122"/>
                <a:ea typeface="华文仿宋" panose="02010600040101010101" pitchFamily="2" charset="-122"/>
              </a:rPr>
              <a:t>;</a:t>
            </a:r>
            <a:r>
              <a:rPr lang="zh-CN" altLang="en-US" sz="2400" dirty="0">
                <a:latin typeface="华文仿宋" panose="02010600040101010101" pitchFamily="2" charset="-122"/>
                <a:ea typeface="华文仿宋" panose="02010600040101010101" pitchFamily="2" charset="-122"/>
              </a:rPr>
              <a:t>以合法形式掩盖其非法集资的实质。</a:t>
            </a:r>
          </a:p>
        </p:txBody>
      </p:sp>
    </p:spTree>
    <p:extLst>
      <p:ext uri="{BB962C8B-B14F-4D97-AF65-F5344CB8AC3E}">
        <p14:creationId xmlns:p14="http://schemas.microsoft.com/office/powerpoint/2010/main" val="7759261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A81D2707-2A89-42B5-84CC-207829DA576F}"/>
              </a:ext>
            </a:extLst>
          </p:cNvPr>
          <p:cNvSpPr>
            <a:spLocks noGrp="1"/>
          </p:cNvSpPr>
          <p:nvPr>
            <p:ph type="title"/>
          </p:nvPr>
        </p:nvSpPr>
        <p:spPr>
          <a:xfrm>
            <a:off x="1363280" y="177163"/>
            <a:ext cx="9465131" cy="714377"/>
          </a:xfrm>
        </p:spPr>
        <p:txBody>
          <a:bodyPr>
            <a:normAutofit/>
          </a:bodyPr>
          <a:lstStyle/>
          <a:p>
            <a:r>
              <a:rPr lang="zh-CN" altLang="zh-CN" sz="3200" dirty="0"/>
              <a:t>如何区分是否非法集资，需要注意两点：</a:t>
            </a:r>
            <a:endParaRPr lang="zh-CN" altLang="en-US" sz="3200" dirty="0"/>
          </a:p>
        </p:txBody>
      </p:sp>
      <p:sp>
        <p:nvSpPr>
          <p:cNvPr id="3" name="内容占位符 2">
            <a:extLst>
              <a:ext uri="{FF2B5EF4-FFF2-40B4-BE49-F238E27FC236}">
                <a16:creationId xmlns:a16="http://schemas.microsoft.com/office/drawing/2014/main" id="{E7932730-A0DE-4A59-B416-1C61B52F4A94}"/>
              </a:ext>
            </a:extLst>
          </p:cNvPr>
          <p:cNvSpPr>
            <a:spLocks noGrp="1"/>
          </p:cNvSpPr>
          <p:nvPr>
            <p:ph idx="1"/>
          </p:nvPr>
        </p:nvSpPr>
        <p:spPr>
          <a:xfrm>
            <a:off x="1363280" y="1471777"/>
            <a:ext cx="9465564" cy="3400969"/>
          </a:xfrm>
        </p:spPr>
        <p:txBody>
          <a:bodyPr>
            <a:normAutofit/>
          </a:bodyPr>
          <a:lstStyle/>
          <a:p>
            <a:pPr marL="0" indent="0">
              <a:buNone/>
            </a:pPr>
            <a:br>
              <a:rPr lang="en-US" altLang="zh-CN" sz="2400" dirty="0"/>
            </a:br>
            <a:r>
              <a:rPr lang="en-US" altLang="zh-CN" sz="2400" dirty="0"/>
              <a:t>    (1)</a:t>
            </a:r>
            <a:r>
              <a:rPr lang="zh-CN" altLang="zh-CN" sz="2400" dirty="0"/>
              <a:t>筹资的用途，是用于做实实在在的项目，还是发放贷款收取高额利息，如果是后者，则涉嫌非法集资。</a:t>
            </a:r>
            <a:endParaRPr lang="en-US" altLang="zh-CN" sz="2400" dirty="0"/>
          </a:p>
          <a:p>
            <a:pPr marL="0" indent="0">
              <a:buNone/>
            </a:pPr>
            <a:br>
              <a:rPr lang="en-US" altLang="zh-CN" sz="2400" dirty="0"/>
            </a:br>
            <a:r>
              <a:rPr lang="en-US" altLang="zh-CN" sz="2400" dirty="0"/>
              <a:t>    (2)</a:t>
            </a:r>
            <a:r>
              <a:rPr lang="zh-CN" altLang="zh-CN" sz="2400" dirty="0"/>
              <a:t>是否承诺保本和固定回报，甚至是高额回报。</a:t>
            </a:r>
            <a:endParaRPr lang="en-US" altLang="zh-CN" sz="2400" dirty="0"/>
          </a:p>
          <a:p>
            <a:pPr marL="0" indent="0">
              <a:buNone/>
            </a:pPr>
            <a:br>
              <a:rPr lang="en-US" altLang="zh-CN" sz="2400" dirty="0"/>
            </a:br>
            <a:r>
              <a:rPr lang="en-US" altLang="zh-CN" sz="2400" dirty="0"/>
              <a:t>     </a:t>
            </a:r>
            <a:r>
              <a:rPr lang="zh-CN" altLang="zh-CN" sz="2400" dirty="0"/>
              <a:t>对于股权众筹，可以承诺给投资人的是股份，但股份能带来多</a:t>
            </a:r>
            <a:br>
              <a:rPr lang="en-US" altLang="zh-CN" sz="2400" dirty="0"/>
            </a:br>
            <a:r>
              <a:rPr lang="zh-CN" altLang="zh-CN" sz="2400" dirty="0"/>
              <a:t>收益是无法保证的，和具体业绩有关，所以无法也无须承诺固定回报如果承诺高额固定回报，则涉嫌非法集资。</a:t>
            </a:r>
          </a:p>
          <a:p>
            <a:pPr marL="0" indent="0">
              <a:buNone/>
            </a:pPr>
            <a:endParaRPr lang="zh-CN" altLang="zh-CN" sz="2400" dirty="0"/>
          </a:p>
          <a:p>
            <a:pPr marL="0" indent="0">
              <a:buNone/>
            </a:pPr>
            <a:endParaRPr lang="zh-CN" altLang="en-US" sz="2400" dirty="0"/>
          </a:p>
        </p:txBody>
      </p:sp>
    </p:spTree>
    <p:extLst>
      <p:ext uri="{BB962C8B-B14F-4D97-AF65-F5344CB8AC3E}">
        <p14:creationId xmlns:p14="http://schemas.microsoft.com/office/powerpoint/2010/main" val="10426895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E15B1F42-E6F5-4714-8F49-FF6D15F42C2E}"/>
              </a:ext>
            </a:extLst>
          </p:cNvPr>
          <p:cNvSpPr>
            <a:spLocks noGrp="1"/>
          </p:cNvSpPr>
          <p:nvPr>
            <p:ph type="title"/>
          </p:nvPr>
        </p:nvSpPr>
        <p:spPr>
          <a:xfrm>
            <a:off x="1363280" y="177163"/>
            <a:ext cx="9465131" cy="880769"/>
          </a:xfrm>
        </p:spPr>
        <p:txBody>
          <a:bodyPr>
            <a:normAutofit fontScale="90000"/>
          </a:bodyPr>
          <a:lstStyle/>
          <a:p>
            <a:r>
              <a:rPr lang="zh-CN" altLang="en-US" sz="3700" dirty="0"/>
              <a:t>非法集资风险对众筹的影响</a:t>
            </a:r>
            <a:br>
              <a:rPr lang="zh-CN" altLang="en-US" sz="3700" dirty="0"/>
            </a:br>
            <a:endParaRPr lang="zh-CN" altLang="en-US" sz="3700" dirty="0"/>
          </a:p>
        </p:txBody>
      </p:sp>
      <p:sp>
        <p:nvSpPr>
          <p:cNvPr id="3" name="内容占位符 2">
            <a:extLst>
              <a:ext uri="{FF2B5EF4-FFF2-40B4-BE49-F238E27FC236}">
                <a16:creationId xmlns:a16="http://schemas.microsoft.com/office/drawing/2014/main" id="{DFBE3B60-789F-4C47-8167-2FAE49AF57A1}"/>
              </a:ext>
            </a:extLst>
          </p:cNvPr>
          <p:cNvSpPr>
            <a:spLocks noGrp="1"/>
          </p:cNvSpPr>
          <p:nvPr>
            <p:ph idx="1"/>
          </p:nvPr>
        </p:nvSpPr>
        <p:spPr>
          <a:xfrm>
            <a:off x="1524001" y="1397678"/>
            <a:ext cx="9465564" cy="4388526"/>
          </a:xfrm>
        </p:spPr>
        <p:txBody>
          <a:bodyPr>
            <a:normAutofit/>
          </a:bodyPr>
          <a:lstStyle/>
          <a:p>
            <a:pPr marL="0" indent="0" latinLnBrk="1">
              <a:buNone/>
            </a:pPr>
            <a:r>
              <a:rPr lang="zh-CN" altLang="en-US" sz="2200" dirty="0"/>
              <a:t>　　</a:t>
            </a:r>
            <a:r>
              <a:rPr lang="en-US" altLang="zh-CN" sz="2200" dirty="0">
                <a:latin typeface="华文仿宋" panose="02010600040101010101" pitchFamily="2" charset="-122"/>
                <a:ea typeface="华文仿宋" panose="02010600040101010101" pitchFamily="2" charset="-122"/>
              </a:rPr>
              <a:t>1.</a:t>
            </a:r>
            <a:r>
              <a:rPr lang="zh-CN" altLang="en-US" sz="2200" dirty="0">
                <a:latin typeface="华文仿宋" panose="02010600040101010101" pitchFamily="2" charset="-122"/>
                <a:ea typeface="华文仿宋" panose="02010600040101010101" pitchFamily="2" charset="-122"/>
              </a:rPr>
              <a:t>对于回报类众筹</a:t>
            </a:r>
          </a:p>
          <a:p>
            <a:pPr marL="0" indent="0" latinLnBrk="1">
              <a:buNone/>
            </a:pPr>
            <a:r>
              <a:rPr lang="zh-CN" altLang="en-US" sz="2200" dirty="0">
                <a:latin typeface="华文仿宋" panose="02010600040101010101" pitchFamily="2" charset="-122"/>
                <a:ea typeface="华文仿宋" panose="02010600040101010101" pitchFamily="2" charset="-122"/>
              </a:rPr>
              <a:t>　　如果规范运作，严格审核项目发起人资质，对募集资金严格监管，该种模式采用的是预售</a:t>
            </a:r>
            <a:r>
              <a:rPr lang="en-US" altLang="zh-CN" sz="2200" dirty="0">
                <a:latin typeface="华文仿宋" panose="02010600040101010101" pitchFamily="2" charset="-122"/>
                <a:ea typeface="华文仿宋" panose="02010600040101010101" pitchFamily="2" charset="-122"/>
              </a:rPr>
              <a:t>+</a:t>
            </a:r>
            <a:r>
              <a:rPr lang="zh-CN" altLang="en-US" sz="2200" dirty="0">
                <a:latin typeface="华文仿宋" panose="02010600040101010101" pitchFamily="2" charset="-122"/>
                <a:ea typeface="华文仿宋" panose="02010600040101010101" pitchFamily="2" charset="-122"/>
              </a:rPr>
              <a:t>团购模式，目前是比较安全的众筹模式，不会触犯非法集资红线，当然，一些利用该模式实施的虚假回报众筹则可能涉嫌非法集资类中的集资诈骗犯罪。</a:t>
            </a:r>
          </a:p>
          <a:p>
            <a:pPr marL="0" indent="0" latinLnBrk="1">
              <a:buNone/>
            </a:pPr>
            <a:r>
              <a:rPr lang="zh-CN" altLang="en-US" sz="2200" dirty="0">
                <a:latin typeface="华文仿宋" panose="02010600040101010101" pitchFamily="2" charset="-122"/>
                <a:ea typeface="华文仿宋" panose="02010600040101010101" pitchFamily="2" charset="-122"/>
              </a:rPr>
              <a:t>　　</a:t>
            </a:r>
            <a:r>
              <a:rPr lang="en-US" altLang="zh-CN" sz="2200" dirty="0">
                <a:latin typeface="华文仿宋" panose="02010600040101010101" pitchFamily="2" charset="-122"/>
                <a:ea typeface="华文仿宋" panose="02010600040101010101" pitchFamily="2" charset="-122"/>
              </a:rPr>
              <a:t>2. </a:t>
            </a:r>
            <a:r>
              <a:rPr lang="zh-CN" altLang="en-US" sz="2200" dirty="0">
                <a:latin typeface="华文仿宋" panose="02010600040101010101" pitchFamily="2" charset="-122"/>
                <a:ea typeface="华文仿宋" panose="02010600040101010101" pitchFamily="2" charset="-122"/>
              </a:rPr>
              <a:t>对于捐赠类众筹</a:t>
            </a:r>
          </a:p>
          <a:p>
            <a:pPr marL="0" indent="0" latinLnBrk="1">
              <a:buNone/>
            </a:pPr>
            <a:r>
              <a:rPr lang="zh-CN" altLang="en-US" sz="2200" dirty="0">
                <a:latin typeface="华文仿宋" panose="02010600040101010101" pitchFamily="2" charset="-122"/>
                <a:ea typeface="华文仿宋" panose="02010600040101010101" pitchFamily="2" charset="-122"/>
              </a:rPr>
              <a:t>　　如果规范运作，从事公益慈善或梦想帮助，则不存在法律障碍，反之，如果以此实施诈骗则可能涉嫌非法集资类犯罪中的集资诈骗犯罪。</a:t>
            </a:r>
          </a:p>
          <a:p>
            <a:pPr marL="0" indent="0" latinLnBrk="1">
              <a:buNone/>
            </a:pPr>
            <a:r>
              <a:rPr lang="zh-CN" altLang="en-US" sz="2200" dirty="0">
                <a:latin typeface="华文仿宋" panose="02010600040101010101" pitchFamily="2" charset="-122"/>
                <a:ea typeface="华文仿宋" panose="02010600040101010101" pitchFamily="2" charset="-122"/>
              </a:rPr>
              <a:t>　　</a:t>
            </a:r>
          </a:p>
        </p:txBody>
      </p:sp>
    </p:spTree>
    <p:extLst>
      <p:ext uri="{BB962C8B-B14F-4D97-AF65-F5344CB8AC3E}">
        <p14:creationId xmlns:p14="http://schemas.microsoft.com/office/powerpoint/2010/main" val="27121625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48568CC1-EEF2-4D8E-889E-57C89EAE31F5}"/>
              </a:ext>
            </a:extLst>
          </p:cNvPr>
          <p:cNvSpPr>
            <a:spLocks noGrp="1"/>
          </p:cNvSpPr>
          <p:nvPr>
            <p:ph type="title"/>
          </p:nvPr>
        </p:nvSpPr>
        <p:spPr>
          <a:xfrm>
            <a:off x="1202435" y="30981"/>
            <a:ext cx="9465131" cy="860560"/>
          </a:xfrm>
        </p:spPr>
        <p:txBody>
          <a:bodyPr>
            <a:normAutofit/>
          </a:bodyPr>
          <a:lstStyle/>
          <a:p>
            <a:endParaRPr lang="zh-CN" altLang="en-US" dirty="0"/>
          </a:p>
        </p:txBody>
      </p:sp>
      <p:sp>
        <p:nvSpPr>
          <p:cNvPr id="3" name="内容占位符 2">
            <a:extLst>
              <a:ext uri="{FF2B5EF4-FFF2-40B4-BE49-F238E27FC236}">
                <a16:creationId xmlns:a16="http://schemas.microsoft.com/office/drawing/2014/main" id="{390FD3C5-F959-4EC3-899E-E3563808886F}"/>
              </a:ext>
            </a:extLst>
          </p:cNvPr>
          <p:cNvSpPr>
            <a:spLocks noGrp="1"/>
          </p:cNvSpPr>
          <p:nvPr>
            <p:ph idx="1"/>
          </p:nvPr>
        </p:nvSpPr>
        <p:spPr>
          <a:xfrm>
            <a:off x="1524000" y="1169233"/>
            <a:ext cx="9628682" cy="4630835"/>
          </a:xfrm>
        </p:spPr>
        <p:txBody>
          <a:bodyPr>
            <a:normAutofit/>
          </a:bodyPr>
          <a:lstStyle/>
          <a:p>
            <a:pPr marL="0" indent="0" latinLnBrk="1">
              <a:lnSpc>
                <a:spcPct val="100000"/>
              </a:lnSpc>
              <a:buNone/>
            </a:pPr>
            <a:r>
              <a:rPr lang="en-US" altLang="zh-CN" sz="2000" dirty="0">
                <a:latin typeface="华文仿宋" panose="02010600040101010101" pitchFamily="2" charset="-122"/>
                <a:ea typeface="华文仿宋" panose="02010600040101010101" pitchFamily="2" charset="-122"/>
              </a:rPr>
              <a:t>      3.</a:t>
            </a:r>
            <a:r>
              <a:rPr lang="zh-CN" altLang="en-US" sz="2000" dirty="0">
                <a:latin typeface="华文仿宋" panose="02010600040101010101" pitchFamily="2" charset="-122"/>
                <a:ea typeface="华文仿宋" panose="02010600040101010101" pitchFamily="2" charset="-122"/>
              </a:rPr>
              <a:t>对于股权类众筹</a:t>
            </a:r>
          </a:p>
          <a:p>
            <a:pPr marL="0" indent="0" latinLnBrk="1">
              <a:lnSpc>
                <a:spcPct val="100000"/>
              </a:lnSpc>
              <a:buNone/>
            </a:pPr>
            <a:r>
              <a:rPr lang="zh-CN" altLang="en-US" sz="2000" dirty="0">
                <a:latin typeface="华文仿宋" panose="02010600040101010101" pitchFamily="2" charset="-122"/>
                <a:ea typeface="华文仿宋" panose="02010600040101010101" pitchFamily="2" charset="-122"/>
              </a:rPr>
              <a:t>　  股权类众筹目前是存在最大法律风险的众筹模式，最可能涉及的犯罪是非法集资犯罪中</a:t>
            </a:r>
            <a:r>
              <a:rPr lang="en-US" altLang="zh-CN" sz="2000" dirty="0">
                <a:latin typeface="华文仿宋" panose="02010600040101010101" pitchFamily="2" charset="-122"/>
                <a:ea typeface="华文仿宋" panose="02010600040101010101" pitchFamily="2" charset="-122"/>
              </a:rPr>
              <a:t>(</a:t>
            </a:r>
            <a:r>
              <a:rPr lang="zh-CN" altLang="en-US" sz="2000" dirty="0">
                <a:latin typeface="华文仿宋" panose="02010600040101010101" pitchFamily="2" charset="-122"/>
                <a:ea typeface="华文仿宋" panose="02010600040101010101" pitchFamily="2" charset="-122"/>
              </a:rPr>
              <a:t>广义的非法集资，最高法院关于审理非法集资司法解释把虚假发行股份、擅自发行股份归入非法集资犯罪大概念中界定</a:t>
            </a:r>
            <a:r>
              <a:rPr lang="en-US" altLang="zh-CN" sz="2000" dirty="0">
                <a:latin typeface="华文仿宋" panose="02010600040101010101" pitchFamily="2" charset="-122"/>
                <a:ea typeface="华文仿宋" panose="02010600040101010101" pitchFamily="2" charset="-122"/>
              </a:rPr>
              <a:t>)</a:t>
            </a:r>
            <a:r>
              <a:rPr lang="zh-CN" altLang="en-US" sz="2000" dirty="0">
                <a:latin typeface="华文仿宋" panose="02010600040101010101" pitchFamily="2" charset="-122"/>
                <a:ea typeface="华文仿宋" panose="02010600040101010101" pitchFamily="2" charset="-122"/>
              </a:rPr>
              <a:t>的擅自发行股份犯罪，该罪有两红线不能碰，一是公开</a:t>
            </a:r>
            <a:r>
              <a:rPr lang="en-US" altLang="zh-CN" sz="2000" dirty="0">
                <a:latin typeface="华文仿宋" panose="02010600040101010101" pitchFamily="2" charset="-122"/>
                <a:ea typeface="华文仿宋" panose="02010600040101010101" pitchFamily="2" charset="-122"/>
              </a:rPr>
              <a:t>(</a:t>
            </a:r>
            <a:r>
              <a:rPr lang="zh-CN" altLang="en-US" sz="2000" dirty="0">
                <a:latin typeface="华文仿宋" panose="02010600040101010101" pitchFamily="2" charset="-122"/>
                <a:ea typeface="华文仿宋" panose="02010600040101010101" pitchFamily="2" charset="-122"/>
              </a:rPr>
              <a:t>不限制人数，因为涉及不特定人</a:t>
            </a:r>
            <a:r>
              <a:rPr lang="en-US" altLang="zh-CN" sz="2000" dirty="0">
                <a:latin typeface="华文仿宋" panose="02010600040101010101" pitchFamily="2" charset="-122"/>
                <a:ea typeface="华文仿宋" panose="02010600040101010101" pitchFamily="2" charset="-122"/>
              </a:rPr>
              <a:t>)</a:t>
            </a:r>
            <a:r>
              <a:rPr lang="zh-CN" altLang="en-US" sz="2000" dirty="0">
                <a:latin typeface="华文仿宋" panose="02010600040101010101" pitchFamily="2" charset="-122"/>
                <a:ea typeface="华文仿宋" panose="02010600040101010101" pitchFamily="2" charset="-122"/>
              </a:rPr>
              <a:t>，二是超过</a:t>
            </a:r>
            <a:r>
              <a:rPr lang="en-US" altLang="zh-CN" sz="2000" dirty="0">
                <a:latin typeface="华文仿宋" panose="02010600040101010101" pitchFamily="2" charset="-122"/>
                <a:ea typeface="华文仿宋" panose="02010600040101010101" pitchFamily="2" charset="-122"/>
              </a:rPr>
              <a:t>200</a:t>
            </a:r>
            <a:r>
              <a:rPr lang="zh-CN" altLang="en-US" sz="2000" dirty="0">
                <a:latin typeface="华文仿宋" panose="02010600040101010101" pitchFamily="2" charset="-122"/>
                <a:ea typeface="华文仿宋" panose="02010600040101010101" pitchFamily="2" charset="-122"/>
              </a:rPr>
              <a:t>人</a:t>
            </a:r>
            <a:r>
              <a:rPr lang="en-US" altLang="zh-CN" sz="2000" dirty="0">
                <a:latin typeface="华文仿宋" panose="02010600040101010101" pitchFamily="2" charset="-122"/>
                <a:ea typeface="华文仿宋" panose="02010600040101010101" pitchFamily="2" charset="-122"/>
              </a:rPr>
              <a:t>(</a:t>
            </a:r>
            <a:r>
              <a:rPr lang="zh-CN" altLang="en-US" sz="2000" dirty="0">
                <a:latin typeface="华文仿宋" panose="02010600040101010101" pitchFamily="2" charset="-122"/>
                <a:ea typeface="华文仿宋" panose="02010600040101010101" pitchFamily="2" charset="-122"/>
              </a:rPr>
              <a:t>虽然有些非上市公众公司股东超过</a:t>
            </a:r>
            <a:r>
              <a:rPr lang="en-US" altLang="zh-CN" sz="2000" dirty="0">
                <a:latin typeface="华文仿宋" panose="02010600040101010101" pitchFamily="2" charset="-122"/>
                <a:ea typeface="华文仿宋" panose="02010600040101010101" pitchFamily="2" charset="-122"/>
              </a:rPr>
              <a:t>200</a:t>
            </a:r>
            <a:r>
              <a:rPr lang="zh-CN" altLang="en-US" sz="2000" dirty="0">
                <a:latin typeface="华文仿宋" panose="02010600040101010101" pitchFamily="2" charset="-122"/>
                <a:ea typeface="华文仿宋" panose="02010600040101010101" pitchFamily="2" charset="-122"/>
              </a:rPr>
              <a:t>人，但是特殊原因造成，原则上不允许突破</a:t>
            </a:r>
            <a:r>
              <a:rPr lang="en-US" altLang="zh-CN" sz="2000" dirty="0">
                <a:latin typeface="华文仿宋" panose="02010600040101010101" pitchFamily="2" charset="-122"/>
                <a:ea typeface="华文仿宋" panose="02010600040101010101" pitchFamily="2" charset="-122"/>
              </a:rPr>
              <a:t>)</a:t>
            </a:r>
            <a:r>
              <a:rPr lang="zh-CN" altLang="en-US" sz="2000" dirty="0">
                <a:latin typeface="华文仿宋" panose="02010600040101010101" pitchFamily="2" charset="-122"/>
                <a:ea typeface="华文仿宋" panose="02010600040101010101" pitchFamily="2" charset="-122"/>
              </a:rPr>
              <a:t>。</a:t>
            </a:r>
          </a:p>
          <a:p>
            <a:pPr marL="0" indent="0" latinLnBrk="1">
              <a:lnSpc>
                <a:spcPct val="100000"/>
              </a:lnSpc>
              <a:buNone/>
            </a:pPr>
            <a:r>
              <a:rPr lang="zh-CN" altLang="en-US" sz="2000" dirty="0">
                <a:latin typeface="华文仿宋" panose="02010600040101010101" pitchFamily="2" charset="-122"/>
                <a:ea typeface="华文仿宋" panose="02010600040101010101" pitchFamily="2" charset="-122"/>
              </a:rPr>
              <a:t>　  纵观股权类众筹，如果采用具有一定吸引力的模式，那就必须公开或者超过</a:t>
            </a:r>
            <a:r>
              <a:rPr lang="en-US" altLang="zh-CN" sz="2000" dirty="0">
                <a:latin typeface="华文仿宋" panose="02010600040101010101" pitchFamily="2" charset="-122"/>
                <a:ea typeface="华文仿宋" panose="02010600040101010101" pitchFamily="2" charset="-122"/>
              </a:rPr>
              <a:t>200</a:t>
            </a:r>
            <a:r>
              <a:rPr lang="zh-CN" altLang="en-US" sz="2000" dirty="0">
                <a:latin typeface="华文仿宋" panose="02010600040101010101" pitchFamily="2" charset="-122"/>
                <a:ea typeface="华文仿宋" panose="02010600040101010101" pitchFamily="2" charset="-122"/>
              </a:rPr>
              <a:t>人，就有可能直接触犯擅自发行股份罪。我们看到部分股权众筹采取了创新和保守的方式，采用实名认证的投资人，限于特定的投资人中间并不对外，然后采用线下一对一方式单谈，再以合伙基金方式投入股权。但是，这种方式基于如何理解“公开”与“不特定”，作为众筹监管机关的证监会目前还在调研中，如果套用</a:t>
            </a:r>
            <a:r>
              <a:rPr lang="en-US" altLang="zh-CN" sz="2000" dirty="0">
                <a:latin typeface="华文仿宋" panose="02010600040101010101" pitchFamily="2" charset="-122"/>
                <a:ea typeface="华文仿宋" panose="02010600040101010101" pitchFamily="2" charset="-122"/>
              </a:rPr>
              <a:t>2014</a:t>
            </a:r>
            <a:r>
              <a:rPr lang="zh-CN" altLang="en-US" sz="2000" dirty="0">
                <a:latin typeface="华文仿宋" panose="02010600040101010101" pitchFamily="2" charset="-122"/>
                <a:ea typeface="华文仿宋" panose="02010600040101010101" pitchFamily="2" charset="-122"/>
              </a:rPr>
              <a:t>年</a:t>
            </a:r>
            <a:r>
              <a:rPr lang="en-US" altLang="zh-CN" sz="2000" dirty="0">
                <a:latin typeface="华文仿宋" panose="02010600040101010101" pitchFamily="2" charset="-122"/>
                <a:ea typeface="华文仿宋" panose="02010600040101010101" pitchFamily="2" charset="-122"/>
              </a:rPr>
              <a:t>3</a:t>
            </a:r>
            <a:r>
              <a:rPr lang="zh-CN" altLang="en-US" sz="2000" dirty="0">
                <a:latin typeface="华文仿宋" panose="02010600040101010101" pitchFamily="2" charset="-122"/>
                <a:ea typeface="华文仿宋" panose="02010600040101010101" pitchFamily="2" charset="-122"/>
              </a:rPr>
              <a:t>月</a:t>
            </a:r>
            <a:r>
              <a:rPr lang="en-US" altLang="zh-CN" sz="2000" dirty="0">
                <a:latin typeface="华文仿宋" panose="02010600040101010101" pitchFamily="2" charset="-122"/>
                <a:ea typeface="华文仿宋" panose="02010600040101010101" pitchFamily="2" charset="-122"/>
              </a:rPr>
              <a:t>31</a:t>
            </a:r>
            <a:r>
              <a:rPr lang="zh-CN" altLang="en-US" sz="2000" dirty="0">
                <a:latin typeface="华文仿宋" panose="02010600040101010101" pitchFamily="2" charset="-122"/>
                <a:ea typeface="华文仿宋" panose="02010600040101010101" pitchFamily="2" charset="-122"/>
              </a:rPr>
              <a:t>日的规定，该方式也存在一定的法律风险。</a:t>
            </a:r>
          </a:p>
          <a:p>
            <a:pPr marL="0" indent="0">
              <a:buNone/>
            </a:pPr>
            <a:endParaRPr lang="zh-CN" altLang="en-US" sz="1700" dirty="0"/>
          </a:p>
        </p:txBody>
      </p:sp>
    </p:spTree>
    <p:extLst>
      <p:ext uri="{BB962C8B-B14F-4D97-AF65-F5344CB8AC3E}">
        <p14:creationId xmlns:p14="http://schemas.microsoft.com/office/powerpoint/2010/main" val="23735321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DF1EDB6F-59C2-4A67-9410-415C37525027}"/>
              </a:ext>
            </a:extLst>
          </p:cNvPr>
          <p:cNvSpPr>
            <a:spLocks noGrp="1"/>
          </p:cNvSpPr>
          <p:nvPr>
            <p:ph type="title"/>
          </p:nvPr>
        </p:nvSpPr>
        <p:spPr>
          <a:xfrm>
            <a:off x="1363280" y="177163"/>
            <a:ext cx="9465131" cy="880769"/>
          </a:xfrm>
        </p:spPr>
        <p:txBody>
          <a:bodyPr>
            <a:normAutofit fontScale="90000"/>
          </a:bodyPr>
          <a:lstStyle/>
          <a:p>
            <a:r>
              <a:rPr lang="zh-CN" altLang="en-US" sz="2400" dirty="0"/>
              <a:t>非法集资并不是一个独立的罪名，刑法上的非法集资是指非法吸收公众存款罪、集资诈骗罪。</a:t>
            </a:r>
            <a:br>
              <a:rPr lang="zh-CN" altLang="en-US" sz="2400" dirty="0"/>
            </a:br>
            <a:endParaRPr lang="zh-CN" altLang="en-US" sz="2400" dirty="0"/>
          </a:p>
        </p:txBody>
      </p:sp>
      <p:sp>
        <p:nvSpPr>
          <p:cNvPr id="3" name="内容占位符 2">
            <a:extLst>
              <a:ext uri="{FF2B5EF4-FFF2-40B4-BE49-F238E27FC236}">
                <a16:creationId xmlns:a16="http://schemas.microsoft.com/office/drawing/2014/main" id="{35486C72-6686-4D8A-8EA9-A5340B1D91B0}"/>
              </a:ext>
            </a:extLst>
          </p:cNvPr>
          <p:cNvSpPr>
            <a:spLocks noGrp="1"/>
          </p:cNvSpPr>
          <p:nvPr>
            <p:ph idx="1"/>
          </p:nvPr>
        </p:nvSpPr>
        <p:spPr>
          <a:xfrm>
            <a:off x="1524000" y="1235095"/>
            <a:ext cx="9465564" cy="4564973"/>
          </a:xfrm>
        </p:spPr>
        <p:txBody>
          <a:bodyPr>
            <a:normAutofit/>
          </a:bodyPr>
          <a:lstStyle/>
          <a:p>
            <a:pPr marL="0" indent="0" latinLnBrk="1">
              <a:lnSpc>
                <a:spcPct val="100000"/>
              </a:lnSpc>
              <a:buNone/>
            </a:pPr>
            <a:r>
              <a:rPr lang="zh-CN" altLang="en-US" sz="2000" dirty="0">
                <a:latin typeface="华文仿宋" panose="02010600040101010101" pitchFamily="2" charset="-122"/>
                <a:ea typeface="华文仿宋" panose="02010600040101010101" pitchFamily="2" charset="-122"/>
              </a:rPr>
              <a:t>非法集资的四大特征：</a:t>
            </a:r>
          </a:p>
          <a:p>
            <a:pPr marL="0" indent="0" latinLnBrk="1">
              <a:lnSpc>
                <a:spcPct val="100000"/>
              </a:lnSpc>
              <a:buNone/>
            </a:pPr>
            <a:r>
              <a:rPr lang="zh-CN" altLang="en-US" sz="2000" dirty="0">
                <a:latin typeface="华文仿宋" panose="02010600040101010101" pitchFamily="2" charset="-122"/>
                <a:ea typeface="华文仿宋" panose="02010600040101010101" pitchFamily="2" charset="-122"/>
              </a:rPr>
              <a:t>未经有关部门依法批准，包括没有批准权限的部门批准的集资</a:t>
            </a:r>
            <a:r>
              <a:rPr lang="en-US" altLang="zh-CN" sz="2000" dirty="0">
                <a:latin typeface="华文仿宋" panose="02010600040101010101" pitchFamily="2" charset="-122"/>
                <a:ea typeface="华文仿宋" panose="02010600040101010101" pitchFamily="2" charset="-122"/>
              </a:rPr>
              <a:t>;</a:t>
            </a:r>
            <a:r>
              <a:rPr lang="zh-CN" altLang="en-US" sz="2000" dirty="0">
                <a:latin typeface="华文仿宋" panose="02010600040101010101" pitchFamily="2" charset="-122"/>
                <a:ea typeface="华文仿宋" panose="02010600040101010101" pitchFamily="2" charset="-122"/>
              </a:rPr>
              <a:t>有审批权限的部门超越权限批准集资，即集资者不具备集资的主体资格。</a:t>
            </a:r>
          </a:p>
          <a:p>
            <a:pPr marL="0" indent="0" latinLnBrk="1">
              <a:lnSpc>
                <a:spcPct val="100000"/>
              </a:lnSpc>
              <a:buNone/>
            </a:pPr>
            <a:r>
              <a:rPr lang="zh-CN" altLang="en-US" sz="2000" dirty="0">
                <a:latin typeface="华文仿宋" panose="02010600040101010101" pitchFamily="2" charset="-122"/>
                <a:ea typeface="华文仿宋" panose="02010600040101010101" pitchFamily="2" charset="-122"/>
              </a:rPr>
              <a:t>承诺在一定期限内给出资人还本付息。还本付息的形式除以货币形式为主外，也有实物形式和其他形式。</a:t>
            </a:r>
          </a:p>
          <a:p>
            <a:pPr marL="0" indent="0" latinLnBrk="1">
              <a:lnSpc>
                <a:spcPct val="100000"/>
              </a:lnSpc>
              <a:buNone/>
            </a:pPr>
            <a:r>
              <a:rPr lang="zh-CN" altLang="en-US" sz="2000" dirty="0">
                <a:latin typeface="华文仿宋" panose="02010600040101010101" pitchFamily="2" charset="-122"/>
                <a:ea typeface="华文仿宋" panose="02010600040101010101" pitchFamily="2" charset="-122"/>
              </a:rPr>
              <a:t>向社会不特定的对象筹集资金。这里“不特定的对象”是指社会公众，而不是指特定少数人。</a:t>
            </a:r>
          </a:p>
          <a:p>
            <a:pPr marL="0" indent="0" latinLnBrk="1">
              <a:lnSpc>
                <a:spcPct val="100000"/>
              </a:lnSpc>
              <a:buNone/>
            </a:pPr>
            <a:r>
              <a:rPr lang="zh-CN" altLang="en-US" sz="2000" dirty="0">
                <a:latin typeface="华文仿宋" panose="02010600040101010101" pitchFamily="2" charset="-122"/>
                <a:ea typeface="华文仿宋" panose="02010600040101010101" pitchFamily="2" charset="-122"/>
              </a:rPr>
              <a:t>以合法形式掩盖其非法集资的实质。为掩饰其非法目的，犯罪分子往往与投资人</a:t>
            </a:r>
            <a:r>
              <a:rPr lang="en-US" altLang="zh-CN" sz="2000" dirty="0">
                <a:latin typeface="华文仿宋" panose="02010600040101010101" pitchFamily="2" charset="-122"/>
                <a:ea typeface="华文仿宋" panose="02010600040101010101" pitchFamily="2" charset="-122"/>
              </a:rPr>
              <a:t>(</a:t>
            </a:r>
            <a:r>
              <a:rPr lang="zh-CN" altLang="en-US" sz="2000" dirty="0">
                <a:latin typeface="华文仿宋" panose="02010600040101010101" pitchFamily="2" charset="-122"/>
                <a:ea typeface="华文仿宋" panose="02010600040101010101" pitchFamily="2" charset="-122"/>
              </a:rPr>
              <a:t>受害人</a:t>
            </a:r>
            <a:r>
              <a:rPr lang="en-US" altLang="zh-CN" sz="2000" dirty="0">
                <a:latin typeface="华文仿宋" panose="02010600040101010101" pitchFamily="2" charset="-122"/>
                <a:ea typeface="华文仿宋" panose="02010600040101010101" pitchFamily="2" charset="-122"/>
              </a:rPr>
              <a:t>)</a:t>
            </a:r>
            <a:r>
              <a:rPr lang="zh-CN" altLang="en-US" sz="2000" dirty="0">
                <a:latin typeface="华文仿宋" panose="02010600040101010101" pitchFamily="2" charset="-122"/>
                <a:ea typeface="华文仿宋" panose="02010600040101010101" pitchFamily="2" charset="-122"/>
              </a:rPr>
              <a:t>签订合同，伪装成正常的生产经营活动，最大限度地实现其骗取资金的最终目的。</a:t>
            </a:r>
          </a:p>
          <a:p>
            <a:pPr marL="0" indent="0" latinLnBrk="1">
              <a:buNone/>
            </a:pPr>
            <a:endParaRPr lang="zh-CN" altLang="en-US" sz="2000" dirty="0"/>
          </a:p>
        </p:txBody>
      </p:sp>
    </p:spTree>
    <p:extLst>
      <p:ext uri="{BB962C8B-B14F-4D97-AF65-F5344CB8AC3E}">
        <p14:creationId xmlns:p14="http://schemas.microsoft.com/office/powerpoint/2010/main" val="31392508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7B6C8B-88F6-448C-8E0C-8871E597A121}"/>
              </a:ext>
            </a:extLst>
          </p:cNvPr>
          <p:cNvSpPr>
            <a:spLocks noGrp="1"/>
          </p:cNvSpPr>
          <p:nvPr>
            <p:ph type="title"/>
          </p:nvPr>
        </p:nvSpPr>
        <p:spPr>
          <a:xfrm>
            <a:off x="1653363" y="365760"/>
            <a:ext cx="9367203" cy="1188720"/>
          </a:xfrm>
        </p:spPr>
        <p:txBody>
          <a:bodyPr>
            <a:normAutofit/>
          </a:bodyPr>
          <a:lstStyle/>
          <a:p>
            <a:r>
              <a:rPr lang="en-US" altLang="zh-CN" sz="3200" dirty="0">
                <a:latin typeface="华文仿宋" panose="02010600040101010101" pitchFamily="2" charset="-122"/>
                <a:ea typeface="华文仿宋" panose="02010600040101010101" pitchFamily="2" charset="-122"/>
              </a:rPr>
              <a:t>2010</a:t>
            </a:r>
            <a:r>
              <a:rPr lang="zh-CN" altLang="en-US" sz="3200" dirty="0">
                <a:latin typeface="华文仿宋" panose="02010600040101010101" pitchFamily="2" charset="-122"/>
                <a:ea typeface="华文仿宋" panose="02010600040101010101" pitchFamily="2" charset="-122"/>
              </a:rPr>
              <a:t>年</a:t>
            </a:r>
            <a:r>
              <a:rPr lang="en-US" altLang="zh-CN" sz="3200" dirty="0">
                <a:latin typeface="华文仿宋" panose="02010600040101010101" pitchFamily="2" charset="-122"/>
                <a:ea typeface="华文仿宋" panose="02010600040101010101" pitchFamily="2" charset="-122"/>
              </a:rPr>
              <a:t>10</a:t>
            </a:r>
            <a:r>
              <a:rPr lang="zh-CN" altLang="en-US" sz="3200" dirty="0">
                <a:latin typeface="华文仿宋" panose="02010600040101010101" pitchFamily="2" charset="-122"/>
                <a:ea typeface="华文仿宋" panose="02010600040101010101" pitchFamily="2" charset="-122"/>
              </a:rPr>
              <a:t>月，最高人民法院</a:t>
            </a:r>
            <a:r>
              <a:rPr lang="en-US" altLang="zh-CN" sz="3200" dirty="0">
                <a:latin typeface="华文仿宋" panose="02010600040101010101" pitchFamily="2" charset="-122"/>
                <a:ea typeface="华文仿宋" panose="02010600040101010101" pitchFamily="2" charset="-122"/>
              </a:rPr>
              <a:t>《</a:t>
            </a:r>
            <a:r>
              <a:rPr lang="zh-CN" altLang="en-US" sz="3200" dirty="0">
                <a:latin typeface="华文仿宋" panose="02010600040101010101" pitchFamily="2" charset="-122"/>
                <a:ea typeface="华文仿宋" panose="02010600040101010101" pitchFamily="2" charset="-122"/>
              </a:rPr>
              <a:t>关于审理非法集资刑事案件具体应用法律若干问题的解释</a:t>
            </a:r>
            <a:r>
              <a:rPr lang="en-US" altLang="zh-CN" sz="3200" dirty="0">
                <a:latin typeface="华文仿宋" panose="02010600040101010101" pitchFamily="2" charset="-122"/>
                <a:ea typeface="华文仿宋" panose="02010600040101010101" pitchFamily="2" charset="-122"/>
              </a:rPr>
              <a:t>》</a:t>
            </a:r>
            <a:endParaRPr lang="zh-CN" altLang="en-US" sz="3200" dirty="0">
              <a:latin typeface="华文仿宋" panose="02010600040101010101" pitchFamily="2" charset="-122"/>
              <a:ea typeface="华文仿宋" panose="02010600040101010101" pitchFamily="2" charset="-122"/>
            </a:endParaRPr>
          </a:p>
        </p:txBody>
      </p:sp>
      <p:sp>
        <p:nvSpPr>
          <p:cNvPr id="16"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内容占位符 2">
            <a:extLst>
              <a:ext uri="{FF2B5EF4-FFF2-40B4-BE49-F238E27FC236}">
                <a16:creationId xmlns:a16="http://schemas.microsoft.com/office/drawing/2014/main" id="{6D727881-7BA9-45FC-8F50-88D94CF35BB0}"/>
              </a:ext>
            </a:extLst>
          </p:cNvPr>
          <p:cNvSpPr>
            <a:spLocks noGrp="1"/>
          </p:cNvSpPr>
          <p:nvPr>
            <p:ph idx="1"/>
          </p:nvPr>
        </p:nvSpPr>
        <p:spPr>
          <a:xfrm>
            <a:off x="1653363" y="2176272"/>
            <a:ext cx="9367204" cy="4041648"/>
          </a:xfrm>
        </p:spPr>
        <p:txBody>
          <a:bodyPr anchor="t">
            <a:normAutofit/>
          </a:bodyPr>
          <a:lstStyle/>
          <a:p>
            <a:pPr marL="0" indent="0" latinLnBrk="1">
              <a:buNone/>
            </a:pPr>
            <a:r>
              <a:rPr lang="zh-CN" altLang="en-US" sz="2400" dirty="0">
                <a:latin typeface="华文仿宋" panose="02010600040101010101" pitchFamily="2" charset="-122"/>
                <a:ea typeface="华文仿宋" panose="02010600040101010101" pitchFamily="2" charset="-122"/>
              </a:rPr>
              <a:t>第一条 违反国家金融管理法律规定，向社会公众</a:t>
            </a:r>
            <a:r>
              <a:rPr lang="en-US" altLang="zh-CN" sz="2400" dirty="0">
                <a:latin typeface="华文仿宋" panose="02010600040101010101" pitchFamily="2" charset="-122"/>
                <a:ea typeface="华文仿宋" panose="02010600040101010101" pitchFamily="2" charset="-122"/>
              </a:rPr>
              <a:t>(</a:t>
            </a:r>
            <a:r>
              <a:rPr lang="zh-CN" altLang="en-US" sz="2400" dirty="0">
                <a:latin typeface="华文仿宋" panose="02010600040101010101" pitchFamily="2" charset="-122"/>
                <a:ea typeface="华文仿宋" panose="02010600040101010101" pitchFamily="2" charset="-122"/>
              </a:rPr>
              <a:t>包括单位和个人</a:t>
            </a:r>
            <a:r>
              <a:rPr lang="en-US" altLang="zh-CN" sz="2400" dirty="0">
                <a:latin typeface="华文仿宋" panose="02010600040101010101" pitchFamily="2" charset="-122"/>
                <a:ea typeface="华文仿宋" panose="02010600040101010101" pitchFamily="2" charset="-122"/>
              </a:rPr>
              <a:t>)</a:t>
            </a:r>
            <a:r>
              <a:rPr lang="zh-CN" altLang="en-US" sz="2400" dirty="0">
                <a:latin typeface="华文仿宋" panose="02010600040101010101" pitchFamily="2" charset="-122"/>
                <a:ea typeface="华文仿宋" panose="02010600040101010101" pitchFamily="2" charset="-122"/>
              </a:rPr>
              <a:t>吸收资金的行为，同时具备下列四个条件的，除刑法另有规定的以外，应当认定为刑法第一百七十六条规定的“非法吸收公众存款或者变相吸收公众存款”</a:t>
            </a:r>
            <a:r>
              <a:rPr lang="en-US" altLang="zh-CN" sz="2400" dirty="0">
                <a:latin typeface="华文仿宋" panose="02010600040101010101" pitchFamily="2" charset="-122"/>
                <a:ea typeface="华文仿宋" panose="02010600040101010101" pitchFamily="2" charset="-122"/>
              </a:rPr>
              <a:t>:</a:t>
            </a:r>
          </a:p>
          <a:p>
            <a:pPr marL="0" indent="0" latinLnBrk="1">
              <a:buNone/>
            </a:pPr>
            <a:r>
              <a:rPr lang="en-US" altLang="zh-CN" sz="2400" dirty="0">
                <a:latin typeface="华文仿宋" panose="02010600040101010101" pitchFamily="2" charset="-122"/>
                <a:ea typeface="华文仿宋" panose="02010600040101010101" pitchFamily="2" charset="-122"/>
              </a:rPr>
              <a:t>(</a:t>
            </a:r>
            <a:r>
              <a:rPr lang="zh-CN" altLang="en-US" sz="2400" dirty="0">
                <a:latin typeface="华文仿宋" panose="02010600040101010101" pitchFamily="2" charset="-122"/>
                <a:ea typeface="华文仿宋" panose="02010600040101010101" pitchFamily="2" charset="-122"/>
              </a:rPr>
              <a:t>一</a:t>
            </a:r>
            <a:r>
              <a:rPr lang="en-US" altLang="zh-CN" sz="2400" dirty="0">
                <a:latin typeface="华文仿宋" panose="02010600040101010101" pitchFamily="2" charset="-122"/>
                <a:ea typeface="华文仿宋" panose="02010600040101010101" pitchFamily="2" charset="-122"/>
              </a:rPr>
              <a:t>)</a:t>
            </a:r>
            <a:r>
              <a:rPr lang="zh-CN" altLang="en-US" sz="2400" dirty="0">
                <a:latin typeface="华文仿宋" panose="02010600040101010101" pitchFamily="2" charset="-122"/>
                <a:ea typeface="华文仿宋" panose="02010600040101010101" pitchFamily="2" charset="-122"/>
              </a:rPr>
              <a:t>未经有关部门依法批准或者借用合法经营的形式吸收资金</a:t>
            </a:r>
            <a:r>
              <a:rPr lang="en-US" altLang="zh-CN" sz="2400" dirty="0">
                <a:latin typeface="华文仿宋" panose="02010600040101010101" pitchFamily="2" charset="-122"/>
                <a:ea typeface="华文仿宋" panose="02010600040101010101" pitchFamily="2" charset="-122"/>
              </a:rPr>
              <a:t>;</a:t>
            </a:r>
          </a:p>
          <a:p>
            <a:pPr marL="0" indent="0" latinLnBrk="1">
              <a:buNone/>
            </a:pPr>
            <a:r>
              <a:rPr lang="en-US" altLang="zh-CN" sz="2400" dirty="0">
                <a:latin typeface="华文仿宋" panose="02010600040101010101" pitchFamily="2" charset="-122"/>
                <a:ea typeface="华文仿宋" panose="02010600040101010101" pitchFamily="2" charset="-122"/>
              </a:rPr>
              <a:t>(</a:t>
            </a:r>
            <a:r>
              <a:rPr lang="zh-CN" altLang="en-US" sz="2400" dirty="0">
                <a:latin typeface="华文仿宋" panose="02010600040101010101" pitchFamily="2" charset="-122"/>
                <a:ea typeface="华文仿宋" panose="02010600040101010101" pitchFamily="2" charset="-122"/>
              </a:rPr>
              <a:t>二</a:t>
            </a:r>
            <a:r>
              <a:rPr lang="en-US" altLang="zh-CN" sz="2400" dirty="0">
                <a:latin typeface="华文仿宋" panose="02010600040101010101" pitchFamily="2" charset="-122"/>
                <a:ea typeface="华文仿宋" panose="02010600040101010101" pitchFamily="2" charset="-122"/>
              </a:rPr>
              <a:t>)</a:t>
            </a:r>
            <a:r>
              <a:rPr lang="zh-CN" altLang="en-US" sz="2400" dirty="0">
                <a:latin typeface="华文仿宋" panose="02010600040101010101" pitchFamily="2" charset="-122"/>
                <a:ea typeface="华文仿宋" panose="02010600040101010101" pitchFamily="2" charset="-122"/>
              </a:rPr>
              <a:t>通过媒体、推介会、传单、手机短信等途径向社会公开宣传</a:t>
            </a:r>
            <a:r>
              <a:rPr lang="en-US" altLang="zh-CN" sz="2400" dirty="0">
                <a:latin typeface="华文仿宋" panose="02010600040101010101" pitchFamily="2" charset="-122"/>
                <a:ea typeface="华文仿宋" panose="02010600040101010101" pitchFamily="2" charset="-122"/>
              </a:rPr>
              <a:t>;</a:t>
            </a:r>
          </a:p>
          <a:p>
            <a:pPr marL="0" indent="0" latinLnBrk="1">
              <a:buNone/>
            </a:pPr>
            <a:r>
              <a:rPr lang="en-US" altLang="zh-CN" sz="2400" dirty="0">
                <a:latin typeface="华文仿宋" panose="02010600040101010101" pitchFamily="2" charset="-122"/>
                <a:ea typeface="华文仿宋" panose="02010600040101010101" pitchFamily="2" charset="-122"/>
              </a:rPr>
              <a:t>(</a:t>
            </a:r>
            <a:r>
              <a:rPr lang="zh-CN" altLang="en-US" sz="2400" dirty="0">
                <a:latin typeface="华文仿宋" panose="02010600040101010101" pitchFamily="2" charset="-122"/>
                <a:ea typeface="华文仿宋" panose="02010600040101010101" pitchFamily="2" charset="-122"/>
              </a:rPr>
              <a:t>三</a:t>
            </a:r>
            <a:r>
              <a:rPr lang="en-US" altLang="zh-CN" sz="2400" dirty="0">
                <a:latin typeface="华文仿宋" panose="02010600040101010101" pitchFamily="2" charset="-122"/>
                <a:ea typeface="华文仿宋" panose="02010600040101010101" pitchFamily="2" charset="-122"/>
              </a:rPr>
              <a:t>)</a:t>
            </a:r>
            <a:r>
              <a:rPr lang="zh-CN" altLang="en-US" sz="2400" dirty="0">
                <a:latin typeface="华文仿宋" panose="02010600040101010101" pitchFamily="2" charset="-122"/>
                <a:ea typeface="华文仿宋" panose="02010600040101010101" pitchFamily="2" charset="-122"/>
              </a:rPr>
              <a:t>承诺在一定期限内以货币、实物、股权等方式还本付息或者给付回报</a:t>
            </a:r>
            <a:r>
              <a:rPr lang="en-US" altLang="zh-CN" sz="2400" dirty="0">
                <a:latin typeface="华文仿宋" panose="02010600040101010101" pitchFamily="2" charset="-122"/>
                <a:ea typeface="华文仿宋" panose="02010600040101010101" pitchFamily="2" charset="-122"/>
              </a:rPr>
              <a:t>;(</a:t>
            </a:r>
            <a:r>
              <a:rPr lang="zh-CN" altLang="en-US" sz="2400" dirty="0">
                <a:latin typeface="华文仿宋" panose="02010600040101010101" pitchFamily="2" charset="-122"/>
                <a:ea typeface="华文仿宋" panose="02010600040101010101" pitchFamily="2" charset="-122"/>
              </a:rPr>
              <a:t>四</a:t>
            </a:r>
            <a:r>
              <a:rPr lang="en-US" altLang="zh-CN" sz="2400" dirty="0">
                <a:latin typeface="华文仿宋" panose="02010600040101010101" pitchFamily="2" charset="-122"/>
                <a:ea typeface="华文仿宋" panose="02010600040101010101" pitchFamily="2" charset="-122"/>
              </a:rPr>
              <a:t>)</a:t>
            </a:r>
            <a:r>
              <a:rPr lang="zh-CN" altLang="en-US" sz="2400" dirty="0">
                <a:latin typeface="华文仿宋" panose="02010600040101010101" pitchFamily="2" charset="-122"/>
                <a:ea typeface="华文仿宋" panose="02010600040101010101" pitchFamily="2" charset="-122"/>
              </a:rPr>
              <a:t>向社会公众即社会不特定对象吸收资金。 未向社会公开宣传，在亲友或者单位内部针对特定对象吸收资金的，不属于非法吸收或者变相吸收公众存款。</a:t>
            </a:r>
          </a:p>
          <a:p>
            <a:pPr marL="0" indent="0">
              <a:buNone/>
            </a:pPr>
            <a:endParaRPr lang="zh-CN" altLang="en-US" sz="2400" dirty="0"/>
          </a:p>
        </p:txBody>
      </p:sp>
    </p:spTree>
    <p:extLst>
      <p:ext uri="{BB962C8B-B14F-4D97-AF65-F5344CB8AC3E}">
        <p14:creationId xmlns:p14="http://schemas.microsoft.com/office/powerpoint/2010/main" val="8791580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826F66A-0E92-4ABB-882F-9C2D53D12833}"/>
              </a:ext>
            </a:extLst>
          </p:cNvPr>
          <p:cNvSpPr>
            <a:spLocks noGrp="1"/>
          </p:cNvSpPr>
          <p:nvPr>
            <p:ph type="title"/>
          </p:nvPr>
        </p:nvSpPr>
        <p:spPr>
          <a:xfrm>
            <a:off x="838200" y="365126"/>
            <a:ext cx="10515600" cy="624226"/>
          </a:xfrm>
        </p:spPr>
        <p:txBody>
          <a:bodyPr>
            <a:normAutofit fontScale="90000"/>
          </a:bodyPr>
          <a:lstStyle/>
          <a:p>
            <a:endParaRPr lang="zh-CN" altLang="en-US" dirty="0"/>
          </a:p>
        </p:txBody>
      </p:sp>
      <p:sp>
        <p:nvSpPr>
          <p:cNvPr id="3" name="内容占位符 2">
            <a:extLst>
              <a:ext uri="{FF2B5EF4-FFF2-40B4-BE49-F238E27FC236}">
                <a16:creationId xmlns:a16="http://schemas.microsoft.com/office/drawing/2014/main" id="{F78E8E5E-D428-49C6-91BA-17A938C9BC65}"/>
              </a:ext>
            </a:extLst>
          </p:cNvPr>
          <p:cNvSpPr>
            <a:spLocks noGrp="1"/>
          </p:cNvSpPr>
          <p:nvPr>
            <p:ph idx="1"/>
          </p:nvPr>
        </p:nvSpPr>
        <p:spPr>
          <a:xfrm>
            <a:off x="838200" y="1244184"/>
            <a:ext cx="10515600" cy="5248690"/>
          </a:xfrm>
        </p:spPr>
        <p:txBody>
          <a:bodyPr>
            <a:normAutofit fontScale="25000" lnSpcReduction="20000"/>
          </a:bodyPr>
          <a:lstStyle/>
          <a:p>
            <a:pPr marL="0" indent="0" latinLnBrk="1">
              <a:lnSpc>
                <a:spcPct val="130000"/>
              </a:lnSpc>
              <a:buNone/>
            </a:pPr>
            <a:r>
              <a:rPr lang="zh-CN" altLang="en-US" sz="5600">
                <a:latin typeface="华文仿宋" panose="02010600040101010101" pitchFamily="2" charset="-122"/>
                <a:ea typeface="华文仿宋" panose="02010600040101010101" pitchFamily="2" charset="-122"/>
              </a:rPr>
              <a:t>第二条 实施下列行为之一，符合本解释第一条第一款规定的条件的，应当依照刑法第一百七十六条的规定，以非法吸收公众存款罪定罪处罚</a:t>
            </a:r>
            <a:r>
              <a:rPr lang="en-US" altLang="zh-CN" sz="5600">
                <a:latin typeface="华文仿宋" panose="02010600040101010101" pitchFamily="2" charset="-122"/>
                <a:ea typeface="华文仿宋" panose="02010600040101010101" pitchFamily="2" charset="-122"/>
              </a:rPr>
              <a:t>:</a:t>
            </a:r>
          </a:p>
          <a:p>
            <a:pPr marL="0" indent="0" latinLnBrk="1">
              <a:lnSpc>
                <a:spcPct val="130000"/>
              </a:lnSpc>
              <a:buNone/>
            </a:pPr>
            <a:r>
              <a:rPr lang="zh-CN" altLang="en-US" sz="5600">
                <a:latin typeface="华文仿宋" panose="02010600040101010101" pitchFamily="2" charset="-122"/>
                <a:ea typeface="华文仿宋" panose="02010600040101010101" pitchFamily="2" charset="-122"/>
              </a:rPr>
              <a:t>　　</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一</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不具有房产销售的真实内容或者不以房产销售为主要目的，以返本销售、售后包租、约定回购、销售房产份额等方式非法吸收资金的</a:t>
            </a:r>
            <a:r>
              <a:rPr lang="en-US" altLang="zh-CN" sz="5600">
                <a:latin typeface="华文仿宋" panose="02010600040101010101" pitchFamily="2" charset="-122"/>
                <a:ea typeface="华文仿宋" panose="02010600040101010101" pitchFamily="2" charset="-122"/>
              </a:rPr>
              <a:t>;</a:t>
            </a:r>
          </a:p>
          <a:p>
            <a:pPr marL="0" indent="0" latinLnBrk="1">
              <a:lnSpc>
                <a:spcPct val="130000"/>
              </a:lnSpc>
              <a:buNone/>
            </a:pPr>
            <a:r>
              <a:rPr lang="zh-CN" altLang="en-US" sz="5600">
                <a:latin typeface="华文仿宋" panose="02010600040101010101" pitchFamily="2" charset="-122"/>
                <a:ea typeface="华文仿宋" panose="02010600040101010101" pitchFamily="2" charset="-122"/>
              </a:rPr>
              <a:t>　　</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二</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以转让林权并代为管护等方式非法吸收资金的</a:t>
            </a:r>
            <a:r>
              <a:rPr lang="en-US" altLang="zh-CN" sz="5600">
                <a:latin typeface="华文仿宋" panose="02010600040101010101" pitchFamily="2" charset="-122"/>
                <a:ea typeface="华文仿宋" panose="02010600040101010101" pitchFamily="2" charset="-122"/>
              </a:rPr>
              <a:t>;</a:t>
            </a:r>
          </a:p>
          <a:p>
            <a:pPr marL="0" indent="0" latinLnBrk="1">
              <a:lnSpc>
                <a:spcPct val="130000"/>
              </a:lnSpc>
              <a:buNone/>
            </a:pPr>
            <a:r>
              <a:rPr lang="zh-CN" altLang="en-US" sz="5600">
                <a:latin typeface="华文仿宋" panose="02010600040101010101" pitchFamily="2" charset="-122"/>
                <a:ea typeface="华文仿宋" panose="02010600040101010101" pitchFamily="2" charset="-122"/>
              </a:rPr>
              <a:t>　　</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三</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以代种植</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养殖</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、租种植</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养殖</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、联合种植</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养殖</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等方式非法吸收资金的</a:t>
            </a:r>
            <a:r>
              <a:rPr lang="en-US" altLang="zh-CN" sz="5600">
                <a:latin typeface="华文仿宋" panose="02010600040101010101" pitchFamily="2" charset="-122"/>
                <a:ea typeface="华文仿宋" panose="02010600040101010101" pitchFamily="2" charset="-122"/>
              </a:rPr>
              <a:t>;</a:t>
            </a:r>
          </a:p>
          <a:p>
            <a:pPr marL="0" indent="0" latinLnBrk="1">
              <a:lnSpc>
                <a:spcPct val="130000"/>
              </a:lnSpc>
              <a:buNone/>
            </a:pPr>
            <a:r>
              <a:rPr lang="zh-CN" altLang="en-US" sz="5600">
                <a:latin typeface="华文仿宋" panose="02010600040101010101" pitchFamily="2" charset="-122"/>
                <a:ea typeface="华文仿宋" panose="02010600040101010101" pitchFamily="2" charset="-122"/>
              </a:rPr>
              <a:t>　　</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四</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不具有销售商品、提供服务的真实内容或者不以销售商品、提供服务为主要目的，以商品回购、寄存代售等方式非法吸收资金的</a:t>
            </a:r>
            <a:r>
              <a:rPr lang="en-US" altLang="zh-CN" sz="5600">
                <a:latin typeface="华文仿宋" panose="02010600040101010101" pitchFamily="2" charset="-122"/>
                <a:ea typeface="华文仿宋" panose="02010600040101010101" pitchFamily="2" charset="-122"/>
              </a:rPr>
              <a:t>;</a:t>
            </a:r>
          </a:p>
          <a:p>
            <a:pPr marL="0" indent="0" latinLnBrk="1">
              <a:lnSpc>
                <a:spcPct val="130000"/>
              </a:lnSpc>
              <a:buNone/>
            </a:pPr>
            <a:r>
              <a:rPr lang="zh-CN" altLang="en-US" sz="5600">
                <a:latin typeface="华文仿宋" panose="02010600040101010101" pitchFamily="2" charset="-122"/>
                <a:ea typeface="华文仿宋" panose="02010600040101010101" pitchFamily="2" charset="-122"/>
              </a:rPr>
              <a:t>　　</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五</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不具有发行股票、债券的真实内容，以虚假转让股权、发售虚构债券等方式非法吸收资金的</a:t>
            </a:r>
            <a:r>
              <a:rPr lang="en-US" altLang="zh-CN" sz="5600">
                <a:latin typeface="华文仿宋" panose="02010600040101010101" pitchFamily="2" charset="-122"/>
                <a:ea typeface="华文仿宋" panose="02010600040101010101" pitchFamily="2" charset="-122"/>
              </a:rPr>
              <a:t>;</a:t>
            </a:r>
          </a:p>
          <a:p>
            <a:pPr marL="0" indent="0" latinLnBrk="1">
              <a:lnSpc>
                <a:spcPct val="130000"/>
              </a:lnSpc>
              <a:buNone/>
            </a:pPr>
            <a:r>
              <a:rPr lang="zh-CN" altLang="en-US" sz="5600">
                <a:latin typeface="华文仿宋" panose="02010600040101010101" pitchFamily="2" charset="-122"/>
                <a:ea typeface="华文仿宋" panose="02010600040101010101" pitchFamily="2" charset="-122"/>
              </a:rPr>
              <a:t>　　</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六</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不具有募集基金的真实内容，以假借境外基金、发售虚构基金等方式非法吸收资金的</a:t>
            </a:r>
            <a:r>
              <a:rPr lang="en-US" altLang="zh-CN" sz="5600">
                <a:latin typeface="华文仿宋" panose="02010600040101010101" pitchFamily="2" charset="-122"/>
                <a:ea typeface="华文仿宋" panose="02010600040101010101" pitchFamily="2" charset="-122"/>
              </a:rPr>
              <a:t>;</a:t>
            </a:r>
          </a:p>
          <a:p>
            <a:pPr marL="0" indent="0" latinLnBrk="1">
              <a:lnSpc>
                <a:spcPct val="130000"/>
              </a:lnSpc>
              <a:buNone/>
            </a:pPr>
            <a:r>
              <a:rPr lang="zh-CN" altLang="en-US" sz="5600">
                <a:latin typeface="华文仿宋" panose="02010600040101010101" pitchFamily="2" charset="-122"/>
                <a:ea typeface="华文仿宋" panose="02010600040101010101" pitchFamily="2" charset="-122"/>
              </a:rPr>
              <a:t>　　</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七</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不具有销售保险的真实内容，以假冒保险公司、伪造保险单据等方式非法吸收资金的</a:t>
            </a:r>
            <a:r>
              <a:rPr lang="en-US" altLang="zh-CN" sz="5600">
                <a:latin typeface="华文仿宋" panose="02010600040101010101" pitchFamily="2" charset="-122"/>
                <a:ea typeface="华文仿宋" panose="02010600040101010101" pitchFamily="2" charset="-122"/>
              </a:rPr>
              <a:t>;</a:t>
            </a:r>
          </a:p>
          <a:p>
            <a:pPr marL="0" indent="0" latinLnBrk="1">
              <a:lnSpc>
                <a:spcPct val="130000"/>
              </a:lnSpc>
              <a:buNone/>
            </a:pPr>
            <a:r>
              <a:rPr lang="zh-CN" altLang="en-US" sz="5600">
                <a:latin typeface="华文仿宋" panose="02010600040101010101" pitchFamily="2" charset="-122"/>
                <a:ea typeface="华文仿宋" panose="02010600040101010101" pitchFamily="2" charset="-122"/>
              </a:rPr>
              <a:t>　　</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八</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以投资入股的方式非法吸收资金的</a:t>
            </a:r>
            <a:r>
              <a:rPr lang="en-US" altLang="zh-CN" sz="5600">
                <a:latin typeface="华文仿宋" panose="02010600040101010101" pitchFamily="2" charset="-122"/>
                <a:ea typeface="华文仿宋" panose="02010600040101010101" pitchFamily="2" charset="-122"/>
              </a:rPr>
              <a:t>;</a:t>
            </a:r>
          </a:p>
          <a:p>
            <a:pPr marL="0" indent="0" latinLnBrk="1">
              <a:lnSpc>
                <a:spcPct val="130000"/>
              </a:lnSpc>
              <a:buNone/>
            </a:pPr>
            <a:r>
              <a:rPr lang="zh-CN" altLang="en-US" sz="5600">
                <a:latin typeface="华文仿宋" panose="02010600040101010101" pitchFamily="2" charset="-122"/>
                <a:ea typeface="华文仿宋" panose="02010600040101010101" pitchFamily="2" charset="-122"/>
              </a:rPr>
              <a:t>　   </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九</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以委托理财的方式非法吸收资金的</a:t>
            </a:r>
            <a:r>
              <a:rPr lang="en-US" altLang="zh-CN" sz="5600">
                <a:latin typeface="华文仿宋" panose="02010600040101010101" pitchFamily="2" charset="-122"/>
                <a:ea typeface="华文仿宋" panose="02010600040101010101" pitchFamily="2" charset="-122"/>
              </a:rPr>
              <a:t>;</a:t>
            </a:r>
          </a:p>
          <a:p>
            <a:pPr marL="0" indent="0" latinLnBrk="1">
              <a:lnSpc>
                <a:spcPct val="130000"/>
              </a:lnSpc>
              <a:buNone/>
            </a:pPr>
            <a:r>
              <a:rPr lang="zh-CN" altLang="en-US" sz="5600">
                <a:latin typeface="华文仿宋" panose="02010600040101010101" pitchFamily="2" charset="-122"/>
                <a:ea typeface="华文仿宋" panose="02010600040101010101" pitchFamily="2" charset="-122"/>
              </a:rPr>
              <a:t>  　 </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十</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利用民间“会”、“社”等组织非法吸收资金的</a:t>
            </a:r>
            <a:r>
              <a:rPr lang="en-US" altLang="zh-CN" sz="5600">
                <a:latin typeface="华文仿宋" panose="02010600040101010101" pitchFamily="2" charset="-122"/>
                <a:ea typeface="华文仿宋" panose="02010600040101010101" pitchFamily="2" charset="-122"/>
              </a:rPr>
              <a:t>;</a:t>
            </a:r>
          </a:p>
          <a:p>
            <a:pPr marL="0" indent="0" latinLnBrk="1">
              <a:lnSpc>
                <a:spcPct val="130000"/>
              </a:lnSpc>
              <a:buNone/>
            </a:pPr>
            <a:r>
              <a:rPr lang="zh-CN" altLang="en-US" sz="5600">
                <a:latin typeface="华文仿宋" panose="02010600040101010101" pitchFamily="2" charset="-122"/>
                <a:ea typeface="华文仿宋" panose="02010600040101010101" pitchFamily="2" charset="-122"/>
              </a:rPr>
              <a:t>　　</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十一</a:t>
            </a:r>
            <a:r>
              <a:rPr lang="en-US" altLang="zh-CN" sz="5600">
                <a:latin typeface="华文仿宋" panose="02010600040101010101" pitchFamily="2" charset="-122"/>
                <a:ea typeface="华文仿宋" panose="02010600040101010101" pitchFamily="2" charset="-122"/>
              </a:rPr>
              <a:t>)</a:t>
            </a:r>
            <a:r>
              <a:rPr lang="zh-CN" altLang="en-US" sz="5600">
                <a:latin typeface="华文仿宋" panose="02010600040101010101" pitchFamily="2" charset="-122"/>
                <a:ea typeface="华文仿宋" panose="02010600040101010101" pitchFamily="2" charset="-122"/>
              </a:rPr>
              <a:t>其他非法吸收资金的行为。</a:t>
            </a:r>
          </a:p>
          <a:p>
            <a:pPr marL="0" indent="0">
              <a:buNone/>
            </a:pPr>
            <a:endParaRPr lang="zh-CN" altLang="en-US" dirty="0"/>
          </a:p>
        </p:txBody>
      </p:sp>
    </p:spTree>
    <p:extLst>
      <p:ext uri="{BB962C8B-B14F-4D97-AF65-F5344CB8AC3E}">
        <p14:creationId xmlns:p14="http://schemas.microsoft.com/office/powerpoint/2010/main" val="17033422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AE857DD0-D62E-4FA2-A73B-2ECB60E28420}"/>
              </a:ext>
            </a:extLst>
          </p:cNvPr>
          <p:cNvSpPr>
            <a:spLocks noGrp="1"/>
          </p:cNvSpPr>
          <p:nvPr>
            <p:ph type="title"/>
          </p:nvPr>
        </p:nvSpPr>
        <p:spPr>
          <a:xfrm>
            <a:off x="1363280" y="305768"/>
            <a:ext cx="9465131" cy="280004"/>
          </a:xfrm>
        </p:spPr>
        <p:txBody>
          <a:bodyPr>
            <a:normAutofit fontScale="90000"/>
          </a:bodyPr>
          <a:lstStyle/>
          <a:p>
            <a:endParaRPr lang="zh-CN" altLang="en-US" dirty="0"/>
          </a:p>
        </p:txBody>
      </p:sp>
      <p:sp>
        <p:nvSpPr>
          <p:cNvPr id="3" name="内容占位符 2">
            <a:extLst>
              <a:ext uri="{FF2B5EF4-FFF2-40B4-BE49-F238E27FC236}">
                <a16:creationId xmlns:a16="http://schemas.microsoft.com/office/drawing/2014/main" id="{322AB821-FFCB-4858-8A35-88846AD98B64}"/>
              </a:ext>
            </a:extLst>
          </p:cNvPr>
          <p:cNvSpPr>
            <a:spLocks noGrp="1"/>
          </p:cNvSpPr>
          <p:nvPr>
            <p:ph idx="1"/>
          </p:nvPr>
        </p:nvSpPr>
        <p:spPr>
          <a:xfrm>
            <a:off x="1524000" y="1334127"/>
            <a:ext cx="9465564" cy="4465942"/>
          </a:xfrm>
        </p:spPr>
        <p:txBody>
          <a:bodyPr>
            <a:normAutofit/>
          </a:bodyPr>
          <a:lstStyle/>
          <a:p>
            <a:pPr marL="0" indent="0" latinLnBrk="1">
              <a:lnSpc>
                <a:spcPct val="100000"/>
              </a:lnSpc>
              <a:buNone/>
            </a:pPr>
            <a:r>
              <a:rPr lang="zh-CN" altLang="en-US" sz="1500" dirty="0"/>
              <a:t>　</a:t>
            </a:r>
            <a:r>
              <a:rPr lang="zh-CN" altLang="en-US" sz="1600" dirty="0"/>
              <a:t>第四条 以非法占有为目的，使用诈骗方法实施本解释第二条规定所列行为的，应当依照刑法第一百九十二条的规定，以集资诈骗罪定罪处罚。使用诈骗方法非法集资，具有下列情形之一的，可以认定为“以非法占有为目的”</a:t>
            </a:r>
            <a:r>
              <a:rPr lang="en-US" altLang="zh-CN" sz="1600" dirty="0"/>
              <a:t>:</a:t>
            </a:r>
          </a:p>
          <a:p>
            <a:pPr marL="0" indent="0" latinLnBrk="1">
              <a:lnSpc>
                <a:spcPct val="100000"/>
              </a:lnSpc>
              <a:buNone/>
            </a:pPr>
            <a:r>
              <a:rPr lang="zh-CN" altLang="en-US" sz="1600" dirty="0"/>
              <a:t>　</a:t>
            </a:r>
            <a:r>
              <a:rPr lang="en-US" altLang="zh-CN" sz="1600" dirty="0"/>
              <a:t>(</a:t>
            </a:r>
            <a:r>
              <a:rPr lang="zh-CN" altLang="en-US" sz="1600" dirty="0"/>
              <a:t>一</a:t>
            </a:r>
            <a:r>
              <a:rPr lang="en-US" altLang="zh-CN" sz="1600" dirty="0"/>
              <a:t>)</a:t>
            </a:r>
            <a:r>
              <a:rPr lang="zh-CN" altLang="en-US" sz="1600" dirty="0"/>
              <a:t>集资后不用于生产经营活动或者用于生产经营活动与筹集资金规模明显不成比例，致使集资款不能返还的</a:t>
            </a:r>
            <a:r>
              <a:rPr lang="en-US" altLang="zh-CN" sz="1600" dirty="0"/>
              <a:t>;</a:t>
            </a:r>
          </a:p>
          <a:p>
            <a:pPr marL="0" indent="0" latinLnBrk="1">
              <a:lnSpc>
                <a:spcPct val="100000"/>
              </a:lnSpc>
              <a:buNone/>
            </a:pPr>
            <a:r>
              <a:rPr lang="zh-CN" altLang="en-US" sz="1600" dirty="0"/>
              <a:t>　</a:t>
            </a:r>
            <a:r>
              <a:rPr lang="en-US" altLang="zh-CN" sz="1600" dirty="0"/>
              <a:t>(</a:t>
            </a:r>
            <a:r>
              <a:rPr lang="zh-CN" altLang="en-US" sz="1600" dirty="0"/>
              <a:t>二</a:t>
            </a:r>
            <a:r>
              <a:rPr lang="en-US" altLang="zh-CN" sz="1600" dirty="0"/>
              <a:t>)</a:t>
            </a:r>
            <a:r>
              <a:rPr lang="zh-CN" altLang="en-US" sz="1600" dirty="0"/>
              <a:t>肆意挥霍集资款，致使集资款不能返还的</a:t>
            </a:r>
            <a:r>
              <a:rPr lang="en-US" altLang="zh-CN" sz="1600" dirty="0"/>
              <a:t>;</a:t>
            </a:r>
          </a:p>
          <a:p>
            <a:pPr marL="0" indent="0" latinLnBrk="1">
              <a:lnSpc>
                <a:spcPct val="100000"/>
              </a:lnSpc>
              <a:buNone/>
            </a:pPr>
            <a:r>
              <a:rPr lang="zh-CN" altLang="en-US" sz="1600" dirty="0"/>
              <a:t>　</a:t>
            </a:r>
            <a:r>
              <a:rPr lang="en-US" altLang="zh-CN" sz="1600" dirty="0"/>
              <a:t>(</a:t>
            </a:r>
            <a:r>
              <a:rPr lang="zh-CN" altLang="en-US" sz="1600" dirty="0"/>
              <a:t>三</a:t>
            </a:r>
            <a:r>
              <a:rPr lang="en-US" altLang="zh-CN" sz="1600" dirty="0"/>
              <a:t>)</a:t>
            </a:r>
            <a:r>
              <a:rPr lang="zh-CN" altLang="en-US" sz="1600" dirty="0"/>
              <a:t>携带集资款逃匿的</a:t>
            </a:r>
            <a:r>
              <a:rPr lang="en-US" altLang="zh-CN" sz="1600" dirty="0"/>
              <a:t>;</a:t>
            </a:r>
          </a:p>
          <a:p>
            <a:pPr marL="0" indent="0" latinLnBrk="1">
              <a:lnSpc>
                <a:spcPct val="100000"/>
              </a:lnSpc>
              <a:buNone/>
            </a:pPr>
            <a:r>
              <a:rPr lang="zh-CN" altLang="en-US" sz="1600" dirty="0"/>
              <a:t>　</a:t>
            </a:r>
            <a:r>
              <a:rPr lang="en-US" altLang="zh-CN" sz="1600" dirty="0"/>
              <a:t>(</a:t>
            </a:r>
            <a:r>
              <a:rPr lang="zh-CN" altLang="en-US" sz="1600" dirty="0"/>
              <a:t>四</a:t>
            </a:r>
            <a:r>
              <a:rPr lang="en-US" altLang="zh-CN" sz="1600" dirty="0"/>
              <a:t>)</a:t>
            </a:r>
            <a:r>
              <a:rPr lang="zh-CN" altLang="en-US" sz="1600" dirty="0"/>
              <a:t>将集资款用于违法犯罪活动的</a:t>
            </a:r>
            <a:r>
              <a:rPr lang="en-US" altLang="zh-CN" sz="1600" dirty="0"/>
              <a:t>;</a:t>
            </a:r>
          </a:p>
          <a:p>
            <a:pPr marL="0" indent="0" latinLnBrk="1">
              <a:lnSpc>
                <a:spcPct val="100000"/>
              </a:lnSpc>
              <a:buNone/>
            </a:pPr>
            <a:r>
              <a:rPr lang="zh-CN" altLang="en-US" sz="1600" dirty="0"/>
              <a:t>　</a:t>
            </a:r>
            <a:r>
              <a:rPr lang="en-US" altLang="zh-CN" sz="1600" dirty="0"/>
              <a:t>(</a:t>
            </a:r>
            <a:r>
              <a:rPr lang="zh-CN" altLang="en-US" sz="1600" dirty="0"/>
              <a:t>五</a:t>
            </a:r>
            <a:r>
              <a:rPr lang="en-US" altLang="zh-CN" sz="1600" dirty="0"/>
              <a:t>)</a:t>
            </a:r>
            <a:r>
              <a:rPr lang="zh-CN" altLang="en-US" sz="1600" dirty="0"/>
              <a:t>抽逃、转移资金、隐匿财产，逃避返还资金的</a:t>
            </a:r>
            <a:r>
              <a:rPr lang="en-US" altLang="zh-CN" sz="1600" dirty="0"/>
              <a:t>;</a:t>
            </a:r>
          </a:p>
          <a:p>
            <a:pPr marL="0" indent="0" latinLnBrk="1">
              <a:lnSpc>
                <a:spcPct val="100000"/>
              </a:lnSpc>
              <a:buNone/>
            </a:pPr>
            <a:r>
              <a:rPr lang="zh-CN" altLang="en-US" sz="1600" dirty="0"/>
              <a:t>　</a:t>
            </a:r>
            <a:r>
              <a:rPr lang="en-US" altLang="zh-CN" sz="1600" dirty="0"/>
              <a:t>(</a:t>
            </a:r>
            <a:r>
              <a:rPr lang="zh-CN" altLang="en-US" sz="1600" dirty="0"/>
              <a:t>六</a:t>
            </a:r>
            <a:r>
              <a:rPr lang="en-US" altLang="zh-CN" sz="1600" dirty="0"/>
              <a:t>)</a:t>
            </a:r>
            <a:r>
              <a:rPr lang="zh-CN" altLang="en-US" sz="1600" dirty="0"/>
              <a:t>隐匿、销毁账目，或者搞假破产、假倒闭，逃避返还资金的</a:t>
            </a:r>
            <a:r>
              <a:rPr lang="en-US" altLang="zh-CN" sz="1600" dirty="0"/>
              <a:t>;</a:t>
            </a:r>
          </a:p>
          <a:p>
            <a:pPr marL="0" indent="0" latinLnBrk="1">
              <a:lnSpc>
                <a:spcPct val="100000"/>
              </a:lnSpc>
              <a:buNone/>
            </a:pPr>
            <a:r>
              <a:rPr lang="zh-CN" altLang="en-US" sz="1600" dirty="0"/>
              <a:t>　</a:t>
            </a:r>
            <a:r>
              <a:rPr lang="en-US" altLang="zh-CN" sz="1600" dirty="0"/>
              <a:t>(</a:t>
            </a:r>
            <a:r>
              <a:rPr lang="zh-CN" altLang="en-US" sz="1600" dirty="0"/>
              <a:t>七</a:t>
            </a:r>
            <a:r>
              <a:rPr lang="en-US" altLang="zh-CN" sz="1600" dirty="0"/>
              <a:t>)</a:t>
            </a:r>
            <a:r>
              <a:rPr lang="zh-CN" altLang="en-US" sz="1600" dirty="0"/>
              <a:t>拒不交代资金去向，逃避返还资金的</a:t>
            </a:r>
            <a:r>
              <a:rPr lang="en-US" altLang="zh-CN" sz="1600" dirty="0"/>
              <a:t>;</a:t>
            </a:r>
          </a:p>
          <a:p>
            <a:pPr marL="0" indent="0" latinLnBrk="1">
              <a:lnSpc>
                <a:spcPct val="100000"/>
              </a:lnSpc>
              <a:buNone/>
            </a:pPr>
            <a:r>
              <a:rPr lang="zh-CN" altLang="en-US" sz="1600" dirty="0"/>
              <a:t>　</a:t>
            </a:r>
            <a:r>
              <a:rPr lang="en-US" altLang="zh-CN" sz="1600" dirty="0"/>
              <a:t>(</a:t>
            </a:r>
            <a:r>
              <a:rPr lang="zh-CN" altLang="en-US" sz="1600" dirty="0"/>
              <a:t>八</a:t>
            </a:r>
            <a:r>
              <a:rPr lang="en-US" altLang="zh-CN" sz="1600" dirty="0"/>
              <a:t>)</a:t>
            </a:r>
            <a:r>
              <a:rPr lang="zh-CN" altLang="en-US" sz="1600" dirty="0"/>
              <a:t>其他可以认定非法占有目的的情形。</a:t>
            </a:r>
          </a:p>
          <a:p>
            <a:pPr marL="0" indent="0">
              <a:buNone/>
            </a:pPr>
            <a:endParaRPr lang="zh-CN" altLang="en-US" sz="1500" dirty="0"/>
          </a:p>
        </p:txBody>
      </p:sp>
    </p:spTree>
    <p:extLst>
      <p:ext uri="{BB962C8B-B14F-4D97-AF65-F5344CB8AC3E}">
        <p14:creationId xmlns:p14="http://schemas.microsoft.com/office/powerpoint/2010/main" val="12855730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D4A6BBD6-A6ED-4166-98CF-08B38204FF15}"/>
              </a:ext>
            </a:extLst>
          </p:cNvPr>
          <p:cNvSpPr>
            <a:spLocks noGrp="1"/>
          </p:cNvSpPr>
          <p:nvPr>
            <p:ph type="title"/>
          </p:nvPr>
        </p:nvSpPr>
        <p:spPr>
          <a:xfrm>
            <a:off x="1363280" y="0"/>
            <a:ext cx="9465131" cy="1184111"/>
          </a:xfrm>
        </p:spPr>
        <p:txBody>
          <a:bodyPr>
            <a:normAutofit/>
          </a:bodyPr>
          <a:lstStyle/>
          <a:p>
            <a:r>
              <a:rPr lang="zh-CN" altLang="en-US" dirty="0"/>
              <a:t>二、社群众筹非法集资风险表现</a:t>
            </a:r>
          </a:p>
        </p:txBody>
      </p:sp>
      <p:sp>
        <p:nvSpPr>
          <p:cNvPr id="3" name="内容占位符 2">
            <a:extLst>
              <a:ext uri="{FF2B5EF4-FFF2-40B4-BE49-F238E27FC236}">
                <a16:creationId xmlns:a16="http://schemas.microsoft.com/office/drawing/2014/main" id="{50FDBB7E-C22A-418A-B415-D719912E1AE6}"/>
              </a:ext>
            </a:extLst>
          </p:cNvPr>
          <p:cNvSpPr>
            <a:spLocks noGrp="1"/>
          </p:cNvSpPr>
          <p:nvPr>
            <p:ph idx="1"/>
          </p:nvPr>
        </p:nvSpPr>
        <p:spPr>
          <a:xfrm>
            <a:off x="1524001" y="1726610"/>
            <a:ext cx="9465564" cy="3400969"/>
          </a:xfrm>
        </p:spPr>
        <p:txBody>
          <a:bodyPr>
            <a:normAutofit/>
          </a:bodyPr>
          <a:lstStyle/>
          <a:p>
            <a:pPr marL="0" indent="0">
              <a:lnSpc>
                <a:spcPct val="100000"/>
              </a:lnSpc>
              <a:buNone/>
            </a:pPr>
            <a:br>
              <a:rPr lang="en-US" altLang="zh-CN" sz="2400" dirty="0"/>
            </a:br>
            <a:r>
              <a:rPr lang="en-US" altLang="zh-CN" sz="2400" dirty="0"/>
              <a:t>    (1)</a:t>
            </a:r>
            <a:r>
              <a:rPr lang="zh-CN" altLang="zh-CN" sz="2400" dirty="0"/>
              <a:t>通过发行有价证券、会员卡或债务凭证等形式吸收资金。比较常见的是</a:t>
            </a:r>
            <a:r>
              <a:rPr lang="en-US" altLang="zh-CN" sz="2400" dirty="0"/>
              <a:t>:</a:t>
            </a:r>
            <a:r>
              <a:rPr lang="zh-CN" altLang="zh-CN" sz="2400" dirty="0"/>
              <a:t>以发行或变相发行股票、债券、彩票、投资基金等权利凭证或者以期货交易、典当为名进行非法集资。通过认领股份入股分红、委托投资、委托理财进行非法集资。通过会员卡、会员证、席位证、优惠卡、消费卡等方式进行非法集资。</a:t>
            </a:r>
            <a:br>
              <a:rPr lang="en-US" altLang="zh-CN" sz="2400" dirty="0"/>
            </a:br>
            <a:endParaRPr lang="zh-CN" altLang="en-US" sz="2400" dirty="0"/>
          </a:p>
        </p:txBody>
      </p:sp>
    </p:spTree>
    <p:extLst>
      <p:ext uri="{BB962C8B-B14F-4D97-AF65-F5344CB8AC3E}">
        <p14:creationId xmlns:p14="http://schemas.microsoft.com/office/powerpoint/2010/main" val="31388349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A1BB86AB-DBBC-4069-90EC-B816103A42B7}"/>
              </a:ext>
            </a:extLst>
          </p:cNvPr>
          <p:cNvSpPr>
            <a:spLocks noGrp="1"/>
          </p:cNvSpPr>
          <p:nvPr>
            <p:ph type="title"/>
          </p:nvPr>
        </p:nvSpPr>
        <p:spPr>
          <a:xfrm>
            <a:off x="1524000" y="465523"/>
            <a:ext cx="9465131" cy="449628"/>
          </a:xfrm>
        </p:spPr>
        <p:txBody>
          <a:bodyPr>
            <a:normAutofit fontScale="90000"/>
          </a:bodyPr>
          <a:lstStyle/>
          <a:p>
            <a:endParaRPr lang="zh-CN" altLang="en-US" dirty="0"/>
          </a:p>
        </p:txBody>
      </p:sp>
      <p:sp>
        <p:nvSpPr>
          <p:cNvPr id="3" name="内容占位符 2">
            <a:extLst>
              <a:ext uri="{FF2B5EF4-FFF2-40B4-BE49-F238E27FC236}">
                <a16:creationId xmlns:a16="http://schemas.microsoft.com/office/drawing/2014/main" id="{CC6580D0-79E2-4F15-9F54-873708692E23}"/>
              </a:ext>
            </a:extLst>
          </p:cNvPr>
          <p:cNvSpPr>
            <a:spLocks noGrp="1"/>
          </p:cNvSpPr>
          <p:nvPr>
            <p:ph idx="1"/>
          </p:nvPr>
        </p:nvSpPr>
        <p:spPr>
          <a:xfrm>
            <a:off x="1524000" y="1806691"/>
            <a:ext cx="9465564" cy="3400969"/>
          </a:xfrm>
        </p:spPr>
        <p:txBody>
          <a:bodyPr>
            <a:normAutofit/>
          </a:bodyPr>
          <a:lstStyle/>
          <a:p>
            <a:pPr marL="0" indent="0">
              <a:buNone/>
            </a:pPr>
            <a:r>
              <a:rPr lang="en-US" altLang="zh-CN" sz="2400" dirty="0"/>
              <a:t>(2)</a:t>
            </a:r>
            <a:r>
              <a:rPr lang="zh-CN" altLang="zh-CN" sz="2400" dirty="0"/>
              <a:t>对物业、地产等资产进行等份分割，通过出售其份额的处置权进行高息集资。最新的变化是</a:t>
            </a:r>
            <a:r>
              <a:rPr lang="en-US" altLang="zh-CN" sz="2400" dirty="0"/>
              <a:t>:</a:t>
            </a:r>
            <a:r>
              <a:rPr lang="zh-CN" altLang="zh-CN" sz="2400" dirty="0"/>
              <a:t>通过出售其份额并承诺售后返租、售后回购、定期返利等方式进行非法集资。</a:t>
            </a:r>
            <a:br>
              <a:rPr lang="en-US" altLang="zh-CN" sz="2400" dirty="0"/>
            </a:br>
            <a:br>
              <a:rPr lang="en-US" altLang="zh-CN" sz="2400" dirty="0"/>
            </a:br>
            <a:endParaRPr lang="en-US" altLang="zh-CN" sz="2400" dirty="0"/>
          </a:p>
          <a:p>
            <a:pPr marL="0" indent="0">
              <a:buNone/>
            </a:pPr>
            <a:r>
              <a:rPr lang="zh-CN" altLang="zh-CN" sz="2400" dirty="0"/>
              <a:t> </a:t>
            </a:r>
            <a:r>
              <a:rPr lang="en-US" altLang="zh-CN" sz="2400" dirty="0"/>
              <a:t>(3)</a:t>
            </a:r>
            <a:r>
              <a:rPr lang="zh-CN" altLang="zh-CN" sz="2400" dirty="0"/>
              <a:t>利用民间会社形式进行非法集资。最近的变化</a:t>
            </a:r>
            <a:r>
              <a:rPr lang="en-US" altLang="zh-CN" sz="2400" dirty="0"/>
              <a:t>:</a:t>
            </a:r>
            <a:r>
              <a:rPr lang="zh-CN" altLang="zh-CN" sz="2400" dirty="0"/>
              <a:t>利用地下钱庄进行集资活动。</a:t>
            </a:r>
            <a:br>
              <a:rPr lang="en-US" altLang="zh-CN" sz="2400" dirty="0"/>
            </a:br>
            <a:endParaRPr lang="zh-CN" altLang="en-US" sz="2400" dirty="0"/>
          </a:p>
        </p:txBody>
      </p:sp>
    </p:spTree>
    <p:extLst>
      <p:ext uri="{BB962C8B-B14F-4D97-AF65-F5344CB8AC3E}">
        <p14:creationId xmlns:p14="http://schemas.microsoft.com/office/powerpoint/2010/main" val="14759797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03CE37B8-2184-4865-820A-3DE4BA197C90}"/>
              </a:ext>
            </a:extLst>
          </p:cNvPr>
          <p:cNvSpPr>
            <a:spLocks noGrp="1"/>
          </p:cNvSpPr>
          <p:nvPr>
            <p:ph type="title"/>
          </p:nvPr>
        </p:nvSpPr>
        <p:spPr>
          <a:xfrm>
            <a:off x="1524433" y="177163"/>
            <a:ext cx="9465131" cy="714377"/>
          </a:xfrm>
        </p:spPr>
        <p:txBody>
          <a:bodyPr>
            <a:normAutofit/>
          </a:bodyPr>
          <a:lstStyle/>
          <a:p>
            <a:endParaRPr lang="zh-CN" altLang="en-US" dirty="0"/>
          </a:p>
        </p:txBody>
      </p:sp>
      <p:sp>
        <p:nvSpPr>
          <p:cNvPr id="3" name="内容占位符 2">
            <a:extLst>
              <a:ext uri="{FF2B5EF4-FFF2-40B4-BE49-F238E27FC236}">
                <a16:creationId xmlns:a16="http://schemas.microsoft.com/office/drawing/2014/main" id="{FAC02B3F-04C2-4C4B-BD61-277384ED8944}"/>
              </a:ext>
            </a:extLst>
          </p:cNvPr>
          <p:cNvSpPr>
            <a:spLocks noGrp="1"/>
          </p:cNvSpPr>
          <p:nvPr>
            <p:ph idx="1"/>
          </p:nvPr>
        </p:nvSpPr>
        <p:spPr>
          <a:xfrm>
            <a:off x="1524000" y="1469037"/>
            <a:ext cx="9465564" cy="4331032"/>
          </a:xfrm>
        </p:spPr>
        <p:txBody>
          <a:bodyPr>
            <a:normAutofit/>
          </a:bodyPr>
          <a:lstStyle/>
          <a:p>
            <a:pPr marL="0" indent="0">
              <a:buNone/>
            </a:pPr>
            <a:r>
              <a:rPr lang="zh-CN" altLang="zh-CN" sz="2200" dirty="0"/>
              <a:t> </a:t>
            </a:r>
            <a:r>
              <a:rPr lang="en-US" altLang="zh-CN" sz="2200" dirty="0"/>
              <a:t>(4)</a:t>
            </a:r>
            <a:r>
              <a:rPr lang="zh-CN" altLang="zh-CN" sz="2200" dirty="0"/>
              <a:t>以签订商品经销等经济合同的形式进行非法集资。常见的是</a:t>
            </a:r>
            <a:r>
              <a:rPr lang="en-US" altLang="zh-CN" sz="2200" dirty="0"/>
              <a:t>:</a:t>
            </a:r>
            <a:r>
              <a:rPr lang="zh-CN" altLang="zh-CN" sz="2200" dirty="0"/>
              <a:t>以商品销售与返租、回购与转让、发展会员、商家盟与</a:t>
            </a:r>
            <a:r>
              <a:rPr lang="en-US" altLang="zh-CN" sz="2200" dirty="0"/>
              <a:t>“</a:t>
            </a:r>
            <a:r>
              <a:rPr lang="zh-CN" altLang="zh-CN" sz="2200" dirty="0"/>
              <a:t>快速积分法</a:t>
            </a:r>
            <a:r>
              <a:rPr lang="en-US" altLang="zh-CN" sz="2200" dirty="0"/>
              <a:t>”</a:t>
            </a:r>
            <a:r>
              <a:rPr lang="zh-CN" altLang="zh-CN" sz="2200" dirty="0"/>
              <a:t>等方式进行非法集资。</a:t>
            </a:r>
            <a:endParaRPr lang="en-US" altLang="zh-CN" sz="2200" dirty="0"/>
          </a:p>
          <a:p>
            <a:pPr marL="0" indent="0">
              <a:buNone/>
            </a:pPr>
            <a:br>
              <a:rPr lang="en-US" altLang="zh-CN" sz="2200" dirty="0"/>
            </a:br>
            <a:r>
              <a:rPr lang="en-US" altLang="zh-CN" sz="2200" dirty="0"/>
              <a:t>(5)</a:t>
            </a:r>
            <a:r>
              <a:rPr lang="zh-CN" altLang="zh-CN" sz="2200" dirty="0"/>
              <a:t>以发行或变相发行彩票的形式集资。</a:t>
            </a:r>
            <a:endParaRPr lang="en-US" altLang="zh-CN" sz="2200" dirty="0"/>
          </a:p>
          <a:p>
            <a:pPr marL="0" indent="0">
              <a:buNone/>
            </a:pPr>
            <a:br>
              <a:rPr lang="en-US" altLang="zh-CN" sz="2200" dirty="0"/>
            </a:br>
            <a:r>
              <a:rPr lang="en-US" altLang="zh-CN" sz="2200" dirty="0"/>
              <a:t> (6)</a:t>
            </a:r>
            <a:r>
              <a:rPr lang="zh-CN" altLang="zh-CN" sz="2200" dirty="0"/>
              <a:t>利用传销或秘密串联的形式非法集资。</a:t>
            </a:r>
            <a:endParaRPr lang="en-US" altLang="zh-CN" sz="2200" dirty="0"/>
          </a:p>
          <a:p>
            <a:pPr marL="0" indent="0">
              <a:buNone/>
            </a:pPr>
            <a:br>
              <a:rPr lang="en-US" altLang="zh-CN" sz="2200" dirty="0"/>
            </a:br>
            <a:r>
              <a:rPr lang="en-US" altLang="zh-CN" sz="2200" dirty="0"/>
              <a:t>(7)</a:t>
            </a:r>
            <a:r>
              <a:rPr lang="zh-CN" altLang="zh-CN" sz="2200" dirty="0"/>
              <a:t>利用果园或庄园开发的形式进行非法集资。</a:t>
            </a:r>
            <a:endParaRPr lang="en-US" altLang="zh-CN" sz="2200" dirty="0"/>
          </a:p>
          <a:p>
            <a:pPr marL="0" indent="0">
              <a:buNone/>
            </a:pPr>
            <a:endParaRPr lang="zh-CN" altLang="en-US" sz="2200" dirty="0"/>
          </a:p>
        </p:txBody>
      </p:sp>
    </p:spTree>
    <p:extLst>
      <p:ext uri="{BB962C8B-B14F-4D97-AF65-F5344CB8AC3E}">
        <p14:creationId xmlns:p14="http://schemas.microsoft.com/office/powerpoint/2010/main" val="18479179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290BE5D7-5FE5-40AC-9B30-BC5AB96F26A7}"/>
              </a:ext>
            </a:extLst>
          </p:cNvPr>
          <p:cNvSpPr>
            <a:spLocks noGrp="1"/>
          </p:cNvSpPr>
          <p:nvPr>
            <p:ph type="title"/>
          </p:nvPr>
        </p:nvSpPr>
        <p:spPr>
          <a:xfrm>
            <a:off x="1363280" y="177163"/>
            <a:ext cx="9465131" cy="714377"/>
          </a:xfrm>
        </p:spPr>
        <p:txBody>
          <a:bodyPr>
            <a:normAutofit/>
          </a:bodyPr>
          <a:lstStyle/>
          <a:p>
            <a:endParaRPr lang="zh-CN" altLang="en-US"/>
          </a:p>
        </p:txBody>
      </p:sp>
      <p:sp>
        <p:nvSpPr>
          <p:cNvPr id="3" name="内容占位符 2">
            <a:extLst>
              <a:ext uri="{FF2B5EF4-FFF2-40B4-BE49-F238E27FC236}">
                <a16:creationId xmlns:a16="http://schemas.microsoft.com/office/drawing/2014/main" id="{1AC49D45-DC0A-4599-B673-EF97753264F3}"/>
              </a:ext>
            </a:extLst>
          </p:cNvPr>
          <p:cNvSpPr>
            <a:spLocks noGrp="1"/>
          </p:cNvSpPr>
          <p:nvPr>
            <p:ph idx="1"/>
          </p:nvPr>
        </p:nvSpPr>
        <p:spPr>
          <a:xfrm>
            <a:off x="1524001" y="1650138"/>
            <a:ext cx="9465564" cy="4016988"/>
          </a:xfrm>
        </p:spPr>
        <p:txBody>
          <a:bodyPr>
            <a:normAutofit/>
          </a:bodyPr>
          <a:lstStyle/>
          <a:p>
            <a:pPr marL="0" indent="0">
              <a:buNone/>
            </a:pPr>
            <a:r>
              <a:rPr lang="zh-CN" altLang="zh-CN" sz="2400" dirty="0"/>
              <a:t> </a:t>
            </a:r>
            <a:r>
              <a:rPr lang="en-US" altLang="zh-CN" sz="2400" dirty="0"/>
              <a:t>(8)</a:t>
            </a:r>
            <a:r>
              <a:rPr lang="zh-CN" altLang="zh-CN" sz="2400" dirty="0"/>
              <a:t>利用现代电子网络技术构造的</a:t>
            </a:r>
            <a:r>
              <a:rPr lang="en-US" altLang="zh-CN" sz="2400" dirty="0"/>
              <a:t>“</a:t>
            </a:r>
            <a:r>
              <a:rPr lang="zh-CN" altLang="zh-CN" sz="2400" dirty="0"/>
              <a:t>虚拟</a:t>
            </a:r>
            <a:r>
              <a:rPr lang="en-US" altLang="zh-CN" sz="2400" dirty="0"/>
              <a:t>”</a:t>
            </a:r>
            <a:r>
              <a:rPr lang="zh-CN" altLang="zh-CN" sz="2400" dirty="0"/>
              <a:t>产品，如</a:t>
            </a:r>
            <a:r>
              <a:rPr lang="en-US" altLang="zh-CN" sz="2400" dirty="0"/>
              <a:t>“</a:t>
            </a:r>
            <a:r>
              <a:rPr lang="zh-CN" altLang="zh-CN" sz="2400" dirty="0"/>
              <a:t>电铺</a:t>
            </a:r>
            <a:r>
              <a:rPr lang="en-US" altLang="zh-CN" sz="2400" dirty="0"/>
              <a:t>”“</a:t>
            </a:r>
            <a:r>
              <a:rPr lang="zh-CN" altLang="zh-CN" sz="2400" dirty="0"/>
              <a:t>电子百货</a:t>
            </a:r>
            <a:r>
              <a:rPr lang="en-US" altLang="zh-CN" sz="2400" dirty="0"/>
              <a:t>”</a:t>
            </a:r>
            <a:r>
              <a:rPr lang="zh-CN" altLang="zh-CN" sz="2400" dirty="0"/>
              <a:t>投资委托经营、到期回购等方式进行非法集资。</a:t>
            </a:r>
            <a:endParaRPr lang="en-US" altLang="zh-CN" sz="2400" dirty="0"/>
          </a:p>
          <a:p>
            <a:pPr marL="0" indent="0">
              <a:buNone/>
            </a:pPr>
            <a:br>
              <a:rPr lang="en-US" altLang="zh-CN" sz="2400" dirty="0"/>
            </a:br>
            <a:r>
              <a:rPr lang="en-US" altLang="zh-CN" sz="2400" dirty="0"/>
              <a:t> (9)</a:t>
            </a:r>
            <a:r>
              <a:rPr lang="zh-CN" altLang="zh-CN" sz="2400" dirty="0"/>
              <a:t>利用互联网设立投资基金的形式进行非法集资。</a:t>
            </a:r>
            <a:endParaRPr lang="en-US" altLang="zh-CN" sz="2400" dirty="0"/>
          </a:p>
          <a:p>
            <a:pPr marL="0" indent="0">
              <a:buNone/>
            </a:pPr>
            <a:br>
              <a:rPr lang="en-US" altLang="zh-CN" sz="2400" dirty="0"/>
            </a:br>
            <a:r>
              <a:rPr lang="en-US" altLang="zh-CN" sz="2400" dirty="0"/>
              <a:t>  (10)</a:t>
            </a:r>
            <a:r>
              <a:rPr lang="zh-CN" altLang="zh-CN" sz="2400" dirty="0"/>
              <a:t>利用</a:t>
            </a:r>
            <a:r>
              <a:rPr lang="en-US" altLang="zh-CN" sz="2400" dirty="0"/>
              <a:t>“</a:t>
            </a:r>
            <a:r>
              <a:rPr lang="zh-CN" altLang="zh-CN" sz="2400" dirty="0"/>
              <a:t>电子黄金投资</a:t>
            </a:r>
            <a:r>
              <a:rPr lang="en-US" altLang="zh-CN" sz="2400" dirty="0"/>
              <a:t>”</a:t>
            </a:r>
            <a:r>
              <a:rPr lang="zh-CN" altLang="zh-CN" sz="2400" dirty="0"/>
              <a:t>形式进行非法集资。</a:t>
            </a:r>
            <a:br>
              <a:rPr lang="en-US" altLang="zh-CN" sz="2400" dirty="0"/>
            </a:br>
            <a:endParaRPr lang="zh-CN" altLang="en-US" sz="2400" dirty="0"/>
          </a:p>
        </p:txBody>
      </p:sp>
    </p:spTree>
    <p:extLst>
      <p:ext uri="{BB962C8B-B14F-4D97-AF65-F5344CB8AC3E}">
        <p14:creationId xmlns:p14="http://schemas.microsoft.com/office/powerpoint/2010/main" val="303465940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1807</Words>
  <Application>Microsoft Office PowerPoint</Application>
  <PresentationFormat>宽屏</PresentationFormat>
  <Paragraphs>59</Paragraphs>
  <Slides>12</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12</vt:i4>
      </vt:variant>
    </vt:vector>
  </HeadingPairs>
  <TitlesOfParts>
    <vt:vector size="17" baseType="lpstr">
      <vt:lpstr>等线</vt:lpstr>
      <vt:lpstr>等线 Light</vt:lpstr>
      <vt:lpstr>华文仿宋</vt:lpstr>
      <vt:lpstr>Arial</vt:lpstr>
      <vt:lpstr>Office 主题​​</vt:lpstr>
      <vt:lpstr>第四节 社群众筹与非法集资 </vt:lpstr>
      <vt:lpstr>非法集资并不是一个独立的罪名，刑法上的非法集资是指非法吸收公众存款罪、集资诈骗罪。 </vt:lpstr>
      <vt:lpstr>2010年10月，最高人民法院《关于审理非法集资刑事案件具体应用法律若干问题的解释》</vt:lpstr>
      <vt:lpstr>PowerPoint 演示文稿</vt:lpstr>
      <vt:lpstr>PowerPoint 演示文稿</vt:lpstr>
      <vt:lpstr>二、社群众筹非法集资风险表现</vt:lpstr>
      <vt:lpstr>PowerPoint 演示文稿</vt:lpstr>
      <vt:lpstr>PowerPoint 演示文稿</vt:lpstr>
      <vt:lpstr>PowerPoint 演示文稿</vt:lpstr>
      <vt:lpstr>如何区分是否非法集资，需要注意两点：</vt:lpstr>
      <vt:lpstr>非法集资风险对众筹的影响 </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第四节 社群众筹与非法集资 </dc:title>
  <dc:creator>mx3642</dc:creator>
  <cp:lastModifiedBy>mx3642</cp:lastModifiedBy>
  <cp:revision>3</cp:revision>
  <dcterms:created xsi:type="dcterms:W3CDTF">2020-06-07T03:21:43Z</dcterms:created>
  <dcterms:modified xsi:type="dcterms:W3CDTF">2020-06-07T03:26:08Z</dcterms:modified>
</cp:coreProperties>
</file>