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4340" r:id="rId3"/>
    <p:sldId id="4502" r:id="rId4"/>
    <p:sldId id="4503" r:id="rId5"/>
    <p:sldId id="4500" r:id="rId6"/>
    <p:sldId id="257" r:id="rId7"/>
    <p:sldId id="258" r:id="rId8"/>
    <p:sldId id="259" r:id="rId9"/>
    <p:sldId id="4504" r:id="rId10"/>
    <p:sldId id="4505" r:id="rId11"/>
    <p:sldId id="4507" r:id="rId12"/>
    <p:sldId id="4506" r:id="rId13"/>
    <p:sldId id="4508" r:id="rId14"/>
    <p:sldId id="4510" r:id="rId15"/>
    <p:sldId id="4509" r:id="rId16"/>
    <p:sldId id="4511" r:id="rId17"/>
    <p:sldId id="4571" r:id="rId18"/>
    <p:sldId id="4573" r:id="rId19"/>
    <p:sldId id="4574" r:id="rId20"/>
    <p:sldId id="4575"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14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906F4C-0866-4C82-9B0F-4BC95D6D4CC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FD47F15-9F1D-4AE0-90CC-E9F9411B4A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C821C5C-16E5-48F9-A33E-E4BDE2EEB9E7}"/>
              </a:ext>
            </a:extLst>
          </p:cNvPr>
          <p:cNvSpPr>
            <a:spLocks noGrp="1"/>
          </p:cNvSpPr>
          <p:nvPr>
            <p:ph type="dt" sz="half" idx="10"/>
          </p:nvPr>
        </p:nvSpPr>
        <p:spPr/>
        <p:txBody>
          <a:bodyPr/>
          <a:lstStyle/>
          <a:p>
            <a:fld id="{772EF813-CD3B-4EB2-8C3B-110DFAD63623}" type="datetimeFigureOut">
              <a:rPr lang="zh-CN" altLang="en-US" smtClean="0"/>
              <a:t>2020/6/8</a:t>
            </a:fld>
            <a:endParaRPr lang="zh-CN" altLang="en-US"/>
          </a:p>
        </p:txBody>
      </p:sp>
      <p:sp>
        <p:nvSpPr>
          <p:cNvPr id="5" name="页脚占位符 4">
            <a:extLst>
              <a:ext uri="{FF2B5EF4-FFF2-40B4-BE49-F238E27FC236}">
                <a16:creationId xmlns:a16="http://schemas.microsoft.com/office/drawing/2014/main" id="{7AC639D4-CC25-468A-8B52-CFA537B7E16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005B086-BF2A-4251-8A22-5F3D46B2E281}"/>
              </a:ext>
            </a:extLst>
          </p:cNvPr>
          <p:cNvSpPr>
            <a:spLocks noGrp="1"/>
          </p:cNvSpPr>
          <p:nvPr>
            <p:ph type="sldNum" sz="quarter" idx="12"/>
          </p:nvPr>
        </p:nvSpPr>
        <p:spPr/>
        <p:txBody>
          <a:bodyPr/>
          <a:lstStyle/>
          <a:p>
            <a:fld id="{282334EB-1D34-4FBB-9D83-FC39F9E47929}" type="slidenum">
              <a:rPr lang="zh-CN" altLang="en-US" smtClean="0"/>
              <a:t>‹#›</a:t>
            </a:fld>
            <a:endParaRPr lang="zh-CN" altLang="en-US"/>
          </a:p>
        </p:txBody>
      </p:sp>
    </p:spTree>
    <p:extLst>
      <p:ext uri="{BB962C8B-B14F-4D97-AF65-F5344CB8AC3E}">
        <p14:creationId xmlns:p14="http://schemas.microsoft.com/office/powerpoint/2010/main" val="1863719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8E4351-0F54-44C3-958A-A0B65933DFF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D33B6CE-92CC-4B08-B6BC-DF2792C0012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D5DEB02-C896-4A5C-9E6D-5AC926BB9F81}"/>
              </a:ext>
            </a:extLst>
          </p:cNvPr>
          <p:cNvSpPr>
            <a:spLocks noGrp="1"/>
          </p:cNvSpPr>
          <p:nvPr>
            <p:ph type="dt" sz="half" idx="10"/>
          </p:nvPr>
        </p:nvSpPr>
        <p:spPr/>
        <p:txBody>
          <a:bodyPr/>
          <a:lstStyle/>
          <a:p>
            <a:fld id="{772EF813-CD3B-4EB2-8C3B-110DFAD63623}" type="datetimeFigureOut">
              <a:rPr lang="zh-CN" altLang="en-US" smtClean="0"/>
              <a:t>2020/6/8</a:t>
            </a:fld>
            <a:endParaRPr lang="zh-CN" altLang="en-US"/>
          </a:p>
        </p:txBody>
      </p:sp>
      <p:sp>
        <p:nvSpPr>
          <p:cNvPr id="5" name="页脚占位符 4">
            <a:extLst>
              <a:ext uri="{FF2B5EF4-FFF2-40B4-BE49-F238E27FC236}">
                <a16:creationId xmlns:a16="http://schemas.microsoft.com/office/drawing/2014/main" id="{63365286-3B95-42CA-93EA-1E585F9CFEF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159F26A-DB42-4AB7-9605-D83DC21C655B}"/>
              </a:ext>
            </a:extLst>
          </p:cNvPr>
          <p:cNvSpPr>
            <a:spLocks noGrp="1"/>
          </p:cNvSpPr>
          <p:nvPr>
            <p:ph type="sldNum" sz="quarter" idx="12"/>
          </p:nvPr>
        </p:nvSpPr>
        <p:spPr/>
        <p:txBody>
          <a:bodyPr/>
          <a:lstStyle/>
          <a:p>
            <a:fld id="{282334EB-1D34-4FBB-9D83-FC39F9E47929}" type="slidenum">
              <a:rPr lang="zh-CN" altLang="en-US" smtClean="0"/>
              <a:t>‹#›</a:t>
            </a:fld>
            <a:endParaRPr lang="zh-CN" altLang="en-US"/>
          </a:p>
        </p:txBody>
      </p:sp>
    </p:spTree>
    <p:extLst>
      <p:ext uri="{BB962C8B-B14F-4D97-AF65-F5344CB8AC3E}">
        <p14:creationId xmlns:p14="http://schemas.microsoft.com/office/powerpoint/2010/main" val="36861689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E16A7E7-DCD4-47A4-9342-2F3227FABEB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211366A-18AA-4DD0-B64D-2B6022F091A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0B88F0F-4FB5-4739-AF39-711C5B300F8E}"/>
              </a:ext>
            </a:extLst>
          </p:cNvPr>
          <p:cNvSpPr>
            <a:spLocks noGrp="1"/>
          </p:cNvSpPr>
          <p:nvPr>
            <p:ph type="dt" sz="half" idx="10"/>
          </p:nvPr>
        </p:nvSpPr>
        <p:spPr/>
        <p:txBody>
          <a:bodyPr/>
          <a:lstStyle/>
          <a:p>
            <a:fld id="{772EF813-CD3B-4EB2-8C3B-110DFAD63623}" type="datetimeFigureOut">
              <a:rPr lang="zh-CN" altLang="en-US" smtClean="0"/>
              <a:t>2020/6/8</a:t>
            </a:fld>
            <a:endParaRPr lang="zh-CN" altLang="en-US"/>
          </a:p>
        </p:txBody>
      </p:sp>
      <p:sp>
        <p:nvSpPr>
          <p:cNvPr id="5" name="页脚占位符 4">
            <a:extLst>
              <a:ext uri="{FF2B5EF4-FFF2-40B4-BE49-F238E27FC236}">
                <a16:creationId xmlns:a16="http://schemas.microsoft.com/office/drawing/2014/main" id="{21A2EA62-5C6A-4977-892B-7BE4375BFE0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4EE7D60-1C77-4F38-A17F-90C750F0E3CA}"/>
              </a:ext>
            </a:extLst>
          </p:cNvPr>
          <p:cNvSpPr>
            <a:spLocks noGrp="1"/>
          </p:cNvSpPr>
          <p:nvPr>
            <p:ph type="sldNum" sz="quarter" idx="12"/>
          </p:nvPr>
        </p:nvSpPr>
        <p:spPr/>
        <p:txBody>
          <a:bodyPr/>
          <a:lstStyle/>
          <a:p>
            <a:fld id="{282334EB-1D34-4FBB-9D83-FC39F9E47929}" type="slidenum">
              <a:rPr lang="zh-CN" altLang="en-US" smtClean="0"/>
              <a:t>‹#›</a:t>
            </a:fld>
            <a:endParaRPr lang="zh-CN" altLang="en-US"/>
          </a:p>
        </p:txBody>
      </p:sp>
    </p:spTree>
    <p:extLst>
      <p:ext uri="{BB962C8B-B14F-4D97-AF65-F5344CB8AC3E}">
        <p14:creationId xmlns:p14="http://schemas.microsoft.com/office/powerpoint/2010/main" val="260161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8A7DF1-21F4-4FD9-8BD5-784C78EB724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C054EF3-0BF9-4F18-8079-625DB1CB8469}"/>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0C49279-F93A-41B1-8563-3564F5F8C359}"/>
              </a:ext>
            </a:extLst>
          </p:cNvPr>
          <p:cNvSpPr>
            <a:spLocks noGrp="1"/>
          </p:cNvSpPr>
          <p:nvPr>
            <p:ph type="dt" sz="half" idx="10"/>
          </p:nvPr>
        </p:nvSpPr>
        <p:spPr/>
        <p:txBody>
          <a:bodyPr/>
          <a:lstStyle/>
          <a:p>
            <a:fld id="{772EF813-CD3B-4EB2-8C3B-110DFAD63623}" type="datetimeFigureOut">
              <a:rPr lang="zh-CN" altLang="en-US" smtClean="0"/>
              <a:t>2020/6/8</a:t>
            </a:fld>
            <a:endParaRPr lang="zh-CN" altLang="en-US"/>
          </a:p>
        </p:txBody>
      </p:sp>
      <p:sp>
        <p:nvSpPr>
          <p:cNvPr id="5" name="页脚占位符 4">
            <a:extLst>
              <a:ext uri="{FF2B5EF4-FFF2-40B4-BE49-F238E27FC236}">
                <a16:creationId xmlns:a16="http://schemas.microsoft.com/office/drawing/2014/main" id="{AD96CE19-89EE-4C35-BDEE-AC99EBD8878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CDD6AA7-FF28-4509-AEC4-58A678F30D0C}"/>
              </a:ext>
            </a:extLst>
          </p:cNvPr>
          <p:cNvSpPr>
            <a:spLocks noGrp="1"/>
          </p:cNvSpPr>
          <p:nvPr>
            <p:ph type="sldNum" sz="quarter" idx="12"/>
          </p:nvPr>
        </p:nvSpPr>
        <p:spPr/>
        <p:txBody>
          <a:bodyPr/>
          <a:lstStyle/>
          <a:p>
            <a:fld id="{282334EB-1D34-4FBB-9D83-FC39F9E47929}" type="slidenum">
              <a:rPr lang="zh-CN" altLang="en-US" smtClean="0"/>
              <a:t>‹#›</a:t>
            </a:fld>
            <a:endParaRPr lang="zh-CN" altLang="en-US"/>
          </a:p>
        </p:txBody>
      </p:sp>
    </p:spTree>
    <p:extLst>
      <p:ext uri="{BB962C8B-B14F-4D97-AF65-F5344CB8AC3E}">
        <p14:creationId xmlns:p14="http://schemas.microsoft.com/office/powerpoint/2010/main" val="128962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280C9A-9C12-4091-9066-BFC1318B53D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C81C7D6-9162-43F4-9C55-97B2C23C32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3AF238E-7DC2-46AB-8A62-31731B7AF0A1}"/>
              </a:ext>
            </a:extLst>
          </p:cNvPr>
          <p:cNvSpPr>
            <a:spLocks noGrp="1"/>
          </p:cNvSpPr>
          <p:nvPr>
            <p:ph type="dt" sz="half" idx="10"/>
          </p:nvPr>
        </p:nvSpPr>
        <p:spPr/>
        <p:txBody>
          <a:bodyPr/>
          <a:lstStyle/>
          <a:p>
            <a:fld id="{772EF813-CD3B-4EB2-8C3B-110DFAD63623}" type="datetimeFigureOut">
              <a:rPr lang="zh-CN" altLang="en-US" smtClean="0"/>
              <a:t>2020/6/8</a:t>
            </a:fld>
            <a:endParaRPr lang="zh-CN" altLang="en-US"/>
          </a:p>
        </p:txBody>
      </p:sp>
      <p:sp>
        <p:nvSpPr>
          <p:cNvPr id="5" name="页脚占位符 4">
            <a:extLst>
              <a:ext uri="{FF2B5EF4-FFF2-40B4-BE49-F238E27FC236}">
                <a16:creationId xmlns:a16="http://schemas.microsoft.com/office/drawing/2014/main" id="{7B27BBF0-A6D4-427E-A255-27A1E61EC3F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122CBFD-66F8-47E2-9728-D0CF99A8E489}"/>
              </a:ext>
            </a:extLst>
          </p:cNvPr>
          <p:cNvSpPr>
            <a:spLocks noGrp="1"/>
          </p:cNvSpPr>
          <p:nvPr>
            <p:ph type="sldNum" sz="quarter" idx="12"/>
          </p:nvPr>
        </p:nvSpPr>
        <p:spPr/>
        <p:txBody>
          <a:bodyPr/>
          <a:lstStyle/>
          <a:p>
            <a:fld id="{282334EB-1D34-4FBB-9D83-FC39F9E47929}" type="slidenum">
              <a:rPr lang="zh-CN" altLang="en-US" smtClean="0"/>
              <a:t>‹#›</a:t>
            </a:fld>
            <a:endParaRPr lang="zh-CN" altLang="en-US"/>
          </a:p>
        </p:txBody>
      </p:sp>
    </p:spTree>
    <p:extLst>
      <p:ext uri="{BB962C8B-B14F-4D97-AF65-F5344CB8AC3E}">
        <p14:creationId xmlns:p14="http://schemas.microsoft.com/office/powerpoint/2010/main" val="22515832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A85882-FCFB-41F1-AA94-8A26301C5EC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043B9E0-FDD4-43E7-B74D-4355C04288E9}"/>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6D9D2CFC-1E40-4EF8-B279-B55CC7FB5104}"/>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56F75A65-14C4-4C8A-8A84-BA8A1B5ADB26}"/>
              </a:ext>
            </a:extLst>
          </p:cNvPr>
          <p:cNvSpPr>
            <a:spLocks noGrp="1"/>
          </p:cNvSpPr>
          <p:nvPr>
            <p:ph type="dt" sz="half" idx="10"/>
          </p:nvPr>
        </p:nvSpPr>
        <p:spPr/>
        <p:txBody>
          <a:bodyPr/>
          <a:lstStyle/>
          <a:p>
            <a:fld id="{772EF813-CD3B-4EB2-8C3B-110DFAD63623}" type="datetimeFigureOut">
              <a:rPr lang="zh-CN" altLang="en-US" smtClean="0"/>
              <a:t>2020/6/8</a:t>
            </a:fld>
            <a:endParaRPr lang="zh-CN" altLang="en-US"/>
          </a:p>
        </p:txBody>
      </p:sp>
      <p:sp>
        <p:nvSpPr>
          <p:cNvPr id="6" name="页脚占位符 5">
            <a:extLst>
              <a:ext uri="{FF2B5EF4-FFF2-40B4-BE49-F238E27FC236}">
                <a16:creationId xmlns:a16="http://schemas.microsoft.com/office/drawing/2014/main" id="{95E1431C-E56B-4D44-8389-F92671025F7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9F1C94E-0F74-4E4B-8F6D-B254959F7A83}"/>
              </a:ext>
            </a:extLst>
          </p:cNvPr>
          <p:cNvSpPr>
            <a:spLocks noGrp="1"/>
          </p:cNvSpPr>
          <p:nvPr>
            <p:ph type="sldNum" sz="quarter" idx="12"/>
          </p:nvPr>
        </p:nvSpPr>
        <p:spPr/>
        <p:txBody>
          <a:bodyPr/>
          <a:lstStyle/>
          <a:p>
            <a:fld id="{282334EB-1D34-4FBB-9D83-FC39F9E47929}" type="slidenum">
              <a:rPr lang="zh-CN" altLang="en-US" smtClean="0"/>
              <a:t>‹#›</a:t>
            </a:fld>
            <a:endParaRPr lang="zh-CN" altLang="en-US"/>
          </a:p>
        </p:txBody>
      </p:sp>
    </p:spTree>
    <p:extLst>
      <p:ext uri="{BB962C8B-B14F-4D97-AF65-F5344CB8AC3E}">
        <p14:creationId xmlns:p14="http://schemas.microsoft.com/office/powerpoint/2010/main" val="1585948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8514E1-0DA3-4117-A47A-067FF6FBC6A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D6200A0-F318-4A9E-9044-51BAB76E79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9D14A0BF-8E40-4317-8624-46749D44531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C94255EF-A0D1-4218-A702-EA491C3679F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F439841-682F-49E6-92CC-B0449642E9C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900EB12D-D9A0-42A3-B7F4-EDCEB9807A0B}"/>
              </a:ext>
            </a:extLst>
          </p:cNvPr>
          <p:cNvSpPr>
            <a:spLocks noGrp="1"/>
          </p:cNvSpPr>
          <p:nvPr>
            <p:ph type="dt" sz="half" idx="10"/>
          </p:nvPr>
        </p:nvSpPr>
        <p:spPr/>
        <p:txBody>
          <a:bodyPr/>
          <a:lstStyle/>
          <a:p>
            <a:fld id="{772EF813-CD3B-4EB2-8C3B-110DFAD63623}" type="datetimeFigureOut">
              <a:rPr lang="zh-CN" altLang="en-US" smtClean="0"/>
              <a:t>2020/6/8</a:t>
            </a:fld>
            <a:endParaRPr lang="zh-CN" altLang="en-US"/>
          </a:p>
        </p:txBody>
      </p:sp>
      <p:sp>
        <p:nvSpPr>
          <p:cNvPr id="8" name="页脚占位符 7">
            <a:extLst>
              <a:ext uri="{FF2B5EF4-FFF2-40B4-BE49-F238E27FC236}">
                <a16:creationId xmlns:a16="http://schemas.microsoft.com/office/drawing/2014/main" id="{AA39D24C-F233-4614-B936-CACFA006279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B14AD10-9AF0-4933-8413-AB98D3D48F80}"/>
              </a:ext>
            </a:extLst>
          </p:cNvPr>
          <p:cNvSpPr>
            <a:spLocks noGrp="1"/>
          </p:cNvSpPr>
          <p:nvPr>
            <p:ph type="sldNum" sz="quarter" idx="12"/>
          </p:nvPr>
        </p:nvSpPr>
        <p:spPr/>
        <p:txBody>
          <a:bodyPr/>
          <a:lstStyle/>
          <a:p>
            <a:fld id="{282334EB-1D34-4FBB-9D83-FC39F9E47929}" type="slidenum">
              <a:rPr lang="zh-CN" altLang="en-US" smtClean="0"/>
              <a:t>‹#›</a:t>
            </a:fld>
            <a:endParaRPr lang="zh-CN" altLang="en-US"/>
          </a:p>
        </p:txBody>
      </p:sp>
    </p:spTree>
    <p:extLst>
      <p:ext uri="{BB962C8B-B14F-4D97-AF65-F5344CB8AC3E}">
        <p14:creationId xmlns:p14="http://schemas.microsoft.com/office/powerpoint/2010/main" val="32939186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BE5C28-758C-4098-9FF4-B55BF0CBAD8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BB73217-D611-4FF8-9428-F672B81C21B2}"/>
              </a:ext>
            </a:extLst>
          </p:cNvPr>
          <p:cNvSpPr>
            <a:spLocks noGrp="1"/>
          </p:cNvSpPr>
          <p:nvPr>
            <p:ph type="dt" sz="half" idx="10"/>
          </p:nvPr>
        </p:nvSpPr>
        <p:spPr/>
        <p:txBody>
          <a:bodyPr/>
          <a:lstStyle/>
          <a:p>
            <a:fld id="{772EF813-CD3B-4EB2-8C3B-110DFAD63623}" type="datetimeFigureOut">
              <a:rPr lang="zh-CN" altLang="en-US" smtClean="0"/>
              <a:t>2020/6/8</a:t>
            </a:fld>
            <a:endParaRPr lang="zh-CN" altLang="en-US"/>
          </a:p>
        </p:txBody>
      </p:sp>
      <p:sp>
        <p:nvSpPr>
          <p:cNvPr id="4" name="页脚占位符 3">
            <a:extLst>
              <a:ext uri="{FF2B5EF4-FFF2-40B4-BE49-F238E27FC236}">
                <a16:creationId xmlns:a16="http://schemas.microsoft.com/office/drawing/2014/main" id="{FEF8AEB5-61E4-4F8E-96F8-2356FFC9E30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ADEBBE7-9D56-4590-B0EA-96AEF0F8F128}"/>
              </a:ext>
            </a:extLst>
          </p:cNvPr>
          <p:cNvSpPr>
            <a:spLocks noGrp="1"/>
          </p:cNvSpPr>
          <p:nvPr>
            <p:ph type="sldNum" sz="quarter" idx="12"/>
          </p:nvPr>
        </p:nvSpPr>
        <p:spPr/>
        <p:txBody>
          <a:bodyPr/>
          <a:lstStyle/>
          <a:p>
            <a:fld id="{282334EB-1D34-4FBB-9D83-FC39F9E47929}" type="slidenum">
              <a:rPr lang="zh-CN" altLang="en-US" smtClean="0"/>
              <a:t>‹#›</a:t>
            </a:fld>
            <a:endParaRPr lang="zh-CN" altLang="en-US"/>
          </a:p>
        </p:txBody>
      </p:sp>
    </p:spTree>
    <p:extLst>
      <p:ext uri="{BB962C8B-B14F-4D97-AF65-F5344CB8AC3E}">
        <p14:creationId xmlns:p14="http://schemas.microsoft.com/office/powerpoint/2010/main" val="19151316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31FDA5A-BFF2-46A7-BAA7-559F935C70AF}"/>
              </a:ext>
            </a:extLst>
          </p:cNvPr>
          <p:cNvSpPr>
            <a:spLocks noGrp="1"/>
          </p:cNvSpPr>
          <p:nvPr>
            <p:ph type="dt" sz="half" idx="10"/>
          </p:nvPr>
        </p:nvSpPr>
        <p:spPr/>
        <p:txBody>
          <a:bodyPr/>
          <a:lstStyle/>
          <a:p>
            <a:fld id="{772EF813-CD3B-4EB2-8C3B-110DFAD63623}" type="datetimeFigureOut">
              <a:rPr lang="zh-CN" altLang="en-US" smtClean="0"/>
              <a:t>2020/6/8</a:t>
            </a:fld>
            <a:endParaRPr lang="zh-CN" altLang="en-US"/>
          </a:p>
        </p:txBody>
      </p:sp>
      <p:sp>
        <p:nvSpPr>
          <p:cNvPr id="3" name="页脚占位符 2">
            <a:extLst>
              <a:ext uri="{FF2B5EF4-FFF2-40B4-BE49-F238E27FC236}">
                <a16:creationId xmlns:a16="http://schemas.microsoft.com/office/drawing/2014/main" id="{63009A5D-F0B2-4BBE-8976-C36A652F887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02E9CF87-A8BE-4576-A027-0489575C404D}"/>
              </a:ext>
            </a:extLst>
          </p:cNvPr>
          <p:cNvSpPr>
            <a:spLocks noGrp="1"/>
          </p:cNvSpPr>
          <p:nvPr>
            <p:ph type="sldNum" sz="quarter" idx="12"/>
          </p:nvPr>
        </p:nvSpPr>
        <p:spPr/>
        <p:txBody>
          <a:bodyPr/>
          <a:lstStyle/>
          <a:p>
            <a:fld id="{282334EB-1D34-4FBB-9D83-FC39F9E47929}" type="slidenum">
              <a:rPr lang="zh-CN" altLang="en-US" smtClean="0"/>
              <a:t>‹#›</a:t>
            </a:fld>
            <a:endParaRPr lang="zh-CN" altLang="en-US"/>
          </a:p>
        </p:txBody>
      </p:sp>
    </p:spTree>
    <p:extLst>
      <p:ext uri="{BB962C8B-B14F-4D97-AF65-F5344CB8AC3E}">
        <p14:creationId xmlns:p14="http://schemas.microsoft.com/office/powerpoint/2010/main" val="3302469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1C2954-B5EA-468F-BA4D-5371439A5E7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86B2CF4-C456-4E63-ADDD-113DB77F553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9BA8B01-FAD2-4FF5-8A17-11CB5356A6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A40FBAE-D7FA-4B81-94CB-8BE098A0D8A1}"/>
              </a:ext>
            </a:extLst>
          </p:cNvPr>
          <p:cNvSpPr>
            <a:spLocks noGrp="1"/>
          </p:cNvSpPr>
          <p:nvPr>
            <p:ph type="dt" sz="half" idx="10"/>
          </p:nvPr>
        </p:nvSpPr>
        <p:spPr/>
        <p:txBody>
          <a:bodyPr/>
          <a:lstStyle/>
          <a:p>
            <a:fld id="{772EF813-CD3B-4EB2-8C3B-110DFAD63623}" type="datetimeFigureOut">
              <a:rPr lang="zh-CN" altLang="en-US" smtClean="0"/>
              <a:t>2020/6/8</a:t>
            </a:fld>
            <a:endParaRPr lang="zh-CN" altLang="en-US"/>
          </a:p>
        </p:txBody>
      </p:sp>
      <p:sp>
        <p:nvSpPr>
          <p:cNvPr id="6" name="页脚占位符 5">
            <a:extLst>
              <a:ext uri="{FF2B5EF4-FFF2-40B4-BE49-F238E27FC236}">
                <a16:creationId xmlns:a16="http://schemas.microsoft.com/office/drawing/2014/main" id="{20C32687-4B6F-48BE-8F39-92E2D56EE96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C5815ED-045F-4B8B-ADDF-FE2A0DF8F91A}"/>
              </a:ext>
            </a:extLst>
          </p:cNvPr>
          <p:cNvSpPr>
            <a:spLocks noGrp="1"/>
          </p:cNvSpPr>
          <p:nvPr>
            <p:ph type="sldNum" sz="quarter" idx="12"/>
          </p:nvPr>
        </p:nvSpPr>
        <p:spPr/>
        <p:txBody>
          <a:bodyPr/>
          <a:lstStyle/>
          <a:p>
            <a:fld id="{282334EB-1D34-4FBB-9D83-FC39F9E47929}" type="slidenum">
              <a:rPr lang="zh-CN" altLang="en-US" smtClean="0"/>
              <a:t>‹#›</a:t>
            </a:fld>
            <a:endParaRPr lang="zh-CN" altLang="en-US"/>
          </a:p>
        </p:txBody>
      </p:sp>
    </p:spTree>
    <p:extLst>
      <p:ext uri="{BB962C8B-B14F-4D97-AF65-F5344CB8AC3E}">
        <p14:creationId xmlns:p14="http://schemas.microsoft.com/office/powerpoint/2010/main" val="2319406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703C52-EB91-4BB0-AEF0-819700B318F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2B90F6F-0C78-4FFC-A0A3-8BA3907C6F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01BADB2A-FB90-4421-86FA-41779B8840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8326287-BE09-4164-9200-EA776302AE07}"/>
              </a:ext>
            </a:extLst>
          </p:cNvPr>
          <p:cNvSpPr>
            <a:spLocks noGrp="1"/>
          </p:cNvSpPr>
          <p:nvPr>
            <p:ph type="dt" sz="half" idx="10"/>
          </p:nvPr>
        </p:nvSpPr>
        <p:spPr/>
        <p:txBody>
          <a:bodyPr/>
          <a:lstStyle/>
          <a:p>
            <a:fld id="{772EF813-CD3B-4EB2-8C3B-110DFAD63623}" type="datetimeFigureOut">
              <a:rPr lang="zh-CN" altLang="en-US" smtClean="0"/>
              <a:t>2020/6/8</a:t>
            </a:fld>
            <a:endParaRPr lang="zh-CN" altLang="en-US"/>
          </a:p>
        </p:txBody>
      </p:sp>
      <p:sp>
        <p:nvSpPr>
          <p:cNvPr id="6" name="页脚占位符 5">
            <a:extLst>
              <a:ext uri="{FF2B5EF4-FFF2-40B4-BE49-F238E27FC236}">
                <a16:creationId xmlns:a16="http://schemas.microsoft.com/office/drawing/2014/main" id="{F74D92DC-1C8A-4428-9D72-9BC7B4CBC2B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36EC8DC-0ABA-4291-B523-8CD0F09552FC}"/>
              </a:ext>
            </a:extLst>
          </p:cNvPr>
          <p:cNvSpPr>
            <a:spLocks noGrp="1"/>
          </p:cNvSpPr>
          <p:nvPr>
            <p:ph type="sldNum" sz="quarter" idx="12"/>
          </p:nvPr>
        </p:nvSpPr>
        <p:spPr/>
        <p:txBody>
          <a:bodyPr/>
          <a:lstStyle/>
          <a:p>
            <a:fld id="{282334EB-1D34-4FBB-9D83-FC39F9E47929}" type="slidenum">
              <a:rPr lang="zh-CN" altLang="en-US" smtClean="0"/>
              <a:t>‹#›</a:t>
            </a:fld>
            <a:endParaRPr lang="zh-CN" altLang="en-US"/>
          </a:p>
        </p:txBody>
      </p:sp>
    </p:spTree>
    <p:extLst>
      <p:ext uri="{BB962C8B-B14F-4D97-AF65-F5344CB8AC3E}">
        <p14:creationId xmlns:p14="http://schemas.microsoft.com/office/powerpoint/2010/main" val="30454629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35C55D7-199E-4846-81EC-B5CEDEEBD5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BC18770-F446-420C-B4A5-AB7C76E79A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E7CC260-3359-4591-997A-88EC988E384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2EF813-CD3B-4EB2-8C3B-110DFAD63623}" type="datetimeFigureOut">
              <a:rPr lang="zh-CN" altLang="en-US" smtClean="0"/>
              <a:t>2020/6/8</a:t>
            </a:fld>
            <a:endParaRPr lang="zh-CN" altLang="en-US"/>
          </a:p>
        </p:txBody>
      </p:sp>
      <p:sp>
        <p:nvSpPr>
          <p:cNvPr id="5" name="页脚占位符 4">
            <a:extLst>
              <a:ext uri="{FF2B5EF4-FFF2-40B4-BE49-F238E27FC236}">
                <a16:creationId xmlns:a16="http://schemas.microsoft.com/office/drawing/2014/main" id="{029CF5DF-6532-4F64-AD3A-D50E63ABDA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F32328A-724F-477C-A690-AEFA8934E6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2334EB-1D34-4FBB-9D83-FC39F9E47929}" type="slidenum">
              <a:rPr lang="zh-CN" altLang="en-US" smtClean="0"/>
              <a:t>‹#›</a:t>
            </a:fld>
            <a:endParaRPr lang="zh-CN" altLang="en-US"/>
          </a:p>
        </p:txBody>
      </p:sp>
    </p:spTree>
    <p:extLst>
      <p:ext uri="{BB962C8B-B14F-4D97-AF65-F5344CB8AC3E}">
        <p14:creationId xmlns:p14="http://schemas.microsoft.com/office/powerpoint/2010/main" val="12730225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6DF1FC6-8952-4C3B-B87B-3B192D2BAF63}"/>
              </a:ext>
            </a:extLst>
          </p:cNvPr>
          <p:cNvPicPr>
            <a:picLocks noChangeAspect="1"/>
          </p:cNvPicPr>
          <p:nvPr/>
        </p:nvPicPr>
        <p:blipFill rotWithShape="1">
          <a:blip r:embed="rId2"/>
          <a:srcRect t="15157" b="574"/>
          <a:stretch/>
        </p:blipFill>
        <p:spPr>
          <a:xfrm>
            <a:off x="20" y="10"/>
            <a:ext cx="12191980" cy="6857990"/>
          </a:xfrm>
          <a:prstGeom prst="rect">
            <a:avLst/>
          </a:prstGeom>
        </p:spPr>
      </p:pic>
      <p:sp>
        <p:nvSpPr>
          <p:cNvPr id="9"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标题 1">
            <a:extLst>
              <a:ext uri="{FF2B5EF4-FFF2-40B4-BE49-F238E27FC236}">
                <a16:creationId xmlns:a16="http://schemas.microsoft.com/office/drawing/2014/main" id="{96363E85-3CF0-4F73-89DD-8C39C7E29837}"/>
              </a:ext>
            </a:extLst>
          </p:cNvPr>
          <p:cNvSpPr>
            <a:spLocks noGrp="1"/>
          </p:cNvSpPr>
          <p:nvPr>
            <p:ph type="ctrTitle"/>
          </p:nvPr>
        </p:nvSpPr>
        <p:spPr>
          <a:xfrm>
            <a:off x="8022021" y="3231931"/>
            <a:ext cx="3852041" cy="1834056"/>
          </a:xfrm>
        </p:spPr>
        <p:txBody>
          <a:bodyPr>
            <a:normAutofit/>
          </a:bodyPr>
          <a:lstStyle/>
          <a:p>
            <a:r>
              <a:rPr lang="en-US" altLang="zh-CN" sz="4000"/>
              <a:t>1.2</a:t>
            </a:r>
            <a:r>
              <a:rPr lang="zh-CN" altLang="en-US" sz="4000"/>
              <a:t>众筹的经济学意义</a:t>
            </a:r>
          </a:p>
        </p:txBody>
      </p:sp>
      <p:sp>
        <p:nvSpPr>
          <p:cNvPr id="3" name="副标题 2">
            <a:extLst>
              <a:ext uri="{FF2B5EF4-FFF2-40B4-BE49-F238E27FC236}">
                <a16:creationId xmlns:a16="http://schemas.microsoft.com/office/drawing/2014/main" id="{A0DF7A4F-E672-4ABA-AE38-605BB9A8D1CD}"/>
              </a:ext>
            </a:extLst>
          </p:cNvPr>
          <p:cNvSpPr>
            <a:spLocks noGrp="1"/>
          </p:cNvSpPr>
          <p:nvPr>
            <p:ph type="subTitle" idx="1"/>
          </p:nvPr>
        </p:nvSpPr>
        <p:spPr>
          <a:xfrm>
            <a:off x="7782910" y="5242675"/>
            <a:ext cx="4330262" cy="683284"/>
          </a:xfrm>
        </p:spPr>
        <p:txBody>
          <a:bodyPr>
            <a:normAutofit/>
          </a:bodyPr>
          <a:lstStyle/>
          <a:p>
            <a:endParaRPr lang="zh-CN" altLang="en-US" sz="2000"/>
          </a:p>
        </p:txBody>
      </p:sp>
      <p:cxnSp>
        <p:nvCxnSpPr>
          <p:cNvPr id="11" name="Straight Connector 10">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64128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787EC98-11CA-460F-B3B7-0F8D1840456B}"/>
              </a:ext>
            </a:extLst>
          </p:cNvPr>
          <p:cNvPicPr>
            <a:picLocks noChangeAspect="1"/>
          </p:cNvPicPr>
          <p:nvPr/>
        </p:nvPicPr>
        <p:blipFill rotWithShape="1">
          <a:blip r:embed="rId2"/>
          <a:srcRect l="2109" r="22237" b="-1"/>
          <a:stretch/>
        </p:blipFill>
        <p:spPr>
          <a:xfrm>
            <a:off x="6355442" y="10"/>
            <a:ext cx="5836558" cy="5130404"/>
          </a:xfrm>
          <a:custGeom>
            <a:avLst/>
            <a:gdLst/>
            <a:ahLst/>
            <a:cxnLst/>
            <a:rect l="l" t="t" r="r" b="b"/>
            <a:pathLst>
              <a:path w="5836558" h="5130414">
                <a:moveTo>
                  <a:pt x="2376055" y="0"/>
                </a:moveTo>
                <a:lnTo>
                  <a:pt x="5836558" y="0"/>
                </a:lnTo>
                <a:lnTo>
                  <a:pt x="5836558" y="5130414"/>
                </a:lnTo>
                <a:lnTo>
                  <a:pt x="0" y="5130414"/>
                </a:lnTo>
                <a:close/>
              </a:path>
            </a:pathLst>
          </a:custGeom>
        </p:spPr>
      </p:pic>
      <p:sp>
        <p:nvSpPr>
          <p:cNvPr id="4" name="文本框 3"/>
          <p:cNvSpPr txBox="1"/>
          <p:nvPr/>
        </p:nvSpPr>
        <p:spPr>
          <a:xfrm>
            <a:off x="262210" y="1187186"/>
            <a:ext cx="6610160" cy="2965089"/>
          </a:xfrm>
          <a:prstGeom prst="rect">
            <a:avLst/>
          </a:prstGeom>
        </p:spPr>
        <p:txBody>
          <a:bodyPr vert="horz" lIns="91440" tIns="45720" rIns="91440" bIns="45720" rtlCol="0" anchor="b">
            <a:normAutofit fontScale="92500" lnSpcReduction="10000"/>
          </a:bodyPr>
          <a:lstStyle/>
          <a:p>
            <a:pPr>
              <a:lnSpc>
                <a:spcPct val="150000"/>
              </a:lnSpc>
              <a:spcBef>
                <a:spcPct val="0"/>
              </a:spcBef>
              <a:spcAft>
                <a:spcPts val="600"/>
              </a:spcAft>
            </a:pPr>
            <a:r>
              <a:rPr lang="en-US" altLang="zh-CN" sz="2600" b="1" dirty="0">
                <a:latin typeface="+mj-lt"/>
                <a:ea typeface="+mj-ea"/>
                <a:cs typeface="+mj-cs"/>
              </a:rPr>
              <a:t>2.</a:t>
            </a:r>
            <a:r>
              <a:rPr lang="zh-CN" altLang="en-US" sz="2600" b="1" dirty="0">
                <a:latin typeface="+mj-lt"/>
                <a:ea typeface="+mj-ea"/>
                <a:cs typeface="+mj-cs"/>
              </a:rPr>
              <a:t>创业门槛较低</a:t>
            </a:r>
          </a:p>
          <a:p>
            <a:pPr>
              <a:lnSpc>
                <a:spcPct val="150000"/>
              </a:lnSpc>
              <a:spcBef>
                <a:spcPct val="0"/>
              </a:spcBef>
              <a:spcAft>
                <a:spcPts val="600"/>
              </a:spcAft>
            </a:pPr>
            <a:r>
              <a:rPr lang="en-US" altLang="zh-CN" sz="2600" dirty="0">
                <a:latin typeface="仿宋" panose="02010609060101010101" pitchFamily="49" charset="-122"/>
                <a:ea typeface="仿宋" panose="02010609060101010101" pitchFamily="49" charset="-122"/>
                <a:cs typeface="+mj-cs"/>
              </a:rPr>
              <a:t>    </a:t>
            </a:r>
            <a:r>
              <a:rPr lang="zh-CN" altLang="en-US" sz="2600" dirty="0">
                <a:latin typeface="仿宋" panose="02010609060101010101" pitchFamily="49" charset="-122"/>
                <a:ea typeface="仿宋" panose="02010609060101010101" pitchFamily="49" charset="-122"/>
                <a:cs typeface="+mj-cs"/>
              </a:rPr>
              <a:t>从实际案例来看，众筹平台确实帮助许多草根创业者融到资金，并推出了既定的产品。按照传统的融资模式，创业者可能面临创意不被看好，没有实际产品，难以得到认可的问题。</a:t>
            </a:r>
          </a:p>
          <a:p>
            <a:pPr>
              <a:lnSpc>
                <a:spcPct val="90000"/>
              </a:lnSpc>
              <a:spcBef>
                <a:spcPct val="0"/>
              </a:spcBef>
              <a:spcAft>
                <a:spcPts val="600"/>
              </a:spcAft>
            </a:pPr>
            <a:endParaRPr lang="en-US" altLang="zh-CN" sz="2600" dirty="0">
              <a:latin typeface="+mj-lt"/>
              <a:ea typeface="+mj-ea"/>
              <a:cs typeface="+mj-cs"/>
            </a:endParaRPr>
          </a:p>
        </p:txBody>
      </p:sp>
      <p:sp>
        <p:nvSpPr>
          <p:cNvPr id="10" name="Freeform: Shape 9">
            <a:extLst>
              <a:ext uri="{FF2B5EF4-FFF2-40B4-BE49-F238E27FC236}">
                <a16:creationId xmlns:a16="http://schemas.microsoft.com/office/drawing/2014/main" id="{5EB73228-F09B-409F-9EC1-7E853C4F5B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1840" y="5292509"/>
            <a:ext cx="6610160" cy="1565491"/>
          </a:xfrm>
          <a:custGeom>
            <a:avLst/>
            <a:gdLst>
              <a:gd name="connsiteX0" fmla="*/ 1186806 w 6610160"/>
              <a:gd name="connsiteY0" fmla="*/ 0 h 1565491"/>
              <a:gd name="connsiteX1" fmla="*/ 1692132 w 6610160"/>
              <a:gd name="connsiteY1" fmla="*/ 0 h 1565491"/>
              <a:gd name="connsiteX2" fmla="*/ 6104834 w 6610160"/>
              <a:gd name="connsiteY2" fmla="*/ 0 h 1565491"/>
              <a:gd name="connsiteX3" fmla="*/ 6610160 w 6610160"/>
              <a:gd name="connsiteY3" fmla="*/ 0 h 1565491"/>
              <a:gd name="connsiteX4" fmla="*/ 6610160 w 6610160"/>
              <a:gd name="connsiteY4" fmla="*/ 1565491 h 1565491"/>
              <a:gd name="connsiteX5" fmla="*/ 0 w 6610160"/>
              <a:gd name="connsiteY5" fmla="*/ 1565491 h 1565491"/>
              <a:gd name="connsiteX6" fmla="*/ 724290 w 6610160"/>
              <a:gd name="connsiteY6" fmla="*/ 1591 h 1565491"/>
              <a:gd name="connsiteX7" fmla="*/ 1186070 w 6610160"/>
              <a:gd name="connsiteY7" fmla="*/ 1591 h 156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10160" h="1565491">
                <a:moveTo>
                  <a:pt x="1186806" y="0"/>
                </a:moveTo>
                <a:lnTo>
                  <a:pt x="1692132" y="0"/>
                </a:lnTo>
                <a:lnTo>
                  <a:pt x="6104834" y="0"/>
                </a:lnTo>
                <a:lnTo>
                  <a:pt x="6610160" y="0"/>
                </a:lnTo>
                <a:lnTo>
                  <a:pt x="6610160" y="1565491"/>
                </a:lnTo>
                <a:lnTo>
                  <a:pt x="0" y="1565491"/>
                </a:lnTo>
                <a:lnTo>
                  <a:pt x="724290" y="1591"/>
                </a:lnTo>
                <a:lnTo>
                  <a:pt x="1186070" y="1591"/>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3150A4AE-7BE7-480D-BD8C-3951E64799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292510"/>
            <a:ext cx="6144370" cy="1565491"/>
          </a:xfrm>
          <a:custGeom>
            <a:avLst/>
            <a:gdLst>
              <a:gd name="connsiteX0" fmla="*/ 0 w 6144370"/>
              <a:gd name="connsiteY0" fmla="*/ 0 h 1565491"/>
              <a:gd name="connsiteX1" fmla="*/ 6144370 w 6144370"/>
              <a:gd name="connsiteY1" fmla="*/ 0 h 1565491"/>
              <a:gd name="connsiteX2" fmla="*/ 5419344 w 6144370"/>
              <a:gd name="connsiteY2" fmla="*/ 1565491 h 1565491"/>
              <a:gd name="connsiteX3" fmla="*/ 0 w 6144370"/>
              <a:gd name="connsiteY3" fmla="*/ 1565491 h 1565491"/>
            </a:gdLst>
            <a:ahLst/>
            <a:cxnLst>
              <a:cxn ang="0">
                <a:pos x="connsiteX0" y="connsiteY0"/>
              </a:cxn>
              <a:cxn ang="0">
                <a:pos x="connsiteX1" y="connsiteY1"/>
              </a:cxn>
              <a:cxn ang="0">
                <a:pos x="connsiteX2" y="connsiteY2"/>
              </a:cxn>
              <a:cxn ang="0">
                <a:pos x="connsiteX3" y="connsiteY3"/>
              </a:cxn>
            </a:cxnLst>
            <a:rect l="l" t="t" r="r" b="b"/>
            <a:pathLst>
              <a:path w="6144370" h="1565491">
                <a:moveTo>
                  <a:pt x="0" y="0"/>
                </a:moveTo>
                <a:lnTo>
                  <a:pt x="6144370" y="0"/>
                </a:lnTo>
                <a:lnTo>
                  <a:pt x="5419344" y="1565491"/>
                </a:lnTo>
                <a:lnTo>
                  <a:pt x="0" y="1565491"/>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971E07-0D2C-4800-9469-41DCFA36EAC0}"/>
              </a:ext>
            </a:extLst>
          </p:cNvPr>
          <p:cNvSpPr>
            <a:spLocks noGrp="1"/>
          </p:cNvSpPr>
          <p:nvPr>
            <p:ph type="title"/>
          </p:nvPr>
        </p:nvSpPr>
        <p:spPr>
          <a:xfrm>
            <a:off x="831850" y="576264"/>
            <a:ext cx="10515600" cy="473048"/>
          </a:xfrm>
        </p:spPr>
        <p:txBody>
          <a:bodyPr>
            <a:normAutofit fontScale="90000"/>
          </a:bodyPr>
          <a:lstStyle/>
          <a:p>
            <a:endParaRPr lang="zh-CN" altLang="en-US" dirty="0"/>
          </a:p>
        </p:txBody>
      </p:sp>
      <p:sp>
        <p:nvSpPr>
          <p:cNvPr id="3" name="文本占位符 2">
            <a:extLst>
              <a:ext uri="{FF2B5EF4-FFF2-40B4-BE49-F238E27FC236}">
                <a16:creationId xmlns:a16="http://schemas.microsoft.com/office/drawing/2014/main" id="{F5F815FE-EB39-4A2E-9605-39D08A35EBCB}"/>
              </a:ext>
            </a:extLst>
          </p:cNvPr>
          <p:cNvSpPr>
            <a:spLocks noGrp="1"/>
          </p:cNvSpPr>
          <p:nvPr>
            <p:ph type="body" idx="1"/>
          </p:nvPr>
        </p:nvSpPr>
        <p:spPr>
          <a:xfrm>
            <a:off x="831850" y="1618939"/>
            <a:ext cx="10515600" cy="4470712"/>
          </a:xfrm>
        </p:spPr>
        <p:txBody>
          <a:bodyPr/>
          <a:lstStyle/>
          <a:p>
            <a:pPr>
              <a:lnSpc>
                <a:spcPct val="150000"/>
              </a:lnSpc>
              <a:tabLst>
                <a:tab pos="6010275" algn="l"/>
              </a:tabLst>
            </a:pPr>
            <a:r>
              <a:rPr lang="en-US" altLang="zh-CN" b="1" dirty="0">
                <a:solidFill>
                  <a:schemeClr val="tx1"/>
                </a:solidFill>
                <a:latin typeface="宋体" panose="02010600030101010101" pitchFamily="2" charset="-122"/>
              </a:rPr>
              <a:t>3.</a:t>
            </a:r>
            <a:r>
              <a:rPr lang="zh-CN" altLang="en-US" b="1" dirty="0">
                <a:solidFill>
                  <a:schemeClr val="tx1"/>
                </a:solidFill>
                <a:latin typeface="宋体" panose="02010600030101010101" pitchFamily="2" charset="-122"/>
              </a:rPr>
              <a:t>降低了创业风险</a:t>
            </a:r>
          </a:p>
          <a:p>
            <a:pPr>
              <a:lnSpc>
                <a:spcPct val="150000"/>
              </a:lnSpc>
              <a:tabLst>
                <a:tab pos="6010275" algn="l"/>
              </a:tabLst>
            </a:pPr>
            <a:r>
              <a:rPr lang="zh-CN" altLang="en-US" dirty="0">
                <a:solidFill>
                  <a:schemeClr val="tx1"/>
                </a:solidFill>
                <a:latin typeface="宋体" panose="02010600030101010101" pitchFamily="2" charset="-122"/>
              </a:rPr>
              <a:t>    </a:t>
            </a:r>
            <a:r>
              <a:rPr lang="zh-CN" altLang="en-US" dirty="0">
                <a:solidFill>
                  <a:schemeClr val="tx1"/>
                </a:solidFill>
                <a:latin typeface="仿宋" panose="02010609060101010101" pitchFamily="49" charset="-122"/>
                <a:ea typeface="仿宋" panose="02010609060101010101" pitchFamily="49" charset="-122"/>
              </a:rPr>
              <a:t>众筹模式的一个隐性价值在于，先让消费者掏腰包，再去制造产品。消费者对产品的认可与评价在很大程度上反映了产品的市场需求。如果项目融资成功，并且实际的研发与生产过程一切顺利，就能实现目标，降低了创业成本和创业风险。</a:t>
            </a:r>
          </a:p>
          <a:p>
            <a:endParaRPr lang="zh-CN" altLang="en-US" dirty="0"/>
          </a:p>
        </p:txBody>
      </p:sp>
    </p:spTree>
    <p:extLst>
      <p:ext uri="{BB962C8B-B14F-4D97-AF65-F5344CB8AC3E}">
        <p14:creationId xmlns:p14="http://schemas.microsoft.com/office/powerpoint/2010/main" val="2086448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41947" y="1074795"/>
            <a:ext cx="10508105" cy="4468018"/>
          </a:xfrm>
          <a:prstGeom prst="rect">
            <a:avLst/>
          </a:prstGeom>
          <a:noFill/>
        </p:spPr>
        <p:txBody>
          <a:bodyPr wrap="square" rtlCol="0" anchor="t">
            <a:spAutoFit/>
          </a:bodyPr>
          <a:lstStyle/>
          <a:p>
            <a:pPr>
              <a:lnSpc>
                <a:spcPct val="150000"/>
              </a:lnSpc>
            </a:pPr>
            <a:r>
              <a:rPr lang="en-US" altLang="zh-CN" sz="2400" b="1" dirty="0">
                <a:latin typeface="宋体" panose="02010600030101010101" pitchFamily="2" charset="-122"/>
                <a:sym typeface="+mn-ea"/>
              </a:rPr>
              <a:t>4.</a:t>
            </a:r>
            <a:r>
              <a:rPr lang="zh-CN" altLang="en-US" sz="2400" b="1" dirty="0">
                <a:latin typeface="宋体" panose="02010600030101010101" pitchFamily="2" charset="-122"/>
                <a:sym typeface="+mn-ea"/>
              </a:rPr>
              <a:t>获得宣传效果：</a:t>
            </a:r>
            <a:r>
              <a:rPr lang="zh-CN" altLang="en-US" sz="2400" dirty="0"/>
              <a:t>众筹的宣传作用体现在两方面。一方面，项目融资成功意味着一次成功的广告，吸引了众人对产品的关注并且拓展了潜在客户群；另一方面，无论是否融资成功，你的项目都获得了展示。</a:t>
            </a:r>
          </a:p>
          <a:p>
            <a:pPr>
              <a:lnSpc>
                <a:spcPct val="150000"/>
              </a:lnSpc>
            </a:pPr>
            <a:r>
              <a:rPr lang="en-US" altLang="zh-CN" sz="2400" b="1" dirty="0"/>
              <a:t>5.</a:t>
            </a:r>
            <a:r>
              <a:rPr lang="zh-CN" altLang="en-US" sz="2400" b="1" dirty="0"/>
              <a:t>吸引潜在的长期支持者：</a:t>
            </a:r>
            <a:r>
              <a:rPr lang="zh-CN" altLang="en-US" sz="2400" dirty="0"/>
              <a:t>最早对项目提供支持的人都是潜在的铁杆粉丝。这些人甚至有望在日后成为项目的成员。在众筹项目中，可以把每个参与者都当作为项目提供人脉网络的机会。</a:t>
            </a:r>
          </a:p>
          <a:p>
            <a:pPr>
              <a:lnSpc>
                <a:spcPct val="150000"/>
              </a:lnSpc>
            </a:pPr>
            <a:r>
              <a:rPr lang="en-US" altLang="zh-CN" sz="2400" b="1" dirty="0"/>
              <a:t>6.</a:t>
            </a:r>
            <a:r>
              <a:rPr lang="zh-CN" altLang="en-US" sz="2400" b="1" dirty="0"/>
              <a:t>涉及领域广泛：</a:t>
            </a:r>
            <a:r>
              <a:rPr lang="zh-CN" altLang="en-US" sz="2400" dirty="0"/>
              <a:t>包括设计、科技、音乐、影视、书籍、游戏、摄影、食品等。并逐渐向</a:t>
            </a:r>
            <a:r>
              <a:rPr lang="en-US" altLang="zh-CN" sz="2400" dirty="0"/>
              <a:t>“</a:t>
            </a:r>
            <a:r>
              <a:rPr lang="zh-CN" altLang="en-US" sz="2400" dirty="0"/>
              <a:t>三农</a:t>
            </a:r>
            <a:r>
              <a:rPr lang="en-US" altLang="zh-CN" sz="2400" dirty="0"/>
              <a:t>”</a:t>
            </a:r>
            <a:r>
              <a:rPr lang="zh-CN" altLang="en-US" sz="2400" dirty="0"/>
              <a:t>、土地、房地产、酒店、饭店、医疗等产业渗透。</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D6601A-6CDD-4AAD-96AF-9E0E4217AA71}"/>
              </a:ext>
            </a:extLst>
          </p:cNvPr>
          <p:cNvSpPr>
            <a:spLocks noGrp="1"/>
          </p:cNvSpPr>
          <p:nvPr>
            <p:ph type="title"/>
          </p:nvPr>
        </p:nvSpPr>
        <p:spPr>
          <a:xfrm>
            <a:off x="838200" y="316132"/>
            <a:ext cx="10515600" cy="904433"/>
          </a:xfrm>
        </p:spPr>
        <p:txBody>
          <a:bodyPr>
            <a:normAutofit/>
          </a:bodyPr>
          <a:lstStyle/>
          <a:p>
            <a:r>
              <a:rPr lang="zh-CN" altLang="zh-CN" sz="2800" b="1" dirty="0"/>
              <a:t>四、众筹的经济学意义</a:t>
            </a:r>
            <a:br>
              <a:rPr lang="zh-CN" altLang="zh-CN" sz="2800" dirty="0"/>
            </a:br>
            <a:endParaRPr lang="zh-CN" altLang="en-US" sz="2800" dirty="0"/>
          </a:p>
        </p:txBody>
      </p:sp>
      <p:sp>
        <p:nvSpPr>
          <p:cNvPr id="3" name="文本占位符 2">
            <a:extLst>
              <a:ext uri="{FF2B5EF4-FFF2-40B4-BE49-F238E27FC236}">
                <a16:creationId xmlns:a16="http://schemas.microsoft.com/office/drawing/2014/main" id="{F65E3E4F-33E6-4048-B72B-36D5D18875E4}"/>
              </a:ext>
            </a:extLst>
          </p:cNvPr>
          <p:cNvSpPr>
            <a:spLocks noGrp="1"/>
          </p:cNvSpPr>
          <p:nvPr>
            <p:ph type="body" idx="1"/>
          </p:nvPr>
        </p:nvSpPr>
        <p:spPr>
          <a:xfrm>
            <a:off x="831850" y="1499017"/>
            <a:ext cx="10515600" cy="4590634"/>
          </a:xfrm>
        </p:spPr>
        <p:txBody>
          <a:bodyPr>
            <a:normAutofit lnSpcReduction="10000"/>
          </a:bodyPr>
          <a:lstStyle/>
          <a:p>
            <a:pPr>
              <a:lnSpc>
                <a:spcPct val="150000"/>
              </a:lnSpc>
            </a:pPr>
            <a:r>
              <a:rPr lang="zh-CN" altLang="zh-CN" b="1" dirty="0">
                <a:solidFill>
                  <a:schemeClr val="tx1"/>
                </a:solidFill>
              </a:rPr>
              <a:t>（一）互联网众筹消除了经济活动中的长尾</a:t>
            </a:r>
            <a:endParaRPr lang="en-US" altLang="zh-CN" b="1" dirty="0">
              <a:solidFill>
                <a:schemeClr val="tx1"/>
              </a:solidFill>
            </a:endParaRPr>
          </a:p>
          <a:p>
            <a:pPr>
              <a:lnSpc>
                <a:spcPct val="150000"/>
              </a:lnSpc>
            </a:pPr>
            <a:r>
              <a:rPr lang="en-US" altLang="zh-CN" dirty="0">
                <a:solidFill>
                  <a:schemeClr val="tx1"/>
                </a:solidFill>
                <a:latin typeface="华文仿宋" panose="02010600040101010101" pitchFamily="2" charset="-122"/>
                <a:ea typeface="华文仿宋" panose="02010600040101010101" pitchFamily="2" charset="-122"/>
              </a:rPr>
              <a:t>      </a:t>
            </a:r>
            <a:r>
              <a:rPr lang="zh-CN" altLang="zh-CN" dirty="0">
                <a:solidFill>
                  <a:schemeClr val="tx1"/>
                </a:solidFill>
                <a:latin typeface="华文仿宋" panose="02010600040101010101" pitchFamily="2" charset="-122"/>
                <a:ea typeface="华文仿宋" panose="02010600040101010101" pitchFamily="2" charset="-122"/>
              </a:rPr>
              <a:t>众筹所提供和满足的碎片化需求正是传统金融无法覆盖的，因此满足长尾理论的特征。长尾理论被认为是对传统“二八定理”的反叛。传统的二八定律关注的是</a:t>
            </a:r>
            <a:r>
              <a:rPr lang="en-US" altLang="zh-CN" dirty="0">
                <a:solidFill>
                  <a:schemeClr val="tx1"/>
                </a:solidFill>
                <a:latin typeface="华文仿宋" panose="02010600040101010101" pitchFamily="2" charset="-122"/>
                <a:ea typeface="华文仿宋" panose="02010600040101010101" pitchFamily="2" charset="-122"/>
              </a:rPr>
              <a:t>:</a:t>
            </a:r>
            <a:r>
              <a:rPr lang="zh-CN" altLang="zh-CN" dirty="0">
                <a:solidFill>
                  <a:schemeClr val="tx1"/>
                </a:solidFill>
                <a:latin typeface="华文仿宋" panose="02010600040101010101" pitchFamily="2" charset="-122"/>
                <a:ea typeface="华文仿宋" panose="02010600040101010101" pitchFamily="2" charset="-122"/>
              </a:rPr>
              <a:t>即</a:t>
            </a:r>
            <a:r>
              <a:rPr lang="en-US" altLang="zh-CN" dirty="0">
                <a:solidFill>
                  <a:schemeClr val="tx1"/>
                </a:solidFill>
                <a:latin typeface="华文仿宋" panose="02010600040101010101" pitchFamily="2" charset="-122"/>
                <a:ea typeface="华文仿宋" panose="02010600040101010101" pitchFamily="2" charset="-122"/>
              </a:rPr>
              <a:t>20</a:t>
            </a:r>
            <a:r>
              <a:rPr lang="zh-CN" altLang="zh-CN" dirty="0">
                <a:solidFill>
                  <a:schemeClr val="tx1"/>
                </a:solidFill>
                <a:latin typeface="华文仿宋" panose="02010600040101010101" pitchFamily="2" charset="-122"/>
                <a:ea typeface="华文仿宋" panose="02010600040101010101" pitchFamily="2" charset="-122"/>
              </a:rPr>
              <a:t>％的重要客户来获得</a:t>
            </a:r>
            <a:r>
              <a:rPr lang="en-US" altLang="zh-CN" dirty="0">
                <a:solidFill>
                  <a:schemeClr val="tx1"/>
                </a:solidFill>
                <a:latin typeface="华文仿宋" panose="02010600040101010101" pitchFamily="2" charset="-122"/>
                <a:ea typeface="华文仿宋" panose="02010600040101010101" pitchFamily="2" charset="-122"/>
              </a:rPr>
              <a:t>80</a:t>
            </a:r>
            <a:r>
              <a:rPr lang="zh-CN" altLang="zh-CN" dirty="0">
                <a:solidFill>
                  <a:schemeClr val="tx1"/>
                </a:solidFill>
                <a:latin typeface="华文仿宋" panose="02010600040101010101" pitchFamily="2" charset="-122"/>
                <a:ea typeface="华文仿宋" panose="02010600040101010101" pitchFamily="2" charset="-122"/>
              </a:rPr>
              <a:t>％的利益，所以应该只保留阴影部分，其余的都应舍弃。长尾理论关注的则是图中的留白部分，认为虽然这</a:t>
            </a:r>
            <a:r>
              <a:rPr lang="en-US" altLang="zh-CN" dirty="0">
                <a:solidFill>
                  <a:schemeClr val="tx1"/>
                </a:solidFill>
                <a:latin typeface="华文仿宋" panose="02010600040101010101" pitchFamily="2" charset="-122"/>
                <a:ea typeface="华文仿宋" panose="02010600040101010101" pitchFamily="2" charset="-122"/>
              </a:rPr>
              <a:t>80%</a:t>
            </a:r>
            <a:r>
              <a:rPr lang="zh-CN" altLang="zh-CN" dirty="0">
                <a:solidFill>
                  <a:schemeClr val="tx1"/>
                </a:solidFill>
                <a:latin typeface="华文仿宋" panose="02010600040101010101" pitchFamily="2" charset="-122"/>
                <a:ea typeface="华文仿宋" panose="02010600040101010101" pitchFamily="2" charset="-122"/>
              </a:rPr>
              <a:t>的客户购买能力不够强，但积少成多，只要逐渐累积甚至可以超过主体部分。众筹针对的正是传统金融所忽略的这部分长尾需求，通过汇聚大众的力量来进行筹集获得资金。</a:t>
            </a:r>
          </a:p>
          <a:p>
            <a:pPr>
              <a:lnSpc>
                <a:spcPct val="150000"/>
              </a:lnSpc>
            </a:pPr>
            <a:endParaRPr lang="en-US" altLang="zh-CN" b="1" dirty="0">
              <a:solidFill>
                <a:schemeClr val="tx1"/>
              </a:solidFill>
            </a:endParaRPr>
          </a:p>
          <a:p>
            <a:endParaRPr lang="zh-CN" altLang="en-US" dirty="0"/>
          </a:p>
        </p:txBody>
      </p:sp>
    </p:spTree>
    <p:extLst>
      <p:ext uri="{BB962C8B-B14F-4D97-AF65-F5344CB8AC3E}">
        <p14:creationId xmlns:p14="http://schemas.microsoft.com/office/powerpoint/2010/main" val="26717726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4F51F510-0447-481D-8DB4-8B7D02450E92}"/>
              </a:ext>
            </a:extLst>
          </p:cNvPr>
          <p:cNvSpPr>
            <a:spLocks noGrp="1"/>
          </p:cNvSpPr>
          <p:nvPr>
            <p:ph type="body" idx="1"/>
          </p:nvPr>
        </p:nvSpPr>
        <p:spPr>
          <a:xfrm>
            <a:off x="831850" y="479685"/>
            <a:ext cx="10515600" cy="5609965"/>
          </a:xfrm>
        </p:spPr>
        <p:txBody>
          <a:bodyPr/>
          <a:lstStyle/>
          <a:p>
            <a:pPr>
              <a:lnSpc>
                <a:spcPct val="150000"/>
              </a:lnSpc>
            </a:pPr>
            <a:endParaRPr lang="en-US" altLang="zh-CN" b="1" dirty="0">
              <a:solidFill>
                <a:schemeClr val="tx1"/>
              </a:solidFill>
            </a:endParaRPr>
          </a:p>
          <a:p>
            <a:pPr>
              <a:lnSpc>
                <a:spcPct val="150000"/>
              </a:lnSpc>
            </a:pPr>
            <a:r>
              <a:rPr lang="zh-CN" altLang="zh-CN" b="1" dirty="0">
                <a:solidFill>
                  <a:schemeClr val="tx1"/>
                </a:solidFill>
              </a:rPr>
              <a:t>（二）众筹金融反映出了互联网时代金融脱媒的现象</a:t>
            </a:r>
            <a:endParaRPr lang="en-US" altLang="zh-CN" b="1">
              <a:solidFill>
                <a:schemeClr val="tx1"/>
              </a:solidFill>
            </a:endParaRPr>
          </a:p>
          <a:p>
            <a:pPr>
              <a:lnSpc>
                <a:spcPct val="150000"/>
              </a:lnSpc>
            </a:pPr>
            <a:endParaRPr lang="zh-CN" altLang="zh-CN" b="1" dirty="0">
              <a:solidFill>
                <a:schemeClr val="tx1"/>
              </a:solidFill>
            </a:endParaRPr>
          </a:p>
          <a:p>
            <a:r>
              <a:rPr lang="en-US" altLang="zh-CN" dirty="0">
                <a:solidFill>
                  <a:schemeClr val="tx1"/>
                </a:solidFill>
                <a:latin typeface="华文仿宋" panose="02010600040101010101" pitchFamily="2" charset="-122"/>
                <a:ea typeface="华文仿宋" panose="02010600040101010101" pitchFamily="2" charset="-122"/>
              </a:rPr>
              <a:t>       </a:t>
            </a:r>
            <a:r>
              <a:rPr lang="zh-CN" altLang="zh-CN" dirty="0">
                <a:solidFill>
                  <a:schemeClr val="tx1"/>
                </a:solidFill>
                <a:latin typeface="华文仿宋" panose="02010600040101010101" pitchFamily="2" charset="-122"/>
                <a:ea typeface="华文仿宋" panose="02010600040101010101" pitchFamily="2" charset="-122"/>
              </a:rPr>
              <a:t>金融脱媒</a:t>
            </a:r>
            <a:r>
              <a:rPr lang="en-US" altLang="zh-CN" dirty="0">
                <a:solidFill>
                  <a:schemeClr val="tx1"/>
                </a:solidFill>
                <a:latin typeface="华文仿宋" panose="02010600040101010101" pitchFamily="2" charset="-122"/>
                <a:ea typeface="华文仿宋" panose="02010600040101010101" pitchFamily="2" charset="-122"/>
              </a:rPr>
              <a:t>(Financial Disintermediation)</a:t>
            </a:r>
            <a:r>
              <a:rPr lang="zh-CN" altLang="zh-CN" dirty="0">
                <a:solidFill>
                  <a:schemeClr val="tx1"/>
                </a:solidFill>
                <a:latin typeface="华文仿宋" panose="02010600040101010101" pitchFamily="2" charset="-122"/>
                <a:ea typeface="华文仿宋" panose="02010600040101010101" pitchFamily="2" charset="-122"/>
              </a:rPr>
              <a:t>，指的是跳开传统金融机构作为中介人的连接，投资者与融资人之间直接对接，完成资金在传统金融机构之外的循环。</a:t>
            </a:r>
            <a:br>
              <a:rPr lang="en-US" altLang="zh-CN" dirty="0">
                <a:solidFill>
                  <a:schemeClr val="tx1"/>
                </a:solidFill>
                <a:latin typeface="华文仿宋" panose="02010600040101010101" pitchFamily="2" charset="-122"/>
                <a:ea typeface="华文仿宋" panose="02010600040101010101" pitchFamily="2" charset="-122"/>
              </a:rPr>
            </a:br>
            <a:r>
              <a:rPr lang="en-US" altLang="zh-CN" dirty="0">
                <a:solidFill>
                  <a:schemeClr val="tx1"/>
                </a:solidFill>
                <a:latin typeface="华文仿宋" panose="02010600040101010101" pitchFamily="2" charset="-122"/>
                <a:ea typeface="华文仿宋" panose="02010600040101010101" pitchFamily="2" charset="-122"/>
              </a:rPr>
              <a:t>      </a:t>
            </a:r>
            <a:r>
              <a:rPr lang="zh-CN" altLang="zh-CN" dirty="0">
                <a:solidFill>
                  <a:schemeClr val="tx1"/>
                </a:solidFill>
                <a:latin typeface="华文仿宋" panose="02010600040101010101" pitchFamily="2" charset="-122"/>
                <a:ea typeface="华文仿宋" panose="02010600040101010101" pitchFamily="2" charset="-122"/>
              </a:rPr>
              <a:t>传统金融模式大多通过传统融资机构作为中间媒介来完成，需要烦项的程序和漫长的等待。而互联网金融在体现其互联网精神的同时，也体现了其脱媒功能。互联网金融抛开了传统金融机构作为媒介，投资人与融资方通过网络平台，直接达成其资金方面的供需意向。这样的方式，既为融资者提供了更多的方式和渠道，操作起来也更加便捷，大大缩短了融资时间，降低了成本。</a:t>
            </a:r>
          </a:p>
          <a:p>
            <a:endParaRPr lang="zh-CN" altLang="en-US" dirty="0"/>
          </a:p>
        </p:txBody>
      </p:sp>
    </p:spTree>
    <p:extLst>
      <p:ext uri="{BB962C8B-B14F-4D97-AF65-F5344CB8AC3E}">
        <p14:creationId xmlns:p14="http://schemas.microsoft.com/office/powerpoint/2010/main" val="25564237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534B5BE8-BF0B-4479-B0ED-2F805A9E040D}"/>
              </a:ext>
            </a:extLst>
          </p:cNvPr>
          <p:cNvSpPr>
            <a:spLocks noGrp="1"/>
          </p:cNvSpPr>
          <p:nvPr>
            <p:ph type="body" idx="1"/>
          </p:nvPr>
        </p:nvSpPr>
        <p:spPr>
          <a:xfrm>
            <a:off x="831850" y="824459"/>
            <a:ext cx="10515600" cy="5265191"/>
          </a:xfrm>
        </p:spPr>
        <p:txBody>
          <a:bodyPr>
            <a:normAutofit/>
          </a:bodyPr>
          <a:lstStyle/>
          <a:p>
            <a:pPr>
              <a:lnSpc>
                <a:spcPct val="150000"/>
              </a:lnSpc>
            </a:pPr>
            <a:r>
              <a:rPr lang="zh-CN" altLang="en-US" b="1" dirty="0">
                <a:solidFill>
                  <a:schemeClr val="tx1"/>
                </a:solidFill>
              </a:rPr>
              <a:t>（</a:t>
            </a:r>
            <a:r>
              <a:rPr lang="zh-CN" altLang="zh-CN" b="1" dirty="0">
                <a:solidFill>
                  <a:schemeClr val="tx1"/>
                </a:solidFill>
              </a:rPr>
              <a:t>三）众筹模式反映出一定程度的社区收益</a:t>
            </a:r>
            <a:r>
              <a:rPr lang="zh-CN" altLang="zh-CN" b="1" dirty="0">
                <a:solidFill>
                  <a:schemeClr val="tx1"/>
                </a:solidFill>
                <a:latin typeface="Times New Roman" panose="02020603050405020304" pitchFamily="18" charset="0"/>
              </a:rPr>
              <a:t>（</a:t>
            </a:r>
            <a:r>
              <a:rPr lang="en-US" altLang="zh-CN" b="1" dirty="0" err="1">
                <a:solidFill>
                  <a:schemeClr val="tx1"/>
                </a:solidFill>
                <a:latin typeface="Times New Roman" panose="02020603050405020304" pitchFamily="18" charset="0"/>
              </a:rPr>
              <a:t>Communitybenefits</a:t>
            </a:r>
            <a:r>
              <a:rPr lang="zh-CN" altLang="zh-CN" b="1" dirty="0">
                <a:solidFill>
                  <a:schemeClr val="tx1"/>
                </a:solidFill>
                <a:latin typeface="Times New Roman" panose="02020603050405020304" pitchFamily="18" charset="0"/>
              </a:rPr>
              <a:t>）</a:t>
            </a:r>
            <a:endParaRPr lang="en-US" altLang="zh-CN" b="1" dirty="0">
              <a:solidFill>
                <a:schemeClr val="tx1"/>
              </a:solidFill>
              <a:latin typeface="Times New Roman" panose="02020603050405020304" pitchFamily="18" charset="0"/>
            </a:endParaRPr>
          </a:p>
          <a:p>
            <a:r>
              <a:rPr lang="en-US" altLang="zh-CN" dirty="0">
                <a:solidFill>
                  <a:schemeClr val="tx1"/>
                </a:solidFill>
                <a:latin typeface="华文仿宋" panose="02010600040101010101" pitchFamily="2" charset="-122"/>
                <a:ea typeface="华文仿宋" panose="02010600040101010101" pitchFamily="2" charset="-122"/>
              </a:rPr>
              <a:t>      </a:t>
            </a:r>
            <a:r>
              <a:rPr lang="zh-CN" altLang="zh-CN" dirty="0">
                <a:solidFill>
                  <a:schemeClr val="tx1"/>
                </a:solidFill>
                <a:latin typeface="华文仿宋" panose="02010600040101010101" pitchFamily="2" charset="-122"/>
                <a:ea typeface="华文仿宋" panose="02010600040101010101" pitchFamily="2" charset="-122"/>
              </a:rPr>
              <a:t>在中国，社区（</a:t>
            </a:r>
            <a:r>
              <a:rPr lang="en-US" altLang="zh-CN" dirty="0">
                <a:solidFill>
                  <a:schemeClr val="tx1"/>
                </a:solidFill>
                <a:latin typeface="华文仿宋" panose="02010600040101010101" pitchFamily="2" charset="-122"/>
                <a:ea typeface="华文仿宋" panose="02010600040101010101" pitchFamily="2" charset="-122"/>
              </a:rPr>
              <a:t>Community</a:t>
            </a:r>
            <a:r>
              <a:rPr lang="zh-CN" altLang="zh-CN" dirty="0">
                <a:solidFill>
                  <a:schemeClr val="tx1"/>
                </a:solidFill>
                <a:latin typeface="华文仿宋" panose="02010600040101010101" pitchFamily="2" charset="-122"/>
                <a:ea typeface="华文仿宋" panose="02010600040101010101" pitchFamily="2" charset="-122"/>
              </a:rPr>
              <a:t>）有着另外一层含义，即“圈子”。中国人在参与众筹时，更加认同“熟人社会”，人脉有时比金钱更有吸引力。圈子、人脉、关系也是一种参与众筹的社区收益，这是在中国特色金融市场中呈现的不同于美国的方面。</a:t>
            </a:r>
            <a:endParaRPr lang="en-US" altLang="zh-CN" dirty="0">
              <a:solidFill>
                <a:schemeClr val="tx1"/>
              </a:solidFill>
              <a:latin typeface="华文仿宋" panose="02010600040101010101" pitchFamily="2" charset="-122"/>
              <a:ea typeface="华文仿宋" panose="02010600040101010101" pitchFamily="2" charset="-122"/>
            </a:endParaRPr>
          </a:p>
          <a:p>
            <a:endParaRPr lang="en-US" altLang="zh-CN" dirty="0">
              <a:solidFill>
                <a:schemeClr val="tx1"/>
              </a:solidFill>
              <a:latin typeface="华文仿宋" panose="02010600040101010101" pitchFamily="2" charset="-122"/>
              <a:ea typeface="华文仿宋" panose="02010600040101010101" pitchFamily="2" charset="-122"/>
            </a:endParaRPr>
          </a:p>
          <a:p>
            <a:r>
              <a:rPr lang="en-US" altLang="zh-CN" dirty="0">
                <a:solidFill>
                  <a:schemeClr val="tx1"/>
                </a:solidFill>
                <a:latin typeface="华文仿宋" panose="02010600040101010101" pitchFamily="2" charset="-122"/>
                <a:ea typeface="华文仿宋" panose="02010600040101010101" pitchFamily="2" charset="-122"/>
              </a:rPr>
              <a:t>      </a:t>
            </a:r>
            <a:r>
              <a:rPr lang="zh-CN" altLang="zh-CN" dirty="0">
                <a:solidFill>
                  <a:schemeClr val="tx1"/>
                </a:solidFill>
                <a:latin typeface="华文仿宋" panose="02010600040101010101" pitchFamily="2" charset="-122"/>
                <a:ea typeface="华文仿宋" panose="02010600040101010101" pitchFamily="2" charset="-122"/>
              </a:rPr>
              <a:t>所谓的社区收益，是指除财务回报之外的收益，如众筹支持者的参与感，荣誉感等。</a:t>
            </a:r>
            <a:r>
              <a:rPr lang="en-US" altLang="zh-CN" dirty="0" err="1">
                <a:solidFill>
                  <a:schemeClr val="tx1"/>
                </a:solidFill>
                <a:latin typeface="华文仿宋" panose="02010600040101010101" pitchFamily="2" charset="-122"/>
                <a:ea typeface="华文仿宋" panose="02010600040101010101" pitchFamily="2" charset="-122"/>
              </a:rPr>
              <a:t>Belleflamme</a:t>
            </a:r>
            <a:r>
              <a:rPr lang="zh-CN" altLang="zh-CN" dirty="0">
                <a:solidFill>
                  <a:schemeClr val="tx1"/>
                </a:solidFill>
                <a:latin typeface="华文仿宋" panose="02010600040101010101" pitchFamily="2" charset="-122"/>
                <a:ea typeface="华文仿宋" panose="02010600040101010101" pitchFamily="2" charset="-122"/>
              </a:rPr>
              <a:t>教授在文章《众筹：选择合适的人群》中的研究表明，一个创意项目应该选择回馈众筹的方式，还是选择股权众筹的方式，起关键性作用的就是社区收益。如果一个创意项目有比较强烈的参与满足感，且投资额相对于市场总额比较小的话，选择</a:t>
            </a:r>
            <a:r>
              <a:rPr lang="zh-CN" altLang="zh-CN" dirty="0">
                <a:solidFill>
                  <a:srgbClr val="FF0000"/>
                </a:solidFill>
                <a:latin typeface="华文仿宋" panose="02010600040101010101" pitchFamily="2" charset="-122"/>
                <a:ea typeface="华文仿宋" panose="02010600040101010101" pitchFamily="2" charset="-122"/>
              </a:rPr>
              <a:t>回</a:t>
            </a:r>
            <a:r>
              <a:rPr lang="zh-CN" altLang="en-US" dirty="0">
                <a:solidFill>
                  <a:srgbClr val="FF0000"/>
                </a:solidFill>
                <a:latin typeface="华文仿宋" panose="02010600040101010101" pitchFamily="2" charset="-122"/>
                <a:ea typeface="华文仿宋" panose="02010600040101010101" pitchFamily="2" charset="-122"/>
              </a:rPr>
              <a:t>报</a:t>
            </a:r>
            <a:r>
              <a:rPr lang="zh-CN" altLang="zh-CN" dirty="0">
                <a:solidFill>
                  <a:srgbClr val="FF0000"/>
                </a:solidFill>
                <a:latin typeface="华文仿宋" panose="02010600040101010101" pitchFamily="2" charset="-122"/>
                <a:ea typeface="华文仿宋" panose="02010600040101010101" pitchFamily="2" charset="-122"/>
              </a:rPr>
              <a:t>众筹</a:t>
            </a:r>
            <a:r>
              <a:rPr lang="zh-CN" altLang="zh-CN" dirty="0">
                <a:solidFill>
                  <a:schemeClr val="tx1"/>
                </a:solidFill>
                <a:latin typeface="华文仿宋" panose="02010600040101010101" pitchFamily="2" charset="-122"/>
                <a:ea typeface="华文仿宋" panose="02010600040101010101" pitchFamily="2" charset="-122"/>
              </a:rPr>
              <a:t>是一个比较合适的方案。反之，如果社区收益比较少，发起者更应选择</a:t>
            </a:r>
            <a:r>
              <a:rPr lang="zh-CN" altLang="zh-CN" dirty="0">
                <a:solidFill>
                  <a:srgbClr val="FF0000"/>
                </a:solidFill>
                <a:latin typeface="华文仿宋" panose="02010600040101010101" pitchFamily="2" charset="-122"/>
                <a:ea typeface="华文仿宋" panose="02010600040101010101" pitchFamily="2" charset="-122"/>
              </a:rPr>
              <a:t>股权众筹</a:t>
            </a:r>
            <a:r>
              <a:rPr lang="zh-CN" altLang="zh-CN" dirty="0">
                <a:solidFill>
                  <a:schemeClr val="tx1"/>
                </a:solidFill>
                <a:latin typeface="华文仿宋" panose="02010600040101010101" pitchFamily="2" charset="-122"/>
                <a:ea typeface="华文仿宋" panose="02010600040101010101" pitchFamily="2" charset="-122"/>
              </a:rPr>
              <a:t>，从而给投资者以足够的财务上回报。</a:t>
            </a:r>
          </a:p>
          <a:p>
            <a:endParaRPr lang="zh-CN" altLang="zh-CN" dirty="0"/>
          </a:p>
          <a:p>
            <a:pPr>
              <a:lnSpc>
                <a:spcPct val="150000"/>
              </a:lnSpc>
            </a:pPr>
            <a:endParaRPr lang="en-US" altLang="zh-CN" b="1" dirty="0">
              <a:solidFill>
                <a:schemeClr val="tx1"/>
              </a:solidFill>
            </a:endParaRPr>
          </a:p>
          <a:p>
            <a:pPr>
              <a:lnSpc>
                <a:spcPct val="150000"/>
              </a:lnSpc>
            </a:pPr>
            <a:endParaRPr lang="en-US" altLang="zh-CN" b="1" dirty="0">
              <a:solidFill>
                <a:schemeClr val="tx1"/>
              </a:solidFill>
            </a:endParaRPr>
          </a:p>
          <a:p>
            <a:pPr>
              <a:lnSpc>
                <a:spcPct val="150000"/>
              </a:lnSpc>
            </a:pPr>
            <a:endParaRPr lang="en-US" altLang="zh-CN" b="1" dirty="0">
              <a:solidFill>
                <a:schemeClr val="tx1"/>
              </a:solidFill>
            </a:endParaRPr>
          </a:p>
          <a:p>
            <a:pPr>
              <a:lnSpc>
                <a:spcPct val="150000"/>
              </a:lnSpc>
            </a:pPr>
            <a:endParaRPr lang="en-US" altLang="zh-CN" b="1" dirty="0">
              <a:solidFill>
                <a:schemeClr val="tx1"/>
              </a:solidFill>
            </a:endParaRPr>
          </a:p>
          <a:p>
            <a:pPr>
              <a:lnSpc>
                <a:spcPct val="150000"/>
              </a:lnSpc>
            </a:pPr>
            <a:endParaRPr lang="en-US" altLang="zh-CN" b="1" dirty="0">
              <a:solidFill>
                <a:schemeClr val="tx1"/>
              </a:solidFill>
            </a:endParaRPr>
          </a:p>
          <a:p>
            <a:pPr>
              <a:lnSpc>
                <a:spcPct val="150000"/>
              </a:lnSpc>
            </a:pPr>
            <a:endParaRPr lang="zh-CN" altLang="zh-CN" b="1" dirty="0">
              <a:solidFill>
                <a:schemeClr val="tx1"/>
              </a:solidFill>
            </a:endParaRPr>
          </a:p>
          <a:p>
            <a:endParaRPr lang="zh-CN" altLang="en-US" dirty="0"/>
          </a:p>
        </p:txBody>
      </p:sp>
    </p:spTree>
    <p:extLst>
      <p:ext uri="{BB962C8B-B14F-4D97-AF65-F5344CB8AC3E}">
        <p14:creationId xmlns:p14="http://schemas.microsoft.com/office/powerpoint/2010/main" val="36301267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C287ECAA-C62D-4279-80C4-640C9B03E5CD}"/>
              </a:ext>
            </a:extLst>
          </p:cNvPr>
          <p:cNvSpPr>
            <a:spLocks noGrp="1"/>
          </p:cNvSpPr>
          <p:nvPr>
            <p:ph type="body" idx="1"/>
          </p:nvPr>
        </p:nvSpPr>
        <p:spPr>
          <a:xfrm>
            <a:off x="831850" y="1034321"/>
            <a:ext cx="10515600" cy="5055329"/>
          </a:xfrm>
        </p:spPr>
        <p:txBody>
          <a:bodyPr/>
          <a:lstStyle/>
          <a:p>
            <a:r>
              <a:rPr lang="zh-CN" altLang="zh-CN" b="1" dirty="0">
                <a:solidFill>
                  <a:schemeClr val="tx1"/>
                </a:solidFill>
              </a:rPr>
              <a:t>（四）众筹模式具有价格发现和价格歧视的功能</a:t>
            </a:r>
            <a:endParaRPr lang="en-US" altLang="zh-CN" b="1" dirty="0">
              <a:solidFill>
                <a:schemeClr val="tx1"/>
              </a:solidFill>
            </a:endParaRPr>
          </a:p>
          <a:p>
            <a:endParaRPr lang="en-US" altLang="zh-CN" b="1" dirty="0">
              <a:solidFill>
                <a:schemeClr val="tx1"/>
              </a:solidFill>
            </a:endParaRPr>
          </a:p>
          <a:p>
            <a:r>
              <a:rPr lang="en-US" altLang="zh-CN" dirty="0">
                <a:solidFill>
                  <a:schemeClr val="tx1"/>
                </a:solidFill>
                <a:latin typeface="华文仿宋" panose="02010600040101010101" pitchFamily="2" charset="-122"/>
                <a:ea typeface="华文仿宋" panose="02010600040101010101" pitchFamily="2" charset="-122"/>
              </a:rPr>
              <a:t>      </a:t>
            </a:r>
            <a:r>
              <a:rPr lang="zh-CN" altLang="zh-CN" dirty="0">
                <a:solidFill>
                  <a:schemeClr val="tx1"/>
                </a:solidFill>
                <a:latin typeface="华文仿宋" panose="02010600040101010101" pitchFamily="2" charset="-122"/>
                <a:ea typeface="华文仿宋" panose="02010600040101010101" pitchFamily="2" charset="-122"/>
              </a:rPr>
              <a:t>对于回报类众筹平台来讲，一般是以预购（</a:t>
            </a:r>
            <a:r>
              <a:rPr lang="en-US" altLang="zh-CN" dirty="0">
                <a:solidFill>
                  <a:schemeClr val="tx1"/>
                </a:solidFill>
                <a:latin typeface="华文仿宋" panose="02010600040101010101" pitchFamily="2" charset="-122"/>
                <a:ea typeface="华文仿宋" panose="02010600040101010101" pitchFamily="2" charset="-122"/>
              </a:rPr>
              <a:t>Pre-ordering</a:t>
            </a:r>
            <a:r>
              <a:rPr lang="zh-CN" altLang="zh-CN" dirty="0">
                <a:solidFill>
                  <a:schemeClr val="tx1"/>
                </a:solidFill>
                <a:latin typeface="华文仿宋" panose="02010600040101010101" pitchFamily="2" charset="-122"/>
                <a:ea typeface="华文仿宋" panose="02010600040101010101" pitchFamily="2" charset="-122"/>
              </a:rPr>
              <a:t>）为主要方式，这就为项目发起者或创业者实现价格歧视创造了有利条件。众筹平台作为一个预购或预售的网络平台，有着较好的价格发现功能。所以，对于一个众筹项目能否成功，制定合适的定价和回馈组合十分必要。</a:t>
            </a:r>
          </a:p>
          <a:p>
            <a:r>
              <a:rPr lang="en-US" altLang="zh-CN" dirty="0">
                <a:solidFill>
                  <a:schemeClr val="tx1"/>
                </a:solidFill>
                <a:latin typeface="华文仿宋" panose="02010600040101010101" pitchFamily="2" charset="-122"/>
                <a:ea typeface="华文仿宋" panose="02010600040101010101" pitchFamily="2" charset="-122"/>
              </a:rPr>
              <a:t>      </a:t>
            </a:r>
            <a:r>
              <a:rPr lang="zh-CN" altLang="zh-CN" dirty="0">
                <a:solidFill>
                  <a:schemeClr val="tx1"/>
                </a:solidFill>
                <a:latin typeface="华文仿宋" panose="02010600040101010101" pitchFamily="2" charset="-122"/>
                <a:ea typeface="华文仿宋" panose="02010600040101010101" pitchFamily="2" charset="-122"/>
              </a:rPr>
              <a:t>一般来说，项目发起者会提前公布产品进入市场后的价格，并以优惠价格组合在平台上预售，以此来吸引众筹的支持者参与。此外，价格歧视的一个重要效果，就是将价格需求弹性不同的人群分开销售，采取差异化定价策略，从而达到最大化企业利润的目的。</a:t>
            </a:r>
            <a:endParaRPr lang="zh-CN" altLang="zh-CN" b="1" dirty="0">
              <a:solidFill>
                <a:schemeClr val="tx1"/>
              </a:solidFill>
              <a:latin typeface="华文仿宋" panose="02010600040101010101" pitchFamily="2" charset="-122"/>
              <a:ea typeface="华文仿宋" panose="02010600040101010101" pitchFamily="2" charset="-122"/>
            </a:endParaRPr>
          </a:p>
          <a:p>
            <a:endParaRPr lang="zh-CN" altLang="en-US" dirty="0"/>
          </a:p>
        </p:txBody>
      </p:sp>
    </p:spTree>
    <p:extLst>
      <p:ext uri="{BB962C8B-B14F-4D97-AF65-F5344CB8AC3E}">
        <p14:creationId xmlns:p14="http://schemas.microsoft.com/office/powerpoint/2010/main" val="7312112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文本框 2"/>
          <p:cNvSpPr txBox="1"/>
          <p:nvPr/>
        </p:nvSpPr>
        <p:spPr>
          <a:xfrm>
            <a:off x="939367" y="-10179"/>
            <a:ext cx="9465131" cy="90172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zh-CN" altLang="en-US" sz="4400" kern="1200" dirty="0">
                <a:solidFill>
                  <a:schemeClr val="tx1"/>
                </a:solidFill>
                <a:latin typeface="+mj-lt"/>
                <a:ea typeface="+mj-ea"/>
                <a:cs typeface="+mj-cs"/>
                <a:sym typeface="+mn-ea"/>
              </a:rPr>
              <a:t>五、众筹平台发展趋势</a:t>
            </a:r>
          </a:p>
        </p:txBody>
      </p:sp>
      <p:sp>
        <p:nvSpPr>
          <p:cNvPr id="4" name="文本框 3"/>
          <p:cNvSpPr txBox="1"/>
          <p:nvPr/>
        </p:nvSpPr>
        <p:spPr>
          <a:xfrm>
            <a:off x="1363064" y="1575717"/>
            <a:ext cx="9465564" cy="3400969"/>
          </a:xfrm>
          <a:prstGeom prst="rect">
            <a:avLst/>
          </a:prstGeom>
        </p:spPr>
        <p:txBody>
          <a:bodyPr vert="horz" lIns="91440" tIns="45720" rIns="91440" bIns="45720" rtlCol="0">
            <a:normAutofit fontScale="92500" lnSpcReduction="20000"/>
          </a:bodyPr>
          <a:lstStyle/>
          <a:p>
            <a:pPr>
              <a:lnSpc>
                <a:spcPct val="110000"/>
              </a:lnSpc>
              <a:spcAft>
                <a:spcPts val="600"/>
              </a:spcAft>
            </a:pPr>
            <a:r>
              <a:rPr lang="en-US" altLang="zh-CN" sz="2400" b="1" dirty="0"/>
              <a:t>1</a:t>
            </a:r>
            <a:r>
              <a:rPr lang="zh-CN" altLang="en-US" sz="2400" b="1" dirty="0"/>
              <a:t>、众筹平台的垂直化</a:t>
            </a:r>
            <a:endParaRPr lang="en-US" altLang="zh-CN" sz="2400" b="1" dirty="0"/>
          </a:p>
          <a:p>
            <a:pPr indent="-228600">
              <a:lnSpc>
                <a:spcPct val="110000"/>
              </a:lnSpc>
              <a:spcAft>
                <a:spcPts val="600"/>
              </a:spcAft>
              <a:buFont typeface="Arial" panose="020B0604020202020204" pitchFamily="34" charset="0"/>
              <a:buChar char="•"/>
            </a:pPr>
            <a:endParaRPr lang="en-US" altLang="zh-CN" sz="2400" b="1" dirty="0"/>
          </a:p>
          <a:p>
            <a:pPr>
              <a:lnSpc>
                <a:spcPct val="110000"/>
              </a:lnSpc>
              <a:spcAft>
                <a:spcPts val="600"/>
              </a:spcAft>
            </a:pPr>
            <a:r>
              <a:rPr lang="en-US" altLang="zh-CN" sz="2400" dirty="0">
                <a:latin typeface="仿宋" panose="02010609060101010101" pitchFamily="49" charset="-122"/>
                <a:ea typeface="仿宋" panose="02010609060101010101" pitchFamily="49" charset="-122"/>
              </a:rPr>
              <a:t>    </a:t>
            </a:r>
            <a:r>
              <a:rPr lang="zh-CN" altLang="en-US" sz="2400" dirty="0">
                <a:latin typeface="仿宋" panose="02010609060101010101" pitchFamily="49" charset="-122"/>
                <a:ea typeface="仿宋" panose="02010609060101010101" pitchFamily="49" charset="-122"/>
              </a:rPr>
              <a:t>纵观当今互联网发展格局，垂直网站是未来一大潮流，众筹平台也不列外。就目前来看，我国的垂直众筹平台有更好的发展机会。为了增强资金申请和投资数量，每个平台都会展示它的专业领域，比如关注公司的垂直搜索、运行周期或地理位置等。</a:t>
            </a:r>
          </a:p>
          <a:p>
            <a:pPr>
              <a:lnSpc>
                <a:spcPct val="110000"/>
              </a:lnSpc>
              <a:spcAft>
                <a:spcPts val="600"/>
              </a:spcAft>
            </a:pPr>
            <a:r>
              <a:rPr lang="zh-CN" altLang="en-US" sz="2400" b="1" dirty="0">
                <a:latin typeface="仿宋" panose="02010609060101010101" pitchFamily="49" charset="-122"/>
                <a:ea typeface="仿宋" panose="02010609060101010101" pitchFamily="49" charset="-122"/>
              </a:rPr>
              <a:t>    垂直网站：</a:t>
            </a:r>
            <a:r>
              <a:rPr lang="zh-CN" altLang="en-US" sz="2400" dirty="0">
                <a:latin typeface="仿宋" panose="02010609060101010101" pitchFamily="49" charset="-122"/>
                <a:ea typeface="仿宋" panose="02010609060101010101" pitchFamily="49" charset="-122"/>
              </a:rPr>
              <a:t>注意力集中在某些特定的领域或某种特定的需求，提供有关这个领域或需求的全部深度信息和相关服务，作为互联网的亮点，垂直网站正引起越来越多人的关注。</a:t>
            </a:r>
          </a:p>
          <a:p>
            <a:pPr>
              <a:lnSpc>
                <a:spcPct val="90000"/>
              </a:lnSpc>
              <a:spcAft>
                <a:spcPts val="600"/>
              </a:spcAft>
            </a:pPr>
            <a:r>
              <a:rPr lang="en-US" altLang="zh-CN" sz="2000" dirty="0"/>
              <a:t>   </a:t>
            </a:r>
          </a:p>
        </p:txBody>
      </p:sp>
      <p:sp>
        <p:nvSpPr>
          <p:cNvPr id="2" name="文本框 1"/>
          <p:cNvSpPr txBox="1"/>
          <p:nvPr/>
        </p:nvSpPr>
        <p:spPr>
          <a:xfrm>
            <a:off x="2667001" y="1151890"/>
            <a:ext cx="6650355" cy="369332"/>
          </a:xfrm>
          <a:prstGeom prst="rect">
            <a:avLst/>
          </a:prstGeom>
          <a:noFill/>
        </p:spPr>
        <p:txBody>
          <a:bodyPr wrap="square" rtlCol="0">
            <a:spAutoFit/>
          </a:bodyPr>
          <a:lstStyle/>
          <a:p>
            <a:pPr>
              <a:spcAft>
                <a:spcPts val="600"/>
              </a:spcAft>
            </a:pPr>
            <a:r>
              <a:rPr lang="zh-CN" altLang="en-US"/>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6">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8">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0">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文本框 1"/>
          <p:cNvSpPr txBox="1"/>
          <p:nvPr/>
        </p:nvSpPr>
        <p:spPr>
          <a:xfrm>
            <a:off x="1524000" y="1094283"/>
            <a:ext cx="9465564" cy="4705786"/>
          </a:xfrm>
          <a:prstGeom prst="rect">
            <a:avLst/>
          </a:prstGeom>
        </p:spPr>
        <p:txBody>
          <a:bodyPr vert="horz" lIns="91440" tIns="45720" rIns="91440" bIns="45720" rtlCol="0">
            <a:normAutofit/>
          </a:bodyPr>
          <a:lstStyle/>
          <a:p>
            <a:pPr>
              <a:spcAft>
                <a:spcPts val="600"/>
              </a:spcAft>
            </a:pPr>
            <a:r>
              <a:rPr lang="en-US" altLang="zh-CN" sz="2400" dirty="0">
                <a:latin typeface="仿宋" panose="02010609060101010101" pitchFamily="49" charset="-122"/>
                <a:ea typeface="仿宋" panose="02010609060101010101" pitchFamily="49" charset="-122"/>
                <a:sym typeface="+mn-ea"/>
              </a:rPr>
              <a:t>    </a:t>
            </a:r>
            <a:r>
              <a:rPr lang="zh-CN" altLang="en-US" sz="2400" dirty="0">
                <a:latin typeface="仿宋" panose="02010609060101010101" pitchFamily="49" charset="-122"/>
                <a:ea typeface="仿宋" panose="02010609060101010101" pitchFamily="49" charset="-122"/>
                <a:sym typeface="+mn-ea"/>
              </a:rPr>
              <a:t>选择做垂直众筹平台，除了去同质化的目的以外，原因如下：</a:t>
            </a:r>
            <a:endParaRPr lang="en-US" altLang="zh-CN" sz="2400" dirty="0">
              <a:latin typeface="仿宋" panose="02010609060101010101" pitchFamily="49" charset="-122"/>
              <a:ea typeface="仿宋" panose="02010609060101010101" pitchFamily="49" charset="-122"/>
            </a:endParaRPr>
          </a:p>
          <a:p>
            <a:pPr>
              <a:spcAft>
                <a:spcPts val="600"/>
              </a:spcAft>
            </a:pPr>
            <a:r>
              <a:rPr lang="en-US" altLang="zh-CN" sz="2400" dirty="0">
                <a:latin typeface="仿宋" panose="02010609060101010101" pitchFamily="49" charset="-122"/>
                <a:ea typeface="仿宋" panose="02010609060101010101" pitchFamily="49" charset="-122"/>
                <a:sym typeface="+mn-ea"/>
              </a:rPr>
              <a:t>    </a:t>
            </a:r>
            <a:r>
              <a:rPr lang="zh-CN" altLang="en-US" sz="2400" dirty="0">
                <a:latin typeface="仿宋" panose="02010609060101010101" pitchFamily="49" charset="-122"/>
                <a:ea typeface="仿宋" panose="02010609060101010101" pitchFamily="49" charset="-122"/>
                <a:sym typeface="+mn-ea"/>
              </a:rPr>
              <a:t>其一，垂直平台专一性的特点，使得平台能够规模化、低成本地细分众筹领域，满足个性化需求并形成独具特色的社区文化和基因，从而让投融资关系更加融洽。</a:t>
            </a:r>
            <a:endParaRPr lang="en-US" altLang="zh-CN" sz="2400" dirty="0">
              <a:latin typeface="仿宋" panose="02010609060101010101" pitchFamily="49" charset="-122"/>
              <a:ea typeface="仿宋" panose="02010609060101010101" pitchFamily="49" charset="-122"/>
            </a:endParaRPr>
          </a:p>
          <a:p>
            <a:pPr>
              <a:spcAft>
                <a:spcPts val="600"/>
              </a:spcAft>
            </a:pPr>
            <a:r>
              <a:rPr lang="en-US" altLang="zh-CN" sz="2400" dirty="0">
                <a:latin typeface="仿宋" panose="02010609060101010101" pitchFamily="49" charset="-122"/>
                <a:ea typeface="仿宋" panose="02010609060101010101" pitchFamily="49" charset="-122"/>
                <a:sym typeface="+mn-ea"/>
              </a:rPr>
              <a:t>    </a:t>
            </a:r>
            <a:r>
              <a:rPr lang="zh-CN" altLang="en-US" sz="2400" dirty="0">
                <a:latin typeface="仿宋" panose="02010609060101010101" pitchFamily="49" charset="-122"/>
                <a:ea typeface="仿宋" panose="02010609060101010101" pitchFamily="49" charset="-122"/>
                <a:sym typeface="+mn-ea"/>
              </a:rPr>
              <a:t>其二，垂直平台可以无限大地体现平台的专业性、权威性和定位精准地吸引到特定投资人群反复投资，增加黏性。</a:t>
            </a:r>
            <a:endParaRPr lang="en-US" altLang="zh-CN" sz="2400" dirty="0">
              <a:latin typeface="仿宋" panose="02010609060101010101" pitchFamily="49" charset="-122"/>
              <a:ea typeface="仿宋" panose="02010609060101010101" pitchFamily="49"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270761-CC40-4F3F-A916-7E3BC39893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820855C-9FA4-417A-BE67-63C022F819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7E6A49B-1B06-403E-8CC5-ACB38A6BDE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文本框 1"/>
          <p:cNvSpPr txBox="1"/>
          <p:nvPr/>
        </p:nvSpPr>
        <p:spPr>
          <a:xfrm>
            <a:off x="1366161" y="1452086"/>
            <a:ext cx="9623404" cy="3305493"/>
          </a:xfrm>
          <a:prstGeom prst="rect">
            <a:avLst/>
          </a:prstGeom>
        </p:spPr>
        <p:txBody>
          <a:bodyPr vert="horz" lIns="91440" tIns="45720" rIns="91440" bIns="45720" rtlCol="0" anchor="b">
            <a:normAutofit lnSpcReduction="10000"/>
          </a:bodyPr>
          <a:lstStyle/>
          <a:p>
            <a:pPr>
              <a:lnSpc>
                <a:spcPct val="90000"/>
              </a:lnSpc>
              <a:spcBef>
                <a:spcPct val="0"/>
              </a:spcBef>
              <a:spcAft>
                <a:spcPts val="600"/>
              </a:spcAft>
            </a:pPr>
            <a:endParaRPr lang="zh-CN" altLang="en-US" sz="2900" b="1" kern="1200" dirty="0">
              <a:solidFill>
                <a:schemeClr val="tx1"/>
              </a:solidFill>
              <a:latin typeface="+mj-lt"/>
              <a:ea typeface="+mj-ea"/>
              <a:cs typeface="+mj-cs"/>
            </a:endParaRPr>
          </a:p>
          <a:p>
            <a:pPr>
              <a:spcBef>
                <a:spcPct val="0"/>
              </a:spcBef>
              <a:spcAft>
                <a:spcPts val="600"/>
              </a:spcAft>
            </a:pPr>
            <a:r>
              <a:rPr lang="en-US" altLang="zh-CN" sz="2900" kern="1200" dirty="0">
                <a:solidFill>
                  <a:schemeClr val="tx1"/>
                </a:solidFill>
                <a:latin typeface="仿宋" panose="02010609060101010101" pitchFamily="49" charset="-122"/>
                <a:ea typeface="仿宋" panose="02010609060101010101" pitchFamily="49" charset="-122"/>
                <a:cs typeface="+mj-cs"/>
              </a:rPr>
              <a:t>    </a:t>
            </a:r>
            <a:r>
              <a:rPr lang="zh-CN" altLang="en-US" sz="2900" kern="1200" dirty="0">
                <a:solidFill>
                  <a:schemeClr val="tx1"/>
                </a:solidFill>
                <a:latin typeface="仿宋" panose="02010609060101010101" pitchFamily="49" charset="-122"/>
                <a:ea typeface="仿宋" panose="02010609060101010101" pitchFamily="49" charset="-122"/>
                <a:cs typeface="+mj-cs"/>
              </a:rPr>
              <a:t>使用智能手机，随时访问众筹平台，还能随时关注各种各样的社交圈子，并在社交圈子中交流众筹的相关信息，智能手机将促使众筹成为主流。通过全天候移动接口，投资者可以持续关注众筹的新动向，与其他参与者进行交流，很方便地为某个新锐公司投资。</a:t>
            </a:r>
          </a:p>
          <a:p>
            <a:pPr>
              <a:spcBef>
                <a:spcPct val="0"/>
              </a:spcBef>
              <a:spcAft>
                <a:spcPts val="600"/>
              </a:spcAft>
            </a:pPr>
            <a:r>
              <a:rPr lang="en-US" altLang="zh-CN" sz="2900" kern="1200" dirty="0">
                <a:solidFill>
                  <a:schemeClr val="tx1"/>
                </a:solidFill>
                <a:latin typeface="仿宋" panose="02010609060101010101" pitchFamily="49" charset="-122"/>
                <a:ea typeface="仿宋" panose="02010609060101010101" pitchFamily="49" charset="-122"/>
                <a:cs typeface="+mj-cs"/>
              </a:rPr>
              <a:t>    </a:t>
            </a:r>
            <a:r>
              <a:rPr lang="zh-CN" altLang="en-US" sz="2900" kern="1200" dirty="0">
                <a:solidFill>
                  <a:schemeClr val="tx1"/>
                </a:solidFill>
                <a:latin typeface="仿宋" panose="02010609060101010101" pitchFamily="49" charset="-122"/>
                <a:ea typeface="仿宋" panose="02010609060101010101" pitchFamily="49" charset="-122"/>
                <a:cs typeface="+mj-cs"/>
              </a:rPr>
              <a:t>移动手段更适合众筹这种以创意为导向的平台。</a:t>
            </a:r>
          </a:p>
          <a:p>
            <a:pPr>
              <a:lnSpc>
                <a:spcPct val="90000"/>
              </a:lnSpc>
              <a:spcBef>
                <a:spcPct val="0"/>
              </a:spcBef>
              <a:spcAft>
                <a:spcPts val="600"/>
              </a:spcAft>
            </a:pPr>
            <a:endParaRPr lang="en-US" altLang="zh-CN" sz="2900" kern="1200" dirty="0">
              <a:solidFill>
                <a:schemeClr val="tx1"/>
              </a:solidFill>
              <a:latin typeface="+mj-lt"/>
              <a:ea typeface="+mj-ea"/>
              <a:cs typeface="+mj-cs"/>
            </a:endParaRPr>
          </a:p>
        </p:txBody>
      </p:sp>
      <p:sp>
        <p:nvSpPr>
          <p:cNvPr id="3" name="矩形 2">
            <a:extLst>
              <a:ext uri="{FF2B5EF4-FFF2-40B4-BE49-F238E27FC236}">
                <a16:creationId xmlns:a16="http://schemas.microsoft.com/office/drawing/2014/main" id="{F7B05C1A-662E-43D7-95BC-CC3AC6397D54}"/>
              </a:ext>
            </a:extLst>
          </p:cNvPr>
          <p:cNvSpPr/>
          <p:nvPr/>
        </p:nvSpPr>
        <p:spPr>
          <a:xfrm>
            <a:off x="1366161" y="274954"/>
            <a:ext cx="4105611" cy="535531"/>
          </a:xfrm>
          <a:prstGeom prst="rect">
            <a:avLst/>
          </a:prstGeom>
        </p:spPr>
        <p:txBody>
          <a:bodyPr wrap="none">
            <a:spAutoFit/>
          </a:bodyPr>
          <a:lstStyle/>
          <a:p>
            <a:pPr>
              <a:lnSpc>
                <a:spcPct val="90000"/>
              </a:lnSpc>
              <a:spcBef>
                <a:spcPct val="0"/>
              </a:spcBef>
              <a:spcAft>
                <a:spcPts val="600"/>
              </a:spcAft>
            </a:pPr>
            <a:r>
              <a:rPr lang="en-US" altLang="zh-CN" sz="3200" b="1" dirty="0"/>
              <a:t>2</a:t>
            </a:r>
            <a:r>
              <a:rPr lang="zh-CN" altLang="en-US" sz="3200" b="1" dirty="0"/>
              <a:t>、众筹平台的移动化</a:t>
            </a:r>
            <a:endParaRPr lang="en-US" altLang="zh-CN" sz="32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04341" y="528320"/>
            <a:ext cx="9316315" cy="2498761"/>
          </a:xfrm>
          <a:prstGeom prst="rect">
            <a:avLst/>
          </a:prstGeom>
          <a:noFill/>
        </p:spPr>
        <p:txBody>
          <a:bodyPr wrap="square" rtlCol="0">
            <a:spAutoFit/>
          </a:bodyPr>
          <a:lstStyle/>
          <a:p>
            <a:pPr>
              <a:lnSpc>
                <a:spcPct val="170000"/>
              </a:lnSpc>
            </a:pPr>
            <a:r>
              <a:rPr lang="zh-CN" altLang="en-US" sz="2400" b="1" dirty="0">
                <a:latin typeface="黑体" panose="02010609060101010101" pitchFamily="2" charset="-122"/>
                <a:ea typeface="黑体" panose="02010609060101010101" pitchFamily="2" charset="-122"/>
              </a:rPr>
              <a:t>一、众筹的参与要素</a:t>
            </a:r>
          </a:p>
          <a:p>
            <a:pPr>
              <a:lnSpc>
                <a:spcPct val="170000"/>
              </a:lnSpc>
            </a:pPr>
            <a:r>
              <a:rPr lang="zh-CN" altLang="en-US" sz="2400" dirty="0">
                <a:latin typeface="宋体" panose="02010600030101010101" pitchFamily="2" charset="-122"/>
              </a:rPr>
              <a:t>    众筹的参要素有是三个：项目发起人、出资人和众筹网络融资平台。有的平台会委托资金托管人</a:t>
            </a:r>
          </a:p>
          <a:p>
            <a:pPr>
              <a:lnSpc>
                <a:spcPct val="170000"/>
              </a:lnSpc>
            </a:pPr>
            <a:endParaRPr lang="zh-CN" altLang="en-US" sz="2400" dirty="0">
              <a:latin typeface="宋体" panose="02010600030101010101" pitchFamily="2" charset="-122"/>
            </a:endParaRPr>
          </a:p>
        </p:txBody>
      </p:sp>
      <p:sp>
        <p:nvSpPr>
          <p:cNvPr id="3" name="矩形 2">
            <a:extLst>
              <a:ext uri="{FF2B5EF4-FFF2-40B4-BE49-F238E27FC236}">
                <a16:creationId xmlns:a16="http://schemas.microsoft.com/office/drawing/2014/main" id="{249F1AA1-1B51-4ABD-9F25-AF042ED77DDD}"/>
              </a:ext>
            </a:extLst>
          </p:cNvPr>
          <p:cNvSpPr/>
          <p:nvPr/>
        </p:nvSpPr>
        <p:spPr>
          <a:xfrm>
            <a:off x="1100391" y="3429000"/>
            <a:ext cx="1673817" cy="216588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6C63E221-B7E9-4311-AADA-F0A02015D22F}"/>
              </a:ext>
            </a:extLst>
          </p:cNvPr>
          <p:cNvSpPr txBox="1"/>
          <p:nvPr/>
        </p:nvSpPr>
        <p:spPr>
          <a:xfrm>
            <a:off x="1162385" y="3595607"/>
            <a:ext cx="1565329" cy="1477328"/>
          </a:xfrm>
          <a:prstGeom prst="rect">
            <a:avLst/>
          </a:prstGeom>
          <a:noFill/>
        </p:spPr>
        <p:txBody>
          <a:bodyPr wrap="square" rtlCol="0">
            <a:spAutoFit/>
          </a:bodyPr>
          <a:lstStyle/>
          <a:p>
            <a:r>
              <a:rPr lang="zh-CN" altLang="en-US" dirty="0"/>
              <a:t>项目发起人</a:t>
            </a:r>
            <a:endParaRPr lang="en-US" altLang="zh-CN" dirty="0"/>
          </a:p>
          <a:p>
            <a:endParaRPr lang="en-US" altLang="zh-CN" dirty="0"/>
          </a:p>
          <a:p>
            <a:r>
              <a:rPr lang="en-US" altLang="zh-CN" dirty="0"/>
              <a:t>——</a:t>
            </a:r>
            <a:r>
              <a:rPr lang="zh-CN" altLang="en-US" dirty="0"/>
              <a:t>发现价值</a:t>
            </a:r>
            <a:endParaRPr lang="en-US" altLang="zh-CN" dirty="0"/>
          </a:p>
          <a:p>
            <a:r>
              <a:rPr lang="en-US" altLang="zh-CN" dirty="0"/>
              <a:t>——</a:t>
            </a:r>
            <a:r>
              <a:rPr lang="zh-CN" altLang="en-US" dirty="0"/>
              <a:t>获取资金</a:t>
            </a:r>
            <a:endParaRPr lang="en-US" altLang="zh-CN" dirty="0"/>
          </a:p>
          <a:p>
            <a:r>
              <a:rPr lang="en-US" altLang="zh-CN" dirty="0"/>
              <a:t>——</a:t>
            </a:r>
            <a:r>
              <a:rPr lang="zh-CN" altLang="en-US" dirty="0"/>
              <a:t>培养粉丝</a:t>
            </a:r>
          </a:p>
        </p:txBody>
      </p:sp>
      <p:sp>
        <p:nvSpPr>
          <p:cNvPr id="6" name="箭头: 右 5">
            <a:extLst>
              <a:ext uri="{FF2B5EF4-FFF2-40B4-BE49-F238E27FC236}">
                <a16:creationId xmlns:a16="http://schemas.microsoft.com/office/drawing/2014/main" id="{E9B76E95-ECE3-4616-875E-D3A55DB136E3}"/>
              </a:ext>
            </a:extLst>
          </p:cNvPr>
          <p:cNvSpPr/>
          <p:nvPr/>
        </p:nvSpPr>
        <p:spPr>
          <a:xfrm>
            <a:off x="3022182" y="4033628"/>
            <a:ext cx="1084881" cy="724352"/>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96F9B357-CBF6-4EA8-B3A3-413B4CB35534}"/>
              </a:ext>
            </a:extLst>
          </p:cNvPr>
          <p:cNvSpPr/>
          <p:nvPr/>
        </p:nvSpPr>
        <p:spPr>
          <a:xfrm>
            <a:off x="4469142" y="3595607"/>
            <a:ext cx="2859904" cy="1577988"/>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787D6F03-294D-4664-AAED-0E6AEFC5971E}"/>
              </a:ext>
            </a:extLst>
          </p:cNvPr>
          <p:cNvSpPr txBox="1"/>
          <p:nvPr/>
        </p:nvSpPr>
        <p:spPr>
          <a:xfrm>
            <a:off x="5030892" y="3956138"/>
            <a:ext cx="1860701" cy="923330"/>
          </a:xfrm>
          <a:prstGeom prst="rect">
            <a:avLst/>
          </a:prstGeom>
          <a:noFill/>
        </p:spPr>
        <p:txBody>
          <a:bodyPr wrap="square" rtlCol="0">
            <a:spAutoFit/>
          </a:bodyPr>
          <a:lstStyle/>
          <a:p>
            <a:r>
              <a:rPr lang="zh-CN" altLang="en-US" dirty="0"/>
              <a:t>众筹融资平台</a:t>
            </a:r>
            <a:endParaRPr lang="en-US" altLang="zh-CN" dirty="0"/>
          </a:p>
          <a:p>
            <a:r>
              <a:rPr lang="en-US" altLang="zh-CN" dirty="0"/>
              <a:t>——</a:t>
            </a:r>
            <a:r>
              <a:rPr lang="zh-CN" altLang="en-US" dirty="0"/>
              <a:t>服务双方</a:t>
            </a:r>
            <a:endParaRPr lang="en-US" altLang="zh-CN" dirty="0"/>
          </a:p>
          <a:p>
            <a:r>
              <a:rPr lang="en-US" altLang="zh-CN" dirty="0"/>
              <a:t>——</a:t>
            </a:r>
            <a:r>
              <a:rPr lang="zh-CN" altLang="en-US" dirty="0"/>
              <a:t>提高效率</a:t>
            </a:r>
          </a:p>
        </p:txBody>
      </p:sp>
      <p:sp>
        <p:nvSpPr>
          <p:cNvPr id="10" name="箭头: 左 9">
            <a:extLst>
              <a:ext uri="{FF2B5EF4-FFF2-40B4-BE49-F238E27FC236}">
                <a16:creationId xmlns:a16="http://schemas.microsoft.com/office/drawing/2014/main" id="{CA71B68A-C0F7-4A03-9C6D-043EEB301A56}"/>
              </a:ext>
            </a:extLst>
          </p:cNvPr>
          <p:cNvSpPr/>
          <p:nvPr/>
        </p:nvSpPr>
        <p:spPr>
          <a:xfrm>
            <a:off x="7844303" y="3956138"/>
            <a:ext cx="1070286" cy="801842"/>
          </a:xfrm>
          <a:prstGeom prst="lef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2E77878F-0FCD-49AE-B4C5-ADD546CE8F11}"/>
              </a:ext>
            </a:extLst>
          </p:cNvPr>
          <p:cNvSpPr/>
          <p:nvPr/>
        </p:nvSpPr>
        <p:spPr>
          <a:xfrm>
            <a:off x="9429846" y="3396987"/>
            <a:ext cx="1673817" cy="216588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8A6EF694-14CD-4AA1-824E-07BF912EB165}"/>
              </a:ext>
            </a:extLst>
          </p:cNvPr>
          <p:cNvSpPr txBox="1"/>
          <p:nvPr/>
        </p:nvSpPr>
        <p:spPr>
          <a:xfrm>
            <a:off x="9429846" y="3444327"/>
            <a:ext cx="1673817" cy="1754326"/>
          </a:xfrm>
          <a:prstGeom prst="rect">
            <a:avLst/>
          </a:prstGeom>
          <a:noFill/>
        </p:spPr>
        <p:txBody>
          <a:bodyPr wrap="square" rtlCol="0">
            <a:spAutoFit/>
          </a:bodyPr>
          <a:lstStyle/>
          <a:p>
            <a:r>
              <a:rPr lang="zh-CN" altLang="en-US" dirty="0"/>
              <a:t>出资人</a:t>
            </a:r>
            <a:endParaRPr lang="en-US" altLang="zh-CN" dirty="0"/>
          </a:p>
          <a:p>
            <a:endParaRPr lang="en-US" altLang="zh-CN" dirty="0"/>
          </a:p>
          <a:p>
            <a:r>
              <a:rPr lang="en-US" altLang="zh-CN" dirty="0"/>
              <a:t>——</a:t>
            </a:r>
            <a:r>
              <a:rPr lang="zh-CN" altLang="en-US" dirty="0"/>
              <a:t>获得产品</a:t>
            </a:r>
            <a:endParaRPr lang="en-US" altLang="zh-CN" dirty="0"/>
          </a:p>
          <a:p>
            <a:r>
              <a:rPr lang="en-US" altLang="zh-CN" dirty="0"/>
              <a:t>——</a:t>
            </a:r>
            <a:r>
              <a:rPr lang="zh-CN" altLang="en-US" dirty="0"/>
              <a:t>获取股权</a:t>
            </a:r>
            <a:endParaRPr lang="en-US" altLang="zh-CN" dirty="0"/>
          </a:p>
          <a:p>
            <a:r>
              <a:rPr lang="en-US" altLang="zh-CN" dirty="0"/>
              <a:t>——</a:t>
            </a:r>
            <a:r>
              <a:rPr lang="zh-CN" altLang="en-US" dirty="0"/>
              <a:t>获取利益</a:t>
            </a:r>
            <a:endParaRPr lang="en-US" altLang="zh-CN" dirty="0"/>
          </a:p>
          <a:p>
            <a:r>
              <a:rPr lang="en-US" altLang="zh-CN" dirty="0"/>
              <a:t>——</a:t>
            </a:r>
            <a:r>
              <a:rPr lang="zh-CN" altLang="en-US" dirty="0"/>
              <a:t>无偿</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文本框 1"/>
          <p:cNvSpPr txBox="1"/>
          <p:nvPr/>
        </p:nvSpPr>
        <p:spPr>
          <a:xfrm>
            <a:off x="1524000" y="1528997"/>
            <a:ext cx="9465564" cy="4271071"/>
          </a:xfrm>
          <a:prstGeom prst="rect">
            <a:avLst/>
          </a:prstGeom>
        </p:spPr>
        <p:txBody>
          <a:bodyPr vert="horz" lIns="91440" tIns="45720" rIns="91440" bIns="45720" rtlCol="0">
            <a:normAutofit/>
          </a:bodyPr>
          <a:lstStyle/>
          <a:p>
            <a:pPr>
              <a:spcAft>
                <a:spcPts val="600"/>
              </a:spcAft>
            </a:pPr>
            <a:r>
              <a:rPr lang="zh-CN" altLang="en-US" sz="2400" dirty="0">
                <a:latin typeface="仿宋" panose="02010609060101010101" pitchFamily="49" charset="-122"/>
                <a:ea typeface="仿宋" panose="02010609060101010101" pitchFamily="49" charset="-122"/>
                <a:sym typeface="+mn-ea"/>
              </a:rPr>
              <a:t>    众筹发展中存在着一些还未企业的地方，如没有为创业者提供一体化的服务来帮助其发展壮大。对于创业者来说，拿到启动资金只是创业开始的一小部分，后续创业指导、培训才是至关重要的。尤其是在众筹平台上的创业者大部分都是初次创业的情况下，市场刚需决定众筹平台</a:t>
            </a:r>
            <a:r>
              <a:rPr lang="zh-CN" altLang="en-US" sz="2400" b="1" dirty="0">
                <a:latin typeface="仿宋" panose="02010609060101010101" pitchFamily="49" charset="-122"/>
                <a:ea typeface="仿宋" panose="02010609060101010101" pitchFamily="49" charset="-122"/>
                <a:sym typeface="+mn-ea"/>
              </a:rPr>
              <a:t>不仅仅是一个众筹项目的展示平台，而必须是一个给创业者提供整合服务的一体化服务平台。</a:t>
            </a:r>
            <a:endParaRPr lang="en-US" altLang="zh-CN" sz="2400" b="1" dirty="0">
              <a:latin typeface="仿宋" panose="02010609060101010101" pitchFamily="49" charset="-122"/>
              <a:ea typeface="仿宋" panose="02010609060101010101" pitchFamily="49" charset="-122"/>
            </a:endParaRPr>
          </a:p>
        </p:txBody>
      </p:sp>
      <p:sp>
        <p:nvSpPr>
          <p:cNvPr id="3" name="矩形 2">
            <a:extLst>
              <a:ext uri="{FF2B5EF4-FFF2-40B4-BE49-F238E27FC236}">
                <a16:creationId xmlns:a16="http://schemas.microsoft.com/office/drawing/2014/main" id="{914C447B-732A-45C8-8F24-3FD27354F787}"/>
              </a:ext>
            </a:extLst>
          </p:cNvPr>
          <p:cNvSpPr/>
          <p:nvPr/>
        </p:nvSpPr>
        <p:spPr>
          <a:xfrm>
            <a:off x="1524000" y="387326"/>
            <a:ext cx="4572000" cy="535531"/>
          </a:xfrm>
          <a:prstGeom prst="rect">
            <a:avLst/>
          </a:prstGeom>
        </p:spPr>
        <p:txBody>
          <a:bodyPr wrap="square">
            <a:spAutoFit/>
          </a:bodyPr>
          <a:lstStyle/>
          <a:p>
            <a:pPr>
              <a:lnSpc>
                <a:spcPct val="90000"/>
              </a:lnSpc>
              <a:spcAft>
                <a:spcPts val="600"/>
              </a:spcAft>
            </a:pPr>
            <a:r>
              <a:rPr lang="en-US" altLang="zh-CN" sz="3200" b="1" dirty="0">
                <a:sym typeface="+mn-ea"/>
              </a:rPr>
              <a:t>3</a:t>
            </a:r>
            <a:r>
              <a:rPr lang="zh-CN" altLang="en-US" sz="3200" b="1" dirty="0">
                <a:sym typeface="+mn-ea"/>
              </a:rPr>
              <a:t>、众筹平台服务化</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9488" y="851768"/>
            <a:ext cx="11107712" cy="4461799"/>
          </a:xfrm>
          <a:prstGeom prst="rect">
            <a:avLst/>
          </a:prstGeom>
          <a:noFill/>
        </p:spPr>
        <p:txBody>
          <a:bodyPr wrap="square" rtlCol="0">
            <a:spAutoFit/>
          </a:bodyPr>
          <a:lstStyle/>
          <a:p>
            <a:pPr>
              <a:lnSpc>
                <a:spcPct val="150000"/>
              </a:lnSpc>
            </a:pPr>
            <a:r>
              <a:rPr lang="zh-CN" altLang="en-US" sz="2400" b="1" dirty="0">
                <a:latin typeface="黑体" panose="02010609060101010101" pitchFamily="2" charset="-122"/>
                <a:ea typeface="黑体" panose="02010609060101010101" pitchFamily="2" charset="-122"/>
              </a:rPr>
              <a:t>（</a:t>
            </a:r>
            <a:r>
              <a:rPr lang="en-US" altLang="zh-CN" sz="2400" b="1" dirty="0">
                <a:latin typeface="黑体" panose="02010609060101010101" pitchFamily="2" charset="-122"/>
                <a:ea typeface="黑体" panose="02010609060101010101" pitchFamily="2" charset="-122"/>
              </a:rPr>
              <a:t>1</a:t>
            </a:r>
            <a:r>
              <a:rPr lang="zh-CN" altLang="en-US" sz="2400" b="1" dirty="0">
                <a:latin typeface="黑体" panose="02010609060101010101" pitchFamily="2" charset="-122"/>
                <a:ea typeface="黑体" panose="02010609060101010101" pitchFamily="2" charset="-122"/>
              </a:rPr>
              <a:t>）项目发起人</a:t>
            </a:r>
          </a:p>
          <a:p>
            <a:pPr>
              <a:lnSpc>
                <a:spcPct val="150000"/>
              </a:lnSpc>
            </a:pPr>
            <a:r>
              <a:rPr lang="zh-CN" altLang="en-US" sz="2400" b="1" dirty="0">
                <a:latin typeface="宋体" panose="02010600030101010101" pitchFamily="2" charset="-122"/>
              </a:rPr>
              <a:t>项目发起人：</a:t>
            </a:r>
            <a:r>
              <a:rPr lang="zh-CN" altLang="en-US" sz="2400" dirty="0">
                <a:latin typeface="宋体" panose="02010600030101010101" pitchFamily="2" charset="-122"/>
              </a:rPr>
              <a:t>是指在平台上发布有明确目标的项目责任人，项目发起人必须具备一定的条件。（国籍、年龄、银行账户、教育学历等），项目的自主性应为</a:t>
            </a:r>
            <a:r>
              <a:rPr lang="en-US" altLang="zh-CN" sz="2400" dirty="0">
                <a:latin typeface="宋体" panose="02010600030101010101" pitchFamily="2" charset="-122"/>
              </a:rPr>
              <a:t>100%</a:t>
            </a:r>
            <a:r>
              <a:rPr lang="zh-CN" altLang="en-US" sz="2400" dirty="0">
                <a:latin typeface="宋体" panose="02010600030101010101" pitchFamily="2" charset="-122"/>
              </a:rPr>
              <a:t>。项目发起人签订代理合同，明确双方的权利与义务。</a:t>
            </a:r>
          </a:p>
          <a:p>
            <a:pPr>
              <a:lnSpc>
                <a:spcPct val="150000"/>
              </a:lnSpc>
            </a:pPr>
            <a:r>
              <a:rPr lang="zh-CN" altLang="en-US" sz="2400" dirty="0">
                <a:latin typeface="宋体" panose="02010600030101010101" pitchFamily="2" charset="-122"/>
              </a:rPr>
              <a:t>   </a:t>
            </a:r>
            <a:r>
              <a:rPr lang="zh-CN" altLang="en-US" sz="2400" b="1" dirty="0">
                <a:latin typeface="宋体" panose="02010600030101010101" pitchFamily="2" charset="-122"/>
              </a:rPr>
              <a:t> 项目发起人通常是需要解决启动资金问题的创意团队，或由创意项目的微型企业</a:t>
            </a:r>
            <a:r>
              <a:rPr lang="zh-CN" altLang="en-US" sz="2400" dirty="0">
                <a:latin typeface="宋体" panose="02010600030101010101" pitchFamily="2" charset="-122"/>
              </a:rPr>
              <a:t>，但也存在个别企业发布项目的目的，是为加强与网络市场用户的互动和体验，使产品的预销售和推广等其他功能得以扩展，项目发起人借助项目发布让公众参与产品开发、试生产和推广等环节，借此使得项目产品获得更好的市场反应。</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89351" y="1068070"/>
            <a:ext cx="10388183" cy="3821430"/>
          </a:xfrm>
          <a:prstGeom prst="rect">
            <a:avLst/>
          </a:prstGeom>
          <a:noFill/>
        </p:spPr>
        <p:txBody>
          <a:bodyPr wrap="square" rtlCol="0">
            <a:spAutoFit/>
          </a:bodyPr>
          <a:lstStyle/>
          <a:p>
            <a:pPr>
              <a:lnSpc>
                <a:spcPct val="170000"/>
              </a:lnSpc>
            </a:pPr>
            <a:r>
              <a:rPr lang="zh-CN" altLang="en-US" sz="2400" b="1" dirty="0">
                <a:latin typeface="黑体" panose="02010609060101010101" pitchFamily="2" charset="-122"/>
                <a:ea typeface="黑体" panose="02010609060101010101" pitchFamily="2" charset="-122"/>
              </a:rPr>
              <a:t>（</a:t>
            </a:r>
            <a:r>
              <a:rPr lang="en-US" altLang="zh-CN" sz="2400" b="1" dirty="0">
                <a:latin typeface="黑体" panose="02010609060101010101" pitchFamily="2" charset="-122"/>
                <a:ea typeface="黑体" panose="02010609060101010101" pitchFamily="2" charset="-122"/>
              </a:rPr>
              <a:t>2</a:t>
            </a:r>
            <a:r>
              <a:rPr lang="zh-CN" altLang="en-US" sz="2400" b="1" dirty="0">
                <a:latin typeface="黑体" panose="02010609060101010101" pitchFamily="2" charset="-122"/>
                <a:ea typeface="黑体" panose="02010609060101010101" pitchFamily="2" charset="-122"/>
              </a:rPr>
              <a:t>）出资人：</a:t>
            </a:r>
          </a:p>
          <a:p>
            <a:pPr>
              <a:lnSpc>
                <a:spcPct val="170000"/>
              </a:lnSpc>
            </a:pPr>
            <a:r>
              <a:rPr lang="zh-CN" altLang="en-US" sz="2400" b="1" dirty="0">
                <a:latin typeface="宋体" panose="02010600030101010101" pitchFamily="2" charset="-122"/>
              </a:rPr>
              <a:t>出资人：</a:t>
            </a:r>
            <a:r>
              <a:rPr lang="zh-CN" altLang="en-US" sz="2400" dirty="0">
                <a:latin typeface="宋体" panose="02010600030101010101" pitchFamily="2" charset="-122"/>
              </a:rPr>
              <a:t>是数量庞大的互联网用户，他们可能对项目发起人的创意感兴趣，通过在线支付的方式为发起人的项目出资。也就是说，每个投资者都已成为</a:t>
            </a:r>
            <a:r>
              <a:rPr lang="en-US" altLang="zh-CN" sz="2400" dirty="0">
                <a:latin typeface="宋体" panose="02010600030101010101" pitchFamily="2" charset="-122"/>
              </a:rPr>
              <a:t>“</a:t>
            </a:r>
            <a:r>
              <a:rPr lang="zh-CN" altLang="en-US" sz="2400" dirty="0">
                <a:latin typeface="宋体" panose="02010600030101010101" pitchFamily="2" charset="-122"/>
              </a:rPr>
              <a:t>天使投资人</a:t>
            </a:r>
            <a:r>
              <a:rPr lang="en-US" altLang="zh-CN" sz="2400" dirty="0">
                <a:latin typeface="宋体" panose="02010600030101010101" pitchFamily="2" charset="-122"/>
              </a:rPr>
              <a:t>”</a:t>
            </a:r>
            <a:r>
              <a:rPr lang="zh-CN" altLang="en-US" sz="2400" dirty="0">
                <a:latin typeface="宋体" panose="02010600030101010101" pitchFamily="2" charset="-122"/>
              </a:rPr>
              <a:t>。若项目成功实施，投资者得到的可能不是资本报酬，而是一种产品的样品，如一张演唱会的票，一张专属签名的碟片，或者个性化定制产品。</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24262" y="312764"/>
            <a:ext cx="10118361" cy="5791200"/>
          </a:xfrm>
          <a:prstGeom prst="rect">
            <a:avLst/>
          </a:prstGeom>
          <a:noFill/>
        </p:spPr>
        <p:txBody>
          <a:bodyPr wrap="square" rtlCol="0">
            <a:spAutoFit/>
          </a:bodyPr>
          <a:lstStyle/>
          <a:p>
            <a:pPr>
              <a:lnSpc>
                <a:spcPct val="130000"/>
              </a:lnSpc>
            </a:pPr>
            <a:r>
              <a:rPr lang="zh-CN" altLang="en-US" sz="2400" b="1" dirty="0">
                <a:latin typeface="黑体" panose="02010609060101010101" pitchFamily="2" charset="-122"/>
                <a:ea typeface="黑体" panose="02010609060101010101" pitchFamily="2" charset="-122"/>
              </a:rPr>
              <a:t>（</a:t>
            </a:r>
            <a:r>
              <a:rPr lang="en-US" altLang="zh-CN" sz="2400" b="1" dirty="0">
                <a:latin typeface="黑体" panose="02010609060101010101" pitchFamily="2" charset="-122"/>
                <a:ea typeface="黑体" panose="02010609060101010101" pitchFamily="2" charset="-122"/>
              </a:rPr>
              <a:t>3</a:t>
            </a:r>
            <a:r>
              <a:rPr lang="zh-CN" altLang="en-US" sz="2400" b="1" dirty="0">
                <a:latin typeface="黑体" panose="02010609060101010101" pitchFamily="2" charset="-122"/>
                <a:ea typeface="黑体" panose="02010609060101010101" pitchFamily="2" charset="-122"/>
              </a:rPr>
              <a:t>）众筹网络融资平台</a:t>
            </a:r>
          </a:p>
          <a:p>
            <a:pPr>
              <a:lnSpc>
                <a:spcPct val="130000"/>
              </a:lnSpc>
            </a:pPr>
            <a:r>
              <a:rPr lang="zh-CN" altLang="en-US" sz="2400" b="1" dirty="0">
                <a:latin typeface="宋体" panose="02010600030101010101" pitchFamily="2" charset="-122"/>
              </a:rPr>
              <a:t>    </a:t>
            </a:r>
            <a:r>
              <a:rPr lang="zh-CN" altLang="en-US" sz="2400" dirty="0">
                <a:latin typeface="宋体" panose="02010600030101010101" pitchFamily="2" charset="-122"/>
              </a:rPr>
              <a:t>众筹网络融资平台是一种中介，平台搭建起一座沟通的桥梁，它既是项目发起人的指导者、监督者。也是出资人利益的捍卫者，平台承担重要的责任。</a:t>
            </a:r>
          </a:p>
          <a:p>
            <a:pPr>
              <a:lnSpc>
                <a:spcPct val="130000"/>
              </a:lnSpc>
            </a:pPr>
            <a:r>
              <a:rPr lang="zh-CN" altLang="en-US" sz="2400" dirty="0">
                <a:latin typeface="宋体" panose="02010600030101010101" pitchFamily="2" charset="-122"/>
              </a:rPr>
              <a:t>    首先，平台要有一个强大的网络技术团队做支撑，按照法律、法规的规定，采取虚拟经营的方式，让项目发起人在融资平台上提出融资需求。将创作的大致信息发布在网页上。发布信息的前提是要进行详细的实名审核，确保项目内容完善可行、有社会价值，并在实施全过程确保其不违反网站准则和项目要求。</a:t>
            </a:r>
          </a:p>
          <a:p>
            <a:pPr>
              <a:lnSpc>
                <a:spcPct val="130000"/>
              </a:lnSpc>
            </a:pPr>
            <a:r>
              <a:rPr lang="zh-CN" altLang="en-US" sz="2400" dirty="0">
                <a:latin typeface="宋体" panose="02010600030101010101" pitchFamily="2" charset="-122"/>
              </a:rPr>
              <a:t>   </a:t>
            </a:r>
            <a:r>
              <a:rPr lang="zh-CN" altLang="en-US" sz="2400" b="1" dirty="0">
                <a:latin typeface="宋体" panose="02010600030101010101" pitchFamily="2" charset="-122"/>
              </a:rPr>
              <a:t>其次，平台要负责项目融资的管理和咨询。</a:t>
            </a:r>
          </a:p>
          <a:p>
            <a:pPr>
              <a:lnSpc>
                <a:spcPct val="130000"/>
              </a:lnSpc>
            </a:pPr>
            <a:r>
              <a:rPr lang="zh-CN" altLang="en-US" sz="2400" dirty="0">
                <a:latin typeface="宋体" panose="02010600030101010101" pitchFamily="2" charset="-122"/>
              </a:rPr>
              <a:t>   最后，当项目不能执行时，众筹平台有监督项目发起人</a:t>
            </a:r>
            <a:r>
              <a:rPr lang="zh-CN" altLang="en-US" sz="2400" b="1" dirty="0">
                <a:latin typeface="宋体" panose="02010600030101010101" pitchFamily="2" charset="-122"/>
              </a:rPr>
              <a:t>赔偿出资者的责任和义务。</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657720-4BBD-43A3-A5FE-1E82A9DBF8E0}"/>
              </a:ext>
            </a:extLst>
          </p:cNvPr>
          <p:cNvSpPr>
            <a:spLocks noGrp="1"/>
          </p:cNvSpPr>
          <p:nvPr>
            <p:ph type="title"/>
          </p:nvPr>
        </p:nvSpPr>
        <p:spPr>
          <a:xfrm>
            <a:off x="1653363" y="365760"/>
            <a:ext cx="9367203" cy="1188720"/>
          </a:xfrm>
        </p:spPr>
        <p:txBody>
          <a:bodyPr>
            <a:normAutofit/>
          </a:bodyPr>
          <a:lstStyle/>
          <a:p>
            <a:r>
              <a:rPr lang="zh-CN" altLang="en-US" sz="3700" b="1"/>
              <a:t>二、</a:t>
            </a:r>
            <a:r>
              <a:rPr lang="zh-CN" altLang="zh-CN" sz="3700" b="1"/>
              <a:t>众筹的优势</a:t>
            </a:r>
            <a:br>
              <a:rPr lang="zh-CN" altLang="zh-CN" sz="3700"/>
            </a:br>
            <a:endParaRPr lang="zh-CN" altLang="en-US" sz="3700"/>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6">
              <a:lumMod val="100000"/>
              <a:lumOff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内容占位符 2">
            <a:extLst>
              <a:ext uri="{FF2B5EF4-FFF2-40B4-BE49-F238E27FC236}">
                <a16:creationId xmlns:a16="http://schemas.microsoft.com/office/drawing/2014/main" id="{40C50550-9D2A-49EC-A13E-32DC9B893020}"/>
              </a:ext>
            </a:extLst>
          </p:cNvPr>
          <p:cNvSpPr>
            <a:spLocks noGrp="1"/>
          </p:cNvSpPr>
          <p:nvPr>
            <p:ph idx="1"/>
          </p:nvPr>
        </p:nvSpPr>
        <p:spPr>
          <a:xfrm>
            <a:off x="779490" y="1920240"/>
            <a:ext cx="10717966" cy="4297680"/>
          </a:xfrm>
        </p:spPr>
        <p:txBody>
          <a:bodyPr anchor="t">
            <a:normAutofit fontScale="92500" lnSpcReduction="10000"/>
          </a:bodyPr>
          <a:lstStyle/>
          <a:p>
            <a:pPr marL="0" indent="0">
              <a:lnSpc>
                <a:spcPct val="150000"/>
              </a:lnSpc>
              <a:buNone/>
            </a:pPr>
            <a:r>
              <a:rPr lang="zh-CN" altLang="zh-CN" sz="2400" dirty="0">
                <a:latin typeface="华文仿宋" panose="02010600040101010101" pitchFamily="2" charset="-122"/>
                <a:ea typeface="华文仿宋" panose="02010600040101010101" pitchFamily="2" charset="-122"/>
              </a:rPr>
              <a:t>（一）降低融资门槛、促进微创业</a:t>
            </a:r>
            <a:endParaRPr lang="en-US" altLang="zh-CN" sz="2400" dirty="0">
              <a:latin typeface="华文仿宋" panose="02010600040101010101" pitchFamily="2" charset="-122"/>
              <a:ea typeface="华文仿宋" panose="02010600040101010101" pitchFamily="2" charset="-122"/>
            </a:endParaRPr>
          </a:p>
          <a:p>
            <a:pPr marL="0" indent="0">
              <a:lnSpc>
                <a:spcPct val="150000"/>
              </a:lnSpc>
              <a:buNone/>
            </a:pPr>
            <a:endParaRPr lang="zh-CN" altLang="zh-CN" sz="2400" dirty="0">
              <a:latin typeface="华文仿宋" panose="02010600040101010101" pitchFamily="2" charset="-122"/>
              <a:ea typeface="华文仿宋" panose="02010600040101010101" pitchFamily="2" charset="-122"/>
            </a:endParaRPr>
          </a:p>
          <a:p>
            <a:pPr marL="0" indent="0">
              <a:lnSpc>
                <a:spcPct val="150000"/>
              </a:lnSpc>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作为一种应用更广泛、更大众化的融资模式，众筹为微创业者提供了更方便、更快捷、融资成本更低的融资方法，很好地解决了小微创业者“融资难”的困境。小微企业项目发起人通过众筹平台，把普通大众的微小资金汇集起来，投入自己的创业项目中，突破了传统融资模式的束缚。而每个投资人也都可以参与到项目的策划、咨询、管理与运营中。这种依托众筹平台的微创业活动是最现实也是最普遍的“众人集资、集思广益、风险共担”的众筹理念和众筹模式。</a:t>
            </a:r>
          </a:p>
          <a:p>
            <a:pPr marL="0" indent="0">
              <a:buNone/>
            </a:pPr>
            <a:endParaRPr lang="zh-CN" altLang="en-US" sz="2400" dirty="0"/>
          </a:p>
        </p:txBody>
      </p:sp>
    </p:spTree>
    <p:extLst>
      <p:ext uri="{BB962C8B-B14F-4D97-AF65-F5344CB8AC3E}">
        <p14:creationId xmlns:p14="http://schemas.microsoft.com/office/powerpoint/2010/main" val="6094591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8A2202-0641-46D2-94C1-4495A6EA7143}"/>
              </a:ext>
            </a:extLst>
          </p:cNvPr>
          <p:cNvSpPr>
            <a:spLocks noGrp="1"/>
          </p:cNvSpPr>
          <p:nvPr>
            <p:ph type="title"/>
          </p:nvPr>
        </p:nvSpPr>
        <p:spPr>
          <a:xfrm>
            <a:off x="1653363" y="365760"/>
            <a:ext cx="9367203" cy="1188720"/>
          </a:xfrm>
        </p:spPr>
        <p:txBody>
          <a:bodyPr>
            <a:normAutofit/>
          </a:bodyPr>
          <a:lstStyle/>
          <a:p>
            <a:endParaRPr lang="zh-CN" altLang="en-US" dirty="0"/>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6">
              <a:lumMod val="100000"/>
              <a:lumOff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内容占位符 2">
            <a:extLst>
              <a:ext uri="{FF2B5EF4-FFF2-40B4-BE49-F238E27FC236}">
                <a16:creationId xmlns:a16="http://schemas.microsoft.com/office/drawing/2014/main" id="{B13B1676-0766-4CED-91D3-2AAFCBF472AD}"/>
              </a:ext>
            </a:extLst>
          </p:cNvPr>
          <p:cNvSpPr>
            <a:spLocks noGrp="1"/>
          </p:cNvSpPr>
          <p:nvPr>
            <p:ph idx="1"/>
          </p:nvPr>
        </p:nvSpPr>
        <p:spPr>
          <a:xfrm>
            <a:off x="971654" y="2176272"/>
            <a:ext cx="10570772" cy="4041648"/>
          </a:xfrm>
        </p:spPr>
        <p:txBody>
          <a:bodyPr anchor="t">
            <a:normAutofit fontScale="92500"/>
          </a:bodyPr>
          <a:lstStyle/>
          <a:p>
            <a:pPr marL="0" indent="0">
              <a:lnSpc>
                <a:spcPct val="150000"/>
              </a:lnSpc>
              <a:buNone/>
            </a:pPr>
            <a:r>
              <a:rPr lang="zh-CN" altLang="zh-CN" sz="2400" dirty="0">
                <a:latin typeface="华文仿宋" panose="02010600040101010101" pitchFamily="2" charset="-122"/>
                <a:ea typeface="华文仿宋" panose="02010600040101010101" pitchFamily="2" charset="-122"/>
              </a:rPr>
              <a:t>（二）激发创业者创新，拉近生产者与消费者的距离</a:t>
            </a:r>
            <a:endParaRPr lang="en-US" altLang="zh-CN" sz="2400" dirty="0">
              <a:latin typeface="华文仿宋" panose="02010600040101010101" pitchFamily="2" charset="-122"/>
              <a:ea typeface="华文仿宋" panose="02010600040101010101" pitchFamily="2" charset="-122"/>
            </a:endParaRPr>
          </a:p>
          <a:p>
            <a:pPr marL="0" indent="0">
              <a:lnSpc>
                <a:spcPct val="150000"/>
              </a:lnSpc>
              <a:buNone/>
            </a:pPr>
            <a:endParaRPr lang="zh-CN" altLang="zh-CN" sz="2400" dirty="0">
              <a:latin typeface="华文仿宋" panose="02010600040101010101" pitchFamily="2" charset="-122"/>
              <a:ea typeface="华文仿宋" panose="02010600040101010101" pitchFamily="2" charset="-122"/>
            </a:endParaRPr>
          </a:p>
          <a:p>
            <a:pPr marL="0" indent="0">
              <a:lnSpc>
                <a:spcPct val="150000"/>
              </a:lnSpc>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众筹商业模式不仅为每个创业者和项目发起人提供了更为便捷的获取资金的方式，而且为创业者提供了获取市场和人脉等重要资源的平台。对项目感兴趣的投资人，有着不同的专业背景和不同的价值观，他们可以根据自己的经验，直接对项目发表自己的观点和意见，相当于为创业者和创新者提供了最直接、最真实也是最有价值的免费决策咨询，而项目发起人通过对意见的汇集提取，使项目、产品更加贴近消费者。</a:t>
            </a:r>
          </a:p>
          <a:p>
            <a:pPr marL="0" indent="0">
              <a:buNone/>
            </a:pPr>
            <a:endParaRPr lang="zh-CN" altLang="en-US" sz="24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35962318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68F3B4-4E1A-4D34-95A1-38FC6765F136}"/>
              </a:ext>
            </a:extLst>
          </p:cNvPr>
          <p:cNvSpPr>
            <a:spLocks noGrp="1"/>
          </p:cNvSpPr>
          <p:nvPr>
            <p:ph type="title"/>
          </p:nvPr>
        </p:nvSpPr>
        <p:spPr>
          <a:xfrm>
            <a:off x="1653363" y="365760"/>
            <a:ext cx="9367203" cy="1188720"/>
          </a:xfrm>
        </p:spPr>
        <p:txBody>
          <a:bodyPr>
            <a:normAutofit/>
          </a:bodyPr>
          <a:lstStyle/>
          <a:p>
            <a:endParaRPr lang="zh-CN" altLang="en-US"/>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6">
              <a:lumMod val="100000"/>
              <a:lumOff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内容占位符 2">
            <a:extLst>
              <a:ext uri="{FF2B5EF4-FFF2-40B4-BE49-F238E27FC236}">
                <a16:creationId xmlns:a16="http://schemas.microsoft.com/office/drawing/2014/main" id="{AB98A091-3B06-4165-8E58-E48FC00D4356}"/>
              </a:ext>
            </a:extLst>
          </p:cNvPr>
          <p:cNvSpPr>
            <a:spLocks noGrp="1"/>
          </p:cNvSpPr>
          <p:nvPr>
            <p:ph idx="1"/>
          </p:nvPr>
        </p:nvSpPr>
        <p:spPr>
          <a:xfrm>
            <a:off x="1364105" y="2176272"/>
            <a:ext cx="9863528" cy="4041648"/>
          </a:xfrm>
        </p:spPr>
        <p:txBody>
          <a:bodyPr anchor="t">
            <a:normAutofit fontScale="92500"/>
          </a:bodyPr>
          <a:lstStyle/>
          <a:p>
            <a:pPr marL="0" indent="0">
              <a:lnSpc>
                <a:spcPct val="150000"/>
              </a:lnSpc>
              <a:buNone/>
            </a:pPr>
            <a:r>
              <a:rPr lang="zh-CN" altLang="zh-CN" sz="2400" dirty="0">
                <a:latin typeface="华文仿宋" panose="02010600040101010101" pitchFamily="2" charset="-122"/>
                <a:ea typeface="华文仿宋" panose="02010600040101010101" pitchFamily="2" charset="-122"/>
              </a:rPr>
              <a:t>（三）改变传统的商业模式，提高产品与消费者的匹配度</a:t>
            </a:r>
            <a:r>
              <a:rPr lang="en-US" altLang="zh-CN" sz="2400" dirty="0">
                <a:latin typeface="华文仿宋" panose="02010600040101010101" pitchFamily="2" charset="-122"/>
                <a:ea typeface="华文仿宋" panose="02010600040101010101" pitchFamily="2" charset="-122"/>
              </a:rPr>
              <a:t>  </a:t>
            </a:r>
            <a:endParaRPr lang="zh-CN" altLang="zh-CN" sz="2400" dirty="0">
              <a:latin typeface="华文仿宋" panose="02010600040101010101" pitchFamily="2" charset="-122"/>
              <a:ea typeface="华文仿宋" panose="02010600040101010101" pitchFamily="2" charset="-122"/>
            </a:endParaRPr>
          </a:p>
          <a:p>
            <a:pPr marL="0" indent="0">
              <a:lnSpc>
                <a:spcPct val="150000"/>
              </a:lnSpc>
              <a:buNone/>
            </a:pPr>
            <a:endParaRPr lang="en-US" altLang="zh-CN" sz="2400" dirty="0">
              <a:latin typeface="华文仿宋" panose="02010600040101010101" pitchFamily="2" charset="-122"/>
              <a:ea typeface="华文仿宋" panose="02010600040101010101" pitchFamily="2" charset="-122"/>
            </a:endParaRPr>
          </a:p>
          <a:p>
            <a:pPr marL="0" indent="0">
              <a:lnSpc>
                <a:spcPct val="150000"/>
              </a:lnSpc>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无论哪种类型的众筹，都不仪仅在于获得资金的支持，项目发起人在很大程度上是希望通过众筹平台，获得消费者或者说潜在消费者对产品的反馈和意见。在众筹的过程中，项目发起人对投资者也就是未来的消费者的反馈意见进行分析，从中可以预先评估出项目在实际操作中是否可行，提前设计产品下一步的营销方案，以便于产品能够更快的在市场中推广开来。</a:t>
            </a:r>
          </a:p>
          <a:p>
            <a:pPr marL="0" indent="0">
              <a:buNone/>
            </a:pPr>
            <a:endParaRPr lang="zh-CN" altLang="en-US" sz="2400" dirty="0"/>
          </a:p>
        </p:txBody>
      </p:sp>
    </p:spTree>
    <p:extLst>
      <p:ext uri="{BB962C8B-B14F-4D97-AF65-F5344CB8AC3E}">
        <p14:creationId xmlns:p14="http://schemas.microsoft.com/office/powerpoint/2010/main" val="36358303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79686" y="1243799"/>
            <a:ext cx="10732956" cy="5010218"/>
          </a:xfrm>
          <a:prstGeom prst="rect">
            <a:avLst/>
          </a:prstGeom>
          <a:noFill/>
        </p:spPr>
        <p:txBody>
          <a:bodyPr wrap="square" rtlCol="0">
            <a:spAutoFit/>
          </a:bodyPr>
          <a:lstStyle/>
          <a:p>
            <a:pPr>
              <a:lnSpc>
                <a:spcPct val="170000"/>
              </a:lnSpc>
            </a:pPr>
            <a:r>
              <a:rPr lang="en-US" altLang="zh-CN" sz="2400" b="1" dirty="0">
                <a:latin typeface="宋体" panose="02010600030101010101" pitchFamily="2" charset="-122"/>
              </a:rPr>
              <a:t>1.</a:t>
            </a:r>
            <a:r>
              <a:rPr lang="zh-CN" altLang="en-US" sz="2400" b="1" dirty="0">
                <a:latin typeface="宋体" panose="02010600030101010101" pitchFamily="2" charset="-122"/>
              </a:rPr>
              <a:t>更为开放的融资模式</a:t>
            </a:r>
          </a:p>
          <a:p>
            <a:pPr>
              <a:lnSpc>
                <a:spcPct val="170000"/>
              </a:lnSpc>
            </a:pPr>
            <a:r>
              <a:rPr lang="zh-CN" altLang="en-US" sz="2400" dirty="0">
                <a:latin typeface="宋体" panose="02010600030101010101" pitchFamily="2" charset="-122"/>
              </a:rPr>
              <a:t>    相对于传统的融资模式，众筹更为开放。其特点是草根化、平民化，发起与自主都与年龄、身份、职业等无关，能否获得资金也不再把项目的商业价值作为唯一标准。</a:t>
            </a:r>
          </a:p>
          <a:p>
            <a:pPr>
              <a:lnSpc>
                <a:spcPct val="170000"/>
              </a:lnSpc>
            </a:pPr>
            <a:r>
              <a:rPr lang="zh-CN" altLang="en-US" sz="2400" dirty="0">
                <a:latin typeface="宋体" panose="02010600030101010101" pitchFamily="2" charset="-122"/>
              </a:rPr>
              <a:t>    企业在平台网站上展示项目，让更多媒体、消费者和投资人获取项目信息，只要是网友喜欢的项目，都可以通过众筹方式获得项目启动的第一笔资金，为更多小本经营者或创业者提供了无限可能。</a:t>
            </a:r>
          </a:p>
          <a:p>
            <a:pPr>
              <a:lnSpc>
                <a:spcPct val="170000"/>
              </a:lnSpc>
            </a:pPr>
            <a:endParaRPr lang="zh-CN" altLang="en-US" sz="2400" dirty="0">
              <a:latin typeface="宋体" panose="02010600030101010101" pitchFamily="2" charset="-122"/>
            </a:endParaRPr>
          </a:p>
        </p:txBody>
      </p:sp>
      <p:sp>
        <p:nvSpPr>
          <p:cNvPr id="2" name="文本框 1">
            <a:extLst>
              <a:ext uri="{FF2B5EF4-FFF2-40B4-BE49-F238E27FC236}">
                <a16:creationId xmlns:a16="http://schemas.microsoft.com/office/drawing/2014/main" id="{30EBE6BB-ABC5-4B95-ABA1-26FCC0754840}"/>
              </a:ext>
            </a:extLst>
          </p:cNvPr>
          <p:cNvSpPr txBox="1"/>
          <p:nvPr/>
        </p:nvSpPr>
        <p:spPr>
          <a:xfrm>
            <a:off x="659568" y="329433"/>
            <a:ext cx="6160957" cy="707886"/>
          </a:xfrm>
          <a:prstGeom prst="rect">
            <a:avLst/>
          </a:prstGeom>
          <a:noFill/>
        </p:spPr>
        <p:txBody>
          <a:bodyPr wrap="square" rtlCol="0">
            <a:spAutoFit/>
          </a:bodyPr>
          <a:lstStyle/>
          <a:p>
            <a:r>
              <a:rPr lang="zh-CN" altLang="en-US" sz="4000" dirty="0"/>
              <a:t>三、众筹的特点</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2390</Words>
  <Application>Microsoft Office PowerPoint</Application>
  <PresentationFormat>宽屏</PresentationFormat>
  <Paragraphs>85</Paragraphs>
  <Slides>20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等线</vt:lpstr>
      <vt:lpstr>等线 Light</vt:lpstr>
      <vt:lpstr>仿宋</vt:lpstr>
      <vt:lpstr>黑体</vt:lpstr>
      <vt:lpstr>华文仿宋</vt:lpstr>
      <vt:lpstr>宋体</vt:lpstr>
      <vt:lpstr>Arial</vt:lpstr>
      <vt:lpstr>Times New Roman</vt:lpstr>
      <vt:lpstr>Office 主题​​</vt:lpstr>
      <vt:lpstr>1.2众筹的经济学意义</vt:lpstr>
      <vt:lpstr>PowerPoint 演示文稿</vt:lpstr>
      <vt:lpstr>PowerPoint 演示文稿</vt:lpstr>
      <vt:lpstr>PowerPoint 演示文稿</vt:lpstr>
      <vt:lpstr>PowerPoint 演示文稿</vt:lpstr>
      <vt:lpstr>二、众筹的优势 </vt:lpstr>
      <vt:lpstr>PowerPoint 演示文稿</vt:lpstr>
      <vt:lpstr>PowerPoint 演示文稿</vt:lpstr>
      <vt:lpstr>PowerPoint 演示文稿</vt:lpstr>
      <vt:lpstr>PowerPoint 演示文稿</vt:lpstr>
      <vt:lpstr>PowerPoint 演示文稿</vt:lpstr>
      <vt:lpstr>PowerPoint 演示文稿</vt:lpstr>
      <vt:lpstr>四、众筹的经济学意义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1.2众筹的经济学意义</dc:title>
  <dc:creator>mx3642</dc:creator>
  <cp:lastModifiedBy>mx3642</cp:lastModifiedBy>
  <cp:revision>1</cp:revision>
  <dcterms:created xsi:type="dcterms:W3CDTF">2020-06-08T01:03:27Z</dcterms:created>
  <dcterms:modified xsi:type="dcterms:W3CDTF">2020-06-08T01:08:19Z</dcterms:modified>
</cp:coreProperties>
</file>