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92" r:id="rId3"/>
    <p:sldId id="293" r:id="rId4"/>
    <p:sldId id="294" r:id="rId5"/>
    <p:sldId id="284" r:id="rId6"/>
    <p:sldId id="285" r:id="rId7"/>
    <p:sldId id="286" r:id="rId8"/>
    <p:sldId id="287" r:id="rId9"/>
    <p:sldId id="288" r:id="rId10"/>
    <p:sldId id="289" r:id="rId11"/>
    <p:sldId id="290" r:id="rId12"/>
    <p:sldId id="291" r:id="rId13"/>
    <p:sldId id="29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4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60CB2E-A93B-49ED-A841-5CAB1972871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E8E0DE1-A620-4099-8B59-3ED32B7382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37A8645-BDFC-45B7-B30F-D99E24765A2C}"/>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8B0D7BF0-6C29-429B-895E-7B588F2DD4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813F11-B3F4-4CFE-A538-AF5DA26C003E}"/>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3036699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5D2131-E36F-479E-93ED-75C6AC19003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CA12EDC-AA51-4300-A792-5A08F84C17C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7F20F43-5515-466F-90E6-CD4332A6F6B9}"/>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BEFC970B-ECBE-44EC-B853-9FC40E48319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37ED3B-55C8-4B8B-A357-8ED2FC68E07C}"/>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3547361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DB6660-D69E-43F9-A97E-39B16F0C77C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239F0C1-E9A3-4CDD-92B0-C3C236879DB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DBEBCB-3543-4E43-A454-1A1541C654D8}"/>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80ECB4CE-7CC8-4013-A550-3F4D259438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412DC1B-A48B-457C-814B-7C5E4AF8D1E6}"/>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571690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C8F85C-E0F1-4C87-966D-E65ABB9B2B2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A0FAAC9-7324-4991-A692-A00F4790522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ED200B8-FCDF-4031-B285-8390920FA38A}"/>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F6B2B8A0-6A8D-49BA-BCB8-F79EE52120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7F55838-8B35-476B-B346-5CC327DA6735}"/>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1691544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933E31-2D3B-4E7A-81ED-1ADDFDACA9C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B26A177-647B-428E-8C16-CEA9C67491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9CE3711-BDF2-4C18-AC45-5590DBDDDE47}"/>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166700C9-6B31-4213-8D96-F4D720C040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C0DA567-C9F5-44E1-8BDF-B75A627C6EF9}"/>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763549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C59EAB-FF6C-46C8-B7FE-DD44503B0E5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A24875-DF53-4ADF-B189-9F0E616983C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0F8846A-CFCF-4FC4-BC7C-87CDC0E90F3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38E2DF-77FB-453E-A2FF-3D65F84D0A14}"/>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25C66345-2191-491E-AB68-9DBE90C02B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2D9852C-FA52-4EC0-95B7-76CD2F61481B}"/>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884462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1A612E-26B8-48DF-BF1E-141F6AEABFC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7CA0E92-B090-4C1D-96FE-7DC47CB385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1711949-2CA6-474C-B453-26E71440127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B84A028-C88E-4775-9830-A88CDF891E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62C4A9C-7E40-4F8C-B62E-2807B0B8BAC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3120A75-AF29-467A-A1ED-F2A17820F8A8}"/>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8" name="页脚占位符 7">
            <a:extLst>
              <a:ext uri="{FF2B5EF4-FFF2-40B4-BE49-F238E27FC236}">
                <a16:creationId xmlns:a16="http://schemas.microsoft.com/office/drawing/2014/main" id="{BB8EB1DA-85EA-4CD5-8CC1-4AF32FB4D0C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83C6421-4813-4D5E-8C1F-C28547C2D9D1}"/>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002519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513C72-E563-4C69-B830-FF220B6C3F0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943F477-C029-4615-B5A6-B0527FC5857F}"/>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4" name="页脚占位符 3">
            <a:extLst>
              <a:ext uri="{FF2B5EF4-FFF2-40B4-BE49-F238E27FC236}">
                <a16:creationId xmlns:a16="http://schemas.microsoft.com/office/drawing/2014/main" id="{999EE200-30D8-49CD-8E56-1F8DB5B424A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8F1C3B7-2F2C-43D6-9302-2E631D084BC9}"/>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1732460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D5A51BD-2CA7-4C18-B49F-F879E8E46321}"/>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3" name="页脚占位符 2">
            <a:extLst>
              <a:ext uri="{FF2B5EF4-FFF2-40B4-BE49-F238E27FC236}">
                <a16:creationId xmlns:a16="http://schemas.microsoft.com/office/drawing/2014/main" id="{32253C6B-2966-4403-BD80-70E4F599FBB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0C98584-A69F-4320-AFE4-1F4922E7FFC5}"/>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610920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7ACE93-A8AA-4D87-8B6B-3B29649306F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688B4FD-34D3-407C-898B-F538457A85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2351D7C-A4AA-467F-85B1-FE1CE192C8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5350B11-733E-43D9-BFA7-E708E1E56CC9}"/>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32141D1A-0955-4B99-88D2-8599E128E5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5D76413-CA23-4393-8689-E1D5A488B4D3}"/>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3569333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D251D5-4840-4CE7-AE0E-F3A852443E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CCB8436-302F-4F19-81CB-CD90EDAEEC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89639D7-1827-41B2-A79E-718A99B2BC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7140D4E-2CA5-455E-A8BB-CB75ADA81785}"/>
              </a:ext>
            </a:extLst>
          </p:cNvPr>
          <p:cNvSpPr>
            <a:spLocks noGrp="1"/>
          </p:cNvSpPr>
          <p:nvPr>
            <p:ph type="dt" sz="half" idx="10"/>
          </p:nvPr>
        </p:nvSpPr>
        <p:spPr/>
        <p:txBody>
          <a:bodyPr/>
          <a:lstStyle/>
          <a:p>
            <a:fld id="{42FC9F02-3821-4E14-A878-449976FFE8E3}" type="datetimeFigureOut">
              <a:rPr lang="zh-CN" altLang="en-US" smtClean="0"/>
              <a:t>2020/6/6</a:t>
            </a:fld>
            <a:endParaRPr lang="zh-CN" altLang="en-US"/>
          </a:p>
        </p:txBody>
      </p:sp>
      <p:sp>
        <p:nvSpPr>
          <p:cNvPr id="6" name="页脚占位符 5">
            <a:extLst>
              <a:ext uri="{FF2B5EF4-FFF2-40B4-BE49-F238E27FC236}">
                <a16:creationId xmlns:a16="http://schemas.microsoft.com/office/drawing/2014/main" id="{FF0F6630-F778-4DB0-9B31-28F36006663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DDEB3A-E15A-4D51-9046-4AB1FBCAE597}"/>
              </a:ext>
            </a:extLst>
          </p:cNvPr>
          <p:cNvSpPr>
            <a:spLocks noGrp="1"/>
          </p:cNvSpPr>
          <p:nvPr>
            <p:ph type="sldNum" sz="quarter" idx="12"/>
          </p:nvPr>
        </p:nvSpPr>
        <p:spPr/>
        <p:txBody>
          <a:body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3032792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E355E7E-82BE-4B52-BAB7-F1DF2E2A19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B34CCAD-A8A3-47CC-BE7E-F4A32AF5F9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FC5E615-07F4-46C7-9518-DDD4C05438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FC9F02-3821-4E14-A878-449976FFE8E3}" type="datetimeFigureOut">
              <a:rPr lang="zh-CN" altLang="en-US" smtClean="0"/>
              <a:t>2020/6/6</a:t>
            </a:fld>
            <a:endParaRPr lang="zh-CN" altLang="en-US"/>
          </a:p>
        </p:txBody>
      </p:sp>
      <p:sp>
        <p:nvSpPr>
          <p:cNvPr id="5" name="页脚占位符 4">
            <a:extLst>
              <a:ext uri="{FF2B5EF4-FFF2-40B4-BE49-F238E27FC236}">
                <a16:creationId xmlns:a16="http://schemas.microsoft.com/office/drawing/2014/main" id="{81ADE130-EEB2-42F6-8408-69BDB72741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CF07458-66D8-4527-8B6D-698D7F87A7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9E246-FCA7-4313-BFE9-1FAC27F899B5}" type="slidenum">
              <a:rPr lang="zh-CN" altLang="en-US" smtClean="0"/>
              <a:t>‹#›</a:t>
            </a:fld>
            <a:endParaRPr lang="zh-CN" altLang="en-US"/>
          </a:p>
        </p:txBody>
      </p:sp>
    </p:spTree>
    <p:extLst>
      <p:ext uri="{BB962C8B-B14F-4D97-AF65-F5344CB8AC3E}">
        <p14:creationId xmlns:p14="http://schemas.microsoft.com/office/powerpoint/2010/main" val="2875810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9AA7C6-5E5A-498E-A6DF-A943376E0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1" name="Rectangle 10">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EC0E634-A127-4D5A-AC0C-253D8DAC2FFE}"/>
              </a:ext>
            </a:extLst>
          </p:cNvPr>
          <p:cNvSpPr>
            <a:spLocks noGrp="1"/>
          </p:cNvSpPr>
          <p:nvPr>
            <p:ph type="title"/>
          </p:nvPr>
        </p:nvSpPr>
        <p:spPr>
          <a:xfrm>
            <a:off x="1153618" y="1239927"/>
            <a:ext cx="4008586" cy="4680583"/>
          </a:xfrm>
        </p:spPr>
        <p:txBody>
          <a:bodyPr anchor="ctr">
            <a:normAutofit/>
          </a:bodyPr>
          <a:lstStyle/>
          <a:p>
            <a:r>
              <a:rPr lang="zh-CN" altLang="zh-CN" sz="5200" b="1" dirty="0"/>
              <a:t>第三节、股权众筹的风险</a:t>
            </a:r>
            <a:br>
              <a:rPr lang="zh-CN" altLang="zh-CN" sz="5200" dirty="0"/>
            </a:br>
            <a:endParaRPr lang="zh-CN" altLang="en-US" sz="5200" dirty="0"/>
          </a:p>
        </p:txBody>
      </p:sp>
      <p:sp>
        <p:nvSpPr>
          <p:cNvPr id="3" name="内容占位符 2">
            <a:extLst>
              <a:ext uri="{FF2B5EF4-FFF2-40B4-BE49-F238E27FC236}">
                <a16:creationId xmlns:a16="http://schemas.microsoft.com/office/drawing/2014/main" id="{D5DDEC27-D221-4B41-B1D2-7C341F0E86CB}"/>
              </a:ext>
            </a:extLst>
          </p:cNvPr>
          <p:cNvSpPr>
            <a:spLocks noGrp="1"/>
          </p:cNvSpPr>
          <p:nvPr>
            <p:ph idx="1"/>
          </p:nvPr>
        </p:nvSpPr>
        <p:spPr>
          <a:xfrm>
            <a:off x="6291923" y="1239927"/>
            <a:ext cx="4971824" cy="4680583"/>
          </a:xfrm>
        </p:spPr>
        <p:txBody>
          <a:bodyPr anchor="ctr">
            <a:normAutofit/>
          </a:bodyPr>
          <a:lstStyle/>
          <a:p>
            <a:pPr marL="0" indent="0">
              <a:buNone/>
            </a:pPr>
            <a:endParaRPr lang="en-US" altLang="zh-CN" sz="2000"/>
          </a:p>
          <a:p>
            <a:pPr marL="0" indent="0">
              <a:buNone/>
            </a:pPr>
            <a:r>
              <a:rPr lang="zh-CN" altLang="zh-CN" sz="2000"/>
              <a:t>股权众筹法律风险主要体现在两个方面：</a:t>
            </a:r>
            <a:endParaRPr lang="en-US" altLang="zh-CN" sz="2000"/>
          </a:p>
          <a:p>
            <a:pPr marL="0" indent="0">
              <a:buNone/>
            </a:pPr>
            <a:r>
              <a:rPr lang="zh-CN" altLang="zh-CN" sz="2000"/>
              <a:t>非法吸收公众存款</a:t>
            </a:r>
            <a:endParaRPr lang="en-US" altLang="zh-CN" sz="2000"/>
          </a:p>
          <a:p>
            <a:pPr marL="0" indent="0">
              <a:buNone/>
            </a:pPr>
            <a:r>
              <a:rPr lang="zh-CN" altLang="zh-CN" sz="2000"/>
              <a:t>非法发行证券；</a:t>
            </a:r>
            <a:endParaRPr lang="en-US" altLang="zh-CN" sz="2000"/>
          </a:p>
          <a:p>
            <a:pPr marL="0" indent="0">
              <a:buNone/>
            </a:pPr>
            <a:endParaRPr lang="en-US" altLang="zh-CN" sz="2000"/>
          </a:p>
          <a:p>
            <a:pPr marL="0" indent="0">
              <a:buNone/>
            </a:pPr>
            <a:endParaRPr lang="zh-CN" altLang="zh-CN" sz="2000"/>
          </a:p>
          <a:p>
            <a:pPr marL="0" indent="0">
              <a:buNone/>
            </a:pPr>
            <a:endParaRPr lang="zh-CN" altLang="zh-CN" sz="2000"/>
          </a:p>
          <a:p>
            <a:pPr marL="0" indent="0">
              <a:buNone/>
            </a:pPr>
            <a:endParaRPr lang="zh-CN" altLang="en-US" sz="2000"/>
          </a:p>
        </p:txBody>
      </p:sp>
    </p:spTree>
    <p:extLst>
      <p:ext uri="{BB962C8B-B14F-4D97-AF65-F5344CB8AC3E}">
        <p14:creationId xmlns:p14="http://schemas.microsoft.com/office/powerpoint/2010/main" val="4134194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83DD28-F251-4CB8-9F40-6A0B95B3E8F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CC20BEE3-4399-4B88-A45F-CE63503D344B}"/>
              </a:ext>
            </a:extLst>
          </p:cNvPr>
          <p:cNvSpPr>
            <a:spLocks noGrp="1"/>
          </p:cNvSpPr>
          <p:nvPr>
            <p:ph idx="1"/>
          </p:nvPr>
        </p:nvSpPr>
        <p:spPr/>
        <p:txBody>
          <a:bodyPr>
            <a:normAutofit fontScale="92500" lnSpcReduction="10000"/>
          </a:bodyPr>
          <a:lstStyle/>
          <a:p>
            <a:pPr marL="0" indent="0">
              <a:lnSpc>
                <a:spcPct val="110000"/>
              </a:lnSpc>
              <a:buNone/>
            </a:pPr>
            <a:r>
              <a:rPr lang="zh-CN" altLang="zh-CN" b="1" dirty="0"/>
              <a:t>（二）安全问题</a:t>
            </a:r>
            <a:endParaRPr lang="zh-CN" altLang="zh-CN" dirty="0"/>
          </a:p>
          <a:p>
            <a:pPr marL="0" indent="0">
              <a:lnSpc>
                <a:spcPct val="110000"/>
              </a:lnSpc>
              <a:buNone/>
            </a:pPr>
            <a:r>
              <a:rPr lang="en-US" altLang="zh-CN" dirty="0"/>
              <a:t>      </a:t>
            </a:r>
            <a:r>
              <a:rPr lang="zh-CN" altLang="zh-CN" dirty="0"/>
              <a:t>目前，从国内外众筹平台运行的状况看，尽管筹资人和出资人之间属于公司和股东的关系，但在筹资人与出资人之间，出资人显然处于信息弱势的地位，其权益极易受到损害。</a:t>
            </a:r>
          </a:p>
          <a:p>
            <a:pPr marL="0" indent="0">
              <a:lnSpc>
                <a:spcPct val="110000"/>
              </a:lnSpc>
              <a:buNone/>
            </a:pPr>
            <a:r>
              <a:rPr lang="en-US" altLang="zh-CN" dirty="0"/>
              <a:t>      </a:t>
            </a:r>
            <a:r>
              <a:rPr lang="zh-CN" altLang="zh-CN" dirty="0"/>
              <a:t>众筹平台一般会承诺在筹资人筹资失败后，确保资金返还给出资人，这一承诺是建立在第三方银行托管或者“投付宝”类似产品基础上。但众筹平台一般都不会规定筹资人筹资成功但无法兑现对出资人承诺时，对出资人是否返会还出资。当筹资人筹资成功而却无法兑现对出资人承诺的回报时，既没有对筹资人的惩罚机制，也没有对出资人权益的救济机制，众筹平台对出资人也没有任何退款机制。</a:t>
            </a:r>
          </a:p>
          <a:p>
            <a:pPr marL="0" indent="0">
              <a:buNone/>
            </a:pPr>
            <a:endParaRPr lang="zh-CN" altLang="en-US" dirty="0"/>
          </a:p>
        </p:txBody>
      </p:sp>
    </p:spTree>
    <p:extLst>
      <p:ext uri="{BB962C8B-B14F-4D97-AF65-F5344CB8AC3E}">
        <p14:creationId xmlns:p14="http://schemas.microsoft.com/office/powerpoint/2010/main" val="3124042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BAF67266-9822-492E-BDE7-983D9E0F9904}"/>
              </a:ext>
            </a:extLst>
          </p:cNvPr>
          <p:cNvSpPr>
            <a:spLocks noGrp="1"/>
          </p:cNvSpPr>
          <p:nvPr>
            <p:ph type="title"/>
          </p:nvPr>
        </p:nvSpPr>
        <p:spPr>
          <a:xfrm>
            <a:off x="808638" y="386930"/>
            <a:ext cx="9236700" cy="1105474"/>
          </a:xfrm>
        </p:spPr>
        <p:txBody>
          <a:bodyPr anchor="b">
            <a:normAutofit fontScale="90000"/>
          </a:bodyPr>
          <a:lstStyle/>
          <a:p>
            <a:br>
              <a:rPr lang="en-US" altLang="zh-CN" sz="3100" b="1" dirty="0"/>
            </a:br>
            <a:br>
              <a:rPr lang="en-US" altLang="zh-CN" sz="3100" b="1" dirty="0"/>
            </a:br>
            <a:br>
              <a:rPr lang="en-US" altLang="zh-CN" sz="3100" b="1" dirty="0"/>
            </a:br>
            <a:br>
              <a:rPr lang="en-US" altLang="zh-CN" sz="3100" b="1" dirty="0"/>
            </a:br>
            <a:br>
              <a:rPr lang="en-US" altLang="zh-CN" sz="3100" b="1" dirty="0"/>
            </a:br>
            <a:br>
              <a:rPr lang="en-US" altLang="zh-CN" sz="3100" b="1" dirty="0"/>
            </a:br>
            <a:br>
              <a:rPr lang="en-US" altLang="zh-CN" sz="3100" b="1" dirty="0"/>
            </a:br>
            <a:br>
              <a:rPr lang="en-US" altLang="zh-CN" sz="3100" b="1" dirty="0"/>
            </a:br>
            <a:br>
              <a:rPr lang="en-US" altLang="zh-CN" sz="3100" b="1" dirty="0"/>
            </a:br>
            <a:br>
              <a:rPr lang="en-US" altLang="zh-CN" sz="3100" b="1" dirty="0"/>
            </a:br>
            <a:r>
              <a:rPr lang="en-US" altLang="zh-CN" sz="3100" b="1" dirty="0"/>
              <a:t>  </a:t>
            </a:r>
            <a:br>
              <a:rPr lang="en-US" altLang="zh-CN" sz="3100" b="1" dirty="0"/>
            </a:br>
            <a:br>
              <a:rPr lang="en-US" altLang="zh-CN" sz="3100" b="1" dirty="0"/>
            </a:br>
            <a:br>
              <a:rPr lang="en-US" altLang="zh-CN" sz="3100" b="1" dirty="0"/>
            </a:br>
            <a:br>
              <a:rPr lang="en-US" altLang="zh-CN" sz="3100" b="1" dirty="0"/>
            </a:br>
            <a:r>
              <a:rPr lang="en-US" altLang="zh-CN" sz="3100" b="1" dirty="0"/>
              <a:t>(</a:t>
            </a:r>
            <a:r>
              <a:rPr lang="zh-CN" altLang="zh-CN" sz="3100" b="1" dirty="0"/>
              <a:t>三）知情和监督权</a:t>
            </a:r>
            <a:br>
              <a:rPr lang="zh-CN" altLang="zh-CN" sz="3100" dirty="0"/>
            </a:br>
            <a:endParaRPr lang="zh-CN" altLang="en-US" sz="54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9CD85B47-DA24-4CF6-9B78-D0E466631C9D}"/>
              </a:ext>
            </a:extLst>
          </p:cNvPr>
          <p:cNvSpPr>
            <a:spLocks noGrp="1"/>
          </p:cNvSpPr>
          <p:nvPr>
            <p:ph idx="1"/>
          </p:nvPr>
        </p:nvSpPr>
        <p:spPr>
          <a:xfrm>
            <a:off x="793660" y="1998368"/>
            <a:ext cx="10143668" cy="4036673"/>
          </a:xfrm>
        </p:spPr>
        <p:txBody>
          <a:bodyPr anchor="ctr">
            <a:normAutofit/>
          </a:bodyPr>
          <a:lstStyle/>
          <a:p>
            <a:pPr marL="0" indent="0">
              <a:lnSpc>
                <a:spcPct val="100000"/>
              </a:lnSpc>
              <a:buNone/>
            </a:pPr>
            <a:r>
              <a:rPr lang="en-US" altLang="zh-CN" sz="2400" dirty="0"/>
              <a:t>      </a:t>
            </a:r>
            <a:r>
              <a:rPr lang="zh-CN" altLang="zh-CN" sz="2400" dirty="0"/>
              <a:t>出资人作为投资股东，在投资后有权利获得公司正确使用所筹资金的信息，也有权利获得公司运营状况的相关财务信息，这是股东权利的基本内涵。</a:t>
            </a:r>
          </a:p>
          <a:p>
            <a:pPr marL="0" indent="0">
              <a:lnSpc>
                <a:spcPct val="100000"/>
              </a:lnSpc>
              <a:buNone/>
            </a:pPr>
            <a:r>
              <a:rPr lang="en-US" altLang="zh-CN" sz="2400" dirty="0"/>
              <a:t>      </a:t>
            </a:r>
            <a:r>
              <a:rPr lang="zh-CN" altLang="zh-CN" sz="2400" dirty="0"/>
              <a:t>虽然行业内规定众筹平台有对资金运用有监管的义务，但因参与主体的分散性、空间的广泛性以及众筹平台自身条件的限制，在现实条件下难以完成对整个资金链运作的监管，即使明知筹资人未按承诺用途运用资金，也无法对其进行有效制止和风险防范。</a:t>
            </a:r>
          </a:p>
          <a:p>
            <a:pPr marL="0" indent="0">
              <a:buNone/>
            </a:pPr>
            <a:endParaRPr lang="zh-CN" altLang="en-US" sz="2400" dirty="0"/>
          </a:p>
        </p:txBody>
      </p:sp>
    </p:spTree>
    <p:extLst>
      <p:ext uri="{BB962C8B-B14F-4D97-AF65-F5344CB8AC3E}">
        <p14:creationId xmlns:p14="http://schemas.microsoft.com/office/powerpoint/2010/main" val="2602249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DA718D0-4865-4629-8134-44F68D41D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5167ED7-6315-43AB-B1B6-C326D5FD8F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11" name="Rectangle 10">
              <a:extLst>
                <a:ext uri="{FF2B5EF4-FFF2-40B4-BE49-F238E27FC236}">
                  <a16:creationId xmlns:a16="http://schemas.microsoft.com/office/drawing/2014/main" id="{EF4D8839-FB03-487D-ACC8-8BFEDD4FE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EF75023-9A3B-42FC-B704-61A8F7BE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028968AE-5D95-4BD8-8681-1AB914632ACF}"/>
              </a:ext>
            </a:extLst>
          </p:cNvPr>
          <p:cNvSpPr>
            <a:spLocks noGrp="1"/>
          </p:cNvSpPr>
          <p:nvPr>
            <p:ph type="title"/>
          </p:nvPr>
        </p:nvSpPr>
        <p:spPr>
          <a:xfrm>
            <a:off x="1289303" y="449726"/>
            <a:ext cx="9849751" cy="473194"/>
          </a:xfrm>
        </p:spPr>
        <p:txBody>
          <a:bodyPr anchor="b">
            <a:normAutofit fontScale="90000"/>
          </a:bodyPr>
          <a:lstStyle/>
          <a:p>
            <a:endParaRPr lang="zh-CN" altLang="en-US" sz="5400" dirty="0"/>
          </a:p>
        </p:txBody>
      </p:sp>
      <p:sp>
        <p:nvSpPr>
          <p:cNvPr id="3" name="内容占位符 2">
            <a:extLst>
              <a:ext uri="{FF2B5EF4-FFF2-40B4-BE49-F238E27FC236}">
                <a16:creationId xmlns:a16="http://schemas.microsoft.com/office/drawing/2014/main" id="{641C5B03-D11B-4359-922E-46C10579ED10}"/>
              </a:ext>
            </a:extLst>
          </p:cNvPr>
          <p:cNvSpPr>
            <a:spLocks noGrp="1"/>
          </p:cNvSpPr>
          <p:nvPr>
            <p:ph idx="1"/>
          </p:nvPr>
        </p:nvSpPr>
        <p:spPr>
          <a:xfrm>
            <a:off x="1289304" y="1094282"/>
            <a:ext cx="9849751" cy="4840799"/>
          </a:xfrm>
        </p:spPr>
        <p:txBody>
          <a:bodyPr anchor="ctr">
            <a:normAutofit/>
          </a:bodyPr>
          <a:lstStyle/>
          <a:p>
            <a:pPr marL="0" indent="0">
              <a:lnSpc>
                <a:spcPct val="150000"/>
              </a:lnSpc>
              <a:buNone/>
            </a:pPr>
            <a:r>
              <a:rPr lang="zh-CN" altLang="zh-CN" sz="2000" b="1" dirty="0"/>
              <a:t>（四）股权的转让或退出</a:t>
            </a:r>
            <a:endParaRPr lang="zh-CN" altLang="zh-CN" sz="2000" dirty="0"/>
          </a:p>
          <a:p>
            <a:pPr marL="0" indent="0">
              <a:lnSpc>
                <a:spcPct val="150000"/>
              </a:lnSpc>
              <a:buNone/>
            </a:pPr>
            <a:r>
              <a:rPr lang="en-US" altLang="zh-CN" sz="2000" dirty="0"/>
              <a:t>      </a:t>
            </a:r>
            <a:r>
              <a:rPr lang="zh-CN" altLang="zh-CN" sz="2000" dirty="0"/>
              <a:t>众筹股东的退出机制主要通过回购和转让这两种方式，如采用回购方式的，原则上公司自身不能进行回购，最好由公司的创始人或实际控制人进行回购；采用股权转让方式，原则上应当遵循《公司法》的相关规定。</a:t>
            </a:r>
          </a:p>
          <a:p>
            <a:pPr marL="0" indent="0">
              <a:lnSpc>
                <a:spcPct val="150000"/>
              </a:lnSpc>
              <a:buNone/>
            </a:pPr>
            <a:r>
              <a:rPr lang="en-US" altLang="zh-CN" sz="2000" dirty="0"/>
              <a:t>      </a:t>
            </a:r>
            <a:r>
              <a:rPr lang="zh-CN" altLang="zh-CN" sz="2000" dirty="0"/>
              <a:t>上述提到的公司创始人回购或者直接股权转让，如果出资人直接持有公司股权，则相对简单，但实践中大多采用有限合伙企业或股份代持模式，出资人如要转让或退出，就涉及到有限合伙份额的转让和代持份额的转让。关于这一点，最好能在投资前的有限合伙协议书或股份代持协议中作以明确约定。</a:t>
            </a:r>
          </a:p>
          <a:p>
            <a:pPr marL="0" indent="0">
              <a:buNone/>
            </a:pPr>
            <a:endParaRPr lang="zh-CN" altLang="en-US" sz="2000" dirty="0"/>
          </a:p>
        </p:txBody>
      </p:sp>
    </p:spTree>
    <p:extLst>
      <p:ext uri="{BB962C8B-B14F-4D97-AF65-F5344CB8AC3E}">
        <p14:creationId xmlns:p14="http://schemas.microsoft.com/office/powerpoint/2010/main" val="2680312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内容占位符 5">
            <a:extLst>
              <a:ext uri="{FF2B5EF4-FFF2-40B4-BE49-F238E27FC236}">
                <a16:creationId xmlns:a16="http://schemas.microsoft.com/office/drawing/2014/main" id="{92AB730A-CB92-4DBD-B871-24D333C14595}"/>
              </a:ext>
            </a:extLst>
          </p:cNvPr>
          <p:cNvPicPr>
            <a:picLocks noGrp="1" noChangeAspect="1"/>
          </p:cNvPicPr>
          <p:nvPr>
            <p:ph idx="1"/>
          </p:nvPr>
        </p:nvPicPr>
        <p:blipFill rotWithShape="1">
          <a:blip r:embed="rId2"/>
          <a:srcRect r="1" b="5832"/>
          <a:stretch/>
        </p:blipFill>
        <p:spPr>
          <a:xfrm>
            <a:off x="643467" y="643467"/>
            <a:ext cx="10905066" cy="5571066"/>
          </a:xfrm>
          <a:prstGeom prst="rect">
            <a:avLst/>
          </a:prstGeom>
        </p:spPr>
      </p:pic>
    </p:spTree>
    <p:extLst>
      <p:ext uri="{BB962C8B-B14F-4D97-AF65-F5344CB8AC3E}">
        <p14:creationId xmlns:p14="http://schemas.microsoft.com/office/powerpoint/2010/main" val="1088181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1A6FC1-DCA0-4C7F-9610-14C5B141943B}"/>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zh-CN" altLang="zh-CN" b="1" dirty="0"/>
              <a:t>股权众筹的风险</a:t>
            </a:r>
            <a:endParaRPr lang="en-US" altLang="zh-CN" dirty="0"/>
          </a:p>
        </p:txBody>
      </p:sp>
      <p:pic>
        <p:nvPicPr>
          <p:cNvPr id="4" name="内容占位符 3">
            <a:extLst>
              <a:ext uri="{FF2B5EF4-FFF2-40B4-BE49-F238E27FC236}">
                <a16:creationId xmlns:a16="http://schemas.microsoft.com/office/drawing/2014/main" id="{FC24736A-E600-45F5-A200-D53615DFEF9C}"/>
              </a:ext>
            </a:extLst>
          </p:cNvPr>
          <p:cNvPicPr>
            <a:picLocks noGrp="1" noChangeAspect="1"/>
          </p:cNvPicPr>
          <p:nvPr>
            <p:ph idx="1"/>
          </p:nvPr>
        </p:nvPicPr>
        <p:blipFill rotWithShape="1">
          <a:blip r:embed="rId2"/>
          <a:srcRect r="1" b="7615"/>
          <a:stretch/>
        </p:blipFill>
        <p:spPr>
          <a:xfrm>
            <a:off x="828675" y="1825626"/>
            <a:ext cx="10525125" cy="4351338"/>
          </a:xfrm>
          <a:prstGeom prst="rect">
            <a:avLst/>
          </a:prstGeom>
        </p:spPr>
      </p:pic>
    </p:spTree>
    <p:extLst>
      <p:ext uri="{BB962C8B-B14F-4D97-AF65-F5344CB8AC3E}">
        <p14:creationId xmlns:p14="http://schemas.microsoft.com/office/powerpoint/2010/main" val="3301991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内容占位符 3">
            <a:extLst>
              <a:ext uri="{FF2B5EF4-FFF2-40B4-BE49-F238E27FC236}">
                <a16:creationId xmlns:a16="http://schemas.microsoft.com/office/drawing/2014/main" id="{97CAA06F-CF3D-4080-A222-120248335CB9}"/>
              </a:ext>
            </a:extLst>
          </p:cNvPr>
          <p:cNvPicPr>
            <a:picLocks noGrp="1" noChangeAspect="1"/>
          </p:cNvPicPr>
          <p:nvPr>
            <p:ph idx="1"/>
          </p:nvPr>
        </p:nvPicPr>
        <p:blipFill rotWithShape="1">
          <a:blip r:embed="rId2"/>
          <a:srcRect l="660" r="1" b="1"/>
          <a:stretch/>
        </p:blipFill>
        <p:spPr>
          <a:xfrm>
            <a:off x="643467" y="643467"/>
            <a:ext cx="10905066" cy="5571066"/>
          </a:xfrm>
          <a:prstGeom prst="rect">
            <a:avLst/>
          </a:prstGeom>
        </p:spPr>
      </p:pic>
    </p:spTree>
    <p:extLst>
      <p:ext uri="{BB962C8B-B14F-4D97-AF65-F5344CB8AC3E}">
        <p14:creationId xmlns:p14="http://schemas.microsoft.com/office/powerpoint/2010/main" val="1254926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EDD8AC-6653-4EAD-BBD5-5A12BB5AC84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FE3F456-E78D-49CB-B1DB-F8F613B1F113}"/>
              </a:ext>
            </a:extLst>
          </p:cNvPr>
          <p:cNvSpPr>
            <a:spLocks noGrp="1"/>
          </p:cNvSpPr>
          <p:nvPr>
            <p:ph idx="1"/>
          </p:nvPr>
        </p:nvSpPr>
        <p:spPr/>
        <p:txBody>
          <a:bodyPr/>
          <a:lstStyle/>
          <a:p>
            <a:pPr marL="0" indent="0">
              <a:buNone/>
            </a:pPr>
            <a:endParaRPr lang="zh-CN" altLang="en-US" dirty="0"/>
          </a:p>
        </p:txBody>
      </p:sp>
      <p:pic>
        <p:nvPicPr>
          <p:cNvPr id="4" name="图片 3">
            <a:extLst>
              <a:ext uri="{FF2B5EF4-FFF2-40B4-BE49-F238E27FC236}">
                <a16:creationId xmlns:a16="http://schemas.microsoft.com/office/drawing/2014/main" id="{4B891236-EA55-43F7-A47E-DF60C7BECB61}"/>
              </a:ext>
            </a:extLst>
          </p:cNvPr>
          <p:cNvPicPr>
            <a:picLocks noChangeAspect="1"/>
          </p:cNvPicPr>
          <p:nvPr/>
        </p:nvPicPr>
        <p:blipFill>
          <a:blip r:embed="rId2"/>
          <a:stretch>
            <a:fillRect/>
          </a:stretch>
        </p:blipFill>
        <p:spPr>
          <a:xfrm>
            <a:off x="449083" y="306771"/>
            <a:ext cx="11293833" cy="6244457"/>
          </a:xfrm>
          <a:prstGeom prst="rect">
            <a:avLst/>
          </a:prstGeom>
        </p:spPr>
      </p:pic>
    </p:spTree>
    <p:extLst>
      <p:ext uri="{BB962C8B-B14F-4D97-AF65-F5344CB8AC3E}">
        <p14:creationId xmlns:p14="http://schemas.microsoft.com/office/powerpoint/2010/main" val="761798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8F79B81-C8E4-4F11-B523-150A0AD14A74}"/>
              </a:ext>
            </a:extLst>
          </p:cNvPr>
          <p:cNvSpPr>
            <a:spLocks noGrp="1"/>
          </p:cNvSpPr>
          <p:nvPr>
            <p:ph type="title"/>
          </p:nvPr>
        </p:nvSpPr>
        <p:spPr>
          <a:xfrm>
            <a:off x="808638" y="386930"/>
            <a:ext cx="9236700" cy="1188950"/>
          </a:xfrm>
        </p:spPr>
        <p:txBody>
          <a:bodyPr anchor="b">
            <a:normAutofit/>
          </a:bodyPr>
          <a:lstStyle/>
          <a:p>
            <a:r>
              <a:rPr lang="en-US" altLang="zh-CN" sz="5400" dirty="0"/>
              <a:t>3</a:t>
            </a:r>
            <a:r>
              <a:rPr lang="zh-CN" altLang="en-US" sz="5400" dirty="0"/>
              <a:t>非法吸收公众存款</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2A612032-F4D7-4025-A2DF-A726222212BA}"/>
              </a:ext>
            </a:extLst>
          </p:cNvPr>
          <p:cNvSpPr>
            <a:spLocks noGrp="1"/>
          </p:cNvSpPr>
          <p:nvPr>
            <p:ph idx="1"/>
          </p:nvPr>
        </p:nvSpPr>
        <p:spPr>
          <a:xfrm>
            <a:off x="793660" y="2599509"/>
            <a:ext cx="10143668" cy="3435531"/>
          </a:xfrm>
        </p:spPr>
        <p:txBody>
          <a:bodyPr anchor="ctr">
            <a:normAutofit/>
          </a:bodyPr>
          <a:lstStyle/>
          <a:p>
            <a:pPr marL="0" indent="0">
              <a:buNone/>
            </a:pPr>
            <a:r>
              <a:rPr lang="en-US" altLang="zh-CN" sz="2200" dirty="0">
                <a:latin typeface="华文仿宋" panose="02010600040101010101" pitchFamily="2" charset="-122"/>
                <a:ea typeface="华文仿宋" panose="02010600040101010101" pitchFamily="2" charset="-122"/>
              </a:rPr>
              <a:t>      2010</a:t>
            </a:r>
            <a:r>
              <a:rPr lang="zh-CN" altLang="zh-CN" sz="2200" dirty="0">
                <a:latin typeface="华文仿宋" panose="02010600040101010101" pitchFamily="2" charset="-122"/>
                <a:ea typeface="华文仿宋" panose="02010600040101010101" pitchFamily="2" charset="-122"/>
              </a:rPr>
              <a:t>年</a:t>
            </a:r>
            <a:r>
              <a:rPr lang="en-US" altLang="zh-CN" sz="2200" dirty="0">
                <a:latin typeface="华文仿宋" panose="02010600040101010101" pitchFamily="2" charset="-122"/>
                <a:ea typeface="华文仿宋" panose="02010600040101010101" pitchFamily="2" charset="-122"/>
              </a:rPr>
              <a:t>12</a:t>
            </a:r>
            <a:r>
              <a:rPr lang="zh-CN" altLang="zh-CN" sz="2200" dirty="0">
                <a:latin typeface="华文仿宋" panose="02010600040101010101" pitchFamily="2" charset="-122"/>
                <a:ea typeface="华文仿宋" panose="02010600040101010101" pitchFamily="2" charset="-122"/>
              </a:rPr>
              <a:t>月《最高人民法院关于审理非法集资刑事案件具体应用法律若干问题的解释》第一条规定：“违反国家金融管理法律规定，向社会公众（包括单位和个人）吸收资金的行为，同时具备下列四个条件的，除刑法另有规定的以外，应当认定为刑法第一百七十六条规定的非法吸收公众存款或者变相吸收公众存款。</a:t>
            </a:r>
            <a:r>
              <a:rPr lang="en-US" altLang="zh-CN" sz="2200" dirty="0">
                <a:latin typeface="华文仿宋" panose="02010600040101010101" pitchFamily="2" charset="-122"/>
                <a:ea typeface="华文仿宋" panose="02010600040101010101" pitchFamily="2" charset="-122"/>
              </a:rPr>
              <a:t>”</a:t>
            </a:r>
            <a:r>
              <a:rPr lang="zh-CN" altLang="zh-CN" sz="2200" b="1" dirty="0">
                <a:latin typeface="华文仿宋" panose="02010600040101010101" pitchFamily="2" charset="-122"/>
                <a:ea typeface="华文仿宋" panose="02010600040101010101" pitchFamily="2" charset="-122"/>
              </a:rPr>
              <a:t>（一）未经有关部门依法批准或者借用合法经营的形式吸收资金；（二）通过媒体、推介会、传单、手机短信等途径向社会公开宣传；（三）承诺在一定期限内以货币、实物、股权等方式还本付息或者给付回报；（四）向社会公众即社会不特定对象吸收资金。</a:t>
            </a:r>
            <a:endParaRPr lang="en-US" altLang="zh-CN" sz="2200" b="1" dirty="0">
              <a:latin typeface="华文仿宋" panose="02010600040101010101" pitchFamily="2" charset="-122"/>
              <a:ea typeface="华文仿宋" panose="02010600040101010101" pitchFamily="2" charset="-122"/>
            </a:endParaRPr>
          </a:p>
          <a:p>
            <a:pPr marL="0" indent="0">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未向社会公开宣传，在亲友或者单位内部针对特定对象吸收资金的，不属于非法吸收或者变相吸收公众存款。</a:t>
            </a:r>
          </a:p>
          <a:p>
            <a:pPr marL="0" indent="0">
              <a:buNone/>
            </a:pPr>
            <a:endParaRPr lang="zh-CN" altLang="en-US" sz="2200" dirty="0"/>
          </a:p>
        </p:txBody>
      </p:sp>
    </p:spTree>
    <p:extLst>
      <p:ext uri="{BB962C8B-B14F-4D97-AF65-F5344CB8AC3E}">
        <p14:creationId xmlns:p14="http://schemas.microsoft.com/office/powerpoint/2010/main" val="563039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22" name="Rectangle 21">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83474E3C-5022-40EB-99AF-91719FD543EC}"/>
              </a:ext>
            </a:extLst>
          </p:cNvPr>
          <p:cNvSpPr>
            <a:spLocks noGrp="1"/>
          </p:cNvSpPr>
          <p:nvPr>
            <p:ph type="title"/>
          </p:nvPr>
        </p:nvSpPr>
        <p:spPr>
          <a:xfrm>
            <a:off x="1043631" y="809898"/>
            <a:ext cx="9942716" cy="1554480"/>
          </a:xfrm>
        </p:spPr>
        <p:txBody>
          <a:bodyPr anchor="ctr">
            <a:normAutofit/>
          </a:bodyPr>
          <a:lstStyle/>
          <a:p>
            <a:r>
              <a:rPr lang="zh-CN" altLang="en-US" sz="4800"/>
              <a:t>非法吸收公众存款防范措施</a:t>
            </a:r>
          </a:p>
        </p:txBody>
      </p:sp>
      <p:sp>
        <p:nvSpPr>
          <p:cNvPr id="3" name="内容占位符 2">
            <a:extLst>
              <a:ext uri="{FF2B5EF4-FFF2-40B4-BE49-F238E27FC236}">
                <a16:creationId xmlns:a16="http://schemas.microsoft.com/office/drawing/2014/main" id="{5F48DD38-E946-4ECF-9636-92692D9CEEB3}"/>
              </a:ext>
            </a:extLst>
          </p:cNvPr>
          <p:cNvSpPr>
            <a:spLocks noGrp="1"/>
          </p:cNvSpPr>
          <p:nvPr>
            <p:ph idx="1"/>
          </p:nvPr>
        </p:nvSpPr>
        <p:spPr>
          <a:xfrm>
            <a:off x="1045028" y="3017522"/>
            <a:ext cx="9941319" cy="3124658"/>
          </a:xfrm>
        </p:spPr>
        <p:txBody>
          <a:bodyPr anchor="ctr">
            <a:normAutofit/>
          </a:bodyPr>
          <a:lstStyle/>
          <a:p>
            <a:pPr marL="0" indent="0">
              <a:buNone/>
            </a:pPr>
            <a:r>
              <a:rPr lang="zh-CN" altLang="zh-CN" sz="2400">
                <a:latin typeface="华文仿宋" panose="02010600040101010101" pitchFamily="2" charset="-122"/>
                <a:ea typeface="华文仿宋" panose="02010600040101010101" pitchFamily="2" charset="-122"/>
              </a:rPr>
              <a:t>该司法解释同时要求，在认定非法吸收公众存款行为时，上述四个要件必须同时具备，缺一不可。因此，股权众筹运营过程中对非法吸收公众存款风险规避，应当主要围绕这四个要件展开：</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1.</a:t>
            </a:r>
            <a:r>
              <a:rPr lang="zh-CN" altLang="en-US" sz="2400">
                <a:latin typeface="华文仿宋" panose="02010600040101010101" pitchFamily="2" charset="-122"/>
                <a:ea typeface="华文仿宋" panose="02010600040101010101" pitchFamily="2" charset="-122"/>
              </a:rPr>
              <a:t>股权众筹平台要向监管部门备案</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2.</a:t>
            </a:r>
            <a:r>
              <a:rPr lang="zh-CN" altLang="en-US" sz="2400">
                <a:latin typeface="华文仿宋" panose="02010600040101010101" pitchFamily="2" charset="-122"/>
                <a:ea typeface="华文仿宋" panose="02010600040101010101" pitchFamily="2" charset="-122"/>
              </a:rPr>
              <a:t>股权众筹除平台外，不得通过其他方式宣传</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3.</a:t>
            </a:r>
            <a:r>
              <a:rPr lang="zh-CN" altLang="en-US" sz="2400">
                <a:latin typeface="华文仿宋" panose="02010600040101010101" pitchFamily="2" charset="-122"/>
                <a:ea typeface="华文仿宋" panose="02010600040101010101" pitchFamily="2" charset="-122"/>
              </a:rPr>
              <a:t>股权众筹不得夸大收益，诱导投资者；不得承诺回报</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4.</a:t>
            </a:r>
            <a:r>
              <a:rPr lang="zh-CN" altLang="en-US" sz="2400">
                <a:latin typeface="华文仿宋" panose="02010600040101010101" pitchFamily="2" charset="-122"/>
                <a:ea typeface="华文仿宋" panose="02010600040101010101" pitchFamily="2" charset="-122"/>
              </a:rPr>
              <a:t>股权众筹不得</a:t>
            </a:r>
            <a:r>
              <a:rPr lang="zh-CN" altLang="zh-CN" sz="2400">
                <a:latin typeface="华文仿宋" panose="02010600040101010101" pitchFamily="2" charset="-122"/>
                <a:ea typeface="华文仿宋" panose="02010600040101010101" pitchFamily="2" charset="-122"/>
              </a:rPr>
              <a:t>向社会公众即社会不特定对象吸收资金</a:t>
            </a:r>
            <a:r>
              <a:rPr lang="zh-CN" altLang="en-US" sz="2400">
                <a:latin typeface="华文仿宋" panose="02010600040101010101" pitchFamily="2" charset="-122"/>
                <a:ea typeface="华文仿宋" panose="02010600040101010101" pitchFamily="2" charset="-122"/>
              </a:rPr>
              <a:t>（不得公开宣传）</a:t>
            </a:r>
          </a:p>
        </p:txBody>
      </p:sp>
      <p:cxnSp>
        <p:nvCxnSpPr>
          <p:cNvPr id="28" name="Straight Connector 27">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868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0F46A593-6BE5-4CC9-84D9-0C6C4FFEB03B}"/>
              </a:ext>
            </a:extLst>
          </p:cNvPr>
          <p:cNvSpPr>
            <a:spLocks noGrp="1"/>
          </p:cNvSpPr>
          <p:nvPr>
            <p:ph type="title"/>
          </p:nvPr>
        </p:nvSpPr>
        <p:spPr>
          <a:xfrm>
            <a:off x="808638" y="386930"/>
            <a:ext cx="9236700" cy="1188950"/>
          </a:xfrm>
        </p:spPr>
        <p:txBody>
          <a:bodyPr anchor="b">
            <a:normAutofit/>
          </a:bodyPr>
          <a:lstStyle/>
          <a:p>
            <a:r>
              <a:rPr lang="en-US" altLang="zh-CN" sz="3800" dirty="0"/>
              <a:t>4</a:t>
            </a:r>
            <a:r>
              <a:rPr lang="zh-CN" altLang="zh-CN" sz="3800" b="1" dirty="0"/>
              <a:t>非法发行证券的风险</a:t>
            </a:r>
            <a:br>
              <a:rPr lang="zh-CN" altLang="zh-CN" sz="3800" dirty="0"/>
            </a:br>
            <a:endParaRPr lang="zh-CN" altLang="en-US" sz="3800" dirty="0"/>
          </a:p>
        </p:txBody>
      </p:sp>
      <p:grpSp>
        <p:nvGrpSpPr>
          <p:cNvPr id="17"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8"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a:extLst>
              <a:ext uri="{FF2B5EF4-FFF2-40B4-BE49-F238E27FC236}">
                <a16:creationId xmlns:a16="http://schemas.microsoft.com/office/drawing/2014/main" id="{5EBBAAC9-D74D-4B89-8005-37DE1A26AC71}"/>
              </a:ext>
            </a:extLst>
          </p:cNvPr>
          <p:cNvSpPr>
            <a:spLocks noGrp="1"/>
          </p:cNvSpPr>
          <p:nvPr>
            <p:ph idx="1"/>
          </p:nvPr>
        </p:nvSpPr>
        <p:spPr>
          <a:xfrm>
            <a:off x="793660" y="2599509"/>
            <a:ext cx="10143668" cy="3435531"/>
          </a:xfrm>
        </p:spPr>
        <p:txBody>
          <a:bodyPr anchor="ctr">
            <a:normAutofit/>
          </a:bodyPr>
          <a:lstStyle/>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我国《证券法》于</a:t>
            </a:r>
            <a:r>
              <a:rPr lang="en-US" altLang="zh-CN" sz="2400" dirty="0">
                <a:latin typeface="华文仿宋" panose="02010600040101010101" pitchFamily="2" charset="-122"/>
                <a:ea typeface="华文仿宋" panose="02010600040101010101" pitchFamily="2" charset="-122"/>
              </a:rPr>
              <a:t>1998</a:t>
            </a:r>
            <a:r>
              <a:rPr lang="zh-CN" altLang="zh-CN" sz="2400" dirty="0">
                <a:latin typeface="华文仿宋" panose="02010600040101010101" pitchFamily="2" charset="-122"/>
                <a:ea typeface="华文仿宋" panose="02010600040101010101" pitchFamily="2" charset="-122"/>
              </a:rPr>
              <a:t>年</a:t>
            </a:r>
            <a:r>
              <a:rPr lang="en-US" altLang="zh-CN" sz="2400" dirty="0">
                <a:latin typeface="华文仿宋" panose="02010600040101010101" pitchFamily="2" charset="-122"/>
                <a:ea typeface="华文仿宋" panose="02010600040101010101" pitchFamily="2" charset="-122"/>
              </a:rPr>
              <a:t>12</a:t>
            </a:r>
            <a:r>
              <a:rPr lang="zh-CN" altLang="zh-CN" sz="2400" dirty="0">
                <a:latin typeface="华文仿宋" panose="02010600040101010101" pitchFamily="2" charset="-122"/>
                <a:ea typeface="华文仿宋" panose="02010600040101010101" pitchFamily="2" charset="-122"/>
              </a:rPr>
              <a:t>月制定，历经</a:t>
            </a:r>
            <a:r>
              <a:rPr lang="en-US" altLang="zh-CN" sz="2400" dirty="0">
                <a:latin typeface="华文仿宋" panose="02010600040101010101" pitchFamily="2" charset="-122"/>
                <a:ea typeface="华文仿宋" panose="02010600040101010101" pitchFamily="2" charset="-122"/>
              </a:rPr>
              <a:t>3</a:t>
            </a:r>
            <a:r>
              <a:rPr lang="zh-CN" altLang="zh-CN" sz="2400" dirty="0">
                <a:latin typeface="华文仿宋" panose="02010600040101010101" pitchFamily="2" charset="-122"/>
                <a:ea typeface="华文仿宋" panose="02010600040101010101" pitchFamily="2" charset="-122"/>
              </a:rPr>
              <a:t>次修改，其中第十条规定：公开发行证券，必须符合法律、行政法规规定的条件，并依法报经国务院证券监督管理机构或者国务院授权的部门核准；未经依法核准，任何单位和个人不得公开发行证券。</a:t>
            </a:r>
          </a:p>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有下列情形之一的，为公开发行：</a:t>
            </a:r>
          </a:p>
          <a:p>
            <a:pPr marL="0" indent="0">
              <a:buNone/>
            </a:pPr>
            <a:r>
              <a:rPr lang="zh-CN" altLang="zh-CN" sz="2400" dirty="0">
                <a:latin typeface="华文仿宋" panose="02010600040101010101" pitchFamily="2" charset="-122"/>
                <a:ea typeface="华文仿宋" panose="02010600040101010101" pitchFamily="2" charset="-122"/>
              </a:rPr>
              <a:t>（一）向不特定对象发行证券的； </a:t>
            </a:r>
          </a:p>
          <a:p>
            <a:pPr marL="0" indent="0">
              <a:buNone/>
            </a:pPr>
            <a:r>
              <a:rPr lang="zh-CN" altLang="zh-CN" sz="2400" dirty="0">
                <a:latin typeface="华文仿宋" panose="02010600040101010101" pitchFamily="2" charset="-122"/>
                <a:ea typeface="华文仿宋" panose="02010600040101010101" pitchFamily="2" charset="-122"/>
              </a:rPr>
              <a:t>（二）向特定对象发行证券累计超过二百人的； </a:t>
            </a:r>
          </a:p>
          <a:p>
            <a:pPr marL="0" indent="0">
              <a:buNone/>
            </a:pPr>
            <a:r>
              <a:rPr lang="zh-CN" altLang="zh-CN" sz="2400" dirty="0">
                <a:latin typeface="华文仿宋" panose="02010600040101010101" pitchFamily="2" charset="-122"/>
                <a:ea typeface="华文仿宋" panose="02010600040101010101" pitchFamily="2" charset="-122"/>
              </a:rPr>
              <a:t>（三）法律、行政法规规定的其他发行行为。</a:t>
            </a:r>
          </a:p>
          <a:p>
            <a:pPr marL="0" indent="0">
              <a:buNone/>
            </a:pPr>
            <a:endParaRPr lang="zh-CN" altLang="en-US" sz="2400" dirty="0"/>
          </a:p>
        </p:txBody>
      </p:sp>
    </p:spTree>
    <p:extLst>
      <p:ext uri="{BB962C8B-B14F-4D97-AF65-F5344CB8AC3E}">
        <p14:creationId xmlns:p14="http://schemas.microsoft.com/office/powerpoint/2010/main" val="1061383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33D6CE-6162-4A37-80CA-0AA7184E786E}"/>
              </a:ext>
            </a:extLst>
          </p:cNvPr>
          <p:cNvSpPr>
            <a:spLocks noGrp="1"/>
          </p:cNvSpPr>
          <p:nvPr>
            <p:ph type="title"/>
          </p:nvPr>
        </p:nvSpPr>
        <p:spPr/>
        <p:txBody>
          <a:bodyPr/>
          <a:lstStyle/>
          <a:p>
            <a:endParaRPr lang="zh-CN" altLang="en-US" dirty="0"/>
          </a:p>
        </p:txBody>
      </p:sp>
      <p:sp>
        <p:nvSpPr>
          <p:cNvPr id="3" name="内容占位符 2">
            <a:extLst>
              <a:ext uri="{FF2B5EF4-FFF2-40B4-BE49-F238E27FC236}">
                <a16:creationId xmlns:a16="http://schemas.microsoft.com/office/drawing/2014/main" id="{324F512F-A307-4985-8323-9FA1DA327C9F}"/>
              </a:ext>
            </a:extLst>
          </p:cNvPr>
          <p:cNvSpPr>
            <a:spLocks noGrp="1"/>
          </p:cNvSpPr>
          <p:nvPr>
            <p:ph idx="1"/>
          </p:nvPr>
        </p:nvSpPr>
        <p:spPr/>
        <p:txBody>
          <a:bodyPr/>
          <a:lstStyle/>
          <a:p>
            <a:pPr marL="0" indent="0">
              <a:buNone/>
            </a:pPr>
            <a:r>
              <a:rPr lang="zh-CN" altLang="zh-CN" dirty="0"/>
              <a:t>有下列情形之一的，为公开发行</a:t>
            </a:r>
            <a:r>
              <a:rPr lang="en-US" altLang="zh-CN" dirty="0"/>
              <a:t>:</a:t>
            </a:r>
          </a:p>
          <a:p>
            <a:pPr marL="0" indent="0">
              <a:buNone/>
            </a:pPr>
            <a:r>
              <a:rPr lang="en-US" altLang="zh-CN" dirty="0"/>
              <a:t>(1)</a:t>
            </a:r>
            <a:r>
              <a:rPr lang="zh-CN" altLang="zh-CN" dirty="0"/>
              <a:t>向不特定对象发行证券的</a:t>
            </a:r>
            <a:endParaRPr lang="en-US" altLang="zh-CN" dirty="0"/>
          </a:p>
          <a:p>
            <a:pPr marL="0" indent="0">
              <a:buNone/>
            </a:pPr>
            <a:r>
              <a:rPr lang="en-US" altLang="zh-CN" dirty="0"/>
              <a:t>(2)</a:t>
            </a:r>
            <a:r>
              <a:rPr lang="zh-CN" altLang="zh-CN" dirty="0"/>
              <a:t>向特定对象发行证券累计超过</a:t>
            </a:r>
            <a:r>
              <a:rPr lang="en-US" altLang="zh-CN" dirty="0"/>
              <a:t>200</a:t>
            </a:r>
            <a:r>
              <a:rPr lang="zh-CN" altLang="zh-CN" dirty="0"/>
              <a:t>人的</a:t>
            </a:r>
            <a:r>
              <a:rPr lang="en-US" altLang="zh-CN" dirty="0"/>
              <a:t>(</a:t>
            </a:r>
            <a:r>
              <a:rPr lang="zh-CN" altLang="en-US" dirty="0"/>
              <a:t>不得变相增加人数</a:t>
            </a:r>
            <a:r>
              <a:rPr lang="en-US" altLang="zh-CN" dirty="0"/>
              <a:t>)</a:t>
            </a:r>
          </a:p>
          <a:p>
            <a:pPr marL="0" indent="0">
              <a:buNone/>
            </a:pPr>
            <a:r>
              <a:rPr lang="en-US" altLang="zh-CN" dirty="0"/>
              <a:t>(3)</a:t>
            </a:r>
            <a:r>
              <a:rPr lang="zh-CN" altLang="zh-CN" dirty="0"/>
              <a:t>法律、行政法规规定的其他发行行为。</a:t>
            </a:r>
            <a:endParaRPr lang="en-US" altLang="zh-CN" dirty="0"/>
          </a:p>
          <a:p>
            <a:pPr marL="0" indent="0">
              <a:buNone/>
            </a:pPr>
            <a:r>
              <a:rPr lang="zh-CN" altLang="zh-CN" dirty="0"/>
              <a:t>非公开发行证券，不得采用广告、公开劝请和变相公开方式。</a:t>
            </a:r>
          </a:p>
          <a:p>
            <a:pPr marL="0" indent="0">
              <a:buNone/>
            </a:pPr>
            <a:endParaRPr lang="zh-CN" altLang="en-US" dirty="0"/>
          </a:p>
        </p:txBody>
      </p:sp>
    </p:spTree>
    <p:extLst>
      <p:ext uri="{BB962C8B-B14F-4D97-AF65-F5344CB8AC3E}">
        <p14:creationId xmlns:p14="http://schemas.microsoft.com/office/powerpoint/2010/main" val="1700603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3C4D80-BE2C-427E-AA49-0EABD9727552}"/>
              </a:ext>
            </a:extLst>
          </p:cNvPr>
          <p:cNvSpPr>
            <a:spLocks noGrp="1"/>
          </p:cNvSpPr>
          <p:nvPr>
            <p:ph type="title"/>
          </p:nvPr>
        </p:nvSpPr>
        <p:spPr/>
        <p:txBody>
          <a:bodyPr>
            <a:normAutofit/>
          </a:bodyPr>
          <a:lstStyle/>
          <a:p>
            <a:r>
              <a:rPr lang="en-US" altLang="zh-CN" sz="3600" b="1" dirty="0"/>
              <a:t>3.3</a:t>
            </a:r>
            <a:r>
              <a:rPr lang="zh-CN" altLang="en-US" sz="3600" b="1" dirty="0"/>
              <a:t>股权众筹</a:t>
            </a:r>
            <a:r>
              <a:rPr lang="zh-CN" altLang="zh-CN" sz="3600" b="1" dirty="0"/>
              <a:t>出资人的利益保护</a:t>
            </a:r>
            <a:br>
              <a:rPr lang="zh-CN" altLang="zh-CN" sz="3600" dirty="0"/>
            </a:br>
            <a:endParaRPr lang="zh-CN" altLang="en-US" sz="3600" dirty="0"/>
          </a:p>
        </p:txBody>
      </p:sp>
      <p:sp>
        <p:nvSpPr>
          <p:cNvPr id="3" name="内容占位符 2">
            <a:extLst>
              <a:ext uri="{FF2B5EF4-FFF2-40B4-BE49-F238E27FC236}">
                <a16:creationId xmlns:a16="http://schemas.microsoft.com/office/drawing/2014/main" id="{A8201B7D-2FB2-41CE-9F1C-F6AD72BB875A}"/>
              </a:ext>
            </a:extLst>
          </p:cNvPr>
          <p:cNvSpPr>
            <a:spLocks noGrp="1"/>
          </p:cNvSpPr>
          <p:nvPr>
            <p:ph idx="1"/>
          </p:nvPr>
        </p:nvSpPr>
        <p:spPr/>
        <p:txBody>
          <a:bodyPr/>
          <a:lstStyle/>
          <a:p>
            <a:pPr marL="0" indent="0">
              <a:buNone/>
            </a:pPr>
            <a:r>
              <a:rPr lang="zh-CN" altLang="zh-CN" b="1" dirty="0"/>
              <a:t>（一）信任问题</a:t>
            </a:r>
            <a:endParaRPr lang="zh-CN" altLang="zh-CN" dirty="0"/>
          </a:p>
          <a:p>
            <a:pPr marL="0" indent="0">
              <a:buNone/>
            </a:pPr>
            <a:r>
              <a:rPr lang="en-US" altLang="zh-CN" dirty="0"/>
              <a:t>      </a:t>
            </a:r>
            <a:r>
              <a:rPr lang="zh-CN" altLang="zh-CN" dirty="0"/>
              <a:t>由于当下国内法律、法规及政策限制，股权众筹运营过程中，出资人或采用有限合伙企业模式或采用股份代持模式，进行相应的风险规避。但问题是在众筹平台上，出资人基本互相都不认识，有限合伙模式中起主导作用的是领投人，股份代持模式中代持人至关重要，数量众多的出资人如何建立对领投人或代持人的信任度很是关键。</a:t>
            </a:r>
          </a:p>
          <a:p>
            <a:pPr marL="0" indent="0">
              <a:buNone/>
            </a:pPr>
            <a:endParaRPr lang="zh-CN" altLang="en-US" dirty="0"/>
          </a:p>
        </p:txBody>
      </p:sp>
    </p:spTree>
    <p:extLst>
      <p:ext uri="{BB962C8B-B14F-4D97-AF65-F5344CB8AC3E}">
        <p14:creationId xmlns:p14="http://schemas.microsoft.com/office/powerpoint/2010/main" val="71582420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1089</Words>
  <Application>Microsoft Office PowerPoint</Application>
  <PresentationFormat>宽屏</PresentationFormat>
  <Paragraphs>40</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等线</vt:lpstr>
      <vt:lpstr>等线 Light</vt:lpstr>
      <vt:lpstr>华文仿宋</vt:lpstr>
      <vt:lpstr>Arial</vt:lpstr>
      <vt:lpstr>Office 主题​​</vt:lpstr>
      <vt:lpstr>第三节、股权众筹的风险 </vt:lpstr>
      <vt:lpstr>股权众筹的风险</vt:lpstr>
      <vt:lpstr>PowerPoint 演示文稿</vt:lpstr>
      <vt:lpstr>PowerPoint 演示文稿</vt:lpstr>
      <vt:lpstr>3非法吸收公众存款</vt:lpstr>
      <vt:lpstr>非法吸收公众存款防范措施</vt:lpstr>
      <vt:lpstr>4非法发行证券的风险 </vt:lpstr>
      <vt:lpstr>PowerPoint 演示文稿</vt:lpstr>
      <vt:lpstr>3.3股权众筹出资人的利益保护 </vt:lpstr>
      <vt:lpstr>PowerPoint 演示文稿</vt:lpstr>
      <vt:lpstr>                (三）知情和监督权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第三节、股权众筹的风险 </dc:title>
  <dc:creator>mx3642</dc:creator>
  <cp:lastModifiedBy>mx3642</cp:lastModifiedBy>
  <cp:revision>4</cp:revision>
  <dcterms:created xsi:type="dcterms:W3CDTF">2020-06-06T13:34:18Z</dcterms:created>
  <dcterms:modified xsi:type="dcterms:W3CDTF">2020-06-06T13:40:33Z</dcterms:modified>
</cp:coreProperties>
</file>