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6" r:id="rId3"/>
    <p:sldId id="294" r:id="rId4"/>
    <p:sldId id="295" r:id="rId5"/>
    <p:sldId id="299" r:id="rId6"/>
    <p:sldId id="297" r:id="rId7"/>
    <p:sldId id="298" r:id="rId8"/>
    <p:sldId id="302" r:id="rId9"/>
    <p:sldId id="300" r:id="rId10"/>
    <p:sldId id="301" r:id="rId11"/>
    <p:sldId id="303" r:id="rId12"/>
    <p:sldId id="304" r:id="rId13"/>
    <p:sldId id="305" r:id="rId14"/>
    <p:sldId id="306" r:id="rId15"/>
    <p:sldId id="307" r:id="rId16"/>
    <p:sldId id="30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21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colored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dk2">
        <a:alpha val="0"/>
      </a:schemeClr>
    </dgm:fillClrLst>
    <dgm:linClrLst meth="repeat">
      <a:schemeClr val="dk2">
        <a:alpha val="0"/>
      </a:schemeClr>
    </dgm:linClrLst>
    <dgm:effectClrLst/>
    <dgm:txLinClrLst/>
    <dgm:txFillClrLst meth="repeat">
      <a:schemeClr val="dk2"/>
    </dgm:txFillClrLst>
    <dgm:txEffectClrLst/>
  </dgm:styleLbl>
</dgm:colorsDef>
</file>

<file path=ppt/diagrams/data1.xml><?xml version="1.0" encoding="utf-8"?>
<dgm:dataModel xmlns:dgm="http://schemas.openxmlformats.org/drawingml/2006/diagram" xmlns:a="http://schemas.openxmlformats.org/drawingml/2006/main">
  <dgm:ptLst>
    <dgm:pt modelId="{04D58127-6934-49FA-9B8F-52033C682F36}" type="doc">
      <dgm:prSet loTypeId="urn:microsoft.com/office/officeart/2018/5/layout/IconLeafLabelList" loCatId="icon" qsTypeId="urn:microsoft.com/office/officeart/2005/8/quickstyle/simple1" qsCatId="simple" csTypeId="urn:microsoft.com/office/officeart/2018/5/colors/Iconchunking_coloredtext_accent0_3" csCatId="mainScheme" phldr="1"/>
      <dgm:spPr/>
      <dgm:t>
        <a:bodyPr/>
        <a:lstStyle/>
        <a:p>
          <a:endParaRPr lang="en-US"/>
        </a:p>
      </dgm:t>
    </dgm:pt>
    <dgm:pt modelId="{06F094C9-BAD9-4976-B999-938C0256B8CF}">
      <dgm:prSet/>
      <dgm:spPr/>
      <dgm:t>
        <a:bodyPr/>
        <a:lstStyle/>
        <a:p>
          <a:pPr>
            <a:defRPr cap="all"/>
          </a:pPr>
          <a:r>
            <a:rPr lang="zh-CN"/>
            <a:t>（一）交易手续费</a:t>
          </a:r>
          <a:endParaRPr lang="en-US"/>
        </a:p>
      </dgm:t>
    </dgm:pt>
    <dgm:pt modelId="{DD072CAC-4804-4D8B-A14B-5F714E7EB81E}" type="parTrans" cxnId="{42CF4152-3F8F-41CF-A8A1-8BC3684FCC0F}">
      <dgm:prSet/>
      <dgm:spPr/>
      <dgm:t>
        <a:bodyPr/>
        <a:lstStyle/>
        <a:p>
          <a:endParaRPr lang="en-US"/>
        </a:p>
      </dgm:t>
    </dgm:pt>
    <dgm:pt modelId="{CBD37C01-99F4-48DE-936B-F5F4AE8895CD}" type="sibTrans" cxnId="{42CF4152-3F8F-41CF-A8A1-8BC3684FCC0F}">
      <dgm:prSet/>
      <dgm:spPr/>
      <dgm:t>
        <a:bodyPr/>
        <a:lstStyle/>
        <a:p>
          <a:endParaRPr lang="en-US"/>
        </a:p>
      </dgm:t>
    </dgm:pt>
    <dgm:pt modelId="{3205AA3D-2B1E-4246-A063-FD92A39AAFAA}">
      <dgm:prSet/>
      <dgm:spPr/>
      <dgm:t>
        <a:bodyPr/>
        <a:lstStyle/>
        <a:p>
          <a:pPr>
            <a:defRPr cap="all"/>
          </a:pPr>
          <a:r>
            <a:rPr lang="zh-CN"/>
            <a:t>（二）流量导入与营销</a:t>
          </a:r>
          <a:endParaRPr lang="en-US"/>
        </a:p>
      </dgm:t>
    </dgm:pt>
    <dgm:pt modelId="{45A5C4C4-6296-4575-8BFB-7E24DDE71533}" type="parTrans" cxnId="{437C23EA-ACC6-400B-90D0-A2A9642D395E}">
      <dgm:prSet/>
      <dgm:spPr/>
      <dgm:t>
        <a:bodyPr/>
        <a:lstStyle/>
        <a:p>
          <a:endParaRPr lang="en-US"/>
        </a:p>
      </dgm:t>
    </dgm:pt>
    <dgm:pt modelId="{0DA38F1A-E067-4B5D-AF84-F6FC76D2313E}" type="sibTrans" cxnId="{437C23EA-ACC6-400B-90D0-A2A9642D395E}">
      <dgm:prSet/>
      <dgm:spPr/>
      <dgm:t>
        <a:bodyPr/>
        <a:lstStyle/>
        <a:p>
          <a:endParaRPr lang="en-US"/>
        </a:p>
      </dgm:t>
    </dgm:pt>
    <dgm:pt modelId="{5E93C740-6C44-4B2D-948A-912FA01C674F}">
      <dgm:prSet/>
      <dgm:spPr/>
      <dgm:t>
        <a:bodyPr/>
        <a:lstStyle/>
        <a:p>
          <a:pPr>
            <a:defRPr cap="all"/>
          </a:pPr>
          <a:r>
            <a:rPr lang="zh-CN"/>
            <a:t>（三）会员费</a:t>
          </a:r>
          <a:endParaRPr lang="en-US"/>
        </a:p>
      </dgm:t>
    </dgm:pt>
    <dgm:pt modelId="{76CF44A3-8E93-4EFE-8F29-DE867EE757BD}" type="parTrans" cxnId="{13C7A07F-0977-4625-8D86-5A69DDC98860}">
      <dgm:prSet/>
      <dgm:spPr/>
      <dgm:t>
        <a:bodyPr/>
        <a:lstStyle/>
        <a:p>
          <a:endParaRPr lang="en-US"/>
        </a:p>
      </dgm:t>
    </dgm:pt>
    <dgm:pt modelId="{FAEEF940-FA73-4AA7-9008-BAADB96FD9D0}" type="sibTrans" cxnId="{13C7A07F-0977-4625-8D86-5A69DDC98860}">
      <dgm:prSet/>
      <dgm:spPr/>
      <dgm:t>
        <a:bodyPr/>
        <a:lstStyle/>
        <a:p>
          <a:endParaRPr lang="en-US"/>
        </a:p>
      </dgm:t>
    </dgm:pt>
    <dgm:pt modelId="{0E1D69B2-D7A9-44F1-A26D-4E4831FE89EC}" type="pres">
      <dgm:prSet presAssocID="{04D58127-6934-49FA-9B8F-52033C682F36}" presName="root" presStyleCnt="0">
        <dgm:presLayoutVars>
          <dgm:dir/>
          <dgm:resizeHandles val="exact"/>
        </dgm:presLayoutVars>
      </dgm:prSet>
      <dgm:spPr/>
    </dgm:pt>
    <dgm:pt modelId="{42C932AD-F9B7-4D32-B0E5-D69A9A1F51DE}" type="pres">
      <dgm:prSet presAssocID="{06F094C9-BAD9-4976-B999-938C0256B8CF}" presName="compNode" presStyleCnt="0"/>
      <dgm:spPr/>
    </dgm:pt>
    <dgm:pt modelId="{E43C15EF-D8C4-41CF-83D0-4F467A8326D4}" type="pres">
      <dgm:prSet presAssocID="{06F094C9-BAD9-4976-B999-938C0256B8CF}" presName="iconBgRect" presStyleLbl="bgShp" presStyleIdx="0" presStyleCnt="3"/>
      <dgm:spPr>
        <a:prstGeom prst="round2DiagRect">
          <a:avLst>
            <a:gd name="adj1" fmla="val 29727"/>
            <a:gd name="adj2" fmla="val 0"/>
          </a:avLst>
        </a:prstGeom>
      </dgm:spPr>
    </dgm:pt>
    <dgm:pt modelId="{2FD99FBF-9E84-441C-9172-8D85D7F17C95}" type="pres">
      <dgm:prSet presAssocID="{06F094C9-BAD9-4976-B999-938C0256B8C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itcoin"/>
        </a:ext>
      </dgm:extLst>
    </dgm:pt>
    <dgm:pt modelId="{3ED3DFEC-6BFF-4DC9-B822-08BB91A7413B}" type="pres">
      <dgm:prSet presAssocID="{06F094C9-BAD9-4976-B999-938C0256B8CF}" presName="spaceRect" presStyleCnt="0"/>
      <dgm:spPr/>
    </dgm:pt>
    <dgm:pt modelId="{8A3C6872-E413-4C0B-A639-AE9E673A729E}" type="pres">
      <dgm:prSet presAssocID="{06F094C9-BAD9-4976-B999-938C0256B8CF}" presName="textRect" presStyleLbl="revTx" presStyleIdx="0" presStyleCnt="3">
        <dgm:presLayoutVars>
          <dgm:chMax val="1"/>
          <dgm:chPref val="1"/>
        </dgm:presLayoutVars>
      </dgm:prSet>
      <dgm:spPr/>
    </dgm:pt>
    <dgm:pt modelId="{D3BB8E0B-5FDE-44AA-AA4C-CA6B505349A4}" type="pres">
      <dgm:prSet presAssocID="{CBD37C01-99F4-48DE-936B-F5F4AE8895CD}" presName="sibTrans" presStyleCnt="0"/>
      <dgm:spPr/>
    </dgm:pt>
    <dgm:pt modelId="{6260E8AC-7624-43A5-A9AD-DE679DDF40A2}" type="pres">
      <dgm:prSet presAssocID="{3205AA3D-2B1E-4246-A063-FD92A39AAFAA}" presName="compNode" presStyleCnt="0"/>
      <dgm:spPr/>
    </dgm:pt>
    <dgm:pt modelId="{46F67DDE-B4B6-4D36-880D-B18C5B43BC5B}" type="pres">
      <dgm:prSet presAssocID="{3205AA3D-2B1E-4246-A063-FD92A39AAFAA}" presName="iconBgRect" presStyleLbl="bgShp" presStyleIdx="1" presStyleCnt="3"/>
      <dgm:spPr>
        <a:prstGeom prst="round2DiagRect">
          <a:avLst>
            <a:gd name="adj1" fmla="val 29727"/>
            <a:gd name="adj2" fmla="val 0"/>
          </a:avLst>
        </a:prstGeom>
      </dgm:spPr>
    </dgm:pt>
    <dgm:pt modelId="{A5D48458-D0D2-4B35-91DE-C527C6BACEB8}" type="pres">
      <dgm:prSet presAssocID="{3205AA3D-2B1E-4246-A063-FD92A39AAFA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keleton"/>
        </a:ext>
      </dgm:extLst>
    </dgm:pt>
    <dgm:pt modelId="{F556DAD2-CBB0-40E3-A2CD-76F38D6BD409}" type="pres">
      <dgm:prSet presAssocID="{3205AA3D-2B1E-4246-A063-FD92A39AAFAA}" presName="spaceRect" presStyleCnt="0"/>
      <dgm:spPr/>
    </dgm:pt>
    <dgm:pt modelId="{6E4EC4A3-A47E-4B01-9A36-79A337103B29}" type="pres">
      <dgm:prSet presAssocID="{3205AA3D-2B1E-4246-A063-FD92A39AAFAA}" presName="textRect" presStyleLbl="revTx" presStyleIdx="1" presStyleCnt="3">
        <dgm:presLayoutVars>
          <dgm:chMax val="1"/>
          <dgm:chPref val="1"/>
        </dgm:presLayoutVars>
      </dgm:prSet>
      <dgm:spPr/>
    </dgm:pt>
    <dgm:pt modelId="{424D7D16-BD34-4125-A2BB-3FE4C78DBA93}" type="pres">
      <dgm:prSet presAssocID="{0DA38F1A-E067-4B5D-AF84-F6FC76D2313E}" presName="sibTrans" presStyleCnt="0"/>
      <dgm:spPr/>
    </dgm:pt>
    <dgm:pt modelId="{03256692-B256-4DBA-A503-FB012957A413}" type="pres">
      <dgm:prSet presAssocID="{5E93C740-6C44-4B2D-948A-912FA01C674F}" presName="compNode" presStyleCnt="0"/>
      <dgm:spPr/>
    </dgm:pt>
    <dgm:pt modelId="{311866D2-7389-4A64-B2C2-306768B496D5}" type="pres">
      <dgm:prSet presAssocID="{5E93C740-6C44-4B2D-948A-912FA01C674F}" presName="iconBgRect" presStyleLbl="bgShp" presStyleIdx="2" presStyleCnt="3"/>
      <dgm:spPr>
        <a:prstGeom prst="round2DiagRect">
          <a:avLst>
            <a:gd name="adj1" fmla="val 29727"/>
            <a:gd name="adj2" fmla="val 0"/>
          </a:avLst>
        </a:prstGeom>
      </dgm:spPr>
    </dgm:pt>
    <dgm:pt modelId="{DB605A01-19B4-44C5-AD0A-3BA03218CBAD}" type="pres">
      <dgm:prSet presAssocID="{5E93C740-6C44-4B2D-948A-912FA01C674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ffice Worker"/>
        </a:ext>
      </dgm:extLst>
    </dgm:pt>
    <dgm:pt modelId="{08ACA16B-19E8-46C0-B930-F429AAC43A27}" type="pres">
      <dgm:prSet presAssocID="{5E93C740-6C44-4B2D-948A-912FA01C674F}" presName="spaceRect" presStyleCnt="0"/>
      <dgm:spPr/>
    </dgm:pt>
    <dgm:pt modelId="{5537262F-3467-4A0A-B22F-4582E55B17FB}" type="pres">
      <dgm:prSet presAssocID="{5E93C740-6C44-4B2D-948A-912FA01C674F}" presName="textRect" presStyleLbl="revTx" presStyleIdx="2" presStyleCnt="3">
        <dgm:presLayoutVars>
          <dgm:chMax val="1"/>
          <dgm:chPref val="1"/>
        </dgm:presLayoutVars>
      </dgm:prSet>
      <dgm:spPr/>
    </dgm:pt>
  </dgm:ptLst>
  <dgm:cxnLst>
    <dgm:cxn modelId="{48AAFC03-BC13-4366-9ED8-D2962D9DFB46}" type="presOf" srcId="{04D58127-6934-49FA-9B8F-52033C682F36}" destId="{0E1D69B2-D7A9-44F1-A26D-4E4831FE89EC}" srcOrd="0" destOrd="0" presId="urn:microsoft.com/office/officeart/2018/5/layout/IconLeafLabelList"/>
    <dgm:cxn modelId="{42CF4152-3F8F-41CF-A8A1-8BC3684FCC0F}" srcId="{04D58127-6934-49FA-9B8F-52033C682F36}" destId="{06F094C9-BAD9-4976-B999-938C0256B8CF}" srcOrd="0" destOrd="0" parTransId="{DD072CAC-4804-4D8B-A14B-5F714E7EB81E}" sibTransId="{CBD37C01-99F4-48DE-936B-F5F4AE8895CD}"/>
    <dgm:cxn modelId="{13C7A07F-0977-4625-8D86-5A69DDC98860}" srcId="{04D58127-6934-49FA-9B8F-52033C682F36}" destId="{5E93C740-6C44-4B2D-948A-912FA01C674F}" srcOrd="2" destOrd="0" parTransId="{76CF44A3-8E93-4EFE-8F29-DE867EE757BD}" sibTransId="{FAEEF940-FA73-4AA7-9008-BAADB96FD9D0}"/>
    <dgm:cxn modelId="{02C46289-7127-4675-96DD-564F2C06F544}" type="presOf" srcId="{3205AA3D-2B1E-4246-A063-FD92A39AAFAA}" destId="{6E4EC4A3-A47E-4B01-9A36-79A337103B29}" srcOrd="0" destOrd="0" presId="urn:microsoft.com/office/officeart/2018/5/layout/IconLeafLabelList"/>
    <dgm:cxn modelId="{324B709F-10B7-42A2-A1F7-AB6DAD3D15CD}" type="presOf" srcId="{5E93C740-6C44-4B2D-948A-912FA01C674F}" destId="{5537262F-3467-4A0A-B22F-4582E55B17FB}" srcOrd="0" destOrd="0" presId="urn:microsoft.com/office/officeart/2018/5/layout/IconLeafLabelList"/>
    <dgm:cxn modelId="{D29C98C1-0286-4832-AE36-23154B9A6069}" type="presOf" srcId="{06F094C9-BAD9-4976-B999-938C0256B8CF}" destId="{8A3C6872-E413-4C0B-A639-AE9E673A729E}" srcOrd="0" destOrd="0" presId="urn:microsoft.com/office/officeart/2018/5/layout/IconLeafLabelList"/>
    <dgm:cxn modelId="{437C23EA-ACC6-400B-90D0-A2A9642D395E}" srcId="{04D58127-6934-49FA-9B8F-52033C682F36}" destId="{3205AA3D-2B1E-4246-A063-FD92A39AAFAA}" srcOrd="1" destOrd="0" parTransId="{45A5C4C4-6296-4575-8BFB-7E24DDE71533}" sibTransId="{0DA38F1A-E067-4B5D-AF84-F6FC76D2313E}"/>
    <dgm:cxn modelId="{7F4994FB-8323-48CE-946E-532E6011D884}" type="presParOf" srcId="{0E1D69B2-D7A9-44F1-A26D-4E4831FE89EC}" destId="{42C932AD-F9B7-4D32-B0E5-D69A9A1F51DE}" srcOrd="0" destOrd="0" presId="urn:microsoft.com/office/officeart/2018/5/layout/IconLeafLabelList"/>
    <dgm:cxn modelId="{B4507E13-D67A-4DAB-B929-7BFBD9390D21}" type="presParOf" srcId="{42C932AD-F9B7-4D32-B0E5-D69A9A1F51DE}" destId="{E43C15EF-D8C4-41CF-83D0-4F467A8326D4}" srcOrd="0" destOrd="0" presId="urn:microsoft.com/office/officeart/2018/5/layout/IconLeafLabelList"/>
    <dgm:cxn modelId="{E0572869-0D69-4298-99C1-CE22180D38B0}" type="presParOf" srcId="{42C932AD-F9B7-4D32-B0E5-D69A9A1F51DE}" destId="{2FD99FBF-9E84-441C-9172-8D85D7F17C95}" srcOrd="1" destOrd="0" presId="urn:microsoft.com/office/officeart/2018/5/layout/IconLeafLabelList"/>
    <dgm:cxn modelId="{FF602263-AC27-4858-B666-C7473064368E}" type="presParOf" srcId="{42C932AD-F9B7-4D32-B0E5-D69A9A1F51DE}" destId="{3ED3DFEC-6BFF-4DC9-B822-08BB91A7413B}" srcOrd="2" destOrd="0" presId="urn:microsoft.com/office/officeart/2018/5/layout/IconLeafLabelList"/>
    <dgm:cxn modelId="{B59E39C1-8D3A-46CF-ACF1-87364B3ACEE6}" type="presParOf" srcId="{42C932AD-F9B7-4D32-B0E5-D69A9A1F51DE}" destId="{8A3C6872-E413-4C0B-A639-AE9E673A729E}" srcOrd="3" destOrd="0" presId="urn:microsoft.com/office/officeart/2018/5/layout/IconLeafLabelList"/>
    <dgm:cxn modelId="{D4EB034A-0096-4067-9047-7572B1D008F9}" type="presParOf" srcId="{0E1D69B2-D7A9-44F1-A26D-4E4831FE89EC}" destId="{D3BB8E0B-5FDE-44AA-AA4C-CA6B505349A4}" srcOrd="1" destOrd="0" presId="urn:microsoft.com/office/officeart/2018/5/layout/IconLeafLabelList"/>
    <dgm:cxn modelId="{70BBAB7B-4EF5-4417-A869-5B4F26DD9487}" type="presParOf" srcId="{0E1D69B2-D7A9-44F1-A26D-4E4831FE89EC}" destId="{6260E8AC-7624-43A5-A9AD-DE679DDF40A2}" srcOrd="2" destOrd="0" presId="urn:microsoft.com/office/officeart/2018/5/layout/IconLeafLabelList"/>
    <dgm:cxn modelId="{FD050E1B-72B3-438E-8095-2FA8A5FC4ACB}" type="presParOf" srcId="{6260E8AC-7624-43A5-A9AD-DE679DDF40A2}" destId="{46F67DDE-B4B6-4D36-880D-B18C5B43BC5B}" srcOrd="0" destOrd="0" presId="urn:microsoft.com/office/officeart/2018/5/layout/IconLeafLabelList"/>
    <dgm:cxn modelId="{AF5032CD-2AF9-41D5-9665-07C90587BF4B}" type="presParOf" srcId="{6260E8AC-7624-43A5-A9AD-DE679DDF40A2}" destId="{A5D48458-D0D2-4B35-91DE-C527C6BACEB8}" srcOrd="1" destOrd="0" presId="urn:microsoft.com/office/officeart/2018/5/layout/IconLeafLabelList"/>
    <dgm:cxn modelId="{CF6823B1-1140-42BB-AFB4-DE20B2E3E38F}" type="presParOf" srcId="{6260E8AC-7624-43A5-A9AD-DE679DDF40A2}" destId="{F556DAD2-CBB0-40E3-A2CD-76F38D6BD409}" srcOrd="2" destOrd="0" presId="urn:microsoft.com/office/officeart/2018/5/layout/IconLeafLabelList"/>
    <dgm:cxn modelId="{24D40572-99C1-465D-B07C-2F5287CB0D3E}" type="presParOf" srcId="{6260E8AC-7624-43A5-A9AD-DE679DDF40A2}" destId="{6E4EC4A3-A47E-4B01-9A36-79A337103B29}" srcOrd="3" destOrd="0" presId="urn:microsoft.com/office/officeart/2018/5/layout/IconLeafLabelList"/>
    <dgm:cxn modelId="{2216D626-5A40-4817-8A7A-F23A06A7CD07}" type="presParOf" srcId="{0E1D69B2-D7A9-44F1-A26D-4E4831FE89EC}" destId="{424D7D16-BD34-4125-A2BB-3FE4C78DBA93}" srcOrd="3" destOrd="0" presId="urn:microsoft.com/office/officeart/2018/5/layout/IconLeafLabelList"/>
    <dgm:cxn modelId="{2D8A7D59-2BC9-4B14-A426-B9B9FE70D857}" type="presParOf" srcId="{0E1D69B2-D7A9-44F1-A26D-4E4831FE89EC}" destId="{03256692-B256-4DBA-A503-FB012957A413}" srcOrd="4" destOrd="0" presId="urn:microsoft.com/office/officeart/2018/5/layout/IconLeafLabelList"/>
    <dgm:cxn modelId="{98F572B1-023D-4597-80D0-130AFC0C5833}" type="presParOf" srcId="{03256692-B256-4DBA-A503-FB012957A413}" destId="{311866D2-7389-4A64-B2C2-306768B496D5}" srcOrd="0" destOrd="0" presId="urn:microsoft.com/office/officeart/2018/5/layout/IconLeafLabelList"/>
    <dgm:cxn modelId="{E54F942A-6E42-482B-B963-7070F8C0CD0F}" type="presParOf" srcId="{03256692-B256-4DBA-A503-FB012957A413}" destId="{DB605A01-19B4-44C5-AD0A-3BA03218CBAD}" srcOrd="1" destOrd="0" presId="urn:microsoft.com/office/officeart/2018/5/layout/IconLeafLabelList"/>
    <dgm:cxn modelId="{8602DE10-7BF0-4476-BC2A-135AF10E9EBD}" type="presParOf" srcId="{03256692-B256-4DBA-A503-FB012957A413}" destId="{08ACA16B-19E8-46C0-B930-F429AAC43A27}" srcOrd="2" destOrd="0" presId="urn:microsoft.com/office/officeart/2018/5/layout/IconLeafLabelList"/>
    <dgm:cxn modelId="{F68AD859-ABD2-4854-9E6E-27B449D9D681}" type="presParOf" srcId="{03256692-B256-4DBA-A503-FB012957A413}" destId="{5537262F-3467-4A0A-B22F-4582E55B17FB}"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C15EF-D8C4-41CF-83D0-4F467A8326D4}">
      <dsp:nvSpPr>
        <dsp:cNvPr id="0" name=""/>
        <dsp:cNvSpPr/>
      </dsp:nvSpPr>
      <dsp:spPr>
        <a:xfrm>
          <a:off x="679050" y="578168"/>
          <a:ext cx="1887187" cy="1887187"/>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D99FBF-9E84-441C-9172-8D85D7F17C95}">
      <dsp:nvSpPr>
        <dsp:cNvPr id="0" name=""/>
        <dsp:cNvSpPr/>
      </dsp:nvSpPr>
      <dsp:spPr>
        <a:xfrm>
          <a:off x="1081237" y="980356"/>
          <a:ext cx="1082812" cy="1082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3C6872-E413-4C0B-A639-AE9E673A729E}">
      <dsp:nvSpPr>
        <dsp:cNvPr id="0" name=""/>
        <dsp:cNvSpPr/>
      </dsp:nvSpPr>
      <dsp:spPr>
        <a:xfrm>
          <a:off x="75768" y="3053169"/>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zh-CN" sz="2400" kern="1200"/>
            <a:t>（一）交易手续费</a:t>
          </a:r>
          <a:endParaRPr lang="en-US" sz="2400" kern="1200"/>
        </a:p>
      </dsp:txBody>
      <dsp:txXfrm>
        <a:off x="75768" y="3053169"/>
        <a:ext cx="3093750" cy="720000"/>
      </dsp:txXfrm>
    </dsp:sp>
    <dsp:sp modelId="{46F67DDE-B4B6-4D36-880D-B18C5B43BC5B}">
      <dsp:nvSpPr>
        <dsp:cNvPr id="0" name=""/>
        <dsp:cNvSpPr/>
      </dsp:nvSpPr>
      <dsp:spPr>
        <a:xfrm>
          <a:off x="4314206" y="578168"/>
          <a:ext cx="1887187" cy="1887187"/>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D48458-D0D2-4B35-91DE-C527C6BACEB8}">
      <dsp:nvSpPr>
        <dsp:cNvPr id="0" name=""/>
        <dsp:cNvSpPr/>
      </dsp:nvSpPr>
      <dsp:spPr>
        <a:xfrm>
          <a:off x="4716393" y="980356"/>
          <a:ext cx="1082812" cy="1082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E4EC4A3-A47E-4B01-9A36-79A337103B29}">
      <dsp:nvSpPr>
        <dsp:cNvPr id="0" name=""/>
        <dsp:cNvSpPr/>
      </dsp:nvSpPr>
      <dsp:spPr>
        <a:xfrm>
          <a:off x="3710925" y="3053169"/>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zh-CN" sz="2400" kern="1200"/>
            <a:t>（二）流量导入与营销</a:t>
          </a:r>
          <a:endParaRPr lang="en-US" sz="2400" kern="1200"/>
        </a:p>
      </dsp:txBody>
      <dsp:txXfrm>
        <a:off x="3710925" y="3053169"/>
        <a:ext cx="3093750" cy="720000"/>
      </dsp:txXfrm>
    </dsp:sp>
    <dsp:sp modelId="{311866D2-7389-4A64-B2C2-306768B496D5}">
      <dsp:nvSpPr>
        <dsp:cNvPr id="0" name=""/>
        <dsp:cNvSpPr/>
      </dsp:nvSpPr>
      <dsp:spPr>
        <a:xfrm>
          <a:off x="7949362" y="578168"/>
          <a:ext cx="1887187" cy="1887187"/>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605A01-19B4-44C5-AD0A-3BA03218CBAD}">
      <dsp:nvSpPr>
        <dsp:cNvPr id="0" name=""/>
        <dsp:cNvSpPr/>
      </dsp:nvSpPr>
      <dsp:spPr>
        <a:xfrm>
          <a:off x="8351550" y="980356"/>
          <a:ext cx="1082812" cy="10828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537262F-3467-4A0A-B22F-4582E55B17FB}">
      <dsp:nvSpPr>
        <dsp:cNvPr id="0" name=""/>
        <dsp:cNvSpPr/>
      </dsp:nvSpPr>
      <dsp:spPr>
        <a:xfrm>
          <a:off x="7346081" y="3053169"/>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zh-CN" sz="2400" kern="1200"/>
            <a:t>（三）会员费</a:t>
          </a:r>
          <a:endParaRPr lang="en-US" sz="2400" kern="1200"/>
        </a:p>
      </dsp:txBody>
      <dsp:txXfrm>
        <a:off x="7346081" y="3053169"/>
        <a:ext cx="309375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2FE422-BE85-4330-8AE7-4B86A49B095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C89F52B-EEE3-40DC-8205-413A92AD47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4D43038-725F-42C5-BF0B-3C9477A1A028}"/>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AD2AD165-FB81-4B39-9D06-D062EBF080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CEB4FC-2D1A-476E-9327-25BFC7E30F63}"/>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1950265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0B9B7E-69A1-46D7-A0A0-48EA9CE5865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6C41DF1-397D-4F38-AE86-EBBA013E74F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F59D78D-095B-40F0-BD67-0BEB5E031F9C}"/>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3DC5FF81-E804-468D-941F-6AD71139F5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F78980-DAE5-4451-B115-1D658CFB247D}"/>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603759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79B8C26-82E3-4A65-8F29-42409885628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CDA0188-E2BF-470C-99A2-36B0F8D8CF2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907BFA-A660-4B61-937E-510F2005A13C}"/>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BFEE8E4C-22BD-4C1E-94BE-30AB4B2C4B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60DEE8-7388-42CB-9AB7-331E5025C752}"/>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500007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A82100-3F89-445D-8899-EFF26934934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59C2CD2-B66B-4DCC-81A4-84356CE49C1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5B1AB2-4AB8-44DC-AA3E-F8235EE4856E}"/>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46983125-8F9F-490A-91C6-5BFD13E4B6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7DCC60-B83A-4FA7-B6B8-6945587750FE}"/>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2950807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5DD61C-3292-4072-B7C8-9D072872B61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D1D714B-1849-450D-9E04-0D59D389E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D49B3D9-5AA9-4523-840C-E891890AA62D}"/>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9CC893CF-D0C8-47F4-9DBB-57E1B2E22F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6F5887-B7F1-425C-A1EC-5AFD32047407}"/>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1806013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9564C1-F0CA-494F-A98A-9BED18BE448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2CD983-41CB-4761-B73E-11C9944BB73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50DBC51-F69E-49E5-ACC6-ADF7D1CF73D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593387-B595-400A-9D76-2F90E29618BE}"/>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6" name="页脚占位符 5">
            <a:extLst>
              <a:ext uri="{FF2B5EF4-FFF2-40B4-BE49-F238E27FC236}">
                <a16:creationId xmlns:a16="http://schemas.microsoft.com/office/drawing/2014/main" id="{2214E5F9-E309-4BFC-A36F-92FF60C4D7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090A5E-B83E-42B7-892B-290CDADAB938}"/>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2885398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B77062-C4DB-4733-A37F-D520884D96E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1FE7A17-C3AE-48D9-BE1E-9D4184F62E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0BD1BF1-3600-4485-9F2E-BD3F840F80B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039595D-1881-4DA8-93D9-F94F80A451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F3C6D56-5AEA-4670-B62C-50379165479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6CF8BA9-0A01-425C-A987-DE027F985101}"/>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8" name="页脚占位符 7">
            <a:extLst>
              <a:ext uri="{FF2B5EF4-FFF2-40B4-BE49-F238E27FC236}">
                <a16:creationId xmlns:a16="http://schemas.microsoft.com/office/drawing/2014/main" id="{9EA7215E-5266-4534-B08D-DAD313E3C7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25A0788-4412-4141-A5E2-64422BC0179A}"/>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227112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F5067B-5E7C-4FB4-8C26-516D89031A5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2B74776-6D1B-4D13-A79A-91B6DCC1F1C8}"/>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4" name="页脚占位符 3">
            <a:extLst>
              <a:ext uri="{FF2B5EF4-FFF2-40B4-BE49-F238E27FC236}">
                <a16:creationId xmlns:a16="http://schemas.microsoft.com/office/drawing/2014/main" id="{A627267A-D09A-4332-AEED-F2EF40AEDA2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7505B2C-5345-4F63-89AD-F7E3BFE8AFDF}"/>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2329342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F35A1EE-3640-4555-9404-44835D293CAB}"/>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3" name="页脚占位符 2">
            <a:extLst>
              <a:ext uri="{FF2B5EF4-FFF2-40B4-BE49-F238E27FC236}">
                <a16:creationId xmlns:a16="http://schemas.microsoft.com/office/drawing/2014/main" id="{9AAC4902-C0ED-4E1B-8271-399BF4F63C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4E40C79-7D6B-4C3C-9340-4089B3DDC352}"/>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1392737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50D775-3716-46F6-AC9A-2E0ABE154B8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ABDFBDF-9302-406A-930E-49BA363F58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1A4CF28-21CB-4BB1-AB80-FA94277A83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7BE4CE0-FF88-4B00-9EC5-7D6A42068753}"/>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6" name="页脚占位符 5">
            <a:extLst>
              <a:ext uri="{FF2B5EF4-FFF2-40B4-BE49-F238E27FC236}">
                <a16:creationId xmlns:a16="http://schemas.microsoft.com/office/drawing/2014/main" id="{36B43515-8017-4DD4-AA29-DA3E095B591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DD24612-3378-4F1F-9532-0C6294C54E8F}"/>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1359128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95EC5E-7824-4837-ABA5-C3BA052152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2FB21CD-F0BF-405F-A14A-8E43F8F063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A2E12E4-19CA-4542-AC1A-04D6BA8CDE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01CFE28-73EA-4B6B-B40D-96ED260C12EE}"/>
              </a:ext>
            </a:extLst>
          </p:cNvPr>
          <p:cNvSpPr>
            <a:spLocks noGrp="1"/>
          </p:cNvSpPr>
          <p:nvPr>
            <p:ph type="dt" sz="half" idx="10"/>
          </p:nvPr>
        </p:nvSpPr>
        <p:spPr/>
        <p:txBody>
          <a:bodyPr/>
          <a:lstStyle/>
          <a:p>
            <a:fld id="{2DB54037-8A2F-4B6A-8FEC-6C5837232491}" type="datetimeFigureOut">
              <a:rPr lang="zh-CN" altLang="en-US" smtClean="0"/>
              <a:t>2020/6/4</a:t>
            </a:fld>
            <a:endParaRPr lang="zh-CN" altLang="en-US"/>
          </a:p>
        </p:txBody>
      </p:sp>
      <p:sp>
        <p:nvSpPr>
          <p:cNvPr id="6" name="页脚占位符 5">
            <a:extLst>
              <a:ext uri="{FF2B5EF4-FFF2-40B4-BE49-F238E27FC236}">
                <a16:creationId xmlns:a16="http://schemas.microsoft.com/office/drawing/2014/main" id="{D8348CE1-0290-4F3C-A883-51C79F7F25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23C94F-717B-49B0-AA64-E357F6090263}"/>
              </a:ext>
            </a:extLst>
          </p:cNvPr>
          <p:cNvSpPr>
            <a:spLocks noGrp="1"/>
          </p:cNvSpPr>
          <p:nvPr>
            <p:ph type="sldNum" sz="quarter" idx="12"/>
          </p:nvPr>
        </p:nvSpPr>
        <p:spPr/>
        <p:txBody>
          <a:body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869918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598F6B5-AF00-426D-A865-46ECF3CF8F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0E9581-4F5E-4EC2-B376-340637B5CF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4A12C7-B157-43B0-AC37-259D9DB6B5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B54037-8A2F-4B6A-8FEC-6C5837232491}" type="datetimeFigureOut">
              <a:rPr lang="zh-CN" altLang="en-US" smtClean="0"/>
              <a:t>2020/6/4</a:t>
            </a:fld>
            <a:endParaRPr lang="zh-CN" altLang="en-US"/>
          </a:p>
        </p:txBody>
      </p:sp>
      <p:sp>
        <p:nvSpPr>
          <p:cNvPr id="5" name="页脚占位符 4">
            <a:extLst>
              <a:ext uri="{FF2B5EF4-FFF2-40B4-BE49-F238E27FC236}">
                <a16:creationId xmlns:a16="http://schemas.microsoft.com/office/drawing/2014/main" id="{B3E9A1DB-2853-49A0-91F6-6116BD7CA5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A228591-34DE-43DE-915A-626186715D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E6B730-AE47-4434-AF25-869777C9D233}" type="slidenum">
              <a:rPr lang="zh-CN" altLang="en-US" smtClean="0"/>
              <a:t>‹#›</a:t>
            </a:fld>
            <a:endParaRPr lang="zh-CN" altLang="en-US"/>
          </a:p>
        </p:txBody>
      </p:sp>
    </p:spTree>
    <p:extLst>
      <p:ext uri="{BB962C8B-B14F-4D97-AF65-F5344CB8AC3E}">
        <p14:creationId xmlns:p14="http://schemas.microsoft.com/office/powerpoint/2010/main" val="4257833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6">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20" name="Freeform: Shape 8">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2" name="Freeform: Shape 10">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4" name="Freeform: Shape 12">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6" name="Rectangle 14">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7" name="Freeform: Shape 16">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9" name="Rectangle 18">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等线" panose="020F0502020204030204"/>
              <a:ea typeface="+mn-ea"/>
              <a:cs typeface="+mn-cs"/>
            </a:endParaRPr>
          </a:p>
        </p:txBody>
      </p:sp>
      <p:sp>
        <p:nvSpPr>
          <p:cNvPr id="21" name="Freeform: Shape 20">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3" name="Freeform: Shape 22">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C68D47F4-4432-4302-B770-B6F55FD7B70B}"/>
              </a:ext>
            </a:extLst>
          </p:cNvPr>
          <p:cNvSpPr>
            <a:spLocks noGrp="1"/>
          </p:cNvSpPr>
          <p:nvPr>
            <p:ph type="ctrTitle"/>
          </p:nvPr>
        </p:nvSpPr>
        <p:spPr>
          <a:xfrm>
            <a:off x="3204641" y="2353641"/>
            <a:ext cx="6016783" cy="2150719"/>
          </a:xfrm>
          <a:noFill/>
        </p:spPr>
        <p:txBody>
          <a:bodyPr anchor="ctr">
            <a:normAutofit/>
          </a:bodyPr>
          <a:lstStyle/>
          <a:p>
            <a:r>
              <a:rPr lang="zh-CN" altLang="zh-CN" sz="4400" dirty="0">
                <a:solidFill>
                  <a:srgbClr val="080808"/>
                </a:solidFill>
              </a:rPr>
              <a:t>第七章  其他形式众筹</a:t>
            </a:r>
          </a:p>
        </p:txBody>
      </p:sp>
      <p:sp>
        <p:nvSpPr>
          <p:cNvPr id="25" name="Freeform: Shape 24">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7" name="Rectangle 26">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405604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A77245-45D1-49EF-A66F-9ED82D58CC5F}"/>
              </a:ext>
            </a:extLst>
          </p:cNvPr>
          <p:cNvSpPr>
            <a:spLocks noGrp="1"/>
          </p:cNvSpPr>
          <p:nvPr>
            <p:ph type="title"/>
          </p:nvPr>
        </p:nvSpPr>
        <p:spPr>
          <a:xfrm>
            <a:off x="838200" y="365125"/>
            <a:ext cx="10515600" cy="1325563"/>
          </a:xfrm>
        </p:spPr>
        <p:txBody>
          <a:bodyPr>
            <a:normAutofit/>
          </a:bodyPr>
          <a:lstStyle/>
          <a:p>
            <a:r>
              <a:rPr lang="zh-CN" altLang="zh-CN" b="1" dirty="0"/>
              <a:t> 四、汽车众筹型利模式</a:t>
            </a:r>
            <a:br>
              <a:rPr lang="en-US" altLang="zh-CN" dirty="0"/>
            </a:br>
            <a:endParaRPr lang="zh-CN" altLang="en-US" dirty="0"/>
          </a:p>
        </p:txBody>
      </p:sp>
      <p:graphicFrame>
        <p:nvGraphicFramePr>
          <p:cNvPr id="5" name="内容占位符 2">
            <a:extLst>
              <a:ext uri="{FF2B5EF4-FFF2-40B4-BE49-F238E27FC236}">
                <a16:creationId xmlns:a16="http://schemas.microsoft.com/office/drawing/2014/main" id="{04246685-4DAA-4026-A8A1-3A78246F232F}"/>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0693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55E32722-F7AA-4EA9-850E-68104E1DA69D}"/>
              </a:ext>
            </a:extLst>
          </p:cNvPr>
          <p:cNvSpPr>
            <a:spLocks noGrp="1"/>
          </p:cNvSpPr>
          <p:nvPr>
            <p:ph type="title"/>
          </p:nvPr>
        </p:nvSpPr>
        <p:spPr>
          <a:xfrm>
            <a:off x="838200" y="365125"/>
            <a:ext cx="10515600" cy="1325563"/>
          </a:xfrm>
        </p:spPr>
        <p:txBody>
          <a:bodyPr>
            <a:normAutofit/>
          </a:bodyPr>
          <a:lstStyle/>
          <a:p>
            <a:r>
              <a:rPr lang="zh-CN" altLang="zh-CN" b="1" dirty="0"/>
              <a:t>五、我国汽车众筹发展现状</a:t>
            </a: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20FED490-1DE8-42A0-BE8F-EBD716F77951}"/>
              </a:ext>
            </a:extLst>
          </p:cNvPr>
          <p:cNvSpPr>
            <a:spLocks noGrp="1"/>
          </p:cNvSpPr>
          <p:nvPr>
            <p:ph idx="1"/>
          </p:nvPr>
        </p:nvSpPr>
        <p:spPr>
          <a:xfrm>
            <a:off x="838200" y="1825625"/>
            <a:ext cx="10515600" cy="4351338"/>
          </a:xfrm>
        </p:spPr>
        <p:txBody>
          <a:bodyPr>
            <a:normAutofit/>
          </a:bodyPr>
          <a:lstStyle/>
          <a:p>
            <a:pPr marL="0" indent="0">
              <a:buNone/>
            </a:pPr>
            <a:r>
              <a:rPr lang="en-US" altLang="zh-CN" sz="2600"/>
              <a:t>   </a:t>
            </a:r>
            <a:r>
              <a:rPr lang="zh-CN" altLang="zh-CN" sz="2600"/>
              <a:t>据不完全统计，截至</a:t>
            </a:r>
            <a:r>
              <a:rPr lang="en-US" altLang="zh-CN" sz="2600"/>
              <a:t>2017</a:t>
            </a:r>
            <a:r>
              <a:rPr lang="zh-CN" altLang="zh-CN" sz="2600"/>
              <a:t>年年底，共上线过汽车众</a:t>
            </a:r>
            <a:r>
              <a:rPr lang="zh-CN" altLang="en-US" sz="2600"/>
              <a:t>筹</a:t>
            </a:r>
            <a:r>
              <a:rPr lang="zh-CN" altLang="zh-CN" sz="2600"/>
              <a:t>平台</a:t>
            </a:r>
            <a:r>
              <a:rPr lang="en-US" altLang="zh-CN" sz="2600"/>
              <a:t>27</a:t>
            </a:r>
            <a:r>
              <a:rPr lang="zh-CN" altLang="zh-CN" sz="2600"/>
              <a:t>家，其中仍在运管的有</a:t>
            </a:r>
            <a:r>
              <a:rPr lang="en-US" altLang="zh-CN" sz="2600"/>
              <a:t>52</a:t>
            </a:r>
            <a:r>
              <a:rPr lang="zh-CN" altLang="zh-CN" sz="2600"/>
              <a:t>家，其余平台均已下线或转型。</a:t>
            </a:r>
            <a:endParaRPr lang="en-US" altLang="zh-CN" sz="2600"/>
          </a:p>
          <a:p>
            <a:pPr marL="0" indent="0">
              <a:buNone/>
            </a:pPr>
            <a:br>
              <a:rPr lang="en-US" altLang="zh-CN" sz="2600"/>
            </a:br>
            <a:r>
              <a:rPr lang="en-US" altLang="zh-CN" sz="2600"/>
              <a:t>    2017</a:t>
            </a:r>
            <a:r>
              <a:rPr lang="zh-CN" altLang="zh-CN" sz="2600"/>
              <a:t>年汽车众</a:t>
            </a:r>
            <a:r>
              <a:rPr lang="zh-CN" altLang="en-US" sz="2600"/>
              <a:t>筹</a:t>
            </a:r>
            <a:r>
              <a:rPr lang="zh-CN" altLang="zh-CN" sz="2600"/>
              <a:t>行业共上线项目</a:t>
            </a:r>
            <a:r>
              <a:rPr lang="en-US" altLang="zh-CN" sz="2600"/>
              <a:t>39513</a:t>
            </a:r>
            <a:r>
              <a:rPr lang="zh-CN" altLang="zh-CN" sz="2600"/>
              <a:t>个，其中共有</a:t>
            </a:r>
            <a:r>
              <a:rPr lang="en-US" altLang="zh-CN" sz="2600"/>
              <a:t>39437</a:t>
            </a:r>
            <a:r>
              <a:rPr lang="zh-CN" altLang="zh-CN" sz="2600"/>
              <a:t>个项目众筹成功</a:t>
            </a:r>
            <a:r>
              <a:rPr lang="en-US" altLang="zh-CN" sz="2600"/>
              <a:t>(</a:t>
            </a:r>
            <a:r>
              <a:rPr lang="zh-CN" altLang="zh-CN" sz="2600"/>
              <a:t>包括出售中、已回款、溢价回购三种状态</a:t>
            </a:r>
            <a:r>
              <a:rPr lang="en-US" altLang="zh-CN" sz="2600"/>
              <a:t>)</a:t>
            </a:r>
            <a:r>
              <a:rPr lang="zh-CN" altLang="zh-CN" sz="2600"/>
              <a:t>，成功项目已等金额共计约</a:t>
            </a:r>
            <a:r>
              <a:rPr lang="en-US" altLang="zh-CN" sz="2600"/>
              <a:t>107.94</a:t>
            </a:r>
            <a:r>
              <a:rPr lang="zh-CN" altLang="zh-CN" sz="2600"/>
              <a:t>亿元。</a:t>
            </a:r>
          </a:p>
          <a:p>
            <a:pPr marL="0" indent="0">
              <a:buNone/>
            </a:pPr>
            <a:r>
              <a:rPr lang="zh-CN" altLang="zh-CN" sz="2600"/>
              <a:t>从地域分布看，山东平台独占半壁江山。</a:t>
            </a:r>
          </a:p>
          <a:p>
            <a:pPr marL="0" indent="0">
              <a:buNone/>
            </a:pPr>
            <a:r>
              <a:rPr lang="zh-CN" altLang="zh-CN" sz="2600"/>
              <a:t>从认筹状态看，显示失败或回购的项目很少</a:t>
            </a:r>
            <a:endParaRPr lang="en-US" altLang="zh-CN" sz="2600"/>
          </a:p>
          <a:p>
            <a:pPr marL="0" indent="0">
              <a:buNone/>
            </a:pPr>
            <a:r>
              <a:rPr lang="zh-CN" altLang="zh-CN" sz="2600"/>
              <a:t>从筹资金额来看，中低端车项目较多。</a:t>
            </a:r>
            <a:endParaRPr lang="en-US" altLang="zh-CN" sz="2600"/>
          </a:p>
          <a:p>
            <a:pPr marL="0" indent="0">
              <a:buNone/>
            </a:pPr>
            <a:r>
              <a:rPr lang="zh-CN" altLang="zh-CN" sz="2600"/>
              <a:t>从筹资金额来看，少量平台完成大量融资。</a:t>
            </a:r>
            <a:endParaRPr lang="zh-CN" altLang="en-US" sz="2600"/>
          </a:p>
        </p:txBody>
      </p:sp>
    </p:spTree>
    <p:extLst>
      <p:ext uri="{BB962C8B-B14F-4D97-AF65-F5344CB8AC3E}">
        <p14:creationId xmlns:p14="http://schemas.microsoft.com/office/powerpoint/2010/main" val="3245182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CD4860AA-AEDB-481D-93CA-4A30EF29C91D}"/>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6D870828-A3F6-4F34-9CC8-3CCA00E98E14}"/>
              </a:ext>
            </a:extLst>
          </p:cNvPr>
          <p:cNvSpPr>
            <a:spLocks noGrp="1"/>
          </p:cNvSpPr>
          <p:nvPr>
            <p:ph idx="1"/>
          </p:nvPr>
        </p:nvSpPr>
        <p:spPr>
          <a:xfrm>
            <a:off x="838200" y="1825625"/>
            <a:ext cx="10515600" cy="4351338"/>
          </a:xfrm>
        </p:spPr>
        <p:txBody>
          <a:bodyPr>
            <a:normAutofit/>
          </a:bodyPr>
          <a:lstStyle/>
          <a:p>
            <a:pPr marL="0" indent="0">
              <a:buNone/>
            </a:pPr>
            <a:r>
              <a:rPr lang="zh-CN" altLang="zh-CN" dirty="0"/>
              <a:t>汽车众</a:t>
            </a:r>
            <a:r>
              <a:rPr lang="zh-CN" altLang="en-US" dirty="0"/>
              <a:t>筹</a:t>
            </a:r>
            <a:r>
              <a:rPr lang="zh-CN" altLang="zh-CN" dirty="0"/>
              <a:t>成功项目已筹金额前十的平台分别为</a:t>
            </a:r>
            <a:r>
              <a:rPr lang="en-US" altLang="zh-CN" dirty="0"/>
              <a:t>:</a:t>
            </a:r>
            <a:r>
              <a:rPr lang="zh-CN" altLang="zh-CN" dirty="0"/>
              <a:t>中</a:t>
            </a:r>
            <a:r>
              <a:rPr lang="en-US" altLang="zh-CN" dirty="0"/>
              <a:t>e</a:t>
            </a:r>
            <a:r>
              <a:rPr lang="zh-CN" altLang="zh-CN" dirty="0"/>
              <a:t>财富、维</a:t>
            </a:r>
            <a:r>
              <a:rPr lang="en-US" altLang="zh-CN" dirty="0"/>
              <a:t>C</a:t>
            </a:r>
            <a:r>
              <a:rPr lang="zh-CN" altLang="zh-CN" dirty="0"/>
              <a:t>理财、融车网、智仁科、迅销众筹、将车网、蜂果汽车</a:t>
            </a:r>
            <a:r>
              <a:rPr lang="zh-CN" altLang="en-US" dirty="0"/>
              <a:t>众筹</a:t>
            </a:r>
            <a:r>
              <a:rPr lang="zh-CN" altLang="zh-CN" dirty="0"/>
              <a:t>、兴发米、博派合伙人和星喆汽车众筹，十家平台成功项目数合计</a:t>
            </a:r>
            <a:r>
              <a:rPr lang="en-US" altLang="zh-CN" dirty="0"/>
              <a:t>31619</a:t>
            </a:r>
            <a:r>
              <a:rPr lang="zh-CN" altLang="zh-CN" dirty="0"/>
              <a:t>个，占全部平台成功项目数的</a:t>
            </a:r>
            <a:r>
              <a:rPr lang="en-US" altLang="zh-CN" dirty="0"/>
              <a:t>80.18</a:t>
            </a:r>
            <a:r>
              <a:rPr lang="zh-CN" altLang="zh-CN" dirty="0"/>
              <a:t>％，成功项目已筹金额共计</a:t>
            </a:r>
            <a:r>
              <a:rPr lang="en-US" altLang="zh-CN" dirty="0"/>
              <a:t>9431</a:t>
            </a:r>
            <a:r>
              <a:rPr lang="zh-CN" altLang="zh-CN" dirty="0"/>
              <a:t>亿元，占全部平台成功项目已等金额的</a:t>
            </a:r>
            <a:r>
              <a:rPr lang="en-US" altLang="zh-CN" dirty="0"/>
              <a:t>87.37</a:t>
            </a:r>
            <a:r>
              <a:rPr lang="zh-CN" altLang="zh-CN" dirty="0"/>
              <a:t>％。</a:t>
            </a:r>
            <a:br>
              <a:rPr lang="en-US" altLang="zh-CN" dirty="0"/>
            </a:br>
            <a:endParaRPr lang="zh-CN" altLang="en-US" dirty="0"/>
          </a:p>
        </p:txBody>
      </p:sp>
    </p:spTree>
    <p:extLst>
      <p:ext uri="{BB962C8B-B14F-4D97-AF65-F5344CB8AC3E}">
        <p14:creationId xmlns:p14="http://schemas.microsoft.com/office/powerpoint/2010/main" val="515761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700DEC-EEFB-4CD6-9DA2-D170E728CD57}"/>
              </a:ext>
            </a:extLst>
          </p:cNvPr>
          <p:cNvSpPr>
            <a:spLocks noGrp="1"/>
          </p:cNvSpPr>
          <p:nvPr>
            <p:ph type="title"/>
          </p:nvPr>
        </p:nvSpPr>
        <p:spPr/>
        <p:txBody>
          <a:bodyPr>
            <a:normAutofit fontScale="90000"/>
          </a:bodyPr>
          <a:lstStyle/>
          <a:p>
            <a:r>
              <a:rPr lang="zh-CN" altLang="en-US" b="1" dirty="0"/>
              <a:t>案例：</a:t>
            </a:r>
            <a:r>
              <a:rPr lang="zh-CN" altLang="zh-CN" b="1" dirty="0"/>
              <a:t>汽车众筹平台中</a:t>
            </a:r>
            <a:r>
              <a:rPr lang="en-US" altLang="zh-CN" b="1" dirty="0"/>
              <a:t>e</a:t>
            </a:r>
            <a:r>
              <a:rPr lang="zh-CN" altLang="zh-CN" b="1" dirty="0"/>
              <a:t>财富发布清盘公告 曾多年排名行业第一</a:t>
            </a:r>
            <a:br>
              <a:rPr lang="zh-CN" altLang="zh-CN" dirty="0"/>
            </a:br>
            <a:endParaRPr lang="zh-CN" altLang="en-US" dirty="0"/>
          </a:p>
        </p:txBody>
      </p:sp>
      <p:sp>
        <p:nvSpPr>
          <p:cNvPr id="3" name="内容占位符 2">
            <a:extLst>
              <a:ext uri="{FF2B5EF4-FFF2-40B4-BE49-F238E27FC236}">
                <a16:creationId xmlns:a16="http://schemas.microsoft.com/office/drawing/2014/main" id="{512C222B-520D-47B3-A2D2-490668FEED3D}"/>
              </a:ext>
            </a:extLst>
          </p:cNvPr>
          <p:cNvSpPr>
            <a:spLocks noGrp="1"/>
          </p:cNvSpPr>
          <p:nvPr>
            <p:ph idx="1"/>
          </p:nvPr>
        </p:nvSpPr>
        <p:spPr/>
        <p:txBody>
          <a:bodyPr>
            <a:normAutofit/>
          </a:bodyPr>
          <a:lstStyle/>
          <a:p>
            <a:pPr marL="0" indent="0">
              <a:buNone/>
            </a:pPr>
            <a:r>
              <a:rPr lang="en-US" altLang="zh-CN" sz="2400" dirty="0">
                <a:latin typeface="华文楷体" panose="02010600040101010101" pitchFamily="2" charset="-122"/>
                <a:ea typeface="华文楷体" panose="02010600040101010101" pitchFamily="2" charset="-122"/>
              </a:rPr>
              <a:t>2016</a:t>
            </a:r>
            <a:r>
              <a:rPr lang="zh-CN" altLang="zh-CN" sz="2400" dirty="0">
                <a:latin typeface="华文楷体" panose="02010600040101010101" pitchFamily="2" charset="-122"/>
                <a:ea typeface="华文楷体" panose="02010600040101010101" pitchFamily="2" charset="-122"/>
              </a:rPr>
              <a:t>年下半年，汽车众筹突然爆发，接棒股权型众筹，成为众筹投资最受投资者关注的类型之一。但汽车众筹相关的监管政策及规制尚处空白状态，风险很大。业内普遍存在自设资金池、自融、发布虚假标的、一标多平台发布、承诺保本保息等现象。</a:t>
            </a:r>
            <a:r>
              <a:rPr lang="en-US" altLang="zh-CN" sz="2400" dirty="0">
                <a:latin typeface="华文楷体" panose="02010600040101010101" pitchFamily="2" charset="-122"/>
                <a:ea typeface="华文楷体" panose="02010600040101010101" pitchFamily="2" charset="-122"/>
              </a:rPr>
              <a:t>2016</a:t>
            </a:r>
            <a:r>
              <a:rPr lang="zh-CN" altLang="zh-CN" sz="2400" dirty="0">
                <a:latin typeface="华文楷体" panose="02010600040101010101" pitchFamily="2" charset="-122"/>
                <a:ea typeface="华文楷体" panose="02010600040101010101" pitchFamily="2" charset="-122"/>
              </a:rPr>
              <a:t>年底开始，汽车众筹平台就陆续出现跑路情况。而在</a:t>
            </a:r>
            <a:r>
              <a:rPr lang="en-US" altLang="zh-CN" sz="2400" dirty="0">
                <a:latin typeface="华文楷体" panose="02010600040101010101" pitchFamily="2" charset="-122"/>
                <a:ea typeface="华文楷体" panose="02010600040101010101" pitchFamily="2" charset="-122"/>
              </a:rPr>
              <a:t>2017</a:t>
            </a:r>
            <a:r>
              <a:rPr lang="zh-CN" altLang="zh-CN" sz="2400" dirty="0">
                <a:latin typeface="华文楷体" panose="02010600040101010101" pitchFamily="2" charset="-122"/>
                <a:ea typeface="华文楷体" panose="02010600040101010101" pitchFamily="2" charset="-122"/>
              </a:rPr>
              <a:t>年年中，开始出现密集爆雷。此后，几乎每个月都有二手车众筹平台停运、下线甚至跑路的消息传出。</a:t>
            </a:r>
          </a:p>
          <a:p>
            <a:pPr marL="0" indent="0">
              <a:buNone/>
            </a:pPr>
            <a:r>
              <a:rPr lang="en-US" altLang="zh-CN" sz="2400" dirty="0">
                <a:latin typeface="华文楷体" panose="02010600040101010101" pitchFamily="2" charset="-122"/>
                <a:ea typeface="华文楷体" panose="02010600040101010101" pitchFamily="2" charset="-122"/>
              </a:rPr>
              <a:t>2018</a:t>
            </a:r>
            <a:r>
              <a:rPr lang="zh-CN" altLang="zh-CN" sz="2400" dirty="0">
                <a:latin typeface="华文楷体" panose="02010600040101010101" pitchFamily="2" charset="-122"/>
                <a:ea typeface="华文楷体" panose="02010600040101010101" pitchFamily="2" charset="-122"/>
              </a:rPr>
              <a:t>年</a:t>
            </a:r>
            <a:r>
              <a:rPr lang="en-US" altLang="zh-CN" sz="2400" dirty="0">
                <a:latin typeface="华文楷体" panose="02010600040101010101" pitchFamily="2" charset="-122"/>
                <a:ea typeface="华文楷体" panose="02010600040101010101" pitchFamily="2" charset="-122"/>
              </a:rPr>
              <a:t>6</a:t>
            </a:r>
            <a:r>
              <a:rPr lang="zh-CN" altLang="zh-CN" sz="2400" dirty="0">
                <a:latin typeface="华文楷体" panose="02010600040101010101" pitchFamily="2" charset="-122"/>
                <a:ea typeface="华文楷体" panose="02010600040101010101" pitchFamily="2" charset="-122"/>
              </a:rPr>
              <a:t>月</a:t>
            </a:r>
            <a:r>
              <a:rPr lang="en-US" altLang="zh-CN" sz="2400" dirty="0">
                <a:latin typeface="华文楷体" panose="02010600040101010101" pitchFamily="2" charset="-122"/>
                <a:ea typeface="华文楷体" panose="02010600040101010101" pitchFamily="2" charset="-122"/>
              </a:rPr>
              <a:t>25</a:t>
            </a:r>
            <a:r>
              <a:rPr lang="zh-CN" altLang="zh-CN" sz="2400" dirty="0">
                <a:latin typeface="华文楷体" panose="02010600040101010101" pitchFamily="2" charset="-122"/>
                <a:ea typeface="华文楷体" panose="02010600040101010101" pitchFamily="2" charset="-122"/>
              </a:rPr>
              <a:t>日，有投资者爆料称汽车众筹平台中</a:t>
            </a:r>
            <a:r>
              <a:rPr lang="en-US" altLang="zh-CN" sz="2400" dirty="0">
                <a:latin typeface="华文楷体" panose="02010600040101010101" pitchFamily="2" charset="-122"/>
                <a:ea typeface="华文楷体" panose="02010600040101010101" pitchFamily="2" charset="-122"/>
              </a:rPr>
              <a:t>e</a:t>
            </a:r>
            <a:r>
              <a:rPr lang="zh-CN" altLang="zh-CN" sz="2400" dirty="0">
                <a:latin typeface="华文楷体" panose="02010600040101010101" pitchFamily="2" charset="-122"/>
                <a:ea typeface="华文楷体" panose="02010600040101010101" pitchFamily="2" charset="-122"/>
              </a:rPr>
              <a:t>财富发布了清盘公告。公告中称，中</a:t>
            </a:r>
            <a:r>
              <a:rPr lang="en-US" altLang="zh-CN" sz="2400" dirty="0">
                <a:latin typeface="华文楷体" panose="02010600040101010101" pitchFamily="2" charset="-122"/>
                <a:ea typeface="华文楷体" panose="02010600040101010101" pitchFamily="2" charset="-122"/>
              </a:rPr>
              <a:t>e</a:t>
            </a:r>
            <a:r>
              <a:rPr lang="zh-CN" altLang="zh-CN" sz="2400" dirty="0">
                <a:latin typeface="华文楷体" panose="02010600040101010101" pitchFamily="2" charset="-122"/>
                <a:ea typeface="华文楷体" panose="02010600040101010101" pitchFamily="2" charset="-122"/>
              </a:rPr>
              <a:t>财富因市场环境不好，监管力度不断加大，合规成本增加，导致可持续发展潜力不足，平台决定自公告之日起停止运营线上业务。此外，将对平台的资产进行评估，并制定了投资人资金退出方案。人创咨询发布的多份汽车众筹报告中显示，中</a:t>
            </a:r>
            <a:r>
              <a:rPr lang="en-US" altLang="zh-CN" sz="2400" dirty="0">
                <a:latin typeface="华文楷体" panose="02010600040101010101" pitchFamily="2" charset="-122"/>
                <a:ea typeface="华文楷体" panose="02010600040101010101" pitchFamily="2" charset="-122"/>
              </a:rPr>
              <a:t>e</a:t>
            </a:r>
            <a:r>
              <a:rPr lang="zh-CN" altLang="zh-CN" sz="2400" dirty="0">
                <a:latin typeface="华文楷体" panose="02010600040101010101" pitchFamily="2" charset="-122"/>
                <a:ea typeface="华文楷体" panose="02010600040101010101" pitchFamily="2" charset="-122"/>
              </a:rPr>
              <a:t>财富成功项目融资额和成功项目的投资人次均排在行业第一。中</a:t>
            </a:r>
            <a:r>
              <a:rPr lang="en-US" altLang="zh-CN" sz="2400" dirty="0">
                <a:latin typeface="华文楷体" panose="02010600040101010101" pitchFamily="2" charset="-122"/>
                <a:ea typeface="华文楷体" panose="02010600040101010101" pitchFamily="2" charset="-122"/>
              </a:rPr>
              <a:t>e</a:t>
            </a:r>
            <a:r>
              <a:rPr lang="zh-CN" altLang="zh-CN" sz="2400" dirty="0">
                <a:latin typeface="华文楷体" panose="02010600040101010101" pitchFamily="2" charset="-122"/>
                <a:ea typeface="华文楷体" panose="02010600040101010101" pitchFamily="2" charset="-122"/>
              </a:rPr>
              <a:t>财富如果开始清盘，必然将动摇整个行业的信心。</a:t>
            </a:r>
          </a:p>
          <a:p>
            <a:pPr marL="0" indent="0">
              <a:buNone/>
            </a:pPr>
            <a:endParaRPr lang="zh-CN" altLang="en-US" dirty="0"/>
          </a:p>
        </p:txBody>
      </p:sp>
    </p:spTree>
    <p:extLst>
      <p:ext uri="{BB962C8B-B14F-4D97-AF65-F5344CB8AC3E}">
        <p14:creationId xmlns:p14="http://schemas.microsoft.com/office/powerpoint/2010/main" val="2162216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B5F8FB9-93B9-4832-A062-85E1B6A5AF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内容占位符 12" descr="社交网络的手机截图&#10;&#10;中度可信度描述已自动生成">
            <a:extLst>
              <a:ext uri="{FF2B5EF4-FFF2-40B4-BE49-F238E27FC236}">
                <a16:creationId xmlns:a16="http://schemas.microsoft.com/office/drawing/2014/main" id="{54A8D142-1147-489D-83A5-11809E8EB35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7554" r="-1" b="-1"/>
          <a:stretch/>
        </p:blipFill>
        <p:spPr>
          <a:xfrm>
            <a:off x="1669474" y="10"/>
            <a:ext cx="10522527" cy="6857990"/>
          </a:xfrm>
          <a:custGeom>
            <a:avLst/>
            <a:gdLst/>
            <a:ahLst/>
            <a:cxnLst/>
            <a:rect l="l" t="t" r="r" b="b"/>
            <a:pathLst>
              <a:path w="10522527" h="6858000">
                <a:moveTo>
                  <a:pt x="2882142" y="0"/>
                </a:moveTo>
                <a:lnTo>
                  <a:pt x="10522527" y="0"/>
                </a:lnTo>
                <a:lnTo>
                  <a:pt x="10522527" y="6858000"/>
                </a:lnTo>
                <a:lnTo>
                  <a:pt x="80697" y="6858000"/>
                </a:lnTo>
                <a:lnTo>
                  <a:pt x="37339" y="6516785"/>
                </a:lnTo>
                <a:cubicBezTo>
                  <a:pt x="12648" y="6273664"/>
                  <a:pt x="0" y="6026982"/>
                  <a:pt x="0" y="5777347"/>
                </a:cubicBezTo>
                <a:cubicBezTo>
                  <a:pt x="0" y="3530630"/>
                  <a:pt x="1024495" y="1523197"/>
                  <a:pt x="2631803" y="196728"/>
                </a:cubicBezTo>
                <a:close/>
              </a:path>
            </a:pathLst>
          </a:custGeom>
        </p:spPr>
      </p:pic>
      <p:sp>
        <p:nvSpPr>
          <p:cNvPr id="20" name="Arc 19">
            <a:extLst>
              <a:ext uri="{FF2B5EF4-FFF2-40B4-BE49-F238E27FC236}">
                <a16:creationId xmlns:a16="http://schemas.microsoft.com/office/drawing/2014/main" id="{F37E8EB2-7BE0-4F3D-921C-F4E9C2C149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27715">
            <a:off x="1108520" y="775849"/>
            <a:ext cx="2987899" cy="2987899"/>
          </a:xfrm>
          <a:prstGeom prst="arc">
            <a:avLst>
              <a:gd name="adj1" fmla="val 16200000"/>
              <a:gd name="adj2" fmla="val 2287352"/>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E77AE46B-A945-4A7E-9911-903176079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742" y="5649686"/>
            <a:ext cx="546100" cy="546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4008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3377DB-91B2-4153-BB82-740921D32B4A}"/>
              </a:ext>
            </a:extLst>
          </p:cNvPr>
          <p:cNvSpPr>
            <a:spLocks noGrp="1"/>
          </p:cNvSpPr>
          <p:nvPr>
            <p:ph type="title"/>
          </p:nvPr>
        </p:nvSpPr>
        <p:spPr>
          <a:xfrm>
            <a:off x="838200" y="365126"/>
            <a:ext cx="10515600" cy="372534"/>
          </a:xfrm>
        </p:spPr>
        <p:txBody>
          <a:bodyPr>
            <a:normAutofit fontScale="90000"/>
          </a:bodyPr>
          <a:lstStyle/>
          <a:p>
            <a:endParaRPr lang="zh-CN" altLang="en-US" dirty="0"/>
          </a:p>
        </p:txBody>
      </p:sp>
      <p:pic>
        <p:nvPicPr>
          <p:cNvPr id="4" name="内容占位符 3">
            <a:extLst>
              <a:ext uri="{FF2B5EF4-FFF2-40B4-BE49-F238E27FC236}">
                <a16:creationId xmlns:a16="http://schemas.microsoft.com/office/drawing/2014/main" id="{9BAEBC43-AA6C-4814-92F2-533439D03F36}"/>
              </a:ext>
            </a:extLst>
          </p:cNvPr>
          <p:cNvPicPr>
            <a:picLocks noGrp="1" noChangeAspect="1"/>
          </p:cNvPicPr>
          <p:nvPr>
            <p:ph idx="1"/>
          </p:nvPr>
        </p:nvPicPr>
        <p:blipFill>
          <a:blip r:embed="rId2"/>
          <a:stretch>
            <a:fillRect/>
          </a:stretch>
        </p:blipFill>
        <p:spPr>
          <a:xfrm>
            <a:off x="1595336" y="737660"/>
            <a:ext cx="7966369" cy="5521860"/>
          </a:xfrm>
          <a:prstGeom prst="rect">
            <a:avLst/>
          </a:prstGeom>
        </p:spPr>
      </p:pic>
    </p:spTree>
    <p:extLst>
      <p:ext uri="{BB962C8B-B14F-4D97-AF65-F5344CB8AC3E}">
        <p14:creationId xmlns:p14="http://schemas.microsoft.com/office/powerpoint/2010/main" val="2466633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AE0710-FAAC-4847-9317-BE1AEC732EA1}"/>
              </a:ext>
            </a:extLst>
          </p:cNvPr>
          <p:cNvSpPr>
            <a:spLocks noGrp="1"/>
          </p:cNvSpPr>
          <p:nvPr>
            <p:ph type="title"/>
          </p:nvPr>
        </p:nvSpPr>
        <p:spPr/>
        <p:txBody>
          <a:bodyPr/>
          <a:lstStyle/>
          <a:p>
            <a:endParaRPr lang="zh-CN" altLang="en-US"/>
          </a:p>
        </p:txBody>
      </p:sp>
      <p:pic>
        <p:nvPicPr>
          <p:cNvPr id="4" name="内容占位符 3">
            <a:extLst>
              <a:ext uri="{FF2B5EF4-FFF2-40B4-BE49-F238E27FC236}">
                <a16:creationId xmlns:a16="http://schemas.microsoft.com/office/drawing/2014/main" id="{9F1FF946-7779-455A-BFCF-6B861DEB0962}"/>
              </a:ext>
            </a:extLst>
          </p:cNvPr>
          <p:cNvPicPr>
            <a:picLocks noGrp="1" noChangeAspect="1"/>
          </p:cNvPicPr>
          <p:nvPr>
            <p:ph idx="1"/>
          </p:nvPr>
        </p:nvPicPr>
        <p:blipFill>
          <a:blip r:embed="rId2"/>
          <a:stretch>
            <a:fillRect/>
          </a:stretch>
        </p:blipFill>
        <p:spPr>
          <a:xfrm>
            <a:off x="1761874" y="1690688"/>
            <a:ext cx="8668251" cy="4802187"/>
          </a:xfrm>
          <a:prstGeom prst="rect">
            <a:avLst/>
          </a:prstGeom>
        </p:spPr>
      </p:pic>
    </p:spTree>
    <p:extLst>
      <p:ext uri="{BB962C8B-B14F-4D97-AF65-F5344CB8AC3E}">
        <p14:creationId xmlns:p14="http://schemas.microsoft.com/office/powerpoint/2010/main" val="633750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7CBA3A99-3F77-4AC9-8B77-698F95B91B8C}"/>
              </a:ext>
            </a:extLst>
          </p:cNvPr>
          <p:cNvSpPr>
            <a:spLocks noGrp="1"/>
          </p:cNvSpPr>
          <p:nvPr>
            <p:ph type="title"/>
          </p:nvPr>
        </p:nvSpPr>
        <p:spPr>
          <a:xfrm>
            <a:off x="838200" y="365125"/>
            <a:ext cx="10515600" cy="1325563"/>
          </a:xfrm>
        </p:spPr>
        <p:txBody>
          <a:bodyPr>
            <a:normAutofit/>
          </a:bodyPr>
          <a:lstStyle/>
          <a:p>
            <a:r>
              <a:rPr lang="zh-CN" altLang="zh-CN" dirty="0"/>
              <a:t>第一节 汽车众筹</a:t>
            </a:r>
            <a:br>
              <a:rPr lang="zh-CN"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F0977F1C-3C2A-478F-A0A8-4F29E1FCBE98}"/>
              </a:ext>
            </a:extLst>
          </p:cNvPr>
          <p:cNvSpPr>
            <a:spLocks noGrp="1"/>
          </p:cNvSpPr>
          <p:nvPr>
            <p:ph idx="1"/>
          </p:nvPr>
        </p:nvSpPr>
        <p:spPr>
          <a:xfrm>
            <a:off x="838200" y="1825625"/>
            <a:ext cx="10515600" cy="4351338"/>
          </a:xfrm>
        </p:spPr>
        <p:txBody>
          <a:bodyPr>
            <a:normAutofit/>
          </a:bodyPr>
          <a:lstStyle/>
          <a:p>
            <a:pPr marL="0" indent="0">
              <a:buNone/>
            </a:pPr>
            <a:r>
              <a:rPr lang="zh-CN" altLang="en-US" b="1" dirty="0"/>
              <a:t>一、</a:t>
            </a:r>
            <a:r>
              <a:rPr lang="zh-CN" altLang="zh-CN" b="1" dirty="0"/>
              <a:t>汽车众</a:t>
            </a:r>
            <a:r>
              <a:rPr lang="zh-CN" altLang="en-US" b="1" dirty="0"/>
              <a:t>筹</a:t>
            </a:r>
            <a:r>
              <a:rPr lang="zh-CN" altLang="zh-CN" b="1" dirty="0"/>
              <a:t>模式及发展现状</a:t>
            </a:r>
            <a:endParaRPr lang="en-US" altLang="zh-CN" b="1" dirty="0"/>
          </a:p>
          <a:p>
            <a:pPr marL="0" indent="0">
              <a:buNone/>
            </a:pPr>
            <a:endParaRPr lang="en-US" altLang="zh-CN" b="1" dirty="0"/>
          </a:p>
          <a:p>
            <a:pPr marL="0" indent="0">
              <a:buNone/>
            </a:pPr>
            <a:r>
              <a:rPr lang="zh-CN" altLang="zh-CN" dirty="0"/>
              <a:t>汽车众筹包括新车众筹和二手车众筹。由于目前二手车</a:t>
            </a:r>
            <a:r>
              <a:rPr lang="zh-CN" altLang="en-US" dirty="0"/>
              <a:t>众筹</a:t>
            </a:r>
            <a:r>
              <a:rPr lang="zh-CN" altLang="zh-CN" dirty="0"/>
              <a:t>所占的比例极大，新车众筹的比例很小，因此，汽车</a:t>
            </a:r>
            <a:r>
              <a:rPr lang="zh-CN" altLang="en-US" dirty="0"/>
              <a:t>众筹</a:t>
            </a:r>
            <a:r>
              <a:rPr lang="zh-CN" altLang="zh-CN" dirty="0"/>
              <a:t>常被称为二手车众筹，在行业内往往被当做同义词而不加以区别对待。</a:t>
            </a:r>
            <a:endParaRPr lang="en-US" altLang="zh-CN" dirty="0"/>
          </a:p>
          <a:p>
            <a:pPr marL="0" indent="0">
              <a:buNone/>
            </a:pPr>
            <a:endParaRPr lang="en-US" altLang="zh-CN" dirty="0"/>
          </a:p>
          <a:p>
            <a:pPr marL="0" indent="0">
              <a:buNone/>
            </a:pPr>
            <a:r>
              <a:rPr lang="zh-CN" altLang="zh-CN" dirty="0"/>
              <a:t>通常意义上，汽车众筹就是车行收购二手车，然后将车辆放到汽车众筹平台上来众筹融资，车辆出售以后，将利润与投资者进行分成的行为。</a:t>
            </a:r>
          </a:p>
          <a:p>
            <a:pPr marL="0" indent="0">
              <a:buNone/>
            </a:pPr>
            <a:endParaRPr lang="zh-CN" altLang="zh-CN" dirty="0"/>
          </a:p>
          <a:p>
            <a:pPr marL="0" indent="0">
              <a:buNone/>
            </a:pPr>
            <a:endParaRPr lang="zh-CN" altLang="en-US" dirty="0"/>
          </a:p>
        </p:txBody>
      </p:sp>
    </p:spTree>
    <p:extLst>
      <p:ext uri="{BB962C8B-B14F-4D97-AF65-F5344CB8AC3E}">
        <p14:creationId xmlns:p14="http://schemas.microsoft.com/office/powerpoint/2010/main" val="4051022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B43F7A65-AAA0-4044-A73C-FCFA6B0A86DC}"/>
              </a:ext>
            </a:extLst>
          </p:cNvPr>
          <p:cNvSpPr>
            <a:spLocks noGrp="1"/>
          </p:cNvSpPr>
          <p:nvPr>
            <p:ph type="title"/>
          </p:nvPr>
        </p:nvSpPr>
        <p:spPr>
          <a:xfrm>
            <a:off x="838200" y="365125"/>
            <a:ext cx="10515600" cy="1325563"/>
          </a:xfrm>
        </p:spPr>
        <p:txBody>
          <a:bodyPr>
            <a:normAutofit/>
          </a:bodyPr>
          <a:lstStyle/>
          <a:p>
            <a:r>
              <a:rPr lang="zh-CN" altLang="zh-CN" dirty="0"/>
              <a:t>汽车众筹的收益</a:t>
            </a: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921F9EEA-A9B5-49DE-A1B4-A399671FF56D}"/>
              </a:ext>
            </a:extLst>
          </p:cNvPr>
          <p:cNvSpPr>
            <a:spLocks noGrp="1"/>
          </p:cNvSpPr>
          <p:nvPr>
            <p:ph idx="1"/>
          </p:nvPr>
        </p:nvSpPr>
        <p:spPr>
          <a:xfrm>
            <a:off x="838200" y="1825625"/>
            <a:ext cx="10515600" cy="4351338"/>
          </a:xfrm>
        </p:spPr>
        <p:txBody>
          <a:bodyPr>
            <a:normAutofit/>
          </a:bodyPr>
          <a:lstStyle/>
          <a:p>
            <a:pPr marL="0" indent="0">
              <a:buNone/>
            </a:pPr>
            <a:r>
              <a:rPr lang="zh-CN" altLang="zh-CN" sz="2200"/>
              <a:t>主要来自买卖差价，即低买高卖。</a:t>
            </a:r>
            <a:endParaRPr lang="en-US" altLang="zh-CN" sz="2200"/>
          </a:p>
          <a:p>
            <a:pPr marL="0" indent="0">
              <a:buNone/>
            </a:pPr>
            <a:endParaRPr lang="en-US" altLang="zh-CN" sz="2200"/>
          </a:p>
          <a:p>
            <a:pPr marL="0" indent="0">
              <a:buNone/>
            </a:pPr>
            <a:r>
              <a:rPr lang="zh-CN" altLang="zh-CN" sz="2200"/>
              <a:t>第一步的买入价格，由平台和二手车商决定</a:t>
            </a:r>
            <a:r>
              <a:rPr lang="en-US" altLang="zh-CN" sz="2200"/>
              <a:t>;</a:t>
            </a:r>
          </a:p>
          <a:p>
            <a:pPr marL="0" indent="0">
              <a:buNone/>
            </a:pPr>
            <a:endParaRPr lang="en-US" altLang="zh-CN" sz="2200"/>
          </a:p>
          <a:p>
            <a:pPr marL="0" indent="0">
              <a:buNone/>
            </a:pPr>
            <a:r>
              <a:rPr lang="zh-CN" altLang="zh-CN" sz="2200"/>
              <a:t>第二步的卖出价格，由参与众筹的投资者共同决定，通常是二手车商将买家的出价报给平台，投资者在平台上投票决定是否成交。</a:t>
            </a:r>
            <a:endParaRPr lang="en-US" altLang="zh-CN" sz="2200"/>
          </a:p>
          <a:p>
            <a:pPr marL="0" indent="0">
              <a:buNone/>
            </a:pPr>
            <a:endParaRPr lang="en-US" altLang="zh-CN" sz="2200"/>
          </a:p>
          <a:p>
            <a:pPr marL="0" indent="0">
              <a:buNone/>
            </a:pPr>
            <a:r>
              <a:rPr lang="zh-CN" altLang="zh-CN" sz="2200">
                <a:latin typeface="华文楷体" panose="02010600040101010101" pitchFamily="2" charset="-122"/>
                <a:ea typeface="华文楷体" panose="02010600040101010101" pitchFamily="2" charset="-122"/>
              </a:rPr>
              <a:t>举个例子</a:t>
            </a:r>
            <a:r>
              <a:rPr lang="en-US" altLang="zh-CN" sz="2200">
                <a:latin typeface="华文楷体" panose="02010600040101010101" pitchFamily="2" charset="-122"/>
                <a:ea typeface="华文楷体" panose="02010600040101010101" pitchFamily="2" charset="-122"/>
              </a:rPr>
              <a:t>:</a:t>
            </a:r>
            <a:r>
              <a:rPr lang="zh-CN" altLang="zh-CN" sz="2200">
                <a:latin typeface="华文楷体" panose="02010600040101010101" pitchFamily="2" charset="-122"/>
                <a:ea typeface="华文楷体" panose="02010600040101010101" pitchFamily="2" charset="-122"/>
              </a:rPr>
              <a:t>投资者众筹</a:t>
            </a:r>
            <a:r>
              <a:rPr lang="en-US" altLang="zh-CN" sz="2200">
                <a:latin typeface="华文楷体" panose="02010600040101010101" pitchFamily="2" charset="-122"/>
                <a:ea typeface="华文楷体" panose="02010600040101010101" pitchFamily="2" charset="-122"/>
              </a:rPr>
              <a:t>10</a:t>
            </a:r>
            <a:r>
              <a:rPr lang="zh-CN" altLang="zh-CN" sz="2200">
                <a:latin typeface="华文楷体" panose="02010600040101010101" pitchFamily="2" charset="-122"/>
                <a:ea typeface="华文楷体" panose="02010600040101010101" pitchFamily="2" charset="-122"/>
              </a:rPr>
              <a:t>万元买下一辆二手车，最后二手车商以</a:t>
            </a:r>
            <a:r>
              <a:rPr lang="en-US" altLang="zh-CN" sz="2200">
                <a:latin typeface="华文楷体" panose="02010600040101010101" pitchFamily="2" charset="-122"/>
                <a:ea typeface="华文楷体" panose="02010600040101010101" pitchFamily="2" charset="-122"/>
              </a:rPr>
              <a:t>10.5</a:t>
            </a:r>
            <a:r>
              <a:rPr lang="zh-CN" altLang="zh-CN" sz="2200">
                <a:latin typeface="华文楷体" panose="02010600040101010101" pitchFamily="2" charset="-122"/>
                <a:ea typeface="华文楷体" panose="02010600040101010101" pitchFamily="2" charset="-122"/>
              </a:rPr>
              <a:t>万元的价格卖出，假如这整个过程只用了</a:t>
            </a:r>
            <a:r>
              <a:rPr lang="en-US" altLang="zh-CN" sz="2200">
                <a:latin typeface="华文楷体" panose="02010600040101010101" pitchFamily="2" charset="-122"/>
                <a:ea typeface="华文楷体" panose="02010600040101010101" pitchFamily="2" charset="-122"/>
              </a:rPr>
              <a:t>1</a:t>
            </a:r>
            <a:r>
              <a:rPr lang="zh-CN" altLang="zh-CN" sz="2200">
                <a:latin typeface="华文楷体" panose="02010600040101010101" pitchFamily="2" charset="-122"/>
                <a:ea typeface="华文楷体" panose="02010600040101010101" pitchFamily="2" charset="-122"/>
              </a:rPr>
              <a:t>天，那么这</a:t>
            </a:r>
            <a:r>
              <a:rPr lang="en-US" altLang="zh-CN" sz="2200">
                <a:latin typeface="华文楷体" panose="02010600040101010101" pitchFamily="2" charset="-122"/>
                <a:ea typeface="华文楷体" panose="02010600040101010101" pitchFamily="2" charset="-122"/>
              </a:rPr>
              <a:t>1</a:t>
            </a:r>
            <a:r>
              <a:rPr lang="zh-CN" altLang="zh-CN" sz="2200">
                <a:latin typeface="华文楷体" panose="02010600040101010101" pitchFamily="2" charset="-122"/>
                <a:ea typeface="华文楷体" panose="02010600040101010101" pitchFamily="2" charset="-122"/>
              </a:rPr>
              <a:t>天的收益率就是</a:t>
            </a:r>
            <a:r>
              <a:rPr lang="en-US" altLang="zh-CN" sz="2200">
                <a:latin typeface="华文楷体" panose="02010600040101010101" pitchFamily="2" charset="-122"/>
                <a:ea typeface="华文楷体" panose="02010600040101010101" pitchFamily="2" charset="-122"/>
              </a:rPr>
              <a:t>5</a:t>
            </a:r>
            <a:r>
              <a:rPr lang="zh-CN" altLang="zh-CN" sz="2200">
                <a:latin typeface="华文楷体" panose="02010600040101010101" pitchFamily="2" charset="-122"/>
                <a:ea typeface="华文楷体" panose="02010600040101010101" pitchFamily="2" charset="-122"/>
              </a:rPr>
              <a:t>％，换算一下，则该项目的年化收益率就是</a:t>
            </a:r>
            <a:r>
              <a:rPr lang="en-US" altLang="zh-CN" sz="2200">
                <a:latin typeface="华文楷体" panose="02010600040101010101" pitchFamily="2" charset="-122"/>
                <a:ea typeface="华文楷体" panose="02010600040101010101" pitchFamily="2" charset="-122"/>
              </a:rPr>
              <a:t>1825</a:t>
            </a:r>
            <a:r>
              <a:rPr lang="zh-CN" altLang="zh-CN" sz="2200">
                <a:latin typeface="华文楷体" panose="02010600040101010101" pitchFamily="2" charset="-122"/>
                <a:ea typeface="华文楷体" panose="02010600040101010101" pitchFamily="2" charset="-122"/>
              </a:rPr>
              <a:t>％。除去平台和二手车商通常</a:t>
            </a:r>
            <a:r>
              <a:rPr lang="en-US" altLang="zh-CN" sz="2200">
                <a:latin typeface="华文楷体" panose="02010600040101010101" pitchFamily="2" charset="-122"/>
                <a:ea typeface="华文楷体" panose="02010600040101010101" pitchFamily="2" charset="-122"/>
              </a:rPr>
              <a:t>30</a:t>
            </a:r>
            <a:r>
              <a:rPr lang="zh-CN" altLang="zh-CN" sz="2200">
                <a:latin typeface="华文楷体" panose="02010600040101010101" pitchFamily="2" charset="-122"/>
                <a:ea typeface="华文楷体" panose="02010600040101010101" pitchFamily="2" charset="-122"/>
              </a:rPr>
              <a:t>％</a:t>
            </a:r>
            <a:r>
              <a:rPr lang="en-US" altLang="zh-CN" sz="2200">
                <a:latin typeface="华文楷体" panose="02010600040101010101" pitchFamily="2" charset="-122"/>
                <a:ea typeface="华文楷体" panose="02010600040101010101" pitchFamily="2" charset="-122"/>
              </a:rPr>
              <a:t>-50</a:t>
            </a:r>
            <a:r>
              <a:rPr lang="zh-CN" altLang="zh-CN" sz="2200">
                <a:latin typeface="华文楷体" panose="02010600040101010101" pitchFamily="2" charset="-122"/>
                <a:ea typeface="华文楷体" panose="02010600040101010101" pitchFamily="2" charset="-122"/>
              </a:rPr>
              <a:t>％的佣金提成，那么投资者能获得的年化收益就是</a:t>
            </a:r>
            <a:r>
              <a:rPr lang="en-US" altLang="zh-CN" sz="2200">
                <a:latin typeface="华文楷体" panose="02010600040101010101" pitchFamily="2" charset="-122"/>
                <a:ea typeface="华文楷体" panose="02010600040101010101" pitchFamily="2" charset="-122"/>
              </a:rPr>
              <a:t>1000</a:t>
            </a:r>
            <a:r>
              <a:rPr lang="zh-CN" altLang="zh-CN" sz="2200">
                <a:latin typeface="华文楷体" panose="02010600040101010101" pitchFamily="2" charset="-122"/>
                <a:ea typeface="华文楷体" panose="02010600040101010101" pitchFamily="2" charset="-122"/>
              </a:rPr>
              <a:t>％左右。</a:t>
            </a:r>
            <a:endParaRPr lang="zh-CN" altLang="en-US" sz="220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80431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585E8341-1283-40F7-A489-9A7DA659FDE7}"/>
              </a:ext>
            </a:extLst>
          </p:cNvPr>
          <p:cNvSpPr>
            <a:spLocks noGrp="1"/>
          </p:cNvSpPr>
          <p:nvPr>
            <p:ph type="title"/>
          </p:nvPr>
        </p:nvSpPr>
        <p:spPr>
          <a:xfrm>
            <a:off x="838200" y="365125"/>
            <a:ext cx="10515600" cy="1325563"/>
          </a:xfrm>
        </p:spPr>
        <p:txBody>
          <a:bodyPr>
            <a:normAutofit/>
          </a:bodyPr>
          <a:lstStyle/>
          <a:p>
            <a:r>
              <a:rPr lang="zh-CN" altLang="zh-CN" b="1" dirty="0"/>
              <a:t> 二、汽车众筹的特点</a:t>
            </a:r>
            <a:br>
              <a:rPr lang="en-US"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F73E5941-352A-4C30-B984-7D178CF2F90A}"/>
              </a:ext>
            </a:extLst>
          </p:cNvPr>
          <p:cNvSpPr>
            <a:spLocks noGrp="1"/>
          </p:cNvSpPr>
          <p:nvPr>
            <p:ph idx="1"/>
          </p:nvPr>
        </p:nvSpPr>
        <p:spPr>
          <a:xfrm>
            <a:off x="838200" y="1825625"/>
            <a:ext cx="10515600" cy="4351338"/>
          </a:xfrm>
        </p:spPr>
        <p:txBody>
          <a:bodyPr>
            <a:normAutofit/>
          </a:bodyPr>
          <a:lstStyle/>
          <a:p>
            <a:pPr marL="0" indent="0">
              <a:buNone/>
            </a:pPr>
            <a:r>
              <a:rPr lang="zh-CN" altLang="zh-CN" dirty="0"/>
              <a:t>（一）采购资金多元化</a:t>
            </a:r>
            <a:endParaRPr lang="en-US" altLang="zh-CN" dirty="0"/>
          </a:p>
          <a:p>
            <a:pPr marL="0" indent="0">
              <a:buNone/>
            </a:pPr>
            <a:br>
              <a:rPr lang="en-US" altLang="zh-CN" dirty="0"/>
            </a:br>
            <a:r>
              <a:rPr lang="zh-CN" altLang="zh-CN" dirty="0"/>
              <a:t>汽车众筹平台正好能解决车商融资的要求。同时，二手车物权众筹一般情况下对于车商的兜底要求比较低，在一定程度上是投资者替车商承担了一定风险，即当车辆销售亏损时候，车商的资金成本明显低于其他资金渠道。</a:t>
            </a:r>
            <a:endParaRPr lang="zh-CN" altLang="en-US" dirty="0"/>
          </a:p>
        </p:txBody>
      </p:sp>
    </p:spTree>
    <p:extLst>
      <p:ext uri="{BB962C8B-B14F-4D97-AF65-F5344CB8AC3E}">
        <p14:creationId xmlns:p14="http://schemas.microsoft.com/office/powerpoint/2010/main" val="3342073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7B459DEB-EDDE-4025-BD1D-AF2710E38CE5}"/>
              </a:ext>
            </a:extLst>
          </p:cNvPr>
          <p:cNvSpPr>
            <a:spLocks noGrp="1"/>
          </p:cNvSpPr>
          <p:nvPr>
            <p:ph type="title"/>
          </p:nvPr>
        </p:nvSpPr>
        <p:spPr>
          <a:xfrm>
            <a:off x="838200" y="365125"/>
            <a:ext cx="10515600" cy="1325563"/>
          </a:xfrm>
        </p:spPr>
        <p:txBody>
          <a:bodyPr>
            <a:normAutofit/>
          </a:bodyPr>
          <a:lstStyle/>
          <a:p>
            <a:br>
              <a:rPr lang="en-US" altLang="zh-CN" sz="2800"/>
            </a:br>
            <a:r>
              <a:rPr lang="en-US" altLang="zh-CN" sz="2800"/>
              <a:t>(</a:t>
            </a:r>
            <a:r>
              <a:rPr lang="zh-CN" altLang="zh-CN" sz="2800"/>
              <a:t>二</a:t>
            </a:r>
            <a:r>
              <a:rPr lang="en-US" altLang="zh-CN" sz="2800"/>
              <a:t>)</a:t>
            </a:r>
            <a:r>
              <a:rPr lang="zh-CN" altLang="zh-CN" sz="2800"/>
              <a:t>提高收益能力</a:t>
            </a:r>
            <a:br>
              <a:rPr lang="en-US" altLang="zh-CN" sz="2800"/>
            </a:br>
            <a:endParaRPr lang="zh-CN" altLang="en-US" sz="280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65436734-41C3-4E2B-8070-7348388FA9D5}"/>
              </a:ext>
            </a:extLst>
          </p:cNvPr>
          <p:cNvSpPr>
            <a:spLocks noGrp="1"/>
          </p:cNvSpPr>
          <p:nvPr>
            <p:ph idx="1"/>
          </p:nvPr>
        </p:nvSpPr>
        <p:spPr>
          <a:xfrm>
            <a:off x="838200" y="1825625"/>
            <a:ext cx="10515600" cy="4351338"/>
          </a:xfrm>
        </p:spPr>
        <p:txBody>
          <a:bodyPr>
            <a:normAutofit/>
          </a:bodyPr>
          <a:lstStyle/>
          <a:p>
            <a:pPr marL="0" indent="0">
              <a:buNone/>
            </a:pPr>
            <a:r>
              <a:rPr lang="zh-CN" altLang="zh-CN" dirty="0"/>
              <a:t>汽车众筹平合除了解决库存融资的需求，还可以帮助车商去对接消费贷款、保险、保养美容等增值服务，提升车商的运营利润空间。</a:t>
            </a:r>
          </a:p>
          <a:p>
            <a:pPr marL="0" indent="0">
              <a:buNone/>
            </a:pPr>
            <a:endParaRPr lang="zh-CN" altLang="en-US" dirty="0"/>
          </a:p>
        </p:txBody>
      </p:sp>
    </p:spTree>
    <p:extLst>
      <p:ext uri="{BB962C8B-B14F-4D97-AF65-F5344CB8AC3E}">
        <p14:creationId xmlns:p14="http://schemas.microsoft.com/office/powerpoint/2010/main" val="4033451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333567CC-73A4-4C30-9C84-97F9708C6B61}"/>
              </a:ext>
            </a:extLst>
          </p:cNvPr>
          <p:cNvSpPr>
            <a:spLocks noGrp="1"/>
          </p:cNvSpPr>
          <p:nvPr>
            <p:ph type="title"/>
          </p:nvPr>
        </p:nvSpPr>
        <p:spPr>
          <a:xfrm>
            <a:off x="838200" y="365125"/>
            <a:ext cx="10515600" cy="1325563"/>
          </a:xfrm>
        </p:spPr>
        <p:txBody>
          <a:bodyPr>
            <a:normAutofit/>
          </a:bodyPr>
          <a:lstStyle/>
          <a:p>
            <a:r>
              <a:rPr lang="zh-CN" altLang="zh-CN" b="1" dirty="0"/>
              <a:t>三、汽车众筹主要模式</a:t>
            </a:r>
            <a:br>
              <a:rPr lang="zh-CN"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86D5C7D3-B1E4-42C7-B759-00E2AEAD97C4}"/>
              </a:ext>
            </a:extLst>
          </p:cNvPr>
          <p:cNvSpPr>
            <a:spLocks noGrp="1"/>
          </p:cNvSpPr>
          <p:nvPr>
            <p:ph idx="1"/>
          </p:nvPr>
        </p:nvSpPr>
        <p:spPr>
          <a:xfrm>
            <a:off x="838200" y="1825625"/>
            <a:ext cx="10515600" cy="4351338"/>
          </a:xfrm>
        </p:spPr>
        <p:txBody>
          <a:bodyPr>
            <a:normAutofit/>
          </a:bodyPr>
          <a:lstStyle/>
          <a:p>
            <a:pPr marL="0" indent="0">
              <a:buNone/>
            </a:pPr>
            <a:r>
              <a:rPr lang="zh-CN" altLang="zh-CN" dirty="0"/>
              <a:t>目前的二手车众筹有三种常见模式</a:t>
            </a:r>
            <a:r>
              <a:rPr lang="en-US" altLang="zh-CN" dirty="0"/>
              <a:t>:</a:t>
            </a:r>
          </a:p>
          <a:p>
            <a:pPr marL="0" indent="0">
              <a:buNone/>
            </a:pPr>
            <a:endParaRPr lang="en-US" altLang="zh-CN" dirty="0"/>
          </a:p>
          <a:p>
            <a:pPr marL="0" indent="0">
              <a:buNone/>
            </a:pPr>
            <a:r>
              <a:rPr lang="zh-CN" altLang="zh-CN" dirty="0"/>
              <a:t>预售自购型</a:t>
            </a:r>
            <a:endParaRPr lang="en-US" altLang="zh-CN" dirty="0"/>
          </a:p>
          <a:p>
            <a:pPr marL="0" indent="0">
              <a:buNone/>
            </a:pPr>
            <a:r>
              <a:rPr lang="zh-CN" altLang="zh-CN" dirty="0"/>
              <a:t>买卖差价型</a:t>
            </a:r>
            <a:endParaRPr lang="en-US" altLang="zh-CN" dirty="0"/>
          </a:p>
          <a:p>
            <a:pPr marL="0" indent="0">
              <a:buNone/>
            </a:pPr>
            <a:r>
              <a:rPr lang="zh-CN" altLang="zh-CN" dirty="0"/>
              <a:t>以租代购型</a:t>
            </a:r>
            <a:br>
              <a:rPr lang="en-US" altLang="zh-CN" dirty="0"/>
            </a:br>
            <a:endParaRPr lang="zh-CN" altLang="en-US" dirty="0"/>
          </a:p>
        </p:txBody>
      </p:sp>
    </p:spTree>
    <p:extLst>
      <p:ext uri="{BB962C8B-B14F-4D97-AF65-F5344CB8AC3E}">
        <p14:creationId xmlns:p14="http://schemas.microsoft.com/office/powerpoint/2010/main" val="3936549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1CDE027D-6DDF-447F-9531-6798B23F4D2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9A5E59E3-290B-41A4-8171-802A350DEE03}"/>
              </a:ext>
            </a:extLst>
          </p:cNvPr>
          <p:cNvSpPr>
            <a:spLocks noGrp="1"/>
          </p:cNvSpPr>
          <p:nvPr>
            <p:ph idx="1"/>
          </p:nvPr>
        </p:nvSpPr>
        <p:spPr>
          <a:xfrm>
            <a:off x="838200" y="1825625"/>
            <a:ext cx="10515600" cy="4351338"/>
          </a:xfrm>
        </p:spPr>
        <p:txBody>
          <a:bodyPr>
            <a:normAutofit/>
          </a:bodyPr>
          <a:lstStyle/>
          <a:p>
            <a:pPr marL="0" indent="0">
              <a:lnSpc>
                <a:spcPct val="100000"/>
              </a:lnSpc>
              <a:buNone/>
            </a:pPr>
            <a:r>
              <a:rPr lang="zh-CN" altLang="zh-CN" dirty="0"/>
              <a:t>（一）预售自购型</a:t>
            </a:r>
            <a:br>
              <a:rPr lang="en-US" altLang="zh-CN" dirty="0"/>
            </a:br>
            <a:r>
              <a:rPr lang="en-US" altLang="zh-CN" dirty="0"/>
              <a:t>    </a:t>
            </a:r>
            <a:r>
              <a:rPr lang="zh-CN" altLang="zh-CN" dirty="0"/>
              <a:t>车商为降低库存成本，以低于市场价的价格在</a:t>
            </a:r>
            <a:r>
              <a:rPr lang="zh-CN" altLang="en-US" dirty="0"/>
              <a:t>众筹</a:t>
            </a:r>
            <a:r>
              <a:rPr lang="zh-CN" altLang="zh-CN" dirty="0"/>
              <a:t>平台发起项目，投资者通过投资最终获得汽车产权或长期使用权，平台则主要通过向项目发起方收取交易佣金，或是利息管理费等盈利，这种</a:t>
            </a:r>
            <a:r>
              <a:rPr lang="zh-CN" altLang="en-US" dirty="0"/>
              <a:t>众筹</a:t>
            </a:r>
            <a:r>
              <a:rPr lang="zh-CN" altLang="zh-CN" dirty="0"/>
              <a:t>模式偏重于销售，性质类似于当前大多数权益型众筹项目的预售营销目前来讲这种模式相对小众，在二手车</a:t>
            </a:r>
            <a:r>
              <a:rPr lang="zh-CN" altLang="en-US" dirty="0"/>
              <a:t>众筹</a:t>
            </a:r>
            <a:r>
              <a:rPr lang="zh-CN" altLang="zh-CN" dirty="0"/>
              <a:t>中所占份额较小，整体規模井不是很大。</a:t>
            </a:r>
          </a:p>
          <a:p>
            <a:pPr marL="0" indent="0">
              <a:buNone/>
            </a:pPr>
            <a:endParaRPr lang="zh-CN" altLang="en-US" dirty="0"/>
          </a:p>
        </p:txBody>
      </p:sp>
    </p:spTree>
    <p:extLst>
      <p:ext uri="{BB962C8B-B14F-4D97-AF65-F5344CB8AC3E}">
        <p14:creationId xmlns:p14="http://schemas.microsoft.com/office/powerpoint/2010/main" val="1509203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96A986E8-9C04-4896-8409-8BB945B6B6B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933DE847-CBEF-4D6E-8CD8-BB764ACF568B}"/>
              </a:ext>
            </a:extLst>
          </p:cNvPr>
          <p:cNvSpPr>
            <a:spLocks noGrp="1"/>
          </p:cNvSpPr>
          <p:nvPr>
            <p:ph idx="1"/>
          </p:nvPr>
        </p:nvSpPr>
        <p:spPr>
          <a:xfrm>
            <a:off x="838200" y="1825625"/>
            <a:ext cx="10515600" cy="4351338"/>
          </a:xfrm>
        </p:spPr>
        <p:txBody>
          <a:bodyPr>
            <a:normAutofit/>
          </a:bodyPr>
          <a:lstStyle/>
          <a:p>
            <a:pPr marL="0" indent="0">
              <a:buNone/>
            </a:pPr>
            <a:r>
              <a:rPr lang="zh-CN" altLang="zh-CN" dirty="0"/>
              <a:t>（二）买卖差价型</a:t>
            </a:r>
          </a:p>
          <a:p>
            <a:pPr marL="0" indent="0">
              <a:lnSpc>
                <a:spcPct val="100000"/>
              </a:lnSpc>
              <a:buNone/>
            </a:pPr>
            <a:r>
              <a:rPr lang="en-US" altLang="zh-CN" dirty="0"/>
              <a:t>      </a:t>
            </a:r>
            <a:r>
              <a:rPr lang="zh-CN" altLang="zh-CN" dirty="0"/>
              <a:t>买卖差价型是二手车众筹的主流模式，是指通过本身渠道收集低于市场价格的优质二手车并将其发布到平台上，通过投资者众筹资金，然后购买该车辆，将其售出取差价，最后与投资者进行分红，这种盈利模式背后的资产不再是类似于</a:t>
            </a:r>
            <a:r>
              <a:rPr lang="en-US" altLang="zh-CN" dirty="0"/>
              <a:t>P2P</a:t>
            </a:r>
            <a:r>
              <a:rPr lang="zh-CN" altLang="zh-CN" dirty="0"/>
              <a:t>的债权，而是车辆物权收益，收益的来源也不再是利息，而是分红，用户不仅仅是投资者，而是成为合伙人。</a:t>
            </a:r>
            <a:endParaRPr lang="zh-CN" altLang="en-US" dirty="0"/>
          </a:p>
        </p:txBody>
      </p:sp>
    </p:spTree>
    <p:extLst>
      <p:ext uri="{BB962C8B-B14F-4D97-AF65-F5344CB8AC3E}">
        <p14:creationId xmlns:p14="http://schemas.microsoft.com/office/powerpoint/2010/main" val="79540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标题 1">
            <a:extLst>
              <a:ext uri="{FF2B5EF4-FFF2-40B4-BE49-F238E27FC236}">
                <a16:creationId xmlns:a16="http://schemas.microsoft.com/office/drawing/2014/main" id="{CED84911-7317-4E84-8AAE-4F00F3D62738}"/>
              </a:ext>
            </a:extLst>
          </p:cNvPr>
          <p:cNvSpPr>
            <a:spLocks noGrp="1"/>
          </p:cNvSpPr>
          <p:nvPr>
            <p:ph type="title"/>
          </p:nvPr>
        </p:nvSpPr>
        <p:spPr>
          <a:xfrm>
            <a:off x="838200" y="365125"/>
            <a:ext cx="10515600" cy="1325563"/>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3" name="内容占位符 2">
            <a:extLst>
              <a:ext uri="{FF2B5EF4-FFF2-40B4-BE49-F238E27FC236}">
                <a16:creationId xmlns:a16="http://schemas.microsoft.com/office/drawing/2014/main" id="{5D94CA65-C569-4347-B730-9CF3F6F79228}"/>
              </a:ext>
            </a:extLst>
          </p:cNvPr>
          <p:cNvSpPr>
            <a:spLocks noGrp="1"/>
          </p:cNvSpPr>
          <p:nvPr>
            <p:ph idx="1"/>
          </p:nvPr>
        </p:nvSpPr>
        <p:spPr>
          <a:xfrm>
            <a:off x="838200" y="1825625"/>
            <a:ext cx="10515600" cy="4351338"/>
          </a:xfrm>
        </p:spPr>
        <p:txBody>
          <a:bodyPr>
            <a:normAutofit/>
          </a:bodyPr>
          <a:lstStyle/>
          <a:p>
            <a:pPr marL="0" indent="0">
              <a:buNone/>
            </a:pPr>
            <a:r>
              <a:rPr lang="zh-CN" altLang="zh-CN" sz="2400"/>
              <a:t>（三）以租代购型</a:t>
            </a:r>
            <a:br>
              <a:rPr lang="en-US" altLang="zh-CN" sz="2400"/>
            </a:br>
            <a:r>
              <a:rPr lang="en-US" altLang="zh-CN" sz="2400"/>
              <a:t>    </a:t>
            </a:r>
            <a:r>
              <a:rPr lang="zh-CN" altLang="zh-CN" sz="2400"/>
              <a:t>以租代购是二手车</a:t>
            </a:r>
            <a:r>
              <a:rPr lang="zh-CN" altLang="en-US" sz="2400"/>
              <a:t>众筹</a:t>
            </a:r>
            <a:r>
              <a:rPr lang="zh-CN" altLang="zh-CN" sz="2400"/>
              <a:t>的创新模式，其主要流程如下</a:t>
            </a:r>
            <a:r>
              <a:rPr lang="en-US" altLang="zh-CN" sz="2400"/>
              <a:t>:</a:t>
            </a:r>
            <a:br>
              <a:rPr lang="en-US" altLang="zh-CN" sz="2400"/>
            </a:br>
            <a:r>
              <a:rPr lang="en-US" altLang="zh-CN" sz="2400"/>
              <a:t>    (1)</a:t>
            </a:r>
            <a:r>
              <a:rPr lang="zh-CN" altLang="zh-CN" sz="2400"/>
              <a:t>租赁商向平台提供目标二手车租购信息，发标之前已经确认承租人，平台通过评估团队评估审核，根据市场行情向租赁商给出</a:t>
            </a:r>
            <a:r>
              <a:rPr lang="zh-CN" altLang="en-US" sz="2400"/>
              <a:t>众筹</a:t>
            </a:r>
            <a:r>
              <a:rPr lang="zh-CN" altLang="zh-CN" sz="2400"/>
              <a:t>价格</a:t>
            </a:r>
            <a:r>
              <a:rPr lang="en-US" altLang="zh-CN" sz="2400"/>
              <a:t>(</a:t>
            </a:r>
            <a:r>
              <a:rPr lang="zh-CN" altLang="zh-CN" sz="2400"/>
              <a:t>承租人</a:t>
            </a:r>
            <a:r>
              <a:rPr lang="en-US" altLang="zh-CN" sz="2400"/>
              <a:t>35</a:t>
            </a:r>
            <a:r>
              <a:rPr lang="zh-CN" altLang="zh-CN" sz="2400"/>
              <a:t>个月、或</a:t>
            </a:r>
            <a:r>
              <a:rPr lang="en-US" altLang="zh-CN" sz="2400"/>
              <a:t>24</a:t>
            </a:r>
            <a:r>
              <a:rPr lang="zh-CN" altLang="zh-CN" sz="2400"/>
              <a:t>个月、或</a:t>
            </a:r>
            <a:r>
              <a:rPr lang="en-US" altLang="zh-CN" sz="2400"/>
              <a:t>12</a:t>
            </a:r>
            <a:r>
              <a:rPr lang="zh-CN" altLang="zh-CN" sz="2400"/>
              <a:t>个月总还款金额</a:t>
            </a:r>
            <a:r>
              <a:rPr lang="en-US" altLang="zh-CN" sz="2400"/>
              <a:t>)</a:t>
            </a:r>
            <a:r>
              <a:rPr lang="zh-CN" altLang="zh-CN" sz="2400"/>
              <a:t>，分一期或多期</a:t>
            </a:r>
            <a:r>
              <a:rPr lang="zh-CN" altLang="en-US" sz="2400"/>
              <a:t>众筹</a:t>
            </a:r>
            <a:r>
              <a:rPr lang="zh-CN" altLang="zh-CN" sz="2400"/>
              <a:t>，租货商同意该众筹价格，双方订合同，平台在网站挂出该车众筹标的吸引投资若投资。</a:t>
            </a:r>
            <a:br>
              <a:rPr lang="en-US" altLang="zh-CN" sz="2400"/>
            </a:br>
            <a:r>
              <a:rPr lang="en-US" altLang="zh-CN" sz="2400"/>
              <a:t>    (2)</a:t>
            </a:r>
            <a:r>
              <a:rPr lang="zh-CN" altLang="zh-CN" sz="2400"/>
              <a:t>在众</a:t>
            </a:r>
            <a:r>
              <a:rPr lang="zh-CN" altLang="en-US" sz="2400"/>
              <a:t>筹</a:t>
            </a:r>
            <a:r>
              <a:rPr lang="zh-CN" altLang="zh-CN" sz="2400"/>
              <a:t>期间标满，平台和租货商进行协商，租货商把车过户在平台代理人名下，平台把众筹款项付给租货商。</a:t>
            </a:r>
            <a:br>
              <a:rPr lang="en-US" altLang="zh-CN" sz="2400"/>
            </a:br>
            <a:r>
              <a:rPr lang="en-US" altLang="zh-CN" sz="2400"/>
              <a:t>    (3)</a:t>
            </a:r>
            <a:r>
              <a:rPr lang="zh-CN" altLang="zh-CN" sz="2400"/>
              <a:t>承租人按期每月交付租金，租货商回款给平台，平台抽取一定比例的段务费后将剩下的钱以等额本金还款方式发放给各投资者。</a:t>
            </a:r>
            <a:endParaRPr lang="en-US" altLang="zh-CN" sz="2400"/>
          </a:p>
          <a:p>
            <a:pPr marL="0" indent="0">
              <a:buNone/>
            </a:pPr>
            <a:r>
              <a:rPr lang="en-US" altLang="zh-CN" sz="2400"/>
              <a:t>   (4)</a:t>
            </a:r>
            <a:r>
              <a:rPr lang="zh-CN" altLang="zh-CN" sz="2400"/>
              <a:t>到期过户车辆至承租人名下，完成整个业务。</a:t>
            </a:r>
            <a:br>
              <a:rPr lang="en-US" altLang="zh-CN" sz="2400"/>
            </a:br>
            <a:endParaRPr lang="zh-CN" altLang="en-US" sz="2400"/>
          </a:p>
        </p:txBody>
      </p:sp>
    </p:spTree>
    <p:extLst>
      <p:ext uri="{BB962C8B-B14F-4D97-AF65-F5344CB8AC3E}">
        <p14:creationId xmlns:p14="http://schemas.microsoft.com/office/powerpoint/2010/main" val="339865306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1388</Words>
  <Application>Microsoft Office PowerPoint</Application>
  <PresentationFormat>宽屏</PresentationFormat>
  <Paragraphs>46</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等线</vt:lpstr>
      <vt:lpstr>等线 Light</vt:lpstr>
      <vt:lpstr>华文楷体</vt:lpstr>
      <vt:lpstr>Arial</vt:lpstr>
      <vt:lpstr>Calibri</vt:lpstr>
      <vt:lpstr>Office 主题​​</vt:lpstr>
      <vt:lpstr>第七章  其他形式众筹</vt:lpstr>
      <vt:lpstr>第一节 汽车众筹 </vt:lpstr>
      <vt:lpstr>汽车众筹的收益</vt:lpstr>
      <vt:lpstr> 二、汽车众筹的特点 </vt:lpstr>
      <vt:lpstr> (二)提高收益能力 </vt:lpstr>
      <vt:lpstr>三、汽车众筹主要模式 </vt:lpstr>
      <vt:lpstr>PowerPoint 演示文稿</vt:lpstr>
      <vt:lpstr>PowerPoint 演示文稿</vt:lpstr>
      <vt:lpstr>PowerPoint 演示文稿</vt:lpstr>
      <vt:lpstr> 四、汽车众筹型利模式 </vt:lpstr>
      <vt:lpstr>五、我国汽车众筹发展现状</vt:lpstr>
      <vt:lpstr>PowerPoint 演示文稿</vt:lpstr>
      <vt:lpstr>案例：汽车众筹平台中e财富发布清盘公告 曾多年排名行业第一 </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其他形式众筹</dc:title>
  <dc:creator>mx3642</dc:creator>
  <cp:lastModifiedBy>mx3642</cp:lastModifiedBy>
  <cp:revision>4</cp:revision>
  <dcterms:created xsi:type="dcterms:W3CDTF">2020-06-04T06:14:06Z</dcterms:created>
  <dcterms:modified xsi:type="dcterms:W3CDTF">2020-06-04T06:24:26Z</dcterms:modified>
</cp:coreProperties>
</file>