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4" r:id="rId2"/>
    <p:sldId id="273" r:id="rId3"/>
    <p:sldId id="274" r:id="rId4"/>
    <p:sldId id="275" r:id="rId5"/>
    <p:sldId id="295" r:id="rId6"/>
    <p:sldId id="296" r:id="rId7"/>
    <p:sldId id="276" r:id="rId8"/>
    <p:sldId id="297" r:id="rId9"/>
    <p:sldId id="277" r:id="rId10"/>
    <p:sldId id="278" r:id="rId11"/>
    <p:sldId id="279" r:id="rId12"/>
    <p:sldId id="299" r:id="rId13"/>
    <p:sldId id="298" r:id="rId14"/>
    <p:sldId id="280" r:id="rId15"/>
    <p:sldId id="281" r:id="rId16"/>
    <p:sldId id="300" r:id="rId17"/>
    <p:sldId id="301" r:id="rId18"/>
    <p:sldId id="302" r:id="rId19"/>
    <p:sldId id="30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371AF-3A89-4258-9792-6B41B513E2D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D3A84C5-CF76-4741-9939-417FCD9A95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74CA45-4502-4CB9-B014-81F010804E49}"/>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F9470AE4-3928-435C-9838-00B02087AB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94B3B2-450E-4F27-9F03-CCF927CD34C9}"/>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2584289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3F502F-517C-41E6-BD68-CE0D1501CF2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74B69C7-D0A8-409D-A638-F1F38543C30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22D28B4-EB41-47A9-BCC9-23052116D993}"/>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4DEA875A-4501-4B00-8F58-83373F57C36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43C2BC3-068D-4D5D-BD29-F78C05A9AD32}"/>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4181358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27A668B-E28E-4836-9802-1F228981675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ECF37CB-91F5-4359-8DB0-71AF4598214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18EF1A1-078D-460F-846C-08F1258705CB}"/>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51977B67-443D-4688-8C51-F2AE8ED30F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2C6D74-78FE-4EDB-A438-A47764465C91}"/>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1439271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AA63C5-14C0-4E9B-94A3-66B0CD0D8C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6ABF94F-06B2-453D-892E-08861FACEBF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C7D325F-2798-41C0-8103-74D64D4E211C}"/>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4A03001C-B01C-4266-81B7-6C6B0BEA3B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C5441ED-D404-4DF9-A8E1-A2D7334BB9A8}"/>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1880412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5BAF2D-0A09-4320-9399-1DFEDE250B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385BFA7-88B8-4E3F-B835-3F609E52D9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79DA8BF-BE30-4245-A662-FEE99168B8C1}"/>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18CD6B97-5230-40F6-9FAA-72B77B4802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11E6FF-E6BC-4809-B285-9F97D4A19ACD}"/>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314092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F2727F-652E-411A-BFB3-BB9BF26916C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4BC24AD-4816-45AC-8ED3-61BC6823669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E2B1767-13A1-461B-971F-E803CEB5062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EAFD495-0FD5-4787-8838-9190DA471EF4}"/>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2C07FA8E-BB41-46B5-BE74-44EB0D2EF0F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EF8CF79-7399-4C0B-A93E-2CFF607F54EB}"/>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1439856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1B1E2F-EDD4-4BD0-B039-87B7A1700A8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C0A42C6-0657-4D41-88A4-E30236BBF4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D8C8862-87F6-4F9A-AAB1-73DCBE43165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310D1B3-D1E6-4749-BB03-55B10BD276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E3A4DF2-C134-4E45-A03E-C9C7942C776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F8BFCAF-9188-43E1-93E2-BFF4DD2B323F}"/>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768AAC57-5EE8-49F5-A24D-C7F74062487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4123623-752E-4216-9C95-1DD4E7E7D113}"/>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444800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0EFE04-3398-44F3-BE39-7092DDD7E88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3A4C045-5D46-4A37-AE45-A6740F971CAE}"/>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989AE4DB-FF16-4DDC-8AAF-E7467EE8309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29F0371-5FF6-43CB-B607-DCE4848D32F6}"/>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973924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CA1939-1519-4AB2-A8C9-FEBF3D4042CB}"/>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52778A53-069A-4470-8EE5-493B5C1DFE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56B8A12-73B5-4B11-BA27-52BD3760F34F}"/>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414153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7927EF-9755-47B7-816E-44E2DC3681D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95257D2-3E37-4AB4-BD2B-C0F7FB74CC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AB69DE5-88C8-4999-B211-1DBF4FBEEA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CD1923B-0C28-44AD-96E5-E4708182CD3B}"/>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C184A5C2-BE96-43DC-966D-C181B69847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CA3B7CA-2199-4A50-8173-F4F46DC9D0BA}"/>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2343426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509A9E-C67D-4B08-921D-F6EDB1FB4CE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21D168A-04D4-4804-99E8-24E2E91A3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FC750CB-621D-4B83-8803-938D32A48A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B737D9-563D-414C-AD75-D1B1E85DDEDB}"/>
              </a:ext>
            </a:extLst>
          </p:cNvPr>
          <p:cNvSpPr>
            <a:spLocks noGrp="1"/>
          </p:cNvSpPr>
          <p:nvPr>
            <p:ph type="dt" sz="half" idx="10"/>
          </p:nvPr>
        </p:nvSpPr>
        <p:spPr/>
        <p:txBody>
          <a:bodyPr/>
          <a:lstStyle/>
          <a:p>
            <a:fld id="{48D78AA6-8EDD-4275-8709-910A3B4B327D}"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5EB6A2EA-B0B0-491E-8C11-AAB50BBB165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622666-BD92-46D5-8718-3AEED1F92C1D}"/>
              </a:ext>
            </a:extLst>
          </p:cNvPr>
          <p:cNvSpPr>
            <a:spLocks noGrp="1"/>
          </p:cNvSpPr>
          <p:nvPr>
            <p:ph type="sldNum" sz="quarter" idx="12"/>
          </p:nvPr>
        </p:nvSpPr>
        <p:spPr/>
        <p:txBody>
          <a:body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659517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F4E9F38-92CD-4DCC-A73F-A61A558436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E78DF7-0128-4768-832E-D34341F9C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139699-4491-417E-9D96-4D837AC0E6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78AA6-8EDD-4275-8709-910A3B4B327D}"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F788DB2A-B262-4F13-B7F8-F18EA143AC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C27F814-27A2-41B6-A2A0-87C0F5A69B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5C91F-3FBD-464A-9F4C-DF44BB58DE02}" type="slidenum">
              <a:rPr lang="zh-CN" altLang="en-US" smtClean="0"/>
              <a:t>‹#›</a:t>
            </a:fld>
            <a:endParaRPr lang="zh-CN" altLang="en-US"/>
          </a:p>
        </p:txBody>
      </p:sp>
    </p:spTree>
    <p:extLst>
      <p:ext uri="{BB962C8B-B14F-4D97-AF65-F5344CB8AC3E}">
        <p14:creationId xmlns:p14="http://schemas.microsoft.com/office/powerpoint/2010/main" val="3519038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277404A-A70F-49FA-86C6-0E8C536AE778}"/>
              </a:ext>
            </a:extLst>
          </p:cNvPr>
          <p:cNvSpPr>
            <a:spLocks noGrp="1"/>
          </p:cNvSpPr>
          <p:nvPr>
            <p:ph type="title"/>
          </p:nvPr>
        </p:nvSpPr>
        <p:spPr>
          <a:xfrm>
            <a:off x="686834" y="1153572"/>
            <a:ext cx="3200400" cy="4461163"/>
          </a:xfrm>
        </p:spPr>
        <p:txBody>
          <a:bodyPr>
            <a:normAutofit/>
          </a:bodyPr>
          <a:lstStyle/>
          <a:p>
            <a:endParaRPr lang="zh-CN" altLang="en-US">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3045E5D-518F-45F9-9CD2-D6209141C63A}"/>
              </a:ext>
            </a:extLst>
          </p:cNvPr>
          <p:cNvSpPr>
            <a:spLocks noGrp="1"/>
          </p:cNvSpPr>
          <p:nvPr>
            <p:ph idx="1"/>
          </p:nvPr>
        </p:nvSpPr>
        <p:spPr>
          <a:xfrm>
            <a:off x="4447308" y="591344"/>
            <a:ext cx="6906491" cy="5585619"/>
          </a:xfrm>
        </p:spPr>
        <p:txBody>
          <a:bodyPr anchor="ctr">
            <a:normAutofit/>
          </a:bodyPr>
          <a:lstStyle/>
          <a:p>
            <a:pPr marL="0" indent="0">
              <a:buNone/>
            </a:pPr>
            <a:endParaRPr lang="en-US" altLang="zh-CN" sz="4000" b="1" dirty="0"/>
          </a:p>
          <a:p>
            <a:pPr marL="0" indent="0">
              <a:buNone/>
            </a:pPr>
            <a:r>
              <a:rPr lang="zh-CN" altLang="en-US" sz="4000" b="1" dirty="0"/>
              <a:t>第三节、</a:t>
            </a:r>
            <a:r>
              <a:rPr lang="zh-CN" altLang="zh-CN" sz="4000" b="1" dirty="0"/>
              <a:t>国外众筹监管概述</a:t>
            </a:r>
            <a:endParaRPr lang="zh-CN" altLang="en-US" sz="4000" dirty="0"/>
          </a:p>
        </p:txBody>
      </p:sp>
    </p:spTree>
    <p:extLst>
      <p:ext uri="{BB962C8B-B14F-4D97-AF65-F5344CB8AC3E}">
        <p14:creationId xmlns:p14="http://schemas.microsoft.com/office/powerpoint/2010/main" val="4259984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EAED1-C99E-421F-857A-A97325F558CC}"/>
              </a:ext>
            </a:extLst>
          </p:cNvPr>
          <p:cNvSpPr>
            <a:spLocks noGrp="1"/>
          </p:cNvSpPr>
          <p:nvPr>
            <p:ph type="title"/>
          </p:nvPr>
        </p:nvSpPr>
        <p:spPr>
          <a:xfrm>
            <a:off x="1653363" y="365760"/>
            <a:ext cx="9367203" cy="1188720"/>
          </a:xfrm>
        </p:spPr>
        <p:txBody>
          <a:bodyPr>
            <a:normAutofit/>
          </a:bodyPr>
          <a:lstStyle/>
          <a:p>
            <a:r>
              <a:rPr lang="zh-CN" altLang="zh-CN" b="1"/>
              <a:t>三、法国</a:t>
            </a:r>
            <a:endParaRPr lang="zh-CN" altLang="en-US" dirty="0"/>
          </a:p>
        </p:txBody>
      </p:sp>
      <p:sp>
        <p:nvSpPr>
          <p:cNvPr id="1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BE78B190-CACD-446A-AA8E-810412AD4A0E}"/>
              </a:ext>
            </a:extLst>
          </p:cNvPr>
          <p:cNvSpPr>
            <a:spLocks noGrp="1"/>
          </p:cNvSpPr>
          <p:nvPr>
            <p:ph idx="1"/>
          </p:nvPr>
        </p:nvSpPr>
        <p:spPr>
          <a:xfrm>
            <a:off x="1653363" y="2176272"/>
            <a:ext cx="9367204" cy="4041648"/>
          </a:xfrm>
        </p:spPr>
        <p:txBody>
          <a:bodyPr anchor="t">
            <a:normAutofit/>
          </a:bodyPr>
          <a:lstStyle/>
          <a:p>
            <a:pPr marL="0" indent="0" latinLnBrk="1">
              <a:buNone/>
            </a:pPr>
            <a:r>
              <a:rPr lang="en-US" altLang="zh-CN" sz="2400" dirty="0">
                <a:latin typeface="华文仿宋" panose="02010600040101010101" pitchFamily="2" charset="-122"/>
                <a:ea typeface="华文仿宋" panose="02010600040101010101" pitchFamily="2" charset="-122"/>
              </a:rPr>
              <a:t>    2014</a:t>
            </a:r>
            <a:r>
              <a:rPr lang="zh-CN" altLang="zh-CN" sz="2400" dirty="0">
                <a:latin typeface="华文仿宋" panose="02010600040101010101" pitchFamily="2" charset="-122"/>
                <a:ea typeface="华文仿宋" panose="02010600040101010101" pitchFamily="2" charset="-122"/>
              </a:rPr>
              <a:t>年初，在负责小微企业、创新与数字经济的部长</a:t>
            </a:r>
            <a:r>
              <a:rPr lang="en-US" altLang="zh-CN" sz="2400" dirty="0">
                <a:latin typeface="华文仿宋" panose="02010600040101010101" pitchFamily="2" charset="-122"/>
                <a:ea typeface="华文仿宋" panose="02010600040101010101" pitchFamily="2" charset="-122"/>
              </a:rPr>
              <a:t>Fleur Pellerin</a:t>
            </a:r>
            <a:r>
              <a:rPr lang="zh-CN" altLang="zh-CN" sz="2400" dirty="0">
                <a:latin typeface="华文仿宋" panose="02010600040101010101" pitchFamily="2" charset="-122"/>
                <a:ea typeface="华文仿宋" panose="02010600040101010101" pitchFamily="2" charset="-122"/>
              </a:rPr>
              <a:t>的主导下，与经济工业部拿出了一份集合众筹平台、行业组织与监管机构群智合力的《参与性融资法令》草案，很快在国民议会得到通过。法令对从事不同类型众筹活动的平台进行规制，以实现对众筹活动的监管和对投资者的保护，根据平台所涉服务性质，法令创制了专门牌照，使众筹平台成为货币与金融服务体系中的新成员。</a:t>
            </a: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69403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7C1D0F4F-343E-4DFB-9D35-D03815B4F295}"/>
              </a:ext>
            </a:extLst>
          </p:cNvPr>
          <p:cNvSpPr>
            <a:spLocks noGrp="1"/>
          </p:cNvSpPr>
          <p:nvPr>
            <p:ph type="title"/>
          </p:nvPr>
        </p:nvSpPr>
        <p:spPr>
          <a:xfrm>
            <a:off x="643467" y="321734"/>
            <a:ext cx="10905066" cy="1135737"/>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D97E3028-9300-4A27-9842-EDAA5223DEBE}"/>
              </a:ext>
            </a:extLst>
          </p:cNvPr>
          <p:cNvSpPr>
            <a:spLocks noGrp="1"/>
          </p:cNvSpPr>
          <p:nvPr>
            <p:ph idx="1"/>
          </p:nvPr>
        </p:nvSpPr>
        <p:spPr>
          <a:xfrm>
            <a:off x="643467" y="1782981"/>
            <a:ext cx="10905066" cy="4393982"/>
          </a:xfrm>
        </p:spPr>
        <p:txBody>
          <a:bodyPr>
            <a:normAutofit/>
          </a:bodyPr>
          <a:lstStyle/>
          <a:p>
            <a:pPr marL="0" indent="0">
              <a:buNone/>
            </a:pPr>
            <a:r>
              <a:rPr lang="en-US" altLang="zh-CN" sz="3600" dirty="0">
                <a:latin typeface="华文仿宋" panose="02010600040101010101" pitchFamily="2" charset="-122"/>
                <a:ea typeface="华文仿宋" panose="02010600040101010101" pitchFamily="2" charset="-122"/>
              </a:rPr>
              <a:t>    </a:t>
            </a:r>
            <a:r>
              <a:rPr lang="zh-CN" altLang="zh-CN" sz="3600" dirty="0">
                <a:latin typeface="华文仿宋" panose="02010600040101010101" pitchFamily="2" charset="-122"/>
                <a:ea typeface="华文仿宋" panose="02010600040101010101" pitchFamily="2" charset="-122"/>
              </a:rPr>
              <a:t>《参与性融资法令》将众筹划分为有息或无息贷款模式、捐助模式和金融证券模式共三种模式，进一步根据是否涉及金融监管，分为金融证券模式和借贷或捐助模式两大类型。</a:t>
            </a:r>
            <a:endParaRPr lang="zh-CN" altLang="en-US" sz="3600" dirty="0">
              <a:latin typeface="华文仿宋" panose="02010600040101010101" pitchFamily="2" charset="-122"/>
              <a:ea typeface="华文仿宋" panose="02010600040101010101" pitchFamily="2" charset="-122"/>
            </a:endParaRPr>
          </a:p>
        </p:txBody>
      </p:sp>
      <p:sp>
        <p:nvSpPr>
          <p:cNvPr id="17"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516072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3F5AEF4F-A4B3-4BC7-90E2-72544C4B5A4D}"/>
              </a:ext>
            </a:extLst>
          </p:cNvPr>
          <p:cNvSpPr>
            <a:spLocks noGrp="1"/>
          </p:cNvSpPr>
          <p:nvPr>
            <p:ph type="title"/>
          </p:nvPr>
        </p:nvSpPr>
        <p:spPr>
          <a:xfrm>
            <a:off x="643467" y="321734"/>
            <a:ext cx="10905066" cy="1135737"/>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3328CFEB-8809-4BEF-A84E-8B82626294F4}"/>
              </a:ext>
            </a:extLst>
          </p:cNvPr>
          <p:cNvSpPr>
            <a:spLocks noGrp="1"/>
          </p:cNvSpPr>
          <p:nvPr>
            <p:ph idx="1"/>
          </p:nvPr>
        </p:nvSpPr>
        <p:spPr>
          <a:xfrm>
            <a:off x="643467" y="1782981"/>
            <a:ext cx="10905066" cy="4393982"/>
          </a:xfrm>
        </p:spPr>
        <p:txBody>
          <a:bodyPr>
            <a:normAutofit/>
          </a:bodyPr>
          <a:lstStyle/>
          <a:p>
            <a:pPr marL="0" indent="0">
              <a:buNone/>
            </a:pPr>
            <a:r>
              <a:rPr lang="zh-CN" altLang="en-US" sz="2000" dirty="0">
                <a:latin typeface="华文仿宋" panose="02010600040101010101" pitchFamily="2" charset="-122"/>
                <a:ea typeface="华文仿宋" panose="02010600040101010101" pitchFamily="2" charset="-122"/>
              </a:rPr>
              <a:t>（一）</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参与性融资法令</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内容</a:t>
            </a:r>
            <a:endParaRPr lang="en-US" altLang="zh-CN" sz="2000" dirty="0">
              <a:latin typeface="华文仿宋" panose="02010600040101010101" pitchFamily="2" charset="-122"/>
              <a:ea typeface="华文仿宋" panose="02010600040101010101" pitchFamily="2" charset="-122"/>
            </a:endParaRPr>
          </a:p>
          <a:p>
            <a:pPr marL="0" indent="0">
              <a:buNone/>
            </a:pPr>
            <a:r>
              <a:rPr lang="en-US" altLang="zh-CN" sz="2000" dirty="0">
                <a:latin typeface="华文仿宋" panose="02010600040101010101" pitchFamily="2" charset="-122"/>
                <a:ea typeface="华文仿宋" panose="02010600040101010101" pitchFamily="2" charset="-122"/>
              </a:rPr>
              <a:t>1.</a:t>
            </a:r>
            <a:r>
              <a:rPr lang="zh-CN" altLang="en-US" sz="2000" dirty="0">
                <a:latin typeface="华文仿宋" panose="02010600040101010101" pitchFamily="2" charset="-122"/>
                <a:ea typeface="华文仿宋" panose="02010600040101010101" pitchFamily="2" charset="-122"/>
              </a:rPr>
              <a:t>众筹模式</a:t>
            </a:r>
            <a:endParaRPr lang="en-US" altLang="zh-CN" sz="2000" dirty="0">
              <a:latin typeface="华文仿宋" panose="02010600040101010101" pitchFamily="2" charset="-122"/>
              <a:ea typeface="华文仿宋" panose="02010600040101010101" pitchFamily="2" charset="-122"/>
            </a:endParaRPr>
          </a:p>
          <a:p>
            <a:pPr marL="0" indent="0">
              <a:buNone/>
            </a:pPr>
            <a:r>
              <a:rPr lang="zh-CN" altLang="en-US" sz="2000" dirty="0">
                <a:latin typeface="华文仿宋" panose="02010600040101010101" pitchFamily="2" charset="-122"/>
                <a:ea typeface="华文仿宋" panose="02010600040101010101" pitchFamily="2" charset="-122"/>
              </a:rPr>
              <a:t>    法令</a:t>
            </a:r>
            <a:r>
              <a:rPr lang="zh-CN" altLang="zh-CN" sz="2000" dirty="0">
                <a:latin typeface="华文仿宋" panose="02010600040101010101" pitchFamily="2" charset="-122"/>
                <a:ea typeface="华文仿宋" panose="02010600040101010101" pitchFamily="2" charset="-122"/>
              </a:rPr>
              <a:t>将众筹模式划分为两大类</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金融证券模式和借贷或捐助模式，前者即所谓的股权众筹。法令规定，涉及证券发行的平台由负责证券交易的金融管理局监管，而涉及借贷业务的平台由负责银行业务的审慎局监管。</a:t>
            </a:r>
          </a:p>
          <a:p>
            <a:pPr marL="0" indent="0">
              <a:buNone/>
            </a:pPr>
            <a:r>
              <a:rPr lang="en-US" altLang="zh-CN" sz="2000" dirty="0">
                <a:latin typeface="华文仿宋" panose="02010600040101010101" pitchFamily="2" charset="-122"/>
                <a:ea typeface="华文仿宋" panose="02010600040101010101" pitchFamily="2" charset="-122"/>
              </a:rPr>
              <a:t>2.</a:t>
            </a:r>
            <a:r>
              <a:rPr lang="zh-CN" altLang="en-US" sz="2000" dirty="0">
                <a:latin typeface="华文仿宋" panose="02010600040101010101" pitchFamily="2" charset="-122"/>
                <a:ea typeface="华文仿宋" panose="02010600040101010101" pitchFamily="2" charset="-122"/>
              </a:rPr>
              <a:t>众筹平台注册</a:t>
            </a:r>
            <a:endParaRPr lang="en-US" altLang="zh-CN" sz="2000" dirty="0">
              <a:latin typeface="华文仿宋" panose="02010600040101010101" pitchFamily="2" charset="-122"/>
              <a:ea typeface="华文仿宋" panose="02010600040101010101" pitchFamily="2" charset="-122"/>
            </a:endParaRPr>
          </a:p>
          <a:p>
            <a:pPr marL="0" indent="0">
              <a:buNone/>
            </a:pPr>
            <a:r>
              <a:rPr lang="en-US" altLang="zh-CN" sz="2000" dirty="0">
                <a:latin typeface="华文仿宋" panose="02010600040101010101" pitchFamily="2" charset="-122"/>
                <a:ea typeface="华文仿宋" panose="02010600040101010101" pitchFamily="2" charset="-122"/>
              </a:rPr>
              <a:t>    </a:t>
            </a:r>
            <a:r>
              <a:rPr lang="zh-CN" altLang="zh-CN" sz="2000" dirty="0">
                <a:latin typeface="华文仿宋" panose="02010600040101010101" pitchFamily="2" charset="-122"/>
                <a:ea typeface="华文仿宋" panose="02010600040101010101" pitchFamily="2" charset="-122"/>
              </a:rPr>
              <a:t>证券众筹模式注册要求</a:t>
            </a:r>
            <a:r>
              <a:rPr lang="zh-CN" altLang="en-US"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证券模式平台注册为</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证券众筹顾问</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牌照，</a:t>
            </a:r>
            <a:r>
              <a:rPr lang="zh-CN" altLang="en-US" sz="2000" dirty="0">
                <a:latin typeface="华文仿宋" panose="02010600040101010101" pitchFamily="2" charset="-122"/>
                <a:ea typeface="华文仿宋" panose="02010600040101010101" pitchFamily="2" charset="-122"/>
              </a:rPr>
              <a:t>或</a:t>
            </a:r>
            <a:r>
              <a:rPr lang="zh-CN" altLang="zh-CN" sz="2000" dirty="0">
                <a:latin typeface="华文仿宋" panose="02010600040101010101" pitchFamily="2" charset="-122"/>
                <a:ea typeface="华文仿宋" panose="02010600040101010101" pitchFamily="2" charset="-122"/>
              </a:rPr>
              <a:t>注册为原有的</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投资服务提供商</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牌照。</a:t>
            </a:r>
            <a:endParaRPr lang="en-US" altLang="zh-CN" sz="2000" dirty="0">
              <a:latin typeface="华文仿宋" panose="02010600040101010101" pitchFamily="2" charset="-122"/>
              <a:ea typeface="华文仿宋" panose="02010600040101010101" pitchFamily="2" charset="-122"/>
            </a:endParaRPr>
          </a:p>
          <a:p>
            <a:pPr marL="0" indent="0">
              <a:buNone/>
            </a:pPr>
            <a:r>
              <a:rPr lang="zh-CN" altLang="en-US" sz="2000" dirty="0">
                <a:latin typeface="楷体" panose="02010609060101010101" pitchFamily="49" charset="-122"/>
                <a:ea typeface="楷体" panose="02010609060101010101" pitchFamily="49" charset="-122"/>
              </a:rPr>
              <a:t>    条件：</a:t>
            </a:r>
            <a:r>
              <a:rPr lang="en-US" altLang="zh-CN" sz="2000" dirty="0">
                <a:ea typeface="楷体" panose="02010609060101010101" pitchFamily="49" charset="-122"/>
              </a:rPr>
              <a:t> (1)</a:t>
            </a:r>
            <a:r>
              <a:rPr lang="zh-CN" altLang="zh-CN" sz="2000" dirty="0">
                <a:ea typeface="楷体" panose="02010609060101010101" pitchFamily="49" charset="-122"/>
              </a:rPr>
              <a:t>必须是在法国设立的法人。</a:t>
            </a:r>
            <a:r>
              <a:rPr lang="en-US" altLang="zh-CN" sz="2000" dirty="0">
                <a:ea typeface="楷体" panose="02010609060101010101" pitchFamily="49" charset="-122"/>
              </a:rPr>
              <a:t>(2)</a:t>
            </a:r>
            <a:r>
              <a:rPr lang="zh-CN" altLang="zh-CN" sz="2000" dirty="0">
                <a:ea typeface="楷体" panose="02010609060101010101" pitchFamily="49" charset="-122"/>
              </a:rPr>
              <a:t>其经营管理人必须满足一定的年 龄、信誉、专业能力的要求。</a:t>
            </a:r>
            <a:r>
              <a:rPr lang="en-US" altLang="zh-CN" sz="2000" dirty="0">
                <a:ea typeface="楷体" panose="02010609060101010101" pitchFamily="49" charset="-122"/>
              </a:rPr>
              <a:t>(3)</a:t>
            </a:r>
            <a:r>
              <a:rPr lang="zh-CN" altLang="zh-CN" sz="2000" dirty="0">
                <a:ea typeface="楷体" panose="02010609060101010101" pitchFamily="49" charset="-122"/>
              </a:rPr>
              <a:t>必须加入一个行业协会，并遵守该协会的职业规范和尽职规则，如果没有加</a:t>
            </a:r>
            <a:r>
              <a:rPr lang="zh-CN" altLang="en-US" sz="2000" dirty="0">
                <a:ea typeface="楷体" panose="02010609060101010101" pitchFamily="49" charset="-122"/>
              </a:rPr>
              <a:t>入</a:t>
            </a:r>
            <a:r>
              <a:rPr lang="zh-CN" altLang="zh-CN" sz="2000" dirty="0">
                <a:ea typeface="楷体" panose="02010609060101010101" pitchFamily="49" charset="-122"/>
              </a:rPr>
              <a:t>上述协会，由金融管理局直接对平台及其经营管理人是否符合要求进行审查。</a:t>
            </a:r>
            <a:endParaRPr lang="en-US" altLang="zh-CN" sz="2000" dirty="0">
              <a:latin typeface="楷体" panose="02010609060101010101" pitchFamily="49" charset="-122"/>
              <a:ea typeface="楷体" panose="02010609060101010101" pitchFamily="49" charset="-122"/>
            </a:endParaRP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540953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BA77E5-09B1-462C-866A-62AD945F5DA0}"/>
              </a:ext>
            </a:extLst>
          </p:cNvPr>
          <p:cNvSpPr>
            <a:spLocks noGrp="1"/>
          </p:cNvSpPr>
          <p:nvPr>
            <p:ph type="title"/>
          </p:nvPr>
        </p:nvSpPr>
        <p:spPr>
          <a:xfrm>
            <a:off x="1653363" y="365760"/>
            <a:ext cx="9367203" cy="1188720"/>
          </a:xfrm>
        </p:spPr>
        <p:txBody>
          <a:bodyPr>
            <a:normAutofit/>
          </a:bodyPr>
          <a:lstStyle/>
          <a:p>
            <a:endParaRPr lang="zh-CN" alt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209840A9-38D3-4E7B-9036-7204413E6183}"/>
              </a:ext>
            </a:extLst>
          </p:cNvPr>
          <p:cNvSpPr>
            <a:spLocks noGrp="1"/>
          </p:cNvSpPr>
          <p:nvPr>
            <p:ph idx="1"/>
          </p:nvPr>
        </p:nvSpPr>
        <p:spPr>
          <a:xfrm>
            <a:off x="1653363" y="2176272"/>
            <a:ext cx="9367204" cy="4041648"/>
          </a:xfrm>
        </p:spPr>
        <p:txBody>
          <a:bodyPr anchor="t">
            <a:normAutofit/>
          </a:bodyPr>
          <a:lstStyle/>
          <a:p>
            <a:pPr marL="0" indent="0">
              <a:buNone/>
            </a:pPr>
            <a:r>
              <a:rPr lang="zh-CN" altLang="en-US" sz="2400" dirty="0">
                <a:latin typeface="华文仿宋" panose="02010600040101010101" pitchFamily="2" charset="-122"/>
                <a:ea typeface="华文仿宋" panose="02010600040101010101" pitchFamily="2" charset="-122"/>
              </a:rPr>
              <a:t>（二）监管机构</a:t>
            </a:r>
            <a:endParaRPr lang="en-US"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法国负责对金融市场进行监管的机构主要有两个部门，</a:t>
            </a:r>
            <a:endParaRPr lang="en-US"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金融市场管理局</a:t>
            </a:r>
            <a:r>
              <a:rPr lang="en-US" altLang="zh-CN" sz="2400" dirty="0">
                <a:latin typeface="华文仿宋" panose="02010600040101010101" pitchFamily="2" charset="-122"/>
                <a:ea typeface="华文仿宋" panose="02010600040101010101" pitchFamily="2" charset="-122"/>
              </a:rPr>
              <a:t>(</a:t>
            </a:r>
            <a:r>
              <a:rPr lang="en-US" altLang="zh-CN" sz="2400" dirty="0" err="1">
                <a:latin typeface="华文仿宋" panose="02010600040101010101" pitchFamily="2" charset="-122"/>
                <a:ea typeface="华文仿宋" panose="02010600040101010101" pitchFamily="2" charset="-122"/>
              </a:rPr>
              <a:t>Autoritedes</a:t>
            </a:r>
            <a:r>
              <a:rPr lang="en-US" altLang="zh-CN" sz="2400" dirty="0">
                <a:latin typeface="华文仿宋" panose="02010600040101010101" pitchFamily="2" charset="-122"/>
                <a:ea typeface="华文仿宋" panose="02010600040101010101" pitchFamily="2" charset="-122"/>
              </a:rPr>
              <a:t> Marches Financiers, AMF</a:t>
            </a:r>
            <a:r>
              <a:rPr lang="zh-CN" altLang="zh-CN" sz="2400" dirty="0">
                <a:latin typeface="华文仿宋" panose="02010600040101010101" pitchFamily="2" charset="-122"/>
                <a:ea typeface="华文仿宋" panose="02010600040101010101" pitchFamily="2" charset="-122"/>
              </a:rPr>
              <a:t>，</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a:t>
            </a:r>
            <a:endParaRPr lang="en-US"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审慎监管与处置局</a:t>
            </a:r>
            <a:r>
              <a:rPr lang="en-US" altLang="zh-CN" sz="2400" dirty="0">
                <a:latin typeface="华文仿宋" panose="02010600040101010101" pitchFamily="2" charset="-122"/>
                <a:ea typeface="华文仿宋" panose="02010600040101010101" pitchFamily="2" charset="-122"/>
              </a:rPr>
              <a:t>(</a:t>
            </a:r>
            <a:r>
              <a:rPr lang="en-US" altLang="zh-CN" sz="2400" dirty="0" err="1">
                <a:latin typeface="华文仿宋" panose="02010600040101010101" pitchFamily="2" charset="-122"/>
                <a:ea typeface="华文仿宋" panose="02010600040101010101" pitchFamily="2" charset="-122"/>
              </a:rPr>
              <a:t>Autoritede</a:t>
            </a:r>
            <a:r>
              <a:rPr lang="en-US" altLang="zh-CN" sz="2400" dirty="0">
                <a:latin typeface="华文仿宋" panose="02010600040101010101" pitchFamily="2" charset="-122"/>
                <a:ea typeface="华文仿宋" panose="02010600040101010101" pitchFamily="2" charset="-122"/>
              </a:rPr>
              <a:t> </a:t>
            </a:r>
            <a:r>
              <a:rPr lang="en-US" altLang="zh-CN" sz="2400" dirty="0" err="1">
                <a:latin typeface="华文仿宋" panose="02010600040101010101" pitchFamily="2" charset="-122"/>
                <a:ea typeface="华文仿宋" panose="02010600040101010101" pitchFamily="2" charset="-122"/>
              </a:rPr>
              <a:t>Contrle</a:t>
            </a:r>
            <a:r>
              <a:rPr lang="en-US" altLang="zh-CN" sz="2400" dirty="0">
                <a:latin typeface="华文仿宋" panose="02010600040101010101" pitchFamily="2" charset="-122"/>
                <a:ea typeface="华文仿宋" panose="02010600040101010101" pitchFamily="2" charset="-122"/>
              </a:rPr>
              <a:t> </a:t>
            </a:r>
            <a:r>
              <a:rPr lang="en-US" altLang="zh-CN" sz="2400" dirty="0" err="1">
                <a:latin typeface="华文仿宋" panose="02010600040101010101" pitchFamily="2" charset="-122"/>
                <a:ea typeface="华文仿宋" panose="02010600040101010101" pitchFamily="2" charset="-122"/>
              </a:rPr>
              <a:t>Prudentiel</a:t>
            </a:r>
            <a:r>
              <a:rPr lang="en-US" altLang="zh-CN" sz="2400" dirty="0">
                <a:latin typeface="华文仿宋" panose="02010600040101010101" pitchFamily="2" charset="-122"/>
                <a:ea typeface="华文仿宋" panose="02010600040101010101" pitchFamily="2" charset="-122"/>
              </a:rPr>
              <a:t> et de Resolution, ACPR,)</a:t>
            </a:r>
            <a:r>
              <a:rPr lang="zh-CN" altLang="zh-CN" sz="2400" dirty="0">
                <a:latin typeface="华文仿宋" panose="02010600040101010101" pitchFamily="2" charset="-122"/>
                <a:ea typeface="华文仿宋" panose="02010600040101010101" pitchFamily="2" charset="-122"/>
              </a:rPr>
              <a:t>。</a:t>
            </a:r>
            <a:endParaRPr lang="en-US"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金融管理局负责证券市场的监管，享有规章条例的创制权、监督管理权和处罚权。</a:t>
            </a:r>
            <a:endParaRPr lang="en-US" altLang="zh-CN" sz="2400" dirty="0">
              <a:latin typeface="华文仿宋" panose="02010600040101010101" pitchFamily="2" charset="-122"/>
              <a:ea typeface="华文仿宋" panose="02010600040101010101" pitchFamily="2" charset="-122"/>
            </a:endParaRP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审慎局继承了原银行和保险业监管机构的核准、审批和监督权，负责银行业危机处理，并负责金融消费者权益的保护</a:t>
            </a:r>
            <a:r>
              <a:rPr lang="zh-CN" altLang="en-US" sz="2400" dirty="0">
                <a:latin typeface="华文仿宋" panose="02010600040101010101" pitchFamily="2" charset="-122"/>
                <a:ea typeface="华文仿宋" panose="02010600040101010101" pitchFamily="2" charset="-122"/>
              </a:rPr>
              <a:t>。</a:t>
            </a:r>
            <a:endParaRPr lang="en-US" altLang="zh-CN"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031590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590F3-5C8D-4094-8D1A-8B52619500B2}"/>
              </a:ext>
            </a:extLst>
          </p:cNvPr>
          <p:cNvSpPr>
            <a:spLocks noGrp="1"/>
          </p:cNvSpPr>
          <p:nvPr>
            <p:ph type="title"/>
          </p:nvPr>
        </p:nvSpPr>
        <p:spPr>
          <a:xfrm>
            <a:off x="1653363" y="365760"/>
            <a:ext cx="9367203" cy="1188720"/>
          </a:xfrm>
        </p:spPr>
        <p:txBody>
          <a:bodyPr>
            <a:normAutofit/>
          </a:bodyPr>
          <a:lstStyle/>
          <a:p>
            <a:r>
              <a:rPr lang="en-US" altLang="zh-CN" b="1" dirty="0"/>
              <a:t> </a:t>
            </a:r>
            <a:r>
              <a:rPr lang="zh-CN" altLang="zh-CN" b="1" dirty="0"/>
              <a:t>四、日本</a:t>
            </a:r>
            <a:endParaRPr lang="zh-CN" altLang="en-US" dirty="0"/>
          </a:p>
        </p:txBody>
      </p:sp>
      <p:sp>
        <p:nvSpPr>
          <p:cNvPr id="16"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1ED4E413-D46C-4366-BD42-A42E045C487A}"/>
              </a:ext>
            </a:extLst>
          </p:cNvPr>
          <p:cNvSpPr>
            <a:spLocks noGrp="1"/>
          </p:cNvSpPr>
          <p:nvPr>
            <p:ph idx="1"/>
          </p:nvPr>
        </p:nvSpPr>
        <p:spPr>
          <a:xfrm>
            <a:off x="1653363" y="2176272"/>
            <a:ext cx="9367204" cy="4041648"/>
          </a:xfrm>
        </p:spPr>
        <p:txBody>
          <a:bodyPr anchor="t">
            <a:normAutofit/>
          </a:bodyPr>
          <a:lstStyle/>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日本众筹可分为两大类型</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非投资型众筹</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赠与型、预购型</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和投资型众筹</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借贷型、股权众筹</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，股权众筹又可细分为基金型众筹和股票型众筹。</a:t>
            </a:r>
            <a:br>
              <a:rPr lang="en-US" altLang="zh-CN" sz="2400" dirty="0">
                <a:latin typeface="华文仿宋" panose="02010600040101010101" pitchFamily="2" charset="-122"/>
                <a:ea typeface="华文仿宋" panose="02010600040101010101" pitchFamily="2" charset="-122"/>
              </a:rPr>
            </a:br>
            <a:r>
              <a:rPr lang="en-US" altLang="zh-CN" sz="2400" dirty="0">
                <a:latin typeface="华文仿宋" panose="02010600040101010101" pitchFamily="2" charset="-122"/>
                <a:ea typeface="华文仿宋" panose="02010600040101010101" pitchFamily="2" charset="-122"/>
              </a:rPr>
              <a:t>    2012</a:t>
            </a:r>
            <a:r>
              <a:rPr lang="zh-CN" altLang="zh-CN" sz="2400" dirty="0">
                <a:latin typeface="华文仿宋" panose="02010600040101010101" pitchFamily="2" charset="-122"/>
                <a:ea typeface="华文仿宋" panose="02010600040101010101" pitchFamily="2" charset="-122"/>
              </a:rPr>
              <a:t>年，安倍内阁提出日本再振兴成长战略，其中特别提出了通过发展众筹等多样化资金募集方式，为新兴成长企业提供风险资金</a:t>
            </a:r>
            <a:r>
              <a:rPr lang="zh-CN" altLang="en-US" sz="2400" dirty="0">
                <a:latin typeface="华文仿宋" panose="02010600040101010101" pitchFamily="2" charset="-122"/>
                <a:ea typeface="华文仿宋" panose="02010600040101010101" pitchFamily="2" charset="-122"/>
              </a:rPr>
              <a:t>。</a:t>
            </a:r>
            <a:br>
              <a:rPr lang="en-US" altLang="zh-CN" sz="2400" dirty="0">
                <a:latin typeface="华文仿宋" panose="02010600040101010101" pitchFamily="2" charset="-122"/>
                <a:ea typeface="华文仿宋" panose="02010600040101010101" pitchFamily="2" charset="-122"/>
              </a:rPr>
            </a:br>
            <a:r>
              <a:rPr lang="en-US" altLang="zh-CN" sz="2400" dirty="0">
                <a:latin typeface="华文仿宋" panose="02010600040101010101" pitchFamily="2" charset="-122"/>
                <a:ea typeface="华文仿宋" panose="02010600040101010101" pitchFamily="2" charset="-122"/>
              </a:rPr>
              <a:t>   2013</a:t>
            </a:r>
            <a:r>
              <a:rPr lang="zh-CN" altLang="zh-CN" sz="2400" dirty="0">
                <a:latin typeface="华文仿宋" panose="02010600040101010101" pitchFamily="2" charset="-122"/>
                <a:ea typeface="华文仿宋" panose="02010600040101010101" pitchFamily="2" charset="-122"/>
              </a:rPr>
              <a:t>年</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月，日本证券业协会提出《非上市证券的交易制度相关的工作报告》提出了股票型众筹的相关设想。</a:t>
            </a:r>
            <a:br>
              <a:rPr lang="en-US" altLang="zh-CN" sz="2400" dirty="0">
                <a:latin typeface="华文仿宋" panose="02010600040101010101" pitchFamily="2" charset="-122"/>
                <a:ea typeface="华文仿宋" panose="02010600040101010101" pitchFamily="2" charset="-122"/>
              </a:rPr>
            </a:b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189728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D62A30-6BC4-4D8C-A53C-079D9BE7E49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03FFCC8-E157-416D-9D52-A71F29633091}"/>
              </a:ext>
            </a:extLst>
          </p:cNvPr>
          <p:cNvSpPr>
            <a:spLocks noGrp="1"/>
          </p:cNvSpPr>
          <p:nvPr>
            <p:ph idx="1"/>
          </p:nvPr>
        </p:nvSpPr>
        <p:spPr/>
        <p:txBody>
          <a:bodyPr>
            <a:normAutofit fontScale="92500"/>
          </a:bodyPr>
          <a:lstStyle/>
          <a:p>
            <a:pPr marL="0" indent="0">
              <a:buNone/>
            </a:pPr>
            <a:r>
              <a:rPr lang="en-US" altLang="zh-CN" dirty="0">
                <a:latin typeface="华文仿宋" panose="02010600040101010101" pitchFamily="2" charset="-122"/>
                <a:ea typeface="华文仿宋" panose="02010600040101010101" pitchFamily="2" charset="-122"/>
              </a:rPr>
              <a:t>    2013</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12</a:t>
            </a:r>
            <a:r>
              <a:rPr lang="zh-CN" altLang="zh-CN" dirty="0">
                <a:latin typeface="华文仿宋" panose="02010600040101010101" pitchFamily="2" charset="-122"/>
                <a:ea typeface="华文仿宋" panose="02010600040101010101" pitchFamily="2" charset="-122"/>
              </a:rPr>
              <a:t>月，日本政府在金融厅主导的金融审议会上公布了《有关新兴成长企业风险资金供给方法等工作报告</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简称</a:t>
            </a:r>
            <a:r>
              <a:rPr lang="en-US" altLang="zh-CN" dirty="0">
                <a:latin typeface="华文仿宋" panose="02010600040101010101" pitchFamily="2" charset="-122"/>
                <a:ea typeface="华文仿宋" panose="02010600040101010101" pitchFamily="2" charset="-122"/>
              </a:rPr>
              <a:t>“WG</a:t>
            </a:r>
            <a:r>
              <a:rPr lang="zh-CN" altLang="zh-CN" dirty="0">
                <a:latin typeface="华文仿宋" panose="02010600040101010101" pitchFamily="2" charset="-122"/>
                <a:ea typeface="华文仿宋" panose="02010600040101010101" pitchFamily="2" charset="-122"/>
              </a:rPr>
              <a:t>报告</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，提出发展投资型众筹的必要性和立法修订建议。报告中指出，众筹是</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新兴、成长企业通过网络与资金提供者链接，从多数资金提供者处分别获得小额资金的模式</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，众筹可分为赠与型、预购型和投资型等。</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2014</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5</a:t>
            </a:r>
            <a:r>
              <a:rPr lang="zh-CN" altLang="zh-CN" dirty="0">
                <a:latin typeface="华文仿宋" panose="02010600040101010101" pitchFamily="2" charset="-122"/>
                <a:ea typeface="华文仿宋" panose="02010600040101010101" pitchFamily="2" charset="-122"/>
              </a:rPr>
              <a:t>月，日本金融审议会起草的《金融商品交易法等部分修改法案》在国会上获准通过。法案提出了两种适用特例，建立了小额证券发行豁免制度，降低了准</a:t>
            </a:r>
            <a:r>
              <a:rPr lang="zh-CN" altLang="en-US" dirty="0">
                <a:latin typeface="华文仿宋" panose="02010600040101010101" pitchFamily="2" charset="-122"/>
                <a:ea typeface="华文仿宋" panose="02010600040101010101" pitchFamily="2" charset="-122"/>
              </a:rPr>
              <a:t>入</a:t>
            </a:r>
            <a:r>
              <a:rPr lang="zh-CN" altLang="zh-CN" dirty="0">
                <a:latin typeface="华文仿宋" panose="02010600040101010101" pitchFamily="2" charset="-122"/>
                <a:ea typeface="华文仿宋" panose="02010600040101010101" pitchFamily="2" charset="-122"/>
              </a:rPr>
              <a:t>难度，并对投资者保护、业务管理体制等加以完善。该法案可以说是</a:t>
            </a:r>
            <a:r>
              <a:rPr lang="en-US" altLang="zh-CN" dirty="0">
                <a:latin typeface="华文仿宋" panose="02010600040101010101" pitchFamily="2" charset="-122"/>
                <a:ea typeface="华文仿宋" panose="02010600040101010101" pitchFamily="2" charset="-122"/>
              </a:rPr>
              <a:t>WG</a:t>
            </a:r>
            <a:r>
              <a:rPr lang="zh-CN" altLang="zh-CN" dirty="0">
                <a:latin typeface="华文仿宋" panose="02010600040101010101" pitchFamily="2" charset="-122"/>
                <a:ea typeface="华文仿宋" panose="02010600040101010101" pitchFamily="2" charset="-122"/>
              </a:rPr>
              <a:t>报告所出的制度改革的具体化体现。</a:t>
            </a:r>
            <a:br>
              <a:rPr lang="en-US" altLang="zh-CN" dirty="0"/>
            </a:br>
            <a:endParaRPr lang="zh-CN" altLang="en-US" dirty="0"/>
          </a:p>
        </p:txBody>
      </p:sp>
    </p:spTree>
    <p:extLst>
      <p:ext uri="{BB962C8B-B14F-4D97-AF65-F5344CB8AC3E}">
        <p14:creationId xmlns:p14="http://schemas.microsoft.com/office/powerpoint/2010/main" val="1020834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32DF1E90-E09B-4287-838E-AAF44CE00388}"/>
              </a:ext>
            </a:extLst>
          </p:cNvPr>
          <p:cNvSpPr>
            <a:spLocks noGrp="1"/>
          </p:cNvSpPr>
          <p:nvPr>
            <p:ph type="title"/>
          </p:nvPr>
        </p:nvSpPr>
        <p:spPr>
          <a:xfrm>
            <a:off x="1115568" y="548640"/>
            <a:ext cx="10168128" cy="1179576"/>
          </a:xfrm>
        </p:spPr>
        <p:txBody>
          <a:bodyPr>
            <a:normAutofit/>
          </a:bodyPr>
          <a:lstStyle/>
          <a:p>
            <a:r>
              <a:rPr lang="zh-CN" altLang="en-US" sz="4000"/>
              <a:t>五、意大利</a:t>
            </a:r>
          </a:p>
        </p:txBody>
      </p:sp>
      <p:sp>
        <p:nvSpPr>
          <p:cNvPr id="14" name="Rectangle 13">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82AEAC91-9EFD-43B5-A9A5-F1FC93AC04FE}"/>
              </a:ext>
            </a:extLst>
          </p:cNvPr>
          <p:cNvSpPr>
            <a:spLocks noGrp="1"/>
          </p:cNvSpPr>
          <p:nvPr>
            <p:ph idx="1"/>
          </p:nvPr>
        </p:nvSpPr>
        <p:spPr>
          <a:xfrm>
            <a:off x="845745" y="2018806"/>
            <a:ext cx="10168128" cy="3695020"/>
          </a:xfrm>
        </p:spPr>
        <p:txBody>
          <a:bodyPr>
            <a:normAutofit/>
          </a:bodyPr>
          <a:lstStyle/>
          <a:p>
            <a:pPr marL="0" indent="0">
              <a:lnSpc>
                <a:spcPct val="100000"/>
              </a:lnSpc>
              <a:buNone/>
            </a:pPr>
            <a:r>
              <a:rPr lang="zh-CN" altLang="en-US" sz="2200" dirty="0">
                <a:latin typeface="仿宋" panose="02010609060101010101" pitchFamily="49" charset="-122"/>
                <a:ea typeface="仿宋" panose="02010609060101010101" pitchFamily="49" charset="-122"/>
              </a:rPr>
              <a:t>    意大利证券交易委员（</a:t>
            </a:r>
            <a:r>
              <a:rPr lang="en-US" altLang="zh-CN" sz="2200" dirty="0">
                <a:latin typeface="仿宋" panose="02010609060101010101" pitchFamily="49" charset="-122"/>
                <a:ea typeface="仿宋" panose="02010609060101010101" pitchFamily="49" charset="-122"/>
              </a:rPr>
              <a:t>CONSOB</a:t>
            </a:r>
            <a:r>
              <a:rPr lang="zh-CN" altLang="en-US" sz="2200" dirty="0">
                <a:latin typeface="仿宋" panose="02010609060101010101" pitchFamily="49" charset="-122"/>
                <a:ea typeface="仿宋" panose="02010609060101010101" pitchFamily="49" charset="-122"/>
              </a:rPr>
              <a:t>）于 </a:t>
            </a:r>
            <a:r>
              <a:rPr lang="en-US" altLang="zh-CN" sz="2200" dirty="0">
                <a:latin typeface="仿宋" panose="02010609060101010101" pitchFamily="49" charset="-122"/>
                <a:ea typeface="仿宋" panose="02010609060101010101" pitchFamily="49" charset="-122"/>
              </a:rPr>
              <a:t>2013 </a:t>
            </a:r>
            <a:r>
              <a:rPr lang="zh-CN" altLang="en-US" sz="2200" dirty="0">
                <a:latin typeface="仿宋" panose="02010609060101010101" pitchFamily="49" charset="-122"/>
                <a:ea typeface="仿宋" panose="02010609060101010101" pitchFamily="49" charset="-122"/>
              </a:rPr>
              <a:t>年 </a:t>
            </a:r>
            <a:r>
              <a:rPr lang="en-US" altLang="zh-CN" sz="2200" dirty="0">
                <a:latin typeface="仿宋" panose="02010609060101010101" pitchFamily="49" charset="-122"/>
                <a:ea typeface="仿宋" panose="02010609060101010101" pitchFamily="49" charset="-122"/>
              </a:rPr>
              <a:t>6 </a:t>
            </a:r>
            <a:r>
              <a:rPr lang="zh-CN" altLang="en-US" sz="2200" dirty="0">
                <a:latin typeface="仿宋" panose="02010609060101010101" pitchFamily="49" charset="-122"/>
                <a:ea typeface="仿宋" panose="02010609060101010101" pitchFamily="49" charset="-122"/>
              </a:rPr>
              <a:t>月出台</a:t>
            </a:r>
            <a:r>
              <a:rPr lang="en-US" altLang="zh-CN" sz="2200" dirty="0">
                <a:latin typeface="仿宋" panose="02010609060101010101" pitchFamily="49" charset="-122"/>
                <a:ea typeface="仿宋" panose="02010609060101010101" pitchFamily="49" charset="-122"/>
              </a:rPr>
              <a:t>18592 </a:t>
            </a:r>
            <a:r>
              <a:rPr lang="zh-CN" altLang="en-US" sz="2200" dirty="0">
                <a:latin typeface="仿宋" panose="02010609060101010101" pitchFamily="49" charset="-122"/>
                <a:ea typeface="仿宋" panose="02010609060101010101" pitchFamily="49" charset="-122"/>
              </a:rPr>
              <a:t>号条例</a:t>
            </a:r>
            <a:r>
              <a:rPr lang="en-US" altLang="zh-CN" sz="2200" dirty="0">
                <a:latin typeface="仿宋" panose="02010609060101010101" pitchFamily="49" charset="-122"/>
                <a:ea typeface="仿宋" panose="02010609060101010101" pitchFamily="49" charset="-122"/>
              </a:rPr>
              <a:t>《</a:t>
            </a:r>
            <a:r>
              <a:rPr lang="zh-CN" altLang="en-US" sz="2200" dirty="0">
                <a:latin typeface="仿宋" panose="02010609060101010101" pitchFamily="49" charset="-122"/>
                <a:ea typeface="仿宋" panose="02010609060101010101" pitchFamily="49" charset="-122"/>
              </a:rPr>
              <a:t>关于创新型初创企业通过网络平台融资的规则</a:t>
            </a:r>
            <a:r>
              <a:rPr lang="en-US" altLang="zh-CN" sz="2200" dirty="0">
                <a:latin typeface="仿宋" panose="02010609060101010101" pitchFamily="49" charset="-122"/>
                <a:ea typeface="仿宋" panose="02010609060101010101" pitchFamily="49" charset="-122"/>
              </a:rPr>
              <a:t>》( </a:t>
            </a:r>
            <a:r>
              <a:rPr lang="zh-CN" altLang="en-US" sz="2200" dirty="0">
                <a:latin typeface="仿宋" panose="02010609060101010101" pitchFamily="49" charset="-122"/>
                <a:ea typeface="仿宋" panose="02010609060101010101" pitchFamily="49" charset="-122"/>
              </a:rPr>
              <a:t>以下简称意大利众筹条例</a:t>
            </a:r>
            <a:r>
              <a:rPr lang="en-US" altLang="zh-CN" sz="2200" dirty="0">
                <a:latin typeface="仿宋" panose="02010609060101010101" pitchFamily="49" charset="-122"/>
                <a:ea typeface="仿宋" panose="02010609060101010101" pitchFamily="49" charset="-122"/>
              </a:rPr>
              <a:t>) </a:t>
            </a:r>
            <a:r>
              <a:rPr lang="zh-CN" altLang="en-US" sz="2200" dirty="0">
                <a:latin typeface="仿宋" panose="02010609060101010101" pitchFamily="49" charset="-122"/>
                <a:ea typeface="仿宋" panose="02010609060101010101" pitchFamily="49" charset="-122"/>
              </a:rPr>
              <a:t>，将众筹业务限制在创新型初创企业的融资活动。</a:t>
            </a:r>
            <a:endParaRPr lang="en-US" altLang="zh-CN" sz="2200" dirty="0">
              <a:latin typeface="仿宋" panose="02010609060101010101" pitchFamily="49" charset="-122"/>
              <a:ea typeface="仿宋" panose="02010609060101010101" pitchFamily="49" charset="-122"/>
            </a:endParaRPr>
          </a:p>
          <a:p>
            <a:pPr marL="0" indent="0">
              <a:lnSpc>
                <a:spcPct val="100000"/>
              </a:lnSpc>
              <a:buNone/>
            </a:pPr>
            <a:r>
              <a:rPr lang="en-US" altLang="zh-CN" sz="2200" dirty="0">
                <a:latin typeface="仿宋" panose="02010609060101010101" pitchFamily="49" charset="-122"/>
                <a:ea typeface="仿宋" panose="02010609060101010101" pitchFamily="49" charset="-122"/>
              </a:rPr>
              <a:t>    </a:t>
            </a:r>
            <a:r>
              <a:rPr lang="zh-CN" altLang="en-US" sz="2200" dirty="0">
                <a:latin typeface="仿宋" panose="02010609060101010101" pitchFamily="49" charset="-122"/>
                <a:ea typeface="仿宋" panose="02010609060101010101" pitchFamily="49" charset="-122"/>
              </a:rPr>
              <a:t>意大利于</a:t>
            </a:r>
            <a:r>
              <a:rPr lang="en-US" altLang="zh-CN" sz="2200" dirty="0">
                <a:latin typeface="仿宋" panose="02010609060101010101" pitchFamily="49" charset="-122"/>
                <a:ea typeface="仿宋" panose="02010609060101010101" pitchFamily="49" charset="-122"/>
              </a:rPr>
              <a:t>2015</a:t>
            </a:r>
            <a:r>
              <a:rPr lang="zh-CN" altLang="en-US" sz="2200" dirty="0">
                <a:latin typeface="仿宋" panose="02010609060101010101" pitchFamily="49" charset="-122"/>
                <a:ea typeface="仿宋" panose="02010609060101010101" pitchFamily="49" charset="-122"/>
              </a:rPr>
              <a:t>年颁布法令扩大了股权众筹的实施范围，将股权众筹业务扩大至创新型中小企业。</a:t>
            </a:r>
            <a:endParaRPr lang="en-US" altLang="zh-CN" sz="2200" dirty="0">
              <a:latin typeface="仿宋" panose="02010609060101010101" pitchFamily="49" charset="-122"/>
              <a:ea typeface="仿宋" panose="02010609060101010101" pitchFamily="49" charset="-122"/>
            </a:endParaRPr>
          </a:p>
          <a:p>
            <a:pPr marL="0" indent="0">
              <a:lnSpc>
                <a:spcPct val="100000"/>
              </a:lnSpc>
              <a:buNone/>
            </a:pPr>
            <a:r>
              <a:rPr lang="en-US" altLang="zh-CN" sz="2200" dirty="0">
                <a:latin typeface="仿宋" panose="02010609060101010101" pitchFamily="49" charset="-122"/>
                <a:ea typeface="仿宋" panose="02010609060101010101" pitchFamily="49" charset="-122"/>
              </a:rPr>
              <a:t>    2016</a:t>
            </a:r>
            <a:r>
              <a:rPr lang="zh-CN" altLang="en-US" sz="2200" dirty="0">
                <a:latin typeface="仿宋" panose="02010609060101010101" pitchFamily="49" charset="-122"/>
                <a:ea typeface="仿宋" panose="02010609060101010101" pitchFamily="49" charset="-122"/>
              </a:rPr>
              <a:t>年，意大利证券交易委员会出台</a:t>
            </a:r>
            <a:r>
              <a:rPr lang="en-US" altLang="zh-CN" sz="2200" dirty="0">
                <a:latin typeface="仿宋" panose="02010609060101010101" pitchFamily="49" charset="-122"/>
                <a:ea typeface="仿宋" panose="02010609060101010101" pitchFamily="49" charset="-122"/>
              </a:rPr>
              <a:t>19520</a:t>
            </a:r>
            <a:r>
              <a:rPr lang="zh-CN" altLang="en-US" sz="2200" dirty="0">
                <a:latin typeface="仿宋" panose="02010609060101010101" pitchFamily="49" charset="-122"/>
                <a:ea typeface="仿宋" panose="02010609060101010101" pitchFamily="49" charset="-122"/>
              </a:rPr>
              <a:t>号条例</a:t>
            </a:r>
            <a:r>
              <a:rPr lang="en-US" altLang="zh-CN" sz="2200" dirty="0">
                <a:latin typeface="仿宋" panose="02010609060101010101" pitchFamily="49" charset="-122"/>
                <a:ea typeface="仿宋" panose="02010609060101010101" pitchFamily="49" charset="-122"/>
              </a:rPr>
              <a:t>( </a:t>
            </a:r>
            <a:r>
              <a:rPr lang="zh-CN" altLang="en-US" sz="2200" dirty="0">
                <a:latin typeface="仿宋" panose="02010609060101010101" pitchFamily="49" charset="-122"/>
                <a:ea typeface="仿宋" panose="02010609060101010101" pitchFamily="49" charset="-122"/>
              </a:rPr>
              <a:t>以下简称意大利众筹条例</a:t>
            </a:r>
            <a:r>
              <a:rPr lang="en-US" altLang="zh-CN" sz="2200" dirty="0">
                <a:latin typeface="仿宋" panose="02010609060101010101" pitchFamily="49" charset="-122"/>
                <a:ea typeface="仿宋" panose="02010609060101010101" pitchFamily="49" charset="-122"/>
              </a:rPr>
              <a:t>2016)</a:t>
            </a:r>
            <a:r>
              <a:rPr lang="zh-CN" altLang="en-US" sz="2200" dirty="0">
                <a:latin typeface="仿宋" panose="02010609060101010101" pitchFamily="49" charset="-122"/>
                <a:ea typeface="仿宋" panose="02010609060101010101" pitchFamily="49" charset="-122"/>
              </a:rPr>
              <a:t>，该条例修订了此前意大利众筹条例中关于适用于股权众筹在线平台的规定</a:t>
            </a:r>
            <a:r>
              <a:rPr lang="zh-CN" altLang="en-US" sz="2200" dirty="0"/>
              <a:t>。</a:t>
            </a:r>
          </a:p>
          <a:p>
            <a:pPr marL="0" indent="0">
              <a:buNone/>
            </a:pPr>
            <a:endParaRPr lang="zh-CN" altLang="en-US" sz="2200" dirty="0"/>
          </a:p>
        </p:txBody>
      </p:sp>
    </p:spTree>
    <p:extLst>
      <p:ext uri="{BB962C8B-B14F-4D97-AF65-F5344CB8AC3E}">
        <p14:creationId xmlns:p14="http://schemas.microsoft.com/office/powerpoint/2010/main" val="2966518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953A85-5D44-46E4-BD82-9DCBF61EDD0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89E4584-131F-4308-863C-BD0063ACEC9E}"/>
              </a:ext>
            </a:extLst>
          </p:cNvPr>
          <p:cNvSpPr>
            <a:spLocks noGrp="1"/>
          </p:cNvSpPr>
          <p:nvPr>
            <p:ph idx="1"/>
          </p:nvPr>
        </p:nvSpPr>
        <p:spPr/>
        <p:txBody>
          <a:bodyPr/>
          <a:lstStyle/>
          <a:p>
            <a:pPr marL="0" indent="0">
              <a:buNone/>
            </a:pPr>
            <a:r>
              <a:rPr lang="en-US" altLang="zh-CN" b="1" dirty="0"/>
              <a:t>1.</a:t>
            </a:r>
            <a:r>
              <a:rPr lang="zh-CN" altLang="en-US" b="1" dirty="0"/>
              <a:t>发行人资格</a:t>
            </a:r>
            <a:endParaRPr lang="en-US" altLang="zh-CN" b="1" dirty="0"/>
          </a:p>
          <a:p>
            <a:pPr marL="0" indent="0">
              <a:buNone/>
            </a:pPr>
            <a:r>
              <a:rPr lang="zh-CN" altLang="en-US" dirty="0">
                <a:latin typeface="仿宋" panose="02010609060101010101" pitchFamily="49" charset="-122"/>
                <a:ea typeface="仿宋" panose="02010609060101010101" pitchFamily="49" charset="-122"/>
              </a:rPr>
              <a:t>    首先，在发行人资格上，意大利对股权众筹发行人资格的规定由严格限制扩展至全体创新型企业，包括创新型初创企业和创新型中小企业。</a:t>
            </a:r>
          </a:p>
          <a:p>
            <a:pPr marL="0" indent="0">
              <a:buNone/>
            </a:pPr>
            <a:r>
              <a:rPr lang="en-US" altLang="zh-CN" b="1" dirty="0"/>
              <a:t>2.</a:t>
            </a:r>
            <a:r>
              <a:rPr lang="zh-CN" altLang="en-US" b="1" dirty="0"/>
              <a:t>平台许可</a:t>
            </a:r>
            <a:endParaRPr lang="en-US" altLang="zh-CN" b="1" dirty="0"/>
          </a:p>
          <a:p>
            <a:pPr marL="0" indent="0">
              <a:buNone/>
            </a:pPr>
            <a:r>
              <a:rPr lang="zh-CN" altLang="en-US" dirty="0">
                <a:latin typeface="仿宋" panose="02010609060101010101" pitchFamily="49" charset="-122"/>
                <a:ea typeface="仿宋" panose="02010609060101010101" pitchFamily="49" charset="-122"/>
              </a:rPr>
              <a:t>    在股权众筹平台的许可上，意大利</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众筹条例</a:t>
            </a:r>
            <a:r>
              <a:rPr lang="en-US" altLang="zh-CN" dirty="0">
                <a:latin typeface="仿宋" panose="02010609060101010101" pitchFamily="49" charset="-122"/>
                <a:ea typeface="仿宋" panose="02010609060101010101" pitchFamily="49" charset="-122"/>
              </a:rPr>
              <a:t>2016》</a:t>
            </a:r>
            <a:r>
              <a:rPr lang="zh-CN" altLang="en-US" dirty="0">
                <a:latin typeface="仿宋" panose="02010609060101010101" pitchFamily="49" charset="-122"/>
                <a:ea typeface="仿宋" panose="02010609060101010101" pitchFamily="49" charset="-122"/>
              </a:rPr>
              <a:t>对意大利股权众筹平台作出了突破性规定，在原有的股权众筹平台服务的银行和投资公司的基础上，增加了股权众筹门户经营机构（</a:t>
            </a:r>
            <a:r>
              <a:rPr lang="en-US" altLang="zh-CN" dirty="0">
                <a:latin typeface="仿宋" panose="02010609060101010101" pitchFamily="49" charset="-122"/>
                <a:ea typeface="仿宋" panose="02010609060101010101" pitchFamily="49" charset="-122"/>
              </a:rPr>
              <a:t>portal managers</a:t>
            </a:r>
            <a:r>
              <a:rPr lang="zh-CN" altLang="en-US" dirty="0">
                <a:latin typeface="仿宋" panose="02010609060101010101" pitchFamily="49" charset="-122"/>
                <a:ea typeface="仿宋" panose="02010609060101010101" pitchFamily="49" charset="-122"/>
              </a:rPr>
              <a:t>）这一新的实体经营股权众筹平台。股权众筹平台在意大利证券交易委员（</a:t>
            </a:r>
            <a:r>
              <a:rPr lang="en-US" altLang="zh-CN" dirty="0">
                <a:latin typeface="仿宋" panose="02010609060101010101" pitchFamily="49" charset="-122"/>
                <a:ea typeface="仿宋" panose="02010609060101010101" pitchFamily="49" charset="-122"/>
              </a:rPr>
              <a:t>CONSOB</a:t>
            </a:r>
            <a:r>
              <a:rPr lang="zh-CN" altLang="en-US" dirty="0">
                <a:latin typeface="仿宋" panose="02010609060101010101" pitchFamily="49" charset="-122"/>
                <a:ea typeface="仿宋" panose="02010609060101010101" pitchFamily="49" charset="-122"/>
              </a:rPr>
              <a:t>）特殊登记册上注册。</a:t>
            </a:r>
          </a:p>
        </p:txBody>
      </p:sp>
    </p:spTree>
    <p:extLst>
      <p:ext uri="{BB962C8B-B14F-4D97-AF65-F5344CB8AC3E}">
        <p14:creationId xmlns:p14="http://schemas.microsoft.com/office/powerpoint/2010/main" val="1424856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B3BC2CA4-C6B6-441C-9FA4-33050A414F34}"/>
              </a:ext>
            </a:extLst>
          </p:cNvPr>
          <p:cNvSpPr>
            <a:spLocks noGrp="1"/>
          </p:cNvSpPr>
          <p:nvPr>
            <p:ph type="title"/>
          </p:nvPr>
        </p:nvSpPr>
        <p:spPr>
          <a:xfrm>
            <a:off x="1523984" y="1054121"/>
            <a:ext cx="9465131" cy="1184111"/>
          </a:xfrm>
        </p:spPr>
        <p:txBody>
          <a:bodyPr>
            <a:normAutofit/>
          </a:bodyPr>
          <a:lstStyle/>
          <a:p>
            <a:endParaRPr lang="zh-CN" altLang="en-US"/>
          </a:p>
        </p:txBody>
      </p:sp>
      <p:sp>
        <p:nvSpPr>
          <p:cNvPr id="3" name="内容占位符 2">
            <a:extLst>
              <a:ext uri="{FF2B5EF4-FFF2-40B4-BE49-F238E27FC236}">
                <a16:creationId xmlns:a16="http://schemas.microsoft.com/office/drawing/2014/main" id="{5DB48F81-E5AB-414C-B7BD-CAE0986060A7}"/>
              </a:ext>
            </a:extLst>
          </p:cNvPr>
          <p:cNvSpPr>
            <a:spLocks noGrp="1"/>
          </p:cNvSpPr>
          <p:nvPr>
            <p:ph idx="1"/>
          </p:nvPr>
        </p:nvSpPr>
        <p:spPr>
          <a:xfrm>
            <a:off x="1524000" y="2399099"/>
            <a:ext cx="9465564" cy="3400969"/>
          </a:xfrm>
        </p:spPr>
        <p:txBody>
          <a:bodyPr>
            <a:normAutofit/>
          </a:bodyPr>
          <a:lstStyle/>
          <a:p>
            <a:pPr marL="0" indent="0">
              <a:buNone/>
            </a:pPr>
            <a:r>
              <a:rPr lang="en-US" altLang="zh-CN" sz="2400" dirty="0"/>
              <a:t>3.</a:t>
            </a:r>
            <a:r>
              <a:rPr lang="zh-CN" altLang="en-US" sz="2400" dirty="0"/>
              <a:t>股权众筹门户经营机构的资质要求</a:t>
            </a:r>
            <a:r>
              <a:rPr lang="en-US" altLang="zh-CN" sz="2400" dirty="0"/>
              <a:t>:</a:t>
            </a:r>
          </a:p>
          <a:p>
            <a:pPr marL="0" indent="0">
              <a:buNone/>
            </a:pPr>
            <a:r>
              <a:rPr lang="en-US" altLang="zh-CN" sz="2400" dirty="0">
                <a:latin typeface="仿宋" panose="02010609060101010101" pitchFamily="49" charset="-122"/>
                <a:ea typeface="仿宋" panose="02010609060101010101" pitchFamily="49" charset="-122"/>
              </a:rPr>
              <a:t>1</a:t>
            </a:r>
            <a:r>
              <a:rPr lang="zh-CN" altLang="en-US" sz="2400" dirty="0">
                <a:latin typeface="仿宋" panose="02010609060101010101" pitchFamily="49" charset="-122"/>
                <a:ea typeface="仿宋" panose="02010609060101010101" pitchFamily="49" charset="-122"/>
              </a:rPr>
              <a:t>）公司为股份有限公司、有限责任公司或合作社</a:t>
            </a:r>
            <a:r>
              <a:rPr lang="en-US" altLang="zh-CN" sz="2400" dirty="0">
                <a:latin typeface="仿宋" panose="02010609060101010101" pitchFamily="49" charset="-122"/>
                <a:ea typeface="仿宋" panose="02010609060101010101" pitchFamily="49" charset="-122"/>
              </a:rPr>
              <a:t>;</a:t>
            </a:r>
          </a:p>
          <a:p>
            <a:pPr marL="0" indent="0">
              <a:buNone/>
            </a:pPr>
            <a:r>
              <a:rPr lang="en-US" altLang="zh-CN" sz="2400" dirty="0">
                <a:latin typeface="仿宋" panose="02010609060101010101" pitchFamily="49" charset="-122"/>
                <a:ea typeface="仿宋" panose="02010609060101010101" pitchFamily="49" charset="-122"/>
              </a:rPr>
              <a:t>2</a:t>
            </a:r>
            <a:r>
              <a:rPr lang="zh-CN" altLang="en-US" sz="2400" dirty="0">
                <a:latin typeface="仿宋" panose="02010609060101010101" pitchFamily="49" charset="-122"/>
                <a:ea typeface="仿宋" panose="02010609060101010101" pitchFamily="49" charset="-122"/>
              </a:rPr>
              <a:t>）在意大利本土境内注册并有行政办公室，或者是任何在欧盟成员国内注册但在意大利本土境内有分支机构的公司</a:t>
            </a:r>
            <a:r>
              <a:rPr lang="en-US" altLang="zh-CN" sz="2400" dirty="0">
                <a:latin typeface="仿宋" panose="02010609060101010101" pitchFamily="49" charset="-122"/>
                <a:ea typeface="仿宋" panose="02010609060101010101" pitchFamily="49" charset="-122"/>
              </a:rPr>
              <a:t>;</a:t>
            </a:r>
          </a:p>
          <a:p>
            <a:pPr marL="0" indent="0">
              <a:buNone/>
            </a:pPr>
            <a:r>
              <a:rPr lang="en-US" altLang="zh-CN" sz="2400" dirty="0">
                <a:latin typeface="仿宋" panose="02010609060101010101" pitchFamily="49" charset="-122"/>
                <a:ea typeface="仿宋" panose="02010609060101010101" pitchFamily="49" charset="-122"/>
              </a:rPr>
              <a:t>3</a:t>
            </a:r>
            <a:r>
              <a:rPr lang="zh-CN" altLang="en-US" sz="2400" dirty="0">
                <a:latin typeface="仿宋" panose="02010609060101010101" pitchFamily="49" charset="-122"/>
                <a:ea typeface="仿宋" panose="02010609060101010101" pitchFamily="49" charset="-122"/>
              </a:rPr>
              <a:t>）公司宗旨为创新型企业筹集资金提供在线平台管理；</a:t>
            </a:r>
          </a:p>
          <a:p>
            <a:pPr marL="0" indent="0">
              <a:buNone/>
            </a:pPr>
            <a:r>
              <a:rPr lang="en-US" altLang="zh-CN" sz="2400" dirty="0">
                <a:latin typeface="仿宋" panose="02010609060101010101" pitchFamily="49" charset="-122"/>
                <a:ea typeface="仿宋" panose="02010609060101010101" pitchFamily="49" charset="-122"/>
              </a:rPr>
              <a:t>4</a:t>
            </a:r>
            <a:r>
              <a:rPr lang="zh-CN" altLang="en-US" sz="2400" dirty="0">
                <a:latin typeface="仿宋" panose="02010609060101010101" pitchFamily="49" charset="-122"/>
                <a:ea typeface="仿宋" panose="02010609060101010101" pitchFamily="49" charset="-122"/>
              </a:rPr>
              <a:t>）拥有控股股东、董事和审计师，满足意大利全国公司和股票交易所委员会的完整性与专业性要求；</a:t>
            </a:r>
          </a:p>
          <a:p>
            <a:pPr marL="0" indent="0">
              <a:buNone/>
            </a:pPr>
            <a:r>
              <a:rPr lang="en-US" altLang="zh-CN" sz="2400" dirty="0">
                <a:latin typeface="仿宋" panose="02010609060101010101" pitchFamily="49" charset="-122"/>
                <a:ea typeface="仿宋" panose="02010609060101010101" pitchFamily="49" charset="-122"/>
              </a:rPr>
              <a:t>5</a:t>
            </a:r>
            <a:r>
              <a:rPr lang="zh-CN" altLang="en-US" sz="2400" dirty="0">
                <a:latin typeface="仿宋" panose="02010609060101010101" pitchFamily="49" charset="-122"/>
                <a:ea typeface="仿宋" panose="02010609060101010101" pitchFamily="49" charset="-122"/>
              </a:rPr>
              <a:t>）此类主体不得在任何情况下持有第三方所有的金钱或金融票据</a:t>
            </a:r>
            <a:r>
              <a:rPr lang="zh-CN" altLang="en-US" sz="2400" dirty="0"/>
              <a:t>。</a:t>
            </a:r>
          </a:p>
        </p:txBody>
      </p:sp>
    </p:spTree>
    <p:extLst>
      <p:ext uri="{BB962C8B-B14F-4D97-AF65-F5344CB8AC3E}">
        <p14:creationId xmlns:p14="http://schemas.microsoft.com/office/powerpoint/2010/main" val="66723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E242E40B-9182-4374-96B3-8EADFDC9FDED}"/>
              </a:ext>
            </a:extLst>
          </p:cNvPr>
          <p:cNvSpPr>
            <a:spLocks noGrp="1"/>
          </p:cNvSpPr>
          <p:nvPr>
            <p:ph type="title"/>
          </p:nvPr>
        </p:nvSpPr>
        <p:spPr>
          <a:xfrm>
            <a:off x="643467" y="321734"/>
            <a:ext cx="10905066" cy="1135737"/>
          </a:xfrm>
        </p:spPr>
        <p:txBody>
          <a:bodyPr>
            <a:normAutofit/>
          </a:bodyPr>
          <a:lstStyle/>
          <a:p>
            <a:endParaRPr lang="zh-CN" altLang="en-US" sz="3600" dirty="0"/>
          </a:p>
        </p:txBody>
      </p:sp>
      <p:sp>
        <p:nvSpPr>
          <p:cNvPr id="3" name="内容占位符 2">
            <a:extLst>
              <a:ext uri="{FF2B5EF4-FFF2-40B4-BE49-F238E27FC236}">
                <a16:creationId xmlns:a16="http://schemas.microsoft.com/office/drawing/2014/main" id="{BACA97A4-1498-4DA8-BF78-69CC0FE10243}"/>
              </a:ext>
            </a:extLst>
          </p:cNvPr>
          <p:cNvSpPr>
            <a:spLocks noGrp="1"/>
          </p:cNvSpPr>
          <p:nvPr>
            <p:ph idx="1"/>
          </p:nvPr>
        </p:nvSpPr>
        <p:spPr>
          <a:xfrm>
            <a:off x="643467" y="1782981"/>
            <a:ext cx="10905066" cy="4393982"/>
          </a:xfrm>
        </p:spPr>
        <p:txBody>
          <a:bodyPr>
            <a:normAutofit lnSpcReduction="10000"/>
          </a:bodyPr>
          <a:lstStyle/>
          <a:p>
            <a:pPr marL="0" indent="0">
              <a:lnSpc>
                <a:spcPct val="150000"/>
              </a:lnSpc>
              <a:buNone/>
            </a:pPr>
            <a:r>
              <a:rPr lang="en-US" altLang="zh-CN" sz="2000" b="1" dirty="0"/>
              <a:t>4.</a:t>
            </a:r>
            <a:r>
              <a:rPr lang="zh-CN" altLang="en-US" sz="2000" b="1" dirty="0"/>
              <a:t>投资人保护</a:t>
            </a:r>
            <a:endParaRPr lang="zh-CN" altLang="en-US" sz="2000" dirty="0"/>
          </a:p>
          <a:p>
            <a:pPr marL="0" indent="0">
              <a:lnSpc>
                <a:spcPct val="150000"/>
              </a:lnSpc>
              <a:buNone/>
            </a:pPr>
            <a:r>
              <a:rPr lang="zh-CN" altLang="en-US" sz="2000" dirty="0">
                <a:latin typeface="仿宋" panose="02010609060101010101" pitchFamily="49" charset="-122"/>
                <a:ea typeface="仿宋" panose="02010609060101010101" pitchFamily="49" charset="-122"/>
              </a:rPr>
              <a:t>    在投资人保护方面，意大利一方面扩大了投资人范围，允许风投公司参与到在线众筹中，不限制具体项目的类型；另一方面，意大利针对非专业投资人设置相应措施进行保护。</a:t>
            </a:r>
          </a:p>
          <a:p>
            <a:pPr marL="0" indent="0">
              <a:lnSpc>
                <a:spcPct val="150000"/>
              </a:lnSpc>
              <a:buNone/>
            </a:pPr>
            <a:r>
              <a:rPr lang="zh-CN" altLang="en-US" sz="2000" dirty="0">
                <a:latin typeface="仿宋" panose="02010609060101010101" pitchFamily="49" charset="-122"/>
                <a:ea typeface="仿宋" panose="02010609060101010101" pitchFamily="49" charset="-122"/>
              </a:rPr>
              <a:t>    首先，意大利创新推出“领投人制度”。以专业投资人率先作出投资决策的方式，向中小投资者以点对面的形式提供投资参考，并强制规定了专业投资者的投资额度，股权众筹平台需要审计发售情况并确保其中有至少</a:t>
            </a:r>
            <a:r>
              <a:rPr lang="en-US" altLang="zh-CN" sz="2000" dirty="0">
                <a:latin typeface="仿宋" panose="02010609060101010101" pitchFamily="49" charset="-122"/>
                <a:ea typeface="仿宋" panose="02010609060101010101" pitchFamily="49" charset="-122"/>
              </a:rPr>
              <a:t>5%</a:t>
            </a:r>
            <a:r>
              <a:rPr lang="zh-CN" altLang="en-US" sz="2000" dirty="0">
                <a:latin typeface="仿宋" panose="02010609060101010101" pitchFamily="49" charset="-122"/>
                <a:ea typeface="仿宋" panose="02010609060101010101" pitchFamily="49" charset="-122"/>
              </a:rPr>
              <a:t>的融资额度由专业投资者、银行或创新企业孵化者认购。</a:t>
            </a:r>
          </a:p>
          <a:p>
            <a:pPr marL="0" indent="0">
              <a:lnSpc>
                <a:spcPct val="150000"/>
              </a:lnSpc>
              <a:buNone/>
            </a:pPr>
            <a:r>
              <a:rPr lang="zh-CN" altLang="en-US" sz="2000" dirty="0">
                <a:latin typeface="仿宋" panose="02010609060101010101" pitchFamily="49" charset="-122"/>
                <a:ea typeface="仿宋" panose="02010609060101010101" pitchFamily="49" charset="-122"/>
              </a:rPr>
              <a:t>    其次，意大利赋予非专业投资者撤销投资的权利。在股权众筹募集完毕之前，投资者可以随时撤回出资份额，即冷静期规则；并且要求任何适用股权众筹的初创企业必须在章程中内置“追随权”条款，明确大股东将其股份出售于第三人时，确保投资者的撤销投资的权利。</a:t>
            </a: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027149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FBD20936-913D-45C8-B017-37A0610840C3}"/>
              </a:ext>
            </a:extLst>
          </p:cNvPr>
          <p:cNvSpPr>
            <a:spLocks noGrp="1"/>
          </p:cNvSpPr>
          <p:nvPr>
            <p:ph type="title"/>
          </p:nvPr>
        </p:nvSpPr>
        <p:spPr>
          <a:xfrm>
            <a:off x="643467" y="321734"/>
            <a:ext cx="10905066" cy="1135737"/>
          </a:xfrm>
        </p:spPr>
        <p:txBody>
          <a:bodyPr>
            <a:normAutofit/>
          </a:bodyPr>
          <a:lstStyle/>
          <a:p>
            <a:br>
              <a:rPr lang="zh-CN" altLang="zh-CN" sz="3600"/>
            </a:br>
            <a:endParaRPr lang="zh-CN" altLang="en-US" sz="3600"/>
          </a:p>
        </p:txBody>
      </p:sp>
      <p:sp>
        <p:nvSpPr>
          <p:cNvPr id="3" name="内容占位符 2">
            <a:extLst>
              <a:ext uri="{FF2B5EF4-FFF2-40B4-BE49-F238E27FC236}">
                <a16:creationId xmlns:a16="http://schemas.microsoft.com/office/drawing/2014/main" id="{7F4D7DA5-344C-41F9-B91D-5CEA6E533FCB}"/>
              </a:ext>
            </a:extLst>
          </p:cNvPr>
          <p:cNvSpPr>
            <a:spLocks noGrp="1"/>
          </p:cNvSpPr>
          <p:nvPr>
            <p:ph idx="1"/>
          </p:nvPr>
        </p:nvSpPr>
        <p:spPr>
          <a:xfrm>
            <a:off x="643467" y="1234159"/>
            <a:ext cx="10905066" cy="4393982"/>
          </a:xfrm>
        </p:spPr>
        <p:txBody>
          <a:bodyPr>
            <a:normAutofit/>
          </a:bodyPr>
          <a:lstStyle/>
          <a:p>
            <a:pPr marL="0" indent="0">
              <a:lnSpc>
                <a:spcPct val="100000"/>
              </a:lnSpc>
              <a:buNone/>
            </a:pPr>
            <a:r>
              <a:rPr lang="zh-CN" altLang="zh-CN" sz="2400" b="1" dirty="0"/>
              <a:t>一、美国</a:t>
            </a:r>
            <a:r>
              <a:rPr lang="zh-CN" altLang="en-US" sz="2400" b="1" dirty="0"/>
              <a:t>众筹监管</a:t>
            </a:r>
            <a:endParaRPr lang="zh-CN" altLang="zh-CN" sz="2400" dirty="0"/>
          </a:p>
          <a:p>
            <a:pPr marL="0" indent="0" latinLnBrk="1">
              <a:lnSpc>
                <a:spcPct val="100000"/>
              </a:lnSpc>
              <a:buNone/>
            </a:pP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美国众筹发展较早，也较完善，主要得益于其完善的监管机制、多元化的融资环境和健全的社会信用体系</a:t>
            </a:r>
            <a:r>
              <a:rPr lang="zh-CN" altLang="en-US" sz="2400" dirty="0">
                <a:latin typeface="楷体" panose="02010609060101010101" pitchFamily="49" charset="-122"/>
                <a:ea typeface="楷体" panose="02010609060101010101" pitchFamily="49" charset="-122"/>
              </a:rPr>
              <a:t>。</a:t>
            </a:r>
            <a:br>
              <a:rPr lang="en-US" altLang="zh-CN" sz="2400" dirty="0">
                <a:latin typeface="楷体" panose="02010609060101010101" pitchFamily="49" charset="-122"/>
                <a:ea typeface="楷体" panose="02010609060101010101" pitchFamily="49" charset="-122"/>
              </a:rPr>
            </a:b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美国对众筹的定义与监管较为明晰，</a:t>
            </a:r>
            <a:r>
              <a:rPr lang="en-US" altLang="zh-CN" sz="2400" dirty="0">
                <a:latin typeface="楷体" panose="02010609060101010101" pitchFamily="49" charset="-122"/>
                <a:ea typeface="楷体" panose="02010609060101010101" pitchFamily="49" charset="-122"/>
              </a:rPr>
              <a:t>2012</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4</a:t>
            </a:r>
            <a:r>
              <a:rPr lang="zh-CN" altLang="zh-CN" sz="2400" dirty="0">
                <a:latin typeface="楷体" panose="02010609060101010101" pitchFamily="49" charset="-122"/>
                <a:ea typeface="楷体" panose="02010609060101010101" pitchFamily="49" charset="-122"/>
              </a:rPr>
              <a:t>月</a:t>
            </a:r>
            <a:r>
              <a:rPr lang="en-US" altLang="zh-CN" sz="2400" dirty="0">
                <a:latin typeface="楷体" panose="02010609060101010101" pitchFamily="49" charset="-122"/>
                <a:ea typeface="楷体" panose="02010609060101010101" pitchFamily="49" charset="-122"/>
              </a:rPr>
              <a:t>5</a:t>
            </a:r>
            <a:r>
              <a:rPr lang="zh-CN" altLang="zh-CN" sz="2400" dirty="0">
                <a:latin typeface="楷体" panose="02010609060101010101" pitchFamily="49" charset="-122"/>
                <a:ea typeface="楷体" panose="02010609060101010101" pitchFamily="49" charset="-122"/>
              </a:rPr>
              <a:t>日，为了让中小企业在证券法的制度框架内更容易</a:t>
            </a:r>
            <a:r>
              <a:rPr lang="zh-CN" altLang="en-US" sz="2400" dirty="0">
                <a:latin typeface="楷体" panose="02010609060101010101" pitchFamily="49" charset="-122"/>
                <a:ea typeface="楷体" panose="02010609060101010101" pitchFamily="49" charset="-122"/>
              </a:rPr>
              <a:t>融</a:t>
            </a:r>
            <a:r>
              <a:rPr lang="zh-CN" altLang="zh-CN" sz="2400" dirty="0">
                <a:latin typeface="楷体" panose="02010609060101010101" pitchFamily="49" charset="-122"/>
                <a:ea typeface="楷体" panose="02010609060101010101" pitchFamily="49" charset="-122"/>
              </a:rPr>
              <a:t>资，作为股权众筹发源地的美国颁布了《促进创业企业</a:t>
            </a:r>
            <a:r>
              <a:rPr lang="zh-CN" altLang="en-US" sz="2400" dirty="0">
                <a:latin typeface="楷体" panose="02010609060101010101" pitchFamily="49" charset="-122"/>
                <a:ea typeface="楷体" panose="02010609060101010101" pitchFamily="49" charset="-122"/>
              </a:rPr>
              <a:t>投</a:t>
            </a:r>
            <a:r>
              <a:rPr lang="zh-CN" altLang="zh-CN" sz="2400" dirty="0">
                <a:latin typeface="楷体" panose="02010609060101010101" pitchFamily="49" charset="-122"/>
                <a:ea typeface="楷体" panose="02010609060101010101" pitchFamily="49" charset="-122"/>
              </a:rPr>
              <a:t>资法案》</a:t>
            </a:r>
            <a:r>
              <a:rPr lang="en-US" altLang="zh-CN" sz="2400" dirty="0">
                <a:latin typeface="楷体" panose="02010609060101010101" pitchFamily="49" charset="-122"/>
                <a:ea typeface="楷体" panose="02010609060101010101" pitchFamily="49" charset="-122"/>
              </a:rPr>
              <a:t>( Jumpstart Our Business Startups Act)</a:t>
            </a:r>
            <a:r>
              <a:rPr lang="zh-CN" altLang="zh-CN" sz="2400" dirty="0">
                <a:latin typeface="楷体" panose="02010609060101010101" pitchFamily="49" charset="-122"/>
                <a:ea typeface="楷体" panose="02010609060101010101" pitchFamily="49" charset="-122"/>
              </a:rPr>
              <a:t>，简称</a:t>
            </a:r>
            <a:r>
              <a:rPr lang="en-US" altLang="zh-CN" sz="2400" dirty="0">
                <a:latin typeface="楷体" panose="02010609060101010101" pitchFamily="49" charset="-122"/>
                <a:ea typeface="楷体" panose="02010609060101010101" pitchFamily="49" charset="-122"/>
              </a:rPr>
              <a:t>“JOBS</a:t>
            </a:r>
            <a:r>
              <a:rPr lang="zh-CN" altLang="zh-CN" sz="2400" dirty="0">
                <a:latin typeface="楷体" panose="02010609060101010101" pitchFamily="49" charset="-122"/>
                <a:ea typeface="楷体" panose="02010609060101010101" pitchFamily="49" charset="-122"/>
              </a:rPr>
              <a:t>法案</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。该法案</a:t>
            </a:r>
            <a:r>
              <a:rPr lang="zh-CN" altLang="zh-CN" sz="2400">
                <a:latin typeface="楷体" panose="02010609060101010101" pitchFamily="49" charset="-122"/>
                <a:ea typeface="楷体" panose="02010609060101010101" pitchFamily="49" charset="-122"/>
              </a:rPr>
              <a:t>对美国</a:t>
            </a:r>
            <a:r>
              <a:rPr lang="en-US" altLang="zh-CN" sz="2400">
                <a:latin typeface="楷体" panose="02010609060101010101" pitchFamily="49" charset="-122"/>
                <a:ea typeface="楷体" panose="02010609060101010101" pitchFamily="49" charset="-122"/>
              </a:rPr>
              <a:t>1933</a:t>
            </a:r>
            <a:r>
              <a:rPr lang="zh-CN" altLang="zh-CN" sz="2400" dirty="0">
                <a:latin typeface="楷体" panose="02010609060101010101" pitchFamily="49" charset="-122"/>
                <a:ea typeface="楷体" panose="02010609060101010101" pitchFamily="49" charset="-122"/>
              </a:rPr>
              <a:t>年《证券法》及</a:t>
            </a:r>
            <a:r>
              <a:rPr lang="en-US" altLang="zh-CN" sz="2400" dirty="0">
                <a:latin typeface="楷体" panose="02010609060101010101" pitchFamily="49" charset="-122"/>
                <a:ea typeface="楷体" panose="02010609060101010101" pitchFamily="49" charset="-122"/>
              </a:rPr>
              <a:t>1934</a:t>
            </a:r>
            <a:r>
              <a:rPr lang="zh-CN" altLang="zh-CN" sz="2400" dirty="0">
                <a:latin typeface="楷体" panose="02010609060101010101" pitchFamily="49" charset="-122"/>
                <a:ea typeface="楷体" panose="02010609060101010101" pitchFamily="49" charset="-122"/>
              </a:rPr>
              <a:t>年《证券交易法》的相关规定进行了修改，并在第三部分对众筹融资作出了专门规定，以解决近年来美国众筹模式在发展中存在的问题</a:t>
            </a:r>
            <a:r>
              <a:rPr lang="zh-CN" altLang="en-US" sz="2400" dirty="0">
                <a:latin typeface="楷体" panose="02010609060101010101" pitchFamily="49" charset="-122"/>
                <a:ea typeface="楷体" panose="02010609060101010101" pitchFamily="49" charset="-122"/>
              </a:rPr>
              <a:t>。</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30766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37A0FF95-8B56-49D8-BBDC-27A59FF4C438}"/>
              </a:ext>
            </a:extLst>
          </p:cNvPr>
          <p:cNvSpPr>
            <a:spLocks noGrp="1"/>
          </p:cNvSpPr>
          <p:nvPr>
            <p:ph type="title"/>
          </p:nvPr>
        </p:nvSpPr>
        <p:spPr>
          <a:xfrm>
            <a:off x="1523984" y="1054121"/>
            <a:ext cx="9465131" cy="609787"/>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FBFB50F6-47F3-4C72-9559-D42B220723F4}"/>
              </a:ext>
            </a:extLst>
          </p:cNvPr>
          <p:cNvSpPr>
            <a:spLocks noGrp="1"/>
          </p:cNvSpPr>
          <p:nvPr>
            <p:ph idx="1"/>
          </p:nvPr>
        </p:nvSpPr>
        <p:spPr>
          <a:xfrm>
            <a:off x="1524000" y="2399099"/>
            <a:ext cx="9465564" cy="3400969"/>
          </a:xfrm>
        </p:spPr>
        <p:txBody>
          <a:bodyPr>
            <a:normAutofit/>
          </a:bodyPr>
          <a:lstStyle/>
          <a:p>
            <a:pPr marL="0" indent="0">
              <a:lnSpc>
                <a:spcPct val="100000"/>
              </a:lnSpc>
              <a:buNone/>
            </a:pPr>
            <a:r>
              <a:rPr lang="en-US" altLang="zh-CN" sz="2400" dirty="0">
                <a:latin typeface="华文仿宋" panose="02010600040101010101" pitchFamily="2" charset="-122"/>
                <a:ea typeface="华文仿宋" panose="02010600040101010101" pitchFamily="2" charset="-122"/>
              </a:rPr>
              <a:t>    </a:t>
            </a:r>
            <a:r>
              <a:rPr lang="en-US" altLang="zh-CN" dirty="0">
                <a:latin typeface="华文仿宋" panose="02010600040101010101" pitchFamily="2" charset="-122"/>
                <a:ea typeface="华文仿宋" panose="02010600040101010101" pitchFamily="2" charset="-122"/>
              </a:rPr>
              <a:t>JOBS</a:t>
            </a:r>
            <a:r>
              <a:rPr lang="zh-CN" altLang="zh-CN" dirty="0">
                <a:latin typeface="华文仿宋" panose="02010600040101010101" pitchFamily="2" charset="-122"/>
                <a:ea typeface="华文仿宋" panose="02010600040101010101" pitchFamily="2" charset="-122"/>
              </a:rPr>
              <a:t>法案签署后，</a:t>
            </a:r>
            <a:r>
              <a:rPr lang="en-US" altLang="zh-CN" dirty="0">
                <a:latin typeface="华文仿宋" panose="02010600040101010101" pitchFamily="2" charset="-122"/>
                <a:ea typeface="华文仿宋" panose="02010600040101010101" pitchFamily="2" charset="-122"/>
              </a:rPr>
              <a:t>2012</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10</a:t>
            </a:r>
            <a:r>
              <a:rPr lang="zh-CN" altLang="zh-CN" dirty="0">
                <a:latin typeface="华文仿宋" panose="02010600040101010101" pitchFamily="2" charset="-122"/>
                <a:ea typeface="华文仿宋" panose="02010600040101010101" pitchFamily="2" charset="-122"/>
              </a:rPr>
              <a:t>月，法案第一部分</a:t>
            </a:r>
            <a:r>
              <a:rPr lang="en-US" altLang="zh-CN" dirty="0">
                <a:latin typeface="华文仿宋" panose="02010600040101010101" pitchFamily="2" charset="-122"/>
                <a:ea typeface="华文仿宋" panose="02010600040101010101" pitchFamily="2" charset="-122"/>
              </a:rPr>
              <a:t>(Title I)</a:t>
            </a:r>
            <a:r>
              <a:rPr lang="zh-CN" altLang="zh-CN" dirty="0">
                <a:latin typeface="华文仿宋" panose="02010600040101010101" pitchFamily="2" charset="-122"/>
                <a:ea typeface="华文仿宋" panose="02010600040101010101" pitchFamily="2" charset="-122"/>
              </a:rPr>
              <a:t>生效。</a:t>
            </a:r>
            <a:r>
              <a:rPr lang="en-US" altLang="zh-CN" dirty="0">
                <a:latin typeface="华文仿宋" panose="02010600040101010101" pitchFamily="2" charset="-122"/>
                <a:ea typeface="华文仿宋" panose="02010600040101010101" pitchFamily="2" charset="-122"/>
              </a:rPr>
              <a:t>2013</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9</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法案第二部分</a:t>
            </a:r>
            <a:r>
              <a:rPr lang="en-US" altLang="zh-CN" dirty="0">
                <a:latin typeface="华文仿宋" panose="02010600040101010101" pitchFamily="2" charset="-122"/>
                <a:ea typeface="华文仿宋" panose="02010600040101010101" pitchFamily="2" charset="-122"/>
              </a:rPr>
              <a:t>( Title II</a:t>
            </a:r>
            <a:r>
              <a:rPr lang="zh-CN" altLang="zh-CN" dirty="0">
                <a:latin typeface="华文仿宋" panose="02010600040101010101" pitchFamily="2" charset="-122"/>
                <a:ea typeface="华文仿宋" panose="02010600040101010101" pitchFamily="2" charset="-122"/>
              </a:rPr>
              <a:t>实施细则</a:t>
            </a: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正式生效，主要内容是解除了</a:t>
            </a:r>
            <a:r>
              <a:rPr lang="en-US" altLang="zh-CN" dirty="0">
                <a:latin typeface="华文仿宋" panose="02010600040101010101" pitchFamily="2" charset="-122"/>
                <a:ea typeface="华文仿宋" panose="02010600040101010101" pitchFamily="2" charset="-122"/>
              </a:rPr>
              <a:t>80</a:t>
            </a:r>
            <a:r>
              <a:rPr lang="zh-CN" altLang="zh-CN" dirty="0">
                <a:latin typeface="华文仿宋" panose="02010600040101010101" pitchFamily="2" charset="-122"/>
                <a:ea typeface="华文仿宋" panose="02010600040101010101" pitchFamily="2" charset="-122"/>
              </a:rPr>
              <a:t>年来非公开发行不得进行公众宣传的禁令，对美国创业早期融资产业具有历史性的意义。</a:t>
            </a:r>
            <a:r>
              <a:rPr lang="en-US" altLang="zh-CN" dirty="0">
                <a:latin typeface="华文仿宋" panose="02010600040101010101" pitchFamily="2" charset="-122"/>
                <a:ea typeface="华文仿宋" panose="02010600040101010101" pitchFamily="2" charset="-122"/>
              </a:rPr>
              <a:t>2015</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6</a:t>
            </a:r>
            <a:r>
              <a:rPr lang="zh-CN" altLang="zh-CN" dirty="0">
                <a:latin typeface="华文仿宋" panose="02010600040101010101" pitchFamily="2" charset="-122"/>
                <a:ea typeface="华文仿宋" panose="02010600040101010101" pitchFamily="2" charset="-122"/>
              </a:rPr>
              <a:t>月，法案第四部分</a:t>
            </a:r>
            <a:r>
              <a:rPr lang="en-US" altLang="zh-CN" dirty="0">
                <a:latin typeface="华文仿宋" panose="02010600040101010101" pitchFamily="2" charset="-122"/>
                <a:ea typeface="华文仿宋" panose="02010600040101010101" pitchFamily="2" charset="-122"/>
              </a:rPr>
              <a:t>(</a:t>
            </a:r>
            <a:r>
              <a:rPr lang="en-US" altLang="zh-CN" dirty="0" err="1">
                <a:latin typeface="华文仿宋" panose="02010600040101010101" pitchFamily="2" charset="-122"/>
                <a:ea typeface="华文仿宋" panose="02010600040101010101" pitchFamily="2" charset="-122"/>
              </a:rPr>
              <a:t>TitleIV</a:t>
            </a:r>
            <a:r>
              <a:rPr lang="en-US" altLang="zh-CN" dirty="0">
                <a:latin typeface="华文仿宋" panose="02010600040101010101" pitchFamily="2" charset="-122"/>
                <a:ea typeface="华文仿宋" panose="02010600040101010101" pitchFamily="2" charset="-122"/>
              </a:rPr>
              <a:t>)A+</a:t>
            </a:r>
            <a:r>
              <a:rPr lang="zh-CN" altLang="zh-CN" dirty="0">
                <a:latin typeface="华文仿宋" panose="02010600040101010101" pitchFamily="2" charset="-122"/>
                <a:ea typeface="华文仿宋" panose="02010600040101010101" pitchFamily="2" charset="-122"/>
              </a:rPr>
              <a:t>条例正式生效。</a:t>
            </a: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958020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90F872-B883-4316-9118-B88BBFF9EF8C}"/>
              </a:ext>
            </a:extLst>
          </p:cNvPr>
          <p:cNvSpPr>
            <a:spLocks noGrp="1"/>
          </p:cNvSpPr>
          <p:nvPr>
            <p:ph type="title"/>
          </p:nvPr>
        </p:nvSpPr>
        <p:spPr>
          <a:xfrm>
            <a:off x="1136428" y="627564"/>
            <a:ext cx="7474172" cy="1325563"/>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ABDDBB5E-868D-4FFF-A74D-C7D0C528B265}"/>
              </a:ext>
            </a:extLst>
          </p:cNvPr>
          <p:cNvSpPr>
            <a:spLocks noGrp="1"/>
          </p:cNvSpPr>
          <p:nvPr>
            <p:ph idx="1"/>
          </p:nvPr>
        </p:nvSpPr>
        <p:spPr>
          <a:xfrm>
            <a:off x="1136429" y="2278173"/>
            <a:ext cx="7617827" cy="3450613"/>
          </a:xfrm>
        </p:spPr>
        <p:txBody>
          <a:bodyPr anchor="ctr">
            <a:normAutofit/>
          </a:bodyPr>
          <a:lstStyle/>
          <a:p>
            <a:pPr marL="0" indent="0">
              <a:buNone/>
            </a:pPr>
            <a:r>
              <a:rPr lang="en-US" altLang="zh-CN" sz="2400" dirty="0">
                <a:latin typeface="华文仿宋" panose="02010600040101010101" pitchFamily="2" charset="-122"/>
                <a:ea typeface="华文仿宋" panose="02010600040101010101" pitchFamily="2" charset="-122"/>
              </a:rPr>
              <a:t>    JOBS</a:t>
            </a:r>
            <a:r>
              <a:rPr lang="zh-CN" altLang="zh-CN" sz="2400" dirty="0">
                <a:latin typeface="华文仿宋" panose="02010600040101010101" pitchFamily="2" charset="-122"/>
                <a:ea typeface="华文仿宋" panose="02010600040101010101" pitchFamily="2" charset="-122"/>
              </a:rPr>
              <a:t>法案首先解除了创业企业不得以</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一般劝诱或广告</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方式非公开发行股票的限制，这使得股权众筹在法律上获得正式认可，并从股权众筹的标准及投资者要求、众筹平台注册登记、众筹平台内部人员职责与义务、众筹平台信息技露等方面对股权众筹</a:t>
            </a:r>
            <a:r>
              <a:rPr lang="zh-CN" altLang="en-US" sz="2400" dirty="0">
                <a:latin typeface="华文仿宋" panose="02010600040101010101" pitchFamily="2" charset="-122"/>
                <a:ea typeface="华文仿宋" panose="02010600040101010101" pitchFamily="2" charset="-122"/>
              </a:rPr>
              <a:t>予</a:t>
            </a:r>
            <a:r>
              <a:rPr lang="zh-CN" altLang="zh-CN" sz="2400" dirty="0">
                <a:latin typeface="华文仿宋" panose="02010600040101010101" pitchFamily="2" charset="-122"/>
                <a:ea typeface="华文仿宋" panose="02010600040101010101" pitchFamily="2" charset="-122"/>
              </a:rPr>
              <a:t>以规范，并确定股权众筹受美国证券交易委员会</a:t>
            </a:r>
            <a:r>
              <a:rPr lang="en-US" altLang="zh-CN" sz="2400" dirty="0">
                <a:latin typeface="华文仿宋" panose="02010600040101010101" pitchFamily="2" charset="-122"/>
                <a:ea typeface="华文仿宋" panose="02010600040101010101" pitchFamily="2" charset="-122"/>
              </a:rPr>
              <a:t>( Securities and Exchange Commission</a:t>
            </a:r>
            <a:r>
              <a:rPr lang="zh-CN" altLang="zh-CN" sz="2400" dirty="0">
                <a:latin typeface="华文仿宋" panose="02010600040101010101" pitchFamily="2" charset="-122"/>
                <a:ea typeface="华文仿宋" panose="02010600040101010101" pitchFamily="2" charset="-122"/>
              </a:rPr>
              <a:t>，简称</a:t>
            </a:r>
            <a:r>
              <a:rPr lang="en-US" altLang="zh-CN" sz="2400" dirty="0">
                <a:latin typeface="华文仿宋" panose="02010600040101010101" pitchFamily="2" charset="-122"/>
                <a:ea typeface="华文仿宋" panose="02010600040101010101" pitchFamily="2" charset="-122"/>
              </a:rPr>
              <a:t>SEC)</a:t>
            </a:r>
            <a:r>
              <a:rPr lang="zh-CN" altLang="zh-CN" sz="2400" dirty="0">
                <a:latin typeface="华文仿宋" panose="02010600040101010101" pitchFamily="2" charset="-122"/>
                <a:ea typeface="华文仿宋" panose="02010600040101010101" pitchFamily="2" charset="-122"/>
              </a:rPr>
              <a:t>监管，指出众筹平台需要在</a:t>
            </a:r>
            <a:r>
              <a:rPr lang="en-US" altLang="zh-CN" sz="2400" dirty="0">
                <a:latin typeface="华文仿宋" panose="02010600040101010101" pitchFamily="2" charset="-122"/>
                <a:ea typeface="华文仿宋" panose="02010600040101010101" pitchFamily="2" charset="-122"/>
              </a:rPr>
              <a:t>SEC</a:t>
            </a:r>
            <a:r>
              <a:rPr lang="zh-CN" altLang="zh-CN" sz="2400" dirty="0">
                <a:latin typeface="华文仿宋" panose="02010600040101010101" pitchFamily="2" charset="-122"/>
                <a:ea typeface="华文仿宋" panose="02010600040101010101" pitchFamily="2" charset="-122"/>
              </a:rPr>
              <a:t>注册登记，并接受</a:t>
            </a:r>
            <a:r>
              <a:rPr lang="en-US" altLang="zh-CN" sz="2400" dirty="0">
                <a:latin typeface="华文仿宋" panose="02010600040101010101" pitchFamily="2" charset="-122"/>
                <a:ea typeface="华文仿宋" panose="02010600040101010101" pitchFamily="2" charset="-122"/>
              </a:rPr>
              <a:t>SEC</a:t>
            </a:r>
            <a:r>
              <a:rPr lang="zh-CN" altLang="zh-CN" sz="2400" dirty="0">
                <a:latin typeface="华文仿宋" panose="02010600040101010101" pitchFamily="2" charset="-122"/>
                <a:ea typeface="华文仿宋" panose="02010600040101010101" pitchFamily="2" charset="-122"/>
              </a:rPr>
              <a:t>的监管和排查。</a:t>
            </a:r>
            <a:endParaRPr lang="zh-CN" altLang="en-US" sz="2400" dirty="0">
              <a:latin typeface="华文仿宋" panose="02010600040101010101" pitchFamily="2" charset="-122"/>
              <a:ea typeface="华文仿宋" panose="02010600040101010101" pitchFamily="2" charset="-122"/>
            </a:endParaRP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073C0AD2-96C2-4653-BB08-5CE05F6A07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4117822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9DAF5A-2145-4F06-94BA-16B57CFB331B}"/>
              </a:ext>
            </a:extLst>
          </p:cNvPr>
          <p:cNvSpPr>
            <a:spLocks noGrp="1"/>
          </p:cNvSpPr>
          <p:nvPr>
            <p:ph type="title"/>
          </p:nvPr>
        </p:nvSpPr>
        <p:spPr>
          <a:xfrm>
            <a:off x="1653363" y="365760"/>
            <a:ext cx="9367203" cy="1188720"/>
          </a:xfrm>
        </p:spPr>
        <p:txBody>
          <a:bodyPr>
            <a:normAutofit/>
          </a:bodyPr>
          <a:lstStyle/>
          <a:p>
            <a:r>
              <a:rPr lang="zh-CN" altLang="en-US" dirty="0"/>
              <a:t>二、英国众筹监管</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97DAAA09-0446-497B-8894-BE8907651670}"/>
              </a:ext>
            </a:extLst>
          </p:cNvPr>
          <p:cNvSpPr>
            <a:spLocks noGrp="1"/>
          </p:cNvSpPr>
          <p:nvPr>
            <p:ph idx="1"/>
          </p:nvPr>
        </p:nvSpPr>
        <p:spPr>
          <a:xfrm>
            <a:off x="1653363" y="2176272"/>
            <a:ext cx="9367204" cy="4041648"/>
          </a:xfrm>
        </p:spPr>
        <p:txBody>
          <a:bodyPr anchor="t">
            <a:normAutofit/>
          </a:bodyPr>
          <a:lstStyle/>
          <a:p>
            <a:pPr marL="0" indent="0" latinLnBrk="1">
              <a:buNone/>
            </a:pPr>
            <a:r>
              <a:rPr lang="zh-CN" altLang="en-US" sz="2000" dirty="0"/>
              <a:t>（一</a:t>
            </a:r>
            <a:r>
              <a:rPr lang="en-US" altLang="zh-CN" sz="2000" dirty="0"/>
              <a:t>)</a:t>
            </a:r>
            <a:r>
              <a:rPr lang="zh-CN" altLang="en-US" sz="2000" dirty="0"/>
              <a:t>监管机构</a:t>
            </a:r>
            <a:endParaRPr lang="en-US" altLang="zh-CN" sz="2000" dirty="0"/>
          </a:p>
          <a:p>
            <a:pPr marL="0" indent="0" latinLnBrk="1">
              <a:buNone/>
            </a:pPr>
            <a:r>
              <a:rPr lang="en-US" altLang="zh-CN" sz="2000" dirty="0">
                <a:latin typeface="华文仿宋" panose="02010600040101010101" pitchFamily="2" charset="-122"/>
                <a:ea typeface="华文仿宋" panose="02010600040101010101" pitchFamily="2" charset="-122"/>
              </a:rPr>
              <a:t>    FSA</a:t>
            </a:r>
            <a:r>
              <a:rPr lang="zh-CN" altLang="zh-CN" sz="2000" dirty="0">
                <a:latin typeface="华文仿宋" panose="02010600040101010101" pitchFamily="2" charset="-122"/>
                <a:ea typeface="华文仿宋" panose="02010600040101010101" pitchFamily="2" charset="-122"/>
              </a:rPr>
              <a:t>于</a:t>
            </a:r>
            <a:r>
              <a:rPr lang="en-US" altLang="zh-CN" sz="2000" dirty="0">
                <a:latin typeface="华文仿宋" panose="02010600040101010101" pitchFamily="2" charset="-122"/>
                <a:ea typeface="华文仿宋" panose="02010600040101010101" pitchFamily="2" charset="-122"/>
              </a:rPr>
              <a:t>1997</a:t>
            </a:r>
            <a:r>
              <a:rPr lang="zh-CN" altLang="zh-CN"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10</a:t>
            </a:r>
            <a:r>
              <a:rPr lang="zh-CN" altLang="zh-CN" sz="2000" dirty="0">
                <a:latin typeface="华文仿宋" panose="02010600040101010101" pitchFamily="2" charset="-122"/>
                <a:ea typeface="华文仿宋" panose="02010600040101010101" pitchFamily="2" charset="-122"/>
              </a:rPr>
              <a:t>月由证券投资委员会（</a:t>
            </a:r>
            <a:r>
              <a:rPr lang="en-US" altLang="zh-CN" sz="2000" dirty="0" err="1">
                <a:latin typeface="华文仿宋" panose="02010600040101010101" pitchFamily="2" charset="-122"/>
                <a:ea typeface="华文仿宋" panose="02010600040101010101" pitchFamily="2" charset="-122"/>
              </a:rPr>
              <a:t>SecuritiesandInvestmentsBoard</a:t>
            </a:r>
            <a:r>
              <a:rPr lang="zh-CN" altLang="zh-CN" sz="2000" dirty="0">
                <a:latin typeface="华文仿宋" panose="02010600040101010101" pitchFamily="2" charset="-122"/>
                <a:ea typeface="华文仿宋" panose="02010600040101010101" pitchFamily="2" charset="-122"/>
              </a:rPr>
              <a:t>，</a:t>
            </a:r>
            <a:r>
              <a:rPr lang="en-US" altLang="zh-CN" sz="2000" dirty="0">
                <a:latin typeface="华文仿宋" panose="02010600040101010101" pitchFamily="2" charset="-122"/>
                <a:ea typeface="华文仿宋" panose="02010600040101010101" pitchFamily="2" charset="-122"/>
              </a:rPr>
              <a:t>SIB</a:t>
            </a:r>
            <a:r>
              <a:rPr lang="zh-CN" altLang="zh-CN" sz="2000" dirty="0">
                <a:latin typeface="华文仿宋" panose="02010600040101010101" pitchFamily="2" charset="-122"/>
                <a:ea typeface="华文仿宋" panose="02010600040101010101" pitchFamily="2" charset="-122"/>
              </a:rPr>
              <a:t>）改组而成，是英国金融市场统一的监管机构。它作为独立于政府之外的组织，直接向英国财政部负责，监管银行、保险以及投资业，包括证券和期货。</a:t>
            </a:r>
            <a:r>
              <a:rPr lang="en-US" altLang="zh-CN" sz="2000" dirty="0">
                <a:latin typeface="华文仿宋" panose="02010600040101010101" pitchFamily="2" charset="-122"/>
                <a:ea typeface="华文仿宋" panose="02010600040101010101" pitchFamily="2" charset="-122"/>
              </a:rPr>
              <a:t>FSA</a:t>
            </a:r>
            <a:r>
              <a:rPr lang="zh-CN" altLang="zh-CN" sz="2000" dirty="0">
                <a:latin typeface="华文仿宋" panose="02010600040101010101" pitchFamily="2" charset="-122"/>
                <a:ea typeface="华文仿宋" panose="02010600040101010101" pitchFamily="2" charset="-122"/>
              </a:rPr>
              <a:t>拥有一定的立法权，且这种立法权仅限于制定监管规则和行业业务守则</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发布指导性原则和标准。</a:t>
            </a:r>
            <a:endParaRPr lang="en-US" altLang="zh-CN" sz="2000" dirty="0">
              <a:latin typeface="华文仿宋" panose="02010600040101010101" pitchFamily="2" charset="-122"/>
              <a:ea typeface="华文仿宋" panose="02010600040101010101" pitchFamily="2" charset="-122"/>
            </a:endParaRPr>
          </a:p>
          <a:p>
            <a:pPr marL="0" indent="0" latinLnBrk="1">
              <a:buNone/>
            </a:pPr>
            <a:r>
              <a:rPr lang="en-US" altLang="zh-CN" sz="2000" dirty="0">
                <a:latin typeface="华文仿宋" panose="02010600040101010101" pitchFamily="2" charset="-122"/>
                <a:ea typeface="华文仿宋" panose="02010600040101010101" pitchFamily="2" charset="-122"/>
              </a:rPr>
              <a:t>FSA</a:t>
            </a:r>
            <a:r>
              <a:rPr lang="zh-CN" altLang="zh-CN" sz="2000" dirty="0">
                <a:latin typeface="华文仿宋" panose="02010600040101010101" pitchFamily="2" charset="-122"/>
                <a:ea typeface="华文仿宋" panose="02010600040101010101" pitchFamily="2" charset="-122"/>
              </a:rPr>
              <a:t>的主要权力有</a:t>
            </a:r>
            <a:r>
              <a:rPr lang="en-US" altLang="zh-CN" sz="2000" dirty="0">
                <a:latin typeface="华文仿宋" panose="02010600040101010101" pitchFamily="2" charset="-122"/>
                <a:ea typeface="华文仿宋" panose="02010600040101010101" pitchFamily="2" charset="-122"/>
              </a:rPr>
              <a:t>:</a:t>
            </a:r>
          </a:p>
          <a:p>
            <a:pPr marL="514350" indent="-514350" latinLnBrk="1">
              <a:buFont typeface="+mj-ea"/>
              <a:buAutoNum type="circleNumDbPlain"/>
            </a:pPr>
            <a:r>
              <a:rPr lang="zh-CN" altLang="zh-CN" sz="2000" dirty="0">
                <a:latin typeface="华文仿宋" panose="02010600040101010101" pitchFamily="2" charset="-122"/>
                <a:ea typeface="华文仿宋" panose="02010600040101010101" pitchFamily="2" charset="-122"/>
              </a:rPr>
              <a:t>对三个行业</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银行、保险和投资业</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企业的授权</a:t>
            </a:r>
            <a:r>
              <a:rPr lang="en-US" altLang="zh-CN" sz="2000" dirty="0">
                <a:latin typeface="华文仿宋" panose="02010600040101010101" pitchFamily="2" charset="-122"/>
                <a:ea typeface="华文仿宋" panose="02010600040101010101" pitchFamily="2" charset="-122"/>
              </a:rPr>
              <a:t>;</a:t>
            </a:r>
          </a:p>
          <a:p>
            <a:pPr marL="514350" indent="-514350" latinLnBrk="1">
              <a:buFont typeface="+mj-ea"/>
              <a:buAutoNum type="circleNumDbPlain"/>
            </a:pPr>
            <a:r>
              <a:rPr lang="zh-CN" altLang="zh-CN" sz="2000" dirty="0">
                <a:latin typeface="华文仿宋" panose="02010600040101010101" pitchFamily="2" charset="-122"/>
                <a:ea typeface="华文仿宋" panose="02010600040101010101" pitchFamily="2" charset="-122"/>
              </a:rPr>
              <a:t>对在这三个行业从业人员的资格和能力的审查和批准</a:t>
            </a:r>
            <a:r>
              <a:rPr lang="en-US" altLang="zh-CN" sz="2000" dirty="0">
                <a:latin typeface="华文仿宋" panose="02010600040101010101" pitchFamily="2" charset="-122"/>
                <a:ea typeface="华文仿宋" panose="02010600040101010101" pitchFamily="2" charset="-122"/>
              </a:rPr>
              <a:t>;</a:t>
            </a:r>
          </a:p>
          <a:p>
            <a:pPr marL="514350" indent="-514350" latinLnBrk="1">
              <a:buFont typeface="+mj-ea"/>
              <a:buAutoNum type="circleNumDbPlain"/>
            </a:pPr>
            <a:r>
              <a:rPr lang="zh-CN" altLang="zh-CN" sz="2000" dirty="0">
                <a:latin typeface="华文仿宋" panose="02010600040101010101" pitchFamily="2" charset="-122"/>
                <a:ea typeface="华文仿宋" panose="02010600040101010101" pitchFamily="2" charset="-122"/>
              </a:rPr>
              <a:t>信息收集和调查</a:t>
            </a:r>
            <a:r>
              <a:rPr lang="en-US" altLang="zh-CN" sz="2000" dirty="0">
                <a:latin typeface="华文仿宋" panose="02010600040101010101" pitchFamily="2" charset="-122"/>
                <a:ea typeface="华文仿宋" panose="02010600040101010101" pitchFamily="2" charset="-122"/>
              </a:rPr>
              <a:t>;</a:t>
            </a:r>
          </a:p>
          <a:p>
            <a:pPr marL="514350" indent="-514350" latinLnBrk="1">
              <a:buFont typeface="+mj-ea"/>
              <a:buAutoNum type="circleNumDbPlain"/>
            </a:pPr>
            <a:r>
              <a:rPr lang="zh-CN" altLang="zh-CN" sz="2000" dirty="0">
                <a:latin typeface="华文仿宋" panose="02010600040101010101" pitchFamily="2" charset="-122"/>
                <a:ea typeface="华文仿宋" panose="02010600040101010101" pitchFamily="2" charset="-122"/>
              </a:rPr>
              <a:t>对金融机构实施干预</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如某企业必须停止某项业务</a:t>
            </a:r>
            <a:r>
              <a:rPr lang="en-US" altLang="zh-CN" sz="2000" dirty="0">
                <a:latin typeface="华文仿宋" panose="02010600040101010101" pitchFamily="2" charset="-122"/>
                <a:ea typeface="华文仿宋" panose="02010600040101010101" pitchFamily="2" charset="-122"/>
              </a:rPr>
              <a:t>;</a:t>
            </a:r>
          </a:p>
          <a:p>
            <a:pPr marL="514350" indent="-514350" latinLnBrk="1">
              <a:buFont typeface="+mj-ea"/>
              <a:buAutoNum type="circleNumDbPlain"/>
            </a:pPr>
            <a:r>
              <a:rPr lang="zh-CN" altLang="zh-CN" sz="2000" dirty="0">
                <a:latin typeface="华文仿宋" panose="02010600040101010101" pitchFamily="2" charset="-122"/>
                <a:ea typeface="华文仿宋" panose="02010600040101010101" pitchFamily="2" charset="-122"/>
              </a:rPr>
              <a:t>对违规企业或个人进行处罚。</a:t>
            </a:r>
            <a:endParaRPr lang="zh-CN" altLang="en-US" sz="20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637107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CE538-2753-4088-BCB5-980543F941F5}"/>
              </a:ext>
            </a:extLst>
          </p:cNvPr>
          <p:cNvSpPr>
            <a:spLocks noGrp="1"/>
          </p:cNvSpPr>
          <p:nvPr>
            <p:ph type="title"/>
          </p:nvPr>
        </p:nvSpPr>
        <p:spPr>
          <a:xfrm>
            <a:off x="838200" y="365125"/>
            <a:ext cx="10515600" cy="699177"/>
          </a:xfrm>
        </p:spPr>
        <p:txBody>
          <a:bodyPr/>
          <a:lstStyle/>
          <a:p>
            <a:endParaRPr lang="zh-CN" altLang="en-US" dirty="0"/>
          </a:p>
        </p:txBody>
      </p:sp>
      <p:sp>
        <p:nvSpPr>
          <p:cNvPr id="3" name="内容占位符 2">
            <a:extLst>
              <a:ext uri="{FF2B5EF4-FFF2-40B4-BE49-F238E27FC236}">
                <a16:creationId xmlns:a16="http://schemas.microsoft.com/office/drawing/2014/main" id="{C44D8152-7749-4898-9EF9-1C0887ED61B9}"/>
              </a:ext>
            </a:extLst>
          </p:cNvPr>
          <p:cNvSpPr>
            <a:spLocks noGrp="1"/>
          </p:cNvSpPr>
          <p:nvPr>
            <p:ph idx="1"/>
          </p:nvPr>
        </p:nvSpPr>
        <p:spPr>
          <a:xfrm>
            <a:off x="838200" y="1364105"/>
            <a:ext cx="10515600" cy="4812858"/>
          </a:xfrm>
        </p:spPr>
        <p:txBody>
          <a:bodyPr>
            <a:normAutofit fontScale="92500" lnSpcReduction="10000"/>
          </a:bodyPr>
          <a:lstStyle/>
          <a:p>
            <a:pPr marL="0" indent="0">
              <a:lnSpc>
                <a:spcPct val="110000"/>
              </a:lnSpc>
              <a:buNone/>
            </a:pPr>
            <a:r>
              <a:rPr lang="en-US" altLang="zh-CN" dirty="0">
                <a:latin typeface="华文仿宋" panose="02010600040101010101" pitchFamily="2" charset="-122"/>
                <a:ea typeface="华文仿宋" panose="02010600040101010101" pitchFamily="2" charset="-122"/>
              </a:rPr>
              <a:t>    2013</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日，英国金融服务管理局的职能被两个其他的监管机构所取代，他们分别是金融行为监管局</a:t>
            </a:r>
            <a:r>
              <a:rPr lang="en-US" altLang="zh-CN" dirty="0">
                <a:latin typeface="华文仿宋" panose="02010600040101010101" pitchFamily="2" charset="-122"/>
                <a:ea typeface="华文仿宋" panose="02010600040101010101" pitchFamily="2" charset="-122"/>
              </a:rPr>
              <a:t>(</a:t>
            </a:r>
            <a:r>
              <a:rPr lang="en-US" altLang="zh-CN" dirty="0" err="1">
                <a:latin typeface="华文仿宋" panose="02010600040101010101" pitchFamily="2" charset="-122"/>
                <a:ea typeface="华文仿宋" panose="02010600040101010101" pitchFamily="2" charset="-122"/>
              </a:rPr>
              <a:t>FinancialConductAuthority,FCA</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和审慎监管局</a:t>
            </a:r>
            <a:r>
              <a:rPr lang="en-US" altLang="zh-CN" dirty="0">
                <a:latin typeface="华文仿宋" panose="02010600040101010101" pitchFamily="2" charset="-122"/>
                <a:ea typeface="华文仿宋" panose="02010600040101010101" pitchFamily="2" charset="-122"/>
              </a:rPr>
              <a:t>(</a:t>
            </a:r>
            <a:r>
              <a:rPr lang="en-US" altLang="zh-CN" dirty="0" err="1">
                <a:latin typeface="华文仿宋" panose="02010600040101010101" pitchFamily="2" charset="-122"/>
                <a:ea typeface="华文仿宋" panose="02010600040101010101" pitchFamily="2" charset="-122"/>
              </a:rPr>
              <a:t>PrudentialRegulationAuthority,PRA</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a:t>
            </a:r>
          </a:p>
          <a:p>
            <a:pPr marL="0" indent="0">
              <a:lnSpc>
                <a:spcPct val="110000"/>
              </a:lnSpc>
              <a:buNone/>
            </a:pP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》金融行为监管局（</a:t>
            </a:r>
            <a:r>
              <a:rPr lang="en-US" altLang="zh-CN" dirty="0">
                <a:latin typeface="华文仿宋" panose="02010600040101010101" pitchFamily="2" charset="-122"/>
                <a:ea typeface="华文仿宋" panose="02010600040101010101" pitchFamily="2" charset="-122"/>
              </a:rPr>
              <a:t>FCA</a:t>
            </a:r>
            <a:r>
              <a:rPr lang="zh-CN" altLang="zh-CN" dirty="0">
                <a:latin typeface="华文仿宋" panose="02010600040101010101" pitchFamily="2" charset="-122"/>
                <a:ea typeface="华文仿宋" panose="02010600040101010101" pitchFamily="2" charset="-122"/>
              </a:rPr>
              <a:t>）作为一个独立机构，直接对英国财政部和议会负责，以保证金融市场良好运行、金融消费者获得公平待遇为目标，负责约</a:t>
            </a:r>
            <a:r>
              <a:rPr lang="en-US" altLang="zh-CN" dirty="0">
                <a:latin typeface="华文仿宋" panose="02010600040101010101" pitchFamily="2" charset="-122"/>
                <a:ea typeface="华文仿宋" panose="02010600040101010101" pitchFamily="2" charset="-122"/>
              </a:rPr>
              <a:t>26000</a:t>
            </a:r>
            <a:r>
              <a:rPr lang="zh-CN" altLang="zh-CN" dirty="0">
                <a:latin typeface="华文仿宋" panose="02010600040101010101" pitchFamily="2" charset="-122"/>
                <a:ea typeface="华文仿宋" panose="02010600040101010101" pitchFamily="2" charset="-122"/>
              </a:rPr>
              <a:t>家金融机构的行为监管，具有审批、处罚等权利，并负责</a:t>
            </a:r>
            <a:r>
              <a:rPr lang="en-US" altLang="zh-CN" dirty="0">
                <a:latin typeface="华文仿宋" panose="02010600040101010101" pitchFamily="2" charset="-122"/>
                <a:ea typeface="华文仿宋" panose="02010600040101010101" pitchFamily="2" charset="-122"/>
              </a:rPr>
              <a:t>PRA</a:t>
            </a:r>
            <a:r>
              <a:rPr lang="zh-CN" altLang="zh-CN" dirty="0">
                <a:latin typeface="华文仿宋" panose="02010600040101010101" pitchFamily="2" charset="-122"/>
                <a:ea typeface="华文仿宋" panose="02010600040101010101" pitchFamily="2" charset="-122"/>
              </a:rPr>
              <a:t>监管范围外的金融机构的审慎监管；原来</a:t>
            </a:r>
            <a:r>
              <a:rPr lang="en-US" altLang="zh-CN" dirty="0">
                <a:latin typeface="华文仿宋" panose="02010600040101010101" pitchFamily="2" charset="-122"/>
                <a:ea typeface="华文仿宋" panose="02010600040101010101" pitchFamily="2" charset="-122"/>
              </a:rPr>
              <a:t>FSA</a:t>
            </a:r>
            <a:r>
              <a:rPr lang="zh-CN" altLang="zh-CN" dirty="0">
                <a:latin typeface="华文仿宋" panose="02010600040101010101" pitchFamily="2" charset="-122"/>
                <a:ea typeface="华文仿宋" panose="02010600040101010101" pitchFamily="2" charset="-122"/>
              </a:rPr>
              <a:t>有关金融企业审批监管的工作移交到</a:t>
            </a:r>
            <a:r>
              <a:rPr lang="en-US" altLang="zh-CN" dirty="0">
                <a:latin typeface="华文仿宋" panose="02010600040101010101" pitchFamily="2" charset="-122"/>
                <a:ea typeface="华文仿宋" panose="02010600040101010101" pitchFamily="2" charset="-122"/>
              </a:rPr>
              <a:t>FCA</a:t>
            </a:r>
            <a:r>
              <a:rPr lang="zh-CN" altLang="zh-CN" dirty="0">
                <a:latin typeface="华文仿宋" panose="02010600040101010101" pitchFamily="2" charset="-122"/>
                <a:ea typeface="华文仿宋" panose="02010600040101010101" pitchFamily="2" charset="-122"/>
              </a:rPr>
              <a:t>。</a:t>
            </a:r>
          </a:p>
          <a:p>
            <a:pPr marL="0" indent="0">
              <a:lnSpc>
                <a:spcPct val="110000"/>
              </a:lnSpc>
              <a:buNone/>
            </a:pP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》审慎监管局（</a:t>
            </a:r>
            <a:r>
              <a:rPr lang="en-US" altLang="zh-CN" dirty="0">
                <a:latin typeface="华文仿宋" panose="02010600040101010101" pitchFamily="2" charset="-122"/>
                <a:ea typeface="华文仿宋" panose="02010600040101010101" pitchFamily="2" charset="-122"/>
              </a:rPr>
              <a:t>PRA</a:t>
            </a:r>
            <a:r>
              <a:rPr lang="zh-CN" altLang="zh-CN" dirty="0">
                <a:latin typeface="华文仿宋" panose="02010600040101010101" pitchFamily="2" charset="-122"/>
                <a:ea typeface="华文仿宋" panose="02010600040101010101" pitchFamily="2" charset="-122"/>
              </a:rPr>
              <a:t>）作为英格兰银行的附属机构，以提升受监管机构的安全性和稳健性为目标，负责存款机构、保险机构和主要投资公司共计</a:t>
            </a:r>
            <a:r>
              <a:rPr lang="en-US" altLang="zh-CN" dirty="0">
                <a:latin typeface="华文仿宋" panose="02010600040101010101" pitchFamily="2" charset="-122"/>
                <a:ea typeface="华文仿宋" panose="02010600040101010101" pitchFamily="2" charset="-122"/>
              </a:rPr>
              <a:t>1700</a:t>
            </a:r>
            <a:r>
              <a:rPr lang="zh-CN" altLang="zh-CN" dirty="0">
                <a:latin typeface="华文仿宋" panose="02010600040101010101" pitchFamily="2" charset="-122"/>
                <a:ea typeface="华文仿宋" panose="02010600040101010101" pitchFamily="2" charset="-122"/>
              </a:rPr>
              <a:t>家公司的审慎监管。</a:t>
            </a:r>
          </a:p>
          <a:p>
            <a:pPr marL="0" indent="0">
              <a:buNone/>
            </a:pPr>
            <a:endParaRPr lang="zh-CN" altLang="en-US" dirty="0"/>
          </a:p>
        </p:txBody>
      </p:sp>
    </p:spTree>
    <p:extLst>
      <p:ext uri="{BB962C8B-B14F-4D97-AF65-F5344CB8AC3E}">
        <p14:creationId xmlns:p14="http://schemas.microsoft.com/office/powerpoint/2010/main" val="3053654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rgbClr val="E6E6E6"/>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98B83EE6-BBA2-4B9C-B9B4-12C638076812}"/>
              </a:ext>
            </a:extLst>
          </p:cNvPr>
          <p:cNvSpPr>
            <a:spLocks noGrp="1"/>
          </p:cNvSpPr>
          <p:nvPr>
            <p:ph type="title"/>
          </p:nvPr>
        </p:nvSpPr>
        <p:spPr>
          <a:xfrm>
            <a:off x="838200" y="253397"/>
            <a:ext cx="10515600" cy="1273233"/>
          </a:xfrm>
        </p:spPr>
        <p:txBody>
          <a:bodyPr>
            <a:normAutofit/>
          </a:bodyPr>
          <a:lstStyle/>
          <a:p>
            <a:endParaRPr lang="zh-CN" altLang="en-US" sz="4000"/>
          </a:p>
        </p:txBody>
      </p:sp>
      <p:sp>
        <p:nvSpPr>
          <p:cNvPr id="14" name="Rectangle 13">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394B869A-DB56-40C3-9C27-575F325E5E89}"/>
              </a:ext>
            </a:extLst>
          </p:cNvPr>
          <p:cNvSpPr>
            <a:spLocks noGrp="1"/>
          </p:cNvSpPr>
          <p:nvPr>
            <p:ph idx="1"/>
          </p:nvPr>
        </p:nvSpPr>
        <p:spPr>
          <a:xfrm>
            <a:off x="838200" y="1899601"/>
            <a:ext cx="10515600" cy="4272599"/>
          </a:xfrm>
        </p:spPr>
        <p:txBody>
          <a:bodyPr>
            <a:normAutofit/>
          </a:bodyPr>
          <a:lstStyle/>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英国将</a:t>
            </a:r>
            <a:r>
              <a:rPr lang="en-US" altLang="zh-CN" sz="2200" dirty="0">
                <a:latin typeface="华文仿宋" panose="02010600040101010101" pitchFamily="2" charset="-122"/>
                <a:ea typeface="华文仿宋" panose="02010600040101010101" pitchFamily="2" charset="-122"/>
              </a:rPr>
              <a:t>P2P</a:t>
            </a:r>
            <a:r>
              <a:rPr lang="zh-CN" altLang="zh-CN" sz="2200" dirty="0">
                <a:latin typeface="华文仿宋" panose="02010600040101010101" pitchFamily="2" charset="-122"/>
                <a:ea typeface="华文仿宋" panose="02010600040101010101" pitchFamily="2" charset="-122"/>
              </a:rPr>
              <a:t>、众筹列为信贷业务范畴，由英国金融行为监管局</a:t>
            </a:r>
            <a:r>
              <a:rPr lang="en-US" altLang="zh-CN" sz="2200" dirty="0">
                <a:latin typeface="华文仿宋" panose="02010600040101010101" pitchFamily="2" charset="-122"/>
                <a:ea typeface="华文仿宋" panose="02010600040101010101" pitchFamily="2" charset="-122"/>
              </a:rPr>
              <a:t>( FCA)</a:t>
            </a:r>
            <a:r>
              <a:rPr lang="zh-CN" altLang="zh-CN" sz="2200" dirty="0">
                <a:latin typeface="华文仿宋" panose="02010600040101010101" pitchFamily="2" charset="-122"/>
                <a:ea typeface="华文仿宋" panose="02010600040101010101" pitchFamily="2" charset="-122"/>
              </a:rPr>
              <a:t>对</a:t>
            </a:r>
            <a:r>
              <a:rPr lang="en-US" altLang="zh-CN" sz="2200" dirty="0">
                <a:latin typeface="华文仿宋" panose="02010600040101010101" pitchFamily="2" charset="-122"/>
                <a:ea typeface="华文仿宋" panose="02010600040101010101" pitchFamily="2" charset="-122"/>
              </a:rPr>
              <a:t>P2P</a:t>
            </a:r>
            <a:r>
              <a:rPr lang="zh-CN" altLang="zh-CN" sz="2200" dirty="0">
                <a:latin typeface="华文仿宋" panose="02010600040101010101" pitchFamily="2" charset="-122"/>
                <a:ea typeface="华文仿宋" panose="02010600040101010101" pitchFamily="2" charset="-122"/>
              </a:rPr>
              <a:t>、众筹等进行监管。</a:t>
            </a:r>
            <a:br>
              <a:rPr lang="en-US" altLang="zh-CN" sz="2200" dirty="0">
                <a:latin typeface="华文仿宋" panose="02010600040101010101" pitchFamily="2" charset="-122"/>
                <a:ea typeface="华文仿宋" panose="02010600040101010101" pitchFamily="2" charset="-122"/>
              </a:rPr>
            </a:br>
            <a:r>
              <a:rPr lang="en-US" altLang="zh-CN" sz="2200" dirty="0">
                <a:latin typeface="华文仿宋" panose="02010600040101010101" pitchFamily="2" charset="-122"/>
                <a:ea typeface="华文仿宋" panose="02010600040101010101" pitchFamily="2" charset="-122"/>
              </a:rPr>
              <a:t>    2013</a:t>
            </a:r>
            <a:r>
              <a:rPr lang="zh-CN" altLang="zh-CN"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10</a:t>
            </a:r>
            <a:r>
              <a:rPr lang="zh-CN" altLang="zh-CN"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24</a:t>
            </a:r>
            <a:r>
              <a:rPr lang="zh-CN" altLang="zh-CN" sz="2200" dirty="0">
                <a:latin typeface="华文仿宋" panose="02010600040101010101" pitchFamily="2" charset="-122"/>
                <a:ea typeface="华文仿宋" panose="02010600040101010101" pitchFamily="2" charset="-122"/>
              </a:rPr>
              <a:t>日，为保护金融消费者权益，推动众筹行业有效竞争，</a:t>
            </a:r>
            <a:r>
              <a:rPr lang="en-US" altLang="zh-CN" sz="2200" dirty="0">
                <a:latin typeface="华文仿宋" panose="02010600040101010101" pitchFamily="2" charset="-122"/>
                <a:ea typeface="华文仿宋" panose="02010600040101010101" pitchFamily="2" charset="-122"/>
              </a:rPr>
              <a:t>FCA</a:t>
            </a:r>
            <a:r>
              <a:rPr lang="zh-CN" altLang="zh-CN" sz="2200" dirty="0">
                <a:latin typeface="华文仿宋" panose="02010600040101010101" pitchFamily="2" charset="-122"/>
                <a:ea typeface="华文仿宋" panose="02010600040101010101" pitchFamily="2" charset="-122"/>
              </a:rPr>
              <a:t>发布了《关于众筹平台和其他相似活动的规范行为征求意见报告》，对规范众筹业务提出了若干监管建议。</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《报告》主要对</a:t>
            </a:r>
            <a:r>
              <a:rPr lang="en-US" altLang="zh-CN" sz="2200" dirty="0">
                <a:latin typeface="华文仿宋" panose="02010600040101010101" pitchFamily="2" charset="-122"/>
                <a:ea typeface="华文仿宋" panose="02010600040101010101" pitchFamily="2" charset="-122"/>
              </a:rPr>
              <a:t>P2P</a:t>
            </a:r>
            <a:r>
              <a:rPr lang="zh-CN" altLang="zh-CN" sz="2200" dirty="0">
                <a:latin typeface="华文仿宋" panose="02010600040101010101" pitchFamily="2" charset="-122"/>
                <a:ea typeface="华文仿宋" panose="02010600040101010101" pitchFamily="2" charset="-122"/>
              </a:rPr>
              <a:t>网贷型众筹和股权投资型众筹进行监管，并制定了不同的监管标准，而捐赠型、预售型、实物回报型众筹不纳人监管范。</a:t>
            </a:r>
            <a:endParaRPr lang="zh-CN" altLang="en-US" sz="22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746009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rgbClr val="E6E6E6"/>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1888F784-89DF-4DB0-A292-EA24B855FEA2}"/>
              </a:ext>
            </a:extLst>
          </p:cNvPr>
          <p:cNvSpPr>
            <a:spLocks noGrp="1"/>
          </p:cNvSpPr>
          <p:nvPr>
            <p:ph type="title"/>
          </p:nvPr>
        </p:nvSpPr>
        <p:spPr>
          <a:xfrm>
            <a:off x="838200" y="253397"/>
            <a:ext cx="10515600" cy="1273233"/>
          </a:xfrm>
        </p:spPr>
        <p:txBody>
          <a:bodyPr>
            <a:normAutofit/>
          </a:bodyPr>
          <a:lstStyle/>
          <a:p>
            <a:endParaRPr lang="zh-CN" altLang="en-US" sz="4000" dirty="0"/>
          </a:p>
        </p:txBody>
      </p:sp>
      <p:sp>
        <p:nvSpPr>
          <p:cNvPr id="14" name="Rectangle 13">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A649CD1E-2A6E-4BCA-A75A-E0C79332899E}"/>
              </a:ext>
            </a:extLst>
          </p:cNvPr>
          <p:cNvSpPr>
            <a:spLocks noGrp="1"/>
          </p:cNvSpPr>
          <p:nvPr>
            <p:ph idx="1"/>
          </p:nvPr>
        </p:nvSpPr>
        <p:spPr>
          <a:xfrm>
            <a:off x="718279" y="1899600"/>
            <a:ext cx="10515600" cy="4096465"/>
          </a:xfrm>
        </p:spPr>
        <p:txBody>
          <a:bodyPr>
            <a:normAutofit/>
          </a:bodyPr>
          <a:lstStyle/>
          <a:p>
            <a:pPr marL="0" indent="0">
              <a:lnSpc>
                <a:spcPct val="110000"/>
              </a:lnSpc>
              <a:buNone/>
            </a:pPr>
            <a:r>
              <a:rPr lang="en-US" altLang="zh-CN" sz="2200" dirty="0"/>
              <a:t>1</a:t>
            </a:r>
            <a:r>
              <a:rPr lang="zh-CN" altLang="zh-CN" sz="2200" dirty="0"/>
              <a:t>》</a:t>
            </a:r>
            <a:r>
              <a:rPr lang="zh-CN" altLang="en-US" sz="2200" dirty="0"/>
              <a:t>捐赠</a:t>
            </a:r>
            <a:r>
              <a:rPr lang="zh-CN" altLang="zh-CN" sz="2200" dirty="0"/>
              <a:t>型众筹：自愿捐献给公司或者组织，不求回报</a:t>
            </a:r>
          </a:p>
          <a:p>
            <a:pPr marL="0" indent="0">
              <a:lnSpc>
                <a:spcPct val="110000"/>
              </a:lnSpc>
              <a:buNone/>
            </a:pPr>
            <a:r>
              <a:rPr lang="en-US" altLang="zh-CN" sz="2200" dirty="0"/>
              <a:t>2</a:t>
            </a:r>
            <a:r>
              <a:rPr lang="zh-CN" altLang="zh-CN" sz="2200" dirty="0"/>
              <a:t>》预</a:t>
            </a:r>
            <a:r>
              <a:rPr lang="zh-CN" altLang="en-US" sz="2200" dirty="0"/>
              <a:t>售</a:t>
            </a:r>
            <a:r>
              <a:rPr lang="zh-CN" altLang="zh-CN" sz="2200" dirty="0"/>
              <a:t>型或者回报型众筹：以团购加预约的形式，向广大投资者募集资金，获得一定的回报、服务或者产品（例如演唱会门票、一本小说、一个新电脑游戏）</a:t>
            </a:r>
          </a:p>
          <a:p>
            <a:pPr marL="0" indent="0">
              <a:lnSpc>
                <a:spcPct val="110000"/>
              </a:lnSpc>
              <a:buNone/>
            </a:pPr>
            <a:r>
              <a:rPr lang="en-US" altLang="zh-CN" sz="2200" dirty="0"/>
              <a:t>3</a:t>
            </a:r>
            <a:r>
              <a:rPr lang="zh-CN" altLang="zh-CN" sz="2200" dirty="0"/>
              <a:t>》免税型众筹：通过某种组织投资或者借钱，以满足法律规定的免税权</a:t>
            </a:r>
          </a:p>
          <a:p>
            <a:pPr marL="0" indent="0">
              <a:lnSpc>
                <a:spcPct val="110000"/>
              </a:lnSpc>
              <a:buNone/>
            </a:pPr>
            <a:r>
              <a:rPr lang="en-US" altLang="zh-CN" sz="2200" dirty="0"/>
              <a:t>4</a:t>
            </a:r>
            <a:r>
              <a:rPr lang="zh-CN" altLang="zh-CN" sz="2200" dirty="0"/>
              <a:t>》</a:t>
            </a:r>
            <a:r>
              <a:rPr lang="zh-CN" altLang="en-US" sz="2200" dirty="0"/>
              <a:t>借贷</a:t>
            </a:r>
            <a:r>
              <a:rPr lang="zh-CN" altLang="zh-CN" sz="2200" dirty="0"/>
              <a:t>型众筹：直接借钱给个人或者公司以获得利息和本金，即</a:t>
            </a:r>
            <a:r>
              <a:rPr lang="en-US" altLang="zh-CN" sz="2200" dirty="0"/>
              <a:t>P2P</a:t>
            </a:r>
            <a:r>
              <a:rPr lang="zh-CN" altLang="zh-CN" sz="2200" dirty="0"/>
              <a:t>借款模式</a:t>
            </a:r>
            <a:endParaRPr lang="en-US" altLang="zh-CN" sz="2200" dirty="0"/>
          </a:p>
          <a:p>
            <a:pPr marL="0" indent="0">
              <a:lnSpc>
                <a:spcPct val="110000"/>
              </a:lnSpc>
              <a:buNone/>
            </a:pPr>
            <a:r>
              <a:rPr lang="en-US" altLang="zh-CN" sz="2200" dirty="0"/>
              <a:t>5</a:t>
            </a:r>
            <a:r>
              <a:rPr lang="zh-CN" altLang="zh-CN" sz="2200" dirty="0"/>
              <a:t>》投资型众筹：直接或者非直接投资新成立公司非上市股权、非上市债权证券或者不受监管的集体投资计划（</a:t>
            </a:r>
            <a:r>
              <a:rPr lang="en-US" altLang="zh-CN" sz="2200" dirty="0"/>
              <a:t>unregulated collective investment </a:t>
            </a:r>
            <a:r>
              <a:rPr lang="en-US" altLang="zh-CN" sz="2200" dirty="0" err="1"/>
              <a:t>schemes,UCIS</a:t>
            </a:r>
            <a:r>
              <a:rPr lang="zh-CN" altLang="zh-CN" sz="2200" dirty="0"/>
              <a:t>）</a:t>
            </a:r>
          </a:p>
          <a:p>
            <a:pPr marL="0" indent="0">
              <a:lnSpc>
                <a:spcPct val="110000"/>
              </a:lnSpc>
              <a:buNone/>
            </a:pPr>
            <a:r>
              <a:rPr lang="zh-CN" altLang="zh-CN" sz="2200" dirty="0"/>
              <a:t>前三种类型的众筹平台不需要报</a:t>
            </a:r>
            <a:r>
              <a:rPr lang="en-US" altLang="zh-CN" sz="2200" dirty="0"/>
              <a:t>FCA</a:t>
            </a:r>
            <a:r>
              <a:rPr lang="zh-CN" altLang="zh-CN" sz="2200" dirty="0"/>
              <a:t>审批，免税型众筹只要符合</a:t>
            </a:r>
            <a:r>
              <a:rPr lang="en-US" altLang="zh-CN" sz="2200" dirty="0"/>
              <a:t>FCA</a:t>
            </a:r>
            <a:r>
              <a:rPr lang="zh-CN" altLang="zh-CN" sz="2200" dirty="0"/>
              <a:t>的相关规定即可。贷款型众筹和投资型众筹需要</a:t>
            </a:r>
            <a:r>
              <a:rPr lang="en-US" altLang="zh-CN" sz="2200" dirty="0"/>
              <a:t>FCA</a:t>
            </a:r>
            <a:r>
              <a:rPr lang="zh-CN" altLang="zh-CN" sz="2200" dirty="0"/>
              <a:t>的审批，这次意见稿针对这两种众筹。</a:t>
            </a:r>
          </a:p>
          <a:p>
            <a:pPr marL="0" indent="0">
              <a:buNone/>
            </a:pPr>
            <a:endParaRPr lang="zh-CN" altLang="en-US" sz="2200" dirty="0"/>
          </a:p>
        </p:txBody>
      </p:sp>
    </p:spTree>
    <p:extLst>
      <p:ext uri="{BB962C8B-B14F-4D97-AF65-F5344CB8AC3E}">
        <p14:creationId xmlns:p14="http://schemas.microsoft.com/office/powerpoint/2010/main" val="2127487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3EFEA9-9682-42EF-A515-9F2439C9E717}"/>
              </a:ext>
            </a:extLst>
          </p:cNvPr>
          <p:cNvSpPr>
            <a:spLocks noGrp="1"/>
          </p:cNvSpPr>
          <p:nvPr>
            <p:ph type="title"/>
          </p:nvPr>
        </p:nvSpPr>
        <p:spPr>
          <a:xfrm>
            <a:off x="838200" y="365125"/>
            <a:ext cx="10515600" cy="714167"/>
          </a:xfrm>
        </p:spPr>
        <p:txBody>
          <a:bodyPr/>
          <a:lstStyle/>
          <a:p>
            <a:endParaRPr lang="zh-CN" altLang="en-US" dirty="0"/>
          </a:p>
        </p:txBody>
      </p:sp>
      <p:sp>
        <p:nvSpPr>
          <p:cNvPr id="3" name="内容占位符 2">
            <a:extLst>
              <a:ext uri="{FF2B5EF4-FFF2-40B4-BE49-F238E27FC236}">
                <a16:creationId xmlns:a16="http://schemas.microsoft.com/office/drawing/2014/main" id="{6A684684-EE71-4ABA-B8DF-A68D492812F3}"/>
              </a:ext>
            </a:extLst>
          </p:cNvPr>
          <p:cNvSpPr>
            <a:spLocks noGrp="1"/>
          </p:cNvSpPr>
          <p:nvPr>
            <p:ph idx="1"/>
          </p:nvPr>
        </p:nvSpPr>
        <p:spPr>
          <a:xfrm>
            <a:off x="838200" y="1439056"/>
            <a:ext cx="10515600" cy="4737907"/>
          </a:xfrm>
        </p:spPr>
        <p:txBody>
          <a:bodyPr>
            <a:normAutofit/>
          </a:bodyPr>
          <a:lstStyle/>
          <a:p>
            <a:pPr marL="0" indent="0">
              <a:buNone/>
            </a:pPr>
            <a:r>
              <a:rPr lang="en-US" altLang="zh-CN" sz="2400" dirty="0">
                <a:latin typeface="楷体" panose="02010609060101010101" pitchFamily="49" charset="-122"/>
                <a:ea typeface="楷体" panose="02010609060101010101" pitchFamily="49" charset="-122"/>
              </a:rPr>
              <a:t>    2014</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3</a:t>
            </a:r>
            <a:r>
              <a:rPr lang="zh-CN" altLang="zh-CN" sz="2400" dirty="0">
                <a:latin typeface="楷体" panose="02010609060101010101" pitchFamily="49" charset="-122"/>
                <a:ea typeface="楷体" panose="02010609060101010101" pitchFamily="49" charset="-122"/>
              </a:rPr>
              <a:t>月</a:t>
            </a:r>
            <a:r>
              <a:rPr lang="en-US" altLang="zh-CN" sz="2400" dirty="0">
                <a:latin typeface="楷体" panose="02010609060101010101" pitchFamily="49" charset="-122"/>
                <a:ea typeface="楷体" panose="02010609060101010101" pitchFamily="49" charset="-122"/>
              </a:rPr>
              <a:t>6</a:t>
            </a:r>
            <a:r>
              <a:rPr lang="zh-CN" altLang="zh-CN" sz="2400" dirty="0">
                <a:latin typeface="楷体" panose="02010609060101010101" pitchFamily="49" charset="-122"/>
                <a:ea typeface="楷体" panose="02010609060101010101" pitchFamily="49" charset="-122"/>
              </a:rPr>
              <a:t>日，</a:t>
            </a:r>
            <a:r>
              <a:rPr lang="en-US" altLang="zh-CN" sz="2400" dirty="0">
                <a:latin typeface="楷体" panose="02010609060101010101" pitchFamily="49" charset="-122"/>
                <a:ea typeface="楷体" panose="02010609060101010101" pitchFamily="49" charset="-122"/>
              </a:rPr>
              <a:t>FCA</a:t>
            </a:r>
            <a:r>
              <a:rPr lang="zh-CN" altLang="zh-CN" sz="2400" dirty="0">
                <a:latin typeface="楷体" panose="02010609060101010101" pitchFamily="49" charset="-122"/>
                <a:ea typeface="楷体" panose="02010609060101010101" pitchFamily="49" charset="-122"/>
              </a:rPr>
              <a:t>发布了《关于网络众筹和通过其他方式发行不易变现证券的监管规则》，相较于《报告》增加了一些新的规定</a:t>
            </a:r>
            <a:r>
              <a:rPr lang="en-US" altLang="zh-CN" sz="2400" dirty="0">
                <a:latin typeface="楷体" panose="02010609060101010101" pitchFamily="49" charset="-122"/>
                <a:ea typeface="楷体" panose="02010609060101010101" pitchFamily="49" charset="-122"/>
              </a:rPr>
              <a:t>:</a:t>
            </a:r>
            <a:br>
              <a:rPr lang="en-US" altLang="zh-CN" sz="2400" dirty="0">
                <a:latin typeface="楷体" panose="02010609060101010101" pitchFamily="49" charset="-122"/>
                <a:ea typeface="楷体" panose="02010609060101010101" pitchFamily="49" charset="-122"/>
              </a:rPr>
            </a:br>
            <a:r>
              <a:rPr lang="en-US" altLang="zh-CN" sz="2400" dirty="0">
                <a:latin typeface="楷体" panose="02010609060101010101" pitchFamily="49" charset="-122"/>
                <a:ea typeface="楷体" panose="02010609060101010101" pitchFamily="49" charset="-122"/>
              </a:rPr>
              <a:t>    (1)</a:t>
            </a:r>
            <a:r>
              <a:rPr lang="zh-CN" altLang="zh-CN" sz="2400" dirty="0">
                <a:latin typeface="楷体" panose="02010609060101010101" pitchFamily="49" charset="-122"/>
                <a:ea typeface="楷体" panose="02010609060101010101" pitchFamily="49" charset="-122"/>
              </a:rPr>
              <a:t>投资者限制。投资者必须是高资产投资人，指年收入超过</a:t>
            </a:r>
            <a:r>
              <a:rPr lang="en-US" altLang="zh-CN" sz="2400" dirty="0">
                <a:latin typeface="楷体" panose="02010609060101010101" pitchFamily="49" charset="-122"/>
                <a:ea typeface="楷体" panose="02010609060101010101" pitchFamily="49" charset="-122"/>
              </a:rPr>
              <a:t>10</a:t>
            </a:r>
            <a:r>
              <a:rPr lang="zh-CN" altLang="zh-CN" sz="2400" dirty="0">
                <a:latin typeface="楷体" panose="02010609060101010101" pitchFamily="49" charset="-122"/>
                <a:ea typeface="楷体" panose="02010609060101010101" pitchFamily="49" charset="-122"/>
              </a:rPr>
              <a:t>万英镑或净资产超过</a:t>
            </a:r>
            <a:r>
              <a:rPr lang="en-US" altLang="zh-CN" sz="2400" dirty="0">
                <a:latin typeface="楷体" panose="02010609060101010101" pitchFamily="49" charset="-122"/>
                <a:ea typeface="楷体" panose="02010609060101010101" pitchFamily="49" charset="-122"/>
              </a:rPr>
              <a:t>25</a:t>
            </a:r>
            <a:r>
              <a:rPr lang="zh-CN" altLang="zh-CN" sz="2400" dirty="0">
                <a:latin typeface="楷体" panose="02010609060101010101" pitchFamily="49" charset="-122"/>
                <a:ea typeface="楷体" panose="02010609060101010101" pitchFamily="49" charset="-122"/>
              </a:rPr>
              <a:t>万英镑</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不含常住房产、养老保险金</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或者是经过</a:t>
            </a:r>
            <a:r>
              <a:rPr lang="en-US" altLang="zh-CN" sz="2400" dirty="0">
                <a:latin typeface="楷体" panose="02010609060101010101" pitchFamily="49" charset="-122"/>
                <a:ea typeface="楷体" panose="02010609060101010101" pitchFamily="49" charset="-122"/>
              </a:rPr>
              <a:t>FCA</a:t>
            </a:r>
            <a:r>
              <a:rPr lang="zh-CN" altLang="zh-CN" sz="2400" dirty="0">
                <a:latin typeface="楷体" panose="02010609060101010101" pitchFamily="49" charset="-122"/>
                <a:ea typeface="楷体" panose="02010609060101010101" pitchFamily="49" charset="-122"/>
              </a:rPr>
              <a:t>投权机构认证的成熟投资者。</a:t>
            </a:r>
            <a:br>
              <a:rPr lang="en-US" altLang="zh-CN" sz="2400" dirty="0">
                <a:latin typeface="楷体" panose="02010609060101010101" pitchFamily="49" charset="-122"/>
                <a:ea typeface="楷体" panose="02010609060101010101" pitchFamily="49" charset="-122"/>
              </a:rPr>
            </a:br>
            <a:r>
              <a:rPr lang="en-US" altLang="zh-CN" sz="2400" dirty="0">
                <a:latin typeface="楷体" panose="02010609060101010101" pitchFamily="49" charset="-122"/>
                <a:ea typeface="楷体" panose="02010609060101010101" pitchFamily="49" charset="-122"/>
              </a:rPr>
              <a:t>    (2)</a:t>
            </a:r>
            <a:r>
              <a:rPr lang="zh-CN" altLang="zh-CN" sz="2400" dirty="0">
                <a:latin typeface="楷体" panose="02010609060101010101" pitchFamily="49" charset="-122"/>
                <a:ea typeface="楷体" panose="02010609060101010101" pitchFamily="49" charset="-122"/>
              </a:rPr>
              <a:t>投资额度限制。非成熟投资者</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投资众筹项目</a:t>
            </a:r>
            <a:r>
              <a:rPr lang="en-US" altLang="zh-CN" sz="2400" dirty="0">
                <a:latin typeface="楷体" panose="02010609060101010101" pitchFamily="49" charset="-122"/>
                <a:ea typeface="楷体" panose="02010609060101010101" pitchFamily="49" charset="-122"/>
              </a:rPr>
              <a:t>2</a:t>
            </a:r>
            <a:r>
              <a:rPr lang="zh-CN" altLang="zh-CN" sz="2400" dirty="0">
                <a:latin typeface="楷体" panose="02010609060101010101" pitchFamily="49" charset="-122"/>
                <a:ea typeface="楷体" panose="02010609060101010101" pitchFamily="49" charset="-122"/>
              </a:rPr>
              <a:t>个以下的投资者</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，其投资额不得超过其净资产</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不含常住房产、养老保险金</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的</a:t>
            </a:r>
            <a:r>
              <a:rPr lang="en-US" altLang="zh-CN" sz="2400" dirty="0">
                <a:latin typeface="楷体" panose="02010609060101010101" pitchFamily="49" charset="-122"/>
                <a:ea typeface="楷体" panose="02010609060101010101" pitchFamily="49" charset="-122"/>
              </a:rPr>
              <a:t>10</a:t>
            </a:r>
            <a:r>
              <a:rPr lang="zh-CN" altLang="zh-CN" sz="2400" dirty="0">
                <a:latin typeface="楷体" panose="02010609060101010101" pitchFamily="49" charset="-122"/>
                <a:ea typeface="楷体" panose="02010609060101010101" pitchFamily="49" charset="-122"/>
              </a:rPr>
              <a:t>％。，成熟投资者不受此限制。</a:t>
            </a:r>
            <a:br>
              <a:rPr lang="en-US" altLang="zh-CN" sz="2400" dirty="0">
                <a:latin typeface="楷体" panose="02010609060101010101" pitchFamily="49" charset="-122"/>
                <a:ea typeface="楷体" panose="02010609060101010101" pitchFamily="49" charset="-122"/>
              </a:rPr>
            </a:br>
            <a:r>
              <a:rPr lang="en-US" altLang="zh-CN" sz="2400" dirty="0">
                <a:latin typeface="楷体" panose="02010609060101010101" pitchFamily="49" charset="-122"/>
                <a:ea typeface="楷体" panose="02010609060101010101" pitchFamily="49" charset="-122"/>
              </a:rPr>
              <a:t>    (3)</a:t>
            </a:r>
            <a:r>
              <a:rPr lang="zh-CN" altLang="zh-CN" sz="2400" dirty="0">
                <a:latin typeface="楷体" panose="02010609060101010101" pitchFamily="49" charset="-122"/>
                <a:ea typeface="楷体" panose="02010609060101010101" pitchFamily="49" charset="-122"/>
              </a:rPr>
              <a:t>投资咨询要求。众筹平台需要对项目提供简单的说明，但是如果说明构成投资建议，如星级评价，每周最佳投资等，则需要再向</a:t>
            </a:r>
            <a:r>
              <a:rPr lang="en-US" altLang="zh-CN" sz="2400" dirty="0">
                <a:latin typeface="楷体" panose="02010609060101010101" pitchFamily="49" charset="-122"/>
                <a:ea typeface="楷体" panose="02010609060101010101" pitchFamily="49" charset="-122"/>
              </a:rPr>
              <a:t>FCA</a:t>
            </a:r>
            <a:r>
              <a:rPr lang="zh-CN" altLang="zh-CN" sz="2400" dirty="0">
                <a:latin typeface="楷体" panose="02010609060101010101" pitchFamily="49" charset="-122"/>
                <a:ea typeface="楷体" panose="02010609060101010101" pitchFamily="49" charset="-122"/>
              </a:rPr>
              <a:t>申请投资咨询机构的授权。</a:t>
            </a:r>
            <a:br>
              <a:rPr lang="en-US" altLang="zh-CN" sz="2400" dirty="0">
                <a:latin typeface="楷体" panose="02010609060101010101" pitchFamily="49" charset="-122"/>
                <a:ea typeface="楷体" panose="02010609060101010101" pitchFamily="49" charset="-122"/>
              </a:rPr>
            </a:b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总的来说，</a:t>
            </a:r>
            <a:r>
              <a:rPr lang="en-US" altLang="zh-CN" sz="2400" dirty="0">
                <a:latin typeface="楷体" panose="02010609060101010101" pitchFamily="49" charset="-122"/>
                <a:ea typeface="楷体" panose="02010609060101010101" pitchFamily="49" charset="-122"/>
              </a:rPr>
              <a:t>FCA</a:t>
            </a:r>
            <a:r>
              <a:rPr lang="zh-CN" altLang="zh-CN" sz="2400" dirty="0">
                <a:latin typeface="楷体" panose="02010609060101010101" pitchFamily="49" charset="-122"/>
                <a:ea typeface="楷体" panose="02010609060101010101" pitchFamily="49" charset="-122"/>
              </a:rPr>
              <a:t>认为投资型众筹的风险是比较高的</a:t>
            </a:r>
            <a:r>
              <a:rPr lang="zh-CN" altLang="en-US" sz="2400"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85157011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2443</Words>
  <Application>Microsoft Office PowerPoint</Application>
  <PresentationFormat>宽屏</PresentationFormat>
  <Paragraphs>66</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等线</vt:lpstr>
      <vt:lpstr>等线 Light</vt:lpstr>
      <vt:lpstr>仿宋</vt:lpstr>
      <vt:lpstr>华文仿宋</vt:lpstr>
      <vt:lpstr>楷体</vt:lpstr>
      <vt:lpstr>Arial</vt:lpstr>
      <vt:lpstr>Calibri</vt:lpstr>
      <vt:lpstr>Office 主题​​</vt:lpstr>
      <vt:lpstr>PowerPoint 演示文稿</vt:lpstr>
      <vt:lpstr> </vt:lpstr>
      <vt:lpstr>PowerPoint 演示文稿</vt:lpstr>
      <vt:lpstr>PowerPoint 演示文稿</vt:lpstr>
      <vt:lpstr>二、英国众筹监管</vt:lpstr>
      <vt:lpstr>PowerPoint 演示文稿</vt:lpstr>
      <vt:lpstr>PowerPoint 演示文稿</vt:lpstr>
      <vt:lpstr>PowerPoint 演示文稿</vt:lpstr>
      <vt:lpstr>PowerPoint 演示文稿</vt:lpstr>
      <vt:lpstr>三、法国</vt:lpstr>
      <vt:lpstr>PowerPoint 演示文稿</vt:lpstr>
      <vt:lpstr>PowerPoint 演示文稿</vt:lpstr>
      <vt:lpstr>PowerPoint 演示文稿</vt:lpstr>
      <vt:lpstr> 四、日本</vt:lpstr>
      <vt:lpstr>PowerPoint 演示文稿</vt:lpstr>
      <vt:lpstr>五、意大利</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mx3642</dc:creator>
  <cp:lastModifiedBy>mx3642</cp:lastModifiedBy>
  <cp:revision>12</cp:revision>
  <dcterms:created xsi:type="dcterms:W3CDTF">2020-06-02T11:25:22Z</dcterms:created>
  <dcterms:modified xsi:type="dcterms:W3CDTF">2020-06-06T09:05:53Z</dcterms:modified>
</cp:coreProperties>
</file>