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4" r:id="rId2"/>
    <p:sldId id="288" r:id="rId3"/>
    <p:sldId id="289" r:id="rId4"/>
    <p:sldId id="290" r:id="rId5"/>
    <p:sldId id="291" r:id="rId6"/>
    <p:sldId id="292" r:id="rId7"/>
    <p:sldId id="293" r:id="rId8"/>
    <p:sldId id="294" r:id="rId9"/>
    <p:sldId id="278" r:id="rId10"/>
    <p:sldId id="279" r:id="rId11"/>
    <p:sldId id="281" r:id="rId12"/>
    <p:sldId id="295" r:id="rId13"/>
    <p:sldId id="296" r:id="rId14"/>
    <p:sldId id="297" r:id="rId15"/>
    <p:sldId id="298" r:id="rId16"/>
    <p:sldId id="299" r:id="rId17"/>
    <p:sldId id="283" r:id="rId18"/>
    <p:sldId id="282"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4" d="100"/>
          <a:sy n="64" d="100"/>
        </p:scale>
        <p:origin x="8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1A93941-735A-4707-8AF3-22B4B22E9CB6}"/>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BD89FB6D-F511-4363-8552-5F5932D0CA5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3FA5D2D7-2112-4E64-B117-634FA800F005}"/>
              </a:ext>
            </a:extLst>
          </p:cNvPr>
          <p:cNvSpPr>
            <a:spLocks noGrp="1"/>
          </p:cNvSpPr>
          <p:nvPr>
            <p:ph type="dt" sz="half" idx="10"/>
          </p:nvPr>
        </p:nvSpPr>
        <p:spPr/>
        <p:txBody>
          <a:bodyPr/>
          <a:lstStyle/>
          <a:p>
            <a:fld id="{3F01D8B6-B1D5-480F-8B26-5028EB8F3AFE}" type="datetimeFigureOut">
              <a:rPr lang="zh-CN" altLang="en-US" smtClean="0"/>
              <a:t>2020/6/6</a:t>
            </a:fld>
            <a:endParaRPr lang="zh-CN" altLang="en-US"/>
          </a:p>
        </p:txBody>
      </p:sp>
      <p:sp>
        <p:nvSpPr>
          <p:cNvPr id="5" name="页脚占位符 4">
            <a:extLst>
              <a:ext uri="{FF2B5EF4-FFF2-40B4-BE49-F238E27FC236}">
                <a16:creationId xmlns:a16="http://schemas.microsoft.com/office/drawing/2014/main" id="{5FE42513-1172-415C-835E-181066593A7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BCE00A3-A48B-46AA-98D5-1EE08A0A1728}"/>
              </a:ext>
            </a:extLst>
          </p:cNvPr>
          <p:cNvSpPr>
            <a:spLocks noGrp="1"/>
          </p:cNvSpPr>
          <p:nvPr>
            <p:ph type="sldNum" sz="quarter" idx="12"/>
          </p:nvPr>
        </p:nvSpPr>
        <p:spPr/>
        <p:txBody>
          <a:bodyPr/>
          <a:lstStyle/>
          <a:p>
            <a:fld id="{3BA9605F-8E55-451A-A151-5EB8D8094868}" type="slidenum">
              <a:rPr lang="zh-CN" altLang="en-US" smtClean="0"/>
              <a:t>‹#›</a:t>
            </a:fld>
            <a:endParaRPr lang="zh-CN" altLang="en-US"/>
          </a:p>
        </p:txBody>
      </p:sp>
    </p:spTree>
    <p:extLst>
      <p:ext uri="{BB962C8B-B14F-4D97-AF65-F5344CB8AC3E}">
        <p14:creationId xmlns:p14="http://schemas.microsoft.com/office/powerpoint/2010/main" val="27033180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8C6F6B1-DF4D-4372-91E4-23C92D6997B3}"/>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882BE847-9494-424A-8F1B-A1E830510B3F}"/>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FFCDC11-7E03-43F9-B6CF-9A2C232BA2E9}"/>
              </a:ext>
            </a:extLst>
          </p:cNvPr>
          <p:cNvSpPr>
            <a:spLocks noGrp="1"/>
          </p:cNvSpPr>
          <p:nvPr>
            <p:ph type="dt" sz="half" idx="10"/>
          </p:nvPr>
        </p:nvSpPr>
        <p:spPr/>
        <p:txBody>
          <a:bodyPr/>
          <a:lstStyle/>
          <a:p>
            <a:fld id="{3F01D8B6-B1D5-480F-8B26-5028EB8F3AFE}" type="datetimeFigureOut">
              <a:rPr lang="zh-CN" altLang="en-US" smtClean="0"/>
              <a:t>2020/6/6</a:t>
            </a:fld>
            <a:endParaRPr lang="zh-CN" altLang="en-US"/>
          </a:p>
        </p:txBody>
      </p:sp>
      <p:sp>
        <p:nvSpPr>
          <p:cNvPr id="5" name="页脚占位符 4">
            <a:extLst>
              <a:ext uri="{FF2B5EF4-FFF2-40B4-BE49-F238E27FC236}">
                <a16:creationId xmlns:a16="http://schemas.microsoft.com/office/drawing/2014/main" id="{1206B5E8-8D1D-4708-AF0B-51C547E8E46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72F9BAD-D1A3-46E3-BD67-D5417B6AF6EC}"/>
              </a:ext>
            </a:extLst>
          </p:cNvPr>
          <p:cNvSpPr>
            <a:spLocks noGrp="1"/>
          </p:cNvSpPr>
          <p:nvPr>
            <p:ph type="sldNum" sz="quarter" idx="12"/>
          </p:nvPr>
        </p:nvSpPr>
        <p:spPr/>
        <p:txBody>
          <a:bodyPr/>
          <a:lstStyle/>
          <a:p>
            <a:fld id="{3BA9605F-8E55-451A-A151-5EB8D8094868}" type="slidenum">
              <a:rPr lang="zh-CN" altLang="en-US" smtClean="0"/>
              <a:t>‹#›</a:t>
            </a:fld>
            <a:endParaRPr lang="zh-CN" altLang="en-US"/>
          </a:p>
        </p:txBody>
      </p:sp>
    </p:spTree>
    <p:extLst>
      <p:ext uri="{BB962C8B-B14F-4D97-AF65-F5344CB8AC3E}">
        <p14:creationId xmlns:p14="http://schemas.microsoft.com/office/powerpoint/2010/main" val="39018607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D96533C1-62D0-43CD-861F-B0481204DCC5}"/>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B5C1C9B1-3805-46A4-9D72-155C87903A7A}"/>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8E850E7-46BC-4EB5-81D6-F8C3120CD3F1}"/>
              </a:ext>
            </a:extLst>
          </p:cNvPr>
          <p:cNvSpPr>
            <a:spLocks noGrp="1"/>
          </p:cNvSpPr>
          <p:nvPr>
            <p:ph type="dt" sz="half" idx="10"/>
          </p:nvPr>
        </p:nvSpPr>
        <p:spPr/>
        <p:txBody>
          <a:bodyPr/>
          <a:lstStyle/>
          <a:p>
            <a:fld id="{3F01D8B6-B1D5-480F-8B26-5028EB8F3AFE}" type="datetimeFigureOut">
              <a:rPr lang="zh-CN" altLang="en-US" smtClean="0"/>
              <a:t>2020/6/6</a:t>
            </a:fld>
            <a:endParaRPr lang="zh-CN" altLang="en-US"/>
          </a:p>
        </p:txBody>
      </p:sp>
      <p:sp>
        <p:nvSpPr>
          <p:cNvPr id="5" name="页脚占位符 4">
            <a:extLst>
              <a:ext uri="{FF2B5EF4-FFF2-40B4-BE49-F238E27FC236}">
                <a16:creationId xmlns:a16="http://schemas.microsoft.com/office/drawing/2014/main" id="{B437B86C-39CD-4376-B64C-C14DFE9FDE5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A72D28B-EFCE-4341-9452-CC56E29EB3FC}"/>
              </a:ext>
            </a:extLst>
          </p:cNvPr>
          <p:cNvSpPr>
            <a:spLocks noGrp="1"/>
          </p:cNvSpPr>
          <p:nvPr>
            <p:ph type="sldNum" sz="quarter" idx="12"/>
          </p:nvPr>
        </p:nvSpPr>
        <p:spPr/>
        <p:txBody>
          <a:bodyPr/>
          <a:lstStyle/>
          <a:p>
            <a:fld id="{3BA9605F-8E55-451A-A151-5EB8D8094868}" type="slidenum">
              <a:rPr lang="zh-CN" altLang="en-US" smtClean="0"/>
              <a:t>‹#›</a:t>
            </a:fld>
            <a:endParaRPr lang="zh-CN" altLang="en-US"/>
          </a:p>
        </p:txBody>
      </p:sp>
    </p:spTree>
    <p:extLst>
      <p:ext uri="{BB962C8B-B14F-4D97-AF65-F5344CB8AC3E}">
        <p14:creationId xmlns:p14="http://schemas.microsoft.com/office/powerpoint/2010/main" val="27587646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6C0572F-C813-413D-941D-00512FDC0D7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38FA85F9-3321-4E39-8EAC-370C0CC1DD54}"/>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C4725E8-9852-4D94-B4A4-5927E42F1BB9}"/>
              </a:ext>
            </a:extLst>
          </p:cNvPr>
          <p:cNvSpPr>
            <a:spLocks noGrp="1"/>
          </p:cNvSpPr>
          <p:nvPr>
            <p:ph type="dt" sz="half" idx="10"/>
          </p:nvPr>
        </p:nvSpPr>
        <p:spPr/>
        <p:txBody>
          <a:bodyPr/>
          <a:lstStyle/>
          <a:p>
            <a:fld id="{3F01D8B6-B1D5-480F-8B26-5028EB8F3AFE}" type="datetimeFigureOut">
              <a:rPr lang="zh-CN" altLang="en-US" smtClean="0"/>
              <a:t>2020/6/6</a:t>
            </a:fld>
            <a:endParaRPr lang="zh-CN" altLang="en-US"/>
          </a:p>
        </p:txBody>
      </p:sp>
      <p:sp>
        <p:nvSpPr>
          <p:cNvPr id="5" name="页脚占位符 4">
            <a:extLst>
              <a:ext uri="{FF2B5EF4-FFF2-40B4-BE49-F238E27FC236}">
                <a16:creationId xmlns:a16="http://schemas.microsoft.com/office/drawing/2014/main" id="{463EBA6B-300F-4752-A681-33989595EA7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3C35BF0-0DCF-4B3E-926B-E8E482B13512}"/>
              </a:ext>
            </a:extLst>
          </p:cNvPr>
          <p:cNvSpPr>
            <a:spLocks noGrp="1"/>
          </p:cNvSpPr>
          <p:nvPr>
            <p:ph type="sldNum" sz="quarter" idx="12"/>
          </p:nvPr>
        </p:nvSpPr>
        <p:spPr/>
        <p:txBody>
          <a:bodyPr/>
          <a:lstStyle/>
          <a:p>
            <a:fld id="{3BA9605F-8E55-451A-A151-5EB8D8094868}" type="slidenum">
              <a:rPr lang="zh-CN" altLang="en-US" smtClean="0"/>
              <a:t>‹#›</a:t>
            </a:fld>
            <a:endParaRPr lang="zh-CN" altLang="en-US"/>
          </a:p>
        </p:txBody>
      </p:sp>
    </p:spTree>
    <p:extLst>
      <p:ext uri="{BB962C8B-B14F-4D97-AF65-F5344CB8AC3E}">
        <p14:creationId xmlns:p14="http://schemas.microsoft.com/office/powerpoint/2010/main" val="32232551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894F7ED-CD9E-4BB2-AD57-08234998920E}"/>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6B760249-1B5F-4C02-8E30-A877A19F743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10F22E28-33AA-400E-896B-DA2CC3793E33}"/>
              </a:ext>
            </a:extLst>
          </p:cNvPr>
          <p:cNvSpPr>
            <a:spLocks noGrp="1"/>
          </p:cNvSpPr>
          <p:nvPr>
            <p:ph type="dt" sz="half" idx="10"/>
          </p:nvPr>
        </p:nvSpPr>
        <p:spPr/>
        <p:txBody>
          <a:bodyPr/>
          <a:lstStyle/>
          <a:p>
            <a:fld id="{3F01D8B6-B1D5-480F-8B26-5028EB8F3AFE}" type="datetimeFigureOut">
              <a:rPr lang="zh-CN" altLang="en-US" smtClean="0"/>
              <a:t>2020/6/6</a:t>
            </a:fld>
            <a:endParaRPr lang="zh-CN" altLang="en-US"/>
          </a:p>
        </p:txBody>
      </p:sp>
      <p:sp>
        <p:nvSpPr>
          <p:cNvPr id="5" name="页脚占位符 4">
            <a:extLst>
              <a:ext uri="{FF2B5EF4-FFF2-40B4-BE49-F238E27FC236}">
                <a16:creationId xmlns:a16="http://schemas.microsoft.com/office/drawing/2014/main" id="{3524D936-5EA0-4972-AD0D-E5B7839D988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711CB09-49A0-4CEF-B29E-66C8F95ED1BA}"/>
              </a:ext>
            </a:extLst>
          </p:cNvPr>
          <p:cNvSpPr>
            <a:spLocks noGrp="1"/>
          </p:cNvSpPr>
          <p:nvPr>
            <p:ph type="sldNum" sz="quarter" idx="12"/>
          </p:nvPr>
        </p:nvSpPr>
        <p:spPr/>
        <p:txBody>
          <a:bodyPr/>
          <a:lstStyle/>
          <a:p>
            <a:fld id="{3BA9605F-8E55-451A-A151-5EB8D8094868}" type="slidenum">
              <a:rPr lang="zh-CN" altLang="en-US" smtClean="0"/>
              <a:t>‹#›</a:t>
            </a:fld>
            <a:endParaRPr lang="zh-CN" altLang="en-US"/>
          </a:p>
        </p:txBody>
      </p:sp>
    </p:spTree>
    <p:extLst>
      <p:ext uri="{BB962C8B-B14F-4D97-AF65-F5344CB8AC3E}">
        <p14:creationId xmlns:p14="http://schemas.microsoft.com/office/powerpoint/2010/main" val="34495107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0D95339-E742-400A-B623-B1CBE2C5E85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C87BD037-A702-4042-A516-D3BB2AFE3630}"/>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7EAA4C03-4141-4677-B598-6FBB733B6480}"/>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F5BFA51C-0472-43D8-94D3-2A3E3A80619F}"/>
              </a:ext>
            </a:extLst>
          </p:cNvPr>
          <p:cNvSpPr>
            <a:spLocks noGrp="1"/>
          </p:cNvSpPr>
          <p:nvPr>
            <p:ph type="dt" sz="half" idx="10"/>
          </p:nvPr>
        </p:nvSpPr>
        <p:spPr/>
        <p:txBody>
          <a:bodyPr/>
          <a:lstStyle/>
          <a:p>
            <a:fld id="{3F01D8B6-B1D5-480F-8B26-5028EB8F3AFE}" type="datetimeFigureOut">
              <a:rPr lang="zh-CN" altLang="en-US" smtClean="0"/>
              <a:t>2020/6/6</a:t>
            </a:fld>
            <a:endParaRPr lang="zh-CN" altLang="en-US"/>
          </a:p>
        </p:txBody>
      </p:sp>
      <p:sp>
        <p:nvSpPr>
          <p:cNvPr id="6" name="页脚占位符 5">
            <a:extLst>
              <a:ext uri="{FF2B5EF4-FFF2-40B4-BE49-F238E27FC236}">
                <a16:creationId xmlns:a16="http://schemas.microsoft.com/office/drawing/2014/main" id="{1DF772D9-FD6F-4DDA-B816-9F98F277AC3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5C338CD-C498-41D3-BE2E-4A34F5710A2C}"/>
              </a:ext>
            </a:extLst>
          </p:cNvPr>
          <p:cNvSpPr>
            <a:spLocks noGrp="1"/>
          </p:cNvSpPr>
          <p:nvPr>
            <p:ph type="sldNum" sz="quarter" idx="12"/>
          </p:nvPr>
        </p:nvSpPr>
        <p:spPr/>
        <p:txBody>
          <a:bodyPr/>
          <a:lstStyle/>
          <a:p>
            <a:fld id="{3BA9605F-8E55-451A-A151-5EB8D8094868}" type="slidenum">
              <a:rPr lang="zh-CN" altLang="en-US" smtClean="0"/>
              <a:t>‹#›</a:t>
            </a:fld>
            <a:endParaRPr lang="zh-CN" altLang="en-US"/>
          </a:p>
        </p:txBody>
      </p:sp>
    </p:spTree>
    <p:extLst>
      <p:ext uri="{BB962C8B-B14F-4D97-AF65-F5344CB8AC3E}">
        <p14:creationId xmlns:p14="http://schemas.microsoft.com/office/powerpoint/2010/main" val="17567312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037121D-AE65-408B-A692-004E7FB3C061}"/>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80D32233-E21E-4ECB-9D60-7D0ECC5239C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E3A7AE63-5581-4AC7-A66E-57EEBB30F470}"/>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E28DCBCB-E6F9-49BB-8743-784429E826E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6EDA8050-7394-4A85-9C7F-53B07D5EC263}"/>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6BCE12D4-3701-4D61-B2C6-A307D2870E55}"/>
              </a:ext>
            </a:extLst>
          </p:cNvPr>
          <p:cNvSpPr>
            <a:spLocks noGrp="1"/>
          </p:cNvSpPr>
          <p:nvPr>
            <p:ph type="dt" sz="half" idx="10"/>
          </p:nvPr>
        </p:nvSpPr>
        <p:spPr/>
        <p:txBody>
          <a:bodyPr/>
          <a:lstStyle/>
          <a:p>
            <a:fld id="{3F01D8B6-B1D5-480F-8B26-5028EB8F3AFE}" type="datetimeFigureOut">
              <a:rPr lang="zh-CN" altLang="en-US" smtClean="0"/>
              <a:t>2020/6/6</a:t>
            </a:fld>
            <a:endParaRPr lang="zh-CN" altLang="en-US"/>
          </a:p>
        </p:txBody>
      </p:sp>
      <p:sp>
        <p:nvSpPr>
          <p:cNvPr id="8" name="页脚占位符 7">
            <a:extLst>
              <a:ext uri="{FF2B5EF4-FFF2-40B4-BE49-F238E27FC236}">
                <a16:creationId xmlns:a16="http://schemas.microsoft.com/office/drawing/2014/main" id="{329B6DBD-A071-4803-AF66-BB25876C1D31}"/>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749BB73E-D09F-462A-8986-E2EF986B1A8F}"/>
              </a:ext>
            </a:extLst>
          </p:cNvPr>
          <p:cNvSpPr>
            <a:spLocks noGrp="1"/>
          </p:cNvSpPr>
          <p:nvPr>
            <p:ph type="sldNum" sz="quarter" idx="12"/>
          </p:nvPr>
        </p:nvSpPr>
        <p:spPr/>
        <p:txBody>
          <a:bodyPr/>
          <a:lstStyle/>
          <a:p>
            <a:fld id="{3BA9605F-8E55-451A-A151-5EB8D8094868}" type="slidenum">
              <a:rPr lang="zh-CN" altLang="en-US" smtClean="0"/>
              <a:t>‹#›</a:t>
            </a:fld>
            <a:endParaRPr lang="zh-CN" altLang="en-US"/>
          </a:p>
        </p:txBody>
      </p:sp>
    </p:spTree>
    <p:extLst>
      <p:ext uri="{BB962C8B-B14F-4D97-AF65-F5344CB8AC3E}">
        <p14:creationId xmlns:p14="http://schemas.microsoft.com/office/powerpoint/2010/main" val="19647032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1CC52B0-8BF9-4B4E-9E22-65EA5F1C25A5}"/>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443EAAC4-B7F4-4480-8A43-46753F760DA7}"/>
              </a:ext>
            </a:extLst>
          </p:cNvPr>
          <p:cNvSpPr>
            <a:spLocks noGrp="1"/>
          </p:cNvSpPr>
          <p:nvPr>
            <p:ph type="dt" sz="half" idx="10"/>
          </p:nvPr>
        </p:nvSpPr>
        <p:spPr/>
        <p:txBody>
          <a:bodyPr/>
          <a:lstStyle/>
          <a:p>
            <a:fld id="{3F01D8B6-B1D5-480F-8B26-5028EB8F3AFE}" type="datetimeFigureOut">
              <a:rPr lang="zh-CN" altLang="en-US" smtClean="0"/>
              <a:t>2020/6/6</a:t>
            </a:fld>
            <a:endParaRPr lang="zh-CN" altLang="en-US"/>
          </a:p>
        </p:txBody>
      </p:sp>
      <p:sp>
        <p:nvSpPr>
          <p:cNvPr id="4" name="页脚占位符 3">
            <a:extLst>
              <a:ext uri="{FF2B5EF4-FFF2-40B4-BE49-F238E27FC236}">
                <a16:creationId xmlns:a16="http://schemas.microsoft.com/office/drawing/2014/main" id="{A4B7B467-8B13-4C67-BBD2-C7C68C74FE84}"/>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19F5C382-C444-4F6E-BB23-AC7C0FE4CFC7}"/>
              </a:ext>
            </a:extLst>
          </p:cNvPr>
          <p:cNvSpPr>
            <a:spLocks noGrp="1"/>
          </p:cNvSpPr>
          <p:nvPr>
            <p:ph type="sldNum" sz="quarter" idx="12"/>
          </p:nvPr>
        </p:nvSpPr>
        <p:spPr/>
        <p:txBody>
          <a:bodyPr/>
          <a:lstStyle/>
          <a:p>
            <a:fld id="{3BA9605F-8E55-451A-A151-5EB8D8094868}" type="slidenum">
              <a:rPr lang="zh-CN" altLang="en-US" smtClean="0"/>
              <a:t>‹#›</a:t>
            </a:fld>
            <a:endParaRPr lang="zh-CN" altLang="en-US"/>
          </a:p>
        </p:txBody>
      </p:sp>
    </p:spTree>
    <p:extLst>
      <p:ext uri="{BB962C8B-B14F-4D97-AF65-F5344CB8AC3E}">
        <p14:creationId xmlns:p14="http://schemas.microsoft.com/office/powerpoint/2010/main" val="5465705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706DF01-9D4D-43E7-A1FE-411B4B20774E}"/>
              </a:ext>
            </a:extLst>
          </p:cNvPr>
          <p:cNvSpPr>
            <a:spLocks noGrp="1"/>
          </p:cNvSpPr>
          <p:nvPr>
            <p:ph type="dt" sz="half" idx="10"/>
          </p:nvPr>
        </p:nvSpPr>
        <p:spPr/>
        <p:txBody>
          <a:bodyPr/>
          <a:lstStyle/>
          <a:p>
            <a:fld id="{3F01D8B6-B1D5-480F-8B26-5028EB8F3AFE}" type="datetimeFigureOut">
              <a:rPr lang="zh-CN" altLang="en-US" smtClean="0"/>
              <a:t>2020/6/6</a:t>
            </a:fld>
            <a:endParaRPr lang="zh-CN" altLang="en-US"/>
          </a:p>
        </p:txBody>
      </p:sp>
      <p:sp>
        <p:nvSpPr>
          <p:cNvPr id="3" name="页脚占位符 2">
            <a:extLst>
              <a:ext uri="{FF2B5EF4-FFF2-40B4-BE49-F238E27FC236}">
                <a16:creationId xmlns:a16="http://schemas.microsoft.com/office/drawing/2014/main" id="{DC49637E-61A6-40DA-8D27-591DB51F2689}"/>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8BEFEC63-D9F2-40D5-82C9-461CD66D5880}"/>
              </a:ext>
            </a:extLst>
          </p:cNvPr>
          <p:cNvSpPr>
            <a:spLocks noGrp="1"/>
          </p:cNvSpPr>
          <p:nvPr>
            <p:ph type="sldNum" sz="quarter" idx="12"/>
          </p:nvPr>
        </p:nvSpPr>
        <p:spPr/>
        <p:txBody>
          <a:bodyPr/>
          <a:lstStyle/>
          <a:p>
            <a:fld id="{3BA9605F-8E55-451A-A151-5EB8D8094868}" type="slidenum">
              <a:rPr lang="zh-CN" altLang="en-US" smtClean="0"/>
              <a:t>‹#›</a:t>
            </a:fld>
            <a:endParaRPr lang="zh-CN" altLang="en-US"/>
          </a:p>
        </p:txBody>
      </p:sp>
    </p:spTree>
    <p:extLst>
      <p:ext uri="{BB962C8B-B14F-4D97-AF65-F5344CB8AC3E}">
        <p14:creationId xmlns:p14="http://schemas.microsoft.com/office/powerpoint/2010/main" val="3161866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709EBE7-FEE2-4CB1-99A0-14738827D32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DC0916C7-BC61-4A85-829F-E160051F213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9F976AF8-7F3F-479A-99E0-B5B4192F142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81B2D525-0AED-4B13-865E-6BB06D9BA9EE}"/>
              </a:ext>
            </a:extLst>
          </p:cNvPr>
          <p:cNvSpPr>
            <a:spLocks noGrp="1"/>
          </p:cNvSpPr>
          <p:nvPr>
            <p:ph type="dt" sz="half" idx="10"/>
          </p:nvPr>
        </p:nvSpPr>
        <p:spPr/>
        <p:txBody>
          <a:bodyPr/>
          <a:lstStyle/>
          <a:p>
            <a:fld id="{3F01D8B6-B1D5-480F-8B26-5028EB8F3AFE}" type="datetimeFigureOut">
              <a:rPr lang="zh-CN" altLang="en-US" smtClean="0"/>
              <a:t>2020/6/6</a:t>
            </a:fld>
            <a:endParaRPr lang="zh-CN" altLang="en-US"/>
          </a:p>
        </p:txBody>
      </p:sp>
      <p:sp>
        <p:nvSpPr>
          <p:cNvPr id="6" name="页脚占位符 5">
            <a:extLst>
              <a:ext uri="{FF2B5EF4-FFF2-40B4-BE49-F238E27FC236}">
                <a16:creationId xmlns:a16="http://schemas.microsoft.com/office/drawing/2014/main" id="{AB2F93DB-5E64-4566-ADFF-AAE294ACF4F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840FD27-BB2C-4B29-822B-EDFBC7CD543D}"/>
              </a:ext>
            </a:extLst>
          </p:cNvPr>
          <p:cNvSpPr>
            <a:spLocks noGrp="1"/>
          </p:cNvSpPr>
          <p:nvPr>
            <p:ph type="sldNum" sz="quarter" idx="12"/>
          </p:nvPr>
        </p:nvSpPr>
        <p:spPr/>
        <p:txBody>
          <a:bodyPr/>
          <a:lstStyle/>
          <a:p>
            <a:fld id="{3BA9605F-8E55-451A-A151-5EB8D8094868}" type="slidenum">
              <a:rPr lang="zh-CN" altLang="en-US" smtClean="0"/>
              <a:t>‹#›</a:t>
            </a:fld>
            <a:endParaRPr lang="zh-CN" altLang="en-US"/>
          </a:p>
        </p:txBody>
      </p:sp>
    </p:spTree>
    <p:extLst>
      <p:ext uri="{BB962C8B-B14F-4D97-AF65-F5344CB8AC3E}">
        <p14:creationId xmlns:p14="http://schemas.microsoft.com/office/powerpoint/2010/main" val="3899908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104BAF6-8E0B-4F50-8862-33248825C4F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C331AF30-91D1-4BEA-84E8-463B7CF249D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A4457201-C326-4E31-A82C-89167D32D0B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C86EB6C8-A11D-4CE7-92DB-8AD88F76D344}"/>
              </a:ext>
            </a:extLst>
          </p:cNvPr>
          <p:cNvSpPr>
            <a:spLocks noGrp="1"/>
          </p:cNvSpPr>
          <p:nvPr>
            <p:ph type="dt" sz="half" idx="10"/>
          </p:nvPr>
        </p:nvSpPr>
        <p:spPr/>
        <p:txBody>
          <a:bodyPr/>
          <a:lstStyle/>
          <a:p>
            <a:fld id="{3F01D8B6-B1D5-480F-8B26-5028EB8F3AFE}" type="datetimeFigureOut">
              <a:rPr lang="zh-CN" altLang="en-US" smtClean="0"/>
              <a:t>2020/6/6</a:t>
            </a:fld>
            <a:endParaRPr lang="zh-CN" altLang="en-US"/>
          </a:p>
        </p:txBody>
      </p:sp>
      <p:sp>
        <p:nvSpPr>
          <p:cNvPr id="6" name="页脚占位符 5">
            <a:extLst>
              <a:ext uri="{FF2B5EF4-FFF2-40B4-BE49-F238E27FC236}">
                <a16:creationId xmlns:a16="http://schemas.microsoft.com/office/drawing/2014/main" id="{CEF2CD88-6489-4C67-9E17-96F29223BB6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B991F2A8-F87A-4713-BDA7-4C965D448867}"/>
              </a:ext>
            </a:extLst>
          </p:cNvPr>
          <p:cNvSpPr>
            <a:spLocks noGrp="1"/>
          </p:cNvSpPr>
          <p:nvPr>
            <p:ph type="sldNum" sz="quarter" idx="12"/>
          </p:nvPr>
        </p:nvSpPr>
        <p:spPr/>
        <p:txBody>
          <a:bodyPr/>
          <a:lstStyle/>
          <a:p>
            <a:fld id="{3BA9605F-8E55-451A-A151-5EB8D8094868}" type="slidenum">
              <a:rPr lang="zh-CN" altLang="en-US" smtClean="0"/>
              <a:t>‹#›</a:t>
            </a:fld>
            <a:endParaRPr lang="zh-CN" altLang="en-US"/>
          </a:p>
        </p:txBody>
      </p:sp>
    </p:spTree>
    <p:extLst>
      <p:ext uri="{BB962C8B-B14F-4D97-AF65-F5344CB8AC3E}">
        <p14:creationId xmlns:p14="http://schemas.microsoft.com/office/powerpoint/2010/main" val="11753066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D678F32C-9FB6-4472-BDB4-C67A980A349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338DD0B2-FBC4-45A8-9BF6-66BD75F6E7B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13501AA-D476-4D62-BECF-58D8661D92C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01D8B6-B1D5-480F-8B26-5028EB8F3AFE}" type="datetimeFigureOut">
              <a:rPr lang="zh-CN" altLang="en-US" smtClean="0"/>
              <a:t>2020/6/6</a:t>
            </a:fld>
            <a:endParaRPr lang="zh-CN" altLang="en-US"/>
          </a:p>
        </p:txBody>
      </p:sp>
      <p:sp>
        <p:nvSpPr>
          <p:cNvPr id="5" name="页脚占位符 4">
            <a:extLst>
              <a:ext uri="{FF2B5EF4-FFF2-40B4-BE49-F238E27FC236}">
                <a16:creationId xmlns:a16="http://schemas.microsoft.com/office/drawing/2014/main" id="{9145AA44-693C-4EB4-B9D6-2145AE2CF4F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C2CE3797-DD9F-496C-B244-AFECB470B1E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BA9605F-8E55-451A-A151-5EB8D8094868}" type="slidenum">
              <a:rPr lang="zh-CN" altLang="en-US" smtClean="0"/>
              <a:t>‹#›</a:t>
            </a:fld>
            <a:endParaRPr lang="zh-CN" altLang="en-US"/>
          </a:p>
        </p:txBody>
      </p:sp>
    </p:spTree>
    <p:extLst>
      <p:ext uri="{BB962C8B-B14F-4D97-AF65-F5344CB8AC3E}">
        <p14:creationId xmlns:p14="http://schemas.microsoft.com/office/powerpoint/2010/main" val="31961165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5137686-9F7D-4A93-867B-8F3EEFB912A3}"/>
              </a:ext>
            </a:extLst>
          </p:cNvPr>
          <p:cNvSpPr>
            <a:spLocks noGrp="1"/>
          </p:cNvSpPr>
          <p:nvPr>
            <p:ph type="title"/>
          </p:nvPr>
        </p:nvSpPr>
        <p:spPr>
          <a:xfrm>
            <a:off x="1653363" y="365760"/>
            <a:ext cx="9367203" cy="1188720"/>
          </a:xfrm>
        </p:spPr>
        <p:txBody>
          <a:bodyPr>
            <a:normAutofit/>
          </a:bodyPr>
          <a:lstStyle/>
          <a:p>
            <a:r>
              <a:rPr lang="en-US" altLang="zh-CN"/>
              <a:t>4.3</a:t>
            </a:r>
            <a:r>
              <a:rPr lang="zh-CN" altLang="en-US"/>
              <a:t>英国众筹监管</a:t>
            </a:r>
          </a:p>
        </p:txBody>
      </p:sp>
      <p:sp>
        <p:nvSpPr>
          <p:cNvPr id="8" name="Freeform: Shape 7">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764099"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2">
              <a:lumMod val="100000"/>
              <a:lumOff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Shape 9">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91640"/>
            <a:ext cx="12191999"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Freeform: Shape 11">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971654"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内容占位符 2">
            <a:extLst>
              <a:ext uri="{FF2B5EF4-FFF2-40B4-BE49-F238E27FC236}">
                <a16:creationId xmlns:a16="http://schemas.microsoft.com/office/drawing/2014/main" id="{435C68CF-4CC6-432F-9F41-8EA4C434EE2C}"/>
              </a:ext>
            </a:extLst>
          </p:cNvPr>
          <p:cNvSpPr>
            <a:spLocks noGrp="1"/>
          </p:cNvSpPr>
          <p:nvPr>
            <p:ph idx="1"/>
          </p:nvPr>
        </p:nvSpPr>
        <p:spPr>
          <a:xfrm>
            <a:off x="1653363" y="2176272"/>
            <a:ext cx="9367204" cy="4041648"/>
          </a:xfrm>
        </p:spPr>
        <p:txBody>
          <a:bodyPr anchor="t">
            <a:normAutofit/>
          </a:bodyPr>
          <a:lstStyle/>
          <a:p>
            <a:pPr marL="0" indent="0">
              <a:buNone/>
            </a:pPr>
            <a:r>
              <a:rPr lang="zh-CN" altLang="en-US" sz="2200" dirty="0">
                <a:latin typeface="华文仿宋" panose="02010600040101010101" pitchFamily="2" charset="-122"/>
                <a:ea typeface="华文仿宋" panose="02010600040101010101" pitchFamily="2" charset="-122"/>
              </a:rPr>
              <a:t>一、背景</a:t>
            </a:r>
            <a:endParaRPr lang="en-US" altLang="zh-CN" sz="2200" dirty="0">
              <a:latin typeface="华文仿宋" panose="02010600040101010101" pitchFamily="2" charset="-122"/>
              <a:ea typeface="华文仿宋" panose="02010600040101010101" pitchFamily="2" charset="-122"/>
            </a:endParaRPr>
          </a:p>
          <a:p>
            <a:pPr marL="0" indent="0">
              <a:buNone/>
            </a:pPr>
            <a:r>
              <a:rPr lang="en-US" altLang="zh-CN" sz="2200" dirty="0">
                <a:latin typeface="华文仿宋" panose="02010600040101010101" pitchFamily="2" charset="-122"/>
                <a:ea typeface="华文仿宋" panose="02010600040101010101" pitchFamily="2" charset="-122"/>
              </a:rPr>
              <a:t>      2013</a:t>
            </a:r>
            <a:r>
              <a:rPr lang="zh-CN" altLang="zh-CN" sz="2200" dirty="0">
                <a:latin typeface="华文仿宋" panose="02010600040101010101" pitchFamily="2" charset="-122"/>
                <a:ea typeface="华文仿宋" panose="02010600040101010101" pitchFamily="2" charset="-122"/>
              </a:rPr>
              <a:t>年</a:t>
            </a:r>
            <a:r>
              <a:rPr lang="en-US" altLang="zh-CN" sz="2200" dirty="0">
                <a:latin typeface="华文仿宋" panose="02010600040101010101" pitchFamily="2" charset="-122"/>
                <a:ea typeface="华文仿宋" panose="02010600040101010101" pitchFamily="2" charset="-122"/>
              </a:rPr>
              <a:t>10</a:t>
            </a:r>
            <a:r>
              <a:rPr lang="zh-CN" altLang="zh-CN" sz="2200" dirty="0">
                <a:latin typeface="华文仿宋" panose="02010600040101010101" pitchFamily="2" charset="-122"/>
                <a:ea typeface="华文仿宋" panose="02010600040101010101" pitchFamily="2" charset="-122"/>
              </a:rPr>
              <a:t>月</a:t>
            </a:r>
            <a:r>
              <a:rPr lang="en-US" altLang="zh-CN" sz="2200" dirty="0">
                <a:latin typeface="华文仿宋" panose="02010600040101010101" pitchFamily="2" charset="-122"/>
                <a:ea typeface="华文仿宋" panose="02010600040101010101" pitchFamily="2" charset="-122"/>
              </a:rPr>
              <a:t>24</a:t>
            </a:r>
            <a:r>
              <a:rPr lang="zh-CN" altLang="zh-CN" sz="2200" dirty="0">
                <a:latin typeface="华文仿宋" panose="02010600040101010101" pitchFamily="2" charset="-122"/>
                <a:ea typeface="华文仿宋" panose="02010600040101010101" pitchFamily="2" charset="-122"/>
              </a:rPr>
              <a:t>日，为保护金融消费者权益，推动众筹行业的有效竞争，英国金融行为监管局</a:t>
            </a:r>
            <a:r>
              <a:rPr lang="en-US" altLang="zh-CN" sz="2200" dirty="0">
                <a:latin typeface="华文仿宋" panose="02010600040101010101" pitchFamily="2" charset="-122"/>
                <a:ea typeface="华文仿宋" panose="02010600040101010101" pitchFamily="2" charset="-122"/>
              </a:rPr>
              <a:t>(FCA)</a:t>
            </a:r>
            <a:r>
              <a:rPr lang="zh-CN" altLang="zh-CN" sz="2200" dirty="0">
                <a:latin typeface="华文仿宋" panose="02010600040101010101" pitchFamily="2" charset="-122"/>
                <a:ea typeface="华文仿宋" panose="02010600040101010101" pitchFamily="2" charset="-122"/>
              </a:rPr>
              <a:t>发布了《关于众筹平台和其他相似活动的规范行为征求意见报告》</a:t>
            </a:r>
            <a:r>
              <a:rPr lang="en-US" altLang="zh-CN" sz="2200" dirty="0">
                <a:latin typeface="华文仿宋" panose="02010600040101010101" pitchFamily="2" charset="-122"/>
                <a:ea typeface="华文仿宋" panose="02010600040101010101" pitchFamily="2" charset="-122"/>
              </a:rPr>
              <a:t>(the FCA's Regulatory Approach to Crowdfunding </a:t>
            </a:r>
            <a:r>
              <a:rPr lang="en-US" altLang="zh-CN" sz="2200" dirty="0" err="1">
                <a:latin typeface="华文仿宋" panose="02010600040101010101" pitchFamily="2" charset="-122"/>
                <a:ea typeface="华文仿宋" panose="02010600040101010101" pitchFamily="2" charset="-122"/>
              </a:rPr>
              <a:t>andSimilar</a:t>
            </a:r>
            <a:r>
              <a:rPr lang="en-US" altLang="zh-CN" sz="2200" dirty="0">
                <a:latin typeface="华文仿宋" panose="02010600040101010101" pitchFamily="2" charset="-122"/>
                <a:ea typeface="华文仿宋" panose="02010600040101010101" pitchFamily="2" charset="-122"/>
              </a:rPr>
              <a:t> Activities, CP13/3), </a:t>
            </a:r>
            <a:r>
              <a:rPr lang="zh-CN" altLang="zh-CN" sz="2200" dirty="0">
                <a:latin typeface="华文仿宋" panose="02010600040101010101" pitchFamily="2" charset="-122"/>
                <a:ea typeface="华文仿宋" panose="02010600040101010101" pitchFamily="2" charset="-122"/>
              </a:rPr>
              <a:t>对规范众筹业务提出了若干监管建议。</a:t>
            </a:r>
            <a:endParaRPr lang="en-US" altLang="zh-CN" sz="2200" dirty="0">
              <a:latin typeface="华文仿宋" panose="02010600040101010101" pitchFamily="2" charset="-122"/>
              <a:ea typeface="华文仿宋" panose="02010600040101010101" pitchFamily="2" charset="-122"/>
            </a:endParaRPr>
          </a:p>
          <a:p>
            <a:pPr marL="0" indent="0">
              <a:buNone/>
            </a:pPr>
            <a:endParaRPr lang="en-US" altLang="zh-CN" sz="2200" dirty="0">
              <a:latin typeface="华文仿宋" panose="02010600040101010101" pitchFamily="2" charset="-122"/>
              <a:ea typeface="华文仿宋" panose="02010600040101010101" pitchFamily="2" charset="-122"/>
            </a:endParaRPr>
          </a:p>
          <a:p>
            <a:pPr marL="0" indent="0">
              <a:buNone/>
            </a:pPr>
            <a:r>
              <a:rPr lang="en-US" altLang="zh-CN" sz="2200" dirty="0"/>
              <a:t>      </a:t>
            </a:r>
            <a:r>
              <a:rPr lang="zh-CN" altLang="zh-CN" sz="2200" dirty="0"/>
              <a:t>上述征求意见报告共得到了</a:t>
            </a:r>
            <a:r>
              <a:rPr lang="en-US" altLang="zh-CN" sz="2200" dirty="0"/>
              <a:t>98</a:t>
            </a:r>
            <a:r>
              <a:rPr lang="zh-CN" altLang="zh-CN" sz="2200" dirty="0"/>
              <a:t>条反馈意见，</a:t>
            </a:r>
            <a:r>
              <a:rPr lang="en-US" altLang="zh-CN" sz="2200" dirty="0"/>
              <a:t>FCA</a:t>
            </a:r>
            <a:r>
              <a:rPr lang="zh-CN" altLang="zh-CN" sz="2200" dirty="0"/>
              <a:t>对反馈的部分意见进行了采纳，并正式出台了《众筹监管规则》，该规则于</a:t>
            </a:r>
            <a:r>
              <a:rPr lang="en-US" altLang="zh-CN" sz="2200" dirty="0"/>
              <a:t>2014</a:t>
            </a:r>
            <a:r>
              <a:rPr lang="zh-CN" altLang="zh-CN" sz="2200" dirty="0"/>
              <a:t>年</a:t>
            </a:r>
            <a:r>
              <a:rPr lang="en-US" altLang="zh-CN" sz="2200" dirty="0"/>
              <a:t>4</a:t>
            </a:r>
            <a:r>
              <a:rPr lang="zh-CN" altLang="zh-CN" sz="2200" dirty="0"/>
              <a:t>月</a:t>
            </a:r>
            <a:r>
              <a:rPr lang="en-US" altLang="zh-CN" sz="2200" dirty="0"/>
              <a:t>1</a:t>
            </a:r>
            <a:r>
              <a:rPr lang="zh-CN" altLang="zh-CN" sz="2200" dirty="0"/>
              <a:t>日起实施，</a:t>
            </a:r>
            <a:r>
              <a:rPr lang="en-US" altLang="zh-CN" sz="2200" dirty="0"/>
              <a:t>FCA</a:t>
            </a:r>
            <a:r>
              <a:rPr lang="zh-CN" altLang="zh-CN" sz="2200" dirty="0"/>
              <a:t>计划在</a:t>
            </a:r>
            <a:r>
              <a:rPr lang="en-US" altLang="zh-CN" sz="2200" dirty="0"/>
              <a:t>2016</a:t>
            </a:r>
            <a:r>
              <a:rPr lang="zh-CN" altLang="zh-CN" sz="2200" dirty="0"/>
              <a:t>年对监管规则的实施情况进行评估</a:t>
            </a:r>
            <a:r>
              <a:rPr lang="en-US" altLang="zh-CN" sz="2200" dirty="0"/>
              <a:t>,</a:t>
            </a:r>
            <a:r>
              <a:rPr lang="zh-CN" altLang="zh-CN" sz="2200" dirty="0"/>
              <a:t>并视情况决定是否对其进行修订。</a:t>
            </a:r>
            <a:endParaRPr lang="zh-CN" altLang="en-US" sz="2200" dirty="0">
              <a:latin typeface="华文仿宋" panose="02010600040101010101" pitchFamily="2" charset="-122"/>
              <a:ea typeface="华文仿宋" panose="02010600040101010101" pitchFamily="2" charset="-122"/>
            </a:endParaRPr>
          </a:p>
        </p:txBody>
      </p:sp>
    </p:spTree>
    <p:extLst>
      <p:ext uri="{BB962C8B-B14F-4D97-AF65-F5344CB8AC3E}">
        <p14:creationId xmlns:p14="http://schemas.microsoft.com/office/powerpoint/2010/main" val="92558921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标题 1">
            <a:extLst>
              <a:ext uri="{FF2B5EF4-FFF2-40B4-BE49-F238E27FC236}">
                <a16:creationId xmlns:a16="http://schemas.microsoft.com/office/drawing/2014/main" id="{0202F32A-BB10-4D23-AEF5-CA09761DA652}"/>
              </a:ext>
            </a:extLst>
          </p:cNvPr>
          <p:cNvSpPr>
            <a:spLocks noGrp="1"/>
          </p:cNvSpPr>
          <p:nvPr>
            <p:ph type="title"/>
          </p:nvPr>
        </p:nvSpPr>
        <p:spPr>
          <a:xfrm>
            <a:off x="838200" y="365126"/>
            <a:ext cx="10515600" cy="869156"/>
          </a:xfrm>
        </p:spPr>
        <p:txBody>
          <a:bodyPr>
            <a:normAutofit/>
          </a:bodyPr>
          <a:lstStyle/>
          <a:p>
            <a:endParaRPr lang="zh-CN" altLang="en-US" dirty="0"/>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B677A74F-6658-4872-81C7-460B8BCF1B94}"/>
              </a:ext>
            </a:extLst>
          </p:cNvPr>
          <p:cNvSpPr>
            <a:spLocks noGrp="1"/>
          </p:cNvSpPr>
          <p:nvPr>
            <p:ph idx="1"/>
          </p:nvPr>
        </p:nvSpPr>
        <p:spPr>
          <a:xfrm>
            <a:off x="838200" y="1825625"/>
            <a:ext cx="10515600" cy="4351338"/>
          </a:xfrm>
        </p:spPr>
        <p:txBody>
          <a:bodyPr>
            <a:normAutofit fontScale="77500" lnSpcReduction="20000"/>
          </a:bodyPr>
          <a:lstStyle/>
          <a:p>
            <a:pPr marL="0" indent="0">
              <a:lnSpc>
                <a:spcPct val="150000"/>
              </a:lnSpc>
              <a:buNone/>
            </a:pPr>
            <a:r>
              <a:rPr lang="en-US" altLang="zh-CN" sz="2600" b="1" dirty="0">
                <a:latin typeface="华文仿宋" panose="02010600040101010101" pitchFamily="2" charset="-122"/>
                <a:ea typeface="华文仿宋" panose="02010600040101010101" pitchFamily="2" charset="-122"/>
              </a:rPr>
              <a:t>4.6</a:t>
            </a:r>
            <a:r>
              <a:rPr lang="zh-CN" altLang="zh-CN" sz="2600" b="1" dirty="0">
                <a:latin typeface="华文仿宋" panose="02010600040101010101" pitchFamily="2" charset="-122"/>
                <a:ea typeface="华文仿宋" panose="02010600040101010101" pitchFamily="2" charset="-122"/>
              </a:rPr>
              <a:t>意大利的</a:t>
            </a:r>
            <a:r>
              <a:rPr lang="en-US" altLang="zh-CN" sz="2600" b="1" dirty="0">
                <a:latin typeface="华文仿宋" panose="02010600040101010101" pitchFamily="2" charset="-122"/>
                <a:ea typeface="华文仿宋" panose="02010600040101010101" pitchFamily="2" charset="-122"/>
              </a:rPr>
              <a:t> </a:t>
            </a:r>
            <a:r>
              <a:rPr lang="en-US" altLang="zh-CN" sz="2600" b="1" dirty="0" err="1">
                <a:latin typeface="华文仿宋" panose="02010600040101010101" pitchFamily="2" charset="-122"/>
                <a:ea typeface="华文仿宋" panose="02010600040101010101" pitchFamily="2" charset="-122"/>
              </a:rPr>
              <a:t>Decreto</a:t>
            </a:r>
            <a:r>
              <a:rPr lang="en-US" altLang="zh-CN" sz="2600" b="1" dirty="0">
                <a:latin typeface="华文仿宋" panose="02010600040101010101" pitchFamily="2" charset="-122"/>
                <a:ea typeface="华文仿宋" panose="02010600040101010101" pitchFamily="2" charset="-122"/>
              </a:rPr>
              <a:t> </a:t>
            </a:r>
            <a:r>
              <a:rPr lang="en-US" altLang="zh-CN" sz="2600" b="1" dirty="0" err="1">
                <a:latin typeface="华文仿宋" panose="02010600040101010101" pitchFamily="2" charset="-122"/>
                <a:ea typeface="华文仿宋" panose="02010600040101010101" pitchFamily="2" charset="-122"/>
              </a:rPr>
              <a:t>Crescitabis</a:t>
            </a:r>
            <a:endParaRPr lang="zh-CN" altLang="zh-CN" sz="2600" dirty="0">
              <a:latin typeface="华文仿宋" panose="02010600040101010101" pitchFamily="2" charset="-122"/>
              <a:ea typeface="华文仿宋" panose="02010600040101010101" pitchFamily="2" charset="-122"/>
            </a:endParaRPr>
          </a:p>
          <a:p>
            <a:pPr marL="0" indent="0">
              <a:lnSpc>
                <a:spcPct val="150000"/>
              </a:lnSpc>
              <a:buNone/>
            </a:pPr>
            <a:r>
              <a:rPr lang="en-US" altLang="zh-CN" sz="2600" dirty="0">
                <a:latin typeface="华文仿宋" panose="02010600040101010101" pitchFamily="2" charset="-122"/>
                <a:ea typeface="华文仿宋" panose="02010600040101010101" pitchFamily="2" charset="-122"/>
              </a:rPr>
              <a:t>      2012</a:t>
            </a:r>
            <a:r>
              <a:rPr lang="zh-CN" altLang="zh-CN" sz="2600" dirty="0">
                <a:latin typeface="华文仿宋" panose="02010600040101010101" pitchFamily="2" charset="-122"/>
                <a:ea typeface="华文仿宋" panose="02010600040101010101" pitchFamily="2" charset="-122"/>
              </a:rPr>
              <a:t>年</a:t>
            </a:r>
            <a:r>
              <a:rPr lang="en-US" altLang="zh-CN" sz="2600" dirty="0">
                <a:latin typeface="华文仿宋" panose="02010600040101010101" pitchFamily="2" charset="-122"/>
                <a:ea typeface="华文仿宋" panose="02010600040101010101" pitchFamily="2" charset="-122"/>
              </a:rPr>
              <a:t>12</a:t>
            </a:r>
            <a:r>
              <a:rPr lang="zh-CN" altLang="zh-CN" sz="2600" dirty="0">
                <a:latin typeface="华文仿宋" panose="02010600040101010101" pitchFamily="2" charset="-122"/>
                <a:ea typeface="华文仿宋" panose="02010600040101010101" pitchFamily="2" charset="-122"/>
              </a:rPr>
              <a:t>月，意大利议会通过了</a:t>
            </a:r>
            <a:r>
              <a:rPr lang="en-US" altLang="zh-CN" sz="2600" dirty="0" err="1">
                <a:latin typeface="华文仿宋" panose="02010600040101010101" pitchFamily="2" charset="-122"/>
                <a:ea typeface="华文仿宋" panose="02010600040101010101" pitchFamily="2" charset="-122"/>
              </a:rPr>
              <a:t>Decreto</a:t>
            </a:r>
            <a:r>
              <a:rPr lang="en-US" altLang="zh-CN" sz="2600" dirty="0">
                <a:latin typeface="华文仿宋" panose="02010600040101010101" pitchFamily="2" charset="-122"/>
                <a:ea typeface="华文仿宋" panose="02010600040101010101" pitchFamily="2" charset="-122"/>
              </a:rPr>
              <a:t> </a:t>
            </a:r>
            <a:r>
              <a:rPr lang="en-US" altLang="zh-CN" sz="2600" dirty="0" err="1">
                <a:latin typeface="华文仿宋" panose="02010600040101010101" pitchFamily="2" charset="-122"/>
                <a:ea typeface="华文仿宋" panose="02010600040101010101" pitchFamily="2" charset="-122"/>
              </a:rPr>
              <a:t>Crescitabis</a:t>
            </a:r>
            <a:r>
              <a:rPr lang="en-US" altLang="zh-CN" sz="2600" dirty="0">
                <a:latin typeface="华文仿宋" panose="02010600040101010101" pitchFamily="2" charset="-122"/>
                <a:ea typeface="华文仿宋" panose="02010600040101010101" pitchFamily="2" charset="-122"/>
              </a:rPr>
              <a:t>(</a:t>
            </a:r>
            <a:r>
              <a:rPr lang="zh-CN" altLang="zh-CN" sz="2600" dirty="0">
                <a:latin typeface="华文仿宋" panose="02010600040101010101" pitchFamily="2" charset="-122"/>
                <a:ea typeface="华文仿宋" panose="02010600040101010101" pitchFamily="2" charset="-122"/>
              </a:rPr>
              <a:t>又称</a:t>
            </a:r>
            <a:r>
              <a:rPr lang="en-US" altLang="zh-CN" sz="2600" dirty="0">
                <a:latin typeface="华文仿宋" panose="02010600040101010101" pitchFamily="2" charset="-122"/>
                <a:ea typeface="华文仿宋" panose="02010600040101010101" pitchFamily="2" charset="-122"/>
              </a:rPr>
              <a:t>Growth act2.0)</a:t>
            </a:r>
            <a:r>
              <a:rPr lang="zh-CN" altLang="zh-CN" sz="2600" dirty="0">
                <a:latin typeface="华文仿宋" panose="02010600040101010101" pitchFamily="2" charset="-122"/>
                <a:ea typeface="华文仿宋" panose="02010600040101010101" pitchFamily="2" charset="-122"/>
              </a:rPr>
              <a:t>，成为世界上第一个将股权</a:t>
            </a:r>
            <a:r>
              <a:rPr lang="zh-CN" altLang="en-US" sz="2600" dirty="0">
                <a:latin typeface="华文仿宋" panose="02010600040101010101" pitchFamily="2" charset="-122"/>
                <a:ea typeface="华文仿宋" panose="02010600040101010101" pitchFamily="2" charset="-122"/>
              </a:rPr>
              <a:t>众筹</a:t>
            </a:r>
            <a:r>
              <a:rPr lang="zh-CN" altLang="zh-CN" sz="2600" dirty="0">
                <a:latin typeface="华文仿宋" panose="02010600040101010101" pitchFamily="2" charset="-122"/>
                <a:ea typeface="华文仿宋" panose="02010600040101010101" pitchFamily="2" charset="-122"/>
              </a:rPr>
              <a:t>正式合法化的国家。随后，</a:t>
            </a:r>
            <a:r>
              <a:rPr lang="en-US" altLang="zh-CN" sz="2600" dirty="0">
                <a:latin typeface="华文仿宋" panose="02010600040101010101" pitchFamily="2" charset="-122"/>
                <a:ea typeface="华文仿宋" panose="02010600040101010101" pitchFamily="2" charset="-122"/>
              </a:rPr>
              <a:t>2013</a:t>
            </a:r>
            <a:r>
              <a:rPr lang="zh-CN" altLang="zh-CN" sz="2600" dirty="0">
                <a:latin typeface="华文仿宋" panose="02010600040101010101" pitchFamily="2" charset="-122"/>
                <a:ea typeface="华文仿宋" panose="02010600040101010101" pitchFamily="2" charset="-122"/>
              </a:rPr>
              <a:t>年</a:t>
            </a:r>
            <a:r>
              <a:rPr lang="en-US" altLang="zh-CN" sz="2600" dirty="0">
                <a:latin typeface="华文仿宋" panose="02010600040101010101" pitchFamily="2" charset="-122"/>
                <a:ea typeface="华文仿宋" panose="02010600040101010101" pitchFamily="2" charset="-122"/>
              </a:rPr>
              <a:t>3</a:t>
            </a:r>
            <a:r>
              <a:rPr lang="zh-CN" altLang="zh-CN" sz="2600" dirty="0">
                <a:latin typeface="华文仿宋" panose="02010600040101010101" pitchFamily="2" charset="-122"/>
                <a:ea typeface="华文仿宋" panose="02010600040101010101" pitchFamily="2" charset="-122"/>
              </a:rPr>
              <a:t>月意大利证券监管机构</a:t>
            </a:r>
            <a:r>
              <a:rPr lang="en-US" altLang="zh-CN" sz="2600" dirty="0">
                <a:latin typeface="华文仿宋" panose="02010600040101010101" pitchFamily="2" charset="-122"/>
                <a:ea typeface="华文仿宋" panose="02010600040101010101" pitchFamily="2" charset="-122"/>
              </a:rPr>
              <a:t>(CONSOB)</a:t>
            </a:r>
            <a:r>
              <a:rPr lang="zh-CN" altLang="zh-CN" sz="2600" dirty="0">
                <a:latin typeface="华文仿宋" panose="02010600040101010101" pitchFamily="2" charset="-122"/>
                <a:ea typeface="华文仿宋" panose="02010600040101010101" pitchFamily="2" charset="-122"/>
              </a:rPr>
              <a:t>根据法令，发布了名为《关于创新初创企业通过网络门户筹集风险资本的规定》的实施条例。</a:t>
            </a:r>
            <a:endParaRPr lang="en-US" altLang="zh-CN" sz="2600" dirty="0">
              <a:latin typeface="华文仿宋" panose="02010600040101010101" pitchFamily="2" charset="-122"/>
              <a:ea typeface="华文仿宋" panose="02010600040101010101" pitchFamily="2" charset="-122"/>
            </a:endParaRPr>
          </a:p>
          <a:p>
            <a:pPr marL="0" indent="0">
              <a:lnSpc>
                <a:spcPct val="150000"/>
              </a:lnSpc>
              <a:buNone/>
            </a:pPr>
            <a:r>
              <a:rPr lang="en-US" altLang="zh-CN" sz="2600" dirty="0">
                <a:latin typeface="华文仿宋" panose="02010600040101010101" pitchFamily="2" charset="-122"/>
                <a:ea typeface="华文仿宋" panose="02010600040101010101" pitchFamily="2" charset="-122"/>
              </a:rPr>
              <a:t>      </a:t>
            </a:r>
            <a:r>
              <a:rPr lang="zh-CN" altLang="zh-CN" sz="2600" dirty="0">
                <a:latin typeface="华文仿宋" panose="02010600040101010101" pitchFamily="2" charset="-122"/>
                <a:ea typeface="华文仿宋" panose="02010600040101010101" pitchFamily="2" charset="-122"/>
              </a:rPr>
              <a:t>该条例第一部分第二章定义了专业投资者，并将专业投资者分为私人专业投资者和公众专业投资者在之后的多条条文中，又出现了非专业投资者相关规则。从这些条文可以看出在投资者制度上，意大利采取多层次分类模式，将股权众筹投资者按照不同标准分为几类，并根据每种投资者的性质制定不同的规则。</a:t>
            </a:r>
            <a:br>
              <a:rPr lang="en-US" altLang="zh-CN" sz="2600" dirty="0"/>
            </a:br>
            <a:endParaRPr lang="zh-CN" altLang="en-US" sz="2600" dirty="0">
              <a:latin typeface="华文仿宋" panose="02010600040101010101" pitchFamily="2" charset="-122"/>
              <a:ea typeface="华文仿宋" panose="02010600040101010101" pitchFamily="2" charset="-122"/>
            </a:endParaRPr>
          </a:p>
        </p:txBody>
      </p:sp>
    </p:spTree>
    <p:extLst>
      <p:ext uri="{BB962C8B-B14F-4D97-AF65-F5344CB8AC3E}">
        <p14:creationId xmlns:p14="http://schemas.microsoft.com/office/powerpoint/2010/main" val="361583313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标题 1">
            <a:extLst>
              <a:ext uri="{FF2B5EF4-FFF2-40B4-BE49-F238E27FC236}">
                <a16:creationId xmlns:a16="http://schemas.microsoft.com/office/drawing/2014/main" id="{2083FC1C-7C72-4132-A144-D22A459E5520}"/>
              </a:ext>
            </a:extLst>
          </p:cNvPr>
          <p:cNvSpPr>
            <a:spLocks noGrp="1"/>
          </p:cNvSpPr>
          <p:nvPr>
            <p:ph type="title"/>
          </p:nvPr>
        </p:nvSpPr>
        <p:spPr>
          <a:xfrm>
            <a:off x="838200" y="365125"/>
            <a:ext cx="10515600" cy="1325563"/>
          </a:xfrm>
        </p:spPr>
        <p:txBody>
          <a:bodyPr>
            <a:normAutofit/>
          </a:bodyPr>
          <a:lstStyle/>
          <a:p>
            <a:r>
              <a:rPr lang="en-US" altLang="zh-CN" b="1" dirty="0"/>
              <a:t>4.6</a:t>
            </a:r>
            <a:r>
              <a:rPr lang="zh-CN" altLang="zh-CN" b="1" dirty="0"/>
              <a:t>我国股权众筹的监管</a:t>
            </a:r>
            <a:br>
              <a:rPr lang="zh-CN" altLang="zh-CN" dirty="0"/>
            </a:br>
            <a:endParaRPr lang="zh-CN" altLang="en-US" dirty="0"/>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3871CC83-81C8-4B77-9FFE-08A809314D2F}"/>
              </a:ext>
            </a:extLst>
          </p:cNvPr>
          <p:cNvSpPr>
            <a:spLocks noGrp="1"/>
          </p:cNvSpPr>
          <p:nvPr>
            <p:ph idx="1"/>
          </p:nvPr>
        </p:nvSpPr>
        <p:spPr>
          <a:xfrm>
            <a:off x="838200" y="1825625"/>
            <a:ext cx="10515600" cy="4351338"/>
          </a:xfrm>
        </p:spPr>
        <p:txBody>
          <a:bodyPr>
            <a:normAutofit/>
          </a:bodyPr>
          <a:lstStyle/>
          <a:p>
            <a:pPr marL="0" indent="0">
              <a:buNone/>
            </a:pPr>
            <a:r>
              <a:rPr lang="en-US" altLang="zh-CN" dirty="0"/>
              <a:t>2014</a:t>
            </a:r>
            <a:r>
              <a:rPr lang="zh-CN" altLang="zh-CN" dirty="0"/>
              <a:t>年</a:t>
            </a:r>
            <a:r>
              <a:rPr lang="en-US" altLang="zh-CN" dirty="0"/>
              <a:t>12</a:t>
            </a:r>
            <a:r>
              <a:rPr lang="zh-CN" altLang="zh-CN" dirty="0"/>
              <a:t>月</a:t>
            </a:r>
            <a:r>
              <a:rPr lang="en-US" altLang="zh-CN" dirty="0"/>
              <a:t>18</a:t>
            </a:r>
            <a:r>
              <a:rPr lang="zh-CN" altLang="zh-CN" dirty="0"/>
              <a:t>日，中国证券行业协会发布了《私募股权众筹融资管理办法</a:t>
            </a:r>
            <a:r>
              <a:rPr lang="en-US" altLang="zh-CN" dirty="0"/>
              <a:t>(</a:t>
            </a:r>
            <a:r>
              <a:rPr lang="zh-CN" altLang="zh-CN" dirty="0"/>
              <a:t>试行</a:t>
            </a:r>
            <a:r>
              <a:rPr lang="en-US" altLang="zh-CN" dirty="0"/>
              <a:t>)(</a:t>
            </a:r>
            <a:r>
              <a:rPr lang="zh-CN" altLang="zh-CN" dirty="0"/>
              <a:t>征求意见稿</a:t>
            </a:r>
            <a:r>
              <a:rPr lang="en-US" altLang="zh-CN" dirty="0"/>
              <a:t>)</a:t>
            </a:r>
            <a:r>
              <a:rPr lang="zh-CN" altLang="zh-CN" dirty="0"/>
              <a:t>》，</a:t>
            </a:r>
            <a:endParaRPr lang="en-US" altLang="zh-CN" dirty="0"/>
          </a:p>
          <a:p>
            <a:pPr marL="0" indent="0">
              <a:buNone/>
            </a:pPr>
            <a:r>
              <a:rPr lang="en-US" altLang="zh-CN" dirty="0"/>
              <a:t>2015</a:t>
            </a:r>
            <a:r>
              <a:rPr lang="zh-CN" altLang="zh-CN" dirty="0"/>
              <a:t>年</a:t>
            </a:r>
            <a:r>
              <a:rPr lang="en-US" altLang="zh-CN" dirty="0"/>
              <a:t>8</a:t>
            </a:r>
            <a:r>
              <a:rPr lang="zh-CN" altLang="zh-CN" dirty="0"/>
              <a:t>月</a:t>
            </a:r>
            <a:r>
              <a:rPr lang="en-US" altLang="zh-CN" dirty="0"/>
              <a:t>7</a:t>
            </a:r>
            <a:r>
              <a:rPr lang="zh-CN" altLang="zh-CN" dirty="0"/>
              <a:t>日，证监会发布了《关于对通过互联网开展股权融资活动的机构进行专项检查的通知》</a:t>
            </a:r>
            <a:endParaRPr lang="en-US" altLang="zh-CN" dirty="0"/>
          </a:p>
          <a:p>
            <a:pPr marL="0" indent="0">
              <a:buNone/>
            </a:pPr>
            <a:r>
              <a:rPr lang="en-US" altLang="zh-CN" dirty="0"/>
              <a:t> 2015</a:t>
            </a:r>
            <a:r>
              <a:rPr lang="zh-CN" altLang="zh-CN" dirty="0"/>
              <a:t>年</a:t>
            </a:r>
            <a:r>
              <a:rPr lang="en-US" altLang="zh-CN" dirty="0"/>
              <a:t>8</a:t>
            </a:r>
            <a:r>
              <a:rPr lang="zh-CN" altLang="zh-CN" dirty="0"/>
              <a:t>月</a:t>
            </a:r>
            <a:r>
              <a:rPr lang="en-US" altLang="zh-CN" dirty="0"/>
              <a:t>17</a:t>
            </a:r>
            <a:r>
              <a:rPr lang="zh-CN" altLang="zh-CN" dirty="0"/>
              <a:t>日，证监会发布《证监会致函各地方政府规范通过互联网开展股权融资活动》</a:t>
            </a:r>
            <a:endParaRPr lang="en-US" altLang="zh-CN" dirty="0"/>
          </a:p>
          <a:p>
            <a:pPr marL="0" indent="0">
              <a:buNone/>
            </a:pPr>
            <a:r>
              <a:rPr lang="en-US" altLang="zh-CN" dirty="0"/>
              <a:t>2016</a:t>
            </a:r>
            <a:r>
              <a:rPr lang="zh-CN" altLang="zh-CN" dirty="0"/>
              <a:t>年</a:t>
            </a:r>
            <a:r>
              <a:rPr lang="en-US" altLang="zh-CN" dirty="0"/>
              <a:t>10</a:t>
            </a:r>
            <a:r>
              <a:rPr lang="zh-CN" altLang="zh-CN" dirty="0"/>
              <a:t>月，证监会发布了《股权</a:t>
            </a:r>
            <a:r>
              <a:rPr lang="zh-CN" altLang="en-US" dirty="0"/>
              <a:t>众筹</a:t>
            </a:r>
            <a:r>
              <a:rPr lang="zh-CN" altLang="zh-CN" dirty="0"/>
              <a:t>风险专项整治工作实施方案》</a:t>
            </a:r>
            <a:endParaRPr lang="zh-CN" altLang="en-US" dirty="0"/>
          </a:p>
        </p:txBody>
      </p:sp>
    </p:spTree>
    <p:extLst>
      <p:ext uri="{BB962C8B-B14F-4D97-AF65-F5344CB8AC3E}">
        <p14:creationId xmlns:p14="http://schemas.microsoft.com/office/powerpoint/2010/main" val="47218789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标题 1">
            <a:extLst>
              <a:ext uri="{FF2B5EF4-FFF2-40B4-BE49-F238E27FC236}">
                <a16:creationId xmlns:a16="http://schemas.microsoft.com/office/drawing/2014/main" id="{C5DFC8AA-1548-4FF6-AA91-ADAF23AEC7F0}"/>
              </a:ext>
            </a:extLst>
          </p:cNvPr>
          <p:cNvSpPr>
            <a:spLocks noGrp="1"/>
          </p:cNvSpPr>
          <p:nvPr>
            <p:ph type="title"/>
          </p:nvPr>
        </p:nvSpPr>
        <p:spPr>
          <a:xfrm>
            <a:off x="838200" y="365125"/>
            <a:ext cx="10515600" cy="1325563"/>
          </a:xfrm>
        </p:spPr>
        <p:txBody>
          <a:bodyPr>
            <a:normAutofit/>
          </a:bodyPr>
          <a:lstStyle/>
          <a:p>
            <a:r>
              <a:rPr lang="zh-CN" altLang="en-US" sz="3200" dirty="0"/>
              <a:t>一、</a:t>
            </a:r>
            <a:r>
              <a:rPr lang="zh-CN" altLang="zh-CN" sz="3200" dirty="0"/>
              <a:t>《私募股权众筹融资管理办法</a:t>
            </a:r>
            <a:r>
              <a:rPr lang="en-US" altLang="zh-CN" sz="3200" dirty="0"/>
              <a:t>(</a:t>
            </a:r>
            <a:r>
              <a:rPr lang="zh-CN" altLang="zh-CN" sz="3200" dirty="0"/>
              <a:t>试行</a:t>
            </a:r>
            <a:r>
              <a:rPr lang="en-US" altLang="zh-CN" sz="3200" dirty="0"/>
              <a:t>)(</a:t>
            </a:r>
            <a:r>
              <a:rPr lang="zh-CN" altLang="zh-CN" sz="3200" dirty="0"/>
              <a:t>征求意见稿</a:t>
            </a:r>
            <a:r>
              <a:rPr lang="en-US" altLang="zh-CN" sz="3200" dirty="0"/>
              <a:t>)</a:t>
            </a:r>
            <a:r>
              <a:rPr lang="zh-CN" altLang="zh-CN" sz="3200" dirty="0"/>
              <a:t>》</a:t>
            </a:r>
            <a:endParaRPr lang="zh-CN" altLang="en-US" sz="3200" dirty="0"/>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F5C6D71F-5A45-4584-9D92-3E3AA0FCE785}"/>
              </a:ext>
            </a:extLst>
          </p:cNvPr>
          <p:cNvSpPr>
            <a:spLocks noGrp="1"/>
          </p:cNvSpPr>
          <p:nvPr>
            <p:ph idx="1"/>
          </p:nvPr>
        </p:nvSpPr>
        <p:spPr>
          <a:xfrm>
            <a:off x="838200" y="1825625"/>
            <a:ext cx="10515600" cy="4351338"/>
          </a:xfrm>
        </p:spPr>
        <p:txBody>
          <a:bodyPr>
            <a:normAutofit/>
          </a:bodyPr>
          <a:lstStyle/>
          <a:p>
            <a:pPr marL="0" indent="0">
              <a:buNone/>
            </a:pPr>
            <a:r>
              <a:rPr lang="en-US" altLang="zh-CN" sz="2600">
                <a:latin typeface="华文仿宋" panose="02010600040101010101" pitchFamily="2" charset="-122"/>
                <a:ea typeface="华文仿宋" panose="02010600040101010101" pitchFamily="2" charset="-122"/>
              </a:rPr>
              <a:t>1.</a:t>
            </a:r>
            <a:r>
              <a:rPr lang="zh-CN" altLang="en-US" sz="2600">
                <a:latin typeface="华文仿宋" panose="02010600040101010101" pitchFamily="2" charset="-122"/>
                <a:ea typeface="华文仿宋" panose="02010600040101010101" pitchFamily="2" charset="-122"/>
              </a:rPr>
              <a:t>股权众筹的定义</a:t>
            </a:r>
            <a:endParaRPr lang="en-US" altLang="zh-CN" sz="2600">
              <a:latin typeface="华文仿宋" panose="02010600040101010101" pitchFamily="2" charset="-122"/>
              <a:ea typeface="华文仿宋" panose="02010600040101010101" pitchFamily="2" charset="-122"/>
            </a:endParaRPr>
          </a:p>
          <a:p>
            <a:pPr marL="0" indent="0">
              <a:buNone/>
            </a:pPr>
            <a:r>
              <a:rPr lang="zh-CN" altLang="zh-CN" sz="2600">
                <a:latin typeface="华文仿宋" panose="02010600040101010101" pitchFamily="2" charset="-122"/>
                <a:ea typeface="华文仿宋" panose="02010600040101010101" pitchFamily="2" charset="-122"/>
              </a:rPr>
              <a:t>本办法所称私募股权众筹融资是指融资者通过股权众筹融资互联网平台以非公开发行方式进行的股权融资活动，明确了私募股权众筹应当采取非公开发行方式</a:t>
            </a:r>
            <a:r>
              <a:rPr lang="zh-CN" altLang="en-US" sz="2600">
                <a:latin typeface="华文仿宋" panose="02010600040101010101" pitchFamily="2" charset="-122"/>
                <a:ea typeface="华文仿宋" panose="02010600040101010101" pitchFamily="2" charset="-122"/>
              </a:rPr>
              <a:t>。</a:t>
            </a:r>
            <a:endParaRPr lang="en-US" altLang="zh-CN" sz="2600">
              <a:latin typeface="华文仿宋" panose="02010600040101010101" pitchFamily="2" charset="-122"/>
              <a:ea typeface="华文仿宋" panose="02010600040101010101" pitchFamily="2" charset="-122"/>
            </a:endParaRPr>
          </a:p>
          <a:p>
            <a:pPr marL="0" indent="0">
              <a:buNone/>
            </a:pPr>
            <a:r>
              <a:rPr lang="en-US" altLang="zh-CN" sz="2600">
                <a:latin typeface="华文仿宋" panose="02010600040101010101" pitchFamily="2" charset="-122"/>
                <a:ea typeface="华文仿宋" panose="02010600040101010101" pitchFamily="2" charset="-122"/>
              </a:rPr>
              <a:t>2.</a:t>
            </a:r>
            <a:r>
              <a:rPr lang="zh-CN" altLang="en-US" sz="2600">
                <a:latin typeface="华文仿宋" panose="02010600040101010101" pitchFamily="2" charset="-122"/>
                <a:ea typeface="华文仿宋" panose="02010600040101010101" pitchFamily="2" charset="-122"/>
              </a:rPr>
              <a:t> </a:t>
            </a:r>
            <a:r>
              <a:rPr lang="zh-CN" altLang="zh-CN" sz="2600">
                <a:latin typeface="华文仿宋" panose="02010600040101010101" pitchFamily="2" charset="-122"/>
                <a:ea typeface="华文仿宋" panose="02010600040101010101" pitchFamily="2" charset="-122"/>
              </a:rPr>
              <a:t>满足《证券法》第</a:t>
            </a:r>
            <a:r>
              <a:rPr lang="en-US" altLang="zh-CN" sz="2600">
                <a:latin typeface="华文仿宋" panose="02010600040101010101" pitchFamily="2" charset="-122"/>
                <a:ea typeface="华文仿宋" panose="02010600040101010101" pitchFamily="2" charset="-122"/>
              </a:rPr>
              <a:t>10</a:t>
            </a:r>
            <a:r>
              <a:rPr lang="zh-CN" altLang="zh-CN" sz="2600">
                <a:latin typeface="华文仿宋" panose="02010600040101010101" pitchFamily="2" charset="-122"/>
                <a:ea typeface="华文仿宋" panose="02010600040101010101" pitchFamily="2" charset="-122"/>
              </a:rPr>
              <a:t>条对非公开发行的相关规定</a:t>
            </a:r>
            <a:endParaRPr lang="en-US" altLang="zh-CN" sz="2600">
              <a:latin typeface="华文仿宋" panose="02010600040101010101" pitchFamily="2" charset="-122"/>
              <a:ea typeface="华文仿宋" panose="02010600040101010101" pitchFamily="2" charset="-122"/>
            </a:endParaRPr>
          </a:p>
          <a:p>
            <a:pPr marL="0" indent="0">
              <a:buNone/>
            </a:pPr>
            <a:r>
              <a:rPr lang="zh-CN" altLang="zh-CN" sz="2600">
                <a:latin typeface="华文仿宋" panose="02010600040101010101" pitchFamily="2" charset="-122"/>
                <a:ea typeface="华文仿宋" panose="02010600040101010101" pitchFamily="2" charset="-122"/>
              </a:rPr>
              <a:t>一是投资者必须为特定对象，即经股权众筹平台核实的符合《征求意见稿》中规定条件的实名注册用户</a:t>
            </a:r>
            <a:r>
              <a:rPr lang="en-US" altLang="zh-CN" sz="2600">
                <a:latin typeface="华文仿宋" panose="02010600040101010101" pitchFamily="2" charset="-122"/>
                <a:ea typeface="华文仿宋" panose="02010600040101010101" pitchFamily="2" charset="-122"/>
              </a:rPr>
              <a:t>;</a:t>
            </a:r>
            <a:endParaRPr lang="zh-CN" altLang="zh-CN" sz="2600">
              <a:latin typeface="华文仿宋" panose="02010600040101010101" pitchFamily="2" charset="-122"/>
              <a:ea typeface="华文仿宋" panose="02010600040101010101" pitchFamily="2" charset="-122"/>
            </a:endParaRPr>
          </a:p>
          <a:p>
            <a:pPr marL="0" indent="0">
              <a:buNone/>
            </a:pPr>
            <a:r>
              <a:rPr lang="zh-CN" altLang="zh-CN" sz="2600">
                <a:latin typeface="华文仿宋" panose="02010600040101010101" pitchFamily="2" charset="-122"/>
                <a:ea typeface="华文仿宋" panose="02010600040101010101" pitchFamily="2" charset="-122"/>
              </a:rPr>
              <a:t>二是投资者累计不得超过</a:t>
            </a:r>
            <a:r>
              <a:rPr lang="en-US" altLang="zh-CN" sz="2600">
                <a:latin typeface="华文仿宋" panose="02010600040101010101" pitchFamily="2" charset="-122"/>
                <a:ea typeface="华文仿宋" panose="02010600040101010101" pitchFamily="2" charset="-122"/>
              </a:rPr>
              <a:t>200</a:t>
            </a:r>
            <a:r>
              <a:rPr lang="zh-CN" altLang="zh-CN" sz="2600">
                <a:latin typeface="华文仿宋" panose="02010600040101010101" pitchFamily="2" charset="-122"/>
                <a:ea typeface="华文仿宋" panose="02010600040101010101" pitchFamily="2" charset="-122"/>
              </a:rPr>
              <a:t>人</a:t>
            </a:r>
            <a:r>
              <a:rPr lang="en-US" altLang="zh-CN" sz="2600">
                <a:latin typeface="华文仿宋" panose="02010600040101010101" pitchFamily="2" charset="-122"/>
                <a:ea typeface="华文仿宋" panose="02010600040101010101" pitchFamily="2" charset="-122"/>
              </a:rPr>
              <a:t>;</a:t>
            </a:r>
            <a:endParaRPr lang="zh-CN" altLang="zh-CN" sz="2600">
              <a:latin typeface="华文仿宋" panose="02010600040101010101" pitchFamily="2" charset="-122"/>
              <a:ea typeface="华文仿宋" panose="02010600040101010101" pitchFamily="2" charset="-122"/>
            </a:endParaRPr>
          </a:p>
          <a:p>
            <a:pPr marL="0" indent="0">
              <a:buNone/>
            </a:pPr>
            <a:r>
              <a:rPr lang="zh-CN" altLang="zh-CN" sz="2600">
                <a:latin typeface="华文仿宋" panose="02010600040101010101" pitchFamily="2" charset="-122"/>
                <a:ea typeface="华文仿宋" panose="02010600040101010101" pitchFamily="2" charset="-122"/>
              </a:rPr>
              <a:t>三是股权众筹平台只能向实名注册用户推荐项目信息，股权众筹平台和融资者均不得进行公开宣传、推介或劝诱。</a:t>
            </a:r>
          </a:p>
          <a:p>
            <a:pPr marL="0" indent="0">
              <a:buNone/>
            </a:pPr>
            <a:endParaRPr lang="zh-CN" altLang="en-US" sz="2600">
              <a:latin typeface="华文仿宋" panose="02010600040101010101" pitchFamily="2" charset="-122"/>
              <a:ea typeface="华文仿宋" panose="02010600040101010101" pitchFamily="2" charset="-122"/>
            </a:endParaRPr>
          </a:p>
        </p:txBody>
      </p:sp>
    </p:spTree>
    <p:extLst>
      <p:ext uri="{BB962C8B-B14F-4D97-AF65-F5344CB8AC3E}">
        <p14:creationId xmlns:p14="http://schemas.microsoft.com/office/powerpoint/2010/main" val="4223574729"/>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标题 1">
            <a:extLst>
              <a:ext uri="{FF2B5EF4-FFF2-40B4-BE49-F238E27FC236}">
                <a16:creationId xmlns:a16="http://schemas.microsoft.com/office/drawing/2014/main" id="{4C4C21C2-0942-4E95-A1F4-4C5DE29A13CC}"/>
              </a:ext>
            </a:extLst>
          </p:cNvPr>
          <p:cNvSpPr>
            <a:spLocks noGrp="1"/>
          </p:cNvSpPr>
          <p:nvPr>
            <p:ph type="title"/>
          </p:nvPr>
        </p:nvSpPr>
        <p:spPr>
          <a:xfrm>
            <a:off x="643467" y="321734"/>
            <a:ext cx="10905066" cy="1135737"/>
          </a:xfrm>
        </p:spPr>
        <p:txBody>
          <a:bodyPr>
            <a:normAutofit/>
          </a:bodyPr>
          <a:lstStyle/>
          <a:p>
            <a:br>
              <a:rPr lang="en-US" altLang="zh-CN" sz="1700"/>
            </a:br>
            <a:r>
              <a:rPr lang="zh-CN" altLang="en-US" sz="1700"/>
              <a:t>注：</a:t>
            </a:r>
            <a:r>
              <a:rPr lang="en-US" altLang="zh-CN" sz="1700"/>
              <a:t>2015</a:t>
            </a:r>
            <a:r>
              <a:rPr lang="zh-CN" altLang="zh-CN" sz="1700"/>
              <a:t>年《私募股权众筹融资管理办法》征求意见稿修改稿，合格投资者金融资产下调为不得低于</a:t>
            </a:r>
            <a:r>
              <a:rPr lang="en-US" altLang="zh-CN" sz="1700"/>
              <a:t>100</a:t>
            </a:r>
            <a:r>
              <a:rPr lang="zh-CN" altLang="zh-CN" sz="1700"/>
              <a:t>万元，最近</a:t>
            </a:r>
            <a:r>
              <a:rPr lang="en-US" altLang="zh-CN" sz="1700"/>
              <a:t>3</a:t>
            </a:r>
            <a:r>
              <a:rPr lang="zh-CN" altLang="zh-CN" sz="1700"/>
              <a:t>年个人平均收入不低于</a:t>
            </a:r>
            <a:r>
              <a:rPr lang="en-US" altLang="zh-CN" sz="1700"/>
              <a:t>30</a:t>
            </a:r>
            <a:r>
              <a:rPr lang="zh-CN" altLang="zh-CN" sz="1700"/>
              <a:t>万元。</a:t>
            </a:r>
            <a:br>
              <a:rPr lang="en-US" altLang="zh-CN" sz="1700"/>
            </a:br>
            <a:endParaRPr lang="zh-CN" altLang="en-US" sz="1700"/>
          </a:p>
        </p:txBody>
      </p:sp>
      <p:sp>
        <p:nvSpPr>
          <p:cNvPr id="3" name="内容占位符 2">
            <a:extLst>
              <a:ext uri="{FF2B5EF4-FFF2-40B4-BE49-F238E27FC236}">
                <a16:creationId xmlns:a16="http://schemas.microsoft.com/office/drawing/2014/main" id="{3E98C734-91B8-4432-8899-90CAF5312755}"/>
              </a:ext>
            </a:extLst>
          </p:cNvPr>
          <p:cNvSpPr>
            <a:spLocks noGrp="1"/>
          </p:cNvSpPr>
          <p:nvPr>
            <p:ph idx="1"/>
          </p:nvPr>
        </p:nvSpPr>
        <p:spPr>
          <a:xfrm>
            <a:off x="643467" y="1782981"/>
            <a:ext cx="10905066" cy="4393982"/>
          </a:xfrm>
        </p:spPr>
        <p:txBody>
          <a:bodyPr>
            <a:normAutofit/>
          </a:bodyPr>
          <a:lstStyle/>
          <a:p>
            <a:pPr marL="0" indent="0">
              <a:buNone/>
            </a:pPr>
            <a:r>
              <a:rPr lang="en-US" altLang="zh-CN" sz="2000">
                <a:latin typeface="华文仿宋" panose="02010600040101010101" pitchFamily="2" charset="-122"/>
                <a:ea typeface="华文仿宋" panose="02010600040101010101" pitchFamily="2" charset="-122"/>
              </a:rPr>
              <a:t>3.</a:t>
            </a:r>
            <a:r>
              <a:rPr lang="zh-CN" altLang="zh-CN" sz="2000">
                <a:latin typeface="华文仿宋" panose="02010600040101010101" pitchFamily="2" charset="-122"/>
                <a:ea typeface="华文仿宋" panose="02010600040101010101" pitchFamily="2" charset="-122"/>
              </a:rPr>
              <a:t>合格投资者规定</a:t>
            </a:r>
            <a:r>
              <a:rPr lang="en-US" altLang="zh-CN" sz="2000">
                <a:latin typeface="华文仿宋" panose="02010600040101010101" pitchFamily="2" charset="-122"/>
                <a:ea typeface="华文仿宋" panose="02010600040101010101" pitchFamily="2" charset="-122"/>
              </a:rPr>
              <a:t>:</a:t>
            </a:r>
            <a:r>
              <a:rPr lang="zh-CN" altLang="en-US" sz="2000">
                <a:latin typeface="楷体" panose="02010609060101010101" pitchFamily="49" charset="-122"/>
                <a:ea typeface="楷体" panose="02010609060101010101" pitchFamily="49" charset="-122"/>
              </a:rPr>
              <a:t>按照</a:t>
            </a:r>
            <a:r>
              <a:rPr lang="zh-CN" altLang="zh-CN" sz="2000">
                <a:latin typeface="楷体" panose="02010609060101010101" pitchFamily="49" charset="-122"/>
                <a:ea typeface="楷体" panose="02010609060101010101" pitchFamily="49" charset="-122"/>
              </a:rPr>
              <a:t>《私募投资基金监督管理暂行办法》规定的合格投资者</a:t>
            </a:r>
            <a:endParaRPr lang="en-US" altLang="zh-CN" sz="2000">
              <a:latin typeface="楷体" panose="02010609060101010101" pitchFamily="49" charset="-122"/>
              <a:ea typeface="楷体" panose="02010609060101010101" pitchFamily="49" charset="-122"/>
            </a:endParaRPr>
          </a:p>
          <a:p>
            <a:pPr marL="514350" indent="-514350">
              <a:buFont typeface="+mj-ea"/>
              <a:buAutoNum type="circleNumDbPlain"/>
            </a:pPr>
            <a:r>
              <a:rPr lang="zh-CN" altLang="zh-CN" sz="2000">
                <a:latin typeface="华文仿宋" panose="02010600040101010101" pitchFamily="2" charset="-122"/>
                <a:ea typeface="华文仿宋" panose="02010600040101010101" pitchFamily="2" charset="-122"/>
              </a:rPr>
              <a:t>投资单个融资项目的最低金额不低于</a:t>
            </a:r>
            <a:r>
              <a:rPr lang="en-US" altLang="zh-CN" sz="2000">
                <a:latin typeface="华文仿宋" panose="02010600040101010101" pitchFamily="2" charset="-122"/>
                <a:ea typeface="华文仿宋" panose="02010600040101010101" pitchFamily="2" charset="-122"/>
              </a:rPr>
              <a:t>100</a:t>
            </a:r>
            <a:r>
              <a:rPr lang="zh-CN" altLang="zh-CN" sz="2000">
                <a:latin typeface="华文仿宋" panose="02010600040101010101" pitchFamily="2" charset="-122"/>
                <a:ea typeface="华文仿宋" panose="02010600040101010101" pitchFamily="2" charset="-122"/>
              </a:rPr>
              <a:t>万元人民币的单位或个人</a:t>
            </a:r>
            <a:r>
              <a:rPr lang="en-US" altLang="zh-CN" sz="2000">
                <a:latin typeface="华文仿宋" panose="02010600040101010101" pitchFamily="2" charset="-122"/>
                <a:ea typeface="华文仿宋" panose="02010600040101010101" pitchFamily="2" charset="-122"/>
              </a:rPr>
              <a:t>;</a:t>
            </a:r>
            <a:endParaRPr lang="zh-CN" altLang="zh-CN" sz="2000">
              <a:latin typeface="华文仿宋" panose="02010600040101010101" pitchFamily="2" charset="-122"/>
              <a:ea typeface="华文仿宋" panose="02010600040101010101" pitchFamily="2" charset="-122"/>
            </a:endParaRPr>
          </a:p>
          <a:p>
            <a:pPr marL="514350" indent="-514350">
              <a:buFont typeface="+mj-ea"/>
              <a:buAutoNum type="circleNumDbPlain"/>
            </a:pPr>
            <a:r>
              <a:rPr lang="zh-CN" altLang="zh-CN" sz="2000">
                <a:latin typeface="华文仿宋" panose="02010600040101010101" pitchFamily="2" charset="-122"/>
                <a:ea typeface="华文仿宋" panose="02010600040101010101" pitchFamily="2" charset="-122"/>
              </a:rPr>
              <a:t>社会保障基金、企业年金等养老基金，慈善基金等社会公益基金</a:t>
            </a:r>
            <a:r>
              <a:rPr lang="en-US" altLang="zh-CN" sz="2000">
                <a:latin typeface="华文仿宋" panose="02010600040101010101" pitchFamily="2" charset="-122"/>
                <a:ea typeface="华文仿宋" panose="02010600040101010101" pitchFamily="2" charset="-122"/>
              </a:rPr>
              <a:t>,</a:t>
            </a:r>
            <a:r>
              <a:rPr lang="zh-CN" altLang="zh-CN" sz="2000">
                <a:latin typeface="华文仿宋" panose="02010600040101010101" pitchFamily="2" charset="-122"/>
                <a:ea typeface="华文仿宋" panose="02010600040101010101" pitchFamily="2" charset="-122"/>
              </a:rPr>
              <a:t>以及依法设立并在中国证券投资基金业协会备案的投资计划</a:t>
            </a:r>
            <a:r>
              <a:rPr lang="en-US" altLang="zh-CN" sz="2000">
                <a:latin typeface="华文仿宋" panose="02010600040101010101" pitchFamily="2" charset="-122"/>
                <a:ea typeface="华文仿宋" panose="02010600040101010101" pitchFamily="2" charset="-122"/>
              </a:rPr>
              <a:t>;</a:t>
            </a:r>
            <a:endParaRPr lang="zh-CN" altLang="zh-CN" sz="2000">
              <a:latin typeface="华文仿宋" panose="02010600040101010101" pitchFamily="2" charset="-122"/>
              <a:ea typeface="华文仿宋" panose="02010600040101010101" pitchFamily="2" charset="-122"/>
            </a:endParaRPr>
          </a:p>
          <a:p>
            <a:pPr marL="514350" indent="-514350">
              <a:buFont typeface="+mj-ea"/>
              <a:buAutoNum type="circleNumDbPlain"/>
            </a:pPr>
            <a:r>
              <a:rPr lang="zh-CN" altLang="zh-CN" sz="2000">
                <a:latin typeface="华文仿宋" panose="02010600040101010101" pitchFamily="2" charset="-122"/>
                <a:ea typeface="华文仿宋" panose="02010600040101010101" pitchFamily="2" charset="-122"/>
              </a:rPr>
              <a:t>净资产不低于</a:t>
            </a:r>
            <a:r>
              <a:rPr lang="en-US" altLang="zh-CN" sz="2000">
                <a:latin typeface="华文仿宋" panose="02010600040101010101" pitchFamily="2" charset="-122"/>
                <a:ea typeface="华文仿宋" panose="02010600040101010101" pitchFamily="2" charset="-122"/>
              </a:rPr>
              <a:t>1000</a:t>
            </a:r>
            <a:r>
              <a:rPr lang="zh-CN" altLang="zh-CN" sz="2000">
                <a:latin typeface="华文仿宋" panose="02010600040101010101" pitchFamily="2" charset="-122"/>
                <a:ea typeface="华文仿宋" panose="02010600040101010101" pitchFamily="2" charset="-122"/>
              </a:rPr>
              <a:t>万元人民币的单位</a:t>
            </a:r>
            <a:r>
              <a:rPr lang="en-US" altLang="zh-CN" sz="2000">
                <a:latin typeface="华文仿宋" panose="02010600040101010101" pitchFamily="2" charset="-122"/>
                <a:ea typeface="华文仿宋" panose="02010600040101010101" pitchFamily="2" charset="-122"/>
              </a:rPr>
              <a:t>;</a:t>
            </a:r>
            <a:endParaRPr lang="zh-CN" altLang="zh-CN" sz="2000">
              <a:latin typeface="华文仿宋" panose="02010600040101010101" pitchFamily="2" charset="-122"/>
              <a:ea typeface="华文仿宋" panose="02010600040101010101" pitchFamily="2" charset="-122"/>
            </a:endParaRPr>
          </a:p>
          <a:p>
            <a:pPr marL="514350" indent="-514350">
              <a:buFont typeface="+mj-ea"/>
              <a:buAutoNum type="circleNumDbPlain"/>
            </a:pPr>
            <a:r>
              <a:rPr lang="zh-CN" altLang="zh-CN" sz="2000">
                <a:latin typeface="华文仿宋" panose="02010600040101010101" pitchFamily="2" charset="-122"/>
                <a:ea typeface="华文仿宋" panose="02010600040101010101" pitchFamily="2" charset="-122"/>
              </a:rPr>
              <a:t>金融资产不低于</a:t>
            </a:r>
            <a:r>
              <a:rPr lang="en-US" altLang="zh-CN" sz="2000">
                <a:latin typeface="华文仿宋" panose="02010600040101010101" pitchFamily="2" charset="-122"/>
                <a:ea typeface="华文仿宋" panose="02010600040101010101" pitchFamily="2" charset="-122"/>
              </a:rPr>
              <a:t>300</a:t>
            </a:r>
            <a:r>
              <a:rPr lang="zh-CN" altLang="zh-CN" sz="2000">
                <a:latin typeface="华文仿宋" panose="02010600040101010101" pitchFamily="2" charset="-122"/>
                <a:ea typeface="华文仿宋" panose="02010600040101010101" pitchFamily="2" charset="-122"/>
              </a:rPr>
              <a:t>万元人民币或最近三年个人年均收入不低于</a:t>
            </a:r>
            <a:r>
              <a:rPr lang="en-US" altLang="zh-CN" sz="2000">
                <a:latin typeface="华文仿宋" panose="02010600040101010101" pitchFamily="2" charset="-122"/>
                <a:ea typeface="华文仿宋" panose="02010600040101010101" pitchFamily="2" charset="-122"/>
              </a:rPr>
              <a:t>50</a:t>
            </a:r>
            <a:r>
              <a:rPr lang="zh-CN" altLang="zh-CN" sz="2000">
                <a:latin typeface="华文仿宋" panose="02010600040101010101" pitchFamily="2" charset="-122"/>
                <a:ea typeface="华文仿宋" panose="02010600040101010101" pitchFamily="2" charset="-122"/>
              </a:rPr>
              <a:t>万元人民币的个人。上述个人除能提供相关财产、收入证明外，还应当能辨识、判断和承担相应投资风险</a:t>
            </a:r>
            <a:r>
              <a:rPr lang="en-US" altLang="zh-CN" sz="2000">
                <a:latin typeface="华文仿宋" panose="02010600040101010101" pitchFamily="2" charset="-122"/>
                <a:ea typeface="华文仿宋" panose="02010600040101010101" pitchFamily="2" charset="-122"/>
              </a:rPr>
              <a:t>;</a:t>
            </a:r>
            <a:r>
              <a:rPr lang="zh-CN" altLang="zh-CN" sz="2000">
                <a:latin typeface="华文仿宋" panose="02010600040101010101" pitchFamily="2" charset="-122"/>
                <a:ea typeface="华文仿宋" panose="02010600040101010101" pitchFamily="2" charset="-122"/>
              </a:rPr>
              <a:t>本项所称金融资产包括银行存款、股票、债券、基金份额、资产管理计划银行理财产品、信托计划、保险产品、期货权益等。</a:t>
            </a:r>
          </a:p>
          <a:p>
            <a:pPr marL="0" indent="0">
              <a:buNone/>
            </a:pPr>
            <a:endParaRPr lang="zh-CN" altLang="en-US" sz="2000"/>
          </a:p>
        </p:txBody>
      </p:sp>
      <p:sp>
        <p:nvSpPr>
          <p:cNvPr id="10" name="Rectangle 9">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Isosceles Triangle 13">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Rectangle 15">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3516402914"/>
      </p:ext>
    </p:extLst>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标题 1">
            <a:extLst>
              <a:ext uri="{FF2B5EF4-FFF2-40B4-BE49-F238E27FC236}">
                <a16:creationId xmlns:a16="http://schemas.microsoft.com/office/drawing/2014/main" id="{24AF2C3F-E254-4B11-9C14-708AE18C5C1E}"/>
              </a:ext>
            </a:extLst>
          </p:cNvPr>
          <p:cNvSpPr>
            <a:spLocks noGrp="1"/>
          </p:cNvSpPr>
          <p:nvPr>
            <p:ph type="title"/>
          </p:nvPr>
        </p:nvSpPr>
        <p:spPr>
          <a:xfrm>
            <a:off x="643467" y="321734"/>
            <a:ext cx="10905066" cy="1135737"/>
          </a:xfrm>
        </p:spPr>
        <p:txBody>
          <a:bodyPr>
            <a:normAutofit/>
          </a:bodyPr>
          <a:lstStyle/>
          <a:p>
            <a:r>
              <a:rPr lang="zh-CN" altLang="zh-CN" sz="3600" dirty="0"/>
              <a:t>《关于促进互联网金融康发展的指导意见》</a:t>
            </a:r>
            <a:r>
              <a:rPr lang="en-US" altLang="zh-CN" sz="3600" dirty="0"/>
              <a:t>  </a:t>
            </a:r>
            <a:br>
              <a:rPr lang="en-US" altLang="zh-CN" sz="3600" dirty="0"/>
            </a:br>
            <a:r>
              <a:rPr lang="en-US" altLang="zh-CN" sz="3600" dirty="0"/>
              <a:t>   2015.1.18</a:t>
            </a:r>
            <a:endParaRPr lang="zh-CN" altLang="en-US" sz="3600" dirty="0"/>
          </a:p>
        </p:txBody>
      </p:sp>
      <p:sp>
        <p:nvSpPr>
          <p:cNvPr id="3" name="内容占位符 2">
            <a:extLst>
              <a:ext uri="{FF2B5EF4-FFF2-40B4-BE49-F238E27FC236}">
                <a16:creationId xmlns:a16="http://schemas.microsoft.com/office/drawing/2014/main" id="{4B1FE36C-0D04-434C-B569-5B7D3A5D359E}"/>
              </a:ext>
            </a:extLst>
          </p:cNvPr>
          <p:cNvSpPr>
            <a:spLocks noGrp="1"/>
          </p:cNvSpPr>
          <p:nvPr>
            <p:ph idx="1"/>
          </p:nvPr>
        </p:nvSpPr>
        <p:spPr>
          <a:xfrm>
            <a:off x="643467" y="1782981"/>
            <a:ext cx="10905066" cy="4393982"/>
          </a:xfrm>
        </p:spPr>
        <p:txBody>
          <a:bodyPr>
            <a:normAutofit/>
          </a:bodyPr>
          <a:lstStyle/>
          <a:p>
            <a:pPr marL="514350" indent="-514350">
              <a:buFont typeface="+mj-ea"/>
              <a:buAutoNum type="circleNumDbPlain"/>
            </a:pPr>
            <a:r>
              <a:rPr lang="zh-CN" altLang="zh-CN" sz="2000">
                <a:latin typeface="华文仿宋" panose="02010600040101010101" pitchFamily="2" charset="-122"/>
                <a:ea typeface="华文仿宋" panose="02010600040101010101" pitchFamily="2" charset="-122"/>
              </a:rPr>
              <a:t>股权众筹融资主要是指通过互联网形式进行公开小额股权融资的活动，具有</a:t>
            </a:r>
            <a:r>
              <a:rPr lang="en-US" altLang="zh-CN" sz="2000">
                <a:latin typeface="华文仿宋" panose="02010600040101010101" pitchFamily="2" charset="-122"/>
                <a:ea typeface="华文仿宋" panose="02010600040101010101" pitchFamily="2" charset="-122"/>
              </a:rPr>
              <a:t>“</a:t>
            </a:r>
            <a:r>
              <a:rPr lang="zh-CN" altLang="zh-CN" sz="2000">
                <a:latin typeface="华文仿宋" panose="02010600040101010101" pitchFamily="2" charset="-122"/>
                <a:ea typeface="华文仿宋" panose="02010600040101010101" pitchFamily="2" charset="-122"/>
              </a:rPr>
              <a:t>公开、小额、小微企业</a:t>
            </a:r>
            <a:r>
              <a:rPr lang="en-US" altLang="zh-CN" sz="2000">
                <a:latin typeface="华文仿宋" panose="02010600040101010101" pitchFamily="2" charset="-122"/>
                <a:ea typeface="华文仿宋" panose="02010600040101010101" pitchFamily="2" charset="-122"/>
              </a:rPr>
              <a:t>”</a:t>
            </a:r>
            <a:r>
              <a:rPr lang="zh-CN" altLang="zh-CN" sz="2000">
                <a:latin typeface="华文仿宋" panose="02010600040101010101" pitchFamily="2" charset="-122"/>
                <a:ea typeface="华文仿宋" panose="02010600040101010101" pitchFamily="2" charset="-122"/>
              </a:rPr>
              <a:t>的特征</a:t>
            </a:r>
            <a:endParaRPr lang="en-US" altLang="zh-CN" sz="2000">
              <a:latin typeface="华文仿宋" panose="02010600040101010101" pitchFamily="2" charset="-122"/>
              <a:ea typeface="华文仿宋" panose="02010600040101010101" pitchFamily="2" charset="-122"/>
            </a:endParaRPr>
          </a:p>
          <a:p>
            <a:pPr marL="514350" indent="-514350">
              <a:buFont typeface="+mj-ea"/>
              <a:buAutoNum type="circleNumDbPlain"/>
            </a:pPr>
            <a:r>
              <a:rPr lang="zh-CN" altLang="zh-CN" sz="2000">
                <a:latin typeface="华文仿宋" panose="02010600040101010101" pitchFamily="2" charset="-122"/>
                <a:ea typeface="华文仿宋" panose="02010600040101010101" pitchFamily="2" charset="-122"/>
              </a:rPr>
              <a:t>股权众筹融资必须通过股权众筹融资中介机构平台</a:t>
            </a:r>
            <a:r>
              <a:rPr lang="en-US" altLang="zh-CN" sz="2000">
                <a:latin typeface="华文仿宋" panose="02010600040101010101" pitchFamily="2" charset="-122"/>
                <a:ea typeface="华文仿宋" panose="02010600040101010101" pitchFamily="2" charset="-122"/>
              </a:rPr>
              <a:t>(</a:t>
            </a:r>
            <a:r>
              <a:rPr lang="zh-CN" altLang="zh-CN" sz="2000">
                <a:latin typeface="华文仿宋" panose="02010600040101010101" pitchFamily="2" charset="-122"/>
                <a:ea typeface="华文仿宋" panose="02010600040101010101" pitchFamily="2" charset="-122"/>
              </a:rPr>
              <a:t>互联网网站或其他类似的电子媒介</a:t>
            </a:r>
            <a:r>
              <a:rPr lang="en-US" altLang="zh-CN" sz="2000">
                <a:latin typeface="华文仿宋" panose="02010600040101010101" pitchFamily="2" charset="-122"/>
                <a:ea typeface="华文仿宋" panose="02010600040101010101" pitchFamily="2" charset="-122"/>
              </a:rPr>
              <a:t>)</a:t>
            </a:r>
            <a:r>
              <a:rPr lang="zh-CN" altLang="zh-CN" sz="2000">
                <a:latin typeface="华文仿宋" panose="02010600040101010101" pitchFamily="2" charset="-122"/>
                <a:ea typeface="华文仿宋" panose="02010600040101010101" pitchFamily="2" charset="-122"/>
              </a:rPr>
              <a:t>进行。</a:t>
            </a:r>
            <a:endParaRPr lang="en-US" altLang="zh-CN" sz="2000">
              <a:latin typeface="华文仿宋" panose="02010600040101010101" pitchFamily="2" charset="-122"/>
              <a:ea typeface="华文仿宋" panose="02010600040101010101" pitchFamily="2" charset="-122"/>
            </a:endParaRPr>
          </a:p>
          <a:p>
            <a:pPr marL="514350" indent="-514350">
              <a:buFont typeface="+mj-ea"/>
              <a:buAutoNum type="circleNumDbPlain"/>
            </a:pPr>
            <a:r>
              <a:rPr lang="zh-CN" altLang="zh-CN" sz="2000">
                <a:latin typeface="华文仿宋" panose="02010600040101010101" pitchFamily="2" charset="-122"/>
                <a:ea typeface="华文仿宋" panose="02010600040101010101" pitchFamily="2" charset="-122"/>
              </a:rPr>
              <a:t>向投资者如实披露企业的商业模式、经营管理、财务、资金使用等关键信息，不得误导或欺诈投资者。</a:t>
            </a:r>
            <a:endParaRPr lang="en-US" altLang="zh-CN" sz="2000">
              <a:latin typeface="华文仿宋" panose="02010600040101010101" pitchFamily="2" charset="-122"/>
              <a:ea typeface="华文仿宋" panose="02010600040101010101" pitchFamily="2" charset="-122"/>
            </a:endParaRPr>
          </a:p>
          <a:p>
            <a:pPr marL="514350" indent="-514350">
              <a:buFont typeface="+mj-ea"/>
              <a:buAutoNum type="circleNumDbPlain"/>
            </a:pPr>
            <a:r>
              <a:rPr lang="zh-CN" altLang="zh-CN" sz="2000">
                <a:latin typeface="华文仿宋" panose="02010600040101010101" pitchFamily="2" charset="-122"/>
                <a:ea typeface="华文仿宋" panose="02010600040101010101" pitchFamily="2" charset="-122"/>
              </a:rPr>
              <a:t>股权众筹融资业务由证监会负责监管。</a:t>
            </a:r>
            <a:br>
              <a:rPr lang="en-US" altLang="zh-CN" sz="2000"/>
            </a:br>
            <a:endParaRPr lang="zh-CN" altLang="en-US" sz="2000"/>
          </a:p>
        </p:txBody>
      </p:sp>
      <p:sp>
        <p:nvSpPr>
          <p:cNvPr id="10" name="Rectangle 9">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Isosceles Triangle 13">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Rectangle 15">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2168759082"/>
      </p:ext>
    </p:extLst>
  </p:cSld>
  <p:clrMapOvr>
    <a:masterClrMapping/>
  </p:clrMapOvr>
  <p:transition spd="slow">
    <p:randomBar dir="vert"/>
  </p:transition>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标题 1">
            <a:extLst>
              <a:ext uri="{FF2B5EF4-FFF2-40B4-BE49-F238E27FC236}">
                <a16:creationId xmlns:a16="http://schemas.microsoft.com/office/drawing/2014/main" id="{3F0A268B-1241-4269-B6CD-BA372F344899}"/>
              </a:ext>
            </a:extLst>
          </p:cNvPr>
          <p:cNvSpPr>
            <a:spLocks noGrp="1"/>
          </p:cNvSpPr>
          <p:nvPr>
            <p:ph type="title"/>
          </p:nvPr>
        </p:nvSpPr>
        <p:spPr>
          <a:xfrm>
            <a:off x="838200" y="365125"/>
            <a:ext cx="10515600" cy="1325563"/>
          </a:xfrm>
        </p:spPr>
        <p:txBody>
          <a:bodyPr>
            <a:normAutofit/>
          </a:bodyPr>
          <a:lstStyle/>
          <a:p>
            <a:r>
              <a:rPr lang="en-US" altLang="zh-CN" sz="3700"/>
              <a:t>2015</a:t>
            </a:r>
            <a:r>
              <a:rPr lang="zh-CN" altLang="zh-CN" sz="3700"/>
              <a:t>年</a:t>
            </a:r>
            <a:r>
              <a:rPr lang="en-US" altLang="zh-CN" sz="3700"/>
              <a:t>8</a:t>
            </a:r>
            <a:r>
              <a:rPr lang="zh-CN" altLang="zh-CN" sz="3700"/>
              <a:t>月</a:t>
            </a:r>
            <a:r>
              <a:rPr lang="en-US" altLang="zh-CN" sz="3700"/>
              <a:t>7</a:t>
            </a:r>
            <a:r>
              <a:rPr lang="zh-CN" altLang="zh-CN" sz="3700"/>
              <a:t>日，证监会发布了《关于对通过互联网开展股权融资活动的机构进行专项检查的通知》</a:t>
            </a:r>
            <a:endParaRPr lang="zh-CN" altLang="en-US" sz="3700"/>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B1D46377-BE16-48DC-8C48-A541CCF8D7FC}"/>
              </a:ext>
            </a:extLst>
          </p:cNvPr>
          <p:cNvSpPr>
            <a:spLocks noGrp="1"/>
          </p:cNvSpPr>
          <p:nvPr>
            <p:ph idx="1"/>
          </p:nvPr>
        </p:nvSpPr>
        <p:spPr>
          <a:xfrm>
            <a:off x="838200" y="1825625"/>
            <a:ext cx="10515600" cy="4351338"/>
          </a:xfrm>
        </p:spPr>
        <p:txBody>
          <a:bodyPr>
            <a:normAutofit lnSpcReduction="10000"/>
          </a:bodyPr>
          <a:lstStyle/>
          <a:p>
            <a:pPr marL="0" indent="0">
              <a:buNone/>
            </a:pPr>
            <a:r>
              <a:rPr lang="en-US" altLang="zh-CN" sz="2600" dirty="0">
                <a:latin typeface="华文仿宋" panose="02010600040101010101" pitchFamily="2" charset="-122"/>
                <a:ea typeface="华文仿宋" panose="02010600040101010101" pitchFamily="2" charset="-122"/>
              </a:rPr>
              <a:t>      </a:t>
            </a:r>
            <a:r>
              <a:rPr lang="zh-CN" altLang="zh-CN" sz="2600" dirty="0">
                <a:latin typeface="华文仿宋" panose="02010600040101010101" pitchFamily="2" charset="-122"/>
                <a:ea typeface="华文仿宋" panose="02010600040101010101" pitchFamily="2" charset="-122"/>
              </a:rPr>
              <a:t>规定</a:t>
            </a:r>
            <a:r>
              <a:rPr lang="en-US" altLang="zh-CN" sz="2600" dirty="0">
                <a:latin typeface="华文仿宋" panose="02010600040101010101" pitchFamily="2" charset="-122"/>
                <a:ea typeface="华文仿宋" panose="02010600040101010101" pitchFamily="2" charset="-122"/>
              </a:rPr>
              <a:t>“</a:t>
            </a:r>
            <a:r>
              <a:rPr lang="zh-CN" altLang="zh-CN" sz="2600" dirty="0">
                <a:latin typeface="华文仿宋" panose="02010600040101010101" pitchFamily="2" charset="-122"/>
                <a:ea typeface="华文仿宋" panose="02010600040101010101" pitchFamily="2" charset="-122"/>
              </a:rPr>
              <a:t>股权众筹</a:t>
            </a:r>
            <a:r>
              <a:rPr lang="en-US" altLang="zh-CN" sz="2600" dirty="0">
                <a:latin typeface="华文仿宋" panose="02010600040101010101" pitchFamily="2" charset="-122"/>
                <a:ea typeface="华文仿宋" panose="02010600040101010101" pitchFamily="2" charset="-122"/>
              </a:rPr>
              <a:t>”</a:t>
            </a:r>
            <a:r>
              <a:rPr lang="zh-CN" altLang="zh-CN" sz="2600" dirty="0">
                <a:latin typeface="华文仿宋" panose="02010600040101010101" pitchFamily="2" charset="-122"/>
                <a:ea typeface="华文仿宋" panose="02010600040101010101" pitchFamily="2" charset="-122"/>
              </a:rPr>
              <a:t>特指</a:t>
            </a:r>
            <a:r>
              <a:rPr lang="en-US" altLang="zh-CN" sz="2600" dirty="0">
                <a:latin typeface="华文仿宋" panose="02010600040101010101" pitchFamily="2" charset="-122"/>
                <a:ea typeface="华文仿宋" panose="02010600040101010101" pitchFamily="2" charset="-122"/>
              </a:rPr>
              <a:t>“</a:t>
            </a:r>
            <a:r>
              <a:rPr lang="zh-CN" altLang="zh-CN" sz="2600" dirty="0">
                <a:latin typeface="华文仿宋" panose="02010600040101010101" pitchFamily="2" charset="-122"/>
                <a:ea typeface="华文仿宋" panose="02010600040101010101" pitchFamily="2" charset="-122"/>
              </a:rPr>
              <a:t>公募股权众筹</a:t>
            </a:r>
            <a:r>
              <a:rPr lang="en-US" altLang="zh-CN" sz="2600" dirty="0">
                <a:latin typeface="华文仿宋" panose="02010600040101010101" pitchFamily="2" charset="-122"/>
                <a:ea typeface="华文仿宋" panose="02010600040101010101" pitchFamily="2" charset="-122"/>
              </a:rPr>
              <a:t>”</a:t>
            </a:r>
            <a:r>
              <a:rPr lang="zh-CN" altLang="zh-CN" sz="2600" dirty="0">
                <a:latin typeface="华文仿宋" panose="02010600040101010101" pitchFamily="2" charset="-122"/>
                <a:ea typeface="华文仿宋" panose="02010600040101010101" pitchFamily="2" charset="-122"/>
              </a:rPr>
              <a:t>。而现有的一些机构开展的冠以“股权众筹</a:t>
            </a:r>
            <a:r>
              <a:rPr lang="en-US" altLang="zh-CN" sz="2600" dirty="0">
                <a:latin typeface="华文仿宋" panose="02010600040101010101" pitchFamily="2" charset="-122"/>
                <a:ea typeface="华文仿宋" panose="02010600040101010101" pitchFamily="2" charset="-122"/>
              </a:rPr>
              <a:t>”</a:t>
            </a:r>
            <a:r>
              <a:rPr lang="zh-CN" altLang="zh-CN" sz="2600" dirty="0">
                <a:latin typeface="华文仿宋" panose="02010600040101010101" pitchFamily="2" charset="-122"/>
                <a:ea typeface="华文仿宋" panose="02010600040101010101" pitchFamily="2" charset="-122"/>
              </a:rPr>
              <a:t>名义的活动，实际上是通过互联网形式进行的非公开股权融资或私募股权投资基金募集行为，不属于《指导意见》规定的股权众筹融资范围，上述业务需要在《公司法》、《证券法》、《证券投资基金法》、《私募投资基金监督管理暂行办法》等现有法律框架下经营。</a:t>
            </a:r>
          </a:p>
          <a:p>
            <a:pPr marL="0" indent="0">
              <a:buNone/>
            </a:pPr>
            <a:r>
              <a:rPr lang="en-US" altLang="zh-CN" sz="2600" dirty="0">
                <a:latin typeface="华文仿宋" panose="02010600040101010101" pitchFamily="2" charset="-122"/>
                <a:ea typeface="华文仿宋" panose="02010600040101010101" pitchFamily="2" charset="-122"/>
              </a:rPr>
              <a:t>      </a:t>
            </a:r>
            <a:r>
              <a:rPr lang="zh-CN" altLang="zh-CN" sz="2600" dirty="0">
                <a:latin typeface="华文仿宋" panose="02010600040101010101" pitchFamily="2" charset="-122"/>
                <a:ea typeface="华文仿宋" panose="02010600040101010101" pitchFamily="2" charset="-122"/>
              </a:rPr>
              <a:t>《通知》规定，未经国务院证券监督管理机构批准，任何单位和个人不得开展股权众筹融资活动。正是这条规定，基本框定了股权众筹的门槛和监管尺度，也就是说，凡是未经证监会批准，任何平台均不得开展股权众筹融资活动，否则即为违法。而到目前为止，国内还没有严格意义上的股权众筹平台。</a:t>
            </a:r>
            <a:br>
              <a:rPr lang="en-US" altLang="zh-CN" sz="2600" dirty="0">
                <a:latin typeface="华文仿宋" panose="02010600040101010101" pitchFamily="2" charset="-122"/>
                <a:ea typeface="华文仿宋" panose="02010600040101010101" pitchFamily="2" charset="-122"/>
              </a:rPr>
            </a:br>
            <a:endParaRPr lang="zh-CN" altLang="en-US" sz="2600" dirty="0">
              <a:latin typeface="华文仿宋" panose="02010600040101010101" pitchFamily="2" charset="-122"/>
              <a:ea typeface="华文仿宋" panose="02010600040101010101" pitchFamily="2" charset="-122"/>
            </a:endParaRPr>
          </a:p>
        </p:txBody>
      </p:sp>
    </p:spTree>
    <p:extLst>
      <p:ext uri="{BB962C8B-B14F-4D97-AF65-F5344CB8AC3E}">
        <p14:creationId xmlns:p14="http://schemas.microsoft.com/office/powerpoint/2010/main" val="13685008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标题 1">
            <a:extLst>
              <a:ext uri="{FF2B5EF4-FFF2-40B4-BE49-F238E27FC236}">
                <a16:creationId xmlns:a16="http://schemas.microsoft.com/office/drawing/2014/main" id="{1D61399F-9F7F-4D6B-8915-9A388F578665}"/>
              </a:ext>
            </a:extLst>
          </p:cNvPr>
          <p:cNvSpPr>
            <a:spLocks noGrp="1"/>
          </p:cNvSpPr>
          <p:nvPr>
            <p:ph type="title"/>
          </p:nvPr>
        </p:nvSpPr>
        <p:spPr>
          <a:xfrm>
            <a:off x="838200" y="365125"/>
            <a:ext cx="10515600" cy="1325563"/>
          </a:xfrm>
        </p:spPr>
        <p:txBody>
          <a:bodyPr>
            <a:normAutofit/>
          </a:bodyPr>
          <a:lstStyle/>
          <a:p>
            <a:endParaRPr lang="zh-CN" altLang="en-US"/>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B32F53AE-3137-4896-AD2D-E519685C32B9}"/>
              </a:ext>
            </a:extLst>
          </p:cNvPr>
          <p:cNvSpPr>
            <a:spLocks noGrp="1"/>
          </p:cNvSpPr>
          <p:nvPr>
            <p:ph idx="1"/>
          </p:nvPr>
        </p:nvSpPr>
        <p:spPr>
          <a:xfrm>
            <a:off x="838200" y="1825625"/>
            <a:ext cx="10515600" cy="4351338"/>
          </a:xfrm>
        </p:spPr>
        <p:txBody>
          <a:bodyPr>
            <a:normAutofit/>
          </a:bodyPr>
          <a:lstStyle/>
          <a:p>
            <a:pPr marL="0" indent="0">
              <a:buNone/>
            </a:pPr>
            <a:r>
              <a:rPr lang="en-US" altLang="zh-CN" dirty="0">
                <a:latin typeface="华文仿宋" panose="02010600040101010101" pitchFamily="2" charset="-122"/>
                <a:ea typeface="华文仿宋" panose="02010600040101010101" pitchFamily="2" charset="-122"/>
              </a:rPr>
              <a:t>      2015</a:t>
            </a:r>
            <a:r>
              <a:rPr lang="zh-CN" altLang="zh-CN" dirty="0">
                <a:latin typeface="华文仿宋" panose="02010600040101010101" pitchFamily="2" charset="-122"/>
                <a:ea typeface="华文仿宋" panose="02010600040101010101" pitchFamily="2" charset="-122"/>
              </a:rPr>
              <a:t>年</a:t>
            </a:r>
            <a:r>
              <a:rPr lang="en-US" altLang="zh-CN" dirty="0">
                <a:latin typeface="华文仿宋" panose="02010600040101010101" pitchFamily="2" charset="-122"/>
                <a:ea typeface="华文仿宋" panose="02010600040101010101" pitchFamily="2" charset="-122"/>
              </a:rPr>
              <a:t>8</a:t>
            </a:r>
            <a:r>
              <a:rPr lang="zh-CN" altLang="zh-CN" dirty="0">
                <a:latin typeface="华文仿宋" panose="02010600040101010101" pitchFamily="2" charset="-122"/>
                <a:ea typeface="华文仿宋" panose="02010600040101010101" pitchFamily="2" charset="-122"/>
              </a:rPr>
              <a:t>月</a:t>
            </a:r>
            <a:r>
              <a:rPr lang="en-US" altLang="zh-CN" dirty="0">
                <a:latin typeface="华文仿宋" panose="02010600040101010101" pitchFamily="2" charset="-122"/>
                <a:ea typeface="华文仿宋" panose="02010600040101010101" pitchFamily="2" charset="-122"/>
              </a:rPr>
              <a:t>10</a:t>
            </a:r>
            <a:r>
              <a:rPr lang="zh-CN" altLang="zh-CN" dirty="0">
                <a:latin typeface="华文仿宋" panose="02010600040101010101" pitchFamily="2" charset="-122"/>
                <a:ea typeface="华文仿宋" panose="02010600040101010101" pitchFamily="2" charset="-122"/>
              </a:rPr>
              <a:t>日，为了配合几日前证监会发布的《通知》，中国证券业协会向场外证券业务经营机构下发了一份关于调整《场外证券业务备案管理办法》个别条款的通知，将《场外证券业务备案管理办法》中第二条第</a:t>
            </a:r>
            <a:r>
              <a:rPr lang="en-US" altLang="zh-CN"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十</a:t>
            </a:r>
            <a:r>
              <a:rPr lang="en-US" altLang="zh-CN"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项“私募股权众筹</a:t>
            </a:r>
            <a:r>
              <a:rPr lang="en-US" altLang="zh-CN"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修改为</a:t>
            </a:r>
            <a:r>
              <a:rPr lang="en-US" altLang="zh-CN"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互联网非公开股权融资</a:t>
            </a:r>
            <a:r>
              <a:rPr lang="en-US" altLang="zh-CN"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a:t>
            </a:r>
            <a:endParaRPr lang="zh-CN" altLang="en-US" dirty="0">
              <a:latin typeface="华文仿宋" panose="02010600040101010101" pitchFamily="2" charset="-122"/>
              <a:ea typeface="华文仿宋" panose="02010600040101010101" pitchFamily="2" charset="-122"/>
            </a:endParaRPr>
          </a:p>
        </p:txBody>
      </p:sp>
    </p:spTree>
    <p:extLst>
      <p:ext uri="{BB962C8B-B14F-4D97-AF65-F5344CB8AC3E}">
        <p14:creationId xmlns:p14="http://schemas.microsoft.com/office/powerpoint/2010/main" val="4136834949"/>
      </p:ext>
    </p:extLst>
  </p:cSld>
  <p:clrMapOvr>
    <a:masterClrMapping/>
  </p:clrMapOvr>
  <p:transition spd="slow">
    <p:comb/>
  </p:transition>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标题 1">
            <a:extLst>
              <a:ext uri="{FF2B5EF4-FFF2-40B4-BE49-F238E27FC236}">
                <a16:creationId xmlns:a16="http://schemas.microsoft.com/office/drawing/2014/main" id="{6C3A298C-99D3-48AA-86BF-99B8FD831951}"/>
              </a:ext>
            </a:extLst>
          </p:cNvPr>
          <p:cNvSpPr>
            <a:spLocks noGrp="1"/>
          </p:cNvSpPr>
          <p:nvPr>
            <p:ph type="title"/>
          </p:nvPr>
        </p:nvSpPr>
        <p:spPr>
          <a:xfrm>
            <a:off x="838200" y="365125"/>
            <a:ext cx="10515600" cy="1325563"/>
          </a:xfrm>
        </p:spPr>
        <p:txBody>
          <a:bodyPr>
            <a:normAutofit/>
          </a:bodyPr>
          <a:lstStyle/>
          <a:p>
            <a:r>
              <a:rPr lang="zh-CN" altLang="en-US" sz="2800" b="1"/>
              <a:t>案例</a:t>
            </a:r>
            <a:r>
              <a:rPr lang="en-US" altLang="zh-CN" sz="2800" b="1"/>
              <a:t>2</a:t>
            </a:r>
            <a:r>
              <a:rPr lang="zh-CN" altLang="zh-CN" sz="2800" b="1"/>
              <a:t>、制定《股权众筹试点管理办法》纳入证监会</a:t>
            </a:r>
            <a:r>
              <a:rPr lang="en-US" altLang="zh-CN" sz="2800" b="1"/>
              <a:t>2018</a:t>
            </a:r>
            <a:r>
              <a:rPr lang="zh-CN" altLang="zh-CN" sz="2800" b="1"/>
              <a:t>年度立法工作计划</a:t>
            </a:r>
            <a:br>
              <a:rPr lang="zh-CN" altLang="zh-CN" sz="2800"/>
            </a:br>
            <a:endParaRPr lang="zh-CN" altLang="en-US" sz="2800"/>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12C3E76E-0958-4395-AB49-9B024CDD17D0}"/>
              </a:ext>
            </a:extLst>
          </p:cNvPr>
          <p:cNvSpPr>
            <a:spLocks noGrp="1"/>
          </p:cNvSpPr>
          <p:nvPr>
            <p:ph idx="1"/>
          </p:nvPr>
        </p:nvSpPr>
        <p:spPr>
          <a:xfrm>
            <a:off x="838200" y="1825625"/>
            <a:ext cx="10515600" cy="4351338"/>
          </a:xfrm>
        </p:spPr>
        <p:txBody>
          <a:bodyPr>
            <a:normAutofit/>
          </a:bodyPr>
          <a:lstStyle/>
          <a:p>
            <a:pPr marL="0" indent="0">
              <a:buNone/>
            </a:pPr>
            <a:r>
              <a:rPr lang="en-US" altLang="zh-CN" dirty="0"/>
              <a:t>    </a:t>
            </a:r>
          </a:p>
          <a:p>
            <a:pPr marL="0" indent="0">
              <a:buNone/>
            </a:pPr>
            <a:r>
              <a:rPr lang="en-US" altLang="zh-CN" dirty="0">
                <a:latin typeface="楷体" panose="02010609060101010101" pitchFamily="49" charset="-122"/>
                <a:ea typeface="楷体" panose="02010609060101010101" pitchFamily="49" charset="-122"/>
              </a:rPr>
              <a:t>    </a:t>
            </a:r>
            <a:r>
              <a:rPr lang="zh-CN" altLang="zh-CN" dirty="0">
                <a:latin typeface="楷体" panose="02010609060101010101" pitchFamily="49" charset="-122"/>
                <a:ea typeface="楷体" panose="02010609060101010101" pitchFamily="49" charset="-122"/>
              </a:rPr>
              <a:t>进一步做好</a:t>
            </a:r>
            <a:r>
              <a:rPr lang="en-US" altLang="zh-CN" dirty="0">
                <a:latin typeface="楷体" panose="02010609060101010101" pitchFamily="49" charset="-122"/>
                <a:ea typeface="楷体" panose="02010609060101010101" pitchFamily="49" charset="-122"/>
              </a:rPr>
              <a:t>2018</a:t>
            </a:r>
            <a:r>
              <a:rPr lang="zh-CN" altLang="zh-CN" dirty="0">
                <a:latin typeface="楷体" panose="02010609060101010101" pitchFamily="49" charset="-122"/>
                <a:ea typeface="楷体" panose="02010609060101010101" pitchFamily="49" charset="-122"/>
              </a:rPr>
              <a:t>年证券期货监管立法工作，持续推动证券期货监管法治化建设，完善证券期货监管法律实施规范体系，证监会新闻发言人常德鹏</a:t>
            </a:r>
            <a:r>
              <a:rPr lang="en-US" altLang="zh-CN" dirty="0">
                <a:latin typeface="楷体" panose="02010609060101010101" pitchFamily="49" charset="-122"/>
                <a:ea typeface="楷体" panose="02010609060101010101" pitchFamily="49" charset="-122"/>
              </a:rPr>
              <a:t>3</a:t>
            </a:r>
            <a:r>
              <a:rPr lang="zh-CN" altLang="zh-CN" dirty="0">
                <a:latin typeface="楷体" panose="02010609060101010101" pitchFamily="49" charset="-122"/>
                <a:ea typeface="楷体" panose="02010609060101010101" pitchFamily="49" charset="-122"/>
              </a:rPr>
              <a:t>月</a:t>
            </a:r>
            <a:r>
              <a:rPr lang="en-US" altLang="zh-CN" dirty="0">
                <a:latin typeface="楷体" panose="02010609060101010101" pitchFamily="49" charset="-122"/>
                <a:ea typeface="楷体" panose="02010609060101010101" pitchFamily="49" charset="-122"/>
              </a:rPr>
              <a:t>30</a:t>
            </a:r>
            <a:r>
              <a:rPr lang="zh-CN" altLang="zh-CN" dirty="0">
                <a:latin typeface="楷体" panose="02010609060101010101" pitchFamily="49" charset="-122"/>
                <a:ea typeface="楷体" panose="02010609060101010101" pitchFamily="49" charset="-122"/>
              </a:rPr>
              <a:t>日在例行发布会上表示，证监会于近日印发了</a:t>
            </a:r>
            <a:r>
              <a:rPr lang="en-US" altLang="zh-CN" dirty="0">
                <a:latin typeface="楷体" panose="02010609060101010101" pitchFamily="49" charset="-122"/>
                <a:ea typeface="楷体" panose="02010609060101010101" pitchFamily="49" charset="-122"/>
              </a:rPr>
              <a:t>2018</a:t>
            </a:r>
            <a:r>
              <a:rPr lang="zh-CN" altLang="zh-CN" dirty="0">
                <a:latin typeface="楷体" panose="02010609060101010101" pitchFamily="49" charset="-122"/>
                <a:ea typeface="楷体" panose="02010609060101010101" pitchFamily="49" charset="-122"/>
              </a:rPr>
              <a:t>年度立法工作计划，对</a:t>
            </a:r>
            <a:r>
              <a:rPr lang="en-US" altLang="zh-CN" dirty="0">
                <a:latin typeface="楷体" panose="02010609060101010101" pitchFamily="49" charset="-122"/>
                <a:ea typeface="楷体" panose="02010609060101010101" pitchFamily="49" charset="-122"/>
              </a:rPr>
              <a:t>2018</a:t>
            </a:r>
            <a:r>
              <a:rPr lang="zh-CN" altLang="zh-CN" dirty="0">
                <a:latin typeface="楷体" panose="02010609060101010101" pitchFamily="49" charset="-122"/>
                <a:ea typeface="楷体" panose="02010609060101010101" pitchFamily="49" charset="-122"/>
              </a:rPr>
              <a:t>年全年的立法工作做了总体部署。</a:t>
            </a:r>
          </a:p>
          <a:p>
            <a:pPr marL="0" indent="0">
              <a:buNone/>
            </a:pPr>
            <a:r>
              <a:rPr lang="en-US" altLang="zh-CN" dirty="0">
                <a:latin typeface="楷体" panose="02010609060101010101" pitchFamily="49" charset="-122"/>
                <a:ea typeface="楷体" panose="02010609060101010101" pitchFamily="49" charset="-122"/>
              </a:rPr>
              <a:t>    </a:t>
            </a:r>
            <a:r>
              <a:rPr lang="zh-CN" altLang="zh-CN" dirty="0">
                <a:latin typeface="楷体" panose="02010609060101010101" pitchFamily="49" charset="-122"/>
                <a:ea typeface="楷体" panose="02010609060101010101" pitchFamily="49" charset="-122"/>
              </a:rPr>
              <a:t>其中，值得重点关注的是，列入中国证监会“力争年内出台的重点项目”中的第一条就提到：以服务国家战略为导向，提升服务实体经济能力，进一步增强资本市场直接融资功能，制定《股权众筹试点管理办法》。</a:t>
            </a:r>
          </a:p>
          <a:p>
            <a:pPr marL="0" indent="0">
              <a:buNone/>
            </a:pPr>
            <a:endParaRPr lang="zh-CN" altLang="en-US" dirty="0"/>
          </a:p>
        </p:txBody>
      </p:sp>
    </p:spTree>
    <p:extLst>
      <p:ext uri="{BB962C8B-B14F-4D97-AF65-F5344CB8AC3E}">
        <p14:creationId xmlns:p14="http://schemas.microsoft.com/office/powerpoint/2010/main" val="2657582816"/>
      </p:ext>
    </p:extLst>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标题 1">
            <a:extLst>
              <a:ext uri="{FF2B5EF4-FFF2-40B4-BE49-F238E27FC236}">
                <a16:creationId xmlns:a16="http://schemas.microsoft.com/office/drawing/2014/main" id="{33B40D36-661F-4563-A286-AEB6A382F940}"/>
              </a:ext>
            </a:extLst>
          </p:cNvPr>
          <p:cNvSpPr>
            <a:spLocks noGrp="1"/>
          </p:cNvSpPr>
          <p:nvPr>
            <p:ph type="title"/>
          </p:nvPr>
        </p:nvSpPr>
        <p:spPr>
          <a:xfrm>
            <a:off x="838200" y="365125"/>
            <a:ext cx="10515600" cy="1325563"/>
          </a:xfrm>
        </p:spPr>
        <p:txBody>
          <a:bodyPr>
            <a:normAutofit/>
          </a:bodyPr>
          <a:lstStyle/>
          <a:p>
            <a:r>
              <a:rPr lang="zh-CN" altLang="en-US" dirty="0"/>
              <a:t>案例：</a:t>
            </a:r>
            <a:r>
              <a:rPr lang="zh-CN" altLang="zh-CN" b="1"/>
              <a:t>失信被执行人未来将不能通过众筹融资</a:t>
            </a:r>
            <a:endParaRPr lang="zh-CN" altLang="en-US" dirty="0"/>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8EAB407C-59A5-46FE-B1C2-356F01941950}"/>
              </a:ext>
            </a:extLst>
          </p:cNvPr>
          <p:cNvSpPr>
            <a:spLocks noGrp="1"/>
          </p:cNvSpPr>
          <p:nvPr>
            <p:ph idx="1"/>
          </p:nvPr>
        </p:nvSpPr>
        <p:spPr>
          <a:xfrm>
            <a:off x="838200" y="1825625"/>
            <a:ext cx="10515600" cy="4351338"/>
          </a:xfrm>
        </p:spPr>
        <p:txBody>
          <a:bodyPr>
            <a:normAutofit/>
          </a:bodyPr>
          <a:lstStyle/>
          <a:p>
            <a:pPr marL="0" indent="0">
              <a:buNone/>
            </a:pPr>
            <a:r>
              <a:rPr lang="en-US" altLang="zh-CN" sz="2600" dirty="0"/>
              <a:t>    2018</a:t>
            </a:r>
            <a:r>
              <a:rPr lang="zh-CN" altLang="zh-CN" sz="2600" dirty="0"/>
              <a:t>年</a:t>
            </a:r>
            <a:r>
              <a:rPr lang="en-US" altLang="zh-CN" sz="2600" dirty="0"/>
              <a:t>5</a:t>
            </a:r>
            <a:r>
              <a:rPr lang="zh-CN" altLang="zh-CN" sz="2600" dirty="0"/>
              <a:t>月</a:t>
            </a:r>
            <a:r>
              <a:rPr lang="en-US" altLang="zh-CN" sz="2600" dirty="0"/>
              <a:t>30</a:t>
            </a:r>
            <a:r>
              <a:rPr lang="zh-CN" altLang="zh-CN" sz="2600" dirty="0"/>
              <a:t>日，中国互联网金融协会官方微信发布消息称，中国司法大数据研究院与天津中互金数据科技有限公司签署战略合作协议。据悉，前者为最高人民法院信息中心控股公司，后者为互金协会下属全资子公司，双方将以“共筑金融风险防线”和“联合惩戒失信被执行人”为共同目标开展合作。</a:t>
            </a:r>
          </a:p>
          <a:p>
            <a:pPr marL="0" indent="0">
              <a:buNone/>
            </a:pPr>
            <a:r>
              <a:rPr lang="en-US" altLang="zh-CN" sz="2600" dirty="0"/>
              <a:t>    </a:t>
            </a:r>
            <a:r>
              <a:rPr lang="zh-CN" altLang="zh-CN" sz="2600" dirty="0"/>
              <a:t>该协议的签署，意味着将权威司法数据与包括监管服务、统计分析、信息共享等在内的监测平台相结合，为金融数据的统计监测增加司法维度，将对失信被执行人的惩戒扩大到互联网金融领域，从而助力金融风险防范和法院执行效力打通“最后一公里”。</a:t>
            </a:r>
          </a:p>
          <a:p>
            <a:pPr marL="0" indent="0">
              <a:buNone/>
            </a:pPr>
            <a:r>
              <a:rPr lang="en-US" altLang="zh-CN" sz="2600" dirty="0"/>
              <a:t>    </a:t>
            </a:r>
            <a:r>
              <a:rPr lang="zh-CN" altLang="zh-CN" sz="2600" dirty="0"/>
              <a:t>这也就意味着切断失信被执行人在互联网金融领域的融资渠道，对于互联网金融的健康发展有着里程碑式的意义。</a:t>
            </a:r>
          </a:p>
          <a:p>
            <a:pPr marL="0" indent="0">
              <a:buNone/>
            </a:pPr>
            <a:endParaRPr lang="zh-CN" altLang="en-US" sz="2600" dirty="0"/>
          </a:p>
        </p:txBody>
      </p:sp>
    </p:spTree>
    <p:extLst>
      <p:ext uri="{BB962C8B-B14F-4D97-AF65-F5344CB8AC3E}">
        <p14:creationId xmlns:p14="http://schemas.microsoft.com/office/powerpoint/2010/main" val="878220212"/>
      </p:ext>
    </p:extLst>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标题 1">
            <a:extLst>
              <a:ext uri="{FF2B5EF4-FFF2-40B4-BE49-F238E27FC236}">
                <a16:creationId xmlns:a16="http://schemas.microsoft.com/office/drawing/2014/main" id="{BAB1DF08-E6F3-470C-AF46-0A8E9E493B30}"/>
              </a:ext>
            </a:extLst>
          </p:cNvPr>
          <p:cNvSpPr>
            <a:spLocks noGrp="1"/>
          </p:cNvSpPr>
          <p:nvPr>
            <p:ph type="title"/>
          </p:nvPr>
        </p:nvSpPr>
        <p:spPr>
          <a:xfrm>
            <a:off x="838200" y="365125"/>
            <a:ext cx="10515600" cy="1325563"/>
          </a:xfrm>
        </p:spPr>
        <p:txBody>
          <a:bodyPr>
            <a:normAutofit/>
          </a:bodyPr>
          <a:lstStyle/>
          <a:p>
            <a:r>
              <a:rPr lang="zh-CN" altLang="en-US"/>
              <a:t>二</a:t>
            </a:r>
            <a:r>
              <a:rPr lang="en-US" altLang="zh-CN"/>
              <a:t>. FCA</a:t>
            </a:r>
            <a:r>
              <a:rPr lang="zh-CN" altLang="en-US"/>
              <a:t>众筹平台监管规则介绍</a:t>
            </a:r>
            <a:br>
              <a:rPr lang="zh-CN" altLang="en-US"/>
            </a:br>
            <a:endParaRPr lang="zh-CN" altLang="en-US"/>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35BFF755-6374-426C-9BB0-AA132B67F87A}"/>
              </a:ext>
            </a:extLst>
          </p:cNvPr>
          <p:cNvSpPr>
            <a:spLocks noGrp="1"/>
          </p:cNvSpPr>
          <p:nvPr>
            <p:ph idx="1"/>
          </p:nvPr>
        </p:nvSpPr>
        <p:spPr>
          <a:xfrm>
            <a:off x="838200" y="1825625"/>
            <a:ext cx="10515600" cy="4351338"/>
          </a:xfrm>
        </p:spPr>
        <p:txBody>
          <a:bodyPr>
            <a:normAutofit/>
          </a:bodyPr>
          <a:lstStyle/>
          <a:p>
            <a:pPr marL="0" indent="0">
              <a:lnSpc>
                <a:spcPct val="100000"/>
              </a:lnSpc>
              <a:buNone/>
            </a:pPr>
            <a:r>
              <a:rPr lang="zh-CN" altLang="en-US" sz="2000" dirty="0">
                <a:latin typeface="华文仿宋" panose="02010600040101010101" pitchFamily="2" charset="-122"/>
                <a:ea typeface="华文仿宋" panose="02010600040101010101" pitchFamily="2" charset="-122"/>
              </a:rPr>
              <a:t>（一）众筹平台分类</a:t>
            </a:r>
          </a:p>
          <a:p>
            <a:pPr marL="0" indent="0">
              <a:lnSpc>
                <a:spcPct val="100000"/>
              </a:lnSpc>
              <a:buNone/>
            </a:pPr>
            <a:r>
              <a:rPr lang="en-US" altLang="zh-CN" sz="2000" dirty="0">
                <a:latin typeface="华文仿宋" panose="02010600040101010101" pitchFamily="2" charset="-122"/>
                <a:ea typeface="华文仿宋" panose="02010600040101010101" pitchFamily="2" charset="-122"/>
              </a:rPr>
              <a:t>FCA</a:t>
            </a:r>
            <a:r>
              <a:rPr lang="zh-CN" altLang="en-US" sz="2000" dirty="0">
                <a:latin typeface="华文仿宋" panose="02010600040101010101" pitchFamily="2" charset="-122"/>
                <a:ea typeface="华文仿宋" panose="02010600040101010101" pitchFamily="2" charset="-122"/>
              </a:rPr>
              <a:t>将众筹活动定义为：个人、组织或企业通过有关平台筹集资金，以对他们开展的活动或企业进行融资或再融资的方式。</a:t>
            </a:r>
            <a:r>
              <a:rPr lang="en-US" altLang="zh-CN" sz="2000" dirty="0">
                <a:latin typeface="华文仿宋" panose="02010600040101010101" pitchFamily="2" charset="-122"/>
                <a:ea typeface="华文仿宋" panose="02010600040101010101" pitchFamily="2" charset="-122"/>
              </a:rPr>
              <a:t>FCA</a:t>
            </a:r>
            <a:r>
              <a:rPr lang="zh-CN" altLang="en-US" sz="2000" dirty="0">
                <a:latin typeface="华文仿宋" panose="02010600040101010101" pitchFamily="2" charset="-122"/>
                <a:ea typeface="华文仿宋" panose="02010600040101010101" pitchFamily="2" charset="-122"/>
              </a:rPr>
              <a:t>从其监管角度上，将众筹类型分为以下几种：</a:t>
            </a:r>
          </a:p>
          <a:p>
            <a:pPr marL="0" indent="0">
              <a:lnSpc>
                <a:spcPct val="100000"/>
              </a:lnSpc>
              <a:buNone/>
            </a:pPr>
            <a:r>
              <a:rPr lang="en-US" altLang="zh-CN" sz="2000" dirty="0">
                <a:latin typeface="华文仿宋" panose="02010600040101010101" pitchFamily="2" charset="-122"/>
                <a:ea typeface="华文仿宋" panose="02010600040101010101" pitchFamily="2" charset="-122"/>
              </a:rPr>
              <a:t>1.</a:t>
            </a:r>
            <a:r>
              <a:rPr lang="zh-CN" altLang="en-US" sz="2000" dirty="0">
                <a:latin typeface="华文仿宋" panose="02010600040101010101" pitchFamily="2" charset="-122"/>
                <a:ea typeface="华文仿宋" panose="02010600040101010101" pitchFamily="2" charset="-122"/>
              </a:rPr>
              <a:t>捐赠型众筹。用户通过平台向他们支持的企业或组织捐赠资金。</a:t>
            </a:r>
          </a:p>
          <a:p>
            <a:pPr marL="0" indent="0">
              <a:lnSpc>
                <a:spcPct val="100000"/>
              </a:lnSpc>
              <a:buNone/>
            </a:pPr>
            <a:r>
              <a:rPr lang="en-US" altLang="zh-CN" sz="2000" dirty="0">
                <a:latin typeface="华文仿宋" panose="02010600040101010101" pitchFamily="2" charset="-122"/>
                <a:ea typeface="华文仿宋" panose="02010600040101010101" pitchFamily="2" charset="-122"/>
              </a:rPr>
              <a:t>2.</a:t>
            </a:r>
            <a:r>
              <a:rPr lang="zh-CN" altLang="en-US" sz="2000" dirty="0">
                <a:latin typeface="华文仿宋" panose="02010600040101010101" pitchFamily="2" charset="-122"/>
                <a:ea typeface="华文仿宋" panose="02010600040101010101" pitchFamily="2" charset="-122"/>
              </a:rPr>
              <a:t>预售或回报众筹。用户通过平台向企业或组织提供资金，使企业或组织能够生产某些产品或提供某些服务，用户因此得到奖励或相应的产品、服务。</a:t>
            </a:r>
          </a:p>
          <a:p>
            <a:pPr marL="0" indent="0">
              <a:lnSpc>
                <a:spcPct val="100000"/>
              </a:lnSpc>
              <a:buNone/>
            </a:pPr>
            <a:r>
              <a:rPr lang="en-US" altLang="zh-CN" sz="2000" dirty="0">
                <a:latin typeface="华文仿宋" panose="02010600040101010101" pitchFamily="2" charset="-122"/>
                <a:ea typeface="华文仿宋" panose="02010600040101010101" pitchFamily="2" charset="-122"/>
              </a:rPr>
              <a:t>3.</a:t>
            </a:r>
            <a:r>
              <a:rPr lang="zh-CN" altLang="en-US" sz="2000" dirty="0">
                <a:latin typeface="华文仿宋" panose="02010600040101010101" pitchFamily="2" charset="-122"/>
                <a:ea typeface="华文仿宋" panose="02010600040101010101" pitchFamily="2" charset="-122"/>
              </a:rPr>
              <a:t>借贷型众筹（</a:t>
            </a:r>
            <a:r>
              <a:rPr lang="en-US" altLang="zh-CN" sz="2000" dirty="0">
                <a:latin typeface="华文仿宋" panose="02010600040101010101" pitchFamily="2" charset="-122"/>
                <a:ea typeface="华文仿宋" panose="02010600040101010101" pitchFamily="2" charset="-122"/>
              </a:rPr>
              <a:t>P2P</a:t>
            </a:r>
            <a:r>
              <a:rPr lang="zh-CN" altLang="en-US" sz="2000" dirty="0">
                <a:latin typeface="华文仿宋" panose="02010600040101010101" pitchFamily="2" charset="-122"/>
                <a:ea typeface="华文仿宋" panose="02010600040101010101" pitchFamily="2" charset="-122"/>
              </a:rPr>
              <a:t>借贷平台）。用户通过平台将资金出借给个人或者企业，以获取利息收入。</a:t>
            </a:r>
          </a:p>
          <a:p>
            <a:pPr marL="0" indent="0">
              <a:lnSpc>
                <a:spcPct val="100000"/>
              </a:lnSpc>
              <a:buNone/>
            </a:pPr>
            <a:r>
              <a:rPr lang="en-US" altLang="zh-CN" sz="2000" dirty="0">
                <a:latin typeface="华文仿宋" panose="02010600040101010101" pitchFamily="2" charset="-122"/>
                <a:ea typeface="华文仿宋" panose="02010600040101010101" pitchFamily="2" charset="-122"/>
              </a:rPr>
              <a:t>4.</a:t>
            </a:r>
            <a:r>
              <a:rPr lang="zh-CN" altLang="en-US" sz="2000" dirty="0">
                <a:latin typeface="华文仿宋" panose="02010600040101010101" pitchFamily="2" charset="-122"/>
                <a:ea typeface="华文仿宋" panose="02010600040101010101" pitchFamily="2" charset="-122"/>
              </a:rPr>
              <a:t>投资型众筹。用户通过平台以购买企业股票或债券的方式进行直接或间接投资。</a:t>
            </a:r>
          </a:p>
          <a:p>
            <a:pPr marL="0" indent="0">
              <a:lnSpc>
                <a:spcPct val="100000"/>
              </a:lnSpc>
              <a:buNone/>
            </a:pPr>
            <a:r>
              <a:rPr lang="en-US" altLang="zh-CN" sz="2000" dirty="0">
                <a:latin typeface="华文仿宋" panose="02010600040101010101" pitchFamily="2" charset="-122"/>
                <a:ea typeface="华文仿宋" panose="02010600040101010101" pitchFamily="2" charset="-122"/>
              </a:rPr>
              <a:t>5.</a:t>
            </a:r>
            <a:r>
              <a:rPr lang="zh-CN" altLang="en-US" sz="2000" dirty="0">
                <a:latin typeface="华文仿宋" panose="02010600040101010101" pitchFamily="2" charset="-122"/>
                <a:ea typeface="华文仿宋" panose="02010600040101010101" pitchFamily="2" charset="-122"/>
              </a:rPr>
              <a:t>其他类型众筹。法律特许不需要</a:t>
            </a:r>
            <a:r>
              <a:rPr lang="en-US" altLang="zh-CN" sz="2000" dirty="0">
                <a:latin typeface="华文仿宋" panose="02010600040101010101" pitchFamily="2" charset="-122"/>
                <a:ea typeface="华文仿宋" panose="02010600040101010101" pitchFamily="2" charset="-122"/>
              </a:rPr>
              <a:t>FCA</a:t>
            </a:r>
            <a:r>
              <a:rPr lang="zh-CN" altLang="en-US" sz="2000" dirty="0">
                <a:latin typeface="华文仿宋" panose="02010600040101010101" pitchFamily="2" charset="-122"/>
                <a:ea typeface="华文仿宋" panose="02010600040101010101" pitchFamily="2" charset="-122"/>
              </a:rPr>
              <a:t>授权和监管的集体融资活动。</a:t>
            </a:r>
          </a:p>
          <a:p>
            <a:pPr marL="0" indent="0">
              <a:lnSpc>
                <a:spcPct val="100000"/>
              </a:lnSpc>
              <a:buNone/>
            </a:pPr>
            <a:r>
              <a:rPr lang="en-US" altLang="zh-CN" sz="2000" b="1" dirty="0">
                <a:solidFill>
                  <a:srgbClr val="FF0000"/>
                </a:solidFill>
                <a:latin typeface="华文仿宋" panose="02010600040101010101" pitchFamily="2" charset="-122"/>
                <a:ea typeface="华文仿宋" panose="02010600040101010101" pitchFamily="2" charset="-122"/>
              </a:rPr>
              <a:t>FCA</a:t>
            </a:r>
            <a:r>
              <a:rPr lang="zh-CN" altLang="en-US" sz="2000" b="1" dirty="0">
                <a:solidFill>
                  <a:srgbClr val="FF0000"/>
                </a:solidFill>
                <a:latin typeface="华文仿宋" panose="02010600040101010101" pitchFamily="2" charset="-122"/>
                <a:ea typeface="华文仿宋" panose="02010600040101010101" pitchFamily="2" charset="-122"/>
              </a:rPr>
              <a:t>目前对借贷型和投资型两种众筹方式进行监管。</a:t>
            </a:r>
          </a:p>
          <a:p>
            <a:pPr marL="0" indent="0">
              <a:buNone/>
            </a:pPr>
            <a:endParaRPr lang="zh-CN" altLang="en-US" sz="2000" dirty="0"/>
          </a:p>
        </p:txBody>
      </p:sp>
    </p:spTree>
    <p:extLst>
      <p:ext uri="{BB962C8B-B14F-4D97-AF65-F5344CB8AC3E}">
        <p14:creationId xmlns:p14="http://schemas.microsoft.com/office/powerpoint/2010/main" val="350773152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标题 1">
            <a:extLst>
              <a:ext uri="{FF2B5EF4-FFF2-40B4-BE49-F238E27FC236}">
                <a16:creationId xmlns:a16="http://schemas.microsoft.com/office/drawing/2014/main" id="{CE775446-5894-4494-BDAB-C9CA02F8A953}"/>
              </a:ext>
            </a:extLst>
          </p:cNvPr>
          <p:cNvSpPr>
            <a:spLocks noGrp="1"/>
          </p:cNvSpPr>
          <p:nvPr>
            <p:ph type="title"/>
          </p:nvPr>
        </p:nvSpPr>
        <p:spPr>
          <a:xfrm>
            <a:off x="838200" y="365126"/>
            <a:ext cx="10515600" cy="869156"/>
          </a:xfrm>
        </p:spPr>
        <p:txBody>
          <a:bodyPr>
            <a:normAutofit/>
          </a:bodyPr>
          <a:lstStyle/>
          <a:p>
            <a:endParaRPr lang="zh-CN" altLang="en-US" dirty="0"/>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3B1ED466-3DE1-41C1-B235-628AD60201CD}"/>
              </a:ext>
            </a:extLst>
          </p:cNvPr>
          <p:cNvSpPr>
            <a:spLocks noGrp="1"/>
          </p:cNvSpPr>
          <p:nvPr>
            <p:ph idx="1"/>
          </p:nvPr>
        </p:nvSpPr>
        <p:spPr>
          <a:xfrm>
            <a:off x="838200" y="1825625"/>
            <a:ext cx="10515600" cy="4351338"/>
          </a:xfrm>
        </p:spPr>
        <p:txBody>
          <a:bodyPr>
            <a:normAutofit fontScale="92500" lnSpcReduction="10000"/>
          </a:bodyPr>
          <a:lstStyle/>
          <a:p>
            <a:pPr marL="0" lvl="0" indent="0">
              <a:lnSpc>
                <a:spcPct val="110000"/>
              </a:lnSpc>
              <a:buNone/>
            </a:pPr>
            <a:r>
              <a:rPr lang="zh-CN" altLang="en-US" sz="2400" dirty="0">
                <a:latin typeface="华文仿宋" panose="02010600040101010101" pitchFamily="2" charset="-122"/>
                <a:ea typeface="华文仿宋" panose="02010600040101010101" pitchFamily="2" charset="-122"/>
              </a:rPr>
              <a:t>（二）</a:t>
            </a:r>
            <a:r>
              <a:rPr lang="zh-CN" altLang="zh-CN" sz="2400" dirty="0">
                <a:latin typeface="华文仿宋" panose="02010600040101010101" pitchFamily="2" charset="-122"/>
                <a:ea typeface="华文仿宋" panose="02010600040101010101" pitchFamily="2" charset="-122"/>
              </a:rPr>
              <a:t>投资者限制</a:t>
            </a:r>
          </a:p>
          <a:p>
            <a:pPr marL="0" indent="0">
              <a:lnSpc>
                <a:spcPct val="110000"/>
              </a:lnSpc>
              <a:buNone/>
            </a:pPr>
            <a:r>
              <a:rPr lang="zh-CN" altLang="zh-CN" sz="2400" dirty="0">
                <a:latin typeface="华文仿宋" panose="02010600040101010101" pitchFamily="2" charset="-122"/>
                <a:ea typeface="华文仿宋" panose="02010600040101010101" pitchFamily="2" charset="-122"/>
              </a:rPr>
              <a:t>投资者必须是高资产投资人，是指年收入超过</a:t>
            </a:r>
            <a:r>
              <a:rPr lang="en-US" altLang="zh-CN" sz="2400" dirty="0">
                <a:latin typeface="华文仿宋" panose="02010600040101010101" pitchFamily="2" charset="-122"/>
                <a:ea typeface="华文仿宋" panose="02010600040101010101" pitchFamily="2" charset="-122"/>
              </a:rPr>
              <a:t>10</a:t>
            </a:r>
            <a:r>
              <a:rPr lang="zh-CN" altLang="zh-CN" sz="2400" dirty="0">
                <a:latin typeface="华文仿宋" panose="02010600040101010101" pitchFamily="2" charset="-122"/>
                <a:ea typeface="华文仿宋" panose="02010600040101010101" pitchFamily="2" charset="-122"/>
              </a:rPr>
              <a:t>万英镑或净资产超过</a:t>
            </a:r>
            <a:r>
              <a:rPr lang="en-US" altLang="zh-CN" sz="2400" dirty="0">
                <a:latin typeface="华文仿宋" panose="02010600040101010101" pitchFamily="2" charset="-122"/>
                <a:ea typeface="华文仿宋" panose="02010600040101010101" pitchFamily="2" charset="-122"/>
              </a:rPr>
              <a:t>25</a:t>
            </a:r>
            <a:r>
              <a:rPr lang="zh-CN" altLang="zh-CN" sz="2400" dirty="0">
                <a:latin typeface="华文仿宋" panose="02010600040101010101" pitchFamily="2" charset="-122"/>
                <a:ea typeface="华文仿宋" panose="02010600040101010101" pitchFamily="2" charset="-122"/>
              </a:rPr>
              <a:t>万英镑</a:t>
            </a:r>
            <a:r>
              <a:rPr lang="en-US" altLang="zh-CN" sz="2400" dirty="0">
                <a:latin typeface="华文仿宋" panose="02010600040101010101" pitchFamily="2" charset="-122"/>
                <a:ea typeface="华文仿宋" panose="02010600040101010101" pitchFamily="2" charset="-122"/>
              </a:rPr>
              <a:t>(</a:t>
            </a:r>
            <a:r>
              <a:rPr lang="zh-CN" altLang="zh-CN" sz="2400" dirty="0">
                <a:latin typeface="华文仿宋" panose="02010600040101010101" pitchFamily="2" charset="-122"/>
                <a:ea typeface="华文仿宋" panose="02010600040101010101" pitchFamily="2" charset="-122"/>
              </a:rPr>
              <a:t>不含常住房产、养老保险金</a:t>
            </a:r>
            <a:r>
              <a:rPr lang="en-US" altLang="zh-CN" sz="2400" dirty="0">
                <a:latin typeface="华文仿宋" panose="02010600040101010101" pitchFamily="2" charset="-122"/>
                <a:ea typeface="华文仿宋" panose="02010600040101010101" pitchFamily="2" charset="-122"/>
              </a:rPr>
              <a:t>)</a:t>
            </a:r>
            <a:r>
              <a:rPr lang="zh-CN" altLang="zh-CN" sz="2400" dirty="0">
                <a:latin typeface="华文仿宋" panose="02010600040101010101" pitchFamily="2" charset="-122"/>
                <a:ea typeface="华文仿宋" panose="02010600040101010101" pitchFamily="2" charset="-122"/>
              </a:rPr>
              <a:t>，或者是经过</a:t>
            </a:r>
            <a:r>
              <a:rPr lang="en-US" altLang="zh-CN" sz="2400" dirty="0">
                <a:latin typeface="华文仿宋" panose="02010600040101010101" pitchFamily="2" charset="-122"/>
                <a:ea typeface="华文仿宋" panose="02010600040101010101" pitchFamily="2" charset="-122"/>
              </a:rPr>
              <a:t>FCA</a:t>
            </a:r>
            <a:r>
              <a:rPr lang="zh-CN" altLang="zh-CN" sz="2400" dirty="0">
                <a:latin typeface="华文仿宋" panose="02010600040101010101" pitchFamily="2" charset="-122"/>
                <a:ea typeface="华文仿宋" panose="02010600040101010101" pitchFamily="2" charset="-122"/>
              </a:rPr>
              <a:t>授权的机构认证的成熟投资者。</a:t>
            </a:r>
          </a:p>
          <a:p>
            <a:pPr marL="0" lvl="0" indent="0">
              <a:lnSpc>
                <a:spcPct val="110000"/>
              </a:lnSpc>
              <a:buNone/>
            </a:pPr>
            <a:r>
              <a:rPr lang="zh-CN" altLang="en-US" sz="2400" dirty="0">
                <a:latin typeface="华文仿宋" panose="02010600040101010101" pitchFamily="2" charset="-122"/>
                <a:ea typeface="华文仿宋" panose="02010600040101010101" pitchFamily="2" charset="-122"/>
              </a:rPr>
              <a:t>（三）</a:t>
            </a:r>
            <a:r>
              <a:rPr lang="zh-CN" altLang="zh-CN" sz="2400" dirty="0">
                <a:latin typeface="华文仿宋" panose="02010600040101010101" pitchFamily="2" charset="-122"/>
                <a:ea typeface="华文仿宋" panose="02010600040101010101" pitchFamily="2" charset="-122"/>
              </a:rPr>
              <a:t>投资额度限制</a:t>
            </a:r>
          </a:p>
          <a:p>
            <a:pPr marL="0" indent="0">
              <a:lnSpc>
                <a:spcPct val="110000"/>
              </a:lnSpc>
              <a:buNone/>
            </a:pPr>
            <a:r>
              <a:rPr lang="zh-CN" altLang="zh-CN" sz="2400" dirty="0">
                <a:latin typeface="华文仿宋" panose="02010600040101010101" pitchFamily="2" charset="-122"/>
                <a:ea typeface="华文仿宋" panose="02010600040101010101" pitchFamily="2" charset="-122"/>
              </a:rPr>
              <a:t>对于非成熟投资者</a:t>
            </a:r>
            <a:r>
              <a:rPr lang="en-US" altLang="zh-CN" sz="2400" dirty="0">
                <a:latin typeface="华文仿宋" panose="02010600040101010101" pitchFamily="2" charset="-122"/>
                <a:ea typeface="华文仿宋" panose="02010600040101010101" pitchFamily="2" charset="-122"/>
              </a:rPr>
              <a:t>(</a:t>
            </a:r>
            <a:r>
              <a:rPr lang="zh-CN" altLang="zh-CN" sz="2400" dirty="0">
                <a:latin typeface="华文仿宋" panose="02010600040101010101" pitchFamily="2" charset="-122"/>
                <a:ea typeface="华文仿宋" panose="02010600040101010101" pitchFamily="2" charset="-122"/>
              </a:rPr>
              <a:t>投资众筹项目</a:t>
            </a:r>
            <a:r>
              <a:rPr lang="en-US" altLang="zh-CN" sz="2400" dirty="0">
                <a:latin typeface="华文仿宋" panose="02010600040101010101" pitchFamily="2" charset="-122"/>
                <a:ea typeface="华文仿宋" panose="02010600040101010101" pitchFamily="2" charset="-122"/>
              </a:rPr>
              <a:t>2</a:t>
            </a:r>
            <a:r>
              <a:rPr lang="zh-CN" altLang="zh-CN" sz="2400" dirty="0">
                <a:latin typeface="华文仿宋" panose="02010600040101010101" pitchFamily="2" charset="-122"/>
                <a:ea typeface="华文仿宋" panose="02010600040101010101" pitchFamily="2" charset="-122"/>
              </a:rPr>
              <a:t>个以下的投资人</a:t>
            </a:r>
            <a:r>
              <a:rPr lang="en-US" altLang="zh-CN" sz="2400" dirty="0">
                <a:latin typeface="华文仿宋" panose="02010600040101010101" pitchFamily="2" charset="-122"/>
                <a:ea typeface="华文仿宋" panose="02010600040101010101" pitchFamily="2" charset="-122"/>
              </a:rPr>
              <a:t>)</a:t>
            </a:r>
            <a:r>
              <a:rPr lang="zh-CN" altLang="zh-CN" sz="2400" dirty="0">
                <a:latin typeface="华文仿宋" panose="02010600040101010101" pitchFamily="2" charset="-122"/>
                <a:ea typeface="华文仿宋" panose="02010600040101010101" pitchFamily="2" charset="-122"/>
              </a:rPr>
              <a:t>，其投资额不得超过其净资产</a:t>
            </a:r>
            <a:r>
              <a:rPr lang="en-US" altLang="zh-CN" sz="2400" dirty="0">
                <a:latin typeface="华文仿宋" panose="02010600040101010101" pitchFamily="2" charset="-122"/>
                <a:ea typeface="华文仿宋" panose="02010600040101010101" pitchFamily="2" charset="-122"/>
              </a:rPr>
              <a:t>(</a:t>
            </a:r>
            <a:r>
              <a:rPr lang="zh-CN" altLang="zh-CN" sz="2400" dirty="0">
                <a:latin typeface="华文仿宋" panose="02010600040101010101" pitchFamily="2" charset="-122"/>
                <a:ea typeface="华文仿宋" panose="02010600040101010101" pitchFamily="2" charset="-122"/>
              </a:rPr>
              <a:t>不含常住房产、养老保险金</a:t>
            </a:r>
            <a:r>
              <a:rPr lang="en-US" altLang="zh-CN" sz="2400" dirty="0">
                <a:latin typeface="华文仿宋" panose="02010600040101010101" pitchFamily="2" charset="-122"/>
                <a:ea typeface="华文仿宋" panose="02010600040101010101" pitchFamily="2" charset="-122"/>
              </a:rPr>
              <a:t>)</a:t>
            </a:r>
            <a:r>
              <a:rPr lang="zh-CN" altLang="zh-CN" sz="2400" dirty="0">
                <a:latin typeface="华文仿宋" panose="02010600040101010101" pitchFamily="2" charset="-122"/>
                <a:ea typeface="华文仿宋" panose="02010600040101010101" pitchFamily="2" charset="-122"/>
              </a:rPr>
              <a:t>的</a:t>
            </a:r>
            <a:r>
              <a:rPr lang="en-US" altLang="zh-CN" sz="2400" dirty="0">
                <a:latin typeface="华文仿宋" panose="02010600040101010101" pitchFamily="2" charset="-122"/>
                <a:ea typeface="华文仿宋" panose="02010600040101010101" pitchFamily="2" charset="-122"/>
              </a:rPr>
              <a:t>10%</a:t>
            </a:r>
            <a:r>
              <a:rPr lang="zh-CN" altLang="zh-CN" sz="2400" dirty="0">
                <a:latin typeface="华文仿宋" panose="02010600040101010101" pitchFamily="2" charset="-122"/>
                <a:ea typeface="华文仿宋" panose="02010600040101010101" pitchFamily="2" charset="-122"/>
              </a:rPr>
              <a:t>，成熟投资者不受此限制。</a:t>
            </a:r>
            <a:endParaRPr lang="en-US" altLang="zh-CN" sz="2400" dirty="0">
              <a:latin typeface="华文仿宋" panose="02010600040101010101" pitchFamily="2" charset="-122"/>
              <a:ea typeface="华文仿宋" panose="02010600040101010101" pitchFamily="2" charset="-122"/>
            </a:endParaRPr>
          </a:p>
          <a:p>
            <a:pPr marL="0" indent="0">
              <a:lnSpc>
                <a:spcPct val="110000"/>
              </a:lnSpc>
              <a:buNone/>
            </a:pPr>
            <a:r>
              <a:rPr lang="zh-CN" altLang="en-US" sz="2400" dirty="0">
                <a:latin typeface="华文仿宋" panose="02010600040101010101" pitchFamily="2" charset="-122"/>
                <a:ea typeface="华文仿宋" panose="02010600040101010101" pitchFamily="2" charset="-122"/>
              </a:rPr>
              <a:t>（四）</a:t>
            </a:r>
            <a:r>
              <a:rPr lang="zh-CN" altLang="zh-CN" sz="2400" dirty="0">
                <a:latin typeface="华文仿宋" panose="02010600040101010101" pitchFamily="2" charset="-122"/>
                <a:ea typeface="华文仿宋" panose="02010600040101010101" pitchFamily="2" charset="-122"/>
              </a:rPr>
              <a:t>投资咨询要求</a:t>
            </a:r>
          </a:p>
          <a:p>
            <a:pPr marL="0" indent="0">
              <a:lnSpc>
                <a:spcPct val="110000"/>
              </a:lnSpc>
              <a:buNone/>
            </a:pPr>
            <a:r>
              <a:rPr lang="en-US" altLang="zh-CN" sz="2400" dirty="0">
                <a:latin typeface="华文仿宋" panose="02010600040101010101" pitchFamily="2" charset="-122"/>
                <a:ea typeface="华文仿宋" panose="02010600040101010101" pitchFamily="2" charset="-122"/>
              </a:rPr>
              <a:t>    </a:t>
            </a:r>
            <a:r>
              <a:rPr lang="zh-CN" altLang="zh-CN" sz="2400" dirty="0">
                <a:latin typeface="华文仿宋" panose="02010600040101010101" pitchFamily="2" charset="-122"/>
                <a:ea typeface="华文仿宋" panose="02010600040101010101" pitchFamily="2" charset="-122"/>
              </a:rPr>
              <a:t>众筹平台需要对项目提供简单的说明，但是如果说明构成投资建议，则需要再向</a:t>
            </a:r>
            <a:r>
              <a:rPr lang="en-US" altLang="zh-CN" sz="2400" dirty="0">
                <a:latin typeface="华文仿宋" panose="02010600040101010101" pitchFamily="2" charset="-122"/>
                <a:ea typeface="华文仿宋" panose="02010600040101010101" pitchFamily="2" charset="-122"/>
              </a:rPr>
              <a:t>FCA</a:t>
            </a:r>
            <a:r>
              <a:rPr lang="zh-CN" altLang="zh-CN" sz="2400" dirty="0">
                <a:latin typeface="华文仿宋" panose="02010600040101010101" pitchFamily="2" charset="-122"/>
                <a:ea typeface="华文仿宋" panose="02010600040101010101" pitchFamily="2" charset="-122"/>
              </a:rPr>
              <a:t>申请投资咨询机构的授权。</a:t>
            </a:r>
            <a:r>
              <a:rPr lang="zh-CN" altLang="zh-CN" sz="2400" dirty="0"/>
              <a:t>如星级评价，每周最佳投资等，则需要再向</a:t>
            </a:r>
            <a:r>
              <a:rPr lang="en-US" altLang="zh-CN" sz="2400" dirty="0"/>
              <a:t>FCA</a:t>
            </a:r>
            <a:r>
              <a:rPr lang="zh-CN" altLang="zh-CN" sz="2400" dirty="0"/>
              <a:t>申请投资咨询机构的授权。</a:t>
            </a:r>
            <a:endParaRPr lang="zh-CN" altLang="zh-CN" sz="2400" dirty="0">
              <a:latin typeface="华文仿宋" panose="02010600040101010101" pitchFamily="2" charset="-122"/>
              <a:ea typeface="华文仿宋" panose="02010600040101010101" pitchFamily="2" charset="-122"/>
            </a:endParaRPr>
          </a:p>
          <a:p>
            <a:pPr marL="0" indent="0">
              <a:buNone/>
            </a:pPr>
            <a:endParaRPr lang="zh-CN" altLang="en-US" sz="2400" dirty="0"/>
          </a:p>
        </p:txBody>
      </p:sp>
    </p:spTree>
    <p:extLst>
      <p:ext uri="{BB962C8B-B14F-4D97-AF65-F5344CB8AC3E}">
        <p14:creationId xmlns:p14="http://schemas.microsoft.com/office/powerpoint/2010/main" val="117031337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标题 1">
            <a:extLst>
              <a:ext uri="{FF2B5EF4-FFF2-40B4-BE49-F238E27FC236}">
                <a16:creationId xmlns:a16="http://schemas.microsoft.com/office/drawing/2014/main" id="{B1BA77E5-09B1-462C-866A-62AD945F5DA0}"/>
              </a:ext>
            </a:extLst>
          </p:cNvPr>
          <p:cNvSpPr>
            <a:spLocks noGrp="1"/>
          </p:cNvSpPr>
          <p:nvPr>
            <p:ph type="title"/>
          </p:nvPr>
        </p:nvSpPr>
        <p:spPr>
          <a:xfrm>
            <a:off x="838200" y="365125"/>
            <a:ext cx="10515600" cy="1325563"/>
          </a:xfrm>
        </p:spPr>
        <p:txBody>
          <a:bodyPr>
            <a:normAutofit/>
          </a:bodyPr>
          <a:lstStyle/>
          <a:p>
            <a:r>
              <a:rPr lang="en-US" altLang="zh-CN"/>
              <a:t>4.4</a:t>
            </a:r>
            <a:r>
              <a:rPr lang="zh-CN" altLang="en-US"/>
              <a:t>法国股权众筹的监管</a:t>
            </a: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209840A9-38D3-4E7B-9036-7204413E6183}"/>
              </a:ext>
            </a:extLst>
          </p:cNvPr>
          <p:cNvSpPr>
            <a:spLocks noGrp="1"/>
          </p:cNvSpPr>
          <p:nvPr>
            <p:ph idx="1"/>
          </p:nvPr>
        </p:nvSpPr>
        <p:spPr>
          <a:xfrm>
            <a:off x="838200" y="1825625"/>
            <a:ext cx="10515600" cy="4351338"/>
          </a:xfrm>
        </p:spPr>
        <p:txBody>
          <a:bodyPr>
            <a:normAutofit/>
          </a:bodyPr>
          <a:lstStyle/>
          <a:p>
            <a:pPr marL="0" indent="0">
              <a:buNone/>
            </a:pPr>
            <a:r>
              <a:rPr lang="zh-CN" altLang="en-US" dirty="0">
                <a:latin typeface="华文仿宋" panose="02010600040101010101" pitchFamily="2" charset="-122"/>
                <a:ea typeface="华文仿宋" panose="02010600040101010101" pitchFamily="2" charset="-122"/>
              </a:rPr>
              <a:t>一、监管机构</a:t>
            </a:r>
            <a:endParaRPr lang="en-US" altLang="zh-CN" dirty="0">
              <a:latin typeface="华文仿宋" panose="02010600040101010101" pitchFamily="2" charset="-122"/>
              <a:ea typeface="华文仿宋" panose="02010600040101010101" pitchFamily="2" charset="-122"/>
            </a:endParaRPr>
          </a:p>
          <a:p>
            <a:pPr marL="0" indent="0">
              <a:buNone/>
            </a:pPr>
            <a:r>
              <a:rPr lang="en-US" altLang="zh-CN" dirty="0">
                <a:latin typeface="华文仿宋" panose="02010600040101010101" pitchFamily="2" charset="-122"/>
                <a:ea typeface="华文仿宋" panose="02010600040101010101" pitchFamily="2" charset="-122"/>
              </a:rPr>
              <a:t>    </a:t>
            </a:r>
            <a:r>
              <a:rPr lang="zh-CN" altLang="zh-CN" dirty="0">
                <a:latin typeface="华文仿宋" panose="02010600040101010101" pitchFamily="2" charset="-122"/>
                <a:ea typeface="华文仿宋" panose="02010600040101010101" pitchFamily="2" charset="-122"/>
              </a:rPr>
              <a:t>法国负责对金融市场进行监管的机构主要有两个部门，</a:t>
            </a:r>
            <a:endParaRPr lang="en-US" altLang="zh-CN" dirty="0">
              <a:latin typeface="华文仿宋" panose="02010600040101010101" pitchFamily="2" charset="-122"/>
              <a:ea typeface="华文仿宋" panose="02010600040101010101" pitchFamily="2" charset="-122"/>
            </a:endParaRPr>
          </a:p>
          <a:p>
            <a:pPr marL="0" indent="0">
              <a:buNone/>
            </a:pPr>
            <a:r>
              <a:rPr lang="zh-CN" altLang="zh-CN" dirty="0">
                <a:latin typeface="华文仿宋" panose="02010600040101010101" pitchFamily="2" charset="-122"/>
                <a:ea typeface="华文仿宋" panose="02010600040101010101" pitchFamily="2" charset="-122"/>
              </a:rPr>
              <a:t>金融市场管理局</a:t>
            </a:r>
            <a:r>
              <a:rPr lang="en-US" altLang="zh-CN" dirty="0">
                <a:latin typeface="华文仿宋" panose="02010600040101010101" pitchFamily="2" charset="-122"/>
                <a:ea typeface="华文仿宋" panose="02010600040101010101" pitchFamily="2" charset="-122"/>
              </a:rPr>
              <a:t>(</a:t>
            </a:r>
            <a:r>
              <a:rPr lang="en-US" altLang="zh-CN" dirty="0" err="1">
                <a:latin typeface="华文仿宋" panose="02010600040101010101" pitchFamily="2" charset="-122"/>
                <a:ea typeface="华文仿宋" panose="02010600040101010101" pitchFamily="2" charset="-122"/>
              </a:rPr>
              <a:t>Autoritedes</a:t>
            </a:r>
            <a:r>
              <a:rPr lang="en-US" altLang="zh-CN" dirty="0">
                <a:latin typeface="华文仿宋" panose="02010600040101010101" pitchFamily="2" charset="-122"/>
                <a:ea typeface="华文仿宋" panose="02010600040101010101" pitchFamily="2" charset="-122"/>
              </a:rPr>
              <a:t> Marches Financiers, AMF</a:t>
            </a:r>
            <a:r>
              <a:rPr lang="zh-CN" altLang="zh-CN" dirty="0">
                <a:latin typeface="华文仿宋" panose="02010600040101010101" pitchFamily="2" charset="-122"/>
                <a:ea typeface="华文仿宋" panose="02010600040101010101" pitchFamily="2" charset="-122"/>
              </a:rPr>
              <a:t>，</a:t>
            </a:r>
            <a:r>
              <a:rPr lang="en-US" altLang="zh-CN"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a:t>
            </a:r>
            <a:endParaRPr lang="en-US" altLang="zh-CN" dirty="0">
              <a:latin typeface="华文仿宋" panose="02010600040101010101" pitchFamily="2" charset="-122"/>
              <a:ea typeface="华文仿宋" panose="02010600040101010101" pitchFamily="2" charset="-122"/>
            </a:endParaRPr>
          </a:p>
          <a:p>
            <a:pPr marL="0" indent="0">
              <a:buNone/>
            </a:pPr>
            <a:r>
              <a:rPr lang="zh-CN" altLang="zh-CN" dirty="0">
                <a:latin typeface="华文仿宋" panose="02010600040101010101" pitchFamily="2" charset="-122"/>
                <a:ea typeface="华文仿宋" panose="02010600040101010101" pitchFamily="2" charset="-122"/>
              </a:rPr>
              <a:t>审慎监管与处置局</a:t>
            </a:r>
            <a:r>
              <a:rPr lang="en-US" altLang="zh-CN" dirty="0">
                <a:latin typeface="华文仿宋" panose="02010600040101010101" pitchFamily="2" charset="-122"/>
                <a:ea typeface="华文仿宋" panose="02010600040101010101" pitchFamily="2" charset="-122"/>
              </a:rPr>
              <a:t>(</a:t>
            </a:r>
            <a:r>
              <a:rPr lang="en-US" altLang="zh-CN" dirty="0" err="1">
                <a:latin typeface="华文仿宋" panose="02010600040101010101" pitchFamily="2" charset="-122"/>
                <a:ea typeface="华文仿宋" panose="02010600040101010101" pitchFamily="2" charset="-122"/>
              </a:rPr>
              <a:t>Autoritede</a:t>
            </a:r>
            <a:r>
              <a:rPr lang="en-US" altLang="zh-CN" dirty="0">
                <a:latin typeface="华文仿宋" panose="02010600040101010101" pitchFamily="2" charset="-122"/>
                <a:ea typeface="华文仿宋" panose="02010600040101010101" pitchFamily="2" charset="-122"/>
              </a:rPr>
              <a:t> </a:t>
            </a:r>
            <a:r>
              <a:rPr lang="en-US" altLang="zh-CN" dirty="0" err="1">
                <a:latin typeface="华文仿宋" panose="02010600040101010101" pitchFamily="2" charset="-122"/>
                <a:ea typeface="华文仿宋" panose="02010600040101010101" pitchFamily="2" charset="-122"/>
              </a:rPr>
              <a:t>Contrle</a:t>
            </a:r>
            <a:r>
              <a:rPr lang="en-US" altLang="zh-CN" dirty="0">
                <a:latin typeface="华文仿宋" panose="02010600040101010101" pitchFamily="2" charset="-122"/>
                <a:ea typeface="华文仿宋" panose="02010600040101010101" pitchFamily="2" charset="-122"/>
              </a:rPr>
              <a:t> </a:t>
            </a:r>
            <a:r>
              <a:rPr lang="en-US" altLang="zh-CN" dirty="0" err="1">
                <a:latin typeface="华文仿宋" panose="02010600040101010101" pitchFamily="2" charset="-122"/>
                <a:ea typeface="华文仿宋" panose="02010600040101010101" pitchFamily="2" charset="-122"/>
              </a:rPr>
              <a:t>Prudentiel</a:t>
            </a:r>
            <a:r>
              <a:rPr lang="en-US" altLang="zh-CN" dirty="0">
                <a:latin typeface="华文仿宋" panose="02010600040101010101" pitchFamily="2" charset="-122"/>
                <a:ea typeface="华文仿宋" panose="02010600040101010101" pitchFamily="2" charset="-122"/>
              </a:rPr>
              <a:t> et de Resolution, ACPR,)</a:t>
            </a:r>
            <a:r>
              <a:rPr lang="zh-CN" altLang="zh-CN" dirty="0">
                <a:latin typeface="华文仿宋" panose="02010600040101010101" pitchFamily="2" charset="-122"/>
                <a:ea typeface="华文仿宋" panose="02010600040101010101" pitchFamily="2" charset="-122"/>
              </a:rPr>
              <a:t>。</a:t>
            </a:r>
            <a:endParaRPr lang="en-US" altLang="zh-CN" dirty="0">
              <a:latin typeface="华文仿宋" panose="02010600040101010101" pitchFamily="2" charset="-122"/>
              <a:ea typeface="华文仿宋" panose="02010600040101010101" pitchFamily="2" charset="-122"/>
            </a:endParaRPr>
          </a:p>
          <a:p>
            <a:pPr marL="0" indent="0">
              <a:buNone/>
            </a:pPr>
            <a:r>
              <a:rPr lang="en-US" altLang="zh-CN" dirty="0">
                <a:latin typeface="华文仿宋" panose="02010600040101010101" pitchFamily="2" charset="-122"/>
                <a:ea typeface="华文仿宋" panose="02010600040101010101" pitchFamily="2" charset="-122"/>
              </a:rPr>
              <a:t>    </a:t>
            </a:r>
            <a:r>
              <a:rPr lang="zh-CN" altLang="zh-CN" dirty="0">
                <a:latin typeface="华文仿宋" panose="02010600040101010101" pitchFamily="2" charset="-122"/>
                <a:ea typeface="华文仿宋" panose="02010600040101010101" pitchFamily="2" charset="-122"/>
              </a:rPr>
              <a:t>金融管理局负责证券市场的监管，享有规章条例的创制权、监督管理权和处罚权。</a:t>
            </a:r>
            <a:endParaRPr lang="en-US" altLang="zh-CN" dirty="0">
              <a:latin typeface="华文仿宋" panose="02010600040101010101" pitchFamily="2" charset="-122"/>
              <a:ea typeface="华文仿宋" panose="02010600040101010101" pitchFamily="2" charset="-122"/>
            </a:endParaRPr>
          </a:p>
          <a:p>
            <a:pPr marL="0" indent="0">
              <a:buNone/>
            </a:pPr>
            <a:r>
              <a:rPr lang="en-US" altLang="zh-CN" dirty="0">
                <a:latin typeface="华文仿宋" panose="02010600040101010101" pitchFamily="2" charset="-122"/>
                <a:ea typeface="华文仿宋" panose="02010600040101010101" pitchFamily="2" charset="-122"/>
              </a:rPr>
              <a:t>    </a:t>
            </a:r>
            <a:r>
              <a:rPr lang="zh-CN" altLang="zh-CN" dirty="0">
                <a:latin typeface="华文仿宋" panose="02010600040101010101" pitchFamily="2" charset="-122"/>
                <a:ea typeface="华文仿宋" panose="02010600040101010101" pitchFamily="2" charset="-122"/>
              </a:rPr>
              <a:t>审慎局继承了原银行和保险业监管机构的核准、审批和监督权，负责银行业危机处理，并负责金融消费者权益的保护</a:t>
            </a:r>
            <a:r>
              <a:rPr lang="zh-CN" altLang="en-US" dirty="0">
                <a:latin typeface="华文仿宋" panose="02010600040101010101" pitchFamily="2" charset="-122"/>
                <a:ea typeface="华文仿宋" panose="02010600040101010101" pitchFamily="2" charset="-122"/>
              </a:rPr>
              <a:t>。</a:t>
            </a:r>
            <a:endParaRPr lang="en-US" altLang="zh-CN" dirty="0">
              <a:latin typeface="华文仿宋" panose="02010600040101010101" pitchFamily="2" charset="-122"/>
              <a:ea typeface="华文仿宋" panose="02010600040101010101" pitchFamily="2" charset="-122"/>
            </a:endParaRPr>
          </a:p>
        </p:txBody>
      </p:sp>
    </p:spTree>
    <p:extLst>
      <p:ext uri="{BB962C8B-B14F-4D97-AF65-F5344CB8AC3E}">
        <p14:creationId xmlns:p14="http://schemas.microsoft.com/office/powerpoint/2010/main" val="4031590041"/>
      </p:ext>
    </p:extLst>
  </p:cSld>
  <p:clrMapOvr>
    <a:masterClrMapping/>
  </p:clrMapOvr>
  <p:transition spd="slow">
    <p:wheel spokes="1"/>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标题 1">
            <a:extLst>
              <a:ext uri="{FF2B5EF4-FFF2-40B4-BE49-F238E27FC236}">
                <a16:creationId xmlns:a16="http://schemas.microsoft.com/office/drawing/2014/main" id="{03142D3B-3F5B-4BF3-9ADD-CC9E4C332253}"/>
              </a:ext>
            </a:extLst>
          </p:cNvPr>
          <p:cNvSpPr>
            <a:spLocks noGrp="1"/>
          </p:cNvSpPr>
          <p:nvPr>
            <p:ph type="title"/>
          </p:nvPr>
        </p:nvSpPr>
        <p:spPr>
          <a:xfrm>
            <a:off x="838200" y="365126"/>
            <a:ext cx="10515600" cy="639216"/>
          </a:xfrm>
        </p:spPr>
        <p:txBody>
          <a:bodyPr>
            <a:normAutofit fontScale="90000"/>
          </a:bodyPr>
          <a:lstStyle/>
          <a:p>
            <a:endParaRPr lang="zh-CN" altLang="en-US" dirty="0"/>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2E2ED408-9AE7-4E23-8187-9A4E0B6AA677}"/>
              </a:ext>
            </a:extLst>
          </p:cNvPr>
          <p:cNvSpPr>
            <a:spLocks noGrp="1"/>
          </p:cNvSpPr>
          <p:nvPr>
            <p:ph idx="1"/>
          </p:nvPr>
        </p:nvSpPr>
        <p:spPr>
          <a:xfrm>
            <a:off x="838200" y="1369467"/>
            <a:ext cx="10515600" cy="4807496"/>
          </a:xfrm>
        </p:spPr>
        <p:txBody>
          <a:bodyPr>
            <a:normAutofit/>
          </a:bodyPr>
          <a:lstStyle/>
          <a:p>
            <a:pPr marL="0" indent="0">
              <a:lnSpc>
                <a:spcPct val="100000"/>
              </a:lnSpc>
              <a:buNone/>
            </a:pPr>
            <a:r>
              <a:rPr lang="zh-CN" altLang="en-US" sz="2400" dirty="0">
                <a:latin typeface="华文仿宋" panose="02010600040101010101" pitchFamily="2" charset="-122"/>
                <a:ea typeface="华文仿宋" panose="02010600040101010101" pitchFamily="2" charset="-122"/>
              </a:rPr>
              <a:t>二、</a:t>
            </a:r>
            <a:r>
              <a:rPr lang="en-US" altLang="zh-CN" sz="2400" dirty="0">
                <a:latin typeface="华文仿宋" panose="02010600040101010101" pitchFamily="2" charset="-122"/>
                <a:ea typeface="华文仿宋" panose="02010600040101010101" pitchFamily="2" charset="-122"/>
              </a:rPr>
              <a:t>《</a:t>
            </a:r>
            <a:r>
              <a:rPr lang="zh-CN" altLang="en-US" sz="2400" dirty="0">
                <a:latin typeface="华文仿宋" panose="02010600040101010101" pitchFamily="2" charset="-122"/>
                <a:ea typeface="华文仿宋" panose="02010600040101010101" pitchFamily="2" charset="-122"/>
              </a:rPr>
              <a:t>参与性融资法令</a:t>
            </a:r>
            <a:r>
              <a:rPr lang="en-US" altLang="zh-CN" sz="2400" dirty="0">
                <a:latin typeface="华文仿宋" panose="02010600040101010101" pitchFamily="2" charset="-122"/>
                <a:ea typeface="华文仿宋" panose="02010600040101010101" pitchFamily="2" charset="-122"/>
              </a:rPr>
              <a:t>》</a:t>
            </a:r>
            <a:r>
              <a:rPr lang="zh-CN" altLang="en-US" sz="2400" dirty="0">
                <a:latin typeface="华文仿宋" panose="02010600040101010101" pitchFamily="2" charset="-122"/>
                <a:ea typeface="华文仿宋" panose="02010600040101010101" pitchFamily="2" charset="-122"/>
              </a:rPr>
              <a:t>内容</a:t>
            </a:r>
            <a:endParaRPr lang="en-US" altLang="zh-CN" sz="2400" dirty="0">
              <a:latin typeface="华文仿宋" panose="02010600040101010101" pitchFamily="2" charset="-122"/>
              <a:ea typeface="华文仿宋" panose="02010600040101010101" pitchFamily="2" charset="-122"/>
            </a:endParaRPr>
          </a:p>
          <a:p>
            <a:pPr marL="0" indent="0">
              <a:lnSpc>
                <a:spcPct val="100000"/>
              </a:lnSpc>
              <a:buNone/>
            </a:pPr>
            <a:r>
              <a:rPr lang="en-US" altLang="zh-CN" sz="2200" dirty="0">
                <a:latin typeface="华文仿宋" panose="02010600040101010101" pitchFamily="2" charset="-122"/>
                <a:ea typeface="华文仿宋" panose="02010600040101010101" pitchFamily="2" charset="-122"/>
              </a:rPr>
              <a:t>1.</a:t>
            </a:r>
            <a:r>
              <a:rPr lang="zh-CN" altLang="en-US" sz="2200" dirty="0">
                <a:latin typeface="华文仿宋" panose="02010600040101010101" pitchFamily="2" charset="-122"/>
                <a:ea typeface="华文仿宋" panose="02010600040101010101" pitchFamily="2" charset="-122"/>
              </a:rPr>
              <a:t>众筹模式</a:t>
            </a:r>
            <a:endParaRPr lang="en-US" altLang="zh-CN" sz="2200" dirty="0">
              <a:latin typeface="华文仿宋" panose="02010600040101010101" pitchFamily="2" charset="-122"/>
              <a:ea typeface="华文仿宋" panose="02010600040101010101" pitchFamily="2" charset="-122"/>
            </a:endParaRPr>
          </a:p>
          <a:p>
            <a:pPr marL="0" indent="0">
              <a:lnSpc>
                <a:spcPct val="100000"/>
              </a:lnSpc>
              <a:buNone/>
            </a:pPr>
            <a:r>
              <a:rPr lang="zh-CN" altLang="en-US" sz="2200" dirty="0">
                <a:latin typeface="华文仿宋" panose="02010600040101010101" pitchFamily="2" charset="-122"/>
                <a:ea typeface="华文仿宋" panose="02010600040101010101" pitchFamily="2" charset="-122"/>
              </a:rPr>
              <a:t>    法令</a:t>
            </a:r>
            <a:r>
              <a:rPr lang="zh-CN" altLang="zh-CN" sz="2200" dirty="0">
                <a:latin typeface="华文仿宋" panose="02010600040101010101" pitchFamily="2" charset="-122"/>
                <a:ea typeface="华文仿宋" panose="02010600040101010101" pitchFamily="2" charset="-122"/>
              </a:rPr>
              <a:t>将众筹模式划分为两大类</a:t>
            </a:r>
            <a:r>
              <a:rPr lang="en-US" altLang="zh-CN" sz="2200" dirty="0">
                <a:latin typeface="华文仿宋" panose="02010600040101010101" pitchFamily="2" charset="-122"/>
                <a:ea typeface="华文仿宋" panose="02010600040101010101" pitchFamily="2" charset="-122"/>
              </a:rPr>
              <a:t>:</a:t>
            </a:r>
            <a:r>
              <a:rPr lang="zh-CN" altLang="zh-CN" sz="2200" dirty="0">
                <a:latin typeface="华文仿宋" panose="02010600040101010101" pitchFamily="2" charset="-122"/>
                <a:ea typeface="华文仿宋" panose="02010600040101010101" pitchFamily="2" charset="-122"/>
              </a:rPr>
              <a:t>金融证券模式和借贷或捐助模式，前者即所谓的股权众筹。法令规定，涉及证券发行的平台由负责证券交易的金融管理局监管，而涉及借贷业务的平台由负责银行业务的审慎局监管。</a:t>
            </a:r>
          </a:p>
          <a:p>
            <a:pPr marL="0" indent="0">
              <a:lnSpc>
                <a:spcPct val="100000"/>
              </a:lnSpc>
              <a:buNone/>
            </a:pPr>
            <a:r>
              <a:rPr lang="en-US" altLang="zh-CN" sz="2200" dirty="0">
                <a:latin typeface="华文仿宋" panose="02010600040101010101" pitchFamily="2" charset="-122"/>
                <a:ea typeface="华文仿宋" panose="02010600040101010101" pitchFamily="2" charset="-122"/>
              </a:rPr>
              <a:t>2.</a:t>
            </a:r>
            <a:r>
              <a:rPr lang="zh-CN" altLang="en-US" sz="2200" dirty="0">
                <a:latin typeface="华文仿宋" panose="02010600040101010101" pitchFamily="2" charset="-122"/>
                <a:ea typeface="华文仿宋" panose="02010600040101010101" pitchFamily="2" charset="-122"/>
              </a:rPr>
              <a:t>众筹平台注册</a:t>
            </a:r>
            <a:endParaRPr lang="en-US" altLang="zh-CN" sz="2200" dirty="0">
              <a:latin typeface="华文仿宋" panose="02010600040101010101" pitchFamily="2" charset="-122"/>
              <a:ea typeface="华文仿宋" panose="02010600040101010101" pitchFamily="2" charset="-122"/>
            </a:endParaRPr>
          </a:p>
          <a:p>
            <a:pPr marL="0" indent="0">
              <a:lnSpc>
                <a:spcPct val="100000"/>
              </a:lnSpc>
              <a:buNone/>
            </a:pPr>
            <a:r>
              <a:rPr lang="en-US" altLang="zh-CN" sz="2200" dirty="0">
                <a:latin typeface="华文仿宋" panose="02010600040101010101" pitchFamily="2" charset="-122"/>
                <a:ea typeface="华文仿宋" panose="02010600040101010101" pitchFamily="2" charset="-122"/>
              </a:rPr>
              <a:t>    </a:t>
            </a:r>
            <a:r>
              <a:rPr lang="zh-CN" altLang="zh-CN" sz="2200" dirty="0">
                <a:latin typeface="华文仿宋" panose="02010600040101010101" pitchFamily="2" charset="-122"/>
                <a:ea typeface="华文仿宋" panose="02010600040101010101" pitchFamily="2" charset="-122"/>
              </a:rPr>
              <a:t>证券众筹模式注册要求证券模式平台可以注册为</a:t>
            </a:r>
            <a:r>
              <a:rPr lang="en-US" altLang="zh-CN" sz="2200" dirty="0">
                <a:latin typeface="华文仿宋" panose="02010600040101010101" pitchFamily="2" charset="-122"/>
                <a:ea typeface="华文仿宋" panose="02010600040101010101" pitchFamily="2" charset="-122"/>
              </a:rPr>
              <a:t>“</a:t>
            </a:r>
            <a:r>
              <a:rPr lang="zh-CN" altLang="zh-CN" sz="2200" dirty="0">
                <a:latin typeface="华文仿宋" panose="02010600040101010101" pitchFamily="2" charset="-122"/>
                <a:ea typeface="华文仿宋" panose="02010600040101010101" pitchFamily="2" charset="-122"/>
              </a:rPr>
              <a:t>证券众筹顾问</a:t>
            </a:r>
            <a:r>
              <a:rPr lang="en-US" altLang="zh-CN" sz="2200" dirty="0">
                <a:latin typeface="华文仿宋" panose="02010600040101010101" pitchFamily="2" charset="-122"/>
                <a:ea typeface="华文仿宋" panose="02010600040101010101" pitchFamily="2" charset="-122"/>
              </a:rPr>
              <a:t>”</a:t>
            </a:r>
            <a:r>
              <a:rPr lang="zh-CN" altLang="zh-CN" sz="2200" dirty="0">
                <a:latin typeface="华文仿宋" panose="02010600040101010101" pitchFamily="2" charset="-122"/>
                <a:ea typeface="华文仿宋" panose="02010600040101010101" pitchFamily="2" charset="-122"/>
              </a:rPr>
              <a:t>牌照，</a:t>
            </a:r>
            <a:r>
              <a:rPr lang="zh-CN" altLang="en-US" sz="2200" dirty="0">
                <a:latin typeface="华文仿宋" panose="02010600040101010101" pitchFamily="2" charset="-122"/>
                <a:ea typeface="华文仿宋" panose="02010600040101010101" pitchFamily="2" charset="-122"/>
              </a:rPr>
              <a:t>或</a:t>
            </a:r>
            <a:r>
              <a:rPr lang="zh-CN" altLang="zh-CN" sz="2200" dirty="0">
                <a:latin typeface="华文仿宋" panose="02010600040101010101" pitchFamily="2" charset="-122"/>
                <a:ea typeface="华文仿宋" panose="02010600040101010101" pitchFamily="2" charset="-122"/>
              </a:rPr>
              <a:t>注册为原有的</a:t>
            </a:r>
            <a:r>
              <a:rPr lang="en-US" altLang="zh-CN" sz="2200" dirty="0">
                <a:latin typeface="华文仿宋" panose="02010600040101010101" pitchFamily="2" charset="-122"/>
                <a:ea typeface="华文仿宋" panose="02010600040101010101" pitchFamily="2" charset="-122"/>
              </a:rPr>
              <a:t>“</a:t>
            </a:r>
            <a:r>
              <a:rPr lang="zh-CN" altLang="zh-CN" sz="2200" dirty="0">
                <a:latin typeface="华文仿宋" panose="02010600040101010101" pitchFamily="2" charset="-122"/>
                <a:ea typeface="华文仿宋" panose="02010600040101010101" pitchFamily="2" charset="-122"/>
              </a:rPr>
              <a:t>投资服务提供商</a:t>
            </a:r>
            <a:r>
              <a:rPr lang="en-US" altLang="zh-CN" sz="2200" dirty="0">
                <a:latin typeface="华文仿宋" panose="02010600040101010101" pitchFamily="2" charset="-122"/>
                <a:ea typeface="华文仿宋" panose="02010600040101010101" pitchFamily="2" charset="-122"/>
              </a:rPr>
              <a:t>”</a:t>
            </a:r>
            <a:r>
              <a:rPr lang="zh-CN" altLang="zh-CN" sz="2200" dirty="0">
                <a:latin typeface="华文仿宋" panose="02010600040101010101" pitchFamily="2" charset="-122"/>
                <a:ea typeface="华文仿宋" panose="02010600040101010101" pitchFamily="2" charset="-122"/>
              </a:rPr>
              <a:t>牌照。</a:t>
            </a:r>
            <a:endParaRPr lang="en-US" altLang="zh-CN" sz="2200" dirty="0">
              <a:latin typeface="华文仿宋" panose="02010600040101010101" pitchFamily="2" charset="-122"/>
              <a:ea typeface="华文仿宋" panose="02010600040101010101" pitchFamily="2" charset="-122"/>
            </a:endParaRPr>
          </a:p>
          <a:p>
            <a:pPr marL="0" indent="0">
              <a:lnSpc>
                <a:spcPct val="100000"/>
              </a:lnSpc>
              <a:buNone/>
            </a:pPr>
            <a:r>
              <a:rPr lang="zh-CN" altLang="en-US" sz="2200" dirty="0">
                <a:latin typeface="楷体" panose="02010609060101010101" pitchFamily="49" charset="-122"/>
                <a:ea typeface="楷体" panose="02010609060101010101" pitchFamily="49" charset="-122"/>
              </a:rPr>
              <a:t>    条件：</a:t>
            </a:r>
            <a:r>
              <a:rPr lang="en-US" altLang="zh-CN" sz="2200" dirty="0">
                <a:ea typeface="楷体" panose="02010609060101010101" pitchFamily="49" charset="-122"/>
              </a:rPr>
              <a:t> (1)</a:t>
            </a:r>
            <a:r>
              <a:rPr lang="zh-CN" altLang="zh-CN" sz="2200" dirty="0">
                <a:ea typeface="楷体" panose="02010609060101010101" pitchFamily="49" charset="-122"/>
              </a:rPr>
              <a:t>必须是在法国设立的法人。</a:t>
            </a:r>
            <a:r>
              <a:rPr lang="en-US" altLang="zh-CN" sz="2200" dirty="0">
                <a:ea typeface="楷体" panose="02010609060101010101" pitchFamily="49" charset="-122"/>
              </a:rPr>
              <a:t>(2)</a:t>
            </a:r>
            <a:r>
              <a:rPr lang="zh-CN" altLang="zh-CN" sz="2200" dirty="0">
                <a:ea typeface="楷体" panose="02010609060101010101" pitchFamily="49" charset="-122"/>
              </a:rPr>
              <a:t>其经营管理人必须满足一定的年 龄、信誉、专业能力的要求。</a:t>
            </a:r>
            <a:r>
              <a:rPr lang="en-US" altLang="zh-CN" sz="2200" dirty="0">
                <a:ea typeface="楷体" panose="02010609060101010101" pitchFamily="49" charset="-122"/>
              </a:rPr>
              <a:t>(3)</a:t>
            </a:r>
            <a:r>
              <a:rPr lang="zh-CN" altLang="zh-CN" sz="2200" dirty="0">
                <a:ea typeface="楷体" panose="02010609060101010101" pitchFamily="49" charset="-122"/>
              </a:rPr>
              <a:t>必须加入一个行业协会，并遵守该协会的职业规范和尽职规则，如果没有加人上述协会，由金融管理局直接对平台及其经营管理人是否符合要求进行审查。</a:t>
            </a:r>
            <a:endParaRPr lang="en-US" altLang="zh-CN" sz="2200" dirty="0">
              <a:latin typeface="楷体" panose="02010609060101010101" pitchFamily="49" charset="-122"/>
              <a:ea typeface="楷体" panose="02010609060101010101" pitchFamily="49" charset="-122"/>
            </a:endParaRPr>
          </a:p>
          <a:p>
            <a:pPr marL="0" indent="0">
              <a:buNone/>
            </a:pPr>
            <a:endParaRPr lang="zh-CN" altLang="zh-CN" sz="2200" dirty="0">
              <a:latin typeface="华文仿宋" panose="02010600040101010101" pitchFamily="2" charset="-122"/>
              <a:ea typeface="华文仿宋" panose="02010600040101010101" pitchFamily="2" charset="-122"/>
            </a:endParaRPr>
          </a:p>
          <a:p>
            <a:pPr marL="0" indent="0">
              <a:buNone/>
            </a:pPr>
            <a:endParaRPr lang="zh-CN" altLang="en-US" sz="2200" dirty="0">
              <a:latin typeface="华文仿宋" panose="02010600040101010101" pitchFamily="2" charset="-122"/>
              <a:ea typeface="华文仿宋" panose="02010600040101010101" pitchFamily="2" charset="-122"/>
            </a:endParaRPr>
          </a:p>
        </p:txBody>
      </p:sp>
    </p:spTree>
    <p:extLst>
      <p:ext uri="{BB962C8B-B14F-4D97-AF65-F5344CB8AC3E}">
        <p14:creationId xmlns:p14="http://schemas.microsoft.com/office/powerpoint/2010/main" val="1439241277"/>
      </p:ext>
    </p:extLst>
  </p:cSld>
  <p:clrMapOvr>
    <a:masterClrMapping/>
  </p:clrMapOvr>
  <p:transition spd="slow">
    <p:randomBar dir="vert"/>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标题 1">
            <a:extLst>
              <a:ext uri="{FF2B5EF4-FFF2-40B4-BE49-F238E27FC236}">
                <a16:creationId xmlns:a16="http://schemas.microsoft.com/office/drawing/2014/main" id="{633B65D4-F926-48D0-9C60-7612F8142ABE}"/>
              </a:ext>
            </a:extLst>
          </p:cNvPr>
          <p:cNvSpPr>
            <a:spLocks noGrp="1"/>
          </p:cNvSpPr>
          <p:nvPr>
            <p:ph type="title"/>
          </p:nvPr>
        </p:nvSpPr>
        <p:spPr>
          <a:xfrm>
            <a:off x="838200" y="365125"/>
            <a:ext cx="10515600" cy="1325563"/>
          </a:xfrm>
        </p:spPr>
        <p:txBody>
          <a:bodyPr>
            <a:normAutofit fontScale="90000"/>
          </a:bodyPr>
          <a:lstStyle/>
          <a:p>
            <a:pPr>
              <a:lnSpc>
                <a:spcPct val="100000"/>
              </a:lnSpc>
            </a:pPr>
            <a:br>
              <a:rPr lang="en-US" altLang="zh-CN" sz="1400" dirty="0">
                <a:latin typeface="华文仿宋" panose="02010600040101010101" pitchFamily="2" charset="-122"/>
                <a:ea typeface="华文仿宋" panose="02010600040101010101" pitchFamily="2" charset="-122"/>
              </a:rPr>
            </a:br>
            <a:r>
              <a:rPr lang="en-US" altLang="zh-CN" sz="3600" dirty="0">
                <a:latin typeface="华文仿宋" panose="02010600040101010101" pitchFamily="2" charset="-122"/>
                <a:ea typeface="华文仿宋" panose="02010600040101010101" pitchFamily="2" charset="-122"/>
              </a:rPr>
              <a:t>3.</a:t>
            </a:r>
            <a:r>
              <a:rPr lang="zh-CN" altLang="zh-CN" sz="3600" dirty="0">
                <a:latin typeface="华文仿宋" panose="02010600040101010101" pitchFamily="2" charset="-122"/>
                <a:ea typeface="华文仿宋" panose="02010600040101010101" pitchFamily="2" charset="-122"/>
              </a:rPr>
              <a:t>对</a:t>
            </a:r>
            <a:r>
              <a:rPr lang="en-US" altLang="zh-CN" sz="3600" dirty="0">
                <a:latin typeface="华文仿宋" panose="02010600040101010101" pitchFamily="2" charset="-122"/>
                <a:ea typeface="华文仿宋" panose="02010600040101010101" pitchFamily="2" charset="-122"/>
              </a:rPr>
              <a:t>“</a:t>
            </a:r>
            <a:r>
              <a:rPr lang="zh-CN" altLang="zh-CN" sz="3600" dirty="0">
                <a:latin typeface="华文仿宋" panose="02010600040101010101" pitchFamily="2" charset="-122"/>
                <a:ea typeface="华文仿宋" panose="02010600040101010101" pitchFamily="2" charset="-122"/>
              </a:rPr>
              <a:t>证券众筹顾问</a:t>
            </a:r>
            <a:r>
              <a:rPr lang="en-US" altLang="zh-CN" sz="3600" dirty="0">
                <a:latin typeface="华文仿宋" panose="02010600040101010101" pitchFamily="2" charset="-122"/>
                <a:ea typeface="华文仿宋" panose="02010600040101010101" pitchFamily="2" charset="-122"/>
              </a:rPr>
              <a:t>”</a:t>
            </a:r>
            <a:r>
              <a:rPr lang="zh-CN" altLang="zh-CN" sz="3600" dirty="0">
                <a:latin typeface="华文仿宋" panose="02010600040101010101" pitchFamily="2" charset="-122"/>
                <a:ea typeface="华文仿宋" panose="02010600040101010101" pitchFamily="2" charset="-122"/>
              </a:rPr>
              <a:t>证券公开发行的豁免</a:t>
            </a:r>
            <a:br>
              <a:rPr lang="en-US" altLang="zh-CN" sz="1400" dirty="0">
                <a:latin typeface="华文仿宋" panose="02010600040101010101" pitchFamily="2" charset="-122"/>
                <a:ea typeface="华文仿宋" panose="02010600040101010101" pitchFamily="2" charset="-122"/>
              </a:rPr>
            </a:br>
            <a:r>
              <a:rPr lang="en-US" altLang="zh-CN" sz="1400" dirty="0">
                <a:latin typeface="华文仿宋" panose="02010600040101010101" pitchFamily="2" charset="-122"/>
                <a:ea typeface="华文仿宋" panose="02010600040101010101" pitchFamily="2" charset="-122"/>
              </a:rPr>
              <a:t>(</a:t>
            </a:r>
            <a:r>
              <a:rPr lang="zh-CN" altLang="zh-CN" sz="1400" dirty="0"/>
              <a:t>法国对证券公开发行实行核准制，不论是否申请在证券交易所上市，发行人均须向金融管理局提交招股说明书，经实质审查通过后才能公布，发行成本较高。因此，法律规定了两类主要的豁免，使发行人免予提交说明书</a:t>
            </a:r>
            <a:r>
              <a:rPr lang="zh-CN" altLang="en-US" sz="1400" dirty="0"/>
              <a:t>）</a:t>
            </a:r>
            <a:br>
              <a:rPr lang="zh-CN" altLang="zh-CN" sz="1400" dirty="0">
                <a:latin typeface="华文仿宋" panose="02010600040101010101" pitchFamily="2" charset="-122"/>
                <a:ea typeface="华文仿宋" panose="02010600040101010101" pitchFamily="2" charset="-122"/>
              </a:rPr>
            </a:br>
            <a:endParaRPr lang="zh-CN" altLang="en-US" sz="1400" dirty="0"/>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78612CBC-EC2B-4C3D-A65B-6DF37A9F774D}"/>
              </a:ext>
            </a:extLst>
          </p:cNvPr>
          <p:cNvSpPr>
            <a:spLocks noGrp="1"/>
          </p:cNvSpPr>
          <p:nvPr>
            <p:ph idx="1"/>
          </p:nvPr>
        </p:nvSpPr>
        <p:spPr>
          <a:xfrm>
            <a:off x="838200" y="1825625"/>
            <a:ext cx="10515600" cy="4351338"/>
          </a:xfrm>
        </p:spPr>
        <p:txBody>
          <a:bodyPr>
            <a:normAutofit/>
          </a:bodyPr>
          <a:lstStyle/>
          <a:p>
            <a:pPr marL="0" indent="0">
              <a:buNone/>
            </a:pPr>
            <a:r>
              <a:rPr lang="zh-CN" altLang="zh-CN" sz="2600">
                <a:latin typeface="华文仿宋" panose="02010600040101010101" pitchFamily="2" charset="-122"/>
                <a:ea typeface="华文仿宋" panose="02010600040101010101" pitchFamily="2" charset="-122"/>
              </a:rPr>
              <a:t>一是小额发行豁免，即</a:t>
            </a:r>
            <a:r>
              <a:rPr lang="en-US" altLang="zh-CN" sz="2600">
                <a:latin typeface="华文仿宋" panose="02010600040101010101" pitchFamily="2" charset="-122"/>
                <a:ea typeface="华文仿宋" panose="02010600040101010101" pitchFamily="2" charset="-122"/>
              </a:rPr>
              <a:t>12</a:t>
            </a:r>
            <a:r>
              <a:rPr lang="zh-CN" altLang="zh-CN" sz="2600">
                <a:latin typeface="华文仿宋" panose="02010600040101010101" pitchFamily="2" charset="-122"/>
                <a:ea typeface="华文仿宋" panose="02010600040101010101" pitchFamily="2" charset="-122"/>
              </a:rPr>
              <a:t>个月内所发行证券总额不超过金融管理局规定的一定上限</a:t>
            </a:r>
            <a:r>
              <a:rPr lang="en-US" altLang="zh-CN" sz="2600">
                <a:latin typeface="华文仿宋" panose="02010600040101010101" pitchFamily="2" charset="-122"/>
                <a:ea typeface="华文仿宋" panose="02010600040101010101" pitchFamily="2" charset="-122"/>
              </a:rPr>
              <a:t>(</a:t>
            </a:r>
            <a:r>
              <a:rPr lang="zh-CN" altLang="zh-CN" sz="2600">
                <a:latin typeface="华文仿宋" panose="02010600040101010101" pitchFamily="2" charset="-122"/>
                <a:ea typeface="华文仿宋" panose="02010600040101010101" pitchFamily="2" charset="-122"/>
              </a:rPr>
              <a:t>股权众筹规定此上限为</a:t>
            </a:r>
            <a:r>
              <a:rPr lang="en-US" altLang="zh-CN" sz="2600">
                <a:latin typeface="华文仿宋" panose="02010600040101010101" pitchFamily="2" charset="-122"/>
                <a:ea typeface="华文仿宋" panose="02010600040101010101" pitchFamily="2" charset="-122"/>
              </a:rPr>
              <a:t>100</a:t>
            </a:r>
            <a:r>
              <a:rPr lang="zh-CN" altLang="zh-CN" sz="2600">
                <a:latin typeface="华文仿宋" panose="02010600040101010101" pitchFamily="2" charset="-122"/>
                <a:ea typeface="华文仿宋" panose="02010600040101010101" pitchFamily="2" charset="-122"/>
              </a:rPr>
              <a:t>万欧元</a:t>
            </a:r>
            <a:r>
              <a:rPr lang="en-US" altLang="zh-CN" sz="2600">
                <a:latin typeface="华文仿宋" panose="02010600040101010101" pitchFamily="2" charset="-122"/>
                <a:ea typeface="华文仿宋" panose="02010600040101010101" pitchFamily="2" charset="-122"/>
              </a:rPr>
              <a:t>)</a:t>
            </a:r>
          </a:p>
          <a:p>
            <a:pPr marL="0" indent="0">
              <a:buNone/>
            </a:pPr>
            <a:endParaRPr lang="en-US" altLang="zh-CN" sz="2600">
              <a:latin typeface="华文仿宋" panose="02010600040101010101" pitchFamily="2" charset="-122"/>
              <a:ea typeface="华文仿宋" panose="02010600040101010101" pitchFamily="2" charset="-122"/>
            </a:endParaRPr>
          </a:p>
          <a:p>
            <a:pPr marL="0" indent="0">
              <a:buNone/>
            </a:pPr>
            <a:r>
              <a:rPr lang="zh-CN" altLang="zh-CN" sz="2600">
                <a:latin typeface="华文仿宋" panose="02010600040101010101" pitchFamily="2" charset="-122"/>
                <a:ea typeface="华文仿宋" panose="02010600040101010101" pitchFamily="2" charset="-122"/>
              </a:rPr>
              <a:t>二是私募豁免，仅面向任意数量的</a:t>
            </a:r>
            <a:r>
              <a:rPr lang="en-US" altLang="zh-CN" sz="2600">
                <a:latin typeface="华文仿宋" panose="02010600040101010101" pitchFamily="2" charset="-122"/>
                <a:ea typeface="华文仿宋" panose="02010600040101010101" pitchFamily="2" charset="-122"/>
              </a:rPr>
              <a:t>“</a:t>
            </a:r>
            <a:r>
              <a:rPr lang="zh-CN" altLang="zh-CN" sz="2600">
                <a:latin typeface="华文仿宋" panose="02010600040101010101" pitchFamily="2" charset="-122"/>
                <a:ea typeface="华文仿宋" panose="02010600040101010101" pitchFamily="2" charset="-122"/>
              </a:rPr>
              <a:t>合格投资者</a:t>
            </a:r>
            <a:r>
              <a:rPr lang="en-US" altLang="zh-CN" sz="2600">
                <a:latin typeface="华文仿宋" panose="02010600040101010101" pitchFamily="2" charset="-122"/>
                <a:ea typeface="华文仿宋" panose="02010600040101010101" pitchFamily="2" charset="-122"/>
              </a:rPr>
              <a:t>”(</a:t>
            </a:r>
            <a:r>
              <a:rPr lang="zh-CN" altLang="zh-CN" sz="2600">
                <a:latin typeface="华文仿宋" panose="02010600040101010101" pitchFamily="2" charset="-122"/>
                <a:ea typeface="华文仿宋" panose="02010600040101010101" pitchFamily="2" charset="-122"/>
              </a:rPr>
              <a:t>满足一定条件的投资机构或个人</a:t>
            </a:r>
            <a:r>
              <a:rPr lang="en-US" altLang="zh-CN" sz="2600">
                <a:latin typeface="华文仿宋" panose="02010600040101010101" pitchFamily="2" charset="-122"/>
                <a:ea typeface="华文仿宋" panose="02010600040101010101" pitchFamily="2" charset="-122"/>
              </a:rPr>
              <a:t>)</a:t>
            </a:r>
            <a:r>
              <a:rPr lang="zh-CN" altLang="zh-CN" sz="2600">
                <a:latin typeface="华文仿宋" panose="02010600040101010101" pitchFamily="2" charset="-122"/>
                <a:ea typeface="华文仿宋" panose="02010600040101010101" pitchFamily="2" charset="-122"/>
              </a:rPr>
              <a:t>或理财服务提 供者</a:t>
            </a:r>
            <a:r>
              <a:rPr lang="en-US" altLang="zh-CN" sz="2600">
                <a:latin typeface="华文仿宋" panose="02010600040101010101" pitchFamily="2" charset="-122"/>
                <a:ea typeface="华文仿宋" panose="02010600040101010101" pitchFamily="2" charset="-122"/>
              </a:rPr>
              <a:t>(</a:t>
            </a:r>
            <a:r>
              <a:rPr lang="zh-CN" altLang="zh-CN" sz="2600">
                <a:latin typeface="华文仿宋" panose="02010600040101010101" pitchFamily="2" charset="-122"/>
                <a:ea typeface="华文仿宋" panose="02010600040101010101" pitchFamily="2" charset="-122"/>
              </a:rPr>
              <a:t>个人</a:t>
            </a:r>
            <a:r>
              <a:rPr lang="en-US" altLang="zh-CN" sz="2600">
                <a:latin typeface="华文仿宋" panose="02010600040101010101" pitchFamily="2" charset="-122"/>
                <a:ea typeface="华文仿宋" panose="02010600040101010101" pitchFamily="2" charset="-122"/>
              </a:rPr>
              <a:t>)</a:t>
            </a:r>
            <a:r>
              <a:rPr lang="zh-CN" altLang="zh-CN" sz="2600">
                <a:latin typeface="华文仿宋" panose="02010600040101010101" pitchFamily="2" charset="-122"/>
                <a:ea typeface="华文仿宋" panose="02010600040101010101" pitchFamily="2" charset="-122"/>
              </a:rPr>
              <a:t>以及不超过一定</a:t>
            </a:r>
            <a:r>
              <a:rPr lang="en-US" altLang="zh-CN" sz="2600">
                <a:latin typeface="华文仿宋" panose="02010600040101010101" pitchFamily="2" charset="-122"/>
                <a:ea typeface="华文仿宋" panose="02010600040101010101" pitchFamily="2" charset="-122"/>
              </a:rPr>
              <a:t>,</a:t>
            </a:r>
            <a:r>
              <a:rPr lang="zh-CN" altLang="zh-CN" sz="2600">
                <a:latin typeface="华文仿宋" panose="02010600040101010101" pitchFamily="2" charset="-122"/>
                <a:ea typeface="华文仿宋" panose="02010600040101010101" pitchFamily="2" charset="-122"/>
              </a:rPr>
              <a:t>人数的非合格投资者。</a:t>
            </a:r>
            <a:endParaRPr lang="en-US" altLang="zh-CN" sz="2600">
              <a:latin typeface="华文仿宋" panose="02010600040101010101" pitchFamily="2" charset="-122"/>
              <a:ea typeface="华文仿宋" panose="02010600040101010101" pitchFamily="2" charset="-122"/>
            </a:endParaRPr>
          </a:p>
          <a:p>
            <a:pPr marL="0" indent="0">
              <a:buNone/>
            </a:pPr>
            <a:endParaRPr lang="en-US" altLang="zh-CN" sz="2600">
              <a:latin typeface="华文仿宋" panose="02010600040101010101" pitchFamily="2" charset="-122"/>
              <a:ea typeface="华文仿宋" panose="02010600040101010101" pitchFamily="2" charset="-122"/>
            </a:endParaRPr>
          </a:p>
          <a:p>
            <a:pPr marL="0" indent="0">
              <a:buNone/>
            </a:pPr>
            <a:r>
              <a:rPr lang="zh-CN" altLang="zh-CN" sz="2600">
                <a:latin typeface="楷体" panose="02010609060101010101" pitchFamily="49" charset="-122"/>
                <a:ea typeface="楷体" panose="02010609060101010101" pitchFamily="49" charset="-122"/>
              </a:rPr>
              <a:t>满足条件的发起人免予提交说明书，但仍需向平台提供基本信息，包括公司业务、项目计划、风险、所发售证券有关权利、转让条件等基本信息，平台具有向投资者提供一切相关信息的披露义务。</a:t>
            </a:r>
          </a:p>
          <a:p>
            <a:pPr marL="0" indent="0">
              <a:buNone/>
            </a:pPr>
            <a:endParaRPr lang="en-US" altLang="zh-CN" sz="2600"/>
          </a:p>
        </p:txBody>
      </p:sp>
    </p:spTree>
    <p:extLst>
      <p:ext uri="{BB962C8B-B14F-4D97-AF65-F5344CB8AC3E}">
        <p14:creationId xmlns:p14="http://schemas.microsoft.com/office/powerpoint/2010/main" val="29393789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标题 1">
            <a:extLst>
              <a:ext uri="{FF2B5EF4-FFF2-40B4-BE49-F238E27FC236}">
                <a16:creationId xmlns:a16="http://schemas.microsoft.com/office/drawing/2014/main" id="{DD8F4785-C843-494A-8976-4322247C5287}"/>
              </a:ext>
            </a:extLst>
          </p:cNvPr>
          <p:cNvSpPr>
            <a:spLocks noGrp="1"/>
          </p:cNvSpPr>
          <p:nvPr>
            <p:ph type="title"/>
          </p:nvPr>
        </p:nvSpPr>
        <p:spPr>
          <a:xfrm>
            <a:off x="838200" y="365125"/>
            <a:ext cx="10515600" cy="1325563"/>
          </a:xfrm>
        </p:spPr>
        <p:txBody>
          <a:bodyPr>
            <a:normAutofit/>
          </a:bodyPr>
          <a:lstStyle/>
          <a:p>
            <a:endParaRPr lang="zh-CN" altLang="en-US"/>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FEED0ACD-9466-4ECE-9EBF-B256E4C84A44}"/>
              </a:ext>
            </a:extLst>
          </p:cNvPr>
          <p:cNvSpPr>
            <a:spLocks noGrp="1"/>
          </p:cNvSpPr>
          <p:nvPr>
            <p:ph idx="1"/>
          </p:nvPr>
        </p:nvSpPr>
        <p:spPr>
          <a:xfrm>
            <a:off x="838200" y="1825625"/>
            <a:ext cx="10515600" cy="4351338"/>
          </a:xfrm>
        </p:spPr>
        <p:txBody>
          <a:bodyPr>
            <a:normAutofit/>
          </a:bodyPr>
          <a:lstStyle/>
          <a:p>
            <a:pPr marL="0" indent="0">
              <a:buNone/>
            </a:pPr>
            <a:r>
              <a:rPr lang="en-US" altLang="zh-CN" dirty="0">
                <a:latin typeface="华文仿宋" panose="02010600040101010101" pitchFamily="2" charset="-122"/>
                <a:ea typeface="华文仿宋" panose="02010600040101010101" pitchFamily="2" charset="-122"/>
              </a:rPr>
              <a:t>4.</a:t>
            </a:r>
            <a:r>
              <a:rPr lang="zh-CN" altLang="en-US" dirty="0">
                <a:latin typeface="华文仿宋" panose="02010600040101010101" pitchFamily="2" charset="-122"/>
                <a:ea typeface="华文仿宋" panose="02010600040101010101" pitchFamily="2" charset="-122"/>
              </a:rPr>
              <a:t> </a:t>
            </a:r>
            <a:r>
              <a:rPr lang="zh-CN" altLang="zh-CN" dirty="0">
                <a:latin typeface="华文仿宋" panose="02010600040101010101" pitchFamily="2" charset="-122"/>
                <a:ea typeface="华文仿宋" panose="02010600040101010101" pitchFamily="2" charset="-122"/>
              </a:rPr>
              <a:t>信息披露和风险提示义务</a:t>
            </a:r>
            <a:endParaRPr lang="en-US" altLang="zh-CN" dirty="0">
              <a:latin typeface="华文仿宋" panose="02010600040101010101" pitchFamily="2" charset="-122"/>
              <a:ea typeface="华文仿宋" panose="02010600040101010101" pitchFamily="2" charset="-122"/>
            </a:endParaRPr>
          </a:p>
          <a:p>
            <a:pPr marL="0" indent="0">
              <a:buNone/>
            </a:pPr>
            <a:r>
              <a:rPr lang="en-US" altLang="zh-CN" dirty="0">
                <a:latin typeface="华文仿宋" panose="02010600040101010101" pitchFamily="2" charset="-122"/>
                <a:ea typeface="华文仿宋" panose="02010600040101010101" pitchFamily="2" charset="-122"/>
              </a:rPr>
              <a:t>    </a:t>
            </a:r>
            <a:r>
              <a:rPr lang="zh-CN" altLang="zh-CN" dirty="0">
                <a:latin typeface="华文仿宋" panose="02010600040101010101" pitchFamily="2" charset="-122"/>
                <a:ea typeface="华文仿宋" panose="02010600040101010101" pitchFamily="2" charset="-122"/>
              </a:rPr>
              <a:t>内容包括</a:t>
            </a:r>
            <a:r>
              <a:rPr lang="en-US" altLang="zh-CN"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平台所持牌照注册号、平台的报酬方式和费用、项目申请资格及筛选条件、项目发起人资格标准、每个项目和其发起人的信息以及其他与项目有关的风险警示。</a:t>
            </a:r>
            <a:endParaRPr lang="en-US" altLang="zh-CN" dirty="0">
              <a:latin typeface="华文仿宋" panose="02010600040101010101" pitchFamily="2" charset="-122"/>
              <a:ea typeface="华文仿宋" panose="02010600040101010101" pitchFamily="2" charset="-122"/>
            </a:endParaRPr>
          </a:p>
          <a:p>
            <a:pPr marL="0" indent="0">
              <a:buNone/>
            </a:pPr>
            <a:endParaRPr lang="en-US" altLang="zh-CN" dirty="0">
              <a:latin typeface="华文仿宋" panose="02010600040101010101" pitchFamily="2" charset="-122"/>
              <a:ea typeface="华文仿宋" panose="02010600040101010101" pitchFamily="2" charset="-122"/>
            </a:endParaRPr>
          </a:p>
          <a:p>
            <a:pPr marL="0" indent="0">
              <a:buNone/>
            </a:pPr>
            <a:endParaRPr lang="zh-CN" altLang="en-US" dirty="0">
              <a:latin typeface="华文仿宋" panose="02010600040101010101" pitchFamily="2" charset="-122"/>
              <a:ea typeface="华文仿宋" panose="02010600040101010101" pitchFamily="2" charset="-122"/>
            </a:endParaRPr>
          </a:p>
        </p:txBody>
      </p:sp>
    </p:spTree>
    <p:extLst>
      <p:ext uri="{BB962C8B-B14F-4D97-AF65-F5344CB8AC3E}">
        <p14:creationId xmlns:p14="http://schemas.microsoft.com/office/powerpoint/2010/main" val="1992367932"/>
      </p:ext>
    </p:extLst>
  </p:cSld>
  <p:clrMapOvr>
    <a:masterClrMapping/>
  </p:clrMapOvr>
  <p:transition spd="slow">
    <p:randomBar dir="vert"/>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标题 1">
            <a:extLst>
              <a:ext uri="{FF2B5EF4-FFF2-40B4-BE49-F238E27FC236}">
                <a16:creationId xmlns:a16="http://schemas.microsoft.com/office/drawing/2014/main" id="{B74FC77B-9DBB-49D7-9D14-8E7AF61EDBEE}"/>
              </a:ext>
            </a:extLst>
          </p:cNvPr>
          <p:cNvSpPr>
            <a:spLocks noGrp="1"/>
          </p:cNvSpPr>
          <p:nvPr>
            <p:ph type="title"/>
          </p:nvPr>
        </p:nvSpPr>
        <p:spPr>
          <a:xfrm>
            <a:off x="838200" y="365125"/>
            <a:ext cx="10515600" cy="1325563"/>
          </a:xfrm>
        </p:spPr>
        <p:txBody>
          <a:bodyPr>
            <a:normAutofit/>
          </a:bodyPr>
          <a:lstStyle/>
          <a:p>
            <a:endParaRPr lang="zh-CN" altLang="en-US" dirty="0"/>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4F040FB2-ABF3-43E9-9D5C-B9C830F4D8A9}"/>
              </a:ext>
            </a:extLst>
          </p:cNvPr>
          <p:cNvSpPr>
            <a:spLocks noGrp="1"/>
          </p:cNvSpPr>
          <p:nvPr>
            <p:ph idx="1"/>
          </p:nvPr>
        </p:nvSpPr>
        <p:spPr>
          <a:xfrm>
            <a:off x="838200" y="1825625"/>
            <a:ext cx="10515600" cy="4351338"/>
          </a:xfrm>
        </p:spPr>
        <p:txBody>
          <a:bodyPr>
            <a:normAutofit/>
          </a:bodyPr>
          <a:lstStyle/>
          <a:p>
            <a:pPr marL="0" indent="0">
              <a:buNone/>
            </a:pPr>
            <a:r>
              <a:rPr lang="en-US" altLang="zh-CN" dirty="0">
                <a:latin typeface="华文仿宋" panose="02010600040101010101" pitchFamily="2" charset="-122"/>
                <a:ea typeface="华文仿宋" panose="02010600040101010101" pitchFamily="2" charset="-122"/>
              </a:rPr>
              <a:t>5.</a:t>
            </a:r>
            <a:r>
              <a:rPr lang="zh-CN" altLang="en-US" dirty="0">
                <a:latin typeface="华文仿宋" panose="02010600040101010101" pitchFamily="2" charset="-122"/>
                <a:ea typeface="华文仿宋" panose="02010600040101010101" pitchFamily="2" charset="-122"/>
              </a:rPr>
              <a:t>限制事项</a:t>
            </a:r>
            <a:endParaRPr lang="en-US" altLang="zh-CN" dirty="0">
              <a:latin typeface="华文仿宋" panose="02010600040101010101" pitchFamily="2" charset="-122"/>
              <a:ea typeface="华文仿宋" panose="02010600040101010101" pitchFamily="2" charset="-122"/>
            </a:endParaRPr>
          </a:p>
          <a:p>
            <a:pPr marL="514350" indent="-514350">
              <a:buFont typeface="+mj-ea"/>
              <a:buAutoNum type="circleNumDbPlain"/>
            </a:pPr>
            <a:r>
              <a:rPr lang="en-US" altLang="zh-CN"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证券众筹顾问</a:t>
            </a:r>
            <a:r>
              <a:rPr lang="en-US" altLang="zh-CN"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不得对特定项目进行推销，除非该证券发行人已经向金融管理局履行了招股说明书义务</a:t>
            </a:r>
            <a:r>
              <a:rPr lang="en-US" altLang="zh-CN" dirty="0">
                <a:latin typeface="华文仿宋" panose="02010600040101010101" pitchFamily="2" charset="-122"/>
                <a:ea typeface="华文仿宋" panose="02010600040101010101" pitchFamily="2" charset="-122"/>
              </a:rPr>
              <a:t>;</a:t>
            </a:r>
          </a:p>
          <a:p>
            <a:pPr marL="514350" indent="-514350">
              <a:buFont typeface="+mj-ea"/>
              <a:buAutoNum type="circleNumDbPlain"/>
            </a:pPr>
            <a:r>
              <a:rPr lang="zh-CN" altLang="zh-CN" dirty="0">
                <a:latin typeface="华文仿宋" panose="02010600040101010101" pitchFamily="2" charset="-122"/>
                <a:ea typeface="华文仿宋" panose="02010600040101010101" pitchFamily="2" charset="-122"/>
              </a:rPr>
              <a:t>对于广告，在不涉及特定项目的条件下，平台可以进行</a:t>
            </a:r>
            <a:r>
              <a:rPr lang="en-US" altLang="zh-CN"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商誉</a:t>
            </a:r>
            <a:r>
              <a:rPr lang="en-US" altLang="zh-CN"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广告宣传，但注意涉及贷款利率或任何与金融交易有关的数字，要求表达方式必须清楚、明确且易懂，不得误导潜在投资者。</a:t>
            </a:r>
          </a:p>
          <a:p>
            <a:pPr marL="514350" indent="-514350">
              <a:buFont typeface="+mj-ea"/>
              <a:buAutoNum type="circleNumDbPlain"/>
            </a:pPr>
            <a:r>
              <a:rPr lang="zh-CN" altLang="zh-CN" dirty="0">
                <a:latin typeface="华文仿宋" panose="02010600040101010101" pitchFamily="2" charset="-122"/>
                <a:ea typeface="华文仿宋" panose="02010600040101010101" pitchFamily="2" charset="-122"/>
              </a:rPr>
              <a:t>不得收取除报酬或手续费之外的任何资金</a:t>
            </a:r>
            <a:r>
              <a:rPr lang="zh-CN" altLang="en-US" dirty="0">
                <a:latin typeface="华文仿宋" panose="02010600040101010101" pitchFamily="2" charset="-122"/>
                <a:ea typeface="华文仿宋" panose="02010600040101010101" pitchFamily="2" charset="-122"/>
              </a:rPr>
              <a:t>。</a:t>
            </a:r>
            <a:endParaRPr lang="en-US" altLang="zh-CN" dirty="0">
              <a:latin typeface="华文仿宋" panose="02010600040101010101" pitchFamily="2" charset="-122"/>
              <a:ea typeface="华文仿宋" panose="02010600040101010101" pitchFamily="2" charset="-122"/>
            </a:endParaRPr>
          </a:p>
          <a:p>
            <a:pPr marL="514350" indent="-514350">
              <a:buFont typeface="+mj-ea"/>
              <a:buAutoNum type="circleNumDbPlain"/>
            </a:pPr>
            <a:r>
              <a:rPr lang="zh-CN" altLang="zh-CN" dirty="0">
                <a:latin typeface="华文仿宋" panose="02010600040101010101" pitchFamily="2" charset="-122"/>
                <a:ea typeface="华文仿宋" panose="02010600040101010101" pitchFamily="2" charset="-122"/>
              </a:rPr>
              <a:t>遵守反洗钱和反资助恐怖主义原则。</a:t>
            </a:r>
          </a:p>
          <a:p>
            <a:pPr marL="514350" indent="-514350">
              <a:buFont typeface="+mj-ea"/>
              <a:buAutoNum type="circleNumDbPlain"/>
            </a:pPr>
            <a:r>
              <a:rPr lang="zh-CN" altLang="zh-CN" dirty="0">
                <a:latin typeface="华文仿宋" panose="02010600040101010101" pitchFamily="2" charset="-122"/>
                <a:ea typeface="华文仿宋" panose="02010600040101010101" pitchFamily="2" charset="-122"/>
              </a:rPr>
              <a:t>此外，法令还规定平台制定项目筛选标准和遵守尽职规则</a:t>
            </a:r>
            <a:r>
              <a:rPr lang="zh-CN" altLang="en-US" dirty="0">
                <a:latin typeface="华文仿宋" panose="02010600040101010101" pitchFamily="2" charset="-122"/>
                <a:ea typeface="华文仿宋" panose="02010600040101010101" pitchFamily="2" charset="-122"/>
              </a:rPr>
              <a:t>。</a:t>
            </a:r>
          </a:p>
        </p:txBody>
      </p:sp>
    </p:spTree>
    <p:extLst>
      <p:ext uri="{BB962C8B-B14F-4D97-AF65-F5344CB8AC3E}">
        <p14:creationId xmlns:p14="http://schemas.microsoft.com/office/powerpoint/2010/main" val="4275700180"/>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标题 1">
            <a:extLst>
              <a:ext uri="{FF2B5EF4-FFF2-40B4-BE49-F238E27FC236}">
                <a16:creationId xmlns:a16="http://schemas.microsoft.com/office/drawing/2014/main" id="{BE21EE8C-14D8-455B-AC3C-93266A96A1BF}"/>
              </a:ext>
            </a:extLst>
          </p:cNvPr>
          <p:cNvSpPr>
            <a:spLocks noGrp="1"/>
          </p:cNvSpPr>
          <p:nvPr>
            <p:ph type="title"/>
          </p:nvPr>
        </p:nvSpPr>
        <p:spPr>
          <a:xfrm>
            <a:off x="838200" y="365126"/>
            <a:ext cx="10515600" cy="869156"/>
          </a:xfrm>
        </p:spPr>
        <p:txBody>
          <a:bodyPr>
            <a:normAutofit/>
          </a:bodyPr>
          <a:lstStyle/>
          <a:p>
            <a:endParaRPr lang="zh-CN" altLang="en-US" dirty="0"/>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DC5B2107-BC2A-4B15-9993-BF425FF4F9A0}"/>
              </a:ext>
            </a:extLst>
          </p:cNvPr>
          <p:cNvSpPr>
            <a:spLocks noGrp="1"/>
          </p:cNvSpPr>
          <p:nvPr>
            <p:ph idx="1"/>
          </p:nvPr>
        </p:nvSpPr>
        <p:spPr>
          <a:xfrm>
            <a:off x="838200" y="1825625"/>
            <a:ext cx="10515600" cy="4351338"/>
          </a:xfrm>
        </p:spPr>
        <p:txBody>
          <a:bodyPr>
            <a:normAutofit fontScale="92500" lnSpcReduction="20000"/>
          </a:bodyPr>
          <a:lstStyle/>
          <a:p>
            <a:pPr marL="0" indent="0">
              <a:lnSpc>
                <a:spcPct val="150000"/>
              </a:lnSpc>
              <a:buNone/>
            </a:pPr>
            <a:r>
              <a:rPr lang="en-US" altLang="zh-CN" b="1" dirty="0">
                <a:latin typeface="华文仿宋" panose="02010600040101010101" pitchFamily="2" charset="-122"/>
                <a:ea typeface="华文仿宋" panose="02010600040101010101" pitchFamily="2" charset="-122"/>
              </a:rPr>
              <a:t>   4.5</a:t>
            </a:r>
            <a:r>
              <a:rPr lang="zh-CN" altLang="zh-CN" b="1" dirty="0">
                <a:latin typeface="华文仿宋" panose="02010600040101010101" pitchFamily="2" charset="-122"/>
                <a:ea typeface="华文仿宋" panose="02010600040101010101" pitchFamily="2" charset="-122"/>
              </a:rPr>
              <a:t>德国制定法规限制众筹</a:t>
            </a:r>
            <a:br>
              <a:rPr lang="en-US" altLang="zh-CN" dirty="0">
                <a:latin typeface="华文仿宋" panose="02010600040101010101" pitchFamily="2" charset="-122"/>
                <a:ea typeface="华文仿宋" panose="02010600040101010101" pitchFamily="2" charset="-122"/>
              </a:rPr>
            </a:br>
            <a:r>
              <a:rPr lang="en-US" altLang="zh-CN" dirty="0">
                <a:latin typeface="华文仿宋" panose="02010600040101010101" pitchFamily="2" charset="-122"/>
                <a:ea typeface="华文仿宋" panose="02010600040101010101" pitchFamily="2" charset="-122"/>
              </a:rPr>
              <a:t>      </a:t>
            </a:r>
            <a:r>
              <a:rPr lang="zh-CN" altLang="zh-CN" dirty="0">
                <a:latin typeface="华文仿宋" panose="02010600040101010101" pitchFamily="2" charset="-122"/>
                <a:ea typeface="华文仿宋" panose="02010600040101010101" pitchFamily="2" charset="-122"/>
              </a:rPr>
              <a:t>德国正准备立法限制初创企业通过在线众筹平台筹集投资资金，以</a:t>
            </a:r>
            <a:r>
              <a:rPr lang="zh-CN" altLang="zh-CN" b="1" dirty="0">
                <a:latin typeface="华文仿宋" panose="02010600040101010101" pitchFamily="2" charset="-122"/>
                <a:ea typeface="华文仿宋" panose="02010600040101010101" pitchFamily="2" charset="-122"/>
              </a:rPr>
              <a:t>保护</a:t>
            </a:r>
            <a:r>
              <a:rPr lang="zh-CN" altLang="zh-CN" dirty="0">
                <a:latin typeface="华文仿宋" panose="02010600040101010101" pitchFamily="2" charset="-122"/>
                <a:ea typeface="华文仿宋" panose="02010600040101010101" pitchFamily="2" charset="-122"/>
              </a:rPr>
              <a:t>投资者并支持创新。</a:t>
            </a:r>
            <a:endParaRPr lang="en-US" altLang="zh-CN" dirty="0">
              <a:latin typeface="华文仿宋" panose="02010600040101010101" pitchFamily="2" charset="-122"/>
              <a:ea typeface="华文仿宋" panose="02010600040101010101" pitchFamily="2" charset="-122"/>
            </a:endParaRPr>
          </a:p>
          <a:p>
            <a:pPr marL="0" indent="0">
              <a:lnSpc>
                <a:spcPct val="150000"/>
              </a:lnSpc>
              <a:buNone/>
            </a:pPr>
            <a:r>
              <a:rPr lang="en-US" altLang="zh-CN" dirty="0">
                <a:latin typeface="华文仿宋" panose="02010600040101010101" pitchFamily="2" charset="-122"/>
                <a:ea typeface="华文仿宋" panose="02010600040101010101" pitchFamily="2" charset="-122"/>
              </a:rPr>
              <a:t>      </a:t>
            </a:r>
            <a:r>
              <a:rPr lang="zh-CN" altLang="zh-CN" dirty="0">
                <a:latin typeface="华文仿宋" panose="02010600040101010101" pitchFamily="2" charset="-122"/>
                <a:ea typeface="华文仿宋" panose="02010600040101010101" pitchFamily="2" charset="-122"/>
              </a:rPr>
              <a:t>在资金到位</a:t>
            </a:r>
            <a:r>
              <a:rPr lang="en-US" altLang="zh-CN" dirty="0">
                <a:latin typeface="华文仿宋" panose="02010600040101010101" pitchFamily="2" charset="-122"/>
                <a:ea typeface="华文仿宋" panose="02010600040101010101" pitchFamily="2" charset="-122"/>
              </a:rPr>
              <a:t>14</a:t>
            </a:r>
            <a:r>
              <a:rPr lang="zh-CN" altLang="zh-CN" dirty="0">
                <a:latin typeface="华文仿宋" panose="02010600040101010101" pitchFamily="2" charset="-122"/>
                <a:ea typeface="华文仿宋" panose="02010600040101010101" pitchFamily="2" charset="-122"/>
              </a:rPr>
              <a:t>天以内，投资者有权要求融资企业退款。德国联邦金融监管局可以限制其认为有问题的广告。单次风险投资时，个人投资者的投资金额不能超过</a:t>
            </a:r>
            <a:r>
              <a:rPr lang="en-US" altLang="zh-CN" dirty="0">
                <a:latin typeface="华文仿宋" panose="02010600040101010101" pitchFamily="2" charset="-122"/>
                <a:ea typeface="华文仿宋" panose="02010600040101010101" pitchFamily="2" charset="-122"/>
              </a:rPr>
              <a:t>1</a:t>
            </a:r>
            <a:r>
              <a:rPr lang="zh-CN" altLang="zh-CN" dirty="0">
                <a:latin typeface="华文仿宋" panose="02010600040101010101" pitchFamily="2" charset="-122"/>
                <a:ea typeface="华文仿宋" panose="02010600040101010101" pitchFamily="2" charset="-122"/>
              </a:rPr>
              <a:t>万欧元。那些投资超过</a:t>
            </a:r>
            <a:r>
              <a:rPr lang="en-US" altLang="zh-CN" dirty="0">
                <a:latin typeface="华文仿宋" panose="02010600040101010101" pitchFamily="2" charset="-122"/>
                <a:ea typeface="华文仿宋" panose="02010600040101010101" pitchFamily="2" charset="-122"/>
              </a:rPr>
              <a:t>1000</a:t>
            </a:r>
            <a:r>
              <a:rPr lang="zh-CN" altLang="zh-CN" dirty="0">
                <a:latin typeface="华文仿宋" panose="02010600040101010101" pitchFamily="2" charset="-122"/>
                <a:ea typeface="华文仿宋" panose="02010600040101010101" pitchFamily="2" charset="-122"/>
              </a:rPr>
              <a:t>欧元的投资者，其流动资金至少需要超过</a:t>
            </a:r>
            <a:r>
              <a:rPr lang="en-US" altLang="zh-CN" dirty="0">
                <a:latin typeface="华文仿宋" panose="02010600040101010101" pitchFamily="2" charset="-122"/>
                <a:ea typeface="华文仿宋" panose="02010600040101010101" pitchFamily="2" charset="-122"/>
              </a:rPr>
              <a:t>10</a:t>
            </a:r>
            <a:r>
              <a:rPr lang="zh-CN" altLang="zh-CN" dirty="0">
                <a:latin typeface="华文仿宋" panose="02010600040101010101" pitchFamily="2" charset="-122"/>
                <a:ea typeface="华文仿宋" panose="02010600040101010101" pitchFamily="2" charset="-122"/>
              </a:rPr>
              <a:t>万欧元，或每月净收入超过投资额两倍以上。</a:t>
            </a:r>
            <a:br>
              <a:rPr lang="en-US" altLang="zh-CN" dirty="0"/>
            </a:br>
            <a:endParaRPr lang="zh-CN" altLang="en-US" dirty="0"/>
          </a:p>
        </p:txBody>
      </p:sp>
    </p:spTree>
    <p:extLst>
      <p:ext uri="{BB962C8B-B14F-4D97-AF65-F5344CB8AC3E}">
        <p14:creationId xmlns:p14="http://schemas.microsoft.com/office/powerpoint/2010/main" val="4224820927"/>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TotalTime>
  <Words>2468</Words>
  <Application>Microsoft Office PowerPoint</Application>
  <PresentationFormat>宽屏</PresentationFormat>
  <Paragraphs>87</Paragraphs>
  <Slides>18</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18</vt:i4>
      </vt:variant>
    </vt:vector>
  </HeadingPairs>
  <TitlesOfParts>
    <vt:vector size="24" baseType="lpstr">
      <vt:lpstr>等线</vt:lpstr>
      <vt:lpstr>等线 Light</vt:lpstr>
      <vt:lpstr>华文仿宋</vt:lpstr>
      <vt:lpstr>楷体</vt:lpstr>
      <vt:lpstr>Arial</vt:lpstr>
      <vt:lpstr>Office 主题​​</vt:lpstr>
      <vt:lpstr>4.3英国众筹监管</vt:lpstr>
      <vt:lpstr>二. FCA众筹平台监管规则介绍 </vt:lpstr>
      <vt:lpstr>PowerPoint 演示文稿</vt:lpstr>
      <vt:lpstr>4.4法国股权众筹的监管</vt:lpstr>
      <vt:lpstr>PowerPoint 演示文稿</vt:lpstr>
      <vt:lpstr> 3.对“证券众筹顾问”证券公开发行的豁免 (法国对证券公开发行实行核准制，不论是否申请在证券交易所上市，发行人均须向金融管理局提交招股说明书，经实质审查通过后才能公布，发行成本较高。因此，法律规定了两类主要的豁免，使发行人免予提交说明书） </vt:lpstr>
      <vt:lpstr>PowerPoint 演示文稿</vt:lpstr>
      <vt:lpstr>PowerPoint 演示文稿</vt:lpstr>
      <vt:lpstr>PowerPoint 演示文稿</vt:lpstr>
      <vt:lpstr>PowerPoint 演示文稿</vt:lpstr>
      <vt:lpstr>4.6我国股权众筹的监管 </vt:lpstr>
      <vt:lpstr>一、《私募股权众筹融资管理办法(试行)(征求意见稿)》</vt:lpstr>
      <vt:lpstr> 注：2015年《私募股权众筹融资管理办法》征求意见稿修改稿，合格投资者金融资产下调为不得低于100万元，最近3年个人平均收入不低于30万元。 </vt:lpstr>
      <vt:lpstr>《关于促进互联网金融康发展的指导意见》      2015.1.18</vt:lpstr>
      <vt:lpstr>2015年8月7日，证监会发布了《关于对通过互联网开展股权融资活动的机构进行专项检查的通知》</vt:lpstr>
      <vt:lpstr>PowerPoint 演示文稿</vt:lpstr>
      <vt:lpstr>案例2、制定《股权众筹试点管理办法》纳入证监会2018年度立法工作计划 </vt:lpstr>
      <vt:lpstr>案例：失信被执行人未来将不能通过众筹融资</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4.3英国众筹监管</dc:title>
  <dc:creator>mx3642</dc:creator>
  <cp:lastModifiedBy>mx3642</cp:lastModifiedBy>
  <cp:revision>13</cp:revision>
  <dcterms:created xsi:type="dcterms:W3CDTF">2020-05-26T12:52:48Z</dcterms:created>
  <dcterms:modified xsi:type="dcterms:W3CDTF">2020-06-06T07:01:15Z</dcterms:modified>
</cp:coreProperties>
</file>