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0" r:id="rId5"/>
    <p:sldId id="261" r:id="rId6"/>
    <p:sldId id="262" r:id="rId7"/>
    <p:sldId id="263" r:id="rId8"/>
    <p:sldId id="282" r:id="rId9"/>
    <p:sldId id="278" r:id="rId10"/>
    <p:sldId id="279" r:id="rId11"/>
    <p:sldId id="283" r:id="rId12"/>
    <p:sldId id="264" r:id="rId13"/>
    <p:sldId id="265" r:id="rId14"/>
    <p:sldId id="266" r:id="rId15"/>
    <p:sldId id="267" r:id="rId16"/>
    <p:sldId id="284" r:id="rId17"/>
    <p:sldId id="285" r:id="rId18"/>
    <p:sldId id="286" r:id="rId19"/>
    <p:sldId id="287" r:id="rId20"/>
    <p:sldId id="288" r:id="rId21"/>
    <p:sldId id="28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4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65A956-25F4-45F2-9E5C-CFF48E6D0287}"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zh-CN" altLang="en-US"/>
        </a:p>
      </dgm:t>
    </dgm:pt>
    <dgm:pt modelId="{49458E22-C3FE-4050-ABF1-60EA158B7C04}">
      <dgm:prSet phldrT="[文本]" custT="1"/>
      <dgm:spPr>
        <a:noFill/>
      </dgm:spPr>
      <dgm:t>
        <a:bodyPr/>
        <a:lstStyle/>
        <a:p>
          <a:pPr algn="ctr"/>
          <a:r>
            <a:rPr lang="zh-CN" altLang="en-US" sz="3200" dirty="0">
              <a:solidFill>
                <a:srgbClr val="FF0000"/>
              </a:solidFill>
              <a:latin typeface="黑体" panose="02010609060101010101" pitchFamily="49" charset="-122"/>
              <a:ea typeface="黑体" panose="02010609060101010101" pitchFamily="49" charset="-122"/>
            </a:rPr>
            <a:t>众筹模式</a:t>
          </a:r>
        </a:p>
      </dgm:t>
    </dgm:pt>
    <dgm:pt modelId="{D5F4849F-7BD3-4B35-ABA9-F054D5E9B975}" type="parTrans" cxnId="{FF5F3D64-1C98-4EBE-84EE-66DB14B5DDBF}">
      <dgm:prSet/>
      <dgm:spPr/>
      <dgm:t>
        <a:bodyPr/>
        <a:lstStyle/>
        <a:p>
          <a:pPr algn="ctr"/>
          <a:endParaRPr lang="zh-CN" altLang="en-US"/>
        </a:p>
      </dgm:t>
    </dgm:pt>
    <dgm:pt modelId="{80E4C6A3-352A-4693-B124-C0A504DE9B29}" type="sibTrans" cxnId="{FF5F3D64-1C98-4EBE-84EE-66DB14B5DDBF}">
      <dgm:prSet/>
      <dgm:spPr/>
      <dgm:t>
        <a:bodyPr/>
        <a:lstStyle/>
        <a:p>
          <a:pPr algn="ctr"/>
          <a:endParaRPr lang="zh-CN" altLang="en-US"/>
        </a:p>
      </dgm:t>
    </dgm:pt>
    <dgm:pt modelId="{0CF3CC25-8DF4-4E4E-9875-3210240D16DF}">
      <dgm:prSet phldrT="[文本]"/>
      <dgm:spPr>
        <a:noFill/>
      </dgm:spPr>
      <dgm:t>
        <a:bodyPr/>
        <a:lstStyle/>
        <a:p>
          <a:pPr algn="ctr"/>
          <a:r>
            <a:rPr lang="zh-CN" altLang="en-US" dirty="0">
              <a:solidFill>
                <a:srgbClr val="FF0000"/>
              </a:solidFill>
            </a:rPr>
            <a:t>购买众筹模式</a:t>
          </a:r>
        </a:p>
      </dgm:t>
    </dgm:pt>
    <dgm:pt modelId="{E714791F-B53B-40D0-9303-427B5C012560}" type="parTrans" cxnId="{7730D2EA-F1FC-4095-BD56-5170B9A7ABC3}">
      <dgm:prSet/>
      <dgm:spPr/>
      <dgm:t>
        <a:bodyPr/>
        <a:lstStyle/>
        <a:p>
          <a:pPr algn="ctr"/>
          <a:endParaRPr lang="zh-CN" altLang="en-US"/>
        </a:p>
      </dgm:t>
    </dgm:pt>
    <dgm:pt modelId="{2B47C6CF-E98B-4D34-8849-92D5B0DDA664}" type="sibTrans" cxnId="{7730D2EA-F1FC-4095-BD56-5170B9A7ABC3}">
      <dgm:prSet/>
      <dgm:spPr/>
      <dgm:t>
        <a:bodyPr/>
        <a:lstStyle/>
        <a:p>
          <a:pPr algn="ctr"/>
          <a:endParaRPr lang="zh-CN" altLang="en-US"/>
        </a:p>
      </dgm:t>
    </dgm:pt>
    <dgm:pt modelId="{BF4AC269-54C5-4773-86CC-6F65E5BC175D}">
      <dgm:prSet phldrT="[文本]"/>
      <dgm:spPr>
        <a:noFill/>
      </dgm:spPr>
      <dgm:t>
        <a:bodyPr/>
        <a:lstStyle/>
        <a:p>
          <a:pPr algn="ctr"/>
          <a:r>
            <a:rPr lang="zh-CN" altLang="en-US" dirty="0">
              <a:solidFill>
                <a:srgbClr val="FF0000"/>
              </a:solidFill>
            </a:rPr>
            <a:t>捐赠式众筹</a:t>
          </a:r>
        </a:p>
      </dgm:t>
    </dgm:pt>
    <dgm:pt modelId="{6400CA4B-7C77-49F8-9C3A-036FA30A62A6}" type="parTrans" cxnId="{AE398A81-80FF-44ED-BD68-ED98678A9AFA}">
      <dgm:prSet/>
      <dgm:spPr/>
      <dgm:t>
        <a:bodyPr/>
        <a:lstStyle/>
        <a:p>
          <a:pPr algn="ctr"/>
          <a:endParaRPr lang="zh-CN" altLang="en-US"/>
        </a:p>
      </dgm:t>
    </dgm:pt>
    <dgm:pt modelId="{06A48305-34B9-40B0-B2D2-BBD58D3B19A4}" type="sibTrans" cxnId="{AE398A81-80FF-44ED-BD68-ED98678A9AFA}">
      <dgm:prSet/>
      <dgm:spPr/>
      <dgm:t>
        <a:bodyPr/>
        <a:lstStyle/>
        <a:p>
          <a:pPr algn="ctr"/>
          <a:endParaRPr lang="zh-CN" altLang="en-US"/>
        </a:p>
      </dgm:t>
    </dgm:pt>
    <dgm:pt modelId="{6E1C580D-497B-4A72-9590-C9F10EDB64F7}">
      <dgm:prSet phldrT="[文本]"/>
      <dgm:spPr>
        <a:noFill/>
      </dgm:spPr>
      <dgm:t>
        <a:bodyPr/>
        <a:lstStyle/>
        <a:p>
          <a:pPr algn="ctr"/>
          <a:r>
            <a:rPr lang="zh-CN" altLang="en-US" dirty="0">
              <a:solidFill>
                <a:srgbClr val="FF0000"/>
              </a:solidFill>
            </a:rPr>
            <a:t>投资众筹模式</a:t>
          </a:r>
        </a:p>
      </dgm:t>
    </dgm:pt>
    <dgm:pt modelId="{098FC85A-0C03-47C5-9304-D058D077E137}" type="parTrans" cxnId="{2C3AD0DE-C29C-4FCB-A986-543C14C388C1}">
      <dgm:prSet/>
      <dgm:spPr/>
      <dgm:t>
        <a:bodyPr/>
        <a:lstStyle/>
        <a:p>
          <a:pPr algn="ctr"/>
          <a:endParaRPr lang="zh-CN" altLang="en-US"/>
        </a:p>
      </dgm:t>
    </dgm:pt>
    <dgm:pt modelId="{43A2C74F-1DAF-46FA-8211-A195F6FABB9D}" type="sibTrans" cxnId="{2C3AD0DE-C29C-4FCB-A986-543C14C388C1}">
      <dgm:prSet/>
      <dgm:spPr/>
      <dgm:t>
        <a:bodyPr/>
        <a:lstStyle/>
        <a:p>
          <a:pPr algn="ctr"/>
          <a:endParaRPr lang="zh-CN" altLang="en-US"/>
        </a:p>
      </dgm:t>
    </dgm:pt>
    <dgm:pt modelId="{71519C4A-E886-4243-9810-2D333B7A1250}">
      <dgm:prSet phldrT="[文本]"/>
      <dgm:spPr>
        <a:noFill/>
      </dgm:spPr>
      <dgm:t>
        <a:bodyPr/>
        <a:lstStyle/>
        <a:p>
          <a:pPr algn="ctr"/>
          <a:r>
            <a:rPr lang="zh-CN" altLang="en-US" dirty="0">
              <a:solidFill>
                <a:srgbClr val="FF0000"/>
              </a:solidFill>
            </a:rPr>
            <a:t>债权式众筹</a:t>
          </a:r>
        </a:p>
      </dgm:t>
    </dgm:pt>
    <dgm:pt modelId="{531E72B8-FEB3-49BF-928A-DFC6D222DF66}" type="parTrans" cxnId="{25F3F193-A6C2-4B90-992F-3ED4E4AA9A22}">
      <dgm:prSet/>
      <dgm:spPr/>
      <dgm:t>
        <a:bodyPr/>
        <a:lstStyle/>
        <a:p>
          <a:pPr algn="ctr"/>
          <a:endParaRPr lang="zh-CN" altLang="en-US"/>
        </a:p>
      </dgm:t>
    </dgm:pt>
    <dgm:pt modelId="{36C3EA52-7E18-42F8-B1B8-96F3ACB2DCCD}" type="sibTrans" cxnId="{25F3F193-A6C2-4B90-992F-3ED4E4AA9A22}">
      <dgm:prSet/>
      <dgm:spPr/>
      <dgm:t>
        <a:bodyPr/>
        <a:lstStyle/>
        <a:p>
          <a:pPr algn="ctr"/>
          <a:endParaRPr lang="zh-CN" altLang="en-US"/>
        </a:p>
      </dgm:t>
    </dgm:pt>
    <dgm:pt modelId="{0A65B7DD-39A2-4967-9502-BA66C8120139}">
      <dgm:prSet/>
      <dgm:spPr>
        <a:noFill/>
      </dgm:spPr>
      <dgm:t>
        <a:bodyPr/>
        <a:lstStyle/>
        <a:p>
          <a:pPr algn="ctr"/>
          <a:r>
            <a:rPr lang="zh-CN" altLang="en-US" dirty="0">
              <a:solidFill>
                <a:srgbClr val="FF0000"/>
              </a:solidFill>
            </a:rPr>
            <a:t>奖励式众筹</a:t>
          </a:r>
        </a:p>
      </dgm:t>
    </dgm:pt>
    <dgm:pt modelId="{DAAB8C1A-3011-4F0E-AA31-AED1C6E33F42}" type="parTrans" cxnId="{8B69773D-A1F8-4155-8569-7AA162FB5FE1}">
      <dgm:prSet/>
      <dgm:spPr/>
      <dgm:t>
        <a:bodyPr/>
        <a:lstStyle/>
        <a:p>
          <a:pPr algn="ctr"/>
          <a:endParaRPr lang="zh-CN" altLang="en-US"/>
        </a:p>
      </dgm:t>
    </dgm:pt>
    <dgm:pt modelId="{81B89C93-90F3-4AF1-B4A4-055B490931F3}" type="sibTrans" cxnId="{8B69773D-A1F8-4155-8569-7AA162FB5FE1}">
      <dgm:prSet/>
      <dgm:spPr/>
      <dgm:t>
        <a:bodyPr/>
        <a:lstStyle/>
        <a:p>
          <a:pPr algn="ctr"/>
          <a:endParaRPr lang="zh-CN" altLang="en-US"/>
        </a:p>
      </dgm:t>
    </dgm:pt>
    <dgm:pt modelId="{57E0091D-6522-4443-B8BB-AD610C5DF1F1}">
      <dgm:prSet/>
      <dgm:spPr>
        <a:noFill/>
      </dgm:spPr>
      <dgm:t>
        <a:bodyPr/>
        <a:lstStyle/>
        <a:p>
          <a:pPr algn="ctr"/>
          <a:r>
            <a:rPr lang="zh-CN" altLang="en-US" dirty="0">
              <a:solidFill>
                <a:srgbClr val="FF0000"/>
              </a:solidFill>
            </a:rPr>
            <a:t>股权式众筹模式</a:t>
          </a:r>
        </a:p>
      </dgm:t>
    </dgm:pt>
    <dgm:pt modelId="{6E7C0CDE-50AB-4CEF-99B3-528DB7F6A047}" type="parTrans" cxnId="{592B45EE-2016-4FDE-8208-F2A9076A79C5}">
      <dgm:prSet/>
      <dgm:spPr/>
      <dgm:t>
        <a:bodyPr/>
        <a:lstStyle/>
        <a:p>
          <a:pPr algn="ctr"/>
          <a:endParaRPr lang="zh-CN" altLang="en-US"/>
        </a:p>
      </dgm:t>
    </dgm:pt>
    <dgm:pt modelId="{17784753-B4AF-4149-9BCE-3DB04DDB6548}" type="sibTrans" cxnId="{592B45EE-2016-4FDE-8208-F2A9076A79C5}">
      <dgm:prSet/>
      <dgm:spPr/>
      <dgm:t>
        <a:bodyPr/>
        <a:lstStyle/>
        <a:p>
          <a:pPr algn="ctr"/>
          <a:endParaRPr lang="zh-CN" altLang="en-US"/>
        </a:p>
      </dgm:t>
    </dgm:pt>
    <dgm:pt modelId="{A5BF8571-D55F-43AF-98C7-CD372739B0CF}" type="pres">
      <dgm:prSet presAssocID="{0065A956-25F4-45F2-9E5C-CFF48E6D0287}" presName="mainComposite" presStyleCnt="0">
        <dgm:presLayoutVars>
          <dgm:chPref val="1"/>
          <dgm:dir/>
          <dgm:animOne val="branch"/>
          <dgm:animLvl val="lvl"/>
          <dgm:resizeHandles val="exact"/>
        </dgm:presLayoutVars>
      </dgm:prSet>
      <dgm:spPr/>
    </dgm:pt>
    <dgm:pt modelId="{0A898CEB-D55C-4D42-B190-A8E068F1D3DD}" type="pres">
      <dgm:prSet presAssocID="{0065A956-25F4-45F2-9E5C-CFF48E6D0287}" presName="hierFlow" presStyleCnt="0"/>
      <dgm:spPr/>
    </dgm:pt>
    <dgm:pt modelId="{185CCCE1-CA25-41FE-891E-A9D594532FD2}" type="pres">
      <dgm:prSet presAssocID="{0065A956-25F4-45F2-9E5C-CFF48E6D0287}" presName="hierChild1" presStyleCnt="0">
        <dgm:presLayoutVars>
          <dgm:chPref val="1"/>
          <dgm:animOne val="branch"/>
          <dgm:animLvl val="lvl"/>
        </dgm:presLayoutVars>
      </dgm:prSet>
      <dgm:spPr/>
    </dgm:pt>
    <dgm:pt modelId="{E7BBDE6A-8342-47E9-A3F3-22295A1AF118}" type="pres">
      <dgm:prSet presAssocID="{49458E22-C3FE-4050-ABF1-60EA158B7C04}" presName="Name14" presStyleCnt="0"/>
      <dgm:spPr/>
    </dgm:pt>
    <dgm:pt modelId="{29E61741-423E-4B82-9DB8-64EEA0E6FA0B}" type="pres">
      <dgm:prSet presAssocID="{49458E22-C3FE-4050-ABF1-60EA158B7C04}" presName="level1Shape" presStyleLbl="node0" presStyleIdx="0" presStyleCnt="1" custScaleX="134827" custScaleY="129043" custLinFactY="-600000" custLinFactNeighborX="-6533" custLinFactNeighborY="-607380">
        <dgm:presLayoutVars>
          <dgm:chPref val="3"/>
        </dgm:presLayoutVars>
      </dgm:prSet>
      <dgm:spPr/>
    </dgm:pt>
    <dgm:pt modelId="{6FBA96C8-750A-4087-806E-C066568C7B90}" type="pres">
      <dgm:prSet presAssocID="{49458E22-C3FE-4050-ABF1-60EA158B7C04}" presName="hierChild2" presStyleCnt="0"/>
      <dgm:spPr/>
    </dgm:pt>
    <dgm:pt modelId="{E85EE82A-F213-4476-BAAC-E3047021F025}" type="pres">
      <dgm:prSet presAssocID="{E714791F-B53B-40D0-9303-427B5C012560}" presName="Name19" presStyleLbl="parChTrans1D2" presStyleIdx="0" presStyleCnt="2"/>
      <dgm:spPr/>
    </dgm:pt>
    <dgm:pt modelId="{910B7FEF-0BF1-4340-A619-5E14647D0709}" type="pres">
      <dgm:prSet presAssocID="{0CF3CC25-8DF4-4E4E-9875-3210240D16DF}" presName="Name21" presStyleCnt="0"/>
      <dgm:spPr/>
    </dgm:pt>
    <dgm:pt modelId="{BEFCEE01-6804-4F09-ABDE-5E4AE40BDEBB}" type="pres">
      <dgm:prSet presAssocID="{0CF3CC25-8DF4-4E4E-9875-3210240D16DF}" presName="level2Shape" presStyleLbl="node2" presStyleIdx="0" presStyleCnt="2" custLinFactNeighborX="-5916" custLinFactNeighborY="3880"/>
      <dgm:spPr/>
    </dgm:pt>
    <dgm:pt modelId="{2810847E-F8A2-4892-8185-520D601FA952}" type="pres">
      <dgm:prSet presAssocID="{0CF3CC25-8DF4-4E4E-9875-3210240D16DF}" presName="hierChild3" presStyleCnt="0"/>
      <dgm:spPr/>
    </dgm:pt>
    <dgm:pt modelId="{B0EE8B01-DAB7-4BF3-8546-B8570323D742}" type="pres">
      <dgm:prSet presAssocID="{DAAB8C1A-3011-4F0E-AA31-AED1C6E33F42}" presName="Name19" presStyleLbl="parChTrans1D3" presStyleIdx="0" presStyleCnt="4"/>
      <dgm:spPr/>
    </dgm:pt>
    <dgm:pt modelId="{853068F2-302A-4FEE-A28C-45AC6D655334}" type="pres">
      <dgm:prSet presAssocID="{0A65B7DD-39A2-4967-9502-BA66C8120139}" presName="Name21" presStyleCnt="0"/>
      <dgm:spPr/>
    </dgm:pt>
    <dgm:pt modelId="{779B8FAC-47E4-4EC3-A4E8-B9C114E7D47C}" type="pres">
      <dgm:prSet presAssocID="{0A65B7DD-39A2-4967-9502-BA66C8120139}" presName="level2Shape" presStyleLbl="node3" presStyleIdx="0" presStyleCnt="4" custLinFactNeighborX="4785" custLinFactNeighborY="1435"/>
      <dgm:spPr/>
    </dgm:pt>
    <dgm:pt modelId="{8C1DAA3A-2B1D-444D-BB1B-A2B4CB12C449}" type="pres">
      <dgm:prSet presAssocID="{0A65B7DD-39A2-4967-9502-BA66C8120139}" presName="hierChild3" presStyleCnt="0"/>
      <dgm:spPr/>
    </dgm:pt>
    <dgm:pt modelId="{5DBCEDF6-C2EB-4C6D-BBAA-47A463E83319}" type="pres">
      <dgm:prSet presAssocID="{6400CA4B-7C77-49F8-9C3A-036FA30A62A6}" presName="Name19" presStyleLbl="parChTrans1D3" presStyleIdx="1" presStyleCnt="4"/>
      <dgm:spPr/>
    </dgm:pt>
    <dgm:pt modelId="{5B5B75FB-4807-4188-B1EA-CFE86B713473}" type="pres">
      <dgm:prSet presAssocID="{BF4AC269-54C5-4773-86CC-6F65E5BC175D}" presName="Name21" presStyleCnt="0"/>
      <dgm:spPr/>
    </dgm:pt>
    <dgm:pt modelId="{E768D684-5A27-48B0-8D78-F1C260EF717E}" type="pres">
      <dgm:prSet presAssocID="{BF4AC269-54C5-4773-86CC-6F65E5BC175D}" presName="level2Shape" presStyleLbl="node3" presStyleIdx="1" presStyleCnt="4" custLinFactNeighborX="-15991" custLinFactNeighborY="2109"/>
      <dgm:spPr/>
    </dgm:pt>
    <dgm:pt modelId="{901CED14-E866-4514-BC19-C9AE2DA8DEA5}" type="pres">
      <dgm:prSet presAssocID="{BF4AC269-54C5-4773-86CC-6F65E5BC175D}" presName="hierChild3" presStyleCnt="0"/>
      <dgm:spPr/>
    </dgm:pt>
    <dgm:pt modelId="{FA8EFB97-F5EC-455C-8AC5-85B1E643D0B2}" type="pres">
      <dgm:prSet presAssocID="{098FC85A-0C03-47C5-9304-D058D077E137}" presName="Name19" presStyleLbl="parChTrans1D2" presStyleIdx="1" presStyleCnt="2"/>
      <dgm:spPr/>
    </dgm:pt>
    <dgm:pt modelId="{D59C3EAE-4868-4136-9168-B8E943D0E7DB}" type="pres">
      <dgm:prSet presAssocID="{6E1C580D-497B-4A72-9590-C9F10EDB64F7}" presName="Name21" presStyleCnt="0"/>
      <dgm:spPr/>
    </dgm:pt>
    <dgm:pt modelId="{CD4CB174-5B4B-4DC9-943C-2D32D42C9B14}" type="pres">
      <dgm:prSet presAssocID="{6E1C580D-497B-4A72-9590-C9F10EDB64F7}" presName="level2Shape" presStyleLbl="node2" presStyleIdx="1" presStyleCnt="2" custLinFactNeighborX="1772" custLinFactNeighborY="3987"/>
      <dgm:spPr/>
    </dgm:pt>
    <dgm:pt modelId="{C4A13B91-20E7-4D97-8A8C-901BD0ACBE88}" type="pres">
      <dgm:prSet presAssocID="{6E1C580D-497B-4A72-9590-C9F10EDB64F7}" presName="hierChild3" presStyleCnt="0"/>
      <dgm:spPr/>
    </dgm:pt>
    <dgm:pt modelId="{31744291-47BE-42CF-B6D3-10162D3235A5}" type="pres">
      <dgm:prSet presAssocID="{6E7C0CDE-50AB-4CEF-99B3-528DB7F6A047}" presName="Name19" presStyleLbl="parChTrans1D3" presStyleIdx="2" presStyleCnt="4"/>
      <dgm:spPr/>
    </dgm:pt>
    <dgm:pt modelId="{6A1A33A7-C66C-4728-8A60-EF7B79456B3C}" type="pres">
      <dgm:prSet presAssocID="{57E0091D-6522-4443-B8BB-AD610C5DF1F1}" presName="Name21" presStyleCnt="0"/>
      <dgm:spPr/>
    </dgm:pt>
    <dgm:pt modelId="{5FEF80AA-8063-4BF7-92B7-1321BF40F5BA}" type="pres">
      <dgm:prSet presAssocID="{57E0091D-6522-4443-B8BB-AD610C5DF1F1}" presName="level2Shape" presStyleLbl="node3" presStyleIdx="2" presStyleCnt="4"/>
      <dgm:spPr/>
    </dgm:pt>
    <dgm:pt modelId="{68D0C000-DDA5-4F89-9553-DA3F824F2ACE}" type="pres">
      <dgm:prSet presAssocID="{57E0091D-6522-4443-B8BB-AD610C5DF1F1}" presName="hierChild3" presStyleCnt="0"/>
      <dgm:spPr/>
    </dgm:pt>
    <dgm:pt modelId="{00F65F00-B6A8-44A7-ADE0-9ABFE7DFE1C3}" type="pres">
      <dgm:prSet presAssocID="{531E72B8-FEB3-49BF-928A-DFC6D222DF66}" presName="Name19" presStyleLbl="parChTrans1D3" presStyleIdx="3" presStyleCnt="4"/>
      <dgm:spPr/>
    </dgm:pt>
    <dgm:pt modelId="{F587CF8F-15E2-4E0D-BD3C-F5E2DA5A3577}" type="pres">
      <dgm:prSet presAssocID="{71519C4A-E886-4243-9810-2D333B7A1250}" presName="Name21" presStyleCnt="0"/>
      <dgm:spPr/>
    </dgm:pt>
    <dgm:pt modelId="{E82E374E-08E3-417B-AC9C-0CD44BE7CFCA}" type="pres">
      <dgm:prSet presAssocID="{71519C4A-E886-4243-9810-2D333B7A1250}" presName="level2Shape" presStyleLbl="node3" presStyleIdx="3" presStyleCnt="4"/>
      <dgm:spPr/>
    </dgm:pt>
    <dgm:pt modelId="{949BB457-20C7-4DE1-9FED-9BD39450E046}" type="pres">
      <dgm:prSet presAssocID="{71519C4A-E886-4243-9810-2D333B7A1250}" presName="hierChild3" presStyleCnt="0"/>
      <dgm:spPr/>
    </dgm:pt>
    <dgm:pt modelId="{FA00E936-4D0E-48BD-BEA7-3CE8BE74EBEE}" type="pres">
      <dgm:prSet presAssocID="{0065A956-25F4-45F2-9E5C-CFF48E6D0287}" presName="bgShapesFlow" presStyleCnt="0"/>
      <dgm:spPr/>
    </dgm:pt>
  </dgm:ptLst>
  <dgm:cxnLst>
    <dgm:cxn modelId="{57CD851A-7386-490A-A5CA-010C98F84D5F}" type="presOf" srcId="{6E1C580D-497B-4A72-9590-C9F10EDB64F7}" destId="{CD4CB174-5B4B-4DC9-943C-2D32D42C9B14}" srcOrd="0" destOrd="0" presId="urn:microsoft.com/office/officeart/2005/8/layout/hierarchy6"/>
    <dgm:cxn modelId="{4584192A-43D0-4A49-B7A9-FC0F05E2E256}" type="presOf" srcId="{0A65B7DD-39A2-4967-9502-BA66C8120139}" destId="{779B8FAC-47E4-4EC3-A4E8-B9C114E7D47C}" srcOrd="0" destOrd="0" presId="urn:microsoft.com/office/officeart/2005/8/layout/hierarchy6"/>
    <dgm:cxn modelId="{AC42F939-4E49-4AF6-98D9-81F579673798}" type="presOf" srcId="{BF4AC269-54C5-4773-86CC-6F65E5BC175D}" destId="{E768D684-5A27-48B0-8D78-F1C260EF717E}" srcOrd="0" destOrd="0" presId="urn:microsoft.com/office/officeart/2005/8/layout/hierarchy6"/>
    <dgm:cxn modelId="{8B69773D-A1F8-4155-8569-7AA162FB5FE1}" srcId="{0CF3CC25-8DF4-4E4E-9875-3210240D16DF}" destId="{0A65B7DD-39A2-4967-9502-BA66C8120139}" srcOrd="0" destOrd="0" parTransId="{DAAB8C1A-3011-4F0E-AA31-AED1C6E33F42}" sibTransId="{81B89C93-90F3-4AF1-B4A4-055B490931F3}"/>
    <dgm:cxn modelId="{EEFD9461-FB8A-45C4-AB0A-32C8E7445EC3}" type="presOf" srcId="{6E7C0CDE-50AB-4CEF-99B3-528DB7F6A047}" destId="{31744291-47BE-42CF-B6D3-10162D3235A5}" srcOrd="0" destOrd="0" presId="urn:microsoft.com/office/officeart/2005/8/layout/hierarchy6"/>
    <dgm:cxn modelId="{FF5F3D64-1C98-4EBE-84EE-66DB14B5DDBF}" srcId="{0065A956-25F4-45F2-9E5C-CFF48E6D0287}" destId="{49458E22-C3FE-4050-ABF1-60EA158B7C04}" srcOrd="0" destOrd="0" parTransId="{D5F4849F-7BD3-4B35-ABA9-F054D5E9B975}" sibTransId="{80E4C6A3-352A-4693-B124-C0A504DE9B29}"/>
    <dgm:cxn modelId="{6DA9166A-9E4F-40E0-B011-53954137CF04}" type="presOf" srcId="{0CF3CC25-8DF4-4E4E-9875-3210240D16DF}" destId="{BEFCEE01-6804-4F09-ABDE-5E4AE40BDEBB}" srcOrd="0" destOrd="0" presId="urn:microsoft.com/office/officeart/2005/8/layout/hierarchy6"/>
    <dgm:cxn modelId="{AE398A81-80FF-44ED-BD68-ED98678A9AFA}" srcId="{0CF3CC25-8DF4-4E4E-9875-3210240D16DF}" destId="{BF4AC269-54C5-4773-86CC-6F65E5BC175D}" srcOrd="1" destOrd="0" parTransId="{6400CA4B-7C77-49F8-9C3A-036FA30A62A6}" sibTransId="{06A48305-34B9-40B0-B2D2-BBD58D3B19A4}"/>
    <dgm:cxn modelId="{FA870885-6AD8-4CF1-83EC-7031B3A7F449}" type="presOf" srcId="{DAAB8C1A-3011-4F0E-AA31-AED1C6E33F42}" destId="{B0EE8B01-DAB7-4BF3-8546-B8570323D742}" srcOrd="0" destOrd="0" presId="urn:microsoft.com/office/officeart/2005/8/layout/hierarchy6"/>
    <dgm:cxn modelId="{9CA5EF86-1AE2-4015-AA33-97521CE181F9}" type="presOf" srcId="{71519C4A-E886-4243-9810-2D333B7A1250}" destId="{E82E374E-08E3-417B-AC9C-0CD44BE7CFCA}" srcOrd="0" destOrd="0" presId="urn:microsoft.com/office/officeart/2005/8/layout/hierarchy6"/>
    <dgm:cxn modelId="{25F3F193-A6C2-4B90-992F-3ED4E4AA9A22}" srcId="{6E1C580D-497B-4A72-9590-C9F10EDB64F7}" destId="{71519C4A-E886-4243-9810-2D333B7A1250}" srcOrd="1" destOrd="0" parTransId="{531E72B8-FEB3-49BF-928A-DFC6D222DF66}" sibTransId="{36C3EA52-7E18-42F8-B1B8-96F3ACB2DCCD}"/>
    <dgm:cxn modelId="{33145F95-D8D8-4159-91AA-0DD54EE6C763}" type="presOf" srcId="{531E72B8-FEB3-49BF-928A-DFC6D222DF66}" destId="{00F65F00-B6A8-44A7-ADE0-9ABFE7DFE1C3}" srcOrd="0" destOrd="0" presId="urn:microsoft.com/office/officeart/2005/8/layout/hierarchy6"/>
    <dgm:cxn modelId="{8D0F0996-30AA-4532-A880-3121E99D4234}" type="presOf" srcId="{0065A956-25F4-45F2-9E5C-CFF48E6D0287}" destId="{A5BF8571-D55F-43AF-98C7-CD372739B0CF}" srcOrd="0" destOrd="0" presId="urn:microsoft.com/office/officeart/2005/8/layout/hierarchy6"/>
    <dgm:cxn modelId="{1D26EBA3-BE2E-40C6-88BB-B7358350087B}" type="presOf" srcId="{6400CA4B-7C77-49F8-9C3A-036FA30A62A6}" destId="{5DBCEDF6-C2EB-4C6D-BBAA-47A463E83319}" srcOrd="0" destOrd="0" presId="urn:microsoft.com/office/officeart/2005/8/layout/hierarchy6"/>
    <dgm:cxn modelId="{9E63C6C5-7657-4301-A034-E586CFC3D076}" type="presOf" srcId="{E714791F-B53B-40D0-9303-427B5C012560}" destId="{E85EE82A-F213-4476-BAAC-E3047021F025}" srcOrd="0" destOrd="0" presId="urn:microsoft.com/office/officeart/2005/8/layout/hierarchy6"/>
    <dgm:cxn modelId="{B75CA2C6-2E81-4951-9F17-6E814C29C97C}" type="presOf" srcId="{098FC85A-0C03-47C5-9304-D058D077E137}" destId="{FA8EFB97-F5EC-455C-8AC5-85B1E643D0B2}" srcOrd="0" destOrd="0" presId="urn:microsoft.com/office/officeart/2005/8/layout/hierarchy6"/>
    <dgm:cxn modelId="{54FD01DB-B540-4BBF-8C33-EE048855F457}" type="presOf" srcId="{49458E22-C3FE-4050-ABF1-60EA158B7C04}" destId="{29E61741-423E-4B82-9DB8-64EEA0E6FA0B}" srcOrd="0" destOrd="0" presId="urn:microsoft.com/office/officeart/2005/8/layout/hierarchy6"/>
    <dgm:cxn modelId="{2C3AD0DE-C29C-4FCB-A986-543C14C388C1}" srcId="{49458E22-C3FE-4050-ABF1-60EA158B7C04}" destId="{6E1C580D-497B-4A72-9590-C9F10EDB64F7}" srcOrd="1" destOrd="0" parTransId="{098FC85A-0C03-47C5-9304-D058D077E137}" sibTransId="{43A2C74F-1DAF-46FA-8211-A195F6FABB9D}"/>
    <dgm:cxn modelId="{71E478E6-2C55-47CA-BBB5-9C6983C862BF}" type="presOf" srcId="{57E0091D-6522-4443-B8BB-AD610C5DF1F1}" destId="{5FEF80AA-8063-4BF7-92B7-1321BF40F5BA}" srcOrd="0" destOrd="0" presId="urn:microsoft.com/office/officeart/2005/8/layout/hierarchy6"/>
    <dgm:cxn modelId="{7730D2EA-F1FC-4095-BD56-5170B9A7ABC3}" srcId="{49458E22-C3FE-4050-ABF1-60EA158B7C04}" destId="{0CF3CC25-8DF4-4E4E-9875-3210240D16DF}" srcOrd="0" destOrd="0" parTransId="{E714791F-B53B-40D0-9303-427B5C012560}" sibTransId="{2B47C6CF-E98B-4D34-8849-92D5B0DDA664}"/>
    <dgm:cxn modelId="{592B45EE-2016-4FDE-8208-F2A9076A79C5}" srcId="{6E1C580D-497B-4A72-9590-C9F10EDB64F7}" destId="{57E0091D-6522-4443-B8BB-AD610C5DF1F1}" srcOrd="0" destOrd="0" parTransId="{6E7C0CDE-50AB-4CEF-99B3-528DB7F6A047}" sibTransId="{17784753-B4AF-4149-9BCE-3DB04DDB6548}"/>
    <dgm:cxn modelId="{A5B70ECB-8E3F-4CD8-9F2D-709AEDFBF8E7}" type="presParOf" srcId="{A5BF8571-D55F-43AF-98C7-CD372739B0CF}" destId="{0A898CEB-D55C-4D42-B190-A8E068F1D3DD}" srcOrd="0" destOrd="0" presId="urn:microsoft.com/office/officeart/2005/8/layout/hierarchy6"/>
    <dgm:cxn modelId="{2EC420B6-E5A6-45DA-851F-BD42FA01FB9C}" type="presParOf" srcId="{0A898CEB-D55C-4D42-B190-A8E068F1D3DD}" destId="{185CCCE1-CA25-41FE-891E-A9D594532FD2}" srcOrd="0" destOrd="0" presId="urn:microsoft.com/office/officeart/2005/8/layout/hierarchy6"/>
    <dgm:cxn modelId="{C28635DE-618D-44A3-AC02-6693F8C76713}" type="presParOf" srcId="{185CCCE1-CA25-41FE-891E-A9D594532FD2}" destId="{E7BBDE6A-8342-47E9-A3F3-22295A1AF118}" srcOrd="0" destOrd="0" presId="urn:microsoft.com/office/officeart/2005/8/layout/hierarchy6"/>
    <dgm:cxn modelId="{44AACCDE-CF7F-4FAE-9237-AA65FAA4F171}" type="presParOf" srcId="{E7BBDE6A-8342-47E9-A3F3-22295A1AF118}" destId="{29E61741-423E-4B82-9DB8-64EEA0E6FA0B}" srcOrd="0" destOrd="0" presId="urn:microsoft.com/office/officeart/2005/8/layout/hierarchy6"/>
    <dgm:cxn modelId="{636B60E6-A8C8-422D-B5E5-DB981063D9E4}" type="presParOf" srcId="{E7BBDE6A-8342-47E9-A3F3-22295A1AF118}" destId="{6FBA96C8-750A-4087-806E-C066568C7B90}" srcOrd="1" destOrd="0" presId="urn:microsoft.com/office/officeart/2005/8/layout/hierarchy6"/>
    <dgm:cxn modelId="{B05EB9BA-7B25-4464-AA18-ADBD074ABD0D}" type="presParOf" srcId="{6FBA96C8-750A-4087-806E-C066568C7B90}" destId="{E85EE82A-F213-4476-BAAC-E3047021F025}" srcOrd="0" destOrd="0" presId="urn:microsoft.com/office/officeart/2005/8/layout/hierarchy6"/>
    <dgm:cxn modelId="{D6F54C2A-3681-4024-896F-2590A1F3768F}" type="presParOf" srcId="{6FBA96C8-750A-4087-806E-C066568C7B90}" destId="{910B7FEF-0BF1-4340-A619-5E14647D0709}" srcOrd="1" destOrd="0" presId="urn:microsoft.com/office/officeart/2005/8/layout/hierarchy6"/>
    <dgm:cxn modelId="{66BB2033-8918-43FA-9A31-E819334A9614}" type="presParOf" srcId="{910B7FEF-0BF1-4340-A619-5E14647D0709}" destId="{BEFCEE01-6804-4F09-ABDE-5E4AE40BDEBB}" srcOrd="0" destOrd="0" presId="urn:microsoft.com/office/officeart/2005/8/layout/hierarchy6"/>
    <dgm:cxn modelId="{B8D9C236-D1F9-403B-8FDA-BE65F35FE9BD}" type="presParOf" srcId="{910B7FEF-0BF1-4340-A619-5E14647D0709}" destId="{2810847E-F8A2-4892-8185-520D601FA952}" srcOrd="1" destOrd="0" presId="urn:microsoft.com/office/officeart/2005/8/layout/hierarchy6"/>
    <dgm:cxn modelId="{99106256-39BD-46A5-A9A6-2617B5F95A38}" type="presParOf" srcId="{2810847E-F8A2-4892-8185-520D601FA952}" destId="{B0EE8B01-DAB7-4BF3-8546-B8570323D742}" srcOrd="0" destOrd="0" presId="urn:microsoft.com/office/officeart/2005/8/layout/hierarchy6"/>
    <dgm:cxn modelId="{8C4D4796-7261-4C7A-9C98-37F20C2D579D}" type="presParOf" srcId="{2810847E-F8A2-4892-8185-520D601FA952}" destId="{853068F2-302A-4FEE-A28C-45AC6D655334}" srcOrd="1" destOrd="0" presId="urn:microsoft.com/office/officeart/2005/8/layout/hierarchy6"/>
    <dgm:cxn modelId="{ED2B0BCC-5289-4310-A7D1-6DCFF9435B6B}" type="presParOf" srcId="{853068F2-302A-4FEE-A28C-45AC6D655334}" destId="{779B8FAC-47E4-4EC3-A4E8-B9C114E7D47C}" srcOrd="0" destOrd="0" presId="urn:microsoft.com/office/officeart/2005/8/layout/hierarchy6"/>
    <dgm:cxn modelId="{F9689E0F-CFE0-451C-9883-65CF4997590B}" type="presParOf" srcId="{853068F2-302A-4FEE-A28C-45AC6D655334}" destId="{8C1DAA3A-2B1D-444D-BB1B-A2B4CB12C449}" srcOrd="1" destOrd="0" presId="urn:microsoft.com/office/officeart/2005/8/layout/hierarchy6"/>
    <dgm:cxn modelId="{2F5D50AD-D4D2-4B2F-A81B-F036C4A7D902}" type="presParOf" srcId="{2810847E-F8A2-4892-8185-520D601FA952}" destId="{5DBCEDF6-C2EB-4C6D-BBAA-47A463E83319}" srcOrd="2" destOrd="0" presId="urn:microsoft.com/office/officeart/2005/8/layout/hierarchy6"/>
    <dgm:cxn modelId="{A7B79EEB-CE74-4DE5-B3B7-2EFCE91C2E48}" type="presParOf" srcId="{2810847E-F8A2-4892-8185-520D601FA952}" destId="{5B5B75FB-4807-4188-B1EA-CFE86B713473}" srcOrd="3" destOrd="0" presId="urn:microsoft.com/office/officeart/2005/8/layout/hierarchy6"/>
    <dgm:cxn modelId="{9E37AB60-91E7-4C3F-A5BF-09FC558AA7A9}" type="presParOf" srcId="{5B5B75FB-4807-4188-B1EA-CFE86B713473}" destId="{E768D684-5A27-48B0-8D78-F1C260EF717E}" srcOrd="0" destOrd="0" presId="urn:microsoft.com/office/officeart/2005/8/layout/hierarchy6"/>
    <dgm:cxn modelId="{685E503F-5B2F-499E-BFC6-C8051584BB99}" type="presParOf" srcId="{5B5B75FB-4807-4188-B1EA-CFE86B713473}" destId="{901CED14-E866-4514-BC19-C9AE2DA8DEA5}" srcOrd="1" destOrd="0" presId="urn:microsoft.com/office/officeart/2005/8/layout/hierarchy6"/>
    <dgm:cxn modelId="{4C384379-DE12-4878-96CF-FBC2087DBCE3}" type="presParOf" srcId="{6FBA96C8-750A-4087-806E-C066568C7B90}" destId="{FA8EFB97-F5EC-455C-8AC5-85B1E643D0B2}" srcOrd="2" destOrd="0" presId="urn:microsoft.com/office/officeart/2005/8/layout/hierarchy6"/>
    <dgm:cxn modelId="{6147593E-10FE-4887-B1CF-E140C22EEEF7}" type="presParOf" srcId="{6FBA96C8-750A-4087-806E-C066568C7B90}" destId="{D59C3EAE-4868-4136-9168-B8E943D0E7DB}" srcOrd="3" destOrd="0" presId="urn:microsoft.com/office/officeart/2005/8/layout/hierarchy6"/>
    <dgm:cxn modelId="{E0F20FFE-76D8-43BB-B690-C6FC5506A04D}" type="presParOf" srcId="{D59C3EAE-4868-4136-9168-B8E943D0E7DB}" destId="{CD4CB174-5B4B-4DC9-943C-2D32D42C9B14}" srcOrd="0" destOrd="0" presId="urn:microsoft.com/office/officeart/2005/8/layout/hierarchy6"/>
    <dgm:cxn modelId="{F5939461-D0DF-445A-A715-8BC20BEFEA7F}" type="presParOf" srcId="{D59C3EAE-4868-4136-9168-B8E943D0E7DB}" destId="{C4A13B91-20E7-4D97-8A8C-901BD0ACBE88}" srcOrd="1" destOrd="0" presId="urn:microsoft.com/office/officeart/2005/8/layout/hierarchy6"/>
    <dgm:cxn modelId="{F88A61DA-2BC0-42FE-B188-C93DE03A3BF2}" type="presParOf" srcId="{C4A13B91-20E7-4D97-8A8C-901BD0ACBE88}" destId="{31744291-47BE-42CF-B6D3-10162D3235A5}" srcOrd="0" destOrd="0" presId="urn:microsoft.com/office/officeart/2005/8/layout/hierarchy6"/>
    <dgm:cxn modelId="{168B81DF-D4E0-46C6-B544-6D2CF1F037C7}" type="presParOf" srcId="{C4A13B91-20E7-4D97-8A8C-901BD0ACBE88}" destId="{6A1A33A7-C66C-4728-8A60-EF7B79456B3C}" srcOrd="1" destOrd="0" presId="urn:microsoft.com/office/officeart/2005/8/layout/hierarchy6"/>
    <dgm:cxn modelId="{7801DB09-AB2B-419C-998F-4E607B8B73CE}" type="presParOf" srcId="{6A1A33A7-C66C-4728-8A60-EF7B79456B3C}" destId="{5FEF80AA-8063-4BF7-92B7-1321BF40F5BA}" srcOrd="0" destOrd="0" presId="urn:microsoft.com/office/officeart/2005/8/layout/hierarchy6"/>
    <dgm:cxn modelId="{8F75F7A5-8A5B-4A61-AC98-5DF789DE10F7}" type="presParOf" srcId="{6A1A33A7-C66C-4728-8A60-EF7B79456B3C}" destId="{68D0C000-DDA5-4F89-9553-DA3F824F2ACE}" srcOrd="1" destOrd="0" presId="urn:microsoft.com/office/officeart/2005/8/layout/hierarchy6"/>
    <dgm:cxn modelId="{67277F4B-D7B2-41B5-83CF-0B46FFAB0690}" type="presParOf" srcId="{C4A13B91-20E7-4D97-8A8C-901BD0ACBE88}" destId="{00F65F00-B6A8-44A7-ADE0-9ABFE7DFE1C3}" srcOrd="2" destOrd="0" presId="urn:microsoft.com/office/officeart/2005/8/layout/hierarchy6"/>
    <dgm:cxn modelId="{80A751BB-E768-4C58-942D-E991CF2AAB27}" type="presParOf" srcId="{C4A13B91-20E7-4D97-8A8C-901BD0ACBE88}" destId="{F587CF8F-15E2-4E0D-BD3C-F5E2DA5A3577}" srcOrd="3" destOrd="0" presId="urn:microsoft.com/office/officeart/2005/8/layout/hierarchy6"/>
    <dgm:cxn modelId="{1AAF1BE6-2CF4-47D2-A96B-E85E189B7452}" type="presParOf" srcId="{F587CF8F-15E2-4E0D-BD3C-F5E2DA5A3577}" destId="{E82E374E-08E3-417B-AC9C-0CD44BE7CFCA}" srcOrd="0" destOrd="0" presId="urn:microsoft.com/office/officeart/2005/8/layout/hierarchy6"/>
    <dgm:cxn modelId="{B201D00D-6D4E-4788-B9F9-F526826EE01B}" type="presParOf" srcId="{F587CF8F-15E2-4E0D-BD3C-F5E2DA5A3577}" destId="{949BB457-20C7-4DE1-9FED-9BD39450E046}" srcOrd="1" destOrd="0" presId="urn:microsoft.com/office/officeart/2005/8/layout/hierarchy6"/>
    <dgm:cxn modelId="{B5ACF94D-BD10-4EDE-9825-92EBF081BCB9}" type="presParOf" srcId="{A5BF8571-D55F-43AF-98C7-CD372739B0CF}" destId="{FA00E936-4D0E-48BD-BEA7-3CE8BE74EBEE}"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310E28-29EC-42A3-A5E2-6DD44853D6D8}"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F5797A7C-A42C-4DB9-9357-CBD66DE829D8}">
      <dgm:prSet/>
      <dgm:spPr/>
      <dgm:t>
        <a:bodyPr/>
        <a:lstStyle/>
        <a:p>
          <a:r>
            <a:rPr lang="en-US" dirty="0"/>
            <a:t>1.</a:t>
          </a:r>
          <a:r>
            <a:rPr lang="zh-CN" dirty="0"/>
            <a:t>目标融资额：越少越容易成功</a:t>
          </a:r>
          <a:endParaRPr lang="en-US" dirty="0"/>
        </a:p>
      </dgm:t>
    </dgm:pt>
    <dgm:pt modelId="{4C4B816E-6662-4457-9332-CD46FF665517}" type="parTrans" cxnId="{F0E2CD5D-47D7-4DEB-94DB-B6FA0A410B02}">
      <dgm:prSet/>
      <dgm:spPr/>
      <dgm:t>
        <a:bodyPr/>
        <a:lstStyle/>
        <a:p>
          <a:endParaRPr lang="en-US"/>
        </a:p>
      </dgm:t>
    </dgm:pt>
    <dgm:pt modelId="{7AC57EE9-ED48-4A29-9DEB-1A650CA1FEA7}" type="sibTrans" cxnId="{F0E2CD5D-47D7-4DEB-94DB-B6FA0A410B02}">
      <dgm:prSet/>
      <dgm:spPr/>
      <dgm:t>
        <a:bodyPr/>
        <a:lstStyle/>
        <a:p>
          <a:endParaRPr lang="en-US"/>
        </a:p>
      </dgm:t>
    </dgm:pt>
    <dgm:pt modelId="{1AE4C17B-4ABF-4488-9956-0DE9DC955AD7}">
      <dgm:prSet/>
      <dgm:spPr/>
      <dgm:t>
        <a:bodyPr/>
        <a:lstStyle/>
        <a:p>
          <a:r>
            <a:rPr lang="en-US"/>
            <a:t>2.</a:t>
          </a:r>
          <a:r>
            <a:rPr lang="zh-CN"/>
            <a:t>已支持人数：越多越容易成功</a:t>
          </a:r>
          <a:endParaRPr lang="en-US"/>
        </a:p>
      </dgm:t>
    </dgm:pt>
    <dgm:pt modelId="{CB338D48-A325-4D2B-B188-341753964D7D}" type="parTrans" cxnId="{B8AA38C8-884F-46DF-8C76-26D404E596BA}">
      <dgm:prSet/>
      <dgm:spPr/>
      <dgm:t>
        <a:bodyPr/>
        <a:lstStyle/>
        <a:p>
          <a:endParaRPr lang="en-US"/>
        </a:p>
      </dgm:t>
    </dgm:pt>
    <dgm:pt modelId="{E6B7558F-0FFE-4A85-B9A8-4156807AF541}" type="sibTrans" cxnId="{B8AA38C8-884F-46DF-8C76-26D404E596BA}">
      <dgm:prSet/>
      <dgm:spPr/>
      <dgm:t>
        <a:bodyPr/>
        <a:lstStyle/>
        <a:p>
          <a:endParaRPr lang="en-US"/>
        </a:p>
      </dgm:t>
    </dgm:pt>
    <dgm:pt modelId="{597FB1BD-4C73-45BD-BE08-EB8D66723CEF}">
      <dgm:prSet/>
      <dgm:spPr/>
      <dgm:t>
        <a:bodyPr/>
        <a:lstStyle/>
        <a:p>
          <a:r>
            <a:rPr lang="en-US"/>
            <a:t>3.</a:t>
          </a:r>
          <a:r>
            <a:rPr lang="zh-CN"/>
            <a:t>实际融资额：越多越有说服力</a:t>
          </a:r>
          <a:endParaRPr lang="en-US"/>
        </a:p>
      </dgm:t>
    </dgm:pt>
    <dgm:pt modelId="{C079E122-DF37-41E1-B4A2-DD8A9FAA310D}" type="parTrans" cxnId="{F1B38DEC-F0CD-46C6-9276-F1B4D5CB27C7}">
      <dgm:prSet/>
      <dgm:spPr/>
      <dgm:t>
        <a:bodyPr/>
        <a:lstStyle/>
        <a:p>
          <a:endParaRPr lang="en-US"/>
        </a:p>
      </dgm:t>
    </dgm:pt>
    <dgm:pt modelId="{866DABE7-6303-4D7A-876E-8B9086A21A93}" type="sibTrans" cxnId="{F1B38DEC-F0CD-46C6-9276-F1B4D5CB27C7}">
      <dgm:prSet/>
      <dgm:spPr/>
      <dgm:t>
        <a:bodyPr/>
        <a:lstStyle/>
        <a:p>
          <a:endParaRPr lang="en-US"/>
        </a:p>
      </dgm:t>
    </dgm:pt>
    <dgm:pt modelId="{B67E16AC-C87E-4799-BBFB-D12EBC2A37F9}">
      <dgm:prSet/>
      <dgm:spPr/>
      <dgm:t>
        <a:bodyPr/>
        <a:lstStyle/>
        <a:p>
          <a:r>
            <a:rPr lang="en-US"/>
            <a:t>4.</a:t>
          </a:r>
          <a:r>
            <a:rPr lang="zh-CN"/>
            <a:t>项目图片数：越多说服力越强</a:t>
          </a:r>
          <a:endParaRPr lang="en-US"/>
        </a:p>
      </dgm:t>
    </dgm:pt>
    <dgm:pt modelId="{DBC97049-694F-4436-A9BC-AD4619CC071C}" type="parTrans" cxnId="{8B873883-4825-4F3D-AC55-8CA470E373AB}">
      <dgm:prSet/>
      <dgm:spPr/>
      <dgm:t>
        <a:bodyPr/>
        <a:lstStyle/>
        <a:p>
          <a:endParaRPr lang="en-US"/>
        </a:p>
      </dgm:t>
    </dgm:pt>
    <dgm:pt modelId="{01657D51-8494-4E0B-827F-1C25B9912249}" type="sibTrans" cxnId="{8B873883-4825-4F3D-AC55-8CA470E373AB}">
      <dgm:prSet/>
      <dgm:spPr/>
      <dgm:t>
        <a:bodyPr/>
        <a:lstStyle/>
        <a:p>
          <a:endParaRPr lang="en-US"/>
        </a:p>
      </dgm:t>
    </dgm:pt>
    <dgm:pt modelId="{124F6E03-AE6E-4420-8494-2B42C27C0B50}">
      <dgm:prSet/>
      <dgm:spPr/>
      <dgm:t>
        <a:bodyPr/>
        <a:lstStyle/>
        <a:p>
          <a:r>
            <a:rPr lang="en-US"/>
            <a:t>5.</a:t>
          </a:r>
          <a:r>
            <a:rPr lang="zh-CN"/>
            <a:t>融资持续期：一般认为越长越好，但实际越短成功率越高</a:t>
          </a:r>
          <a:endParaRPr lang="en-US"/>
        </a:p>
      </dgm:t>
    </dgm:pt>
    <dgm:pt modelId="{5ED8B1E6-8910-4EAE-9977-9F30CBE9E6CA}" type="parTrans" cxnId="{E8D7C087-CDAF-4DA8-AD89-579CB93F091C}">
      <dgm:prSet/>
      <dgm:spPr/>
      <dgm:t>
        <a:bodyPr/>
        <a:lstStyle/>
        <a:p>
          <a:endParaRPr lang="en-US"/>
        </a:p>
      </dgm:t>
    </dgm:pt>
    <dgm:pt modelId="{8F5FCCEF-4478-4E4B-8570-2E8FDDC8949C}" type="sibTrans" cxnId="{E8D7C087-CDAF-4DA8-AD89-579CB93F091C}">
      <dgm:prSet/>
      <dgm:spPr/>
      <dgm:t>
        <a:bodyPr/>
        <a:lstStyle/>
        <a:p>
          <a:endParaRPr lang="en-US"/>
        </a:p>
      </dgm:t>
    </dgm:pt>
    <dgm:pt modelId="{00B64BC0-23D8-412C-8365-0C4E2D07DBB1}">
      <dgm:prSet/>
      <dgm:spPr/>
      <dgm:t>
        <a:bodyPr/>
        <a:lstStyle/>
        <a:p>
          <a:r>
            <a:rPr lang="en-US"/>
            <a:t>6.</a:t>
          </a:r>
          <a:r>
            <a:rPr lang="zh-CN"/>
            <a:t>最小投资额：越小越好</a:t>
          </a:r>
          <a:endParaRPr lang="en-US"/>
        </a:p>
      </dgm:t>
    </dgm:pt>
    <dgm:pt modelId="{8922499D-E428-42C0-8F8E-01E62F70D588}" type="parTrans" cxnId="{CEB33F6D-58A1-4C55-B863-1ED188E9093B}">
      <dgm:prSet/>
      <dgm:spPr/>
      <dgm:t>
        <a:bodyPr/>
        <a:lstStyle/>
        <a:p>
          <a:endParaRPr lang="en-US"/>
        </a:p>
      </dgm:t>
    </dgm:pt>
    <dgm:pt modelId="{8889BE95-1FF6-40DD-89CE-DD6C12CB9186}" type="sibTrans" cxnId="{CEB33F6D-58A1-4C55-B863-1ED188E9093B}">
      <dgm:prSet/>
      <dgm:spPr/>
      <dgm:t>
        <a:bodyPr/>
        <a:lstStyle/>
        <a:p>
          <a:endParaRPr lang="en-US"/>
        </a:p>
      </dgm:t>
    </dgm:pt>
    <dgm:pt modelId="{E49C222A-27F4-4531-9791-22C5AD51D1B0}">
      <dgm:prSet/>
      <dgm:spPr/>
      <dgm:t>
        <a:bodyPr/>
        <a:lstStyle/>
        <a:p>
          <a:r>
            <a:rPr lang="en-US"/>
            <a:t>7.</a:t>
          </a:r>
          <a:r>
            <a:rPr lang="zh-CN"/>
            <a:t>回报档次多：越多越好</a:t>
          </a:r>
          <a:endParaRPr lang="en-US"/>
        </a:p>
      </dgm:t>
    </dgm:pt>
    <dgm:pt modelId="{78F6449B-7DD4-432D-989A-6A5C6525D88B}" type="parTrans" cxnId="{455B554A-7216-4AFB-9870-2E6D73AE7DDF}">
      <dgm:prSet/>
      <dgm:spPr/>
      <dgm:t>
        <a:bodyPr/>
        <a:lstStyle/>
        <a:p>
          <a:endParaRPr lang="en-US"/>
        </a:p>
      </dgm:t>
    </dgm:pt>
    <dgm:pt modelId="{8123A1F6-51D6-4D58-9C1B-3C17666212BB}" type="sibTrans" cxnId="{455B554A-7216-4AFB-9870-2E6D73AE7DDF}">
      <dgm:prSet/>
      <dgm:spPr/>
      <dgm:t>
        <a:bodyPr/>
        <a:lstStyle/>
        <a:p>
          <a:endParaRPr lang="en-US"/>
        </a:p>
      </dgm:t>
    </dgm:pt>
    <dgm:pt modelId="{FA19B425-C4D0-42CF-B6AD-2E49D4838A97}" type="pres">
      <dgm:prSet presAssocID="{5B310E28-29EC-42A3-A5E2-6DD44853D6D8}" presName="linear" presStyleCnt="0">
        <dgm:presLayoutVars>
          <dgm:animLvl val="lvl"/>
          <dgm:resizeHandles val="exact"/>
        </dgm:presLayoutVars>
      </dgm:prSet>
      <dgm:spPr/>
    </dgm:pt>
    <dgm:pt modelId="{D5A74577-8B39-4ED0-9C0F-E21C7FA4E8FF}" type="pres">
      <dgm:prSet presAssocID="{F5797A7C-A42C-4DB9-9357-CBD66DE829D8}" presName="parentText" presStyleLbl="node1" presStyleIdx="0" presStyleCnt="7">
        <dgm:presLayoutVars>
          <dgm:chMax val="0"/>
          <dgm:bulletEnabled val="1"/>
        </dgm:presLayoutVars>
      </dgm:prSet>
      <dgm:spPr/>
    </dgm:pt>
    <dgm:pt modelId="{5DE8386A-494A-47AC-8323-788357593FDA}" type="pres">
      <dgm:prSet presAssocID="{7AC57EE9-ED48-4A29-9DEB-1A650CA1FEA7}" presName="spacer" presStyleCnt="0"/>
      <dgm:spPr/>
    </dgm:pt>
    <dgm:pt modelId="{DC8EE5D5-1376-41AF-BA27-ADEDB9545D69}" type="pres">
      <dgm:prSet presAssocID="{1AE4C17B-4ABF-4488-9956-0DE9DC955AD7}" presName="parentText" presStyleLbl="node1" presStyleIdx="1" presStyleCnt="7">
        <dgm:presLayoutVars>
          <dgm:chMax val="0"/>
          <dgm:bulletEnabled val="1"/>
        </dgm:presLayoutVars>
      </dgm:prSet>
      <dgm:spPr/>
    </dgm:pt>
    <dgm:pt modelId="{7BEC6170-A65B-45EC-A7FE-F089BDE773E4}" type="pres">
      <dgm:prSet presAssocID="{E6B7558F-0FFE-4A85-B9A8-4156807AF541}" presName="spacer" presStyleCnt="0"/>
      <dgm:spPr/>
    </dgm:pt>
    <dgm:pt modelId="{18DF669E-AB8B-40DF-9C20-39F5C255C3D4}" type="pres">
      <dgm:prSet presAssocID="{597FB1BD-4C73-45BD-BE08-EB8D66723CEF}" presName="parentText" presStyleLbl="node1" presStyleIdx="2" presStyleCnt="7">
        <dgm:presLayoutVars>
          <dgm:chMax val="0"/>
          <dgm:bulletEnabled val="1"/>
        </dgm:presLayoutVars>
      </dgm:prSet>
      <dgm:spPr/>
    </dgm:pt>
    <dgm:pt modelId="{FAA318D5-2B8A-4654-8D47-ACE437679A8F}" type="pres">
      <dgm:prSet presAssocID="{866DABE7-6303-4D7A-876E-8B9086A21A93}" presName="spacer" presStyleCnt="0"/>
      <dgm:spPr/>
    </dgm:pt>
    <dgm:pt modelId="{A82E8E72-8B45-490F-903D-369D29A4B58A}" type="pres">
      <dgm:prSet presAssocID="{B67E16AC-C87E-4799-BBFB-D12EBC2A37F9}" presName="parentText" presStyleLbl="node1" presStyleIdx="3" presStyleCnt="7">
        <dgm:presLayoutVars>
          <dgm:chMax val="0"/>
          <dgm:bulletEnabled val="1"/>
        </dgm:presLayoutVars>
      </dgm:prSet>
      <dgm:spPr/>
    </dgm:pt>
    <dgm:pt modelId="{7FF9410B-61D3-4A83-B991-98510CED8A3A}" type="pres">
      <dgm:prSet presAssocID="{01657D51-8494-4E0B-827F-1C25B9912249}" presName="spacer" presStyleCnt="0"/>
      <dgm:spPr/>
    </dgm:pt>
    <dgm:pt modelId="{9A65716C-088F-47E2-879D-ECFC0E126AB0}" type="pres">
      <dgm:prSet presAssocID="{124F6E03-AE6E-4420-8494-2B42C27C0B50}" presName="parentText" presStyleLbl="node1" presStyleIdx="4" presStyleCnt="7">
        <dgm:presLayoutVars>
          <dgm:chMax val="0"/>
          <dgm:bulletEnabled val="1"/>
        </dgm:presLayoutVars>
      </dgm:prSet>
      <dgm:spPr/>
    </dgm:pt>
    <dgm:pt modelId="{7B990734-B731-471F-9483-869865E1524A}" type="pres">
      <dgm:prSet presAssocID="{8F5FCCEF-4478-4E4B-8570-2E8FDDC8949C}" presName="spacer" presStyleCnt="0"/>
      <dgm:spPr/>
    </dgm:pt>
    <dgm:pt modelId="{DAC960B5-2D90-4AD4-8CF5-1F1941AC6B39}" type="pres">
      <dgm:prSet presAssocID="{00B64BC0-23D8-412C-8365-0C4E2D07DBB1}" presName="parentText" presStyleLbl="node1" presStyleIdx="5" presStyleCnt="7">
        <dgm:presLayoutVars>
          <dgm:chMax val="0"/>
          <dgm:bulletEnabled val="1"/>
        </dgm:presLayoutVars>
      </dgm:prSet>
      <dgm:spPr/>
    </dgm:pt>
    <dgm:pt modelId="{09322D5C-1DDA-48CD-8B88-EAB2C44E5041}" type="pres">
      <dgm:prSet presAssocID="{8889BE95-1FF6-40DD-89CE-DD6C12CB9186}" presName="spacer" presStyleCnt="0"/>
      <dgm:spPr/>
    </dgm:pt>
    <dgm:pt modelId="{4C2047C9-CA60-490E-8442-3D94EF07B623}" type="pres">
      <dgm:prSet presAssocID="{E49C222A-27F4-4531-9791-22C5AD51D1B0}" presName="parentText" presStyleLbl="node1" presStyleIdx="6" presStyleCnt="7">
        <dgm:presLayoutVars>
          <dgm:chMax val="0"/>
          <dgm:bulletEnabled val="1"/>
        </dgm:presLayoutVars>
      </dgm:prSet>
      <dgm:spPr/>
    </dgm:pt>
  </dgm:ptLst>
  <dgm:cxnLst>
    <dgm:cxn modelId="{F0E2CD5D-47D7-4DEB-94DB-B6FA0A410B02}" srcId="{5B310E28-29EC-42A3-A5E2-6DD44853D6D8}" destId="{F5797A7C-A42C-4DB9-9357-CBD66DE829D8}" srcOrd="0" destOrd="0" parTransId="{4C4B816E-6662-4457-9332-CD46FF665517}" sibTransId="{7AC57EE9-ED48-4A29-9DEB-1A650CA1FEA7}"/>
    <dgm:cxn modelId="{455B554A-7216-4AFB-9870-2E6D73AE7DDF}" srcId="{5B310E28-29EC-42A3-A5E2-6DD44853D6D8}" destId="{E49C222A-27F4-4531-9791-22C5AD51D1B0}" srcOrd="6" destOrd="0" parTransId="{78F6449B-7DD4-432D-989A-6A5C6525D88B}" sibTransId="{8123A1F6-51D6-4D58-9C1B-3C17666212BB}"/>
    <dgm:cxn modelId="{CEB33F6D-58A1-4C55-B863-1ED188E9093B}" srcId="{5B310E28-29EC-42A3-A5E2-6DD44853D6D8}" destId="{00B64BC0-23D8-412C-8365-0C4E2D07DBB1}" srcOrd="5" destOrd="0" parTransId="{8922499D-E428-42C0-8F8E-01E62F70D588}" sibTransId="{8889BE95-1FF6-40DD-89CE-DD6C12CB9186}"/>
    <dgm:cxn modelId="{2633B351-1FD3-4782-BD60-3A190D83A296}" type="presOf" srcId="{597FB1BD-4C73-45BD-BE08-EB8D66723CEF}" destId="{18DF669E-AB8B-40DF-9C20-39F5C255C3D4}" srcOrd="0" destOrd="0" presId="urn:microsoft.com/office/officeart/2005/8/layout/vList2"/>
    <dgm:cxn modelId="{5302C853-12CB-4089-8668-79699D8D3DDC}" type="presOf" srcId="{5B310E28-29EC-42A3-A5E2-6DD44853D6D8}" destId="{FA19B425-C4D0-42CF-B6AD-2E49D4838A97}" srcOrd="0" destOrd="0" presId="urn:microsoft.com/office/officeart/2005/8/layout/vList2"/>
    <dgm:cxn modelId="{DBD3DD7F-B235-41C4-9049-71899E61DC9C}" type="presOf" srcId="{00B64BC0-23D8-412C-8365-0C4E2D07DBB1}" destId="{DAC960B5-2D90-4AD4-8CF5-1F1941AC6B39}" srcOrd="0" destOrd="0" presId="urn:microsoft.com/office/officeart/2005/8/layout/vList2"/>
    <dgm:cxn modelId="{8B873883-4825-4F3D-AC55-8CA470E373AB}" srcId="{5B310E28-29EC-42A3-A5E2-6DD44853D6D8}" destId="{B67E16AC-C87E-4799-BBFB-D12EBC2A37F9}" srcOrd="3" destOrd="0" parTransId="{DBC97049-694F-4436-A9BC-AD4619CC071C}" sibTransId="{01657D51-8494-4E0B-827F-1C25B9912249}"/>
    <dgm:cxn modelId="{E8D7C087-CDAF-4DA8-AD89-579CB93F091C}" srcId="{5B310E28-29EC-42A3-A5E2-6DD44853D6D8}" destId="{124F6E03-AE6E-4420-8494-2B42C27C0B50}" srcOrd="4" destOrd="0" parTransId="{5ED8B1E6-8910-4EAE-9977-9F30CBE9E6CA}" sibTransId="{8F5FCCEF-4478-4E4B-8570-2E8FDDC8949C}"/>
    <dgm:cxn modelId="{D805108C-1E71-4ADA-AABA-1AFBB3A40BF4}" type="presOf" srcId="{F5797A7C-A42C-4DB9-9357-CBD66DE829D8}" destId="{D5A74577-8B39-4ED0-9C0F-E21C7FA4E8FF}" srcOrd="0" destOrd="0" presId="urn:microsoft.com/office/officeart/2005/8/layout/vList2"/>
    <dgm:cxn modelId="{784597B8-844D-4001-BAF2-705B4A458AE2}" type="presOf" srcId="{B67E16AC-C87E-4799-BBFB-D12EBC2A37F9}" destId="{A82E8E72-8B45-490F-903D-369D29A4B58A}" srcOrd="0" destOrd="0" presId="urn:microsoft.com/office/officeart/2005/8/layout/vList2"/>
    <dgm:cxn modelId="{F81BDEBA-3735-4578-BEA3-60B74B7D01ED}" type="presOf" srcId="{1AE4C17B-4ABF-4488-9956-0DE9DC955AD7}" destId="{DC8EE5D5-1376-41AF-BA27-ADEDB9545D69}" srcOrd="0" destOrd="0" presId="urn:microsoft.com/office/officeart/2005/8/layout/vList2"/>
    <dgm:cxn modelId="{B8AA38C8-884F-46DF-8C76-26D404E596BA}" srcId="{5B310E28-29EC-42A3-A5E2-6DD44853D6D8}" destId="{1AE4C17B-4ABF-4488-9956-0DE9DC955AD7}" srcOrd="1" destOrd="0" parTransId="{CB338D48-A325-4D2B-B188-341753964D7D}" sibTransId="{E6B7558F-0FFE-4A85-B9A8-4156807AF541}"/>
    <dgm:cxn modelId="{6FDB3BE6-0AA8-48D7-ACAF-B548433199B8}" type="presOf" srcId="{E49C222A-27F4-4531-9791-22C5AD51D1B0}" destId="{4C2047C9-CA60-490E-8442-3D94EF07B623}" srcOrd="0" destOrd="0" presId="urn:microsoft.com/office/officeart/2005/8/layout/vList2"/>
    <dgm:cxn modelId="{1E063BE9-0FE4-4C9A-AC59-7D14EB804428}" type="presOf" srcId="{124F6E03-AE6E-4420-8494-2B42C27C0B50}" destId="{9A65716C-088F-47E2-879D-ECFC0E126AB0}" srcOrd="0" destOrd="0" presId="urn:microsoft.com/office/officeart/2005/8/layout/vList2"/>
    <dgm:cxn modelId="{F1B38DEC-F0CD-46C6-9276-F1B4D5CB27C7}" srcId="{5B310E28-29EC-42A3-A5E2-6DD44853D6D8}" destId="{597FB1BD-4C73-45BD-BE08-EB8D66723CEF}" srcOrd="2" destOrd="0" parTransId="{C079E122-DF37-41E1-B4A2-DD8A9FAA310D}" sibTransId="{866DABE7-6303-4D7A-876E-8B9086A21A93}"/>
    <dgm:cxn modelId="{6E9027DD-E5D9-454B-95C9-BD6F08F52AD2}" type="presParOf" srcId="{FA19B425-C4D0-42CF-B6AD-2E49D4838A97}" destId="{D5A74577-8B39-4ED0-9C0F-E21C7FA4E8FF}" srcOrd="0" destOrd="0" presId="urn:microsoft.com/office/officeart/2005/8/layout/vList2"/>
    <dgm:cxn modelId="{B4718310-60DC-401F-90D6-7647BF8180E7}" type="presParOf" srcId="{FA19B425-C4D0-42CF-B6AD-2E49D4838A97}" destId="{5DE8386A-494A-47AC-8323-788357593FDA}" srcOrd="1" destOrd="0" presId="urn:microsoft.com/office/officeart/2005/8/layout/vList2"/>
    <dgm:cxn modelId="{685D4659-6FA5-4ACD-AAED-EA8C41EB1FC3}" type="presParOf" srcId="{FA19B425-C4D0-42CF-B6AD-2E49D4838A97}" destId="{DC8EE5D5-1376-41AF-BA27-ADEDB9545D69}" srcOrd="2" destOrd="0" presId="urn:microsoft.com/office/officeart/2005/8/layout/vList2"/>
    <dgm:cxn modelId="{2A2BDAE7-21F6-45E5-839B-7CBACA4DFA04}" type="presParOf" srcId="{FA19B425-C4D0-42CF-B6AD-2E49D4838A97}" destId="{7BEC6170-A65B-45EC-A7FE-F089BDE773E4}" srcOrd="3" destOrd="0" presId="urn:microsoft.com/office/officeart/2005/8/layout/vList2"/>
    <dgm:cxn modelId="{A58FFB3B-C0DF-480D-A694-99955D50F70B}" type="presParOf" srcId="{FA19B425-C4D0-42CF-B6AD-2E49D4838A97}" destId="{18DF669E-AB8B-40DF-9C20-39F5C255C3D4}" srcOrd="4" destOrd="0" presId="urn:microsoft.com/office/officeart/2005/8/layout/vList2"/>
    <dgm:cxn modelId="{59874171-57F6-485D-ACCC-891D80C43512}" type="presParOf" srcId="{FA19B425-C4D0-42CF-B6AD-2E49D4838A97}" destId="{FAA318D5-2B8A-4654-8D47-ACE437679A8F}" srcOrd="5" destOrd="0" presId="urn:microsoft.com/office/officeart/2005/8/layout/vList2"/>
    <dgm:cxn modelId="{47992EE8-1178-4325-80BD-5C8097C7AFCC}" type="presParOf" srcId="{FA19B425-C4D0-42CF-B6AD-2E49D4838A97}" destId="{A82E8E72-8B45-490F-903D-369D29A4B58A}" srcOrd="6" destOrd="0" presId="urn:microsoft.com/office/officeart/2005/8/layout/vList2"/>
    <dgm:cxn modelId="{BBFAF666-CB41-4AFB-AFC9-5FDC898C8D4B}" type="presParOf" srcId="{FA19B425-C4D0-42CF-B6AD-2E49D4838A97}" destId="{7FF9410B-61D3-4A83-B991-98510CED8A3A}" srcOrd="7" destOrd="0" presId="urn:microsoft.com/office/officeart/2005/8/layout/vList2"/>
    <dgm:cxn modelId="{E573CCFF-6EDE-43D2-8667-C5EF153983B7}" type="presParOf" srcId="{FA19B425-C4D0-42CF-B6AD-2E49D4838A97}" destId="{9A65716C-088F-47E2-879D-ECFC0E126AB0}" srcOrd="8" destOrd="0" presId="urn:microsoft.com/office/officeart/2005/8/layout/vList2"/>
    <dgm:cxn modelId="{DCCDD23C-29B1-4064-83B4-8E9C554D8EE2}" type="presParOf" srcId="{FA19B425-C4D0-42CF-B6AD-2E49D4838A97}" destId="{7B990734-B731-471F-9483-869865E1524A}" srcOrd="9" destOrd="0" presId="urn:microsoft.com/office/officeart/2005/8/layout/vList2"/>
    <dgm:cxn modelId="{C309074D-4565-4693-AA57-D69D40437FC6}" type="presParOf" srcId="{FA19B425-C4D0-42CF-B6AD-2E49D4838A97}" destId="{DAC960B5-2D90-4AD4-8CF5-1F1941AC6B39}" srcOrd="10" destOrd="0" presId="urn:microsoft.com/office/officeart/2005/8/layout/vList2"/>
    <dgm:cxn modelId="{F8DFAEAD-B0DE-4225-93AF-476203BFC00C}" type="presParOf" srcId="{FA19B425-C4D0-42CF-B6AD-2E49D4838A97}" destId="{09322D5C-1DDA-48CD-8B88-EAB2C44E5041}" srcOrd="11" destOrd="0" presId="urn:microsoft.com/office/officeart/2005/8/layout/vList2"/>
    <dgm:cxn modelId="{9382B947-C728-4B7A-B18D-F8EB12910628}" type="presParOf" srcId="{FA19B425-C4D0-42CF-B6AD-2E49D4838A97}" destId="{4C2047C9-CA60-490E-8442-3D94EF07B623}"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E61741-423E-4B82-9DB8-64EEA0E6FA0B}">
      <dsp:nvSpPr>
        <dsp:cNvPr id="0" name=""/>
        <dsp:cNvSpPr/>
      </dsp:nvSpPr>
      <dsp:spPr>
        <a:xfrm>
          <a:off x="4318440" y="0"/>
          <a:ext cx="2149807" cy="1371721"/>
        </a:xfrm>
        <a:prstGeom prst="roundRect">
          <a:avLst>
            <a:gd name="adj" fmla="val 1000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kern="1200" dirty="0">
              <a:solidFill>
                <a:srgbClr val="FF0000"/>
              </a:solidFill>
              <a:latin typeface="黑体" panose="02010609060101010101" pitchFamily="49" charset="-122"/>
              <a:ea typeface="黑体" panose="02010609060101010101" pitchFamily="49" charset="-122"/>
            </a:rPr>
            <a:t>众筹模式</a:t>
          </a:r>
        </a:p>
      </dsp:txBody>
      <dsp:txXfrm>
        <a:off x="4358616" y="40176"/>
        <a:ext cx="2069455" cy="1291369"/>
      </dsp:txXfrm>
    </dsp:sp>
    <dsp:sp modelId="{E85EE82A-F213-4476-BAAC-E3047021F025}">
      <dsp:nvSpPr>
        <dsp:cNvPr id="0" name=""/>
        <dsp:cNvSpPr/>
      </dsp:nvSpPr>
      <dsp:spPr>
        <a:xfrm>
          <a:off x="3330340" y="1371721"/>
          <a:ext cx="2063003" cy="468057"/>
        </a:xfrm>
        <a:custGeom>
          <a:avLst/>
          <a:gdLst/>
          <a:ahLst/>
          <a:cxnLst/>
          <a:rect l="0" t="0" r="0" b="0"/>
          <a:pathLst>
            <a:path>
              <a:moveTo>
                <a:pt x="2063003" y="0"/>
              </a:moveTo>
              <a:lnTo>
                <a:pt x="2063003" y="234028"/>
              </a:lnTo>
              <a:lnTo>
                <a:pt x="0" y="234028"/>
              </a:lnTo>
              <a:lnTo>
                <a:pt x="0" y="4680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EFCEE01-6804-4F09-ABDE-5E4AE40BDEBB}">
      <dsp:nvSpPr>
        <dsp:cNvPr id="0" name=""/>
        <dsp:cNvSpPr/>
      </dsp:nvSpPr>
      <dsp:spPr>
        <a:xfrm>
          <a:off x="2533093" y="1839778"/>
          <a:ext cx="1594493" cy="1062995"/>
        </a:xfrm>
        <a:prstGeom prst="roundRect">
          <a:avLst>
            <a:gd name="adj" fmla="val 1000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rgbClr val="FF0000"/>
              </a:solidFill>
            </a:rPr>
            <a:t>购买众筹模式</a:t>
          </a:r>
        </a:p>
      </dsp:txBody>
      <dsp:txXfrm>
        <a:off x="2564227" y="1870912"/>
        <a:ext cx="1532225" cy="1000727"/>
      </dsp:txXfrm>
    </dsp:sp>
    <dsp:sp modelId="{B0EE8B01-DAB7-4BF3-8546-B8570323D742}">
      <dsp:nvSpPr>
        <dsp:cNvPr id="0" name=""/>
        <dsp:cNvSpPr/>
      </dsp:nvSpPr>
      <dsp:spPr>
        <a:xfrm>
          <a:off x="2464546" y="2902773"/>
          <a:ext cx="865793" cy="385568"/>
        </a:xfrm>
        <a:custGeom>
          <a:avLst/>
          <a:gdLst/>
          <a:ahLst/>
          <a:cxnLst/>
          <a:rect l="0" t="0" r="0" b="0"/>
          <a:pathLst>
            <a:path>
              <a:moveTo>
                <a:pt x="865793" y="0"/>
              </a:moveTo>
              <a:lnTo>
                <a:pt x="865793" y="192784"/>
              </a:lnTo>
              <a:lnTo>
                <a:pt x="0" y="192784"/>
              </a:lnTo>
              <a:lnTo>
                <a:pt x="0" y="38556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9B8FAC-47E4-4EC3-A4E8-B9C114E7D47C}">
      <dsp:nvSpPr>
        <dsp:cNvPr id="0" name=""/>
        <dsp:cNvSpPr/>
      </dsp:nvSpPr>
      <dsp:spPr>
        <a:xfrm>
          <a:off x="1667300" y="3288342"/>
          <a:ext cx="1594493" cy="1062995"/>
        </a:xfrm>
        <a:prstGeom prst="roundRect">
          <a:avLst>
            <a:gd name="adj" fmla="val 1000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rgbClr val="FF0000"/>
              </a:solidFill>
            </a:rPr>
            <a:t>奖励式众筹</a:t>
          </a:r>
        </a:p>
      </dsp:txBody>
      <dsp:txXfrm>
        <a:off x="1698434" y="3319476"/>
        <a:ext cx="1532225" cy="1000727"/>
      </dsp:txXfrm>
    </dsp:sp>
    <dsp:sp modelId="{5DBCEDF6-C2EB-4C6D-BBAA-47A463E83319}">
      <dsp:nvSpPr>
        <dsp:cNvPr id="0" name=""/>
        <dsp:cNvSpPr/>
      </dsp:nvSpPr>
      <dsp:spPr>
        <a:xfrm>
          <a:off x="3330340" y="2902773"/>
          <a:ext cx="875775" cy="385568"/>
        </a:xfrm>
        <a:custGeom>
          <a:avLst/>
          <a:gdLst/>
          <a:ahLst/>
          <a:cxnLst/>
          <a:rect l="0" t="0" r="0" b="0"/>
          <a:pathLst>
            <a:path>
              <a:moveTo>
                <a:pt x="0" y="0"/>
              </a:moveTo>
              <a:lnTo>
                <a:pt x="0" y="192784"/>
              </a:lnTo>
              <a:lnTo>
                <a:pt x="875775" y="192784"/>
              </a:lnTo>
              <a:lnTo>
                <a:pt x="875775" y="38556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68D684-5A27-48B0-8D78-F1C260EF717E}">
      <dsp:nvSpPr>
        <dsp:cNvPr id="0" name=""/>
        <dsp:cNvSpPr/>
      </dsp:nvSpPr>
      <dsp:spPr>
        <a:xfrm>
          <a:off x="3408869" y="3288342"/>
          <a:ext cx="1594493" cy="1062995"/>
        </a:xfrm>
        <a:prstGeom prst="roundRect">
          <a:avLst>
            <a:gd name="adj" fmla="val 1000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rgbClr val="FF0000"/>
              </a:solidFill>
            </a:rPr>
            <a:t>捐赠式众筹</a:t>
          </a:r>
        </a:p>
      </dsp:txBody>
      <dsp:txXfrm>
        <a:off x="3440003" y="3319476"/>
        <a:ext cx="1532225" cy="1000727"/>
      </dsp:txXfrm>
    </dsp:sp>
    <dsp:sp modelId="{FA8EFB97-F5EC-455C-8AC5-85B1E643D0B2}">
      <dsp:nvSpPr>
        <dsp:cNvPr id="0" name=""/>
        <dsp:cNvSpPr/>
      </dsp:nvSpPr>
      <dsp:spPr>
        <a:xfrm>
          <a:off x="5393343" y="1371721"/>
          <a:ext cx="2205263" cy="469194"/>
        </a:xfrm>
        <a:custGeom>
          <a:avLst/>
          <a:gdLst/>
          <a:ahLst/>
          <a:cxnLst/>
          <a:rect l="0" t="0" r="0" b="0"/>
          <a:pathLst>
            <a:path>
              <a:moveTo>
                <a:pt x="0" y="0"/>
              </a:moveTo>
              <a:lnTo>
                <a:pt x="0" y="234597"/>
              </a:lnTo>
              <a:lnTo>
                <a:pt x="2205263" y="234597"/>
              </a:lnTo>
              <a:lnTo>
                <a:pt x="2205263" y="46919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D4CB174-5B4B-4DC9-943C-2D32D42C9B14}">
      <dsp:nvSpPr>
        <dsp:cNvPr id="0" name=""/>
        <dsp:cNvSpPr/>
      </dsp:nvSpPr>
      <dsp:spPr>
        <a:xfrm>
          <a:off x="6801361" y="1840915"/>
          <a:ext cx="1594493" cy="1062995"/>
        </a:xfrm>
        <a:prstGeom prst="roundRect">
          <a:avLst>
            <a:gd name="adj" fmla="val 1000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rgbClr val="FF0000"/>
              </a:solidFill>
            </a:rPr>
            <a:t>投资众筹模式</a:t>
          </a:r>
        </a:p>
      </dsp:txBody>
      <dsp:txXfrm>
        <a:off x="6832495" y="1872049"/>
        <a:ext cx="1532225" cy="1000727"/>
      </dsp:txXfrm>
    </dsp:sp>
    <dsp:sp modelId="{31744291-47BE-42CF-B6D3-10162D3235A5}">
      <dsp:nvSpPr>
        <dsp:cNvPr id="0" name=""/>
        <dsp:cNvSpPr/>
      </dsp:nvSpPr>
      <dsp:spPr>
        <a:xfrm>
          <a:off x="6533932" y="2903911"/>
          <a:ext cx="1064675" cy="382816"/>
        </a:xfrm>
        <a:custGeom>
          <a:avLst/>
          <a:gdLst/>
          <a:ahLst/>
          <a:cxnLst/>
          <a:rect l="0" t="0" r="0" b="0"/>
          <a:pathLst>
            <a:path>
              <a:moveTo>
                <a:pt x="1064675" y="0"/>
              </a:moveTo>
              <a:lnTo>
                <a:pt x="1064675" y="191408"/>
              </a:lnTo>
              <a:lnTo>
                <a:pt x="0" y="191408"/>
              </a:lnTo>
              <a:lnTo>
                <a:pt x="0" y="38281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EF80AA-8063-4BF7-92B7-1321BF40F5BA}">
      <dsp:nvSpPr>
        <dsp:cNvPr id="0" name=""/>
        <dsp:cNvSpPr/>
      </dsp:nvSpPr>
      <dsp:spPr>
        <a:xfrm>
          <a:off x="5736685" y="3286727"/>
          <a:ext cx="1594493" cy="1062995"/>
        </a:xfrm>
        <a:prstGeom prst="roundRect">
          <a:avLst>
            <a:gd name="adj" fmla="val 1000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rgbClr val="FF0000"/>
              </a:solidFill>
            </a:rPr>
            <a:t>股权式众筹模式</a:t>
          </a:r>
        </a:p>
      </dsp:txBody>
      <dsp:txXfrm>
        <a:off x="5767819" y="3317861"/>
        <a:ext cx="1532225" cy="1000727"/>
      </dsp:txXfrm>
    </dsp:sp>
    <dsp:sp modelId="{00F65F00-B6A8-44A7-ADE0-9ABFE7DFE1C3}">
      <dsp:nvSpPr>
        <dsp:cNvPr id="0" name=""/>
        <dsp:cNvSpPr/>
      </dsp:nvSpPr>
      <dsp:spPr>
        <a:xfrm>
          <a:off x="7598607" y="2903911"/>
          <a:ext cx="1008166" cy="382816"/>
        </a:xfrm>
        <a:custGeom>
          <a:avLst/>
          <a:gdLst/>
          <a:ahLst/>
          <a:cxnLst/>
          <a:rect l="0" t="0" r="0" b="0"/>
          <a:pathLst>
            <a:path>
              <a:moveTo>
                <a:pt x="0" y="0"/>
              </a:moveTo>
              <a:lnTo>
                <a:pt x="0" y="191408"/>
              </a:lnTo>
              <a:lnTo>
                <a:pt x="1008166" y="191408"/>
              </a:lnTo>
              <a:lnTo>
                <a:pt x="1008166" y="38281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2E374E-08E3-417B-AC9C-0CD44BE7CFCA}">
      <dsp:nvSpPr>
        <dsp:cNvPr id="0" name=""/>
        <dsp:cNvSpPr/>
      </dsp:nvSpPr>
      <dsp:spPr>
        <a:xfrm>
          <a:off x="7809527" y="3286727"/>
          <a:ext cx="1594493" cy="1062995"/>
        </a:xfrm>
        <a:prstGeom prst="roundRect">
          <a:avLst>
            <a:gd name="adj" fmla="val 1000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rgbClr val="FF0000"/>
              </a:solidFill>
            </a:rPr>
            <a:t>债权式众筹</a:t>
          </a:r>
        </a:p>
      </dsp:txBody>
      <dsp:txXfrm>
        <a:off x="7840661" y="3317861"/>
        <a:ext cx="1532225" cy="10007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A74577-8B39-4ED0-9C0F-E21C7FA4E8FF}">
      <dsp:nvSpPr>
        <dsp:cNvPr id="0" name=""/>
        <dsp:cNvSpPr/>
      </dsp:nvSpPr>
      <dsp:spPr>
        <a:xfrm>
          <a:off x="0" y="91551"/>
          <a:ext cx="6700604" cy="87201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1.</a:t>
          </a:r>
          <a:r>
            <a:rPr lang="zh-CN" sz="2000" kern="1200" dirty="0"/>
            <a:t>目标融资额：越少越容易成功</a:t>
          </a:r>
          <a:endParaRPr lang="en-US" sz="2000" kern="1200" dirty="0"/>
        </a:p>
      </dsp:txBody>
      <dsp:txXfrm>
        <a:off x="42568" y="134119"/>
        <a:ext cx="6615468" cy="786879"/>
      </dsp:txXfrm>
    </dsp:sp>
    <dsp:sp modelId="{DC8EE5D5-1376-41AF-BA27-ADEDB9545D69}">
      <dsp:nvSpPr>
        <dsp:cNvPr id="0" name=""/>
        <dsp:cNvSpPr/>
      </dsp:nvSpPr>
      <dsp:spPr>
        <a:xfrm>
          <a:off x="0" y="1021167"/>
          <a:ext cx="6700604" cy="872015"/>
        </a:xfrm>
        <a:prstGeom prst="roundRect">
          <a:avLst/>
        </a:prstGeom>
        <a:solidFill>
          <a:schemeClr val="accent5">
            <a:hueOff val="-1126424"/>
            <a:satOff val="-2903"/>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2.</a:t>
          </a:r>
          <a:r>
            <a:rPr lang="zh-CN" sz="2000" kern="1200"/>
            <a:t>已支持人数：越多越容易成功</a:t>
          </a:r>
          <a:endParaRPr lang="en-US" sz="2000" kern="1200"/>
        </a:p>
      </dsp:txBody>
      <dsp:txXfrm>
        <a:off x="42568" y="1063735"/>
        <a:ext cx="6615468" cy="786879"/>
      </dsp:txXfrm>
    </dsp:sp>
    <dsp:sp modelId="{18DF669E-AB8B-40DF-9C20-39F5C255C3D4}">
      <dsp:nvSpPr>
        <dsp:cNvPr id="0" name=""/>
        <dsp:cNvSpPr/>
      </dsp:nvSpPr>
      <dsp:spPr>
        <a:xfrm>
          <a:off x="0" y="1950783"/>
          <a:ext cx="6700604" cy="872015"/>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3.</a:t>
          </a:r>
          <a:r>
            <a:rPr lang="zh-CN" sz="2000" kern="1200"/>
            <a:t>实际融资额：越多越有说服力</a:t>
          </a:r>
          <a:endParaRPr lang="en-US" sz="2000" kern="1200"/>
        </a:p>
      </dsp:txBody>
      <dsp:txXfrm>
        <a:off x="42568" y="1993351"/>
        <a:ext cx="6615468" cy="786879"/>
      </dsp:txXfrm>
    </dsp:sp>
    <dsp:sp modelId="{A82E8E72-8B45-490F-903D-369D29A4B58A}">
      <dsp:nvSpPr>
        <dsp:cNvPr id="0" name=""/>
        <dsp:cNvSpPr/>
      </dsp:nvSpPr>
      <dsp:spPr>
        <a:xfrm>
          <a:off x="0" y="2880398"/>
          <a:ext cx="6700604" cy="872015"/>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4.</a:t>
          </a:r>
          <a:r>
            <a:rPr lang="zh-CN" sz="2000" kern="1200"/>
            <a:t>项目图片数：越多说服力越强</a:t>
          </a:r>
          <a:endParaRPr lang="en-US" sz="2000" kern="1200"/>
        </a:p>
      </dsp:txBody>
      <dsp:txXfrm>
        <a:off x="42568" y="2922966"/>
        <a:ext cx="6615468" cy="786879"/>
      </dsp:txXfrm>
    </dsp:sp>
    <dsp:sp modelId="{9A65716C-088F-47E2-879D-ECFC0E126AB0}">
      <dsp:nvSpPr>
        <dsp:cNvPr id="0" name=""/>
        <dsp:cNvSpPr/>
      </dsp:nvSpPr>
      <dsp:spPr>
        <a:xfrm>
          <a:off x="0" y="3810014"/>
          <a:ext cx="6700604" cy="872015"/>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5.</a:t>
          </a:r>
          <a:r>
            <a:rPr lang="zh-CN" sz="2000" kern="1200"/>
            <a:t>融资持续期：一般认为越长越好，但实际越短成功率越高</a:t>
          </a:r>
          <a:endParaRPr lang="en-US" sz="2000" kern="1200"/>
        </a:p>
      </dsp:txBody>
      <dsp:txXfrm>
        <a:off x="42568" y="3852582"/>
        <a:ext cx="6615468" cy="786879"/>
      </dsp:txXfrm>
    </dsp:sp>
    <dsp:sp modelId="{DAC960B5-2D90-4AD4-8CF5-1F1941AC6B39}">
      <dsp:nvSpPr>
        <dsp:cNvPr id="0" name=""/>
        <dsp:cNvSpPr/>
      </dsp:nvSpPr>
      <dsp:spPr>
        <a:xfrm>
          <a:off x="0" y="4739629"/>
          <a:ext cx="6700604" cy="872015"/>
        </a:xfrm>
        <a:prstGeom prst="roundRect">
          <a:avLst/>
        </a:prstGeom>
        <a:solidFill>
          <a:schemeClr val="accent5">
            <a:hueOff val="-5632119"/>
            <a:satOff val="-14516"/>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6.</a:t>
          </a:r>
          <a:r>
            <a:rPr lang="zh-CN" sz="2000" kern="1200"/>
            <a:t>最小投资额：越小越好</a:t>
          </a:r>
          <a:endParaRPr lang="en-US" sz="2000" kern="1200"/>
        </a:p>
      </dsp:txBody>
      <dsp:txXfrm>
        <a:off x="42568" y="4782197"/>
        <a:ext cx="6615468" cy="786879"/>
      </dsp:txXfrm>
    </dsp:sp>
    <dsp:sp modelId="{4C2047C9-CA60-490E-8442-3D94EF07B623}">
      <dsp:nvSpPr>
        <dsp:cNvPr id="0" name=""/>
        <dsp:cNvSpPr/>
      </dsp:nvSpPr>
      <dsp:spPr>
        <a:xfrm>
          <a:off x="0" y="5669245"/>
          <a:ext cx="6700604" cy="872015"/>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7.</a:t>
          </a:r>
          <a:r>
            <a:rPr lang="zh-CN" sz="2000" kern="1200"/>
            <a:t>回报档次多：越多越好</a:t>
          </a:r>
          <a:endParaRPr lang="en-US" sz="2000" kern="1200"/>
        </a:p>
      </dsp:txBody>
      <dsp:txXfrm>
        <a:off x="42568" y="5711813"/>
        <a:ext cx="6615468" cy="78687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06C511-1022-42AB-B73D-96F0BAB9B436}" type="datetimeFigureOut">
              <a:rPr lang="zh-CN" altLang="en-US" smtClean="0"/>
              <a:t>2020/6/8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8E88D8-E0D0-46C4-91BC-F9CF5529EF10}" type="slidenum">
              <a:rPr lang="zh-CN" altLang="en-US" smtClean="0"/>
              <a:t>‹#›</a:t>
            </a:fld>
            <a:endParaRPr lang="zh-CN" altLang="en-US"/>
          </a:p>
        </p:txBody>
      </p:sp>
    </p:spTree>
    <p:extLst>
      <p:ext uri="{BB962C8B-B14F-4D97-AF65-F5344CB8AC3E}">
        <p14:creationId xmlns:p14="http://schemas.microsoft.com/office/powerpoint/2010/main" val="1223961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57B045-FDC8-4818-A513-CCD7206C862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971D80B-8189-435E-8E15-486B4D0511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695EC8B-B16E-4C74-B4A8-66CB7D40B478}"/>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CEA0735A-46D9-4023-AC06-F2A7DCFA9E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66C45D-3525-4BD7-9DDD-CB82D87224DA}"/>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2150554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ECB7B6-6D03-4053-A087-2A3F665F1EE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A8E9F27-419B-4110-8ACB-905AACE1E7A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3003D30-1E54-4A59-8700-571740B5D111}"/>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C5FD7741-0DE6-4F02-AF41-24FD948813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DDC19A-55CA-4DF7-B457-D02E17C415FC}"/>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80656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75AAEB2-E342-4A96-834D-734F1E69922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A783048-A799-446F-B953-D701FB3F93F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06A9E77-4C8A-4FEF-B727-9E592E02ED84}"/>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63A46C32-1A9F-4119-8DA3-C1AE4A249E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BFDE534-FA98-475A-B767-4CD71EE8D332}"/>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3243226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AA4DD7-5337-4CD3-97A6-5B82AFDAA34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A9B1A1D-8976-45C9-A5F4-CEE06A3E39A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E13FAF-3B89-4E4B-8329-8F5AC0129355}"/>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61319A4F-12CE-457F-AA29-D91922F8FE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12E85A0-74EE-41BC-ACE2-E27923077698}"/>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3154058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06256D-28EF-4D8B-9FF5-5AF66B2AF5F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239858E-D1A3-4211-926E-D7873160F5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2A1883E-E7C0-44E4-8BB9-D408A9F5708E}"/>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C5F6A60F-36C5-4A95-9305-D86F37746B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AD39B46-04D9-4E92-871F-D5EA0C3BB08C}"/>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3273528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95B1D4-D5E8-4F7C-BE2A-E884697D4D7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AE1ACF5-B563-41A4-8FC7-DA3BC8A39ED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B43AC0D-911B-42F7-B2F8-CB7C53D3644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EC0623D-2205-48E4-A064-3E164435D1C7}"/>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6" name="页脚占位符 5">
            <a:extLst>
              <a:ext uri="{FF2B5EF4-FFF2-40B4-BE49-F238E27FC236}">
                <a16:creationId xmlns:a16="http://schemas.microsoft.com/office/drawing/2014/main" id="{63956A18-C577-44EA-AF58-332A648DEC4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34B3B54-2FD8-4076-AE2F-EA03594D8690}"/>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3191231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970941-A02F-4FA7-B419-53119ACE494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0105948-A914-4057-89CC-6D8A8F59FF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15B4525-EE00-4DC5-98E4-AC69381776C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66DCBEED-34DC-417E-8634-E49C10AEA4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DA4BF37-82B9-43A9-97A9-EFEC9D6DD99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2B5227F-BA30-43D5-BF58-E107F43A22F8}"/>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8" name="页脚占位符 7">
            <a:extLst>
              <a:ext uri="{FF2B5EF4-FFF2-40B4-BE49-F238E27FC236}">
                <a16:creationId xmlns:a16="http://schemas.microsoft.com/office/drawing/2014/main" id="{5FC21E17-94C7-4E1D-9F56-38338AA5A63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3E952EA-FA30-4989-9CA8-5EF7BCFA85E0}"/>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265646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F74EF2-3AE5-4B8D-8829-6F89B52A39F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62FC1EC-7E7F-4096-BBB5-1CEA5032628C}"/>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4" name="页脚占位符 3">
            <a:extLst>
              <a:ext uri="{FF2B5EF4-FFF2-40B4-BE49-F238E27FC236}">
                <a16:creationId xmlns:a16="http://schemas.microsoft.com/office/drawing/2014/main" id="{7F4A8ECE-E11F-4939-87D7-38E51FFEEFD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B10B622-496A-486B-8DBF-FD11FC6768DE}"/>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3351911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20054CF-F265-4783-B333-1E2C193CDD36}"/>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3" name="页脚占位符 2">
            <a:extLst>
              <a:ext uri="{FF2B5EF4-FFF2-40B4-BE49-F238E27FC236}">
                <a16:creationId xmlns:a16="http://schemas.microsoft.com/office/drawing/2014/main" id="{74FB5D48-E9FA-4006-9507-F5C58B13191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073C0A8-0237-4F86-B4D6-A98485691D5E}"/>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2537400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7F77D-9CB2-4857-81B3-27207F231F8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6801C0E-65D0-4BF4-A8A5-23CBC984F6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7D2FC2C-C648-48BF-8E83-607300F1ED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09DB79F-C0EA-4784-9098-1031233709C8}"/>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6" name="页脚占位符 5">
            <a:extLst>
              <a:ext uri="{FF2B5EF4-FFF2-40B4-BE49-F238E27FC236}">
                <a16:creationId xmlns:a16="http://schemas.microsoft.com/office/drawing/2014/main" id="{8FE97CF3-BD7D-4B8F-8F6A-6D7BDEBD4A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817F070-3366-48F5-971B-E876053AC553}"/>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3756940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3951E3-9DB8-4136-BE0E-AFFA3F5621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94C2776-03A4-49C4-81DE-A7916360B8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8C4E9B8-E075-47ED-8690-599245FD7A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DAAE559-0261-4C72-BDD3-F3EADE45B56C}"/>
              </a:ext>
            </a:extLst>
          </p:cNvPr>
          <p:cNvSpPr>
            <a:spLocks noGrp="1"/>
          </p:cNvSpPr>
          <p:nvPr>
            <p:ph type="dt" sz="half" idx="10"/>
          </p:nvPr>
        </p:nvSpPr>
        <p:spPr/>
        <p:txBody>
          <a:bodyPr/>
          <a:lstStyle/>
          <a:p>
            <a:fld id="{AB95CC5A-F3BA-4E3E-8B6E-6C045F86BC81}" type="datetimeFigureOut">
              <a:rPr lang="zh-CN" altLang="en-US" smtClean="0"/>
              <a:t>2020/6/8</a:t>
            </a:fld>
            <a:endParaRPr lang="zh-CN" altLang="en-US"/>
          </a:p>
        </p:txBody>
      </p:sp>
      <p:sp>
        <p:nvSpPr>
          <p:cNvPr id="6" name="页脚占位符 5">
            <a:extLst>
              <a:ext uri="{FF2B5EF4-FFF2-40B4-BE49-F238E27FC236}">
                <a16:creationId xmlns:a16="http://schemas.microsoft.com/office/drawing/2014/main" id="{A90E081E-C42B-4995-8396-82D39866498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8B7CF38-5157-4314-83AA-367C8F23F9DD}"/>
              </a:ext>
            </a:extLst>
          </p:cNvPr>
          <p:cNvSpPr>
            <a:spLocks noGrp="1"/>
          </p:cNvSpPr>
          <p:nvPr>
            <p:ph type="sldNum" sz="quarter" idx="12"/>
          </p:nvPr>
        </p:nvSpPr>
        <p:spPr/>
        <p:txBody>
          <a:body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717468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082C049-25AA-4AE4-B50E-DD8D984783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E989773-BBD5-4590-8F0C-68E4835C5B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7EE7878-9060-40FD-A049-743F31C0AF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95CC5A-F3BA-4E3E-8B6E-6C045F86BC81}" type="datetimeFigureOut">
              <a:rPr lang="zh-CN" altLang="en-US" smtClean="0"/>
              <a:t>2020/6/8</a:t>
            </a:fld>
            <a:endParaRPr lang="zh-CN" altLang="en-US"/>
          </a:p>
        </p:txBody>
      </p:sp>
      <p:sp>
        <p:nvSpPr>
          <p:cNvPr id="5" name="页脚占位符 4">
            <a:extLst>
              <a:ext uri="{FF2B5EF4-FFF2-40B4-BE49-F238E27FC236}">
                <a16:creationId xmlns:a16="http://schemas.microsoft.com/office/drawing/2014/main" id="{98639844-F579-4982-92D0-3A8CFB98FA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6AB050A-63A8-4A6A-9546-420AABCE26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367C52-5784-40BF-B946-893AD641EAD8}" type="slidenum">
              <a:rPr lang="zh-CN" altLang="en-US" smtClean="0"/>
              <a:t>‹#›</a:t>
            </a:fld>
            <a:endParaRPr lang="zh-CN" altLang="en-US"/>
          </a:p>
        </p:txBody>
      </p:sp>
    </p:spTree>
    <p:extLst>
      <p:ext uri="{BB962C8B-B14F-4D97-AF65-F5344CB8AC3E}">
        <p14:creationId xmlns:p14="http://schemas.microsoft.com/office/powerpoint/2010/main" val="887317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860832-27F3-4D30-9288-7521D249151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9" name="Freeform 5">
              <a:extLst>
                <a:ext uri="{FF2B5EF4-FFF2-40B4-BE49-F238E27FC236}">
                  <a16:creationId xmlns:a16="http://schemas.microsoft.com/office/drawing/2014/main" id="{6DAAD4DA-AA9F-4A4D-AD0B-0FB2286B3D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0" name="Freeform 6">
              <a:extLst>
                <a:ext uri="{FF2B5EF4-FFF2-40B4-BE49-F238E27FC236}">
                  <a16:creationId xmlns:a16="http://schemas.microsoft.com/office/drawing/2014/main" id="{A4F5EC98-FDFD-4158-9C16-CD770B1F2A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26D1C0DA-68C2-40A2-BCCA-D14FB5EF2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1B67FFD7-72F1-4435-9C33-DFFE87F9C8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15CE66C6-629F-44D9-A0BC-D2F4E7AF5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FEAAAFC3-1B1C-4F1C-AC4E-ED0ACA4AE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E2C81DA9-A0C9-4C54-A2F0-A3EC14F2B8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B7EA41DD-7957-42FB-BD48-E502F81F6C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E33D6F3E-9CCB-4053-B8C1-5260829C80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D533B393-4D8F-4FB8-AA9D-BA218F4435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433765B0-52BC-4442-BC45-8EDFBF5933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B911B231-DD22-4BC7-A325-2B6831481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800DA13B-507D-4901-AF60-F99485FC1B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DAB727E1-099C-4F62-9ED1-46CD895C64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4D1E585E-A63F-42DE-BF5F-B0B390B298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D8FCC810-4482-4E43-9102-2B87386E71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accent1">
                  <a:alpha val="12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EC977192-4383-4D76-8DB3-B93ADD7397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accent1">
                  <a:alpha val="12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09DCD44A-4779-4898-862E-A220810CA8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accent1">
                  <a:alpha val="11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F7516DF1-08D6-4FF0-A1A1-95A260F1D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4">
              <a:extLst>
                <a:ext uri="{FF2B5EF4-FFF2-40B4-BE49-F238E27FC236}">
                  <a16:creationId xmlns:a16="http://schemas.microsoft.com/office/drawing/2014/main" id="{F74092EA-F950-4DF2-8646-60F26E8115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5">
              <a:extLst>
                <a:ext uri="{FF2B5EF4-FFF2-40B4-BE49-F238E27FC236}">
                  <a16:creationId xmlns:a16="http://schemas.microsoft.com/office/drawing/2014/main" id="{09A3177B-1E64-4081-B8C6-3D7C8786D6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2" name="标题 1">
            <a:extLst>
              <a:ext uri="{FF2B5EF4-FFF2-40B4-BE49-F238E27FC236}">
                <a16:creationId xmlns:a16="http://schemas.microsoft.com/office/drawing/2014/main" id="{3C612396-6801-4FB7-A3FF-01004CD230E6}"/>
              </a:ext>
            </a:extLst>
          </p:cNvPr>
          <p:cNvSpPr>
            <a:spLocks noGrp="1"/>
          </p:cNvSpPr>
          <p:nvPr>
            <p:ph type="title"/>
          </p:nvPr>
        </p:nvSpPr>
        <p:spPr>
          <a:xfrm>
            <a:off x="3584735" y="242559"/>
            <a:ext cx="6675120" cy="1353312"/>
          </a:xfrm>
        </p:spPr>
        <p:txBody>
          <a:bodyPr anchor="b">
            <a:normAutofit/>
          </a:bodyPr>
          <a:lstStyle/>
          <a:p>
            <a:r>
              <a:rPr lang="zh-CN" altLang="en-US" sz="4000" dirty="0"/>
              <a:t>一、众筹的类型</a:t>
            </a:r>
            <a:br>
              <a:rPr lang="zh-CN" altLang="en-US" sz="4000" dirty="0"/>
            </a:br>
            <a:endParaRPr lang="zh-CN" altLang="en-US" sz="4000" dirty="0"/>
          </a:p>
        </p:txBody>
      </p:sp>
      <p:sp>
        <p:nvSpPr>
          <p:cNvPr id="3" name="内容占位符 2">
            <a:extLst>
              <a:ext uri="{FF2B5EF4-FFF2-40B4-BE49-F238E27FC236}">
                <a16:creationId xmlns:a16="http://schemas.microsoft.com/office/drawing/2014/main" id="{2EEEC621-294C-4DBE-89DD-E98DD9C188E2}"/>
              </a:ext>
            </a:extLst>
          </p:cNvPr>
          <p:cNvSpPr>
            <a:spLocks noGrp="1"/>
          </p:cNvSpPr>
          <p:nvPr>
            <p:ph idx="1"/>
          </p:nvPr>
        </p:nvSpPr>
        <p:spPr>
          <a:xfrm>
            <a:off x="1120775" y="1844675"/>
            <a:ext cx="9623426" cy="4208653"/>
          </a:xfrm>
        </p:spPr>
        <p:txBody>
          <a:bodyPr anchor="ctr">
            <a:normAutofit/>
          </a:bodyPr>
          <a:lstStyle/>
          <a:p>
            <a:pPr marL="0" indent="0">
              <a:buNone/>
            </a:pPr>
            <a:r>
              <a:rPr lang="zh-CN" altLang="zh-CN" sz="2000" dirty="0">
                <a:latin typeface="华文仿宋" panose="02010600040101010101" pitchFamily="2" charset="-122"/>
                <a:ea typeface="华文仿宋" panose="02010600040101010101" pitchFamily="2" charset="-122"/>
              </a:rPr>
              <a:t>依据众筹周期、持有周期、退出方式、回报方式、金融架构及投融资关系等不同维度，众筹又分为不同的类别。</a:t>
            </a:r>
            <a:endParaRPr lang="en-US" altLang="zh-CN" sz="2000" dirty="0">
              <a:latin typeface="华文仿宋" panose="02010600040101010101" pitchFamily="2" charset="-122"/>
              <a:ea typeface="华文仿宋" panose="02010600040101010101" pitchFamily="2" charset="-122"/>
            </a:endParaRPr>
          </a:p>
          <a:p>
            <a:pPr marL="0" indent="0">
              <a:buNone/>
            </a:pPr>
            <a:endParaRPr lang="en-US" altLang="zh-CN" sz="2000" dirty="0">
              <a:latin typeface="华文仿宋" panose="02010600040101010101" pitchFamily="2" charset="-122"/>
              <a:ea typeface="华文仿宋" panose="02010600040101010101" pitchFamily="2" charset="-122"/>
            </a:endParaRPr>
          </a:p>
          <a:p>
            <a:pPr marL="0" indent="0">
              <a:buNone/>
            </a:pPr>
            <a:r>
              <a:rPr lang="zh-CN" altLang="zh-CN" sz="2000" dirty="0">
                <a:latin typeface="华文仿宋" panose="02010600040101010101" pitchFamily="2" charset="-122"/>
                <a:ea typeface="华文仿宋" panose="02010600040101010101" pitchFamily="2" charset="-122"/>
              </a:rPr>
              <a:t>众筹的分类和维度有不同的方式，依据其模式可以分为购买众筹模式</a:t>
            </a:r>
            <a:r>
              <a:rPr lang="zh-CN" altLang="en-US" sz="2000" dirty="0">
                <a:latin typeface="华文仿宋" panose="02010600040101010101" pitchFamily="2" charset="-122"/>
                <a:ea typeface="华文仿宋" panose="02010600040101010101" pitchFamily="2" charset="-122"/>
              </a:rPr>
              <a:t>和</a:t>
            </a:r>
            <a:r>
              <a:rPr lang="zh-CN" altLang="zh-CN" sz="2000" dirty="0">
                <a:latin typeface="华文仿宋" panose="02010600040101010101" pitchFamily="2" charset="-122"/>
                <a:ea typeface="华文仿宋" panose="02010600040101010101" pitchFamily="2" charset="-122"/>
              </a:rPr>
              <a:t>投资众筹模式两大类。</a:t>
            </a:r>
            <a:endParaRPr lang="en-US" altLang="zh-CN" sz="2000" dirty="0">
              <a:latin typeface="华文仿宋" panose="02010600040101010101" pitchFamily="2" charset="-122"/>
              <a:ea typeface="华文仿宋" panose="02010600040101010101" pitchFamily="2" charset="-122"/>
            </a:endParaRPr>
          </a:p>
          <a:p>
            <a:pPr marL="0" indent="0">
              <a:buNone/>
            </a:pPr>
            <a:endParaRPr lang="en-US" altLang="zh-CN" sz="2000" dirty="0">
              <a:latin typeface="华文仿宋" panose="02010600040101010101" pitchFamily="2" charset="-122"/>
              <a:ea typeface="华文仿宋" panose="02010600040101010101" pitchFamily="2" charset="-122"/>
            </a:endParaRPr>
          </a:p>
          <a:p>
            <a:pPr marL="0" indent="0">
              <a:buNone/>
            </a:pPr>
            <a:r>
              <a:rPr lang="zh-CN" altLang="zh-CN" sz="2000" dirty="0">
                <a:latin typeface="华文仿宋" panose="02010600040101010101" pitchFamily="2" charset="-122"/>
                <a:ea typeface="华文仿宋" panose="02010600040101010101" pitchFamily="2" charset="-122"/>
              </a:rPr>
              <a:t>依据投资者所获得的回报不同，购买模式中又可分为捐赠众筹模式和奖励众筹模式。</a:t>
            </a:r>
            <a:endParaRPr lang="en-US" altLang="zh-CN" sz="2000" dirty="0">
              <a:latin typeface="华文仿宋" panose="02010600040101010101" pitchFamily="2" charset="-122"/>
              <a:ea typeface="华文仿宋" panose="02010600040101010101" pitchFamily="2" charset="-122"/>
            </a:endParaRPr>
          </a:p>
          <a:p>
            <a:pPr marL="0" indent="0">
              <a:buNone/>
            </a:pPr>
            <a:endParaRPr lang="en-US" altLang="zh-CN" sz="2000" dirty="0">
              <a:latin typeface="华文仿宋" panose="02010600040101010101" pitchFamily="2" charset="-122"/>
              <a:ea typeface="华文仿宋" panose="02010600040101010101" pitchFamily="2" charset="-122"/>
            </a:endParaRPr>
          </a:p>
          <a:p>
            <a:pPr marL="0" indent="0">
              <a:buNone/>
            </a:pPr>
            <a:r>
              <a:rPr lang="zh-CN" altLang="zh-CN" sz="2000" dirty="0">
                <a:latin typeface="华文仿宋" panose="02010600040101010101" pitchFamily="2" charset="-122"/>
                <a:ea typeface="华文仿宋" panose="02010600040101010101" pitchFamily="2" charset="-122"/>
              </a:rPr>
              <a:t>依据投资人与项目发起人的</a:t>
            </a:r>
            <a:r>
              <a:rPr lang="zh-CN" altLang="en-US" sz="2000" dirty="0">
                <a:latin typeface="华文仿宋" panose="02010600040101010101" pitchFamily="2" charset="-122"/>
                <a:ea typeface="华文仿宋" panose="02010600040101010101" pitchFamily="2" charset="-122"/>
              </a:rPr>
              <a:t>关</a:t>
            </a:r>
            <a:r>
              <a:rPr lang="zh-CN" altLang="zh-CN" sz="2000" dirty="0">
                <a:latin typeface="华文仿宋" panose="02010600040101010101" pitchFamily="2" charset="-122"/>
                <a:ea typeface="华文仿宋" panose="02010600040101010101" pitchFamily="2" charset="-122"/>
              </a:rPr>
              <a:t>系不同，投资模式的众筹一般分为债权众筹模式和股权众筹模式两类。</a:t>
            </a:r>
          </a:p>
          <a:p>
            <a:pPr marL="0" indent="0">
              <a:buNone/>
            </a:pPr>
            <a:endParaRPr lang="zh-CN" altLang="en-US" sz="2000" dirty="0"/>
          </a:p>
        </p:txBody>
      </p:sp>
    </p:spTree>
    <p:extLst>
      <p:ext uri="{BB962C8B-B14F-4D97-AF65-F5344CB8AC3E}">
        <p14:creationId xmlns:p14="http://schemas.microsoft.com/office/powerpoint/2010/main" val="2332588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41755D-50F4-46ED-BF5E-5143129F49C1}"/>
              </a:ext>
            </a:extLst>
          </p:cNvPr>
          <p:cNvSpPr>
            <a:spLocks noGrp="1"/>
          </p:cNvSpPr>
          <p:nvPr>
            <p:ph type="title"/>
          </p:nvPr>
        </p:nvSpPr>
        <p:spPr>
          <a:xfrm>
            <a:off x="838200" y="365126"/>
            <a:ext cx="10515600" cy="315912"/>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C4D25BDD-6F35-4164-99B8-4782FE7CF656}"/>
              </a:ext>
            </a:extLst>
          </p:cNvPr>
          <p:cNvSpPr>
            <a:spLocks noGrp="1"/>
          </p:cNvSpPr>
          <p:nvPr>
            <p:ph idx="1"/>
          </p:nvPr>
        </p:nvSpPr>
        <p:spPr>
          <a:xfrm>
            <a:off x="838200" y="989351"/>
            <a:ext cx="10515600" cy="5321508"/>
          </a:xfrm>
        </p:spPr>
        <p:txBody>
          <a:bodyPr>
            <a:normAutofit/>
          </a:bodyPr>
          <a:lstStyle/>
          <a:p>
            <a:pPr marL="514350" indent="-514350">
              <a:buFont typeface="+mj-ea"/>
              <a:buAutoNum type="circleNumDbPlain" startAt="3"/>
            </a:pPr>
            <a:r>
              <a:rPr lang="zh-CN" altLang="en-US" b="1" dirty="0">
                <a:latin typeface="华文仿宋" panose="02010600040101010101" pitchFamily="2" charset="-122"/>
                <a:ea typeface="华文仿宋" panose="02010600040101010101" pitchFamily="2" charset="-122"/>
              </a:rPr>
              <a:t>用户捐赠</a:t>
            </a:r>
            <a:endParaRPr lang="zh-CN" altLang="en-US" dirty="0">
              <a:latin typeface="华文仿宋" panose="02010600040101010101" pitchFamily="2" charset="-122"/>
              <a:ea typeface="华文仿宋" panose="02010600040101010101" pitchFamily="2" charset="-122"/>
            </a:endParaRPr>
          </a:p>
          <a:p>
            <a:pPr marL="0" indent="0">
              <a:lnSpc>
                <a:spcPct val="110000"/>
              </a:lnSpc>
              <a:buNone/>
            </a:pPr>
            <a:r>
              <a:rPr lang="zh-CN" altLang="en-US" dirty="0">
                <a:latin typeface="华文仿宋" panose="02010600040101010101" pitchFamily="2" charset="-122"/>
                <a:ea typeface="华文仿宋" panose="02010600040101010101" pitchFamily="2" charset="-122"/>
              </a:rPr>
              <a:t>部分平台依靠用户自发的捐款维持运营。</a:t>
            </a:r>
            <a:r>
              <a:rPr lang="zh-CN" altLang="en-US" dirty="0">
                <a:solidFill>
                  <a:srgbClr val="FF0000"/>
                </a:solidFill>
                <a:latin typeface="华文仿宋" panose="02010600040101010101" pitchFamily="2" charset="-122"/>
                <a:ea typeface="华文仿宋" panose="02010600040101010101" pitchFamily="2" charset="-122"/>
              </a:rPr>
              <a:t>以美国最大公益众筹平台</a:t>
            </a:r>
            <a:r>
              <a:rPr lang="en-US" altLang="zh-CN" dirty="0">
                <a:solidFill>
                  <a:srgbClr val="FF0000"/>
                </a:solidFill>
                <a:latin typeface="华文仿宋" panose="02010600040101010101" pitchFamily="2" charset="-122"/>
                <a:ea typeface="华文仿宋" panose="02010600040101010101" pitchFamily="2" charset="-122"/>
              </a:rPr>
              <a:t>GoFundMe</a:t>
            </a:r>
            <a:r>
              <a:rPr lang="zh-CN" altLang="en-US" dirty="0">
                <a:solidFill>
                  <a:srgbClr val="FF0000"/>
                </a:solidFill>
                <a:latin typeface="华文仿宋" panose="02010600040101010101" pitchFamily="2" charset="-122"/>
                <a:ea typeface="华文仿宋" panose="02010600040101010101" pitchFamily="2" charset="-122"/>
              </a:rPr>
              <a:t>为例</a:t>
            </a:r>
            <a:r>
              <a:rPr lang="zh-CN" altLang="en-US"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GoFundMe</a:t>
            </a:r>
            <a:r>
              <a:rPr lang="zh-CN" altLang="en-US" dirty="0">
                <a:latin typeface="华文仿宋" panose="02010600040101010101" pitchFamily="2" charset="-122"/>
                <a:ea typeface="华文仿宋" panose="02010600040101010101" pitchFamily="2" charset="-122"/>
              </a:rPr>
              <a:t>成立于</a:t>
            </a:r>
            <a:r>
              <a:rPr lang="en-US" altLang="zh-CN" dirty="0">
                <a:latin typeface="华文仿宋" panose="02010600040101010101" pitchFamily="2" charset="-122"/>
                <a:ea typeface="华文仿宋" panose="02010600040101010101" pitchFamily="2" charset="-122"/>
              </a:rPr>
              <a:t>2008</a:t>
            </a:r>
            <a:r>
              <a:rPr lang="zh-CN" altLang="en-US" dirty="0">
                <a:latin typeface="华文仿宋" panose="02010600040101010101" pitchFamily="2" charset="-122"/>
                <a:ea typeface="华文仿宋" panose="02010600040101010101" pitchFamily="2" charset="-122"/>
              </a:rPr>
              <a:t>年，其项目为公益项目。早前</a:t>
            </a:r>
            <a:r>
              <a:rPr lang="en-US" altLang="zh-CN" dirty="0">
                <a:latin typeface="华文仿宋" panose="02010600040101010101" pitchFamily="2" charset="-122"/>
                <a:ea typeface="华文仿宋" panose="02010600040101010101" pitchFamily="2" charset="-122"/>
              </a:rPr>
              <a:t>GoFundMe</a:t>
            </a:r>
            <a:r>
              <a:rPr lang="zh-CN" altLang="en-US" dirty="0">
                <a:latin typeface="华文仿宋" panose="02010600040101010101" pitchFamily="2" charset="-122"/>
                <a:ea typeface="华文仿宋" panose="02010600040101010101" pitchFamily="2" charset="-122"/>
              </a:rPr>
              <a:t>对所有项目抽取募资总额</a:t>
            </a: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作为手续费，</a:t>
            </a:r>
            <a:r>
              <a:rPr lang="en-US" altLang="zh-CN" dirty="0">
                <a:latin typeface="华文仿宋" panose="02010600040101010101" pitchFamily="2" charset="-122"/>
                <a:ea typeface="华文仿宋" panose="02010600040101010101" pitchFamily="2" charset="-122"/>
              </a:rPr>
              <a:t>2017</a:t>
            </a:r>
            <a:r>
              <a:rPr lang="zh-CN" altLang="en-US"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11</a:t>
            </a:r>
            <a:r>
              <a:rPr lang="zh-CN" altLang="en-US" dirty="0">
                <a:latin typeface="华文仿宋" panose="02010600040101010101" pitchFamily="2" charset="-122"/>
                <a:ea typeface="华文仿宋" panose="02010600040101010101" pitchFamily="2" charset="-122"/>
              </a:rPr>
              <a:t>月后陆续取消了对于美国、加拿大、英国、澳大利亚、法国、德国、爱尔兰、意大利、荷兰和西班牙的个人募资项目手续费，转型为基于用户自发捐赠的小费存活。目前其收入来源由用户捐赠，另外转账收取</a:t>
            </a:r>
            <a:r>
              <a:rPr lang="en-US" altLang="zh-CN" dirty="0">
                <a:latin typeface="华文仿宋" panose="02010600040101010101" pitchFamily="2" charset="-122"/>
                <a:ea typeface="华文仿宋" panose="02010600040101010101" pitchFamily="2" charset="-122"/>
              </a:rPr>
              <a:t>2.9%</a:t>
            </a:r>
            <a:r>
              <a:rPr lang="zh-CN" altLang="en-US" dirty="0">
                <a:latin typeface="华文仿宋" panose="02010600040101010101" pitchFamily="2" charset="-122"/>
                <a:ea typeface="华文仿宋" panose="02010600040101010101" pitchFamily="2" charset="-122"/>
              </a:rPr>
              <a:t>的手续费和固定金额的支付费用（以美国为例，</a:t>
            </a:r>
            <a:r>
              <a:rPr lang="en-US" altLang="zh-CN" dirty="0">
                <a:latin typeface="华文仿宋" panose="02010600040101010101" pitchFamily="2" charset="-122"/>
                <a:ea typeface="华文仿宋" panose="02010600040101010101" pitchFamily="2" charset="-122"/>
              </a:rPr>
              <a:t>2.9%</a:t>
            </a:r>
            <a:r>
              <a:rPr lang="zh-CN" altLang="en-US" dirty="0">
                <a:latin typeface="华文仿宋" panose="02010600040101010101" pitchFamily="2" charset="-122"/>
                <a:ea typeface="华文仿宋" panose="02010600040101010101" pitchFamily="2" charset="-122"/>
              </a:rPr>
              <a:t>手续费</a:t>
            </a:r>
            <a:r>
              <a:rPr lang="en-US" altLang="zh-CN" dirty="0">
                <a:latin typeface="华文仿宋" panose="02010600040101010101" pitchFamily="2" charset="-122"/>
                <a:ea typeface="华文仿宋" panose="02010600040101010101" pitchFamily="2" charset="-122"/>
              </a:rPr>
              <a:t>+0.3</a:t>
            </a:r>
            <a:r>
              <a:rPr lang="zh-CN" altLang="en-US" dirty="0">
                <a:latin typeface="华文仿宋" panose="02010600040101010101" pitchFamily="2" charset="-122"/>
                <a:ea typeface="华文仿宋" panose="02010600040101010101" pitchFamily="2" charset="-122"/>
              </a:rPr>
              <a:t>美元</a:t>
            </a:r>
            <a:r>
              <a:rPr lang="en-US"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每笔捐款，不同国家存在差异）。此外</a:t>
            </a:r>
            <a:r>
              <a:rPr lang="en-US" altLang="zh-CN" dirty="0">
                <a:latin typeface="华文仿宋" panose="02010600040101010101" pitchFamily="2" charset="-122"/>
                <a:ea typeface="华文仿宋" panose="02010600040101010101" pitchFamily="2" charset="-122"/>
              </a:rPr>
              <a:t>GoFundMe</a:t>
            </a:r>
            <a:r>
              <a:rPr lang="zh-CN" altLang="en-US" dirty="0">
                <a:latin typeface="华文仿宋" panose="02010600040101010101" pitchFamily="2" charset="-122"/>
                <a:ea typeface="华文仿宋" panose="02010600040101010101" pitchFamily="2" charset="-122"/>
              </a:rPr>
              <a:t>还有部分来自机构募资活动的抽成。</a:t>
            </a:r>
          </a:p>
          <a:p>
            <a:pPr marL="0" indent="0">
              <a:buNone/>
            </a:pPr>
            <a:endParaRPr lang="zh-CN" altLang="en-US" dirty="0"/>
          </a:p>
        </p:txBody>
      </p:sp>
    </p:spTree>
    <p:extLst>
      <p:ext uri="{BB962C8B-B14F-4D97-AF65-F5344CB8AC3E}">
        <p14:creationId xmlns:p14="http://schemas.microsoft.com/office/powerpoint/2010/main" val="27229287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图片 3">
            <a:extLst>
              <a:ext uri="{FF2B5EF4-FFF2-40B4-BE49-F238E27FC236}">
                <a16:creationId xmlns:a16="http://schemas.microsoft.com/office/drawing/2014/main" id="{628B4322-E323-40E2-A507-C88A3C676417}"/>
              </a:ext>
            </a:extLst>
          </p:cNvPr>
          <p:cNvPicPr>
            <a:picLocks noChangeAspect="1"/>
          </p:cNvPicPr>
          <p:nvPr/>
        </p:nvPicPr>
        <p:blipFill rotWithShape="1">
          <a:blip r:embed="rId2">
            <a:alphaModFix amt="35000"/>
          </a:blip>
          <a:srcRect l="3438" r="17869" b="1"/>
          <a:stretch/>
        </p:blipFill>
        <p:spPr>
          <a:xfrm>
            <a:off x="-4243" y="10"/>
            <a:ext cx="12196243" cy="6857990"/>
          </a:xfrm>
          <a:prstGeom prst="rect">
            <a:avLst/>
          </a:prstGeom>
        </p:spPr>
      </p:pic>
      <p:sp>
        <p:nvSpPr>
          <p:cNvPr id="2" name="标题 1">
            <a:extLst>
              <a:ext uri="{FF2B5EF4-FFF2-40B4-BE49-F238E27FC236}">
                <a16:creationId xmlns:a16="http://schemas.microsoft.com/office/drawing/2014/main" id="{E8FBD7E2-7F16-4CE8-8F0C-F9CA30D4ACFB}"/>
              </a:ext>
            </a:extLst>
          </p:cNvPr>
          <p:cNvSpPr>
            <a:spLocks noGrp="1"/>
          </p:cNvSpPr>
          <p:nvPr>
            <p:ph type="title"/>
          </p:nvPr>
        </p:nvSpPr>
        <p:spPr>
          <a:xfrm>
            <a:off x="643467" y="321734"/>
            <a:ext cx="10905066" cy="1135737"/>
          </a:xfrm>
        </p:spPr>
        <p:txBody>
          <a:bodyPr>
            <a:normAutofit/>
          </a:bodyPr>
          <a:lstStyle/>
          <a:p>
            <a:r>
              <a:rPr lang="en-US" altLang="zh-CN" sz="3600" b="1" dirty="0"/>
              <a:t>(4)</a:t>
            </a:r>
            <a:r>
              <a:rPr lang="zh-CN" altLang="en-US" sz="3600" b="1" dirty="0"/>
              <a:t>国内影响力较大的</a:t>
            </a:r>
            <a:r>
              <a:rPr lang="en-US" altLang="zh-CN" sz="3600" b="1" dirty="0"/>
              <a:t>2</a:t>
            </a:r>
            <a:r>
              <a:rPr lang="zh-CN" altLang="en-US" sz="3600" b="1" dirty="0"/>
              <a:t>家公益众筹平台</a:t>
            </a:r>
            <a:br>
              <a:rPr lang="zh-CN" altLang="en-US" sz="3600" dirty="0"/>
            </a:br>
            <a:endParaRPr lang="zh-CN" altLang="en-US" sz="3600" dirty="0"/>
          </a:p>
        </p:txBody>
      </p:sp>
      <p:sp>
        <p:nvSpPr>
          <p:cNvPr id="3" name="内容占位符 2">
            <a:extLst>
              <a:ext uri="{FF2B5EF4-FFF2-40B4-BE49-F238E27FC236}">
                <a16:creationId xmlns:a16="http://schemas.microsoft.com/office/drawing/2014/main" id="{D8C53911-ECC9-4C11-AA8C-BF9F01990144}"/>
              </a:ext>
            </a:extLst>
          </p:cNvPr>
          <p:cNvSpPr>
            <a:spLocks noGrp="1"/>
          </p:cNvSpPr>
          <p:nvPr>
            <p:ph idx="1"/>
          </p:nvPr>
        </p:nvSpPr>
        <p:spPr>
          <a:xfrm>
            <a:off x="641345" y="1457471"/>
            <a:ext cx="10905066" cy="4393982"/>
          </a:xfrm>
        </p:spPr>
        <p:txBody>
          <a:bodyPr>
            <a:normAutofit fontScale="92500" lnSpcReduction="20000"/>
          </a:bodyPr>
          <a:lstStyle/>
          <a:p>
            <a:pPr marL="514350" indent="-514350">
              <a:lnSpc>
                <a:spcPct val="150000"/>
              </a:lnSpc>
              <a:buFont typeface="+mj-ea"/>
              <a:buAutoNum type="circleNumDbPlain"/>
            </a:pPr>
            <a:r>
              <a:rPr lang="zh-CN" altLang="en-US" sz="2000" dirty="0">
                <a:latin typeface="华文仿宋" panose="02010600040101010101" pitchFamily="2" charset="-122"/>
                <a:ea typeface="华文仿宋" panose="02010600040101010101" pitchFamily="2" charset="-122"/>
              </a:rPr>
              <a:t>腾讯乐捐</a:t>
            </a:r>
          </a:p>
          <a:p>
            <a:pPr marL="0" indent="0">
              <a:lnSpc>
                <a:spcPct val="150000"/>
              </a:lnSpc>
              <a:buNone/>
            </a:pPr>
            <a:r>
              <a:rPr lang="zh-CN" altLang="en-US" sz="2000" dirty="0">
                <a:latin typeface="华文仿宋" panose="02010600040101010101" pitchFamily="2" charset="-122"/>
                <a:ea typeface="华文仿宋" panose="02010600040101010101" pitchFamily="2" charset="-122"/>
              </a:rPr>
              <a:t>      腾讯乐捐是腾讯公司推出的一个公益项目自助众筹平台。腾讯乐捐最初的设想是想消除公益的信息不对称问题，透明公益的根本需求（在公益慈善机构和捐款人之间，搭建起一个透明公益的网络平台）也可以通过腾讯乐捐实现。它的主要功能包括发起、捐赠、互动与监督等，助网友实现纯真的公益梦想。</a:t>
            </a:r>
          </a:p>
          <a:p>
            <a:pPr marL="514350" indent="-514350">
              <a:lnSpc>
                <a:spcPct val="150000"/>
              </a:lnSpc>
              <a:buFont typeface="+mj-ea"/>
              <a:buAutoNum type="circleNumDbPlain" startAt="2"/>
            </a:pPr>
            <a:r>
              <a:rPr lang="zh-CN" altLang="en-US" sz="2000" dirty="0">
                <a:latin typeface="华文仿宋" panose="02010600040101010101" pitchFamily="2" charset="-122"/>
                <a:ea typeface="华文仿宋" panose="02010600040101010101" pitchFamily="2" charset="-122"/>
              </a:rPr>
              <a:t>京东公益众筹</a:t>
            </a:r>
          </a:p>
          <a:p>
            <a:pPr marL="0" indent="0">
              <a:lnSpc>
                <a:spcPct val="150000"/>
              </a:lnSpc>
              <a:buNone/>
            </a:pPr>
            <a:r>
              <a:rPr lang="zh-CN" altLang="en-US" sz="2000" dirty="0">
                <a:latin typeface="华文仿宋" panose="02010600040101010101" pitchFamily="2" charset="-122"/>
                <a:ea typeface="华文仿宋" panose="02010600040101010101" pitchFamily="2" charset="-122"/>
              </a:rPr>
              <a:t>      京东众筹是京东金融旗下的第五大业务板块，它成立于</a:t>
            </a:r>
            <a:r>
              <a:rPr lang="en-US" altLang="zh-CN" sz="2000" dirty="0">
                <a:latin typeface="华文仿宋" panose="02010600040101010101" pitchFamily="2" charset="-122"/>
                <a:ea typeface="华文仿宋" panose="02010600040101010101" pitchFamily="2" charset="-122"/>
              </a:rPr>
              <a:t>2014</a:t>
            </a:r>
            <a:r>
              <a:rPr lang="zh-CN" altLang="en-US" sz="2000" dirty="0">
                <a:latin typeface="华文仿宋" panose="02010600040101010101" pitchFamily="2" charset="-122"/>
                <a:ea typeface="华文仿宋" panose="02010600040101010101" pitchFamily="2" charset="-122"/>
              </a:rPr>
              <a:t>年</a:t>
            </a:r>
            <a:r>
              <a:rPr lang="en-US" altLang="zh-CN" sz="2000" dirty="0">
                <a:latin typeface="华文仿宋" panose="02010600040101010101" pitchFamily="2" charset="-122"/>
                <a:ea typeface="华文仿宋" panose="02010600040101010101" pitchFamily="2" charset="-122"/>
              </a:rPr>
              <a:t>7</a:t>
            </a:r>
            <a:r>
              <a:rPr lang="zh-CN" altLang="en-US" sz="2000" dirty="0">
                <a:latin typeface="华文仿宋" panose="02010600040101010101" pitchFamily="2" charset="-122"/>
                <a:ea typeface="华文仿宋" panose="02010600040101010101" pitchFamily="2" charset="-122"/>
              </a:rPr>
              <a:t>月</a:t>
            </a:r>
            <a:r>
              <a:rPr lang="en-US" altLang="zh-CN" sz="2000" dirty="0">
                <a:latin typeface="华文仿宋" panose="02010600040101010101" pitchFamily="2" charset="-122"/>
                <a:ea typeface="华文仿宋" panose="02010600040101010101" pitchFamily="2" charset="-122"/>
              </a:rPr>
              <a:t>1</a:t>
            </a:r>
            <a:r>
              <a:rPr lang="zh-CN" altLang="en-US" sz="2000" dirty="0">
                <a:latin typeface="华文仿宋" panose="02010600040101010101" pitchFamily="2" charset="-122"/>
                <a:ea typeface="华文仿宋" panose="02010600040101010101" pitchFamily="2" charset="-122"/>
              </a:rPr>
              <a:t>日，旨在打造门槛低、全民都积极参与的真实众筹平台，旗下的众筹分为四大类：股权众筹、产品众筹、债券众筹、公益众筹。旗下的公益众筹项目在</a:t>
            </a:r>
            <a:r>
              <a:rPr lang="en-US" altLang="zh-CN" sz="2000" dirty="0">
                <a:latin typeface="华文仿宋" panose="02010600040101010101" pitchFamily="2" charset="-122"/>
                <a:ea typeface="华文仿宋" panose="02010600040101010101" pitchFamily="2" charset="-122"/>
              </a:rPr>
              <a:t>2015</a:t>
            </a:r>
            <a:r>
              <a:rPr lang="zh-CN" altLang="en-US" sz="2000" dirty="0">
                <a:latin typeface="华文仿宋" panose="02010600040101010101" pitchFamily="2" charset="-122"/>
                <a:ea typeface="华文仿宋" panose="02010600040101010101" pitchFamily="2" charset="-122"/>
              </a:rPr>
              <a:t>年</a:t>
            </a:r>
            <a:r>
              <a:rPr lang="en-US" altLang="zh-CN" sz="2000" dirty="0">
                <a:latin typeface="华文仿宋" panose="02010600040101010101" pitchFamily="2" charset="-122"/>
                <a:ea typeface="华文仿宋" panose="02010600040101010101" pitchFamily="2" charset="-122"/>
              </a:rPr>
              <a:t>6</a:t>
            </a:r>
            <a:r>
              <a:rPr lang="zh-CN" altLang="en-US" sz="2000" dirty="0">
                <a:latin typeface="华文仿宋" panose="02010600040101010101" pitchFamily="2" charset="-122"/>
                <a:ea typeface="华文仿宋" panose="02010600040101010101" pitchFamily="2" charset="-122"/>
              </a:rPr>
              <a:t>月上线，得到众多网友的支持与参与。据了解，在公益众筹“为山区孩子捐鸡蛋”项目上，筹集资金超过</a:t>
            </a:r>
            <a:r>
              <a:rPr lang="en-US" altLang="zh-CN" sz="2000" dirty="0">
                <a:latin typeface="华文仿宋" panose="02010600040101010101" pitchFamily="2" charset="-122"/>
                <a:ea typeface="华文仿宋" panose="02010600040101010101" pitchFamily="2" charset="-122"/>
              </a:rPr>
              <a:t>36</a:t>
            </a:r>
            <a:r>
              <a:rPr lang="zh-CN" altLang="en-US" sz="2000" dirty="0">
                <a:latin typeface="华文仿宋" panose="02010600040101010101" pitchFamily="2" charset="-122"/>
                <a:ea typeface="华文仿宋" panose="02010600040101010101" pitchFamily="2" charset="-122"/>
              </a:rPr>
              <a:t>万元，支持人数近</a:t>
            </a:r>
            <a:r>
              <a:rPr lang="en-US" altLang="zh-CN" sz="2000" dirty="0">
                <a:latin typeface="华文仿宋" panose="02010600040101010101" pitchFamily="2" charset="-122"/>
                <a:ea typeface="华文仿宋" panose="02010600040101010101" pitchFamily="2" charset="-122"/>
              </a:rPr>
              <a:t>4</a:t>
            </a:r>
            <a:r>
              <a:rPr lang="zh-CN" altLang="en-US" sz="2000" dirty="0">
                <a:latin typeface="华文仿宋" panose="02010600040101010101" pitchFamily="2" charset="-122"/>
                <a:ea typeface="华文仿宋" panose="02010600040101010101" pitchFamily="2" charset="-122"/>
              </a:rPr>
              <a:t>万人。</a:t>
            </a:r>
          </a:p>
          <a:p>
            <a:pPr marL="0" indent="0">
              <a:buNone/>
            </a:pPr>
            <a:endParaRPr lang="zh-CN" altLang="en-US" sz="2000" dirty="0"/>
          </a:p>
        </p:txBody>
      </p:sp>
      <p:sp>
        <p:nvSpPr>
          <p:cNvPr id="11" name="Rectangle 10">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4328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ECADDB-9045-49FA-A4D0-0C133D649222}"/>
              </a:ext>
            </a:extLst>
          </p:cNvPr>
          <p:cNvSpPr>
            <a:spLocks noGrp="1"/>
          </p:cNvSpPr>
          <p:nvPr>
            <p:ph type="title"/>
          </p:nvPr>
        </p:nvSpPr>
        <p:spPr/>
        <p:txBody>
          <a:bodyPr>
            <a:normAutofit fontScale="90000"/>
          </a:bodyPr>
          <a:lstStyle/>
          <a:p>
            <a:br>
              <a:rPr lang="en-US" altLang="zh-CN" dirty="0"/>
            </a:br>
            <a:r>
              <a:rPr lang="en-US" altLang="zh-CN" dirty="0"/>
              <a:t>2.</a:t>
            </a:r>
            <a:r>
              <a:rPr lang="zh-CN" altLang="en-US" dirty="0"/>
              <a:t>奖励式众筹</a:t>
            </a:r>
            <a:br>
              <a:rPr lang="zh-CN" altLang="en-US" dirty="0"/>
            </a:br>
            <a:endParaRPr lang="zh-CN" altLang="en-US" dirty="0"/>
          </a:p>
        </p:txBody>
      </p:sp>
      <p:sp>
        <p:nvSpPr>
          <p:cNvPr id="3" name="内容占位符 2">
            <a:extLst>
              <a:ext uri="{FF2B5EF4-FFF2-40B4-BE49-F238E27FC236}">
                <a16:creationId xmlns:a16="http://schemas.microsoft.com/office/drawing/2014/main" id="{20B0C273-272B-44D9-B4D0-3CE13A10CC24}"/>
              </a:ext>
            </a:extLst>
          </p:cNvPr>
          <p:cNvSpPr>
            <a:spLocks noGrp="1"/>
          </p:cNvSpPr>
          <p:nvPr>
            <p:ph idx="1"/>
          </p:nvPr>
        </p:nvSpPr>
        <p:spPr>
          <a:xfrm>
            <a:off x="838200" y="1564745"/>
            <a:ext cx="10515600" cy="4928130"/>
          </a:xfrm>
        </p:spPr>
        <p:txBody>
          <a:bodyPr/>
          <a:lstStyle/>
          <a:p>
            <a:pPr marL="0" indent="0">
              <a:buNone/>
            </a:pPr>
            <a:r>
              <a:rPr lang="zh-CN" altLang="en-US" dirty="0">
                <a:latin typeface="华文仿宋" panose="02010600040101010101" pitchFamily="2" charset="-122"/>
                <a:ea typeface="华文仿宋" panose="02010600040101010101" pitchFamily="2" charset="-122"/>
              </a:rPr>
              <a:t>奖励式众筹又称为回报式众筹、权益类众筹或预购式众筹</a:t>
            </a:r>
            <a:r>
              <a:rPr lang="en-US" altLang="zh-CN" dirty="0">
                <a:latin typeface="华文仿宋" panose="02010600040101010101" pitchFamily="2" charset="-122"/>
                <a:ea typeface="华文仿宋" panose="02010600040101010101" pitchFamily="2" charset="-122"/>
              </a:rPr>
              <a:t>( Reward. </a:t>
            </a:r>
            <a:r>
              <a:rPr lang="en-US" altLang="zh-CN" dirty="0" err="1">
                <a:latin typeface="华文仿宋" panose="02010600040101010101" pitchFamily="2" charset="-122"/>
                <a:ea typeface="华文仿宋" panose="02010600040101010101" pitchFamily="2" charset="-122"/>
              </a:rPr>
              <a:t>basedcrowdfunding</a:t>
            </a:r>
            <a:r>
              <a:rPr lang="en-US"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，是指项目发起人在筹集款项时，投资人可能获得非金融性奖励作为回报</a:t>
            </a:r>
            <a:endParaRPr lang="en-US" altLang="zh-CN" dirty="0">
              <a:latin typeface="华文仿宋" panose="02010600040101010101" pitchFamily="2" charset="-122"/>
              <a:ea typeface="华文仿宋" panose="02010600040101010101" pitchFamily="2" charset="-122"/>
            </a:endParaRPr>
          </a:p>
        </p:txBody>
      </p:sp>
      <p:pic>
        <p:nvPicPr>
          <p:cNvPr id="2059" name="图片 2058">
            <a:extLst>
              <a:ext uri="{FF2B5EF4-FFF2-40B4-BE49-F238E27FC236}">
                <a16:creationId xmlns:a16="http://schemas.microsoft.com/office/drawing/2014/main" id="{A80A9D64-9D7D-4474-B677-26401516D150}"/>
              </a:ext>
            </a:extLst>
          </p:cNvPr>
          <p:cNvPicPr>
            <a:picLocks noChangeAspect="1"/>
          </p:cNvPicPr>
          <p:nvPr/>
        </p:nvPicPr>
        <p:blipFill>
          <a:blip r:embed="rId2"/>
          <a:stretch>
            <a:fillRect/>
          </a:stretch>
        </p:blipFill>
        <p:spPr>
          <a:xfrm>
            <a:off x="1132175" y="3122663"/>
            <a:ext cx="9031156" cy="3092860"/>
          </a:xfrm>
          <a:prstGeom prst="rect">
            <a:avLst/>
          </a:prstGeom>
        </p:spPr>
      </p:pic>
    </p:spTree>
    <p:extLst>
      <p:ext uri="{BB962C8B-B14F-4D97-AF65-F5344CB8AC3E}">
        <p14:creationId xmlns:p14="http://schemas.microsoft.com/office/powerpoint/2010/main" val="2376296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8">
            <a:extLst>
              <a:ext uri="{FF2B5EF4-FFF2-40B4-BE49-F238E27FC236}">
                <a16:creationId xmlns:a16="http://schemas.microsoft.com/office/drawing/2014/main" id="{DB304A14-32D0-4873-B914-423ED7B8DA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标题 1">
            <a:extLst>
              <a:ext uri="{FF2B5EF4-FFF2-40B4-BE49-F238E27FC236}">
                <a16:creationId xmlns:a16="http://schemas.microsoft.com/office/drawing/2014/main" id="{F4D2E5AF-7653-4C19-9DFA-BEF6C8A59107}"/>
              </a:ext>
            </a:extLst>
          </p:cNvPr>
          <p:cNvSpPr>
            <a:spLocks noGrp="1"/>
          </p:cNvSpPr>
          <p:nvPr>
            <p:ph type="title"/>
          </p:nvPr>
        </p:nvSpPr>
        <p:spPr>
          <a:xfrm>
            <a:off x="838200" y="365125"/>
            <a:ext cx="5387502" cy="779463"/>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E6915BFB-A27E-4E74-AAA8-9AE23F151B9A}"/>
              </a:ext>
            </a:extLst>
          </p:cNvPr>
          <p:cNvSpPr>
            <a:spLocks noGrp="1"/>
          </p:cNvSpPr>
          <p:nvPr>
            <p:ph idx="1"/>
          </p:nvPr>
        </p:nvSpPr>
        <p:spPr>
          <a:xfrm>
            <a:off x="838200" y="1509713"/>
            <a:ext cx="5387502" cy="4667250"/>
          </a:xfrm>
        </p:spPr>
        <p:txBody>
          <a:bodyPr>
            <a:normAutofit lnSpcReduction="10000"/>
          </a:bodyPr>
          <a:lstStyle/>
          <a:p>
            <a:pPr marL="0" indent="0">
              <a:lnSpc>
                <a:spcPct val="110000"/>
              </a:lnSpc>
              <a:buNone/>
            </a:pPr>
            <a:r>
              <a:rPr lang="zh-CN" altLang="zh-CN" sz="2000" dirty="0">
                <a:latin typeface="华文仿宋" panose="02010600040101010101" pitchFamily="2" charset="-122"/>
                <a:ea typeface="华文仿宋" panose="02010600040101010101" pitchFamily="2" charset="-122"/>
              </a:rPr>
              <a:t> </a:t>
            </a:r>
            <a:r>
              <a:rPr lang="en-US" altLang="zh-CN" sz="2000" dirty="0">
                <a:latin typeface="华文仿宋" panose="02010600040101010101" pitchFamily="2" charset="-122"/>
                <a:ea typeface="华文仿宋" panose="02010600040101010101" pitchFamily="2" charset="-122"/>
              </a:rPr>
              <a:t>     </a:t>
            </a:r>
            <a:r>
              <a:rPr lang="zh-CN" altLang="zh-CN" sz="2000" dirty="0">
                <a:latin typeface="华文仿宋" panose="02010600040101010101" pitchFamily="2" charset="-122"/>
                <a:ea typeface="华文仿宋" panose="02010600040101010101" pitchFamily="2" charset="-122"/>
              </a:rPr>
              <a:t>奖励式众筹应用最多的两类情况，</a:t>
            </a:r>
            <a:r>
              <a:rPr lang="zh-CN" altLang="zh-CN" sz="2000" b="1" dirty="0">
                <a:latin typeface="华文仿宋" panose="02010600040101010101" pitchFamily="2" charset="-122"/>
                <a:ea typeface="华文仿宋" panose="02010600040101010101" pitchFamily="2" charset="-122"/>
              </a:rPr>
              <a:t>一类是对于创新型项目的产品融资，另一种情况是预售式众筹。</a:t>
            </a:r>
            <a:endParaRPr lang="en-US" altLang="zh-CN" sz="2000" b="1" dirty="0">
              <a:latin typeface="华文仿宋" panose="02010600040101010101" pitchFamily="2" charset="-122"/>
              <a:ea typeface="华文仿宋" panose="02010600040101010101" pitchFamily="2" charset="-122"/>
            </a:endParaRPr>
          </a:p>
          <a:p>
            <a:pPr marL="0" indent="0">
              <a:lnSpc>
                <a:spcPct val="110000"/>
              </a:lnSpc>
              <a:buNone/>
            </a:pPr>
            <a:endParaRPr lang="en-US" altLang="zh-CN" sz="2000" b="1" dirty="0">
              <a:latin typeface="华文仿宋" panose="02010600040101010101" pitchFamily="2" charset="-122"/>
              <a:ea typeface="华文仿宋" panose="02010600040101010101" pitchFamily="2" charset="-122"/>
            </a:endParaRPr>
          </a:p>
          <a:p>
            <a:pPr marL="0" indent="0">
              <a:lnSpc>
                <a:spcPct val="110000"/>
              </a:lnSpc>
              <a:buNone/>
            </a:pPr>
            <a:r>
              <a:rPr lang="en-US" altLang="zh-CN" sz="2000" dirty="0">
                <a:latin typeface="华文仿宋" panose="02010600040101010101" pitchFamily="2" charset="-122"/>
                <a:ea typeface="华文仿宋" panose="02010600040101010101" pitchFamily="2" charset="-122"/>
              </a:rPr>
              <a:t>     </a:t>
            </a:r>
            <a:r>
              <a:rPr lang="zh-CN" altLang="zh-CN" sz="2000" dirty="0">
                <a:latin typeface="华文仿宋" panose="02010600040101010101" pitchFamily="2" charset="-122"/>
                <a:ea typeface="华文仿宋" panose="02010600040101010101" pitchFamily="2" charset="-122"/>
              </a:rPr>
              <a:t>销售者通过在线发布将生产的产品或信息，提前锁定对该产品或服务感兴趣的目标客群，投资者提前支付该产品或服务的款项，完成众筹。奖励式众筹解决了项目发起方的融资问题、客群问题，减少了营销成本，提前完成了项目发起方的回款与销售闭环。通常，奖励式众筹给投资者的产品或服务价格均低于时点发布的价格，以一定程度的优惠吸引目标客群，从而解决了投资者的需求，以及项目方的生产周期与成本。</a:t>
            </a:r>
          </a:p>
          <a:p>
            <a:pPr marL="0" indent="0">
              <a:buNone/>
            </a:pPr>
            <a:endParaRPr lang="zh-CN" altLang="en-US" sz="2000" dirty="0"/>
          </a:p>
        </p:txBody>
      </p:sp>
      <p:pic>
        <p:nvPicPr>
          <p:cNvPr id="4" name="图片 3">
            <a:extLst>
              <a:ext uri="{FF2B5EF4-FFF2-40B4-BE49-F238E27FC236}">
                <a16:creationId xmlns:a16="http://schemas.microsoft.com/office/drawing/2014/main" id="{86058E0E-8BDC-447C-A654-4CC08C40968A}"/>
              </a:ext>
            </a:extLst>
          </p:cNvPr>
          <p:cNvPicPr>
            <a:picLocks noChangeAspect="1"/>
          </p:cNvPicPr>
          <p:nvPr/>
        </p:nvPicPr>
        <p:blipFill rotWithShape="1">
          <a:blip r:embed="rId2"/>
          <a:srcRect l="4511" r="2854"/>
          <a:stretch/>
        </p:blipFill>
        <p:spPr>
          <a:xfrm>
            <a:off x="6643451" y="587516"/>
            <a:ext cx="5570706" cy="5562584"/>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24" name="Oval 10">
            <a:extLst>
              <a:ext uri="{FF2B5EF4-FFF2-40B4-BE49-F238E27FC236}">
                <a16:creationId xmlns:a16="http://schemas.microsoft.com/office/drawing/2014/main" id="{1D460C86-854F-4FB3-ABC2-E823D8FEB9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43451" y="1656147"/>
            <a:ext cx="546100" cy="5461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Arc 12">
            <a:extLst>
              <a:ext uri="{FF2B5EF4-FFF2-40B4-BE49-F238E27FC236}">
                <a16:creationId xmlns:a16="http://schemas.microsoft.com/office/drawing/2014/main" id="{BB48116A-278A-4CC5-89D3-9DE8E8FF12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4739" y="587516"/>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7562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AABE038C-3A5D-4451-B7C4-0CC9E213BE33}"/>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AD091C8C-5F41-4C79-AE2E-80E43B1322EC}"/>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据网贷之家发布的《</a:t>
            </a:r>
            <a:r>
              <a:rPr lang="en-US" altLang="zh-CN" dirty="0">
                <a:latin typeface="华文仿宋" panose="02010600040101010101" pitchFamily="2" charset="-122"/>
                <a:ea typeface="华文仿宋" panose="02010600040101010101" pitchFamily="2" charset="-122"/>
              </a:rPr>
              <a:t>2016</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月众筹行业月报》提供的数据，在众筹项目中，</a:t>
            </a:r>
            <a:r>
              <a:rPr lang="en-US" altLang="zh-CN" dirty="0">
                <a:latin typeface="华文仿宋" panose="02010600040101010101" pitchFamily="2" charset="-122"/>
                <a:ea typeface="华文仿宋" panose="02010600040101010101" pitchFamily="2" charset="-122"/>
              </a:rPr>
              <a:t>2016</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月新增的</a:t>
            </a:r>
            <a:r>
              <a:rPr lang="en-US" altLang="zh-CN" dirty="0">
                <a:latin typeface="华文仿宋" panose="02010600040101010101" pitchFamily="2" charset="-122"/>
                <a:ea typeface="华文仿宋" panose="02010600040101010101" pitchFamily="2" charset="-122"/>
              </a:rPr>
              <a:t>4542</a:t>
            </a:r>
            <a:r>
              <a:rPr lang="zh-CN" altLang="zh-CN" dirty="0">
                <a:latin typeface="华文仿宋" panose="02010600040101010101" pitchFamily="2" charset="-122"/>
                <a:ea typeface="华文仿宋" panose="02010600040101010101" pitchFamily="2" charset="-122"/>
              </a:rPr>
              <a:t>个项目里，奖励式众筹项目最多，为</a:t>
            </a:r>
            <a:r>
              <a:rPr lang="en-US" altLang="zh-CN" dirty="0">
                <a:latin typeface="华文仿宋" panose="02010600040101010101" pitchFamily="2" charset="-122"/>
                <a:ea typeface="华文仿宋" panose="02010600040101010101" pitchFamily="2" charset="-122"/>
              </a:rPr>
              <a:t>3541</a:t>
            </a:r>
            <a:r>
              <a:rPr lang="zh-CN" altLang="zh-CN" dirty="0">
                <a:latin typeface="华文仿宋" panose="02010600040101010101" pitchFamily="2" charset="-122"/>
                <a:ea typeface="华文仿宋" panose="02010600040101010101" pitchFamily="2" charset="-122"/>
              </a:rPr>
              <a:t>个，占总项目数的</a:t>
            </a:r>
            <a:r>
              <a:rPr lang="en-US" altLang="zh-CN" dirty="0">
                <a:latin typeface="华文仿宋" panose="02010600040101010101" pitchFamily="2" charset="-122"/>
                <a:ea typeface="华文仿宋" panose="02010600040101010101" pitchFamily="2" charset="-122"/>
              </a:rPr>
              <a:t>77.96</a:t>
            </a:r>
            <a:r>
              <a:rPr lang="zh-CN" altLang="zh-CN" dirty="0">
                <a:latin typeface="华文仿宋" panose="02010600040101010101" pitchFamily="2" charset="-122"/>
                <a:ea typeface="华文仿宋" panose="02010600040101010101" pitchFamily="2" charset="-122"/>
              </a:rPr>
              <a:t>％，从金额上来看，整个</a:t>
            </a:r>
            <a:r>
              <a:rPr lang="en-US" altLang="zh-CN" dirty="0">
                <a:latin typeface="华文仿宋" panose="02010600040101010101" pitchFamily="2" charset="-122"/>
                <a:ea typeface="华文仿宋" panose="02010600040101010101" pitchFamily="2" charset="-122"/>
              </a:rPr>
              <a:t>2016</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月全国众筹行业共成功筹资</a:t>
            </a:r>
            <a:r>
              <a:rPr lang="en-US" altLang="zh-CN" dirty="0">
                <a:latin typeface="华文仿宋" panose="02010600040101010101" pitchFamily="2" charset="-122"/>
                <a:ea typeface="华文仿宋" panose="02010600040101010101" pitchFamily="2" charset="-122"/>
              </a:rPr>
              <a:t>9.81</a:t>
            </a:r>
            <a:r>
              <a:rPr lang="zh-CN" altLang="zh-CN" dirty="0">
                <a:latin typeface="华文仿宋" panose="02010600040101010101" pitchFamily="2" charset="-122"/>
                <a:ea typeface="华文仿宋" panose="02010600040101010101" pitchFamily="2" charset="-122"/>
              </a:rPr>
              <a:t>亿元人民币，其中的</a:t>
            </a:r>
            <a:r>
              <a:rPr lang="en-US" altLang="zh-CN" dirty="0">
                <a:latin typeface="华文仿宋" panose="02010600040101010101" pitchFamily="2" charset="-122"/>
                <a:ea typeface="华文仿宋" panose="02010600040101010101" pitchFamily="2" charset="-122"/>
              </a:rPr>
              <a:t>54.43</a:t>
            </a:r>
            <a:r>
              <a:rPr lang="zh-CN" altLang="zh-CN" dirty="0">
                <a:latin typeface="华文仿宋" panose="02010600040101010101" pitchFamily="2" charset="-122"/>
                <a:ea typeface="华文仿宋" panose="02010600040101010101" pitchFamily="2" charset="-122"/>
              </a:rPr>
              <a:t>％。目前，奖励人民币众筹已逐步产生“二八”格局，随着，奖励式众筹筹资最多，为</a:t>
            </a:r>
            <a:r>
              <a:rPr lang="en-US" altLang="zh-CN" dirty="0">
                <a:latin typeface="华文仿宋" panose="02010600040101010101" pitchFamily="2" charset="-122"/>
                <a:ea typeface="华文仿宋" panose="02010600040101010101" pitchFamily="2" charset="-122"/>
              </a:rPr>
              <a:t>5.34</a:t>
            </a:r>
            <a:r>
              <a:rPr lang="zh-CN" altLang="zh-CN" dirty="0">
                <a:latin typeface="华文仿宋" panose="02010600040101010101" pitchFamily="2" charset="-122"/>
                <a:ea typeface="华文仿宋" panose="02010600040101010101" pitchFamily="2" charset="-122"/>
              </a:rPr>
              <a:t>亿元人民币，占筹资额</a:t>
            </a:r>
            <a:r>
              <a:rPr lang="en-US" altLang="zh-CN" dirty="0">
                <a:latin typeface="华文仿宋" panose="02010600040101010101" pitchFamily="2" charset="-122"/>
                <a:ea typeface="华文仿宋" panose="02010600040101010101" pitchFamily="2" charset="-122"/>
              </a:rPr>
              <a:t>2015</a:t>
            </a:r>
            <a:r>
              <a:rPr lang="zh-CN" altLang="zh-CN" dirty="0">
                <a:latin typeface="华文仿宋" panose="02010600040101010101" pitchFamily="2" charset="-122"/>
                <a:ea typeface="华文仿宋" panose="02010600040101010101" pitchFamily="2" charset="-122"/>
              </a:rPr>
              <a:t>年京东众筹、淘宝众筹的入局，大部分奖励式众筹的消费与融资来自</a:t>
            </a:r>
            <a:r>
              <a:rPr lang="en-US" altLang="zh-CN" dirty="0">
                <a:latin typeface="华文仿宋" panose="02010600040101010101" pitchFamily="2" charset="-122"/>
                <a:ea typeface="华文仿宋" panose="02010600040101010101" pitchFamily="2" charset="-122"/>
              </a:rPr>
              <a:t>2016</a:t>
            </a:r>
            <a:r>
              <a:rPr lang="zh-CN" altLang="zh-CN" dirty="0">
                <a:latin typeface="华文仿宋" panose="02010600040101010101" pitchFamily="2" charset="-122"/>
                <a:ea typeface="华文仿宋" panose="02010600040101010101" pitchFamily="2" charset="-122"/>
              </a:rPr>
              <a:t>年新年期间电商企业的带动</a:t>
            </a: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a:t>
            </a:r>
          </a:p>
          <a:p>
            <a:pPr marL="0" indent="0">
              <a:buNone/>
            </a:pPr>
            <a:endParaRPr lang="zh-CN" altLang="en-US" dirty="0"/>
          </a:p>
        </p:txBody>
      </p:sp>
    </p:spTree>
    <p:extLst>
      <p:ext uri="{BB962C8B-B14F-4D97-AF65-F5344CB8AC3E}">
        <p14:creationId xmlns:p14="http://schemas.microsoft.com/office/powerpoint/2010/main" val="2361658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内容占位符 3">
            <a:extLst>
              <a:ext uri="{FF2B5EF4-FFF2-40B4-BE49-F238E27FC236}">
                <a16:creationId xmlns:a16="http://schemas.microsoft.com/office/drawing/2014/main" id="{EA82560C-938D-4914-9D08-0AB50286608A}"/>
              </a:ext>
            </a:extLst>
          </p:cNvPr>
          <p:cNvPicPr>
            <a:picLocks noGrp="1"/>
          </p:cNvPicPr>
          <p:nvPr>
            <p:ph idx="1"/>
          </p:nvPr>
        </p:nvPicPr>
        <p:blipFill rotWithShape="1">
          <a:blip r:embed="rId2"/>
          <a:srcRect r="4446" b="1"/>
          <a:stretch/>
        </p:blipFill>
        <p:spPr>
          <a:xfrm>
            <a:off x="20" y="10"/>
            <a:ext cx="12191980" cy="6857990"/>
          </a:xfrm>
          <a:prstGeom prst="rect">
            <a:avLst/>
          </a:prstGeom>
        </p:spPr>
      </p:pic>
    </p:spTree>
    <p:extLst>
      <p:ext uri="{BB962C8B-B14F-4D97-AF65-F5344CB8AC3E}">
        <p14:creationId xmlns:p14="http://schemas.microsoft.com/office/powerpoint/2010/main" val="21570798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108D317-7CBD-4897-BD1F-959436D2A3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FDFD6655-F2E0-47FB-8CA4-7CB51FAA2D54}"/>
              </a:ext>
            </a:extLst>
          </p:cNvPr>
          <p:cNvSpPr>
            <a:spLocks noGrp="1"/>
          </p:cNvSpPr>
          <p:nvPr>
            <p:ph type="title"/>
          </p:nvPr>
        </p:nvSpPr>
        <p:spPr>
          <a:xfrm>
            <a:off x="7227767" y="388317"/>
            <a:ext cx="4314645" cy="1268958"/>
          </a:xfrm>
        </p:spPr>
        <p:txBody>
          <a:bodyPr anchor="b">
            <a:normAutofit/>
          </a:bodyPr>
          <a:lstStyle/>
          <a:p>
            <a:r>
              <a:rPr lang="zh-CN" altLang="en-US" sz="3000" b="1" dirty="0"/>
              <a:t>案例一：科技众筹</a:t>
            </a:r>
            <a:r>
              <a:rPr lang="en-US" altLang="zh-CN" sz="3000" b="1" dirty="0"/>
              <a:t>——Pebble E-Paper</a:t>
            </a:r>
            <a:r>
              <a:rPr lang="zh-CN" altLang="en-US" sz="3000" b="1" dirty="0"/>
              <a:t>智能手表</a:t>
            </a:r>
            <a:endParaRPr lang="zh-CN" altLang="en-US" sz="3000" dirty="0"/>
          </a:p>
        </p:txBody>
      </p:sp>
      <p:pic>
        <p:nvPicPr>
          <p:cNvPr id="4" name="图片 3" descr="Kickstarter上那些最热的项目现在怎么样了?">
            <a:extLst>
              <a:ext uri="{FF2B5EF4-FFF2-40B4-BE49-F238E27FC236}">
                <a16:creationId xmlns:a16="http://schemas.microsoft.com/office/drawing/2014/main" id="{653A1A2A-8E90-4E4E-B79A-AEDF6006807E}"/>
              </a:ext>
            </a:extLst>
          </p:cNvPr>
          <p:cNvPicPr/>
          <p:nvPr/>
        </p:nvPicPr>
        <p:blipFill rotWithShape="1">
          <a:blip r:embed="rId2">
            <a:extLst>
              <a:ext uri="{28A0092B-C50C-407E-A947-70E740481C1C}">
                <a14:useLocalDpi xmlns:a14="http://schemas.microsoft.com/office/drawing/2010/main" val="0"/>
              </a:ext>
            </a:extLst>
          </a:blip>
          <a:srcRect r="-3" b="712"/>
          <a:stretch/>
        </p:blipFill>
        <p:spPr bwMode="auto">
          <a:xfrm>
            <a:off x="20" y="10"/>
            <a:ext cx="6717436" cy="6857990"/>
          </a:xfrm>
          <a:custGeom>
            <a:avLst/>
            <a:gdLst/>
            <a:ahLst/>
            <a:cxnLst/>
            <a:rect l="l" t="t" r="r" b="b"/>
            <a:pathLst>
              <a:path w="6717456" h="6858000">
                <a:moveTo>
                  <a:pt x="0" y="0"/>
                </a:moveTo>
                <a:lnTo>
                  <a:pt x="6149468" y="0"/>
                </a:lnTo>
                <a:lnTo>
                  <a:pt x="6202448" y="162605"/>
                </a:lnTo>
                <a:cubicBezTo>
                  <a:pt x="6535625" y="1263763"/>
                  <a:pt x="6717456" y="2453207"/>
                  <a:pt x="6717456" y="3694043"/>
                </a:cubicBezTo>
                <a:cubicBezTo>
                  <a:pt x="6717456" y="4757617"/>
                  <a:pt x="6583866" y="5783433"/>
                  <a:pt x="6335883" y="6748259"/>
                </a:cubicBezTo>
                <a:lnTo>
                  <a:pt x="6305198" y="6858000"/>
                </a:lnTo>
                <a:lnTo>
                  <a:pt x="0" y="6858000"/>
                </a:lnTo>
                <a:close/>
              </a:path>
            </a:pathLst>
          </a:custGeom>
          <a:noFill/>
          <a:effectLst>
            <a:outerShdw blurRad="50800" dist="38100" algn="l" rotWithShape="0">
              <a:schemeClr val="bg1">
                <a:lumMod val="85000"/>
                <a:alpha val="30000"/>
              </a:schemeClr>
            </a:outerShdw>
          </a:effectLst>
        </p:spPr>
      </p:pic>
      <p:sp>
        <p:nvSpPr>
          <p:cNvPr id="11" name="Rectangle 10">
            <a:extLst>
              <a:ext uri="{FF2B5EF4-FFF2-40B4-BE49-F238E27FC236}">
                <a16:creationId xmlns:a16="http://schemas.microsoft.com/office/drawing/2014/main" id="{D6297641-8B9F-4767-9606-8A11313227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89864"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D8F3CA65-EA00-46B4-9616-39E6853F7B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36172" y="2240371"/>
            <a:ext cx="42062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E31D4803-E9E4-41A1-B272-E3E235FE37B7}"/>
              </a:ext>
            </a:extLst>
          </p:cNvPr>
          <p:cNvSpPr>
            <a:spLocks noGrp="1"/>
          </p:cNvSpPr>
          <p:nvPr>
            <p:ph idx="1"/>
          </p:nvPr>
        </p:nvSpPr>
        <p:spPr>
          <a:xfrm>
            <a:off x="6916870" y="2542547"/>
            <a:ext cx="5105241" cy="4016549"/>
          </a:xfrm>
        </p:spPr>
        <p:txBody>
          <a:bodyPr anchor="t">
            <a:normAutofit/>
          </a:bodyPr>
          <a:lstStyle/>
          <a:p>
            <a:pPr marL="0" indent="0" fontAlgn="base">
              <a:buNone/>
            </a:pPr>
            <a:r>
              <a:rPr lang="en-US" altLang="zh-CN" dirty="0">
                <a:latin typeface="华文仿宋" panose="02010600040101010101" pitchFamily="2" charset="-122"/>
                <a:ea typeface="华文仿宋" panose="02010600040101010101" pitchFamily="2" charset="-122"/>
              </a:rPr>
              <a:t>      </a:t>
            </a:r>
            <a:r>
              <a:rPr lang="en-US" altLang="zh-CN" dirty="0" err="1">
                <a:latin typeface="华文仿宋" panose="02010600040101010101" pitchFamily="2" charset="-122"/>
                <a:ea typeface="华文仿宋" panose="02010600040101010101" pitchFamily="2" charset="-122"/>
              </a:rPr>
              <a:t>PebbleE</a:t>
            </a:r>
            <a:r>
              <a:rPr lang="en-US" altLang="zh-CN" dirty="0">
                <a:latin typeface="华文仿宋" panose="02010600040101010101" pitchFamily="2" charset="-122"/>
                <a:ea typeface="华文仿宋" panose="02010600040101010101" pitchFamily="2" charset="-122"/>
              </a:rPr>
              <a:t>-Paper</a:t>
            </a:r>
            <a:r>
              <a:rPr lang="zh-CN" altLang="en-US" dirty="0">
                <a:latin typeface="华文仿宋" panose="02010600040101010101" pitchFamily="2" charset="-122"/>
                <a:ea typeface="华文仿宋" panose="02010600040101010101" pitchFamily="2" charset="-122"/>
              </a:rPr>
              <a:t>智能手表是由</a:t>
            </a:r>
            <a:r>
              <a:rPr lang="en-US" altLang="zh-CN" dirty="0" err="1">
                <a:latin typeface="华文仿宋" panose="02010600040101010101" pitchFamily="2" charset="-122"/>
                <a:ea typeface="华文仿宋" panose="02010600040101010101" pitchFamily="2" charset="-122"/>
              </a:rPr>
              <a:t>Allerta</a:t>
            </a:r>
            <a:r>
              <a:rPr lang="zh-CN" altLang="en-US" dirty="0">
                <a:latin typeface="华文仿宋" panose="02010600040101010101" pitchFamily="2" charset="-122"/>
                <a:ea typeface="华文仿宋" panose="02010600040101010101" pitchFamily="2" charset="-122"/>
              </a:rPr>
              <a:t>公司通过</a:t>
            </a:r>
            <a:r>
              <a:rPr lang="en-US" altLang="zh-CN" dirty="0" err="1">
                <a:latin typeface="华文仿宋" panose="02010600040101010101" pitchFamily="2" charset="-122"/>
                <a:ea typeface="华文仿宋" panose="02010600040101010101" pitchFamily="2" charset="-122"/>
              </a:rPr>
              <a:t>Kickstaerter</a:t>
            </a:r>
            <a:r>
              <a:rPr lang="zh-CN" altLang="en-US" dirty="0">
                <a:latin typeface="华文仿宋" panose="02010600040101010101" pitchFamily="2" charset="-122"/>
                <a:ea typeface="华文仿宋" panose="02010600040101010101" pitchFamily="2" charset="-122"/>
              </a:rPr>
              <a:t>平台发起的项目，这一项目最初融资目标定为</a:t>
            </a:r>
            <a:r>
              <a:rPr lang="en-US" altLang="zh-CN" dirty="0">
                <a:latin typeface="华文仿宋" panose="02010600040101010101" pitchFamily="2" charset="-122"/>
                <a:ea typeface="华文仿宋" panose="02010600040101010101" pitchFamily="2" charset="-122"/>
              </a:rPr>
              <a:t>10</a:t>
            </a:r>
            <a:r>
              <a:rPr lang="zh-CN" altLang="en-US" dirty="0">
                <a:latin typeface="华文仿宋" panose="02010600040101010101" pitchFamily="2" charset="-122"/>
                <a:ea typeface="华文仿宋" panose="02010600040101010101" pitchFamily="2" charset="-122"/>
              </a:rPr>
              <a:t>万美元，而实际是在</a:t>
            </a:r>
            <a:r>
              <a:rPr lang="en-US" altLang="zh-CN" dirty="0">
                <a:latin typeface="华文仿宋" panose="02010600040101010101" pitchFamily="2" charset="-122"/>
                <a:ea typeface="华文仿宋" panose="02010600040101010101" pitchFamily="2" charset="-122"/>
              </a:rPr>
              <a:t>2012</a:t>
            </a:r>
            <a:r>
              <a:rPr lang="zh-CN" altLang="en-US"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4</a:t>
            </a:r>
            <a:r>
              <a:rPr lang="zh-CN" altLang="en-US"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11</a:t>
            </a:r>
            <a:r>
              <a:rPr lang="zh-CN" altLang="en-US" dirty="0">
                <a:latin typeface="华文仿宋" panose="02010600040101010101" pitchFamily="2" charset="-122"/>
                <a:ea typeface="华文仿宋" panose="02010600040101010101" pitchFamily="2" charset="-122"/>
              </a:rPr>
              <a:t>日至</a:t>
            </a: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18</a:t>
            </a:r>
            <a:r>
              <a:rPr lang="zh-CN" altLang="en-US" dirty="0">
                <a:latin typeface="华文仿宋" panose="02010600040101010101" pitchFamily="2" charset="-122"/>
                <a:ea typeface="华文仿宋" panose="02010600040101010101" pitchFamily="2" charset="-122"/>
              </a:rPr>
              <a:t>日短短</a:t>
            </a:r>
            <a:r>
              <a:rPr lang="en-US" altLang="zh-CN" dirty="0">
                <a:latin typeface="华文仿宋" panose="02010600040101010101" pitchFamily="2" charset="-122"/>
                <a:ea typeface="华文仿宋" panose="02010600040101010101" pitchFamily="2" charset="-122"/>
              </a:rPr>
              <a:t>37</a:t>
            </a:r>
            <a:r>
              <a:rPr lang="zh-CN" altLang="en-US" dirty="0">
                <a:latin typeface="华文仿宋" panose="02010600040101010101" pitchFamily="2" charset="-122"/>
                <a:ea typeface="华文仿宋" panose="02010600040101010101" pitchFamily="2" charset="-122"/>
              </a:rPr>
              <a:t>天之内就获得了</a:t>
            </a:r>
            <a:r>
              <a:rPr lang="en-US" altLang="zh-CN" dirty="0">
                <a:latin typeface="华文仿宋" panose="02010600040101010101" pitchFamily="2" charset="-122"/>
                <a:ea typeface="华文仿宋" panose="02010600040101010101" pitchFamily="2" charset="-122"/>
              </a:rPr>
              <a:t>68929</a:t>
            </a:r>
            <a:r>
              <a:rPr lang="zh-CN" altLang="en-US" dirty="0">
                <a:latin typeface="华文仿宋" panose="02010600040101010101" pitchFamily="2" charset="-122"/>
                <a:ea typeface="华文仿宋" panose="02010600040101010101" pitchFamily="2" charset="-122"/>
              </a:rPr>
              <a:t>人的资助，累计筹资额达到了</a:t>
            </a:r>
            <a:r>
              <a:rPr lang="en-US" altLang="zh-CN" dirty="0">
                <a:latin typeface="华文仿宋" panose="02010600040101010101" pitchFamily="2" charset="-122"/>
                <a:ea typeface="华文仿宋" panose="02010600040101010101" pitchFamily="2" charset="-122"/>
              </a:rPr>
              <a:t>1000</a:t>
            </a:r>
            <a:r>
              <a:rPr lang="zh-CN" altLang="en-US" dirty="0">
                <a:latin typeface="华文仿宋" panose="02010600040101010101" pitchFamily="2" charset="-122"/>
                <a:ea typeface="华文仿宋" panose="02010600040101010101" pitchFamily="2" charset="-122"/>
              </a:rPr>
              <a:t>万美元。其中，天使资金在项目之初就给出了</a:t>
            </a:r>
            <a:r>
              <a:rPr lang="en-US" altLang="zh-CN" dirty="0">
                <a:latin typeface="华文仿宋" panose="02010600040101010101" pitchFamily="2" charset="-122"/>
                <a:ea typeface="华文仿宋" panose="02010600040101010101" pitchFamily="2" charset="-122"/>
              </a:rPr>
              <a:t>37.5</a:t>
            </a:r>
            <a:r>
              <a:rPr lang="zh-CN" altLang="en-US" dirty="0">
                <a:latin typeface="华文仿宋" panose="02010600040101010101" pitchFamily="2" charset="-122"/>
                <a:ea typeface="华文仿宋" panose="02010600040101010101" pitchFamily="2" charset="-122"/>
              </a:rPr>
              <a:t>万美元的天使投资。</a:t>
            </a:r>
          </a:p>
          <a:p>
            <a:pPr marL="0" indent="0">
              <a:buNone/>
            </a:pPr>
            <a:endParaRPr lang="zh-CN" altLang="en-US" sz="1800" dirty="0"/>
          </a:p>
        </p:txBody>
      </p:sp>
    </p:spTree>
    <p:extLst>
      <p:ext uri="{BB962C8B-B14F-4D97-AF65-F5344CB8AC3E}">
        <p14:creationId xmlns:p14="http://schemas.microsoft.com/office/powerpoint/2010/main" val="2596263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Kickstarter上那些最热的项目现在怎么样了?">
            <a:extLst>
              <a:ext uri="{FF2B5EF4-FFF2-40B4-BE49-F238E27FC236}">
                <a16:creationId xmlns:a16="http://schemas.microsoft.com/office/drawing/2014/main" id="{DAD1C6CC-AEE4-4FC8-91AF-C59304D88AB6}"/>
              </a:ext>
            </a:extLst>
          </p:cNvPr>
          <p:cNvPicPr/>
          <p:nvPr/>
        </p:nvPicPr>
        <p:blipFill>
          <a:blip r:embed="rId2">
            <a:alphaModFix amt="26000"/>
            <a:extLst>
              <a:ext uri="{BEBA8EAE-BF5A-486C-A8C5-ECC9F3942E4B}">
                <a14:imgProps xmlns:a14="http://schemas.microsoft.com/office/drawing/2010/main">
                  <a14:imgLayer r:embed="rId3">
                    <a14:imgEffect>
                      <a14:sharpenSoften amount="80000"/>
                    </a14:imgEffect>
                    <a14:imgEffect>
                      <a14:brightnessContrast bright="50000" contrast="-54000"/>
                    </a14:imgEffect>
                  </a14:imgLayer>
                </a14:imgProps>
              </a:ext>
              <a:ext uri="{28A0092B-C50C-407E-A947-70E740481C1C}">
                <a14:useLocalDpi xmlns:a14="http://schemas.microsoft.com/office/drawing/2010/main" val="0"/>
              </a:ext>
            </a:extLst>
          </a:blip>
          <a:srcRect/>
          <a:stretch>
            <a:fillRect/>
          </a:stretch>
        </p:blipFill>
        <p:spPr bwMode="auto">
          <a:xfrm>
            <a:off x="6505732" y="2203554"/>
            <a:ext cx="5051684" cy="4496034"/>
          </a:xfrm>
          <a:prstGeom prst="rect">
            <a:avLst/>
          </a:prstGeom>
          <a:ln>
            <a:noFill/>
          </a:ln>
        </p:spPr>
      </p:pic>
      <p:sp>
        <p:nvSpPr>
          <p:cNvPr id="3" name="内容占位符 2">
            <a:extLst>
              <a:ext uri="{FF2B5EF4-FFF2-40B4-BE49-F238E27FC236}">
                <a16:creationId xmlns:a16="http://schemas.microsoft.com/office/drawing/2014/main" id="{249F296D-867F-402D-A5B3-B2600C6C948D}"/>
              </a:ext>
            </a:extLst>
          </p:cNvPr>
          <p:cNvSpPr>
            <a:spLocks noGrp="1"/>
          </p:cNvSpPr>
          <p:nvPr>
            <p:ph idx="1"/>
          </p:nvPr>
        </p:nvSpPr>
        <p:spPr>
          <a:xfrm>
            <a:off x="838200" y="1139252"/>
            <a:ext cx="10515600" cy="5037711"/>
          </a:xfrm>
          <a:ln>
            <a:noFill/>
          </a:ln>
          <a:effectLst>
            <a:softEdge rad="533400"/>
          </a:effectLst>
          <a:scene3d>
            <a:camera prst="orthographicFront"/>
            <a:lightRig rig="threePt" dir="t"/>
          </a:scene3d>
          <a:sp3d>
            <a:bevelT/>
          </a:sp3d>
        </p:spPr>
        <p:txBody>
          <a:bodyPr>
            <a:normAutofit fontScale="70000" lnSpcReduction="20000"/>
          </a:bodyPr>
          <a:lstStyle/>
          <a:p>
            <a:pPr marL="0" indent="0" fontAlgn="base">
              <a:lnSpc>
                <a:spcPct val="120000"/>
              </a:lnSpc>
              <a:buNone/>
            </a:pPr>
            <a:r>
              <a:rPr lang="zh-CN" altLang="en-US" dirty="0">
                <a:latin typeface="华文仿宋" panose="02010600040101010101" pitchFamily="2" charset="-122"/>
                <a:ea typeface="华文仿宋" panose="02010600040101010101" pitchFamily="2" charset="-122"/>
              </a:rPr>
              <a:t>该项目是典型的回报型众筹项目，其在发布筹资信息时就设定了相应的回报设置，本文选取其中</a:t>
            </a: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个回报设置予以介绍：</a:t>
            </a:r>
          </a:p>
          <a:p>
            <a:pPr marL="0" indent="0" fontAlgn="base">
              <a:lnSpc>
                <a:spcPct val="120000"/>
              </a:lnSpc>
              <a:buNone/>
            </a:pPr>
            <a:r>
              <a:rPr lang="en-US" altLang="zh-CN" dirty="0">
                <a:latin typeface="华文仿宋" panose="02010600040101010101" pitchFamily="2" charset="-122"/>
                <a:ea typeface="华文仿宋" panose="02010600040101010101" pitchFamily="2" charset="-122"/>
              </a:rPr>
              <a:t>1</a:t>
            </a:r>
            <a:r>
              <a:rPr lang="zh-CN" altLang="en-US" dirty="0">
                <a:latin typeface="华文仿宋" panose="02010600040101010101" pitchFamily="2" charset="-122"/>
                <a:ea typeface="华文仿宋" panose="02010600040101010101" pitchFamily="2" charset="-122"/>
              </a:rPr>
              <a:t>美元：会让投资者了解到</a:t>
            </a:r>
            <a:r>
              <a:rPr lang="en-US" altLang="zh-CN" dirty="0">
                <a:latin typeface="华文仿宋" panose="02010600040101010101" pitchFamily="2" charset="-122"/>
                <a:ea typeface="华文仿宋" panose="02010600040101010101" pitchFamily="2" charset="-122"/>
              </a:rPr>
              <a:t>Pebble E-Paper</a:t>
            </a:r>
            <a:r>
              <a:rPr lang="zh-CN" altLang="en-US" dirty="0">
                <a:latin typeface="华文仿宋" panose="02010600040101010101" pitchFamily="2" charset="-122"/>
                <a:ea typeface="华文仿宋" panose="02010600040101010101" pitchFamily="2" charset="-122"/>
              </a:rPr>
              <a:t>智能手表的最新进展等独家消息，这一回报类别得到了</a:t>
            </a:r>
            <a:r>
              <a:rPr lang="en-US" altLang="zh-CN" dirty="0">
                <a:latin typeface="华文仿宋" panose="02010600040101010101" pitchFamily="2" charset="-122"/>
                <a:ea typeface="华文仿宋" panose="02010600040101010101" pitchFamily="2" charset="-122"/>
              </a:rPr>
              <a:t>2615</a:t>
            </a:r>
            <a:r>
              <a:rPr lang="zh-CN" altLang="en-US" dirty="0">
                <a:latin typeface="华文仿宋" panose="02010600040101010101" pitchFamily="2" charset="-122"/>
                <a:ea typeface="华文仿宋" panose="02010600040101010101" pitchFamily="2" charset="-122"/>
              </a:rPr>
              <a:t>位支持者；</a:t>
            </a:r>
          </a:p>
          <a:p>
            <a:pPr marL="0" indent="0" fontAlgn="base">
              <a:lnSpc>
                <a:spcPct val="120000"/>
              </a:lnSpc>
              <a:buNone/>
            </a:pPr>
            <a:r>
              <a:rPr lang="en-US" altLang="zh-CN" dirty="0">
                <a:latin typeface="华文仿宋" panose="02010600040101010101" pitchFamily="2" charset="-122"/>
                <a:ea typeface="华文仿宋" panose="02010600040101010101" pitchFamily="2" charset="-122"/>
              </a:rPr>
              <a:t>99</a:t>
            </a:r>
            <a:r>
              <a:rPr lang="zh-CN" altLang="en-US" dirty="0">
                <a:latin typeface="华文仿宋" panose="02010600040101010101" pitchFamily="2" charset="-122"/>
                <a:ea typeface="华文仿宋" panose="02010600040101010101" pitchFamily="2" charset="-122"/>
              </a:rPr>
              <a:t>美元：为投资者提供一款零售价为</a:t>
            </a:r>
            <a:r>
              <a:rPr lang="en-US" altLang="zh-CN" dirty="0">
                <a:latin typeface="华文仿宋" panose="02010600040101010101" pitchFamily="2" charset="-122"/>
                <a:ea typeface="华文仿宋" panose="02010600040101010101" pitchFamily="2" charset="-122"/>
              </a:rPr>
              <a:t>150</a:t>
            </a:r>
            <a:r>
              <a:rPr lang="zh-CN" altLang="en-US" dirty="0">
                <a:latin typeface="华文仿宋" panose="02010600040101010101" pitchFamily="2" charset="-122"/>
                <a:ea typeface="华文仿宋" panose="02010600040101010101" pitchFamily="2" charset="-122"/>
              </a:rPr>
              <a:t>美元的黑色手表，美国境内免费配送；加</a:t>
            </a:r>
            <a:r>
              <a:rPr lang="en-US" altLang="zh-CN" dirty="0">
                <a:latin typeface="华文仿宋" panose="02010600040101010101" pitchFamily="2" charset="-122"/>
                <a:ea typeface="华文仿宋" panose="02010600040101010101" pitchFamily="2" charset="-122"/>
              </a:rPr>
              <a:t>10</a:t>
            </a:r>
            <a:r>
              <a:rPr lang="zh-CN" altLang="en-US" dirty="0">
                <a:latin typeface="华文仿宋" panose="02010600040101010101" pitchFamily="2" charset="-122"/>
                <a:ea typeface="华文仿宋" panose="02010600040101010101" pitchFamily="2" charset="-122"/>
              </a:rPr>
              <a:t>美元可送货至加拿大；加</a:t>
            </a:r>
            <a:r>
              <a:rPr lang="en-US" altLang="zh-CN" dirty="0">
                <a:latin typeface="华文仿宋" panose="02010600040101010101" pitchFamily="2" charset="-122"/>
                <a:ea typeface="华文仿宋" panose="02010600040101010101" pitchFamily="2" charset="-122"/>
              </a:rPr>
              <a:t>15</a:t>
            </a:r>
            <a:r>
              <a:rPr lang="zh-CN" altLang="en-US" dirty="0">
                <a:latin typeface="华文仿宋" panose="02010600040101010101" pitchFamily="2" charset="-122"/>
                <a:ea typeface="华文仿宋" panose="02010600040101010101" pitchFamily="2" charset="-122"/>
              </a:rPr>
              <a:t>美元全球配送，这一区间吸引到了</a:t>
            </a:r>
            <a:r>
              <a:rPr lang="en-US" altLang="zh-CN" dirty="0">
                <a:latin typeface="华文仿宋" panose="02010600040101010101" pitchFamily="2" charset="-122"/>
                <a:ea typeface="华文仿宋" panose="02010600040101010101" pitchFamily="2" charset="-122"/>
              </a:rPr>
              <a:t>200</a:t>
            </a:r>
            <a:r>
              <a:rPr lang="zh-CN" altLang="en-US" dirty="0">
                <a:latin typeface="华文仿宋" panose="02010600040101010101" pitchFamily="2" charset="-122"/>
                <a:ea typeface="华文仿宋" panose="02010600040101010101" pitchFamily="2" charset="-122"/>
              </a:rPr>
              <a:t>位支持者；</a:t>
            </a:r>
          </a:p>
          <a:p>
            <a:pPr marL="0" indent="0" fontAlgn="base">
              <a:lnSpc>
                <a:spcPct val="120000"/>
              </a:lnSpc>
              <a:buNone/>
            </a:pPr>
            <a:r>
              <a:rPr lang="en-US" altLang="zh-CN" dirty="0">
                <a:latin typeface="华文仿宋" panose="02010600040101010101" pitchFamily="2" charset="-122"/>
                <a:ea typeface="华文仿宋" panose="02010600040101010101" pitchFamily="2" charset="-122"/>
              </a:rPr>
              <a:t>125</a:t>
            </a:r>
            <a:r>
              <a:rPr lang="zh-CN" altLang="en-US" dirty="0">
                <a:latin typeface="华文仿宋" panose="02010600040101010101" pitchFamily="2" charset="-122"/>
                <a:ea typeface="华文仿宋" panose="02010600040101010101" pitchFamily="2" charset="-122"/>
              </a:rPr>
              <a:t>美元：可从三种颜色的手表中任选一款美国境内免费配送；加</a:t>
            </a:r>
            <a:r>
              <a:rPr lang="en-US" altLang="zh-CN" dirty="0">
                <a:latin typeface="华文仿宋" panose="02010600040101010101" pitchFamily="2" charset="-122"/>
                <a:ea typeface="华文仿宋" panose="02010600040101010101" pitchFamily="2" charset="-122"/>
              </a:rPr>
              <a:t>10</a:t>
            </a:r>
            <a:r>
              <a:rPr lang="zh-CN" altLang="en-US" dirty="0">
                <a:latin typeface="华文仿宋" panose="02010600040101010101" pitchFamily="2" charset="-122"/>
                <a:ea typeface="华文仿宋" panose="02010600040101010101" pitchFamily="2" charset="-122"/>
              </a:rPr>
              <a:t>美元可送货至加拿大；加</a:t>
            </a:r>
            <a:r>
              <a:rPr lang="en-US" altLang="zh-CN" dirty="0">
                <a:latin typeface="华文仿宋" panose="02010600040101010101" pitchFamily="2" charset="-122"/>
                <a:ea typeface="华文仿宋" panose="02010600040101010101" pitchFamily="2" charset="-122"/>
              </a:rPr>
              <a:t>15</a:t>
            </a:r>
            <a:r>
              <a:rPr lang="zh-CN" altLang="en-US" dirty="0">
                <a:latin typeface="华文仿宋" panose="02010600040101010101" pitchFamily="2" charset="-122"/>
                <a:ea typeface="华文仿宋" panose="02010600040101010101" pitchFamily="2" charset="-122"/>
              </a:rPr>
              <a:t>美元全球配送。获得了</a:t>
            </a:r>
            <a:r>
              <a:rPr lang="en-US" altLang="zh-CN" dirty="0">
                <a:latin typeface="华文仿宋" panose="02010600040101010101" pitchFamily="2" charset="-122"/>
                <a:ea typeface="华文仿宋" panose="02010600040101010101" pitchFamily="2" charset="-122"/>
              </a:rPr>
              <a:t>14350</a:t>
            </a:r>
            <a:r>
              <a:rPr lang="zh-CN" altLang="en-US" dirty="0">
                <a:latin typeface="华文仿宋" panose="02010600040101010101" pitchFamily="2" charset="-122"/>
                <a:ea typeface="华文仿宋" panose="02010600040101010101" pitchFamily="2" charset="-122"/>
              </a:rPr>
              <a:t>位支持者；</a:t>
            </a:r>
          </a:p>
          <a:p>
            <a:pPr marL="0" indent="0" fontAlgn="base">
              <a:lnSpc>
                <a:spcPct val="120000"/>
              </a:lnSpc>
              <a:buNone/>
            </a:pPr>
            <a:r>
              <a:rPr lang="en-US" altLang="zh-CN" dirty="0">
                <a:latin typeface="华文仿宋" panose="02010600040101010101" pitchFamily="2" charset="-122"/>
                <a:ea typeface="华文仿宋" panose="02010600040101010101" pitchFamily="2" charset="-122"/>
              </a:rPr>
              <a:t>240</a:t>
            </a:r>
            <a:r>
              <a:rPr lang="zh-CN" altLang="en-US" dirty="0">
                <a:latin typeface="华文仿宋" panose="02010600040101010101" pitchFamily="2" charset="-122"/>
                <a:ea typeface="华文仿宋" panose="02010600040101010101" pitchFamily="2" charset="-122"/>
              </a:rPr>
              <a:t>美元：可从三种颜色的手表中任选两款美国境内免费配送；加</a:t>
            </a:r>
            <a:r>
              <a:rPr lang="en-US" altLang="zh-CN" dirty="0">
                <a:latin typeface="华文仿宋" panose="02010600040101010101" pitchFamily="2" charset="-122"/>
                <a:ea typeface="华文仿宋" panose="02010600040101010101" pitchFamily="2" charset="-122"/>
              </a:rPr>
              <a:t>10</a:t>
            </a:r>
            <a:r>
              <a:rPr lang="zh-CN" altLang="en-US" dirty="0">
                <a:latin typeface="华文仿宋" panose="02010600040101010101" pitchFamily="2" charset="-122"/>
                <a:ea typeface="华文仿宋" panose="02010600040101010101" pitchFamily="2" charset="-122"/>
              </a:rPr>
              <a:t>美元可送货至加拿大；加</a:t>
            </a:r>
            <a:r>
              <a:rPr lang="en-US" altLang="zh-CN" dirty="0">
                <a:latin typeface="华文仿宋" panose="02010600040101010101" pitchFamily="2" charset="-122"/>
                <a:ea typeface="华文仿宋" panose="02010600040101010101" pitchFamily="2" charset="-122"/>
              </a:rPr>
              <a:t>15</a:t>
            </a:r>
            <a:r>
              <a:rPr lang="zh-CN" altLang="en-US" dirty="0">
                <a:latin typeface="华文仿宋" panose="02010600040101010101" pitchFamily="2" charset="-122"/>
                <a:ea typeface="华文仿宋" panose="02010600040101010101" pitchFamily="2" charset="-122"/>
              </a:rPr>
              <a:t>美元全球配送。获得了</a:t>
            </a:r>
            <a:r>
              <a:rPr lang="en-US" altLang="zh-CN" dirty="0">
                <a:latin typeface="华文仿宋" panose="02010600040101010101" pitchFamily="2" charset="-122"/>
                <a:ea typeface="华文仿宋" panose="02010600040101010101" pitchFamily="2" charset="-122"/>
              </a:rPr>
              <a:t>4925</a:t>
            </a:r>
            <a:r>
              <a:rPr lang="zh-CN" altLang="en-US" dirty="0">
                <a:latin typeface="华文仿宋" panose="02010600040101010101" pitchFamily="2" charset="-122"/>
                <a:ea typeface="华文仿宋" panose="02010600040101010101" pitchFamily="2" charset="-122"/>
              </a:rPr>
              <a:t>位支持者；</a:t>
            </a:r>
          </a:p>
          <a:p>
            <a:pPr marL="0" indent="0" fontAlgn="base">
              <a:lnSpc>
                <a:spcPct val="120000"/>
              </a:lnSpc>
              <a:buNone/>
            </a:pPr>
            <a:r>
              <a:rPr lang="en-US" altLang="zh-CN" dirty="0">
                <a:latin typeface="华文仿宋" panose="02010600040101010101" pitchFamily="2" charset="-122"/>
                <a:ea typeface="华文仿宋" panose="02010600040101010101" pitchFamily="2" charset="-122"/>
              </a:rPr>
              <a:t>1250</a:t>
            </a:r>
            <a:r>
              <a:rPr lang="zh-CN" altLang="en-US" dirty="0">
                <a:latin typeface="华文仿宋" panose="02010600040101010101" pitchFamily="2" charset="-122"/>
                <a:ea typeface="华文仿宋" panose="02010600040101010101" pitchFamily="2" charset="-122"/>
              </a:rPr>
              <a:t>美元：把投资者的创意给该公司，公司为投资者设计制作专有智能手表，同时还能获得</a:t>
            </a: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款不同颜色的手表。美国境内免费配送；加</a:t>
            </a:r>
            <a:r>
              <a:rPr lang="en-US" altLang="zh-CN" dirty="0">
                <a:latin typeface="华文仿宋" panose="02010600040101010101" pitchFamily="2" charset="-122"/>
                <a:ea typeface="华文仿宋" panose="02010600040101010101" pitchFamily="2" charset="-122"/>
              </a:rPr>
              <a:t>10</a:t>
            </a:r>
            <a:r>
              <a:rPr lang="zh-CN" altLang="en-US" dirty="0">
                <a:latin typeface="华文仿宋" panose="02010600040101010101" pitchFamily="2" charset="-122"/>
                <a:ea typeface="华文仿宋" panose="02010600040101010101" pitchFamily="2" charset="-122"/>
              </a:rPr>
              <a:t>美元可送货至加拿大；加</a:t>
            </a:r>
            <a:r>
              <a:rPr lang="en-US" altLang="zh-CN" dirty="0">
                <a:latin typeface="华文仿宋" panose="02010600040101010101" pitchFamily="2" charset="-122"/>
                <a:ea typeface="华文仿宋" panose="02010600040101010101" pitchFamily="2" charset="-122"/>
              </a:rPr>
              <a:t>15</a:t>
            </a:r>
            <a:r>
              <a:rPr lang="zh-CN" altLang="en-US" dirty="0">
                <a:latin typeface="华文仿宋" panose="02010600040101010101" pitchFamily="2" charset="-122"/>
                <a:ea typeface="华文仿宋" panose="02010600040101010101" pitchFamily="2" charset="-122"/>
              </a:rPr>
              <a:t>美元全球配送。这一区间引起了</a:t>
            </a:r>
            <a:r>
              <a:rPr lang="en-US" altLang="zh-CN" dirty="0">
                <a:latin typeface="华文仿宋" panose="02010600040101010101" pitchFamily="2" charset="-122"/>
                <a:ea typeface="华文仿宋" panose="02010600040101010101" pitchFamily="2" charset="-122"/>
              </a:rPr>
              <a:t>20</a:t>
            </a:r>
            <a:r>
              <a:rPr lang="zh-CN" altLang="en-US" dirty="0">
                <a:latin typeface="华文仿宋" panose="02010600040101010101" pitchFamily="2" charset="-122"/>
                <a:ea typeface="华文仿宋" panose="02010600040101010101" pitchFamily="2" charset="-122"/>
              </a:rPr>
              <a:t>位支持者的关注。</a:t>
            </a:r>
          </a:p>
          <a:p>
            <a:pPr marL="0" indent="0">
              <a:buNone/>
            </a:pPr>
            <a:endParaRPr lang="zh-CN" altLang="en-US" dirty="0"/>
          </a:p>
        </p:txBody>
      </p:sp>
    </p:spTree>
    <p:extLst>
      <p:ext uri="{BB962C8B-B14F-4D97-AF65-F5344CB8AC3E}">
        <p14:creationId xmlns:p14="http://schemas.microsoft.com/office/powerpoint/2010/main" val="3655445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592"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74CA8104-F891-4202-92D6-30845A234536}"/>
              </a:ext>
            </a:extLst>
          </p:cNvPr>
          <p:cNvSpPr>
            <a:spLocks noGrp="1"/>
          </p:cNvSpPr>
          <p:nvPr>
            <p:ph type="title"/>
          </p:nvPr>
        </p:nvSpPr>
        <p:spPr>
          <a:xfrm>
            <a:off x="838200" y="585216"/>
            <a:ext cx="10515600" cy="1325563"/>
          </a:xfrm>
        </p:spPr>
        <p:txBody>
          <a:bodyPr>
            <a:normAutofit/>
          </a:bodyPr>
          <a:lstStyle/>
          <a:p>
            <a:r>
              <a:rPr lang="zh-CN" altLang="en-US" sz="3700" b="1" dirty="0">
                <a:solidFill>
                  <a:schemeClr val="bg1"/>
                </a:solidFill>
              </a:rPr>
              <a:t>案例</a:t>
            </a:r>
            <a:r>
              <a:rPr lang="en-US" altLang="zh-CN" sz="3700" b="1" dirty="0">
                <a:solidFill>
                  <a:schemeClr val="bg1"/>
                </a:solidFill>
              </a:rPr>
              <a:t>2 </a:t>
            </a:r>
            <a:r>
              <a:rPr lang="zh-CN" altLang="en-US" sz="3700" b="1" dirty="0">
                <a:solidFill>
                  <a:schemeClr val="bg1"/>
                </a:solidFill>
              </a:rPr>
              <a:t>科技众筹</a:t>
            </a:r>
            <a:r>
              <a:rPr lang="en-US" altLang="zh-CN" sz="3700" b="1" dirty="0">
                <a:solidFill>
                  <a:schemeClr val="bg1"/>
                </a:solidFill>
              </a:rPr>
              <a:t>——</a:t>
            </a:r>
            <a:r>
              <a:rPr lang="zh-CN" altLang="en-US" sz="3700" b="1" dirty="0">
                <a:solidFill>
                  <a:schemeClr val="bg1"/>
                </a:solidFill>
              </a:rPr>
              <a:t>把纸飞机变成智能遥控飞机</a:t>
            </a:r>
            <a:br>
              <a:rPr lang="zh-CN" altLang="en-US" sz="3700" dirty="0">
                <a:solidFill>
                  <a:schemeClr val="bg1"/>
                </a:solidFill>
              </a:rPr>
            </a:br>
            <a:endParaRPr lang="zh-CN" altLang="en-US" sz="3700" dirty="0">
              <a:solidFill>
                <a:schemeClr val="bg1"/>
              </a:solidFill>
            </a:endParaRPr>
          </a:p>
        </p:txBody>
      </p:sp>
      <p:pic>
        <p:nvPicPr>
          <p:cNvPr id="4" name="图片 3">
            <a:extLst>
              <a:ext uri="{FF2B5EF4-FFF2-40B4-BE49-F238E27FC236}">
                <a16:creationId xmlns:a16="http://schemas.microsoft.com/office/drawing/2014/main" id="{07F1636A-D8D6-4480-B8EC-05375701FC21}"/>
              </a:ext>
            </a:extLst>
          </p:cNvPr>
          <p:cNvPicPr>
            <a:picLocks noChangeAspect="1"/>
          </p:cNvPicPr>
          <p:nvPr/>
        </p:nvPicPr>
        <p:blipFill rotWithShape="1">
          <a:blip r:embed="rId2"/>
          <a:srcRect r="2" b="2046"/>
          <a:stretch/>
        </p:blipFill>
        <p:spPr>
          <a:xfrm>
            <a:off x="841248" y="2516777"/>
            <a:ext cx="5015484" cy="3660185"/>
          </a:xfrm>
          <a:prstGeom prst="rect">
            <a:avLst/>
          </a:prstGeom>
        </p:spPr>
      </p:pic>
      <p:sp>
        <p:nvSpPr>
          <p:cNvPr id="3" name="内容占位符 2">
            <a:extLst>
              <a:ext uri="{FF2B5EF4-FFF2-40B4-BE49-F238E27FC236}">
                <a16:creationId xmlns:a16="http://schemas.microsoft.com/office/drawing/2014/main" id="{95446E4C-1F43-4C95-9D02-E1468D50CE47}"/>
              </a:ext>
            </a:extLst>
          </p:cNvPr>
          <p:cNvSpPr>
            <a:spLocks noGrp="1"/>
          </p:cNvSpPr>
          <p:nvPr>
            <p:ph idx="1"/>
          </p:nvPr>
        </p:nvSpPr>
        <p:spPr>
          <a:xfrm>
            <a:off x="6338316" y="2516777"/>
            <a:ext cx="5015484" cy="3660185"/>
          </a:xfrm>
        </p:spPr>
        <p:txBody>
          <a:bodyPr anchor="ctr">
            <a:normAutofit/>
          </a:bodyPr>
          <a:lstStyle/>
          <a:p>
            <a:pPr marL="0" indent="0" fontAlgn="base">
              <a:lnSpc>
                <a:spcPct val="100000"/>
              </a:lnSpc>
              <a:buNone/>
            </a:pPr>
            <a:r>
              <a:rPr lang="zh-CN" altLang="en-US" sz="2200" dirty="0">
                <a:latin typeface="华文仿宋" panose="02010600040101010101" pitchFamily="2" charset="-122"/>
                <a:ea typeface="华文仿宋" panose="02010600040101010101" pitchFamily="2" charset="-122"/>
              </a:rPr>
              <a:t>该项目是由科技公司</a:t>
            </a:r>
            <a:r>
              <a:rPr lang="en-US" altLang="zh-CN" sz="2200" dirty="0" err="1">
                <a:latin typeface="华文仿宋" panose="02010600040101010101" pitchFamily="2" charset="-122"/>
                <a:ea typeface="华文仿宋" panose="02010600040101010101" pitchFamily="2" charset="-122"/>
              </a:rPr>
              <a:t>PowerUp</a:t>
            </a:r>
            <a:r>
              <a:rPr lang="zh-CN" altLang="en-US" sz="2200" dirty="0">
                <a:latin typeface="华文仿宋" panose="02010600040101010101" pitchFamily="2" charset="-122"/>
                <a:ea typeface="华文仿宋" panose="02010600040101010101" pitchFamily="2" charset="-122"/>
              </a:rPr>
              <a:t>于</a:t>
            </a:r>
            <a:r>
              <a:rPr lang="en-US" altLang="zh-CN" sz="2200" dirty="0">
                <a:latin typeface="华文仿宋" panose="02010600040101010101" pitchFamily="2" charset="-122"/>
                <a:ea typeface="华文仿宋" panose="02010600040101010101" pitchFamily="2" charset="-122"/>
              </a:rPr>
              <a:t>2013</a:t>
            </a:r>
            <a:r>
              <a:rPr lang="zh-CN" altLang="en-US" sz="2200" dirty="0">
                <a:latin typeface="华文仿宋" panose="02010600040101010101" pitchFamily="2" charset="-122"/>
                <a:ea typeface="华文仿宋" panose="02010600040101010101" pitchFamily="2" charset="-122"/>
              </a:rPr>
              <a:t>年</a:t>
            </a:r>
            <a:r>
              <a:rPr lang="en-US" altLang="zh-CN" sz="2200" dirty="0">
                <a:latin typeface="华文仿宋" panose="02010600040101010101" pitchFamily="2" charset="-122"/>
                <a:ea typeface="华文仿宋" panose="02010600040101010101" pitchFamily="2" charset="-122"/>
              </a:rPr>
              <a:t>11</a:t>
            </a:r>
            <a:r>
              <a:rPr lang="zh-CN" altLang="en-US" sz="2200" dirty="0">
                <a:latin typeface="华文仿宋" panose="02010600040101010101" pitchFamily="2" charset="-122"/>
                <a:ea typeface="华文仿宋" panose="02010600040101010101" pitchFamily="2" charset="-122"/>
              </a:rPr>
              <a:t>月在</a:t>
            </a:r>
            <a:r>
              <a:rPr lang="en-US" altLang="zh-CN" sz="2200" dirty="0">
                <a:latin typeface="华文仿宋" panose="02010600040101010101" pitchFamily="2" charset="-122"/>
                <a:ea typeface="华文仿宋" panose="02010600040101010101" pitchFamily="2" charset="-122"/>
              </a:rPr>
              <a:t>Kickstarter</a:t>
            </a:r>
            <a:r>
              <a:rPr lang="zh-CN" altLang="en-US" sz="2200" dirty="0">
                <a:latin typeface="华文仿宋" panose="02010600040101010101" pitchFamily="2" charset="-122"/>
                <a:ea typeface="华文仿宋" panose="02010600040101010101" pitchFamily="2" charset="-122"/>
              </a:rPr>
              <a:t>平台上发布，并设置了</a:t>
            </a:r>
            <a:r>
              <a:rPr lang="en-US" altLang="zh-CN" sz="2200" dirty="0">
                <a:latin typeface="华文仿宋" panose="02010600040101010101" pitchFamily="2" charset="-122"/>
                <a:ea typeface="华文仿宋" panose="02010600040101010101" pitchFamily="2" charset="-122"/>
              </a:rPr>
              <a:t>5</a:t>
            </a:r>
            <a:r>
              <a:rPr lang="zh-CN" altLang="en-US" sz="2200" dirty="0">
                <a:latin typeface="华文仿宋" panose="02010600040101010101" pitchFamily="2" charset="-122"/>
                <a:ea typeface="华文仿宋" panose="02010600040101010101" pitchFamily="2" charset="-122"/>
              </a:rPr>
              <a:t>万美元的预期筹资金额，其项目内容是：设计一套包含螺旋桨、方向舵、远程控制器和电池的装置，将这个装置安装在纸飞机上可以让纸飞机在空中飞行</a:t>
            </a:r>
            <a:r>
              <a:rPr lang="en-US" altLang="zh-CN" sz="2200" dirty="0">
                <a:latin typeface="华文仿宋" panose="02010600040101010101" pitchFamily="2" charset="-122"/>
                <a:ea typeface="华文仿宋" panose="02010600040101010101" pitchFamily="2" charset="-122"/>
              </a:rPr>
              <a:t>10</a:t>
            </a:r>
            <a:r>
              <a:rPr lang="zh-CN" altLang="en-US" sz="2200" dirty="0">
                <a:latin typeface="华文仿宋" panose="02010600040101010101" pitchFamily="2" charset="-122"/>
                <a:ea typeface="华文仿宋" panose="02010600040101010101" pitchFamily="2" charset="-122"/>
              </a:rPr>
              <a:t>分钟，并且还能通过苹果手机来控制纸飞机的飞行防线。</a:t>
            </a:r>
          </a:p>
          <a:p>
            <a:pPr marL="0" indent="0">
              <a:buNone/>
            </a:pPr>
            <a:endParaRPr lang="zh-CN" altLang="en-US" sz="2200" dirty="0"/>
          </a:p>
        </p:txBody>
      </p:sp>
    </p:spTree>
    <p:extLst>
      <p:ext uri="{BB962C8B-B14F-4D97-AF65-F5344CB8AC3E}">
        <p14:creationId xmlns:p14="http://schemas.microsoft.com/office/powerpoint/2010/main" val="35728218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A856EA-0CD7-4B23-8DF0-3800BA1F272F}"/>
              </a:ext>
            </a:extLst>
          </p:cNvPr>
          <p:cNvSpPr>
            <a:spLocks noGrp="1"/>
          </p:cNvSpPr>
          <p:nvPr>
            <p:ph type="title"/>
          </p:nvPr>
        </p:nvSpPr>
        <p:spPr>
          <a:xfrm>
            <a:off x="838200" y="110292"/>
            <a:ext cx="10515600" cy="519295"/>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A1A560AE-940D-4535-B4D8-15606C58C1A7}"/>
              </a:ext>
            </a:extLst>
          </p:cNvPr>
          <p:cNvSpPr>
            <a:spLocks noGrp="1"/>
          </p:cNvSpPr>
          <p:nvPr>
            <p:ph idx="1"/>
          </p:nvPr>
        </p:nvSpPr>
        <p:spPr>
          <a:xfrm>
            <a:off x="838200" y="794479"/>
            <a:ext cx="10515600" cy="6063521"/>
          </a:xfrm>
        </p:spPr>
        <p:txBody>
          <a:bodyPr>
            <a:normAutofit fontScale="40000" lnSpcReduction="20000"/>
          </a:bodyPr>
          <a:lstStyle/>
          <a:p>
            <a:pPr marL="0" indent="0" fontAlgn="base">
              <a:lnSpc>
                <a:spcPct val="130000"/>
              </a:lnSpc>
              <a:buNone/>
            </a:pPr>
            <a:r>
              <a:rPr lang="zh-CN" altLang="en-US" sz="4500" dirty="0">
                <a:latin typeface="华文仿宋" panose="02010600040101010101" pitchFamily="2" charset="-122"/>
                <a:ea typeface="华文仿宋" panose="02010600040101010101" pitchFamily="2" charset="-122"/>
              </a:rPr>
              <a:t>该众筹项目设置了</a:t>
            </a:r>
            <a:r>
              <a:rPr lang="en-US" altLang="zh-CN" sz="4500" dirty="0">
                <a:latin typeface="华文仿宋" panose="02010600040101010101" pitchFamily="2" charset="-122"/>
                <a:ea typeface="华文仿宋" panose="02010600040101010101" pitchFamily="2" charset="-122"/>
              </a:rPr>
              <a:t>10</a:t>
            </a:r>
            <a:r>
              <a:rPr lang="zh-CN" altLang="en-US" sz="4500" dirty="0">
                <a:latin typeface="华文仿宋" panose="02010600040101010101" pitchFamily="2" charset="-122"/>
                <a:ea typeface="华文仿宋" panose="02010600040101010101" pitchFamily="2" charset="-122"/>
              </a:rPr>
              <a:t>个档次的筹资回报，列举如下：</a:t>
            </a:r>
          </a:p>
          <a:p>
            <a:pPr marL="0" indent="0" fontAlgn="base">
              <a:lnSpc>
                <a:spcPct val="130000"/>
              </a:lnSpc>
              <a:buNone/>
            </a:pPr>
            <a:r>
              <a:rPr lang="en-US" altLang="zh-CN" sz="4500" dirty="0">
                <a:latin typeface="华文仿宋" panose="02010600040101010101" pitchFamily="2" charset="-122"/>
                <a:ea typeface="华文仿宋" panose="02010600040101010101" pitchFamily="2" charset="-122"/>
              </a:rPr>
              <a:t>1</a:t>
            </a:r>
            <a:r>
              <a:rPr lang="zh-CN" altLang="en-US" sz="4500" dirty="0">
                <a:latin typeface="华文仿宋" panose="02010600040101010101" pitchFamily="2" charset="-122"/>
                <a:ea typeface="华文仿宋" panose="02010600040101010101" pitchFamily="2" charset="-122"/>
              </a:rPr>
              <a:t>美元：可以得到一个飞机折纸的教程。该这一档次受到了</a:t>
            </a:r>
            <a:r>
              <a:rPr lang="en-US" altLang="zh-CN" sz="4500" dirty="0">
                <a:latin typeface="华文仿宋" panose="02010600040101010101" pitchFamily="2" charset="-122"/>
                <a:ea typeface="华文仿宋" panose="02010600040101010101" pitchFamily="2" charset="-122"/>
              </a:rPr>
              <a:t>393</a:t>
            </a:r>
            <a:r>
              <a:rPr lang="zh-CN" altLang="en-US" sz="4500" dirty="0">
                <a:latin typeface="华文仿宋" panose="02010600040101010101" pitchFamily="2" charset="-122"/>
                <a:ea typeface="华文仿宋" panose="02010600040101010101" pitchFamily="2" charset="-122"/>
              </a:rPr>
              <a:t>位支持者的关注；</a:t>
            </a:r>
          </a:p>
          <a:p>
            <a:pPr marL="0" indent="0" fontAlgn="base">
              <a:lnSpc>
                <a:spcPct val="130000"/>
              </a:lnSpc>
              <a:buNone/>
            </a:pPr>
            <a:r>
              <a:rPr lang="en-US" altLang="zh-CN" sz="4500" dirty="0">
                <a:latin typeface="华文仿宋" panose="02010600040101010101" pitchFamily="2" charset="-122"/>
                <a:ea typeface="华文仿宋" panose="02010600040101010101" pitchFamily="2" charset="-122"/>
              </a:rPr>
              <a:t>5</a:t>
            </a:r>
            <a:r>
              <a:rPr lang="zh-CN" altLang="en-US" sz="4500" dirty="0">
                <a:latin typeface="华文仿宋" panose="02010600040101010101" pitchFamily="2" charset="-122"/>
                <a:ea typeface="华文仿宋" panose="02010600040101010101" pitchFamily="2" charset="-122"/>
              </a:rPr>
              <a:t>美元：可以得到一个定制版的纸飞机模板，带有设计者</a:t>
            </a:r>
            <a:r>
              <a:rPr lang="en-US" altLang="zh-CN" sz="4500" dirty="0" err="1">
                <a:latin typeface="华文仿宋" panose="02010600040101010101" pitchFamily="2" charset="-122"/>
                <a:ea typeface="华文仿宋" panose="02010600040101010101" pitchFamily="2" charset="-122"/>
              </a:rPr>
              <a:t>ShaiGoitein</a:t>
            </a:r>
            <a:r>
              <a:rPr lang="zh-CN" altLang="en-US" sz="4500" dirty="0">
                <a:latin typeface="华文仿宋" panose="02010600040101010101" pitchFamily="2" charset="-122"/>
                <a:ea typeface="华文仿宋" panose="02010600040101010101" pitchFamily="2" charset="-122"/>
              </a:rPr>
              <a:t>的签名，最终收获了</a:t>
            </a:r>
            <a:r>
              <a:rPr lang="en-US" altLang="zh-CN" sz="4500" dirty="0">
                <a:latin typeface="华文仿宋" panose="02010600040101010101" pitchFamily="2" charset="-122"/>
                <a:ea typeface="华文仿宋" panose="02010600040101010101" pitchFamily="2" charset="-122"/>
              </a:rPr>
              <a:t>213</a:t>
            </a:r>
            <a:r>
              <a:rPr lang="zh-CN" altLang="en-US" sz="4500" dirty="0">
                <a:latin typeface="华文仿宋" panose="02010600040101010101" pitchFamily="2" charset="-122"/>
                <a:ea typeface="华文仿宋" panose="02010600040101010101" pitchFamily="2" charset="-122"/>
              </a:rPr>
              <a:t>位支持者的关注；</a:t>
            </a:r>
          </a:p>
          <a:p>
            <a:pPr marL="0" indent="0" fontAlgn="base">
              <a:lnSpc>
                <a:spcPct val="130000"/>
              </a:lnSpc>
              <a:buNone/>
            </a:pPr>
            <a:r>
              <a:rPr lang="en-US" altLang="zh-CN" sz="4500" dirty="0">
                <a:latin typeface="华文仿宋" panose="02010600040101010101" pitchFamily="2" charset="-122"/>
                <a:ea typeface="华文仿宋" panose="02010600040101010101" pitchFamily="2" charset="-122"/>
              </a:rPr>
              <a:t>30</a:t>
            </a:r>
            <a:r>
              <a:rPr lang="zh-CN" altLang="en-US" sz="4500" dirty="0">
                <a:latin typeface="华文仿宋" panose="02010600040101010101" pitchFamily="2" charset="-122"/>
                <a:ea typeface="华文仿宋" panose="02010600040101010101" pitchFamily="2" charset="-122"/>
              </a:rPr>
              <a:t>美元：可以得到一套基本智能遥控装置（</a:t>
            </a:r>
            <a:r>
              <a:rPr lang="en-US" altLang="zh-CN" sz="4500" dirty="0">
                <a:latin typeface="华文仿宋" panose="02010600040101010101" pitchFamily="2" charset="-122"/>
                <a:ea typeface="华文仿宋" panose="02010600040101010101" pitchFamily="2" charset="-122"/>
              </a:rPr>
              <a:t>1</a:t>
            </a:r>
            <a:r>
              <a:rPr lang="zh-CN" altLang="en-US" sz="4500" dirty="0">
                <a:latin typeface="华文仿宋" panose="02010600040101010101" pitchFamily="2" charset="-122"/>
                <a:ea typeface="华文仿宋" panose="02010600040101010101" pitchFamily="2" charset="-122"/>
              </a:rPr>
              <a:t>个螺旋桨）。有</a:t>
            </a:r>
            <a:r>
              <a:rPr lang="en-US" altLang="zh-CN" sz="4500" dirty="0">
                <a:latin typeface="华文仿宋" panose="02010600040101010101" pitchFamily="2" charset="-122"/>
                <a:ea typeface="华文仿宋" panose="02010600040101010101" pitchFamily="2" charset="-122"/>
              </a:rPr>
              <a:t>3741</a:t>
            </a:r>
            <a:r>
              <a:rPr lang="zh-CN" altLang="en-US" sz="4500" dirty="0">
                <a:latin typeface="华文仿宋" panose="02010600040101010101" pitchFamily="2" charset="-122"/>
                <a:ea typeface="华文仿宋" panose="02010600040101010101" pitchFamily="2" charset="-122"/>
              </a:rPr>
              <a:t>支持者；</a:t>
            </a:r>
          </a:p>
          <a:p>
            <a:pPr marL="0" indent="0" fontAlgn="base">
              <a:lnSpc>
                <a:spcPct val="130000"/>
              </a:lnSpc>
              <a:buNone/>
            </a:pPr>
            <a:r>
              <a:rPr lang="en-US" altLang="zh-CN" sz="4500" dirty="0">
                <a:latin typeface="华文仿宋" panose="02010600040101010101" pitchFamily="2" charset="-122"/>
                <a:ea typeface="华文仿宋" panose="02010600040101010101" pitchFamily="2" charset="-122"/>
              </a:rPr>
              <a:t>40</a:t>
            </a:r>
            <a:r>
              <a:rPr lang="zh-CN" altLang="en-US" sz="4500" dirty="0">
                <a:latin typeface="华文仿宋" panose="02010600040101010101" pitchFamily="2" charset="-122"/>
                <a:ea typeface="华文仿宋" panose="02010600040101010101" pitchFamily="2" charset="-122"/>
              </a:rPr>
              <a:t>美元：可以得到一整套基本的智能遥控装置，包括</a:t>
            </a:r>
            <a:r>
              <a:rPr lang="en-US" altLang="zh-CN" sz="4500" dirty="0">
                <a:latin typeface="华文仿宋" panose="02010600040101010101" pitchFamily="2" charset="-122"/>
                <a:ea typeface="华文仿宋" panose="02010600040101010101" pitchFamily="2" charset="-122"/>
              </a:rPr>
              <a:t>1</a:t>
            </a:r>
            <a:r>
              <a:rPr lang="zh-CN" altLang="en-US" sz="4500" dirty="0">
                <a:latin typeface="华文仿宋" panose="02010600040101010101" pitchFamily="2" charset="-122"/>
                <a:ea typeface="华文仿宋" panose="02010600040101010101" pitchFamily="2" charset="-122"/>
              </a:rPr>
              <a:t>个螺旋桨、</a:t>
            </a:r>
            <a:r>
              <a:rPr lang="en-US" altLang="zh-CN" sz="4500" dirty="0">
                <a:latin typeface="华文仿宋" panose="02010600040101010101" pitchFamily="2" charset="-122"/>
                <a:ea typeface="华文仿宋" panose="02010600040101010101" pitchFamily="2" charset="-122"/>
              </a:rPr>
              <a:t>5</a:t>
            </a:r>
            <a:r>
              <a:rPr lang="zh-CN" altLang="en-US" sz="4500" dirty="0">
                <a:latin typeface="华文仿宋" panose="02010600040101010101" pitchFamily="2" charset="-122"/>
                <a:ea typeface="华文仿宋" panose="02010600040101010101" pitchFamily="2" charset="-122"/>
              </a:rPr>
              <a:t>张</a:t>
            </a:r>
            <a:r>
              <a:rPr lang="en-US" altLang="zh-CN" sz="4500" dirty="0" err="1">
                <a:latin typeface="华文仿宋" panose="02010600040101010101" pitchFamily="2" charset="-122"/>
                <a:ea typeface="华文仿宋" panose="02010600040101010101" pitchFamily="2" charset="-122"/>
              </a:rPr>
              <a:t>PowerUp</a:t>
            </a:r>
            <a:r>
              <a:rPr lang="en-US" altLang="zh-CN" sz="4500" dirty="0">
                <a:latin typeface="华文仿宋" panose="02010600040101010101" pitchFamily="2" charset="-122"/>
                <a:ea typeface="华文仿宋" panose="02010600040101010101" pitchFamily="2" charset="-122"/>
              </a:rPr>
              <a:t>-certified</a:t>
            </a:r>
            <a:r>
              <a:rPr lang="zh-CN" altLang="en-US" sz="4500" dirty="0">
                <a:latin typeface="华文仿宋" panose="02010600040101010101" pitchFamily="2" charset="-122"/>
                <a:ea typeface="华文仿宋" panose="02010600040101010101" pitchFamily="2" charset="-122"/>
              </a:rPr>
              <a:t>模板和</a:t>
            </a:r>
            <a:r>
              <a:rPr lang="en-US" altLang="zh-CN" sz="4500" dirty="0">
                <a:latin typeface="华文仿宋" panose="02010600040101010101" pitchFamily="2" charset="-122"/>
                <a:ea typeface="华文仿宋" panose="02010600040101010101" pitchFamily="2" charset="-122"/>
              </a:rPr>
              <a:t>1</a:t>
            </a:r>
            <a:r>
              <a:rPr lang="zh-CN" altLang="en-US" sz="4500" dirty="0">
                <a:latin typeface="华文仿宋" panose="02010600040101010101" pitchFamily="2" charset="-122"/>
                <a:ea typeface="华文仿宋" panose="02010600040101010101" pitchFamily="2" charset="-122"/>
              </a:rPr>
              <a:t>块充电池（无配备电池不包括），并提供独家</a:t>
            </a:r>
            <a:r>
              <a:rPr lang="en-US" altLang="zh-CN" sz="4500" dirty="0">
                <a:latin typeface="华文仿宋" panose="02010600040101010101" pitchFamily="2" charset="-122"/>
                <a:ea typeface="华文仿宋" panose="02010600040101010101" pitchFamily="2" charset="-122"/>
              </a:rPr>
              <a:t>Kickstarter</a:t>
            </a:r>
            <a:r>
              <a:rPr lang="zh-CN" altLang="en-US" sz="4500" dirty="0">
                <a:latin typeface="华文仿宋" panose="02010600040101010101" pitchFamily="2" charset="-122"/>
                <a:ea typeface="华文仿宋" panose="02010600040101010101" pitchFamily="2" charset="-122"/>
              </a:rPr>
              <a:t>版包装。</a:t>
            </a:r>
          </a:p>
          <a:p>
            <a:pPr marL="0" indent="0" fontAlgn="base">
              <a:lnSpc>
                <a:spcPct val="130000"/>
              </a:lnSpc>
              <a:buNone/>
            </a:pPr>
            <a:r>
              <a:rPr lang="en-US" altLang="zh-CN" sz="4500" dirty="0">
                <a:latin typeface="华文仿宋" panose="02010600040101010101" pitchFamily="2" charset="-122"/>
                <a:ea typeface="华文仿宋" panose="02010600040101010101" pitchFamily="2" charset="-122"/>
              </a:rPr>
              <a:t>75</a:t>
            </a:r>
            <a:r>
              <a:rPr lang="zh-CN" altLang="en-US" sz="4500" dirty="0">
                <a:latin typeface="华文仿宋" panose="02010600040101010101" pitchFamily="2" charset="-122"/>
                <a:ea typeface="华文仿宋" panose="02010600040101010101" pitchFamily="2" charset="-122"/>
              </a:rPr>
              <a:t>美元：一套完美的智能遥控装置，包括</a:t>
            </a:r>
            <a:r>
              <a:rPr lang="en-US" altLang="zh-CN" sz="4500" dirty="0">
                <a:latin typeface="华文仿宋" panose="02010600040101010101" pitchFamily="2" charset="-122"/>
                <a:ea typeface="华文仿宋" panose="02010600040101010101" pitchFamily="2" charset="-122"/>
              </a:rPr>
              <a:t>1</a:t>
            </a:r>
            <a:r>
              <a:rPr lang="zh-CN" altLang="en-US" sz="4500" dirty="0">
                <a:latin typeface="华文仿宋" panose="02010600040101010101" pitchFamily="2" charset="-122"/>
                <a:ea typeface="华文仿宋" panose="02010600040101010101" pitchFamily="2" charset="-122"/>
              </a:rPr>
              <a:t>个螺旋桨、</a:t>
            </a:r>
            <a:r>
              <a:rPr lang="en-US" altLang="zh-CN" sz="4500" dirty="0">
                <a:latin typeface="华文仿宋" panose="02010600040101010101" pitchFamily="2" charset="-122"/>
                <a:ea typeface="华文仿宋" panose="02010600040101010101" pitchFamily="2" charset="-122"/>
              </a:rPr>
              <a:t>5</a:t>
            </a:r>
            <a:r>
              <a:rPr lang="zh-CN" altLang="en-US" sz="4500" dirty="0">
                <a:latin typeface="华文仿宋" panose="02010600040101010101" pitchFamily="2" charset="-122"/>
                <a:ea typeface="华文仿宋" panose="02010600040101010101" pitchFamily="2" charset="-122"/>
              </a:rPr>
              <a:t>张</a:t>
            </a:r>
            <a:r>
              <a:rPr lang="en-US" altLang="zh-CN" sz="4500" dirty="0" err="1">
                <a:latin typeface="华文仿宋" panose="02010600040101010101" pitchFamily="2" charset="-122"/>
                <a:ea typeface="华文仿宋" panose="02010600040101010101" pitchFamily="2" charset="-122"/>
              </a:rPr>
              <a:t>PowerUp</a:t>
            </a:r>
            <a:r>
              <a:rPr lang="en-US" altLang="zh-CN" sz="4500" dirty="0">
                <a:latin typeface="华文仿宋" panose="02010600040101010101" pitchFamily="2" charset="-122"/>
                <a:ea typeface="华文仿宋" panose="02010600040101010101" pitchFamily="2" charset="-122"/>
              </a:rPr>
              <a:t>-certified</a:t>
            </a:r>
            <a:r>
              <a:rPr lang="zh-CN" altLang="en-US" sz="4500" dirty="0">
                <a:latin typeface="华文仿宋" panose="02010600040101010101" pitchFamily="2" charset="-122"/>
                <a:ea typeface="华文仿宋" panose="02010600040101010101" pitchFamily="2" charset="-122"/>
              </a:rPr>
              <a:t>模板、可充电电池、</a:t>
            </a:r>
            <a:r>
              <a:rPr lang="en-US" altLang="zh-CN" sz="4500" dirty="0">
                <a:latin typeface="华文仿宋" panose="02010600040101010101" pitchFamily="2" charset="-122"/>
                <a:ea typeface="华文仿宋" panose="02010600040101010101" pitchFamily="2" charset="-122"/>
              </a:rPr>
              <a:t>USB</a:t>
            </a:r>
            <a:r>
              <a:rPr lang="zh-CN" altLang="en-US" sz="4500" dirty="0">
                <a:latin typeface="华文仿宋" panose="02010600040101010101" pitchFamily="2" charset="-122"/>
                <a:ea typeface="华文仿宋" panose="02010600040101010101" pitchFamily="2" charset="-122"/>
              </a:rPr>
              <a:t>适配器和一个个性化带有设计者</a:t>
            </a:r>
            <a:r>
              <a:rPr lang="en-US" altLang="zh-CN" sz="4500" dirty="0">
                <a:latin typeface="华文仿宋" panose="02010600040101010101" pitchFamily="2" charset="-122"/>
                <a:ea typeface="华文仿宋" panose="02010600040101010101" pitchFamily="2" charset="-122"/>
              </a:rPr>
              <a:t>Shai </a:t>
            </a:r>
            <a:r>
              <a:rPr lang="en-US" altLang="zh-CN" sz="4500" dirty="0" err="1">
                <a:latin typeface="华文仿宋" panose="02010600040101010101" pitchFamily="2" charset="-122"/>
                <a:ea typeface="华文仿宋" panose="02010600040101010101" pitchFamily="2" charset="-122"/>
              </a:rPr>
              <a:t>Goitein</a:t>
            </a:r>
            <a:r>
              <a:rPr lang="zh-CN" altLang="en-US" sz="4500" dirty="0">
                <a:latin typeface="华文仿宋" panose="02010600040101010101" pitchFamily="2" charset="-122"/>
                <a:ea typeface="华文仿宋" panose="02010600040101010101" pitchFamily="2" charset="-122"/>
              </a:rPr>
              <a:t>签名的纸飞机。</a:t>
            </a:r>
          </a:p>
          <a:p>
            <a:pPr marL="0" indent="0" fontAlgn="base">
              <a:lnSpc>
                <a:spcPct val="130000"/>
              </a:lnSpc>
              <a:buNone/>
            </a:pPr>
            <a:r>
              <a:rPr lang="en-US" altLang="zh-CN" sz="4500" dirty="0">
                <a:latin typeface="华文仿宋" panose="02010600040101010101" pitchFamily="2" charset="-122"/>
                <a:ea typeface="华文仿宋" panose="02010600040101010101" pitchFamily="2" charset="-122"/>
              </a:rPr>
              <a:t>250</a:t>
            </a:r>
            <a:r>
              <a:rPr lang="zh-CN" altLang="en-US" sz="4500" dirty="0">
                <a:latin typeface="华文仿宋" panose="02010600040101010101" pitchFamily="2" charset="-122"/>
                <a:ea typeface="华文仿宋" panose="02010600040101010101" pitchFamily="2" charset="-122"/>
              </a:rPr>
              <a:t>美元：可以得到测试尝鲜包</a:t>
            </a:r>
            <a:r>
              <a:rPr lang="en-US" altLang="zh-CN" sz="4500" dirty="0">
                <a:latin typeface="华文仿宋" panose="02010600040101010101" pitchFamily="2" charset="-122"/>
                <a:ea typeface="华文仿宋" panose="02010600040101010101" pitchFamily="2" charset="-122"/>
              </a:rPr>
              <a:t>——</a:t>
            </a:r>
            <a:r>
              <a:rPr lang="zh-CN" altLang="en-US" sz="4500" dirty="0">
                <a:latin typeface="华文仿宋" panose="02010600040101010101" pitchFamily="2" charset="-122"/>
                <a:ea typeface="华文仿宋" panose="02010600040101010101" pitchFamily="2" charset="-122"/>
              </a:rPr>
              <a:t>加入测试项目，帮助改进我们的产品。</a:t>
            </a:r>
            <a:r>
              <a:rPr lang="en-US" altLang="zh-CN" sz="4500" dirty="0">
                <a:latin typeface="华文仿宋" panose="02010600040101010101" pitchFamily="2" charset="-122"/>
                <a:ea typeface="华文仿宋" panose="02010600040101010101" pitchFamily="2" charset="-122"/>
              </a:rPr>
              <a:t>PowerUp3.0</a:t>
            </a:r>
            <a:r>
              <a:rPr lang="zh-CN" altLang="en-US" sz="4500" dirty="0">
                <a:latin typeface="华文仿宋" panose="02010600040101010101" pitchFamily="2" charset="-122"/>
                <a:ea typeface="华文仿宋" panose="02010600040101010101" pitchFamily="2" charset="-122"/>
              </a:rPr>
              <a:t>生产原型将在项目结束后两周内给支持者，包括</a:t>
            </a:r>
            <a:r>
              <a:rPr lang="en-US" altLang="zh-CN" sz="4500" dirty="0">
                <a:latin typeface="华文仿宋" panose="02010600040101010101" pitchFamily="2" charset="-122"/>
                <a:ea typeface="华文仿宋" panose="02010600040101010101" pitchFamily="2" charset="-122"/>
              </a:rPr>
              <a:t>PowerUp3.0</a:t>
            </a:r>
            <a:r>
              <a:rPr lang="zh-CN" altLang="en-US" sz="4500" dirty="0">
                <a:latin typeface="华文仿宋" panose="02010600040101010101" pitchFamily="2" charset="-122"/>
                <a:ea typeface="华文仿宋" panose="02010600040101010101" pitchFamily="2" charset="-122"/>
              </a:rPr>
              <a:t>完美的整套产品和指南手册；</a:t>
            </a:r>
          </a:p>
          <a:p>
            <a:pPr marL="0" indent="0" fontAlgn="base">
              <a:lnSpc>
                <a:spcPct val="130000"/>
              </a:lnSpc>
              <a:buNone/>
            </a:pPr>
            <a:r>
              <a:rPr lang="en-US" altLang="zh-CN" sz="4500" dirty="0">
                <a:latin typeface="华文仿宋" panose="02010600040101010101" pitchFamily="2" charset="-122"/>
                <a:ea typeface="华文仿宋" panose="02010600040101010101" pitchFamily="2" charset="-122"/>
              </a:rPr>
              <a:t>300</a:t>
            </a:r>
            <a:r>
              <a:rPr lang="zh-CN" altLang="en-US" sz="4500" dirty="0">
                <a:latin typeface="华文仿宋" panose="02010600040101010101" pitchFamily="2" charset="-122"/>
                <a:ea typeface="华文仿宋" panose="02010600040101010101" pitchFamily="2" charset="-122"/>
              </a:rPr>
              <a:t>美元：可以得到一个完整的飞行家装备。除了</a:t>
            </a:r>
            <a:r>
              <a:rPr lang="en-US" altLang="zh-CN" sz="4500" dirty="0">
                <a:latin typeface="华文仿宋" panose="02010600040101010101" pitchFamily="2" charset="-122"/>
                <a:ea typeface="华文仿宋" panose="02010600040101010101" pitchFamily="2" charset="-122"/>
              </a:rPr>
              <a:t>PowerUp3.0</a:t>
            </a:r>
            <a:r>
              <a:rPr lang="zh-CN" altLang="en-US" sz="4500" dirty="0">
                <a:latin typeface="华文仿宋" panose="02010600040101010101" pitchFamily="2" charset="-122"/>
                <a:ea typeface="华文仿宋" panose="02010600040101010101" pitchFamily="2" charset="-122"/>
              </a:rPr>
              <a:t>整套产品之外，还有完整的指南手册以及独家</a:t>
            </a:r>
            <a:r>
              <a:rPr lang="en-US" altLang="zh-CN" sz="4500" dirty="0">
                <a:latin typeface="华文仿宋" panose="02010600040101010101" pitchFamily="2" charset="-122"/>
                <a:ea typeface="华文仿宋" panose="02010600040101010101" pitchFamily="2" charset="-122"/>
              </a:rPr>
              <a:t>PowerUp3.0-Branded</a:t>
            </a:r>
            <a:r>
              <a:rPr lang="zh-CN" altLang="en-US" sz="4500" dirty="0">
                <a:latin typeface="华文仿宋" panose="02010600040101010101" pitchFamily="2" charset="-122"/>
                <a:ea typeface="华文仿宋" panose="02010600040101010101" pitchFamily="2" charset="-122"/>
              </a:rPr>
              <a:t>飞行员帽子和一件飞行夹克，你的名字和“我支持</a:t>
            </a:r>
            <a:r>
              <a:rPr lang="en-US" altLang="zh-CN" sz="4500" dirty="0">
                <a:latin typeface="华文仿宋" panose="02010600040101010101" pitchFamily="2" charset="-122"/>
                <a:ea typeface="华文仿宋" panose="02010600040101010101" pitchFamily="2" charset="-122"/>
              </a:rPr>
              <a:t>3.0PowerUp Kickstarter”</a:t>
            </a:r>
            <a:r>
              <a:rPr lang="zh-CN" altLang="en-US" sz="4500" dirty="0">
                <a:latin typeface="华文仿宋" panose="02010600040101010101" pitchFamily="2" charset="-122"/>
                <a:ea typeface="华文仿宋" panose="02010600040101010101" pitchFamily="2" charset="-122"/>
              </a:rPr>
              <a:t>将出现在这些衍生品中。</a:t>
            </a:r>
          </a:p>
          <a:p>
            <a:pPr marL="0" indent="0" fontAlgn="base">
              <a:lnSpc>
                <a:spcPct val="130000"/>
              </a:lnSpc>
              <a:buNone/>
            </a:pPr>
            <a:r>
              <a:rPr lang="zh-CN" altLang="en-US" sz="4500" dirty="0">
                <a:latin typeface="华文仿宋" panose="02010600040101010101" pitchFamily="2" charset="-122"/>
                <a:ea typeface="华文仿宋" panose="02010600040101010101" pitchFamily="2" charset="-122"/>
              </a:rPr>
              <a:t>最终，该项目吸引了</a:t>
            </a:r>
            <a:r>
              <a:rPr lang="en-US" altLang="zh-CN" sz="4500" dirty="0">
                <a:latin typeface="华文仿宋" panose="02010600040101010101" pitchFamily="2" charset="-122"/>
                <a:ea typeface="华文仿宋" panose="02010600040101010101" pitchFamily="2" charset="-122"/>
              </a:rPr>
              <a:t>21412</a:t>
            </a:r>
            <a:r>
              <a:rPr lang="zh-CN" altLang="en-US" sz="4500" dirty="0">
                <a:latin typeface="华文仿宋" panose="02010600040101010101" pitchFamily="2" charset="-122"/>
                <a:ea typeface="华文仿宋" panose="02010600040101010101" pitchFamily="2" charset="-122"/>
              </a:rPr>
              <a:t>位支持者，共筹集</a:t>
            </a:r>
            <a:r>
              <a:rPr lang="en-US" altLang="zh-CN" sz="4500" dirty="0">
                <a:latin typeface="华文仿宋" panose="02010600040101010101" pitchFamily="2" charset="-122"/>
                <a:ea typeface="华文仿宋" panose="02010600040101010101" pitchFamily="2" charset="-122"/>
              </a:rPr>
              <a:t>1232612</a:t>
            </a:r>
            <a:r>
              <a:rPr lang="zh-CN" altLang="en-US" sz="4500" dirty="0">
                <a:latin typeface="华文仿宋" panose="02010600040101010101" pitchFamily="2" charset="-122"/>
                <a:ea typeface="华文仿宋" panose="02010600040101010101" pitchFamily="2" charset="-122"/>
              </a:rPr>
              <a:t>美元的资金。</a:t>
            </a:r>
          </a:p>
          <a:p>
            <a:pPr marL="0" indent="0">
              <a:buNone/>
            </a:pPr>
            <a:endParaRPr lang="zh-CN" altLang="en-US" dirty="0"/>
          </a:p>
        </p:txBody>
      </p:sp>
    </p:spTree>
    <p:extLst>
      <p:ext uri="{BB962C8B-B14F-4D97-AF65-F5344CB8AC3E}">
        <p14:creationId xmlns:p14="http://schemas.microsoft.com/office/powerpoint/2010/main" val="2112110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87731F9-3350-40B1-A05B-A2FE9A3A46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DF127F1C-B0C6-41AE-9FC9-C3DE3B2559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2" name="Freeform 5">
              <a:extLst>
                <a:ext uri="{FF2B5EF4-FFF2-40B4-BE49-F238E27FC236}">
                  <a16:creationId xmlns:a16="http://schemas.microsoft.com/office/drawing/2014/main" id="{7EA628E5-B496-45AC-A999-EF2525CAB3A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6">
              <a:extLst>
                <a:ext uri="{FF2B5EF4-FFF2-40B4-BE49-F238E27FC236}">
                  <a16:creationId xmlns:a16="http://schemas.microsoft.com/office/drawing/2014/main" id="{4AF34326-283C-4EB0-97BD-A86DCB6D22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7">
              <a:extLst>
                <a:ext uri="{FF2B5EF4-FFF2-40B4-BE49-F238E27FC236}">
                  <a16:creationId xmlns:a16="http://schemas.microsoft.com/office/drawing/2014/main" id="{1F29DC9A-0A36-4AD4-BE35-10F8343616C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8">
              <a:extLst>
                <a:ext uri="{FF2B5EF4-FFF2-40B4-BE49-F238E27FC236}">
                  <a16:creationId xmlns:a16="http://schemas.microsoft.com/office/drawing/2014/main" id="{68560C5A-AB9E-4775-B9F5-3EF3CA55E51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9">
              <a:extLst>
                <a:ext uri="{FF2B5EF4-FFF2-40B4-BE49-F238E27FC236}">
                  <a16:creationId xmlns:a16="http://schemas.microsoft.com/office/drawing/2014/main" id="{A8A6290C-7DE6-4995-A44F-A5D6EAB5E20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0">
              <a:extLst>
                <a:ext uri="{FF2B5EF4-FFF2-40B4-BE49-F238E27FC236}">
                  <a16:creationId xmlns:a16="http://schemas.microsoft.com/office/drawing/2014/main" id="{D466A845-83E8-47ED-A4B7-D8BBAB696AA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1">
              <a:extLst>
                <a:ext uri="{FF2B5EF4-FFF2-40B4-BE49-F238E27FC236}">
                  <a16:creationId xmlns:a16="http://schemas.microsoft.com/office/drawing/2014/main" id="{DADE8072-A022-4880-A902-962402D73A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2">
              <a:extLst>
                <a:ext uri="{FF2B5EF4-FFF2-40B4-BE49-F238E27FC236}">
                  <a16:creationId xmlns:a16="http://schemas.microsoft.com/office/drawing/2014/main" id="{D3F03E3C-A5E2-4005-866D-55BF4C40288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3">
              <a:extLst>
                <a:ext uri="{FF2B5EF4-FFF2-40B4-BE49-F238E27FC236}">
                  <a16:creationId xmlns:a16="http://schemas.microsoft.com/office/drawing/2014/main" id="{8B5479AE-6390-4F4E-9607-A43AC67EC55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4">
              <a:extLst>
                <a:ext uri="{FF2B5EF4-FFF2-40B4-BE49-F238E27FC236}">
                  <a16:creationId xmlns:a16="http://schemas.microsoft.com/office/drawing/2014/main" id="{4F462F2B-BDDC-43F1-855B-CB91DFC022D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5">
              <a:extLst>
                <a:ext uri="{FF2B5EF4-FFF2-40B4-BE49-F238E27FC236}">
                  <a16:creationId xmlns:a16="http://schemas.microsoft.com/office/drawing/2014/main" id="{2A1E725F-6277-4775-860E-C45AAEE4F36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6">
              <a:extLst>
                <a:ext uri="{FF2B5EF4-FFF2-40B4-BE49-F238E27FC236}">
                  <a16:creationId xmlns:a16="http://schemas.microsoft.com/office/drawing/2014/main" id="{21CDF76F-99E8-4FEB-B9EC-6DB56C17A41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7">
              <a:extLst>
                <a:ext uri="{FF2B5EF4-FFF2-40B4-BE49-F238E27FC236}">
                  <a16:creationId xmlns:a16="http://schemas.microsoft.com/office/drawing/2014/main" id="{25C71B09-6E4A-45EE-B4F6-DA026B72DC6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8">
              <a:extLst>
                <a:ext uri="{FF2B5EF4-FFF2-40B4-BE49-F238E27FC236}">
                  <a16:creationId xmlns:a16="http://schemas.microsoft.com/office/drawing/2014/main" id="{6CD8D6BE-730B-4DAB-86AC-0D67B116568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9">
              <a:extLst>
                <a:ext uri="{FF2B5EF4-FFF2-40B4-BE49-F238E27FC236}">
                  <a16:creationId xmlns:a16="http://schemas.microsoft.com/office/drawing/2014/main" id="{9F98E6E4-FE85-465F-BCCA-9662CBED153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20">
              <a:extLst>
                <a:ext uri="{FF2B5EF4-FFF2-40B4-BE49-F238E27FC236}">
                  <a16:creationId xmlns:a16="http://schemas.microsoft.com/office/drawing/2014/main" id="{49102124-08BE-4630-986E-C7F2E564C3D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21">
              <a:extLst>
                <a:ext uri="{FF2B5EF4-FFF2-40B4-BE49-F238E27FC236}">
                  <a16:creationId xmlns:a16="http://schemas.microsoft.com/office/drawing/2014/main" id="{03658EB0-FAD7-4D95-A353-9D821661B44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2">
              <a:extLst>
                <a:ext uri="{FF2B5EF4-FFF2-40B4-BE49-F238E27FC236}">
                  <a16:creationId xmlns:a16="http://schemas.microsoft.com/office/drawing/2014/main" id="{1F0CA4E2-7BDF-4290-AE59-323FE33932A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23">
              <a:extLst>
                <a:ext uri="{FF2B5EF4-FFF2-40B4-BE49-F238E27FC236}">
                  <a16:creationId xmlns:a16="http://schemas.microsoft.com/office/drawing/2014/main" id="{90FED95E-1C15-45B6-91ED-4C4DF191FFB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24">
              <a:extLst>
                <a:ext uri="{FF2B5EF4-FFF2-40B4-BE49-F238E27FC236}">
                  <a16:creationId xmlns:a16="http://schemas.microsoft.com/office/drawing/2014/main" id="{30309FBB-5727-4096-A735-419477EEFC9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25">
              <a:extLst>
                <a:ext uri="{FF2B5EF4-FFF2-40B4-BE49-F238E27FC236}">
                  <a16:creationId xmlns:a16="http://schemas.microsoft.com/office/drawing/2014/main" id="{1758442D-6E00-4612-91BE-08A64C964A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4" name="内容占位符 3">
            <a:extLst>
              <a:ext uri="{FF2B5EF4-FFF2-40B4-BE49-F238E27FC236}">
                <a16:creationId xmlns:a16="http://schemas.microsoft.com/office/drawing/2014/main" id="{C045FD1A-F532-477D-BE9D-867CE46EF406}"/>
              </a:ext>
            </a:extLst>
          </p:cNvPr>
          <p:cNvGraphicFramePr>
            <a:graphicFrameLocks noGrp="1"/>
          </p:cNvGraphicFramePr>
          <p:nvPr>
            <p:ph idx="1"/>
            <p:extLst>
              <p:ext uri="{D42A27DB-BD31-4B8C-83A1-F6EECF244321}">
                <p14:modId xmlns:p14="http://schemas.microsoft.com/office/powerpoint/2010/main" val="1041460583"/>
              </p:ext>
            </p:extLst>
          </p:nvPr>
        </p:nvGraphicFramePr>
        <p:xfrm>
          <a:off x="598488" y="836275"/>
          <a:ext cx="10995024"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833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C61AD3D-2D23-44EA-9C26-E369DE1A9BC6}"/>
              </a:ext>
            </a:extLst>
          </p:cNvPr>
          <p:cNvPicPr>
            <a:picLocks noChangeAspect="1"/>
          </p:cNvPicPr>
          <p:nvPr/>
        </p:nvPicPr>
        <p:blipFill>
          <a:blip r:embed="rId2">
            <a:alphaModFix amt="43000"/>
            <a:extLst>
              <a:ext uri="{BEBA8EAE-BF5A-486C-A8C5-ECC9F3942E4B}">
                <a14:imgProps xmlns:a14="http://schemas.microsoft.com/office/drawing/2010/main">
                  <a14:imgLayer r:embed="rId3">
                    <a14:imgEffect>
                      <a14:sharpenSoften amount="-60000"/>
                    </a14:imgEffect>
                  </a14:imgLayer>
                </a14:imgProps>
              </a:ext>
            </a:extLst>
          </a:blip>
          <a:stretch>
            <a:fillRect/>
          </a:stretch>
        </p:blipFill>
        <p:spPr>
          <a:xfrm>
            <a:off x="5265441" y="2997745"/>
            <a:ext cx="6926559" cy="3860255"/>
          </a:xfrm>
          <a:prstGeom prst="rect">
            <a:avLst/>
          </a:prstGeom>
        </p:spPr>
      </p:pic>
      <p:sp>
        <p:nvSpPr>
          <p:cNvPr id="2" name="标题 1">
            <a:extLst>
              <a:ext uri="{FF2B5EF4-FFF2-40B4-BE49-F238E27FC236}">
                <a16:creationId xmlns:a16="http://schemas.microsoft.com/office/drawing/2014/main" id="{C2440917-A72A-4254-8C4E-1EEF55DAE686}"/>
              </a:ext>
            </a:extLst>
          </p:cNvPr>
          <p:cNvSpPr>
            <a:spLocks noGrp="1"/>
          </p:cNvSpPr>
          <p:nvPr>
            <p:ph type="title"/>
          </p:nvPr>
        </p:nvSpPr>
        <p:spPr>
          <a:xfrm>
            <a:off x="838200" y="365125"/>
            <a:ext cx="10515600" cy="45719"/>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4B6360AE-8123-43A2-8876-9021C37A34F3}"/>
              </a:ext>
            </a:extLst>
          </p:cNvPr>
          <p:cNvSpPr>
            <a:spLocks noGrp="1"/>
          </p:cNvSpPr>
          <p:nvPr>
            <p:ph idx="1"/>
          </p:nvPr>
        </p:nvSpPr>
        <p:spPr>
          <a:xfrm>
            <a:off x="838200" y="884420"/>
            <a:ext cx="10515600" cy="5292543"/>
          </a:xfrm>
        </p:spPr>
        <p:txBody>
          <a:bodyPr>
            <a:normAutofit fontScale="92500" lnSpcReduction="10000"/>
          </a:bodyPr>
          <a:lstStyle/>
          <a:p>
            <a:pPr marL="0" indent="0">
              <a:lnSpc>
                <a:spcPct val="110000"/>
              </a:lnSpc>
              <a:buNone/>
            </a:pPr>
            <a:r>
              <a:rPr lang="zh-CN" altLang="en-US" dirty="0">
                <a:latin typeface="华文仿宋" panose="02010600040101010101" pitchFamily="2" charset="-122"/>
                <a:ea typeface="华文仿宋" panose="02010600040101010101" pitchFamily="2" charset="-122"/>
              </a:rPr>
              <a:t>成功的原因</a:t>
            </a:r>
            <a:endParaRPr lang="en-US" altLang="zh-CN" dirty="0">
              <a:latin typeface="华文仿宋" panose="02010600040101010101" pitchFamily="2" charset="-122"/>
              <a:ea typeface="华文仿宋" panose="02010600040101010101" pitchFamily="2" charset="-122"/>
            </a:endParaRPr>
          </a:p>
          <a:p>
            <a:pPr marL="0" indent="0" fontAlgn="base">
              <a:lnSpc>
                <a:spcPct val="110000"/>
              </a:lnSpc>
              <a:buNone/>
            </a:pPr>
            <a:r>
              <a:rPr lang="zh-CN" altLang="en-US" dirty="0">
                <a:latin typeface="华文仿宋" panose="02010600040101010101" pitchFamily="2" charset="-122"/>
                <a:ea typeface="华文仿宋" panose="02010600040101010101" pitchFamily="2" charset="-122"/>
              </a:rPr>
              <a:t>      该项目以“唤起童年纸飞机的梦想为主题”，成功地将人们对童年时希望让自己的纸飞机飞得更高更远的愿望唤起。而通过</a:t>
            </a:r>
            <a:r>
              <a:rPr lang="en-US" altLang="zh-CN" dirty="0">
                <a:latin typeface="华文仿宋" panose="02010600040101010101" pitchFamily="2" charset="-122"/>
                <a:ea typeface="华文仿宋" panose="02010600040101010101" pitchFamily="2" charset="-122"/>
              </a:rPr>
              <a:t>PowerUp3.0</a:t>
            </a:r>
            <a:r>
              <a:rPr lang="zh-CN" altLang="en-US" dirty="0">
                <a:latin typeface="华文仿宋" panose="02010600040101010101" pitchFamily="2" charset="-122"/>
                <a:ea typeface="华文仿宋" panose="02010600040101010101" pitchFamily="2" charset="-122"/>
              </a:rPr>
              <a:t>这套智能的遥控装置可以将自制的纸飞机改造成通过手机</a:t>
            </a:r>
            <a:r>
              <a:rPr lang="en-US" altLang="zh-CN" dirty="0">
                <a:latin typeface="华文仿宋" panose="02010600040101010101" pitchFamily="2" charset="-122"/>
                <a:ea typeface="华文仿宋" panose="02010600040101010101" pitchFamily="2" charset="-122"/>
              </a:rPr>
              <a:t>APP</a:t>
            </a:r>
            <a:r>
              <a:rPr lang="zh-CN" altLang="en-US" dirty="0">
                <a:latin typeface="华文仿宋" panose="02010600040101010101" pitchFamily="2" charset="-122"/>
                <a:ea typeface="华文仿宋" panose="02010600040101010101" pitchFamily="2" charset="-122"/>
              </a:rPr>
              <a:t>控制的遥控飞机，从而满足了人们心里的小追求和小梦想。</a:t>
            </a:r>
          </a:p>
          <a:p>
            <a:pPr marL="0" indent="0" fontAlgn="base">
              <a:lnSpc>
                <a:spcPct val="110000"/>
              </a:lnSpc>
              <a:buNone/>
            </a:pPr>
            <a:r>
              <a:rPr lang="zh-CN" altLang="en-US" dirty="0">
                <a:latin typeface="华文仿宋" panose="02010600040101010101" pitchFamily="2" charset="-122"/>
                <a:ea typeface="华文仿宋" panose="02010600040101010101" pitchFamily="2" charset="-122"/>
              </a:rPr>
              <a:t>      同时，该项目根据筹款的多少来升级产品，为了更好地体验产品，吸引每一个支持者利用自己的社交平台进行传播。在众筹总额的设定上，这个项目也是采用了多级目标的方式，初始目标较低，相对来说是一个比较容易实现的额度。而筹款额度越高，项目研发的内容也会越来越丰富，并进一步满足人们改造飞机、提升飞机性能的需求。这一项目的成功之处便在于此，在众筹平台上这种逐步升级的模式通过类似游戏的过关斩将的方式展示出来，让这个项目更加具有煽动性。</a:t>
            </a:r>
          </a:p>
          <a:p>
            <a:pPr marL="0" indent="0">
              <a:buNone/>
            </a:pPr>
            <a:endParaRPr lang="zh-CN" altLang="en-US" dirty="0"/>
          </a:p>
        </p:txBody>
      </p:sp>
    </p:spTree>
    <p:extLst>
      <p:ext uri="{BB962C8B-B14F-4D97-AF65-F5344CB8AC3E}">
        <p14:creationId xmlns:p14="http://schemas.microsoft.com/office/powerpoint/2010/main" val="2890712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D7E4641D-D088-4C91-B03A-6AEF0161F6C4}"/>
              </a:ext>
            </a:extLst>
          </p:cNvPr>
          <p:cNvSpPr>
            <a:spLocks noGrp="1"/>
          </p:cNvSpPr>
          <p:nvPr>
            <p:ph type="title"/>
          </p:nvPr>
        </p:nvSpPr>
        <p:spPr>
          <a:xfrm>
            <a:off x="643467" y="643467"/>
            <a:ext cx="2985791" cy="5571065"/>
          </a:xfrm>
        </p:spPr>
        <p:txBody>
          <a:bodyPr>
            <a:normAutofit/>
          </a:bodyPr>
          <a:lstStyle/>
          <a:p>
            <a:r>
              <a:rPr lang="zh-CN" altLang="en-US" sz="3600" dirty="0"/>
              <a:t>影响奖励式众筹成功的因素</a:t>
            </a:r>
          </a:p>
        </p:txBody>
      </p:sp>
      <p:sp>
        <p:nvSpPr>
          <p:cNvPr id="11" name="Freeform: Shape 10">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内容占位符 2">
            <a:extLst>
              <a:ext uri="{FF2B5EF4-FFF2-40B4-BE49-F238E27FC236}">
                <a16:creationId xmlns:a16="http://schemas.microsoft.com/office/drawing/2014/main" id="{FBD5B170-1E07-45DA-A52B-1A136704826B}"/>
              </a:ext>
            </a:extLst>
          </p:cNvPr>
          <p:cNvGraphicFramePr>
            <a:graphicFrameLocks noGrp="1"/>
          </p:cNvGraphicFramePr>
          <p:nvPr>
            <p:ph idx="1"/>
            <p:extLst>
              <p:ext uri="{D42A27DB-BD31-4B8C-83A1-F6EECF244321}">
                <p14:modId xmlns:p14="http://schemas.microsoft.com/office/powerpoint/2010/main" val="1396798127"/>
              </p:ext>
            </p:extLst>
          </p:nvPr>
        </p:nvGraphicFramePr>
        <p:xfrm>
          <a:off x="4601981" y="179882"/>
          <a:ext cx="6700604" cy="66328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3301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4C9343-58A2-4DAE-BB66-E27F3DD11F50}"/>
              </a:ext>
            </a:extLst>
          </p:cNvPr>
          <p:cNvSpPr>
            <a:spLocks noGrp="1"/>
          </p:cNvSpPr>
          <p:nvPr>
            <p:ph type="title"/>
          </p:nvPr>
        </p:nvSpPr>
        <p:spPr/>
        <p:txBody>
          <a:bodyPr/>
          <a:lstStyle/>
          <a:p>
            <a:r>
              <a:rPr lang="en-US" altLang="zh-CN" dirty="0"/>
              <a:t>1.</a:t>
            </a:r>
            <a:r>
              <a:rPr lang="zh-CN" altLang="zh-CN" dirty="0"/>
              <a:t>公益众筹</a:t>
            </a:r>
            <a:endParaRPr lang="zh-CN" altLang="en-US" dirty="0"/>
          </a:p>
        </p:txBody>
      </p:sp>
      <p:sp>
        <p:nvSpPr>
          <p:cNvPr id="3" name="内容占位符 2">
            <a:extLst>
              <a:ext uri="{FF2B5EF4-FFF2-40B4-BE49-F238E27FC236}">
                <a16:creationId xmlns:a16="http://schemas.microsoft.com/office/drawing/2014/main" id="{81216A6F-354E-43D3-99E7-5895C5ADF4AC}"/>
              </a:ext>
            </a:extLst>
          </p:cNvPr>
          <p:cNvSpPr>
            <a:spLocks noGrp="1"/>
          </p:cNvSpPr>
          <p:nvPr>
            <p:ph idx="1"/>
          </p:nvPr>
        </p:nvSpPr>
        <p:spPr>
          <a:xfrm>
            <a:off x="853190" y="1825625"/>
            <a:ext cx="10515600" cy="4351338"/>
          </a:xfrm>
        </p:spPr>
        <p:txBody>
          <a:bodyPr/>
          <a:lstStyle/>
          <a:p>
            <a:pPr marL="0" indent="0">
              <a:buNone/>
            </a:pPr>
            <a:r>
              <a:rPr lang="zh-CN" altLang="zh-CN" dirty="0">
                <a:latin typeface="华文仿宋" panose="02010600040101010101" pitchFamily="2" charset="-122"/>
                <a:ea typeface="华文仿宋" panose="02010600040101010101" pitchFamily="2" charset="-122"/>
              </a:rPr>
              <a:t>公益众筹</a:t>
            </a:r>
            <a:r>
              <a:rPr lang="en-US" altLang="zh-CN" dirty="0">
                <a:latin typeface="华文仿宋" panose="02010600040101010101" pitchFamily="2" charset="-122"/>
                <a:ea typeface="华文仿宋" panose="02010600040101010101" pitchFamily="2" charset="-122"/>
              </a:rPr>
              <a:t>( Donate-based crowdfunding)</a:t>
            </a:r>
            <a:r>
              <a:rPr lang="zh-CN" altLang="zh-CN" dirty="0">
                <a:latin typeface="华文仿宋" panose="02010600040101010101" pitchFamily="2" charset="-122"/>
                <a:ea typeface="华文仿宋" panose="02010600040101010101" pitchFamily="2" charset="-122"/>
              </a:rPr>
              <a:t>是指投资者对项目或公司进行无偿捐赠，又称为</a:t>
            </a:r>
            <a:r>
              <a:rPr lang="zh-CN" altLang="zh-CN" dirty="0">
                <a:solidFill>
                  <a:srgbClr val="FF0000"/>
                </a:solidFill>
                <a:latin typeface="华文仿宋" panose="02010600040101010101" pitchFamily="2" charset="-122"/>
                <a:ea typeface="华文仿宋" panose="02010600040101010101" pitchFamily="2" charset="-122"/>
              </a:rPr>
              <a:t>捐赠式众筹</a:t>
            </a:r>
            <a:r>
              <a:rPr lang="zh-CN" altLang="zh-CN" dirty="0">
                <a:latin typeface="华文仿宋" panose="02010600040101010101" pitchFamily="2" charset="-122"/>
                <a:ea typeface="华文仿宋" panose="02010600040101010101" pitchFamily="2" charset="-122"/>
              </a:rPr>
              <a:t>。公益众筹不同于其他的众筹形式，是一种不计回报的众筹。主要应用于公益领域。</a:t>
            </a:r>
          </a:p>
          <a:p>
            <a:pPr marL="0" indent="0">
              <a:buNone/>
            </a:pPr>
            <a:endParaRPr lang="en-US" altLang="zh-CN" dirty="0"/>
          </a:p>
          <a:p>
            <a:pPr marL="0" indent="0">
              <a:buNone/>
            </a:pPr>
            <a:endParaRPr lang="zh-CN" altLang="en-US" dirty="0"/>
          </a:p>
        </p:txBody>
      </p:sp>
      <p:sp>
        <p:nvSpPr>
          <p:cNvPr id="4" name="矩形 3">
            <a:extLst>
              <a:ext uri="{FF2B5EF4-FFF2-40B4-BE49-F238E27FC236}">
                <a16:creationId xmlns:a16="http://schemas.microsoft.com/office/drawing/2014/main" id="{3816DD15-8957-4186-A177-5C9982392C29}"/>
              </a:ext>
            </a:extLst>
          </p:cNvPr>
          <p:cNvSpPr/>
          <p:nvPr/>
        </p:nvSpPr>
        <p:spPr>
          <a:xfrm>
            <a:off x="1139252" y="3687580"/>
            <a:ext cx="1319135" cy="4197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CA79F6F6-A18F-424A-9EE9-6C55C6AF45AA}"/>
              </a:ext>
            </a:extLst>
          </p:cNvPr>
          <p:cNvSpPr txBox="1"/>
          <p:nvPr/>
        </p:nvSpPr>
        <p:spPr>
          <a:xfrm>
            <a:off x="1139252" y="3687580"/>
            <a:ext cx="1514007" cy="369332"/>
          </a:xfrm>
          <a:prstGeom prst="rect">
            <a:avLst/>
          </a:prstGeom>
          <a:noFill/>
        </p:spPr>
        <p:txBody>
          <a:bodyPr wrap="square" rtlCol="0">
            <a:spAutoFit/>
          </a:bodyPr>
          <a:lstStyle/>
          <a:p>
            <a:r>
              <a:rPr lang="zh-CN" altLang="en-US" dirty="0"/>
              <a:t>项目发起方</a:t>
            </a:r>
          </a:p>
        </p:txBody>
      </p:sp>
      <p:sp>
        <p:nvSpPr>
          <p:cNvPr id="7" name="矩形 6">
            <a:extLst>
              <a:ext uri="{FF2B5EF4-FFF2-40B4-BE49-F238E27FC236}">
                <a16:creationId xmlns:a16="http://schemas.microsoft.com/office/drawing/2014/main" id="{51C96F4D-08EC-4F53-B3DC-5782D933A7D7}"/>
              </a:ext>
            </a:extLst>
          </p:cNvPr>
          <p:cNvSpPr/>
          <p:nvPr/>
        </p:nvSpPr>
        <p:spPr>
          <a:xfrm>
            <a:off x="4791853" y="3682132"/>
            <a:ext cx="1514007" cy="41972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id="{C7416E3B-B8CF-4B9A-AC60-9593B2076924}"/>
              </a:ext>
            </a:extLst>
          </p:cNvPr>
          <p:cNvSpPr txBox="1"/>
          <p:nvPr/>
        </p:nvSpPr>
        <p:spPr>
          <a:xfrm>
            <a:off x="4956745" y="3732524"/>
            <a:ext cx="1514007" cy="369332"/>
          </a:xfrm>
          <a:prstGeom prst="rect">
            <a:avLst/>
          </a:prstGeom>
          <a:noFill/>
        </p:spPr>
        <p:txBody>
          <a:bodyPr wrap="square" rtlCol="0">
            <a:spAutoFit/>
          </a:bodyPr>
          <a:lstStyle/>
          <a:p>
            <a:r>
              <a:rPr lang="zh-CN" altLang="en-US" dirty="0"/>
              <a:t>众筹平台</a:t>
            </a:r>
          </a:p>
        </p:txBody>
      </p:sp>
      <p:sp>
        <p:nvSpPr>
          <p:cNvPr id="9" name="矩形 8">
            <a:extLst>
              <a:ext uri="{FF2B5EF4-FFF2-40B4-BE49-F238E27FC236}">
                <a16:creationId xmlns:a16="http://schemas.microsoft.com/office/drawing/2014/main" id="{6B5CD970-14EF-482F-B0DB-AC731B638B0C}"/>
              </a:ext>
            </a:extLst>
          </p:cNvPr>
          <p:cNvSpPr/>
          <p:nvPr/>
        </p:nvSpPr>
        <p:spPr>
          <a:xfrm>
            <a:off x="8553758" y="3624909"/>
            <a:ext cx="1693265" cy="43471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0E203C5-F6A0-4AED-A5B7-349DD0AA580C}"/>
              </a:ext>
            </a:extLst>
          </p:cNvPr>
          <p:cNvSpPr txBox="1"/>
          <p:nvPr/>
        </p:nvSpPr>
        <p:spPr>
          <a:xfrm>
            <a:off x="8643388" y="3631962"/>
            <a:ext cx="1514007" cy="369332"/>
          </a:xfrm>
          <a:prstGeom prst="rect">
            <a:avLst/>
          </a:prstGeom>
          <a:noFill/>
        </p:spPr>
        <p:txBody>
          <a:bodyPr wrap="square" rtlCol="0">
            <a:spAutoFit/>
          </a:bodyPr>
          <a:lstStyle/>
          <a:p>
            <a:r>
              <a:rPr lang="zh-CN" altLang="en-US" dirty="0"/>
              <a:t>项目捐赠者</a:t>
            </a:r>
          </a:p>
        </p:txBody>
      </p:sp>
      <p:sp>
        <p:nvSpPr>
          <p:cNvPr id="10" name="矩形 9">
            <a:extLst>
              <a:ext uri="{FF2B5EF4-FFF2-40B4-BE49-F238E27FC236}">
                <a16:creationId xmlns:a16="http://schemas.microsoft.com/office/drawing/2014/main" id="{508EA44F-BD4C-40F9-B491-02E723D10074}"/>
              </a:ext>
            </a:extLst>
          </p:cNvPr>
          <p:cNvSpPr/>
          <p:nvPr/>
        </p:nvSpPr>
        <p:spPr>
          <a:xfrm>
            <a:off x="4122295" y="5337006"/>
            <a:ext cx="2953062" cy="67455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19F5E640-CF2C-4405-BE49-2F3B2554CE95}"/>
              </a:ext>
            </a:extLst>
          </p:cNvPr>
          <p:cNvSpPr txBox="1"/>
          <p:nvPr/>
        </p:nvSpPr>
        <p:spPr>
          <a:xfrm>
            <a:off x="4272197" y="5366479"/>
            <a:ext cx="2653259" cy="369332"/>
          </a:xfrm>
          <a:prstGeom prst="rect">
            <a:avLst/>
          </a:prstGeom>
          <a:noFill/>
        </p:spPr>
        <p:txBody>
          <a:bodyPr wrap="square" rtlCol="0">
            <a:spAutoFit/>
          </a:bodyPr>
          <a:lstStyle/>
          <a:p>
            <a:pPr algn="ctr"/>
            <a:r>
              <a:rPr lang="zh-CN" altLang="en-US" dirty="0"/>
              <a:t>第三方托管机构</a:t>
            </a:r>
          </a:p>
        </p:txBody>
      </p:sp>
      <p:cxnSp>
        <p:nvCxnSpPr>
          <p:cNvPr id="13" name="直接箭头连接符 12">
            <a:extLst>
              <a:ext uri="{FF2B5EF4-FFF2-40B4-BE49-F238E27FC236}">
                <a16:creationId xmlns:a16="http://schemas.microsoft.com/office/drawing/2014/main" id="{7A17ADAF-B178-4064-85C6-88DC38C4FA4F}"/>
              </a:ext>
            </a:extLst>
          </p:cNvPr>
          <p:cNvCxnSpPr/>
          <p:nvPr/>
        </p:nvCxnSpPr>
        <p:spPr>
          <a:xfrm>
            <a:off x="2653259" y="4001294"/>
            <a:ext cx="175384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328402AD-0616-4CE6-8F6C-EAA012DC5EE2}"/>
              </a:ext>
            </a:extLst>
          </p:cNvPr>
          <p:cNvSpPr txBox="1"/>
          <p:nvPr/>
        </p:nvSpPr>
        <p:spPr>
          <a:xfrm>
            <a:off x="2653259" y="3429000"/>
            <a:ext cx="1618938" cy="369332"/>
          </a:xfrm>
          <a:prstGeom prst="rect">
            <a:avLst/>
          </a:prstGeom>
          <a:noFill/>
        </p:spPr>
        <p:txBody>
          <a:bodyPr wrap="square" rtlCol="0">
            <a:spAutoFit/>
          </a:bodyPr>
          <a:lstStyle/>
          <a:p>
            <a:r>
              <a:rPr lang="zh-CN" altLang="en-US" dirty="0"/>
              <a:t>发起公益众筹</a:t>
            </a:r>
          </a:p>
        </p:txBody>
      </p:sp>
      <p:cxnSp>
        <p:nvCxnSpPr>
          <p:cNvPr id="16" name="直接箭头连接符 15">
            <a:extLst>
              <a:ext uri="{FF2B5EF4-FFF2-40B4-BE49-F238E27FC236}">
                <a16:creationId xmlns:a16="http://schemas.microsoft.com/office/drawing/2014/main" id="{9191ECCC-2DAA-4B8A-9915-3D67FF170369}"/>
              </a:ext>
            </a:extLst>
          </p:cNvPr>
          <p:cNvCxnSpPr/>
          <p:nvPr/>
        </p:nvCxnSpPr>
        <p:spPr>
          <a:xfrm flipH="1">
            <a:off x="6925456" y="4001294"/>
            <a:ext cx="143905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BAA6469B-3A57-48E8-962F-933E09F9987B}"/>
              </a:ext>
            </a:extLst>
          </p:cNvPr>
          <p:cNvSpPr txBox="1"/>
          <p:nvPr/>
        </p:nvSpPr>
        <p:spPr>
          <a:xfrm>
            <a:off x="7075357" y="3429000"/>
            <a:ext cx="1289154" cy="369332"/>
          </a:xfrm>
          <a:prstGeom prst="rect">
            <a:avLst/>
          </a:prstGeom>
          <a:noFill/>
        </p:spPr>
        <p:txBody>
          <a:bodyPr wrap="square" rtlCol="0">
            <a:spAutoFit/>
          </a:bodyPr>
          <a:lstStyle/>
          <a:p>
            <a:r>
              <a:rPr lang="zh-CN" altLang="en-US" dirty="0"/>
              <a:t>参与捐赠</a:t>
            </a:r>
          </a:p>
        </p:txBody>
      </p:sp>
      <p:cxnSp>
        <p:nvCxnSpPr>
          <p:cNvPr id="20" name="直接箭头连接符 19">
            <a:extLst>
              <a:ext uri="{FF2B5EF4-FFF2-40B4-BE49-F238E27FC236}">
                <a16:creationId xmlns:a16="http://schemas.microsoft.com/office/drawing/2014/main" id="{12DF7AF2-D38C-48FD-9568-A5C2293F9EA1}"/>
              </a:ext>
            </a:extLst>
          </p:cNvPr>
          <p:cNvCxnSpPr/>
          <p:nvPr/>
        </p:nvCxnSpPr>
        <p:spPr>
          <a:xfrm flipH="1" flipV="1">
            <a:off x="1944977" y="4407108"/>
            <a:ext cx="1982446" cy="13287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C4D587CE-4814-45EE-ACA3-AD2BE4225ADE}"/>
              </a:ext>
            </a:extLst>
          </p:cNvPr>
          <p:cNvSpPr txBox="1"/>
          <p:nvPr/>
        </p:nvSpPr>
        <p:spPr>
          <a:xfrm>
            <a:off x="314794" y="4646924"/>
            <a:ext cx="1822554" cy="646331"/>
          </a:xfrm>
          <a:prstGeom prst="rect">
            <a:avLst/>
          </a:prstGeom>
          <a:noFill/>
        </p:spPr>
        <p:txBody>
          <a:bodyPr wrap="square" rtlCol="0">
            <a:spAutoFit/>
          </a:bodyPr>
          <a:lstStyle/>
          <a:p>
            <a:r>
              <a:rPr lang="zh-CN" altLang="en-US" dirty="0"/>
              <a:t>众筹成功后，</a:t>
            </a:r>
            <a:endParaRPr lang="en-US" altLang="zh-CN" dirty="0"/>
          </a:p>
          <a:p>
            <a:r>
              <a:rPr lang="zh-CN" altLang="en-US" dirty="0"/>
              <a:t>打款至发起方</a:t>
            </a:r>
          </a:p>
        </p:txBody>
      </p:sp>
      <p:cxnSp>
        <p:nvCxnSpPr>
          <p:cNvPr id="24" name="直接箭头连接符 23">
            <a:extLst>
              <a:ext uri="{FF2B5EF4-FFF2-40B4-BE49-F238E27FC236}">
                <a16:creationId xmlns:a16="http://schemas.microsoft.com/office/drawing/2014/main" id="{17D22F3F-611A-4BF5-B11A-8294A8B577C0}"/>
              </a:ext>
            </a:extLst>
          </p:cNvPr>
          <p:cNvCxnSpPr/>
          <p:nvPr/>
        </p:nvCxnSpPr>
        <p:spPr>
          <a:xfrm>
            <a:off x="5486400" y="4257207"/>
            <a:ext cx="0" cy="1036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1295EA6E-3A99-4D18-9A84-E41224FF22B5}"/>
              </a:ext>
            </a:extLst>
          </p:cNvPr>
          <p:cNvSpPr txBox="1"/>
          <p:nvPr/>
        </p:nvSpPr>
        <p:spPr>
          <a:xfrm>
            <a:off x="5844192" y="4257207"/>
            <a:ext cx="461665" cy="1079799"/>
          </a:xfrm>
          <a:prstGeom prst="rect">
            <a:avLst/>
          </a:prstGeom>
          <a:noFill/>
        </p:spPr>
        <p:txBody>
          <a:bodyPr vert="eaVert" wrap="square" rtlCol="0">
            <a:spAutoFit/>
          </a:bodyPr>
          <a:lstStyle/>
          <a:p>
            <a:r>
              <a:rPr lang="zh-CN" altLang="en-US" dirty="0"/>
              <a:t>资金托管</a:t>
            </a:r>
          </a:p>
        </p:txBody>
      </p:sp>
      <p:cxnSp>
        <p:nvCxnSpPr>
          <p:cNvPr id="29" name="直接箭头连接符 28">
            <a:extLst>
              <a:ext uri="{FF2B5EF4-FFF2-40B4-BE49-F238E27FC236}">
                <a16:creationId xmlns:a16="http://schemas.microsoft.com/office/drawing/2014/main" id="{73BC5AA2-E682-437A-A177-49E149B88C87}"/>
              </a:ext>
            </a:extLst>
          </p:cNvPr>
          <p:cNvCxnSpPr/>
          <p:nvPr/>
        </p:nvCxnSpPr>
        <p:spPr>
          <a:xfrm flipH="1">
            <a:off x="7510072" y="4302177"/>
            <a:ext cx="1663908" cy="13491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E38301A0-39B1-4707-B906-A4E90016BD0E}"/>
              </a:ext>
            </a:extLst>
          </p:cNvPr>
          <p:cNvSpPr txBox="1"/>
          <p:nvPr/>
        </p:nvSpPr>
        <p:spPr>
          <a:xfrm>
            <a:off x="9035322" y="4690675"/>
            <a:ext cx="2472127" cy="646331"/>
          </a:xfrm>
          <a:prstGeom prst="rect">
            <a:avLst/>
          </a:prstGeom>
          <a:noFill/>
        </p:spPr>
        <p:txBody>
          <a:bodyPr wrap="square" rtlCol="0">
            <a:spAutoFit/>
          </a:bodyPr>
          <a:lstStyle/>
          <a:p>
            <a:r>
              <a:rPr lang="zh-CN" altLang="en-US" dirty="0"/>
              <a:t>捐赠者获得捐赠凭证和相关法律协议</a:t>
            </a:r>
          </a:p>
        </p:txBody>
      </p:sp>
    </p:spTree>
    <p:extLst>
      <p:ext uri="{BB962C8B-B14F-4D97-AF65-F5344CB8AC3E}">
        <p14:creationId xmlns:p14="http://schemas.microsoft.com/office/powerpoint/2010/main" val="3510580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ACCEAC6-4725-4F50-A099-3270C4F89864}"/>
              </a:ext>
            </a:extLst>
          </p:cNvPr>
          <p:cNvPicPr>
            <a:picLocks noChangeAspect="1"/>
          </p:cNvPicPr>
          <p:nvPr/>
        </p:nvPicPr>
        <p:blipFill rotWithShape="1">
          <a:blip r:embed="rId2"/>
          <a:srcRect l="8445" r="-1" b="-1"/>
          <a:stretch/>
        </p:blipFill>
        <p:spPr>
          <a:xfrm>
            <a:off x="20" y="10"/>
            <a:ext cx="12191980" cy="6857990"/>
          </a:xfrm>
          <a:prstGeom prst="rect">
            <a:avLst/>
          </a:prstGeom>
        </p:spPr>
      </p:pic>
      <p:sp>
        <p:nvSpPr>
          <p:cNvPr id="19" name="Rectangle 13">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9873"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8CFBFB74-D4D6-416B-BE7D-BEF840AD245B}"/>
              </a:ext>
            </a:extLst>
          </p:cNvPr>
          <p:cNvSpPr>
            <a:spLocks noGrp="1"/>
          </p:cNvSpPr>
          <p:nvPr>
            <p:ph type="title"/>
          </p:nvPr>
        </p:nvSpPr>
        <p:spPr>
          <a:xfrm>
            <a:off x="643467" y="321734"/>
            <a:ext cx="6891186" cy="1135737"/>
          </a:xfrm>
        </p:spPr>
        <p:txBody>
          <a:bodyPr>
            <a:normAutofit/>
          </a:bodyPr>
          <a:lstStyle/>
          <a:p>
            <a:r>
              <a:rPr lang="zh-CN" altLang="en-US" sz="3600"/>
              <a:t>（</a:t>
            </a:r>
            <a:r>
              <a:rPr lang="en-US" altLang="zh-CN" sz="3600"/>
              <a:t>1</a:t>
            </a:r>
            <a:r>
              <a:rPr lang="zh-CN" altLang="en-US" sz="3600"/>
              <a:t>）公益众筹的特点</a:t>
            </a:r>
          </a:p>
        </p:txBody>
      </p:sp>
      <p:sp>
        <p:nvSpPr>
          <p:cNvPr id="3" name="内容占位符 2">
            <a:extLst>
              <a:ext uri="{FF2B5EF4-FFF2-40B4-BE49-F238E27FC236}">
                <a16:creationId xmlns:a16="http://schemas.microsoft.com/office/drawing/2014/main" id="{2DC25EB4-0424-457A-8E36-17FBBFC759A9}"/>
              </a:ext>
            </a:extLst>
          </p:cNvPr>
          <p:cNvSpPr>
            <a:spLocks noGrp="1"/>
          </p:cNvSpPr>
          <p:nvPr>
            <p:ph idx="1"/>
          </p:nvPr>
        </p:nvSpPr>
        <p:spPr>
          <a:xfrm>
            <a:off x="643467" y="1782981"/>
            <a:ext cx="6891187" cy="4393982"/>
          </a:xfrm>
        </p:spPr>
        <p:txBody>
          <a:bodyPr>
            <a:normAutofit/>
          </a:bodyPr>
          <a:lstStyle/>
          <a:p>
            <a:pPr marL="0" indent="0">
              <a:buNone/>
            </a:pPr>
            <a:r>
              <a:rPr lang="zh-CN" altLang="zh-CN" sz="2000" b="1" dirty="0">
                <a:latin typeface="华文仿宋" panose="02010600040101010101" pitchFamily="2" charset="-122"/>
                <a:ea typeface="华文仿宋" panose="02010600040101010101" pitchFamily="2" charset="-122"/>
              </a:rPr>
              <a:t>公益众筹具有低门槛、多样性、依靠大众力量等特点。</a:t>
            </a:r>
            <a:endParaRPr lang="en-US" altLang="zh-CN" sz="2000" b="1" dirty="0">
              <a:latin typeface="华文仿宋" panose="02010600040101010101" pitchFamily="2" charset="-122"/>
              <a:ea typeface="华文仿宋" panose="02010600040101010101" pitchFamily="2" charset="-122"/>
            </a:endParaRPr>
          </a:p>
          <a:p>
            <a:pPr marL="0" indent="0">
              <a:buNone/>
            </a:pPr>
            <a:endParaRPr lang="en-US" altLang="zh-CN" sz="2000" b="1" dirty="0">
              <a:latin typeface="华文仿宋" panose="02010600040101010101" pitchFamily="2" charset="-122"/>
              <a:ea typeface="华文仿宋" panose="02010600040101010101" pitchFamily="2" charset="-122"/>
            </a:endParaRPr>
          </a:p>
          <a:p>
            <a:pPr marL="0" indent="0">
              <a:lnSpc>
                <a:spcPct val="100000"/>
              </a:lnSpc>
              <a:buNone/>
            </a:pPr>
            <a:r>
              <a:rPr lang="zh-CN" altLang="zh-CN" sz="2000" dirty="0">
                <a:latin typeface="华文仿宋" panose="02010600040101010101" pitchFamily="2" charset="-122"/>
                <a:ea typeface="华文仿宋" panose="02010600040101010101" pitchFamily="2" charset="-122"/>
              </a:rPr>
              <a:t>众筹的本质也是聚集大众力量完成某件事情。在公益领域，更是需要大众齐参与，完成公益的举动。无论是基金会、注册机构，还是民间组织，只要是公益项目就可以作为项目的发起方，发起捐赠众筹。各个类别的公益众筹均可以发起，门槛较低，起投金额自由设定，给大众参与的空间。同时，每个出资者并不在乎可以获得回报，出资行为带有明显的捐赠性质。公益众筹非常强调大众的参与度。</a:t>
            </a:r>
          </a:p>
          <a:p>
            <a:pPr marL="0" indent="0">
              <a:buNone/>
            </a:pPr>
            <a:endParaRPr lang="zh-CN" altLang="en-US" sz="2000" dirty="0"/>
          </a:p>
        </p:txBody>
      </p:sp>
      <p:grpSp>
        <p:nvGrpSpPr>
          <p:cNvPr id="16" name="Group 15">
            <a:extLst>
              <a:ext uri="{FF2B5EF4-FFF2-40B4-BE49-F238E27FC236}">
                <a16:creationId xmlns:a16="http://schemas.microsoft.com/office/drawing/2014/main" id="{07EAA094-9CF6-4695-958A-33D9BCAA94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Isosceles Triangle 19">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1256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图片 3">
            <a:extLst>
              <a:ext uri="{FF2B5EF4-FFF2-40B4-BE49-F238E27FC236}">
                <a16:creationId xmlns:a16="http://schemas.microsoft.com/office/drawing/2014/main" id="{3753FB19-3746-45F2-8437-956BC53BC55F}"/>
              </a:ext>
            </a:extLst>
          </p:cNvPr>
          <p:cNvPicPr>
            <a:picLocks noChangeAspect="1"/>
          </p:cNvPicPr>
          <p:nvPr/>
        </p:nvPicPr>
        <p:blipFill rotWithShape="1">
          <a:blip r:embed="rId2">
            <a:alphaModFix amt="35000"/>
          </a:blip>
          <a:srcRect r="1" b="2633"/>
          <a:stretch/>
        </p:blipFill>
        <p:spPr>
          <a:xfrm>
            <a:off x="-4243" y="10"/>
            <a:ext cx="12196243" cy="6857990"/>
          </a:xfrm>
          <a:prstGeom prst="rect">
            <a:avLst/>
          </a:prstGeom>
        </p:spPr>
      </p:pic>
      <p:sp>
        <p:nvSpPr>
          <p:cNvPr id="2" name="标题 1">
            <a:extLst>
              <a:ext uri="{FF2B5EF4-FFF2-40B4-BE49-F238E27FC236}">
                <a16:creationId xmlns:a16="http://schemas.microsoft.com/office/drawing/2014/main" id="{9FD1A8DD-01E6-4707-B0E9-75C464AF2188}"/>
              </a:ext>
            </a:extLst>
          </p:cNvPr>
          <p:cNvSpPr>
            <a:spLocks noGrp="1"/>
          </p:cNvSpPr>
          <p:nvPr>
            <p:ph type="title"/>
          </p:nvPr>
        </p:nvSpPr>
        <p:spPr>
          <a:xfrm>
            <a:off x="643467" y="321734"/>
            <a:ext cx="10905066" cy="1135737"/>
          </a:xfrm>
        </p:spPr>
        <p:txBody>
          <a:bodyPr>
            <a:normAutofit/>
          </a:bodyPr>
          <a:lstStyle/>
          <a:p>
            <a:r>
              <a:rPr lang="zh-CN" altLang="en-US" sz="3600"/>
              <a:t>（</a:t>
            </a:r>
            <a:r>
              <a:rPr lang="en-US" altLang="zh-CN" sz="3600"/>
              <a:t>2</a:t>
            </a:r>
            <a:r>
              <a:rPr lang="zh-CN" altLang="en-US" sz="3600"/>
              <a:t>）公益众筹的运营方式</a:t>
            </a:r>
          </a:p>
        </p:txBody>
      </p:sp>
      <p:sp>
        <p:nvSpPr>
          <p:cNvPr id="3" name="内容占位符 2">
            <a:extLst>
              <a:ext uri="{FF2B5EF4-FFF2-40B4-BE49-F238E27FC236}">
                <a16:creationId xmlns:a16="http://schemas.microsoft.com/office/drawing/2014/main" id="{920EE37A-76C5-45F7-A16A-9EC275EAA297}"/>
              </a:ext>
            </a:extLst>
          </p:cNvPr>
          <p:cNvSpPr>
            <a:spLocks noGrp="1"/>
          </p:cNvSpPr>
          <p:nvPr>
            <p:ph idx="1"/>
          </p:nvPr>
        </p:nvSpPr>
        <p:spPr>
          <a:xfrm>
            <a:off x="643467" y="1782981"/>
            <a:ext cx="10905066" cy="4393982"/>
          </a:xfrm>
        </p:spPr>
        <p:txBody>
          <a:bodyPr>
            <a:normAutofit/>
          </a:bodyPr>
          <a:lstStyle/>
          <a:p>
            <a:pPr marL="514350" indent="-514350">
              <a:buFont typeface="+mj-ea"/>
              <a:buAutoNum type="circleNumDbPlain"/>
            </a:pPr>
            <a:r>
              <a:rPr lang="zh-CN" altLang="zh-CN" sz="3200" dirty="0"/>
              <a:t>个人用户发起公众募捐</a:t>
            </a:r>
            <a:endParaRPr lang="en-US" altLang="zh-CN" sz="3200" dirty="0"/>
          </a:p>
          <a:p>
            <a:pPr marL="514350" indent="-514350">
              <a:buFont typeface="+mj-ea"/>
              <a:buAutoNum type="circleNumDbPlain"/>
            </a:pPr>
            <a:endParaRPr lang="en-US" altLang="zh-CN" sz="3200" dirty="0"/>
          </a:p>
          <a:p>
            <a:pPr marL="0" indent="0">
              <a:buNone/>
            </a:pPr>
            <a:r>
              <a:rPr lang="zh-CN" altLang="zh-CN" sz="3200" dirty="0">
                <a:latin typeface="华文仿宋" panose="02010600040101010101" pitchFamily="2" charset="-122"/>
                <a:ea typeface="华文仿宋" panose="02010600040101010101" pitchFamily="2" charset="-122"/>
              </a:rPr>
              <a:t>用户个人发起公众募捐</a:t>
            </a:r>
            <a:r>
              <a:rPr lang="zh-CN" altLang="en-US" sz="3200" dirty="0">
                <a:latin typeface="华文仿宋" panose="02010600040101010101" pitchFamily="2" charset="-122"/>
                <a:ea typeface="华文仿宋" panose="02010600040101010101" pitchFamily="2" charset="-122"/>
              </a:rPr>
              <a:t>。</a:t>
            </a:r>
            <a:r>
              <a:rPr lang="zh-CN" altLang="zh-CN" sz="3200" dirty="0">
                <a:latin typeface="华文仿宋" panose="02010600040101010101" pitchFamily="2" charset="-122"/>
                <a:ea typeface="华文仿宋" panose="02010600040101010101" pitchFamily="2" charset="-122"/>
              </a:rPr>
              <a:t>但是根据《中华人民共和国公益事业捐赠法》，个人向公众募捐都是“不合法”的。个人公募其实也不“违法”。“不合法”和“违法”中间往往有灰色地带。例如，腾讯公益的一个项目，就是利用朋友圈的个人关系为需要帮助的人募集捐款。</a:t>
            </a:r>
          </a:p>
          <a:p>
            <a:pPr marL="514350" indent="-514350">
              <a:buFont typeface="+mj-ea"/>
              <a:buAutoNum type="circleNumDbPlain"/>
            </a:pPr>
            <a:endParaRPr lang="zh-CN" altLang="zh-CN" sz="2000" dirty="0"/>
          </a:p>
          <a:p>
            <a:pPr marL="0" indent="0">
              <a:buNone/>
            </a:pPr>
            <a:endParaRPr lang="zh-CN" altLang="en-US" sz="2000" dirty="0"/>
          </a:p>
        </p:txBody>
      </p:sp>
      <p:sp>
        <p:nvSpPr>
          <p:cNvPr id="11" name="Rectangle 10">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4605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D4327B-30EF-4EA9-84E9-1272D6B03C97}"/>
              </a:ext>
            </a:extLst>
          </p:cNvPr>
          <p:cNvSpPr>
            <a:spLocks noGrp="1"/>
          </p:cNvSpPr>
          <p:nvPr>
            <p:ph type="title"/>
          </p:nvPr>
        </p:nvSpPr>
        <p:spPr/>
        <p:txBody>
          <a:bodyPr/>
          <a:lstStyle/>
          <a:p>
            <a:r>
              <a:rPr lang="zh-CN" altLang="zh-CN" dirty="0">
                <a:latin typeface="华文仿宋" panose="02010600040101010101" pitchFamily="2" charset="-122"/>
                <a:ea typeface="华文仿宋" panose="02010600040101010101" pitchFamily="2" charset="-122"/>
              </a:rPr>
              <a:t>案例：轻松筹</a:t>
            </a:r>
            <a:br>
              <a:rPr lang="zh-CN" altLang="zh-CN" dirty="0">
                <a:latin typeface="华文仿宋" panose="02010600040101010101" pitchFamily="2" charset="-122"/>
                <a:ea typeface="华文仿宋" panose="02010600040101010101" pitchFamily="2" charset="-122"/>
              </a:rPr>
            </a:br>
            <a:endParaRPr lang="zh-CN" altLang="en-US" dirty="0">
              <a:latin typeface="华文仿宋" panose="02010600040101010101" pitchFamily="2" charset="-122"/>
              <a:ea typeface="华文仿宋" panose="02010600040101010101" pitchFamily="2" charset="-122"/>
            </a:endParaRPr>
          </a:p>
        </p:txBody>
      </p:sp>
      <p:sp>
        <p:nvSpPr>
          <p:cNvPr id="3" name="内容占位符 2">
            <a:extLst>
              <a:ext uri="{FF2B5EF4-FFF2-40B4-BE49-F238E27FC236}">
                <a16:creationId xmlns:a16="http://schemas.microsoft.com/office/drawing/2014/main" id="{1630511C-2CB6-4A2C-9ADB-D4E3334EDB28}"/>
              </a:ext>
            </a:extLst>
          </p:cNvPr>
          <p:cNvSpPr>
            <a:spLocks noGrp="1"/>
          </p:cNvSpPr>
          <p:nvPr>
            <p:ph idx="1"/>
          </p:nvPr>
        </p:nvSpPr>
        <p:spPr>
          <a:xfrm>
            <a:off x="838200" y="1510831"/>
            <a:ext cx="10515600" cy="4351338"/>
          </a:xfrm>
        </p:spPr>
        <p:txBody>
          <a:bodyPr>
            <a:normAutofit fontScale="85000" lnSpcReduction="20000"/>
          </a:bodyPr>
          <a:lstStyle/>
          <a:p>
            <a:pPr marL="0" indent="0">
              <a:lnSpc>
                <a:spcPct val="120000"/>
              </a:lnSpc>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大病救助众筹业务又称为个人救助、个人求助。该类项目属于一种个人在网络上的自发求助行为。</a:t>
            </a:r>
            <a:endParaRPr lang="en-US" altLang="zh-CN" dirty="0">
              <a:latin typeface="华文仿宋" panose="02010600040101010101" pitchFamily="2" charset="-122"/>
              <a:ea typeface="华文仿宋" panose="02010600040101010101" pitchFamily="2" charset="-122"/>
            </a:endParaRPr>
          </a:p>
          <a:p>
            <a:pPr marL="0" indent="0">
              <a:lnSpc>
                <a:spcPct val="120000"/>
              </a:lnSpc>
              <a:buNone/>
            </a:pPr>
            <a:r>
              <a:rPr lang="en-US" altLang="zh-CN" dirty="0">
                <a:latin typeface="华文仿宋" panose="02010600040101010101" pitchFamily="2" charset="-122"/>
                <a:ea typeface="华文仿宋" panose="02010600040101010101" pitchFamily="2" charset="-122"/>
              </a:rPr>
              <a:t>      2016</a:t>
            </a:r>
            <a:r>
              <a:rPr lang="zh-CN" altLang="en-US"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9</a:t>
            </a:r>
            <a:r>
              <a:rPr lang="zh-CN" altLang="zh-CN" dirty="0">
                <a:latin typeface="华文仿宋" panose="02010600040101010101" pitchFamily="2" charset="-122"/>
                <a:ea typeface="华文仿宋" panose="02010600040101010101" pitchFamily="2" charset="-122"/>
              </a:rPr>
              <a:t>月正式实施的《慈善法》提到</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个人不可以公开募捐</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但是并未禁止个人求助。</a:t>
            </a:r>
            <a:r>
              <a:rPr lang="en-US" altLang="zh-CN" dirty="0">
                <a:latin typeface="华文仿宋" panose="02010600040101010101" pitchFamily="2" charset="-122"/>
                <a:ea typeface="华文仿宋" panose="02010600040101010101" pitchFamily="2" charset="-122"/>
              </a:rPr>
              <a:t>9</a:t>
            </a:r>
            <a:r>
              <a:rPr lang="zh-CN" altLang="zh-CN"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日《慈善法》实施之后</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慈善组织通过互联网开展公开募捐活动的</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应当在民政部统一或者指定的慈善信息平台发布公开募捐信息。未取得资质牌照的平台如果承接募捐信息的发布</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则涉嫌违法。这就造成了许多平台停止业务。轻松筹成为首批</a:t>
            </a:r>
            <a:r>
              <a:rPr lang="en-US" altLang="zh-CN" dirty="0">
                <a:latin typeface="华文仿宋" panose="02010600040101010101" pitchFamily="2" charset="-122"/>
                <a:ea typeface="华文仿宋" panose="02010600040101010101" pitchFamily="2" charset="-122"/>
              </a:rPr>
              <a:t>13</a:t>
            </a:r>
            <a:r>
              <a:rPr lang="zh-CN" altLang="zh-CN" dirty="0">
                <a:latin typeface="华文仿宋" panose="02010600040101010101" pitchFamily="2" charset="-122"/>
                <a:ea typeface="华文仿宋" panose="02010600040101010101" pitchFamily="2" charset="-122"/>
              </a:rPr>
              <a:t>家取得该资质的平台之一</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并且在大众耳熟能详的</a:t>
            </a:r>
            <a:r>
              <a:rPr lang="en-US" altLang="zh-CN" dirty="0">
                <a:latin typeface="华文仿宋" panose="02010600040101010101" pitchFamily="2" charset="-122"/>
                <a:ea typeface="华文仿宋" panose="02010600040101010101" pitchFamily="2" charset="-122"/>
              </a:rPr>
              <a:t>BAT</a:t>
            </a:r>
            <a:r>
              <a:rPr lang="zh-CN" altLang="zh-CN" dirty="0">
                <a:latin typeface="华文仿宋" panose="02010600040101010101" pitchFamily="2" charset="-122"/>
                <a:ea typeface="华文仿宋" panose="02010600040101010101" pitchFamily="2" charset="-122"/>
              </a:rPr>
              <a:t>以及一些公益组织当中独树一帜</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成为入选的唯一一家众筹平台</a:t>
            </a:r>
            <a:r>
              <a:rPr lang="zh-CN" altLang="zh-CN" dirty="0">
                <a:solidFill>
                  <a:srgbClr val="FF0000"/>
                </a:solidFill>
                <a:latin typeface="华文仿宋" panose="02010600040101010101" pitchFamily="2" charset="-122"/>
                <a:ea typeface="华文仿宋" panose="02010600040101010101" pitchFamily="2" charset="-122"/>
              </a:rPr>
              <a:t>。轻松筹在业内首创将“基于熟人关系的社交众筹模式”运用到大病救助领域。</a:t>
            </a:r>
            <a:r>
              <a:rPr lang="en-US" altLang="zh-CN" dirty="0">
                <a:solidFill>
                  <a:srgbClr val="FF0000"/>
                </a:solidFill>
                <a:latin typeface="华文仿宋" panose="02010600040101010101" pitchFamily="2" charset="-122"/>
                <a:ea typeface="华文仿宋" panose="02010600040101010101" pitchFamily="2" charset="-122"/>
              </a:rPr>
              <a:t> </a:t>
            </a:r>
            <a:r>
              <a:rPr lang="zh-CN" altLang="zh-CN" dirty="0">
                <a:solidFill>
                  <a:srgbClr val="FF0000"/>
                </a:solidFill>
                <a:latin typeface="华文仿宋" panose="02010600040101010101" pitchFamily="2" charset="-122"/>
                <a:ea typeface="华文仿宋" panose="02010600040101010101" pitchFamily="2" charset="-122"/>
              </a:rPr>
              <a:t>项目发起后只能由发起人转发到微信朋友圈、</a:t>
            </a:r>
            <a:r>
              <a:rPr lang="en-US" altLang="zh-CN" dirty="0">
                <a:solidFill>
                  <a:srgbClr val="FF0000"/>
                </a:solidFill>
                <a:latin typeface="华文仿宋" panose="02010600040101010101" pitchFamily="2" charset="-122"/>
                <a:ea typeface="华文仿宋" panose="02010600040101010101" pitchFamily="2" charset="-122"/>
              </a:rPr>
              <a:t>QQ</a:t>
            </a:r>
            <a:r>
              <a:rPr lang="zh-CN" altLang="zh-CN" dirty="0">
                <a:solidFill>
                  <a:srgbClr val="FF0000"/>
                </a:solidFill>
                <a:latin typeface="华文仿宋" panose="02010600040101010101" pitchFamily="2" charset="-122"/>
                <a:ea typeface="华文仿宋" panose="02010600040101010101" pitchFamily="2" charset="-122"/>
              </a:rPr>
              <a:t>、微博等扩散传播</a:t>
            </a:r>
            <a:r>
              <a:rPr lang="en-US" altLang="zh-CN" dirty="0">
                <a:solidFill>
                  <a:srgbClr val="FF0000"/>
                </a:solidFill>
                <a:latin typeface="华文仿宋" panose="02010600040101010101" pitchFamily="2" charset="-122"/>
                <a:ea typeface="华文仿宋" panose="02010600040101010101" pitchFamily="2" charset="-122"/>
              </a:rPr>
              <a:t>,</a:t>
            </a:r>
            <a:r>
              <a:rPr lang="zh-CN" altLang="zh-CN" dirty="0">
                <a:solidFill>
                  <a:srgbClr val="FF0000"/>
                </a:solidFill>
                <a:latin typeface="华文仿宋" panose="02010600040101010101" pitchFamily="2" charset="-122"/>
                <a:ea typeface="华文仿宋" panose="02010600040101010101" pitchFamily="2" charset="-122"/>
              </a:rPr>
              <a:t>筹款对象都是熟人圈子里的人。这种强关系网保障了项目的真实性</a:t>
            </a:r>
            <a:r>
              <a:rPr lang="en-US" altLang="zh-CN" dirty="0">
                <a:solidFill>
                  <a:srgbClr val="FF0000"/>
                </a:solidFill>
                <a:latin typeface="华文仿宋" panose="02010600040101010101" pitchFamily="2" charset="-122"/>
                <a:ea typeface="华文仿宋" panose="02010600040101010101" pitchFamily="2" charset="-122"/>
              </a:rPr>
              <a:t>,</a:t>
            </a:r>
            <a:r>
              <a:rPr lang="zh-CN" altLang="zh-CN" dirty="0">
                <a:solidFill>
                  <a:srgbClr val="FF0000"/>
                </a:solidFill>
                <a:latin typeface="华文仿宋" panose="02010600040101010101" pitchFamily="2" charset="-122"/>
                <a:ea typeface="华文仿宋" panose="02010600040101010101" pitchFamily="2" charset="-122"/>
              </a:rPr>
              <a:t>形成天然的监督机制。</a:t>
            </a:r>
          </a:p>
          <a:p>
            <a:pPr marL="0" indent="0">
              <a:buNone/>
            </a:pPr>
            <a:endParaRPr lang="zh-CN" altLang="zh-CN" dirty="0">
              <a:latin typeface="华文仿宋" panose="02010600040101010101" pitchFamily="2" charset="-122"/>
              <a:ea typeface="华文仿宋" panose="02010600040101010101" pitchFamily="2" charset="-122"/>
            </a:endParaRPr>
          </a:p>
          <a:p>
            <a:pPr marL="0" indent="0">
              <a:buNone/>
            </a:pPr>
            <a:endParaRPr lang="zh-CN" altLang="en-US" dirty="0"/>
          </a:p>
        </p:txBody>
      </p:sp>
    </p:spTree>
    <p:extLst>
      <p:ext uri="{BB962C8B-B14F-4D97-AF65-F5344CB8AC3E}">
        <p14:creationId xmlns:p14="http://schemas.microsoft.com/office/powerpoint/2010/main" val="973406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7692E638-DD3D-46F5-8D50-D3D7B9C64EA2}"/>
              </a:ext>
            </a:extLst>
          </p:cNvPr>
          <p:cNvSpPr>
            <a:spLocks noGrp="1"/>
          </p:cNvSpPr>
          <p:nvPr>
            <p:ph type="title"/>
          </p:nvPr>
        </p:nvSpPr>
        <p:spPr>
          <a:xfrm>
            <a:off x="1202435" y="290778"/>
            <a:ext cx="9465131" cy="309984"/>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66908336-71E3-4E49-80CF-07EB8DC71E38}"/>
              </a:ext>
            </a:extLst>
          </p:cNvPr>
          <p:cNvSpPr>
            <a:spLocks noGrp="1"/>
          </p:cNvSpPr>
          <p:nvPr>
            <p:ph idx="1"/>
          </p:nvPr>
        </p:nvSpPr>
        <p:spPr>
          <a:xfrm>
            <a:off x="1524000" y="1492303"/>
            <a:ext cx="9465564" cy="4307766"/>
          </a:xfrm>
        </p:spPr>
        <p:txBody>
          <a:bodyPr>
            <a:normAutofit/>
          </a:bodyPr>
          <a:lstStyle/>
          <a:p>
            <a:pPr marL="514350" indent="-514350">
              <a:buFont typeface="+mj-ea"/>
              <a:buAutoNum type="circleNumDbPlain" startAt="2"/>
            </a:pPr>
            <a:r>
              <a:rPr lang="zh-CN" altLang="zh-CN" sz="2400" dirty="0">
                <a:latin typeface="华文仿宋" panose="02010600040101010101" pitchFamily="2" charset="-122"/>
                <a:ea typeface="华文仿宋" panose="02010600040101010101" pitchFamily="2" charset="-122"/>
              </a:rPr>
              <a:t>微公益模式。有公募资格的</a:t>
            </a:r>
            <a:r>
              <a:rPr lang="en-US" altLang="zh-CN" sz="2400" dirty="0">
                <a:latin typeface="华文仿宋" panose="02010600040101010101" pitchFamily="2" charset="-122"/>
                <a:ea typeface="华文仿宋" panose="02010600040101010101" pitchFamily="2" charset="-122"/>
              </a:rPr>
              <a:t>NGO</a:t>
            </a:r>
            <a:r>
              <a:rPr lang="zh-CN" altLang="zh-CN" sz="2400" dirty="0">
                <a:latin typeface="华文仿宋" panose="02010600040101010101" pitchFamily="2" charset="-122"/>
                <a:ea typeface="华文仿宋" panose="02010600040101010101" pitchFamily="2" charset="-122"/>
              </a:rPr>
              <a:t>发起、证实并认领，捐赠众筹平台仅起到平台的作用。</a:t>
            </a:r>
            <a:endParaRPr lang="en-US" altLang="zh-CN" sz="2400" dirty="0">
              <a:latin typeface="华文仿宋" panose="02010600040101010101" pitchFamily="2" charset="-122"/>
              <a:ea typeface="华文仿宋" panose="02010600040101010101" pitchFamily="2" charset="-122"/>
            </a:endParaRPr>
          </a:p>
          <a:p>
            <a:pPr marL="514350" indent="-514350">
              <a:buFont typeface="+mj-ea"/>
              <a:buAutoNum type="circleNumDbPlain" startAt="2"/>
            </a:pPr>
            <a:endParaRPr lang="en-US" altLang="zh-CN" sz="2400" dirty="0">
              <a:latin typeface="华文仿宋" panose="02010600040101010101" pitchFamily="2" charset="-122"/>
              <a:ea typeface="华文仿宋" panose="02010600040101010101" pitchFamily="2" charset="-122"/>
            </a:endParaRPr>
          </a:p>
          <a:p>
            <a:pPr marL="514350" indent="-514350">
              <a:buFont typeface="+mj-ea"/>
              <a:buAutoNum type="circleNumDbPlain" startAt="2"/>
            </a:pPr>
            <a:endParaRPr lang="en-US" altLang="zh-CN" sz="2400" dirty="0">
              <a:latin typeface="华文仿宋" panose="02010600040101010101" pitchFamily="2" charset="-122"/>
              <a:ea typeface="华文仿宋" panose="02010600040101010101" pitchFamily="2" charset="-122"/>
            </a:endParaRPr>
          </a:p>
          <a:p>
            <a:pPr marL="514350" indent="-514350">
              <a:buFont typeface="+mj-ea"/>
              <a:buAutoNum type="circleNumDbPlain" startAt="2"/>
            </a:pPr>
            <a:endParaRPr lang="en-US" altLang="zh-CN" sz="2400" dirty="0">
              <a:latin typeface="华文仿宋" panose="02010600040101010101" pitchFamily="2" charset="-122"/>
              <a:ea typeface="华文仿宋" panose="02010600040101010101" pitchFamily="2" charset="-122"/>
            </a:endParaRPr>
          </a:p>
          <a:p>
            <a:pPr marL="514350" indent="-514350">
              <a:buFont typeface="+mj-ea"/>
              <a:buAutoNum type="circleNumDbPlain" startAt="2"/>
            </a:pPr>
            <a:r>
              <a:rPr lang="zh-CN" altLang="zh-CN" sz="2400" dirty="0">
                <a:latin typeface="华文仿宋" panose="02010600040101010101" pitchFamily="2" charset="-122"/>
                <a:ea typeface="华文仿宋" panose="02010600040101010101" pitchFamily="2" charset="-122"/>
              </a:rPr>
              <a:t>公益众筹平台设立公募基金会，代替有资金需求的一方向公众发起募捐。但是公募基金会申请门槛较高，通常难以获批。</a:t>
            </a:r>
            <a:endParaRPr lang="en-US" altLang="zh-CN" sz="2400" dirty="0">
              <a:latin typeface="华文仿宋" panose="02010600040101010101" pitchFamily="2" charset="-122"/>
              <a:ea typeface="华文仿宋" panose="02010600040101010101" pitchFamily="2" charset="-122"/>
            </a:endParaRPr>
          </a:p>
          <a:p>
            <a:pPr marL="514350" indent="-514350">
              <a:buFont typeface="+mj-ea"/>
              <a:buAutoNum type="circleNumDbPlain" startAt="2"/>
            </a:pPr>
            <a:endParaRPr lang="en-US" altLang="zh-CN" sz="2400" dirty="0"/>
          </a:p>
          <a:p>
            <a:pPr marL="0" indent="0">
              <a:buNone/>
            </a:pPr>
            <a:endParaRPr lang="zh-CN" altLang="zh-CN" sz="2400" dirty="0"/>
          </a:p>
          <a:p>
            <a:pPr marL="0" indent="0">
              <a:buNone/>
            </a:pPr>
            <a:endParaRPr lang="en-US" altLang="zh-CN" sz="2400" dirty="0"/>
          </a:p>
          <a:p>
            <a:pPr marL="0" indent="0">
              <a:buNone/>
            </a:pPr>
            <a:endParaRPr lang="en-US" altLang="zh-CN" sz="2400" dirty="0"/>
          </a:p>
          <a:p>
            <a:pPr marL="0" indent="0">
              <a:buNone/>
            </a:pPr>
            <a:endParaRPr lang="zh-CN" altLang="en-US" sz="2400" dirty="0"/>
          </a:p>
        </p:txBody>
      </p:sp>
    </p:spTree>
    <p:extLst>
      <p:ext uri="{BB962C8B-B14F-4D97-AF65-F5344CB8AC3E}">
        <p14:creationId xmlns:p14="http://schemas.microsoft.com/office/powerpoint/2010/main" val="3633395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094FF7-67FC-41BA-BCCA-EBF45A59B085}"/>
              </a:ext>
            </a:extLst>
          </p:cNvPr>
          <p:cNvSpPr>
            <a:spLocks noGrp="1"/>
          </p:cNvSpPr>
          <p:nvPr>
            <p:ph type="title"/>
          </p:nvPr>
        </p:nvSpPr>
        <p:spPr>
          <a:xfrm>
            <a:off x="838200" y="194872"/>
            <a:ext cx="10515600" cy="959372"/>
          </a:xfrm>
        </p:spPr>
        <p:txBody>
          <a:bodyPr>
            <a:noAutofit/>
          </a:bodyPr>
          <a:lstStyle/>
          <a:p>
            <a:r>
              <a:rPr lang="en-US" altLang="zh-CN" sz="3200" b="1" dirty="0"/>
              <a:t> </a:t>
            </a:r>
            <a:br>
              <a:rPr lang="en-US" altLang="zh-CN" sz="3200" b="1" dirty="0"/>
            </a:br>
            <a:r>
              <a:rPr lang="zh-CN" altLang="en-US" sz="3200" b="1" dirty="0"/>
              <a:t>（</a:t>
            </a:r>
            <a:r>
              <a:rPr lang="en-US" altLang="zh-CN" sz="3200" b="1" dirty="0"/>
              <a:t>3</a:t>
            </a:r>
            <a:r>
              <a:rPr lang="zh-CN" altLang="en-US" sz="3200" b="1" dirty="0"/>
              <a:t>）公益众筹平台盈利模式</a:t>
            </a:r>
            <a:br>
              <a:rPr lang="zh-CN" altLang="en-US" sz="3200" dirty="0"/>
            </a:br>
            <a:endParaRPr lang="zh-CN" altLang="en-US" sz="3200" dirty="0"/>
          </a:p>
        </p:txBody>
      </p:sp>
      <p:sp>
        <p:nvSpPr>
          <p:cNvPr id="3" name="内容占位符 2">
            <a:extLst>
              <a:ext uri="{FF2B5EF4-FFF2-40B4-BE49-F238E27FC236}">
                <a16:creationId xmlns:a16="http://schemas.microsoft.com/office/drawing/2014/main" id="{145BE213-BC62-457B-9C26-099E884F6E5C}"/>
              </a:ext>
            </a:extLst>
          </p:cNvPr>
          <p:cNvSpPr>
            <a:spLocks noGrp="1"/>
          </p:cNvSpPr>
          <p:nvPr>
            <p:ph idx="1"/>
          </p:nvPr>
        </p:nvSpPr>
        <p:spPr>
          <a:xfrm>
            <a:off x="838200" y="1004344"/>
            <a:ext cx="10515600" cy="5703756"/>
          </a:xfrm>
        </p:spPr>
        <p:txBody>
          <a:bodyPr>
            <a:normAutofit fontScale="55000" lnSpcReduction="20000"/>
          </a:bodyPr>
          <a:lstStyle/>
          <a:p>
            <a:pPr marL="0" indent="0">
              <a:lnSpc>
                <a:spcPct val="120000"/>
              </a:lnSpc>
              <a:buNone/>
            </a:pPr>
            <a:r>
              <a:rPr lang="zh-CN" altLang="en-US" dirty="0">
                <a:latin typeface="华文仿宋" panose="02010600040101010101" pitchFamily="2" charset="-122"/>
                <a:ea typeface="华文仿宋" panose="02010600040101010101" pitchFamily="2" charset="-122"/>
              </a:rPr>
              <a:t>      公益众筹平台多成立于</a:t>
            </a:r>
            <a:r>
              <a:rPr lang="en-US" altLang="zh-CN" dirty="0">
                <a:latin typeface="华文仿宋" panose="02010600040101010101" pitchFamily="2" charset="-122"/>
                <a:ea typeface="华文仿宋" panose="02010600040101010101" pitchFamily="2" charset="-122"/>
              </a:rPr>
              <a:t>2010</a:t>
            </a:r>
            <a:r>
              <a:rPr lang="zh-CN" altLang="en-US" dirty="0">
                <a:latin typeface="华文仿宋" panose="02010600040101010101" pitchFamily="2" charset="-122"/>
                <a:ea typeface="华文仿宋" panose="02010600040101010101" pitchFamily="2" charset="-122"/>
              </a:rPr>
              <a:t>年前后。经过近十年的发展，多家平台已探索出各自发展模式，按照盈利模式总结主要有以下几种模式：</a:t>
            </a:r>
          </a:p>
          <a:p>
            <a:pPr marL="514350" indent="-514350">
              <a:lnSpc>
                <a:spcPct val="120000"/>
              </a:lnSpc>
              <a:buFont typeface="+mj-ea"/>
              <a:buAutoNum type="circleNumDbPlain"/>
            </a:pPr>
            <a:r>
              <a:rPr lang="zh-CN" altLang="en-US" sz="3300" b="1" dirty="0">
                <a:latin typeface="华文仿宋" panose="02010600040101010101" pitchFamily="2" charset="-122"/>
                <a:ea typeface="华文仿宋" panose="02010600040101010101" pitchFamily="2" charset="-122"/>
              </a:rPr>
              <a:t>按项目收取费用</a:t>
            </a:r>
            <a:endParaRPr lang="zh-CN" altLang="en-US" sz="3300" dirty="0">
              <a:latin typeface="华文仿宋" panose="02010600040101010101" pitchFamily="2" charset="-122"/>
              <a:ea typeface="华文仿宋" panose="02010600040101010101" pitchFamily="2" charset="-122"/>
            </a:endParaRPr>
          </a:p>
          <a:p>
            <a:pPr marL="0" indent="0">
              <a:lnSpc>
                <a:spcPct val="120000"/>
              </a:lnSpc>
              <a:buNone/>
            </a:pPr>
            <a:r>
              <a:rPr lang="zh-CN" altLang="en-US" sz="3300" dirty="0">
                <a:latin typeface="华文仿宋" panose="02010600040101010101" pitchFamily="2" charset="-122"/>
                <a:ea typeface="华文仿宋" panose="02010600040101010101" pitchFamily="2" charset="-122"/>
              </a:rPr>
              <a:t>     许多平台按筹款项目收费，每个项目收取固定金额或收取募资金额固定百分比的手续费作为平台运营收入。</a:t>
            </a:r>
          </a:p>
          <a:p>
            <a:pPr marL="0" indent="0">
              <a:lnSpc>
                <a:spcPct val="120000"/>
              </a:lnSpc>
              <a:buNone/>
            </a:pPr>
            <a:r>
              <a:rPr lang="zh-CN" altLang="en-US" sz="3300" dirty="0">
                <a:latin typeface="华文仿宋" panose="02010600040101010101" pitchFamily="2" charset="-122"/>
                <a:ea typeface="华文仿宋" panose="02010600040101010101" pitchFamily="2" charset="-122"/>
              </a:rPr>
              <a:t>    以</a:t>
            </a:r>
            <a:r>
              <a:rPr lang="en-US" altLang="zh-CN" sz="3300" dirty="0" err="1">
                <a:latin typeface="华文仿宋" panose="02010600040101010101" pitchFamily="2" charset="-122"/>
                <a:ea typeface="华文仿宋" panose="02010600040101010101" pitchFamily="2" charset="-122"/>
              </a:rPr>
              <a:t>Donorhouse</a:t>
            </a:r>
            <a:r>
              <a:rPr lang="zh-CN" altLang="en-US" sz="3300" dirty="0">
                <a:latin typeface="华文仿宋" panose="02010600040101010101" pitchFamily="2" charset="-122"/>
                <a:ea typeface="华文仿宋" panose="02010600040101010101" pitchFamily="2" charset="-122"/>
              </a:rPr>
              <a:t>为例，其作为一家专注于教育的公益众筹平台，为老师、学生提供众筹机会。来自美国各地的公立学校教师在其平台上发布教学项目为它们进行筹款，资助者可选择项目进行资助。</a:t>
            </a:r>
          </a:p>
          <a:p>
            <a:pPr marL="0" indent="0">
              <a:lnSpc>
                <a:spcPct val="120000"/>
              </a:lnSpc>
              <a:buNone/>
            </a:pPr>
            <a:r>
              <a:rPr lang="en-US" altLang="zh-CN" sz="3300" dirty="0">
                <a:latin typeface="华文仿宋" panose="02010600040101010101" pitchFamily="2" charset="-122"/>
                <a:ea typeface="华文仿宋" panose="02010600040101010101" pitchFamily="2" charset="-122"/>
              </a:rPr>
              <a:t>     </a:t>
            </a:r>
            <a:r>
              <a:rPr lang="en-US" altLang="zh-CN" sz="3300" dirty="0" err="1">
                <a:latin typeface="华文仿宋" panose="02010600040101010101" pitchFamily="2" charset="-122"/>
                <a:ea typeface="华文仿宋" panose="02010600040101010101" pitchFamily="2" charset="-122"/>
              </a:rPr>
              <a:t>Donorhouse</a:t>
            </a:r>
            <a:r>
              <a:rPr lang="zh-CN" altLang="en-US" sz="3300" dirty="0">
                <a:latin typeface="华文仿宋" panose="02010600040101010101" pitchFamily="2" charset="-122"/>
                <a:ea typeface="华文仿宋" panose="02010600040101010101" pitchFamily="2" charset="-122"/>
              </a:rPr>
              <a:t>自</a:t>
            </a:r>
            <a:r>
              <a:rPr lang="en-US" altLang="zh-CN" sz="3300" dirty="0">
                <a:latin typeface="华文仿宋" panose="02010600040101010101" pitchFamily="2" charset="-122"/>
                <a:ea typeface="华文仿宋" panose="02010600040101010101" pitchFamily="2" charset="-122"/>
              </a:rPr>
              <a:t>2000</a:t>
            </a:r>
            <a:r>
              <a:rPr lang="zh-CN" altLang="en-US" sz="3300" dirty="0">
                <a:latin typeface="华文仿宋" panose="02010600040101010101" pitchFamily="2" charset="-122"/>
                <a:ea typeface="华文仿宋" panose="02010600040101010101" pitchFamily="2" charset="-122"/>
              </a:rPr>
              <a:t>年创办以来已经平稳运营了</a:t>
            </a:r>
            <a:r>
              <a:rPr lang="en-US" altLang="zh-CN" sz="3300" dirty="0">
                <a:latin typeface="华文仿宋" panose="02010600040101010101" pitchFamily="2" charset="-122"/>
                <a:ea typeface="华文仿宋" panose="02010600040101010101" pitchFamily="2" charset="-122"/>
              </a:rPr>
              <a:t>19</a:t>
            </a:r>
            <a:r>
              <a:rPr lang="zh-CN" altLang="en-US" sz="3300" dirty="0">
                <a:latin typeface="华文仿宋" panose="02010600040101010101" pitchFamily="2" charset="-122"/>
                <a:ea typeface="华文仿宋" panose="02010600040101010101" pitchFamily="2" charset="-122"/>
              </a:rPr>
              <a:t>年。根据其年报披露，</a:t>
            </a:r>
            <a:r>
              <a:rPr lang="en-US" altLang="zh-CN" sz="3300" dirty="0">
                <a:latin typeface="华文仿宋" panose="02010600040101010101" pitchFamily="2" charset="-122"/>
                <a:ea typeface="华文仿宋" panose="02010600040101010101" pitchFamily="2" charset="-122"/>
              </a:rPr>
              <a:t>19</a:t>
            </a:r>
            <a:r>
              <a:rPr lang="zh-CN" altLang="en-US" sz="3300" dirty="0">
                <a:latin typeface="华文仿宋" panose="02010600040101010101" pitchFamily="2" charset="-122"/>
                <a:ea typeface="华文仿宋" panose="02010600040101010101" pitchFamily="2" charset="-122"/>
              </a:rPr>
              <a:t>年来平台一直保持自给自足状态。在不收取固定比例平台费用的情况下，</a:t>
            </a:r>
            <a:r>
              <a:rPr lang="en-US" altLang="zh-CN" sz="3300" dirty="0" err="1">
                <a:latin typeface="华文仿宋" panose="02010600040101010101" pitchFamily="2" charset="-122"/>
                <a:ea typeface="华文仿宋" panose="02010600040101010101" pitchFamily="2" charset="-122"/>
              </a:rPr>
              <a:t>Donorhouse</a:t>
            </a:r>
            <a:r>
              <a:rPr lang="zh-CN" altLang="en-US" sz="3300" dirty="0">
                <a:latin typeface="华文仿宋" panose="02010600040101010101" pitchFamily="2" charset="-122"/>
                <a:ea typeface="华文仿宋" panose="02010600040101010101" pitchFamily="2" charset="-122"/>
              </a:rPr>
              <a:t>通过三类费用持续的维持其经营：每个项目运营费</a:t>
            </a:r>
            <a:r>
              <a:rPr lang="en-US" altLang="zh-CN" sz="3300" dirty="0">
                <a:latin typeface="华文仿宋" panose="02010600040101010101" pitchFamily="2" charset="-122"/>
                <a:ea typeface="华文仿宋" panose="02010600040101010101" pitchFamily="2" charset="-122"/>
              </a:rPr>
              <a:t>30</a:t>
            </a:r>
            <a:r>
              <a:rPr lang="zh-CN" altLang="en-US" sz="3300" dirty="0">
                <a:latin typeface="华文仿宋" panose="02010600040101010101" pitchFamily="2" charset="-122"/>
                <a:ea typeface="华文仿宋" panose="02010600040101010101" pitchFamily="2" charset="-122"/>
              </a:rPr>
              <a:t>美元（</a:t>
            </a:r>
            <a:r>
              <a:rPr lang="en-US" altLang="zh-CN" sz="3300" dirty="0">
                <a:latin typeface="华文仿宋" panose="02010600040101010101" pitchFamily="2" charset="-122"/>
                <a:ea typeface="华文仿宋" panose="02010600040101010101" pitchFamily="2" charset="-122"/>
              </a:rPr>
              <a:t>Fulfillment fee</a:t>
            </a:r>
            <a:r>
              <a:rPr lang="zh-CN" altLang="en-US" sz="3300" dirty="0">
                <a:latin typeface="华文仿宋" panose="02010600040101010101" pitchFamily="2" charset="-122"/>
                <a:ea typeface="华文仿宋" panose="02010600040101010101" pitchFamily="2" charset="-122"/>
              </a:rPr>
              <a:t>）、支付手续费（</a:t>
            </a:r>
            <a:r>
              <a:rPr lang="en-US" altLang="zh-CN" sz="3300" dirty="0">
                <a:latin typeface="华文仿宋" panose="02010600040101010101" pitchFamily="2" charset="-122"/>
                <a:ea typeface="华文仿宋" panose="02010600040101010101" pitchFamily="2" charset="-122"/>
              </a:rPr>
              <a:t>processing fee</a:t>
            </a:r>
            <a:r>
              <a:rPr lang="zh-CN" altLang="en-US" sz="3300" dirty="0">
                <a:latin typeface="华文仿宋" panose="02010600040101010101" pitchFamily="2" charset="-122"/>
                <a:ea typeface="华文仿宋" panose="02010600040101010101" pitchFamily="2" charset="-122"/>
              </a:rPr>
              <a:t>）和选择性捐款（</a:t>
            </a:r>
            <a:r>
              <a:rPr lang="en-US" altLang="zh-CN" sz="3300" dirty="0">
                <a:latin typeface="华文仿宋" panose="02010600040101010101" pitchFamily="2" charset="-122"/>
                <a:ea typeface="华文仿宋" panose="02010600040101010101" pitchFamily="2" charset="-122"/>
              </a:rPr>
              <a:t>optional fee</a:t>
            </a:r>
            <a:r>
              <a:rPr lang="zh-CN" altLang="en-US" sz="3300" dirty="0">
                <a:latin typeface="华文仿宋" panose="02010600040101010101" pitchFamily="2" charset="-122"/>
                <a:ea typeface="华文仿宋" panose="02010600040101010101" pitchFamily="2" charset="-122"/>
              </a:rPr>
              <a:t>）。平台将这三种费用合称为用户贡献收入（</a:t>
            </a:r>
            <a:r>
              <a:rPr lang="en-US" altLang="zh-CN" sz="3300" dirty="0">
                <a:latin typeface="华文仿宋" panose="02010600040101010101" pitchFamily="2" charset="-122"/>
                <a:ea typeface="华文仿宋" panose="02010600040101010101" pitchFamily="2" charset="-122"/>
              </a:rPr>
              <a:t>Contribution</a:t>
            </a:r>
            <a:r>
              <a:rPr lang="zh-CN" altLang="en-US" sz="3300" dirty="0">
                <a:latin typeface="华文仿宋" panose="02010600040101010101" pitchFamily="2" charset="-122"/>
                <a:ea typeface="华文仿宋" panose="02010600040101010101" pitchFamily="2" charset="-122"/>
              </a:rPr>
              <a:t>）。用户贡献收入被作为收入计入每年的财务报表中，根据公司</a:t>
            </a:r>
            <a:r>
              <a:rPr lang="en-US" altLang="zh-CN" sz="3300" dirty="0">
                <a:latin typeface="华文仿宋" panose="02010600040101010101" pitchFamily="2" charset="-122"/>
                <a:ea typeface="华文仿宋" panose="02010600040101010101" pitchFamily="2" charset="-122"/>
              </a:rPr>
              <a:t>2017</a:t>
            </a:r>
            <a:r>
              <a:rPr lang="zh-CN" altLang="en-US" sz="3300" dirty="0">
                <a:latin typeface="华文仿宋" panose="02010600040101010101" pitchFamily="2" charset="-122"/>
                <a:ea typeface="华文仿宋" panose="02010600040101010101" pitchFamily="2" charset="-122"/>
              </a:rPr>
              <a:t>、</a:t>
            </a:r>
            <a:r>
              <a:rPr lang="en-US" altLang="zh-CN" sz="3300" dirty="0">
                <a:latin typeface="华文仿宋" panose="02010600040101010101" pitchFamily="2" charset="-122"/>
                <a:ea typeface="华文仿宋" panose="02010600040101010101" pitchFamily="2" charset="-122"/>
              </a:rPr>
              <a:t>2018</a:t>
            </a:r>
            <a:r>
              <a:rPr lang="zh-CN" altLang="en-US" sz="3300" dirty="0">
                <a:latin typeface="华文仿宋" panose="02010600040101010101" pitchFamily="2" charset="-122"/>
                <a:ea typeface="华文仿宋" panose="02010600040101010101" pitchFamily="2" charset="-122"/>
              </a:rPr>
              <a:t>年年报披露，用户贡献收入占到当年总收入的</a:t>
            </a:r>
            <a:r>
              <a:rPr lang="en-US" altLang="zh-CN" sz="3300" dirty="0">
                <a:latin typeface="华文仿宋" panose="02010600040101010101" pitchFamily="2" charset="-122"/>
                <a:ea typeface="华文仿宋" panose="02010600040101010101" pitchFamily="2" charset="-122"/>
              </a:rPr>
              <a:t>90%</a:t>
            </a:r>
            <a:r>
              <a:rPr lang="zh-CN" altLang="en-US" sz="3300" dirty="0">
                <a:latin typeface="华文仿宋" panose="02010600040101010101" pitchFamily="2" charset="-122"/>
                <a:ea typeface="华文仿宋" panose="02010600040101010101" pitchFamily="2" charset="-122"/>
              </a:rPr>
              <a:t>以上。平台通过教师感谢信，学生礼物等活动鼓励捐赠者对于平台运营做出支持，再加上对于每个项目的收费和支付费用，平台能够在外部无资助的情况下自给自足的运营整个平台。</a:t>
            </a:r>
          </a:p>
          <a:p>
            <a:pPr marL="0" indent="0" latinLnBrk="1">
              <a:lnSpc>
                <a:spcPct val="120000"/>
              </a:lnSpc>
              <a:buNone/>
            </a:pPr>
            <a:r>
              <a:rPr lang="zh-CN" altLang="en-US" sz="3300" dirty="0">
                <a:latin typeface="华文仿宋" panose="02010600040101010101" pitchFamily="2" charset="-122"/>
                <a:ea typeface="华文仿宋" panose="02010600040101010101" pitchFamily="2" charset="-122"/>
              </a:rPr>
              <a:t>      英国慈善众筹平台</a:t>
            </a:r>
            <a:r>
              <a:rPr lang="en-US" altLang="zh-CN" sz="3300" dirty="0" err="1">
                <a:latin typeface="华文仿宋" panose="02010600040101010101" pitchFamily="2" charset="-122"/>
                <a:ea typeface="华文仿宋" panose="02010600040101010101" pitchFamily="2" charset="-122"/>
              </a:rPr>
              <a:t>Spacehive</a:t>
            </a:r>
            <a:r>
              <a:rPr lang="zh-CN" altLang="en-US" sz="3300" dirty="0">
                <a:latin typeface="华文仿宋" panose="02010600040101010101" pitchFamily="2" charset="-122"/>
                <a:ea typeface="华文仿宋" panose="02010600040101010101" pitchFamily="2" charset="-122"/>
              </a:rPr>
              <a:t>也是按项目收费，用于技术平台的持续开发和维护、验证项目等。</a:t>
            </a:r>
            <a:r>
              <a:rPr lang="en-US" altLang="zh-CN" sz="3300" dirty="0" err="1">
                <a:latin typeface="华文仿宋" panose="02010600040101010101" pitchFamily="2" charset="-122"/>
                <a:ea typeface="华文仿宋" panose="02010600040101010101" pitchFamily="2" charset="-122"/>
              </a:rPr>
              <a:t>Spacehive</a:t>
            </a:r>
            <a:r>
              <a:rPr lang="zh-CN" altLang="en-US" sz="3300" dirty="0">
                <a:latin typeface="华文仿宋" panose="02010600040101010101" pitchFamily="2" charset="-122"/>
                <a:ea typeface="华文仿宋" panose="02010600040101010101" pitchFamily="2" charset="-122"/>
              </a:rPr>
              <a:t>对于筹款成功收取总金额的</a:t>
            </a:r>
            <a:r>
              <a:rPr lang="en-US" altLang="zh-CN" sz="3300" dirty="0">
                <a:latin typeface="华文仿宋" panose="02010600040101010101" pitchFamily="2" charset="-122"/>
                <a:ea typeface="华文仿宋" panose="02010600040101010101" pitchFamily="2" charset="-122"/>
              </a:rPr>
              <a:t>6</a:t>
            </a:r>
            <a:r>
              <a:rPr lang="zh-CN" altLang="en-US" sz="3300" dirty="0">
                <a:latin typeface="华文仿宋" panose="02010600040101010101" pitchFamily="2" charset="-122"/>
                <a:ea typeface="华文仿宋" panose="02010600040101010101" pitchFamily="2" charset="-122"/>
              </a:rPr>
              <a:t>％（平台</a:t>
            </a:r>
            <a:r>
              <a:rPr lang="en-US" altLang="zh-CN" sz="3300" dirty="0">
                <a:latin typeface="华文仿宋" panose="02010600040101010101" pitchFamily="2" charset="-122"/>
                <a:ea typeface="华文仿宋" panose="02010600040101010101" pitchFamily="2" charset="-122"/>
              </a:rPr>
              <a:t>5%+</a:t>
            </a:r>
            <a:r>
              <a:rPr lang="zh-CN" altLang="en-US" sz="3300" dirty="0">
                <a:latin typeface="华文仿宋" panose="02010600040101010101" pitchFamily="2" charset="-122"/>
                <a:ea typeface="华文仿宋" panose="02010600040101010101" pitchFamily="2" charset="-122"/>
              </a:rPr>
              <a:t>增值税</a:t>
            </a:r>
            <a:r>
              <a:rPr lang="en-US" altLang="zh-CN" sz="3300" dirty="0">
                <a:latin typeface="华文仿宋" panose="02010600040101010101" pitchFamily="2" charset="-122"/>
                <a:ea typeface="华文仿宋" panose="02010600040101010101" pitchFamily="2" charset="-122"/>
              </a:rPr>
              <a:t>1</a:t>
            </a:r>
            <a:r>
              <a:rPr lang="zh-CN" altLang="en-US" sz="3300" dirty="0">
                <a:latin typeface="华文仿宋" panose="02010600040101010101" pitchFamily="2" charset="-122"/>
                <a:ea typeface="华文仿宋" panose="02010600040101010101" pitchFamily="2" charset="-122"/>
              </a:rPr>
              <a:t>％），用户输入项目成本时费用会自动计算到的费用总和。此外提现服务还将收取一笔小额交易费。</a:t>
            </a:r>
          </a:p>
          <a:p>
            <a:pPr marL="0" indent="0">
              <a:lnSpc>
                <a:spcPct val="120000"/>
              </a:lnSpc>
              <a:buNone/>
            </a:pPr>
            <a:r>
              <a:rPr lang="zh-CN" altLang="en-US" dirty="0"/>
              <a:t>      </a:t>
            </a:r>
          </a:p>
        </p:txBody>
      </p:sp>
    </p:spTree>
    <p:extLst>
      <p:ext uri="{BB962C8B-B14F-4D97-AF65-F5344CB8AC3E}">
        <p14:creationId xmlns:p14="http://schemas.microsoft.com/office/powerpoint/2010/main" val="361865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3C445D-66AF-4C36-9398-98248C900C5B}"/>
              </a:ext>
            </a:extLst>
          </p:cNvPr>
          <p:cNvSpPr>
            <a:spLocks noGrp="1"/>
          </p:cNvSpPr>
          <p:nvPr>
            <p:ph type="title"/>
          </p:nvPr>
        </p:nvSpPr>
        <p:spPr>
          <a:xfrm>
            <a:off x="838200" y="365126"/>
            <a:ext cx="10515600" cy="315912"/>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DB82FAB1-AEF7-4BCB-9C71-BBB2716D3D22}"/>
              </a:ext>
            </a:extLst>
          </p:cNvPr>
          <p:cNvSpPr>
            <a:spLocks noGrp="1"/>
          </p:cNvSpPr>
          <p:nvPr>
            <p:ph idx="1"/>
          </p:nvPr>
        </p:nvSpPr>
        <p:spPr>
          <a:xfrm>
            <a:off x="838200" y="1064302"/>
            <a:ext cx="10515600" cy="5428572"/>
          </a:xfrm>
        </p:spPr>
        <p:txBody>
          <a:bodyPr>
            <a:normAutofit fontScale="70000" lnSpcReduction="20000"/>
          </a:bodyPr>
          <a:lstStyle/>
          <a:p>
            <a:pPr marL="514350" indent="-514350">
              <a:lnSpc>
                <a:spcPct val="120000"/>
              </a:lnSpc>
              <a:buFont typeface="+mj-ea"/>
              <a:buAutoNum type="circleNumDbPlain" startAt="2"/>
            </a:pPr>
            <a:r>
              <a:rPr lang="zh-CN" altLang="en-US" b="1" dirty="0">
                <a:latin typeface="华文仿宋" panose="02010600040101010101" pitchFamily="2" charset="-122"/>
                <a:ea typeface="华文仿宋" panose="02010600040101010101" pitchFamily="2" charset="-122"/>
              </a:rPr>
              <a:t>综合性平台支持</a:t>
            </a:r>
            <a:r>
              <a:rPr lang="en-US"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升级服务收费</a:t>
            </a:r>
            <a:endParaRPr lang="zh-CN" altLang="en-US" dirty="0">
              <a:latin typeface="华文仿宋" panose="02010600040101010101" pitchFamily="2" charset="-122"/>
              <a:ea typeface="华文仿宋" panose="02010600040101010101" pitchFamily="2" charset="-122"/>
            </a:endParaRPr>
          </a:p>
          <a:p>
            <a:pPr marL="0" indent="0">
              <a:lnSpc>
                <a:spcPct val="130000"/>
              </a:lnSpc>
              <a:buNone/>
            </a:pPr>
            <a:r>
              <a:rPr lang="zh-CN" altLang="en-US" dirty="0">
                <a:latin typeface="华文仿宋" panose="02010600040101010101" pitchFamily="2" charset="-122"/>
                <a:ea typeface="华文仿宋" panose="02010600040101010101" pitchFamily="2" charset="-122"/>
              </a:rPr>
              <a:t>      许多国外公益性平台依托其综合平台收入维持运营。同时包含公益众筹项目和其他类型项目的众筹平台。平台其他类众筹项目的收入可用来维持公益众筹项目的成本。</a:t>
            </a:r>
          </a:p>
          <a:p>
            <a:pPr marL="0" indent="0">
              <a:lnSpc>
                <a:spcPct val="130000"/>
              </a:lnSpc>
              <a:buNone/>
            </a:pPr>
            <a:r>
              <a:rPr lang="en-US" altLang="zh-CN" dirty="0">
                <a:latin typeface="华文仿宋" panose="02010600040101010101" pitchFamily="2" charset="-122"/>
                <a:ea typeface="华文仿宋" panose="02010600040101010101" pitchFamily="2" charset="-122"/>
              </a:rPr>
              <a:t>      2008</a:t>
            </a:r>
            <a:r>
              <a:rPr lang="zh-CN" altLang="en-US" dirty="0">
                <a:latin typeface="华文仿宋" panose="02010600040101010101" pitchFamily="2" charset="-122"/>
                <a:ea typeface="华文仿宋" panose="02010600040101010101" pitchFamily="2" charset="-122"/>
              </a:rPr>
              <a:t>年建立的</a:t>
            </a:r>
            <a:r>
              <a:rPr lang="en-US" altLang="zh-CN" dirty="0" err="1">
                <a:latin typeface="华文仿宋" panose="02010600040101010101" pitchFamily="2" charset="-122"/>
                <a:ea typeface="华文仿宋" panose="02010600040101010101" pitchFamily="2" charset="-122"/>
              </a:rPr>
              <a:t>FundRazr</a:t>
            </a:r>
            <a:r>
              <a:rPr lang="zh-CN" altLang="en-US" dirty="0">
                <a:latin typeface="华文仿宋" panose="02010600040101010101" pitchFamily="2" charset="-122"/>
                <a:ea typeface="华文仿宋" panose="02010600040101010101" pitchFamily="2" charset="-122"/>
              </a:rPr>
              <a:t>，是一家加拿大众筹网站，是一个综合性众筹平台，平台通过其他模式的众筹会平台带来收入，用这些收入支持公益众筹平台</a:t>
            </a:r>
            <a:r>
              <a:rPr lang="en-US" altLang="zh-CN" dirty="0">
                <a:latin typeface="华文仿宋" panose="02010600040101010101" pitchFamily="2" charset="-122"/>
                <a:ea typeface="华文仿宋" panose="02010600040101010101" pitchFamily="2" charset="-122"/>
              </a:rPr>
              <a:t>0</a:t>
            </a:r>
            <a:r>
              <a:rPr lang="zh-CN" altLang="en-US" dirty="0">
                <a:latin typeface="华文仿宋" panose="02010600040101010101" pitchFamily="2" charset="-122"/>
                <a:ea typeface="华文仿宋" panose="02010600040101010101" pitchFamily="2" charset="-122"/>
              </a:rPr>
              <a:t>手续费的运营。不仅是</a:t>
            </a:r>
            <a:r>
              <a:rPr lang="en-US" altLang="zh-CN" dirty="0" err="1">
                <a:latin typeface="华文仿宋" panose="02010600040101010101" pitchFamily="2" charset="-122"/>
                <a:ea typeface="华文仿宋" panose="02010600040101010101" pitchFamily="2" charset="-122"/>
              </a:rPr>
              <a:t>FundRazr</a:t>
            </a:r>
            <a:r>
              <a:rPr lang="zh-CN" altLang="en-US" dirty="0">
                <a:latin typeface="华文仿宋" panose="02010600040101010101" pitchFamily="2" charset="-122"/>
                <a:ea typeface="华文仿宋" panose="02010600040101010101" pitchFamily="2" charset="-122"/>
              </a:rPr>
              <a:t>，很多较为领先的公益众筹平台不仅仅只开发公益众筹一种业务模式，很多平台都选择了同时开展不同的如奖励、股权等众筹业务，比如：</a:t>
            </a:r>
            <a:r>
              <a:rPr lang="en-US" altLang="zh-CN" dirty="0">
                <a:latin typeface="华文仿宋" panose="02010600040101010101" pitchFamily="2" charset="-122"/>
                <a:ea typeface="华文仿宋" panose="02010600040101010101" pitchFamily="2" charset="-122"/>
              </a:rPr>
              <a:t>Crowdfunder</a:t>
            </a:r>
            <a:r>
              <a:rPr lang="zh-CN" altLang="en-US"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UK</a:t>
            </a:r>
            <a:r>
              <a:rPr lang="zh-CN" altLang="en-US"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 </a:t>
            </a:r>
            <a:r>
              <a:rPr lang="en-US" altLang="zh-CN" dirty="0" err="1">
                <a:latin typeface="华文仿宋" panose="02010600040101010101" pitchFamily="2" charset="-122"/>
                <a:ea typeface="华文仿宋" panose="02010600040101010101" pitchFamily="2" charset="-122"/>
              </a:rPr>
              <a:t>Leetchi</a:t>
            </a:r>
            <a:r>
              <a:rPr lang="zh-CN" altLang="en-US"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EU</a:t>
            </a:r>
            <a:r>
              <a:rPr lang="zh-CN" altLang="en-US" dirty="0">
                <a:latin typeface="华文仿宋" panose="02010600040101010101" pitchFamily="2" charset="-122"/>
                <a:ea typeface="华文仿宋" panose="02010600040101010101" pitchFamily="2" charset="-122"/>
              </a:rPr>
              <a:t>）等。</a:t>
            </a:r>
          </a:p>
          <a:p>
            <a:pPr marL="0" indent="0">
              <a:lnSpc>
                <a:spcPct val="130000"/>
              </a:lnSpc>
              <a:buNone/>
            </a:pPr>
            <a:r>
              <a:rPr lang="zh-CN" altLang="en-US" dirty="0">
                <a:latin typeface="华文仿宋" panose="02010600040101010101" pitchFamily="2" charset="-122"/>
                <a:ea typeface="华文仿宋" panose="02010600040101010101" pitchFamily="2" charset="-122"/>
              </a:rPr>
              <a:t>      除了同时开展其他方式的众筹获得收益，</a:t>
            </a:r>
            <a:r>
              <a:rPr lang="en-US" altLang="zh-CN" dirty="0" err="1">
                <a:latin typeface="华文仿宋" panose="02010600040101010101" pitchFamily="2" charset="-122"/>
                <a:ea typeface="华文仿宋" panose="02010600040101010101" pitchFamily="2" charset="-122"/>
              </a:rPr>
              <a:t>FundRazr</a:t>
            </a:r>
            <a:r>
              <a:rPr lang="zh-CN" altLang="en-US" dirty="0">
                <a:latin typeface="华文仿宋" panose="02010600040101010101" pitchFamily="2" charset="-122"/>
                <a:ea typeface="华文仿宋" panose="02010600040101010101" pitchFamily="2" charset="-122"/>
              </a:rPr>
              <a:t>为在该平台发起公益众筹的发起者提供</a:t>
            </a:r>
            <a:r>
              <a:rPr lang="en-US" altLang="zh-CN" dirty="0">
                <a:latin typeface="华文仿宋" panose="02010600040101010101" pitchFamily="2" charset="-122"/>
                <a:ea typeface="华文仿宋" panose="02010600040101010101" pitchFamily="2" charset="-122"/>
              </a:rPr>
              <a:t>2</a:t>
            </a:r>
            <a:r>
              <a:rPr lang="zh-CN" altLang="en-US" dirty="0">
                <a:latin typeface="华文仿宋" panose="02010600040101010101" pitchFamily="2" charset="-122"/>
                <a:ea typeface="华文仿宋" panose="02010600040101010101" pitchFamily="2" charset="-122"/>
              </a:rPr>
              <a:t>个选择：</a:t>
            </a:r>
            <a:r>
              <a:rPr lang="en-US" altLang="zh-CN" dirty="0">
                <a:latin typeface="华文仿宋" panose="02010600040101010101" pitchFamily="2" charset="-122"/>
                <a:ea typeface="华文仿宋" panose="02010600040101010101" pitchFamily="2" charset="-122"/>
              </a:rPr>
              <a:t>Free and Pro</a:t>
            </a:r>
            <a:r>
              <a:rPr lang="zh-CN" altLang="en-US"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Free </a:t>
            </a:r>
            <a:r>
              <a:rPr lang="zh-CN" altLang="en-US" dirty="0">
                <a:latin typeface="华文仿宋" panose="02010600040101010101" pitchFamily="2" charset="-122"/>
                <a:ea typeface="华文仿宋" panose="02010600040101010101" pitchFamily="2" charset="-122"/>
              </a:rPr>
              <a:t>即不收取平台手续费，仅收取第三方支付所需的费用，用户可以享受一般众筹网站的所有功能，包括网页创办、社交媒体转发等等。而</a:t>
            </a:r>
            <a:r>
              <a:rPr lang="en-US" altLang="zh-CN" dirty="0">
                <a:latin typeface="华文仿宋" panose="02010600040101010101" pitchFamily="2" charset="-122"/>
                <a:ea typeface="华文仿宋" panose="02010600040101010101" pitchFamily="2" charset="-122"/>
              </a:rPr>
              <a:t>Pro</a:t>
            </a:r>
            <a:r>
              <a:rPr lang="zh-CN" altLang="en-US" dirty="0">
                <a:latin typeface="华文仿宋" panose="02010600040101010101" pitchFamily="2" charset="-122"/>
                <a:ea typeface="华文仿宋" panose="02010600040101010101" pitchFamily="2" charset="-122"/>
              </a:rPr>
              <a:t>则不同，</a:t>
            </a:r>
            <a:r>
              <a:rPr lang="en-US" altLang="zh-CN" dirty="0">
                <a:latin typeface="华文仿宋" panose="02010600040101010101" pitchFamily="2" charset="-122"/>
                <a:ea typeface="华文仿宋" panose="02010600040101010101" pitchFamily="2" charset="-122"/>
              </a:rPr>
              <a:t>Pro</a:t>
            </a:r>
            <a:r>
              <a:rPr lang="zh-CN" altLang="en-US" dirty="0">
                <a:latin typeface="华文仿宋" panose="02010600040101010101" pitchFamily="2" charset="-122"/>
                <a:ea typeface="华文仿宋" panose="02010600040101010101" pitchFamily="2" charset="-122"/>
              </a:rPr>
              <a:t>模式结合平台良好的众筹科技资源，除了包含在</a:t>
            </a:r>
            <a:r>
              <a:rPr lang="en-US" altLang="zh-CN" dirty="0">
                <a:latin typeface="华文仿宋" panose="02010600040101010101" pitchFamily="2" charset="-122"/>
                <a:ea typeface="华文仿宋" panose="02010600040101010101" pitchFamily="2" charset="-122"/>
              </a:rPr>
              <a:t>free</a:t>
            </a:r>
            <a:r>
              <a:rPr lang="zh-CN" altLang="en-US" dirty="0">
                <a:latin typeface="华文仿宋" panose="02010600040101010101" pitchFamily="2" charset="-122"/>
                <a:ea typeface="华文仿宋" panose="02010600040101010101" pitchFamily="2" charset="-122"/>
              </a:rPr>
              <a:t>模式中的功能外，还包括一系列</a:t>
            </a:r>
            <a:r>
              <a:rPr lang="en-US" altLang="zh-CN" dirty="0">
                <a:latin typeface="华文仿宋" panose="02010600040101010101" pitchFamily="2" charset="-122"/>
                <a:ea typeface="华文仿宋" panose="02010600040101010101" pitchFamily="2" charset="-122"/>
              </a:rPr>
              <a:t>Advanced Professional Toolset</a:t>
            </a:r>
            <a:r>
              <a:rPr lang="zh-CN" altLang="en-US"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Sophisticated analytics</a:t>
            </a:r>
            <a:r>
              <a:rPr lang="zh-CN" altLang="en-US"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campaign approval workflows</a:t>
            </a:r>
            <a:r>
              <a:rPr lang="zh-CN" altLang="en-US" dirty="0">
                <a:latin typeface="华文仿宋" panose="02010600040101010101" pitchFamily="2" charset="-122"/>
                <a:ea typeface="华文仿宋" panose="02010600040101010101" pitchFamily="2" charset="-122"/>
              </a:rPr>
              <a:t>等服务。这一模式的设定是针对一些筹款金额较大，规模很大或者管理能力比较差的众筹发起人。对于</a:t>
            </a:r>
            <a:r>
              <a:rPr lang="en-US" altLang="zh-CN" dirty="0">
                <a:latin typeface="华文仿宋" panose="02010600040101010101" pitchFamily="2" charset="-122"/>
                <a:ea typeface="华文仿宋" panose="02010600040101010101" pitchFamily="2" charset="-122"/>
              </a:rPr>
              <a:t>Pro</a:t>
            </a:r>
            <a:r>
              <a:rPr lang="zh-CN" altLang="en-US" dirty="0">
                <a:latin typeface="华文仿宋" panose="02010600040101010101" pitchFamily="2" charset="-122"/>
                <a:ea typeface="华文仿宋" panose="02010600040101010101" pitchFamily="2" charset="-122"/>
              </a:rPr>
              <a:t>公益众筹用户，平台将收取</a:t>
            </a: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的平台手续费用，与一般的项目相同。</a:t>
            </a:r>
          </a:p>
          <a:p>
            <a:pPr marL="0" indent="0">
              <a:buNone/>
            </a:pPr>
            <a:endParaRPr lang="zh-CN" altLang="en-US" dirty="0"/>
          </a:p>
        </p:txBody>
      </p:sp>
    </p:spTree>
    <p:extLst>
      <p:ext uri="{BB962C8B-B14F-4D97-AF65-F5344CB8AC3E}">
        <p14:creationId xmlns:p14="http://schemas.microsoft.com/office/powerpoint/2010/main" val="394654206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3155</Words>
  <Application>Microsoft Office PowerPoint</Application>
  <PresentationFormat>宽屏</PresentationFormat>
  <Paragraphs>101</Paragraphs>
  <Slides>21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等线</vt:lpstr>
      <vt:lpstr>等线 Light</vt:lpstr>
      <vt:lpstr>黑体</vt:lpstr>
      <vt:lpstr>华文仿宋</vt:lpstr>
      <vt:lpstr>Arial</vt:lpstr>
      <vt:lpstr>Calibri</vt:lpstr>
      <vt:lpstr>Office 主题​​</vt:lpstr>
      <vt:lpstr>一、众筹的类型 </vt:lpstr>
      <vt:lpstr>PowerPoint 演示文稿</vt:lpstr>
      <vt:lpstr>1.公益众筹</vt:lpstr>
      <vt:lpstr>（1）公益众筹的特点</vt:lpstr>
      <vt:lpstr>（2）公益众筹的运营方式</vt:lpstr>
      <vt:lpstr>案例：轻松筹 </vt:lpstr>
      <vt:lpstr>PowerPoint 演示文稿</vt:lpstr>
      <vt:lpstr>  （3）公益众筹平台盈利模式 </vt:lpstr>
      <vt:lpstr>PowerPoint 演示文稿</vt:lpstr>
      <vt:lpstr>PowerPoint 演示文稿</vt:lpstr>
      <vt:lpstr>(4)国内影响力较大的2家公益众筹平台 </vt:lpstr>
      <vt:lpstr> 2.奖励式众筹 </vt:lpstr>
      <vt:lpstr>PowerPoint 演示文稿</vt:lpstr>
      <vt:lpstr>PowerPoint 演示文稿</vt:lpstr>
      <vt:lpstr>PowerPoint 演示文稿</vt:lpstr>
      <vt:lpstr>案例一：科技众筹——Pebble E-Paper智能手表</vt:lpstr>
      <vt:lpstr>PowerPoint 演示文稿</vt:lpstr>
      <vt:lpstr>案例2 科技众筹——把纸飞机变成智能遥控飞机 </vt:lpstr>
      <vt:lpstr>PowerPoint 演示文稿</vt:lpstr>
      <vt:lpstr>PowerPoint 演示文稿</vt:lpstr>
      <vt:lpstr>影响奖励式众筹成功的因素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一、众筹的类型 </dc:title>
  <dc:creator>mx3642</dc:creator>
  <cp:lastModifiedBy>mx3642</cp:lastModifiedBy>
  <cp:revision>31</cp:revision>
  <dcterms:created xsi:type="dcterms:W3CDTF">2020-05-24T03:26:46Z</dcterms:created>
  <dcterms:modified xsi:type="dcterms:W3CDTF">2020-06-08T01:10:45Z</dcterms:modified>
</cp:coreProperties>
</file>