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84" r:id="rId5"/>
    <p:sldId id="260" r:id="rId6"/>
    <p:sldId id="258" r:id="rId7"/>
    <p:sldId id="261" r:id="rId8"/>
    <p:sldId id="263" r:id="rId9"/>
    <p:sldId id="265" r:id="rId10"/>
    <p:sldId id="285" r:id="rId11"/>
    <p:sldId id="286" r:id="rId12"/>
    <p:sldId id="287" r:id="rId13"/>
    <p:sldId id="266" r:id="rId14"/>
    <p:sldId id="269" r:id="rId15"/>
    <p:sldId id="297" r:id="rId16"/>
    <p:sldId id="289" r:id="rId17"/>
    <p:sldId id="288" r:id="rId18"/>
    <p:sldId id="290" r:id="rId19"/>
    <p:sldId id="291" r:id="rId20"/>
    <p:sldId id="292" r:id="rId21"/>
    <p:sldId id="293" r:id="rId22"/>
    <p:sldId id="294" r:id="rId23"/>
    <p:sldId id="295" r:id="rId24"/>
    <p:sldId id="29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35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6D550C-6FEF-471C-AEB5-262EDE450A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BF4AC5B7-2E68-4BDA-87A0-F0562BADEBAA}">
      <dgm:prSet/>
      <dgm:spPr/>
      <dgm:t>
        <a:bodyPr/>
        <a:lstStyle/>
        <a:p>
          <a:r>
            <a:rPr lang="zh-CN" dirty="0"/>
            <a:t>第一步是项目筛选</a:t>
          </a:r>
          <a:endParaRPr lang="en-US" dirty="0"/>
        </a:p>
      </dgm:t>
    </dgm:pt>
    <dgm:pt modelId="{DF6AD6D8-94C1-43CC-A947-192E2F20DAC2}" type="parTrans" cxnId="{19CB0222-167B-417B-92A7-AB05DA110B85}">
      <dgm:prSet/>
      <dgm:spPr/>
      <dgm:t>
        <a:bodyPr/>
        <a:lstStyle/>
        <a:p>
          <a:endParaRPr lang="en-US"/>
        </a:p>
      </dgm:t>
    </dgm:pt>
    <dgm:pt modelId="{8972F2E9-D413-49FE-B007-86801B014408}" type="sibTrans" cxnId="{19CB0222-167B-417B-92A7-AB05DA110B85}">
      <dgm:prSet/>
      <dgm:spPr/>
      <dgm:t>
        <a:bodyPr/>
        <a:lstStyle/>
        <a:p>
          <a:endParaRPr lang="en-US"/>
        </a:p>
      </dgm:t>
    </dgm:pt>
    <dgm:pt modelId="{3FB06B63-841B-4D69-9133-FFB099071339}">
      <dgm:prSet/>
      <dgm:spPr/>
      <dgm:t>
        <a:bodyPr/>
        <a:lstStyle/>
        <a:p>
          <a:r>
            <a:rPr lang="zh-CN" dirty="0"/>
            <a:t>第二步是创业者约谈</a:t>
          </a:r>
          <a:endParaRPr lang="en-US" dirty="0"/>
        </a:p>
      </dgm:t>
    </dgm:pt>
    <dgm:pt modelId="{9528EB2C-3C15-47D4-859F-380162FAE22D}" type="parTrans" cxnId="{14CA904F-B52E-4FF0-B9F0-A3E6E40923D5}">
      <dgm:prSet/>
      <dgm:spPr/>
      <dgm:t>
        <a:bodyPr/>
        <a:lstStyle/>
        <a:p>
          <a:endParaRPr lang="en-US"/>
        </a:p>
      </dgm:t>
    </dgm:pt>
    <dgm:pt modelId="{2DD1AD1D-4A37-41F7-9A58-F41DCB005C89}" type="sibTrans" cxnId="{14CA904F-B52E-4FF0-B9F0-A3E6E40923D5}">
      <dgm:prSet/>
      <dgm:spPr/>
      <dgm:t>
        <a:bodyPr/>
        <a:lstStyle/>
        <a:p>
          <a:endParaRPr lang="en-US"/>
        </a:p>
      </dgm:t>
    </dgm:pt>
    <dgm:pt modelId="{0ABF615D-EF6E-4904-B026-B989C2319BC0}">
      <dgm:prSet/>
      <dgm:spPr/>
      <dgm:t>
        <a:bodyPr/>
        <a:lstStyle/>
        <a:p>
          <a:r>
            <a:rPr lang="zh-CN" dirty="0"/>
            <a:t>第三步是确定领投人</a:t>
          </a:r>
          <a:endParaRPr lang="en-US" dirty="0"/>
        </a:p>
      </dgm:t>
    </dgm:pt>
    <dgm:pt modelId="{168D2186-7B66-4F55-B804-5D5A8FF9F3DA}" type="parTrans" cxnId="{177FA026-8686-4FD5-96C1-FEB3102D261E}">
      <dgm:prSet/>
      <dgm:spPr/>
      <dgm:t>
        <a:bodyPr/>
        <a:lstStyle/>
        <a:p>
          <a:endParaRPr lang="en-US"/>
        </a:p>
      </dgm:t>
    </dgm:pt>
    <dgm:pt modelId="{F46A1222-BA5B-44F5-8C0B-E3A03001AD0D}" type="sibTrans" cxnId="{177FA026-8686-4FD5-96C1-FEB3102D261E}">
      <dgm:prSet/>
      <dgm:spPr/>
      <dgm:t>
        <a:bodyPr/>
        <a:lstStyle/>
        <a:p>
          <a:endParaRPr lang="en-US"/>
        </a:p>
      </dgm:t>
    </dgm:pt>
    <dgm:pt modelId="{37A4528A-961E-4F19-82E7-395289529B30}">
      <dgm:prSet/>
      <dgm:spPr/>
      <dgm:t>
        <a:bodyPr/>
        <a:lstStyle/>
        <a:p>
          <a:r>
            <a:rPr lang="zh-CN" dirty="0"/>
            <a:t>第四步是引进跟投人</a:t>
          </a:r>
          <a:endParaRPr lang="en-US" dirty="0"/>
        </a:p>
      </dgm:t>
    </dgm:pt>
    <dgm:pt modelId="{0E1740FD-1F2E-4C25-AE80-8303BB177459}" type="parTrans" cxnId="{D629BDBA-C5D4-4EA3-9B96-0CB36AEC68C9}">
      <dgm:prSet/>
      <dgm:spPr/>
      <dgm:t>
        <a:bodyPr/>
        <a:lstStyle/>
        <a:p>
          <a:endParaRPr lang="en-US"/>
        </a:p>
      </dgm:t>
    </dgm:pt>
    <dgm:pt modelId="{E9931E51-3A80-4368-8173-37D862401D95}" type="sibTrans" cxnId="{D629BDBA-C5D4-4EA3-9B96-0CB36AEC68C9}">
      <dgm:prSet/>
      <dgm:spPr/>
      <dgm:t>
        <a:bodyPr/>
        <a:lstStyle/>
        <a:p>
          <a:endParaRPr lang="en-US"/>
        </a:p>
      </dgm:t>
    </dgm:pt>
    <dgm:pt modelId="{BC663021-500A-4B02-BFCD-9DEF9F6EF1A2}">
      <dgm:prSet/>
      <dgm:spPr/>
      <dgm:t>
        <a:bodyPr/>
        <a:lstStyle/>
        <a:p>
          <a:r>
            <a:rPr lang="zh-CN" dirty="0"/>
            <a:t>第五步是签订投资协议框架</a:t>
          </a:r>
          <a:endParaRPr lang="en-US" dirty="0"/>
        </a:p>
      </dgm:t>
    </dgm:pt>
    <dgm:pt modelId="{09DA6C62-712E-43D0-818F-B01F9DB5713B}" type="parTrans" cxnId="{E73E0DD1-0FC4-44F3-94C7-E41712FDD3E6}">
      <dgm:prSet/>
      <dgm:spPr/>
      <dgm:t>
        <a:bodyPr/>
        <a:lstStyle/>
        <a:p>
          <a:endParaRPr lang="en-US"/>
        </a:p>
      </dgm:t>
    </dgm:pt>
    <dgm:pt modelId="{6865991D-7159-4B68-9CBD-B9C710C28723}" type="sibTrans" cxnId="{E73E0DD1-0FC4-44F3-94C7-E41712FDD3E6}">
      <dgm:prSet/>
      <dgm:spPr/>
      <dgm:t>
        <a:bodyPr/>
        <a:lstStyle/>
        <a:p>
          <a:endParaRPr lang="en-US"/>
        </a:p>
      </dgm:t>
    </dgm:pt>
    <dgm:pt modelId="{4AE5F744-C860-4F3E-B7B3-2CEE31BD5B2E}">
      <dgm:prSet/>
      <dgm:spPr/>
      <dgm:t>
        <a:bodyPr/>
        <a:lstStyle/>
        <a:p>
          <a:r>
            <a:rPr lang="zh-CN" dirty="0"/>
            <a:t>第六步是设立有限合伙企业</a:t>
          </a:r>
          <a:endParaRPr lang="en-US" dirty="0"/>
        </a:p>
      </dgm:t>
    </dgm:pt>
    <dgm:pt modelId="{EDD0349F-8ABA-4F5A-BF21-E5AF0AB8223C}" type="parTrans" cxnId="{55567C76-D135-4209-B879-869E93422EF5}">
      <dgm:prSet/>
      <dgm:spPr/>
      <dgm:t>
        <a:bodyPr/>
        <a:lstStyle/>
        <a:p>
          <a:endParaRPr lang="en-US"/>
        </a:p>
      </dgm:t>
    </dgm:pt>
    <dgm:pt modelId="{1F2FAEFE-48C9-4466-84DD-25E9A060A041}" type="sibTrans" cxnId="{55567C76-D135-4209-B879-869E93422EF5}">
      <dgm:prSet/>
      <dgm:spPr/>
      <dgm:t>
        <a:bodyPr/>
        <a:lstStyle/>
        <a:p>
          <a:endParaRPr lang="en-US"/>
        </a:p>
      </dgm:t>
    </dgm:pt>
    <dgm:pt modelId="{3490912D-4151-4ACD-92BA-535879AB55A0}">
      <dgm:prSet/>
      <dgm:spPr/>
      <dgm:t>
        <a:bodyPr/>
        <a:lstStyle/>
        <a:p>
          <a:r>
            <a:rPr lang="zh-CN" dirty="0"/>
            <a:t>第七步是注册公司</a:t>
          </a:r>
          <a:endParaRPr lang="en-US" dirty="0"/>
        </a:p>
      </dgm:t>
    </dgm:pt>
    <dgm:pt modelId="{254BEA67-C1C4-46B0-9A41-2E4B422848AC}" type="parTrans" cxnId="{990EDCAB-EB62-4411-9DA2-166C192DDC81}">
      <dgm:prSet/>
      <dgm:spPr/>
      <dgm:t>
        <a:bodyPr/>
        <a:lstStyle/>
        <a:p>
          <a:endParaRPr lang="en-US"/>
        </a:p>
      </dgm:t>
    </dgm:pt>
    <dgm:pt modelId="{DAD9B7D9-FDD7-48DA-BD5F-B8E3ABE062A4}" type="sibTrans" cxnId="{990EDCAB-EB62-4411-9DA2-166C192DDC81}">
      <dgm:prSet/>
      <dgm:spPr/>
      <dgm:t>
        <a:bodyPr/>
        <a:lstStyle/>
        <a:p>
          <a:endParaRPr lang="en-US"/>
        </a:p>
      </dgm:t>
    </dgm:pt>
    <dgm:pt modelId="{764388D4-6343-41AD-9992-57D1A6518D4B}">
      <dgm:prSet/>
      <dgm:spPr/>
      <dgm:t>
        <a:bodyPr/>
        <a:lstStyle/>
        <a:p>
          <a:r>
            <a:rPr lang="zh-CN" dirty="0"/>
            <a:t>第八步是签订正式投资协议</a:t>
          </a:r>
          <a:endParaRPr lang="en-US" dirty="0"/>
        </a:p>
      </dgm:t>
    </dgm:pt>
    <dgm:pt modelId="{DBA2BC01-9EAC-4E55-9821-7A7301FCC0DD}" type="parTrans" cxnId="{1C16D47C-DDE0-42A2-AC90-80DD7CE8735F}">
      <dgm:prSet/>
      <dgm:spPr/>
      <dgm:t>
        <a:bodyPr/>
        <a:lstStyle/>
        <a:p>
          <a:endParaRPr lang="en-US"/>
        </a:p>
      </dgm:t>
    </dgm:pt>
    <dgm:pt modelId="{08981C6D-740C-4908-BCE2-AD701B9C0075}" type="sibTrans" cxnId="{1C16D47C-DDE0-42A2-AC90-80DD7CE8735F}">
      <dgm:prSet/>
      <dgm:spPr/>
      <dgm:t>
        <a:bodyPr/>
        <a:lstStyle/>
        <a:p>
          <a:endParaRPr lang="en-US"/>
        </a:p>
      </dgm:t>
    </dgm:pt>
    <dgm:pt modelId="{16BC3B1E-0F32-4A8B-8A99-54A1C3BCE19C}">
      <dgm:prSet/>
      <dgm:spPr/>
      <dgm:t>
        <a:bodyPr/>
        <a:lstStyle/>
        <a:p>
          <a:r>
            <a:rPr lang="zh-CN" dirty="0"/>
            <a:t>第九步是投后管理</a:t>
          </a:r>
          <a:endParaRPr lang="en-US" dirty="0"/>
        </a:p>
      </dgm:t>
    </dgm:pt>
    <dgm:pt modelId="{A7FAC3FE-DB44-438A-ABE9-2AB3B9165461}" type="parTrans" cxnId="{8811C64B-805E-40C2-8449-5AF1B34E5C84}">
      <dgm:prSet/>
      <dgm:spPr/>
      <dgm:t>
        <a:bodyPr/>
        <a:lstStyle/>
        <a:p>
          <a:endParaRPr lang="en-US"/>
        </a:p>
      </dgm:t>
    </dgm:pt>
    <dgm:pt modelId="{2A3308FC-B3A3-44A9-B833-7F9465307A30}" type="sibTrans" cxnId="{8811C64B-805E-40C2-8449-5AF1B34E5C84}">
      <dgm:prSet/>
      <dgm:spPr/>
      <dgm:t>
        <a:bodyPr/>
        <a:lstStyle/>
        <a:p>
          <a:endParaRPr lang="en-US"/>
        </a:p>
      </dgm:t>
    </dgm:pt>
    <dgm:pt modelId="{B5EE723B-803F-4671-9EEE-0A2E1AD9190E}">
      <dgm:prSet/>
      <dgm:spPr/>
      <dgm:t>
        <a:bodyPr/>
        <a:lstStyle/>
        <a:p>
          <a:r>
            <a:rPr lang="zh-CN" dirty="0"/>
            <a:t>第十步是退出</a:t>
          </a:r>
          <a:endParaRPr lang="en-US" dirty="0"/>
        </a:p>
      </dgm:t>
    </dgm:pt>
    <dgm:pt modelId="{13CDE7EE-50EC-40F4-A63A-CB2E2B7C46DA}" type="parTrans" cxnId="{6D875D06-8CD9-4092-AC7A-1BF5B36DA75C}">
      <dgm:prSet/>
      <dgm:spPr/>
      <dgm:t>
        <a:bodyPr/>
        <a:lstStyle/>
        <a:p>
          <a:endParaRPr lang="en-US"/>
        </a:p>
      </dgm:t>
    </dgm:pt>
    <dgm:pt modelId="{AD5BD431-5D9D-49AD-B08F-F01AD8186771}" type="sibTrans" cxnId="{6D875D06-8CD9-4092-AC7A-1BF5B36DA75C}">
      <dgm:prSet/>
      <dgm:spPr/>
      <dgm:t>
        <a:bodyPr/>
        <a:lstStyle/>
        <a:p>
          <a:endParaRPr lang="en-US"/>
        </a:p>
      </dgm:t>
    </dgm:pt>
    <dgm:pt modelId="{652745B5-8C60-4A81-8021-CE48A1EE1576}" type="pres">
      <dgm:prSet presAssocID="{1C6D550C-6FEF-471C-AEB5-262EDE450A7D}" presName="diagram" presStyleCnt="0">
        <dgm:presLayoutVars>
          <dgm:dir/>
          <dgm:resizeHandles val="exact"/>
        </dgm:presLayoutVars>
      </dgm:prSet>
      <dgm:spPr/>
    </dgm:pt>
    <dgm:pt modelId="{5264638E-F7A8-45D4-BD5E-89CBC03FF9C4}" type="pres">
      <dgm:prSet presAssocID="{BF4AC5B7-2E68-4BDA-87A0-F0562BADEBAA}" presName="node" presStyleLbl="node1" presStyleIdx="0" presStyleCnt="10">
        <dgm:presLayoutVars>
          <dgm:bulletEnabled val="1"/>
        </dgm:presLayoutVars>
      </dgm:prSet>
      <dgm:spPr/>
    </dgm:pt>
    <dgm:pt modelId="{AFF77CA6-0F3C-4519-84E7-811AAAA53D11}" type="pres">
      <dgm:prSet presAssocID="{8972F2E9-D413-49FE-B007-86801B014408}" presName="sibTrans" presStyleCnt="0"/>
      <dgm:spPr/>
    </dgm:pt>
    <dgm:pt modelId="{19FC1AB5-6892-46F2-A0F3-1867D833DF98}" type="pres">
      <dgm:prSet presAssocID="{3FB06B63-841B-4D69-9133-FFB099071339}" presName="node" presStyleLbl="node1" presStyleIdx="1" presStyleCnt="10">
        <dgm:presLayoutVars>
          <dgm:bulletEnabled val="1"/>
        </dgm:presLayoutVars>
      </dgm:prSet>
      <dgm:spPr/>
    </dgm:pt>
    <dgm:pt modelId="{C060A2CF-4AAA-466F-A000-75CD4F843D3D}" type="pres">
      <dgm:prSet presAssocID="{2DD1AD1D-4A37-41F7-9A58-F41DCB005C89}" presName="sibTrans" presStyleCnt="0"/>
      <dgm:spPr/>
    </dgm:pt>
    <dgm:pt modelId="{401F2BF7-EC65-4920-84D6-EB461FA9D650}" type="pres">
      <dgm:prSet presAssocID="{0ABF615D-EF6E-4904-B026-B989C2319BC0}" presName="node" presStyleLbl="node1" presStyleIdx="2" presStyleCnt="10">
        <dgm:presLayoutVars>
          <dgm:bulletEnabled val="1"/>
        </dgm:presLayoutVars>
      </dgm:prSet>
      <dgm:spPr/>
    </dgm:pt>
    <dgm:pt modelId="{66BA0679-94CE-4338-8DA4-AFDE16F8AA4E}" type="pres">
      <dgm:prSet presAssocID="{F46A1222-BA5B-44F5-8C0B-E3A03001AD0D}" presName="sibTrans" presStyleCnt="0"/>
      <dgm:spPr/>
    </dgm:pt>
    <dgm:pt modelId="{DEA5D398-2B44-4915-9DB4-F8D950A8FDD7}" type="pres">
      <dgm:prSet presAssocID="{37A4528A-961E-4F19-82E7-395289529B30}" presName="node" presStyleLbl="node1" presStyleIdx="3" presStyleCnt="10">
        <dgm:presLayoutVars>
          <dgm:bulletEnabled val="1"/>
        </dgm:presLayoutVars>
      </dgm:prSet>
      <dgm:spPr/>
    </dgm:pt>
    <dgm:pt modelId="{07AAE7C7-56CD-4410-A080-618C3DF400FB}" type="pres">
      <dgm:prSet presAssocID="{E9931E51-3A80-4368-8173-37D862401D95}" presName="sibTrans" presStyleCnt="0"/>
      <dgm:spPr/>
    </dgm:pt>
    <dgm:pt modelId="{170A4ED0-E1BC-4380-85B8-45A94813CDF1}" type="pres">
      <dgm:prSet presAssocID="{BC663021-500A-4B02-BFCD-9DEF9F6EF1A2}" presName="node" presStyleLbl="node1" presStyleIdx="4" presStyleCnt="10">
        <dgm:presLayoutVars>
          <dgm:bulletEnabled val="1"/>
        </dgm:presLayoutVars>
      </dgm:prSet>
      <dgm:spPr/>
    </dgm:pt>
    <dgm:pt modelId="{0DC85050-B4B3-4408-9B30-07423513FAC7}" type="pres">
      <dgm:prSet presAssocID="{6865991D-7159-4B68-9CBD-B9C710C28723}" presName="sibTrans" presStyleCnt="0"/>
      <dgm:spPr/>
    </dgm:pt>
    <dgm:pt modelId="{45DD452E-A040-4B23-BA23-8032ED1DA583}" type="pres">
      <dgm:prSet presAssocID="{4AE5F744-C860-4F3E-B7B3-2CEE31BD5B2E}" presName="node" presStyleLbl="node1" presStyleIdx="5" presStyleCnt="10">
        <dgm:presLayoutVars>
          <dgm:bulletEnabled val="1"/>
        </dgm:presLayoutVars>
      </dgm:prSet>
      <dgm:spPr/>
    </dgm:pt>
    <dgm:pt modelId="{7F5F5399-3A45-4767-B449-BFB4A1708EF6}" type="pres">
      <dgm:prSet presAssocID="{1F2FAEFE-48C9-4466-84DD-25E9A060A041}" presName="sibTrans" presStyleCnt="0"/>
      <dgm:spPr/>
    </dgm:pt>
    <dgm:pt modelId="{81691114-301C-4197-B189-4D3C0DE1CB76}" type="pres">
      <dgm:prSet presAssocID="{3490912D-4151-4ACD-92BA-535879AB55A0}" presName="node" presStyleLbl="node1" presStyleIdx="6" presStyleCnt="10">
        <dgm:presLayoutVars>
          <dgm:bulletEnabled val="1"/>
        </dgm:presLayoutVars>
      </dgm:prSet>
      <dgm:spPr/>
    </dgm:pt>
    <dgm:pt modelId="{CBEA18C0-7D7E-418E-9566-C110150A00A2}" type="pres">
      <dgm:prSet presAssocID="{DAD9B7D9-FDD7-48DA-BD5F-B8E3ABE062A4}" presName="sibTrans" presStyleCnt="0"/>
      <dgm:spPr/>
    </dgm:pt>
    <dgm:pt modelId="{4CCF89AB-6704-4EDC-AA93-589BFD4F66AA}" type="pres">
      <dgm:prSet presAssocID="{764388D4-6343-41AD-9992-57D1A6518D4B}" presName="node" presStyleLbl="node1" presStyleIdx="7" presStyleCnt="10">
        <dgm:presLayoutVars>
          <dgm:bulletEnabled val="1"/>
        </dgm:presLayoutVars>
      </dgm:prSet>
      <dgm:spPr/>
    </dgm:pt>
    <dgm:pt modelId="{D9804698-8823-42CF-AFFE-3C199306E914}" type="pres">
      <dgm:prSet presAssocID="{08981C6D-740C-4908-BCE2-AD701B9C0075}" presName="sibTrans" presStyleCnt="0"/>
      <dgm:spPr/>
    </dgm:pt>
    <dgm:pt modelId="{6D7C54E8-7166-4A8D-AA7C-03CABBD1B12F}" type="pres">
      <dgm:prSet presAssocID="{16BC3B1E-0F32-4A8B-8A99-54A1C3BCE19C}" presName="node" presStyleLbl="node1" presStyleIdx="8" presStyleCnt="10">
        <dgm:presLayoutVars>
          <dgm:bulletEnabled val="1"/>
        </dgm:presLayoutVars>
      </dgm:prSet>
      <dgm:spPr/>
    </dgm:pt>
    <dgm:pt modelId="{230DF3BE-48DE-4743-A70B-AC8162A8D4E4}" type="pres">
      <dgm:prSet presAssocID="{2A3308FC-B3A3-44A9-B833-7F9465307A30}" presName="sibTrans" presStyleCnt="0"/>
      <dgm:spPr/>
    </dgm:pt>
    <dgm:pt modelId="{577CAC80-B594-4AE4-BEF2-6F3511BACF2A}" type="pres">
      <dgm:prSet presAssocID="{B5EE723B-803F-4671-9EEE-0A2E1AD9190E}" presName="node" presStyleLbl="node1" presStyleIdx="9" presStyleCnt="10">
        <dgm:presLayoutVars>
          <dgm:bulletEnabled val="1"/>
        </dgm:presLayoutVars>
      </dgm:prSet>
      <dgm:spPr/>
    </dgm:pt>
  </dgm:ptLst>
  <dgm:cxnLst>
    <dgm:cxn modelId="{6D875D06-8CD9-4092-AC7A-1BF5B36DA75C}" srcId="{1C6D550C-6FEF-471C-AEB5-262EDE450A7D}" destId="{B5EE723B-803F-4671-9EEE-0A2E1AD9190E}" srcOrd="9" destOrd="0" parTransId="{13CDE7EE-50EC-40F4-A63A-CB2E2B7C46DA}" sibTransId="{AD5BD431-5D9D-49AD-B08F-F01AD8186771}"/>
    <dgm:cxn modelId="{4F1E9B1F-56C7-43FD-9E9B-432FE843AA7D}" type="presOf" srcId="{B5EE723B-803F-4671-9EEE-0A2E1AD9190E}" destId="{577CAC80-B594-4AE4-BEF2-6F3511BACF2A}" srcOrd="0" destOrd="0" presId="urn:microsoft.com/office/officeart/2005/8/layout/default"/>
    <dgm:cxn modelId="{19CB0222-167B-417B-92A7-AB05DA110B85}" srcId="{1C6D550C-6FEF-471C-AEB5-262EDE450A7D}" destId="{BF4AC5B7-2E68-4BDA-87A0-F0562BADEBAA}" srcOrd="0" destOrd="0" parTransId="{DF6AD6D8-94C1-43CC-A947-192E2F20DAC2}" sibTransId="{8972F2E9-D413-49FE-B007-86801B014408}"/>
    <dgm:cxn modelId="{177FA026-8686-4FD5-96C1-FEB3102D261E}" srcId="{1C6D550C-6FEF-471C-AEB5-262EDE450A7D}" destId="{0ABF615D-EF6E-4904-B026-B989C2319BC0}" srcOrd="2" destOrd="0" parTransId="{168D2186-7B66-4F55-B804-5D5A8FF9F3DA}" sibTransId="{F46A1222-BA5B-44F5-8C0B-E3A03001AD0D}"/>
    <dgm:cxn modelId="{FA9D0842-5F84-459E-B802-401391A346D3}" type="presOf" srcId="{BF4AC5B7-2E68-4BDA-87A0-F0562BADEBAA}" destId="{5264638E-F7A8-45D4-BD5E-89CBC03FF9C4}" srcOrd="0" destOrd="0" presId="urn:microsoft.com/office/officeart/2005/8/layout/default"/>
    <dgm:cxn modelId="{15B1CF62-AE08-4502-84AA-356E0027BE40}" type="presOf" srcId="{37A4528A-961E-4F19-82E7-395289529B30}" destId="{DEA5D398-2B44-4915-9DB4-F8D950A8FDD7}" srcOrd="0" destOrd="0" presId="urn:microsoft.com/office/officeart/2005/8/layout/default"/>
    <dgm:cxn modelId="{8811C64B-805E-40C2-8449-5AF1B34E5C84}" srcId="{1C6D550C-6FEF-471C-AEB5-262EDE450A7D}" destId="{16BC3B1E-0F32-4A8B-8A99-54A1C3BCE19C}" srcOrd="8" destOrd="0" parTransId="{A7FAC3FE-DB44-438A-ABE9-2AB3B9165461}" sibTransId="{2A3308FC-B3A3-44A9-B833-7F9465307A30}"/>
    <dgm:cxn modelId="{D96E316D-38A0-4DA0-95E3-FFD2A77FB0A1}" type="presOf" srcId="{3FB06B63-841B-4D69-9133-FFB099071339}" destId="{19FC1AB5-6892-46F2-A0F3-1867D833DF98}" srcOrd="0" destOrd="0" presId="urn:microsoft.com/office/officeart/2005/8/layout/default"/>
    <dgm:cxn modelId="{14CA904F-B52E-4FF0-B9F0-A3E6E40923D5}" srcId="{1C6D550C-6FEF-471C-AEB5-262EDE450A7D}" destId="{3FB06B63-841B-4D69-9133-FFB099071339}" srcOrd="1" destOrd="0" parTransId="{9528EB2C-3C15-47D4-859F-380162FAE22D}" sibTransId="{2DD1AD1D-4A37-41F7-9A58-F41DCB005C89}"/>
    <dgm:cxn modelId="{B5022855-2A8C-41EE-ACA9-739950FE392D}" type="presOf" srcId="{16BC3B1E-0F32-4A8B-8A99-54A1C3BCE19C}" destId="{6D7C54E8-7166-4A8D-AA7C-03CABBD1B12F}" srcOrd="0" destOrd="0" presId="urn:microsoft.com/office/officeart/2005/8/layout/default"/>
    <dgm:cxn modelId="{55567C76-D135-4209-B879-869E93422EF5}" srcId="{1C6D550C-6FEF-471C-AEB5-262EDE450A7D}" destId="{4AE5F744-C860-4F3E-B7B3-2CEE31BD5B2E}" srcOrd="5" destOrd="0" parTransId="{EDD0349F-8ABA-4F5A-BF21-E5AF0AB8223C}" sibTransId="{1F2FAEFE-48C9-4466-84DD-25E9A060A041}"/>
    <dgm:cxn modelId="{1C16D47C-DDE0-42A2-AC90-80DD7CE8735F}" srcId="{1C6D550C-6FEF-471C-AEB5-262EDE450A7D}" destId="{764388D4-6343-41AD-9992-57D1A6518D4B}" srcOrd="7" destOrd="0" parTransId="{DBA2BC01-9EAC-4E55-9821-7A7301FCC0DD}" sibTransId="{08981C6D-740C-4908-BCE2-AD701B9C0075}"/>
    <dgm:cxn modelId="{299FEA84-F5F9-457E-B48A-C4E54D9863F5}" type="presOf" srcId="{764388D4-6343-41AD-9992-57D1A6518D4B}" destId="{4CCF89AB-6704-4EDC-AA93-589BFD4F66AA}" srcOrd="0" destOrd="0" presId="urn:microsoft.com/office/officeart/2005/8/layout/default"/>
    <dgm:cxn modelId="{B2FD2389-B8D4-405D-93B5-5C119CA59F95}" type="presOf" srcId="{4AE5F744-C860-4F3E-B7B3-2CEE31BD5B2E}" destId="{45DD452E-A040-4B23-BA23-8032ED1DA583}" srcOrd="0" destOrd="0" presId="urn:microsoft.com/office/officeart/2005/8/layout/default"/>
    <dgm:cxn modelId="{990EDCAB-EB62-4411-9DA2-166C192DDC81}" srcId="{1C6D550C-6FEF-471C-AEB5-262EDE450A7D}" destId="{3490912D-4151-4ACD-92BA-535879AB55A0}" srcOrd="6" destOrd="0" parTransId="{254BEA67-C1C4-46B0-9A41-2E4B422848AC}" sibTransId="{DAD9B7D9-FDD7-48DA-BD5F-B8E3ABE062A4}"/>
    <dgm:cxn modelId="{D6E6CDB0-2FCD-4AAA-897C-304379D07D1E}" type="presOf" srcId="{0ABF615D-EF6E-4904-B026-B989C2319BC0}" destId="{401F2BF7-EC65-4920-84D6-EB461FA9D650}" srcOrd="0" destOrd="0" presId="urn:microsoft.com/office/officeart/2005/8/layout/default"/>
    <dgm:cxn modelId="{68B3D8B2-5669-4196-8F1D-79601D4A9F3A}" type="presOf" srcId="{1C6D550C-6FEF-471C-AEB5-262EDE450A7D}" destId="{652745B5-8C60-4A81-8021-CE48A1EE1576}" srcOrd="0" destOrd="0" presId="urn:microsoft.com/office/officeart/2005/8/layout/default"/>
    <dgm:cxn modelId="{D629BDBA-C5D4-4EA3-9B96-0CB36AEC68C9}" srcId="{1C6D550C-6FEF-471C-AEB5-262EDE450A7D}" destId="{37A4528A-961E-4F19-82E7-395289529B30}" srcOrd="3" destOrd="0" parTransId="{0E1740FD-1F2E-4C25-AE80-8303BB177459}" sibTransId="{E9931E51-3A80-4368-8173-37D862401D95}"/>
    <dgm:cxn modelId="{E73E0DD1-0FC4-44F3-94C7-E41712FDD3E6}" srcId="{1C6D550C-6FEF-471C-AEB5-262EDE450A7D}" destId="{BC663021-500A-4B02-BFCD-9DEF9F6EF1A2}" srcOrd="4" destOrd="0" parTransId="{09DA6C62-712E-43D0-818F-B01F9DB5713B}" sibTransId="{6865991D-7159-4B68-9CBD-B9C710C28723}"/>
    <dgm:cxn modelId="{082E83D9-F91E-402F-83F5-28485772BEA3}" type="presOf" srcId="{BC663021-500A-4B02-BFCD-9DEF9F6EF1A2}" destId="{170A4ED0-E1BC-4380-85B8-45A94813CDF1}" srcOrd="0" destOrd="0" presId="urn:microsoft.com/office/officeart/2005/8/layout/default"/>
    <dgm:cxn modelId="{0B8690E6-8223-4E42-B1D0-464942FEF6B8}" type="presOf" srcId="{3490912D-4151-4ACD-92BA-535879AB55A0}" destId="{81691114-301C-4197-B189-4D3C0DE1CB76}" srcOrd="0" destOrd="0" presId="urn:microsoft.com/office/officeart/2005/8/layout/default"/>
    <dgm:cxn modelId="{ED8C8835-D3F6-418E-A4AA-BD059B090767}" type="presParOf" srcId="{652745B5-8C60-4A81-8021-CE48A1EE1576}" destId="{5264638E-F7A8-45D4-BD5E-89CBC03FF9C4}" srcOrd="0" destOrd="0" presId="urn:microsoft.com/office/officeart/2005/8/layout/default"/>
    <dgm:cxn modelId="{7E97D98C-69B1-46EC-99EF-4AF55005BCD2}" type="presParOf" srcId="{652745B5-8C60-4A81-8021-CE48A1EE1576}" destId="{AFF77CA6-0F3C-4519-84E7-811AAAA53D11}" srcOrd="1" destOrd="0" presId="urn:microsoft.com/office/officeart/2005/8/layout/default"/>
    <dgm:cxn modelId="{778C6FAE-52E7-423A-9000-E2F8540B546D}" type="presParOf" srcId="{652745B5-8C60-4A81-8021-CE48A1EE1576}" destId="{19FC1AB5-6892-46F2-A0F3-1867D833DF98}" srcOrd="2" destOrd="0" presId="urn:microsoft.com/office/officeart/2005/8/layout/default"/>
    <dgm:cxn modelId="{10040B11-268D-45F3-BD1C-94F5F63FF439}" type="presParOf" srcId="{652745B5-8C60-4A81-8021-CE48A1EE1576}" destId="{C060A2CF-4AAA-466F-A000-75CD4F843D3D}" srcOrd="3" destOrd="0" presId="urn:microsoft.com/office/officeart/2005/8/layout/default"/>
    <dgm:cxn modelId="{B2098B74-5AC4-428D-AAE6-F558834608B6}" type="presParOf" srcId="{652745B5-8C60-4A81-8021-CE48A1EE1576}" destId="{401F2BF7-EC65-4920-84D6-EB461FA9D650}" srcOrd="4" destOrd="0" presId="urn:microsoft.com/office/officeart/2005/8/layout/default"/>
    <dgm:cxn modelId="{3CE66A96-193E-446E-9A91-A78A087DF5A2}" type="presParOf" srcId="{652745B5-8C60-4A81-8021-CE48A1EE1576}" destId="{66BA0679-94CE-4338-8DA4-AFDE16F8AA4E}" srcOrd="5" destOrd="0" presId="urn:microsoft.com/office/officeart/2005/8/layout/default"/>
    <dgm:cxn modelId="{D972F7D9-2296-4E63-AC19-9644F57E94BA}" type="presParOf" srcId="{652745B5-8C60-4A81-8021-CE48A1EE1576}" destId="{DEA5D398-2B44-4915-9DB4-F8D950A8FDD7}" srcOrd="6" destOrd="0" presId="urn:microsoft.com/office/officeart/2005/8/layout/default"/>
    <dgm:cxn modelId="{1E296833-2DFE-4DF1-A4A1-299E0841BBCD}" type="presParOf" srcId="{652745B5-8C60-4A81-8021-CE48A1EE1576}" destId="{07AAE7C7-56CD-4410-A080-618C3DF400FB}" srcOrd="7" destOrd="0" presId="urn:microsoft.com/office/officeart/2005/8/layout/default"/>
    <dgm:cxn modelId="{48AC0D8D-68D9-42F9-BC7E-A73BFF589D75}" type="presParOf" srcId="{652745B5-8C60-4A81-8021-CE48A1EE1576}" destId="{170A4ED0-E1BC-4380-85B8-45A94813CDF1}" srcOrd="8" destOrd="0" presId="urn:microsoft.com/office/officeart/2005/8/layout/default"/>
    <dgm:cxn modelId="{3913852C-54B5-454D-A324-16AA850199BE}" type="presParOf" srcId="{652745B5-8C60-4A81-8021-CE48A1EE1576}" destId="{0DC85050-B4B3-4408-9B30-07423513FAC7}" srcOrd="9" destOrd="0" presId="urn:microsoft.com/office/officeart/2005/8/layout/default"/>
    <dgm:cxn modelId="{8159629A-F657-44B6-B21D-F8200469834F}" type="presParOf" srcId="{652745B5-8C60-4A81-8021-CE48A1EE1576}" destId="{45DD452E-A040-4B23-BA23-8032ED1DA583}" srcOrd="10" destOrd="0" presId="urn:microsoft.com/office/officeart/2005/8/layout/default"/>
    <dgm:cxn modelId="{7C1A74F8-9C7F-4DD0-B969-CD9BBE4BD426}" type="presParOf" srcId="{652745B5-8C60-4A81-8021-CE48A1EE1576}" destId="{7F5F5399-3A45-4767-B449-BFB4A1708EF6}" srcOrd="11" destOrd="0" presId="urn:microsoft.com/office/officeart/2005/8/layout/default"/>
    <dgm:cxn modelId="{A471DCED-B3BD-4F5B-9803-719FFDC69403}" type="presParOf" srcId="{652745B5-8C60-4A81-8021-CE48A1EE1576}" destId="{81691114-301C-4197-B189-4D3C0DE1CB76}" srcOrd="12" destOrd="0" presId="urn:microsoft.com/office/officeart/2005/8/layout/default"/>
    <dgm:cxn modelId="{ECD45B27-DDCB-408D-9E39-57EDCC894C9E}" type="presParOf" srcId="{652745B5-8C60-4A81-8021-CE48A1EE1576}" destId="{CBEA18C0-7D7E-418E-9566-C110150A00A2}" srcOrd="13" destOrd="0" presId="urn:microsoft.com/office/officeart/2005/8/layout/default"/>
    <dgm:cxn modelId="{CA683A46-9273-44A0-B0E9-9152ADF582D9}" type="presParOf" srcId="{652745B5-8C60-4A81-8021-CE48A1EE1576}" destId="{4CCF89AB-6704-4EDC-AA93-589BFD4F66AA}" srcOrd="14" destOrd="0" presId="urn:microsoft.com/office/officeart/2005/8/layout/default"/>
    <dgm:cxn modelId="{EC9EDCCE-6E20-43AB-9804-0E719094ACDF}" type="presParOf" srcId="{652745B5-8C60-4A81-8021-CE48A1EE1576}" destId="{D9804698-8823-42CF-AFFE-3C199306E914}" srcOrd="15" destOrd="0" presId="urn:microsoft.com/office/officeart/2005/8/layout/default"/>
    <dgm:cxn modelId="{A5D4DF0B-3B1D-4EC8-9B7B-9BE833484B9A}" type="presParOf" srcId="{652745B5-8C60-4A81-8021-CE48A1EE1576}" destId="{6D7C54E8-7166-4A8D-AA7C-03CABBD1B12F}" srcOrd="16" destOrd="0" presId="urn:microsoft.com/office/officeart/2005/8/layout/default"/>
    <dgm:cxn modelId="{55AC2D6A-EB05-46DF-894C-949FF2A6EE5A}" type="presParOf" srcId="{652745B5-8C60-4A81-8021-CE48A1EE1576}" destId="{230DF3BE-48DE-4743-A70B-AC8162A8D4E4}" srcOrd="17" destOrd="0" presId="urn:microsoft.com/office/officeart/2005/8/layout/default"/>
    <dgm:cxn modelId="{F4454E39-01ED-4E3A-961C-C9C5224381E7}" type="presParOf" srcId="{652745B5-8C60-4A81-8021-CE48A1EE1576}" destId="{577CAC80-B594-4AE4-BEF2-6F3511BACF2A}"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64638E-F7A8-45D4-BD5E-89CBC03FF9C4}">
      <dsp:nvSpPr>
        <dsp:cNvPr id="0" name=""/>
        <dsp:cNvSpPr/>
      </dsp:nvSpPr>
      <dsp:spPr>
        <a:xfrm>
          <a:off x="1027258" y="559"/>
          <a:ext cx="2175109" cy="130506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第一步是项目筛选</a:t>
          </a:r>
          <a:endParaRPr lang="en-US" sz="2500" kern="1200" dirty="0"/>
        </a:p>
      </dsp:txBody>
      <dsp:txXfrm>
        <a:off x="1027258" y="559"/>
        <a:ext cx="2175109" cy="1305065"/>
      </dsp:txXfrm>
    </dsp:sp>
    <dsp:sp modelId="{19FC1AB5-6892-46F2-A0F3-1867D833DF98}">
      <dsp:nvSpPr>
        <dsp:cNvPr id="0" name=""/>
        <dsp:cNvSpPr/>
      </dsp:nvSpPr>
      <dsp:spPr>
        <a:xfrm>
          <a:off x="3419878" y="559"/>
          <a:ext cx="2175109" cy="130506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第二步是创业者约谈</a:t>
          </a:r>
          <a:endParaRPr lang="en-US" sz="2500" kern="1200" dirty="0"/>
        </a:p>
      </dsp:txBody>
      <dsp:txXfrm>
        <a:off x="3419878" y="559"/>
        <a:ext cx="2175109" cy="1305065"/>
      </dsp:txXfrm>
    </dsp:sp>
    <dsp:sp modelId="{401F2BF7-EC65-4920-84D6-EB461FA9D650}">
      <dsp:nvSpPr>
        <dsp:cNvPr id="0" name=""/>
        <dsp:cNvSpPr/>
      </dsp:nvSpPr>
      <dsp:spPr>
        <a:xfrm>
          <a:off x="5812498" y="559"/>
          <a:ext cx="2175109" cy="130506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第三步是确定领投人</a:t>
          </a:r>
          <a:endParaRPr lang="en-US" sz="2500" kern="1200" dirty="0"/>
        </a:p>
      </dsp:txBody>
      <dsp:txXfrm>
        <a:off x="5812498" y="559"/>
        <a:ext cx="2175109" cy="1305065"/>
      </dsp:txXfrm>
    </dsp:sp>
    <dsp:sp modelId="{DEA5D398-2B44-4915-9DB4-F8D950A8FDD7}">
      <dsp:nvSpPr>
        <dsp:cNvPr id="0" name=""/>
        <dsp:cNvSpPr/>
      </dsp:nvSpPr>
      <dsp:spPr>
        <a:xfrm>
          <a:off x="8205119" y="559"/>
          <a:ext cx="2175109" cy="130506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第四步是引进跟投人</a:t>
          </a:r>
          <a:endParaRPr lang="en-US" sz="2500" kern="1200" dirty="0"/>
        </a:p>
      </dsp:txBody>
      <dsp:txXfrm>
        <a:off x="8205119" y="559"/>
        <a:ext cx="2175109" cy="1305065"/>
      </dsp:txXfrm>
    </dsp:sp>
    <dsp:sp modelId="{170A4ED0-E1BC-4380-85B8-45A94813CDF1}">
      <dsp:nvSpPr>
        <dsp:cNvPr id="0" name=""/>
        <dsp:cNvSpPr/>
      </dsp:nvSpPr>
      <dsp:spPr>
        <a:xfrm>
          <a:off x="1027258" y="1523136"/>
          <a:ext cx="2175109" cy="130506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第五步是签订投资协议框架</a:t>
          </a:r>
          <a:endParaRPr lang="en-US" sz="2500" kern="1200" dirty="0"/>
        </a:p>
      </dsp:txBody>
      <dsp:txXfrm>
        <a:off x="1027258" y="1523136"/>
        <a:ext cx="2175109" cy="1305065"/>
      </dsp:txXfrm>
    </dsp:sp>
    <dsp:sp modelId="{45DD452E-A040-4B23-BA23-8032ED1DA583}">
      <dsp:nvSpPr>
        <dsp:cNvPr id="0" name=""/>
        <dsp:cNvSpPr/>
      </dsp:nvSpPr>
      <dsp:spPr>
        <a:xfrm>
          <a:off x="3419878" y="1523136"/>
          <a:ext cx="2175109" cy="130506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第六步是设立有限合伙企业</a:t>
          </a:r>
          <a:endParaRPr lang="en-US" sz="2500" kern="1200" dirty="0"/>
        </a:p>
      </dsp:txBody>
      <dsp:txXfrm>
        <a:off x="3419878" y="1523136"/>
        <a:ext cx="2175109" cy="1305065"/>
      </dsp:txXfrm>
    </dsp:sp>
    <dsp:sp modelId="{81691114-301C-4197-B189-4D3C0DE1CB76}">
      <dsp:nvSpPr>
        <dsp:cNvPr id="0" name=""/>
        <dsp:cNvSpPr/>
      </dsp:nvSpPr>
      <dsp:spPr>
        <a:xfrm>
          <a:off x="5812498" y="1523136"/>
          <a:ext cx="2175109" cy="130506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第七步是注册公司</a:t>
          </a:r>
          <a:endParaRPr lang="en-US" sz="2500" kern="1200" dirty="0"/>
        </a:p>
      </dsp:txBody>
      <dsp:txXfrm>
        <a:off x="5812498" y="1523136"/>
        <a:ext cx="2175109" cy="1305065"/>
      </dsp:txXfrm>
    </dsp:sp>
    <dsp:sp modelId="{4CCF89AB-6704-4EDC-AA93-589BFD4F66AA}">
      <dsp:nvSpPr>
        <dsp:cNvPr id="0" name=""/>
        <dsp:cNvSpPr/>
      </dsp:nvSpPr>
      <dsp:spPr>
        <a:xfrm>
          <a:off x="8205119" y="1523136"/>
          <a:ext cx="2175109" cy="130506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第八步是签订正式投资协议</a:t>
          </a:r>
          <a:endParaRPr lang="en-US" sz="2500" kern="1200" dirty="0"/>
        </a:p>
      </dsp:txBody>
      <dsp:txXfrm>
        <a:off x="8205119" y="1523136"/>
        <a:ext cx="2175109" cy="1305065"/>
      </dsp:txXfrm>
    </dsp:sp>
    <dsp:sp modelId="{6D7C54E8-7166-4A8D-AA7C-03CABBD1B12F}">
      <dsp:nvSpPr>
        <dsp:cNvPr id="0" name=""/>
        <dsp:cNvSpPr/>
      </dsp:nvSpPr>
      <dsp:spPr>
        <a:xfrm>
          <a:off x="3419878" y="3045712"/>
          <a:ext cx="2175109" cy="130506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第九步是投后管理</a:t>
          </a:r>
          <a:endParaRPr lang="en-US" sz="2500" kern="1200" dirty="0"/>
        </a:p>
      </dsp:txBody>
      <dsp:txXfrm>
        <a:off x="3419878" y="3045712"/>
        <a:ext cx="2175109" cy="1305065"/>
      </dsp:txXfrm>
    </dsp:sp>
    <dsp:sp modelId="{577CAC80-B594-4AE4-BEF2-6F3511BACF2A}">
      <dsp:nvSpPr>
        <dsp:cNvPr id="0" name=""/>
        <dsp:cNvSpPr/>
      </dsp:nvSpPr>
      <dsp:spPr>
        <a:xfrm>
          <a:off x="5812498" y="3045712"/>
          <a:ext cx="2175109" cy="130506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sz="2500" kern="1200" dirty="0"/>
            <a:t>第十步是退出</a:t>
          </a:r>
          <a:endParaRPr lang="en-US" sz="2500" kern="1200" dirty="0"/>
        </a:p>
      </dsp:txBody>
      <dsp:txXfrm>
        <a:off x="5812498" y="3045712"/>
        <a:ext cx="2175109" cy="130506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129278-7FDB-46DE-8F3E-072B105C8A6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0E9301E-5D61-43A6-A9F5-1E3E0A040B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C5D4952-AA39-4369-A586-EE7CBD686976}"/>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5" name="页脚占位符 4">
            <a:extLst>
              <a:ext uri="{FF2B5EF4-FFF2-40B4-BE49-F238E27FC236}">
                <a16:creationId xmlns:a16="http://schemas.microsoft.com/office/drawing/2014/main" id="{35E2423A-DB3C-4EA0-9723-B9E46BFCF2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517F4AE-A3BD-4CB4-A10A-ED8822FB1BE2}"/>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2367260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551C36-DB4A-4B2A-9B8E-B1577CFDAB3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0B7EAC0-1DFB-451F-854E-FC57DA6F6E9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861D35-20F8-487E-B03A-1FF447BABF50}"/>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5" name="页脚占位符 4">
            <a:extLst>
              <a:ext uri="{FF2B5EF4-FFF2-40B4-BE49-F238E27FC236}">
                <a16:creationId xmlns:a16="http://schemas.microsoft.com/office/drawing/2014/main" id="{BC7B2EC6-C011-4162-9D6E-EA14F0BBA5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1195A2E-EFFE-411C-B175-A8A313CEFFEF}"/>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1944330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F1446A8-A2D6-45FC-8115-2DBD4901D57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5A6337F-092C-418B-ADFC-5FAD7200DBD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588681C-0771-4A17-864A-6849106A2F8F}"/>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5" name="页脚占位符 4">
            <a:extLst>
              <a:ext uri="{FF2B5EF4-FFF2-40B4-BE49-F238E27FC236}">
                <a16:creationId xmlns:a16="http://schemas.microsoft.com/office/drawing/2014/main" id="{449A7DB4-3831-4769-A324-C58A8EBDBC1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C9B7E8-2477-429F-A52A-455215680093}"/>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4087796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C0EF13-C2AE-4498-9698-2A64C9E2528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8B741AC-F2AC-4189-A85F-D5EFD79CF14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0AF3B8B-A834-4BAF-9A00-44416617B43E}"/>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5" name="页脚占位符 4">
            <a:extLst>
              <a:ext uri="{FF2B5EF4-FFF2-40B4-BE49-F238E27FC236}">
                <a16:creationId xmlns:a16="http://schemas.microsoft.com/office/drawing/2014/main" id="{BFE4F01E-132A-4A52-92D5-9FA0D9F6C7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428135E-06EB-433E-A048-78194A558829}"/>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3442440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16F4A4-591C-4130-9116-CF84E51E408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D514729-6AE3-4A97-B4C8-6D7DC3E9B8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A2D8B5B-FCBB-4E62-94A1-7FDBAB54031C}"/>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5" name="页脚占位符 4">
            <a:extLst>
              <a:ext uri="{FF2B5EF4-FFF2-40B4-BE49-F238E27FC236}">
                <a16:creationId xmlns:a16="http://schemas.microsoft.com/office/drawing/2014/main" id="{0EE48630-61CC-4D51-A7C7-D712C1C7960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68F2526-01AD-448C-909F-B64AEAAE0BAB}"/>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3845021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BB66B6-CB09-48B5-BECE-65B72AB739A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C2A8074-CC22-411F-B3D6-D1D4EE5BC16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FD263D6-DA90-40F3-9C41-145B6AD911C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4D1A156-B73C-4ADA-B494-42C3320708D1}"/>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6" name="页脚占位符 5">
            <a:extLst>
              <a:ext uri="{FF2B5EF4-FFF2-40B4-BE49-F238E27FC236}">
                <a16:creationId xmlns:a16="http://schemas.microsoft.com/office/drawing/2014/main" id="{24ED8A72-F920-4379-BC23-226F771167E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B813D98-BC7C-4B2A-AF8D-610957C71EBA}"/>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3518453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B8311A-8C40-4E05-B6F8-7F6412971D8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8870515-1C10-4518-9E47-43D7890C62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DE71F95-C3CC-4E81-9422-1023C3507D2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4E5DE72-6A17-4164-B6C0-07916CD673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16E4093-6799-4238-8D7C-442846BEEB2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F8EDD0A-5068-4473-8D3E-B651AFE332AA}"/>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8" name="页脚占位符 7">
            <a:extLst>
              <a:ext uri="{FF2B5EF4-FFF2-40B4-BE49-F238E27FC236}">
                <a16:creationId xmlns:a16="http://schemas.microsoft.com/office/drawing/2014/main" id="{8C20CC19-2CA8-4FAD-BA74-794FDB60425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555FD00-0743-4FE7-84AB-82A24D1512B2}"/>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1073907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5FC834-CB7B-42A8-8AA2-66199906458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8C234DF-F2BB-4423-9122-999DA645E059}"/>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4" name="页脚占位符 3">
            <a:extLst>
              <a:ext uri="{FF2B5EF4-FFF2-40B4-BE49-F238E27FC236}">
                <a16:creationId xmlns:a16="http://schemas.microsoft.com/office/drawing/2014/main" id="{163D5664-773C-4A58-8BD9-B08F2C56D20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E640F59-6549-4EE8-9B91-F68D8D6085BA}"/>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2355605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19C8C7C-58B5-4BBF-94C8-FD91A7F5C7A4}"/>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3" name="页脚占位符 2">
            <a:extLst>
              <a:ext uri="{FF2B5EF4-FFF2-40B4-BE49-F238E27FC236}">
                <a16:creationId xmlns:a16="http://schemas.microsoft.com/office/drawing/2014/main" id="{E5ACBB10-64E7-4F24-84A6-231629F96F3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3FB051A-8F95-4427-A0CC-5D560B2DA63D}"/>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109462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CDAEC7-1AC5-4BC3-BAE7-7DFFB3FC179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8028124-06B1-4A3D-A460-B10DDB20A4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521B54E-A012-409A-8647-8D60477338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6831491-9DF5-4D72-A69D-920C9C9056B0}"/>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6" name="页脚占位符 5">
            <a:extLst>
              <a:ext uri="{FF2B5EF4-FFF2-40B4-BE49-F238E27FC236}">
                <a16:creationId xmlns:a16="http://schemas.microsoft.com/office/drawing/2014/main" id="{3DF32EF5-DBD1-4EB2-88CE-8F3247C74A3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EC8A4B4-D579-423D-8492-4F5694200C1E}"/>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1995739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F8BFB6-3A18-41CA-96BA-9D6DC258E24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F1F88B7-2475-4B24-92D6-A434650481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5BB9DE6-0EAA-46EC-B360-60781C07AB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8CE9C8A-688E-4C94-AB6B-46D24FE3D7AB}"/>
              </a:ext>
            </a:extLst>
          </p:cNvPr>
          <p:cNvSpPr>
            <a:spLocks noGrp="1"/>
          </p:cNvSpPr>
          <p:nvPr>
            <p:ph type="dt" sz="half" idx="10"/>
          </p:nvPr>
        </p:nvSpPr>
        <p:spPr/>
        <p:txBody>
          <a:bodyPr/>
          <a:lstStyle/>
          <a:p>
            <a:fld id="{576D37F5-7E65-4BC8-9232-0839FF15A438}" type="datetimeFigureOut">
              <a:rPr lang="zh-CN" altLang="en-US" smtClean="0"/>
              <a:t>2023/5/29</a:t>
            </a:fld>
            <a:endParaRPr lang="zh-CN" altLang="en-US"/>
          </a:p>
        </p:txBody>
      </p:sp>
      <p:sp>
        <p:nvSpPr>
          <p:cNvPr id="6" name="页脚占位符 5">
            <a:extLst>
              <a:ext uri="{FF2B5EF4-FFF2-40B4-BE49-F238E27FC236}">
                <a16:creationId xmlns:a16="http://schemas.microsoft.com/office/drawing/2014/main" id="{592E54F7-946B-4103-8628-963F6CDAFD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0C04E85-F368-4B89-8887-FC3300B2CC19}"/>
              </a:ext>
            </a:extLst>
          </p:cNvPr>
          <p:cNvSpPr>
            <a:spLocks noGrp="1"/>
          </p:cNvSpPr>
          <p:nvPr>
            <p:ph type="sldNum" sz="quarter" idx="12"/>
          </p:nvPr>
        </p:nvSpPr>
        <p:spPr/>
        <p:txBody>
          <a:body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4130320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64573EA-88C5-45E9-B932-8B0655CCE0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9679BC9-AE35-4E88-87DE-A35407AC15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D0400DB-231B-4435-B734-6F18F5A060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6D37F5-7E65-4BC8-9232-0839FF15A438}" type="datetimeFigureOut">
              <a:rPr lang="zh-CN" altLang="en-US" smtClean="0"/>
              <a:t>2023/5/29</a:t>
            </a:fld>
            <a:endParaRPr lang="zh-CN" altLang="en-US"/>
          </a:p>
        </p:txBody>
      </p:sp>
      <p:sp>
        <p:nvSpPr>
          <p:cNvPr id="5" name="页脚占位符 4">
            <a:extLst>
              <a:ext uri="{FF2B5EF4-FFF2-40B4-BE49-F238E27FC236}">
                <a16:creationId xmlns:a16="http://schemas.microsoft.com/office/drawing/2014/main" id="{1F41E82C-1F3F-4B62-AE9F-06E954371F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EF54A68-D771-4C76-AC74-86A0B45845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5D3E23-75F4-447B-A67A-C68E83469374}" type="slidenum">
              <a:rPr lang="zh-CN" altLang="en-US" smtClean="0"/>
              <a:t>‹#›</a:t>
            </a:fld>
            <a:endParaRPr lang="zh-CN" altLang="en-US"/>
          </a:p>
        </p:txBody>
      </p:sp>
    </p:spTree>
    <p:extLst>
      <p:ext uri="{BB962C8B-B14F-4D97-AF65-F5344CB8AC3E}">
        <p14:creationId xmlns:p14="http://schemas.microsoft.com/office/powerpoint/2010/main" val="4161650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C68D47F4-4432-4302-B770-B6F55FD7B70B}"/>
              </a:ext>
            </a:extLst>
          </p:cNvPr>
          <p:cNvSpPr>
            <a:spLocks noGrp="1"/>
          </p:cNvSpPr>
          <p:nvPr>
            <p:ph type="ctrTitle"/>
          </p:nvPr>
        </p:nvSpPr>
        <p:spPr>
          <a:xfrm>
            <a:off x="987689" y="3071183"/>
            <a:ext cx="9910296" cy="2590027"/>
          </a:xfrm>
        </p:spPr>
        <p:txBody>
          <a:bodyPr anchor="t">
            <a:normAutofit/>
          </a:bodyPr>
          <a:lstStyle/>
          <a:p>
            <a:pPr algn="l"/>
            <a:r>
              <a:rPr lang="zh-CN" altLang="zh-CN" sz="8000" b="1"/>
              <a:t>第四章</a:t>
            </a:r>
            <a:r>
              <a:rPr lang="en-US" altLang="zh-CN" sz="8000" b="1"/>
              <a:t>  </a:t>
            </a:r>
            <a:r>
              <a:rPr lang="zh-CN" altLang="zh-CN" sz="8000" b="1"/>
              <a:t>股权众筹</a:t>
            </a:r>
            <a:br>
              <a:rPr lang="zh-CN" altLang="zh-CN" sz="8000"/>
            </a:br>
            <a:endParaRPr lang="zh-CN" altLang="en-US" sz="8000"/>
          </a:p>
        </p:txBody>
      </p:sp>
      <p:sp>
        <p:nvSpPr>
          <p:cNvPr id="5" name="副标题 4">
            <a:extLst>
              <a:ext uri="{FF2B5EF4-FFF2-40B4-BE49-F238E27FC236}">
                <a16:creationId xmlns:a16="http://schemas.microsoft.com/office/drawing/2014/main" id="{1C1BFE7E-5509-4AF9-B5DB-1FB7EB39BDF8}"/>
              </a:ext>
            </a:extLst>
          </p:cNvPr>
          <p:cNvSpPr>
            <a:spLocks noGrp="1"/>
          </p:cNvSpPr>
          <p:nvPr>
            <p:ph type="subTitle" idx="1"/>
          </p:nvPr>
        </p:nvSpPr>
        <p:spPr>
          <a:xfrm>
            <a:off x="987688" y="1553518"/>
            <a:ext cx="9910295" cy="1281733"/>
          </a:xfrm>
        </p:spPr>
        <p:txBody>
          <a:bodyPr anchor="b">
            <a:normAutofit/>
          </a:bodyPr>
          <a:lstStyle/>
          <a:p>
            <a:pPr algn="l"/>
            <a:endParaRPr lang="zh-CN" altLang="en-US"/>
          </a:p>
        </p:txBody>
      </p:sp>
      <p:sp>
        <p:nvSpPr>
          <p:cNvPr id="18" name="Rectangle 17">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604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55FAF8-1A0C-4A9E-B6E2-AD9DCA9023A8}"/>
              </a:ext>
            </a:extLst>
          </p:cNvPr>
          <p:cNvSpPr>
            <a:spLocks noGrp="1"/>
          </p:cNvSpPr>
          <p:nvPr>
            <p:ph type="title"/>
          </p:nvPr>
        </p:nvSpPr>
        <p:spPr/>
        <p:txBody>
          <a:bodyPr>
            <a:normAutofit/>
          </a:bodyPr>
          <a:lstStyle/>
          <a:p>
            <a:r>
              <a:rPr lang="zh-CN" altLang="en-US" sz="4000" dirty="0">
                <a:latin typeface="华文仿宋" panose="02010600040101010101" pitchFamily="2" charset="-122"/>
                <a:ea typeface="华文仿宋" panose="02010600040101010101" pitchFamily="2" charset="-122"/>
              </a:rPr>
              <a:t>（四）股权众筹和天使投资的区别</a:t>
            </a:r>
          </a:p>
        </p:txBody>
      </p:sp>
      <p:sp>
        <p:nvSpPr>
          <p:cNvPr id="3" name="内容占位符 2">
            <a:extLst>
              <a:ext uri="{FF2B5EF4-FFF2-40B4-BE49-F238E27FC236}">
                <a16:creationId xmlns:a16="http://schemas.microsoft.com/office/drawing/2014/main" id="{347AF4EF-848A-423C-874A-C56C3569AB8F}"/>
              </a:ext>
            </a:extLst>
          </p:cNvPr>
          <p:cNvSpPr>
            <a:spLocks noGrp="1"/>
          </p:cNvSpPr>
          <p:nvPr>
            <p:ph idx="1"/>
          </p:nvPr>
        </p:nvSpPr>
        <p:spPr/>
        <p:txBody>
          <a:bodyPr/>
          <a:lstStyle/>
          <a:p>
            <a:pPr marL="0" indent="0">
              <a:buNone/>
            </a:pPr>
            <a:r>
              <a:rPr lang="en-US" altLang="zh-CN" dirty="0">
                <a:latin typeface="华文仿宋" panose="02010600040101010101" pitchFamily="2" charset="-122"/>
                <a:ea typeface="华文仿宋" panose="02010600040101010101" pitchFamily="2" charset="-122"/>
              </a:rPr>
              <a:t>1</a:t>
            </a:r>
            <a:r>
              <a:rPr lang="zh-CN" altLang="en-US" dirty="0">
                <a:latin typeface="华文仿宋" panose="02010600040101010101" pitchFamily="2" charset="-122"/>
                <a:ea typeface="华文仿宋" panose="02010600040101010101" pitchFamily="2" charset="-122"/>
              </a:rPr>
              <a:t>、投资平台不同。股权众筹融资必须通过在互联网上的股权众筹融资中介机构平台进行。风险投资一般是投资人或投资机构直接对融资项目进行投资。</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2</a:t>
            </a:r>
            <a:r>
              <a:rPr lang="zh-CN" altLang="en-US" dirty="0">
                <a:latin typeface="华文仿宋" panose="02010600040101010101" pitchFamily="2" charset="-122"/>
                <a:ea typeface="华文仿宋" panose="02010600040101010101" pitchFamily="2" charset="-122"/>
              </a:rPr>
              <a:t>、投资人不同。股权众筹的投资人通常是一些具备风险投资意识和抗风险能力的有着稳定收入的普通草根投资者。而参与传统的风险投资的多是专业的投资人或投资机构，他们比股权众筹投资人更有资金实力和风险承受能力。</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3</a:t>
            </a:r>
            <a:r>
              <a:rPr lang="zh-CN" altLang="en-US" dirty="0">
                <a:latin typeface="华文仿宋" panose="02010600040101010101" pitchFamily="2" charset="-122"/>
                <a:ea typeface="华文仿宋" panose="02010600040101010101" pitchFamily="2" charset="-122"/>
              </a:rPr>
              <a:t>、融资方不同。股权众筹多为初创公司或者小企业借助股权众筹平台来获得创业所需要的资金。风险投资虽然多以投资高新技术及其产品的研究开发领域为主，但是并不局限于小微企业。</a:t>
            </a:r>
          </a:p>
        </p:txBody>
      </p:sp>
    </p:spTree>
    <p:extLst>
      <p:ext uri="{BB962C8B-B14F-4D97-AF65-F5344CB8AC3E}">
        <p14:creationId xmlns:p14="http://schemas.microsoft.com/office/powerpoint/2010/main" val="1088252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727803-2109-4C3A-BCF8-439DE83D8F6F}"/>
              </a:ext>
            </a:extLst>
          </p:cNvPr>
          <p:cNvSpPr>
            <a:spLocks noGrp="1"/>
          </p:cNvSpPr>
          <p:nvPr>
            <p:ph type="title"/>
          </p:nvPr>
        </p:nvSpPr>
        <p:spPr>
          <a:xfrm>
            <a:off x="838200" y="365125"/>
            <a:ext cx="10515600" cy="564265"/>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259179F2-2774-4F61-8D0F-1EE87A468B1D}"/>
              </a:ext>
            </a:extLst>
          </p:cNvPr>
          <p:cNvSpPr>
            <a:spLocks noGrp="1"/>
          </p:cNvSpPr>
          <p:nvPr>
            <p:ph idx="1"/>
          </p:nvPr>
        </p:nvSpPr>
        <p:spPr>
          <a:xfrm>
            <a:off x="838200" y="1289154"/>
            <a:ext cx="10515600" cy="4946753"/>
          </a:xfrm>
        </p:spPr>
        <p:txBody>
          <a:bodyPr/>
          <a:lstStyle/>
          <a:p>
            <a:pPr marL="0" indent="0">
              <a:buNone/>
            </a:pPr>
            <a:r>
              <a:rPr lang="en-US" altLang="zh-CN" dirty="0">
                <a:latin typeface="华文仿宋" panose="02010600040101010101" pitchFamily="2" charset="-122"/>
                <a:ea typeface="华文仿宋" panose="02010600040101010101" pitchFamily="2" charset="-122"/>
              </a:rPr>
              <a:t>4</a:t>
            </a:r>
            <a:r>
              <a:rPr lang="zh-CN" altLang="en-US" dirty="0">
                <a:latin typeface="华文仿宋" panose="02010600040101010101" pitchFamily="2" charset="-122"/>
                <a:ea typeface="华文仿宋" panose="02010600040101010101" pitchFamily="2" charset="-122"/>
              </a:rPr>
              <a:t>、融资结果不同。股权众筹项目多为难以在风险投资市场上获得资金的项目。股权众筹为这样的创业企业或项目提供了新的生机。一般说来，企业更倾向于获得风险投资。在投融资市场上，股权众筹是对风险投资的一种补充。</a:t>
            </a:r>
            <a:br>
              <a:rPr lang="zh-CN" altLang="en-US" dirty="0">
                <a:latin typeface="华文仿宋" panose="02010600040101010101" pitchFamily="2" charset="-122"/>
                <a:ea typeface="华文仿宋" panose="02010600040101010101" pitchFamily="2" charset="-122"/>
              </a:rPr>
            </a:br>
            <a:br>
              <a:rPr lang="zh-CN" altLang="en-US" dirty="0">
                <a:latin typeface="华文仿宋" panose="02010600040101010101" pitchFamily="2" charset="-122"/>
                <a:ea typeface="华文仿宋" panose="02010600040101010101" pitchFamily="2" charset="-122"/>
              </a:rPr>
            </a:br>
            <a:r>
              <a:rPr lang="en-US" altLang="zh-CN" dirty="0">
                <a:latin typeface="华文仿宋" panose="02010600040101010101" pitchFamily="2" charset="-122"/>
                <a:ea typeface="华文仿宋" panose="02010600040101010101" pitchFamily="2" charset="-122"/>
              </a:rPr>
              <a:t>5</a:t>
            </a:r>
            <a:r>
              <a:rPr lang="zh-CN" altLang="en-US" dirty="0">
                <a:latin typeface="华文仿宋" panose="02010600040101010101" pitchFamily="2" charset="-122"/>
                <a:ea typeface="华文仿宋" panose="02010600040101010101" pitchFamily="2" charset="-122"/>
              </a:rPr>
              <a:t>、融资方自律方式不同。通过众筹进行融资的公司，平台需要定期向投资者报告项目进展、经营业务状况等。股权众筹投资者通常只有领投人参与公司事务管理。而风险投资的项目的内部信息通常是不会公布的，风险投资的普通合伙人通常参与企业的决策。 </a:t>
            </a:r>
          </a:p>
        </p:txBody>
      </p:sp>
    </p:spTree>
    <p:extLst>
      <p:ext uri="{BB962C8B-B14F-4D97-AF65-F5344CB8AC3E}">
        <p14:creationId xmlns:p14="http://schemas.microsoft.com/office/powerpoint/2010/main" val="959641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E948EB-DCA8-4D22-A4D0-CCA2A375B303}"/>
              </a:ext>
            </a:extLst>
          </p:cNvPr>
          <p:cNvSpPr>
            <a:spLocks noGrp="1"/>
          </p:cNvSpPr>
          <p:nvPr>
            <p:ph type="title"/>
          </p:nvPr>
        </p:nvSpPr>
        <p:spPr/>
        <p:txBody>
          <a:bodyPr>
            <a:normAutofit/>
          </a:bodyPr>
          <a:lstStyle/>
          <a:p>
            <a:r>
              <a:rPr lang="zh-CN" altLang="en-US" sz="3200" dirty="0">
                <a:latin typeface="华文仿宋" panose="02010600040101010101" pitchFamily="2" charset="-122"/>
                <a:ea typeface="华文仿宋" panose="02010600040101010101" pitchFamily="2" charset="-122"/>
              </a:rPr>
              <a:t>小知识 </a:t>
            </a:r>
            <a:r>
              <a:rPr lang="en-US" altLang="zh-CN" sz="3200" dirty="0">
                <a:latin typeface="华文仿宋" panose="02010600040101010101" pitchFamily="2" charset="-122"/>
                <a:ea typeface="华文仿宋" panose="02010600040101010101" pitchFamily="2" charset="-122"/>
              </a:rPr>
              <a:t>PE </a:t>
            </a:r>
            <a:r>
              <a:rPr lang="zh-CN" altLang="en-US" sz="3200" dirty="0">
                <a:latin typeface="华文仿宋" panose="02010600040101010101" pitchFamily="2" charset="-122"/>
                <a:ea typeface="华文仿宋" panose="02010600040101010101" pitchFamily="2" charset="-122"/>
              </a:rPr>
              <a:t>、</a:t>
            </a:r>
            <a:r>
              <a:rPr lang="en-US" altLang="zh-CN" sz="3200" dirty="0">
                <a:latin typeface="华文仿宋" panose="02010600040101010101" pitchFamily="2" charset="-122"/>
                <a:ea typeface="华文仿宋" panose="02010600040101010101" pitchFamily="2" charset="-122"/>
              </a:rPr>
              <a:t>VC</a:t>
            </a:r>
            <a:r>
              <a:rPr lang="zh-CN" altLang="en-US" sz="3200" dirty="0">
                <a:latin typeface="华文仿宋" panose="02010600040101010101" pitchFamily="2" charset="-122"/>
                <a:ea typeface="华文仿宋" panose="02010600040101010101" pitchFamily="2" charset="-122"/>
              </a:rPr>
              <a:t>、</a:t>
            </a:r>
            <a:r>
              <a:rPr lang="en-US" altLang="zh-CN" sz="3200" dirty="0">
                <a:latin typeface="华文仿宋" panose="02010600040101010101" pitchFamily="2" charset="-122"/>
                <a:ea typeface="华文仿宋" panose="02010600040101010101" pitchFamily="2" charset="-122"/>
              </a:rPr>
              <a:t> </a:t>
            </a:r>
            <a:r>
              <a:rPr lang="zh-CN" altLang="en-US" sz="3200" dirty="0">
                <a:latin typeface="华文仿宋" panose="02010600040101010101" pitchFamily="2" charset="-122"/>
                <a:ea typeface="华文仿宋" panose="02010600040101010101" pitchFamily="2" charset="-122"/>
              </a:rPr>
              <a:t>天使投资的区别</a:t>
            </a:r>
          </a:p>
        </p:txBody>
      </p:sp>
      <p:sp>
        <p:nvSpPr>
          <p:cNvPr id="3" name="内容占位符 2">
            <a:extLst>
              <a:ext uri="{FF2B5EF4-FFF2-40B4-BE49-F238E27FC236}">
                <a16:creationId xmlns:a16="http://schemas.microsoft.com/office/drawing/2014/main" id="{5C6E22DB-1EAB-4768-8CA1-1D8E8D6CB836}"/>
              </a:ext>
            </a:extLst>
          </p:cNvPr>
          <p:cNvSpPr>
            <a:spLocks noGrp="1"/>
          </p:cNvSpPr>
          <p:nvPr>
            <p:ph idx="1"/>
          </p:nvPr>
        </p:nvSpPr>
        <p:spPr/>
        <p:txBody>
          <a:bodyPr>
            <a:normAutofit fontScale="70000" lnSpcReduction="20000"/>
          </a:bodyPr>
          <a:lstStyle/>
          <a:p>
            <a:pPr marL="0" indent="0">
              <a:lnSpc>
                <a:spcPct val="110000"/>
              </a:lnSpc>
              <a:buNone/>
            </a:pPr>
            <a:r>
              <a:rPr lang="zh-CN" altLang="en-US" dirty="0">
                <a:latin typeface="华文仿宋" panose="02010600040101010101" pitchFamily="2" charset="-122"/>
                <a:ea typeface="华文仿宋" panose="02010600040101010101" pitchFamily="2" charset="-122"/>
              </a:rPr>
              <a:t>        天使投资</a:t>
            </a:r>
            <a:r>
              <a:rPr lang="en-US"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大多数时候，天使投资选择的企业都会问是一些非常非常早期的企业，他们甚至没有一个完整的产品，或者仅仅只有一个概念。天使投资的投资额度往往也不会很大，一般都是在</a:t>
            </a:r>
            <a:r>
              <a:rPr lang="en-US" altLang="zh-CN" dirty="0">
                <a:latin typeface="华文仿宋" panose="02010600040101010101" pitchFamily="2" charset="-122"/>
                <a:ea typeface="华文仿宋" panose="02010600040101010101" pitchFamily="2" charset="-122"/>
              </a:rPr>
              <a:t>5-100</a:t>
            </a:r>
            <a:r>
              <a:rPr lang="zh-CN" altLang="en-US" dirty="0">
                <a:latin typeface="华文仿宋" panose="02010600040101010101" pitchFamily="2" charset="-122"/>
                <a:ea typeface="华文仿宋" panose="02010600040101010101" pitchFamily="2" charset="-122"/>
              </a:rPr>
              <a:t>万这个范围之内答，换取的股份则是从</a:t>
            </a:r>
            <a:r>
              <a:rPr lang="en-US" altLang="zh-CN" dirty="0">
                <a:latin typeface="华文仿宋" panose="02010600040101010101" pitchFamily="2" charset="-122"/>
                <a:ea typeface="华文仿宋" panose="02010600040101010101" pitchFamily="2" charset="-122"/>
              </a:rPr>
              <a:t>10%-30%</a:t>
            </a:r>
            <a:r>
              <a:rPr lang="zh-CN" altLang="en-US" dirty="0">
                <a:latin typeface="华文仿宋" panose="02010600040101010101" pitchFamily="2" charset="-122"/>
                <a:ea typeface="华文仿宋" panose="02010600040101010101" pitchFamily="2" charset="-122"/>
              </a:rPr>
              <a:t>不等。</a:t>
            </a:r>
            <a:endParaRPr lang="en-US" altLang="zh-CN" dirty="0">
              <a:latin typeface="华文仿宋" panose="02010600040101010101" pitchFamily="2" charset="-122"/>
              <a:ea typeface="华文仿宋" panose="02010600040101010101" pitchFamily="2" charset="-122"/>
            </a:endParaRPr>
          </a:p>
          <a:p>
            <a:pPr marL="0" indent="0">
              <a:lnSpc>
                <a:spcPct val="110000"/>
              </a:lnSpc>
              <a:buNone/>
            </a:pPr>
            <a:endParaRPr lang="en-US" altLang="zh-CN" dirty="0">
              <a:latin typeface="华文仿宋" panose="02010600040101010101" pitchFamily="2" charset="-122"/>
              <a:ea typeface="华文仿宋" panose="02010600040101010101" pitchFamily="2" charset="-122"/>
            </a:endParaRPr>
          </a:p>
          <a:p>
            <a:pPr marL="0" indent="0">
              <a:lnSpc>
                <a:spcPct val="110000"/>
              </a:lnSpc>
              <a:buNone/>
            </a:pPr>
            <a:r>
              <a:rPr lang="en-US" altLang="zh-CN" dirty="0">
                <a:latin typeface="华文仿宋" panose="02010600040101010101" pitchFamily="2" charset="-122"/>
                <a:ea typeface="华文仿宋" panose="02010600040101010101" pitchFamily="2" charset="-122"/>
              </a:rPr>
              <a:t>        </a:t>
            </a:r>
            <a:r>
              <a:rPr lang="en-US" altLang="zh-CN" sz="2900" dirty="0">
                <a:latin typeface="华文仿宋" panose="02010600040101010101" pitchFamily="2" charset="-122"/>
                <a:ea typeface="华文仿宋" panose="02010600040101010101" pitchFamily="2" charset="-122"/>
              </a:rPr>
              <a:t>VC(Venture Capital)——</a:t>
            </a:r>
            <a:r>
              <a:rPr lang="zh-CN" altLang="en-US" dirty="0">
                <a:latin typeface="华文仿宋" panose="02010600040101010101" pitchFamily="2" charset="-122"/>
                <a:ea typeface="华文仿宋" panose="02010600040101010101" pitchFamily="2" charset="-122"/>
              </a:rPr>
              <a:t>风险投资</a:t>
            </a:r>
            <a:br>
              <a:rPr lang="zh-CN" altLang="en-US" dirty="0">
                <a:latin typeface="华文仿宋" panose="02010600040101010101" pitchFamily="2" charset="-122"/>
                <a:ea typeface="华文仿宋" panose="02010600040101010101" pitchFamily="2" charset="-122"/>
              </a:rPr>
            </a:br>
            <a:r>
              <a:rPr lang="zh-CN" altLang="en-US" dirty="0">
                <a:latin typeface="华文仿宋" panose="02010600040101010101" pitchFamily="2" charset="-122"/>
                <a:ea typeface="华文仿宋" panose="02010600040101010101" pitchFamily="2" charset="-122"/>
              </a:rPr>
              <a:t>        一般而言，当企业发展到一定阶段。比如百说已经有个相对较为成熟的产品，或者是已经开始销售的时候，天使投资那</a:t>
            </a:r>
            <a:r>
              <a:rPr lang="en-US" altLang="zh-CN" dirty="0">
                <a:latin typeface="华文仿宋" panose="02010600040101010101" pitchFamily="2" charset="-122"/>
                <a:ea typeface="华文仿宋" panose="02010600040101010101" pitchFamily="2" charset="-122"/>
              </a:rPr>
              <a:t>100</a:t>
            </a:r>
            <a:r>
              <a:rPr lang="zh-CN" altLang="en-US" dirty="0">
                <a:latin typeface="华文仿宋" panose="02010600040101010101" pitchFamily="2" charset="-122"/>
                <a:ea typeface="华文仿宋" panose="02010600040101010101" pitchFamily="2" charset="-122"/>
              </a:rPr>
              <a:t>万的资金对于他们来说已经犹如毛毛雨一般，无足轻重了。因此，风险投资成了他们最佳的选择。</a:t>
            </a:r>
            <a:endParaRPr lang="en-US" altLang="zh-CN" dirty="0">
              <a:latin typeface="华文仿宋" panose="02010600040101010101" pitchFamily="2" charset="-122"/>
              <a:ea typeface="华文仿宋" panose="02010600040101010101" pitchFamily="2" charset="-122"/>
            </a:endParaRPr>
          </a:p>
          <a:p>
            <a:pPr marL="0" indent="0">
              <a:lnSpc>
                <a:spcPct val="110000"/>
              </a:lnSpc>
              <a:buNone/>
            </a:pPr>
            <a:br>
              <a:rPr lang="zh-CN" altLang="en-US" dirty="0">
                <a:latin typeface="华文仿宋" panose="02010600040101010101" pitchFamily="2" charset="-122"/>
                <a:ea typeface="华文仿宋" panose="02010600040101010101" pitchFamily="2" charset="-122"/>
              </a:rPr>
            </a:br>
            <a:br>
              <a:rPr lang="zh-CN" altLang="en-US" sz="2900" dirty="0">
                <a:latin typeface="华文仿宋" panose="02010600040101010101" pitchFamily="2" charset="-122"/>
                <a:ea typeface="华文仿宋" panose="02010600040101010101" pitchFamily="2" charset="-122"/>
              </a:rPr>
            </a:br>
            <a:r>
              <a:rPr lang="zh-CN" altLang="en-US" sz="2900" dirty="0">
                <a:latin typeface="华文仿宋" panose="02010600040101010101" pitchFamily="2" charset="-122"/>
                <a:ea typeface="华文仿宋" panose="02010600040101010101" pitchFamily="2" charset="-122"/>
              </a:rPr>
              <a:t>        </a:t>
            </a:r>
            <a:r>
              <a:rPr lang="en-US" altLang="zh-CN" sz="2900" dirty="0">
                <a:latin typeface="华文仿宋" panose="02010600040101010101" pitchFamily="2" charset="-122"/>
                <a:ea typeface="华文仿宋" panose="02010600040101010101" pitchFamily="2" charset="-122"/>
              </a:rPr>
              <a:t>PE(Private Equity)——</a:t>
            </a:r>
            <a:r>
              <a:rPr lang="zh-CN" altLang="en-US" dirty="0">
                <a:latin typeface="华文仿宋" panose="02010600040101010101" pitchFamily="2" charset="-122"/>
                <a:ea typeface="华文仿宋" panose="02010600040101010101" pitchFamily="2" charset="-122"/>
              </a:rPr>
              <a:t>私募股权基金</a:t>
            </a:r>
            <a:br>
              <a:rPr lang="zh-CN" altLang="en-US" dirty="0">
                <a:latin typeface="华文仿宋" panose="02010600040101010101" pitchFamily="2" charset="-122"/>
                <a:ea typeface="华文仿宋" panose="02010600040101010101" pitchFamily="2" charset="-122"/>
              </a:rPr>
            </a:br>
            <a:r>
              <a:rPr lang="zh-CN" altLang="en-US" dirty="0">
                <a:latin typeface="华文仿宋" panose="02010600040101010101" pitchFamily="2" charset="-122"/>
                <a:ea typeface="华文仿宋" panose="02010600040101010101" pitchFamily="2" charset="-122"/>
              </a:rPr>
              <a:t>        私募基金选择投资的企业大多数已经到了比较后期的地步，企业形成了一个较大的规模，产业规范了，为了迅速占领回市场，获取更多的资源，他们需要大批量的资金，那么，这时候私募基金就出场了。</a:t>
            </a:r>
          </a:p>
        </p:txBody>
      </p:sp>
    </p:spTree>
    <p:extLst>
      <p:ext uri="{BB962C8B-B14F-4D97-AF65-F5344CB8AC3E}">
        <p14:creationId xmlns:p14="http://schemas.microsoft.com/office/powerpoint/2010/main" val="2835552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127889-D6BD-4B36-9063-3080ECE04604}"/>
              </a:ext>
            </a:extLst>
          </p:cNvPr>
          <p:cNvSpPr>
            <a:spLocks noGrp="1"/>
          </p:cNvSpPr>
          <p:nvPr>
            <p:ph type="title"/>
          </p:nvPr>
        </p:nvSpPr>
        <p:spPr/>
        <p:txBody>
          <a:bodyPr/>
          <a:lstStyle/>
          <a:p>
            <a:r>
              <a:rPr lang="zh-CN" altLang="zh-CN" b="1" dirty="0"/>
              <a:t>第二节、股权众筹的运作</a:t>
            </a:r>
            <a:br>
              <a:rPr lang="zh-CN" altLang="zh-CN" dirty="0"/>
            </a:br>
            <a:endParaRPr lang="zh-CN" altLang="en-US" dirty="0"/>
          </a:p>
        </p:txBody>
      </p:sp>
      <p:pic>
        <p:nvPicPr>
          <p:cNvPr id="4" name="内容占位符 3">
            <a:extLst>
              <a:ext uri="{FF2B5EF4-FFF2-40B4-BE49-F238E27FC236}">
                <a16:creationId xmlns:a16="http://schemas.microsoft.com/office/drawing/2014/main" id="{9265A120-75B9-40EE-B1FB-F57EF7AB7D47}"/>
              </a:ext>
            </a:extLst>
          </p:cNvPr>
          <p:cNvPicPr>
            <a:picLocks noGrp="1"/>
          </p:cNvPicPr>
          <p:nvPr>
            <p:ph idx="1"/>
          </p:nvPr>
        </p:nvPicPr>
        <p:blipFill>
          <a:blip r:embed="rId2">
            <a:alphaModFix amt="92000"/>
            <a:extLst>
              <a:ext uri="{BEBA8EAE-BF5A-486C-A8C5-ECC9F3942E4B}">
                <a14:imgProps xmlns:a14="http://schemas.microsoft.com/office/drawing/2010/main">
                  <a14:imgLayer r:embed="rId3">
                    <a14:imgEffect>
                      <a14:sharpenSoften amount="40000"/>
                    </a14:imgEffect>
                    <a14:imgEffect>
                      <a14:colorTemperature colorTemp="5524"/>
                    </a14:imgEffect>
                    <a14:imgEffect>
                      <a14:saturation sat="118000"/>
                    </a14:imgEffect>
                    <a14:imgEffect>
                      <a14:brightnessContrast bright="5000" contrast="25000"/>
                    </a14:imgEffect>
                  </a14:imgLayer>
                </a14:imgProps>
              </a:ext>
              <a:ext uri="{28A0092B-C50C-407E-A947-70E740481C1C}">
                <a14:useLocalDpi xmlns:a14="http://schemas.microsoft.com/office/drawing/2010/main" val="0"/>
              </a:ext>
            </a:extLst>
          </a:blip>
          <a:stretch>
            <a:fillRect/>
          </a:stretch>
        </p:blipFill>
        <p:spPr>
          <a:xfrm>
            <a:off x="2374840" y="2334078"/>
            <a:ext cx="7653580" cy="3736938"/>
          </a:xfrm>
          <a:prstGeom prst="rect">
            <a:avLst/>
          </a:prstGeom>
        </p:spPr>
      </p:pic>
      <p:sp>
        <p:nvSpPr>
          <p:cNvPr id="3" name="文本框 2">
            <a:extLst>
              <a:ext uri="{FF2B5EF4-FFF2-40B4-BE49-F238E27FC236}">
                <a16:creationId xmlns:a16="http://schemas.microsoft.com/office/drawing/2014/main" id="{3BA20AAE-D588-4B47-8C3A-92703BE16269}"/>
              </a:ext>
            </a:extLst>
          </p:cNvPr>
          <p:cNvSpPr txBox="1"/>
          <p:nvPr/>
        </p:nvSpPr>
        <p:spPr>
          <a:xfrm>
            <a:off x="838200" y="1506022"/>
            <a:ext cx="8604354" cy="523220"/>
          </a:xfrm>
          <a:prstGeom prst="rect">
            <a:avLst/>
          </a:prstGeom>
          <a:noFill/>
        </p:spPr>
        <p:txBody>
          <a:bodyPr wrap="square" rtlCol="0">
            <a:spAutoFit/>
          </a:bodyPr>
          <a:lstStyle/>
          <a:p>
            <a:r>
              <a:rPr lang="zh-CN" altLang="en-US" sz="2800" dirty="0">
                <a:latin typeface="华文仿宋" panose="02010600040101010101" pitchFamily="2" charset="-122"/>
                <a:ea typeface="华文仿宋" panose="02010600040101010101" pitchFamily="2" charset="-122"/>
              </a:rPr>
              <a:t>一、股权众筹运作流程</a:t>
            </a:r>
          </a:p>
        </p:txBody>
      </p:sp>
    </p:spTree>
    <p:extLst>
      <p:ext uri="{BB962C8B-B14F-4D97-AF65-F5344CB8AC3E}">
        <p14:creationId xmlns:p14="http://schemas.microsoft.com/office/powerpoint/2010/main" val="3005002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8B6C27-5C9D-4940-8B3C-ECEA137B9BA3}"/>
              </a:ext>
            </a:extLst>
          </p:cNvPr>
          <p:cNvSpPr>
            <a:spLocks noGrp="1"/>
          </p:cNvSpPr>
          <p:nvPr>
            <p:ph type="title"/>
          </p:nvPr>
        </p:nvSpPr>
        <p:spPr>
          <a:xfrm>
            <a:off x="391378" y="320676"/>
            <a:ext cx="11407487" cy="848558"/>
          </a:xfrm>
        </p:spPr>
        <p:txBody>
          <a:bodyPr>
            <a:normAutofit/>
          </a:bodyPr>
          <a:lstStyle/>
          <a:p>
            <a:endParaRPr lang="zh-CN" altLang="en-US" sz="5400" dirty="0">
              <a:solidFill>
                <a:schemeClr val="accent5"/>
              </a:solidFill>
            </a:endParaRPr>
          </a:p>
        </p:txBody>
      </p:sp>
      <p:graphicFrame>
        <p:nvGraphicFramePr>
          <p:cNvPr id="5" name="内容占位符 2">
            <a:extLst>
              <a:ext uri="{FF2B5EF4-FFF2-40B4-BE49-F238E27FC236}">
                <a16:creationId xmlns:a16="http://schemas.microsoft.com/office/drawing/2014/main" id="{B1FA100E-9248-46A3-B0E9-4C19EA6EF35F}"/>
              </a:ext>
            </a:extLst>
          </p:cNvPr>
          <p:cNvGraphicFramePr>
            <a:graphicFrameLocks noGrp="1"/>
          </p:cNvGraphicFramePr>
          <p:nvPr>
            <p:ph idx="1"/>
            <p:extLst>
              <p:ext uri="{D42A27DB-BD31-4B8C-83A1-F6EECF244321}">
                <p14:modId xmlns:p14="http://schemas.microsoft.com/office/powerpoint/2010/main" val="3865136150"/>
              </p:ext>
            </p:extLst>
          </p:nvPr>
        </p:nvGraphicFramePr>
        <p:xfrm>
          <a:off x="391379" y="1825625"/>
          <a:ext cx="11407487"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84910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内容占位符 6">
            <a:extLst>
              <a:ext uri="{FF2B5EF4-FFF2-40B4-BE49-F238E27FC236}">
                <a16:creationId xmlns:a16="http://schemas.microsoft.com/office/drawing/2014/main" id="{D08C9613-649A-4E0F-9A97-55CE3338A55B}"/>
              </a:ext>
            </a:extLst>
          </p:cNvPr>
          <p:cNvPicPr>
            <a:picLocks noGrp="1" noChangeAspect="1"/>
          </p:cNvPicPr>
          <p:nvPr>
            <p:ph idx="1"/>
          </p:nvPr>
        </p:nvPicPr>
        <p:blipFill rotWithShape="1">
          <a:blip r:embed="rId2"/>
          <a:srcRect l="4574" r="2" b="2"/>
          <a:stretch/>
        </p:blipFill>
        <p:spPr>
          <a:xfrm>
            <a:off x="534519" y="587809"/>
            <a:ext cx="11143882" cy="5693070"/>
          </a:xfrm>
          <a:prstGeom prst="rect">
            <a:avLst/>
          </a:prstGeom>
        </p:spPr>
      </p:pic>
    </p:spTree>
    <p:extLst>
      <p:ext uri="{BB962C8B-B14F-4D97-AF65-F5344CB8AC3E}">
        <p14:creationId xmlns:p14="http://schemas.microsoft.com/office/powerpoint/2010/main" val="3915356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D674B797-1B93-4B07-A020-A1F3E8E536EE}"/>
              </a:ext>
            </a:extLst>
          </p:cNvPr>
          <p:cNvSpPr>
            <a:spLocks noGrp="1"/>
          </p:cNvSpPr>
          <p:nvPr>
            <p:ph type="title"/>
          </p:nvPr>
        </p:nvSpPr>
        <p:spPr>
          <a:xfrm>
            <a:off x="838200" y="365125"/>
            <a:ext cx="10515600" cy="1325563"/>
          </a:xfrm>
        </p:spPr>
        <p:txBody>
          <a:bodyPr>
            <a:normAutofit/>
          </a:bodyPr>
          <a:lstStyle/>
          <a:p>
            <a:endParaRPr lang="zh-CN" altLang="en-US" sz="4600">
              <a:solidFill>
                <a:srgbClr val="FFFFFF"/>
              </a:solidFill>
            </a:endParaRPr>
          </a:p>
        </p:txBody>
      </p:sp>
      <p:sp>
        <p:nvSpPr>
          <p:cNvPr id="3" name="内容占位符 2">
            <a:extLst>
              <a:ext uri="{FF2B5EF4-FFF2-40B4-BE49-F238E27FC236}">
                <a16:creationId xmlns:a16="http://schemas.microsoft.com/office/drawing/2014/main" id="{92DB4365-9BC1-4E1A-B0A1-B546AF6FFA4F}"/>
              </a:ext>
            </a:extLst>
          </p:cNvPr>
          <p:cNvSpPr>
            <a:spLocks noGrp="1"/>
          </p:cNvSpPr>
          <p:nvPr>
            <p:ph idx="1"/>
          </p:nvPr>
        </p:nvSpPr>
        <p:spPr>
          <a:xfrm>
            <a:off x="838200" y="2438400"/>
            <a:ext cx="10515600" cy="3738562"/>
          </a:xfrm>
        </p:spPr>
        <p:txBody>
          <a:bodyPr>
            <a:normAutofit/>
          </a:bodyPr>
          <a:lstStyle/>
          <a:p>
            <a:pPr marL="0" indent="0">
              <a:buNone/>
            </a:pP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“领投</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跟投”模式是指在众多投资者中有一位投资者担任领投人，众多跟投人选择跟投。国内股权众筹目前多采用</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领投</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跟投</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模式</a:t>
            </a:r>
            <a:r>
              <a:rPr lang="zh-CN" altLang="en-US" sz="2600" dirty="0">
                <a:latin typeface="华文仿宋" panose="02010600040101010101" pitchFamily="2" charset="-122"/>
                <a:ea typeface="华文仿宋" panose="02010600040101010101" pitchFamily="2" charset="-122"/>
              </a:rPr>
              <a:t>。</a:t>
            </a:r>
            <a:endParaRPr lang="en-US" altLang="zh-CN" sz="2600" dirty="0">
              <a:latin typeface="华文仿宋" panose="02010600040101010101" pitchFamily="2" charset="-122"/>
              <a:ea typeface="华文仿宋" panose="02010600040101010101" pitchFamily="2" charset="-122"/>
            </a:endParaRPr>
          </a:p>
          <a:p>
            <a:pPr marL="0" indent="0">
              <a:buNone/>
            </a:pPr>
            <a:endParaRPr lang="en-US" altLang="zh-CN" sz="2600" dirty="0">
              <a:latin typeface="华文仿宋" panose="02010600040101010101" pitchFamily="2" charset="-122"/>
              <a:ea typeface="华文仿宋" panose="02010600040101010101" pitchFamily="2" charset="-122"/>
            </a:endParaRPr>
          </a:p>
          <a:p>
            <a:pPr marL="0" indent="0">
              <a:buNone/>
            </a:pP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领投人一般是经验丰富的专业投资人，需要履行以下职责</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项目分析、尽职调查、估值议价等事宜</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向项目跟投人提供项目分析与尽职调查结论，帮助项目方尽快实现项目成功融资</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帮助项目方维护协调好融资成功后的投资人关系</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牵头创立合伙制企业。</a:t>
            </a:r>
            <a:endParaRPr lang="zh-CN" altLang="en-US" sz="26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278831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50375B-15DC-4939-B054-4E04B1E70F18}"/>
              </a:ext>
            </a:extLst>
          </p:cNvPr>
          <p:cNvSpPr>
            <a:spLocks noGrp="1"/>
          </p:cNvSpPr>
          <p:nvPr>
            <p:ph type="title"/>
          </p:nvPr>
        </p:nvSpPr>
        <p:spPr>
          <a:xfrm>
            <a:off x="1653363" y="365760"/>
            <a:ext cx="9367203" cy="638581"/>
          </a:xfrm>
        </p:spPr>
        <p:txBody>
          <a:bodyPr>
            <a:normAutofit fontScale="90000"/>
          </a:bodyPr>
          <a:lstStyle/>
          <a:p>
            <a:endParaRPr lang="zh-CN" altLang="en-US" dirty="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57135275-680B-4D56-A284-D99A1B436391}"/>
              </a:ext>
            </a:extLst>
          </p:cNvPr>
          <p:cNvSpPr>
            <a:spLocks noGrp="1"/>
          </p:cNvSpPr>
          <p:nvPr>
            <p:ph idx="1"/>
          </p:nvPr>
        </p:nvSpPr>
        <p:spPr>
          <a:xfrm>
            <a:off x="1653363" y="1691639"/>
            <a:ext cx="9367204" cy="5166361"/>
          </a:xfrm>
        </p:spPr>
        <p:txBody>
          <a:bodyPr anchor="t">
            <a:normAutofit/>
          </a:bodyPr>
          <a:lstStyle/>
          <a:p>
            <a:pPr marL="0" indent="0">
              <a:lnSpc>
                <a:spcPct val="120000"/>
              </a:lnSpc>
              <a:buNone/>
            </a:pPr>
            <a:r>
              <a:rPr lang="en-US" altLang="zh-CN" sz="2200" dirty="0">
                <a:latin typeface="华文仿宋" panose="02010600040101010101" pitchFamily="2" charset="-122"/>
                <a:ea typeface="华文仿宋" panose="02010600040101010101" pitchFamily="2" charset="-122"/>
              </a:rPr>
              <a:t>      1.</a:t>
            </a:r>
            <a:r>
              <a:rPr lang="zh-CN" altLang="zh-CN" sz="2200" dirty="0">
                <a:latin typeface="华文仿宋" panose="02010600040101010101" pitchFamily="2" charset="-122"/>
                <a:ea typeface="华文仿宋" panose="02010600040101010101" pitchFamily="2" charset="-122"/>
              </a:rPr>
              <a:t>平台收到项目后，会对每一个项目做出初步质量审核，帮助项目方完善信息，提升其商业计划书的质量。项目通过初步审核后，创业者才有机会与投资人联系，协商投资事宜。</a:t>
            </a:r>
            <a:br>
              <a:rPr lang="en-US" altLang="zh-CN" sz="2200" dirty="0">
                <a:latin typeface="华文仿宋" panose="02010600040101010101" pitchFamily="2" charset="-122"/>
                <a:ea typeface="华文仿宋" panose="02010600040101010101" pitchFamily="2" charset="-122"/>
              </a:rPr>
            </a:br>
            <a:r>
              <a:rPr lang="en-US" altLang="zh-CN" sz="2200" dirty="0">
                <a:latin typeface="华文仿宋" panose="02010600040101010101" pitchFamily="2" charset="-122"/>
                <a:ea typeface="华文仿宋" panose="02010600040101010101" pitchFamily="2" charset="-122"/>
              </a:rPr>
              <a:t>      2.</a:t>
            </a:r>
            <a:r>
              <a:rPr lang="zh-CN" altLang="zh-CN" sz="2200" dirty="0">
                <a:latin typeface="华文仿宋" panose="02010600040101010101" pitchFamily="2" charset="-122"/>
                <a:ea typeface="华文仿宋" panose="02010600040101010101" pitchFamily="2" charset="-122"/>
              </a:rPr>
              <a:t>对于股权众筹的项目来说，项目方与投资人之间的沟通是决定股权众筹能否成功的重要因素。调查表明，大多数投资人都将创始人团队作为评估项目的首要标准。</a:t>
            </a:r>
            <a:endParaRPr lang="en-US" altLang="zh-CN" sz="2200" dirty="0">
              <a:latin typeface="华文仿宋" panose="02010600040101010101" pitchFamily="2" charset="-122"/>
              <a:ea typeface="华文仿宋" panose="02010600040101010101" pitchFamily="2" charset="-122"/>
            </a:endParaRPr>
          </a:p>
          <a:p>
            <a:pPr marL="0" indent="0">
              <a:lnSpc>
                <a:spcPct val="120000"/>
              </a:lnSpc>
              <a:buNone/>
            </a:pPr>
            <a:r>
              <a:rPr lang="en-US" altLang="zh-CN" sz="2200" dirty="0">
                <a:latin typeface="华文仿宋" panose="02010600040101010101" pitchFamily="2" charset="-122"/>
                <a:ea typeface="华文仿宋" panose="02010600040101010101" pitchFamily="2" charset="-122"/>
              </a:rPr>
              <a:t>      3.</a:t>
            </a:r>
            <a:r>
              <a:rPr lang="zh-CN" altLang="zh-CN" sz="2200" dirty="0">
                <a:latin typeface="华文仿宋" panose="02010600040101010101" pitchFamily="2" charset="-122"/>
                <a:ea typeface="华文仿宋" panose="02010600040101010101" pitchFamily="2" charset="-122"/>
              </a:rPr>
              <a:t>确定领投人。领投人的选择是股权众筹能否成功的关键。一般来说，领投人都是专业的投资人，投资经验丰富，具有独立的判断力、丰富的行业资源、广泛的影响力以及较高的风险承受能力。</a:t>
            </a:r>
            <a:br>
              <a:rPr lang="en-US" altLang="zh-CN" sz="2200" dirty="0">
                <a:latin typeface="华文仿宋" panose="02010600040101010101" pitchFamily="2" charset="-122"/>
                <a:ea typeface="华文仿宋" panose="02010600040101010101" pitchFamily="2" charset="-122"/>
              </a:rPr>
            </a:br>
            <a:r>
              <a:rPr lang="en-US" altLang="zh-CN" sz="2200" dirty="0">
                <a:latin typeface="华文仿宋" panose="02010600040101010101" pitchFamily="2" charset="-122"/>
                <a:ea typeface="华文仿宋" panose="02010600040101010101" pitchFamily="2" charset="-122"/>
              </a:rPr>
              <a:t>      4.</a:t>
            </a:r>
            <a:r>
              <a:rPr lang="zh-CN" altLang="zh-CN" sz="2200" dirty="0">
                <a:latin typeface="华文仿宋" panose="02010600040101010101" pitchFamily="2" charset="-122"/>
                <a:ea typeface="华文仿宋" panose="02010600040101010101" pitchFamily="2" charset="-122"/>
              </a:rPr>
              <a:t>引进跟投人。与领投人相比，跟投人的引进相对简单。值得一提的是，跟投人与领投人有同等的义务和责任对项目进行审核，领投人对跟投人的投资决定不负任何责任。</a:t>
            </a:r>
          </a:p>
          <a:p>
            <a:pPr marL="0" indent="0">
              <a:buNone/>
            </a:pPr>
            <a:endParaRPr lang="zh-CN" altLang="en-US" sz="22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879545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4825D4E0-D1A1-43C7-AE3B-7E6603E1FDEC}"/>
              </a:ext>
            </a:extLst>
          </p:cNvPr>
          <p:cNvSpPr>
            <a:spLocks noGrp="1"/>
          </p:cNvSpPr>
          <p:nvPr>
            <p:ph type="title"/>
          </p:nvPr>
        </p:nvSpPr>
        <p:spPr>
          <a:xfrm>
            <a:off x="1524433" y="299485"/>
            <a:ext cx="9465131" cy="592056"/>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475617C1-6C5E-4961-9FA7-55E84939430A}"/>
              </a:ext>
            </a:extLst>
          </p:cNvPr>
          <p:cNvSpPr>
            <a:spLocks noGrp="1"/>
          </p:cNvSpPr>
          <p:nvPr>
            <p:ph idx="1"/>
          </p:nvPr>
        </p:nvSpPr>
        <p:spPr>
          <a:xfrm>
            <a:off x="1363064" y="1589630"/>
            <a:ext cx="9465564" cy="3400969"/>
          </a:xfrm>
        </p:spPr>
        <p:txBody>
          <a:bodyPr>
            <a:normAutofit/>
          </a:bodyPr>
          <a:lstStyle/>
          <a:p>
            <a:pPr marL="0" indent="0">
              <a:buNone/>
            </a:pPr>
            <a:r>
              <a:rPr lang="en-US" altLang="zh-CN" sz="2400" dirty="0">
                <a:latin typeface="华文仿宋" panose="02010600040101010101" pitchFamily="2" charset="-122"/>
                <a:ea typeface="华文仿宋" panose="02010600040101010101" pitchFamily="2" charset="-122"/>
              </a:rPr>
              <a:t>5.</a:t>
            </a:r>
            <a:r>
              <a:rPr lang="zh-CN" altLang="zh-CN" sz="2400" dirty="0">
                <a:latin typeface="华文仿宋" panose="02010600040101010101" pitchFamily="2" charset="-122"/>
                <a:ea typeface="华文仿宋" panose="02010600040101010101" pitchFamily="2" charset="-122"/>
              </a:rPr>
              <a:t>签订投资协议框架。属于意向性协议</a:t>
            </a:r>
            <a:r>
              <a:rPr lang="zh-CN" altLang="en-US"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协议本书是不具有法律效力的。约定投资人对被投资企业的估值、计划投资金额、项目方应负的主要义务、投资者要求得到的主要权利以及投资交易达成的前提条件等内容。</a:t>
            </a:r>
            <a:br>
              <a:rPr lang="en-US" altLang="zh-CN" sz="2400" dirty="0"/>
            </a:br>
            <a:endParaRPr lang="en-US" altLang="zh-CN" sz="2400" dirty="0"/>
          </a:p>
          <a:p>
            <a:pPr marL="0" indent="0">
              <a:buNone/>
            </a:pPr>
            <a:r>
              <a:rPr lang="en-US" altLang="zh-CN" sz="2400" dirty="0">
                <a:latin typeface="华文仿宋" panose="02010600040101010101" pitchFamily="2" charset="-122"/>
                <a:ea typeface="华文仿宋" panose="02010600040101010101" pitchFamily="2" charset="-122"/>
              </a:rPr>
              <a:t>6.</a:t>
            </a:r>
            <a:r>
              <a:rPr lang="zh-CN" altLang="zh-CN" sz="2400" dirty="0">
                <a:latin typeface="华文仿宋" panose="02010600040101010101" pitchFamily="2" charset="-122"/>
                <a:ea typeface="华文仿宋" panose="02010600040101010101" pitchFamily="2" charset="-122"/>
              </a:rPr>
              <a:t>设立有限合伙企业。</a:t>
            </a: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11342729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5FA541CA-D89E-4364-B501-BA39394C4315}"/>
              </a:ext>
            </a:extLst>
          </p:cNvPr>
          <p:cNvSpPr>
            <a:spLocks noGrp="1"/>
          </p:cNvSpPr>
          <p:nvPr>
            <p:ph type="title"/>
          </p:nvPr>
        </p:nvSpPr>
        <p:spPr>
          <a:xfrm>
            <a:off x="1524000" y="319638"/>
            <a:ext cx="9465131" cy="1184111"/>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F206F93A-272A-41E3-AF1F-33C203E29593}"/>
              </a:ext>
            </a:extLst>
          </p:cNvPr>
          <p:cNvSpPr>
            <a:spLocks noGrp="1"/>
          </p:cNvSpPr>
          <p:nvPr>
            <p:ph idx="1"/>
          </p:nvPr>
        </p:nvSpPr>
        <p:spPr>
          <a:xfrm>
            <a:off x="1524000" y="1823387"/>
            <a:ext cx="9465564" cy="3976681"/>
          </a:xfrm>
        </p:spPr>
        <p:txBody>
          <a:bodyPr>
            <a:normAutofit/>
          </a:bodyPr>
          <a:lstStyle/>
          <a:p>
            <a:pPr marL="0" indent="0">
              <a:buNone/>
            </a:pPr>
            <a:r>
              <a:rPr lang="en-US" altLang="zh-CN" sz="2400" b="1" dirty="0">
                <a:latin typeface="华文仿宋" panose="02010600040101010101" pitchFamily="2" charset="-122"/>
                <a:ea typeface="华文仿宋" panose="02010600040101010101" pitchFamily="2" charset="-122"/>
              </a:rPr>
              <a:t>6.1</a:t>
            </a:r>
            <a:r>
              <a:rPr lang="zh-CN" altLang="en-US" sz="2400" b="1" dirty="0">
                <a:latin typeface="华文仿宋" panose="02010600040101010101" pitchFamily="2" charset="-122"/>
                <a:ea typeface="华文仿宋" panose="02010600040101010101" pitchFamily="2" charset="-122"/>
              </a:rPr>
              <a:t>有限合伙组织形式的基本特征</a:t>
            </a:r>
            <a:endParaRPr lang="zh-CN" altLang="en-US" sz="2400" dirty="0">
              <a:latin typeface="华文仿宋" panose="02010600040101010101" pitchFamily="2" charset="-122"/>
              <a:ea typeface="华文仿宋" panose="02010600040101010101" pitchFamily="2" charset="-122"/>
            </a:endParaRPr>
          </a:p>
          <a:p>
            <a:pPr marL="0" indent="0">
              <a:buNone/>
            </a:pPr>
            <a:r>
              <a:rPr lang="zh-CN" altLang="en-US" sz="2400" dirty="0">
                <a:latin typeface="华文仿宋" panose="02010600040101010101" pitchFamily="2" charset="-122"/>
                <a:ea typeface="华文仿宋" panose="02010600040101010101" pitchFamily="2" charset="-122"/>
              </a:rPr>
              <a:t>      有限合伙是现代合伙企业中的一种重要形态。我国</a:t>
            </a:r>
            <a:r>
              <a:rPr lang="en-US" altLang="zh-CN" sz="2400" dirty="0">
                <a:latin typeface="华文仿宋" panose="02010600040101010101" pitchFamily="2" charset="-122"/>
                <a:ea typeface="华文仿宋" panose="02010600040101010101" pitchFamily="2" charset="-122"/>
              </a:rPr>
              <a:t>2007</a:t>
            </a:r>
            <a:r>
              <a:rPr lang="zh-CN" altLang="en-US" sz="2400" dirty="0">
                <a:latin typeface="华文仿宋" panose="02010600040101010101" pitchFamily="2" charset="-122"/>
                <a:ea typeface="华文仿宋" panose="02010600040101010101" pitchFamily="2" charset="-122"/>
              </a:rPr>
              <a:t>年</a:t>
            </a:r>
            <a:r>
              <a:rPr lang="en-US" altLang="zh-CN" sz="2400" dirty="0">
                <a:latin typeface="华文仿宋" panose="02010600040101010101" pitchFamily="2" charset="-122"/>
                <a:ea typeface="华文仿宋" panose="02010600040101010101" pitchFamily="2" charset="-122"/>
              </a:rPr>
              <a:t>6</a:t>
            </a:r>
            <a:r>
              <a:rPr lang="zh-CN" altLang="en-US" sz="2400" dirty="0">
                <a:latin typeface="华文仿宋" panose="02010600040101010101" pitchFamily="2" charset="-122"/>
                <a:ea typeface="华文仿宋" panose="02010600040101010101" pitchFamily="2" charset="-122"/>
              </a:rPr>
              <a:t>月</a:t>
            </a:r>
            <a:r>
              <a:rPr lang="en-US" altLang="zh-CN" sz="2400" dirty="0">
                <a:latin typeface="华文仿宋" panose="02010600040101010101" pitchFamily="2" charset="-122"/>
                <a:ea typeface="华文仿宋" panose="02010600040101010101" pitchFamily="2" charset="-122"/>
              </a:rPr>
              <a:t>1</a:t>
            </a:r>
            <a:r>
              <a:rPr lang="zh-CN" altLang="en-US" sz="2400" dirty="0">
                <a:latin typeface="华文仿宋" panose="02010600040101010101" pitchFamily="2" charset="-122"/>
                <a:ea typeface="华文仿宋" panose="02010600040101010101" pitchFamily="2" charset="-122"/>
              </a:rPr>
              <a:t>日施行的</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合伙企业法</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第</a:t>
            </a:r>
            <a:r>
              <a:rPr lang="en-US" altLang="zh-CN" sz="2400" dirty="0">
                <a:latin typeface="华文仿宋" panose="02010600040101010101" pitchFamily="2" charset="-122"/>
                <a:ea typeface="华文仿宋" panose="02010600040101010101" pitchFamily="2" charset="-122"/>
              </a:rPr>
              <a:t>2</a:t>
            </a:r>
            <a:r>
              <a:rPr lang="zh-CN" altLang="en-US" sz="2400" dirty="0">
                <a:latin typeface="华文仿宋" panose="02010600040101010101" pitchFamily="2" charset="-122"/>
                <a:ea typeface="华文仿宋" panose="02010600040101010101" pitchFamily="2" charset="-122"/>
              </a:rPr>
              <a:t>条规定：“有限合伙企业由普通合伙人和有限合伙人组成，普通合伙人对合伙企业债务承担无限连带责任，有限合伙人以其认缴的出资额为限对合伙企业债务承担责任。”</a:t>
            </a:r>
          </a:p>
          <a:p>
            <a:pPr marL="0" indent="0">
              <a:buNone/>
            </a:pPr>
            <a:endParaRPr lang="en-US" altLang="zh-CN" sz="2400" dirty="0"/>
          </a:p>
          <a:p>
            <a:pPr marL="0" indent="0">
              <a:buNone/>
            </a:pPr>
            <a:endParaRPr lang="zh-CN" altLang="en-US" sz="2400" dirty="0"/>
          </a:p>
        </p:txBody>
      </p:sp>
    </p:spTree>
    <p:extLst>
      <p:ext uri="{BB962C8B-B14F-4D97-AF65-F5344CB8AC3E}">
        <p14:creationId xmlns:p14="http://schemas.microsoft.com/office/powerpoint/2010/main" val="4244259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B9AA7C6-5E5A-498E-A6DF-A943376E09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83EAB11A-76F7-48F4-9B4F-5BFDF4BF96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4300" y="2385102"/>
            <a:ext cx="574091" cy="2087796"/>
            <a:chOff x="209668" y="2857422"/>
            <a:chExt cx="463662" cy="2087796"/>
          </a:xfrm>
        </p:grpSpPr>
        <p:sp>
          <p:nvSpPr>
            <p:cNvPr id="11" name="Rectangle 10">
              <a:extLst>
                <a:ext uri="{FF2B5EF4-FFF2-40B4-BE49-F238E27FC236}">
                  <a16:creationId xmlns:a16="http://schemas.microsoft.com/office/drawing/2014/main" id="{74D4C416-D5F4-4F6F-A6F1-87A21CD4FC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423947" y="2857422"/>
              <a:ext cx="249383" cy="2087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6AC1C30-21C6-4BF6-93EE-B211D7A8501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209668" y="2857423"/>
              <a:ext cx="1" cy="208779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81E140AE-0ABF-47C8-BF32-7D2F0CF2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631767"/>
            <a:ext cx="11111729" cy="575240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D23A837B-F53C-4246-A086-8ADA657CDDD8}"/>
              </a:ext>
            </a:extLst>
          </p:cNvPr>
          <p:cNvSpPr>
            <a:spLocks noGrp="1"/>
          </p:cNvSpPr>
          <p:nvPr>
            <p:ph type="title"/>
          </p:nvPr>
        </p:nvSpPr>
        <p:spPr>
          <a:xfrm>
            <a:off x="1153618" y="1239927"/>
            <a:ext cx="3763156" cy="4680583"/>
          </a:xfrm>
        </p:spPr>
        <p:txBody>
          <a:bodyPr anchor="ctr">
            <a:normAutofit/>
          </a:bodyPr>
          <a:lstStyle/>
          <a:p>
            <a:r>
              <a:rPr lang="zh-CN" altLang="zh-CN" sz="5200" b="1" dirty="0"/>
              <a:t>第一节、股权众筹概述</a:t>
            </a:r>
            <a:br>
              <a:rPr lang="zh-CN" altLang="zh-CN" sz="5200" dirty="0"/>
            </a:br>
            <a:endParaRPr lang="zh-CN" altLang="en-US" sz="5200" dirty="0"/>
          </a:p>
        </p:txBody>
      </p:sp>
      <p:sp>
        <p:nvSpPr>
          <p:cNvPr id="3" name="内容占位符 2">
            <a:extLst>
              <a:ext uri="{FF2B5EF4-FFF2-40B4-BE49-F238E27FC236}">
                <a16:creationId xmlns:a16="http://schemas.microsoft.com/office/drawing/2014/main" id="{7511AED6-EF16-48B5-839B-B64CD00CF765}"/>
              </a:ext>
            </a:extLst>
          </p:cNvPr>
          <p:cNvSpPr>
            <a:spLocks noGrp="1"/>
          </p:cNvSpPr>
          <p:nvPr>
            <p:ph idx="1"/>
          </p:nvPr>
        </p:nvSpPr>
        <p:spPr>
          <a:xfrm>
            <a:off x="5051685" y="1239927"/>
            <a:ext cx="6212062" cy="4680583"/>
          </a:xfrm>
        </p:spPr>
        <p:txBody>
          <a:bodyPr anchor="ctr">
            <a:normAutofit/>
          </a:bodyPr>
          <a:lstStyle/>
          <a:p>
            <a:pPr marL="0" indent="0">
              <a:buNone/>
            </a:pPr>
            <a:r>
              <a:rPr lang="zh-CN" altLang="en-US" sz="1900" dirty="0">
                <a:ea typeface="华文仿宋" panose="02010600040101010101" pitchFamily="2" charset="-122"/>
              </a:rPr>
              <a:t>一、概念</a:t>
            </a:r>
            <a:endParaRPr lang="zh-CN" altLang="zh-CN" sz="1900" dirty="0">
              <a:ea typeface="华文仿宋" panose="02010600040101010101" pitchFamily="2" charset="-122"/>
            </a:endParaRPr>
          </a:p>
          <a:p>
            <a:pPr marL="0" indent="0">
              <a:buNone/>
            </a:pPr>
            <a:r>
              <a:rPr lang="en-US" altLang="zh-CN" sz="1900" dirty="0">
                <a:ea typeface="华文仿宋" panose="02010600040101010101" pitchFamily="2" charset="-122"/>
              </a:rPr>
              <a:t>      </a:t>
            </a:r>
            <a:r>
              <a:rPr lang="zh-CN" altLang="zh-CN" sz="1900" dirty="0">
                <a:ea typeface="华文仿宋" panose="02010600040101010101" pitchFamily="2" charset="-122"/>
              </a:rPr>
              <a:t>股权众筹是指公司出让一定比例的股份，面向普通投资者，投资者则通过投资入股公司，以获得未来收益。这种基于基于互联网渠道而进行融资的模式被称作股权众筹。</a:t>
            </a:r>
            <a:endParaRPr lang="en-US" altLang="zh-CN" sz="1900" dirty="0">
              <a:ea typeface="华文仿宋" panose="02010600040101010101" pitchFamily="2" charset="-122"/>
            </a:endParaRPr>
          </a:p>
          <a:p>
            <a:pPr marL="0" indent="0">
              <a:buNone/>
            </a:pPr>
            <a:endParaRPr lang="en-US" altLang="zh-CN" sz="1900" dirty="0">
              <a:ea typeface="华文仿宋" panose="02010600040101010101" pitchFamily="2" charset="-122"/>
            </a:endParaRPr>
          </a:p>
          <a:p>
            <a:pPr marL="0" indent="0">
              <a:buNone/>
            </a:pPr>
            <a:r>
              <a:rPr lang="en-US" altLang="zh-CN" sz="1900" dirty="0">
                <a:ea typeface="华文仿宋" panose="02010600040101010101" pitchFamily="2" charset="-122"/>
              </a:rPr>
              <a:t>      </a:t>
            </a:r>
            <a:r>
              <a:rPr lang="zh-CN" altLang="zh-CN" sz="1900" dirty="0">
                <a:ea typeface="华文仿宋" panose="02010600040101010101" pitchFamily="2" charset="-122"/>
              </a:rPr>
              <a:t>客观地说，股权众筹与投资者在新股</a:t>
            </a:r>
            <a:r>
              <a:rPr lang="en-US" altLang="zh-CN" sz="1900" dirty="0">
                <a:ea typeface="华文仿宋" panose="02010600040101010101" pitchFamily="2" charset="-122"/>
              </a:rPr>
              <a:t>IPO</a:t>
            </a:r>
            <a:r>
              <a:rPr lang="zh-CN" altLang="zh-CN" sz="1900" dirty="0">
                <a:ea typeface="华文仿宋" panose="02010600040101010101" pitchFamily="2" charset="-122"/>
              </a:rPr>
              <a:t>时申购股票本质上并无太大区别，但在互联网金融领域，股权众筹主要指向较早期的私募股权投资，是天使和</a:t>
            </a:r>
            <a:r>
              <a:rPr lang="en-US" altLang="zh-CN" sz="1900" dirty="0">
                <a:ea typeface="华文仿宋" panose="02010600040101010101" pitchFamily="2" charset="-122"/>
              </a:rPr>
              <a:t>VC</a:t>
            </a:r>
            <a:r>
              <a:rPr lang="zh-CN" altLang="zh-CN" sz="1900" dirty="0">
                <a:ea typeface="华文仿宋" panose="02010600040101010101" pitchFamily="2" charset="-122"/>
              </a:rPr>
              <a:t>的有力补充。</a:t>
            </a:r>
            <a:endParaRPr lang="en-US" altLang="zh-CN" sz="1900" dirty="0">
              <a:ea typeface="华文仿宋" panose="02010600040101010101" pitchFamily="2" charset="-122"/>
            </a:endParaRPr>
          </a:p>
          <a:p>
            <a:pPr marL="0" indent="0">
              <a:buNone/>
            </a:pPr>
            <a:endParaRPr lang="en-US" altLang="zh-CN" sz="1900" dirty="0">
              <a:ea typeface="华文仿宋" panose="02010600040101010101" pitchFamily="2" charset="-122"/>
            </a:endParaRPr>
          </a:p>
          <a:p>
            <a:pPr marL="0" indent="0">
              <a:buNone/>
            </a:pPr>
            <a:r>
              <a:rPr lang="en-US" altLang="zh-CN" sz="1900" dirty="0">
                <a:ea typeface="华文仿宋" panose="02010600040101010101" pitchFamily="2" charset="-122"/>
              </a:rPr>
              <a:t>     </a:t>
            </a:r>
            <a:r>
              <a:rPr lang="zh-CN" altLang="en-US" sz="1900" dirty="0">
                <a:ea typeface="华文仿宋" panose="02010600040101010101" pitchFamily="2" charset="-122"/>
              </a:rPr>
              <a:t> 根据我国法律实际并没有真正的股权众筹，因此我们所说的股权众筹等于互联网非公开股权融资</a:t>
            </a:r>
            <a:endParaRPr lang="zh-CN" altLang="zh-CN" sz="1900" dirty="0">
              <a:ea typeface="华文仿宋" panose="02010600040101010101" pitchFamily="2" charset="-122"/>
            </a:endParaRPr>
          </a:p>
          <a:p>
            <a:pPr marL="0" indent="0">
              <a:buNone/>
            </a:pPr>
            <a:endParaRPr lang="zh-CN" altLang="en-US" sz="1900" dirty="0"/>
          </a:p>
        </p:txBody>
      </p:sp>
    </p:spTree>
    <p:extLst>
      <p:ext uri="{BB962C8B-B14F-4D97-AF65-F5344CB8AC3E}">
        <p14:creationId xmlns:p14="http://schemas.microsoft.com/office/powerpoint/2010/main" val="38563080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C9943A-3EFA-435D-A725-B596AF409B6B}"/>
              </a:ext>
            </a:extLst>
          </p:cNvPr>
          <p:cNvSpPr>
            <a:spLocks noGrp="1"/>
          </p:cNvSpPr>
          <p:nvPr>
            <p:ph type="title"/>
          </p:nvPr>
        </p:nvSpPr>
        <p:spPr>
          <a:xfrm>
            <a:off x="838200" y="365125"/>
            <a:ext cx="10515600" cy="650875"/>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A58A0C6D-24B0-4CED-90DA-FCC155234CC4}"/>
              </a:ext>
            </a:extLst>
          </p:cNvPr>
          <p:cNvSpPr>
            <a:spLocks noGrp="1"/>
          </p:cNvSpPr>
          <p:nvPr>
            <p:ph idx="1"/>
          </p:nvPr>
        </p:nvSpPr>
        <p:spPr>
          <a:xfrm>
            <a:off x="838200" y="1214203"/>
            <a:ext cx="10515600" cy="4962760"/>
          </a:xfrm>
        </p:spPr>
        <p:txBody>
          <a:bodyPr>
            <a:normAutofit fontScale="55000" lnSpcReduction="20000"/>
          </a:bodyPr>
          <a:lstStyle/>
          <a:p>
            <a:pPr marL="0" indent="0">
              <a:lnSpc>
                <a:spcPct val="120000"/>
              </a:lnSpc>
              <a:buNone/>
            </a:pPr>
            <a:r>
              <a:rPr lang="en-US" altLang="zh-CN" dirty="0">
                <a:latin typeface="华文仿宋" panose="02010600040101010101" pitchFamily="2" charset="-122"/>
                <a:ea typeface="华文仿宋" panose="02010600040101010101" pitchFamily="2" charset="-122"/>
              </a:rPr>
              <a:t>1.</a:t>
            </a:r>
            <a:r>
              <a:rPr lang="zh-CN" altLang="en-US" dirty="0">
                <a:latin typeface="华文仿宋" panose="02010600040101010101" pitchFamily="2" charset="-122"/>
                <a:ea typeface="华文仿宋" panose="02010600040101010101" pitchFamily="2" charset="-122"/>
              </a:rPr>
              <a:t>组织结构的二元性</a:t>
            </a:r>
          </a:p>
          <a:p>
            <a:pPr marL="0" indent="0">
              <a:lnSpc>
                <a:spcPct val="120000"/>
              </a:lnSpc>
              <a:buNone/>
            </a:pPr>
            <a:r>
              <a:rPr lang="zh-CN" altLang="en-US" dirty="0">
                <a:latin typeface="华文仿宋" panose="02010600040101010101" pitchFamily="2" charset="-122"/>
                <a:ea typeface="华文仿宋" panose="02010600040101010101" pitchFamily="2" charset="-122"/>
              </a:rPr>
              <a:t>      在有限合伙中，存在两种不同性质的合伙人：有限合伙人与普通合伙人。两种合伙人在出资形式、责任承担、是否参与合伙事务管理以及退伙等方面都有很大差异。有限合伙由至少一名普通合伙人与至少一名有限合伙人组成。这使得有限合伙既区别于全由普通合伙人组成的普通合伙，也区别于由股东组成的有限责任公司和股份有限公司。</a:t>
            </a:r>
          </a:p>
          <a:p>
            <a:pPr marL="0" indent="0">
              <a:lnSpc>
                <a:spcPct val="120000"/>
              </a:lnSpc>
              <a:buNone/>
            </a:pPr>
            <a:r>
              <a:rPr lang="en-US" altLang="zh-CN" dirty="0">
                <a:latin typeface="华文仿宋" panose="02010600040101010101" pitchFamily="2" charset="-122"/>
                <a:ea typeface="华文仿宋" panose="02010600040101010101" pitchFamily="2" charset="-122"/>
              </a:rPr>
              <a:t>2.</a:t>
            </a:r>
            <a:r>
              <a:rPr lang="zh-CN" altLang="en-US" dirty="0">
                <a:latin typeface="华文仿宋" panose="02010600040101010101" pitchFamily="2" charset="-122"/>
                <a:ea typeface="华文仿宋" panose="02010600040101010101" pitchFamily="2" charset="-122"/>
              </a:rPr>
              <a:t>信用的二元性</a:t>
            </a:r>
          </a:p>
          <a:p>
            <a:pPr marL="0" indent="0">
              <a:lnSpc>
                <a:spcPct val="120000"/>
              </a:lnSpc>
              <a:buNone/>
            </a:pPr>
            <a:r>
              <a:rPr lang="zh-CN" altLang="en-US" dirty="0">
                <a:latin typeface="华文仿宋" panose="02010600040101010101" pitchFamily="2" charset="-122"/>
                <a:ea typeface="华文仿宋" panose="02010600040101010101" pitchFamily="2" charset="-122"/>
              </a:rPr>
              <a:t>      在有限合伙中，既有“人合”，也有“资合”。有限合伙集普通合伙的人合性与有限责任公司的资合性于一身，它是由人合与资合两种因素有机结合而成的一种合伙形式。在“人合”方面，普通合伙人以个人的信用及普通合伙人相互间的人身信任关系作为对外信用的基础，普通合伙人的信用、能力决定着有限合伙的信用和经营状况。在“资合”方面，有限合伙人以其出资而形成的合伙资本作为立信于社会的基础。由于有限合伙具有资合性，有限合伙人之间不需要建立高度的人身信任关系。当然，普通合伙人还是应当得到有限合伙人的信任。</a:t>
            </a:r>
          </a:p>
          <a:p>
            <a:pPr marL="0" indent="0">
              <a:lnSpc>
                <a:spcPct val="120000"/>
              </a:lnSpc>
              <a:buNone/>
            </a:pPr>
            <a:r>
              <a:rPr lang="en-US" altLang="zh-CN" dirty="0">
                <a:latin typeface="华文仿宋" panose="02010600040101010101" pitchFamily="2" charset="-122"/>
                <a:ea typeface="华文仿宋" panose="02010600040101010101" pitchFamily="2" charset="-122"/>
              </a:rPr>
              <a:t>3.</a:t>
            </a:r>
            <a:r>
              <a:rPr lang="zh-CN" altLang="en-US" dirty="0">
                <a:latin typeface="华文仿宋" panose="02010600040101010101" pitchFamily="2" charset="-122"/>
                <a:ea typeface="华文仿宋" panose="02010600040101010101" pitchFamily="2" charset="-122"/>
              </a:rPr>
              <a:t>责任形式的二元性</a:t>
            </a:r>
          </a:p>
          <a:p>
            <a:pPr marL="0" indent="0">
              <a:lnSpc>
                <a:spcPct val="120000"/>
              </a:lnSpc>
              <a:buNone/>
            </a:pPr>
            <a:r>
              <a:rPr lang="zh-CN" altLang="en-US" dirty="0">
                <a:latin typeface="华文仿宋" panose="02010600040101010101" pitchFamily="2" charset="-122"/>
                <a:ea typeface="华文仿宋" panose="02010600040101010101" pitchFamily="2" charset="-122"/>
              </a:rPr>
              <a:t>      有限合伙存在两种责任形式：有限责任和无限责任。有限合伙人对合伙企业的债务以其出资为限承担有限责任。普通合伙人则在合伙企业财产不足偿还合伙企业债务时，对合伙企业债务承担无限连带责任。每个普通合伙人以其个人全部财产对合伙债务承担无限连带责任外，每个普通合伙人之间彼此还应负无限连带责任。两种责任形式并存于一体，这是其它企业形态所不具备的。</a:t>
            </a:r>
          </a:p>
          <a:p>
            <a:pPr marL="0" indent="0">
              <a:buNone/>
            </a:pPr>
            <a:endParaRPr lang="zh-CN" altLang="en-US" dirty="0"/>
          </a:p>
        </p:txBody>
      </p:sp>
    </p:spTree>
    <p:extLst>
      <p:ext uri="{BB962C8B-B14F-4D97-AF65-F5344CB8AC3E}">
        <p14:creationId xmlns:p14="http://schemas.microsoft.com/office/powerpoint/2010/main" val="157642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67530B-05CB-44DB-B144-6BE8789494EC}"/>
              </a:ext>
            </a:extLst>
          </p:cNvPr>
          <p:cNvSpPr>
            <a:spLocks noGrp="1"/>
          </p:cNvSpPr>
          <p:nvPr>
            <p:ph type="title"/>
          </p:nvPr>
        </p:nvSpPr>
        <p:spPr>
          <a:xfrm>
            <a:off x="838200" y="365125"/>
            <a:ext cx="10515600" cy="579255"/>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1D46D76F-296E-48F0-A986-EAC1AEB131CF}"/>
              </a:ext>
            </a:extLst>
          </p:cNvPr>
          <p:cNvSpPr>
            <a:spLocks noGrp="1"/>
          </p:cNvSpPr>
          <p:nvPr>
            <p:ph idx="1"/>
          </p:nvPr>
        </p:nvSpPr>
        <p:spPr>
          <a:xfrm>
            <a:off x="838200" y="1289154"/>
            <a:ext cx="10515600" cy="4887809"/>
          </a:xfrm>
        </p:spPr>
        <p:txBody>
          <a:bodyPr>
            <a:normAutofit fontScale="70000" lnSpcReduction="20000"/>
          </a:bodyPr>
          <a:lstStyle/>
          <a:p>
            <a:pPr marL="0" indent="0">
              <a:lnSpc>
                <a:spcPct val="120000"/>
              </a:lnSpc>
              <a:buNone/>
            </a:pPr>
            <a:r>
              <a:rPr lang="en-US" altLang="zh-CN" dirty="0">
                <a:latin typeface="华文仿宋" panose="02010600040101010101" pitchFamily="2" charset="-122"/>
                <a:ea typeface="华文仿宋" panose="02010600040101010101" pitchFamily="2" charset="-122"/>
              </a:rPr>
              <a:t>4.</a:t>
            </a:r>
            <a:r>
              <a:rPr lang="zh-CN" altLang="en-US" dirty="0">
                <a:latin typeface="华文仿宋" panose="02010600040101010101" pitchFamily="2" charset="-122"/>
                <a:ea typeface="华文仿宋" panose="02010600040101010101" pitchFamily="2" charset="-122"/>
              </a:rPr>
              <a:t>出资形式的二元性</a:t>
            </a:r>
          </a:p>
          <a:p>
            <a:pPr marL="0" indent="0">
              <a:lnSpc>
                <a:spcPct val="120000"/>
              </a:lnSpc>
              <a:buNone/>
            </a:pPr>
            <a:r>
              <a:rPr lang="zh-CN" altLang="en-US" dirty="0">
                <a:latin typeface="华文仿宋" panose="02010600040101010101" pitchFamily="2" charset="-122"/>
                <a:ea typeface="华文仿宋" panose="02010600040101010101" pitchFamily="2" charset="-122"/>
              </a:rPr>
              <a:t>      在有限合伙中，存在两种不同性质的出资：有限合伙人的出资和普通合伙人的出资。有限合伙人的出资体现的是一种资本信用，其性质、作用、目的与传统的普通合伙人出资不一样。有限合伙人必须以货币或其他财产出资，不得以劳务或信用出资，经合伙人同意，可以将自己的份额转让。而普通合伙人的出资形式则较为灵活，而且出资比例可以较小，可以远低于有限合伙人的出资。</a:t>
            </a:r>
          </a:p>
          <a:p>
            <a:pPr marL="0" indent="0">
              <a:lnSpc>
                <a:spcPct val="120000"/>
              </a:lnSpc>
              <a:buNone/>
            </a:pPr>
            <a:endParaRPr lang="en-US" altLang="zh-CN" dirty="0">
              <a:latin typeface="华文仿宋" panose="02010600040101010101" pitchFamily="2" charset="-122"/>
              <a:ea typeface="华文仿宋" panose="02010600040101010101" pitchFamily="2" charset="-122"/>
            </a:endParaRPr>
          </a:p>
          <a:p>
            <a:pPr marL="0" indent="0">
              <a:lnSpc>
                <a:spcPct val="120000"/>
              </a:lnSpc>
              <a:buNone/>
            </a:pPr>
            <a:r>
              <a:rPr lang="en-US" altLang="zh-CN" dirty="0">
                <a:latin typeface="华文仿宋" panose="02010600040101010101" pitchFamily="2" charset="-122"/>
                <a:ea typeface="华文仿宋" panose="02010600040101010101" pitchFamily="2" charset="-122"/>
              </a:rPr>
              <a:t>5.</a:t>
            </a:r>
            <a:r>
              <a:rPr lang="zh-CN" altLang="en-US" dirty="0">
                <a:latin typeface="华文仿宋" panose="02010600040101010101" pitchFamily="2" charset="-122"/>
                <a:ea typeface="华文仿宋" panose="02010600040101010101" pitchFamily="2" charset="-122"/>
              </a:rPr>
              <a:t>经营管理的一元性</a:t>
            </a:r>
          </a:p>
          <a:p>
            <a:pPr marL="0" indent="0">
              <a:lnSpc>
                <a:spcPct val="120000"/>
              </a:lnSpc>
              <a:buNone/>
            </a:pPr>
            <a:r>
              <a:rPr lang="zh-CN" altLang="en-US" dirty="0">
                <a:latin typeface="华文仿宋" panose="02010600040101010101" pitchFamily="2" charset="-122"/>
                <a:ea typeface="华文仿宋" panose="02010600040101010101" pitchFamily="2" charset="-122"/>
              </a:rPr>
              <a:t>      在有限合伙中，由于有限合伙人无需承担无限连带责任，因而相应地也要放弃一些权利，主要就是对合伙事务的经营管理权。如果让有限合伙人执行合伙债务，很可能做出不利于合伙企业的事，从而损害普通合伙人的利益，所以，有限合伙人没有权利经营管理合伙企业。有限合伙企业由普通合伙人或由普通合伙人共同指定的执行合伙人执行合伙事务。如果有限合伙人参与或者控制了合伙企业的经营和管理，有限合伙人应当对该行为产生的后果与普通合伙人承担相同的无限连带责任。</a:t>
            </a:r>
          </a:p>
          <a:p>
            <a:pPr marL="0" indent="0">
              <a:buNone/>
            </a:pPr>
            <a:endParaRPr lang="zh-CN" altLang="en-US" dirty="0"/>
          </a:p>
        </p:txBody>
      </p:sp>
    </p:spTree>
    <p:extLst>
      <p:ext uri="{BB962C8B-B14F-4D97-AF65-F5344CB8AC3E}">
        <p14:creationId xmlns:p14="http://schemas.microsoft.com/office/powerpoint/2010/main" val="1227553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C6F9226-6933-46D8-92C3-4190C315D8BC}"/>
              </a:ext>
            </a:extLst>
          </p:cNvPr>
          <p:cNvPicPr>
            <a:picLocks noChangeAspect="1"/>
          </p:cNvPicPr>
          <p:nvPr/>
        </p:nvPicPr>
        <p:blipFill>
          <a:blip r:embed="rId2"/>
          <a:stretch>
            <a:fillRect/>
          </a:stretch>
        </p:blipFill>
        <p:spPr>
          <a:xfrm>
            <a:off x="1" y="0"/>
            <a:ext cx="12192000" cy="6857999"/>
          </a:xfrm>
          <a:prstGeom prst="rect">
            <a:avLst/>
          </a:prstGeom>
        </p:spPr>
      </p:pic>
      <p:sp>
        <p:nvSpPr>
          <p:cNvPr id="2" name="标题 1">
            <a:extLst>
              <a:ext uri="{FF2B5EF4-FFF2-40B4-BE49-F238E27FC236}">
                <a16:creationId xmlns:a16="http://schemas.microsoft.com/office/drawing/2014/main" id="{5A213D84-780D-4DE5-85B5-8EDE2C5BC6E2}"/>
              </a:ext>
            </a:extLst>
          </p:cNvPr>
          <p:cNvSpPr>
            <a:spLocks noGrp="1"/>
          </p:cNvSpPr>
          <p:nvPr>
            <p:ph type="title"/>
          </p:nvPr>
        </p:nvSpPr>
        <p:spPr>
          <a:xfrm>
            <a:off x="838200" y="365126"/>
            <a:ext cx="10515600" cy="609236"/>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2E6E132A-0689-4F03-A57E-46901CB85E3C}"/>
              </a:ext>
            </a:extLst>
          </p:cNvPr>
          <p:cNvSpPr>
            <a:spLocks noGrp="1"/>
          </p:cNvSpPr>
          <p:nvPr>
            <p:ph idx="1"/>
          </p:nvPr>
        </p:nvSpPr>
        <p:spPr>
          <a:xfrm>
            <a:off x="838200" y="1244184"/>
            <a:ext cx="10515600" cy="5613816"/>
          </a:xfrm>
        </p:spPr>
        <p:txBody>
          <a:bodyPr>
            <a:normAutofit fontScale="47500" lnSpcReduction="20000"/>
          </a:bodyPr>
          <a:lstStyle/>
          <a:p>
            <a:pPr marL="0" indent="0">
              <a:lnSpc>
                <a:spcPts val="2500"/>
              </a:lnSpc>
              <a:buNone/>
            </a:pPr>
            <a:r>
              <a:rPr lang="en-US" altLang="zh-CN" sz="2900" b="1" dirty="0"/>
              <a:t>6.2</a:t>
            </a:r>
            <a:r>
              <a:rPr lang="zh-CN" altLang="en-US" sz="2900" b="1" dirty="0"/>
              <a:t>有限合伙持股平台所涉主要协议</a:t>
            </a:r>
            <a:endParaRPr lang="zh-CN" altLang="en-US" sz="2900" dirty="0"/>
          </a:p>
          <a:p>
            <a:pPr marL="0" indent="0">
              <a:lnSpc>
                <a:spcPts val="2500"/>
              </a:lnSpc>
              <a:buNone/>
            </a:pPr>
            <a:r>
              <a:rPr lang="en-US" altLang="zh-CN" sz="2900" dirty="0"/>
              <a:t>(1)</a:t>
            </a:r>
            <a:r>
              <a:rPr lang="zh-CN" altLang="en-US" sz="2900" dirty="0"/>
              <a:t>有限合伙协议</a:t>
            </a:r>
          </a:p>
          <a:p>
            <a:pPr marL="0" indent="0">
              <a:lnSpc>
                <a:spcPts val="2500"/>
              </a:lnSpc>
              <a:buNone/>
            </a:pPr>
            <a:r>
              <a:rPr lang="zh-CN" altLang="en-US" sz="2900" dirty="0"/>
              <a:t>“领投</a:t>
            </a:r>
            <a:r>
              <a:rPr lang="en-US" altLang="zh-CN" sz="2900" dirty="0"/>
              <a:t>+</a:t>
            </a:r>
            <a:r>
              <a:rPr lang="zh-CN" altLang="en-US" sz="2900" dirty="0"/>
              <a:t>跟投”模式下，领投人需要与跟投人签订有限合伙协议，共同组建有限合伙企业。在这一协议中，需要特别关注：</a:t>
            </a:r>
          </a:p>
          <a:p>
            <a:pPr marL="0" indent="0">
              <a:lnSpc>
                <a:spcPts val="2500"/>
              </a:lnSpc>
              <a:buNone/>
            </a:pPr>
            <a:r>
              <a:rPr lang="zh-CN" altLang="en-US" sz="2900" dirty="0"/>
              <a:t>第一，明确领投人的执行合伙事务的权利。例如，在协议中约定：“经全体合伙人决定，委托领投人执行合伙事务。其他合伙人不再执行合伙事务。执行合伙事务的合伙人对外代表企业。”</a:t>
            </a:r>
          </a:p>
          <a:p>
            <a:pPr marL="0" indent="0">
              <a:lnSpc>
                <a:spcPts val="2500"/>
              </a:lnSpc>
              <a:buNone/>
            </a:pPr>
            <a:r>
              <a:rPr lang="zh-CN" altLang="en-US" sz="2900" dirty="0"/>
              <a:t>第二，赋予跟投人的监督权。例如，可以约定：“不执行合伙事务的合伙人有权监督执行事务合伙人执行合伙事务的情况。执行事务合伙人应当定期向其他合伙人报告事务执行情况以及合伙企业的经营和财务状况。”</a:t>
            </a:r>
          </a:p>
          <a:p>
            <a:pPr marL="0" indent="0">
              <a:lnSpc>
                <a:spcPts val="2500"/>
              </a:lnSpc>
              <a:buNone/>
            </a:pPr>
            <a:r>
              <a:rPr lang="zh-CN" altLang="en-US" sz="2900" dirty="0"/>
              <a:t>第三，确定合伙人会议职权。例如，可以约定：“合伙企业的下列事项应当经全体合伙人一致同意：改变合伙企业的名称；改变合伙企业的经营范围、主要经营场所的地点；处分合伙企业的不动产；转让或者处分合伙企业的知识产权和其他财产权利；以合伙企业名义为他人提供担保；聘任合伙人以外的人担任合伙企业的经营管理人员。”</a:t>
            </a:r>
          </a:p>
          <a:p>
            <a:pPr marL="0" indent="0">
              <a:lnSpc>
                <a:spcPts val="2500"/>
              </a:lnSpc>
              <a:buNone/>
            </a:pPr>
            <a:r>
              <a:rPr lang="zh-CN" altLang="en-US" sz="2900" dirty="0"/>
              <a:t>第四，明确领投人的变更为散伙的触发条款。跟投人正是基于对领投人信任而投资的，因此，领投人不应当随意变更。如果领投人变更，跟投人可以要求散伙，并要求领投人赔偿损失。</a:t>
            </a:r>
          </a:p>
          <a:p>
            <a:pPr marL="0" indent="0">
              <a:lnSpc>
                <a:spcPts val="2500"/>
              </a:lnSpc>
              <a:buNone/>
            </a:pPr>
            <a:r>
              <a:rPr lang="zh-CN" altLang="en-US" sz="2900" dirty="0"/>
              <a:t>第五，明确收益分配条件。需要明确分红规则，包括红利是否必须分配，何时分配等，以及跟投人与领投人的收益分配是否存在优先劣后级别。</a:t>
            </a:r>
          </a:p>
          <a:p>
            <a:pPr marL="0" indent="0">
              <a:buNone/>
            </a:pPr>
            <a:endParaRPr lang="zh-CN" altLang="en-US" dirty="0"/>
          </a:p>
        </p:txBody>
      </p:sp>
    </p:spTree>
    <p:extLst>
      <p:ext uri="{BB962C8B-B14F-4D97-AF65-F5344CB8AC3E}">
        <p14:creationId xmlns:p14="http://schemas.microsoft.com/office/powerpoint/2010/main" val="1979946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DE63C29-2B3B-4754-BC01-5D6FB2AD2C7A}"/>
              </a:ext>
            </a:extLst>
          </p:cNvPr>
          <p:cNvPicPr>
            <a:picLocks noChangeAspect="1"/>
          </p:cNvPicPr>
          <p:nvPr/>
        </p:nvPicPr>
        <p:blipFill>
          <a:blip r:embed="rId2"/>
          <a:stretch>
            <a:fillRect/>
          </a:stretch>
        </p:blipFill>
        <p:spPr>
          <a:xfrm>
            <a:off x="0" y="1"/>
            <a:ext cx="12151055" cy="6858000"/>
          </a:xfrm>
          <a:prstGeom prst="rect">
            <a:avLst/>
          </a:prstGeom>
        </p:spPr>
      </p:pic>
      <p:sp>
        <p:nvSpPr>
          <p:cNvPr id="2" name="标题 1">
            <a:extLst>
              <a:ext uri="{FF2B5EF4-FFF2-40B4-BE49-F238E27FC236}">
                <a16:creationId xmlns:a16="http://schemas.microsoft.com/office/drawing/2014/main" id="{308077A2-17D0-4DF2-8C21-4E301257D2ED}"/>
              </a:ext>
            </a:extLst>
          </p:cNvPr>
          <p:cNvSpPr>
            <a:spLocks noGrp="1"/>
          </p:cNvSpPr>
          <p:nvPr>
            <p:ph type="title"/>
          </p:nvPr>
        </p:nvSpPr>
        <p:spPr>
          <a:xfrm>
            <a:off x="838200" y="365125"/>
            <a:ext cx="10515600" cy="676275"/>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6E5A86E2-00F7-4521-BD61-7FB9CD6120DF}"/>
              </a:ext>
            </a:extLst>
          </p:cNvPr>
          <p:cNvSpPr>
            <a:spLocks noGrp="1"/>
          </p:cNvSpPr>
          <p:nvPr>
            <p:ph idx="1"/>
          </p:nvPr>
        </p:nvSpPr>
        <p:spPr>
          <a:xfrm>
            <a:off x="838200" y="1346200"/>
            <a:ext cx="10515600" cy="4830763"/>
          </a:xfrm>
        </p:spPr>
        <p:txBody>
          <a:bodyPr>
            <a:normAutofit fontScale="55000" lnSpcReduction="20000"/>
          </a:bodyPr>
          <a:lstStyle/>
          <a:p>
            <a:pPr marL="0" indent="0">
              <a:lnSpc>
                <a:spcPct val="120000"/>
              </a:lnSpc>
              <a:buNone/>
            </a:pPr>
            <a:r>
              <a:rPr lang="en-US" altLang="zh-CN" sz="2900" dirty="0">
                <a:latin typeface="华文仿宋" panose="02010600040101010101" pitchFamily="2" charset="-122"/>
                <a:ea typeface="华文仿宋" panose="02010600040101010101" pitchFamily="2" charset="-122"/>
              </a:rPr>
              <a:t>(2)</a:t>
            </a:r>
            <a:r>
              <a:rPr lang="zh-CN" altLang="en-US" sz="2900" dirty="0">
                <a:latin typeface="华文仿宋" panose="02010600040101010101" pitchFamily="2" charset="-122"/>
                <a:ea typeface="华文仿宋" panose="02010600040101010101" pitchFamily="2" charset="-122"/>
              </a:rPr>
              <a:t>股权转让（增资扩股）协议</a:t>
            </a:r>
          </a:p>
          <a:p>
            <a:pPr marL="0" indent="0">
              <a:lnSpc>
                <a:spcPct val="120000"/>
              </a:lnSpc>
              <a:buNone/>
            </a:pPr>
            <a:r>
              <a:rPr lang="zh-CN" altLang="en-US" sz="2900" dirty="0">
                <a:latin typeface="华文仿宋" panose="02010600040101010101" pitchFamily="2" charset="-122"/>
                <a:ea typeface="华文仿宋" panose="02010600040101010101" pitchFamily="2" charset="-122"/>
              </a:rPr>
              <a:t>领投人将代表有限合伙投资平台与项目公司签订股权转让协议或增资扩股协议。在这一协议中，需要特别关注：</a:t>
            </a:r>
          </a:p>
          <a:p>
            <a:pPr marL="0" indent="0">
              <a:lnSpc>
                <a:spcPct val="120000"/>
              </a:lnSpc>
              <a:buNone/>
            </a:pPr>
            <a:r>
              <a:rPr lang="zh-CN" altLang="en-US" sz="2900" dirty="0">
                <a:latin typeface="华文仿宋" panose="02010600040101010101" pitchFamily="2" charset="-122"/>
                <a:ea typeface="华文仿宋" panose="02010600040101010101" pitchFamily="2" charset="-122"/>
              </a:rPr>
              <a:t>第一，共同出售权条款。共同出售权是指创始股东如欲转让或出售股权，其他股东有权按同等价格优先出售给买方。投资人享有共同出售权，即在上市前，如果大股东计划向任何第三方出售其全部或部分股权，投资人被赋予以下选择权：投资人有权否决该等出售行为；或按照受让方提出的同等条件，优先向受让方转让部分或全部股权。但是，经投资人认可的大股东向公司高级管理人员转让股权，以及经投资人同意的具有战略意义的并购行为除外。</a:t>
            </a:r>
          </a:p>
          <a:p>
            <a:pPr marL="0" indent="0">
              <a:lnSpc>
                <a:spcPct val="120000"/>
              </a:lnSpc>
              <a:buNone/>
            </a:pPr>
            <a:r>
              <a:rPr lang="zh-CN" altLang="en-US" sz="2900" dirty="0">
                <a:latin typeface="华文仿宋" panose="02010600040101010101" pitchFamily="2" charset="-122"/>
                <a:ea typeface="华文仿宋" panose="02010600040101010101" pitchFamily="2" charset="-122"/>
              </a:rPr>
              <a:t>第二，强制随售权条款。强制随售权是指强制原有股东卖出股权的权利，即如果被投资企业在一个约定的期限内没有上市，投资人有权要求原股东和自己一起向第三方转让股权，原有股东必须按照投资人与第三方谈好的价格和条件向第三方转让股权。</a:t>
            </a:r>
          </a:p>
          <a:p>
            <a:pPr marL="0" indent="0">
              <a:lnSpc>
                <a:spcPct val="120000"/>
              </a:lnSpc>
              <a:buNone/>
            </a:pPr>
            <a:r>
              <a:rPr lang="zh-CN" altLang="en-US" sz="2900" dirty="0">
                <a:latin typeface="华文仿宋" panose="02010600040101010101" pitchFamily="2" charset="-122"/>
                <a:ea typeface="华文仿宋" panose="02010600040101010101" pitchFamily="2" charset="-122"/>
              </a:rPr>
              <a:t>第三，对赌协议。对赌协议就是投资方与融资方在达成并购</a:t>
            </a:r>
            <a:r>
              <a:rPr lang="en-US" altLang="zh-CN" sz="2900" dirty="0">
                <a:latin typeface="华文仿宋" panose="02010600040101010101" pitchFamily="2" charset="-122"/>
                <a:ea typeface="华文仿宋" panose="02010600040101010101" pitchFamily="2" charset="-122"/>
              </a:rPr>
              <a:t>(</a:t>
            </a:r>
            <a:r>
              <a:rPr lang="zh-CN" altLang="en-US" sz="2900" dirty="0">
                <a:latin typeface="华文仿宋" panose="02010600040101010101" pitchFamily="2" charset="-122"/>
                <a:ea typeface="华文仿宋" panose="02010600040101010101" pitchFamily="2" charset="-122"/>
              </a:rPr>
              <a:t>或者融资</a:t>
            </a:r>
            <a:r>
              <a:rPr lang="en-US" altLang="zh-CN" sz="2900" dirty="0">
                <a:latin typeface="华文仿宋" panose="02010600040101010101" pitchFamily="2" charset="-122"/>
                <a:ea typeface="华文仿宋" panose="02010600040101010101" pitchFamily="2" charset="-122"/>
              </a:rPr>
              <a:t>)</a:t>
            </a:r>
            <a:r>
              <a:rPr lang="zh-CN" altLang="en-US" sz="2900" dirty="0">
                <a:latin typeface="华文仿宋" panose="02010600040101010101" pitchFamily="2" charset="-122"/>
                <a:ea typeface="华文仿宋" panose="02010600040101010101" pitchFamily="2" charset="-122"/>
              </a:rPr>
              <a:t>协议时，对于未来不确定的情况进行一种约定。如果约定的条件出现，投资方可以行使一种权利；如果约定的条件不出现，融资方则行使一种权利。主要包括：一是上市对赌。例如，可以约定：“如果截止到某年某月某日，由于目标公司自身原因无法上市，则投资人有权要求目标公司原股东回购投资人持有目标公司之全部股权。”二是绩效对赌。例如，可以约定：“如果公司在未来</a:t>
            </a:r>
            <a:r>
              <a:rPr lang="en-US" altLang="zh-CN" sz="2900" dirty="0">
                <a:latin typeface="华文仿宋" panose="02010600040101010101" pitchFamily="2" charset="-122"/>
                <a:ea typeface="华文仿宋" panose="02010600040101010101" pitchFamily="2" charset="-122"/>
              </a:rPr>
              <a:t>3</a:t>
            </a:r>
            <a:r>
              <a:rPr lang="zh-CN" altLang="en-US" sz="2900" dirty="0">
                <a:latin typeface="华文仿宋" panose="02010600040101010101" pitchFamily="2" charset="-122"/>
                <a:ea typeface="华文仿宋" panose="02010600040101010101" pitchFamily="2" charset="-122"/>
              </a:rPr>
              <a:t>年内年盈利复合增长率未达到</a:t>
            </a:r>
            <a:r>
              <a:rPr lang="en-US" altLang="zh-CN" sz="2900" dirty="0">
                <a:latin typeface="华文仿宋" panose="02010600040101010101" pitchFamily="2" charset="-122"/>
                <a:ea typeface="华文仿宋" panose="02010600040101010101" pitchFamily="2" charset="-122"/>
              </a:rPr>
              <a:t>50%</a:t>
            </a:r>
            <a:r>
              <a:rPr lang="zh-CN" altLang="en-US" sz="2900" dirty="0">
                <a:latin typeface="华文仿宋" panose="02010600040101010101" pitchFamily="2" charset="-122"/>
                <a:ea typeface="华文仿宋" panose="02010600040101010101" pitchFamily="2" charset="-122"/>
              </a:rPr>
              <a:t>，公司管理层就必须将所持的公司股权转让给投资人。”三是企业行为对赌。例如，可以约定：“若目标公司能在一定期限内实现指定生产线上线，则投资人转让一定数量的股权给管理层。</a:t>
            </a:r>
            <a:r>
              <a:rPr lang="zh-CN" altLang="en-US" sz="2900" dirty="0"/>
              <a:t>”</a:t>
            </a:r>
          </a:p>
          <a:p>
            <a:pPr marL="0" indent="0">
              <a:buNone/>
            </a:pPr>
            <a:endParaRPr lang="zh-CN" altLang="en-US" dirty="0"/>
          </a:p>
        </p:txBody>
      </p:sp>
    </p:spTree>
    <p:extLst>
      <p:ext uri="{BB962C8B-B14F-4D97-AF65-F5344CB8AC3E}">
        <p14:creationId xmlns:p14="http://schemas.microsoft.com/office/powerpoint/2010/main" val="13774808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25624932-BFA9-4C46-8A8F-DFD396E64254}"/>
              </a:ext>
            </a:extLst>
          </p:cNvPr>
          <p:cNvSpPr>
            <a:spLocks noGrp="1"/>
          </p:cNvSpPr>
          <p:nvPr>
            <p:ph type="title"/>
          </p:nvPr>
        </p:nvSpPr>
        <p:spPr>
          <a:xfrm>
            <a:off x="1523984" y="1054121"/>
            <a:ext cx="9465131" cy="1184111"/>
          </a:xfrm>
        </p:spPr>
        <p:txBody>
          <a:bodyPr>
            <a:normAutofit fontScale="90000"/>
          </a:bodyPr>
          <a:lstStyle/>
          <a:p>
            <a:r>
              <a:rPr lang="en-US" altLang="zh-CN" dirty="0">
                <a:latin typeface="华文仿宋" panose="02010600040101010101" pitchFamily="2" charset="-122"/>
                <a:ea typeface="华文仿宋" panose="02010600040101010101" pitchFamily="2" charset="-122"/>
              </a:rPr>
              <a:t>10.</a:t>
            </a:r>
            <a:r>
              <a:rPr lang="zh-CN" altLang="en-US" dirty="0">
                <a:latin typeface="华文仿宋" panose="02010600040101010101" pitchFamily="2" charset="-122"/>
                <a:ea typeface="华文仿宋" panose="02010600040101010101" pitchFamily="2" charset="-122"/>
              </a:rPr>
              <a:t>股权众筹的退出方式</a:t>
            </a:r>
            <a:br>
              <a:rPr lang="en-US" altLang="zh-CN" dirty="0">
                <a:latin typeface="华文仿宋" panose="02010600040101010101" pitchFamily="2" charset="-122"/>
                <a:ea typeface="华文仿宋" panose="02010600040101010101" pitchFamily="2" charset="-122"/>
              </a:rPr>
            </a:br>
            <a:endParaRPr lang="zh-CN" altLang="en-US" dirty="0"/>
          </a:p>
        </p:txBody>
      </p:sp>
      <p:sp>
        <p:nvSpPr>
          <p:cNvPr id="3" name="内容占位符 2">
            <a:extLst>
              <a:ext uri="{FF2B5EF4-FFF2-40B4-BE49-F238E27FC236}">
                <a16:creationId xmlns:a16="http://schemas.microsoft.com/office/drawing/2014/main" id="{0E0B3ABB-E5BB-49E4-8DFE-242398C008ED}"/>
              </a:ext>
            </a:extLst>
          </p:cNvPr>
          <p:cNvSpPr>
            <a:spLocks noGrp="1"/>
          </p:cNvSpPr>
          <p:nvPr>
            <p:ph idx="1"/>
          </p:nvPr>
        </p:nvSpPr>
        <p:spPr>
          <a:xfrm>
            <a:off x="1524000" y="1858781"/>
            <a:ext cx="9465564" cy="3941288"/>
          </a:xfrm>
        </p:spPr>
        <p:txBody>
          <a:bodyPr>
            <a:normAutofit/>
          </a:bodyPr>
          <a:lstStyle/>
          <a:p>
            <a:pPr marL="0" indent="0">
              <a:buNone/>
            </a:pPr>
            <a:r>
              <a:rPr lang="zh-CN" altLang="zh-CN" sz="2400" dirty="0">
                <a:latin typeface="华文仿宋" panose="02010600040101010101" pitchFamily="2" charset="-122"/>
                <a:ea typeface="华文仿宋" panose="02010600040101010101" pitchFamily="2" charset="-122"/>
              </a:rPr>
              <a:t>退出是投资人资金流通的重要渠道，投资人只有完成了有效退出才能将初创企业的成长价值转换为实际收益。目前，我国股权众筹行业的退出机制还不完善，但也有成功退出案例。在具体操作过程中，由于各股权众筹平台不同，重点推出的项目不同，有流程或程序上的变更，但是大多数情况都是这样的。</a:t>
            </a:r>
          </a:p>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股权众筹的退出方式有：</a:t>
            </a:r>
            <a:r>
              <a:rPr lang="en-US" altLang="zh-CN" sz="2400" dirty="0">
                <a:latin typeface="华文仿宋" panose="02010600040101010101" pitchFamily="2" charset="-122"/>
                <a:ea typeface="华文仿宋" panose="02010600040101010101" pitchFamily="2" charset="-122"/>
              </a:rPr>
              <a:t>IPO</a:t>
            </a:r>
            <a:r>
              <a:rPr lang="zh-CN" altLang="zh-CN" sz="2400" dirty="0">
                <a:latin typeface="华文仿宋" panose="02010600040101010101" pitchFamily="2" charset="-122"/>
                <a:ea typeface="华文仿宋" panose="02010600040101010101" pitchFamily="2" charset="-122"/>
              </a:rPr>
              <a:t>上市退出；收购兼并退出；清算退出；管理层回购退出等方式。</a:t>
            </a:r>
          </a:p>
          <a:p>
            <a:pPr marL="0" indent="0">
              <a:buNone/>
            </a:pPr>
            <a:endParaRPr lang="zh-CN" altLang="en-US" sz="2400" dirty="0"/>
          </a:p>
        </p:txBody>
      </p:sp>
    </p:spTree>
    <p:extLst>
      <p:ext uri="{BB962C8B-B14F-4D97-AF65-F5344CB8AC3E}">
        <p14:creationId xmlns:p14="http://schemas.microsoft.com/office/powerpoint/2010/main" val="2851953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3756B343-807D-456E-AA26-80E96B75D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4641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0234"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a:extLst>
              <a:ext uri="{FF2B5EF4-FFF2-40B4-BE49-F238E27FC236}">
                <a16:creationId xmlns:a16="http://schemas.microsoft.com/office/drawing/2014/main" id="{DFAEBFD3-3C64-4FCA-B9FF-33EE12D94527}"/>
              </a:ext>
            </a:extLst>
          </p:cNvPr>
          <p:cNvPicPr/>
          <p:nvPr/>
        </p:nvPicPr>
        <p:blipFill rotWithShape="1">
          <a:blip r:embed="rId2">
            <a:extLst>
              <a:ext uri="{28A0092B-C50C-407E-A947-70E740481C1C}">
                <a14:useLocalDpi xmlns:a14="http://schemas.microsoft.com/office/drawing/2010/main" val="0"/>
              </a:ext>
            </a:extLst>
          </a:blip>
          <a:srcRect l="15494" r="25839" b="2"/>
          <a:stretch/>
        </p:blipFill>
        <p:spPr>
          <a:xfrm>
            <a:off x="576244" y="650494"/>
            <a:ext cx="5628018" cy="5324142"/>
          </a:xfrm>
          <a:prstGeom prst="rect">
            <a:avLst/>
          </a:prstGeom>
        </p:spPr>
      </p:pic>
      <p:sp>
        <p:nvSpPr>
          <p:cNvPr id="29" name="Rectangle 23">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277786"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a:extLst>
              <a:ext uri="{FF2B5EF4-FFF2-40B4-BE49-F238E27FC236}">
                <a16:creationId xmlns:a16="http://schemas.microsoft.com/office/drawing/2014/main" id="{0D11A116-3272-4631-9601-59252131586F}"/>
              </a:ext>
            </a:extLst>
          </p:cNvPr>
          <p:cNvSpPr>
            <a:spLocks noGrp="1"/>
          </p:cNvSpPr>
          <p:nvPr>
            <p:ph idx="1"/>
          </p:nvPr>
        </p:nvSpPr>
        <p:spPr>
          <a:xfrm>
            <a:off x="7239012" y="1944913"/>
            <a:ext cx="4282984" cy="3598131"/>
          </a:xfrm>
        </p:spPr>
        <p:txBody>
          <a:bodyPr anchor="ctr">
            <a:normAutofit/>
          </a:bodyPr>
          <a:lstStyle/>
          <a:p>
            <a:pPr marL="0" indent="0">
              <a:lnSpc>
                <a:spcPct val="100000"/>
              </a:lnSpc>
              <a:buNone/>
            </a:pPr>
            <a:r>
              <a:rPr lang="en-US" altLang="zh-CN" sz="1800" dirty="0"/>
              <a:t>2018</a:t>
            </a:r>
            <a:r>
              <a:rPr lang="zh-CN" altLang="zh-CN" sz="1800" dirty="0"/>
              <a:t>年上半年，股权型众筹成功项目中筹资额排名前十的项目实际融资额均超过</a:t>
            </a:r>
            <a:r>
              <a:rPr lang="en-US" altLang="zh-CN" sz="1800" dirty="0"/>
              <a:t>2000</a:t>
            </a:r>
            <a:r>
              <a:rPr lang="zh-CN" altLang="zh-CN" sz="1800" dirty="0"/>
              <a:t>万元，其中多彩投的“摩洛哥喜悦秘境酒店”以</a:t>
            </a:r>
            <a:r>
              <a:rPr lang="en-US" altLang="zh-CN" sz="1800" dirty="0"/>
              <a:t>9900</a:t>
            </a:r>
            <a:r>
              <a:rPr lang="zh-CN" altLang="zh-CN" sz="1800" dirty="0"/>
              <a:t>万元的融资额排名第一；云投汇的“镭神智能”成功融资</a:t>
            </a:r>
            <a:r>
              <a:rPr lang="en-US" altLang="zh-CN" sz="1800" dirty="0"/>
              <a:t>9300</a:t>
            </a:r>
            <a:r>
              <a:rPr lang="zh-CN" altLang="zh-CN" sz="1800" dirty="0"/>
              <a:t>万元，排名第二；另外排在前五的项目还有“萍踪侠影”、“美豪丽致酒店深圳福田店”和“臻爱逸家鲁能星店”。</a:t>
            </a:r>
            <a:endParaRPr lang="zh-CN" altLang="en-US" sz="1800" dirty="0"/>
          </a:p>
        </p:txBody>
      </p:sp>
      <p:sp>
        <p:nvSpPr>
          <p:cNvPr id="30" name="Rectangle 25">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677179"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7003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E7398D4-E7C0-409B-9000-53851BE69101}"/>
              </a:ext>
            </a:extLst>
          </p:cNvPr>
          <p:cNvPicPr>
            <a:picLocks noChangeAspect="1"/>
          </p:cNvPicPr>
          <p:nvPr/>
        </p:nvPicPr>
        <p:blipFill>
          <a:blip r:embed="rId2"/>
          <a:stretch>
            <a:fillRect/>
          </a:stretch>
        </p:blipFill>
        <p:spPr>
          <a:xfrm>
            <a:off x="0" y="-48719"/>
            <a:ext cx="7676190" cy="2257143"/>
          </a:xfrm>
          <a:prstGeom prst="rect">
            <a:avLst/>
          </a:prstGeom>
        </p:spPr>
      </p:pic>
      <p:sp>
        <p:nvSpPr>
          <p:cNvPr id="3" name="内容占位符 2">
            <a:extLst>
              <a:ext uri="{FF2B5EF4-FFF2-40B4-BE49-F238E27FC236}">
                <a16:creationId xmlns:a16="http://schemas.microsoft.com/office/drawing/2014/main" id="{4874EEAB-E3B8-4EED-9D98-29F3A35489A3}"/>
              </a:ext>
            </a:extLst>
          </p:cNvPr>
          <p:cNvSpPr>
            <a:spLocks noGrp="1"/>
          </p:cNvSpPr>
          <p:nvPr>
            <p:ph idx="1"/>
          </p:nvPr>
        </p:nvSpPr>
        <p:spPr>
          <a:xfrm>
            <a:off x="838200" y="1723869"/>
            <a:ext cx="10515600" cy="4617986"/>
          </a:xfrm>
        </p:spPr>
        <p:txBody>
          <a:bodyPr/>
          <a:lstStyle/>
          <a:p>
            <a:pPr marL="0" indent="0">
              <a:buNone/>
            </a:pPr>
            <a:r>
              <a:rPr lang="zh-CN" altLang="en-US" dirty="0"/>
              <a:t>     </a:t>
            </a:r>
            <a:r>
              <a:rPr lang="zh-CN" altLang="en-US" dirty="0">
                <a:latin typeface="华文仿宋" panose="02010600040101010101" pitchFamily="2" charset="-122"/>
                <a:ea typeface="华文仿宋" panose="02010600040101010101" pitchFamily="2" charset="-122"/>
              </a:rPr>
              <a:t> </a:t>
            </a:r>
            <a:r>
              <a:rPr lang="en-US" altLang="zh-CN" dirty="0" err="1">
                <a:latin typeface="华文仿宋" panose="02010600040101010101" pitchFamily="2" charset="-122"/>
                <a:ea typeface="华文仿宋" panose="02010600040101010101" pitchFamily="2" charset="-122"/>
              </a:rPr>
              <a:t>Crowdcube</a:t>
            </a:r>
            <a:r>
              <a:rPr lang="zh-CN" altLang="en-US" dirty="0">
                <a:latin typeface="华文仿宋" panose="02010600040101010101" pitchFamily="2" charset="-122"/>
                <a:ea typeface="华文仿宋" panose="02010600040101010101" pitchFamily="2" charset="-122"/>
              </a:rPr>
              <a:t>是全球第一家股权众筹平台。早在</a:t>
            </a:r>
            <a:r>
              <a:rPr lang="en-US" altLang="zh-CN" dirty="0">
                <a:latin typeface="华文仿宋" panose="02010600040101010101" pitchFamily="2" charset="-122"/>
                <a:ea typeface="华文仿宋" panose="02010600040101010101" pitchFamily="2" charset="-122"/>
              </a:rPr>
              <a:t>2008</a:t>
            </a:r>
            <a:r>
              <a:rPr lang="zh-CN" altLang="en-US"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8</a:t>
            </a:r>
            <a:r>
              <a:rPr lang="zh-CN" altLang="en-US" dirty="0">
                <a:latin typeface="华文仿宋" panose="02010600040101010101" pitchFamily="2" charset="-122"/>
                <a:ea typeface="华文仿宋" panose="02010600040101010101" pitchFamily="2" charset="-122"/>
              </a:rPr>
              <a:t>月，英国的</a:t>
            </a:r>
            <a:r>
              <a:rPr lang="en-US" altLang="zh-CN" dirty="0" err="1">
                <a:latin typeface="华文仿宋" panose="02010600040101010101" pitchFamily="2" charset="-122"/>
                <a:ea typeface="华文仿宋" panose="02010600040101010101" pitchFamily="2" charset="-122"/>
              </a:rPr>
              <a:t>DarrenWestlake</a:t>
            </a:r>
            <a:r>
              <a:rPr lang="zh-CN" altLang="en-US" dirty="0">
                <a:latin typeface="华文仿宋" panose="02010600040101010101" pitchFamily="2" charset="-122"/>
                <a:ea typeface="华文仿宋" panose="02010600040101010101" pitchFamily="2" charset="-122"/>
              </a:rPr>
              <a:t>和</a:t>
            </a:r>
            <a:r>
              <a:rPr lang="en-US" altLang="zh-CN" dirty="0" err="1">
                <a:latin typeface="华文仿宋" panose="02010600040101010101" pitchFamily="2" charset="-122"/>
                <a:ea typeface="华文仿宋" panose="02010600040101010101" pitchFamily="2" charset="-122"/>
              </a:rPr>
              <a:t>LukeLang</a:t>
            </a:r>
            <a:r>
              <a:rPr lang="zh-CN" altLang="en-US" dirty="0">
                <a:latin typeface="华文仿宋" panose="02010600040101010101" pitchFamily="2" charset="-122"/>
                <a:ea typeface="华文仿宋" panose="02010600040101010101" pitchFamily="2" charset="-122"/>
              </a:rPr>
              <a:t>想创造一个平台通过想普通人融资的形式为创业者提供项目启动或者初始发展的资金，一个股权众筹的想法诞生了。经过</a:t>
            </a:r>
            <a:r>
              <a:rPr lang="en-US" altLang="zh-CN" dirty="0">
                <a:latin typeface="华文仿宋" panose="02010600040101010101" pitchFamily="2" charset="-122"/>
                <a:ea typeface="华文仿宋" panose="02010600040101010101" pitchFamily="2" charset="-122"/>
              </a:rPr>
              <a:t>1</a:t>
            </a:r>
            <a:r>
              <a:rPr lang="zh-CN" altLang="en-US" dirty="0">
                <a:latin typeface="华文仿宋" panose="02010600040101010101" pitchFamily="2" charset="-122"/>
                <a:ea typeface="华文仿宋" panose="02010600040101010101" pitchFamily="2" charset="-122"/>
              </a:rPr>
              <a:t>年多的筹划，</a:t>
            </a:r>
            <a:r>
              <a:rPr lang="en-US" altLang="zh-CN" dirty="0">
                <a:latin typeface="华文仿宋" panose="02010600040101010101" pitchFamily="2" charset="-122"/>
                <a:ea typeface="华文仿宋" panose="02010600040101010101" pitchFamily="2" charset="-122"/>
              </a:rPr>
              <a:t>2011</a:t>
            </a:r>
            <a:r>
              <a:rPr lang="zh-CN" altLang="en-US"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2</a:t>
            </a:r>
            <a:r>
              <a:rPr lang="zh-CN" altLang="en-US" dirty="0">
                <a:latin typeface="华文仿宋" panose="02010600040101010101" pitchFamily="2" charset="-122"/>
                <a:ea typeface="华文仿宋" panose="02010600040101010101" pitchFamily="2" charset="-122"/>
              </a:rPr>
              <a:t>月，</a:t>
            </a:r>
            <a:r>
              <a:rPr lang="en-US" altLang="zh-CN" dirty="0" err="1">
                <a:latin typeface="华文仿宋" panose="02010600040101010101" pitchFamily="2" charset="-122"/>
                <a:ea typeface="华文仿宋" panose="02010600040101010101" pitchFamily="2" charset="-122"/>
              </a:rPr>
              <a:t>Crowdcube</a:t>
            </a:r>
            <a:r>
              <a:rPr lang="zh-CN" altLang="en-US" dirty="0">
                <a:latin typeface="华文仿宋" panose="02010600040101010101" pitchFamily="2" charset="-122"/>
                <a:ea typeface="华文仿宋" panose="02010600040101010101" pitchFamily="2" charset="-122"/>
              </a:rPr>
              <a:t>平台正式上线，也是第一家依靠股权的众筹公司。同年</a:t>
            </a:r>
            <a:r>
              <a:rPr lang="en-US" altLang="zh-CN" dirty="0">
                <a:latin typeface="华文仿宋" panose="02010600040101010101" pitchFamily="2" charset="-122"/>
                <a:ea typeface="华文仿宋" panose="02010600040101010101" pitchFamily="2" charset="-122"/>
              </a:rPr>
              <a:t>11</a:t>
            </a:r>
            <a:r>
              <a:rPr lang="zh-CN" altLang="en-US" dirty="0">
                <a:latin typeface="华文仿宋" panose="02010600040101010101" pitchFamily="2" charset="-122"/>
                <a:ea typeface="华文仿宋" panose="02010600040101010101" pitchFamily="2" charset="-122"/>
              </a:rPr>
              <a:t>月，</a:t>
            </a:r>
            <a:r>
              <a:rPr lang="en-US" altLang="zh-CN" dirty="0" err="1">
                <a:latin typeface="华文仿宋" panose="02010600040101010101" pitchFamily="2" charset="-122"/>
                <a:ea typeface="华文仿宋" panose="02010600040101010101" pitchFamily="2" charset="-122"/>
              </a:rPr>
              <a:t>Crowdcube</a:t>
            </a:r>
            <a:r>
              <a:rPr lang="zh-CN" altLang="en-US" dirty="0">
                <a:latin typeface="华文仿宋" panose="02010600040101010101" pitchFamily="2" charset="-122"/>
                <a:ea typeface="华文仿宋" panose="02010600040101010101" pitchFamily="2" charset="-122"/>
              </a:rPr>
              <a:t>创造了当时众筹平台的最大融资规模</a:t>
            </a:r>
            <a:r>
              <a:rPr lang="en-US" altLang="zh-CN" dirty="0">
                <a:latin typeface="华文仿宋" panose="02010600040101010101" pitchFamily="2" charset="-122"/>
                <a:ea typeface="华文仿宋" panose="02010600040101010101" pitchFamily="2" charset="-122"/>
              </a:rPr>
              <a:t>--100</a:t>
            </a:r>
            <a:r>
              <a:rPr lang="zh-CN" altLang="en-US" dirty="0">
                <a:latin typeface="华文仿宋" panose="02010600040101010101" pitchFamily="2" charset="-122"/>
                <a:ea typeface="华文仿宋" panose="02010600040101010101" pitchFamily="2" charset="-122"/>
              </a:rPr>
              <a:t>万英镑。仅仅一年的时间，</a:t>
            </a:r>
            <a:r>
              <a:rPr lang="en-US" altLang="zh-CN" dirty="0" err="1">
                <a:latin typeface="华文仿宋" panose="02010600040101010101" pitchFamily="2" charset="-122"/>
                <a:ea typeface="华文仿宋" panose="02010600040101010101" pitchFamily="2" charset="-122"/>
              </a:rPr>
              <a:t>Crowdcube</a:t>
            </a:r>
            <a:r>
              <a:rPr lang="zh-CN" altLang="en-US" dirty="0">
                <a:latin typeface="华文仿宋" panose="02010600040101010101" pitchFamily="2" charset="-122"/>
                <a:ea typeface="华文仿宋" panose="02010600040101010101" pitchFamily="2" charset="-122"/>
              </a:rPr>
              <a:t>就成功为</a:t>
            </a:r>
            <a:r>
              <a:rPr lang="en-US" altLang="zh-CN" dirty="0">
                <a:latin typeface="华文仿宋" panose="02010600040101010101" pitchFamily="2" charset="-122"/>
                <a:ea typeface="华文仿宋" panose="02010600040101010101" pitchFamily="2" charset="-122"/>
              </a:rPr>
              <a:t>11</a:t>
            </a:r>
            <a:r>
              <a:rPr lang="zh-CN" altLang="en-US" dirty="0">
                <a:latin typeface="华文仿宋" panose="02010600040101010101" pitchFamily="2" charset="-122"/>
                <a:ea typeface="华文仿宋" panose="02010600040101010101" pitchFamily="2" charset="-122"/>
              </a:rPr>
              <a:t>个项目融资</a:t>
            </a:r>
            <a:r>
              <a:rPr lang="en-US" altLang="zh-CN" dirty="0">
                <a:latin typeface="华文仿宋" panose="02010600040101010101" pitchFamily="2" charset="-122"/>
                <a:ea typeface="华文仿宋" panose="02010600040101010101" pitchFamily="2" charset="-122"/>
              </a:rPr>
              <a:t>235</a:t>
            </a:r>
            <a:r>
              <a:rPr lang="zh-CN" altLang="en-US" dirty="0">
                <a:latin typeface="华文仿宋" panose="02010600040101010101" pitchFamily="2" charset="-122"/>
                <a:ea typeface="华文仿宋" panose="02010600040101010101" pitchFamily="2" charset="-122"/>
              </a:rPr>
              <a:t>万英镑，引起了巨大反响，被泰晤士报称为具有爆炸性意义的新型投融资方式，被</a:t>
            </a:r>
            <a:r>
              <a:rPr lang="en-US" altLang="zh-CN" dirty="0">
                <a:latin typeface="华文仿宋" panose="02010600040101010101" pitchFamily="2" charset="-122"/>
                <a:ea typeface="华文仿宋" panose="02010600040101010101" pitchFamily="2" charset="-122"/>
              </a:rPr>
              <a:t>BBC</a:t>
            </a:r>
            <a:r>
              <a:rPr lang="zh-CN" altLang="en-US" dirty="0">
                <a:latin typeface="华文仿宋" panose="02010600040101010101" pitchFamily="2" charset="-122"/>
                <a:ea typeface="华文仿宋" panose="02010600040101010101" pitchFamily="2" charset="-122"/>
              </a:rPr>
              <a:t>、华尔街日报、经济学家等多家世界主流媒体争相报道。之后，</a:t>
            </a:r>
            <a:r>
              <a:rPr lang="en-US" altLang="zh-CN" dirty="0" err="1">
                <a:latin typeface="华文仿宋" panose="02010600040101010101" pitchFamily="2" charset="-122"/>
                <a:ea typeface="华文仿宋" panose="02010600040101010101" pitchFamily="2" charset="-122"/>
              </a:rPr>
              <a:t>Crowdcube</a:t>
            </a:r>
            <a:r>
              <a:rPr lang="zh-CN" altLang="en-US" dirty="0">
                <a:latin typeface="华文仿宋" panose="02010600040101010101" pitchFamily="2" charset="-122"/>
                <a:ea typeface="华文仿宋" panose="02010600040101010101" pitchFamily="2" charset="-122"/>
              </a:rPr>
              <a:t>飞速发展，获得了</a:t>
            </a:r>
            <a:r>
              <a:rPr lang="en-US" altLang="zh-CN" dirty="0">
                <a:latin typeface="华文仿宋" panose="02010600040101010101" pitchFamily="2" charset="-122"/>
                <a:ea typeface="华文仿宋" panose="02010600040101010101" pitchFamily="2" charset="-122"/>
              </a:rPr>
              <a:t>2013</a:t>
            </a:r>
            <a:r>
              <a:rPr lang="zh-CN" altLang="en-US" dirty="0">
                <a:latin typeface="华文仿宋" panose="02010600040101010101" pitchFamily="2" charset="-122"/>
                <a:ea typeface="华文仿宋" panose="02010600040101010101" pitchFamily="2" charset="-122"/>
              </a:rPr>
              <a:t>年度</a:t>
            </a:r>
            <a:r>
              <a:rPr lang="en-US"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每月金融</a:t>
            </a:r>
            <a:r>
              <a:rPr lang="en-US"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的</a:t>
            </a:r>
            <a:r>
              <a:rPr lang="en-US"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最佳交易商</a:t>
            </a:r>
            <a:r>
              <a:rPr lang="en-US"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称号。</a:t>
            </a:r>
          </a:p>
          <a:p>
            <a:pPr marL="0" indent="0">
              <a:buNone/>
            </a:pPr>
            <a:endParaRPr lang="zh-CN" altLang="en-US" dirty="0"/>
          </a:p>
        </p:txBody>
      </p:sp>
    </p:spTree>
    <p:extLst>
      <p:ext uri="{BB962C8B-B14F-4D97-AF65-F5344CB8AC3E}">
        <p14:creationId xmlns:p14="http://schemas.microsoft.com/office/powerpoint/2010/main" val="1660605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7E2FFE-D4F3-4CB6-8DC8-CC40A19A813B}"/>
              </a:ext>
            </a:extLst>
          </p:cNvPr>
          <p:cNvSpPr>
            <a:spLocks noGrp="1"/>
          </p:cNvSpPr>
          <p:nvPr>
            <p:ph type="title"/>
          </p:nvPr>
        </p:nvSpPr>
        <p:spPr/>
        <p:txBody>
          <a:bodyPr/>
          <a:lstStyle/>
          <a:p>
            <a:r>
              <a:rPr lang="zh-CN" altLang="en-US" b="1" dirty="0"/>
              <a:t>二</a:t>
            </a:r>
            <a:r>
              <a:rPr lang="zh-CN" altLang="zh-CN" b="1" dirty="0"/>
              <a:t>、股权众筹的参与主体</a:t>
            </a:r>
            <a:br>
              <a:rPr lang="zh-CN" altLang="zh-CN" dirty="0"/>
            </a:br>
            <a:endParaRPr lang="zh-CN" altLang="en-US" dirty="0"/>
          </a:p>
        </p:txBody>
      </p:sp>
      <p:sp>
        <p:nvSpPr>
          <p:cNvPr id="3" name="内容占位符 2">
            <a:extLst>
              <a:ext uri="{FF2B5EF4-FFF2-40B4-BE49-F238E27FC236}">
                <a16:creationId xmlns:a16="http://schemas.microsoft.com/office/drawing/2014/main" id="{D91435D8-ABDD-49C2-82B6-C4ADDC7BCB93}"/>
              </a:ext>
            </a:extLst>
          </p:cNvPr>
          <p:cNvSpPr>
            <a:spLocks noGrp="1"/>
          </p:cNvSpPr>
          <p:nvPr>
            <p:ph idx="1"/>
          </p:nvPr>
        </p:nvSpPr>
        <p:spPr>
          <a:xfrm>
            <a:off x="838200" y="1612537"/>
            <a:ext cx="10515600" cy="4667250"/>
          </a:xfrm>
        </p:spPr>
        <p:txBody>
          <a:bodyPr>
            <a:normAutofit fontScale="77500" lnSpcReduction="20000"/>
          </a:bodyPr>
          <a:lstStyle/>
          <a:p>
            <a:pPr marL="0" indent="0">
              <a:lnSpc>
                <a:spcPct val="130000"/>
              </a:lnSpc>
              <a:buNone/>
            </a:pP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筹资人。筹资人又称发起人，通常是指融资过程中需要资金的创业企业或项目，他们通过众筹平台发布企业或项目融资信息以及可出让的股权比例。</a:t>
            </a:r>
          </a:p>
          <a:p>
            <a:pPr marL="0" indent="0">
              <a:lnSpc>
                <a:spcPct val="130000"/>
              </a:lnSpc>
              <a:buNone/>
            </a:pP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出资人。出资人往往是数量庞大的互联网用户，他们利用在线支付等方式对自己觉得有投资价值的创业企业或项目进行小额投资。待筹资成功后，出资人获得创业企业或项目一定比例的股权。</a:t>
            </a:r>
          </a:p>
          <a:p>
            <a:pPr marL="0" indent="0">
              <a:lnSpc>
                <a:spcPct val="130000"/>
              </a:lnSpc>
              <a:buNone/>
            </a:pPr>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众筹平台。众筹平台是指连接筹资人和出资人的媒介，其主要职责是利用网络技术支持，根据相关法律法规，将项目发起人的创意和融资需求信息发布在虚拟空间里，供投资人选择，并在筹资成功后负有一定的监督义务。</a:t>
            </a:r>
          </a:p>
          <a:p>
            <a:pPr marL="0" indent="0">
              <a:lnSpc>
                <a:spcPct val="130000"/>
              </a:lnSpc>
              <a:buNone/>
            </a:pPr>
            <a:r>
              <a:rPr lang="en-US" altLang="zh-CN" dirty="0">
                <a:latin typeface="华文仿宋" panose="02010600040101010101" pitchFamily="2" charset="-122"/>
                <a:ea typeface="华文仿宋" panose="02010600040101010101" pitchFamily="2" charset="-122"/>
              </a:rPr>
              <a:t>4.</a:t>
            </a:r>
            <a:r>
              <a:rPr lang="zh-CN" altLang="zh-CN" dirty="0">
                <a:latin typeface="华文仿宋" panose="02010600040101010101" pitchFamily="2" charset="-122"/>
                <a:ea typeface="华文仿宋" panose="02010600040101010101" pitchFamily="2" charset="-122"/>
              </a:rPr>
              <a:t>托管人。为保证各出资人的资金安全，以及出资人资金切实用于创业企业或项目和筹资不成功的及时返回，众筹平台一般都会指定专门银行担任托管人，履行资金托管职责。</a:t>
            </a:r>
          </a:p>
          <a:p>
            <a:pPr marL="0" indent="0">
              <a:buNone/>
            </a:pPr>
            <a:endParaRPr lang="zh-CN" altLang="en-US" dirty="0"/>
          </a:p>
        </p:txBody>
      </p:sp>
    </p:spTree>
    <p:extLst>
      <p:ext uri="{BB962C8B-B14F-4D97-AF65-F5344CB8AC3E}">
        <p14:creationId xmlns:p14="http://schemas.microsoft.com/office/powerpoint/2010/main" val="10432116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15C572-7BC7-4A43-A30A-CAC3C2563ED2}"/>
              </a:ext>
            </a:extLst>
          </p:cNvPr>
          <p:cNvSpPr>
            <a:spLocks noGrp="1"/>
          </p:cNvSpPr>
          <p:nvPr>
            <p:ph type="title"/>
          </p:nvPr>
        </p:nvSpPr>
        <p:spPr/>
        <p:txBody>
          <a:bodyPr/>
          <a:lstStyle/>
          <a:p>
            <a:r>
              <a:rPr lang="zh-CN" altLang="en-US" b="1" dirty="0"/>
              <a:t>三</a:t>
            </a:r>
            <a:r>
              <a:rPr lang="zh-CN" altLang="zh-CN" b="1" dirty="0"/>
              <a:t>、股权众筹模式</a:t>
            </a:r>
            <a:br>
              <a:rPr lang="zh-CN" altLang="zh-CN" dirty="0"/>
            </a:br>
            <a:endParaRPr lang="zh-CN" altLang="en-US" dirty="0"/>
          </a:p>
        </p:txBody>
      </p:sp>
      <p:sp>
        <p:nvSpPr>
          <p:cNvPr id="3" name="内容占位符 2">
            <a:extLst>
              <a:ext uri="{FF2B5EF4-FFF2-40B4-BE49-F238E27FC236}">
                <a16:creationId xmlns:a16="http://schemas.microsoft.com/office/drawing/2014/main" id="{C0AEACFE-8930-4693-9348-4B1B3CF7A875}"/>
              </a:ext>
            </a:extLst>
          </p:cNvPr>
          <p:cNvSpPr>
            <a:spLocks noGrp="1"/>
          </p:cNvSpPr>
          <p:nvPr>
            <p:ph idx="1"/>
          </p:nvPr>
        </p:nvSpPr>
        <p:spPr/>
        <p:txBody>
          <a:bodyPr>
            <a:normAutofit lnSpcReduction="10000"/>
          </a:bodyPr>
          <a:lstStyle/>
          <a:p>
            <a:pPr marL="0" indent="0">
              <a:buNone/>
            </a:pPr>
            <a:r>
              <a:rPr lang="zh-CN" altLang="en-US" dirty="0">
                <a:solidFill>
                  <a:srgbClr val="FF0000"/>
                </a:solidFill>
                <a:latin typeface="华文仿宋" panose="02010600040101010101" pitchFamily="2" charset="-122"/>
                <a:ea typeface="华文仿宋" panose="02010600040101010101" pitchFamily="2" charset="-122"/>
              </a:rPr>
              <a:t>根据平台是否提供担保</a:t>
            </a:r>
            <a:endParaRPr lang="en-US" altLang="zh-CN" dirty="0">
              <a:solidFill>
                <a:srgbClr val="FF0000"/>
              </a:solidFill>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无担保的股权众筹</a:t>
            </a:r>
            <a:r>
              <a:rPr lang="en-US" altLang="zh-CN" dirty="0">
                <a:latin typeface="华文仿宋" panose="02010600040101010101" pitchFamily="2" charset="-122"/>
                <a:ea typeface="华文仿宋" panose="02010600040101010101" pitchFamily="2" charset="-122"/>
              </a:rPr>
              <a:t> </a:t>
            </a:r>
          </a:p>
          <a:p>
            <a:pPr marL="0" indent="0">
              <a:buNone/>
            </a:pPr>
            <a:r>
              <a:rPr lang="zh-CN" altLang="zh-CN" dirty="0">
                <a:latin typeface="华文仿宋" panose="02010600040101010101" pitchFamily="2" charset="-122"/>
                <a:ea typeface="华文仿宋" panose="02010600040101010101" pitchFamily="2" charset="-122"/>
              </a:rPr>
              <a:t>有担保的股权众筹</a:t>
            </a:r>
            <a:endParaRPr lang="en-US" altLang="zh-CN" dirty="0">
              <a:latin typeface="华文仿宋" panose="02010600040101010101" pitchFamily="2" charset="-122"/>
              <a:ea typeface="华文仿宋" panose="02010600040101010101" pitchFamily="2" charset="-122"/>
            </a:endParaRPr>
          </a:p>
          <a:p>
            <a:pPr marL="0" indent="0">
              <a:buNone/>
            </a:pP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   </a:t>
            </a:r>
            <a:endParaRPr lang="zh-CN" altLang="zh-CN" dirty="0">
              <a:latin typeface="华文仿宋" panose="02010600040101010101" pitchFamily="2" charset="-122"/>
              <a:ea typeface="华文仿宋" panose="02010600040101010101" pitchFamily="2" charset="-122"/>
            </a:endParaRPr>
          </a:p>
          <a:p>
            <a:pPr marL="0" indent="0">
              <a:buNone/>
            </a:pPr>
            <a:r>
              <a:rPr lang="zh-CN" altLang="zh-CN" dirty="0">
                <a:solidFill>
                  <a:srgbClr val="FF0000"/>
                </a:solidFill>
                <a:latin typeface="华文仿宋" panose="02010600040101010101" pitchFamily="2" charset="-122"/>
                <a:ea typeface="华文仿宋" panose="02010600040101010101" pitchFamily="2" charset="-122"/>
              </a:rPr>
              <a:t>根据我国特定的法律法规和政策，股权众筹从运营模式可分为</a:t>
            </a:r>
            <a:endParaRPr lang="en-US" altLang="zh-CN" dirty="0">
              <a:solidFill>
                <a:srgbClr val="FF0000"/>
              </a:solidFill>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凭证式</a:t>
            </a:r>
            <a:endParaRPr lang="en-US" altLang="zh-CN" dirty="0">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会籍式</a:t>
            </a:r>
            <a:endParaRPr lang="en-US" altLang="zh-CN" dirty="0">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天使式</a:t>
            </a:r>
          </a:p>
          <a:p>
            <a:pPr marL="0" indent="0">
              <a:buNone/>
            </a:pPr>
            <a:endParaRPr lang="zh-CN" altLang="en-US" dirty="0"/>
          </a:p>
        </p:txBody>
      </p:sp>
    </p:spTree>
    <p:extLst>
      <p:ext uri="{BB962C8B-B14F-4D97-AF65-F5344CB8AC3E}">
        <p14:creationId xmlns:p14="http://schemas.microsoft.com/office/powerpoint/2010/main" val="2387124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5D4080E-EA19-4835-B0CD-1F69956A8E77}"/>
              </a:ext>
            </a:extLst>
          </p:cNvPr>
          <p:cNvPicPr>
            <a:picLocks noChangeAspect="1"/>
          </p:cNvPicPr>
          <p:nvPr/>
        </p:nvPicPr>
        <p:blipFill>
          <a:blip r:embed="rId2">
            <a:alphaModFix amt="68000"/>
          </a:blip>
          <a:stretch>
            <a:fillRect/>
          </a:stretch>
        </p:blipFill>
        <p:spPr>
          <a:xfrm>
            <a:off x="9586703" y="4560695"/>
            <a:ext cx="2605297" cy="2284410"/>
          </a:xfrm>
          <a:prstGeom prst="rect">
            <a:avLst/>
          </a:prstGeom>
        </p:spPr>
      </p:pic>
      <p:sp>
        <p:nvSpPr>
          <p:cNvPr id="3" name="内容占位符 2">
            <a:extLst>
              <a:ext uri="{FF2B5EF4-FFF2-40B4-BE49-F238E27FC236}">
                <a16:creationId xmlns:a16="http://schemas.microsoft.com/office/drawing/2014/main" id="{9029E8B3-CC4B-407B-BF55-029547A79F5C}"/>
              </a:ext>
            </a:extLst>
          </p:cNvPr>
          <p:cNvSpPr>
            <a:spLocks noGrp="1"/>
          </p:cNvSpPr>
          <p:nvPr>
            <p:ph idx="1"/>
          </p:nvPr>
        </p:nvSpPr>
        <p:spPr>
          <a:xfrm>
            <a:off x="838200" y="1039721"/>
            <a:ext cx="10515600" cy="4351338"/>
          </a:xfrm>
        </p:spPr>
        <p:txBody>
          <a:bodyPr>
            <a:normAutofit/>
          </a:bodyPr>
          <a:lstStyle/>
          <a:p>
            <a:pPr marL="0" indent="0">
              <a:buNone/>
            </a:pPr>
            <a:r>
              <a:rPr lang="en-US" altLang="zh-CN" dirty="0"/>
              <a:t>      </a:t>
            </a:r>
            <a:r>
              <a:rPr lang="zh-CN" altLang="zh-CN" dirty="0"/>
              <a:t>凭证式众筹主要是指在互联网通过卖凭证和股权捆绑的形式来进行募资，出资人付出资金取得相关凭证，该凭证又直接与创业企业或项目的股权挂钩，但投资者不成为股东。</a:t>
            </a:r>
            <a:endParaRPr lang="en-US" altLang="zh-CN" dirty="0"/>
          </a:p>
          <a:p>
            <a:pPr marL="0" indent="0">
              <a:buNone/>
            </a:pPr>
            <a:endParaRPr lang="en-US" altLang="zh-CN" dirty="0"/>
          </a:p>
          <a:p>
            <a:pPr marL="0" indent="0">
              <a:buNone/>
            </a:pPr>
            <a:r>
              <a:rPr lang="en-US" altLang="zh-CN" sz="2600" dirty="0">
                <a:latin typeface="楷体" panose="02010609060101010101" pitchFamily="49" charset="-122"/>
                <a:ea typeface="楷体" panose="02010609060101010101" pitchFamily="49" charset="-122"/>
              </a:rPr>
              <a:t>   2013</a:t>
            </a:r>
            <a:r>
              <a:rPr lang="zh-CN" altLang="zh-CN" sz="2600" dirty="0">
                <a:latin typeface="楷体" panose="02010609060101010101" pitchFamily="49" charset="-122"/>
                <a:ea typeface="楷体" panose="02010609060101010101" pitchFamily="49" charset="-122"/>
              </a:rPr>
              <a:t>年</a:t>
            </a:r>
            <a:r>
              <a:rPr lang="en-US" altLang="zh-CN" sz="2600" dirty="0">
                <a:latin typeface="楷体" panose="02010609060101010101" pitchFamily="49" charset="-122"/>
                <a:ea typeface="楷体" panose="02010609060101010101" pitchFamily="49" charset="-122"/>
              </a:rPr>
              <a:t>3</a:t>
            </a:r>
            <a:r>
              <a:rPr lang="zh-CN" altLang="zh-CN" sz="2600" dirty="0">
                <a:latin typeface="楷体" panose="02010609060101010101" pitchFamily="49" charset="-122"/>
                <a:ea typeface="楷体" panose="02010609060101010101" pitchFamily="49" charset="-122"/>
              </a:rPr>
              <a:t>月，植物护肤品牌“花草事”高调在淘宝网销售自己公司原始股：花草事品牌对公司未来</a:t>
            </a:r>
            <a:r>
              <a:rPr lang="en-US" altLang="zh-CN" sz="2600" dirty="0">
                <a:latin typeface="楷体" panose="02010609060101010101" pitchFamily="49" charset="-122"/>
                <a:ea typeface="楷体" panose="02010609060101010101" pitchFamily="49" charset="-122"/>
              </a:rPr>
              <a:t>1</a:t>
            </a:r>
            <a:r>
              <a:rPr lang="zh-CN" altLang="zh-CN" sz="2600" dirty="0">
                <a:latin typeface="楷体" panose="02010609060101010101" pitchFamily="49" charset="-122"/>
                <a:ea typeface="楷体" panose="02010609060101010101" pitchFamily="49" charset="-122"/>
              </a:rPr>
              <a:t>年的销售收入和品牌知名度进行估值并拆分为</a:t>
            </a:r>
            <a:r>
              <a:rPr lang="en-US" altLang="zh-CN" sz="2600" dirty="0">
                <a:latin typeface="楷体" panose="02010609060101010101" pitchFamily="49" charset="-122"/>
                <a:ea typeface="楷体" panose="02010609060101010101" pitchFamily="49" charset="-122"/>
              </a:rPr>
              <a:t>2000</a:t>
            </a:r>
            <a:r>
              <a:rPr lang="zh-CN" altLang="zh-CN" sz="2600" dirty="0">
                <a:latin typeface="楷体" panose="02010609060101010101" pitchFamily="49" charset="-122"/>
                <a:ea typeface="楷体" panose="02010609060101010101" pitchFamily="49" charset="-122"/>
              </a:rPr>
              <a:t>万股，每股作价</a:t>
            </a:r>
            <a:r>
              <a:rPr lang="en-US" altLang="zh-CN" sz="2600" dirty="0">
                <a:latin typeface="楷体" panose="02010609060101010101" pitchFamily="49" charset="-122"/>
                <a:ea typeface="楷体" panose="02010609060101010101" pitchFamily="49" charset="-122"/>
              </a:rPr>
              <a:t>1.8</a:t>
            </a:r>
            <a:r>
              <a:rPr lang="zh-CN" altLang="zh-CN" sz="2600" dirty="0">
                <a:latin typeface="楷体" panose="02010609060101010101" pitchFamily="49" charset="-122"/>
                <a:ea typeface="楷体" panose="02010609060101010101" pitchFamily="49" charset="-122"/>
              </a:rPr>
              <a:t>元，</a:t>
            </a:r>
            <a:r>
              <a:rPr lang="en-US" altLang="zh-CN" sz="2600" dirty="0">
                <a:latin typeface="楷体" panose="02010609060101010101" pitchFamily="49" charset="-122"/>
                <a:ea typeface="楷体" panose="02010609060101010101" pitchFamily="49" charset="-122"/>
              </a:rPr>
              <a:t>100</a:t>
            </a:r>
            <a:r>
              <a:rPr lang="zh-CN" altLang="zh-CN" sz="2600" dirty="0">
                <a:latin typeface="楷体" panose="02010609060101010101" pitchFamily="49" charset="-122"/>
                <a:ea typeface="楷体" panose="02010609060101010101" pitchFamily="49" charset="-122"/>
              </a:rPr>
              <a:t>股起开始认购，计划通过网络私募</a:t>
            </a:r>
            <a:r>
              <a:rPr lang="en-US" altLang="zh-CN" sz="2600" dirty="0">
                <a:latin typeface="楷体" panose="02010609060101010101" pitchFamily="49" charset="-122"/>
                <a:ea typeface="楷体" panose="02010609060101010101" pitchFamily="49" charset="-122"/>
              </a:rPr>
              <a:t>200</a:t>
            </a:r>
            <a:r>
              <a:rPr lang="zh-CN" altLang="zh-CN" sz="2600" dirty="0">
                <a:latin typeface="楷体" panose="02010609060101010101" pitchFamily="49" charset="-122"/>
                <a:ea typeface="楷体" panose="02010609060101010101" pitchFamily="49" charset="-122"/>
              </a:rPr>
              <a:t>万股。股份以会员卡形式出售，每张会员卡面值人民币</a:t>
            </a:r>
            <a:r>
              <a:rPr lang="en-US" altLang="zh-CN" sz="2600" dirty="0">
                <a:latin typeface="楷体" panose="02010609060101010101" pitchFamily="49" charset="-122"/>
                <a:ea typeface="楷体" panose="02010609060101010101" pitchFamily="49" charset="-122"/>
              </a:rPr>
              <a:t>180</a:t>
            </a:r>
            <a:r>
              <a:rPr lang="zh-CN" altLang="zh-CN" sz="2600" dirty="0">
                <a:latin typeface="楷体" panose="02010609060101010101" pitchFamily="49" charset="-122"/>
                <a:ea typeface="楷体" panose="02010609060101010101" pitchFamily="49" charset="-122"/>
              </a:rPr>
              <a:t>元，每购买</a:t>
            </a:r>
            <a:r>
              <a:rPr lang="en-US" altLang="zh-CN" sz="2600" dirty="0">
                <a:latin typeface="楷体" panose="02010609060101010101" pitchFamily="49" charset="-122"/>
                <a:ea typeface="楷体" panose="02010609060101010101" pitchFamily="49" charset="-122"/>
              </a:rPr>
              <a:t>1</a:t>
            </a:r>
            <a:r>
              <a:rPr lang="zh-CN" altLang="zh-CN" sz="2600" dirty="0">
                <a:latin typeface="楷体" panose="02010609060101010101" pitchFamily="49" charset="-122"/>
                <a:ea typeface="楷体" panose="02010609060101010101" pitchFamily="49" charset="-122"/>
              </a:rPr>
              <a:t>张会员卡赠送股份</a:t>
            </a:r>
            <a:r>
              <a:rPr lang="en-US" altLang="zh-CN" sz="2600" dirty="0">
                <a:latin typeface="楷体" panose="02010609060101010101" pitchFamily="49" charset="-122"/>
                <a:ea typeface="楷体" panose="02010609060101010101" pitchFamily="49" charset="-122"/>
              </a:rPr>
              <a:t>100</a:t>
            </a:r>
            <a:r>
              <a:rPr lang="zh-CN" altLang="zh-CN" sz="2600" dirty="0">
                <a:latin typeface="楷体" panose="02010609060101010101" pitchFamily="49" charset="-122"/>
                <a:ea typeface="楷体" panose="02010609060101010101" pitchFamily="49" charset="-122"/>
              </a:rPr>
              <a:t>股，自然人每人最多认购</a:t>
            </a:r>
            <a:r>
              <a:rPr lang="en-US" altLang="zh-CN" sz="2600" dirty="0">
                <a:latin typeface="楷体" panose="02010609060101010101" pitchFamily="49" charset="-122"/>
                <a:ea typeface="楷体" panose="02010609060101010101" pitchFamily="49" charset="-122"/>
              </a:rPr>
              <a:t>100</a:t>
            </a:r>
            <a:r>
              <a:rPr lang="zh-CN" altLang="zh-CN" sz="2600" dirty="0">
                <a:latin typeface="楷体" panose="02010609060101010101" pitchFamily="49" charset="-122"/>
                <a:ea typeface="楷体" panose="02010609060101010101" pitchFamily="49" charset="-122"/>
              </a:rPr>
              <a:t>张。</a:t>
            </a:r>
          </a:p>
          <a:p>
            <a:pPr marL="0" indent="0">
              <a:buNone/>
            </a:pPr>
            <a:endParaRPr lang="zh-CN" altLang="zh-CN" sz="2400" b="1" dirty="0">
              <a:ea typeface="楷体" panose="02010609060101010101" pitchFamily="49" charset="-122"/>
            </a:endParaRPr>
          </a:p>
          <a:p>
            <a:pPr marL="0" indent="0">
              <a:buNone/>
            </a:pPr>
            <a:endParaRPr lang="zh-CN" altLang="en-US" dirty="0"/>
          </a:p>
        </p:txBody>
      </p:sp>
    </p:spTree>
    <p:extLst>
      <p:ext uri="{BB962C8B-B14F-4D97-AF65-F5344CB8AC3E}">
        <p14:creationId xmlns:p14="http://schemas.microsoft.com/office/powerpoint/2010/main" val="3998515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a:extLst>
              <a:ext uri="{FF2B5EF4-FFF2-40B4-BE49-F238E27FC236}">
                <a16:creationId xmlns:a16="http://schemas.microsoft.com/office/drawing/2014/main" id="{3FE0B7F4-8047-49FC-9156-BEAEEC159944}"/>
              </a:ext>
            </a:extLst>
          </p:cNvPr>
          <p:cNvPicPr>
            <a:picLocks noChangeAspect="1"/>
          </p:cNvPicPr>
          <p:nvPr/>
        </p:nvPicPr>
        <p:blipFill rotWithShape="1">
          <a:blip r:embed="rId2"/>
          <a:srcRect r="17524" b="1"/>
          <a:stretch/>
        </p:blipFill>
        <p:spPr>
          <a:xfrm>
            <a:off x="3523488" y="10"/>
            <a:ext cx="8668512" cy="6857990"/>
          </a:xfrm>
          <a:prstGeom prst="rect">
            <a:avLst/>
          </a:prstGeom>
        </p:spPr>
      </p:pic>
      <p:sp>
        <p:nvSpPr>
          <p:cNvPr id="11" name="Rectangle 10">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D58392D9-DAFC-417F-B78F-DE30F0E00A4A}"/>
              </a:ext>
            </a:extLst>
          </p:cNvPr>
          <p:cNvSpPr>
            <a:spLocks noGrp="1"/>
          </p:cNvSpPr>
          <p:nvPr>
            <p:ph type="title"/>
          </p:nvPr>
        </p:nvSpPr>
        <p:spPr>
          <a:xfrm>
            <a:off x="371094" y="756407"/>
            <a:ext cx="3438144" cy="1124712"/>
          </a:xfrm>
        </p:spPr>
        <p:txBody>
          <a:bodyPr anchor="b">
            <a:normAutofit/>
          </a:bodyPr>
          <a:lstStyle/>
          <a:p>
            <a:r>
              <a:rPr lang="zh-CN" altLang="zh-CN" sz="2800" b="1" dirty="0"/>
              <a:t>（二）会籍式众筹</a:t>
            </a:r>
            <a:br>
              <a:rPr lang="zh-CN" altLang="zh-CN" sz="2800" dirty="0"/>
            </a:br>
            <a:endParaRPr lang="zh-CN" altLang="en-US" sz="2800" dirty="0"/>
          </a:p>
        </p:txBody>
      </p:sp>
      <p:sp>
        <p:nvSpPr>
          <p:cNvPr id="13" name="Rectangle 12">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内容占位符 2">
            <a:extLst>
              <a:ext uri="{FF2B5EF4-FFF2-40B4-BE49-F238E27FC236}">
                <a16:creationId xmlns:a16="http://schemas.microsoft.com/office/drawing/2014/main" id="{8C333CA5-63B8-46DA-B60C-A909039BD02E}"/>
              </a:ext>
            </a:extLst>
          </p:cNvPr>
          <p:cNvSpPr>
            <a:spLocks noGrp="1"/>
          </p:cNvSpPr>
          <p:nvPr>
            <p:ph idx="1"/>
          </p:nvPr>
        </p:nvSpPr>
        <p:spPr>
          <a:xfrm>
            <a:off x="291083" y="2676779"/>
            <a:ext cx="4595709" cy="3957066"/>
          </a:xfrm>
        </p:spPr>
        <p:txBody>
          <a:bodyPr anchor="t">
            <a:normAutofit/>
          </a:bodyPr>
          <a:lstStyle/>
          <a:p>
            <a:pPr marL="0" indent="0">
              <a:buNone/>
            </a:pPr>
            <a:r>
              <a:rPr lang="zh-CN" altLang="zh-CN" sz="1800" dirty="0"/>
              <a:t>会籍式众筹主要是指在互联网上通过熟人介绍，出资人付出资金，直接成为被投资企业的股东。国内最著名的例子当属</a:t>
            </a:r>
            <a:r>
              <a:rPr lang="en-US" altLang="zh-CN" sz="1800" dirty="0"/>
              <a:t>3W</a:t>
            </a:r>
            <a:r>
              <a:rPr lang="zh-CN" altLang="zh-CN" sz="1800" dirty="0"/>
              <a:t>咖啡。</a:t>
            </a:r>
            <a:endParaRPr lang="en-US" altLang="zh-CN" sz="1800" dirty="0">
              <a:ea typeface="楷体" panose="02010609060101010101" pitchFamily="49" charset="-122"/>
            </a:endParaRPr>
          </a:p>
          <a:p>
            <a:pPr marL="0" indent="0">
              <a:buNone/>
            </a:pPr>
            <a:endParaRPr lang="en-US" altLang="zh-CN" sz="1800" dirty="0">
              <a:ea typeface="楷体" panose="02010609060101010101" pitchFamily="49" charset="-122"/>
            </a:endParaRPr>
          </a:p>
          <a:p>
            <a:pPr marL="0" indent="0">
              <a:buNone/>
            </a:pPr>
            <a:r>
              <a:rPr lang="en-US" altLang="zh-CN" sz="1800" dirty="0">
                <a:ea typeface="楷体" panose="02010609060101010101" pitchFamily="49" charset="-122"/>
              </a:rPr>
              <a:t>2012</a:t>
            </a:r>
            <a:r>
              <a:rPr lang="zh-CN" altLang="zh-CN" sz="1800" dirty="0">
                <a:ea typeface="楷体" panose="02010609060101010101" pitchFamily="49" charset="-122"/>
              </a:rPr>
              <a:t>年，</a:t>
            </a:r>
            <a:r>
              <a:rPr lang="en-US" altLang="zh-CN" sz="1800" dirty="0">
                <a:ea typeface="楷体" panose="02010609060101010101" pitchFamily="49" charset="-122"/>
              </a:rPr>
              <a:t>3W</a:t>
            </a:r>
            <a:r>
              <a:rPr lang="zh-CN" altLang="zh-CN" sz="1800" dirty="0">
                <a:ea typeface="楷体" panose="02010609060101010101" pitchFamily="49" charset="-122"/>
              </a:rPr>
              <a:t>咖啡通过微博招募原始股东，每个人</a:t>
            </a:r>
            <a:r>
              <a:rPr lang="en-US" altLang="zh-CN" sz="1800" dirty="0">
                <a:ea typeface="楷体" panose="02010609060101010101" pitchFamily="49" charset="-122"/>
              </a:rPr>
              <a:t>10</a:t>
            </a:r>
            <a:r>
              <a:rPr lang="zh-CN" altLang="zh-CN" sz="1800" dirty="0">
                <a:ea typeface="楷体" panose="02010609060101010101" pitchFamily="49" charset="-122"/>
              </a:rPr>
              <a:t>股，每股</a:t>
            </a:r>
            <a:r>
              <a:rPr lang="en-US" altLang="zh-CN" sz="1800" dirty="0">
                <a:ea typeface="楷体" panose="02010609060101010101" pitchFamily="49" charset="-122"/>
              </a:rPr>
              <a:t>6000</a:t>
            </a:r>
            <a:r>
              <a:rPr lang="zh-CN" altLang="zh-CN" sz="1800" dirty="0">
                <a:ea typeface="楷体" panose="02010609060101010101" pitchFamily="49" charset="-122"/>
              </a:rPr>
              <a:t>元，相当于一个人</a:t>
            </a:r>
            <a:r>
              <a:rPr lang="en-US" altLang="zh-CN" sz="1800" dirty="0">
                <a:ea typeface="楷体" panose="02010609060101010101" pitchFamily="49" charset="-122"/>
              </a:rPr>
              <a:t>6</a:t>
            </a:r>
            <a:r>
              <a:rPr lang="zh-CN" altLang="zh-CN" sz="1800" dirty="0">
                <a:ea typeface="楷体" panose="02010609060101010101" pitchFamily="49" charset="-122"/>
              </a:rPr>
              <a:t>万元。很多人并不是特别在意</a:t>
            </a:r>
            <a:r>
              <a:rPr lang="en-US" altLang="zh-CN" sz="1800" dirty="0">
                <a:ea typeface="楷体" panose="02010609060101010101" pitchFamily="49" charset="-122"/>
              </a:rPr>
              <a:t>6</a:t>
            </a:r>
            <a:r>
              <a:rPr lang="zh-CN" altLang="zh-CN" sz="1800" dirty="0">
                <a:ea typeface="楷体" panose="02010609060101010101" pitchFamily="49" charset="-122"/>
              </a:rPr>
              <a:t>万元钱，花点小钱成为一个咖啡馆的股东，可以结交更多人脉，进行业务交流。很快</a:t>
            </a:r>
            <a:r>
              <a:rPr lang="en-US" altLang="zh-CN" sz="1800" dirty="0">
                <a:ea typeface="楷体" panose="02010609060101010101" pitchFamily="49" charset="-122"/>
              </a:rPr>
              <a:t>3W</a:t>
            </a:r>
            <a:r>
              <a:rPr lang="zh-CN" altLang="zh-CN" sz="1800" dirty="0">
                <a:ea typeface="楷体" panose="02010609060101010101" pitchFamily="49" charset="-122"/>
              </a:rPr>
              <a:t>咖啡汇集了一大帮知名投资人、创业者、企业高管等如沈南鹏、徐小平数百位知名人士，股东阵容堪称华丽。</a:t>
            </a:r>
            <a:endParaRPr lang="en-US" altLang="zh-CN" sz="1800" dirty="0">
              <a:ea typeface="楷体" panose="02010609060101010101" pitchFamily="49" charset="-122"/>
            </a:endParaRPr>
          </a:p>
          <a:p>
            <a:pPr marL="0" indent="0">
              <a:buNone/>
            </a:pPr>
            <a:endParaRPr lang="zh-CN" altLang="en-US" sz="1400" dirty="0"/>
          </a:p>
        </p:txBody>
      </p:sp>
    </p:spTree>
    <p:extLst>
      <p:ext uri="{BB962C8B-B14F-4D97-AF65-F5344CB8AC3E}">
        <p14:creationId xmlns:p14="http://schemas.microsoft.com/office/powerpoint/2010/main" val="1182361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10028F-A603-43F0-8703-A35C6A0CF251}"/>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489CBE44-8C77-4152-AFAB-691ACCFEDB82}"/>
              </a:ext>
            </a:extLst>
          </p:cNvPr>
          <p:cNvSpPr>
            <a:spLocks noGrp="1"/>
          </p:cNvSpPr>
          <p:nvPr>
            <p:ph idx="1"/>
          </p:nvPr>
        </p:nvSpPr>
        <p:spPr/>
        <p:txBody>
          <a:bodyPr/>
          <a:lstStyle/>
          <a:p>
            <a:pPr marL="0" indent="0">
              <a:buNone/>
            </a:pPr>
            <a:r>
              <a:rPr lang="zh-CN" altLang="zh-CN" b="1" dirty="0">
                <a:latin typeface="华文仿宋" panose="02010600040101010101" pitchFamily="2" charset="-122"/>
                <a:ea typeface="华文仿宋" panose="02010600040101010101" pitchFamily="2" charset="-122"/>
              </a:rPr>
              <a:t>（三）天使式众筹</a:t>
            </a:r>
            <a:endParaRPr lang="zh-CN"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与凭证式、会籍式众筹不同，天使式众筹更接近天使投资或</a:t>
            </a:r>
            <a:r>
              <a:rPr lang="en-US" altLang="zh-CN" dirty="0">
                <a:latin typeface="华文仿宋" panose="02010600040101010101" pitchFamily="2" charset="-122"/>
                <a:ea typeface="华文仿宋" panose="02010600040101010101" pitchFamily="2" charset="-122"/>
              </a:rPr>
              <a:t>VC</a:t>
            </a:r>
            <a:r>
              <a:rPr lang="zh-CN" altLang="zh-CN" dirty="0">
                <a:latin typeface="华文仿宋" panose="02010600040101010101" pitchFamily="2" charset="-122"/>
                <a:ea typeface="华文仿宋" panose="02010600040101010101" pitchFamily="2" charset="-122"/>
              </a:rPr>
              <a:t>的模式，出资人通过互联网寻找投资企业或项目，付出资金或直接或间接成为该公司的股东，同时出资人往往伴有明确的财务回报要求。</a:t>
            </a:r>
            <a:endParaRPr lang="en-US" altLang="zh-CN" dirty="0">
              <a:latin typeface="华文仿宋" panose="02010600040101010101" pitchFamily="2" charset="-122"/>
              <a:ea typeface="华文仿宋" panose="02010600040101010101" pitchFamily="2" charset="-122"/>
            </a:endParaRPr>
          </a:p>
          <a:p>
            <a:pPr marL="0" indent="0">
              <a:buNone/>
            </a:pPr>
            <a:endParaRPr lang="en-US" altLang="zh-CN" dirty="0">
              <a:latin typeface="华文仿宋" panose="02010600040101010101" pitchFamily="2" charset="-122"/>
              <a:ea typeface="华文仿宋" panose="02010600040101010101" pitchFamily="2" charset="-122"/>
            </a:endParaRPr>
          </a:p>
          <a:p>
            <a:pPr marL="0" indent="0">
              <a:buNone/>
            </a:pPr>
            <a:r>
              <a:rPr lang="zh-CN" altLang="en-US" dirty="0">
                <a:latin typeface="华文仿宋" panose="02010600040101010101" pitchFamily="2" charset="-122"/>
                <a:ea typeface="华文仿宋" panose="02010600040101010101" pitchFamily="2" charset="-122"/>
              </a:rPr>
              <a:t>      天使众筹是股权众筹的主要形式</a:t>
            </a:r>
            <a:endParaRPr lang="zh-CN" altLang="zh-CN" dirty="0">
              <a:latin typeface="华文仿宋" panose="02010600040101010101" pitchFamily="2" charset="-122"/>
              <a:ea typeface="华文仿宋" panose="02010600040101010101" pitchFamily="2" charset="-122"/>
            </a:endParaRPr>
          </a:p>
          <a:p>
            <a:pPr marL="0" indent="0">
              <a:buNone/>
            </a:pPr>
            <a:endParaRPr lang="zh-CN" altLang="en-US" dirty="0"/>
          </a:p>
        </p:txBody>
      </p:sp>
    </p:spTree>
    <p:extLst>
      <p:ext uri="{BB962C8B-B14F-4D97-AF65-F5344CB8AC3E}">
        <p14:creationId xmlns:p14="http://schemas.microsoft.com/office/powerpoint/2010/main" val="1509354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3557</Words>
  <Application>Microsoft Office PowerPoint</Application>
  <PresentationFormat>宽屏</PresentationFormat>
  <Paragraphs>94</Paragraphs>
  <Slides>24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等线 Light</vt:lpstr>
      <vt:lpstr>华文仿宋</vt:lpstr>
      <vt:lpstr>楷体</vt:lpstr>
      <vt:lpstr>Arial</vt:lpstr>
      <vt:lpstr>Calibri</vt:lpstr>
      <vt:lpstr>Office 主题​​</vt:lpstr>
      <vt:lpstr>第四章  股权众筹 </vt:lpstr>
      <vt:lpstr>第一节、股权众筹概述 </vt:lpstr>
      <vt:lpstr>PowerPoint 演示文稿</vt:lpstr>
      <vt:lpstr>PowerPoint 演示文稿</vt:lpstr>
      <vt:lpstr>二、股权众筹的参与主体 </vt:lpstr>
      <vt:lpstr>三、股权众筹模式 </vt:lpstr>
      <vt:lpstr>PowerPoint 演示文稿</vt:lpstr>
      <vt:lpstr>（二）会籍式众筹 </vt:lpstr>
      <vt:lpstr>PowerPoint 演示文稿</vt:lpstr>
      <vt:lpstr>（四）股权众筹和天使投资的区别</vt:lpstr>
      <vt:lpstr>PowerPoint 演示文稿</vt:lpstr>
      <vt:lpstr>小知识 PE 、VC、 天使投资的区别</vt:lpstr>
      <vt:lpstr>第二节、股权众筹的运作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10.股权众筹的退出方式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股权众筹 </dc:title>
  <dc:creator>mx3642</dc:creator>
  <cp:lastModifiedBy>h</cp:lastModifiedBy>
  <cp:revision>3</cp:revision>
  <dcterms:created xsi:type="dcterms:W3CDTF">2020-06-06T13:30:29Z</dcterms:created>
  <dcterms:modified xsi:type="dcterms:W3CDTF">2023-05-29T07:00:18Z</dcterms:modified>
</cp:coreProperties>
</file>